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20" r:id="rId3"/>
  </p:sldMasterIdLst>
  <p:notesMasterIdLst>
    <p:notesMasterId r:id="rId29"/>
  </p:notesMasterIdLst>
  <p:handoutMasterIdLst>
    <p:handoutMasterId r:id="rId30"/>
  </p:handoutMasterIdLst>
  <p:sldIdLst>
    <p:sldId id="256" r:id="rId4"/>
    <p:sldId id="700" r:id="rId5"/>
    <p:sldId id="676" r:id="rId6"/>
    <p:sldId id="659" r:id="rId7"/>
    <p:sldId id="684" r:id="rId8"/>
    <p:sldId id="685" r:id="rId9"/>
    <p:sldId id="680" r:id="rId10"/>
    <p:sldId id="697" r:id="rId11"/>
    <p:sldId id="683" r:id="rId12"/>
    <p:sldId id="695" r:id="rId13"/>
    <p:sldId id="682" r:id="rId14"/>
    <p:sldId id="660" r:id="rId15"/>
    <p:sldId id="662" r:id="rId16"/>
    <p:sldId id="692" r:id="rId17"/>
    <p:sldId id="293" r:id="rId18"/>
    <p:sldId id="699" r:id="rId19"/>
    <p:sldId id="669" r:id="rId20"/>
    <p:sldId id="307" r:id="rId21"/>
    <p:sldId id="667" r:id="rId22"/>
    <p:sldId id="693" r:id="rId23"/>
    <p:sldId id="258" r:id="rId24"/>
    <p:sldId id="672" r:id="rId25"/>
    <p:sldId id="679" r:id="rId26"/>
    <p:sldId id="694" r:id="rId27"/>
    <p:sldId id="678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Προεπιλεγμένη ενότητα" id="{BD963C21-7D36-4708-98CA-9BF028F75B6A}">
          <p14:sldIdLst>
            <p14:sldId id="256"/>
            <p14:sldId id="700"/>
            <p14:sldId id="676"/>
            <p14:sldId id="659"/>
            <p14:sldId id="684"/>
            <p14:sldId id="685"/>
            <p14:sldId id="680"/>
            <p14:sldId id="697"/>
          </p14:sldIdLst>
        </p14:section>
        <p14:section name="Ενότητα χωρίς τίτλο" id="{933F9D11-3A74-4732-B11A-8908B057D138}">
          <p14:sldIdLst>
            <p14:sldId id="683"/>
            <p14:sldId id="695"/>
            <p14:sldId id="682"/>
            <p14:sldId id="660"/>
            <p14:sldId id="662"/>
            <p14:sldId id="692"/>
            <p14:sldId id="293"/>
            <p14:sldId id="699"/>
            <p14:sldId id="669"/>
            <p14:sldId id="307"/>
            <p14:sldId id="667"/>
            <p14:sldId id="693"/>
            <p14:sldId id="258"/>
            <p14:sldId id="672"/>
            <p14:sldId id="679"/>
            <p14:sldId id="694"/>
            <p14:sldId id="6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EEDE"/>
    <a:srgbClr val="98F13F"/>
    <a:srgbClr val="4804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Φωτεινό στυλ 3 - Έμφαση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3296810-A885-4BE3-A3E7-6D5BEEA58F35}" styleName="Μεσαίο στυλ 2 - Έμφαση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3504" autoAdjust="0"/>
  </p:normalViewPr>
  <p:slideViewPr>
    <p:cSldViewPr snapToGrid="0">
      <p:cViewPr varScale="1">
        <p:scale>
          <a:sx n="55" d="100"/>
          <a:sy n="55" d="100"/>
        </p:scale>
        <p:origin x="1051" y="27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87DF83-BD2D-4ED4-9943-90CBD68E0007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4B83C10-F58D-46A4-961F-C179B59F52A9}">
      <dgm:prSet/>
      <dgm:spPr/>
      <dgm:t>
        <a:bodyPr/>
        <a:lstStyle/>
        <a:p>
          <a:r>
            <a:rPr lang="el-GR" dirty="0"/>
            <a:t>Ποιες τεχνικές-συμβάσεις μπορούμε να αξιοποιούμε όταν θέλουμε να δουλέψουμε με μια ιστορία από ένα βιβλίο </a:t>
          </a:r>
          <a:endParaRPr lang="en-US" dirty="0"/>
        </a:p>
      </dgm:t>
    </dgm:pt>
    <dgm:pt modelId="{2EA60E9C-DDAB-4B16-977A-B8459D16F860}" type="parTrans" cxnId="{B6186781-0EE4-4215-85EB-2845703477B1}">
      <dgm:prSet/>
      <dgm:spPr/>
      <dgm:t>
        <a:bodyPr/>
        <a:lstStyle/>
        <a:p>
          <a:endParaRPr lang="en-US"/>
        </a:p>
      </dgm:t>
    </dgm:pt>
    <dgm:pt modelId="{E64018E5-BCDD-49BB-909A-A4F646873329}" type="sibTrans" cxnId="{B6186781-0EE4-4215-85EB-2845703477B1}">
      <dgm:prSet/>
      <dgm:spPr/>
      <dgm:t>
        <a:bodyPr/>
        <a:lstStyle/>
        <a:p>
          <a:endParaRPr lang="en-US"/>
        </a:p>
      </dgm:t>
    </dgm:pt>
    <dgm:pt modelId="{63B8054C-F781-46CE-9C17-3F50E9C9BDFC}">
      <dgm:prSet/>
      <dgm:spPr/>
      <dgm:t>
        <a:bodyPr/>
        <a:lstStyle/>
        <a:p>
          <a:r>
            <a:rPr lang="el-GR" dirty="0"/>
            <a:t>Τι πρέπει να σκεφτούμε για να  επιλέξουμε και να  αξιοποιήσουμε μια ιστορία από ένα βιβλίο</a:t>
          </a:r>
          <a:endParaRPr lang="en-US" dirty="0"/>
        </a:p>
      </dgm:t>
    </dgm:pt>
    <dgm:pt modelId="{18840825-FF53-48BC-A064-AC16CD3F1A2C}" type="parTrans" cxnId="{E234272F-BE40-4511-AE7E-EEB663EFE31B}">
      <dgm:prSet/>
      <dgm:spPr/>
      <dgm:t>
        <a:bodyPr/>
        <a:lstStyle/>
        <a:p>
          <a:endParaRPr lang="en-US"/>
        </a:p>
      </dgm:t>
    </dgm:pt>
    <dgm:pt modelId="{E8FA22DE-512F-4AB3-8055-C2BD67063F9E}" type="sibTrans" cxnId="{E234272F-BE40-4511-AE7E-EEB663EFE31B}">
      <dgm:prSet/>
      <dgm:spPr/>
      <dgm:t>
        <a:bodyPr/>
        <a:lstStyle/>
        <a:p>
          <a:endParaRPr lang="en-US"/>
        </a:p>
      </dgm:t>
    </dgm:pt>
    <dgm:pt modelId="{B907EC02-5AA0-4F90-BC4F-7BF5E86A0E4C}">
      <dgm:prSet/>
      <dgm:spPr/>
      <dgm:t>
        <a:bodyPr/>
        <a:lstStyle/>
        <a:p>
          <a:r>
            <a:rPr lang="el-GR" dirty="0"/>
            <a:t>Ας μοιραστούμε ιδέες για το ποια βιβλία θα ήταν κατάλληλα και χρήσιμα για την ηλικία στην οποία θα απευθυνθούμε και για ποιο λόγο; </a:t>
          </a:r>
          <a:endParaRPr lang="en-US" dirty="0"/>
        </a:p>
      </dgm:t>
    </dgm:pt>
    <dgm:pt modelId="{AECDA7A5-DADB-4F37-AA5F-C1F339667C25}" type="parTrans" cxnId="{FA34C89B-468A-4BEA-968F-0C520F1477A3}">
      <dgm:prSet/>
      <dgm:spPr/>
      <dgm:t>
        <a:bodyPr/>
        <a:lstStyle/>
        <a:p>
          <a:endParaRPr lang="en-US"/>
        </a:p>
      </dgm:t>
    </dgm:pt>
    <dgm:pt modelId="{A95FC41E-E543-4EAE-98C8-8EA890998457}" type="sibTrans" cxnId="{FA34C89B-468A-4BEA-968F-0C520F1477A3}">
      <dgm:prSet/>
      <dgm:spPr/>
      <dgm:t>
        <a:bodyPr/>
        <a:lstStyle/>
        <a:p>
          <a:endParaRPr lang="en-US"/>
        </a:p>
      </dgm:t>
    </dgm:pt>
    <dgm:pt modelId="{498B5B06-89E5-4E39-A10B-DC76DB60A8B4}">
      <dgm:prSet/>
      <dgm:spPr/>
      <dgm:t>
        <a:bodyPr/>
        <a:lstStyle/>
        <a:p>
          <a:r>
            <a:rPr lang="el-GR" dirty="0"/>
            <a:t>Ας επιλέξουμε και ας ακούσουμε το σκεπτικό μας  για την επιλογή τεχνικών και την σειρά που θα ακολουθήσουμε στον σχεδιασμό μας </a:t>
          </a:r>
          <a:endParaRPr lang="en-US" dirty="0"/>
        </a:p>
      </dgm:t>
    </dgm:pt>
    <dgm:pt modelId="{E6AF9B00-8E37-4648-BFEE-BAC1E5A9DF59}" type="parTrans" cxnId="{3690B45D-4C3E-4B15-9969-B0C8BE12E0F1}">
      <dgm:prSet/>
      <dgm:spPr/>
      <dgm:t>
        <a:bodyPr/>
        <a:lstStyle/>
        <a:p>
          <a:endParaRPr lang="el-GR"/>
        </a:p>
      </dgm:t>
    </dgm:pt>
    <dgm:pt modelId="{D7968754-2030-4FEC-AD0C-70FDFCBC0133}" type="sibTrans" cxnId="{3690B45D-4C3E-4B15-9969-B0C8BE12E0F1}">
      <dgm:prSet/>
      <dgm:spPr/>
      <dgm:t>
        <a:bodyPr/>
        <a:lstStyle/>
        <a:p>
          <a:endParaRPr lang="el-GR"/>
        </a:p>
      </dgm:t>
    </dgm:pt>
    <dgm:pt modelId="{1F0312A0-1C78-432A-8B8B-039F5DDA7D33}" type="pres">
      <dgm:prSet presAssocID="{4287DF83-BD2D-4ED4-9943-90CBD68E0007}" presName="diagram" presStyleCnt="0">
        <dgm:presLayoutVars>
          <dgm:dir/>
          <dgm:resizeHandles val="exact"/>
        </dgm:presLayoutVars>
      </dgm:prSet>
      <dgm:spPr/>
    </dgm:pt>
    <dgm:pt modelId="{24E41A59-3407-495C-AB80-2E2504898664}" type="pres">
      <dgm:prSet presAssocID="{F4B83C10-F58D-46A4-961F-C179B59F52A9}" presName="node" presStyleLbl="node1" presStyleIdx="0" presStyleCnt="4">
        <dgm:presLayoutVars>
          <dgm:bulletEnabled val="1"/>
        </dgm:presLayoutVars>
      </dgm:prSet>
      <dgm:spPr/>
    </dgm:pt>
    <dgm:pt modelId="{63D8CFCC-CDE6-4FFC-90E8-1CFABB994261}" type="pres">
      <dgm:prSet presAssocID="{E64018E5-BCDD-49BB-909A-A4F646873329}" presName="sibTrans" presStyleCnt="0"/>
      <dgm:spPr/>
    </dgm:pt>
    <dgm:pt modelId="{B836CEFA-CC48-41E8-88BD-97027C73B849}" type="pres">
      <dgm:prSet presAssocID="{63B8054C-F781-46CE-9C17-3F50E9C9BDFC}" presName="node" presStyleLbl="node1" presStyleIdx="1" presStyleCnt="4">
        <dgm:presLayoutVars>
          <dgm:bulletEnabled val="1"/>
        </dgm:presLayoutVars>
      </dgm:prSet>
      <dgm:spPr/>
    </dgm:pt>
    <dgm:pt modelId="{420583E8-E816-46CE-A6D7-5B956BDCAD1A}" type="pres">
      <dgm:prSet presAssocID="{E8FA22DE-512F-4AB3-8055-C2BD67063F9E}" presName="sibTrans" presStyleCnt="0"/>
      <dgm:spPr/>
    </dgm:pt>
    <dgm:pt modelId="{68231693-13F8-493D-A460-7C3AE51C3B0E}" type="pres">
      <dgm:prSet presAssocID="{B907EC02-5AA0-4F90-BC4F-7BF5E86A0E4C}" presName="node" presStyleLbl="node1" presStyleIdx="2" presStyleCnt="4">
        <dgm:presLayoutVars>
          <dgm:bulletEnabled val="1"/>
        </dgm:presLayoutVars>
      </dgm:prSet>
      <dgm:spPr/>
    </dgm:pt>
    <dgm:pt modelId="{1B027F3D-1C2F-4E7A-A58E-18E24A59113F}" type="pres">
      <dgm:prSet presAssocID="{A95FC41E-E543-4EAE-98C8-8EA890998457}" presName="sibTrans" presStyleCnt="0"/>
      <dgm:spPr/>
    </dgm:pt>
    <dgm:pt modelId="{0F8B0A1B-2008-4D75-944D-939342DA578F}" type="pres">
      <dgm:prSet presAssocID="{498B5B06-89E5-4E39-A10B-DC76DB60A8B4}" presName="node" presStyleLbl="node1" presStyleIdx="3" presStyleCnt="4">
        <dgm:presLayoutVars>
          <dgm:bulletEnabled val="1"/>
        </dgm:presLayoutVars>
      </dgm:prSet>
      <dgm:spPr/>
    </dgm:pt>
  </dgm:ptLst>
  <dgm:cxnLst>
    <dgm:cxn modelId="{E234272F-BE40-4511-AE7E-EEB663EFE31B}" srcId="{4287DF83-BD2D-4ED4-9943-90CBD68E0007}" destId="{63B8054C-F781-46CE-9C17-3F50E9C9BDFC}" srcOrd="1" destOrd="0" parTransId="{18840825-FF53-48BC-A064-AC16CD3F1A2C}" sibTransId="{E8FA22DE-512F-4AB3-8055-C2BD67063F9E}"/>
    <dgm:cxn modelId="{3690B45D-4C3E-4B15-9969-B0C8BE12E0F1}" srcId="{4287DF83-BD2D-4ED4-9943-90CBD68E0007}" destId="{498B5B06-89E5-4E39-A10B-DC76DB60A8B4}" srcOrd="3" destOrd="0" parTransId="{E6AF9B00-8E37-4648-BFEE-BAC1E5A9DF59}" sibTransId="{D7968754-2030-4FEC-AD0C-70FDFCBC0133}"/>
    <dgm:cxn modelId="{60515677-EE20-41AF-A185-CCF078A41DF9}" type="presOf" srcId="{F4B83C10-F58D-46A4-961F-C179B59F52A9}" destId="{24E41A59-3407-495C-AB80-2E2504898664}" srcOrd="0" destOrd="0" presId="urn:microsoft.com/office/officeart/2005/8/layout/default"/>
    <dgm:cxn modelId="{B7DED57A-77B5-4103-B563-763971B5C5DB}" type="presOf" srcId="{498B5B06-89E5-4E39-A10B-DC76DB60A8B4}" destId="{0F8B0A1B-2008-4D75-944D-939342DA578F}" srcOrd="0" destOrd="0" presId="urn:microsoft.com/office/officeart/2005/8/layout/default"/>
    <dgm:cxn modelId="{B6186781-0EE4-4215-85EB-2845703477B1}" srcId="{4287DF83-BD2D-4ED4-9943-90CBD68E0007}" destId="{F4B83C10-F58D-46A4-961F-C179B59F52A9}" srcOrd="0" destOrd="0" parTransId="{2EA60E9C-DDAB-4B16-977A-B8459D16F860}" sibTransId="{E64018E5-BCDD-49BB-909A-A4F646873329}"/>
    <dgm:cxn modelId="{FA34C89B-468A-4BEA-968F-0C520F1477A3}" srcId="{4287DF83-BD2D-4ED4-9943-90CBD68E0007}" destId="{B907EC02-5AA0-4F90-BC4F-7BF5E86A0E4C}" srcOrd="2" destOrd="0" parTransId="{AECDA7A5-DADB-4F37-AA5F-C1F339667C25}" sibTransId="{A95FC41E-E543-4EAE-98C8-8EA890998457}"/>
    <dgm:cxn modelId="{5CD3F8A7-9021-44A3-90EF-4C7E7F128E87}" type="presOf" srcId="{63B8054C-F781-46CE-9C17-3F50E9C9BDFC}" destId="{B836CEFA-CC48-41E8-88BD-97027C73B849}" srcOrd="0" destOrd="0" presId="urn:microsoft.com/office/officeart/2005/8/layout/default"/>
    <dgm:cxn modelId="{9EE977A9-4C70-45C8-8277-BB7B9B00938F}" type="presOf" srcId="{B907EC02-5AA0-4F90-BC4F-7BF5E86A0E4C}" destId="{68231693-13F8-493D-A460-7C3AE51C3B0E}" srcOrd="0" destOrd="0" presId="urn:microsoft.com/office/officeart/2005/8/layout/default"/>
    <dgm:cxn modelId="{B33875C8-AA79-4C4E-8C1F-704C1837901A}" type="presOf" srcId="{4287DF83-BD2D-4ED4-9943-90CBD68E0007}" destId="{1F0312A0-1C78-432A-8B8B-039F5DDA7D33}" srcOrd="0" destOrd="0" presId="urn:microsoft.com/office/officeart/2005/8/layout/default"/>
    <dgm:cxn modelId="{8B1D727D-EE2A-4F40-85C1-1533FDD691A8}" type="presParOf" srcId="{1F0312A0-1C78-432A-8B8B-039F5DDA7D33}" destId="{24E41A59-3407-495C-AB80-2E2504898664}" srcOrd="0" destOrd="0" presId="urn:microsoft.com/office/officeart/2005/8/layout/default"/>
    <dgm:cxn modelId="{4D666E08-C623-4FD9-AA89-3EBEB1F010F5}" type="presParOf" srcId="{1F0312A0-1C78-432A-8B8B-039F5DDA7D33}" destId="{63D8CFCC-CDE6-4FFC-90E8-1CFABB994261}" srcOrd="1" destOrd="0" presId="urn:microsoft.com/office/officeart/2005/8/layout/default"/>
    <dgm:cxn modelId="{9F6E9A3C-DA3E-450C-9755-7198BC1C4690}" type="presParOf" srcId="{1F0312A0-1C78-432A-8B8B-039F5DDA7D33}" destId="{B836CEFA-CC48-41E8-88BD-97027C73B849}" srcOrd="2" destOrd="0" presId="urn:microsoft.com/office/officeart/2005/8/layout/default"/>
    <dgm:cxn modelId="{BCA27048-4B41-4F55-ABE4-FA16477036E5}" type="presParOf" srcId="{1F0312A0-1C78-432A-8B8B-039F5DDA7D33}" destId="{420583E8-E816-46CE-A6D7-5B956BDCAD1A}" srcOrd="3" destOrd="0" presId="urn:microsoft.com/office/officeart/2005/8/layout/default"/>
    <dgm:cxn modelId="{BBAD92D8-4829-4382-ACD6-97E261222BCB}" type="presParOf" srcId="{1F0312A0-1C78-432A-8B8B-039F5DDA7D33}" destId="{68231693-13F8-493D-A460-7C3AE51C3B0E}" srcOrd="4" destOrd="0" presId="urn:microsoft.com/office/officeart/2005/8/layout/default"/>
    <dgm:cxn modelId="{C6634865-0D5D-4AD0-A222-D911BD1DFD68}" type="presParOf" srcId="{1F0312A0-1C78-432A-8B8B-039F5DDA7D33}" destId="{1B027F3D-1C2F-4E7A-A58E-18E24A59113F}" srcOrd="5" destOrd="0" presId="urn:microsoft.com/office/officeart/2005/8/layout/default"/>
    <dgm:cxn modelId="{72EF16F0-D649-4E5E-AF47-E39934512CE8}" type="presParOf" srcId="{1F0312A0-1C78-432A-8B8B-039F5DDA7D33}" destId="{0F8B0A1B-2008-4D75-944D-939342DA578F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FF6BFB-FEB3-462B-9666-3064D6DBDEC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8D6C78F-C8B0-4917-A273-B0217C8B85AF}">
      <dgm:prSet/>
      <dgm:spPr/>
      <dgm:t>
        <a:bodyPr/>
        <a:lstStyle/>
        <a:p>
          <a:r>
            <a:rPr lang="el-GR" dirty="0"/>
            <a:t>Ποιος χαρακτήρας από την ιστορία θα γίνω και πότε; </a:t>
          </a:r>
          <a:endParaRPr lang="en-US" dirty="0"/>
        </a:p>
      </dgm:t>
    </dgm:pt>
    <dgm:pt modelId="{1DABF875-8A52-410C-94C8-0229BAA2A3AD}" type="parTrans" cxnId="{67CE8278-B7EE-4526-ACDA-357F4F1EF129}">
      <dgm:prSet/>
      <dgm:spPr/>
      <dgm:t>
        <a:bodyPr/>
        <a:lstStyle/>
        <a:p>
          <a:endParaRPr lang="en-US"/>
        </a:p>
      </dgm:t>
    </dgm:pt>
    <dgm:pt modelId="{B128148D-BF3C-40C0-BAA1-0D0FFEF4A54C}" type="sibTrans" cxnId="{67CE8278-B7EE-4526-ACDA-357F4F1EF129}">
      <dgm:prSet/>
      <dgm:spPr/>
      <dgm:t>
        <a:bodyPr/>
        <a:lstStyle/>
        <a:p>
          <a:endParaRPr lang="en-US"/>
        </a:p>
      </dgm:t>
    </dgm:pt>
    <dgm:pt modelId="{CA226FAA-8F35-495B-9862-9803D5FBA307}">
      <dgm:prSet/>
      <dgm:spPr/>
      <dgm:t>
        <a:bodyPr/>
        <a:lstStyle/>
        <a:p>
          <a:r>
            <a:rPr lang="el-GR" dirty="0"/>
            <a:t>Ποιος είναι ο σκοπός μου σε ρόλο; </a:t>
          </a:r>
          <a:endParaRPr lang="en-US" dirty="0"/>
        </a:p>
      </dgm:t>
    </dgm:pt>
    <dgm:pt modelId="{0F4644C7-B5F7-42C2-84A1-E4DF604C9CC3}" type="parTrans" cxnId="{3E30689F-85AC-4EBD-80FE-F41AF583B119}">
      <dgm:prSet/>
      <dgm:spPr/>
      <dgm:t>
        <a:bodyPr/>
        <a:lstStyle/>
        <a:p>
          <a:endParaRPr lang="en-US"/>
        </a:p>
      </dgm:t>
    </dgm:pt>
    <dgm:pt modelId="{096377E4-3C30-4592-A196-2E3B6EF5B8D9}" type="sibTrans" cxnId="{3E30689F-85AC-4EBD-80FE-F41AF583B119}">
      <dgm:prSet/>
      <dgm:spPr/>
      <dgm:t>
        <a:bodyPr/>
        <a:lstStyle/>
        <a:p>
          <a:endParaRPr lang="en-US"/>
        </a:p>
      </dgm:t>
    </dgm:pt>
    <dgm:pt modelId="{7ADD4946-E618-4D19-9AE4-F3BD3ED61DA4}">
      <dgm:prSet/>
      <dgm:spPr/>
      <dgm:t>
        <a:bodyPr/>
        <a:lstStyle/>
        <a:p>
          <a:r>
            <a:rPr lang="el-GR" dirty="0"/>
            <a:t>Να δώσω ή να αποσπάσω πληροφορία; </a:t>
          </a:r>
          <a:endParaRPr lang="en-US" dirty="0"/>
        </a:p>
      </dgm:t>
    </dgm:pt>
    <dgm:pt modelId="{716C0641-3B0A-4D06-824D-41912DB1E9B3}" type="parTrans" cxnId="{40530F90-82FA-48D7-8C20-E4DD7265DC26}">
      <dgm:prSet/>
      <dgm:spPr/>
      <dgm:t>
        <a:bodyPr/>
        <a:lstStyle/>
        <a:p>
          <a:endParaRPr lang="en-US"/>
        </a:p>
      </dgm:t>
    </dgm:pt>
    <dgm:pt modelId="{3558B90A-E051-4252-8A51-939D0FD236E9}" type="sibTrans" cxnId="{40530F90-82FA-48D7-8C20-E4DD7265DC26}">
      <dgm:prSet/>
      <dgm:spPr/>
      <dgm:t>
        <a:bodyPr/>
        <a:lstStyle/>
        <a:p>
          <a:endParaRPr lang="en-US"/>
        </a:p>
      </dgm:t>
    </dgm:pt>
    <dgm:pt modelId="{22F2F351-D5D6-4EBE-98D5-61ED76DBCEE8}">
      <dgm:prSet/>
      <dgm:spPr/>
      <dgm:t>
        <a:bodyPr/>
        <a:lstStyle/>
        <a:p>
          <a:r>
            <a:rPr lang="el-GR" dirty="0"/>
            <a:t>Να δημιουργήσω ένταση; </a:t>
          </a:r>
          <a:r>
            <a:rPr lang="en-US" dirty="0"/>
            <a:t> </a:t>
          </a:r>
        </a:p>
      </dgm:t>
    </dgm:pt>
    <dgm:pt modelId="{756F89F7-695C-452D-A0DD-FD1149B20F7C}" type="parTrans" cxnId="{194879C3-0CE4-45ED-97FD-97E1A50AC498}">
      <dgm:prSet/>
      <dgm:spPr/>
      <dgm:t>
        <a:bodyPr/>
        <a:lstStyle/>
        <a:p>
          <a:endParaRPr lang="en-US"/>
        </a:p>
      </dgm:t>
    </dgm:pt>
    <dgm:pt modelId="{E56D4A8D-7C42-4456-878A-9967818E5AFA}" type="sibTrans" cxnId="{194879C3-0CE4-45ED-97FD-97E1A50AC498}">
      <dgm:prSet/>
      <dgm:spPr/>
      <dgm:t>
        <a:bodyPr/>
        <a:lstStyle/>
        <a:p>
          <a:endParaRPr lang="en-US"/>
        </a:p>
      </dgm:t>
    </dgm:pt>
    <dgm:pt modelId="{B5FB4626-CC41-4148-BF9E-7564C1E3B01F}">
      <dgm:prSet/>
      <dgm:spPr/>
      <dgm:t>
        <a:bodyPr/>
        <a:lstStyle/>
        <a:p>
          <a:r>
            <a:rPr lang="el-GR" dirty="0"/>
            <a:t>Να προκαλέσω; </a:t>
          </a:r>
          <a:endParaRPr lang="en-US" dirty="0"/>
        </a:p>
      </dgm:t>
    </dgm:pt>
    <dgm:pt modelId="{A758884A-2F4F-4CBE-A371-FBDD81244090}" type="parTrans" cxnId="{27CBF855-301A-4754-B531-0969E99BE1A7}">
      <dgm:prSet/>
      <dgm:spPr/>
      <dgm:t>
        <a:bodyPr/>
        <a:lstStyle/>
        <a:p>
          <a:endParaRPr lang="en-US"/>
        </a:p>
      </dgm:t>
    </dgm:pt>
    <dgm:pt modelId="{B8E35D2C-87BE-496F-9BFD-8C8BCE668BA5}" type="sibTrans" cxnId="{27CBF855-301A-4754-B531-0969E99BE1A7}">
      <dgm:prSet/>
      <dgm:spPr/>
      <dgm:t>
        <a:bodyPr/>
        <a:lstStyle/>
        <a:p>
          <a:endParaRPr lang="en-US"/>
        </a:p>
      </dgm:t>
    </dgm:pt>
    <dgm:pt modelId="{53909EDD-5904-43D1-964D-CBB2CAC18991}">
      <dgm:prSet/>
      <dgm:spPr/>
      <dgm:t>
        <a:bodyPr/>
        <a:lstStyle/>
        <a:p>
          <a:r>
            <a:rPr lang="el-GR" dirty="0"/>
            <a:t>Τί θέλω να κάνουν τα παιδιά;</a:t>
          </a:r>
          <a:endParaRPr lang="en-US" dirty="0"/>
        </a:p>
      </dgm:t>
    </dgm:pt>
    <dgm:pt modelId="{5F40FE6E-55BF-44DF-BFDF-D3B2EB143958}" type="parTrans" cxnId="{3925BAA2-3E51-4124-8FFB-49DE0D8FA7EC}">
      <dgm:prSet/>
      <dgm:spPr/>
      <dgm:t>
        <a:bodyPr/>
        <a:lstStyle/>
        <a:p>
          <a:endParaRPr lang="en-US"/>
        </a:p>
      </dgm:t>
    </dgm:pt>
    <dgm:pt modelId="{383CDB49-D205-42FC-AF3A-96768B49A676}" type="sibTrans" cxnId="{3925BAA2-3E51-4124-8FFB-49DE0D8FA7EC}">
      <dgm:prSet/>
      <dgm:spPr/>
      <dgm:t>
        <a:bodyPr/>
        <a:lstStyle/>
        <a:p>
          <a:endParaRPr lang="en-US"/>
        </a:p>
      </dgm:t>
    </dgm:pt>
    <dgm:pt modelId="{D09D966C-A562-431F-9AE2-34BDF9E71F9E}">
      <dgm:prSet/>
      <dgm:spPr/>
      <dgm:t>
        <a:bodyPr/>
        <a:lstStyle/>
        <a:p>
          <a:r>
            <a:rPr lang="el-GR" dirty="0"/>
            <a:t>Να ακούσουν τον χαρακτήρα;</a:t>
          </a:r>
          <a:endParaRPr lang="en-US" dirty="0"/>
        </a:p>
      </dgm:t>
    </dgm:pt>
    <dgm:pt modelId="{B5A9F4E4-1F57-4DA5-8288-A3E06E105FBD}" type="parTrans" cxnId="{548A719A-0F64-4F2C-A879-A2E4BF5CE2F6}">
      <dgm:prSet/>
      <dgm:spPr/>
      <dgm:t>
        <a:bodyPr/>
        <a:lstStyle/>
        <a:p>
          <a:endParaRPr lang="en-US"/>
        </a:p>
      </dgm:t>
    </dgm:pt>
    <dgm:pt modelId="{0DD349BF-98A2-4E4E-A423-2653001E55C2}" type="sibTrans" cxnId="{548A719A-0F64-4F2C-A879-A2E4BF5CE2F6}">
      <dgm:prSet/>
      <dgm:spPr/>
      <dgm:t>
        <a:bodyPr/>
        <a:lstStyle/>
        <a:p>
          <a:endParaRPr lang="en-US"/>
        </a:p>
      </dgm:t>
    </dgm:pt>
    <dgm:pt modelId="{2C321E5A-D321-43FE-BA54-AE5B64AE5669}">
      <dgm:prSet/>
      <dgm:spPr/>
      <dgm:t>
        <a:bodyPr/>
        <a:lstStyle/>
        <a:p>
          <a:r>
            <a:rPr lang="el-GR" dirty="0"/>
            <a:t>Να δώσουν πληροφορίες για τον χαρακτήρα; </a:t>
          </a:r>
          <a:endParaRPr lang="en-US" dirty="0"/>
        </a:p>
      </dgm:t>
    </dgm:pt>
    <dgm:pt modelId="{CBD38887-899E-4685-A43C-4492EFBD5DA4}" type="parTrans" cxnId="{43EAA664-5FC6-4E57-8C5D-64E6A70F6E73}">
      <dgm:prSet/>
      <dgm:spPr/>
      <dgm:t>
        <a:bodyPr/>
        <a:lstStyle/>
        <a:p>
          <a:endParaRPr lang="en-US"/>
        </a:p>
      </dgm:t>
    </dgm:pt>
    <dgm:pt modelId="{4FF1CB38-23DF-4A5C-B82F-19538E8D0626}" type="sibTrans" cxnId="{43EAA664-5FC6-4E57-8C5D-64E6A70F6E73}">
      <dgm:prSet/>
      <dgm:spPr/>
      <dgm:t>
        <a:bodyPr/>
        <a:lstStyle/>
        <a:p>
          <a:endParaRPr lang="en-US"/>
        </a:p>
      </dgm:t>
    </dgm:pt>
    <dgm:pt modelId="{C6B6C00B-7549-43D4-B3D4-5AF8350286FF}">
      <dgm:prSet/>
      <dgm:spPr/>
      <dgm:t>
        <a:bodyPr/>
        <a:lstStyle/>
        <a:p>
          <a:r>
            <a:rPr lang="el-GR" dirty="0"/>
            <a:t>Να συμβουλέψουν τον χαρακτήρα; </a:t>
          </a:r>
          <a:endParaRPr lang="en-US" dirty="0"/>
        </a:p>
      </dgm:t>
    </dgm:pt>
    <dgm:pt modelId="{7893C5A8-4894-4997-A59B-E9D8D39DB06D}" type="parTrans" cxnId="{D224C24F-D748-478B-9A80-391B5591B55F}">
      <dgm:prSet/>
      <dgm:spPr/>
      <dgm:t>
        <a:bodyPr/>
        <a:lstStyle/>
        <a:p>
          <a:endParaRPr lang="en-US"/>
        </a:p>
      </dgm:t>
    </dgm:pt>
    <dgm:pt modelId="{4EEA83DF-0D2A-4F10-876B-9A01083360BD}" type="sibTrans" cxnId="{D224C24F-D748-478B-9A80-391B5591B55F}">
      <dgm:prSet/>
      <dgm:spPr/>
      <dgm:t>
        <a:bodyPr/>
        <a:lstStyle/>
        <a:p>
          <a:endParaRPr lang="en-US"/>
        </a:p>
      </dgm:t>
    </dgm:pt>
    <dgm:pt modelId="{134A71BC-AFED-4012-8AFF-0FA2A00A6FF6}">
      <dgm:prSet/>
      <dgm:spPr/>
      <dgm:t>
        <a:bodyPr/>
        <a:lstStyle/>
        <a:p>
          <a:r>
            <a:rPr lang="el-GR" dirty="0"/>
            <a:t>Να ρωτήσουν τον χαρακτήρα; </a:t>
          </a:r>
          <a:endParaRPr lang="en-US" dirty="0"/>
        </a:p>
      </dgm:t>
    </dgm:pt>
    <dgm:pt modelId="{9862A4B8-51F9-4D76-840C-B201621F503A}" type="parTrans" cxnId="{26A62C58-A54A-4E44-91CE-0B48FFBC95A3}">
      <dgm:prSet/>
      <dgm:spPr/>
      <dgm:t>
        <a:bodyPr/>
        <a:lstStyle/>
        <a:p>
          <a:endParaRPr lang="el-GR"/>
        </a:p>
      </dgm:t>
    </dgm:pt>
    <dgm:pt modelId="{023DDE7D-335B-4B88-86AB-4C2B95884C39}" type="sibTrans" cxnId="{26A62C58-A54A-4E44-91CE-0B48FFBC95A3}">
      <dgm:prSet/>
      <dgm:spPr/>
      <dgm:t>
        <a:bodyPr/>
        <a:lstStyle/>
        <a:p>
          <a:endParaRPr lang="el-GR"/>
        </a:p>
      </dgm:t>
    </dgm:pt>
    <dgm:pt modelId="{3ED4A807-B43E-4085-82CF-C19A1F0EE1EB}" type="pres">
      <dgm:prSet presAssocID="{69FF6BFB-FEB3-462B-9666-3064D6DBDECA}" presName="Name0" presStyleCnt="0">
        <dgm:presLayoutVars>
          <dgm:dir/>
          <dgm:animLvl val="lvl"/>
          <dgm:resizeHandles val="exact"/>
        </dgm:presLayoutVars>
      </dgm:prSet>
      <dgm:spPr/>
    </dgm:pt>
    <dgm:pt modelId="{C0372913-FB7A-4E28-A66F-924D858C9A00}" type="pres">
      <dgm:prSet presAssocID="{78D6C78F-C8B0-4917-A273-B0217C8B85AF}" presName="composite" presStyleCnt="0"/>
      <dgm:spPr/>
    </dgm:pt>
    <dgm:pt modelId="{7A12B9D7-CB5B-4050-A1DC-599D25189193}" type="pres">
      <dgm:prSet presAssocID="{78D6C78F-C8B0-4917-A273-B0217C8B85A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3892571A-1436-4A72-801E-27E6FAA2D307}" type="pres">
      <dgm:prSet presAssocID="{78D6C78F-C8B0-4917-A273-B0217C8B85AF}" presName="desTx" presStyleLbl="alignAccFollowNode1" presStyleIdx="0" presStyleCnt="3">
        <dgm:presLayoutVars>
          <dgm:bulletEnabled val="1"/>
        </dgm:presLayoutVars>
      </dgm:prSet>
      <dgm:spPr/>
    </dgm:pt>
    <dgm:pt modelId="{9814B16D-5F53-4F7D-BF22-37F1333D4812}" type="pres">
      <dgm:prSet presAssocID="{B128148D-BF3C-40C0-BAA1-0D0FFEF4A54C}" presName="space" presStyleCnt="0"/>
      <dgm:spPr/>
    </dgm:pt>
    <dgm:pt modelId="{10EF8BCF-BBD3-4FCC-BBA8-D5C858732DBF}" type="pres">
      <dgm:prSet presAssocID="{CA226FAA-8F35-495B-9862-9803D5FBA307}" presName="composite" presStyleCnt="0"/>
      <dgm:spPr/>
    </dgm:pt>
    <dgm:pt modelId="{CB7E7790-12C8-46E4-B568-A4559C0CB260}" type="pres">
      <dgm:prSet presAssocID="{CA226FAA-8F35-495B-9862-9803D5FBA307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6C932998-6D7E-498F-8B1A-89749C47842B}" type="pres">
      <dgm:prSet presAssocID="{CA226FAA-8F35-495B-9862-9803D5FBA307}" presName="desTx" presStyleLbl="alignAccFollowNode1" presStyleIdx="1" presStyleCnt="3">
        <dgm:presLayoutVars>
          <dgm:bulletEnabled val="1"/>
        </dgm:presLayoutVars>
      </dgm:prSet>
      <dgm:spPr/>
    </dgm:pt>
    <dgm:pt modelId="{28425D5E-1F84-4E83-87E2-70E5C93D2D03}" type="pres">
      <dgm:prSet presAssocID="{096377E4-3C30-4592-A196-2E3B6EF5B8D9}" presName="space" presStyleCnt="0"/>
      <dgm:spPr/>
    </dgm:pt>
    <dgm:pt modelId="{E3A11AA9-C2D9-447D-B180-72E504B88E45}" type="pres">
      <dgm:prSet presAssocID="{53909EDD-5904-43D1-964D-CBB2CAC18991}" presName="composite" presStyleCnt="0"/>
      <dgm:spPr/>
    </dgm:pt>
    <dgm:pt modelId="{F0DFB395-923F-4A95-952C-113F98508E71}" type="pres">
      <dgm:prSet presAssocID="{53909EDD-5904-43D1-964D-CBB2CAC1899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C91D8351-A9B8-43CE-8F77-4C4E047E3B26}" type="pres">
      <dgm:prSet presAssocID="{53909EDD-5904-43D1-964D-CBB2CAC18991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D7000224-C69A-43B3-945B-47A2E5D11954}" type="presOf" srcId="{7ADD4946-E618-4D19-9AE4-F3BD3ED61DA4}" destId="{6C932998-6D7E-498F-8B1A-89749C47842B}" srcOrd="0" destOrd="0" presId="urn:microsoft.com/office/officeart/2005/8/layout/hList1"/>
    <dgm:cxn modelId="{A917103B-3580-423C-BDBA-A2216F122EFD}" type="presOf" srcId="{CA226FAA-8F35-495B-9862-9803D5FBA307}" destId="{CB7E7790-12C8-46E4-B568-A4559C0CB260}" srcOrd="0" destOrd="0" presId="urn:microsoft.com/office/officeart/2005/8/layout/hList1"/>
    <dgm:cxn modelId="{00424364-BF52-480D-8E3A-A73C08C69E04}" type="presOf" srcId="{22F2F351-D5D6-4EBE-98D5-61ED76DBCEE8}" destId="{6C932998-6D7E-498F-8B1A-89749C47842B}" srcOrd="0" destOrd="1" presId="urn:microsoft.com/office/officeart/2005/8/layout/hList1"/>
    <dgm:cxn modelId="{43EAA664-5FC6-4E57-8C5D-64E6A70F6E73}" srcId="{53909EDD-5904-43D1-964D-CBB2CAC18991}" destId="{2C321E5A-D321-43FE-BA54-AE5B64AE5669}" srcOrd="2" destOrd="0" parTransId="{CBD38887-899E-4685-A43C-4492EFBD5DA4}" sibTransId="{4FF1CB38-23DF-4A5C-B82F-19538E8D0626}"/>
    <dgm:cxn modelId="{A23BAE64-204E-4CC9-A663-021449AA9B3A}" type="presOf" srcId="{53909EDD-5904-43D1-964D-CBB2CAC18991}" destId="{F0DFB395-923F-4A95-952C-113F98508E71}" srcOrd="0" destOrd="0" presId="urn:microsoft.com/office/officeart/2005/8/layout/hList1"/>
    <dgm:cxn modelId="{402B5C45-C7BF-43BA-8FF0-8437053579AB}" type="presOf" srcId="{2C321E5A-D321-43FE-BA54-AE5B64AE5669}" destId="{C91D8351-A9B8-43CE-8F77-4C4E047E3B26}" srcOrd="0" destOrd="2" presId="urn:microsoft.com/office/officeart/2005/8/layout/hList1"/>
    <dgm:cxn modelId="{95519E47-3EB2-462E-8502-475BD17E77FC}" type="presOf" srcId="{78D6C78F-C8B0-4917-A273-B0217C8B85AF}" destId="{7A12B9D7-CB5B-4050-A1DC-599D25189193}" srcOrd="0" destOrd="0" presId="urn:microsoft.com/office/officeart/2005/8/layout/hList1"/>
    <dgm:cxn modelId="{DDCE884C-F14E-4932-80A4-27BC47225D1C}" type="presOf" srcId="{D09D966C-A562-431F-9AE2-34BDF9E71F9E}" destId="{C91D8351-A9B8-43CE-8F77-4C4E047E3B26}" srcOrd="0" destOrd="0" presId="urn:microsoft.com/office/officeart/2005/8/layout/hList1"/>
    <dgm:cxn modelId="{D224C24F-D748-478B-9A80-391B5591B55F}" srcId="{53909EDD-5904-43D1-964D-CBB2CAC18991}" destId="{C6B6C00B-7549-43D4-B3D4-5AF8350286FF}" srcOrd="3" destOrd="0" parTransId="{7893C5A8-4894-4997-A59B-E9D8D39DB06D}" sibTransId="{4EEA83DF-0D2A-4F10-876B-9A01083360BD}"/>
    <dgm:cxn modelId="{BAFE1D70-E099-4EE1-AAF8-A6C6183C8820}" type="presOf" srcId="{134A71BC-AFED-4012-8AFF-0FA2A00A6FF6}" destId="{C91D8351-A9B8-43CE-8F77-4C4E047E3B26}" srcOrd="0" destOrd="1" presId="urn:microsoft.com/office/officeart/2005/8/layout/hList1"/>
    <dgm:cxn modelId="{27CBF855-301A-4754-B531-0969E99BE1A7}" srcId="{CA226FAA-8F35-495B-9862-9803D5FBA307}" destId="{B5FB4626-CC41-4148-BF9E-7564C1E3B01F}" srcOrd="2" destOrd="0" parTransId="{A758884A-2F4F-4CBE-A371-FBDD81244090}" sibTransId="{B8E35D2C-87BE-496F-9BFD-8C8BCE668BA5}"/>
    <dgm:cxn modelId="{26A62C58-A54A-4E44-91CE-0B48FFBC95A3}" srcId="{53909EDD-5904-43D1-964D-CBB2CAC18991}" destId="{134A71BC-AFED-4012-8AFF-0FA2A00A6FF6}" srcOrd="1" destOrd="0" parTransId="{9862A4B8-51F9-4D76-840C-B201621F503A}" sibTransId="{023DDE7D-335B-4B88-86AB-4C2B95884C39}"/>
    <dgm:cxn modelId="{67CE8278-B7EE-4526-ACDA-357F4F1EF129}" srcId="{69FF6BFB-FEB3-462B-9666-3064D6DBDECA}" destId="{78D6C78F-C8B0-4917-A273-B0217C8B85AF}" srcOrd="0" destOrd="0" parTransId="{1DABF875-8A52-410C-94C8-0229BAA2A3AD}" sibTransId="{B128148D-BF3C-40C0-BAA1-0D0FFEF4A54C}"/>
    <dgm:cxn modelId="{40530F90-82FA-48D7-8C20-E4DD7265DC26}" srcId="{CA226FAA-8F35-495B-9862-9803D5FBA307}" destId="{7ADD4946-E618-4D19-9AE4-F3BD3ED61DA4}" srcOrd="0" destOrd="0" parTransId="{716C0641-3B0A-4D06-824D-41912DB1E9B3}" sibTransId="{3558B90A-E051-4252-8A51-939D0FD236E9}"/>
    <dgm:cxn modelId="{548A719A-0F64-4F2C-A879-A2E4BF5CE2F6}" srcId="{53909EDD-5904-43D1-964D-CBB2CAC18991}" destId="{D09D966C-A562-431F-9AE2-34BDF9E71F9E}" srcOrd="0" destOrd="0" parTransId="{B5A9F4E4-1F57-4DA5-8288-A3E06E105FBD}" sibTransId="{0DD349BF-98A2-4E4E-A423-2653001E55C2}"/>
    <dgm:cxn modelId="{3E30689F-85AC-4EBD-80FE-F41AF583B119}" srcId="{69FF6BFB-FEB3-462B-9666-3064D6DBDECA}" destId="{CA226FAA-8F35-495B-9862-9803D5FBA307}" srcOrd="1" destOrd="0" parTransId="{0F4644C7-B5F7-42C2-84A1-E4DF604C9CC3}" sibTransId="{096377E4-3C30-4592-A196-2E3B6EF5B8D9}"/>
    <dgm:cxn modelId="{9054C1A0-D4E1-4349-B74E-CF7648C1DF58}" type="presOf" srcId="{C6B6C00B-7549-43D4-B3D4-5AF8350286FF}" destId="{C91D8351-A9B8-43CE-8F77-4C4E047E3B26}" srcOrd="0" destOrd="3" presId="urn:microsoft.com/office/officeart/2005/8/layout/hList1"/>
    <dgm:cxn modelId="{3925BAA2-3E51-4124-8FFB-49DE0D8FA7EC}" srcId="{69FF6BFB-FEB3-462B-9666-3064D6DBDECA}" destId="{53909EDD-5904-43D1-964D-CBB2CAC18991}" srcOrd="2" destOrd="0" parTransId="{5F40FE6E-55BF-44DF-BFDF-D3B2EB143958}" sibTransId="{383CDB49-D205-42FC-AF3A-96768B49A676}"/>
    <dgm:cxn modelId="{0874FABD-EE1B-4FF9-9E1F-B42FABB8EF4A}" type="presOf" srcId="{69FF6BFB-FEB3-462B-9666-3064D6DBDECA}" destId="{3ED4A807-B43E-4085-82CF-C19A1F0EE1EB}" srcOrd="0" destOrd="0" presId="urn:microsoft.com/office/officeart/2005/8/layout/hList1"/>
    <dgm:cxn modelId="{194879C3-0CE4-45ED-97FD-97E1A50AC498}" srcId="{CA226FAA-8F35-495B-9862-9803D5FBA307}" destId="{22F2F351-D5D6-4EBE-98D5-61ED76DBCEE8}" srcOrd="1" destOrd="0" parTransId="{756F89F7-695C-452D-A0DD-FD1149B20F7C}" sibTransId="{E56D4A8D-7C42-4456-878A-9967818E5AFA}"/>
    <dgm:cxn modelId="{129F77EC-850B-4A2B-BB7E-16B6134C419A}" type="presOf" srcId="{B5FB4626-CC41-4148-BF9E-7564C1E3B01F}" destId="{6C932998-6D7E-498F-8B1A-89749C47842B}" srcOrd="0" destOrd="2" presId="urn:microsoft.com/office/officeart/2005/8/layout/hList1"/>
    <dgm:cxn modelId="{570D772A-0921-4834-B929-FEAE1661C75F}" type="presParOf" srcId="{3ED4A807-B43E-4085-82CF-C19A1F0EE1EB}" destId="{C0372913-FB7A-4E28-A66F-924D858C9A00}" srcOrd="0" destOrd="0" presId="urn:microsoft.com/office/officeart/2005/8/layout/hList1"/>
    <dgm:cxn modelId="{6C889B52-BA2B-4633-8EC6-1DC0DA53A84C}" type="presParOf" srcId="{C0372913-FB7A-4E28-A66F-924D858C9A00}" destId="{7A12B9D7-CB5B-4050-A1DC-599D25189193}" srcOrd="0" destOrd="0" presId="urn:microsoft.com/office/officeart/2005/8/layout/hList1"/>
    <dgm:cxn modelId="{595F4B36-7A0C-47EC-900F-BF0C53003719}" type="presParOf" srcId="{C0372913-FB7A-4E28-A66F-924D858C9A00}" destId="{3892571A-1436-4A72-801E-27E6FAA2D307}" srcOrd="1" destOrd="0" presId="urn:microsoft.com/office/officeart/2005/8/layout/hList1"/>
    <dgm:cxn modelId="{07D9545B-6EF6-49B5-9EF4-92428A723037}" type="presParOf" srcId="{3ED4A807-B43E-4085-82CF-C19A1F0EE1EB}" destId="{9814B16D-5F53-4F7D-BF22-37F1333D4812}" srcOrd="1" destOrd="0" presId="urn:microsoft.com/office/officeart/2005/8/layout/hList1"/>
    <dgm:cxn modelId="{AD6FA0B1-A60F-4C45-9E9A-6E7C38265187}" type="presParOf" srcId="{3ED4A807-B43E-4085-82CF-C19A1F0EE1EB}" destId="{10EF8BCF-BBD3-4FCC-BBA8-D5C858732DBF}" srcOrd="2" destOrd="0" presId="urn:microsoft.com/office/officeart/2005/8/layout/hList1"/>
    <dgm:cxn modelId="{7F7975C8-827B-4207-B07C-B5D2B2B4CD0B}" type="presParOf" srcId="{10EF8BCF-BBD3-4FCC-BBA8-D5C858732DBF}" destId="{CB7E7790-12C8-46E4-B568-A4559C0CB260}" srcOrd="0" destOrd="0" presId="urn:microsoft.com/office/officeart/2005/8/layout/hList1"/>
    <dgm:cxn modelId="{EAC208CE-3A4B-4BF7-A3B3-1A12F642F999}" type="presParOf" srcId="{10EF8BCF-BBD3-4FCC-BBA8-D5C858732DBF}" destId="{6C932998-6D7E-498F-8B1A-89749C47842B}" srcOrd="1" destOrd="0" presId="urn:microsoft.com/office/officeart/2005/8/layout/hList1"/>
    <dgm:cxn modelId="{D39A9A6B-385F-4B78-A37B-00072E961458}" type="presParOf" srcId="{3ED4A807-B43E-4085-82CF-C19A1F0EE1EB}" destId="{28425D5E-1F84-4E83-87E2-70E5C93D2D03}" srcOrd="3" destOrd="0" presId="urn:microsoft.com/office/officeart/2005/8/layout/hList1"/>
    <dgm:cxn modelId="{48B72A62-F118-46EA-BBC9-5CEA346EE4E4}" type="presParOf" srcId="{3ED4A807-B43E-4085-82CF-C19A1F0EE1EB}" destId="{E3A11AA9-C2D9-447D-B180-72E504B88E45}" srcOrd="4" destOrd="0" presId="urn:microsoft.com/office/officeart/2005/8/layout/hList1"/>
    <dgm:cxn modelId="{ABAB4CF6-EAD6-4BC3-B6CF-188060DAE35E}" type="presParOf" srcId="{E3A11AA9-C2D9-447D-B180-72E504B88E45}" destId="{F0DFB395-923F-4A95-952C-113F98508E71}" srcOrd="0" destOrd="0" presId="urn:microsoft.com/office/officeart/2005/8/layout/hList1"/>
    <dgm:cxn modelId="{9FD6D7A1-065D-4FD9-8967-AFDAEAC6F0CC}" type="presParOf" srcId="{E3A11AA9-C2D9-447D-B180-72E504B88E45}" destId="{C91D8351-A9B8-43CE-8F77-4C4E047E3B2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D6ED105-E5B8-4B29-AAB5-E23666E176C8}" type="doc">
      <dgm:prSet loTypeId="urn:microsoft.com/office/officeart/2005/8/layout/default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D2DF1E0-A49D-47C1-B8B3-553A7310FC46}">
      <dgm:prSet custT="1"/>
      <dgm:spPr/>
      <dgm:t>
        <a:bodyPr/>
        <a:lstStyle/>
        <a:p>
          <a:r>
            <a:rPr lang="el-GR" sz="3200" b="1" dirty="0">
              <a:solidFill>
                <a:schemeClr val="bg1"/>
              </a:solidFill>
            </a:rPr>
            <a:t>να το αντιμετωπίσεις με σοβαρότητα,να πιστεύεις σε αυτό που κάνεις, να το κάνεις με προθυμία για να υποστηρίξεις τον ρόλο κατάλληλα</a:t>
          </a:r>
        </a:p>
      </dgm:t>
    </dgm:pt>
    <dgm:pt modelId="{924932D5-BFFD-4D07-8F4F-0685C337C7E8}" type="parTrans" cxnId="{F9357CE4-6574-4A93-8116-19E8B1B3166F}">
      <dgm:prSet/>
      <dgm:spPr/>
      <dgm:t>
        <a:bodyPr/>
        <a:lstStyle/>
        <a:p>
          <a:endParaRPr lang="el-GR"/>
        </a:p>
      </dgm:t>
    </dgm:pt>
    <dgm:pt modelId="{02EB0A5A-A2EA-4E36-9C86-6868FC719CBD}" type="sibTrans" cxnId="{F9357CE4-6574-4A93-8116-19E8B1B3166F}">
      <dgm:prSet/>
      <dgm:spPr/>
      <dgm:t>
        <a:bodyPr/>
        <a:lstStyle/>
        <a:p>
          <a:endParaRPr lang="el-GR"/>
        </a:p>
      </dgm:t>
    </dgm:pt>
    <dgm:pt modelId="{D5653127-ED92-4AC8-B56C-ED1F78916C2F}">
      <dgm:prSet custT="1"/>
      <dgm:spPr/>
      <dgm:t>
        <a:bodyPr/>
        <a:lstStyle/>
        <a:p>
          <a:r>
            <a:rPr lang="el-GR" sz="2800" b="1" dirty="0">
              <a:solidFill>
                <a:schemeClr val="bg1"/>
              </a:solidFill>
            </a:rPr>
            <a:t>να χρησιμοποιείς κατάλληλη γλώσσα, μη λεκτική επικοινωνία, να κατανοείς πώς συμπεριφέρεται ο ρόλος ανάλογα με </a:t>
          </a:r>
          <a:r>
            <a:rPr lang="el-GR" sz="2800" b="1" dirty="0" err="1">
              <a:solidFill>
                <a:schemeClr val="bg1"/>
              </a:solidFill>
            </a:rPr>
            <a:t>τo</a:t>
          </a:r>
          <a:r>
            <a:rPr lang="el-GR" sz="2800" b="1" dirty="0">
              <a:solidFill>
                <a:schemeClr val="bg1"/>
              </a:solidFill>
            </a:rPr>
            <a:t> status που επιλέγει. </a:t>
          </a:r>
        </a:p>
      </dgm:t>
    </dgm:pt>
    <dgm:pt modelId="{233C8499-517C-4AA0-8985-F19B6D5FAAEA}" type="parTrans" cxnId="{8E59C8BB-75A4-49BC-A3F1-2BC36CCCE0BD}">
      <dgm:prSet/>
      <dgm:spPr/>
      <dgm:t>
        <a:bodyPr/>
        <a:lstStyle/>
        <a:p>
          <a:endParaRPr lang="el-GR"/>
        </a:p>
      </dgm:t>
    </dgm:pt>
    <dgm:pt modelId="{3F6CDAE1-75B7-4362-AC86-C544C8275BF7}" type="sibTrans" cxnId="{8E59C8BB-75A4-49BC-A3F1-2BC36CCCE0BD}">
      <dgm:prSet/>
      <dgm:spPr/>
      <dgm:t>
        <a:bodyPr/>
        <a:lstStyle/>
        <a:p>
          <a:endParaRPr lang="el-GR"/>
        </a:p>
      </dgm:t>
    </dgm:pt>
    <dgm:pt modelId="{0F1C965D-A747-45C0-B38E-44CB7A087390}">
      <dgm:prSet/>
      <dgm:spPr/>
      <dgm:t>
        <a:bodyPr/>
        <a:lstStyle/>
        <a:p>
          <a:r>
            <a:rPr lang="el-GR" b="1" dirty="0">
              <a:solidFill>
                <a:schemeClr val="bg1"/>
              </a:solidFill>
            </a:rPr>
            <a:t>να έχεις  επίγνωση του χώρου στον οποίο κινείσαι ως </a:t>
          </a:r>
          <a:r>
            <a:rPr lang="el-GR" b="1" dirty="0" err="1">
              <a:solidFill>
                <a:schemeClr val="bg1"/>
              </a:solidFill>
            </a:rPr>
            <a:t>ΔσΡ</a:t>
          </a:r>
          <a:r>
            <a:rPr lang="el-GR" b="1" dirty="0">
              <a:solidFill>
                <a:schemeClr val="bg1"/>
              </a:solidFill>
            </a:rPr>
            <a:t>.  Αποφάσισε που και πώς θα βρίσκεστε  όταν αξιοποιείς την τεχνική </a:t>
          </a:r>
          <a:r>
            <a:rPr lang="el-GR" b="1" dirty="0" err="1">
              <a:solidFill>
                <a:schemeClr val="bg1"/>
              </a:solidFill>
            </a:rPr>
            <a:t>ΔσΡ</a:t>
          </a:r>
          <a:r>
            <a:rPr lang="el-GR" b="1" dirty="0">
              <a:solidFill>
                <a:schemeClr val="bg1"/>
              </a:solidFill>
            </a:rPr>
            <a:t> </a:t>
          </a:r>
          <a:endParaRPr lang="en-US" b="1" dirty="0">
            <a:solidFill>
              <a:schemeClr val="bg1"/>
            </a:solidFill>
          </a:endParaRPr>
        </a:p>
      </dgm:t>
    </dgm:pt>
    <dgm:pt modelId="{8BD2765A-50D5-4BA4-BAB1-06BCB6AE9EB3}" type="parTrans" cxnId="{BA1BE41D-7098-483B-BDAE-A029B100D056}">
      <dgm:prSet/>
      <dgm:spPr/>
      <dgm:t>
        <a:bodyPr/>
        <a:lstStyle/>
        <a:p>
          <a:endParaRPr lang="el-GR"/>
        </a:p>
      </dgm:t>
    </dgm:pt>
    <dgm:pt modelId="{F6769C98-C027-4F28-83DA-AC081D889880}" type="sibTrans" cxnId="{BA1BE41D-7098-483B-BDAE-A029B100D056}">
      <dgm:prSet/>
      <dgm:spPr/>
      <dgm:t>
        <a:bodyPr/>
        <a:lstStyle/>
        <a:p>
          <a:endParaRPr lang="el-GR"/>
        </a:p>
      </dgm:t>
    </dgm:pt>
    <dgm:pt modelId="{C9081697-0FFF-424D-80CE-11DDB8630785}">
      <dgm:prSet/>
      <dgm:spPr/>
      <dgm:t>
        <a:bodyPr/>
        <a:lstStyle/>
        <a:p>
          <a:r>
            <a:rPr lang="el-GR" b="1" dirty="0">
              <a:solidFill>
                <a:schemeClr val="bg1"/>
              </a:solidFill>
            </a:rPr>
            <a:t>να κρατάς την ενέργεια ψηλά και να μένεις σε ρόλο τόσο όσο χρειάζεται για να βοηθήσεις τα παιδιά να προσαρμοστούν και να πιστέψουν στην κατάσταση </a:t>
          </a:r>
        </a:p>
      </dgm:t>
    </dgm:pt>
    <dgm:pt modelId="{33AD8ADB-60D9-4B9E-886F-B4123BCC3EDF}" type="parTrans" cxnId="{413293EF-8F46-4127-85AF-15C252F32A79}">
      <dgm:prSet/>
      <dgm:spPr/>
      <dgm:t>
        <a:bodyPr/>
        <a:lstStyle/>
        <a:p>
          <a:endParaRPr lang="el-GR"/>
        </a:p>
      </dgm:t>
    </dgm:pt>
    <dgm:pt modelId="{FC2DA19A-2C62-4E64-9EFC-F6248E311B82}" type="sibTrans" cxnId="{413293EF-8F46-4127-85AF-15C252F32A79}">
      <dgm:prSet/>
      <dgm:spPr/>
      <dgm:t>
        <a:bodyPr/>
        <a:lstStyle/>
        <a:p>
          <a:endParaRPr lang="el-GR"/>
        </a:p>
      </dgm:t>
    </dgm:pt>
    <dgm:pt modelId="{AC7EF1AC-BD4C-486D-9567-B539D7E4A655}" type="pres">
      <dgm:prSet presAssocID="{4D6ED105-E5B8-4B29-AAB5-E23666E176C8}" presName="diagram" presStyleCnt="0">
        <dgm:presLayoutVars>
          <dgm:dir/>
          <dgm:resizeHandles val="exact"/>
        </dgm:presLayoutVars>
      </dgm:prSet>
      <dgm:spPr/>
    </dgm:pt>
    <dgm:pt modelId="{546DD3FC-E979-4A52-AF4B-EC998B5A170D}" type="pres">
      <dgm:prSet presAssocID="{1D2DF1E0-A49D-47C1-B8B3-553A7310FC46}" presName="node" presStyleLbl="node1" presStyleIdx="0" presStyleCnt="4" custScaleX="129494">
        <dgm:presLayoutVars>
          <dgm:bulletEnabled val="1"/>
        </dgm:presLayoutVars>
      </dgm:prSet>
      <dgm:spPr/>
    </dgm:pt>
    <dgm:pt modelId="{0DB9D215-ABDD-4817-9AEB-436081935E74}" type="pres">
      <dgm:prSet presAssocID="{02EB0A5A-A2EA-4E36-9C86-6868FC719CBD}" presName="sibTrans" presStyleCnt="0"/>
      <dgm:spPr/>
    </dgm:pt>
    <dgm:pt modelId="{2862D4BC-CCFE-498E-B3EB-44992D03FC4E}" type="pres">
      <dgm:prSet presAssocID="{D5653127-ED92-4AC8-B56C-ED1F78916C2F}" presName="node" presStyleLbl="node1" presStyleIdx="1" presStyleCnt="4" custScaleX="130427">
        <dgm:presLayoutVars>
          <dgm:bulletEnabled val="1"/>
        </dgm:presLayoutVars>
      </dgm:prSet>
      <dgm:spPr/>
    </dgm:pt>
    <dgm:pt modelId="{39F40B4E-684E-40E0-B550-765DE530BA77}" type="pres">
      <dgm:prSet presAssocID="{3F6CDAE1-75B7-4362-AC86-C544C8275BF7}" presName="sibTrans" presStyleCnt="0"/>
      <dgm:spPr/>
    </dgm:pt>
    <dgm:pt modelId="{799CDB59-774D-41E9-98F8-4B1699562039}" type="pres">
      <dgm:prSet presAssocID="{C9081697-0FFF-424D-80CE-11DDB8630785}" presName="node" presStyleLbl="node1" presStyleIdx="2" presStyleCnt="4" custScaleX="120868">
        <dgm:presLayoutVars>
          <dgm:bulletEnabled val="1"/>
        </dgm:presLayoutVars>
      </dgm:prSet>
      <dgm:spPr/>
    </dgm:pt>
    <dgm:pt modelId="{D3160F36-26DF-4F0C-AA36-0EE615FC36D9}" type="pres">
      <dgm:prSet presAssocID="{FC2DA19A-2C62-4E64-9EFC-F6248E311B82}" presName="sibTrans" presStyleCnt="0"/>
      <dgm:spPr/>
    </dgm:pt>
    <dgm:pt modelId="{01837A95-58BC-4F83-9C08-C4459D0A2B4F}" type="pres">
      <dgm:prSet presAssocID="{0F1C965D-A747-45C0-B38E-44CB7A087390}" presName="node" presStyleLbl="node1" presStyleIdx="3" presStyleCnt="4" custScaleX="130867" custScaleY="99492">
        <dgm:presLayoutVars>
          <dgm:bulletEnabled val="1"/>
        </dgm:presLayoutVars>
      </dgm:prSet>
      <dgm:spPr/>
    </dgm:pt>
  </dgm:ptLst>
  <dgm:cxnLst>
    <dgm:cxn modelId="{BA1BE41D-7098-483B-BDAE-A029B100D056}" srcId="{4D6ED105-E5B8-4B29-AAB5-E23666E176C8}" destId="{0F1C965D-A747-45C0-B38E-44CB7A087390}" srcOrd="3" destOrd="0" parTransId="{8BD2765A-50D5-4BA4-BAB1-06BCB6AE9EB3}" sibTransId="{F6769C98-C027-4F28-83DA-AC081D889880}"/>
    <dgm:cxn modelId="{1BA3EA1D-6D73-43AA-95CA-879D14989F74}" type="presOf" srcId="{C9081697-0FFF-424D-80CE-11DDB8630785}" destId="{799CDB59-774D-41E9-98F8-4B1699562039}" srcOrd="0" destOrd="0" presId="urn:microsoft.com/office/officeart/2005/8/layout/default"/>
    <dgm:cxn modelId="{EB4E5456-33D4-422F-BA53-425D53B4F94D}" type="presOf" srcId="{1D2DF1E0-A49D-47C1-B8B3-553A7310FC46}" destId="{546DD3FC-E979-4A52-AF4B-EC998B5A170D}" srcOrd="0" destOrd="0" presId="urn:microsoft.com/office/officeart/2005/8/layout/default"/>
    <dgm:cxn modelId="{104AB287-B26E-4DFF-A5B7-D7421DF117F2}" type="presOf" srcId="{D5653127-ED92-4AC8-B56C-ED1F78916C2F}" destId="{2862D4BC-CCFE-498E-B3EB-44992D03FC4E}" srcOrd="0" destOrd="0" presId="urn:microsoft.com/office/officeart/2005/8/layout/default"/>
    <dgm:cxn modelId="{5B172DA0-C371-425D-8E31-EB004A638220}" type="presOf" srcId="{4D6ED105-E5B8-4B29-AAB5-E23666E176C8}" destId="{AC7EF1AC-BD4C-486D-9567-B539D7E4A655}" srcOrd="0" destOrd="0" presId="urn:microsoft.com/office/officeart/2005/8/layout/default"/>
    <dgm:cxn modelId="{8E59C8BB-75A4-49BC-A3F1-2BC36CCCE0BD}" srcId="{4D6ED105-E5B8-4B29-AAB5-E23666E176C8}" destId="{D5653127-ED92-4AC8-B56C-ED1F78916C2F}" srcOrd="1" destOrd="0" parTransId="{233C8499-517C-4AA0-8985-F19B6D5FAAEA}" sibTransId="{3F6CDAE1-75B7-4362-AC86-C544C8275BF7}"/>
    <dgm:cxn modelId="{F9357CE4-6574-4A93-8116-19E8B1B3166F}" srcId="{4D6ED105-E5B8-4B29-AAB5-E23666E176C8}" destId="{1D2DF1E0-A49D-47C1-B8B3-553A7310FC46}" srcOrd="0" destOrd="0" parTransId="{924932D5-BFFD-4D07-8F4F-0685C337C7E8}" sibTransId="{02EB0A5A-A2EA-4E36-9C86-6868FC719CBD}"/>
    <dgm:cxn modelId="{7C1E64EE-E749-4C44-908C-B98C0A2C156A}" type="presOf" srcId="{0F1C965D-A747-45C0-B38E-44CB7A087390}" destId="{01837A95-58BC-4F83-9C08-C4459D0A2B4F}" srcOrd="0" destOrd="0" presId="urn:microsoft.com/office/officeart/2005/8/layout/default"/>
    <dgm:cxn modelId="{413293EF-8F46-4127-85AF-15C252F32A79}" srcId="{4D6ED105-E5B8-4B29-AAB5-E23666E176C8}" destId="{C9081697-0FFF-424D-80CE-11DDB8630785}" srcOrd="2" destOrd="0" parTransId="{33AD8ADB-60D9-4B9E-886F-B4123BCC3EDF}" sibTransId="{FC2DA19A-2C62-4E64-9EFC-F6248E311B82}"/>
    <dgm:cxn modelId="{B0D72317-EF94-4C64-BED2-8946E0C848D0}" type="presParOf" srcId="{AC7EF1AC-BD4C-486D-9567-B539D7E4A655}" destId="{546DD3FC-E979-4A52-AF4B-EC998B5A170D}" srcOrd="0" destOrd="0" presId="urn:microsoft.com/office/officeart/2005/8/layout/default"/>
    <dgm:cxn modelId="{09F68AD3-F383-4E09-8C23-995ACBF5B387}" type="presParOf" srcId="{AC7EF1AC-BD4C-486D-9567-B539D7E4A655}" destId="{0DB9D215-ABDD-4817-9AEB-436081935E74}" srcOrd="1" destOrd="0" presId="urn:microsoft.com/office/officeart/2005/8/layout/default"/>
    <dgm:cxn modelId="{6A6169ED-6B89-42D1-A088-1F3C9570C139}" type="presParOf" srcId="{AC7EF1AC-BD4C-486D-9567-B539D7E4A655}" destId="{2862D4BC-CCFE-498E-B3EB-44992D03FC4E}" srcOrd="2" destOrd="0" presId="urn:microsoft.com/office/officeart/2005/8/layout/default"/>
    <dgm:cxn modelId="{7E1E8608-6156-4E96-9761-1698C45DB540}" type="presParOf" srcId="{AC7EF1AC-BD4C-486D-9567-B539D7E4A655}" destId="{39F40B4E-684E-40E0-B550-765DE530BA77}" srcOrd="3" destOrd="0" presId="urn:microsoft.com/office/officeart/2005/8/layout/default"/>
    <dgm:cxn modelId="{314ACF0E-CD09-42A2-A08E-ED015FE0031C}" type="presParOf" srcId="{AC7EF1AC-BD4C-486D-9567-B539D7E4A655}" destId="{799CDB59-774D-41E9-98F8-4B1699562039}" srcOrd="4" destOrd="0" presId="urn:microsoft.com/office/officeart/2005/8/layout/default"/>
    <dgm:cxn modelId="{31E9F80B-7392-4B2F-9595-8FC548F806BC}" type="presParOf" srcId="{AC7EF1AC-BD4C-486D-9567-B539D7E4A655}" destId="{D3160F36-26DF-4F0C-AA36-0EE615FC36D9}" srcOrd="5" destOrd="0" presId="urn:microsoft.com/office/officeart/2005/8/layout/default"/>
    <dgm:cxn modelId="{CE923176-FAC7-47CE-9696-414966841619}" type="presParOf" srcId="{AC7EF1AC-BD4C-486D-9567-B539D7E4A655}" destId="{01837A95-58BC-4F83-9C08-C4459D0A2B4F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D6ED105-E5B8-4B29-AAB5-E23666E176C8}" type="doc">
      <dgm:prSet loTypeId="urn:microsoft.com/office/officeart/2005/8/layout/default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816352A-E2DC-4CBD-B87C-D2283AFAD426}">
      <dgm:prSet custT="1"/>
      <dgm:spPr/>
      <dgm:t>
        <a:bodyPr/>
        <a:lstStyle/>
        <a:p>
          <a:r>
            <a:rPr lang="el-GR" sz="2800" b="1" dirty="0">
              <a:solidFill>
                <a:schemeClr val="bg1"/>
              </a:solidFill>
            </a:rPr>
            <a:t>να χρησιμοποιήσεις κάποιο «σκηνικό αντικείμενο» ή μια χαρακτηριστική φιγούρα για να καταδείξεις ότι είσαι σε ρόλο </a:t>
          </a:r>
        </a:p>
      </dgm:t>
    </dgm:pt>
    <dgm:pt modelId="{C57D04F0-A3A7-4ECE-8042-F48CEC694FBD}" type="parTrans" cxnId="{5C9A3DDF-3D91-4744-A918-356C9B5B2659}">
      <dgm:prSet/>
      <dgm:spPr/>
      <dgm:t>
        <a:bodyPr/>
        <a:lstStyle/>
        <a:p>
          <a:endParaRPr lang="el-GR"/>
        </a:p>
      </dgm:t>
    </dgm:pt>
    <dgm:pt modelId="{18FD63D1-9ECF-4540-985D-A3DD8F1D1CE0}" type="sibTrans" cxnId="{5C9A3DDF-3D91-4744-A918-356C9B5B2659}">
      <dgm:prSet/>
      <dgm:spPr/>
      <dgm:t>
        <a:bodyPr/>
        <a:lstStyle/>
        <a:p>
          <a:endParaRPr lang="el-GR"/>
        </a:p>
      </dgm:t>
    </dgm:pt>
    <dgm:pt modelId="{E6589A69-02F2-4F67-A700-B1F40E320D97}">
      <dgm:prSet custT="1"/>
      <dgm:spPr/>
      <dgm:t>
        <a:bodyPr/>
        <a:lstStyle/>
        <a:p>
          <a:r>
            <a:rPr lang="el-GR" sz="2600" b="1" dirty="0">
              <a:solidFill>
                <a:schemeClr val="bg1"/>
              </a:solidFill>
            </a:rPr>
            <a:t>Να έχεις συγκεκριμένο στόχο και ερωτήματα ή δραστηριότητες για τα παιδιά (παράδειγμα ότι θέλεις κάτι να μάθεις ή την επιθυμία να βοηθήσεις)</a:t>
          </a:r>
          <a:endParaRPr lang="en-US" sz="2600" b="1" dirty="0">
            <a:solidFill>
              <a:schemeClr val="bg1"/>
            </a:solidFill>
          </a:endParaRPr>
        </a:p>
      </dgm:t>
    </dgm:pt>
    <dgm:pt modelId="{B12CAEE9-6BBF-488B-8DA8-6B0E06E7DF98}" type="parTrans" cxnId="{E1DAD46C-9EE1-4C29-9901-289DA46009DD}">
      <dgm:prSet/>
      <dgm:spPr/>
      <dgm:t>
        <a:bodyPr/>
        <a:lstStyle/>
        <a:p>
          <a:endParaRPr lang="el-GR"/>
        </a:p>
      </dgm:t>
    </dgm:pt>
    <dgm:pt modelId="{ABD95515-615C-4CCD-B684-0AF8E088FD44}" type="sibTrans" cxnId="{E1DAD46C-9EE1-4C29-9901-289DA46009DD}">
      <dgm:prSet/>
      <dgm:spPr/>
      <dgm:t>
        <a:bodyPr/>
        <a:lstStyle/>
        <a:p>
          <a:endParaRPr lang="el-GR"/>
        </a:p>
      </dgm:t>
    </dgm:pt>
    <dgm:pt modelId="{CFA536FE-5E00-4549-B3CB-288C00A7C11C}">
      <dgm:prSet custT="1"/>
      <dgm:spPr/>
      <dgm:t>
        <a:bodyPr/>
        <a:lstStyle/>
        <a:p>
          <a:r>
            <a:rPr lang="el-GR" sz="3200" b="1" dirty="0">
              <a:solidFill>
                <a:schemeClr val="bg1"/>
              </a:solidFill>
            </a:rPr>
            <a:t>να σηματοδοτείς τον ρόλο με λιτά μέσα </a:t>
          </a:r>
        </a:p>
      </dgm:t>
    </dgm:pt>
    <dgm:pt modelId="{E65DE136-A61E-48DE-B2A2-B4B86E8F97B6}" type="parTrans" cxnId="{FEBF8445-604B-425F-9E00-840BCB80C348}">
      <dgm:prSet/>
      <dgm:spPr/>
      <dgm:t>
        <a:bodyPr/>
        <a:lstStyle/>
        <a:p>
          <a:endParaRPr lang="el-GR"/>
        </a:p>
      </dgm:t>
    </dgm:pt>
    <dgm:pt modelId="{61D9B7FF-0BA2-45D8-B479-57D4DFE60ED8}" type="sibTrans" cxnId="{FEBF8445-604B-425F-9E00-840BCB80C348}">
      <dgm:prSet/>
      <dgm:spPr/>
      <dgm:t>
        <a:bodyPr/>
        <a:lstStyle/>
        <a:p>
          <a:endParaRPr lang="el-GR"/>
        </a:p>
      </dgm:t>
    </dgm:pt>
    <dgm:pt modelId="{167FC8F8-1644-4AB9-A5CF-DDCAE577E8E0}">
      <dgm:prSet custT="1"/>
      <dgm:spPr/>
      <dgm:t>
        <a:bodyPr/>
        <a:lstStyle/>
        <a:p>
          <a:r>
            <a:rPr lang="el-GR" sz="2800" b="1" dirty="0">
              <a:solidFill>
                <a:schemeClr val="bg1"/>
              </a:solidFill>
            </a:rPr>
            <a:t>να κάνεις ξεκάθαρο στα παιδιά ότι είσαι σε ρόλο και κυρίως όταν μπαίνεις και όταν βγαίνεις από τον ρόλο</a:t>
          </a:r>
          <a:endParaRPr lang="en-US" sz="2800" b="1" dirty="0">
            <a:solidFill>
              <a:schemeClr val="bg1"/>
            </a:solidFill>
          </a:endParaRPr>
        </a:p>
      </dgm:t>
    </dgm:pt>
    <dgm:pt modelId="{A7FE202E-123B-459D-B0F0-E9E43E62E44A}" type="sibTrans" cxnId="{07D61740-E935-44EE-AE63-30C3F2D0667D}">
      <dgm:prSet/>
      <dgm:spPr/>
      <dgm:t>
        <a:bodyPr/>
        <a:lstStyle/>
        <a:p>
          <a:endParaRPr lang="el-GR"/>
        </a:p>
      </dgm:t>
    </dgm:pt>
    <dgm:pt modelId="{530A01DE-86D3-41F9-A518-B21E5358F1DE}" type="parTrans" cxnId="{07D61740-E935-44EE-AE63-30C3F2D0667D}">
      <dgm:prSet/>
      <dgm:spPr/>
      <dgm:t>
        <a:bodyPr/>
        <a:lstStyle/>
        <a:p>
          <a:endParaRPr lang="el-GR"/>
        </a:p>
      </dgm:t>
    </dgm:pt>
    <dgm:pt modelId="{AC7EF1AC-BD4C-486D-9567-B539D7E4A655}" type="pres">
      <dgm:prSet presAssocID="{4D6ED105-E5B8-4B29-AAB5-E23666E176C8}" presName="diagram" presStyleCnt="0">
        <dgm:presLayoutVars>
          <dgm:dir/>
          <dgm:resizeHandles val="exact"/>
        </dgm:presLayoutVars>
      </dgm:prSet>
      <dgm:spPr/>
    </dgm:pt>
    <dgm:pt modelId="{E7CB045F-8BBA-442C-9099-3EFB55BF23D5}" type="pres">
      <dgm:prSet presAssocID="{167FC8F8-1644-4AB9-A5CF-DDCAE577E8E0}" presName="node" presStyleLbl="node1" presStyleIdx="0" presStyleCnt="4" custLinFactNeighborX="341" custLinFactNeighborY="-2274">
        <dgm:presLayoutVars>
          <dgm:bulletEnabled val="1"/>
        </dgm:presLayoutVars>
      </dgm:prSet>
      <dgm:spPr/>
    </dgm:pt>
    <dgm:pt modelId="{F626A40F-7389-467B-A3DC-F6F616652F83}" type="pres">
      <dgm:prSet presAssocID="{A7FE202E-123B-459D-B0F0-E9E43E62E44A}" presName="sibTrans" presStyleCnt="0"/>
      <dgm:spPr/>
    </dgm:pt>
    <dgm:pt modelId="{37305327-A6E4-4E35-A6C7-A88AF0D297C5}" type="pres">
      <dgm:prSet presAssocID="{E6589A69-02F2-4F67-A700-B1F40E320D97}" presName="node" presStyleLbl="node1" presStyleIdx="1" presStyleCnt="4" custLinFactNeighborX="341" custLinFactNeighborY="-2274">
        <dgm:presLayoutVars>
          <dgm:bulletEnabled val="1"/>
        </dgm:presLayoutVars>
      </dgm:prSet>
      <dgm:spPr/>
    </dgm:pt>
    <dgm:pt modelId="{E8AA1339-DBDD-4284-87B5-42B3BC94F98D}" type="pres">
      <dgm:prSet presAssocID="{ABD95515-615C-4CCD-B684-0AF8E088FD44}" presName="sibTrans" presStyleCnt="0"/>
      <dgm:spPr/>
    </dgm:pt>
    <dgm:pt modelId="{A324EF28-5695-463E-ADAC-F7D42B8A5755}" type="pres">
      <dgm:prSet presAssocID="{F816352A-E2DC-4CBD-B87C-D2283AFAD426}" presName="node" presStyleLbl="node1" presStyleIdx="2" presStyleCnt="4" custLinFactNeighborX="341" custLinFactNeighborY="-2274">
        <dgm:presLayoutVars>
          <dgm:bulletEnabled val="1"/>
        </dgm:presLayoutVars>
      </dgm:prSet>
      <dgm:spPr/>
    </dgm:pt>
    <dgm:pt modelId="{A1B8BBE8-49FF-4472-9591-BFC43A6168A8}" type="pres">
      <dgm:prSet presAssocID="{18FD63D1-9ECF-4540-985D-A3DD8F1D1CE0}" presName="sibTrans" presStyleCnt="0"/>
      <dgm:spPr/>
    </dgm:pt>
    <dgm:pt modelId="{7D96224F-60BB-4584-B321-ADE585B6FD32}" type="pres">
      <dgm:prSet presAssocID="{CFA536FE-5E00-4549-B3CB-288C00A7C11C}" presName="node" presStyleLbl="node1" presStyleIdx="3" presStyleCnt="4" custLinFactNeighborX="11067" custLinFactNeighborY="-1163">
        <dgm:presLayoutVars>
          <dgm:bulletEnabled val="1"/>
        </dgm:presLayoutVars>
      </dgm:prSet>
      <dgm:spPr/>
    </dgm:pt>
  </dgm:ptLst>
  <dgm:cxnLst>
    <dgm:cxn modelId="{005F610B-59B2-4794-83BE-3A2B005E1F68}" type="presOf" srcId="{F816352A-E2DC-4CBD-B87C-D2283AFAD426}" destId="{A324EF28-5695-463E-ADAC-F7D42B8A5755}" srcOrd="0" destOrd="0" presId="urn:microsoft.com/office/officeart/2005/8/layout/default"/>
    <dgm:cxn modelId="{07D61740-E935-44EE-AE63-30C3F2D0667D}" srcId="{4D6ED105-E5B8-4B29-AAB5-E23666E176C8}" destId="{167FC8F8-1644-4AB9-A5CF-DDCAE577E8E0}" srcOrd="0" destOrd="0" parTransId="{530A01DE-86D3-41F9-A518-B21E5358F1DE}" sibTransId="{A7FE202E-123B-459D-B0F0-E9E43E62E44A}"/>
    <dgm:cxn modelId="{F1754240-7ED0-4481-AEB4-7C303085D0E3}" type="presOf" srcId="{E6589A69-02F2-4F67-A700-B1F40E320D97}" destId="{37305327-A6E4-4E35-A6C7-A88AF0D297C5}" srcOrd="0" destOrd="0" presId="urn:microsoft.com/office/officeart/2005/8/layout/default"/>
    <dgm:cxn modelId="{FEBF8445-604B-425F-9E00-840BCB80C348}" srcId="{4D6ED105-E5B8-4B29-AAB5-E23666E176C8}" destId="{CFA536FE-5E00-4549-B3CB-288C00A7C11C}" srcOrd="3" destOrd="0" parTransId="{E65DE136-A61E-48DE-B2A2-B4B86E8F97B6}" sibTransId="{61D9B7FF-0BA2-45D8-B479-57D4DFE60ED8}"/>
    <dgm:cxn modelId="{E1DAD46C-9EE1-4C29-9901-289DA46009DD}" srcId="{4D6ED105-E5B8-4B29-AAB5-E23666E176C8}" destId="{E6589A69-02F2-4F67-A700-B1F40E320D97}" srcOrd="1" destOrd="0" parTransId="{B12CAEE9-6BBF-488B-8DA8-6B0E06E7DF98}" sibTransId="{ABD95515-615C-4CCD-B684-0AF8E088FD44}"/>
    <dgm:cxn modelId="{9FC7EF4D-9CAE-4331-BE57-F1CDBADC5E63}" type="presOf" srcId="{CFA536FE-5E00-4549-B3CB-288C00A7C11C}" destId="{7D96224F-60BB-4584-B321-ADE585B6FD32}" srcOrd="0" destOrd="0" presId="urn:microsoft.com/office/officeart/2005/8/layout/default"/>
    <dgm:cxn modelId="{5B172DA0-C371-425D-8E31-EB004A638220}" type="presOf" srcId="{4D6ED105-E5B8-4B29-AAB5-E23666E176C8}" destId="{AC7EF1AC-BD4C-486D-9567-B539D7E4A655}" srcOrd="0" destOrd="0" presId="urn:microsoft.com/office/officeart/2005/8/layout/default"/>
    <dgm:cxn modelId="{6C2EC3A2-93D2-4AAC-978A-B319D7E358B3}" type="presOf" srcId="{167FC8F8-1644-4AB9-A5CF-DDCAE577E8E0}" destId="{E7CB045F-8BBA-442C-9099-3EFB55BF23D5}" srcOrd="0" destOrd="0" presId="urn:microsoft.com/office/officeart/2005/8/layout/default"/>
    <dgm:cxn modelId="{5C9A3DDF-3D91-4744-A918-356C9B5B2659}" srcId="{4D6ED105-E5B8-4B29-AAB5-E23666E176C8}" destId="{F816352A-E2DC-4CBD-B87C-D2283AFAD426}" srcOrd="2" destOrd="0" parTransId="{C57D04F0-A3A7-4ECE-8042-F48CEC694FBD}" sibTransId="{18FD63D1-9ECF-4540-985D-A3DD8F1D1CE0}"/>
    <dgm:cxn modelId="{F60070C0-C2A3-4AA2-AE74-4D3167FE86FA}" type="presParOf" srcId="{AC7EF1AC-BD4C-486D-9567-B539D7E4A655}" destId="{E7CB045F-8BBA-442C-9099-3EFB55BF23D5}" srcOrd="0" destOrd="0" presId="urn:microsoft.com/office/officeart/2005/8/layout/default"/>
    <dgm:cxn modelId="{CD6CBAE2-7FF2-454F-A2D2-342B2C6E5284}" type="presParOf" srcId="{AC7EF1AC-BD4C-486D-9567-B539D7E4A655}" destId="{F626A40F-7389-467B-A3DC-F6F616652F83}" srcOrd="1" destOrd="0" presId="urn:microsoft.com/office/officeart/2005/8/layout/default"/>
    <dgm:cxn modelId="{98B47216-4D0C-449D-AC59-BDE25E7F580D}" type="presParOf" srcId="{AC7EF1AC-BD4C-486D-9567-B539D7E4A655}" destId="{37305327-A6E4-4E35-A6C7-A88AF0D297C5}" srcOrd="2" destOrd="0" presId="urn:microsoft.com/office/officeart/2005/8/layout/default"/>
    <dgm:cxn modelId="{4A1A7F45-FD05-4A38-8DDA-3F938203E6A0}" type="presParOf" srcId="{AC7EF1AC-BD4C-486D-9567-B539D7E4A655}" destId="{E8AA1339-DBDD-4284-87B5-42B3BC94F98D}" srcOrd="3" destOrd="0" presId="urn:microsoft.com/office/officeart/2005/8/layout/default"/>
    <dgm:cxn modelId="{D3ACF92D-646A-4D3A-87FD-7C788AFBE4DD}" type="presParOf" srcId="{AC7EF1AC-BD4C-486D-9567-B539D7E4A655}" destId="{A324EF28-5695-463E-ADAC-F7D42B8A5755}" srcOrd="4" destOrd="0" presId="urn:microsoft.com/office/officeart/2005/8/layout/default"/>
    <dgm:cxn modelId="{308904EB-9278-4033-89A8-052EA3EAB735}" type="presParOf" srcId="{AC7EF1AC-BD4C-486D-9567-B539D7E4A655}" destId="{A1B8BBE8-49FF-4472-9591-BFC43A6168A8}" srcOrd="5" destOrd="0" presId="urn:microsoft.com/office/officeart/2005/8/layout/default"/>
    <dgm:cxn modelId="{936BFA80-BB1F-4B6D-BD12-13096EC603B4}" type="presParOf" srcId="{AC7EF1AC-BD4C-486D-9567-B539D7E4A655}" destId="{7D96224F-60BB-4584-B321-ADE585B6FD32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D6ED105-E5B8-4B29-AAB5-E23666E176C8}" type="doc">
      <dgm:prSet loTypeId="urn:microsoft.com/office/officeart/2005/8/layout/vList2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4F120180-F0A5-4EED-B5AF-DA89F158C61D}">
      <dgm:prSet custT="1"/>
      <dgm:spPr/>
      <dgm:t>
        <a:bodyPr/>
        <a:lstStyle/>
        <a:p>
          <a:r>
            <a:rPr lang="el-GR" sz="3200" b="0" i="0" baseline="0" dirty="0"/>
            <a:t>Προσπάθειες να λειτουργήσουμε πολύ προσποιητά πχ.  να κάνουμε μια ιδιαίτερη προφορά χωρίς λόγο</a:t>
          </a:r>
          <a:endParaRPr lang="en-US" sz="3200" dirty="0"/>
        </a:p>
      </dgm:t>
    </dgm:pt>
    <dgm:pt modelId="{12AE8CE1-FE53-48F8-A4BE-5E73A02D39A9}" type="parTrans" cxnId="{64D61A55-336A-474B-985A-68B8035CF190}">
      <dgm:prSet/>
      <dgm:spPr/>
      <dgm:t>
        <a:bodyPr/>
        <a:lstStyle/>
        <a:p>
          <a:endParaRPr lang="en-US"/>
        </a:p>
      </dgm:t>
    </dgm:pt>
    <dgm:pt modelId="{73E33200-CAE7-4132-A82B-2286E95E7533}" type="sibTrans" cxnId="{64D61A55-336A-474B-985A-68B8035CF190}">
      <dgm:prSet/>
      <dgm:spPr/>
      <dgm:t>
        <a:bodyPr/>
        <a:lstStyle/>
        <a:p>
          <a:endParaRPr lang="en-US"/>
        </a:p>
      </dgm:t>
    </dgm:pt>
    <dgm:pt modelId="{513EDEB3-D630-40D1-A669-2F3F5EE7B171}">
      <dgm:prSet/>
      <dgm:spPr/>
      <dgm:t>
        <a:bodyPr/>
        <a:lstStyle/>
        <a:p>
          <a:r>
            <a:rPr lang="el-GR" b="0" i="0" baseline="0" dirty="0"/>
            <a:t>Να μην επιλέγουμε, όσο είναι δυνατόν, ρόλο εξουσίας, καθώς αυτό είναι πολύ κοντά στον ρόλο που έχουν συνηθίσει στον δάσκαλο </a:t>
          </a:r>
          <a:endParaRPr lang="en-US" dirty="0"/>
        </a:p>
      </dgm:t>
    </dgm:pt>
    <dgm:pt modelId="{DB974F8C-FD70-4925-A239-15A13794F763}" type="parTrans" cxnId="{B4DCCE24-2997-4391-A1D6-BA39EE97FD00}">
      <dgm:prSet/>
      <dgm:spPr/>
      <dgm:t>
        <a:bodyPr/>
        <a:lstStyle/>
        <a:p>
          <a:endParaRPr lang="en-US"/>
        </a:p>
      </dgm:t>
    </dgm:pt>
    <dgm:pt modelId="{0FDBA522-6925-4CF4-AE13-13D446E0A20B}" type="sibTrans" cxnId="{B4DCCE24-2997-4391-A1D6-BA39EE97FD00}">
      <dgm:prSet/>
      <dgm:spPr/>
      <dgm:t>
        <a:bodyPr/>
        <a:lstStyle/>
        <a:p>
          <a:endParaRPr lang="en-US"/>
        </a:p>
      </dgm:t>
    </dgm:pt>
    <dgm:pt modelId="{94394F69-0D2D-480E-9EF7-691AC5C39014}">
      <dgm:prSet/>
      <dgm:spPr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79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</a:gradFill>
      </dgm:spPr>
      <dgm:t>
        <a:bodyPr/>
        <a:lstStyle/>
        <a:p>
          <a:r>
            <a:rPr lang="el-GR" b="0" i="0" baseline="0" dirty="0"/>
            <a:t>‘</a:t>
          </a:r>
          <a:r>
            <a:rPr lang="el-GR" b="0" i="0" baseline="0" dirty="0" err="1"/>
            <a:t>Οσο</a:t>
          </a:r>
          <a:r>
            <a:rPr lang="el-GR" b="0" i="0" baseline="0" dirty="0"/>
            <a:t> λιγότερο μιλάς τόσο το καλύτερο. Δώσε χώρο στα παιδιά να προσπαθήσουν για να πάρουν κάποια πληροφορία, ή να βοηθήσουν .</a:t>
          </a:r>
          <a:endParaRPr lang="en-US" dirty="0"/>
        </a:p>
      </dgm:t>
    </dgm:pt>
    <dgm:pt modelId="{BF2CEE93-B91D-44BA-A2F4-52D53735E868}" type="parTrans" cxnId="{39A878C0-FBBE-4EBD-AF73-6120A2B63F0A}">
      <dgm:prSet/>
      <dgm:spPr/>
      <dgm:t>
        <a:bodyPr/>
        <a:lstStyle/>
        <a:p>
          <a:endParaRPr lang="en-US"/>
        </a:p>
      </dgm:t>
    </dgm:pt>
    <dgm:pt modelId="{7574FC9F-12E6-4A57-AF68-5153B77B4007}" type="sibTrans" cxnId="{39A878C0-FBBE-4EBD-AF73-6120A2B63F0A}">
      <dgm:prSet/>
      <dgm:spPr/>
      <dgm:t>
        <a:bodyPr/>
        <a:lstStyle/>
        <a:p>
          <a:endParaRPr lang="en-US"/>
        </a:p>
      </dgm:t>
    </dgm:pt>
    <dgm:pt modelId="{98651992-AD48-45F4-9A3C-A349E7ECEB3C}" type="pres">
      <dgm:prSet presAssocID="{4D6ED105-E5B8-4B29-AAB5-E23666E176C8}" presName="linear" presStyleCnt="0">
        <dgm:presLayoutVars>
          <dgm:animLvl val="lvl"/>
          <dgm:resizeHandles val="exact"/>
        </dgm:presLayoutVars>
      </dgm:prSet>
      <dgm:spPr/>
    </dgm:pt>
    <dgm:pt modelId="{C37BED8D-C62C-45B0-8AAC-B1756AF35809}" type="pres">
      <dgm:prSet presAssocID="{4F120180-F0A5-4EED-B5AF-DA89F158C61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C03E6C5-3B2C-4F03-88B6-02A19A49CDFD}" type="pres">
      <dgm:prSet presAssocID="{73E33200-CAE7-4132-A82B-2286E95E7533}" presName="spacer" presStyleCnt="0"/>
      <dgm:spPr/>
    </dgm:pt>
    <dgm:pt modelId="{AC9B1AB6-58D4-4DE3-B9E6-E6DED73A020C}" type="pres">
      <dgm:prSet presAssocID="{513EDEB3-D630-40D1-A669-2F3F5EE7B17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C7F900D-D3D7-4A67-93D8-8D124A5F4958}" type="pres">
      <dgm:prSet presAssocID="{0FDBA522-6925-4CF4-AE13-13D446E0A20B}" presName="spacer" presStyleCnt="0"/>
      <dgm:spPr/>
    </dgm:pt>
    <dgm:pt modelId="{D21E9786-4AEA-45CF-9F33-8C660929DB98}" type="pres">
      <dgm:prSet presAssocID="{94394F69-0D2D-480E-9EF7-691AC5C39014}" presName="parentText" presStyleLbl="node1" presStyleIdx="2" presStyleCnt="3" custLinFactNeighborY="-10810">
        <dgm:presLayoutVars>
          <dgm:chMax val="0"/>
          <dgm:bulletEnabled val="1"/>
        </dgm:presLayoutVars>
      </dgm:prSet>
      <dgm:spPr/>
    </dgm:pt>
  </dgm:ptLst>
  <dgm:cxnLst>
    <dgm:cxn modelId="{9DFF3E02-7DD1-4D95-8F2E-F2F8F22C7E59}" type="presOf" srcId="{4F120180-F0A5-4EED-B5AF-DA89F158C61D}" destId="{C37BED8D-C62C-45B0-8AAC-B1756AF35809}" srcOrd="0" destOrd="0" presId="urn:microsoft.com/office/officeart/2005/8/layout/vList2"/>
    <dgm:cxn modelId="{7B1E410A-47BD-4DCE-A27F-E8223719EE96}" type="presOf" srcId="{4D6ED105-E5B8-4B29-AAB5-E23666E176C8}" destId="{98651992-AD48-45F4-9A3C-A349E7ECEB3C}" srcOrd="0" destOrd="0" presId="urn:microsoft.com/office/officeart/2005/8/layout/vList2"/>
    <dgm:cxn modelId="{B4DCCE24-2997-4391-A1D6-BA39EE97FD00}" srcId="{4D6ED105-E5B8-4B29-AAB5-E23666E176C8}" destId="{513EDEB3-D630-40D1-A669-2F3F5EE7B171}" srcOrd="1" destOrd="0" parTransId="{DB974F8C-FD70-4925-A239-15A13794F763}" sibTransId="{0FDBA522-6925-4CF4-AE13-13D446E0A20B}"/>
    <dgm:cxn modelId="{22AC9A5E-5FCF-48D1-A88C-AA521CDE18C5}" type="presOf" srcId="{94394F69-0D2D-480E-9EF7-691AC5C39014}" destId="{D21E9786-4AEA-45CF-9F33-8C660929DB98}" srcOrd="0" destOrd="0" presId="urn:microsoft.com/office/officeart/2005/8/layout/vList2"/>
    <dgm:cxn modelId="{64D61A55-336A-474B-985A-68B8035CF190}" srcId="{4D6ED105-E5B8-4B29-AAB5-E23666E176C8}" destId="{4F120180-F0A5-4EED-B5AF-DA89F158C61D}" srcOrd="0" destOrd="0" parTransId="{12AE8CE1-FE53-48F8-A4BE-5E73A02D39A9}" sibTransId="{73E33200-CAE7-4132-A82B-2286E95E7533}"/>
    <dgm:cxn modelId="{1973C1A3-B41B-4C58-9F5C-82F8C35A4949}" type="presOf" srcId="{513EDEB3-D630-40D1-A669-2F3F5EE7B171}" destId="{AC9B1AB6-58D4-4DE3-B9E6-E6DED73A020C}" srcOrd="0" destOrd="0" presId="urn:microsoft.com/office/officeart/2005/8/layout/vList2"/>
    <dgm:cxn modelId="{39A878C0-FBBE-4EBD-AF73-6120A2B63F0A}" srcId="{4D6ED105-E5B8-4B29-AAB5-E23666E176C8}" destId="{94394F69-0D2D-480E-9EF7-691AC5C39014}" srcOrd="2" destOrd="0" parTransId="{BF2CEE93-B91D-44BA-A2F4-52D53735E868}" sibTransId="{7574FC9F-12E6-4A57-AF68-5153B77B4007}"/>
    <dgm:cxn modelId="{FBC6C660-6D14-4AEF-BCB7-C9177D2A8907}" type="presParOf" srcId="{98651992-AD48-45F4-9A3C-A349E7ECEB3C}" destId="{C37BED8D-C62C-45B0-8AAC-B1756AF35809}" srcOrd="0" destOrd="0" presId="urn:microsoft.com/office/officeart/2005/8/layout/vList2"/>
    <dgm:cxn modelId="{E82DF806-0B5C-47A6-B8C2-28F50596B92D}" type="presParOf" srcId="{98651992-AD48-45F4-9A3C-A349E7ECEB3C}" destId="{AC03E6C5-3B2C-4F03-88B6-02A19A49CDFD}" srcOrd="1" destOrd="0" presId="urn:microsoft.com/office/officeart/2005/8/layout/vList2"/>
    <dgm:cxn modelId="{A769114B-6FA9-4369-8370-E990438B8264}" type="presParOf" srcId="{98651992-AD48-45F4-9A3C-A349E7ECEB3C}" destId="{AC9B1AB6-58D4-4DE3-B9E6-E6DED73A020C}" srcOrd="2" destOrd="0" presId="urn:microsoft.com/office/officeart/2005/8/layout/vList2"/>
    <dgm:cxn modelId="{CEECAA8D-5BBC-432C-9680-4D61CB9C39AA}" type="presParOf" srcId="{98651992-AD48-45F4-9A3C-A349E7ECEB3C}" destId="{6C7F900D-D3D7-4A67-93D8-8D124A5F4958}" srcOrd="3" destOrd="0" presId="urn:microsoft.com/office/officeart/2005/8/layout/vList2"/>
    <dgm:cxn modelId="{758D252A-328C-4D29-816C-6CEF1EE2D3BD}" type="presParOf" srcId="{98651992-AD48-45F4-9A3C-A349E7ECEB3C}" destId="{D21E9786-4AEA-45CF-9F33-8C660929DB9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BB83F50-66B4-4AE7-8F8D-C1D1E351285B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EC77A39-9B97-41B9-8919-57517583258C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l-GR" sz="2400" dirty="0">
              <a:solidFill>
                <a:schemeClr val="bg2">
                  <a:lumMod val="75000"/>
                </a:schemeClr>
              </a:solidFill>
            </a:rPr>
            <a:t>Ποιόν χαρακτήρα θέλουν να «ανακρίνουν» τα παιδιά και γιατί;</a:t>
          </a:r>
          <a:endParaRPr lang="en-US" sz="2400" dirty="0">
            <a:solidFill>
              <a:schemeClr val="bg2">
                <a:lumMod val="75000"/>
              </a:schemeClr>
            </a:solidFill>
          </a:endParaRPr>
        </a:p>
      </dgm:t>
    </dgm:pt>
    <dgm:pt modelId="{4B6AE97E-B337-4306-9735-8656FEC81166}" type="parTrans" cxnId="{4CF7E8AC-EA2D-4D74-9AA9-3255EF0C5E91}">
      <dgm:prSet/>
      <dgm:spPr/>
      <dgm:t>
        <a:bodyPr/>
        <a:lstStyle/>
        <a:p>
          <a:endParaRPr lang="en-US"/>
        </a:p>
      </dgm:t>
    </dgm:pt>
    <dgm:pt modelId="{131D906C-6434-47CC-8483-BA42B0010676}" type="sibTrans" cxnId="{4CF7E8AC-EA2D-4D74-9AA9-3255EF0C5E91}">
      <dgm:prSet/>
      <dgm:spPr/>
      <dgm:t>
        <a:bodyPr/>
        <a:lstStyle/>
        <a:p>
          <a:endParaRPr lang="en-US"/>
        </a:p>
      </dgm:t>
    </dgm:pt>
    <dgm:pt modelId="{CE665313-0F65-4F89-AA39-A712120910D7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l-GR" sz="2400" dirty="0">
              <a:solidFill>
                <a:schemeClr val="bg2">
                  <a:lumMod val="75000"/>
                </a:schemeClr>
              </a:solidFill>
            </a:rPr>
            <a:t>Τί θέλουν να μάθουν; </a:t>
          </a:r>
          <a:endParaRPr lang="en-US" sz="2400" dirty="0">
            <a:solidFill>
              <a:schemeClr val="bg2">
                <a:lumMod val="75000"/>
              </a:schemeClr>
            </a:solidFill>
          </a:endParaRPr>
        </a:p>
      </dgm:t>
    </dgm:pt>
    <dgm:pt modelId="{7A8C785A-5E4C-43ED-8A93-1DD95D4B3914}" type="parTrans" cxnId="{313905AE-95F2-4928-916F-15C59992EFFB}">
      <dgm:prSet/>
      <dgm:spPr/>
      <dgm:t>
        <a:bodyPr/>
        <a:lstStyle/>
        <a:p>
          <a:endParaRPr lang="en-US"/>
        </a:p>
      </dgm:t>
    </dgm:pt>
    <dgm:pt modelId="{CB61F497-24B4-4325-B9D0-2BD42A4E1417}" type="sibTrans" cxnId="{313905AE-95F2-4928-916F-15C59992EFFB}">
      <dgm:prSet/>
      <dgm:spPr/>
      <dgm:t>
        <a:bodyPr/>
        <a:lstStyle/>
        <a:p>
          <a:endParaRPr lang="en-US"/>
        </a:p>
      </dgm:t>
    </dgm:pt>
    <dgm:pt modelId="{AD694605-1C61-4924-93DE-C7D5A8B2208A}">
      <dgm:prSet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l-GR" dirty="0">
              <a:solidFill>
                <a:schemeClr val="bg2">
                  <a:lumMod val="75000"/>
                </a:schemeClr>
              </a:solidFill>
            </a:rPr>
            <a:t>Θα σχεδιάσουν τα παιδιά τις ερωτήσεις ή θα ρωτήσουν αυθόρμητα; </a:t>
          </a:r>
          <a:endParaRPr lang="en-US" dirty="0">
            <a:solidFill>
              <a:schemeClr val="bg2">
                <a:lumMod val="75000"/>
              </a:schemeClr>
            </a:solidFill>
          </a:endParaRPr>
        </a:p>
      </dgm:t>
    </dgm:pt>
    <dgm:pt modelId="{42229ECB-6321-4E9B-8355-EB399C71C506}" type="parTrans" cxnId="{525C198B-7EF2-4704-842E-E24A06FD3898}">
      <dgm:prSet/>
      <dgm:spPr/>
      <dgm:t>
        <a:bodyPr/>
        <a:lstStyle/>
        <a:p>
          <a:endParaRPr lang="en-US"/>
        </a:p>
      </dgm:t>
    </dgm:pt>
    <dgm:pt modelId="{09C7577E-D1E9-416C-9631-61C83D289D74}" type="sibTrans" cxnId="{525C198B-7EF2-4704-842E-E24A06FD3898}">
      <dgm:prSet/>
      <dgm:spPr/>
      <dgm:t>
        <a:bodyPr/>
        <a:lstStyle/>
        <a:p>
          <a:endParaRPr lang="en-US"/>
        </a:p>
      </dgm:t>
    </dgm:pt>
    <dgm:pt modelId="{FE2CF2D8-7160-4765-9707-420A19FFD30A}">
      <dgm:prSet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l-GR" dirty="0">
              <a:solidFill>
                <a:schemeClr val="bg2">
                  <a:lumMod val="75000"/>
                </a:schemeClr>
              </a:solidFill>
            </a:rPr>
            <a:t>Πώς μπορώ να βοηθήσω στις ερωτήσεις ; </a:t>
          </a:r>
          <a:endParaRPr lang="en-US" dirty="0">
            <a:solidFill>
              <a:schemeClr val="bg2">
                <a:lumMod val="75000"/>
              </a:schemeClr>
            </a:solidFill>
          </a:endParaRPr>
        </a:p>
      </dgm:t>
    </dgm:pt>
    <dgm:pt modelId="{056E3D34-327A-4169-A235-736EEAF58EB4}" type="parTrans" cxnId="{B5DD0A0A-ADF4-4ADE-80A8-5937F1BEBB13}">
      <dgm:prSet/>
      <dgm:spPr/>
      <dgm:t>
        <a:bodyPr/>
        <a:lstStyle/>
        <a:p>
          <a:endParaRPr lang="en-US"/>
        </a:p>
      </dgm:t>
    </dgm:pt>
    <dgm:pt modelId="{CBF68EE7-A544-4CD8-B723-79136777AA4C}" type="sibTrans" cxnId="{B5DD0A0A-ADF4-4ADE-80A8-5937F1BEBB13}">
      <dgm:prSet/>
      <dgm:spPr/>
      <dgm:t>
        <a:bodyPr/>
        <a:lstStyle/>
        <a:p>
          <a:endParaRPr lang="en-US"/>
        </a:p>
      </dgm:t>
    </dgm:pt>
    <dgm:pt modelId="{94DED8FF-94F3-4E5E-87D6-C9B896362E2F}" type="pres">
      <dgm:prSet presAssocID="{7BB83F50-66B4-4AE7-8F8D-C1D1E351285B}" presName="diagram" presStyleCnt="0">
        <dgm:presLayoutVars>
          <dgm:dir/>
          <dgm:resizeHandles val="exact"/>
        </dgm:presLayoutVars>
      </dgm:prSet>
      <dgm:spPr/>
    </dgm:pt>
    <dgm:pt modelId="{5EEA059A-2C2A-4982-8BC7-D81F9D7DA33C}" type="pres">
      <dgm:prSet presAssocID="{8EC77A39-9B97-41B9-8919-57517583258C}" presName="node" presStyleLbl="node1" presStyleIdx="0" presStyleCnt="4">
        <dgm:presLayoutVars>
          <dgm:bulletEnabled val="1"/>
        </dgm:presLayoutVars>
      </dgm:prSet>
      <dgm:spPr/>
    </dgm:pt>
    <dgm:pt modelId="{C213E844-F386-41AE-A1CA-FF9B995C60C5}" type="pres">
      <dgm:prSet presAssocID="{131D906C-6434-47CC-8483-BA42B0010676}" presName="sibTrans" presStyleLbl="sibTrans2D1" presStyleIdx="0" presStyleCnt="3"/>
      <dgm:spPr/>
    </dgm:pt>
    <dgm:pt modelId="{138BC8D6-B915-4CEB-95EA-99F018269F7C}" type="pres">
      <dgm:prSet presAssocID="{131D906C-6434-47CC-8483-BA42B0010676}" presName="connectorText" presStyleLbl="sibTrans2D1" presStyleIdx="0" presStyleCnt="3"/>
      <dgm:spPr/>
    </dgm:pt>
    <dgm:pt modelId="{1F8C3D1B-9D25-4102-8686-3958319578E3}" type="pres">
      <dgm:prSet presAssocID="{CE665313-0F65-4F89-AA39-A712120910D7}" presName="node" presStyleLbl="node1" presStyleIdx="1" presStyleCnt="4">
        <dgm:presLayoutVars>
          <dgm:bulletEnabled val="1"/>
        </dgm:presLayoutVars>
      </dgm:prSet>
      <dgm:spPr/>
    </dgm:pt>
    <dgm:pt modelId="{38B33FD2-03C4-4159-92BB-A941F7CCB096}" type="pres">
      <dgm:prSet presAssocID="{CB61F497-24B4-4325-B9D0-2BD42A4E1417}" presName="sibTrans" presStyleLbl="sibTrans2D1" presStyleIdx="1" presStyleCnt="3"/>
      <dgm:spPr/>
    </dgm:pt>
    <dgm:pt modelId="{3DA4C247-0A57-415C-A92D-C35D030B7D5F}" type="pres">
      <dgm:prSet presAssocID="{CB61F497-24B4-4325-B9D0-2BD42A4E1417}" presName="connectorText" presStyleLbl="sibTrans2D1" presStyleIdx="1" presStyleCnt="3"/>
      <dgm:spPr/>
    </dgm:pt>
    <dgm:pt modelId="{2FCE762D-5A54-4E7D-B770-29317392FDA9}" type="pres">
      <dgm:prSet presAssocID="{AD694605-1C61-4924-93DE-C7D5A8B2208A}" presName="node" presStyleLbl="node1" presStyleIdx="2" presStyleCnt="4">
        <dgm:presLayoutVars>
          <dgm:bulletEnabled val="1"/>
        </dgm:presLayoutVars>
      </dgm:prSet>
      <dgm:spPr/>
    </dgm:pt>
    <dgm:pt modelId="{0F53581A-5C46-439E-ABDE-B8B65B1E9105}" type="pres">
      <dgm:prSet presAssocID="{09C7577E-D1E9-416C-9631-61C83D289D74}" presName="sibTrans" presStyleLbl="sibTrans2D1" presStyleIdx="2" presStyleCnt="3"/>
      <dgm:spPr/>
    </dgm:pt>
    <dgm:pt modelId="{F1D3F121-C93A-4249-A628-68131D09C1CC}" type="pres">
      <dgm:prSet presAssocID="{09C7577E-D1E9-416C-9631-61C83D289D74}" presName="connectorText" presStyleLbl="sibTrans2D1" presStyleIdx="2" presStyleCnt="3"/>
      <dgm:spPr/>
    </dgm:pt>
    <dgm:pt modelId="{ED646B72-81EE-45F7-9A61-9C4FB7196FF7}" type="pres">
      <dgm:prSet presAssocID="{FE2CF2D8-7160-4765-9707-420A19FFD30A}" presName="node" presStyleLbl="node1" presStyleIdx="3" presStyleCnt="4">
        <dgm:presLayoutVars>
          <dgm:bulletEnabled val="1"/>
        </dgm:presLayoutVars>
      </dgm:prSet>
      <dgm:spPr/>
    </dgm:pt>
  </dgm:ptLst>
  <dgm:cxnLst>
    <dgm:cxn modelId="{B5DD0A0A-ADF4-4ADE-80A8-5937F1BEBB13}" srcId="{7BB83F50-66B4-4AE7-8F8D-C1D1E351285B}" destId="{FE2CF2D8-7160-4765-9707-420A19FFD30A}" srcOrd="3" destOrd="0" parTransId="{056E3D34-327A-4169-A235-736EEAF58EB4}" sibTransId="{CBF68EE7-A544-4CD8-B723-79136777AA4C}"/>
    <dgm:cxn modelId="{C636521E-6D75-4CB8-989B-8C4EE80F6483}" type="presOf" srcId="{CE665313-0F65-4F89-AA39-A712120910D7}" destId="{1F8C3D1B-9D25-4102-8686-3958319578E3}" srcOrd="0" destOrd="0" presId="urn:microsoft.com/office/officeart/2005/8/layout/process5"/>
    <dgm:cxn modelId="{99773334-4A9E-4F77-ACA8-7530A36C317D}" type="presOf" srcId="{09C7577E-D1E9-416C-9631-61C83D289D74}" destId="{F1D3F121-C93A-4249-A628-68131D09C1CC}" srcOrd="1" destOrd="0" presId="urn:microsoft.com/office/officeart/2005/8/layout/process5"/>
    <dgm:cxn modelId="{E25AFF58-46E3-4554-ADB9-56A12FA4CCFB}" type="presOf" srcId="{09C7577E-D1E9-416C-9631-61C83D289D74}" destId="{0F53581A-5C46-439E-ABDE-B8B65B1E9105}" srcOrd="0" destOrd="0" presId="urn:microsoft.com/office/officeart/2005/8/layout/process5"/>
    <dgm:cxn modelId="{525C198B-7EF2-4704-842E-E24A06FD3898}" srcId="{7BB83F50-66B4-4AE7-8F8D-C1D1E351285B}" destId="{AD694605-1C61-4924-93DE-C7D5A8B2208A}" srcOrd="2" destOrd="0" parTransId="{42229ECB-6321-4E9B-8355-EB399C71C506}" sibTransId="{09C7577E-D1E9-416C-9631-61C83D289D74}"/>
    <dgm:cxn modelId="{5EC81D92-F243-4D9E-BFE9-E8B89504830D}" type="presOf" srcId="{CB61F497-24B4-4325-B9D0-2BD42A4E1417}" destId="{38B33FD2-03C4-4159-92BB-A941F7CCB096}" srcOrd="0" destOrd="0" presId="urn:microsoft.com/office/officeart/2005/8/layout/process5"/>
    <dgm:cxn modelId="{1FDE9A9B-CB5D-4E62-B2A0-3DFAECF4CE56}" type="presOf" srcId="{131D906C-6434-47CC-8483-BA42B0010676}" destId="{138BC8D6-B915-4CEB-95EA-99F018269F7C}" srcOrd="1" destOrd="0" presId="urn:microsoft.com/office/officeart/2005/8/layout/process5"/>
    <dgm:cxn modelId="{6EC848A0-883E-4EDE-9C0C-467C71A99FF4}" type="presOf" srcId="{8EC77A39-9B97-41B9-8919-57517583258C}" destId="{5EEA059A-2C2A-4982-8BC7-D81F9D7DA33C}" srcOrd="0" destOrd="0" presId="urn:microsoft.com/office/officeart/2005/8/layout/process5"/>
    <dgm:cxn modelId="{4CF7E8AC-EA2D-4D74-9AA9-3255EF0C5E91}" srcId="{7BB83F50-66B4-4AE7-8F8D-C1D1E351285B}" destId="{8EC77A39-9B97-41B9-8919-57517583258C}" srcOrd="0" destOrd="0" parTransId="{4B6AE97E-B337-4306-9735-8656FEC81166}" sibTransId="{131D906C-6434-47CC-8483-BA42B0010676}"/>
    <dgm:cxn modelId="{313905AE-95F2-4928-916F-15C59992EFFB}" srcId="{7BB83F50-66B4-4AE7-8F8D-C1D1E351285B}" destId="{CE665313-0F65-4F89-AA39-A712120910D7}" srcOrd="1" destOrd="0" parTransId="{7A8C785A-5E4C-43ED-8A93-1DD95D4B3914}" sibTransId="{CB61F497-24B4-4325-B9D0-2BD42A4E1417}"/>
    <dgm:cxn modelId="{38AE81BE-8E5F-4520-9149-5BA2B992FB96}" type="presOf" srcId="{FE2CF2D8-7160-4765-9707-420A19FFD30A}" destId="{ED646B72-81EE-45F7-9A61-9C4FB7196FF7}" srcOrd="0" destOrd="0" presId="urn:microsoft.com/office/officeart/2005/8/layout/process5"/>
    <dgm:cxn modelId="{6A29F7BE-5131-4F12-B28B-304C38DB2B96}" type="presOf" srcId="{AD694605-1C61-4924-93DE-C7D5A8B2208A}" destId="{2FCE762D-5A54-4E7D-B770-29317392FDA9}" srcOrd="0" destOrd="0" presId="urn:microsoft.com/office/officeart/2005/8/layout/process5"/>
    <dgm:cxn modelId="{F5FD4FC2-7F79-48C1-AEB2-9F691544A943}" type="presOf" srcId="{131D906C-6434-47CC-8483-BA42B0010676}" destId="{C213E844-F386-41AE-A1CA-FF9B995C60C5}" srcOrd="0" destOrd="0" presId="urn:microsoft.com/office/officeart/2005/8/layout/process5"/>
    <dgm:cxn modelId="{AFBEACC6-3E1A-415C-ABAD-8B8CC1AACEFE}" type="presOf" srcId="{7BB83F50-66B4-4AE7-8F8D-C1D1E351285B}" destId="{94DED8FF-94F3-4E5E-87D6-C9B896362E2F}" srcOrd="0" destOrd="0" presId="urn:microsoft.com/office/officeart/2005/8/layout/process5"/>
    <dgm:cxn modelId="{9175A2E5-750B-498B-99CD-A78C12F45A58}" type="presOf" srcId="{CB61F497-24B4-4325-B9D0-2BD42A4E1417}" destId="{3DA4C247-0A57-415C-A92D-C35D030B7D5F}" srcOrd="1" destOrd="0" presId="urn:microsoft.com/office/officeart/2005/8/layout/process5"/>
    <dgm:cxn modelId="{C80ECBA7-290F-40FA-B57D-D8C97B39FEE9}" type="presParOf" srcId="{94DED8FF-94F3-4E5E-87D6-C9B896362E2F}" destId="{5EEA059A-2C2A-4982-8BC7-D81F9D7DA33C}" srcOrd="0" destOrd="0" presId="urn:microsoft.com/office/officeart/2005/8/layout/process5"/>
    <dgm:cxn modelId="{07DB447C-8BD9-42B8-871E-F6A3B2E9AE27}" type="presParOf" srcId="{94DED8FF-94F3-4E5E-87D6-C9B896362E2F}" destId="{C213E844-F386-41AE-A1CA-FF9B995C60C5}" srcOrd="1" destOrd="0" presId="urn:microsoft.com/office/officeart/2005/8/layout/process5"/>
    <dgm:cxn modelId="{DB0E12D5-EB36-4D3D-9C34-7B6F2DA862E5}" type="presParOf" srcId="{C213E844-F386-41AE-A1CA-FF9B995C60C5}" destId="{138BC8D6-B915-4CEB-95EA-99F018269F7C}" srcOrd="0" destOrd="0" presId="urn:microsoft.com/office/officeart/2005/8/layout/process5"/>
    <dgm:cxn modelId="{88EA5C49-E34B-4DC5-88EE-9E722281D815}" type="presParOf" srcId="{94DED8FF-94F3-4E5E-87D6-C9B896362E2F}" destId="{1F8C3D1B-9D25-4102-8686-3958319578E3}" srcOrd="2" destOrd="0" presId="urn:microsoft.com/office/officeart/2005/8/layout/process5"/>
    <dgm:cxn modelId="{30D3B44F-7718-40C7-86FD-A7DF836B831E}" type="presParOf" srcId="{94DED8FF-94F3-4E5E-87D6-C9B896362E2F}" destId="{38B33FD2-03C4-4159-92BB-A941F7CCB096}" srcOrd="3" destOrd="0" presId="urn:microsoft.com/office/officeart/2005/8/layout/process5"/>
    <dgm:cxn modelId="{0308ADA4-C03A-4111-AD97-47100DDA0EB0}" type="presParOf" srcId="{38B33FD2-03C4-4159-92BB-A941F7CCB096}" destId="{3DA4C247-0A57-415C-A92D-C35D030B7D5F}" srcOrd="0" destOrd="0" presId="urn:microsoft.com/office/officeart/2005/8/layout/process5"/>
    <dgm:cxn modelId="{429FDAF0-EAFB-4B7C-A33B-6B8E444C6776}" type="presParOf" srcId="{94DED8FF-94F3-4E5E-87D6-C9B896362E2F}" destId="{2FCE762D-5A54-4E7D-B770-29317392FDA9}" srcOrd="4" destOrd="0" presId="urn:microsoft.com/office/officeart/2005/8/layout/process5"/>
    <dgm:cxn modelId="{28D86841-AF04-4737-A200-264C2F836A49}" type="presParOf" srcId="{94DED8FF-94F3-4E5E-87D6-C9B896362E2F}" destId="{0F53581A-5C46-439E-ABDE-B8B65B1E9105}" srcOrd="5" destOrd="0" presId="urn:microsoft.com/office/officeart/2005/8/layout/process5"/>
    <dgm:cxn modelId="{B3CB1FF1-6EF3-4130-A949-5C93E29D4C82}" type="presParOf" srcId="{0F53581A-5C46-439E-ABDE-B8B65B1E9105}" destId="{F1D3F121-C93A-4249-A628-68131D09C1CC}" srcOrd="0" destOrd="0" presId="urn:microsoft.com/office/officeart/2005/8/layout/process5"/>
    <dgm:cxn modelId="{53A7D0AF-E622-4BF0-9677-FAC96CA3A51D}" type="presParOf" srcId="{94DED8FF-94F3-4E5E-87D6-C9B896362E2F}" destId="{ED646B72-81EE-45F7-9A61-9C4FB7196FF7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E6C8AE9-6B3B-43EB-A9CB-B194D8E6E68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0CB55FB-65FD-45D3-94C6-9340A05E6D84}">
      <dgm:prSet/>
      <dgm:spPr/>
      <dgm:t>
        <a:bodyPr/>
        <a:lstStyle/>
        <a:p>
          <a:r>
            <a:rPr lang="el-GR" dirty="0"/>
            <a:t>Ποιους χαρακτήρες θα επιλέξουμε για την τεχνική; </a:t>
          </a:r>
          <a:endParaRPr lang="en-US" dirty="0"/>
        </a:p>
      </dgm:t>
    </dgm:pt>
    <dgm:pt modelId="{A12FE29D-27AE-4F0E-83AB-76F149353808}" type="parTrans" cxnId="{625D0393-C3FB-4630-8FEA-B2D755ED276B}">
      <dgm:prSet/>
      <dgm:spPr/>
      <dgm:t>
        <a:bodyPr/>
        <a:lstStyle/>
        <a:p>
          <a:endParaRPr lang="en-US"/>
        </a:p>
      </dgm:t>
    </dgm:pt>
    <dgm:pt modelId="{F11B8D1D-52AB-4DF3-9643-E978DC913F41}" type="sibTrans" cxnId="{625D0393-C3FB-4630-8FEA-B2D755ED276B}">
      <dgm:prSet/>
      <dgm:spPr/>
      <dgm:t>
        <a:bodyPr/>
        <a:lstStyle/>
        <a:p>
          <a:endParaRPr lang="en-US"/>
        </a:p>
      </dgm:t>
    </dgm:pt>
    <dgm:pt modelId="{B3F5786A-751C-4F65-8B67-9F8DEA0F5B8B}">
      <dgm:prSet/>
      <dgm:spPr/>
      <dgm:t>
        <a:bodyPr/>
        <a:lstStyle/>
        <a:p>
          <a:r>
            <a:rPr lang="el-GR"/>
            <a:t>Πώς θα μπαίνουν τα σχόλια τυχαία ή σε κατηγορίες; </a:t>
          </a:r>
          <a:endParaRPr lang="en-US"/>
        </a:p>
      </dgm:t>
    </dgm:pt>
    <dgm:pt modelId="{88064AF2-0842-46B7-B200-705F13DA3C1E}" type="parTrans" cxnId="{76E76765-012B-4E65-A928-F6D3FD7AEF25}">
      <dgm:prSet/>
      <dgm:spPr/>
      <dgm:t>
        <a:bodyPr/>
        <a:lstStyle/>
        <a:p>
          <a:endParaRPr lang="en-US"/>
        </a:p>
      </dgm:t>
    </dgm:pt>
    <dgm:pt modelId="{F8A9782F-699C-4C57-99BA-D04E16FC6978}" type="sibTrans" cxnId="{76E76765-012B-4E65-A928-F6D3FD7AEF25}">
      <dgm:prSet/>
      <dgm:spPr/>
      <dgm:t>
        <a:bodyPr/>
        <a:lstStyle/>
        <a:p>
          <a:endParaRPr lang="en-US"/>
        </a:p>
      </dgm:t>
    </dgm:pt>
    <dgm:pt modelId="{F2734AC7-C2DD-4524-893E-D7231CDDDFAC}">
      <dgm:prSet/>
      <dgm:spPr/>
      <dgm:t>
        <a:bodyPr/>
        <a:lstStyle/>
        <a:p>
          <a:r>
            <a:rPr lang="el-GR" dirty="0"/>
            <a:t>Θα κάνουμε την τεχνική σε μια φάση ή  στην αρχή αλλά και στην συνέχεια</a:t>
          </a:r>
          <a:r>
            <a:rPr lang="en-GB" dirty="0"/>
            <a:t>,</a:t>
          </a:r>
          <a:r>
            <a:rPr lang="el-GR" dirty="0"/>
            <a:t> όταν μπορούμε να βάλουμε πιο πολλά στοιχεία για τον χαρακτήρα; </a:t>
          </a:r>
          <a:endParaRPr lang="en-US" dirty="0"/>
        </a:p>
      </dgm:t>
    </dgm:pt>
    <dgm:pt modelId="{D4EDB8A4-C653-4E13-860D-372546F97361}" type="parTrans" cxnId="{093649A3-AD8A-4312-BACA-62AE5C654D2F}">
      <dgm:prSet/>
      <dgm:spPr/>
      <dgm:t>
        <a:bodyPr/>
        <a:lstStyle/>
        <a:p>
          <a:endParaRPr lang="en-US"/>
        </a:p>
      </dgm:t>
    </dgm:pt>
    <dgm:pt modelId="{E7824621-816D-4644-AE44-30A9BA5A30EB}" type="sibTrans" cxnId="{093649A3-AD8A-4312-BACA-62AE5C654D2F}">
      <dgm:prSet/>
      <dgm:spPr/>
      <dgm:t>
        <a:bodyPr/>
        <a:lstStyle/>
        <a:p>
          <a:endParaRPr lang="en-US"/>
        </a:p>
      </dgm:t>
    </dgm:pt>
    <dgm:pt modelId="{606C4E74-E37B-4D61-BFAC-FDAECBD01679}" type="pres">
      <dgm:prSet presAssocID="{DE6C8AE9-6B3B-43EB-A9CB-B194D8E6E685}" presName="linear" presStyleCnt="0">
        <dgm:presLayoutVars>
          <dgm:animLvl val="lvl"/>
          <dgm:resizeHandles val="exact"/>
        </dgm:presLayoutVars>
      </dgm:prSet>
      <dgm:spPr/>
    </dgm:pt>
    <dgm:pt modelId="{879D9049-E0FD-4EBF-9141-1782DA6D3929}" type="pres">
      <dgm:prSet presAssocID="{70CB55FB-65FD-45D3-94C6-9340A05E6D8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CB18DEE-33F9-404F-AB0F-56539CD8DCEA}" type="pres">
      <dgm:prSet presAssocID="{F11B8D1D-52AB-4DF3-9643-E978DC913F41}" presName="spacer" presStyleCnt="0"/>
      <dgm:spPr/>
    </dgm:pt>
    <dgm:pt modelId="{7316048E-2660-4077-A97E-44BCEFF2E67D}" type="pres">
      <dgm:prSet presAssocID="{B3F5786A-751C-4F65-8B67-9F8DEA0F5B8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C72A4E3-BC97-4BEB-AAC9-82E646F579EE}" type="pres">
      <dgm:prSet presAssocID="{F8A9782F-699C-4C57-99BA-D04E16FC6978}" presName="spacer" presStyleCnt="0"/>
      <dgm:spPr/>
    </dgm:pt>
    <dgm:pt modelId="{5E9D6585-D8A5-46C6-BBD1-CE2B0FE5A28C}" type="pres">
      <dgm:prSet presAssocID="{F2734AC7-C2DD-4524-893E-D7231CDDDFA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16CADD0E-01FF-4B89-B16F-138680EA219B}" type="presOf" srcId="{70CB55FB-65FD-45D3-94C6-9340A05E6D84}" destId="{879D9049-E0FD-4EBF-9141-1782DA6D3929}" srcOrd="0" destOrd="0" presId="urn:microsoft.com/office/officeart/2005/8/layout/vList2"/>
    <dgm:cxn modelId="{48D68126-AC1B-4D60-A649-4CF883DA65AB}" type="presOf" srcId="{B3F5786A-751C-4F65-8B67-9F8DEA0F5B8B}" destId="{7316048E-2660-4077-A97E-44BCEFF2E67D}" srcOrd="0" destOrd="0" presId="urn:microsoft.com/office/officeart/2005/8/layout/vList2"/>
    <dgm:cxn modelId="{76E76765-012B-4E65-A928-F6D3FD7AEF25}" srcId="{DE6C8AE9-6B3B-43EB-A9CB-B194D8E6E685}" destId="{B3F5786A-751C-4F65-8B67-9F8DEA0F5B8B}" srcOrd="1" destOrd="0" parTransId="{88064AF2-0842-46B7-B200-705F13DA3C1E}" sibTransId="{F8A9782F-699C-4C57-99BA-D04E16FC6978}"/>
    <dgm:cxn modelId="{016C9C6C-EBAF-4291-975C-C1D112E4F093}" type="presOf" srcId="{DE6C8AE9-6B3B-43EB-A9CB-B194D8E6E685}" destId="{606C4E74-E37B-4D61-BFAC-FDAECBD01679}" srcOrd="0" destOrd="0" presId="urn:microsoft.com/office/officeart/2005/8/layout/vList2"/>
    <dgm:cxn modelId="{8BE07570-0AF9-4D4B-B9D2-198CBB486042}" type="presOf" srcId="{F2734AC7-C2DD-4524-893E-D7231CDDDFAC}" destId="{5E9D6585-D8A5-46C6-BBD1-CE2B0FE5A28C}" srcOrd="0" destOrd="0" presId="urn:microsoft.com/office/officeart/2005/8/layout/vList2"/>
    <dgm:cxn modelId="{625D0393-C3FB-4630-8FEA-B2D755ED276B}" srcId="{DE6C8AE9-6B3B-43EB-A9CB-B194D8E6E685}" destId="{70CB55FB-65FD-45D3-94C6-9340A05E6D84}" srcOrd="0" destOrd="0" parTransId="{A12FE29D-27AE-4F0E-83AB-76F149353808}" sibTransId="{F11B8D1D-52AB-4DF3-9643-E978DC913F41}"/>
    <dgm:cxn modelId="{093649A3-AD8A-4312-BACA-62AE5C654D2F}" srcId="{DE6C8AE9-6B3B-43EB-A9CB-B194D8E6E685}" destId="{F2734AC7-C2DD-4524-893E-D7231CDDDFAC}" srcOrd="2" destOrd="0" parTransId="{D4EDB8A4-C653-4E13-860D-372546F97361}" sibTransId="{E7824621-816D-4644-AE44-30A9BA5A30EB}"/>
    <dgm:cxn modelId="{21819E58-188B-47E6-AECC-E6B09539E34C}" type="presParOf" srcId="{606C4E74-E37B-4D61-BFAC-FDAECBD01679}" destId="{879D9049-E0FD-4EBF-9141-1782DA6D3929}" srcOrd="0" destOrd="0" presId="urn:microsoft.com/office/officeart/2005/8/layout/vList2"/>
    <dgm:cxn modelId="{934C23AC-B4BB-416C-A4B5-55B6244A150B}" type="presParOf" srcId="{606C4E74-E37B-4D61-BFAC-FDAECBD01679}" destId="{DCB18DEE-33F9-404F-AB0F-56539CD8DCEA}" srcOrd="1" destOrd="0" presId="urn:microsoft.com/office/officeart/2005/8/layout/vList2"/>
    <dgm:cxn modelId="{7812E6E2-00EE-49A8-8E26-B153A57413AC}" type="presParOf" srcId="{606C4E74-E37B-4D61-BFAC-FDAECBD01679}" destId="{7316048E-2660-4077-A97E-44BCEFF2E67D}" srcOrd="2" destOrd="0" presId="urn:microsoft.com/office/officeart/2005/8/layout/vList2"/>
    <dgm:cxn modelId="{A141B0A9-0AD2-417E-B942-3544F0BF2872}" type="presParOf" srcId="{606C4E74-E37B-4D61-BFAC-FDAECBD01679}" destId="{4C72A4E3-BC97-4BEB-AAC9-82E646F579EE}" srcOrd="3" destOrd="0" presId="urn:microsoft.com/office/officeart/2005/8/layout/vList2"/>
    <dgm:cxn modelId="{8ACF96B8-5A5C-4103-97BC-03D352ED4359}" type="presParOf" srcId="{606C4E74-E37B-4D61-BFAC-FDAECBD01679}" destId="{5E9D6585-D8A5-46C6-BBD1-CE2B0FE5A28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AA44431-5509-4500-B3F4-768F5F5DBB02}" type="doc">
      <dgm:prSet loTypeId="urn:microsoft.com/office/officeart/2005/8/layout/vList2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7BE3EC4-F83A-4060-9E77-D7FA195CACBB}">
      <dgm:prSet custT="1"/>
      <dgm:spPr/>
      <dgm:t>
        <a:bodyPr/>
        <a:lstStyle/>
        <a:p>
          <a:r>
            <a:rPr lang="el-GR" sz="2400" dirty="0"/>
            <a:t>Σε ποια σημεία υπάρχει ένταση; </a:t>
          </a:r>
          <a:endParaRPr lang="en-US" sz="2400" dirty="0"/>
        </a:p>
      </dgm:t>
    </dgm:pt>
    <dgm:pt modelId="{987B57B2-FD58-4C0D-9974-FAD6FCFA5950}" type="parTrans" cxnId="{835BB092-6709-4A7F-A4B9-1A76E89F3FEB}">
      <dgm:prSet/>
      <dgm:spPr/>
      <dgm:t>
        <a:bodyPr/>
        <a:lstStyle/>
        <a:p>
          <a:endParaRPr lang="en-US"/>
        </a:p>
      </dgm:t>
    </dgm:pt>
    <dgm:pt modelId="{6197A4C8-AC6C-498F-932E-761C55E92CD2}" type="sibTrans" cxnId="{835BB092-6709-4A7F-A4B9-1A76E89F3FEB}">
      <dgm:prSet/>
      <dgm:spPr/>
      <dgm:t>
        <a:bodyPr/>
        <a:lstStyle/>
        <a:p>
          <a:endParaRPr lang="en-US"/>
        </a:p>
      </dgm:t>
    </dgm:pt>
    <dgm:pt modelId="{8C31AE16-50AD-4DD4-A07F-3DE96A399E4C}">
      <dgm:prSet/>
      <dgm:spPr/>
      <dgm:t>
        <a:bodyPr/>
        <a:lstStyle/>
        <a:p>
          <a:r>
            <a:rPr lang="el-GR" dirty="0"/>
            <a:t>Υπάρχουν σχέσεις που θέλουμε να προσεγγίσουμε ή προβλήματα που θέλουμε να «αναδείξουμε» ;</a:t>
          </a:r>
          <a:endParaRPr lang="en-US" dirty="0"/>
        </a:p>
      </dgm:t>
    </dgm:pt>
    <dgm:pt modelId="{1FE1C99C-12EF-4269-A15B-084422BE9D7B}" type="parTrans" cxnId="{AC07AB68-CC92-4D02-B3B2-E3470A206BBB}">
      <dgm:prSet/>
      <dgm:spPr/>
      <dgm:t>
        <a:bodyPr/>
        <a:lstStyle/>
        <a:p>
          <a:endParaRPr lang="en-US"/>
        </a:p>
      </dgm:t>
    </dgm:pt>
    <dgm:pt modelId="{80A685F5-BE3D-4387-9015-FC6653956984}" type="sibTrans" cxnId="{AC07AB68-CC92-4D02-B3B2-E3470A206BBB}">
      <dgm:prSet/>
      <dgm:spPr/>
      <dgm:t>
        <a:bodyPr/>
        <a:lstStyle/>
        <a:p>
          <a:endParaRPr lang="en-US"/>
        </a:p>
      </dgm:t>
    </dgm:pt>
    <dgm:pt modelId="{A70FAC1A-2327-42D0-BD9F-34C9EE8BA8EE}">
      <dgm:prSet/>
      <dgm:spPr/>
      <dgm:t>
        <a:bodyPr/>
        <a:lstStyle/>
        <a:p>
          <a:r>
            <a:rPr lang="el-GR" dirty="0"/>
            <a:t>Υπάρχουν θέματα κοινωνικά, παγκόσμια, αξίες </a:t>
          </a:r>
          <a:r>
            <a:rPr lang="el-GR" dirty="0" err="1"/>
            <a:t>κλπ</a:t>
          </a:r>
          <a:r>
            <a:rPr lang="el-GR" dirty="0"/>
            <a:t>;</a:t>
          </a:r>
          <a:endParaRPr lang="en-US" dirty="0"/>
        </a:p>
      </dgm:t>
    </dgm:pt>
    <dgm:pt modelId="{24F6A43B-CC4F-4E27-992F-08767CDF4425}" type="parTrans" cxnId="{B8D745CB-4311-4B66-8274-A89776AF89D6}">
      <dgm:prSet/>
      <dgm:spPr/>
      <dgm:t>
        <a:bodyPr/>
        <a:lstStyle/>
        <a:p>
          <a:endParaRPr lang="en-US"/>
        </a:p>
      </dgm:t>
    </dgm:pt>
    <dgm:pt modelId="{8056C71D-42DA-4FB9-B9C4-FC5D56D7BB08}" type="sibTrans" cxnId="{B8D745CB-4311-4B66-8274-A89776AF89D6}">
      <dgm:prSet/>
      <dgm:spPr/>
      <dgm:t>
        <a:bodyPr/>
        <a:lstStyle/>
        <a:p>
          <a:endParaRPr lang="en-US"/>
        </a:p>
      </dgm:t>
    </dgm:pt>
    <dgm:pt modelId="{55C858FA-5B9A-4732-AD54-C59919E31673}">
      <dgm:prSet/>
      <dgm:spPr/>
      <dgm:t>
        <a:bodyPr/>
        <a:lstStyle/>
        <a:p>
          <a:r>
            <a:rPr lang="el-GR" dirty="0"/>
            <a:t>Ποιες είναι οι καταστάσεις και τα σημεία που θέλουμε να διερευνήσουμε με τα παιδιά ; </a:t>
          </a:r>
          <a:endParaRPr lang="en-US" dirty="0"/>
        </a:p>
      </dgm:t>
    </dgm:pt>
    <dgm:pt modelId="{D26DE437-CB94-4634-A34C-3BBE33C934E9}" type="parTrans" cxnId="{E59E7A57-72FA-477D-8E9F-4BF1623908E6}">
      <dgm:prSet/>
      <dgm:spPr/>
      <dgm:t>
        <a:bodyPr/>
        <a:lstStyle/>
        <a:p>
          <a:endParaRPr lang="en-US"/>
        </a:p>
      </dgm:t>
    </dgm:pt>
    <dgm:pt modelId="{B46D9FD0-7596-4733-A8C6-D2ECAB04449B}" type="sibTrans" cxnId="{E59E7A57-72FA-477D-8E9F-4BF1623908E6}">
      <dgm:prSet/>
      <dgm:spPr/>
      <dgm:t>
        <a:bodyPr/>
        <a:lstStyle/>
        <a:p>
          <a:endParaRPr lang="en-US"/>
        </a:p>
      </dgm:t>
    </dgm:pt>
    <dgm:pt modelId="{ABDA04B7-7EE9-490E-A05E-3216ACB346DD}" type="pres">
      <dgm:prSet presAssocID="{2AA44431-5509-4500-B3F4-768F5F5DBB02}" presName="linear" presStyleCnt="0">
        <dgm:presLayoutVars>
          <dgm:animLvl val="lvl"/>
          <dgm:resizeHandles val="exact"/>
        </dgm:presLayoutVars>
      </dgm:prSet>
      <dgm:spPr/>
    </dgm:pt>
    <dgm:pt modelId="{9A88427B-6F06-49F5-9260-F7CF71054550}" type="pres">
      <dgm:prSet presAssocID="{57BE3EC4-F83A-4060-9E77-D7FA195CACB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4C8C789-C91E-4EB7-8EEE-469B73C5A8E6}" type="pres">
      <dgm:prSet presAssocID="{6197A4C8-AC6C-498F-932E-761C55E92CD2}" presName="spacer" presStyleCnt="0"/>
      <dgm:spPr/>
    </dgm:pt>
    <dgm:pt modelId="{77038429-D23E-4F98-92B4-83F9A5D1704A}" type="pres">
      <dgm:prSet presAssocID="{8C31AE16-50AD-4DD4-A07F-3DE96A399E4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73C750D-CADD-408C-A8B2-08718A214201}" type="pres">
      <dgm:prSet presAssocID="{80A685F5-BE3D-4387-9015-FC6653956984}" presName="spacer" presStyleCnt="0"/>
      <dgm:spPr/>
    </dgm:pt>
    <dgm:pt modelId="{51CC3644-4B2E-425E-B446-A4B48A69C339}" type="pres">
      <dgm:prSet presAssocID="{A70FAC1A-2327-42D0-BD9F-34C9EE8BA8E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3ADDD90-3AA8-4F8B-A0E3-5994A3618F06}" type="pres">
      <dgm:prSet presAssocID="{8056C71D-42DA-4FB9-B9C4-FC5D56D7BB08}" presName="spacer" presStyleCnt="0"/>
      <dgm:spPr/>
    </dgm:pt>
    <dgm:pt modelId="{3A032C4D-B5DB-434E-A3D9-A83B4D269304}" type="pres">
      <dgm:prSet presAssocID="{55C858FA-5B9A-4732-AD54-C59919E31673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02391768-E702-4EE5-A123-BEA8C84EA1D4}" type="presOf" srcId="{2AA44431-5509-4500-B3F4-768F5F5DBB02}" destId="{ABDA04B7-7EE9-490E-A05E-3216ACB346DD}" srcOrd="0" destOrd="0" presId="urn:microsoft.com/office/officeart/2005/8/layout/vList2"/>
    <dgm:cxn modelId="{AC07AB68-CC92-4D02-B3B2-E3470A206BBB}" srcId="{2AA44431-5509-4500-B3F4-768F5F5DBB02}" destId="{8C31AE16-50AD-4DD4-A07F-3DE96A399E4C}" srcOrd="1" destOrd="0" parTransId="{1FE1C99C-12EF-4269-A15B-084422BE9D7B}" sibTransId="{80A685F5-BE3D-4387-9015-FC6653956984}"/>
    <dgm:cxn modelId="{3E3B8375-09C6-422D-9DC0-0DEBBA9A0FBC}" type="presOf" srcId="{57BE3EC4-F83A-4060-9E77-D7FA195CACBB}" destId="{9A88427B-6F06-49F5-9260-F7CF71054550}" srcOrd="0" destOrd="0" presId="urn:microsoft.com/office/officeart/2005/8/layout/vList2"/>
    <dgm:cxn modelId="{E59E7A57-72FA-477D-8E9F-4BF1623908E6}" srcId="{2AA44431-5509-4500-B3F4-768F5F5DBB02}" destId="{55C858FA-5B9A-4732-AD54-C59919E31673}" srcOrd="3" destOrd="0" parTransId="{D26DE437-CB94-4634-A34C-3BBE33C934E9}" sibTransId="{B46D9FD0-7596-4733-A8C6-D2ECAB04449B}"/>
    <dgm:cxn modelId="{C058AC8F-A886-4816-AA7B-A644C8DE694F}" type="presOf" srcId="{A70FAC1A-2327-42D0-BD9F-34C9EE8BA8EE}" destId="{51CC3644-4B2E-425E-B446-A4B48A69C339}" srcOrd="0" destOrd="0" presId="urn:microsoft.com/office/officeart/2005/8/layout/vList2"/>
    <dgm:cxn modelId="{835BB092-6709-4A7F-A4B9-1A76E89F3FEB}" srcId="{2AA44431-5509-4500-B3F4-768F5F5DBB02}" destId="{57BE3EC4-F83A-4060-9E77-D7FA195CACBB}" srcOrd="0" destOrd="0" parTransId="{987B57B2-FD58-4C0D-9974-FAD6FCFA5950}" sibTransId="{6197A4C8-AC6C-498F-932E-761C55E92CD2}"/>
    <dgm:cxn modelId="{3BF54196-3DF3-49F6-A396-85C745C8F2E5}" type="presOf" srcId="{55C858FA-5B9A-4732-AD54-C59919E31673}" destId="{3A032C4D-B5DB-434E-A3D9-A83B4D269304}" srcOrd="0" destOrd="0" presId="urn:microsoft.com/office/officeart/2005/8/layout/vList2"/>
    <dgm:cxn modelId="{13B6CFC5-8DC6-471B-B31F-6122947099BA}" type="presOf" srcId="{8C31AE16-50AD-4DD4-A07F-3DE96A399E4C}" destId="{77038429-D23E-4F98-92B4-83F9A5D1704A}" srcOrd="0" destOrd="0" presId="urn:microsoft.com/office/officeart/2005/8/layout/vList2"/>
    <dgm:cxn modelId="{B8D745CB-4311-4B66-8274-A89776AF89D6}" srcId="{2AA44431-5509-4500-B3F4-768F5F5DBB02}" destId="{A70FAC1A-2327-42D0-BD9F-34C9EE8BA8EE}" srcOrd="2" destOrd="0" parTransId="{24F6A43B-CC4F-4E27-992F-08767CDF4425}" sibTransId="{8056C71D-42DA-4FB9-B9C4-FC5D56D7BB08}"/>
    <dgm:cxn modelId="{6749388F-CE5A-48A9-B5B2-0157F3693BFF}" type="presParOf" srcId="{ABDA04B7-7EE9-490E-A05E-3216ACB346DD}" destId="{9A88427B-6F06-49F5-9260-F7CF71054550}" srcOrd="0" destOrd="0" presId="urn:microsoft.com/office/officeart/2005/8/layout/vList2"/>
    <dgm:cxn modelId="{001BAA64-39C4-4CB4-A2DC-AED120B2BC8A}" type="presParOf" srcId="{ABDA04B7-7EE9-490E-A05E-3216ACB346DD}" destId="{44C8C789-C91E-4EB7-8EEE-469B73C5A8E6}" srcOrd="1" destOrd="0" presId="urn:microsoft.com/office/officeart/2005/8/layout/vList2"/>
    <dgm:cxn modelId="{9BE4C863-D3CD-417F-8A3C-BCCA313EDF50}" type="presParOf" srcId="{ABDA04B7-7EE9-490E-A05E-3216ACB346DD}" destId="{77038429-D23E-4F98-92B4-83F9A5D1704A}" srcOrd="2" destOrd="0" presId="urn:microsoft.com/office/officeart/2005/8/layout/vList2"/>
    <dgm:cxn modelId="{68EE587F-537D-4D73-B0C1-221F6C6AE66D}" type="presParOf" srcId="{ABDA04B7-7EE9-490E-A05E-3216ACB346DD}" destId="{673C750D-CADD-408C-A8B2-08718A214201}" srcOrd="3" destOrd="0" presId="urn:microsoft.com/office/officeart/2005/8/layout/vList2"/>
    <dgm:cxn modelId="{90D57664-FBE1-4EB1-B619-41EC3E5C3987}" type="presParOf" srcId="{ABDA04B7-7EE9-490E-A05E-3216ACB346DD}" destId="{51CC3644-4B2E-425E-B446-A4B48A69C339}" srcOrd="4" destOrd="0" presId="urn:microsoft.com/office/officeart/2005/8/layout/vList2"/>
    <dgm:cxn modelId="{18D65B13-2A70-42B9-BC14-13A4E4FCEF3B}" type="presParOf" srcId="{ABDA04B7-7EE9-490E-A05E-3216ACB346DD}" destId="{13ADDD90-3AA8-4F8B-A0E3-5994A3618F06}" srcOrd="5" destOrd="0" presId="urn:microsoft.com/office/officeart/2005/8/layout/vList2"/>
    <dgm:cxn modelId="{51C45BF8-D1EF-4D4A-A721-9C49E33D47A8}" type="presParOf" srcId="{ABDA04B7-7EE9-490E-A05E-3216ACB346DD}" destId="{3A032C4D-B5DB-434E-A3D9-A83B4D26930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AA44431-5509-4500-B3F4-768F5F5DBB02}" type="doc">
      <dgm:prSet loTypeId="urn:microsoft.com/office/officeart/2005/8/layout/vList2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7BE3EC4-F83A-4060-9E77-D7FA195CACBB}">
      <dgm:prSet custT="1"/>
      <dgm:spPr/>
      <dgm:t>
        <a:bodyPr/>
        <a:lstStyle/>
        <a:p>
          <a:r>
            <a:rPr lang="el-GR" sz="2400" dirty="0">
              <a:solidFill>
                <a:schemeClr val="bg2">
                  <a:lumMod val="75000"/>
                </a:schemeClr>
              </a:solidFill>
            </a:rPr>
            <a:t>Ποιο</a:t>
          </a:r>
          <a:r>
            <a:rPr lang="el-GR" sz="2400" baseline="0" dirty="0">
              <a:solidFill>
                <a:schemeClr val="bg2">
                  <a:lumMod val="75000"/>
                </a:schemeClr>
              </a:solidFill>
            </a:rPr>
            <a:t> ρόλο να πάρουμε ; </a:t>
          </a:r>
          <a:endParaRPr lang="en-US" sz="2400" dirty="0">
            <a:solidFill>
              <a:schemeClr val="bg2">
                <a:lumMod val="75000"/>
              </a:schemeClr>
            </a:solidFill>
          </a:endParaRPr>
        </a:p>
      </dgm:t>
    </dgm:pt>
    <dgm:pt modelId="{987B57B2-FD58-4C0D-9974-FAD6FCFA5950}" type="parTrans" cxnId="{835BB092-6709-4A7F-A4B9-1A76E89F3FEB}">
      <dgm:prSet/>
      <dgm:spPr/>
      <dgm:t>
        <a:bodyPr/>
        <a:lstStyle/>
        <a:p>
          <a:endParaRPr lang="en-US"/>
        </a:p>
      </dgm:t>
    </dgm:pt>
    <dgm:pt modelId="{6197A4C8-AC6C-498F-932E-761C55E92CD2}" type="sibTrans" cxnId="{835BB092-6709-4A7F-A4B9-1A76E89F3FEB}">
      <dgm:prSet/>
      <dgm:spPr/>
      <dgm:t>
        <a:bodyPr/>
        <a:lstStyle/>
        <a:p>
          <a:endParaRPr lang="en-US"/>
        </a:p>
      </dgm:t>
    </dgm:pt>
    <dgm:pt modelId="{8C31AE16-50AD-4DD4-A07F-3DE96A399E4C}">
      <dgm:prSet custT="1"/>
      <dgm:spPr/>
      <dgm:t>
        <a:bodyPr/>
        <a:lstStyle/>
        <a:p>
          <a:r>
            <a:rPr lang="el-GR" sz="2400" dirty="0">
              <a:solidFill>
                <a:schemeClr val="bg2">
                  <a:lumMod val="75000"/>
                </a:schemeClr>
              </a:solidFill>
            </a:rPr>
            <a:t>Ποιόν ρόλο να πάρουν τα παιδιά; </a:t>
          </a:r>
          <a:endParaRPr lang="en-US" sz="2400" dirty="0">
            <a:solidFill>
              <a:schemeClr val="bg2">
                <a:lumMod val="75000"/>
              </a:schemeClr>
            </a:solidFill>
          </a:endParaRPr>
        </a:p>
      </dgm:t>
    </dgm:pt>
    <dgm:pt modelId="{1FE1C99C-12EF-4269-A15B-084422BE9D7B}" type="parTrans" cxnId="{AC07AB68-CC92-4D02-B3B2-E3470A206BBB}">
      <dgm:prSet/>
      <dgm:spPr/>
      <dgm:t>
        <a:bodyPr/>
        <a:lstStyle/>
        <a:p>
          <a:endParaRPr lang="en-US"/>
        </a:p>
      </dgm:t>
    </dgm:pt>
    <dgm:pt modelId="{80A685F5-BE3D-4387-9015-FC6653956984}" type="sibTrans" cxnId="{AC07AB68-CC92-4D02-B3B2-E3470A206BBB}">
      <dgm:prSet/>
      <dgm:spPr/>
      <dgm:t>
        <a:bodyPr/>
        <a:lstStyle/>
        <a:p>
          <a:endParaRPr lang="en-US"/>
        </a:p>
      </dgm:t>
    </dgm:pt>
    <dgm:pt modelId="{A70FAC1A-2327-42D0-BD9F-34C9EE8BA8EE}">
      <dgm:prSet custT="1"/>
      <dgm:spPr/>
      <dgm:t>
        <a:bodyPr/>
        <a:lstStyle/>
        <a:p>
          <a:endParaRPr lang="el-GR" sz="2400" dirty="0">
            <a:solidFill>
              <a:schemeClr val="bg2">
                <a:lumMod val="75000"/>
              </a:schemeClr>
            </a:solidFill>
          </a:endParaRPr>
        </a:p>
        <a:p>
          <a:r>
            <a:rPr lang="el-GR" sz="2400" dirty="0">
              <a:solidFill>
                <a:schemeClr val="bg2">
                  <a:lumMod val="75000"/>
                </a:schemeClr>
              </a:solidFill>
            </a:rPr>
            <a:t>Θα μπορούσαμε να τους δώσουμε κάποιες εργασίες να κάνουν μέσα από την ιστορία; (πχ. να κατασκευάσουν κάτι, να δημιουργήσουν τον χώρο τους,  να δουλέψουν σε ρόλο </a:t>
          </a:r>
          <a:r>
            <a:rPr lang="el-GR" sz="2400" dirty="0" err="1">
              <a:solidFill>
                <a:schemeClr val="bg2">
                  <a:lumMod val="75000"/>
                </a:schemeClr>
              </a:solidFill>
            </a:rPr>
            <a:t>κλπ</a:t>
          </a:r>
          <a:r>
            <a:rPr lang="el-GR" sz="2400" dirty="0">
              <a:solidFill>
                <a:schemeClr val="bg2">
                  <a:lumMod val="75000"/>
                </a:schemeClr>
              </a:solidFill>
            </a:rPr>
            <a:t>) </a:t>
          </a:r>
        </a:p>
        <a:p>
          <a:endParaRPr lang="en-US" sz="1800" dirty="0"/>
        </a:p>
      </dgm:t>
    </dgm:pt>
    <dgm:pt modelId="{24F6A43B-CC4F-4E27-992F-08767CDF4425}" type="parTrans" cxnId="{B8D745CB-4311-4B66-8274-A89776AF89D6}">
      <dgm:prSet/>
      <dgm:spPr/>
      <dgm:t>
        <a:bodyPr/>
        <a:lstStyle/>
        <a:p>
          <a:endParaRPr lang="en-US"/>
        </a:p>
      </dgm:t>
    </dgm:pt>
    <dgm:pt modelId="{8056C71D-42DA-4FB9-B9C4-FC5D56D7BB08}" type="sibTrans" cxnId="{B8D745CB-4311-4B66-8274-A89776AF89D6}">
      <dgm:prSet/>
      <dgm:spPr/>
      <dgm:t>
        <a:bodyPr/>
        <a:lstStyle/>
        <a:p>
          <a:endParaRPr lang="en-US"/>
        </a:p>
      </dgm:t>
    </dgm:pt>
    <dgm:pt modelId="{ABDA04B7-7EE9-490E-A05E-3216ACB346DD}" type="pres">
      <dgm:prSet presAssocID="{2AA44431-5509-4500-B3F4-768F5F5DBB02}" presName="linear" presStyleCnt="0">
        <dgm:presLayoutVars>
          <dgm:animLvl val="lvl"/>
          <dgm:resizeHandles val="exact"/>
        </dgm:presLayoutVars>
      </dgm:prSet>
      <dgm:spPr/>
    </dgm:pt>
    <dgm:pt modelId="{9A88427B-6F06-49F5-9260-F7CF71054550}" type="pres">
      <dgm:prSet presAssocID="{57BE3EC4-F83A-4060-9E77-D7FA195CACBB}" presName="parentText" presStyleLbl="node1" presStyleIdx="0" presStyleCnt="3" custLinFactNeighborX="353" custLinFactNeighborY="75387">
        <dgm:presLayoutVars>
          <dgm:chMax val="0"/>
          <dgm:bulletEnabled val="1"/>
        </dgm:presLayoutVars>
      </dgm:prSet>
      <dgm:spPr/>
    </dgm:pt>
    <dgm:pt modelId="{44C8C789-C91E-4EB7-8EEE-469B73C5A8E6}" type="pres">
      <dgm:prSet presAssocID="{6197A4C8-AC6C-498F-932E-761C55E92CD2}" presName="spacer" presStyleCnt="0"/>
      <dgm:spPr/>
    </dgm:pt>
    <dgm:pt modelId="{77038429-D23E-4F98-92B4-83F9A5D1704A}" type="pres">
      <dgm:prSet presAssocID="{8C31AE16-50AD-4DD4-A07F-3DE96A399E4C}" presName="parentText" presStyleLbl="node1" presStyleIdx="1" presStyleCnt="3" custLinFactNeighborX="0" custLinFactNeighborY="48241">
        <dgm:presLayoutVars>
          <dgm:chMax val="0"/>
          <dgm:bulletEnabled val="1"/>
        </dgm:presLayoutVars>
      </dgm:prSet>
      <dgm:spPr/>
    </dgm:pt>
    <dgm:pt modelId="{673C750D-CADD-408C-A8B2-08718A214201}" type="pres">
      <dgm:prSet presAssocID="{80A685F5-BE3D-4387-9015-FC6653956984}" presName="spacer" presStyleCnt="0"/>
      <dgm:spPr/>
    </dgm:pt>
    <dgm:pt modelId="{51CC3644-4B2E-425E-B446-A4B48A69C339}" type="pres">
      <dgm:prSet presAssocID="{A70FAC1A-2327-42D0-BD9F-34C9EE8BA8E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2391768-E702-4EE5-A123-BEA8C84EA1D4}" type="presOf" srcId="{2AA44431-5509-4500-B3F4-768F5F5DBB02}" destId="{ABDA04B7-7EE9-490E-A05E-3216ACB346DD}" srcOrd="0" destOrd="0" presId="urn:microsoft.com/office/officeart/2005/8/layout/vList2"/>
    <dgm:cxn modelId="{AC07AB68-CC92-4D02-B3B2-E3470A206BBB}" srcId="{2AA44431-5509-4500-B3F4-768F5F5DBB02}" destId="{8C31AE16-50AD-4DD4-A07F-3DE96A399E4C}" srcOrd="1" destOrd="0" parTransId="{1FE1C99C-12EF-4269-A15B-084422BE9D7B}" sibTransId="{80A685F5-BE3D-4387-9015-FC6653956984}"/>
    <dgm:cxn modelId="{3E3B8375-09C6-422D-9DC0-0DEBBA9A0FBC}" type="presOf" srcId="{57BE3EC4-F83A-4060-9E77-D7FA195CACBB}" destId="{9A88427B-6F06-49F5-9260-F7CF71054550}" srcOrd="0" destOrd="0" presId="urn:microsoft.com/office/officeart/2005/8/layout/vList2"/>
    <dgm:cxn modelId="{C058AC8F-A886-4816-AA7B-A644C8DE694F}" type="presOf" srcId="{A70FAC1A-2327-42D0-BD9F-34C9EE8BA8EE}" destId="{51CC3644-4B2E-425E-B446-A4B48A69C339}" srcOrd="0" destOrd="0" presId="urn:microsoft.com/office/officeart/2005/8/layout/vList2"/>
    <dgm:cxn modelId="{835BB092-6709-4A7F-A4B9-1A76E89F3FEB}" srcId="{2AA44431-5509-4500-B3F4-768F5F5DBB02}" destId="{57BE3EC4-F83A-4060-9E77-D7FA195CACBB}" srcOrd="0" destOrd="0" parTransId="{987B57B2-FD58-4C0D-9974-FAD6FCFA5950}" sibTransId="{6197A4C8-AC6C-498F-932E-761C55E92CD2}"/>
    <dgm:cxn modelId="{13B6CFC5-8DC6-471B-B31F-6122947099BA}" type="presOf" srcId="{8C31AE16-50AD-4DD4-A07F-3DE96A399E4C}" destId="{77038429-D23E-4F98-92B4-83F9A5D1704A}" srcOrd="0" destOrd="0" presId="urn:microsoft.com/office/officeart/2005/8/layout/vList2"/>
    <dgm:cxn modelId="{B8D745CB-4311-4B66-8274-A89776AF89D6}" srcId="{2AA44431-5509-4500-B3F4-768F5F5DBB02}" destId="{A70FAC1A-2327-42D0-BD9F-34C9EE8BA8EE}" srcOrd="2" destOrd="0" parTransId="{24F6A43B-CC4F-4E27-992F-08767CDF4425}" sibTransId="{8056C71D-42DA-4FB9-B9C4-FC5D56D7BB08}"/>
    <dgm:cxn modelId="{6749388F-CE5A-48A9-B5B2-0157F3693BFF}" type="presParOf" srcId="{ABDA04B7-7EE9-490E-A05E-3216ACB346DD}" destId="{9A88427B-6F06-49F5-9260-F7CF71054550}" srcOrd="0" destOrd="0" presId="urn:microsoft.com/office/officeart/2005/8/layout/vList2"/>
    <dgm:cxn modelId="{001BAA64-39C4-4CB4-A2DC-AED120B2BC8A}" type="presParOf" srcId="{ABDA04B7-7EE9-490E-A05E-3216ACB346DD}" destId="{44C8C789-C91E-4EB7-8EEE-469B73C5A8E6}" srcOrd="1" destOrd="0" presId="urn:microsoft.com/office/officeart/2005/8/layout/vList2"/>
    <dgm:cxn modelId="{9BE4C863-D3CD-417F-8A3C-BCCA313EDF50}" type="presParOf" srcId="{ABDA04B7-7EE9-490E-A05E-3216ACB346DD}" destId="{77038429-D23E-4F98-92B4-83F9A5D1704A}" srcOrd="2" destOrd="0" presId="urn:microsoft.com/office/officeart/2005/8/layout/vList2"/>
    <dgm:cxn modelId="{68EE587F-537D-4D73-B0C1-221F6C6AE66D}" type="presParOf" srcId="{ABDA04B7-7EE9-490E-A05E-3216ACB346DD}" destId="{673C750D-CADD-408C-A8B2-08718A214201}" srcOrd="3" destOrd="0" presId="urn:microsoft.com/office/officeart/2005/8/layout/vList2"/>
    <dgm:cxn modelId="{90D57664-FBE1-4EB1-B619-41EC3E5C3987}" type="presParOf" srcId="{ABDA04B7-7EE9-490E-A05E-3216ACB346DD}" destId="{51CC3644-4B2E-425E-B446-A4B48A69C33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E41A59-3407-495C-AB80-2E2504898664}">
      <dsp:nvSpPr>
        <dsp:cNvPr id="0" name=""/>
        <dsp:cNvSpPr/>
      </dsp:nvSpPr>
      <dsp:spPr>
        <a:xfrm>
          <a:off x="1266011" y="2964"/>
          <a:ext cx="3383245" cy="20299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kern="1200" dirty="0"/>
            <a:t>Ποιες τεχνικές-συμβάσεις μπορούμε να αξιοποιούμε όταν θέλουμε να δουλέψουμε με μια ιστορία από ένα βιβλίο </a:t>
          </a:r>
          <a:endParaRPr lang="en-US" sz="2200" kern="1200" dirty="0"/>
        </a:p>
      </dsp:txBody>
      <dsp:txXfrm>
        <a:off x="1266011" y="2964"/>
        <a:ext cx="3383245" cy="2029947"/>
      </dsp:txXfrm>
    </dsp:sp>
    <dsp:sp modelId="{B836CEFA-CC48-41E8-88BD-97027C73B849}">
      <dsp:nvSpPr>
        <dsp:cNvPr id="0" name=""/>
        <dsp:cNvSpPr/>
      </dsp:nvSpPr>
      <dsp:spPr>
        <a:xfrm>
          <a:off x="4987580" y="2964"/>
          <a:ext cx="3383245" cy="2029947"/>
        </a:xfrm>
        <a:prstGeom prst="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kern="1200" dirty="0"/>
            <a:t>Τι πρέπει να σκεφτούμε για να  επιλέξουμε και να  αξιοποιήσουμε μια ιστορία από ένα βιβλίο</a:t>
          </a:r>
          <a:endParaRPr lang="en-US" sz="2200" kern="1200" dirty="0"/>
        </a:p>
      </dsp:txBody>
      <dsp:txXfrm>
        <a:off x="4987580" y="2964"/>
        <a:ext cx="3383245" cy="2029947"/>
      </dsp:txXfrm>
    </dsp:sp>
    <dsp:sp modelId="{68231693-13F8-493D-A460-7C3AE51C3B0E}">
      <dsp:nvSpPr>
        <dsp:cNvPr id="0" name=""/>
        <dsp:cNvSpPr/>
      </dsp:nvSpPr>
      <dsp:spPr>
        <a:xfrm>
          <a:off x="1266011" y="2371235"/>
          <a:ext cx="3383245" cy="2029947"/>
        </a:xfrm>
        <a:prstGeom prst="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kern="1200" dirty="0"/>
            <a:t>Ας μοιραστούμε ιδέες για το ποια βιβλία θα ήταν κατάλληλα και χρήσιμα για την ηλικία στην οποία θα απευθυνθούμε και για ποιο λόγο; </a:t>
          </a:r>
          <a:endParaRPr lang="en-US" sz="2200" kern="1200" dirty="0"/>
        </a:p>
      </dsp:txBody>
      <dsp:txXfrm>
        <a:off x="1266011" y="2371235"/>
        <a:ext cx="3383245" cy="2029947"/>
      </dsp:txXfrm>
    </dsp:sp>
    <dsp:sp modelId="{0F8B0A1B-2008-4D75-944D-939342DA578F}">
      <dsp:nvSpPr>
        <dsp:cNvPr id="0" name=""/>
        <dsp:cNvSpPr/>
      </dsp:nvSpPr>
      <dsp:spPr>
        <a:xfrm>
          <a:off x="4987580" y="2371235"/>
          <a:ext cx="3383245" cy="2029947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kern="1200" dirty="0"/>
            <a:t>Ας επιλέξουμε και ας ακούσουμε το σκεπτικό μας  για την επιλογή τεχνικών και την σειρά που θα ακολουθήσουμε στον σχεδιασμό μας </a:t>
          </a:r>
          <a:endParaRPr lang="en-US" sz="2200" kern="1200" dirty="0"/>
        </a:p>
      </dsp:txBody>
      <dsp:txXfrm>
        <a:off x="4987580" y="2371235"/>
        <a:ext cx="3383245" cy="20299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12B9D7-CB5B-4050-A1DC-599D25189193}">
      <dsp:nvSpPr>
        <dsp:cNvPr id="0" name=""/>
        <dsp:cNvSpPr/>
      </dsp:nvSpPr>
      <dsp:spPr>
        <a:xfrm>
          <a:off x="3399" y="192580"/>
          <a:ext cx="3314677" cy="669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Ποιος χαρακτήρας από την ιστορία θα γίνω και πότε; </a:t>
          </a:r>
          <a:endParaRPr lang="en-US" sz="1800" kern="1200" dirty="0"/>
        </a:p>
      </dsp:txBody>
      <dsp:txXfrm>
        <a:off x="3399" y="192580"/>
        <a:ext cx="3314677" cy="669800"/>
      </dsp:txXfrm>
    </dsp:sp>
    <dsp:sp modelId="{3892571A-1436-4A72-801E-27E6FAA2D307}">
      <dsp:nvSpPr>
        <dsp:cNvPr id="0" name=""/>
        <dsp:cNvSpPr/>
      </dsp:nvSpPr>
      <dsp:spPr>
        <a:xfrm>
          <a:off x="3399" y="862380"/>
          <a:ext cx="3314677" cy="241800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7E7790-12C8-46E4-B568-A4559C0CB260}">
      <dsp:nvSpPr>
        <dsp:cNvPr id="0" name=""/>
        <dsp:cNvSpPr/>
      </dsp:nvSpPr>
      <dsp:spPr>
        <a:xfrm>
          <a:off x="3782131" y="192580"/>
          <a:ext cx="3314677" cy="669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Ποιος είναι ο σκοπός μου σε ρόλο; </a:t>
          </a:r>
          <a:endParaRPr lang="en-US" sz="1800" kern="1200" dirty="0"/>
        </a:p>
      </dsp:txBody>
      <dsp:txXfrm>
        <a:off x="3782131" y="192580"/>
        <a:ext cx="3314677" cy="669800"/>
      </dsp:txXfrm>
    </dsp:sp>
    <dsp:sp modelId="{6C932998-6D7E-498F-8B1A-89749C47842B}">
      <dsp:nvSpPr>
        <dsp:cNvPr id="0" name=""/>
        <dsp:cNvSpPr/>
      </dsp:nvSpPr>
      <dsp:spPr>
        <a:xfrm>
          <a:off x="3782131" y="862380"/>
          <a:ext cx="3314677" cy="241800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800" kern="1200" dirty="0"/>
            <a:t>Να δώσω ή να αποσπάσω πληροφορία; 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800" kern="1200" dirty="0"/>
            <a:t>Να δημιουργήσω ένταση; </a:t>
          </a:r>
          <a:r>
            <a:rPr lang="en-US" sz="1800" kern="1200" dirty="0"/>
            <a:t>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800" kern="1200" dirty="0"/>
            <a:t>Να προκαλέσω; </a:t>
          </a:r>
          <a:endParaRPr lang="en-US" sz="1800" kern="1200" dirty="0"/>
        </a:p>
      </dsp:txBody>
      <dsp:txXfrm>
        <a:off x="3782131" y="862380"/>
        <a:ext cx="3314677" cy="2418001"/>
      </dsp:txXfrm>
    </dsp:sp>
    <dsp:sp modelId="{F0DFB395-923F-4A95-952C-113F98508E71}">
      <dsp:nvSpPr>
        <dsp:cNvPr id="0" name=""/>
        <dsp:cNvSpPr/>
      </dsp:nvSpPr>
      <dsp:spPr>
        <a:xfrm>
          <a:off x="7560863" y="192580"/>
          <a:ext cx="3314677" cy="669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Τί θέλω να κάνουν τα παιδιά;</a:t>
          </a:r>
          <a:endParaRPr lang="en-US" sz="1800" kern="1200" dirty="0"/>
        </a:p>
      </dsp:txBody>
      <dsp:txXfrm>
        <a:off x="7560863" y="192580"/>
        <a:ext cx="3314677" cy="669800"/>
      </dsp:txXfrm>
    </dsp:sp>
    <dsp:sp modelId="{C91D8351-A9B8-43CE-8F77-4C4E047E3B26}">
      <dsp:nvSpPr>
        <dsp:cNvPr id="0" name=""/>
        <dsp:cNvSpPr/>
      </dsp:nvSpPr>
      <dsp:spPr>
        <a:xfrm>
          <a:off x="7560863" y="862380"/>
          <a:ext cx="3314677" cy="241800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800" kern="1200" dirty="0"/>
            <a:t>Να ακούσουν τον χαρακτήρα;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800" kern="1200" dirty="0"/>
            <a:t>Να ρωτήσουν τον χαρακτήρα; 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800" kern="1200" dirty="0"/>
            <a:t>Να δώσουν πληροφορίες για τον χαρακτήρα; 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800" kern="1200" dirty="0"/>
            <a:t>Να συμβουλέψουν τον χαρακτήρα; </a:t>
          </a:r>
          <a:endParaRPr lang="en-US" sz="1800" kern="1200" dirty="0"/>
        </a:p>
      </dsp:txBody>
      <dsp:txXfrm>
        <a:off x="7560863" y="862380"/>
        <a:ext cx="3314677" cy="24180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6DD3FC-E979-4A52-AF4B-EC998B5A170D}">
      <dsp:nvSpPr>
        <dsp:cNvPr id="0" name=""/>
        <dsp:cNvSpPr/>
      </dsp:nvSpPr>
      <dsp:spPr>
        <a:xfrm>
          <a:off x="214842" y="982"/>
          <a:ext cx="5642934" cy="261460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200" b="1" kern="1200" dirty="0">
              <a:solidFill>
                <a:schemeClr val="bg1"/>
              </a:solidFill>
            </a:rPr>
            <a:t>να το αντιμετωπίσεις με σοβαρότητα,να πιστεύεις σε αυτό που κάνεις, να το κάνεις με προθυμία για να υποστηρίξεις τον ρόλο κατάλληλα</a:t>
          </a:r>
        </a:p>
      </dsp:txBody>
      <dsp:txXfrm>
        <a:off x="214842" y="982"/>
        <a:ext cx="5642934" cy="2614607"/>
      </dsp:txXfrm>
    </dsp:sp>
    <dsp:sp modelId="{2862D4BC-CCFE-498E-B3EB-44992D03FC4E}">
      <dsp:nvSpPr>
        <dsp:cNvPr id="0" name=""/>
        <dsp:cNvSpPr/>
      </dsp:nvSpPr>
      <dsp:spPr>
        <a:xfrm>
          <a:off x="6293544" y="982"/>
          <a:ext cx="5683591" cy="2614607"/>
        </a:xfrm>
        <a:prstGeom prst="rect">
          <a:avLst/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800" b="1" kern="1200" dirty="0">
              <a:solidFill>
                <a:schemeClr val="bg1"/>
              </a:solidFill>
            </a:rPr>
            <a:t>να χρησιμοποιείς κατάλληλη γλώσσα, μη λεκτική επικοινωνία, να κατανοείς πώς συμπεριφέρεται ο ρόλος ανάλογα με </a:t>
          </a:r>
          <a:r>
            <a:rPr lang="el-GR" sz="2800" b="1" kern="1200" dirty="0" err="1">
              <a:solidFill>
                <a:schemeClr val="bg1"/>
              </a:solidFill>
            </a:rPr>
            <a:t>τo</a:t>
          </a:r>
          <a:r>
            <a:rPr lang="el-GR" sz="2800" b="1" kern="1200" dirty="0">
              <a:solidFill>
                <a:schemeClr val="bg1"/>
              </a:solidFill>
            </a:rPr>
            <a:t> status που επιλέγει. </a:t>
          </a:r>
        </a:p>
      </dsp:txBody>
      <dsp:txXfrm>
        <a:off x="6293544" y="982"/>
        <a:ext cx="5683591" cy="2614607"/>
      </dsp:txXfrm>
    </dsp:sp>
    <dsp:sp modelId="{799CDB59-774D-41E9-98F8-4B1699562039}">
      <dsp:nvSpPr>
        <dsp:cNvPr id="0" name=""/>
        <dsp:cNvSpPr/>
      </dsp:nvSpPr>
      <dsp:spPr>
        <a:xfrm>
          <a:off x="393202" y="3051357"/>
          <a:ext cx="5267040" cy="2614607"/>
        </a:xfrm>
        <a:prstGeom prst="rect">
          <a:avLst/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000" b="1" kern="1200" dirty="0">
              <a:solidFill>
                <a:schemeClr val="bg1"/>
              </a:solidFill>
            </a:rPr>
            <a:t>να κρατάς την ενέργεια ψηλά και να μένεις σε ρόλο τόσο όσο χρειάζεται για να βοηθήσεις τα παιδιά να προσαρμοστούν και να πιστέψουν στην κατάσταση </a:t>
          </a:r>
        </a:p>
      </dsp:txBody>
      <dsp:txXfrm>
        <a:off x="393202" y="3051357"/>
        <a:ext cx="5267040" cy="2614607"/>
      </dsp:txXfrm>
    </dsp:sp>
    <dsp:sp modelId="{01837A95-58BC-4F83-9C08-C4459D0A2B4F}">
      <dsp:nvSpPr>
        <dsp:cNvPr id="0" name=""/>
        <dsp:cNvSpPr/>
      </dsp:nvSpPr>
      <dsp:spPr>
        <a:xfrm>
          <a:off x="6096011" y="3057999"/>
          <a:ext cx="5702765" cy="2601325"/>
        </a:xfrm>
        <a:prstGeom prst="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000" b="1" kern="1200" dirty="0">
              <a:solidFill>
                <a:schemeClr val="bg1"/>
              </a:solidFill>
            </a:rPr>
            <a:t>να έχεις  επίγνωση του χώρου στον οποίο κινείσαι ως </a:t>
          </a:r>
          <a:r>
            <a:rPr lang="el-GR" sz="3000" b="1" kern="1200" dirty="0" err="1">
              <a:solidFill>
                <a:schemeClr val="bg1"/>
              </a:solidFill>
            </a:rPr>
            <a:t>ΔσΡ</a:t>
          </a:r>
          <a:r>
            <a:rPr lang="el-GR" sz="3000" b="1" kern="1200" dirty="0">
              <a:solidFill>
                <a:schemeClr val="bg1"/>
              </a:solidFill>
            </a:rPr>
            <a:t>.  Αποφάσισε που και πώς θα βρίσκεστε  όταν αξιοποιείς την τεχνική </a:t>
          </a:r>
          <a:r>
            <a:rPr lang="el-GR" sz="3000" b="1" kern="1200" dirty="0" err="1">
              <a:solidFill>
                <a:schemeClr val="bg1"/>
              </a:solidFill>
            </a:rPr>
            <a:t>ΔσΡ</a:t>
          </a:r>
          <a:r>
            <a:rPr lang="el-GR" sz="3000" b="1" kern="1200" dirty="0">
              <a:solidFill>
                <a:schemeClr val="bg1"/>
              </a:solidFill>
            </a:rPr>
            <a:t> </a:t>
          </a:r>
          <a:endParaRPr lang="en-US" sz="3000" b="1" kern="1200" dirty="0">
            <a:solidFill>
              <a:schemeClr val="bg1"/>
            </a:solidFill>
          </a:endParaRPr>
        </a:p>
      </dsp:txBody>
      <dsp:txXfrm>
        <a:off x="6096011" y="3057999"/>
        <a:ext cx="5702765" cy="260132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CB045F-8BBA-442C-9099-3EFB55BF23D5}">
      <dsp:nvSpPr>
        <dsp:cNvPr id="0" name=""/>
        <dsp:cNvSpPr/>
      </dsp:nvSpPr>
      <dsp:spPr>
        <a:xfrm>
          <a:off x="1458019" y="0"/>
          <a:ext cx="4116015" cy="246960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800" b="1" kern="1200" dirty="0">
              <a:solidFill>
                <a:schemeClr val="bg1"/>
              </a:solidFill>
            </a:rPr>
            <a:t>να κάνεις ξεκάθαρο στα παιδιά ότι είσαι σε ρόλο και κυρίως όταν μπαίνεις και όταν βγαίνεις από τον ρόλο</a:t>
          </a:r>
          <a:endParaRPr lang="en-US" sz="2800" b="1" kern="1200" dirty="0">
            <a:solidFill>
              <a:schemeClr val="bg1"/>
            </a:solidFill>
          </a:endParaRPr>
        </a:p>
      </dsp:txBody>
      <dsp:txXfrm>
        <a:off x="1458019" y="0"/>
        <a:ext cx="4116015" cy="2469609"/>
      </dsp:txXfrm>
    </dsp:sp>
    <dsp:sp modelId="{37305327-A6E4-4E35-A6C7-A88AF0D297C5}">
      <dsp:nvSpPr>
        <dsp:cNvPr id="0" name=""/>
        <dsp:cNvSpPr/>
      </dsp:nvSpPr>
      <dsp:spPr>
        <a:xfrm>
          <a:off x="5985636" y="0"/>
          <a:ext cx="4116015" cy="2469609"/>
        </a:xfrm>
        <a:prstGeom prst="rect">
          <a:avLst/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600" b="1" kern="1200" dirty="0">
              <a:solidFill>
                <a:schemeClr val="bg1"/>
              </a:solidFill>
            </a:rPr>
            <a:t>Να έχεις συγκεκριμένο στόχο και ερωτήματα ή δραστηριότητες για τα παιδιά (παράδειγμα ότι θέλεις κάτι να μάθεις ή την επιθυμία να βοηθήσεις)</a:t>
          </a:r>
          <a:endParaRPr lang="en-US" sz="2600" b="1" kern="1200" dirty="0">
            <a:solidFill>
              <a:schemeClr val="bg1"/>
            </a:solidFill>
          </a:endParaRPr>
        </a:p>
      </dsp:txBody>
      <dsp:txXfrm>
        <a:off x="5985636" y="0"/>
        <a:ext cx="4116015" cy="2469609"/>
      </dsp:txXfrm>
    </dsp:sp>
    <dsp:sp modelId="{A324EF28-5695-463E-ADAC-F7D42B8A5755}">
      <dsp:nvSpPr>
        <dsp:cNvPr id="0" name=""/>
        <dsp:cNvSpPr/>
      </dsp:nvSpPr>
      <dsp:spPr>
        <a:xfrm>
          <a:off x="1458019" y="2826801"/>
          <a:ext cx="4116015" cy="2469609"/>
        </a:xfrm>
        <a:prstGeom prst="rect">
          <a:avLst/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800" b="1" kern="1200" dirty="0">
              <a:solidFill>
                <a:schemeClr val="bg1"/>
              </a:solidFill>
            </a:rPr>
            <a:t>να χρησιμοποιήσεις κάποιο «σκηνικό αντικείμενο» ή μια χαρακτηριστική φιγούρα για να καταδείξεις ότι είσαι σε ρόλο </a:t>
          </a:r>
        </a:p>
      </dsp:txBody>
      <dsp:txXfrm>
        <a:off x="1458019" y="2826801"/>
        <a:ext cx="4116015" cy="2469609"/>
      </dsp:txXfrm>
    </dsp:sp>
    <dsp:sp modelId="{7D96224F-60BB-4584-B321-ADE585B6FD32}">
      <dsp:nvSpPr>
        <dsp:cNvPr id="0" name=""/>
        <dsp:cNvSpPr/>
      </dsp:nvSpPr>
      <dsp:spPr>
        <a:xfrm>
          <a:off x="6427120" y="2854239"/>
          <a:ext cx="4116015" cy="2469609"/>
        </a:xfrm>
        <a:prstGeom prst="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200" b="1" kern="1200" dirty="0">
              <a:solidFill>
                <a:schemeClr val="bg1"/>
              </a:solidFill>
            </a:rPr>
            <a:t>να σηματοδοτείς τον ρόλο με λιτά μέσα </a:t>
          </a:r>
        </a:p>
      </dsp:txBody>
      <dsp:txXfrm>
        <a:off x="6427120" y="2854239"/>
        <a:ext cx="4116015" cy="246960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7BED8D-C62C-45B0-8AAC-B1756AF35809}">
      <dsp:nvSpPr>
        <dsp:cNvPr id="0" name=""/>
        <dsp:cNvSpPr/>
      </dsp:nvSpPr>
      <dsp:spPr>
        <a:xfrm>
          <a:off x="0" y="30439"/>
          <a:ext cx="9287100" cy="155712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200" b="0" i="0" kern="1200" baseline="0" dirty="0"/>
            <a:t>Προσπάθειες να λειτουργήσουμε πολύ προσποιητά πχ.  να κάνουμε μια ιδιαίτερη προφορά χωρίς λόγο</a:t>
          </a:r>
          <a:endParaRPr lang="en-US" sz="3200" kern="1200" dirty="0"/>
        </a:p>
      </dsp:txBody>
      <dsp:txXfrm>
        <a:off x="76012" y="106451"/>
        <a:ext cx="9135076" cy="1405099"/>
      </dsp:txXfrm>
    </dsp:sp>
    <dsp:sp modelId="{AC9B1AB6-58D4-4DE3-B9E6-E6DED73A020C}">
      <dsp:nvSpPr>
        <dsp:cNvPr id="0" name=""/>
        <dsp:cNvSpPr/>
      </dsp:nvSpPr>
      <dsp:spPr>
        <a:xfrm>
          <a:off x="0" y="1668203"/>
          <a:ext cx="9287100" cy="155712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800" b="0" i="0" kern="1200" baseline="0" dirty="0"/>
            <a:t>Να μην επιλέγουμε, όσο είναι δυνατόν, ρόλο εξουσίας, καθώς αυτό είναι πολύ κοντά στον ρόλο που έχουν συνηθίσει στον δάσκαλο </a:t>
          </a:r>
          <a:endParaRPr lang="en-US" sz="2800" kern="1200" dirty="0"/>
        </a:p>
      </dsp:txBody>
      <dsp:txXfrm>
        <a:off x="76012" y="1744215"/>
        <a:ext cx="9135076" cy="1405099"/>
      </dsp:txXfrm>
    </dsp:sp>
    <dsp:sp modelId="{D21E9786-4AEA-45CF-9F33-8C660929DB98}">
      <dsp:nvSpPr>
        <dsp:cNvPr id="0" name=""/>
        <dsp:cNvSpPr/>
      </dsp:nvSpPr>
      <dsp:spPr>
        <a:xfrm>
          <a:off x="0" y="3297250"/>
          <a:ext cx="9287100" cy="155712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79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800" b="0" i="0" kern="1200" baseline="0" dirty="0"/>
            <a:t>‘</a:t>
          </a:r>
          <a:r>
            <a:rPr lang="el-GR" sz="2800" b="0" i="0" kern="1200" baseline="0" dirty="0" err="1"/>
            <a:t>Οσο</a:t>
          </a:r>
          <a:r>
            <a:rPr lang="el-GR" sz="2800" b="0" i="0" kern="1200" baseline="0" dirty="0"/>
            <a:t> λιγότερο μιλάς τόσο το καλύτερο. Δώσε χώρο στα παιδιά να προσπαθήσουν για να πάρουν κάποια πληροφορία, ή να βοηθήσουν .</a:t>
          </a:r>
          <a:endParaRPr lang="en-US" sz="2800" kern="1200" dirty="0"/>
        </a:p>
      </dsp:txBody>
      <dsp:txXfrm>
        <a:off x="76012" y="3373262"/>
        <a:ext cx="9135076" cy="140509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EA059A-2C2A-4982-8BC7-D81F9D7DA33C}">
      <dsp:nvSpPr>
        <dsp:cNvPr id="0" name=""/>
        <dsp:cNvSpPr/>
      </dsp:nvSpPr>
      <dsp:spPr>
        <a:xfrm>
          <a:off x="571805" y="1467"/>
          <a:ext cx="2643320" cy="1585992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kern="1200" dirty="0">
              <a:solidFill>
                <a:schemeClr val="bg2">
                  <a:lumMod val="75000"/>
                </a:schemeClr>
              </a:solidFill>
            </a:rPr>
            <a:t>Ποιόν χαρακτήρα θέλουν να «ανακρίνουν» τα παιδιά και γιατί;</a:t>
          </a:r>
          <a:endParaRPr lang="en-US" sz="2400" kern="1200" dirty="0">
            <a:solidFill>
              <a:schemeClr val="bg2">
                <a:lumMod val="75000"/>
              </a:schemeClr>
            </a:solidFill>
          </a:endParaRPr>
        </a:p>
      </dsp:txBody>
      <dsp:txXfrm>
        <a:off x="618257" y="47919"/>
        <a:ext cx="2550416" cy="1493088"/>
      </dsp:txXfrm>
    </dsp:sp>
    <dsp:sp modelId="{C213E844-F386-41AE-A1CA-FF9B995C60C5}">
      <dsp:nvSpPr>
        <dsp:cNvPr id="0" name=""/>
        <dsp:cNvSpPr/>
      </dsp:nvSpPr>
      <dsp:spPr>
        <a:xfrm>
          <a:off x="3447738" y="466692"/>
          <a:ext cx="560384" cy="6555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3447738" y="597801"/>
        <a:ext cx="392269" cy="393325"/>
      </dsp:txXfrm>
    </dsp:sp>
    <dsp:sp modelId="{1F8C3D1B-9D25-4102-8686-3958319578E3}">
      <dsp:nvSpPr>
        <dsp:cNvPr id="0" name=""/>
        <dsp:cNvSpPr/>
      </dsp:nvSpPr>
      <dsp:spPr>
        <a:xfrm>
          <a:off x="4272454" y="1467"/>
          <a:ext cx="2643320" cy="1585992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kern="1200" dirty="0">
              <a:solidFill>
                <a:schemeClr val="bg2">
                  <a:lumMod val="75000"/>
                </a:schemeClr>
              </a:solidFill>
            </a:rPr>
            <a:t>Τί θέλουν να μάθουν; </a:t>
          </a:r>
          <a:endParaRPr lang="en-US" sz="2400" kern="1200" dirty="0">
            <a:solidFill>
              <a:schemeClr val="bg2">
                <a:lumMod val="75000"/>
              </a:schemeClr>
            </a:solidFill>
          </a:endParaRPr>
        </a:p>
      </dsp:txBody>
      <dsp:txXfrm>
        <a:off x="4318906" y="47919"/>
        <a:ext cx="2550416" cy="1493088"/>
      </dsp:txXfrm>
    </dsp:sp>
    <dsp:sp modelId="{38B33FD2-03C4-4159-92BB-A941F7CCB096}">
      <dsp:nvSpPr>
        <dsp:cNvPr id="0" name=""/>
        <dsp:cNvSpPr/>
      </dsp:nvSpPr>
      <dsp:spPr>
        <a:xfrm rot="5400000">
          <a:off x="5313923" y="1772492"/>
          <a:ext cx="560384" cy="6555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 rot="-5400000">
        <a:off x="5397453" y="1820072"/>
        <a:ext cx="393325" cy="392269"/>
      </dsp:txXfrm>
    </dsp:sp>
    <dsp:sp modelId="{2FCE762D-5A54-4E7D-B770-29317392FDA9}">
      <dsp:nvSpPr>
        <dsp:cNvPr id="0" name=""/>
        <dsp:cNvSpPr/>
      </dsp:nvSpPr>
      <dsp:spPr>
        <a:xfrm>
          <a:off x="4272454" y="2644788"/>
          <a:ext cx="2643320" cy="1585992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kern="1200" dirty="0">
              <a:solidFill>
                <a:schemeClr val="bg2">
                  <a:lumMod val="75000"/>
                </a:schemeClr>
              </a:solidFill>
            </a:rPr>
            <a:t>Θα σχεδιάσουν τα παιδιά τις ερωτήσεις ή θα ρωτήσουν αυθόρμητα; </a:t>
          </a:r>
          <a:endParaRPr lang="en-US" sz="2200" kern="1200" dirty="0">
            <a:solidFill>
              <a:schemeClr val="bg2">
                <a:lumMod val="75000"/>
              </a:schemeClr>
            </a:solidFill>
          </a:endParaRPr>
        </a:p>
      </dsp:txBody>
      <dsp:txXfrm>
        <a:off x="4318906" y="2691240"/>
        <a:ext cx="2550416" cy="1493088"/>
      </dsp:txXfrm>
    </dsp:sp>
    <dsp:sp modelId="{0F53581A-5C46-439E-ABDE-B8B65B1E9105}">
      <dsp:nvSpPr>
        <dsp:cNvPr id="0" name=""/>
        <dsp:cNvSpPr/>
      </dsp:nvSpPr>
      <dsp:spPr>
        <a:xfrm rot="10800000">
          <a:off x="3479458" y="3110013"/>
          <a:ext cx="560384" cy="6555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 rot="10800000">
        <a:off x="3647573" y="3241122"/>
        <a:ext cx="392269" cy="393325"/>
      </dsp:txXfrm>
    </dsp:sp>
    <dsp:sp modelId="{ED646B72-81EE-45F7-9A61-9C4FB7196FF7}">
      <dsp:nvSpPr>
        <dsp:cNvPr id="0" name=""/>
        <dsp:cNvSpPr/>
      </dsp:nvSpPr>
      <dsp:spPr>
        <a:xfrm>
          <a:off x="571805" y="2644788"/>
          <a:ext cx="2643320" cy="1585992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kern="1200" dirty="0">
              <a:solidFill>
                <a:schemeClr val="bg2">
                  <a:lumMod val="75000"/>
                </a:schemeClr>
              </a:solidFill>
            </a:rPr>
            <a:t>Πώς μπορώ να βοηθήσω στις ερωτήσεις ; </a:t>
          </a:r>
          <a:endParaRPr lang="en-US" sz="2200" kern="1200" dirty="0">
            <a:solidFill>
              <a:schemeClr val="bg2">
                <a:lumMod val="75000"/>
              </a:schemeClr>
            </a:solidFill>
          </a:endParaRPr>
        </a:p>
      </dsp:txBody>
      <dsp:txXfrm>
        <a:off x="618257" y="2691240"/>
        <a:ext cx="2550416" cy="149308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9D9049-E0FD-4EBF-9141-1782DA6D3929}">
      <dsp:nvSpPr>
        <dsp:cNvPr id="0" name=""/>
        <dsp:cNvSpPr/>
      </dsp:nvSpPr>
      <dsp:spPr>
        <a:xfrm>
          <a:off x="0" y="89340"/>
          <a:ext cx="7400260" cy="13071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 dirty="0"/>
            <a:t>Ποιους χαρακτήρες θα επιλέξουμε για την τεχνική; </a:t>
          </a:r>
          <a:endParaRPr lang="en-US" sz="2500" kern="1200" dirty="0"/>
        </a:p>
      </dsp:txBody>
      <dsp:txXfrm>
        <a:off x="63808" y="153148"/>
        <a:ext cx="7272644" cy="1179493"/>
      </dsp:txXfrm>
    </dsp:sp>
    <dsp:sp modelId="{7316048E-2660-4077-A97E-44BCEFF2E67D}">
      <dsp:nvSpPr>
        <dsp:cNvPr id="0" name=""/>
        <dsp:cNvSpPr/>
      </dsp:nvSpPr>
      <dsp:spPr>
        <a:xfrm>
          <a:off x="0" y="1468449"/>
          <a:ext cx="7400260" cy="13071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/>
            <a:t>Πώς θα μπαίνουν τα σχόλια τυχαία ή σε κατηγορίες; </a:t>
          </a:r>
          <a:endParaRPr lang="en-US" sz="2500" kern="1200"/>
        </a:p>
      </dsp:txBody>
      <dsp:txXfrm>
        <a:off x="63808" y="1532257"/>
        <a:ext cx="7272644" cy="1179493"/>
      </dsp:txXfrm>
    </dsp:sp>
    <dsp:sp modelId="{5E9D6585-D8A5-46C6-BBD1-CE2B0FE5A28C}">
      <dsp:nvSpPr>
        <dsp:cNvPr id="0" name=""/>
        <dsp:cNvSpPr/>
      </dsp:nvSpPr>
      <dsp:spPr>
        <a:xfrm>
          <a:off x="0" y="2847559"/>
          <a:ext cx="7400260" cy="13071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 dirty="0"/>
            <a:t>Θα κάνουμε την τεχνική σε μια φάση ή  στην αρχή αλλά και στην συνέχεια</a:t>
          </a:r>
          <a:r>
            <a:rPr lang="en-GB" sz="2500" kern="1200" dirty="0"/>
            <a:t>,</a:t>
          </a:r>
          <a:r>
            <a:rPr lang="el-GR" sz="2500" kern="1200" dirty="0"/>
            <a:t> όταν μπορούμε να βάλουμε πιο πολλά στοιχεία για τον χαρακτήρα; </a:t>
          </a:r>
          <a:endParaRPr lang="en-US" sz="2500" kern="1200" dirty="0"/>
        </a:p>
      </dsp:txBody>
      <dsp:txXfrm>
        <a:off x="63808" y="2911367"/>
        <a:ext cx="7272644" cy="117949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88427B-6F06-49F5-9260-F7CF71054550}">
      <dsp:nvSpPr>
        <dsp:cNvPr id="0" name=""/>
        <dsp:cNvSpPr/>
      </dsp:nvSpPr>
      <dsp:spPr>
        <a:xfrm>
          <a:off x="0" y="28798"/>
          <a:ext cx="6043167" cy="126561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kern="1200" dirty="0"/>
            <a:t>Σε ποια σημεία υπάρχει ένταση; </a:t>
          </a:r>
          <a:endParaRPr lang="en-US" sz="2400" kern="1200" dirty="0"/>
        </a:p>
      </dsp:txBody>
      <dsp:txXfrm>
        <a:off x="61782" y="90580"/>
        <a:ext cx="5919603" cy="1142046"/>
      </dsp:txXfrm>
    </dsp:sp>
    <dsp:sp modelId="{77038429-D23E-4F98-92B4-83F9A5D1704A}">
      <dsp:nvSpPr>
        <dsp:cNvPr id="0" name=""/>
        <dsp:cNvSpPr/>
      </dsp:nvSpPr>
      <dsp:spPr>
        <a:xfrm>
          <a:off x="0" y="1360649"/>
          <a:ext cx="6043167" cy="1265610"/>
        </a:xfrm>
        <a:prstGeom prst="roundRect">
          <a:avLst/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300" kern="1200" dirty="0"/>
            <a:t>Υπάρχουν σχέσεις που θέλουμε να προσεγγίσουμε ή προβλήματα που θέλουμε να «αναδείξουμε» ;</a:t>
          </a:r>
          <a:endParaRPr lang="en-US" sz="2300" kern="1200" dirty="0"/>
        </a:p>
      </dsp:txBody>
      <dsp:txXfrm>
        <a:off x="61782" y="1422431"/>
        <a:ext cx="5919603" cy="1142046"/>
      </dsp:txXfrm>
    </dsp:sp>
    <dsp:sp modelId="{51CC3644-4B2E-425E-B446-A4B48A69C339}">
      <dsp:nvSpPr>
        <dsp:cNvPr id="0" name=""/>
        <dsp:cNvSpPr/>
      </dsp:nvSpPr>
      <dsp:spPr>
        <a:xfrm>
          <a:off x="0" y="2692500"/>
          <a:ext cx="6043167" cy="1265610"/>
        </a:xfrm>
        <a:prstGeom prst="roundRect">
          <a:avLst/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300" kern="1200" dirty="0"/>
            <a:t>Υπάρχουν θέματα κοινωνικά, παγκόσμια, αξίες </a:t>
          </a:r>
          <a:r>
            <a:rPr lang="el-GR" sz="2300" kern="1200" dirty="0" err="1"/>
            <a:t>κλπ</a:t>
          </a:r>
          <a:r>
            <a:rPr lang="el-GR" sz="2300" kern="1200" dirty="0"/>
            <a:t>;</a:t>
          </a:r>
          <a:endParaRPr lang="en-US" sz="2300" kern="1200" dirty="0"/>
        </a:p>
      </dsp:txBody>
      <dsp:txXfrm>
        <a:off x="61782" y="2754282"/>
        <a:ext cx="5919603" cy="1142046"/>
      </dsp:txXfrm>
    </dsp:sp>
    <dsp:sp modelId="{3A032C4D-B5DB-434E-A3D9-A83B4D269304}">
      <dsp:nvSpPr>
        <dsp:cNvPr id="0" name=""/>
        <dsp:cNvSpPr/>
      </dsp:nvSpPr>
      <dsp:spPr>
        <a:xfrm>
          <a:off x="0" y="4024350"/>
          <a:ext cx="6043167" cy="1265610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300" kern="1200" dirty="0"/>
            <a:t>Ποιες είναι οι καταστάσεις και τα σημεία που θέλουμε να διερευνήσουμε με τα παιδιά ; </a:t>
          </a:r>
          <a:endParaRPr lang="en-US" sz="2300" kern="1200" dirty="0"/>
        </a:p>
      </dsp:txBody>
      <dsp:txXfrm>
        <a:off x="61782" y="4086132"/>
        <a:ext cx="5919603" cy="114204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88427B-6F06-49F5-9260-F7CF71054550}">
      <dsp:nvSpPr>
        <dsp:cNvPr id="0" name=""/>
        <dsp:cNvSpPr/>
      </dsp:nvSpPr>
      <dsp:spPr>
        <a:xfrm>
          <a:off x="0" y="8800"/>
          <a:ext cx="5527902" cy="161617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kern="1200" dirty="0">
              <a:solidFill>
                <a:schemeClr val="bg2">
                  <a:lumMod val="75000"/>
                </a:schemeClr>
              </a:solidFill>
            </a:rPr>
            <a:t>Ποιο</a:t>
          </a:r>
          <a:r>
            <a:rPr lang="el-GR" sz="2400" kern="1200" baseline="0" dirty="0">
              <a:solidFill>
                <a:schemeClr val="bg2">
                  <a:lumMod val="75000"/>
                </a:schemeClr>
              </a:solidFill>
            </a:rPr>
            <a:t> ρόλο να πάρουμε ; </a:t>
          </a:r>
          <a:endParaRPr lang="en-US" sz="2400" kern="1200" dirty="0">
            <a:solidFill>
              <a:schemeClr val="bg2">
                <a:lumMod val="75000"/>
              </a:schemeClr>
            </a:solidFill>
          </a:endParaRPr>
        </a:p>
      </dsp:txBody>
      <dsp:txXfrm>
        <a:off x="78895" y="87695"/>
        <a:ext cx="5370112" cy="1458386"/>
      </dsp:txXfrm>
    </dsp:sp>
    <dsp:sp modelId="{77038429-D23E-4F98-92B4-83F9A5D1704A}">
      <dsp:nvSpPr>
        <dsp:cNvPr id="0" name=""/>
        <dsp:cNvSpPr/>
      </dsp:nvSpPr>
      <dsp:spPr>
        <a:xfrm>
          <a:off x="0" y="1630632"/>
          <a:ext cx="5527902" cy="1616176"/>
        </a:xfrm>
        <a:prstGeom prst="round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kern="1200" dirty="0">
              <a:solidFill>
                <a:schemeClr val="bg2">
                  <a:lumMod val="75000"/>
                </a:schemeClr>
              </a:solidFill>
            </a:rPr>
            <a:t>Ποιόν ρόλο να πάρουν τα παιδιά; </a:t>
          </a:r>
          <a:endParaRPr lang="en-US" sz="2400" kern="1200" dirty="0">
            <a:solidFill>
              <a:schemeClr val="bg2">
                <a:lumMod val="75000"/>
              </a:schemeClr>
            </a:solidFill>
          </a:endParaRPr>
        </a:p>
      </dsp:txBody>
      <dsp:txXfrm>
        <a:off x="78895" y="1709527"/>
        <a:ext cx="5370112" cy="1458386"/>
      </dsp:txXfrm>
    </dsp:sp>
    <dsp:sp modelId="{51CC3644-4B2E-425E-B446-A4B48A69C339}">
      <dsp:nvSpPr>
        <dsp:cNvPr id="0" name=""/>
        <dsp:cNvSpPr/>
      </dsp:nvSpPr>
      <dsp:spPr>
        <a:xfrm>
          <a:off x="0" y="3250826"/>
          <a:ext cx="5527902" cy="1616176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2400" kern="1200" dirty="0">
            <a:solidFill>
              <a:schemeClr val="bg2">
                <a:lumMod val="75000"/>
              </a:schemeClr>
            </a:solidFill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kern="1200" dirty="0">
              <a:solidFill>
                <a:schemeClr val="bg2">
                  <a:lumMod val="75000"/>
                </a:schemeClr>
              </a:solidFill>
            </a:rPr>
            <a:t>Θα μπορούσαμε να τους δώσουμε κάποιες εργασίες να κάνουν μέσα από την ιστορία; (πχ. να κατασκευάσουν κάτι, να δημιουργήσουν τον χώρο τους,  να δουλέψουν σε ρόλο </a:t>
          </a:r>
          <a:r>
            <a:rPr lang="el-GR" sz="2400" kern="1200" dirty="0" err="1">
              <a:solidFill>
                <a:schemeClr val="bg2">
                  <a:lumMod val="75000"/>
                </a:schemeClr>
              </a:solidFill>
            </a:rPr>
            <a:t>κλπ</a:t>
          </a:r>
          <a:r>
            <a:rPr lang="el-GR" sz="2400" kern="1200" dirty="0">
              <a:solidFill>
                <a:schemeClr val="bg2">
                  <a:lumMod val="75000"/>
                </a:schemeClr>
              </a:solidFill>
            </a:rPr>
            <a:t>)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>
        <a:off x="78895" y="3329721"/>
        <a:ext cx="5370112" cy="14583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B3D426E4-38C6-4AF1-A66C-8DA69B1D538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l-GR"/>
              <a:t>Τι δεν κάνουμε ως ΔσΡ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CF4056E7-4DA0-45BF-B48B-3670C542528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0D0796-BC33-49FB-AE46-00B223596223}" type="datetimeFigureOut">
              <a:rPr lang="el-GR" smtClean="0"/>
              <a:t>3/12/2025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0A0B599C-9A94-469D-9CFD-5F764C32D5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0665849F-9E1A-4154-9EDA-A2149B106E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8E84EE-76BA-4038-BFF9-68098EF1A0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52210118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l-GR"/>
              <a:t>Τι δεν κάνουμε ως ΔσΡ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1A9CF5-9926-4E27-B51B-6181FA022051}" type="datetimeFigureOut">
              <a:rPr lang="el-GR" smtClean="0"/>
              <a:t>3/12/2025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311930-1F5B-4C61-9D71-E21811BAC0E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33355902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κεφαλίδας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l-GR"/>
              <a:t>Τι δεν κάνουμε ως ΔσΡ</a:t>
            </a:r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311930-1F5B-4C61-9D71-E21811BAC0E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9358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B199E0-7A76-4F0E-9A6F-4CAFF2013ACB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584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κεφαλίδας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l-GR"/>
              <a:t>Τι δεν κάνουμε ως ΔσΡ</a:t>
            </a:r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311930-1F5B-4C61-9D71-E21811BAC0EF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09005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42E99-004A-4312-8CFD-9E869343B23D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6916-878F-4684-9B0F-E06FFF4478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0748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42E99-004A-4312-8CFD-9E869343B23D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6916-878F-4684-9B0F-E06FFF4478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7671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42E99-004A-4312-8CFD-9E869343B23D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6916-878F-4684-9B0F-E06FFF4478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124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42E99-004A-4312-8CFD-9E869343B23D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6916-878F-4684-9B0F-E06FFF4478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88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42E99-004A-4312-8CFD-9E869343B23D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6916-878F-4684-9B0F-E06FFF4478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968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42E99-004A-4312-8CFD-9E869343B23D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6916-878F-4684-9B0F-E06FFF4478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015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42E99-004A-4312-8CFD-9E869343B23D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6916-878F-4684-9B0F-E06FFF4478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952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42E99-004A-4312-8CFD-9E869343B23D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6916-878F-4684-9B0F-E06FFF4478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7497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42E99-004A-4312-8CFD-9E869343B23D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6916-878F-4684-9B0F-E06FFF4478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52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42E99-004A-4312-8CFD-9E869343B23D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6916-878F-4684-9B0F-E06FFF4478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111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42E99-004A-4312-8CFD-9E869343B23D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D6916-878F-4684-9B0F-E06FFF4478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03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E94C8-C34D-44AA-B43D-D4FC725C6CEB}" type="datetimeFigureOut">
              <a:rPr lang="el-GR" smtClean="0"/>
              <a:t>3/12/2025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21857-49B0-4F2A-911D-5EB33A6D0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095421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E94C8-C34D-44AA-B43D-D4FC725C6CEB}" type="datetimeFigureOut">
              <a:rPr lang="el-GR" smtClean="0"/>
              <a:t>3/12/2025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21857-49B0-4F2A-911D-5EB33A6D0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914563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E94C8-C34D-44AA-B43D-D4FC725C6CEB}" type="datetimeFigureOut">
              <a:rPr lang="el-GR" smtClean="0"/>
              <a:t>3/12/2025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21857-49B0-4F2A-911D-5EB33A6D0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507477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E94C8-C34D-44AA-B43D-D4FC725C6CEB}" type="datetimeFigureOut">
              <a:rPr lang="el-GR" smtClean="0"/>
              <a:t>3/12/2025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21857-49B0-4F2A-911D-5EB33A6D0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57132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E94C8-C34D-44AA-B43D-D4FC725C6CEB}" type="datetimeFigureOut">
              <a:rPr lang="el-GR" smtClean="0"/>
              <a:t>3/12/2025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21857-49B0-4F2A-911D-5EB33A6D0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057339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E94C8-C34D-44AA-B43D-D4FC725C6CEB}" type="datetimeFigureOut">
              <a:rPr lang="el-GR" smtClean="0"/>
              <a:t>3/12/2025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21857-49B0-4F2A-911D-5EB33A6D0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59187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E94C8-C34D-44AA-B43D-D4FC725C6CEB}" type="datetimeFigureOut">
              <a:rPr lang="el-GR" smtClean="0"/>
              <a:t>3/12/2025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21857-49B0-4F2A-911D-5EB33A6D0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314124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E94C8-C34D-44AA-B43D-D4FC725C6CEB}" type="datetimeFigureOut">
              <a:rPr lang="el-GR" smtClean="0"/>
              <a:t>3/12/2025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21857-49B0-4F2A-911D-5EB33A6D0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954682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E94C8-C34D-44AA-B43D-D4FC725C6CEB}" type="datetimeFigureOut">
              <a:rPr lang="el-GR" smtClean="0"/>
              <a:t>3/12/2025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21857-49B0-4F2A-911D-5EB33A6D0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219384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E94C8-C34D-44AA-B43D-D4FC725C6CEB}" type="datetimeFigureOut">
              <a:rPr lang="el-GR" smtClean="0"/>
              <a:t>3/12/2025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21857-49B0-4F2A-911D-5EB33A6D0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475997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E94C8-C34D-44AA-B43D-D4FC725C6CEB}" type="datetimeFigureOut">
              <a:rPr lang="el-GR" smtClean="0"/>
              <a:t>3/12/2025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21857-49B0-4F2A-911D-5EB33A6D0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407686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E94C8-C34D-44AA-B43D-D4FC725C6CEB}" type="datetimeFigureOut">
              <a:rPr lang="el-GR" smtClean="0"/>
              <a:t>3/12/2025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21857-49B0-4F2A-911D-5EB33A6D0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403316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E94C8-C34D-44AA-B43D-D4FC725C6CEB}" type="datetimeFigureOut">
              <a:rPr lang="el-GR" smtClean="0"/>
              <a:t>3/12/2025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21857-49B0-4F2A-911D-5EB33A6D0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613547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E94C8-C34D-44AA-B43D-D4FC725C6CEB}" type="datetimeFigureOut">
              <a:rPr lang="el-GR" smtClean="0"/>
              <a:t>3/12/2025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21857-49B0-4F2A-911D-5EB33A6D0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17591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E94C8-C34D-44AA-B43D-D4FC725C6CEB}" type="datetimeFigureOut">
              <a:rPr lang="el-GR" smtClean="0"/>
              <a:t>3/12/2025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21857-49B0-4F2A-911D-5EB33A6D0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499760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E94C8-C34D-44AA-B43D-D4FC725C6CEB}" type="datetimeFigureOut">
              <a:rPr lang="el-GR" smtClean="0"/>
              <a:t>3/12/2025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21857-49B0-4F2A-911D-5EB33A6D0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625580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E94C8-C34D-44AA-B43D-D4FC725C6CEB}" type="datetimeFigureOut">
              <a:rPr lang="el-GR" smtClean="0"/>
              <a:t>3/12/2025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21857-49B0-4F2A-911D-5EB33A6D0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616828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E94C8-C34D-44AA-B43D-D4FC725C6CEB}" type="datetimeFigureOut">
              <a:rPr lang="el-GR" smtClean="0"/>
              <a:t>3/12/2025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21857-49B0-4F2A-911D-5EB33A6D0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220503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E94C8-C34D-44AA-B43D-D4FC725C6CEB}" type="datetimeFigureOut">
              <a:rPr lang="el-GR" smtClean="0"/>
              <a:t>3/12/2025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21857-49B0-4F2A-911D-5EB33A6D0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937201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A31E94C8-C34D-44AA-B43D-D4FC725C6CEB}" type="datetimeFigureOut">
              <a:rPr lang="el-GR" smtClean="0"/>
              <a:t>3/12/2025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FF021857-49B0-4F2A-911D-5EB33A6D0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446002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E94C8-C34D-44AA-B43D-D4FC725C6CEB}" type="datetimeFigureOut">
              <a:rPr lang="el-GR" smtClean="0"/>
              <a:t>3/12/2025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21857-49B0-4F2A-911D-5EB33A6D0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214577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E94C8-C34D-44AA-B43D-D4FC725C6CEB}" type="datetimeFigureOut">
              <a:rPr lang="el-GR" smtClean="0"/>
              <a:t>3/12/2025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21857-49B0-4F2A-911D-5EB33A6D0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208496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E94C8-C34D-44AA-B43D-D4FC725C6CEB}" type="datetimeFigureOut">
              <a:rPr lang="el-GR" smtClean="0"/>
              <a:t>3/12/2025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21857-49B0-4F2A-911D-5EB33A6D0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162286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E94C8-C34D-44AA-B43D-D4FC725C6CEB}" type="datetimeFigureOut">
              <a:rPr lang="el-GR" smtClean="0"/>
              <a:t>3/12/2025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21857-49B0-4F2A-911D-5EB33A6D0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875240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E94C8-C34D-44AA-B43D-D4FC725C6CEB}" type="datetimeFigureOut">
              <a:rPr lang="el-GR" smtClean="0"/>
              <a:t>3/12/2025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21857-49B0-4F2A-911D-5EB33A6D0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68773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42E99-004A-4312-8CFD-9E869343B23D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D6916-878F-4684-9B0F-E06FFF4478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984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E94C8-C34D-44AA-B43D-D4FC725C6CEB}" type="datetimeFigureOut">
              <a:rPr lang="el-GR" smtClean="0"/>
              <a:t>3/12/2025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21857-49B0-4F2A-911D-5EB33A6D0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64048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F7D42E99-004A-4312-8CFD-9E869343B23D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080D6916-878F-4684-9B0F-E06FFF4478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7862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7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10" Type="http://schemas.openxmlformats.org/officeDocument/2006/relationships/image" Target="../media/image11.jpeg"/><Relationship Id="rId4" Type="http://schemas.openxmlformats.org/officeDocument/2006/relationships/diagramData" Target="../diagrams/data7.xml"/><Relationship Id="rId9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8.jpg"/><Relationship Id="rId7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13.png"/><Relationship Id="rId9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32834CE3-AF51-430E-B1DD-0D93E1B48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8915" y="3794336"/>
            <a:ext cx="5463616" cy="2513993"/>
          </a:xfrm>
          <a:prstGeom prst="ellipse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Αξιο</a:t>
            </a: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ποιώντας τεχνικές </a:t>
            </a:r>
            <a:r>
              <a:rPr lang="el-GR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θεάτρου/δράματος </a:t>
            </a:r>
            <a:r>
              <a:rPr lang="en-US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με</a:t>
            </a: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μια ιστορία 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60B21A5C-062F-46C2-8389-53D40F46A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483466"/>
            <a:ext cx="5549037" cy="6374535"/>
          </a:xfrm>
          <a:custGeom>
            <a:avLst/>
            <a:gdLst>
              <a:gd name="connsiteX0" fmla="*/ 2203019 w 5549037"/>
              <a:gd name="connsiteY0" fmla="*/ 0 h 6374535"/>
              <a:gd name="connsiteX1" fmla="*/ 5549037 w 5549037"/>
              <a:gd name="connsiteY1" fmla="*/ 3346018 h 6374535"/>
              <a:gd name="connsiteX2" fmla="*/ 3797930 w 5549037"/>
              <a:gd name="connsiteY2" fmla="*/ 6288190 h 6374535"/>
              <a:gd name="connsiteX3" fmla="*/ 3618689 w 5549037"/>
              <a:gd name="connsiteY3" fmla="*/ 6374535 h 6374535"/>
              <a:gd name="connsiteX4" fmla="*/ 779546 w 5549037"/>
              <a:gd name="connsiteY4" fmla="*/ 6374535 h 6374535"/>
              <a:gd name="connsiteX5" fmla="*/ 537516 w 5549037"/>
              <a:gd name="connsiteY5" fmla="*/ 6248727 h 6374535"/>
              <a:gd name="connsiteX6" fmla="*/ 74641 w 5549037"/>
              <a:gd name="connsiteY6" fmla="*/ 5927968 h 6374535"/>
              <a:gd name="connsiteX7" fmla="*/ 0 w 5549037"/>
              <a:gd name="connsiteY7" fmla="*/ 5860130 h 6374535"/>
              <a:gd name="connsiteX8" fmla="*/ 0 w 5549037"/>
              <a:gd name="connsiteY8" fmla="*/ 831906 h 6374535"/>
              <a:gd name="connsiteX9" fmla="*/ 74641 w 5549037"/>
              <a:gd name="connsiteY9" fmla="*/ 764068 h 6374535"/>
              <a:gd name="connsiteX10" fmla="*/ 2203019 w 5549037"/>
              <a:gd name="connsiteY10" fmla="*/ 0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549037" h="6374535">
                <a:moveTo>
                  <a:pt x="2203019" y="0"/>
                </a:moveTo>
                <a:cubicBezTo>
                  <a:pt x="4050974" y="0"/>
                  <a:pt x="5549037" y="1498063"/>
                  <a:pt x="5549037" y="3346018"/>
                </a:cubicBezTo>
                <a:cubicBezTo>
                  <a:pt x="5549037" y="4616487"/>
                  <a:pt x="4840968" y="5721578"/>
                  <a:pt x="3797930" y="6288190"/>
                </a:cubicBezTo>
                <a:lnTo>
                  <a:pt x="3618689" y="6374535"/>
                </a:lnTo>
                <a:lnTo>
                  <a:pt x="779546" y="6374535"/>
                </a:lnTo>
                <a:lnTo>
                  <a:pt x="537516" y="6248727"/>
                </a:lnTo>
                <a:cubicBezTo>
                  <a:pt x="374031" y="6154721"/>
                  <a:pt x="219238" y="6047301"/>
                  <a:pt x="74641" y="5927968"/>
                </a:cubicBezTo>
                <a:lnTo>
                  <a:pt x="0" y="5860130"/>
                </a:lnTo>
                <a:lnTo>
                  <a:pt x="0" y="831906"/>
                </a:lnTo>
                <a:lnTo>
                  <a:pt x="74641" y="764068"/>
                </a:lnTo>
                <a:cubicBezTo>
                  <a:pt x="653030" y="286739"/>
                  <a:pt x="1394539" y="0"/>
                  <a:pt x="2203019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" name="Content Placeholder 3" descr="Scan_20210310.jpg">
            <a:extLst>
              <a:ext uri="{FF2B5EF4-FFF2-40B4-BE49-F238E27FC236}">
                <a16:creationId xmlns:a16="http://schemas.microsoft.com/office/drawing/2014/main" id="{9CEBDF2B-A41F-4B88-AFA9-616741DDB0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4300" r="1" b="4303"/>
          <a:stretch/>
        </p:blipFill>
        <p:spPr>
          <a:xfrm>
            <a:off x="-69071" y="647371"/>
            <a:ext cx="5385130" cy="6210629"/>
          </a:xfrm>
          <a:custGeom>
            <a:avLst/>
            <a:gdLst/>
            <a:ahLst/>
            <a:cxnLst/>
            <a:rect l="l" t="t" r="r" b="b"/>
            <a:pathLst>
              <a:path w="5385130" h="6210629">
                <a:moveTo>
                  <a:pt x="2203018" y="0"/>
                </a:moveTo>
                <a:cubicBezTo>
                  <a:pt x="3960450" y="0"/>
                  <a:pt x="5385130" y="1424680"/>
                  <a:pt x="5385130" y="3182112"/>
                </a:cubicBezTo>
                <a:cubicBezTo>
                  <a:pt x="5385130" y="4500186"/>
                  <a:pt x="4583748" y="5631087"/>
                  <a:pt x="3441640" y="6114158"/>
                </a:cubicBezTo>
                <a:lnTo>
                  <a:pt x="3178061" y="6210629"/>
                </a:lnTo>
                <a:lnTo>
                  <a:pt x="1233206" y="6210629"/>
                </a:lnTo>
                <a:lnTo>
                  <a:pt x="1108901" y="6171135"/>
                </a:lnTo>
                <a:cubicBezTo>
                  <a:pt x="767738" y="6046219"/>
                  <a:pt x="453928" y="5864559"/>
                  <a:pt x="178899" y="5637585"/>
                </a:cubicBezTo>
                <a:lnTo>
                  <a:pt x="0" y="5474990"/>
                </a:lnTo>
                <a:lnTo>
                  <a:pt x="0" y="889234"/>
                </a:lnTo>
                <a:lnTo>
                  <a:pt x="178899" y="726640"/>
                </a:lnTo>
                <a:cubicBezTo>
                  <a:pt x="728956" y="272693"/>
                  <a:pt x="1434142" y="0"/>
                  <a:pt x="2203018" y="0"/>
                </a:cubicBezTo>
                <a:close/>
              </a:path>
            </a:pathLst>
          </a:custGeom>
        </p:spPr>
      </p:pic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8A177BCC-4208-4795-8572-4D623BA1E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33763" y="1"/>
            <a:ext cx="4480560" cy="2513993"/>
          </a:xfrm>
          <a:custGeom>
            <a:avLst/>
            <a:gdLst>
              <a:gd name="connsiteX0" fmla="*/ 18382 w 4480560"/>
              <a:gd name="connsiteY0" fmla="*/ 0 h 2513993"/>
              <a:gd name="connsiteX1" fmla="*/ 4462178 w 4480560"/>
              <a:gd name="connsiteY1" fmla="*/ 0 h 2513993"/>
              <a:gd name="connsiteX2" fmla="*/ 4468994 w 4480560"/>
              <a:gd name="connsiteY2" fmla="*/ 44657 h 2513993"/>
              <a:gd name="connsiteX3" fmla="*/ 4480560 w 4480560"/>
              <a:gd name="connsiteY3" fmla="*/ 273713 h 2513993"/>
              <a:gd name="connsiteX4" fmla="*/ 2240280 w 4480560"/>
              <a:gd name="connsiteY4" fmla="*/ 2513993 h 2513993"/>
              <a:gd name="connsiteX5" fmla="*/ 0 w 4480560"/>
              <a:gd name="connsiteY5" fmla="*/ 273713 h 2513993"/>
              <a:gd name="connsiteX6" fmla="*/ 11567 w 4480560"/>
              <a:gd name="connsiteY6" fmla="*/ 44657 h 2513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80560" h="2513993">
                <a:moveTo>
                  <a:pt x="18382" y="0"/>
                </a:moveTo>
                <a:lnTo>
                  <a:pt x="4462178" y="0"/>
                </a:lnTo>
                <a:lnTo>
                  <a:pt x="4468994" y="44657"/>
                </a:lnTo>
                <a:cubicBezTo>
                  <a:pt x="4476642" y="119969"/>
                  <a:pt x="4480560" y="196384"/>
                  <a:pt x="4480560" y="273713"/>
                </a:cubicBezTo>
                <a:cubicBezTo>
                  <a:pt x="4480560" y="1510985"/>
                  <a:pt x="3477552" y="2513993"/>
                  <a:pt x="2240280" y="2513993"/>
                </a:cubicBezTo>
                <a:cubicBezTo>
                  <a:pt x="1003008" y="2513993"/>
                  <a:pt x="0" y="1510985"/>
                  <a:pt x="0" y="273713"/>
                </a:cubicBezTo>
                <a:cubicBezTo>
                  <a:pt x="0" y="196384"/>
                  <a:pt x="3918" y="119969"/>
                  <a:pt x="11567" y="4465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9" name="Θέση περιεχομένου 28">
            <a:extLst>
              <a:ext uri="{FF2B5EF4-FFF2-40B4-BE49-F238E27FC236}">
                <a16:creationId xmlns:a16="http://schemas.microsoft.com/office/drawing/2014/main" id="{31BE7BF3-1D38-46C6-A15F-8BCA80820B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38" r="-4" b="24059"/>
          <a:stretch/>
        </p:blipFill>
        <p:spPr>
          <a:xfrm>
            <a:off x="5398355" y="1"/>
            <a:ext cx="4151376" cy="2349401"/>
          </a:xfrm>
          <a:custGeom>
            <a:avLst/>
            <a:gdLst/>
            <a:ahLst/>
            <a:cxnLst/>
            <a:rect l="l" t="t" r="r" b="b"/>
            <a:pathLst>
              <a:path w="4151376" h="2349401">
                <a:moveTo>
                  <a:pt x="20101" y="0"/>
                </a:moveTo>
                <a:lnTo>
                  <a:pt x="4131276" y="0"/>
                </a:lnTo>
                <a:lnTo>
                  <a:pt x="4140659" y="61486"/>
                </a:lnTo>
                <a:cubicBezTo>
                  <a:pt x="4147746" y="131265"/>
                  <a:pt x="4151376" y="202065"/>
                  <a:pt x="4151376" y="273713"/>
                </a:cubicBezTo>
                <a:cubicBezTo>
                  <a:pt x="4151376" y="1420084"/>
                  <a:pt x="3222059" y="2349401"/>
                  <a:pt x="2075688" y="2349401"/>
                </a:cubicBezTo>
                <a:cubicBezTo>
                  <a:pt x="929317" y="2349401"/>
                  <a:pt x="0" y="1420084"/>
                  <a:pt x="0" y="273713"/>
                </a:cubicBezTo>
                <a:cubicBezTo>
                  <a:pt x="0" y="202065"/>
                  <a:pt x="3630" y="131265"/>
                  <a:pt x="10717" y="6148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8170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5C746D-2EE6-C3E4-0A9B-5A1C36873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DBFFAE6-214B-232B-AFD9-24EA314B4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082E30-EB8B-C625-F98C-753DC7AE9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8026" y="260649"/>
            <a:ext cx="8555615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l-GR" sz="4000" dirty="0">
                <a:solidFill>
                  <a:schemeClr val="accent5"/>
                </a:solidFill>
              </a:rPr>
              <a:t>Πως ξεκινάμε τον σχεδιασμό μας </a:t>
            </a:r>
            <a:br>
              <a:rPr lang="en-US" sz="4300" dirty="0">
                <a:solidFill>
                  <a:schemeClr val="accent5"/>
                </a:solidFill>
              </a:rPr>
            </a:br>
            <a:endParaRPr lang="en-US" sz="4300" dirty="0">
              <a:solidFill>
                <a:schemeClr val="accent5"/>
              </a:solidFill>
            </a:endParaRPr>
          </a:p>
        </p:txBody>
      </p:sp>
      <p:graphicFrame>
        <p:nvGraphicFramePr>
          <p:cNvPr id="6" name="TextBox 3">
            <a:extLst>
              <a:ext uri="{FF2B5EF4-FFF2-40B4-BE49-F238E27FC236}">
                <a16:creationId xmlns:a16="http://schemas.microsoft.com/office/drawing/2014/main" id="{6D29D8BA-5C87-4109-A49D-F0B295414EC6}"/>
              </a:ext>
            </a:extLst>
          </p:cNvPr>
          <p:cNvGraphicFramePr/>
          <p:nvPr/>
        </p:nvGraphicFramePr>
        <p:xfrm>
          <a:off x="1788025" y="1772817"/>
          <a:ext cx="9636837" cy="44041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894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00702-2BAE-4E93-848D-A32FD8658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83A693A-A09B-44F8-8619-70217956E039}"/>
              </a:ext>
            </a:extLst>
          </p:cNvPr>
          <p:cNvGrpSpPr/>
          <p:nvPr/>
        </p:nvGrpSpPr>
        <p:grpSpPr>
          <a:xfrm>
            <a:off x="2783632" y="1957930"/>
            <a:ext cx="6624736" cy="3672407"/>
            <a:chOff x="0" y="437809"/>
            <a:chExt cx="2673629" cy="1604177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D06C5CA-3EFA-4EA3-A7DE-5210DAC16630}"/>
                </a:ext>
              </a:extLst>
            </p:cNvPr>
            <p:cNvSpPr/>
            <p:nvPr/>
          </p:nvSpPr>
          <p:spPr>
            <a:xfrm>
              <a:off x="0" y="437809"/>
              <a:ext cx="2673629" cy="1604177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672AE50-FD65-420F-9E8C-4777CA23963D}"/>
                </a:ext>
              </a:extLst>
            </p:cNvPr>
            <p:cNvSpPr txBox="1"/>
            <p:nvPr/>
          </p:nvSpPr>
          <p:spPr>
            <a:xfrm>
              <a:off x="0" y="437809"/>
              <a:ext cx="2673629" cy="1604177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sz="3200" dirty="0">
                  <a:solidFill>
                    <a:prstClr val="white"/>
                  </a:solidFill>
                  <a:latin typeface="Arial"/>
                </a:rPr>
                <a:t>Ας μάθουμε κάποιες τεχνικές που μπορούμε να αξιοποιήσουμε </a:t>
              </a:r>
              <a:endParaRPr lang="en-US" sz="3200" dirty="0">
                <a:solidFill>
                  <a:prstClr val="white"/>
                </a:solidFill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7720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l-GR" sz="3600"/>
              <a:t>Δάσκαλος σε ρόλο </a:t>
            </a:r>
            <a:endParaRPr lang="en-US" sz="3600" dirty="0"/>
          </a:p>
        </p:txBody>
      </p:sp>
      <p:graphicFrame>
        <p:nvGraphicFramePr>
          <p:cNvPr id="12" name="Text Placeholder 3">
            <a:extLst>
              <a:ext uri="{FF2B5EF4-FFF2-40B4-BE49-F238E27FC236}">
                <a16:creationId xmlns:a16="http://schemas.microsoft.com/office/drawing/2014/main" id="{1717E9A3-CC98-481D-B56C-ABDB1743D69C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45926683"/>
              </p:ext>
            </p:extLst>
          </p:nvPr>
        </p:nvGraphicFramePr>
        <p:xfrm>
          <a:off x="503434" y="2388086"/>
          <a:ext cx="10878941" cy="3472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Εικόνα 9" descr="δάσκαλος σε ρόλο ">
            <a:extLst>
              <a:ext uri="{FF2B5EF4-FFF2-40B4-BE49-F238E27FC236}">
                <a16:creationId xmlns:a16="http://schemas.microsoft.com/office/drawing/2014/main" id="{E61AB440-DE20-485F-B7AA-2DC9C674EA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35" y="3620729"/>
            <a:ext cx="2608263" cy="174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485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153EDB2-4AAD-43F4-AE78-4D326C8133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3CB7779-72E2-4E92-AE18-6BBC335DD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7625" y="0"/>
            <a:ext cx="11097905" cy="6858000"/>
            <a:chOff x="547625" y="0"/>
            <a:chExt cx="11097905" cy="685800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75B9DA5-08BD-40EA-B06C-3D3CCD06A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07575" y="0"/>
              <a:ext cx="10345003" cy="6858000"/>
            </a:xfrm>
            <a:custGeom>
              <a:avLst/>
              <a:gdLst>
                <a:gd name="connsiteX0" fmla="*/ 7551973 w 9174595"/>
                <a:gd name="connsiteY0" fmla="*/ 0 h 6858000"/>
                <a:gd name="connsiteX1" fmla="*/ 5634635 w 9174595"/>
                <a:gd name="connsiteY1" fmla="*/ 0 h 6858000"/>
                <a:gd name="connsiteX2" fmla="*/ 5550590 w 9174595"/>
                <a:gd name="connsiteY2" fmla="*/ 0 h 6858000"/>
                <a:gd name="connsiteX3" fmla="*/ 5480986 w 9174595"/>
                <a:gd name="connsiteY3" fmla="*/ 0 h 6858000"/>
                <a:gd name="connsiteX4" fmla="*/ 4886240 w 9174595"/>
                <a:gd name="connsiteY4" fmla="*/ 0 h 6858000"/>
                <a:gd name="connsiteX5" fmla="*/ 4816638 w 9174595"/>
                <a:gd name="connsiteY5" fmla="*/ 0 h 6858000"/>
                <a:gd name="connsiteX6" fmla="*/ 4357958 w 9174595"/>
                <a:gd name="connsiteY6" fmla="*/ 0 h 6858000"/>
                <a:gd name="connsiteX7" fmla="*/ 4288354 w 9174595"/>
                <a:gd name="connsiteY7" fmla="*/ 0 h 6858000"/>
                <a:gd name="connsiteX8" fmla="*/ 3693608 w 9174595"/>
                <a:gd name="connsiteY8" fmla="*/ 0 h 6858000"/>
                <a:gd name="connsiteX9" fmla="*/ 3624006 w 9174595"/>
                <a:gd name="connsiteY9" fmla="*/ 0 h 6858000"/>
                <a:gd name="connsiteX10" fmla="*/ 3276448 w 9174595"/>
                <a:gd name="connsiteY10" fmla="*/ 0 h 6858000"/>
                <a:gd name="connsiteX11" fmla="*/ 1622622 w 9174595"/>
                <a:gd name="connsiteY11" fmla="*/ 0 h 6858000"/>
                <a:gd name="connsiteX12" fmla="*/ 1600504 w 9174595"/>
                <a:gd name="connsiteY12" fmla="*/ 14997 h 6858000"/>
                <a:gd name="connsiteX13" fmla="*/ 0 w 9174595"/>
                <a:gd name="connsiteY13" fmla="*/ 3621656 h 6858000"/>
                <a:gd name="connsiteX14" fmla="*/ 1873886 w 9174595"/>
                <a:gd name="connsiteY14" fmla="*/ 6374814 h 6858000"/>
                <a:gd name="connsiteX15" fmla="*/ 2390406 w 9174595"/>
                <a:gd name="connsiteY15" fmla="*/ 6780599 h 6858000"/>
                <a:gd name="connsiteX16" fmla="*/ 2502136 w 9174595"/>
                <a:gd name="connsiteY16" fmla="*/ 6858000 h 6858000"/>
                <a:gd name="connsiteX17" fmla="*/ 3276448 w 9174595"/>
                <a:gd name="connsiteY17" fmla="*/ 6858000 h 6858000"/>
                <a:gd name="connsiteX18" fmla="*/ 3624006 w 9174595"/>
                <a:gd name="connsiteY18" fmla="*/ 6858000 h 6858000"/>
                <a:gd name="connsiteX19" fmla="*/ 3693608 w 9174595"/>
                <a:gd name="connsiteY19" fmla="*/ 6858000 h 6858000"/>
                <a:gd name="connsiteX20" fmla="*/ 4288354 w 9174595"/>
                <a:gd name="connsiteY20" fmla="*/ 6858000 h 6858000"/>
                <a:gd name="connsiteX21" fmla="*/ 4357958 w 9174595"/>
                <a:gd name="connsiteY21" fmla="*/ 6858000 h 6858000"/>
                <a:gd name="connsiteX22" fmla="*/ 4816638 w 9174595"/>
                <a:gd name="connsiteY22" fmla="*/ 6858000 h 6858000"/>
                <a:gd name="connsiteX23" fmla="*/ 4886240 w 9174595"/>
                <a:gd name="connsiteY23" fmla="*/ 6858000 h 6858000"/>
                <a:gd name="connsiteX24" fmla="*/ 5480986 w 9174595"/>
                <a:gd name="connsiteY24" fmla="*/ 6858000 h 6858000"/>
                <a:gd name="connsiteX25" fmla="*/ 5550590 w 9174595"/>
                <a:gd name="connsiteY25" fmla="*/ 6858000 h 6858000"/>
                <a:gd name="connsiteX26" fmla="*/ 5634635 w 9174595"/>
                <a:gd name="connsiteY26" fmla="*/ 6858000 h 6858000"/>
                <a:gd name="connsiteX27" fmla="*/ 6672460 w 9174595"/>
                <a:gd name="connsiteY27" fmla="*/ 6858000 h 6858000"/>
                <a:gd name="connsiteX28" fmla="*/ 6784188 w 9174595"/>
                <a:gd name="connsiteY28" fmla="*/ 6780599 h 6858000"/>
                <a:gd name="connsiteX29" fmla="*/ 7300708 w 9174595"/>
                <a:gd name="connsiteY29" fmla="*/ 6374814 h 6858000"/>
                <a:gd name="connsiteX30" fmla="*/ 9174595 w 9174595"/>
                <a:gd name="connsiteY30" fmla="*/ 3621656 h 6858000"/>
                <a:gd name="connsiteX31" fmla="*/ 7574092 w 9174595"/>
                <a:gd name="connsiteY3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74595" h="6858000">
                  <a:moveTo>
                    <a:pt x="7551973" y="0"/>
                  </a:moveTo>
                  <a:lnTo>
                    <a:pt x="5634635" y="0"/>
                  </a:lnTo>
                  <a:lnTo>
                    <a:pt x="5550590" y="0"/>
                  </a:lnTo>
                  <a:lnTo>
                    <a:pt x="5480986" y="0"/>
                  </a:lnTo>
                  <a:lnTo>
                    <a:pt x="4886240" y="0"/>
                  </a:lnTo>
                  <a:lnTo>
                    <a:pt x="4816638" y="0"/>
                  </a:lnTo>
                  <a:lnTo>
                    <a:pt x="4357958" y="0"/>
                  </a:lnTo>
                  <a:lnTo>
                    <a:pt x="4288354" y="0"/>
                  </a:lnTo>
                  <a:lnTo>
                    <a:pt x="3693608" y="0"/>
                  </a:lnTo>
                  <a:lnTo>
                    <a:pt x="3624006" y="0"/>
                  </a:lnTo>
                  <a:lnTo>
                    <a:pt x="3276448" y="0"/>
                  </a:lnTo>
                  <a:lnTo>
                    <a:pt x="1622622" y="0"/>
                  </a:lnTo>
                  <a:lnTo>
                    <a:pt x="1600504" y="14997"/>
                  </a:lnTo>
                  <a:cubicBezTo>
                    <a:pt x="573594" y="754641"/>
                    <a:pt x="0" y="2093192"/>
                    <a:pt x="0" y="3621656"/>
                  </a:cubicBezTo>
                  <a:cubicBezTo>
                    <a:pt x="0" y="4969131"/>
                    <a:pt x="928496" y="5602839"/>
                    <a:pt x="1873886" y="6374814"/>
                  </a:cubicBezTo>
                  <a:cubicBezTo>
                    <a:pt x="2046046" y="6515397"/>
                    <a:pt x="2216632" y="6653108"/>
                    <a:pt x="2390406" y="6780599"/>
                  </a:cubicBezTo>
                  <a:lnTo>
                    <a:pt x="2502136" y="6858000"/>
                  </a:lnTo>
                  <a:lnTo>
                    <a:pt x="3276448" y="6858000"/>
                  </a:lnTo>
                  <a:lnTo>
                    <a:pt x="3624006" y="6858000"/>
                  </a:lnTo>
                  <a:lnTo>
                    <a:pt x="3693608" y="6858000"/>
                  </a:lnTo>
                  <a:lnTo>
                    <a:pt x="4288354" y="6858000"/>
                  </a:lnTo>
                  <a:lnTo>
                    <a:pt x="4357958" y="6858000"/>
                  </a:lnTo>
                  <a:lnTo>
                    <a:pt x="4816638" y="6858000"/>
                  </a:lnTo>
                  <a:lnTo>
                    <a:pt x="4886240" y="6858000"/>
                  </a:lnTo>
                  <a:lnTo>
                    <a:pt x="5480986" y="6858000"/>
                  </a:lnTo>
                  <a:lnTo>
                    <a:pt x="5550590" y="6858000"/>
                  </a:lnTo>
                  <a:lnTo>
                    <a:pt x="5634635" y="6858000"/>
                  </a:lnTo>
                  <a:lnTo>
                    <a:pt x="6672460" y="6858000"/>
                  </a:lnTo>
                  <a:lnTo>
                    <a:pt x="6784188" y="6780599"/>
                  </a:lnTo>
                  <a:cubicBezTo>
                    <a:pt x="6957963" y="6653108"/>
                    <a:pt x="7128548" y="6515397"/>
                    <a:pt x="7300708" y="6374814"/>
                  </a:cubicBezTo>
                  <a:cubicBezTo>
                    <a:pt x="8246100" y="5602839"/>
                    <a:pt x="9174595" y="4969131"/>
                    <a:pt x="9174595" y="3621656"/>
                  </a:cubicBezTo>
                  <a:cubicBezTo>
                    <a:pt x="9174595" y="2093192"/>
                    <a:pt x="8601001" y="754641"/>
                    <a:pt x="7574092" y="14997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EE62D72-11EF-40E9-BF23-0FCAEACDD7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08673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76336F2-6633-4E26-8760-05F94D87D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75235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9F3102E-7749-422F-8F51-A148252B8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47625" y="0"/>
              <a:ext cx="2209181" cy="6858000"/>
            </a:xfrm>
            <a:custGeom>
              <a:avLst/>
              <a:gdLst>
                <a:gd name="connsiteX0" fmla="*/ 955085 w 2209181"/>
                <a:gd name="connsiteY0" fmla="*/ 0 h 6858000"/>
                <a:gd name="connsiteX1" fmla="*/ 937727 w 2209181"/>
                <a:gd name="connsiteY1" fmla="*/ 0 h 6858000"/>
                <a:gd name="connsiteX2" fmla="*/ 963738 w 2209181"/>
                <a:gd name="connsiteY2" fmla="*/ 24346 h 6858000"/>
                <a:gd name="connsiteX3" fmla="*/ 2184004 w 2209181"/>
                <a:gd name="connsiteY3" fmla="*/ 3809420 h 6858000"/>
                <a:gd name="connsiteX4" fmla="*/ 218679 w 2209181"/>
                <a:gd name="connsiteY4" fmla="*/ 6681644 h 6858000"/>
                <a:gd name="connsiteX5" fmla="*/ 0 w 2209181"/>
                <a:gd name="connsiteY5" fmla="*/ 6858000 h 6858000"/>
                <a:gd name="connsiteX6" fmla="*/ 19349 w 2209181"/>
                <a:gd name="connsiteY6" fmla="*/ 6858000 h 6858000"/>
                <a:gd name="connsiteX7" fmla="*/ 236958 w 2209181"/>
                <a:gd name="connsiteY7" fmla="*/ 6682507 h 6858000"/>
                <a:gd name="connsiteX8" fmla="*/ 2202283 w 2209181"/>
                <a:gd name="connsiteY8" fmla="*/ 3810283 h 6858000"/>
                <a:gd name="connsiteX9" fmla="*/ 982018 w 2209181"/>
                <a:gd name="connsiteY9" fmla="*/ 2521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55085" y="0"/>
                  </a:moveTo>
                  <a:lnTo>
                    <a:pt x="937727" y="0"/>
                  </a:lnTo>
                  <a:lnTo>
                    <a:pt x="963738" y="24346"/>
                  </a:lnTo>
                  <a:cubicBezTo>
                    <a:pt x="1818009" y="885455"/>
                    <a:pt x="2251801" y="2269402"/>
                    <a:pt x="2184004" y="3809420"/>
                  </a:cubicBezTo>
                  <a:cubicBezTo>
                    <a:pt x="2120250" y="5257592"/>
                    <a:pt x="1181008" y="5895709"/>
                    <a:pt x="218679" y="6681644"/>
                  </a:cubicBezTo>
                  <a:lnTo>
                    <a:pt x="0" y="6858000"/>
                  </a:lnTo>
                  <a:lnTo>
                    <a:pt x="19349" y="6858000"/>
                  </a:lnTo>
                  <a:lnTo>
                    <a:pt x="236958" y="6682507"/>
                  </a:lnTo>
                  <a:cubicBezTo>
                    <a:pt x="1199288" y="5896573"/>
                    <a:pt x="2138530" y="5258455"/>
                    <a:pt x="2202283" y="3810283"/>
                  </a:cubicBezTo>
                  <a:cubicBezTo>
                    <a:pt x="2270080" y="2270266"/>
                    <a:pt x="1836289" y="886318"/>
                    <a:pt x="982018" y="2521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71191CD-1211-4C40-9D45-449D9BE65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36349" y="0"/>
              <a:ext cx="2209181" cy="6858000"/>
            </a:xfrm>
            <a:custGeom>
              <a:avLst/>
              <a:gdLst>
                <a:gd name="connsiteX0" fmla="*/ 937727 w 2209181"/>
                <a:gd name="connsiteY0" fmla="*/ 0 h 6858000"/>
                <a:gd name="connsiteX1" fmla="*/ 955085 w 2209181"/>
                <a:gd name="connsiteY1" fmla="*/ 0 h 6858000"/>
                <a:gd name="connsiteX2" fmla="*/ 982018 w 2209181"/>
                <a:gd name="connsiteY2" fmla="*/ 25210 h 6858000"/>
                <a:gd name="connsiteX3" fmla="*/ 2202283 w 2209181"/>
                <a:gd name="connsiteY3" fmla="*/ 3810283 h 6858000"/>
                <a:gd name="connsiteX4" fmla="*/ 236958 w 2209181"/>
                <a:gd name="connsiteY4" fmla="*/ 6682507 h 6858000"/>
                <a:gd name="connsiteX5" fmla="*/ 19349 w 2209181"/>
                <a:gd name="connsiteY5" fmla="*/ 6858000 h 6858000"/>
                <a:gd name="connsiteX6" fmla="*/ 0 w 2209181"/>
                <a:gd name="connsiteY6" fmla="*/ 6858000 h 6858000"/>
                <a:gd name="connsiteX7" fmla="*/ 218679 w 2209181"/>
                <a:gd name="connsiteY7" fmla="*/ 6681644 h 6858000"/>
                <a:gd name="connsiteX8" fmla="*/ 2184004 w 2209181"/>
                <a:gd name="connsiteY8" fmla="*/ 3809420 h 6858000"/>
                <a:gd name="connsiteX9" fmla="*/ 963738 w 2209181"/>
                <a:gd name="connsiteY9" fmla="*/ 24346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37727" y="0"/>
                  </a:moveTo>
                  <a:lnTo>
                    <a:pt x="955085" y="0"/>
                  </a:lnTo>
                  <a:lnTo>
                    <a:pt x="982018" y="25210"/>
                  </a:lnTo>
                  <a:cubicBezTo>
                    <a:pt x="1836289" y="886318"/>
                    <a:pt x="2270080" y="2270266"/>
                    <a:pt x="2202283" y="3810283"/>
                  </a:cubicBezTo>
                  <a:cubicBezTo>
                    <a:pt x="2138530" y="5258455"/>
                    <a:pt x="1199288" y="5896573"/>
                    <a:pt x="236958" y="6682507"/>
                  </a:cubicBezTo>
                  <a:lnTo>
                    <a:pt x="19349" y="6858000"/>
                  </a:lnTo>
                  <a:lnTo>
                    <a:pt x="0" y="6858000"/>
                  </a:lnTo>
                  <a:lnTo>
                    <a:pt x="218679" y="6681644"/>
                  </a:lnTo>
                  <a:cubicBezTo>
                    <a:pt x="1181008" y="5895709"/>
                    <a:pt x="2120250" y="5257592"/>
                    <a:pt x="2184004" y="3809420"/>
                  </a:cubicBezTo>
                  <a:cubicBezTo>
                    <a:pt x="2251801" y="2269402"/>
                    <a:pt x="1818009" y="885455"/>
                    <a:pt x="963738" y="24346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graphicFrame>
        <p:nvGraphicFramePr>
          <p:cNvPr id="6" name="Πίνακας 6">
            <a:extLst>
              <a:ext uri="{FF2B5EF4-FFF2-40B4-BE49-F238E27FC236}">
                <a16:creationId xmlns:a16="http://schemas.microsoft.com/office/drawing/2014/main" id="{86AEA2B8-5DCA-4585-A53F-2B72114604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823533"/>
              </p:ext>
            </p:extLst>
          </p:nvPr>
        </p:nvGraphicFramePr>
        <p:xfrm>
          <a:off x="1818526" y="1180532"/>
          <a:ext cx="9122376" cy="43945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4234">
                  <a:extLst>
                    <a:ext uri="{9D8B030D-6E8A-4147-A177-3AD203B41FA5}">
                      <a16:colId xmlns:a16="http://schemas.microsoft.com/office/drawing/2014/main" val="893976615"/>
                    </a:ext>
                  </a:extLst>
                </a:gridCol>
                <a:gridCol w="4698142">
                  <a:extLst>
                    <a:ext uri="{9D8B030D-6E8A-4147-A177-3AD203B41FA5}">
                      <a16:colId xmlns:a16="http://schemas.microsoft.com/office/drawing/2014/main" val="1841479850"/>
                    </a:ext>
                  </a:extLst>
                </a:gridCol>
              </a:tblGrid>
              <a:tr h="4394578">
                <a:tc>
                  <a:txBody>
                    <a:bodyPr/>
                    <a:lstStyle/>
                    <a:p>
                      <a:pPr algn="ctr"/>
                      <a:r>
                        <a:rPr lang="en-GB" sz="2200" dirty="0">
                          <a:solidFill>
                            <a:schemeClr val="bg1"/>
                          </a:solidFill>
                        </a:rPr>
                        <a:t>Status </a:t>
                      </a:r>
                      <a:r>
                        <a:rPr lang="el-GR" sz="2200" dirty="0">
                          <a:solidFill>
                            <a:schemeClr val="bg1"/>
                          </a:solidFill>
                        </a:rPr>
                        <a:t>ρόλου δασκάλας</a:t>
                      </a:r>
                    </a:p>
                    <a:p>
                      <a:pPr algn="ctr"/>
                      <a:endParaRPr lang="el-GR" sz="2200" dirty="0">
                        <a:solidFill>
                          <a:schemeClr val="bg1"/>
                        </a:solidFill>
                      </a:endParaRPr>
                    </a:p>
                    <a:p>
                      <a:pPr marL="342900" indent="-342900" algn="ctr">
                        <a:buFont typeface="Arial" panose="020B0604020202020204" pitchFamily="34" charset="0"/>
                        <a:buChar char="•"/>
                      </a:pPr>
                      <a:r>
                        <a:rPr lang="el-GR" sz="2200" dirty="0">
                          <a:solidFill>
                            <a:schemeClr val="bg1"/>
                          </a:solidFill>
                        </a:rPr>
                        <a:t>Υψηλότερο του μαθητή </a:t>
                      </a:r>
                    </a:p>
                    <a:p>
                      <a:pPr marL="342900" indent="-342900" algn="ctr">
                        <a:buFont typeface="Arial" panose="020B0604020202020204" pitchFamily="34" charset="0"/>
                        <a:buChar char="•"/>
                      </a:pPr>
                      <a:endParaRPr lang="el-GR" sz="2200" dirty="0">
                        <a:solidFill>
                          <a:schemeClr val="bg1"/>
                        </a:solidFill>
                      </a:endParaRPr>
                    </a:p>
                    <a:p>
                      <a:pPr marL="342900" indent="-342900" algn="ctr">
                        <a:buFont typeface="Arial" panose="020B0604020202020204" pitchFamily="34" charset="0"/>
                        <a:buChar char="•"/>
                      </a:pPr>
                      <a:endParaRPr lang="el-GR" sz="2200" dirty="0">
                        <a:solidFill>
                          <a:schemeClr val="bg1"/>
                        </a:solidFill>
                      </a:endParaRPr>
                    </a:p>
                    <a:p>
                      <a:pPr marL="342900" indent="-342900" algn="ctr">
                        <a:buFont typeface="Arial" panose="020B0604020202020204" pitchFamily="34" charset="0"/>
                        <a:buChar char="•"/>
                      </a:pPr>
                      <a:r>
                        <a:rPr lang="el-GR" sz="2200" dirty="0">
                          <a:solidFill>
                            <a:schemeClr val="bg1"/>
                          </a:solidFill>
                        </a:rPr>
                        <a:t>Ίσο με του μαθητή </a:t>
                      </a:r>
                    </a:p>
                    <a:p>
                      <a:pPr marL="342900" indent="-342900" algn="ctr">
                        <a:buFont typeface="Arial" panose="020B0604020202020204" pitchFamily="34" charset="0"/>
                        <a:buChar char="•"/>
                      </a:pPr>
                      <a:endParaRPr lang="el-GR" sz="2200" dirty="0">
                        <a:solidFill>
                          <a:schemeClr val="bg1"/>
                        </a:solidFill>
                      </a:endParaRPr>
                    </a:p>
                    <a:p>
                      <a:pPr marL="342900" indent="-342900" algn="ctr">
                        <a:buFont typeface="Arial" panose="020B0604020202020204" pitchFamily="34" charset="0"/>
                        <a:buChar char="•"/>
                      </a:pPr>
                      <a:endParaRPr lang="el-GR" sz="2200" dirty="0">
                        <a:solidFill>
                          <a:schemeClr val="bg1"/>
                        </a:solidFill>
                      </a:endParaRPr>
                    </a:p>
                    <a:p>
                      <a:pPr marL="342900" indent="-342900" algn="ctr">
                        <a:buFont typeface="Arial" panose="020B0604020202020204" pitchFamily="34" charset="0"/>
                        <a:buChar char="•"/>
                      </a:pPr>
                      <a:r>
                        <a:rPr lang="el-GR" sz="2200" dirty="0">
                          <a:solidFill>
                            <a:schemeClr val="bg1"/>
                          </a:solidFill>
                        </a:rPr>
                        <a:t>Χαμηλότερο του μαθητή </a:t>
                      </a:r>
                    </a:p>
                  </a:txBody>
                  <a:tcPr marL="70804" marR="70804" marT="35402" marB="35402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200" dirty="0">
                          <a:solidFill>
                            <a:schemeClr val="bg1"/>
                          </a:solidFill>
                        </a:rPr>
                        <a:t>Λειτουργία  ρόλου δασκάλας </a:t>
                      </a:r>
                    </a:p>
                    <a:p>
                      <a:pPr algn="ctr"/>
                      <a:endParaRPr lang="el-GR" sz="2200" dirty="0">
                        <a:solidFill>
                          <a:schemeClr val="bg1"/>
                        </a:solidFill>
                      </a:endParaRPr>
                    </a:p>
                    <a:p>
                      <a:pPr marL="342900" indent="-342900" algn="ctr">
                        <a:buFont typeface="Arial" panose="020B0604020202020204" pitchFamily="34" charset="0"/>
                        <a:buChar char="•"/>
                      </a:pPr>
                      <a:r>
                        <a:rPr lang="el-GR" sz="2200" dirty="0">
                          <a:solidFill>
                            <a:schemeClr val="bg1"/>
                          </a:solidFill>
                        </a:rPr>
                        <a:t>Αναζήτηση συμβουλής ή βοήθειας </a:t>
                      </a:r>
                    </a:p>
                    <a:p>
                      <a:pPr marL="342900" indent="-342900" algn="ctr">
                        <a:buFont typeface="Arial" panose="020B0604020202020204" pitchFamily="34" charset="0"/>
                        <a:buChar char="•"/>
                      </a:pPr>
                      <a:r>
                        <a:rPr lang="el-GR" sz="2200" dirty="0">
                          <a:solidFill>
                            <a:schemeClr val="bg1"/>
                          </a:solidFill>
                        </a:rPr>
                        <a:t>Αναζήτηση πληροφοριών </a:t>
                      </a:r>
                    </a:p>
                    <a:p>
                      <a:pPr marL="342900" indent="-342900" algn="ctr">
                        <a:buFont typeface="Arial" panose="020B0604020202020204" pitchFamily="34" charset="0"/>
                        <a:buChar char="•"/>
                      </a:pPr>
                      <a:r>
                        <a:rPr lang="el-GR" sz="2200" dirty="0">
                          <a:solidFill>
                            <a:schemeClr val="bg1"/>
                          </a:solidFill>
                        </a:rPr>
                        <a:t>Παροχή πληροφοριών </a:t>
                      </a:r>
                    </a:p>
                    <a:p>
                      <a:pPr marL="342900" indent="-342900" algn="ctr">
                        <a:buFont typeface="Arial" panose="020B0604020202020204" pitchFamily="34" charset="0"/>
                        <a:buChar char="•"/>
                      </a:pPr>
                      <a:r>
                        <a:rPr lang="el-GR" sz="2200" dirty="0">
                          <a:solidFill>
                            <a:schemeClr val="bg1"/>
                          </a:solidFill>
                        </a:rPr>
                        <a:t>Συντονισμός, συζήτησης, έρευνας, ή συμβουλίου</a:t>
                      </a:r>
                    </a:p>
                    <a:p>
                      <a:pPr marL="342900" indent="-342900" algn="ctr">
                        <a:buFont typeface="Arial" panose="020B0604020202020204" pitchFamily="34" charset="0"/>
                        <a:buChar char="•"/>
                      </a:pPr>
                      <a:r>
                        <a:rPr lang="el-GR" sz="2200" dirty="0">
                          <a:solidFill>
                            <a:schemeClr val="bg1"/>
                          </a:solidFill>
                        </a:rPr>
                        <a:t>Παρεμπόδιση</a:t>
                      </a:r>
                    </a:p>
                    <a:p>
                      <a:pPr marL="342900" indent="-342900" algn="ctr">
                        <a:buFont typeface="Arial" panose="020B0604020202020204" pitchFamily="34" charset="0"/>
                        <a:buChar char="•"/>
                      </a:pPr>
                      <a:r>
                        <a:rPr lang="el-GR" sz="2200" dirty="0">
                          <a:solidFill>
                            <a:schemeClr val="bg1"/>
                          </a:solidFill>
                        </a:rPr>
                        <a:t>Βοήθεια στην διεκπεραίωση καθηκόντων </a:t>
                      </a:r>
                    </a:p>
                    <a:p>
                      <a:pPr marL="342900" indent="-342900" algn="ctr">
                        <a:buFont typeface="Arial" panose="020B0604020202020204" pitchFamily="34" charset="0"/>
                        <a:buChar char="•"/>
                      </a:pPr>
                      <a:r>
                        <a:rPr lang="el-GR" sz="2200" dirty="0">
                          <a:solidFill>
                            <a:schemeClr val="bg1"/>
                          </a:solidFill>
                        </a:rPr>
                        <a:t>Αντιπαράθεση </a:t>
                      </a:r>
                    </a:p>
                  </a:txBody>
                  <a:tcPr marL="70804" marR="70804" marT="35402" marB="35402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468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3436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>
            <a:extLst>
              <a:ext uri="{FF2B5EF4-FFF2-40B4-BE49-F238E27FC236}">
                <a16:creationId xmlns:a16="http://schemas.microsoft.com/office/drawing/2014/main" id="{8EE457FF-670E-4EC1-ACD4-1173DA9A7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6="http://schemas.microsoft.com/office/drawing/2014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89A69AF-D57B-49B4-886C-D4A5DC1944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ABDC08D-6093-4397-92D4-54D00E2BB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-650724" y="650724"/>
            <a:ext cx="6858000" cy="5556552"/>
          </a:xfrm>
          <a:custGeom>
            <a:avLst/>
            <a:gdLst>
              <a:gd name="connsiteX0" fmla="*/ 6858000 w 6858000"/>
              <a:gd name="connsiteY0" fmla="*/ 3445704 h 5556552"/>
              <a:gd name="connsiteX1" fmla="*/ 3829242 w 6858000"/>
              <a:gd name="connsiteY1" fmla="*/ 5433322 h 5556552"/>
              <a:gd name="connsiteX2" fmla="*/ 3827369 w 6858000"/>
              <a:gd name="connsiteY2" fmla="*/ 5434867 h 5556552"/>
              <a:gd name="connsiteX3" fmla="*/ 3824583 w 6858000"/>
              <a:gd name="connsiteY3" fmla="*/ 5436378 h 5556552"/>
              <a:gd name="connsiteX4" fmla="*/ 3798693 w 6858000"/>
              <a:gd name="connsiteY4" fmla="*/ 5453370 h 5556552"/>
              <a:gd name="connsiteX5" fmla="*/ 3785011 w 6858000"/>
              <a:gd name="connsiteY5" fmla="*/ 5457858 h 5556552"/>
              <a:gd name="connsiteX6" fmla="*/ 3706339 w 6858000"/>
              <a:gd name="connsiteY6" fmla="*/ 5500559 h 5556552"/>
              <a:gd name="connsiteX7" fmla="*/ 3428998 w 6858000"/>
              <a:gd name="connsiteY7" fmla="*/ 5556552 h 5556552"/>
              <a:gd name="connsiteX8" fmla="*/ 3151658 w 6858000"/>
              <a:gd name="connsiteY8" fmla="*/ 5500559 h 5556552"/>
              <a:gd name="connsiteX9" fmla="*/ 3072996 w 6858000"/>
              <a:gd name="connsiteY9" fmla="*/ 5457863 h 5556552"/>
              <a:gd name="connsiteX10" fmla="*/ 3059298 w 6858000"/>
              <a:gd name="connsiteY10" fmla="*/ 5453370 h 5556552"/>
              <a:gd name="connsiteX11" fmla="*/ 3033383 w 6858000"/>
              <a:gd name="connsiteY11" fmla="*/ 5436362 h 5556552"/>
              <a:gd name="connsiteX12" fmla="*/ 3030627 w 6858000"/>
              <a:gd name="connsiteY12" fmla="*/ 5434867 h 5556552"/>
              <a:gd name="connsiteX13" fmla="*/ 3028775 w 6858000"/>
              <a:gd name="connsiteY13" fmla="*/ 5433338 h 5556552"/>
              <a:gd name="connsiteX14" fmla="*/ 0 w 6858000"/>
              <a:gd name="connsiteY14" fmla="*/ 3445704 h 5556552"/>
              <a:gd name="connsiteX15" fmla="*/ 6858000 w 6858000"/>
              <a:gd name="connsiteY15" fmla="*/ 0 h 5556552"/>
              <a:gd name="connsiteX16" fmla="*/ 6858000 w 6858000"/>
              <a:gd name="connsiteY16" fmla="*/ 349336 h 5556552"/>
              <a:gd name="connsiteX17" fmla="*/ 6858000 w 6858000"/>
              <a:gd name="connsiteY17" fmla="*/ 3445703 h 5556552"/>
              <a:gd name="connsiteX18" fmla="*/ 0 w 6858000"/>
              <a:gd name="connsiteY18" fmla="*/ 3445703 h 5556552"/>
              <a:gd name="connsiteX19" fmla="*/ 0 w 6858000"/>
              <a:gd name="connsiteY19" fmla="*/ 0 h 5556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858000" h="5556552">
                <a:moveTo>
                  <a:pt x="6858000" y="3445704"/>
                </a:moveTo>
                <a:lnTo>
                  <a:pt x="3829242" y="5433322"/>
                </a:lnTo>
                <a:lnTo>
                  <a:pt x="3827369" y="5434867"/>
                </a:lnTo>
                <a:lnTo>
                  <a:pt x="3824583" y="5436378"/>
                </a:lnTo>
                <a:lnTo>
                  <a:pt x="3798693" y="5453370"/>
                </a:lnTo>
                <a:lnTo>
                  <a:pt x="3785011" y="5457858"/>
                </a:lnTo>
                <a:lnTo>
                  <a:pt x="3706339" y="5500559"/>
                </a:lnTo>
                <a:cubicBezTo>
                  <a:pt x="3621096" y="5536614"/>
                  <a:pt x="3527375" y="5556552"/>
                  <a:pt x="3428998" y="5556552"/>
                </a:cubicBezTo>
                <a:cubicBezTo>
                  <a:pt x="3330621" y="5556552"/>
                  <a:pt x="3236901" y="5536614"/>
                  <a:pt x="3151658" y="5500559"/>
                </a:cubicBezTo>
                <a:lnTo>
                  <a:pt x="3072996" y="5457863"/>
                </a:lnTo>
                <a:lnTo>
                  <a:pt x="3059298" y="5453370"/>
                </a:lnTo>
                <a:lnTo>
                  <a:pt x="3033383" y="5436362"/>
                </a:lnTo>
                <a:lnTo>
                  <a:pt x="3030627" y="5434867"/>
                </a:lnTo>
                <a:lnTo>
                  <a:pt x="3028775" y="5433338"/>
                </a:lnTo>
                <a:lnTo>
                  <a:pt x="0" y="3445704"/>
                </a:lnTo>
                <a:close/>
                <a:moveTo>
                  <a:pt x="6858000" y="0"/>
                </a:moveTo>
                <a:lnTo>
                  <a:pt x="6858000" y="349336"/>
                </a:lnTo>
                <a:lnTo>
                  <a:pt x="6858000" y="3445703"/>
                </a:lnTo>
                <a:lnTo>
                  <a:pt x="0" y="344570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:a16="http://schemas.microsoft.com/office/drawing/2014/main" xmlns:p14="http://schemas.microsoft.com/office/powerpoint/2010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92BD10-AFFA-4212-B99B-06A06F8B5607}"/>
              </a:ext>
            </a:extLst>
          </p:cNvPr>
          <p:cNvSpPr txBox="1"/>
          <p:nvPr/>
        </p:nvSpPr>
        <p:spPr>
          <a:xfrm>
            <a:off x="5156616" y="134911"/>
            <a:ext cx="6788496" cy="638581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Tx/>
              <a:buFont typeface="Wingdings 2" charset="2"/>
              <a:buChar char=""/>
              <a:tabLst/>
              <a:defRPr/>
            </a:pPr>
            <a:endParaRPr kumimoji="0" lang="en-US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fontAlgn="auto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Tx/>
              <a:buFont typeface="Wingdings 2" charset="2"/>
              <a:buChar char=""/>
              <a:tabLst/>
              <a:defRPr/>
            </a:pPr>
            <a:r>
              <a:rPr kumimoji="0" lang="en-US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l-GR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Είμαι </a:t>
            </a:r>
            <a:r>
              <a:rPr lang="el-GR" sz="2800" b="1" dirty="0"/>
              <a:t>τ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ο π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ρόσω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πο που γνωρίζει ή έχει μια καίρια πληροφορία να δώσει</a:t>
            </a:r>
          </a:p>
          <a:p>
            <a:pPr marL="0" marR="0" lvl="0" indent="0" fontAlgn="auto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Tx/>
              <a:buFont typeface="Wingdings 2" charset="2"/>
              <a:buChar char=""/>
              <a:tabLst/>
              <a:defRPr/>
            </a:pPr>
            <a:endParaRPr kumimoji="0" lang="en-US" sz="2800" b="1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fontAlgn="auto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Tx/>
              <a:buFont typeface="Wingdings 2" charset="2"/>
              <a:buChar char=""/>
              <a:tabLst/>
              <a:defRPr/>
            </a:pPr>
            <a:r>
              <a:rPr kumimoji="0" lang="el-GR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Όσο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είν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αι δυνατόν κρατ</a:t>
            </a:r>
            <a:r>
              <a:rPr kumimoji="0" lang="el-GR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ώ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το status ίσο ή χαμηλότερο από το status των παιδιών</a:t>
            </a:r>
          </a:p>
          <a:p>
            <a:pPr marL="0" marR="0" lvl="0" indent="0" fontAlgn="auto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Tx/>
              <a:buFont typeface="Wingdings 2" charset="2"/>
              <a:buChar char=""/>
              <a:tabLst/>
              <a:defRPr/>
            </a:pPr>
            <a:endParaRPr kumimoji="0" lang="en-US" sz="2800" b="1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fontAlgn="auto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Tx/>
              <a:buFont typeface="Wingdings 2" charset="2"/>
              <a:buChar char=""/>
              <a:tabLst/>
              <a:defRPr/>
            </a:pPr>
            <a:r>
              <a:rPr kumimoji="0" lang="el-GR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Είμαι </a:t>
            </a:r>
            <a:r>
              <a:rPr lang="el-GR" sz="2800" b="1" dirty="0"/>
              <a:t>τ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ο π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ρόσω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πο που δεν γνωρίζει και προσπαθεί να αντλήσει πληροφορίες </a:t>
            </a:r>
          </a:p>
          <a:p>
            <a:pPr marL="0" marR="0" lvl="0" indent="0" fontAlgn="auto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Tx/>
              <a:buFont typeface="Wingdings 2" charset="2"/>
              <a:buChar char=""/>
              <a:tabLst/>
              <a:defRPr/>
            </a:pPr>
            <a:endParaRPr kumimoji="0" lang="en-US" sz="2800" b="1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fontAlgn="auto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Tx/>
              <a:buFont typeface="Wingdings 2" charset="2"/>
              <a:buChar char=""/>
              <a:tabLst/>
              <a:defRPr/>
            </a:pPr>
            <a:r>
              <a:rPr kumimoji="0" lang="el-GR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Είμαι </a:t>
            </a:r>
            <a:r>
              <a:rPr lang="el-GR" sz="2800" b="1" dirty="0"/>
              <a:t>τ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ο π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ρόσω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πο που χρειάζεται βοήθεια ή </a:t>
            </a:r>
            <a:r>
              <a:rPr lang="el-GR" sz="2800" b="1" dirty="0"/>
              <a:t>θέλει να 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κερδίσει το ενδιαφέρον και την συμπάθει</a:t>
            </a:r>
            <a:r>
              <a:rPr kumimoji="0" lang="el-GR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α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</a:p>
          <a:p>
            <a:pPr marL="0" marR="0" lvl="0" indent="0" fontAlgn="auto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Tx/>
              <a:buFont typeface="Wingdings 2" charset="2"/>
              <a:buChar char=""/>
              <a:tabLst/>
              <a:defRPr/>
            </a:pPr>
            <a:endParaRPr kumimoji="0" lang="en-US" sz="2800" b="1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fontAlgn="auto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Tx/>
              <a:buFont typeface="Wingdings 2" charset="2"/>
              <a:buChar char=""/>
              <a:tabLst/>
              <a:defRPr/>
            </a:pPr>
            <a:r>
              <a:rPr kumimoji="0" lang="el-GR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Είμαι </a:t>
            </a:r>
            <a:r>
              <a:rPr lang="el-GR" sz="2800" b="1" dirty="0"/>
              <a:t>κ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άπ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οιος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μεσολαβητής πχ</a:t>
            </a:r>
            <a:r>
              <a:rPr kumimoji="0" lang="el-GR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.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του αρχηγού του δάσους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CCAFE4-A5A6-4FA2-A6AB-750AC4F74617}"/>
              </a:ext>
            </a:extLst>
          </p:cNvPr>
          <p:cNvSpPr txBox="1"/>
          <p:nvPr/>
        </p:nvSpPr>
        <p:spPr>
          <a:xfrm>
            <a:off x="246888" y="2185988"/>
            <a:ext cx="373075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Tx/>
              <a:tabLst/>
              <a:defRPr/>
            </a:pPr>
            <a:r>
              <a:rPr kumimoji="0" lang="en-US" sz="32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Το</a:t>
            </a:r>
            <a:r>
              <a:rPr kumimoji="0" lang="en-US" sz="32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32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τί</a:t>
            </a:r>
            <a:r>
              <a:rPr kumimoji="0" lang="en-US" sz="32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32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ρόλο</a:t>
            </a:r>
            <a:r>
              <a:rPr kumimoji="0" lang="en-US" sz="32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θα α</a:t>
            </a:r>
            <a:r>
              <a:rPr kumimoji="0" lang="en-US" sz="32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κολουθήσω</a:t>
            </a:r>
            <a:r>
              <a:rPr kumimoji="0" lang="en-US" sz="32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32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ως</a:t>
            </a:r>
            <a:r>
              <a:rPr kumimoji="0" lang="en-US" sz="32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32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ΔσΡ</a:t>
            </a:r>
            <a:r>
              <a:rPr kumimoji="0" lang="en-US" sz="32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32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εξ</a:t>
            </a:r>
            <a:r>
              <a:rPr kumimoji="0" lang="en-US" sz="32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αρτάται πάντα από την ιστορία και τους σκοπούς που έχ</a:t>
            </a:r>
            <a:r>
              <a:rPr kumimoji="0" lang="el-GR" sz="32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ω</a:t>
            </a:r>
            <a:r>
              <a:rPr kumimoji="0" lang="en-US" sz="32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lang="el-GR" sz="3200" b="1" dirty="0"/>
              <a:t>όταν </a:t>
            </a:r>
            <a:r>
              <a:rPr kumimoji="0" lang="en-US" sz="32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τα πα</a:t>
            </a:r>
            <a:r>
              <a:rPr kumimoji="0" lang="en-US" sz="32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ιδιά</a:t>
            </a:r>
            <a:r>
              <a:rPr kumimoji="0" lang="en-US" sz="32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lang="el-GR" sz="3200" b="1" dirty="0"/>
              <a:t>είναι σε </a:t>
            </a:r>
            <a:r>
              <a:rPr kumimoji="0" lang="en-US" sz="32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32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ρόλο</a:t>
            </a:r>
            <a:r>
              <a:rPr kumimoji="0" lang="en-US" sz="32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. Παρα</a:t>
            </a:r>
            <a:r>
              <a:rPr kumimoji="0" lang="en-US" sz="32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δείγμ</a:t>
            </a:r>
            <a:r>
              <a:rPr kumimoji="0" lang="en-US" sz="32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ατα:</a:t>
            </a:r>
          </a:p>
        </p:txBody>
      </p:sp>
    </p:spTree>
    <p:extLst>
      <p:ext uri="{BB962C8B-B14F-4D97-AF65-F5344CB8AC3E}">
        <p14:creationId xmlns:p14="http://schemas.microsoft.com/office/powerpoint/2010/main" val="795789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4A77257-4166-40D8-AFD0-D178889220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</a:blip>
          <a:srcRect t="1541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Τίτλος 7">
            <a:extLst>
              <a:ext uri="{FF2B5EF4-FFF2-40B4-BE49-F238E27FC236}">
                <a16:creationId xmlns:a16="http://schemas.microsoft.com/office/drawing/2014/main" id="{DB19FB5B-4FD6-47A5-A3B1-7DB3A5F6E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406401"/>
            <a:ext cx="8839200" cy="138175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000" b="1" i="1" dirty="0" err="1">
                <a:solidFill>
                  <a:srgbClr val="FFC000"/>
                </a:solidFill>
              </a:rPr>
              <a:t>Πώς</a:t>
            </a:r>
            <a:r>
              <a:rPr lang="en-US" sz="4000" b="1" i="1" dirty="0">
                <a:solidFill>
                  <a:srgbClr val="FFC000"/>
                </a:solidFill>
              </a:rPr>
              <a:t> θα </a:t>
            </a:r>
            <a:r>
              <a:rPr lang="en-US" sz="4000" b="1" i="1" dirty="0" err="1">
                <a:solidFill>
                  <a:srgbClr val="FFC000"/>
                </a:solidFill>
              </a:rPr>
              <a:t>λειτουργήσεις</a:t>
            </a:r>
            <a:r>
              <a:rPr lang="en-US" sz="4000" b="1" i="1" dirty="0">
                <a:solidFill>
                  <a:srgbClr val="FFC000"/>
                </a:solidFill>
              </a:rPr>
              <a:t> κα</a:t>
            </a:r>
            <a:r>
              <a:rPr lang="en-US" sz="4000" b="1" i="1" dirty="0" err="1">
                <a:solidFill>
                  <a:srgbClr val="FFC000"/>
                </a:solidFill>
              </a:rPr>
              <a:t>λύτερ</a:t>
            </a:r>
            <a:r>
              <a:rPr lang="en-US" sz="4000" b="1" i="1" dirty="0">
                <a:solidFill>
                  <a:srgbClr val="FFC000"/>
                </a:solidFill>
              </a:rPr>
              <a:t>α ως ΔσΡ</a:t>
            </a:r>
            <a:r>
              <a:rPr lang="el-GR" sz="4000" b="1" i="1" dirty="0">
                <a:solidFill>
                  <a:srgbClr val="FFC000"/>
                </a:solidFill>
              </a:rPr>
              <a:t>;</a:t>
            </a:r>
            <a:br>
              <a:rPr lang="el-GR" sz="4000" b="1" i="1" dirty="0">
                <a:solidFill>
                  <a:srgbClr val="FFC000"/>
                </a:solidFill>
              </a:rPr>
            </a:br>
            <a:r>
              <a:rPr lang="en-US" sz="4000" b="1" i="1" dirty="0" err="1">
                <a:solidFill>
                  <a:srgbClr val="FFC000"/>
                </a:solidFill>
              </a:rPr>
              <a:t>στοιχεί</a:t>
            </a:r>
            <a:r>
              <a:rPr lang="en-US" sz="4000" b="1" i="1" dirty="0">
                <a:solidFill>
                  <a:srgbClr val="FFC000"/>
                </a:solidFill>
              </a:rPr>
              <a:t>α </a:t>
            </a:r>
            <a:r>
              <a:rPr lang="el-GR" sz="4000" b="1" i="1" dirty="0">
                <a:solidFill>
                  <a:srgbClr val="FFC000"/>
                </a:solidFill>
              </a:rPr>
              <a:t>όπου</a:t>
            </a:r>
            <a:r>
              <a:rPr lang="en-US" sz="4000" b="1" i="1" dirty="0">
                <a:solidFill>
                  <a:srgbClr val="FFC000"/>
                </a:solidFill>
              </a:rPr>
              <a:t> χρειάζεται να εστιάσεις</a:t>
            </a:r>
            <a:br>
              <a:rPr lang="en-US" sz="4700" b="1" dirty="0"/>
            </a:br>
            <a:endParaRPr lang="en-US" sz="4700" b="1" dirty="0"/>
          </a:p>
        </p:txBody>
      </p:sp>
      <p:graphicFrame>
        <p:nvGraphicFramePr>
          <p:cNvPr id="7" name="TextBox 2">
            <a:extLst>
              <a:ext uri="{FF2B5EF4-FFF2-40B4-BE49-F238E27FC236}">
                <a16:creationId xmlns:a16="http://schemas.microsoft.com/office/drawing/2014/main" id="{BA36ECC3-86AD-4745-BD76-5D4D443938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9921173"/>
              </p:ext>
            </p:extLst>
          </p:nvPr>
        </p:nvGraphicFramePr>
        <p:xfrm>
          <a:off x="-1" y="1079292"/>
          <a:ext cx="12191979" cy="5666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75314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4A77257-4166-40D8-AFD0-D178889220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</a:blip>
          <a:srcRect t="1541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Τίτλος 7">
            <a:extLst>
              <a:ext uri="{FF2B5EF4-FFF2-40B4-BE49-F238E27FC236}">
                <a16:creationId xmlns:a16="http://schemas.microsoft.com/office/drawing/2014/main" id="{DB19FB5B-4FD6-47A5-A3B1-7DB3A5F6E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406401"/>
            <a:ext cx="8839200" cy="138175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3100" b="1" dirty="0" err="1"/>
              <a:t>Πώς</a:t>
            </a:r>
            <a:r>
              <a:rPr lang="en-US" sz="3100" b="1" dirty="0"/>
              <a:t> θα </a:t>
            </a:r>
            <a:r>
              <a:rPr lang="en-US" sz="3100" b="1" dirty="0" err="1"/>
              <a:t>λειτουργήσεις</a:t>
            </a:r>
            <a:r>
              <a:rPr lang="en-US" sz="3100" b="1" dirty="0"/>
              <a:t> κα</a:t>
            </a:r>
            <a:r>
              <a:rPr lang="en-US" sz="3100" b="1" dirty="0" err="1"/>
              <a:t>λύτερ</a:t>
            </a:r>
            <a:r>
              <a:rPr lang="en-US" sz="3100" b="1" dirty="0"/>
              <a:t>α ως ΔσΡ</a:t>
            </a:r>
            <a:r>
              <a:rPr lang="el-GR" sz="3100" b="1" dirty="0"/>
              <a:t>;</a:t>
            </a:r>
            <a:br>
              <a:rPr lang="el-GR" sz="3100" b="1" dirty="0"/>
            </a:br>
            <a:r>
              <a:rPr lang="en-US" sz="3100" b="1" dirty="0" err="1"/>
              <a:t>στοιχεί</a:t>
            </a:r>
            <a:r>
              <a:rPr lang="en-US" sz="3100" b="1" dirty="0"/>
              <a:t>α </a:t>
            </a:r>
            <a:r>
              <a:rPr lang="el-GR" sz="3100" b="1" dirty="0"/>
              <a:t>ό</a:t>
            </a:r>
            <a:r>
              <a:rPr lang="en-US" sz="3100" b="1" dirty="0"/>
              <a:t>π</a:t>
            </a:r>
            <a:r>
              <a:rPr lang="en-US" sz="3100" b="1" dirty="0" err="1"/>
              <a:t>ου</a:t>
            </a:r>
            <a:r>
              <a:rPr lang="en-US" sz="3100" b="1" dirty="0"/>
              <a:t> χρειάζεται να εστιάσεις</a:t>
            </a:r>
            <a:br>
              <a:rPr lang="en-US" sz="4700" b="1" dirty="0"/>
            </a:br>
            <a:endParaRPr lang="en-US" sz="4700" b="1" dirty="0"/>
          </a:p>
        </p:txBody>
      </p:sp>
      <p:graphicFrame>
        <p:nvGraphicFramePr>
          <p:cNvPr id="7" name="TextBox 2">
            <a:extLst>
              <a:ext uri="{FF2B5EF4-FFF2-40B4-BE49-F238E27FC236}">
                <a16:creationId xmlns:a16="http://schemas.microsoft.com/office/drawing/2014/main" id="{BA36ECC3-86AD-4745-BD76-5D4D443938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5155668"/>
              </p:ext>
            </p:extLst>
          </p:nvPr>
        </p:nvGraphicFramePr>
        <p:xfrm>
          <a:off x="375920" y="1391920"/>
          <a:ext cx="11531600" cy="5354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94433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A77257-4166-40D8-AFD0-D178889220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5413"/>
          <a:stretch/>
        </p:blipFill>
        <p:spPr>
          <a:xfrm>
            <a:off x="152400" y="-110057"/>
            <a:ext cx="12191980" cy="6857990"/>
          </a:xfrm>
          <a:prstGeom prst="rect">
            <a:avLst/>
          </a:prstGeom>
        </p:spPr>
      </p:pic>
      <p:graphicFrame>
        <p:nvGraphicFramePr>
          <p:cNvPr id="7" name="TextBox 2">
            <a:extLst>
              <a:ext uri="{FF2B5EF4-FFF2-40B4-BE49-F238E27FC236}">
                <a16:creationId xmlns:a16="http://schemas.microsoft.com/office/drawing/2014/main" id="{BA36ECC3-86AD-4745-BD76-5D4D443938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557179"/>
              </p:ext>
            </p:extLst>
          </p:nvPr>
        </p:nvGraphicFramePr>
        <p:xfrm>
          <a:off x="1169233" y="1582219"/>
          <a:ext cx="9287100" cy="4893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Πίνακας 4">
            <a:extLst>
              <a:ext uri="{FF2B5EF4-FFF2-40B4-BE49-F238E27FC236}">
                <a16:creationId xmlns:a16="http://schemas.microsoft.com/office/drawing/2014/main" id="{B36C62B5-202E-40CB-9C5E-67F4DBDCDA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014175"/>
              </p:ext>
            </p:extLst>
          </p:nvPr>
        </p:nvGraphicFramePr>
        <p:xfrm>
          <a:off x="2032000" y="719666"/>
          <a:ext cx="5016072" cy="8625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16072">
                  <a:extLst>
                    <a:ext uri="{9D8B030D-6E8A-4147-A177-3AD203B41FA5}">
                      <a16:colId xmlns:a16="http://schemas.microsoft.com/office/drawing/2014/main" val="2392458094"/>
                    </a:ext>
                  </a:extLst>
                </a:gridCol>
              </a:tblGrid>
              <a:tr h="862554">
                <a:tc>
                  <a:txBody>
                    <a:bodyPr/>
                    <a:lstStyle/>
                    <a:p>
                      <a:r>
                        <a:rPr lang="el-GR" sz="2800" dirty="0"/>
                        <a:t>Τι δεν κάνουμε ως </a:t>
                      </a:r>
                      <a:r>
                        <a:rPr lang="el-GR" sz="2800" dirty="0" err="1"/>
                        <a:t>ΔσΡ</a:t>
                      </a:r>
                      <a:endParaRPr lang="el-GR" sz="28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3154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6826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58C1BCA-247F-4480-B78C-924FEBA5C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5F1DB48C-503C-466D-B292-BA2F86AD1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4655" y="993913"/>
            <a:ext cx="4013877" cy="40216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Ας</a:t>
            </a:r>
            <a:r>
              <a:rPr lang="en-US" sz="3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στοχ</a:t>
            </a:r>
            <a:r>
              <a:rPr lang="en-US" sz="3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αστούμε πάνω σε κάποιες τεχνικές θεάτρου/δράματος 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8E37057-BDB6-4452-836A-27973D54F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71106" cy="4631426"/>
          </a:xfrm>
          <a:custGeom>
            <a:avLst/>
            <a:gdLst>
              <a:gd name="connsiteX0" fmla="*/ 0 w 5471106"/>
              <a:gd name="connsiteY0" fmla="*/ 3301451 h 4631426"/>
              <a:gd name="connsiteX1" fmla="*/ 125703 w 5471106"/>
              <a:gd name="connsiteY1" fmla="*/ 3469551 h 4631426"/>
              <a:gd name="connsiteX2" fmla="*/ 584138 w 5471106"/>
              <a:gd name="connsiteY2" fmla="*/ 3917166 h 4631426"/>
              <a:gd name="connsiteX3" fmla="*/ 716463 w 5471106"/>
              <a:gd name="connsiteY3" fmla="*/ 4010064 h 4631426"/>
              <a:gd name="connsiteX4" fmla="*/ 705202 w 5471106"/>
              <a:gd name="connsiteY4" fmla="*/ 4016176 h 4631426"/>
              <a:gd name="connsiteX5" fmla="*/ 671370 w 5471106"/>
              <a:gd name="connsiteY5" fmla="*/ 4044091 h 4631426"/>
              <a:gd name="connsiteX6" fmla="*/ 656526 w 5471106"/>
              <a:gd name="connsiteY6" fmla="*/ 4066106 h 4631426"/>
              <a:gd name="connsiteX7" fmla="*/ 534490 w 5471106"/>
              <a:gd name="connsiteY7" fmla="*/ 3980431 h 4631426"/>
              <a:gd name="connsiteX8" fmla="*/ 63650 w 5471106"/>
              <a:gd name="connsiteY8" fmla="*/ 3520703 h 4631426"/>
              <a:gd name="connsiteX9" fmla="*/ 0 w 5471106"/>
              <a:gd name="connsiteY9" fmla="*/ 3435586 h 4631426"/>
              <a:gd name="connsiteX10" fmla="*/ 4933182 w 5471106"/>
              <a:gd name="connsiteY10" fmla="*/ 0 h 4631426"/>
              <a:gd name="connsiteX11" fmla="*/ 5027180 w 5471106"/>
              <a:gd name="connsiteY11" fmla="*/ 0 h 4631426"/>
              <a:gd name="connsiteX12" fmla="*/ 5102720 w 5471106"/>
              <a:gd name="connsiteY12" fmla="*/ 124342 h 4631426"/>
              <a:gd name="connsiteX13" fmla="*/ 5471106 w 5471106"/>
              <a:gd name="connsiteY13" fmla="*/ 1579210 h 4631426"/>
              <a:gd name="connsiteX14" fmla="*/ 2418889 w 5471106"/>
              <a:gd name="connsiteY14" fmla="*/ 4631426 h 4631426"/>
              <a:gd name="connsiteX15" fmla="*/ 1095627 w 5471106"/>
              <a:gd name="connsiteY15" fmla="*/ 4330445 h 4631426"/>
              <a:gd name="connsiteX16" fmla="*/ 1039194 w 5471106"/>
              <a:gd name="connsiteY16" fmla="*/ 4301325 h 4631426"/>
              <a:gd name="connsiteX17" fmla="*/ 1043650 w 5471106"/>
              <a:gd name="connsiteY17" fmla="*/ 4294717 h 4631426"/>
              <a:gd name="connsiteX18" fmla="*/ 1056970 w 5471106"/>
              <a:gd name="connsiteY18" fmla="*/ 4251806 h 4631426"/>
              <a:gd name="connsiteX19" fmla="*/ 1060016 w 5471106"/>
              <a:gd name="connsiteY19" fmla="*/ 4221593 h 4631426"/>
              <a:gd name="connsiteX20" fmla="*/ 1130491 w 5471106"/>
              <a:gd name="connsiteY20" fmla="*/ 4257958 h 4631426"/>
              <a:gd name="connsiteX21" fmla="*/ 2418889 w 5471106"/>
              <a:gd name="connsiteY21" fmla="*/ 4551009 h 4631426"/>
              <a:gd name="connsiteX22" fmla="*/ 5390689 w 5471106"/>
              <a:gd name="connsiteY22" fmla="*/ 1579210 h 4631426"/>
              <a:gd name="connsiteX23" fmla="*/ 5032009 w 5471106"/>
              <a:gd name="connsiteY23" fmla="*/ 162673 h 4631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471106" h="4631426">
                <a:moveTo>
                  <a:pt x="0" y="3301451"/>
                </a:moveTo>
                <a:lnTo>
                  <a:pt x="125703" y="3469551"/>
                </a:lnTo>
                <a:cubicBezTo>
                  <a:pt x="261971" y="3634670"/>
                  <a:pt x="415728" y="3784820"/>
                  <a:pt x="584138" y="3917166"/>
                </a:cubicBezTo>
                <a:lnTo>
                  <a:pt x="716463" y="4010064"/>
                </a:lnTo>
                <a:lnTo>
                  <a:pt x="705202" y="4016176"/>
                </a:lnTo>
                <a:cubicBezTo>
                  <a:pt x="693040" y="4024393"/>
                  <a:pt x="681712" y="4033748"/>
                  <a:pt x="671370" y="4044091"/>
                </a:cubicBezTo>
                <a:lnTo>
                  <a:pt x="656526" y="4066106"/>
                </a:lnTo>
                <a:lnTo>
                  <a:pt x="534490" y="3980431"/>
                </a:lnTo>
                <a:cubicBezTo>
                  <a:pt x="361523" y="3844503"/>
                  <a:pt x="203605" y="3690290"/>
                  <a:pt x="63650" y="3520703"/>
                </a:cubicBezTo>
                <a:lnTo>
                  <a:pt x="0" y="3435586"/>
                </a:lnTo>
                <a:close/>
                <a:moveTo>
                  <a:pt x="4933182" y="0"/>
                </a:moveTo>
                <a:lnTo>
                  <a:pt x="5027180" y="0"/>
                </a:lnTo>
                <a:lnTo>
                  <a:pt x="5102720" y="124342"/>
                </a:lnTo>
                <a:cubicBezTo>
                  <a:pt x="5337656" y="556821"/>
                  <a:pt x="5471106" y="1052431"/>
                  <a:pt x="5471106" y="1579210"/>
                </a:cubicBezTo>
                <a:cubicBezTo>
                  <a:pt x="5471106" y="3264903"/>
                  <a:pt x="4104582" y="4631426"/>
                  <a:pt x="2418889" y="4631426"/>
                </a:cubicBezTo>
                <a:cubicBezTo>
                  <a:pt x="1944788" y="4631426"/>
                  <a:pt x="1495934" y="4523332"/>
                  <a:pt x="1095627" y="4330445"/>
                </a:cubicBezTo>
                <a:lnTo>
                  <a:pt x="1039194" y="4301325"/>
                </a:lnTo>
                <a:lnTo>
                  <a:pt x="1043650" y="4294717"/>
                </a:lnTo>
                <a:cubicBezTo>
                  <a:pt x="1049433" y="4281042"/>
                  <a:pt x="1053925" y="4266687"/>
                  <a:pt x="1056970" y="4251806"/>
                </a:cubicBezTo>
                <a:lnTo>
                  <a:pt x="1060016" y="4221593"/>
                </a:lnTo>
                <a:lnTo>
                  <a:pt x="1130491" y="4257958"/>
                </a:lnTo>
                <a:cubicBezTo>
                  <a:pt x="1520251" y="4445763"/>
                  <a:pt x="1957279" y="4551009"/>
                  <a:pt x="2418889" y="4551009"/>
                </a:cubicBezTo>
                <a:cubicBezTo>
                  <a:pt x="4060169" y="4551009"/>
                  <a:pt x="5390689" y="3220490"/>
                  <a:pt x="5390689" y="1579210"/>
                </a:cubicBezTo>
                <a:cubicBezTo>
                  <a:pt x="5390689" y="1066310"/>
                  <a:pt x="5260755" y="583758"/>
                  <a:pt x="5032009" y="162673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1A3A707-72D6-4BAB-8187-F8204F4ED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8530" y="1774620"/>
            <a:ext cx="3780042" cy="3780042"/>
          </a:xfrm>
          <a:custGeom>
            <a:avLst/>
            <a:gdLst>
              <a:gd name="connsiteX0" fmla="*/ 2054781 w 4109561"/>
              <a:gd name="connsiteY0" fmla="*/ 0 h 4109561"/>
              <a:gd name="connsiteX1" fmla="*/ 4109561 w 4109561"/>
              <a:gd name="connsiteY1" fmla="*/ 2054781 h 4109561"/>
              <a:gd name="connsiteX2" fmla="*/ 2054781 w 4109561"/>
              <a:gd name="connsiteY2" fmla="*/ 4109561 h 4109561"/>
              <a:gd name="connsiteX3" fmla="*/ 0 w 4109561"/>
              <a:gd name="connsiteY3" fmla="*/ 2054781 h 4109561"/>
              <a:gd name="connsiteX4" fmla="*/ 2054781 w 4109561"/>
              <a:gd name="connsiteY4" fmla="*/ 0 h 4109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09561" h="4109561">
                <a:moveTo>
                  <a:pt x="2054781" y="0"/>
                </a:moveTo>
                <a:cubicBezTo>
                  <a:pt x="3189605" y="0"/>
                  <a:pt x="4109561" y="919957"/>
                  <a:pt x="4109561" y="2054781"/>
                </a:cubicBezTo>
                <a:cubicBezTo>
                  <a:pt x="4109561" y="3189605"/>
                  <a:pt x="3189605" y="4109561"/>
                  <a:pt x="2054781" y="4109561"/>
                </a:cubicBezTo>
                <a:cubicBezTo>
                  <a:pt x="919957" y="4109561"/>
                  <a:pt x="0" y="3189605"/>
                  <a:pt x="0" y="2054781"/>
                </a:cubicBezTo>
                <a:cubicBezTo>
                  <a:pt x="0" y="919957"/>
                  <a:pt x="919957" y="0"/>
                  <a:pt x="2054781" y="0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983411D-901F-4574-9926-33415AA92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13450" y="1713004"/>
            <a:ext cx="365760" cy="365760"/>
          </a:xfrm>
          <a:prstGeom prst="ellipse">
            <a:avLst/>
          </a:prstGeom>
          <a:solidFill>
            <a:schemeClr val="accent6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9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0E239A06-9D8C-4A4B-89D1-0384CFB1BA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48" y="2480642"/>
            <a:ext cx="3491825" cy="2171745"/>
          </a:xfrm>
          <a:prstGeom prst="rect">
            <a:avLst/>
          </a:prstGeom>
        </p:spPr>
      </p:pic>
      <p:graphicFrame>
        <p:nvGraphicFramePr>
          <p:cNvPr id="4" name="Πίνακας 4">
            <a:extLst>
              <a:ext uri="{FF2B5EF4-FFF2-40B4-BE49-F238E27FC236}">
                <a16:creationId xmlns:a16="http://schemas.microsoft.com/office/drawing/2014/main" id="{F9E20CBC-627C-4910-9924-F30CAFA7DD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1242318"/>
              </p:ext>
            </p:extLst>
          </p:nvPr>
        </p:nvGraphicFramePr>
        <p:xfrm>
          <a:off x="3740727" y="1"/>
          <a:ext cx="8451273" cy="6827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451273">
                  <a:extLst>
                    <a:ext uri="{9D8B030D-6E8A-4147-A177-3AD203B41FA5}">
                      <a16:colId xmlns:a16="http://schemas.microsoft.com/office/drawing/2014/main" val="3205754795"/>
                    </a:ext>
                  </a:extLst>
                </a:gridCol>
              </a:tblGrid>
              <a:tr h="6733308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l-GR" sz="2600" b="0" dirty="0">
                          <a:solidFill>
                            <a:schemeClr val="bg1"/>
                          </a:solidFill>
                        </a:rPr>
                        <a:t>Χτίζουμε</a:t>
                      </a:r>
                      <a:r>
                        <a:rPr lang="en-GB" sz="2600" b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l-GR" sz="2600" b="0" dirty="0">
                          <a:solidFill>
                            <a:schemeClr val="bg1"/>
                          </a:solidFill>
                        </a:rPr>
                        <a:t>την εικόνα σταδιακά, ένα παιδί την φορά (</a:t>
                      </a:r>
                      <a:r>
                        <a:rPr lang="en-GB" sz="2600" b="0" dirty="0">
                          <a:solidFill>
                            <a:schemeClr val="bg1"/>
                          </a:solidFill>
                        </a:rPr>
                        <a:t>tableau)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l-GR" sz="2600" b="0" dirty="0">
                          <a:solidFill>
                            <a:schemeClr val="bg1"/>
                          </a:solidFill>
                        </a:rPr>
                        <a:t>Αναπαριστούμε μια εικόνα την φορά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l-GR" sz="2600" b="0" dirty="0">
                          <a:solidFill>
                            <a:schemeClr val="bg1"/>
                          </a:solidFill>
                        </a:rPr>
                        <a:t>Την ζωντανεύουμε με ένα σήμα, ένα χτύπημα χεριού, το ταμπούρλο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l-GR" sz="2600" b="0" dirty="0">
                          <a:solidFill>
                            <a:schemeClr val="bg1"/>
                          </a:solidFill>
                        </a:rPr>
                        <a:t>Κάνουμε ανίχνευση σκέψης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l-GR" sz="2600" b="0" dirty="0">
                          <a:solidFill>
                            <a:schemeClr val="bg1"/>
                          </a:solidFill>
                        </a:rPr>
                        <a:t>Ζητάμε να μιλήσουν  τα παιδιά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l-GR" sz="2600" b="0" dirty="0">
                          <a:solidFill>
                            <a:schemeClr val="bg1"/>
                          </a:solidFill>
                        </a:rPr>
                        <a:t>Προσκαλούμε ένα χαρακτήρα να βγει από τη σκηνή και να μας μιλήσει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l-GR" sz="2600" b="0" dirty="0">
                          <a:solidFill>
                            <a:schemeClr val="bg1"/>
                          </a:solidFill>
                        </a:rPr>
                        <a:t>Κάνουμε ερωτήσεις στους χαρακτήρες της  εικόνας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l-GR" sz="2600" b="0" dirty="0">
                          <a:solidFill>
                            <a:schemeClr val="bg1"/>
                          </a:solidFill>
                        </a:rPr>
                        <a:t>Θα ήταν δυνατόν να επεκτείνουμε την απεικόνιση του βιβλίου, προκειμένου να διερευνηθεί τι ακολουθεί στη συνέχεια;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l-GR" sz="2600" b="0" dirty="0">
                          <a:solidFill>
                            <a:schemeClr val="bg1"/>
                          </a:solidFill>
                        </a:rPr>
                        <a:t>Μπορούμε να παγώσουμε κάποιες σκηνές αυτοσχεδιασμού και να τις προσθέσουμε στις εικόνες του βιβλίου </a:t>
                      </a:r>
                      <a:endParaRPr lang="en-GB" sz="2600" b="0" dirty="0">
                        <a:solidFill>
                          <a:schemeClr val="bg1"/>
                        </a:solidFill>
                      </a:endParaRPr>
                    </a:p>
                    <a:p>
                      <a:endParaRPr lang="el-GR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472712"/>
                  </a:ext>
                </a:extLst>
              </a:tr>
            </a:tbl>
          </a:graphicData>
        </a:graphic>
      </p:graphicFrame>
      <p:sp>
        <p:nvSpPr>
          <p:cNvPr id="6" name="Τίτλος 5">
            <a:extLst>
              <a:ext uri="{FF2B5EF4-FFF2-40B4-BE49-F238E27FC236}">
                <a16:creationId xmlns:a16="http://schemas.microsoft.com/office/drawing/2014/main" id="{B5D91727-0F6D-2762-0AA1-4661841E5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48" y="365125"/>
            <a:ext cx="3194180" cy="1962439"/>
          </a:xfrm>
        </p:spPr>
        <p:txBody>
          <a:bodyPr/>
          <a:lstStyle/>
          <a:p>
            <a:r>
              <a:rPr lang="el-GR" dirty="0"/>
              <a:t>Ακίνητη/</a:t>
            </a:r>
            <a:br>
              <a:rPr lang="el-GR" dirty="0"/>
            </a:br>
            <a:r>
              <a:rPr lang="el-GR" dirty="0"/>
              <a:t>δυναμική </a:t>
            </a:r>
            <a:br>
              <a:rPr lang="el-GR" dirty="0"/>
            </a:br>
            <a:r>
              <a:rPr lang="el-GR" dirty="0"/>
              <a:t>εικόνα</a:t>
            </a:r>
          </a:p>
        </p:txBody>
      </p:sp>
    </p:spTree>
    <p:extLst>
      <p:ext uri="{BB962C8B-B14F-4D97-AF65-F5344CB8AC3E}">
        <p14:creationId xmlns:p14="http://schemas.microsoft.com/office/powerpoint/2010/main" val="2289738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0136" y="260649"/>
            <a:ext cx="2928863" cy="136815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l-GR" sz="3600" dirty="0"/>
              <a:t>Ανακριτική καρέκλα </a:t>
            </a:r>
            <a:endParaRPr lang="en-US" sz="3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75097" y="1628801"/>
            <a:ext cx="2773901" cy="424847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900" dirty="0"/>
          </a:p>
        </p:txBody>
      </p:sp>
      <p:graphicFrame>
        <p:nvGraphicFramePr>
          <p:cNvPr id="10" name="Θέση περιεχομένου 6">
            <a:extLst>
              <a:ext uri="{FF2B5EF4-FFF2-40B4-BE49-F238E27FC236}">
                <a16:creationId xmlns:a16="http://schemas.microsoft.com/office/drawing/2014/main" id="{353049DC-22DC-41A5-BF5A-687E792F63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535550"/>
              </p:ext>
            </p:extLst>
          </p:nvPr>
        </p:nvGraphicFramePr>
        <p:xfrm>
          <a:off x="3867807" y="1628800"/>
          <a:ext cx="7487581" cy="42322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Εικόνα 7">
            <a:extLst>
              <a:ext uri="{FF2B5EF4-FFF2-40B4-BE49-F238E27FC236}">
                <a16:creationId xmlns:a16="http://schemas.microsoft.com/office/drawing/2014/main" id="{0353A620-04DB-44F1-923C-5EFAFEB286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1179" y="604584"/>
            <a:ext cx="2048434" cy="204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563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45810"/>
            <a:ext cx="5120561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l-GR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Ανίχνευση σκέψης </a:t>
            </a:r>
            <a:endParaRPr lang="en-US" sz="2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Arc 46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Τίτλος 1">
            <a:extLst>
              <a:ext uri="{FF2B5EF4-FFF2-40B4-BE49-F238E27FC236}">
                <a16:creationId xmlns:a16="http://schemas.microsoft.com/office/drawing/2014/main" id="{88CED1C7-3DE1-4566-9DB5-1EABED0129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4872" y="1480082"/>
            <a:ext cx="5736028" cy="4696881"/>
          </a:xfrm>
          <a:solidFill>
            <a:schemeClr val="bg1"/>
          </a:solidFill>
          <a:ln w="19050">
            <a:noFill/>
            <a:prstDash val="dash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 marR="0" lvl="0" fontAlgn="auto">
              <a:spcAft>
                <a:spcPts val="0"/>
              </a:spcAft>
              <a:tabLst/>
              <a:defRPr/>
            </a:pPr>
            <a:br>
              <a:rPr lang="en-US" sz="18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8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400" cap="none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σε</a:t>
            </a:r>
            <a:r>
              <a:rPr lang="en-US" sz="2400" cap="none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π</a:t>
            </a:r>
            <a:r>
              <a:rPr kumimoji="0" lang="en-US" sz="2400" b="0" i="0" u="none" strike="noStrike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οιες</a:t>
            </a:r>
            <a:r>
              <a:rPr kumimoji="0" lang="en-US" sz="2400" b="0" i="0" u="none" strike="noStrike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400" b="0" i="0" u="none" strike="noStrike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στιγμές</a:t>
            </a:r>
            <a:r>
              <a:rPr kumimoji="0" lang="en-US" sz="2400" b="0" i="0" u="none" strike="noStrike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400" b="0" i="0" u="none" strike="noStrike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θέλω</a:t>
            </a:r>
            <a:r>
              <a:rPr kumimoji="0" lang="en-US" sz="2400" b="0" i="0" u="none" strike="noStrike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να  </a:t>
            </a:r>
            <a:r>
              <a:rPr kumimoji="0" lang="en-US" sz="2400" b="0" i="0" u="none" strike="noStrike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εστιάσω</a:t>
            </a:r>
            <a:r>
              <a:rPr kumimoji="0" lang="en-US" sz="2400" b="0" i="0" u="none" strike="noStrike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400" b="0" i="0" u="none" strike="noStrike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στο</a:t>
            </a:r>
            <a:r>
              <a:rPr kumimoji="0" lang="en-US" sz="2400" b="0" i="0" u="none" strike="noStrike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400" b="0" i="0" u="none" strike="noStrike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τί</a:t>
            </a:r>
            <a:r>
              <a:rPr kumimoji="0" lang="en-US" sz="2400" b="0" i="0" u="none" strike="noStrike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400" b="0" i="0" u="none" strike="noStrike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σκέφτετ</a:t>
            </a:r>
            <a:r>
              <a:rPr kumimoji="0" lang="en-US" sz="2400" b="0" i="0" u="none" strike="noStrike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αι ο χαρακτήρας;? </a:t>
            </a:r>
            <a:br>
              <a:rPr kumimoji="0" lang="en-US" sz="2400" b="0" i="0" u="none" strike="noStrike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en-US" sz="2400" b="0" i="0" u="none" strike="noStrike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400" b="0" i="0" u="none" strike="noStrike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θέλω</a:t>
            </a:r>
            <a:r>
              <a:rPr kumimoji="0" lang="en-US" sz="2400" b="0" i="0" u="none" strike="noStrike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να </a:t>
            </a:r>
            <a:r>
              <a:rPr kumimoji="0" lang="en-US" sz="2400" b="0" i="0" u="none" strike="noStrike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μιλήσουν</a:t>
            </a:r>
            <a:r>
              <a:rPr kumimoji="0" lang="en-US" sz="2400" b="0" i="0" u="none" strike="noStrike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τα </a:t>
            </a:r>
            <a:r>
              <a:rPr lang="en-US" sz="2400" cap="none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πα</a:t>
            </a:r>
            <a:r>
              <a:rPr lang="en-US" sz="2400" cap="none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ιδιά</a:t>
            </a:r>
            <a:r>
              <a:rPr lang="en-US" sz="2400" cap="none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en-US" sz="2400" b="0" i="0" u="none" strike="noStrike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ως</a:t>
            </a:r>
            <a:r>
              <a:rPr kumimoji="0" lang="en-US" sz="2400" b="0" i="0" u="none" strike="noStrike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χαρα</a:t>
            </a:r>
            <a:r>
              <a:rPr kumimoji="0" lang="en-US" sz="2400" b="0" i="0" u="none" strike="noStrike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κτήρ</a:t>
            </a:r>
            <a:r>
              <a:rPr kumimoji="0" lang="en-US" sz="2400" b="0" i="0" u="none" strike="noStrike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ας;</a:t>
            </a:r>
            <a:br>
              <a:rPr kumimoji="0" lang="en-US" sz="2400" b="0" i="0" u="none" strike="noStrike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en-US" sz="2400" b="0" i="0" u="none" strike="noStrike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en-US" sz="2400" cap="none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μή</a:t>
            </a:r>
            <a:r>
              <a:rPr lang="en-US" sz="2400" cap="none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πως υπάρχουν στιγμές που μπορούν </a:t>
            </a:r>
            <a:r>
              <a:rPr lang="el-GR" sz="2400" cap="none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να </a:t>
            </a:r>
            <a:r>
              <a:rPr lang="en-US" sz="2400" cap="none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μοιρ</a:t>
            </a:r>
            <a:r>
              <a:rPr lang="en-US" sz="2400" cap="none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αστούν </a:t>
            </a:r>
            <a:r>
              <a:rPr lang="el-GR" sz="2400" cap="none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με τους άλλους </a:t>
            </a:r>
            <a:r>
              <a:rPr lang="en-US" sz="2400" cap="none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την</a:t>
            </a:r>
            <a:r>
              <a:rPr lang="en-US" sz="2400" cap="none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cap="none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σκέψη</a:t>
            </a:r>
            <a:r>
              <a:rPr lang="el-GR" sz="2400" cap="none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τους</a:t>
            </a:r>
            <a:r>
              <a:rPr lang="en-US" sz="2400" cap="none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ή άλλες που θα λένε δυνατά τις σκέψεις τους (περπ</a:t>
            </a:r>
            <a:r>
              <a:rPr lang="el-GR" sz="24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α</a:t>
            </a:r>
            <a:r>
              <a:rPr lang="el-GR" sz="2400" cap="none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τώντας</a:t>
            </a:r>
            <a:r>
              <a:rPr lang="el-GR" sz="2400" cap="none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cap="none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400" cap="none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ως </a:t>
            </a:r>
            <a:r>
              <a:rPr lang="en-US" sz="2400" cap="none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εσωτερικός</a:t>
            </a:r>
            <a:r>
              <a:rPr lang="en-US" sz="2400" cap="none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μονόλογος); </a:t>
            </a:r>
            <a:endParaRPr lang="en-US" sz="2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5" name="Picture 6" descr="Thought tracking - excellent drama technique | Teaching Resources">
            <a:extLst>
              <a:ext uri="{FF2B5EF4-FFF2-40B4-BE49-F238E27FC236}">
                <a16:creationId xmlns:a16="http://schemas.microsoft.com/office/drawing/2014/main" id="{B0A41154-D52E-47F0-B491-FDBEBECE5D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0" r="12896" b="-2"/>
          <a:stretch/>
        </p:blipFill>
        <p:spPr bwMode="auto">
          <a:xfrm>
            <a:off x="7515876" y="118297"/>
            <a:ext cx="2877299" cy="28300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6679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1" y="484632"/>
            <a:ext cx="3974689" cy="1000152"/>
          </a:xfrm>
          <a:ln>
            <a:noFill/>
          </a:ln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US" sz="3500" dirty="0"/>
            </a:br>
            <a:br>
              <a:rPr lang="en-US" sz="3500" dirty="0"/>
            </a:br>
            <a:endParaRPr lang="en-US" sz="35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24601" y="1606783"/>
            <a:ext cx="3839067" cy="4888584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l-GR" sz="1800" dirty="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086CBF-429F-4B02-88E0-02D28297531E}"/>
              </a:ext>
            </a:extLst>
          </p:cNvPr>
          <p:cNvSpPr txBox="1"/>
          <p:nvPr/>
        </p:nvSpPr>
        <p:spPr>
          <a:xfrm>
            <a:off x="6456040" y="362634"/>
            <a:ext cx="4127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b="1" dirty="0"/>
              <a:t>Ρόλος στον τοίχο </a:t>
            </a:r>
            <a:endParaRPr lang="en-GB" sz="3600" b="1" dirty="0"/>
          </a:p>
        </p:txBody>
      </p:sp>
      <p:pic>
        <p:nvPicPr>
          <p:cNvPr id="1026" name="Picture 2" descr="10 Role on the Wall! ideas | role, wall, teaching drama">
            <a:extLst>
              <a:ext uri="{FF2B5EF4-FFF2-40B4-BE49-F238E27FC236}">
                <a16:creationId xmlns:a16="http://schemas.microsoft.com/office/drawing/2014/main" id="{53DFF761-0C18-4067-964A-54D3525C5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983" y="735245"/>
            <a:ext cx="1828800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30" name="Θέση περιεχομένου 6">
            <a:extLst>
              <a:ext uri="{FF2B5EF4-FFF2-40B4-BE49-F238E27FC236}">
                <a16:creationId xmlns:a16="http://schemas.microsoft.com/office/drawing/2014/main" id="{BF50B4E6-4D5D-4F1F-B0A0-2087FCD76F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7842371"/>
              </p:ext>
            </p:extLst>
          </p:nvPr>
        </p:nvGraphicFramePr>
        <p:xfrm>
          <a:off x="4508206" y="1321904"/>
          <a:ext cx="7400260" cy="42440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" name="Εικόνα 9">
            <a:extLst>
              <a:ext uri="{FF2B5EF4-FFF2-40B4-BE49-F238E27FC236}">
                <a16:creationId xmlns:a16="http://schemas.microsoft.com/office/drawing/2014/main" id="{72552CC6-B387-40D8-B316-8A76555674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0482" y="362634"/>
            <a:ext cx="1847850" cy="2466975"/>
          </a:xfrm>
          <a:prstGeom prst="rect">
            <a:avLst/>
          </a:prstGeom>
        </p:spPr>
      </p:pic>
      <p:pic>
        <p:nvPicPr>
          <p:cNvPr id="1028" name="Picture 4" descr="Αφίσα | Πίνακας - Πέτρινος τοίχος">
            <a:extLst>
              <a:ext uri="{FF2B5EF4-FFF2-40B4-BE49-F238E27FC236}">
                <a16:creationId xmlns:a16="http://schemas.microsoft.com/office/drawing/2014/main" id="{4CA50E76-4BBF-4B8B-AD92-A617F9DD9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407" y="3103337"/>
            <a:ext cx="2409825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31310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20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l-GR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Διάδρομος συνείδησης </a:t>
            </a: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1119322" y="2301261"/>
            <a:ext cx="5494128" cy="433938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sz="2000" dirty="0"/>
              <a:t>Υπάρχει κάποια στιγμή που ο χαρακτήρας πρέπει να πάρει μια απόφαση; 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l-GR" sz="2000" dirty="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sz="2000" dirty="0"/>
              <a:t>Μπορούμε να ακούσουμε τις αντικρουόμενες απόψεις του χαρακτήρα</a:t>
            </a:r>
            <a:endParaRPr lang="en-US" sz="2000" dirty="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sz="2000" dirty="0"/>
              <a:t>Μπορούμε να προσπαθήσουμε να πείσουμε τον χαρακτήρα για τη μια ή την άλλη απόφαση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sz="2000" dirty="0"/>
              <a:t>Μπορούμε να δώσουμε τα θετικά ή τις συνέπειες που θα έχει μια σημαντική απόφαση του χαρακτήρα</a:t>
            </a:r>
            <a:endParaRPr lang="en-US" sz="2000" dirty="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122EA6E6-3F7C-41CD-8CEC-529DECBE26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543" r="-1" b="-1"/>
          <a:stretch/>
        </p:blipFill>
        <p:spPr>
          <a:xfrm>
            <a:off x="6613450" y="2492376"/>
            <a:ext cx="4287845" cy="356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9080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1A9A3F-EB9F-7491-5E16-25CFF9122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AAF37-843A-3097-47CF-9F62D9E60B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00EC837-94D8-31E4-4F72-F6E7757C7F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20" name="Freeform 44">
              <a:extLst>
                <a:ext uri="{FF2B5EF4-FFF2-40B4-BE49-F238E27FC236}">
                  <a16:creationId xmlns:a16="http://schemas.microsoft.com/office/drawing/2014/main" id="{D41049C0-B7DA-E7C8-5F3F-65756BCD5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45">
              <a:extLst>
                <a:ext uri="{FF2B5EF4-FFF2-40B4-BE49-F238E27FC236}">
                  <a16:creationId xmlns:a16="http://schemas.microsoft.com/office/drawing/2014/main" id="{931232A3-B984-1059-076C-AE63F86B31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46">
              <a:extLst>
                <a:ext uri="{FF2B5EF4-FFF2-40B4-BE49-F238E27FC236}">
                  <a16:creationId xmlns:a16="http://schemas.microsoft.com/office/drawing/2014/main" id="{1C2F2AB0-2190-A834-C973-989662C5A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47">
              <a:extLst>
                <a:ext uri="{FF2B5EF4-FFF2-40B4-BE49-F238E27FC236}">
                  <a16:creationId xmlns:a16="http://schemas.microsoft.com/office/drawing/2014/main" id="{18D1DB93-75D6-6DA9-6089-ACB943D494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2B04E20-A465-8599-6CAD-F5BF96EE3E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5B9E0E4-A9FF-EE83-F47D-7DAA2D5BD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l-GR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Παραλλαγή – κύκλος</a:t>
            </a:r>
            <a:r>
              <a:rPr lang="el-GR" sz="4000" dirty="0">
                <a:solidFill>
                  <a:srgbClr val="FFFFFF"/>
                </a:solidFill>
              </a:rPr>
              <a:t> συνείδησης </a:t>
            </a: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A63721-E8C5-96C1-F4FC-292D01070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322" y="2301261"/>
            <a:ext cx="8287914" cy="433938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sz="2000" dirty="0"/>
              <a:t>Υπάρχει κάποια που ο χαρακτήρας βρίσκεται σε δίλημμα; 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l-GR" sz="2000" dirty="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sz="2000" dirty="0"/>
              <a:t>Σχηματίζουμε δύο ομόκεντρους κύκλος</a:t>
            </a:r>
            <a:endParaRPr lang="en-US" sz="2000" dirty="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sz="2000" dirty="0"/>
              <a:t>Τα μισά παιδιά στον ρόλο του χαρακτήρα που πρέπει </a:t>
            </a:r>
            <a:r>
              <a:rPr lang="en-GB" sz="2000" dirty="0" err="1"/>
              <a:t>na</a:t>
            </a:r>
            <a:r>
              <a:rPr lang="el-GR" sz="2000" dirty="0"/>
              <a:t> πάρει μια απόφαση στο εσωτερικό του κύκλου (κλείνουν τα μάτια) 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sz="2000" dirty="0"/>
              <a:t>Τα υπόλοιπα στον εξωτερικό κύκλο εκφράζουν τη μια ή την άλλη άποψη γυρνώντας γύρω από τον εσωτερικό κύκλο 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7769616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AD96FDFD-4E42-4A06-B8B5-768A1DB9C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0320" y="371719"/>
            <a:ext cx="5807012" cy="124372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l-GR" sz="3600" dirty="0"/>
              <a:t>Αυτοσχεδιασμός</a:t>
            </a:r>
            <a:endParaRPr lang="en-US" sz="3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240" y="1615440"/>
            <a:ext cx="6841664" cy="4561523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sz="2400" dirty="0"/>
              <a:t>Οι χαρακτήρες και η πλοκή του βιβλίου μπορούν να αποτελέσουν την βάση για αυτοσχεδιασμούς και να δημιουργήσουν τα παιδιά διαλόγους, επιπλέον σκηνές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sz="2400" dirty="0"/>
              <a:t>Ένας αυτοσχεδιασμός που γίνεται πάνω σε μια συγκεκριμένη σκηνή ή εικόνα θα  βοηθήσει τα παιδιά να εμπλακούν περισσότερο στην ιστορία και να αναγνωρίσουμε τί καταλαβαίνουν ή μαθαίνουν από αυτήν</a:t>
            </a:r>
            <a:r>
              <a:rPr lang="en-US" sz="2400" dirty="0"/>
              <a:t>. 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sz="2400" dirty="0"/>
              <a:t>Κάποιες φορές ο αυτοσχεδιασμός είναι αυθόρμητος ή άλλες ο δάσκαλος δίνει μια φράση για να ξεκινήσουν ή να τελειώσουν τα παιδιά με αυτή</a:t>
            </a:r>
            <a:r>
              <a:rPr lang="en-US" sz="2400" dirty="0"/>
              <a:t>. 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3" name="Θέση περιεχομένου 12">
            <a:extLst>
              <a:ext uri="{FF2B5EF4-FFF2-40B4-BE49-F238E27FC236}">
                <a16:creationId xmlns:a16="http://schemas.microsoft.com/office/drawing/2014/main" id="{1BBD74AD-A600-4D94-8EED-3F6911B3C9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0" r="27504" b="7"/>
          <a:stretch>
            <a:fillRect/>
          </a:stretch>
        </p:blipFill>
        <p:spPr>
          <a:xfrm>
            <a:off x="7491904" y="3949002"/>
            <a:ext cx="2787559" cy="1985233"/>
          </a:xfrm>
          <a:custGeom>
            <a:avLst/>
            <a:gdLst/>
            <a:ahLst/>
            <a:cxnLst/>
            <a:rect l="l" t="t" r="r" b="b"/>
            <a:pathLst>
              <a:path w="3458367" h="3476265">
                <a:moveTo>
                  <a:pt x="549716" y="15"/>
                </a:moveTo>
                <a:cubicBezTo>
                  <a:pt x="557611" y="271"/>
                  <a:pt x="565778" y="3856"/>
                  <a:pt x="573176" y="4995"/>
                </a:cubicBezTo>
                <a:cubicBezTo>
                  <a:pt x="736504" y="30493"/>
                  <a:pt x="899830" y="58040"/>
                  <a:pt x="1063336" y="82398"/>
                </a:cubicBezTo>
                <a:cubicBezTo>
                  <a:pt x="1216195" y="105163"/>
                  <a:pt x="1370136" y="110398"/>
                  <a:pt x="1523717" y="122237"/>
                </a:cubicBezTo>
                <a:cubicBezTo>
                  <a:pt x="1709602" y="136580"/>
                  <a:pt x="1895127" y="156841"/>
                  <a:pt x="2079929" y="188711"/>
                </a:cubicBezTo>
                <a:cubicBezTo>
                  <a:pt x="2208244" y="211023"/>
                  <a:pt x="2337823" y="226502"/>
                  <a:pt x="2467943" y="208745"/>
                </a:cubicBezTo>
                <a:cubicBezTo>
                  <a:pt x="2474439" y="207834"/>
                  <a:pt x="2481839" y="204876"/>
                  <a:pt x="2487253" y="207834"/>
                </a:cubicBezTo>
                <a:cubicBezTo>
                  <a:pt x="2550419" y="241073"/>
                  <a:pt x="2619357" y="217168"/>
                  <a:pt x="2684869" y="238113"/>
                </a:cubicBezTo>
                <a:cubicBezTo>
                  <a:pt x="2668085" y="318930"/>
                  <a:pt x="2596077" y="312327"/>
                  <a:pt x="2555471" y="368331"/>
                </a:cubicBezTo>
                <a:cubicBezTo>
                  <a:pt x="2621704" y="390639"/>
                  <a:pt x="2681259" y="413178"/>
                  <a:pt x="2741717" y="430023"/>
                </a:cubicBezTo>
                <a:cubicBezTo>
                  <a:pt x="2805785" y="447780"/>
                  <a:pt x="2860106" y="495816"/>
                  <a:pt x="2922728" y="517216"/>
                </a:cubicBezTo>
                <a:cubicBezTo>
                  <a:pt x="2936085" y="521769"/>
                  <a:pt x="2952146" y="537704"/>
                  <a:pt x="2956838" y="553184"/>
                </a:cubicBezTo>
                <a:cubicBezTo>
                  <a:pt x="2971997" y="603269"/>
                  <a:pt x="3274647" y="743732"/>
                  <a:pt x="3238914" y="788350"/>
                </a:cubicBezTo>
                <a:cubicBezTo>
                  <a:pt x="3224116" y="806791"/>
                  <a:pt x="3204986" y="819994"/>
                  <a:pt x="3184953" y="838207"/>
                </a:cubicBezTo>
                <a:cubicBezTo>
                  <a:pt x="3215093" y="872582"/>
                  <a:pt x="3249020" y="887608"/>
                  <a:pt x="3285115" y="897852"/>
                </a:cubicBezTo>
                <a:cubicBezTo>
                  <a:pt x="3295944" y="901039"/>
                  <a:pt x="3306591" y="907413"/>
                  <a:pt x="3307674" y="922894"/>
                </a:cubicBezTo>
                <a:cubicBezTo>
                  <a:pt x="3308757" y="939056"/>
                  <a:pt x="3297748" y="945429"/>
                  <a:pt x="3288544" y="952944"/>
                </a:cubicBezTo>
                <a:cubicBezTo>
                  <a:pt x="3275731" y="963415"/>
                  <a:pt x="3263278" y="972523"/>
                  <a:pt x="3247036" y="973888"/>
                </a:cubicBezTo>
                <a:cubicBezTo>
                  <a:pt x="3220325" y="975937"/>
                  <a:pt x="3207513" y="1005076"/>
                  <a:pt x="3191993" y="1026930"/>
                </a:cubicBezTo>
                <a:cubicBezTo>
                  <a:pt x="3183330" y="1039224"/>
                  <a:pt x="3178998" y="1064037"/>
                  <a:pt x="3194157" y="1068363"/>
                </a:cubicBezTo>
                <a:cubicBezTo>
                  <a:pt x="3230613" y="1078837"/>
                  <a:pt x="3227725" y="1109114"/>
                  <a:pt x="3226824" y="1143489"/>
                </a:cubicBezTo>
                <a:cubicBezTo>
                  <a:pt x="3225560" y="1186061"/>
                  <a:pt x="3204083" y="1205638"/>
                  <a:pt x="3177734" y="1222030"/>
                </a:cubicBezTo>
                <a:cubicBezTo>
                  <a:pt x="3168711" y="1227720"/>
                  <a:pt x="3155898" y="1227493"/>
                  <a:pt x="3152469" y="1245250"/>
                </a:cubicBezTo>
                <a:cubicBezTo>
                  <a:pt x="3167267" y="1262097"/>
                  <a:pt x="3185314" y="1248439"/>
                  <a:pt x="3201197" y="1253218"/>
                </a:cubicBezTo>
                <a:cubicBezTo>
                  <a:pt x="3214370" y="1257088"/>
                  <a:pt x="3236208" y="1255040"/>
                  <a:pt x="3218160" y="1286000"/>
                </a:cubicBezTo>
                <a:cubicBezTo>
                  <a:pt x="3212926" y="1294878"/>
                  <a:pt x="3219062" y="1301709"/>
                  <a:pt x="3225741" y="1302392"/>
                </a:cubicBezTo>
                <a:cubicBezTo>
                  <a:pt x="3279159" y="1309449"/>
                  <a:pt x="3254615" y="1372054"/>
                  <a:pt x="3271761" y="1405063"/>
                </a:cubicBezTo>
                <a:cubicBezTo>
                  <a:pt x="3276452" y="1414169"/>
                  <a:pt x="3271399" y="1429877"/>
                  <a:pt x="3263999" y="1433747"/>
                </a:cubicBezTo>
                <a:cubicBezTo>
                  <a:pt x="3216716" y="1459245"/>
                  <a:pt x="3210220" y="1520028"/>
                  <a:pt x="3187299" y="1572389"/>
                </a:cubicBezTo>
                <a:cubicBezTo>
                  <a:pt x="3212205" y="1593104"/>
                  <a:pt x="3241982" y="1597657"/>
                  <a:pt x="3268872" y="1611089"/>
                </a:cubicBezTo>
                <a:cubicBezTo>
                  <a:pt x="3296846" y="1625204"/>
                  <a:pt x="3296846" y="1635676"/>
                  <a:pt x="3273746" y="1676653"/>
                </a:cubicBezTo>
                <a:cubicBezTo>
                  <a:pt x="3333842" y="1685532"/>
                  <a:pt x="3333842" y="1685532"/>
                  <a:pt x="3315254" y="1749957"/>
                </a:cubicBezTo>
                <a:cubicBezTo>
                  <a:pt x="3365607" y="1755877"/>
                  <a:pt x="3398812" y="1786382"/>
                  <a:pt x="3406572" y="1853085"/>
                </a:cubicBezTo>
                <a:cubicBezTo>
                  <a:pt x="3410362" y="1885411"/>
                  <a:pt x="3433101" y="1900663"/>
                  <a:pt x="3458367" y="1922291"/>
                </a:cubicBezTo>
                <a:cubicBezTo>
                  <a:pt x="3426966" y="1943236"/>
                  <a:pt x="3405669" y="1986945"/>
                  <a:pt x="3369034" y="1940730"/>
                </a:cubicBezTo>
                <a:cubicBezTo>
                  <a:pt x="3355680" y="1923885"/>
                  <a:pt x="3356941" y="1945284"/>
                  <a:pt x="3355138" y="1951430"/>
                </a:cubicBezTo>
                <a:cubicBezTo>
                  <a:pt x="3350807" y="1966455"/>
                  <a:pt x="3359830" y="1976472"/>
                  <a:pt x="3365786" y="1987854"/>
                </a:cubicBezTo>
                <a:cubicBezTo>
                  <a:pt x="3371561" y="1999237"/>
                  <a:pt x="3378420" y="2011302"/>
                  <a:pt x="3380043" y="2024054"/>
                </a:cubicBezTo>
                <a:cubicBezTo>
                  <a:pt x="3381125" y="2032931"/>
                  <a:pt x="3375892" y="2045905"/>
                  <a:pt x="3370117" y="2052509"/>
                </a:cubicBezTo>
                <a:cubicBezTo>
                  <a:pt x="3339797" y="2087340"/>
                  <a:pt x="3357844" y="2165652"/>
                  <a:pt x="3300454" y="2175670"/>
                </a:cubicBezTo>
                <a:cubicBezTo>
                  <a:pt x="3274647" y="2180221"/>
                  <a:pt x="3262195" y="2208906"/>
                  <a:pt x="3243246" y="2224614"/>
                </a:cubicBezTo>
                <a:cubicBezTo>
                  <a:pt x="3177374" y="2279478"/>
                  <a:pt x="3133338" y="2350051"/>
                  <a:pt x="3112946" y="2447031"/>
                </a:cubicBezTo>
                <a:cubicBezTo>
                  <a:pt x="3107352" y="2473894"/>
                  <a:pt x="3085875" y="2495522"/>
                  <a:pt x="3071979" y="2519197"/>
                </a:cubicBezTo>
                <a:cubicBezTo>
                  <a:pt x="3078657" y="2536499"/>
                  <a:pt x="3115112" y="2499164"/>
                  <a:pt x="3102298" y="2544694"/>
                </a:cubicBezTo>
                <a:cubicBezTo>
                  <a:pt x="3092553" y="2578843"/>
                  <a:pt x="3067647" y="2600014"/>
                  <a:pt x="3044185" y="2620276"/>
                </a:cubicBezTo>
                <a:cubicBezTo>
                  <a:pt x="3017476" y="2643268"/>
                  <a:pt x="2987879" y="2661708"/>
                  <a:pt x="2975787" y="2704279"/>
                </a:cubicBezTo>
                <a:cubicBezTo>
                  <a:pt x="2973260" y="2713386"/>
                  <a:pt x="2965140" y="2722947"/>
                  <a:pt x="2957921" y="2726591"/>
                </a:cubicBezTo>
                <a:cubicBezTo>
                  <a:pt x="2581458" y="3475797"/>
                  <a:pt x="1654740" y="3480805"/>
                  <a:pt x="1547901" y="3475568"/>
                </a:cubicBezTo>
                <a:cubicBezTo>
                  <a:pt x="1418503" y="3468966"/>
                  <a:pt x="1296143" y="3422753"/>
                  <a:pt x="1176132" y="3365156"/>
                </a:cubicBezTo>
                <a:cubicBezTo>
                  <a:pt x="1125418" y="3340797"/>
                  <a:pt x="1078316" y="3306195"/>
                  <a:pt x="1029045" y="3279332"/>
                </a:cubicBezTo>
                <a:cubicBezTo>
                  <a:pt x="961009" y="3242223"/>
                  <a:pt x="908492" y="3171424"/>
                  <a:pt x="840634" y="3141601"/>
                </a:cubicBezTo>
                <a:cubicBezTo>
                  <a:pt x="770793" y="3110867"/>
                  <a:pt x="711057" y="3054638"/>
                  <a:pt x="639229" y="3030734"/>
                </a:cubicBezTo>
                <a:cubicBezTo>
                  <a:pt x="601330" y="3017985"/>
                  <a:pt x="564695" y="2994993"/>
                  <a:pt x="570649" y="2929200"/>
                </a:cubicBezTo>
                <a:cubicBezTo>
                  <a:pt x="572274" y="2910532"/>
                  <a:pt x="562349" y="2895282"/>
                  <a:pt x="546647" y="2900745"/>
                </a:cubicBezTo>
                <a:cubicBezTo>
                  <a:pt x="516690" y="2910989"/>
                  <a:pt x="503154" y="2883898"/>
                  <a:pt x="486550" y="2863636"/>
                </a:cubicBezTo>
                <a:cubicBezTo>
                  <a:pt x="456953" y="2827667"/>
                  <a:pt x="428801" y="2789422"/>
                  <a:pt x="381697" y="2783503"/>
                </a:cubicBezTo>
                <a:cubicBezTo>
                  <a:pt x="390720" y="2755272"/>
                  <a:pt x="406060" y="2759371"/>
                  <a:pt x="420137" y="2765290"/>
                </a:cubicBezTo>
                <a:cubicBezTo>
                  <a:pt x="457133" y="2780772"/>
                  <a:pt x="493769" y="2798300"/>
                  <a:pt x="530765" y="2813781"/>
                </a:cubicBezTo>
                <a:cubicBezTo>
                  <a:pt x="554948" y="2823799"/>
                  <a:pt x="578952" y="2837912"/>
                  <a:pt x="611257" y="2826755"/>
                </a:cubicBezTo>
                <a:cubicBezTo>
                  <a:pt x="583463" y="2769843"/>
                  <a:pt x="536180" y="2759598"/>
                  <a:pt x="497920" y="2742071"/>
                </a:cubicBezTo>
                <a:cubicBezTo>
                  <a:pt x="450096" y="2719988"/>
                  <a:pt x="421942" y="2678326"/>
                  <a:pt x="388193" y="2631885"/>
                </a:cubicBezTo>
                <a:cubicBezTo>
                  <a:pt x="423386" y="2620730"/>
                  <a:pt x="445223" y="2654879"/>
                  <a:pt x="472834" y="2653056"/>
                </a:cubicBezTo>
                <a:cubicBezTo>
                  <a:pt x="474279" y="2647140"/>
                  <a:pt x="476804" y="2638488"/>
                  <a:pt x="476444" y="2638259"/>
                </a:cubicBezTo>
                <a:cubicBezTo>
                  <a:pt x="431326" y="2612763"/>
                  <a:pt x="410211" y="2564956"/>
                  <a:pt x="403173" y="2507131"/>
                </a:cubicBezTo>
                <a:cubicBezTo>
                  <a:pt x="399563" y="2477310"/>
                  <a:pt x="383140" y="2467976"/>
                  <a:pt x="366897" y="2454316"/>
                </a:cubicBezTo>
                <a:cubicBezTo>
                  <a:pt x="310230" y="2405826"/>
                  <a:pt x="250314" y="2361890"/>
                  <a:pt x="203752" y="2295188"/>
                </a:cubicBezTo>
                <a:cubicBezTo>
                  <a:pt x="257532" y="2304066"/>
                  <a:pt x="300665" y="2347547"/>
                  <a:pt x="358597" y="2366215"/>
                </a:cubicBezTo>
                <a:cubicBezTo>
                  <a:pt x="312577" y="2292910"/>
                  <a:pt x="253020" y="2255803"/>
                  <a:pt x="198698" y="2211409"/>
                </a:cubicBezTo>
                <a:cubicBezTo>
                  <a:pt x="173974" y="2191149"/>
                  <a:pt x="151055" y="2165197"/>
                  <a:pt x="121097" y="2154269"/>
                </a:cubicBezTo>
                <a:cubicBezTo>
                  <a:pt x="110448" y="2150400"/>
                  <a:pt x="92943" y="2142204"/>
                  <a:pt x="101425" y="2120577"/>
                </a:cubicBezTo>
                <a:cubicBezTo>
                  <a:pt x="108643" y="2102593"/>
                  <a:pt x="122900" y="2108055"/>
                  <a:pt x="135895" y="2113292"/>
                </a:cubicBezTo>
                <a:cubicBezTo>
                  <a:pt x="167116" y="2126269"/>
                  <a:pt x="199421" y="2126495"/>
                  <a:pt x="241652" y="2126269"/>
                </a:cubicBezTo>
                <a:cubicBezTo>
                  <a:pt x="206279" y="2066851"/>
                  <a:pt x="141489" y="2084608"/>
                  <a:pt x="111170" y="2022231"/>
                </a:cubicBezTo>
                <a:cubicBezTo>
                  <a:pt x="149069" y="2011302"/>
                  <a:pt x="178305" y="2033841"/>
                  <a:pt x="208987" y="2038166"/>
                </a:cubicBezTo>
                <a:cubicBezTo>
                  <a:pt x="236777" y="2042036"/>
                  <a:pt x="243636" y="2031565"/>
                  <a:pt x="237139" y="1997188"/>
                </a:cubicBezTo>
                <a:cubicBezTo>
                  <a:pt x="227034" y="1943690"/>
                  <a:pt x="242193" y="1916371"/>
                  <a:pt x="282618" y="1930941"/>
                </a:cubicBezTo>
                <a:cubicBezTo>
                  <a:pt x="320155" y="1944601"/>
                  <a:pt x="324125" y="1924568"/>
                  <a:pt x="314019" y="1894062"/>
                </a:cubicBezTo>
                <a:cubicBezTo>
                  <a:pt x="299582" y="1849671"/>
                  <a:pt x="316004" y="1815295"/>
                  <a:pt x="327194" y="1777960"/>
                </a:cubicBezTo>
                <a:cubicBezTo>
                  <a:pt x="344339" y="1721045"/>
                  <a:pt x="337121" y="1693272"/>
                  <a:pt x="300123" y="1650929"/>
                </a:cubicBezTo>
                <a:cubicBezTo>
                  <a:pt x="279370" y="1627251"/>
                  <a:pt x="256992" y="1607219"/>
                  <a:pt x="226852" y="1586731"/>
                </a:cubicBezTo>
                <a:cubicBezTo>
                  <a:pt x="296334" y="1575576"/>
                  <a:pt x="223423" y="1538013"/>
                  <a:pt x="247968" y="1514564"/>
                </a:cubicBezTo>
                <a:cubicBezTo>
                  <a:pt x="297056" y="1505003"/>
                  <a:pt x="337121" y="1579673"/>
                  <a:pt x="403895" y="1558274"/>
                </a:cubicBezTo>
                <a:cubicBezTo>
                  <a:pt x="321420" y="1493619"/>
                  <a:pt x="230281" y="1472448"/>
                  <a:pt x="170546" y="1386396"/>
                </a:cubicBezTo>
                <a:cubicBezTo>
                  <a:pt x="184261" y="1366817"/>
                  <a:pt x="197977" y="1385030"/>
                  <a:pt x="209707" y="1377746"/>
                </a:cubicBezTo>
                <a:cubicBezTo>
                  <a:pt x="209346" y="1373192"/>
                  <a:pt x="210250" y="1366362"/>
                  <a:pt x="208083" y="1364314"/>
                </a:cubicBezTo>
                <a:cubicBezTo>
                  <a:pt x="163508" y="1317416"/>
                  <a:pt x="162784" y="1316279"/>
                  <a:pt x="210610" y="1281675"/>
                </a:cubicBezTo>
                <a:cubicBezTo>
                  <a:pt x="227394" y="1269609"/>
                  <a:pt x="225950" y="1258909"/>
                  <a:pt x="217108" y="1243657"/>
                </a:cubicBezTo>
                <a:cubicBezTo>
                  <a:pt x="210790" y="1232957"/>
                  <a:pt x="203211" y="1223395"/>
                  <a:pt x="206820" y="1199947"/>
                </a:cubicBezTo>
                <a:cubicBezTo>
                  <a:pt x="232988" y="1229998"/>
                  <a:pt x="359499" y="1220208"/>
                  <a:pt x="381877" y="1217021"/>
                </a:cubicBezTo>
                <a:cubicBezTo>
                  <a:pt x="406963" y="1213607"/>
                  <a:pt x="431688" y="1199037"/>
                  <a:pt x="458035" y="1207003"/>
                </a:cubicBezTo>
                <a:cubicBezTo>
                  <a:pt x="479150" y="1213381"/>
                  <a:pt x="576966" y="1275073"/>
                  <a:pt x="590863" y="1204273"/>
                </a:cubicBezTo>
                <a:cubicBezTo>
                  <a:pt x="591585" y="1200858"/>
                  <a:pt x="631107" y="1208826"/>
                  <a:pt x="652403" y="1212696"/>
                </a:cubicBezTo>
                <a:cubicBezTo>
                  <a:pt x="671172" y="1215883"/>
                  <a:pt x="692288" y="1229998"/>
                  <a:pt x="704920" y="1201769"/>
                </a:cubicBezTo>
                <a:cubicBezTo>
                  <a:pt x="712320" y="1185150"/>
                  <a:pt x="681820" y="1153051"/>
                  <a:pt x="654569" y="1150320"/>
                </a:cubicBezTo>
                <a:cubicBezTo>
                  <a:pt x="630926" y="1147814"/>
                  <a:pt x="606202" y="1144172"/>
                  <a:pt x="583643" y="1151001"/>
                </a:cubicBezTo>
                <a:cubicBezTo>
                  <a:pt x="555852" y="1159198"/>
                  <a:pt x="540873" y="1145995"/>
                  <a:pt x="533111" y="1117538"/>
                </a:cubicBezTo>
                <a:cubicBezTo>
                  <a:pt x="524450" y="1086122"/>
                  <a:pt x="507845" y="1071550"/>
                  <a:pt x="484926" y="1056980"/>
                </a:cubicBezTo>
                <a:cubicBezTo>
                  <a:pt x="429340" y="1021696"/>
                  <a:pt x="375921" y="980946"/>
                  <a:pt x="314922" y="960456"/>
                </a:cubicBezTo>
                <a:cubicBezTo>
                  <a:pt x="302830" y="956358"/>
                  <a:pt x="289476" y="950894"/>
                  <a:pt x="283881" y="923805"/>
                </a:cubicBezTo>
                <a:cubicBezTo>
                  <a:pt x="449013" y="964326"/>
                  <a:pt x="599526" y="1069958"/>
                  <a:pt x="769890" y="1063811"/>
                </a:cubicBezTo>
                <a:cubicBezTo>
                  <a:pt x="723329" y="1030346"/>
                  <a:pt x="669369" y="1028524"/>
                  <a:pt x="619738" y="1005076"/>
                </a:cubicBezTo>
                <a:cubicBezTo>
                  <a:pt x="654930" y="987546"/>
                  <a:pt x="687956" y="1005759"/>
                  <a:pt x="721344" y="1015777"/>
                </a:cubicBezTo>
                <a:cubicBezTo>
                  <a:pt x="749317" y="1023970"/>
                  <a:pt x="774583" y="1025337"/>
                  <a:pt x="777650" y="976393"/>
                </a:cubicBezTo>
                <a:cubicBezTo>
                  <a:pt x="776566" y="973205"/>
                  <a:pt x="776747" y="969107"/>
                  <a:pt x="776929" y="965238"/>
                </a:cubicBezTo>
                <a:cubicBezTo>
                  <a:pt x="767542" y="944976"/>
                  <a:pt x="752926" y="934504"/>
                  <a:pt x="735601" y="928584"/>
                </a:cubicBezTo>
                <a:cubicBezTo>
                  <a:pt x="725133" y="924942"/>
                  <a:pt x="711237" y="919478"/>
                  <a:pt x="711416" y="904909"/>
                </a:cubicBezTo>
                <a:cubicBezTo>
                  <a:pt x="711958" y="850955"/>
                  <a:pt x="678571" y="835246"/>
                  <a:pt x="645185" y="819539"/>
                </a:cubicBezTo>
                <a:cubicBezTo>
                  <a:pt x="663773" y="792676"/>
                  <a:pt x="678391" y="812481"/>
                  <a:pt x="692468" y="810433"/>
                </a:cubicBezTo>
                <a:cubicBezTo>
                  <a:pt x="701672" y="809067"/>
                  <a:pt x="709973" y="806563"/>
                  <a:pt x="709973" y="792676"/>
                </a:cubicBezTo>
                <a:cubicBezTo>
                  <a:pt x="710154" y="781065"/>
                  <a:pt x="705822" y="767861"/>
                  <a:pt x="696799" y="767635"/>
                </a:cubicBezTo>
                <a:cubicBezTo>
                  <a:pt x="640312" y="765585"/>
                  <a:pt x="609090" y="690914"/>
                  <a:pt x="550437" y="690687"/>
                </a:cubicBezTo>
                <a:cubicBezTo>
                  <a:pt x="515425" y="690687"/>
                  <a:pt x="568666" y="648572"/>
                  <a:pt x="539068" y="631042"/>
                </a:cubicBezTo>
                <a:cubicBezTo>
                  <a:pt x="532570" y="627171"/>
                  <a:pt x="556032" y="621254"/>
                  <a:pt x="566500" y="622164"/>
                </a:cubicBezTo>
                <a:cubicBezTo>
                  <a:pt x="576786" y="623074"/>
                  <a:pt x="585990" y="634229"/>
                  <a:pt x="598443" y="626261"/>
                </a:cubicBezTo>
                <a:cubicBezTo>
                  <a:pt x="605300" y="597806"/>
                  <a:pt x="587615" y="587332"/>
                  <a:pt x="572996" y="579365"/>
                </a:cubicBezTo>
                <a:cubicBezTo>
                  <a:pt x="539247" y="560925"/>
                  <a:pt x="506402" y="538615"/>
                  <a:pt x="469405" y="532013"/>
                </a:cubicBezTo>
                <a:cubicBezTo>
                  <a:pt x="456232" y="529737"/>
                  <a:pt x="488355" y="499231"/>
                  <a:pt x="494671" y="488532"/>
                </a:cubicBezTo>
                <a:cubicBezTo>
                  <a:pt x="345782" y="376071"/>
                  <a:pt x="166756" y="381762"/>
                  <a:pt x="0" y="290928"/>
                </a:cubicBezTo>
                <a:cubicBezTo>
                  <a:pt x="36817" y="273173"/>
                  <a:pt x="63887" y="286148"/>
                  <a:pt x="88973" y="288880"/>
                </a:cubicBezTo>
                <a:cubicBezTo>
                  <a:pt x="151595" y="295708"/>
                  <a:pt x="213498" y="309822"/>
                  <a:pt x="275940" y="318246"/>
                </a:cubicBezTo>
                <a:cubicBezTo>
                  <a:pt x="306620" y="322344"/>
                  <a:pt x="335134" y="337824"/>
                  <a:pt x="369424" y="313239"/>
                </a:cubicBezTo>
                <a:cubicBezTo>
                  <a:pt x="392343" y="296847"/>
                  <a:pt x="428980" y="314604"/>
                  <a:pt x="457133" y="329174"/>
                </a:cubicBezTo>
                <a:cubicBezTo>
                  <a:pt x="480414" y="341238"/>
                  <a:pt x="502612" y="344425"/>
                  <a:pt x="533474" y="329174"/>
                </a:cubicBezTo>
                <a:cubicBezTo>
                  <a:pt x="505501" y="319841"/>
                  <a:pt x="484023" y="311645"/>
                  <a:pt x="462006" y="305953"/>
                </a:cubicBezTo>
                <a:cubicBezTo>
                  <a:pt x="444501" y="301400"/>
                  <a:pt x="486189" y="282960"/>
                  <a:pt x="507484" y="285237"/>
                </a:cubicBezTo>
                <a:cubicBezTo>
                  <a:pt x="537263" y="288423"/>
                  <a:pt x="520479" y="276586"/>
                  <a:pt x="515425" y="260195"/>
                </a:cubicBezTo>
                <a:cubicBezTo>
                  <a:pt x="510012" y="242665"/>
                  <a:pt x="526074" y="237203"/>
                  <a:pt x="536180" y="240844"/>
                </a:cubicBezTo>
                <a:cubicBezTo>
                  <a:pt x="574980" y="255187"/>
                  <a:pt x="613602" y="229917"/>
                  <a:pt x="653668" y="250407"/>
                </a:cubicBezTo>
                <a:cubicBezTo>
                  <a:pt x="643561" y="199867"/>
                  <a:pt x="621723" y="177784"/>
                  <a:pt x="576064" y="170726"/>
                </a:cubicBezTo>
                <a:cubicBezTo>
                  <a:pt x="558919" y="167996"/>
                  <a:pt x="541053" y="172093"/>
                  <a:pt x="526254" y="157522"/>
                </a:cubicBezTo>
                <a:cubicBezTo>
                  <a:pt x="517771" y="149101"/>
                  <a:pt x="508207" y="139084"/>
                  <a:pt x="514884" y="123603"/>
                </a:cubicBezTo>
                <a:cubicBezTo>
                  <a:pt x="519577" y="112674"/>
                  <a:pt x="529684" y="112674"/>
                  <a:pt x="537985" y="116318"/>
                </a:cubicBezTo>
                <a:cubicBezTo>
                  <a:pt x="575162" y="132483"/>
                  <a:pt x="613963" y="138400"/>
                  <a:pt x="652764" y="144320"/>
                </a:cubicBezTo>
                <a:cubicBezTo>
                  <a:pt x="658720" y="145230"/>
                  <a:pt x="665397" y="148191"/>
                  <a:pt x="672075" y="133164"/>
                </a:cubicBezTo>
                <a:cubicBezTo>
                  <a:pt x="599526" y="108805"/>
                  <a:pt x="530585" y="74202"/>
                  <a:pt x="456051" y="60770"/>
                </a:cubicBezTo>
                <a:cubicBezTo>
                  <a:pt x="457133" y="54397"/>
                  <a:pt x="458215" y="48022"/>
                  <a:pt x="459299" y="41649"/>
                </a:cubicBezTo>
                <a:cubicBezTo>
                  <a:pt x="517591" y="50753"/>
                  <a:pt x="575884" y="59859"/>
                  <a:pt x="649515" y="71243"/>
                </a:cubicBezTo>
                <a:cubicBezTo>
                  <a:pt x="604218" y="35045"/>
                  <a:pt x="561446" y="47111"/>
                  <a:pt x="527879" y="15013"/>
                </a:cubicBezTo>
                <a:cubicBezTo>
                  <a:pt x="534195" y="2833"/>
                  <a:pt x="541820" y="-241"/>
                  <a:pt x="549716" y="15"/>
                </a:cubicBezTo>
                <a:close/>
              </a:path>
            </a:pathLst>
          </a:custGeom>
        </p:spPr>
      </p:pic>
      <p:pic>
        <p:nvPicPr>
          <p:cNvPr id="9" name="Εικόνα 8" descr="Εικόνα που περιέχει εσωτερικό, άτομο, ομάδα, πλήθος&#10;&#10;Περιγραφή που δημιουργήθηκε αυτόματα">
            <a:extLst>
              <a:ext uri="{FF2B5EF4-FFF2-40B4-BE49-F238E27FC236}">
                <a16:creationId xmlns:a16="http://schemas.microsoft.com/office/drawing/2014/main" id="{655678D2-0BE1-4D7C-8603-ECB588D054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8" r="18469" b="2"/>
          <a:stretch>
            <a:fillRect/>
          </a:stretch>
        </p:blipFill>
        <p:spPr>
          <a:xfrm>
            <a:off x="7621024" y="-5"/>
            <a:ext cx="4579876" cy="3536502"/>
          </a:xfrm>
          <a:custGeom>
            <a:avLst/>
            <a:gdLst/>
            <a:ahLst/>
            <a:cxnLst/>
            <a:rect l="l" t="t" r="r" b="b"/>
            <a:pathLst>
              <a:path w="4579876" h="3536502">
                <a:moveTo>
                  <a:pt x="457312" y="0"/>
                </a:moveTo>
                <a:lnTo>
                  <a:pt x="4579876" y="0"/>
                </a:lnTo>
                <a:lnTo>
                  <a:pt x="4579876" y="3057029"/>
                </a:lnTo>
                <a:lnTo>
                  <a:pt x="4508441" y="3086568"/>
                </a:lnTo>
                <a:cubicBezTo>
                  <a:pt x="4391572" y="3126663"/>
                  <a:pt x="4301124" y="3221848"/>
                  <a:pt x="4183947" y="3271738"/>
                </a:cubicBezTo>
                <a:cubicBezTo>
                  <a:pt x="4099090" y="3307854"/>
                  <a:pt x="4017967" y="3354374"/>
                  <a:pt x="3930625" y="3387123"/>
                </a:cubicBezTo>
                <a:cubicBezTo>
                  <a:pt x="3723932" y="3464557"/>
                  <a:pt x="3513195" y="3526689"/>
                  <a:pt x="3290337" y="3535564"/>
                </a:cubicBezTo>
                <a:cubicBezTo>
                  <a:pt x="3106332" y="3542605"/>
                  <a:pt x="1510274" y="3535872"/>
                  <a:pt x="861903" y="2528615"/>
                </a:cubicBezTo>
                <a:cubicBezTo>
                  <a:pt x="849470" y="2523717"/>
                  <a:pt x="835485" y="2510862"/>
                  <a:pt x="831133" y="2498619"/>
                </a:cubicBezTo>
                <a:cubicBezTo>
                  <a:pt x="810307" y="2441385"/>
                  <a:pt x="759333" y="2416594"/>
                  <a:pt x="713333" y="2385682"/>
                </a:cubicBezTo>
                <a:cubicBezTo>
                  <a:pt x="672925" y="2358442"/>
                  <a:pt x="630030" y="2329978"/>
                  <a:pt x="613246" y="2284067"/>
                </a:cubicBezTo>
                <a:cubicBezTo>
                  <a:pt x="591179" y="2222855"/>
                  <a:pt x="653963" y="2273050"/>
                  <a:pt x="665465" y="2249789"/>
                </a:cubicBezTo>
                <a:cubicBezTo>
                  <a:pt x="641532" y="2217960"/>
                  <a:pt x="604543" y="2188882"/>
                  <a:pt x="594908" y="2152767"/>
                </a:cubicBezTo>
                <a:cubicBezTo>
                  <a:pt x="559787" y="2022383"/>
                  <a:pt x="483946" y="1927503"/>
                  <a:pt x="370497" y="1853742"/>
                </a:cubicBezTo>
                <a:cubicBezTo>
                  <a:pt x="337861" y="1832624"/>
                  <a:pt x="316415" y="1794059"/>
                  <a:pt x="271969" y="1787940"/>
                </a:cubicBezTo>
                <a:cubicBezTo>
                  <a:pt x="173127" y="1774472"/>
                  <a:pt x="204209" y="1669186"/>
                  <a:pt x="151990" y="1622358"/>
                </a:cubicBezTo>
                <a:cubicBezTo>
                  <a:pt x="142044" y="1613481"/>
                  <a:pt x="133031" y="1596037"/>
                  <a:pt x="134895" y="1584102"/>
                </a:cubicBezTo>
                <a:cubicBezTo>
                  <a:pt x="137691" y="1566959"/>
                  <a:pt x="149504" y="1550739"/>
                  <a:pt x="159450" y="1535435"/>
                </a:cubicBezTo>
                <a:cubicBezTo>
                  <a:pt x="169708" y="1520133"/>
                  <a:pt x="185247" y="1506664"/>
                  <a:pt x="177788" y="1486465"/>
                </a:cubicBezTo>
                <a:cubicBezTo>
                  <a:pt x="174683" y="1478202"/>
                  <a:pt x="176855" y="1449432"/>
                  <a:pt x="153856" y="1472079"/>
                </a:cubicBezTo>
                <a:cubicBezTo>
                  <a:pt x="90760" y="1534212"/>
                  <a:pt x="54082" y="1475449"/>
                  <a:pt x="0" y="1447289"/>
                </a:cubicBezTo>
                <a:cubicBezTo>
                  <a:pt x="43515" y="1418212"/>
                  <a:pt x="82677" y="1397707"/>
                  <a:pt x="89205" y="1354247"/>
                </a:cubicBezTo>
                <a:cubicBezTo>
                  <a:pt x="102570" y="1264569"/>
                  <a:pt x="159758" y="1223557"/>
                  <a:pt x="246479" y="1215599"/>
                </a:cubicBezTo>
                <a:cubicBezTo>
                  <a:pt x="214465" y="1128983"/>
                  <a:pt x="214465" y="1128983"/>
                  <a:pt x="317968" y="1117045"/>
                </a:cubicBezTo>
                <a:cubicBezTo>
                  <a:pt x="278183" y="1061955"/>
                  <a:pt x="278183" y="1047876"/>
                  <a:pt x="326362" y="1028900"/>
                </a:cubicBezTo>
                <a:cubicBezTo>
                  <a:pt x="372673" y="1010841"/>
                  <a:pt x="423957" y="1004720"/>
                  <a:pt x="466852" y="976870"/>
                </a:cubicBezTo>
                <a:cubicBezTo>
                  <a:pt x="427377" y="906475"/>
                  <a:pt x="416188" y="824756"/>
                  <a:pt x="334754" y="790475"/>
                </a:cubicBezTo>
                <a:cubicBezTo>
                  <a:pt x="322010" y="785272"/>
                  <a:pt x="313307" y="764154"/>
                  <a:pt x="321386" y="751912"/>
                </a:cubicBezTo>
                <a:cubicBezTo>
                  <a:pt x="350915" y="707534"/>
                  <a:pt x="308644" y="623365"/>
                  <a:pt x="400645" y="613877"/>
                </a:cubicBezTo>
                <a:cubicBezTo>
                  <a:pt x="412147" y="612959"/>
                  <a:pt x="422716" y="603776"/>
                  <a:pt x="413701" y="591839"/>
                </a:cubicBezTo>
                <a:cubicBezTo>
                  <a:pt x="382618" y="550216"/>
                  <a:pt x="420228" y="552969"/>
                  <a:pt x="442917" y="547767"/>
                </a:cubicBezTo>
                <a:cubicBezTo>
                  <a:pt x="470271" y="541341"/>
                  <a:pt x="501353" y="559703"/>
                  <a:pt x="526840" y="537055"/>
                </a:cubicBezTo>
                <a:cubicBezTo>
                  <a:pt x="520932" y="513181"/>
                  <a:pt x="498866" y="513487"/>
                  <a:pt x="483325" y="505836"/>
                </a:cubicBezTo>
                <a:cubicBezTo>
                  <a:pt x="437946" y="483799"/>
                  <a:pt x="400956" y="457479"/>
                  <a:pt x="398780" y="400243"/>
                </a:cubicBezTo>
                <a:cubicBezTo>
                  <a:pt x="397229" y="354028"/>
                  <a:pt x="392255" y="313323"/>
                  <a:pt x="455041" y="299242"/>
                </a:cubicBezTo>
                <a:cubicBezTo>
                  <a:pt x="481149" y="293426"/>
                  <a:pt x="473687" y="260067"/>
                  <a:pt x="458769" y="243538"/>
                </a:cubicBezTo>
                <a:cubicBezTo>
                  <a:pt x="432038" y="214157"/>
                  <a:pt x="409972" y="174981"/>
                  <a:pt x="363969" y="172227"/>
                </a:cubicBezTo>
                <a:cubicBezTo>
                  <a:pt x="335995" y="170391"/>
                  <a:pt x="314549" y="158146"/>
                  <a:pt x="292481" y="144069"/>
                </a:cubicBezTo>
                <a:cubicBezTo>
                  <a:pt x="276630" y="133966"/>
                  <a:pt x="257670" y="125398"/>
                  <a:pt x="259534" y="103668"/>
                </a:cubicBezTo>
                <a:cubicBezTo>
                  <a:pt x="261399" y="82855"/>
                  <a:pt x="279736" y="74286"/>
                  <a:pt x="298387" y="70001"/>
                </a:cubicBezTo>
                <a:cubicBezTo>
                  <a:pt x="345011" y="59672"/>
                  <a:pt x="389535" y="45726"/>
                  <a:pt x="430782" y="1990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035903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3">
            <a:extLst>
              <a:ext uri="{FF2B5EF4-FFF2-40B4-BE49-F238E27FC236}">
                <a16:creationId xmlns:a16="http://schemas.microsoft.com/office/drawing/2014/main" id="{21EA7FA8-6652-4CC5-90F4-3D48CAC0C2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l-GR" sz="4400" dirty="0"/>
              <a:t>Συλλογικός ρόλος </a:t>
            </a:r>
            <a:endParaRPr lang="en-US" sz="4400" dirty="0"/>
          </a:p>
        </p:txBody>
      </p:sp>
      <p:sp>
        <p:nvSpPr>
          <p:cNvPr id="11" name="Θέση κειμένου 10">
            <a:extLst>
              <a:ext uri="{FF2B5EF4-FFF2-40B4-BE49-F238E27FC236}">
                <a16:creationId xmlns:a16="http://schemas.microsoft.com/office/drawing/2014/main" id="{9751D1A0-ECAD-47E0-8078-5D9D666FDC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1" y="2013625"/>
            <a:ext cx="5735761" cy="4479250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sz="2000" dirty="0"/>
              <a:t>Είναι ένας τρόπος  η ομάδα να υποδυθεί συλλογικά έναν ρόλο.  Καθένας παίρνει τον λόγο όταν θέλει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l-GR" sz="2000" dirty="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sz="2000" dirty="0"/>
              <a:t>Συχνά δημιουργείται ένα είδος διαλόγου μεταξύ των ατόμων που συμμετέχουν στον συλλογικό ρόλο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sz="2000" dirty="0"/>
              <a:t>Ο δάσκαλος μπορεί να θέσει οδηγίες, πχ όλοι να μιλήσουν μια φορά, ή να μη μιλάει κάποιος πολλές φορές κλπ.  </a:t>
            </a:r>
            <a:endParaRPr lang="en-US" sz="2000" dirty="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8" name="Θέση περιεχομένου 7">
            <a:extLst>
              <a:ext uri="{FF2B5EF4-FFF2-40B4-BE49-F238E27FC236}">
                <a16:creationId xmlns:a16="http://schemas.microsoft.com/office/drawing/2014/main" id="{023DD4A2-2753-49B9-B7F8-7CF2B4B274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3" r="3095" b="1"/>
          <a:stretch/>
        </p:blipFill>
        <p:spPr>
          <a:xfrm>
            <a:off x="6573962" y="2013626"/>
            <a:ext cx="4488714" cy="3576825"/>
          </a:xfrm>
          <a:custGeom>
            <a:avLst/>
            <a:gdLst/>
            <a:ahLst/>
            <a:cxnLst/>
            <a:rect l="l" t="t" r="r" b="b"/>
            <a:pathLst>
              <a:path w="4488714" h="3576825">
                <a:moveTo>
                  <a:pt x="713492" y="15"/>
                </a:moveTo>
                <a:cubicBezTo>
                  <a:pt x="723739" y="278"/>
                  <a:pt x="734339" y="3967"/>
                  <a:pt x="743942" y="5139"/>
                </a:cubicBezTo>
                <a:cubicBezTo>
                  <a:pt x="955929" y="31374"/>
                  <a:pt x="1167914" y="59717"/>
                  <a:pt x="1380134" y="84780"/>
                </a:cubicBezTo>
                <a:cubicBezTo>
                  <a:pt x="1578535" y="108204"/>
                  <a:pt x="1778340" y="113591"/>
                  <a:pt x="1977677" y="125771"/>
                </a:cubicBezTo>
                <a:cubicBezTo>
                  <a:pt x="2218942" y="140529"/>
                  <a:pt x="2459740" y="161377"/>
                  <a:pt x="2699600" y="194169"/>
                </a:cubicBezTo>
                <a:cubicBezTo>
                  <a:pt x="2866144" y="217126"/>
                  <a:pt x="3034328" y="233053"/>
                  <a:pt x="3203214" y="214783"/>
                </a:cubicBezTo>
                <a:cubicBezTo>
                  <a:pt x="3211646" y="213845"/>
                  <a:pt x="3221250" y="210801"/>
                  <a:pt x="3228277" y="213845"/>
                </a:cubicBezTo>
                <a:cubicBezTo>
                  <a:pt x="3310262" y="248045"/>
                  <a:pt x="3399740" y="223449"/>
                  <a:pt x="3484768" y="244999"/>
                </a:cubicBezTo>
                <a:cubicBezTo>
                  <a:pt x="3462984" y="328154"/>
                  <a:pt x="3369523" y="321361"/>
                  <a:pt x="3316820" y="378984"/>
                </a:cubicBezTo>
                <a:cubicBezTo>
                  <a:pt x="3402785" y="401939"/>
                  <a:pt x="3480084" y="425129"/>
                  <a:pt x="3558554" y="442462"/>
                </a:cubicBezTo>
                <a:cubicBezTo>
                  <a:pt x="3641709" y="460733"/>
                  <a:pt x="3712214" y="510158"/>
                  <a:pt x="3793494" y="532176"/>
                </a:cubicBezTo>
                <a:cubicBezTo>
                  <a:pt x="3810829" y="536861"/>
                  <a:pt x="3831676" y="553257"/>
                  <a:pt x="3837766" y="569186"/>
                </a:cubicBezTo>
                <a:cubicBezTo>
                  <a:pt x="3857442" y="620719"/>
                  <a:pt x="4250260" y="765244"/>
                  <a:pt x="4203881" y="811154"/>
                </a:cubicBezTo>
                <a:cubicBezTo>
                  <a:pt x="4184673" y="830128"/>
                  <a:pt x="4159844" y="843714"/>
                  <a:pt x="4133843" y="862453"/>
                </a:cubicBezTo>
                <a:cubicBezTo>
                  <a:pt x="4172962" y="897823"/>
                  <a:pt x="4216998" y="913283"/>
                  <a:pt x="4263846" y="923823"/>
                </a:cubicBezTo>
                <a:cubicBezTo>
                  <a:pt x="4277901" y="927103"/>
                  <a:pt x="4291721" y="933661"/>
                  <a:pt x="4293126" y="949590"/>
                </a:cubicBezTo>
                <a:cubicBezTo>
                  <a:pt x="4294531" y="966220"/>
                  <a:pt x="4280242" y="972778"/>
                  <a:pt x="4268297" y="980509"/>
                </a:cubicBezTo>
                <a:cubicBezTo>
                  <a:pt x="4251666" y="991283"/>
                  <a:pt x="4235503" y="1000654"/>
                  <a:pt x="4214422" y="1002059"/>
                </a:cubicBezTo>
                <a:cubicBezTo>
                  <a:pt x="4179754" y="1004167"/>
                  <a:pt x="4163124" y="1034149"/>
                  <a:pt x="4142980" y="1056636"/>
                </a:cubicBezTo>
                <a:cubicBezTo>
                  <a:pt x="4131736" y="1069286"/>
                  <a:pt x="4126114" y="1094817"/>
                  <a:pt x="4145790" y="1099268"/>
                </a:cubicBezTo>
                <a:cubicBezTo>
                  <a:pt x="4193106" y="1110043"/>
                  <a:pt x="4189358" y="1141197"/>
                  <a:pt x="4188188" y="1176567"/>
                </a:cubicBezTo>
                <a:cubicBezTo>
                  <a:pt x="4186548" y="1220370"/>
                  <a:pt x="4158673" y="1240514"/>
                  <a:pt x="4124474" y="1257380"/>
                </a:cubicBezTo>
                <a:cubicBezTo>
                  <a:pt x="4112762" y="1263235"/>
                  <a:pt x="4096132" y="1263000"/>
                  <a:pt x="4091680" y="1281271"/>
                </a:cubicBezTo>
                <a:cubicBezTo>
                  <a:pt x="4110888" y="1298606"/>
                  <a:pt x="4134312" y="1284551"/>
                  <a:pt x="4154926" y="1289469"/>
                </a:cubicBezTo>
                <a:cubicBezTo>
                  <a:pt x="4172025" y="1293452"/>
                  <a:pt x="4200368" y="1291344"/>
                  <a:pt x="4176944" y="1323200"/>
                </a:cubicBezTo>
                <a:cubicBezTo>
                  <a:pt x="4170150" y="1332335"/>
                  <a:pt x="4178114" y="1339363"/>
                  <a:pt x="4186782" y="1340066"/>
                </a:cubicBezTo>
                <a:cubicBezTo>
                  <a:pt x="4256117" y="1347327"/>
                  <a:pt x="4224260" y="1411743"/>
                  <a:pt x="4246513" y="1445708"/>
                </a:cubicBezTo>
                <a:cubicBezTo>
                  <a:pt x="4252602" y="1455076"/>
                  <a:pt x="4246044" y="1471239"/>
                  <a:pt x="4236440" y="1475221"/>
                </a:cubicBezTo>
                <a:cubicBezTo>
                  <a:pt x="4175069" y="1501456"/>
                  <a:pt x="4166637" y="1563998"/>
                  <a:pt x="4136888" y="1617873"/>
                </a:cubicBezTo>
                <a:cubicBezTo>
                  <a:pt x="4169214" y="1639188"/>
                  <a:pt x="4207863" y="1643873"/>
                  <a:pt x="4242764" y="1657693"/>
                </a:cubicBezTo>
                <a:cubicBezTo>
                  <a:pt x="4279072" y="1672216"/>
                  <a:pt x="4279072" y="1682991"/>
                  <a:pt x="4249089" y="1725153"/>
                </a:cubicBezTo>
                <a:cubicBezTo>
                  <a:pt x="4327090" y="1734290"/>
                  <a:pt x="4327090" y="1734290"/>
                  <a:pt x="4302964" y="1800579"/>
                </a:cubicBezTo>
                <a:cubicBezTo>
                  <a:pt x="4368318" y="1806669"/>
                  <a:pt x="4411417" y="1838057"/>
                  <a:pt x="4421488" y="1906689"/>
                </a:cubicBezTo>
                <a:cubicBezTo>
                  <a:pt x="4426408" y="1939951"/>
                  <a:pt x="4455922" y="1955644"/>
                  <a:pt x="4488714" y="1977897"/>
                </a:cubicBezTo>
                <a:cubicBezTo>
                  <a:pt x="4447958" y="1999448"/>
                  <a:pt x="4420318" y="2044421"/>
                  <a:pt x="4372767" y="1996870"/>
                </a:cubicBezTo>
                <a:cubicBezTo>
                  <a:pt x="4355434" y="1979537"/>
                  <a:pt x="4357072" y="2001555"/>
                  <a:pt x="4354731" y="2007880"/>
                </a:cubicBezTo>
                <a:cubicBezTo>
                  <a:pt x="4349110" y="2023339"/>
                  <a:pt x="4360820" y="2033646"/>
                  <a:pt x="4368551" y="2045357"/>
                </a:cubicBezTo>
                <a:cubicBezTo>
                  <a:pt x="4376046" y="2057070"/>
                  <a:pt x="4384948" y="2069484"/>
                  <a:pt x="4387056" y="2082603"/>
                </a:cubicBezTo>
                <a:cubicBezTo>
                  <a:pt x="4388460" y="2091738"/>
                  <a:pt x="4381668" y="2105088"/>
                  <a:pt x="4374173" y="2111882"/>
                </a:cubicBezTo>
                <a:cubicBezTo>
                  <a:pt x="4334820" y="2147720"/>
                  <a:pt x="4358244" y="2228299"/>
                  <a:pt x="4283756" y="2238606"/>
                </a:cubicBezTo>
                <a:cubicBezTo>
                  <a:pt x="4250260" y="2243289"/>
                  <a:pt x="4234098" y="2272804"/>
                  <a:pt x="4209503" y="2288966"/>
                </a:cubicBezTo>
                <a:cubicBezTo>
                  <a:pt x="4124006" y="2345418"/>
                  <a:pt x="4066851" y="2418032"/>
                  <a:pt x="4040383" y="2517817"/>
                </a:cubicBezTo>
                <a:cubicBezTo>
                  <a:pt x="4033122" y="2545457"/>
                  <a:pt x="4005246" y="2567711"/>
                  <a:pt x="3987210" y="2592071"/>
                </a:cubicBezTo>
                <a:cubicBezTo>
                  <a:pt x="3995878" y="2609873"/>
                  <a:pt x="4043193" y="2571458"/>
                  <a:pt x="4026563" y="2618305"/>
                </a:cubicBezTo>
                <a:cubicBezTo>
                  <a:pt x="4013914" y="2653442"/>
                  <a:pt x="3981588" y="2675226"/>
                  <a:pt x="3951137" y="2696074"/>
                </a:cubicBezTo>
                <a:cubicBezTo>
                  <a:pt x="3916470" y="2719731"/>
                  <a:pt x="3878055" y="2738704"/>
                  <a:pt x="3862360" y="2782506"/>
                </a:cubicBezTo>
                <a:cubicBezTo>
                  <a:pt x="3859081" y="2791877"/>
                  <a:pt x="3848540" y="2801714"/>
                  <a:pt x="3839172" y="2805463"/>
                </a:cubicBezTo>
                <a:cubicBezTo>
                  <a:pt x="3350549" y="3576343"/>
                  <a:pt x="2147734" y="3581495"/>
                  <a:pt x="2009066" y="3576107"/>
                </a:cubicBezTo>
                <a:cubicBezTo>
                  <a:pt x="1841116" y="3569315"/>
                  <a:pt x="1682302" y="3521764"/>
                  <a:pt x="1526534" y="3462502"/>
                </a:cubicBezTo>
                <a:cubicBezTo>
                  <a:pt x="1460712" y="3437439"/>
                  <a:pt x="1399577" y="3401835"/>
                  <a:pt x="1335628" y="3374195"/>
                </a:cubicBezTo>
                <a:cubicBezTo>
                  <a:pt x="1247321" y="3336013"/>
                  <a:pt x="1179158" y="3263165"/>
                  <a:pt x="1091084" y="3232479"/>
                </a:cubicBezTo>
                <a:cubicBezTo>
                  <a:pt x="1000434" y="3200857"/>
                  <a:pt x="922901" y="3143000"/>
                  <a:pt x="829673" y="3118405"/>
                </a:cubicBezTo>
                <a:cubicBezTo>
                  <a:pt x="780484" y="3105288"/>
                  <a:pt x="732933" y="3081631"/>
                  <a:pt x="740662" y="3013935"/>
                </a:cubicBezTo>
                <a:cubicBezTo>
                  <a:pt x="742771" y="2994727"/>
                  <a:pt x="729888" y="2979034"/>
                  <a:pt x="709509" y="2984656"/>
                </a:cubicBezTo>
                <a:cubicBezTo>
                  <a:pt x="670626" y="2995196"/>
                  <a:pt x="653058" y="2967321"/>
                  <a:pt x="631507" y="2946474"/>
                </a:cubicBezTo>
                <a:cubicBezTo>
                  <a:pt x="593093" y="2909465"/>
                  <a:pt x="556552" y="2870113"/>
                  <a:pt x="495415" y="2864022"/>
                </a:cubicBezTo>
                <a:cubicBezTo>
                  <a:pt x="507126" y="2834976"/>
                  <a:pt x="527037" y="2839193"/>
                  <a:pt x="545308" y="2845283"/>
                </a:cubicBezTo>
                <a:cubicBezTo>
                  <a:pt x="593327" y="2861212"/>
                  <a:pt x="640877" y="2879248"/>
                  <a:pt x="688896" y="2895176"/>
                </a:cubicBezTo>
                <a:cubicBezTo>
                  <a:pt x="720284" y="2905483"/>
                  <a:pt x="751438" y="2920006"/>
                  <a:pt x="793367" y="2908527"/>
                </a:cubicBezTo>
                <a:cubicBezTo>
                  <a:pt x="757294" y="2849968"/>
                  <a:pt x="695923" y="2839427"/>
                  <a:pt x="646265" y="2821391"/>
                </a:cubicBezTo>
                <a:cubicBezTo>
                  <a:pt x="584192" y="2798670"/>
                  <a:pt x="547651" y="2755803"/>
                  <a:pt x="503847" y="2708019"/>
                </a:cubicBezTo>
                <a:cubicBezTo>
                  <a:pt x="549524" y="2696541"/>
                  <a:pt x="577867" y="2731678"/>
                  <a:pt x="613705" y="2729803"/>
                </a:cubicBezTo>
                <a:cubicBezTo>
                  <a:pt x="615580" y="2723714"/>
                  <a:pt x="618859" y="2714813"/>
                  <a:pt x="618390" y="2714577"/>
                </a:cubicBezTo>
                <a:cubicBezTo>
                  <a:pt x="559831" y="2688343"/>
                  <a:pt x="532425" y="2639153"/>
                  <a:pt x="523289" y="2579656"/>
                </a:cubicBezTo>
                <a:cubicBezTo>
                  <a:pt x="518605" y="2548972"/>
                  <a:pt x="497289" y="2539368"/>
                  <a:pt x="476207" y="2525313"/>
                </a:cubicBezTo>
                <a:cubicBezTo>
                  <a:pt x="402656" y="2475421"/>
                  <a:pt x="324889" y="2430213"/>
                  <a:pt x="264455" y="2361581"/>
                </a:cubicBezTo>
                <a:cubicBezTo>
                  <a:pt x="334259" y="2370716"/>
                  <a:pt x="390242" y="2415455"/>
                  <a:pt x="465433" y="2434663"/>
                </a:cubicBezTo>
                <a:cubicBezTo>
                  <a:pt x="405702" y="2359238"/>
                  <a:pt x="328402" y="2321058"/>
                  <a:pt x="257897" y="2275380"/>
                </a:cubicBezTo>
                <a:cubicBezTo>
                  <a:pt x="225806" y="2254533"/>
                  <a:pt x="196059" y="2227830"/>
                  <a:pt x="157174" y="2216586"/>
                </a:cubicBezTo>
                <a:cubicBezTo>
                  <a:pt x="143354" y="2212604"/>
                  <a:pt x="120633" y="2204172"/>
                  <a:pt x="131643" y="2181919"/>
                </a:cubicBezTo>
                <a:cubicBezTo>
                  <a:pt x="141011" y="2163415"/>
                  <a:pt x="159516" y="2169035"/>
                  <a:pt x="176382" y="2174423"/>
                </a:cubicBezTo>
                <a:cubicBezTo>
                  <a:pt x="216905" y="2187776"/>
                  <a:pt x="258834" y="2188009"/>
                  <a:pt x="313646" y="2187776"/>
                </a:cubicBezTo>
                <a:cubicBezTo>
                  <a:pt x="267735" y="2126639"/>
                  <a:pt x="183643" y="2144910"/>
                  <a:pt x="144292" y="2080728"/>
                </a:cubicBezTo>
                <a:cubicBezTo>
                  <a:pt x="193481" y="2069484"/>
                  <a:pt x="231428" y="2092674"/>
                  <a:pt x="271249" y="2097124"/>
                </a:cubicBezTo>
                <a:cubicBezTo>
                  <a:pt x="307321" y="2101106"/>
                  <a:pt x="316222" y="2090332"/>
                  <a:pt x="307790" y="2054961"/>
                </a:cubicBezTo>
                <a:cubicBezTo>
                  <a:pt x="294673" y="1999915"/>
                  <a:pt x="314349" y="1971806"/>
                  <a:pt x="366818" y="1986798"/>
                </a:cubicBezTo>
                <a:cubicBezTo>
                  <a:pt x="415539" y="2000852"/>
                  <a:pt x="420692" y="1980240"/>
                  <a:pt x="407575" y="1948852"/>
                </a:cubicBezTo>
                <a:cubicBezTo>
                  <a:pt x="388836" y="1903176"/>
                  <a:pt x="410151" y="1867805"/>
                  <a:pt x="424674" y="1829390"/>
                </a:cubicBezTo>
                <a:cubicBezTo>
                  <a:pt x="446928" y="1770831"/>
                  <a:pt x="437558" y="1742253"/>
                  <a:pt x="389539" y="1698685"/>
                </a:cubicBezTo>
                <a:cubicBezTo>
                  <a:pt x="362602" y="1674323"/>
                  <a:pt x="333557" y="1653711"/>
                  <a:pt x="294438" y="1632630"/>
                </a:cubicBezTo>
                <a:cubicBezTo>
                  <a:pt x="384620" y="1621152"/>
                  <a:pt x="289988" y="1582503"/>
                  <a:pt x="321844" y="1558376"/>
                </a:cubicBezTo>
                <a:cubicBezTo>
                  <a:pt x="385557" y="1548538"/>
                  <a:pt x="437558" y="1625368"/>
                  <a:pt x="524227" y="1603350"/>
                </a:cubicBezTo>
                <a:cubicBezTo>
                  <a:pt x="417179" y="1536825"/>
                  <a:pt x="298889" y="1515041"/>
                  <a:pt x="221356" y="1426500"/>
                </a:cubicBezTo>
                <a:cubicBezTo>
                  <a:pt x="239158" y="1406355"/>
                  <a:pt x="256960" y="1425094"/>
                  <a:pt x="272186" y="1417599"/>
                </a:cubicBezTo>
                <a:cubicBezTo>
                  <a:pt x="271717" y="1412914"/>
                  <a:pt x="272889" y="1405886"/>
                  <a:pt x="270077" y="1403779"/>
                </a:cubicBezTo>
                <a:cubicBezTo>
                  <a:pt x="212221" y="1355525"/>
                  <a:pt x="211283" y="1354355"/>
                  <a:pt x="273356" y="1318749"/>
                </a:cubicBezTo>
                <a:cubicBezTo>
                  <a:pt x="295141" y="1306335"/>
                  <a:pt x="293267" y="1295325"/>
                  <a:pt x="281790" y="1279632"/>
                </a:cubicBezTo>
                <a:cubicBezTo>
                  <a:pt x="273590" y="1268622"/>
                  <a:pt x="263753" y="1258784"/>
                  <a:pt x="268438" y="1234657"/>
                </a:cubicBezTo>
                <a:cubicBezTo>
                  <a:pt x="302402" y="1265578"/>
                  <a:pt x="466603" y="1255505"/>
                  <a:pt x="495649" y="1252226"/>
                </a:cubicBezTo>
                <a:cubicBezTo>
                  <a:pt x="528208" y="1248713"/>
                  <a:pt x="560299" y="1233721"/>
                  <a:pt x="594497" y="1241919"/>
                </a:cubicBezTo>
                <a:cubicBezTo>
                  <a:pt x="621903" y="1248479"/>
                  <a:pt x="748860" y="1311957"/>
                  <a:pt x="766898" y="1239109"/>
                </a:cubicBezTo>
                <a:cubicBezTo>
                  <a:pt x="767835" y="1235595"/>
                  <a:pt x="819132" y="1243794"/>
                  <a:pt x="846773" y="1247776"/>
                </a:cubicBezTo>
                <a:cubicBezTo>
                  <a:pt x="871134" y="1251055"/>
                  <a:pt x="898540" y="1265578"/>
                  <a:pt x="914936" y="1236532"/>
                </a:cubicBezTo>
                <a:cubicBezTo>
                  <a:pt x="924540" y="1219433"/>
                  <a:pt x="884954" y="1186405"/>
                  <a:pt x="849584" y="1183594"/>
                </a:cubicBezTo>
                <a:cubicBezTo>
                  <a:pt x="818898" y="1181017"/>
                  <a:pt x="786807" y="1177269"/>
                  <a:pt x="757528" y="1184296"/>
                </a:cubicBezTo>
                <a:cubicBezTo>
                  <a:pt x="721456" y="1192730"/>
                  <a:pt x="702014" y="1179144"/>
                  <a:pt x="691941" y="1149864"/>
                </a:cubicBezTo>
                <a:cubicBezTo>
                  <a:pt x="680698" y="1117539"/>
                  <a:pt x="659147" y="1102547"/>
                  <a:pt x="629400" y="1087555"/>
                </a:cubicBezTo>
                <a:cubicBezTo>
                  <a:pt x="557253" y="1051250"/>
                  <a:pt x="487920" y="1009321"/>
                  <a:pt x="408747" y="988239"/>
                </a:cubicBezTo>
                <a:cubicBezTo>
                  <a:pt x="393052" y="984022"/>
                  <a:pt x="375719" y="978400"/>
                  <a:pt x="368458" y="950527"/>
                </a:cubicBezTo>
                <a:cubicBezTo>
                  <a:pt x="582786" y="992220"/>
                  <a:pt x="778141" y="1100908"/>
                  <a:pt x="999262" y="1094583"/>
                </a:cubicBezTo>
                <a:cubicBezTo>
                  <a:pt x="938829" y="1060149"/>
                  <a:pt x="868792" y="1058276"/>
                  <a:pt x="804376" y="1034149"/>
                </a:cubicBezTo>
                <a:cubicBezTo>
                  <a:pt x="850053" y="1016113"/>
                  <a:pt x="892918" y="1034852"/>
                  <a:pt x="936252" y="1045159"/>
                </a:cubicBezTo>
                <a:cubicBezTo>
                  <a:pt x="972559" y="1053591"/>
                  <a:pt x="1005353" y="1054997"/>
                  <a:pt x="1009335" y="1004636"/>
                </a:cubicBezTo>
                <a:cubicBezTo>
                  <a:pt x="1007929" y="1001356"/>
                  <a:pt x="1008163" y="997141"/>
                  <a:pt x="1008398" y="993158"/>
                </a:cubicBezTo>
                <a:cubicBezTo>
                  <a:pt x="996216" y="972311"/>
                  <a:pt x="977244" y="961536"/>
                  <a:pt x="954757" y="955445"/>
                </a:cubicBezTo>
                <a:cubicBezTo>
                  <a:pt x="941171" y="951697"/>
                  <a:pt x="923135" y="946075"/>
                  <a:pt x="923368" y="931085"/>
                </a:cubicBezTo>
                <a:cubicBezTo>
                  <a:pt x="924071" y="875570"/>
                  <a:pt x="880738" y="859407"/>
                  <a:pt x="837403" y="843245"/>
                </a:cubicBezTo>
                <a:cubicBezTo>
                  <a:pt x="861530" y="815605"/>
                  <a:pt x="880503" y="835983"/>
                  <a:pt x="898774" y="833876"/>
                </a:cubicBezTo>
                <a:cubicBezTo>
                  <a:pt x="910720" y="832470"/>
                  <a:pt x="921495" y="829894"/>
                  <a:pt x="921495" y="815605"/>
                </a:cubicBezTo>
                <a:cubicBezTo>
                  <a:pt x="921729" y="803658"/>
                  <a:pt x="916107" y="790072"/>
                  <a:pt x="904396" y="789839"/>
                </a:cubicBezTo>
                <a:cubicBezTo>
                  <a:pt x="831079" y="787730"/>
                  <a:pt x="790556" y="710900"/>
                  <a:pt x="714428" y="710666"/>
                </a:cubicBezTo>
                <a:cubicBezTo>
                  <a:pt x="668986" y="710666"/>
                  <a:pt x="738086" y="667332"/>
                  <a:pt x="699672" y="649295"/>
                </a:cubicBezTo>
                <a:cubicBezTo>
                  <a:pt x="691238" y="645313"/>
                  <a:pt x="721690" y="639224"/>
                  <a:pt x="735276" y="640160"/>
                </a:cubicBezTo>
                <a:cubicBezTo>
                  <a:pt x="748627" y="641097"/>
                  <a:pt x="760573" y="652574"/>
                  <a:pt x="776736" y="644376"/>
                </a:cubicBezTo>
                <a:cubicBezTo>
                  <a:pt x="785637" y="615097"/>
                  <a:pt x="762682" y="604322"/>
                  <a:pt x="743708" y="596123"/>
                </a:cubicBezTo>
                <a:cubicBezTo>
                  <a:pt x="699905" y="577150"/>
                  <a:pt x="657274" y="554195"/>
                  <a:pt x="609255" y="547401"/>
                </a:cubicBezTo>
                <a:cubicBezTo>
                  <a:pt x="592156" y="545059"/>
                  <a:pt x="633850" y="513671"/>
                  <a:pt x="642048" y="502662"/>
                </a:cubicBezTo>
                <a:cubicBezTo>
                  <a:pt x="448801" y="386949"/>
                  <a:pt x="216437" y="392804"/>
                  <a:pt x="0" y="299342"/>
                </a:cubicBezTo>
                <a:cubicBezTo>
                  <a:pt x="47785" y="281073"/>
                  <a:pt x="82921" y="294424"/>
                  <a:pt x="115480" y="297235"/>
                </a:cubicBezTo>
                <a:cubicBezTo>
                  <a:pt x="196760" y="304261"/>
                  <a:pt x="277105" y="318784"/>
                  <a:pt x="358151" y="327451"/>
                </a:cubicBezTo>
                <a:cubicBezTo>
                  <a:pt x="397971" y="331667"/>
                  <a:pt x="434981" y="347596"/>
                  <a:pt x="479486" y="322299"/>
                </a:cubicBezTo>
                <a:cubicBezTo>
                  <a:pt x="509235" y="305433"/>
                  <a:pt x="556786" y="323703"/>
                  <a:pt x="593327" y="338695"/>
                </a:cubicBezTo>
                <a:cubicBezTo>
                  <a:pt x="623543" y="351109"/>
                  <a:pt x="652355" y="354388"/>
                  <a:pt x="692410" y="338695"/>
                </a:cubicBezTo>
                <a:cubicBezTo>
                  <a:pt x="656103" y="329091"/>
                  <a:pt x="628228" y="320659"/>
                  <a:pt x="599651" y="314802"/>
                </a:cubicBezTo>
                <a:cubicBezTo>
                  <a:pt x="576930" y="310118"/>
                  <a:pt x="631040" y="291144"/>
                  <a:pt x="658679" y="293487"/>
                </a:cubicBezTo>
                <a:cubicBezTo>
                  <a:pt x="697329" y="296766"/>
                  <a:pt x="675545" y="284586"/>
                  <a:pt x="668986" y="267720"/>
                </a:cubicBezTo>
                <a:cubicBezTo>
                  <a:pt x="661959" y="249684"/>
                  <a:pt x="682806" y="244063"/>
                  <a:pt x="695923" y="247810"/>
                </a:cubicBezTo>
                <a:cubicBezTo>
                  <a:pt x="746284" y="262568"/>
                  <a:pt x="796411" y="236567"/>
                  <a:pt x="848413" y="257649"/>
                </a:cubicBezTo>
                <a:cubicBezTo>
                  <a:pt x="835295" y="205647"/>
                  <a:pt x="806952" y="182926"/>
                  <a:pt x="747690" y="175664"/>
                </a:cubicBezTo>
                <a:cubicBezTo>
                  <a:pt x="725437" y="172854"/>
                  <a:pt x="702248" y="177070"/>
                  <a:pt x="683040" y="162078"/>
                </a:cubicBezTo>
                <a:cubicBezTo>
                  <a:pt x="672030" y="153413"/>
                  <a:pt x="659616" y="143106"/>
                  <a:pt x="668283" y="127177"/>
                </a:cubicBezTo>
                <a:cubicBezTo>
                  <a:pt x="674373" y="115933"/>
                  <a:pt x="687491" y="115933"/>
                  <a:pt x="698266" y="119682"/>
                </a:cubicBezTo>
                <a:cubicBezTo>
                  <a:pt x="746519" y="136313"/>
                  <a:pt x="796880" y="142403"/>
                  <a:pt x="847241" y="148494"/>
                </a:cubicBezTo>
                <a:cubicBezTo>
                  <a:pt x="854972" y="149430"/>
                  <a:pt x="863637" y="152476"/>
                  <a:pt x="872305" y="137015"/>
                </a:cubicBezTo>
                <a:cubicBezTo>
                  <a:pt x="778141" y="111951"/>
                  <a:pt x="688662" y="76347"/>
                  <a:pt x="591921" y="62527"/>
                </a:cubicBezTo>
                <a:cubicBezTo>
                  <a:pt x="593327" y="55969"/>
                  <a:pt x="594732" y="49410"/>
                  <a:pt x="596138" y="42852"/>
                </a:cubicBezTo>
                <a:cubicBezTo>
                  <a:pt x="671796" y="52220"/>
                  <a:pt x="747456" y="61590"/>
                  <a:pt x="843025" y="73303"/>
                </a:cubicBezTo>
                <a:cubicBezTo>
                  <a:pt x="784231" y="36058"/>
                  <a:pt x="728717" y="48473"/>
                  <a:pt x="685149" y="15446"/>
                </a:cubicBezTo>
                <a:cubicBezTo>
                  <a:pt x="693347" y="2914"/>
                  <a:pt x="703244" y="-249"/>
                  <a:pt x="713492" y="1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217753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02E612C7-B066-4023-9D0A-7C54D1E33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6431" y="787180"/>
            <a:ext cx="4221531" cy="47891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Κρυφ</a:t>
            </a:r>
            <a:r>
              <a:rPr lang="en-US" sz="3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ακούσματα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2127" y="1436914"/>
            <a:ext cx="5115835" cy="5205045"/>
          </a:xfrm>
        </p:spPr>
        <p:txBody>
          <a:bodyPr vert="horz" lIns="91440" tIns="45720" rIns="91440" bIns="45720" rtlCol="0">
            <a:noAutofit/>
          </a:bodyPr>
          <a:lstStyle/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Η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τεχνική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επ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ιτρέ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πει να ακούσουμε συζητήσεις μεταξύ των χαρακτήρων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Να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σκεφτούμε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αν α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υτός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π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ου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κρυφ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ακούει βρίσκεται σε συγκεκριμένο ρόλο ή απλά περνά από μια ομάδα ή ζευγάρι και ακούει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Να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συζητηθεί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α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ργότερ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α το τί άκουσε </a:t>
            </a:r>
          </a:p>
        </p:txBody>
      </p:sp>
      <p:pic>
        <p:nvPicPr>
          <p:cNvPr id="2050" name="Picture 2" descr="ψίθυροι διανυσματική απεικόνιση. εικονογραφία από shouting - 54271866">
            <a:extLst>
              <a:ext uri="{FF2B5EF4-FFF2-40B4-BE49-F238E27FC236}">
                <a16:creationId xmlns:a16="http://schemas.microsoft.com/office/drawing/2014/main" id="{6E18F62A-FF8A-4643-934D-886B44B320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7" r="-1" b="-1"/>
          <a:stretch/>
        </p:blipFill>
        <p:spPr bwMode="auto">
          <a:xfrm>
            <a:off x="6096000" y="10"/>
            <a:ext cx="6096000" cy="6857990"/>
          </a:xfrm>
          <a:custGeom>
            <a:avLst/>
            <a:gdLst/>
            <a:ahLst/>
            <a:cxnLst/>
            <a:rect l="l" t="t" r="r" b="b"/>
            <a:pathLst>
              <a:path w="6096000" h="6858000">
                <a:moveTo>
                  <a:pt x="3068432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68431" y="6858000"/>
                </a:lnTo>
                <a:lnTo>
                  <a:pt x="3064426" y="6854853"/>
                </a:lnTo>
                <a:cubicBezTo>
                  <a:pt x="2077725" y="6040555"/>
                  <a:pt x="1448804" y="4808224"/>
                  <a:pt x="1448804" y="3429000"/>
                </a:cubicBezTo>
                <a:cubicBezTo>
                  <a:pt x="1448804" y="2049777"/>
                  <a:pt x="2077725" y="817446"/>
                  <a:pt x="3064426" y="3148"/>
                </a:cubicBezTo>
                <a:close/>
                <a:moveTo>
                  <a:pt x="1056707" y="0"/>
                </a:moveTo>
                <a:lnTo>
                  <a:pt x="2472663" y="0"/>
                </a:lnTo>
                <a:lnTo>
                  <a:pt x="2400426" y="75768"/>
                </a:lnTo>
                <a:cubicBezTo>
                  <a:pt x="1595468" y="961418"/>
                  <a:pt x="1104860" y="2137915"/>
                  <a:pt x="1104860" y="3429000"/>
                </a:cubicBezTo>
                <a:cubicBezTo>
                  <a:pt x="1104860" y="4720086"/>
                  <a:pt x="1595468" y="5896583"/>
                  <a:pt x="2400426" y="6782233"/>
                </a:cubicBezTo>
                <a:lnTo>
                  <a:pt x="2472663" y="6858000"/>
                </a:lnTo>
                <a:lnTo>
                  <a:pt x="1056707" y="6858000"/>
                </a:lnTo>
                <a:lnTo>
                  <a:pt x="1040415" y="6835090"/>
                </a:lnTo>
                <a:cubicBezTo>
                  <a:pt x="383550" y="5862802"/>
                  <a:pt x="0" y="4690693"/>
                  <a:pt x="0" y="3429000"/>
                </a:cubicBezTo>
                <a:cubicBezTo>
                  <a:pt x="0" y="2167308"/>
                  <a:pt x="383550" y="995199"/>
                  <a:pt x="1040415" y="2291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34CFA7DE-DC24-4883-9E7E-838305755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2472664" cy="6858000"/>
          </a:xfrm>
          <a:custGeom>
            <a:avLst/>
            <a:gdLst>
              <a:gd name="connsiteX0" fmla="*/ 1056708 w 2472664"/>
              <a:gd name="connsiteY0" fmla="*/ 0 h 6858000"/>
              <a:gd name="connsiteX1" fmla="*/ 2472664 w 2472664"/>
              <a:gd name="connsiteY1" fmla="*/ 0 h 6858000"/>
              <a:gd name="connsiteX2" fmla="*/ 2400427 w 2472664"/>
              <a:gd name="connsiteY2" fmla="*/ 75768 h 6858000"/>
              <a:gd name="connsiteX3" fmla="*/ 1104861 w 2472664"/>
              <a:gd name="connsiteY3" fmla="*/ 3429000 h 6858000"/>
              <a:gd name="connsiteX4" fmla="*/ 2400427 w 2472664"/>
              <a:gd name="connsiteY4" fmla="*/ 6782233 h 6858000"/>
              <a:gd name="connsiteX5" fmla="*/ 2472664 w 2472664"/>
              <a:gd name="connsiteY5" fmla="*/ 6858000 h 6858000"/>
              <a:gd name="connsiteX6" fmla="*/ 1056708 w 2472664"/>
              <a:gd name="connsiteY6" fmla="*/ 6858000 h 6858000"/>
              <a:gd name="connsiteX7" fmla="*/ 1040416 w 2472664"/>
              <a:gd name="connsiteY7" fmla="*/ 6835090 h 6858000"/>
              <a:gd name="connsiteX8" fmla="*/ 0 w 2472664"/>
              <a:gd name="connsiteY8" fmla="*/ 3429000 h 6858000"/>
              <a:gd name="connsiteX9" fmla="*/ 1040416 w 2472664"/>
              <a:gd name="connsiteY9" fmla="*/ 2291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72664" h="6858000">
                <a:moveTo>
                  <a:pt x="1056708" y="0"/>
                </a:moveTo>
                <a:lnTo>
                  <a:pt x="2472664" y="0"/>
                </a:lnTo>
                <a:lnTo>
                  <a:pt x="2400427" y="75768"/>
                </a:lnTo>
                <a:cubicBezTo>
                  <a:pt x="1595469" y="961418"/>
                  <a:pt x="1104861" y="2137915"/>
                  <a:pt x="1104861" y="3429000"/>
                </a:cubicBezTo>
                <a:cubicBezTo>
                  <a:pt x="1104861" y="4720086"/>
                  <a:pt x="1595469" y="5896583"/>
                  <a:pt x="2400427" y="6782233"/>
                </a:cubicBezTo>
                <a:lnTo>
                  <a:pt x="2472664" y="6858000"/>
                </a:lnTo>
                <a:lnTo>
                  <a:pt x="1056708" y="6858000"/>
                </a:lnTo>
                <a:lnTo>
                  <a:pt x="1040416" y="6835090"/>
                </a:lnTo>
                <a:cubicBezTo>
                  <a:pt x="383551" y="5862802"/>
                  <a:pt x="0" y="4690693"/>
                  <a:pt x="0" y="3429000"/>
                </a:cubicBezTo>
                <a:cubicBezTo>
                  <a:pt x="0" y="2167308"/>
                  <a:pt x="383551" y="995199"/>
                  <a:pt x="1040416" y="22911"/>
                </a:cubicBezTo>
                <a:close/>
              </a:path>
            </a:pathLst>
          </a:custGeom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0715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dirty="0"/>
              <a:t> Carousel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1998921"/>
            <a:ext cx="5820780" cy="454010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 </a:t>
            </a:r>
            <a:r>
              <a:rPr lang="el-GR" sz="2400" i="1" dirty="0"/>
              <a:t>Μπορούν να παιχτούν πολλές σκηνές,  για παράδειγμα:</a:t>
            </a:r>
          </a:p>
          <a:p>
            <a:pPr>
              <a:lnSpc>
                <a:spcPct val="90000"/>
              </a:lnSpc>
            </a:pPr>
            <a:endParaRPr lang="el-GR" sz="1800" dirty="0"/>
          </a:p>
          <a:p>
            <a:pPr marL="28575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sz="2400" dirty="0"/>
              <a:t>Μια ακολουθία σκηνών από το βιβλίο που θα ζωντανεύουν στη σειρά</a:t>
            </a:r>
          </a:p>
          <a:p>
            <a:pPr marL="28575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sz="2400" dirty="0"/>
              <a:t>Να παιχτούν με αυτό τον τρόπο νέες σκηνές από την ιστορία</a:t>
            </a:r>
          </a:p>
          <a:p>
            <a:pPr marL="28575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sz="2400" dirty="0"/>
              <a:t>Να ζωντανέψει ο λόγος και οι σκέψεις που υπάρχουν στην ιστορία</a:t>
            </a:r>
            <a:endParaRPr lang="en-US" sz="240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Εικόνα 6" descr="Εικόνα που περιέχει κείμενο, αντικείμενο εξωτερικού χώρου&#10;&#10;Περιγραφή που δημιουργήθηκε αυτόματα">
            <a:extLst>
              <a:ext uri="{FF2B5EF4-FFF2-40B4-BE49-F238E27FC236}">
                <a16:creationId xmlns:a16="http://schemas.microsoft.com/office/drawing/2014/main" id="{BFB06687-0ED6-43BA-BE53-0E2D6F1E79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8" r="12301" b="-1"/>
          <a:stretch/>
        </p:blipFill>
        <p:spPr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84545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2" name="Rectangle 74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Freeform: Shape 76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Εικόνα 9" descr="δάσκαλος σε ρόλο ">
            <a:extLst>
              <a:ext uri="{FF2B5EF4-FFF2-40B4-BE49-F238E27FC236}">
                <a16:creationId xmlns:a16="http://schemas.microsoft.com/office/drawing/2014/main" id="{EDEABA73-EFC0-490F-A6FD-48E7D7C134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03" y="803804"/>
            <a:ext cx="2608263" cy="1744663"/>
          </a:xfrm>
          <a:prstGeom prst="rect">
            <a:avLst/>
          </a:prstGeom>
        </p:spPr>
      </p:pic>
      <p:pic>
        <p:nvPicPr>
          <p:cNvPr id="19" name="Εικόνα 18">
            <a:extLst>
              <a:ext uri="{FF2B5EF4-FFF2-40B4-BE49-F238E27FC236}">
                <a16:creationId xmlns:a16="http://schemas.microsoft.com/office/drawing/2014/main" id="{159B3066-6A06-435A-89FD-F735706B75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11" y="2717748"/>
            <a:ext cx="2608263" cy="1816100"/>
          </a:xfrm>
          <a:prstGeom prst="rect">
            <a:avLst/>
          </a:prstGeom>
        </p:spPr>
      </p:pic>
      <p:pic>
        <p:nvPicPr>
          <p:cNvPr id="15" name="Εικόνα 14">
            <a:extLst>
              <a:ext uri="{FF2B5EF4-FFF2-40B4-BE49-F238E27FC236}">
                <a16:creationId xmlns:a16="http://schemas.microsoft.com/office/drawing/2014/main" id="{6F04217E-939F-4946-8D18-6902B956CD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825" y="884238"/>
            <a:ext cx="2185988" cy="1374775"/>
          </a:xfrm>
          <a:prstGeom prst="rect">
            <a:avLst/>
          </a:prstGeom>
        </p:spPr>
      </p:pic>
      <p:pic>
        <p:nvPicPr>
          <p:cNvPr id="21" name="Εικόνα 20" descr="Εικόνα που περιέχει στολισμένος&#10;&#10;Περιγραφή που δημιουργήθηκε αυτόματα">
            <a:extLst>
              <a:ext uri="{FF2B5EF4-FFF2-40B4-BE49-F238E27FC236}">
                <a16:creationId xmlns:a16="http://schemas.microsoft.com/office/drawing/2014/main" id="{DF039E3F-F467-4159-A0DB-B0B169C6B3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413" y="2548467"/>
            <a:ext cx="2185988" cy="2185988"/>
          </a:xfrm>
          <a:prstGeom prst="rect">
            <a:avLst/>
          </a:prstGeom>
        </p:spPr>
      </p:pic>
      <p:pic>
        <p:nvPicPr>
          <p:cNvPr id="1026" name="Picture 2" descr="Hot seating- a great drama technique for any age group | Robin Hood  Literacy Blog">
            <a:extLst>
              <a:ext uri="{FF2B5EF4-FFF2-40B4-BE49-F238E27FC236}">
                <a16:creationId xmlns:a16="http://schemas.microsoft.com/office/drawing/2014/main" id="{6CE480F7-729B-4866-878A-71437F226A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884238"/>
            <a:ext cx="2047875" cy="20478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ought tracking - excellent drama technique | Teaching Resources">
            <a:extLst>
              <a:ext uri="{FF2B5EF4-FFF2-40B4-BE49-F238E27FC236}">
                <a16:creationId xmlns:a16="http://schemas.microsoft.com/office/drawing/2014/main" id="{EAD41BBC-A813-4071-BDE0-FAA3F2FBB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011488"/>
            <a:ext cx="2047875" cy="15128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Εικόνα 12" descr="Εικόνα που περιέχει κείμενο, clipart&#10;&#10;Περιγραφή που δημιουργήθηκε αυτόματα">
            <a:extLst>
              <a:ext uri="{FF2B5EF4-FFF2-40B4-BE49-F238E27FC236}">
                <a16:creationId xmlns:a16="http://schemas.microsoft.com/office/drawing/2014/main" id="{575FB51E-BFF1-42DA-BE7F-183D2289B6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465" y="782638"/>
            <a:ext cx="2262188" cy="2108200"/>
          </a:xfrm>
          <a:prstGeom prst="rect">
            <a:avLst/>
          </a:prstGeom>
        </p:spPr>
      </p:pic>
      <p:pic>
        <p:nvPicPr>
          <p:cNvPr id="1028" name="Picture 4" descr="Conscience Alley - Drama Resource">
            <a:extLst>
              <a:ext uri="{FF2B5EF4-FFF2-40B4-BE49-F238E27FC236}">
                <a16:creationId xmlns:a16="http://schemas.microsoft.com/office/drawing/2014/main" id="{907F08F6-7286-4575-BF77-753F009E0D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013" y="3071813"/>
            <a:ext cx="2262188" cy="14541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Ορθογώνιο 27">
            <a:extLst>
              <a:ext uri="{FF2B5EF4-FFF2-40B4-BE49-F238E27FC236}">
                <a16:creationId xmlns:a16="http://schemas.microsoft.com/office/drawing/2014/main" id="{DB5327A7-461C-466F-B710-3108DEBAE012}"/>
              </a:ext>
            </a:extLst>
          </p:cNvPr>
          <p:cNvSpPr/>
          <p:nvPr/>
        </p:nvSpPr>
        <p:spPr>
          <a:xfrm>
            <a:off x="3674534" y="4944533"/>
            <a:ext cx="5232400" cy="880534"/>
          </a:xfrm>
          <a:prstGeom prst="rect">
            <a:avLst/>
          </a:prstGeom>
          <a:solidFill>
            <a:schemeClr val="accent2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0070C0"/>
                </a:solidFill>
              </a:rPr>
              <a:t>Quiz: </a:t>
            </a:r>
            <a:r>
              <a:rPr lang="el-GR" b="1" dirty="0">
                <a:solidFill>
                  <a:srgbClr val="0070C0"/>
                </a:solidFill>
              </a:rPr>
              <a:t>Ποιες τεχνικές θεάτρου/δράματος αναγνωρίζετε; 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F7DCB1F1-BFAB-4C26-96EC-AEAECDCC54C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48550" y="1799201"/>
            <a:ext cx="1697037" cy="2185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5734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0" name="Rectangle 69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l-GR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Υπενθυμίζουμε τα </a:t>
            </a:r>
            <a:r>
              <a:rPr lang="el-GR" sz="4000" dirty="0">
                <a:solidFill>
                  <a:srgbClr val="FFFFFF"/>
                </a:solidFill>
              </a:rPr>
              <a:t>σ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τοιχεί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α μιας ιστορίας </a:t>
            </a:r>
          </a:p>
        </p:txBody>
      </p:sp>
      <p:sp>
        <p:nvSpPr>
          <p:cNvPr id="3" name="Rectangle 2"/>
          <p:cNvSpPr/>
          <p:nvPr/>
        </p:nvSpPr>
        <p:spPr>
          <a:xfrm>
            <a:off x="5842000" y="142240"/>
            <a:ext cx="5523605" cy="6532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57150" marR="0" lvl="0" indent="-228600" defTabSz="914400" fontAlgn="base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Πού</a:t>
            </a:r>
            <a:r>
              <a:rPr kumimoji="0" lang="en-US" sz="24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, π</a:t>
            </a:r>
            <a:r>
              <a:rPr kumimoji="0" lang="en-US" sz="24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ότε</a:t>
            </a:r>
            <a:r>
              <a:rPr kumimoji="0" lang="en-US" sz="24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; 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Δι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αδραματίζεται η ιστορία; </a:t>
            </a:r>
          </a:p>
          <a:p>
            <a:pPr marL="57150" marR="0" lvl="0" indent="-228600" defTabSz="914400" fontAlgn="base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Χαρα</a:t>
            </a:r>
            <a:r>
              <a:rPr kumimoji="0" lang="en-US" sz="24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κτήρες</a:t>
            </a:r>
            <a:r>
              <a:rPr kumimoji="0" lang="en-US" sz="24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: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Ποιοι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είν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αι στην ιστορία; </a:t>
            </a:r>
            <a:endParaRPr kumimoji="0" lang="en-US" sz="2400" b="1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57150" marR="0" lvl="0" indent="-228600" defTabSz="914400" fontAlgn="base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Οπ</a:t>
            </a:r>
            <a:r>
              <a:rPr kumimoji="0" lang="en-US" sz="24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τική</a:t>
            </a:r>
            <a:r>
              <a:rPr kumimoji="0" lang="en-US" sz="24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4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γωνί</a:t>
            </a:r>
            <a:r>
              <a:rPr kumimoji="0" lang="en-US" sz="24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α: 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Από ποιανού την πλευρά  λέγεται η ιστορία; </a:t>
            </a:r>
          </a:p>
          <a:p>
            <a:pPr marL="57150" marR="0" lvl="0" indent="-228600" defTabSz="914400" fontAlgn="base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Δράση</a:t>
            </a:r>
            <a:r>
              <a:rPr kumimoji="0" lang="en-US" sz="24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: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 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Ποι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α είναι η δράση των χαρακτήρων, τί κάνουν; </a:t>
            </a:r>
          </a:p>
          <a:p>
            <a:pPr marL="57150" marR="0" lvl="0" indent="-228600" defTabSz="914400" fontAlgn="base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Διάλογος</a:t>
            </a:r>
            <a:r>
              <a:rPr kumimoji="0" lang="en-US" sz="24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: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Τί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λένε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οι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χαρα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κτήρες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; </a:t>
            </a:r>
          </a:p>
          <a:p>
            <a:pPr marL="57150" marR="0" lvl="0" indent="-228600" defTabSz="914400" fontAlgn="base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Εσωτερική</a:t>
            </a:r>
            <a:r>
              <a:rPr kumimoji="0" lang="en-US" sz="24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4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σκέψη</a:t>
            </a:r>
            <a:r>
              <a:rPr kumimoji="0" lang="en-US" sz="24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: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Τί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σκέφτοντ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αι; </a:t>
            </a:r>
          </a:p>
          <a:p>
            <a:pPr marL="57150" marR="0" lvl="0" indent="-228600" defTabSz="914400" fontAlgn="base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Πλοκή</a:t>
            </a:r>
            <a:r>
              <a:rPr kumimoji="0" lang="en-US" sz="24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:  </a:t>
            </a:r>
            <a:r>
              <a:rPr kumimoji="0" lang="en-US" sz="240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Ποι</a:t>
            </a:r>
            <a:r>
              <a:rPr kumimoji="0" lang="en-US" sz="240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α είναι η ακολουθία γεγονότων στην ιστορία μου;</a:t>
            </a:r>
          </a:p>
          <a:p>
            <a:pPr marR="0" lvl="0" indent="-228600" defTabSz="914400" fontAlgn="base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(</a:t>
            </a:r>
            <a:r>
              <a:rPr kumimoji="0" lang="en-US" sz="240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σύγκρουση</a:t>
            </a:r>
            <a:r>
              <a:rPr kumimoji="0" lang="en-US" sz="240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, </a:t>
            </a:r>
            <a:r>
              <a:rPr kumimoji="0" lang="en-US" sz="240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κρίση</a:t>
            </a:r>
            <a:r>
              <a:rPr kumimoji="0" lang="en-US" sz="240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, επ</a:t>
            </a:r>
            <a:r>
              <a:rPr kumimoji="0" lang="en-US" sz="240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ίλυση</a:t>
            </a:r>
            <a:r>
              <a:rPr kumimoji="0" lang="en-US" sz="240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) </a:t>
            </a:r>
            <a:endParaRPr kumimoji="0" lang="en-US" sz="2400" b="0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-228600" defTabSz="914400" fontAlgn="base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Αφήγηση</a:t>
            </a:r>
            <a:r>
              <a:rPr kumimoji="0" lang="en-US" sz="24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:  </a:t>
            </a:r>
            <a:r>
              <a:rPr kumimoji="0" lang="en-US" sz="2400" b="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Ποι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α επιπλέον σκηνή προσθέτει ο αφηγητής; </a:t>
            </a:r>
          </a:p>
        </p:txBody>
      </p:sp>
    </p:spTree>
    <p:extLst>
      <p:ext uri="{BB962C8B-B14F-4D97-AF65-F5344CB8AC3E}">
        <p14:creationId xmlns:p14="http://schemas.microsoft.com/office/powerpoint/2010/main" val="41163634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4239" y="243841"/>
            <a:ext cx="5172297" cy="1351279"/>
          </a:xfrm>
        </p:spPr>
        <p:txBody>
          <a:bodyPr>
            <a:normAutofit/>
          </a:bodyPr>
          <a:lstStyle/>
          <a:p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Ζητήματα που είναι καλό να λάβουμε υπόψη μας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828EA9-A34B-4789-94B0-5403247FC9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461" r="8305" b="2"/>
          <a:stretch/>
        </p:blipFill>
        <p:spPr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F531786-0A09-43B9-AB05-BCDCBBBC4C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7578199"/>
              </p:ext>
            </p:extLst>
          </p:nvPr>
        </p:nvGraphicFramePr>
        <p:xfrm>
          <a:off x="467360" y="1402080"/>
          <a:ext cx="6043167" cy="5318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188470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Ζητήματα που είναι καλό να λάβουμε υπόψη μας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828EA9-A34B-4789-94B0-5403247FC9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461" r="8305" b="2"/>
          <a:stretch/>
        </p:blipFill>
        <p:spPr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F531786-0A09-43B9-AB05-BCDCBBBC4C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3242593"/>
              </p:ext>
            </p:extLst>
          </p:nvPr>
        </p:nvGraphicFramePr>
        <p:xfrm>
          <a:off x="548640" y="1838961"/>
          <a:ext cx="5527903" cy="4869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174821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FCC2C924-6CA9-4F73-9F9F-8ED7325914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9" b="-2"/>
          <a:stretch/>
        </p:blipFill>
        <p:spPr>
          <a:xfrm>
            <a:off x="1460597" y="-22859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ECA25B1F-D046-4F06-9AD4-16C65EB12B52}"/>
              </a:ext>
            </a:extLst>
          </p:cNvPr>
          <p:cNvSpPr/>
          <p:nvPr/>
        </p:nvSpPr>
        <p:spPr>
          <a:xfrm>
            <a:off x="104503" y="228600"/>
            <a:ext cx="25032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l-GR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</a:p>
        </p:txBody>
      </p:sp>
      <p:graphicFrame>
        <p:nvGraphicFramePr>
          <p:cNvPr id="2" name="Πίνακας 4">
            <a:extLst>
              <a:ext uri="{FF2B5EF4-FFF2-40B4-BE49-F238E27FC236}">
                <a16:creationId xmlns:a16="http://schemas.microsoft.com/office/drawing/2014/main" id="{80F3BA3B-9588-4476-8C1F-A2F72634A7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202841"/>
              </p:ext>
            </p:extLst>
          </p:nvPr>
        </p:nvGraphicFramePr>
        <p:xfrm>
          <a:off x="253223" y="228599"/>
          <a:ext cx="1596125" cy="9233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6125">
                  <a:extLst>
                    <a:ext uri="{9D8B030D-6E8A-4147-A177-3AD203B41FA5}">
                      <a16:colId xmlns:a16="http://schemas.microsoft.com/office/drawing/2014/main" val="426849072"/>
                    </a:ext>
                  </a:extLst>
                </a:gridCol>
              </a:tblGrid>
              <a:tr h="923329"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Μια αυθόρμητη σκέψη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615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847196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Θέμα του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Θέμα του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3.xml><?xml version="1.0" encoding="utf-8"?>
<a:theme xmlns:a="http://schemas.openxmlformats.org/drawingml/2006/main" name="Αξιομνημόνευτο">
  <a:themeElements>
    <a:clrScheme name="Αξιομνημόνευτο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Αξιομνημόνευτο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Αξιομνημόνευτο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4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10420</TotalTime>
  <Words>1339</Words>
  <Application>Microsoft Office PowerPoint</Application>
  <PresentationFormat>Ευρεία οθόνη</PresentationFormat>
  <Paragraphs>159</Paragraphs>
  <Slides>25</Slides>
  <Notes>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3</vt:i4>
      </vt:variant>
      <vt:variant>
        <vt:lpstr>Τίτλοι διαφανειών</vt:lpstr>
      </vt:variant>
      <vt:variant>
        <vt:i4>25</vt:i4>
      </vt:variant>
    </vt:vector>
  </HeadingPairs>
  <TitlesOfParts>
    <vt:vector size="34" baseType="lpstr">
      <vt:lpstr>Meiryo</vt:lpstr>
      <vt:lpstr>Arial</vt:lpstr>
      <vt:lpstr>Calibri</vt:lpstr>
      <vt:lpstr>Calibri Light</vt:lpstr>
      <vt:lpstr>Century Gothic</vt:lpstr>
      <vt:lpstr>Wingdings 2</vt:lpstr>
      <vt:lpstr>Blank</vt:lpstr>
      <vt:lpstr>Office Theme</vt:lpstr>
      <vt:lpstr>Αξιομνημόνευτο</vt:lpstr>
      <vt:lpstr>Αξιοποιώντας τεχνικές θεάτρου/δράματος με μια ιστορία </vt:lpstr>
      <vt:lpstr>Πως ξεκινάμε τον σχεδιασμό μας  </vt:lpstr>
      <vt:lpstr>Παρουσίαση του PowerPoint</vt:lpstr>
      <vt:lpstr>Δάσκαλος σε ρόλο </vt:lpstr>
      <vt:lpstr>Παρουσίαση του PowerPoint</vt:lpstr>
      <vt:lpstr>Παρουσίαση του PowerPoint</vt:lpstr>
      <vt:lpstr>Πώς θα λειτουργήσεις καλύτερα ως ΔσΡ; στοιχεία όπου χρειάζεται να εστιάσεις </vt:lpstr>
      <vt:lpstr>Πώς θα λειτουργήσεις καλύτερα ως ΔσΡ; στοιχεία όπου χρειάζεται να εστιάσεις </vt:lpstr>
      <vt:lpstr>Παρουσίαση του PowerPoint</vt:lpstr>
      <vt:lpstr>Ας στοχαστούμε πάνω σε κάποιες τεχνικές θεάτρου/δράματος </vt:lpstr>
      <vt:lpstr>Ακίνητη/ δυναμική  εικόνα</vt:lpstr>
      <vt:lpstr>Ανακριτική καρέκλα </vt:lpstr>
      <vt:lpstr>Ανίχνευση σκέψης </vt:lpstr>
      <vt:lpstr>  </vt:lpstr>
      <vt:lpstr>Διάδρομος συνείδησης </vt:lpstr>
      <vt:lpstr>Παραλλαγή – κύκλος συνείδησης </vt:lpstr>
      <vt:lpstr>Αυτοσχεδιασμός</vt:lpstr>
      <vt:lpstr>Συλλογικός ρόλος </vt:lpstr>
      <vt:lpstr>Κρυφακούσματα</vt:lpstr>
      <vt:lpstr> Carousel </vt:lpstr>
      <vt:lpstr>Παρουσίαση του PowerPoint</vt:lpstr>
      <vt:lpstr>Υπενθυμίζουμε τα στοιχεία μιας ιστορίας </vt:lpstr>
      <vt:lpstr>Ζητήματα που είναι καλό να λάβουμε υπόψη μας</vt:lpstr>
      <vt:lpstr>Ζητήματα που είναι καλό να λάβουμε υπόψη μας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Αξιοποιώντας θεατρικές τεχνικές με μια εικονογραφημένη ιστορία</dc:title>
  <dc:creator>PANAGIOTA GIANNOULI</dc:creator>
  <cp:lastModifiedBy>PANAGIOTA GIANNOULI</cp:lastModifiedBy>
  <cp:revision>52</cp:revision>
  <dcterms:created xsi:type="dcterms:W3CDTF">2021-03-30T10:04:09Z</dcterms:created>
  <dcterms:modified xsi:type="dcterms:W3CDTF">2025-12-03T09:59:45Z</dcterms:modified>
</cp:coreProperties>
</file>