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Μουσειοπαιδαγωγικές</a:t>
            </a:r>
            <a:r>
              <a:rPr lang="el-GR" dirty="0" smtClean="0"/>
              <a:t> δραστηριότητες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Μορφές άμεσης επικοινωνίας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Αφήγηση</a:t>
            </a:r>
          </a:p>
          <a:p>
            <a:r>
              <a:rPr lang="el-GR" dirty="0" smtClean="0"/>
              <a:t>Κατευθυνόμενη συζήτηση</a:t>
            </a:r>
          </a:p>
          <a:p>
            <a:r>
              <a:rPr lang="el-GR" dirty="0" smtClean="0"/>
              <a:t>Δραματοποίηση</a:t>
            </a:r>
          </a:p>
          <a:p>
            <a:r>
              <a:rPr lang="el-GR" dirty="0" smtClean="0"/>
              <a:t>Εξερεύνηση</a:t>
            </a:r>
          </a:p>
          <a:p>
            <a:r>
              <a:rPr lang="el-GR" dirty="0" smtClean="0"/>
              <a:t>Βιωματική μάθηση (υλική-</a:t>
            </a:r>
            <a:r>
              <a:rPr lang="el-GR" dirty="0" err="1" smtClean="0"/>
              <a:t>αισθητηριακ</a:t>
            </a:r>
            <a:r>
              <a:rPr lang="el-GR" dirty="0" smtClean="0"/>
              <a:t>ή δραστηριότητα, παιχνίδι, </a:t>
            </a:r>
            <a:r>
              <a:rPr lang="en-US" dirty="0" smtClean="0"/>
              <a:t>project, </a:t>
            </a:r>
            <a:r>
              <a:rPr lang="el-GR" dirty="0" smtClean="0"/>
              <a:t>μουσειακές εργασίες,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Αφήγηση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Διήγηση ιστοριών: σενάριο με αρχή μέση και τέλος (παραμύθι, ιστορία πραγματική η φανταστική που σχετίζεται με τα εκθέματα…) και στοχεύει στη συναισθηματική εμπλοκή των επισκεπτών.</a:t>
            </a:r>
          </a:p>
          <a:p>
            <a:r>
              <a:rPr lang="el-GR" dirty="0" smtClean="0"/>
              <a:t>Επίδειξη ειδικών: παρουσίαση μιας διαδικασίας που απαιτεί ειδικές γνώσεις (πηλοπλαστική, κατασκευή ψηφιδωτού…)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Κατευθυνόμενη συζήτηση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 αφορμή ένα μουσειακό αντικείμενο ή και το εποπτικό ερμηνευτικό υλικό οι υπεύθυνοι θέτουν ερωτήματα ή παρακινούν τους επισκέπτες να θέσουν τα δικά τους ερωτήματα προσανατολίζοντάς τους σε παρατήρηση, </a:t>
            </a:r>
            <a:r>
              <a:rPr lang="el-GR" dirty="0" err="1" smtClean="0"/>
              <a:t>διάδραση</a:t>
            </a:r>
            <a:r>
              <a:rPr lang="el-GR" dirty="0" smtClean="0"/>
              <a:t> με το έκθεμα, στοχασμό, συζήτηση, διατύπωση προσωπικών ερμηνειών (</a:t>
            </a:r>
            <a:r>
              <a:rPr lang="el-GR" dirty="0" err="1" smtClean="0"/>
              <a:t>διάδραση</a:t>
            </a:r>
            <a:r>
              <a:rPr lang="el-GR" dirty="0" smtClean="0"/>
              <a:t> με τους άλλους συμμετέχοντες)…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Δραματοποίηση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υπεύθυνοι υποδύονται συγκεκριμένους ρόλους υποδυόμενοι έναν χαρακτήρα της εποχής στην οποία αναφέρεται το εκθεσιακό περιεχόμενο</a:t>
            </a:r>
          </a:p>
          <a:p>
            <a:r>
              <a:rPr lang="el-GR" dirty="0" smtClean="0"/>
              <a:t>Παιχνίδια ρόλων: οι επισκέπτες υποδύονται συγκεκριμένους ρόλους, σε μικρά σκετς που έχουν προετοιμάσει ή κατά τη διάρκεια του προγράμματος ή στο τέλος του εκπαιδευτικού προγράμματος  (αναβίωση μιας ιστορικής περιόδου, αναπαράσταση ζωής σε απομακρυσμένους χώρους, κατασκευή φανταστικής ιστορίας με αφορμή ένα εικαστικό έργο…)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Εξερεύνηση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επισκέπτες μόνοι ή κατά ομάδες προσεγγίζουν τον μουσειακό χώρο αξιοποιώντας ειδικά σχεδιασμένο υλικό (</a:t>
            </a:r>
            <a:r>
              <a:rPr lang="el-GR" b="1" dirty="0" smtClean="0"/>
              <a:t>φύλλα εργασίας</a:t>
            </a:r>
            <a:r>
              <a:rPr lang="el-GR" dirty="0" smtClean="0"/>
              <a:t>) ή συμμετέχουν σε παιχνίδια εξερεύνησης (παιχνίδια θησαυρού)</a:t>
            </a:r>
          </a:p>
          <a:p>
            <a:r>
              <a:rPr lang="el-GR" dirty="0" smtClean="0"/>
              <a:t>Σημασία στον μουσειακό προσανατολισμό του σχεδιασμού αυτού </a:t>
            </a:r>
            <a:r>
              <a:rPr lang="el-GR" smtClean="0"/>
              <a:t>του υλικού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Εκπαιδευτικός ρόλος σύγχρονου μουσείου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Εκπαιδευτικές μορφές άμεσης επικοινωνίας: εκπαιδευτικά προγράμματα</a:t>
            </a:r>
          </a:p>
          <a:p>
            <a:r>
              <a:rPr lang="el-GR" dirty="0" smtClean="0"/>
              <a:t>Έμμεσες εκπαιδευτικές μορφές: εκπαιδευτικό υλικό, </a:t>
            </a:r>
            <a:r>
              <a:rPr lang="el-GR" dirty="0" err="1" smtClean="0"/>
              <a:t>μουσειοσκευές</a:t>
            </a:r>
            <a:r>
              <a:rPr lang="el-GR" dirty="0" smtClean="0"/>
              <a:t>, εκπαιδευτικές εκθέσεις, εφαρμογή πολυμέσων</a:t>
            </a:r>
          </a:p>
          <a:p>
            <a:r>
              <a:rPr lang="el-GR" dirty="0" smtClean="0"/>
              <a:t>Ο σχεδιασμός κάθε διαφορετικής </a:t>
            </a:r>
            <a:r>
              <a:rPr lang="el-GR" dirty="0" err="1" smtClean="0"/>
              <a:t>μουσειοπαιδαγωγικής</a:t>
            </a:r>
            <a:r>
              <a:rPr lang="el-GR" dirty="0" smtClean="0"/>
              <a:t> εφαρμογής λαμβάνει υπόψη διαφορετικά κριτήρια (χαρακτηριστικά κάθε μέσου, ιδιαιτερότητες, διαδικασίες που μπορούν να αναπτυχθούν…)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Κεντρικοί στόχοι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πρωτεύων ρόλος του επισκέπτη σύμφωνα με τις θεωρίες μάθησης και το πολιτισμικό πλαίσιο επικοινωνίας</a:t>
            </a:r>
          </a:p>
          <a:p>
            <a:r>
              <a:rPr lang="el-GR" dirty="0" smtClean="0"/>
              <a:t>Η εκπαιδευτική αξιοποίηση αυθεντικών αντικειμένων και των εκθέσεων ως χώρων εμπειριών</a:t>
            </a:r>
          </a:p>
          <a:p>
            <a:r>
              <a:rPr lang="el-GR" dirty="0" smtClean="0"/>
              <a:t>Η σύνδεση της μάθησης/εμπειρίας με την ψυχαγωγία 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Μουσειοπαιδαγωγικός</a:t>
            </a:r>
            <a:r>
              <a:rPr lang="el-GR" dirty="0" smtClean="0"/>
              <a:t> σχεδιασμός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Προώθηση ενεργητικής στάσης των επισκεπτών, </a:t>
            </a:r>
          </a:p>
          <a:p>
            <a:r>
              <a:rPr lang="el-GR" dirty="0" smtClean="0"/>
              <a:t>Παροχή δυνατοτήτων βιωματικής προσέγγισης των μουσειακών αντικειμένων</a:t>
            </a:r>
          </a:p>
          <a:p>
            <a:r>
              <a:rPr lang="el-GR" dirty="0" smtClean="0"/>
              <a:t>Διευκόλυνση επικοινωνίας με εμψυχωτές και άλλα μέλη της ομάδας</a:t>
            </a:r>
          </a:p>
          <a:p>
            <a:r>
              <a:rPr lang="el-GR" dirty="0" smtClean="0"/>
              <a:t>Παροχή δυνατότητας διαφορετικών προσεγγίσεων (συζήτηση, εξερεύνηση, προσωπική δημιουργία…) → διαμόρφωση νοημάτων μέσα από την έκφραση προσωπικών απόψεων, ερμηνειών και κρίσεων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Αρχές </a:t>
            </a:r>
            <a:r>
              <a:rPr lang="el-GR" dirty="0" err="1" smtClean="0"/>
              <a:t>μουσειοπαιδαγωγικού</a:t>
            </a:r>
            <a:r>
              <a:rPr lang="el-GR" dirty="0" smtClean="0"/>
              <a:t> σχεδιασμού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Αποδόμηση της αντίληψης του μουσείου ως «αυθεντίας», όπου οι επισκέπτες ανακαλύπτουν την μόνη αλήθεια → </a:t>
            </a:r>
          </a:p>
          <a:p>
            <a:r>
              <a:rPr lang="el-GR" dirty="0" smtClean="0"/>
              <a:t>Διαφορετικές αφηγήσεις μέσα σε ένα χώρο αλληλεπίδρασης &amp; ένα πεδίο συζήτησης &amp; επικοινωνίας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Αρχές </a:t>
            </a:r>
            <a:r>
              <a:rPr lang="el-GR" dirty="0" err="1" smtClean="0"/>
              <a:t>μουσειοπαιδαγωγικού</a:t>
            </a:r>
            <a:r>
              <a:rPr lang="el-GR" dirty="0" smtClean="0"/>
              <a:t> σχεδιασμού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Το μουσείο ως χώρος μη τυπικής εκπαίδευσης</a:t>
            </a:r>
            <a:r>
              <a:rPr lang="el-GR" dirty="0" smtClean="0"/>
              <a:t> επιτρέπει διαδικασίες που:</a:t>
            </a:r>
          </a:p>
          <a:p>
            <a:r>
              <a:rPr lang="el-GR" dirty="0" smtClean="0"/>
              <a:t>βασίζονται αλλά και στοχεύουν στη δημιουργικότητα, </a:t>
            </a:r>
          </a:p>
          <a:p>
            <a:r>
              <a:rPr lang="el-GR" dirty="0" smtClean="0"/>
              <a:t>συνδέουν τη μάθηση με την ψυχαγωγία,</a:t>
            </a:r>
          </a:p>
          <a:p>
            <a:r>
              <a:rPr lang="el-GR" dirty="0" smtClean="0"/>
              <a:t>επιτρέπουν ποικίλους ρυθμούς μάθησης αλλά και επικοινωνίας-αλληλεπίδρασης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Παράμετροι που λαμβάνουμε υπόψη μας κατά το σχεδιασμό ενός </a:t>
            </a:r>
            <a:r>
              <a:rPr lang="el-GR" sz="3200" dirty="0" err="1" smtClean="0"/>
              <a:t>μουσειοπαιδαγωγικού</a:t>
            </a:r>
            <a:r>
              <a:rPr lang="el-GR" sz="3200" dirty="0" smtClean="0"/>
              <a:t> προγράμματος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 smtClean="0"/>
              <a:t>Κοινό</a:t>
            </a:r>
            <a:r>
              <a:rPr lang="el-GR" dirty="0" smtClean="0"/>
              <a:t>: η ομάδα επισκεπτών καθορίζει την επιλογή των περιεχομένων, των στόχων και των μεθόδων αλλά και των μέσων (για παιδιά προσχολικής και πρώτης σχολικής ηλικίας ανάγνωση παραμυθιού, δραματοποίηση…)</a:t>
            </a:r>
          </a:p>
          <a:p>
            <a:r>
              <a:rPr lang="el-GR" b="1" dirty="0" smtClean="0"/>
              <a:t>Μουσειακός χώρος</a:t>
            </a:r>
            <a:r>
              <a:rPr lang="el-GR" dirty="0" smtClean="0"/>
              <a:t>: ο μουσειακός χώρος πρέπει να μπορεί να μετατραπεί σε χώρο εκπαιδευτικών δραστηριοτήτων με δυνατότητα για εφαρμογή μιας ποικιλίας μεθόδων δράσεων (θεατρικό παιχνίδι, εικαστική έκφραση, εφαρμογή υλικών ή εικαστικών ή κατασκευαστικών δραστηριοτήτων με χαρακτηριστικά την ευελιξία και τη δυνατότητα χρήσης διαφορετικών υλικών) με στόχο την προώθηση της προσωπικής δημιουργικής έκφρασης των επισκεπτών.</a:t>
            </a:r>
          </a:p>
          <a:p>
            <a:r>
              <a:rPr lang="el-GR" b="1" dirty="0" smtClean="0"/>
              <a:t>Κοινωνική διάσταση: </a:t>
            </a:r>
            <a:r>
              <a:rPr lang="el-GR" dirty="0" smtClean="0"/>
              <a:t>Οι εμψυχωτές (</a:t>
            </a:r>
            <a:r>
              <a:rPr lang="el-GR" dirty="0" err="1" smtClean="0"/>
              <a:t>μουσειο</a:t>
            </a:r>
            <a:r>
              <a:rPr lang="el-GR" dirty="0" smtClean="0"/>
              <a:t>-παιδαγωγοί) εμπλουτίζουν τις δυνατότητες </a:t>
            </a:r>
            <a:r>
              <a:rPr lang="el-GR" dirty="0" err="1" smtClean="0"/>
              <a:t>διάδρασης</a:t>
            </a:r>
            <a:r>
              <a:rPr lang="el-GR" dirty="0" smtClean="0"/>
              <a:t> επισκέπτη-εκθέματος μέσα από την αλληλεπίδραση με αφορμή τα εκθεσιακά περιεχόμενα. </a:t>
            </a: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Στάδια ανάπτυξης </a:t>
            </a:r>
            <a:r>
              <a:rPr lang="el-GR" sz="3600" dirty="0" err="1" smtClean="0"/>
              <a:t>μουσειοπαιδαγωγικών</a:t>
            </a:r>
            <a:r>
              <a:rPr lang="el-GR" sz="3600" dirty="0" smtClean="0"/>
              <a:t> προγραμμάτων για σχολικές τάξεις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Προετοιμασία στη σχολική τάξη: τι μπορεί να περιλαμβάνει;</a:t>
            </a:r>
          </a:p>
          <a:p>
            <a:r>
              <a:rPr lang="el-GR" dirty="0" smtClean="0"/>
              <a:t>Εισαγωγή στο μουσείο και στη θεματική του εκπαιδευτικού προγράμματος: πώς μπορεί να συνδεθεί με την προηγούμενη φάση;</a:t>
            </a:r>
          </a:p>
          <a:p>
            <a:r>
              <a:rPr lang="el-GR" dirty="0" smtClean="0"/>
              <a:t>Προσέγγιση εκθεμάτων μέσα από δραστηριότητες συζήτησης &amp; εξερεύνησης</a:t>
            </a:r>
          </a:p>
          <a:p>
            <a:r>
              <a:rPr lang="el-GR" dirty="0" smtClean="0"/>
              <a:t>Βιωματικές μέθοδοι προσέγγισης των θεματικών του εκπαιδευτικού προγράμματος (συμμετοχή σε υλικές-αισθητικές δραστηριότητες, σε παιχνίδια, σε δραματοποιήσεις…</a:t>
            </a:r>
          </a:p>
          <a:p>
            <a:r>
              <a:rPr lang="el-GR" dirty="0" smtClean="0"/>
              <a:t>Εμβάθυνση στη σχολική τάξη μετά τη συμμετοχή στις εκπαιδευτικές δραστηριότητες στο μουσείο  - απάντηση των ερωτημάτων που προέκυψαν 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Παραγωγή-αξιοποίηση εκπαιδευτικού υλικού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Εποπτικό υλικό: κατόψεις, φωτογραφίες, σχέδια, σκίτσα που συμπληρώνουν το ερμηνευτικό υλικό της έκθεσης</a:t>
            </a:r>
          </a:p>
          <a:p>
            <a:r>
              <a:rPr lang="el-GR" dirty="0" smtClean="0"/>
              <a:t>Υποστηρικτικό υλικό: φύλλα εργασίας, εκπαιδευτικά παιχνίδια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659</Words>
  <PresentationFormat>Προβολή στην οθόνη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Μουσειοπαιδαγωγικές δραστηριότητες</vt:lpstr>
      <vt:lpstr>Εκπαιδευτικός ρόλος σύγχρονου μουσείου</vt:lpstr>
      <vt:lpstr>Κεντρικοί στόχοι</vt:lpstr>
      <vt:lpstr>Μουσειοπαιδαγωγικός σχεδιασμός</vt:lpstr>
      <vt:lpstr>Αρχές μουσειοπαιδαγωγικού σχεδιασμού</vt:lpstr>
      <vt:lpstr>Αρχές μουσειοπαιδαγωγικού σχεδιασμού</vt:lpstr>
      <vt:lpstr>Παράμετροι που λαμβάνουμε υπόψη μας κατά το σχεδιασμό ενός μουσειοπαιδαγωγικού προγράμματος</vt:lpstr>
      <vt:lpstr>Στάδια ανάπτυξης μουσειοπαιδαγωγικών προγραμμάτων για σχολικές τάξεις</vt:lpstr>
      <vt:lpstr>Παραγωγή-αξιοποίηση εκπαιδευτικού υλικού</vt:lpstr>
      <vt:lpstr>Μορφές άμεσης επικοινωνίας</vt:lpstr>
      <vt:lpstr>Αφήγηση</vt:lpstr>
      <vt:lpstr>Κατευθυνόμενη συζήτηση</vt:lpstr>
      <vt:lpstr>Δραματοποίηση</vt:lpstr>
      <vt:lpstr>Εξερεύνηση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Μουσειοπαιδαγωγικές δραστηριότητες</dc:title>
  <dc:creator>Βασίλης Τσάφος</dc:creator>
  <cp:lastModifiedBy>Βασίλης Τσάφος</cp:lastModifiedBy>
  <cp:revision>3</cp:revision>
  <dcterms:created xsi:type="dcterms:W3CDTF">2018-03-04T15:04:46Z</dcterms:created>
  <dcterms:modified xsi:type="dcterms:W3CDTF">2018-03-04T17:00:21Z</dcterms:modified>
</cp:coreProperties>
</file>