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59"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5/5/2020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5/5/2020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err="1"/>
              <a:t>Μουσειοπαιδαγωγικ</a:t>
            </a:r>
            <a:r>
              <a:rPr lang="en-US" dirty="0" err="1"/>
              <a:t>ά</a:t>
            </a:r>
            <a:r>
              <a:rPr lang="el-GR" dirty="0"/>
              <a:t> Προγράμματα</a:t>
            </a:r>
          </a:p>
        </p:txBody>
      </p:sp>
      <p:sp>
        <p:nvSpPr>
          <p:cNvPr id="3" name="2 - Υπότιτλος"/>
          <p:cNvSpPr>
            <a:spLocks noGrp="1"/>
          </p:cNvSpPr>
          <p:nvPr>
            <p:ph type="subTitle" idx="1"/>
          </p:nvPr>
        </p:nvSpPr>
        <p:spPr/>
        <p:txBody>
          <a:bodyPr/>
          <a:lstStyle/>
          <a:p>
            <a:pPr algn="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FAA5-111D-F84A-A80B-730F409820D6}"/>
              </a:ext>
            </a:extLst>
          </p:cNvPr>
          <p:cNvSpPr>
            <a:spLocks noGrp="1"/>
          </p:cNvSpPr>
          <p:nvPr>
            <p:ph type="title"/>
          </p:nvPr>
        </p:nvSpPr>
        <p:spPr/>
        <p:txBody>
          <a:bodyPr/>
          <a:lstStyle/>
          <a:p>
            <a:r>
              <a:rPr lang="el-GR" dirty="0"/>
              <a:t>Φυλλάδιο</a:t>
            </a:r>
            <a:endParaRPr lang="en-US" dirty="0"/>
          </a:p>
        </p:txBody>
      </p:sp>
      <p:sp>
        <p:nvSpPr>
          <p:cNvPr id="3" name="Content Placeholder 2">
            <a:extLst>
              <a:ext uri="{FF2B5EF4-FFF2-40B4-BE49-F238E27FC236}">
                <a16:creationId xmlns:a16="http://schemas.microsoft.com/office/drawing/2014/main" id="{42BFEC17-A97F-964F-81D2-A65E3DA84EEF}"/>
              </a:ext>
            </a:extLst>
          </p:cNvPr>
          <p:cNvSpPr>
            <a:spLocks noGrp="1"/>
          </p:cNvSpPr>
          <p:nvPr>
            <p:ph idx="1"/>
          </p:nvPr>
        </p:nvSpPr>
        <p:spPr/>
        <p:txBody>
          <a:bodyPr>
            <a:normAutofit fontScale="70000" lnSpcReduction="20000"/>
          </a:bodyPr>
          <a:lstStyle/>
          <a:p>
            <a:r>
              <a:rPr lang="el-GR" b="1" dirty="0"/>
              <a:t>«Ψάξε</a:t>
            </a:r>
            <a:r>
              <a:rPr lang="el-GR" dirty="0"/>
              <a:t> </a:t>
            </a:r>
            <a:r>
              <a:rPr lang="el-GR" b="1" dirty="0"/>
              <a:t>και</a:t>
            </a:r>
            <a:r>
              <a:rPr lang="el-GR" dirty="0"/>
              <a:t> </a:t>
            </a:r>
            <a:r>
              <a:rPr lang="el-GR" b="1" dirty="0"/>
              <a:t>μέτρα</a:t>
            </a:r>
            <a:r>
              <a:rPr lang="el-GR" dirty="0"/>
              <a:t> </a:t>
            </a:r>
            <a:r>
              <a:rPr lang="el-GR" b="1" dirty="0"/>
              <a:t>όσα</a:t>
            </a:r>
            <a:r>
              <a:rPr lang="el-GR" dirty="0"/>
              <a:t> </a:t>
            </a:r>
            <a:r>
              <a:rPr lang="el-GR" b="1" dirty="0"/>
              <a:t>περισσότερα</a:t>
            </a:r>
            <a:r>
              <a:rPr lang="el-GR" dirty="0"/>
              <a:t> </a:t>
            </a:r>
            <a:r>
              <a:rPr lang="el-GR" b="1" dirty="0"/>
              <a:t>εκθέματα</a:t>
            </a:r>
            <a:r>
              <a:rPr lang="el-GR" dirty="0"/>
              <a:t> </a:t>
            </a:r>
            <a:r>
              <a:rPr lang="el-GR" b="1" dirty="0"/>
              <a:t>μπορείς</a:t>
            </a:r>
            <a:r>
              <a:rPr lang="el-GR" dirty="0"/>
              <a:t> </a:t>
            </a:r>
            <a:r>
              <a:rPr lang="el-GR" b="1" dirty="0"/>
              <a:t>από</a:t>
            </a:r>
            <a:endParaRPr lang="el-GR" dirty="0"/>
          </a:p>
          <a:p>
            <a:r>
              <a:rPr lang="el-GR" b="1" dirty="0"/>
              <a:t>την</a:t>
            </a:r>
            <a:r>
              <a:rPr lang="el-GR" dirty="0"/>
              <a:t> </a:t>
            </a:r>
            <a:r>
              <a:rPr lang="el-GR" b="1" dirty="0"/>
              <a:t>παρακάτω</a:t>
            </a:r>
            <a:r>
              <a:rPr lang="el-GR" dirty="0"/>
              <a:t> </a:t>
            </a:r>
            <a:r>
              <a:rPr lang="el-GR" b="1" dirty="0"/>
              <a:t>λίστα..........»</a:t>
            </a:r>
            <a:endParaRPr lang="el-GR" dirty="0"/>
          </a:p>
          <a:p>
            <a:r>
              <a:rPr lang="el-GR" b="1" dirty="0"/>
              <a:t>*(κύκλωσε</a:t>
            </a:r>
            <a:r>
              <a:rPr lang="el-GR" dirty="0"/>
              <a:t> </a:t>
            </a:r>
            <a:r>
              <a:rPr lang="el-GR" b="1" dirty="0"/>
              <a:t>και</a:t>
            </a:r>
            <a:r>
              <a:rPr lang="el-GR" dirty="0"/>
              <a:t> </a:t>
            </a:r>
            <a:r>
              <a:rPr lang="el-GR" b="1" dirty="0"/>
              <a:t>συμπλήρωσε</a:t>
            </a:r>
            <a:r>
              <a:rPr lang="el-GR" dirty="0"/>
              <a:t> </a:t>
            </a:r>
            <a:r>
              <a:rPr lang="el-GR" b="1" dirty="0"/>
              <a:t>όλα</a:t>
            </a:r>
            <a:r>
              <a:rPr lang="el-GR" dirty="0"/>
              <a:t> </a:t>
            </a:r>
            <a:r>
              <a:rPr lang="el-GR" b="1" dirty="0"/>
              <a:t>τα</a:t>
            </a:r>
            <a:r>
              <a:rPr lang="el-GR" dirty="0"/>
              <a:t> </a:t>
            </a:r>
            <a:r>
              <a:rPr lang="el-GR" b="1" dirty="0"/>
              <a:t>κενά</a:t>
            </a:r>
            <a:r>
              <a:rPr lang="el-GR" dirty="0"/>
              <a:t> </a:t>
            </a:r>
            <a:r>
              <a:rPr lang="el-GR" b="1" dirty="0"/>
              <a:t>)</a:t>
            </a:r>
            <a:endParaRPr lang="el-GR" dirty="0"/>
          </a:p>
          <a:p>
            <a:r>
              <a:rPr lang="el-GR" b="1" dirty="0"/>
              <a:t>ΙΣΟΓΕΙΟ</a:t>
            </a:r>
            <a:endParaRPr lang="el-GR" dirty="0"/>
          </a:p>
          <a:p>
            <a:r>
              <a:rPr lang="el-GR" b="1" dirty="0"/>
              <a:t>‐</a:t>
            </a:r>
            <a:r>
              <a:rPr lang="el-GR" dirty="0"/>
              <a:t> Υπάρχουν </a:t>
            </a:r>
            <a:r>
              <a:rPr lang="el-GR" b="1" u="sng" dirty="0"/>
              <a:t>αγαλματάκια</a:t>
            </a:r>
            <a:r>
              <a:rPr lang="el-GR" u="sng" dirty="0"/>
              <a:t> </a:t>
            </a:r>
            <a:r>
              <a:rPr lang="el-GR" b="1" u="sng" dirty="0"/>
              <a:t>ανθρώπων</a:t>
            </a:r>
            <a:r>
              <a:rPr lang="el-GR" b="1" dirty="0"/>
              <a:t>;</a:t>
            </a:r>
            <a:r>
              <a:rPr lang="el-GR" dirty="0"/>
              <a:t> ΝΑΙ ή ΟΧΙ (κύκλωσε) Αν ναι, πόσα βλέπεις; _ _ _ (μέτρησε όσα περισσότερα βρεις</a:t>
            </a:r>
          </a:p>
          <a:p>
            <a:r>
              <a:rPr lang="el-GR" dirty="0"/>
              <a:t>και γράψε τα )</a:t>
            </a:r>
          </a:p>
          <a:p>
            <a:r>
              <a:rPr lang="el-GR" dirty="0"/>
              <a:t>‐ Υπάρχουν </a:t>
            </a:r>
            <a:r>
              <a:rPr lang="el-GR" b="1" u="sng" dirty="0"/>
              <a:t>αγαλματάκια</a:t>
            </a:r>
            <a:r>
              <a:rPr lang="el-GR" u="sng" dirty="0"/>
              <a:t> </a:t>
            </a:r>
            <a:r>
              <a:rPr lang="el-GR" b="1" u="sng" dirty="0"/>
              <a:t>ζώων</a:t>
            </a:r>
            <a:r>
              <a:rPr lang="el-GR" b="1" dirty="0"/>
              <a:t>;</a:t>
            </a:r>
            <a:r>
              <a:rPr lang="el-GR" dirty="0"/>
              <a:t> ΝΑΙ ή ΟΧΙ</a:t>
            </a:r>
          </a:p>
          <a:p>
            <a:r>
              <a:rPr lang="el-GR" dirty="0"/>
              <a:t>Αν ναι, πόσα βλέπεις; _ _ _</a:t>
            </a:r>
          </a:p>
          <a:p>
            <a:r>
              <a:rPr lang="el-GR" dirty="0"/>
              <a:t>‐ Υπάρχουν </a:t>
            </a:r>
            <a:r>
              <a:rPr lang="el-GR" b="1" u="sng" dirty="0"/>
              <a:t>κοσμήματα</a:t>
            </a:r>
            <a:r>
              <a:rPr lang="el-GR" u="sng" dirty="0"/>
              <a:t> </a:t>
            </a:r>
            <a:r>
              <a:rPr lang="el-GR" b="1" u="sng" dirty="0"/>
              <a:t>χρυσά</a:t>
            </a:r>
            <a:r>
              <a:rPr lang="el-GR" b="1" dirty="0"/>
              <a:t>;</a:t>
            </a:r>
            <a:r>
              <a:rPr lang="el-GR" dirty="0"/>
              <a:t> ΝΑΙ ή ΟΧΙ</a:t>
            </a:r>
          </a:p>
          <a:p>
            <a:r>
              <a:rPr lang="el-GR" dirty="0"/>
              <a:t>Αν ναι, πόσα βλέπεις; _ _ _</a:t>
            </a:r>
          </a:p>
          <a:p>
            <a:endParaRPr lang="en-US" dirty="0"/>
          </a:p>
        </p:txBody>
      </p:sp>
    </p:spTree>
    <p:extLst>
      <p:ext uri="{BB962C8B-B14F-4D97-AF65-F5344CB8AC3E}">
        <p14:creationId xmlns:p14="http://schemas.microsoft.com/office/powerpoint/2010/main" val="91637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6ACF-C979-944D-87B9-BA336F5264DA}"/>
              </a:ext>
            </a:extLst>
          </p:cNvPr>
          <p:cNvSpPr>
            <a:spLocks noGrp="1"/>
          </p:cNvSpPr>
          <p:nvPr>
            <p:ph type="title"/>
          </p:nvPr>
        </p:nvSpPr>
        <p:spPr/>
        <p:txBody>
          <a:bodyPr>
            <a:noAutofit/>
          </a:bodyPr>
          <a:lstStyle/>
          <a:p>
            <a:r>
              <a:rPr lang="el-GR" sz="3200" b="1" dirty="0"/>
              <a:t>Περιγράφω</a:t>
            </a:r>
            <a:r>
              <a:rPr lang="el-GR" sz="3200" dirty="0"/>
              <a:t> </a:t>
            </a:r>
            <a:r>
              <a:rPr lang="el-GR" sz="3200" b="1" dirty="0"/>
              <a:t>ένα</a:t>
            </a:r>
            <a:r>
              <a:rPr lang="el-GR" sz="3200" dirty="0"/>
              <a:t> </a:t>
            </a:r>
            <a:r>
              <a:rPr lang="el-GR" sz="3200" b="1" dirty="0"/>
              <a:t>πίνακα:</a:t>
            </a:r>
            <a:r>
              <a:rPr lang="el-GR" sz="3200" dirty="0"/>
              <a:t> </a:t>
            </a:r>
            <a:r>
              <a:rPr lang="el-GR" sz="3200" b="1" dirty="0"/>
              <a:t>εκπαιδευτικό</a:t>
            </a:r>
            <a:r>
              <a:rPr lang="el-GR" sz="3200" dirty="0"/>
              <a:t> </a:t>
            </a:r>
            <a:r>
              <a:rPr lang="el-GR" sz="3200" b="1" dirty="0"/>
              <a:t>παιχνίδι</a:t>
            </a:r>
            <a:r>
              <a:rPr lang="el-GR" sz="3200" dirty="0"/>
              <a:t> </a:t>
            </a:r>
            <a:r>
              <a:rPr lang="el-GR" sz="3200" b="1" dirty="0"/>
              <a:t>στην</a:t>
            </a:r>
            <a:r>
              <a:rPr lang="el-GR" sz="3200" dirty="0"/>
              <a:t> </a:t>
            </a:r>
            <a:r>
              <a:rPr lang="el-GR" sz="3200" b="1" dirty="0"/>
              <a:t>Εθνική</a:t>
            </a:r>
            <a:r>
              <a:rPr lang="el-GR" sz="3200" dirty="0"/>
              <a:t> </a:t>
            </a:r>
            <a:r>
              <a:rPr lang="el-GR" sz="3200" b="1" dirty="0"/>
              <a:t>Πινακοθήκη</a:t>
            </a:r>
            <a:br>
              <a:rPr lang="el-GR" sz="3200" dirty="0"/>
            </a:br>
            <a:endParaRPr lang="en-US" sz="3200" dirty="0"/>
          </a:p>
        </p:txBody>
      </p:sp>
      <p:sp>
        <p:nvSpPr>
          <p:cNvPr id="3" name="Content Placeholder 2">
            <a:extLst>
              <a:ext uri="{FF2B5EF4-FFF2-40B4-BE49-F238E27FC236}">
                <a16:creationId xmlns:a16="http://schemas.microsoft.com/office/drawing/2014/main" id="{D9CDCA88-A0F4-BE42-8900-E4C8133DDD5B}"/>
              </a:ext>
            </a:extLst>
          </p:cNvPr>
          <p:cNvSpPr>
            <a:spLocks noGrp="1"/>
          </p:cNvSpPr>
          <p:nvPr>
            <p:ph idx="1"/>
          </p:nvPr>
        </p:nvSpPr>
        <p:spPr>
          <a:xfrm>
            <a:off x="457200" y="1600200"/>
            <a:ext cx="8229600" cy="5069160"/>
          </a:xfrm>
        </p:spPr>
        <p:txBody>
          <a:bodyPr>
            <a:normAutofit fontScale="47500" lnSpcReduction="20000"/>
          </a:bodyPr>
          <a:lstStyle/>
          <a:p>
            <a:r>
              <a:rPr lang="el-GR" dirty="0"/>
              <a:t>Από την Πινακοθήκη έχουμε επιλέξει 14 έργα (7 κλασσικά από το ισόγειο και 7 σύγχρονα από τον πρώτο όροφο) και τα </a:t>
            </a:r>
            <a:r>
              <a:rPr lang="el-GR" dirty="0" err="1"/>
              <a:t>εχουμε</a:t>
            </a:r>
            <a:r>
              <a:rPr lang="el-GR" dirty="0"/>
              <a:t> φωτογραφήσει. </a:t>
            </a:r>
          </a:p>
          <a:p>
            <a:r>
              <a:rPr lang="el-GR" dirty="0"/>
              <a:t>Για κάθε έργο έχει φτιαχτεί σε φύλλο Α4 παιχνίδι («Βρες την Ζωγραφιά»), όπου τα παιδιά βάση των στοιχείων και της περιγραφής που δίνεται για κάθε έργο θα πρέπει να βρουν τον πίνακα.</a:t>
            </a:r>
          </a:p>
          <a:p>
            <a:endParaRPr lang="el-GR" dirty="0"/>
          </a:p>
          <a:p>
            <a:r>
              <a:rPr lang="el-GR" dirty="0"/>
              <a:t>2 Ομάδες: Κάθε ομάδα θα πρέπει να ψάξουν τους πίνακες που τους ζητούνται κάθε φορά, να καταγράψουν τις εκάστοτε πληροφορίες και στο τέλος να παρουσιάσει η μια ομάδα στην άλλη τα ευρήματα της. </a:t>
            </a:r>
          </a:p>
          <a:p>
            <a:r>
              <a:rPr lang="el-GR" dirty="0"/>
              <a:t>Στην μια ομάδα δίνονται 4 </a:t>
            </a:r>
            <a:r>
              <a:rPr lang="el-GR" dirty="0" err="1"/>
              <a:t>κλασικα</a:t>
            </a:r>
            <a:r>
              <a:rPr lang="el-GR" dirty="0"/>
              <a:t> και 3 σύγχρονα και στην άλλη άλλα 3 κλασικά και 4 </a:t>
            </a:r>
            <a:r>
              <a:rPr lang="el-GR" dirty="0" err="1"/>
              <a:t>συγχρόνα</a:t>
            </a:r>
            <a:r>
              <a:rPr lang="el-GR" dirty="0"/>
              <a:t> έργα. Σε κάθε παιδί μοιράζονται μαρκαδόροι, στυλό και το έντυπο υλικό (φύλλα Α4). </a:t>
            </a:r>
          </a:p>
          <a:p>
            <a:r>
              <a:rPr lang="el-GR" dirty="0"/>
              <a:t>Έτσι λοιπόν τα παιδιά περιφερόμενα αρχίζουν την αναζήτηση ‐ βλέπουν, παρατηρούν, σκέφτονται, ζωγραφίζουν και σημειώνουν στο φύλλο που κρατούν.</a:t>
            </a:r>
          </a:p>
          <a:p>
            <a:r>
              <a:rPr lang="el-GR" dirty="0"/>
              <a:t>Αφού έχει ολοκληρωθεί το παιχνίδι της αναζήτησης, μαζευόμαστε με τα παιδιά και παροτρύνουμε τα παιδιά να σκεφτούν ποια μπορεί να ‘ναι η πιθανή ιστορία κάθε πίνακα. </a:t>
            </a:r>
          </a:p>
          <a:p>
            <a:r>
              <a:rPr lang="el-GR" dirty="0"/>
              <a:t>Οι δυο ομάδες συσκέφτονται συνεργάζονται και επαληθεύουν τις πληροφορίες τους, προκειμένου να παρουσιάσουν το υλικό τους στην άλλη ομάδα.</a:t>
            </a:r>
          </a:p>
          <a:p>
            <a:r>
              <a:rPr lang="el-GR" dirty="0"/>
              <a:t>Στο τέλος κάθε ομάδα εναλλάξ δείχνει στην άλλη την φωτογραφία του </a:t>
            </a:r>
            <a:r>
              <a:rPr lang="el-GR" dirty="0" err="1"/>
              <a:t>εργού</a:t>
            </a:r>
            <a:r>
              <a:rPr lang="el-GR" dirty="0"/>
              <a:t> και τις πληροφορίες που συγκέντρωσε (τίτλο του έργου, συγγραφέα). Επίσης πιθανολογούν για την πιθανή ιστορία του εκάστοτε πίνακα. </a:t>
            </a:r>
            <a:r>
              <a:rPr lang="el-GR" dirty="0" err="1"/>
              <a:t>Καθε</a:t>
            </a:r>
            <a:r>
              <a:rPr lang="el-GR" dirty="0"/>
              <a:t> φορά για κάθε θέμα μιλά διαφορετικό</a:t>
            </a:r>
          </a:p>
          <a:p>
            <a:endParaRPr lang="en-US" dirty="0"/>
          </a:p>
        </p:txBody>
      </p:sp>
    </p:spTree>
    <p:extLst>
      <p:ext uri="{BB962C8B-B14F-4D97-AF65-F5344CB8AC3E}">
        <p14:creationId xmlns:p14="http://schemas.microsoft.com/office/powerpoint/2010/main" val="321728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3045-4817-A44C-8DAC-8FF294F2F234}"/>
              </a:ext>
            </a:extLst>
          </p:cNvPr>
          <p:cNvSpPr>
            <a:spLocks noGrp="1"/>
          </p:cNvSpPr>
          <p:nvPr>
            <p:ph type="title"/>
          </p:nvPr>
        </p:nvSpPr>
        <p:spPr/>
        <p:txBody>
          <a:bodyPr/>
          <a:lstStyle/>
          <a:p>
            <a:r>
              <a:rPr lang="el-GR" dirty="0"/>
              <a:t>Φυλλάδιο</a:t>
            </a:r>
            <a:endParaRPr lang="en-US" dirty="0"/>
          </a:p>
        </p:txBody>
      </p:sp>
      <p:sp>
        <p:nvSpPr>
          <p:cNvPr id="3" name="Content Placeholder 2">
            <a:extLst>
              <a:ext uri="{FF2B5EF4-FFF2-40B4-BE49-F238E27FC236}">
                <a16:creationId xmlns:a16="http://schemas.microsoft.com/office/drawing/2014/main" id="{23E55DF9-DFFF-EF49-A2DF-F6E04245D501}"/>
              </a:ext>
            </a:extLst>
          </p:cNvPr>
          <p:cNvSpPr>
            <a:spLocks noGrp="1"/>
          </p:cNvSpPr>
          <p:nvPr>
            <p:ph idx="1"/>
          </p:nvPr>
        </p:nvSpPr>
        <p:spPr/>
        <p:txBody>
          <a:bodyPr>
            <a:normAutofit fontScale="47500" lnSpcReduction="20000"/>
          </a:bodyPr>
          <a:lstStyle/>
          <a:p>
            <a:r>
              <a:rPr lang="el-GR" b="1" dirty="0"/>
              <a:t>‐1‐</a:t>
            </a:r>
            <a:r>
              <a:rPr lang="el-GR" dirty="0"/>
              <a:t> (Α’ Ομάδα)</a:t>
            </a:r>
          </a:p>
          <a:p>
            <a:r>
              <a:rPr lang="el-GR" b="1" dirty="0"/>
              <a:t>ΒΡΕΣ</a:t>
            </a:r>
            <a:r>
              <a:rPr lang="el-GR" dirty="0"/>
              <a:t> </a:t>
            </a:r>
            <a:r>
              <a:rPr lang="el-GR" b="1" dirty="0"/>
              <a:t>ΤΗΝ</a:t>
            </a:r>
            <a:r>
              <a:rPr lang="el-GR" dirty="0"/>
              <a:t> </a:t>
            </a:r>
            <a:r>
              <a:rPr lang="el-GR" b="1" dirty="0"/>
              <a:t>ΖΩΓΡΑΦΙΑ</a:t>
            </a:r>
          </a:p>
          <a:p>
            <a:endParaRPr lang="el-GR" dirty="0"/>
          </a:p>
          <a:p>
            <a:r>
              <a:rPr lang="el-GR" dirty="0"/>
              <a:t>¿ </a:t>
            </a:r>
            <a:r>
              <a:rPr lang="el-GR" b="1" dirty="0"/>
              <a:t>ΣΤΟΙΧΕΙΑ</a:t>
            </a:r>
            <a:r>
              <a:rPr lang="el-GR" dirty="0"/>
              <a:t> </a:t>
            </a:r>
            <a:r>
              <a:rPr lang="el-GR" b="1" dirty="0"/>
              <a:t>ΠΙΝΑΚΑ:</a:t>
            </a:r>
            <a:endParaRPr lang="el-GR" dirty="0"/>
          </a:p>
          <a:p>
            <a:r>
              <a:rPr lang="el-GR" dirty="0"/>
              <a:t>‐ πολύ μεγάλος πίνακας</a:t>
            </a:r>
          </a:p>
          <a:p>
            <a:r>
              <a:rPr lang="el-GR" dirty="0"/>
              <a:t>‐ φωτεινό δωμάτιο με 6 παιδιά ξυπόλητα και 1 μαμά (4 αγόρια, 2 κορίτσια, το ένα από αυτά</a:t>
            </a:r>
          </a:p>
          <a:p>
            <a:r>
              <a:rPr lang="el-GR" dirty="0"/>
              <a:t>μωρό με κόκκινο φουστάνι)</a:t>
            </a:r>
          </a:p>
          <a:p>
            <a:r>
              <a:rPr lang="el-GR" dirty="0"/>
              <a:t>‐ στο δωμάτιο της ζωγραφιάς υπάρχουν 2 παράθυρα, 1 σκαμνί, καρέκλα, μεγάλο τραπέζι, 6</a:t>
            </a:r>
          </a:p>
          <a:p>
            <a:r>
              <a:rPr lang="el-GR" dirty="0"/>
              <a:t>γλάστρες, 1 καπέλο κάτω αριστερά, 2 πίνακες, 1 εικόνα, για φως λάμπα πετρελαίου.</a:t>
            </a:r>
          </a:p>
          <a:p>
            <a:r>
              <a:rPr lang="el-GR" dirty="0"/>
              <a:t>‐ επίσης 1 τρομπέτα, τύμπανο και 1 ποτιστήρι ως μουσικό όργανο.</a:t>
            </a:r>
          </a:p>
          <a:p>
            <a:r>
              <a:rPr lang="el-GR" dirty="0"/>
              <a:t>‐ </a:t>
            </a:r>
            <a:r>
              <a:rPr lang="el-GR" i="1" dirty="0"/>
              <a:t>Μήπως</a:t>
            </a:r>
            <a:r>
              <a:rPr lang="el-GR" dirty="0"/>
              <a:t> </a:t>
            </a:r>
            <a:r>
              <a:rPr lang="el-GR" i="1" dirty="0"/>
              <a:t>παρατηρείς</a:t>
            </a:r>
            <a:r>
              <a:rPr lang="el-GR" dirty="0"/>
              <a:t> </a:t>
            </a:r>
            <a:r>
              <a:rPr lang="el-GR" i="1" dirty="0"/>
              <a:t>κάτι</a:t>
            </a:r>
            <a:r>
              <a:rPr lang="el-GR" dirty="0"/>
              <a:t> </a:t>
            </a:r>
            <a:r>
              <a:rPr lang="el-GR" i="1" dirty="0"/>
              <a:t>άλλο;</a:t>
            </a:r>
            <a:r>
              <a:rPr lang="el-GR" dirty="0"/>
              <a:t> </a:t>
            </a:r>
            <a:r>
              <a:rPr lang="el-GR" i="1" dirty="0"/>
              <a:t>Γράψε</a:t>
            </a:r>
            <a:endParaRPr lang="el-GR" dirty="0"/>
          </a:p>
          <a:p>
            <a:r>
              <a:rPr lang="el-GR" dirty="0"/>
              <a:t> </a:t>
            </a:r>
            <a:r>
              <a:rPr lang="el-GR" i="1" dirty="0"/>
              <a:t>το</a:t>
            </a:r>
            <a:r>
              <a:rPr lang="el-GR" dirty="0"/>
              <a:t>........................................................</a:t>
            </a:r>
          </a:p>
          <a:p>
            <a:r>
              <a:rPr lang="el-GR" dirty="0"/>
              <a:t>...............................................................................................................................</a:t>
            </a:r>
          </a:p>
          <a:p>
            <a:r>
              <a:rPr lang="el-GR" dirty="0"/>
              <a:t> </a:t>
            </a:r>
            <a:r>
              <a:rPr lang="el-GR" b="1" dirty="0"/>
              <a:t>ΖΩΓΡΑΦΙΣΕ</a:t>
            </a:r>
            <a:r>
              <a:rPr lang="el-GR" dirty="0"/>
              <a:t> </a:t>
            </a:r>
            <a:r>
              <a:rPr lang="el-GR" b="1" dirty="0"/>
              <a:t>ΚΑΤΙ</a:t>
            </a:r>
            <a:r>
              <a:rPr lang="el-GR" dirty="0"/>
              <a:t> </a:t>
            </a:r>
            <a:r>
              <a:rPr lang="el-GR" b="1" dirty="0"/>
              <a:t>ΑΠΟ</a:t>
            </a:r>
            <a:r>
              <a:rPr lang="el-GR" dirty="0"/>
              <a:t> </a:t>
            </a:r>
            <a:r>
              <a:rPr lang="el-GR" b="1" dirty="0"/>
              <a:t>ΤΟΝ</a:t>
            </a:r>
            <a:r>
              <a:rPr lang="el-GR" dirty="0"/>
              <a:t> </a:t>
            </a:r>
            <a:r>
              <a:rPr lang="el-GR" b="1" dirty="0"/>
              <a:t>ΠΙΝΑΚΑ</a:t>
            </a:r>
            <a:r>
              <a:rPr lang="el-GR" dirty="0"/>
              <a:t> </a:t>
            </a:r>
            <a:r>
              <a:rPr lang="el-GR" b="1" dirty="0"/>
              <a:t>ΓΙΑ</a:t>
            </a:r>
            <a:r>
              <a:rPr lang="el-GR" dirty="0"/>
              <a:t> </a:t>
            </a:r>
            <a:r>
              <a:rPr lang="el-GR" b="1" dirty="0"/>
              <a:t>ΝΑ</a:t>
            </a:r>
            <a:r>
              <a:rPr lang="el-GR" dirty="0"/>
              <a:t> </a:t>
            </a:r>
            <a:r>
              <a:rPr lang="el-GR" b="1" dirty="0"/>
              <a:t>ΤΟΝ</a:t>
            </a:r>
            <a:r>
              <a:rPr lang="el-GR" dirty="0"/>
              <a:t> </a:t>
            </a:r>
            <a:r>
              <a:rPr lang="el-GR" b="1" dirty="0"/>
              <a:t>ΘΥΜΑΣΑΙ</a:t>
            </a:r>
            <a:r>
              <a:rPr lang="el-GR" dirty="0"/>
              <a:t>:</a:t>
            </a:r>
          </a:p>
          <a:p>
            <a:endParaRPr lang="en-US" dirty="0"/>
          </a:p>
        </p:txBody>
      </p:sp>
    </p:spTree>
    <p:extLst>
      <p:ext uri="{BB962C8B-B14F-4D97-AF65-F5344CB8AC3E}">
        <p14:creationId xmlns:p14="http://schemas.microsoft.com/office/powerpoint/2010/main" val="31704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D1929-492A-0C48-8C57-2551BE1ADE6F}"/>
              </a:ext>
            </a:extLst>
          </p:cNvPr>
          <p:cNvSpPr>
            <a:spLocks noGrp="1"/>
          </p:cNvSpPr>
          <p:nvPr>
            <p:ph type="title"/>
          </p:nvPr>
        </p:nvSpPr>
        <p:spPr/>
        <p:txBody>
          <a:bodyPr/>
          <a:lstStyle/>
          <a:p>
            <a:r>
              <a:rPr lang="el-GR" dirty="0"/>
              <a:t>Φυλλάδιο</a:t>
            </a:r>
            <a:endParaRPr lang="en-US" dirty="0"/>
          </a:p>
        </p:txBody>
      </p:sp>
      <p:sp>
        <p:nvSpPr>
          <p:cNvPr id="3" name="Content Placeholder 2">
            <a:extLst>
              <a:ext uri="{FF2B5EF4-FFF2-40B4-BE49-F238E27FC236}">
                <a16:creationId xmlns:a16="http://schemas.microsoft.com/office/drawing/2014/main" id="{97BB2843-8165-034A-B6B3-B8CD9F663344}"/>
              </a:ext>
            </a:extLst>
          </p:cNvPr>
          <p:cNvSpPr>
            <a:spLocks noGrp="1"/>
          </p:cNvSpPr>
          <p:nvPr>
            <p:ph idx="1"/>
          </p:nvPr>
        </p:nvSpPr>
        <p:spPr/>
        <p:txBody>
          <a:bodyPr>
            <a:normAutofit fontScale="85000" lnSpcReduction="10000"/>
          </a:bodyPr>
          <a:lstStyle/>
          <a:p>
            <a:r>
              <a:rPr lang="el-GR" b="1" dirty="0"/>
              <a:t>ΟΝΟΜΑ</a:t>
            </a:r>
            <a:r>
              <a:rPr lang="el-GR" dirty="0"/>
              <a:t> </a:t>
            </a:r>
            <a:r>
              <a:rPr lang="el-GR" b="1" dirty="0"/>
              <a:t>ΖΩΓΡΑΦΟΥ</a:t>
            </a:r>
            <a:r>
              <a:rPr lang="el-GR" dirty="0"/>
              <a:t>:..................................................................... </a:t>
            </a:r>
            <a:r>
              <a:rPr lang="el-GR" b="1" dirty="0"/>
              <a:t>ΤΙΤΛΟΣ ΕΡΓΟΥ</a:t>
            </a:r>
            <a:r>
              <a:rPr lang="el-GR" dirty="0"/>
              <a:t>:............................................................................</a:t>
            </a:r>
          </a:p>
          <a:p>
            <a:r>
              <a:rPr lang="el-GR" b="1" dirty="0"/>
              <a:t>ΤΙ</a:t>
            </a:r>
            <a:r>
              <a:rPr lang="el-GR" dirty="0"/>
              <a:t> </a:t>
            </a:r>
            <a:r>
              <a:rPr lang="el-GR" b="1" dirty="0"/>
              <a:t>ΣΕ</a:t>
            </a:r>
            <a:r>
              <a:rPr lang="el-GR" dirty="0"/>
              <a:t> </a:t>
            </a:r>
            <a:r>
              <a:rPr lang="el-GR" b="1" dirty="0"/>
              <a:t>ΕΚΑΝΕ</a:t>
            </a:r>
            <a:r>
              <a:rPr lang="el-GR" dirty="0"/>
              <a:t> </a:t>
            </a:r>
            <a:r>
              <a:rPr lang="el-GR" b="1" dirty="0"/>
              <a:t>ΝΑ</a:t>
            </a:r>
            <a:r>
              <a:rPr lang="el-GR" dirty="0"/>
              <a:t> </a:t>
            </a:r>
            <a:r>
              <a:rPr lang="el-GR" b="1" dirty="0"/>
              <a:t>ΝΙΩΣΕΙΣ</a:t>
            </a:r>
            <a:r>
              <a:rPr lang="el-GR" dirty="0"/>
              <a:t> </a:t>
            </a:r>
            <a:r>
              <a:rPr lang="el-GR" b="1" dirty="0"/>
              <a:t>Ο</a:t>
            </a:r>
            <a:r>
              <a:rPr lang="el-GR" dirty="0"/>
              <a:t> </a:t>
            </a:r>
            <a:r>
              <a:rPr lang="el-GR" b="1" dirty="0"/>
              <a:t>ΠΙΝΑΚΑΣ;</a:t>
            </a:r>
            <a:r>
              <a:rPr lang="el-GR" dirty="0"/>
              <a:t> (Κύκλωσε)</a:t>
            </a:r>
          </a:p>
          <a:p>
            <a:r>
              <a:rPr lang="el-GR" dirty="0"/>
              <a:t>‐ χαρά ‐ λύπη ‐γαλήνη ‐αγωνία ‐ηρεμία ‐εκνευρισμό ‐θυμό ‐ θαυμασμό ‐αδιαφορία</a:t>
            </a:r>
          </a:p>
          <a:p>
            <a:r>
              <a:rPr lang="el-GR" i="1" dirty="0"/>
              <a:t>‐</a:t>
            </a:r>
            <a:r>
              <a:rPr lang="el-GR" dirty="0"/>
              <a:t> </a:t>
            </a:r>
            <a:r>
              <a:rPr lang="el-GR" i="1" dirty="0"/>
              <a:t>Άλλο;</a:t>
            </a:r>
            <a:r>
              <a:rPr lang="el-GR" dirty="0"/>
              <a:t> </a:t>
            </a:r>
            <a:r>
              <a:rPr lang="el-GR" i="1" dirty="0"/>
              <a:t>Τι;</a:t>
            </a:r>
            <a:r>
              <a:rPr lang="el-GR" dirty="0"/>
              <a:t> </a:t>
            </a:r>
            <a:r>
              <a:rPr lang="el-GR" i="1" dirty="0"/>
              <a:t>(γράψε</a:t>
            </a:r>
            <a:r>
              <a:rPr lang="el-GR" dirty="0"/>
              <a:t> </a:t>
            </a:r>
            <a:r>
              <a:rPr lang="el-GR" i="1" dirty="0"/>
              <a:t>το)</a:t>
            </a:r>
            <a:r>
              <a:rPr lang="el-GR" dirty="0"/>
              <a:t> ..................................</a:t>
            </a:r>
          </a:p>
          <a:p>
            <a:r>
              <a:rPr lang="el-GR" dirty="0"/>
              <a:t>Και τώρα </a:t>
            </a:r>
            <a:r>
              <a:rPr lang="el-GR" b="1" dirty="0"/>
              <a:t>ΣΚΕΨΟΥ</a:t>
            </a:r>
            <a:r>
              <a:rPr lang="el-GR" dirty="0"/>
              <a:t>,,,,,,,!</a:t>
            </a:r>
          </a:p>
          <a:p>
            <a:r>
              <a:rPr lang="el-GR" dirty="0"/>
              <a:t>Ποια μπορεί να ‘ ναι η ιστορία αυτού του πίνακα;</a:t>
            </a:r>
          </a:p>
          <a:p>
            <a:endParaRPr lang="en-US" dirty="0"/>
          </a:p>
        </p:txBody>
      </p:sp>
    </p:spTree>
    <p:extLst>
      <p:ext uri="{BB962C8B-B14F-4D97-AF65-F5344CB8AC3E}">
        <p14:creationId xmlns:p14="http://schemas.microsoft.com/office/powerpoint/2010/main" val="76212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EC5F-4D61-EF40-A330-8B230B9A95CC}"/>
              </a:ext>
            </a:extLst>
          </p:cNvPr>
          <p:cNvSpPr>
            <a:spLocks noGrp="1"/>
          </p:cNvSpPr>
          <p:nvPr>
            <p:ph type="title"/>
          </p:nvPr>
        </p:nvSpPr>
        <p:spPr/>
        <p:txBody>
          <a:bodyPr/>
          <a:lstStyle/>
          <a:p>
            <a:r>
              <a:rPr lang="el-GR" dirty="0"/>
              <a:t>Ερωτήματα</a:t>
            </a:r>
            <a:endParaRPr lang="en-US" dirty="0"/>
          </a:p>
        </p:txBody>
      </p:sp>
      <p:sp>
        <p:nvSpPr>
          <p:cNvPr id="3" name="Content Placeholder 2">
            <a:extLst>
              <a:ext uri="{FF2B5EF4-FFF2-40B4-BE49-F238E27FC236}">
                <a16:creationId xmlns:a16="http://schemas.microsoft.com/office/drawing/2014/main" id="{CDF3CDD6-E2F4-5A43-8A49-A4A1681B2278}"/>
              </a:ext>
            </a:extLst>
          </p:cNvPr>
          <p:cNvSpPr>
            <a:spLocks noGrp="1"/>
          </p:cNvSpPr>
          <p:nvPr>
            <p:ph idx="1"/>
          </p:nvPr>
        </p:nvSpPr>
        <p:spPr/>
        <p:txBody>
          <a:bodyPr/>
          <a:lstStyle/>
          <a:p>
            <a:r>
              <a:rPr lang="el-GR" dirty="0"/>
              <a:t>Τι εξυπηρετούν τα </a:t>
            </a:r>
            <a:r>
              <a:rPr lang="el-GR" dirty="0" err="1"/>
              <a:t>μουσειοπαιδαγωγικά</a:t>
            </a:r>
            <a:r>
              <a:rPr lang="el-GR" dirty="0"/>
              <a:t> παιχνίδια;</a:t>
            </a:r>
          </a:p>
          <a:p>
            <a:r>
              <a:rPr lang="el-GR" dirty="0"/>
              <a:t>Με ποια κριτήρια τα αξιολογούμε;</a:t>
            </a:r>
          </a:p>
          <a:p>
            <a:r>
              <a:rPr lang="el-GR" dirty="0"/>
              <a:t>Με ποια κριτήρια τα επιλέγουμε για την τάξη μας;</a:t>
            </a:r>
          </a:p>
          <a:p>
            <a:r>
              <a:rPr lang="el-GR" dirty="0"/>
              <a:t>Ποια </a:t>
            </a:r>
            <a:r>
              <a:rPr lang="el-GR"/>
              <a:t>πορεία ακολουθούμε;</a:t>
            </a:r>
            <a:endParaRPr lang="en-US"/>
          </a:p>
        </p:txBody>
      </p:sp>
    </p:spTree>
    <p:extLst>
      <p:ext uri="{BB962C8B-B14F-4D97-AF65-F5344CB8AC3E}">
        <p14:creationId xmlns:p14="http://schemas.microsoft.com/office/powerpoint/2010/main" val="112017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DAB4-CD44-AF42-824E-A4914ACCD263}"/>
              </a:ext>
            </a:extLst>
          </p:cNvPr>
          <p:cNvSpPr>
            <a:spLocks noGrp="1"/>
          </p:cNvSpPr>
          <p:nvPr>
            <p:ph type="title"/>
          </p:nvPr>
        </p:nvSpPr>
        <p:spPr/>
        <p:txBody>
          <a:bodyPr>
            <a:normAutofit/>
          </a:bodyPr>
          <a:lstStyle/>
          <a:p>
            <a:r>
              <a:rPr lang="el-GR" sz="3200" b="1" dirty="0"/>
              <a:t>"Βουλεύομαι</a:t>
            </a:r>
            <a:r>
              <a:rPr lang="el-GR" sz="3200" dirty="0"/>
              <a:t> </a:t>
            </a:r>
            <a:r>
              <a:rPr lang="el-GR" sz="3200" b="1" dirty="0"/>
              <a:t>και</a:t>
            </a:r>
            <a:r>
              <a:rPr lang="el-GR" sz="3200" dirty="0"/>
              <a:t> </a:t>
            </a:r>
            <a:r>
              <a:rPr lang="el-GR" sz="3200" b="1" dirty="0"/>
              <a:t>αποφασίζω"</a:t>
            </a:r>
            <a:r>
              <a:rPr lang="el-GR" sz="3200" dirty="0"/>
              <a:t> </a:t>
            </a:r>
            <a:r>
              <a:rPr lang="el-GR" sz="3200" b="1" dirty="0"/>
              <a:t>:</a:t>
            </a:r>
            <a:r>
              <a:rPr lang="el-GR" sz="3200" dirty="0"/>
              <a:t> </a:t>
            </a:r>
            <a:r>
              <a:rPr lang="el-GR" sz="3200" b="1" dirty="0"/>
              <a:t>εκπαιδευτικό</a:t>
            </a:r>
            <a:r>
              <a:rPr lang="el-GR" sz="3200" dirty="0"/>
              <a:t> </a:t>
            </a:r>
            <a:r>
              <a:rPr lang="el-GR" sz="3200" b="1" dirty="0"/>
              <a:t>παιχνίδι</a:t>
            </a:r>
            <a:r>
              <a:rPr lang="el-GR" sz="3200" dirty="0"/>
              <a:t> </a:t>
            </a:r>
            <a:r>
              <a:rPr lang="el-GR" sz="3200" b="1" dirty="0"/>
              <a:t>στη</a:t>
            </a:r>
            <a:r>
              <a:rPr lang="el-GR" sz="3200" dirty="0"/>
              <a:t> </a:t>
            </a:r>
            <a:r>
              <a:rPr lang="el-GR" sz="3200" b="1" dirty="0"/>
              <a:t>Βουλή</a:t>
            </a:r>
            <a:r>
              <a:rPr lang="el-GR" sz="3200" dirty="0"/>
              <a:t> </a:t>
            </a:r>
            <a:r>
              <a:rPr lang="el-GR" sz="3200" b="1" dirty="0"/>
              <a:t>των Ελλήνων</a:t>
            </a:r>
            <a:endParaRPr lang="en-US" sz="3200" dirty="0"/>
          </a:p>
        </p:txBody>
      </p:sp>
      <p:pic>
        <p:nvPicPr>
          <p:cNvPr id="1026" name="Picture 2">
            <a:extLst>
              <a:ext uri="{FF2B5EF4-FFF2-40B4-BE49-F238E27FC236}">
                <a16:creationId xmlns:a16="http://schemas.microsoft.com/office/drawing/2014/main" id="{2EC428D2-6A15-D44A-A814-49FD4CD28A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8800"/>
            <a:ext cx="793122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03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2.</a:t>
            </a:r>
            <a:r>
              <a:rPr lang="el-GR" sz="3200" dirty="0"/>
              <a:t> </a:t>
            </a:r>
            <a:r>
              <a:rPr lang="el-GR" sz="3200" b="1" dirty="0"/>
              <a:t>"Βουλεύομαι</a:t>
            </a:r>
            <a:r>
              <a:rPr lang="el-GR" sz="3200" dirty="0"/>
              <a:t> </a:t>
            </a:r>
            <a:r>
              <a:rPr lang="el-GR" sz="3200" b="1" dirty="0"/>
              <a:t>και</a:t>
            </a:r>
            <a:r>
              <a:rPr lang="el-GR" sz="3200" dirty="0"/>
              <a:t> </a:t>
            </a:r>
            <a:r>
              <a:rPr lang="el-GR" sz="3200" b="1" dirty="0"/>
              <a:t>αποφασίζω"</a:t>
            </a:r>
            <a:r>
              <a:rPr lang="el-GR" sz="3200" dirty="0"/>
              <a:t> </a:t>
            </a:r>
            <a:r>
              <a:rPr lang="el-GR" sz="3200" b="1" dirty="0"/>
              <a:t>:</a:t>
            </a:r>
            <a:r>
              <a:rPr lang="el-GR" sz="3200" dirty="0"/>
              <a:t> </a:t>
            </a:r>
            <a:r>
              <a:rPr lang="el-GR" sz="3200" b="1" dirty="0"/>
              <a:t>εκπαιδευτικό</a:t>
            </a:r>
            <a:r>
              <a:rPr lang="el-GR" sz="3200" dirty="0"/>
              <a:t> </a:t>
            </a:r>
            <a:r>
              <a:rPr lang="el-GR" sz="3200" b="1" dirty="0"/>
              <a:t>παιχνίδι</a:t>
            </a:r>
            <a:r>
              <a:rPr lang="el-GR" sz="3200" dirty="0"/>
              <a:t> </a:t>
            </a:r>
            <a:r>
              <a:rPr lang="el-GR" sz="3200" b="1" dirty="0"/>
              <a:t>στη</a:t>
            </a:r>
            <a:r>
              <a:rPr lang="el-GR" sz="3200" dirty="0"/>
              <a:t> </a:t>
            </a:r>
            <a:r>
              <a:rPr lang="el-GR" sz="3200" b="1" dirty="0"/>
              <a:t>Βουλή</a:t>
            </a:r>
            <a:r>
              <a:rPr lang="el-GR" sz="3200" dirty="0"/>
              <a:t> </a:t>
            </a:r>
            <a:r>
              <a:rPr lang="el-GR" sz="3200" b="1" dirty="0"/>
              <a:t>των Ελλήνων</a:t>
            </a:r>
            <a:endParaRPr lang="el-GR" sz="3200" dirty="0"/>
          </a:p>
        </p:txBody>
      </p:sp>
      <p:sp>
        <p:nvSpPr>
          <p:cNvPr id="3" name="2 - Θέση περιεχομένου"/>
          <p:cNvSpPr>
            <a:spLocks noGrp="1"/>
          </p:cNvSpPr>
          <p:nvPr>
            <p:ph idx="1"/>
          </p:nvPr>
        </p:nvSpPr>
        <p:spPr/>
        <p:txBody>
          <a:bodyPr>
            <a:normAutofit fontScale="92500" lnSpcReduction="20000"/>
          </a:bodyPr>
          <a:lstStyle/>
          <a:p>
            <a:r>
              <a:rPr lang="el-GR" dirty="0"/>
              <a:t>Αρχικά συγκεντρωνόμαστε με τα παιδιά, στο υπόστεγο, στον εξωτερικό χώρο της</a:t>
            </a:r>
          </a:p>
          <a:p>
            <a:r>
              <a:rPr lang="el-GR" dirty="0"/>
              <a:t>Φυλλάδιο με ερωτήσεις για να σκεφτούν σχετικά με το ποιο σκοπό εξυπηρετεί η ύπαρξη της Βουλής. ( Γιατί υπάρχει η Βουλή; Ποια η χρησιμότητα της; Προς τίνος όφελος λειτουργεί; Από ποιους αποτελείται η Βουλή; Για ποιο λόγο υπάρχουν διαφορετικά κόμματα; Μέσα από ποιες διαδικασίες παίρνονται οι αποφάσεις στην Βουλή για τα διάφορα θέματα που τους απασχολούν;)</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0B39-E823-B342-8B8D-82C75A70CC4D}"/>
              </a:ext>
            </a:extLst>
          </p:cNvPr>
          <p:cNvSpPr>
            <a:spLocks noGrp="1"/>
          </p:cNvSpPr>
          <p:nvPr>
            <p:ph type="title"/>
          </p:nvPr>
        </p:nvSpPr>
        <p:spPr/>
        <p:txBody>
          <a:bodyPr/>
          <a:lstStyle/>
          <a:p>
            <a:r>
              <a:rPr lang="el-GR" dirty="0"/>
              <a:t>2</a:t>
            </a:r>
            <a:r>
              <a:rPr lang="el-GR" baseline="30000" dirty="0"/>
              <a:t>η</a:t>
            </a:r>
            <a:r>
              <a:rPr lang="el-GR" dirty="0"/>
              <a:t> δραστηριότητα</a:t>
            </a:r>
            <a:endParaRPr lang="en-US" dirty="0"/>
          </a:p>
        </p:txBody>
      </p:sp>
      <p:sp>
        <p:nvSpPr>
          <p:cNvPr id="3" name="Content Placeholder 2">
            <a:extLst>
              <a:ext uri="{FF2B5EF4-FFF2-40B4-BE49-F238E27FC236}">
                <a16:creationId xmlns:a16="http://schemas.microsoft.com/office/drawing/2014/main" id="{24D94345-6469-0D42-8B34-28C6F2B35717}"/>
              </a:ext>
            </a:extLst>
          </p:cNvPr>
          <p:cNvSpPr>
            <a:spLocks noGrp="1"/>
          </p:cNvSpPr>
          <p:nvPr>
            <p:ph idx="1"/>
          </p:nvPr>
        </p:nvSpPr>
        <p:spPr/>
        <p:txBody>
          <a:bodyPr>
            <a:normAutofit fontScale="85000" lnSpcReduction="20000"/>
          </a:bodyPr>
          <a:lstStyle/>
          <a:p>
            <a:r>
              <a:rPr lang="el-GR" dirty="0"/>
              <a:t>Γυρίζοντας σελίδα τα παιδιά μεταφέρονται στο χώρο της Βουλής και </a:t>
            </a:r>
            <a:r>
              <a:rPr lang="el-GR" b="1" dirty="0"/>
              <a:t>γίνονται για λίγο οι ίδιοι Βουλευτές</a:t>
            </a:r>
            <a:r>
              <a:rPr lang="el-GR" dirty="0"/>
              <a:t>. Διαβάζουν </a:t>
            </a:r>
            <a:r>
              <a:rPr lang="el-GR" b="1" dirty="0"/>
              <a:t>ένα </a:t>
            </a:r>
            <a:r>
              <a:rPr lang="el-GR" b="1" dirty="0" err="1"/>
              <a:t>πρόβλήμα</a:t>
            </a:r>
            <a:r>
              <a:rPr lang="el-GR" b="1" dirty="0"/>
              <a:t> </a:t>
            </a:r>
            <a:r>
              <a:rPr lang="el-GR" dirty="0"/>
              <a:t>που απασχολεί την πόλη, </a:t>
            </a:r>
            <a:r>
              <a:rPr lang="el-GR" b="1" dirty="0"/>
              <a:t>«στο κέντρο της πόλης μας υπάρχει μια μεγάλη έκταση, που δεν γνωρίζει κανείς πως θα μπορούσε να αξιοποιηθεί καλύτερα προς όφελος των κατοίκων της». </a:t>
            </a:r>
          </a:p>
          <a:p>
            <a:r>
              <a:rPr lang="el-GR" dirty="0"/>
              <a:t>Τίθενται στα παιδιά 3 πιθανά σχέδια εκμετάλλευσης του χώρου, να </a:t>
            </a:r>
            <a:r>
              <a:rPr lang="el-GR" b="1" dirty="0"/>
              <a:t>γίνει νοσοκομείο, σχολείο, ή πάρκο με δέντρα. </a:t>
            </a:r>
            <a:r>
              <a:rPr lang="el-GR" dirty="0"/>
              <a:t>Κάθε παιδί κυκλώνει την επιλογή πού θέλει και στην πορεία χωρίζουμε τα παιδιά σε 3 ομάδες‐ δηλαδή κόμματα, όπου έχουν δημιουργηθεί ανάλογα με την προτίμηση τους.</a:t>
            </a:r>
          </a:p>
          <a:p>
            <a:endParaRPr lang="en-US" dirty="0"/>
          </a:p>
        </p:txBody>
      </p:sp>
    </p:spTree>
    <p:extLst>
      <p:ext uri="{BB962C8B-B14F-4D97-AF65-F5344CB8AC3E}">
        <p14:creationId xmlns:p14="http://schemas.microsoft.com/office/powerpoint/2010/main" val="264524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858E-FF4E-DC4F-BB38-2533A8968543}"/>
              </a:ext>
            </a:extLst>
          </p:cNvPr>
          <p:cNvSpPr>
            <a:spLocks noGrp="1"/>
          </p:cNvSpPr>
          <p:nvPr>
            <p:ph type="title"/>
          </p:nvPr>
        </p:nvSpPr>
        <p:spPr>
          <a:xfrm>
            <a:off x="457200" y="274638"/>
            <a:ext cx="8229600" cy="5801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F48326C-52CE-DD46-A33E-9720592722B2}"/>
              </a:ext>
            </a:extLst>
          </p:cNvPr>
          <p:cNvSpPr>
            <a:spLocks noGrp="1"/>
          </p:cNvSpPr>
          <p:nvPr>
            <p:ph idx="1"/>
          </p:nvPr>
        </p:nvSpPr>
        <p:spPr>
          <a:xfrm>
            <a:off x="457200" y="620688"/>
            <a:ext cx="8229600" cy="5505475"/>
          </a:xfrm>
        </p:spPr>
        <p:txBody>
          <a:bodyPr>
            <a:normAutofit fontScale="47500" lnSpcReduction="20000"/>
          </a:bodyPr>
          <a:lstStyle/>
          <a:p>
            <a:r>
              <a:rPr lang="el-GR" b="1" i="1" u="sng" dirty="0"/>
              <a:t>Γ)</a:t>
            </a:r>
            <a:r>
              <a:rPr lang="el-GR" u="sng" dirty="0"/>
              <a:t> </a:t>
            </a:r>
            <a:r>
              <a:rPr lang="el-GR" b="1" i="1" u="sng" dirty="0"/>
              <a:t>Πάρκο</a:t>
            </a:r>
            <a:r>
              <a:rPr lang="el-GR" u="sng" dirty="0"/>
              <a:t> </a:t>
            </a:r>
            <a:r>
              <a:rPr lang="el-GR" b="1" i="1" u="sng" dirty="0"/>
              <a:t>με</a:t>
            </a:r>
            <a:r>
              <a:rPr lang="el-GR" u="sng" dirty="0"/>
              <a:t> </a:t>
            </a:r>
            <a:r>
              <a:rPr lang="el-GR" b="1" i="1" u="sng" dirty="0"/>
              <a:t>δέντρα;</a:t>
            </a:r>
            <a:endParaRPr lang="el-GR" dirty="0"/>
          </a:p>
          <a:p>
            <a:r>
              <a:rPr lang="el-GR" b="1" dirty="0"/>
              <a:t>1.</a:t>
            </a:r>
            <a:r>
              <a:rPr lang="el-GR" dirty="0"/>
              <a:t> </a:t>
            </a:r>
            <a:r>
              <a:rPr lang="el-GR" u="sng" dirty="0"/>
              <a:t>Αποφάσισε και κύκλωσε</a:t>
            </a:r>
            <a:r>
              <a:rPr lang="el-GR" dirty="0"/>
              <a:t> ποια από τις τρεις επιλογές πιστεύεις ότι είναι η καλύτερη για</a:t>
            </a:r>
          </a:p>
          <a:p>
            <a:r>
              <a:rPr lang="el-GR" dirty="0"/>
              <a:t>το καλό της πόλης και των κατοίκων της..</a:t>
            </a:r>
          </a:p>
          <a:p>
            <a:r>
              <a:rPr lang="el-GR" b="1" i="1" u="sng" dirty="0"/>
              <a:t>Α)</a:t>
            </a:r>
            <a:r>
              <a:rPr lang="el-GR" u="sng" dirty="0"/>
              <a:t> </a:t>
            </a:r>
            <a:r>
              <a:rPr lang="el-GR" b="1" i="1" u="sng" dirty="0"/>
              <a:t>Σχολείο;</a:t>
            </a:r>
            <a:endParaRPr lang="el-GR" dirty="0"/>
          </a:p>
          <a:p>
            <a:r>
              <a:rPr lang="el-GR" dirty="0"/>
              <a:t>Επειδή…………………………………………………………………………………………………………………………………… ……………………………………………………………………………………………………………………………………………… ………………………</a:t>
            </a:r>
          </a:p>
          <a:p>
            <a:r>
              <a:rPr lang="el-GR" b="1" i="1" u="sng" dirty="0"/>
              <a:t>Β)</a:t>
            </a:r>
            <a:r>
              <a:rPr lang="el-GR" u="sng" dirty="0"/>
              <a:t> </a:t>
            </a:r>
            <a:r>
              <a:rPr lang="el-GR" b="1" i="1" u="sng" dirty="0"/>
              <a:t>Νοσοκομείο;</a:t>
            </a:r>
            <a:endParaRPr lang="el-GR" dirty="0"/>
          </a:p>
          <a:p>
            <a:r>
              <a:rPr lang="el-GR" dirty="0"/>
              <a:t>Επειδή…………………………………………………………………………………………………………………………………… ……………………………………………………………………………………………………………………………………………… ………………………</a:t>
            </a:r>
          </a:p>
          <a:p>
            <a:r>
              <a:rPr lang="el-GR" b="1" i="1" u="sng" dirty="0"/>
              <a:t>Γ)</a:t>
            </a:r>
            <a:r>
              <a:rPr lang="el-GR" u="sng" dirty="0"/>
              <a:t> </a:t>
            </a:r>
            <a:r>
              <a:rPr lang="el-GR" b="1" i="1" u="sng" dirty="0"/>
              <a:t>Πάρκο</a:t>
            </a:r>
            <a:r>
              <a:rPr lang="el-GR" u="sng" dirty="0"/>
              <a:t> </a:t>
            </a:r>
            <a:r>
              <a:rPr lang="el-GR" b="1" i="1" u="sng" dirty="0"/>
              <a:t>με</a:t>
            </a:r>
            <a:r>
              <a:rPr lang="el-GR" u="sng" dirty="0"/>
              <a:t> </a:t>
            </a:r>
            <a:r>
              <a:rPr lang="el-GR" b="1" i="1" u="sng" dirty="0"/>
              <a:t>δέντρα;</a:t>
            </a:r>
            <a:endParaRPr lang="el-GR" dirty="0"/>
          </a:p>
          <a:p>
            <a:r>
              <a:rPr lang="el-GR" dirty="0"/>
              <a:t>Επειδή…………………………………………………………………………………………………………………………………… ……………………………………………………………………………………………………………………………………………… ……………………….</a:t>
            </a:r>
          </a:p>
          <a:p>
            <a:r>
              <a:rPr lang="el-GR" b="1" dirty="0"/>
              <a:t>2.</a:t>
            </a:r>
            <a:r>
              <a:rPr lang="el-GR" dirty="0"/>
              <a:t> Βρες και άλλα μέλη που έχουν την ίδια άποψη με σένα και </a:t>
            </a:r>
            <a:r>
              <a:rPr lang="el-GR" dirty="0" err="1"/>
              <a:t>φτιαξτε</a:t>
            </a:r>
            <a:r>
              <a:rPr lang="el-GR" dirty="0"/>
              <a:t> μια ομάδα‐ κόμμα…</a:t>
            </a:r>
          </a:p>
          <a:p>
            <a:r>
              <a:rPr lang="el-GR" u="sng" dirty="0"/>
              <a:t>Σκεφτείτε και καταγράψτε</a:t>
            </a:r>
            <a:r>
              <a:rPr lang="el-GR" dirty="0"/>
              <a:t> παραπάνω τουλάχιστον ένα </a:t>
            </a:r>
            <a:r>
              <a:rPr lang="el-GR" u="sng" dirty="0"/>
              <a:t>επιχείρημα</a:t>
            </a:r>
            <a:r>
              <a:rPr lang="el-GR" dirty="0"/>
              <a:t> </a:t>
            </a:r>
            <a:r>
              <a:rPr lang="el-GR" dirty="0" err="1"/>
              <a:t>γι</a:t>
            </a:r>
            <a:r>
              <a:rPr lang="el-GR" dirty="0"/>
              <a:t> αυτήν σας την</a:t>
            </a:r>
          </a:p>
          <a:p>
            <a:r>
              <a:rPr lang="el-GR" dirty="0"/>
              <a:t>προτίμηση και </a:t>
            </a:r>
            <a:r>
              <a:rPr lang="el-GR" u="sng" dirty="0"/>
              <a:t>παρουσιάστε το</a:t>
            </a:r>
            <a:r>
              <a:rPr lang="el-GR" dirty="0"/>
              <a:t> στις άλλες ομάδες..</a:t>
            </a:r>
          </a:p>
          <a:p>
            <a:endParaRPr lang="en-US" dirty="0"/>
          </a:p>
        </p:txBody>
      </p:sp>
    </p:spTree>
    <p:extLst>
      <p:ext uri="{BB962C8B-B14F-4D97-AF65-F5344CB8AC3E}">
        <p14:creationId xmlns:p14="http://schemas.microsoft.com/office/powerpoint/2010/main" val="362921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4E72-B0FD-7242-93A0-7A9343637165}"/>
              </a:ext>
            </a:extLst>
          </p:cNvPr>
          <p:cNvSpPr>
            <a:spLocks noGrp="1"/>
          </p:cNvSpPr>
          <p:nvPr>
            <p:ph type="title"/>
          </p:nvPr>
        </p:nvSpPr>
        <p:spPr/>
        <p:txBody>
          <a:bodyPr>
            <a:normAutofit fontScale="90000"/>
          </a:bodyPr>
          <a:lstStyle/>
          <a:p>
            <a:br>
              <a:rPr lang="el-GR" sz="3600" b="1" dirty="0"/>
            </a:br>
            <a:r>
              <a:rPr lang="el-GR" sz="3600" b="1" dirty="0"/>
              <a:t>Χθες</a:t>
            </a:r>
            <a:r>
              <a:rPr lang="el-GR" sz="3600" dirty="0"/>
              <a:t> </a:t>
            </a:r>
            <a:r>
              <a:rPr lang="el-GR" sz="3600" b="1" dirty="0"/>
              <a:t>και</a:t>
            </a:r>
            <a:r>
              <a:rPr lang="el-GR" sz="3600" dirty="0"/>
              <a:t> </a:t>
            </a:r>
            <a:r>
              <a:rPr lang="el-GR" sz="3600" b="1" dirty="0"/>
              <a:t>σήμερα:</a:t>
            </a:r>
            <a:r>
              <a:rPr lang="el-GR" sz="3600" dirty="0"/>
              <a:t> </a:t>
            </a:r>
            <a:r>
              <a:rPr lang="el-GR" sz="3600" b="1" dirty="0"/>
              <a:t>εκπαιδευτικό</a:t>
            </a:r>
            <a:r>
              <a:rPr lang="el-GR" sz="3600" dirty="0"/>
              <a:t> </a:t>
            </a:r>
            <a:r>
              <a:rPr lang="el-GR" sz="3600" b="1" dirty="0"/>
              <a:t>παιχνίδι</a:t>
            </a:r>
            <a:r>
              <a:rPr lang="el-GR" sz="3600" dirty="0"/>
              <a:t> </a:t>
            </a:r>
            <a:r>
              <a:rPr lang="el-GR" sz="3600" b="1" dirty="0"/>
              <a:t>στο Βυζαντινό</a:t>
            </a:r>
            <a:r>
              <a:rPr lang="el-GR" sz="3600" dirty="0"/>
              <a:t> </a:t>
            </a:r>
            <a:r>
              <a:rPr lang="el-GR" sz="3600" b="1" dirty="0"/>
              <a:t>και</a:t>
            </a:r>
            <a:r>
              <a:rPr lang="el-GR" sz="3600" dirty="0"/>
              <a:t> </a:t>
            </a:r>
            <a:r>
              <a:rPr lang="el-GR" sz="3600" b="1" dirty="0"/>
              <a:t>Χριστιανικό</a:t>
            </a:r>
            <a:br>
              <a:rPr lang="el-GR" sz="3600" dirty="0"/>
            </a:br>
            <a:r>
              <a:rPr lang="el-GR" sz="3600" b="1" dirty="0"/>
              <a:t>Μουσείο</a:t>
            </a:r>
            <a:br>
              <a:rPr lang="el-GR" dirty="0"/>
            </a:br>
            <a:endParaRPr lang="en-US" dirty="0"/>
          </a:p>
        </p:txBody>
      </p:sp>
      <p:sp>
        <p:nvSpPr>
          <p:cNvPr id="3" name="Content Placeholder 2">
            <a:extLst>
              <a:ext uri="{FF2B5EF4-FFF2-40B4-BE49-F238E27FC236}">
                <a16:creationId xmlns:a16="http://schemas.microsoft.com/office/drawing/2014/main" id="{F95434CF-6D36-1848-A996-33EB79449BDB}"/>
              </a:ext>
            </a:extLst>
          </p:cNvPr>
          <p:cNvSpPr>
            <a:spLocks noGrp="1"/>
          </p:cNvSpPr>
          <p:nvPr>
            <p:ph idx="1"/>
          </p:nvPr>
        </p:nvSpPr>
        <p:spPr/>
        <p:txBody>
          <a:bodyPr>
            <a:normAutofit fontScale="92500" lnSpcReduction="20000"/>
          </a:bodyPr>
          <a:lstStyle/>
          <a:p>
            <a:r>
              <a:rPr lang="el-GR" b="1" dirty="0"/>
              <a:t>Φυλλάδιο</a:t>
            </a:r>
            <a:r>
              <a:rPr lang="el-GR" dirty="0"/>
              <a:t> </a:t>
            </a:r>
            <a:r>
              <a:rPr lang="el-GR" b="1" dirty="0"/>
              <a:t>για</a:t>
            </a:r>
            <a:r>
              <a:rPr lang="el-GR" dirty="0"/>
              <a:t> </a:t>
            </a:r>
            <a:r>
              <a:rPr lang="el-GR" b="1" dirty="0"/>
              <a:t>τα</a:t>
            </a:r>
            <a:r>
              <a:rPr lang="el-GR" dirty="0"/>
              <a:t> </a:t>
            </a:r>
            <a:r>
              <a:rPr lang="el-GR" b="1" dirty="0"/>
              <a:t>παιδιά.</a:t>
            </a:r>
            <a:endParaRPr lang="el-GR" dirty="0"/>
          </a:p>
          <a:p>
            <a:r>
              <a:rPr lang="el-GR" dirty="0"/>
              <a:t>Α. ΓΡΑΨΕ ΤΟ ΟΝΟΜΑ ΣΟΥ:…………………………………………………………………….</a:t>
            </a:r>
          </a:p>
          <a:p>
            <a:r>
              <a:rPr lang="el-GR" dirty="0"/>
              <a:t>Β. ΠΑΡΑΤΗΡΗΣΕ ΤΗΝ ΕΙΚΟΝΑ ΠΟΥ ΑΠΕΙΚΟΝΙΖΕΙ ΑΝΤΙΚΕΙΜΕΝΑ ΠΟΥ ΧΡΗΣΙΜΟΠΟΙΟΥΜΕ</a:t>
            </a:r>
          </a:p>
          <a:p>
            <a:r>
              <a:rPr lang="el-GR" dirty="0"/>
              <a:t>ΣΤΗΝ </a:t>
            </a:r>
            <a:r>
              <a:rPr lang="el-GR" u="sng" dirty="0"/>
              <a:t>ΣΥΓΧΡΟΝΗ ΕΠΟΧΗ</a:t>
            </a:r>
            <a:endParaRPr lang="el-GR" dirty="0"/>
          </a:p>
          <a:p>
            <a:r>
              <a:rPr lang="el-GR" dirty="0"/>
              <a:t>Γ. ΨΑΞΕ ΣΤΟ ΧΩΡΟ ΤΟΥ ΜΟΥΣΕΙΟΥ ΚΑΙ ΒΡΕΣ ΤΑ ΑΝΤΙΣΤΟΙΧΑ ΑΝΤΙΚΕΙΜΕΝΑ ΠΟΥ</a:t>
            </a:r>
          </a:p>
          <a:p>
            <a:r>
              <a:rPr lang="el-GR" dirty="0"/>
              <a:t>ΧΡΗΣΙΜΟΠΟΥΣΟΥΣΑΝ ΣΤΟ ΠΑΡΕΛΘΟΝ ΚΑΤΑ ΤΗΝ </a:t>
            </a:r>
            <a:r>
              <a:rPr lang="el-GR" u="sng" dirty="0"/>
              <a:t>ΒΥΖΑΝΤΙΝΗ ΠΕΡΙΟΔΟ</a:t>
            </a:r>
            <a:endParaRPr lang="el-GR" dirty="0"/>
          </a:p>
          <a:p>
            <a:endParaRPr lang="en-US" dirty="0"/>
          </a:p>
        </p:txBody>
      </p:sp>
    </p:spTree>
    <p:extLst>
      <p:ext uri="{BB962C8B-B14F-4D97-AF65-F5344CB8AC3E}">
        <p14:creationId xmlns:p14="http://schemas.microsoft.com/office/powerpoint/2010/main" val="165814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57F2D3-37FB-6840-BCB0-70A7DF2D5124}"/>
              </a:ext>
            </a:extLst>
          </p:cNvPr>
          <p:cNvPicPr>
            <a:picLocks noGrp="1" noChangeAspect="1"/>
          </p:cNvPicPr>
          <p:nvPr>
            <p:ph idx="1"/>
          </p:nvPr>
        </p:nvPicPr>
        <p:blipFill>
          <a:blip r:embed="rId2"/>
          <a:stretch>
            <a:fillRect/>
          </a:stretch>
        </p:blipFill>
        <p:spPr>
          <a:xfrm>
            <a:off x="971600" y="-171400"/>
            <a:ext cx="6696744" cy="7029399"/>
          </a:xfrm>
          <a:prstGeom prst="rect">
            <a:avLst/>
          </a:prstGeom>
        </p:spPr>
      </p:pic>
    </p:spTree>
    <p:extLst>
      <p:ext uri="{BB962C8B-B14F-4D97-AF65-F5344CB8AC3E}">
        <p14:creationId xmlns:p14="http://schemas.microsoft.com/office/powerpoint/2010/main" val="9316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7754475-2977-6E4A-9AF9-01861778C916}"/>
              </a:ext>
            </a:extLst>
          </p:cNvPr>
          <p:cNvPicPr>
            <a:picLocks noGrp="1" noChangeAspect="1"/>
          </p:cNvPicPr>
          <p:nvPr>
            <p:ph idx="1"/>
          </p:nvPr>
        </p:nvPicPr>
        <p:blipFill>
          <a:blip r:embed="rId2"/>
          <a:stretch>
            <a:fillRect/>
          </a:stretch>
        </p:blipFill>
        <p:spPr>
          <a:xfrm>
            <a:off x="-684584" y="-293233"/>
            <a:ext cx="6264696" cy="7101408"/>
          </a:xfrm>
          <a:prstGeom prst="rect">
            <a:avLst/>
          </a:prstGeom>
        </p:spPr>
      </p:pic>
      <p:pic>
        <p:nvPicPr>
          <p:cNvPr id="5" name="Picture 4">
            <a:extLst>
              <a:ext uri="{FF2B5EF4-FFF2-40B4-BE49-F238E27FC236}">
                <a16:creationId xmlns:a16="http://schemas.microsoft.com/office/drawing/2014/main" id="{15223751-506C-2E4A-85A3-55DD0BE05903}"/>
              </a:ext>
            </a:extLst>
          </p:cNvPr>
          <p:cNvPicPr>
            <a:picLocks noChangeAspect="1"/>
          </p:cNvPicPr>
          <p:nvPr/>
        </p:nvPicPr>
        <p:blipFill>
          <a:blip r:embed="rId3"/>
          <a:stretch>
            <a:fillRect/>
          </a:stretch>
        </p:blipFill>
        <p:spPr>
          <a:xfrm>
            <a:off x="4579118" y="-263489"/>
            <a:ext cx="4846211" cy="6858000"/>
          </a:xfrm>
          <a:prstGeom prst="rect">
            <a:avLst/>
          </a:prstGeom>
        </p:spPr>
      </p:pic>
    </p:spTree>
    <p:extLst>
      <p:ext uri="{BB962C8B-B14F-4D97-AF65-F5344CB8AC3E}">
        <p14:creationId xmlns:p14="http://schemas.microsoft.com/office/powerpoint/2010/main" val="253623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15B1-B0B4-F44E-8402-C274873FC992}"/>
              </a:ext>
            </a:extLst>
          </p:cNvPr>
          <p:cNvSpPr>
            <a:spLocks noGrp="1"/>
          </p:cNvSpPr>
          <p:nvPr>
            <p:ph type="title"/>
          </p:nvPr>
        </p:nvSpPr>
        <p:spPr/>
        <p:txBody>
          <a:bodyPr>
            <a:normAutofit fontScale="90000"/>
          </a:bodyPr>
          <a:lstStyle/>
          <a:p>
            <a:br>
              <a:rPr lang="el-GR" b="1" dirty="0"/>
            </a:br>
            <a:r>
              <a:rPr lang="el-GR" b="1" dirty="0"/>
              <a:t>Ο</a:t>
            </a:r>
            <a:r>
              <a:rPr lang="el-GR" dirty="0"/>
              <a:t> </a:t>
            </a:r>
            <a:r>
              <a:rPr lang="el-GR" b="1" dirty="0"/>
              <a:t>κος</a:t>
            </a:r>
            <a:r>
              <a:rPr lang="el-GR" dirty="0"/>
              <a:t> </a:t>
            </a:r>
            <a:r>
              <a:rPr lang="el-GR" b="1" dirty="0"/>
              <a:t>Ηρακλής:</a:t>
            </a:r>
            <a:r>
              <a:rPr lang="el-GR" dirty="0"/>
              <a:t> </a:t>
            </a:r>
            <a:r>
              <a:rPr lang="el-GR" b="1" dirty="0"/>
              <a:t>Εκπαιδευτικό</a:t>
            </a:r>
            <a:r>
              <a:rPr lang="el-GR" dirty="0"/>
              <a:t> </a:t>
            </a:r>
            <a:r>
              <a:rPr lang="el-GR" b="1" dirty="0"/>
              <a:t>παιχνίδι</a:t>
            </a:r>
            <a:r>
              <a:rPr lang="el-GR" dirty="0"/>
              <a:t> </a:t>
            </a:r>
            <a:r>
              <a:rPr lang="el-GR" b="1" dirty="0"/>
              <a:t>στο</a:t>
            </a:r>
            <a:r>
              <a:rPr lang="el-GR" dirty="0"/>
              <a:t> </a:t>
            </a:r>
            <a:r>
              <a:rPr lang="el-GR" b="1" dirty="0"/>
              <a:t>Μουσείο</a:t>
            </a:r>
            <a:r>
              <a:rPr lang="el-GR" dirty="0"/>
              <a:t> </a:t>
            </a:r>
            <a:r>
              <a:rPr lang="el-GR" b="1" dirty="0"/>
              <a:t>Μπενάκη</a:t>
            </a:r>
            <a:br>
              <a:rPr lang="el-GR" dirty="0"/>
            </a:br>
            <a:endParaRPr lang="en-US" dirty="0"/>
          </a:p>
        </p:txBody>
      </p:sp>
      <p:sp>
        <p:nvSpPr>
          <p:cNvPr id="6" name="Content Placeholder 5">
            <a:extLst>
              <a:ext uri="{FF2B5EF4-FFF2-40B4-BE49-F238E27FC236}">
                <a16:creationId xmlns:a16="http://schemas.microsoft.com/office/drawing/2014/main" id="{0401D1A6-03E6-CD4F-8D35-E22E5F8A5EDC}"/>
              </a:ext>
            </a:extLst>
          </p:cNvPr>
          <p:cNvSpPr>
            <a:spLocks noGrp="1"/>
          </p:cNvSpPr>
          <p:nvPr>
            <p:ph idx="1"/>
          </p:nvPr>
        </p:nvSpPr>
        <p:spPr/>
        <p:txBody>
          <a:bodyPr>
            <a:normAutofit fontScale="25000" lnSpcReduction="20000"/>
          </a:bodyPr>
          <a:lstStyle/>
          <a:p>
            <a:r>
              <a:rPr lang="el-GR" sz="7200" b="1" dirty="0"/>
              <a:t>Φυλλάδιο</a:t>
            </a:r>
            <a:r>
              <a:rPr lang="el-GR" sz="7200" dirty="0"/>
              <a:t> </a:t>
            </a:r>
            <a:r>
              <a:rPr lang="el-GR" sz="7200" b="1" dirty="0"/>
              <a:t>για</a:t>
            </a:r>
            <a:r>
              <a:rPr lang="el-GR" sz="7200" dirty="0"/>
              <a:t> </a:t>
            </a:r>
            <a:r>
              <a:rPr lang="el-GR" sz="7200" b="1" dirty="0"/>
              <a:t>τα</a:t>
            </a:r>
            <a:r>
              <a:rPr lang="el-GR" sz="7200" dirty="0"/>
              <a:t> </a:t>
            </a:r>
            <a:r>
              <a:rPr lang="el-GR" sz="7200" b="1" dirty="0"/>
              <a:t>παιδιά</a:t>
            </a:r>
            <a:endParaRPr lang="el-GR" sz="7200" dirty="0"/>
          </a:p>
          <a:p>
            <a:r>
              <a:rPr lang="el-GR" sz="7200" b="1" i="1" dirty="0"/>
              <a:t>Λίγα</a:t>
            </a:r>
            <a:r>
              <a:rPr lang="el-GR" sz="7200" dirty="0"/>
              <a:t> </a:t>
            </a:r>
            <a:r>
              <a:rPr lang="el-GR" sz="7200" b="1" i="1" dirty="0"/>
              <a:t>λόγια</a:t>
            </a:r>
            <a:r>
              <a:rPr lang="el-GR" sz="7200" dirty="0"/>
              <a:t> </a:t>
            </a:r>
            <a:r>
              <a:rPr lang="el-GR" sz="7200" b="1" i="1" dirty="0"/>
              <a:t>για</a:t>
            </a:r>
            <a:r>
              <a:rPr lang="el-GR" sz="7200" dirty="0"/>
              <a:t> </a:t>
            </a:r>
            <a:r>
              <a:rPr lang="el-GR" sz="7200" b="1" i="1" dirty="0"/>
              <a:t>τον</a:t>
            </a:r>
            <a:r>
              <a:rPr lang="el-GR" sz="7200" dirty="0"/>
              <a:t> </a:t>
            </a:r>
            <a:r>
              <a:rPr lang="el-GR" sz="7200" b="1" i="1" dirty="0"/>
              <a:t>κύριο</a:t>
            </a:r>
            <a:r>
              <a:rPr lang="el-GR" sz="7200" dirty="0"/>
              <a:t> </a:t>
            </a:r>
            <a:r>
              <a:rPr lang="el-GR" sz="7200" b="1" i="1" dirty="0"/>
              <a:t>ΗΡΑΚΛΗ</a:t>
            </a:r>
            <a:r>
              <a:rPr lang="el-GR" sz="7200" dirty="0"/>
              <a:t> </a:t>
            </a:r>
            <a:r>
              <a:rPr lang="el-GR" sz="7200" b="1" i="1" dirty="0"/>
              <a:t>!</a:t>
            </a:r>
            <a:endParaRPr lang="el-GR" sz="7200" dirty="0"/>
          </a:p>
          <a:p>
            <a:r>
              <a:rPr lang="el-GR" sz="7200" dirty="0"/>
              <a:t>Ο κύριος </a:t>
            </a:r>
            <a:r>
              <a:rPr lang="el-GR" sz="7200" b="1" dirty="0"/>
              <a:t>Ηρακλής</a:t>
            </a:r>
            <a:r>
              <a:rPr lang="el-GR" sz="7200" dirty="0"/>
              <a:t> είναι ο επιστάτης του μουσείου Μπενάκη και του ζήτησαν μέχρι αύριο το πρωί να καταγράψει όλα τα εκθέματα του μουσείου.</a:t>
            </a:r>
          </a:p>
          <a:p>
            <a:r>
              <a:rPr lang="el-GR" sz="7200" dirty="0"/>
              <a:t>Όμως ο κ. Ηρακλής είναι μεγάλος σε ηλικία και έχει και μια γυναίκα που είναι και </a:t>
            </a:r>
            <a:r>
              <a:rPr lang="el-GR" sz="7200" dirty="0" err="1"/>
              <a:t>αυτήμεγάλη</a:t>
            </a:r>
            <a:r>
              <a:rPr lang="el-GR" sz="7200" dirty="0"/>
              <a:t>. Χτες η γυναίκα του αρρώστησε ξαφνικά και έπρεπε σήμερα να μείνει μαζί της στο σπίτι για να την φροντίσει.</a:t>
            </a:r>
          </a:p>
          <a:p>
            <a:r>
              <a:rPr lang="el-GR" sz="7200" dirty="0"/>
              <a:t>Έτσι ο κύριος Ηρακλής δεν ήρθε σήμερα στο μουσείο και ως αύριο δεν θα έχει προλάβει να τελειώσει την δουλειά που του έχουν ζητήσει. </a:t>
            </a:r>
            <a:r>
              <a:rPr lang="el-GR" sz="7200" dirty="0" err="1"/>
              <a:t>Γι</a:t>
            </a:r>
            <a:r>
              <a:rPr lang="el-GR" sz="7200" dirty="0"/>
              <a:t> αυτόν τον λόγο ο κ. Ηρακλής ήταν πολύ στεναχωρημένος μέχρι που έμαθε ότι σήμερα θα ερχόμασταν στο μουσείο!</a:t>
            </a:r>
          </a:p>
          <a:p>
            <a:r>
              <a:rPr lang="el-GR" sz="7200" dirty="0"/>
              <a:t>Ζήτησε λοιπόν την βοήθεια μας! Μας έχει δώσει 1 κατάλογο με αντικείμενα για </a:t>
            </a:r>
            <a:r>
              <a:rPr lang="el-GR" sz="7200" dirty="0" err="1"/>
              <a:t>κάθεόροφο</a:t>
            </a:r>
            <a:r>
              <a:rPr lang="el-GR" sz="7200" dirty="0"/>
              <a:t> που δεν πρόλαβε να ελέγξει και να καταγράψει...</a:t>
            </a:r>
          </a:p>
          <a:p>
            <a:endParaRPr lang="el-GR" sz="7200" dirty="0"/>
          </a:p>
          <a:p>
            <a:r>
              <a:rPr lang="el-GR" sz="7200" b="1" dirty="0"/>
              <a:t>Θα</a:t>
            </a:r>
            <a:r>
              <a:rPr lang="el-GR" sz="7200" dirty="0"/>
              <a:t> </a:t>
            </a:r>
            <a:r>
              <a:rPr lang="el-GR" sz="7200" b="1" dirty="0"/>
              <a:t>βοηθήσουμε</a:t>
            </a:r>
            <a:r>
              <a:rPr lang="el-GR" sz="7200" dirty="0"/>
              <a:t> </a:t>
            </a:r>
            <a:r>
              <a:rPr lang="el-GR" sz="7200" b="1" dirty="0"/>
              <a:t>όλοι</a:t>
            </a:r>
            <a:r>
              <a:rPr lang="el-GR" sz="7200" dirty="0"/>
              <a:t> </a:t>
            </a:r>
            <a:r>
              <a:rPr lang="el-GR" sz="7200" b="1" dirty="0"/>
              <a:t>μαζί</a:t>
            </a:r>
            <a:r>
              <a:rPr lang="el-GR" sz="7200" dirty="0"/>
              <a:t> </a:t>
            </a:r>
            <a:r>
              <a:rPr lang="el-GR" sz="7200" b="1" dirty="0"/>
              <a:t>τον</a:t>
            </a:r>
            <a:r>
              <a:rPr lang="el-GR" sz="7200" dirty="0"/>
              <a:t> </a:t>
            </a:r>
            <a:r>
              <a:rPr lang="el-GR" sz="7200" b="1" dirty="0"/>
              <a:t>κύριο</a:t>
            </a:r>
            <a:r>
              <a:rPr lang="el-GR" sz="7200" dirty="0"/>
              <a:t> </a:t>
            </a:r>
            <a:r>
              <a:rPr lang="el-GR" sz="7200" b="1" dirty="0"/>
              <a:t>Ηρακλή</a:t>
            </a:r>
            <a:r>
              <a:rPr lang="el-GR" sz="7200" dirty="0"/>
              <a:t> </a:t>
            </a:r>
            <a:r>
              <a:rPr lang="el-GR" sz="7200" b="1" dirty="0"/>
              <a:t>;</a:t>
            </a:r>
            <a:endParaRPr lang="el-GR" sz="7200" dirty="0"/>
          </a:p>
          <a:p>
            <a:endParaRPr lang="en-US" dirty="0"/>
          </a:p>
        </p:txBody>
      </p:sp>
    </p:spTree>
    <p:extLst>
      <p:ext uri="{BB962C8B-B14F-4D97-AF65-F5344CB8AC3E}">
        <p14:creationId xmlns:p14="http://schemas.microsoft.com/office/powerpoint/2010/main" val="13027294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1074</Words>
  <Application>Microsoft Office PowerPoint</Application>
  <PresentationFormat>Προβολή στην οθόνη (4:3)</PresentationFormat>
  <Paragraphs>84</Paragraphs>
  <Slides>14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14</vt:i4>
      </vt:variant>
    </vt:vector>
  </HeadingPairs>
  <TitlesOfParts>
    <vt:vector size="17" baseType="lpstr">
      <vt:lpstr>Arial</vt:lpstr>
      <vt:lpstr>Calibri</vt:lpstr>
      <vt:lpstr>Θέμα του Office</vt:lpstr>
      <vt:lpstr>Μουσειοπαιδαγωγικά Προγράμματα</vt:lpstr>
      <vt:lpstr>"Βουλεύομαι και αποφασίζω" : εκπαιδευτικό παιχνίδι στη Βουλή των Ελλήνων</vt:lpstr>
      <vt:lpstr>2. "Βουλεύομαι και αποφασίζω" : εκπαιδευτικό παιχνίδι στη Βουλή των Ελλήνων</vt:lpstr>
      <vt:lpstr>2η δραστηριότητα</vt:lpstr>
      <vt:lpstr>Παρουσίαση του PowerPoint</vt:lpstr>
      <vt:lpstr> Χθες και σήμερα: εκπαιδευτικό παιχνίδι στο Βυζαντινό και Χριστιανικό Μουσείο </vt:lpstr>
      <vt:lpstr>Παρουσίαση του PowerPoint</vt:lpstr>
      <vt:lpstr>Παρουσίαση του PowerPoint</vt:lpstr>
      <vt:lpstr> Ο κος Ηρακλής: Εκπαιδευτικό παιχνίδι στο Μουσείο Μπενάκη </vt:lpstr>
      <vt:lpstr>Φυλλάδιο</vt:lpstr>
      <vt:lpstr>Περιγράφω ένα πίνακα: εκπαιδευτικό παιχνίδι στην Εθνική Πινακοθήκη </vt:lpstr>
      <vt:lpstr>Φυλλάδιο</vt:lpstr>
      <vt:lpstr>Φυλλάδιο</vt:lpstr>
      <vt:lpstr>Ερωτήματα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Eθνικό Μουσείο Μοντέρνας Τέχνης</dc:title>
  <dc:creator>Βασίλης Τσάφος</dc:creator>
  <cp:lastModifiedBy>Vasilios Tsafos</cp:lastModifiedBy>
  <cp:revision>6</cp:revision>
  <dcterms:created xsi:type="dcterms:W3CDTF">2018-03-18T13:44:08Z</dcterms:created>
  <dcterms:modified xsi:type="dcterms:W3CDTF">2020-05-05T08:13:58Z</dcterms:modified>
</cp:coreProperties>
</file>