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1" r:id="rId4"/>
    <p:sldId id="260" r:id="rId5"/>
    <p:sldId id="272" r:id="rId6"/>
    <p:sldId id="261" r:id="rId7"/>
    <p:sldId id="268" r:id="rId8"/>
    <p:sldId id="267" r:id="rId9"/>
    <p:sldId id="273" r:id="rId10"/>
    <p:sldId id="274" r:id="rId11"/>
    <p:sldId id="264" r:id="rId12"/>
    <p:sldId id="275" r:id="rId13"/>
    <p:sldId id="276" r:id="rId14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l-GR" noProof="0" dirty="0"/>
            <a:t>1.ΈΚΘΕΣΗ ΦΩΤΟΓΡΑΦΙΚΟΥ ΥΛΙΚΟΥ ΣΤΗΝ ΤΑΞΗ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l-GR" noProof="0" dirty="0"/>
            <a:t>2.ΠΡΟΒΟΛΗ </a:t>
          </a:r>
          <a:r>
            <a:rPr lang="en-US" noProof="0" dirty="0"/>
            <a:t>POWER POINT</a:t>
          </a:r>
          <a:endParaRPr lang="el-GR" noProof="0" dirty="0"/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2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4F7EBD7D-DFCF-42D9-919C-E6E65091B79C}" type="pres">
      <dgm:prSet presAssocID="{056BF56F-CC43-4DDD-9D89-CA94DE101ECC}" presName="node" presStyleLbl="node1" presStyleIdx="1" presStyleCnt="2">
        <dgm:presLayoutVars>
          <dgm:bulletEnabled val="1"/>
        </dgm:presLayoutVars>
      </dgm:prSet>
      <dgm:spPr/>
    </dgm:pt>
  </dgm:ptLst>
  <dgm:cxnLst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98E9781F-6C85-4C8B-A8C8-ACC68D56FD26}" type="presOf" srcId="{0EFAF7DB-220E-474B-A306-B18848A2E64E}" destId="{EAA4FAF7-2B1B-440D-AB04-52061A8327A8}" srcOrd="0" destOrd="0" presId="urn:microsoft.com/office/officeart/2005/8/layout/default#1"/>
    <dgm:cxn modelId="{778F2B2A-B50E-4B4B-8031-BBB0BAF3076A}" srcId="{B842BC11-90CF-49FF-8D61-E8A8AAFE1BB6}" destId="{056BF56F-CC43-4DDD-9D89-CA94DE101ECC}" srcOrd="1" destOrd="0" parTransId="{001921C4-E4A3-488C-B466-13D798BB2038}" sibTransId="{B28DA56B-359A-427D-B40B-7C9A5E29DAD4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BC5FF21A-43E7-485A-B596-C5AADF327B05}" type="presParOf" srcId="{068CCA7D-1404-4068-AB93-6968EFC37502}" destId="{EAA4FAF7-2B1B-440D-AB04-52061A8327A8}" srcOrd="0" destOrd="0" presId="urn:microsoft.com/office/officeart/2005/8/layout/default#1"/>
    <dgm:cxn modelId="{7DBDEB3C-0922-4C11-B032-8800766EAAC7}" type="presParOf" srcId="{068CCA7D-1404-4068-AB93-6968EFC37502}" destId="{D86C629E-FD24-4979-AD6C-FF765663342C}" srcOrd="1" destOrd="0" presId="urn:microsoft.com/office/officeart/2005/8/layout/default#1"/>
    <dgm:cxn modelId="{B063FF6D-1F2D-472D-8B4C-B6A378A09833}" type="presParOf" srcId="{068CCA7D-1404-4068-AB93-6968EFC37502}" destId="{4F7EBD7D-DFCF-42D9-919C-E6E65091B79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865530" y="683"/>
          <a:ext cx="3220352" cy="193221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noProof="0" dirty="0"/>
            <a:t>1.ΈΚΘΕΣΗ ΦΩΤΟΓΡΑΦΙΚΟΥ ΥΛΙΚΟΥ ΣΤΗΝ ΤΑΞΗ</a:t>
          </a:r>
        </a:p>
      </dsp:txBody>
      <dsp:txXfrm>
        <a:off x="865530" y="683"/>
        <a:ext cx="3220352" cy="1932211"/>
      </dsp:txXfrm>
    </dsp:sp>
    <dsp:sp modelId="{4F7EBD7D-DFCF-42D9-919C-E6E65091B79C}">
      <dsp:nvSpPr>
        <dsp:cNvPr id="0" name=""/>
        <dsp:cNvSpPr/>
      </dsp:nvSpPr>
      <dsp:spPr>
        <a:xfrm>
          <a:off x="865530" y="2254930"/>
          <a:ext cx="3220352" cy="193221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noProof="0" dirty="0"/>
            <a:t>2.ΠΡΟΒΟΛΗ </a:t>
          </a:r>
          <a:r>
            <a:rPr lang="en-US" sz="2100" kern="1200" noProof="0" dirty="0"/>
            <a:t>POWER POINT</a:t>
          </a:r>
          <a:endParaRPr lang="el-GR" sz="2100" kern="1200" noProof="0" dirty="0"/>
        </a:p>
      </dsp:txBody>
      <dsp:txXfrm>
        <a:off x="865530" y="2254930"/>
        <a:ext cx="3220352" cy="193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pPr algn="r" rtl="0"/>
              <a:t>7/4/20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7/4/20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7/4/20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15335" y="1764323"/>
            <a:ext cx="7047158" cy="1928446"/>
          </a:xfrm>
        </p:spPr>
        <p:txBody>
          <a:bodyPr rtlCol="0">
            <a:normAutofit/>
          </a:bodyPr>
          <a:lstStyle/>
          <a:p>
            <a:pPr rtl="0"/>
            <a:r>
              <a:rPr lang="el-GR" sz="4800" dirty="0" err="1"/>
              <a:t>Μουσειοσκευή</a:t>
            </a:r>
            <a:r>
              <a:rPr lang="el-GR" sz="4800" dirty="0"/>
              <a:t> </a:t>
            </a:r>
            <a:br>
              <a:rPr lang="el-GR" sz="4800" dirty="0"/>
            </a:br>
            <a:r>
              <a:rPr lang="el-GR" sz="4800" dirty="0"/>
              <a:t>«Έχω δικαίωμα…»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02677"/>
          </a:xfrm>
        </p:spPr>
        <p:txBody>
          <a:bodyPr>
            <a:normAutofit/>
          </a:bodyPr>
          <a:lstStyle/>
          <a:p>
            <a:r>
              <a:rPr lang="el-GR" sz="3000" dirty="0"/>
              <a:t>ΔΥΝΑΤΟΤΗΤΕΣ ΕΠΕΚΤΑΣΗΣ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/>
              <a:t>Αξιοποιώντας τις δημιουργίες των παιδιών:</a:t>
            </a:r>
          </a:p>
          <a:p>
            <a:r>
              <a:rPr lang="el-GR" dirty="0"/>
              <a:t>Παρουσίαση μιας έκθεσης</a:t>
            </a:r>
          </a:p>
          <a:p>
            <a:r>
              <a:rPr lang="el-GR" dirty="0"/>
              <a:t>Δημιουργία αφίσας ή πρόσκλησης</a:t>
            </a:r>
          </a:p>
          <a:p>
            <a:r>
              <a:rPr lang="el-GR" dirty="0"/>
              <a:t>Εικονογράφηση παραμυθιού ή ποιήματος</a:t>
            </a:r>
          </a:p>
          <a:p>
            <a:r>
              <a:rPr lang="el-GR" dirty="0"/>
              <a:t>Συγγραφή μιας ιστορίας ή ενός θεατρικού έργου</a:t>
            </a:r>
          </a:p>
          <a:p>
            <a:r>
              <a:rPr lang="el-GR" dirty="0"/>
              <a:t>Κατασκευή σκηνικού θεατρικής παράστασης</a:t>
            </a:r>
          </a:p>
          <a:p>
            <a:r>
              <a:rPr lang="el-GR" dirty="0"/>
              <a:t>Δημιουργία της γωνιάς των δικαιωμάτων του παιδιού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3000" dirty="0"/>
              <a:t>ΡΟΛΟΣ ΠΟΥ ΠΡΟΔΙΑΓΡΑΦΕΤΑΙ ΓΙΑ ΤΟΝ ΕΚΠΑΙΔΕΥΤΙΚΟ 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81571" y="1992924"/>
            <a:ext cx="10160860" cy="4129454"/>
          </a:xfrm>
        </p:spPr>
        <p:txBody>
          <a:bodyPr rtlCol="0"/>
          <a:lstStyle/>
          <a:p>
            <a:pPr rtl="0"/>
            <a:r>
              <a:rPr lang="el-GR" b="1" dirty="0"/>
              <a:t>Διαμεσολαβητής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για να φέρει τα παιδιά σε επαφή με τα έργα τέχνης, για να προσεγγίσει το θέμα </a:t>
            </a:r>
          </a:p>
          <a:p>
            <a:pPr rtl="0"/>
            <a:r>
              <a:rPr lang="el-GR" b="1" dirty="0"/>
              <a:t>Εμψυχωτής</a:t>
            </a:r>
            <a:br>
              <a:rPr lang="el-GR" dirty="0"/>
            </a:br>
            <a:r>
              <a:rPr lang="el-GR" dirty="0"/>
              <a:t>κινητοποίηση φαντασίας, ενθάρρυνση για συνεργασία, ευκαιρίες για προσωπική δημιουργία</a:t>
            </a:r>
          </a:p>
          <a:p>
            <a:pPr rtl="0"/>
            <a:r>
              <a:rPr lang="el-GR" b="1" dirty="0"/>
              <a:t>Συντονιστής</a:t>
            </a:r>
            <a:br>
              <a:rPr lang="el-GR" dirty="0"/>
            </a:br>
            <a:r>
              <a:rPr lang="el-GR" dirty="0"/>
              <a:t>στις συζητήσεις, στις ομαδικές εργασίες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3000" dirty="0"/>
              <a:t>ΡΟΛΟΣ ΠΟΥ ΠΡΟΔΙΑΓΡΑΦΕΤΑΙ ΓΙΑ ΤΑ ΠΑΙΔΙΑ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074986"/>
            <a:ext cx="10160860" cy="4129454"/>
          </a:xfrm>
        </p:spPr>
        <p:txBody>
          <a:bodyPr rtlCol="0"/>
          <a:lstStyle/>
          <a:p>
            <a:pPr rtl="0"/>
            <a:r>
              <a:rPr lang="el-GR" b="1" dirty="0"/>
              <a:t>Ενεργός ρόλος</a:t>
            </a:r>
            <a:br>
              <a:rPr lang="el-GR" b="1" dirty="0"/>
            </a:br>
            <a:r>
              <a:rPr lang="el-GR" dirty="0"/>
              <a:t>βιωματικά παιχνίδια, παιχνίδι ρόλων, δημιουργία έργων, συζητήσεις, έκφραση μέσω τέχνης, συνεργασία, αξιοποίηση βιωμάτων</a:t>
            </a:r>
            <a:br>
              <a:rPr lang="el-GR" dirty="0"/>
            </a:br>
            <a:endParaRPr lang="el-GR" dirty="0"/>
          </a:p>
          <a:p>
            <a:pPr rtl="0"/>
            <a:r>
              <a:rPr lang="el-GR" b="1" dirty="0"/>
              <a:t>Στοιχεία παθητικού ρόλου</a:t>
            </a:r>
            <a:br>
              <a:rPr lang="el-GR" b="1" dirty="0"/>
            </a:br>
            <a:r>
              <a:rPr lang="el-GR" dirty="0"/>
              <a:t>φύλλα εργασίας κλειστού τύπου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Picture 2" descr="Ζερβός Θάνος, 12 ετών 2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3000" dirty="0"/>
              <a:t>ΕΣΤΙΑΣΗ ΜΟΥΣΕΙΟΣΚΕΥΗΣ </a:t>
            </a: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065214" y="2286000"/>
            <a:ext cx="10058400" cy="1078523"/>
          </a:xfrm>
        </p:spPr>
        <p:txBody>
          <a:bodyPr rtlCol="0"/>
          <a:lstStyle/>
          <a:p>
            <a:pPr rtl="0"/>
            <a:r>
              <a:rPr lang="el-GR" dirty="0"/>
              <a:t>Τα δικαιώματα του παιδιού μέσω της εικαστικής τέχνης </a:t>
            </a:r>
          </a:p>
        </p:txBody>
      </p:sp>
      <p:sp>
        <p:nvSpPr>
          <p:cNvPr id="4" name="Τίτλος 12"/>
          <p:cNvSpPr txBox="1">
            <a:spLocks/>
          </p:cNvSpPr>
          <p:nvPr/>
        </p:nvSpPr>
        <p:spPr>
          <a:xfrm>
            <a:off x="1123828" y="2965939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0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ΚΟΙΝΟ ΣΤΟ ΟΠΟΙΟ ΑΠΕΥΘΥΝΕΤΑΙ</a:t>
            </a: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Σύμβολο κράτησης θέσης περιεχομένου 13"/>
          <p:cNvSpPr txBox="1">
            <a:spLocks/>
          </p:cNvSpPr>
          <p:nvPr/>
        </p:nvSpPr>
        <p:spPr>
          <a:xfrm>
            <a:off x="1112107" y="4712677"/>
            <a:ext cx="10058400" cy="10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Μαθητές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νηπιαγωγείου και όλες οι τάξεις του δημοτικού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60585"/>
          </a:xfrm>
        </p:spPr>
        <p:txBody>
          <a:bodyPr>
            <a:normAutofit/>
          </a:bodyPr>
          <a:lstStyle/>
          <a:p>
            <a:r>
              <a:rPr lang="el-GR" sz="3000" dirty="0"/>
              <a:t>ΕΚΠΑΙΔΕΥΤΙΚΑ ΕΡΓΑΛΕΙΑ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6937" y="2069124"/>
            <a:ext cx="10058400" cy="4229100"/>
          </a:xfrm>
        </p:spPr>
        <p:txBody>
          <a:bodyPr/>
          <a:lstStyle/>
          <a:p>
            <a:r>
              <a:rPr lang="en-US" dirty="0"/>
              <a:t>Power point </a:t>
            </a:r>
            <a:r>
              <a:rPr lang="el-GR" dirty="0"/>
              <a:t>με έργα καλλιτεχνών και έργα παιδιών</a:t>
            </a:r>
          </a:p>
          <a:p>
            <a:r>
              <a:rPr lang="el-GR" dirty="0"/>
              <a:t>Πλαστικοποιημένα φωτοαντίγραφα των έργων</a:t>
            </a:r>
          </a:p>
          <a:p>
            <a:r>
              <a:rPr lang="el-GR" dirty="0"/>
              <a:t>Πλαστικοποιημένες καρτέλες με πληροφορίες για Φορείς προστασίας δικαιωμάτων</a:t>
            </a:r>
          </a:p>
          <a:p>
            <a:r>
              <a:rPr lang="el-GR" dirty="0"/>
              <a:t>Πλαστικοποιημένες εικόνες παραβίασης δικαιωμάτων </a:t>
            </a:r>
          </a:p>
          <a:p>
            <a:r>
              <a:rPr lang="el-GR" dirty="0"/>
              <a:t>Κατάλογος με παιδικά βιβλία σχετικά με τα δικαιώματα, «Βλέποντας τον κόσμο με διαφορετικά μάτια»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73015"/>
          </a:xfrm>
        </p:spPr>
        <p:txBody>
          <a:bodyPr rtlCol="0">
            <a:normAutofit/>
          </a:bodyPr>
          <a:lstStyle/>
          <a:p>
            <a:pPr rtl="0"/>
            <a:r>
              <a:rPr lang="el-GR" sz="3000" dirty="0"/>
              <a:t>ΕΚΠΑΙΔΕΥΤΙΚΟΙ ΣΤΟΧΟΙ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53489" y="1919410"/>
            <a:ext cx="10013096" cy="4187952"/>
          </a:xfrm>
        </p:spPr>
        <p:txBody>
          <a:bodyPr rtlCol="0"/>
          <a:lstStyle/>
          <a:p>
            <a:pPr rtl="0"/>
            <a:r>
              <a:rPr lang="el-GR" dirty="0"/>
              <a:t>Ενημέρωση παιδιών για τα δικαιώματά τους (σύμφωνα με τη Διεθνή Σύμβαση)</a:t>
            </a:r>
          </a:p>
          <a:p>
            <a:pPr rtl="0"/>
            <a:r>
              <a:rPr lang="el-GR" dirty="0"/>
              <a:t>Να έρθουν σε επαφή με βιώματα παιδιών και νέων σε σχέση με τα δικαιώματά τους </a:t>
            </a:r>
          </a:p>
          <a:p>
            <a:pPr rtl="0"/>
            <a:r>
              <a:rPr lang="el-GR" dirty="0"/>
              <a:t>Ευαισθητοποίηση σε θέματα καταπάτησης δικαιωμάτων</a:t>
            </a:r>
          </a:p>
          <a:p>
            <a:pPr rtl="0"/>
            <a:r>
              <a:rPr lang="el-GR" dirty="0"/>
              <a:t>Πληροφόρηση για φορείς / υπηρεσίες υπεράσπισης δικαιωμάτων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1631"/>
          </a:xfrm>
        </p:spPr>
        <p:txBody>
          <a:bodyPr>
            <a:normAutofit/>
          </a:bodyPr>
          <a:lstStyle/>
          <a:p>
            <a:r>
              <a:rPr lang="el-GR" sz="3000" dirty="0"/>
              <a:t>ΕΚΠΑΙΔΕΥΤΙΚΟΙ ΣΤΟΧΟΙ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973016" y="1837348"/>
            <a:ext cx="9787183" cy="4187952"/>
          </a:xfrm>
        </p:spPr>
        <p:txBody>
          <a:bodyPr/>
          <a:lstStyle/>
          <a:p>
            <a:r>
              <a:rPr lang="el-GR" dirty="0"/>
              <a:t>Βελτίωση συμπεριφοράς απέναντι στους συμμαθητές τους</a:t>
            </a:r>
          </a:p>
          <a:p>
            <a:r>
              <a:rPr lang="el-GR" dirty="0"/>
              <a:t>Ενίσχυση αισθήματος σεβασμού των δικαιωμάτων για τους γύρω τους</a:t>
            </a:r>
          </a:p>
          <a:p>
            <a:r>
              <a:rPr lang="el-GR" dirty="0"/>
              <a:t>Συνειδητοποίηση ανάγκης για συμμετοχή / δράση / συνεργασία</a:t>
            </a:r>
          </a:p>
          <a:p>
            <a:r>
              <a:rPr lang="el-GR" dirty="0"/>
              <a:t>Έκφραση ιδεών και συναισθημάτων μέσω της τέχνης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3000" dirty="0"/>
              <a:t>ΠΡΟΤΑΣΕΙΣ ΓΙΑ ΤΗΝ ΠΑΡΟΥΣΙΑΣΗ ΤΗΣ ΜΟΥΣΕΙΟΣΚΕΥΗΣ 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1"/>
          </p:nvPr>
        </p:nvSpPr>
        <p:spPr>
          <a:xfrm>
            <a:off x="6047519" y="2332891"/>
            <a:ext cx="4954588" cy="3742475"/>
          </a:xfrm>
        </p:spPr>
        <p:txBody>
          <a:bodyPr rtlCol="0"/>
          <a:lstStyle/>
          <a:p>
            <a:pPr rtl="0">
              <a:buNone/>
            </a:pPr>
            <a:r>
              <a:rPr lang="el-GR" dirty="0"/>
              <a:t>Επεξεργασία έργων:</a:t>
            </a:r>
          </a:p>
          <a:p>
            <a:pPr rtl="0"/>
            <a:r>
              <a:rPr lang="el-GR" dirty="0"/>
              <a:t>Εικαστική προσέγγιση </a:t>
            </a:r>
          </a:p>
          <a:p>
            <a:pPr rtl="0"/>
            <a:r>
              <a:rPr lang="el-GR" dirty="0"/>
              <a:t>Προσέγγιση περιεχομένου </a:t>
            </a:r>
          </a:p>
        </p:txBody>
      </p:sp>
      <p:graphicFrame>
        <p:nvGraphicFramePr>
          <p:cNvPr id="9" name="Σύμβολο κράτησης θέσης περιεχομένου 8" descr="Βασική λίστα μπλοκ που εμφανίζει 6 ομάδες πλαισίων, κάθε ένα με διαφορετικό χρώμα, τακτοποιημένες από αριστερά προς τα δεξιά και από επάνω προς τα κάτω κατά γραμμή με 2 πλαίσια σε κάθε γραμμή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906688"/>
              </p:ext>
            </p:extLst>
          </p:nvPr>
        </p:nvGraphicFramePr>
        <p:xfrm>
          <a:off x="533401" y="1860794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Δημητριάδη Μαριάννα, 8,5 ετών, 2004-2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3565" y="4178421"/>
            <a:ext cx="3260190" cy="25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65212" y="328247"/>
            <a:ext cx="10058402" cy="1019908"/>
          </a:xfrm>
        </p:spPr>
        <p:txBody>
          <a:bodyPr rtlCol="0">
            <a:normAutofit/>
          </a:bodyPr>
          <a:lstStyle/>
          <a:p>
            <a:pPr rtl="0"/>
            <a:r>
              <a:rPr lang="el-GR" sz="3000" dirty="0"/>
              <a:t>ΠΡΟΤΑΣΕΙΣ ΓΙΑ ΠΑΡΑΛΛΗΛΕΣ ΔΗΜΙΟΥΡΓΙΚΕΣ ΔΡΑΣΤΗΡΙΟΤΗΤΕΣ</a:t>
            </a:r>
          </a:p>
        </p:txBody>
      </p:sp>
      <p:sp>
        <p:nvSpPr>
          <p:cNvPr id="9" name="Σύμβολο κράτησης κειμένου 8"/>
          <p:cNvSpPr>
            <a:spLocks noGrp="1"/>
          </p:cNvSpPr>
          <p:nvPr>
            <p:ph type="body" sz="half" idx="2"/>
          </p:nvPr>
        </p:nvSpPr>
        <p:spPr>
          <a:xfrm>
            <a:off x="1176595" y="5345989"/>
            <a:ext cx="5364881" cy="914400"/>
          </a:xfrm>
        </p:spPr>
        <p:txBody>
          <a:bodyPr rtlCol="0">
            <a:normAutofit/>
          </a:bodyPr>
          <a:lstStyle/>
          <a:p>
            <a:pPr rtl="0"/>
            <a:r>
              <a:rPr lang="el-GR" sz="2400" b="1" dirty="0">
                <a:solidFill>
                  <a:srgbClr val="C00000"/>
                </a:solidFill>
              </a:rPr>
              <a:t>«Παίξε! Είναι δικαίωμά σου»</a:t>
            </a:r>
          </a:p>
        </p:txBody>
      </p:sp>
      <p:sp>
        <p:nvSpPr>
          <p:cNvPr id="13" name="Σύμβολο κράτησης κειμένου 12"/>
          <p:cNvSpPr>
            <a:spLocks noGrp="1"/>
          </p:cNvSpPr>
          <p:nvPr>
            <p:ph type="body" sz="half" idx="21"/>
          </p:nvPr>
        </p:nvSpPr>
        <p:spPr>
          <a:xfrm>
            <a:off x="4707208" y="2075251"/>
            <a:ext cx="2743200" cy="2590534"/>
          </a:xfrm>
        </p:spPr>
        <p:txBody>
          <a:bodyPr rtlCol="0">
            <a:noAutofit/>
          </a:bodyPr>
          <a:lstStyle/>
          <a:p>
            <a:pPr rtl="0">
              <a:buFont typeface="Arial" pitchFamily="34" charset="0"/>
              <a:buChar char="•"/>
            </a:pPr>
            <a:r>
              <a:rPr lang="el-GR" sz="2400" dirty="0"/>
              <a:t>Δημιουργία ιστορίας από τα παιδιά μέσω χρήσης του φωτογραφικού υλικού  </a:t>
            </a:r>
          </a:p>
        </p:txBody>
      </p:sp>
      <p:sp>
        <p:nvSpPr>
          <p:cNvPr id="14" name="Σύμβολο κράτησης κειμένου 13"/>
          <p:cNvSpPr>
            <a:spLocks noGrp="1"/>
          </p:cNvSpPr>
          <p:nvPr>
            <p:ph type="body" sz="half" idx="22"/>
          </p:nvPr>
        </p:nvSpPr>
        <p:spPr>
          <a:xfrm>
            <a:off x="8302866" y="1535722"/>
            <a:ext cx="2743200" cy="2790094"/>
          </a:xfrm>
        </p:spPr>
        <p:txBody>
          <a:bodyPr rtlCol="0">
            <a:normAutofit/>
          </a:bodyPr>
          <a:lstStyle/>
          <a:p>
            <a:pPr rtl="0">
              <a:buFont typeface="Arial" pitchFamily="34" charset="0"/>
              <a:buChar char="•"/>
            </a:pPr>
            <a:endParaRPr lang="el-GR" sz="2400" dirty="0"/>
          </a:p>
          <a:p>
            <a:pPr rtl="0">
              <a:buFont typeface="Arial" pitchFamily="34" charset="0"/>
              <a:buChar char="•"/>
            </a:pPr>
            <a:r>
              <a:rPr lang="el-GR" sz="2400" dirty="0"/>
              <a:t>Παιχνίδι ρόλων με φορείς υπεράσπισης δικαιωμάτων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1430215" y="1758461"/>
            <a:ext cx="2321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Κάθε παιδί φτιάχνει ένα ποίημα με τη φράση </a:t>
            </a:r>
            <a:br>
              <a:rPr lang="el-GR" sz="2400" dirty="0"/>
            </a:br>
            <a:r>
              <a:rPr lang="el-GR" sz="2400" dirty="0"/>
              <a:t>«Θέλω να…»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065213" y="222738"/>
            <a:ext cx="10058402" cy="1204428"/>
          </a:xfrm>
        </p:spPr>
        <p:txBody>
          <a:bodyPr rtlCol="0">
            <a:normAutofit/>
          </a:bodyPr>
          <a:lstStyle/>
          <a:p>
            <a:pPr rtl="0"/>
            <a:r>
              <a:rPr lang="el-GR" sz="3000" dirty="0"/>
              <a:t>ΦΥΛΛΑΔΙΟ ΜΕ ΕΡΩΤΗΣΕΙΣ ΠΕΡΙΕΧΟΜΕΝΟΥ ΚΑΙ ΕΙΚΑΣΤΙΚΕΣ ΕΡΩΤΗΣΕΙΣ </a:t>
            </a:r>
          </a:p>
        </p:txBody>
      </p:sp>
      <p:sp>
        <p:nvSpPr>
          <p:cNvPr id="7" name="Σύμβολο κράτησης κειμένου 6"/>
          <p:cNvSpPr>
            <a:spLocks noGrp="1"/>
          </p:cNvSpPr>
          <p:nvPr>
            <p:ph type="body" sz="half" idx="2"/>
          </p:nvPr>
        </p:nvSpPr>
        <p:spPr>
          <a:xfrm>
            <a:off x="1230923" y="2122452"/>
            <a:ext cx="3927231" cy="2250256"/>
          </a:xfrm>
        </p:spPr>
        <p:txBody>
          <a:bodyPr rtlCol="0">
            <a:normAutofit/>
          </a:bodyPr>
          <a:lstStyle/>
          <a:p>
            <a:pPr rtl="0">
              <a:buFont typeface="Arial" pitchFamily="34" charset="0"/>
              <a:buChar char="•"/>
            </a:pPr>
            <a:r>
              <a:rPr lang="el-GR" sz="2400" dirty="0"/>
              <a:t>Γράψε γράμμα σε έναν φορέα υπεράσπισης (σύμφωνα με φωτογραφικό υλικό)</a:t>
            </a:r>
          </a:p>
        </p:txBody>
      </p:sp>
      <p:sp>
        <p:nvSpPr>
          <p:cNvPr id="10" name="Σύμβολο κράτησης κειμένου 9"/>
          <p:cNvSpPr>
            <a:spLocks noGrp="1"/>
          </p:cNvSpPr>
          <p:nvPr>
            <p:ph type="body" sz="half" idx="19"/>
          </p:nvPr>
        </p:nvSpPr>
        <p:spPr>
          <a:xfrm>
            <a:off x="6953923" y="2110154"/>
            <a:ext cx="4007154" cy="2379783"/>
          </a:xfrm>
        </p:spPr>
        <p:txBody>
          <a:bodyPr rtlCol="0">
            <a:normAutofit/>
          </a:bodyPr>
          <a:lstStyle/>
          <a:p>
            <a:pPr rtl="0">
              <a:buFont typeface="Arial" pitchFamily="34" charset="0"/>
              <a:buChar char="•"/>
            </a:pPr>
            <a:r>
              <a:rPr lang="el-GR" sz="2400" dirty="0"/>
              <a:t>Κύκλωσε αυτά που νομίζεις ότι χρησιμοποιήθηκαν στα έργα των παιδιών (υλικά και τεχνικές)</a:t>
            </a:r>
          </a:p>
        </p:txBody>
      </p:sp>
      <p:sp>
        <p:nvSpPr>
          <p:cNvPr id="11" name="Σύμβολο κράτησης κειμένου 9"/>
          <p:cNvSpPr txBox="1">
            <a:spLocks/>
          </p:cNvSpPr>
          <p:nvPr/>
        </p:nvSpPr>
        <p:spPr>
          <a:xfrm>
            <a:off x="1092384" y="5275960"/>
            <a:ext cx="4368980" cy="100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«Έχω δικαίωμα…»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65212" y="328247"/>
            <a:ext cx="10058402" cy="797168"/>
          </a:xfrm>
        </p:spPr>
        <p:txBody>
          <a:bodyPr rtlCol="0">
            <a:normAutofit/>
          </a:bodyPr>
          <a:lstStyle/>
          <a:p>
            <a:pPr rtl="0"/>
            <a:r>
              <a:rPr lang="el-GR" sz="3000" dirty="0"/>
              <a:t>ΕΙΚΑΣΤΙΚΕΣ ΠΡΟΤΑΣΕΙΣ ΓΙΑ ΤΗΝ ΤΑΞΗ</a:t>
            </a:r>
          </a:p>
        </p:txBody>
      </p:sp>
      <p:sp>
        <p:nvSpPr>
          <p:cNvPr id="9" name="Σύμβολο κράτησης κειμένου 8"/>
          <p:cNvSpPr>
            <a:spLocks noGrp="1"/>
          </p:cNvSpPr>
          <p:nvPr>
            <p:ph type="body" sz="half" idx="2"/>
          </p:nvPr>
        </p:nvSpPr>
        <p:spPr>
          <a:xfrm>
            <a:off x="1153149" y="5275650"/>
            <a:ext cx="5611067" cy="914400"/>
          </a:xfrm>
        </p:spPr>
        <p:txBody>
          <a:bodyPr rtlCol="0">
            <a:normAutofit/>
          </a:bodyPr>
          <a:lstStyle/>
          <a:p>
            <a:pPr rtl="0"/>
            <a:r>
              <a:rPr lang="el-GR" sz="2400" b="1" dirty="0">
                <a:solidFill>
                  <a:srgbClr val="C00000"/>
                </a:solidFill>
              </a:rPr>
              <a:t>«Εκφράσου- δημιούργησε! είναι δικαίωμά σου»</a:t>
            </a:r>
          </a:p>
        </p:txBody>
      </p:sp>
      <p:sp>
        <p:nvSpPr>
          <p:cNvPr id="13" name="Σύμβολο κράτησης κειμένου 12"/>
          <p:cNvSpPr>
            <a:spLocks noGrp="1"/>
          </p:cNvSpPr>
          <p:nvPr>
            <p:ph type="body" sz="half" idx="21"/>
          </p:nvPr>
        </p:nvSpPr>
        <p:spPr>
          <a:xfrm>
            <a:off x="4707208" y="2075251"/>
            <a:ext cx="2743200" cy="2590534"/>
          </a:xfrm>
        </p:spPr>
        <p:txBody>
          <a:bodyPr rtlCol="0">
            <a:noAutofit/>
          </a:bodyPr>
          <a:lstStyle/>
          <a:p>
            <a:pPr rtl="0">
              <a:buFont typeface="Arial" pitchFamily="34" charset="0"/>
              <a:buChar char="•"/>
            </a:pPr>
            <a:r>
              <a:rPr lang="el-GR" sz="2400" dirty="0"/>
              <a:t>Δημιουργώ το δικό μου φορέα και ζωγραφίζω το σήμα – λογότυπο του</a:t>
            </a:r>
          </a:p>
        </p:txBody>
      </p:sp>
      <p:sp>
        <p:nvSpPr>
          <p:cNvPr id="14" name="Σύμβολο κράτησης κειμένου 13"/>
          <p:cNvSpPr>
            <a:spLocks noGrp="1"/>
          </p:cNvSpPr>
          <p:nvPr>
            <p:ph type="body" sz="half" idx="22"/>
          </p:nvPr>
        </p:nvSpPr>
        <p:spPr>
          <a:xfrm>
            <a:off x="8209082" y="2051537"/>
            <a:ext cx="2743200" cy="2497015"/>
          </a:xfrm>
        </p:spPr>
        <p:txBody>
          <a:bodyPr rtlCol="0">
            <a:normAutofit/>
          </a:bodyPr>
          <a:lstStyle/>
          <a:p>
            <a:pPr rtl="0">
              <a:buFont typeface="Arial" pitchFamily="34" charset="0"/>
              <a:buChar char="•"/>
            </a:pPr>
            <a:r>
              <a:rPr lang="el-GR" sz="2400" dirty="0"/>
              <a:t>Δημιουργώ το μεγάλο βιβλίο των δικαιωμάτων </a:t>
            </a:r>
          </a:p>
          <a:p>
            <a:pPr rtl="0">
              <a:buFont typeface="Arial" pitchFamily="34" charset="0"/>
              <a:buChar char="•"/>
            </a:pPr>
            <a:endParaRPr lang="el-GR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418492" y="1735015"/>
            <a:ext cx="232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Δημιουργώ τη δική μου αφίσα για τα δικαιώματα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123</TotalTime>
  <Words>408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TF03431377</vt:lpstr>
      <vt:lpstr>Μουσειοσκευή  «Έχω δικαίωμα…»</vt:lpstr>
      <vt:lpstr>ΕΣΤΙΑΣΗ ΜΟΥΣΕΙΟΣΚΕΥΗΣ </vt:lpstr>
      <vt:lpstr>ΕΚΠΑΙΔΕΥΤΙΚΑ ΕΡΓΑΛΕΙΑ</vt:lpstr>
      <vt:lpstr>ΕΚΠΑΙΔΕΥΤΙΚΟΙ ΣΤΟΧΟΙ</vt:lpstr>
      <vt:lpstr>ΕΚΠΑΙΔΕΥΤΙΚΟΙ ΣΤΟΧΟΙ</vt:lpstr>
      <vt:lpstr>ΠΡΟΤΑΣΕΙΣ ΓΙΑ ΤΗΝ ΠΑΡΟΥΣΙΑΣΗ ΤΗΣ ΜΟΥΣΕΙΟΣΚΕΥΗΣ </vt:lpstr>
      <vt:lpstr>ΠΡΟΤΑΣΕΙΣ ΓΙΑ ΠΑΡΑΛΛΗΛΕΣ ΔΗΜΙΟΥΡΓΙΚΕΣ ΔΡΑΣΤΗΡΙΟΤΗΤΕΣ</vt:lpstr>
      <vt:lpstr>ΦΥΛΛΑΔΙΟ ΜΕ ΕΡΩΤΗΣΕΙΣ ΠΕΡΙΕΧΟΜΕΝΟΥ ΚΑΙ ΕΙΚΑΣΤΙΚΕΣ ΕΡΩΤΗΣΕΙΣ </vt:lpstr>
      <vt:lpstr>ΕΙΚΑΣΤΙΚΕΣ ΠΡΟΤΑΣΕΙΣ ΓΙΑ ΤΗΝ ΤΑΞΗ</vt:lpstr>
      <vt:lpstr>ΔΥΝΑΤΟΤΗΤΕΣ ΕΠΕΚΤΑΣΗΣ </vt:lpstr>
      <vt:lpstr>ΡΟΛΟΣ ΠΟΥ ΠΡΟΔΙΑΓΡΑΦΕΤΑΙ ΓΙΑ ΤΟΝ ΕΚΠΑΙΔΕΥΤΙΚΟ </vt:lpstr>
      <vt:lpstr>ΡΟΛΟΣ ΠΟΥ ΠΡΟΔΙΑΓΡΑΦΕΤΑΙ ΓΙΑ ΤΑ ΠΑΙΔΙΑ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Soula</dc:creator>
  <cp:lastModifiedBy>Microsoft Office User</cp:lastModifiedBy>
  <cp:revision>16</cp:revision>
  <dcterms:created xsi:type="dcterms:W3CDTF">2019-04-13T17:08:53Z</dcterms:created>
  <dcterms:modified xsi:type="dcterms:W3CDTF">2020-04-06T22:22:33Z</dcterms:modified>
</cp:coreProperties>
</file>