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87" r:id="rId3"/>
    <p:sldId id="288" r:id="rId4"/>
    <p:sldId id="289" r:id="rId5"/>
    <p:sldId id="290" r:id="rId6"/>
    <p:sldId id="291" r:id="rId7"/>
    <p:sldId id="292" r:id="rId8"/>
    <p:sldId id="293" r:id="rId9"/>
    <p:sldId id="294" r:id="rId10"/>
    <p:sldId id="295" r:id="rId11"/>
    <p:sldId id="297" r:id="rId12"/>
    <p:sldId id="298" r:id="rId13"/>
    <p:sldId id="258" r:id="rId14"/>
    <p:sldId id="260" r:id="rId15"/>
    <p:sldId id="261" r:id="rId16"/>
    <p:sldId id="262" r:id="rId17"/>
    <p:sldId id="263" r:id="rId18"/>
    <p:sldId id="264" r:id="rId19"/>
    <p:sldId id="266" r:id="rId20"/>
    <p:sldId id="268" r:id="rId21"/>
    <p:sldId id="269" r:id="rId22"/>
    <p:sldId id="299" r:id="rId23"/>
    <p:sldId id="304" r:id="rId24"/>
    <p:sldId id="300" r:id="rId25"/>
    <p:sldId id="301" r:id="rId26"/>
    <p:sldId id="302" r:id="rId27"/>
    <p:sldId id="270" r:id="rId28"/>
    <p:sldId id="305" r:id="rId29"/>
    <p:sldId id="271" r:id="rId30"/>
    <p:sldId id="306" r:id="rId31"/>
    <p:sldId id="272" r:id="rId32"/>
    <p:sldId id="276" r:id="rId33"/>
    <p:sldId id="277" r:id="rId34"/>
    <p:sldId id="278" r:id="rId35"/>
    <p:sldId id="279" r:id="rId36"/>
    <p:sldId id="280" r:id="rId37"/>
    <p:sldId id="281" r:id="rId38"/>
    <p:sldId id="282" r:id="rId39"/>
    <p:sldId id="283" r:id="rId40"/>
    <p:sldId id="284" r:id="rId41"/>
    <p:sldId id="285" r:id="rId42"/>
    <p:sldId id="286" r:id="rId43"/>
    <p:sldId id="307"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varScale="1">
        <p:scale>
          <a:sx n="96" d="100"/>
          <a:sy n="96" d="100"/>
        </p:scale>
        <p:origin x="-372" y="-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8" name="7 - Θέση υποσέλιδου"/>
          <p:cNvSpPr>
            <a:spLocks noGrp="1"/>
          </p:cNvSpPr>
          <p:nvPr>
            <p:ph type="ftr" sz="quarter" idx="11"/>
          </p:nvPr>
        </p:nvSpPr>
        <p:spPr/>
        <p:txBody>
          <a:bodyPr/>
          <a:lstStyle/>
          <a:p>
            <a:endParaRPr lang="en-US"/>
          </a:p>
        </p:txBody>
      </p:sp>
      <p:sp>
        <p:nvSpPr>
          <p:cNvPr id="9" name="8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4" name="3 - Θέση υποσέλιδου"/>
          <p:cNvSpPr>
            <a:spLocks noGrp="1"/>
          </p:cNvSpPr>
          <p:nvPr>
            <p:ph type="ftr" sz="quarter" idx="11"/>
          </p:nvPr>
        </p:nvSpPr>
        <p:spPr/>
        <p:txBody>
          <a:bodyPr/>
          <a:lstStyle/>
          <a:p>
            <a:endParaRPr lang="en-US"/>
          </a:p>
        </p:txBody>
      </p:sp>
      <p:sp>
        <p:nvSpPr>
          <p:cNvPr id="5" name="4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3" name="2 - Θέση υποσέλιδου"/>
          <p:cNvSpPr>
            <a:spLocks noGrp="1"/>
          </p:cNvSpPr>
          <p:nvPr>
            <p:ph type="ftr" sz="quarter" idx="11"/>
          </p:nvPr>
        </p:nvSpPr>
        <p:spPr/>
        <p:txBody>
          <a:bodyPr/>
          <a:lstStyle/>
          <a:p>
            <a:endParaRPr lang="en-US"/>
          </a:p>
        </p:txBody>
      </p:sp>
      <p:sp>
        <p:nvSpPr>
          <p:cNvPr id="4" name="3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2BB46FD2-C23D-444A-953D-2B513E1C86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7A12D-ADB1-2248-B957-B66945EFE2F4}" type="datetimeFigureOut">
              <a:rPr lang="en-US" smtClean="0"/>
              <a:pPr/>
              <a:t>2/25/2026</a:t>
            </a:fld>
            <a:endParaRPr lang="en-US"/>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46FD2-C23D-444A-953D-2B513E1C86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b="1" dirty="0" smtClean="0"/>
              <a:t>Μεθοδολογία της Έρευνας</a:t>
            </a:r>
            <a:r>
              <a:rPr lang="en-US" b="1" dirty="0" smtClean="0"/>
              <a:t/>
            </a:r>
            <a:br>
              <a:rPr lang="en-US" b="1" dirty="0" smtClean="0"/>
            </a:br>
            <a:r>
              <a:rPr lang="el-GR" b="1" dirty="0" smtClean="0"/>
              <a:t/>
            </a:r>
            <a:br>
              <a:rPr lang="el-GR" b="1" dirty="0" smtClean="0"/>
            </a:br>
            <a:r>
              <a:rPr lang="el-GR" b="1" dirty="0" smtClean="0"/>
              <a:t/>
            </a:r>
            <a:br>
              <a:rPr lang="el-GR" b="1" dirty="0" smtClean="0"/>
            </a:br>
            <a:r>
              <a:rPr lang="en-US" b="1" dirty="0" smtClean="0"/>
              <a:t>To </a:t>
            </a:r>
            <a:r>
              <a:rPr lang="el-GR" b="1" dirty="0" smtClean="0"/>
              <a:t>ερωτηματολόγιο</a:t>
            </a:r>
            <a:r>
              <a:rPr lang="en-US" b="1" dirty="0" smtClean="0"/>
              <a:t> &amp; </a:t>
            </a:r>
            <a:r>
              <a:rPr lang="el-GR" b="1" dirty="0" smtClean="0"/>
              <a:t>η συνέντευξη</a:t>
            </a:r>
            <a:endParaRPr lang="en-US" b="1" dirty="0"/>
          </a:p>
        </p:txBody>
      </p:sp>
      <p:sp>
        <p:nvSpPr>
          <p:cNvPr id="3" name="Subtitle 2"/>
          <p:cNvSpPr>
            <a:spLocks noGrp="1"/>
          </p:cNvSpPr>
          <p:nvPr>
            <p:ph type="subTitle" idx="1"/>
          </p:nvPr>
        </p:nvSpPr>
        <p:spPr/>
        <p:txBody>
          <a:bodyPr/>
          <a:lstStyle/>
          <a:p>
            <a:endParaRPr lang="el-GR" dirty="0" smtClean="0">
              <a:solidFill>
                <a:schemeClr val="bg1"/>
              </a:solidFill>
            </a:endParaRPr>
          </a:p>
          <a:p>
            <a:endParaRPr lang="en-US" dirty="0">
              <a:solidFill>
                <a:schemeClr val="bg1"/>
              </a:solidFill>
            </a:endParaRPr>
          </a:p>
        </p:txBody>
      </p:sp>
      <p:sp>
        <p:nvSpPr>
          <p:cNvPr id="44034" name="AutoShape 2" descr="Έρευνα: Τι πιστεύουν οι Έλληνες για θρησκεία, κακό μάτι, έκτρωση -  Aftodioikisi.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4035" name="Picture 3" descr="C:\Users\user\Desktop\ΦΡΕΣΚΑ\ΜΕΘΟΔΟΛΟΓΟΑ ΤΠΕ 2023\αρχείο λήψης.jpg"/>
          <p:cNvPicPr>
            <a:picLocks noChangeAspect="1" noChangeArrowheads="1"/>
          </p:cNvPicPr>
          <p:nvPr/>
        </p:nvPicPr>
        <p:blipFill>
          <a:blip r:embed="rId2"/>
          <a:srcRect/>
          <a:stretch>
            <a:fillRect/>
          </a:stretch>
        </p:blipFill>
        <p:spPr bwMode="auto">
          <a:xfrm rot="20119315">
            <a:off x="1371600" y="4781550"/>
            <a:ext cx="2667000" cy="17145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33984" y="274638"/>
            <a:ext cx="8052816" cy="907986"/>
          </a:xfrm>
        </p:spPr>
        <p:txBody>
          <a:bodyPr>
            <a:normAutofit/>
          </a:bodyPr>
          <a:lstStyle/>
          <a:p>
            <a:r>
              <a:rPr lang="el-GR" sz="2800" dirty="0" smtClean="0"/>
              <a:t>Τα βασικά στάδια μιας εμπειρικής έρευνας</a:t>
            </a:r>
            <a:endParaRPr lang="el-GR" sz="2800" dirty="0"/>
          </a:p>
        </p:txBody>
      </p:sp>
      <p:sp>
        <p:nvSpPr>
          <p:cNvPr id="3" name="2 - Θέση περιεχομένου"/>
          <p:cNvSpPr>
            <a:spLocks noGrp="1"/>
          </p:cNvSpPr>
          <p:nvPr>
            <p:ph idx="1"/>
          </p:nvPr>
        </p:nvSpPr>
        <p:spPr>
          <a:xfrm>
            <a:off x="457200" y="890016"/>
            <a:ext cx="8229600" cy="5236147"/>
          </a:xfrm>
        </p:spPr>
        <p:txBody>
          <a:bodyPr>
            <a:normAutofit fontScale="92500" lnSpcReduction="10000"/>
          </a:bodyPr>
          <a:lstStyle/>
          <a:p>
            <a:r>
              <a:rPr lang="el-GR" sz="3000" dirty="0" smtClean="0"/>
              <a:t>Εντοπισμός / αναγνώριση ερευνητικού προβλήματος (Πώς;)</a:t>
            </a:r>
            <a:endParaRPr lang="el-GR" sz="3000" dirty="0" smtClean="0">
              <a:solidFill>
                <a:srgbClr val="C00000"/>
              </a:solidFill>
            </a:endParaRPr>
          </a:p>
          <a:p>
            <a:r>
              <a:rPr lang="el-GR" sz="3000" dirty="0" smtClean="0"/>
              <a:t>Βιβλιογραφική ανασκόπηση και θεωρητικό υπόβαθρο</a:t>
            </a:r>
          </a:p>
          <a:p>
            <a:r>
              <a:rPr lang="el-GR" sz="3000" dirty="0" smtClean="0"/>
              <a:t>Προσδιορισμός του στόχου της έρευνας και των ερευνητικών ερωτημάτων/υποθέσεων (ποια η διαφορά)</a:t>
            </a:r>
          </a:p>
          <a:p>
            <a:r>
              <a:rPr lang="el-GR" sz="3000" dirty="0" smtClean="0"/>
              <a:t>Επιλογή/δημιουργία εργαλείου για συλλογή δεδομένων</a:t>
            </a:r>
          </a:p>
          <a:p>
            <a:r>
              <a:rPr lang="el-GR" sz="3000" dirty="0" smtClean="0"/>
              <a:t>Συγκέντρωση δεδομένων</a:t>
            </a:r>
          </a:p>
          <a:p>
            <a:r>
              <a:rPr lang="el-GR" sz="3000" dirty="0" smtClean="0"/>
              <a:t>Ανάλυση και ερμηνεία δεδομένων</a:t>
            </a:r>
          </a:p>
          <a:p>
            <a:r>
              <a:rPr lang="el-GR" sz="3000" dirty="0" smtClean="0"/>
              <a:t>Συγγραφή…..</a:t>
            </a:r>
          </a:p>
          <a:p>
            <a:endParaRPr lang="el-GR" dirty="0" smtClean="0"/>
          </a:p>
          <a:p>
            <a:endParaRPr lang="el-GR" dirty="0" smtClean="0"/>
          </a:p>
          <a:p>
            <a:endParaRPr lang="el-GR" dirty="0"/>
          </a:p>
        </p:txBody>
      </p:sp>
      <p:sp>
        <p:nvSpPr>
          <p:cNvPr id="10" name="9 - Βέλος επάνω-κάτω"/>
          <p:cNvSpPr/>
          <p:nvPr/>
        </p:nvSpPr>
        <p:spPr>
          <a:xfrm>
            <a:off x="4866132" y="1182624"/>
            <a:ext cx="484632" cy="79248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10 - Καμπύλο δεξιό βέλος"/>
          <p:cNvSpPr/>
          <p:nvPr/>
        </p:nvSpPr>
        <p:spPr>
          <a:xfrm>
            <a:off x="146304" y="1182624"/>
            <a:ext cx="487680" cy="179222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12" name="11 - Καμπύλο αριστερό βέλος"/>
          <p:cNvSpPr/>
          <p:nvPr/>
        </p:nvSpPr>
        <p:spPr>
          <a:xfrm>
            <a:off x="7156704" y="1975104"/>
            <a:ext cx="1328928" cy="76809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13" name="12 - Βέλος προς τα κάτω"/>
          <p:cNvSpPr/>
          <p:nvPr/>
        </p:nvSpPr>
        <p:spPr>
          <a:xfrm>
            <a:off x="3782569" y="3450336"/>
            <a:ext cx="45719" cy="451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Το ερευνητικό πρόβλημα</a:t>
            </a:r>
            <a:br>
              <a:rPr lang="el-GR" dirty="0" smtClean="0"/>
            </a:br>
            <a:r>
              <a:rPr lang="el-GR" dirty="0" smtClean="0"/>
              <a:t>Ερωτήματα και υποθέσεις</a:t>
            </a:r>
            <a:endParaRPr lang="el-GR" dirty="0"/>
          </a:p>
        </p:txBody>
      </p:sp>
      <p:sp>
        <p:nvSpPr>
          <p:cNvPr id="3" name="2 - Θέση περιεχομένου"/>
          <p:cNvSpPr>
            <a:spLocks noGrp="1"/>
          </p:cNvSpPr>
          <p:nvPr>
            <p:ph idx="1"/>
          </p:nvPr>
        </p:nvSpPr>
        <p:spPr/>
        <p:txBody>
          <a:bodyPr/>
          <a:lstStyle/>
          <a:p>
            <a:pPr>
              <a:buNone/>
            </a:pPr>
            <a:r>
              <a:rPr lang="el-GR" dirty="0" smtClean="0"/>
              <a:t>	</a:t>
            </a:r>
            <a:r>
              <a:rPr lang="el-GR" sz="4000" dirty="0" smtClean="0">
                <a:solidFill>
                  <a:srgbClr val="C00000"/>
                </a:solidFill>
              </a:rPr>
              <a:t>!</a:t>
            </a:r>
            <a:r>
              <a:rPr lang="el-GR" dirty="0" smtClean="0"/>
              <a:t>Το ερευνητικό πρόβλημα πρέπει να μπορεί κι να έχει νόημα να ερευνηθεί…</a:t>
            </a:r>
          </a:p>
          <a:p>
            <a:r>
              <a:rPr lang="el-GR" dirty="0" smtClean="0"/>
              <a:t>Σκεφτείτε τα παρακάτω ερωτήματα:</a:t>
            </a:r>
          </a:p>
          <a:p>
            <a:pPr>
              <a:buFontTx/>
              <a:buChar char="-"/>
            </a:pPr>
            <a:r>
              <a:rPr lang="el-GR" dirty="0" smtClean="0"/>
              <a:t>Είναι αποτελεσματική η αξιοποίηση της ρομποτικής σε μία τάξη νηπιαγωγείου;</a:t>
            </a:r>
          </a:p>
          <a:p>
            <a:pPr>
              <a:buFontTx/>
              <a:buChar char="-"/>
            </a:pPr>
            <a:r>
              <a:rPr lang="el-GR" dirty="0" smtClean="0"/>
              <a:t>Μπορεί η αξιοποίηση της συνεργατικής γραφής μέσω </a:t>
            </a:r>
            <a:r>
              <a:rPr lang="en-US" dirty="0" smtClean="0"/>
              <a:t>wiki </a:t>
            </a:r>
            <a:r>
              <a:rPr lang="el-GR" dirty="0" smtClean="0"/>
              <a:t> να βελτιώσει την αφηγηματική ικανότητα των μαθητών ;</a:t>
            </a:r>
          </a:p>
          <a:p>
            <a:endParaRPr lang="el-GR"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Γιατί κάνουμε βιβλιογραφική ανασκόπηση;</a:t>
            </a:r>
            <a:endParaRPr lang="el-GR" dirty="0"/>
          </a:p>
        </p:txBody>
      </p:sp>
      <p:sp>
        <p:nvSpPr>
          <p:cNvPr id="3" name="2 - Θέση περιεχομένου"/>
          <p:cNvSpPr>
            <a:spLocks noGrp="1"/>
          </p:cNvSpPr>
          <p:nvPr>
            <p:ph idx="1"/>
          </p:nvPr>
        </p:nvSpPr>
        <p:spPr/>
        <p:txBody>
          <a:bodyPr/>
          <a:lstStyle/>
          <a:p>
            <a:r>
              <a:rPr lang="el-GR" dirty="0" smtClean="0"/>
              <a:t>Για να εντάξουμε την έρευνά μας σε ένα θεωρητικό πλαίσιο … (το παράδειγμα της διαφοροποιημένης παιδαγωγικής)</a:t>
            </a:r>
          </a:p>
          <a:p>
            <a:r>
              <a:rPr lang="el-GR" dirty="0" smtClean="0"/>
              <a:t>Για να μάθουμε τι έχουν βρει οι ερευνητές μέχρι τώρα και επομένως….</a:t>
            </a:r>
          </a:p>
          <a:p>
            <a:r>
              <a:rPr lang="el-GR" dirty="0" smtClean="0"/>
              <a:t>Να εντοπίσουμε ζητήματα που χρήζουν περαιτέρω έρευνας ή/και ερευνητικά κενά.</a:t>
            </a:r>
          </a:p>
          <a:p>
            <a:endParaRPr lang="el-GR" dirty="0" smtClean="0"/>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292608"/>
            <a:ext cx="8229600" cy="5833555"/>
          </a:xfrm>
        </p:spPr>
        <p:txBody>
          <a:bodyPr>
            <a:normAutofit fontScale="92500" lnSpcReduction="20000"/>
          </a:bodyPr>
          <a:lstStyle/>
          <a:p>
            <a:pPr>
              <a:buNone/>
            </a:pPr>
            <a:r>
              <a:rPr lang="el-GR" b="1" dirty="0" smtClean="0"/>
              <a:t>Πώς κάνουμε βιβλιογραφική ανασκόπηση;</a:t>
            </a:r>
          </a:p>
          <a:p>
            <a:pPr>
              <a:buNone/>
            </a:pPr>
            <a:r>
              <a:rPr lang="el-GR" dirty="0" smtClean="0"/>
              <a:t>	Λέξεις κλειδιά</a:t>
            </a:r>
          </a:p>
          <a:p>
            <a:pPr>
              <a:buNone/>
            </a:pPr>
            <a:r>
              <a:rPr lang="el-GR" dirty="0" smtClean="0"/>
              <a:t>	Αναζήτηση σε βάσεις δεδομένων/βιβλιοθήκες</a:t>
            </a:r>
          </a:p>
          <a:p>
            <a:pPr>
              <a:buNone/>
            </a:pPr>
            <a:r>
              <a:rPr lang="el-GR" dirty="0" smtClean="0"/>
              <a:t>	Κριτήρια επιλογής κειμένων που θα μελετήσουμε (ποιότητα/ σχετικότητα/ σχέση με τη δική μας έρευνα)</a:t>
            </a:r>
          </a:p>
          <a:p>
            <a:pPr>
              <a:buNone/>
            </a:pPr>
            <a:r>
              <a:rPr lang="el-GR" dirty="0"/>
              <a:t>	</a:t>
            </a:r>
            <a:r>
              <a:rPr lang="el-GR" dirty="0" smtClean="0"/>
              <a:t>Συνθετική παρουσίαση άρθρων/ επιστημονικών (ποιο το θεωρητικό τους πλαίσιο/ ποια τα ερευνητικά ερωτήματα/η μεθοδολογία/ τα ευρήματα)</a:t>
            </a:r>
          </a:p>
          <a:p>
            <a:pPr>
              <a:buNone/>
            </a:pPr>
            <a:r>
              <a:rPr lang="el-GR" b="1" i="1" dirty="0" smtClean="0"/>
              <a:t>	Από τη βιβλιογραφική ανασκόπηση ουσιαστικά θα καταλήξουμε στον σκοπό και τα ερευνητικά ερωτήματα της δικής μας έρευνας</a:t>
            </a:r>
          </a:p>
          <a:p>
            <a:pPr>
              <a:buNone/>
            </a:pPr>
            <a:r>
              <a:rPr lang="el-GR" sz="2600" dirty="0" smtClean="0"/>
              <a:t>Η διαφοροποίηση της έρευνας-δράσης</a:t>
            </a:r>
          </a:p>
          <a:p>
            <a:pPr>
              <a:buNone/>
            </a:pPr>
            <a:endParaRPr lang="el-GR" b="1"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Ερευνητικά ερωτήματα ή ερευνητικές υποθέσεις;</a:t>
            </a:r>
            <a:endParaRPr lang="el-GR" dirty="0"/>
          </a:p>
        </p:txBody>
      </p:sp>
      <p:sp>
        <p:nvSpPr>
          <p:cNvPr id="3" name="2 - Θέση περιεχομένου"/>
          <p:cNvSpPr>
            <a:spLocks noGrp="1"/>
          </p:cNvSpPr>
          <p:nvPr>
            <p:ph idx="1"/>
          </p:nvPr>
        </p:nvSpPr>
        <p:spPr/>
        <p:txBody>
          <a:bodyPr/>
          <a:lstStyle/>
          <a:p>
            <a:r>
              <a:rPr lang="el-GR" dirty="0" smtClean="0"/>
              <a:t>Ποια η διαφορά;</a:t>
            </a:r>
          </a:p>
          <a:p>
            <a:pPr algn="ctr">
              <a:buNone/>
            </a:pPr>
            <a:r>
              <a:rPr lang="en-US" sz="4800" dirty="0" smtClean="0">
                <a:solidFill>
                  <a:srgbClr val="C00000"/>
                </a:solidFill>
              </a:rPr>
              <a:t>?</a:t>
            </a:r>
            <a:endParaRPr lang="el-GR" sz="4800"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Μπορείτε να τα συγκρίνετε;</a:t>
            </a:r>
            <a:endParaRPr lang="el-GR" dirty="0"/>
          </a:p>
        </p:txBody>
      </p:sp>
      <p:sp>
        <p:nvSpPr>
          <p:cNvPr id="3" name="2 - Θέση περιεχομένου"/>
          <p:cNvSpPr>
            <a:spLocks noGrp="1"/>
          </p:cNvSpPr>
          <p:nvPr>
            <p:ph idx="1"/>
          </p:nvPr>
        </p:nvSpPr>
        <p:spPr/>
        <p:txBody>
          <a:bodyPr>
            <a:normAutofit fontScale="92500"/>
          </a:bodyPr>
          <a:lstStyle/>
          <a:p>
            <a:r>
              <a:rPr lang="el-GR" dirty="0" smtClean="0"/>
              <a:t>Ερευνητικά ερωτήματα:</a:t>
            </a:r>
          </a:p>
          <a:p>
            <a:pPr>
              <a:buNone/>
            </a:pPr>
            <a:r>
              <a:rPr lang="el-GR" dirty="0" smtClean="0"/>
              <a:t>	Επηρέασε η εφαρμογή της ΕΑΔ τις παιδαγωγικές πρακτικές των εκπαιδευτικών; Οδήγησε σε αναδιαμόρφωση των διδακτικών στρατηγικών;</a:t>
            </a:r>
          </a:p>
          <a:p>
            <a:r>
              <a:rPr lang="el-GR" dirty="0" smtClean="0"/>
              <a:t>Ερευνητική υπόθεση:</a:t>
            </a:r>
          </a:p>
          <a:p>
            <a:pPr>
              <a:buNone/>
            </a:pPr>
            <a:r>
              <a:rPr lang="el-GR" dirty="0"/>
              <a:t>	</a:t>
            </a:r>
            <a:r>
              <a:rPr lang="el-GR" dirty="0" smtClean="0"/>
              <a:t>Η ικανότητα υπολογιστικής σκέψης των μαθητών θα βελτιωθεί με τη χρήση της εκπαιδευτικής ρομποτικής  σε συνθήκες συνεργασίας.</a:t>
            </a: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Η υπόθεση είναι προγνωστική στη φύση και προβλέπει τη σχέση μεταξύ μεταβλητών</a:t>
            </a:r>
          </a:p>
          <a:p>
            <a:pPr>
              <a:buNone/>
            </a:pPr>
            <a:r>
              <a:rPr lang="el-GR" dirty="0" smtClean="0"/>
              <a:t>• Η υπόθεση είναι πιο συγκεκριμένη από την ερευνητική ερώτηση</a:t>
            </a:r>
          </a:p>
          <a:p>
            <a:pPr>
              <a:buNone/>
            </a:pPr>
            <a:r>
              <a:rPr lang="el-GR" dirty="0" smtClean="0"/>
              <a:t>• Η ερευνητική ερώτηση θέτει μια ερώτηση ενώ η υπόθεση προβλέπει την έκβαση της έρευνας</a:t>
            </a:r>
          </a:p>
          <a:p>
            <a:pPr>
              <a:buNone/>
            </a:pP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785810"/>
          </a:xfrm>
        </p:spPr>
        <p:txBody>
          <a:bodyPr>
            <a:normAutofit fontScale="90000"/>
          </a:bodyPr>
          <a:lstStyle/>
          <a:p>
            <a:r>
              <a:rPr lang="el-GR" sz="3600" b="1" dirty="0" smtClean="0"/>
              <a:t>Η επιλογή της ερευνητικής μεθόδου </a:t>
            </a:r>
            <a:r>
              <a:rPr lang="el-GR" sz="3600" dirty="0" smtClean="0"/>
              <a:t>(ποιοτική/</a:t>
            </a:r>
            <a:r>
              <a:rPr lang="el-GR" sz="3600" dirty="0" err="1" smtClean="0"/>
              <a:t>ποσοτικ</a:t>
            </a:r>
            <a:r>
              <a:rPr lang="el-GR" sz="3600" dirty="0" smtClean="0"/>
              <a:t>ή/ μεικτή)</a:t>
            </a:r>
            <a:br>
              <a:rPr lang="el-GR" sz="3600" dirty="0" smtClean="0"/>
            </a:br>
            <a:r>
              <a:rPr lang="el-GR" sz="3600" dirty="0" smtClean="0"/>
              <a:t>(μελέτη περίπτωσης/πείραμα/</a:t>
            </a:r>
            <a:r>
              <a:rPr lang="el-GR" sz="3600" dirty="0" err="1" smtClean="0"/>
              <a:t>οιωνεί</a:t>
            </a:r>
            <a:r>
              <a:rPr lang="el-GR" sz="3600" dirty="0" smtClean="0"/>
              <a:t> πείραμα/ έρευνα-δράση….;)</a:t>
            </a:r>
            <a:endParaRPr lang="el-GR" sz="3600" dirty="0"/>
          </a:p>
        </p:txBody>
      </p:sp>
      <p:sp>
        <p:nvSpPr>
          <p:cNvPr id="3" name="2 - Θέση περιεχομένου"/>
          <p:cNvSpPr>
            <a:spLocks noGrp="1"/>
          </p:cNvSpPr>
          <p:nvPr>
            <p:ph idx="1"/>
          </p:nvPr>
        </p:nvSpPr>
        <p:spPr>
          <a:xfrm>
            <a:off x="853440" y="2535936"/>
            <a:ext cx="7833360" cy="3590227"/>
          </a:xfrm>
        </p:spPr>
        <p:txBody>
          <a:bodyPr/>
          <a:lstStyle/>
          <a:p>
            <a:pPr algn="ctr">
              <a:buNone/>
            </a:pPr>
            <a:r>
              <a:rPr lang="el-GR" b="1" dirty="0" smtClean="0"/>
              <a:t>Η επιλογή των εργαλείων</a:t>
            </a:r>
          </a:p>
          <a:p>
            <a:pPr algn="ctr">
              <a:buNone/>
            </a:pPr>
            <a:r>
              <a:rPr lang="el-GR" dirty="0" smtClean="0"/>
              <a:t>(ερωτηματολόγιο/ συνέντευξη/ παρατήρηση/ημερολογιακές καταγραφές…)</a:t>
            </a: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Το ερωτηματολόγιο</a:t>
            </a:r>
            <a:endParaRPr lang="el-GR" dirty="0"/>
          </a:p>
        </p:txBody>
      </p:sp>
      <p:sp>
        <p:nvSpPr>
          <p:cNvPr id="3" name="2 - Θέση περιεχομένου"/>
          <p:cNvSpPr>
            <a:spLocks noGrp="1"/>
          </p:cNvSpPr>
          <p:nvPr>
            <p:ph idx="1"/>
          </p:nvPr>
        </p:nvSpPr>
        <p:spPr/>
        <p:txBody>
          <a:bodyPr/>
          <a:lstStyle/>
          <a:p>
            <a:r>
              <a:rPr lang="el-GR" dirty="0" smtClean="0"/>
              <a:t>Διερευνά: απόψεις/ αντιλήψεις/ πεποιθήσεις/ στάσεις/δηλούμενες πρακτικές</a:t>
            </a: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marL="776288" lvl="1" indent="-457200">
              <a:spcBef>
                <a:spcPts val="1200"/>
              </a:spcBef>
            </a:pPr>
            <a:r>
              <a:rPr lang="el-GR" altLang="el-GR" sz="2000" dirty="0" smtClean="0"/>
              <a:t>Το τυποποιημένο ερωτηματολόγιο αποτελεί κύριο εργαλείο </a:t>
            </a:r>
            <a:r>
              <a:rPr lang="el-GR" altLang="el-GR" sz="2000" b="1" dirty="0" smtClean="0"/>
              <a:t>ποσοτικής έρευνας</a:t>
            </a:r>
            <a:r>
              <a:rPr lang="el-GR" altLang="el-GR" sz="2000" dirty="0" smtClean="0"/>
              <a:t> στις κοινωνικές επιστήμες</a:t>
            </a:r>
          </a:p>
          <a:p>
            <a:pPr marL="776288" lvl="1" indent="-457200">
              <a:spcBef>
                <a:spcPts val="1200"/>
              </a:spcBef>
            </a:pPr>
            <a:r>
              <a:rPr lang="el-GR" altLang="el-GR" sz="2000" dirty="0" smtClean="0"/>
              <a:t>Παρέχει τη δυνατότητα: </a:t>
            </a:r>
          </a:p>
          <a:p>
            <a:pPr marL="1050925" lvl="2" indent="-457200">
              <a:spcBef>
                <a:spcPts val="1200"/>
              </a:spcBef>
            </a:pPr>
            <a:r>
              <a:rPr lang="el-GR" altLang="el-GR" dirty="0" smtClean="0"/>
              <a:t>Συλλογής στοιχείων μεγάλου αριθμού ατόμων</a:t>
            </a:r>
          </a:p>
          <a:p>
            <a:pPr marL="1050925" lvl="2" indent="-457200">
              <a:spcBef>
                <a:spcPts val="1200"/>
              </a:spcBef>
            </a:pPr>
            <a:r>
              <a:rPr lang="el-GR" altLang="el-GR" dirty="0" smtClean="0"/>
              <a:t>Ποσοτικοποίηση και στατιστική ανάλυση των στοιχείων που συλλέγονται</a:t>
            </a:r>
          </a:p>
          <a:p>
            <a:pPr marL="1050925" lvl="2" indent="-457200">
              <a:spcBef>
                <a:spcPts val="1200"/>
              </a:spcBef>
              <a:buNone/>
            </a:pPr>
            <a:endParaRPr lang="el-GR" altLang="el-GR" dirty="0" smtClean="0"/>
          </a:p>
          <a:p>
            <a:r>
              <a:rPr lang="el-GR" dirty="0" smtClean="0"/>
              <a:t>Επιτρέπει όμως και ποιοτική έρευνα μέσω ανοιχτών ερωτήσεων</a:t>
            </a: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Είδη ερωτηματολογίου με βάση τρόπο συμπλήρωσης</a:t>
            </a:r>
            <a:endParaRPr lang="el-GR" dirty="0"/>
          </a:p>
        </p:txBody>
      </p:sp>
      <p:sp>
        <p:nvSpPr>
          <p:cNvPr id="3" name="2 - Θέση περιεχομένου"/>
          <p:cNvSpPr>
            <a:spLocks noGrp="1"/>
          </p:cNvSpPr>
          <p:nvPr>
            <p:ph idx="1"/>
          </p:nvPr>
        </p:nvSpPr>
        <p:spPr/>
        <p:txBody>
          <a:bodyPr>
            <a:normAutofit lnSpcReduction="10000"/>
          </a:bodyPr>
          <a:lstStyle/>
          <a:p>
            <a:endParaRPr lang="el-GR" dirty="0"/>
          </a:p>
          <a:p>
            <a:endParaRPr lang="el-GR" dirty="0" smtClean="0"/>
          </a:p>
          <a:p>
            <a:pPr marL="501650" indent="-457200">
              <a:spcBef>
                <a:spcPts val="1200"/>
              </a:spcBef>
            </a:pPr>
            <a:r>
              <a:rPr lang="el-GR" altLang="el-GR" dirty="0" smtClean="0"/>
              <a:t>Το ερωτηματολόγιο μπορεί να συμπληρωθεί είτε από τον ερωτώμενο είτε από τον </a:t>
            </a:r>
            <a:r>
              <a:rPr lang="el-GR" altLang="el-GR" dirty="0" err="1" smtClean="0"/>
              <a:t>συνεντευκτή</a:t>
            </a:r>
            <a:endParaRPr lang="el-GR" altLang="el-GR" dirty="0" smtClean="0"/>
          </a:p>
          <a:p>
            <a:pPr marL="501650" indent="-457200">
              <a:spcBef>
                <a:spcPts val="1200"/>
              </a:spcBef>
            </a:pPr>
            <a:r>
              <a:rPr lang="el-GR" altLang="el-GR" dirty="0" smtClean="0"/>
              <a:t>Οι διαφορές στον τρόπο συμπλήρωσης έχουν θετικές και αρνητικές πλευρές οι οποίες πρέπει να συμβάλουν στην απόφαση του ερευνητή ανάλογα με το θέμα</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smtClean="0"/>
              <a:t>Μέθοδοι συμπλήρωσης του ερωτηματολογίου</a:t>
            </a:r>
            <a:endParaRPr lang="en-US" sz="3600" dirty="0"/>
          </a:p>
        </p:txBody>
      </p:sp>
      <p:sp>
        <p:nvSpPr>
          <p:cNvPr id="3" name="Content Placeholder 2"/>
          <p:cNvSpPr>
            <a:spLocks noGrp="1"/>
          </p:cNvSpPr>
          <p:nvPr>
            <p:ph idx="1"/>
          </p:nvPr>
        </p:nvSpPr>
        <p:spPr>
          <a:xfrm>
            <a:off x="457200" y="1417638"/>
            <a:ext cx="8229600" cy="4708525"/>
          </a:xfrm>
        </p:spPr>
        <p:txBody>
          <a:bodyPr/>
          <a:lstStyle/>
          <a:p>
            <a:pPr>
              <a:buNone/>
            </a:pPr>
            <a:r>
              <a:rPr lang="el-GR" dirty="0" smtClean="0"/>
              <a:t>   Το </a:t>
            </a:r>
            <a:r>
              <a:rPr lang="el-GR" b="1" dirty="0" smtClean="0"/>
              <a:t>αυτοσυμπληρούμενο</a:t>
            </a:r>
            <a:r>
              <a:rPr lang="el-GR" dirty="0" smtClean="0"/>
              <a:t> ερωτηματολόγιο</a:t>
            </a:r>
            <a:endParaRPr lang="en-US" dirty="0" smtClean="0"/>
          </a:p>
          <a:p>
            <a:pPr>
              <a:buFontTx/>
              <a:buChar char="-"/>
            </a:pPr>
            <a:r>
              <a:rPr lang="el-GR" dirty="0" smtClean="0"/>
              <a:t>Αποστέλλεται ταχυδρομικά ή μέσω </a:t>
            </a:r>
            <a:r>
              <a:rPr lang="en-US" dirty="0" smtClean="0"/>
              <a:t>link</a:t>
            </a:r>
            <a:endParaRPr lang="el-GR" dirty="0" smtClean="0"/>
          </a:p>
          <a:p>
            <a:pPr>
              <a:buFontTx/>
              <a:buChar char="-"/>
            </a:pPr>
            <a:r>
              <a:rPr lang="el-GR" dirty="0" smtClean="0"/>
              <a:t>Συνοδεύεται από επιστολή </a:t>
            </a:r>
          </a:p>
          <a:p>
            <a:pPr>
              <a:buNone/>
            </a:pPr>
            <a:r>
              <a:rPr lang="el-GR" dirty="0" smtClean="0"/>
              <a:t>    </a:t>
            </a:r>
            <a:r>
              <a:rPr lang="el-GR" i="1" dirty="0" smtClean="0"/>
              <a:t>αντικείμενο της έρευνας</a:t>
            </a:r>
          </a:p>
          <a:p>
            <a:pPr>
              <a:buNone/>
            </a:pPr>
            <a:r>
              <a:rPr lang="el-GR" i="1" dirty="0" smtClean="0"/>
              <a:t>    διαδικασία επιλογής ερωτώμενων</a:t>
            </a:r>
          </a:p>
          <a:p>
            <a:pPr>
              <a:buNone/>
            </a:pPr>
            <a:r>
              <a:rPr lang="el-GR" i="1" dirty="0" smtClean="0"/>
              <a:t>    σημασία που έχει η συμμετοχή τους</a:t>
            </a:r>
          </a:p>
          <a:p>
            <a:pPr>
              <a:buNone/>
            </a:pPr>
            <a:r>
              <a:rPr lang="el-GR" i="1" dirty="0" smtClean="0"/>
              <a:t>    το απόρρητο των απαντήσεων</a:t>
            </a:r>
          </a:p>
          <a:p>
            <a:pPr>
              <a:buNone/>
            </a:pPr>
            <a:r>
              <a:rPr lang="el-GR" i="1" dirty="0" smtClean="0"/>
              <a:t>    ιδιότητα του υπεύθυνου</a:t>
            </a:r>
          </a:p>
          <a:p>
            <a:pPr>
              <a:buNone/>
            </a:pPr>
            <a:endParaRPr lang="el-GR" dirty="0" smtClean="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08977"/>
          </a:xfrm>
        </p:spPr>
        <p:txBody>
          <a:bodyPr>
            <a:normAutofit fontScale="90000"/>
          </a:bodyPr>
          <a:lstStyle/>
          <a:p>
            <a:pPr algn="l"/>
            <a:r>
              <a:rPr lang="el-GR" sz="3600" dirty="0" smtClean="0"/>
              <a:t>:</a:t>
            </a:r>
            <a:r>
              <a:rPr lang="el-GR" sz="3600" dirty="0" smtClean="0">
                <a:solidFill>
                  <a:schemeClr val="bg1"/>
                </a:solidFill>
              </a:rPr>
              <a:t/>
            </a:r>
            <a:br>
              <a:rPr lang="el-GR" sz="3600" dirty="0" smtClean="0">
                <a:solidFill>
                  <a:schemeClr val="bg1"/>
                </a:solidFill>
              </a:rPr>
            </a:br>
            <a:r>
              <a:rPr lang="el-GR" sz="3600" b="1" dirty="0" smtClean="0"/>
              <a:t>Πλεονεκτήματα </a:t>
            </a:r>
            <a:r>
              <a:rPr lang="el-GR" sz="3600" b="1" dirty="0" err="1" smtClean="0"/>
              <a:t>αυτοσυμπληρούμενου</a:t>
            </a:r>
            <a:r>
              <a:rPr lang="el-GR" sz="3600" b="1" dirty="0" smtClean="0"/>
              <a:t> ερωτηματολογίου</a:t>
            </a:r>
            <a:endParaRPr lang="en-US" sz="3600" dirty="0">
              <a:solidFill>
                <a:schemeClr val="bg1"/>
              </a:solidFill>
            </a:endParaRPr>
          </a:p>
        </p:txBody>
      </p:sp>
      <p:sp>
        <p:nvSpPr>
          <p:cNvPr id="3" name="Content Placeholder 2"/>
          <p:cNvSpPr>
            <a:spLocks noGrp="1"/>
          </p:cNvSpPr>
          <p:nvPr>
            <p:ph idx="1"/>
          </p:nvPr>
        </p:nvSpPr>
        <p:spPr>
          <a:xfrm>
            <a:off x="457200" y="1783615"/>
            <a:ext cx="8229600" cy="4342548"/>
          </a:xfrm>
        </p:spPr>
        <p:txBody>
          <a:bodyPr>
            <a:normAutofit fontScale="92500" lnSpcReduction="10000"/>
          </a:bodyPr>
          <a:lstStyle/>
          <a:p>
            <a:pPr>
              <a:buNone/>
            </a:pPr>
            <a:endParaRPr lang="en-US" sz="3459" dirty="0" smtClean="0">
              <a:solidFill>
                <a:schemeClr val="bg1"/>
              </a:solidFill>
            </a:endParaRPr>
          </a:p>
          <a:p>
            <a:pPr>
              <a:buNone/>
            </a:pPr>
            <a:r>
              <a:rPr lang="el-GR" sz="3459" dirty="0" smtClean="0"/>
              <a:t>• Χαμηλό κόστος</a:t>
            </a:r>
            <a:endParaRPr lang="en-US" sz="3459" dirty="0" smtClean="0"/>
          </a:p>
          <a:p>
            <a:r>
              <a:rPr lang="en-US" sz="3459" dirty="0" smtClean="0"/>
              <a:t>M</a:t>
            </a:r>
            <a:r>
              <a:rPr lang="el-GR" sz="3459" dirty="0" err="1" smtClean="0"/>
              <a:t>πορεί</a:t>
            </a:r>
            <a:r>
              <a:rPr lang="el-GR" sz="3459" dirty="0" smtClean="0"/>
              <a:t> να απευθυνθεί σε μεγάλο αριθμό ερωτώμενων</a:t>
            </a:r>
          </a:p>
          <a:p>
            <a:pPr>
              <a:buNone/>
            </a:pPr>
            <a:r>
              <a:rPr lang="el-GR" sz="3459" dirty="0" smtClean="0"/>
              <a:t>• Δυνατότητα προσέγγισης υποκειμένων που δεν προσφέρονται για προσωπική συνέντευξη</a:t>
            </a:r>
          </a:p>
          <a:p>
            <a:pPr>
              <a:buNone/>
            </a:pPr>
            <a:endParaRPr lang="el-GR" dirty="0" smtClean="0">
              <a:solidFill>
                <a:schemeClr val="bg1"/>
              </a:solidFill>
            </a:endParaRPr>
          </a:p>
          <a:p>
            <a:pPr>
              <a:buNone/>
            </a:pPr>
            <a:r>
              <a:rPr lang="el-GR" sz="5120" dirty="0" smtClean="0">
                <a:solidFill>
                  <a:schemeClr val="bg1"/>
                </a:solidFill>
              </a:rPr>
              <a:t>  </a:t>
            </a:r>
          </a:p>
          <a:p>
            <a:pPr>
              <a:buNone/>
            </a:pPr>
            <a:endParaRPr lang="en-US"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416" y="1731264"/>
            <a:ext cx="8229600" cy="4394899"/>
          </a:xfrm>
        </p:spPr>
        <p:txBody>
          <a:bodyPr>
            <a:normAutofit fontScale="92500" lnSpcReduction="20000"/>
          </a:bodyPr>
          <a:lstStyle/>
          <a:p>
            <a:pPr>
              <a:buNone/>
            </a:pPr>
            <a:endParaRPr lang="el-GR" sz="3600" dirty="0" smtClean="0"/>
          </a:p>
          <a:p>
            <a:pPr>
              <a:buNone/>
            </a:pPr>
            <a:r>
              <a:rPr lang="el-GR" sz="3600" b="1" dirty="0" smtClean="0"/>
              <a:t>Μειονεκτήματα </a:t>
            </a:r>
            <a:r>
              <a:rPr lang="el-GR" sz="3600" b="1" dirty="0" err="1" smtClean="0"/>
              <a:t>αυτοσυμπληρούμενου</a:t>
            </a:r>
            <a:r>
              <a:rPr lang="el-GR" sz="3600" dirty="0" smtClean="0"/>
              <a:t>:</a:t>
            </a:r>
            <a:endParaRPr lang="el-GR" dirty="0" smtClean="0"/>
          </a:p>
          <a:p>
            <a:pPr>
              <a:buNone/>
            </a:pPr>
            <a:r>
              <a:rPr lang="el-GR" dirty="0" smtClean="0"/>
              <a:t>• Δεν είναι σίγουρο ποιός το συμπληρώνει</a:t>
            </a:r>
          </a:p>
          <a:p>
            <a:pPr>
              <a:buNone/>
            </a:pPr>
            <a:r>
              <a:rPr lang="el-GR" dirty="0" smtClean="0"/>
              <a:t>• Μεγάλο ποσοστό ερωτηματολογίων δεν επιστρέφεται     </a:t>
            </a:r>
          </a:p>
          <a:p>
            <a:pPr>
              <a:buNone/>
            </a:pPr>
            <a:r>
              <a:rPr lang="el-GR" dirty="0" smtClean="0"/>
              <a:t>                                γι αυτό</a:t>
            </a:r>
          </a:p>
          <a:p>
            <a:pPr>
              <a:buNone/>
            </a:pPr>
            <a:r>
              <a:rPr lang="el-GR" dirty="0" smtClean="0"/>
              <a:t>    Ακολουθούν υπενθυμίσεις σε δύο εβδομάδες και στη συνέχεια σε τρεις εβδομάδες αργότερα</a:t>
            </a:r>
          </a:p>
          <a:p>
            <a:pPr>
              <a:buNone/>
            </a:pPr>
            <a:r>
              <a:rPr lang="el-GR" dirty="0" smtClean="0"/>
              <a:t>Το ποσοστό που επιστρέφεται κατά κανόνα 60%</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smtClean="0"/>
              <a:t>Διανομή</a:t>
            </a:r>
            <a:r>
              <a:rPr lang="el-GR" sz="3600" dirty="0" smtClean="0">
                <a:solidFill>
                  <a:schemeClr val="bg1"/>
                </a:solidFill>
              </a:rPr>
              <a:t>  </a:t>
            </a:r>
            <a:r>
              <a:rPr lang="el-GR" sz="2700" dirty="0" err="1" smtClean="0"/>
              <a:t>αυτοσυμπληρούμενου</a:t>
            </a:r>
            <a:r>
              <a:rPr lang="el-GR" sz="2700" dirty="0" smtClean="0"/>
              <a:t> ερωτηματολογίου σε έντυπη μορφή σε ένα πλαίσιο</a:t>
            </a:r>
            <a:endParaRPr lang="en-US" sz="2700" dirty="0"/>
          </a:p>
        </p:txBody>
      </p:sp>
      <p:sp>
        <p:nvSpPr>
          <p:cNvPr id="3" name="Content Placeholder 2"/>
          <p:cNvSpPr>
            <a:spLocks noGrp="1"/>
          </p:cNvSpPr>
          <p:nvPr>
            <p:ph idx="1"/>
          </p:nvPr>
        </p:nvSpPr>
        <p:spPr>
          <a:xfrm>
            <a:off x="457200" y="1670304"/>
            <a:ext cx="8229600" cy="4455860"/>
          </a:xfrm>
        </p:spPr>
        <p:txBody>
          <a:bodyPr>
            <a:normAutofit fontScale="92500" lnSpcReduction="10000"/>
          </a:bodyPr>
          <a:lstStyle/>
          <a:p>
            <a:r>
              <a:rPr lang="el-GR" dirty="0" smtClean="0"/>
              <a:t>Πλεονεκτήματα: </a:t>
            </a:r>
          </a:p>
          <a:p>
            <a:pPr>
              <a:buNone/>
            </a:pPr>
            <a:r>
              <a:rPr lang="el-GR" dirty="0" smtClean="0"/>
              <a:t>    Συντομεύει η διαδικασια συγκέντρωσης</a:t>
            </a:r>
          </a:p>
          <a:p>
            <a:pPr>
              <a:buNone/>
            </a:pPr>
            <a:r>
              <a:rPr lang="el-GR" dirty="0" smtClean="0"/>
              <a:t>    ερωτηματολογίων</a:t>
            </a:r>
          </a:p>
          <a:p>
            <a:pPr>
              <a:buNone/>
            </a:pPr>
            <a:r>
              <a:rPr lang="el-GR" dirty="0" smtClean="0"/>
              <a:t>    Μειώνεται σημαντικά το κόστος της έρευνας</a:t>
            </a:r>
            <a:endParaRPr lang="en-US" dirty="0" smtClean="0"/>
          </a:p>
          <a:p>
            <a:pPr>
              <a:buNone/>
            </a:pPr>
            <a:r>
              <a:rPr lang="en-US" dirty="0"/>
              <a:t> </a:t>
            </a:r>
            <a:r>
              <a:rPr lang="en-US" dirty="0" smtClean="0"/>
              <a:t>   </a:t>
            </a:r>
            <a:r>
              <a:rPr lang="el-GR" dirty="0" smtClean="0"/>
              <a:t>Δειγματοληψία κατά δεσμίδες</a:t>
            </a:r>
          </a:p>
          <a:p>
            <a:pPr>
              <a:buNone/>
            </a:pPr>
            <a:r>
              <a:rPr lang="el-GR" dirty="0" smtClean="0"/>
              <a:t>• Μειονέκτημα:</a:t>
            </a:r>
          </a:p>
          <a:p>
            <a:pPr>
              <a:buNone/>
            </a:pPr>
            <a:r>
              <a:rPr lang="el-GR" dirty="0" smtClean="0"/>
              <a:t>    Αν οι ερωτώμενοι δεν επιλεγούν με σωστή δειγματοληψία δεν θα υπάρχει εγκυρότητα του δείγματος</a:t>
            </a:r>
          </a:p>
          <a:p>
            <a:pPr>
              <a:buNone/>
            </a:pPr>
            <a:endParaRPr lang="el-GR" dirty="0" smtClean="0"/>
          </a:p>
          <a:p>
            <a:pPr>
              <a:buNone/>
            </a:pPr>
            <a:endParaRPr lang="el-GR" dirty="0"/>
          </a:p>
          <a:p>
            <a:pPr>
              <a:buNone/>
            </a:pPr>
            <a:endParaRPr lang="el-GR" dirty="0" smtClean="0"/>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Συμπλήρωση ερωτηματολογίου από συνεντευκτή</a:t>
            </a:r>
            <a:endParaRPr lang="en-US" sz="3600" dirty="0"/>
          </a:p>
        </p:txBody>
      </p:sp>
      <p:sp>
        <p:nvSpPr>
          <p:cNvPr id="3" name="Content Placeholder 2"/>
          <p:cNvSpPr>
            <a:spLocks noGrp="1"/>
          </p:cNvSpPr>
          <p:nvPr>
            <p:ph idx="1"/>
          </p:nvPr>
        </p:nvSpPr>
        <p:spPr/>
        <p:txBody>
          <a:bodyPr/>
          <a:lstStyle/>
          <a:p>
            <a:r>
              <a:rPr lang="el-GR" dirty="0" smtClean="0"/>
              <a:t>Στηρίζεται στο τυποποιημένο ερωτηματολόγιο και δεν διαφέρει στη δομή </a:t>
            </a:r>
          </a:p>
          <a:p>
            <a:pPr>
              <a:buNone/>
            </a:pPr>
            <a:r>
              <a:rPr lang="el-GR" dirty="0" smtClean="0"/>
              <a:t>    από το ερωτηματολόγιο που συμπληρώνει ο ίδιος ο ερωτώμενος</a:t>
            </a:r>
          </a:p>
          <a:p>
            <a:pPr>
              <a:buNone/>
            </a:pPr>
            <a:endParaRPr lang="el-GR" dirty="0" smtClean="0"/>
          </a:p>
          <a:p>
            <a:pPr>
              <a:buNone/>
            </a:pPr>
            <a:r>
              <a:rPr lang="el-GR" dirty="0" smtClean="0"/>
              <a:t>    Οι ερωτήσεις είναι προκαθορισμένες, ακολουθούν συγκεκριμένη σειρά και έχουν σχεδόν στο σύνολό τους κλειστή μορφή</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dirty="0" smtClean="0"/>
              <a:t>Πλεονεκτήματα:</a:t>
            </a:r>
            <a:endParaRPr lang="en-US" sz="3600" dirty="0"/>
          </a:p>
        </p:txBody>
      </p:sp>
      <p:sp>
        <p:nvSpPr>
          <p:cNvPr id="3" name="Content Placeholder 2"/>
          <p:cNvSpPr>
            <a:spLocks noGrp="1"/>
          </p:cNvSpPr>
          <p:nvPr>
            <p:ph idx="1"/>
          </p:nvPr>
        </p:nvSpPr>
        <p:spPr/>
        <p:txBody>
          <a:bodyPr>
            <a:normAutofit/>
          </a:bodyPr>
          <a:lstStyle/>
          <a:p>
            <a:pPr>
              <a:buNone/>
            </a:pPr>
            <a:r>
              <a:rPr lang="el-GR" dirty="0" smtClean="0"/>
              <a:t>• Εξασφαλίζεται μεγαλύτερο ποσοστό συμμετοχής</a:t>
            </a:r>
          </a:p>
          <a:p>
            <a:pPr>
              <a:buNone/>
            </a:pPr>
            <a:r>
              <a:rPr lang="el-GR" dirty="0" smtClean="0"/>
              <a:t>• Δίνεται η δυνατότητα για άμεσες διευκρινίσεις</a:t>
            </a:r>
          </a:p>
          <a:p>
            <a:pPr>
              <a:buNone/>
            </a:pPr>
            <a:r>
              <a:rPr lang="el-GR" dirty="0" smtClean="0"/>
              <a:t>•  Εξασφαλίζεται ότι δεν θα απαντήσει κάποιος άλλος</a:t>
            </a:r>
          </a:p>
          <a:p>
            <a:pPr>
              <a:buNone/>
            </a:pPr>
            <a:r>
              <a:rPr lang="el-GR" dirty="0" smtClean="0"/>
              <a:t>• Μεγαλύτερος έλεγχος στις συνθήκες της έρευνας  </a:t>
            </a:r>
            <a:r>
              <a:rPr lang="el-GR" dirty="0" smtClean="0">
                <a:latin typeface="Wingdings"/>
                <a:ea typeface="Wingdings"/>
                <a:cs typeface="Wingdings"/>
              </a:rPr>
              <a:t> </a:t>
            </a:r>
            <a:r>
              <a:rPr lang="el-GR" dirty="0" smtClean="0">
                <a:ea typeface="Wingdings"/>
                <a:cs typeface="Wingdings"/>
              </a:rPr>
              <a:t>πιο αξιόπιστα αποτελέσματα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dirty="0" smtClean="0"/>
              <a:t>Ωστόσο</a:t>
            </a:r>
            <a:r>
              <a:rPr lang="el-GR" sz="3600" dirty="0" smtClean="0">
                <a:solidFill>
                  <a:schemeClr val="bg1"/>
                </a:solidFill>
              </a:rPr>
              <a:t>:</a:t>
            </a:r>
            <a:endParaRPr lang="en-US" sz="3600" dirty="0">
              <a:solidFill>
                <a:schemeClr val="bg1"/>
              </a:solidFill>
            </a:endParaRPr>
          </a:p>
        </p:txBody>
      </p:sp>
      <p:sp>
        <p:nvSpPr>
          <p:cNvPr id="3" name="Content Placeholder 2"/>
          <p:cNvSpPr>
            <a:spLocks noGrp="1"/>
          </p:cNvSpPr>
          <p:nvPr>
            <p:ph idx="1"/>
          </p:nvPr>
        </p:nvSpPr>
        <p:spPr>
          <a:xfrm>
            <a:off x="457200" y="1926304"/>
            <a:ext cx="8229600" cy="4199859"/>
          </a:xfrm>
        </p:spPr>
        <p:txBody>
          <a:bodyPr>
            <a:normAutofit/>
          </a:bodyPr>
          <a:lstStyle/>
          <a:p>
            <a:r>
              <a:rPr lang="el-GR" dirty="0" smtClean="0"/>
              <a:t>Μεγαλύτερο το χρηματικό κόστος</a:t>
            </a:r>
          </a:p>
          <a:p>
            <a:r>
              <a:rPr lang="el-GR" dirty="0" smtClean="0"/>
              <a:t>Η παρουσία του συνεντευκτή είναι δίκοπο μαχαίρι. Αν και θετική μπορεί να σταθεί συγχρόνως εμπόδιο στη διερεύνηση ευαίσθητων θεμάτων</a:t>
            </a:r>
          </a:p>
          <a:p>
            <a:endParaRPr lang="el-GR"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smtClean="0"/>
              <a:t>Άλλη εκδοχή: Τηλεφωνικά. </a:t>
            </a:r>
            <a:endParaRPr lang="en-US" sz="3600" dirty="0">
              <a:solidFill>
                <a:schemeClr val="bg1"/>
              </a:solidFill>
            </a:endParaRPr>
          </a:p>
        </p:txBody>
      </p:sp>
      <p:sp>
        <p:nvSpPr>
          <p:cNvPr id="3" name="Content Placeholder 2"/>
          <p:cNvSpPr>
            <a:spLocks noGrp="1"/>
          </p:cNvSpPr>
          <p:nvPr>
            <p:ph idx="1"/>
          </p:nvPr>
        </p:nvSpPr>
        <p:spPr/>
        <p:txBody>
          <a:bodyPr>
            <a:normAutofit/>
          </a:bodyPr>
          <a:lstStyle/>
          <a:p>
            <a:r>
              <a:rPr lang="el-GR" dirty="0" smtClean="0"/>
              <a:t>Μικρή χρονική διάρκεια</a:t>
            </a:r>
          </a:p>
          <a:p>
            <a:pPr>
              <a:buNone/>
            </a:pPr>
            <a:endParaRPr lang="el-GR" dirty="0" smtClean="0"/>
          </a:p>
          <a:p>
            <a:r>
              <a:rPr lang="el-GR" dirty="0" smtClean="0"/>
              <a:t>Το δείγμα επιλέγεται με τυχαία δειγματοληψία –κατά κανόνα από τον τηλεφωνικό κατάλογο</a:t>
            </a:r>
          </a:p>
          <a:p>
            <a:endParaRPr lang="en-US" dirty="0" smtClean="0"/>
          </a:p>
          <a:p>
            <a:r>
              <a:rPr lang="el-GR" dirty="0" smtClean="0"/>
              <a:t>Τα χαρακτηριστικά του ερευνητή δεν παίζουν ρόλο στην τηλεφωνική συνέντευξη</a:t>
            </a:r>
          </a:p>
          <a:p>
            <a:endParaRPr lang="en-US" dirty="0" smtClean="0">
              <a:solidFill>
                <a:schemeClr val="bg1"/>
              </a:solidFill>
            </a:endParaRPr>
          </a:p>
          <a:p>
            <a:pPr>
              <a:buNone/>
            </a:pPr>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solidFill>
                  <a:srgbClr val="C00000"/>
                </a:solidFill>
              </a:rPr>
              <a:t>Μορφή των ερωτήσεων</a:t>
            </a:r>
            <a:endParaRPr lang="en-US" sz="3600" dirty="0">
              <a:solidFill>
                <a:srgbClr val="C00000"/>
              </a:solidFill>
            </a:endParaRPr>
          </a:p>
        </p:txBody>
      </p:sp>
      <p:sp>
        <p:nvSpPr>
          <p:cNvPr id="3" name="Content Placeholder 2"/>
          <p:cNvSpPr>
            <a:spLocks noGrp="1"/>
          </p:cNvSpPr>
          <p:nvPr>
            <p:ph idx="1"/>
          </p:nvPr>
        </p:nvSpPr>
        <p:spPr>
          <a:xfrm>
            <a:off x="457200" y="1600200"/>
            <a:ext cx="8229600" cy="5049117"/>
          </a:xfrm>
        </p:spPr>
        <p:txBody>
          <a:bodyPr>
            <a:normAutofit fontScale="85000" lnSpcReduction="10000"/>
          </a:bodyPr>
          <a:lstStyle/>
          <a:p>
            <a:r>
              <a:rPr lang="el-GR" dirty="0" smtClean="0"/>
              <a:t>Ερωτήσεις με κλειστή μορφή με προκαθορισμένες απαντήσεις, κατά κανόνα πραγματολογικές</a:t>
            </a:r>
          </a:p>
          <a:p>
            <a:pPr marL="0" indent="0">
              <a:buNone/>
            </a:pPr>
            <a:r>
              <a:rPr lang="el-GR" dirty="0"/>
              <a:t> </a:t>
            </a:r>
            <a:r>
              <a:rPr lang="el-GR" dirty="0" smtClean="0"/>
              <a:t>   πληροφορίες</a:t>
            </a:r>
          </a:p>
          <a:p>
            <a:r>
              <a:rPr lang="el-GR" dirty="0" smtClean="0"/>
              <a:t>Ερωτήσεις που ακολουθούνται από κλίμακα,  κατά κανόνα ερωτήσεις που αφορούν απόψεις/στάσεις</a:t>
            </a:r>
          </a:p>
          <a:p>
            <a:r>
              <a:rPr lang="el-GR" dirty="0" smtClean="0"/>
              <a:t>Ερωτήσεις με ανοιχτή μορφή</a:t>
            </a:r>
          </a:p>
          <a:p>
            <a:endParaRPr lang="el-GR" dirty="0" smtClean="0"/>
          </a:p>
          <a:p>
            <a:pPr>
              <a:buNone/>
            </a:pPr>
            <a:r>
              <a:rPr lang="el-GR" dirty="0" smtClean="0"/>
              <a:t>   Οι ποσοτικού χαρακτήρα έρευνες στηρίζονται</a:t>
            </a:r>
          </a:p>
          <a:p>
            <a:pPr>
              <a:buNone/>
            </a:pPr>
            <a:r>
              <a:rPr lang="el-GR" dirty="0" smtClean="0"/>
              <a:t>   σχεδόν αποκλειστικά σε κλειστές ερωτήσεις</a:t>
            </a:r>
          </a:p>
          <a:p>
            <a:pPr>
              <a:buNone/>
            </a:pPr>
            <a:r>
              <a:rPr lang="el-GR" dirty="0" smtClean="0"/>
              <a:t>   διότι διευκολύνεται η ποσοτικοποίηση των</a:t>
            </a:r>
          </a:p>
          <a:p>
            <a:pPr>
              <a:buNone/>
            </a:pPr>
            <a:r>
              <a:rPr lang="el-GR" dirty="0" smtClean="0"/>
              <a:t>   στοιχείων</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Οι κλειστές ερωτήσεις</a:t>
            </a:r>
            <a:endParaRPr lang="el-GR" dirty="0"/>
          </a:p>
        </p:txBody>
      </p:sp>
      <p:sp>
        <p:nvSpPr>
          <p:cNvPr id="3" name="2 - Θέση περιεχομένου"/>
          <p:cNvSpPr>
            <a:spLocks noGrp="1"/>
          </p:cNvSpPr>
          <p:nvPr>
            <p:ph idx="1"/>
          </p:nvPr>
        </p:nvSpPr>
        <p:spPr/>
        <p:txBody>
          <a:bodyPr>
            <a:normAutofit lnSpcReduction="10000"/>
          </a:bodyPr>
          <a:lstStyle/>
          <a:p>
            <a:pPr marL="776288" lvl="1" indent="-457200">
              <a:spcBef>
                <a:spcPts val="1200"/>
              </a:spcBef>
            </a:pPr>
            <a:r>
              <a:rPr lang="el-GR" altLang="el-GR" sz="2000" dirty="0" smtClean="0"/>
              <a:t>Οι κλειστές ερωτήσεις απαντώνται με ένα προκαθορισμένο σύνολο εναλλακτικών απαντήσεων ή με μία κλίμακα (συνήθως </a:t>
            </a:r>
            <a:r>
              <a:rPr lang="el-GR" altLang="el-GR" sz="2000" dirty="0" err="1" smtClean="0"/>
              <a:t>πεντάβαθμη</a:t>
            </a:r>
            <a:r>
              <a:rPr lang="el-GR" altLang="el-GR" sz="2000" dirty="0" smtClean="0"/>
              <a:t>/</a:t>
            </a:r>
            <a:r>
              <a:rPr lang="en-US" altLang="el-GR" sz="2000" dirty="0" err="1" smtClean="0"/>
              <a:t>Likert</a:t>
            </a:r>
            <a:r>
              <a:rPr lang="en-US" altLang="el-GR" sz="2000" dirty="0" smtClean="0"/>
              <a:t>)</a:t>
            </a:r>
            <a:r>
              <a:rPr lang="el-GR" altLang="el-GR" sz="2000" dirty="0" smtClean="0"/>
              <a:t>.  Από πού προκύπτουν όμως οι εναλλακτικές αυτές απαντήσεις;</a:t>
            </a:r>
          </a:p>
          <a:p>
            <a:pPr marL="776288" lvl="1" indent="-457200">
              <a:spcBef>
                <a:spcPts val="1200"/>
              </a:spcBef>
            </a:pPr>
            <a:r>
              <a:rPr lang="el-GR" altLang="el-GR" sz="2000" dirty="0" smtClean="0"/>
              <a:t>Για την ενσωμάτωση απαντήσεων που δεν προβλέπονται στο ερωτηματολόγιο συμπεριλαμβάνονται γενικές κατηγορίες όπως π.χ. «άλλο», «άλλη άποψη», ενώ για την περίπτωση που οι ερωτώμενοι δεν έχουν καταλήξει σε μια απάντηση προσφέρεται η κατηγορία «δεν ξέρω» ή «δεν έχω άποψη»</a:t>
            </a:r>
          </a:p>
          <a:p>
            <a:pPr marL="776288" lvl="1" indent="-457200">
              <a:spcBef>
                <a:spcPts val="1200"/>
              </a:spcBef>
            </a:pPr>
            <a:r>
              <a:rPr lang="el-GR" altLang="el-GR" sz="2000" dirty="0" smtClean="0"/>
              <a:t>Ο κίνδυνος που δημιουργείται από την τοποθέτηση σύμφωνα με ένα καθορισμένο σχήμα απαντήσεων και όχι με αυθόρμητο τρόπο από τον ερωτώμενο έγκειται στο ότι η αναπαράσταση της κοινωνικής πραγματικότητας μπορεί να αποτελέσει δημιούργημα του ερευνητή και να αποκλίνει σημαντικά από την κοινωνική πραγματικότητα των ερωτώμενων. Επομένως;</a:t>
            </a:r>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b="1" dirty="0" smtClean="0">
                <a:solidFill>
                  <a:srgbClr val="C00000"/>
                </a:solidFill>
              </a:rPr>
              <a:t>Μειονεκτήματα:</a:t>
            </a:r>
            <a:endParaRPr lang="en-US" sz="3600" b="1" dirty="0">
              <a:solidFill>
                <a:srgbClr val="C00000"/>
              </a:solidFill>
            </a:endParaRPr>
          </a:p>
        </p:txBody>
      </p:sp>
      <p:sp>
        <p:nvSpPr>
          <p:cNvPr id="3" name="Content Placeholder 2"/>
          <p:cNvSpPr>
            <a:spLocks noGrp="1"/>
          </p:cNvSpPr>
          <p:nvPr>
            <p:ph idx="1"/>
          </p:nvPr>
        </p:nvSpPr>
        <p:spPr/>
        <p:txBody>
          <a:bodyPr/>
          <a:lstStyle/>
          <a:p>
            <a:r>
              <a:rPr lang="el-GR" dirty="0" smtClean="0">
                <a:solidFill>
                  <a:schemeClr val="tx1">
                    <a:lumMod val="75000"/>
                    <a:lumOff val="25000"/>
                  </a:schemeClr>
                </a:solidFill>
              </a:rPr>
              <a:t>Σύνθετα θέματα απλουστεύονται</a:t>
            </a:r>
          </a:p>
          <a:p>
            <a:r>
              <a:rPr lang="el-GR" dirty="0" smtClean="0">
                <a:solidFill>
                  <a:schemeClr val="tx1">
                    <a:lumMod val="75000"/>
                    <a:lumOff val="25000"/>
                  </a:schemeClr>
                </a:solidFill>
              </a:rPr>
              <a:t>Ο ελεύθερος τρόπος έκφρασης δεν συμβιβάζεται με το προκαθορισμένο σχήμα που επιβάλλει ο ερευνητής</a:t>
            </a:r>
          </a:p>
          <a:p>
            <a:r>
              <a:rPr lang="el-GR" dirty="0" smtClean="0">
                <a:solidFill>
                  <a:schemeClr val="tx1">
                    <a:lumMod val="75000"/>
                    <a:lumOff val="25000"/>
                  </a:schemeClr>
                </a:solidFill>
              </a:rPr>
              <a:t>Η αναπαράσταση της κοινωνικής πραγματικότητας κινδυνεύει να είναι δημιούργημα του ερευνητή</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Παράδειγμα</a:t>
            </a:r>
            <a:endParaRPr lang="el-GR" dirty="0"/>
          </a:p>
        </p:txBody>
      </p:sp>
      <p:sp>
        <p:nvSpPr>
          <p:cNvPr id="3" name="2 - Θέση περιεχομένου"/>
          <p:cNvSpPr>
            <a:spLocks noGrp="1"/>
          </p:cNvSpPr>
          <p:nvPr>
            <p:ph idx="1"/>
          </p:nvPr>
        </p:nvSpPr>
        <p:spPr/>
        <p:txBody>
          <a:bodyPr>
            <a:normAutofit fontScale="92500" lnSpcReduction="20000"/>
          </a:bodyPr>
          <a:lstStyle/>
          <a:p>
            <a:pPr lvl="0"/>
            <a:r>
              <a:rPr lang="el-GR" b="1" dirty="0" smtClean="0"/>
              <a:t>Ποιοι θεωρείτε ότι τα βασικά στοιχεία της Διαφοροποιημένης Παιδαγωγικής; (Ιεραρχήστε τα 3 κατά τη γνώμη σας πιο σημαντικά από το 1  έως το 3)</a:t>
            </a:r>
            <a:endParaRPr lang="el-GR" dirty="0" smtClean="0"/>
          </a:p>
          <a:p>
            <a:r>
              <a:rPr lang="el-GR" b="1" dirty="0" smtClean="0"/>
              <a:t>___</a:t>
            </a:r>
            <a:r>
              <a:rPr lang="el-GR" dirty="0" smtClean="0"/>
              <a:t>εργασίες διαβαθμισμένης δυσκολίας</a:t>
            </a:r>
          </a:p>
          <a:p>
            <a:r>
              <a:rPr lang="el-GR" b="1" dirty="0" smtClean="0"/>
              <a:t>___</a:t>
            </a:r>
            <a:r>
              <a:rPr lang="el-GR" dirty="0" smtClean="0"/>
              <a:t>διαμόρφωση ομάδων ίδιου επιπέδου</a:t>
            </a:r>
          </a:p>
          <a:p>
            <a:r>
              <a:rPr lang="el-GR" b="1" dirty="0" smtClean="0"/>
              <a:t>___</a:t>
            </a:r>
            <a:r>
              <a:rPr lang="el-GR" dirty="0" smtClean="0"/>
              <a:t>υψηλές προσδοκίες για όλα τα παιδιά</a:t>
            </a:r>
          </a:p>
          <a:p>
            <a:r>
              <a:rPr lang="el-GR" dirty="0" smtClean="0"/>
              <a:t>___διαμόρφωση ανομοιογενών ομάδων</a:t>
            </a:r>
          </a:p>
          <a:p>
            <a:r>
              <a:rPr lang="el-GR" dirty="0" smtClean="0"/>
              <a:t>___ διαμορφωτική αξιολόγηση</a:t>
            </a:r>
          </a:p>
          <a:p>
            <a:r>
              <a:rPr lang="el-GR" dirty="0" smtClean="0"/>
              <a:t>___ενδυνάμωση και εμπλοκή όλων των παιδιών</a:t>
            </a: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Από πού προέκυψαν οι εναλλακτικές απαντήσεις;</a:t>
            </a:r>
            <a:endParaRPr lang="el-GR" dirty="0"/>
          </a:p>
        </p:txBody>
      </p:sp>
      <p:sp>
        <p:nvSpPr>
          <p:cNvPr id="3" name="2 - Θέση περιεχομένου"/>
          <p:cNvSpPr>
            <a:spLocks noGrp="1"/>
          </p:cNvSpPr>
          <p:nvPr>
            <p:ph idx="1"/>
          </p:nvPr>
        </p:nvSpPr>
        <p:spPr/>
        <p:txBody>
          <a:bodyPr>
            <a:normAutofit fontScale="77500" lnSpcReduction="20000"/>
          </a:bodyPr>
          <a:lstStyle/>
          <a:p>
            <a:pPr lvl="0"/>
            <a:r>
              <a:rPr lang="el-GR" b="1" dirty="0" smtClean="0"/>
              <a:t>Ποιες είναι κατά τη γνώμη σας οι βασικές δυσκολίες που συναντά ένας/μία νηπιαγωγός για την εφαρμογή της διαφοροποιημένης παιδαγωγικής. (Ιεραρχήστε τις δυο μεγαλύτερες δυσκολίες με 1 και 2)</a:t>
            </a:r>
            <a:endParaRPr lang="el-GR" dirty="0" smtClean="0"/>
          </a:p>
          <a:p>
            <a:r>
              <a:rPr lang="el-GR" b="1" dirty="0" smtClean="0"/>
              <a:t>___ </a:t>
            </a:r>
            <a:r>
              <a:rPr lang="el-GR" dirty="0" smtClean="0"/>
              <a:t>μεγάλος αριθμός παιδιών</a:t>
            </a:r>
          </a:p>
          <a:p>
            <a:r>
              <a:rPr lang="el-GR" dirty="0" smtClean="0"/>
              <a:t>___μεγάλος χρόνος προετοιμασίας</a:t>
            </a:r>
          </a:p>
          <a:p>
            <a:r>
              <a:rPr lang="el-GR" dirty="0" smtClean="0"/>
              <a:t>___ έλλειψη γνώσης τεχνικών διαφοροποίησης</a:t>
            </a:r>
          </a:p>
          <a:p>
            <a:r>
              <a:rPr lang="el-GR" dirty="0" smtClean="0"/>
              <a:t>___ δυσκολία στη διαχείριση της τάξης</a:t>
            </a:r>
          </a:p>
          <a:p>
            <a:r>
              <a:rPr lang="el-GR" dirty="0" smtClean="0"/>
              <a:t>___δυσκολία στον εντοπισμό των αναγκών των παιδιών</a:t>
            </a:r>
          </a:p>
          <a:p>
            <a:r>
              <a:rPr lang="el-GR" dirty="0" smtClean="0"/>
              <a:t>___δυσκολία στην αξιολόγηση της προόδου των παιδιών</a:t>
            </a:r>
          </a:p>
          <a:p>
            <a:r>
              <a:rPr lang="el-GR" dirty="0" smtClean="0"/>
              <a:t>___άλλο:…………………………………………………………………………………………………………………</a:t>
            </a:r>
          </a:p>
          <a:p>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altLang="el-GR" sz="3100" b="1" dirty="0" smtClean="0"/>
              <a:t>Η μορφή των ερωτήσεων: παραδείγματα κλειστών ερωτήσεων</a:t>
            </a:r>
            <a:r>
              <a:rPr lang="el-GR" dirty="0" smtClean="0"/>
              <a:t/>
            </a:r>
            <a:br>
              <a:rPr lang="el-GR" dirty="0" smtClean="0"/>
            </a:br>
            <a:endParaRPr lang="el-GR" dirty="0"/>
          </a:p>
        </p:txBody>
      </p:sp>
      <p:sp>
        <p:nvSpPr>
          <p:cNvPr id="3" name="2 - Θέση περιεχομένου"/>
          <p:cNvSpPr>
            <a:spLocks noGrp="1"/>
          </p:cNvSpPr>
          <p:nvPr>
            <p:ph idx="1"/>
          </p:nvPr>
        </p:nvSpPr>
        <p:spPr/>
        <p:txBody>
          <a:bodyPr/>
          <a:lstStyle/>
          <a:p>
            <a:pPr marL="776288" lvl="1" indent="-457200">
              <a:spcBef>
                <a:spcPts val="1200"/>
              </a:spcBef>
            </a:pPr>
            <a:r>
              <a:rPr lang="el-GR" altLang="el-GR" sz="2000" b="1" dirty="0" smtClean="0"/>
              <a:t>Κλίμακες κατάταξης </a:t>
            </a:r>
            <a:r>
              <a:rPr lang="el-GR" altLang="el-GR" sz="2000" dirty="0" smtClean="0"/>
              <a:t>:</a:t>
            </a:r>
          </a:p>
          <a:p>
            <a:pPr marL="1050925" lvl="2" indent="-457200">
              <a:spcBef>
                <a:spcPts val="1200"/>
              </a:spcBef>
              <a:buFont typeface="Wingdings 2" pitchFamily="18" charset="2"/>
              <a:buNone/>
            </a:pPr>
            <a:r>
              <a:rPr lang="el-GR" altLang="el-GR" dirty="0" smtClean="0"/>
              <a:t>Οι υπολογιστές είναι χρήσιμοι στη μάθηση των μαθηματικών</a:t>
            </a:r>
          </a:p>
          <a:p>
            <a:pPr marL="1050925" lvl="2" indent="-457200">
              <a:spcBef>
                <a:spcPts val="1200"/>
              </a:spcBef>
              <a:buFont typeface="Wingdings 2" pitchFamily="18" charset="2"/>
              <a:buNone/>
            </a:pPr>
            <a:r>
              <a:rPr lang="el-GR" altLang="el-GR" sz="2000" dirty="0" smtClean="0"/>
              <a:t>συμφωνώ απόλυτα       1      2      3      4      5	Διαφωνώ απόλυτα</a:t>
            </a:r>
          </a:p>
          <a:p>
            <a:pPr marL="776288" lvl="1" indent="-457200">
              <a:spcBef>
                <a:spcPts val="1200"/>
              </a:spcBef>
            </a:pPr>
            <a:r>
              <a:rPr lang="el-GR" altLang="el-GR" sz="2000" b="1" dirty="0" smtClean="0"/>
              <a:t>Κατάλογοι</a:t>
            </a:r>
            <a:r>
              <a:rPr lang="el-GR" altLang="el-GR" sz="2000" dirty="0" smtClean="0"/>
              <a:t> εναλλακτικών απαντήσεων όπου κάποιος δηλώνει τις απαντήσεις που τον εκφράζουν:</a:t>
            </a:r>
          </a:p>
          <a:p>
            <a:pPr marL="1050925" lvl="2" indent="-457200">
              <a:spcBef>
                <a:spcPts val="1200"/>
              </a:spcBef>
              <a:buFont typeface="Wingdings 2" pitchFamily="18" charset="2"/>
              <a:buNone/>
            </a:pPr>
            <a:r>
              <a:rPr lang="el-GR" altLang="el-GR" dirty="0" smtClean="0"/>
              <a:t>Πως θα περιγράφατε τον καθηγητή σας (σημειώστε Χ)</a:t>
            </a:r>
          </a:p>
          <a:p>
            <a:pPr marL="1050925" lvl="2" indent="-457200">
              <a:spcBef>
                <a:spcPts val="1200"/>
              </a:spcBef>
              <a:buFont typeface="Wingdings 2" pitchFamily="18" charset="2"/>
              <a:buNone/>
            </a:pPr>
            <a:r>
              <a:rPr lang="el-GR" altLang="el-GR" dirty="0" smtClean="0"/>
              <a:t>Φιλικός ()		αυστηρός ()	συντηρητικός ()</a:t>
            </a:r>
          </a:p>
          <a:p>
            <a:pPr marL="1050925" lvl="2" indent="-457200">
              <a:spcBef>
                <a:spcPts val="1200"/>
              </a:spcBef>
              <a:buFont typeface="Wingdings 2" pitchFamily="18" charset="2"/>
              <a:buNone/>
            </a:pPr>
            <a:r>
              <a:rPr lang="el-GR" altLang="el-GR" dirty="0" smtClean="0"/>
              <a:t>Μεθοδικός()	ανεκτικός ()	πατερναλιστικός ()</a:t>
            </a:r>
          </a:p>
          <a:p>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b="1" dirty="0" smtClean="0"/>
              <a:t>Ανοιχτές ερωτήσεις</a:t>
            </a:r>
            <a:r>
              <a:rPr lang="el-GR" sz="3600" dirty="0" smtClean="0">
                <a:solidFill>
                  <a:schemeClr val="bg1"/>
                </a:solidFill>
              </a:rPr>
              <a:t>:</a:t>
            </a:r>
            <a:endParaRPr lang="en-US" sz="3600" dirty="0">
              <a:solidFill>
                <a:schemeClr val="bg1"/>
              </a:solidFill>
            </a:endParaRPr>
          </a:p>
        </p:txBody>
      </p:sp>
      <p:sp>
        <p:nvSpPr>
          <p:cNvPr id="3" name="Content Placeholder 2"/>
          <p:cNvSpPr>
            <a:spLocks noGrp="1"/>
          </p:cNvSpPr>
          <p:nvPr>
            <p:ph idx="1"/>
          </p:nvPr>
        </p:nvSpPr>
        <p:spPr/>
        <p:txBody>
          <a:bodyPr>
            <a:noAutofit/>
          </a:bodyPr>
          <a:lstStyle/>
          <a:p>
            <a:pPr marL="342900" lvl="1" indent="-342900">
              <a:buFont typeface="Arial" pitchFamily="34" charset="0"/>
              <a:buChar char="•"/>
            </a:pPr>
            <a:r>
              <a:rPr lang="el-GR" sz="2400" dirty="0" smtClean="0"/>
              <a:t>Ο ερωτώμενος εκφράζεται με το δικό του τρόπο.</a:t>
            </a:r>
            <a:r>
              <a:rPr lang="el-GR" altLang="el-GR" sz="2400" dirty="0" smtClean="0"/>
              <a:t> Το </a:t>
            </a:r>
            <a:r>
              <a:rPr lang="el-GR" altLang="el-GR" sz="2400" b="1" dirty="0" smtClean="0"/>
              <a:t>πλεονέκτημα</a:t>
            </a:r>
            <a:r>
              <a:rPr lang="el-GR" altLang="el-GR" sz="2400" dirty="0" smtClean="0"/>
              <a:t> της είναι ότι μπορεί ο ερωτώμενος να </a:t>
            </a:r>
            <a:r>
              <a:rPr lang="el-GR" altLang="el-GR" sz="2400" b="1" dirty="0" smtClean="0"/>
              <a:t>τις απόψεις του </a:t>
            </a:r>
            <a:r>
              <a:rPr lang="el-GR" altLang="el-GR" sz="2400" dirty="0" smtClean="0"/>
              <a:t>και τις διαφοροποιήσεις τους ανάλογα με τις συνθήκες κάνοντας ποιο αξιόπιστη  την αναπαράσταση της κοινωνικής πραγματικότητας στην οποία στοχεύει ο ερευνητής</a:t>
            </a:r>
          </a:p>
          <a:p>
            <a:pPr>
              <a:buNone/>
            </a:pPr>
            <a:r>
              <a:rPr lang="en-US" sz="2400" dirty="0" smtClean="0"/>
              <a:t>	</a:t>
            </a:r>
            <a:r>
              <a:rPr lang="el-GR" sz="2400" dirty="0" smtClean="0"/>
              <a:t>Οι απαντήσεις είτε καταγράφονται από τον ίδιο, είτε αυτολεξεί από τον ερευνητή</a:t>
            </a:r>
          </a:p>
          <a:p>
            <a:pPr>
              <a:buNone/>
            </a:pPr>
            <a:r>
              <a:rPr lang="el-GR" sz="2400" dirty="0" smtClean="0"/>
              <a:t>•  Μένουν συχνά κενές όταν πρόκειται για αυτο-συμπληρούμενο ερωτηματολόγιο</a:t>
            </a:r>
          </a:p>
          <a:p>
            <a:pPr>
              <a:buNone/>
            </a:pPr>
            <a:r>
              <a:rPr lang="el-GR" sz="2400" dirty="0" smtClean="0"/>
              <a:t>•</a:t>
            </a:r>
            <a:endParaRPr lang="el-GR" sz="2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l"/>
            <a:r>
              <a:rPr lang="el-GR" sz="2000" b="1" dirty="0" smtClean="0"/>
              <a:t>Οι ελεύθερες απαντήσεις μετατρέπονται σε κωδικοποιημένες, ποσοτικές κατηγορίες</a:t>
            </a:r>
            <a:endParaRPr lang="el-GR" sz="2000" dirty="0"/>
          </a:p>
        </p:txBody>
      </p:sp>
      <p:sp>
        <p:nvSpPr>
          <p:cNvPr id="3" name="2 - Θέση περιεχομένου"/>
          <p:cNvSpPr>
            <a:spLocks noGrp="1"/>
          </p:cNvSpPr>
          <p:nvPr>
            <p:ph idx="1"/>
          </p:nvPr>
        </p:nvSpPr>
        <p:spPr/>
        <p:txBody>
          <a:bodyPr/>
          <a:lstStyle/>
          <a:p>
            <a:pPr marL="342900" lvl="1" indent="-342900">
              <a:buFont typeface="Arial" pitchFamily="34" charset="0"/>
              <a:buChar char="•"/>
            </a:pPr>
            <a:r>
              <a:rPr lang="el-GR" altLang="el-GR" sz="2000" dirty="0" smtClean="0"/>
              <a:t>Για να χρησιμοποιηθούν από στατιστικές μεθόδους απαιτείται </a:t>
            </a:r>
            <a:r>
              <a:rPr lang="el-GR" altLang="el-GR" sz="2000" b="1" dirty="0" smtClean="0"/>
              <a:t>η μετατροπή τους σε κλειστές</a:t>
            </a:r>
            <a:r>
              <a:rPr lang="el-GR" altLang="el-GR" sz="2000" dirty="0" smtClean="0"/>
              <a:t>, ομαδοποιώντας τις ελεύθερες απαντήσεις σε ολιγάριθμες κατηγορίες. Απαιτείται η καταγραφή όλων των απαντήσεων και η ανεύρεση των κοινών στοιχείων που δώσουν τα κριτήρια της κατηγοριοποίησης</a:t>
            </a:r>
          </a:p>
          <a:p>
            <a:pPr marL="776288" lvl="1" indent="-457200">
              <a:spcBef>
                <a:spcPts val="1200"/>
              </a:spcBef>
            </a:pPr>
            <a:r>
              <a:rPr lang="el-GR" altLang="el-GR" sz="2000" b="1" dirty="0" smtClean="0"/>
              <a:t>Στην ποσοτική έρευνα </a:t>
            </a:r>
            <a:r>
              <a:rPr lang="el-GR" altLang="el-GR" sz="2000" dirty="0" smtClean="0"/>
              <a:t>χρησιμοποιούνται κυρίως στο </a:t>
            </a:r>
            <a:r>
              <a:rPr lang="el-GR" altLang="el-GR" sz="2000" b="1" dirty="0" smtClean="0"/>
              <a:t>δοκιμαστικό στάδιο </a:t>
            </a:r>
            <a:r>
              <a:rPr lang="el-GR" altLang="el-GR" sz="2000" dirty="0" smtClean="0"/>
              <a:t>ενός ερωτηματολογίου που μοιράζεται σε μικρό αριθμό προσώπων με στόχο τη διαμόρφωση κλειστών ερωτήσεων.</a:t>
            </a:r>
          </a:p>
          <a:p>
            <a:pPr marL="776288" lvl="1" indent="-457200">
              <a:spcBef>
                <a:spcPts val="1200"/>
              </a:spcBef>
            </a:pPr>
            <a:r>
              <a:rPr lang="el-GR" altLang="el-GR" sz="2000" dirty="0" smtClean="0"/>
              <a:t>Στο τελικό ερωτηματολόγιο ποσοτικής έρευνας χρησιμοποιούνται όταν θέλουμε επί πλέον </a:t>
            </a:r>
            <a:r>
              <a:rPr lang="el-GR" altLang="el-GR" sz="2000" b="1" dirty="0" smtClean="0"/>
              <a:t>τεκμηρίωση</a:t>
            </a:r>
            <a:r>
              <a:rPr lang="el-GR" altLang="el-GR" sz="2000" dirty="0" smtClean="0"/>
              <a:t> των </a:t>
            </a:r>
            <a:r>
              <a:rPr lang="el-GR" altLang="el-GR" sz="2000" b="1" dirty="0" smtClean="0"/>
              <a:t>στατιστικών αποτελεσμάτων </a:t>
            </a:r>
            <a:r>
              <a:rPr lang="el-GR" altLang="el-GR" sz="2000" dirty="0" smtClean="0"/>
              <a:t>με τα λόγια ερωτώμενων</a:t>
            </a:r>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l-GR" sz="3600" dirty="0" smtClean="0"/>
              <a:t>Πλεονεκτήματα:</a:t>
            </a:r>
            <a:endParaRPr lang="en-US" sz="3600" dirty="0"/>
          </a:p>
        </p:txBody>
      </p:sp>
      <p:sp>
        <p:nvSpPr>
          <p:cNvPr id="3" name="Content Placeholder 2"/>
          <p:cNvSpPr>
            <a:spLocks noGrp="1"/>
          </p:cNvSpPr>
          <p:nvPr>
            <p:ph idx="1"/>
          </p:nvPr>
        </p:nvSpPr>
        <p:spPr>
          <a:xfrm>
            <a:off x="457200" y="1198590"/>
            <a:ext cx="8229600" cy="4927574"/>
          </a:xfrm>
        </p:spPr>
        <p:txBody>
          <a:bodyPr/>
          <a:lstStyle/>
          <a:p>
            <a:r>
              <a:rPr lang="el-GR" dirty="0" smtClean="0"/>
              <a:t>Τα στοιχεία που συλλέγονται έχουν μεγαλύτερο βάθος—πιο ολοκληρωμένη αποτύπωση των υποκειμενικών νοημάτων</a:t>
            </a:r>
          </a:p>
          <a:p>
            <a:pPr>
              <a:buNone/>
            </a:pPr>
            <a:r>
              <a:rPr lang="el-GR" sz="3600" dirty="0" smtClean="0"/>
              <a:t>Μειονεκτήματα:</a:t>
            </a:r>
          </a:p>
          <a:p>
            <a:pPr>
              <a:buNone/>
            </a:pPr>
            <a:r>
              <a:rPr lang="el-GR" dirty="0" smtClean="0"/>
              <a:t>• Η κατηγοριοποίηση των ερωτήσεων είναι </a:t>
            </a:r>
          </a:p>
          <a:p>
            <a:pPr>
              <a:buNone/>
            </a:pPr>
            <a:r>
              <a:rPr lang="el-GR" dirty="0" smtClean="0"/>
              <a:t>   χρονοβόρα/ Πού βασίζεται αυτή η κατηγοριοποίηση; (στα ίδια τα δεδομένα αλλά και στη θεωρία)</a:t>
            </a:r>
          </a:p>
          <a:p>
            <a:pPr>
              <a:buNone/>
            </a:pPr>
            <a:endParaRPr lang="el-GR"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l"/>
            <a:r>
              <a:rPr lang="el-GR" sz="2000" b="1" dirty="0" smtClean="0">
                <a:solidFill>
                  <a:srgbClr val="C00000"/>
                </a:solidFill>
              </a:rPr>
              <a:t>Ποια κατά τη γνώμη σας χαρακτηριστικά καθιστούν μια τάξη ανομοιογενή</a:t>
            </a:r>
            <a:r>
              <a:rPr lang="el-GR" sz="2000" b="1" dirty="0" smtClean="0"/>
              <a:t>;</a:t>
            </a:r>
            <a:endParaRPr lang="el-GR" sz="2000" b="1" dirty="0"/>
          </a:p>
        </p:txBody>
      </p:sp>
      <p:sp>
        <p:nvSpPr>
          <p:cNvPr id="3" name="2 - Θέση περιεχομένου"/>
          <p:cNvSpPr>
            <a:spLocks noGrp="1"/>
          </p:cNvSpPr>
          <p:nvPr>
            <p:ph idx="1"/>
          </p:nvPr>
        </p:nvSpPr>
        <p:spPr/>
        <p:txBody>
          <a:bodyPr>
            <a:noAutofit/>
          </a:bodyPr>
          <a:lstStyle/>
          <a:p>
            <a:r>
              <a:rPr lang="el-GR" sz="1600" dirty="0" smtClean="0"/>
              <a:t>Στην ερώτηση του ερωτηματολογίου σχετικά με τα </a:t>
            </a:r>
            <a:r>
              <a:rPr lang="el-GR" sz="1600" b="1" dirty="0" smtClean="0"/>
              <a:t>χαρακτηριστικά που καθιστούν μια τάξη ανομοιογενή </a:t>
            </a:r>
            <a:r>
              <a:rPr lang="el-GR" sz="1600" dirty="0" smtClean="0"/>
              <a:t>(</a:t>
            </a:r>
            <a:r>
              <a:rPr lang="el-GR" sz="1600" dirty="0" err="1" smtClean="0"/>
              <a:t>ερ.2</a:t>
            </a:r>
            <a:r>
              <a:rPr lang="el-GR" sz="1600" dirty="0" smtClean="0"/>
              <a:t>), </a:t>
            </a:r>
            <a:r>
              <a:rPr lang="el-GR" sz="1600" dirty="0" smtClean="0">
                <a:solidFill>
                  <a:srgbClr val="C00000"/>
                </a:solidFill>
              </a:rPr>
              <a:t>τα 277 </a:t>
            </a:r>
            <a:r>
              <a:rPr lang="en-US" sz="1600" dirty="0" smtClean="0">
                <a:solidFill>
                  <a:srgbClr val="C00000"/>
                </a:solidFill>
              </a:rPr>
              <a:t>items </a:t>
            </a:r>
            <a:r>
              <a:rPr lang="el-GR" sz="1600" dirty="0" smtClean="0"/>
              <a:t>που αναλύθηκαν κατηγοριοποιήθηκαν σε </a:t>
            </a:r>
            <a:r>
              <a:rPr lang="el-GR" sz="1600" b="1" dirty="0" smtClean="0"/>
              <a:t>10 κατηγορίες</a:t>
            </a:r>
            <a:r>
              <a:rPr lang="el-GR" sz="1600" dirty="0" smtClean="0"/>
              <a:t>. Μεγαλύτερη συγκέντρωση υπήρξε στην κατηγορία </a:t>
            </a:r>
            <a:r>
              <a:rPr lang="el-GR" sz="1600" b="1" dirty="0" smtClean="0"/>
              <a:t>«Διαφορετική </a:t>
            </a:r>
            <a:r>
              <a:rPr lang="el-GR" sz="1600" b="1" dirty="0" err="1" smtClean="0"/>
              <a:t>εθνοτική</a:t>
            </a:r>
            <a:r>
              <a:rPr lang="el-GR" sz="1600" b="1" dirty="0" smtClean="0"/>
              <a:t> καταγωγή» </a:t>
            </a:r>
            <a:r>
              <a:rPr lang="el-GR" sz="1600" dirty="0" smtClean="0"/>
              <a:t>(60/277) και ακολούθησαν οι κατηγορίες </a:t>
            </a:r>
            <a:r>
              <a:rPr lang="el-GR" sz="1600" b="1" dirty="0" smtClean="0"/>
              <a:t>«</a:t>
            </a:r>
            <a:r>
              <a:rPr lang="el-GR" sz="1600" b="1" dirty="0" err="1" smtClean="0"/>
              <a:t>Κοινωνικο</a:t>
            </a:r>
            <a:r>
              <a:rPr lang="el-GR" sz="1600" b="1" dirty="0" smtClean="0"/>
              <a:t>-οικονομικό επίπεδο» </a:t>
            </a:r>
            <a:r>
              <a:rPr lang="el-GR" sz="1600" dirty="0" smtClean="0"/>
              <a:t>της οικογένειας (45/277) και διαφορετική «μητρική/ές γλώσσα/ες» (41/277). Στην επόμενη θέση, συνυπάρχουν δύο κατηγορίες :  </a:t>
            </a:r>
            <a:r>
              <a:rPr lang="el-GR" sz="1600" b="1" dirty="0" smtClean="0"/>
              <a:t>«Ηλικία: νήπια-</a:t>
            </a:r>
            <a:r>
              <a:rPr lang="el-GR" sz="1600" b="1" dirty="0" err="1" smtClean="0"/>
              <a:t>προνήπια</a:t>
            </a:r>
            <a:r>
              <a:rPr lang="el-GR" sz="1600" b="1" dirty="0" smtClean="0"/>
              <a:t>) </a:t>
            </a:r>
            <a:r>
              <a:rPr lang="el-GR" sz="1600" dirty="0" smtClean="0"/>
              <a:t>(30/277) και </a:t>
            </a:r>
            <a:r>
              <a:rPr lang="el-GR" sz="1600" b="1" dirty="0" smtClean="0"/>
              <a:t>«Γνωστικό/</a:t>
            </a:r>
            <a:r>
              <a:rPr lang="el-GR" sz="1600" b="1" dirty="0" err="1" smtClean="0"/>
              <a:t>νοητικ</a:t>
            </a:r>
            <a:r>
              <a:rPr lang="el-GR" sz="1600" b="1" dirty="0" smtClean="0"/>
              <a:t>ό» επίπεδο </a:t>
            </a:r>
            <a:r>
              <a:rPr lang="el-GR" sz="1600" dirty="0" smtClean="0"/>
              <a:t>(30/277). Στην τελευταία αυτή κατηγορία συναντάμε ενδιαφέρουσες διατυπώσεις που αγγίζουν την έννοια της γνωστικής ετοιμότητας/ωριμότητας, την «</a:t>
            </a:r>
            <a:r>
              <a:rPr lang="el-GR" sz="1600" dirty="0" err="1" smtClean="0"/>
              <a:t>ευφυία</a:t>
            </a:r>
            <a:r>
              <a:rPr lang="el-GR" sz="1600" dirty="0" smtClean="0"/>
              <a:t>», αλλά και τα διαφορετικά μαθησιακά προφίλ. Ακολουθεί με 24 αναφορές (24/277) η απόδοση της ανομοιογένειας σε «</a:t>
            </a:r>
            <a:r>
              <a:rPr lang="el-GR" sz="1600" b="1" dirty="0" smtClean="0"/>
              <a:t>ειδικές ανάγκες» </a:t>
            </a:r>
            <a:r>
              <a:rPr lang="el-GR" sz="1600" dirty="0" smtClean="0"/>
              <a:t>(σύνδρομα, κινητικές αλλά και νοητικές ειδικές ανάγκες). Το «φύλο» (19/277), η «θρησκεία» (10/277), τα </a:t>
            </a:r>
            <a:r>
              <a:rPr lang="el-GR" sz="1600" b="1" dirty="0" smtClean="0"/>
              <a:t>«ενδιαφέροντα» </a:t>
            </a:r>
            <a:r>
              <a:rPr lang="el-GR" sz="1600" dirty="0" smtClean="0"/>
              <a:t>(9/277) και ο </a:t>
            </a:r>
            <a:r>
              <a:rPr lang="el-GR" sz="1600" b="1" dirty="0" smtClean="0"/>
              <a:t>«ρυθμός ανάπτυξης»</a:t>
            </a:r>
            <a:r>
              <a:rPr lang="el-GR" sz="1600" dirty="0" smtClean="0"/>
              <a:t> (8/277) είναι οι κατηγορίες που ακολουθούν. Εκείνο που μοιάζει ενδιαφέρον είναι ότι με εξαίρεση τη σχετική –εδώ- εστίαση στη γνωστική/νοητική πτυχή της ανομοιογένειας (30/277), η οποία συνάδει με την αντίστοιχη εστίαση στην ερώτηση καταιγισμού ιδεών, τα στοιχεία της ανομοιογένειας που προτάσσονται αφορούν σε μεγάλο βαθμό τον «</a:t>
            </a:r>
            <a:r>
              <a:rPr lang="el-GR" sz="1600" dirty="0" err="1" smtClean="0"/>
              <a:t>βιόκοσμο</a:t>
            </a:r>
            <a:r>
              <a:rPr lang="el-GR" sz="1600" dirty="0" smtClean="0"/>
              <a:t>» των μαθητών (</a:t>
            </a:r>
            <a:r>
              <a:rPr lang="el-GR" sz="1600" dirty="0" err="1" smtClean="0"/>
              <a:t>εθνοτικά</a:t>
            </a:r>
            <a:r>
              <a:rPr lang="el-GR" sz="1600" dirty="0" smtClean="0"/>
              <a:t>, </a:t>
            </a:r>
            <a:r>
              <a:rPr lang="el-GR" sz="1600" dirty="0" err="1" smtClean="0"/>
              <a:t>κοινωνικο</a:t>
            </a:r>
            <a:r>
              <a:rPr lang="el-GR" sz="1600" dirty="0" smtClean="0"/>
              <a:t>-οικονομικά και γλωσσικά χαρακτηριστικά), παρόλο που οι αντίστοιχες έννοιες εμφανίστηκαν ελάχιστα στο πρώτο ερώτημα. Παρόλο δηλαδή που αποτελούν στην αντίληψη των εκπαιδευτικών την κύρια πηγή ανομοιογένειας μοιάζει να μην έχουν συνδεθεί ρητά με τη διαφοροποιημένη παιδαγωγική.</a:t>
            </a:r>
            <a:endParaRPr lang="el-GR"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155783"/>
            <a:ext cx="8229600" cy="4970380"/>
          </a:xfrm>
        </p:spPr>
        <p:txBody>
          <a:bodyPr/>
          <a:lstStyle/>
          <a:p>
            <a:pPr>
              <a:buNone/>
            </a:pPr>
            <a:r>
              <a:rPr lang="el-GR" dirty="0" smtClean="0">
                <a:solidFill>
                  <a:schemeClr val="tx1">
                    <a:lumMod val="95000"/>
                    <a:lumOff val="5000"/>
                  </a:schemeClr>
                </a:solidFill>
              </a:rPr>
              <a:t>   	Οι ανοικτές ερωτήσεις είτε χρησιμοποιούνται στο στάδιο της κατασκευής του ερωτηματολογίου, είτε χρησιμοποιούνται στο τελικό ερωτηματολόγο για να εμπλουτίσουν τη στατιστική ανάλυση</a:t>
            </a:r>
            <a:endParaRPr lang="en-US" dirty="0">
              <a:solidFill>
                <a:schemeClr val="tx1">
                  <a:lumMod val="95000"/>
                  <a:lumOff val="5000"/>
                </a:schemeClr>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solidFill>
                  <a:schemeClr val="tx1">
                    <a:lumMod val="95000"/>
                    <a:lumOff val="5000"/>
                  </a:schemeClr>
                </a:solidFill>
              </a:rPr>
              <a:t>Η διατύπωση την ερωτήσεων</a:t>
            </a:r>
            <a:endParaRPr lang="en-US" sz="3600" dirty="0">
              <a:solidFill>
                <a:schemeClr val="tx1">
                  <a:lumMod val="95000"/>
                  <a:lumOff val="5000"/>
                </a:schemeClr>
              </a:solidFill>
            </a:endParaRPr>
          </a:p>
        </p:txBody>
      </p:sp>
      <p:sp>
        <p:nvSpPr>
          <p:cNvPr id="3" name="Content Placeholder 2"/>
          <p:cNvSpPr>
            <a:spLocks noGrp="1"/>
          </p:cNvSpPr>
          <p:nvPr>
            <p:ph idx="1"/>
          </p:nvPr>
        </p:nvSpPr>
        <p:spPr>
          <a:xfrm>
            <a:off x="457200" y="2397179"/>
            <a:ext cx="8229600" cy="3728983"/>
          </a:xfrm>
        </p:spPr>
        <p:txBody>
          <a:bodyPr/>
          <a:lstStyle/>
          <a:p>
            <a:pPr>
              <a:buNone/>
            </a:pPr>
            <a:r>
              <a:rPr lang="el-GR" sz="3600" dirty="0" smtClean="0">
                <a:solidFill>
                  <a:schemeClr val="bg1"/>
                </a:solidFill>
              </a:rPr>
              <a:t>    </a:t>
            </a:r>
            <a:r>
              <a:rPr lang="el-GR" sz="3600" dirty="0" smtClean="0">
                <a:solidFill>
                  <a:schemeClr val="tx1">
                    <a:lumMod val="95000"/>
                    <a:lumOff val="5000"/>
                  </a:schemeClr>
                </a:solidFill>
              </a:rPr>
              <a:t>Η σωστή διατύπωση συμβάλλει:</a:t>
            </a:r>
          </a:p>
          <a:p>
            <a:pPr>
              <a:buNone/>
            </a:pPr>
            <a:r>
              <a:rPr lang="el-GR" sz="3600" dirty="0" smtClean="0">
                <a:solidFill>
                  <a:schemeClr val="tx1">
                    <a:lumMod val="95000"/>
                    <a:lumOff val="5000"/>
                  </a:schemeClr>
                </a:solidFill>
              </a:rPr>
              <a:t>   • στην εγκυρότητα και την αξιοπιστία</a:t>
            </a:r>
          </a:p>
          <a:p>
            <a:pPr>
              <a:buNone/>
            </a:pPr>
            <a:r>
              <a:rPr lang="el-GR" sz="3600" dirty="0" smtClean="0">
                <a:solidFill>
                  <a:schemeClr val="tx1">
                    <a:lumMod val="95000"/>
                    <a:lumOff val="5000"/>
                  </a:schemeClr>
                </a:solidFill>
              </a:rPr>
              <a:t>   • στην ελαχιστοποίηση της άρνησης να απαντήσουν οι ερωτώμενοι</a:t>
            </a:r>
          </a:p>
          <a:p>
            <a:pPr>
              <a:buNone/>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txBody>
          <a:bodyPr>
            <a:normAutofit/>
          </a:bodyPr>
          <a:lstStyle/>
          <a:p>
            <a:pPr>
              <a:buNone/>
            </a:pPr>
            <a:r>
              <a:rPr lang="el-GR" dirty="0" smtClean="0">
                <a:solidFill>
                  <a:schemeClr val="bg1"/>
                </a:solidFill>
              </a:rPr>
              <a:t>• </a:t>
            </a:r>
            <a:r>
              <a:rPr lang="el-GR" dirty="0" smtClean="0">
                <a:solidFill>
                  <a:schemeClr val="tx1">
                    <a:lumMod val="95000"/>
                    <a:lumOff val="5000"/>
                  </a:schemeClr>
                </a:solidFill>
              </a:rPr>
              <a:t>Το λεξιλόγιο πρέπει να είναι απλό, συγκεκριμένο και κατανοητό</a:t>
            </a:r>
          </a:p>
          <a:p>
            <a:pPr>
              <a:buNone/>
            </a:pPr>
            <a:r>
              <a:rPr lang="el-GR" dirty="0" smtClean="0">
                <a:solidFill>
                  <a:schemeClr val="tx1">
                    <a:lumMod val="95000"/>
                    <a:lumOff val="5000"/>
                  </a:schemeClr>
                </a:solidFill>
              </a:rPr>
              <a:t>• Η ερώτηση πρέπει να είναι μονοδιάστατη</a:t>
            </a:r>
          </a:p>
          <a:p>
            <a:pPr>
              <a:buNone/>
            </a:pPr>
            <a:r>
              <a:rPr lang="el-GR" dirty="0" smtClean="0">
                <a:solidFill>
                  <a:schemeClr val="tx1">
                    <a:lumMod val="95000"/>
                    <a:lumOff val="5000"/>
                  </a:schemeClr>
                </a:solidFill>
              </a:rPr>
              <a:t>• Η ερώτηση δεν πρέπει να προτρέπει σε</a:t>
            </a:r>
          </a:p>
          <a:p>
            <a:pPr>
              <a:buNone/>
            </a:pPr>
            <a:r>
              <a:rPr lang="el-GR" dirty="0" smtClean="0">
                <a:solidFill>
                  <a:schemeClr val="tx1">
                    <a:lumMod val="95000"/>
                    <a:lumOff val="5000"/>
                  </a:schemeClr>
                </a:solidFill>
              </a:rPr>
              <a:t>   συγκεκριμένη απάντηση (ιδεολογικά φορτισμένες λέξεις, αυτονόητη συμφωνία)</a:t>
            </a:r>
          </a:p>
          <a:p>
            <a:pPr>
              <a:buNone/>
            </a:pPr>
            <a:r>
              <a:rPr lang="el-GR" dirty="0" smtClean="0">
                <a:solidFill>
                  <a:schemeClr val="tx1">
                    <a:lumMod val="95000"/>
                    <a:lumOff val="5000"/>
                  </a:schemeClr>
                </a:solidFill>
              </a:rPr>
              <a:t>• Να μην προϋποτίθενται γνώσεις που πιθανό δεν θα έχει ο ερωτώμενος</a:t>
            </a:r>
          </a:p>
          <a:p>
            <a:pPr>
              <a:buNone/>
            </a:pPr>
            <a:r>
              <a:rPr lang="el-GR" dirty="0" smtClean="0">
                <a:solidFill>
                  <a:schemeClr val="tx1">
                    <a:lumMod val="95000"/>
                    <a:lumOff val="5000"/>
                  </a:schemeClr>
                </a:solidFill>
              </a:rPr>
              <a:t>• Οι ερωτήσεις να είναι όσο το δυνατόν πιο λιτές και σύντομες</a:t>
            </a:r>
          </a:p>
          <a:p>
            <a:pPr>
              <a:buNone/>
            </a:pPr>
            <a:endParaRPr lang="en-US" sz="3600"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solidFill>
                  <a:schemeClr val="tx1">
                    <a:lumMod val="95000"/>
                    <a:lumOff val="5000"/>
                  </a:schemeClr>
                </a:solidFill>
              </a:rPr>
              <a:t>Τύποι ερωτήσεων</a:t>
            </a:r>
            <a:endParaRPr lang="en-US" sz="3600" dirty="0">
              <a:solidFill>
                <a:schemeClr val="tx1">
                  <a:lumMod val="95000"/>
                  <a:lumOff val="5000"/>
                </a:schemeClr>
              </a:solidFill>
            </a:endParaRPr>
          </a:p>
        </p:txBody>
      </p:sp>
      <p:sp>
        <p:nvSpPr>
          <p:cNvPr id="3" name="Content Placeholder 2"/>
          <p:cNvSpPr>
            <a:spLocks noGrp="1"/>
          </p:cNvSpPr>
          <p:nvPr>
            <p:ph idx="1"/>
          </p:nvPr>
        </p:nvSpPr>
        <p:spPr/>
        <p:txBody>
          <a:bodyPr>
            <a:normAutofit lnSpcReduction="10000"/>
          </a:bodyPr>
          <a:lstStyle/>
          <a:p>
            <a:pPr>
              <a:buNone/>
            </a:pPr>
            <a:r>
              <a:rPr lang="el-GR" dirty="0" smtClean="0">
                <a:solidFill>
                  <a:schemeClr val="bg1"/>
                </a:solidFill>
              </a:rPr>
              <a:t>• </a:t>
            </a:r>
            <a:r>
              <a:rPr lang="el-GR" dirty="0" smtClean="0">
                <a:solidFill>
                  <a:schemeClr val="tx1">
                    <a:lumMod val="95000"/>
                    <a:lumOff val="5000"/>
                  </a:schemeClr>
                </a:solidFill>
              </a:rPr>
              <a:t>Δημογραφικά, κοινωνικά και οικονομικά χαρακτηριστκά των ερωτώμενων (αν και αντικειμενικές ερωτήσεις δεν σημαίνει ότι είναι πάντα ακριβείς)</a:t>
            </a:r>
          </a:p>
          <a:p>
            <a:pPr>
              <a:buNone/>
            </a:pPr>
            <a:r>
              <a:rPr lang="el-GR" dirty="0" smtClean="0">
                <a:solidFill>
                  <a:schemeClr val="tx1">
                    <a:lumMod val="95000"/>
                    <a:lumOff val="5000"/>
                  </a:schemeClr>
                </a:solidFill>
              </a:rPr>
              <a:t>• Ερωτήσεις στάσεων ή απόψεων</a:t>
            </a:r>
          </a:p>
          <a:p>
            <a:pPr>
              <a:buNone/>
            </a:pPr>
            <a:r>
              <a:rPr lang="el-GR" dirty="0" smtClean="0">
                <a:solidFill>
                  <a:schemeClr val="tx1">
                    <a:lumMod val="95000"/>
                    <a:lumOff val="5000"/>
                  </a:schemeClr>
                </a:solidFill>
              </a:rPr>
              <a:t>• Ερωτήσεις που αφορούν συμπεριφορά σε συγκεκριμένες κοινωνικές συνθήκες (οι αναμνηστικές ερωτήσεις είναι πιο δύσκολες και λιγότερο αξιόπιστες)</a:t>
            </a:r>
            <a:endParaRPr lang="en-US" dirty="0">
              <a:solidFill>
                <a:schemeClr val="tx1">
                  <a:lumMod val="95000"/>
                  <a:lumOff val="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586"/>
            <a:ext cx="8229600" cy="1417638"/>
          </a:xfrm>
        </p:spPr>
        <p:txBody>
          <a:bodyPr>
            <a:normAutofit/>
          </a:bodyPr>
          <a:lstStyle/>
          <a:p>
            <a:r>
              <a:rPr lang="el-GR" sz="3600" dirty="0" smtClean="0">
                <a:solidFill>
                  <a:schemeClr val="bg1"/>
                </a:solidFill>
              </a:rPr>
              <a:t>Οργάνωση του ερωτηματολογίου</a:t>
            </a:r>
            <a:endParaRPr lang="en-US" sz="3600" dirty="0">
              <a:solidFill>
                <a:schemeClr val="bg1"/>
              </a:solidFill>
            </a:endParaRPr>
          </a:p>
        </p:txBody>
      </p:sp>
      <p:sp>
        <p:nvSpPr>
          <p:cNvPr id="3" name="Content Placeholder 2"/>
          <p:cNvSpPr>
            <a:spLocks noGrp="1"/>
          </p:cNvSpPr>
          <p:nvPr>
            <p:ph idx="1"/>
          </p:nvPr>
        </p:nvSpPr>
        <p:spPr>
          <a:xfrm>
            <a:off x="457200" y="1341279"/>
            <a:ext cx="8229600" cy="5308038"/>
          </a:xfrm>
        </p:spPr>
        <p:txBody>
          <a:bodyPr>
            <a:noAutofit/>
          </a:bodyPr>
          <a:lstStyle/>
          <a:p>
            <a:pPr>
              <a:buNone/>
            </a:pPr>
            <a:r>
              <a:rPr lang="el-GR" dirty="0" smtClean="0">
                <a:solidFill>
                  <a:schemeClr val="bg1"/>
                </a:solidFill>
              </a:rPr>
              <a:t>• </a:t>
            </a:r>
            <a:r>
              <a:rPr lang="el-GR" dirty="0" smtClean="0">
                <a:solidFill>
                  <a:schemeClr val="tx1">
                    <a:lumMod val="95000"/>
                    <a:lumOff val="5000"/>
                  </a:schemeClr>
                </a:solidFill>
              </a:rPr>
              <a:t>Προηγείται η σύντομη περιγραφή της έρευνας</a:t>
            </a:r>
          </a:p>
          <a:p>
            <a:pPr>
              <a:buNone/>
            </a:pPr>
            <a:r>
              <a:rPr lang="el-GR" dirty="0" smtClean="0">
                <a:solidFill>
                  <a:schemeClr val="tx1">
                    <a:lumMod val="95000"/>
                    <a:lumOff val="5000"/>
                  </a:schemeClr>
                </a:solidFill>
              </a:rPr>
              <a:t>• Οι κλειστές ερωτήσεις συνοδεύονται από οδηγίες </a:t>
            </a:r>
            <a:endParaRPr lang="en-US" dirty="0" smtClean="0">
              <a:solidFill>
                <a:schemeClr val="tx1">
                  <a:lumMod val="95000"/>
                  <a:lumOff val="5000"/>
                </a:schemeClr>
              </a:solidFill>
            </a:endParaRPr>
          </a:p>
          <a:p>
            <a:pPr>
              <a:buNone/>
            </a:pPr>
            <a:r>
              <a:rPr lang="en-US" dirty="0" smtClean="0">
                <a:solidFill>
                  <a:schemeClr val="tx1">
                    <a:lumMod val="95000"/>
                    <a:lumOff val="5000"/>
                  </a:schemeClr>
                </a:solidFill>
              </a:rPr>
              <a:t>• </a:t>
            </a:r>
            <a:r>
              <a:rPr lang="el-GR" dirty="0" smtClean="0">
                <a:solidFill>
                  <a:schemeClr val="tx1">
                    <a:lumMod val="95000"/>
                    <a:lumOff val="5000"/>
                  </a:schemeClr>
                </a:solidFill>
              </a:rPr>
              <a:t>Η σημασία της ομαλής ροής  και αλληλουχίας των ερωτήσεων. Οι ερωτήσεις με την ίδια θεματολογία στο ίδιο μέρος του ερωτηματολογίου</a:t>
            </a:r>
          </a:p>
          <a:p>
            <a:pPr>
              <a:buNone/>
            </a:pPr>
            <a:r>
              <a:rPr lang="el-GR" dirty="0" smtClean="0">
                <a:solidFill>
                  <a:schemeClr val="tx1">
                    <a:lumMod val="95000"/>
                    <a:lumOff val="5000"/>
                  </a:schemeClr>
                </a:solidFill>
              </a:rPr>
              <a:t>• Οι πρώτες ερωτήσεις να  συνδέονται σαφώς με το θέμα και να προκαλούν το ενδιαφέρον και την εμπιστοσύνη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8363"/>
            <a:ext cx="8229600" cy="2468563"/>
          </a:xfrm>
        </p:spPr>
        <p:txBody>
          <a:bodyPr/>
          <a:lstStyle/>
          <a:p>
            <a:endParaRPr lang="en-US" dirty="0"/>
          </a:p>
        </p:txBody>
      </p:sp>
      <p:sp>
        <p:nvSpPr>
          <p:cNvPr id="3" name="Content Placeholder 2"/>
          <p:cNvSpPr>
            <a:spLocks noGrp="1"/>
          </p:cNvSpPr>
          <p:nvPr>
            <p:ph idx="1"/>
          </p:nvPr>
        </p:nvSpPr>
        <p:spPr>
          <a:xfrm>
            <a:off x="457200" y="841866"/>
            <a:ext cx="8229600" cy="5284298"/>
          </a:xfrm>
        </p:spPr>
        <p:txBody>
          <a:bodyPr>
            <a:normAutofit fontScale="92500" lnSpcReduction="20000"/>
          </a:bodyPr>
          <a:lstStyle/>
          <a:p>
            <a:pPr>
              <a:buNone/>
            </a:pPr>
            <a:r>
              <a:rPr lang="el-GR" dirty="0" smtClean="0">
                <a:solidFill>
                  <a:schemeClr val="bg1"/>
                </a:solidFill>
              </a:rPr>
              <a:t>• </a:t>
            </a:r>
            <a:r>
              <a:rPr lang="el-GR" dirty="0" smtClean="0">
                <a:solidFill>
                  <a:schemeClr val="tx1">
                    <a:lumMod val="95000"/>
                    <a:lumOff val="5000"/>
                  </a:schemeClr>
                </a:solidFill>
              </a:rPr>
              <a:t>Οι ερωτήσεις που αφορούν προσωπικά χαρακτηριστικά είτε στο τέλος είτε στην αρχή</a:t>
            </a:r>
          </a:p>
          <a:p>
            <a:pPr>
              <a:buNone/>
            </a:pPr>
            <a:r>
              <a:rPr lang="el-GR" dirty="0" smtClean="0">
                <a:solidFill>
                  <a:schemeClr val="tx1">
                    <a:lumMod val="95000"/>
                    <a:lumOff val="5000"/>
                  </a:schemeClr>
                </a:solidFill>
              </a:rPr>
              <a:t>• Οι γενικές ερωτήσεις προηγούνται των συγκεκριμένων</a:t>
            </a:r>
            <a:r>
              <a:rPr lang="el-GR" altLang="el-GR" dirty="0" smtClean="0"/>
              <a:t> π.χ. «Οι δαπάνες για την παιδεία είναι επαρκείς;» «ποια βαθμίδα της παιδείας έχει μεγαλύτερη ανάγκη οικονομικής ενίσχυσης;»</a:t>
            </a:r>
            <a:endParaRPr lang="en-US" dirty="0" smtClean="0">
              <a:solidFill>
                <a:schemeClr val="tx1">
                  <a:lumMod val="95000"/>
                  <a:lumOff val="5000"/>
                </a:schemeClr>
              </a:solidFill>
            </a:endParaRPr>
          </a:p>
          <a:p>
            <a:pPr>
              <a:buNone/>
            </a:pPr>
            <a:endParaRPr lang="el-GR" dirty="0" smtClean="0">
              <a:solidFill>
                <a:schemeClr val="tx1">
                  <a:lumMod val="95000"/>
                  <a:lumOff val="5000"/>
                </a:schemeClr>
              </a:solidFill>
            </a:endParaRPr>
          </a:p>
          <a:p>
            <a:pPr>
              <a:buNone/>
            </a:pPr>
            <a:r>
              <a:rPr lang="el-GR" dirty="0" smtClean="0">
                <a:solidFill>
                  <a:schemeClr val="tx1">
                    <a:lumMod val="95000"/>
                    <a:lumOff val="5000"/>
                  </a:schemeClr>
                </a:solidFill>
              </a:rPr>
              <a:t>• Η κλειστή μορφή  ερωτήσεων με κωδικοποιημένες απαντήσεις εκ των προτέρων δεν ενδείκνυται  όταν διερευνώνται λεπτά θέματα της προσωπικής ζωής και σύνθετα ζητήματα</a:t>
            </a:r>
            <a:endParaRPr lang="en-US" dirty="0">
              <a:solidFill>
                <a:schemeClr val="tx1">
                  <a:lumMod val="95000"/>
                  <a:lumOff val="5000"/>
                </a:schemeClr>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solidFill>
                  <a:schemeClr val="tx1">
                    <a:lumMod val="95000"/>
                    <a:lumOff val="5000"/>
                  </a:schemeClr>
                </a:solidFill>
              </a:rPr>
              <a:t>Η δοκιμαστική έρευνα/έρευνα πιλότος</a:t>
            </a:r>
            <a:endParaRPr lang="en-US" sz="3600" dirty="0">
              <a:solidFill>
                <a:schemeClr val="tx1">
                  <a:lumMod val="95000"/>
                  <a:lumOff val="5000"/>
                </a:schemeClr>
              </a:solidFill>
            </a:endParaRPr>
          </a:p>
        </p:txBody>
      </p:sp>
      <p:sp>
        <p:nvSpPr>
          <p:cNvPr id="3" name="Content Placeholder 2"/>
          <p:cNvSpPr>
            <a:spLocks noGrp="1"/>
          </p:cNvSpPr>
          <p:nvPr>
            <p:ph idx="1"/>
          </p:nvPr>
        </p:nvSpPr>
        <p:spPr>
          <a:xfrm>
            <a:off x="457200" y="1184320"/>
            <a:ext cx="8229600" cy="4941843"/>
          </a:xfrm>
        </p:spPr>
        <p:txBody>
          <a:bodyPr>
            <a:noAutofit/>
          </a:bodyPr>
          <a:lstStyle/>
          <a:p>
            <a:pPr>
              <a:buNone/>
            </a:pPr>
            <a:r>
              <a:rPr lang="el-GR" dirty="0" smtClean="0">
                <a:solidFill>
                  <a:schemeClr val="bg1"/>
                </a:solidFill>
              </a:rPr>
              <a:t>• </a:t>
            </a:r>
            <a:r>
              <a:rPr lang="el-GR" dirty="0" smtClean="0">
                <a:solidFill>
                  <a:schemeClr val="tx1">
                    <a:lumMod val="95000"/>
                    <a:lumOff val="5000"/>
                  </a:schemeClr>
                </a:solidFill>
              </a:rPr>
              <a:t>Οι ερωτώμενοι δεν είναι αναγκαστικά τυχαίο δείγμα. Έχουν όμως τα ίδια χαρακτηριστικά με αυτά του τελικού δείγματος</a:t>
            </a:r>
          </a:p>
          <a:p>
            <a:pPr>
              <a:buNone/>
            </a:pPr>
            <a:r>
              <a:rPr lang="el-GR" dirty="0" smtClean="0">
                <a:solidFill>
                  <a:schemeClr val="tx1">
                    <a:lumMod val="95000"/>
                    <a:lumOff val="5000"/>
                  </a:schemeClr>
                </a:solidFill>
              </a:rPr>
              <a:t>• Περισσότερες ανοιχτές ερωτήσεις ώστε να αποτελέσουν βάση για κλειστές</a:t>
            </a:r>
          </a:p>
          <a:p>
            <a:pPr>
              <a:buNone/>
            </a:pPr>
            <a:r>
              <a:rPr lang="el-GR" dirty="0" smtClean="0">
                <a:solidFill>
                  <a:schemeClr val="tx1">
                    <a:lumMod val="95000"/>
                    <a:lumOff val="5000"/>
                  </a:schemeClr>
                </a:solidFill>
              </a:rPr>
              <a:t>• Κρίνεται η σαφήνεια των ερωτήσεων, την επάρκεια εναλλακτικών απαντήσεων</a:t>
            </a:r>
          </a:p>
          <a:p>
            <a:pPr>
              <a:buNone/>
            </a:pPr>
            <a:r>
              <a:rPr lang="el-GR" dirty="0" smtClean="0">
                <a:solidFill>
                  <a:schemeClr val="tx1">
                    <a:lumMod val="95000"/>
                    <a:lumOff val="5000"/>
                  </a:schemeClr>
                </a:solidFill>
              </a:rPr>
              <a:t>• Προκύπτει ο χρόνος που απαιτείται για τη συμπλήρωση</a:t>
            </a:r>
          </a:p>
          <a:p>
            <a:pPr>
              <a:buNone/>
            </a:pPr>
            <a:endParaRPr lang="el-GR" dirty="0" smtClean="0"/>
          </a:p>
          <a:p>
            <a:pPr>
              <a:buNone/>
            </a:pPr>
            <a:r>
              <a:rPr lang="el-GR" dirty="0" smtClean="0"/>
              <a:t>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998824"/>
            <a:ext cx="8229600" cy="5127340"/>
          </a:xfrm>
        </p:spPr>
        <p:txBody>
          <a:bodyPr/>
          <a:lstStyle/>
          <a:p>
            <a:pPr>
              <a:buNone/>
            </a:pPr>
            <a:r>
              <a:rPr lang="el-GR" dirty="0" smtClean="0">
                <a:solidFill>
                  <a:schemeClr val="bg1"/>
                </a:solidFill>
              </a:rPr>
              <a:t>• </a:t>
            </a:r>
            <a:r>
              <a:rPr lang="el-GR" dirty="0" smtClean="0">
                <a:solidFill>
                  <a:schemeClr val="tx1">
                    <a:lumMod val="95000"/>
                    <a:lumOff val="5000"/>
                  </a:schemeClr>
                </a:solidFill>
              </a:rPr>
              <a:t>Αφαιρούνται οι ερωτήσεις με μικρή διαφοροποίηση στις απαντήσεις</a:t>
            </a:r>
          </a:p>
          <a:p>
            <a:pPr>
              <a:buNone/>
            </a:pPr>
            <a:r>
              <a:rPr lang="el-GR" dirty="0" smtClean="0">
                <a:solidFill>
                  <a:schemeClr val="tx1">
                    <a:lumMod val="95000"/>
                    <a:lumOff val="5000"/>
                  </a:schemeClr>
                </a:solidFill>
              </a:rPr>
              <a:t>• Επιβεβαιώνεται η καταλληλότητα των ερωτήσεων</a:t>
            </a:r>
          </a:p>
          <a:p>
            <a:pPr marL="342900" lvl="4" indent="-342900">
              <a:buNone/>
            </a:pPr>
            <a:r>
              <a:rPr lang="el-GR" sz="2800" dirty="0" smtClean="0">
                <a:solidFill>
                  <a:schemeClr val="tx1">
                    <a:lumMod val="95000"/>
                    <a:lumOff val="5000"/>
                  </a:schemeClr>
                </a:solidFill>
              </a:rPr>
              <a:t>• Εντοπίζονται οι </a:t>
            </a:r>
            <a:r>
              <a:rPr lang="el-GR" altLang="el-GR" sz="2800" dirty="0" smtClean="0"/>
              <a:t>ερωτήσεις που δεν απαντώνται από υψηλό ποσοστό του δείγματος και στη συνέχεια τροποποιούνται ή αφαιρούνται</a:t>
            </a:r>
          </a:p>
          <a:p>
            <a:pPr>
              <a:buNone/>
            </a:pPr>
            <a:endParaRPr lang="el-GR" dirty="0" smtClean="0">
              <a:solidFill>
                <a:schemeClr val="tx1">
                  <a:lumMod val="95000"/>
                  <a:lumOff val="5000"/>
                </a:schemeClr>
              </a:solidFill>
            </a:endParaRPr>
          </a:p>
          <a:p>
            <a:pPr>
              <a:buNone/>
            </a:pPr>
            <a:r>
              <a:rPr lang="el-GR" dirty="0" smtClean="0">
                <a:solidFill>
                  <a:schemeClr val="tx1">
                    <a:lumMod val="95000"/>
                    <a:lumOff val="5000"/>
                  </a:schemeClr>
                </a:solidFill>
              </a:rPr>
              <a:t>• Επαναδιαμορφώνεται το ερωτηματολόγιο</a:t>
            </a:r>
          </a:p>
          <a:p>
            <a:pPr>
              <a:buNone/>
            </a:pPr>
            <a:endParaRPr lang="en-US"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27127"/>
          </a:xfrm>
        </p:spPr>
        <p:txBody>
          <a:bodyPr>
            <a:normAutofit/>
          </a:bodyPr>
          <a:lstStyle/>
          <a:p>
            <a:r>
              <a:rPr lang="el-GR" sz="3600" dirty="0" smtClean="0">
                <a:solidFill>
                  <a:schemeClr val="bg1"/>
                </a:solidFill>
              </a:rPr>
              <a:t>Συμπερασματικές κριτικές παρατηρήσεις</a:t>
            </a:r>
            <a:endParaRPr lang="en-US" sz="3600" dirty="0">
              <a:solidFill>
                <a:schemeClr val="bg1"/>
              </a:solidFill>
            </a:endParaRPr>
          </a:p>
        </p:txBody>
      </p:sp>
      <p:sp>
        <p:nvSpPr>
          <p:cNvPr id="3" name="Content Placeholder 2"/>
          <p:cNvSpPr>
            <a:spLocks noGrp="1"/>
          </p:cNvSpPr>
          <p:nvPr>
            <p:ph idx="1"/>
          </p:nvPr>
        </p:nvSpPr>
        <p:spPr>
          <a:xfrm>
            <a:off x="457200" y="1483967"/>
            <a:ext cx="8229600" cy="4642197"/>
          </a:xfrm>
        </p:spPr>
        <p:txBody>
          <a:bodyPr>
            <a:noAutofit/>
          </a:bodyPr>
          <a:lstStyle/>
          <a:p>
            <a:pPr>
              <a:buNone/>
            </a:pPr>
            <a:r>
              <a:rPr lang="el-GR" dirty="0" smtClean="0">
                <a:solidFill>
                  <a:schemeClr val="bg1"/>
                </a:solidFill>
              </a:rPr>
              <a:t>• </a:t>
            </a:r>
            <a:r>
              <a:rPr lang="el-GR" dirty="0" smtClean="0">
                <a:solidFill>
                  <a:schemeClr val="tx1">
                    <a:lumMod val="95000"/>
                    <a:lumOff val="5000"/>
                  </a:schemeClr>
                </a:solidFill>
              </a:rPr>
              <a:t>Τα κοινωνικά φαινόμενα αντιμετωπίζονται ως σταθερά –η διαδικασία δημιουργίας των κοινωνικών γεγονότων δεν μπορεί να μελετηθεί με ερωτηματολόγιο</a:t>
            </a:r>
          </a:p>
          <a:p>
            <a:pPr>
              <a:buNone/>
            </a:pPr>
            <a:endParaRPr lang="el-GR" dirty="0" smtClean="0">
              <a:solidFill>
                <a:schemeClr val="tx1">
                  <a:lumMod val="95000"/>
                  <a:lumOff val="5000"/>
                </a:schemeClr>
              </a:solidFill>
            </a:endParaRPr>
          </a:p>
          <a:p>
            <a:pPr>
              <a:buNone/>
            </a:pPr>
            <a:r>
              <a:rPr lang="el-GR" dirty="0" smtClean="0">
                <a:solidFill>
                  <a:schemeClr val="tx1">
                    <a:lumMod val="95000"/>
                    <a:lumOff val="5000"/>
                  </a:schemeClr>
                </a:solidFill>
              </a:rPr>
              <a:t>• Τα υποκείμενα απομονώνονται από το κοινωνικό πλαίσιο δράσης τους</a:t>
            </a:r>
            <a:r>
              <a:rPr lang="el-GR" dirty="0" smtClean="0">
                <a:solidFill>
                  <a:schemeClr val="bg1"/>
                </a:solidFill>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1967"/>
          </a:xfrm>
        </p:spPr>
        <p:txBody>
          <a:bodyPr>
            <a:normAutofit fontScale="90000"/>
          </a:bodyPr>
          <a:lstStyle/>
          <a:p>
            <a:endParaRPr lang="en-US" dirty="0"/>
          </a:p>
        </p:txBody>
      </p:sp>
      <p:sp>
        <p:nvSpPr>
          <p:cNvPr id="3" name="Content Placeholder 2"/>
          <p:cNvSpPr>
            <a:spLocks noGrp="1"/>
          </p:cNvSpPr>
          <p:nvPr>
            <p:ph idx="1"/>
          </p:nvPr>
        </p:nvSpPr>
        <p:spPr>
          <a:xfrm>
            <a:off x="457200" y="841866"/>
            <a:ext cx="8229600" cy="5284298"/>
          </a:xfrm>
        </p:spPr>
        <p:txBody>
          <a:bodyPr>
            <a:normAutofit lnSpcReduction="10000"/>
          </a:bodyPr>
          <a:lstStyle/>
          <a:p>
            <a:pPr>
              <a:buNone/>
            </a:pPr>
            <a:r>
              <a:rPr lang="el-GR" dirty="0" smtClean="0">
                <a:solidFill>
                  <a:schemeClr val="tx1">
                    <a:lumMod val="95000"/>
                    <a:lumOff val="5000"/>
                  </a:schemeClr>
                </a:solidFill>
              </a:rPr>
              <a:t>• Η ίδια η μέθοδος μπορεί να επιβάλλει τρόπους σκέψης στους ερωτώμενους:</a:t>
            </a:r>
          </a:p>
          <a:p>
            <a:pPr>
              <a:buNone/>
            </a:pPr>
            <a:r>
              <a:rPr lang="el-GR" dirty="0" smtClean="0">
                <a:solidFill>
                  <a:schemeClr val="tx1">
                    <a:lumMod val="95000"/>
                    <a:lumOff val="5000"/>
                  </a:schemeClr>
                </a:solidFill>
              </a:rPr>
              <a:t>   - διότι τα θέματα προσδιορίζονται εκ των προτέρων</a:t>
            </a:r>
          </a:p>
          <a:p>
            <a:pPr>
              <a:buNone/>
            </a:pPr>
            <a:r>
              <a:rPr lang="el-GR" dirty="0" smtClean="0">
                <a:solidFill>
                  <a:schemeClr val="tx1">
                    <a:lumMod val="95000"/>
                    <a:lumOff val="5000"/>
                  </a:schemeClr>
                </a:solidFill>
              </a:rPr>
              <a:t>   - με τον τρόπο που διατυπώνονται οι ερωτήσεις</a:t>
            </a:r>
          </a:p>
          <a:p>
            <a:pPr>
              <a:buNone/>
            </a:pPr>
            <a:r>
              <a:rPr lang="el-GR" dirty="0" smtClean="0">
                <a:solidFill>
                  <a:schemeClr val="tx1">
                    <a:lumMod val="95000"/>
                    <a:lumOff val="5000"/>
                  </a:schemeClr>
                </a:solidFill>
              </a:rPr>
              <a:t>• Ο ερευνητής επιβάλλει τα δικά του νοήματα στους ερωτώμενους</a:t>
            </a:r>
          </a:p>
          <a:p>
            <a:pPr>
              <a:buNone/>
            </a:pPr>
            <a:r>
              <a:rPr lang="el-GR" dirty="0" smtClean="0">
                <a:solidFill>
                  <a:schemeClr val="tx1">
                    <a:lumMod val="95000"/>
                    <a:lumOff val="5000"/>
                  </a:schemeClr>
                </a:solidFill>
              </a:rPr>
              <a:t>• Θεωρείται δεδομένο ότι οι απαντήσεις είναι ειλικρινείς και ακριβείς</a:t>
            </a:r>
            <a:r>
              <a:rPr lang="el-GR" dirty="0" smtClean="0">
                <a:solidFill>
                  <a:schemeClr val="bg1"/>
                </a:solidFill>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8362"/>
            <a:ext cx="8229600" cy="1143000"/>
          </a:xfrm>
        </p:spPr>
        <p:txBody>
          <a:bodyPr/>
          <a:lstStyle/>
          <a:p>
            <a:endParaRPr lang="en-US"/>
          </a:p>
        </p:txBody>
      </p:sp>
      <p:sp>
        <p:nvSpPr>
          <p:cNvPr id="3" name="Content Placeholder 2"/>
          <p:cNvSpPr>
            <a:spLocks noGrp="1"/>
          </p:cNvSpPr>
          <p:nvPr>
            <p:ph idx="1"/>
          </p:nvPr>
        </p:nvSpPr>
        <p:spPr>
          <a:xfrm>
            <a:off x="457200" y="0"/>
            <a:ext cx="8229600" cy="6126163"/>
          </a:xfrm>
        </p:spPr>
        <p:txBody>
          <a:bodyPr>
            <a:normAutofit/>
          </a:bodyPr>
          <a:lstStyle/>
          <a:p>
            <a:pPr>
              <a:buNone/>
            </a:pPr>
            <a:r>
              <a:rPr lang="el-GR" dirty="0" smtClean="0">
                <a:solidFill>
                  <a:schemeClr val="bg1"/>
                </a:solidFill>
              </a:rPr>
              <a:t>• </a:t>
            </a:r>
            <a:r>
              <a:rPr lang="el-GR" dirty="0" smtClean="0">
                <a:solidFill>
                  <a:schemeClr val="tx1">
                    <a:lumMod val="95000"/>
                    <a:lumOff val="5000"/>
                  </a:schemeClr>
                </a:solidFill>
              </a:rPr>
              <a:t>Παραγνωρίζεται η κοινωνική διαντίδραση μεταξύ ερευνητή και ερευνώμενου </a:t>
            </a:r>
            <a:r>
              <a:rPr lang="el-GR" dirty="0" smtClean="0">
                <a:solidFill>
                  <a:schemeClr val="tx1">
                    <a:lumMod val="95000"/>
                    <a:lumOff val="5000"/>
                  </a:schemeClr>
                </a:solidFill>
                <a:latin typeface="Wingdings"/>
                <a:ea typeface="Wingdings"/>
                <a:cs typeface="Wingdings"/>
              </a:rPr>
              <a:t> </a:t>
            </a:r>
            <a:r>
              <a:rPr lang="el-GR" dirty="0" smtClean="0">
                <a:solidFill>
                  <a:schemeClr val="tx1">
                    <a:lumMod val="95000"/>
                    <a:lumOff val="5000"/>
                  </a:schemeClr>
                </a:solidFill>
                <a:ea typeface="Wingdings"/>
                <a:cs typeface="Wingdings"/>
              </a:rPr>
              <a:t>τα</a:t>
            </a:r>
          </a:p>
          <a:p>
            <a:pPr>
              <a:buNone/>
            </a:pPr>
            <a:r>
              <a:rPr lang="el-GR" dirty="0" smtClean="0">
                <a:solidFill>
                  <a:schemeClr val="tx1">
                    <a:lumMod val="95000"/>
                    <a:lumOff val="5000"/>
                  </a:schemeClr>
                </a:solidFill>
                <a:ea typeface="Wingdings"/>
                <a:cs typeface="Wingdings"/>
              </a:rPr>
              <a:t>    στοιχεία που συλλέγονται δεν εκφράζουν μόνο διαφορές σχετικές με το φαινόμενο αλλά και διαφορές στον τρόπο που προσλαμβάνεται το ερευνητικό πλαίσιο </a:t>
            </a:r>
          </a:p>
          <a:p>
            <a:pPr>
              <a:buNone/>
            </a:pPr>
            <a:r>
              <a:rPr lang="el-GR" dirty="0" smtClean="0">
                <a:solidFill>
                  <a:schemeClr val="tx1">
                    <a:lumMod val="95000"/>
                    <a:lumOff val="5000"/>
                  </a:schemeClr>
                </a:solidFill>
                <a:ea typeface="Wingdings"/>
                <a:cs typeface="Wingdings"/>
              </a:rPr>
              <a:t>•  Υπάρχει η παραδοχή ότι οι ερωτώμενοι μπορούν να μεταφέρουν με ακρίβεια πώς αισθάνονται, τι πιστεύουν, τι πράττουν κλπ.</a:t>
            </a:r>
          </a:p>
          <a:p>
            <a:pPr>
              <a:buNone/>
            </a:pPr>
            <a:r>
              <a:rPr lang="el-GR" dirty="0" smtClean="0">
                <a:solidFill>
                  <a:schemeClr val="tx1">
                    <a:lumMod val="95000"/>
                    <a:lumOff val="5000"/>
                  </a:schemeClr>
                </a:solidFill>
                <a:ea typeface="Wingdings"/>
                <a:cs typeface="Wingdings"/>
              </a:rPr>
              <a:t>• Το κάθε άτομο δεν αντιμετωπίζεται ως όλον </a:t>
            </a:r>
          </a:p>
          <a:p>
            <a:pPr>
              <a:buNone/>
            </a:pPr>
            <a:r>
              <a:rPr lang="el-GR" dirty="0" smtClean="0">
                <a:solidFill>
                  <a:schemeClr val="tx1">
                    <a:lumMod val="95000"/>
                    <a:lumOff val="5000"/>
                  </a:schemeClr>
                </a:solidFill>
                <a:ea typeface="Wingdings"/>
                <a:cs typeface="Wingdings"/>
              </a:rPr>
              <a:t>   αλλά ως φορέας επιμέρους χαρακτηριστικών</a:t>
            </a:r>
          </a:p>
          <a:p>
            <a:pPr>
              <a:buNone/>
            </a:pPr>
            <a:endParaRPr lang="en-US" dirty="0" smtClean="0">
              <a:solidFill>
                <a:schemeClr val="bg1"/>
              </a:solidFill>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485143"/>
            <a:ext cx="7955280" cy="4598922"/>
          </a:xfrm>
        </p:spPr>
        <p:txBody>
          <a:bodyPr>
            <a:normAutofit fontScale="70000" lnSpcReduction="20000"/>
          </a:bodyPr>
          <a:lstStyle/>
          <a:p>
            <a:pPr>
              <a:buNone/>
            </a:pPr>
            <a:r>
              <a:rPr lang="el-GR" sz="5120" dirty="0" smtClean="0">
                <a:solidFill>
                  <a:schemeClr val="bg1"/>
                </a:solidFill>
              </a:rPr>
              <a:t>    </a:t>
            </a:r>
            <a:r>
              <a:rPr lang="el-GR" sz="5120" dirty="0" smtClean="0">
                <a:solidFill>
                  <a:schemeClr val="tx1">
                    <a:lumMod val="95000"/>
                    <a:lumOff val="5000"/>
                  </a:schemeClr>
                </a:solidFill>
              </a:rPr>
              <a:t>Η έρευνα με ερωτηματολόγιο είναι αποτελεσματική όταν πρόκειται για «αντικειμενικά» χαρακτηριστικά και συμπεριφορές. Με τη δειγματοληπτική έρευνα επιτρέπεται η διαπίστωση γενικών τασεων σε μεγάλα δείγματα</a:t>
            </a:r>
            <a:r>
              <a:rPr lang="el-GR" sz="5120" dirty="0" smtClean="0">
                <a:solidFill>
                  <a:schemeClr val="bg1"/>
                </a:solidFill>
              </a:rPr>
              <a:t>. </a:t>
            </a:r>
          </a:p>
          <a:p>
            <a:pPr>
              <a:buNone/>
            </a:pPr>
            <a:endParaRPr lang="el-GR" sz="5120" dirty="0" smtClean="0">
              <a:solidFill>
                <a:schemeClr val="bg1"/>
              </a:solidFill>
            </a:endParaRPr>
          </a:p>
          <a:p>
            <a:pPr>
              <a:buNone/>
            </a:pPr>
            <a:r>
              <a:rPr lang="el-GR" sz="5120" dirty="0" smtClean="0">
                <a:solidFill>
                  <a:schemeClr val="bg1"/>
                </a:solidFill>
              </a:rPr>
              <a:t>    </a:t>
            </a:r>
            <a:endParaRPr lang="en-US"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681</TotalTime>
  <Words>1908</Words>
  <Application>Microsoft Macintosh PowerPoint</Application>
  <PresentationFormat>Προβολή στην οθόνη (4:3)</PresentationFormat>
  <Paragraphs>217</Paragraphs>
  <Slides>43</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43</vt:i4>
      </vt:variant>
    </vt:vector>
  </HeadingPairs>
  <TitlesOfParts>
    <vt:vector size="44" baseType="lpstr">
      <vt:lpstr>Θέμα του Office</vt:lpstr>
      <vt:lpstr>Μεθοδολογία της Έρευνας   To ερωτηματολόγιο &amp; η συνέντευξη</vt:lpstr>
      <vt:lpstr>Τα βασικά στάδια μιας εμπειρικής έρευνας</vt:lpstr>
      <vt:lpstr>Το ερευνητικό πρόβλημα Ερωτήματα και υποθέσεις</vt:lpstr>
      <vt:lpstr>Γιατί κάνουμε βιβλιογραφική ανασκόπηση;</vt:lpstr>
      <vt:lpstr>Διαφάνεια 5</vt:lpstr>
      <vt:lpstr>Ερευνητικά ερωτήματα ή ερευνητικές υποθέσεις;</vt:lpstr>
      <vt:lpstr>Μπορείτε να τα συγκρίνετε;</vt:lpstr>
      <vt:lpstr>Διαφάνεια 8</vt:lpstr>
      <vt:lpstr>Η επιλογή της ερευνητικής μεθόδου (ποιοτική/ποσοτική/ μεικτή) (μελέτη περίπτωσης/πείραμα/οιωνεί πείραμα/ έρευνα-δράση….;)</vt:lpstr>
      <vt:lpstr>Το ερωτηματολόγιο</vt:lpstr>
      <vt:lpstr>Διαφάνεια 11</vt:lpstr>
      <vt:lpstr>Είδη ερωτηματολογίου με βάση τρόπο συμπλήρωσης</vt:lpstr>
      <vt:lpstr>Μέθοδοι συμπλήρωσης του ερωτηματολογίου</vt:lpstr>
      <vt:lpstr>: Πλεονεκτήματα αυτοσυμπληρούμενου ερωτηματολογίου</vt:lpstr>
      <vt:lpstr>Διαφάνεια 15</vt:lpstr>
      <vt:lpstr>Διανομή  αυτοσυμπληρούμενου ερωτηματολογίου σε έντυπη μορφή σε ένα πλαίσιο</vt:lpstr>
      <vt:lpstr>Συμπλήρωση ερωτηματολογίου από συνεντευκτή</vt:lpstr>
      <vt:lpstr>Πλεονεκτήματα:</vt:lpstr>
      <vt:lpstr>Ωστόσο:</vt:lpstr>
      <vt:lpstr>Άλλη εκδοχή: Τηλεφωνικά. </vt:lpstr>
      <vt:lpstr>Μορφή των ερωτήσεων</vt:lpstr>
      <vt:lpstr>Οι κλειστές ερωτήσεις</vt:lpstr>
      <vt:lpstr>Μειονεκτήματα:</vt:lpstr>
      <vt:lpstr>Παράδειγμα</vt:lpstr>
      <vt:lpstr>Από πού προέκυψαν οι εναλλακτικές απαντήσεις;</vt:lpstr>
      <vt:lpstr>Η μορφή των ερωτήσεων: παραδείγματα κλειστών ερωτήσεων </vt:lpstr>
      <vt:lpstr>Ανοιχτές ερωτήσεις:</vt:lpstr>
      <vt:lpstr>Οι ελεύθερες απαντήσεις μετατρέπονται σε κωδικοποιημένες, ποσοτικές κατηγορίες</vt:lpstr>
      <vt:lpstr>Πλεονεκτήματα:</vt:lpstr>
      <vt:lpstr>Ποια κατά τη γνώμη σας χαρακτηριστικά καθιστούν μια τάξη ανομοιογενή;</vt:lpstr>
      <vt:lpstr>Διαφάνεια 31</vt:lpstr>
      <vt:lpstr>Η διατύπωση την ερωτήσεων</vt:lpstr>
      <vt:lpstr>Διαφάνεια 33</vt:lpstr>
      <vt:lpstr>Τύποι ερωτήσεων</vt:lpstr>
      <vt:lpstr>Οργάνωση του ερωτηματολογίου</vt:lpstr>
      <vt:lpstr>Διαφάνεια 36</vt:lpstr>
      <vt:lpstr>Η δοκιμαστική έρευνα/έρευνα πιλότος</vt:lpstr>
      <vt:lpstr>Διαφάνεια 38</vt:lpstr>
      <vt:lpstr>Συμπερασματικές κριτικές παρατηρήσεις</vt:lpstr>
      <vt:lpstr>Διαφάνεια 40</vt:lpstr>
      <vt:lpstr>Διαφάνεια 41</vt:lpstr>
      <vt:lpstr>Διαφάνεια 42</vt:lpstr>
      <vt:lpstr>Διαφάνεια 43</vt:lpstr>
    </vt:vector>
  </TitlesOfParts>
  <Company>THALIA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Μεθοδολογία της Έρευνας στις Κοινωνικές Επιστήμες</dc:title>
  <dc:creator>Mac</dc:creator>
  <cp:lastModifiedBy>user</cp:lastModifiedBy>
  <cp:revision>43</cp:revision>
  <dcterms:created xsi:type="dcterms:W3CDTF">2014-11-17T21:27:24Z</dcterms:created>
  <dcterms:modified xsi:type="dcterms:W3CDTF">2026-02-25T14:28:56Z</dcterms:modified>
</cp:coreProperties>
</file>