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C834584-787B-4A1D-83F9-A1B4352FECF2}"/>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012D86DC-A3ED-4EA4-8F22-9849576920B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0907D103-92F6-4D6B-A4C6-31C4144DEB45}"/>
              </a:ext>
            </a:extLst>
          </p:cNvPr>
          <p:cNvSpPr>
            <a:spLocks noGrp="1"/>
          </p:cNvSpPr>
          <p:nvPr>
            <p:ph type="dt" sz="half" idx="10"/>
          </p:nvPr>
        </p:nvSpPr>
        <p:spPr/>
        <p:txBody>
          <a:bodyPr/>
          <a:lstStyle/>
          <a:p>
            <a:fld id="{7D182183-6B66-4595-A845-83957A0DF33D}" type="datetimeFigureOut">
              <a:rPr lang="el-GR" smtClean="0"/>
              <a:t>25/3/2024</a:t>
            </a:fld>
            <a:endParaRPr lang="el-GR"/>
          </a:p>
        </p:txBody>
      </p:sp>
      <p:sp>
        <p:nvSpPr>
          <p:cNvPr id="5" name="Θέση υποσέλιδου 4">
            <a:extLst>
              <a:ext uri="{FF2B5EF4-FFF2-40B4-BE49-F238E27FC236}">
                <a16:creationId xmlns:a16="http://schemas.microsoft.com/office/drawing/2014/main" id="{9F1C1E14-1CCA-462F-89AF-716C82308553}"/>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28C63DA1-04D0-4B1A-AAFC-7DF90FECE2E9}"/>
              </a:ext>
            </a:extLst>
          </p:cNvPr>
          <p:cNvSpPr>
            <a:spLocks noGrp="1"/>
          </p:cNvSpPr>
          <p:nvPr>
            <p:ph type="sldNum" sz="quarter" idx="12"/>
          </p:nvPr>
        </p:nvSpPr>
        <p:spPr/>
        <p:txBody>
          <a:bodyPr/>
          <a:lstStyle/>
          <a:p>
            <a:fld id="{3CED04C4-6F8E-48D6-9B3F-3F9DC1EEA329}" type="slidenum">
              <a:rPr lang="el-GR" smtClean="0"/>
              <a:t>‹#›</a:t>
            </a:fld>
            <a:endParaRPr lang="el-GR"/>
          </a:p>
        </p:txBody>
      </p:sp>
    </p:spTree>
    <p:extLst>
      <p:ext uri="{BB962C8B-B14F-4D97-AF65-F5344CB8AC3E}">
        <p14:creationId xmlns:p14="http://schemas.microsoft.com/office/powerpoint/2010/main" val="1170570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DBB4958-94D2-4F7F-B800-A7EC84F54CBB}"/>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D4B4F207-C305-4190-AD15-1958C48837EA}"/>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6777174D-18D5-4331-A2EC-956484A3788B}"/>
              </a:ext>
            </a:extLst>
          </p:cNvPr>
          <p:cNvSpPr>
            <a:spLocks noGrp="1"/>
          </p:cNvSpPr>
          <p:nvPr>
            <p:ph type="dt" sz="half" idx="10"/>
          </p:nvPr>
        </p:nvSpPr>
        <p:spPr/>
        <p:txBody>
          <a:bodyPr/>
          <a:lstStyle/>
          <a:p>
            <a:fld id="{7D182183-6B66-4595-A845-83957A0DF33D}" type="datetimeFigureOut">
              <a:rPr lang="el-GR" smtClean="0"/>
              <a:t>25/3/2024</a:t>
            </a:fld>
            <a:endParaRPr lang="el-GR"/>
          </a:p>
        </p:txBody>
      </p:sp>
      <p:sp>
        <p:nvSpPr>
          <p:cNvPr id="5" name="Θέση υποσέλιδου 4">
            <a:extLst>
              <a:ext uri="{FF2B5EF4-FFF2-40B4-BE49-F238E27FC236}">
                <a16:creationId xmlns:a16="http://schemas.microsoft.com/office/drawing/2014/main" id="{97A05EF7-9A7D-41D2-876C-EC1FEB40446B}"/>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2069E5B2-F392-4845-9C32-52889D6BE532}"/>
              </a:ext>
            </a:extLst>
          </p:cNvPr>
          <p:cNvSpPr>
            <a:spLocks noGrp="1"/>
          </p:cNvSpPr>
          <p:nvPr>
            <p:ph type="sldNum" sz="quarter" idx="12"/>
          </p:nvPr>
        </p:nvSpPr>
        <p:spPr/>
        <p:txBody>
          <a:bodyPr/>
          <a:lstStyle/>
          <a:p>
            <a:fld id="{3CED04C4-6F8E-48D6-9B3F-3F9DC1EEA329}" type="slidenum">
              <a:rPr lang="el-GR" smtClean="0"/>
              <a:t>‹#›</a:t>
            </a:fld>
            <a:endParaRPr lang="el-GR"/>
          </a:p>
        </p:txBody>
      </p:sp>
    </p:spTree>
    <p:extLst>
      <p:ext uri="{BB962C8B-B14F-4D97-AF65-F5344CB8AC3E}">
        <p14:creationId xmlns:p14="http://schemas.microsoft.com/office/powerpoint/2010/main" val="11548372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BE71674A-3AB1-4FDB-87F4-A08A68BEA41D}"/>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149BD426-04B1-49E6-9293-D3E30BC1481D}"/>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363F2EDD-B53B-466C-B078-028736FB50A5}"/>
              </a:ext>
            </a:extLst>
          </p:cNvPr>
          <p:cNvSpPr>
            <a:spLocks noGrp="1"/>
          </p:cNvSpPr>
          <p:nvPr>
            <p:ph type="dt" sz="half" idx="10"/>
          </p:nvPr>
        </p:nvSpPr>
        <p:spPr/>
        <p:txBody>
          <a:bodyPr/>
          <a:lstStyle/>
          <a:p>
            <a:fld id="{7D182183-6B66-4595-A845-83957A0DF33D}" type="datetimeFigureOut">
              <a:rPr lang="el-GR" smtClean="0"/>
              <a:t>25/3/2024</a:t>
            </a:fld>
            <a:endParaRPr lang="el-GR"/>
          </a:p>
        </p:txBody>
      </p:sp>
      <p:sp>
        <p:nvSpPr>
          <p:cNvPr id="5" name="Θέση υποσέλιδου 4">
            <a:extLst>
              <a:ext uri="{FF2B5EF4-FFF2-40B4-BE49-F238E27FC236}">
                <a16:creationId xmlns:a16="http://schemas.microsoft.com/office/drawing/2014/main" id="{3D1787D0-945C-4565-B3BA-926B14AB3982}"/>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FFF07389-7072-48C9-BA9D-B2FC21FD941D}"/>
              </a:ext>
            </a:extLst>
          </p:cNvPr>
          <p:cNvSpPr>
            <a:spLocks noGrp="1"/>
          </p:cNvSpPr>
          <p:nvPr>
            <p:ph type="sldNum" sz="quarter" idx="12"/>
          </p:nvPr>
        </p:nvSpPr>
        <p:spPr/>
        <p:txBody>
          <a:bodyPr/>
          <a:lstStyle/>
          <a:p>
            <a:fld id="{3CED04C4-6F8E-48D6-9B3F-3F9DC1EEA329}" type="slidenum">
              <a:rPr lang="el-GR" smtClean="0"/>
              <a:t>‹#›</a:t>
            </a:fld>
            <a:endParaRPr lang="el-GR"/>
          </a:p>
        </p:txBody>
      </p:sp>
    </p:spTree>
    <p:extLst>
      <p:ext uri="{BB962C8B-B14F-4D97-AF65-F5344CB8AC3E}">
        <p14:creationId xmlns:p14="http://schemas.microsoft.com/office/powerpoint/2010/main" val="3834321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5721DF8-BA38-4CC6-9B39-CD67F2A9824C}"/>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8CDE75C1-62F0-4476-9373-F536C9A031B1}"/>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AB373368-5AA0-44BF-B127-AF81C24704D3}"/>
              </a:ext>
            </a:extLst>
          </p:cNvPr>
          <p:cNvSpPr>
            <a:spLocks noGrp="1"/>
          </p:cNvSpPr>
          <p:nvPr>
            <p:ph type="dt" sz="half" idx="10"/>
          </p:nvPr>
        </p:nvSpPr>
        <p:spPr/>
        <p:txBody>
          <a:bodyPr/>
          <a:lstStyle/>
          <a:p>
            <a:fld id="{7D182183-6B66-4595-A845-83957A0DF33D}" type="datetimeFigureOut">
              <a:rPr lang="el-GR" smtClean="0"/>
              <a:t>25/3/2024</a:t>
            </a:fld>
            <a:endParaRPr lang="el-GR"/>
          </a:p>
        </p:txBody>
      </p:sp>
      <p:sp>
        <p:nvSpPr>
          <p:cNvPr id="5" name="Θέση υποσέλιδου 4">
            <a:extLst>
              <a:ext uri="{FF2B5EF4-FFF2-40B4-BE49-F238E27FC236}">
                <a16:creationId xmlns:a16="http://schemas.microsoft.com/office/drawing/2014/main" id="{4DB9793E-6A96-41A5-9181-8A0E2F09E8AE}"/>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00BF3AB1-D3DF-4992-AE7A-C2CD7BEB3E77}"/>
              </a:ext>
            </a:extLst>
          </p:cNvPr>
          <p:cNvSpPr>
            <a:spLocks noGrp="1"/>
          </p:cNvSpPr>
          <p:nvPr>
            <p:ph type="sldNum" sz="quarter" idx="12"/>
          </p:nvPr>
        </p:nvSpPr>
        <p:spPr/>
        <p:txBody>
          <a:bodyPr/>
          <a:lstStyle/>
          <a:p>
            <a:fld id="{3CED04C4-6F8E-48D6-9B3F-3F9DC1EEA329}" type="slidenum">
              <a:rPr lang="el-GR" smtClean="0"/>
              <a:t>‹#›</a:t>
            </a:fld>
            <a:endParaRPr lang="el-GR"/>
          </a:p>
        </p:txBody>
      </p:sp>
    </p:spTree>
    <p:extLst>
      <p:ext uri="{BB962C8B-B14F-4D97-AF65-F5344CB8AC3E}">
        <p14:creationId xmlns:p14="http://schemas.microsoft.com/office/powerpoint/2010/main" val="4223324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CF2B62B-2D40-4125-A824-767ABA7758A1}"/>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ED306997-679F-4A7F-B87C-57C8862964A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B5F08DE3-08A7-4B76-9723-1DBBA12EFADF}"/>
              </a:ext>
            </a:extLst>
          </p:cNvPr>
          <p:cNvSpPr>
            <a:spLocks noGrp="1"/>
          </p:cNvSpPr>
          <p:nvPr>
            <p:ph type="dt" sz="half" idx="10"/>
          </p:nvPr>
        </p:nvSpPr>
        <p:spPr/>
        <p:txBody>
          <a:bodyPr/>
          <a:lstStyle/>
          <a:p>
            <a:fld id="{7D182183-6B66-4595-A845-83957A0DF33D}" type="datetimeFigureOut">
              <a:rPr lang="el-GR" smtClean="0"/>
              <a:t>25/3/2024</a:t>
            </a:fld>
            <a:endParaRPr lang="el-GR"/>
          </a:p>
        </p:txBody>
      </p:sp>
      <p:sp>
        <p:nvSpPr>
          <p:cNvPr id="5" name="Θέση υποσέλιδου 4">
            <a:extLst>
              <a:ext uri="{FF2B5EF4-FFF2-40B4-BE49-F238E27FC236}">
                <a16:creationId xmlns:a16="http://schemas.microsoft.com/office/drawing/2014/main" id="{E227A8F4-023F-4BE2-B00D-D6B80E1B7446}"/>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704C15CF-5B1B-4B89-8426-8134ED48400F}"/>
              </a:ext>
            </a:extLst>
          </p:cNvPr>
          <p:cNvSpPr>
            <a:spLocks noGrp="1"/>
          </p:cNvSpPr>
          <p:nvPr>
            <p:ph type="sldNum" sz="quarter" idx="12"/>
          </p:nvPr>
        </p:nvSpPr>
        <p:spPr/>
        <p:txBody>
          <a:bodyPr/>
          <a:lstStyle/>
          <a:p>
            <a:fld id="{3CED04C4-6F8E-48D6-9B3F-3F9DC1EEA329}" type="slidenum">
              <a:rPr lang="el-GR" smtClean="0"/>
              <a:t>‹#›</a:t>
            </a:fld>
            <a:endParaRPr lang="el-GR"/>
          </a:p>
        </p:txBody>
      </p:sp>
    </p:spTree>
    <p:extLst>
      <p:ext uri="{BB962C8B-B14F-4D97-AF65-F5344CB8AC3E}">
        <p14:creationId xmlns:p14="http://schemas.microsoft.com/office/powerpoint/2010/main" val="1883610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058D516-2EB9-4461-BA73-040256989886}"/>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FC0D2328-6035-49A0-9077-1589AB5607FC}"/>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DA5E3A53-9FFF-45D3-B626-1FC4E749FF7B}"/>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3F110913-7F2F-4107-BFE3-0B993AA4895E}"/>
              </a:ext>
            </a:extLst>
          </p:cNvPr>
          <p:cNvSpPr>
            <a:spLocks noGrp="1"/>
          </p:cNvSpPr>
          <p:nvPr>
            <p:ph type="dt" sz="half" idx="10"/>
          </p:nvPr>
        </p:nvSpPr>
        <p:spPr/>
        <p:txBody>
          <a:bodyPr/>
          <a:lstStyle/>
          <a:p>
            <a:fld id="{7D182183-6B66-4595-A845-83957A0DF33D}" type="datetimeFigureOut">
              <a:rPr lang="el-GR" smtClean="0"/>
              <a:t>25/3/2024</a:t>
            </a:fld>
            <a:endParaRPr lang="el-GR"/>
          </a:p>
        </p:txBody>
      </p:sp>
      <p:sp>
        <p:nvSpPr>
          <p:cNvPr id="6" name="Θέση υποσέλιδου 5">
            <a:extLst>
              <a:ext uri="{FF2B5EF4-FFF2-40B4-BE49-F238E27FC236}">
                <a16:creationId xmlns:a16="http://schemas.microsoft.com/office/drawing/2014/main" id="{1C856F7E-BE7C-4C3E-B500-3E2EF1469C82}"/>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0C291773-B631-44D7-8CB1-0F23C27C2054}"/>
              </a:ext>
            </a:extLst>
          </p:cNvPr>
          <p:cNvSpPr>
            <a:spLocks noGrp="1"/>
          </p:cNvSpPr>
          <p:nvPr>
            <p:ph type="sldNum" sz="quarter" idx="12"/>
          </p:nvPr>
        </p:nvSpPr>
        <p:spPr/>
        <p:txBody>
          <a:bodyPr/>
          <a:lstStyle/>
          <a:p>
            <a:fld id="{3CED04C4-6F8E-48D6-9B3F-3F9DC1EEA329}" type="slidenum">
              <a:rPr lang="el-GR" smtClean="0"/>
              <a:t>‹#›</a:t>
            </a:fld>
            <a:endParaRPr lang="el-GR"/>
          </a:p>
        </p:txBody>
      </p:sp>
    </p:spTree>
    <p:extLst>
      <p:ext uri="{BB962C8B-B14F-4D97-AF65-F5344CB8AC3E}">
        <p14:creationId xmlns:p14="http://schemas.microsoft.com/office/powerpoint/2010/main" val="784542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BF26376-CBC9-4DAB-BD37-C0A5B2EAA8CE}"/>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F9A1E65C-1C8B-4CE1-BD8A-FA577E1875B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F45D1B4F-604F-4355-9EAC-1ECC54667CD0}"/>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1CE420A6-A70E-4B93-9ECC-A17F948EAD4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7B49918D-9936-49E2-B1C4-FE0F1EEC474D}"/>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21B5439C-C06D-4605-9E74-410BDC52834F}"/>
              </a:ext>
            </a:extLst>
          </p:cNvPr>
          <p:cNvSpPr>
            <a:spLocks noGrp="1"/>
          </p:cNvSpPr>
          <p:nvPr>
            <p:ph type="dt" sz="half" idx="10"/>
          </p:nvPr>
        </p:nvSpPr>
        <p:spPr/>
        <p:txBody>
          <a:bodyPr/>
          <a:lstStyle/>
          <a:p>
            <a:fld id="{7D182183-6B66-4595-A845-83957A0DF33D}" type="datetimeFigureOut">
              <a:rPr lang="el-GR" smtClean="0"/>
              <a:t>25/3/2024</a:t>
            </a:fld>
            <a:endParaRPr lang="el-GR"/>
          </a:p>
        </p:txBody>
      </p:sp>
      <p:sp>
        <p:nvSpPr>
          <p:cNvPr id="8" name="Θέση υποσέλιδου 7">
            <a:extLst>
              <a:ext uri="{FF2B5EF4-FFF2-40B4-BE49-F238E27FC236}">
                <a16:creationId xmlns:a16="http://schemas.microsoft.com/office/drawing/2014/main" id="{82390D68-42C0-4287-A60D-7B2B443049D2}"/>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971E787A-239D-49D0-96B9-D428CDC551BA}"/>
              </a:ext>
            </a:extLst>
          </p:cNvPr>
          <p:cNvSpPr>
            <a:spLocks noGrp="1"/>
          </p:cNvSpPr>
          <p:nvPr>
            <p:ph type="sldNum" sz="quarter" idx="12"/>
          </p:nvPr>
        </p:nvSpPr>
        <p:spPr/>
        <p:txBody>
          <a:bodyPr/>
          <a:lstStyle/>
          <a:p>
            <a:fld id="{3CED04C4-6F8E-48D6-9B3F-3F9DC1EEA329}" type="slidenum">
              <a:rPr lang="el-GR" smtClean="0"/>
              <a:t>‹#›</a:t>
            </a:fld>
            <a:endParaRPr lang="el-GR"/>
          </a:p>
        </p:txBody>
      </p:sp>
    </p:spTree>
    <p:extLst>
      <p:ext uri="{BB962C8B-B14F-4D97-AF65-F5344CB8AC3E}">
        <p14:creationId xmlns:p14="http://schemas.microsoft.com/office/powerpoint/2010/main" val="335079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60EE6EB-59C8-4F53-93B5-710FE5290A0B}"/>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4B5F9DD2-1985-479E-ACA3-260E142ECD94}"/>
              </a:ext>
            </a:extLst>
          </p:cNvPr>
          <p:cNvSpPr>
            <a:spLocks noGrp="1"/>
          </p:cNvSpPr>
          <p:nvPr>
            <p:ph type="dt" sz="half" idx="10"/>
          </p:nvPr>
        </p:nvSpPr>
        <p:spPr/>
        <p:txBody>
          <a:bodyPr/>
          <a:lstStyle/>
          <a:p>
            <a:fld id="{7D182183-6B66-4595-A845-83957A0DF33D}" type="datetimeFigureOut">
              <a:rPr lang="el-GR" smtClean="0"/>
              <a:t>25/3/2024</a:t>
            </a:fld>
            <a:endParaRPr lang="el-GR"/>
          </a:p>
        </p:txBody>
      </p:sp>
      <p:sp>
        <p:nvSpPr>
          <p:cNvPr id="4" name="Θέση υποσέλιδου 3">
            <a:extLst>
              <a:ext uri="{FF2B5EF4-FFF2-40B4-BE49-F238E27FC236}">
                <a16:creationId xmlns:a16="http://schemas.microsoft.com/office/drawing/2014/main" id="{3D468AF1-BDCB-4778-BD6B-87DF0AE45829}"/>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9F18BAA1-3B28-4227-A735-5877ED7EAE2A}"/>
              </a:ext>
            </a:extLst>
          </p:cNvPr>
          <p:cNvSpPr>
            <a:spLocks noGrp="1"/>
          </p:cNvSpPr>
          <p:nvPr>
            <p:ph type="sldNum" sz="quarter" idx="12"/>
          </p:nvPr>
        </p:nvSpPr>
        <p:spPr/>
        <p:txBody>
          <a:bodyPr/>
          <a:lstStyle/>
          <a:p>
            <a:fld id="{3CED04C4-6F8E-48D6-9B3F-3F9DC1EEA329}" type="slidenum">
              <a:rPr lang="el-GR" smtClean="0"/>
              <a:t>‹#›</a:t>
            </a:fld>
            <a:endParaRPr lang="el-GR"/>
          </a:p>
        </p:txBody>
      </p:sp>
    </p:spTree>
    <p:extLst>
      <p:ext uri="{BB962C8B-B14F-4D97-AF65-F5344CB8AC3E}">
        <p14:creationId xmlns:p14="http://schemas.microsoft.com/office/powerpoint/2010/main" val="38989759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E6A240EE-6C37-44AF-8564-5979C8B046D2}"/>
              </a:ext>
            </a:extLst>
          </p:cNvPr>
          <p:cNvSpPr>
            <a:spLocks noGrp="1"/>
          </p:cNvSpPr>
          <p:nvPr>
            <p:ph type="dt" sz="half" idx="10"/>
          </p:nvPr>
        </p:nvSpPr>
        <p:spPr/>
        <p:txBody>
          <a:bodyPr/>
          <a:lstStyle/>
          <a:p>
            <a:fld id="{7D182183-6B66-4595-A845-83957A0DF33D}" type="datetimeFigureOut">
              <a:rPr lang="el-GR" smtClean="0"/>
              <a:t>25/3/2024</a:t>
            </a:fld>
            <a:endParaRPr lang="el-GR"/>
          </a:p>
        </p:txBody>
      </p:sp>
      <p:sp>
        <p:nvSpPr>
          <p:cNvPr id="3" name="Θέση υποσέλιδου 2">
            <a:extLst>
              <a:ext uri="{FF2B5EF4-FFF2-40B4-BE49-F238E27FC236}">
                <a16:creationId xmlns:a16="http://schemas.microsoft.com/office/drawing/2014/main" id="{4A4DB732-7081-4D0D-A737-914024F2069B}"/>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3DBD4ABB-8194-4D10-89D0-B9E371358D59}"/>
              </a:ext>
            </a:extLst>
          </p:cNvPr>
          <p:cNvSpPr>
            <a:spLocks noGrp="1"/>
          </p:cNvSpPr>
          <p:nvPr>
            <p:ph type="sldNum" sz="quarter" idx="12"/>
          </p:nvPr>
        </p:nvSpPr>
        <p:spPr/>
        <p:txBody>
          <a:bodyPr/>
          <a:lstStyle/>
          <a:p>
            <a:fld id="{3CED04C4-6F8E-48D6-9B3F-3F9DC1EEA329}" type="slidenum">
              <a:rPr lang="el-GR" smtClean="0"/>
              <a:t>‹#›</a:t>
            </a:fld>
            <a:endParaRPr lang="el-GR"/>
          </a:p>
        </p:txBody>
      </p:sp>
    </p:spTree>
    <p:extLst>
      <p:ext uri="{BB962C8B-B14F-4D97-AF65-F5344CB8AC3E}">
        <p14:creationId xmlns:p14="http://schemas.microsoft.com/office/powerpoint/2010/main" val="21103218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149579A-0321-4DB8-B7CD-96937AE7E5F1}"/>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B43E151B-5763-4564-80CE-20795C5FCD2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5051BADC-CFB5-4464-B078-7B65EFB1D5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8D338DC6-130C-4E1C-981F-97DA0E985F9F}"/>
              </a:ext>
            </a:extLst>
          </p:cNvPr>
          <p:cNvSpPr>
            <a:spLocks noGrp="1"/>
          </p:cNvSpPr>
          <p:nvPr>
            <p:ph type="dt" sz="half" idx="10"/>
          </p:nvPr>
        </p:nvSpPr>
        <p:spPr/>
        <p:txBody>
          <a:bodyPr/>
          <a:lstStyle/>
          <a:p>
            <a:fld id="{7D182183-6B66-4595-A845-83957A0DF33D}" type="datetimeFigureOut">
              <a:rPr lang="el-GR" smtClean="0"/>
              <a:t>25/3/2024</a:t>
            </a:fld>
            <a:endParaRPr lang="el-GR"/>
          </a:p>
        </p:txBody>
      </p:sp>
      <p:sp>
        <p:nvSpPr>
          <p:cNvPr id="6" name="Θέση υποσέλιδου 5">
            <a:extLst>
              <a:ext uri="{FF2B5EF4-FFF2-40B4-BE49-F238E27FC236}">
                <a16:creationId xmlns:a16="http://schemas.microsoft.com/office/drawing/2014/main" id="{D00BDD29-1B92-4410-A79F-4C6E0589C64F}"/>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60544E62-177C-46FE-97CC-294A2D6F8C98}"/>
              </a:ext>
            </a:extLst>
          </p:cNvPr>
          <p:cNvSpPr>
            <a:spLocks noGrp="1"/>
          </p:cNvSpPr>
          <p:nvPr>
            <p:ph type="sldNum" sz="quarter" idx="12"/>
          </p:nvPr>
        </p:nvSpPr>
        <p:spPr/>
        <p:txBody>
          <a:bodyPr/>
          <a:lstStyle/>
          <a:p>
            <a:fld id="{3CED04C4-6F8E-48D6-9B3F-3F9DC1EEA329}" type="slidenum">
              <a:rPr lang="el-GR" smtClean="0"/>
              <a:t>‹#›</a:t>
            </a:fld>
            <a:endParaRPr lang="el-GR"/>
          </a:p>
        </p:txBody>
      </p:sp>
    </p:spTree>
    <p:extLst>
      <p:ext uri="{BB962C8B-B14F-4D97-AF65-F5344CB8AC3E}">
        <p14:creationId xmlns:p14="http://schemas.microsoft.com/office/powerpoint/2010/main" val="23766615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2DB6722-AFF3-4338-98A7-9C922523F1CD}"/>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7B0CED2F-8DF6-4CF1-B78D-D3106BAD570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4367C71B-67EB-4AE7-82E0-06125D3ECB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C604C097-4D1F-4F18-92AC-E76E06F773B5}"/>
              </a:ext>
            </a:extLst>
          </p:cNvPr>
          <p:cNvSpPr>
            <a:spLocks noGrp="1"/>
          </p:cNvSpPr>
          <p:nvPr>
            <p:ph type="dt" sz="half" idx="10"/>
          </p:nvPr>
        </p:nvSpPr>
        <p:spPr/>
        <p:txBody>
          <a:bodyPr/>
          <a:lstStyle/>
          <a:p>
            <a:fld id="{7D182183-6B66-4595-A845-83957A0DF33D}" type="datetimeFigureOut">
              <a:rPr lang="el-GR" smtClean="0"/>
              <a:t>25/3/2024</a:t>
            </a:fld>
            <a:endParaRPr lang="el-GR"/>
          </a:p>
        </p:txBody>
      </p:sp>
      <p:sp>
        <p:nvSpPr>
          <p:cNvPr id="6" name="Θέση υποσέλιδου 5">
            <a:extLst>
              <a:ext uri="{FF2B5EF4-FFF2-40B4-BE49-F238E27FC236}">
                <a16:creationId xmlns:a16="http://schemas.microsoft.com/office/drawing/2014/main" id="{48A35BBC-39EF-4717-98EF-B76060A4615C}"/>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10A6264E-1744-4768-9B41-BC7750D4CCD3}"/>
              </a:ext>
            </a:extLst>
          </p:cNvPr>
          <p:cNvSpPr>
            <a:spLocks noGrp="1"/>
          </p:cNvSpPr>
          <p:nvPr>
            <p:ph type="sldNum" sz="quarter" idx="12"/>
          </p:nvPr>
        </p:nvSpPr>
        <p:spPr/>
        <p:txBody>
          <a:bodyPr/>
          <a:lstStyle/>
          <a:p>
            <a:fld id="{3CED04C4-6F8E-48D6-9B3F-3F9DC1EEA329}" type="slidenum">
              <a:rPr lang="el-GR" smtClean="0"/>
              <a:t>‹#›</a:t>
            </a:fld>
            <a:endParaRPr lang="el-GR"/>
          </a:p>
        </p:txBody>
      </p:sp>
    </p:spTree>
    <p:extLst>
      <p:ext uri="{BB962C8B-B14F-4D97-AF65-F5344CB8AC3E}">
        <p14:creationId xmlns:p14="http://schemas.microsoft.com/office/powerpoint/2010/main" val="3333855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A34395FC-9A6A-4508-A7E9-7AD92F3A06D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F85ACDB8-051B-496F-AE86-E40FA049E9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9A548F2D-B2B1-4D67-80AA-0DCBE559878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182183-6B66-4595-A845-83957A0DF33D}" type="datetimeFigureOut">
              <a:rPr lang="el-GR" smtClean="0"/>
              <a:t>25/3/2024</a:t>
            </a:fld>
            <a:endParaRPr lang="el-GR"/>
          </a:p>
        </p:txBody>
      </p:sp>
      <p:sp>
        <p:nvSpPr>
          <p:cNvPr id="5" name="Θέση υποσέλιδου 4">
            <a:extLst>
              <a:ext uri="{FF2B5EF4-FFF2-40B4-BE49-F238E27FC236}">
                <a16:creationId xmlns:a16="http://schemas.microsoft.com/office/drawing/2014/main" id="{53E0B15F-703B-4BE4-ABC9-0714C299765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83660E85-A609-410A-8E3F-355079502A5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ED04C4-6F8E-48D6-9B3F-3F9DC1EEA329}" type="slidenum">
              <a:rPr lang="el-GR" smtClean="0"/>
              <a:t>‹#›</a:t>
            </a:fld>
            <a:endParaRPr lang="el-GR"/>
          </a:p>
        </p:txBody>
      </p:sp>
    </p:spTree>
    <p:extLst>
      <p:ext uri="{BB962C8B-B14F-4D97-AF65-F5344CB8AC3E}">
        <p14:creationId xmlns:p14="http://schemas.microsoft.com/office/powerpoint/2010/main" val="21613308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A44CB4EE-83AD-4C56-872E-1E3F03E706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9255E12D-D5B1-4FC4-8749-1071889607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42164" y="-1"/>
            <a:ext cx="759618" cy="6858000"/>
          </a:xfrm>
          <a:custGeom>
            <a:avLst/>
            <a:gdLst>
              <a:gd name="connsiteX0" fmla="*/ 2273 w 759618"/>
              <a:gd name="connsiteY0" fmla="*/ 0 h 6858000"/>
              <a:gd name="connsiteX1" fmla="*/ 759617 w 759618"/>
              <a:gd name="connsiteY1" fmla="*/ 0 h 6858000"/>
              <a:gd name="connsiteX2" fmla="*/ 759617 w 759618"/>
              <a:gd name="connsiteY2" fmla="*/ 1613807 h 6858000"/>
              <a:gd name="connsiteX3" fmla="*/ 759618 w 759618"/>
              <a:gd name="connsiteY3" fmla="*/ 1613808 h 6858000"/>
              <a:gd name="connsiteX4" fmla="*/ 759618 w 759618"/>
              <a:gd name="connsiteY4" fmla="*/ 6858000 h 6858000"/>
              <a:gd name="connsiteX5" fmla="*/ 0 w 759618"/>
              <a:gd name="connsiteY5" fmla="*/ 6391227 h 6858000"/>
              <a:gd name="connsiteX6" fmla="*/ 0 w 759618"/>
              <a:gd name="connsiteY6" fmla="*/ 1147035 h 6858000"/>
              <a:gd name="connsiteX7" fmla="*/ 2273 w 759618"/>
              <a:gd name="connsiteY7" fmla="*/ 114843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59618" h="6858000">
                <a:moveTo>
                  <a:pt x="2273" y="0"/>
                </a:moveTo>
                <a:lnTo>
                  <a:pt x="759617" y="0"/>
                </a:lnTo>
                <a:lnTo>
                  <a:pt x="759617" y="1613807"/>
                </a:lnTo>
                <a:lnTo>
                  <a:pt x="759618" y="1613808"/>
                </a:lnTo>
                <a:lnTo>
                  <a:pt x="759618" y="6858000"/>
                </a:lnTo>
                <a:lnTo>
                  <a:pt x="0" y="6391227"/>
                </a:lnTo>
                <a:lnTo>
                  <a:pt x="0" y="1147035"/>
                </a:lnTo>
                <a:lnTo>
                  <a:pt x="2273" y="1148432"/>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noAutofit/>
          </a:bodyPr>
          <a:lstStyle/>
          <a:p>
            <a:endParaRPr lang="en-US">
              <a:solidFill>
                <a:schemeClr val="tx1"/>
              </a:solidFill>
            </a:endParaRPr>
          </a:p>
        </p:txBody>
      </p:sp>
      <p:sp>
        <p:nvSpPr>
          <p:cNvPr id="21" name="Freeform 7">
            <a:extLst>
              <a:ext uri="{FF2B5EF4-FFF2-40B4-BE49-F238E27FC236}">
                <a16:creationId xmlns:a16="http://schemas.microsoft.com/office/drawing/2014/main" id="{9B20A794-0515-443F-9764-44A6569EC3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879652"/>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pic>
        <p:nvPicPr>
          <p:cNvPr id="5" name="Εικόνα 4">
            <a:extLst>
              <a:ext uri="{FF2B5EF4-FFF2-40B4-BE49-F238E27FC236}">
                <a16:creationId xmlns:a16="http://schemas.microsoft.com/office/drawing/2014/main" id="{89F902CD-01D2-4F12-9FF5-2F573676BE83}"/>
              </a:ext>
            </a:extLst>
          </p:cNvPr>
          <p:cNvPicPr>
            <a:picLocks noChangeAspect="1"/>
          </p:cNvPicPr>
          <p:nvPr/>
        </p:nvPicPr>
        <p:blipFill rotWithShape="1">
          <a:blip r:embed="rId2">
            <a:extLst>
              <a:ext uri="{28A0092B-C50C-407E-A947-70E740481C1C}">
                <a14:useLocalDpi xmlns:a14="http://schemas.microsoft.com/office/drawing/2010/main" val="0"/>
              </a:ext>
            </a:extLst>
          </a:blip>
          <a:srcRect r="2934" b="3"/>
          <a:stretch/>
        </p:blipFill>
        <p:spPr>
          <a:xfrm>
            <a:off x="1" y="1"/>
            <a:ext cx="4634682" cy="6141008"/>
          </a:xfrm>
          <a:prstGeom prst="rect">
            <a:avLst/>
          </a:prstGeom>
        </p:spPr>
      </p:pic>
      <p:sp>
        <p:nvSpPr>
          <p:cNvPr id="23" name="Rectangle 8">
            <a:extLst>
              <a:ext uri="{FF2B5EF4-FFF2-40B4-BE49-F238E27FC236}">
                <a16:creationId xmlns:a16="http://schemas.microsoft.com/office/drawing/2014/main" id="{A9CE15CA-2228-4197-93B9-E41A1DC42D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
            <a:ext cx="7287170" cy="6857999"/>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Τίτλος 5">
            <a:extLst>
              <a:ext uri="{FF2B5EF4-FFF2-40B4-BE49-F238E27FC236}">
                <a16:creationId xmlns:a16="http://schemas.microsoft.com/office/drawing/2014/main" id="{2536B477-5077-495C-BC69-4B8E55FB7955}"/>
              </a:ext>
            </a:extLst>
          </p:cNvPr>
          <p:cNvSpPr>
            <a:spLocks noGrp="1"/>
          </p:cNvSpPr>
          <p:nvPr>
            <p:ph type="title"/>
          </p:nvPr>
        </p:nvSpPr>
        <p:spPr>
          <a:xfrm>
            <a:off x="5552841" y="643465"/>
            <a:ext cx="5840770" cy="1779626"/>
          </a:xfrm>
        </p:spPr>
        <p:txBody>
          <a:bodyPr>
            <a:normAutofit/>
          </a:bodyPr>
          <a:lstStyle/>
          <a:p>
            <a:r>
              <a:rPr lang="el-GR" sz="4000">
                <a:solidFill>
                  <a:srgbClr val="FFFFFF"/>
                </a:solidFill>
              </a:rPr>
              <a:t>«</a:t>
            </a:r>
            <a:r>
              <a:rPr lang="en-US" sz="4000">
                <a:solidFill>
                  <a:srgbClr val="FFFFFF"/>
                </a:solidFill>
              </a:rPr>
              <a:t>…</a:t>
            </a:r>
            <a:r>
              <a:rPr lang="el-GR" sz="4000">
                <a:solidFill>
                  <a:srgbClr val="FFFFFF"/>
                </a:solidFill>
              </a:rPr>
              <a:t>εγώ είμαι Εγώ!»</a:t>
            </a:r>
          </a:p>
        </p:txBody>
      </p:sp>
      <p:sp>
        <p:nvSpPr>
          <p:cNvPr id="7" name="Θέση περιεχομένου 6">
            <a:extLst>
              <a:ext uri="{FF2B5EF4-FFF2-40B4-BE49-F238E27FC236}">
                <a16:creationId xmlns:a16="http://schemas.microsoft.com/office/drawing/2014/main" id="{B7DF504F-DFAF-49DD-B063-61BA88D67DF4}"/>
              </a:ext>
            </a:extLst>
          </p:cNvPr>
          <p:cNvSpPr>
            <a:spLocks noGrp="1"/>
          </p:cNvSpPr>
          <p:nvPr>
            <p:ph idx="1"/>
          </p:nvPr>
        </p:nvSpPr>
        <p:spPr>
          <a:xfrm>
            <a:off x="5552840" y="2518012"/>
            <a:ext cx="5840770" cy="3622997"/>
          </a:xfrm>
        </p:spPr>
        <p:txBody>
          <a:bodyPr anchor="t">
            <a:normAutofit/>
          </a:bodyPr>
          <a:lstStyle/>
          <a:p>
            <a:r>
              <a:rPr lang="el-GR" sz="2400" dirty="0" err="1">
                <a:solidFill>
                  <a:srgbClr val="FEFFFF"/>
                </a:solidFill>
              </a:rPr>
              <a:t>Θεατροπαιδαγωγικό</a:t>
            </a:r>
            <a:r>
              <a:rPr lang="el-GR" sz="2400" dirty="0">
                <a:solidFill>
                  <a:srgbClr val="FEFFFF"/>
                </a:solidFill>
              </a:rPr>
              <a:t> πρόγραμμα </a:t>
            </a:r>
          </a:p>
          <a:p>
            <a:r>
              <a:rPr lang="el-GR" sz="2400" dirty="0">
                <a:solidFill>
                  <a:srgbClr val="FEFFFF"/>
                </a:solidFill>
              </a:rPr>
              <a:t>Τεχνικές Θεάτρου και εκπαιδευτικού δράματος</a:t>
            </a:r>
          </a:p>
          <a:p>
            <a:pPr marL="0" indent="0">
              <a:buNone/>
            </a:pPr>
            <a:endParaRPr lang="el-GR" sz="2400" i="1" dirty="0">
              <a:solidFill>
                <a:srgbClr val="FEFFFF"/>
              </a:solidFill>
            </a:endParaRPr>
          </a:p>
          <a:p>
            <a:pPr marL="0" indent="0">
              <a:buNone/>
            </a:pPr>
            <a:r>
              <a:rPr lang="el-GR" sz="2400" i="1" dirty="0" err="1">
                <a:solidFill>
                  <a:srgbClr val="FEFFFF"/>
                </a:solidFill>
              </a:rPr>
              <a:t>Αφόρμηση</a:t>
            </a:r>
            <a:r>
              <a:rPr lang="el-GR" sz="2400" i="1" dirty="0">
                <a:solidFill>
                  <a:srgbClr val="FEFFFF"/>
                </a:solidFill>
              </a:rPr>
              <a:t> το βιβλίο «Το μικρό εγώ είμαι εγώ»</a:t>
            </a:r>
            <a:r>
              <a:rPr lang="en-GB" sz="2400" i="1" dirty="0">
                <a:solidFill>
                  <a:srgbClr val="FEFFFF"/>
                </a:solidFill>
              </a:rPr>
              <a:t>(2017)</a:t>
            </a:r>
            <a:endParaRPr lang="el-GR" sz="2400" i="1" dirty="0">
              <a:solidFill>
                <a:srgbClr val="FEFFFF"/>
              </a:solidFill>
            </a:endParaRPr>
          </a:p>
          <a:p>
            <a:pPr marL="0" indent="0">
              <a:buNone/>
            </a:pPr>
            <a:r>
              <a:rPr lang="en-GB" sz="2400" i="1" dirty="0">
                <a:solidFill>
                  <a:srgbClr val="FEFFFF"/>
                </a:solidFill>
              </a:rPr>
              <a:t>Mira Lobe,</a:t>
            </a:r>
            <a:r>
              <a:rPr lang="en-US" sz="2400" i="1" dirty="0">
                <a:solidFill>
                  <a:srgbClr val="FEFFFF"/>
                </a:solidFill>
              </a:rPr>
              <a:t> </a:t>
            </a:r>
            <a:r>
              <a:rPr lang="el-GR" sz="2400" i="1" dirty="0" err="1">
                <a:solidFill>
                  <a:srgbClr val="FEFFFF"/>
                </a:solidFill>
              </a:rPr>
              <a:t>Μτφρ</a:t>
            </a:r>
            <a:r>
              <a:rPr lang="el-GR" sz="2400" i="1" dirty="0">
                <a:solidFill>
                  <a:srgbClr val="FEFFFF"/>
                </a:solidFill>
              </a:rPr>
              <a:t>. Α, Καλαντζή, </a:t>
            </a:r>
            <a:r>
              <a:rPr lang="el-GR" sz="2400" i="1" dirty="0" err="1">
                <a:solidFill>
                  <a:srgbClr val="FEFFFF"/>
                </a:solidFill>
              </a:rPr>
              <a:t>Αζίζι</a:t>
            </a:r>
            <a:r>
              <a:rPr lang="el-GR" sz="2400" i="1" dirty="0">
                <a:solidFill>
                  <a:srgbClr val="FEFFFF"/>
                </a:solidFill>
              </a:rPr>
              <a:t>) </a:t>
            </a:r>
          </a:p>
        </p:txBody>
      </p:sp>
    </p:spTree>
    <p:extLst>
      <p:ext uri="{BB962C8B-B14F-4D97-AF65-F5344CB8AC3E}">
        <p14:creationId xmlns:p14="http://schemas.microsoft.com/office/powerpoint/2010/main" val="2209367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 name="Rectangle 80">
            <a:extLst>
              <a:ext uri="{FF2B5EF4-FFF2-40B4-BE49-F238E27FC236}">
                <a16:creationId xmlns:a16="http://schemas.microsoft.com/office/drawing/2014/main" id="{181A871F-7CC3-43F0-9EB9-52C603EEB6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3" name="Group 82">
            <a:extLst>
              <a:ext uri="{FF2B5EF4-FFF2-40B4-BE49-F238E27FC236}">
                <a16:creationId xmlns:a16="http://schemas.microsoft.com/office/drawing/2014/main" id="{A7EA17DF-8D42-4599-A066-12036B429F8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0"/>
            <a:ext cx="12191996" cy="6858000"/>
            <a:chOff x="1" y="0"/>
            <a:chExt cx="12191996" cy="6858000"/>
          </a:xfrm>
        </p:grpSpPr>
        <p:sp useBgFill="1">
          <p:nvSpPr>
            <p:cNvPr id="84" name="Rectangle 83">
              <a:extLst>
                <a:ext uri="{FF2B5EF4-FFF2-40B4-BE49-F238E27FC236}">
                  <a16:creationId xmlns:a16="http://schemas.microsoft.com/office/drawing/2014/main" id="{7D8DB204-7B58-4A19-827A-914E5542B6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ltGray">
            <a:xfrm>
              <a:off x="1" y="0"/>
              <a:ext cx="12191996" cy="6858000"/>
            </a:xfrm>
            <a:prstGeom prst="rect">
              <a:avLst/>
            </a:prstGeom>
            <a:ln w="0">
              <a:noFill/>
              <a:prstDash val="solid"/>
              <a:round/>
              <a:headEnd/>
              <a:tailEnd/>
            </a:ln>
          </p:spPr>
          <p:txBody>
            <a:bodyPr rtlCol="0" anchor="ctr"/>
            <a:lstStyle/>
            <a:p>
              <a:pPr algn="ctr" defTabSz="457200"/>
              <a:endParaRPr lang="en-US">
                <a:solidFill>
                  <a:schemeClr val="tx1"/>
                </a:solidFill>
              </a:endParaRPr>
            </a:p>
          </p:txBody>
        </p:sp>
        <p:sp>
          <p:nvSpPr>
            <p:cNvPr id="85" name="Rectangle 84">
              <a:extLst>
                <a:ext uri="{FF2B5EF4-FFF2-40B4-BE49-F238E27FC236}">
                  <a16:creationId xmlns:a16="http://schemas.microsoft.com/office/drawing/2014/main" id="{8B88DBA6-392D-4BB3-9B59-8EBA44B24E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ltGray">
            <a:xfrm>
              <a:off x="1" y="0"/>
              <a:ext cx="12191996" cy="6858000"/>
            </a:xfrm>
            <a:prstGeom prst="rect">
              <a:avLst/>
            </a:prstGeom>
            <a:solidFill>
              <a:schemeClr val="accent1">
                <a:lumMod val="50000"/>
                <a:alpha val="25000"/>
              </a:schemeClr>
            </a:solidFill>
            <a:ln w="0">
              <a:noFill/>
              <a:prstDash val="solid"/>
              <a:round/>
              <a:headEnd/>
              <a:tailEnd/>
            </a:ln>
          </p:spPr>
          <p:txBody>
            <a:bodyPr rtlCol="0" anchor="ctr"/>
            <a:lstStyle/>
            <a:p>
              <a:pPr algn="ctr" defTabSz="457200"/>
              <a:endParaRPr lang="en-US" dirty="0"/>
            </a:p>
          </p:txBody>
        </p:sp>
      </p:grpSp>
      <p:sp>
        <p:nvSpPr>
          <p:cNvPr id="6" name="Τίτλος 5">
            <a:extLst>
              <a:ext uri="{FF2B5EF4-FFF2-40B4-BE49-F238E27FC236}">
                <a16:creationId xmlns:a16="http://schemas.microsoft.com/office/drawing/2014/main" id="{6C037844-819E-4C3F-BB51-A01DD54A4F73}"/>
              </a:ext>
            </a:extLst>
          </p:cNvPr>
          <p:cNvSpPr>
            <a:spLocks noGrp="1"/>
          </p:cNvSpPr>
          <p:nvPr>
            <p:ph type="title"/>
          </p:nvPr>
        </p:nvSpPr>
        <p:spPr>
          <a:xfrm>
            <a:off x="1271589" y="3105274"/>
            <a:ext cx="10153650" cy="2581538"/>
          </a:xfrm>
        </p:spPr>
        <p:txBody>
          <a:bodyPr vert="horz" lIns="91440" tIns="45720" rIns="91440" bIns="45720" rtlCol="0" anchor="b">
            <a:normAutofit/>
          </a:bodyPr>
          <a:lstStyle/>
          <a:p>
            <a:pPr algn="ctr"/>
            <a:r>
              <a:rPr lang="en-US" sz="2200"/>
              <a:t>Το παραμύθι αυτό αναδεικνύει και καθιστά προσιτή με βιωματικό τρόπο την έννοια της διαφορετικότητας, συνο-δεύει τα παιδιά στο ταξίδι της σταδιακής διαμόρφωσης του εαυτού, οδηγώντας τα να ανακαλύψουν το δικό τους μοναδικό εαυτό και να τον αγαπήσουν. </a:t>
            </a:r>
            <a:br>
              <a:rPr lang="en-US" sz="2200"/>
            </a:br>
            <a:r>
              <a:rPr lang="en-US" sz="2200"/>
              <a:t>Κατερίνα Σοφιανοπούλου, Ψυχολόγος ΜSc Ιατρικής Σχολής ΑθηνώνΕκπαιδευμένη στη Γνωσιακή-Συμπεριφοριστική Ψυχοθεραπεία</a:t>
            </a:r>
            <a:br>
              <a:rPr lang="en-US" sz="2200"/>
            </a:br>
            <a:endParaRPr lang="en-US" sz="2200"/>
          </a:p>
        </p:txBody>
      </p:sp>
      <p:sp>
        <p:nvSpPr>
          <p:cNvPr id="5" name="Θέση περιεχομένου 4">
            <a:extLst>
              <a:ext uri="{FF2B5EF4-FFF2-40B4-BE49-F238E27FC236}">
                <a16:creationId xmlns:a16="http://schemas.microsoft.com/office/drawing/2014/main" id="{88224547-3916-40E0-9D13-F7414C53ABA1}"/>
              </a:ext>
            </a:extLst>
          </p:cNvPr>
          <p:cNvSpPr>
            <a:spLocks noGrp="1"/>
          </p:cNvSpPr>
          <p:nvPr>
            <p:ph type="body" idx="1"/>
          </p:nvPr>
        </p:nvSpPr>
        <p:spPr>
          <a:xfrm>
            <a:off x="1260493" y="5602941"/>
            <a:ext cx="10164745" cy="681850"/>
          </a:xfrm>
        </p:spPr>
        <p:txBody>
          <a:bodyPr vert="horz" lIns="91440" tIns="45720" rIns="91440" bIns="45720" rtlCol="0" anchor="ctr">
            <a:normAutofit fontScale="92500" lnSpcReduction="20000"/>
          </a:bodyPr>
          <a:lstStyle/>
          <a:p>
            <a:pPr algn="ctr"/>
            <a:r>
              <a:rPr lang="el-GR" sz="2000" dirty="0">
                <a:solidFill>
                  <a:schemeClr val="tx1">
                    <a:alpha val="60000"/>
                  </a:schemeClr>
                </a:solidFill>
              </a:rPr>
              <a:t>Δημιουργία διαδικτυακού Εργαστηρίου :Πανελλήνιο Δίκτυο για το Θέατρο στην Εκπαίδευση</a:t>
            </a:r>
          </a:p>
          <a:p>
            <a:pPr algn="ctr"/>
            <a:r>
              <a:rPr lang="el-GR" sz="2000" dirty="0">
                <a:solidFill>
                  <a:schemeClr val="tx1">
                    <a:alpha val="60000"/>
                  </a:schemeClr>
                </a:solidFill>
              </a:rPr>
              <a:t>Πρόγραμμα «κι αν ήσουν εσύ» </a:t>
            </a:r>
            <a:endParaRPr lang="en-US" sz="2000" dirty="0">
              <a:solidFill>
                <a:schemeClr val="tx1">
                  <a:alpha val="60000"/>
                </a:schemeClr>
              </a:solidFill>
            </a:endParaRPr>
          </a:p>
        </p:txBody>
      </p:sp>
      <p:pic>
        <p:nvPicPr>
          <p:cNvPr id="14" name="Εικόνα 13">
            <a:extLst>
              <a:ext uri="{FF2B5EF4-FFF2-40B4-BE49-F238E27FC236}">
                <a16:creationId xmlns:a16="http://schemas.microsoft.com/office/drawing/2014/main" id="{997DF274-613D-488D-BFB8-E917E375B0E2}"/>
              </a:ext>
            </a:extLst>
          </p:cNvPr>
          <p:cNvPicPr>
            <a:picLocks noChangeAspect="1"/>
          </p:cNvPicPr>
          <p:nvPr/>
        </p:nvPicPr>
        <p:blipFill rotWithShape="1">
          <a:blip r:embed="rId2"/>
          <a:srcRect b="5308"/>
          <a:stretch/>
        </p:blipFill>
        <p:spPr>
          <a:xfrm>
            <a:off x="0" y="-243053"/>
            <a:ext cx="12192000" cy="2828482"/>
          </a:xfrm>
          <a:prstGeom prst="rect">
            <a:avLst/>
          </a:prstGeom>
        </p:spPr>
      </p:pic>
      <p:grpSp>
        <p:nvGrpSpPr>
          <p:cNvPr id="87" name="Group 86">
            <a:extLst>
              <a:ext uri="{FF2B5EF4-FFF2-40B4-BE49-F238E27FC236}">
                <a16:creationId xmlns:a16="http://schemas.microsoft.com/office/drawing/2014/main" id="{50483D03-B230-4400-8301-33F3412829E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885825" cy="6858000"/>
            <a:chOff x="0" y="0"/>
            <a:chExt cx="885825" cy="6858000"/>
          </a:xfrm>
        </p:grpSpPr>
        <p:sp>
          <p:nvSpPr>
            <p:cNvPr id="88" name="Freeform 6">
              <a:extLst>
                <a:ext uri="{FF2B5EF4-FFF2-40B4-BE49-F238E27FC236}">
                  <a16:creationId xmlns:a16="http://schemas.microsoft.com/office/drawing/2014/main" id="{ECADAA64-BE10-4EAD-A7DA-F601862B97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1"/>
            </a:solidFill>
            <a:ln w="0">
              <a:noFill/>
              <a:prstDash val="solid"/>
              <a:round/>
              <a:headEnd/>
              <a:tailEnd/>
            </a:ln>
          </p:spPr>
          <p:txBody>
            <a:bodyPr/>
            <a:lstStyle/>
            <a:p>
              <a:endParaRPr lang="el-GR"/>
            </a:p>
          </p:txBody>
        </p:sp>
        <p:sp>
          <p:nvSpPr>
            <p:cNvPr id="89" name="Freeform 6">
              <a:extLst>
                <a:ext uri="{FF2B5EF4-FFF2-40B4-BE49-F238E27FC236}">
                  <a16:creationId xmlns:a16="http://schemas.microsoft.com/office/drawing/2014/main" id="{7A478424-EC38-4BA6-B5A6-C2EF42F5E3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lumMod val="50000"/>
                <a:alpha val="40000"/>
              </a:schemeClr>
            </a:solidFill>
            <a:ln w="0">
              <a:noFill/>
              <a:prstDash val="solid"/>
              <a:round/>
              <a:headEnd/>
              <a:tailEnd/>
            </a:ln>
          </p:spPr>
          <p:txBody>
            <a:bodyPr/>
            <a:lstStyle/>
            <a:p>
              <a:endParaRPr lang="el-GR"/>
            </a:p>
          </p:txBody>
        </p:sp>
      </p:grpSp>
    </p:spTree>
    <p:extLst>
      <p:ext uri="{BB962C8B-B14F-4D97-AF65-F5344CB8AC3E}">
        <p14:creationId xmlns:p14="http://schemas.microsoft.com/office/powerpoint/2010/main" val="2682329009"/>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TotalTime>
  <Words>108</Words>
  <Application>Microsoft Office PowerPoint</Application>
  <PresentationFormat>Ευρεία οθόνη</PresentationFormat>
  <Paragraphs>9</Paragraphs>
  <Slides>2</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2</vt:i4>
      </vt:variant>
    </vt:vector>
  </HeadingPairs>
  <TitlesOfParts>
    <vt:vector size="6" baseType="lpstr">
      <vt:lpstr>Arial</vt:lpstr>
      <vt:lpstr>Calibri</vt:lpstr>
      <vt:lpstr>Calibri Light</vt:lpstr>
      <vt:lpstr>Θέμα του Office</vt:lpstr>
      <vt:lpstr>«…εγώ είμαι Εγώ!»</vt:lpstr>
      <vt:lpstr>Το παραμύθι αυτό αναδεικνύει και καθιστά προσιτή με βιωματικό τρόπο την έννοια της διαφορετικότητας, συνο-δεύει τα παιδιά στο ταξίδι της σταδιακής διαμόρφωσης του εαυτού, οδηγώντας τα να ανακαλύψουν το δικό τους μοναδικό εαυτό και να τον αγαπήσουν.  Κατερίνα Σοφιανοπούλου, Ψυχολόγος ΜSc Ιατρικής Σχολής ΑθηνώνΕκπαιδευμένη στη Γνωσιακή-Συμπεριφοριστική Ψυχοθεραπεία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«…εγώ είμαι Εγώ!»</dc:title>
  <dc:creator>PANAGIOTA GIANNOULI</dc:creator>
  <cp:lastModifiedBy>PANAGIOTA GIANNOULI</cp:lastModifiedBy>
  <cp:revision>3</cp:revision>
  <dcterms:created xsi:type="dcterms:W3CDTF">2021-03-10T13:00:59Z</dcterms:created>
  <dcterms:modified xsi:type="dcterms:W3CDTF">2024-03-25T17:15:48Z</dcterms:modified>
</cp:coreProperties>
</file>