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83" r:id="rId7"/>
    <p:sldId id="278" r:id="rId8"/>
    <p:sldId id="279" r:id="rId9"/>
    <p:sldId id="272" r:id="rId10"/>
    <p:sldId id="271" r:id="rId11"/>
    <p:sldId id="270" r:id="rId12"/>
    <p:sldId id="273" r:id="rId13"/>
    <p:sldId id="284" r:id="rId14"/>
    <p:sldId id="274" r:id="rId15"/>
    <p:sldId id="266" r:id="rId16"/>
    <p:sldId id="288" r:id="rId17"/>
    <p:sldId id="277" r:id="rId18"/>
    <p:sldId id="276" r:id="rId19"/>
    <p:sldId id="282" r:id="rId20"/>
    <p:sldId id="28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BF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6" autoAdjust="0"/>
    <p:restoredTop sz="94706" autoAdjust="0"/>
  </p:normalViewPr>
  <p:slideViewPr>
    <p:cSldViewPr snapToGrid="0">
      <p:cViewPr varScale="1">
        <p:scale>
          <a:sx n="47" d="100"/>
          <a:sy n="47" d="100"/>
        </p:scale>
        <p:origin x="1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 custT="1"/>
      <dgm:spPr/>
      <dgm:t>
        <a:bodyPr rtlCol="0"/>
        <a:lstStyle/>
        <a:p>
          <a:pPr rtl="0"/>
          <a:r>
            <a:rPr lang="el-GR" sz="2000" noProof="0" dirty="0"/>
            <a:t>Είναι </a:t>
          </a:r>
          <a:r>
            <a:rPr lang="el-GR" sz="2000" noProof="0" dirty="0" err="1"/>
            <a:t>παιχνιώδες</a:t>
          </a:r>
          <a:endParaRPr lang="el-GR" sz="20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 sz="2000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 sz="2000"/>
        </a:p>
      </dgm:t>
    </dgm:pt>
    <dgm:pt modelId="{EF034794-D109-40B6-8FA2-8971C3123AB6}">
      <dgm:prSet phldrT="[Text]" custT="1"/>
      <dgm:spPr/>
      <dgm:t>
        <a:bodyPr rtlCol="0"/>
        <a:lstStyle/>
        <a:p>
          <a:pPr rtl="0"/>
          <a:r>
            <a:rPr lang="el-GR" sz="2000" noProof="0" dirty="0"/>
            <a:t>Διερευνά ιστορίες για να καταλάβουμε ανθρώπινη συμπεριφορά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 sz="2000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 sz="2000"/>
        </a:p>
      </dgm:t>
    </dgm:pt>
    <dgm:pt modelId="{15E11DBD-E9B5-4BCF-A56C-7AAE26CE30DC}">
      <dgm:prSet phldrT="[Text]" custT="1"/>
      <dgm:spPr/>
      <dgm:t>
        <a:bodyPr rtlCol="0"/>
        <a:lstStyle/>
        <a:p>
          <a:pPr rtl="0"/>
          <a:r>
            <a:rPr lang="el-GR" sz="2000" noProof="0" dirty="0"/>
            <a:t>Είναι </a:t>
          </a:r>
        </a:p>
        <a:p>
          <a:pPr rtl="0"/>
          <a:r>
            <a:rPr lang="el-GR" sz="2000" noProof="0" dirty="0"/>
            <a:t>συλλογική κοινωνική εμπειρία 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 sz="2000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 sz="2000"/>
        </a:p>
      </dgm:t>
    </dgm:pt>
    <dgm:pt modelId="{778AA374-0E17-4AEA-8EB6-0C342D57D8D8}">
      <dgm:prSet phldrT="[Text]" custT="1"/>
      <dgm:spPr/>
      <dgm:t>
        <a:bodyPr rtlCol="0"/>
        <a:lstStyle/>
        <a:p>
          <a:pPr rtl="0"/>
          <a:r>
            <a:rPr lang="el-GR" sz="2000" noProof="0" dirty="0"/>
            <a:t>Μεταμορφώνει</a:t>
          </a:r>
          <a:r>
            <a:rPr lang="el-GR" sz="2000" baseline="0" noProof="0" dirty="0"/>
            <a:t> τον χώρο και τον χρόνο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 sz="2000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 sz="2000"/>
        </a:p>
      </dgm:t>
    </dgm:pt>
    <dgm:pt modelId="{05F1A7D0-6E45-49DA-80B3-7FF4B8783E58}">
      <dgm:prSet phldrT="[Text]" custT="1"/>
      <dgm:spPr/>
      <dgm:t>
        <a:bodyPr rtlCol="0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baseline="0" noProof="0" dirty="0"/>
            <a:t>Στηρίζεται σε θεατρικές τεχνικές και συμβάσεις  </a:t>
          </a:r>
          <a:endParaRPr lang="el-GR" sz="2000" noProof="0" dirty="0"/>
        </a:p>
        <a:p>
          <a:pPr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noProof="0" dirty="0"/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 sz="2000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 sz="2000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  <dgm:extLst>
        <a:ext uri="{E40237B7-FDA0-4F09-8148-C483321AD2D9}">
          <dgm14:cNvPr xmlns:dgm14="http://schemas.microsoft.com/office/drawing/2010/diagram" id="0" name="" title="L shape for step 1"/>
        </a:ext>
      </dgm:extLst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  <dgm:extLst>
        <a:ext uri="{E40237B7-FDA0-4F09-8148-C483321AD2D9}">
          <dgm14:cNvPr xmlns:dgm14="http://schemas.microsoft.com/office/drawing/2010/diagram" id="0" name="" title="Shape 1"/>
        </a:ext>
      </dgm:extLst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  <dgm:extLst>
        <a:ext uri="{E40237B7-FDA0-4F09-8148-C483321AD2D9}">
          <dgm14:cNvPr xmlns:dgm14="http://schemas.microsoft.com/office/drawing/2010/diagram" id="0" name="" title="L shape for step 2"/>
        </a:ext>
      </dgm:extLst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  <dgm:extLst>
        <a:ext uri="{E40237B7-FDA0-4F09-8148-C483321AD2D9}">
          <dgm14:cNvPr xmlns:dgm14="http://schemas.microsoft.com/office/drawing/2010/diagram" id="0" name="" title="Shape 2"/>
        </a:ext>
      </dgm:extLst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  <dgm:extLst>
        <a:ext uri="{E40237B7-FDA0-4F09-8148-C483321AD2D9}">
          <dgm14:cNvPr xmlns:dgm14="http://schemas.microsoft.com/office/drawing/2010/diagram" id="0" name="" title="L shape for step 3"/>
        </a:ext>
      </dgm:extLst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  <dgm:extLst>
        <a:ext uri="{E40237B7-FDA0-4F09-8148-C483321AD2D9}">
          <dgm14:cNvPr xmlns:dgm14="http://schemas.microsoft.com/office/drawing/2010/diagram" id="0" name="" title="Shape 3"/>
        </a:ext>
      </dgm:extLst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  <dgm:extLst>
        <a:ext uri="{E40237B7-FDA0-4F09-8148-C483321AD2D9}">
          <dgm14:cNvPr xmlns:dgm14="http://schemas.microsoft.com/office/drawing/2010/diagram" id="0" name="" title="L shape for step 4"/>
        </a:ext>
      </dgm:extLst>
    </dgm:pt>
    <dgm:pt modelId="{AFC6068B-131B-444D-AF53-A5A2A6DC9AE7}" type="pres">
      <dgm:prSet presAssocID="{778AA374-0E17-4AEA-8EB6-0C342D57D8D8}" presName="ParentText" presStyleLbl="revTx" presStyleIdx="3" presStyleCnt="5" custScaleX="105030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  <dgm:extLst>
        <a:ext uri="{E40237B7-FDA0-4F09-8148-C483321AD2D9}">
          <dgm14:cNvPr xmlns:dgm14="http://schemas.microsoft.com/office/drawing/2010/diagram" id="0" name="" title="Shape 4"/>
        </a:ext>
      </dgm:extLst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  <dgm:extLst>
        <a:ext uri="{E40237B7-FDA0-4F09-8148-C483321AD2D9}">
          <dgm14:cNvPr xmlns:dgm14="http://schemas.microsoft.com/office/drawing/2010/diagram" id="0" name="" title="L shape for step 5"/>
        </a:ext>
      </dgm:extLst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68BA408-4119-47F8-A4CF-2543C21BB4D1}" type="presOf" srcId="{EF034794-D109-40B6-8FA2-8971C3123AB6}" destId="{18F7A15A-3ED1-4A32-B700-36B8D6BBE441}" srcOrd="0" destOrd="0" presId="urn:microsoft.com/office/officeart/2009/3/layout/StepUpProcess"/>
    <dgm:cxn modelId="{BDF8E545-E250-457D-92AF-B0F0476043EE}" type="presOf" srcId="{15E11DBD-E9B5-4BCF-A56C-7AAE26CE30DC}" destId="{F0124EB5-2136-46F3-B2F4-41A5196C24A0}" srcOrd="0" destOrd="0" presId="urn:microsoft.com/office/officeart/2009/3/layout/StepUpProcess"/>
    <dgm:cxn modelId="{C3B8E746-D06C-4269-AAEA-803B56E35C92}" type="presOf" srcId="{41DDEAAE-DE55-45A3-A4F7-3874E0140D37}" destId="{EB3CB291-E23A-4667-A32E-A640A76557A1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1A406B89-6823-4223-B115-90403A6E0D7D}" type="presOf" srcId="{E4D23657-D1E8-4B22-974B-8DC90813F51B}" destId="{80B372F1-8EF3-4532-ACC6-E65E1D63ACA2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6572D6C0-2D71-452E-ABD1-CD86FAE0E8E6}" type="presOf" srcId="{05F1A7D0-6E45-49DA-80B3-7FF4B8783E58}" destId="{D81336A4-814F-45EF-B582-2466B0D2E2A7}" srcOrd="0" destOrd="0" presId="urn:microsoft.com/office/officeart/2009/3/layout/StepUpProcess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0F2C32ED-282C-4866-9C1A-8C53B2D11E89}" type="presOf" srcId="{778AA374-0E17-4AEA-8EB6-0C342D57D8D8}" destId="{AFC6068B-131B-444D-AF53-A5A2A6DC9AE7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DBF667FA-B091-48C8-A8DA-E63C5CB3841F}" type="presParOf" srcId="{EB3CB291-E23A-4667-A32E-A640A76557A1}" destId="{01035298-0CF7-4145-8EE2-24DBFEAF33BB}" srcOrd="0" destOrd="0" presId="urn:microsoft.com/office/officeart/2009/3/layout/StepUpProcess"/>
    <dgm:cxn modelId="{0D87486A-4228-43BE-9F2C-CD01649BAE9C}" type="presParOf" srcId="{01035298-0CF7-4145-8EE2-24DBFEAF33BB}" destId="{21E1F518-1190-4883-914B-1FB66E6D3A63}" srcOrd="0" destOrd="0" presId="urn:microsoft.com/office/officeart/2009/3/layout/StepUpProcess"/>
    <dgm:cxn modelId="{00AF1B9D-64E7-4CE9-BDB3-26691C3E51FF}" type="presParOf" srcId="{01035298-0CF7-4145-8EE2-24DBFEAF33BB}" destId="{80B372F1-8EF3-4532-ACC6-E65E1D63ACA2}" srcOrd="1" destOrd="0" presId="urn:microsoft.com/office/officeart/2009/3/layout/StepUpProcess"/>
    <dgm:cxn modelId="{5FD6852F-9991-4AAE-A99E-AA6DF6416CE2}" type="presParOf" srcId="{01035298-0CF7-4145-8EE2-24DBFEAF33BB}" destId="{B746139E-4627-4CCC-9299-5653D77ED24D}" srcOrd="2" destOrd="0" presId="urn:microsoft.com/office/officeart/2009/3/layout/StepUpProcess"/>
    <dgm:cxn modelId="{1A33624F-9E62-4F6F-A960-6CE2A88FEF61}" type="presParOf" srcId="{EB3CB291-E23A-4667-A32E-A640A76557A1}" destId="{780BC64D-2F67-498A-99F6-7EB28080D705}" srcOrd="1" destOrd="0" presId="urn:microsoft.com/office/officeart/2009/3/layout/StepUpProcess"/>
    <dgm:cxn modelId="{155C6A39-E301-4E98-8D6B-C2170FEA0652}" type="presParOf" srcId="{780BC64D-2F67-498A-99F6-7EB28080D705}" destId="{68E230FA-2656-4C78-B827-58AFD214F445}" srcOrd="0" destOrd="0" presId="urn:microsoft.com/office/officeart/2009/3/layout/StepUpProcess"/>
    <dgm:cxn modelId="{9FF38D40-1FE6-4296-BFAB-3CBAC3E03937}" type="presParOf" srcId="{EB3CB291-E23A-4667-A32E-A640A76557A1}" destId="{B07824BD-C1CB-4098-8E38-D3E1F721DF31}" srcOrd="2" destOrd="0" presId="urn:microsoft.com/office/officeart/2009/3/layout/StepUpProcess"/>
    <dgm:cxn modelId="{8C258485-6D1D-4A85-AF50-F43A90B4DB17}" type="presParOf" srcId="{B07824BD-C1CB-4098-8E38-D3E1F721DF31}" destId="{85769F8C-5820-4CB5-B01D-69A648973D8F}" srcOrd="0" destOrd="0" presId="urn:microsoft.com/office/officeart/2009/3/layout/StepUpProcess"/>
    <dgm:cxn modelId="{9D843FA5-BCB6-4EEC-80D4-A7BF1E17B9E1}" type="presParOf" srcId="{B07824BD-C1CB-4098-8E38-D3E1F721DF31}" destId="{18F7A15A-3ED1-4A32-B700-36B8D6BBE441}" srcOrd="1" destOrd="0" presId="urn:microsoft.com/office/officeart/2009/3/layout/StepUpProcess"/>
    <dgm:cxn modelId="{3D63C715-78F1-418C-B25D-B124D1064284}" type="presParOf" srcId="{B07824BD-C1CB-4098-8E38-D3E1F721DF31}" destId="{F6F2BEFC-1674-4E8D-98FF-DE4432BB887C}" srcOrd="2" destOrd="0" presId="urn:microsoft.com/office/officeart/2009/3/layout/StepUpProcess"/>
    <dgm:cxn modelId="{EE9662D1-9479-4871-A53B-F7153674E8DF}" type="presParOf" srcId="{EB3CB291-E23A-4667-A32E-A640A76557A1}" destId="{E26373E0-D095-405B-9F4A-CC7FBB5BEBD2}" srcOrd="3" destOrd="0" presId="urn:microsoft.com/office/officeart/2009/3/layout/StepUpProcess"/>
    <dgm:cxn modelId="{F54B2D97-BFF5-41F4-9930-CBAF41222D11}" type="presParOf" srcId="{E26373E0-D095-405B-9F4A-CC7FBB5BEBD2}" destId="{8B10941C-73F0-477C-9F3D-EB0A4525ACBE}" srcOrd="0" destOrd="0" presId="urn:microsoft.com/office/officeart/2009/3/layout/StepUpProcess"/>
    <dgm:cxn modelId="{6E21F5F2-1A23-4FB7-9279-3213CA2A91B0}" type="presParOf" srcId="{EB3CB291-E23A-4667-A32E-A640A76557A1}" destId="{DF2F85E9-6BAE-40EA-8F18-DAFCA3EFFB69}" srcOrd="4" destOrd="0" presId="urn:microsoft.com/office/officeart/2009/3/layout/StepUpProcess"/>
    <dgm:cxn modelId="{66861842-6333-496B-B569-691E80F942DB}" type="presParOf" srcId="{DF2F85E9-6BAE-40EA-8F18-DAFCA3EFFB69}" destId="{A5E67CF4-39ED-4CC8-A27F-E45EA5D3AC44}" srcOrd="0" destOrd="0" presId="urn:microsoft.com/office/officeart/2009/3/layout/StepUpProcess"/>
    <dgm:cxn modelId="{A2200E0B-E82E-4BA4-8E20-598C1D4DFEAD}" type="presParOf" srcId="{DF2F85E9-6BAE-40EA-8F18-DAFCA3EFFB69}" destId="{F0124EB5-2136-46F3-B2F4-41A5196C24A0}" srcOrd="1" destOrd="0" presId="urn:microsoft.com/office/officeart/2009/3/layout/StepUpProcess"/>
    <dgm:cxn modelId="{57A0DFFB-D46B-40EE-B311-5D1539934B79}" type="presParOf" srcId="{DF2F85E9-6BAE-40EA-8F18-DAFCA3EFFB69}" destId="{D5E82CFA-3F05-41CB-A66C-3A904CCE06CE}" srcOrd="2" destOrd="0" presId="urn:microsoft.com/office/officeart/2009/3/layout/StepUpProcess"/>
    <dgm:cxn modelId="{95B376D1-1212-4F84-B4FD-7A064D42C5B1}" type="presParOf" srcId="{EB3CB291-E23A-4667-A32E-A640A76557A1}" destId="{F5574CB1-AC1C-4773-A4A7-C4CE14EF6374}" srcOrd="5" destOrd="0" presId="urn:microsoft.com/office/officeart/2009/3/layout/StepUpProcess"/>
    <dgm:cxn modelId="{09A45B88-6EE6-43F1-A933-AC16BB603A15}" type="presParOf" srcId="{F5574CB1-AC1C-4773-A4A7-C4CE14EF6374}" destId="{14FCF07D-F999-4928-B62C-1135C3080FD1}" srcOrd="0" destOrd="0" presId="urn:microsoft.com/office/officeart/2009/3/layout/StepUpProcess"/>
    <dgm:cxn modelId="{EEC4C1A4-1AF9-4B81-BDAD-75D78EBB6160}" type="presParOf" srcId="{EB3CB291-E23A-4667-A32E-A640A76557A1}" destId="{2489F161-D1CF-4A3D-8E95-6382395DC25B}" srcOrd="6" destOrd="0" presId="urn:microsoft.com/office/officeart/2009/3/layout/StepUpProcess"/>
    <dgm:cxn modelId="{950ED2A6-FE09-4270-AB41-FAA006DD7BBA}" type="presParOf" srcId="{2489F161-D1CF-4A3D-8E95-6382395DC25B}" destId="{06EAFCDC-2041-4C37-BE64-7627BAA16382}" srcOrd="0" destOrd="0" presId="urn:microsoft.com/office/officeart/2009/3/layout/StepUpProcess"/>
    <dgm:cxn modelId="{714F3064-7DE0-4289-A04C-878F746531E8}" type="presParOf" srcId="{2489F161-D1CF-4A3D-8E95-6382395DC25B}" destId="{AFC6068B-131B-444D-AF53-A5A2A6DC9AE7}" srcOrd="1" destOrd="0" presId="urn:microsoft.com/office/officeart/2009/3/layout/StepUpProcess"/>
    <dgm:cxn modelId="{9E4BE748-E5A0-4EBE-B535-DDA6791D8C92}" type="presParOf" srcId="{2489F161-D1CF-4A3D-8E95-6382395DC25B}" destId="{F62C0D9F-BF11-4D63-A28B-80FA21343A28}" srcOrd="2" destOrd="0" presId="urn:microsoft.com/office/officeart/2009/3/layout/StepUpProcess"/>
    <dgm:cxn modelId="{E2EA420D-810D-4165-9CB0-991BFF81617E}" type="presParOf" srcId="{EB3CB291-E23A-4667-A32E-A640A76557A1}" destId="{F5EC4F6A-2B4F-420C-9BEA-A14EFB832731}" srcOrd="7" destOrd="0" presId="urn:microsoft.com/office/officeart/2009/3/layout/StepUpProcess"/>
    <dgm:cxn modelId="{C85C1036-3B82-46A1-8D2E-545D1B866A59}" type="presParOf" srcId="{F5EC4F6A-2B4F-420C-9BEA-A14EFB832731}" destId="{41DC2B0B-BD37-48C1-BB85-7F75AC60BB5F}" srcOrd="0" destOrd="0" presId="urn:microsoft.com/office/officeart/2009/3/layout/StepUpProcess"/>
    <dgm:cxn modelId="{4D718F7E-A897-475E-978E-70B2271FEE4B}" type="presParOf" srcId="{EB3CB291-E23A-4667-A32E-A640A76557A1}" destId="{D2C6C114-9E17-4E64-9FCF-9C4365FE25B7}" srcOrd="8" destOrd="0" presId="urn:microsoft.com/office/officeart/2009/3/layout/StepUpProcess"/>
    <dgm:cxn modelId="{C3332775-BAA0-4B74-BAF2-D753F0A9418D}" type="presParOf" srcId="{D2C6C114-9E17-4E64-9FCF-9C4365FE25B7}" destId="{BA06DEFD-3E20-41CA-8CC7-585BE7A02A00}" srcOrd="0" destOrd="0" presId="urn:microsoft.com/office/officeart/2009/3/layout/StepUpProcess"/>
    <dgm:cxn modelId="{A4A68D1B-012D-4DDE-976F-3F052364A185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BDDF1A-DC00-4F4A-90BF-99DC270814C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63F93-BBD2-4584-9AEE-96BCE0BDF171}">
      <dgm:prSet/>
      <dgm:spPr/>
      <dgm:t>
        <a:bodyPr/>
        <a:lstStyle/>
        <a:p>
          <a:r>
            <a:rPr lang="el-GR" dirty="0"/>
            <a:t>δημιουργία </a:t>
          </a:r>
          <a:endParaRPr lang="en-US" dirty="0"/>
        </a:p>
      </dgm:t>
    </dgm:pt>
    <dgm:pt modelId="{9B51108B-06D4-4318-83C0-48B661E6B2C4}" type="parTrans" cxnId="{FC378D8B-6858-4D88-861D-40E29434D1AD}">
      <dgm:prSet/>
      <dgm:spPr/>
      <dgm:t>
        <a:bodyPr/>
        <a:lstStyle/>
        <a:p>
          <a:endParaRPr lang="en-US"/>
        </a:p>
      </dgm:t>
    </dgm:pt>
    <dgm:pt modelId="{F9ACE5AA-E28D-4820-A0BC-3196E87B347B}" type="sibTrans" cxnId="{FC378D8B-6858-4D88-861D-40E29434D1AD}">
      <dgm:prSet/>
      <dgm:spPr/>
      <dgm:t>
        <a:bodyPr/>
        <a:lstStyle/>
        <a:p>
          <a:endParaRPr lang="en-US"/>
        </a:p>
      </dgm:t>
    </dgm:pt>
    <dgm:pt modelId="{570D353D-6B5B-4FB1-9BC2-4FC63549D788}">
      <dgm:prSet/>
      <dgm:spPr/>
      <dgm:t>
        <a:bodyPr/>
        <a:lstStyle/>
        <a:p>
          <a:r>
            <a:rPr lang="el-GR" dirty="0"/>
            <a:t>–παρουσίαση </a:t>
          </a:r>
          <a:endParaRPr lang="en-US" dirty="0"/>
        </a:p>
      </dgm:t>
    </dgm:pt>
    <dgm:pt modelId="{6C4CECF8-C1D5-4CD5-9A0E-E7EE68E9F098}" type="parTrans" cxnId="{0117E31D-0B4C-43FE-9641-B378117C3B76}">
      <dgm:prSet/>
      <dgm:spPr/>
      <dgm:t>
        <a:bodyPr/>
        <a:lstStyle/>
        <a:p>
          <a:endParaRPr lang="en-US"/>
        </a:p>
      </dgm:t>
    </dgm:pt>
    <dgm:pt modelId="{4AC9D809-C642-428B-BFBE-4E1177829999}" type="sibTrans" cxnId="{0117E31D-0B4C-43FE-9641-B378117C3B76}">
      <dgm:prSet/>
      <dgm:spPr/>
      <dgm:t>
        <a:bodyPr/>
        <a:lstStyle/>
        <a:p>
          <a:endParaRPr lang="en-US"/>
        </a:p>
      </dgm:t>
    </dgm:pt>
    <dgm:pt modelId="{74372CC4-8CAA-4BAE-A500-B320716B21CB}">
      <dgm:prSet/>
      <dgm:spPr/>
      <dgm:t>
        <a:bodyPr/>
        <a:lstStyle/>
        <a:p>
          <a:r>
            <a:rPr lang="el-GR"/>
            <a:t>– ανταπόκριση</a:t>
          </a:r>
          <a:endParaRPr lang="en-US"/>
        </a:p>
      </dgm:t>
    </dgm:pt>
    <dgm:pt modelId="{54212AD1-1489-408B-B053-37C3740FD5FD}" type="parTrans" cxnId="{7F897AEE-F479-43CE-B1B1-8D6646DF76F1}">
      <dgm:prSet/>
      <dgm:spPr/>
      <dgm:t>
        <a:bodyPr/>
        <a:lstStyle/>
        <a:p>
          <a:endParaRPr lang="en-US"/>
        </a:p>
      </dgm:t>
    </dgm:pt>
    <dgm:pt modelId="{E5CAA561-58D9-41DF-8151-19EB7507B99D}" type="sibTrans" cxnId="{7F897AEE-F479-43CE-B1B1-8D6646DF76F1}">
      <dgm:prSet/>
      <dgm:spPr/>
      <dgm:t>
        <a:bodyPr/>
        <a:lstStyle/>
        <a:p>
          <a:endParaRPr lang="en-US"/>
        </a:p>
      </dgm:t>
    </dgm:pt>
    <dgm:pt modelId="{D49C7F94-66D8-4A26-A309-F31B95961180}" type="pres">
      <dgm:prSet presAssocID="{0FBDDF1A-DC00-4F4A-90BF-99DC270814CE}" presName="outerComposite" presStyleCnt="0">
        <dgm:presLayoutVars>
          <dgm:chMax val="5"/>
          <dgm:dir/>
          <dgm:resizeHandles val="exact"/>
        </dgm:presLayoutVars>
      </dgm:prSet>
      <dgm:spPr/>
    </dgm:pt>
    <dgm:pt modelId="{4866411C-867B-41CC-AD54-F0562B4078D8}" type="pres">
      <dgm:prSet presAssocID="{0FBDDF1A-DC00-4F4A-90BF-99DC270814CE}" presName="dummyMaxCanvas" presStyleCnt="0">
        <dgm:presLayoutVars/>
      </dgm:prSet>
      <dgm:spPr/>
    </dgm:pt>
    <dgm:pt modelId="{75C915F0-28CB-4DEF-88E4-5B5C4AC1DACB}" type="pres">
      <dgm:prSet presAssocID="{0FBDDF1A-DC00-4F4A-90BF-99DC270814CE}" presName="ThreeNodes_1" presStyleLbl="node1" presStyleIdx="0" presStyleCnt="3">
        <dgm:presLayoutVars>
          <dgm:bulletEnabled val="1"/>
        </dgm:presLayoutVars>
      </dgm:prSet>
      <dgm:spPr/>
    </dgm:pt>
    <dgm:pt modelId="{24004EAB-B30A-42E1-B1CC-CA511D1EF54D}" type="pres">
      <dgm:prSet presAssocID="{0FBDDF1A-DC00-4F4A-90BF-99DC270814CE}" presName="ThreeNodes_2" presStyleLbl="node1" presStyleIdx="1" presStyleCnt="3">
        <dgm:presLayoutVars>
          <dgm:bulletEnabled val="1"/>
        </dgm:presLayoutVars>
      </dgm:prSet>
      <dgm:spPr/>
    </dgm:pt>
    <dgm:pt modelId="{9F2B6C58-F7CC-4DE2-9FC6-FB7138376075}" type="pres">
      <dgm:prSet presAssocID="{0FBDDF1A-DC00-4F4A-90BF-99DC270814CE}" presName="ThreeNodes_3" presStyleLbl="node1" presStyleIdx="2" presStyleCnt="3">
        <dgm:presLayoutVars>
          <dgm:bulletEnabled val="1"/>
        </dgm:presLayoutVars>
      </dgm:prSet>
      <dgm:spPr/>
    </dgm:pt>
    <dgm:pt modelId="{7EB74B6E-689E-45EF-BE63-FEAC66B376A8}" type="pres">
      <dgm:prSet presAssocID="{0FBDDF1A-DC00-4F4A-90BF-99DC270814CE}" presName="ThreeConn_1-2" presStyleLbl="fgAccFollowNode1" presStyleIdx="0" presStyleCnt="2">
        <dgm:presLayoutVars>
          <dgm:bulletEnabled val="1"/>
        </dgm:presLayoutVars>
      </dgm:prSet>
      <dgm:spPr/>
    </dgm:pt>
    <dgm:pt modelId="{54939ABA-1ED6-4F35-BCA7-92FE08BE7AFB}" type="pres">
      <dgm:prSet presAssocID="{0FBDDF1A-DC00-4F4A-90BF-99DC270814CE}" presName="ThreeConn_2-3" presStyleLbl="fgAccFollowNode1" presStyleIdx="1" presStyleCnt="2">
        <dgm:presLayoutVars>
          <dgm:bulletEnabled val="1"/>
        </dgm:presLayoutVars>
      </dgm:prSet>
      <dgm:spPr/>
    </dgm:pt>
    <dgm:pt modelId="{2E8153C1-BC2A-4DF2-BFAB-8EA2B58FEFFE}" type="pres">
      <dgm:prSet presAssocID="{0FBDDF1A-DC00-4F4A-90BF-99DC270814CE}" presName="ThreeNodes_1_text" presStyleLbl="node1" presStyleIdx="2" presStyleCnt="3">
        <dgm:presLayoutVars>
          <dgm:bulletEnabled val="1"/>
        </dgm:presLayoutVars>
      </dgm:prSet>
      <dgm:spPr/>
    </dgm:pt>
    <dgm:pt modelId="{C45C11DE-09B8-4859-B4E2-9453F76DE56F}" type="pres">
      <dgm:prSet presAssocID="{0FBDDF1A-DC00-4F4A-90BF-99DC270814CE}" presName="ThreeNodes_2_text" presStyleLbl="node1" presStyleIdx="2" presStyleCnt="3">
        <dgm:presLayoutVars>
          <dgm:bulletEnabled val="1"/>
        </dgm:presLayoutVars>
      </dgm:prSet>
      <dgm:spPr/>
    </dgm:pt>
    <dgm:pt modelId="{17EF4030-7470-4D99-8A0E-A16D06E49DC5}" type="pres">
      <dgm:prSet presAssocID="{0FBDDF1A-DC00-4F4A-90BF-99DC270814C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117E31D-0B4C-43FE-9641-B378117C3B76}" srcId="{0FBDDF1A-DC00-4F4A-90BF-99DC270814CE}" destId="{570D353D-6B5B-4FB1-9BC2-4FC63549D788}" srcOrd="1" destOrd="0" parTransId="{6C4CECF8-C1D5-4CD5-9A0E-E7EE68E9F098}" sibTransId="{4AC9D809-C642-428B-BFBE-4E1177829999}"/>
    <dgm:cxn modelId="{BD354F3E-3C00-4DC3-B036-9682B774FC44}" type="presOf" srcId="{FAD63F93-BBD2-4584-9AEE-96BCE0BDF171}" destId="{75C915F0-28CB-4DEF-88E4-5B5C4AC1DACB}" srcOrd="0" destOrd="0" presId="urn:microsoft.com/office/officeart/2005/8/layout/vProcess5"/>
    <dgm:cxn modelId="{A41C3764-36F4-4D8C-B928-6562A091CC8F}" type="presOf" srcId="{0FBDDF1A-DC00-4F4A-90BF-99DC270814CE}" destId="{D49C7F94-66D8-4A26-A309-F31B95961180}" srcOrd="0" destOrd="0" presId="urn:microsoft.com/office/officeart/2005/8/layout/vProcess5"/>
    <dgm:cxn modelId="{E5885B8B-14D5-40A3-BFA8-AFE181504E13}" type="presOf" srcId="{570D353D-6B5B-4FB1-9BC2-4FC63549D788}" destId="{24004EAB-B30A-42E1-B1CC-CA511D1EF54D}" srcOrd="0" destOrd="0" presId="urn:microsoft.com/office/officeart/2005/8/layout/vProcess5"/>
    <dgm:cxn modelId="{FC378D8B-6858-4D88-861D-40E29434D1AD}" srcId="{0FBDDF1A-DC00-4F4A-90BF-99DC270814CE}" destId="{FAD63F93-BBD2-4584-9AEE-96BCE0BDF171}" srcOrd="0" destOrd="0" parTransId="{9B51108B-06D4-4318-83C0-48B661E6B2C4}" sibTransId="{F9ACE5AA-E28D-4820-A0BC-3196E87B347B}"/>
    <dgm:cxn modelId="{46255796-F0B0-4EE3-ADDB-6FE66362CECB}" type="presOf" srcId="{74372CC4-8CAA-4BAE-A500-B320716B21CB}" destId="{17EF4030-7470-4D99-8A0E-A16D06E49DC5}" srcOrd="1" destOrd="0" presId="urn:microsoft.com/office/officeart/2005/8/layout/vProcess5"/>
    <dgm:cxn modelId="{DF13D4A6-8A37-4F56-866F-75A7623F15F5}" type="presOf" srcId="{4AC9D809-C642-428B-BFBE-4E1177829999}" destId="{54939ABA-1ED6-4F35-BCA7-92FE08BE7AFB}" srcOrd="0" destOrd="0" presId="urn:microsoft.com/office/officeart/2005/8/layout/vProcess5"/>
    <dgm:cxn modelId="{925D86B0-F447-4945-8DB8-B944806A78DD}" type="presOf" srcId="{74372CC4-8CAA-4BAE-A500-B320716B21CB}" destId="{9F2B6C58-F7CC-4DE2-9FC6-FB7138376075}" srcOrd="0" destOrd="0" presId="urn:microsoft.com/office/officeart/2005/8/layout/vProcess5"/>
    <dgm:cxn modelId="{657B1ABA-D8BE-4782-AFCD-C797564516A5}" type="presOf" srcId="{F9ACE5AA-E28D-4820-A0BC-3196E87B347B}" destId="{7EB74B6E-689E-45EF-BE63-FEAC66B376A8}" srcOrd="0" destOrd="0" presId="urn:microsoft.com/office/officeart/2005/8/layout/vProcess5"/>
    <dgm:cxn modelId="{93847BD7-F60E-4850-AC33-04A59A435654}" type="presOf" srcId="{570D353D-6B5B-4FB1-9BC2-4FC63549D788}" destId="{C45C11DE-09B8-4859-B4E2-9453F76DE56F}" srcOrd="1" destOrd="0" presId="urn:microsoft.com/office/officeart/2005/8/layout/vProcess5"/>
    <dgm:cxn modelId="{6B3E0BEC-2E54-452D-9D64-16A3DB2B6D30}" type="presOf" srcId="{FAD63F93-BBD2-4584-9AEE-96BCE0BDF171}" destId="{2E8153C1-BC2A-4DF2-BFAB-8EA2B58FEFFE}" srcOrd="1" destOrd="0" presId="urn:microsoft.com/office/officeart/2005/8/layout/vProcess5"/>
    <dgm:cxn modelId="{7F897AEE-F479-43CE-B1B1-8D6646DF76F1}" srcId="{0FBDDF1A-DC00-4F4A-90BF-99DC270814CE}" destId="{74372CC4-8CAA-4BAE-A500-B320716B21CB}" srcOrd="2" destOrd="0" parTransId="{54212AD1-1489-408B-B053-37C3740FD5FD}" sibTransId="{E5CAA561-58D9-41DF-8151-19EB7507B99D}"/>
    <dgm:cxn modelId="{D9859E9B-F557-4624-A766-44BE25A7BEA1}" type="presParOf" srcId="{D49C7F94-66D8-4A26-A309-F31B95961180}" destId="{4866411C-867B-41CC-AD54-F0562B4078D8}" srcOrd="0" destOrd="0" presId="urn:microsoft.com/office/officeart/2005/8/layout/vProcess5"/>
    <dgm:cxn modelId="{0CF86364-E0D6-4F78-A3BA-DA5F9F4C2EA4}" type="presParOf" srcId="{D49C7F94-66D8-4A26-A309-F31B95961180}" destId="{75C915F0-28CB-4DEF-88E4-5B5C4AC1DACB}" srcOrd="1" destOrd="0" presId="urn:microsoft.com/office/officeart/2005/8/layout/vProcess5"/>
    <dgm:cxn modelId="{A13C0808-E351-4D52-B402-B9664885BA92}" type="presParOf" srcId="{D49C7F94-66D8-4A26-A309-F31B95961180}" destId="{24004EAB-B30A-42E1-B1CC-CA511D1EF54D}" srcOrd="2" destOrd="0" presId="urn:microsoft.com/office/officeart/2005/8/layout/vProcess5"/>
    <dgm:cxn modelId="{56DF198E-2441-4BCB-A667-7FA2CAD39B6B}" type="presParOf" srcId="{D49C7F94-66D8-4A26-A309-F31B95961180}" destId="{9F2B6C58-F7CC-4DE2-9FC6-FB7138376075}" srcOrd="3" destOrd="0" presId="urn:microsoft.com/office/officeart/2005/8/layout/vProcess5"/>
    <dgm:cxn modelId="{6DE8B3AC-8B79-4737-AC00-138622A1893A}" type="presParOf" srcId="{D49C7F94-66D8-4A26-A309-F31B95961180}" destId="{7EB74B6E-689E-45EF-BE63-FEAC66B376A8}" srcOrd="4" destOrd="0" presId="urn:microsoft.com/office/officeart/2005/8/layout/vProcess5"/>
    <dgm:cxn modelId="{DBF38518-F035-4DA5-A6EB-282FAECFB283}" type="presParOf" srcId="{D49C7F94-66D8-4A26-A309-F31B95961180}" destId="{54939ABA-1ED6-4F35-BCA7-92FE08BE7AFB}" srcOrd="5" destOrd="0" presId="urn:microsoft.com/office/officeart/2005/8/layout/vProcess5"/>
    <dgm:cxn modelId="{D6163E09-7FE8-4A61-99D4-448C20F45D4A}" type="presParOf" srcId="{D49C7F94-66D8-4A26-A309-F31B95961180}" destId="{2E8153C1-BC2A-4DF2-BFAB-8EA2B58FEFFE}" srcOrd="6" destOrd="0" presId="urn:microsoft.com/office/officeart/2005/8/layout/vProcess5"/>
    <dgm:cxn modelId="{F506B624-EC8A-4AF0-A861-0D41C2C9BD33}" type="presParOf" srcId="{D49C7F94-66D8-4A26-A309-F31B95961180}" destId="{C45C11DE-09B8-4859-B4E2-9453F76DE56F}" srcOrd="7" destOrd="0" presId="urn:microsoft.com/office/officeart/2005/8/layout/vProcess5"/>
    <dgm:cxn modelId="{59023BAF-58F9-4E54-9A11-8B604D3EA955}" type="presParOf" srcId="{D49C7F94-66D8-4A26-A309-F31B95961180}" destId="{17EF4030-7470-4D99-8A0E-A16D06E49DC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426509" y="2105528"/>
          <a:ext cx="1266032" cy="210664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215177" y="2734963"/>
          <a:ext cx="1901895" cy="1667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noProof="0" dirty="0"/>
            <a:t>Είναι </a:t>
          </a:r>
          <a:r>
            <a:rPr lang="el-GR" sz="2000" kern="1200" noProof="0" dirty="0" err="1"/>
            <a:t>παιχνιώδες</a:t>
          </a:r>
          <a:endParaRPr lang="el-GR" sz="2000" kern="1200" noProof="0" dirty="0"/>
        </a:p>
      </dsp:txBody>
      <dsp:txXfrm>
        <a:off x="215177" y="2734963"/>
        <a:ext cx="1901895" cy="1667122"/>
      </dsp:txXfrm>
    </dsp:sp>
    <dsp:sp modelId="{B746139E-4627-4CCC-9299-5653D77ED24D}">
      <dsp:nvSpPr>
        <dsp:cNvPr id="0" name=""/>
        <dsp:cNvSpPr/>
      </dsp:nvSpPr>
      <dsp:spPr>
        <a:xfrm>
          <a:off x="1758224" y="1950434"/>
          <a:ext cx="358848" cy="35884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754800" y="1529390"/>
          <a:ext cx="1266032" cy="210664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543468" y="2158825"/>
          <a:ext cx="1901895" cy="1667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noProof="0" dirty="0"/>
            <a:t>Διερευνά ιστορίες για να καταλάβουμε ανθρώπινη συμπεριφορά</a:t>
          </a:r>
        </a:p>
      </dsp:txBody>
      <dsp:txXfrm>
        <a:off x="2543468" y="2158825"/>
        <a:ext cx="1901895" cy="1667122"/>
      </dsp:txXfrm>
    </dsp:sp>
    <dsp:sp modelId="{F6F2BEFC-1674-4E8D-98FF-DE4432BB887C}">
      <dsp:nvSpPr>
        <dsp:cNvPr id="0" name=""/>
        <dsp:cNvSpPr/>
      </dsp:nvSpPr>
      <dsp:spPr>
        <a:xfrm>
          <a:off x="4086515" y="1374296"/>
          <a:ext cx="358848" cy="35884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5083091" y="953252"/>
          <a:ext cx="1266032" cy="210664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871759" y="1582687"/>
          <a:ext cx="1901895" cy="1667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noProof="0" dirty="0"/>
            <a:t>Είναι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noProof="0" dirty="0"/>
            <a:t>συλλογική κοινωνική εμπειρία </a:t>
          </a:r>
        </a:p>
      </dsp:txBody>
      <dsp:txXfrm>
        <a:off x="4871759" y="1582687"/>
        <a:ext cx="1901895" cy="1667122"/>
      </dsp:txXfrm>
    </dsp:sp>
    <dsp:sp modelId="{D5E82CFA-3F05-41CB-A66C-3A904CCE06CE}">
      <dsp:nvSpPr>
        <dsp:cNvPr id="0" name=""/>
        <dsp:cNvSpPr/>
      </dsp:nvSpPr>
      <dsp:spPr>
        <a:xfrm>
          <a:off x="6414806" y="798158"/>
          <a:ext cx="358848" cy="358848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7411383" y="377114"/>
          <a:ext cx="1266032" cy="210664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7152218" y="1006549"/>
          <a:ext cx="1997560" cy="1667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noProof="0" dirty="0"/>
            <a:t>Μεταμορφώνει</a:t>
          </a:r>
          <a:r>
            <a:rPr lang="el-GR" sz="2000" kern="1200" baseline="0" noProof="0" dirty="0"/>
            <a:t> τον χώρο και τον χρόνο</a:t>
          </a:r>
        </a:p>
      </dsp:txBody>
      <dsp:txXfrm>
        <a:off x="7152218" y="1006549"/>
        <a:ext cx="1997560" cy="1667122"/>
      </dsp:txXfrm>
    </dsp:sp>
    <dsp:sp modelId="{F62C0D9F-BF11-4D63-A28B-80FA21343A28}">
      <dsp:nvSpPr>
        <dsp:cNvPr id="0" name=""/>
        <dsp:cNvSpPr/>
      </dsp:nvSpPr>
      <dsp:spPr>
        <a:xfrm>
          <a:off x="8743097" y="222020"/>
          <a:ext cx="358848" cy="358848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9739674" y="-199023"/>
          <a:ext cx="1266032" cy="210664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9528341" y="430411"/>
          <a:ext cx="1901895" cy="1667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baseline="0" noProof="0" dirty="0"/>
            <a:t>Στηρίζεται σε θεατρικές τεχνικές και συμβάσεις  </a:t>
          </a:r>
          <a:endParaRPr lang="el-GR" sz="2000" kern="1200" noProof="0" dirty="0"/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noProof="0" dirty="0"/>
        </a:p>
      </dsp:txBody>
      <dsp:txXfrm>
        <a:off x="9528341" y="430411"/>
        <a:ext cx="1901895" cy="166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915F0-28CB-4DEF-88E4-5B5C4AC1DACB}">
      <dsp:nvSpPr>
        <dsp:cNvPr id="0" name=""/>
        <dsp:cNvSpPr/>
      </dsp:nvSpPr>
      <dsp:spPr>
        <a:xfrm>
          <a:off x="0" y="0"/>
          <a:ext cx="3836509" cy="1657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δημιουργία </a:t>
          </a:r>
          <a:endParaRPr lang="en-US" sz="2800" kern="1200" dirty="0"/>
        </a:p>
      </dsp:txBody>
      <dsp:txXfrm>
        <a:off x="48559" y="48559"/>
        <a:ext cx="2047473" cy="1560813"/>
      </dsp:txXfrm>
    </dsp:sp>
    <dsp:sp modelId="{24004EAB-B30A-42E1-B1CC-CA511D1EF54D}">
      <dsp:nvSpPr>
        <dsp:cNvPr id="0" name=""/>
        <dsp:cNvSpPr/>
      </dsp:nvSpPr>
      <dsp:spPr>
        <a:xfrm>
          <a:off x="338515" y="1934252"/>
          <a:ext cx="3836509" cy="1657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–παρουσίαση </a:t>
          </a:r>
          <a:endParaRPr lang="en-US" sz="2800" kern="1200" dirty="0"/>
        </a:p>
      </dsp:txBody>
      <dsp:txXfrm>
        <a:off x="387074" y="1982811"/>
        <a:ext cx="2323221" cy="1560813"/>
      </dsp:txXfrm>
    </dsp:sp>
    <dsp:sp modelId="{9F2B6C58-F7CC-4DE2-9FC6-FB7138376075}">
      <dsp:nvSpPr>
        <dsp:cNvPr id="0" name=""/>
        <dsp:cNvSpPr/>
      </dsp:nvSpPr>
      <dsp:spPr>
        <a:xfrm>
          <a:off x="677031" y="3868505"/>
          <a:ext cx="3836509" cy="1657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– ανταπόκριση</a:t>
          </a:r>
          <a:endParaRPr lang="en-US" sz="2800" kern="1200"/>
        </a:p>
      </dsp:txBody>
      <dsp:txXfrm>
        <a:off x="725590" y="3917064"/>
        <a:ext cx="2323221" cy="1560813"/>
      </dsp:txXfrm>
    </dsp:sp>
    <dsp:sp modelId="{7EB74B6E-689E-45EF-BE63-FEAC66B376A8}">
      <dsp:nvSpPr>
        <dsp:cNvPr id="0" name=""/>
        <dsp:cNvSpPr/>
      </dsp:nvSpPr>
      <dsp:spPr>
        <a:xfrm>
          <a:off x="2758854" y="1257264"/>
          <a:ext cx="1077655" cy="1077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001326" y="1257264"/>
        <a:ext cx="592711" cy="810935"/>
      </dsp:txXfrm>
    </dsp:sp>
    <dsp:sp modelId="{54939ABA-1ED6-4F35-BCA7-92FE08BE7AFB}">
      <dsp:nvSpPr>
        <dsp:cNvPr id="0" name=""/>
        <dsp:cNvSpPr/>
      </dsp:nvSpPr>
      <dsp:spPr>
        <a:xfrm>
          <a:off x="3097370" y="3180464"/>
          <a:ext cx="1077655" cy="1077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339842" y="3180464"/>
        <a:ext cx="592711" cy="810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BA8B3D-3B1E-4B9A-9165-67465218713D}" type="datetime1">
              <a:rPr lang="el-GR" smtClean="0"/>
              <a:t>14/3/2023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F7AA83-DE31-4E93-AB07-EF7FB05F6670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C4105B-40F8-4EBA-BDDC-D03C0527041F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35E2820-AFE1-45FA-949E-17BDB534E1DC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0977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666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6668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5825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30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6073074-853B-4CD7-9A1F-FC06AF6DB623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266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676307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600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1733926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4227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8336823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068304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2168602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812823" cy="2322178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3" name="Θέση εικόνας 2" title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812822" cy="1131813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noProof="0" dirty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F7BD33-674A-4B35-AEE2-B4492A768F0D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3544022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01306DE-D030-4FD5-BBD0-88EFB2665D7C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97593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33A83-1E12-4AD8-AF8D-67B0A82BACE9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2776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3FC185-EF85-4254-9684-B4F39B77861F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017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64DEF9F-5279-40C6-9881-D650D57896CD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69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956625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777D4E-9182-452F-A7CA-603420E72E51}" type="datetime1">
              <a:rPr lang="el-GR" smtClean="0"/>
              <a:t>14/3/2023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6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F7BD33-674A-4B35-AEE2-B4492A768F0D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032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8501623-F08D-4192-A542-9DDA7EED67AB}" type="datetime1">
              <a:rPr lang="el-GR" noProof="0" smtClean="0"/>
              <a:t>14/3/2023</a:t>
            </a:fld>
            <a:endParaRPr lang="el-G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8FDBFFB2-86D9-4B8F-A59A-553A60B94BBE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80447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65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31121" cy="2793906"/>
          </a:xfrm>
        </p:spPr>
        <p:txBody>
          <a:bodyPr rtlCol="0"/>
          <a:lstStyle/>
          <a:p>
            <a:pPr rtl="0"/>
            <a:r>
              <a:rPr lang="el-GR" dirty="0" err="1"/>
              <a:t>Θεατροπαιδαγωγικές</a:t>
            </a:r>
            <a:r>
              <a:rPr lang="el-GR" dirty="0"/>
              <a:t> πρακτικές</a:t>
            </a:r>
            <a:br>
              <a:rPr lang="el-GR" dirty="0"/>
            </a:br>
            <a:r>
              <a:rPr lang="el-GR" dirty="0"/>
              <a:t> στο Νηπιαγωγείο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/>
              <a:t>ΤΕΑΠΗ ΕΑΡΙΝΟ ΕΞΑΜΗΝΟ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618185" y="243513"/>
            <a:ext cx="1093416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2800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5) Να</a:t>
            </a:r>
            <a:r>
              <a:rPr kumimoji="0" lang="el-GR" sz="28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 έχεις </a:t>
            </a: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σταθερές </a:t>
            </a:r>
            <a:r>
              <a:rPr lang="el-GR" sz="2800" kern="0" dirty="0"/>
              <a:t>λέξεις </a:t>
            </a: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ως σήματα για να ξεκινάς ή να σταματάς ένα παιχνίδι. Σιγουρέψου ότι τα παιδιά τα καταλαβαίνουν πριν ξεκινήσεις.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6)Να έχεις  μια γκάμα στρατηγικών για να κρατάς την ομάδα ώστε να μην χρειάζεται να υψώνεις τη φωνή . Κυρίως όταν δουλεύουν σε ζευγάρια  τα παιδιά ή σε ομάδες (πχ. το σήμα με το χέρι ψηλά..)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7) Να </a:t>
            </a:r>
            <a:r>
              <a:rPr lang="el-GR" sz="2800" kern="0" dirty="0"/>
              <a:t>έχεις ξεκάθαρο </a:t>
            </a: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το πώς </a:t>
            </a:r>
            <a:r>
              <a:rPr kumimoji="0" lang="el-GR" sz="28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και με ποιον θα δουλεύουν κάθε φορά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3190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580605" y="431074"/>
            <a:ext cx="95620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800" dirty="0"/>
          </a:p>
          <a:p>
            <a:r>
              <a:rPr lang="el-GR" sz="2800" dirty="0"/>
              <a:t>8) Χωρισμός σε ομάδες – δυάδες  και δραστηριότητες με όλη την ομάδα </a:t>
            </a:r>
          </a:p>
          <a:p>
            <a:r>
              <a:rPr lang="el-GR" sz="2800" dirty="0"/>
              <a:t> </a:t>
            </a:r>
          </a:p>
          <a:p>
            <a:r>
              <a:rPr lang="el-GR" sz="2800" dirty="0"/>
              <a:t>9) Πριν  δουλέψουν σε ομάδες σιγουρέψου ότι κατανοούν τα όρια</a:t>
            </a:r>
          </a:p>
          <a:p>
            <a:endParaRPr lang="el-GR" sz="2800" dirty="0"/>
          </a:p>
          <a:p>
            <a:r>
              <a:rPr lang="el-GR" sz="2800" dirty="0"/>
              <a:t>10) Παρουσίασε τους κανόνες και τις δεξιότητες ως προκλήσεις και επιβράβευε  τα παιδιά. 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9066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36023" y="143691"/>
            <a:ext cx="1080298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800" dirty="0"/>
          </a:p>
          <a:p>
            <a:endParaRPr lang="el-GR" sz="2800" dirty="0"/>
          </a:p>
          <a:p>
            <a:r>
              <a:rPr lang="el-GR" sz="2800" dirty="0"/>
              <a:t>11) Τι γίνεται αν κάποιοι εμποδίζουν τα παιχνίδια των άλλων;</a:t>
            </a:r>
          </a:p>
          <a:p>
            <a:endParaRPr lang="el-GR" sz="2800" dirty="0"/>
          </a:p>
          <a:p>
            <a:r>
              <a:rPr lang="el-GR" sz="2800" dirty="0"/>
              <a:t>Μην συνεχίζεις το παιχνίδι αλλά μην αναστατώνεις όλα τα παιδιά. </a:t>
            </a:r>
          </a:p>
          <a:p>
            <a:endParaRPr lang="el-GR" sz="2800" dirty="0"/>
          </a:p>
          <a:p>
            <a:r>
              <a:rPr lang="el-GR" sz="2800" dirty="0"/>
              <a:t>Σκέψου κάποια καινούργια οδηγία που ανταποκρίνεται στην περίπτωση  και ξεκίνα πάλι </a:t>
            </a:r>
          </a:p>
          <a:p>
            <a:endParaRPr lang="el-GR" sz="2800" dirty="0"/>
          </a:p>
          <a:p>
            <a:endParaRPr lang="el-GR" sz="2800" dirty="0"/>
          </a:p>
          <a:p>
            <a:r>
              <a:rPr lang="el-GR" sz="2000" dirty="0"/>
              <a:t>Οι οδηγίες  και στρατηγικές για την οργάνωση της διδασκαλίας  αντλούνται από την έκδοση :</a:t>
            </a:r>
          </a:p>
          <a:p>
            <a:r>
              <a:rPr lang="el-GR" sz="2000" dirty="0" err="1"/>
              <a:t>Winston</a:t>
            </a:r>
            <a:r>
              <a:rPr lang="el-GR" sz="2000" dirty="0"/>
              <a:t> J. , </a:t>
            </a:r>
            <a:r>
              <a:rPr lang="el-GR" sz="2000" dirty="0" err="1"/>
              <a:t>Tandy</a:t>
            </a:r>
            <a:r>
              <a:rPr lang="el-GR" sz="2000" dirty="0"/>
              <a:t> M. (2001). </a:t>
            </a:r>
            <a:r>
              <a:rPr lang="el-GR" sz="2000" dirty="0" err="1"/>
              <a:t>BeginningD</a:t>
            </a:r>
            <a:r>
              <a:rPr lang="el-GR" sz="2000" dirty="0"/>
              <a:t> </a:t>
            </a:r>
            <a:r>
              <a:rPr lang="el-GR" sz="2000" dirty="0" err="1"/>
              <a:t>rama</a:t>
            </a:r>
            <a:r>
              <a:rPr lang="el-GR" sz="2000" dirty="0"/>
              <a:t> 4-11. </a:t>
            </a:r>
            <a:r>
              <a:rPr lang="el-GR" sz="2000" dirty="0" err="1"/>
              <a:t>London</a:t>
            </a:r>
            <a:r>
              <a:rPr lang="el-GR" sz="2000" dirty="0"/>
              <a:t>: </a:t>
            </a:r>
            <a:r>
              <a:rPr lang="el-GR" sz="2000" dirty="0" err="1"/>
              <a:t>David</a:t>
            </a:r>
            <a:r>
              <a:rPr lang="el-GR" sz="2000" dirty="0"/>
              <a:t> </a:t>
            </a:r>
            <a:r>
              <a:rPr lang="el-GR" sz="2000" dirty="0" err="1"/>
              <a:t>Fulton</a:t>
            </a:r>
            <a:r>
              <a:rPr lang="el-GR" sz="2000" dirty="0"/>
              <a:t> </a:t>
            </a:r>
            <a:r>
              <a:rPr lang="el-GR" sz="2000" dirty="0" err="1"/>
              <a:t>Publishers</a:t>
            </a:r>
            <a:r>
              <a:rPr lang="el-GR" sz="2000" dirty="0"/>
              <a:t> </a:t>
            </a:r>
          </a:p>
          <a:p>
            <a:r>
              <a:rPr lang="el-GR" sz="2800" dirty="0"/>
              <a:t> </a:t>
            </a:r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094703" y="1166843"/>
            <a:ext cx="922127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sz="3200" dirty="0"/>
              <a:t>Μην ξεχνάμε ότι διατηρούμε τον εμψυχωτικό, συντονιστικό  ρόλο που ενεργοποιεί τα παιδιά να εμπλακούν, να διερευνήσουν, να χαρούν αλλά και να μην συγκρούονται επειδή  δεν υπάρχουν όρια</a:t>
            </a:r>
            <a:endParaRPr lang="fr-FR" sz="3200" dirty="0"/>
          </a:p>
          <a:p>
            <a:pPr lvl="0" algn="just"/>
            <a:r>
              <a:rPr lang="el-GR" sz="3200" dirty="0"/>
              <a:t> (δημοκρατική στυλ - σε σύγκριση με  αυταρχικό ή ελευθεριάζον (</a:t>
            </a:r>
            <a:r>
              <a:rPr lang="en-US" sz="3200" dirty="0"/>
              <a:t>democratic, </a:t>
            </a:r>
            <a:r>
              <a:rPr lang="fr-FR" sz="3200" dirty="0" err="1"/>
              <a:t>autocratic</a:t>
            </a:r>
            <a:r>
              <a:rPr lang="fr-FR" sz="3200" dirty="0"/>
              <a:t>, laissez-faire leadership style</a:t>
            </a:r>
            <a:r>
              <a:rPr lang="el-GR" sz="3200" dirty="0"/>
              <a:t>- </a:t>
            </a:r>
            <a:r>
              <a:rPr lang="en-US" sz="3200" dirty="0"/>
              <a:t>Kurt </a:t>
            </a:r>
            <a:r>
              <a:rPr lang="en-US" sz="3200" dirty="0" err="1"/>
              <a:t>Lewin</a:t>
            </a:r>
            <a:r>
              <a:rPr lang="en-US" sz="3200" dirty="0"/>
              <a:t> framework</a:t>
            </a:r>
            <a:r>
              <a:rPr lang="el-GR" sz="3200" dirty="0"/>
              <a:t>)</a:t>
            </a:r>
            <a:r>
              <a:rPr lang="fr-FR" sz="3200" dirty="0"/>
              <a:t> </a:t>
            </a:r>
          </a:p>
          <a:p>
            <a:pPr lvl="0"/>
            <a:endParaRPr lang="fr-FR" sz="3200" dirty="0">
              <a:latin typeface="+mj-lt"/>
            </a:endParaRPr>
          </a:p>
          <a:p>
            <a:pPr lvl="0"/>
            <a:endParaRPr lang="el-GR" sz="3200" dirty="0">
              <a:solidFill>
                <a:prstClr val="white"/>
              </a:solidFill>
              <a:latin typeface="+mj-lt"/>
            </a:endParaRPr>
          </a:p>
          <a:p>
            <a:pPr lvl="0"/>
            <a:r>
              <a:rPr lang="el-GR" sz="3200" dirty="0">
                <a:solidFill>
                  <a:prstClr val="white"/>
                </a:solidFill>
                <a:latin typeface="+mj-lt"/>
              </a:rPr>
              <a:t>Αφήστε το παιδί να μιλήσει –</a:t>
            </a:r>
            <a:r>
              <a:rPr lang="en-US" sz="3200" dirty="0">
                <a:solidFill>
                  <a:prstClr val="white"/>
                </a:solidFill>
                <a:latin typeface="+mj-lt"/>
              </a:rPr>
              <a:t>Peter Slade </a:t>
            </a:r>
            <a:endParaRPr lang="el-GR" sz="3200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969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9397" y="515154"/>
            <a:ext cx="11054366" cy="928241"/>
          </a:xfrm>
        </p:spPr>
        <p:txBody>
          <a:bodyPr rtlCol="0">
            <a:normAutofit fontScale="90000"/>
          </a:bodyPr>
          <a:lstStyle/>
          <a:p>
            <a:pPr rtl="0"/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/>
              <a:t>  </a:t>
            </a: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sz="3100" dirty="0" err="1"/>
              <a:t>Θεατροπαιδαγωγικό</a:t>
            </a:r>
            <a:r>
              <a:rPr lang="el-GR" sz="3100" dirty="0"/>
              <a:t> συμβάν/δράμα </a:t>
            </a:r>
            <a:br>
              <a:rPr lang="el-GR" sz="3100" dirty="0"/>
            </a:br>
            <a:endParaRPr lang="el-GR" sz="3100" b="1" dirty="0"/>
          </a:p>
        </p:txBody>
      </p:sp>
      <p:graphicFrame>
        <p:nvGraphicFramePr>
          <p:cNvPr id="15" name="Σύμβολο κράτησης θέσης περιεχομένου 14" title="Διάγραμμα διεργασίας βήματος προς τα επάνω που εμφανίζει 5 βήματα προς τα επάνω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67872"/>
              </p:ext>
            </p:extLst>
          </p:nvPr>
        </p:nvGraphicFramePr>
        <p:xfrm>
          <a:off x="1" y="215757"/>
          <a:ext cx="11436438" cy="462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7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Πλαίσιο-επίπεδα πάνω στα οποία εργαζόμαστε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</a:rPr>
              <a:t>Σωματικό –χώρος, χρόνος, άνθρωποι, χαρακτήρες, </a:t>
            </a:r>
          </a:p>
          <a:p>
            <a:pPr>
              <a:buFont typeface="Wingdings" pitchFamily="2" charset="2"/>
              <a:buChar char="q"/>
            </a:pPr>
            <a:endParaRPr lang="el-GR" sz="2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</a:rPr>
              <a:t>Αισθητικό</a:t>
            </a:r>
            <a:r>
              <a:rPr lang="en-US" sz="2000" b="1" dirty="0">
                <a:solidFill>
                  <a:schemeClr val="tx1"/>
                </a:solidFill>
              </a:rPr>
              <a:t>-</a:t>
            </a:r>
            <a:r>
              <a:rPr lang="el-GR" sz="2000" b="1" dirty="0">
                <a:solidFill>
                  <a:schemeClr val="tx1"/>
                </a:solidFill>
              </a:rPr>
              <a:t> Τρόποι δουλειάς, τεχνικές και πώς τις εφαρμόζουμε 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el-GR" sz="2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</a:rPr>
              <a:t>Συναισθηματικό, ατμόσφαιρα, συναισθήματα </a:t>
            </a:r>
          </a:p>
          <a:p>
            <a:pPr>
              <a:buFont typeface="Wingdings" pitchFamily="2" charset="2"/>
              <a:buChar char="q"/>
            </a:pPr>
            <a:endParaRPr lang="el-GR" sz="2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</a:rPr>
              <a:t>Μαθησιακό , ερωτήματα ανάλογα με τα θέματα που παρουσιάζουμε </a:t>
            </a:r>
          </a:p>
          <a:p>
            <a:pPr>
              <a:buFont typeface="Wingdings" pitchFamily="2" charset="2"/>
              <a:buChar char="q"/>
            </a:pPr>
            <a:endParaRPr lang="el-G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Να είμαστε σαφείς να έχουμε διαμορφώσει και να διατηρήσουμε ασφαλές περιβάλλον </a:t>
            </a:r>
          </a:p>
        </p:txBody>
      </p:sp>
    </p:spTree>
    <p:extLst>
      <p:ext uri="{BB962C8B-B14F-4D97-AF65-F5344CB8AC3E}">
        <p14:creationId xmlns:p14="http://schemas.microsoft.com/office/powerpoint/2010/main" val="35864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/>
            <a:r>
              <a:rPr lang="el-GR" sz="3600" dirty="0"/>
              <a:t>Βήματα στην διαδικασία θεάτρου/δράματος </a:t>
            </a:r>
            <a:br>
              <a:rPr lang="el-GR" dirty="0"/>
            </a:br>
            <a:br>
              <a:rPr lang="en-US" dirty="0"/>
            </a:br>
            <a:endParaRPr lang="el-GR" dirty="0"/>
          </a:p>
        </p:txBody>
      </p:sp>
      <p:graphicFrame>
        <p:nvGraphicFramePr>
          <p:cNvPr id="6" name="Θέση περιεχομένου 2">
            <a:extLst>
              <a:ext uri="{FF2B5EF4-FFF2-40B4-BE49-F238E27FC236}">
                <a16:creationId xmlns:a16="http://schemas.microsoft.com/office/drawing/2014/main" id="{E8A8C56C-5F09-445E-8DBA-C26D2DC77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304790"/>
              </p:ext>
            </p:extLst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6841" y="514925"/>
            <a:ext cx="4185021" cy="2211886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2" name="Βέλος: Επάνω 11">
            <a:extLst>
              <a:ext uri="{FF2B5EF4-FFF2-40B4-BE49-F238E27FC236}">
                <a16:creationId xmlns:a16="http://schemas.microsoft.com/office/drawing/2014/main" id="{D0F28D6C-02D7-4F72-911D-4B5DD71B67E9}"/>
              </a:ext>
            </a:extLst>
          </p:cNvPr>
          <p:cNvSpPr/>
          <p:nvPr/>
        </p:nvSpPr>
        <p:spPr>
          <a:xfrm>
            <a:off x="4948951" y="3602646"/>
            <a:ext cx="757901" cy="863678"/>
          </a:xfrm>
          <a:prstGeom prst="up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Βέλος: Επάνω 12">
            <a:extLst>
              <a:ext uri="{FF2B5EF4-FFF2-40B4-BE49-F238E27FC236}">
                <a16:creationId xmlns:a16="http://schemas.microsoft.com/office/drawing/2014/main" id="{36F58698-90D8-4838-BCED-F59EF93ED2AB}"/>
              </a:ext>
            </a:extLst>
          </p:cNvPr>
          <p:cNvSpPr/>
          <p:nvPr/>
        </p:nvSpPr>
        <p:spPr>
          <a:xfrm>
            <a:off x="4845946" y="1863133"/>
            <a:ext cx="757900" cy="863678"/>
          </a:xfrm>
          <a:prstGeom prst="up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E72C53-430E-43E8-8563-0D5595B4F0C4}"/>
              </a:ext>
            </a:extLst>
          </p:cNvPr>
          <p:cNvSpPr txBox="1"/>
          <p:nvPr/>
        </p:nvSpPr>
        <p:spPr>
          <a:xfrm>
            <a:off x="147146" y="3255353"/>
            <a:ext cx="451354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/>
              <a:t>Η εργασία μας βασίζεται σε τρεις αλληλεπιδραστικές διαδικασίες</a:t>
            </a:r>
            <a:r>
              <a:rPr lang="el-G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52087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Βήματα </a:t>
            </a:r>
            <a:endParaRPr lang="el-GR" dirty="0"/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Α</a:t>
            </a:r>
            <a:r>
              <a:rPr lang="el-GR" sz="2400" dirty="0"/>
              <a:t>. </a:t>
            </a:r>
            <a:r>
              <a:rPr lang="el-GR" sz="2400" dirty="0">
                <a:solidFill>
                  <a:srgbClr val="FFFF00"/>
                </a:solidFill>
              </a:rPr>
              <a:t>Δημιουργία.  </a:t>
            </a:r>
            <a:r>
              <a:rPr lang="el-GR" sz="2400" dirty="0"/>
              <a:t>Με αφορμή κάποιο ερέθισμα , τα παιδιά διερευνούν με στοιχεία και τεχνικές του δράματος και του θεάτρου, ανταποκρίνονται σε αυτό ενεργοποιώντας τις εμπειρίες και τη φαντασία τους με ομαδική δουλειά και αλληλοϋποστήριξη </a:t>
            </a:r>
          </a:p>
          <a:p>
            <a:pPr marL="0" indent="0">
              <a:buNone/>
            </a:pPr>
            <a:r>
              <a:rPr lang="el-GR" sz="2400" dirty="0"/>
              <a:t>Β. </a:t>
            </a:r>
            <a:r>
              <a:rPr lang="el-GR" sz="2400" dirty="0">
                <a:solidFill>
                  <a:srgbClr val="FFFF00"/>
                </a:solidFill>
              </a:rPr>
              <a:t>Παρουσίαση </a:t>
            </a:r>
            <a:r>
              <a:rPr lang="el-GR" sz="2400" dirty="0"/>
              <a:t>. Απόδοση χαρακτήρων, στυλ και μορφές σημεία με τα οποία επικοινωνούν, μοιράζονται την εμπειρία που βιώνουν στο δράμα/θέατρο με άλλους που τους παρακολουθούν. </a:t>
            </a:r>
          </a:p>
          <a:p>
            <a:pPr marL="0" indent="0">
              <a:buNone/>
            </a:pPr>
            <a:r>
              <a:rPr lang="el-GR" sz="2400" dirty="0"/>
              <a:t>Γ. </a:t>
            </a:r>
            <a:r>
              <a:rPr lang="el-GR" sz="2400" dirty="0">
                <a:solidFill>
                  <a:srgbClr val="FFFF00"/>
                </a:solidFill>
              </a:rPr>
              <a:t>Ανταπόκριση . </a:t>
            </a:r>
            <a:r>
              <a:rPr lang="el-GR" sz="2400" dirty="0"/>
              <a:t>Τι κατανόησαν,  περιγράφουν ιδέες και συναισθήματα που βίωσαν στη διάρκεια ενός θεατρικού γεγονότος.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9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1131" y="304800"/>
            <a:ext cx="9059682" cy="740229"/>
          </a:xfrm>
        </p:spPr>
        <p:txBody>
          <a:bodyPr rtlCol="0">
            <a:normAutofit/>
          </a:bodyPr>
          <a:lstStyle/>
          <a:p>
            <a:pPr rtl="0"/>
            <a:r>
              <a:rPr lang="el-GR" dirty="0"/>
              <a:t>ΘΕΑΤΡΟΠΑΙΔΑΓΩΓΙΚΉ 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0" y="953037"/>
            <a:ext cx="11325497" cy="5042813"/>
          </a:xfrm>
        </p:spPr>
        <p:txBody>
          <a:bodyPr rtlCol="0">
            <a:normAutofit/>
          </a:bodyPr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latin typeface="Calibri" pitchFamily="34" charset="0"/>
                <a:ea typeface="Calibri"/>
                <a:cs typeface="Times New Roman"/>
              </a:rPr>
              <a:t> </a:t>
            </a:r>
            <a:r>
              <a:rPr lang="el-GR" sz="4400" b="1" dirty="0">
                <a:latin typeface="Calibri" pitchFamily="34" charset="0"/>
                <a:ea typeface="Calibri"/>
                <a:cs typeface="Times New Roman"/>
              </a:rPr>
              <a:t>Τι περιλαμβάνει μια </a:t>
            </a:r>
            <a:r>
              <a:rPr lang="el-GR" sz="4400" b="1" dirty="0" err="1">
                <a:latin typeface="Calibri" pitchFamily="34" charset="0"/>
                <a:ea typeface="Calibri"/>
                <a:cs typeface="Times New Roman"/>
              </a:rPr>
              <a:t>θεατροπαιδαγωγική</a:t>
            </a:r>
            <a:r>
              <a:rPr lang="el-GR" sz="4400" b="1" dirty="0">
                <a:latin typeface="Calibri" pitchFamily="34" charset="0"/>
                <a:ea typeface="Calibri"/>
                <a:cs typeface="Times New Roman"/>
              </a:rPr>
              <a:t> διαδικασία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3500" b="1" dirty="0">
                <a:latin typeface="Calibri" pitchFamily="34" charset="0"/>
                <a:ea typeface="Calibri"/>
                <a:cs typeface="Times New Roman"/>
              </a:rPr>
              <a:t>ανθρώπινες σχέσεις και τις αλλαγές τους,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3500" b="1" dirty="0">
                <a:latin typeface="Calibri" pitchFamily="34" charset="0"/>
                <a:ea typeface="Calibri"/>
                <a:cs typeface="Times New Roman"/>
              </a:rPr>
              <a:t>διερεύνηση  θεμάτων  που αφορούν τα παιδιά </a:t>
            </a:r>
            <a:endParaRPr lang="en-GB" sz="3500" b="1" dirty="0">
              <a:latin typeface="Calibri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35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αλληλουχία σκηνών που ξεδιπλώνουν μια ιστορία,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4400" b="1" dirty="0">
              <a:latin typeface="Calibri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>
                <a:solidFill>
                  <a:srgbClr val="FFC000"/>
                </a:solidFill>
                <a:latin typeface="Calibri" pitchFamily="34" charset="0"/>
                <a:cs typeface="Times New Roman"/>
              </a:rPr>
              <a:t>Ποια στοιχεία είναι  βασικά σε ένα μάθημα θεάτρου/</a:t>
            </a:r>
            <a:r>
              <a:rPr lang="el-GR" dirty="0" err="1">
                <a:solidFill>
                  <a:srgbClr val="FFC000"/>
                </a:solidFill>
                <a:latin typeface="Calibri" pitchFamily="34" charset="0"/>
                <a:cs typeface="Times New Roman"/>
              </a:rPr>
              <a:t>δράμ</a:t>
            </a:r>
            <a:r>
              <a:rPr lang="el-GR" dirty="0">
                <a:solidFill>
                  <a:srgbClr val="FFC000"/>
                </a:solidFill>
                <a:latin typeface="Calibri" pitchFamily="34" charset="0"/>
                <a:cs typeface="Times New Roman"/>
              </a:rPr>
              <a:t> </a:t>
            </a:r>
            <a:r>
              <a:rPr lang="el-GR" dirty="0" err="1">
                <a:solidFill>
                  <a:srgbClr val="FFC000"/>
                </a:solidFill>
                <a:latin typeface="Calibri" pitchFamily="34" charset="0"/>
                <a:cs typeface="Times New Roman"/>
              </a:rPr>
              <a:t>ατος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0" indent="-457200">
              <a:lnSpc>
                <a:spcPct val="115000"/>
              </a:lnSpc>
              <a:spcAft>
                <a:spcPts val="1000"/>
              </a:spcAft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συναισθηματική συμμετοχή,</a:t>
            </a:r>
          </a:p>
          <a:p>
            <a:pPr marL="502920" lvl="0" indent="-457200">
              <a:lnSpc>
                <a:spcPct val="115000"/>
              </a:lnSpc>
              <a:spcAft>
                <a:spcPts val="1000"/>
              </a:spcAft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 έκπληξη, </a:t>
            </a:r>
          </a:p>
          <a:p>
            <a:pPr marL="502920" lvl="0" indent="-457200">
              <a:lnSpc>
                <a:spcPct val="115000"/>
              </a:lnSpc>
              <a:spcAft>
                <a:spcPts val="1000"/>
              </a:spcAft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ένταση , </a:t>
            </a:r>
          </a:p>
          <a:p>
            <a:pPr marL="502920" lvl="0" indent="-457200">
              <a:lnSpc>
                <a:spcPct val="115000"/>
              </a:lnSpc>
              <a:spcAft>
                <a:spcPts val="1000"/>
              </a:spcAft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αντίθεση, </a:t>
            </a:r>
          </a:p>
          <a:p>
            <a:pPr marL="502920" lvl="0" indent="-457200">
              <a:lnSpc>
                <a:spcPct val="115000"/>
              </a:lnSpc>
              <a:spcAft>
                <a:spcPts val="1000"/>
              </a:spcAft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/>
                <a:cs typeface="Times New Roman"/>
              </a:rPr>
              <a:t>ενδιαφέρον</a:t>
            </a:r>
          </a:p>
        </p:txBody>
      </p:sp>
    </p:spTree>
    <p:extLst>
      <p:ext uri="{BB962C8B-B14F-4D97-AF65-F5344CB8AC3E}">
        <p14:creationId xmlns:p14="http://schemas.microsoft.com/office/powerpoint/2010/main" val="122312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l-GR" sz="2300" dirty="0">
                <a:solidFill>
                  <a:schemeClr val="tx2"/>
                </a:solidFill>
              </a:rPr>
              <a:t>Γιατί αξιοποιούμε το θέατρο/δράμα στην εκπαιδευτική διαδικασία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327554" y="1"/>
            <a:ext cx="7048237" cy="667820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b="1" dirty="0"/>
              <a:t>Είναι μορφή πολιτισμικής ανταλλαγής –(αξίες, συνήθειες, ταυτότητα </a:t>
            </a:r>
            <a:r>
              <a:rPr lang="el-GR" sz="2400" b="1" dirty="0" err="1"/>
              <a:t>κ.ά</a:t>
            </a:r>
            <a:r>
              <a:rPr lang="el-GR" sz="2400" b="1" dirty="0"/>
              <a:t> )</a:t>
            </a:r>
          </a:p>
          <a:p>
            <a:pPr>
              <a:lnSpc>
                <a:spcPct val="90000"/>
              </a:lnSpc>
            </a:pPr>
            <a:endParaRPr lang="el-GR" sz="2400" b="1" dirty="0"/>
          </a:p>
          <a:p>
            <a:pPr>
              <a:lnSpc>
                <a:spcPct val="90000"/>
              </a:lnSpc>
            </a:pPr>
            <a:r>
              <a:rPr lang="el-GR" sz="2400" b="1" dirty="0"/>
              <a:t>Είναι μέσο να διερευνήσουμε την ανθρώπινη φύση και εμπειρία</a:t>
            </a:r>
          </a:p>
          <a:p>
            <a:pPr>
              <a:lnSpc>
                <a:spcPct val="90000"/>
              </a:lnSpc>
            </a:pPr>
            <a:endParaRPr lang="el-GR" sz="2400" b="1" dirty="0"/>
          </a:p>
          <a:p>
            <a:pPr>
              <a:lnSpc>
                <a:spcPct val="90000"/>
              </a:lnSpc>
            </a:pPr>
            <a:r>
              <a:rPr lang="el-GR" sz="2400" b="1" dirty="0"/>
              <a:t>Εμπλέκει τα παιδιά σε ανάληψη ρόλων,  οπότε υιοθετούν διαφορετικές οπτικές γωνίες σε μια «πραγματική» εμπειρία 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 b="1" dirty="0"/>
          </a:p>
          <a:p>
            <a:pPr>
              <a:lnSpc>
                <a:spcPct val="90000"/>
              </a:lnSpc>
            </a:pPr>
            <a:r>
              <a:rPr lang="el-GR" sz="2400" b="1" dirty="0"/>
              <a:t>Το θέατρο/δράμα αναπτύσσει την φαντασία και τη δημιουργικότητα  </a:t>
            </a:r>
          </a:p>
          <a:p>
            <a:pPr>
              <a:lnSpc>
                <a:spcPct val="90000"/>
              </a:lnSpc>
            </a:pPr>
            <a:r>
              <a:rPr lang="el-GR" sz="2400" b="1" dirty="0"/>
              <a:t>Για να δημιουργούν τα παιδιά νέους κόσμους και  να δίνουν νέες λύσεις σε προβλήματα, να ανακαλύπτουν  νέους τρόπους να καταλάβουν τον κόσμο που ζουν </a:t>
            </a:r>
          </a:p>
        </p:txBody>
      </p:sp>
    </p:spTree>
    <p:extLst>
      <p:ext uri="{BB962C8B-B14F-4D97-AF65-F5344CB8AC3E}">
        <p14:creationId xmlns:p14="http://schemas.microsoft.com/office/powerpoint/2010/main" val="187565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Κοινωνική διάσταση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17220" indent="-571500"/>
            <a:r>
              <a:rPr lang="el-GR" sz="3600" dirty="0">
                <a:solidFill>
                  <a:schemeClr val="tx1"/>
                </a:solidFill>
              </a:rPr>
              <a:t>συμμετοχή που εμπεριέχει το παιχνίδι και τη χαρά</a:t>
            </a:r>
          </a:p>
          <a:p>
            <a:pPr marL="617220" indent="-571500">
              <a:buFontTx/>
              <a:buChar char="-"/>
            </a:pPr>
            <a:endParaRPr lang="el-G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17220" indent="-571500"/>
            <a:r>
              <a:rPr lang="el-GR" sz="3600" dirty="0"/>
              <a:t>συμμετοχή που περιλαμβάνει διερεύνηση,  στοχασμό,  ανατροφοδότηση </a:t>
            </a:r>
          </a:p>
          <a:p>
            <a:pPr marL="45720" indent="0">
              <a:buNone/>
            </a:pPr>
            <a:endParaRPr lang="el-GR" sz="3600" dirty="0"/>
          </a:p>
          <a:p>
            <a:pPr marL="617220" indent="-571500"/>
            <a:r>
              <a:rPr lang="el-GR" sz="3600" dirty="0"/>
              <a:t>τα παιδιά δημιουργούν μαζί με άλλους </a:t>
            </a:r>
          </a:p>
          <a:p>
            <a:pPr marL="617220" indent="-571500"/>
            <a:endParaRPr lang="el-GR" sz="3600" dirty="0"/>
          </a:p>
          <a:p>
            <a:pPr marL="617220" indent="-571500"/>
            <a:r>
              <a:rPr lang="el-GR" sz="3600" dirty="0">
                <a:solidFill>
                  <a:srgbClr val="FF0000"/>
                </a:solidFill>
              </a:rPr>
              <a:t>Προϋπόθεση : το  ασφαλές περιβάλλον </a:t>
            </a:r>
          </a:p>
          <a:p>
            <a:pPr marL="4572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008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7">
            <a:extLst>
              <a:ext uri="{FF2B5EF4-FFF2-40B4-BE49-F238E27FC236}">
                <a16:creationId xmlns:a16="http://schemas.microsoft.com/office/drawing/2014/main" id="{FFA844EB-B4EF-4B2F-95CF-9E5C16B5B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1205C9-9B34-4789-AA9B-D7B86D3A1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1E24DB-0094-4D06-8F57-85C95C874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DE703DF5-9BDF-42DB-9820-EDEAC68B0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045EAFA8-4C32-4942-9360-AB2082086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3CAD2203-A7B2-45D8-9240-A3542F0FD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DC5EF1D-D76F-48F5-ACAF-7F209B64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C021030B-EC50-4CBB-847B-BF6FA8978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E8ACDF8F-1AEB-4514-AC25-BDD3A547F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D6FF1EB-A33A-4569-B7E2-09FD56D16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B844DC64-9C05-463C-B2AB-40225DA81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9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677334" y="1253067"/>
            <a:ext cx="6155266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χώρος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ο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χρόνος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οι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δράσεις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έχουν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συμ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βολικό χαρακτήρα και στο δράμα και στο παιχνίδι.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έχουν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δι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αβαθμίσεις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ισορρο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πία, σταθερότητα και ένταση που οδηγούν μια  δράση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στηρίζονται στην ικανότητα του ανθρώπου να παίζει και να μεταμορφώνει το χώρο, το χρόνο την ταυτότητα και την δράση </a:t>
            </a:r>
            <a:b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75EE64-7A85-4E70-8319-05FEE80C1C0E}"/>
              </a:ext>
            </a:extLst>
          </p:cNvPr>
          <p:cNvSpPr txBox="1"/>
          <p:nvPr/>
        </p:nvSpPr>
        <p:spPr>
          <a:xfrm>
            <a:off x="883578" y="339047"/>
            <a:ext cx="827069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Παιχνίδια ως ξεκίνημα της διαδικασίας θεάτρου/δράματος</a:t>
            </a:r>
            <a:br>
              <a:rPr lang="el-GR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ομοιότητες </a:t>
            </a:r>
          </a:p>
        </p:txBody>
      </p:sp>
    </p:spTree>
    <p:extLst>
      <p:ext uri="{BB962C8B-B14F-4D97-AF65-F5344CB8AC3E}">
        <p14:creationId xmlns:p14="http://schemas.microsoft.com/office/powerpoint/2010/main" val="250242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FA844EB-B4EF-4B2F-95CF-9E5C16B5B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1205C9-9B34-4789-AA9B-D7B86D3A1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1E24DB-0094-4D06-8F57-85C95C874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DE703DF5-9BDF-42DB-9820-EDEAC68B0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045EAFA8-4C32-4942-9360-AB2082086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3CAD2203-A7B2-45D8-9240-A3542F0FD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DC5EF1D-D76F-48F5-ACAF-7F209B64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C021030B-EC50-4CBB-847B-BF6FA8978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E8ACDF8F-1AEB-4514-AC25-BDD3A547F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D6FF1EB-A33A-4569-B7E2-09FD56D16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B844DC64-9C05-463C-B2AB-40225DA81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297951" y="205483"/>
            <a:ext cx="6534649" cy="539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4) και τα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δύο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έχουν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κα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νόνες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και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συμ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βάσεις.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Στο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πα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ιχνίδι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είν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αι ξεκάθαρα.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Στο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δράμ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 είναι έμμεσα.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5) και τα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δύο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έχουν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σωμ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ατική και συναισθηματική συμμετοχή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6) απα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ιτούν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μι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 παρόμοια γκάμα στρατηγικών για να κρατήσουν το ενδιαφέρον: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να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τρ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αβήξεις την προσοχή , να ενθαρρύνεις τις προσδοκίες, να κρατάς σε εγρήγορση/αγωνία, 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δημιουργί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 και απελευθέρωση της έντασης, αντιθέσεις και έκπληξη, σχεδιασμός μιας δραστηριότητας σε συγκεκριμένο χρονικό πλάισιο (Winston)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Παιχνίδια ως ξεκίνημα της διαδικασίας θεάτρου/δράματος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ομοιότητες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82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0" y="1596980"/>
            <a:ext cx="376063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spc="2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ea typeface="+mj-ea"/>
                <a:cs typeface="+mj-cs"/>
              </a:rPr>
              <a:t>Τι προσφέρουν τα παιχνίδια</a:t>
            </a:r>
          </a:p>
          <a:p>
            <a:r>
              <a:rPr lang="el-GR" sz="2400" b="1" spc="2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ea typeface="+mj-ea"/>
                <a:cs typeface="+mj-cs"/>
              </a:rPr>
              <a:t>(Ξεκινάμε με παιχνίδια, αξιοποιούμε τα παιχνίδια)   </a:t>
            </a:r>
            <a:br>
              <a:rPr lang="el-GR" sz="4000" b="1" spc="2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ea typeface="+mj-ea"/>
                <a:cs typeface="+mj-cs"/>
              </a:rPr>
            </a:b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3992450" y="783772"/>
            <a:ext cx="74568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</a:pPr>
            <a:r>
              <a:rPr lang="el-GR" sz="3200" dirty="0"/>
              <a:t>1) Προετοιμάζουν για την  ώρα του </a:t>
            </a:r>
            <a:r>
              <a:rPr lang="el-GR" sz="3200" dirty="0" err="1"/>
              <a:t>θέατρου</a:t>
            </a:r>
            <a:r>
              <a:rPr lang="el-GR" sz="3200" dirty="0"/>
              <a:t>/δράματος. 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</a:pPr>
            <a:r>
              <a:rPr lang="el-GR" sz="3200" dirty="0"/>
              <a:t>2) Βοηθούν να «διαβάζει»  ο εκπαιδευτικός την ενέργεια της ομάδας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</a:pPr>
            <a:r>
              <a:rPr lang="el-GR" sz="3200" dirty="0"/>
              <a:t>3) Τα παιδιά ελέγχουν το σώμα,  την φωνή τους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</a:pPr>
            <a:r>
              <a:rPr lang="el-GR" sz="3200" dirty="0"/>
              <a:t>4) Τα παιχνίδια μπορούν να εισάγουν συγκεκριμένα θέματα 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</a:pPr>
            <a:r>
              <a:rPr lang="el-GR" sz="3200" dirty="0"/>
              <a:t>5) Καταδεικνύουν την ανάγκη των «κανόνων»- ορίων . </a:t>
            </a:r>
          </a:p>
        </p:txBody>
      </p:sp>
    </p:spTree>
    <p:extLst>
      <p:ext uri="{BB962C8B-B14F-4D97-AF65-F5344CB8AC3E}">
        <p14:creationId xmlns:p14="http://schemas.microsoft.com/office/powerpoint/2010/main" val="11264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31821" y="222067"/>
            <a:ext cx="11642500" cy="6124754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txBody>
          <a:bodyPr wrap="square">
            <a:spAutoFit/>
          </a:bodyPr>
          <a:lstStyle/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l-GR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1) Να έχεις όλα όσα χρειάζεσαι για να παίξεις το παιχνίδι έτοιμο και στο χέρι </a:t>
            </a:r>
          </a:p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l-GR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2) Όταν παίζεις ένα παιχνίδι πρώτη φορά έχε τις οδηγίες καθαρά και σε βήματα έτοιμα</a:t>
            </a:r>
          </a:p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l-GR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3) Μην ξεκινάς μια δραστηριότητα αν δεν είναι έτοιμα τα παιδιά </a:t>
            </a:r>
          </a:p>
          <a:p>
            <a:endParaRPr lang="el-GR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l-GR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4) Στα μικρότερα παιδιά να δίνεις οδηγίες σύντομες και μια κάθε φορά  </a:t>
            </a:r>
          </a:p>
        </p:txBody>
      </p:sp>
      <p:sp>
        <p:nvSpPr>
          <p:cNvPr id="8" name="Θέση κειμένου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r>
              <a:rPr lang="el-GR" dirty="0"/>
              <a:t>Στρατηγικές για την οργάνωση της ομάδας </a:t>
            </a:r>
          </a:p>
        </p:txBody>
      </p:sp>
    </p:spTree>
    <p:extLst>
      <p:ext uri="{BB962C8B-B14F-4D97-AF65-F5344CB8AC3E}">
        <p14:creationId xmlns:p14="http://schemas.microsoft.com/office/powerpoint/2010/main" val="40241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6DBC22E-839F-4BAF-BFAA-0BA0E6FB6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3ACA78-A274-4649-895B-0A186772844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a4f35948-e619-41b3-aa29-22878b09cfd2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653</TotalTime>
  <Words>925</Words>
  <Application>Microsoft Office PowerPoint</Application>
  <PresentationFormat>Ευρεία οθόνη</PresentationFormat>
  <Paragraphs>129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Euphemia</vt:lpstr>
      <vt:lpstr>Trebuchet MS</vt:lpstr>
      <vt:lpstr>Wingdings</vt:lpstr>
      <vt:lpstr>Wingdings 3</vt:lpstr>
      <vt:lpstr>Όψη</vt:lpstr>
      <vt:lpstr>Θεατροπαιδαγωγικές πρακτικές  στο Νηπιαγωγείο </vt:lpstr>
      <vt:lpstr>ΘΕΑΤΡΟΠΑΙΔΑΓΩΓΙΚΉ </vt:lpstr>
      <vt:lpstr>Ποια στοιχεία είναι  βασικά σε ένα μάθημα θεάτρου/δράμ ατος</vt:lpstr>
      <vt:lpstr>Γιατί αξιοποιούμε το θέατρο/δράμα στην εκπαιδευτική διαδικασία </vt:lpstr>
      <vt:lpstr>Κοινωνική διάσταση </vt:lpstr>
      <vt:lpstr>     </vt:lpstr>
      <vt:lpstr>Παιχνίδια ως ξεκίνημα της διαδικασίας θεάτρου/δράματος ομοιότητες </vt:lpstr>
      <vt:lpstr>Παρουσίαση του PowerPoint</vt:lpstr>
      <vt:lpstr>Στρατηγικές για την οργάνωση της ομάδας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          Θεατροπαιδαγωγικό συμβάν/δράμα  </vt:lpstr>
      <vt:lpstr>Πλαίσιο-επίπεδα πάνω στα οποία εργαζόμαστε </vt:lpstr>
      <vt:lpstr>Βήματα στην διαδικασία θεάτρου/δράματος   </vt:lpstr>
      <vt:lpstr>Βήματα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BETTY</dc:creator>
  <cp:lastModifiedBy>PANAGIOTA GIANNOULI</cp:lastModifiedBy>
  <cp:revision>47</cp:revision>
  <cp:lastPrinted>2019-03-05T14:01:49Z</cp:lastPrinted>
  <dcterms:created xsi:type="dcterms:W3CDTF">2013-07-31T14:58:52Z</dcterms:created>
  <dcterms:modified xsi:type="dcterms:W3CDTF">2023-03-14T10:09:10Z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