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9" r:id="rId3"/>
    <p:sldId id="259" r:id="rId4"/>
    <p:sldId id="315" r:id="rId5"/>
    <p:sldId id="316" r:id="rId6"/>
    <p:sldId id="317" r:id="rId7"/>
    <p:sldId id="320" r:id="rId8"/>
    <p:sldId id="260" r:id="rId9"/>
    <p:sldId id="261" r:id="rId10"/>
    <p:sldId id="262" r:id="rId11"/>
    <p:sldId id="322" r:id="rId12"/>
    <p:sldId id="321" r:id="rId13"/>
    <p:sldId id="264" r:id="rId14"/>
    <p:sldId id="265" r:id="rId15"/>
    <p:sldId id="328" r:id="rId16"/>
    <p:sldId id="266" r:id="rId17"/>
    <p:sldId id="323" r:id="rId18"/>
    <p:sldId id="268" r:id="rId19"/>
    <p:sldId id="324" r:id="rId20"/>
    <p:sldId id="269" r:id="rId21"/>
    <p:sldId id="329" r:id="rId22"/>
    <p:sldId id="270" r:id="rId23"/>
    <p:sldId id="330" r:id="rId24"/>
    <p:sldId id="271" r:id="rId25"/>
    <p:sldId id="272" r:id="rId26"/>
    <p:sldId id="274" r:id="rId27"/>
    <p:sldId id="276" r:id="rId28"/>
    <p:sldId id="277" r:id="rId29"/>
    <p:sldId id="279" r:id="rId30"/>
    <p:sldId id="281" r:id="rId31"/>
    <p:sldId id="286" r:id="rId32"/>
    <p:sldId id="282" r:id="rId33"/>
    <p:sldId id="257" r:id="rId34"/>
    <p:sldId id="285" r:id="rId35"/>
    <p:sldId id="287" r:id="rId36"/>
    <p:sldId id="331" r:id="rId37"/>
    <p:sldId id="325" r:id="rId38"/>
    <p:sldId id="288" r:id="rId39"/>
    <p:sldId id="310" r:id="rId40"/>
    <p:sldId id="289" r:id="rId41"/>
    <p:sldId id="312" r:id="rId42"/>
    <p:sldId id="326" r:id="rId43"/>
    <p:sldId id="332" r:id="rId44"/>
    <p:sldId id="311" r:id="rId45"/>
    <p:sldId id="290" r:id="rId46"/>
    <p:sldId id="327" r:id="rId4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69"/>
    <p:restoredTop sz="93367"/>
  </p:normalViewPr>
  <p:slideViewPr>
    <p:cSldViewPr>
      <p:cViewPr varScale="1">
        <p:scale>
          <a:sx n="128" d="100"/>
          <a:sy n="128" d="100"/>
        </p:scale>
        <p:origin x="74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fld id="{E185562B-A79F-444F-837B-67C84CA2A658}" type="datetimeFigureOut">
              <a:rPr lang="el-GR" smtClean="0"/>
              <a:pPr/>
              <a:t>26/2/23</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AC32CE12-F1F9-4FC5-BE9A-72072F44E6D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E185562B-A79F-444F-837B-67C84CA2A65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E185562B-A79F-444F-837B-67C84CA2A65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fld id="{E185562B-A79F-444F-837B-67C84CA2A65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fld id="{E185562B-A79F-444F-837B-67C84CA2A658}" type="datetimeFigureOut">
              <a:rPr lang="el-GR" smtClean="0"/>
              <a:pPr/>
              <a:t>26/2/23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32CE12-F1F9-4FC5-BE9A-72072F44E6D0}"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E185562B-A79F-444F-837B-67C84CA2A65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fld id="{E185562B-A79F-444F-837B-67C84CA2A658}" type="datetimeFigureOut">
              <a:rPr lang="el-GR" smtClean="0"/>
              <a:pPr/>
              <a:t>26/2/23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fld id="{E185562B-A79F-444F-837B-67C84CA2A658}" type="datetimeFigureOut">
              <a:rPr lang="el-GR" smtClean="0"/>
              <a:pPr/>
              <a:t>26/2/23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5562B-A79F-444F-837B-67C84CA2A658}" type="datetimeFigureOut">
              <a:rPr lang="el-GR" smtClean="0"/>
              <a:pPr/>
              <a:t>26/2/23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fld id="{E185562B-A79F-444F-837B-67C84CA2A65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32CE12-F1F9-4FC5-BE9A-72072F44E6D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fld id="{E185562B-A79F-444F-837B-67C84CA2A658}" type="datetimeFigureOut">
              <a:rPr lang="el-GR" smtClean="0"/>
              <a:pPr/>
              <a:t>26/2/23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AC32CE12-F1F9-4FC5-BE9A-72072F44E6D0}"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85562B-A79F-444F-837B-67C84CA2A658}" type="datetimeFigureOut">
              <a:rPr lang="el-GR" smtClean="0"/>
              <a:pPr/>
              <a:t>26/2/23</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32CE12-F1F9-4FC5-BE9A-72072F44E6D0}"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Πρώτη παιδική ηλικία</a:t>
            </a:r>
          </a:p>
        </p:txBody>
      </p:sp>
      <p:sp>
        <p:nvSpPr>
          <p:cNvPr id="3" name="Υπότιτλος 2"/>
          <p:cNvSpPr>
            <a:spLocks noGrp="1"/>
          </p:cNvSpPr>
          <p:nvPr>
            <p:ph type="subTitle" idx="1"/>
          </p:nvPr>
        </p:nvSpPr>
        <p:spPr>
          <a:xfrm>
            <a:off x="533400" y="3228535"/>
            <a:ext cx="7854696" cy="2936769"/>
          </a:xfrm>
        </p:spPr>
        <p:txBody>
          <a:bodyPr>
            <a:normAutofit fontScale="85000" lnSpcReduction="20000"/>
          </a:bodyPr>
          <a:lstStyle/>
          <a:p>
            <a:endParaRPr lang="en-US" dirty="0"/>
          </a:p>
          <a:p>
            <a:pPr algn="l"/>
            <a:r>
              <a:rPr lang="el-GR" dirty="0"/>
              <a:t>Σωματική και  γνωστική ανάπτυξη</a:t>
            </a:r>
          </a:p>
          <a:p>
            <a:pPr algn="l"/>
            <a:endParaRPr lang="el-GR" dirty="0"/>
          </a:p>
          <a:p>
            <a:pPr algn="l"/>
            <a:endParaRPr lang="el-GR" dirty="0"/>
          </a:p>
          <a:p>
            <a:pPr algn="l"/>
            <a:endParaRPr lang="el-GR" dirty="0"/>
          </a:p>
          <a:p>
            <a:pPr algn="l"/>
            <a:r>
              <a:rPr lang="el-GR" dirty="0"/>
              <a:t>Λήδα Αναγνωστάκη</a:t>
            </a:r>
          </a:p>
          <a:p>
            <a:pPr algn="l"/>
            <a:r>
              <a:rPr lang="el-GR" dirty="0"/>
              <a:t>ΑΝΑΠΤΥΞΗ ΤΟΥ ΠΑΙΔΙΟΥ ΙΙ</a:t>
            </a:r>
            <a:endParaRPr lang="en-US" dirty="0"/>
          </a:p>
          <a:p>
            <a:r>
              <a:rPr lang="el-GR" dirty="0"/>
              <a:t> </a:t>
            </a:r>
          </a:p>
        </p:txBody>
      </p:sp>
    </p:spTree>
    <p:extLst>
      <p:ext uri="{BB962C8B-B14F-4D97-AF65-F5344CB8AC3E}">
        <p14:creationId xmlns:p14="http://schemas.microsoft.com/office/powerpoint/2010/main" val="1146494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r>
              <a:rPr lang="el-GR" dirty="0"/>
              <a:t>Από τα 2 έως τα 6 …</a:t>
            </a:r>
          </a:p>
        </p:txBody>
      </p:sp>
      <p:sp>
        <p:nvSpPr>
          <p:cNvPr id="3" name="Θέση περιεχομένου 2"/>
          <p:cNvSpPr>
            <a:spLocks noGrp="1"/>
          </p:cNvSpPr>
          <p:nvPr>
            <p:ph idx="1"/>
          </p:nvPr>
        </p:nvSpPr>
        <p:spPr/>
        <p:txBody>
          <a:bodyPr/>
          <a:lstStyle/>
          <a:p>
            <a:pPr>
              <a:buNone/>
            </a:pPr>
            <a:r>
              <a:rPr lang="el-GR" dirty="0"/>
              <a:t>Αλλά η περίοδος αυτή δεν είναι απλά προ-ετοιμασία για την επόμενη «σημαντικότερη ακαδημαϊκά» περίοδο.</a:t>
            </a:r>
          </a:p>
          <a:p>
            <a:pPr>
              <a:buNone/>
            </a:pPr>
            <a:r>
              <a:rPr lang="el-GR" dirty="0"/>
              <a:t>Αντίθετα, χαρακτηρίζεται από ουσιαστικές αλλαγές και βασικές κατακτήσεις σε όλους τους τομείς της γνωστικής ανάπτυξης.</a:t>
            </a:r>
          </a:p>
          <a:p>
            <a:pPr marL="0" indent="0">
              <a:buNone/>
            </a:pPr>
            <a:endParaRPr lang="el-GR" dirty="0"/>
          </a:p>
          <a:p>
            <a:pPr marL="0" indent="0">
              <a:buNone/>
            </a:pPr>
            <a:endParaRPr lang="el-GR" dirty="0"/>
          </a:p>
          <a:p>
            <a:pPr marL="0" indent="0">
              <a:buNone/>
            </a:pPr>
            <a:r>
              <a:rPr lang="en-US" dirty="0"/>
              <a:t>Feldman (2009) </a:t>
            </a:r>
            <a:r>
              <a:rPr lang="el-GR" i="1" dirty="0"/>
              <a:t>Εξελικτική Ψυχολογία, Δια Βίου ανάπτυξη, α’ τόμος.</a:t>
            </a:r>
            <a:endParaRPr lang="el-GR" dirty="0"/>
          </a:p>
          <a:p>
            <a:endParaRPr lang="el-GR" dirty="0"/>
          </a:p>
        </p:txBody>
      </p:sp>
    </p:spTree>
    <p:extLst>
      <p:ext uri="{BB962C8B-B14F-4D97-AF65-F5344CB8AC3E}">
        <p14:creationId xmlns:p14="http://schemas.microsoft.com/office/powerpoint/2010/main" val="1534686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Jean Piaget</a:t>
            </a:r>
            <a:r>
              <a:rPr lang="el-GR" dirty="0"/>
              <a:t>- «το παιδί ως μικρός επιστήμονας»</a:t>
            </a:r>
            <a:endParaRPr lang="en-US" dirty="0"/>
          </a:p>
        </p:txBody>
      </p:sp>
      <p:sp>
        <p:nvSpPr>
          <p:cNvPr id="3" name="Content Placeholder 2"/>
          <p:cNvSpPr>
            <a:spLocks noGrp="1"/>
          </p:cNvSpPr>
          <p:nvPr>
            <p:ph idx="1"/>
          </p:nvPr>
        </p:nvSpPr>
        <p:spPr/>
        <p:txBody>
          <a:bodyPr>
            <a:normAutofit/>
          </a:bodyPr>
          <a:lstStyle/>
          <a:p>
            <a:r>
              <a:rPr lang="el-GR" dirty="0"/>
              <a:t>Τα παιδιά προοδεύουν διαμέσου μίας σειράς καθολικών και οικουμενικών </a:t>
            </a:r>
            <a:r>
              <a:rPr lang="el-GR" i="1" dirty="0"/>
              <a:t>σταδίων γνωστικής ανάπτυξης </a:t>
            </a:r>
            <a:r>
              <a:rPr lang="el-GR" dirty="0"/>
              <a:t>που καθένα αντανακλά ένα συγκεκριμένο τρόπο κατανόησης ή/και οργάνωσης της πραγματικότητας</a:t>
            </a:r>
          </a:p>
          <a:p>
            <a:r>
              <a:rPr lang="el-GR" dirty="0"/>
              <a:t>Με την πάροδο του χρόνου και την αλληλεπίδραση με το περιβάλλον και τα νέα ερεθίσματα τα παιδιά ενισχύουν (</a:t>
            </a:r>
            <a:r>
              <a:rPr lang="el-GR" i="1" dirty="0"/>
              <a:t>αφομοίωση</a:t>
            </a:r>
            <a:r>
              <a:rPr lang="el-GR" dirty="0"/>
              <a:t>) ή μεταβάλλουν (</a:t>
            </a:r>
            <a:r>
              <a:rPr lang="el-GR" i="1" dirty="0"/>
              <a:t>συμμόρφωση</a:t>
            </a:r>
            <a:r>
              <a:rPr lang="el-GR" dirty="0"/>
              <a:t>) τα υπάρχοντα σχήματα τους</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990600"/>
            <a:ext cx="7772400" cy="2691408"/>
          </a:xfrm>
        </p:spPr>
        <p:txBody>
          <a:bodyPr/>
          <a:lstStyle/>
          <a:p>
            <a:pPr algn="ctr" eaLnBrk="1" hangingPunct="1"/>
            <a:r>
              <a:rPr lang="el-GR" sz="3600" dirty="0">
                <a:solidFill>
                  <a:schemeClr val="tx1"/>
                </a:solidFill>
              </a:rPr>
              <a:t>Η θεωρία του </a:t>
            </a:r>
            <a:r>
              <a:rPr lang="en-US" sz="3600" dirty="0">
                <a:solidFill>
                  <a:schemeClr val="tx1"/>
                </a:solidFill>
              </a:rPr>
              <a:t>Jean Piaget</a:t>
            </a:r>
            <a:endParaRPr lang="en-GB" sz="3600" dirty="0">
              <a:solidFill>
                <a:schemeClr val="tx1"/>
              </a:solidFill>
            </a:endParaRPr>
          </a:p>
        </p:txBody>
      </p:sp>
      <p:sp>
        <p:nvSpPr>
          <p:cNvPr id="5123" name="Rectangle 3"/>
          <p:cNvSpPr>
            <a:spLocks noGrp="1" noChangeArrowheads="1"/>
          </p:cNvSpPr>
          <p:nvPr>
            <p:ph idx="1"/>
          </p:nvPr>
        </p:nvSpPr>
        <p:spPr>
          <a:xfrm>
            <a:off x="685800" y="1988840"/>
            <a:ext cx="7772400" cy="4335760"/>
          </a:xfrm>
        </p:spPr>
        <p:txBody>
          <a:bodyPr>
            <a:normAutofit/>
          </a:bodyPr>
          <a:lstStyle/>
          <a:p>
            <a:pPr algn="ctr" eaLnBrk="1" hangingPunct="1">
              <a:buFontTx/>
              <a:buNone/>
            </a:pPr>
            <a:r>
              <a:rPr lang="el-GR" sz="2800" dirty="0"/>
              <a:t>Τα στάδια νοητικής ανάπτυξης </a:t>
            </a:r>
          </a:p>
          <a:p>
            <a:pPr algn="ctr" eaLnBrk="1" hangingPunct="1">
              <a:buFontTx/>
              <a:buNone/>
            </a:pPr>
            <a:endParaRPr lang="en-US" sz="2800" dirty="0"/>
          </a:p>
          <a:p>
            <a:pPr eaLnBrk="1" hangingPunct="1"/>
            <a:r>
              <a:rPr lang="el-GR" sz="2800" dirty="0"/>
              <a:t>Αισθητηριοκινητική νόηση (0-2 χρ)</a:t>
            </a:r>
          </a:p>
          <a:p>
            <a:pPr eaLnBrk="1" hangingPunct="1"/>
            <a:r>
              <a:rPr lang="el-GR" sz="2800" b="1" dirty="0"/>
              <a:t>Προλειτουργική νόηση (σύμβολα, αλλά περιορισμένη προσωπική οπτική) (2</a:t>
            </a:r>
            <a:r>
              <a:rPr lang="en-US" sz="2800" b="1" dirty="0"/>
              <a:t>—</a:t>
            </a:r>
            <a:r>
              <a:rPr lang="el-GR" sz="2800" b="1" dirty="0"/>
              <a:t>6 χρ)</a:t>
            </a:r>
          </a:p>
          <a:p>
            <a:pPr eaLnBrk="1" hangingPunct="1"/>
            <a:r>
              <a:rPr lang="el-GR" sz="2800" dirty="0"/>
              <a:t>Συγκεκριμένες νοητικές λειτουργίες (όχι αφαιρετικές) (6-12 χρ)</a:t>
            </a:r>
          </a:p>
          <a:p>
            <a:pPr eaLnBrk="1" hangingPunct="1"/>
            <a:r>
              <a:rPr lang="el-GR" sz="2800" dirty="0"/>
              <a:t>Τυπικές νοητικές λειτουργίες (12-19 χρ)</a:t>
            </a:r>
          </a:p>
          <a:p>
            <a:pPr eaLnBrk="1" hangingPunct="1">
              <a:buFontTx/>
              <a:buNone/>
            </a:pPr>
            <a:endParaRPr lang="el-GR"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836712"/>
            <a:ext cx="8229600" cy="1512168"/>
          </a:xfrm>
        </p:spPr>
        <p:txBody>
          <a:bodyPr>
            <a:noAutofit/>
          </a:bodyPr>
          <a:lstStyle/>
          <a:p>
            <a:pPr algn="ctr"/>
            <a:br>
              <a:rPr lang="el-GR" sz="3600" dirty="0"/>
            </a:br>
            <a:br>
              <a:rPr lang="el-GR" sz="3600" dirty="0"/>
            </a:br>
            <a:br>
              <a:rPr lang="el-GR" sz="3600" dirty="0"/>
            </a:br>
            <a:br>
              <a:rPr lang="el-GR" sz="3600" dirty="0"/>
            </a:br>
            <a:br>
              <a:rPr lang="el-GR" sz="3600" dirty="0"/>
            </a:br>
            <a:r>
              <a:rPr lang="el-GR" sz="3600" dirty="0"/>
              <a:t>Θεωρία </a:t>
            </a:r>
            <a:r>
              <a:rPr lang="en-US" sz="3600" dirty="0"/>
              <a:t>Piaget</a:t>
            </a:r>
            <a:br>
              <a:rPr lang="el-GR" sz="3600" dirty="0"/>
            </a:br>
            <a:r>
              <a:rPr lang="el-GR" sz="3600" dirty="0"/>
              <a:t>2-6χρ: </a:t>
            </a:r>
            <a:r>
              <a:rPr lang="el-GR" sz="2800" dirty="0"/>
              <a:t>Το στάδιο της προ-ενεργητικής ή προλειτουργικής νόησης</a:t>
            </a:r>
          </a:p>
        </p:txBody>
      </p:sp>
      <p:sp>
        <p:nvSpPr>
          <p:cNvPr id="3" name="Θέση περιεχομένου 2"/>
          <p:cNvSpPr>
            <a:spLocks noGrp="1"/>
          </p:cNvSpPr>
          <p:nvPr>
            <p:ph idx="1"/>
          </p:nvPr>
        </p:nvSpPr>
        <p:spPr>
          <a:xfrm>
            <a:off x="457200" y="2348880"/>
            <a:ext cx="8229600" cy="4392488"/>
          </a:xfrm>
        </p:spPr>
        <p:txBody>
          <a:bodyPr/>
          <a:lstStyle/>
          <a:p>
            <a:endParaRPr lang="el-GR" dirty="0"/>
          </a:p>
          <a:p>
            <a:r>
              <a:rPr lang="el-GR" dirty="0"/>
              <a:t>Η περίοδος αυτή είναι μια μετάβαση από τη βρεφική ηλικία (</a:t>
            </a:r>
            <a:r>
              <a:rPr lang="el-GR" dirty="0" err="1"/>
              <a:t>αισθητηριοκινητική</a:t>
            </a:r>
            <a:r>
              <a:rPr lang="el-GR" dirty="0"/>
              <a:t> νόηση)</a:t>
            </a:r>
            <a:r>
              <a:rPr lang="en-US" dirty="0"/>
              <a:t>,</a:t>
            </a:r>
            <a:r>
              <a:rPr lang="el-GR" dirty="0"/>
              <a:t> όπου η σκέψη βασίζεται στη δράση,  στη μέση παιδική ηλικία (στάδιο ενεργητικής νόησης), όπου η σκέψη βασίζεται σε λογικούς συλλογισμούς (αίτιο-αποτέλεσμα, αντιλήψεις πραγματικότητας, αλληλουχίες, έννοιες χρόνου κλπ).</a:t>
            </a:r>
          </a:p>
          <a:p>
            <a:pPr marL="0" indent="0">
              <a:buNone/>
            </a:pPr>
            <a:endParaRPr lang="el-GR" dirty="0"/>
          </a:p>
        </p:txBody>
      </p:sp>
    </p:spTree>
    <p:extLst>
      <p:ext uri="{BB962C8B-B14F-4D97-AF65-F5344CB8AC3E}">
        <p14:creationId xmlns:p14="http://schemas.microsoft.com/office/powerpoint/2010/main" val="1263865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r>
              <a:rPr lang="el-GR" dirty="0"/>
              <a:t>Προ-ενεργητική νόηση</a:t>
            </a:r>
          </a:p>
        </p:txBody>
      </p:sp>
      <p:sp>
        <p:nvSpPr>
          <p:cNvPr id="3" name="Θέση περιεχομένου 2"/>
          <p:cNvSpPr>
            <a:spLocks noGrp="1"/>
          </p:cNvSpPr>
          <p:nvPr>
            <p:ph idx="1"/>
          </p:nvPr>
        </p:nvSpPr>
        <p:spPr/>
        <p:txBody>
          <a:bodyPr>
            <a:normAutofit/>
          </a:bodyPr>
          <a:lstStyle/>
          <a:p>
            <a:r>
              <a:rPr lang="el-GR" dirty="0"/>
              <a:t>Στο τέλος του σταδίου της αισθητηριοκινητικής νόησης, τα παιδιά έχουν κατακτήσει τα στοιχεία της συμβολικής σκέψης. Αναπαριστούν γεγονότα ή πράγματα και δεν εξαρτώνται πια τόσο πολύ από την αισθητηριοκινητική τους εμπειρία για να κατανοήσουν τον κόσμο γύρω τους.</a:t>
            </a:r>
          </a:p>
          <a:p>
            <a:pPr marL="0" indent="0">
              <a:buNone/>
            </a:pPr>
            <a:endParaRPr lang="el-GR" dirty="0"/>
          </a:p>
        </p:txBody>
      </p:sp>
    </p:spTree>
    <p:extLst>
      <p:ext uri="{BB962C8B-B14F-4D97-AF65-F5344CB8AC3E}">
        <p14:creationId xmlns:p14="http://schemas.microsoft.com/office/powerpoint/2010/main" val="2934604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rmAutofit fontScale="90000"/>
          </a:bodyPr>
          <a:lstStyle/>
          <a:p>
            <a:r>
              <a:rPr lang="el-GR" dirty="0"/>
              <a:t>Προ-ενεργητική νόηση</a:t>
            </a:r>
          </a:p>
        </p:txBody>
      </p:sp>
      <p:sp>
        <p:nvSpPr>
          <p:cNvPr id="3" name="Θέση περιεχομένου 2"/>
          <p:cNvSpPr>
            <a:spLocks noGrp="1"/>
          </p:cNvSpPr>
          <p:nvPr>
            <p:ph idx="1"/>
          </p:nvPr>
        </p:nvSpPr>
        <p:spPr/>
        <p:txBody>
          <a:bodyPr>
            <a:normAutofit/>
          </a:bodyPr>
          <a:lstStyle/>
          <a:p>
            <a:r>
              <a:rPr lang="el-GR" dirty="0"/>
              <a:t>Η συμβολική λειτουργία (δηλαδή το παιδί μπορεί να χρησιμοποιεί ένα πράγμα στη θέση κάποιου άλλου) είναι βασικό στοιχείο της προ-ενεργητκής νόησης. Τα παιδιά χρησιμοποιούν σύμβολα, λέξεις ή αντικείμενα, τα οποία αντιπροσωπεύουν κάτι που δεν είναι υλικά παρόν εκείνη τη στιγμή για να αναπαραστήσουν πράξεις, γεγονότα και αντικείμενα.</a:t>
            </a:r>
          </a:p>
        </p:txBody>
      </p:sp>
    </p:spTree>
    <p:extLst>
      <p:ext uri="{BB962C8B-B14F-4D97-AF65-F5344CB8AC3E}">
        <p14:creationId xmlns:p14="http://schemas.microsoft.com/office/powerpoint/2010/main" val="2289209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lstStyle/>
          <a:p>
            <a:r>
              <a:rPr lang="el-GR" dirty="0"/>
              <a:t>Προ-ενεργητική νόηση</a:t>
            </a:r>
          </a:p>
        </p:txBody>
      </p:sp>
      <p:sp>
        <p:nvSpPr>
          <p:cNvPr id="3" name="Θέση περιεχομένου 2"/>
          <p:cNvSpPr>
            <a:spLocks noGrp="1"/>
          </p:cNvSpPr>
          <p:nvPr>
            <p:ph idx="1"/>
          </p:nvPr>
        </p:nvSpPr>
        <p:spPr/>
        <p:txBody>
          <a:bodyPr>
            <a:normAutofit lnSpcReduction="10000"/>
          </a:bodyPr>
          <a:lstStyle/>
          <a:p>
            <a:r>
              <a:rPr lang="el-GR" dirty="0"/>
              <a:t>Η νέα αυτή ικανότητα φαίνεται με μεγαλύτερη σαφήνεια στην ανάπτυξη της γλώσσας και στο συμβολικό παιχνίδι.</a:t>
            </a:r>
          </a:p>
          <a:p>
            <a:r>
              <a:rPr lang="el-GR" dirty="0"/>
              <a:t>Η ικανότητα συμβολικής σκέψης αναπτύσσεται σταδιακά κατά τη διάρκεια της πρώτης παιδικής ηλικίας. Κατά την περίοδο αυτή, τα παιδιά σημειώνουν μεγάλη πρόοδο στις γλωσσικές τους δεξιότητες. </a:t>
            </a:r>
          </a:p>
          <a:p>
            <a:r>
              <a:rPr lang="el-GR" dirty="0"/>
              <a:t>Η ανάπτυξη της γλώσσας επιτρέπει στο παιδί να αποδεσμεύεται από το «εδώ και τώρα» ενώ η πρόοδος στη γλώσσα αντικατοπτρίζει τις σημαντικές αλλαγές που σημειώνονται στον τρόπο  σκέψης. </a:t>
            </a:r>
          </a:p>
        </p:txBody>
      </p:sp>
    </p:spTree>
    <p:extLst>
      <p:ext uri="{BB962C8B-B14F-4D97-AF65-F5344CB8AC3E}">
        <p14:creationId xmlns:p14="http://schemas.microsoft.com/office/powerpoint/2010/main" val="1775824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dirty="0" err="1"/>
              <a:t>Υπο</a:t>
            </a:r>
            <a:r>
              <a:rPr lang="el-GR" sz="4000" dirty="0"/>
              <a:t>-στάδια της προ-ενεργητικής νόησης</a:t>
            </a:r>
            <a:endParaRPr lang="en-US" sz="4000" dirty="0"/>
          </a:p>
        </p:txBody>
      </p:sp>
      <p:sp>
        <p:nvSpPr>
          <p:cNvPr id="3" name="Content Placeholder 2"/>
          <p:cNvSpPr>
            <a:spLocks noGrp="1"/>
          </p:cNvSpPr>
          <p:nvPr>
            <p:ph idx="1"/>
          </p:nvPr>
        </p:nvSpPr>
        <p:spPr/>
        <p:txBody>
          <a:bodyPr>
            <a:normAutofit/>
          </a:bodyPr>
          <a:lstStyle/>
          <a:p>
            <a:pPr marL="0" indent="0">
              <a:buNone/>
            </a:pPr>
            <a:r>
              <a:rPr lang="el-GR" dirty="0"/>
              <a:t>1. </a:t>
            </a:r>
            <a:r>
              <a:rPr lang="el-GR" u="sng" dirty="0"/>
              <a:t>Προεννοιολογική περίοδος (2-4 χρ.):</a:t>
            </a:r>
            <a:r>
              <a:rPr lang="el-GR" dirty="0"/>
              <a:t> αρχίζει η συστηματική χρήση συμβόλων, πιο ευέλικτη σκέψη αλλά ανιμισμός, απόδοση υπόστασης (πχ. οι άνθρωποι στις σκέψεις είναι πραγματικοί) και </a:t>
            </a:r>
            <a:r>
              <a:rPr lang="el-GR" b="1" dirty="0"/>
              <a:t>εγωκεντρισμός</a:t>
            </a:r>
            <a:r>
              <a:rPr lang="el-GR" dirty="0"/>
              <a:t> (η τάση του παιδιού να βλέπει τα πράγματα από το πρίσμα της προσωπικής άποψης, πχ. το μέλι υπάρχει για να το τρώω)</a:t>
            </a:r>
          </a:p>
          <a:p>
            <a:pPr marL="0" indent="0">
              <a:buNone/>
            </a:pPr>
            <a:r>
              <a:rPr lang="el-GR" dirty="0"/>
              <a:t>2. </a:t>
            </a:r>
            <a:r>
              <a:rPr lang="el-GR" u="sng" dirty="0"/>
              <a:t>Ενορατική ή μεταβατική περίοδος (5-7χρ): </a:t>
            </a:r>
            <a:r>
              <a:rPr lang="el-GR" dirty="0"/>
              <a:t>αρχίζουν να διαχωρίζουν τη νοητική από τη φυσική πραγματικότητα και να αναγνωρίζουν άλλες δυνάμεις, αλλά ακόμα μεταβατικό στάδιο, όχι μονιμότητα</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85800"/>
            <a:ext cx="8229600" cy="914400"/>
          </a:xfrm>
        </p:spPr>
        <p:txBody>
          <a:bodyPr>
            <a:normAutofit fontScale="90000"/>
          </a:bodyPr>
          <a:lstStyle/>
          <a:p>
            <a:br>
              <a:rPr lang="el-GR" dirty="0"/>
            </a:br>
            <a:br>
              <a:rPr lang="el-GR" dirty="0"/>
            </a:br>
            <a:br>
              <a:rPr lang="el-GR" dirty="0"/>
            </a:br>
            <a:br>
              <a:rPr lang="el-GR" dirty="0"/>
            </a:br>
            <a:br>
              <a:rPr lang="el-GR" dirty="0"/>
            </a:br>
            <a:r>
              <a:rPr lang="el-GR" sz="4000" dirty="0"/>
              <a:t>Περιορισμοί της σκέψης κατά το στάδιο της προενεργητικής νόησης</a:t>
            </a:r>
            <a:endParaRPr lang="el-GR" dirty="0"/>
          </a:p>
        </p:txBody>
      </p:sp>
      <p:sp>
        <p:nvSpPr>
          <p:cNvPr id="3" name="Θέση περιεχομένου 2"/>
          <p:cNvSpPr>
            <a:spLocks noGrp="1"/>
          </p:cNvSpPr>
          <p:nvPr>
            <p:ph idx="1"/>
          </p:nvPr>
        </p:nvSpPr>
        <p:spPr>
          <a:xfrm>
            <a:off x="107504" y="1981200"/>
            <a:ext cx="8856984" cy="4343400"/>
          </a:xfrm>
        </p:spPr>
        <p:txBody>
          <a:bodyPr>
            <a:normAutofit/>
          </a:bodyPr>
          <a:lstStyle/>
          <a:p>
            <a:r>
              <a:rPr lang="el-GR" dirty="0"/>
              <a:t>Συγκεκριμένο</a:t>
            </a:r>
          </a:p>
          <a:p>
            <a:r>
              <a:rPr lang="el-GR" dirty="0"/>
              <a:t>Επικέντρωση</a:t>
            </a:r>
          </a:p>
          <a:p>
            <a:r>
              <a:rPr lang="el-GR" dirty="0"/>
              <a:t>Μη </a:t>
            </a:r>
            <a:r>
              <a:rPr lang="el-GR" dirty="0" err="1"/>
              <a:t>αναστρεψιμότητα</a:t>
            </a:r>
            <a:r>
              <a:rPr lang="el-GR" dirty="0"/>
              <a:t> ή ατελής κατανόηση ενός μετασχηματισμού</a:t>
            </a:r>
          </a:p>
          <a:p>
            <a:r>
              <a:rPr lang="el-GR" dirty="0"/>
              <a:t>Εγωκεντρισμός</a:t>
            </a:r>
          </a:p>
          <a:p>
            <a:r>
              <a:rPr lang="el-GR" dirty="0"/>
              <a:t>Ελλιπής κατανόηση για τις αλληλουχίες αιτίας-αποτελέσματος, χώρου και χρόνου</a:t>
            </a:r>
          </a:p>
          <a:p>
            <a:r>
              <a:rPr lang="el-GR" dirty="0"/>
              <a:t>Διατήρηση</a:t>
            </a:r>
          </a:p>
          <a:p>
            <a:endParaRPr lang="en-US" dirty="0"/>
          </a:p>
          <a:p>
            <a:endParaRPr lang="el-GR" dirty="0"/>
          </a:p>
          <a:p>
            <a:pPr marL="0" indent="0">
              <a:buNone/>
            </a:pPr>
            <a:endParaRPr lang="el-GR" dirty="0"/>
          </a:p>
        </p:txBody>
      </p:sp>
    </p:spTree>
    <p:extLst>
      <p:ext uri="{BB962C8B-B14F-4D97-AF65-F5344CB8AC3E}">
        <p14:creationId xmlns:p14="http://schemas.microsoft.com/office/powerpoint/2010/main" val="2639612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t>Περιορισμοί της σκέψης κατά το στάδιο της προενεργητικής νόησης</a:t>
            </a:r>
            <a:endParaRPr lang="en-US" sz="3200" dirty="0"/>
          </a:p>
        </p:txBody>
      </p:sp>
      <p:sp>
        <p:nvSpPr>
          <p:cNvPr id="3" name="Content Placeholder 2"/>
          <p:cNvSpPr>
            <a:spLocks noGrp="1"/>
          </p:cNvSpPr>
          <p:nvPr>
            <p:ph idx="1"/>
          </p:nvPr>
        </p:nvSpPr>
        <p:spPr/>
        <p:txBody>
          <a:bodyPr/>
          <a:lstStyle/>
          <a:p>
            <a:pPr>
              <a:buNone/>
            </a:pPr>
            <a:r>
              <a:rPr lang="el-GR" b="1" dirty="0"/>
              <a:t>1. Συγκεκριμένο</a:t>
            </a:r>
            <a:r>
              <a:rPr lang="el-GR" dirty="0"/>
              <a:t> </a:t>
            </a:r>
          </a:p>
          <a:p>
            <a:pPr>
              <a:buNone/>
            </a:pPr>
            <a:endParaRPr lang="el-GR" dirty="0"/>
          </a:p>
          <a:p>
            <a:pPr>
              <a:buNone/>
            </a:pPr>
            <a:r>
              <a:rPr lang="el-GR" dirty="0"/>
              <a:t>   Τα παιδιά αντιμετωπίζουν δυσκολία στην αφαιρετική σκέψη, η σκέψη τους είναι συγκεκριμένη. Ασχολούνται με το εδώ και τώρα και με υλικά πράγματα που μπορούν να αναπαριστήσουν νοητικά με ευκολία</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br>
              <a:rPr lang="el-GR" dirty="0"/>
            </a:br>
            <a:r>
              <a:rPr lang="el-GR" dirty="0"/>
              <a:t>Σωματική ανάπτυξη στην πρώτη παιδική ηλικά</a:t>
            </a:r>
          </a:p>
        </p:txBody>
      </p:sp>
      <p:sp>
        <p:nvSpPr>
          <p:cNvPr id="3" name="Θέση κειμένου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809045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57200" y="1484784"/>
            <a:ext cx="8229600" cy="5256584"/>
          </a:xfrm>
        </p:spPr>
        <p:txBody>
          <a:bodyPr>
            <a:normAutofit/>
          </a:bodyPr>
          <a:lstStyle/>
          <a:p>
            <a:pPr marL="0" indent="0">
              <a:buNone/>
            </a:pPr>
            <a:r>
              <a:rPr lang="el-GR" b="1" dirty="0"/>
              <a:t>2. Επικέντρωση </a:t>
            </a:r>
            <a:r>
              <a:rPr lang="en-US" b="1" dirty="0"/>
              <a:t>(video)</a:t>
            </a:r>
            <a:endParaRPr lang="el-GR" b="1" dirty="0"/>
          </a:p>
          <a:p>
            <a:r>
              <a:rPr lang="el-GR" dirty="0"/>
              <a:t>Επικέντρωση: η σκέψη εστιάζεται σε μια μόνο πλευρά ή διάσταση ενός ερεθίσματος, αγνοώντας ή αποκλείοντας τις άλλες. Η προσοχή εστιάζεται στα προφανή στοιχεία που μπορούν να παρατηρηθούν άμεσα, εκείνα που αντιληπτικά είναι τα πιο προφανή.</a:t>
            </a:r>
          </a:p>
        </p:txBody>
      </p:sp>
    </p:spTree>
    <p:extLst>
      <p:ext uri="{BB962C8B-B14F-4D97-AF65-F5344CB8AC3E}">
        <p14:creationId xmlns:p14="http://schemas.microsoft.com/office/powerpoint/2010/main" val="921543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80696"/>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57200" y="1484784"/>
            <a:ext cx="8229600" cy="5256584"/>
          </a:xfrm>
        </p:spPr>
        <p:txBody>
          <a:bodyPr/>
          <a:lstStyle/>
          <a:p>
            <a:pPr marL="0" indent="0">
              <a:buNone/>
            </a:pPr>
            <a:r>
              <a:rPr lang="el-GR" b="1" dirty="0"/>
              <a:t>2. Επικέντρωση</a:t>
            </a:r>
          </a:p>
          <a:p>
            <a:r>
              <a:rPr lang="el-GR" dirty="0"/>
              <a:t>Ο περιορισμός αυτός (δηλαδή η επικέντρωση) μπορεί να παρατηρηθεί σε:</a:t>
            </a:r>
          </a:p>
          <a:p>
            <a:pPr marL="0" indent="0">
              <a:buNone/>
            </a:pPr>
            <a:r>
              <a:rPr lang="el-GR" dirty="0"/>
              <a:t>προβλήματα</a:t>
            </a:r>
          </a:p>
          <a:p>
            <a:pPr lvl="1">
              <a:buFont typeface="Wingdings" pitchFamily="2" charset="2"/>
              <a:buChar char="ü"/>
            </a:pPr>
            <a:r>
              <a:rPr lang="el-GR" dirty="0"/>
              <a:t>Κατηγοριοποίησης</a:t>
            </a:r>
          </a:p>
          <a:p>
            <a:pPr lvl="1">
              <a:buFont typeface="Wingdings" pitchFamily="2" charset="2"/>
              <a:buChar char="ü"/>
            </a:pPr>
            <a:r>
              <a:rPr lang="el-GR" dirty="0"/>
              <a:t>Διατήρησης</a:t>
            </a:r>
          </a:p>
          <a:p>
            <a:pPr marL="0" indent="0">
              <a:buNone/>
            </a:pPr>
            <a:r>
              <a:rPr lang="el-GR" dirty="0"/>
              <a:t>και στη σύγχυση ανάμεσα στο φαίνεσθαι (φαινομενικό)-είναι (πραγματικό)  </a:t>
            </a:r>
          </a:p>
        </p:txBody>
      </p:sp>
    </p:spTree>
    <p:extLst>
      <p:ext uri="{BB962C8B-B14F-4D97-AF65-F5344CB8AC3E}">
        <p14:creationId xmlns:p14="http://schemas.microsoft.com/office/powerpoint/2010/main" val="1976351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89098" y="1556792"/>
            <a:ext cx="8229600" cy="4767808"/>
          </a:xfrm>
        </p:spPr>
        <p:txBody>
          <a:bodyPr>
            <a:normAutofit/>
          </a:bodyPr>
          <a:lstStyle/>
          <a:p>
            <a:pPr marL="0" indent="0" algn="just">
              <a:buNone/>
            </a:pPr>
            <a:r>
              <a:rPr lang="el-GR" b="1" dirty="0"/>
              <a:t>2. Επικέντρωση (παραδείγματα των επιπτώσεων της επικέντρωσης)</a:t>
            </a:r>
          </a:p>
          <a:p>
            <a:pPr marL="0" indent="0">
              <a:buNone/>
            </a:pPr>
            <a:endParaRPr lang="el-GR" b="1" i="1" u="sng" dirty="0"/>
          </a:p>
          <a:p>
            <a:pPr marL="0" indent="0">
              <a:buNone/>
            </a:pPr>
            <a:r>
              <a:rPr lang="el-GR" b="1" dirty="0"/>
              <a:t>Α) Κατηγοριοποίηση:</a:t>
            </a:r>
            <a:r>
              <a:rPr lang="el-GR" i="1" dirty="0"/>
              <a:t> Αν έχουμε κόκκινες και κίτρινες ξύλινες χάντρες, και ρωτήσουμε τα παιδιά αν έχουμε περισσότερες κίτρινες χάντρες ή περισσότερες ξύλινες χάντρες, δεν μπορούν ταυτόχρονα να σκεφτούν και το χρώμα και το υλικό.</a:t>
            </a:r>
          </a:p>
        </p:txBody>
      </p:sp>
    </p:spTree>
    <p:extLst>
      <p:ext uri="{BB962C8B-B14F-4D97-AF65-F5344CB8AC3E}">
        <p14:creationId xmlns:p14="http://schemas.microsoft.com/office/powerpoint/2010/main" val="2665098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57200" y="1628800"/>
            <a:ext cx="8229600" cy="4767808"/>
          </a:xfrm>
        </p:spPr>
        <p:txBody>
          <a:bodyPr>
            <a:normAutofit/>
          </a:bodyPr>
          <a:lstStyle/>
          <a:p>
            <a:pPr marL="0" indent="0" algn="just">
              <a:buNone/>
            </a:pPr>
            <a:r>
              <a:rPr lang="el-GR" b="1" dirty="0"/>
              <a:t>2. Επικέντρωση (παραδείγματα των των επιπτώσεων της επικέντρωσης)</a:t>
            </a:r>
            <a:endParaRPr lang="el-GR" i="1" u="sng" dirty="0"/>
          </a:p>
          <a:p>
            <a:pPr marL="0" indent="0">
              <a:buNone/>
            </a:pPr>
            <a:r>
              <a:rPr lang="el-GR" b="1" dirty="0"/>
              <a:t>Β)Διατήρηση</a:t>
            </a:r>
            <a:r>
              <a:rPr lang="en-US" b="1"/>
              <a:t> (video)</a:t>
            </a:r>
            <a:r>
              <a:rPr lang="el-GR" b="1"/>
              <a:t>:</a:t>
            </a:r>
            <a:r>
              <a:rPr lang="el-GR"/>
              <a:t> </a:t>
            </a:r>
            <a:endParaRPr lang="el-GR" dirty="0"/>
          </a:p>
          <a:p>
            <a:pPr marL="0" indent="0">
              <a:buNone/>
            </a:pPr>
            <a:r>
              <a:rPr lang="el-GR" i="1" dirty="0"/>
              <a:t>Πχ. Ποιες τελίτσες είναι πιο πολλές; (περισσότερα για τη διατήρηση αργότερα)</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4147903"/>
            <a:ext cx="240982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1654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609600"/>
            <a:ext cx="8229600" cy="708688"/>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57200" y="1556792"/>
            <a:ext cx="8229600" cy="4767808"/>
          </a:xfrm>
        </p:spPr>
        <p:txBody>
          <a:bodyPr>
            <a:normAutofit lnSpcReduction="10000"/>
          </a:bodyPr>
          <a:lstStyle/>
          <a:p>
            <a:pPr marL="0" indent="0" algn="just">
              <a:buNone/>
            </a:pPr>
            <a:r>
              <a:rPr lang="el-GR" b="1" u="sng" dirty="0"/>
              <a:t>2</a:t>
            </a:r>
            <a:r>
              <a:rPr lang="el-GR" b="1" dirty="0"/>
              <a:t>. Επικέντρωση (</a:t>
            </a:r>
            <a:r>
              <a:rPr lang="el-GR" b="1"/>
              <a:t>παραδείγματα των </a:t>
            </a:r>
            <a:r>
              <a:rPr lang="el-GR" b="1" dirty="0"/>
              <a:t>επιπτώσεων της επικέντρωσης)</a:t>
            </a:r>
          </a:p>
          <a:p>
            <a:pPr marL="0" indent="0" algn="ctr">
              <a:buNone/>
            </a:pPr>
            <a:endParaRPr lang="el-GR" b="1" dirty="0"/>
          </a:p>
          <a:p>
            <a:pPr marL="0" indent="0">
              <a:buNone/>
            </a:pPr>
            <a:r>
              <a:rPr lang="el-GR" b="1" dirty="0"/>
              <a:t>Γ) Σύγχυση φαινομενικού-πραγματικού</a:t>
            </a:r>
            <a:r>
              <a:rPr lang="el-GR" i="1" dirty="0"/>
              <a:t>: </a:t>
            </a:r>
          </a:p>
          <a:p>
            <a:pPr marL="0" indent="0">
              <a:buNone/>
            </a:pPr>
            <a:r>
              <a:rPr lang="el-GR" i="1" dirty="0"/>
              <a:t>Αν στο κεφάλι μιας γάτας τοποθετήσουμε μια μάσκα σκύλου, τι ζώο είναι αυτό που βλέπουμε;</a:t>
            </a:r>
          </a:p>
          <a:p>
            <a:pPr marL="0" indent="0">
              <a:buNone/>
            </a:pPr>
            <a:r>
              <a:rPr lang="el-GR" i="1" dirty="0"/>
              <a:t>Παιδιά 3 ετών έκαναν λάθος</a:t>
            </a:r>
          </a:p>
          <a:p>
            <a:pPr marL="0" indent="0">
              <a:buNone/>
            </a:pPr>
            <a:r>
              <a:rPr lang="el-GR" i="1" dirty="0"/>
              <a:t>Παιδιά 4 και 5 ετών, μπερδεύονταν: δεν πίστευαν ότι η γάτα έγινε σκύλος αλλά δεν απαντούσαν πάντα σωστά …(πχ. στην ερώτηση αν μπορεί να γαβγίσει)</a:t>
            </a:r>
          </a:p>
          <a:p>
            <a:pPr marL="0" indent="0" algn="r">
              <a:buNone/>
            </a:pPr>
            <a:r>
              <a:rPr lang="en-US" i="1" dirty="0"/>
              <a:t>De Vries</a:t>
            </a:r>
            <a:r>
              <a:rPr lang="el-GR" i="1" dirty="0"/>
              <a:t>, </a:t>
            </a:r>
            <a:r>
              <a:rPr lang="en-US" i="1" dirty="0"/>
              <a:t>1969</a:t>
            </a:r>
            <a:endParaRPr lang="el-GR" i="1" dirty="0"/>
          </a:p>
        </p:txBody>
      </p:sp>
    </p:spTree>
    <p:extLst>
      <p:ext uri="{BB962C8B-B14F-4D97-AF65-F5344CB8AC3E}">
        <p14:creationId xmlns:p14="http://schemas.microsoft.com/office/powerpoint/2010/main" val="2981763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rmAutofit fontScale="90000"/>
          </a:bodyPr>
          <a:lstStyle/>
          <a:p>
            <a:r>
              <a:rPr lang="el-GR" sz="3556" dirty="0"/>
              <a:t>Περιορισμοί της σκέψης κατά το στάδιο της προενεργητικής νόησης</a:t>
            </a:r>
            <a:endParaRPr lang="el-GR" dirty="0"/>
          </a:p>
        </p:txBody>
      </p:sp>
      <p:sp>
        <p:nvSpPr>
          <p:cNvPr id="3" name="Θέση περιεχομένου 2"/>
          <p:cNvSpPr>
            <a:spLocks noGrp="1"/>
          </p:cNvSpPr>
          <p:nvPr>
            <p:ph idx="1"/>
          </p:nvPr>
        </p:nvSpPr>
        <p:spPr>
          <a:xfrm>
            <a:off x="457200" y="1556792"/>
            <a:ext cx="8229600" cy="4767808"/>
          </a:xfrm>
        </p:spPr>
        <p:txBody>
          <a:bodyPr>
            <a:normAutofit fontScale="92500" lnSpcReduction="20000"/>
          </a:bodyPr>
          <a:lstStyle/>
          <a:p>
            <a:pPr marL="0" indent="0">
              <a:buNone/>
            </a:pPr>
            <a:r>
              <a:rPr lang="el-GR" b="1" dirty="0"/>
              <a:t>3. Μη αναστρεψιμότητα ή ατελής κατανόηση του μετασχηματισμού</a:t>
            </a:r>
          </a:p>
          <a:p>
            <a:pPr marL="0" indent="0">
              <a:buNone/>
            </a:pPr>
            <a:endParaRPr lang="el-GR" b="1" dirty="0"/>
          </a:p>
          <a:p>
            <a:pPr marL="0" indent="0">
              <a:buNone/>
            </a:pPr>
            <a:r>
              <a:rPr lang="el-GR" i="1" dirty="0"/>
              <a:t>-Έχεις αδελφή;</a:t>
            </a:r>
          </a:p>
          <a:p>
            <a:pPr marL="0" indent="0">
              <a:buNone/>
            </a:pPr>
            <a:r>
              <a:rPr lang="el-GR" i="1" dirty="0"/>
              <a:t>-Ναι.</a:t>
            </a:r>
          </a:p>
          <a:p>
            <a:pPr marL="0" indent="0">
              <a:buNone/>
            </a:pPr>
            <a:r>
              <a:rPr lang="el-GR" i="1" dirty="0"/>
              <a:t>-Πώς τη λένε;</a:t>
            </a:r>
          </a:p>
          <a:p>
            <a:pPr marL="0" indent="0">
              <a:buNone/>
            </a:pPr>
            <a:r>
              <a:rPr lang="el-GR" i="1" dirty="0"/>
              <a:t>-Μαρία</a:t>
            </a:r>
          </a:p>
          <a:p>
            <a:pPr marL="0" indent="0">
              <a:buNone/>
            </a:pPr>
            <a:r>
              <a:rPr lang="el-GR" i="1" dirty="0"/>
              <a:t>-Η Μαρία έχει αδελφή;</a:t>
            </a:r>
          </a:p>
          <a:p>
            <a:pPr marL="0" indent="0">
              <a:buNone/>
            </a:pPr>
            <a:r>
              <a:rPr lang="el-GR" i="1" dirty="0"/>
              <a:t>-Όχι</a:t>
            </a:r>
          </a:p>
          <a:p>
            <a:pPr marL="0" indent="0">
              <a:buNone/>
            </a:pPr>
            <a:endParaRPr lang="el-GR" dirty="0"/>
          </a:p>
          <a:p>
            <a:pPr marL="0" indent="0" algn="r">
              <a:buNone/>
            </a:pPr>
            <a:r>
              <a:rPr lang="el-GR" sz="1882" dirty="0"/>
              <a:t>Απόσπασμα διαλόγου μεταξύ ενήλικα και κοριτσιού 3 ετών</a:t>
            </a:r>
          </a:p>
          <a:p>
            <a:pPr marL="0" indent="0" algn="r">
              <a:buNone/>
            </a:pPr>
            <a:r>
              <a:rPr lang="el-GR" sz="1882" dirty="0"/>
              <a:t>(</a:t>
            </a:r>
            <a:r>
              <a:rPr lang="en-US" sz="1882" dirty="0"/>
              <a:t>Craig &amp; </a:t>
            </a:r>
            <a:r>
              <a:rPr lang="en-US" sz="1882" dirty="0" err="1"/>
              <a:t>Baucum</a:t>
            </a:r>
            <a:r>
              <a:rPr lang="en-US" sz="1882" dirty="0"/>
              <a:t> </a:t>
            </a:r>
            <a:r>
              <a:rPr lang="el-GR" sz="1882" dirty="0"/>
              <a:t>, </a:t>
            </a:r>
            <a:r>
              <a:rPr lang="en-US" sz="1882" dirty="0"/>
              <a:t>2007, </a:t>
            </a:r>
            <a:r>
              <a:rPr lang="el-GR" sz="1882" dirty="0"/>
              <a:t>σελ. 452)</a:t>
            </a:r>
            <a:endParaRPr lang="en-US" sz="1882" dirty="0"/>
          </a:p>
          <a:p>
            <a:pPr marL="0" indent="0" algn="r">
              <a:buNone/>
            </a:pPr>
            <a:endParaRPr lang="el-GR" sz="1882" dirty="0"/>
          </a:p>
          <a:p>
            <a:pPr marL="0" indent="0" algn="ctr">
              <a:buNone/>
            </a:pPr>
            <a:r>
              <a:rPr lang="en-US" sz="1882" dirty="0"/>
              <a:t> </a:t>
            </a:r>
            <a:endParaRPr lang="el-GR" sz="1882" dirty="0"/>
          </a:p>
        </p:txBody>
      </p:sp>
    </p:spTree>
    <p:extLst>
      <p:ext uri="{BB962C8B-B14F-4D97-AF65-F5344CB8AC3E}">
        <p14:creationId xmlns:p14="http://schemas.microsoft.com/office/powerpoint/2010/main" val="1071267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57200" y="1556792"/>
            <a:ext cx="8229600" cy="4767808"/>
          </a:xfrm>
        </p:spPr>
        <p:txBody>
          <a:bodyPr>
            <a:normAutofit fontScale="92500" lnSpcReduction="10000"/>
          </a:bodyPr>
          <a:lstStyle/>
          <a:p>
            <a:pPr marL="0" indent="0" algn="just">
              <a:buNone/>
            </a:pPr>
            <a:r>
              <a:rPr lang="el-GR" b="1" dirty="0"/>
              <a:t>3. Μη </a:t>
            </a:r>
            <a:r>
              <a:rPr lang="el-GR" b="1" dirty="0" err="1"/>
              <a:t>αναστρεψιμότητα</a:t>
            </a:r>
            <a:r>
              <a:rPr lang="el-GR" b="1" dirty="0"/>
              <a:t> ή ατελής κατανόηση του μετασχηματισμού</a:t>
            </a:r>
          </a:p>
          <a:p>
            <a:pPr marL="0" indent="0">
              <a:buNone/>
            </a:pPr>
            <a:endParaRPr lang="el-GR" dirty="0"/>
          </a:p>
          <a:p>
            <a:pPr marL="0" indent="0">
              <a:buNone/>
            </a:pPr>
            <a:r>
              <a:rPr lang="el-GR" dirty="0"/>
              <a:t>Τι σημαίνει το απόσπασμα αυτό; Το παιδί γνωρίζει ότι έχει αδελφή,  αλλά η σκέψη  </a:t>
            </a:r>
            <a:r>
              <a:rPr lang="el-GR" b="1" dirty="0"/>
              <a:t>δεν</a:t>
            </a:r>
            <a:r>
              <a:rPr lang="el-GR" dirty="0"/>
              <a:t> είναι ακόμα </a:t>
            </a:r>
            <a:r>
              <a:rPr lang="el-GR" b="1" dirty="0"/>
              <a:t>αντιστρέψιμη</a:t>
            </a:r>
            <a:r>
              <a:rPr lang="el-GR" dirty="0"/>
              <a:t>.</a:t>
            </a:r>
            <a:r>
              <a:rPr lang="en-US" dirty="0"/>
              <a:t> </a:t>
            </a:r>
            <a:r>
              <a:rPr lang="el-GR" dirty="0"/>
              <a:t>Τα παιδιά αυτού του σταδίου βλέπουν τα γεγονότα προς μια μόνο κατεύθυνση. </a:t>
            </a:r>
          </a:p>
          <a:p>
            <a:pPr marL="0" indent="0">
              <a:buNone/>
            </a:pPr>
            <a:r>
              <a:rPr lang="el-GR" dirty="0"/>
              <a:t>Δεν μπορούν να σκεφτούν  διεξοδικά μια πράξη και στη συνέχεια να την αντιστρέψουν. Η αντιστρεψιμότητα είναι βασική ιδιότητα της λογικής σκέψης</a:t>
            </a:r>
            <a:r>
              <a:rPr lang="en-US" dirty="0"/>
              <a:t> (</a:t>
            </a:r>
            <a:r>
              <a:rPr lang="el-GR" dirty="0"/>
              <a:t>που δεν έχει ακόμα κατακτηθεί …).</a:t>
            </a:r>
          </a:p>
          <a:p>
            <a:pPr marL="0" indent="0">
              <a:buNone/>
            </a:pPr>
            <a:endParaRPr lang="el-GR" dirty="0"/>
          </a:p>
          <a:p>
            <a:pPr marL="0" indent="0" algn="ctr">
              <a:buNone/>
            </a:pPr>
            <a:r>
              <a:rPr lang="en-US" dirty="0"/>
              <a:t> </a:t>
            </a:r>
            <a:endParaRPr lang="el-GR" dirty="0"/>
          </a:p>
        </p:txBody>
      </p:sp>
    </p:spTree>
    <p:extLst>
      <p:ext uri="{BB962C8B-B14F-4D97-AF65-F5344CB8AC3E}">
        <p14:creationId xmlns:p14="http://schemas.microsoft.com/office/powerpoint/2010/main" val="3700426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0" y="990600"/>
            <a:ext cx="8229600" cy="762000"/>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57200" y="1905000"/>
            <a:ext cx="8229600" cy="4419600"/>
          </a:xfrm>
        </p:spPr>
        <p:txBody>
          <a:bodyPr>
            <a:normAutofit/>
          </a:bodyPr>
          <a:lstStyle/>
          <a:p>
            <a:pPr marL="0" indent="0">
              <a:buNone/>
            </a:pPr>
            <a:r>
              <a:rPr lang="el-GR" b="1" dirty="0"/>
              <a:t>4. Εγωκεντρισμός</a:t>
            </a:r>
            <a:r>
              <a:rPr lang="en-US" b="1" dirty="0"/>
              <a:t> (video)</a:t>
            </a:r>
            <a:endParaRPr lang="el-GR" b="1" dirty="0"/>
          </a:p>
          <a:p>
            <a:pPr marL="0" indent="0">
              <a:buNone/>
            </a:pPr>
            <a:r>
              <a:rPr lang="el-GR" dirty="0"/>
              <a:t>Ο κόσμος αντιμετωπίζεται/ερμηνεύεται αποκλειστικά από την προσωπική σκοπιά χωρίς να λαμβάνονται υπόψη εναλλακτικές προοπτικές.  Τα παιδιά εστιάζουν στη δική τους οπτική και δεν εξετάζουν  την οπτική ενός άλλου. </a:t>
            </a:r>
          </a:p>
          <a:p>
            <a:pPr marL="0" indent="0">
              <a:buNone/>
            </a:pPr>
            <a:r>
              <a:rPr lang="el-GR" dirty="0"/>
              <a:t>Η εγωκεντρική φύση της σκέψης των παιδιών του σταδίου αυτού εκφράζεται με διάφορους τρόπους:</a:t>
            </a:r>
          </a:p>
        </p:txBody>
      </p:sp>
    </p:spTree>
    <p:extLst>
      <p:ext uri="{BB962C8B-B14F-4D97-AF65-F5344CB8AC3E}">
        <p14:creationId xmlns:p14="http://schemas.microsoft.com/office/powerpoint/2010/main" val="29672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188640"/>
            <a:ext cx="7270576" cy="504056"/>
          </a:xfrm>
        </p:spPr>
        <p:txBody>
          <a:bodyPr>
            <a:normAutofit fontScale="90000"/>
          </a:bodyPr>
          <a:lstStyle/>
          <a:p>
            <a:endParaRPr lang="el-GR" dirty="0"/>
          </a:p>
        </p:txBody>
      </p:sp>
      <p:sp>
        <p:nvSpPr>
          <p:cNvPr id="3" name="Θέση περιεχομένου 2"/>
          <p:cNvSpPr>
            <a:spLocks noGrp="1"/>
          </p:cNvSpPr>
          <p:nvPr>
            <p:ph idx="1"/>
          </p:nvPr>
        </p:nvSpPr>
        <p:spPr>
          <a:xfrm>
            <a:off x="457200" y="990600"/>
            <a:ext cx="8229600" cy="5334000"/>
          </a:xfrm>
        </p:spPr>
        <p:txBody>
          <a:bodyPr>
            <a:normAutofit lnSpcReduction="10000"/>
          </a:bodyPr>
          <a:lstStyle/>
          <a:p>
            <a:pPr marL="0" indent="0">
              <a:buNone/>
            </a:pPr>
            <a:r>
              <a:rPr lang="en-US" b="1" dirty="0"/>
              <a:t>4. </a:t>
            </a:r>
            <a:r>
              <a:rPr lang="el-GR" b="1" dirty="0"/>
              <a:t>Εγωκεντρισμός</a:t>
            </a:r>
            <a:endParaRPr lang="en-US" b="1" dirty="0"/>
          </a:p>
          <a:p>
            <a:pPr marL="0" indent="0">
              <a:buNone/>
            </a:pPr>
            <a:endParaRPr lang="el-GR" b="1" dirty="0"/>
          </a:p>
          <a:p>
            <a:pPr marL="514350" indent="-514350">
              <a:buAutoNum type="arabicPeriod"/>
            </a:pPr>
            <a:r>
              <a:rPr lang="el-GR" i="1" dirty="0"/>
              <a:t>Τα παιδιά δυσκολεύονται να φανταστούν πως φαίνονται τα πράγματα από τη θέση που βρίσκεται ένας άλλος</a:t>
            </a:r>
            <a:r>
              <a:rPr lang="el-GR" dirty="0"/>
              <a:t>. </a:t>
            </a:r>
          </a:p>
          <a:p>
            <a:pPr marL="514350" indent="-514350">
              <a:buNone/>
            </a:pPr>
            <a:r>
              <a:rPr lang="el-GR" dirty="0"/>
              <a:t>Το κλασσικό παράδειγμα αυτής της δυσκολίας είναι το πρόβλημα των 3 βουνών (</a:t>
            </a:r>
            <a:r>
              <a:rPr lang="en-US" dirty="0"/>
              <a:t>Piaget &amp; </a:t>
            </a:r>
            <a:r>
              <a:rPr lang="en-US" dirty="0" err="1"/>
              <a:t>Inhelder</a:t>
            </a:r>
            <a:r>
              <a:rPr lang="en-US" dirty="0"/>
              <a:t>, 1956).</a:t>
            </a:r>
            <a:r>
              <a:rPr lang="el-GR" dirty="0"/>
              <a:t> (βλ. </a:t>
            </a:r>
            <a:r>
              <a:rPr lang="en-US" dirty="0"/>
              <a:t>Video)</a:t>
            </a:r>
            <a:endParaRPr lang="el-GR" dirty="0"/>
          </a:p>
          <a:p>
            <a:pPr marL="0" indent="0">
              <a:buNone/>
            </a:pPr>
            <a:r>
              <a:rPr lang="el-GR" dirty="0"/>
              <a:t>Τα παιδιά διαλέγουν σωστά  την εικόνα που αντιστοιχεί στο «τι βλέπουν τα ίδια», αλλά τα περισσότερα κάνουν λάθος όταν πρέπει να επιλέξουν την εικόνα που αντιστοιχεί στο «τι βλέπει η κούκλα» (επιλέγουν ξανά την εικόνα με τη δική τους οπτική)</a:t>
            </a: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888358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rmAutofit fontScale="90000"/>
          </a:bodyPr>
          <a:lstStyle/>
          <a:p>
            <a:endParaRPr lang="el-GR" dirty="0"/>
          </a:p>
        </p:txBody>
      </p:sp>
      <p:sp>
        <p:nvSpPr>
          <p:cNvPr id="3" name="Θέση περιεχομένου 2"/>
          <p:cNvSpPr>
            <a:spLocks noGrp="1"/>
          </p:cNvSpPr>
          <p:nvPr>
            <p:ph idx="1"/>
          </p:nvPr>
        </p:nvSpPr>
        <p:spPr>
          <a:xfrm>
            <a:off x="457200" y="1556792"/>
            <a:ext cx="8229600" cy="4767808"/>
          </a:xfrm>
        </p:spPr>
        <p:txBody>
          <a:bodyPr>
            <a:normAutofit/>
          </a:bodyPr>
          <a:lstStyle/>
          <a:p>
            <a:pPr marL="0" indent="0">
              <a:buNone/>
            </a:pPr>
            <a:r>
              <a:rPr lang="en-US" b="1" dirty="0"/>
              <a:t>4. </a:t>
            </a:r>
            <a:r>
              <a:rPr lang="el-GR" b="1" dirty="0"/>
              <a:t>Εγωκεντρισμός</a:t>
            </a:r>
          </a:p>
          <a:p>
            <a:pPr marL="0" indent="0">
              <a:buNone/>
            </a:pPr>
            <a:r>
              <a:rPr lang="el-GR" dirty="0">
                <a:solidFill>
                  <a:schemeClr val="bg2">
                    <a:lumMod val="75000"/>
                  </a:schemeClr>
                </a:solidFill>
              </a:rPr>
              <a:t>2.</a:t>
            </a:r>
            <a:r>
              <a:rPr lang="el-GR" dirty="0"/>
              <a:t> </a:t>
            </a:r>
            <a:r>
              <a:rPr lang="el-GR" i="1" dirty="0"/>
              <a:t>Εγωκεντρικός λόγος</a:t>
            </a:r>
            <a:r>
              <a:rPr lang="el-GR" dirty="0"/>
              <a:t>: Το παιδί μπορεί να μιλάει στον εαυτό του ακόμα και παρουσία άλλων, ή να δυσκολεύεται να επικοινωνήσει επειδή είναι παγιδευμένο στην άποψή του. Εκφράζει την αδυναμία του παιδιού να κατανοήσει την άποψη του άλλου.</a:t>
            </a:r>
            <a:r>
              <a:rPr lang="en-US" dirty="0"/>
              <a:t> </a:t>
            </a:r>
            <a:r>
              <a:rPr lang="el-GR" dirty="0"/>
              <a:t> </a:t>
            </a:r>
          </a:p>
          <a:p>
            <a:pPr marL="0" indent="0">
              <a:buNone/>
            </a:pPr>
            <a:r>
              <a:rPr lang="el-GR" dirty="0"/>
              <a:t>Χαρακτηριστικό οι </a:t>
            </a:r>
            <a:r>
              <a:rPr lang="el-GR" i="1" dirty="0"/>
              <a:t>συλλογικοί/παράλληλοι μονόλογοι</a:t>
            </a:r>
            <a:r>
              <a:rPr lang="el-GR" dirty="0"/>
              <a:t>: η ομιλία παιδιών που παίζουν δίπλα-δίπλα και το καθένα μιλάει χωρίς να παίρνει πραγματικά υπόψιν τον συμπαίκτη του. </a:t>
            </a:r>
          </a:p>
          <a:p>
            <a:pPr marL="0" indent="0">
              <a:buNone/>
            </a:pPr>
            <a:endParaRPr lang="el-GR" dirty="0"/>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88444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924712"/>
          </a:xfrm>
        </p:spPr>
        <p:txBody>
          <a:bodyPr/>
          <a:lstStyle/>
          <a:p>
            <a:r>
              <a:rPr lang="el-GR" dirty="0"/>
              <a:t>Το σώμα: Από τα 2 έως τα 6 …</a:t>
            </a:r>
          </a:p>
        </p:txBody>
      </p:sp>
      <p:sp>
        <p:nvSpPr>
          <p:cNvPr id="3" name="Θέση περιεχομένου 2"/>
          <p:cNvSpPr>
            <a:spLocks noGrp="1"/>
          </p:cNvSpPr>
          <p:nvPr>
            <p:ph idx="1"/>
          </p:nvPr>
        </p:nvSpPr>
        <p:spPr/>
        <p:txBody>
          <a:bodyPr/>
          <a:lstStyle/>
          <a:p>
            <a:r>
              <a:rPr lang="el-GR" dirty="0"/>
              <a:t>Σημαντικές σωματικές αλλαγές (αν και επιβραδύνεται ο ρυθμός σε σχέση με τη βρεφική ηλικία)</a:t>
            </a:r>
          </a:p>
          <a:p>
            <a:r>
              <a:rPr lang="el-GR" dirty="0"/>
              <a:t>Το παιδί χάνει τη βρεφική του όψη: μεταβάλλεται σε σωματικές αναλογίες (το κεφάλι από </a:t>
            </a:r>
            <a:r>
              <a:rPr lang="en-US" dirty="0"/>
              <a:t>¼</a:t>
            </a:r>
            <a:r>
              <a:rPr lang="el-GR" dirty="0"/>
              <a:t> του σώματος σε 1/8 του σώματος) και σχήμα (βρεφικό πάχος)-τις αναπτυξιακές καμπύλες εξακολουθεί να ελέγχει ο παιδίατρος</a:t>
            </a:r>
          </a:p>
          <a:p>
            <a:r>
              <a:rPr lang="el-GR" dirty="0"/>
              <a:t>Ραγδαία ανάπτυξη του εγκεφάλου (βλ. και θέματα περιβαλλοντικής αποστέρησης ή υποσιτισμού)</a:t>
            </a:r>
          </a:p>
        </p:txBody>
      </p:sp>
    </p:spTree>
    <p:extLst>
      <p:ext uri="{BB962C8B-B14F-4D97-AF65-F5344CB8AC3E}">
        <p14:creationId xmlns:p14="http://schemas.microsoft.com/office/powerpoint/2010/main" val="1728746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rmAutofit fontScale="90000"/>
          </a:bodyPr>
          <a:lstStyle/>
          <a:p>
            <a:endParaRPr lang="el-GR" dirty="0"/>
          </a:p>
        </p:txBody>
      </p:sp>
      <p:sp>
        <p:nvSpPr>
          <p:cNvPr id="3" name="Θέση περιεχομένου 2"/>
          <p:cNvSpPr>
            <a:spLocks noGrp="1"/>
          </p:cNvSpPr>
          <p:nvPr>
            <p:ph idx="1"/>
          </p:nvPr>
        </p:nvSpPr>
        <p:spPr>
          <a:xfrm>
            <a:off x="457200" y="1613520"/>
            <a:ext cx="8229600" cy="4767808"/>
          </a:xfrm>
        </p:spPr>
        <p:txBody>
          <a:bodyPr>
            <a:normAutofit/>
          </a:bodyPr>
          <a:lstStyle/>
          <a:p>
            <a:pPr marL="0" indent="0">
              <a:buNone/>
            </a:pPr>
            <a:r>
              <a:rPr lang="el-GR" b="1" dirty="0"/>
              <a:t>4.Εγωκεντρισμός</a:t>
            </a:r>
          </a:p>
          <a:p>
            <a:pPr marL="514350" indent="-514350">
              <a:buAutoNum type="arabicPeriod" startAt="3"/>
            </a:pPr>
            <a:r>
              <a:rPr lang="el-GR" i="1" dirty="0"/>
              <a:t>Αδυναμία κατανόησης της σκέψης των άλλων</a:t>
            </a:r>
          </a:p>
          <a:p>
            <a:pPr marL="0" indent="0">
              <a:buNone/>
            </a:pPr>
            <a:endParaRPr lang="el-GR" i="1" dirty="0"/>
          </a:p>
          <a:p>
            <a:pPr marL="0" indent="0">
              <a:buNone/>
            </a:pPr>
            <a:r>
              <a:rPr lang="el-GR" sz="2400" dirty="0"/>
              <a:t>«Μια φορά ήταν ένα αγοράκι που του άρεσαν τα γλυκά. Μια μέρα έβαλε μια σοκολάτα σ’ ένα κουτί πάνω στο τραπέζι και έφυγε για λίγο … Η μαμά του έβαλε τη σοκολάτα μέσα στο συρτάρι που φυλάει τις κάλτσες του. Το αγοράκι γύρισε σπίτι. Πήγε να πάρει τη σοκολάτα του»</a:t>
            </a:r>
          </a:p>
          <a:p>
            <a:pPr marL="0" indent="0">
              <a:buNone/>
            </a:pPr>
            <a:endParaRPr lang="el-GR" dirty="0"/>
          </a:p>
          <a:p>
            <a:pPr marL="0" indent="0">
              <a:buNone/>
            </a:pPr>
            <a:r>
              <a:rPr lang="el-GR" dirty="0"/>
              <a:t>-Πού θα ψάξει το αγοράκι;</a:t>
            </a:r>
          </a:p>
          <a:p>
            <a:pPr marL="0" indent="0" algn="r">
              <a:buNone/>
            </a:pPr>
            <a:r>
              <a:rPr lang="en-US" sz="1800" dirty="0"/>
              <a:t>Cole</a:t>
            </a:r>
            <a:r>
              <a:rPr lang="el-GR" sz="1800" dirty="0"/>
              <a:t>, </a:t>
            </a:r>
            <a:r>
              <a:rPr lang="en-US" sz="1800" dirty="0"/>
              <a:t>&amp; Cole (2001), </a:t>
            </a:r>
            <a:r>
              <a:rPr lang="el-GR" sz="1800" dirty="0"/>
              <a:t>σελ. 126</a:t>
            </a:r>
          </a:p>
          <a:p>
            <a:pPr marL="0" indent="0">
              <a:buNone/>
            </a:pPr>
            <a:endParaRPr lang="el-GR" dirty="0"/>
          </a:p>
        </p:txBody>
      </p:sp>
    </p:spTree>
    <p:extLst>
      <p:ext uri="{BB962C8B-B14F-4D97-AF65-F5344CB8AC3E}">
        <p14:creationId xmlns:p14="http://schemas.microsoft.com/office/powerpoint/2010/main" val="3207642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609600"/>
            <a:ext cx="8229600" cy="708688"/>
          </a:xfrm>
        </p:spPr>
        <p:txBody>
          <a:bodyPr>
            <a:normAutofit fontScale="90000"/>
          </a:bodyPr>
          <a:lstStyle/>
          <a:p>
            <a:endParaRPr lang="el-GR" dirty="0"/>
          </a:p>
        </p:txBody>
      </p:sp>
      <p:sp>
        <p:nvSpPr>
          <p:cNvPr id="3" name="Θέση περιεχομένου 2"/>
          <p:cNvSpPr>
            <a:spLocks noGrp="1"/>
          </p:cNvSpPr>
          <p:nvPr>
            <p:ph idx="1"/>
          </p:nvPr>
        </p:nvSpPr>
        <p:spPr>
          <a:xfrm>
            <a:off x="457200" y="1556792"/>
            <a:ext cx="8229600" cy="4767808"/>
          </a:xfrm>
        </p:spPr>
        <p:txBody>
          <a:bodyPr>
            <a:normAutofit fontScale="92500" lnSpcReduction="10000"/>
          </a:bodyPr>
          <a:lstStyle/>
          <a:p>
            <a:pPr marL="0" indent="0">
              <a:buNone/>
            </a:pPr>
            <a:r>
              <a:rPr lang="el-GR" b="1" dirty="0"/>
              <a:t>4. Εγωκεντρισμός</a:t>
            </a:r>
          </a:p>
          <a:p>
            <a:pPr marL="514350" indent="-514350">
              <a:buAutoNum type="arabicPeriod" startAt="3"/>
            </a:pPr>
            <a:r>
              <a:rPr lang="el-GR" i="1" dirty="0"/>
              <a:t>Αδυναμία κατανόησης της σκέψης των άλλων (συνέχεια)</a:t>
            </a:r>
          </a:p>
          <a:p>
            <a:pPr marL="0" indent="0">
              <a:buNone/>
            </a:pPr>
            <a:endParaRPr lang="el-GR" i="1" dirty="0"/>
          </a:p>
          <a:p>
            <a:pPr marL="0" indent="0">
              <a:buNone/>
            </a:pPr>
            <a:r>
              <a:rPr lang="el-GR" dirty="0"/>
              <a:t>Στο προηγούμενο παράδειγμα, τα παιδιά περίπου 4 ή 5 ετών καταλαβαίνουν ότι το αγόρι δεν έχει δει την αλλαγή και επομένως θα ψάξει στο κουτί πάνω στο τραπέζι. Πιο μικρά παιδιά, πιστεύουν ότι θα ψάξει στο συρτάρι …</a:t>
            </a:r>
          </a:p>
          <a:p>
            <a:pPr marL="0" indent="0">
              <a:buNone/>
            </a:pPr>
            <a:endParaRPr lang="el-GR" dirty="0"/>
          </a:p>
          <a:p>
            <a:pPr marL="0" indent="0">
              <a:buNone/>
            </a:pPr>
            <a:r>
              <a:rPr lang="el-GR" dirty="0"/>
              <a:t>Η ικανότητα των παιδιών να σκέπτονται τη νοητική κατάσταση των άλλων, εμφανίζεται περίπου στην ηλικία των 4 ετών, όπως δείχνουν δεδομένα στο πλαίσιο της </a:t>
            </a:r>
            <a:r>
              <a:rPr lang="el-GR" b="1" dirty="0"/>
              <a:t>θεωρίας του νου.</a:t>
            </a:r>
          </a:p>
        </p:txBody>
      </p:sp>
    </p:spTree>
    <p:extLst>
      <p:ext uri="{BB962C8B-B14F-4D97-AF65-F5344CB8AC3E}">
        <p14:creationId xmlns:p14="http://schemas.microsoft.com/office/powerpoint/2010/main" val="19178575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708688"/>
          </a:xfrm>
        </p:spPr>
        <p:txBody>
          <a:bodyPr>
            <a:no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a:xfrm>
            <a:off x="457200" y="1556792"/>
            <a:ext cx="8229600" cy="4767808"/>
          </a:xfrm>
        </p:spPr>
        <p:txBody>
          <a:bodyPr>
            <a:normAutofit/>
          </a:bodyPr>
          <a:lstStyle/>
          <a:p>
            <a:pPr marL="0" indent="0">
              <a:buNone/>
            </a:pPr>
            <a:r>
              <a:rPr lang="el-GR" sz="2400" b="1" dirty="0"/>
              <a:t>5. Ελλιπής κατανόηση για τις αλληλουχίες αιτίας-αποτελέσματος </a:t>
            </a:r>
          </a:p>
          <a:p>
            <a:r>
              <a:rPr lang="el-GR" sz="2400" dirty="0"/>
              <a:t>Το μικρό παιδί χρησιμοποιεί ορισμένα αντιληπτικά στοιχεία και να κάνει ένα στοιχειώδη συλλογισμό, η σκέψη όμως δεν είναι ακόμα λογική, διότι είναι δέσμια της δραστηριότητας και της αντιληπτικής εντύπωσης. (πχ. «δεν κοιμήθηκα για μεσημέρι, άρα δεν είναι απόγευμα)</a:t>
            </a:r>
          </a:p>
          <a:p>
            <a:r>
              <a:rPr lang="el-GR" sz="2400" dirty="0"/>
              <a:t>Επίσης, η κατανόηση των ημερών, εβδομάδων, μηνών είναι δύσκολη καθώς και η γενικότερη έννοια ότι ο χρόνος υπάρχει σε ένα συνεχές παρελθόντος, παρόντος και μέλλοντος. </a:t>
            </a: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6869626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p:txBody>
          <a:bodyPr>
            <a:normAutofit/>
          </a:bodyPr>
          <a:lstStyle/>
          <a:p>
            <a:pPr marL="0" indent="0">
              <a:buNone/>
            </a:pPr>
            <a:r>
              <a:rPr lang="el-GR" b="1" dirty="0"/>
              <a:t>6. Διατήρηση </a:t>
            </a:r>
          </a:p>
          <a:p>
            <a:pPr marL="0" indent="0">
              <a:buNone/>
            </a:pPr>
            <a:r>
              <a:rPr lang="el-GR" dirty="0"/>
              <a:t>η γνώση ότι οι ιδιότητες των αντικειμένων (π.χ. η ποσότητα) δεν εξαρτώνται από τις μεταβολές στην εμφάνιση. </a:t>
            </a:r>
          </a:p>
          <a:p>
            <a:pPr marL="0" indent="0">
              <a:buNone/>
            </a:pPr>
            <a:r>
              <a:rPr lang="el-GR" dirty="0"/>
              <a:t>Γνωστά πειράματα </a:t>
            </a:r>
            <a:r>
              <a:rPr lang="en-US" dirty="0"/>
              <a:t>Piaget:</a:t>
            </a:r>
            <a:r>
              <a:rPr lang="el-GR" dirty="0"/>
              <a:t> (βλ. </a:t>
            </a:r>
            <a:r>
              <a:rPr lang="en-US" dirty="0"/>
              <a:t>video)</a:t>
            </a:r>
          </a:p>
          <a:p>
            <a:r>
              <a:rPr lang="el-GR" dirty="0"/>
              <a:t>Διατήρηση όγκου («πρόβλημα του υγρού/δοχείου»)</a:t>
            </a:r>
            <a:endParaRPr lang="en-US" dirty="0"/>
          </a:p>
          <a:p>
            <a:r>
              <a:rPr lang="el-GR" dirty="0"/>
              <a:t>Διατήρηση μάζας (μπάλες από πηλό που αλλάζουν σχήμα)</a:t>
            </a:r>
          </a:p>
          <a:p>
            <a:r>
              <a:rPr lang="el-GR" dirty="0"/>
              <a:t>Διατήρηση αριθμού (βλ. διαφάνεια 23) </a:t>
            </a:r>
            <a:endParaRPr lang="en-US" dirty="0"/>
          </a:p>
          <a:p>
            <a:pPr marL="0" indent="0">
              <a:buNone/>
            </a:pPr>
            <a:endParaRPr lang="el-GR" dirty="0"/>
          </a:p>
        </p:txBody>
      </p:sp>
    </p:spTree>
    <p:extLst>
      <p:ext uri="{BB962C8B-B14F-4D97-AF65-F5344CB8AC3E}">
        <p14:creationId xmlns:p14="http://schemas.microsoft.com/office/powerpoint/2010/main" val="1593192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Περιορισμοί της σκέψης κατά το στάδιο της προενεργητικής νόησης</a:t>
            </a:r>
          </a:p>
        </p:txBody>
      </p:sp>
      <p:sp>
        <p:nvSpPr>
          <p:cNvPr id="3" name="Θέση περιεχομένου 2"/>
          <p:cNvSpPr>
            <a:spLocks noGrp="1"/>
          </p:cNvSpPr>
          <p:nvPr>
            <p:ph idx="1"/>
          </p:nvPr>
        </p:nvSpPr>
        <p:spPr/>
        <p:txBody>
          <a:bodyPr/>
          <a:lstStyle/>
          <a:p>
            <a:pPr marL="0" indent="0">
              <a:buNone/>
            </a:pPr>
            <a:r>
              <a:rPr lang="el-GR" dirty="0"/>
              <a:t>Τα παιδιά στο στάδιο της </a:t>
            </a:r>
            <a:r>
              <a:rPr lang="el-GR" dirty="0" err="1"/>
              <a:t>προενεργητικής</a:t>
            </a:r>
            <a:r>
              <a:rPr lang="el-GR" dirty="0"/>
              <a:t> νόησης κάνουν λάθος σε προβλήματα</a:t>
            </a:r>
            <a:r>
              <a:rPr lang="en-US" dirty="0"/>
              <a:t> </a:t>
            </a:r>
            <a:r>
              <a:rPr lang="el-GR" dirty="0"/>
              <a:t>διατήρησης κυρίως λόγω:</a:t>
            </a:r>
          </a:p>
          <a:p>
            <a:pPr marL="0" indent="0">
              <a:buNone/>
            </a:pPr>
            <a:endParaRPr lang="el-GR" dirty="0"/>
          </a:p>
          <a:p>
            <a:r>
              <a:rPr lang="el-GR" dirty="0"/>
              <a:t>Επικέντρωσης της προσοχής σε ένα μόνο στοιχείο του προβλήματος</a:t>
            </a:r>
          </a:p>
          <a:p>
            <a:r>
              <a:rPr lang="el-GR" dirty="0"/>
              <a:t>Δεν μπορούν να ακολουθήσουν τους μετασχηματισμούς και να αντιστρέψουν (νοερά) τις αλλαγές. </a:t>
            </a:r>
          </a:p>
        </p:txBody>
      </p:sp>
    </p:spTree>
    <p:extLst>
      <p:ext uri="{BB962C8B-B14F-4D97-AF65-F5344CB8AC3E}">
        <p14:creationId xmlns:p14="http://schemas.microsoft.com/office/powerpoint/2010/main" val="2154709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924712"/>
          </a:xfrm>
        </p:spPr>
        <p:txBody>
          <a:bodyPr>
            <a:normAutofit fontScale="90000"/>
          </a:bodyPr>
          <a:lstStyle/>
          <a:p>
            <a:r>
              <a:rPr lang="en-US" dirty="0"/>
              <a:t>Piaget: </a:t>
            </a:r>
            <a:r>
              <a:rPr lang="el-GR" dirty="0"/>
              <a:t>Περιορισμοί της θεωρίας </a:t>
            </a:r>
          </a:p>
        </p:txBody>
      </p:sp>
      <p:sp>
        <p:nvSpPr>
          <p:cNvPr id="3" name="Θέση περιεχομένου 2"/>
          <p:cNvSpPr>
            <a:spLocks noGrp="1"/>
          </p:cNvSpPr>
          <p:nvPr>
            <p:ph idx="1"/>
          </p:nvPr>
        </p:nvSpPr>
        <p:spPr>
          <a:xfrm>
            <a:off x="457200" y="1628800"/>
            <a:ext cx="8229600" cy="4695800"/>
          </a:xfrm>
        </p:spPr>
        <p:txBody>
          <a:bodyPr>
            <a:normAutofit/>
          </a:bodyPr>
          <a:lstStyle/>
          <a:p>
            <a:r>
              <a:rPr lang="el-GR" dirty="0"/>
              <a:t>Υποτίμηση των ικανοτήτων των μικρών παιδιών καθώς η  αποτυχία στις δοκιμασίες μπορεί να οφείλεται στη φύση της δοκιμασίας (π.χ. στη δοκιμασία των 3 βουνών, παιδιά 3 έως 5 ετών εμφανίζουν μη εγωκεντρικές αντιλήψεις σχετικά με την προοπτική στο χώρο όταν τα κίνητρα και οι προθέσεις των εμπλεκομένων στο πρόβλημα είναι σαφή και οικεία στο παιδί ώστε να έχουν νόημα, πχ. πού θα κρυφτεί ένα άτακτο παιδί από τον αστυνόμο)</a:t>
            </a:r>
          </a:p>
          <a:p>
            <a:endParaRPr lang="el-GR" dirty="0"/>
          </a:p>
          <a:p>
            <a:pPr>
              <a:buNone/>
            </a:pPr>
            <a:endParaRPr lang="el-GR" dirty="0"/>
          </a:p>
          <a:p>
            <a:pPr marL="0" indent="0">
              <a:buNone/>
            </a:pPr>
            <a:endParaRPr lang="el-GR" dirty="0"/>
          </a:p>
        </p:txBody>
      </p:sp>
    </p:spTree>
    <p:extLst>
      <p:ext uri="{BB962C8B-B14F-4D97-AF65-F5344CB8AC3E}">
        <p14:creationId xmlns:p14="http://schemas.microsoft.com/office/powerpoint/2010/main" val="624983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924712"/>
          </a:xfrm>
        </p:spPr>
        <p:txBody>
          <a:bodyPr>
            <a:normAutofit fontScale="90000"/>
          </a:bodyPr>
          <a:lstStyle/>
          <a:p>
            <a:r>
              <a:rPr lang="en-US" dirty="0"/>
              <a:t>Piaget: </a:t>
            </a:r>
            <a:r>
              <a:rPr lang="el-GR" dirty="0"/>
              <a:t>Περιορισμοί της θεωρίας </a:t>
            </a:r>
          </a:p>
        </p:txBody>
      </p:sp>
      <p:sp>
        <p:nvSpPr>
          <p:cNvPr id="3" name="Θέση περιεχομένου 2"/>
          <p:cNvSpPr>
            <a:spLocks noGrp="1"/>
          </p:cNvSpPr>
          <p:nvPr>
            <p:ph idx="1"/>
          </p:nvPr>
        </p:nvSpPr>
        <p:spPr>
          <a:xfrm>
            <a:off x="457200" y="1628800"/>
            <a:ext cx="8229600" cy="4695800"/>
          </a:xfrm>
        </p:spPr>
        <p:txBody>
          <a:bodyPr>
            <a:normAutofit/>
          </a:bodyPr>
          <a:lstStyle/>
          <a:p>
            <a:r>
              <a:rPr lang="el-GR" dirty="0"/>
              <a:t>Προβληματισμός σχετικά με τη διατύπωση των ερωτήσεων προς τα παιδιά, τα οποία συχνά επηρεάζονται από τις υποδείξεις των μεγάλων (βλ. και μαρτυρίες μικρών παιδιών σε δικαστήριο)</a:t>
            </a:r>
          </a:p>
          <a:p>
            <a:endParaRPr lang="el-GR" dirty="0"/>
          </a:p>
          <a:p>
            <a:pPr>
              <a:buNone/>
            </a:pPr>
            <a:endParaRPr lang="el-GR" dirty="0"/>
          </a:p>
          <a:p>
            <a:pPr marL="0" indent="0">
              <a:buNone/>
            </a:pPr>
            <a:endParaRPr lang="el-GR" dirty="0"/>
          </a:p>
        </p:txBody>
      </p:sp>
    </p:spTree>
    <p:extLst>
      <p:ext uri="{BB962C8B-B14F-4D97-AF65-F5344CB8AC3E}">
        <p14:creationId xmlns:p14="http://schemas.microsoft.com/office/powerpoint/2010/main" val="3376434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Ανομοιόμορφα επίπεδα επίδοσης </a:t>
            </a:r>
            <a:endParaRPr lang="en-US" dirty="0"/>
          </a:p>
        </p:txBody>
      </p:sp>
      <p:sp>
        <p:nvSpPr>
          <p:cNvPr id="3" name="Content Placeholder 2"/>
          <p:cNvSpPr>
            <a:spLocks noGrp="1"/>
          </p:cNvSpPr>
          <p:nvPr>
            <p:ph idx="1"/>
          </p:nvPr>
        </p:nvSpPr>
        <p:spPr/>
        <p:txBody>
          <a:bodyPr/>
          <a:lstStyle/>
          <a:p>
            <a:r>
              <a:rPr lang="el-GR" dirty="0"/>
              <a:t>Πλέον είναι σαφές ότι τα παιδιά του σταδίου της προλειτουργικής νόησης επιδεικνύουν γνωστικές ικανότητες πολύ νωρίτερα απ’ότι πίστευε ο </a:t>
            </a:r>
            <a:r>
              <a:rPr lang="en-US" dirty="0"/>
              <a:t>Piaget (</a:t>
            </a:r>
            <a:r>
              <a:rPr lang="el-GR" dirty="0"/>
              <a:t>πχ. προσέχουν περισσότερες από μία διαστάσεις τη φορά ή σκέφτονται με αντιστρεψιμότητα). Όμως αυτές δεν μοιάζει να είναι οι κυρίαρχες μορφές της σκέψης τους και εμφανίζονται κάτω από ορισμένες συνθήκες. </a:t>
            </a:r>
          </a:p>
          <a:p>
            <a:r>
              <a:rPr lang="el-GR" dirty="0"/>
              <a:t>Πλέον μιλάμε για ανομοιόμορφα επίπεδα επίδοσης των παιδιών του σταδίου προλειτουργικής νόησης.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Γνωστική ανάπτυξη</a:t>
            </a:r>
          </a:p>
        </p:txBody>
      </p:sp>
      <p:sp>
        <p:nvSpPr>
          <p:cNvPr id="3" name="Θέση κειμένου 2"/>
          <p:cNvSpPr>
            <a:spLocks noGrp="1"/>
          </p:cNvSpPr>
          <p:nvPr>
            <p:ph type="body" idx="1"/>
          </p:nvPr>
        </p:nvSpPr>
        <p:spPr/>
        <p:txBody>
          <a:bodyPr/>
          <a:lstStyle/>
          <a:p>
            <a:r>
              <a:rPr lang="el-GR" dirty="0"/>
              <a:t>Πέραν της θεωρίας του </a:t>
            </a:r>
            <a:r>
              <a:rPr lang="en-US" dirty="0"/>
              <a:t>Piaget</a:t>
            </a:r>
            <a:r>
              <a:rPr lang="el-GR" dirty="0"/>
              <a:t> …</a:t>
            </a:r>
          </a:p>
        </p:txBody>
      </p:sp>
    </p:spTree>
    <p:extLst>
      <p:ext uri="{BB962C8B-B14F-4D97-AF65-F5344CB8AC3E}">
        <p14:creationId xmlns:p14="http://schemas.microsoft.com/office/powerpoint/2010/main" val="930869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Γνωστική ανάπτυξη</a:t>
            </a:r>
          </a:p>
        </p:txBody>
      </p:sp>
      <p:sp>
        <p:nvSpPr>
          <p:cNvPr id="3" name="Θέση κειμένου 2"/>
          <p:cNvSpPr>
            <a:spLocks noGrp="1"/>
          </p:cNvSpPr>
          <p:nvPr>
            <p:ph type="body" idx="1"/>
          </p:nvPr>
        </p:nvSpPr>
        <p:spPr/>
        <p:txBody>
          <a:bodyPr>
            <a:normAutofit lnSpcReduction="10000"/>
          </a:bodyPr>
          <a:lstStyle/>
          <a:p>
            <a:r>
              <a:rPr lang="el-GR" dirty="0"/>
              <a:t>Πέραν της θεωρίας του </a:t>
            </a:r>
            <a:r>
              <a:rPr lang="en-US" dirty="0"/>
              <a:t>Piaget</a:t>
            </a:r>
            <a:r>
              <a:rPr lang="el-GR" dirty="0"/>
              <a:t>: Προσεγγίσεις επεξεργασίας πληροφοριών</a:t>
            </a:r>
            <a:endParaRPr lang="en-US" dirty="0"/>
          </a:p>
          <a:p>
            <a:endParaRPr lang="en-US" dirty="0"/>
          </a:p>
          <a:p>
            <a:r>
              <a:rPr lang="el-GR" i="1" dirty="0"/>
              <a:t> </a:t>
            </a:r>
            <a:endParaRPr lang="el-GR" dirty="0"/>
          </a:p>
          <a:p>
            <a:endParaRPr lang="el-GR" dirty="0"/>
          </a:p>
          <a:p>
            <a:endParaRPr lang="el-GR" dirty="0"/>
          </a:p>
        </p:txBody>
      </p:sp>
    </p:spTree>
    <p:extLst>
      <p:ext uri="{BB962C8B-B14F-4D97-AF65-F5344CB8AC3E}">
        <p14:creationId xmlns:p14="http://schemas.microsoft.com/office/powerpoint/2010/main" val="368977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σώμα: Από τα 2 έως τα 6 …</a:t>
            </a:r>
            <a:endParaRPr lang="en-US" dirty="0"/>
          </a:p>
        </p:txBody>
      </p:sp>
      <p:sp>
        <p:nvSpPr>
          <p:cNvPr id="3" name="Content Placeholder 2"/>
          <p:cNvSpPr>
            <a:spLocks noGrp="1"/>
          </p:cNvSpPr>
          <p:nvPr>
            <p:ph idx="1"/>
          </p:nvPr>
        </p:nvSpPr>
        <p:spPr/>
        <p:txBody>
          <a:bodyPr/>
          <a:lstStyle/>
          <a:p>
            <a:r>
              <a:rPr lang="el-GR" dirty="0"/>
              <a:t>Τάση προτίμησης χρήσης του ενός χεριού (πλευρίωση): έως το τέλος της πρώτης παιδικής ηλικίας</a:t>
            </a:r>
          </a:p>
          <a:p>
            <a:r>
              <a:rPr lang="el-GR" dirty="0"/>
              <a:t>Βελτίωση των κινητικών δεξιοτήτων</a:t>
            </a:r>
          </a:p>
          <a:p>
            <a:pPr>
              <a:buNone/>
            </a:pPr>
            <a:r>
              <a:rPr lang="el-GR" dirty="0"/>
              <a:t>α) εντυπωσιακές μεταβολές στην αδρή κινητικότητα: από 3 ετών </a:t>
            </a:r>
            <a:r>
              <a:rPr lang="el-GR" b="1" dirty="0"/>
              <a:t>αυτοματισμός </a:t>
            </a:r>
            <a:r>
              <a:rPr lang="el-GR" dirty="0"/>
              <a:t>στη βάδιση και στο τρέξιμο, από 4 ετών αναπήδηση κλπ. Γενικό επίπεδο δραστηριότητα κορυφώνεται μεταξύ 2-3 χρ. και μετά υποχωρεί σταδιακά (πρώτα για τα κορίτσια, βλ. αγόρια και είσοδος στο νηπιαγωγείο)</a:t>
            </a:r>
            <a:endParaRPr lang="en-US"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normAutofit/>
          </a:bodyPr>
          <a:lstStyle/>
          <a:p>
            <a:r>
              <a:rPr lang="el-GR" sz="3600" dirty="0">
                <a:solidFill>
                  <a:schemeClr val="tx2">
                    <a:lumMod val="40000"/>
                    <a:lumOff val="60000"/>
                  </a:schemeClr>
                </a:solidFill>
              </a:rPr>
              <a:t>Προσεγγίσεις επεξεργασίας πληροφοριών</a:t>
            </a:r>
          </a:p>
        </p:txBody>
      </p:sp>
      <p:sp>
        <p:nvSpPr>
          <p:cNvPr id="3" name="Θέση περιεχομένου 2"/>
          <p:cNvSpPr>
            <a:spLocks noGrp="1"/>
          </p:cNvSpPr>
          <p:nvPr>
            <p:ph idx="1"/>
          </p:nvPr>
        </p:nvSpPr>
        <p:spPr/>
        <p:txBody>
          <a:bodyPr>
            <a:noAutofit/>
          </a:bodyPr>
          <a:lstStyle/>
          <a:p>
            <a:r>
              <a:rPr lang="el-GR" sz="2200" dirty="0"/>
              <a:t>Η γνωστική ανάπτυξη είναι μια διαδικασία διεύρυνσης της προσοχής, της μνήμης και της ικανότητας επίλυσης προβλημάτων.</a:t>
            </a:r>
          </a:p>
          <a:p>
            <a:r>
              <a:rPr lang="el-GR" sz="2200" dirty="0"/>
              <a:t>Προσομοιάζουν τις λειτουργίες της σκέψης με τον ηλεκτρονικό υπολογιστή (δηλαδή, τις περιγράφουν τόσο λεπτομερειακά ώστε να μπορούν να εκτελεστούν από ηλ. υπολογιστή). </a:t>
            </a:r>
          </a:p>
          <a:p>
            <a:r>
              <a:rPr lang="el-GR" sz="2200" dirty="0"/>
              <a:t>Οι γνωστικές δυσκολίες εξηγούνται μέσω περιορισμών στη γνώση, στη μνήμη, στην προσοχή καθώς και σε περιορισμένες στρατηγικές απόκτησης και χρήσης πληροφοριών  </a:t>
            </a:r>
          </a:p>
          <a:p>
            <a:r>
              <a:rPr lang="el-GR" sz="2200" dirty="0"/>
              <a:t>Οι περιορισμοί σταδιακά μειώνονται με την ωρίμανση του «εξοπλισμού» και την ανάπτυξη πιο αποτελεσματικών στρατηγικών επεξεργασίας πληροφοριών</a:t>
            </a:r>
          </a:p>
        </p:txBody>
      </p:sp>
    </p:spTree>
    <p:extLst>
      <p:ext uri="{BB962C8B-B14F-4D97-AF65-F5344CB8AC3E}">
        <p14:creationId xmlns:p14="http://schemas.microsoft.com/office/powerpoint/2010/main" val="42318597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55650" y="-1179513"/>
            <a:ext cx="7772400" cy="2819401"/>
          </a:xfrm>
        </p:spPr>
        <p:txBody>
          <a:bodyPr/>
          <a:lstStyle/>
          <a:p>
            <a:br>
              <a:rPr lang="el-GR" sz="3200" dirty="0">
                <a:solidFill>
                  <a:schemeClr val="bg1"/>
                </a:solidFill>
              </a:rPr>
            </a:br>
            <a:br>
              <a:rPr lang="el-GR" sz="3200" dirty="0">
                <a:solidFill>
                  <a:schemeClr val="bg1"/>
                </a:solidFill>
              </a:rPr>
            </a:br>
            <a:r>
              <a:rPr lang="el-GR" sz="3200" dirty="0">
                <a:solidFill>
                  <a:schemeClr val="tx2">
                    <a:lumMod val="40000"/>
                    <a:lumOff val="60000"/>
                  </a:schemeClr>
                </a:solidFill>
              </a:rPr>
              <a:t>Μοντέλο επεξεργασίας πληροφοριών των Α</a:t>
            </a:r>
            <a:r>
              <a:rPr lang="en-US" sz="3200" dirty="0" err="1">
                <a:solidFill>
                  <a:schemeClr val="tx2">
                    <a:lumMod val="40000"/>
                    <a:lumOff val="60000"/>
                  </a:schemeClr>
                </a:solidFill>
              </a:rPr>
              <a:t>tkinson</a:t>
            </a:r>
            <a:r>
              <a:rPr lang="en-US" sz="3200" dirty="0">
                <a:solidFill>
                  <a:schemeClr val="tx2">
                    <a:lumMod val="40000"/>
                    <a:lumOff val="60000"/>
                  </a:schemeClr>
                </a:solidFill>
              </a:rPr>
              <a:t> &amp; </a:t>
            </a:r>
            <a:r>
              <a:rPr lang="en-US" sz="3200" dirty="0" err="1">
                <a:solidFill>
                  <a:schemeClr val="tx2">
                    <a:lumMod val="40000"/>
                    <a:lumOff val="60000"/>
                  </a:schemeClr>
                </a:solidFill>
              </a:rPr>
              <a:t>Shiffrin</a:t>
            </a:r>
            <a:r>
              <a:rPr lang="en-US" sz="3200" dirty="0">
                <a:solidFill>
                  <a:schemeClr val="tx2">
                    <a:lumMod val="40000"/>
                    <a:lumOff val="60000"/>
                  </a:schemeClr>
                </a:solidFill>
              </a:rPr>
              <a:t> (1968)</a:t>
            </a:r>
            <a:endParaRPr lang="en-GB" sz="3200" dirty="0">
              <a:solidFill>
                <a:schemeClr val="tx2">
                  <a:lumMod val="40000"/>
                  <a:lumOff val="60000"/>
                </a:schemeClr>
              </a:solidFill>
            </a:endParaRPr>
          </a:p>
        </p:txBody>
      </p:sp>
      <p:sp>
        <p:nvSpPr>
          <p:cNvPr id="9219" name="Rectangle 3"/>
          <p:cNvSpPr>
            <a:spLocks noGrp="1" noChangeArrowheads="1"/>
          </p:cNvSpPr>
          <p:nvPr>
            <p:ph type="body" idx="1"/>
          </p:nvPr>
        </p:nvSpPr>
        <p:spPr>
          <a:xfrm>
            <a:off x="684213" y="1772815"/>
            <a:ext cx="7772400" cy="4842297"/>
          </a:xfrm>
        </p:spPr>
        <p:txBody>
          <a:bodyPr>
            <a:normAutofit/>
          </a:bodyPr>
          <a:lstStyle/>
          <a:p>
            <a:pPr eaLnBrk="1" hangingPunct="1">
              <a:buFontTx/>
              <a:buNone/>
            </a:pPr>
            <a:r>
              <a:rPr lang="el-GR" sz="2400" dirty="0"/>
              <a:t>Το βασικό προτεινόμενο μοντέλο περιλαμβάνει:</a:t>
            </a:r>
          </a:p>
          <a:p>
            <a:pPr eaLnBrk="1" hangingPunct="1">
              <a:buFontTx/>
              <a:buNone/>
            </a:pPr>
            <a:r>
              <a:rPr lang="el-GR" sz="2400" dirty="0">
                <a:solidFill>
                  <a:schemeClr val="bg1"/>
                </a:solidFill>
              </a:rPr>
              <a:t>	</a:t>
            </a:r>
            <a:r>
              <a:rPr lang="el-GR" sz="2400" dirty="0"/>
              <a:t>αισθητηριακή καταγραφή, βραχύχρονη ή μνήμη εργασίας και μακρόχρονη μνήμη</a:t>
            </a:r>
          </a:p>
          <a:p>
            <a:pPr eaLnBrk="1" hangingPunct="1">
              <a:buFontTx/>
              <a:buNone/>
            </a:pPr>
            <a:r>
              <a:rPr lang="el-GR" sz="2400" dirty="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140968"/>
            <a:ext cx="7472510" cy="2704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0184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solidFill>
                  <a:schemeClr val="tx2">
                    <a:lumMod val="40000"/>
                    <a:lumOff val="60000"/>
                  </a:schemeClr>
                </a:solidFill>
              </a:rPr>
              <a:t>Μοντέλο επεξεργασίας πληροφοριών των Α</a:t>
            </a:r>
            <a:r>
              <a:rPr lang="en-US" sz="3200" dirty="0" err="1">
                <a:solidFill>
                  <a:schemeClr val="tx2">
                    <a:lumMod val="40000"/>
                    <a:lumOff val="60000"/>
                  </a:schemeClr>
                </a:solidFill>
              </a:rPr>
              <a:t>tkinson</a:t>
            </a:r>
            <a:r>
              <a:rPr lang="en-US" sz="3200" dirty="0">
                <a:solidFill>
                  <a:schemeClr val="tx2">
                    <a:lumMod val="40000"/>
                    <a:lumOff val="60000"/>
                  </a:schemeClr>
                </a:solidFill>
              </a:rPr>
              <a:t> &amp; </a:t>
            </a:r>
            <a:r>
              <a:rPr lang="en-US" sz="3200" dirty="0" err="1">
                <a:solidFill>
                  <a:schemeClr val="tx2">
                    <a:lumMod val="40000"/>
                    <a:lumOff val="60000"/>
                  </a:schemeClr>
                </a:solidFill>
              </a:rPr>
              <a:t>Shiffrin</a:t>
            </a:r>
            <a:r>
              <a:rPr lang="en-US" sz="3200" dirty="0">
                <a:solidFill>
                  <a:schemeClr val="tx2">
                    <a:lumMod val="40000"/>
                    <a:lumOff val="60000"/>
                  </a:schemeClr>
                </a:solidFill>
              </a:rPr>
              <a:t> (1968)</a:t>
            </a:r>
          </a:p>
        </p:txBody>
      </p:sp>
      <p:sp>
        <p:nvSpPr>
          <p:cNvPr id="3" name="Content Placeholder 2"/>
          <p:cNvSpPr>
            <a:spLocks noGrp="1"/>
          </p:cNvSpPr>
          <p:nvPr>
            <p:ph idx="1"/>
          </p:nvPr>
        </p:nvSpPr>
        <p:spPr/>
        <p:txBody>
          <a:bodyPr>
            <a:normAutofit/>
          </a:bodyPr>
          <a:lstStyle/>
          <a:p>
            <a:r>
              <a:rPr lang="el-GR" dirty="0"/>
              <a:t>Οι γνωστικές δυσκολίες των μικρών παιδιών προκαλούνται από γενικούς γνωστικούς παράγοντες, όπως οι περιορισμοί στη μνήμη, τον έλεγχο της προσοχής και την ταχύτητα επεξεργασίας των πληροφοριών, καθώς και από περιορισμένες στρατηγικές για την απόκτηση και χρήση πληροφοριών.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a:solidFill>
                  <a:schemeClr val="tx2">
                    <a:lumMod val="40000"/>
                    <a:lumOff val="60000"/>
                  </a:schemeClr>
                </a:solidFill>
              </a:rPr>
              <a:t>Μοντέλο επεξεργασίας πληροφοριών των Α</a:t>
            </a:r>
            <a:r>
              <a:rPr lang="en-US" sz="3200" dirty="0" err="1">
                <a:solidFill>
                  <a:schemeClr val="tx2">
                    <a:lumMod val="40000"/>
                    <a:lumOff val="60000"/>
                  </a:schemeClr>
                </a:solidFill>
              </a:rPr>
              <a:t>tkinson</a:t>
            </a:r>
            <a:r>
              <a:rPr lang="en-US" sz="3200" dirty="0">
                <a:solidFill>
                  <a:schemeClr val="tx2">
                    <a:lumMod val="40000"/>
                    <a:lumOff val="60000"/>
                  </a:schemeClr>
                </a:solidFill>
              </a:rPr>
              <a:t> &amp; </a:t>
            </a:r>
            <a:r>
              <a:rPr lang="en-US" sz="3200" dirty="0" err="1">
                <a:solidFill>
                  <a:schemeClr val="tx2">
                    <a:lumMod val="40000"/>
                    <a:lumOff val="60000"/>
                  </a:schemeClr>
                </a:solidFill>
              </a:rPr>
              <a:t>Shiffrin</a:t>
            </a:r>
            <a:r>
              <a:rPr lang="en-US" sz="3200" dirty="0">
                <a:solidFill>
                  <a:schemeClr val="tx2">
                    <a:lumMod val="40000"/>
                    <a:lumOff val="60000"/>
                  </a:schemeClr>
                </a:solidFill>
              </a:rPr>
              <a:t> (1968)</a:t>
            </a:r>
          </a:p>
        </p:txBody>
      </p:sp>
      <p:sp>
        <p:nvSpPr>
          <p:cNvPr id="3" name="Content Placeholder 2"/>
          <p:cNvSpPr>
            <a:spLocks noGrp="1"/>
          </p:cNvSpPr>
          <p:nvPr>
            <p:ph idx="1"/>
          </p:nvPr>
        </p:nvSpPr>
        <p:spPr/>
        <p:txBody>
          <a:bodyPr>
            <a:normAutofit/>
          </a:bodyPr>
          <a:lstStyle/>
          <a:p>
            <a:r>
              <a:rPr lang="el-GR" dirty="0"/>
              <a:t>Οι δυσκολίες μπορεί να είναι μικρότερες όταν τα παιδιά έχουν προγενέστερη γνώση (συνδέσεις) ή όταν οι πρακτικές επεξεργασίας αυτών που τα φροντίζουν ενθαρρύνουν την επανάληψη/απομνημόνευση.</a:t>
            </a:r>
          </a:p>
          <a:p>
            <a:r>
              <a:rPr lang="el-GR" dirty="0"/>
              <a:t>Καθώς τα παιδιά μεγαλώνουν, η επίδοσή του βελτιώνεται καθώς οι γνωστικοί περιορισμοί μειώνονται βαθμιαία μέσω της ωρίμανσης του εγκεφάλου («λειτουργικό») και της ανάπτυξης πιο αποτελεσματικών στρατηγικών επεξεργασίας των πληροφοριών («λογισμικό»).</a:t>
            </a:r>
            <a:endParaRPr lang="en-US" dirty="0"/>
          </a:p>
        </p:txBody>
      </p:sp>
    </p:spTree>
    <p:extLst>
      <p:ext uri="{BB962C8B-B14F-4D97-AF65-F5344CB8AC3E}">
        <p14:creationId xmlns:p14="http://schemas.microsoft.com/office/powerpoint/2010/main" val="18691606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Γνωστική ανάπτυξη</a:t>
            </a:r>
          </a:p>
        </p:txBody>
      </p:sp>
      <p:sp>
        <p:nvSpPr>
          <p:cNvPr id="3" name="Θέση κειμένου 2"/>
          <p:cNvSpPr>
            <a:spLocks noGrp="1"/>
          </p:cNvSpPr>
          <p:nvPr>
            <p:ph type="body" idx="1"/>
          </p:nvPr>
        </p:nvSpPr>
        <p:spPr/>
        <p:txBody>
          <a:bodyPr>
            <a:normAutofit/>
          </a:bodyPr>
          <a:lstStyle/>
          <a:p>
            <a:r>
              <a:rPr lang="el-GR" dirty="0"/>
              <a:t>Πέραν της θεωρίας του </a:t>
            </a:r>
            <a:r>
              <a:rPr lang="en-US" dirty="0"/>
              <a:t>Piaget</a:t>
            </a:r>
            <a:r>
              <a:rPr lang="el-GR" dirty="0"/>
              <a:t>: Κοινωνικές προσεγγίσεις</a:t>
            </a:r>
          </a:p>
        </p:txBody>
      </p:sp>
    </p:spTree>
    <p:extLst>
      <p:ext uri="{BB962C8B-B14F-4D97-AF65-F5344CB8AC3E}">
        <p14:creationId xmlns:p14="http://schemas.microsoft.com/office/powerpoint/2010/main" val="2735958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normAutofit/>
          </a:bodyPr>
          <a:lstStyle/>
          <a:p>
            <a:r>
              <a:rPr lang="el-GR" sz="3600" dirty="0">
                <a:solidFill>
                  <a:schemeClr val="tx2">
                    <a:lumMod val="40000"/>
                    <a:lumOff val="60000"/>
                  </a:schemeClr>
                </a:solidFill>
              </a:rPr>
              <a:t>Κοινωνικές προσεγγίσεις</a:t>
            </a:r>
          </a:p>
        </p:txBody>
      </p:sp>
      <p:sp>
        <p:nvSpPr>
          <p:cNvPr id="3" name="Θέση περιεχομένου 2"/>
          <p:cNvSpPr>
            <a:spLocks noGrp="1"/>
          </p:cNvSpPr>
          <p:nvPr>
            <p:ph idx="1"/>
          </p:nvPr>
        </p:nvSpPr>
        <p:spPr>
          <a:xfrm>
            <a:off x="457200" y="1700808"/>
            <a:ext cx="8229600" cy="4623792"/>
          </a:xfrm>
        </p:spPr>
        <p:txBody>
          <a:bodyPr>
            <a:normAutofit lnSpcReduction="10000"/>
          </a:bodyPr>
          <a:lstStyle/>
          <a:p>
            <a:r>
              <a:rPr lang="el-GR" sz="2800" dirty="0"/>
              <a:t>Αμφισβητούν την άποψη του </a:t>
            </a:r>
            <a:r>
              <a:rPr lang="en-US" sz="2800" dirty="0"/>
              <a:t>Piaget</a:t>
            </a:r>
            <a:r>
              <a:rPr lang="el-GR" sz="2800" dirty="0"/>
              <a:t> ότι το παιδί είναι ένας μοναχικός εξερευνητής ο οποίος προσπαθεί να κατανοήσει μόνος του τον κόσμο και δίνουν έμφαση στην κοινωνική φύση των παιδιών</a:t>
            </a:r>
          </a:p>
          <a:p>
            <a:r>
              <a:rPr lang="el-GR" sz="2800" dirty="0"/>
              <a:t>Θεωρούν ότι το παιδί αποκτά πολύ συχνότερα γνωστικές ικανότητες μέσω των αλληλεπιδράσεων με πιο έμπειρους ανθρώπους (γονείς, δασκάλους, μεγαλύτερα παιδιά)</a:t>
            </a:r>
          </a:p>
          <a:p>
            <a:r>
              <a:rPr lang="el-GR" sz="2800" dirty="0"/>
              <a:t>Κατά τη διάρκεια των αλληλεπιδράσεων οι άλλοι άνθρωποι μεταδίδουν επίσης τους κανόνες και τις προσδοκίες </a:t>
            </a:r>
            <a:r>
              <a:rPr lang="el-GR" sz="2800"/>
              <a:t>της κοινωνίας</a:t>
            </a:r>
            <a:endParaRPr lang="el-GR" dirty="0"/>
          </a:p>
        </p:txBody>
      </p:sp>
    </p:spTree>
    <p:extLst>
      <p:ext uri="{BB962C8B-B14F-4D97-AF65-F5344CB8AC3E}">
        <p14:creationId xmlns:p14="http://schemas.microsoft.com/office/powerpoint/2010/main" val="3271117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8229600" cy="1143000"/>
          </a:xfrm>
        </p:spPr>
        <p:txBody>
          <a:bodyPr>
            <a:normAutofit/>
          </a:bodyPr>
          <a:lstStyle/>
          <a:p>
            <a:r>
              <a:rPr lang="en-US" sz="3200" dirty="0" err="1">
                <a:solidFill>
                  <a:schemeClr val="tx2">
                    <a:lumMod val="40000"/>
                    <a:lumOff val="60000"/>
                  </a:schemeClr>
                </a:solidFill>
              </a:rPr>
              <a:t>Vygotsky</a:t>
            </a:r>
            <a:r>
              <a:rPr lang="en-US" sz="3200" dirty="0">
                <a:solidFill>
                  <a:schemeClr val="tx2">
                    <a:lumMod val="40000"/>
                    <a:lumOff val="60000"/>
                  </a:schemeClr>
                </a:solidFill>
              </a:rPr>
              <a:t>: </a:t>
            </a:r>
            <a:r>
              <a:rPr lang="el-GR" sz="3200" dirty="0">
                <a:solidFill>
                  <a:schemeClr val="tx2">
                    <a:lumMod val="40000"/>
                    <a:lumOff val="60000"/>
                  </a:schemeClr>
                </a:solidFill>
              </a:rPr>
              <a:t>Ζώνη εγγύτερης ανάπτυξης</a:t>
            </a:r>
            <a:endParaRPr lang="en-US" sz="3200" dirty="0">
              <a:solidFill>
                <a:schemeClr val="tx2">
                  <a:lumMod val="40000"/>
                  <a:lumOff val="60000"/>
                </a:schemeClr>
              </a:solidFill>
            </a:endParaRPr>
          </a:p>
        </p:txBody>
      </p:sp>
      <p:sp>
        <p:nvSpPr>
          <p:cNvPr id="3" name="Content Placeholder 2"/>
          <p:cNvSpPr>
            <a:spLocks noGrp="1"/>
          </p:cNvSpPr>
          <p:nvPr>
            <p:ph idx="1"/>
          </p:nvPr>
        </p:nvSpPr>
        <p:spPr/>
        <p:txBody>
          <a:bodyPr/>
          <a:lstStyle/>
          <a:p>
            <a:r>
              <a:rPr lang="el-GR" dirty="0"/>
              <a:t>Η ζώνη εγγύτερης </a:t>
            </a:r>
            <a:r>
              <a:rPr lang="el-GR"/>
              <a:t>ανάπτυξης (ΖΕΑ) του </a:t>
            </a:r>
            <a:r>
              <a:rPr lang="en-US" dirty="0" err="1"/>
              <a:t>Vygotsky</a:t>
            </a:r>
            <a:r>
              <a:rPr lang="el-GR" dirty="0"/>
              <a:t> υιοθετεί την άποψη ότι τα παιδιά αναπτύσσονται μέσω της συμμετοχής τους σε δραστηριότητες οι οποίες είναι λίγο παραπάνω από τις ικανότητές τους λαμβάνοντας βοήθεια από άλλους που έχουν περισσότερες δεξιότητες και γνώσεις</a:t>
            </a:r>
          </a:p>
          <a:p>
            <a:r>
              <a:rPr lang="el-GR" dirty="0"/>
              <a:t>Το κοινωνικό παιχνίδι είναι σημαντικό μέσο προώθησης των παιδιών σε πιο αναπτυγμένα επίπεδα κοινωνικών και γνωστικών δεξιοτήτων.</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σώμα: Από τα 2 έως τα 6 …</a:t>
            </a:r>
            <a:endParaRPr lang="en-US" dirty="0"/>
          </a:p>
        </p:txBody>
      </p:sp>
      <p:sp>
        <p:nvSpPr>
          <p:cNvPr id="3" name="Content Placeholder 2"/>
          <p:cNvSpPr>
            <a:spLocks noGrp="1"/>
          </p:cNvSpPr>
          <p:nvPr>
            <p:ph idx="1"/>
          </p:nvPr>
        </p:nvSpPr>
        <p:spPr/>
        <p:txBody>
          <a:bodyPr>
            <a:normAutofit/>
          </a:bodyPr>
          <a:lstStyle/>
          <a:p>
            <a:r>
              <a:rPr lang="el-GR" dirty="0"/>
              <a:t>Βελτίωση των κινητικών δεξιοτήτων</a:t>
            </a:r>
          </a:p>
          <a:p>
            <a:pPr>
              <a:buNone/>
            </a:pPr>
            <a:r>
              <a:rPr lang="el-GR" dirty="0"/>
              <a:t>β) πιο αργή ανάπτυξη λεπτών κινητικών δεξιοτήτων (συντονισμένη και επιδέξια χρήση των χεριών, δαχτύλων). Α</a:t>
            </a:r>
            <a:r>
              <a:rPr lang="en-US" dirty="0" err="1"/>
              <a:t>π</a:t>
            </a:r>
            <a:r>
              <a:rPr lang="el-GR" dirty="0"/>
              <a:t>ό 3 χρ. κάποιος </a:t>
            </a:r>
            <a:r>
              <a:rPr lang="el-GR" b="1" dirty="0"/>
              <a:t>αυτοματισμός (πχ. </a:t>
            </a:r>
            <a:r>
              <a:rPr lang="el-GR" dirty="0"/>
              <a:t>στη χρήση πηρουνιού</a:t>
            </a:r>
            <a:r>
              <a:rPr lang="el-GR" b="1" dirty="0"/>
              <a:t>), </a:t>
            </a:r>
            <a:r>
              <a:rPr lang="el-GR" dirty="0"/>
              <a:t>αλλά ακόμα δυσκολία στην ακρίβεια της κίνησης. Έως την ηλικία των 4-5 χρ. μπορούν να ντυθούν/ξεντυθούν χωρίς βοήθεια. </a:t>
            </a:r>
          </a:p>
          <a:p>
            <a:pPr>
              <a:buNone/>
            </a:pPr>
            <a:r>
              <a:rPr lang="el-GR" dirty="0"/>
              <a:t> </a:t>
            </a:r>
            <a:r>
              <a:rPr lang="el-GR" b="1" dirty="0"/>
              <a:t>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Μάθηση και κινητικές δεξιότητες</a:t>
            </a:r>
            <a:endParaRPr lang="en-US" dirty="0"/>
          </a:p>
        </p:txBody>
      </p:sp>
      <p:sp>
        <p:nvSpPr>
          <p:cNvPr id="3" name="Content Placeholder 2"/>
          <p:cNvSpPr>
            <a:spLocks noGrp="1"/>
          </p:cNvSpPr>
          <p:nvPr>
            <p:ph idx="1"/>
          </p:nvPr>
        </p:nvSpPr>
        <p:spPr/>
        <p:txBody>
          <a:bodyPr/>
          <a:lstStyle/>
          <a:p>
            <a:r>
              <a:rPr lang="el-GR" dirty="0"/>
              <a:t>Ωρίμανση</a:t>
            </a:r>
          </a:p>
          <a:p>
            <a:r>
              <a:rPr lang="el-GR" dirty="0"/>
              <a:t>Εξάσκηση (παροχή ευκαιριών για κίνηση)</a:t>
            </a:r>
          </a:p>
          <a:p>
            <a:r>
              <a:rPr lang="el-GR" dirty="0"/>
              <a:t>Ικανότητα για προσοχή (αναπτύσσεται σταδιακά)</a:t>
            </a:r>
          </a:p>
          <a:p>
            <a:r>
              <a:rPr lang="el-GR" dirty="0"/>
              <a:t>Κίνητρο για κατάκτηση συμπεριφοράς (</a:t>
            </a:r>
            <a:r>
              <a:rPr lang="en-US" dirty="0"/>
              <a:t>competence)</a:t>
            </a:r>
            <a:r>
              <a:rPr lang="el-GR" dirty="0"/>
              <a:t> (</a:t>
            </a:r>
            <a:r>
              <a:rPr lang="en-US" dirty="0"/>
              <a:t>Robert White, 1959): </a:t>
            </a:r>
            <a:r>
              <a:rPr lang="el-GR" b="1" dirty="0"/>
              <a:t>εσωτερικά κινητοποιούμενη συμπεριφορά </a:t>
            </a:r>
            <a:r>
              <a:rPr lang="el-GR" dirty="0"/>
              <a:t>(για να δω αν τα καταφέρνω) και </a:t>
            </a:r>
            <a:r>
              <a:rPr lang="el-GR" b="1" dirty="0"/>
              <a:t>εξωτερικά κινητοποιούμενη συμπεριφορά </a:t>
            </a:r>
            <a:r>
              <a:rPr lang="el-GR" dirty="0"/>
              <a:t>(αμοιβές κλπ). Τα παιδιά «οφείλουν» να μετέχουν και των δύο. </a:t>
            </a:r>
            <a:r>
              <a:rPr lang="el-GR" b="1" dirty="0"/>
              <a:t> </a:t>
            </a:r>
            <a:r>
              <a:rPr lang="el-GR" dirty="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Γνωστική ανάπτυξη στην πρώτη παιδική ηλικία</a:t>
            </a:r>
          </a:p>
        </p:txBody>
      </p:sp>
      <p:sp>
        <p:nvSpPr>
          <p:cNvPr id="3" name="Θέση κειμένου 2"/>
          <p:cNvSpPr>
            <a:spLocks noGrp="1"/>
          </p:cNvSpPr>
          <p:nvPr>
            <p:ph type="body" idx="1"/>
          </p:nvPr>
        </p:nvSpPr>
        <p:spPr>
          <a:xfrm>
            <a:off x="530352" y="3048000"/>
            <a:ext cx="7772400" cy="1166376"/>
          </a:xfrm>
        </p:spPr>
        <p:txBody>
          <a:bodyPr/>
          <a:lstStyle/>
          <a:p>
            <a:r>
              <a:rPr lang="el-GR" dirty="0"/>
              <a:t>Η εξήγηση του </a:t>
            </a:r>
            <a:r>
              <a:rPr lang="en-US" dirty="0"/>
              <a:t>Jean Piaget</a:t>
            </a:r>
            <a:r>
              <a:rPr lang="el-GR" dirty="0"/>
              <a:t> και εναλλακτικές προσεγγίσεις</a:t>
            </a:r>
          </a:p>
        </p:txBody>
      </p:sp>
    </p:spTree>
    <p:extLst>
      <p:ext uri="{BB962C8B-B14F-4D97-AF65-F5344CB8AC3E}">
        <p14:creationId xmlns:p14="http://schemas.microsoft.com/office/powerpoint/2010/main" val="80904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lstStyle/>
          <a:p>
            <a:r>
              <a:rPr lang="el-GR" dirty="0"/>
              <a:t>Από τα 2 έως τα 6 …</a:t>
            </a:r>
          </a:p>
        </p:txBody>
      </p:sp>
      <p:sp>
        <p:nvSpPr>
          <p:cNvPr id="3" name="Θέση περιεχομένου 2"/>
          <p:cNvSpPr>
            <a:spLocks noGrp="1"/>
          </p:cNvSpPr>
          <p:nvPr>
            <p:ph idx="1"/>
          </p:nvPr>
        </p:nvSpPr>
        <p:spPr>
          <a:xfrm>
            <a:off x="323528" y="1628800"/>
            <a:ext cx="8229600" cy="4389120"/>
          </a:xfrm>
        </p:spPr>
        <p:txBody>
          <a:bodyPr>
            <a:normAutofit fontScale="92500" lnSpcReduction="10000"/>
          </a:bodyPr>
          <a:lstStyle/>
          <a:p>
            <a:r>
              <a:rPr lang="el-GR" dirty="0"/>
              <a:t>«Ο τρόπος της σκέψης μοιάζει να ταλαντεύεται ανάμεσα στο λογικό και στο μαγικό, στην επίγνωση και στην άγνοια, στο λογικό και στο παράλογο»</a:t>
            </a:r>
          </a:p>
          <a:p>
            <a:r>
              <a:rPr lang="el-GR" dirty="0"/>
              <a:t>«… Συνήθως τα μικρά παιδιά θυμούνται τα ονόματα και τις περιγραφές των αγαπημένων τους δεινοσαύρων, λεπτομέρειες από την επίσκεψη στον παιδίατρο με ακρίβεια που καταπλήσσει τους γονείς, δυσκολεύονται, όμως, να θυμηθούν μια σειρά από αντικείμενα μόλις τους ζητηθεί να τα θυμηθούν»</a:t>
            </a:r>
          </a:p>
          <a:p>
            <a:pPr marL="0" indent="0">
              <a:buNone/>
            </a:pPr>
            <a:endParaRPr lang="el-GR" dirty="0"/>
          </a:p>
          <a:p>
            <a:pPr marL="0" indent="0">
              <a:buNone/>
            </a:pPr>
            <a:r>
              <a:rPr lang="en-US" dirty="0"/>
              <a:t>M. Cole &amp; S. Cole</a:t>
            </a:r>
            <a:r>
              <a:rPr lang="el-GR" dirty="0"/>
              <a:t> (2001)</a:t>
            </a:r>
            <a:r>
              <a:rPr lang="en-US" dirty="0"/>
              <a:t>, </a:t>
            </a:r>
            <a:r>
              <a:rPr lang="el-GR" i="1" dirty="0"/>
              <a:t>Η Ανάπτυξη των Παιδιών, β’ τόμος. </a:t>
            </a:r>
            <a:r>
              <a:rPr lang="en-US" i="1" dirty="0"/>
              <a:t>Gutenberg, </a:t>
            </a:r>
            <a:r>
              <a:rPr lang="el-GR" i="1" dirty="0"/>
              <a:t>σελ. 119.</a:t>
            </a:r>
            <a:endParaRPr lang="el-GR" dirty="0"/>
          </a:p>
        </p:txBody>
      </p:sp>
    </p:spTree>
    <p:extLst>
      <p:ext uri="{BB962C8B-B14F-4D97-AF65-F5344CB8AC3E}">
        <p14:creationId xmlns:p14="http://schemas.microsoft.com/office/powerpoint/2010/main" val="188823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704088"/>
            <a:ext cx="8229600" cy="852704"/>
          </a:xfrm>
        </p:spPr>
        <p:txBody>
          <a:bodyPr/>
          <a:lstStyle/>
          <a:p>
            <a:r>
              <a:rPr lang="el-GR" dirty="0"/>
              <a:t>Από τα 2 έως τα 6 …</a:t>
            </a:r>
          </a:p>
        </p:txBody>
      </p:sp>
      <p:sp>
        <p:nvSpPr>
          <p:cNvPr id="3" name="Θέση περιεχομένου 2"/>
          <p:cNvSpPr>
            <a:spLocks noGrp="1"/>
          </p:cNvSpPr>
          <p:nvPr>
            <p:ph idx="1"/>
          </p:nvPr>
        </p:nvSpPr>
        <p:spPr>
          <a:xfrm>
            <a:off x="457200" y="1484784"/>
            <a:ext cx="8229600" cy="4839816"/>
          </a:xfrm>
        </p:spPr>
        <p:txBody>
          <a:bodyPr>
            <a:normAutofit/>
          </a:bodyPr>
          <a:lstStyle/>
          <a:p>
            <a:pPr marL="0" indent="0">
              <a:buNone/>
            </a:pPr>
            <a:endParaRPr lang="el-GR" dirty="0"/>
          </a:p>
          <a:p>
            <a:pPr marL="0" indent="0" algn="just">
              <a:buNone/>
            </a:pPr>
            <a:r>
              <a:rPr lang="el-GR" dirty="0"/>
              <a:t>Τα μικρά παιδιά έχουν να διανύσουν μια τεράστια απόσταση όσον αφορά ικανότητες που είναι απαραίτητες για τη σχολική τους εκπαίδευση. </a:t>
            </a:r>
          </a:p>
          <a:p>
            <a:pPr marL="0" indent="0">
              <a:buNone/>
            </a:pPr>
            <a:endParaRPr lang="el-GR" dirty="0"/>
          </a:p>
          <a:p>
            <a:pPr marL="0" indent="0">
              <a:buNone/>
            </a:pPr>
            <a:endParaRPr lang="el-GR" dirty="0"/>
          </a:p>
          <a:p>
            <a:pPr marL="0" indent="0">
              <a:buNone/>
            </a:pPr>
            <a:endParaRPr lang="el-GR" dirty="0"/>
          </a:p>
          <a:p>
            <a:pPr marL="0" indent="0">
              <a:buNone/>
            </a:pPr>
            <a:endParaRPr lang="el-GR" dirty="0"/>
          </a:p>
          <a:p>
            <a:pPr marL="0" indent="0">
              <a:buNone/>
            </a:pPr>
            <a:r>
              <a:rPr lang="en-US" dirty="0" err="1"/>
              <a:t>Graig</a:t>
            </a:r>
            <a:r>
              <a:rPr lang="en-US" dirty="0"/>
              <a:t> &amp; </a:t>
            </a:r>
            <a:r>
              <a:rPr lang="en-US" dirty="0" err="1"/>
              <a:t>Baucum</a:t>
            </a:r>
            <a:r>
              <a:rPr lang="en-US" dirty="0"/>
              <a:t> (2007) </a:t>
            </a:r>
            <a:r>
              <a:rPr lang="el-GR" i="1" dirty="0"/>
              <a:t>Η Ανάπτυξη του Ανθρώπου, σελ. 431.</a:t>
            </a:r>
          </a:p>
          <a:p>
            <a:endParaRPr lang="el-GR" dirty="0"/>
          </a:p>
        </p:txBody>
      </p:sp>
    </p:spTree>
    <p:extLst>
      <p:ext uri="{BB962C8B-B14F-4D97-AF65-F5344CB8AC3E}">
        <p14:creationId xmlns:p14="http://schemas.microsoft.com/office/powerpoint/2010/main" val="3674937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1211</TotalTime>
  <Words>2682</Words>
  <Application>Microsoft Macintosh PowerPoint</Application>
  <PresentationFormat>On-screen Show (4:3)</PresentationFormat>
  <Paragraphs>213</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Calibri</vt:lpstr>
      <vt:lpstr>Constantia</vt:lpstr>
      <vt:lpstr>Wingdings</vt:lpstr>
      <vt:lpstr>Wingdings 2</vt:lpstr>
      <vt:lpstr>Ροή</vt:lpstr>
      <vt:lpstr>Πρώτη παιδική ηλικία</vt:lpstr>
      <vt:lpstr> Σωματική ανάπτυξη στην πρώτη παιδική ηλικά</vt:lpstr>
      <vt:lpstr>Το σώμα: Από τα 2 έως τα 6 …</vt:lpstr>
      <vt:lpstr>Το σώμα: Από τα 2 έως τα 6 …</vt:lpstr>
      <vt:lpstr>Το σώμα: Από τα 2 έως τα 6 …</vt:lpstr>
      <vt:lpstr>Μάθηση και κινητικές δεξιότητες</vt:lpstr>
      <vt:lpstr>Γνωστική ανάπτυξη στην πρώτη παιδική ηλικία</vt:lpstr>
      <vt:lpstr>Από τα 2 έως τα 6 …</vt:lpstr>
      <vt:lpstr>Από τα 2 έως τα 6 …</vt:lpstr>
      <vt:lpstr>Από τα 2 έως τα 6 …</vt:lpstr>
      <vt:lpstr>Jean Piaget- «το παιδί ως μικρός επιστήμονας»</vt:lpstr>
      <vt:lpstr>Η θεωρία του Jean Piaget</vt:lpstr>
      <vt:lpstr>     Θεωρία Piaget 2-6χρ: Το στάδιο της προ-ενεργητικής ή προλειτουργικής νόησης</vt:lpstr>
      <vt:lpstr>Προ-ενεργητική νόηση</vt:lpstr>
      <vt:lpstr>Προ-ενεργητική νόηση</vt:lpstr>
      <vt:lpstr>Προ-ενεργητική νόηση</vt:lpstr>
      <vt:lpstr>Υπο-στάδια της προ-ενεργητικής νόησης</vt:lpstr>
      <vt:lpstr>     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PowerPoint Presentation</vt:lpstr>
      <vt:lpstr>PowerPoint Presentation</vt:lpstr>
      <vt:lpstr>PowerPoint Presentation</vt:lpstr>
      <vt:lpstr>PowerPoint Presentation</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Περιορισμοί της σκέψης κατά το στάδιο της προενεργητικής νόησης</vt:lpstr>
      <vt:lpstr>Piaget: Περιορισμοί της θεωρίας </vt:lpstr>
      <vt:lpstr>Piaget: Περιορισμοί της θεωρίας </vt:lpstr>
      <vt:lpstr>Ανομοιόμορφα επίπεδα επίδοσης </vt:lpstr>
      <vt:lpstr>Γνωστική ανάπτυξη</vt:lpstr>
      <vt:lpstr>Γνωστική ανάπτυξη</vt:lpstr>
      <vt:lpstr>Προσεγγίσεις επεξεργασίας πληροφοριών</vt:lpstr>
      <vt:lpstr>  Μοντέλο επεξεργασίας πληροφοριών των Αtkinson &amp; Shiffrin (1968)</vt:lpstr>
      <vt:lpstr>Μοντέλο επεξεργασίας πληροφοριών των Αtkinson &amp; Shiffrin (1968)</vt:lpstr>
      <vt:lpstr>Μοντέλο επεξεργασίας πληροφοριών των Αtkinson &amp; Shiffrin (1968)</vt:lpstr>
      <vt:lpstr>Γνωστική ανάπτυξη</vt:lpstr>
      <vt:lpstr>Κοινωνικές προσεγγίσεις</vt:lpstr>
      <vt:lpstr>Vygotsky: Ζώνη εγγύτερης ανάπτυξης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Προσχολική ηλικία</dc:title>
  <dc:creator>UOA</dc:creator>
  <cp:lastModifiedBy>Lida Anagnostaki</cp:lastModifiedBy>
  <cp:revision>114</cp:revision>
  <dcterms:created xsi:type="dcterms:W3CDTF">2017-04-16T18:23:28Z</dcterms:created>
  <dcterms:modified xsi:type="dcterms:W3CDTF">2023-02-26T09:14:32Z</dcterms:modified>
</cp:coreProperties>
</file>