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322" r:id="rId3"/>
    <p:sldId id="257" r:id="rId4"/>
    <p:sldId id="360" r:id="rId5"/>
    <p:sldId id="361" r:id="rId6"/>
    <p:sldId id="370" r:id="rId7"/>
    <p:sldId id="362" r:id="rId8"/>
    <p:sldId id="363" r:id="rId9"/>
    <p:sldId id="365" r:id="rId10"/>
    <p:sldId id="366" r:id="rId11"/>
    <p:sldId id="367" r:id="rId12"/>
    <p:sldId id="368" r:id="rId13"/>
    <p:sldId id="263" r:id="rId14"/>
    <p:sldId id="359" r:id="rId15"/>
    <p:sldId id="369"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46"/>
    <p:restoredTop sz="94643"/>
  </p:normalViewPr>
  <p:slideViewPr>
    <p:cSldViewPr>
      <p:cViewPr varScale="1">
        <p:scale>
          <a:sx n="115" d="100"/>
          <a:sy n="115" d="100"/>
        </p:scale>
        <p:origin x="208" y="4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A23829-BA87-4964-A6E5-01FD82101B86}" type="datetimeFigureOut">
              <a:rPr lang="el-GR" smtClean="0"/>
              <a:pPr/>
              <a:t>26/2/23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66CA3B-7862-4AC3-91DB-FAAFCAAC3536}" type="slidenum">
              <a:rPr lang="el-GR" smtClean="0"/>
              <a:pPr/>
              <a:t>‹#›</a:t>
            </a:fld>
            <a:endParaRPr lang="el-GR"/>
          </a:p>
        </p:txBody>
      </p:sp>
    </p:spTree>
    <p:extLst>
      <p:ext uri="{BB962C8B-B14F-4D97-AF65-F5344CB8AC3E}">
        <p14:creationId xmlns:p14="http://schemas.microsoft.com/office/powerpoint/2010/main" val="3457555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fld id="{00600F82-3E5F-4270-9580-5A94ACE22168}" type="datetimeFigureOut">
              <a:rPr lang="el-GR" smtClean="0"/>
              <a:pPr/>
              <a:t>26/2/23</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26C5829B-57DB-40BD-9E64-98EDD4AF54E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fld id="{00600F82-3E5F-4270-9580-5A94ACE22168}" type="datetimeFigureOut">
              <a:rPr lang="el-GR" smtClean="0"/>
              <a:pPr/>
              <a:t>26/2/23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fld id="{00600F82-3E5F-4270-9580-5A94ACE22168}" type="datetimeFigureOut">
              <a:rPr lang="el-GR" smtClean="0"/>
              <a:pPr/>
              <a:t>26/2/23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fld id="{00600F82-3E5F-4270-9580-5A94ACE22168}" type="datetimeFigureOut">
              <a:rPr lang="el-GR" smtClean="0"/>
              <a:pPr/>
              <a:t>26/2/23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fld id="{00600F82-3E5F-4270-9580-5A94ACE22168}" type="datetimeFigureOut">
              <a:rPr lang="el-GR" smtClean="0"/>
              <a:pPr/>
              <a:t>26/2/23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C5829B-57DB-40BD-9E64-98EDD4AF54E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fld id="{00600F82-3E5F-4270-9580-5A94ACE22168}" type="datetimeFigureOut">
              <a:rPr lang="el-GR" smtClean="0"/>
              <a:pPr/>
              <a:t>26/2/23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fld id="{00600F82-3E5F-4270-9580-5A94ACE22168}" type="datetimeFigureOut">
              <a:rPr lang="el-GR" smtClean="0"/>
              <a:pPr/>
              <a:t>26/2/23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fld id="{00600F82-3E5F-4270-9580-5A94ACE22168}" type="datetimeFigureOut">
              <a:rPr lang="el-GR" smtClean="0"/>
              <a:pPr/>
              <a:t>26/2/23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00F82-3E5F-4270-9580-5A94ACE22168}" type="datetimeFigureOut">
              <a:rPr lang="el-GR" smtClean="0"/>
              <a:pPr/>
              <a:t>26/2/23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fld id="{00600F82-3E5F-4270-9580-5A94ACE22168}" type="datetimeFigureOut">
              <a:rPr lang="el-GR" smtClean="0"/>
              <a:pPr/>
              <a:t>26/2/23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fld id="{00600F82-3E5F-4270-9580-5A94ACE22168}" type="datetimeFigureOut">
              <a:rPr lang="el-GR" smtClean="0"/>
              <a:pPr/>
              <a:t>26/2/23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26C5829B-57DB-40BD-9E64-98EDD4AF54E8}"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0600F82-3E5F-4270-9580-5A94ACE22168}" type="datetimeFigureOut">
              <a:rPr lang="el-GR" smtClean="0"/>
              <a:pPr/>
              <a:t>26/2/23</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6C5829B-57DB-40BD-9E64-98EDD4AF54E8}"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33400" y="980728"/>
            <a:ext cx="7851648" cy="3078654"/>
          </a:xfrm>
        </p:spPr>
        <p:txBody>
          <a:bodyPr>
            <a:normAutofit fontScale="90000"/>
          </a:bodyPr>
          <a:lstStyle/>
          <a:p>
            <a:r>
              <a:rPr lang="el-GR" dirty="0"/>
              <a:t>Κοινωνική ανάπτυξη και ανάπτυξη της προσωπικότητας στη μέση παιδική ηλικία:</a:t>
            </a:r>
            <a:r>
              <a:rPr lang="en-US" dirty="0"/>
              <a:t> II</a:t>
            </a:r>
            <a:endParaRPr lang="el-GR" dirty="0"/>
          </a:p>
        </p:txBody>
      </p:sp>
      <p:sp>
        <p:nvSpPr>
          <p:cNvPr id="3" name="Υπότιτλος 2"/>
          <p:cNvSpPr>
            <a:spLocks noGrp="1"/>
          </p:cNvSpPr>
          <p:nvPr>
            <p:ph type="subTitle" idx="1"/>
          </p:nvPr>
        </p:nvSpPr>
        <p:spPr>
          <a:xfrm>
            <a:off x="533400" y="3933056"/>
            <a:ext cx="7854696" cy="2592288"/>
          </a:xfrm>
        </p:spPr>
        <p:txBody>
          <a:bodyPr>
            <a:normAutofit/>
          </a:bodyPr>
          <a:lstStyle/>
          <a:p>
            <a:endParaRPr lang="el-GR" dirty="0"/>
          </a:p>
          <a:p>
            <a:pPr algn="l"/>
            <a:r>
              <a:rPr lang="el-GR" dirty="0"/>
              <a:t>ΑΝΑΠΤΥΞΗ ΤΟΥ ΠΑΙΔΙΟΥ ΙΙ</a:t>
            </a:r>
          </a:p>
          <a:p>
            <a:pPr algn="l"/>
            <a:r>
              <a:rPr lang="el-GR" dirty="0"/>
              <a:t>2022-23</a:t>
            </a:r>
          </a:p>
          <a:p>
            <a:pPr algn="l"/>
            <a:r>
              <a:rPr lang="el-GR" dirty="0"/>
              <a:t>Λήδα Αναγνωστάκη </a:t>
            </a:r>
          </a:p>
          <a:p>
            <a:pPr algn="l"/>
            <a:r>
              <a:rPr lang="el-GR" dirty="0"/>
              <a:t>ΕΚΠΑ/ΤΕΑΠΗ</a:t>
            </a:r>
          </a:p>
        </p:txBody>
      </p:sp>
    </p:spTree>
    <p:extLst>
      <p:ext uri="{BB962C8B-B14F-4D97-AF65-F5344CB8AC3E}">
        <p14:creationId xmlns:p14="http://schemas.microsoft.com/office/powerpoint/2010/main" val="2503425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ομάδες των συνομηλίκων</a:t>
            </a:r>
          </a:p>
        </p:txBody>
      </p:sp>
      <p:sp>
        <p:nvSpPr>
          <p:cNvPr id="3" name="Θέση περιεχομένου 2"/>
          <p:cNvSpPr>
            <a:spLocks noGrp="1"/>
          </p:cNvSpPr>
          <p:nvPr>
            <p:ph idx="1"/>
          </p:nvPr>
        </p:nvSpPr>
        <p:spPr/>
        <p:txBody>
          <a:bodyPr/>
          <a:lstStyle/>
          <a:p>
            <a:r>
              <a:rPr lang="el-GR" dirty="0"/>
              <a:t>Η ομάδα των συνομηλίκων σταδιακά παίζει και αυτή όλο και πιο σημαντικό ρόλο</a:t>
            </a:r>
          </a:p>
          <a:p>
            <a:r>
              <a:rPr lang="el-GR" dirty="0"/>
              <a:t>Οι ομάδες συνομηλίκων δημιουργούνται όπου συναντιούνται παιδιά με κοινά ενδιαφέροντα, στόχους και αξίες</a:t>
            </a:r>
          </a:p>
          <a:p>
            <a:r>
              <a:rPr lang="el-GR" dirty="0"/>
              <a:t>Η συμμετοχή δεν είναι πάντα εθελοντική</a:t>
            </a:r>
          </a:p>
          <a:p>
            <a:r>
              <a:rPr lang="el-GR" dirty="0"/>
              <a:t>Διέπονται από κανόνες (που συχνά δεν καθορίζονται από τα μέλη της ομάδας)</a:t>
            </a:r>
          </a:p>
          <a:p>
            <a:r>
              <a:rPr lang="el-GR"/>
              <a:t>Υπάρχουν διάφοροι ρόλοι </a:t>
            </a:r>
            <a:r>
              <a:rPr lang="el-GR" dirty="0"/>
              <a:t>μέσα στην ομάδα</a:t>
            </a:r>
          </a:p>
        </p:txBody>
      </p:sp>
    </p:spTree>
    <p:extLst>
      <p:ext uri="{BB962C8B-B14F-4D97-AF65-F5344CB8AC3E}">
        <p14:creationId xmlns:p14="http://schemas.microsoft.com/office/powerpoint/2010/main" val="2281667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Αναπτυξιακές τάσεις</a:t>
            </a:r>
          </a:p>
        </p:txBody>
      </p:sp>
      <p:sp>
        <p:nvSpPr>
          <p:cNvPr id="3" name="Θέση περιεχομένου 2"/>
          <p:cNvSpPr>
            <a:spLocks noGrp="1"/>
          </p:cNvSpPr>
          <p:nvPr>
            <p:ph idx="1"/>
          </p:nvPr>
        </p:nvSpPr>
        <p:spPr/>
        <p:txBody>
          <a:bodyPr>
            <a:normAutofit/>
          </a:bodyPr>
          <a:lstStyle/>
          <a:p>
            <a:r>
              <a:rPr lang="el-GR" dirty="0"/>
              <a:t>Στην πρώτη παιδική ηλικία οι ομάδες, ως «παρέες» είναι πιο ευέλικτες και ανεπίσημες.</a:t>
            </a:r>
          </a:p>
          <a:p>
            <a:r>
              <a:rPr lang="el-GR" dirty="0"/>
              <a:t>Στην ηλικία των 10-12 χρ., η ομάδα αποκτά μεγαλύτερη σημασία για τα μέλη της. Η συμμόρφωση στην ομάδα γίνεται τότε ιδιαίτερα σημαντική καθώς τα παιδιά κινούνται προς την ανεξαρτησία από την οικογένεια ενώ η πίεση των συνομηλίκων γίνεται πιο έντονη. </a:t>
            </a:r>
          </a:p>
          <a:p>
            <a:r>
              <a:rPr lang="el-GR" dirty="0"/>
              <a:t>Η πίεση των συνομηλίκων μπορεί να είναι θετική ή αρνητική</a:t>
            </a:r>
          </a:p>
          <a:p>
            <a:pPr>
              <a:buNone/>
            </a:pPr>
            <a:endParaRPr lang="el-GR" dirty="0"/>
          </a:p>
        </p:txBody>
      </p:sp>
    </p:spTree>
    <p:extLst>
      <p:ext uri="{BB962C8B-B14F-4D97-AF65-F5344CB8AC3E}">
        <p14:creationId xmlns:p14="http://schemas.microsoft.com/office/powerpoint/2010/main" val="2194537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θέσεις μέσα στην ομάδα</a:t>
            </a:r>
          </a:p>
        </p:txBody>
      </p:sp>
      <p:sp>
        <p:nvSpPr>
          <p:cNvPr id="3" name="Θέση περιεχομένου 2"/>
          <p:cNvSpPr>
            <a:spLocks noGrp="1"/>
          </p:cNvSpPr>
          <p:nvPr>
            <p:ph idx="1"/>
          </p:nvPr>
        </p:nvSpPr>
        <p:spPr/>
        <p:txBody>
          <a:bodyPr>
            <a:normAutofit fontScale="92500" lnSpcReduction="20000"/>
          </a:bodyPr>
          <a:lstStyle/>
          <a:p>
            <a:pPr>
              <a:lnSpc>
                <a:spcPct val="90000"/>
              </a:lnSpc>
              <a:defRPr/>
            </a:pPr>
            <a:r>
              <a:rPr lang="el-GR" sz="2800" b="1" dirty="0"/>
              <a:t>Δημοφιλή</a:t>
            </a:r>
          </a:p>
          <a:p>
            <a:pPr>
              <a:lnSpc>
                <a:spcPct val="90000"/>
              </a:lnSpc>
              <a:buNone/>
              <a:defRPr/>
            </a:pPr>
            <a:r>
              <a:rPr lang="en-US" sz="2800" dirty="0"/>
              <a:t>	</a:t>
            </a:r>
            <a:r>
              <a:rPr lang="el-GR" sz="2800" dirty="0"/>
              <a:t>Ονομάζονται πολύ συχνά ως επιθυμητά από τους συμμαθητές τους.</a:t>
            </a:r>
          </a:p>
          <a:p>
            <a:pPr>
              <a:lnSpc>
                <a:spcPct val="90000"/>
              </a:lnSpc>
              <a:defRPr/>
            </a:pPr>
            <a:r>
              <a:rPr lang="el-GR" sz="2800" b="1" dirty="0"/>
              <a:t>Απορριπτόμενα</a:t>
            </a:r>
          </a:p>
          <a:p>
            <a:pPr>
              <a:lnSpc>
                <a:spcPct val="90000"/>
              </a:lnSpc>
              <a:buNone/>
              <a:defRPr/>
            </a:pPr>
            <a:r>
              <a:rPr lang="en-US" sz="2800" dirty="0"/>
              <a:t>	</a:t>
            </a:r>
            <a:r>
              <a:rPr lang="el-GR" sz="2800" dirty="0"/>
              <a:t>Ονομάζονται σπάνια ως επιθυμητά και πολύ συχνά ως ανεπιθύμητα από τους συμμαθητές τους, τα αντιπαθούν ενεργά.</a:t>
            </a:r>
          </a:p>
          <a:p>
            <a:pPr>
              <a:lnSpc>
                <a:spcPct val="90000"/>
              </a:lnSpc>
              <a:defRPr/>
            </a:pPr>
            <a:r>
              <a:rPr lang="el-GR" sz="2800" b="1" dirty="0"/>
              <a:t>Παραμελημένα</a:t>
            </a:r>
          </a:p>
          <a:p>
            <a:pPr>
              <a:lnSpc>
                <a:spcPct val="90000"/>
              </a:lnSpc>
              <a:buNone/>
              <a:defRPr/>
            </a:pPr>
            <a:r>
              <a:rPr lang="en-US" sz="2800" dirty="0"/>
              <a:t>	</a:t>
            </a:r>
            <a:r>
              <a:rPr lang="el-GR" sz="2800" dirty="0"/>
              <a:t>Ονομάζονται σπάνια είτε ως επιθυμητά είτε ως ανεπιθύμητα από τους συμμαθητές τους, τα αγνοούν.</a:t>
            </a:r>
          </a:p>
          <a:p>
            <a:pPr>
              <a:lnSpc>
                <a:spcPct val="90000"/>
              </a:lnSpc>
              <a:defRPr/>
            </a:pPr>
            <a:r>
              <a:rPr lang="el-GR" sz="2800" b="1" dirty="0"/>
              <a:t>Αμφιλεγόμενα</a:t>
            </a:r>
          </a:p>
          <a:p>
            <a:pPr>
              <a:lnSpc>
                <a:spcPct val="90000"/>
              </a:lnSpc>
              <a:buNone/>
              <a:defRPr/>
            </a:pPr>
            <a:r>
              <a:rPr lang="en-US" sz="2800" dirty="0"/>
              <a:t>	</a:t>
            </a:r>
            <a:r>
              <a:rPr lang="el-GR" sz="2800" dirty="0"/>
              <a:t>Ονομάζονται εξίσου και ως επιθυμητά και ως ανεπιθύμητα από τους συμμαθητές τους.</a:t>
            </a:r>
          </a:p>
          <a:p>
            <a:endParaRPr lang="el-GR" dirty="0"/>
          </a:p>
        </p:txBody>
      </p:sp>
    </p:spTree>
    <p:extLst>
      <p:ext uri="{BB962C8B-B14F-4D97-AF65-F5344CB8AC3E}">
        <p14:creationId xmlns:p14="http://schemas.microsoft.com/office/powerpoint/2010/main" val="3014620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0352" y="1316736"/>
            <a:ext cx="7772400" cy="2904352"/>
          </a:xfrm>
        </p:spPr>
        <p:txBody>
          <a:bodyPr/>
          <a:lstStyle/>
          <a:p>
            <a:r>
              <a:rPr lang="el-GR" sz="4400" dirty="0"/>
              <a:t>Η οικογένεια</a:t>
            </a:r>
          </a:p>
        </p:txBody>
      </p:sp>
      <p:sp>
        <p:nvSpPr>
          <p:cNvPr id="3" name="Θέση κειμένου 2"/>
          <p:cNvSpPr>
            <a:spLocks noGrp="1"/>
          </p:cNvSpPr>
          <p:nvPr>
            <p:ph type="body" idx="1"/>
          </p:nvPr>
        </p:nvSpPr>
        <p:spPr>
          <a:xfrm>
            <a:off x="530352" y="4738254"/>
            <a:ext cx="7772400" cy="1643073"/>
          </a:xfrm>
        </p:spPr>
        <p:txBody>
          <a:bodyPr/>
          <a:lstStyle/>
          <a:p>
            <a:endParaRPr lang="el-GR" dirty="0"/>
          </a:p>
        </p:txBody>
      </p:sp>
    </p:spTree>
    <p:extLst>
      <p:ext uri="{BB962C8B-B14F-4D97-AF65-F5344CB8AC3E}">
        <p14:creationId xmlns:p14="http://schemas.microsoft.com/office/powerpoint/2010/main" val="3772317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t>Αλλαγές στις σχέσεις με τους γονείς</a:t>
            </a:r>
          </a:p>
        </p:txBody>
      </p:sp>
      <p:sp>
        <p:nvSpPr>
          <p:cNvPr id="3" name="Θέση περιεχομένου 2"/>
          <p:cNvSpPr>
            <a:spLocks noGrp="1"/>
          </p:cNvSpPr>
          <p:nvPr>
            <p:ph idx="1"/>
          </p:nvPr>
        </p:nvSpPr>
        <p:spPr/>
        <p:txBody>
          <a:bodyPr>
            <a:normAutofit/>
          </a:bodyPr>
          <a:lstStyle/>
          <a:p>
            <a:r>
              <a:rPr lang="el-GR" dirty="0"/>
              <a:t>Αλλαγή στις προσδοκίες και στις απαιτήσεις των γονέων</a:t>
            </a:r>
          </a:p>
          <a:p>
            <a:r>
              <a:rPr lang="el-GR" dirty="0"/>
              <a:t>Αλλαγή στις ικανότητες των παιδιών</a:t>
            </a:r>
          </a:p>
          <a:p>
            <a:r>
              <a:rPr lang="el-GR" dirty="0"/>
              <a:t>Αλλαγή στα θέματα που προκύπτουν μεταξύ γονιών και παιδιών</a:t>
            </a:r>
          </a:p>
          <a:p>
            <a:r>
              <a:rPr lang="el-GR" dirty="0"/>
              <a:t>Ευθύνες στο σπίτι</a:t>
            </a:r>
          </a:p>
          <a:p>
            <a:r>
              <a:rPr lang="el-GR" dirty="0"/>
              <a:t>Σχολείο και διάβασμα</a:t>
            </a:r>
          </a:p>
          <a:p>
            <a:r>
              <a:rPr lang="el-GR" dirty="0"/>
              <a:t>Υπεύθυνη συμπεριφορά</a:t>
            </a:r>
          </a:p>
          <a:p>
            <a:r>
              <a:rPr lang="el-GR" dirty="0"/>
              <a:t>Περισσότερος χρόνος μακριά από τους γονείς</a:t>
            </a:r>
          </a:p>
        </p:txBody>
      </p:sp>
    </p:spTree>
    <p:extLst>
      <p:ext uri="{BB962C8B-B14F-4D97-AF65-F5344CB8AC3E}">
        <p14:creationId xmlns:p14="http://schemas.microsoft.com/office/powerpoint/2010/main" val="4015014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t>Αλλαγές στις σχέσεις με τους γονείς</a:t>
            </a:r>
          </a:p>
        </p:txBody>
      </p:sp>
      <p:sp>
        <p:nvSpPr>
          <p:cNvPr id="3" name="Θέση περιεχομένου 2"/>
          <p:cNvSpPr>
            <a:spLocks noGrp="1"/>
          </p:cNvSpPr>
          <p:nvPr>
            <p:ph idx="1"/>
          </p:nvPr>
        </p:nvSpPr>
        <p:spPr/>
        <p:txBody>
          <a:bodyPr>
            <a:normAutofit/>
          </a:bodyPr>
          <a:lstStyle/>
          <a:p>
            <a:r>
              <a:rPr lang="el-GR" dirty="0"/>
              <a:t>Οι γονείς μοιράζονται όλο και περισσότερο τον έλεγχο με τα παιδιά.</a:t>
            </a:r>
          </a:p>
          <a:p>
            <a:r>
              <a:rPr lang="el-GR" dirty="0"/>
              <a:t>Συν-ρύθμιση: το μοίρασμα της ευθύνης μεταξύ γονιού και παιδιού για τη συμπεριφορά του παιδιού. Δομείται πάνω στη συνεργασία γονιού-παιδιού και την επικοινωνία.</a:t>
            </a:r>
          </a:p>
          <a:p>
            <a:r>
              <a:rPr lang="el-GR" dirty="0"/>
              <a:t>Σημαντική για την </a:t>
            </a:r>
            <a:r>
              <a:rPr lang="el-GR" dirty="0" err="1"/>
              <a:t>αυτο</a:t>
            </a:r>
            <a:r>
              <a:rPr lang="el-GR" dirty="0"/>
              <a:t>-ρύθμιση.</a:t>
            </a:r>
          </a:p>
        </p:txBody>
      </p:sp>
    </p:spTree>
    <p:extLst>
      <p:ext uri="{BB962C8B-B14F-4D97-AF65-F5344CB8AC3E}">
        <p14:creationId xmlns:p14="http://schemas.microsoft.com/office/powerpoint/2010/main" val="3594655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7"/>
            <a:ext cx="8305800" cy="5821403"/>
          </a:xfrm>
        </p:spPr>
        <p:txBody>
          <a:bodyPr>
            <a:normAutofit/>
          </a:bodyPr>
          <a:lstStyle/>
          <a:p>
            <a:r>
              <a:rPr lang="el-GR" dirty="0"/>
              <a:t>1.Συνομήλικοι, φιλίες</a:t>
            </a:r>
            <a:br>
              <a:rPr lang="el-GR" dirty="0"/>
            </a:br>
            <a:r>
              <a:rPr lang="el-GR" dirty="0"/>
              <a:t>2.Οικογένεια</a:t>
            </a:r>
            <a:br>
              <a:rPr lang="el-GR" dirty="0"/>
            </a:br>
            <a:br>
              <a:rPr lang="el-GR" dirty="0"/>
            </a:br>
            <a:br>
              <a:rPr lang="el-GR" dirty="0"/>
            </a:br>
            <a:br>
              <a:rPr lang="el-GR" dirty="0"/>
            </a:br>
            <a:endParaRPr lang="el-GR" dirty="0"/>
          </a:p>
        </p:txBody>
      </p:sp>
    </p:spTree>
    <p:extLst>
      <p:ext uri="{BB962C8B-B14F-4D97-AF65-F5344CB8AC3E}">
        <p14:creationId xmlns:p14="http://schemas.microsoft.com/office/powerpoint/2010/main" val="82499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5400" dirty="0"/>
              <a:t>Συνομήλικοι, φιλίες</a:t>
            </a:r>
          </a:p>
        </p:txBody>
      </p:sp>
      <p:sp>
        <p:nvSpPr>
          <p:cNvPr id="3" name="Θέση κειμένου 2"/>
          <p:cNvSpPr>
            <a:spLocks noGrp="1"/>
          </p:cNvSpPr>
          <p:nvPr>
            <p:ph type="body" idx="1"/>
          </p:nvPr>
        </p:nvSpPr>
        <p:spPr/>
        <p:txBody>
          <a:bodyPr/>
          <a:lstStyle/>
          <a:p>
            <a:r>
              <a:rPr lang="el-GR" dirty="0"/>
              <a:t>Στη μέση παιδική (σχολική) ηλικία</a:t>
            </a:r>
          </a:p>
        </p:txBody>
      </p:sp>
    </p:spTree>
    <p:extLst>
      <p:ext uri="{BB962C8B-B14F-4D97-AF65-F5344CB8AC3E}">
        <p14:creationId xmlns:p14="http://schemas.microsoft.com/office/powerpoint/2010/main" val="1080078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Συνομήλικοι και φιλίες</a:t>
            </a:r>
          </a:p>
        </p:txBody>
      </p:sp>
      <p:sp>
        <p:nvSpPr>
          <p:cNvPr id="3" name="Θέση περιεχομένου 2"/>
          <p:cNvSpPr>
            <a:spLocks noGrp="1"/>
          </p:cNvSpPr>
          <p:nvPr>
            <p:ph idx="1"/>
          </p:nvPr>
        </p:nvSpPr>
        <p:spPr/>
        <p:txBody>
          <a:bodyPr/>
          <a:lstStyle/>
          <a:p>
            <a:r>
              <a:rPr lang="el-GR" dirty="0"/>
              <a:t>Στη σχολική ηλικία, η φιλία αποκτά όλο και μεγαλύτερη σημασία (7+, </a:t>
            </a:r>
            <a:r>
              <a:rPr lang="en-US" dirty="0"/>
              <a:t>Piaget, Sullivan) </a:t>
            </a:r>
            <a:r>
              <a:rPr lang="el-GR" dirty="0"/>
              <a:t>και παίζει σημαντικό ρόλο στην ανάπτυξη της προσωπικότητας του παιδιού.</a:t>
            </a:r>
            <a:endParaRPr lang="en-US" dirty="0"/>
          </a:p>
          <a:p>
            <a:r>
              <a:rPr lang="el-GR" dirty="0"/>
              <a:t>Η αναγκαιότητα της φιλίας;</a:t>
            </a:r>
            <a:r>
              <a:rPr lang="en-US" dirty="0"/>
              <a:t> </a:t>
            </a:r>
            <a:r>
              <a:rPr lang="el-GR" dirty="0"/>
              <a:t> </a:t>
            </a:r>
            <a:r>
              <a:rPr lang="en-US" dirty="0"/>
              <a:t>Sullivan</a:t>
            </a:r>
            <a:r>
              <a:rPr lang="el-GR" dirty="0"/>
              <a:t>-κολλητοί φίλοι από 7χρονών </a:t>
            </a:r>
          </a:p>
        </p:txBody>
      </p:sp>
    </p:spTree>
    <p:extLst>
      <p:ext uri="{BB962C8B-B14F-4D97-AF65-F5344CB8AC3E}">
        <p14:creationId xmlns:p14="http://schemas.microsoft.com/office/powerpoint/2010/main" val="4096196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Φιλία</a:t>
            </a:r>
          </a:p>
        </p:txBody>
      </p:sp>
      <p:sp>
        <p:nvSpPr>
          <p:cNvPr id="3" name="Θέση περιεχομένου 2"/>
          <p:cNvSpPr>
            <a:spLocks noGrp="1"/>
          </p:cNvSpPr>
          <p:nvPr>
            <p:ph idx="1"/>
          </p:nvPr>
        </p:nvSpPr>
        <p:spPr/>
        <p:txBody>
          <a:bodyPr/>
          <a:lstStyle/>
          <a:p>
            <a:pPr marL="0" indent="0">
              <a:buNone/>
            </a:pPr>
            <a:endParaRPr lang="en-US" dirty="0"/>
          </a:p>
          <a:p>
            <a:pPr marL="0" indent="0">
              <a:buNone/>
            </a:pPr>
            <a:endParaRPr lang="en-US" dirty="0"/>
          </a:p>
          <a:p>
            <a:pPr marL="0" indent="0">
              <a:buNone/>
            </a:pPr>
            <a:r>
              <a:rPr lang="el-GR" dirty="0"/>
              <a:t>Μία σχέση που χαρακτηρίζεται από στοργή, αμοιβαιότητα και δέσμευση μεταξύ ανθρώπων που θεωρούν ότι είναι ίσοι μεταξύ τους (</a:t>
            </a:r>
            <a:r>
              <a:rPr lang="en-US" dirty="0" err="1"/>
              <a:t>Hartup</a:t>
            </a:r>
            <a:r>
              <a:rPr lang="en-US" dirty="0"/>
              <a:t>, 1992)</a:t>
            </a:r>
            <a:r>
              <a:rPr lang="el-GR" dirty="0"/>
              <a:t>. Ορίζεται σε δυαδικό πλαίσιο και η συμμετοχή είναι εθελοντική. </a:t>
            </a:r>
          </a:p>
        </p:txBody>
      </p:sp>
    </p:spTree>
    <p:extLst>
      <p:ext uri="{BB962C8B-B14F-4D97-AF65-F5344CB8AC3E}">
        <p14:creationId xmlns:p14="http://schemas.microsoft.com/office/powerpoint/2010/main" val="2919548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Λειτουργίες της φιλίας</a:t>
            </a:r>
          </a:p>
        </p:txBody>
      </p:sp>
      <p:sp>
        <p:nvSpPr>
          <p:cNvPr id="3" name="Θέση περιεχομένου 2"/>
          <p:cNvSpPr>
            <a:spLocks noGrp="1"/>
          </p:cNvSpPr>
          <p:nvPr>
            <p:ph idx="1"/>
          </p:nvPr>
        </p:nvSpPr>
        <p:spPr/>
        <p:txBody>
          <a:bodyPr>
            <a:normAutofit/>
          </a:bodyPr>
          <a:lstStyle/>
          <a:p>
            <a:pPr>
              <a:buNone/>
              <a:defRPr/>
            </a:pPr>
            <a:r>
              <a:rPr lang="el-GR" dirty="0"/>
              <a:t>Επεκτείνοντας το αρχικό έργο του </a:t>
            </a:r>
            <a:r>
              <a:rPr lang="en-US" dirty="0"/>
              <a:t>Sullivan</a:t>
            </a:r>
            <a:r>
              <a:rPr lang="el-GR" dirty="0"/>
              <a:t>, ερευνητές ταυτοποίησαν βασικά οφέλη της φιλίας:</a:t>
            </a:r>
            <a:endParaRPr lang="en-US" dirty="0"/>
          </a:p>
          <a:p>
            <a:pPr>
              <a:defRPr/>
            </a:pPr>
            <a:r>
              <a:rPr lang="en-US" dirty="0" err="1"/>
              <a:t>Π</a:t>
            </a:r>
            <a:r>
              <a:rPr lang="el-GR" dirty="0"/>
              <a:t>λαίσιο ανάπτυξης βασικών κοινωνικών δεξιοτήτων, όπως επικοινωνία, συνεργασία, επίλυση συγκρούσεων </a:t>
            </a:r>
          </a:p>
          <a:p>
            <a:pPr>
              <a:defRPr/>
            </a:pPr>
            <a:r>
              <a:rPr lang="en-US" dirty="0" err="1"/>
              <a:t>Π</a:t>
            </a:r>
            <a:r>
              <a:rPr lang="el-GR" dirty="0"/>
              <a:t>ληροφορίες για τον εαυτό τους και τον κόσμο</a:t>
            </a:r>
          </a:p>
          <a:p>
            <a:pPr>
              <a:defRPr/>
            </a:pPr>
            <a:r>
              <a:rPr lang="el-GR" dirty="0"/>
              <a:t>Συντροφικότητα και χαρά</a:t>
            </a:r>
            <a:endParaRPr lang="en-US" dirty="0"/>
          </a:p>
          <a:p>
            <a:pPr>
              <a:defRPr/>
            </a:pPr>
            <a:r>
              <a:rPr lang="el-GR" dirty="0"/>
              <a:t>Πρότυπα στενών σχέσεων </a:t>
            </a:r>
            <a:r>
              <a:rPr lang="en-US" dirty="0"/>
              <a:t>–</a:t>
            </a:r>
            <a:r>
              <a:rPr lang="el-GR" dirty="0"/>
              <a:t>βάσεις για μελλοντικές σχέσεις- που χαρακτηρίζονται από φροντίδα για τον άλλο, βοήθεια, εμπιστοσύνη και «μοίρασμα»</a:t>
            </a:r>
          </a:p>
        </p:txBody>
      </p:sp>
    </p:spTree>
    <p:extLst>
      <p:ext uri="{BB962C8B-B14F-4D97-AF65-F5344CB8AC3E}">
        <p14:creationId xmlns:p14="http://schemas.microsoft.com/office/powerpoint/2010/main" val="3504600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80696"/>
          </a:xfrm>
        </p:spPr>
        <p:txBody>
          <a:bodyPr>
            <a:normAutofit/>
          </a:bodyPr>
          <a:lstStyle/>
          <a:p>
            <a:r>
              <a:rPr lang="el-GR" sz="2800" dirty="0"/>
              <a:t>Παράγοντες που επηρεάζουν τη έναρξη της φιλίας</a:t>
            </a:r>
          </a:p>
        </p:txBody>
      </p:sp>
      <p:sp>
        <p:nvSpPr>
          <p:cNvPr id="3" name="Θέση περιεχομένου 2"/>
          <p:cNvSpPr>
            <a:spLocks noGrp="1"/>
          </p:cNvSpPr>
          <p:nvPr>
            <p:ph idx="1"/>
          </p:nvPr>
        </p:nvSpPr>
        <p:spPr>
          <a:xfrm>
            <a:off x="457200" y="1628800"/>
            <a:ext cx="8229600" cy="4695800"/>
          </a:xfrm>
        </p:spPr>
        <p:txBody>
          <a:bodyPr/>
          <a:lstStyle/>
          <a:p>
            <a:pPr marL="0" indent="0">
              <a:buNone/>
            </a:pPr>
            <a:r>
              <a:rPr lang="el-GR" dirty="0"/>
              <a:t>Από την έρευνα του </a:t>
            </a:r>
            <a:r>
              <a:rPr lang="en-US" dirty="0" err="1"/>
              <a:t>Gottman</a:t>
            </a:r>
            <a:r>
              <a:rPr lang="en-US" dirty="0"/>
              <a:t> (1983), </a:t>
            </a:r>
            <a:r>
              <a:rPr lang="el-GR" dirty="0"/>
              <a:t>τα παιδιά (3-9 ετών) που έγιναν φίλοι ήταν αυτά που:</a:t>
            </a:r>
          </a:p>
          <a:p>
            <a:r>
              <a:rPr lang="el-GR" dirty="0"/>
              <a:t>Βρήκαν γρήγορα κοινές δραστηριότητες</a:t>
            </a:r>
          </a:p>
          <a:p>
            <a:r>
              <a:rPr lang="el-GR" dirty="0"/>
              <a:t>Ανέπτυξαν σαφή επικοινωνία (πχ. </a:t>
            </a:r>
            <a:r>
              <a:rPr lang="en-US" dirty="0" err="1"/>
              <a:t>Ζ</a:t>
            </a:r>
            <a:r>
              <a:rPr lang="el-GR" dirty="0" err="1"/>
              <a:t>ητούσαν</a:t>
            </a:r>
            <a:r>
              <a:rPr lang="el-GR" dirty="0"/>
              <a:t> διευκρινίσεις)</a:t>
            </a:r>
          </a:p>
          <a:p>
            <a:r>
              <a:rPr lang="el-GR" dirty="0"/>
              <a:t>Έκαναν ανταλλαγή πληροφοριών</a:t>
            </a:r>
          </a:p>
          <a:p>
            <a:r>
              <a:rPr lang="el-GR" dirty="0"/>
              <a:t>Μπορούσαν να λύνουν τις συγκρούσεις τους</a:t>
            </a:r>
          </a:p>
          <a:p>
            <a:r>
              <a:rPr lang="el-GR" dirty="0"/>
              <a:t>Ανταποκρίνονταν στις θετικές συμπεριφορές του συντρόφου τους με θετική συμπεριφορά (αμοιβαιότητα)</a:t>
            </a:r>
          </a:p>
        </p:txBody>
      </p:sp>
    </p:spTree>
    <p:extLst>
      <p:ext uri="{BB962C8B-B14F-4D97-AF65-F5344CB8AC3E}">
        <p14:creationId xmlns:p14="http://schemas.microsoft.com/office/powerpoint/2010/main" val="1772689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Στάδια ανάπτυξης της φιλίας </a:t>
            </a:r>
          </a:p>
        </p:txBody>
      </p:sp>
      <p:sp>
        <p:nvSpPr>
          <p:cNvPr id="3" name="Θέση περιεχομένου 2"/>
          <p:cNvSpPr>
            <a:spLocks noGrp="1"/>
          </p:cNvSpPr>
          <p:nvPr>
            <p:ph sz="half" idx="1"/>
          </p:nvPr>
        </p:nvSpPr>
        <p:spPr/>
        <p:txBody>
          <a:bodyPr>
            <a:normAutofit fontScale="85000" lnSpcReduction="20000"/>
          </a:bodyPr>
          <a:lstStyle/>
          <a:p>
            <a:pPr marL="0" indent="0">
              <a:buNone/>
            </a:pPr>
            <a:r>
              <a:rPr lang="en-US" dirty="0"/>
              <a:t>Selman (1981)</a:t>
            </a:r>
          </a:p>
          <a:p>
            <a:r>
              <a:rPr lang="en-US" dirty="0"/>
              <a:t>6 </a:t>
            </a:r>
            <a:r>
              <a:rPr lang="el-GR" dirty="0"/>
              <a:t>και κάτω: βασίζεται σε φυσικούς ή γεωγραφικούς παράγοντες</a:t>
            </a:r>
          </a:p>
          <a:p>
            <a:r>
              <a:rPr lang="el-GR" dirty="0"/>
              <a:t>7-9: αμοιβαιότητα και επίγνωση των συναισθημάτων των άλλων</a:t>
            </a:r>
          </a:p>
          <a:p>
            <a:r>
              <a:rPr lang="el-GR" dirty="0"/>
              <a:t>9-12: γνήσια ανταλλαγή. Οι φίλοι αλληλοβοηθιούνται.</a:t>
            </a:r>
          </a:p>
          <a:p>
            <a:r>
              <a:rPr lang="el-GR" dirty="0"/>
              <a:t>11-12+: σταθερή και συνεχής σχέση που βασίζεται στην εμπιστοσύνη</a:t>
            </a:r>
          </a:p>
        </p:txBody>
      </p:sp>
      <p:sp>
        <p:nvSpPr>
          <p:cNvPr id="4" name="Θέση περιεχομένου 3"/>
          <p:cNvSpPr>
            <a:spLocks noGrp="1"/>
          </p:cNvSpPr>
          <p:nvPr>
            <p:ph sz="half" idx="2"/>
          </p:nvPr>
        </p:nvSpPr>
        <p:spPr/>
        <p:txBody>
          <a:bodyPr>
            <a:normAutofit fontScale="85000" lnSpcReduction="20000"/>
          </a:bodyPr>
          <a:lstStyle/>
          <a:p>
            <a:pPr marL="0" indent="0">
              <a:buNone/>
            </a:pPr>
            <a:r>
              <a:rPr lang="el-GR" dirty="0"/>
              <a:t>Κατάταξη βασισμένη στην έρευνα με «ιστορίες με διλήμματα σε φιλικές σχέσεις». Τα στάδια ανάπτυξης της φιλίας θεωρούνται ότι αντικατοπτρίζουν την ικανότητα των παιδιών να κατανοήσουν την οπτική του άλλου. Σύγχρονοι ερευνητές αμφισβητούν την κατάταξη και θεωρούν ότι αμοιβαιότητα, αλληλοβοήθεια και εμπιστοσύνη εμφανίζονται πολύ πιο νωρίς στις φιλίες των παιδιών. </a:t>
            </a:r>
          </a:p>
        </p:txBody>
      </p:sp>
    </p:spTree>
    <p:extLst>
      <p:ext uri="{BB962C8B-B14F-4D97-AF65-F5344CB8AC3E}">
        <p14:creationId xmlns:p14="http://schemas.microsoft.com/office/powerpoint/2010/main" val="429900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Λειτουργίες της φιλίας</a:t>
            </a:r>
          </a:p>
        </p:txBody>
      </p:sp>
      <p:sp>
        <p:nvSpPr>
          <p:cNvPr id="3" name="Θέση περιεχομένου 2"/>
          <p:cNvSpPr>
            <a:spLocks noGrp="1"/>
          </p:cNvSpPr>
          <p:nvPr>
            <p:ph idx="1"/>
          </p:nvPr>
        </p:nvSpPr>
        <p:spPr/>
        <p:txBody>
          <a:bodyPr>
            <a:normAutofit/>
          </a:bodyPr>
          <a:lstStyle/>
          <a:p>
            <a:pPr>
              <a:buNone/>
              <a:defRPr/>
            </a:pPr>
            <a:r>
              <a:rPr lang="el-GR" dirty="0"/>
              <a:t>Ο βαθμός στον οποίο μια φιλική σχέση επιτελεί αυτές τις λειτουργίες εξαρτάται από</a:t>
            </a:r>
            <a:r>
              <a:rPr lang="en-US" dirty="0"/>
              <a:t>:</a:t>
            </a:r>
            <a:endParaRPr lang="el-GR" dirty="0"/>
          </a:p>
          <a:p>
            <a:pPr>
              <a:buNone/>
              <a:defRPr/>
            </a:pPr>
            <a:endParaRPr lang="en-US" dirty="0"/>
          </a:p>
          <a:p>
            <a:pPr>
              <a:defRPr/>
            </a:pPr>
            <a:r>
              <a:rPr lang="el-GR" dirty="0"/>
              <a:t>την ποιότητα της σχέσης </a:t>
            </a:r>
            <a:endParaRPr lang="en-US" dirty="0"/>
          </a:p>
          <a:p>
            <a:pPr>
              <a:defRPr/>
            </a:pPr>
            <a:endParaRPr lang="en-US" dirty="0"/>
          </a:p>
          <a:p>
            <a:pPr marL="0" indent="0">
              <a:buNone/>
              <a:defRPr/>
            </a:pPr>
            <a:r>
              <a:rPr lang="el-GR" dirty="0"/>
              <a:t>Υπάρχουν κακές φιλίες; Υπάρχει κακή ποιότητα φιλίας με έντονα αρνητικά χαρακτηριστικά στο «ισοζύγιο» της σχέσης, όπως ανταγωνισμός και ζήλεια.</a:t>
            </a:r>
          </a:p>
          <a:p>
            <a:pPr marL="0" indent="0">
              <a:buNone/>
            </a:pPr>
            <a:endParaRPr lang="el-GR" dirty="0"/>
          </a:p>
        </p:txBody>
      </p:sp>
    </p:spTree>
    <p:extLst>
      <p:ext uri="{BB962C8B-B14F-4D97-AF65-F5344CB8AC3E}">
        <p14:creationId xmlns:p14="http://schemas.microsoft.com/office/powerpoint/2010/main" val="26772976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1036</TotalTime>
  <Words>689</Words>
  <Application>Microsoft Macintosh PowerPoint</Application>
  <PresentationFormat>On-screen Show (4:3)</PresentationFormat>
  <Paragraphs>74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Constantia</vt:lpstr>
      <vt:lpstr>Wingdings 2</vt:lpstr>
      <vt:lpstr>Ροή</vt:lpstr>
      <vt:lpstr>Κοινωνική ανάπτυξη και ανάπτυξη της προσωπικότητας στη μέση παιδική ηλικία: II</vt:lpstr>
      <vt:lpstr>1.Συνομήλικοι, φιλίες 2.Οικογένεια    </vt:lpstr>
      <vt:lpstr>Συνομήλικοι, φιλίες</vt:lpstr>
      <vt:lpstr>Συνομήλικοι και φιλίες</vt:lpstr>
      <vt:lpstr>Φιλία</vt:lpstr>
      <vt:lpstr>Λειτουργίες της φιλίας</vt:lpstr>
      <vt:lpstr>Παράγοντες που επηρεάζουν τη έναρξη της φιλίας</vt:lpstr>
      <vt:lpstr>Στάδια ανάπτυξης της φιλίας </vt:lpstr>
      <vt:lpstr>Λειτουργίες της φιλίας</vt:lpstr>
      <vt:lpstr>Οι ομάδες των συνομηλίκων</vt:lpstr>
      <vt:lpstr>Αναπτυξιακές τάσεις</vt:lpstr>
      <vt:lpstr>Οι θέσεις μέσα στην ομάδα</vt:lpstr>
      <vt:lpstr>Η οικογένεια</vt:lpstr>
      <vt:lpstr>Αλλαγές στις σχέσεις με τους γονείς</vt:lpstr>
      <vt:lpstr>Αλλαγές στις σχέσεις με τους γονείς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UOA</dc:creator>
  <cp:lastModifiedBy>Lida Anagnostaki</cp:lastModifiedBy>
  <cp:revision>100</cp:revision>
  <dcterms:created xsi:type="dcterms:W3CDTF">2017-04-17T18:15:59Z</dcterms:created>
  <dcterms:modified xsi:type="dcterms:W3CDTF">2023-02-26T09:18:29Z</dcterms:modified>
</cp:coreProperties>
</file>