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3" r:id="rId2"/>
    <p:sldId id="315" r:id="rId3"/>
    <p:sldId id="316" r:id="rId4"/>
    <p:sldId id="292" r:id="rId5"/>
    <p:sldId id="305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4" r:id="rId14"/>
    <p:sldId id="301" r:id="rId15"/>
    <p:sldId id="302" r:id="rId16"/>
    <p:sldId id="303" r:id="rId17"/>
    <p:sldId id="306" r:id="rId18"/>
    <p:sldId id="256" r:id="rId19"/>
    <p:sldId id="257" r:id="rId20"/>
    <p:sldId id="258" r:id="rId21"/>
    <p:sldId id="314" r:id="rId22"/>
    <p:sldId id="259" r:id="rId23"/>
    <p:sldId id="308" r:id="rId24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4589" autoAdjust="0"/>
    <p:restoredTop sz="76857" autoAdjust="0"/>
  </p:normalViewPr>
  <p:slideViewPr>
    <p:cSldViewPr>
      <p:cViewPr varScale="1">
        <p:scale>
          <a:sx n="66" d="100"/>
          <a:sy n="66" d="100"/>
        </p:scale>
        <p:origin x="-141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04F5FC0-DF71-4102-8460-1DB75D8F88B4}" type="datetimeFigureOut">
              <a:rPr lang="el-GR"/>
              <a:pPr>
                <a:defRPr/>
              </a:pPr>
              <a:t>6/3/2015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AF85D6-A75E-4C27-8BAA-E66EC37E4AE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5734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0369C7E-D420-4822-9386-88CECAB024D1}" type="slidenum">
              <a:rPr lang="el-GR" smtClean="0"/>
              <a:pPr/>
              <a:t>6</a:t>
            </a:fld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riable</a:t>
            </a:r>
            <a:endParaRPr lang="el-GR" smtClean="0"/>
          </a:p>
        </p:txBody>
      </p:sp>
      <p:sp>
        <p:nvSpPr>
          <p:cNvPr id="5837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916F0B-E703-43FB-A197-158CC2A32DB9}" type="slidenum">
              <a:rPr lang="el-GR" smtClean="0"/>
              <a:pPr/>
              <a:t>10</a:t>
            </a:fld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5939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C62DDF-2287-4432-B706-7BCF27DB3BD0}" type="slidenum">
              <a:rPr lang="el-GR" smtClean="0"/>
              <a:pPr/>
              <a:t>20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40284-067F-412C-89C6-93E939051CF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2E845-936D-4FAC-BA3F-31063A7077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56EF1-BB1F-48E2-AD15-07ED62BCFB2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B451E-5F65-4F7E-80AE-F1C96B04B0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F4044-5184-411C-A884-8783C612E68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2E6AF-D26B-48C6-99D1-128F1B5A13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3946E-CA16-4D88-9FEE-DE6189921FE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AA061-72A4-4B86-9610-835A6096ADB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6FE51-4999-49E1-ADBD-ED44D16E10F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8F4B1-6C22-4FBC-8D9C-0B5F6445CD6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64B32-1679-4804-BDE1-21BC868337C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E38F9-685C-4B1E-A593-EC018EBF163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E9F75-5447-444C-B9B7-48BB21C1AA1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60F1E5-9208-44AF-AB70-C4BF18B4D86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Word_97_-_2003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Word_97_-_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Microsoft_Office_Word_97_-_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Μεθοδολογία των Επιστημών του Ανθρώπου: Στατιστική</a:t>
            </a:r>
          </a:p>
        </p:txBody>
      </p:sp>
      <p:sp>
        <p:nvSpPr>
          <p:cNvPr id="2457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Δομή του μαθήματος (13 εβδομάδες)</a:t>
            </a:r>
          </a:p>
          <a:p>
            <a:pPr lvl="1"/>
            <a:r>
              <a:rPr lang="el-GR" smtClean="0"/>
              <a:t>Διάλεξη (2 ώρες) </a:t>
            </a:r>
          </a:p>
          <a:p>
            <a:pPr lvl="2"/>
            <a:r>
              <a:rPr lang="el-GR" smtClean="0"/>
              <a:t>Παρουσιάζονται οι έννοιες και οι μέθοδοι</a:t>
            </a:r>
          </a:p>
          <a:p>
            <a:pPr lvl="2"/>
            <a:r>
              <a:rPr lang="el-GR" smtClean="0"/>
              <a:t>Επιλύονται σχετικά προβλήματα</a:t>
            </a:r>
          </a:p>
          <a:p>
            <a:pPr lvl="1"/>
            <a:r>
              <a:rPr lang="el-GR" smtClean="0"/>
              <a:t>Εργαστήριο (1,5 ώρα)</a:t>
            </a:r>
          </a:p>
          <a:p>
            <a:pPr lvl="2"/>
            <a:r>
              <a:rPr lang="el-GR" smtClean="0"/>
              <a:t>Με τη βοήθεια του Στατιστικού λογισμικού </a:t>
            </a:r>
            <a:r>
              <a:rPr lang="en-US" smtClean="0"/>
              <a:t>SPSS </a:t>
            </a:r>
            <a:r>
              <a:rPr lang="el-GR" smtClean="0"/>
              <a:t>γίνεται διαχείριση και ανάλυση δεδομένων που προέρχονται από πραγματικές έρευνες ή πειράματα και ερμηνεύονται τα αποτελέσματα </a:t>
            </a:r>
          </a:p>
          <a:p>
            <a:pPr>
              <a:buFontTx/>
              <a:buNone/>
            </a:pPr>
            <a:endParaRPr lang="el-GR" smtClean="0"/>
          </a:p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smtClean="0"/>
              <a:t>Βασικές έννοιες: </a:t>
            </a:r>
            <a:r>
              <a:rPr lang="el-GR" sz="3200" b="1" smtClean="0"/>
              <a:t>Μεταβλητές</a:t>
            </a:r>
          </a:p>
        </p:txBody>
      </p:sp>
      <p:sp>
        <p:nvSpPr>
          <p:cNvPr id="3174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smtClean="0"/>
              <a:t>Ταξινόμηση των </a:t>
            </a:r>
            <a:r>
              <a:rPr lang="el-GR" sz="2400" b="1" smtClean="0"/>
              <a:t>μεταβλητών</a:t>
            </a:r>
            <a:r>
              <a:rPr lang="el-GR" sz="2400" smtClean="0"/>
              <a:t> ως προς τη θέση τους στο σχήμα «αίτιο - αποτέλεσμα» στο πειραματικό σχέδιο:</a:t>
            </a:r>
          </a:p>
          <a:p>
            <a:pPr lvl="1"/>
            <a:r>
              <a:rPr lang="el-GR" sz="2400" b="1" smtClean="0"/>
              <a:t>Ανεξάρτητη</a:t>
            </a:r>
            <a:r>
              <a:rPr lang="el-GR" sz="2400" smtClean="0"/>
              <a:t> </a:t>
            </a:r>
            <a:r>
              <a:rPr lang="en-US" sz="2400" smtClean="0"/>
              <a:t>{independent variable}</a:t>
            </a:r>
          </a:p>
          <a:p>
            <a:pPr lvl="2"/>
            <a:r>
              <a:rPr lang="el-GR" smtClean="0"/>
              <a:t>Οι τιμές της καθορίζονται από τον ερευνητή </a:t>
            </a:r>
          </a:p>
          <a:p>
            <a:pPr lvl="2">
              <a:buFontTx/>
              <a:buNone/>
            </a:pPr>
            <a:r>
              <a:rPr lang="el-GR" smtClean="0"/>
              <a:t>(η μέθοδος διδασκαλίας (Κλασσική /με χρήση ΤΠΕ)</a:t>
            </a:r>
            <a:endParaRPr lang="en-US" smtClean="0"/>
          </a:p>
          <a:p>
            <a:pPr lvl="1"/>
            <a:r>
              <a:rPr lang="el-GR" sz="2400" b="1" smtClean="0"/>
              <a:t>Εξαρτημένη</a:t>
            </a:r>
            <a:r>
              <a:rPr lang="el-GR" sz="2400" smtClean="0"/>
              <a:t> {</a:t>
            </a:r>
            <a:r>
              <a:rPr lang="en-US" sz="2400" smtClean="0"/>
              <a:t>dependent variable}</a:t>
            </a:r>
            <a:endParaRPr lang="el-GR" sz="2400" smtClean="0"/>
          </a:p>
          <a:p>
            <a:pPr lvl="2"/>
            <a:r>
              <a:rPr lang="el-GR" smtClean="0"/>
              <a:t>Οι τιμές αναμένεται να εξαρτώνται από τι τιμές της ανεξάρτητης</a:t>
            </a:r>
          </a:p>
          <a:p>
            <a:pPr lvl="2">
              <a:buFontTx/>
              <a:buNone/>
            </a:pPr>
            <a:r>
              <a:rPr lang="el-GR" smtClean="0"/>
              <a:t>(η επίδοση στο ίδιο τεστ μετά το τέλος της διδασκαλίας)</a:t>
            </a:r>
          </a:p>
          <a:p>
            <a:pPr lvl="2">
              <a:buFontTx/>
              <a:buNone/>
            </a:pPr>
            <a:endParaRPr 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smtClean="0"/>
              <a:t>Βασικές έννοιες: </a:t>
            </a:r>
            <a:r>
              <a:rPr lang="el-GR" sz="3200" b="1" smtClean="0"/>
              <a:t>Μεταβλητές</a:t>
            </a:r>
            <a:endParaRPr lang="el-GR" sz="3200" smtClean="0"/>
          </a:p>
        </p:txBody>
      </p:sp>
      <p:sp>
        <p:nvSpPr>
          <p:cNvPr id="32771" name="2 - Θέση περιεχομένου"/>
          <p:cNvSpPr>
            <a:spLocks noGrp="1"/>
          </p:cNvSpPr>
          <p:nvPr>
            <p:ph idx="1"/>
          </p:nvPr>
        </p:nvSpPr>
        <p:spPr>
          <a:xfrm>
            <a:off x="755650" y="1557338"/>
            <a:ext cx="7772400" cy="4824412"/>
          </a:xfrm>
        </p:spPr>
        <p:txBody>
          <a:bodyPr/>
          <a:lstStyle/>
          <a:p>
            <a:r>
              <a:rPr lang="el-GR" sz="2400" smtClean="0"/>
              <a:t>Στα πλαίσια μιας έρευνας που αναζητούμε για παράδειγμα την πιθανή επίδραση διαφόρων παραγόντων (μεταβλητών) σε μια η περισσότερες μεταβλητές τότε οι τελευταίες αποτελούν τις εξαρτημένες μεταβλητές και οι παράγοντες τις ανεξάρτητες μεταβλητές της έρευνας.</a:t>
            </a:r>
          </a:p>
          <a:p>
            <a:r>
              <a:rPr lang="el-GR" sz="2400" smtClean="0"/>
              <a:t>Σε κάποιες περιπτώσεις είναι προφανές σύμφωνα με την κοινή λογική ποια είναι η ανεξάρτητη και ποια η εξαρτημένη μεταβλητή </a:t>
            </a:r>
          </a:p>
          <a:p>
            <a:pPr lvl="1"/>
            <a:r>
              <a:rPr lang="el-GR" sz="2400" smtClean="0"/>
              <a:t>επίδραση του «μορφωτικού επιπέδου των γονέων», του «φύλου», του «σχολικού περιβάλλοντος», κ.λ.π. στις «στάσεις των μαθητών απέναντι στα μαθηματικά»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smtClean="0"/>
              <a:t>Βασικές έννοιες: </a:t>
            </a:r>
            <a:r>
              <a:rPr lang="el-GR" sz="3200" b="1" smtClean="0"/>
              <a:t>Μεταβλητές</a:t>
            </a:r>
            <a:endParaRPr lang="el-GR" sz="3200" smtClean="0"/>
          </a:p>
        </p:txBody>
      </p:sp>
      <p:sp>
        <p:nvSpPr>
          <p:cNvPr id="3379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sz="2400" smtClean="0"/>
              <a:t>Σε άλλες περιπτώσεις δεν είναι σαφές ποια μεταβλητή αποτελεί το αίτιο και ποια το αποτέλεσμα </a:t>
            </a:r>
          </a:p>
          <a:p>
            <a:pPr lvl="2"/>
            <a:r>
              <a:rPr lang="el-GR" smtClean="0"/>
              <a:t>Η σχέση ανάμεσα στην «ακαδημαϊκή αυτοαντίληψη» και την «επίδοση» του μαθητή  είναι μια περίπτωση σχέσης για την οποία υπάρχουν αντικρουόμενα ερευνητικά ευρήματα</a:t>
            </a:r>
          </a:p>
          <a:p>
            <a:pPr lvl="1"/>
            <a:r>
              <a:rPr lang="el-GR" sz="2400" smtClean="0"/>
              <a:t>Μόνο στην πειραματική μέθοδο μπορεί να προσδιοριστούν με ασφάλεια αίτιο και αποτέλεσμα</a:t>
            </a:r>
          </a:p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smtClean="0"/>
              <a:t>Βασικές έννοιες: </a:t>
            </a:r>
            <a:r>
              <a:rPr lang="el-GR" sz="3200" b="1" smtClean="0"/>
              <a:t>Μεταβλητές</a:t>
            </a:r>
            <a:endParaRPr lang="el-GR" sz="3200" smtClean="0"/>
          </a:p>
        </p:txBody>
      </p:sp>
      <p:sp>
        <p:nvSpPr>
          <p:cNvPr id="34819" name="2 - Θέση περιεχομένου"/>
          <p:cNvSpPr>
            <a:spLocks noGrp="1"/>
          </p:cNvSpPr>
          <p:nvPr>
            <p:ph idx="1"/>
          </p:nvPr>
        </p:nvSpPr>
        <p:spPr>
          <a:xfrm>
            <a:off x="684213" y="1773238"/>
            <a:ext cx="7772400" cy="4114800"/>
          </a:xfrm>
        </p:spPr>
        <p:txBody>
          <a:bodyPr/>
          <a:lstStyle/>
          <a:p>
            <a:r>
              <a:rPr lang="el-GR" sz="2400" b="1" smtClean="0"/>
              <a:t>Δεδομένα</a:t>
            </a:r>
            <a:r>
              <a:rPr lang="el-GR" sz="2400" smtClean="0"/>
              <a:t> {</a:t>
            </a:r>
            <a:r>
              <a:rPr lang="en-US" sz="2400" smtClean="0"/>
              <a:t>data}</a:t>
            </a:r>
            <a:endParaRPr lang="el-GR" sz="2400" smtClean="0"/>
          </a:p>
          <a:p>
            <a:pPr>
              <a:buFontTx/>
              <a:buNone/>
            </a:pPr>
            <a:r>
              <a:rPr lang="el-GR" sz="2400" smtClean="0"/>
              <a:t>Το σύνολο των τιμών που προκύπτουν από την παρατήρηση ή μέτρηση των  μεταβλητών και αφορούν τα άτομα που απαρτίζουν το δείγμα η τον πληθυσμό μια έρευνας</a:t>
            </a:r>
          </a:p>
          <a:p>
            <a:pPr>
              <a:buFontTx/>
              <a:buNone/>
            </a:pPr>
            <a:endParaRPr lang="el-GR" smtClean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2124075" y="3448050"/>
          <a:ext cx="6048671" cy="3410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623"/>
                <a:gridCol w="1259633"/>
                <a:gridCol w="1080120"/>
                <a:gridCol w="1224136"/>
                <a:gridCol w="1440159"/>
              </a:tblGrid>
              <a:tr h="576064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/>
                        <a:t>Πίνακας δεδομένων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1001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Μεταβλητές</a:t>
                      </a:r>
                      <a:endParaRPr lang="el-G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542521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κωδικός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Φύλο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Ηλικία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Έτη εκπαίδευσης</a:t>
                      </a:r>
                      <a:endParaRPr lang="el-GR" dirty="0"/>
                    </a:p>
                  </a:txBody>
                  <a:tcPr/>
                </a:tc>
              </a:tr>
              <a:tr h="310012">
                <a:tc rowSpan="5">
                  <a:txBody>
                    <a:bodyPr/>
                    <a:lstStyle/>
                    <a:p>
                      <a:r>
                        <a:rPr lang="el-GR" dirty="0" smtClean="0"/>
                        <a:t>Περιπτώσεις</a:t>
                      </a:r>
                      <a:r>
                        <a:rPr lang="el-GR" baseline="0" dirty="0" smtClean="0"/>
                        <a:t> (άτομα)</a:t>
                      </a:r>
                      <a:endParaRPr lang="el-G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Άνδρας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35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12</a:t>
                      </a:r>
                      <a:endParaRPr lang="el-GR" dirty="0"/>
                    </a:p>
                  </a:txBody>
                  <a:tcPr/>
                </a:tc>
              </a:tr>
              <a:tr h="310012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Άνδρας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40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16</a:t>
                      </a:r>
                      <a:endParaRPr lang="el-GR" dirty="0"/>
                    </a:p>
                  </a:txBody>
                  <a:tcPr/>
                </a:tc>
              </a:tr>
              <a:tr h="310012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Γυναίκα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21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9</a:t>
                      </a:r>
                      <a:endParaRPr lang="el-GR" dirty="0"/>
                    </a:p>
                  </a:txBody>
                  <a:tcPr/>
                </a:tc>
              </a:tr>
              <a:tr h="310012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Άνδρας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59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12</a:t>
                      </a:r>
                      <a:endParaRPr lang="el-GR" dirty="0"/>
                    </a:p>
                  </a:txBody>
                  <a:tcPr/>
                </a:tc>
              </a:tr>
              <a:tr h="310012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Γυναίκα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46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15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47738"/>
          </a:xfrm>
        </p:spPr>
        <p:txBody>
          <a:bodyPr/>
          <a:lstStyle/>
          <a:p>
            <a:r>
              <a:rPr lang="el-GR" sz="3200" smtClean="0"/>
              <a:t>Βασικές έννοιες: </a:t>
            </a:r>
            <a:r>
              <a:rPr lang="el-GR" sz="3200" b="1" smtClean="0"/>
              <a:t>Μεταβλητές</a:t>
            </a:r>
            <a:endParaRPr lang="el-GR" sz="3200" smtClean="0"/>
          </a:p>
        </p:txBody>
      </p:sp>
      <p:sp>
        <p:nvSpPr>
          <p:cNvPr id="35843" name="2 - Θέση περιεχομένου"/>
          <p:cNvSpPr>
            <a:spLocks noGrp="1"/>
          </p:cNvSpPr>
          <p:nvPr>
            <p:ph idx="1"/>
          </p:nvPr>
        </p:nvSpPr>
        <p:spPr>
          <a:xfrm>
            <a:off x="685800" y="1412875"/>
            <a:ext cx="7772400" cy="4683125"/>
          </a:xfrm>
        </p:spPr>
        <p:txBody>
          <a:bodyPr/>
          <a:lstStyle/>
          <a:p>
            <a:pPr lvl="1"/>
            <a:r>
              <a:rPr lang="el-GR" sz="1800" b="1" smtClean="0"/>
              <a:t>Άσκηση</a:t>
            </a:r>
          </a:p>
          <a:p>
            <a:pPr lvl="2"/>
            <a:r>
              <a:rPr lang="el-GR" sz="1800" smtClean="0"/>
              <a:t>Στην έρευνα με τίτλο «Διερεύνηση των παραγόντων που διαμορφώνουν τις προθέσεις των μελλοντικών δασκάλων απέναντι στη χρήση ΤΠΕ στη διδασκαλία τους» </a:t>
            </a:r>
          </a:p>
          <a:p>
            <a:pPr lvl="3">
              <a:buFontTx/>
              <a:buNone/>
            </a:pPr>
            <a:r>
              <a:rPr lang="el-GR" sz="1800" b="1" smtClean="0"/>
              <a:t>Μεταβλητές</a:t>
            </a:r>
          </a:p>
          <a:p>
            <a:pPr lvl="3">
              <a:buFontTx/>
              <a:buNone/>
            </a:pPr>
            <a:r>
              <a:rPr lang="el-GR" sz="1800" smtClean="0"/>
              <a:t> «Πρόθεση»: Μετριέται με μια κλίμακα τύπου </a:t>
            </a:r>
            <a:r>
              <a:rPr lang="en-US" sz="1800" smtClean="0"/>
              <a:t>likert</a:t>
            </a:r>
            <a:r>
              <a:rPr lang="el-GR" sz="1800" smtClean="0"/>
              <a:t> </a:t>
            </a:r>
            <a:r>
              <a:rPr lang="en-US" sz="1800" smtClean="0"/>
              <a:t> </a:t>
            </a:r>
            <a:r>
              <a:rPr lang="el-GR" sz="1800" smtClean="0"/>
              <a:t>η οποία περιλαμβάνει  10 προτάσεις για τις οποίες η φοιτήτρια/της δηλώνει το βαθμό συμφωνίας του ( διαφωνώ/ μάλλον διαφωνώ/ αβέβαιος / μάλλον συμφωνώ/ συμφωνώ)</a:t>
            </a:r>
          </a:p>
          <a:p>
            <a:pPr lvl="3">
              <a:buFontTx/>
              <a:buNone/>
            </a:pPr>
            <a:r>
              <a:rPr lang="el-GR" sz="1800" smtClean="0"/>
              <a:t>«Αυτοπεποίθηση στη χρήση ΤΠΕ»: Μετριέται με μια κλίμακα τύπου </a:t>
            </a:r>
            <a:r>
              <a:rPr lang="en-US" sz="1800" smtClean="0"/>
              <a:t>likert</a:t>
            </a:r>
            <a:r>
              <a:rPr lang="el-GR" sz="1800" smtClean="0"/>
              <a:t> </a:t>
            </a:r>
            <a:r>
              <a:rPr lang="en-US" sz="1800" smtClean="0"/>
              <a:t> </a:t>
            </a:r>
            <a:r>
              <a:rPr lang="el-GR" sz="1800" smtClean="0"/>
              <a:t>η οποία περιλαμβάνει  4 δεξιότητες αναφορικά με τις οποίες η φοιτήτρια/της δηλώνει το βαθμό συμφωνίας του ( διαφωνώ/ μάλλον διαφωνώ/ αβέβαιος / μάλλον συμφωνώ/ συμφωνώ)</a:t>
            </a:r>
          </a:p>
          <a:p>
            <a:pPr lvl="3">
              <a:buFontTx/>
              <a:buNone/>
            </a:pPr>
            <a:r>
              <a:rPr lang="el-GR" sz="1800" smtClean="0"/>
              <a:t>«Έτος φοίτησης»: (1</a:t>
            </a:r>
            <a:r>
              <a:rPr lang="el-GR" sz="1800" baseline="30000" smtClean="0"/>
              <a:t>ο</a:t>
            </a:r>
            <a:r>
              <a:rPr lang="el-GR" sz="1800" smtClean="0"/>
              <a:t> / 2</a:t>
            </a:r>
            <a:r>
              <a:rPr lang="el-GR" sz="1800" baseline="30000" smtClean="0"/>
              <a:t>ο</a:t>
            </a:r>
            <a:r>
              <a:rPr lang="el-GR" sz="1800" smtClean="0"/>
              <a:t> /3</a:t>
            </a:r>
            <a:r>
              <a:rPr lang="el-GR" sz="1800" baseline="30000" smtClean="0"/>
              <a:t>ο</a:t>
            </a:r>
            <a:r>
              <a:rPr lang="el-GR" sz="1800" smtClean="0"/>
              <a:t> /4</a:t>
            </a:r>
            <a:r>
              <a:rPr lang="el-GR" sz="1800" baseline="30000" smtClean="0"/>
              <a:t>ο</a:t>
            </a:r>
            <a:r>
              <a:rPr lang="el-GR" sz="1800" smtClean="0"/>
              <a:t> και πάνω)</a:t>
            </a:r>
          </a:p>
          <a:p>
            <a:pPr lvl="3">
              <a:buFontTx/>
              <a:buNone/>
            </a:pPr>
            <a:r>
              <a:rPr lang="el-GR" sz="1800" smtClean="0"/>
              <a:t>«Προσωπικός Υπολογιστής» (Ναι/ Όχι)  </a:t>
            </a:r>
          </a:p>
          <a:p>
            <a:pPr lvl="4">
              <a:buFontTx/>
              <a:buNone/>
            </a:pPr>
            <a:endParaRPr lang="el-GR" sz="1600" smtClean="0"/>
          </a:p>
          <a:p>
            <a:pPr lvl="3">
              <a:buFontTx/>
              <a:buNone/>
            </a:pPr>
            <a:endParaRPr lang="el-GR" sz="1600" smtClean="0"/>
          </a:p>
          <a:p>
            <a:pPr lvl="2"/>
            <a:r>
              <a:rPr lang="el-GR" smtClean="0"/>
              <a:t>Εξαρτημένη: -------------</a:t>
            </a:r>
          </a:p>
          <a:p>
            <a:pPr lvl="2"/>
            <a:r>
              <a:rPr lang="el-GR" smtClean="0"/>
              <a:t>Ανεξάρτητες:-------------</a:t>
            </a:r>
          </a:p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87375"/>
          </a:xfrm>
        </p:spPr>
        <p:txBody>
          <a:bodyPr/>
          <a:lstStyle/>
          <a:p>
            <a:r>
              <a:rPr lang="el-GR" sz="2800" smtClean="0"/>
              <a:t>Βασικές έννοιες: </a:t>
            </a:r>
            <a:r>
              <a:rPr lang="el-GR" sz="2800" b="1" smtClean="0"/>
              <a:t>Μεταβλητές</a:t>
            </a:r>
            <a:endParaRPr lang="el-GR" sz="280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750" y="1412875"/>
            <a:ext cx="7772400" cy="4752975"/>
          </a:xfrm>
        </p:spPr>
        <p:txBody>
          <a:bodyPr/>
          <a:lstStyle/>
          <a:p>
            <a:pPr marL="342900" lvl="1" indent="-342900">
              <a:buFontTx/>
              <a:buNone/>
              <a:defRPr/>
            </a:pPr>
            <a:r>
              <a:rPr lang="el-GR" sz="1800" b="1" dirty="0" smtClean="0"/>
              <a:t>- Άσκηση (συνέχεια)</a:t>
            </a:r>
          </a:p>
          <a:p>
            <a:pPr>
              <a:defRPr/>
            </a:pPr>
            <a:r>
              <a:rPr lang="el-GR" sz="1800" dirty="0" smtClean="0"/>
              <a:t>Μια συνήθης πρακτική όταν υπάρχουν κλίμακες </a:t>
            </a:r>
            <a:r>
              <a:rPr lang="en-US" sz="1800" dirty="0" err="1" smtClean="0"/>
              <a:t>likert</a:t>
            </a:r>
            <a:r>
              <a:rPr lang="el-GR" sz="1800" dirty="0" smtClean="0"/>
              <a:t>:</a:t>
            </a:r>
            <a:r>
              <a:rPr lang="en-US" sz="1800" dirty="0" smtClean="0"/>
              <a:t> </a:t>
            </a:r>
            <a:endParaRPr lang="el-GR" sz="1800" dirty="0" smtClean="0"/>
          </a:p>
          <a:p>
            <a:pPr marL="754063" lvl="1">
              <a:buFont typeface="+mj-lt"/>
              <a:buAutoNum type="arabicPeriod"/>
              <a:defRPr/>
            </a:pPr>
            <a:r>
              <a:rPr lang="el-GR" sz="1800" dirty="0" smtClean="0"/>
              <a:t>Κωδικοποιούμε αριθμητικά τις απαντήσεις με τον παρακάτω τρόπο:</a:t>
            </a:r>
          </a:p>
          <a:p>
            <a:pPr lvl="2">
              <a:buFontTx/>
              <a:buNone/>
              <a:defRPr/>
            </a:pPr>
            <a:r>
              <a:rPr lang="el-GR" sz="1800" dirty="0" smtClean="0"/>
              <a:t>Διαφωνώ=1     Μάλλον διαφωνώ=2    Αβέβαιος/η =3 </a:t>
            </a:r>
          </a:p>
          <a:p>
            <a:pPr lvl="2">
              <a:buFontTx/>
              <a:buNone/>
              <a:defRPr/>
            </a:pPr>
            <a:r>
              <a:rPr lang="el-GR" sz="1800" dirty="0" smtClean="0"/>
              <a:t>Μάλλον συμφωνώ=4     Συμφωνώ=5</a:t>
            </a:r>
          </a:p>
          <a:p>
            <a:pPr lvl="1">
              <a:buFont typeface="+mj-lt"/>
              <a:buAutoNum type="arabicPeriod"/>
              <a:defRPr/>
            </a:pPr>
            <a:r>
              <a:rPr lang="el-GR" sz="1800" dirty="0" smtClean="0"/>
              <a:t>Στη συνέχεια προσθέτουμε τις αριθμητικές απαντήσεις-τιμές ενός ατόμου  για το σύνολο των ερωτήσεων και δημιουργούμε μια τιμή αντιπροσωπεύει  την ένταση με την οποία τοποθετείται το άτομο απέναντι στην έννοια της κλίμακας</a:t>
            </a:r>
            <a:r>
              <a:rPr lang="el-GR" sz="1400" dirty="0" smtClean="0"/>
              <a:t>. </a:t>
            </a:r>
          </a:p>
          <a:p>
            <a:pPr>
              <a:buFontTx/>
              <a:buNone/>
              <a:defRPr/>
            </a:pPr>
            <a:r>
              <a:rPr lang="el-GR" sz="1800" dirty="0" smtClean="0"/>
              <a:t>	</a:t>
            </a:r>
            <a:r>
              <a:rPr lang="el-GR" sz="1800" dirty="0" smtClean="0">
                <a:solidFill>
                  <a:schemeClr val="accent2">
                    <a:lumMod val="75000"/>
                  </a:schemeClr>
                </a:solidFill>
              </a:rPr>
              <a:t>Π.χ. η φοιτήτρια που έδωσε  τις τιμές-απαντήσεις 1,2,3,2 στις τέσσερεις προτάσεις της κλίμακας «Αυτοπεποίθηση στη χρήση ΤΠΕ» θα έχει τιμή στην 8 κλίμακα (1+2+3+2=8)</a:t>
            </a:r>
          </a:p>
          <a:p>
            <a:pPr>
              <a:buFontTx/>
              <a:buNone/>
              <a:defRPr/>
            </a:pPr>
            <a:r>
              <a:rPr lang="el-GR" sz="1800" dirty="0" smtClean="0">
                <a:solidFill>
                  <a:schemeClr val="accent2">
                    <a:lumMod val="75000"/>
                  </a:schemeClr>
                </a:solidFill>
              </a:rPr>
              <a:t>	και με δεδομένο ότι οι δυνατές τιμές είναι από 4-20, με κέντρο το 12 (4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x3=12) </a:t>
            </a:r>
            <a:r>
              <a:rPr lang="el-GR" sz="1800" dirty="0" smtClean="0">
                <a:solidFill>
                  <a:schemeClr val="accent2">
                    <a:lumMod val="75000"/>
                  </a:schemeClr>
                </a:solidFill>
              </a:rPr>
              <a:t>μάλλον δηλώνει σχετικά χαμηλό επίπεδο αυτοπεποίθησης ως προς τη χρήση ΤΠΕ </a:t>
            </a:r>
          </a:p>
          <a:p>
            <a:pPr>
              <a:buFontTx/>
              <a:buNone/>
              <a:defRPr/>
            </a:pP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smtClean="0"/>
              <a:t>Βασικές έννοιες: </a:t>
            </a:r>
            <a:r>
              <a:rPr lang="el-GR" sz="2800" b="1" smtClean="0"/>
              <a:t>Μεταβλητές</a:t>
            </a:r>
            <a:endParaRPr lang="el-GR" sz="2800" smtClean="0"/>
          </a:p>
        </p:txBody>
      </p:sp>
      <p:sp>
        <p:nvSpPr>
          <p:cNvPr id="3789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smtClean="0"/>
              <a:t>Άσκηση (συνέχεια) </a:t>
            </a:r>
          </a:p>
          <a:p>
            <a:pPr lvl="1"/>
            <a:r>
              <a:rPr lang="el-GR" sz="2000" smtClean="0"/>
              <a:t>Ερωτήματα</a:t>
            </a:r>
          </a:p>
          <a:p>
            <a:pPr lvl="2"/>
            <a:r>
              <a:rPr lang="el-GR" sz="2000" smtClean="0"/>
              <a:t>Ποιες είναι οι μεταβλητές και πόσες είναι οι μεταβλητές που περιλαμβάνει ο πίνακας δεδομένων που σχηματίζεται από την συμπλήρωση ερωτηματολογίων και τη μεταβλητών κλιμάκων που εμπλέκονται.</a:t>
            </a:r>
          </a:p>
          <a:p>
            <a:pPr lvl="2"/>
            <a:r>
              <a:rPr lang="el-GR" sz="2000" smtClean="0"/>
              <a:t>Να χαρακτηριστούν οι μεταβλητές το πίνακα δεδομένων ως προς τον τύπο των δεδομένων και να διακριθούν σε ανεξάρτητες και εξαρτημένες μεταβλητές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Κατανομή συχνοτήτων μιας μεταβλητής</a:t>
            </a:r>
          </a:p>
        </p:txBody>
      </p:sp>
      <p:sp>
        <p:nvSpPr>
          <p:cNvPr id="3891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Η βασικός τρόπος μελέτης μια μεταβλητής</a:t>
            </a:r>
          </a:p>
          <a:p>
            <a:r>
              <a:rPr lang="el-GR" smtClean="0"/>
              <a:t>Συχνότητα μιας τιμής είναι ο αριθμός των επαναλήψεων της τιμής στα δεδομένα </a:t>
            </a:r>
          </a:p>
          <a:p>
            <a:r>
              <a:rPr lang="el-GR" smtClean="0"/>
              <a:t>Πίνακας που απεικονίζει τη κατανομή συχνοτήτων μιας μεταβλητής μας πληροφορεί για το ποιες είναι οι διακριτές τιμές που εμφανίζονται στα δεδομένα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pPr eaLnBrk="1" hangingPunct="1"/>
            <a:r>
              <a:rPr lang="el-GR" smtClean="0"/>
              <a:t>Πίνακας δεδομένων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type="subTitle" idx="1"/>
          </p:nvPr>
        </p:nvGraphicFramePr>
        <p:xfrm>
          <a:off x="1143000" y="914400"/>
          <a:ext cx="7391400" cy="5462588"/>
        </p:xfrm>
        <a:graphic>
          <a:graphicData uri="http://schemas.openxmlformats.org/presentationml/2006/ole">
            <p:oleObj spid="_x0000_s1026" name="Έγγραφο" r:id="rId3" imgW="5632920" imgH="42703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smtClean="0">
                <a:cs typeface="Times New Roman" pitchFamily="18" charset="0"/>
              </a:rPr>
              <a:t>Οι 60 τιμές της κλίμακας  WPPSI</a:t>
            </a:r>
            <a:r>
              <a:rPr lang="el-GR" sz="2800" b="1" smtClean="0">
                <a:cs typeface="Times New Roman" pitchFamily="18" charset="0"/>
              </a:rPr>
              <a:t>.</a:t>
            </a:r>
            <a:r>
              <a:rPr lang="el-GR" smtClean="0"/>
              <a:t> 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307975" y="2133600"/>
          <a:ext cx="8836025" cy="3471863"/>
        </p:xfrm>
        <a:graphic>
          <a:graphicData uri="http://schemas.openxmlformats.org/presentationml/2006/ole">
            <p:oleObj spid="_x0000_s2050" name="Έγγραφο" r:id="rId3" imgW="5632920" imgH="1530360" progId="Word.Document.8">
              <p:embed/>
            </p:oleObj>
          </a:graphicData>
        </a:graphic>
      </p:graphicFrame>
      <p:sp>
        <p:nvSpPr>
          <p:cNvPr id="4" name="3 - TextBox"/>
          <p:cNvSpPr txBox="1"/>
          <p:nvPr/>
        </p:nvSpPr>
        <p:spPr>
          <a:xfrm>
            <a:off x="179388" y="2565400"/>
            <a:ext cx="2411412" cy="12001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l-GR" dirty="0"/>
              <a:t>Εντοπίζουμε την μικρότερη και μεγαλύτερη τιμή </a:t>
            </a:r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827088" y="3789363"/>
            <a:ext cx="4537075" cy="647700"/>
          </a:xfrm>
          <a:prstGeom prst="straightConnector1">
            <a:avLst/>
          </a:prstGeom>
          <a:ln>
            <a:solidFill>
              <a:schemeClr val="accent4">
                <a:alpha val="52000"/>
              </a:schemeClr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>
            <a:stCxn id="4" idx="2"/>
          </p:cNvCxnSpPr>
          <p:nvPr/>
        </p:nvCxnSpPr>
        <p:spPr>
          <a:xfrm>
            <a:off x="1385888" y="3765550"/>
            <a:ext cx="4481512" cy="671513"/>
          </a:xfrm>
          <a:prstGeom prst="straightConnector1">
            <a:avLst/>
          </a:prstGeom>
          <a:ln>
            <a:solidFill>
              <a:schemeClr val="accent4">
                <a:alpha val="52000"/>
              </a:schemeClr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Υλη μαθήματος</a:t>
            </a:r>
          </a:p>
          <a:p>
            <a:pPr lvl="1"/>
            <a:r>
              <a:rPr lang="el-GR" dirty="0" smtClean="0"/>
              <a:t>Περιγραφική Στατιστική</a:t>
            </a:r>
          </a:p>
          <a:p>
            <a:pPr lvl="2"/>
            <a:r>
              <a:rPr lang="el-GR" dirty="0" smtClean="0"/>
              <a:t>Βασικές Έννοιες</a:t>
            </a:r>
          </a:p>
          <a:p>
            <a:pPr lvl="2"/>
            <a:r>
              <a:rPr lang="el-GR" dirty="0" smtClean="0"/>
              <a:t>Κατανομές Συχνοτήτων- Γραφικές Παραστάσεις</a:t>
            </a:r>
          </a:p>
          <a:p>
            <a:pPr lvl="2"/>
            <a:r>
              <a:rPr lang="el-GR" dirty="0" smtClean="0"/>
              <a:t>Μέτρα κεντρικής θέσης </a:t>
            </a:r>
          </a:p>
          <a:p>
            <a:pPr lvl="2"/>
            <a:r>
              <a:rPr lang="el-GR" dirty="0" smtClean="0"/>
              <a:t>Μέτρα διασποράς</a:t>
            </a:r>
          </a:p>
          <a:p>
            <a:pPr lvl="2"/>
            <a:r>
              <a:rPr lang="el-GR" dirty="0" smtClean="0"/>
              <a:t>Κανονική κατανομή</a:t>
            </a:r>
          </a:p>
          <a:p>
            <a:pPr lvl="2"/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Μεθοδολογία των Επιστημών του Ανθρώπου: Στατιστική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696200" cy="457200"/>
          </a:xfrm>
        </p:spPr>
        <p:txBody>
          <a:bodyPr/>
          <a:lstStyle/>
          <a:p>
            <a:pPr eaLnBrk="1" hangingPunct="1"/>
            <a:r>
              <a:rPr lang="el-GR" sz="2400" b="1" smtClean="0">
                <a:cs typeface="Times New Roman" pitchFamily="18" charset="0"/>
              </a:rPr>
              <a:t>Κατανομή Συχνοτήτων των τιμών </a:t>
            </a:r>
            <a:r>
              <a:rPr lang="el-GR" sz="2400" b="1" smtClean="0"/>
              <a:t>τ</a:t>
            </a:r>
            <a:r>
              <a:rPr lang="el-GR" sz="2400" b="1" smtClean="0">
                <a:cs typeface="Times New Roman" pitchFamily="18" charset="0"/>
              </a:rPr>
              <a:t>ης</a:t>
            </a:r>
            <a:r>
              <a:rPr lang="el-GR" sz="2400" b="1" smtClean="0"/>
              <a:t> </a:t>
            </a:r>
            <a:r>
              <a:rPr lang="el-GR" sz="2400" b="1" smtClean="0">
                <a:cs typeface="Times New Roman" pitchFamily="18" charset="0"/>
              </a:rPr>
              <a:t>κλίμακας </a:t>
            </a:r>
            <a:r>
              <a:rPr lang="en-US" sz="2400" b="1" smtClean="0">
                <a:cs typeface="Times New Roman" pitchFamily="18" charset="0"/>
              </a:rPr>
              <a:t>WPPSI</a:t>
            </a:r>
            <a:r>
              <a:rPr lang="el-GR" sz="2400" smtClean="0"/>
              <a:t> </a:t>
            </a: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3491880" y="980728"/>
          <a:ext cx="3528392" cy="5493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028"/>
                <a:gridCol w="1264895"/>
                <a:gridCol w="1331469"/>
              </a:tblGrid>
              <a:tr h="457804">
                <a:tc>
                  <a:txBody>
                    <a:bodyPr/>
                    <a:lstStyle/>
                    <a:p>
                      <a:r>
                        <a:rPr lang="el-GR" dirty="0" smtClean="0"/>
                        <a:t>Τιμή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Συχνότητα</a:t>
                      </a:r>
                    </a:p>
                  </a:txBody>
                  <a:tcPr/>
                </a:tc>
              </a:tr>
              <a:tr h="457804">
                <a:tc>
                  <a:txBody>
                    <a:bodyPr/>
                    <a:lstStyle/>
                    <a:p>
                      <a:r>
                        <a:rPr lang="el-GR" dirty="0" smtClean="0"/>
                        <a:t>02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</a:tr>
              <a:tr h="457804">
                <a:tc>
                  <a:txBody>
                    <a:bodyPr/>
                    <a:lstStyle/>
                    <a:p>
                      <a:r>
                        <a:rPr lang="el-GR" dirty="0" smtClean="0"/>
                        <a:t>03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</a:tr>
              <a:tr h="457804">
                <a:tc>
                  <a:txBody>
                    <a:bodyPr/>
                    <a:lstStyle/>
                    <a:p>
                      <a:r>
                        <a:rPr lang="el-GR" dirty="0" smtClean="0"/>
                        <a:t>04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</a:tr>
              <a:tr h="457804">
                <a:tc>
                  <a:txBody>
                    <a:bodyPr/>
                    <a:lstStyle/>
                    <a:p>
                      <a:r>
                        <a:rPr lang="el-GR" dirty="0" smtClean="0"/>
                        <a:t>05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ΙΙΙ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</a:tr>
              <a:tr h="457804">
                <a:tc>
                  <a:txBody>
                    <a:bodyPr/>
                    <a:lstStyle/>
                    <a:p>
                      <a:r>
                        <a:rPr lang="el-GR" dirty="0" smtClean="0"/>
                        <a:t>06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ΙΙΙΙ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</a:tr>
              <a:tr h="457804">
                <a:tc>
                  <a:txBody>
                    <a:bodyPr/>
                    <a:lstStyle/>
                    <a:p>
                      <a:r>
                        <a:rPr lang="el-GR" dirty="0" smtClean="0"/>
                        <a:t>07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ΙΙ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</a:tr>
              <a:tr h="457804">
                <a:tc>
                  <a:txBody>
                    <a:bodyPr/>
                    <a:lstStyle/>
                    <a:p>
                      <a:r>
                        <a:rPr lang="el-GR" dirty="0" smtClean="0"/>
                        <a:t>08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strike="sng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ΙΙΙΙΙ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dirty="0" smtClean="0"/>
                        <a:t>ΙΙΙΙ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9</a:t>
                      </a:r>
                      <a:endParaRPr lang="el-GR" dirty="0"/>
                    </a:p>
                  </a:txBody>
                  <a:tcPr/>
                </a:tc>
              </a:tr>
              <a:tr h="457804">
                <a:tc>
                  <a:txBody>
                    <a:bodyPr/>
                    <a:lstStyle/>
                    <a:p>
                      <a:r>
                        <a:rPr lang="el-GR" dirty="0" smtClean="0"/>
                        <a:t>09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ΙΙΙ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</a:tr>
              <a:tr h="457804">
                <a:tc>
                  <a:txBody>
                    <a:bodyPr/>
                    <a:lstStyle/>
                    <a:p>
                      <a:r>
                        <a:rPr lang="el-GR" dirty="0" smtClean="0"/>
                        <a:t>…..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…..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…..</a:t>
                      </a:r>
                      <a:endParaRPr lang="el-GR" dirty="0"/>
                    </a:p>
                  </a:txBody>
                  <a:tcPr/>
                </a:tc>
              </a:tr>
              <a:tr h="457804">
                <a:tc>
                  <a:txBody>
                    <a:bodyPr/>
                    <a:lstStyle/>
                    <a:p>
                      <a:r>
                        <a:rPr lang="el-GR" dirty="0" smtClean="0"/>
                        <a:t>…..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…..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…..</a:t>
                      </a:r>
                      <a:endParaRPr lang="el-GR" dirty="0"/>
                    </a:p>
                  </a:txBody>
                  <a:tcPr/>
                </a:tc>
              </a:tr>
              <a:tr h="457804">
                <a:tc>
                  <a:txBody>
                    <a:bodyPr/>
                    <a:lstStyle/>
                    <a:p>
                      <a:r>
                        <a:rPr lang="el-GR" dirty="0" smtClean="0"/>
                        <a:t>25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395536" y="1268760"/>
            <a:ext cx="241141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l-GR" dirty="0" smtClean="0"/>
              <a:t>Γράφουμε όλες τις τιμές από το 2 έως το 25</a:t>
            </a:r>
            <a:endParaRPr lang="el-GR" dirty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1475656" y="2420888"/>
            <a:ext cx="2016224" cy="360040"/>
          </a:xfrm>
          <a:prstGeom prst="straightConnector1">
            <a:avLst/>
          </a:prstGeom>
          <a:ln>
            <a:solidFill>
              <a:schemeClr val="accent4">
                <a:alpha val="52000"/>
              </a:schemeClr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467544" y="2852936"/>
            <a:ext cx="241141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l-GR" dirty="0" smtClean="0"/>
              <a:t>Καταγράφουμε τις επαναλήψεις της τιμής</a:t>
            </a:r>
            <a:endParaRPr lang="el-GR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1547664" y="4077072"/>
            <a:ext cx="3024336" cy="792088"/>
          </a:xfrm>
          <a:prstGeom prst="straightConnector1">
            <a:avLst/>
          </a:prstGeom>
          <a:ln>
            <a:solidFill>
              <a:schemeClr val="accent4">
                <a:alpha val="52000"/>
              </a:schemeClr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2 - Θέση περιεχομένου"/>
          <p:cNvSpPr>
            <a:spLocks noGrp="1"/>
          </p:cNvSpPr>
          <p:nvPr>
            <p:ph idx="1"/>
          </p:nvPr>
        </p:nvSpPr>
        <p:spPr>
          <a:xfrm>
            <a:off x="611188" y="1628775"/>
            <a:ext cx="7772400" cy="4616450"/>
          </a:xfrm>
        </p:spPr>
        <p:txBody>
          <a:bodyPr/>
          <a:lstStyle/>
          <a:p>
            <a:r>
              <a:rPr lang="el-GR" sz="2400" smtClean="0"/>
              <a:t>Σχετική συχνότητα μια τιμής </a:t>
            </a:r>
            <a:r>
              <a:rPr lang="en-US" sz="2400" smtClean="0"/>
              <a:t>rf</a:t>
            </a:r>
            <a:r>
              <a:rPr lang="el-GR" sz="2400" smtClean="0"/>
              <a:t> </a:t>
            </a:r>
            <a:r>
              <a:rPr lang="en-US" sz="2400" smtClean="0"/>
              <a:t>=</a:t>
            </a:r>
            <a:r>
              <a:rPr lang="el-GR" sz="2400" smtClean="0"/>
              <a:t> </a:t>
            </a:r>
            <a:r>
              <a:rPr lang="en-US" sz="2400" smtClean="0"/>
              <a:t>(f/N)x100</a:t>
            </a:r>
          </a:p>
          <a:p>
            <a:pPr lvl="1">
              <a:buFontTx/>
              <a:buNone/>
            </a:pPr>
            <a:r>
              <a:rPr lang="en-US" sz="2400" smtClean="0"/>
              <a:t>  f= </a:t>
            </a:r>
            <a:r>
              <a:rPr lang="el-GR" sz="2400" smtClean="0"/>
              <a:t>απλή συχνότητα</a:t>
            </a:r>
          </a:p>
          <a:p>
            <a:pPr lvl="1">
              <a:buFontTx/>
              <a:buNone/>
            </a:pPr>
            <a:r>
              <a:rPr lang="el-GR" sz="2400" smtClean="0"/>
              <a:t>Ν= μέγεθος δείγματος</a:t>
            </a:r>
          </a:p>
          <a:p>
            <a:r>
              <a:rPr lang="el-GR" sz="2400" smtClean="0"/>
              <a:t>Αθροιστική συχνότητα </a:t>
            </a:r>
            <a:r>
              <a:rPr lang="en-US" sz="2400" smtClean="0"/>
              <a:t>cf </a:t>
            </a:r>
            <a:r>
              <a:rPr lang="el-GR" sz="2400" smtClean="0"/>
              <a:t>μιας τιμής είναι το άθροισμα των απλών</a:t>
            </a:r>
            <a:r>
              <a:rPr lang="en-US" sz="2400" smtClean="0"/>
              <a:t> </a:t>
            </a:r>
            <a:r>
              <a:rPr lang="el-GR" sz="2400" smtClean="0"/>
              <a:t>συχνοτήτων των τιμών που είναι μικρότερες η ίσες με την τιμή αυτή</a:t>
            </a:r>
            <a:endParaRPr lang="en-US" sz="2000" smtClean="0"/>
          </a:p>
          <a:p>
            <a:pPr>
              <a:buFontTx/>
              <a:buNone/>
            </a:pPr>
            <a:r>
              <a:rPr lang="el-GR" sz="2400" smtClean="0"/>
              <a:t>	πχ.  Η αθροιστική συχνότητα της τιμής 5 είναι </a:t>
            </a:r>
          </a:p>
          <a:p>
            <a:pPr>
              <a:buFontTx/>
              <a:buNone/>
            </a:pPr>
            <a:r>
              <a:rPr lang="el-GR" sz="2400" smtClean="0"/>
              <a:t>		1+0+0+0+3 = 4 στον επόμενο πίνακα</a:t>
            </a:r>
          </a:p>
          <a:p>
            <a:r>
              <a:rPr lang="el-GR" sz="2400" smtClean="0"/>
              <a:t>Σχετική αθροιστική συχνότητα μια τιμής </a:t>
            </a:r>
            <a:r>
              <a:rPr lang="en-US" sz="2400" smtClean="0"/>
              <a:t>rcf</a:t>
            </a:r>
            <a:r>
              <a:rPr lang="el-GR" sz="2400" smtClean="0"/>
              <a:t> </a:t>
            </a:r>
            <a:r>
              <a:rPr lang="en-US" sz="2400" smtClean="0"/>
              <a:t>=</a:t>
            </a:r>
            <a:r>
              <a:rPr lang="el-GR" sz="2400" smtClean="0"/>
              <a:t> </a:t>
            </a:r>
            <a:r>
              <a:rPr lang="en-US" sz="2400" smtClean="0"/>
              <a:t>(cf/N)x100</a:t>
            </a:r>
          </a:p>
          <a:p>
            <a:pPr lvl="1">
              <a:buFontTx/>
              <a:buNone/>
            </a:pPr>
            <a:r>
              <a:rPr lang="en-US" sz="2400" smtClean="0"/>
              <a:t>  	cf= </a:t>
            </a:r>
            <a:r>
              <a:rPr lang="el-GR" sz="2400" smtClean="0"/>
              <a:t>αθροιστική συχνότητα</a:t>
            </a:r>
          </a:p>
          <a:p>
            <a:pPr lvl="1">
              <a:buFontTx/>
              <a:buNone/>
            </a:pPr>
            <a:r>
              <a:rPr lang="en-US" sz="2400" smtClean="0"/>
              <a:t>	</a:t>
            </a:r>
            <a:r>
              <a:rPr lang="el-GR" sz="2400" smtClean="0"/>
              <a:t>Ν= μέγεθος δείγματος</a:t>
            </a:r>
          </a:p>
          <a:p>
            <a:pPr>
              <a:buFontTx/>
              <a:buNone/>
            </a:pPr>
            <a:endParaRPr lang="en-US" sz="2400" smtClean="0"/>
          </a:p>
        </p:txBody>
      </p:sp>
      <p:sp>
        <p:nvSpPr>
          <p:cNvPr id="40963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275"/>
          </a:xfrm>
        </p:spPr>
        <p:txBody>
          <a:bodyPr/>
          <a:lstStyle/>
          <a:p>
            <a:r>
              <a:rPr lang="el-GR" sz="2800" smtClean="0"/>
              <a:t>Κατανομή συχνοτήτων μιας μεταβλητής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79450"/>
          </a:xfrm>
        </p:spPr>
        <p:txBody>
          <a:bodyPr/>
          <a:lstStyle/>
          <a:p>
            <a:pPr eaLnBrk="1" hangingPunct="1"/>
            <a:r>
              <a:rPr lang="el-GR" sz="2000" smtClean="0">
                <a:cs typeface="Times New Roman" pitchFamily="18" charset="0"/>
              </a:rPr>
              <a:t>Κατανομή Συχνοτήτων και  Αθροιστικών συχνοτήτων </a:t>
            </a:r>
            <a:br>
              <a:rPr lang="el-GR" sz="2000" smtClean="0">
                <a:cs typeface="Times New Roman" pitchFamily="18" charset="0"/>
              </a:rPr>
            </a:br>
            <a:r>
              <a:rPr lang="el-GR" sz="2000" smtClean="0">
                <a:cs typeface="Times New Roman" pitchFamily="18" charset="0"/>
              </a:rPr>
              <a:t>των τιμών της κλίμακας </a:t>
            </a:r>
            <a:r>
              <a:rPr lang="en-GB" sz="2000" smtClean="0">
                <a:cs typeface="Times New Roman" pitchFamily="18" charset="0"/>
              </a:rPr>
              <a:t>WPPSI</a:t>
            </a:r>
            <a:r>
              <a:rPr lang="el-GR" sz="2000" b="1" smtClean="0">
                <a:cs typeface="Times New Roman" pitchFamily="18" charset="0"/>
              </a:rPr>
              <a:t>.</a:t>
            </a:r>
            <a:r>
              <a:rPr lang="el-GR" sz="2000" smtClean="0"/>
              <a:t> 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469900" y="1071563"/>
          <a:ext cx="6792913" cy="8516937"/>
        </p:xfrm>
        <a:graphic>
          <a:graphicData uri="http://schemas.openxmlformats.org/presentationml/2006/ole">
            <p:oleObj spid="_x0000_s3074" name="Document" r:id="rId3" imgW="5647023" imgH="706014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888" y="1412875"/>
            <a:ext cx="3059112" cy="2087563"/>
          </a:xfrm>
        </p:spPr>
        <p:txBody>
          <a:bodyPr/>
          <a:lstStyle/>
          <a:p>
            <a:pPr eaLnBrk="1" hangingPunct="1"/>
            <a:r>
              <a:rPr lang="el-GR" sz="2000" smtClean="0">
                <a:cs typeface="Times New Roman" pitchFamily="18" charset="0"/>
              </a:rPr>
              <a:t>Κατανομή Συχνοτήτων και  Αθροιστικών συχνοτήτων </a:t>
            </a:r>
            <a:br>
              <a:rPr lang="el-GR" sz="2000" smtClean="0">
                <a:cs typeface="Times New Roman" pitchFamily="18" charset="0"/>
              </a:rPr>
            </a:br>
            <a:r>
              <a:rPr lang="el-GR" sz="2000" smtClean="0">
                <a:cs typeface="Times New Roman" pitchFamily="18" charset="0"/>
              </a:rPr>
              <a:t>των τιμών της κλίμακας </a:t>
            </a:r>
            <a:r>
              <a:rPr lang="en-GB" sz="2000" smtClean="0">
                <a:cs typeface="Times New Roman" pitchFamily="18" charset="0"/>
              </a:rPr>
              <a:t>WPPSI</a:t>
            </a:r>
            <a:r>
              <a:rPr lang="el-GR" sz="2000" b="1" smtClean="0">
                <a:cs typeface="Times New Roman" pitchFamily="18" charset="0"/>
              </a:rPr>
              <a:t>.</a:t>
            </a:r>
            <a:r>
              <a:rPr lang="el-GR" sz="2000" smtClean="0"/>
              <a:t> 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0" y="333375"/>
          <a:ext cx="6804025" cy="7523163"/>
        </p:xfrm>
        <a:graphic>
          <a:graphicData uri="http://schemas.openxmlformats.org/presentationml/2006/ole">
            <p:oleObj spid="_x0000_s4098" name="Document" r:id="rId3" imgW="6951994" imgH="703165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Μεθοδολογία των Επιστημών του Ανθρώπου: Στατιστική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b="1" dirty="0" smtClean="0"/>
              <a:t>Επαγωγική Στατιστική</a:t>
            </a:r>
          </a:p>
          <a:p>
            <a:pPr lvl="2"/>
            <a:r>
              <a:rPr lang="el-GR" dirty="0" smtClean="0"/>
              <a:t>Δειγματοληψία-Δειγματοληπτικές κατανομές</a:t>
            </a:r>
          </a:p>
          <a:p>
            <a:pPr lvl="2"/>
            <a:r>
              <a:rPr lang="el-GR" dirty="0" smtClean="0"/>
              <a:t>Εισαγωγή στον Έλεγχο υποθέσεων</a:t>
            </a:r>
          </a:p>
          <a:p>
            <a:pPr lvl="2"/>
            <a:r>
              <a:rPr lang="el-GR" dirty="0" smtClean="0"/>
              <a:t>Έλεγχος για τη μέση τιμή του πληθυσμού</a:t>
            </a:r>
            <a:r>
              <a:rPr lang="en-US" dirty="0" smtClean="0"/>
              <a:t> </a:t>
            </a:r>
            <a:r>
              <a:rPr lang="el-GR" dirty="0" smtClean="0"/>
              <a:t>-κατανομή </a:t>
            </a:r>
            <a:r>
              <a:rPr lang="en-US" dirty="0" smtClean="0"/>
              <a:t>t</a:t>
            </a:r>
            <a:endParaRPr lang="el-GR" dirty="0" smtClean="0"/>
          </a:p>
          <a:p>
            <a:pPr lvl="2"/>
            <a:r>
              <a:rPr lang="el-GR" dirty="0" smtClean="0"/>
              <a:t>Σύγκριση μέσων τιμών δυο πληθυσμών</a:t>
            </a:r>
          </a:p>
          <a:p>
            <a:pPr lvl="2"/>
            <a:r>
              <a:rPr lang="el-GR" dirty="0" smtClean="0"/>
              <a:t>Έλεγχοι με την κατανομή χ</a:t>
            </a:r>
            <a:r>
              <a:rPr lang="el-GR" baseline="30000" dirty="0" smtClean="0"/>
              <a:t>2</a:t>
            </a:r>
          </a:p>
          <a:p>
            <a:pPr lvl="2"/>
            <a:r>
              <a:rPr lang="el-GR" dirty="0" smtClean="0"/>
              <a:t>Διαστήματα εμπιστοσύνης</a:t>
            </a:r>
          </a:p>
          <a:p>
            <a:pPr lvl="2"/>
            <a:r>
              <a:rPr lang="el-GR" dirty="0" smtClean="0"/>
              <a:t>Συσχέτιση-απλή παλινδρόμηση </a:t>
            </a:r>
            <a:r>
              <a:rPr lang="el-GR" baseline="30000" dirty="0" smtClean="0"/>
              <a:t> 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Μεθοδολογία των Επιστημών του Ανθρώπου: Στατιστική</a:t>
            </a:r>
          </a:p>
        </p:txBody>
      </p:sp>
      <p:sp>
        <p:nvSpPr>
          <p:cNvPr id="2560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Ορισμός </a:t>
            </a:r>
          </a:p>
          <a:p>
            <a:pPr>
              <a:buFontTx/>
              <a:buNone/>
            </a:pPr>
            <a:r>
              <a:rPr lang="el-GR" smtClean="0"/>
              <a:t>	Είναι η επιστήμη που ασχολείται με τη συλλογή, ανάλυση την ερμηνεία και παρουσίαση δεδομένων.</a:t>
            </a:r>
          </a:p>
          <a:p>
            <a:r>
              <a:rPr lang="el-GR" smtClean="0"/>
              <a:t>Αναγκαιότητα της διδασκαλίας ενός εισαγωγικού μαθήματος σε ένα Παιδαγωγικό Τμήμα</a:t>
            </a:r>
          </a:p>
          <a:p>
            <a:pPr lvl="1">
              <a:buFontTx/>
              <a:buNone/>
            </a:pP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Μεθοδολογία των Επιστημών του Ανθρώπου: Στατιστική</a:t>
            </a:r>
          </a:p>
        </p:txBody>
      </p:sp>
      <p:sp>
        <p:nvSpPr>
          <p:cNvPr id="2662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Αναγκαιότητα ενεργής παρακολούθησης</a:t>
            </a:r>
          </a:p>
          <a:p>
            <a:r>
              <a:rPr lang="el-GR" smtClean="0"/>
              <a:t>Οι στάσεις των φοιτητών/ριών απέναντι στη Στατιστική και τα Μαθηματικά</a:t>
            </a:r>
          </a:p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Βασικές έννοιες</a:t>
            </a:r>
          </a:p>
        </p:txBody>
      </p:sp>
      <p:sp>
        <p:nvSpPr>
          <p:cNvPr id="2765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b="1" smtClean="0"/>
              <a:t>Πληθυσμός</a:t>
            </a:r>
            <a:r>
              <a:rPr lang="el-GR" sz="2400" smtClean="0"/>
              <a:t> (</a:t>
            </a:r>
            <a:r>
              <a:rPr lang="en-US" sz="2400" smtClean="0"/>
              <a:t>n)</a:t>
            </a:r>
            <a:r>
              <a:rPr lang="el-GR" sz="2400" smtClean="0"/>
              <a:t>{</a:t>
            </a:r>
            <a:r>
              <a:rPr lang="en-US" sz="2400" smtClean="0">
                <a:solidFill>
                  <a:schemeClr val="accent2"/>
                </a:solidFill>
              </a:rPr>
              <a:t>population</a:t>
            </a:r>
            <a:r>
              <a:rPr lang="en-US" sz="2400" smtClean="0"/>
              <a:t>}</a:t>
            </a:r>
            <a:endParaRPr lang="el-GR" sz="2400" smtClean="0"/>
          </a:p>
          <a:p>
            <a:r>
              <a:rPr lang="el-GR" sz="2400" b="1" smtClean="0"/>
              <a:t>Περίπτωση</a:t>
            </a:r>
            <a:r>
              <a:rPr lang="el-GR" sz="2400" smtClean="0"/>
              <a:t> {</a:t>
            </a:r>
            <a:r>
              <a:rPr lang="en-US" sz="2400" smtClean="0">
                <a:solidFill>
                  <a:schemeClr val="accent2"/>
                </a:solidFill>
              </a:rPr>
              <a:t>case</a:t>
            </a:r>
            <a:r>
              <a:rPr lang="en-US" sz="2400" smtClean="0"/>
              <a:t>}</a:t>
            </a:r>
            <a:endParaRPr lang="el-GR" sz="2400" smtClean="0"/>
          </a:p>
          <a:p>
            <a:r>
              <a:rPr lang="el-GR" sz="2400" b="1" smtClean="0"/>
              <a:t>Χαρακτηριστικό</a:t>
            </a:r>
            <a:r>
              <a:rPr lang="el-GR" sz="2400" smtClean="0"/>
              <a:t> του πληθυσμού </a:t>
            </a:r>
          </a:p>
          <a:p>
            <a:pPr lvl="1"/>
            <a:r>
              <a:rPr lang="el-GR" sz="2400" smtClean="0"/>
              <a:t>Πληθυσμός: φοιτητές/τριες ΤΕΑΠΗ</a:t>
            </a:r>
          </a:p>
          <a:p>
            <a:pPr lvl="1"/>
            <a:r>
              <a:rPr lang="el-GR" sz="2400" smtClean="0"/>
              <a:t>Χαρακτηριστικά: «Ύψος», «φύλο», «τρόπος μεταφοράς στο Πανεπιστήμιο», «ικανοποίηση από την ποιότητα των σπουδών»</a:t>
            </a:r>
          </a:p>
          <a:p>
            <a:r>
              <a:rPr lang="el-GR" sz="2400" b="1" smtClean="0"/>
              <a:t>Μεταβλητή</a:t>
            </a:r>
            <a:r>
              <a:rPr lang="en-US" sz="2400" smtClean="0"/>
              <a:t> (X, Y,..) {</a:t>
            </a:r>
            <a:r>
              <a:rPr lang="en-US" sz="2400" smtClean="0">
                <a:solidFill>
                  <a:schemeClr val="accent2"/>
                </a:solidFill>
              </a:rPr>
              <a:t>variable</a:t>
            </a:r>
            <a:r>
              <a:rPr lang="en-US" sz="2400" smtClean="0"/>
              <a:t>}</a:t>
            </a:r>
            <a:endParaRPr lang="el-GR" sz="2400" smtClean="0"/>
          </a:p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Βασικές έννοιες</a:t>
            </a:r>
          </a:p>
        </p:txBody>
      </p:sp>
      <p:sp>
        <p:nvSpPr>
          <p:cNvPr id="28675" name="2 - Θέση περιεχομένου"/>
          <p:cNvSpPr>
            <a:spLocks noGrp="1"/>
          </p:cNvSpPr>
          <p:nvPr>
            <p:ph idx="1"/>
          </p:nvPr>
        </p:nvSpPr>
        <p:spPr>
          <a:xfrm>
            <a:off x="633413" y="1998663"/>
            <a:ext cx="4802187" cy="4114800"/>
          </a:xfrm>
        </p:spPr>
        <p:txBody>
          <a:bodyPr/>
          <a:lstStyle/>
          <a:p>
            <a:r>
              <a:rPr lang="el-GR" smtClean="0"/>
              <a:t>Δείγμα (Ν)</a:t>
            </a:r>
            <a:r>
              <a:rPr lang="en-US" smtClean="0"/>
              <a:t> {sample}</a:t>
            </a:r>
            <a:endParaRPr lang="el-GR" smtClean="0"/>
          </a:p>
          <a:p>
            <a:endParaRPr lang="el-GR" smtClean="0"/>
          </a:p>
        </p:txBody>
      </p:sp>
      <p:grpSp>
        <p:nvGrpSpPr>
          <p:cNvPr id="28676" name="30 - Ομάδα"/>
          <p:cNvGrpSpPr>
            <a:grpSpLocks/>
          </p:cNvGrpSpPr>
          <p:nvPr/>
        </p:nvGrpSpPr>
        <p:grpSpPr bwMode="auto">
          <a:xfrm>
            <a:off x="2124075" y="2997200"/>
            <a:ext cx="5256213" cy="2333625"/>
            <a:chOff x="539552" y="3356992"/>
            <a:chExt cx="5256584" cy="2333873"/>
          </a:xfrm>
        </p:grpSpPr>
        <p:sp>
          <p:nvSpPr>
            <p:cNvPr id="4" name="3 - Έλλειψη"/>
            <p:cNvSpPr/>
            <p:nvPr/>
          </p:nvSpPr>
          <p:spPr>
            <a:xfrm>
              <a:off x="4356171" y="4149239"/>
              <a:ext cx="719189" cy="503290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6" name="5 - Καμπύλο βέλος προς τα επάνω"/>
            <p:cNvSpPr/>
            <p:nvPr/>
          </p:nvSpPr>
          <p:spPr>
            <a:xfrm rot="396441" flipV="1">
              <a:off x="2657426" y="3407797"/>
              <a:ext cx="2160741" cy="647769"/>
            </a:xfrm>
            <a:prstGeom prst="curvedUp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>
                <a:solidFill>
                  <a:schemeClr val="tx1"/>
                </a:solidFill>
              </a:endParaRPr>
            </a:p>
          </p:txBody>
        </p:sp>
        <p:sp>
          <p:nvSpPr>
            <p:cNvPr id="7" name="6 - Έλλειψη"/>
            <p:cNvSpPr/>
            <p:nvPr/>
          </p:nvSpPr>
          <p:spPr>
            <a:xfrm>
              <a:off x="1692158" y="3933316"/>
              <a:ext cx="1511407" cy="12240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" name="7 - Έλλειψη"/>
            <p:cNvSpPr/>
            <p:nvPr/>
          </p:nvSpPr>
          <p:spPr>
            <a:xfrm>
              <a:off x="2123989" y="4652530"/>
              <a:ext cx="144473" cy="7303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9" name="8 - Έλλειψη"/>
            <p:cNvSpPr/>
            <p:nvPr/>
          </p:nvSpPr>
          <p:spPr>
            <a:xfrm>
              <a:off x="2484377" y="4077794"/>
              <a:ext cx="142885" cy="71446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" name="9 - Έλλειψη"/>
            <p:cNvSpPr/>
            <p:nvPr/>
          </p:nvSpPr>
          <p:spPr>
            <a:xfrm>
              <a:off x="2195432" y="4293717"/>
              <a:ext cx="144472" cy="71446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" name="10 - Έλλειψη"/>
            <p:cNvSpPr/>
            <p:nvPr/>
          </p:nvSpPr>
          <p:spPr>
            <a:xfrm>
              <a:off x="2428810" y="4309593"/>
              <a:ext cx="144473" cy="7303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" name="11 - Έλλειψη"/>
            <p:cNvSpPr/>
            <p:nvPr/>
          </p:nvSpPr>
          <p:spPr>
            <a:xfrm>
              <a:off x="2581221" y="4462009"/>
              <a:ext cx="144473" cy="7303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" name="13 - Έλλειψη"/>
            <p:cNvSpPr/>
            <p:nvPr/>
          </p:nvSpPr>
          <p:spPr>
            <a:xfrm>
              <a:off x="2411347" y="4725562"/>
              <a:ext cx="144472" cy="71446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689" name="14 - TextBox"/>
            <p:cNvSpPr txBox="1">
              <a:spLocks noChangeArrowheads="1"/>
            </p:cNvSpPr>
            <p:nvPr/>
          </p:nvSpPr>
          <p:spPr bwMode="auto">
            <a:xfrm>
              <a:off x="1691680" y="5229200"/>
              <a:ext cx="16561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l-GR"/>
                <a:t>πληθυσμός</a:t>
              </a:r>
            </a:p>
          </p:txBody>
        </p:sp>
        <p:sp>
          <p:nvSpPr>
            <p:cNvPr id="28690" name="15 - TextBox"/>
            <p:cNvSpPr txBox="1">
              <a:spLocks noChangeArrowheads="1"/>
            </p:cNvSpPr>
            <p:nvPr/>
          </p:nvSpPr>
          <p:spPr bwMode="auto">
            <a:xfrm>
              <a:off x="4139952" y="4725144"/>
              <a:ext cx="16561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l-GR"/>
                <a:t>δείγμα</a:t>
              </a:r>
            </a:p>
          </p:txBody>
        </p:sp>
        <p:cxnSp>
          <p:nvCxnSpPr>
            <p:cNvPr id="18" name="17 - Ευθύγραμμο βέλος σύνδεσης"/>
            <p:cNvCxnSpPr>
              <a:endCxn id="10" idx="2"/>
            </p:cNvCxnSpPr>
            <p:nvPr/>
          </p:nvCxnSpPr>
          <p:spPr>
            <a:xfrm>
              <a:off x="971382" y="3788838"/>
              <a:ext cx="1224049" cy="5398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8692" name="22 - TextBox"/>
            <p:cNvSpPr txBox="1">
              <a:spLocks noChangeArrowheads="1"/>
            </p:cNvSpPr>
            <p:nvPr/>
          </p:nvSpPr>
          <p:spPr bwMode="auto">
            <a:xfrm>
              <a:off x="539552" y="3356992"/>
              <a:ext cx="16561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l-GR"/>
                <a:t>άτομα</a:t>
              </a:r>
            </a:p>
          </p:txBody>
        </p:sp>
        <p:cxnSp>
          <p:nvCxnSpPr>
            <p:cNvPr id="27" name="26 - Ευθύγραμμο βέλος σύνδεσης"/>
            <p:cNvCxnSpPr/>
            <p:nvPr/>
          </p:nvCxnSpPr>
          <p:spPr>
            <a:xfrm>
              <a:off x="1260328" y="3788838"/>
              <a:ext cx="863661" cy="2889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31 - Έλλειψη"/>
            <p:cNvSpPr/>
            <p:nvPr/>
          </p:nvSpPr>
          <p:spPr>
            <a:xfrm>
              <a:off x="2123989" y="4077794"/>
              <a:ext cx="144473" cy="71446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sp>
        <p:nvSpPr>
          <p:cNvPr id="20" name="19 - Έλλειψη"/>
          <p:cNvSpPr/>
          <p:nvPr/>
        </p:nvSpPr>
        <p:spPr bwMode="auto">
          <a:xfrm>
            <a:off x="6156325" y="4005263"/>
            <a:ext cx="144463" cy="730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1" name="20 - Έλλειψη"/>
          <p:cNvSpPr/>
          <p:nvPr/>
        </p:nvSpPr>
        <p:spPr bwMode="auto">
          <a:xfrm>
            <a:off x="6300788" y="3933825"/>
            <a:ext cx="144462" cy="730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2" name="21 - Έλλειψη"/>
          <p:cNvSpPr/>
          <p:nvPr/>
        </p:nvSpPr>
        <p:spPr bwMode="auto">
          <a:xfrm>
            <a:off x="6300788" y="4149725"/>
            <a:ext cx="144462" cy="730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- Τίτλος"/>
          <p:cNvSpPr>
            <a:spLocks noGrp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r>
              <a:rPr lang="el-GR" sz="3200" smtClean="0"/>
              <a:t>Βασικές έννοιες: </a:t>
            </a:r>
            <a:r>
              <a:rPr lang="el-GR" sz="3200" b="1" smtClean="0"/>
              <a:t>Μεταβλητές</a:t>
            </a:r>
            <a:endParaRPr lang="el-GR" sz="3200" smtClean="0"/>
          </a:p>
        </p:txBody>
      </p:sp>
      <p:sp>
        <p:nvSpPr>
          <p:cNvPr id="29699" name="2 - Θέση περιεχομένου"/>
          <p:cNvSpPr>
            <a:spLocks noGrp="1"/>
          </p:cNvSpPr>
          <p:nvPr>
            <p:ph idx="1"/>
          </p:nvPr>
        </p:nvSpPr>
        <p:spPr>
          <a:xfrm>
            <a:off x="684213" y="1557338"/>
            <a:ext cx="7772400" cy="4114800"/>
          </a:xfrm>
        </p:spPr>
        <p:txBody>
          <a:bodyPr/>
          <a:lstStyle/>
          <a:p>
            <a:r>
              <a:rPr lang="el-GR" sz="2400" smtClean="0"/>
              <a:t>Ταξινόμηση των </a:t>
            </a:r>
            <a:r>
              <a:rPr lang="el-GR" sz="2400" b="1" smtClean="0"/>
              <a:t>μεταβλητών</a:t>
            </a:r>
            <a:r>
              <a:rPr lang="el-GR" sz="2400" smtClean="0"/>
              <a:t> ως προς τον τύπο των τιμών</a:t>
            </a:r>
          </a:p>
          <a:p>
            <a:pPr lvl="1"/>
            <a:r>
              <a:rPr lang="el-GR" sz="2400" b="1" smtClean="0"/>
              <a:t>Ποσοτικές</a:t>
            </a:r>
            <a:r>
              <a:rPr lang="el-GR" sz="2400" smtClean="0"/>
              <a:t> : {</a:t>
            </a:r>
            <a:r>
              <a:rPr lang="en-US" sz="2400" smtClean="0"/>
              <a:t>quantitative}</a:t>
            </a:r>
            <a:endParaRPr lang="el-GR" sz="2400" smtClean="0"/>
          </a:p>
          <a:p>
            <a:pPr lvl="2"/>
            <a:r>
              <a:rPr lang="el-GR" smtClean="0"/>
              <a:t>«Ύψος φοιτητών(</a:t>
            </a:r>
            <a:r>
              <a:rPr lang="en-US" smtClean="0"/>
              <a:t>cm)</a:t>
            </a:r>
            <a:r>
              <a:rPr lang="el-GR" smtClean="0"/>
              <a:t>»,</a:t>
            </a:r>
            <a:r>
              <a:rPr lang="en-US" smtClean="0"/>
              <a:t> </a:t>
            </a:r>
            <a:r>
              <a:rPr lang="el-GR" smtClean="0"/>
              <a:t>«Ηλικία (έτη)»</a:t>
            </a:r>
            <a:r>
              <a:rPr lang="en-US" smtClean="0"/>
              <a:t> </a:t>
            </a:r>
            <a:r>
              <a:rPr lang="el-GR" smtClean="0"/>
              <a:t>«επίδοση φοιτητών (κλίμακα 0-10)», </a:t>
            </a:r>
          </a:p>
          <a:p>
            <a:pPr lvl="2"/>
            <a:r>
              <a:rPr lang="el-GR" smtClean="0"/>
              <a:t>«στάση των φοιτητών/τριων απέναντι στη χρησιμότητα της Στατιστικής (κλίμακα 10-70)»</a:t>
            </a:r>
          </a:p>
          <a:p>
            <a:pPr lvl="1"/>
            <a:r>
              <a:rPr lang="el-GR" sz="2400" b="1" smtClean="0"/>
              <a:t>Κατηγορικές</a:t>
            </a:r>
            <a:r>
              <a:rPr lang="el-GR" sz="2400" smtClean="0"/>
              <a:t>: {</a:t>
            </a:r>
            <a:r>
              <a:rPr lang="en-US" sz="2400" smtClean="0"/>
              <a:t>categorical}</a:t>
            </a:r>
          </a:p>
          <a:p>
            <a:pPr lvl="2"/>
            <a:r>
              <a:rPr lang="el-GR" smtClean="0"/>
              <a:t>«Φύλο φοιτητών» (Αγόρι/Κορίτσι) </a:t>
            </a:r>
          </a:p>
          <a:p>
            <a:pPr lvl="2"/>
            <a:r>
              <a:rPr lang="el-GR" smtClean="0"/>
              <a:t>«τρόπος μεταφοράς στο Πανεπιστήμιο» (ΜΜΜ/ Πεζή/ ιδιωτικό μέσο)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74713"/>
          </a:xfrm>
        </p:spPr>
        <p:txBody>
          <a:bodyPr/>
          <a:lstStyle/>
          <a:p>
            <a:r>
              <a:rPr lang="el-GR" sz="3200" smtClean="0"/>
              <a:t>Βασικές έννοιες: </a:t>
            </a:r>
            <a:r>
              <a:rPr lang="el-GR" sz="3200" b="1" smtClean="0"/>
              <a:t>Μεταβλητές</a:t>
            </a:r>
            <a:endParaRPr lang="el-GR" sz="3200" smtClean="0"/>
          </a:p>
        </p:txBody>
      </p:sp>
      <p:sp>
        <p:nvSpPr>
          <p:cNvPr id="30723" name="2 - Θέση περιεχομένου"/>
          <p:cNvSpPr>
            <a:spLocks noGrp="1"/>
          </p:cNvSpPr>
          <p:nvPr>
            <p:ph idx="1"/>
          </p:nvPr>
        </p:nvSpPr>
        <p:spPr>
          <a:xfrm>
            <a:off x="827088" y="1628775"/>
            <a:ext cx="7772400" cy="4608513"/>
          </a:xfrm>
        </p:spPr>
        <p:txBody>
          <a:bodyPr/>
          <a:lstStyle/>
          <a:p>
            <a:r>
              <a:rPr lang="el-GR" sz="2400" smtClean="0"/>
              <a:t>Ταξινόμηση των </a:t>
            </a:r>
            <a:r>
              <a:rPr lang="el-GR" sz="2400" b="1" smtClean="0"/>
              <a:t>μεταβλητών</a:t>
            </a:r>
            <a:r>
              <a:rPr lang="el-GR" sz="2400" smtClean="0"/>
              <a:t> ως προς τον τύπο των τιμών</a:t>
            </a:r>
          </a:p>
          <a:p>
            <a:pPr lvl="1"/>
            <a:r>
              <a:rPr lang="el-GR" sz="2400" b="1" smtClean="0"/>
              <a:t>Ποιοτικές</a:t>
            </a:r>
            <a:r>
              <a:rPr lang="el-GR" sz="2400" smtClean="0"/>
              <a:t> ή </a:t>
            </a:r>
            <a:r>
              <a:rPr lang="el-GR" sz="2400" b="1" smtClean="0"/>
              <a:t>κατηγορικές με διάταξη </a:t>
            </a:r>
            <a:r>
              <a:rPr lang="el-GR" sz="2400" smtClean="0"/>
              <a:t>{</a:t>
            </a:r>
            <a:r>
              <a:rPr lang="en-US" sz="2400" smtClean="0"/>
              <a:t>ordinal}</a:t>
            </a:r>
          </a:p>
          <a:p>
            <a:pPr lvl="2"/>
            <a:r>
              <a:rPr lang="el-GR" smtClean="0"/>
              <a:t>«Γευστική αξιολόγηση προϊόντος» (φτωχό/μέτριο/ καλό/ πολύ καλό/εξαιρετικό)</a:t>
            </a:r>
          </a:p>
          <a:p>
            <a:pPr lvl="2"/>
            <a:r>
              <a:rPr lang="el-GR" smtClean="0"/>
              <a:t>«Βαθμολογία μαθητή» (</a:t>
            </a:r>
            <a:r>
              <a:rPr lang="en-US" smtClean="0"/>
              <a:t>E/D/C/B/A)</a:t>
            </a:r>
            <a:endParaRPr lang="el-GR" smtClean="0"/>
          </a:p>
          <a:p>
            <a:pPr lvl="2"/>
            <a:r>
              <a:rPr lang="el-GR" smtClean="0"/>
              <a:t>«Τοποθέτηση απέναντι σε μια πρόταση ή ερώτηση» (διαφωνώ/ μάλλον διαφωνώ/ μάλλον συμφωνώ/ συμφωνώ)</a:t>
            </a:r>
          </a:p>
          <a:p>
            <a:pPr lvl="3">
              <a:buFontTx/>
              <a:buNone/>
            </a:pPr>
            <a:r>
              <a:rPr lang="el-GR" sz="2400" smtClean="0"/>
              <a:t>Πολλές μεταβλητές τέτοιου τύπου που συνδέονται με μια έννοια η οποία μελετάται σε μια έρευνα συνιστούν μια κλίμακα </a:t>
            </a:r>
            <a:r>
              <a:rPr lang="en-US" sz="2400" smtClean="0"/>
              <a:t>likert</a:t>
            </a:r>
            <a:endParaRPr 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1081</Words>
  <Application>Microsoft Office PowerPoint</Application>
  <PresentationFormat>Προβολή στην οθόνη (4:3)</PresentationFormat>
  <Paragraphs>189</Paragraphs>
  <Slides>23</Slides>
  <Notes>3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23</vt:i4>
      </vt:variant>
    </vt:vector>
  </HeadingPairs>
  <TitlesOfParts>
    <vt:vector size="26" baseType="lpstr">
      <vt:lpstr>Προεπιλεγμένη σχεδίαση</vt:lpstr>
      <vt:lpstr>Έγγραφο</vt:lpstr>
      <vt:lpstr>Document</vt:lpstr>
      <vt:lpstr>Μεθοδολογία των Επιστημών του Ανθρώπου: Στατιστική</vt:lpstr>
      <vt:lpstr>Μεθοδολογία των Επιστημών του Ανθρώπου: Στατιστική</vt:lpstr>
      <vt:lpstr>Μεθοδολογία των Επιστημών του Ανθρώπου: Στατιστική</vt:lpstr>
      <vt:lpstr>Μεθοδολογία των Επιστημών του Ανθρώπου: Στατιστική</vt:lpstr>
      <vt:lpstr>Μεθοδολογία των Επιστημών του Ανθρώπου: Στατιστική</vt:lpstr>
      <vt:lpstr>Βασικές έννοιες</vt:lpstr>
      <vt:lpstr>Βασικές έννοιες</vt:lpstr>
      <vt:lpstr>Βασικές έννοιες: Μεταβλητές</vt:lpstr>
      <vt:lpstr>Βασικές έννοιες: Μεταβλητές</vt:lpstr>
      <vt:lpstr>Βασικές έννοιες: Μεταβλητές</vt:lpstr>
      <vt:lpstr>Βασικές έννοιες: Μεταβλητές</vt:lpstr>
      <vt:lpstr>Βασικές έννοιες: Μεταβλητές</vt:lpstr>
      <vt:lpstr>Βασικές έννοιες: Μεταβλητές</vt:lpstr>
      <vt:lpstr>Βασικές έννοιες: Μεταβλητές</vt:lpstr>
      <vt:lpstr>Βασικές έννοιες: Μεταβλητές</vt:lpstr>
      <vt:lpstr>Βασικές έννοιες: Μεταβλητές</vt:lpstr>
      <vt:lpstr>Κατανομή συχνοτήτων μιας μεταβλητής</vt:lpstr>
      <vt:lpstr>Πίνακας δεδομένων</vt:lpstr>
      <vt:lpstr>Οι 60 τιμές της κλίμακας  WPPSI. </vt:lpstr>
      <vt:lpstr>Κατανομή Συχνοτήτων των τιμών της κλίμακας WPPSI </vt:lpstr>
      <vt:lpstr>Κατανομή συχνοτήτων μιας μεταβλητής</vt:lpstr>
      <vt:lpstr>Κατανομή Συχνοτήτων και  Αθροιστικών συχνοτήτων  των τιμών της κλίμακας WPPSI. </vt:lpstr>
      <vt:lpstr>Κατανομή Συχνοτήτων και  Αθροιστικών συχνοτήτων  των τιμών της κλίμακας WPPSI.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Πίνακας δεδομένων</dc:title>
  <dc:creator>Γιαλαμάς Βασίλης</dc:creator>
  <cp:lastModifiedBy>Βασίλης</cp:lastModifiedBy>
  <cp:revision>132</cp:revision>
  <dcterms:created xsi:type="dcterms:W3CDTF">2004-10-12T05:01:32Z</dcterms:created>
  <dcterms:modified xsi:type="dcterms:W3CDTF">2015-03-06T13:02:49Z</dcterms:modified>
</cp:coreProperties>
</file>