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330" r:id="rId3"/>
    <p:sldId id="332" r:id="rId4"/>
    <p:sldId id="334" r:id="rId5"/>
    <p:sldId id="338" r:id="rId6"/>
    <p:sldId id="336" r:id="rId7"/>
    <p:sldId id="271" r:id="rId8"/>
    <p:sldId id="314" r:id="rId9"/>
    <p:sldId id="339" r:id="rId10"/>
    <p:sldId id="340" r:id="rId11"/>
    <p:sldId id="341" r:id="rId12"/>
    <p:sldId id="315" r:id="rId13"/>
    <p:sldId id="316" r:id="rId14"/>
    <p:sldId id="282" r:id="rId15"/>
    <p:sldId id="342" r:id="rId16"/>
  </p:sldIdLst>
  <p:sldSz cx="9144000" cy="6858000" type="screen4x3"/>
  <p:notesSz cx="6858000" cy="9144000"/>
  <p:defaultTextStyle>
    <a:defPPr>
      <a:defRPr lang="el-G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IALAMAS BILL" initials="GB"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35" autoAdjust="0"/>
    <p:restoredTop sz="90476" autoAdjust="0"/>
  </p:normalViewPr>
  <p:slideViewPr>
    <p:cSldViewPr>
      <p:cViewPr varScale="1">
        <p:scale>
          <a:sx n="80" d="100"/>
          <a:sy n="80" d="100"/>
        </p:scale>
        <p:origin x="-1140" y="-78"/>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3255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4" Type="http://schemas.openxmlformats.org/officeDocument/2006/relationships/image" Target="../media/image19.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image" Target="../media/image21.png"/></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0A387FE9-D15E-4EC8-ABD1-C43389D6944E}"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D1BC85F9-9421-45F9-9D07-10C092CD706E}"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15100" y="609600"/>
            <a:ext cx="1943100" cy="548640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685800" y="609600"/>
            <a:ext cx="5676900" cy="54864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022F55D1-125B-4A62-A235-6B1FD61EC386}" type="slidenum">
              <a:rPr lang="el-GR"/>
              <a:pPr>
                <a:defRP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609600"/>
            <a:ext cx="7772400" cy="11430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685800" y="1981200"/>
            <a:ext cx="3810000" cy="41148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981200"/>
            <a:ext cx="3810000" cy="41148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5FB50DB8-9F98-4E92-AC1A-852387330445}" type="slidenum">
              <a:rPr lang="el-GR"/>
              <a:pPr>
                <a:defRPr/>
              </a:pPr>
              <a:t>‹#›</a:t>
            </a:fld>
            <a:endParaRPr lang="el-G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Τίτλος, Αντικείμενο και 2 Αντικεί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609600"/>
            <a:ext cx="7772400" cy="1143000"/>
          </a:xfrm>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685800" y="1981200"/>
            <a:ext cx="3810000" cy="41148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quarter" idx="2"/>
          </p:nvPr>
        </p:nvSpPr>
        <p:spPr>
          <a:xfrm>
            <a:off x="4648200" y="1981200"/>
            <a:ext cx="3810000" cy="1981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περιεχομένου"/>
          <p:cNvSpPr>
            <a:spLocks noGrp="1"/>
          </p:cNvSpPr>
          <p:nvPr>
            <p:ph sz="quarter" idx="3"/>
          </p:nvPr>
        </p:nvSpPr>
        <p:spPr>
          <a:xfrm>
            <a:off x="4648200" y="4114800"/>
            <a:ext cx="3810000" cy="1981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Rectangle 4"/>
          <p:cNvSpPr>
            <a:spLocks noGrp="1" noChangeArrowheads="1"/>
          </p:cNvSpPr>
          <p:nvPr>
            <p:ph type="dt" sz="half" idx="10"/>
          </p:nvPr>
        </p:nvSpPr>
        <p:spPr>
          <a:ln/>
        </p:spPr>
        <p:txBody>
          <a:bodyPr/>
          <a:lstStyle>
            <a:lvl1pPr>
              <a:defRPr/>
            </a:lvl1pPr>
          </a:lstStyle>
          <a:p>
            <a:pPr>
              <a:defRPr/>
            </a:pPr>
            <a:endParaRPr lang="el-GR"/>
          </a:p>
        </p:txBody>
      </p:sp>
      <p:sp>
        <p:nvSpPr>
          <p:cNvPr id="7" name="Rectangle 5"/>
          <p:cNvSpPr>
            <a:spLocks noGrp="1" noChangeArrowheads="1"/>
          </p:cNvSpPr>
          <p:nvPr>
            <p:ph type="ftr" sz="quarter" idx="11"/>
          </p:nvPr>
        </p:nvSpPr>
        <p:spPr>
          <a:ln/>
        </p:spPr>
        <p:txBody>
          <a:bodyPr/>
          <a:lstStyle>
            <a:lvl1pPr>
              <a:defRPr/>
            </a:lvl1pPr>
          </a:lstStyle>
          <a:p>
            <a:pPr>
              <a:defRPr/>
            </a:pPr>
            <a:endParaRPr lang="el-GR"/>
          </a:p>
        </p:txBody>
      </p:sp>
      <p:sp>
        <p:nvSpPr>
          <p:cNvPr id="8" name="Rectangle 6"/>
          <p:cNvSpPr>
            <a:spLocks noGrp="1" noChangeArrowheads="1"/>
          </p:cNvSpPr>
          <p:nvPr>
            <p:ph type="sldNum" sz="quarter" idx="12"/>
          </p:nvPr>
        </p:nvSpPr>
        <p:spPr>
          <a:ln/>
        </p:spPr>
        <p:txBody>
          <a:bodyPr/>
          <a:lstStyle>
            <a:lvl1pPr>
              <a:defRPr/>
            </a:lvl1pPr>
          </a:lstStyle>
          <a:p>
            <a:pPr>
              <a:defRPr/>
            </a:pPr>
            <a:fld id="{324B00A5-F7A9-46F2-8C04-310812C93901}" type="slidenum">
              <a:rPr lang="el-GR"/>
              <a:pPr>
                <a:defRPr/>
              </a:pPr>
              <a:t>‹#›</a:t>
            </a:fld>
            <a:endParaRPr lang="el-G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Τίτλος, Κείμενο και 2 Αντικεί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609600"/>
            <a:ext cx="7772400" cy="11430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685800" y="1981200"/>
            <a:ext cx="3810000" cy="41148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quarter" idx="2"/>
          </p:nvPr>
        </p:nvSpPr>
        <p:spPr>
          <a:xfrm>
            <a:off x="4648200" y="1981200"/>
            <a:ext cx="3810000" cy="1981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περιεχομένου"/>
          <p:cNvSpPr>
            <a:spLocks noGrp="1"/>
          </p:cNvSpPr>
          <p:nvPr>
            <p:ph sz="quarter" idx="3"/>
          </p:nvPr>
        </p:nvSpPr>
        <p:spPr>
          <a:xfrm>
            <a:off x="4648200" y="4114800"/>
            <a:ext cx="3810000" cy="1981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Rectangle 4"/>
          <p:cNvSpPr>
            <a:spLocks noGrp="1" noChangeArrowheads="1"/>
          </p:cNvSpPr>
          <p:nvPr>
            <p:ph type="dt" sz="half" idx="10"/>
          </p:nvPr>
        </p:nvSpPr>
        <p:spPr>
          <a:ln/>
        </p:spPr>
        <p:txBody>
          <a:bodyPr/>
          <a:lstStyle>
            <a:lvl1pPr>
              <a:defRPr/>
            </a:lvl1pPr>
          </a:lstStyle>
          <a:p>
            <a:pPr>
              <a:defRPr/>
            </a:pPr>
            <a:endParaRPr lang="el-GR"/>
          </a:p>
        </p:txBody>
      </p:sp>
      <p:sp>
        <p:nvSpPr>
          <p:cNvPr id="7" name="Rectangle 5"/>
          <p:cNvSpPr>
            <a:spLocks noGrp="1" noChangeArrowheads="1"/>
          </p:cNvSpPr>
          <p:nvPr>
            <p:ph type="ftr" sz="quarter" idx="11"/>
          </p:nvPr>
        </p:nvSpPr>
        <p:spPr>
          <a:ln/>
        </p:spPr>
        <p:txBody>
          <a:bodyPr/>
          <a:lstStyle>
            <a:lvl1pPr>
              <a:defRPr/>
            </a:lvl1pPr>
          </a:lstStyle>
          <a:p>
            <a:pPr>
              <a:defRPr/>
            </a:pPr>
            <a:endParaRPr lang="el-GR"/>
          </a:p>
        </p:txBody>
      </p:sp>
      <p:sp>
        <p:nvSpPr>
          <p:cNvPr id="8" name="Rectangle 6"/>
          <p:cNvSpPr>
            <a:spLocks noGrp="1" noChangeArrowheads="1"/>
          </p:cNvSpPr>
          <p:nvPr>
            <p:ph type="sldNum" sz="quarter" idx="12"/>
          </p:nvPr>
        </p:nvSpPr>
        <p:spPr>
          <a:ln/>
        </p:spPr>
        <p:txBody>
          <a:bodyPr/>
          <a:lstStyle>
            <a:lvl1pPr>
              <a:defRPr/>
            </a:lvl1pPr>
          </a:lstStyle>
          <a:p>
            <a:pPr>
              <a:defRPr/>
            </a:pPr>
            <a:fld id="{3DEEE126-6DC0-4F1D-B6E2-2112A1968B1B}"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9D67E275-8E31-4A35-9EC7-3DAB96E73FDC}"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77775730-1434-4325-A4EF-952084598FCA}"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FDA03987-CF17-4186-97C0-388F15AFD93E}"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4"/>
          <p:cNvSpPr>
            <a:spLocks noGrp="1" noChangeArrowheads="1"/>
          </p:cNvSpPr>
          <p:nvPr>
            <p:ph type="dt" sz="half" idx="10"/>
          </p:nvPr>
        </p:nvSpPr>
        <p:spPr>
          <a:ln/>
        </p:spPr>
        <p:txBody>
          <a:bodyPr/>
          <a:lstStyle>
            <a:lvl1pPr>
              <a:defRPr/>
            </a:lvl1pPr>
          </a:lstStyle>
          <a:p>
            <a:pPr>
              <a:defRPr/>
            </a:pPr>
            <a:endParaRPr lang="el-GR"/>
          </a:p>
        </p:txBody>
      </p:sp>
      <p:sp>
        <p:nvSpPr>
          <p:cNvPr id="8" name="Rectangle 5"/>
          <p:cNvSpPr>
            <a:spLocks noGrp="1" noChangeArrowheads="1"/>
          </p:cNvSpPr>
          <p:nvPr>
            <p:ph type="ftr" sz="quarter" idx="11"/>
          </p:nvPr>
        </p:nvSpPr>
        <p:spPr>
          <a:ln/>
        </p:spPr>
        <p:txBody>
          <a:bodyPr/>
          <a:lstStyle>
            <a:lvl1pPr>
              <a:defRPr/>
            </a:lvl1pPr>
          </a:lstStyle>
          <a:p>
            <a:pPr>
              <a:defRPr/>
            </a:pPr>
            <a:endParaRPr lang="el-GR"/>
          </a:p>
        </p:txBody>
      </p:sp>
      <p:sp>
        <p:nvSpPr>
          <p:cNvPr id="9" name="Rectangle 6"/>
          <p:cNvSpPr>
            <a:spLocks noGrp="1" noChangeArrowheads="1"/>
          </p:cNvSpPr>
          <p:nvPr>
            <p:ph type="sldNum" sz="quarter" idx="12"/>
          </p:nvPr>
        </p:nvSpPr>
        <p:spPr>
          <a:ln/>
        </p:spPr>
        <p:txBody>
          <a:bodyPr/>
          <a:lstStyle>
            <a:lvl1pPr>
              <a:defRPr/>
            </a:lvl1pPr>
          </a:lstStyle>
          <a:p>
            <a:pPr>
              <a:defRPr/>
            </a:pPr>
            <a:fld id="{22E9D524-6229-4183-9622-242BEB489C30}"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4"/>
          <p:cNvSpPr>
            <a:spLocks noGrp="1" noChangeArrowheads="1"/>
          </p:cNvSpPr>
          <p:nvPr>
            <p:ph type="dt" sz="half" idx="10"/>
          </p:nvPr>
        </p:nvSpPr>
        <p:spPr>
          <a:ln/>
        </p:spPr>
        <p:txBody>
          <a:bodyPr/>
          <a:lstStyle>
            <a:lvl1pPr>
              <a:defRPr/>
            </a:lvl1pPr>
          </a:lstStyle>
          <a:p>
            <a:pPr>
              <a:defRPr/>
            </a:pPr>
            <a:endParaRPr lang="el-GR"/>
          </a:p>
        </p:txBody>
      </p:sp>
      <p:sp>
        <p:nvSpPr>
          <p:cNvPr id="4" name="Rectangle 5"/>
          <p:cNvSpPr>
            <a:spLocks noGrp="1" noChangeArrowheads="1"/>
          </p:cNvSpPr>
          <p:nvPr>
            <p:ph type="ftr" sz="quarter" idx="11"/>
          </p:nvPr>
        </p:nvSpPr>
        <p:spPr>
          <a:ln/>
        </p:spPr>
        <p:txBody>
          <a:bodyPr/>
          <a:lstStyle>
            <a:lvl1pPr>
              <a:defRPr/>
            </a:lvl1pPr>
          </a:lstStyle>
          <a:p>
            <a:pPr>
              <a:defRPr/>
            </a:pPr>
            <a:endParaRPr lang="el-GR"/>
          </a:p>
        </p:txBody>
      </p:sp>
      <p:sp>
        <p:nvSpPr>
          <p:cNvPr id="5" name="Rectangle 6"/>
          <p:cNvSpPr>
            <a:spLocks noGrp="1" noChangeArrowheads="1"/>
          </p:cNvSpPr>
          <p:nvPr>
            <p:ph type="sldNum" sz="quarter" idx="12"/>
          </p:nvPr>
        </p:nvSpPr>
        <p:spPr>
          <a:ln/>
        </p:spPr>
        <p:txBody>
          <a:bodyPr/>
          <a:lstStyle>
            <a:lvl1pPr>
              <a:defRPr/>
            </a:lvl1pPr>
          </a:lstStyle>
          <a:p>
            <a:pPr>
              <a:defRPr/>
            </a:pPr>
            <a:fld id="{A18EA8D8-5C7B-4C1A-99BE-24036CAA3D60}"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B6E4C341-9FA0-40C8-98BC-1D583522E842}"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92743C96-F421-4987-82FA-28F35D54EEC2}"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AC5AE50D-47E2-4733-8D34-0C5977FB9657}"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Κάντε κλικ για να επεξεργαστείτε τον τίτλο</a:t>
            </a:r>
          </a:p>
        </p:txBody>
      </p:sp>
      <p:sp>
        <p:nvSpPr>
          <p:cNvPr id="296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l-G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l-G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EACCE62-5D09-4D88-89D8-6591FAB93084}"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____________Microsoft_Office_Word_97_-_20031.doc"/><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9.bin"/><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____________Microsoft_Office_Word_97_-_20037.doc"/><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4.xml"/><Relationship Id="rId1" Type="http://schemas.openxmlformats.org/officeDocument/2006/relationships/vmlDrawing" Target="../drawings/vmlDrawing12.vml"/><Relationship Id="rId4" Type="http://schemas.openxmlformats.org/officeDocument/2006/relationships/oleObject" Target="../embeddings/____________Microsoft_Office_Word_97_-_20038.doc"/></Relationships>
</file>

<file path=ppt/slides/_rels/slide14.xml.rels><?xml version="1.0" encoding="UTF-8" standalone="yes"?>
<Relationships xmlns="http://schemas.openxmlformats.org/package/2006/relationships"><Relationship Id="rId3" Type="http://schemas.openxmlformats.org/officeDocument/2006/relationships/oleObject" Target="../embeddings/____________Microsoft_Office_Word_97_-_20039.doc"/><Relationship Id="rId2" Type="http://schemas.openxmlformats.org/officeDocument/2006/relationships/slideLayout" Target="../slideLayouts/slideLayout7.xml"/><Relationship Id="rId1" Type="http://schemas.openxmlformats.org/officeDocument/2006/relationships/vmlDrawing" Target="../drawings/vmlDrawing13.v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14.vml"/><Relationship Id="rId4" Type="http://schemas.openxmlformats.org/officeDocument/2006/relationships/oleObject" Target="../embeddings/oleObject17.bin"/></Relationships>
</file>

<file path=ppt/slides/_rels/slide2.xml.rels><?xml version="1.0" encoding="UTF-8" standalone="yes"?>
<Relationships xmlns="http://schemas.openxmlformats.org/package/2006/relationships"><Relationship Id="rId3" Type="http://schemas.openxmlformats.org/officeDocument/2006/relationships/oleObject" Target="../embeddings/____________Microsoft_Office_Word_97_-_20032.doc"/><Relationship Id="rId2" Type="http://schemas.openxmlformats.org/officeDocument/2006/relationships/slideLayout" Target="../slideLayouts/slideLayout12.xml"/><Relationship Id="rId1" Type="http://schemas.openxmlformats.org/officeDocument/2006/relationships/vmlDrawing" Target="../drawings/vmlDrawing2.vml"/></Relationships>
</file>

<file path=ppt/slides/_rels/slide3.xml.rels><?xml version="1.0" encoding="UTF-8" standalone="yes"?>
<Relationships xmlns="http://schemas.openxmlformats.org/package/2006/relationships"><Relationship Id="rId3" Type="http://schemas.openxmlformats.org/officeDocument/2006/relationships/oleObject" Target="../embeddings/____________Microsoft_Office_Word_97_-_20033.doc"/><Relationship Id="rId2" Type="http://schemas.openxmlformats.org/officeDocument/2006/relationships/slideLayout" Target="../slideLayouts/slideLayout12.xml"/><Relationship Id="rId1" Type="http://schemas.openxmlformats.org/officeDocument/2006/relationships/vmlDrawing" Target="../drawings/vmlDrawing3.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____________Microsoft_Office_Word_97_-_20034.doc"/><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8.png"/><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____________Microsoft_Office_Word_97_-_20035.doc"/></Relationships>
</file>

<file path=ppt/slides/_rels/slide8.xml.rels><?xml version="1.0" encoding="UTF-8" standalone="yes"?>
<Relationships xmlns="http://schemas.openxmlformats.org/package/2006/relationships"><Relationship Id="rId3" Type="http://schemas.openxmlformats.org/officeDocument/2006/relationships/oleObject" Target="../embeddings/____________Microsoft_Office_Word_97_-_20036.doc"/><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a:xfrm>
            <a:off x="684213" y="476250"/>
            <a:ext cx="7772400" cy="431800"/>
          </a:xfrm>
        </p:spPr>
        <p:txBody>
          <a:bodyPr/>
          <a:lstStyle/>
          <a:p>
            <a:pPr eaLnBrk="1" hangingPunct="1"/>
            <a:r>
              <a:rPr lang="el-GR" sz="2400" smtClean="0"/>
              <a:t>Έλεγχος Υπόθεσης για το μέσο ενός πληθυσμού</a:t>
            </a:r>
          </a:p>
        </p:txBody>
      </p:sp>
      <p:graphicFrame>
        <p:nvGraphicFramePr>
          <p:cNvPr id="1026" name="Object 4"/>
          <p:cNvGraphicFramePr>
            <a:graphicFrameLocks noChangeAspect="1"/>
          </p:cNvGraphicFramePr>
          <p:nvPr>
            <p:ph sz="half" idx="2"/>
          </p:nvPr>
        </p:nvGraphicFramePr>
        <p:xfrm>
          <a:off x="611188" y="1196975"/>
          <a:ext cx="7494587" cy="5280025"/>
        </p:xfrm>
        <a:graphic>
          <a:graphicData uri="http://schemas.openxmlformats.org/presentationml/2006/ole">
            <p:oleObj spid="_x0000_s1026" name="Document" r:id="rId3" imgW="11805282" imgH="8304230" progId="Word.Document.8">
              <p:embed/>
            </p:oleObj>
          </a:graphicData>
        </a:graphic>
      </p:graphicFrame>
      <p:sp>
        <p:nvSpPr>
          <p:cNvPr id="1029" name="14 - Ορθογώνιο"/>
          <p:cNvSpPr>
            <a:spLocks noChangeArrowheads="1"/>
          </p:cNvSpPr>
          <p:nvPr/>
        </p:nvSpPr>
        <p:spPr bwMode="auto">
          <a:xfrm>
            <a:off x="971550" y="1052513"/>
            <a:ext cx="7129463" cy="5340350"/>
          </a:xfrm>
          <a:prstGeom prst="rect">
            <a:avLst/>
          </a:prstGeom>
          <a:noFill/>
          <a:ln w="9525">
            <a:noFill/>
            <a:miter lim="800000"/>
            <a:headEnd/>
            <a:tailEnd/>
          </a:ln>
        </p:spPr>
        <p:txBody>
          <a:bodyPr>
            <a:spAutoFit/>
          </a:bodyPr>
          <a:lstStyle/>
          <a:p>
            <a:pPr>
              <a:lnSpc>
                <a:spcPct val="150000"/>
              </a:lnSpc>
            </a:pPr>
            <a:r>
              <a:rPr lang="el-GR" sz="2000"/>
              <a:t>Ερευνητικό ερώτημα:</a:t>
            </a:r>
          </a:p>
          <a:p>
            <a:pPr>
              <a:lnSpc>
                <a:spcPct val="150000"/>
              </a:lnSpc>
            </a:pPr>
            <a:r>
              <a:rPr lang="el-GR" sz="2000">
                <a:solidFill>
                  <a:schemeClr val="accent2"/>
                </a:solidFill>
              </a:rPr>
              <a:t>Μια παιδίατρος θέλει να διερευνήσει κατά πόσο παιδιά 2 χρόνων που έχουν μεγαλώσει δεχόμενα πολλές αγκαλιές από του γονείς τους  παρουσιάζουν μεγαλύτερη ανάπτυξη από τα άλλα παιδιά</a:t>
            </a:r>
            <a:r>
              <a:rPr lang="el-GR" sz="2000"/>
              <a:t>. </a:t>
            </a:r>
          </a:p>
          <a:p>
            <a:pPr>
              <a:lnSpc>
                <a:spcPct val="150000"/>
              </a:lnSpc>
            </a:pPr>
            <a:r>
              <a:rPr lang="el-GR" sz="2000"/>
              <a:t>Διαδικασία Παρέμβασης:</a:t>
            </a:r>
          </a:p>
          <a:p>
            <a:pPr>
              <a:lnSpc>
                <a:spcPct val="150000"/>
              </a:lnSpc>
            </a:pPr>
            <a:r>
              <a:rPr lang="el-GR" sz="2000">
                <a:solidFill>
                  <a:schemeClr val="accent2"/>
                </a:solidFill>
              </a:rPr>
              <a:t>Δίνει οδηγίες στους γονείς 36 βρεφών που δέχτηκαν να συμμετέχουν στο πρόγραμμά της, σχετικά με το πόσο συχνά θα αγκαλιάζουν τα παιδία τους. </a:t>
            </a:r>
          </a:p>
          <a:p>
            <a:pPr>
              <a:lnSpc>
                <a:spcPct val="150000"/>
              </a:lnSpc>
            </a:pPr>
            <a:r>
              <a:rPr lang="el-GR" sz="2000">
                <a:solidFill>
                  <a:schemeClr val="accent2"/>
                </a:solidFill>
              </a:rPr>
              <a:t>Μετά από 2 χρόνια εφαρμογής του προγράμματος από τους γονείς, μετρά το βάρος των 36 παιδιών ηλικίας 2 ετών. Το μέσο βάρος του δείγματος είναι              κιλά</a:t>
            </a:r>
            <a:r>
              <a:rPr lang="el-GR" sz="2000"/>
              <a:t>.</a:t>
            </a:r>
          </a:p>
          <a:p>
            <a:endParaRPr lang="el-GR" sz="1100"/>
          </a:p>
        </p:txBody>
      </p:sp>
      <p:graphicFrame>
        <p:nvGraphicFramePr>
          <p:cNvPr id="1027" name="Object 13"/>
          <p:cNvGraphicFramePr>
            <a:graphicFrameLocks noChangeAspect="1"/>
          </p:cNvGraphicFramePr>
          <p:nvPr/>
        </p:nvGraphicFramePr>
        <p:xfrm>
          <a:off x="2700338" y="5805488"/>
          <a:ext cx="792162" cy="287337"/>
        </p:xfrm>
        <a:graphic>
          <a:graphicData uri="http://schemas.openxmlformats.org/presentationml/2006/ole">
            <p:oleObj spid="_x0000_s1027" name="Εξίσωση" r:id="rId4" imgW="1016709" imgH="405830" progId="Equation.3">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1 - Τίτλος"/>
          <p:cNvSpPr>
            <a:spLocks noGrp="1"/>
          </p:cNvSpPr>
          <p:nvPr>
            <p:ph type="title"/>
          </p:nvPr>
        </p:nvSpPr>
        <p:spPr/>
        <p:txBody>
          <a:bodyPr/>
          <a:lstStyle/>
          <a:p>
            <a:r>
              <a:rPr lang="el-GR" sz="2400" smtClean="0"/>
              <a:t>Έλεγχος Υπόθεσης για το μέσο ενός πληθυσμού</a:t>
            </a:r>
            <a:r>
              <a:rPr lang="en-US" sz="2400" smtClean="0"/>
              <a:t>:</a:t>
            </a:r>
            <a:r>
              <a:rPr lang="el-GR" sz="2400" smtClean="0"/>
              <a:t> μονόπλευρος </a:t>
            </a:r>
            <a:r>
              <a:rPr lang="el-GR" sz="2800" smtClean="0"/>
              <a:t>έλεγχος</a:t>
            </a:r>
          </a:p>
        </p:txBody>
      </p:sp>
      <p:sp>
        <p:nvSpPr>
          <p:cNvPr id="9223" name="2 - Θέση περιεχομένου"/>
          <p:cNvSpPr>
            <a:spLocks noGrp="1"/>
          </p:cNvSpPr>
          <p:nvPr>
            <p:ph idx="1"/>
          </p:nvPr>
        </p:nvSpPr>
        <p:spPr/>
        <p:txBody>
          <a:bodyPr/>
          <a:lstStyle/>
          <a:p>
            <a:r>
              <a:rPr lang="el-GR" sz="1800" smtClean="0"/>
              <a:t>Στον μονόπλευρο έλεγχο το επίπεδο σημαντικότητας τοποθετείται στο ένα άκρο της τυπική κανονικής κατανομής</a:t>
            </a:r>
          </a:p>
        </p:txBody>
      </p:sp>
      <p:pic>
        <p:nvPicPr>
          <p:cNvPr id="5" name="Picture 6"/>
          <p:cNvPicPr>
            <a:picLocks noChangeAspect="1" noChangeArrowheads="1"/>
          </p:cNvPicPr>
          <p:nvPr/>
        </p:nvPicPr>
        <p:blipFill>
          <a:blip r:embed="rId3" cstate="print"/>
          <a:srcRect l="6631" r="13795" b="2760"/>
          <a:stretch>
            <a:fillRect/>
          </a:stretch>
        </p:blipFill>
        <p:spPr bwMode="auto">
          <a:xfrm>
            <a:off x="971550" y="2852738"/>
            <a:ext cx="2952750" cy="2447925"/>
          </a:xfrm>
          <a:prstGeom prst="rect">
            <a:avLst/>
          </a:prstGeom>
          <a:solidFill>
            <a:schemeClr val="accent1">
              <a:lumMod val="75000"/>
            </a:schemeClr>
          </a:solidFill>
          <a:ln w="9525">
            <a:noFill/>
            <a:miter lim="800000"/>
            <a:headEnd/>
            <a:tailEnd/>
          </a:ln>
        </p:spPr>
      </p:pic>
      <p:sp>
        <p:nvSpPr>
          <p:cNvPr id="7" name="6 - Ελεύθερη σχεδίαση"/>
          <p:cNvSpPr/>
          <p:nvPr/>
        </p:nvSpPr>
        <p:spPr>
          <a:xfrm>
            <a:off x="2843213" y="4652963"/>
            <a:ext cx="433387" cy="431800"/>
          </a:xfrm>
          <a:custGeom>
            <a:avLst/>
            <a:gdLst>
              <a:gd name="connsiteX0" fmla="*/ 3958 w 349748"/>
              <a:gd name="connsiteY0" fmla="*/ 19792 h 299599"/>
              <a:gd name="connsiteX1" fmla="*/ 15833 w 349748"/>
              <a:gd name="connsiteY1" fmla="*/ 162295 h 299599"/>
              <a:gd name="connsiteX2" fmla="*/ 27709 w 349748"/>
              <a:gd name="connsiteY2" fmla="*/ 257298 h 299599"/>
              <a:gd name="connsiteX3" fmla="*/ 122711 w 349748"/>
              <a:gd name="connsiteY3" fmla="*/ 269173 h 299599"/>
              <a:gd name="connsiteX4" fmla="*/ 241464 w 349748"/>
              <a:gd name="connsiteY4" fmla="*/ 292924 h 299599"/>
              <a:gd name="connsiteX5" fmla="*/ 336467 w 349748"/>
              <a:gd name="connsiteY5" fmla="*/ 281049 h 299599"/>
              <a:gd name="connsiteX6" fmla="*/ 324592 w 349748"/>
              <a:gd name="connsiteY6" fmla="*/ 233547 h 299599"/>
              <a:gd name="connsiteX7" fmla="*/ 277090 w 349748"/>
              <a:gd name="connsiteY7" fmla="*/ 221672 h 299599"/>
              <a:gd name="connsiteX8" fmla="*/ 170212 w 349748"/>
              <a:gd name="connsiteY8" fmla="*/ 150420 h 299599"/>
              <a:gd name="connsiteX9" fmla="*/ 134587 w 349748"/>
              <a:gd name="connsiteY9" fmla="*/ 126670 h 299599"/>
              <a:gd name="connsiteX10" fmla="*/ 39584 w 349748"/>
              <a:gd name="connsiteY10" fmla="*/ 43542 h 299599"/>
              <a:gd name="connsiteX11" fmla="*/ 3958 w 349748"/>
              <a:gd name="connsiteY11" fmla="*/ 19792 h 299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9748" h="299599">
                <a:moveTo>
                  <a:pt x="3958" y="19792"/>
                </a:moveTo>
                <a:cubicBezTo>
                  <a:pt x="0" y="39584"/>
                  <a:pt x="15833" y="21055"/>
                  <a:pt x="15833" y="162295"/>
                </a:cubicBezTo>
                <a:cubicBezTo>
                  <a:pt x="15833" y="194209"/>
                  <a:pt x="5142" y="234731"/>
                  <a:pt x="27709" y="257298"/>
                </a:cubicBezTo>
                <a:cubicBezTo>
                  <a:pt x="50275" y="279864"/>
                  <a:pt x="91231" y="263926"/>
                  <a:pt x="122711" y="269173"/>
                </a:cubicBezTo>
                <a:cubicBezTo>
                  <a:pt x="162530" y="275810"/>
                  <a:pt x="241464" y="292924"/>
                  <a:pt x="241464" y="292924"/>
                </a:cubicBezTo>
                <a:cubicBezTo>
                  <a:pt x="273132" y="288966"/>
                  <a:pt x="310497" y="299599"/>
                  <a:pt x="336467" y="281049"/>
                </a:cubicBezTo>
                <a:cubicBezTo>
                  <a:pt x="349748" y="271562"/>
                  <a:pt x="336133" y="245088"/>
                  <a:pt x="324592" y="233547"/>
                </a:cubicBezTo>
                <a:cubicBezTo>
                  <a:pt x="313051" y="222006"/>
                  <a:pt x="292924" y="225630"/>
                  <a:pt x="277090" y="221672"/>
                </a:cubicBezTo>
                <a:lnTo>
                  <a:pt x="170212" y="150420"/>
                </a:lnTo>
                <a:lnTo>
                  <a:pt x="134587" y="126670"/>
                </a:lnTo>
                <a:cubicBezTo>
                  <a:pt x="95002" y="67293"/>
                  <a:pt x="122711" y="98961"/>
                  <a:pt x="39584" y="43542"/>
                </a:cubicBezTo>
                <a:cubicBezTo>
                  <a:pt x="32219" y="38632"/>
                  <a:pt x="7916" y="0"/>
                  <a:pt x="3958" y="19792"/>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cxnSp>
        <p:nvCxnSpPr>
          <p:cNvPr id="9" name="8 - Ευθύγραμμο βέλος σύνδεσης"/>
          <p:cNvCxnSpPr>
            <a:endCxn id="7" idx="9"/>
          </p:cNvCxnSpPr>
          <p:nvPr/>
        </p:nvCxnSpPr>
        <p:spPr>
          <a:xfrm flipH="1">
            <a:off x="3009900" y="4149725"/>
            <a:ext cx="122238"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0" name="Picture 6"/>
          <p:cNvPicPr>
            <a:picLocks noChangeAspect="1" noChangeArrowheads="1"/>
          </p:cNvPicPr>
          <p:nvPr/>
        </p:nvPicPr>
        <p:blipFill>
          <a:blip r:embed="rId3" cstate="print"/>
          <a:srcRect l="6631" r="13795" b="2760"/>
          <a:stretch>
            <a:fillRect/>
          </a:stretch>
        </p:blipFill>
        <p:spPr bwMode="auto">
          <a:xfrm>
            <a:off x="4787900" y="2852738"/>
            <a:ext cx="2808288" cy="2447925"/>
          </a:xfrm>
          <a:prstGeom prst="rect">
            <a:avLst/>
          </a:prstGeom>
          <a:solidFill>
            <a:schemeClr val="accent1">
              <a:lumMod val="75000"/>
            </a:schemeClr>
          </a:solidFill>
          <a:ln w="9525">
            <a:noFill/>
            <a:miter lim="800000"/>
            <a:headEnd/>
            <a:tailEnd/>
          </a:ln>
        </p:spPr>
      </p:pic>
      <p:sp>
        <p:nvSpPr>
          <p:cNvPr id="11" name="10 - Ελεύθερη σχεδίαση"/>
          <p:cNvSpPr/>
          <p:nvPr/>
        </p:nvSpPr>
        <p:spPr>
          <a:xfrm>
            <a:off x="5219700" y="4581525"/>
            <a:ext cx="504825" cy="490538"/>
          </a:xfrm>
          <a:custGeom>
            <a:avLst/>
            <a:gdLst>
              <a:gd name="connsiteX0" fmla="*/ 522515 w 523566"/>
              <a:gd name="connsiteY0" fmla="*/ 0 h 417658"/>
              <a:gd name="connsiteX1" fmla="*/ 510639 w 523566"/>
              <a:gd name="connsiteY1" fmla="*/ 71252 h 417658"/>
              <a:gd name="connsiteX2" fmla="*/ 391886 w 523566"/>
              <a:gd name="connsiteY2" fmla="*/ 154379 h 417658"/>
              <a:gd name="connsiteX3" fmla="*/ 320634 w 523566"/>
              <a:gd name="connsiteY3" fmla="*/ 237506 h 417658"/>
              <a:gd name="connsiteX4" fmla="*/ 296883 w 523566"/>
              <a:gd name="connsiteY4" fmla="*/ 273132 h 417658"/>
              <a:gd name="connsiteX5" fmla="*/ 261257 w 523566"/>
              <a:gd name="connsiteY5" fmla="*/ 296883 h 417658"/>
              <a:gd name="connsiteX6" fmla="*/ 225631 w 523566"/>
              <a:gd name="connsiteY6" fmla="*/ 332509 h 417658"/>
              <a:gd name="connsiteX7" fmla="*/ 83128 w 523566"/>
              <a:gd name="connsiteY7" fmla="*/ 368135 h 417658"/>
              <a:gd name="connsiteX8" fmla="*/ 0 w 523566"/>
              <a:gd name="connsiteY8" fmla="*/ 391885 h 417658"/>
              <a:gd name="connsiteX9" fmla="*/ 261257 w 523566"/>
              <a:gd name="connsiteY9" fmla="*/ 415636 h 417658"/>
              <a:gd name="connsiteX10" fmla="*/ 498764 w 523566"/>
              <a:gd name="connsiteY10" fmla="*/ 391885 h 417658"/>
              <a:gd name="connsiteX11" fmla="*/ 510639 w 523566"/>
              <a:gd name="connsiteY11" fmla="*/ 296883 h 417658"/>
              <a:gd name="connsiteX12" fmla="*/ 498764 w 523566"/>
              <a:gd name="connsiteY12" fmla="*/ 142504 h 417658"/>
              <a:gd name="connsiteX13" fmla="*/ 498764 w 523566"/>
              <a:gd name="connsiteY13" fmla="*/ 106878 h 417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3566" h="417658">
                <a:moveTo>
                  <a:pt x="522515" y="0"/>
                </a:moveTo>
                <a:cubicBezTo>
                  <a:pt x="518556" y="23751"/>
                  <a:pt x="523566" y="50938"/>
                  <a:pt x="510639" y="71252"/>
                </a:cubicBezTo>
                <a:cubicBezTo>
                  <a:pt x="484242" y="112733"/>
                  <a:pt x="433568" y="133537"/>
                  <a:pt x="391886" y="154379"/>
                </a:cubicBezTo>
                <a:cubicBezTo>
                  <a:pt x="258466" y="332271"/>
                  <a:pt x="444686" y="88645"/>
                  <a:pt x="320634" y="237506"/>
                </a:cubicBezTo>
                <a:cubicBezTo>
                  <a:pt x="311497" y="248470"/>
                  <a:pt x="306975" y="263040"/>
                  <a:pt x="296883" y="273132"/>
                </a:cubicBezTo>
                <a:cubicBezTo>
                  <a:pt x="286791" y="283224"/>
                  <a:pt x="272221" y="287746"/>
                  <a:pt x="261257" y="296883"/>
                </a:cubicBezTo>
                <a:cubicBezTo>
                  <a:pt x="248355" y="307634"/>
                  <a:pt x="241224" y="326272"/>
                  <a:pt x="225631" y="332509"/>
                </a:cubicBezTo>
                <a:cubicBezTo>
                  <a:pt x="180170" y="350693"/>
                  <a:pt x="129578" y="352652"/>
                  <a:pt x="83128" y="368135"/>
                </a:cubicBezTo>
                <a:cubicBezTo>
                  <a:pt x="32018" y="385171"/>
                  <a:pt x="59646" y="376974"/>
                  <a:pt x="0" y="391885"/>
                </a:cubicBezTo>
                <a:cubicBezTo>
                  <a:pt x="75829" y="401364"/>
                  <a:pt x="192526" y="417658"/>
                  <a:pt x="261257" y="415636"/>
                </a:cubicBezTo>
                <a:cubicBezTo>
                  <a:pt x="340786" y="413297"/>
                  <a:pt x="498764" y="391885"/>
                  <a:pt x="498764" y="391885"/>
                </a:cubicBezTo>
                <a:cubicBezTo>
                  <a:pt x="502722" y="360218"/>
                  <a:pt x="510639" y="328797"/>
                  <a:pt x="510639" y="296883"/>
                </a:cubicBezTo>
                <a:cubicBezTo>
                  <a:pt x="510639" y="245271"/>
                  <a:pt x="501983" y="194015"/>
                  <a:pt x="498764" y="142504"/>
                </a:cubicBezTo>
                <a:cubicBezTo>
                  <a:pt x="498023" y="130652"/>
                  <a:pt x="498764" y="118753"/>
                  <a:pt x="498764" y="106878"/>
                </a:cubicBezTo>
              </a:path>
            </a:pathLst>
          </a:custGeom>
          <a:solidFill>
            <a:schemeClr val="accent1">
              <a:lumMod val="75000"/>
            </a:schemeClr>
          </a:solidFill>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p>
        </p:txBody>
      </p:sp>
      <p:cxnSp>
        <p:nvCxnSpPr>
          <p:cNvPr id="13" name="12 - Ευθύγραμμο βέλος σύνδεσης"/>
          <p:cNvCxnSpPr>
            <a:endCxn id="11" idx="11"/>
          </p:cNvCxnSpPr>
          <p:nvPr/>
        </p:nvCxnSpPr>
        <p:spPr>
          <a:xfrm flipH="1">
            <a:off x="5711825" y="4005263"/>
            <a:ext cx="1092200" cy="9255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30" name="26 - TextBox"/>
          <p:cNvSpPr txBox="1">
            <a:spLocks noChangeArrowheads="1"/>
          </p:cNvSpPr>
          <p:nvPr/>
        </p:nvSpPr>
        <p:spPr bwMode="auto">
          <a:xfrm>
            <a:off x="2916238" y="3789363"/>
            <a:ext cx="935037" cy="461962"/>
          </a:xfrm>
          <a:prstGeom prst="rect">
            <a:avLst/>
          </a:prstGeom>
          <a:noFill/>
          <a:ln w="9525">
            <a:noFill/>
            <a:miter lim="800000"/>
            <a:headEnd/>
            <a:tailEnd/>
          </a:ln>
        </p:spPr>
        <p:txBody>
          <a:bodyPr>
            <a:spAutoFit/>
          </a:bodyPr>
          <a:lstStyle/>
          <a:p>
            <a:r>
              <a:rPr lang="el-GR"/>
              <a:t>α=5%</a:t>
            </a:r>
          </a:p>
        </p:txBody>
      </p:sp>
      <p:graphicFrame>
        <p:nvGraphicFramePr>
          <p:cNvPr id="9218" name="Object 2"/>
          <p:cNvGraphicFramePr>
            <a:graphicFrameLocks noChangeAspect="1"/>
          </p:cNvGraphicFramePr>
          <p:nvPr/>
        </p:nvGraphicFramePr>
        <p:xfrm>
          <a:off x="1187450" y="2924175"/>
          <a:ext cx="979488" cy="582613"/>
        </p:xfrm>
        <a:graphic>
          <a:graphicData uri="http://schemas.openxmlformats.org/presentationml/2006/ole">
            <p:oleObj spid="_x0000_s9218" name="Εξίσωση" r:id="rId4" imgW="1079280" imgH="647640" progId="Equation.3">
              <p:embed/>
            </p:oleObj>
          </a:graphicData>
        </a:graphic>
      </p:graphicFrame>
      <p:graphicFrame>
        <p:nvGraphicFramePr>
          <p:cNvPr id="9219" name="Object 3"/>
          <p:cNvGraphicFramePr>
            <a:graphicFrameLocks noChangeAspect="1"/>
          </p:cNvGraphicFramePr>
          <p:nvPr/>
        </p:nvGraphicFramePr>
        <p:xfrm>
          <a:off x="4979988" y="2924175"/>
          <a:ext cx="966787" cy="582613"/>
        </p:xfrm>
        <a:graphic>
          <a:graphicData uri="http://schemas.openxmlformats.org/presentationml/2006/ole">
            <p:oleObj spid="_x0000_s9219" name="Εξίσωση" r:id="rId5" imgW="1066680" imgH="647640" progId="Equation.3">
              <p:embed/>
            </p:oleObj>
          </a:graphicData>
        </a:graphic>
      </p:graphicFrame>
      <p:sp>
        <p:nvSpPr>
          <p:cNvPr id="9231" name="30 - TextBox"/>
          <p:cNvSpPr txBox="1">
            <a:spLocks noChangeArrowheads="1"/>
          </p:cNvSpPr>
          <p:nvPr/>
        </p:nvSpPr>
        <p:spPr bwMode="auto">
          <a:xfrm>
            <a:off x="1042988" y="5445125"/>
            <a:ext cx="3168650" cy="646113"/>
          </a:xfrm>
          <a:prstGeom prst="rect">
            <a:avLst/>
          </a:prstGeom>
          <a:noFill/>
          <a:ln w="9525">
            <a:noFill/>
            <a:miter lim="800000"/>
            <a:headEnd/>
            <a:tailEnd/>
          </a:ln>
        </p:spPr>
        <p:txBody>
          <a:bodyPr>
            <a:spAutoFit/>
          </a:bodyPr>
          <a:lstStyle/>
          <a:p>
            <a:r>
              <a:rPr lang="el-GR" sz="1800" i="1"/>
              <a:t>Κανόνας απόφασης</a:t>
            </a:r>
            <a:r>
              <a:rPr lang="en-US" sz="1800"/>
              <a:t>:</a:t>
            </a:r>
            <a:r>
              <a:rPr lang="el-GR" sz="1800"/>
              <a:t> η μηδενική υπόθεση απορρίπτεται αν  </a:t>
            </a:r>
          </a:p>
        </p:txBody>
      </p:sp>
      <p:sp>
        <p:nvSpPr>
          <p:cNvPr id="9232" name="26 - TextBox"/>
          <p:cNvSpPr txBox="1">
            <a:spLocks noChangeArrowheads="1"/>
          </p:cNvSpPr>
          <p:nvPr/>
        </p:nvSpPr>
        <p:spPr bwMode="auto">
          <a:xfrm>
            <a:off x="6659563" y="3644900"/>
            <a:ext cx="936625" cy="461963"/>
          </a:xfrm>
          <a:prstGeom prst="rect">
            <a:avLst/>
          </a:prstGeom>
          <a:noFill/>
          <a:ln w="9525">
            <a:noFill/>
            <a:miter lim="800000"/>
            <a:headEnd/>
            <a:tailEnd/>
          </a:ln>
        </p:spPr>
        <p:txBody>
          <a:bodyPr>
            <a:spAutoFit/>
          </a:bodyPr>
          <a:lstStyle/>
          <a:p>
            <a:r>
              <a:rPr lang="el-GR"/>
              <a:t>α=5%</a:t>
            </a:r>
          </a:p>
        </p:txBody>
      </p:sp>
      <p:graphicFrame>
        <p:nvGraphicFramePr>
          <p:cNvPr id="9220" name="Object 4"/>
          <p:cNvGraphicFramePr>
            <a:graphicFrameLocks noChangeAspect="1"/>
          </p:cNvGraphicFramePr>
          <p:nvPr/>
        </p:nvGraphicFramePr>
        <p:xfrm>
          <a:off x="3492500" y="5805488"/>
          <a:ext cx="779463" cy="279400"/>
        </p:xfrm>
        <a:graphic>
          <a:graphicData uri="http://schemas.openxmlformats.org/presentationml/2006/ole">
            <p:oleObj spid="_x0000_s9220" name="Εξίσωση" r:id="rId6" imgW="736560" imgH="266400" progId="Equation.3">
              <p:embed/>
            </p:oleObj>
          </a:graphicData>
        </a:graphic>
      </p:graphicFrame>
      <p:sp>
        <p:nvSpPr>
          <p:cNvPr id="9233" name="36 - TextBox"/>
          <p:cNvSpPr txBox="1">
            <a:spLocks noChangeArrowheads="1"/>
          </p:cNvSpPr>
          <p:nvPr/>
        </p:nvSpPr>
        <p:spPr bwMode="auto">
          <a:xfrm>
            <a:off x="4716463" y="5445125"/>
            <a:ext cx="3168650" cy="646113"/>
          </a:xfrm>
          <a:prstGeom prst="rect">
            <a:avLst/>
          </a:prstGeom>
          <a:noFill/>
          <a:ln w="9525">
            <a:noFill/>
            <a:miter lim="800000"/>
            <a:headEnd/>
            <a:tailEnd/>
          </a:ln>
        </p:spPr>
        <p:txBody>
          <a:bodyPr>
            <a:spAutoFit/>
          </a:bodyPr>
          <a:lstStyle/>
          <a:p>
            <a:r>
              <a:rPr lang="el-GR" sz="1800" i="1"/>
              <a:t>Κανόνας απόφασης</a:t>
            </a:r>
            <a:r>
              <a:rPr lang="en-US" sz="1800"/>
              <a:t>:</a:t>
            </a:r>
            <a:r>
              <a:rPr lang="el-GR" sz="1800"/>
              <a:t> η μηδενική υπόθεση απορρίπτεται αν  </a:t>
            </a:r>
          </a:p>
        </p:txBody>
      </p:sp>
      <p:graphicFrame>
        <p:nvGraphicFramePr>
          <p:cNvPr id="9221" name="Object 5"/>
          <p:cNvGraphicFramePr>
            <a:graphicFrameLocks noChangeAspect="1"/>
          </p:cNvGraphicFramePr>
          <p:nvPr/>
        </p:nvGraphicFramePr>
        <p:xfrm>
          <a:off x="7164388" y="5805488"/>
          <a:ext cx="939800" cy="279400"/>
        </p:xfrm>
        <a:graphic>
          <a:graphicData uri="http://schemas.openxmlformats.org/presentationml/2006/ole">
            <p:oleObj spid="_x0000_s9221" name="Εξίσωση" r:id="rId7" imgW="888840" imgH="266400" progId="Equation.3">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1 - Τίτλος"/>
          <p:cNvSpPr>
            <a:spLocks noGrp="1"/>
          </p:cNvSpPr>
          <p:nvPr>
            <p:ph type="title"/>
          </p:nvPr>
        </p:nvSpPr>
        <p:spPr/>
        <p:txBody>
          <a:bodyPr/>
          <a:lstStyle/>
          <a:p>
            <a:r>
              <a:rPr lang="el-GR" sz="2400" smtClean="0"/>
              <a:t>Έλεγχος Υπόθεσης για το μέσο ενός πληθυσμού</a:t>
            </a:r>
            <a:r>
              <a:rPr lang="en-US" sz="2400" smtClean="0"/>
              <a:t>:</a:t>
            </a:r>
            <a:r>
              <a:rPr lang="el-GR" sz="2400" smtClean="0"/>
              <a:t>  μονόπλευρος </a:t>
            </a:r>
            <a:r>
              <a:rPr lang="el-GR" sz="2800" smtClean="0"/>
              <a:t>έλεγχος</a:t>
            </a:r>
            <a:endParaRPr lang="el-GR" sz="2400" smtClean="0"/>
          </a:p>
        </p:txBody>
      </p:sp>
      <p:sp>
        <p:nvSpPr>
          <p:cNvPr id="3" name="2 - Θέση περιεχομένου"/>
          <p:cNvSpPr>
            <a:spLocks noGrp="1"/>
          </p:cNvSpPr>
          <p:nvPr>
            <p:ph idx="1"/>
          </p:nvPr>
        </p:nvSpPr>
        <p:spPr>
          <a:xfrm>
            <a:off x="611188" y="1700213"/>
            <a:ext cx="7772400" cy="4681537"/>
          </a:xfrm>
        </p:spPr>
        <p:txBody>
          <a:bodyPr/>
          <a:lstStyle/>
          <a:p>
            <a:pPr>
              <a:defRPr/>
            </a:pPr>
            <a:r>
              <a:rPr lang="el-GR" sz="1800" dirty="0" smtClean="0">
                <a:solidFill>
                  <a:schemeClr val="accent6"/>
                </a:solidFill>
              </a:rPr>
              <a:t>Αν η παιδίατρος επιθυμούσε να ελέγξει την ερευνητική υπόθεση ότι τα παιδιά με «πολλές αγκαλιές» σε ηλικία 2 ετών έχουν μεγαλύτερο βάρος από τα τυπικά παιδιά θα έπρεπε να ακολουθήσει τα παρακάτω βήματα:</a:t>
            </a:r>
          </a:p>
          <a:p>
            <a:pPr>
              <a:buFont typeface="+mj-lt"/>
              <a:buAutoNum type="arabicPeriod"/>
              <a:defRPr/>
            </a:pPr>
            <a:r>
              <a:rPr lang="el-GR" sz="1800" dirty="0" smtClean="0">
                <a:solidFill>
                  <a:schemeClr val="accent6"/>
                </a:solidFill>
              </a:rPr>
              <a:t>Διατύπωση στατιστικών υποθέσεων και επιλογή επιπέδου σημαντικότητας</a:t>
            </a:r>
          </a:p>
          <a:p>
            <a:pPr>
              <a:defRPr/>
            </a:pPr>
            <a:endParaRPr lang="el-GR" sz="1800" dirty="0" smtClean="0">
              <a:solidFill>
                <a:schemeClr val="accent6"/>
              </a:solidFill>
            </a:endParaRPr>
          </a:p>
          <a:p>
            <a:pPr>
              <a:buFont typeface="+mj-lt"/>
              <a:buAutoNum type="arabicPeriod"/>
              <a:defRPr/>
            </a:pPr>
            <a:endParaRPr lang="el-GR" sz="1800" dirty="0" smtClean="0">
              <a:solidFill>
                <a:schemeClr val="accent6"/>
              </a:solidFill>
            </a:endParaRPr>
          </a:p>
          <a:p>
            <a:pPr>
              <a:buFontTx/>
              <a:buNone/>
              <a:defRPr/>
            </a:pPr>
            <a:r>
              <a:rPr lang="el-GR" sz="1800" dirty="0" smtClean="0">
                <a:solidFill>
                  <a:schemeClr val="accent6"/>
                </a:solidFill>
              </a:rPr>
              <a:t>2.   επειδή το δείγμα είναι μεγάλο Ν=36 &gt;30 και ισχύει το Κ.Ο.Θ. για τη δειγματοληπτική κατανομή της μέσης τιμής άρα το πηλίκο Ζ ακολουθεί την τυπική κανονική κατανομή και Κανόνας απόφασης είναι :</a:t>
            </a:r>
          </a:p>
          <a:p>
            <a:pPr>
              <a:buFontTx/>
              <a:buNone/>
              <a:defRPr/>
            </a:pPr>
            <a:r>
              <a:rPr lang="el-GR" sz="1800" dirty="0" smtClean="0">
                <a:solidFill>
                  <a:schemeClr val="accent6"/>
                </a:solidFill>
              </a:rPr>
              <a:t>	Η μηδενική υπόθεση απορρίπτεται αν </a:t>
            </a:r>
          </a:p>
          <a:p>
            <a:pPr>
              <a:buFontTx/>
              <a:buAutoNum type="arabicPeriod" startAt="3"/>
              <a:defRPr/>
            </a:pPr>
            <a:endParaRPr lang="el-GR" sz="1800" dirty="0" smtClean="0">
              <a:solidFill>
                <a:schemeClr val="accent6"/>
              </a:solidFill>
            </a:endParaRPr>
          </a:p>
          <a:p>
            <a:pPr>
              <a:buFontTx/>
              <a:buAutoNum type="arabicPeriod" startAt="3"/>
              <a:defRPr/>
            </a:pPr>
            <a:r>
              <a:rPr lang="el-GR" sz="1800" dirty="0" smtClean="0">
                <a:solidFill>
                  <a:schemeClr val="accent6"/>
                </a:solidFill>
              </a:rPr>
              <a:t>Επειδή                                                                                         </a:t>
            </a:r>
          </a:p>
          <a:p>
            <a:pPr>
              <a:buFontTx/>
              <a:buNone/>
              <a:defRPr/>
            </a:pPr>
            <a:r>
              <a:rPr lang="el-GR" sz="1800" dirty="0" smtClean="0">
                <a:solidFill>
                  <a:schemeClr val="accent6"/>
                </a:solidFill>
              </a:rPr>
              <a:t>απορρίπτεται η μηδενική υπόθεση και γίνεται αποδεκτή η εναλλακτική.</a:t>
            </a:r>
          </a:p>
          <a:p>
            <a:pPr>
              <a:buFontTx/>
              <a:buNone/>
              <a:defRPr/>
            </a:pPr>
            <a:r>
              <a:rPr lang="el-GR" sz="1800" dirty="0" smtClean="0">
                <a:solidFill>
                  <a:schemeClr val="accent6"/>
                </a:solidFill>
              </a:rPr>
              <a:t>4.   Επαληθεύεται η ερευνητική υπόθεση </a:t>
            </a:r>
          </a:p>
          <a:p>
            <a:pPr>
              <a:buFontTx/>
              <a:buNone/>
              <a:defRPr/>
            </a:pPr>
            <a:endParaRPr lang="el-GR" sz="1800" dirty="0" smtClean="0">
              <a:solidFill>
                <a:schemeClr val="accent6"/>
              </a:solidFill>
            </a:endParaRPr>
          </a:p>
        </p:txBody>
      </p:sp>
      <p:graphicFrame>
        <p:nvGraphicFramePr>
          <p:cNvPr id="10242" name="Object 5"/>
          <p:cNvGraphicFramePr>
            <a:graphicFrameLocks noChangeAspect="1"/>
          </p:cNvGraphicFramePr>
          <p:nvPr/>
        </p:nvGraphicFramePr>
        <p:xfrm>
          <a:off x="1908175" y="2997200"/>
          <a:ext cx="1231900" cy="647700"/>
        </p:xfrm>
        <a:graphic>
          <a:graphicData uri="http://schemas.openxmlformats.org/presentationml/2006/ole">
            <p:oleObj spid="_x0000_s10242" name="Εξίσωση" r:id="rId3" imgW="1231560" imgH="647640" progId="Equation.3">
              <p:embed/>
            </p:oleObj>
          </a:graphicData>
        </a:graphic>
      </p:graphicFrame>
      <p:graphicFrame>
        <p:nvGraphicFramePr>
          <p:cNvPr id="10243" name="Object 3"/>
          <p:cNvGraphicFramePr>
            <a:graphicFrameLocks noChangeAspect="1"/>
          </p:cNvGraphicFramePr>
          <p:nvPr/>
        </p:nvGraphicFramePr>
        <p:xfrm>
          <a:off x="3779838" y="3068638"/>
          <a:ext cx="825500" cy="266700"/>
        </p:xfrm>
        <a:graphic>
          <a:graphicData uri="http://schemas.openxmlformats.org/presentationml/2006/ole">
            <p:oleObj spid="_x0000_s10243" name="Εξίσωση" r:id="rId4" imgW="825480" imgH="266400" progId="Equation.3">
              <p:embed/>
            </p:oleObj>
          </a:graphicData>
        </a:graphic>
      </p:graphicFrame>
      <p:graphicFrame>
        <p:nvGraphicFramePr>
          <p:cNvPr id="10244" name="Object 11"/>
          <p:cNvGraphicFramePr>
            <a:graphicFrameLocks noChangeAspect="1"/>
          </p:cNvGraphicFramePr>
          <p:nvPr/>
        </p:nvGraphicFramePr>
        <p:xfrm>
          <a:off x="4787900" y="4508500"/>
          <a:ext cx="774700" cy="266700"/>
        </p:xfrm>
        <a:graphic>
          <a:graphicData uri="http://schemas.openxmlformats.org/presentationml/2006/ole">
            <p:oleObj spid="_x0000_s10244" name="Εξίσωση" r:id="rId5" imgW="774360" imgH="266400" progId="Equation.3">
              <p:embed/>
            </p:oleObj>
          </a:graphicData>
        </a:graphic>
      </p:graphicFrame>
      <p:sp>
        <p:nvSpPr>
          <p:cNvPr id="10248"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graphicFrame>
        <p:nvGraphicFramePr>
          <p:cNvPr id="10245" name="Object 12"/>
          <p:cNvGraphicFramePr>
            <a:graphicFrameLocks noChangeAspect="1"/>
          </p:cNvGraphicFramePr>
          <p:nvPr/>
        </p:nvGraphicFramePr>
        <p:xfrm>
          <a:off x="1979613" y="4868863"/>
          <a:ext cx="4392612" cy="647700"/>
        </p:xfrm>
        <a:graphic>
          <a:graphicData uri="http://schemas.openxmlformats.org/presentationml/2006/ole">
            <p:oleObj spid="_x0000_s10245" name="Εξίσωση" r:id="rId6" imgW="3949560" imgH="622080" progId="Equation.3">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684213" y="620713"/>
            <a:ext cx="7772400" cy="504825"/>
          </a:xfrm>
        </p:spPr>
        <p:txBody>
          <a:bodyPr/>
          <a:lstStyle/>
          <a:p>
            <a:pPr eaLnBrk="1" hangingPunct="1"/>
            <a:r>
              <a:rPr lang="el-GR" sz="2400" smtClean="0"/>
              <a:t>Έλεγχος Υπόθεσης για το μέσο ενός πληθυσμού με την κατανομή </a:t>
            </a:r>
            <a:r>
              <a:rPr lang="en-US" sz="2400" smtClean="0"/>
              <a:t>t (student)</a:t>
            </a:r>
            <a:endParaRPr lang="el-GR" sz="2400" smtClean="0"/>
          </a:p>
        </p:txBody>
      </p:sp>
      <p:graphicFrame>
        <p:nvGraphicFramePr>
          <p:cNvPr id="11266" name="Object 5"/>
          <p:cNvGraphicFramePr>
            <a:graphicFrameLocks noChangeAspect="1"/>
          </p:cNvGraphicFramePr>
          <p:nvPr>
            <p:ph idx="1"/>
          </p:nvPr>
        </p:nvGraphicFramePr>
        <p:xfrm>
          <a:off x="1184275" y="1782763"/>
          <a:ext cx="6516688" cy="3582987"/>
        </p:xfrm>
        <a:graphic>
          <a:graphicData uri="http://schemas.openxmlformats.org/presentationml/2006/ole">
            <p:oleObj spid="_x0000_s11266" name="Document" r:id="rId3" imgW="6113945" imgH="3360226" progId="Word.Document.8">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8"/>
          <p:cNvSpPr>
            <a:spLocks noGrp="1" noChangeArrowheads="1"/>
          </p:cNvSpPr>
          <p:nvPr>
            <p:ph type="title"/>
          </p:nvPr>
        </p:nvSpPr>
        <p:spPr>
          <a:xfrm>
            <a:off x="684213" y="333375"/>
            <a:ext cx="7772400" cy="803275"/>
          </a:xfrm>
        </p:spPr>
        <p:txBody>
          <a:bodyPr/>
          <a:lstStyle/>
          <a:p>
            <a:pPr eaLnBrk="1" hangingPunct="1"/>
            <a:r>
              <a:rPr lang="el-GR" sz="2400" smtClean="0"/>
              <a:t>Έλεγχος Υπόθεσης για το μέσο ενός πληθυσμού με την κατανομή </a:t>
            </a:r>
            <a:r>
              <a:rPr lang="en-US" sz="2400" smtClean="0"/>
              <a:t>t (student)</a:t>
            </a:r>
            <a:endParaRPr lang="el-GR" sz="2400" smtClean="0"/>
          </a:p>
        </p:txBody>
      </p:sp>
      <p:graphicFrame>
        <p:nvGraphicFramePr>
          <p:cNvPr id="12290" name="Object 4"/>
          <p:cNvGraphicFramePr>
            <a:graphicFrameLocks noChangeAspect="1"/>
          </p:cNvGraphicFramePr>
          <p:nvPr>
            <p:ph sz="half" idx="1"/>
          </p:nvPr>
        </p:nvGraphicFramePr>
        <p:xfrm>
          <a:off x="4427538" y="2008188"/>
          <a:ext cx="4248150" cy="2900362"/>
        </p:xfrm>
        <a:graphic>
          <a:graphicData uri="http://schemas.openxmlformats.org/presentationml/2006/ole">
            <p:oleObj spid="_x0000_s12290" name="Εικόνα bitmap" r:id="rId3" imgW="3600000" imgH="2457143" progId="Paint.Picture">
              <p:embed/>
            </p:oleObj>
          </a:graphicData>
        </a:graphic>
      </p:graphicFrame>
      <p:graphicFrame>
        <p:nvGraphicFramePr>
          <p:cNvPr id="12291" name="Object 7"/>
          <p:cNvGraphicFramePr>
            <a:graphicFrameLocks noChangeAspect="1"/>
          </p:cNvGraphicFramePr>
          <p:nvPr>
            <p:ph sz="half" idx="2"/>
          </p:nvPr>
        </p:nvGraphicFramePr>
        <p:xfrm>
          <a:off x="323850" y="1412875"/>
          <a:ext cx="4129088" cy="5108575"/>
        </p:xfrm>
        <a:graphic>
          <a:graphicData uri="http://schemas.openxmlformats.org/presentationml/2006/ole">
            <p:oleObj spid="_x0000_s12291" name="Έγγραφο" r:id="rId4" imgW="5901271" imgH="7301697" progId="Word.Document.8">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314" name="Object 35"/>
          <p:cNvGraphicFramePr>
            <a:graphicFrameLocks noChangeAspect="1"/>
          </p:cNvGraphicFramePr>
          <p:nvPr/>
        </p:nvGraphicFramePr>
        <p:xfrm>
          <a:off x="609600" y="0"/>
          <a:ext cx="8534400" cy="7021513"/>
        </p:xfrm>
        <a:graphic>
          <a:graphicData uri="http://schemas.openxmlformats.org/presentationml/2006/ole">
            <p:oleObj spid="_x0000_s13314" name="Έγγραφο" r:id="rId3" imgW="5632920" imgH="4633200" progId="Word.Document.8">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84213" y="836613"/>
            <a:ext cx="7200900" cy="7478712"/>
          </a:xfrm>
          <a:prstGeom prst="rect">
            <a:avLst/>
          </a:prstGeom>
        </p:spPr>
        <p:txBody>
          <a:bodyPr>
            <a:spAutoFit/>
          </a:bodyPr>
          <a:lstStyle/>
          <a:p>
            <a:pPr>
              <a:defRPr/>
            </a:pPr>
            <a:r>
              <a:rPr lang="el-GR" sz="1600" dirty="0">
                <a:solidFill>
                  <a:schemeClr val="accent2"/>
                </a:solidFill>
              </a:rPr>
              <a:t>Να διερευνηθεί ο ισχυρισμός των μαθητών ότι χρειάζονται τουλάχιστον 30 λεπτά κάθε πρωί για να φθάσουν στο σχολείο τους όταν σε ένα τυχαίο δείγμα 16 μαθητών ο μέσος χρόνος προσέλευσης βρέθηκε 25,6 λεπτά και η τυπική απόκλιση 5 λεπτά αν είναι γνωστό ότι οι τιμές του χρόνου προσέλευσης κατανέμονται περίπου κανονικά (α=0,05)</a:t>
            </a:r>
          </a:p>
          <a:p>
            <a:pPr marL="342900" indent="-342900">
              <a:buFont typeface="+mj-lt"/>
              <a:buAutoNum type="arabicPeriod"/>
              <a:defRPr/>
            </a:pPr>
            <a:r>
              <a:rPr lang="el-GR" sz="1600" dirty="0">
                <a:solidFill>
                  <a:schemeClr val="accent2"/>
                </a:solidFill>
              </a:rPr>
              <a:t>Υποθέσεις </a:t>
            </a:r>
          </a:p>
          <a:p>
            <a:pPr marL="342900" indent="-342900">
              <a:buFont typeface="+mj-lt"/>
              <a:buAutoNum type="arabicPeriod"/>
              <a:defRPr/>
            </a:pPr>
            <a:endParaRPr lang="el-GR" sz="1600" dirty="0">
              <a:solidFill>
                <a:schemeClr val="accent2"/>
              </a:solidFill>
            </a:endParaRPr>
          </a:p>
          <a:p>
            <a:pPr marL="342900" indent="-342900">
              <a:defRPr/>
            </a:pPr>
            <a:endParaRPr lang="el-GR" sz="1600" dirty="0">
              <a:solidFill>
                <a:schemeClr val="accent2"/>
              </a:solidFill>
            </a:endParaRPr>
          </a:p>
          <a:p>
            <a:pPr marL="342900" indent="-342900">
              <a:buFont typeface="+mj-lt"/>
              <a:buAutoNum type="arabicPeriod" startAt="2"/>
              <a:defRPr/>
            </a:pPr>
            <a:r>
              <a:rPr lang="el-GR" sz="1600" dirty="0">
                <a:solidFill>
                  <a:schemeClr val="accent2"/>
                </a:solidFill>
              </a:rPr>
              <a:t>Θα χρησιμοποιηθεί το στατιστικό </a:t>
            </a:r>
            <a:r>
              <a:rPr lang="en-US" sz="1600" dirty="0">
                <a:solidFill>
                  <a:schemeClr val="accent2"/>
                </a:solidFill>
              </a:rPr>
              <a:t>t </a:t>
            </a:r>
            <a:r>
              <a:rPr lang="el-GR" sz="1600" dirty="0">
                <a:solidFill>
                  <a:schemeClr val="accent2"/>
                </a:solidFill>
              </a:rPr>
              <a:t>επειδή τη τυπική απόκλιση του πληθυσμού των χρόνων προσέλευσης είναι άγνωστη και εκτιμάται από την τυπική απόκλιση του δείγματος </a:t>
            </a:r>
            <a:r>
              <a:rPr lang="en-US" sz="1600" dirty="0">
                <a:solidFill>
                  <a:schemeClr val="accent2"/>
                </a:solidFill>
              </a:rPr>
              <a:t>S=5. </a:t>
            </a:r>
            <a:endParaRPr lang="el-GR" sz="1600" dirty="0">
              <a:solidFill>
                <a:schemeClr val="accent2"/>
              </a:solidFill>
            </a:endParaRPr>
          </a:p>
          <a:p>
            <a:pPr marL="342900" indent="-342900">
              <a:defRPr/>
            </a:pPr>
            <a:r>
              <a:rPr lang="el-GR" sz="1600" dirty="0">
                <a:solidFill>
                  <a:schemeClr val="accent2"/>
                </a:solidFill>
              </a:rPr>
              <a:t>	Από τον πίνακα της </a:t>
            </a:r>
            <a:r>
              <a:rPr lang="en-US" sz="1600" dirty="0">
                <a:solidFill>
                  <a:schemeClr val="accent2"/>
                </a:solidFill>
              </a:rPr>
              <a:t>t </a:t>
            </a:r>
            <a:r>
              <a:rPr lang="el-GR" sz="1600" dirty="0">
                <a:solidFill>
                  <a:schemeClr val="accent2"/>
                </a:solidFill>
              </a:rPr>
              <a:t>για Βαθμούς ελευθερίας Ν-1=15 στην πρώτη στήλη (Ποσοστό 0,95) : </a:t>
            </a:r>
            <a:r>
              <a:rPr lang="en-US" sz="1600" dirty="0">
                <a:solidFill>
                  <a:schemeClr val="accent2"/>
                </a:solidFill>
              </a:rPr>
              <a:t>t</a:t>
            </a:r>
            <a:r>
              <a:rPr lang="el-GR" sz="1600" baseline="-25000" dirty="0" err="1">
                <a:solidFill>
                  <a:schemeClr val="accent2"/>
                </a:solidFill>
              </a:rPr>
              <a:t>κρ</a:t>
            </a:r>
            <a:r>
              <a:rPr lang="el-GR" sz="1600" baseline="-25000" dirty="0">
                <a:solidFill>
                  <a:schemeClr val="accent2"/>
                </a:solidFill>
              </a:rPr>
              <a:t> </a:t>
            </a:r>
            <a:r>
              <a:rPr lang="el-GR" sz="1600" dirty="0">
                <a:solidFill>
                  <a:schemeClr val="accent2"/>
                </a:solidFill>
              </a:rPr>
              <a:t>=1,75 που στην περίπτωση αυτή γίνεται 	</a:t>
            </a:r>
            <a:r>
              <a:rPr lang="en-US" sz="1600" dirty="0">
                <a:solidFill>
                  <a:schemeClr val="accent2"/>
                </a:solidFill>
              </a:rPr>
              <a:t>t</a:t>
            </a:r>
            <a:r>
              <a:rPr lang="el-GR" sz="1600" baseline="-25000" dirty="0" err="1">
                <a:solidFill>
                  <a:schemeClr val="accent2"/>
                </a:solidFill>
              </a:rPr>
              <a:t>κρ</a:t>
            </a:r>
            <a:r>
              <a:rPr lang="el-GR" sz="1600" baseline="-25000" dirty="0">
                <a:solidFill>
                  <a:schemeClr val="accent2"/>
                </a:solidFill>
              </a:rPr>
              <a:t> </a:t>
            </a:r>
            <a:r>
              <a:rPr lang="el-GR" sz="1600" dirty="0">
                <a:solidFill>
                  <a:schemeClr val="accent2"/>
                </a:solidFill>
              </a:rPr>
              <a:t>= -1,75 λόγω της κατεύθυνσης του ελέγχου</a:t>
            </a:r>
          </a:p>
          <a:p>
            <a:pPr marL="800100" lvl="1" indent="-342900">
              <a:defRPr/>
            </a:pPr>
            <a:r>
              <a:rPr lang="el-GR" sz="1600" dirty="0">
                <a:solidFill>
                  <a:schemeClr val="accent2"/>
                </a:solidFill>
              </a:rPr>
              <a:t>Κανόνας απόφασης:  αν </a:t>
            </a:r>
            <a:r>
              <a:rPr lang="en-US" sz="1600" dirty="0">
                <a:solidFill>
                  <a:schemeClr val="accent2"/>
                </a:solidFill>
              </a:rPr>
              <a:t>t &lt;-1,75 </a:t>
            </a:r>
            <a:r>
              <a:rPr lang="el-GR" sz="1600" dirty="0">
                <a:solidFill>
                  <a:schemeClr val="accent2"/>
                </a:solidFill>
              </a:rPr>
              <a:t>απορρίπτεται η μηδενική υπόθεση</a:t>
            </a:r>
          </a:p>
          <a:p>
            <a:pPr marL="800100" lvl="1" indent="-342900">
              <a:defRPr/>
            </a:pPr>
            <a:endParaRPr lang="el-GR" sz="1600" dirty="0">
              <a:solidFill>
                <a:schemeClr val="accent2"/>
              </a:solidFill>
            </a:endParaRPr>
          </a:p>
          <a:p>
            <a:pPr marL="342900" indent="-342900">
              <a:buFont typeface="+mj-lt"/>
              <a:buAutoNum type="arabicPeriod" startAt="3"/>
              <a:defRPr/>
            </a:pPr>
            <a:r>
              <a:rPr lang="el-GR" sz="1600" dirty="0">
                <a:solidFill>
                  <a:schemeClr val="accent2"/>
                </a:solidFill>
              </a:rPr>
              <a:t>Από τα δεδομένα </a:t>
            </a:r>
            <a:r>
              <a:rPr lang="en-US" sz="1600" dirty="0">
                <a:solidFill>
                  <a:schemeClr val="accent2"/>
                </a:solidFill>
              </a:rPr>
              <a:t> </a:t>
            </a:r>
            <a:r>
              <a:rPr lang="el-GR" sz="1600" dirty="0">
                <a:solidFill>
                  <a:schemeClr val="accent2"/>
                </a:solidFill>
              </a:rPr>
              <a:t>προκύπτει η απόρριψη της μηδενικής υπόθεσης</a:t>
            </a:r>
          </a:p>
          <a:p>
            <a:pPr marL="342900" indent="-342900">
              <a:buFont typeface="+mj-lt"/>
              <a:buAutoNum type="arabicPeriod" startAt="3"/>
              <a:defRPr/>
            </a:pPr>
            <a:endParaRPr lang="el-GR" sz="1600" dirty="0">
              <a:solidFill>
                <a:schemeClr val="accent2"/>
              </a:solidFill>
            </a:endParaRPr>
          </a:p>
          <a:p>
            <a:pPr marL="342900" indent="-342900">
              <a:buFont typeface="+mj-lt"/>
              <a:buAutoNum type="arabicPeriod" startAt="3"/>
              <a:defRPr/>
            </a:pPr>
            <a:endParaRPr lang="el-GR" sz="1600" dirty="0">
              <a:solidFill>
                <a:schemeClr val="accent2"/>
              </a:solidFill>
            </a:endParaRPr>
          </a:p>
          <a:p>
            <a:pPr marL="342900" indent="-342900">
              <a:buFont typeface="+mj-lt"/>
              <a:buAutoNum type="arabicPeriod" startAt="3"/>
              <a:defRPr/>
            </a:pPr>
            <a:endParaRPr lang="el-GR" sz="1600" dirty="0">
              <a:solidFill>
                <a:schemeClr val="accent2"/>
              </a:solidFill>
            </a:endParaRPr>
          </a:p>
          <a:p>
            <a:pPr marL="342900" indent="-342900">
              <a:buFont typeface="+mj-lt"/>
              <a:buAutoNum type="arabicPeriod" startAt="3"/>
              <a:defRPr/>
            </a:pPr>
            <a:endParaRPr lang="el-GR" sz="1600" dirty="0">
              <a:solidFill>
                <a:schemeClr val="accent2"/>
              </a:solidFill>
            </a:endParaRPr>
          </a:p>
          <a:p>
            <a:pPr marL="342900" indent="-342900">
              <a:buFont typeface="+mj-lt"/>
              <a:buAutoNum type="arabicPeriod" startAt="3"/>
              <a:defRPr/>
            </a:pPr>
            <a:r>
              <a:rPr lang="el-GR" sz="1600" dirty="0">
                <a:solidFill>
                  <a:schemeClr val="accent2"/>
                </a:solidFill>
              </a:rPr>
              <a:t>Ο ισχυρισμός των μαθητών δεν ευσταθεί </a:t>
            </a:r>
          </a:p>
          <a:p>
            <a:pPr>
              <a:defRPr/>
            </a:pPr>
            <a:endParaRPr lang="el-GR" sz="1600" dirty="0"/>
          </a:p>
          <a:p>
            <a:pPr>
              <a:defRPr/>
            </a:pPr>
            <a:endParaRPr lang="el-GR" sz="1600" dirty="0"/>
          </a:p>
          <a:p>
            <a:pPr>
              <a:defRPr/>
            </a:pPr>
            <a:endParaRPr lang="el-GR" sz="1600" dirty="0"/>
          </a:p>
          <a:p>
            <a:pPr>
              <a:defRPr/>
            </a:pPr>
            <a:endParaRPr lang="el-GR" sz="1600" dirty="0"/>
          </a:p>
          <a:p>
            <a:pPr>
              <a:defRPr/>
            </a:pPr>
            <a:endParaRPr lang="el-GR" sz="1600" dirty="0"/>
          </a:p>
          <a:p>
            <a:pPr>
              <a:defRPr/>
            </a:pPr>
            <a:endParaRPr lang="el-GR" sz="1600" dirty="0"/>
          </a:p>
          <a:p>
            <a:pPr>
              <a:defRPr/>
            </a:pPr>
            <a:endParaRPr lang="el-GR" sz="1600" dirty="0"/>
          </a:p>
          <a:p>
            <a:pPr>
              <a:defRPr/>
            </a:pPr>
            <a:endParaRPr lang="el-GR" sz="1600" dirty="0"/>
          </a:p>
        </p:txBody>
      </p:sp>
      <p:graphicFrame>
        <p:nvGraphicFramePr>
          <p:cNvPr id="14338" name="Object 5"/>
          <p:cNvGraphicFramePr>
            <a:graphicFrameLocks noChangeAspect="1"/>
          </p:cNvGraphicFramePr>
          <p:nvPr/>
        </p:nvGraphicFramePr>
        <p:xfrm>
          <a:off x="2411413" y="2060575"/>
          <a:ext cx="1079500" cy="647700"/>
        </p:xfrm>
        <a:graphic>
          <a:graphicData uri="http://schemas.openxmlformats.org/presentationml/2006/ole">
            <p:oleObj spid="_x0000_s14338" name="Εξίσωση" r:id="rId3" imgW="1079280" imgH="647640" progId="Equation.3">
              <p:embed/>
            </p:oleObj>
          </a:graphicData>
        </a:graphic>
      </p:graphicFrame>
      <p:graphicFrame>
        <p:nvGraphicFramePr>
          <p:cNvPr id="14339" name="Object 12"/>
          <p:cNvGraphicFramePr>
            <a:graphicFrameLocks noChangeAspect="1"/>
          </p:cNvGraphicFramePr>
          <p:nvPr/>
        </p:nvGraphicFramePr>
        <p:xfrm>
          <a:off x="1835150" y="5084763"/>
          <a:ext cx="4773613" cy="647700"/>
        </p:xfrm>
        <a:graphic>
          <a:graphicData uri="http://schemas.openxmlformats.org/presentationml/2006/ole">
            <p:oleObj spid="_x0000_s14339" name="Εξίσωση" r:id="rId4" imgW="4292280" imgH="622080" progId="Equation.3">
              <p:embed/>
            </p:oleObj>
          </a:graphicData>
        </a:graphic>
      </p:graphicFrame>
      <p:sp>
        <p:nvSpPr>
          <p:cNvPr id="14341" name="5 - Ορθογώνιο"/>
          <p:cNvSpPr>
            <a:spLocks noChangeArrowheads="1"/>
          </p:cNvSpPr>
          <p:nvPr/>
        </p:nvSpPr>
        <p:spPr bwMode="auto">
          <a:xfrm>
            <a:off x="395288" y="188913"/>
            <a:ext cx="7993062" cy="646112"/>
          </a:xfrm>
          <a:prstGeom prst="rect">
            <a:avLst/>
          </a:prstGeom>
          <a:noFill/>
          <a:ln w="9525">
            <a:noFill/>
            <a:miter lim="800000"/>
            <a:headEnd/>
            <a:tailEnd/>
          </a:ln>
        </p:spPr>
        <p:txBody>
          <a:bodyPr>
            <a:spAutoFit/>
          </a:bodyPr>
          <a:lstStyle/>
          <a:p>
            <a:r>
              <a:rPr lang="el-GR" sz="1800"/>
              <a:t>Έλεγχος Υπόθεσης για το μέσο ενός πληθυσμού με την κατανομή </a:t>
            </a:r>
            <a:r>
              <a:rPr lang="en-US" sz="1800"/>
              <a:t>t (student)</a:t>
            </a:r>
            <a:r>
              <a:rPr lang="el-GR" sz="1800"/>
              <a:t>:</a:t>
            </a:r>
          </a:p>
          <a:p>
            <a:r>
              <a:rPr lang="el-GR" sz="1800"/>
              <a:t>πρόβλημα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539750" y="476250"/>
            <a:ext cx="7916863" cy="720725"/>
          </a:xfrm>
        </p:spPr>
        <p:txBody>
          <a:bodyPr/>
          <a:lstStyle/>
          <a:p>
            <a:pPr eaLnBrk="1" hangingPunct="1"/>
            <a:r>
              <a:rPr lang="el-GR" sz="2400" smtClean="0"/>
              <a:t>Έλεγχος Υπόθεσης για το μέσο ενός πληθυσμού</a:t>
            </a:r>
            <a:r>
              <a:rPr lang="en-US" sz="2400" smtClean="0"/>
              <a:t>:</a:t>
            </a:r>
            <a:r>
              <a:rPr lang="el-GR" sz="2400" smtClean="0"/>
              <a:t> βήμα 1</a:t>
            </a:r>
            <a:r>
              <a:rPr lang="el-GR" sz="2400" baseline="30000" smtClean="0"/>
              <a:t>ο</a:t>
            </a:r>
            <a:r>
              <a:rPr lang="el-GR" sz="2400" smtClean="0"/>
              <a:t> </a:t>
            </a:r>
            <a:r>
              <a:rPr lang="en-US" sz="2400" smtClean="0"/>
              <a:t/>
            </a:r>
            <a:br>
              <a:rPr lang="en-US" sz="2400" smtClean="0"/>
            </a:br>
            <a:endParaRPr lang="el-GR" sz="2400" smtClean="0"/>
          </a:p>
        </p:txBody>
      </p:sp>
      <p:graphicFrame>
        <p:nvGraphicFramePr>
          <p:cNvPr id="2050" name="Object 4"/>
          <p:cNvGraphicFramePr>
            <a:graphicFrameLocks noChangeAspect="1"/>
          </p:cNvGraphicFramePr>
          <p:nvPr>
            <p:ph sz="half" idx="2"/>
          </p:nvPr>
        </p:nvGraphicFramePr>
        <p:xfrm>
          <a:off x="927100" y="1163638"/>
          <a:ext cx="6851650" cy="5230812"/>
        </p:xfrm>
        <a:graphic>
          <a:graphicData uri="http://schemas.openxmlformats.org/presentationml/2006/ole">
            <p:oleObj spid="_x0000_s2050" name="Document" r:id="rId3" imgW="11796635" imgH="9005176" progId="Word.Document.8">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684213" y="476250"/>
            <a:ext cx="7772400" cy="431800"/>
          </a:xfrm>
        </p:spPr>
        <p:txBody>
          <a:bodyPr/>
          <a:lstStyle/>
          <a:p>
            <a:pPr eaLnBrk="1" hangingPunct="1"/>
            <a:r>
              <a:rPr lang="el-GR" sz="2400" smtClean="0"/>
              <a:t>Έλεγχος Υπόθεσης για το μέσο ενός πληθυσμού</a:t>
            </a:r>
            <a:r>
              <a:rPr lang="en-US" sz="2400" smtClean="0"/>
              <a:t>:</a:t>
            </a:r>
            <a:r>
              <a:rPr lang="el-GR" sz="2400" smtClean="0"/>
              <a:t> βήμα 1</a:t>
            </a:r>
            <a:r>
              <a:rPr lang="el-GR" sz="2400" baseline="30000" smtClean="0"/>
              <a:t>ο</a:t>
            </a:r>
            <a:endParaRPr lang="el-GR" sz="2400" smtClean="0"/>
          </a:p>
        </p:txBody>
      </p:sp>
      <p:graphicFrame>
        <p:nvGraphicFramePr>
          <p:cNvPr id="3074" name="Object 4"/>
          <p:cNvGraphicFramePr>
            <a:graphicFrameLocks noChangeAspect="1"/>
          </p:cNvGraphicFramePr>
          <p:nvPr>
            <p:ph sz="half" idx="2"/>
          </p:nvPr>
        </p:nvGraphicFramePr>
        <p:xfrm>
          <a:off x="849313" y="1135063"/>
          <a:ext cx="6375400" cy="4786312"/>
        </p:xfrm>
        <a:graphic>
          <a:graphicData uri="http://schemas.openxmlformats.org/presentationml/2006/ole">
            <p:oleObj spid="_x0000_s3074" name="Document" r:id="rId3" imgW="11796635" imgH="8856000" progId="Word.Document.8">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4213" y="476250"/>
            <a:ext cx="7772400" cy="431800"/>
          </a:xfrm>
        </p:spPr>
        <p:txBody>
          <a:bodyPr/>
          <a:lstStyle/>
          <a:p>
            <a:pPr eaLnBrk="1" hangingPunct="1"/>
            <a:r>
              <a:rPr lang="el-GR" sz="2400" smtClean="0"/>
              <a:t>Έλεγχος Υπόθεσης για το μέσο ενός πληθυσμού</a:t>
            </a:r>
            <a:r>
              <a:rPr lang="en-US" sz="2400" smtClean="0"/>
              <a:t>:</a:t>
            </a:r>
            <a:r>
              <a:rPr lang="el-GR" sz="2400" smtClean="0"/>
              <a:t> βήμα 1</a:t>
            </a:r>
            <a:r>
              <a:rPr lang="el-GR" sz="2400" baseline="30000" smtClean="0"/>
              <a:t>ο</a:t>
            </a:r>
            <a:endParaRPr lang="el-GR" sz="2400" smtClean="0"/>
          </a:p>
        </p:txBody>
      </p:sp>
      <p:sp>
        <p:nvSpPr>
          <p:cNvPr id="30723" name="3 - TextBox"/>
          <p:cNvSpPr txBox="1">
            <a:spLocks noChangeArrowheads="1"/>
          </p:cNvSpPr>
          <p:nvPr/>
        </p:nvSpPr>
        <p:spPr bwMode="auto">
          <a:xfrm>
            <a:off x="1331913" y="1341438"/>
            <a:ext cx="6911975" cy="5078412"/>
          </a:xfrm>
          <a:prstGeom prst="rect">
            <a:avLst/>
          </a:prstGeom>
          <a:noFill/>
          <a:ln w="9525">
            <a:noFill/>
            <a:miter lim="800000"/>
            <a:headEnd/>
            <a:tailEnd/>
          </a:ln>
        </p:spPr>
        <p:txBody>
          <a:bodyPr>
            <a:spAutoFit/>
          </a:bodyPr>
          <a:lstStyle/>
          <a:p>
            <a:pPr>
              <a:lnSpc>
                <a:spcPct val="150000"/>
              </a:lnSpc>
            </a:pPr>
            <a:r>
              <a:rPr lang="el-GR" sz="2000">
                <a:solidFill>
                  <a:schemeClr val="accent2"/>
                </a:solidFill>
              </a:rPr>
              <a:t>Στη περίπτωσή μας απόρριψη της μηδενικής υπόθεσης και υιοθέτηση της εναλλακτικής  οδηγεί  στο συμπέρασμα ότι τα παιδιά με «πολλές αγκαλιές» έχουν διαφορετικό μέσο βάρος από 10,5 κιλά, δηλαδή διαφορετικό βάρος από τα τυπικά παιδιά.</a:t>
            </a:r>
          </a:p>
          <a:p>
            <a:pPr>
              <a:lnSpc>
                <a:spcPct val="150000"/>
              </a:lnSpc>
            </a:pPr>
            <a:r>
              <a:rPr lang="el-GR" sz="2000">
                <a:solidFill>
                  <a:schemeClr val="accent2"/>
                </a:solidFill>
              </a:rPr>
              <a:t>Αν δε το δείγμα μας έχει μέση τιμή μεγαλύτερη από 10,5 κιλά τότε ερευνήτρια μπορεί τότε έχουμε απάντηση στο ερευνητικό ερώτημα:</a:t>
            </a:r>
          </a:p>
          <a:p>
            <a:pPr>
              <a:lnSpc>
                <a:spcPct val="150000"/>
              </a:lnSpc>
            </a:pPr>
            <a:r>
              <a:rPr lang="el-GR" sz="2000">
                <a:solidFill>
                  <a:schemeClr val="accent2"/>
                </a:solidFill>
              </a:rPr>
              <a:t>Τα παιδιά 2 χρόνων που έχουν μεγαλώσει δεχόμενα πολλές αγκαλιές από του γονείς τους, παρουσιάζουν μεγαλύτερη ανάπτυξη από τα άλλα παιδιά</a:t>
            </a:r>
            <a:endParaRPr lang="el-GR" sz="2000"/>
          </a:p>
          <a:p>
            <a:endParaRPr lang="el-G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611188" y="76200"/>
            <a:ext cx="7772400" cy="400050"/>
          </a:xfrm>
        </p:spPr>
        <p:txBody>
          <a:bodyPr/>
          <a:lstStyle/>
          <a:p>
            <a:pPr eaLnBrk="1" hangingPunct="1"/>
            <a:r>
              <a:rPr lang="el-GR" sz="2000" smtClean="0"/>
              <a:t>Έλεγχος Υπόθεσης για το μέσο ενός πληθυσμού</a:t>
            </a:r>
            <a:r>
              <a:rPr lang="en-US" sz="2000" smtClean="0"/>
              <a:t>:</a:t>
            </a:r>
            <a:r>
              <a:rPr lang="el-GR" sz="2000" smtClean="0"/>
              <a:t> βήμα 2</a:t>
            </a:r>
            <a:r>
              <a:rPr lang="el-GR" sz="2000" baseline="30000" smtClean="0"/>
              <a:t>ο</a:t>
            </a:r>
            <a:endParaRPr lang="el-GR" sz="2000" smtClean="0"/>
          </a:p>
        </p:txBody>
      </p:sp>
      <p:graphicFrame>
        <p:nvGraphicFramePr>
          <p:cNvPr id="4098" name="Object 4"/>
          <p:cNvGraphicFramePr>
            <a:graphicFrameLocks noChangeAspect="1"/>
          </p:cNvGraphicFramePr>
          <p:nvPr>
            <p:ph idx="1"/>
          </p:nvPr>
        </p:nvGraphicFramePr>
        <p:xfrm>
          <a:off x="798513" y="782638"/>
          <a:ext cx="6915150" cy="8324850"/>
        </p:xfrm>
        <a:graphic>
          <a:graphicData uri="http://schemas.openxmlformats.org/presentationml/2006/ole">
            <p:oleObj spid="_x0000_s4098" name="Document" r:id="rId3" imgW="6563214" imgH="7900198" progId="Word.Document.8">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a:xfrm>
            <a:off x="611188" y="76200"/>
            <a:ext cx="7772400" cy="544513"/>
          </a:xfrm>
        </p:spPr>
        <p:txBody>
          <a:bodyPr/>
          <a:lstStyle/>
          <a:p>
            <a:pPr eaLnBrk="1" hangingPunct="1"/>
            <a:r>
              <a:rPr lang="el-GR" sz="2000" smtClean="0"/>
              <a:t>Έλεγχος Υπόθεσης για το μέσο ενός πληθυσμού</a:t>
            </a:r>
            <a:r>
              <a:rPr lang="en-US" sz="2000" smtClean="0"/>
              <a:t>:</a:t>
            </a:r>
            <a:r>
              <a:rPr lang="el-GR" sz="2000" smtClean="0"/>
              <a:t> βήμα 2</a:t>
            </a:r>
            <a:r>
              <a:rPr lang="el-GR" sz="2000" baseline="30000" smtClean="0"/>
              <a:t>ο</a:t>
            </a:r>
            <a:endParaRPr lang="el-GR" sz="2000" smtClean="0"/>
          </a:p>
        </p:txBody>
      </p:sp>
      <p:sp>
        <p:nvSpPr>
          <p:cNvPr id="5125" name="3 - TextBox"/>
          <p:cNvSpPr txBox="1">
            <a:spLocks noChangeArrowheads="1"/>
          </p:cNvSpPr>
          <p:nvPr/>
        </p:nvSpPr>
        <p:spPr bwMode="auto">
          <a:xfrm>
            <a:off x="755650" y="908050"/>
            <a:ext cx="4608513" cy="5226050"/>
          </a:xfrm>
          <a:prstGeom prst="rect">
            <a:avLst/>
          </a:prstGeom>
          <a:noFill/>
          <a:ln w="9525">
            <a:noFill/>
            <a:miter lim="800000"/>
            <a:headEnd/>
            <a:tailEnd/>
          </a:ln>
        </p:spPr>
        <p:txBody>
          <a:bodyPr>
            <a:spAutoFit/>
          </a:bodyPr>
          <a:lstStyle/>
          <a:p>
            <a:pPr>
              <a:lnSpc>
                <a:spcPct val="114000"/>
              </a:lnSpc>
              <a:spcAft>
                <a:spcPts val="600"/>
              </a:spcAft>
            </a:pPr>
            <a:r>
              <a:rPr lang="el-GR" sz="1800"/>
              <a:t>Επειδή θεωρητικά ένα τυχαίο δείγμα από τον πληθυσμό με μέση τιμή την       </a:t>
            </a:r>
            <a:r>
              <a:rPr lang="en-US" sz="1800"/>
              <a:t>  </a:t>
            </a:r>
            <a:r>
              <a:rPr lang="el-GR" sz="1800"/>
              <a:t>μπορεί να δώσει οποιαδήποτε τιμή </a:t>
            </a:r>
            <a:r>
              <a:rPr lang="en-US" sz="1800"/>
              <a:t>z</a:t>
            </a:r>
            <a:r>
              <a:rPr lang="el-GR" sz="1800"/>
              <a:t> πρέπει να αποφασιστεί ποιες τιμές Ζ απορρίπτουν την μηδενική υπόθεση. </a:t>
            </a:r>
            <a:endParaRPr lang="en-US" sz="1800"/>
          </a:p>
          <a:p>
            <a:pPr>
              <a:spcAft>
                <a:spcPts val="600"/>
              </a:spcAft>
            </a:pPr>
            <a:r>
              <a:rPr lang="el-GR" sz="1800"/>
              <a:t>Προφανώς αυτές είναι στα άκρα της τυπικής κανονικής κατανομής αφού όσο ποιο πολύ αποκλίνει η μέση τιμή του δείγματος από την          τόσο μεγαλύτερη ή απόκλιση του </a:t>
            </a:r>
            <a:r>
              <a:rPr lang="en-US" sz="1800"/>
              <a:t>z </a:t>
            </a:r>
            <a:r>
              <a:rPr lang="el-GR" sz="1800"/>
              <a:t>του δείγματος από το 0.</a:t>
            </a:r>
          </a:p>
          <a:p>
            <a:pPr>
              <a:spcAft>
                <a:spcPts val="600"/>
              </a:spcAft>
            </a:pPr>
            <a:r>
              <a:rPr lang="el-GR" sz="1800"/>
              <a:t>Η περιοχή αποδοχής ή απόρριψης τη μηδενικής καθορίζεται από το </a:t>
            </a:r>
            <a:r>
              <a:rPr lang="el-GR" sz="1800" b="1"/>
              <a:t>επίπεδο σημαντικότητας α </a:t>
            </a:r>
            <a:r>
              <a:rPr lang="el-GR" sz="1800"/>
              <a:t>που συνήθως είναι α=0,05 ή 5%. </a:t>
            </a:r>
            <a:endParaRPr lang="en-US" sz="1800"/>
          </a:p>
          <a:p>
            <a:pPr>
              <a:spcAft>
                <a:spcPts val="600"/>
              </a:spcAft>
            </a:pPr>
            <a:r>
              <a:rPr lang="el-GR" sz="1800"/>
              <a:t>Δηλ. αν ένα δείγμα δίνει μια τιμή </a:t>
            </a:r>
            <a:r>
              <a:rPr lang="en-US" sz="1800"/>
              <a:t>z</a:t>
            </a:r>
            <a:r>
              <a:rPr lang="el-GR" sz="1800"/>
              <a:t> που ανήκει στο 5% των πιο ακραίων τιμών της τυπικής κανονικής κατανομής τότε απορρίπτεται η μηδενική υπόθεση</a:t>
            </a:r>
          </a:p>
        </p:txBody>
      </p:sp>
      <p:graphicFrame>
        <p:nvGraphicFramePr>
          <p:cNvPr id="5122" name="Object 4"/>
          <p:cNvGraphicFramePr>
            <a:graphicFrameLocks noChangeAspect="1"/>
          </p:cNvGraphicFramePr>
          <p:nvPr/>
        </p:nvGraphicFramePr>
        <p:xfrm>
          <a:off x="3359150" y="1196975"/>
          <a:ext cx="509588" cy="360363"/>
        </p:xfrm>
        <a:graphic>
          <a:graphicData uri="http://schemas.openxmlformats.org/presentationml/2006/ole">
            <p:oleObj spid="_x0000_s5122" name="Εξίσωση" r:id="rId3" imgW="253800" imgH="291960" progId="Equation.3">
              <p:embed/>
            </p:oleObj>
          </a:graphicData>
        </a:graphic>
      </p:graphicFrame>
      <p:graphicFrame>
        <p:nvGraphicFramePr>
          <p:cNvPr id="5123" name="Object 3"/>
          <p:cNvGraphicFramePr>
            <a:graphicFrameLocks noChangeAspect="1"/>
          </p:cNvGraphicFramePr>
          <p:nvPr/>
        </p:nvGraphicFramePr>
        <p:xfrm>
          <a:off x="5003800" y="3068638"/>
          <a:ext cx="509588" cy="360362"/>
        </p:xfrm>
        <a:graphic>
          <a:graphicData uri="http://schemas.openxmlformats.org/presentationml/2006/ole">
            <p:oleObj spid="_x0000_s5123" name="Εξίσωση" r:id="rId4" imgW="253800" imgH="291960" progId="Equation.3">
              <p:embed/>
            </p:oleObj>
          </a:graphicData>
        </a:graphic>
      </p:graphicFrame>
      <p:pic>
        <p:nvPicPr>
          <p:cNvPr id="75782" name="Picture 6"/>
          <p:cNvPicPr>
            <a:picLocks noChangeAspect="1" noChangeArrowheads="1"/>
          </p:cNvPicPr>
          <p:nvPr/>
        </p:nvPicPr>
        <p:blipFill>
          <a:blip r:embed="rId5" cstate="print"/>
          <a:srcRect l="6631" r="13795" b="2760"/>
          <a:stretch>
            <a:fillRect/>
          </a:stretch>
        </p:blipFill>
        <p:spPr bwMode="auto">
          <a:xfrm>
            <a:off x="5508625" y="981075"/>
            <a:ext cx="3455988" cy="3384550"/>
          </a:xfrm>
          <a:prstGeom prst="rect">
            <a:avLst/>
          </a:prstGeom>
          <a:solidFill>
            <a:schemeClr val="accent1">
              <a:lumMod val="75000"/>
            </a:schemeClr>
          </a:solidFill>
          <a:ln w="9525">
            <a:noFill/>
            <a:miter lim="800000"/>
            <a:headEnd/>
            <a:tailEnd/>
          </a:ln>
        </p:spPr>
      </p:pic>
      <p:sp>
        <p:nvSpPr>
          <p:cNvPr id="5127" name="8 - TextBox"/>
          <p:cNvSpPr txBox="1">
            <a:spLocks noChangeArrowheads="1"/>
          </p:cNvSpPr>
          <p:nvPr/>
        </p:nvSpPr>
        <p:spPr bwMode="auto">
          <a:xfrm>
            <a:off x="5292725" y="4868863"/>
            <a:ext cx="1727200" cy="923925"/>
          </a:xfrm>
          <a:prstGeom prst="rect">
            <a:avLst/>
          </a:prstGeom>
          <a:noFill/>
          <a:ln w="9525">
            <a:solidFill>
              <a:schemeClr val="accent1"/>
            </a:solidFill>
            <a:miter lim="800000"/>
            <a:headEnd/>
            <a:tailEnd/>
          </a:ln>
        </p:spPr>
        <p:txBody>
          <a:bodyPr>
            <a:spAutoFit/>
          </a:bodyPr>
          <a:lstStyle/>
          <a:p>
            <a:r>
              <a:rPr lang="el-GR" sz="1800"/>
              <a:t>Ζ δείγματος</a:t>
            </a:r>
          </a:p>
          <a:p>
            <a:r>
              <a:rPr lang="el-GR" sz="1800"/>
              <a:t>που υποστηρίζει την Η</a:t>
            </a:r>
            <a:r>
              <a:rPr lang="el-GR" sz="1800" baseline="-25000"/>
              <a:t>0</a:t>
            </a:r>
            <a:endParaRPr lang="el-GR" sz="1800"/>
          </a:p>
        </p:txBody>
      </p:sp>
      <p:cxnSp>
        <p:nvCxnSpPr>
          <p:cNvPr id="11" name="10 - Ευθύγραμμο βέλος σύνδεσης"/>
          <p:cNvCxnSpPr/>
          <p:nvPr/>
        </p:nvCxnSpPr>
        <p:spPr>
          <a:xfrm flipV="1">
            <a:off x="6300788" y="4005263"/>
            <a:ext cx="792162" cy="863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129" name="13 - TextBox"/>
          <p:cNvSpPr txBox="1">
            <a:spLocks noChangeArrowheads="1"/>
          </p:cNvSpPr>
          <p:nvPr/>
        </p:nvSpPr>
        <p:spPr bwMode="auto">
          <a:xfrm>
            <a:off x="7092950" y="4868863"/>
            <a:ext cx="1727200" cy="923925"/>
          </a:xfrm>
          <a:prstGeom prst="rect">
            <a:avLst/>
          </a:prstGeom>
          <a:noFill/>
          <a:ln w="9525">
            <a:solidFill>
              <a:schemeClr val="accent1"/>
            </a:solidFill>
            <a:miter lim="800000"/>
            <a:headEnd/>
            <a:tailEnd/>
          </a:ln>
        </p:spPr>
        <p:txBody>
          <a:bodyPr>
            <a:spAutoFit/>
          </a:bodyPr>
          <a:lstStyle/>
          <a:p>
            <a:r>
              <a:rPr lang="el-GR" sz="1800"/>
              <a:t>Ζ δείγματος</a:t>
            </a:r>
          </a:p>
          <a:p>
            <a:r>
              <a:rPr lang="el-GR" sz="1800"/>
              <a:t>που απορρίπτει την Η</a:t>
            </a:r>
            <a:r>
              <a:rPr lang="el-GR" sz="1800" baseline="-25000"/>
              <a:t>0</a:t>
            </a:r>
            <a:endParaRPr lang="el-GR" sz="1800"/>
          </a:p>
        </p:txBody>
      </p:sp>
      <p:cxnSp>
        <p:nvCxnSpPr>
          <p:cNvPr id="15" name="14 - Ευθύγραμμο βέλος σύνδεσης"/>
          <p:cNvCxnSpPr/>
          <p:nvPr/>
        </p:nvCxnSpPr>
        <p:spPr>
          <a:xfrm flipV="1">
            <a:off x="7451725" y="4005263"/>
            <a:ext cx="504825" cy="936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18 - Ελεύθερη σχεδίαση"/>
          <p:cNvSpPr/>
          <p:nvPr/>
        </p:nvSpPr>
        <p:spPr>
          <a:xfrm>
            <a:off x="6084888" y="3573463"/>
            <a:ext cx="458787" cy="419100"/>
          </a:xfrm>
          <a:custGeom>
            <a:avLst/>
            <a:gdLst>
              <a:gd name="connsiteX0" fmla="*/ 522515 w 523566"/>
              <a:gd name="connsiteY0" fmla="*/ 0 h 417658"/>
              <a:gd name="connsiteX1" fmla="*/ 510639 w 523566"/>
              <a:gd name="connsiteY1" fmla="*/ 71252 h 417658"/>
              <a:gd name="connsiteX2" fmla="*/ 391886 w 523566"/>
              <a:gd name="connsiteY2" fmla="*/ 154379 h 417658"/>
              <a:gd name="connsiteX3" fmla="*/ 320634 w 523566"/>
              <a:gd name="connsiteY3" fmla="*/ 237506 h 417658"/>
              <a:gd name="connsiteX4" fmla="*/ 296883 w 523566"/>
              <a:gd name="connsiteY4" fmla="*/ 273132 h 417658"/>
              <a:gd name="connsiteX5" fmla="*/ 261257 w 523566"/>
              <a:gd name="connsiteY5" fmla="*/ 296883 h 417658"/>
              <a:gd name="connsiteX6" fmla="*/ 225631 w 523566"/>
              <a:gd name="connsiteY6" fmla="*/ 332509 h 417658"/>
              <a:gd name="connsiteX7" fmla="*/ 83128 w 523566"/>
              <a:gd name="connsiteY7" fmla="*/ 368135 h 417658"/>
              <a:gd name="connsiteX8" fmla="*/ 0 w 523566"/>
              <a:gd name="connsiteY8" fmla="*/ 391885 h 417658"/>
              <a:gd name="connsiteX9" fmla="*/ 261257 w 523566"/>
              <a:gd name="connsiteY9" fmla="*/ 415636 h 417658"/>
              <a:gd name="connsiteX10" fmla="*/ 498764 w 523566"/>
              <a:gd name="connsiteY10" fmla="*/ 391885 h 417658"/>
              <a:gd name="connsiteX11" fmla="*/ 510639 w 523566"/>
              <a:gd name="connsiteY11" fmla="*/ 296883 h 417658"/>
              <a:gd name="connsiteX12" fmla="*/ 498764 w 523566"/>
              <a:gd name="connsiteY12" fmla="*/ 142504 h 417658"/>
              <a:gd name="connsiteX13" fmla="*/ 498764 w 523566"/>
              <a:gd name="connsiteY13" fmla="*/ 106878 h 417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3566" h="417658">
                <a:moveTo>
                  <a:pt x="522515" y="0"/>
                </a:moveTo>
                <a:cubicBezTo>
                  <a:pt x="518556" y="23751"/>
                  <a:pt x="523566" y="50938"/>
                  <a:pt x="510639" y="71252"/>
                </a:cubicBezTo>
                <a:cubicBezTo>
                  <a:pt x="484242" y="112733"/>
                  <a:pt x="433568" y="133537"/>
                  <a:pt x="391886" y="154379"/>
                </a:cubicBezTo>
                <a:cubicBezTo>
                  <a:pt x="258466" y="332271"/>
                  <a:pt x="444686" y="88645"/>
                  <a:pt x="320634" y="237506"/>
                </a:cubicBezTo>
                <a:cubicBezTo>
                  <a:pt x="311497" y="248470"/>
                  <a:pt x="306975" y="263040"/>
                  <a:pt x="296883" y="273132"/>
                </a:cubicBezTo>
                <a:cubicBezTo>
                  <a:pt x="286791" y="283224"/>
                  <a:pt x="272221" y="287746"/>
                  <a:pt x="261257" y="296883"/>
                </a:cubicBezTo>
                <a:cubicBezTo>
                  <a:pt x="248355" y="307634"/>
                  <a:pt x="241224" y="326272"/>
                  <a:pt x="225631" y="332509"/>
                </a:cubicBezTo>
                <a:cubicBezTo>
                  <a:pt x="180170" y="350693"/>
                  <a:pt x="129578" y="352652"/>
                  <a:pt x="83128" y="368135"/>
                </a:cubicBezTo>
                <a:cubicBezTo>
                  <a:pt x="32018" y="385171"/>
                  <a:pt x="59646" y="376974"/>
                  <a:pt x="0" y="391885"/>
                </a:cubicBezTo>
                <a:cubicBezTo>
                  <a:pt x="75829" y="401364"/>
                  <a:pt x="192526" y="417658"/>
                  <a:pt x="261257" y="415636"/>
                </a:cubicBezTo>
                <a:cubicBezTo>
                  <a:pt x="340786" y="413297"/>
                  <a:pt x="498764" y="391885"/>
                  <a:pt x="498764" y="391885"/>
                </a:cubicBezTo>
                <a:cubicBezTo>
                  <a:pt x="502722" y="360218"/>
                  <a:pt x="510639" y="328797"/>
                  <a:pt x="510639" y="296883"/>
                </a:cubicBezTo>
                <a:cubicBezTo>
                  <a:pt x="510639" y="245271"/>
                  <a:pt x="501983" y="194015"/>
                  <a:pt x="498764" y="142504"/>
                </a:cubicBezTo>
                <a:cubicBezTo>
                  <a:pt x="498023" y="130652"/>
                  <a:pt x="498764" y="118753"/>
                  <a:pt x="498764" y="106878"/>
                </a:cubicBezTo>
              </a:path>
            </a:pathLst>
          </a:custGeom>
          <a:solidFill>
            <a:schemeClr val="accent1">
              <a:lumMod val="75000"/>
            </a:schemeClr>
          </a:solidFill>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p>
        </p:txBody>
      </p:sp>
      <p:sp>
        <p:nvSpPr>
          <p:cNvPr id="20" name="19 - Ελεύθερη σχεδίαση"/>
          <p:cNvSpPr/>
          <p:nvPr/>
        </p:nvSpPr>
        <p:spPr>
          <a:xfrm>
            <a:off x="7812088" y="3716338"/>
            <a:ext cx="504825" cy="288925"/>
          </a:xfrm>
          <a:custGeom>
            <a:avLst/>
            <a:gdLst>
              <a:gd name="connsiteX0" fmla="*/ 3958 w 349748"/>
              <a:gd name="connsiteY0" fmla="*/ 19792 h 299599"/>
              <a:gd name="connsiteX1" fmla="*/ 15833 w 349748"/>
              <a:gd name="connsiteY1" fmla="*/ 162295 h 299599"/>
              <a:gd name="connsiteX2" fmla="*/ 27709 w 349748"/>
              <a:gd name="connsiteY2" fmla="*/ 257298 h 299599"/>
              <a:gd name="connsiteX3" fmla="*/ 122711 w 349748"/>
              <a:gd name="connsiteY3" fmla="*/ 269173 h 299599"/>
              <a:gd name="connsiteX4" fmla="*/ 241464 w 349748"/>
              <a:gd name="connsiteY4" fmla="*/ 292924 h 299599"/>
              <a:gd name="connsiteX5" fmla="*/ 336467 w 349748"/>
              <a:gd name="connsiteY5" fmla="*/ 281049 h 299599"/>
              <a:gd name="connsiteX6" fmla="*/ 324592 w 349748"/>
              <a:gd name="connsiteY6" fmla="*/ 233547 h 299599"/>
              <a:gd name="connsiteX7" fmla="*/ 277090 w 349748"/>
              <a:gd name="connsiteY7" fmla="*/ 221672 h 299599"/>
              <a:gd name="connsiteX8" fmla="*/ 170212 w 349748"/>
              <a:gd name="connsiteY8" fmla="*/ 150420 h 299599"/>
              <a:gd name="connsiteX9" fmla="*/ 134587 w 349748"/>
              <a:gd name="connsiteY9" fmla="*/ 126670 h 299599"/>
              <a:gd name="connsiteX10" fmla="*/ 39584 w 349748"/>
              <a:gd name="connsiteY10" fmla="*/ 43542 h 299599"/>
              <a:gd name="connsiteX11" fmla="*/ 3958 w 349748"/>
              <a:gd name="connsiteY11" fmla="*/ 19792 h 299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9748" h="299599">
                <a:moveTo>
                  <a:pt x="3958" y="19792"/>
                </a:moveTo>
                <a:cubicBezTo>
                  <a:pt x="0" y="39584"/>
                  <a:pt x="15833" y="21055"/>
                  <a:pt x="15833" y="162295"/>
                </a:cubicBezTo>
                <a:cubicBezTo>
                  <a:pt x="15833" y="194209"/>
                  <a:pt x="5142" y="234731"/>
                  <a:pt x="27709" y="257298"/>
                </a:cubicBezTo>
                <a:cubicBezTo>
                  <a:pt x="50275" y="279864"/>
                  <a:pt x="91231" y="263926"/>
                  <a:pt x="122711" y="269173"/>
                </a:cubicBezTo>
                <a:cubicBezTo>
                  <a:pt x="162530" y="275810"/>
                  <a:pt x="241464" y="292924"/>
                  <a:pt x="241464" y="292924"/>
                </a:cubicBezTo>
                <a:cubicBezTo>
                  <a:pt x="273132" y="288966"/>
                  <a:pt x="310497" y="299599"/>
                  <a:pt x="336467" y="281049"/>
                </a:cubicBezTo>
                <a:cubicBezTo>
                  <a:pt x="349748" y="271562"/>
                  <a:pt x="336133" y="245088"/>
                  <a:pt x="324592" y="233547"/>
                </a:cubicBezTo>
                <a:cubicBezTo>
                  <a:pt x="313051" y="222006"/>
                  <a:pt x="292924" y="225630"/>
                  <a:pt x="277090" y="221672"/>
                </a:cubicBezTo>
                <a:lnTo>
                  <a:pt x="170212" y="150420"/>
                </a:lnTo>
                <a:lnTo>
                  <a:pt x="134587" y="126670"/>
                </a:lnTo>
                <a:cubicBezTo>
                  <a:pt x="95002" y="67293"/>
                  <a:pt x="122711" y="98961"/>
                  <a:pt x="39584" y="43542"/>
                </a:cubicBezTo>
                <a:cubicBezTo>
                  <a:pt x="32219" y="38632"/>
                  <a:pt x="7916" y="0"/>
                  <a:pt x="3958" y="19792"/>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133" name="26 - TextBox"/>
          <p:cNvSpPr txBox="1">
            <a:spLocks noChangeArrowheads="1"/>
          </p:cNvSpPr>
          <p:nvPr/>
        </p:nvSpPr>
        <p:spPr bwMode="auto">
          <a:xfrm>
            <a:off x="7812088" y="2492375"/>
            <a:ext cx="576262" cy="461963"/>
          </a:xfrm>
          <a:prstGeom prst="rect">
            <a:avLst/>
          </a:prstGeom>
          <a:noFill/>
          <a:ln w="9525">
            <a:noFill/>
            <a:miter lim="800000"/>
            <a:headEnd/>
            <a:tailEnd/>
          </a:ln>
        </p:spPr>
        <p:txBody>
          <a:bodyPr>
            <a:spAutoFit/>
          </a:bodyPr>
          <a:lstStyle/>
          <a:p>
            <a:r>
              <a:rPr lang="el-GR"/>
              <a:t>α</a:t>
            </a:r>
          </a:p>
        </p:txBody>
      </p:sp>
      <p:cxnSp>
        <p:nvCxnSpPr>
          <p:cNvPr id="28" name="27 - Ευθύγραμμο βέλος σύνδεσης"/>
          <p:cNvCxnSpPr>
            <a:endCxn id="19" idx="11"/>
          </p:cNvCxnSpPr>
          <p:nvPr/>
        </p:nvCxnSpPr>
        <p:spPr>
          <a:xfrm flipH="1">
            <a:off x="6532563" y="2852738"/>
            <a:ext cx="1352550" cy="1017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30 - Ευθύγραμμο βέλος σύνδεσης"/>
          <p:cNvCxnSpPr>
            <a:endCxn id="20" idx="10"/>
          </p:cNvCxnSpPr>
          <p:nvPr/>
        </p:nvCxnSpPr>
        <p:spPr>
          <a:xfrm flipH="1">
            <a:off x="7869238" y="2852738"/>
            <a:ext cx="15875" cy="9064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611188" y="404813"/>
            <a:ext cx="7772400" cy="731837"/>
          </a:xfrm>
        </p:spPr>
        <p:txBody>
          <a:bodyPr/>
          <a:lstStyle/>
          <a:p>
            <a:pPr eaLnBrk="1" hangingPunct="1"/>
            <a:r>
              <a:rPr lang="el-GR" sz="2400" smtClean="0"/>
              <a:t>Έλεγχος Υπόθεσης για το μέσο ενός πληθυσμού</a:t>
            </a:r>
            <a:r>
              <a:rPr lang="en-US" sz="2400" smtClean="0"/>
              <a:t>:</a:t>
            </a:r>
            <a:r>
              <a:rPr lang="el-GR" sz="2400" smtClean="0"/>
              <a:t> βήμα 2</a:t>
            </a:r>
            <a:r>
              <a:rPr lang="el-GR" sz="2400" baseline="30000" smtClean="0"/>
              <a:t>ο</a:t>
            </a:r>
            <a:endParaRPr lang="el-GR" sz="2400" smtClean="0"/>
          </a:p>
        </p:txBody>
      </p:sp>
      <p:sp>
        <p:nvSpPr>
          <p:cNvPr id="6149" name="Rectangle 5"/>
          <p:cNvSpPr>
            <a:spLocks noChangeArrowheads="1"/>
          </p:cNvSpPr>
          <p:nvPr/>
        </p:nvSpPr>
        <p:spPr bwMode="auto">
          <a:xfrm>
            <a:off x="2647950" y="1924050"/>
            <a:ext cx="9144000" cy="0"/>
          </a:xfrm>
          <a:prstGeom prst="rect">
            <a:avLst/>
          </a:prstGeom>
          <a:noFill/>
          <a:ln w="9525">
            <a:noFill/>
            <a:miter lim="800000"/>
            <a:headEnd/>
            <a:tailEnd/>
          </a:ln>
        </p:spPr>
        <p:txBody>
          <a:bodyPr>
            <a:spAutoFit/>
          </a:bodyPr>
          <a:lstStyle/>
          <a:p>
            <a:endParaRPr lang="el-GR"/>
          </a:p>
        </p:txBody>
      </p:sp>
      <p:graphicFrame>
        <p:nvGraphicFramePr>
          <p:cNvPr id="6146" name="Object 4"/>
          <p:cNvGraphicFramePr>
            <a:graphicFrameLocks noChangeAspect="1"/>
          </p:cNvGraphicFramePr>
          <p:nvPr/>
        </p:nvGraphicFramePr>
        <p:xfrm>
          <a:off x="3635375" y="1268413"/>
          <a:ext cx="5508625" cy="4308475"/>
        </p:xfrm>
        <a:graphic>
          <a:graphicData uri="http://schemas.openxmlformats.org/presentationml/2006/ole">
            <p:oleObj spid="_x0000_s6146" name="Εικόνα bitmap" r:id="rId3" imgW="3780952" imgH="2943636" progId="Paint.Picture">
              <p:embed/>
            </p:oleObj>
          </a:graphicData>
        </a:graphic>
      </p:graphicFrame>
      <p:graphicFrame>
        <p:nvGraphicFramePr>
          <p:cNvPr id="6147" name="Object 6"/>
          <p:cNvGraphicFramePr>
            <a:graphicFrameLocks noChangeAspect="1"/>
          </p:cNvGraphicFramePr>
          <p:nvPr>
            <p:ph idx="1"/>
          </p:nvPr>
        </p:nvGraphicFramePr>
        <p:xfrm>
          <a:off x="331788" y="1341438"/>
          <a:ext cx="3416300" cy="3624262"/>
        </p:xfrm>
        <a:graphic>
          <a:graphicData uri="http://schemas.openxmlformats.org/presentationml/2006/ole">
            <p:oleObj spid="_x0000_s6147" name="Document" r:id="rId4" imgW="4029007" imgH="4273612" progId="Word.Document.8">
              <p:embed/>
            </p:oleObj>
          </a:graphicData>
        </a:graphic>
      </p:graphicFrame>
      <p:sp>
        <p:nvSpPr>
          <p:cNvPr id="6150" name="5 - Ορθογώνιο"/>
          <p:cNvSpPr>
            <a:spLocks noChangeArrowheads="1"/>
          </p:cNvSpPr>
          <p:nvPr/>
        </p:nvSpPr>
        <p:spPr bwMode="auto">
          <a:xfrm>
            <a:off x="684213" y="5229225"/>
            <a:ext cx="6696075" cy="1077913"/>
          </a:xfrm>
          <a:prstGeom prst="rect">
            <a:avLst/>
          </a:prstGeom>
          <a:noFill/>
          <a:ln w="9525">
            <a:noFill/>
            <a:miter lim="800000"/>
            <a:headEnd/>
            <a:tailEnd/>
          </a:ln>
        </p:spPr>
        <p:txBody>
          <a:bodyPr>
            <a:spAutoFit/>
          </a:bodyPr>
          <a:lstStyle/>
          <a:p>
            <a:r>
              <a:rPr lang="el-GR" sz="1600" b="1"/>
              <a:t>Κανόνας απόφασης</a:t>
            </a:r>
          </a:p>
          <a:p>
            <a:r>
              <a:rPr lang="el-GR" sz="1600"/>
              <a:t>Αν η τιμή </a:t>
            </a:r>
            <a:r>
              <a:rPr lang="en-US" sz="1600"/>
              <a:t>z </a:t>
            </a:r>
            <a:r>
              <a:rPr lang="el-GR" sz="1600"/>
              <a:t>βρίσκεται έξω από το διάστημα (-1,96 και 1,96) απορρίπτεται η μηδενική υπόθεση. Διαφορετικά αποφασίζουμε ότι η μηδενική υπόθεση μπορεί να ισχύει.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5"/>
          <p:cNvSpPr>
            <a:spLocks noGrp="1" noChangeArrowheads="1"/>
          </p:cNvSpPr>
          <p:nvPr>
            <p:ph type="title"/>
          </p:nvPr>
        </p:nvSpPr>
        <p:spPr>
          <a:xfrm>
            <a:off x="611188" y="476250"/>
            <a:ext cx="7993062" cy="731838"/>
          </a:xfrm>
        </p:spPr>
        <p:txBody>
          <a:bodyPr/>
          <a:lstStyle/>
          <a:p>
            <a:pPr eaLnBrk="1" hangingPunct="1"/>
            <a:r>
              <a:rPr lang="el-GR" sz="2400" smtClean="0"/>
              <a:t>Έλεγχος Υπόθεσης για το μέσο ενός πληθυσμού</a:t>
            </a:r>
            <a:r>
              <a:rPr lang="en-US" sz="2400" smtClean="0"/>
              <a:t>:</a:t>
            </a:r>
            <a:r>
              <a:rPr lang="el-GR" sz="2400" smtClean="0"/>
              <a:t> βήμα 3</a:t>
            </a:r>
            <a:r>
              <a:rPr lang="el-GR" sz="2400" baseline="30000" smtClean="0"/>
              <a:t>ο  </a:t>
            </a:r>
            <a:r>
              <a:rPr lang="el-GR" sz="2400" smtClean="0"/>
              <a:t>&amp;  4</a:t>
            </a:r>
            <a:r>
              <a:rPr lang="el-GR" sz="2400" baseline="30000" smtClean="0"/>
              <a:t>ο</a:t>
            </a:r>
            <a:endParaRPr lang="el-GR" sz="2400" smtClean="0"/>
          </a:p>
        </p:txBody>
      </p:sp>
      <p:graphicFrame>
        <p:nvGraphicFramePr>
          <p:cNvPr id="7170" name="Object 4"/>
          <p:cNvGraphicFramePr>
            <a:graphicFrameLocks noChangeAspect="1"/>
          </p:cNvGraphicFramePr>
          <p:nvPr>
            <p:ph idx="1"/>
          </p:nvPr>
        </p:nvGraphicFramePr>
        <p:xfrm>
          <a:off x="1120775" y="1344613"/>
          <a:ext cx="6670675" cy="5102225"/>
        </p:xfrm>
        <a:graphic>
          <a:graphicData uri="http://schemas.openxmlformats.org/presentationml/2006/ole">
            <p:oleObj spid="_x0000_s7170" name="Document" r:id="rId3" imgW="6173751" imgH="4722937" progId="Word.Document.8">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1 - Τίτλος"/>
          <p:cNvSpPr>
            <a:spLocks noGrp="1"/>
          </p:cNvSpPr>
          <p:nvPr>
            <p:ph type="title"/>
          </p:nvPr>
        </p:nvSpPr>
        <p:spPr/>
        <p:txBody>
          <a:bodyPr/>
          <a:lstStyle/>
          <a:p>
            <a:r>
              <a:rPr lang="el-GR" sz="2400" smtClean="0"/>
              <a:t>Έλεγχος Υπόθεσης για το μέσο ενός πληθυσμού</a:t>
            </a:r>
            <a:r>
              <a:rPr lang="en-US" sz="2400" smtClean="0"/>
              <a:t>:</a:t>
            </a:r>
            <a:r>
              <a:rPr lang="el-GR" sz="2400" smtClean="0"/>
              <a:t> μονόπλευρος έλεγχος</a:t>
            </a:r>
          </a:p>
        </p:txBody>
      </p:sp>
      <p:sp>
        <p:nvSpPr>
          <p:cNvPr id="8197" name="2 - Θέση περιεχομένου"/>
          <p:cNvSpPr>
            <a:spLocks noGrp="1"/>
          </p:cNvSpPr>
          <p:nvPr>
            <p:ph idx="1"/>
          </p:nvPr>
        </p:nvSpPr>
        <p:spPr>
          <a:xfrm>
            <a:off x="611188" y="1916113"/>
            <a:ext cx="6910387" cy="4114800"/>
          </a:xfrm>
        </p:spPr>
        <p:txBody>
          <a:bodyPr/>
          <a:lstStyle/>
          <a:p>
            <a:r>
              <a:rPr lang="el-GR" sz="1800" smtClean="0"/>
              <a:t>Ο έλεγχος που παρουσιάστηκε στις προηγούμενες διαφάνειες ονομάζεται </a:t>
            </a:r>
            <a:r>
              <a:rPr lang="el-GR" sz="1800" b="1" smtClean="0"/>
              <a:t>αμφίπλευρος</a:t>
            </a:r>
            <a:r>
              <a:rPr lang="el-GR" sz="1800" smtClean="0"/>
              <a:t> αφού απορρίπτοντας τη μηδενική υπόθεση μπορεί να αποφασίσουμε ότι η μέση τιμή είναι είτε μεγαλύτερη είτε μικρότερη από την μ</a:t>
            </a:r>
            <a:r>
              <a:rPr lang="el-GR" sz="1800" baseline="-25000" smtClean="0"/>
              <a:t>0</a:t>
            </a:r>
          </a:p>
          <a:p>
            <a:r>
              <a:rPr lang="el-GR" sz="1800" smtClean="0"/>
              <a:t>Σε πολλές περιπτώσεις ο ερευνητής θέλει να υποστηρίξει ότι η μέση τιμή είναι μεγαλύτερη (ή σε άλλες περιπτώσεις μικρότερη) από την τιμή μ</a:t>
            </a:r>
            <a:r>
              <a:rPr lang="el-GR" sz="1800" baseline="-25000" smtClean="0"/>
              <a:t>0</a:t>
            </a:r>
            <a:r>
              <a:rPr lang="el-GR" sz="1800" smtClean="0"/>
              <a:t> . Τότε ο έλεγχος ονομάζεται </a:t>
            </a:r>
            <a:r>
              <a:rPr lang="el-GR" sz="1800" b="1" smtClean="0"/>
              <a:t>μονόπλευρος</a:t>
            </a:r>
            <a:r>
              <a:rPr lang="el-GR" sz="1800" smtClean="0"/>
              <a:t> και  οι υποθέσεις γράφονται  </a:t>
            </a:r>
          </a:p>
          <a:p>
            <a:endParaRPr lang="el-GR" sz="1800" smtClean="0"/>
          </a:p>
          <a:p>
            <a:endParaRPr lang="el-GR" sz="1800" smtClean="0"/>
          </a:p>
          <a:p>
            <a:endParaRPr lang="el-GR" sz="1800" smtClean="0"/>
          </a:p>
          <a:p>
            <a:r>
              <a:rPr lang="el-GR" sz="1800" smtClean="0"/>
              <a:t>Τότε το επίπεδο σημαντικότητας </a:t>
            </a:r>
          </a:p>
        </p:txBody>
      </p:sp>
      <p:graphicFrame>
        <p:nvGraphicFramePr>
          <p:cNvPr id="8194" name="Object 2"/>
          <p:cNvGraphicFramePr>
            <a:graphicFrameLocks noChangeAspect="1"/>
          </p:cNvGraphicFramePr>
          <p:nvPr/>
        </p:nvGraphicFramePr>
        <p:xfrm>
          <a:off x="2843213" y="4292600"/>
          <a:ext cx="979487" cy="582613"/>
        </p:xfrm>
        <a:graphic>
          <a:graphicData uri="http://schemas.openxmlformats.org/presentationml/2006/ole">
            <p:oleObj spid="_x0000_s8194" name="Εξίσωση" r:id="rId3" imgW="1079280" imgH="647640" progId="Equation.3">
              <p:embed/>
            </p:oleObj>
          </a:graphicData>
        </a:graphic>
      </p:graphicFrame>
      <p:graphicFrame>
        <p:nvGraphicFramePr>
          <p:cNvPr id="8195" name="Object 3"/>
          <p:cNvGraphicFramePr>
            <a:graphicFrameLocks noChangeAspect="1"/>
          </p:cNvGraphicFramePr>
          <p:nvPr/>
        </p:nvGraphicFramePr>
        <p:xfrm>
          <a:off x="4643438" y="4292600"/>
          <a:ext cx="966787" cy="582613"/>
        </p:xfrm>
        <a:graphic>
          <a:graphicData uri="http://schemas.openxmlformats.org/presentationml/2006/ole">
            <p:oleObj spid="_x0000_s8195" name="Εξίσωση" r:id="rId4" imgW="1066680" imgH="647640" progId="Equation.3">
              <p:embed/>
            </p:oleObj>
          </a:graphicData>
        </a:graphic>
      </p:graphicFrame>
    </p:spTree>
  </p:cSld>
  <p:clrMapOvr>
    <a:masterClrMapping/>
  </p:clrMapOvr>
</p:sld>
</file>

<file path=ppt/theme/theme1.xml><?xml version="1.0" encoding="utf-8"?>
<a:theme xmlns:a="http://schemas.openxmlformats.org/drawingml/2006/main" name="Προεπιλεγμένη σχεδίαση">
  <a:themeElements>
    <a:clrScheme name="Προεπιλεγμένη σχεδίαση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Προεπιλεγμένη σχεδίαση">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Προεπιλεγμένη σχεδίαση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Προεπιλεγμένη σχεδίαση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Προεπιλεγμένη σχεδίαση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6536</TotalTime>
  <Words>738</Words>
  <Application>Microsoft Office PowerPoint</Application>
  <PresentationFormat>Προβολή στην οθόνη (4:3)</PresentationFormat>
  <Paragraphs>75</Paragraphs>
  <Slides>15</Slides>
  <Notes>0</Notes>
  <HiddenSlides>0</HiddenSlides>
  <MMClips>0</MMClips>
  <ScaleCrop>false</ScaleCrop>
  <HeadingPairs>
    <vt:vector size="8" baseType="variant">
      <vt:variant>
        <vt:lpstr>Γραμματοσειρές που χρησιμοποιούνται</vt:lpstr>
      </vt:variant>
      <vt:variant>
        <vt:i4>5</vt:i4>
      </vt:variant>
      <vt:variant>
        <vt:lpstr>Θέμα</vt:lpstr>
      </vt:variant>
      <vt:variant>
        <vt:i4>1</vt:i4>
      </vt:variant>
      <vt:variant>
        <vt:lpstr>Ενσωματωμένοι διακομιστές OLE</vt:lpstr>
      </vt:variant>
      <vt:variant>
        <vt:i4>6</vt:i4>
      </vt:variant>
      <vt:variant>
        <vt:lpstr>Τίτλοι διαφανειών</vt:lpstr>
      </vt:variant>
      <vt:variant>
        <vt:i4>15</vt:i4>
      </vt:variant>
    </vt:vector>
  </HeadingPairs>
  <TitlesOfParts>
    <vt:vector size="27" baseType="lpstr">
      <vt:lpstr>Times New Roman</vt:lpstr>
      <vt:lpstr>Arial</vt:lpstr>
      <vt:lpstr>Calibri</vt:lpstr>
      <vt:lpstr>Courier New</vt:lpstr>
      <vt:lpstr>System</vt:lpstr>
      <vt:lpstr>Προεπιλεγμένη σχεδίαση</vt:lpstr>
      <vt:lpstr>Έγγραφο του Microsoft Office Word 97 - 2003</vt:lpstr>
      <vt:lpstr>Microsoft Equation 3.0</vt:lpstr>
      <vt:lpstr>PBrush</vt:lpstr>
      <vt:lpstr>Εικόνα bitmap</vt:lpstr>
      <vt:lpstr>Microsoft Document</vt:lpstr>
      <vt:lpstr>Έγγραφο του Microsoft Word</vt:lpstr>
      <vt:lpstr>Έλεγχος Υπόθεσης για το μέσο ενός πληθυσμού</vt:lpstr>
      <vt:lpstr>Έλεγχος Υπόθεσης για το μέσο ενός πληθυσμού: βήμα 1ο  </vt:lpstr>
      <vt:lpstr>Έλεγχος Υπόθεσης για το μέσο ενός πληθυσμού: βήμα 1ο</vt:lpstr>
      <vt:lpstr>Έλεγχος Υπόθεσης για το μέσο ενός πληθυσμού: βήμα 1ο</vt:lpstr>
      <vt:lpstr>Έλεγχος Υπόθεσης για το μέσο ενός πληθυσμού: βήμα 2ο</vt:lpstr>
      <vt:lpstr>Έλεγχος Υπόθεσης για το μέσο ενός πληθυσμού: βήμα 2ο</vt:lpstr>
      <vt:lpstr>Έλεγχος Υπόθεσης για το μέσο ενός πληθυσμού: βήμα 2ο</vt:lpstr>
      <vt:lpstr>Έλεγχος Υπόθεσης για το μέσο ενός πληθυσμού: βήμα 3ο  &amp;  4ο</vt:lpstr>
      <vt:lpstr>Έλεγχος Υπόθεσης για το μέσο ενός πληθυσμού: μονόπλευρος έλεγχος</vt:lpstr>
      <vt:lpstr>Έλεγχος Υπόθεσης για το μέσο ενός πληθυσμού: μονόπλευρος έλεγχος</vt:lpstr>
      <vt:lpstr>Έλεγχος Υπόθεσης για το μέσο ενός πληθυσμού:  μονόπλευρος έλεγχος</vt:lpstr>
      <vt:lpstr>Έλεγχος Υπόθεσης για το μέσο ενός πληθυσμού με την κατανομή t (student)</vt:lpstr>
      <vt:lpstr>Έλεγχος Υπόθεσης για το μέσο ενός πληθυσμού με την κατανομή t (student)</vt:lpstr>
      <vt:lpstr>Διαφάνεια 14</vt:lpstr>
      <vt:lpstr>Διαφάνεια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Γιαλαμάς Βασίλης</dc:creator>
  <cp:lastModifiedBy>Βασίλης</cp:lastModifiedBy>
  <cp:revision>286</cp:revision>
  <dcterms:created xsi:type="dcterms:W3CDTF">2003-12-02T00:46:16Z</dcterms:created>
  <dcterms:modified xsi:type="dcterms:W3CDTF">2015-04-28T07:31:57Z</dcterms:modified>
</cp:coreProperties>
</file>