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handoutMasterIdLst>
    <p:handoutMasterId r:id="rId29"/>
  </p:handoutMasterIdLst>
  <p:sldIdLst>
    <p:sldId id="298" r:id="rId2"/>
    <p:sldId id="299" r:id="rId3"/>
    <p:sldId id="300" r:id="rId4"/>
    <p:sldId id="301" r:id="rId5"/>
    <p:sldId id="302" r:id="rId6"/>
    <p:sldId id="303" r:id="rId7"/>
    <p:sldId id="304" r:id="rId8"/>
    <p:sldId id="305" r:id="rId9"/>
    <p:sldId id="307" r:id="rId10"/>
    <p:sldId id="309" r:id="rId11"/>
    <p:sldId id="310" r:id="rId12"/>
    <p:sldId id="308" r:id="rId13"/>
    <p:sldId id="306" r:id="rId14"/>
    <p:sldId id="325" r:id="rId15"/>
    <p:sldId id="311" r:id="rId16"/>
    <p:sldId id="312" r:id="rId17"/>
    <p:sldId id="314" r:id="rId18"/>
    <p:sldId id="315" r:id="rId19"/>
    <p:sldId id="316" r:id="rId20"/>
    <p:sldId id="317" r:id="rId21"/>
    <p:sldId id="318" r:id="rId22"/>
    <p:sldId id="319" r:id="rId23"/>
    <p:sldId id="320" r:id="rId24"/>
    <p:sldId id="321" r:id="rId25"/>
    <p:sldId id="322" r:id="rId26"/>
    <p:sldId id="323" r:id="rId27"/>
    <p:sldId id="324" r:id="rId28"/>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028" autoAdjust="0"/>
    <p:restoredTop sz="94663" autoAdjust="0"/>
  </p:normalViewPr>
  <p:slideViewPr>
    <p:cSldViewPr>
      <p:cViewPr varScale="1">
        <p:scale>
          <a:sx n="117" d="100"/>
          <a:sy n="117" d="100"/>
        </p:scale>
        <p:origin x="1160" y="1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04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125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l-GR"/>
          </a:p>
        </p:txBody>
      </p:sp>
      <p:sp>
        <p:nvSpPr>
          <p:cNvPr id="181251"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l-GR"/>
          </a:p>
        </p:txBody>
      </p:sp>
      <p:sp>
        <p:nvSpPr>
          <p:cNvPr id="181252"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l-GR"/>
          </a:p>
        </p:txBody>
      </p:sp>
      <p:sp>
        <p:nvSpPr>
          <p:cNvPr id="181253"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9F4400FF-F533-4C56-80DE-B65DF159044D}" type="slidenum">
              <a:rPr lang="el-GR"/>
              <a:pPr>
                <a:defRPr/>
              </a:pPr>
              <a:t>‹#›</a:t>
            </a:fld>
            <a:endParaRPr lang="el-GR"/>
          </a:p>
        </p:txBody>
      </p:sp>
    </p:spTree>
    <p:extLst>
      <p:ext uri="{BB962C8B-B14F-4D97-AF65-F5344CB8AC3E}">
        <p14:creationId xmlns:p14="http://schemas.microsoft.com/office/powerpoint/2010/main" val="198339736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a:t>Στυλ κύριου τίτλου</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Στυλ κύριου υπότιτλου</a:t>
            </a:r>
            <a:endParaRPr kumimoji="0" lang="en-US"/>
          </a:p>
        </p:txBody>
      </p:sp>
      <p:sp>
        <p:nvSpPr>
          <p:cNvPr id="30" name="Date Placeholder 29"/>
          <p:cNvSpPr>
            <a:spLocks noGrp="1"/>
          </p:cNvSpPr>
          <p:nvPr>
            <p:ph type="dt" sz="half" idx="10"/>
          </p:nvPr>
        </p:nvSpPr>
        <p:spPr/>
        <p:txBody>
          <a:bodyPr/>
          <a:lstStyle/>
          <a:p>
            <a:pPr>
              <a:defRPr/>
            </a:pPr>
            <a:endParaRPr lang="en-US"/>
          </a:p>
        </p:txBody>
      </p:sp>
      <p:sp>
        <p:nvSpPr>
          <p:cNvPr id="19" name="Footer Placeholder 18"/>
          <p:cNvSpPr>
            <a:spLocks noGrp="1"/>
          </p:cNvSpPr>
          <p:nvPr>
            <p:ph type="ftr" sz="quarter" idx="11"/>
          </p:nvPr>
        </p:nvSpPr>
        <p:spPr/>
        <p:txBody>
          <a:bodyPr/>
          <a:lstStyle/>
          <a:p>
            <a:pPr>
              <a:defRPr/>
            </a:pPr>
            <a:endParaRPr lang="en-US"/>
          </a:p>
        </p:txBody>
      </p:sp>
      <p:sp>
        <p:nvSpPr>
          <p:cNvPr id="27" name="Slide Number Placeholder 26"/>
          <p:cNvSpPr>
            <a:spLocks noGrp="1"/>
          </p:cNvSpPr>
          <p:nvPr>
            <p:ph type="sldNum" sz="quarter" idx="12"/>
          </p:nvPr>
        </p:nvSpPr>
        <p:spPr/>
        <p:txBody>
          <a:bodyPr/>
          <a:lstStyle/>
          <a:p>
            <a:pPr>
              <a:defRPr/>
            </a:pPr>
            <a:fld id="{01D4B0E2-7B61-4D20-A25E-7426A07E79C6}"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a:t>Στυλ κύριου τίτλου</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BCE7DF3-D90B-47CD-B2C8-2042C1822C6D}"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l-GR"/>
              <a:t>Στυλ κύριου τίτλου</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347363E-F8F0-4D8C-BA27-21582E4E4165}"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a:t>Στυλ κύριου τίτλου</a:t>
            </a:r>
            <a:endParaRPr kumimoji="0" lang="en-US"/>
          </a:p>
        </p:txBody>
      </p:sp>
      <p:sp>
        <p:nvSpPr>
          <p:cNvPr id="3" name="Content Placeholder 2"/>
          <p:cNvSpPr>
            <a:spLocks noGrp="1"/>
          </p:cNvSpPr>
          <p:nvPr>
            <p:ph idx="1"/>
          </p:nvPr>
        </p:nvSpPr>
        <p:spPr/>
        <p:txBody>
          <a:body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94D0B5B-035A-4D8D-B645-2CBCF53909CC}"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a:t>Στυλ κύριου τίτλου</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Στυλ υποδείγματος κειμένου</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16ABE2D-AAC4-415C-BB62-A324BBDC394B}"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l-GR"/>
              <a:t>Στυλ κύριου τίτλου</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214A6D5-02A2-4A72-8F69-71CFE6D6D833}"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l-GR"/>
              <a:t>Στυλ κύριου τίτλου</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Στυλ υποδείγματος κειμένου</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Στυλ υποδείγματος κειμένου</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5308E7EC-0E3A-464C-B614-155F4C29CFCB}"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a:t>Στυλ κύριου τίτλου</a:t>
            </a:r>
            <a:endParaRPr kumimoji="0"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43520A44-425E-4F00-9378-D79B44DD0187}"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7B8E9E9E-2750-452C-B0A2-EEB2DCCE7AFA}"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a:t>Στυλ κύριου τίτλου</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a:t>Στυλ υποδείγματος κειμένου</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a:t>Στυλ υποδείγματος κειμένου</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22B11895-5CF4-45C6-A77B-4D7255F85792}"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a:t>Στυλ κύριου τίτλου</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a:t>Στυλ υποδείγματος κειμένου</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a:xfrm>
            <a:off x="8077200" y="6356350"/>
            <a:ext cx="609600" cy="365125"/>
          </a:xfrm>
        </p:spPr>
        <p:txBody>
          <a:bodyPr/>
          <a:lstStyle/>
          <a:p>
            <a:pPr>
              <a:defRPr/>
            </a:pPr>
            <a:fld id="{3DCBCB93-7895-439F-93B8-4064CB99A62D}" type="slidenum">
              <a:rPr lang="en-US" smtClean="0"/>
              <a:pPr>
                <a:defRPr/>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a:t>Κάντε κλικ στο εικονίδιο για να προσθέσετε μια εικόνα</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a:t>Στυλ κύριου τίτλου</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a:t>Στυλ υποδείγματος κειμένου</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9290AE46-1FE6-4264-ACA3-8F67BC767FB5}" type="slidenum">
              <a:rPr lang="en-US" smtClean="0"/>
              <a:pPr>
                <a:defRPr/>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youtube.com/watch?v=hb5iceao4I4&amp;t=0s"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idx="1"/>
          </p:nvPr>
        </p:nvSpPr>
        <p:spPr>
          <a:xfrm>
            <a:off x="609600" y="1295400"/>
            <a:ext cx="7772400" cy="4725888"/>
          </a:xfrm>
        </p:spPr>
        <p:txBody>
          <a:bodyPr>
            <a:normAutofit/>
          </a:bodyPr>
          <a:lstStyle/>
          <a:p>
            <a:pPr algn="ctr" eaLnBrk="1" hangingPunct="1">
              <a:buFontTx/>
              <a:buNone/>
            </a:pPr>
            <a:r>
              <a:rPr lang="en-US" b="1" dirty="0"/>
              <a:t>	</a:t>
            </a:r>
            <a:br>
              <a:rPr lang="el-GR" dirty="0"/>
            </a:br>
            <a:endParaRPr lang="el-GR" dirty="0"/>
          </a:p>
          <a:p>
            <a:pPr algn="ctr" eaLnBrk="1" hangingPunct="1">
              <a:buFontTx/>
              <a:buNone/>
            </a:pPr>
            <a:endParaRPr lang="el-GR" dirty="0"/>
          </a:p>
          <a:p>
            <a:pPr algn="ctr" eaLnBrk="1" hangingPunct="1">
              <a:buFontTx/>
              <a:buNone/>
            </a:pPr>
            <a:r>
              <a:rPr lang="el-GR" dirty="0"/>
              <a:t>ΑΝΑΠΤΥΞΗ ΤΟΥ ΠΑΙΔΙΟΥ Ι</a:t>
            </a:r>
            <a:endParaRPr lang="en-US" dirty="0"/>
          </a:p>
          <a:p>
            <a:pPr algn="ctr" eaLnBrk="1" hangingPunct="1">
              <a:buFontTx/>
              <a:buNone/>
            </a:pPr>
            <a:endParaRPr lang="en-US" dirty="0"/>
          </a:p>
          <a:p>
            <a:pPr algn="ctr" eaLnBrk="1" hangingPunct="1">
              <a:buFontTx/>
              <a:buNone/>
            </a:pPr>
            <a:endParaRPr lang="el-GR" dirty="0"/>
          </a:p>
          <a:p>
            <a:pPr algn="ctr" eaLnBrk="1" hangingPunct="1">
              <a:buFontTx/>
              <a:buNone/>
            </a:pPr>
            <a:endParaRPr lang="el-GR" dirty="0"/>
          </a:p>
          <a:p>
            <a:pPr algn="ctr" eaLnBrk="1" hangingPunct="1">
              <a:buFontTx/>
              <a:buNone/>
            </a:pPr>
            <a:r>
              <a:rPr lang="el-GR" sz="2000" dirty="0"/>
              <a:t>Λήδα Αναγνωστάκη</a:t>
            </a:r>
          </a:p>
          <a:p>
            <a:pPr algn="ctr" eaLnBrk="1" hangingPunct="1">
              <a:buFontTx/>
              <a:buNone/>
            </a:pPr>
            <a:r>
              <a:rPr lang="el-GR" sz="2000" dirty="0"/>
              <a:t>ΤΕΑΠΗ/ΕΚΠΑ</a:t>
            </a:r>
            <a:endParaRPr lang="en-US" sz="2000" dirty="0"/>
          </a:p>
          <a:p>
            <a:pPr algn="ctr" eaLnBrk="1" hangingPunct="1">
              <a:buFontTx/>
              <a:buNone/>
            </a:pPr>
            <a:r>
              <a:rPr lang="en-US" sz="2000" dirty="0"/>
              <a:t>20</a:t>
            </a:r>
            <a:r>
              <a:rPr lang="el-GR" sz="2000" dirty="0"/>
              <a:t>25</a:t>
            </a:r>
            <a:r>
              <a:rPr lang="en-US" sz="2000" dirty="0"/>
              <a:t>-</a:t>
            </a:r>
            <a:r>
              <a:rPr lang="el-GR" sz="2000"/>
              <a:t>26</a:t>
            </a:r>
            <a:endParaRPr lang="en-US" sz="2000" dirty="0"/>
          </a:p>
          <a:p>
            <a:pPr algn="ctr" eaLnBrk="1" hangingPunct="1">
              <a:buFontTx/>
              <a:buNone/>
            </a:pPr>
            <a:endParaRPr lang="el-GR" sz="2000" dirty="0"/>
          </a:p>
          <a:p>
            <a:pPr algn="ctr" eaLnBrk="1" hangingPunct="1">
              <a:buFontTx/>
              <a:buNone/>
            </a:pPr>
            <a:endParaRPr lang="en-US" sz="2400" i="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000" dirty="0">
                <a:ea typeface="ＭＳ Ｐゴシック" pitchFamily="-106" charset="-128"/>
                <a:cs typeface="ＭＳ Ｐゴシック" pitchFamily="-106" charset="-128"/>
              </a:rPr>
              <a:t>Μέσες συσχετίσεις από διάφορες μελέτες μεταξύ των </a:t>
            </a:r>
            <a:r>
              <a:rPr lang="en-US" sz="3000" dirty="0">
                <a:ea typeface="ＭＳ Ｐゴシック" pitchFamily="-106" charset="-128"/>
                <a:cs typeface="ＭＳ Ｐゴシック" pitchFamily="-106" charset="-128"/>
              </a:rPr>
              <a:t>IQ </a:t>
            </a:r>
            <a:r>
              <a:rPr lang="el-GR" sz="3000" dirty="0">
                <a:ea typeface="ＭＳ Ｐゴシック" pitchFamily="-106" charset="-128"/>
                <a:cs typeface="ＭＳ Ｐゴシック" pitchFamily="-106" charset="-128"/>
              </a:rPr>
              <a:t>ανθρώπων διαφορετικού βαθμού συγγένειας</a:t>
            </a:r>
            <a:endParaRPr lang="en-US" sz="3000" dirty="0"/>
          </a:p>
        </p:txBody>
      </p:sp>
      <p:sp>
        <p:nvSpPr>
          <p:cNvPr id="3" name="Content Placeholder 2"/>
          <p:cNvSpPr>
            <a:spLocks noGrp="1"/>
          </p:cNvSpPr>
          <p:nvPr>
            <p:ph idx="1"/>
          </p:nvPr>
        </p:nvSpPr>
        <p:spPr/>
        <p:txBody>
          <a:bodyPr>
            <a:normAutofit lnSpcReduction="10000"/>
          </a:bodyPr>
          <a:lstStyle/>
          <a:p>
            <a:pPr marL="514350" indent="-514350">
              <a:buFont typeface="Bookman Old Style" pitchFamily="-106" charset="0"/>
              <a:buAutoNum type="arabicPeriod"/>
            </a:pPr>
            <a:r>
              <a:rPr lang="el-GR" dirty="0">
                <a:ea typeface="ＭＳ Ｐゴシック" pitchFamily="-106" charset="-128"/>
                <a:cs typeface="ＭＳ Ｐゴシック" pitchFamily="-106" charset="-128"/>
              </a:rPr>
              <a:t>Το ίδιο άτομο δύο φορές                               .95</a:t>
            </a:r>
          </a:p>
          <a:p>
            <a:pPr marL="514350" indent="-514350">
              <a:buFont typeface="Bookman Old Style" pitchFamily="-106" charset="0"/>
              <a:buAutoNum type="arabicPeriod"/>
            </a:pPr>
            <a:r>
              <a:rPr lang="el-GR" dirty="0">
                <a:ea typeface="ＭＳ Ｐゴシック" pitchFamily="-106" charset="-128"/>
                <a:cs typeface="ＭＳ Ｐゴシック" pitchFamily="-106" charset="-128"/>
              </a:rPr>
              <a:t>Μονοζυγώτες (που μεγάλωσαν μαζί)           .86</a:t>
            </a:r>
          </a:p>
          <a:p>
            <a:pPr marL="514350" indent="-514350">
              <a:buFont typeface="Bookman Old Style" pitchFamily="-106" charset="0"/>
              <a:buAutoNum type="arabicPeriod"/>
            </a:pPr>
            <a:r>
              <a:rPr lang="el-GR" dirty="0">
                <a:ea typeface="ＭＳ Ｐゴシック" pitchFamily="-106" charset="-128"/>
                <a:cs typeface="ＭＳ Ｐゴシック" pitchFamily="-106" charset="-128"/>
              </a:rPr>
              <a:t>Μονοζυγώτες (που μεγάλωσαν χώρια)        .72</a:t>
            </a:r>
          </a:p>
          <a:p>
            <a:pPr marL="514350" indent="-514350">
              <a:buFont typeface="Bookman Old Style" pitchFamily="-106" charset="0"/>
              <a:buAutoNum type="arabicPeriod"/>
            </a:pPr>
            <a:r>
              <a:rPr lang="el-GR" dirty="0">
                <a:ea typeface="ＭＳ Ｐゴシック" pitchFamily="-106" charset="-128"/>
                <a:cs typeface="ＭＳ Ｐゴシック" pitchFamily="-106" charset="-128"/>
              </a:rPr>
              <a:t>Διζυγώτες (που μεγάλωσαν μαζί)                 .60</a:t>
            </a:r>
          </a:p>
          <a:p>
            <a:pPr marL="514350" indent="-514350">
              <a:buFont typeface="Bookman Old Style" pitchFamily="-106" charset="0"/>
              <a:buAutoNum type="arabicPeriod"/>
            </a:pPr>
            <a:r>
              <a:rPr lang="el-GR" dirty="0">
                <a:ea typeface="ＭＳ Ｐゴシック" pitchFamily="-106" charset="-128"/>
                <a:cs typeface="ＭＳ Ｐゴシック" pitchFamily="-106" charset="-128"/>
              </a:rPr>
              <a:t>Αδέρφια (που μεγάλωσαν μαζί)                    .47</a:t>
            </a:r>
          </a:p>
          <a:p>
            <a:pPr marL="514350" indent="-514350">
              <a:buFont typeface="Bookman Old Style" pitchFamily="-106" charset="0"/>
              <a:buAutoNum type="arabicPeriod"/>
            </a:pPr>
            <a:r>
              <a:rPr lang="el-GR" dirty="0">
                <a:ea typeface="ＭＳ Ｐゴシック" pitchFamily="-106" charset="-128"/>
                <a:cs typeface="ＭＳ Ｐゴシック" pitchFamily="-106" charset="-128"/>
              </a:rPr>
              <a:t>Αδέρφια (που μεγάλωσαν χωριστά)             .24</a:t>
            </a:r>
          </a:p>
          <a:p>
            <a:pPr marL="514350" indent="-514350">
              <a:buFont typeface="Bookman Old Style" pitchFamily="-106" charset="0"/>
              <a:buAutoNum type="arabicPeriod"/>
            </a:pPr>
            <a:r>
              <a:rPr lang="el-GR" dirty="0">
                <a:ea typeface="ＭＳ Ｐゴシック" pitchFamily="-106" charset="-128"/>
                <a:cs typeface="ＭＳ Ｐゴシック" pitchFamily="-106" charset="-128"/>
              </a:rPr>
              <a:t>Παιδί-γονιός (που ζούνε μαζί)                       .42</a:t>
            </a:r>
          </a:p>
          <a:p>
            <a:pPr marL="514350" indent="-514350">
              <a:buFont typeface="Bookman Old Style" pitchFamily="-106" charset="0"/>
              <a:buAutoNum type="arabicPeriod"/>
            </a:pPr>
            <a:r>
              <a:rPr lang="el-GR" dirty="0">
                <a:ea typeface="ＭＳ Ｐゴシック" pitchFamily="-106" charset="-128"/>
                <a:cs typeface="ＭＳ Ｐゴシック" pitchFamily="-106" charset="-128"/>
              </a:rPr>
              <a:t>Παιδί-γονιός (που ζούνε χωριστά)                .22</a:t>
            </a:r>
          </a:p>
          <a:p>
            <a:pPr marL="514350" indent="-514350">
              <a:buFont typeface="Bookman Old Style" pitchFamily="-106" charset="0"/>
              <a:buAutoNum type="arabicPeriod"/>
            </a:pPr>
            <a:r>
              <a:rPr lang="el-GR" dirty="0">
                <a:ea typeface="ＭＳ Ｐゴシック" pitchFamily="-106" charset="-128"/>
                <a:cs typeface="ＭＳ Ｐゴシック" pitchFamily="-106" charset="-128"/>
              </a:rPr>
              <a:t>Άτομα μη βιολογικά συνδεδεμένα                -.01</a:t>
            </a:r>
          </a:p>
          <a:p>
            <a:pPr marL="514350" indent="-514350">
              <a:buFont typeface="Wingdings 3" pitchFamily="1" charset="2"/>
              <a:buNone/>
            </a:pPr>
            <a:r>
              <a:rPr lang="el-GR" dirty="0">
                <a:ea typeface="ＭＳ Ｐゴシック" pitchFamily="-106" charset="-128"/>
                <a:cs typeface="ＭＳ Ｐゴシック" pitchFamily="-106" charset="-128"/>
              </a:rPr>
              <a:t> </a:t>
            </a:r>
            <a:endParaRPr lang="en-US" dirty="0">
              <a:ea typeface="ＭＳ Ｐゴシック" pitchFamily="-106" charset="-128"/>
              <a:cs typeface="ＭＳ Ｐゴシック" pitchFamily="-106" charset="-128"/>
            </a:endParaRP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000" dirty="0">
                <a:ea typeface="ＭＳ Ｐゴシック" pitchFamily="-106" charset="-128"/>
                <a:cs typeface="ＭＳ Ｐゴシック" pitchFamily="-106" charset="-128"/>
              </a:rPr>
              <a:t>Αποτελέσματα μελετών οικογένειας και υιοθεσίας για την εξωστρέφια </a:t>
            </a:r>
            <a:endParaRPr lang="en-US" sz="3000" dirty="0"/>
          </a:p>
        </p:txBody>
      </p:sp>
      <p:sp>
        <p:nvSpPr>
          <p:cNvPr id="3" name="Content Placeholder 2"/>
          <p:cNvSpPr>
            <a:spLocks noGrp="1"/>
          </p:cNvSpPr>
          <p:nvPr>
            <p:ph idx="1"/>
          </p:nvPr>
        </p:nvSpPr>
        <p:spPr/>
        <p:txBody>
          <a:bodyPr>
            <a:normAutofit/>
          </a:bodyPr>
          <a:lstStyle/>
          <a:p>
            <a:pPr marL="514350" indent="-514350">
              <a:buNone/>
            </a:pPr>
            <a:r>
              <a:rPr lang="el-GR" dirty="0">
                <a:ea typeface="ＭＳ Ｐゴシック" pitchFamily="-106" charset="-128"/>
                <a:cs typeface="ＭＳ Ｐゴシック" pitchFamily="-106" charset="-128"/>
              </a:rPr>
              <a:t>                             </a:t>
            </a:r>
          </a:p>
          <a:p>
            <a:pPr marL="514350" indent="-514350">
              <a:buFont typeface="Bookman Old Style" pitchFamily="-106" charset="0"/>
              <a:buAutoNum type="arabicPeriod"/>
            </a:pPr>
            <a:r>
              <a:rPr lang="el-GR" dirty="0">
                <a:ea typeface="ＭＳ Ｐゴシック" pitchFamily="-106" charset="-128"/>
                <a:cs typeface="ＭＳ Ｐゴシック" pitchFamily="-106" charset="-128"/>
              </a:rPr>
              <a:t>Μονοζυγώτες (που μεγάλωσαν μαζί)           .51</a:t>
            </a:r>
          </a:p>
          <a:p>
            <a:pPr marL="514350" indent="-514350">
              <a:buFont typeface="Bookman Old Style" pitchFamily="-106" charset="0"/>
              <a:buAutoNum type="arabicPeriod"/>
            </a:pPr>
            <a:r>
              <a:rPr lang="el-GR" dirty="0">
                <a:ea typeface="ＭＳ Ｐゴシック" pitchFamily="-106" charset="-128"/>
                <a:cs typeface="ＭＳ Ｐゴシック" pitchFamily="-106" charset="-128"/>
              </a:rPr>
              <a:t>Μονοζυγώτες (που μεγάλωσαν χώρια)        .38</a:t>
            </a:r>
          </a:p>
          <a:p>
            <a:pPr marL="514350" indent="-514350">
              <a:buFont typeface="Bookman Old Style" pitchFamily="-106" charset="0"/>
              <a:buAutoNum type="arabicPeriod"/>
            </a:pPr>
            <a:r>
              <a:rPr lang="el-GR" dirty="0">
                <a:ea typeface="ＭＳ Ｐゴシック" pitchFamily="-106" charset="-128"/>
                <a:cs typeface="ＭＳ Ｐゴシック" pitchFamily="-106" charset="-128"/>
              </a:rPr>
              <a:t>Διζυγώτες (που μεγάλωσαν μαζί)                 .18</a:t>
            </a:r>
          </a:p>
          <a:p>
            <a:pPr marL="514350" indent="-514350">
              <a:buFont typeface="Bookman Old Style" pitchFamily="-106" charset="0"/>
              <a:buAutoNum type="arabicPeriod"/>
            </a:pPr>
            <a:r>
              <a:rPr lang="el-GR" dirty="0">
                <a:ea typeface="ＭＳ Ｐゴシック" pitchFamily="-106" charset="-128"/>
                <a:cs typeface="ＭＳ Ｐゴシック" pitchFamily="-106" charset="-128"/>
              </a:rPr>
              <a:t>Διζυγώτες (που μεγάλωσαν χωριστά)           .05</a:t>
            </a:r>
          </a:p>
          <a:p>
            <a:pPr marL="514350" indent="-514350">
              <a:buFont typeface="Bookman Old Style" pitchFamily="-106" charset="0"/>
              <a:buAutoNum type="arabicPeriod"/>
            </a:pPr>
            <a:r>
              <a:rPr lang="el-GR" dirty="0">
                <a:ea typeface="ＭＳ Ｐゴシック" pitchFamily="-106" charset="-128"/>
                <a:cs typeface="ＭＳ Ｐゴシック" pitchFamily="-106" charset="-128"/>
              </a:rPr>
              <a:t>Αδέρφια (που μεγάλωσαν μαζί)                    .20</a:t>
            </a:r>
          </a:p>
          <a:p>
            <a:pPr marL="514350" indent="-514350">
              <a:buFont typeface="Bookman Old Style" pitchFamily="-106" charset="0"/>
              <a:buAutoNum type="arabicPeriod"/>
            </a:pPr>
            <a:r>
              <a:rPr lang="el-GR" dirty="0">
                <a:ea typeface="ＭＳ Ｐゴシック" pitchFamily="-106" charset="-128"/>
                <a:cs typeface="ＭＳ Ｐゴシック" pitchFamily="-106" charset="-128"/>
              </a:rPr>
              <a:t>Αδέρφια (που μεγάλωσαν χωριστά)             -.07</a:t>
            </a:r>
          </a:p>
          <a:p>
            <a:pPr marL="514350" indent="-514350">
              <a:buFont typeface="Bookman Old Style" pitchFamily="-106" charset="0"/>
              <a:buAutoNum type="arabicPeriod"/>
            </a:pPr>
            <a:r>
              <a:rPr lang="el-GR" dirty="0">
                <a:ea typeface="ＭＳ Ｐゴシック" pitchFamily="-106" charset="-128"/>
                <a:cs typeface="ＭＳ Ｐゴシック" pitchFamily="-106" charset="-128"/>
              </a:rPr>
              <a:t>Παιδί-γονιός (που ζούνε μαζί)                       .16</a:t>
            </a:r>
          </a:p>
          <a:p>
            <a:pPr marL="514350" indent="-514350">
              <a:buFont typeface="Wingdings 3" pitchFamily="1" charset="2"/>
              <a:buNone/>
            </a:pPr>
            <a:r>
              <a:rPr lang="el-GR" dirty="0">
                <a:ea typeface="ＭＳ Ｐゴシック" pitchFamily="-106" charset="-128"/>
                <a:cs typeface="ＭＳ Ｐゴシック" pitchFamily="-106" charset="-128"/>
              </a:rPr>
              <a:t> </a:t>
            </a:r>
            <a:endParaRPr lang="en-US" dirty="0">
              <a:ea typeface="ＭＳ Ｐゴシック" pitchFamily="-106" charset="-128"/>
              <a:cs typeface="ＭＳ Ｐゴシック" pitchFamily="-106" charset="-128"/>
            </a:endParaRP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Βιολογία </a:t>
            </a:r>
            <a:endParaRPr lang="en-US" dirty="0"/>
          </a:p>
        </p:txBody>
      </p:sp>
      <p:sp>
        <p:nvSpPr>
          <p:cNvPr id="3" name="Content Placeholder 2"/>
          <p:cNvSpPr>
            <a:spLocks noGrp="1"/>
          </p:cNvSpPr>
          <p:nvPr>
            <p:ph idx="1"/>
          </p:nvPr>
        </p:nvSpPr>
        <p:spPr/>
        <p:txBody>
          <a:bodyPr>
            <a:normAutofit/>
          </a:bodyPr>
          <a:lstStyle/>
          <a:p>
            <a:pPr>
              <a:buNone/>
            </a:pPr>
            <a:r>
              <a:rPr lang="el-GR" dirty="0"/>
              <a:t>Αναφορικά με τα χαρακτηριστικά που μελετούν οι αναπτυξιακοί ψυχολόγοι, σε ορισμένα χαρακτηριστικά υπάρχει ισχυρή ένδειξη κληρονομησιμότητας (πχ. νοημοσύνη), σε άλλα υπάρχει κάποια ένδειξη κληρονομισημότητας των χαρακτηριστικών (κάποια χαρακτηριστικά της προσωπικότητας) και σε άλλα φαίνεται να μην υπάρχει κάποια ένδειξη για κληρονομισημότητα (πχ. αξίες, πεποιθήσεις)  Ωστόσο το περιβάλλον, φαίνεται πάντα να παίζει σημαντικό ρόλο.</a:t>
            </a:r>
          </a:p>
          <a:p>
            <a:pPr>
              <a:buNone/>
            </a:pPr>
            <a:endParaRPr lang="el-GR" b="1" dirty="0"/>
          </a:p>
          <a:p>
            <a:pPr>
              <a:buNone/>
            </a:pPr>
            <a:endParaRPr lang="el-GR" b="1" dirty="0"/>
          </a:p>
          <a:p>
            <a:pPr>
              <a:buNone/>
            </a:pP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Φύση και ανατροφή</a:t>
            </a:r>
            <a:endParaRPr lang="en-US" dirty="0"/>
          </a:p>
        </p:txBody>
      </p:sp>
      <p:sp>
        <p:nvSpPr>
          <p:cNvPr id="3" name="Content Placeholder 2"/>
          <p:cNvSpPr>
            <a:spLocks noGrp="1"/>
          </p:cNvSpPr>
          <p:nvPr>
            <p:ph idx="1"/>
          </p:nvPr>
        </p:nvSpPr>
        <p:spPr/>
        <p:txBody>
          <a:bodyPr>
            <a:normAutofit/>
          </a:bodyPr>
          <a:lstStyle/>
          <a:p>
            <a:r>
              <a:rPr lang="el-GR" b="1" dirty="0" err="1"/>
              <a:t>Συνεξέλιξη</a:t>
            </a:r>
            <a:r>
              <a:rPr lang="el-GR" b="1" dirty="0"/>
              <a:t> πολιτισμού και βιολογίας</a:t>
            </a:r>
            <a:r>
              <a:rPr lang="el-GR" dirty="0"/>
              <a:t>:</a:t>
            </a:r>
          </a:p>
          <a:p>
            <a:pPr marL="0" indent="0">
              <a:buNone/>
            </a:pPr>
            <a:r>
              <a:rPr lang="el-GR" dirty="0"/>
              <a:t>Τελευταία αντιλαμβανόμαστε ότι βιολογία και πολιτισμός </a:t>
            </a:r>
            <a:r>
              <a:rPr lang="el-GR" dirty="0" err="1"/>
              <a:t>αλληλεπιδρούν</a:t>
            </a:r>
            <a:r>
              <a:rPr lang="el-GR" dirty="0"/>
              <a:t> σε μία διαδικασία </a:t>
            </a:r>
            <a:r>
              <a:rPr lang="el-GR" dirty="0" err="1"/>
              <a:t>συνεξέλιξης</a:t>
            </a:r>
            <a:r>
              <a:rPr lang="el-GR" dirty="0"/>
              <a:t>. </a:t>
            </a:r>
          </a:p>
          <a:p>
            <a:pPr marL="0" indent="0">
              <a:buNone/>
            </a:pPr>
            <a:r>
              <a:rPr lang="el-GR" dirty="0"/>
              <a:t>Πχ. ανεκτικότητα στη λακτόζη (κυρίως στις βόρειες χώρες)</a:t>
            </a:r>
          </a:p>
          <a:p>
            <a:pPr marL="0" indent="0">
              <a:buNone/>
            </a:pPr>
            <a:r>
              <a:rPr lang="el-GR" dirty="0"/>
              <a:t>     δρεπανοκυτταρική αναιμία (σε χώρες της Δυτικής Αφρικής)</a:t>
            </a:r>
          </a:p>
          <a:p>
            <a:pPr marL="0" indent="0">
              <a:buNone/>
            </a:pPr>
            <a:r>
              <a:rPr lang="el-GR" dirty="0"/>
              <a:t>      ηλικία έναρξης της ήβης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Φύση και ανατροφή</a:t>
            </a:r>
            <a:endParaRPr lang="en-US" dirty="0"/>
          </a:p>
        </p:txBody>
      </p:sp>
      <p:sp>
        <p:nvSpPr>
          <p:cNvPr id="3" name="Content Placeholder 2"/>
          <p:cNvSpPr>
            <a:spLocks noGrp="1"/>
          </p:cNvSpPr>
          <p:nvPr>
            <p:ph idx="1"/>
          </p:nvPr>
        </p:nvSpPr>
        <p:spPr/>
        <p:txBody>
          <a:bodyPr>
            <a:normAutofit/>
          </a:bodyPr>
          <a:lstStyle/>
          <a:p>
            <a:r>
              <a:rPr lang="el-GR" dirty="0"/>
              <a:t>Πολύ συχνά δεν είναι ώστε δεν είναι εύκολο να διαχωριστεί τι οφείλεται στη φύση και τι στην ανατροφή</a:t>
            </a:r>
          </a:p>
          <a:p>
            <a:r>
              <a:rPr lang="el-GR" b="1" dirty="0" err="1"/>
              <a:t>Συνδημιουργία</a:t>
            </a:r>
            <a:r>
              <a:rPr lang="el-GR" b="1" dirty="0"/>
              <a:t> του περιβάλλοντος</a:t>
            </a:r>
            <a:r>
              <a:rPr lang="el-GR" dirty="0"/>
              <a:t>: διαμόρφωση του περιβάλλοντος μέσω την αλληλεπιδράσεων μεταξύ των παιδιών και αυτών που τα φροντίζουν (πχ. ένα πολύ ήσυχο βρέφος δεν δημουργεί τις ίδιες αντιδράσεις στους γονείς του σε σχέση με ένα πιο ανήσυχο βρέφος. Οι γονείς στη συνέχεια σχετίζονται με το βρέφος ανάλογα με τον τρόπο απόκρισης του βρέφους, κοκ</a:t>
            </a:r>
          </a:p>
        </p:txBody>
      </p:sp>
    </p:spTree>
    <p:extLst>
      <p:ext uri="{BB962C8B-B14F-4D97-AF65-F5344CB8AC3E}">
        <p14:creationId xmlns:p14="http://schemas.microsoft.com/office/powerpoint/2010/main" val="7127658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Προγεννητική ανάπτυξη</a:t>
            </a:r>
            <a:endParaRPr lang="en-US" dirty="0"/>
          </a:p>
        </p:txBody>
      </p:sp>
      <p:sp>
        <p:nvSpPr>
          <p:cNvPr id="3" name="Content Placeholder 2"/>
          <p:cNvSpPr>
            <a:spLocks noGrp="1"/>
          </p:cNvSpPr>
          <p:nvPr>
            <p:ph idx="1"/>
          </p:nvPr>
        </p:nvSpPr>
        <p:spPr/>
        <p:txBody>
          <a:bodyPr/>
          <a:lstStyle/>
          <a:p>
            <a:r>
              <a:rPr lang="el-GR" dirty="0"/>
              <a:t>Προγεννητική ανάπτυξη: στην περίοδο αυτή μπορούμε να δούμε με ιδανικό τρόπο την αλληλεπίδραση φύσης και ανατροφής</a:t>
            </a:r>
          </a:p>
          <a:p>
            <a:r>
              <a:rPr lang="el-GR" dirty="0"/>
              <a:t>Το μωρό αρχίζει τη ζωή του ως ζυγώτης, δηλαδή ως ένα μοναδικό κύτταρο που έχει το μέγεθος μία τελείας και μετά από 40 εβδομάδες θα αποτελείται από 2 δις κύτταρα και θα έχει βάρος 3 κιλά. Πρόκειται για μία περίοδο πολύ έντονης σωματικής ανάπτυξης: η βιολογία αναλαμβάνει το ρόλο της! Αλλά το περιβάλλον;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a:t>Youtube</a:t>
            </a:r>
            <a:r>
              <a:rPr lang="en-US" dirty="0"/>
              <a:t>: Incredible real photography of the journey from a sperm to human baby developing in the womb-</a:t>
            </a:r>
            <a:r>
              <a:rPr lang="en-US" dirty="0" err="1"/>
              <a:t>majid</a:t>
            </a:r>
            <a:r>
              <a:rPr lang="en-US" dirty="0"/>
              <a:t> </a:t>
            </a:r>
            <a:r>
              <a:rPr lang="en-US" dirty="0" err="1"/>
              <a:t>johar</a:t>
            </a:r>
            <a:endParaRPr lang="en-US" dirty="0"/>
          </a:p>
          <a:p>
            <a:endParaRPr lang="en-US" dirty="0"/>
          </a:p>
          <a:p>
            <a:pPr marL="0" indent="0">
              <a:buNone/>
            </a:pPr>
            <a:r>
              <a:rPr lang="en-GB" dirty="0">
                <a:hlinkClick r:id="rId2"/>
              </a:rPr>
              <a:t>https://youtu.be/hb5iceao4I4</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Το έμβρυο</a:t>
            </a:r>
            <a:endParaRPr lang="en-US" dirty="0"/>
          </a:p>
        </p:txBody>
      </p:sp>
      <p:sp>
        <p:nvSpPr>
          <p:cNvPr id="3" name="Content Placeholder 2"/>
          <p:cNvSpPr>
            <a:spLocks noGrp="1"/>
          </p:cNvSpPr>
          <p:nvPr>
            <p:ph idx="1"/>
          </p:nvPr>
        </p:nvSpPr>
        <p:spPr/>
        <p:txBody>
          <a:bodyPr>
            <a:normAutofit fontScale="92500"/>
          </a:bodyPr>
          <a:lstStyle/>
          <a:p>
            <a:pPr>
              <a:buNone/>
            </a:pPr>
            <a:r>
              <a:rPr lang="el-GR" dirty="0"/>
              <a:t>Αισθητηριακές ικανότητες του εμβρύου:</a:t>
            </a:r>
          </a:p>
          <a:p>
            <a:pPr>
              <a:buNone/>
            </a:pPr>
            <a:r>
              <a:rPr lang="el-GR" dirty="0"/>
              <a:t>-Αίσθηση της κίνησης της μητέρας: περίπου στους 5 μήνες</a:t>
            </a:r>
          </a:p>
          <a:p>
            <a:pPr>
              <a:buNone/>
            </a:pPr>
            <a:r>
              <a:rPr lang="el-GR" dirty="0"/>
              <a:t>-Όραση: στο τέλος της εγκυμοσύνης είναι ικανό να δει το φώς να διαπερνά τα τοιχώματα της κοιλιάς</a:t>
            </a:r>
          </a:p>
          <a:p>
            <a:pPr>
              <a:buNone/>
            </a:pPr>
            <a:r>
              <a:rPr lang="el-GR" dirty="0"/>
              <a:t>-Ακοή: αντιδρά στον ήχο από τον 5</a:t>
            </a:r>
            <a:r>
              <a:rPr lang="el-GR" baseline="30000" dirty="0"/>
              <a:t>ο</a:t>
            </a:r>
            <a:r>
              <a:rPr lang="el-GR" dirty="0"/>
              <a:t>-6</a:t>
            </a:r>
            <a:r>
              <a:rPr lang="el-GR" baseline="30000" dirty="0"/>
              <a:t>ο</a:t>
            </a:r>
            <a:r>
              <a:rPr lang="el-GR" dirty="0"/>
              <a:t> μήνα. Ακούει καλύτερα τη φωνή της μητέρας</a:t>
            </a:r>
          </a:p>
          <a:p>
            <a:pPr>
              <a:buNone/>
            </a:pPr>
            <a:r>
              <a:rPr lang="el-GR" dirty="0"/>
              <a:t>Κινητικές ικανότητες του εμβρύου:</a:t>
            </a:r>
          </a:p>
          <a:p>
            <a:pPr>
              <a:buNone/>
            </a:pPr>
            <a:r>
              <a:rPr lang="el-GR" dirty="0"/>
              <a:t>-Κινείται από τις 8 εβδομάδες και από τις 15 εβδομάδες μπορεί να κάνει όλες τις κινησεις ενός νεογέννητου. Η κίνηση σημαντική για την ανάπτυξη των άκρων  </a:t>
            </a:r>
          </a:p>
          <a:p>
            <a:pPr>
              <a:buNone/>
            </a:pPr>
            <a:endParaRPr lang="el-GR" dirty="0"/>
          </a:p>
          <a:p>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Το έμβρυο</a:t>
            </a:r>
            <a:endParaRPr lang="en-US" dirty="0"/>
          </a:p>
        </p:txBody>
      </p:sp>
      <p:sp>
        <p:nvSpPr>
          <p:cNvPr id="3" name="Content Placeholder 2"/>
          <p:cNvSpPr>
            <a:spLocks noGrp="1"/>
          </p:cNvSpPr>
          <p:nvPr>
            <p:ph idx="1"/>
          </p:nvPr>
        </p:nvSpPr>
        <p:spPr/>
        <p:txBody>
          <a:bodyPr>
            <a:normAutofit/>
          </a:bodyPr>
          <a:lstStyle/>
          <a:p>
            <a:pPr>
              <a:buNone/>
            </a:pPr>
            <a:r>
              <a:rPr lang="el-GR" dirty="0"/>
              <a:t>Μάθηση μέσα στη μήτρα:</a:t>
            </a:r>
          </a:p>
          <a:p>
            <a:pPr>
              <a:buNone/>
            </a:pPr>
            <a:r>
              <a:rPr lang="el-GR" dirty="0"/>
              <a:t>	Σε πείραμα (DeCasper &amp; Spence, 1986) βρέθηκε ότι τα παιδιά αναγνώριζαν το απόσπασμα από παραμύθι που τους διάβαζε η μητέρα τους τον τελευταίο 1.5 μήνα της κύησης. 2-3 ημέρες μετά τη γέννηση τα παιδιά προσάρμοζαν το ρυθμό πιπιλίσματος (επιτάχυνση η μιά ομάδα, επιβράδυνση η άλλη) καθώς αντιλαμβάνονταν ότι με αυτό τον τρόπο θα άκουγαν την ιστορία που άκουγαν στη μήτρα (οι ερευνητές την έπαιζαν στο κασετόφωνο αντίστοιχα)  </a:t>
            </a:r>
          </a:p>
          <a:p>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500" dirty="0"/>
              <a:t>Περιβαλλοντικοί παράγοντες που επηρεάζουν την προγεννητική ανάπτυξη </a:t>
            </a:r>
            <a:endParaRPr lang="en-US" sz="3500" dirty="0"/>
          </a:p>
        </p:txBody>
      </p:sp>
      <p:sp>
        <p:nvSpPr>
          <p:cNvPr id="3" name="Content Placeholder 2"/>
          <p:cNvSpPr>
            <a:spLocks noGrp="1"/>
          </p:cNvSpPr>
          <p:nvPr>
            <p:ph idx="1"/>
          </p:nvPr>
        </p:nvSpPr>
        <p:spPr/>
        <p:txBody>
          <a:bodyPr>
            <a:normAutofit/>
          </a:bodyPr>
          <a:lstStyle/>
          <a:p>
            <a:pPr>
              <a:buNone/>
            </a:pPr>
            <a:r>
              <a:rPr lang="el-GR" dirty="0"/>
              <a:t>Αρνητικότητα της μητέρας προς την κύηση: χαμηλό βάρος γέννησης</a:t>
            </a:r>
          </a:p>
          <a:p>
            <a:pPr>
              <a:buNone/>
            </a:pPr>
            <a:r>
              <a:rPr lang="el-GR" dirty="0"/>
              <a:t>Στρες της μητέρας: έκκριση κορτιζόλης-τα παιδιά σε ηλικία 3 ετών πιο επιθετικά </a:t>
            </a:r>
          </a:p>
          <a:p>
            <a:pPr>
              <a:buNone/>
            </a:pPr>
            <a:r>
              <a:rPr lang="el-GR" dirty="0"/>
              <a:t>Διατροφή και έλλειψη απαραίτητων βιταμινών (πχ. </a:t>
            </a:r>
            <a:r>
              <a:rPr lang="en-US" dirty="0" err="1"/>
              <a:t>Φ</a:t>
            </a:r>
            <a:r>
              <a:rPr lang="el-GR" dirty="0"/>
              <a:t>υλλικό οξύ): σοβαρός υποσιτισμος: θάνατος, ανωμαλίες στο ΚΝΣ, ήπιος υποσιτισμός: χαμηλό βάρος γέννησης, νοητικές επιπτώσεις (</a:t>
            </a:r>
            <a:r>
              <a:rPr lang="en-US" dirty="0" err="1"/>
              <a:t>Σ</a:t>
            </a:r>
            <a:r>
              <a:rPr lang="el-GR" dirty="0"/>
              <a:t>ημασία του κοινωνικοοικονομικού επιπέδου ήδη από την αρχή της ζωής. Διαιώνιση των οικονομικών διαφορών)</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Φύση ή/και ανατροφή</a:t>
            </a:r>
            <a:endParaRPr lang="en-US" dirty="0"/>
          </a:p>
        </p:txBody>
      </p:sp>
      <p:sp>
        <p:nvSpPr>
          <p:cNvPr id="3" name="Content Placeholder 2"/>
          <p:cNvSpPr>
            <a:spLocks noGrp="1"/>
          </p:cNvSpPr>
          <p:nvPr>
            <p:ph idx="1"/>
          </p:nvPr>
        </p:nvSpPr>
        <p:spPr/>
        <p:txBody>
          <a:bodyPr/>
          <a:lstStyle/>
          <a:p>
            <a:pPr>
              <a:buNone/>
            </a:pPr>
            <a:endParaRPr lang="el-GR" dirty="0"/>
          </a:p>
          <a:p>
            <a:pPr>
              <a:buNone/>
            </a:pPr>
            <a:r>
              <a:rPr lang="el-GR" dirty="0"/>
              <a:t>Ερώτημα που απασχολεί ήδη από την αρχή της (μη επιστηνομικής) ψυχολογίας και ακόμα δημιουργεί προβληματισμό και συχνά εντάσεις (πχ. ομοφυλόφιλος γεννιέσαι ή γίνεσαι;)</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500" dirty="0"/>
              <a:t>Περιβαλλοντικοί παράγοντες που επηρεάζουν την προγεννητική ανάπτυξη </a:t>
            </a:r>
            <a:endParaRPr lang="en-US" sz="3500" dirty="0"/>
          </a:p>
        </p:txBody>
      </p:sp>
      <p:sp>
        <p:nvSpPr>
          <p:cNvPr id="3" name="Content Placeholder 2"/>
          <p:cNvSpPr>
            <a:spLocks noGrp="1"/>
          </p:cNvSpPr>
          <p:nvPr>
            <p:ph idx="1"/>
          </p:nvPr>
        </p:nvSpPr>
        <p:spPr/>
        <p:txBody>
          <a:bodyPr>
            <a:normAutofit/>
          </a:bodyPr>
          <a:lstStyle/>
          <a:p>
            <a:pPr>
              <a:buNone/>
            </a:pPr>
            <a:r>
              <a:rPr lang="el-GR" dirty="0"/>
              <a:t>Τερατογόνα (η ευαισθησία ενός αναπτυσσόμενου οργανισμού σε αυτά εξαρτάται από το αναπτυξιακό στάδιο στο οποίο βρίσκεται κατά τη στιγμή της έκθεσης σε αυτό): φάρμακα (πχ. </a:t>
            </a:r>
            <a:r>
              <a:rPr lang="en-US" dirty="0" err="1"/>
              <a:t>Θ</a:t>
            </a:r>
            <a:r>
              <a:rPr lang="el-GR" dirty="0"/>
              <a:t>αλυδομίδη στη δεκαετία του ‘60), κάπνισμα (χαμηλό βάρος γέννησης), αλκοόλ (σύνδρομο εμβρυϊκού αλκοολισμού-νοητική υστέρηση), ναρκωτικά (παιδιά εξαρτημένα στη γέννηση και προβλήματα συγκέντρωσης μετά)</a:t>
            </a:r>
          </a:p>
          <a:p>
            <a:pPr>
              <a:buNone/>
            </a:pPr>
            <a:r>
              <a:rPr lang="el-GR" dirty="0"/>
              <a:t>Λοιμώξεις της μητέρας: πχ. Ερυθρά (καρδιοπάθεια, νοητική υστέρηση), HIV-AIDS </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500" dirty="0"/>
              <a:t>Περιβαλλοντικοί παράγοντες που επηρεάζουν την προγεννητική ανάπτυξη </a:t>
            </a:r>
            <a:endParaRPr lang="en-US" sz="3500" dirty="0"/>
          </a:p>
        </p:txBody>
      </p:sp>
      <p:sp>
        <p:nvSpPr>
          <p:cNvPr id="3" name="Content Placeholder 2"/>
          <p:cNvSpPr>
            <a:spLocks noGrp="1"/>
          </p:cNvSpPr>
          <p:nvPr>
            <p:ph idx="1"/>
          </p:nvPr>
        </p:nvSpPr>
        <p:spPr/>
        <p:txBody>
          <a:bodyPr>
            <a:normAutofit/>
          </a:bodyPr>
          <a:lstStyle/>
          <a:p>
            <a:pPr>
              <a:buNone/>
            </a:pPr>
            <a:r>
              <a:rPr lang="el-GR" dirty="0"/>
              <a:t>Ακτινοβολία: θάνατος, νοητική αναπηρία</a:t>
            </a:r>
          </a:p>
          <a:p>
            <a:pPr>
              <a:buNone/>
            </a:pPr>
            <a:endParaRPr lang="el-GR" dirty="0"/>
          </a:p>
          <a:p>
            <a:pPr>
              <a:buNone/>
            </a:pPr>
            <a:r>
              <a:rPr lang="el-GR" dirty="0"/>
              <a:t>Ρύπανση: συγγενή σύνδρομα, </a:t>
            </a:r>
            <a:r>
              <a:rPr lang="el-GR"/>
              <a:t>νοητική αναπηρία</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Τοκετός</a:t>
            </a:r>
            <a:endParaRPr lang="en-US" dirty="0"/>
          </a:p>
        </p:txBody>
      </p:sp>
      <p:sp>
        <p:nvSpPr>
          <p:cNvPr id="3" name="Content Placeholder 2"/>
          <p:cNvSpPr>
            <a:spLocks noGrp="1"/>
          </p:cNvSpPr>
          <p:nvPr>
            <p:ph idx="1"/>
          </p:nvPr>
        </p:nvSpPr>
        <p:spPr/>
        <p:txBody>
          <a:bodyPr/>
          <a:lstStyle/>
          <a:p>
            <a:r>
              <a:rPr lang="el-GR" dirty="0"/>
              <a:t>Θέματα συζήτησης: Ιατρικοποίηση του τοκετού στην Ελλάδα</a:t>
            </a:r>
          </a:p>
          <a:p>
            <a:r>
              <a:rPr lang="el-GR" dirty="0"/>
              <a:t>Υπερβολικό ποσοστό καισαρικών (με επιπτώσεις στο βρέφος-ένταση αντιδράσεων- και τη μητέρα)</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Κατάσταση νεογέννητου</a:t>
            </a:r>
            <a:endParaRPr lang="en-US" dirty="0"/>
          </a:p>
        </p:txBody>
      </p:sp>
      <p:sp>
        <p:nvSpPr>
          <p:cNvPr id="3" name="Content Placeholder 2"/>
          <p:cNvSpPr>
            <a:spLocks noGrp="1"/>
          </p:cNvSpPr>
          <p:nvPr>
            <p:ph idx="1"/>
          </p:nvPr>
        </p:nvSpPr>
        <p:spPr/>
        <p:txBody>
          <a:bodyPr>
            <a:normAutofit/>
          </a:bodyPr>
          <a:lstStyle/>
          <a:p>
            <a:r>
              <a:rPr lang="el-GR" dirty="0"/>
              <a:t>Σημασία της πρώιμης παρέμβασης</a:t>
            </a:r>
          </a:p>
          <a:p>
            <a:r>
              <a:rPr lang="el-GR" dirty="0"/>
              <a:t>Αξιολόγηση σωματικής κατάστασης το βρέφους: Κλιμακα Apgar Αξιολογεί τις σωματικες λειτουργίες 1’ και 5’ μετά τη γέννηση: Καρδιακός ρυθμος, Αναπνευστική προσπάθεια, Μυϊκός τόνος, Αντανακλαστικές αντιδράσεις, Χρώμα</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Κατάσταση νεογέννητου</a:t>
            </a:r>
            <a:endParaRPr lang="en-US" dirty="0"/>
          </a:p>
        </p:txBody>
      </p:sp>
      <p:sp>
        <p:nvSpPr>
          <p:cNvPr id="3" name="Content Placeholder 2"/>
          <p:cNvSpPr>
            <a:spLocks noGrp="1"/>
          </p:cNvSpPr>
          <p:nvPr>
            <p:ph idx="1"/>
          </p:nvPr>
        </p:nvSpPr>
        <p:spPr/>
        <p:txBody>
          <a:bodyPr>
            <a:normAutofit/>
          </a:bodyPr>
          <a:lstStyle/>
          <a:p>
            <a:r>
              <a:rPr lang="el-GR" dirty="0"/>
              <a:t>Αξιολόγηση της συμπεριφορικής κατάστασης του βρέοφυς: Κλίμακα Brazelton. Χρησιμοποιείται και ερευνητικά. Παράδειγματα: Πώς αντιδρά στην αγκαλιά («αγκαλιάζει» ή είναι παθητικό;) Προσανατολισμός προς έμψυχα αντικείμενα (Εστιάζει στο άλλο άτομο, το κοιτά;), αυτο-καθησυχαστική δραστηριότητα (πιπιλάει το δάχτυλο όταν είναι ανήσυχο;) </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Κατάσταση νεογέννητου</a:t>
            </a:r>
            <a:endParaRPr lang="en-US" dirty="0"/>
          </a:p>
        </p:txBody>
      </p:sp>
      <p:sp>
        <p:nvSpPr>
          <p:cNvPr id="3" name="Content Placeholder 2"/>
          <p:cNvSpPr>
            <a:spLocks noGrp="1"/>
          </p:cNvSpPr>
          <p:nvPr>
            <p:ph idx="1"/>
          </p:nvPr>
        </p:nvSpPr>
        <p:spPr/>
        <p:txBody>
          <a:bodyPr>
            <a:normAutofit/>
          </a:bodyPr>
          <a:lstStyle/>
          <a:p>
            <a:pPr>
              <a:buNone/>
            </a:pPr>
            <a:r>
              <a:rPr lang="el-GR" dirty="0"/>
              <a:t>Προβλήματα και επιπλοκές</a:t>
            </a:r>
          </a:p>
          <a:p>
            <a:pPr>
              <a:buNone/>
            </a:pPr>
            <a:r>
              <a:rPr lang="el-GR" dirty="0"/>
              <a:t>1. Προωρότητα (γέννηση πριν την 37</a:t>
            </a:r>
            <a:r>
              <a:rPr lang="el-GR" baseline="30000" dirty="0"/>
              <a:t>η</a:t>
            </a:r>
            <a:r>
              <a:rPr lang="el-GR" dirty="0"/>
              <a:t> εβδομάδα). Όσο πιο νωρίς τοσο πιο μεγάλος κίνδυνος για θάνατο του βρέφους ή προβλήματα νευρολογικά και άλλα που πιθανά θα ακολουθούν σε όλη τη ζωή του παιδιού</a:t>
            </a:r>
          </a:p>
          <a:p>
            <a:pPr>
              <a:buNone/>
            </a:pPr>
            <a:r>
              <a:rPr lang="el-GR" dirty="0"/>
              <a:t>Πιθανοί παράγοντες: δίδυμη κύηση, γυναίκες που καπνίζουν, λοιμώξεις της μήτρας, κακή σωματική κατάσταση της μητέρας, χαμηλό κοινωνικοοικονομικό επίπεδο (βλ. διαιώνιση της φτώχειας), αλλά 50% άγνωσης αιτιολογίας </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Κατάσταση νεογέννητου</a:t>
            </a:r>
            <a:endParaRPr lang="en-US" dirty="0"/>
          </a:p>
        </p:txBody>
      </p:sp>
      <p:sp>
        <p:nvSpPr>
          <p:cNvPr id="3" name="Content Placeholder 2"/>
          <p:cNvSpPr>
            <a:spLocks noGrp="1"/>
          </p:cNvSpPr>
          <p:nvPr>
            <p:ph idx="1"/>
          </p:nvPr>
        </p:nvSpPr>
        <p:spPr/>
        <p:txBody>
          <a:bodyPr>
            <a:normAutofit lnSpcReduction="10000"/>
          </a:bodyPr>
          <a:lstStyle/>
          <a:p>
            <a:pPr>
              <a:buNone/>
            </a:pPr>
            <a:r>
              <a:rPr lang="el-GR" dirty="0"/>
              <a:t>Προβλήματα και επιπλοκές</a:t>
            </a:r>
          </a:p>
          <a:p>
            <a:pPr marL="514350" indent="-514350">
              <a:buNone/>
            </a:pPr>
            <a:r>
              <a:rPr lang="el-GR" dirty="0"/>
              <a:t>2. Χαμηλό βάρος κατά τη γέννηση</a:t>
            </a:r>
          </a:p>
          <a:p>
            <a:pPr marL="514350" indent="-514350">
              <a:buNone/>
            </a:pPr>
            <a:r>
              <a:rPr lang="el-GR" dirty="0"/>
              <a:t>Ιδιαίτερα προβληματίζουν τα βρέφη που είναι </a:t>
            </a:r>
            <a:r>
              <a:rPr lang="el-GR" b="1" dirty="0"/>
              <a:t>μικρά για την ηλικία κύησης, </a:t>
            </a:r>
            <a:r>
              <a:rPr lang="el-GR" dirty="0"/>
              <a:t>δηλ. δεν έχουν μεγαλώσει με φυσιολογικό ρυθμό. Πιθανές μακροχρόνιες συνέπειες στην ανάπτυξη (προβλήματα του ΚΝΣ, νοητικές ικανότητες)</a:t>
            </a:r>
          </a:p>
          <a:p>
            <a:pPr marL="514350" indent="-514350">
              <a:buNone/>
            </a:pPr>
            <a:r>
              <a:rPr lang="el-GR" dirty="0"/>
              <a:t>Μεγάλη σημασία στην προωρότητα και στη γέννηση λιποβαρών βρεφών: η φροντίδα που δέχονται μετά τη γέννηση (πάλι εμπλέκεται το κοινωνικο-οικονομικό επίπεδο!)</a:t>
            </a:r>
          </a:p>
          <a:p>
            <a:pPr marL="514350" indent="-514350">
              <a:buNone/>
            </a:pP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Σχέση γονέα-παιδιού</a:t>
            </a:r>
            <a:endParaRPr lang="en-US" dirty="0"/>
          </a:p>
        </p:txBody>
      </p:sp>
      <p:sp>
        <p:nvSpPr>
          <p:cNvPr id="3" name="Content Placeholder 2"/>
          <p:cNvSpPr>
            <a:spLocks noGrp="1"/>
          </p:cNvSpPr>
          <p:nvPr>
            <p:ph idx="1"/>
          </p:nvPr>
        </p:nvSpPr>
        <p:spPr/>
        <p:txBody>
          <a:bodyPr/>
          <a:lstStyle/>
          <a:p>
            <a:r>
              <a:rPr lang="el-GR" dirty="0"/>
              <a:t>Ο (τόσο σημαντικός για την επιβίωση και τη μετάπειτα ζωή του παιδιού) δεσμός γονέα-παιδιού αρχίζει από την αρχή της ζωής!</a:t>
            </a:r>
          </a:p>
          <a:p>
            <a:r>
              <a:rPr lang="el-GR" dirty="0"/>
              <a:t>Εμφάνιση των νεογέννητων (τι χαριτωμένα!)</a:t>
            </a:r>
          </a:p>
          <a:p>
            <a:r>
              <a:rPr lang="el-GR" dirty="0"/>
              <a:t>Προσδοκίες των γονέων για το μέλλον </a:t>
            </a:r>
            <a:r>
              <a:rPr lang="en-US" dirty="0"/>
              <a:t>–</a:t>
            </a:r>
            <a:r>
              <a:rPr lang="el-GR" dirty="0"/>
              <a:t>όπως φαίνεται ερευνητικά από τις περιγραφές των γονέων για το νεογέννητο παιδί τους ήδη βλέπουν ένα άτομο πλήρες με συγκεκριμενα χαρακτηριστικά (προβολές, reverie)</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Φύση ή/και ανατροφή</a:t>
            </a:r>
            <a:endParaRPr lang="en-US" dirty="0"/>
          </a:p>
        </p:txBody>
      </p:sp>
      <p:sp>
        <p:nvSpPr>
          <p:cNvPr id="3" name="Content Placeholder 2"/>
          <p:cNvSpPr>
            <a:spLocks noGrp="1"/>
          </p:cNvSpPr>
          <p:nvPr>
            <p:ph idx="1"/>
          </p:nvPr>
        </p:nvSpPr>
        <p:spPr/>
        <p:txBody>
          <a:bodyPr>
            <a:normAutofit lnSpcReduction="10000"/>
          </a:bodyPr>
          <a:lstStyle/>
          <a:p>
            <a:pPr>
              <a:buNone/>
            </a:pPr>
            <a:r>
              <a:rPr lang="el-GR" dirty="0"/>
              <a:t>Πώς αλληλεπιδρά η βιολογία (φύση) και ο πολιτισμός (ανατροφή); και πόσο σημαντική είναι αυτή η αλληλεπίδραση; </a:t>
            </a:r>
          </a:p>
          <a:p>
            <a:pPr>
              <a:buNone/>
            </a:pPr>
            <a:r>
              <a:rPr lang="el-GR" dirty="0"/>
              <a:t>Η γενική απάντηση έχει δωθεί: Στις περισσότερες περιπτώσεις είναι η αλληλεπίδραση των δύο αυτών παραγόντων που έχουν ως αποτέλεσμα την εμφάνιση μίας συμπεριφοράς </a:t>
            </a:r>
          </a:p>
          <a:p>
            <a:pPr>
              <a:buNone/>
            </a:pPr>
            <a:r>
              <a:rPr lang="el-GR" dirty="0"/>
              <a:t>Σε άλλες περιπτώσεις η βιολογία παίζει πιο σημαντικό ρόλο και άλλες φορές ο πολιτισμός, αλλά δεν είναι πάντα εύκολο να διακρίνουμε τις περιπτώσεις μεταξύ τους!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Πολιτισμός</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l-GR" b="1" dirty="0"/>
              <a:t>Πολιτισμός: </a:t>
            </a:r>
            <a:r>
              <a:rPr lang="el-GR" dirty="0"/>
              <a:t>Υλικά και συμβολικά εργαλεία που συσσωρεύονται με την πάροδο του χρόνου, μεταβιβάζονται μέσω κοινωνικών διαδικασιών και παρέχουν εφόδια στο αναπτυσσόμενο παιδί.</a:t>
            </a:r>
          </a:p>
          <a:p>
            <a:pPr>
              <a:buNone/>
            </a:pPr>
            <a:r>
              <a:rPr lang="el-GR" b="1" dirty="0"/>
              <a:t>Υλικά εργαλεία: </a:t>
            </a:r>
            <a:r>
              <a:rPr lang="el-GR" dirty="0"/>
              <a:t>Φυσικά αντικείμενα (πχ. κινητό τηλ.), μοτίβα συμπεριφοράς (πώς τρώμε μεσημεριανό), κοινωνικες πρακτικές (πώς γιορτάζουμε την ονομαστική γιορτή)</a:t>
            </a:r>
            <a:endParaRPr lang="el-GR" b="1" dirty="0"/>
          </a:p>
          <a:p>
            <a:pPr>
              <a:buNone/>
            </a:pPr>
            <a:r>
              <a:rPr lang="el-GR" b="1" dirty="0"/>
              <a:t>Συμβολικά εργαλεία: </a:t>
            </a:r>
            <a:r>
              <a:rPr lang="el-GR" dirty="0"/>
              <a:t>αφηρημένη γνώση, αξίες και πεποιθήσεις </a:t>
            </a:r>
          </a:p>
          <a:p>
            <a:pPr>
              <a:buNone/>
            </a:pPr>
            <a:r>
              <a:rPr lang="el-GR" b="1" dirty="0"/>
              <a:t>(κάθε εργαλείο περιλαμβάνει συνήθως και τα 2 χαρακτηριστικά)</a:t>
            </a:r>
            <a:endParaRPr lang="en-US"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Πολιτισμός</a:t>
            </a:r>
            <a:endParaRPr lang="en-US" dirty="0"/>
          </a:p>
        </p:txBody>
      </p:sp>
      <p:sp>
        <p:nvSpPr>
          <p:cNvPr id="3" name="Content Placeholder 2"/>
          <p:cNvSpPr>
            <a:spLocks noGrp="1"/>
          </p:cNvSpPr>
          <p:nvPr>
            <p:ph idx="1"/>
          </p:nvPr>
        </p:nvSpPr>
        <p:spPr>
          <a:xfrm>
            <a:off x="457200" y="1700808"/>
            <a:ext cx="8229600" cy="4623792"/>
          </a:xfrm>
        </p:spPr>
        <p:txBody>
          <a:bodyPr>
            <a:normAutofit lnSpcReduction="10000"/>
          </a:bodyPr>
          <a:lstStyle/>
          <a:p>
            <a:pPr>
              <a:buNone/>
            </a:pPr>
            <a:r>
              <a:rPr lang="el-GR" dirty="0"/>
              <a:t>Η ιδέα ότι τα υλικά και συμβολικά εργαλεία </a:t>
            </a:r>
            <a:r>
              <a:rPr lang="el-GR" b="1" dirty="0"/>
              <a:t>διαμεσολαβούν </a:t>
            </a:r>
            <a:r>
              <a:rPr lang="el-GR" dirty="0"/>
              <a:t>και επηρεάζουν την ανάπτυξη των παιδιών, βρίσκεται στο κέντρο πολλών αντιπαραθέσεων: </a:t>
            </a:r>
          </a:p>
          <a:p>
            <a:pPr>
              <a:buNone/>
            </a:pPr>
            <a:r>
              <a:rPr lang="el-GR" dirty="0"/>
              <a:t>επηρεάζουν τα παιδιά τα βίαια βιντεοπαιχνίδια;</a:t>
            </a:r>
          </a:p>
          <a:p>
            <a:pPr>
              <a:buNone/>
            </a:pPr>
            <a:r>
              <a:rPr lang="el-GR" dirty="0"/>
              <a:t>επηρεάζουν οι εικόνες των πολύ αδύνατων/ή με έντονες καμπύλες μοντέλων στο Ι</a:t>
            </a:r>
            <a:r>
              <a:rPr lang="en-US" dirty="0" err="1"/>
              <a:t>nstagram</a:t>
            </a:r>
            <a:r>
              <a:rPr lang="el-GR" dirty="0"/>
              <a:t> τη σχέση των εφήβων με το σώμα τους; </a:t>
            </a:r>
          </a:p>
          <a:p>
            <a:pPr>
              <a:buNone/>
            </a:pPr>
            <a:r>
              <a:rPr lang="el-GR" dirty="0"/>
              <a:t>η παραβατική συμπεριφορά των εφήβων είναι αποτέλεσμα της κατάρρευσης των παραδοσιακών οικογενειακών αξιών; </a:t>
            </a:r>
          </a:p>
          <a:p>
            <a:pPr>
              <a:buNone/>
            </a:pPr>
            <a:endParaRPr lang="el-GR" dirty="0"/>
          </a:p>
          <a:p>
            <a:pPr>
              <a:buNone/>
            </a:pPr>
            <a:endParaRPr lang="en-US"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Πολιτισμός</a:t>
            </a:r>
            <a:endParaRPr lang="en-US" dirty="0"/>
          </a:p>
        </p:txBody>
      </p:sp>
      <p:sp>
        <p:nvSpPr>
          <p:cNvPr id="3" name="Content Placeholder 2"/>
          <p:cNvSpPr>
            <a:spLocks noGrp="1"/>
          </p:cNvSpPr>
          <p:nvPr>
            <p:ph idx="1"/>
          </p:nvPr>
        </p:nvSpPr>
        <p:spPr/>
        <p:txBody>
          <a:bodyPr>
            <a:normAutofit lnSpcReduction="10000"/>
          </a:bodyPr>
          <a:lstStyle/>
          <a:p>
            <a:pPr>
              <a:buNone/>
            </a:pPr>
            <a:r>
              <a:rPr lang="el-GR" dirty="0"/>
              <a:t>Ο πολιτισμός μεταβιβάζεται (κληροδοτείται) μέσω:</a:t>
            </a:r>
          </a:p>
          <a:p>
            <a:pPr>
              <a:buNone/>
            </a:pPr>
            <a:r>
              <a:rPr lang="en-US" b="1" dirty="0" err="1"/>
              <a:t>Κ</a:t>
            </a:r>
            <a:r>
              <a:rPr lang="el-GR" b="1" dirty="0"/>
              <a:t>οινωνικής ενίσχυσης</a:t>
            </a:r>
            <a:r>
              <a:rPr lang="el-GR" dirty="0"/>
              <a:t>: τα παιδιά χρησιμοποιούν τα συγκεκριμένα κοινωνικά εφόδια απλά επειδή βρίσκονται εκεί διαθέσιμα (πχ. υπάρχουν μαρκαδόροι στο σπίτι)</a:t>
            </a:r>
          </a:p>
          <a:p>
            <a:pPr>
              <a:buNone/>
            </a:pPr>
            <a:r>
              <a:rPr lang="el-GR" b="1" dirty="0"/>
              <a:t>Μίμησης</a:t>
            </a:r>
          </a:p>
          <a:p>
            <a:pPr>
              <a:buNone/>
            </a:pPr>
            <a:r>
              <a:rPr lang="el-GR" b="1" dirty="0"/>
              <a:t>Ρητής διδασκαλίας</a:t>
            </a:r>
            <a:r>
              <a:rPr lang="el-GR" dirty="0"/>
              <a:t>: ο πιο σύνθετος τρόπος, καθώς χρησιμοποιείται συμβολική επικοινωνία (πχ. γραπτός και προφορικός λόγος). Είναι ο μόνος τρόπος με το οποίο τα παιδιά  μαθαίνουν για πράγματα που δεν είνα άμεσα παρόντα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Πολιτισμός</a:t>
            </a:r>
            <a:endParaRPr lang="en-US" dirty="0"/>
          </a:p>
        </p:txBody>
      </p:sp>
      <p:sp>
        <p:nvSpPr>
          <p:cNvPr id="3" name="Content Placeholder 2"/>
          <p:cNvSpPr>
            <a:spLocks noGrp="1"/>
          </p:cNvSpPr>
          <p:nvPr>
            <p:ph idx="1"/>
          </p:nvPr>
        </p:nvSpPr>
        <p:spPr/>
        <p:txBody>
          <a:bodyPr>
            <a:normAutofit/>
          </a:bodyPr>
          <a:lstStyle/>
          <a:p>
            <a:pPr>
              <a:buNone/>
            </a:pPr>
            <a:r>
              <a:rPr lang="el-GR" dirty="0"/>
              <a:t>Οι άνθρωποι από τη μία κληρονομούν το πολιτισμικά εργαλεία και από άλλη συμβάλλουν στο μετασχηματισμό αυτών. </a:t>
            </a:r>
          </a:p>
          <a:p>
            <a:pPr>
              <a:buNone/>
            </a:pPr>
            <a:r>
              <a:rPr lang="el-GR" dirty="0"/>
              <a:t>Τα τελευταία χρόνια υπάρχει έντονη </a:t>
            </a:r>
            <a:r>
              <a:rPr lang="el-GR" b="1" dirty="0"/>
              <a:t>συσσωρευτική πολιτισμική εξέλιξη </a:t>
            </a:r>
            <a:r>
              <a:rPr lang="el-GR" dirty="0"/>
              <a:t>τόσο στα υλικά εργαλεία (ιντερνετ, έξυπνα τηλέφωνα) όσο και στα συμβολικά (πχ. σύμφωνο συμβίωσης).</a:t>
            </a:r>
          </a:p>
          <a:p>
            <a:pPr>
              <a:buNone/>
            </a:pPr>
            <a:r>
              <a:rPr lang="el-GR" dirty="0"/>
              <a:t>Η μετάβαση δεν είναι πάντα εύκολη...</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Βιολογία </a:t>
            </a:r>
            <a:endParaRPr lang="en-US" dirty="0"/>
          </a:p>
        </p:txBody>
      </p:sp>
      <p:sp>
        <p:nvSpPr>
          <p:cNvPr id="3" name="Content Placeholder 2"/>
          <p:cNvSpPr>
            <a:spLocks noGrp="1"/>
          </p:cNvSpPr>
          <p:nvPr>
            <p:ph idx="1"/>
          </p:nvPr>
        </p:nvSpPr>
        <p:spPr/>
        <p:txBody>
          <a:bodyPr>
            <a:normAutofit fontScale="92500"/>
          </a:bodyPr>
          <a:lstStyle/>
          <a:p>
            <a:pPr>
              <a:buNone/>
            </a:pPr>
            <a:r>
              <a:rPr lang="el-GR" b="1" dirty="0"/>
              <a:t>Κληρονομικότητα</a:t>
            </a:r>
            <a:r>
              <a:rPr lang="el-GR" dirty="0"/>
              <a:t>: η μεταβίβαση σωματικών ή ψυχολογικών χαρακτηριστικών από τη μία γενιά στην άλλη.</a:t>
            </a:r>
          </a:p>
          <a:p>
            <a:pPr>
              <a:buNone/>
            </a:pPr>
            <a:r>
              <a:rPr lang="el-GR" b="1" dirty="0"/>
              <a:t>Γονίδια</a:t>
            </a:r>
            <a:r>
              <a:rPr lang="el-GR" dirty="0"/>
              <a:t>: Βασικές μονάδες κληρονομικότητας. Είναι τα τμήματα σε ένα μόριο DNA που περιέχουν οδηγίες που καθοδηγούν το σχηματισμό των χαρακτηριστικών του ατόμου.</a:t>
            </a:r>
          </a:p>
          <a:p>
            <a:pPr>
              <a:buNone/>
            </a:pPr>
            <a:r>
              <a:rPr lang="el-GR" dirty="0"/>
              <a:t>     Όμως... πλέον γνωρίζουμε ότι οποιοδήποτε χαρακτηριστικό δείχνει ευρύ φάσμα ατομικών διαφορών είναι σχεδόν βέβαιο ότι επηρεάζεται από πολλά γονίδια και από χαρακτηριστικά του περιβάλλοντος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Βιολογία </a:t>
            </a:r>
            <a:endParaRPr lang="en-US" dirty="0"/>
          </a:p>
        </p:txBody>
      </p:sp>
      <p:sp>
        <p:nvSpPr>
          <p:cNvPr id="3" name="Content Placeholder 2"/>
          <p:cNvSpPr>
            <a:spLocks noGrp="1"/>
          </p:cNvSpPr>
          <p:nvPr>
            <p:ph idx="1"/>
          </p:nvPr>
        </p:nvSpPr>
        <p:spPr/>
        <p:txBody>
          <a:bodyPr>
            <a:normAutofit/>
          </a:bodyPr>
          <a:lstStyle/>
          <a:p>
            <a:pPr>
              <a:buNone/>
            </a:pPr>
            <a:r>
              <a:rPr lang="el-GR" dirty="0"/>
              <a:t>Για να μελετήσουμε την κληρονομικότητα διευρευνούμε την </a:t>
            </a:r>
            <a:r>
              <a:rPr lang="el-GR" b="1" dirty="0"/>
              <a:t>κληρονομησιμότητα ενός συγκεκριμένου χαρακτηριστικού, </a:t>
            </a:r>
            <a:r>
              <a:rPr lang="el-GR" dirty="0"/>
              <a:t>δηλαδή το βαθμό στον οποίο η ποικιλότητα μεταξύ των ατόμων σε ένα ιδιαίτερο χαρακτηριστικό σχετίζεται με τις γενετικές διαφορές μεταξύ των ατόμων αυτών. </a:t>
            </a:r>
          </a:p>
          <a:p>
            <a:pPr>
              <a:buNone/>
            </a:pPr>
            <a:r>
              <a:rPr lang="el-GR" dirty="0"/>
              <a:t>Για να μελετήσουμε την κληρονομησιμότητα, γίνονται μελέτες οικογένειας, μελέτες διδύμων (ΜΖ-ΔΖ) και μελέτες υιοθεσίας.</a:t>
            </a:r>
          </a:p>
          <a:p>
            <a:pPr>
              <a:buNone/>
            </a:pPr>
            <a:endParaRPr lang="el-GR" b="1" dirty="0"/>
          </a:p>
          <a:p>
            <a:pPr>
              <a:buNone/>
            </a:pPr>
            <a:endParaRPr lang="el-GR" b="1" dirty="0"/>
          </a:p>
          <a:p>
            <a:pPr>
              <a:buNone/>
            </a:pPr>
            <a:endParaRPr lang="el-G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Ροή">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5102</TotalTime>
  <Words>1630</Words>
  <Application>Microsoft Macintosh PowerPoint</Application>
  <PresentationFormat>On-screen Show (4:3)</PresentationFormat>
  <Paragraphs>124</Paragraphs>
  <Slides>27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Bookman Old Style</vt:lpstr>
      <vt:lpstr>Calibri</vt:lpstr>
      <vt:lpstr>Constantia</vt:lpstr>
      <vt:lpstr>Times New Roman</vt:lpstr>
      <vt:lpstr>Wingdings 2</vt:lpstr>
      <vt:lpstr>Wingdings 3</vt:lpstr>
      <vt:lpstr>Ροή</vt:lpstr>
      <vt:lpstr>PowerPoint Presentation</vt:lpstr>
      <vt:lpstr>Φύση ή/και ανατροφή</vt:lpstr>
      <vt:lpstr>Φύση ή/και ανατροφή</vt:lpstr>
      <vt:lpstr>Πολιτισμός</vt:lpstr>
      <vt:lpstr>Πολιτισμός</vt:lpstr>
      <vt:lpstr>Πολιτισμός</vt:lpstr>
      <vt:lpstr>Πολιτισμός</vt:lpstr>
      <vt:lpstr>Βιολογία </vt:lpstr>
      <vt:lpstr>Βιολογία </vt:lpstr>
      <vt:lpstr>Μέσες συσχετίσεις από διάφορες μελέτες μεταξύ των IQ ανθρώπων διαφορετικού βαθμού συγγένειας</vt:lpstr>
      <vt:lpstr>Αποτελέσματα μελετών οικογένειας και υιοθεσίας για την εξωστρέφια </vt:lpstr>
      <vt:lpstr>Βιολογία </vt:lpstr>
      <vt:lpstr>Φύση και ανατροφή</vt:lpstr>
      <vt:lpstr>Φύση και ανατροφή</vt:lpstr>
      <vt:lpstr>Προγεννητική ανάπτυξη</vt:lpstr>
      <vt:lpstr>PowerPoint Presentation</vt:lpstr>
      <vt:lpstr>Το έμβρυο</vt:lpstr>
      <vt:lpstr>Το έμβρυο</vt:lpstr>
      <vt:lpstr>Περιβαλλοντικοί παράγοντες που επηρεάζουν την προγεννητική ανάπτυξη </vt:lpstr>
      <vt:lpstr>Περιβαλλοντικοί παράγοντες που επηρεάζουν την προγεννητική ανάπτυξη </vt:lpstr>
      <vt:lpstr>Περιβαλλοντικοί παράγοντες που επηρεάζουν την προγεννητική ανάπτυξη </vt:lpstr>
      <vt:lpstr>Τοκετός</vt:lpstr>
      <vt:lpstr>Κατάσταση νεογέννητου</vt:lpstr>
      <vt:lpstr>Κατάσταση νεογέννητου</vt:lpstr>
      <vt:lpstr>Κατάσταση νεογέννητου</vt:lpstr>
      <vt:lpstr>Κατάσταση νεογέννητου</vt:lpstr>
      <vt:lpstr>Σχέση γονέα-παιδιού</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christina</dc:creator>
  <cp:lastModifiedBy>Lida Anagnostaki</cp:lastModifiedBy>
  <cp:revision>450</cp:revision>
  <dcterms:created xsi:type="dcterms:W3CDTF">2018-09-30T07:59:53Z</dcterms:created>
  <dcterms:modified xsi:type="dcterms:W3CDTF">2025-09-27T10:06:09Z</dcterms:modified>
</cp:coreProperties>
</file>