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handoutMasterIdLst>
    <p:handoutMasterId r:id="rId39"/>
  </p:handoutMasterIdLst>
  <p:sldIdLst>
    <p:sldId id="298" r:id="rId2"/>
    <p:sldId id="299" r:id="rId3"/>
    <p:sldId id="300" r:id="rId4"/>
    <p:sldId id="301" r:id="rId5"/>
    <p:sldId id="302" r:id="rId6"/>
    <p:sldId id="303" r:id="rId7"/>
    <p:sldId id="304" r:id="rId8"/>
    <p:sldId id="305" r:id="rId9"/>
    <p:sldId id="325" r:id="rId10"/>
    <p:sldId id="308" r:id="rId11"/>
    <p:sldId id="309" r:id="rId12"/>
    <p:sldId id="319" r:id="rId13"/>
    <p:sldId id="310" r:id="rId14"/>
    <p:sldId id="311" r:id="rId15"/>
    <p:sldId id="320" r:id="rId16"/>
    <p:sldId id="321" r:id="rId17"/>
    <p:sldId id="322" r:id="rId18"/>
    <p:sldId id="312" r:id="rId19"/>
    <p:sldId id="323" r:id="rId20"/>
    <p:sldId id="324" r:id="rId21"/>
    <p:sldId id="326" r:id="rId22"/>
    <p:sldId id="327" r:id="rId23"/>
    <p:sldId id="328" r:id="rId24"/>
    <p:sldId id="329" r:id="rId25"/>
    <p:sldId id="343" r:id="rId26"/>
    <p:sldId id="330" r:id="rId27"/>
    <p:sldId id="331" r:id="rId28"/>
    <p:sldId id="333" r:id="rId29"/>
    <p:sldId id="334" r:id="rId30"/>
    <p:sldId id="335" r:id="rId31"/>
    <p:sldId id="337" r:id="rId32"/>
    <p:sldId id="338" r:id="rId33"/>
    <p:sldId id="344" r:id="rId34"/>
    <p:sldId id="339" r:id="rId35"/>
    <p:sldId id="340" r:id="rId36"/>
    <p:sldId id="341" r:id="rId37"/>
    <p:sldId id="342" r:id="rId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71" autoAdjust="0"/>
    <p:restoredTop sz="94694" autoAdjust="0"/>
  </p:normalViewPr>
  <p:slideViewPr>
    <p:cSldViewPr>
      <p:cViewPr varScale="1">
        <p:scale>
          <a:sx n="121" d="100"/>
          <a:sy n="121" d="100"/>
        </p:scale>
        <p:origin x="246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lstStyle/>
          <a:p>
            <a:r>
              <a:rPr lang="el-GR" dirty="0"/>
              <a:t>Ποικιλία μεθόδων:</a:t>
            </a:r>
          </a:p>
          <a:p>
            <a:pPr marL="514350" indent="-514350">
              <a:buAutoNum type="arabicParenR"/>
            </a:pPr>
            <a:r>
              <a:rPr lang="el-GR" dirty="0"/>
              <a:t>Παρατήρηση σε φυσικές συνθήκες</a:t>
            </a:r>
          </a:p>
          <a:p>
            <a:pPr marL="514350" indent="-514350">
              <a:buAutoNum type="arabicParenR"/>
            </a:pPr>
            <a:r>
              <a:rPr lang="el-GR" dirty="0"/>
              <a:t>Παρατήρηση ζώντος εγκέφαλου</a:t>
            </a:r>
          </a:p>
          <a:p>
            <a:pPr marL="514350" indent="-514350">
              <a:buAutoNum type="arabicParenR"/>
            </a:pPr>
            <a:r>
              <a:rPr lang="el-GR" dirty="0"/>
              <a:t>Πειράματα</a:t>
            </a:r>
          </a:p>
          <a:p>
            <a:pPr marL="514350" indent="-514350">
              <a:buAutoNum type="arabicParenR"/>
            </a:pPr>
            <a:r>
              <a:rPr lang="el-GR" dirty="0"/>
              <a:t>Ερωτηματολόγια και συνεντεύξεις</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lstStyle/>
          <a:p>
            <a:pPr marL="514350" indent="-514350">
              <a:buAutoNum type="arabicParenR"/>
            </a:pPr>
            <a:r>
              <a:rPr lang="el-GR" dirty="0"/>
              <a:t>Παρατήρηση σε φυσικές συνθήκες</a:t>
            </a:r>
          </a:p>
          <a:p>
            <a:pPr marL="514350" indent="-514350">
              <a:buNone/>
            </a:pPr>
            <a:endParaRPr lang="el-GR" dirty="0"/>
          </a:p>
          <a:p>
            <a:pPr marL="514350" indent="-514350">
              <a:buNone/>
            </a:pPr>
            <a:r>
              <a:rPr lang="el-GR" dirty="0"/>
              <a:t>Παρακαλούθηση των αναπτυσσόμενων ατόμων στο φυσικό τους περιβάλλον στην καθημερινή τους ζωή. Είναι ο πιο άμεσος τρόπος και είναι σημαντικός για τη δημιουργία υποθέσεων.</a:t>
            </a:r>
          </a:p>
          <a:p>
            <a:pPr marL="514350" indent="-514350">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lstStyle/>
          <a:p>
            <a:pPr marL="514350" indent="-514350">
              <a:buAutoNum type="arabicParenR"/>
            </a:pPr>
            <a:r>
              <a:rPr lang="el-GR" dirty="0"/>
              <a:t>Παρατήρηση σε φυσικές συνθήκες</a:t>
            </a:r>
          </a:p>
          <a:p>
            <a:pPr marL="514350" indent="-514350">
              <a:buNone/>
            </a:pPr>
            <a:r>
              <a:rPr lang="el-GR" dirty="0"/>
              <a:t>Περιορισμοί: α) όταν το άτομο ξέρει ότι το παρατηρούν τείνει να διαφοροποιεί τη συμπεριφορά του</a:t>
            </a:r>
          </a:p>
          <a:p>
            <a:pPr marL="514350" indent="-514350">
              <a:buNone/>
            </a:pPr>
            <a:r>
              <a:rPr lang="el-GR" dirty="0"/>
              <a:t>                     β) δυσκολία στην αντικειμενικότητα των παρατηρητών</a:t>
            </a:r>
          </a:p>
          <a:p>
            <a:pPr marL="514350" indent="-514350">
              <a:buNone/>
            </a:pPr>
            <a:r>
              <a:rPr lang="el-GR" dirty="0"/>
              <a:t>                      γ) ο παρατηρητής δεν μπορεί να καταγράφει τα πάντα, χάνονται πληροφορίες</a:t>
            </a:r>
          </a:p>
          <a:p>
            <a:pPr marL="514350" indent="-514350">
              <a:buNone/>
            </a:pPr>
            <a:r>
              <a:rPr lang="el-GR" dirty="0"/>
              <a:t>Για να ανταπεξέλθουν στους περιορισμούς, συχνά χρησιμοποιούνται αυστηρά πρωτόκολλα παρατήρησης και βιντεοσκόπηση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lstStyle/>
          <a:p>
            <a:pPr marL="514350" indent="-514350">
              <a:buNone/>
            </a:pPr>
            <a:r>
              <a:rPr lang="el-GR" dirty="0"/>
              <a:t>2) Παρατήρηση ζώντος εγκέφαλου</a:t>
            </a:r>
          </a:p>
          <a:p>
            <a:pPr marL="514350" indent="-514350">
              <a:buNone/>
            </a:pPr>
            <a:endParaRPr lang="el-GR" dirty="0"/>
          </a:p>
          <a:p>
            <a:pPr marL="514350" indent="-514350">
              <a:buNone/>
            </a:pPr>
            <a:r>
              <a:rPr lang="el-GR" dirty="0"/>
              <a:t>Σύγχρονη μέθοδος της νευροψυχολογίας. Μελετά τη δομή και λειτουργία του εγκεφάλου (στις φυσιολογικές και στις παθολογικές περιπτώσεις). Χρησιμοποιεί την τεχνολογία της μαγνητικης τομογραφίας-MRI (δομή εγκεφάλου), τη τομογραφία εκπομπής ποζιτρονίων-PETκαι τη λειτουργική μαγνητική τομογραφία-fMRI (λειτουργία εγκεφάλου)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None/>
            </a:pPr>
            <a:r>
              <a:rPr lang="el-GR" dirty="0"/>
              <a:t>3) Πειράματα</a:t>
            </a:r>
          </a:p>
          <a:p>
            <a:pPr>
              <a:buNone/>
            </a:pPr>
            <a:r>
              <a:rPr lang="el-GR" dirty="0"/>
              <a:t>   Στο πείραμα οι συνθήκες ελέγχονται προσεκτικά και γίνονται μετρήσεις για να βρεθεί η σχέση μεταξύ μεταβλητών</a:t>
            </a:r>
          </a:p>
          <a:p>
            <a:pPr>
              <a:buNone/>
            </a:pPr>
            <a:endParaRPr lang="el-GR" dirty="0"/>
          </a:p>
          <a:p>
            <a:pPr>
              <a:buNone/>
            </a:pPr>
            <a:r>
              <a:rPr lang="el-GR" dirty="0"/>
              <a:t>   </a:t>
            </a:r>
            <a:r>
              <a:rPr lang="el-GR" b="1" dirty="0"/>
              <a:t>Μεταβλητή:</a:t>
            </a:r>
            <a:r>
              <a:rPr lang="el-GR" dirty="0"/>
              <a:t> κάτι που μπορεί να έχει διαφορετικές τιμές </a:t>
            </a:r>
          </a:p>
          <a:p>
            <a:pPr>
              <a:buNone/>
            </a:pPr>
            <a:r>
              <a:rPr lang="el-GR" dirty="0"/>
              <a:t>   </a:t>
            </a:r>
            <a:r>
              <a:rPr lang="el-GR" b="1" dirty="0"/>
              <a:t>Ανεξάρτητη μεταβλητή</a:t>
            </a:r>
            <a:r>
              <a:rPr lang="el-GR" dirty="0"/>
              <a:t>: μεταβλητή που είναι ανεξάρτητη απο ό,τι κάνει ο συμμετέχων στο πείραμα (πχ. ηλικία, φύλο)</a:t>
            </a:r>
          </a:p>
          <a:p>
            <a:pPr>
              <a:buNone/>
            </a:pPr>
            <a:r>
              <a:rPr lang="el-GR" dirty="0"/>
              <a:t>   </a:t>
            </a:r>
            <a:r>
              <a:rPr lang="el-GR" b="1" dirty="0"/>
              <a:t>Εξαρτημένη μεταβλητή</a:t>
            </a:r>
            <a:r>
              <a:rPr lang="el-GR" dirty="0"/>
              <a:t>: μεταβλητή που, σύμφωνα με την υπόθεση, εξαρτάται από την τιμή της ανεξάρτητης μεταβλητής (πχ. ‘θεωρία νου’)</a:t>
            </a:r>
            <a:endParaRPr lang="en-US" dirty="0"/>
          </a:p>
          <a:p>
            <a:pPr marL="514350" indent="-514350">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normAutofit/>
          </a:bodyPr>
          <a:lstStyle/>
          <a:p>
            <a:pPr marL="514350" indent="-514350">
              <a:buNone/>
            </a:pPr>
            <a:r>
              <a:rPr lang="el-GR" dirty="0"/>
              <a:t>3) Πειράματα</a:t>
            </a:r>
          </a:p>
          <a:p>
            <a:pPr>
              <a:buNone/>
            </a:pPr>
            <a:r>
              <a:rPr lang="el-GR" dirty="0"/>
              <a:t>   Στο πείραμα επομένως γίνονται μετρησεις για να βρεθεί η σχέση μεταξύ ανεξάρτητης και εξαρτημένης μεταβλητής. </a:t>
            </a:r>
          </a:p>
          <a:p>
            <a:pPr>
              <a:buNone/>
            </a:pPr>
            <a:r>
              <a:rPr lang="el-GR" dirty="0"/>
              <a:t>Συχνά στην αναπτυξιακή ψυχολογία η ανεξάρτητη μεταβλητή είναι ένας τρόπος θεραπείας ή παρέμβασης και η εξαρτημένη μεταβλητή είναι η συμπεριφορά των παιδιών μετά την υποβολή στη θεραπεία</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normAutofit/>
          </a:bodyPr>
          <a:lstStyle/>
          <a:p>
            <a:pPr marL="514350" indent="-514350">
              <a:buNone/>
            </a:pPr>
            <a:r>
              <a:rPr lang="el-GR" dirty="0"/>
              <a:t>3) Πειράματα</a:t>
            </a:r>
          </a:p>
          <a:p>
            <a:pPr>
              <a:buNone/>
            </a:pPr>
            <a:r>
              <a:rPr lang="el-GR" dirty="0"/>
              <a:t>   Για να διασφαλιστεί ότι η αλλαγή στην εξαρτημένη μεταβλητή, οφείλεται πράγματι στην ανεξάρτητη μεταβλητή, οι ερευνητές κατανέμουν τυχαία το δείγμα τους σε 2 ομάδες: </a:t>
            </a:r>
          </a:p>
          <a:p>
            <a:pPr>
              <a:buNone/>
            </a:pPr>
            <a:r>
              <a:rPr lang="el-GR" dirty="0"/>
              <a:t>Πειραματική ομάδα: εκτίθενται στη συνθήκη ειδικής μεταχείρισης (πχ. </a:t>
            </a:r>
            <a:r>
              <a:rPr lang="en-US" dirty="0" err="1"/>
              <a:t>Δ</a:t>
            </a:r>
            <a:r>
              <a:rPr lang="el-GR" dirty="0"/>
              <a:t>έχονται την παρέμβαση)</a:t>
            </a:r>
          </a:p>
          <a:p>
            <a:pPr>
              <a:buNone/>
            </a:pPr>
            <a:r>
              <a:rPr lang="el-GR" dirty="0"/>
              <a:t>Ομάδα ελέγχου: Δεν εκτίθενται στη ειδική συνθήκη (πχ. Δεν δέχονται καμμία παρέμβαση ή τους δίνεται placebo)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normAutofit lnSpcReduction="10000"/>
          </a:bodyPr>
          <a:lstStyle/>
          <a:p>
            <a:pPr marL="514350" indent="-514350">
              <a:buNone/>
            </a:pPr>
            <a:r>
              <a:rPr lang="el-GR" dirty="0"/>
              <a:t>3) Πειράματα</a:t>
            </a:r>
          </a:p>
          <a:p>
            <a:pPr marL="514350" indent="-514350">
              <a:buNone/>
            </a:pPr>
            <a:r>
              <a:rPr lang="el-GR" dirty="0"/>
              <a:t>Πλεονεκτήματα: Μοναδική ικανότητα του πειράματος να απομονώνει τους αιτιώδεις παράγοντες</a:t>
            </a:r>
          </a:p>
          <a:p>
            <a:pPr marL="514350" indent="-514350">
              <a:buNone/>
            </a:pPr>
            <a:r>
              <a:rPr lang="el-GR" dirty="0"/>
              <a:t>Περιορισμοί: 1) Ο ίδιος ο έλεγχος του περιβάλλοντος μπορεί να οδηγήσει σε μη «οικολογικά αξιόπιστα» αποτελέσματα (δηλ. </a:t>
            </a:r>
            <a:r>
              <a:rPr lang="en-US" dirty="0" err="1"/>
              <a:t>Α</a:t>
            </a:r>
            <a:r>
              <a:rPr lang="el-GR" dirty="0"/>
              <a:t>λλιώς να συμπεριφέρεται το άτομο στην κανονική του ζωή, έξω από το εργαστήριο) </a:t>
            </a:r>
          </a:p>
          <a:p>
            <a:pPr marL="514350" indent="-514350">
              <a:buNone/>
            </a:pPr>
            <a:r>
              <a:rPr lang="el-GR" dirty="0"/>
              <a:t>                     2) Είναι δύσκολο ή αδύνατο να γίνουν πειράματα για όλα τα ερευνητικά ερωτήματα (πχ. </a:t>
            </a:r>
            <a:r>
              <a:rPr lang="en-US" dirty="0" err="1"/>
              <a:t>Κ</a:t>
            </a:r>
            <a:r>
              <a:rPr lang="el-GR" dirty="0"/>
              <a:t>ακοποίηση παιδιών)</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lstStyle/>
          <a:p>
            <a:pPr marL="514350" indent="-514350">
              <a:buNone/>
            </a:pPr>
            <a:r>
              <a:rPr lang="el-GR" dirty="0"/>
              <a:t>4) Ερωτηματολόγια και συνεντεύξεις</a:t>
            </a:r>
          </a:p>
          <a:p>
            <a:pPr marL="514350" indent="-514350">
              <a:buNone/>
            </a:pPr>
            <a:endParaRPr lang="el-GR" dirty="0"/>
          </a:p>
          <a:p>
            <a:pPr marL="514350" indent="-514350">
              <a:buNone/>
            </a:pPr>
            <a:r>
              <a:rPr lang="el-GR" dirty="0"/>
              <a:t>Πρακτικός τρόπος για να προσεγγίσει κανείς μεγάλο μέρος του πληθυσμού. </a:t>
            </a:r>
          </a:p>
          <a:p>
            <a:pPr marL="514350" indent="-514350">
              <a:buNone/>
            </a:pPr>
            <a:r>
              <a:rPr lang="el-GR" dirty="0"/>
              <a:t>Τα ερωτηματολόγια έχουν μία συγκεκριμένη δομή.</a:t>
            </a:r>
          </a:p>
          <a:p>
            <a:pPr marL="514350" indent="-514350">
              <a:buNone/>
            </a:pPr>
            <a:r>
              <a:rPr lang="el-GR" dirty="0"/>
              <a:t>Οι συνεντεύξεις μπορεί να είναι δομημένες ή ημιδομημένες συνεντεύξεις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Μέθοδοι συλλογής δεδομένων</a:t>
            </a:r>
            <a:endParaRPr lang="en-US" dirty="0"/>
          </a:p>
        </p:txBody>
      </p:sp>
      <p:sp>
        <p:nvSpPr>
          <p:cNvPr id="3" name="Content Placeholder 2"/>
          <p:cNvSpPr>
            <a:spLocks noGrp="1"/>
          </p:cNvSpPr>
          <p:nvPr>
            <p:ph idx="1"/>
          </p:nvPr>
        </p:nvSpPr>
        <p:spPr/>
        <p:txBody>
          <a:bodyPr>
            <a:normAutofit lnSpcReduction="10000"/>
          </a:bodyPr>
          <a:lstStyle/>
          <a:p>
            <a:pPr marL="514350" indent="-514350">
              <a:buNone/>
            </a:pPr>
            <a:r>
              <a:rPr lang="el-GR" dirty="0"/>
              <a:t>4) Ερωτηματολόγια και συνεντεύξεις</a:t>
            </a:r>
          </a:p>
          <a:p>
            <a:pPr marL="514350" indent="-514350">
              <a:buNone/>
            </a:pPr>
            <a:endParaRPr lang="el-GR" dirty="0"/>
          </a:p>
          <a:p>
            <a:pPr marL="514350" indent="-514350">
              <a:buNone/>
            </a:pPr>
            <a:r>
              <a:rPr lang="el-GR" dirty="0"/>
              <a:t>Περιορισμοί: </a:t>
            </a:r>
          </a:p>
          <a:p>
            <a:pPr marL="514350" indent="-514350">
              <a:buAutoNum type="arabicParenR"/>
            </a:pPr>
            <a:r>
              <a:rPr lang="el-GR" dirty="0"/>
              <a:t>Βασίζονται στη λεκτική έκφραση: ακατάλληλο για μικρά παιδιά ή ανθρώπους που δεν έχουν ικανότητα λεκτικής έκφρασης (πχ. </a:t>
            </a:r>
            <a:r>
              <a:rPr lang="en-US" dirty="0" err="1"/>
              <a:t>Π</a:t>
            </a:r>
            <a:r>
              <a:rPr lang="el-GR" dirty="0"/>
              <a:t>ρόσφυγες ή μετανάστες)</a:t>
            </a:r>
          </a:p>
          <a:p>
            <a:pPr marL="514350" indent="-514350">
              <a:buAutoNum type="arabicParenR"/>
            </a:pPr>
            <a:r>
              <a:rPr lang="el-GR" dirty="0"/>
              <a:t>Συχνά οι απαντήσεις είναι «κοινωνικά επιθυμητές»</a:t>
            </a:r>
          </a:p>
          <a:p>
            <a:pPr marL="514350" indent="-514350">
              <a:buAutoNum type="arabicParenR"/>
            </a:pPr>
            <a:endParaRPr lang="el-GR" dirty="0"/>
          </a:p>
          <a:p>
            <a:pPr marL="514350" indent="-514350">
              <a:buNone/>
            </a:pPr>
            <a:r>
              <a:rPr lang="el-GR"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Η έρευνα </a:t>
            </a:r>
            <a:r>
              <a:rPr lang="el-GR"/>
              <a:t>στην </a:t>
            </a:r>
            <a:r>
              <a:rPr lang="el-GR" dirty="0"/>
              <a:t>Ψ</a:t>
            </a:r>
            <a:r>
              <a:rPr lang="el-GR"/>
              <a:t>υχολογία</a:t>
            </a:r>
            <a:endParaRPr lang="en-US" dirty="0"/>
          </a:p>
        </p:txBody>
      </p:sp>
      <p:sp>
        <p:nvSpPr>
          <p:cNvPr id="3" name="Content Placeholder 2"/>
          <p:cNvSpPr>
            <a:spLocks noGrp="1"/>
          </p:cNvSpPr>
          <p:nvPr>
            <p:ph idx="1"/>
          </p:nvPr>
        </p:nvSpPr>
        <p:spPr/>
        <p:txBody>
          <a:bodyPr/>
          <a:lstStyle/>
          <a:p>
            <a:r>
              <a:rPr lang="el-GR" dirty="0"/>
              <a:t>Θεωρία και έρευνα πάνε χέρι-χέρι</a:t>
            </a:r>
          </a:p>
          <a:p>
            <a:r>
              <a:rPr lang="el-GR" dirty="0"/>
              <a:t>Οι θεωρίες οδηγούν στη διατύπωση </a:t>
            </a:r>
            <a:r>
              <a:rPr lang="el-GR" b="1" dirty="0"/>
              <a:t>υποθέσεων</a:t>
            </a:r>
            <a:r>
              <a:rPr lang="el-GR" dirty="0"/>
              <a:t> που ελέγχονται μέσω της έρευνας (ώστε τελικά να επιβεβαιωθεί ή να διαψευστεί η θεωρία)</a:t>
            </a:r>
          </a:p>
          <a:p>
            <a:r>
              <a:rPr lang="el-GR" b="1" dirty="0"/>
              <a:t>Ερευνητική Υπόθεση: </a:t>
            </a:r>
            <a:r>
              <a:rPr lang="el-GR" dirty="0"/>
              <a:t>Μία πιθανή εξηγηση (για μία συμπεριφορά) βασισμένη στη θεωρία, η οποία είναι αρκετά ακριβής, ώστε να μπορεί να αποδειχθεί αληθής ή ψευδής.</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Από ποιο δείγμα θα πάρουμε δεδομένα:</a:t>
            </a:r>
            <a:endParaRPr lang="en-US" sz="3600" dirty="0"/>
          </a:p>
        </p:txBody>
      </p:sp>
      <p:sp>
        <p:nvSpPr>
          <p:cNvPr id="3" name="Content Placeholder 2"/>
          <p:cNvSpPr>
            <a:spLocks noGrp="1"/>
          </p:cNvSpPr>
          <p:nvPr>
            <p:ph idx="1"/>
          </p:nvPr>
        </p:nvSpPr>
        <p:spPr/>
        <p:txBody>
          <a:bodyPr>
            <a:normAutofit/>
          </a:bodyPr>
          <a:lstStyle/>
          <a:p>
            <a:r>
              <a:rPr lang="el-GR" dirty="0"/>
              <a:t>Το δείγμα οφείλει να είναι αντιπροσωπευτικό της ομάδας την οποία μελετάμε.Υπάρχουν διάφοροι τύπου σχεδιασμού έρευνας που καθορίζουν (και) τον τρόπο συλλογής δεδομένων από το δείγμα: </a:t>
            </a:r>
          </a:p>
          <a:p>
            <a:pPr marL="0" indent="0">
              <a:buNone/>
            </a:pPr>
            <a:r>
              <a:rPr lang="el-GR" b="1" dirty="0"/>
              <a:t>Διαχρονικός σχεδιασμός</a:t>
            </a:r>
          </a:p>
          <a:p>
            <a:pPr marL="0" indent="0">
              <a:buNone/>
            </a:pPr>
            <a:r>
              <a:rPr lang="el-GR" b="1" dirty="0"/>
              <a:t>Συγχρονικός σχεδιασμός</a:t>
            </a:r>
          </a:p>
          <a:p>
            <a:pPr marL="0" indent="0">
              <a:buNone/>
            </a:pPr>
            <a:r>
              <a:rPr lang="el-GR" b="1" dirty="0"/>
              <a:t>Σχεδιασμός επάλληλων ομάδων</a:t>
            </a:r>
          </a:p>
          <a:p>
            <a:pPr marL="0" indent="0">
              <a:buNone/>
            </a:pPr>
            <a:r>
              <a:rPr lang="el-GR" b="1" dirty="0" err="1"/>
              <a:t>Μικρογενετικός</a:t>
            </a:r>
            <a:r>
              <a:rPr lang="el-GR" b="1" dirty="0"/>
              <a:t> σχεδιασμός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008112"/>
          </a:xfrm>
        </p:spPr>
        <p:txBody>
          <a:bodyPr>
            <a:normAutofit/>
          </a:bodyPr>
          <a:lstStyle/>
          <a:p>
            <a:r>
              <a:rPr lang="el-GR" sz="3600" dirty="0"/>
              <a:t>Από ποιο δείγμα θα πάρουμε το δεδομένα:</a:t>
            </a:r>
            <a:endParaRPr lang="en-US" sz="3600" dirty="0"/>
          </a:p>
        </p:txBody>
      </p:sp>
      <p:sp>
        <p:nvSpPr>
          <p:cNvPr id="3" name="Content Placeholder 2"/>
          <p:cNvSpPr>
            <a:spLocks noGrp="1"/>
          </p:cNvSpPr>
          <p:nvPr>
            <p:ph idx="1"/>
          </p:nvPr>
        </p:nvSpPr>
        <p:spPr>
          <a:xfrm>
            <a:off x="457200" y="1772816"/>
            <a:ext cx="8229600" cy="4824536"/>
          </a:xfrm>
        </p:spPr>
        <p:txBody>
          <a:bodyPr>
            <a:normAutofit fontScale="85000" lnSpcReduction="20000"/>
          </a:bodyPr>
          <a:lstStyle/>
          <a:p>
            <a:pPr>
              <a:buNone/>
            </a:pPr>
            <a:r>
              <a:rPr lang="el-GR" b="1" dirty="0"/>
              <a:t>Διαχρονικός σχεδιασμός: </a:t>
            </a:r>
            <a:r>
              <a:rPr lang="el-GR" dirty="0"/>
              <a:t>συλλέγουμε πληροφορίες για μία ομάδα ανθρώπων καθώς μεγαλώνουν (παράδειγμα: η έρευνα για το δεσμό του Πανεπιστημίου της </a:t>
            </a:r>
            <a:r>
              <a:rPr lang="el-GR" dirty="0" err="1"/>
              <a:t>Μινεσσότα</a:t>
            </a:r>
            <a:r>
              <a:rPr lang="el-GR" dirty="0"/>
              <a:t>)</a:t>
            </a:r>
          </a:p>
          <a:p>
            <a:pPr marL="0" indent="0">
              <a:buNone/>
            </a:pPr>
            <a:r>
              <a:rPr lang="el-GR" dirty="0"/>
              <a:t>Ιδιαίτερα χρήσιμος τρόπος για τη μελέτη της ανάπτυξης</a:t>
            </a:r>
          </a:p>
          <a:p>
            <a:pPr marL="0" indent="0">
              <a:buNone/>
            </a:pPr>
            <a:endParaRPr lang="el-GR" dirty="0"/>
          </a:p>
          <a:p>
            <a:pPr marL="0" indent="0">
              <a:buNone/>
            </a:pPr>
            <a:r>
              <a:rPr lang="el-GR" dirty="0"/>
              <a:t>Αλλά φυσικά έχει και περιορισμούς: </a:t>
            </a:r>
          </a:p>
          <a:p>
            <a:pPr marL="514350" indent="-514350">
              <a:buAutoNum type="arabicPeriod"/>
            </a:pPr>
            <a:r>
              <a:rPr lang="el-GR" dirty="0"/>
              <a:t>Υψηλό κόστος</a:t>
            </a:r>
          </a:p>
          <a:p>
            <a:pPr marL="514350" indent="-514350">
              <a:buAutoNum type="arabicPeriod"/>
            </a:pPr>
            <a:r>
              <a:rPr lang="el-GR" dirty="0"/>
              <a:t>Υψηλό ποσοστό του δείγματος πιθανά να εγκαταλείψει την έρευνα αν αυτή είναι μακροχρόνια. Σημαντικό  πρόβλημα εαν υπάρχει </a:t>
            </a:r>
            <a:r>
              <a:rPr lang="el-GR" i="1" dirty="0"/>
              <a:t>επιλεκτική εγκατάλειψη της έρευνας</a:t>
            </a:r>
            <a:r>
              <a:rPr lang="el-GR" dirty="0"/>
              <a:t>. Χρειάζεται να διερευνηθεί αν αυτοί που εγκαταλείπουν την έρευνα έχουν ιδιαίτερα χαρακτηριστικά που τελικά αποδυναμώνουν την αντιπροσωπευτικότητα του δείγματος </a:t>
            </a:r>
          </a:p>
          <a:p>
            <a:pPr marL="514350" indent="-514350">
              <a:buAutoNum type="arabicPeriod"/>
            </a:pPr>
            <a:r>
              <a:rPr lang="el-GR" dirty="0"/>
              <a:t>Η ηλικιακή ομάδα που μελετάμε (</a:t>
            </a:r>
            <a:r>
              <a:rPr lang="el-GR" dirty="0" err="1"/>
              <a:t>κοόρτη</a:t>
            </a:r>
            <a:r>
              <a:rPr lang="el-GR" dirty="0"/>
              <a:t>) πρέπει να έχει τα ίδια χαρακτηριστικά με άτομα που γεννήθηκαν πριν ή μετά (βλ. διαφορά των ατόμων που έζησαν μία μεγάλη κρίση)</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827841"/>
            <a:ext cx="8229600" cy="656943"/>
          </a:xfrm>
        </p:spPr>
        <p:txBody>
          <a:bodyPr>
            <a:normAutofit/>
          </a:bodyPr>
          <a:lstStyle/>
          <a:p>
            <a:r>
              <a:rPr lang="el-GR" sz="3600" dirty="0"/>
              <a:t>Από ποιο δείγμα θα πάρουμε το δεδομένα:</a:t>
            </a:r>
            <a:endParaRPr lang="en-US" sz="3600" dirty="0"/>
          </a:p>
        </p:txBody>
      </p:sp>
      <p:sp>
        <p:nvSpPr>
          <p:cNvPr id="3" name="Content Placeholder 2"/>
          <p:cNvSpPr>
            <a:spLocks noGrp="1"/>
          </p:cNvSpPr>
          <p:nvPr>
            <p:ph idx="1"/>
          </p:nvPr>
        </p:nvSpPr>
        <p:spPr>
          <a:xfrm>
            <a:off x="457200" y="1935480"/>
            <a:ext cx="8229600" cy="4389120"/>
          </a:xfrm>
        </p:spPr>
        <p:txBody>
          <a:bodyPr>
            <a:normAutofit/>
          </a:bodyPr>
          <a:lstStyle/>
          <a:p>
            <a:pPr>
              <a:buNone/>
            </a:pPr>
            <a:r>
              <a:rPr lang="el-GR" b="1" dirty="0"/>
              <a:t>Συγχρονικός σχεδιασμός. </a:t>
            </a:r>
            <a:r>
              <a:rPr lang="el-GR" dirty="0"/>
              <a:t>Συγκεντρώνει πληροφορίες για ανθρώπους διαφόρων ηλικιών μία συγκεκριμένη χρονική στιγμή (πχ. μία ομάδα παιδιών στο </a:t>
            </a:r>
            <a:r>
              <a:rPr lang="el-GR" dirty="0" err="1"/>
              <a:t>δείγμαθα</a:t>
            </a:r>
            <a:r>
              <a:rPr lang="el-GR" dirty="0"/>
              <a:t> είναι 4 χρ, άλλη 5, άλλη 6)</a:t>
            </a:r>
          </a:p>
          <a:p>
            <a:pPr>
              <a:buNone/>
            </a:pPr>
            <a:r>
              <a:rPr lang="el-GR" dirty="0"/>
              <a:t>Πλεονεκτήματα:</a:t>
            </a:r>
          </a:p>
          <a:p>
            <a:pPr>
              <a:buNone/>
            </a:pPr>
            <a:r>
              <a:rPr lang="el-GR" dirty="0"/>
              <a:t>Η πιο συχνά χρησιμοποιούμενη μεθοδος γιατί είναι λιγότερο χρονοβόρα και πιο οικονομική. Επίσης, δεν υπάρχει εγκατάλειψη της έρευνας όπως στη μακροχρόνια έρευνα.</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Από ποιο δείγμα θα πάρουμε το δεδομένα:</a:t>
            </a:r>
            <a:endParaRPr lang="en-US" sz="3600" dirty="0"/>
          </a:p>
        </p:txBody>
      </p:sp>
      <p:sp>
        <p:nvSpPr>
          <p:cNvPr id="3" name="Content Placeholder 2"/>
          <p:cNvSpPr>
            <a:spLocks noGrp="1"/>
          </p:cNvSpPr>
          <p:nvPr>
            <p:ph idx="1"/>
          </p:nvPr>
        </p:nvSpPr>
        <p:spPr/>
        <p:txBody>
          <a:bodyPr>
            <a:normAutofit lnSpcReduction="10000"/>
          </a:bodyPr>
          <a:lstStyle/>
          <a:p>
            <a:pPr>
              <a:buNone/>
            </a:pPr>
            <a:r>
              <a:rPr lang="el-GR" b="1" dirty="0"/>
              <a:t>Συγχρονικός σχεδιασμός (συν.)</a:t>
            </a:r>
          </a:p>
          <a:p>
            <a:pPr>
              <a:buNone/>
            </a:pPr>
            <a:r>
              <a:rPr lang="el-GR" dirty="0"/>
              <a:t>Μειονεκτήματα:</a:t>
            </a:r>
          </a:p>
          <a:p>
            <a:pPr>
              <a:buNone/>
            </a:pPr>
            <a:r>
              <a:rPr lang="el-GR" dirty="0"/>
              <a:t>Δεν μπορούμε να έχουμε άμεση βαθιά γνώση των αναπτυξιακών αλλαγών</a:t>
            </a:r>
          </a:p>
          <a:p>
            <a:pPr>
              <a:buNone/>
            </a:pPr>
            <a:r>
              <a:rPr lang="el-GR" dirty="0"/>
              <a:t>Η σύνθεση των ομάδων σε κάθε ηλικία πρέπει να είναι ίδια ως προς το φύλο, εθνότητα, επίπεδο εκπαίδευσης, κοινωνικο-οικονομικό επίπεδο κλπ</a:t>
            </a:r>
          </a:p>
          <a:p>
            <a:pPr>
              <a:buNone/>
            </a:pPr>
            <a:r>
              <a:rPr lang="el-GR" dirty="0"/>
              <a:t>Οι διαφορές μπορεί να αντανακλούν περισσότερο τις διαφορετικές εμπειρίες των ομάδων (κάθε κοόρτης) παρά τις διαφορές που μελετάμε (πχ. </a:t>
            </a:r>
            <a:r>
              <a:rPr lang="en-US" dirty="0" err="1"/>
              <a:t>Ε</a:t>
            </a:r>
            <a:r>
              <a:rPr lang="el-GR" dirty="0"/>
              <a:t>πίπεδο εκπαίδευσης σε αυτή τη γενιά)</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Από ποιο δείγμα θα πάρουμε το δεδομένα:</a:t>
            </a:r>
            <a:endParaRPr lang="en-US" sz="3600" dirty="0"/>
          </a:p>
        </p:txBody>
      </p:sp>
      <p:sp>
        <p:nvSpPr>
          <p:cNvPr id="3" name="Content Placeholder 2"/>
          <p:cNvSpPr>
            <a:spLocks noGrp="1"/>
          </p:cNvSpPr>
          <p:nvPr>
            <p:ph idx="1"/>
          </p:nvPr>
        </p:nvSpPr>
        <p:spPr/>
        <p:txBody>
          <a:bodyPr>
            <a:normAutofit/>
          </a:bodyPr>
          <a:lstStyle/>
          <a:p>
            <a:pPr>
              <a:buNone/>
            </a:pPr>
            <a:r>
              <a:rPr lang="el-GR" b="1" dirty="0"/>
              <a:t>Σχεδιασμός επάλληλων ομάδων</a:t>
            </a:r>
          </a:p>
          <a:p>
            <a:pPr>
              <a:buNone/>
            </a:pPr>
            <a:r>
              <a:rPr lang="el-GR" dirty="0"/>
              <a:t>Μελέτη πολλων ηλικιακών ομάδων (κοόρτες) διαχρονικά.</a:t>
            </a:r>
          </a:p>
          <a:p>
            <a:pPr>
              <a:buNone/>
            </a:pPr>
            <a:r>
              <a:rPr lang="el-GR" dirty="0"/>
              <a:t>Συνδυάζει τα θετικά στοιχεία της διαχρονικής και της συγχρονικής έρευνας</a:t>
            </a:r>
          </a:p>
          <a:p>
            <a:pPr>
              <a:buNone/>
            </a:pPr>
            <a:r>
              <a:rPr lang="el-GR" dirty="0"/>
              <a:t>Μειονέκτημα: Μεγάλο κόστος και μεγάλη απαίτηση χρόνου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Από ποιο δείγμα θα πάρουμε το δεδομένα:</a:t>
            </a:r>
            <a:endParaRPr lang="en-US" sz="3600" dirty="0"/>
          </a:p>
        </p:txBody>
      </p:sp>
      <p:sp>
        <p:nvSpPr>
          <p:cNvPr id="3" name="Content Placeholder 2"/>
          <p:cNvSpPr>
            <a:spLocks noGrp="1"/>
          </p:cNvSpPr>
          <p:nvPr>
            <p:ph idx="1"/>
          </p:nvPr>
        </p:nvSpPr>
        <p:spPr/>
        <p:txBody>
          <a:bodyPr>
            <a:normAutofit fontScale="92500"/>
          </a:bodyPr>
          <a:lstStyle/>
          <a:p>
            <a:pPr>
              <a:buNone/>
            </a:pPr>
            <a:r>
              <a:rPr lang="el-GR" b="1" dirty="0" err="1"/>
              <a:t>Μικρογενετικός</a:t>
            </a:r>
            <a:r>
              <a:rPr lang="el-GR" b="1" dirty="0"/>
              <a:t> σχεδιασμός</a:t>
            </a:r>
          </a:p>
          <a:p>
            <a:pPr>
              <a:buNone/>
            </a:pPr>
            <a:r>
              <a:rPr lang="el-GR" dirty="0"/>
              <a:t>Εστιάζει στην ανάπτυξη των παιδιών σε σύντομες χρονικές περιόδους, που μπορεί να διαρκούν λίγες ώρες ή ημέρες. Κυρίως χρησιμοποιείται για να μελετήσει άτομα στα πρόθυρα μίας σημαντικής αναπτυξιακής αλλαγής (πχ. όταν είναι έτοιμα να χρησιμοποιήσουν μία νέα μνημονική τεχνική) και οι ερευνητές/</a:t>
            </a:r>
            <a:r>
              <a:rPr lang="el-GR" dirty="0" err="1"/>
              <a:t>τριες</a:t>
            </a:r>
            <a:r>
              <a:rPr lang="el-GR" dirty="0"/>
              <a:t> δίνουν συμπυκνωμένη εμπειρία (πχ. συγκεκριμένες δραστηριότητες) ώστε να μελετήσουν ακριβώς τη στιγμή που συμβαίνει και να δουν ποιοι </a:t>
            </a:r>
            <a:r>
              <a:rPr lang="el-GR" dirty="0" err="1"/>
              <a:t>παράγονες</a:t>
            </a:r>
            <a:r>
              <a:rPr lang="el-GR" dirty="0"/>
              <a:t> επηρεάζουν. </a:t>
            </a:r>
          </a:p>
          <a:p>
            <a:pPr>
              <a:buNone/>
            </a:pPr>
            <a:r>
              <a:rPr lang="el-GR" dirty="0"/>
              <a:t>Μειονέκτημα: Περιορισμένο ερευνητικό πεδίο</a:t>
            </a:r>
          </a:p>
        </p:txBody>
      </p:sp>
    </p:spTree>
    <p:extLst>
      <p:ext uri="{BB962C8B-B14F-4D97-AF65-F5344CB8AC3E}">
        <p14:creationId xmlns:p14="http://schemas.microsoft.com/office/powerpoint/2010/main" val="147098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Ανάλυση δεδομένων</a:t>
            </a:r>
            <a:endParaRPr lang="en-US" dirty="0"/>
          </a:p>
        </p:txBody>
      </p:sp>
      <p:sp>
        <p:nvSpPr>
          <p:cNvPr id="3" name="Content Placeholder 2"/>
          <p:cNvSpPr>
            <a:spLocks noGrp="1"/>
          </p:cNvSpPr>
          <p:nvPr>
            <p:ph idx="1"/>
          </p:nvPr>
        </p:nvSpPr>
        <p:spPr/>
        <p:txBody>
          <a:bodyPr/>
          <a:lstStyle/>
          <a:p>
            <a:r>
              <a:rPr lang="el-GR" dirty="0"/>
              <a:t>Ποσοτική ή ποιτική ανάλυση δεδομένων (ανάλογα με του ερευνητικού ερωτήματός μας και του τρόπου </a:t>
            </a:r>
            <a:r>
              <a:rPr lang="el-GR"/>
              <a:t>συλλογής δεδομένων)</a:t>
            </a:r>
            <a:endParaRPr lang="el-GR" dirty="0"/>
          </a:p>
          <a:p>
            <a:r>
              <a:rPr lang="el-GR" dirty="0"/>
              <a:t>Στην ποσοτική έρευνα γίνεται στατιστική ανάλυση των δεδομένων</a:t>
            </a:r>
          </a:p>
          <a:p>
            <a:r>
              <a:rPr lang="el-GR" dirty="0"/>
              <a:t>Ψάχνοντας την αιτιώδη σχέση: τι προκαλεί τι (ασφαλής δεσμός με τους γονείς </a:t>
            </a:r>
            <a:r>
              <a:rPr lang="en-US" dirty="0"/>
              <a:t>–</a:t>
            </a:r>
            <a:r>
              <a:rPr lang="el-GR" dirty="0"/>
              <a:t> καλές σχέσεις με τους συμμαθητές)</a:t>
            </a:r>
          </a:p>
          <a:p>
            <a:r>
              <a:rPr lang="el-GR" dirty="0"/>
              <a:t>Δεν είναι πάντα ευκολο να βρεθεί!</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συσχέτιση</a:t>
            </a:r>
            <a:endParaRPr lang="en-US" dirty="0"/>
          </a:p>
        </p:txBody>
      </p:sp>
      <p:sp>
        <p:nvSpPr>
          <p:cNvPr id="3" name="Content Placeholder 2"/>
          <p:cNvSpPr>
            <a:spLocks noGrp="1"/>
          </p:cNvSpPr>
          <p:nvPr>
            <p:ph idx="1"/>
          </p:nvPr>
        </p:nvSpPr>
        <p:spPr/>
        <p:txBody>
          <a:bodyPr/>
          <a:lstStyle/>
          <a:p>
            <a:r>
              <a:rPr lang="el-GR" dirty="0"/>
              <a:t>Μελέτη της συσχέτισης: μελετά κατά πόσο οι μεταβολές σε ένα παράγοντα συνδέονται συστηματικά με μεταβολές σε ένα άλλο παράγοντα  </a:t>
            </a:r>
          </a:p>
          <a:p>
            <a:r>
              <a:rPr lang="el-GR" dirty="0"/>
              <a:t>Η συσχέτιση δεν σημαίνει απαραίτητα αιτιώδη σχέση (βιασμοί-παγωτά)</a:t>
            </a:r>
          </a:p>
          <a:p>
            <a:r>
              <a:rPr lang="el-GR" dirty="0"/>
              <a:t>Επίσης, πιθανά να μην ξέρουμε την κατεύθυνση της αιτιώδους σχέσης: η υψηλή νοημοσύνη κάνει τα παιδιά καλούς μαθητές, ή  οι καλοί μαθητές επειδή μελετάνε έχουν υψηλότερο σκορ στα τεστ νοημοσύνης; </a:t>
            </a:r>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συσχέτιση</a:t>
            </a:r>
            <a:endParaRPr lang="en-US" dirty="0"/>
          </a:p>
        </p:txBody>
      </p:sp>
      <p:sp>
        <p:nvSpPr>
          <p:cNvPr id="3" name="Content Placeholder 2"/>
          <p:cNvSpPr>
            <a:spLocks noGrp="1"/>
          </p:cNvSpPr>
          <p:nvPr>
            <p:ph idx="1"/>
          </p:nvPr>
        </p:nvSpPr>
        <p:spPr/>
        <p:txBody>
          <a:bodyPr>
            <a:normAutofit/>
          </a:bodyPr>
          <a:lstStyle/>
          <a:p>
            <a:pPr>
              <a:buNone/>
            </a:pPr>
            <a:endParaRPr lang="el-GR" dirty="0"/>
          </a:p>
          <a:p>
            <a:pPr>
              <a:buNone/>
            </a:pPr>
            <a:r>
              <a:rPr lang="el-GR" dirty="0"/>
              <a:t>Οι μελέτες συσχέτισης βρίσκουν το βαθμό συσχέτισης μεταξύ δύο παραγόντων. </a:t>
            </a:r>
          </a:p>
          <a:p>
            <a:pPr>
              <a:buNone/>
            </a:pPr>
            <a:r>
              <a:rPr lang="el-GR" dirty="0"/>
              <a:t>Εάν υπάρχει εν τέλει αιτιώδης σχέση προκύπτει από τη θεωρία και η κατεύθυνση της αιτιώδους σχέσης μπορεί να προκύπτει από το σχεδιασμό της έρευνας)</a:t>
            </a:r>
          </a:p>
          <a:p>
            <a:pPr>
              <a:buNone/>
            </a:pPr>
            <a:r>
              <a:rPr lang="el-GR" dirty="0"/>
              <a:t>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συσχέτιση</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l-GR" dirty="0"/>
              <a:t>Ο συντελεστής συσχέτισης (συμβολίζεται με το r) είναι ένας αριθμός που κυμαίνεται από το -1 έως το +1 και εκφράζει τόσο την ένταση (ισχυρή ή ασθενή) όσο και την κατεύθυνση της σχέσης (θετική ή αρνητική, δηλαδή όσο μεγαλώνει ο ένας παράγοντας, τόσο μεγαλώνει και ο άλλος ή τόσο μικραίνει;)</a:t>
            </a:r>
          </a:p>
          <a:p>
            <a:pPr>
              <a:buNone/>
            </a:pPr>
            <a:r>
              <a:rPr lang="el-GR" dirty="0"/>
              <a:t>Όταν r = +1 υπάρχει τέλεια θετική συσχέτιση μεταξύ δύο παραγόντων, όταν r = -1, υπάρχει τέλεια αρνητική συσχέτιση. Οταν δεν υπάρχει καμμία συσχέτιση τότε r = 0.</a:t>
            </a:r>
          </a:p>
          <a:p>
            <a:pPr>
              <a:buNone/>
            </a:pPr>
            <a:r>
              <a:rPr lang="el-GR" dirty="0"/>
              <a:t> Στις ανθρωπιστικές επιστήμες δεν υπάρχει τέλεια συσχέτιση. Ισχυρές συσχετίσεις είναι αυτές που είναι κοντά στο +1 ή -1 (για παράδειγμα .70 θεωρείται αρκετά ισχυρή συσχέτιση)</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έρευνας</a:t>
            </a:r>
            <a:endParaRPr lang="en-US" dirty="0"/>
          </a:p>
        </p:txBody>
      </p:sp>
      <p:sp>
        <p:nvSpPr>
          <p:cNvPr id="3" name="Content Placeholder 2"/>
          <p:cNvSpPr>
            <a:spLocks noGrp="1"/>
          </p:cNvSpPr>
          <p:nvPr>
            <p:ph idx="1"/>
          </p:nvPr>
        </p:nvSpPr>
        <p:spPr/>
        <p:txBody>
          <a:bodyPr>
            <a:normAutofit fontScale="85000" lnSpcReduction="10000"/>
          </a:bodyPr>
          <a:lstStyle/>
          <a:p>
            <a:r>
              <a:rPr lang="el-GR" b="1" dirty="0"/>
              <a:t>Βασική έρευνα</a:t>
            </a:r>
            <a:r>
              <a:rPr lang="el-GR" dirty="0"/>
              <a:t>: έχει στόχο την απόκτηση νέας γνώσης και συχνά διερευνά μείζονα θεωρητικά θέματα (πχ. Τι είδους «ταυτότητα» διαμορφώνουν οι έφηβοι μετανάστες;)</a:t>
            </a:r>
          </a:p>
          <a:p>
            <a:r>
              <a:rPr lang="el-GR" b="1" dirty="0"/>
              <a:t>Εφαρμοσμένη έρευνα</a:t>
            </a:r>
            <a:r>
              <a:rPr lang="el-GR" dirty="0"/>
              <a:t>: σχεδιάζεται για να απαντήσει σε πρακτικά προβλήματα σχετικά με την βελτίωση της ζω</a:t>
            </a:r>
            <a:r>
              <a:rPr lang="en-US" dirty="0" err="1"/>
              <a:t>ή</a:t>
            </a:r>
            <a:r>
              <a:rPr lang="el-GR" dirty="0"/>
              <a:t>ς και των εμπειριών των αναπτυσσόμενων ατόμων (πχ. έχουν καλύτερη απόδοση στο σχολείο οι έφηβοι μετανάστες αν διδάσκονται στη γλώσσα της χώρας καταγωγής τους;) </a:t>
            </a:r>
          </a:p>
          <a:p>
            <a:r>
              <a:rPr lang="el-GR" b="1" dirty="0"/>
              <a:t>Έρευνα δράσης: </a:t>
            </a:r>
            <a:r>
              <a:rPr lang="el-GR" dirty="0"/>
              <a:t>στενός συγγενής της εφαρμοσμένης έρευνας. Έρευνα με «κοινωνική αποστολή», παρέχει στοιχεία που μπορούν να χρησιμοποιηθούν στη λήψη αποφάσεων κοινωνικής πολιτικής. </a:t>
            </a:r>
          </a:p>
          <a:p>
            <a:pPr marL="0" indent="0" algn="just">
              <a:buNone/>
            </a:pPr>
            <a:r>
              <a:rPr lang="el-GR" b="1" dirty="0"/>
              <a:t>Γενικά ανάμεσα στα είδη έρευνας υπάρχουν αλληλοεπικαλύψεις</a:t>
            </a:r>
            <a:endParaRPr 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συγκριση δύο ομάδων</a:t>
            </a:r>
            <a:endParaRPr lang="en-US" dirty="0"/>
          </a:p>
        </p:txBody>
      </p:sp>
      <p:sp>
        <p:nvSpPr>
          <p:cNvPr id="3" name="Content Placeholder 2"/>
          <p:cNvSpPr>
            <a:spLocks noGrp="1"/>
          </p:cNvSpPr>
          <p:nvPr>
            <p:ph idx="1"/>
          </p:nvPr>
        </p:nvSpPr>
        <p:spPr/>
        <p:txBody>
          <a:bodyPr>
            <a:normAutofit/>
          </a:bodyPr>
          <a:lstStyle/>
          <a:p>
            <a:pPr>
              <a:buNone/>
            </a:pPr>
            <a:r>
              <a:rPr lang="el-GR" dirty="0"/>
              <a:t>Πολλή συχνή μέθοδος ανάλυσης δεδομένων: Πολλές φορές χρειάζεται να συγκρίνουμε δύο ομάδες. Στα πειράματα, πχ, κάνουμε σύγκριση των δύο ομάδων (πειραματική ομάδα και ομάδα ελέγχου).</a:t>
            </a:r>
          </a:p>
          <a:p>
            <a:pPr>
              <a:buNone/>
            </a:pPr>
            <a:endParaRPr lang="el-GR" dirty="0"/>
          </a:p>
          <a:p>
            <a:pPr>
              <a:buNone/>
            </a:pPr>
            <a:r>
              <a:rPr lang="el-GR" dirty="0"/>
              <a:t>Συγκρίνουμε τους μέσους όρους των ομάδων. </a:t>
            </a:r>
          </a:p>
          <a:p>
            <a:pPr>
              <a:buNone/>
            </a:pPr>
            <a:endParaRPr lang="el-GR" dirty="0"/>
          </a:p>
          <a:p>
            <a:pPr>
              <a:buNone/>
            </a:pPr>
            <a:r>
              <a:rPr lang="el-GR" dirty="0"/>
              <a:t>Βασική (μηδενική) υπόθεση: οι Μ.Ο. των ομαδων δεν θα διαφέρουν.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συγκριση δύο ομάδων</a:t>
            </a:r>
            <a:endParaRPr lang="en-US" dirty="0"/>
          </a:p>
        </p:txBody>
      </p:sp>
      <p:sp>
        <p:nvSpPr>
          <p:cNvPr id="3" name="Content Placeholder 2"/>
          <p:cNvSpPr>
            <a:spLocks noGrp="1"/>
          </p:cNvSpPr>
          <p:nvPr>
            <p:ph idx="1"/>
          </p:nvPr>
        </p:nvSpPr>
        <p:spPr/>
        <p:txBody>
          <a:bodyPr>
            <a:normAutofit/>
          </a:bodyPr>
          <a:lstStyle/>
          <a:p>
            <a:pPr>
              <a:buNone/>
            </a:pPr>
            <a:r>
              <a:rPr lang="el-GR" dirty="0"/>
              <a:t>Εάν όμως οι Μ.Ο. των ομάδων διαφέρουν, είναι αυτό το εύρημα κάτι τυχαίο;</a:t>
            </a:r>
          </a:p>
          <a:p>
            <a:pPr>
              <a:buNone/>
            </a:pPr>
            <a:endParaRPr lang="el-GR" dirty="0"/>
          </a:p>
          <a:p>
            <a:pPr>
              <a:buNone/>
            </a:pPr>
            <a:r>
              <a:rPr lang="el-GR" b="1" dirty="0"/>
              <a:t>Στατιστική σημαντικότητα:</a:t>
            </a:r>
            <a:r>
              <a:rPr lang="el-GR" dirty="0"/>
              <a:t> Λέμε ότι η διαφορά που βρήκαμε είναι στατιστικά σημαντική (άρα όχι τυχαία), αν έχει λιγότερες πιθανότητες από 5% να είναι τυχαία Αυτο καταγράφεται ως εξής:  p&lt;.05. </a:t>
            </a:r>
          </a:p>
          <a:p>
            <a:pPr>
              <a:buNone/>
            </a:pPr>
            <a:r>
              <a:rPr lang="el-GR" dirty="0"/>
              <a:t>    Μπορούμε να αναφέρουμε και πιο αυστηρές τιμές στατιστικής σημαντικότητας, σε επίπεδο 1% (p&lt;.01) ή 1 τοις χιλίοις (p&lt;.001)</a:t>
            </a:r>
          </a:p>
          <a:p>
            <a:pPr>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Ανάλυση δεδομένων: συγκριση δύο ομάδων</a:t>
            </a:r>
            <a:endParaRPr lang="en-US" dirty="0"/>
          </a:p>
        </p:txBody>
      </p:sp>
      <p:pic>
        <p:nvPicPr>
          <p:cNvPr id="4" name="Content Placeholder 3" descr="p_values_output.png"/>
          <p:cNvPicPr>
            <a:picLocks noGrp="1" noChangeAspect="1"/>
          </p:cNvPicPr>
          <p:nvPr>
            <p:ph idx="1"/>
          </p:nvPr>
        </p:nvPicPr>
        <p:blipFill>
          <a:blip r:embed="rId2"/>
          <a:srcRect t="-34812" b="-34812"/>
          <a:stretch>
            <a:fillRect/>
          </a:stretch>
        </p:blip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81734-9CBC-15FD-D51F-E4D3A971A83F}"/>
              </a:ext>
            </a:extLst>
          </p:cNvPr>
          <p:cNvSpPr>
            <a:spLocks noGrp="1"/>
          </p:cNvSpPr>
          <p:nvPr>
            <p:ph type="title"/>
          </p:nvPr>
        </p:nvSpPr>
        <p:spPr/>
        <p:txBody>
          <a:bodyPr/>
          <a:lstStyle/>
          <a:p>
            <a:r>
              <a:rPr lang="el-GR" dirty="0"/>
              <a:t>Μέγεθος αποτελέσματος</a:t>
            </a:r>
            <a:endParaRPr lang="en-GR" dirty="0"/>
          </a:p>
        </p:txBody>
      </p:sp>
      <p:sp>
        <p:nvSpPr>
          <p:cNvPr id="3" name="Content Placeholder 2">
            <a:extLst>
              <a:ext uri="{FF2B5EF4-FFF2-40B4-BE49-F238E27FC236}">
                <a16:creationId xmlns:a16="http://schemas.microsoft.com/office/drawing/2014/main" id="{B6BB409C-2EC5-B6C2-10E7-156E262C8008}"/>
              </a:ext>
            </a:extLst>
          </p:cNvPr>
          <p:cNvSpPr>
            <a:spLocks noGrp="1"/>
          </p:cNvSpPr>
          <p:nvPr>
            <p:ph idx="1"/>
          </p:nvPr>
        </p:nvSpPr>
        <p:spPr/>
        <p:txBody>
          <a:bodyPr/>
          <a:lstStyle/>
          <a:p>
            <a:r>
              <a:rPr lang="el-GR" dirty="0"/>
              <a:t>Καθώς η στατιστική σημαντικότητα δεν είναι επαρκής δείκτης δηλώνεται επίσης το «μέγεθος του αποτελέσματος» </a:t>
            </a:r>
            <a:r>
              <a:rPr lang="en-US" dirty="0"/>
              <a:t>(Effect size)</a:t>
            </a:r>
            <a:r>
              <a:rPr lang="el-GR" dirty="0"/>
              <a:t> αυτού που βρήκαμε (είναι σαν να λέμε ποια είναι η πρακτική χρησιμότητα αυτού που βρήκαμε, (για παράδειγμα σε μία παρέμβαση είναι σαν να ρωτάμε: «έχει νόημα όλος ο κόπος που κάναμε;»).</a:t>
            </a:r>
          </a:p>
          <a:p>
            <a:pPr marL="0" indent="0">
              <a:buNone/>
            </a:pPr>
            <a:r>
              <a:rPr lang="el-GR" dirty="0"/>
              <a:t>0,2 μικρό μέγεθος</a:t>
            </a:r>
          </a:p>
          <a:p>
            <a:pPr marL="0" indent="0">
              <a:buNone/>
            </a:pPr>
            <a:r>
              <a:rPr lang="el-GR" dirty="0"/>
              <a:t>0,5 μεσαίο</a:t>
            </a:r>
          </a:p>
          <a:p>
            <a:pPr marL="0" indent="0">
              <a:buNone/>
            </a:pPr>
            <a:r>
              <a:rPr lang="el-GR" dirty="0"/>
              <a:t>0,8 μεγάλο</a:t>
            </a:r>
            <a:endParaRPr lang="en-GR" dirty="0"/>
          </a:p>
          <a:p>
            <a:endParaRPr lang="en-GR" dirty="0"/>
          </a:p>
        </p:txBody>
      </p:sp>
    </p:spTree>
    <p:extLst>
      <p:ext uri="{BB962C8B-B14F-4D97-AF65-F5344CB8AC3E}">
        <p14:creationId xmlns:p14="http://schemas.microsoft.com/office/powerpoint/2010/main" val="1614642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Δεοντολογία</a:t>
            </a:r>
            <a:endParaRPr lang="en-US" dirty="0"/>
          </a:p>
        </p:txBody>
      </p:sp>
      <p:sp>
        <p:nvSpPr>
          <p:cNvPr id="3" name="Content Placeholder 2"/>
          <p:cNvSpPr>
            <a:spLocks noGrp="1"/>
          </p:cNvSpPr>
          <p:nvPr>
            <p:ph idx="1"/>
          </p:nvPr>
        </p:nvSpPr>
        <p:spPr/>
        <p:txBody>
          <a:bodyPr/>
          <a:lstStyle/>
          <a:p>
            <a:r>
              <a:rPr lang="el-GR" dirty="0"/>
              <a:t>Η αναπυξιακη έρευνα πρέπει να ακολουθεί πιστά τα κριτήρια δεοντολογίας. Για να το εξασφαλίσουν αυτό σε κάθε πανεπιστήμιο ή ερευνητικό κέντρο υπάρχουν θεσμοθετημένες επιτροπές δεοντολογίας</a:t>
            </a:r>
          </a:p>
          <a:p>
            <a:pPr>
              <a:buNone/>
            </a:pPr>
            <a:endParaRPr lang="el-GR" dirty="0"/>
          </a:p>
          <a:p>
            <a:r>
              <a:rPr lang="el-GR" dirty="0"/>
              <a:t>Τα δεοντολογικά κριτήρια που πρέπει να τηρούνται είναι: α) </a:t>
            </a:r>
            <a:r>
              <a:rPr lang="el-GR" b="1" dirty="0"/>
              <a:t>μη πρόκληση βλάβης</a:t>
            </a:r>
          </a:p>
          <a:p>
            <a:pPr>
              <a:buNone/>
            </a:pPr>
            <a:r>
              <a:rPr lang="el-GR" dirty="0"/>
              <a:t>            β) </a:t>
            </a:r>
            <a:r>
              <a:rPr lang="el-GR" b="1" dirty="0"/>
              <a:t>συγκατάθεση έπειτα από ενημέρωση</a:t>
            </a:r>
          </a:p>
          <a:p>
            <a:pPr>
              <a:buNone/>
            </a:pPr>
            <a:r>
              <a:rPr lang="el-GR" dirty="0"/>
              <a:t>            γ) </a:t>
            </a:r>
            <a:r>
              <a:rPr lang="el-GR" b="1" dirty="0"/>
              <a:t>εμπιστευτικότητα </a:t>
            </a:r>
            <a:endParaRPr lang="en-US"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Δεοντολογία</a:t>
            </a:r>
            <a:endParaRPr lang="en-US" dirty="0"/>
          </a:p>
        </p:txBody>
      </p:sp>
      <p:sp>
        <p:nvSpPr>
          <p:cNvPr id="3" name="Content Placeholder 2"/>
          <p:cNvSpPr>
            <a:spLocks noGrp="1"/>
          </p:cNvSpPr>
          <p:nvPr>
            <p:ph idx="1"/>
          </p:nvPr>
        </p:nvSpPr>
        <p:spPr/>
        <p:txBody>
          <a:bodyPr/>
          <a:lstStyle/>
          <a:p>
            <a:r>
              <a:rPr lang="el-GR" dirty="0"/>
              <a:t>α) </a:t>
            </a:r>
            <a:r>
              <a:rPr lang="el-GR" b="1" dirty="0"/>
              <a:t>μη πρόκληση βλάβης</a:t>
            </a:r>
          </a:p>
          <a:p>
            <a:pPr>
              <a:buNone/>
            </a:pPr>
            <a:r>
              <a:rPr lang="el-GR" dirty="0"/>
              <a:t>            Οι συμμετέχοντες/</a:t>
            </a:r>
            <a:r>
              <a:rPr lang="el-GR" dirty="0" err="1"/>
              <a:t>ουσες</a:t>
            </a:r>
            <a:r>
              <a:rPr lang="el-GR" dirty="0"/>
              <a:t> στην έρευνα δεν θα υποστούν σωματική ή ψυχολογική βλάβη </a:t>
            </a:r>
            <a:endParaRPr 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Δεοντολογία</a:t>
            </a:r>
            <a:endParaRPr lang="en-US" dirty="0"/>
          </a:p>
        </p:txBody>
      </p:sp>
      <p:sp>
        <p:nvSpPr>
          <p:cNvPr id="3" name="Content Placeholder 2"/>
          <p:cNvSpPr>
            <a:spLocks noGrp="1"/>
          </p:cNvSpPr>
          <p:nvPr>
            <p:ph idx="1"/>
          </p:nvPr>
        </p:nvSpPr>
        <p:spPr/>
        <p:txBody>
          <a:bodyPr/>
          <a:lstStyle/>
          <a:p>
            <a:r>
              <a:rPr lang="el-GR" dirty="0"/>
              <a:t>β) </a:t>
            </a:r>
            <a:r>
              <a:rPr lang="el-GR" b="1" dirty="0"/>
              <a:t>συγκατάθεση έπειτα από ενημέρωση</a:t>
            </a:r>
          </a:p>
          <a:p>
            <a:pPr>
              <a:buNone/>
            </a:pPr>
            <a:r>
              <a:rPr lang="el-GR" b="1" dirty="0"/>
              <a:t>     </a:t>
            </a:r>
            <a:r>
              <a:rPr lang="el-GR" dirty="0"/>
              <a:t>Οι συμμετέχοντες/</a:t>
            </a:r>
            <a:r>
              <a:rPr lang="el-GR" dirty="0" err="1"/>
              <a:t>ουσες</a:t>
            </a:r>
            <a:r>
              <a:rPr lang="el-GR" dirty="0"/>
              <a:t> πρέπει να συμμετέχουν στην έρευνα με τη θέλησή τους και χωρίς να εκβιαστούν σε αυτό (πχ. προϊστάμενοι σε υφιστάμενους, κλπ). Πρέπει να είναι επαρκώς ενημερωμένοι/</a:t>
            </a:r>
            <a:r>
              <a:rPr lang="el-GR" dirty="0" err="1"/>
              <a:t>ες</a:t>
            </a:r>
            <a:r>
              <a:rPr lang="el-GR" dirty="0"/>
              <a:t> για την έρευνα στην οποία συμμετέχουν. Σε παιδιά ή σε άτομα μειωμένης αντίληψης ζητούμε συγκατάθεση από τους γονείς/κηδεμόνες (και από τα ίδια).</a:t>
            </a:r>
            <a:endParaRPr lang="el-GR"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Δεοντολογία</a:t>
            </a:r>
            <a:endParaRPr lang="en-US" dirty="0"/>
          </a:p>
        </p:txBody>
      </p:sp>
      <p:sp>
        <p:nvSpPr>
          <p:cNvPr id="3" name="Content Placeholder 2"/>
          <p:cNvSpPr>
            <a:spLocks noGrp="1"/>
          </p:cNvSpPr>
          <p:nvPr>
            <p:ph idx="1"/>
          </p:nvPr>
        </p:nvSpPr>
        <p:spPr/>
        <p:txBody>
          <a:bodyPr/>
          <a:lstStyle/>
          <a:p>
            <a:pPr>
              <a:buNone/>
            </a:pPr>
            <a:r>
              <a:rPr lang="el-GR" dirty="0"/>
              <a:t>γ) </a:t>
            </a:r>
            <a:r>
              <a:rPr lang="el-GR" b="1" dirty="0"/>
              <a:t>εμπιστευτικότητα </a:t>
            </a:r>
          </a:p>
          <a:p>
            <a:pPr>
              <a:buNone/>
            </a:pPr>
            <a:r>
              <a:rPr lang="el-GR" dirty="0"/>
              <a:t>Οι </a:t>
            </a:r>
            <a:r>
              <a:rPr lang="el-GR" u="sng" dirty="0"/>
              <a:t>προσωπικές πληροφορίες </a:t>
            </a:r>
            <a:r>
              <a:rPr lang="el-GR" dirty="0"/>
              <a:t>που δίνουν οι συμμετέχοντες/</a:t>
            </a:r>
            <a:r>
              <a:rPr lang="el-GR" dirty="0" err="1"/>
              <a:t>ες</a:t>
            </a:r>
            <a:r>
              <a:rPr lang="el-GR" dirty="0"/>
              <a:t>, πρέπει να παραμείνουν εμπιστευτικές, δηλαδή να περιορίζονται για επιστημονική χρήση και να μη δημοσιεύονται. </a:t>
            </a:r>
          </a:p>
          <a:p>
            <a:pPr>
              <a:buNone/>
            </a:pPr>
            <a:r>
              <a:rPr lang="el-GR"/>
              <a:t>Στις </a:t>
            </a:r>
            <a:r>
              <a:rPr lang="el-GR" dirty="0"/>
              <a:t>περισσότερες έρευνες χρησιμοποιούνται κωδικοί για να προστατεύσουν την ανωνυμία των συμμετεχόντων/ουσών.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για επιστημονικότητα έρευνας</a:t>
            </a:r>
            <a:endParaRPr lang="en-US" dirty="0"/>
          </a:p>
        </p:txBody>
      </p:sp>
      <p:sp>
        <p:nvSpPr>
          <p:cNvPr id="3" name="Content Placeholder 2"/>
          <p:cNvSpPr>
            <a:spLocks noGrp="1"/>
          </p:cNvSpPr>
          <p:nvPr>
            <p:ph idx="1"/>
          </p:nvPr>
        </p:nvSpPr>
        <p:spPr/>
        <p:txBody>
          <a:bodyPr/>
          <a:lstStyle/>
          <a:p>
            <a:r>
              <a:rPr lang="el-GR" dirty="0"/>
              <a:t>Άμεση ανάγκη για διαχωρισμό της τυχαίας παρατήρησης/γνώμης/εικασίας από την επιστημονική έρευνα </a:t>
            </a:r>
          </a:p>
          <a:p>
            <a:r>
              <a:rPr lang="el-GR" dirty="0"/>
              <a:t>Κριτήρια διαφοροποίησης και αξιολόγησης της </a:t>
            </a:r>
            <a:r>
              <a:rPr lang="el-GR" dirty="0" err="1"/>
              <a:t>επιστημονικότητας</a:t>
            </a:r>
            <a:r>
              <a:rPr lang="el-GR" dirty="0"/>
              <a:t> μία έρευνας: </a:t>
            </a:r>
          </a:p>
          <a:p>
            <a:pPr marL="0" indent="0">
              <a:buNone/>
            </a:pPr>
            <a:r>
              <a:rPr lang="el-GR" dirty="0"/>
              <a:t>α) </a:t>
            </a:r>
            <a:r>
              <a:rPr lang="el-GR" b="1" dirty="0"/>
              <a:t>αντικειμενικότητα,</a:t>
            </a:r>
            <a:r>
              <a:rPr lang="el-GR" dirty="0"/>
              <a:t> </a:t>
            </a:r>
          </a:p>
          <a:p>
            <a:pPr marL="0" indent="0">
              <a:buNone/>
            </a:pPr>
            <a:r>
              <a:rPr lang="el-GR" dirty="0"/>
              <a:t>β) </a:t>
            </a:r>
            <a:r>
              <a:rPr lang="el-GR" b="1" dirty="0"/>
              <a:t>αξιοπιστία</a:t>
            </a:r>
            <a:r>
              <a:rPr lang="el-GR" dirty="0"/>
              <a:t>, </a:t>
            </a:r>
          </a:p>
          <a:p>
            <a:pPr marL="0" indent="0">
              <a:buNone/>
            </a:pPr>
            <a:r>
              <a:rPr lang="el-GR" dirty="0"/>
              <a:t>γ) </a:t>
            </a:r>
            <a:r>
              <a:rPr lang="el-GR" b="1" dirty="0" err="1"/>
              <a:t>επαναληψιμότητα</a:t>
            </a:r>
            <a:endParaRPr lang="el-GR" b="1" dirty="0"/>
          </a:p>
          <a:p>
            <a:pPr marL="0" indent="0">
              <a:buNone/>
            </a:pPr>
            <a:r>
              <a:rPr lang="el-GR" dirty="0"/>
              <a:t>δ) </a:t>
            </a:r>
            <a:r>
              <a:rPr lang="el-GR" b="1" dirty="0"/>
              <a:t>εγκυρότητα</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για επιστημονικότητα έρευνας</a:t>
            </a:r>
            <a:endParaRPr lang="en-US" dirty="0"/>
          </a:p>
        </p:txBody>
      </p:sp>
      <p:sp>
        <p:nvSpPr>
          <p:cNvPr id="3" name="Content Placeholder 2"/>
          <p:cNvSpPr>
            <a:spLocks noGrp="1"/>
          </p:cNvSpPr>
          <p:nvPr>
            <p:ph idx="1"/>
          </p:nvPr>
        </p:nvSpPr>
        <p:spPr/>
        <p:txBody>
          <a:bodyPr/>
          <a:lstStyle/>
          <a:p>
            <a:pPr marL="0" indent="0">
              <a:buNone/>
            </a:pPr>
            <a:r>
              <a:rPr lang="el-GR" dirty="0"/>
              <a:t>Α) </a:t>
            </a:r>
            <a:r>
              <a:rPr lang="el-GR" b="1" dirty="0"/>
              <a:t>Αντικειμενικότητα</a:t>
            </a:r>
          </a:p>
          <a:p>
            <a:pPr>
              <a:buNone/>
            </a:pPr>
            <a:r>
              <a:rPr lang="el-GR" dirty="0"/>
              <a:t>Η απαίτηση να μην αλλοιώνεται η συλλογή και η ανάλυση των δεδομένων από τις προκαταλήψεις του ερευνητή (για αυτό το λόγο μπορεί να γίνει χρήση «τυφλών» ως προς την έρευνα ερευνητών)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για επιστημονικότητα έρευνας</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l-GR" dirty="0"/>
              <a:t>Β) </a:t>
            </a:r>
            <a:r>
              <a:rPr lang="el-GR" b="1" dirty="0"/>
              <a:t>Αξιοπιστία</a:t>
            </a:r>
          </a:p>
          <a:p>
            <a:pPr>
              <a:buNone/>
            </a:pPr>
            <a:r>
              <a:rPr lang="el-GR" dirty="0"/>
              <a:t>Αναφέρεται στη συνέπεια των ερευνητικων ευρημάτων, τα οποία πρέπει να είναι αξιόπιστα κατά 2 έννοιες:</a:t>
            </a:r>
          </a:p>
          <a:p>
            <a:pPr marL="514350" indent="-514350">
              <a:buAutoNum type="arabicParenR"/>
            </a:pPr>
            <a:r>
              <a:rPr lang="en-US" dirty="0" err="1"/>
              <a:t>Π</a:t>
            </a:r>
            <a:r>
              <a:rPr lang="el-GR" dirty="0"/>
              <a:t>ρέπει να έχουμε ίδια αποτελέσματα κάθε φορά που επαναλαμβάνουμε την έρευνα. Πχ. </a:t>
            </a:r>
            <a:r>
              <a:rPr lang="en-US" dirty="0" err="1"/>
              <a:t>Σ</a:t>
            </a:r>
            <a:r>
              <a:rPr lang="el-GR" dirty="0"/>
              <a:t>την έρευνα του δεσμού, να έχουμε την ίδια κατηγοριοποίηση του δεσμού του παιδιού κάθε φορά (αν η επανάληψη της διαδικασίας γίνει σε εύλογο χρονικό διάστημα)</a:t>
            </a:r>
          </a:p>
          <a:p>
            <a:pPr marL="514350" indent="-514350">
              <a:buFont typeface="Wingdings 2"/>
              <a:buAutoNum type="arabicParenR"/>
            </a:pPr>
            <a:r>
              <a:rPr lang="el-GR" dirty="0"/>
              <a:t>Ανεξάρτητοι παρατηρητές πρέπει να συμφωνούν στην περιγραφή τους για τα αποτελέσματα (πχ. να αξιολογούν με τον ίδιο τρόπο την αντίδραση του βρέφους στην επανασύνδεση με τη μητέρα του). Αυτό καταγράφεται στη μεθοδολογία της έρευνας</a:t>
            </a:r>
            <a:endParaRPr lang="en-US" dirty="0"/>
          </a:p>
          <a:p>
            <a:pPr marL="514350" indent="-514350">
              <a:buAutoNum type="arabicParenR"/>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για επιστημονικότητα έρευνας</a:t>
            </a:r>
            <a:endParaRPr lang="en-US" dirty="0"/>
          </a:p>
        </p:txBody>
      </p:sp>
      <p:sp>
        <p:nvSpPr>
          <p:cNvPr id="3" name="Content Placeholder 2"/>
          <p:cNvSpPr>
            <a:spLocks noGrp="1"/>
          </p:cNvSpPr>
          <p:nvPr>
            <p:ph idx="1"/>
          </p:nvPr>
        </p:nvSpPr>
        <p:spPr/>
        <p:txBody>
          <a:bodyPr/>
          <a:lstStyle/>
          <a:p>
            <a:pPr marL="0" indent="0">
              <a:buNone/>
            </a:pPr>
            <a:r>
              <a:rPr lang="el-GR" dirty="0"/>
              <a:t>Γ) </a:t>
            </a:r>
            <a:r>
              <a:rPr lang="el-GR" b="1" dirty="0" err="1"/>
              <a:t>Επαναληψιμότητα</a:t>
            </a:r>
            <a:endParaRPr lang="el-GR" b="1" dirty="0"/>
          </a:p>
          <a:p>
            <a:pPr marL="0" indent="0">
              <a:buNone/>
            </a:pPr>
            <a:r>
              <a:rPr lang="el-GR" dirty="0"/>
              <a:t>Αν άλλοι ερευνητές ακολουθήσουν τις ίδιες διαδικασίες θα πρέπει να βρουν τα ίδια αποτελέσματα.</a:t>
            </a:r>
          </a:p>
          <a:p>
            <a:pPr>
              <a:buNone/>
            </a:pPr>
            <a:r>
              <a:rPr lang="el-GR" dirty="0"/>
              <a:t>[μεγάλο θέμα τελευταία στην επιστημονική συζήτηση στο πεδίο της ψυχολογίας, πχ. βλ. τη μελέτη της στάσης των παρατηρητών (</a:t>
            </a:r>
            <a:r>
              <a:rPr lang="el-GR" dirty="0" err="1"/>
              <a:t>by-standers</a:t>
            </a:r>
            <a:r>
              <a:rPr lang="el-GR" dirty="0"/>
              <a:t> </a:t>
            </a:r>
            <a:r>
              <a:rPr lang="el-GR" dirty="0" err="1"/>
              <a:t>effect</a:t>
            </a:r>
            <a:r>
              <a:rPr lang="el-GR" dirty="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για επιστημονικότητα έρευνας</a:t>
            </a:r>
            <a:endParaRPr lang="en-US" dirty="0"/>
          </a:p>
        </p:txBody>
      </p:sp>
      <p:sp>
        <p:nvSpPr>
          <p:cNvPr id="3" name="Content Placeholder 2"/>
          <p:cNvSpPr>
            <a:spLocks noGrp="1"/>
          </p:cNvSpPr>
          <p:nvPr>
            <p:ph idx="1"/>
          </p:nvPr>
        </p:nvSpPr>
        <p:spPr/>
        <p:txBody>
          <a:bodyPr/>
          <a:lstStyle/>
          <a:p>
            <a:pPr marL="0" indent="0">
              <a:buNone/>
            </a:pPr>
            <a:r>
              <a:rPr lang="el-GR" dirty="0"/>
              <a:t>Δ) </a:t>
            </a:r>
            <a:r>
              <a:rPr lang="el-GR" b="1" dirty="0"/>
              <a:t>εγκυρότητα</a:t>
            </a:r>
          </a:p>
          <a:p>
            <a:pPr>
              <a:buNone/>
            </a:pPr>
            <a:r>
              <a:rPr lang="el-GR" dirty="0"/>
              <a:t>Από τα πιο σημαντικά κριτήρια, διασφαλίζει ότι μελετάμε αυτό που λεμε ότι μελετάμε. Πχ. σε μία εξέταση μαθηματικών δεν θα πρέπει να χρησιμοποιούμε λέξεις που είναι δυσνόητες για κάποιους/</a:t>
            </a:r>
            <a:r>
              <a:rPr lang="el-GR" dirty="0" err="1"/>
              <a:t>ες</a:t>
            </a:r>
            <a:r>
              <a:rPr lang="el-GR" dirty="0"/>
              <a:t> συμμετέχοντες/</a:t>
            </a:r>
            <a:r>
              <a:rPr lang="el-GR" dirty="0" err="1"/>
              <a:t>ουσες</a:t>
            </a:r>
            <a:r>
              <a:rPr lang="el-GR" dirty="0"/>
              <a:t> (πχ. μικρά παιδιά, μετανάστες)</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Ερευνητικός σχεδιασμός</a:t>
            </a:r>
            <a:endParaRPr lang="en-US" dirty="0"/>
          </a:p>
        </p:txBody>
      </p:sp>
      <p:sp>
        <p:nvSpPr>
          <p:cNvPr id="3" name="Content Placeholder 2"/>
          <p:cNvSpPr>
            <a:spLocks noGrp="1"/>
          </p:cNvSpPr>
          <p:nvPr>
            <p:ph idx="1"/>
          </p:nvPr>
        </p:nvSpPr>
        <p:spPr/>
        <p:txBody>
          <a:bodyPr/>
          <a:lstStyle/>
          <a:p>
            <a:r>
              <a:rPr lang="el-GR" dirty="0"/>
              <a:t>Πριν ξεκινήσει μία έρευνα χρειάζεται να σχεδιαστεί εξ’ολοκληρου. </a:t>
            </a:r>
          </a:p>
          <a:p>
            <a:pPr>
              <a:buNone/>
            </a:pPr>
            <a:r>
              <a:rPr lang="el-GR" dirty="0"/>
              <a:t>1. Διατυπώνονται οι ερευνητικές υποθέσεις </a:t>
            </a:r>
          </a:p>
          <a:p>
            <a:pPr>
              <a:buNone/>
            </a:pPr>
            <a:r>
              <a:rPr lang="el-GR" dirty="0"/>
              <a:t>2. </a:t>
            </a:r>
            <a:r>
              <a:rPr lang="en-US" dirty="0" err="1"/>
              <a:t>Κ</a:t>
            </a:r>
            <a:r>
              <a:rPr lang="el-GR" dirty="0"/>
              <a:t>αθορίζεται η μεθοδολογία: ποια θα είναι η μέθοδος συλλογής δεδομένων, ποιο θα είναι το δείγμα και πώς θα αναλυθούν τα δεδομένα</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4969</TotalTime>
  <Words>2179</Words>
  <Application>Microsoft Macintosh PowerPoint</Application>
  <PresentationFormat>On-screen Show (4:3)</PresentationFormat>
  <Paragraphs>183</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Calibri</vt:lpstr>
      <vt:lpstr>Constantia</vt:lpstr>
      <vt:lpstr>Times New Roman</vt:lpstr>
      <vt:lpstr>Wingdings 2</vt:lpstr>
      <vt:lpstr>Ροή</vt:lpstr>
      <vt:lpstr>PowerPoint Presentation</vt:lpstr>
      <vt:lpstr>Η έρευνα στην Ψυχολογία</vt:lpstr>
      <vt:lpstr>Είδη έρευνας</vt:lpstr>
      <vt:lpstr>Κριτήρια για επιστημονικότητα έρευνας</vt:lpstr>
      <vt:lpstr>Κριτήρια για επιστημονικότητα έρευνας</vt:lpstr>
      <vt:lpstr>Κριτήρια για επιστημονικότητα έρευνας</vt:lpstr>
      <vt:lpstr>Κριτήρια για επιστημονικότητα έρευνας</vt:lpstr>
      <vt:lpstr>Κριτήρια για επιστημονικότητα έρευνας</vt:lpstr>
      <vt:lpstr>Ερευνητικός σχεδιασμός</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Μέθοδοι συλλογής δεδομένων</vt:lpstr>
      <vt:lpstr>Από ποιο δείγμα θα πάρουμε δεδομένα:</vt:lpstr>
      <vt:lpstr>Από ποιο δείγμα θα πάρουμε το δεδομένα:</vt:lpstr>
      <vt:lpstr>Από ποιο δείγμα θα πάρουμε το δεδομένα:</vt:lpstr>
      <vt:lpstr>Από ποιο δείγμα θα πάρουμε το δεδομένα:</vt:lpstr>
      <vt:lpstr>Από ποιο δείγμα θα πάρουμε το δεδομένα:</vt:lpstr>
      <vt:lpstr>Από ποιο δείγμα θα πάρουμε το δεδομένα:</vt:lpstr>
      <vt:lpstr>Ανάλυση δεδομένων</vt:lpstr>
      <vt:lpstr>Ανάλυση δεδομένων: συσχέτιση</vt:lpstr>
      <vt:lpstr>Ανάλυση δεδομένων: συσχέτιση</vt:lpstr>
      <vt:lpstr>Ανάλυση δεδομένων: συσχέτιση</vt:lpstr>
      <vt:lpstr>Ανάλυση δεδομένων: συγκριση δύο ομάδων</vt:lpstr>
      <vt:lpstr>Ανάλυση δεδομένων: συγκριση δύο ομάδων</vt:lpstr>
      <vt:lpstr>Ανάλυση δεδομένων: συγκριση δύο ομάδων</vt:lpstr>
      <vt:lpstr>Μέγεθος αποτελέσματος</vt:lpstr>
      <vt:lpstr>Δεοντολογία</vt:lpstr>
      <vt:lpstr>Δεοντολογία</vt:lpstr>
      <vt:lpstr>Δεοντολογία</vt:lpstr>
      <vt:lpstr>Δεοντολογία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439</cp:revision>
  <dcterms:created xsi:type="dcterms:W3CDTF">2018-09-28T17:49:55Z</dcterms:created>
  <dcterms:modified xsi:type="dcterms:W3CDTF">2025-09-27T09:40:28Z</dcterms:modified>
</cp:coreProperties>
</file>