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98" r:id="rId2"/>
    <p:sldId id="491" r:id="rId3"/>
    <p:sldId id="492" r:id="rId4"/>
    <p:sldId id="493" r:id="rId5"/>
    <p:sldId id="496" r:id="rId6"/>
    <p:sldId id="494" r:id="rId7"/>
    <p:sldId id="511" r:id="rId8"/>
    <p:sldId id="512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9" r:id="rId20"/>
    <p:sldId id="507" r:id="rId21"/>
    <p:sldId id="51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8" autoAdjust="0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9/29/23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8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23</a:t>
            </a:r>
            <a:r>
              <a:rPr lang="en-US" sz="2000" dirty="0"/>
              <a:t>-</a:t>
            </a:r>
            <a:r>
              <a:rPr lang="el-GR" sz="2000" dirty="0"/>
              <a:t>24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200" dirty="0"/>
              <a:t>Προ-επιστημονική ψυχολογία: φιλοσοφία (αλλά ήδη τίθενται ερωτήματα που απασχολούν την ψυχολογία ως τις ημέρες μας)</a:t>
            </a:r>
          </a:p>
          <a:p>
            <a:pPr>
              <a:buNone/>
            </a:pPr>
            <a:r>
              <a:rPr lang="el-GR" sz="2200" dirty="0"/>
              <a:t>Αρχαίοι Έλληνες (ερώτημα: σχέση σώματος και ψυχής)</a:t>
            </a:r>
          </a:p>
          <a:p>
            <a:pPr>
              <a:buNone/>
            </a:pPr>
            <a:r>
              <a:rPr lang="el-GR" sz="2200" dirty="0"/>
              <a:t>Πλάτωνας:</a:t>
            </a:r>
            <a:r>
              <a:rPr lang="el-GR" sz="2200" dirty="0">
                <a:solidFill>
                  <a:srgbClr val="FF6600"/>
                </a:solidFill>
              </a:rPr>
              <a:t>     </a:t>
            </a:r>
            <a:r>
              <a:rPr lang="el-GR" sz="2200" dirty="0"/>
              <a:t>  η ψυχή είναι ικανή να κατανοήσει τον</a:t>
            </a:r>
          </a:p>
          <a:p>
            <a:pPr>
              <a:buNone/>
            </a:pPr>
            <a:r>
              <a:rPr lang="el-GR" sz="2200" dirty="0"/>
              <a:t>                         κόσμο των ιδεών. Το σώμα τη φυλακίζει</a:t>
            </a:r>
          </a:p>
          <a:p>
            <a:pPr>
              <a:buNone/>
            </a:pPr>
            <a:r>
              <a:rPr lang="el-GR" sz="2200" dirty="0"/>
              <a:t>                  </a:t>
            </a:r>
          </a:p>
          <a:p>
            <a:pPr>
              <a:buNone/>
            </a:pPr>
            <a:r>
              <a:rPr lang="el-GR" sz="2200" dirty="0"/>
              <a:t>Αριστοτέλης: σώμα και ψυχή ως σύνολο</a:t>
            </a:r>
          </a:p>
          <a:p>
            <a:pPr>
              <a:buNone/>
            </a:pPr>
            <a:r>
              <a:rPr lang="el-GR" sz="2200" dirty="0"/>
              <a:t>				3 είδη ψυχής  θρεπτική ή φυτική</a:t>
            </a:r>
          </a:p>
          <a:p>
            <a:pPr>
              <a:buNone/>
            </a:pPr>
            <a:r>
              <a:rPr lang="el-GR" sz="2200" dirty="0"/>
              <a:t>                                                    αισθητική ή ζωική</a:t>
            </a:r>
          </a:p>
          <a:p>
            <a:pPr>
              <a:buNone/>
            </a:pPr>
            <a:r>
              <a:rPr lang="el-GR" sz="2200" dirty="0"/>
              <a:t>                                                    λογική ή ανθρώπινη </a:t>
            </a:r>
            <a:endParaRPr 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Προ-επιστημονική ψυχολογία: φιλοσοφία (αλλά ήδη τίθενται ερωτήματα που απασχολούν την ψυχολογία ως τις ημέρες μας)</a:t>
            </a:r>
          </a:p>
          <a:p>
            <a:pPr>
              <a:buNone/>
            </a:pPr>
            <a:r>
              <a:rPr lang="el-GR" dirty="0"/>
              <a:t>17ος αιώνας. </a:t>
            </a:r>
            <a:endParaRPr lang="el-GR" dirty="0">
              <a:solidFill>
                <a:srgbClr val="FF6600"/>
              </a:solidFill>
            </a:endParaRPr>
          </a:p>
          <a:p>
            <a:pPr>
              <a:buNone/>
            </a:pPr>
            <a:r>
              <a:rPr lang="el-GR" dirty="0"/>
              <a:t> Φύση ή ανατροφή; (ερώτημα που απασχολεί ακόμα τους ψυχολόγους)</a:t>
            </a:r>
          </a:p>
          <a:p>
            <a:pPr>
              <a:buNone/>
            </a:pPr>
            <a:r>
              <a:rPr lang="el-GR" dirty="0">
                <a:solidFill>
                  <a:srgbClr val="FF6600"/>
                </a:solidFill>
              </a:rPr>
              <a:t>   </a:t>
            </a:r>
            <a:r>
              <a:rPr lang="el-GR" dirty="0"/>
              <a:t>Νατιβισμός ή εμπειρισμός; </a:t>
            </a:r>
          </a:p>
          <a:p>
            <a:pPr>
              <a:buNone/>
            </a:pPr>
            <a:r>
              <a:rPr lang="el-GR" dirty="0"/>
              <a:t>   Καρτέσιος: νατιβιστής (θεός, άπειρο, </a:t>
            </a:r>
          </a:p>
          <a:p>
            <a:pPr>
              <a:buNone/>
            </a:pPr>
            <a:r>
              <a:rPr lang="el-GR" dirty="0"/>
              <a:t>                        τελειότητα=έμφυτες ιδέες)</a:t>
            </a:r>
          </a:p>
          <a:p>
            <a:pPr>
              <a:buNone/>
            </a:pPr>
            <a:r>
              <a:rPr lang="el-GR" dirty="0"/>
              <a:t>   </a:t>
            </a:r>
            <a:r>
              <a:rPr lang="en-US" dirty="0"/>
              <a:t>John Locke: </a:t>
            </a:r>
            <a:r>
              <a:rPr lang="el-GR" dirty="0"/>
              <a:t>εμπειριστής (</a:t>
            </a:r>
            <a:r>
              <a:rPr lang="en-US" dirty="0"/>
              <a:t>tabula rasa</a:t>
            </a:r>
            <a:r>
              <a:rPr lang="el-GR" dirty="0"/>
              <a:t>)</a:t>
            </a:r>
          </a:p>
          <a:p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Αρχές της επιστημονικής ψυχολογίας: 19</a:t>
            </a:r>
            <a:r>
              <a:rPr lang="el-GR" baseline="30000" dirty="0"/>
              <a:t>ος</a:t>
            </a:r>
            <a:r>
              <a:rPr lang="el-GR" dirty="0"/>
              <a:t> αιώνας: μεγάλες ανακαλύψεις στη χημεία και φυσική (μόρια, άτομα)/ στην ανατομία /Δαρβίνος («Καταγωγή των ειδών» 1859)</a:t>
            </a:r>
          </a:p>
          <a:p>
            <a:r>
              <a:rPr lang="el-GR" dirty="0"/>
              <a:t>Τι είπε ο Κάρολος Δαρβίνος; </a:t>
            </a:r>
          </a:p>
          <a:p>
            <a:r>
              <a:rPr lang="el-GR" dirty="0"/>
              <a:t>Τα είδη επιβιώνουν μέσω της διαδικασίας της «φυσικής επιλογής». Με άλλα λόγια, τα άτομα με </a:t>
            </a:r>
            <a:r>
              <a:rPr lang="el-GR" dirty="0" err="1"/>
              <a:t>φαινότυπους</a:t>
            </a:r>
            <a:r>
              <a:rPr lang="el-GR" dirty="0"/>
              <a:t> (τα </a:t>
            </a:r>
            <a:r>
              <a:rPr lang="el-GR" dirty="0" err="1"/>
              <a:t>παρατηρήσιμα</a:t>
            </a:r>
            <a:r>
              <a:rPr lang="el-GR" dirty="0"/>
              <a:t> χαρακτηριστικά ενός οργανισμού) πιο προσαρμοστικούς στις περιβαλλοντικές συνθήκες επιβιώνουν και αναπαράγονται με μεγαλύτερη επιτυχία από άτομα με </a:t>
            </a:r>
            <a:r>
              <a:rPr lang="el-GR" dirty="0" err="1"/>
              <a:t>φαινότυπους</a:t>
            </a:r>
            <a:r>
              <a:rPr lang="el-GR" dirty="0"/>
              <a:t> λιγότερο προσαρμοστικούς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Εδραίωση της επιστημονικής ψυχολογίας: οι απαρχές (αλλά ήδη τίθενται ερωτήματα που απασχολούν την ψυχολογία ως τις ημέρες μας)</a:t>
            </a:r>
          </a:p>
          <a:p>
            <a:r>
              <a:rPr lang="el-GR" dirty="0"/>
              <a:t>Η επιστήμη της ψυχολογίας ε</a:t>
            </a:r>
            <a:r>
              <a:rPr lang="en-US" dirty="0" err="1"/>
              <a:t>δραιώνεται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1879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ίδρυση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πρώτου</a:t>
            </a:r>
            <a:r>
              <a:rPr lang="en-US" dirty="0"/>
              <a:t> </a:t>
            </a:r>
            <a:r>
              <a:rPr lang="el-GR" dirty="0"/>
              <a:t>ψυχολογικού </a:t>
            </a:r>
            <a:r>
              <a:rPr lang="en-US" dirty="0" err="1"/>
              <a:t>εργαστηρίου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W. Wundt</a:t>
            </a:r>
            <a:r>
              <a:rPr lang="el-GR" dirty="0"/>
              <a:t> </a:t>
            </a:r>
            <a:r>
              <a:rPr lang="en-US" dirty="0"/>
              <a:t>(1832-1920) </a:t>
            </a:r>
            <a:endParaRPr lang="el-GR" dirty="0"/>
          </a:p>
          <a:p>
            <a:r>
              <a:rPr lang="el-GR" dirty="0"/>
              <a:t>Με πειράματα μελετούσαν τις αισθήσεις, ιδιαίτερα την όραση, αλλά και την προσοχή, το συναίσθημα και τη μνήμη.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n-US" dirty="0" err="1"/>
              <a:t>Μέθοδος</a:t>
            </a:r>
            <a:r>
              <a:rPr lang="en-US" dirty="0"/>
              <a:t>: </a:t>
            </a:r>
            <a:r>
              <a:rPr lang="en-US" dirty="0" err="1"/>
              <a:t>Ενδοσκόπηση</a:t>
            </a:r>
            <a:r>
              <a:rPr lang="en-US" dirty="0"/>
              <a:t> (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υποκειμενική</a:t>
            </a:r>
            <a:r>
              <a:rPr lang="en-US" dirty="0"/>
              <a:t> </a:t>
            </a:r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εμπειριών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l-GR" dirty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Εδραίωση της επιστημονικής ψυχολογίας: οι απαρχές (αλλά ήδη τίθενται ερωτήματα που απασχολούν την ψυχολογία ως τις ημέρες μας)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l-GR" dirty="0">
                <a:solidFill>
                  <a:srgbClr val="000000"/>
                </a:solidFill>
              </a:rPr>
              <a:t>ι πρέπει να μελετά η ψυχολογία;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l-GR" dirty="0"/>
              <a:t>(ερώτημα που απασχολεί ακόμα τους ψυχολόγους</a:t>
            </a:r>
            <a:r>
              <a:rPr lang="en-US" dirty="0"/>
              <a:t>)</a:t>
            </a:r>
            <a:endParaRPr lang="el-GR" dirty="0"/>
          </a:p>
          <a:p>
            <a:r>
              <a:rPr lang="en-US" dirty="0"/>
              <a:t>E. B. </a:t>
            </a:r>
            <a:r>
              <a:rPr lang="en-US" dirty="0" err="1"/>
              <a:t>Tichener</a:t>
            </a:r>
            <a:r>
              <a:rPr lang="en-US" dirty="0"/>
              <a:t>: </a:t>
            </a:r>
            <a:r>
              <a:rPr lang="el-GR" dirty="0"/>
              <a:t>Στρουκτουραλισμός (δομισμός) (ανάλυση των δομών του νου)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William James</a:t>
            </a:r>
            <a:r>
              <a:rPr lang="el-GR" dirty="0"/>
              <a:t>: Λειτουργισμός (μελέτη της λειτουργίας του νου ώστε ο οργανισμός να μπορεί να προσαρμόζεται και να λειτουργεί στο περιβάλλον του)</a:t>
            </a:r>
            <a:r>
              <a:rPr lang="en-US" dirty="0"/>
              <a:t>. </a:t>
            </a:r>
            <a:r>
              <a:rPr lang="el-GR" dirty="0"/>
              <a:t>Έμφαση στη συμπεριφορά και ενδιαφέρον για τις ατομικές διαφορές στη μάθηση και στη μνήμη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Εδραίωση της επιστημονικής ψυχολογίας: οι απαρχές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b="1" dirty="0"/>
              <a:t>Ψυχολογία </a:t>
            </a:r>
            <a:r>
              <a:rPr lang="en-US" b="1" dirty="0"/>
              <a:t>Gestalt</a:t>
            </a:r>
            <a:r>
              <a:rPr lang="el-GR" b="1" dirty="0"/>
              <a:t> (</a:t>
            </a:r>
            <a:r>
              <a:rPr lang="el-GR" dirty="0"/>
              <a:t>μορφή).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Κύριοι εκπρόσωποι: </a:t>
            </a:r>
            <a:r>
              <a:rPr lang="en-US" dirty="0"/>
              <a:t>Wertheimer</a:t>
            </a:r>
            <a:r>
              <a:rPr lang="el-GR" dirty="0"/>
              <a:t> </a:t>
            </a:r>
            <a:r>
              <a:rPr lang="en-US" dirty="0"/>
              <a:t>(1880-1943), </a:t>
            </a:r>
            <a:r>
              <a:rPr lang="en-US" dirty="0" err="1"/>
              <a:t>Kofka</a:t>
            </a:r>
            <a:r>
              <a:rPr lang="en-US" dirty="0"/>
              <a:t> (1866-1941)</a:t>
            </a:r>
            <a:r>
              <a:rPr lang="el-GR" dirty="0"/>
              <a:t> και</a:t>
            </a:r>
            <a:r>
              <a:rPr lang="en-US" dirty="0"/>
              <a:t> Kohler (1887- 1967) </a:t>
            </a:r>
          </a:p>
          <a:p>
            <a:pPr>
              <a:buNone/>
            </a:pP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   -</a:t>
            </a:r>
            <a:r>
              <a:rPr lang="el-GR" dirty="0"/>
              <a:t>Η εμπειρία γίνεται καλύτερα κατανοητή ως σύνολο</a:t>
            </a:r>
          </a:p>
          <a:p>
            <a:pPr>
              <a:buNone/>
            </a:pPr>
            <a:r>
              <a:rPr lang="el-GR" dirty="0"/>
              <a:t>   -Ο νους προσδίδει νόημα και δομή στα αντιληπτικά ερεθίσματα.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-228600"/>
            <a:ext cx="6172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nz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9989" r="-19989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(πλάνη Mueller-Lyer)</a:t>
            </a:r>
            <a:endParaRPr lang="en-US" dirty="0"/>
          </a:p>
        </p:txBody>
      </p:sp>
      <p:pic>
        <p:nvPicPr>
          <p:cNvPr id="4" name="Content Placeholder 3" descr="optical11_small.gif"/>
          <p:cNvPicPr>
            <a:picLocks noGrp="1" noChangeAspect="1"/>
          </p:cNvPicPr>
          <p:nvPr>
            <p:ph idx="1"/>
          </p:nvPr>
        </p:nvPicPr>
        <p:blipFill>
          <a:blip r:embed="rId2"/>
          <a:srcRect t="-438" b="-438"/>
          <a:stretch>
            <a:fillRect/>
          </a:stretch>
        </p:blipFill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Νόμοι της</a:t>
            </a:r>
            <a:r>
              <a:rPr lang="el-GR" b="1" dirty="0"/>
              <a:t> </a:t>
            </a:r>
            <a:r>
              <a:rPr lang="en-US" b="1" dirty="0"/>
              <a:t>Gestalt</a:t>
            </a:r>
            <a:r>
              <a:rPr lang="el-GR" b="1" dirty="0"/>
              <a:t> </a:t>
            </a:r>
            <a:endParaRPr lang="el-GR" dirty="0"/>
          </a:p>
          <a:p>
            <a:r>
              <a:rPr lang="el-GR" dirty="0"/>
              <a:t>        Νόμος της εγγύτητας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**************</a:t>
            </a:r>
          </a:p>
          <a:p>
            <a:pPr>
              <a:buNone/>
            </a:pPr>
            <a:r>
              <a:rPr lang="en-US" dirty="0"/>
              <a:t>  </a:t>
            </a:r>
          </a:p>
          <a:p>
            <a:r>
              <a:rPr lang="el-GR" dirty="0"/>
              <a:t>        </a:t>
            </a:r>
            <a:r>
              <a:rPr lang="en-US" dirty="0" err="1"/>
              <a:t>Νόμος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συμμετρίας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l-GR" dirty="0"/>
              <a:t>            </a:t>
            </a:r>
            <a:r>
              <a:rPr lang="en-US" dirty="0"/>
              <a:t>[     ][     ][    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μάθημα</a:t>
            </a:r>
            <a:r>
              <a:rPr lang="en-US" dirty="0"/>
              <a:t> </a:t>
            </a:r>
            <a:r>
              <a:rPr lang="en-US" dirty="0" err="1"/>
              <a:t>αυτό</a:t>
            </a:r>
            <a:r>
              <a:rPr lang="en-US" dirty="0"/>
              <a:t> </a:t>
            </a:r>
            <a:r>
              <a:rPr lang="en-US" dirty="0" err="1"/>
              <a:t>παρουσιάζεται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βασικό</a:t>
            </a:r>
            <a:r>
              <a:rPr lang="en-US" dirty="0"/>
              <a:t> </a:t>
            </a:r>
            <a:r>
              <a:rPr lang="en-US" dirty="0" err="1"/>
              <a:t>πλαίσιο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. </a:t>
            </a:r>
            <a:r>
              <a:rPr lang="en-US" dirty="0" err="1"/>
              <a:t>Περιεχόμενα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μαθήματος</a:t>
            </a:r>
            <a:r>
              <a:rPr lang="en-US" dirty="0"/>
              <a:t> </a:t>
            </a:r>
            <a:r>
              <a:rPr lang="en-US" dirty="0" err="1"/>
              <a:t>αποτελούν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)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αντικείμενο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ιστορία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 err="1"/>
              <a:t>β</a:t>
            </a:r>
            <a:r>
              <a:rPr lang="en-US" dirty="0"/>
              <a:t>)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μεθοδολογίας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αναπτυξιακή</a:t>
            </a:r>
            <a:r>
              <a:rPr lang="en-US" dirty="0"/>
              <a:t> </a:t>
            </a:r>
            <a:r>
              <a:rPr lang="en-US" dirty="0" err="1"/>
              <a:t>ψυχολογία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err="1"/>
              <a:t>βασικές</a:t>
            </a:r>
            <a:r>
              <a:rPr lang="en-US" dirty="0"/>
              <a:t> </a:t>
            </a:r>
            <a:r>
              <a:rPr lang="en-US" dirty="0" err="1"/>
              <a:t>θεωρίες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δ</a:t>
            </a:r>
            <a:r>
              <a:rPr lang="en-US" dirty="0"/>
              <a:t>) </a:t>
            </a:r>
            <a:r>
              <a:rPr lang="en-US" dirty="0" err="1"/>
              <a:t>βασικά</a:t>
            </a:r>
            <a:r>
              <a:rPr lang="en-US" dirty="0"/>
              <a:t>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ανάπτυξης</a:t>
            </a:r>
            <a:r>
              <a:rPr lang="en-US" dirty="0"/>
              <a:t> (</a:t>
            </a:r>
            <a:r>
              <a:rPr lang="en-US" dirty="0" err="1"/>
              <a:t>πχ</a:t>
            </a:r>
            <a:r>
              <a:rPr lang="en-US" dirty="0"/>
              <a:t>. </a:t>
            </a:r>
            <a:r>
              <a:rPr lang="en-US" dirty="0" err="1"/>
              <a:t>Φύση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Ανατροφή</a:t>
            </a:r>
            <a:r>
              <a:rPr lang="en-US" dirty="0"/>
              <a:t>;)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Επιστημονική ψυχολογία μετά το 1920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Διαμορφώνονται οι «Μεγάλες Θεωρίες»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Ειδικότητες ψυχολόγων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800" dirty="0"/>
              <a:t>Υπάρχουν διάφορες ειδικότητες ψυχολόγων </a:t>
            </a:r>
            <a:endParaRPr lang="el-GR" sz="2400" dirty="0"/>
          </a:p>
          <a:p>
            <a:r>
              <a:rPr lang="el-GR" sz="2800" dirty="0"/>
              <a:t>Αναπτυξιακοί ψυχολόγοι</a:t>
            </a:r>
          </a:p>
          <a:p>
            <a:r>
              <a:rPr lang="el-GR" sz="2800" dirty="0"/>
              <a:t>Πειραματικοί ψυχολόγοι</a:t>
            </a:r>
          </a:p>
          <a:p>
            <a:r>
              <a:rPr lang="el-GR" sz="2800" dirty="0"/>
              <a:t>Βιολογικοί ψυχολόγοι/Νευροψυχολόγοι</a:t>
            </a:r>
          </a:p>
          <a:p>
            <a:r>
              <a:rPr lang="el-GR" sz="2800" dirty="0"/>
              <a:t>Κοινωνικοί ψυχολόγοι</a:t>
            </a:r>
          </a:p>
          <a:p>
            <a:r>
              <a:rPr lang="el-GR" sz="2800" dirty="0"/>
              <a:t>Ψυχολόγοι της προσωπικότητας</a:t>
            </a:r>
          </a:p>
          <a:p>
            <a:r>
              <a:rPr lang="el-GR" sz="2800" dirty="0"/>
              <a:t>Κλινικοί ψυχολόγοι</a:t>
            </a:r>
          </a:p>
          <a:p>
            <a:r>
              <a:rPr lang="el-GR" sz="2800" dirty="0"/>
              <a:t>Σχολικοί ψυχολόγοι</a:t>
            </a:r>
          </a:p>
          <a:p>
            <a:r>
              <a:rPr lang="el-GR" sz="2800" dirty="0"/>
              <a:t>Βιομηχανικοί/οργανωτικοί ψυχολόγοι</a:t>
            </a:r>
          </a:p>
          <a:p>
            <a:r>
              <a:rPr lang="el-GR" sz="2800" dirty="0"/>
              <a:t>Αθλητικοί ψυχολόγοι</a:t>
            </a:r>
          </a:p>
          <a:p>
            <a:r>
              <a:rPr lang="el-GR" sz="2800" dirty="0"/>
              <a:t>Δικαστικοί ψυχολόγοι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Ψυχολογία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Αναπτυξιακή</a:t>
            </a:r>
            <a:r>
              <a:rPr lang="en-US" dirty="0"/>
              <a:t> </a:t>
            </a:r>
            <a:r>
              <a:rPr lang="en-US" dirty="0" err="1"/>
              <a:t>ψυχολογία</a:t>
            </a:r>
            <a:r>
              <a:rPr lang="en-US" dirty="0"/>
              <a:t>: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είναι</a:t>
            </a:r>
            <a:r>
              <a:rPr lang="en-US" dirty="0"/>
              <a:t> </a:t>
            </a:r>
            <a:r>
              <a:rPr lang="en-US" dirty="0" err="1"/>
              <a:t>αυτή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επιστήμη</a:t>
            </a:r>
            <a:r>
              <a:rPr lang="en-US" dirty="0"/>
              <a:t>; </a:t>
            </a:r>
          </a:p>
          <a:p>
            <a:r>
              <a:rPr lang="en-US" dirty="0" err="1"/>
              <a:t>Ιστορική</a:t>
            </a:r>
            <a:r>
              <a:rPr lang="en-US" dirty="0"/>
              <a:t> </a:t>
            </a:r>
            <a:r>
              <a:rPr lang="en-US" dirty="0" err="1"/>
              <a:t>αναδρομή</a:t>
            </a:r>
            <a:endParaRPr lang="en-US" dirty="0"/>
          </a:p>
          <a:p>
            <a:r>
              <a:rPr lang="en-US" dirty="0" err="1"/>
              <a:t>Αντικείμενο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μέθοδος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endParaRPr lang="en-US" dirty="0"/>
          </a:p>
          <a:p>
            <a:r>
              <a:rPr lang="en-US" dirty="0" err="1"/>
              <a:t>Βασικά</a:t>
            </a:r>
            <a:r>
              <a:rPr lang="en-US" dirty="0"/>
              <a:t> </a:t>
            </a:r>
            <a:r>
              <a:rPr lang="en-US" dirty="0" err="1"/>
              <a:t>ζητήματα</a:t>
            </a:r>
            <a:r>
              <a:rPr lang="en-US" dirty="0"/>
              <a:t> </a:t>
            </a:r>
            <a:r>
              <a:rPr lang="en-US" dirty="0" err="1"/>
              <a:t>προβληματισμού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κρίσιμα</a:t>
            </a:r>
            <a:r>
              <a:rPr lang="en-US" dirty="0"/>
              <a:t> </a:t>
            </a:r>
            <a:r>
              <a:rPr lang="en-US" dirty="0" err="1"/>
              <a:t>ερωτήματα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αναπτυξιακής</a:t>
            </a:r>
            <a:r>
              <a:rPr lang="en-US" dirty="0"/>
              <a:t> </a:t>
            </a:r>
            <a:r>
              <a:rPr lang="en-US" dirty="0" err="1"/>
              <a:t>ψυχολογίας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Θεωρίες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ανάπτυξη</a:t>
            </a:r>
            <a:endParaRPr lang="en-US" dirty="0"/>
          </a:p>
          <a:p>
            <a:pPr lvl="1"/>
            <a:r>
              <a:rPr lang="en-US" sz="2595" dirty="0" err="1"/>
              <a:t>Οι</a:t>
            </a:r>
            <a:r>
              <a:rPr lang="en-US" sz="2595" dirty="0"/>
              <a:t> </a:t>
            </a:r>
            <a:r>
              <a:rPr lang="en-US" sz="2595" dirty="0" err="1"/>
              <a:t>Μεγάλες</a:t>
            </a:r>
            <a:r>
              <a:rPr lang="en-US" sz="2595" dirty="0"/>
              <a:t> </a:t>
            </a:r>
            <a:r>
              <a:rPr lang="en-US" sz="2595" dirty="0" err="1"/>
              <a:t>Θεωρίες</a:t>
            </a:r>
            <a:r>
              <a:rPr lang="en-US" sz="2595" dirty="0"/>
              <a:t> </a:t>
            </a:r>
          </a:p>
          <a:p>
            <a:pPr>
              <a:buNone/>
            </a:pPr>
            <a:r>
              <a:rPr lang="el-GR" sz="2200" dirty="0"/>
              <a:t>    </a:t>
            </a:r>
            <a:r>
              <a:rPr lang="en-US" sz="2200" dirty="0"/>
              <a:t>Freud (</a:t>
            </a:r>
            <a:r>
              <a:rPr lang="en-US" sz="2200" dirty="0" err="1"/>
              <a:t>ψυχαναλυτική</a:t>
            </a:r>
            <a:r>
              <a:rPr lang="en-US" sz="2200" dirty="0"/>
              <a:t> </a:t>
            </a:r>
            <a:r>
              <a:rPr lang="en-US" sz="2200" dirty="0" err="1"/>
              <a:t>θεωρία</a:t>
            </a:r>
            <a:r>
              <a:rPr lang="en-US" sz="2200" dirty="0"/>
              <a:t>), Erikson (</a:t>
            </a:r>
            <a:r>
              <a:rPr lang="en-US" sz="2200" dirty="0" err="1"/>
              <a:t>ψυχοκοινωνική</a:t>
            </a:r>
            <a:r>
              <a:rPr lang="en-US" sz="2200" dirty="0"/>
              <a:t> </a:t>
            </a:r>
            <a:r>
              <a:rPr lang="en-US" sz="2200" dirty="0" err="1"/>
              <a:t>θεωρία</a:t>
            </a:r>
            <a:r>
              <a:rPr lang="en-US" sz="2200" dirty="0"/>
              <a:t>), </a:t>
            </a:r>
            <a:r>
              <a:rPr lang="en-US" sz="2200" dirty="0" err="1"/>
              <a:t>Ανθρωπιστικές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Συμπεριφοριστικές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Θεωρίες</a:t>
            </a:r>
            <a:r>
              <a:rPr lang="en-US" sz="2200" dirty="0"/>
              <a:t> </a:t>
            </a:r>
            <a:r>
              <a:rPr lang="en-US" sz="2200" dirty="0" err="1"/>
              <a:t>της</a:t>
            </a:r>
            <a:r>
              <a:rPr lang="en-US" sz="2200" dirty="0"/>
              <a:t> </a:t>
            </a:r>
            <a:r>
              <a:rPr lang="en-US" sz="2200" dirty="0" err="1"/>
              <a:t>κοινωνικής</a:t>
            </a:r>
            <a:r>
              <a:rPr lang="en-US" sz="2200" dirty="0"/>
              <a:t> </a:t>
            </a:r>
            <a:r>
              <a:rPr lang="en-US" sz="2200" dirty="0" err="1"/>
              <a:t>μάθησης</a:t>
            </a:r>
            <a:r>
              <a:rPr lang="en-US" sz="2200" dirty="0"/>
              <a:t>, Piaget (</a:t>
            </a:r>
            <a:r>
              <a:rPr lang="en-US" sz="2200" dirty="0" err="1"/>
              <a:t>γνωστική-κονστρουκτιβιστική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), </a:t>
            </a:r>
            <a:r>
              <a:rPr lang="en-US" sz="2200" dirty="0" err="1"/>
              <a:t>Vygotsky</a:t>
            </a:r>
            <a:r>
              <a:rPr lang="en-US" sz="2200" dirty="0"/>
              <a:t> (</a:t>
            </a:r>
            <a:r>
              <a:rPr lang="en-US" sz="2200" dirty="0" err="1"/>
              <a:t>κοινωνικοπολιτισμική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</a:t>
            </a:r>
          </a:p>
          <a:p>
            <a:pPr lvl="1"/>
            <a:r>
              <a:rPr lang="en-US" sz="2595" dirty="0" err="1"/>
              <a:t>Οι</a:t>
            </a:r>
            <a:r>
              <a:rPr lang="en-US" sz="2595" dirty="0"/>
              <a:t> </a:t>
            </a:r>
            <a:r>
              <a:rPr lang="en-US" sz="2595" dirty="0" err="1"/>
              <a:t>πιο</a:t>
            </a:r>
            <a:r>
              <a:rPr lang="en-US" sz="2595" dirty="0"/>
              <a:t> </a:t>
            </a:r>
            <a:r>
              <a:rPr lang="en-US" sz="2595" dirty="0" err="1"/>
              <a:t>σύγχρονες</a:t>
            </a:r>
            <a:r>
              <a:rPr lang="en-US" sz="2595" dirty="0"/>
              <a:t> </a:t>
            </a:r>
            <a:r>
              <a:rPr lang="en-US" sz="2595" dirty="0" err="1"/>
              <a:t>θεωρίες</a:t>
            </a:r>
            <a:endParaRPr lang="en-US" sz="2595" dirty="0"/>
          </a:p>
          <a:p>
            <a:pPr>
              <a:buNone/>
            </a:pPr>
            <a:r>
              <a:rPr lang="el-GR" sz="2200" dirty="0"/>
              <a:t>    </a:t>
            </a:r>
            <a:r>
              <a:rPr lang="en-US" sz="2200" dirty="0" err="1"/>
              <a:t>Εξελικτικές</a:t>
            </a:r>
            <a:r>
              <a:rPr lang="en-US" sz="2200" dirty="0"/>
              <a:t> </a:t>
            </a:r>
            <a:r>
              <a:rPr lang="en-US" sz="2200" dirty="0" err="1"/>
              <a:t>θεωρίες</a:t>
            </a:r>
            <a:r>
              <a:rPr lang="en-US" sz="2200" dirty="0"/>
              <a:t>, </a:t>
            </a:r>
            <a:r>
              <a:rPr lang="en-US" sz="2200" dirty="0" err="1"/>
              <a:t>Μοντέλα</a:t>
            </a:r>
            <a:r>
              <a:rPr lang="en-US" sz="2200" dirty="0"/>
              <a:t> </a:t>
            </a:r>
            <a:r>
              <a:rPr lang="en-US" sz="2200" dirty="0" err="1"/>
              <a:t>επεξεργασίας</a:t>
            </a:r>
            <a:r>
              <a:rPr lang="en-US" sz="2200" dirty="0"/>
              <a:t> </a:t>
            </a:r>
            <a:r>
              <a:rPr lang="en-US" sz="2200" dirty="0" err="1"/>
              <a:t>πληροφοριών</a:t>
            </a:r>
            <a:r>
              <a:rPr lang="en-US" sz="2200" dirty="0"/>
              <a:t>, </a:t>
            </a:r>
            <a:r>
              <a:rPr lang="en-US" sz="2200" dirty="0" err="1"/>
              <a:t>Θεωρίες</a:t>
            </a:r>
            <a:r>
              <a:rPr lang="en-US" sz="2200" dirty="0"/>
              <a:t> </a:t>
            </a:r>
            <a:r>
              <a:rPr lang="en-US" sz="2200" dirty="0" err="1"/>
              <a:t>συστημάτων</a:t>
            </a:r>
            <a:r>
              <a:rPr lang="en-US" sz="2200" dirty="0"/>
              <a:t>: </a:t>
            </a:r>
            <a:r>
              <a:rPr lang="en-US" sz="2200" dirty="0" err="1"/>
              <a:t>Bronfenbrenner</a:t>
            </a:r>
            <a:r>
              <a:rPr lang="en-US" sz="2200" dirty="0"/>
              <a:t> (</a:t>
            </a:r>
            <a:r>
              <a:rPr lang="en-US" sz="2200" dirty="0" err="1"/>
              <a:t>βιο-οικολογική</a:t>
            </a:r>
            <a:r>
              <a:rPr lang="en-US" sz="2200" dirty="0"/>
              <a:t> </a:t>
            </a:r>
            <a:r>
              <a:rPr lang="en-US" sz="2200" dirty="0" err="1"/>
              <a:t>προσέγγιση</a:t>
            </a:r>
            <a:r>
              <a:rPr lang="en-US" sz="2200" dirty="0"/>
              <a:t>).</a:t>
            </a:r>
            <a:endParaRPr lang="el-GR" sz="2200" dirty="0"/>
          </a:p>
          <a:p>
            <a:pPr>
              <a:buNone/>
            </a:pPr>
            <a:endParaRPr lang="en-US" sz="2200" dirty="0"/>
          </a:p>
          <a:p>
            <a:r>
              <a:rPr lang="en-US" dirty="0" err="1"/>
              <a:t>Φύση</a:t>
            </a:r>
            <a:r>
              <a:rPr lang="en-US" dirty="0"/>
              <a:t> </a:t>
            </a:r>
            <a:r>
              <a:rPr lang="en-US" dirty="0" err="1"/>
              <a:t>ή</a:t>
            </a:r>
            <a:r>
              <a:rPr lang="en-US" dirty="0"/>
              <a:t> </a:t>
            </a:r>
            <a:r>
              <a:rPr lang="en-US" dirty="0" err="1"/>
              <a:t>Ανατροφή</a:t>
            </a:r>
            <a:r>
              <a:rPr lang="en-US" dirty="0"/>
              <a:t>: </a:t>
            </a:r>
            <a:r>
              <a:rPr lang="en-US" dirty="0" err="1"/>
              <a:t>Προγεννητική</a:t>
            </a:r>
            <a:r>
              <a:rPr lang="en-US" dirty="0"/>
              <a:t> </a:t>
            </a:r>
            <a:r>
              <a:rPr lang="en-US" dirty="0" err="1"/>
              <a:t>περίοδο</a:t>
            </a:r>
            <a:r>
              <a:rPr lang="el-GR" dirty="0"/>
              <a:t>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τοκετός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• C. Lightwood, M. Cole &amp; S.R. Cole (20</a:t>
            </a:r>
            <a:r>
              <a:rPr lang="el-GR" dirty="0"/>
              <a:t>22</a:t>
            </a:r>
            <a:r>
              <a:rPr lang="en-US" dirty="0"/>
              <a:t>). </a:t>
            </a:r>
            <a:r>
              <a:rPr lang="en-US" i="1" dirty="0" err="1"/>
              <a:t>Η</a:t>
            </a:r>
            <a:r>
              <a:rPr lang="en-US" i="1" dirty="0"/>
              <a:t> </a:t>
            </a:r>
            <a:r>
              <a:rPr lang="en-US" i="1" dirty="0" err="1"/>
              <a:t>Ανάπτυξη</a:t>
            </a:r>
            <a:r>
              <a:rPr lang="en-US" i="1" dirty="0"/>
              <a:t> </a:t>
            </a:r>
            <a:r>
              <a:rPr lang="en-US" i="1" dirty="0" err="1"/>
              <a:t>των</a:t>
            </a:r>
            <a:r>
              <a:rPr lang="en-US" i="1" dirty="0"/>
              <a:t> </a:t>
            </a:r>
            <a:r>
              <a:rPr lang="en-US" i="1" dirty="0" err="1"/>
              <a:t>Παιδιών</a:t>
            </a:r>
            <a:r>
              <a:rPr lang="en-US" i="1" dirty="0"/>
              <a:t>. </a:t>
            </a:r>
            <a:r>
              <a:rPr lang="en-US" dirty="0" err="1"/>
              <a:t>Αθήνα</a:t>
            </a:r>
            <a:r>
              <a:rPr lang="en-US" dirty="0"/>
              <a:t>: Gutenberg. </a:t>
            </a:r>
          </a:p>
          <a:p>
            <a:pPr>
              <a:buNone/>
            </a:pPr>
            <a:r>
              <a:rPr lang="en-US" dirty="0" err="1"/>
              <a:t>ή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• P. K. Smith, H. Cowie, &amp; M. Blades (2018). </a:t>
            </a:r>
            <a:r>
              <a:rPr lang="el-GR" i="1" dirty="0"/>
              <a:t>Κατανοώντας την Ανάπτυξη των Παιδιών</a:t>
            </a:r>
            <a:r>
              <a:rPr lang="el-GR" dirty="0"/>
              <a:t>. </a:t>
            </a:r>
            <a:r>
              <a:rPr lang="en-US" dirty="0" err="1"/>
              <a:t>Αθήν</a:t>
            </a:r>
            <a:r>
              <a:rPr lang="en-US" dirty="0"/>
              <a:t>α: </a:t>
            </a:r>
            <a:r>
              <a:rPr lang="en-US" dirty="0" err="1"/>
              <a:t>Εκδόσεις</a:t>
            </a:r>
            <a:r>
              <a:rPr lang="en-US" dirty="0"/>
              <a:t> </a:t>
            </a:r>
            <a:r>
              <a:rPr lang="el-GR" dirty="0" err="1"/>
              <a:t>Τζι</a:t>
            </a:r>
            <a:r>
              <a:rPr lang="en-US" dirty="0" err="1"/>
              <a:t>ό</a:t>
            </a:r>
            <a:r>
              <a:rPr lang="el-GR" dirty="0"/>
              <a:t>λα.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Γραπτή </a:t>
            </a:r>
            <a:r>
              <a:rPr lang="en-US" dirty="0" err="1"/>
              <a:t>Εξετάση</a:t>
            </a:r>
            <a:r>
              <a:rPr lang="el-GR" dirty="0"/>
              <a:t> στην εξεταστική του Φεβρουαρίου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l-GR" dirty="0"/>
              <a:t>πολλαπλής επιλογής και μικρής ανάπτυξης)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Προ</a:t>
            </a:r>
            <a:r>
              <a:rPr lang="en-US" dirty="0"/>
              <a:t>α</a:t>
            </a:r>
            <a:r>
              <a:rPr lang="en-US" dirty="0" err="1"/>
              <a:t>ιρετική</a:t>
            </a:r>
            <a:r>
              <a:rPr lang="en-US" dirty="0"/>
              <a:t> α</a:t>
            </a:r>
            <a:r>
              <a:rPr lang="en-US" dirty="0" err="1"/>
              <a:t>τομική</a:t>
            </a:r>
            <a:r>
              <a:rPr lang="en-US" dirty="0"/>
              <a:t> </a:t>
            </a:r>
            <a:r>
              <a:rPr lang="en-US" dirty="0" err="1"/>
              <a:t>εργ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 (</a:t>
            </a:r>
            <a:r>
              <a:rPr lang="en-US" dirty="0" err="1"/>
              <a:t>μέγιστη</a:t>
            </a:r>
            <a:r>
              <a:rPr lang="en-US" dirty="0"/>
              <a:t> βα</a:t>
            </a:r>
            <a:r>
              <a:rPr lang="en-US" dirty="0" err="1"/>
              <a:t>θμολογί</a:t>
            </a:r>
            <a:r>
              <a:rPr lang="en-US" dirty="0"/>
              <a:t>α </a:t>
            </a:r>
            <a:r>
              <a:rPr lang="el-GR" dirty="0"/>
              <a:t>2 </a:t>
            </a:r>
            <a:r>
              <a:rPr lang="el-GR" dirty="0" err="1"/>
              <a:t>μον</a:t>
            </a:r>
            <a:r>
              <a:rPr lang="en-US" dirty="0" err="1"/>
              <a:t>ά</a:t>
            </a:r>
            <a:r>
              <a:rPr lang="el-GR" dirty="0"/>
              <a:t>δες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θ</a:t>
            </a:r>
            <a:r>
              <a:rPr lang="en-US" dirty="0"/>
              <a:t>α π</a:t>
            </a:r>
            <a:r>
              <a:rPr lang="en-US" dirty="0" err="1"/>
              <a:t>ροστεθ</a:t>
            </a:r>
            <a:r>
              <a:rPr lang="el-GR" dirty="0" err="1"/>
              <a:t>ούν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βα</a:t>
            </a:r>
            <a:r>
              <a:rPr lang="en-US" dirty="0" err="1"/>
              <a:t>θμό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εξετάσεων</a:t>
            </a:r>
            <a:r>
              <a:rPr lang="el-GR" dirty="0"/>
              <a:t> </a:t>
            </a:r>
            <a:r>
              <a:rPr lang="el-GR" b="1" dirty="0"/>
              <a:t>εάν </a:t>
            </a:r>
            <a:r>
              <a:rPr lang="el-GR" dirty="0"/>
              <a:t>ένα γραπτό έχει πάρει </a:t>
            </a:r>
            <a:r>
              <a:rPr lang="el-GR" dirty="0" err="1"/>
              <a:t>προβιβάσιμο</a:t>
            </a:r>
            <a:r>
              <a:rPr lang="el-GR" dirty="0"/>
              <a:t> βαθμό</a:t>
            </a:r>
            <a:r>
              <a:rPr lang="en-US" dirty="0"/>
              <a:t>)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8229600" cy="1143000"/>
          </a:xfrm>
        </p:spPr>
        <p:txBody>
          <a:bodyPr/>
          <a:lstStyle/>
          <a:p>
            <a:r>
              <a:rPr lang="el-GR" dirty="0"/>
              <a:t>Προαιρετική εργασία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l-GR" dirty="0"/>
              <a:t>	</a:t>
            </a:r>
            <a:r>
              <a:rPr lang="el-GR" sz="4400" dirty="0"/>
              <a:t>Η εργασία αφορά την </a:t>
            </a:r>
            <a:r>
              <a:rPr lang="el-GR" sz="4400" b="1" dirty="0"/>
              <a:t>π</a:t>
            </a:r>
            <a:r>
              <a:rPr lang="en-US" sz="4400" b="1" dirty="0" err="1"/>
              <a:t>ερίληψη</a:t>
            </a:r>
            <a:r>
              <a:rPr lang="en-US" sz="4400" b="1" dirty="0"/>
              <a:t> </a:t>
            </a:r>
            <a:r>
              <a:rPr lang="en-US" sz="4400" b="1" dirty="0" err="1"/>
              <a:t>ενός</a:t>
            </a:r>
            <a:r>
              <a:rPr lang="en-US" sz="4400" b="1" dirty="0"/>
              <a:t> </a:t>
            </a:r>
            <a:r>
              <a:rPr lang="en-US" sz="4400" b="1" dirty="0" err="1"/>
              <a:t>ε</a:t>
            </a:r>
            <a:r>
              <a:rPr lang="en-US" sz="4400" b="1" dirty="0"/>
              <a:t>π</a:t>
            </a:r>
            <a:r>
              <a:rPr lang="en-US" sz="4400" b="1" dirty="0" err="1"/>
              <a:t>ιστημονικού</a:t>
            </a:r>
            <a:r>
              <a:rPr lang="en-US" sz="4400" b="1" dirty="0"/>
              <a:t> </a:t>
            </a:r>
            <a:r>
              <a:rPr lang="en-US" sz="4400" b="1" dirty="0" err="1"/>
              <a:t>άρθρου</a:t>
            </a:r>
            <a:r>
              <a:rPr lang="en-US" sz="4400" b="1" dirty="0"/>
              <a:t> α</a:t>
            </a:r>
            <a:r>
              <a:rPr lang="en-US" sz="4400" b="1" dirty="0" err="1"/>
              <a:t>ν</a:t>
            </a:r>
            <a:r>
              <a:rPr lang="en-US" sz="4400" b="1" dirty="0"/>
              <a:t>απ</a:t>
            </a:r>
            <a:r>
              <a:rPr lang="en-US" sz="4400" b="1" dirty="0" err="1"/>
              <a:t>τυξι</a:t>
            </a:r>
            <a:r>
              <a:rPr lang="en-US" sz="4400" b="1" dirty="0"/>
              <a:t>α</a:t>
            </a:r>
            <a:r>
              <a:rPr lang="en-US" sz="4400" b="1" dirty="0" err="1"/>
              <a:t>κής</a:t>
            </a:r>
            <a:r>
              <a:rPr lang="en-US" sz="4400" b="1" dirty="0"/>
              <a:t> </a:t>
            </a:r>
            <a:r>
              <a:rPr lang="en-US" sz="4400" b="1" dirty="0" err="1"/>
              <a:t>ψυχολογί</a:t>
            </a:r>
            <a:r>
              <a:rPr lang="en-US" sz="4400" b="1" dirty="0"/>
              <a:t>α</a:t>
            </a:r>
            <a:r>
              <a:rPr lang="en-US" sz="4400" b="1" dirty="0" err="1"/>
              <a:t>ς</a:t>
            </a:r>
            <a:r>
              <a:rPr lang="el-GR" sz="4400" b="1" dirty="0"/>
              <a:t> </a:t>
            </a:r>
            <a:r>
              <a:rPr lang="el-GR" sz="4400" dirty="0"/>
              <a:t>που έχει δημοσιευτεί σε ελληνικό ή ξενόγλωσσο επιστημονικό περιοδικό</a:t>
            </a:r>
            <a:r>
              <a:rPr lang="en-US" sz="4400" dirty="0"/>
              <a:t>. </a:t>
            </a:r>
            <a:endParaRPr lang="el-GR" sz="4400" dirty="0"/>
          </a:p>
          <a:p>
            <a:pPr algn="just">
              <a:buNone/>
            </a:pPr>
            <a:endParaRPr lang="el-GR" sz="4400" b="1" dirty="0"/>
          </a:p>
          <a:p>
            <a:pPr algn="just">
              <a:buNone/>
            </a:pPr>
            <a:r>
              <a:rPr lang="el-GR" sz="4400" dirty="0"/>
              <a:t>    </a:t>
            </a:r>
            <a:r>
              <a:rPr lang="el-GR" sz="4400" b="1" dirty="0"/>
              <a:t>Προϋποθέσεις</a:t>
            </a:r>
            <a:r>
              <a:rPr lang="el-GR" sz="4400" dirty="0"/>
              <a:t> </a:t>
            </a:r>
            <a:r>
              <a:rPr lang="el-GR" sz="4400" b="1" dirty="0"/>
              <a:t>ώστε να έχετε δυνατότητα να καταθέσετε την προαιρετική εργασία </a:t>
            </a:r>
            <a:r>
              <a:rPr lang="el-GR" sz="4400" dirty="0"/>
              <a:t>(και να κατανοήσετε τον τρόπο που κάποιος/α ανατρέχει στην επιστημονική βιβλιογραφία και πώς τη χρησιμοποιεί):</a:t>
            </a:r>
          </a:p>
          <a:p>
            <a:pPr algn="just">
              <a:buNone/>
            </a:pPr>
            <a:r>
              <a:rPr lang="el-GR" sz="4400" dirty="0"/>
              <a:t>α) </a:t>
            </a:r>
            <a:r>
              <a:rPr lang="el-GR" sz="4400" b="1" dirty="0"/>
              <a:t>εγγραφή </a:t>
            </a:r>
            <a:r>
              <a:rPr lang="el-GR" sz="4400" dirty="0"/>
              <a:t>στο Εργαστήριο Ανάπτυξης του Παιδιού Ι στην η-τάξη, (μαθήματα 1</a:t>
            </a:r>
            <a:r>
              <a:rPr lang="el-GR" sz="4400" baseline="30000" dirty="0"/>
              <a:t>ου</a:t>
            </a:r>
            <a:r>
              <a:rPr lang="el-GR" sz="4400" dirty="0"/>
              <a:t> εξαμήνου) με κωδικό πρόσβασης </a:t>
            </a:r>
            <a:r>
              <a:rPr lang="el-GR" sz="4400"/>
              <a:t>ΕΡΓΑΣΤΗΡΙΟ20232024  </a:t>
            </a:r>
            <a:r>
              <a:rPr lang="el-GR" sz="4400" b="1"/>
              <a:t>έως </a:t>
            </a:r>
            <a:r>
              <a:rPr lang="el-GR" sz="4400" b="1" dirty="0"/>
              <a:t>τις 30 Οκτωβρίου</a:t>
            </a:r>
          </a:p>
          <a:p>
            <a:pPr algn="just">
              <a:buNone/>
            </a:pPr>
            <a:r>
              <a:rPr lang="el-GR" sz="4400" dirty="0"/>
              <a:t>β)</a:t>
            </a:r>
            <a:r>
              <a:rPr lang="el-GR" sz="4400" b="1" dirty="0"/>
              <a:t> παρακολούθηση </a:t>
            </a:r>
            <a:r>
              <a:rPr lang="el-GR" sz="4400" dirty="0"/>
              <a:t>του συνοδευτικού εργαστηρίου του μαθήματος το οποίο διδάσκει η κ. Κυριακοπούλου και θα περιλαμβάνει 2 συναντήσεις. Η παρακολούθηση του εργαστηρίου είναι </a:t>
            </a:r>
            <a:r>
              <a:rPr lang="el-GR" sz="4400" b="1" dirty="0"/>
              <a:t>υποχρεωτική </a:t>
            </a:r>
            <a:r>
              <a:rPr lang="el-GR" sz="4400" dirty="0"/>
              <a:t>προκειμένου να έχετε δυνατότητα κατάθεσης της εργασίας.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ED31732-BB2B-714B-A94A-229459ABDC6B}"/>
              </a:ext>
            </a:extLst>
          </p:cNvPr>
          <p:cNvSpPr/>
          <p:nvPr/>
        </p:nvSpPr>
        <p:spPr>
          <a:xfrm>
            <a:off x="169168" y="3284984"/>
            <a:ext cx="576064" cy="288032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8229600" cy="1143000"/>
          </a:xfrm>
        </p:spPr>
        <p:txBody>
          <a:bodyPr/>
          <a:lstStyle/>
          <a:p>
            <a:r>
              <a:rPr lang="el-GR" dirty="0"/>
              <a:t>Προαιρετική εργασία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l-GR" sz="4400" dirty="0"/>
              <a:t>	Η εργασία θα αναρτηθεί στο αντίστοιχο πεδίο της η-τάξης μαζί με το πρωτότυπο άρθρο πριν τις διακοπές των Χριστουγέννων (</a:t>
            </a:r>
            <a:r>
              <a:rPr lang="el-GR" sz="4400" b="1" dirty="0"/>
              <a:t>έως τις 20 Δεκεμβρίου</a:t>
            </a:r>
            <a:r>
              <a:rPr lang="el-GR" sz="4400" dirty="0"/>
              <a:t>). </a:t>
            </a:r>
          </a:p>
          <a:p>
            <a:pPr algn="just">
              <a:buNone/>
            </a:pPr>
            <a:endParaRPr lang="el-GR" sz="4400" b="1" u="sng" dirty="0"/>
          </a:p>
          <a:p>
            <a:pPr algn="just">
              <a:buNone/>
            </a:pPr>
            <a:r>
              <a:rPr lang="el-GR" sz="4400" b="1" u="sng" dirty="0"/>
              <a:t>Προδιαγραφές</a:t>
            </a:r>
          </a:p>
          <a:p>
            <a:pPr algn="just"/>
            <a:r>
              <a:rPr lang="el-GR" sz="4400" dirty="0"/>
              <a:t>Έως 1000 </a:t>
            </a:r>
            <a:r>
              <a:rPr lang="el-GR" sz="4400" dirty="0" err="1"/>
              <a:t>λεξεις</a:t>
            </a:r>
            <a:endParaRPr lang="el-GR" sz="4400" dirty="0"/>
          </a:p>
          <a:p>
            <a:pPr algn="just"/>
            <a:r>
              <a:rPr lang="el-GR" sz="4400" dirty="0"/>
              <a:t>Γραμμένη σε Η/Υ, γραμματοσειρά </a:t>
            </a:r>
            <a:r>
              <a:rPr lang="en-GB" sz="4400" dirty="0"/>
              <a:t>Arial, </a:t>
            </a:r>
            <a:r>
              <a:rPr lang="el-GR" sz="4400" dirty="0"/>
              <a:t>μέγεθος 12, διάστημα 1 ½ με το όνομα του/της φοιτήτριας/φοιτητή και το ΑΜ σε εμφανές σημείο</a:t>
            </a:r>
          </a:p>
          <a:p>
            <a:pPr algn="just"/>
            <a:r>
              <a:rPr lang="el-GR" sz="4400" dirty="0"/>
              <a:t>Θα περιλαμβάνει μία περίληψη κάθε ενότητας του άρθρου (δηλ. εισαγωγή, μεθοδολογία, αποτελέσματα, συζήτηση)- σε ένα κείμενο με τελική συνοχή αλλά με χωριστές τις ενότητες (θα υπάρχει τίτλος της κάθε ενότητας).</a:t>
            </a:r>
          </a:p>
          <a:p>
            <a:pPr algn="just"/>
            <a:endParaRPr lang="el-GR" sz="4400" dirty="0"/>
          </a:p>
          <a:p>
            <a:pPr algn="just"/>
            <a:endParaRPr lang="el-GR" sz="4400" dirty="0"/>
          </a:p>
          <a:p>
            <a:pPr algn="just"/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40645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ψυχολογία;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el-GR" sz="2800" dirty="0"/>
              <a:t>Η Ψυχολογία ορίζεται ως η επιστημονική μελέτη της συμπεριφοράς και των νοητικών διεργασιών.</a:t>
            </a:r>
          </a:p>
          <a:p>
            <a:endParaRPr lang="el-GR" sz="2800" dirty="0"/>
          </a:p>
          <a:p>
            <a:r>
              <a:rPr lang="el-GR" sz="2800" dirty="0"/>
              <a:t>Επιστήμη είναι το οργανωμένο σώμα της εξακριβωμένης και τεκμηριωμένης γνώσης.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3611</TotalTime>
  <Words>1041</Words>
  <Application>Microsoft Macintosh PowerPoint</Application>
  <PresentationFormat>On-screen Show (4:3)</PresentationFormat>
  <Paragraphs>128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Ροή</vt:lpstr>
      <vt:lpstr>PowerPoint Presentation</vt:lpstr>
      <vt:lpstr>Περιγραφή μαθήματος</vt:lpstr>
      <vt:lpstr>Περίγραμμα μαθήματος</vt:lpstr>
      <vt:lpstr>Περίγραμμα μαθήματος</vt:lpstr>
      <vt:lpstr>Συγγράμματα</vt:lpstr>
      <vt:lpstr>Τρόπος εξέτασης</vt:lpstr>
      <vt:lpstr>Προαιρετική εργασία</vt:lpstr>
      <vt:lpstr>Προαιρετική εργασία</vt:lpstr>
      <vt:lpstr>Τι είναι ψυχολογία;</vt:lpstr>
      <vt:lpstr>Ιστορική αναδρομή</vt:lpstr>
      <vt:lpstr>Ιστορική αναδρομή</vt:lpstr>
      <vt:lpstr>Ιστορική αναδρομή</vt:lpstr>
      <vt:lpstr>Ιστορική αναδρομή</vt:lpstr>
      <vt:lpstr>Ιστορική αναδρομή</vt:lpstr>
      <vt:lpstr>Ιστορική αναδρομή </vt:lpstr>
      <vt:lpstr>PowerPoint Presentation</vt:lpstr>
      <vt:lpstr>PowerPoint Presentation</vt:lpstr>
      <vt:lpstr>(πλάνη Mueller-Lyer)</vt:lpstr>
      <vt:lpstr>Ιστορική αναδρομή</vt:lpstr>
      <vt:lpstr>Ιστορική αναδρομή</vt:lpstr>
      <vt:lpstr>Ειδικότητες ψυχολόγων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334</cp:revision>
  <dcterms:created xsi:type="dcterms:W3CDTF">2018-09-22T09:31:02Z</dcterms:created>
  <dcterms:modified xsi:type="dcterms:W3CDTF">2023-09-29T07:36:43Z</dcterms:modified>
</cp:coreProperties>
</file>