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67" r:id="rId14"/>
    <p:sldId id="268" r:id="rId1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3" name="22 - Ορθογώνιο"/>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 Ορθογώνιο"/>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 Ορθογώνιο"/>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 Ορθογώνιο"/>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 Ορθογώνιο"/>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 Στρογγυλεμένο ορθογώνιο"/>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 Στρογγυλεμένο ορθογώνιο"/>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Ορθογώνιο"/>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Ορθογώνιο"/>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 Ορθογώνιο"/>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Τίτλος"/>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l-GR" smtClean="0"/>
              <a:t>Kλικ για επεξεργασία του τίτλου</a:t>
            </a:r>
            <a:endParaRPr kumimoji="0" lang="en-US"/>
          </a:p>
        </p:txBody>
      </p:sp>
      <p:sp>
        <p:nvSpPr>
          <p:cNvPr id="9" name="8 - Υπότιτλος"/>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a:xfrm>
            <a:off x="6705600" y="4206240"/>
            <a:ext cx="960120" cy="457200"/>
          </a:xfrm>
        </p:spPr>
        <p:txBody>
          <a:bodyPr/>
          <a:lstStyle/>
          <a:p>
            <a:fld id="{2342CEA3-3058-4D43-AE35-B3DA76CB4003}" type="datetimeFigureOut">
              <a:rPr lang="el-GR" smtClean="0"/>
              <a:pPr/>
              <a:t>13/3/2012</a:t>
            </a:fld>
            <a:endParaRPr lang="el-GR"/>
          </a:p>
        </p:txBody>
      </p:sp>
      <p:sp>
        <p:nvSpPr>
          <p:cNvPr id="17" name="16 - Θέση υποσέλιδου"/>
          <p:cNvSpPr>
            <a:spLocks noGrp="1"/>
          </p:cNvSpPr>
          <p:nvPr>
            <p:ph type="ftr" sz="quarter" idx="11"/>
          </p:nvPr>
        </p:nvSpPr>
        <p:spPr>
          <a:xfrm>
            <a:off x="5410200" y="4205288"/>
            <a:ext cx="1295400" cy="457200"/>
          </a:xfrm>
        </p:spPr>
        <p:txBody>
          <a:bodyPr/>
          <a:lstStyle/>
          <a:p>
            <a:endParaRPr lang="el-GR"/>
          </a:p>
        </p:txBody>
      </p:sp>
      <p:sp>
        <p:nvSpPr>
          <p:cNvPr id="29" name="28 - Θέση αριθμού διαφάνειας"/>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13/3/2012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381000" y="1143000"/>
            <a:ext cx="8382000" cy="1069848"/>
          </a:xfrm>
        </p:spPr>
        <p:txBody>
          <a:bodyPr anchor="ctr"/>
          <a:lstStyle>
            <a:lvl1pPr>
              <a:defRPr sz="4000" b="0" i="0" cap="none" baseline="0"/>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6" name="25 - Θέση ημερομηνίας"/>
          <p:cNvSpPr>
            <a:spLocks noGrp="1"/>
          </p:cNvSpPr>
          <p:nvPr>
            <p:ph type="dt" sz="half" idx="10"/>
          </p:nvPr>
        </p:nvSpPr>
        <p:spPr/>
        <p:txBody>
          <a:bodyPr rtlCol="0"/>
          <a:lstStyle/>
          <a:p>
            <a:fld id="{2342CEA3-3058-4D43-AE35-B3DA76CB4003}" type="datetimeFigureOut">
              <a:rPr lang="el-GR" smtClean="0"/>
              <a:pPr/>
              <a:t>13/3/2012</a:t>
            </a:fld>
            <a:endParaRPr lang="el-GR"/>
          </a:p>
        </p:txBody>
      </p:sp>
      <p:sp>
        <p:nvSpPr>
          <p:cNvPr id="27" name="26 - Θέση αριθμού διαφάνειας"/>
          <p:cNvSpPr>
            <a:spLocks noGrp="1"/>
          </p:cNvSpPr>
          <p:nvPr>
            <p:ph type="sldNum" sz="quarter" idx="11"/>
          </p:nvPr>
        </p:nvSpPr>
        <p:spPr/>
        <p:txBody>
          <a:bodyPr rtlCol="0"/>
          <a:lstStyle/>
          <a:p>
            <a:fld id="{D3F1D1C4-C2D9-4231-9FB2-B2D9D97AA41D}" type="slidenum">
              <a:rPr lang="el-GR" smtClean="0"/>
              <a:pPr/>
              <a:t>‹#›</a:t>
            </a:fld>
            <a:endParaRPr lang="el-GR"/>
          </a:p>
        </p:txBody>
      </p:sp>
      <p:sp>
        <p:nvSpPr>
          <p:cNvPr id="28" name="27 - Θέση υποσέλιδου"/>
          <p:cNvSpPr>
            <a:spLocks noGrp="1"/>
          </p:cNvSpPr>
          <p:nvPr>
            <p:ph type="ftr" sz="quarter" idx="12"/>
          </p:nvPr>
        </p:nvSpPr>
        <p:spPr/>
        <p:txBody>
          <a:bodyPr rtlCol="0"/>
          <a:lstStyle/>
          <a:p>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a:xfrm>
            <a:off x="6583680" y="612648"/>
            <a:ext cx="957264" cy="457200"/>
          </a:xfrm>
        </p:spPr>
        <p:txBody>
          <a:bodyPr/>
          <a:lstStyle/>
          <a:p>
            <a:fld id="{2342CEA3-3058-4D43-AE35-B3DA76CB4003}" type="datetimeFigureOut">
              <a:rPr lang="el-GR" smtClean="0"/>
              <a:pPr/>
              <a:t>13/3/2012</a:t>
            </a:fld>
            <a:endParaRPr lang="el-GR"/>
          </a:p>
        </p:txBody>
      </p:sp>
      <p:sp>
        <p:nvSpPr>
          <p:cNvPr id="4" name="3 - Θέση υποσέλιδου"/>
          <p:cNvSpPr>
            <a:spLocks noGrp="1"/>
          </p:cNvSpPr>
          <p:nvPr>
            <p:ph type="ftr" sz="quarter" idx="11"/>
          </p:nvPr>
        </p:nvSpPr>
        <p:spPr>
          <a:xfrm>
            <a:off x="5257800" y="612648"/>
            <a:ext cx="1325880" cy="457200"/>
          </a:xfrm>
        </p:spPr>
        <p:txBody>
          <a:bodyPr/>
          <a:lstStyle/>
          <a:p>
            <a:endParaRPr lang="el-GR"/>
          </a:p>
        </p:txBody>
      </p:sp>
      <p:sp>
        <p:nvSpPr>
          <p:cNvPr id="5" name="4 - Θέση αριθμού διαφάνειας"/>
          <p:cNvSpPr>
            <a:spLocks noGrp="1"/>
          </p:cNvSpPr>
          <p:nvPr>
            <p:ph type="sldNum" sz="quarter" idx="12"/>
          </p:nvPr>
        </p:nvSpPr>
        <p:spPr>
          <a:xfrm>
            <a:off x="8174736" y="2272"/>
            <a:ext cx="762000" cy="365760"/>
          </a:xfrm>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13/3/2012</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353496" y="1101970"/>
            <a:ext cx="3383280" cy="877824"/>
          </a:xfrm>
        </p:spPr>
        <p:txBody>
          <a:bodyPr anchor="b"/>
          <a:lstStyle>
            <a:lvl1pPr algn="l">
              <a:buNone/>
              <a:defRPr sz="1800" b="1"/>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13/3/2012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13/3/2012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781800" y="1143000"/>
            <a:ext cx="1905000" cy="5486400"/>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1143000"/>
            <a:ext cx="6248400" cy="5486400"/>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13/3/2012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 Ορθογώνιο"/>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 Ορθογώνιο"/>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 Ορθογώνιο"/>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 Ορθογώνιο"/>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 Ορθογώνιο"/>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 Στρογγυλεμένο ορθογώνιο"/>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 Στρογγυλεμένο ορθογώνιο"/>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 Ορθογώνιο"/>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 Ορθογώνιο"/>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 Ορθογώνιο"/>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 Ορθογώνιο"/>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 Ορθογώνιο"/>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 Ορθογώνιο"/>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 Θέση τίτλου"/>
          <p:cNvSpPr>
            <a:spLocks noGrp="1"/>
          </p:cNvSpPr>
          <p:nvPr>
            <p:ph type="title"/>
          </p:nvPr>
        </p:nvSpPr>
        <p:spPr>
          <a:xfrm>
            <a:off x="457200" y="1143000"/>
            <a:ext cx="8229600" cy="1066800"/>
          </a:xfrm>
          <a:prstGeom prst="rect">
            <a:avLst/>
          </a:prstGeom>
        </p:spPr>
        <p:txBody>
          <a:bodyPr vert="horz" anchor="ctr">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2342CEA3-3058-4D43-AE35-B3DA76CB4003}" type="datetimeFigureOut">
              <a:rPr lang="el-GR" smtClean="0"/>
              <a:pPr/>
              <a:t>13/3/2012</a:t>
            </a:fld>
            <a:endParaRPr lang="el-GR"/>
          </a:p>
        </p:txBody>
      </p:sp>
      <p:sp>
        <p:nvSpPr>
          <p:cNvPr id="3" name="2 - Θέση υποσέλιδου"/>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l-GR"/>
          </a:p>
        </p:txBody>
      </p:sp>
      <p:sp>
        <p:nvSpPr>
          <p:cNvPr id="23" name="22 - Θέση αριθμού διαφάνειας"/>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dirty="0" smtClean="0"/>
              <a:t>Δυνατότητες &amp; Περιορισμοί</a:t>
            </a:r>
            <a:endParaRPr lang="el-GR" dirty="0"/>
          </a:p>
        </p:txBody>
      </p:sp>
      <p:sp>
        <p:nvSpPr>
          <p:cNvPr id="3" name="2 - Υπότιτλος"/>
          <p:cNvSpPr>
            <a:spLocks noGrp="1"/>
          </p:cNvSpPr>
          <p:nvPr>
            <p:ph type="subTitle" idx="1"/>
          </p:nvPr>
        </p:nvSpPr>
        <p:spPr/>
        <p:txBody>
          <a:bodyPr/>
          <a:lstStyle/>
          <a:p>
            <a:endParaRPr lang="el-G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Αντιστάσεις</a:t>
            </a:r>
            <a:endParaRPr lang="el-GR" dirty="0"/>
          </a:p>
        </p:txBody>
      </p:sp>
      <p:sp>
        <p:nvSpPr>
          <p:cNvPr id="3" name="2 - Θέση περιεχομένου"/>
          <p:cNvSpPr>
            <a:spLocks noGrp="1"/>
          </p:cNvSpPr>
          <p:nvPr>
            <p:ph idx="1"/>
          </p:nvPr>
        </p:nvSpPr>
        <p:spPr/>
        <p:txBody>
          <a:bodyPr>
            <a:normAutofit fontScale="77500" lnSpcReduction="20000"/>
          </a:bodyPr>
          <a:lstStyle/>
          <a:p>
            <a:r>
              <a:rPr lang="el-GR" dirty="0" smtClean="0"/>
              <a:t>Εκπαιδευτικός ερευνητής: συνήθεια, βεβαιότητες επαγγέλματος, διακυβεύεται το κύρος του ως επαγγελματία</a:t>
            </a:r>
          </a:p>
          <a:p>
            <a:r>
              <a:rPr lang="el-GR" dirty="0" smtClean="0"/>
              <a:t>Ιεραρχική </a:t>
            </a:r>
            <a:r>
              <a:rPr lang="el-GR" dirty="0"/>
              <a:t>δόμηση του </a:t>
            </a:r>
            <a:r>
              <a:rPr lang="el-GR" dirty="0" smtClean="0"/>
              <a:t>σχολείου: </a:t>
            </a:r>
          </a:p>
          <a:p>
            <a:pPr>
              <a:buNone/>
            </a:pPr>
            <a:r>
              <a:rPr lang="el-GR" dirty="0"/>
              <a:t> </a:t>
            </a:r>
            <a:r>
              <a:rPr lang="el-GR" dirty="0" smtClean="0"/>
              <a:t>   εκπαιδευτικός = φορέας </a:t>
            </a:r>
            <a:r>
              <a:rPr lang="el-GR" dirty="0"/>
              <a:t>της γνώσης </a:t>
            </a:r>
            <a:endParaRPr lang="el-GR" dirty="0" smtClean="0"/>
          </a:p>
          <a:p>
            <a:pPr>
              <a:buNone/>
            </a:pPr>
            <a:r>
              <a:rPr lang="el-GR" dirty="0"/>
              <a:t> </a:t>
            </a:r>
            <a:r>
              <a:rPr lang="el-GR" dirty="0" smtClean="0"/>
              <a:t>   (μαζί </a:t>
            </a:r>
            <a:r>
              <a:rPr lang="el-GR" dirty="0"/>
              <a:t>με τους μαθητές του </a:t>
            </a:r>
            <a:r>
              <a:rPr lang="el-GR" dirty="0" smtClean="0"/>
              <a:t>θα προσπαθήσει </a:t>
            </a:r>
            <a:r>
              <a:rPr lang="el-GR" dirty="0"/>
              <a:t>να </a:t>
            </a:r>
            <a:r>
              <a:rPr lang="el-GR" dirty="0" smtClean="0"/>
              <a:t>διερευνήσει </a:t>
            </a:r>
            <a:r>
              <a:rPr lang="el-GR" dirty="0"/>
              <a:t>την εκπαιδευτική πραγματικότητα ώστε, αφού από κοινού διαγνώσουν τις όποιες δυσλειτουργίες, να αναζητήσουν και να δοκιμάσουν τρόπους, για να τις </a:t>
            </a:r>
            <a:r>
              <a:rPr lang="el-GR" dirty="0" smtClean="0"/>
              <a:t>υπερβούν!!!).</a:t>
            </a:r>
          </a:p>
          <a:p>
            <a:r>
              <a:rPr lang="el-GR" dirty="0"/>
              <a:t>Η παραδοσιακή εκπαίδευση έχει την τάση να αντιστέκεται σε κάθε καινοτομία, της οποίας η εφαρμογή μπορεί να αλλάξει τις σχέσεις και τις ισορροπίες μέσα στο σχολείο. </a:t>
            </a:r>
          </a:p>
          <a:p>
            <a:pPr>
              <a:buNone/>
            </a:pP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Άλλες ομάδες πίεσης</a:t>
            </a:r>
            <a:endParaRPr lang="el-GR" dirty="0"/>
          </a:p>
        </p:txBody>
      </p:sp>
      <p:sp>
        <p:nvSpPr>
          <p:cNvPr id="3" name="2 - Θέση περιεχομένου"/>
          <p:cNvSpPr>
            <a:spLocks noGrp="1"/>
          </p:cNvSpPr>
          <p:nvPr>
            <p:ph idx="1"/>
          </p:nvPr>
        </p:nvSpPr>
        <p:spPr/>
        <p:txBody>
          <a:bodyPr>
            <a:normAutofit fontScale="92500" lnSpcReduction="20000"/>
          </a:bodyPr>
          <a:lstStyle/>
          <a:p>
            <a:r>
              <a:rPr lang="el-GR" dirty="0"/>
              <a:t>Οι προσδοκίες </a:t>
            </a:r>
            <a:r>
              <a:rPr lang="el-GR" dirty="0" smtClean="0"/>
              <a:t>από </a:t>
            </a:r>
            <a:r>
              <a:rPr lang="el-GR" dirty="0"/>
              <a:t>τον </a:t>
            </a:r>
            <a:r>
              <a:rPr lang="el-GR" dirty="0" smtClean="0"/>
              <a:t>εκπαιδευτικό: οφείλει </a:t>
            </a:r>
            <a:r>
              <a:rPr lang="el-GR" dirty="0"/>
              <a:t>να έχει την εξουσία απέναντι στους μαθητές του, να ασκεί πειθαρχία, να ελέγχει την τάξη του, αλλά και να εφαρμόζει ένα συγκεκριμένο ΑΠ με σαφείς προδιαγραφές, σεβόμενος έτσι και παράλληλα αναπαράγοντας τις ιεραρχικές δομές του εκπαιδευτικού συστήματος. </a:t>
            </a:r>
            <a:endParaRPr lang="el-GR" dirty="0" smtClean="0"/>
          </a:p>
          <a:p>
            <a:pPr>
              <a:buNone/>
            </a:pPr>
            <a:r>
              <a:rPr lang="el-GR" dirty="0" smtClean="0"/>
              <a:t>    →</a:t>
            </a:r>
          </a:p>
          <a:p>
            <a:pPr>
              <a:buNone/>
            </a:pPr>
            <a:r>
              <a:rPr lang="el-GR" dirty="0"/>
              <a:t> </a:t>
            </a:r>
            <a:r>
              <a:rPr lang="el-GR" dirty="0" smtClean="0"/>
              <a:t>   Σε </a:t>
            </a:r>
            <a:r>
              <a:rPr lang="el-GR" dirty="0"/>
              <a:t>ένα τέτοιο πλαίσιο δύσκολα μπορεί να λειτουργήσει μια ερευνητική ομάδα με </a:t>
            </a:r>
            <a:r>
              <a:rPr lang="el-GR" dirty="0" err="1" smtClean="0"/>
              <a:t>αντι</a:t>
            </a:r>
            <a:r>
              <a:rPr lang="el-GR" dirty="0" smtClean="0"/>
              <a:t>-ιεραρχικό </a:t>
            </a:r>
            <a:r>
              <a:rPr lang="el-GR" dirty="0"/>
              <a:t>και </a:t>
            </a:r>
            <a:r>
              <a:rPr lang="el-GR" dirty="0" err="1" smtClean="0"/>
              <a:t>αντι</a:t>
            </a:r>
            <a:r>
              <a:rPr lang="el-GR" dirty="0" smtClean="0"/>
              <a:t>-γραφειοκρατικό </a:t>
            </a:r>
            <a:r>
              <a:rPr lang="el-GR" dirty="0"/>
              <a:t>χαρακτήρα, που επιδιώκει να μετατραπεί σε κριτική κοινότητα.</a:t>
            </a:r>
          </a:p>
          <a:p>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Αντίληψη για έρευνα</a:t>
            </a:r>
            <a:endParaRPr lang="el-GR" dirty="0"/>
          </a:p>
        </p:txBody>
      </p:sp>
      <p:sp>
        <p:nvSpPr>
          <p:cNvPr id="3" name="2 - Θέση περιεχομένου"/>
          <p:cNvSpPr>
            <a:spLocks noGrp="1"/>
          </p:cNvSpPr>
          <p:nvPr>
            <p:ph idx="1"/>
          </p:nvPr>
        </p:nvSpPr>
        <p:spPr/>
        <p:txBody>
          <a:bodyPr>
            <a:normAutofit fontScale="70000" lnSpcReduction="20000"/>
          </a:bodyPr>
          <a:lstStyle/>
          <a:p>
            <a:r>
              <a:rPr lang="el-GR" b="1" dirty="0" smtClean="0"/>
              <a:t>Θετικιστική </a:t>
            </a:r>
            <a:r>
              <a:rPr lang="el-GR" b="1" dirty="0"/>
              <a:t>αντίληψη για την </a:t>
            </a:r>
            <a:r>
              <a:rPr lang="el-GR" b="1" dirty="0" smtClean="0"/>
              <a:t>έρευνα</a:t>
            </a:r>
            <a:r>
              <a:rPr lang="el-GR" dirty="0" smtClean="0"/>
              <a:t>: στατιστικά </a:t>
            </a:r>
            <a:r>
              <a:rPr lang="el-GR" dirty="0"/>
              <a:t>δεδομένα και ποσοτικές μετρήσεις και, καθώς επιδιώκει να ελέγξει την εκπαιδευτική πραγματικότητα, καταλήγει συνήθως σε πορίσματα γενικευτικού τύπου. </a:t>
            </a:r>
            <a:endParaRPr lang="el-GR" dirty="0" smtClean="0"/>
          </a:p>
          <a:p>
            <a:r>
              <a:rPr lang="el-GR" b="1" dirty="0" smtClean="0"/>
              <a:t>Θετικιστική αντίληψη για διδασκαλία</a:t>
            </a:r>
            <a:r>
              <a:rPr lang="el-GR" dirty="0" smtClean="0"/>
              <a:t>: κριτήριο </a:t>
            </a:r>
            <a:r>
              <a:rPr lang="el-GR" dirty="0"/>
              <a:t>επιτυχίας θεωρείται η αποτελεσματικότητα ως προς την επίτευξη συγκεκριμένων, προκαθορισμένων μάλιστα, στόχων. </a:t>
            </a:r>
            <a:endParaRPr lang="el-GR" dirty="0" smtClean="0"/>
          </a:p>
          <a:p>
            <a:pPr>
              <a:buNone/>
            </a:pPr>
            <a:r>
              <a:rPr lang="el-GR" dirty="0"/>
              <a:t> </a:t>
            </a:r>
            <a:r>
              <a:rPr lang="el-GR" dirty="0" smtClean="0"/>
              <a:t>    → Έτσι </a:t>
            </a:r>
            <a:r>
              <a:rPr lang="el-GR" dirty="0"/>
              <a:t>ο εκπαιδευτικός, ο οποίος, </a:t>
            </a:r>
            <a:r>
              <a:rPr lang="el-GR" b="1" dirty="0"/>
              <a:t>συνειδητοποιώντας τη σημασία των συγκεκριμένων εκπαιδευτικών περιστάσεων, χρησιμοποιεί ποιοτικές ερευνητικές προσεγγίσεις, που δεν οδηγούν σε γενικεύσεις αλλά σε υποθετικά συμπεράσματα, και θέτει διαφορετικά κριτήρια για την ποιότητα της μάθησης και της διδασκαλίας από αυτά της υψηλής επίδοσης και της αποτελεσματικότητας, αρθρώνει λόγο που σύμφωνα με την κυρίαρχη ερευνητική και διδακτική κουλτούρα θεωρείται αντιεπιστημονικός και αναχρονιστικός. </a:t>
            </a:r>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Παραδοσιακή στάση απέναντι στο εκπαιδευτικό επάγγελμα</a:t>
            </a:r>
            <a:endParaRPr lang="el-GR" dirty="0"/>
          </a:p>
        </p:txBody>
      </p:sp>
      <p:sp>
        <p:nvSpPr>
          <p:cNvPr id="3" name="2 - Θέση περιεχομένου"/>
          <p:cNvSpPr>
            <a:spLocks noGrp="1"/>
          </p:cNvSpPr>
          <p:nvPr>
            <p:ph idx="1"/>
          </p:nvPr>
        </p:nvSpPr>
        <p:spPr/>
        <p:txBody>
          <a:bodyPr>
            <a:normAutofit fontScale="92500" lnSpcReduction="20000"/>
          </a:bodyPr>
          <a:lstStyle/>
          <a:p>
            <a:r>
              <a:rPr lang="el-GR" dirty="0" smtClean="0"/>
              <a:t>Η </a:t>
            </a:r>
            <a:r>
              <a:rPr lang="el-GR" b="1" dirty="0"/>
              <a:t>διδασκαλία</a:t>
            </a:r>
            <a:r>
              <a:rPr lang="el-GR" dirty="0"/>
              <a:t> συνήθως θεωρείται </a:t>
            </a:r>
            <a:r>
              <a:rPr lang="el-GR" b="1" dirty="0"/>
              <a:t>ατομική δραστηριότητα</a:t>
            </a:r>
            <a:r>
              <a:rPr lang="el-GR" dirty="0"/>
              <a:t>. Κάθε εκπαιδευτικός είναι μόνος στην αίθουσα διδασκαλίας. Κι αυτή τη μοναξιά οι περισσότεροι εκπαιδευτικοί τη βιώνουν και ως ασφάλεια. </a:t>
            </a:r>
            <a:endParaRPr lang="el-GR" dirty="0" smtClean="0"/>
          </a:p>
          <a:p>
            <a:r>
              <a:rPr lang="el-GR" dirty="0" smtClean="0"/>
              <a:t>Έτσι </a:t>
            </a:r>
            <a:r>
              <a:rPr lang="el-GR" dirty="0"/>
              <a:t>είναι φυσικό οι εκπαιδευτικοί να μην υιοθετούν εύκολα </a:t>
            </a:r>
            <a:r>
              <a:rPr lang="el-GR" b="1" dirty="0"/>
              <a:t>συμμετοχικές και συνεργατικές προσεγγίσεις</a:t>
            </a:r>
            <a:r>
              <a:rPr lang="el-GR" dirty="0" smtClean="0"/>
              <a:t>.</a:t>
            </a:r>
          </a:p>
          <a:p>
            <a:r>
              <a:rPr lang="el-GR" dirty="0" smtClean="0"/>
              <a:t>Οι </a:t>
            </a:r>
            <a:r>
              <a:rPr lang="el-GR" dirty="0"/>
              <a:t>πρακτικές της έρευνας δράσης συχνά αντιπαλεύουν τις συνήθεις εκπαιδευτικές πρακτικές. Οι αλλαγές αυτές συνοδεύονται από </a:t>
            </a:r>
            <a:r>
              <a:rPr lang="el-GR" b="1" dirty="0"/>
              <a:t>αγωνίες και ανασφάλεια</a:t>
            </a:r>
            <a:r>
              <a:rPr lang="el-GR" dirty="0"/>
              <a:t>, γι’ αυτό και αποφεύγονται. </a:t>
            </a:r>
          </a:p>
          <a:p>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Εγγενείς δυσκολίες σε συνεργατικές πρακτικές</a:t>
            </a:r>
            <a:endParaRPr lang="el-GR" dirty="0"/>
          </a:p>
        </p:txBody>
      </p:sp>
      <p:sp>
        <p:nvSpPr>
          <p:cNvPr id="3" name="2 - Θέση περιεχομένου"/>
          <p:cNvSpPr>
            <a:spLocks noGrp="1"/>
          </p:cNvSpPr>
          <p:nvPr>
            <p:ph idx="1"/>
          </p:nvPr>
        </p:nvSpPr>
        <p:spPr/>
        <p:txBody>
          <a:bodyPr>
            <a:normAutofit fontScale="77500" lnSpcReduction="20000"/>
          </a:bodyPr>
          <a:lstStyle/>
          <a:p>
            <a:r>
              <a:rPr lang="el-GR" dirty="0" smtClean="0"/>
              <a:t>Η </a:t>
            </a:r>
            <a:r>
              <a:rPr lang="el-GR" dirty="0"/>
              <a:t>συνεργατική ερευνητική διαδικασία απαιτεί από τους συμμετέχοντες ιδιαίτερες ικανότητες, όπως λεπτότητα στο χειρισμό προσωπικών και διαπροσωπικών θεμάτων, επικοινωνιακή δεξιότητα, αμοιβαία κατανόηση και σεβασμό. </a:t>
            </a:r>
            <a:endParaRPr lang="el-GR" dirty="0" smtClean="0"/>
          </a:p>
          <a:p>
            <a:r>
              <a:rPr lang="el-GR" b="1" dirty="0" smtClean="0"/>
              <a:t>Οι </a:t>
            </a:r>
            <a:r>
              <a:rPr lang="el-GR" b="1" dirty="0"/>
              <a:t>συνεργαζόμενοι είναι απαραίτητο να ξέρουν πώς να συμφωνούν και πώς να διαφωνούν εποικοδομητικά.</a:t>
            </a:r>
            <a:r>
              <a:rPr lang="el-GR" dirty="0"/>
              <a:t> </a:t>
            </a:r>
            <a:endParaRPr lang="el-GR" dirty="0" smtClean="0"/>
          </a:p>
          <a:p>
            <a:r>
              <a:rPr lang="el-GR" dirty="0" smtClean="0"/>
              <a:t>Όμως συχνά αναδεικνύονται </a:t>
            </a:r>
            <a:r>
              <a:rPr lang="el-GR" b="1" dirty="0"/>
              <a:t>εγωισμοί, ανταγωνισμοί, προσωπικές αντιπάθειες και εχθρότητες</a:t>
            </a:r>
            <a:r>
              <a:rPr lang="el-GR" dirty="0"/>
              <a:t>. </a:t>
            </a:r>
            <a:endParaRPr lang="el-GR" dirty="0" smtClean="0"/>
          </a:p>
          <a:p>
            <a:r>
              <a:rPr lang="el-GR" dirty="0" smtClean="0"/>
              <a:t>Άλλωστε </a:t>
            </a:r>
            <a:r>
              <a:rPr lang="el-GR" dirty="0"/>
              <a:t>είναι πολύ δύσκολο να περιμένουμε να στηριχθεί η συνεργασία στην εμπιστοσύνη και τον αλληλοσεβασμό, όταν οι συνεργαζόμενοι αντιπροσωπεύουν τόσο ανομοιογενείς πληθυσμούς όσον αφορά την κουλτούρα που μεταφέρουν, την παιδαγωγική κατάρτιση και τη θέση εξουσίας, που διαθέτουν στην ιεραρχία του εκπαιδευτικού συστήματος.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Κουλτούρα (</a:t>
            </a:r>
            <a:r>
              <a:rPr lang="el-GR" dirty="0" err="1" smtClean="0"/>
              <a:t>ανα</a:t>
            </a:r>
            <a:r>
              <a:rPr lang="el-GR" dirty="0" smtClean="0"/>
              <a:t>)στοχαστικής</a:t>
            </a:r>
            <a:br>
              <a:rPr lang="el-GR" dirty="0" smtClean="0"/>
            </a:br>
            <a:r>
              <a:rPr lang="el-GR" dirty="0" smtClean="0"/>
              <a:t>(</a:t>
            </a:r>
            <a:r>
              <a:rPr lang="el-GR" dirty="0" err="1" smtClean="0"/>
              <a:t>αυτο</a:t>
            </a:r>
            <a:r>
              <a:rPr lang="el-GR" dirty="0" smtClean="0"/>
              <a:t>)αξιολόγησης?</a:t>
            </a:r>
            <a:endParaRPr lang="el-GR" dirty="0"/>
          </a:p>
        </p:txBody>
      </p:sp>
      <p:sp>
        <p:nvSpPr>
          <p:cNvPr id="3" name="2 - Θέση περιεχομένου"/>
          <p:cNvSpPr>
            <a:spLocks noGrp="1"/>
          </p:cNvSpPr>
          <p:nvPr>
            <p:ph idx="1"/>
          </p:nvPr>
        </p:nvSpPr>
        <p:spPr/>
        <p:txBody>
          <a:bodyPr>
            <a:normAutofit fontScale="92500" lnSpcReduction="10000"/>
          </a:bodyPr>
          <a:lstStyle/>
          <a:p>
            <a:r>
              <a:rPr lang="el-GR" dirty="0" smtClean="0"/>
              <a:t>Οι </a:t>
            </a:r>
            <a:r>
              <a:rPr lang="el-GR" dirty="0"/>
              <a:t>εκπαιδευτικοί δεν είναι εξοικειωμένοι με μορφές αξιολόγησης που προϋποθέτουν </a:t>
            </a:r>
            <a:r>
              <a:rPr lang="el-GR" dirty="0" smtClean="0"/>
              <a:t>αυτό-διερεύνηση </a:t>
            </a:r>
            <a:r>
              <a:rPr lang="el-GR" dirty="0"/>
              <a:t>και συλλογική στοχαστική διαδικασία στο πλαίσιο μιας ομάδας διδασκόντων. </a:t>
            </a:r>
            <a:endParaRPr lang="el-GR" dirty="0" smtClean="0"/>
          </a:p>
          <a:p>
            <a:r>
              <a:rPr lang="el-GR" dirty="0" smtClean="0"/>
              <a:t>Ακόμη </a:t>
            </a:r>
            <a:r>
              <a:rPr lang="el-GR" dirty="0"/>
              <a:t>κι αν στοχάζονται πολλές φορές κριτικά και διερευνούν τις εκπαιδευτικές πρακτικές τους, αυτό δεν γίνεται συστηματικά, ούτε με τρόπο που μπορεί να παραβιάσει κάποια προσωπικά όρια. </a:t>
            </a:r>
            <a:endParaRPr lang="el-GR" dirty="0" smtClean="0"/>
          </a:p>
          <a:p>
            <a:r>
              <a:rPr lang="el-GR" dirty="0" smtClean="0"/>
              <a:t>Η </a:t>
            </a:r>
            <a:r>
              <a:rPr lang="el-GR" dirty="0"/>
              <a:t>έλλειψη εξοικείωσης με τέτοιες διαδικασίες, καθώς λείπει κι ένα κλίμα ασφάλειας, ενεργοποιεί μηχανισμούς άμυνας. </a:t>
            </a:r>
            <a:endParaRPr lang="el-GR" dirty="0" smtClean="0"/>
          </a:p>
          <a:p>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Συνοψίζοντας…</a:t>
            </a:r>
            <a:endParaRPr lang="el-GR" dirty="0"/>
          </a:p>
        </p:txBody>
      </p:sp>
      <p:sp>
        <p:nvSpPr>
          <p:cNvPr id="3" name="2 - Θέση περιεχομένου"/>
          <p:cNvSpPr>
            <a:spLocks noGrp="1"/>
          </p:cNvSpPr>
          <p:nvPr>
            <p:ph idx="1"/>
          </p:nvPr>
        </p:nvSpPr>
        <p:spPr/>
        <p:txBody>
          <a:bodyPr/>
          <a:lstStyle/>
          <a:p>
            <a:r>
              <a:rPr lang="el-GR" dirty="0" smtClean="0"/>
              <a:t>Πολύ συχνά οι προσωπικές τους αντιστάσεις αποτελούν σημαντικούς περιορισμούς, όταν οι εκπαιδευτικοί προσπαθούν να κατανοήσουν την πρακτική τους και τους παράγοντες που την προσδιορίζουν, είτε αυτοί αφορούν την προσωπική τους εκπαιδευτική θεωρία είτε το θεσμικό και κοινωνικό πλαίσιο. </a:t>
            </a:r>
          </a:p>
          <a:p>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Πρακτικές δυσκολίες</a:t>
            </a:r>
            <a:endParaRPr lang="el-GR" dirty="0"/>
          </a:p>
        </p:txBody>
      </p:sp>
      <p:sp>
        <p:nvSpPr>
          <p:cNvPr id="3" name="2 - Θέση περιεχομένου"/>
          <p:cNvSpPr>
            <a:spLocks noGrp="1"/>
          </p:cNvSpPr>
          <p:nvPr>
            <p:ph idx="1"/>
          </p:nvPr>
        </p:nvSpPr>
        <p:spPr/>
        <p:txBody>
          <a:bodyPr>
            <a:normAutofit fontScale="92500" lnSpcReduction="10000"/>
          </a:bodyPr>
          <a:lstStyle/>
          <a:p>
            <a:r>
              <a:rPr lang="el-GR" dirty="0" smtClean="0"/>
              <a:t>Η </a:t>
            </a:r>
            <a:r>
              <a:rPr lang="el-GR" dirty="0"/>
              <a:t>ίδια η διδασκαλία είναι έργο που απαιτεί πολύ χρόνο και προσπάθεια, πόσο μάλλον όταν προστίθεται σε αυτήν και η διάσταση της έρευνας. </a:t>
            </a:r>
            <a:endParaRPr lang="el-GR" dirty="0" smtClean="0"/>
          </a:p>
          <a:p>
            <a:r>
              <a:rPr lang="el-GR" dirty="0" smtClean="0"/>
              <a:t>Οι </a:t>
            </a:r>
            <a:r>
              <a:rPr lang="el-GR" dirty="0"/>
              <a:t>εκπαιδευτικοί πολύ συχνά δεν έχουν το χρόνο ούτε τα ψυχικά αποθέματα ενέργειας που απαιτούνται, για να διδάσκουν και ταυτόχρονα να διενεργούν έρευνα. </a:t>
            </a:r>
            <a:endParaRPr lang="el-GR" dirty="0" smtClean="0"/>
          </a:p>
          <a:p>
            <a:r>
              <a:rPr lang="el-GR" b="1" dirty="0" smtClean="0"/>
              <a:t>Ο </a:t>
            </a:r>
            <a:r>
              <a:rPr lang="el-GR" b="1" dirty="0"/>
              <a:t>διπλός αυτός ρόλος είναι ιδιαίτερα επίπονος και οι </a:t>
            </a:r>
            <a:r>
              <a:rPr lang="el-GR" b="1" dirty="0" err="1"/>
              <a:t>εκπαιδευτικοί–ερευνητές</a:t>
            </a:r>
            <a:r>
              <a:rPr lang="el-GR" b="1" dirty="0"/>
              <a:t> πολλές φορές αισθάνονται να θυσιάζουν τον ένα ρόλο στην προσπάθειά τους να υπηρετήσουν τον άλλο.</a:t>
            </a:r>
            <a:r>
              <a:rPr lang="el-GR" dirty="0"/>
              <a:t> </a:t>
            </a:r>
            <a:endParaRPr lang="el-GR" dirty="0" smtClean="0"/>
          </a:p>
          <a:p>
            <a:endParaRPr lang="el-GR" dirty="0" smtClean="0"/>
          </a:p>
          <a:p>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Πρακτικές δυσκολίες</a:t>
            </a:r>
            <a:endParaRPr lang="el-GR" dirty="0"/>
          </a:p>
        </p:txBody>
      </p:sp>
      <p:sp>
        <p:nvSpPr>
          <p:cNvPr id="3" name="2 - Θέση περιεχομένου"/>
          <p:cNvSpPr>
            <a:spLocks noGrp="1"/>
          </p:cNvSpPr>
          <p:nvPr>
            <p:ph idx="1"/>
          </p:nvPr>
        </p:nvSpPr>
        <p:spPr/>
        <p:txBody>
          <a:bodyPr>
            <a:normAutofit fontScale="92500" lnSpcReduction="10000"/>
          </a:bodyPr>
          <a:lstStyle/>
          <a:p>
            <a:r>
              <a:rPr lang="el-GR" dirty="0" smtClean="0"/>
              <a:t>Παράλληλα ο εκπαιδευτικός αισθάνεται ότι δεν έχει την εμπειρία και τις γνώσεις ούτε τις δεξιότητες, ώστε να αναλάβει ένα τόσο σοβαρό και υπεύθυνο έργο, όσο αυτό της έρευνας. </a:t>
            </a:r>
          </a:p>
          <a:p>
            <a:r>
              <a:rPr lang="el-GR" dirty="0" smtClean="0"/>
              <a:t>Μέσα σε ένα σύνθετο πλέγμα υποχρεώσεων, ο εκπαιδευτικός  ερευνητής νοιώθει ενοχές ότι δε μπορεί να ανταποκριθεί στο διπλό αυτό ρόλο αλλά ούτε και στα διδακτικά του καθήκοντα, αφού πολλά στοιχεία της διδακτικής πρακτικής του τα έχει αμφισβητήσει και έχει αρχίσει να αμφιβάλλει για το βαθμό στον οποίο είναι επαρκής ως διδάσκων.</a:t>
            </a:r>
          </a:p>
          <a:p>
            <a:pPr>
              <a:buNone/>
            </a:pPr>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Κίνδυνοι</a:t>
            </a:r>
            <a:endParaRPr lang="el-GR" dirty="0"/>
          </a:p>
        </p:txBody>
      </p:sp>
      <p:sp>
        <p:nvSpPr>
          <p:cNvPr id="3" name="2 - Θέση περιεχομένου"/>
          <p:cNvSpPr>
            <a:spLocks noGrp="1"/>
          </p:cNvSpPr>
          <p:nvPr>
            <p:ph idx="1"/>
          </p:nvPr>
        </p:nvSpPr>
        <p:spPr/>
        <p:txBody>
          <a:bodyPr>
            <a:normAutofit fontScale="92500" lnSpcReduction="20000"/>
          </a:bodyPr>
          <a:lstStyle/>
          <a:p>
            <a:r>
              <a:rPr lang="el-GR" b="1" dirty="0" smtClean="0"/>
              <a:t>Χειραγώγηση</a:t>
            </a:r>
            <a:r>
              <a:rPr lang="el-GR" dirty="0" smtClean="0"/>
              <a:t>: </a:t>
            </a:r>
            <a:r>
              <a:rPr lang="el-GR" dirty="0"/>
              <a:t>μια ιδέα ή μια υπόθεση επιβάλλεται εμμέσως στην ομάδα.</a:t>
            </a:r>
            <a:endParaRPr lang="el-GR" dirty="0" smtClean="0"/>
          </a:p>
          <a:p>
            <a:r>
              <a:rPr lang="el-GR" b="1" dirty="0" smtClean="0"/>
              <a:t>Ενοχοποίηση</a:t>
            </a:r>
            <a:r>
              <a:rPr lang="el-GR" dirty="0" smtClean="0"/>
              <a:t>: </a:t>
            </a:r>
            <a:r>
              <a:rPr lang="el-GR" dirty="0"/>
              <a:t>όταν ο στοχασμός δεν επεκτείνεται στο θεσμικό </a:t>
            </a:r>
            <a:r>
              <a:rPr lang="el-GR" dirty="0" smtClean="0"/>
              <a:t>πλαίσιο, </a:t>
            </a:r>
            <a:r>
              <a:rPr lang="el-GR" dirty="0"/>
              <a:t>ο διδάσκων προσπαθεί να ερμηνεύσει τις δυσλειτουργίες της εκπαιδευτικής πράξης με κριτήριο κυρίως τη δική του </a:t>
            </a:r>
            <a:r>
              <a:rPr lang="el-GR" dirty="0" smtClean="0"/>
              <a:t>στάση. </a:t>
            </a:r>
          </a:p>
          <a:p>
            <a:r>
              <a:rPr lang="el-GR" b="1" dirty="0" smtClean="0"/>
              <a:t>Εμπειρισμός</a:t>
            </a:r>
            <a:r>
              <a:rPr lang="el-GR" dirty="0" smtClean="0"/>
              <a:t>: </a:t>
            </a:r>
            <a:r>
              <a:rPr lang="el-GR" dirty="0"/>
              <a:t>Η αναβάθμιση τέλος της εμπειρίας, που προέρχεται από τη διδακτική πράξη και η αναζήτηση της ουσιαστικής συμβολής της στη διαμόρφωση της εκπαιδευτικής θεωρίας μπορεί να οδηγήσει κάποιες φορές σε ακραίες στάσεις εμπειρισμού.</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Δυνατότητες</a:t>
            </a:r>
            <a:endParaRPr lang="el-GR" dirty="0"/>
          </a:p>
        </p:txBody>
      </p:sp>
      <p:sp>
        <p:nvSpPr>
          <p:cNvPr id="3" name="2 - Θέση περιεχομένου"/>
          <p:cNvSpPr>
            <a:spLocks noGrp="1"/>
          </p:cNvSpPr>
          <p:nvPr>
            <p:ph idx="1"/>
          </p:nvPr>
        </p:nvSpPr>
        <p:spPr/>
        <p:txBody>
          <a:bodyPr>
            <a:normAutofit fontScale="70000" lnSpcReduction="20000"/>
          </a:bodyPr>
          <a:lstStyle/>
          <a:p>
            <a:r>
              <a:rPr lang="el-GR" dirty="0" smtClean="0"/>
              <a:t>Ο </a:t>
            </a:r>
            <a:r>
              <a:rPr lang="el-GR" dirty="0"/>
              <a:t>εκπαιδευτικός ερευνητής</a:t>
            </a:r>
            <a:r>
              <a:rPr lang="el-GR" dirty="0" smtClean="0"/>
              <a:t>, </a:t>
            </a:r>
            <a:r>
              <a:rPr lang="el-GR" dirty="0"/>
              <a:t>διευρύνοντας το ρόλο του αποκτά </a:t>
            </a:r>
            <a:r>
              <a:rPr lang="el-GR" b="1" dirty="0"/>
              <a:t>δυνατότητες παρέμβασης</a:t>
            </a:r>
            <a:r>
              <a:rPr lang="el-GR" dirty="0"/>
              <a:t> στη διδασκαλία του και ευρύτερα στο πλαίσιο δράσης του. </a:t>
            </a:r>
            <a:r>
              <a:rPr lang="el-GR" b="1" dirty="0"/>
              <a:t>Αναλαμβάνει πρωτοβουλίες</a:t>
            </a:r>
            <a:r>
              <a:rPr lang="el-GR" dirty="0"/>
              <a:t> μέσα στην τάξη και το σχολείο του, κρατά ενεργητική και </a:t>
            </a:r>
            <a:r>
              <a:rPr lang="el-GR" b="1" dirty="0"/>
              <a:t>κριτική στάση απέναντι στα ΑΠ και τα σχολικά εγχειρίδια</a:t>
            </a:r>
            <a:r>
              <a:rPr lang="el-GR" dirty="0"/>
              <a:t>, τα οποία προσπαθεί να προσαρμόσει σύμφωνα με τις κοινωνικές και εκπαιδευτικές περιστάσεις που κάθε φορά διαμορφώνονται. Εργάζεται προσανατολισμένος στην </a:t>
            </a:r>
            <a:r>
              <a:rPr lang="el-GR" b="1" dirty="0"/>
              <a:t>προοπτική της βελτίωσης,</a:t>
            </a:r>
            <a:r>
              <a:rPr lang="el-GR" dirty="0"/>
              <a:t> η οποία είναι κι ο σκοπός κάθε έρευνας δράσης.</a:t>
            </a:r>
          </a:p>
          <a:p>
            <a:r>
              <a:rPr lang="el-GR" dirty="0"/>
              <a:t>Οι δυνατότητες αυτές όμως συνεπάγονται και ευθύνες για τον εκπαιδευτικό: για να αξιοποιήσει τις δυνατότητες που του δίνονται, χρειάζεται </a:t>
            </a:r>
            <a:r>
              <a:rPr lang="el-GR" b="1" dirty="0"/>
              <a:t>να διευρύνει τις επαγγελματικές του ικανότητες και γνώσεις</a:t>
            </a:r>
            <a:r>
              <a:rPr lang="el-GR" dirty="0"/>
              <a:t>, να γίνει αυτός που θα προσπαθήσει να γνωρίσει τις εκπαιδευτικές περιστάσεις μέσα στις οποίες λειτουργεί.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Δυνατότητες</a:t>
            </a:r>
            <a:endParaRPr lang="el-GR" dirty="0"/>
          </a:p>
        </p:txBody>
      </p:sp>
      <p:sp>
        <p:nvSpPr>
          <p:cNvPr id="3" name="2 - Θέση περιεχομένου"/>
          <p:cNvSpPr>
            <a:spLocks noGrp="1"/>
          </p:cNvSpPr>
          <p:nvPr>
            <p:ph idx="1"/>
          </p:nvPr>
        </p:nvSpPr>
        <p:spPr/>
        <p:txBody>
          <a:bodyPr>
            <a:normAutofit fontScale="70000" lnSpcReduction="20000"/>
          </a:bodyPr>
          <a:lstStyle/>
          <a:p>
            <a:r>
              <a:rPr lang="el-GR" dirty="0" smtClean="0"/>
              <a:t>Διαφορετικός </a:t>
            </a:r>
            <a:r>
              <a:rPr lang="el-GR" dirty="0"/>
              <a:t>και ο χαρακτήρας της θεωρητικής ενημέρωσης. Η </a:t>
            </a:r>
            <a:r>
              <a:rPr lang="el-GR" b="1" dirty="0"/>
              <a:t>αναζήτηση των δεδομένων της βιβλιογραφίας,</a:t>
            </a:r>
            <a:r>
              <a:rPr lang="el-GR" dirty="0"/>
              <a:t> που προκύπτει ως </a:t>
            </a:r>
            <a:r>
              <a:rPr lang="el-GR" b="1" dirty="0"/>
              <a:t>ανάγκη</a:t>
            </a:r>
            <a:r>
              <a:rPr lang="el-GR" dirty="0"/>
              <a:t> για την διερεύνηση συγκεκριμένων εκπαιδευτικών προβλημάτων, δεν θα παράσχει τα μέσα με τα οποία θα τα επιλύσουμε. Θα δώσει </a:t>
            </a:r>
            <a:r>
              <a:rPr lang="el-GR" b="1" dirty="0"/>
              <a:t>ερεθίσματα</a:t>
            </a:r>
            <a:r>
              <a:rPr lang="el-GR" dirty="0"/>
              <a:t> που θα οδηγήσουν σε νέες υποθέσεις. </a:t>
            </a:r>
            <a:endParaRPr lang="el-GR" dirty="0" smtClean="0"/>
          </a:p>
          <a:p>
            <a:r>
              <a:rPr lang="el-GR" dirty="0" smtClean="0"/>
              <a:t>Ο </a:t>
            </a:r>
            <a:r>
              <a:rPr lang="el-GR" dirty="0"/>
              <a:t>εκπαιδευτικός έτσι με τη βιβλιογραφική αυτή έρευνα μπορεί να αναπτύσσει την εκπαιδευτική θεωρία και να την ενσωματώνει στην πρακτική του με τρόπο φυσικό, συνδυάζοντας </a:t>
            </a:r>
            <a:r>
              <a:rPr lang="el-GR" b="1" dirty="0"/>
              <a:t>θεωρία και πράξη</a:t>
            </a:r>
            <a:r>
              <a:rPr lang="el-GR" dirty="0"/>
              <a:t>. Και σ’ αυτή την περίπτωση η έρευνα δράσης μπορεί να </a:t>
            </a:r>
            <a:r>
              <a:rPr lang="el-GR" b="1" dirty="0"/>
              <a:t>γεφυρώσει το χάσμα μεταξύ της παιδαγωγικής έρευνας και της εκπαιδευτικής πράξης</a:t>
            </a:r>
            <a:r>
              <a:rPr lang="el-GR" dirty="0"/>
              <a:t>, γιατί μέσα από αυτή τη διαδικασία περιορίζει τον εμπειρισμό στη διδασκαλία και παράλληλα τον αυταρχισμό που επιβάλλουν οι έτοιμες οδηγίες, που συνοδεύουν αυστηρώς προσδιορισμένα ΑΠ που φτάνουν στα σχολεία. </a:t>
            </a:r>
          </a:p>
          <a:p>
            <a:r>
              <a:rPr lang="el-GR" dirty="0"/>
              <a:t> </a:t>
            </a:r>
          </a:p>
          <a:p>
            <a:endParaRPr lang="el-G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Δυνατότητες</a:t>
            </a:r>
            <a:endParaRPr lang="el-GR" dirty="0"/>
          </a:p>
        </p:txBody>
      </p:sp>
      <p:sp>
        <p:nvSpPr>
          <p:cNvPr id="3" name="2 - Θέση περιεχομένου"/>
          <p:cNvSpPr>
            <a:spLocks noGrp="1"/>
          </p:cNvSpPr>
          <p:nvPr>
            <p:ph idx="1"/>
          </p:nvPr>
        </p:nvSpPr>
        <p:spPr/>
        <p:txBody>
          <a:bodyPr>
            <a:normAutofit fontScale="62500" lnSpcReduction="20000"/>
          </a:bodyPr>
          <a:lstStyle/>
          <a:p>
            <a:r>
              <a:rPr lang="el-GR" dirty="0" smtClean="0"/>
              <a:t>Οι </a:t>
            </a:r>
            <a:r>
              <a:rPr lang="el-GR" dirty="0"/>
              <a:t>συνεργασίες, κυρίως </a:t>
            </a:r>
            <a:r>
              <a:rPr lang="el-GR" u="sng" dirty="0"/>
              <a:t>όταν πρόκειται για ευρύτερα προγράμματα και δίκτυα εκπαιδευτικών ερευνητών</a:t>
            </a:r>
            <a:r>
              <a:rPr lang="el-GR" dirty="0"/>
              <a:t>, δίνουν τη δυνατότητα να αναπτυχθεί </a:t>
            </a:r>
            <a:r>
              <a:rPr lang="el-GR" b="1" dirty="0"/>
              <a:t>διάλογος ανάμεσα στα μέλη της εκπαιδευτικής και της ευρύτερης κοινότητας</a:t>
            </a:r>
            <a:r>
              <a:rPr lang="el-GR" dirty="0"/>
              <a:t>. Η ανάθεση ενός υπεύθυνου ρόλου σε όλους τους εμπλεκόμενους τους βγάζει από την ασφάλεια του ανεύθυνου επικριτή και τους εμπλέκει σε μια διαδικασία συνειδητοποίησης και της εκπαιδευτικής πραγματικότητας αλλά και του ρόλου τους.</a:t>
            </a:r>
          </a:p>
          <a:p>
            <a:r>
              <a:rPr lang="el-GR" dirty="0"/>
              <a:t>Και </a:t>
            </a:r>
            <a:r>
              <a:rPr lang="el-GR" u="sng" dirty="0"/>
              <a:t>στο πλαίσιο όμως της μικρής ερευνητικής ομάδας</a:t>
            </a:r>
            <a:r>
              <a:rPr lang="el-GR" dirty="0"/>
              <a:t>, οι εκπαιδευτικοί αναλαμβάνουν το δύσκολο αλλά και αποδοτικό έργο </a:t>
            </a:r>
            <a:r>
              <a:rPr lang="el-GR" dirty="0" smtClean="0"/>
              <a:t>να</a:t>
            </a:r>
          </a:p>
          <a:p>
            <a:pPr>
              <a:buNone/>
            </a:pPr>
            <a:r>
              <a:rPr lang="el-GR" dirty="0"/>
              <a:t> </a:t>
            </a:r>
            <a:r>
              <a:rPr lang="el-GR" dirty="0" smtClean="0"/>
              <a:t>       </a:t>
            </a:r>
            <a:r>
              <a:rPr lang="el-GR" b="1" dirty="0"/>
              <a:t>θέσουν σε έλεγχο απόψεις και ιδέες</a:t>
            </a:r>
            <a:r>
              <a:rPr lang="el-GR" dirty="0"/>
              <a:t>, </a:t>
            </a:r>
            <a:endParaRPr lang="el-GR" dirty="0" smtClean="0"/>
          </a:p>
          <a:p>
            <a:pPr>
              <a:buNone/>
            </a:pPr>
            <a:r>
              <a:rPr lang="el-GR" b="1" dirty="0"/>
              <a:t> </a:t>
            </a:r>
            <a:r>
              <a:rPr lang="el-GR" b="1" dirty="0" smtClean="0"/>
              <a:t>       κατανοήσουν </a:t>
            </a:r>
            <a:r>
              <a:rPr lang="el-GR" b="1" dirty="0"/>
              <a:t>και να ερμηνεύσουν στάσεις και πρακτικές</a:t>
            </a:r>
            <a:r>
              <a:rPr lang="el-GR" dirty="0"/>
              <a:t>, </a:t>
            </a:r>
            <a:endParaRPr lang="el-GR" dirty="0" smtClean="0"/>
          </a:p>
          <a:p>
            <a:pPr>
              <a:buNone/>
            </a:pPr>
            <a:r>
              <a:rPr lang="el-GR" dirty="0" smtClean="0"/>
              <a:t>        </a:t>
            </a:r>
            <a:r>
              <a:rPr lang="el-GR" b="1" dirty="0" smtClean="0"/>
              <a:t>διερευνήσουν </a:t>
            </a:r>
            <a:r>
              <a:rPr lang="el-GR" b="1" dirty="0"/>
              <a:t>θεσμικούς και προσωπικούς περιορισμούς.</a:t>
            </a:r>
            <a:r>
              <a:rPr lang="el-GR" dirty="0"/>
              <a:t> </a:t>
            </a:r>
            <a:endParaRPr lang="el-GR" dirty="0" smtClean="0"/>
          </a:p>
          <a:p>
            <a:r>
              <a:rPr lang="el-GR" dirty="0" smtClean="0"/>
              <a:t>Έτσι </a:t>
            </a:r>
            <a:r>
              <a:rPr lang="el-GR" dirty="0"/>
              <a:t>διαμορφώνεται ένα κλίμα κατάλληλο για </a:t>
            </a:r>
            <a:r>
              <a:rPr lang="el-GR" b="1" dirty="0"/>
              <a:t>προβληματισμό και αναζήτηση εναλλακτικών επιλογών και νέων προοπτικών</a:t>
            </a:r>
            <a:r>
              <a:rPr lang="el-GR" dirty="0"/>
              <a:t>. </a:t>
            </a:r>
            <a:endParaRPr lang="el-GR" dirty="0" smtClean="0"/>
          </a:p>
          <a:p>
            <a:r>
              <a:rPr lang="el-GR" dirty="0" smtClean="0"/>
              <a:t>Συνέπεια </a:t>
            </a:r>
            <a:r>
              <a:rPr lang="el-GR" dirty="0"/>
              <a:t>αυτής της προσπάθειας μπορεί να είναι τόσο ο μετασχηματισμός των διδακτικών πρακτικών τους στο μικρόκοσμο του σχολείου τους όσο και οι ευρύτερες παρεμβάσεις τους στο μακρόκοσμο του εκπαιδευτικού θεσμού. </a:t>
            </a:r>
          </a:p>
          <a:p>
            <a:pPr>
              <a:buNone/>
            </a:pPr>
            <a:r>
              <a:rPr lang="el-GR" dirty="0"/>
              <a:t> </a:t>
            </a:r>
          </a:p>
          <a:p>
            <a:endParaRPr lang="el-G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στικό">
  <a:themeElements>
    <a:clrScheme name="Αστικό">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Αστικό">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Αστικό">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41</TotalTime>
  <Words>1245</Words>
  <Application>Microsoft Office PowerPoint</Application>
  <PresentationFormat>Προβολή στην οθόνη (4:3)</PresentationFormat>
  <Paragraphs>57</Paragraphs>
  <Slides>14</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14</vt:i4>
      </vt:variant>
    </vt:vector>
  </HeadingPairs>
  <TitlesOfParts>
    <vt:vector size="15" baseType="lpstr">
      <vt:lpstr>Αστικό</vt:lpstr>
      <vt:lpstr>Δυνατότητες &amp; Περιορισμοί</vt:lpstr>
      <vt:lpstr>Αντιστάσεις</vt:lpstr>
      <vt:lpstr>Άλλες ομάδες πίεσης</vt:lpstr>
      <vt:lpstr>Αντίληψη για έρευνα</vt:lpstr>
      <vt:lpstr>Παραδοσιακή στάση απέναντι στο εκπαιδευτικό επάγγελμα</vt:lpstr>
      <vt:lpstr>Εγγενείς δυσκολίες σε συνεργατικές πρακτικές</vt:lpstr>
      <vt:lpstr>Κουλτούρα (ανα)στοχαστικής (αυτο)αξιολόγησης?</vt:lpstr>
      <vt:lpstr>Συνοψίζοντας…</vt:lpstr>
      <vt:lpstr>Πρακτικές δυσκολίες</vt:lpstr>
      <vt:lpstr>Πρακτικές δυσκολίες</vt:lpstr>
      <vt:lpstr>Κίνδυνοι</vt:lpstr>
      <vt:lpstr>Δυνατότητες</vt:lpstr>
      <vt:lpstr>Δυνατότητες</vt:lpstr>
      <vt:lpstr>Δυνατότητες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Δυνατότητες &amp; Περιορισμοί</dc:title>
  <dc:creator>Τσάφος</dc:creator>
  <cp:lastModifiedBy>Τσάφος</cp:lastModifiedBy>
  <cp:revision>7</cp:revision>
  <dcterms:created xsi:type="dcterms:W3CDTF">2011-05-17T06:27:39Z</dcterms:created>
  <dcterms:modified xsi:type="dcterms:W3CDTF">2012-03-13T18:11:09Z</dcterms:modified>
</cp:coreProperties>
</file>