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6" r:id="rId5"/>
    <p:sldId id="262" r:id="rId6"/>
    <p:sldId id="274" r:id="rId7"/>
    <p:sldId id="263" r:id="rId8"/>
    <p:sldId id="275" r:id="rId9"/>
    <p:sldId id="276" r:id="rId10"/>
    <p:sldId id="257" r:id="rId11"/>
    <p:sldId id="258" r:id="rId12"/>
    <p:sldId id="264" r:id="rId13"/>
    <p:sldId id="265" r:id="rId14"/>
    <p:sldId id="267" r:id="rId15"/>
    <p:sldId id="283" r:id="rId16"/>
    <p:sldId id="277" r:id="rId17"/>
    <p:sldId id="278" r:id="rId18"/>
    <p:sldId id="279" r:id="rId19"/>
    <p:sldId id="280" r:id="rId20"/>
    <p:sldId id="281" r:id="rId21"/>
    <p:sldId id="282" r:id="rId22"/>
    <p:sldId id="268" r:id="rId23"/>
    <p:sldId id="269" r:id="rId24"/>
    <p:sldId id="273" r:id="rId25"/>
    <p:sldId id="285" r:id="rId26"/>
    <p:sldId id="286" r:id="rId27"/>
    <p:sldId id="287" r:id="rId28"/>
    <p:sldId id="288" r:id="rId29"/>
    <p:sldId id="289" r:id="rId30"/>
    <p:sldId id="290" r:id="rId31"/>
    <p:sldId id="292" r:id="rId32"/>
    <p:sldId id="291" r:id="rId33"/>
    <p:sldId id="293" r:id="rId34"/>
    <p:sldId id="294" r:id="rId35"/>
    <p:sldId id="295" r:id="rId36"/>
    <p:sldId id="296" r:id="rId37"/>
    <p:sldId id="297" r:id="rId38"/>
    <p:sldId id="298"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000"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Κάντε κλικ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Κάντε κλικ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idx="1"/>
          </p:nvPr>
        </p:nvSpPr>
        <p:spPr/>
        <p:txBody>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Κάντε κλικ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Κάντε κλικ για επεξεργασία του τίτλου</a:t>
            </a: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Κάντε κλικ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Κάντε κλικ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27/2/2026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Κάντε κλικ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Κάντε κλικ για να επεξεργαστείτε τα στυλ κειμένου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27/2/2026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a:t>Βιογραφίες εκπαιδευτικών</a:t>
            </a:r>
          </a:p>
        </p:txBody>
      </p:sp>
      <p:sp>
        <p:nvSpPr>
          <p:cNvPr id="3" name="2 - Υπότιτλος"/>
          <p:cNvSpPr>
            <a:spLocks noGrp="1"/>
          </p:cNvSpPr>
          <p:nvPr>
            <p:ph type="subTitle" idx="1"/>
          </p:nvPr>
        </p:nvSpPr>
        <p:spPr/>
        <p:txBody>
          <a:bodyPr/>
          <a:lstStyle/>
          <a:p>
            <a:pPr algn="r"/>
            <a:r>
              <a:rPr lang="el-GR" dirty="0"/>
              <a:t>Αφηγηματική Ανάλυση</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Αφηγηματικές ενότητες</a:t>
            </a:r>
          </a:p>
        </p:txBody>
      </p:sp>
      <p:sp>
        <p:nvSpPr>
          <p:cNvPr id="3" name="2 - Θέση περιεχομένου"/>
          <p:cNvSpPr>
            <a:spLocks noGrp="1"/>
          </p:cNvSpPr>
          <p:nvPr>
            <p:ph idx="1"/>
          </p:nvPr>
        </p:nvSpPr>
        <p:spPr/>
        <p:txBody>
          <a:bodyPr/>
          <a:lstStyle/>
          <a:p>
            <a:r>
              <a:rPr lang="el-GR" dirty="0"/>
              <a:t>Η επιλογή του επαγγέλματος</a:t>
            </a:r>
          </a:p>
          <a:p>
            <a:r>
              <a:rPr lang="el-GR" dirty="0"/>
              <a:t>Οι προπτυχιακές σπουδές</a:t>
            </a:r>
          </a:p>
          <a:p>
            <a:r>
              <a:rPr lang="el-GR" dirty="0"/>
              <a:t>Η επαγγελματική εμπειρία</a:t>
            </a:r>
          </a:p>
          <a:p>
            <a:r>
              <a:rPr lang="el-GR" dirty="0"/>
              <a:t>Οι μεταπτυχιακές σπουδές</a:t>
            </a:r>
          </a:p>
          <a:p>
            <a:r>
              <a:rPr lang="el-GR" dirty="0"/>
              <a:t>Το επαγγελματικό παρόν</a:t>
            </a:r>
          </a:p>
          <a:p>
            <a:r>
              <a:rPr lang="el-GR" dirty="0"/>
              <a:t>Οι επαγγελματικές προσδοκίες</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Άξονες διερεύνησης</a:t>
            </a:r>
          </a:p>
        </p:txBody>
      </p:sp>
      <p:sp>
        <p:nvSpPr>
          <p:cNvPr id="3" name="2 - Θέση περιεχομένου"/>
          <p:cNvSpPr>
            <a:spLocks noGrp="1"/>
          </p:cNvSpPr>
          <p:nvPr>
            <p:ph idx="1"/>
          </p:nvPr>
        </p:nvSpPr>
        <p:spPr/>
        <p:txBody>
          <a:bodyPr/>
          <a:lstStyle/>
          <a:p>
            <a:r>
              <a:rPr lang="el-GR" dirty="0"/>
              <a:t>Παροντική - παρελθοντική – μελλοντική χρονολογική οπτική;</a:t>
            </a:r>
          </a:p>
          <a:p>
            <a:r>
              <a:rPr lang="el-GR" dirty="0"/>
              <a:t>Συγκρότηση της αφήγησης: ο εαυτός και οι άλλοι ως σύμμαχοι – οι άλλοι ως αντίπαλοι</a:t>
            </a:r>
          </a:p>
          <a:p>
            <a:r>
              <a:rPr lang="el-GR" dirty="0"/>
              <a:t>Θεματικά  πεδία &amp; θέματα</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Θεματική ανάλυση</a:t>
            </a:r>
          </a:p>
        </p:txBody>
      </p:sp>
      <p:pic>
        <p:nvPicPr>
          <p:cNvPr id="2050" name="Picture 2"/>
          <p:cNvPicPr>
            <a:picLocks noGrp="1" noChangeAspect="1" noChangeArrowheads="1"/>
          </p:cNvPicPr>
          <p:nvPr>
            <p:ph idx="1"/>
          </p:nvPr>
        </p:nvPicPr>
        <p:blipFill>
          <a:blip r:embed="rId2" cstate="print"/>
          <a:srcRect/>
          <a:stretch>
            <a:fillRect/>
          </a:stretch>
        </p:blipFill>
        <p:spPr bwMode="auto">
          <a:xfrm>
            <a:off x="539552" y="1196752"/>
            <a:ext cx="7488832" cy="869057"/>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467544" y="2420888"/>
            <a:ext cx="7776864" cy="1810494"/>
          </a:xfrm>
          <a:prstGeom prst="rect">
            <a:avLst/>
          </a:prstGeom>
          <a:noFill/>
          <a:ln w="9525">
            <a:noFill/>
            <a:miter lim="800000"/>
            <a:headEnd/>
            <a:tailEnd/>
          </a:ln>
        </p:spPr>
      </p:pic>
      <p:pic>
        <p:nvPicPr>
          <p:cNvPr id="2052" name="Picture 4"/>
          <p:cNvPicPr>
            <a:picLocks noChangeAspect="1" noChangeArrowheads="1"/>
          </p:cNvPicPr>
          <p:nvPr/>
        </p:nvPicPr>
        <p:blipFill>
          <a:blip r:embed="rId4" cstate="print"/>
          <a:srcRect/>
          <a:stretch>
            <a:fillRect/>
          </a:stretch>
        </p:blipFill>
        <p:spPr bwMode="auto">
          <a:xfrm>
            <a:off x="467544" y="4725144"/>
            <a:ext cx="7776864" cy="1728192"/>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Η θεματική ανάλυση σε πέντε βήματα</a:t>
            </a:r>
          </a:p>
        </p:txBody>
      </p:sp>
      <p:sp>
        <p:nvSpPr>
          <p:cNvPr id="3" name="2 - Θέση περιεχομένου"/>
          <p:cNvSpPr>
            <a:spLocks noGrp="1"/>
          </p:cNvSpPr>
          <p:nvPr>
            <p:ph idx="1"/>
          </p:nvPr>
        </p:nvSpPr>
        <p:spPr/>
        <p:txBody>
          <a:bodyPr/>
          <a:lstStyle/>
          <a:p>
            <a:r>
              <a:rPr lang="el-GR" dirty="0"/>
              <a:t>Μετεγγραφή (απομαγνητοφώνηση)</a:t>
            </a:r>
          </a:p>
          <a:p>
            <a:r>
              <a:rPr lang="el-GR" dirty="0"/>
              <a:t>Προσεκτική ανάγνωση των κειμένων. Εντοπισμός &amp; συγκέντρωση των αποσπασμάτων που αντιστοιχούν σε κάθε ερώτημα και </a:t>
            </a:r>
            <a:r>
              <a:rPr lang="el-GR" dirty="0" err="1"/>
              <a:t>υποερώτημα</a:t>
            </a:r>
            <a:r>
              <a:rPr lang="el-GR" dirty="0"/>
              <a:t>.</a:t>
            </a:r>
          </a:p>
          <a:p>
            <a:r>
              <a:rPr lang="el-GR" dirty="0"/>
              <a:t>Κωδικοποίηση – θέματα</a:t>
            </a:r>
          </a:p>
          <a:p>
            <a:r>
              <a:rPr lang="el-GR" dirty="0"/>
              <a:t>Έκθεση των ευρημάτων</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Προσεκτική ανάγνωση κειμένων – συσχέτιση με ερωτήματα</a:t>
            </a:r>
          </a:p>
        </p:txBody>
      </p:sp>
      <p:sp>
        <p:nvSpPr>
          <p:cNvPr id="3" name="2 - Θέση περιεχομένου"/>
          <p:cNvSpPr>
            <a:spLocks noGrp="1"/>
          </p:cNvSpPr>
          <p:nvPr>
            <p:ph idx="1"/>
          </p:nvPr>
        </p:nvSpPr>
        <p:spPr/>
        <p:txBody>
          <a:bodyPr>
            <a:normAutofit lnSpcReduction="10000"/>
          </a:bodyPr>
          <a:lstStyle/>
          <a:p>
            <a:r>
              <a:rPr lang="el-GR" dirty="0"/>
              <a:t>Επιχειρούμε μια θεματική ανάλυση του υλικού μας με σκοπό </a:t>
            </a:r>
          </a:p>
          <a:p>
            <a:pPr>
              <a:buNone/>
            </a:pPr>
            <a:r>
              <a:rPr lang="el-GR" dirty="0"/>
              <a:t>   α. να ανιχνεύουμε θέματα (δηλαδή επαναλαμβανόμενα μοτίβα νοήματος) σχετικά με τους παράγοντες επιλογής και τις εκπαιδευτικές αξίες </a:t>
            </a:r>
          </a:p>
          <a:p>
            <a:pPr>
              <a:buNone/>
            </a:pPr>
            <a:r>
              <a:rPr lang="el-GR" dirty="0"/>
              <a:t>   β. να τα οργανώσουμε με τέτοιο τρόπο ώστε να απαντήσουμε στα ερωτήματα που έχουμε θέσει</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340369"/>
          </a:xfrm>
        </p:spPr>
        <p:txBody>
          <a:bodyPr/>
          <a:lstStyle/>
          <a:p>
            <a:pPr algn="ctr">
              <a:buNone/>
            </a:pPr>
            <a:endParaRPr lang="el-GR" dirty="0"/>
          </a:p>
          <a:p>
            <a:pPr algn="ctr">
              <a:buNone/>
            </a:pPr>
            <a:endParaRPr lang="el-GR" dirty="0"/>
          </a:p>
          <a:p>
            <a:pPr algn="ctr">
              <a:buNone/>
            </a:pPr>
            <a:endParaRPr lang="el-GR" dirty="0"/>
          </a:p>
          <a:p>
            <a:pPr algn="ctr">
              <a:buNone/>
            </a:pPr>
            <a:r>
              <a:rPr lang="el-GR" sz="4400" dirty="0"/>
              <a:t>Ένα παράδειγμα</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Παράγοντες επιλογής</a:t>
            </a:r>
          </a:p>
        </p:txBody>
      </p:sp>
      <p:sp>
        <p:nvSpPr>
          <p:cNvPr id="3" name="2 - Θέση περιεχομένου"/>
          <p:cNvSpPr>
            <a:spLocks noGrp="1"/>
          </p:cNvSpPr>
          <p:nvPr>
            <p:ph idx="1"/>
          </p:nvPr>
        </p:nvSpPr>
        <p:spPr/>
        <p:txBody>
          <a:bodyPr>
            <a:normAutofit fontScale="47500" lnSpcReduction="20000"/>
          </a:bodyPr>
          <a:lstStyle/>
          <a:p>
            <a:r>
              <a:rPr lang="el-GR" dirty="0"/>
              <a:t>Ένα βασικός παράγοντας, για να επιλέξω να γίνω εκπαιδευτικός ήταν ότι και </a:t>
            </a:r>
            <a:r>
              <a:rPr lang="el-GR" b="1" dirty="0"/>
              <a:t>οι δύο μεγαλύτερες αδελφές μου είναι δασκάλες </a:t>
            </a:r>
            <a:r>
              <a:rPr lang="el-GR" dirty="0"/>
              <a:t>και τις είχα δει σε κάποιες στιγμές το πώς συζητάνε με τα παιδιά και είχα δει και την τάξη τους, αλλά </a:t>
            </a:r>
            <a:r>
              <a:rPr lang="el-GR" b="1" dirty="0"/>
              <a:t>κυρίως τον ενθουσιασμό τους </a:t>
            </a:r>
            <a:r>
              <a:rPr lang="el-GR" dirty="0"/>
              <a:t>όταν ήταν φοιτήτριες. Επίσης και οι </a:t>
            </a:r>
            <a:r>
              <a:rPr lang="el-GR" b="1" dirty="0"/>
              <a:t>γονείς μου είναι εκπαιδευτικοί </a:t>
            </a:r>
            <a:r>
              <a:rPr lang="el-GR" dirty="0"/>
              <a:t>στην δευτεροβάθμια εκπαίδευση, σε όχι και τόσο σημαντικά μαθήματα, αλλά είχα δει και θαύμαζα το κύρος που ενέπνεαν απέναντι στους μαθητές τους και τους συναδέλφους τους. </a:t>
            </a:r>
          </a:p>
          <a:p>
            <a:r>
              <a:rPr lang="el-GR" dirty="0"/>
              <a:t>Οι συνθήκες που με έκαναν να επιλέξω αυτήν την σχολή συνδέονται </a:t>
            </a:r>
            <a:r>
              <a:rPr lang="el-GR" b="1" dirty="0"/>
              <a:t>με την επαγγελματική αποκατάσταση</a:t>
            </a:r>
            <a:r>
              <a:rPr lang="el-GR" dirty="0"/>
              <a:t>, αφού έκανα το μηχανογραφικό μου το 2010 που κανείς δεν ήξερε ποιο επάγγελμα θα έχει άμεση επαγγελματική αποκατάσταση και έβλεπα παράλληλα ότι και οι θέσεις για τους δασκάλους είχαν σχεδόν καλυφτεί. </a:t>
            </a:r>
          </a:p>
          <a:p>
            <a:r>
              <a:rPr lang="el-GR" dirty="0"/>
              <a:t>Παράλληλα το </a:t>
            </a:r>
            <a:r>
              <a:rPr lang="el-GR" b="1" dirty="0"/>
              <a:t>ότι είμαι δυσλεκτική </a:t>
            </a:r>
            <a:r>
              <a:rPr lang="el-GR" dirty="0"/>
              <a:t>με έκανε να φοβάμαι να γίνω δασκάλα γιατί πίστευα ότι θα έκανα συνέχεια ορθογραφικά και φοβόμουν για τον γραφικό χαρακτήρα, ότι ήταν δηλαδή θα ήταν δυσανάγνωστός. </a:t>
            </a:r>
          </a:p>
          <a:p>
            <a:r>
              <a:rPr lang="el-GR" dirty="0"/>
              <a:t>Ως ευκαιρία θεωρώ το ότι έκανα κάποια σειρά από τεστ ΣΕΠ που με βοήθησαν να κατασταλάξω εκεί. </a:t>
            </a:r>
          </a:p>
          <a:p>
            <a:r>
              <a:rPr lang="el-GR" dirty="0"/>
              <a:t>Επίσης το ότι </a:t>
            </a:r>
            <a:r>
              <a:rPr lang="el-GR" b="1" dirty="0"/>
              <a:t>είχα γνωρίσει κάποιες νηπιαγωγούς</a:t>
            </a:r>
            <a:r>
              <a:rPr lang="el-GR" dirty="0"/>
              <a:t>, μου φαίνονταν τόσο </a:t>
            </a:r>
            <a:r>
              <a:rPr lang="el-GR" b="1" dirty="0"/>
              <a:t>ξέγνοιαστες και ευχαριστημένες με το επάγγελμά τους</a:t>
            </a:r>
            <a:r>
              <a:rPr lang="el-GR" dirty="0"/>
              <a:t>. Δεν μπορώ να θυμηθώ κάποιες σχέσεις που καθόρισαν την επιλογή μου. Ίσως το ότι έβλεπα τόσο πιεσμένους από την ύλη τους δασκάλους μου στο δημοτικό και τόσο χαλαρή την νηπιαγωγό μου, ήταν ένα κίνητρο να μην έχω την πίεση του αναλυτικού προγράμματος. </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a:t>Παράγοντες επιλογής</a:t>
            </a:r>
          </a:p>
        </p:txBody>
      </p:sp>
      <p:sp>
        <p:nvSpPr>
          <p:cNvPr id="5" name="4 - Θέση περιεχομένου"/>
          <p:cNvSpPr>
            <a:spLocks noGrp="1"/>
          </p:cNvSpPr>
          <p:nvPr>
            <p:ph sz="half" idx="1"/>
          </p:nvPr>
        </p:nvSpPr>
        <p:spPr/>
        <p:txBody>
          <a:bodyPr>
            <a:normAutofit fontScale="40000" lnSpcReduction="20000"/>
          </a:bodyPr>
          <a:lstStyle/>
          <a:p>
            <a:r>
              <a:rPr lang="el-GR" dirty="0"/>
              <a:t>Ένα βασικός παράγοντας, για να επιλέξω να γίνω εκπαιδευτικός ήταν ότι και </a:t>
            </a:r>
            <a:r>
              <a:rPr lang="el-GR" b="1" dirty="0"/>
              <a:t>οι δύο μεγαλύτερες αδελφές μου είναι δασκάλες </a:t>
            </a:r>
            <a:r>
              <a:rPr lang="el-GR" dirty="0"/>
              <a:t>και τις είχα δει σε κάποιες στιγμές το πώς συζητάνε με τα παιδιά και είχα δει και την τάξη τους, αλλά </a:t>
            </a:r>
            <a:r>
              <a:rPr lang="el-GR" b="1" dirty="0"/>
              <a:t>κυρίως τον ενθουσιασμό τους </a:t>
            </a:r>
            <a:r>
              <a:rPr lang="el-GR" dirty="0"/>
              <a:t>όταν ήταν φοιτήτριες. Επίσης και οι </a:t>
            </a:r>
            <a:r>
              <a:rPr lang="el-GR" b="1" dirty="0"/>
              <a:t>γονείς μου είναι εκπαιδευτικοί </a:t>
            </a:r>
            <a:r>
              <a:rPr lang="el-GR" dirty="0"/>
              <a:t>στην δευτεροβάθμια εκπαίδευση, σε όχι και τόσο σημαντικά μαθήματα, αλλά είχα δει και θαύμαζα το κύρος που ενέπνεαν απέναντι στους μαθητές τους και τους συναδέλφους τους. </a:t>
            </a:r>
          </a:p>
          <a:p>
            <a:r>
              <a:rPr lang="el-GR" dirty="0"/>
              <a:t>Οι συνθήκες που με έκαναν να επιλέξω αυτήν την σχολή συνδέονται </a:t>
            </a:r>
            <a:r>
              <a:rPr lang="el-GR" b="1" dirty="0"/>
              <a:t>με την επαγγελματική αποκατάσταση</a:t>
            </a:r>
            <a:r>
              <a:rPr lang="el-GR" dirty="0"/>
              <a:t>, αφού έκανα το μηχανογραφικό μου το 2010 που κανείς δεν ήξερε ποιο επάγγελμα θα έχει άμεση επαγγελματική αποκατάσταση και έβλεπα παράλληλα ότι και οι θέσεις για τους δασκάλους είχαν σχεδόν καλυφτεί. </a:t>
            </a:r>
          </a:p>
          <a:p>
            <a:r>
              <a:rPr lang="el-GR" dirty="0"/>
              <a:t>Παράλληλα το </a:t>
            </a:r>
            <a:r>
              <a:rPr lang="el-GR" b="1" dirty="0"/>
              <a:t>ότι είμαι δυσλεκτική </a:t>
            </a:r>
            <a:r>
              <a:rPr lang="el-GR" dirty="0"/>
              <a:t>με έκανε να φοβάμαι να γίνω δασκάλα γιατί πίστευα ότι θα έκανα συνέχεια ορθογραφικά και φοβόμουν για τον γραφικό χαρακτήρα, ότι ήταν δηλαδή θα ήταν δυσανάγνωστός. </a:t>
            </a:r>
          </a:p>
          <a:p>
            <a:r>
              <a:rPr lang="el-GR" dirty="0"/>
              <a:t>Ως ευκαιρία θεωρώ το ότι έκανα κάποια σειρά από τεστ ΣΕΠ που με βοήθησαν να κατασταλάξω εκεί. </a:t>
            </a:r>
          </a:p>
          <a:p>
            <a:r>
              <a:rPr lang="el-GR" dirty="0"/>
              <a:t>Επίσης το ότι </a:t>
            </a:r>
            <a:r>
              <a:rPr lang="el-GR" b="1" dirty="0"/>
              <a:t>είχα γνωρίσει κάποιες νηπιαγωγούς</a:t>
            </a:r>
            <a:r>
              <a:rPr lang="el-GR" dirty="0"/>
              <a:t>, μου φαίνονταν τόσο </a:t>
            </a:r>
            <a:r>
              <a:rPr lang="el-GR" b="1" dirty="0"/>
              <a:t>ξέγνοιαστες και ευχαριστημένες με το επάγγελμά τους</a:t>
            </a:r>
            <a:r>
              <a:rPr lang="el-GR" dirty="0"/>
              <a:t>. Δεν μπορώ να θυμηθώ κάποιες σχέσεις που καθόρισαν την επιλογή μου. Ίσως το ότι έβλεπα τόσο πιεσμένους από την ύλη τους δασκάλους μου στο δημοτικό και τόσο χαλαρή την νηπιαγωγό μου, ήταν ένα κίνητρο να μην έχω την πίεση του αναλυτικού προγράμματος. </a:t>
            </a:r>
          </a:p>
          <a:p>
            <a:endParaRPr lang="el-GR" dirty="0"/>
          </a:p>
          <a:p>
            <a:endParaRPr lang="el-GR" dirty="0"/>
          </a:p>
        </p:txBody>
      </p:sp>
      <p:sp>
        <p:nvSpPr>
          <p:cNvPr id="6" name="5 - Θέση περιεχομένου"/>
          <p:cNvSpPr>
            <a:spLocks noGrp="1"/>
          </p:cNvSpPr>
          <p:nvPr>
            <p:ph sz="half" idx="2"/>
          </p:nvPr>
        </p:nvSpPr>
        <p:spPr/>
        <p:txBody>
          <a:bodyPr>
            <a:normAutofit fontScale="40000" lnSpcReduction="20000"/>
          </a:bodyPr>
          <a:lstStyle/>
          <a:p>
            <a:pPr>
              <a:buNone/>
            </a:pPr>
            <a:r>
              <a:rPr lang="el-GR" dirty="0"/>
              <a:t>Οικογενειακό πρότυπο : αδελφές – γονείς</a:t>
            </a:r>
          </a:p>
          <a:p>
            <a:pPr>
              <a:buNone/>
            </a:pPr>
            <a:endParaRPr lang="el-GR" dirty="0"/>
          </a:p>
          <a:p>
            <a:pPr>
              <a:buNone/>
            </a:pPr>
            <a:r>
              <a:rPr lang="el-GR" dirty="0"/>
              <a:t>Επικοινωνία</a:t>
            </a:r>
          </a:p>
          <a:p>
            <a:pPr>
              <a:buNone/>
            </a:pPr>
            <a:r>
              <a:rPr lang="el-GR" dirty="0"/>
              <a:t>Ενθουσιασμός</a:t>
            </a:r>
          </a:p>
          <a:p>
            <a:pPr>
              <a:buNone/>
            </a:pPr>
            <a:endParaRPr lang="el-GR" dirty="0"/>
          </a:p>
          <a:p>
            <a:pPr>
              <a:buNone/>
            </a:pPr>
            <a:endParaRPr lang="el-GR" dirty="0"/>
          </a:p>
          <a:p>
            <a:pPr>
              <a:buNone/>
            </a:pPr>
            <a:r>
              <a:rPr lang="el-GR" dirty="0"/>
              <a:t>Κύρος</a:t>
            </a:r>
          </a:p>
          <a:p>
            <a:pPr>
              <a:buNone/>
            </a:pPr>
            <a:endParaRPr lang="el-GR" dirty="0"/>
          </a:p>
          <a:p>
            <a:pPr>
              <a:buNone/>
            </a:pPr>
            <a:endParaRPr lang="el-GR" dirty="0"/>
          </a:p>
          <a:p>
            <a:pPr>
              <a:buNone/>
            </a:pPr>
            <a:r>
              <a:rPr lang="el-GR" dirty="0"/>
              <a:t>Επαγγελματική αποκατάσταση </a:t>
            </a:r>
          </a:p>
          <a:p>
            <a:pPr>
              <a:buNone/>
            </a:pPr>
            <a:endParaRPr lang="el-GR" dirty="0"/>
          </a:p>
          <a:p>
            <a:pPr>
              <a:buNone/>
            </a:pPr>
            <a:endParaRPr lang="el-GR" dirty="0"/>
          </a:p>
          <a:p>
            <a:pPr>
              <a:buNone/>
            </a:pPr>
            <a:endParaRPr lang="el-GR" dirty="0"/>
          </a:p>
          <a:p>
            <a:pPr>
              <a:buNone/>
            </a:pPr>
            <a:r>
              <a:rPr lang="el-GR" dirty="0"/>
              <a:t>Ιδιαίτερα χαρακτηριστικά -  ικανότητες - δεξιότητες</a:t>
            </a:r>
          </a:p>
          <a:p>
            <a:pPr>
              <a:buNone/>
            </a:pPr>
            <a:endParaRPr lang="el-GR" dirty="0"/>
          </a:p>
          <a:p>
            <a:pPr>
              <a:buNone/>
            </a:pPr>
            <a:endParaRPr lang="el-GR" dirty="0"/>
          </a:p>
          <a:p>
            <a:pPr>
              <a:buNone/>
            </a:pPr>
            <a:r>
              <a:rPr lang="el-GR" dirty="0"/>
              <a:t>Φόβος – ανασφάλεια για δεξιότητες </a:t>
            </a:r>
          </a:p>
          <a:p>
            <a:pPr>
              <a:buNone/>
            </a:pPr>
            <a:endParaRPr lang="el-GR" dirty="0"/>
          </a:p>
          <a:p>
            <a:pPr>
              <a:buNone/>
            </a:pPr>
            <a:endParaRPr lang="el-GR" dirty="0"/>
          </a:p>
          <a:p>
            <a:pPr>
              <a:buNone/>
            </a:pPr>
            <a:r>
              <a:rPr lang="el-GR" dirty="0"/>
              <a:t>Ικανοποίηση από το επάγγελμα</a:t>
            </a:r>
          </a:p>
          <a:p>
            <a:pPr>
              <a:buNone/>
            </a:pPr>
            <a:endParaRPr lang="el-GR" dirty="0"/>
          </a:p>
          <a:p>
            <a:pPr>
              <a:buNone/>
            </a:pPr>
            <a:r>
              <a:rPr lang="el-GR" dirty="0"/>
              <a:t>Επαγγελματικό άγχος - εξουθένωση</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Περιστατικά-εμπειρίες</a:t>
            </a:r>
          </a:p>
        </p:txBody>
      </p:sp>
      <p:sp>
        <p:nvSpPr>
          <p:cNvPr id="3" name="2 - Θέση περιεχομένου"/>
          <p:cNvSpPr>
            <a:spLocks noGrp="1"/>
          </p:cNvSpPr>
          <p:nvPr>
            <p:ph idx="1"/>
          </p:nvPr>
        </p:nvSpPr>
        <p:spPr/>
        <p:txBody>
          <a:bodyPr>
            <a:normAutofit fontScale="55000" lnSpcReduction="20000"/>
          </a:bodyPr>
          <a:lstStyle/>
          <a:p>
            <a:r>
              <a:rPr lang="el-GR" dirty="0"/>
              <a:t>Ως σημαντικά περιστατικά μπορώ να ξεχωρίσω </a:t>
            </a:r>
            <a:r>
              <a:rPr lang="el-GR" b="1" dirty="0"/>
              <a:t>τρία.</a:t>
            </a:r>
            <a:r>
              <a:rPr lang="el-GR" dirty="0"/>
              <a:t> </a:t>
            </a:r>
          </a:p>
          <a:p>
            <a:r>
              <a:rPr lang="el-GR" b="1" dirty="0"/>
              <a:t>Όταν πήγαινα στο νηπιαγωγείο</a:t>
            </a:r>
            <a:r>
              <a:rPr lang="el-GR" dirty="0"/>
              <a:t>, μαζί με την νηπιαγωγό κάναμε πρόβες και σχεδιάζαμε μια θεατρική παράσταση χωρίς να το ανακοινώσουμε στους γονείς μας. Υπήρχε δηλαδή ένα ευχάριστο μυστήριο για το τι πρόκειται να γίνει. </a:t>
            </a:r>
          </a:p>
          <a:p>
            <a:r>
              <a:rPr lang="el-GR" dirty="0"/>
              <a:t>Την ίδια περίπου χρονιά η </a:t>
            </a:r>
            <a:r>
              <a:rPr lang="el-GR" b="1" dirty="0"/>
              <a:t>νηπιαγωγός μου</a:t>
            </a:r>
            <a:r>
              <a:rPr lang="el-GR" dirty="0"/>
              <a:t>, μας ανακοίνωσε ότι ήταν έγκυος και ήταν πολύ τρυφερά τα λόγια που μας είπε όχι τόσο για το γεγονός αλλά πώς θα την προσέχουμε αυτήν και το παιδάκι της. </a:t>
            </a:r>
          </a:p>
          <a:p>
            <a:r>
              <a:rPr lang="el-GR" b="1" dirty="0"/>
              <a:t>Στο δημοτικό στον τέλος της χρονιάς</a:t>
            </a:r>
            <a:r>
              <a:rPr lang="el-GR" dirty="0"/>
              <a:t> ο πατέρας μου είχε πάει να πάρει τους βαθμούς και για να ενημερωθεί για την πρόοδό μου. Η δασκάλα μου τότε του είπε ότι δεν πρόκειται να χαθώ στην ζωή μου και  ότι θα έχω μια καλή πορεία, επειδή έχω πείσμα και επιμένω στην άποψη μου. Το σημαντικό είναι ότι και τώρα αν την συναντήσω τυχαία στο δρόμο και συζητήσουμε λίγο, το ίδιο θα μου πει, για το πείσμα μου και την επιμονή μου. </a:t>
            </a:r>
          </a:p>
          <a:p>
            <a:r>
              <a:rPr lang="el-GR" b="1" dirty="0"/>
              <a:t>Στην α’ λυκείου πάλι</a:t>
            </a:r>
            <a:r>
              <a:rPr lang="el-GR" dirty="0"/>
              <a:t>, που είχα το δίλημμα σε ποια κατεύθυνση θα πάω και παράλληλα την μητέρα μου να μου στροβιλίζει το μυαλό να πάω σε τεχνικό λύκειο, είχε έρθει ο πατέρας μου για να ενημερωθεί στο σχολείο για την πρόοδό μου. Τότε ρώτησε την φιλόλογό μου αν πίστευε ότι θα μπορούσα ανταποκριθώ στη θεωρητική κατεύθυνση και αυτή με μεγάλη βεβαιότητα του είπε ότι σίγουρα μπορώ να ανταποκριθώ στις απαιτήσεις αυτής της κατεύθυνσης. </a:t>
            </a:r>
          </a:p>
          <a:p>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a:t>Περιστατικά - εμπειρίες</a:t>
            </a:r>
          </a:p>
        </p:txBody>
      </p:sp>
      <p:sp>
        <p:nvSpPr>
          <p:cNvPr id="5" name="4 - Θέση περιεχομένου"/>
          <p:cNvSpPr>
            <a:spLocks noGrp="1"/>
          </p:cNvSpPr>
          <p:nvPr>
            <p:ph sz="half" idx="1"/>
          </p:nvPr>
        </p:nvSpPr>
        <p:spPr>
          <a:xfrm>
            <a:off x="457200" y="1600200"/>
            <a:ext cx="4038600" cy="4900634"/>
          </a:xfrm>
        </p:spPr>
        <p:txBody>
          <a:bodyPr>
            <a:normAutofit fontScale="47500" lnSpcReduction="20000"/>
          </a:bodyPr>
          <a:lstStyle/>
          <a:p>
            <a:r>
              <a:rPr lang="el-GR" b="1" dirty="0"/>
              <a:t>Όταν πήγαινα στο νηπιαγωγείο</a:t>
            </a:r>
            <a:r>
              <a:rPr lang="el-GR" dirty="0"/>
              <a:t>, μαζί με την νηπιαγωγό κάναμε πρόβες και σχεδιάζαμε μια θεατρική παράσταση χωρίς να το ανακοινώσουμε στους γονείς μας. Υπήρχε δηλαδή ένα ευχάριστο μυστήριο για το τι πρόκειται να γίνει. </a:t>
            </a:r>
          </a:p>
          <a:p>
            <a:r>
              <a:rPr lang="el-GR" dirty="0"/>
              <a:t>Την ίδια περίπου χρονιά η </a:t>
            </a:r>
            <a:r>
              <a:rPr lang="el-GR" b="1" dirty="0"/>
              <a:t>νηπιαγωγός μου</a:t>
            </a:r>
            <a:r>
              <a:rPr lang="el-GR" dirty="0"/>
              <a:t>, μας ανακοίνωσε ότι ήταν έγκυος και ήταν πολύ τρυφερά τα λόγια που μας είπε όχι τόσο για το γεγονός αλλά πώς θα την προσέχουμε αυτήν και το παιδάκι της. </a:t>
            </a:r>
          </a:p>
          <a:p>
            <a:r>
              <a:rPr lang="el-GR" b="1" dirty="0"/>
              <a:t>Στο δημοτικό στον τέλος της χρονιάς</a:t>
            </a:r>
            <a:r>
              <a:rPr lang="el-GR" dirty="0"/>
              <a:t> ο πατέρας μου είχε πάει να πάρει τους βαθμούς και για να ενημερωθεί για την πρόοδό μου. Η δασκάλα μου τότε του είπε ότι δεν πρόκειται να χαθώ στην ζωή μου και  ότι θα έχω μια καλή πορεία, επειδή έχω πείσμα και επιμένω στην άποψη μου. Το σημαντικό είναι ότι και τώρα αν την συναντήσω τυχαία στο δρόμο και συζητήσουμε λίγο, το ίδιο θα μου πει, για το πείσμα μου και την επιμονή μου. </a:t>
            </a:r>
          </a:p>
          <a:p>
            <a:r>
              <a:rPr lang="el-GR" b="1" dirty="0"/>
              <a:t>Στην α’ λυκείου πάλι</a:t>
            </a:r>
            <a:r>
              <a:rPr lang="el-GR" dirty="0"/>
              <a:t>, που είχα το δίλημμα σε ποια κατεύθυνση θα πάω και παράλληλα την μητέρα μου να μου στροβιλίζει το μυαλό να πάω σε τεχνικό λύκειο, είχε έρθει ο πατέρας μου για να ενημερωθεί στο σχολείο για την πρόοδό μου. Τότε ρώτησε την φιλόλογό μου αν πίστευε ότι θα μπορούσα ανταποκριθώ στη θεωρητική κατεύθυνση και αυτή με μεγάλη βεβαιότητα του είπε ότι σίγουρα μπορώ να ανταποκριθώ στις απαιτήσεις αυτής της κατεύθυνσης. </a:t>
            </a:r>
          </a:p>
          <a:p>
            <a:endParaRPr lang="el-GR" dirty="0"/>
          </a:p>
        </p:txBody>
      </p:sp>
      <p:sp>
        <p:nvSpPr>
          <p:cNvPr id="6" name="5 - Θέση περιεχομένου"/>
          <p:cNvSpPr>
            <a:spLocks noGrp="1"/>
          </p:cNvSpPr>
          <p:nvPr>
            <p:ph sz="half" idx="2"/>
          </p:nvPr>
        </p:nvSpPr>
        <p:spPr/>
        <p:txBody>
          <a:bodyPr>
            <a:normAutofit fontScale="47500" lnSpcReduction="20000"/>
          </a:bodyPr>
          <a:lstStyle/>
          <a:p>
            <a:endParaRPr lang="el-GR" dirty="0"/>
          </a:p>
          <a:p>
            <a:r>
              <a:rPr lang="el-GR" dirty="0"/>
              <a:t>Ικανοποίηση – δημιουργικότητα</a:t>
            </a:r>
          </a:p>
          <a:p>
            <a:endParaRPr lang="el-GR" dirty="0"/>
          </a:p>
          <a:p>
            <a:endParaRPr lang="el-GR" dirty="0"/>
          </a:p>
          <a:p>
            <a:endParaRPr lang="el-GR" dirty="0"/>
          </a:p>
          <a:p>
            <a:r>
              <a:rPr lang="el-GR" dirty="0"/>
              <a:t>Τρυφερότητα (στάση νηπιαγωγού – εκπαιδευτικός πρότυπο)</a:t>
            </a:r>
          </a:p>
          <a:p>
            <a:endParaRPr lang="el-GR" dirty="0"/>
          </a:p>
          <a:p>
            <a:endParaRPr lang="el-GR" dirty="0"/>
          </a:p>
          <a:p>
            <a:endParaRPr lang="el-GR" dirty="0"/>
          </a:p>
          <a:p>
            <a:r>
              <a:rPr lang="el-GR" dirty="0"/>
              <a:t>Πείσμα – επιμονή (επαγγελματικές δεξιότητες;) (στάση δασκάλας: υποστηρικτική λειτουργία)</a:t>
            </a:r>
          </a:p>
          <a:p>
            <a:endParaRPr lang="el-GR" dirty="0"/>
          </a:p>
          <a:p>
            <a:endParaRPr lang="el-GR" dirty="0"/>
          </a:p>
          <a:p>
            <a:endParaRPr lang="el-GR" dirty="0"/>
          </a:p>
          <a:p>
            <a:endParaRPr lang="el-GR" dirty="0"/>
          </a:p>
          <a:p>
            <a:r>
              <a:rPr lang="el-GR" dirty="0"/>
              <a:t>Στάση μητέρας: υποτίμηση</a:t>
            </a:r>
          </a:p>
          <a:p>
            <a:pPr>
              <a:buNone/>
            </a:pPr>
            <a:endParaRPr lang="el-GR" dirty="0"/>
          </a:p>
          <a:p>
            <a:r>
              <a:rPr lang="el-GR" dirty="0"/>
              <a:t>Στάση φιλολόγου: υποστηρικτική λειτουργία</a:t>
            </a:r>
          </a:p>
          <a:p>
            <a:endParaRPr lang="el-GR" dirty="0"/>
          </a:p>
          <a:p>
            <a:r>
              <a:rPr lang="el-GR" dirty="0"/>
              <a:t>Οι εκπαιδευτικοί ως σύμμαχοι </a:t>
            </a:r>
            <a:r>
              <a:rPr lang="en-US" dirty="0" err="1"/>
              <a:t>vs</a:t>
            </a:r>
            <a:r>
              <a:rPr lang="en-US" dirty="0"/>
              <a:t> </a:t>
            </a:r>
            <a:r>
              <a:rPr lang="el-GR" dirty="0"/>
              <a:t>η μητέρα ως αντίπαλος</a:t>
            </a:r>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Ερευνητικά ερωτήματα</a:t>
            </a:r>
          </a:p>
        </p:txBody>
      </p:sp>
      <p:sp>
        <p:nvSpPr>
          <p:cNvPr id="3" name="2 - Θέση περιεχομένου"/>
          <p:cNvSpPr>
            <a:spLocks noGrp="1"/>
          </p:cNvSpPr>
          <p:nvPr>
            <p:ph idx="1"/>
          </p:nvPr>
        </p:nvSpPr>
        <p:spPr/>
        <p:txBody>
          <a:bodyPr/>
          <a:lstStyle/>
          <a:p>
            <a:r>
              <a:rPr lang="el-GR" dirty="0"/>
              <a:t>Ποια θα θέτατε ως ερευνητικά ερωτήματα σε αυτή την ανάλυση; </a:t>
            </a:r>
          </a:p>
          <a:p>
            <a:r>
              <a:rPr lang="el-GR" dirty="0"/>
              <a:t>Τι ψάχνουμε να βρούμε;</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lstStyle/>
          <a:p>
            <a:r>
              <a:rPr lang="el-GR" dirty="0"/>
              <a:t>Στοχασμός</a:t>
            </a:r>
          </a:p>
        </p:txBody>
      </p:sp>
      <p:sp>
        <p:nvSpPr>
          <p:cNvPr id="6" name="5 - Θέση περιεχομένου"/>
          <p:cNvSpPr>
            <a:spLocks noGrp="1"/>
          </p:cNvSpPr>
          <p:nvPr>
            <p:ph sz="half" idx="1"/>
          </p:nvPr>
        </p:nvSpPr>
        <p:spPr>
          <a:xfrm>
            <a:off x="457200" y="1600200"/>
            <a:ext cx="4038600" cy="4972072"/>
          </a:xfrm>
        </p:spPr>
        <p:txBody>
          <a:bodyPr>
            <a:normAutofit fontScale="62500" lnSpcReduction="20000"/>
          </a:bodyPr>
          <a:lstStyle/>
          <a:p>
            <a:r>
              <a:rPr lang="el-GR" dirty="0"/>
              <a:t>Άμεση σχέση νομίζω ότι δεν έχουν τόσο τα μέλη της οικογένειά μου γιατί αισθάνομαι </a:t>
            </a:r>
            <a:r>
              <a:rPr lang="el-GR" b="1" dirty="0"/>
              <a:t>έναν συνεχές ανταγωνισμό και μία αγωνία αναγνώρισης</a:t>
            </a:r>
            <a:r>
              <a:rPr lang="el-GR" dirty="0"/>
              <a:t> για της επιλογές μου και για το (τυχόν) εκπαιδευτικό μου έργο. </a:t>
            </a:r>
          </a:p>
          <a:p>
            <a:r>
              <a:rPr lang="el-GR" dirty="0"/>
              <a:t>Νομίζω πιο πολύ άμεση σχέση έχει η παρουσία και τα λόγια των δάσκαλών για μένα και η διδασκαλία της νηπιαγωγού μου. </a:t>
            </a:r>
          </a:p>
          <a:p>
            <a:r>
              <a:rPr lang="el-GR" dirty="0"/>
              <a:t>Δεν μπορώ να με φανταστώ εύκολα στην τάξη, αλλά αυτό που θα επιδίωκα είναι να είναι ήρεμη με τα παιδιά και να μην αγχώνομαι για τις δραστηριότητες που πρέπει να ετοιμάσω. Ίσως θα είμαι αυστηρή, δηλαδή θα θέτω συγκεκριμένα όρια στην ανάγκη μου να τους προσφέρω ασφάλεια.    </a:t>
            </a:r>
          </a:p>
          <a:p>
            <a:endParaRPr lang="el-GR" dirty="0"/>
          </a:p>
          <a:p>
            <a:endParaRPr lang="el-GR" dirty="0"/>
          </a:p>
        </p:txBody>
      </p:sp>
      <p:sp>
        <p:nvSpPr>
          <p:cNvPr id="7" name="6 - Θέση περιεχομένου"/>
          <p:cNvSpPr>
            <a:spLocks noGrp="1"/>
          </p:cNvSpPr>
          <p:nvPr>
            <p:ph sz="half" idx="2"/>
          </p:nvPr>
        </p:nvSpPr>
        <p:spPr/>
        <p:txBody>
          <a:bodyPr>
            <a:normAutofit fontScale="62500" lnSpcReduction="20000"/>
          </a:bodyPr>
          <a:lstStyle/>
          <a:p>
            <a:r>
              <a:rPr lang="el-GR" dirty="0"/>
              <a:t>Στάση οικογένειας: δημιουργία άγχους &amp; αγωνίας (υποτίμηση</a:t>
            </a:r>
            <a:r>
              <a:rPr lang="en-US" dirty="0"/>
              <a:t> vs </a:t>
            </a:r>
            <a:r>
              <a:rPr lang="el-GR" dirty="0"/>
              <a:t>αναγνώριση)</a:t>
            </a:r>
          </a:p>
          <a:p>
            <a:endParaRPr lang="el-GR" dirty="0"/>
          </a:p>
          <a:p>
            <a:endParaRPr lang="el-GR" dirty="0"/>
          </a:p>
          <a:p>
            <a:endParaRPr lang="el-GR" dirty="0"/>
          </a:p>
          <a:p>
            <a:r>
              <a:rPr lang="el-GR" dirty="0"/>
              <a:t>Υποστηρικτική στάση εκπαιδευτικών &amp; νηπιαγωγός πρότυπο</a:t>
            </a:r>
          </a:p>
          <a:p>
            <a:endParaRPr lang="el-GR" dirty="0"/>
          </a:p>
          <a:p>
            <a:endParaRPr lang="el-GR" dirty="0"/>
          </a:p>
          <a:p>
            <a:r>
              <a:rPr lang="el-GR" dirty="0"/>
              <a:t>Επαγγελματικές δεξιότητες: ηρεμία – αυστηρότητα</a:t>
            </a:r>
          </a:p>
          <a:p>
            <a:r>
              <a:rPr lang="el-GR" dirty="0"/>
              <a:t>Στόχος: οριοθέτηση – προσφορά ασφάλειας</a:t>
            </a:r>
          </a:p>
          <a:p>
            <a:endParaRPr lang="el-GR"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lstStyle/>
          <a:p>
            <a:r>
              <a:rPr lang="el-GR" dirty="0"/>
              <a:t>Άλλος ένας λόγος</a:t>
            </a:r>
          </a:p>
        </p:txBody>
      </p:sp>
      <p:sp>
        <p:nvSpPr>
          <p:cNvPr id="6" name="5 - Θέση περιεχομένου"/>
          <p:cNvSpPr>
            <a:spLocks noGrp="1"/>
          </p:cNvSpPr>
          <p:nvPr>
            <p:ph sz="half" idx="1"/>
          </p:nvPr>
        </p:nvSpPr>
        <p:spPr>
          <a:xfrm>
            <a:off x="457200" y="1600200"/>
            <a:ext cx="4038600" cy="5043510"/>
          </a:xfrm>
        </p:spPr>
        <p:txBody>
          <a:bodyPr>
            <a:normAutofit fontScale="55000" lnSpcReduction="20000"/>
          </a:bodyPr>
          <a:lstStyle/>
          <a:p>
            <a:r>
              <a:rPr lang="el-GR" sz="2900" dirty="0"/>
              <a:t>Αυτό που με οδήγησε στο να δηλώσω το ΤΕΑΠΗ, που ήταν μάλιστα και η πρώτη μου επιλογή, ήταν </a:t>
            </a:r>
            <a:r>
              <a:rPr lang="el-GR" sz="2900" b="1" dirty="0"/>
              <a:t>συνδυασμός επιθυμιών. </a:t>
            </a:r>
            <a:r>
              <a:rPr lang="el-GR" sz="2900" dirty="0"/>
              <a:t>Είχα και έχω την βαθιά επιθυμία να γίνω ηθοποιός και να ασχοληθώ με το θέατρο. Γνωρίζω όμως ότι ανέκαθεν </a:t>
            </a:r>
            <a:r>
              <a:rPr lang="el-GR" sz="2900" b="1" dirty="0"/>
              <a:t>οι καλλιτέχνες δυσκολεύονται να βιοποριστούν</a:t>
            </a:r>
            <a:r>
              <a:rPr lang="el-GR" sz="2900" dirty="0"/>
              <a:t>. Γι αυτό σκέφτηκα ότι μπορώ να κάνω θέατρο μέσα στην τάξη. Στην δευτεροβάθμια εκπαίδευση δεν ήθελα γιατί ως θεατρολόγος θα δυσκολευτώ να διοριστώ, ως φιλόλογος, που συνήθως αναλαμβάνει τις θεατρικές ομάδες, </a:t>
            </a:r>
            <a:r>
              <a:rPr lang="el-GR" sz="2900" b="1" dirty="0"/>
              <a:t>έπρεπε να κάνω αρχαία και λατινικά που δεν ήθελα και ως δασκάλα θα είχα την πίεση της διδακτέας ύλης. </a:t>
            </a:r>
            <a:r>
              <a:rPr lang="el-GR" sz="2900" dirty="0"/>
              <a:t>Οπότε επέλεξα να γίνω νηπιαγωγός που μπορώ να εντάξω θεατρικές συμβάσεις με τα νήπια αρκετά εύκολα, πέρα από το συμβολικό παιχνίδι.</a:t>
            </a:r>
          </a:p>
          <a:p>
            <a:endParaRPr lang="el-GR" dirty="0"/>
          </a:p>
        </p:txBody>
      </p:sp>
      <p:sp>
        <p:nvSpPr>
          <p:cNvPr id="7" name="6 - Θέση περιεχομένου"/>
          <p:cNvSpPr>
            <a:spLocks noGrp="1"/>
          </p:cNvSpPr>
          <p:nvPr>
            <p:ph sz="half" idx="2"/>
          </p:nvPr>
        </p:nvSpPr>
        <p:spPr/>
        <p:txBody>
          <a:bodyPr>
            <a:normAutofit fontScale="55000" lnSpcReduction="20000"/>
          </a:bodyPr>
          <a:lstStyle/>
          <a:p>
            <a:endParaRPr lang="el-GR" dirty="0"/>
          </a:p>
          <a:p>
            <a:r>
              <a:rPr lang="el-GR" dirty="0"/>
              <a:t>Θέατρο στην τάξη: το σχολείο ως χώρος έκφρασης</a:t>
            </a:r>
          </a:p>
          <a:p>
            <a:endParaRPr lang="el-GR" dirty="0"/>
          </a:p>
          <a:p>
            <a:r>
              <a:rPr lang="el-GR" dirty="0"/>
              <a:t>Βιοπορισμός</a:t>
            </a:r>
          </a:p>
          <a:p>
            <a:endParaRPr lang="el-GR" dirty="0"/>
          </a:p>
          <a:p>
            <a:endParaRPr lang="el-GR" dirty="0"/>
          </a:p>
          <a:p>
            <a:r>
              <a:rPr lang="el-GR" dirty="0"/>
              <a:t>Ελευθερία-αυτονομία</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Κωδικοποίηση</a:t>
            </a:r>
          </a:p>
        </p:txBody>
      </p:sp>
      <p:sp>
        <p:nvSpPr>
          <p:cNvPr id="3" name="2 - Θέση περιεχομένου"/>
          <p:cNvSpPr>
            <a:spLocks noGrp="1"/>
          </p:cNvSpPr>
          <p:nvPr>
            <p:ph idx="1"/>
          </p:nvPr>
        </p:nvSpPr>
        <p:spPr/>
        <p:txBody>
          <a:bodyPr>
            <a:normAutofit fontScale="85000" lnSpcReduction="20000"/>
          </a:bodyPr>
          <a:lstStyle/>
          <a:p>
            <a:pPr>
              <a:buNone/>
            </a:pPr>
            <a:r>
              <a:rPr lang="el-GR" dirty="0"/>
              <a:t>    Λόγοι επιλογής επαγγέλματος:</a:t>
            </a:r>
          </a:p>
          <a:p>
            <a:r>
              <a:rPr lang="el-GR" dirty="0"/>
              <a:t>Βιοπορισμός </a:t>
            </a:r>
          </a:p>
          <a:p>
            <a:r>
              <a:rPr lang="el-GR" dirty="0" err="1"/>
              <a:t>Έμφυλη</a:t>
            </a:r>
            <a:r>
              <a:rPr lang="el-GR" dirty="0"/>
              <a:t> καταλληλότητα</a:t>
            </a:r>
          </a:p>
          <a:p>
            <a:r>
              <a:rPr lang="el-GR" dirty="0"/>
              <a:t>Κοινωνική προσφορά</a:t>
            </a:r>
          </a:p>
          <a:p>
            <a:r>
              <a:rPr lang="el-GR" dirty="0"/>
              <a:t>……….</a:t>
            </a:r>
          </a:p>
          <a:p>
            <a:pPr>
              <a:buNone/>
            </a:pPr>
            <a:r>
              <a:rPr lang="el-GR" dirty="0"/>
              <a:t>    Ρόλος «εκπαιδευτικού» ειδικής αγωγής</a:t>
            </a:r>
          </a:p>
          <a:p>
            <a:r>
              <a:rPr lang="el-GR" dirty="0"/>
              <a:t>Ενισχύει κίνητρα για μάθηση</a:t>
            </a:r>
          </a:p>
          <a:p>
            <a:r>
              <a:rPr lang="el-GR" dirty="0"/>
              <a:t>Διευκολύνει τη μαθησιακή εξέλιξη</a:t>
            </a:r>
          </a:p>
          <a:p>
            <a:r>
              <a:rPr lang="el-GR" dirty="0"/>
              <a:t>Ενισχύει τις διαδικασίες ενεργητικής μάθησης</a:t>
            </a:r>
          </a:p>
          <a:p>
            <a:r>
              <a:rPr lang="el-GR" dirty="0"/>
              <a:t>……..</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Κωδικοποίηση</a:t>
            </a:r>
          </a:p>
        </p:txBody>
      </p:sp>
      <p:pic>
        <p:nvPicPr>
          <p:cNvPr id="5122" name="Picture 2"/>
          <p:cNvPicPr>
            <a:picLocks noGrp="1" noChangeAspect="1" noChangeArrowheads="1"/>
          </p:cNvPicPr>
          <p:nvPr>
            <p:ph idx="1"/>
          </p:nvPr>
        </p:nvPicPr>
        <p:blipFill>
          <a:blip r:embed="rId2" cstate="print"/>
          <a:srcRect/>
          <a:stretch>
            <a:fillRect/>
          </a:stretch>
        </p:blipFill>
        <p:spPr bwMode="auto">
          <a:xfrm>
            <a:off x="467544" y="1484784"/>
            <a:ext cx="7992888" cy="936104"/>
          </a:xfrm>
          <a:prstGeom prst="rect">
            <a:avLst/>
          </a:prstGeom>
          <a:noFill/>
          <a:ln w="9525">
            <a:noFill/>
            <a:miter lim="800000"/>
            <a:headEnd/>
            <a:tailEnd/>
          </a:ln>
        </p:spPr>
      </p:pic>
      <p:pic>
        <p:nvPicPr>
          <p:cNvPr id="5123" name="Picture 3"/>
          <p:cNvPicPr>
            <a:picLocks noChangeAspect="1" noChangeArrowheads="1"/>
          </p:cNvPicPr>
          <p:nvPr/>
        </p:nvPicPr>
        <p:blipFill>
          <a:blip r:embed="rId3" cstate="print"/>
          <a:srcRect/>
          <a:stretch>
            <a:fillRect/>
          </a:stretch>
        </p:blipFill>
        <p:spPr bwMode="auto">
          <a:xfrm>
            <a:off x="611560" y="2348880"/>
            <a:ext cx="7920880" cy="1751633"/>
          </a:xfrm>
          <a:prstGeom prst="rect">
            <a:avLst/>
          </a:prstGeom>
          <a:noFill/>
          <a:ln w="9525">
            <a:noFill/>
            <a:miter lim="800000"/>
            <a:headEnd/>
            <a:tailEnd/>
          </a:ln>
        </p:spPr>
      </p:pic>
      <p:pic>
        <p:nvPicPr>
          <p:cNvPr id="5124" name="Picture 4"/>
          <p:cNvPicPr>
            <a:picLocks noChangeAspect="1" noChangeArrowheads="1"/>
          </p:cNvPicPr>
          <p:nvPr/>
        </p:nvPicPr>
        <p:blipFill>
          <a:blip r:embed="rId4" cstate="print"/>
          <a:srcRect/>
          <a:stretch>
            <a:fillRect/>
          </a:stretch>
        </p:blipFill>
        <p:spPr bwMode="auto">
          <a:xfrm>
            <a:off x="683568" y="4005064"/>
            <a:ext cx="7560840" cy="2525266"/>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Έκθεση των ευρημάτων</a:t>
            </a:r>
          </a:p>
        </p:txBody>
      </p:sp>
      <p:pic>
        <p:nvPicPr>
          <p:cNvPr id="9218" name="Picture 2"/>
          <p:cNvPicPr>
            <a:picLocks noGrp="1" noChangeAspect="1" noChangeArrowheads="1"/>
          </p:cNvPicPr>
          <p:nvPr>
            <p:ph idx="1"/>
          </p:nvPr>
        </p:nvPicPr>
        <p:blipFill>
          <a:blip r:embed="rId2" cstate="print"/>
          <a:srcRect/>
          <a:stretch>
            <a:fillRect/>
          </a:stretch>
        </p:blipFill>
        <p:spPr bwMode="auto">
          <a:xfrm>
            <a:off x="899592" y="1340768"/>
            <a:ext cx="6912768" cy="5184576"/>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Ένα παράδειγμα</a:t>
            </a:r>
          </a:p>
        </p:txBody>
      </p:sp>
      <p:sp>
        <p:nvSpPr>
          <p:cNvPr id="3" name="2 - Θέση περιεχομένου"/>
          <p:cNvSpPr>
            <a:spLocks noGrp="1"/>
          </p:cNvSpPr>
          <p:nvPr>
            <p:ph idx="1"/>
          </p:nvPr>
        </p:nvSpPr>
        <p:spPr/>
        <p:txBody>
          <a:bodyPr>
            <a:normAutofit fontScale="85000" lnSpcReduction="20000"/>
          </a:bodyPr>
          <a:lstStyle/>
          <a:p>
            <a:r>
              <a:rPr lang="el-GR" dirty="0"/>
              <a:t>Ποιοι παράγοντες (εσωτερικοί και εξωτερικοί) με οδήγησαν α) στην επιλογή του συγκεκριμένου επαγγέλματος και β) στη συγκεκριμένη ειδίκευση (παράγοντες που επηρέασαν την αντίληψη για το επάγγελμα);</a:t>
            </a:r>
          </a:p>
          <a:p>
            <a:r>
              <a:rPr lang="el-GR" dirty="0"/>
              <a:t>Ποιες είναι οι εκπαιδευτικές μου αξίες (εκπαιδευτική θεωρία) και πώς διαμορφώθηκαν; </a:t>
            </a:r>
          </a:p>
          <a:p>
            <a:pPr>
              <a:buNone/>
            </a:pPr>
            <a:r>
              <a:rPr lang="el-GR" dirty="0"/>
              <a:t>    α. τι θεωρώ σημαντικό στην εκπαίδευση; </a:t>
            </a:r>
          </a:p>
          <a:p>
            <a:pPr>
              <a:buNone/>
            </a:pPr>
            <a:r>
              <a:rPr lang="el-GR" dirty="0"/>
              <a:t>    β. ποιος θεωρώ ότι είναι ο ρόλος μου σε αυτή την προοπτική;</a:t>
            </a:r>
          </a:p>
          <a:p>
            <a:pPr>
              <a:buNone/>
            </a:pPr>
            <a:r>
              <a:rPr lang="el-GR" dirty="0"/>
              <a:t>     γ. Πώς προέκυψε η συγκεκριμένη </a:t>
            </a:r>
            <a:r>
              <a:rPr lang="el-GR" dirty="0" err="1"/>
              <a:t>νοηματοδότηση</a:t>
            </a:r>
            <a:r>
              <a:rPr lang="el-GR" dirty="0"/>
              <a:t> και το προσωπικό μου ερμηνευτικό πλαίσιο;</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Παράγοντες εσωτερικοί εξωτερικοί</a:t>
            </a:r>
          </a:p>
        </p:txBody>
      </p:sp>
      <p:sp>
        <p:nvSpPr>
          <p:cNvPr id="3" name="2 - Θέση περιεχομένου"/>
          <p:cNvSpPr>
            <a:spLocks noGrp="1"/>
          </p:cNvSpPr>
          <p:nvPr>
            <p:ph sz="half" idx="1"/>
          </p:nvPr>
        </p:nvSpPr>
        <p:spPr>
          <a:xfrm>
            <a:off x="457200" y="1600200"/>
            <a:ext cx="4038600" cy="5257800"/>
          </a:xfrm>
        </p:spPr>
        <p:txBody>
          <a:bodyPr>
            <a:normAutofit fontScale="62500" lnSpcReduction="20000"/>
          </a:bodyPr>
          <a:lstStyle/>
          <a:p>
            <a:r>
              <a:rPr lang="el-GR" dirty="0"/>
              <a:t>Φοίτησα σε ένα αρκετά </a:t>
            </a:r>
            <a:r>
              <a:rPr lang="el-GR" b="1" dirty="0"/>
              <a:t>αυστηρό και αυταρχικό ιδιωτικό σχολείο </a:t>
            </a:r>
            <a:r>
              <a:rPr lang="el-GR" dirty="0"/>
              <a:t>και μεγάλωσα σε ένα οικογενειακό και κοινωνικό πλαίσιο που </a:t>
            </a:r>
            <a:r>
              <a:rPr lang="el-GR" b="1" dirty="0"/>
              <a:t>περίμενε πολλά από μένα</a:t>
            </a:r>
            <a:r>
              <a:rPr lang="el-GR" dirty="0"/>
              <a:t>. Ήμουν το μεγαλύτερο παιδί μιας οικογένειας, </a:t>
            </a:r>
            <a:r>
              <a:rPr lang="el-GR" b="1" dirty="0"/>
              <a:t>υπάκουο και ήσυχο, πάντα «καλή μαθήτρια» </a:t>
            </a:r>
            <a:r>
              <a:rPr lang="el-GR" dirty="0"/>
              <a:t>με μια ιδιαίτερη ευκολία στα θετικής κατεύθυνσης μαθήματα. Έτσι απέκτησα και τον «τίτλο» του </a:t>
            </a:r>
            <a:r>
              <a:rPr lang="el-GR" b="1" dirty="0"/>
              <a:t>έξυπνου παιδιού της οικογένειας από το οποίο είχαν όλοι (μαζί με μένα) πολλές απαιτήσεις να κάνει κάτι «σημαντικό». </a:t>
            </a:r>
            <a:r>
              <a:rPr lang="el-GR" dirty="0"/>
              <a:t>Η οικογένειά μου είχε διαφημιστική εταιρεία, οπότε ήταν και </a:t>
            </a:r>
            <a:r>
              <a:rPr lang="el-GR" b="1" dirty="0"/>
              <a:t>αναμενόμενο από μένα να ακολουθήσω τα «χνάρια» του πατέρα μου </a:t>
            </a:r>
            <a:r>
              <a:rPr lang="el-GR" dirty="0"/>
              <a:t>και να τον «διαδεχτώ» στην εταιρεία. Η απόφαση να σπουδάσω οικονομικά και διοίκηση επιχειρήσεων ήταν ειλημμένη από τότε που θυμάμαι τον εαυτό μου.    </a:t>
            </a:r>
          </a:p>
          <a:p>
            <a:endParaRPr lang="el-GR" dirty="0"/>
          </a:p>
        </p:txBody>
      </p:sp>
      <p:sp>
        <p:nvSpPr>
          <p:cNvPr id="4" name="3 - Θέση περιεχομένου"/>
          <p:cNvSpPr>
            <a:spLocks noGrp="1"/>
          </p:cNvSpPr>
          <p:nvPr>
            <p:ph sz="half" idx="2"/>
          </p:nvPr>
        </p:nvSpPr>
        <p:spPr/>
        <p:txBody>
          <a:bodyPr>
            <a:normAutofit fontScale="62500" lnSpcReduction="20000"/>
          </a:bodyPr>
          <a:lstStyle/>
          <a:p>
            <a:r>
              <a:rPr lang="el-GR" dirty="0"/>
              <a:t>Αυταρχική εκπαίδευση</a:t>
            </a:r>
          </a:p>
          <a:p>
            <a:endParaRPr lang="el-GR" dirty="0"/>
          </a:p>
          <a:p>
            <a:r>
              <a:rPr lang="el-GR" dirty="0"/>
              <a:t>Υψηλές οικογενειακές προσδοκίες</a:t>
            </a:r>
          </a:p>
          <a:p>
            <a:endParaRPr lang="el-GR" dirty="0"/>
          </a:p>
          <a:p>
            <a:endParaRPr lang="el-GR" dirty="0"/>
          </a:p>
          <a:p>
            <a:r>
              <a:rPr lang="el-GR" dirty="0"/>
              <a:t>Παιδί – πρότυπο: χαρακτηριστικά υπακοή, προσαρμογή, αποδοχή… </a:t>
            </a:r>
          </a:p>
          <a:p>
            <a:endParaRPr lang="el-GR" dirty="0"/>
          </a:p>
          <a:p>
            <a:endParaRPr lang="el-GR" dirty="0"/>
          </a:p>
          <a:p>
            <a:r>
              <a:rPr lang="el-GR" dirty="0"/>
              <a:t>Χαρισματικό παιδί με δυνατότητες </a:t>
            </a:r>
          </a:p>
          <a:p>
            <a:endParaRPr lang="el-GR" dirty="0"/>
          </a:p>
          <a:p>
            <a:endParaRPr lang="el-GR" dirty="0"/>
          </a:p>
          <a:p>
            <a:r>
              <a:rPr lang="el-GR" dirty="0"/>
              <a:t>Χρέος απέναντι στην οικογενειακή παράδοση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Παράγοντες εσωτερικοί εξωτερικοί</a:t>
            </a:r>
          </a:p>
        </p:txBody>
      </p:sp>
      <p:sp>
        <p:nvSpPr>
          <p:cNvPr id="3" name="2 - Θέση περιεχομένου"/>
          <p:cNvSpPr>
            <a:spLocks noGrp="1"/>
          </p:cNvSpPr>
          <p:nvPr>
            <p:ph sz="half" idx="1"/>
          </p:nvPr>
        </p:nvSpPr>
        <p:spPr/>
        <p:txBody>
          <a:bodyPr>
            <a:normAutofit fontScale="70000" lnSpcReduction="20000"/>
          </a:bodyPr>
          <a:lstStyle/>
          <a:p>
            <a:r>
              <a:rPr lang="el-GR" dirty="0"/>
              <a:t>Παράλληλα όμως ήμουν ένα </a:t>
            </a:r>
            <a:r>
              <a:rPr lang="el-GR" b="1" dirty="0"/>
              <a:t>παιδί ονειροπόλο με ιδιαίτερη ευαισθησία</a:t>
            </a:r>
            <a:r>
              <a:rPr lang="el-GR" dirty="0"/>
              <a:t>, σωτήρας των μικρών και καταπιεσμένων (κουταβιών, γατών κλπ.) </a:t>
            </a:r>
            <a:r>
              <a:rPr lang="el-GR" b="1" dirty="0"/>
              <a:t>και αργότερα με αντιλήψεις για την κοινωνία, τον κόσμο, για τα δικαιώματα των ανθρώπων </a:t>
            </a:r>
            <a:r>
              <a:rPr lang="el-GR" dirty="0"/>
              <a:t>που χαρακτηρίζονταν τουλάχιστον </a:t>
            </a:r>
            <a:r>
              <a:rPr lang="el-GR" b="1" dirty="0"/>
              <a:t>ουτοπικές</a:t>
            </a:r>
            <a:r>
              <a:rPr lang="el-GR" dirty="0"/>
              <a:t> από το περιβάλλον μου. Όλα αυτά τα χαρακτηριστικά μου, κατά τους γύρω μου, ερχόταν πάντα σε </a:t>
            </a:r>
            <a:r>
              <a:rPr lang="el-GR" b="1" dirty="0"/>
              <a:t>κόντρα με το «μυαλό» μου, με την «τετράγωνη» σκέψη μου </a:t>
            </a:r>
            <a:r>
              <a:rPr lang="el-GR" dirty="0"/>
              <a:t>και περιόριζαν τις δυνατότητες που είχα να κάνω κάτι σημαντικό και σπουδαίο στη ζωή μου.</a:t>
            </a:r>
          </a:p>
        </p:txBody>
      </p:sp>
      <p:sp>
        <p:nvSpPr>
          <p:cNvPr id="4" name="3 - Θέση περιεχομένου"/>
          <p:cNvSpPr>
            <a:spLocks noGrp="1"/>
          </p:cNvSpPr>
          <p:nvPr>
            <p:ph sz="half" idx="2"/>
          </p:nvPr>
        </p:nvSpPr>
        <p:spPr/>
        <p:txBody>
          <a:bodyPr>
            <a:normAutofit fontScale="70000" lnSpcReduction="20000"/>
          </a:bodyPr>
          <a:lstStyle/>
          <a:p>
            <a:r>
              <a:rPr lang="el-GR" dirty="0"/>
              <a:t>Ευαισθησία απέναντι στους αδυνάτους</a:t>
            </a:r>
          </a:p>
          <a:p>
            <a:endParaRPr lang="el-GR" dirty="0"/>
          </a:p>
          <a:p>
            <a:endParaRPr lang="el-GR" dirty="0"/>
          </a:p>
          <a:p>
            <a:endParaRPr lang="el-GR" dirty="0"/>
          </a:p>
          <a:p>
            <a:r>
              <a:rPr lang="el-GR" dirty="0"/>
              <a:t>Κοινωνική ευαισθησία</a:t>
            </a:r>
          </a:p>
          <a:p>
            <a:endParaRPr lang="el-GR" dirty="0"/>
          </a:p>
          <a:p>
            <a:endParaRPr lang="el-GR" dirty="0"/>
          </a:p>
          <a:p>
            <a:endParaRPr lang="el-GR" dirty="0"/>
          </a:p>
          <a:p>
            <a:endParaRPr lang="el-GR" dirty="0"/>
          </a:p>
          <a:p>
            <a:endParaRPr lang="el-GR" dirty="0"/>
          </a:p>
          <a:p>
            <a:r>
              <a:rPr lang="el-GR" dirty="0"/>
              <a:t>Ευφυές και χαρισματικό παιδί: τετράγωνη σκέψη</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Παράγοντες εσωτερικοί εξωτερικοί</a:t>
            </a:r>
          </a:p>
        </p:txBody>
      </p:sp>
      <p:sp>
        <p:nvSpPr>
          <p:cNvPr id="3" name="2 - Θέση περιεχομένου"/>
          <p:cNvSpPr>
            <a:spLocks noGrp="1"/>
          </p:cNvSpPr>
          <p:nvPr>
            <p:ph sz="half" idx="1"/>
          </p:nvPr>
        </p:nvSpPr>
        <p:spPr/>
        <p:txBody>
          <a:bodyPr>
            <a:normAutofit fontScale="77500" lnSpcReduction="20000"/>
          </a:bodyPr>
          <a:lstStyle/>
          <a:p>
            <a:r>
              <a:rPr lang="el-GR" dirty="0"/>
              <a:t>Οι προπτυχιακές </a:t>
            </a:r>
            <a:r>
              <a:rPr lang="el-GR" b="1" dirty="0"/>
              <a:t>σπουδές μου ήταν μια </a:t>
            </a:r>
            <a:r>
              <a:rPr lang="el-GR" b="1" dirty="0" err="1"/>
              <a:t>διεκπεραιωτική</a:t>
            </a:r>
            <a:r>
              <a:rPr lang="el-GR" b="1" dirty="0"/>
              <a:t> διαδικασία.</a:t>
            </a:r>
            <a:r>
              <a:rPr lang="el-GR" dirty="0"/>
              <a:t> Ελάχιστα γνωστικά αντικείμενα (όπως η διαχείριση ανθρώπινου δυναμικού ή οι μέθοδοι έρευνας) μου κίνησαν το ενδιαφέρον. Το </a:t>
            </a:r>
            <a:r>
              <a:rPr lang="el-GR" b="1" dirty="0"/>
              <a:t>μεταπτυχιακό μου στη Διοίκηση Επιχειρήσεων </a:t>
            </a:r>
            <a:r>
              <a:rPr lang="el-GR" dirty="0"/>
              <a:t>ακολούθησε παράλληλα με την</a:t>
            </a:r>
            <a:r>
              <a:rPr lang="el-GR" b="1" dirty="0"/>
              <a:t> ενεργή συμμετοχή μου πια στη διαφημιστική εταιρεία, </a:t>
            </a:r>
            <a:r>
              <a:rPr lang="el-GR" dirty="0"/>
              <a:t>ως απαραίτητο εφόδιο στην επαγγελματική μου πορεία.</a:t>
            </a:r>
          </a:p>
        </p:txBody>
      </p:sp>
      <p:sp>
        <p:nvSpPr>
          <p:cNvPr id="4" name="3 - Θέση περιεχομένου"/>
          <p:cNvSpPr>
            <a:spLocks noGrp="1"/>
          </p:cNvSpPr>
          <p:nvPr>
            <p:ph sz="half" idx="2"/>
          </p:nvPr>
        </p:nvSpPr>
        <p:spPr/>
        <p:txBody>
          <a:bodyPr>
            <a:normAutofit fontScale="77500" lnSpcReduction="20000"/>
          </a:bodyPr>
          <a:lstStyle/>
          <a:p>
            <a:r>
              <a:rPr lang="el-GR" dirty="0"/>
              <a:t>Σπουδές (άσχετες με εκπαιδευτικό επάγγελμα) </a:t>
            </a:r>
            <a:r>
              <a:rPr lang="el-GR" dirty="0" err="1"/>
              <a:t>διεκπεραιωτική</a:t>
            </a:r>
            <a:r>
              <a:rPr lang="el-GR" dirty="0"/>
              <a:t> διαδικασία</a:t>
            </a:r>
          </a:p>
          <a:p>
            <a:r>
              <a:rPr lang="el-GR" dirty="0"/>
              <a:t>Μαθήματα χωρίς νόημα – έλλειψη κινήτρου</a:t>
            </a:r>
          </a:p>
          <a:p>
            <a:endParaRPr lang="el-GR" dirty="0"/>
          </a:p>
          <a:p>
            <a:endParaRPr lang="el-GR" dirty="0"/>
          </a:p>
          <a:p>
            <a:endParaRPr lang="el-GR" dirty="0"/>
          </a:p>
          <a:p>
            <a:endParaRPr lang="el-GR" dirty="0"/>
          </a:p>
          <a:p>
            <a:endParaRPr lang="el-GR" dirty="0"/>
          </a:p>
          <a:p>
            <a:r>
              <a:rPr lang="el-GR" dirty="0"/>
              <a:t>Σπουδές ως προετοιμασία για άλλο επάγγελμα</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Παράγοντες εσωτερικοί </a:t>
            </a:r>
            <a:r>
              <a:rPr lang="el-GR" dirty="0" err="1"/>
              <a:t>εξωτρερικοί</a:t>
            </a:r>
            <a:endParaRPr lang="el-GR" dirty="0"/>
          </a:p>
        </p:txBody>
      </p:sp>
      <p:sp>
        <p:nvSpPr>
          <p:cNvPr id="3" name="2 - Θέση περιεχομένου"/>
          <p:cNvSpPr>
            <a:spLocks noGrp="1"/>
          </p:cNvSpPr>
          <p:nvPr>
            <p:ph sz="half" idx="1"/>
          </p:nvPr>
        </p:nvSpPr>
        <p:spPr>
          <a:xfrm>
            <a:off x="457200" y="1600200"/>
            <a:ext cx="4038600" cy="5257800"/>
          </a:xfrm>
        </p:spPr>
        <p:txBody>
          <a:bodyPr>
            <a:normAutofit fontScale="62500" lnSpcReduction="20000"/>
          </a:bodyPr>
          <a:lstStyle/>
          <a:p>
            <a:r>
              <a:rPr lang="el-GR" dirty="0"/>
              <a:t>Τα χρόνια των σπουδών μου </a:t>
            </a:r>
            <a:r>
              <a:rPr lang="el-GR" b="1" dirty="0"/>
              <a:t>δούλευα παράλληλα σε φροντιστήριο </a:t>
            </a:r>
            <a:r>
              <a:rPr lang="el-GR" dirty="0"/>
              <a:t>ξένων γλωσσών όπου έκανα μαθήματα Γαλλικών και μελέτη στα μαθήματα του σχολείου σε παιδιά Δημοτικού και Γυμνασίου</a:t>
            </a:r>
            <a:r>
              <a:rPr lang="en-US" dirty="0"/>
              <a:t>. </a:t>
            </a:r>
            <a:r>
              <a:rPr lang="el-GR" dirty="0"/>
              <a:t>Αυτή ήταν η πρώτη μου επαφή με την εκπαιδευτική διαδικασία. </a:t>
            </a:r>
            <a:r>
              <a:rPr lang="el-GR" b="1" dirty="0"/>
              <a:t>Δυσκολεύτηκα πολύ</a:t>
            </a:r>
            <a:r>
              <a:rPr lang="el-GR" dirty="0"/>
              <a:t>, καθώς δεν είχα καμία παιδαγωγική γνώση ούτε εμπειρία αλλά και καμία καθοδήγηση. Παρόλα αυτά η </a:t>
            </a:r>
            <a:r>
              <a:rPr lang="el-GR" b="1" dirty="0"/>
              <a:t>πρόκληση</a:t>
            </a:r>
            <a:r>
              <a:rPr lang="el-GR" dirty="0"/>
              <a:t> ήταν μεγάλη και τελικά δούλεψα 4 χρόνια χωρίς ωστόσο να το θεωρήσω  ποτέ ως επιλογή καριέρας. Είχα δυσκολευτεί </a:t>
            </a:r>
            <a:r>
              <a:rPr lang="el-GR" b="1" dirty="0"/>
              <a:t> με πίεζε πολύ το ασφυκτικό πλαίσιο του φροντιστηρίου</a:t>
            </a:r>
            <a:r>
              <a:rPr lang="el-GR" dirty="0"/>
              <a:t>, ένιωθα εξαιρετικά </a:t>
            </a:r>
            <a:r>
              <a:rPr lang="el-GR" b="1" dirty="0"/>
              <a:t>ανεπαρκής</a:t>
            </a:r>
            <a:r>
              <a:rPr lang="el-GR" dirty="0"/>
              <a:t> και ούτε πίστευα ότι ήταν κάτι που μπορούσα να κάνω καλά. </a:t>
            </a:r>
          </a:p>
        </p:txBody>
      </p:sp>
      <p:sp>
        <p:nvSpPr>
          <p:cNvPr id="4" name="3 - Θέση περιεχομένου"/>
          <p:cNvSpPr>
            <a:spLocks noGrp="1"/>
          </p:cNvSpPr>
          <p:nvPr>
            <p:ph sz="half" idx="2"/>
          </p:nvPr>
        </p:nvSpPr>
        <p:spPr/>
        <p:txBody>
          <a:bodyPr>
            <a:normAutofit fontScale="62500" lnSpcReduction="20000"/>
          </a:bodyPr>
          <a:lstStyle/>
          <a:p>
            <a:r>
              <a:rPr lang="el-GR" dirty="0"/>
              <a:t>Επαγγελματική εμπειρία ως «εκπαιδευτικός»</a:t>
            </a:r>
          </a:p>
          <a:p>
            <a:endParaRPr lang="el-GR" dirty="0"/>
          </a:p>
          <a:p>
            <a:endParaRPr lang="el-GR" dirty="0"/>
          </a:p>
          <a:p>
            <a:endParaRPr lang="el-GR" dirty="0"/>
          </a:p>
          <a:p>
            <a:endParaRPr lang="el-GR" dirty="0"/>
          </a:p>
          <a:p>
            <a:r>
              <a:rPr lang="el-GR" dirty="0"/>
              <a:t>Ανεπάρκεια </a:t>
            </a:r>
          </a:p>
          <a:p>
            <a:r>
              <a:rPr lang="el-GR" dirty="0"/>
              <a:t>Στοιχεία απαραίτητα για την άσκηση του επαγγέλματος: παιδαγωγική γνώση, εμπειρία, καθοδήγηση…</a:t>
            </a:r>
          </a:p>
          <a:p>
            <a:endParaRPr lang="el-GR" dirty="0"/>
          </a:p>
          <a:p>
            <a:endParaRPr lang="el-GR" dirty="0"/>
          </a:p>
          <a:p>
            <a:r>
              <a:rPr lang="el-GR" dirty="0"/>
              <a:t>Η εμπειρία ως πρόκληση</a:t>
            </a:r>
          </a:p>
          <a:p>
            <a:r>
              <a:rPr lang="el-GR" dirty="0"/>
              <a:t>Το κλειστό πλαίσιο ως εμπόδιο</a:t>
            </a:r>
          </a:p>
          <a:p>
            <a:r>
              <a:rPr lang="el-GR" dirty="0"/>
              <a:t>Προσδοκία για ανοικτό εκπαιδευτικό πλαίσιο</a:t>
            </a:r>
          </a:p>
          <a:p>
            <a:r>
              <a:rPr lang="el-GR" dirty="0"/>
              <a:t>Ανεπάρκεια</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Ερευνητικά ερωτήματα</a:t>
            </a:r>
          </a:p>
        </p:txBody>
      </p:sp>
      <p:sp>
        <p:nvSpPr>
          <p:cNvPr id="3" name="2 - Θέση περιεχομένου"/>
          <p:cNvSpPr>
            <a:spLocks noGrp="1"/>
          </p:cNvSpPr>
          <p:nvPr>
            <p:ph idx="1"/>
          </p:nvPr>
        </p:nvSpPr>
        <p:spPr/>
        <p:txBody>
          <a:bodyPr>
            <a:normAutofit fontScale="92500" lnSpcReduction="10000"/>
          </a:bodyPr>
          <a:lstStyle/>
          <a:p>
            <a:r>
              <a:rPr lang="el-GR" dirty="0"/>
              <a:t>Ποια στοιχεία της προσωπικής εκπαιδευτικής θεωρίας και της επαγγελματικής ταυτότητάς σας ως (υποψήφιων) εκπαιδευτικών αλλά και των τρόπων συγκρότησής τους αναδεικνύουν οι αφηγήσεις της επαγγελματικής σας πορείας; </a:t>
            </a:r>
          </a:p>
          <a:p>
            <a:r>
              <a:rPr lang="el-GR" dirty="0"/>
              <a:t>Πώς η επαγγελματική αυτή αυτό-εικόνα προσλαμβάνεται και επαναπροσδιορίζεται από εσάς τους ίδιους τους αφηγητές υπό την επίδραση ενός στοχαστικού διαλόγου μ τους άλλους αφηγητές; </a:t>
            </a:r>
          </a:p>
          <a:p>
            <a:endParaRPr lang="el-G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Παράγοντες εσωτερικοί </a:t>
            </a:r>
            <a:r>
              <a:rPr lang="el-GR" dirty="0" err="1"/>
              <a:t>εξωτρερικοί</a:t>
            </a:r>
            <a:endParaRPr lang="el-GR" dirty="0"/>
          </a:p>
        </p:txBody>
      </p:sp>
      <p:sp>
        <p:nvSpPr>
          <p:cNvPr id="3" name="2 - Θέση περιεχομένου"/>
          <p:cNvSpPr>
            <a:spLocks noGrp="1"/>
          </p:cNvSpPr>
          <p:nvPr>
            <p:ph sz="half" idx="1"/>
          </p:nvPr>
        </p:nvSpPr>
        <p:spPr>
          <a:xfrm>
            <a:off x="457200" y="1600200"/>
            <a:ext cx="4038600" cy="5257800"/>
          </a:xfrm>
        </p:spPr>
        <p:txBody>
          <a:bodyPr>
            <a:normAutofit fontScale="62500" lnSpcReduction="20000"/>
          </a:bodyPr>
          <a:lstStyle/>
          <a:p>
            <a:r>
              <a:rPr lang="el-GR" dirty="0"/>
              <a:t>Στη διάρκεια των 14 χρόνων ως διοικητικό στέλεχος ανέλαβα αρχικά το λογιστήριο και στην συνέχεια το οικονομικό τμήμα, ασχολήθηκα με τον προγραμματισμό βάσεων δεδομένων, ανέλαβα το δημιουργικό τμήμα και δούλεψα κάποια χρόνια γραφιστικά προγράμματα και κατέληξα στη διοίκηση ανθρώπινου δυναμικού, που ήταν από τους τομείς που με </a:t>
            </a:r>
            <a:r>
              <a:rPr lang="el-GR" dirty="0" err="1"/>
              <a:t>ιντρίγκαραν</a:t>
            </a:r>
            <a:r>
              <a:rPr lang="el-GR" dirty="0"/>
              <a:t> περισσότερο από οτιδήποτε άλλο. Το πώς οργανώνεται και εμψυχώνεται μια ομάδα με κοινό στόχο, πώς μέσα από τη συνεργασία και την αξιοποίηση των διαφορετικών χαρακτηριστικών του κάθε μέλους της ομάδας παράγεται ένα ολοκληρωμένο αποτέλεσμα, οι διεργασίες μέσα στην ομάδα και πολλά άλλα ήταν τομείς που με ενδιέφεραν να εξερευνήσω και να δουλέψω</a:t>
            </a:r>
          </a:p>
        </p:txBody>
      </p:sp>
      <p:sp>
        <p:nvSpPr>
          <p:cNvPr id="4" name="3 - Θέση περιεχομένου"/>
          <p:cNvSpPr>
            <a:spLocks noGrp="1"/>
          </p:cNvSpPr>
          <p:nvPr>
            <p:ph sz="half" idx="2"/>
          </p:nvPr>
        </p:nvSpPr>
        <p:spPr/>
        <p:txBody>
          <a:bodyPr>
            <a:normAutofit fontScale="62500" lnSpcReduction="20000"/>
          </a:bodyPr>
          <a:lstStyle/>
          <a:p>
            <a:r>
              <a:rPr lang="el-GR" dirty="0"/>
              <a:t>Επαγγελματική εμπειρία: διεκπεραίωση διαδικασιών (χωρίς νόημα)</a:t>
            </a:r>
          </a:p>
          <a:p>
            <a:endParaRPr lang="el-GR" dirty="0"/>
          </a:p>
          <a:p>
            <a:endParaRPr lang="el-GR" dirty="0"/>
          </a:p>
          <a:p>
            <a:endParaRPr lang="el-GR" dirty="0"/>
          </a:p>
          <a:p>
            <a:endParaRPr lang="el-GR" dirty="0"/>
          </a:p>
          <a:p>
            <a:r>
              <a:rPr lang="el-GR" dirty="0"/>
              <a:t>Επαγγελματική εμπειρία: ενδιαφέρον για επικοινωνία, εμψύχωση, συνεργασία – κοινοί στόχοι – ολοκληρωμένο αποτέλεσμα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Παράγοντες εσωτερικοί </a:t>
            </a:r>
            <a:r>
              <a:rPr lang="el-GR" dirty="0" err="1"/>
              <a:t>εξωτρερικοί</a:t>
            </a:r>
            <a:endParaRPr lang="el-GR" dirty="0"/>
          </a:p>
        </p:txBody>
      </p:sp>
      <p:sp>
        <p:nvSpPr>
          <p:cNvPr id="3" name="2 - Θέση περιεχομένου"/>
          <p:cNvSpPr>
            <a:spLocks noGrp="1"/>
          </p:cNvSpPr>
          <p:nvPr>
            <p:ph sz="half" idx="1"/>
          </p:nvPr>
        </p:nvSpPr>
        <p:spPr>
          <a:xfrm>
            <a:off x="457200" y="1600200"/>
            <a:ext cx="4038600" cy="5257800"/>
          </a:xfrm>
        </p:spPr>
        <p:txBody>
          <a:bodyPr>
            <a:normAutofit fontScale="55000" lnSpcReduction="20000"/>
          </a:bodyPr>
          <a:lstStyle/>
          <a:p>
            <a:r>
              <a:rPr lang="el-GR" dirty="0"/>
              <a:t>Η γέννηση των παιδιών μου υπήρξε κομβικό σημείο στη ζωή μου. Από τη γέννηση του μεγάλου κιόλας με απασχολούσε έντονα η </a:t>
            </a:r>
            <a:r>
              <a:rPr lang="el-GR" b="1" dirty="0"/>
              <a:t>διαπαιδαγώγησή του. </a:t>
            </a:r>
            <a:r>
              <a:rPr lang="en-US" b="1" dirty="0"/>
              <a:t> </a:t>
            </a:r>
            <a:r>
              <a:rPr lang="el-GR" dirty="0"/>
              <a:t>Διάβαζα ασταμάτητα </a:t>
            </a:r>
            <a:r>
              <a:rPr lang="el-GR" dirty="0" err="1"/>
              <a:t>ό,τι</a:t>
            </a:r>
            <a:r>
              <a:rPr lang="el-GR" dirty="0"/>
              <a:t> είχε σχέση με τα παιδιά, με το </a:t>
            </a:r>
            <a:r>
              <a:rPr lang="el-GR" b="1" dirty="0"/>
              <a:t>μεγάλωμά</a:t>
            </a:r>
            <a:r>
              <a:rPr lang="el-GR" dirty="0"/>
              <a:t> τους, με την </a:t>
            </a:r>
            <a:r>
              <a:rPr lang="el-GR" b="1" dirty="0"/>
              <a:t>ψυχολογία</a:t>
            </a:r>
            <a:r>
              <a:rPr lang="el-GR" dirty="0"/>
              <a:t> τους, με την εκπαίδευσή τους. Η γέννηση του μικρού και ειδικά η στιγμή που </a:t>
            </a:r>
            <a:r>
              <a:rPr lang="el-GR" b="1" dirty="0"/>
              <a:t>διαγνώστηκε στο φάσμα του αυτισμού </a:t>
            </a:r>
            <a:r>
              <a:rPr lang="el-GR" dirty="0"/>
              <a:t>ήταν θα μπορούσα να πω το σημείο μηδέν στην πορεία τόσο της οικογένειάς μου όσο και της δικιάς μου προσωπικής πορείας […]. Την ίδια χρονική περίοδο άρχισα να </a:t>
            </a:r>
            <a:r>
              <a:rPr lang="el-GR" b="1" dirty="0"/>
              <a:t>εμπλέκομαι ενεργά στην εκπαίδευση των παιδιών μου</a:t>
            </a:r>
            <a:r>
              <a:rPr lang="el-GR" dirty="0"/>
              <a:t> και ιδιαίτερα στην εκπαίδευση του μικρού στο νηπιαγωγείο. Η επαφή μου με το συγκεκριμένο εκπαιδευτικό πλαίσιο και με </a:t>
            </a:r>
            <a:r>
              <a:rPr lang="el-GR" b="1" dirty="0"/>
              <a:t>τον τρόπο που εντάχθηκε ο γιος μου μέσα στην ομάδα </a:t>
            </a:r>
            <a:r>
              <a:rPr lang="el-GR" dirty="0"/>
              <a:t>ήταν καταλυτικής σημασίας για την απόφασή μου να ασχοληθώ με την εκπαίδευση και ιδιαίτερα με την </a:t>
            </a:r>
            <a:r>
              <a:rPr lang="el-GR" b="1" dirty="0"/>
              <a:t>ένταξη όλων των παιδιών στην εκπαιδευτική διαδικασία . </a:t>
            </a:r>
          </a:p>
        </p:txBody>
      </p:sp>
      <p:sp>
        <p:nvSpPr>
          <p:cNvPr id="4" name="3 - Θέση περιεχομένου"/>
          <p:cNvSpPr>
            <a:spLocks noGrp="1"/>
          </p:cNvSpPr>
          <p:nvPr>
            <p:ph sz="half" idx="2"/>
          </p:nvPr>
        </p:nvSpPr>
        <p:spPr/>
        <p:txBody>
          <a:bodyPr>
            <a:normAutofit fontScale="55000" lnSpcReduction="20000"/>
          </a:bodyPr>
          <a:lstStyle/>
          <a:p>
            <a:r>
              <a:rPr lang="el-GR" dirty="0"/>
              <a:t>Ανατροφή παιδιών: ενασχόληση με παραμέτρους εκπαίδευσης (παιδαγωγική, ψυχολογία…) </a:t>
            </a:r>
          </a:p>
          <a:p>
            <a:endParaRPr lang="el-GR" dirty="0"/>
          </a:p>
          <a:p>
            <a:endParaRPr lang="el-GR" dirty="0"/>
          </a:p>
          <a:p>
            <a:endParaRPr lang="el-GR" dirty="0"/>
          </a:p>
          <a:p>
            <a:endParaRPr lang="el-GR" dirty="0"/>
          </a:p>
          <a:p>
            <a:r>
              <a:rPr lang="el-GR" dirty="0"/>
              <a:t>Παιδί στο φάσμα του αυτισμού: ευαισθητοποίηση για ειδική αγωγή</a:t>
            </a:r>
          </a:p>
          <a:p>
            <a:endParaRPr lang="el-GR" dirty="0"/>
          </a:p>
          <a:p>
            <a:endParaRPr lang="el-GR" dirty="0"/>
          </a:p>
          <a:p>
            <a:r>
              <a:rPr lang="el-GR" dirty="0"/>
              <a:t>Εκπαίδευση παιδιών.</a:t>
            </a:r>
          </a:p>
          <a:p>
            <a:endParaRPr lang="el-GR" dirty="0"/>
          </a:p>
          <a:p>
            <a:endParaRPr lang="el-GR" dirty="0"/>
          </a:p>
          <a:p>
            <a:r>
              <a:rPr lang="el-GR" dirty="0"/>
              <a:t>Εμπειρία  με εκπαιδευτικό πλαίσιο: ενταξιακός προσανατολισμός εκπαίδευσης</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Παράγοντες εσωτερικοί </a:t>
            </a:r>
            <a:r>
              <a:rPr lang="el-GR" dirty="0" err="1"/>
              <a:t>εξωτρερικοί</a:t>
            </a:r>
            <a:endParaRPr lang="el-GR" dirty="0"/>
          </a:p>
        </p:txBody>
      </p:sp>
      <p:sp>
        <p:nvSpPr>
          <p:cNvPr id="3" name="2 - Θέση περιεχομένου"/>
          <p:cNvSpPr>
            <a:spLocks noGrp="1"/>
          </p:cNvSpPr>
          <p:nvPr>
            <p:ph sz="half" idx="1"/>
          </p:nvPr>
        </p:nvSpPr>
        <p:spPr>
          <a:xfrm>
            <a:off x="457200" y="1600200"/>
            <a:ext cx="4038600" cy="5257800"/>
          </a:xfrm>
        </p:spPr>
        <p:txBody>
          <a:bodyPr>
            <a:normAutofit fontScale="62500" lnSpcReduction="20000"/>
          </a:bodyPr>
          <a:lstStyle/>
          <a:p>
            <a:r>
              <a:rPr lang="el-GR" dirty="0"/>
              <a:t>Η εμπλοκή μου αρχικά στον </a:t>
            </a:r>
            <a:r>
              <a:rPr lang="el-GR" b="1" dirty="0"/>
              <a:t>Σύλλογο γονέων </a:t>
            </a:r>
            <a:r>
              <a:rPr lang="el-GR" dirty="0"/>
              <a:t>και στη συνέχεια ως </a:t>
            </a:r>
            <a:r>
              <a:rPr lang="el-GR" b="1" dirty="0"/>
              <a:t>εθελόντρια</a:t>
            </a:r>
            <a:r>
              <a:rPr lang="el-GR" dirty="0"/>
              <a:t> στο συγκεκριμένο νηπιαγωγείο ήταν μια συνεχόμενη διαδικασία </a:t>
            </a:r>
            <a:r>
              <a:rPr lang="el-GR" b="1" dirty="0"/>
              <a:t>μάθησης και ανακάλυψης </a:t>
            </a:r>
            <a:r>
              <a:rPr lang="el-GR" dirty="0"/>
              <a:t>(αυτού που μέσα μου είχα ως  εντελώς ανεπεξέργαστη πεποίθηση) του πώς γίνεται στην πράξη </a:t>
            </a:r>
            <a:r>
              <a:rPr lang="el-GR" b="1" dirty="0"/>
              <a:t>όλα τα παιδιά να έχουν το χώρο τους μέσα στην ομάδα </a:t>
            </a:r>
            <a:r>
              <a:rPr lang="el-GR" dirty="0"/>
              <a:t>και να ανήκουν στο γενικό σχολείο ανεξάρτητα από το ποια ταμπέλα έχουν. Και βέβαια αυτή η διαδικασία ήταν μια </a:t>
            </a:r>
            <a:r>
              <a:rPr lang="el-GR" b="1" dirty="0"/>
              <a:t>διαδικασία σύγκρουσης με στερεότυπα και προκαταλήψεις </a:t>
            </a:r>
            <a:r>
              <a:rPr lang="el-GR" dirty="0"/>
              <a:t>δικές μου για το </a:t>
            </a:r>
            <a:r>
              <a:rPr lang="el-GR" b="1" dirty="0"/>
              <a:t>τί είναι σχολείο, πώς μαθαίνουν τα παιδιά, ποιος ο ρόλος των δασκάλων, ποιος ο ρόλος της ομάδας, ποιος ο ρόλος των γονιών</a:t>
            </a:r>
            <a:r>
              <a:rPr lang="el-GR" dirty="0"/>
              <a:t>….</a:t>
            </a:r>
          </a:p>
        </p:txBody>
      </p:sp>
      <p:sp>
        <p:nvSpPr>
          <p:cNvPr id="4" name="3 - Θέση περιεχομένου"/>
          <p:cNvSpPr>
            <a:spLocks noGrp="1"/>
          </p:cNvSpPr>
          <p:nvPr>
            <p:ph sz="half" idx="2"/>
          </p:nvPr>
        </p:nvSpPr>
        <p:spPr/>
        <p:txBody>
          <a:bodyPr>
            <a:normAutofit fontScale="62500" lnSpcReduction="20000"/>
          </a:bodyPr>
          <a:lstStyle/>
          <a:p>
            <a:r>
              <a:rPr lang="el-GR" dirty="0"/>
              <a:t>Δραστική συμμετοχή στο εκπαιδευτικό πλαίσιο: αλληλεπιδραστική διαδικασία</a:t>
            </a:r>
          </a:p>
          <a:p>
            <a:endParaRPr lang="el-GR" dirty="0"/>
          </a:p>
          <a:p>
            <a:endParaRPr lang="el-GR" dirty="0"/>
          </a:p>
          <a:p>
            <a:endParaRPr lang="el-GR" dirty="0"/>
          </a:p>
          <a:p>
            <a:r>
              <a:rPr lang="el-GR" dirty="0"/>
              <a:t>Ενταξιακός προσανατολισμός &amp; ενδυνάμωση όλων των παιδιών</a:t>
            </a:r>
          </a:p>
          <a:p>
            <a:r>
              <a:rPr lang="el-GR" dirty="0"/>
              <a:t>Προσδοκίες από επάγγελμα</a:t>
            </a:r>
          </a:p>
          <a:p>
            <a:endParaRPr lang="el-GR" dirty="0"/>
          </a:p>
          <a:p>
            <a:endParaRPr lang="el-GR" dirty="0"/>
          </a:p>
          <a:p>
            <a:endParaRPr lang="el-GR" dirty="0"/>
          </a:p>
          <a:p>
            <a:r>
              <a:rPr lang="el-GR" dirty="0"/>
              <a:t>Σύγκρουση με κυρίαρχο λόγο για εκπαιδευτική διαδικασία και ποικίλες παραμέτρους που την επηρεάζουν..</a:t>
            </a:r>
          </a:p>
          <a:p>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Επιλογή επαγγέλματος </a:t>
            </a:r>
          </a:p>
        </p:txBody>
      </p:sp>
      <p:sp>
        <p:nvSpPr>
          <p:cNvPr id="3" name="2 - Θέση περιεχομένου"/>
          <p:cNvSpPr>
            <a:spLocks noGrp="1"/>
          </p:cNvSpPr>
          <p:nvPr>
            <p:ph sz="half" idx="1"/>
          </p:nvPr>
        </p:nvSpPr>
        <p:spPr/>
        <p:txBody>
          <a:bodyPr>
            <a:normAutofit fontScale="47500" lnSpcReduction="20000"/>
          </a:bodyPr>
          <a:lstStyle/>
          <a:p>
            <a:r>
              <a:rPr lang="el-GR" u="sng" dirty="0"/>
              <a:t>Σύμμαχοι</a:t>
            </a:r>
          </a:p>
          <a:p>
            <a:r>
              <a:rPr lang="el-GR" b="1" dirty="0"/>
              <a:t>Εκπαίδευση: </a:t>
            </a:r>
          </a:p>
          <a:p>
            <a:pPr>
              <a:buNone/>
            </a:pPr>
            <a:r>
              <a:rPr lang="el-GR" dirty="0"/>
              <a:t>      α) αυταρχικό πλαίσιο ως </a:t>
            </a:r>
          </a:p>
          <a:p>
            <a:pPr>
              <a:buNone/>
            </a:pPr>
            <a:r>
              <a:rPr lang="el-GR" dirty="0"/>
              <a:t>           μαθήτρια</a:t>
            </a:r>
          </a:p>
          <a:p>
            <a:pPr>
              <a:buNone/>
            </a:pPr>
            <a:r>
              <a:rPr lang="el-GR" dirty="0"/>
              <a:t>      β) </a:t>
            </a:r>
            <a:r>
              <a:rPr lang="el-GR" dirty="0" err="1"/>
              <a:t>διεκπεραιωτικές</a:t>
            </a:r>
            <a:r>
              <a:rPr lang="el-GR" dirty="0"/>
              <a:t> χωρίς     </a:t>
            </a:r>
          </a:p>
          <a:p>
            <a:pPr>
              <a:buNone/>
            </a:pPr>
            <a:r>
              <a:rPr lang="el-GR" dirty="0"/>
              <a:t>           νόημα σπουδές </a:t>
            </a:r>
          </a:p>
          <a:p>
            <a:r>
              <a:rPr lang="el-GR" b="1" dirty="0"/>
              <a:t>Προσωπικές εμπειρίες: σχέσεις </a:t>
            </a:r>
          </a:p>
          <a:p>
            <a:pPr>
              <a:buNone/>
            </a:pPr>
            <a:r>
              <a:rPr lang="el-GR" dirty="0"/>
              <a:t>         ανάπτυξη κοινωνικής ευαισθησίας (ονειροπόλο παιδί,  σωτήρας των μικρών &amp; καταπιεσμένων, αντιλήψεις για δικαιώματα…)</a:t>
            </a:r>
          </a:p>
          <a:p>
            <a:pPr>
              <a:buNone/>
            </a:pPr>
            <a:r>
              <a:rPr lang="el-GR" dirty="0"/>
              <a:t>          </a:t>
            </a:r>
            <a:r>
              <a:rPr lang="el-GR" err="1"/>
              <a:t>γονεϊκός</a:t>
            </a:r>
            <a:r>
              <a:rPr lang="el-GR"/>
              <a:t> ρόλος:  ανατροφή παιδιών – μελέτη…</a:t>
            </a:r>
          </a:p>
          <a:p>
            <a:pPr>
              <a:buNone/>
            </a:pPr>
            <a:r>
              <a:rPr lang="el-GR"/>
              <a:t>           δραστική παρέμβαση στο σύλλογο γονέων</a:t>
            </a:r>
          </a:p>
          <a:p>
            <a:pPr>
              <a:buNone/>
            </a:pPr>
            <a:endParaRPr lang="el-GR" dirty="0"/>
          </a:p>
          <a:p>
            <a:pPr marL="360363" indent="-360363"/>
            <a:r>
              <a:rPr lang="el-GR" b="1"/>
              <a:t>       Επαγγελματική εμπειρία:  </a:t>
            </a:r>
            <a:r>
              <a:rPr lang="el-GR" b="1" u="sng"/>
              <a:t> </a:t>
            </a:r>
          </a:p>
          <a:p>
            <a:pPr marL="360363" indent="-360363">
              <a:buNone/>
            </a:pPr>
            <a:r>
              <a:rPr lang="el-GR" b="1" u="sng"/>
              <a:t>  </a:t>
            </a:r>
            <a:r>
              <a:rPr lang="el-GR"/>
              <a:t>  </a:t>
            </a:r>
            <a:r>
              <a:rPr lang="el-GR" dirty="0"/>
              <a:t>α) εκπαιδευτικό πλαίσιο στο φροντιστήριο: ασφυκτικό - κλειστό πλαίσιο ως πρόκληση</a:t>
            </a:r>
          </a:p>
          <a:p>
            <a:pPr marL="539750" indent="-539750">
              <a:buNone/>
            </a:pPr>
            <a:r>
              <a:rPr lang="el-GR" dirty="0"/>
              <a:t>      β) επαγγελματικό πλαίσιο στην επιχείρηση: απαρέσκεια για τυπικές μηχανιστικές λειτουργίες  - ενδιαφέρον στο επίπεδο σχέσεων: επικοινωνία, εμψύχωση, συνεργασία – κοινοί στόχοι – ολοκληρωμένο αποτέλεσμα </a:t>
            </a:r>
          </a:p>
          <a:p>
            <a:pPr marL="539750" indent="-539750">
              <a:buNone/>
            </a:pPr>
            <a:r>
              <a:rPr lang="el-GR" dirty="0"/>
              <a:t>       γ)  εκπαιδευτικό πλαίσιο  ως εθελόντρια: ενταξιακός προσανατολισμός εκπαίδευσης</a:t>
            </a:r>
          </a:p>
          <a:p>
            <a:endParaRPr lang="el-GR" u="sng" dirty="0"/>
          </a:p>
        </p:txBody>
      </p:sp>
      <p:sp>
        <p:nvSpPr>
          <p:cNvPr id="4" name="3 - Θέση περιεχομένου"/>
          <p:cNvSpPr>
            <a:spLocks noGrp="1"/>
          </p:cNvSpPr>
          <p:nvPr>
            <p:ph sz="half" idx="2"/>
          </p:nvPr>
        </p:nvSpPr>
        <p:spPr>
          <a:xfrm>
            <a:off x="4648200" y="1600200"/>
            <a:ext cx="4038600" cy="5043510"/>
          </a:xfrm>
        </p:spPr>
        <p:txBody>
          <a:bodyPr>
            <a:normAutofit fontScale="47500" lnSpcReduction="20000"/>
          </a:bodyPr>
          <a:lstStyle/>
          <a:p>
            <a:r>
              <a:rPr lang="el-GR" u="sng" dirty="0"/>
              <a:t>Αντίπαλοι</a:t>
            </a:r>
            <a:r>
              <a:rPr lang="el-GR" dirty="0"/>
              <a:t>: </a:t>
            </a:r>
          </a:p>
          <a:p>
            <a:r>
              <a:rPr lang="el-GR" dirty="0"/>
              <a:t>Γονείς: υψηλές προσδοκίες από την οικογένεια – χρέος απέναντι στην οικογενειακή παράδοση</a:t>
            </a:r>
          </a:p>
          <a:p>
            <a:r>
              <a:rPr lang="el-GR" dirty="0"/>
              <a:t>Κυρίαρχος λόγος για το παιδί : καλό, ήσυχο, με χαρακτηριστικά την υπακοή, την προσαρμογή, αποδοχή</a:t>
            </a:r>
          </a:p>
          <a:p>
            <a:r>
              <a:rPr lang="el-GR" dirty="0"/>
              <a:t>Κυρίαρχος εκπαιδευτικός λόγος: χαρισματική μαθήτρια με δυνατότητες, ευφυής με τετράγωνη σκέψη (ιεράρχηση γνώσεων, γνωστικών αντικειμένων, προοπτικών…) – στερεότυπα προκαταλήψεις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a:t>Κεφάλαιο 1: </a:t>
            </a:r>
            <a:br>
              <a:rPr lang="el-GR" sz="2400" b="1" dirty="0"/>
            </a:br>
            <a:r>
              <a:rPr lang="el-GR" sz="2400" b="1" dirty="0"/>
              <a:t>Επιλογή επαγγέλματος: εσωτερικοί και εξωτερικοί παράγοντες</a:t>
            </a:r>
          </a:p>
        </p:txBody>
      </p:sp>
      <p:sp>
        <p:nvSpPr>
          <p:cNvPr id="5" name="4 - Θέση περιεχομένου"/>
          <p:cNvSpPr>
            <a:spLocks noGrp="1"/>
          </p:cNvSpPr>
          <p:nvPr>
            <p:ph idx="1"/>
          </p:nvPr>
        </p:nvSpPr>
        <p:spPr>
          <a:xfrm>
            <a:off x="457200" y="1600200"/>
            <a:ext cx="8229600" cy="5043510"/>
          </a:xfrm>
        </p:spPr>
        <p:txBody>
          <a:bodyPr>
            <a:normAutofit fontScale="62500" lnSpcReduction="20000"/>
          </a:bodyPr>
          <a:lstStyle/>
          <a:p>
            <a:pPr>
              <a:buNone/>
            </a:pPr>
            <a:r>
              <a:rPr lang="el-GR" dirty="0"/>
              <a:t>   Οι παράγοντες που με οδήγησαν στην επιλογή του συγκεκριμένου επαγγέλματος σχετίζονται με </a:t>
            </a:r>
          </a:p>
          <a:p>
            <a:r>
              <a:rPr lang="el-GR" dirty="0"/>
              <a:t>α) την οπτική που διαμόρφωνα σταδιακά ως άνθρωπος (ιδεολογία-</a:t>
            </a:r>
            <a:r>
              <a:rPr lang="el-GR" dirty="0" err="1"/>
              <a:t>κοσμοθεωρί</a:t>
            </a:r>
            <a:r>
              <a:rPr lang="el-GR" dirty="0"/>
              <a:t>α) με βασικό άξονα την κοινωνική ευαισθησία και την προσδοκία για κοινωνική παρέμβαση με τις εμπειρίες μου </a:t>
            </a:r>
          </a:p>
          <a:p>
            <a:r>
              <a:rPr lang="el-GR" dirty="0"/>
              <a:t>β) τις εκπαιδευτικές μου εμπειρίες ως μαθήτρια και φοιτήτρια, που αφενός δεν ανταποκρίνονταν στις ανάγκες αλλά και στις ευαισθησίες μου και πολύ συχνά βρίσκονταν σε σύγκρουση με </a:t>
            </a:r>
            <a:r>
              <a:rPr lang="el-GR" dirty="0" err="1"/>
              <a:t>ό,τι</a:t>
            </a:r>
            <a:r>
              <a:rPr lang="el-GR" dirty="0"/>
              <a:t> αντιλαμβανόμουν ως ουσιαστική εκπαιδευτική διαδικασία με νόημα για μένα και τη ζωή μου</a:t>
            </a:r>
          </a:p>
          <a:p>
            <a:r>
              <a:rPr lang="el-GR" dirty="0"/>
              <a:t>γ) τις επαγγελματικές μου εμπειρίες τόσο όσες ήταν εκτός εκπαιδευτικού πλαισίου όσο και τις εκπαιδευτικές, τυπικές αλλά και άτυπες ή εθελοντικές. Τόσο οι πρώτες όσο και οι δεύτερες με βοήθησαν να κατανοήσω τι σημαίνει να εκφράζεσαι μέσα από αυτό που κάνεις επαγγελματικά, να συνεργάζεσαι, να δημιουργείς, να διεκδικείς μαζί με άλλους έναν διαφορετικό κόσμο</a:t>
            </a:r>
          </a:p>
          <a:p>
            <a:r>
              <a:rPr lang="el-GR" dirty="0"/>
              <a:t>δ) τις προσωπικές μου εμπειρίες κυρίως ως μητέρα, καθώς συνειδητοποίησα την απαιτητικότητα του εκπαιδευτικού επαγγέλματος αλλά και τη σημασία και τη δύναμή του .</a:t>
            </a:r>
          </a:p>
          <a:p>
            <a:endParaRPr lang="el-GR" dirty="0"/>
          </a:p>
          <a:p>
            <a:pPr>
              <a:buNone/>
            </a:pP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2400" b="1" dirty="0"/>
              <a:t>Κεφάλαιο 1: </a:t>
            </a:r>
            <a:br>
              <a:rPr lang="el-GR" sz="2400" b="1" dirty="0"/>
            </a:br>
            <a:r>
              <a:rPr lang="el-GR" sz="2400" b="1" dirty="0"/>
              <a:t>Επιλογή επαγγέλματος: εσωτερικοί και εξωτερικοί παράγοντες</a:t>
            </a:r>
          </a:p>
        </p:txBody>
      </p:sp>
      <p:sp>
        <p:nvSpPr>
          <p:cNvPr id="5" name="4 - Θέση περιεχομένου"/>
          <p:cNvSpPr>
            <a:spLocks noGrp="1"/>
          </p:cNvSpPr>
          <p:nvPr>
            <p:ph idx="1"/>
          </p:nvPr>
        </p:nvSpPr>
        <p:spPr>
          <a:xfrm>
            <a:off x="457200" y="1600200"/>
            <a:ext cx="8229600" cy="5043510"/>
          </a:xfrm>
        </p:spPr>
        <p:txBody>
          <a:bodyPr>
            <a:normAutofit fontScale="85000" lnSpcReduction="20000"/>
          </a:bodyPr>
          <a:lstStyle/>
          <a:p>
            <a:pPr>
              <a:buNone/>
            </a:pPr>
            <a:r>
              <a:rPr lang="el-GR" dirty="0"/>
              <a:t>Στην πορεία μου ωστόσο αυτή έπρεπε να υπερβώ πολλά εμπόδια και να συγκρουστώ με αρκετές  προδιαγεγραμμένες συνθήκες: </a:t>
            </a:r>
          </a:p>
          <a:p>
            <a:pPr>
              <a:buNone/>
            </a:pPr>
            <a:r>
              <a:rPr lang="el-GR" dirty="0"/>
              <a:t>α) Οι οικογενειακές προσδοκίες και η οικογενειακή παράδοση……..</a:t>
            </a:r>
          </a:p>
          <a:p>
            <a:pPr>
              <a:buNone/>
            </a:pPr>
            <a:r>
              <a:rPr lang="el-GR" dirty="0"/>
              <a:t>β) Ο κυρίαρχος εκπαιδευτικός λόγος, που ιεραρχούσε με συγκεκριμένο τρόπο τις γνώσεις και τις ικανότητες, που νομιμοποιούσε διακρίσεις και κατασκεύαζε συγκεκριμένες προσλήψεις για τη διαδικασία της μάθησης αλλά και για την προοπτική της σχολικής αλλά και της επαγγελματικής επιτυχίας</a:t>
            </a:r>
          </a:p>
          <a:p>
            <a:pPr>
              <a:buNone/>
            </a:pPr>
            <a:r>
              <a:rPr lang="el-GR" dirty="0"/>
              <a:t>γ) Κοινωνικά στερεότυπα…..</a:t>
            </a:r>
          </a:p>
          <a:p>
            <a:pPr>
              <a:buNone/>
            </a:pPr>
            <a:r>
              <a:rPr lang="el-GR" dirty="0"/>
              <a:t>δ) …….</a:t>
            </a:r>
          </a:p>
          <a:p>
            <a:pPr>
              <a:buNone/>
            </a:pP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Επόμενα Κεφάλαια</a:t>
            </a:r>
          </a:p>
        </p:txBody>
      </p:sp>
      <p:sp>
        <p:nvSpPr>
          <p:cNvPr id="3" name="2 - Θέση περιεχομένου"/>
          <p:cNvSpPr>
            <a:spLocks noGrp="1"/>
          </p:cNvSpPr>
          <p:nvPr>
            <p:ph idx="1"/>
          </p:nvPr>
        </p:nvSpPr>
        <p:spPr/>
        <p:txBody>
          <a:bodyPr>
            <a:normAutofit lnSpcReduction="10000"/>
          </a:bodyPr>
          <a:lstStyle/>
          <a:p>
            <a:r>
              <a:rPr lang="el-GR" b="1" dirty="0"/>
              <a:t>Επιλογή συγκεκριμένης ειδίκευσης</a:t>
            </a:r>
            <a:r>
              <a:rPr lang="el-GR" dirty="0"/>
              <a:t> (εσωτερικοί και εξωτερικοί παράγοντες)</a:t>
            </a:r>
          </a:p>
          <a:p>
            <a:r>
              <a:rPr lang="el-GR" b="1" dirty="0"/>
              <a:t>Προσωπική εκπαιδευτική θεωρία</a:t>
            </a:r>
            <a:r>
              <a:rPr lang="el-GR" dirty="0"/>
              <a:t>: εκπαιδευτικές αξίες: </a:t>
            </a:r>
          </a:p>
          <a:p>
            <a:pPr>
              <a:buNone/>
            </a:pPr>
            <a:r>
              <a:rPr lang="el-GR" dirty="0"/>
              <a:t>     α) Τι είναι εκπαίδευση και πώς εκπαιδεύονται οι άνθρωποι;</a:t>
            </a:r>
          </a:p>
          <a:p>
            <a:pPr>
              <a:buNone/>
            </a:pPr>
            <a:r>
              <a:rPr lang="el-GR" dirty="0"/>
              <a:t>     β) Τι σημαίνει αυτό για τον τρόπο που νοηματοδοτώ την </a:t>
            </a:r>
            <a:r>
              <a:rPr lang="el-GR" b="1" dirty="0"/>
              <a:t>διαδικασία της διδασκαλίας και της μάθησης</a:t>
            </a:r>
            <a:r>
              <a:rPr lang="el-GR"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Επαγγελματική ταυτότητα </a:t>
            </a:r>
          </a:p>
        </p:txBody>
      </p:sp>
      <p:sp>
        <p:nvSpPr>
          <p:cNvPr id="3" name="2 - Θέση περιεχομένου"/>
          <p:cNvSpPr>
            <a:spLocks noGrp="1"/>
          </p:cNvSpPr>
          <p:nvPr>
            <p:ph idx="1"/>
          </p:nvPr>
        </p:nvSpPr>
        <p:spPr>
          <a:xfrm>
            <a:off x="457200" y="1600200"/>
            <a:ext cx="8229600" cy="4972072"/>
          </a:xfrm>
        </p:spPr>
        <p:txBody>
          <a:bodyPr>
            <a:normAutofit fontScale="92500" lnSpcReduction="10000"/>
          </a:bodyPr>
          <a:lstStyle/>
          <a:p>
            <a:r>
              <a:rPr lang="el-GR" dirty="0"/>
              <a:t>Τι είμαι ως εκπαιδευτικός στο πλαίσιο της σύγχρονης κοινωνίας; Ποιος ο </a:t>
            </a:r>
            <a:r>
              <a:rPr lang="el-GR" b="1" dirty="0"/>
              <a:t>ρόλος</a:t>
            </a:r>
            <a:r>
              <a:rPr lang="el-GR" dirty="0"/>
              <a:t> μου;</a:t>
            </a:r>
          </a:p>
          <a:p>
            <a:r>
              <a:rPr lang="el-GR" b="1" dirty="0"/>
              <a:t>Πως</a:t>
            </a:r>
            <a:r>
              <a:rPr lang="el-GR" dirty="0"/>
              <a:t> έχει συγκροτηθεί αυτή η </a:t>
            </a:r>
            <a:r>
              <a:rPr lang="el-GR" b="1" dirty="0"/>
              <a:t>ταυτότητα,</a:t>
            </a:r>
            <a:r>
              <a:rPr lang="el-GR" dirty="0"/>
              <a:t> υπό την επίδραση ποιών </a:t>
            </a:r>
            <a:r>
              <a:rPr lang="el-GR" b="1" dirty="0"/>
              <a:t>παραγόντων;</a:t>
            </a:r>
            <a:r>
              <a:rPr lang="el-GR" dirty="0"/>
              <a:t> </a:t>
            </a:r>
          </a:p>
          <a:p>
            <a:r>
              <a:rPr lang="el-GR" dirty="0"/>
              <a:t>Ποιες είναι οι </a:t>
            </a:r>
            <a:r>
              <a:rPr lang="el-GR" b="1" dirty="0"/>
              <a:t>επαγγελματικές μου ποιότητες</a:t>
            </a:r>
            <a:r>
              <a:rPr lang="el-GR" dirty="0"/>
              <a:t>; Τι προσδοκώ από το επάγγελμά μου και πώς το διαπραγματεύομαι στο πλαίσιο των προσδοκιών των άλλων; </a:t>
            </a:r>
          </a:p>
          <a:p>
            <a:r>
              <a:rPr lang="el-GR" dirty="0"/>
              <a:t>Ποιες είναι οι </a:t>
            </a:r>
            <a:r>
              <a:rPr lang="el-GR" b="1" dirty="0"/>
              <a:t>επαγγελματικές μου προσδοκίες </a:t>
            </a:r>
            <a:r>
              <a:rPr lang="el-GR" dirty="0"/>
              <a:t>και μέσα σε ποιο πλαίσιο διαμορφώθηκαν (ποιες παράμετροι τις επηρεάζουν σε αυτή τη φάση;)</a:t>
            </a:r>
          </a:p>
          <a:p>
            <a:endParaRPr lang="el-G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Επιπρόσθετα ερωτήματα</a:t>
            </a:r>
          </a:p>
        </p:txBody>
      </p:sp>
      <p:sp>
        <p:nvSpPr>
          <p:cNvPr id="3" name="2 - Θέση περιεχομένου"/>
          <p:cNvSpPr>
            <a:spLocks noGrp="1"/>
          </p:cNvSpPr>
          <p:nvPr>
            <p:ph idx="1"/>
          </p:nvPr>
        </p:nvSpPr>
        <p:spPr/>
        <p:txBody>
          <a:bodyPr>
            <a:normAutofit/>
          </a:bodyPr>
          <a:lstStyle/>
          <a:p>
            <a:r>
              <a:rPr lang="el-GR"/>
              <a:t>Συνέβαλε </a:t>
            </a:r>
            <a:r>
              <a:rPr lang="el-GR" dirty="0"/>
              <a:t>η </a:t>
            </a:r>
            <a:r>
              <a:rPr lang="el-GR" dirty="0" err="1"/>
              <a:t>αναστοχαστική</a:t>
            </a:r>
            <a:r>
              <a:rPr lang="el-GR" dirty="0"/>
              <a:t> συζήτηση στην ομάδα να αναθεωρήσω το ερμηνευτικό μου πλαίσιο (την οπτική μου απέναντι στη βιογραφία μου);</a:t>
            </a:r>
          </a:p>
          <a:p>
            <a:r>
              <a:rPr lang="el-GR" dirty="0"/>
              <a:t>Να δώσετε συγκεκριμένα παραδείγματα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a:t>Υπο</a:t>
            </a:r>
            <a:r>
              <a:rPr lang="el-GR" dirty="0"/>
              <a:t>-Ερωτήματα </a:t>
            </a:r>
            <a:br>
              <a:rPr lang="el-GR" dirty="0"/>
            </a:br>
            <a:r>
              <a:rPr lang="el-GR" dirty="0"/>
              <a:t>για την ανάλυση αφηγήσεων</a:t>
            </a:r>
          </a:p>
        </p:txBody>
      </p:sp>
      <p:sp>
        <p:nvSpPr>
          <p:cNvPr id="3" name="2 - Θέση περιεχομένου"/>
          <p:cNvSpPr>
            <a:spLocks noGrp="1"/>
          </p:cNvSpPr>
          <p:nvPr>
            <p:ph idx="1"/>
          </p:nvPr>
        </p:nvSpPr>
        <p:spPr/>
        <p:txBody>
          <a:bodyPr>
            <a:normAutofit fontScale="85000" lnSpcReduction="20000"/>
          </a:bodyPr>
          <a:lstStyle/>
          <a:p>
            <a:r>
              <a:rPr lang="el-GR" dirty="0"/>
              <a:t>Ποιοι παράγοντες (εσωτερικοί και εξωτερικοί) με οδήγησαν α) στην επιλογή του συγκεκριμένου επαγγέλματος και β) στη συγκεκριμένη ειδίκευση (παράγοντες που επηρέασαν την αντίληψη για το επάγγελμα);</a:t>
            </a:r>
          </a:p>
          <a:p>
            <a:r>
              <a:rPr lang="el-GR" dirty="0"/>
              <a:t>Ποιες είναι οι εκπαιδευτικές μου αξίες (εκπαιδευτική θεωρία) και πώς διαμορφώθηκαν; </a:t>
            </a:r>
          </a:p>
          <a:p>
            <a:pPr>
              <a:buNone/>
            </a:pPr>
            <a:r>
              <a:rPr lang="el-GR" dirty="0"/>
              <a:t>    α. τι θεωρώ σημαντικό στην εκπαίδευση; </a:t>
            </a:r>
          </a:p>
          <a:p>
            <a:pPr>
              <a:buNone/>
            </a:pPr>
            <a:r>
              <a:rPr lang="el-GR" dirty="0"/>
              <a:t>    β. ποιος θεωρώ ότι είναι ο ρόλος μου σε αυτή την προοπτική;</a:t>
            </a:r>
          </a:p>
          <a:p>
            <a:pPr>
              <a:buNone/>
            </a:pPr>
            <a:r>
              <a:rPr lang="el-GR" dirty="0"/>
              <a:t>     γ. Πώς προέκυψε η συγκεκριμένη </a:t>
            </a:r>
            <a:r>
              <a:rPr lang="el-GR" dirty="0" err="1"/>
              <a:t>νοηματοδότηση</a:t>
            </a:r>
            <a:r>
              <a:rPr lang="el-GR" dirty="0"/>
              <a:t> και το προσωπικό μου ερμηνευτικό πλαίσιο;</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Κατηγορίες διερεύνησης με βάση τα ερευνητικά ερωτήματα</a:t>
            </a:r>
          </a:p>
        </p:txBody>
      </p:sp>
      <p:sp>
        <p:nvSpPr>
          <p:cNvPr id="3" name="2 - Θέση περιεχομένου"/>
          <p:cNvSpPr>
            <a:spLocks noGrp="1"/>
          </p:cNvSpPr>
          <p:nvPr>
            <p:ph idx="1"/>
          </p:nvPr>
        </p:nvSpPr>
        <p:spPr/>
        <p:txBody>
          <a:bodyPr>
            <a:normAutofit fontScale="85000" lnSpcReduction="10000"/>
          </a:bodyPr>
          <a:lstStyle/>
          <a:p>
            <a:r>
              <a:rPr lang="el-GR" b="1" dirty="0"/>
              <a:t>Προσωπική εκπαιδευτική θεωρία</a:t>
            </a:r>
            <a:r>
              <a:rPr lang="el-GR" dirty="0"/>
              <a:t>: Αντιλήψεις, πεποιθήσεις, εικόνες, μεταφορές, αξίες και στάσεις που έχει διαμορφώσει συνειδητά ή ασυνείδητα κάποιος μέσα από την προσωπική του εμπειρία, είτε ως παιδί/μαθητής είτε ως επαγγελματίας/διδάσκων, τις θεωρητικές του γνώσεις αλλά και τις κυρίαρχες προσεγγίσεις (κυρίαρχος λόγος για την εκπαίδευση &amp; τον εκπαιδευτικό).  </a:t>
            </a:r>
          </a:p>
          <a:p>
            <a:pPr>
              <a:buNone/>
            </a:pPr>
            <a:r>
              <a:rPr lang="el-GR" dirty="0"/>
              <a:t>    (παράγοντες διαμόρφωσης: εκπαιδευτική μνήμη, σπουδές, τρέχουσες θεωρητικές απόψεις, επαγγελματική εμπειρία)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Επαγγελματική ταυτότητα</a:t>
            </a:r>
          </a:p>
        </p:txBody>
      </p:sp>
      <p:sp>
        <p:nvSpPr>
          <p:cNvPr id="3" name="2 - Θέση περιεχομένου"/>
          <p:cNvSpPr>
            <a:spLocks noGrp="1"/>
          </p:cNvSpPr>
          <p:nvPr>
            <p:ph idx="1"/>
          </p:nvPr>
        </p:nvSpPr>
        <p:spPr/>
        <p:txBody>
          <a:bodyPr>
            <a:normAutofit lnSpcReduction="10000"/>
          </a:bodyPr>
          <a:lstStyle/>
          <a:p>
            <a:r>
              <a:rPr lang="el-GR" dirty="0"/>
              <a:t>«</a:t>
            </a:r>
            <a:r>
              <a:rPr lang="el-GR" i="1" dirty="0"/>
              <a:t>Η αίσθηση που έχει ο ίδιος ο εκπαιδευτικός για τον επαγγελματικό του εαυτό, που βασίζεται σε ένα σώμα πεποιθήσεων σχετικά με τη διδασκαλία και τη μάθηση και με το τί σημαίνει να είσαι δάσκαλος. Πεποιθήσεων που διαμορφώνονται και αναδιαμορφώνονται συχνά μέσω της εμπειρίας και των αλληλεπιδράσεων</a:t>
            </a:r>
            <a:r>
              <a:rPr lang="el-GR" dirty="0"/>
              <a:t>» </a:t>
            </a:r>
          </a:p>
          <a:p>
            <a:pPr algn="r">
              <a:buNone/>
            </a:pPr>
            <a:r>
              <a:rPr lang="el-GR" dirty="0" err="1"/>
              <a:t>Φρυδάκη</a:t>
            </a:r>
            <a:r>
              <a:rPr lang="el-GR" dirty="0"/>
              <a:t> 2015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Επαγγελματική ταυτότητα</a:t>
            </a:r>
          </a:p>
        </p:txBody>
      </p:sp>
      <p:sp>
        <p:nvSpPr>
          <p:cNvPr id="3" name="2 - Θέση περιεχομένου"/>
          <p:cNvSpPr>
            <a:spLocks noGrp="1"/>
          </p:cNvSpPr>
          <p:nvPr>
            <p:ph idx="1"/>
          </p:nvPr>
        </p:nvSpPr>
        <p:spPr>
          <a:xfrm>
            <a:off x="457200" y="1600200"/>
            <a:ext cx="8229600" cy="5043510"/>
          </a:xfrm>
        </p:spPr>
        <p:txBody>
          <a:bodyPr>
            <a:normAutofit fontScale="70000" lnSpcReduction="20000"/>
          </a:bodyPr>
          <a:lstStyle/>
          <a:p>
            <a:r>
              <a:rPr lang="el-GR" dirty="0"/>
              <a:t>Σημαντικό ρόλο στη συγκρότηση αλλά και την περιγραφή του επαγγελματισμού του εκπαιδευτικού, σύμφωνα με τους </a:t>
            </a:r>
            <a:r>
              <a:rPr lang="el-GR" dirty="0" err="1"/>
              <a:t>Furlong</a:t>
            </a:r>
            <a:r>
              <a:rPr lang="el-GR" dirty="0"/>
              <a:t>, </a:t>
            </a:r>
            <a:r>
              <a:rPr lang="el-GR" dirty="0" err="1"/>
              <a:t>Barton</a:t>
            </a:r>
            <a:r>
              <a:rPr lang="el-GR" dirty="0"/>
              <a:t>, </a:t>
            </a:r>
            <a:r>
              <a:rPr lang="el-GR" dirty="0" err="1"/>
              <a:t>Miles</a:t>
            </a:r>
            <a:r>
              <a:rPr lang="el-GR" dirty="0"/>
              <a:t>, </a:t>
            </a:r>
            <a:r>
              <a:rPr lang="el-GR" dirty="0" err="1"/>
              <a:t>Whiting</a:t>
            </a:r>
            <a:r>
              <a:rPr lang="el-GR" dirty="0"/>
              <a:t> και </a:t>
            </a:r>
            <a:r>
              <a:rPr lang="el-GR" dirty="0" err="1"/>
              <a:t>Whitty</a:t>
            </a:r>
            <a:r>
              <a:rPr lang="el-GR" dirty="0"/>
              <a:t> (2000), φαίνεται να διαδραματίζουν τρεις διαστάσεις οι οποίες είναι αλληλοεξαρτώμενες, οι εξής:</a:t>
            </a:r>
          </a:p>
          <a:p>
            <a:r>
              <a:rPr lang="el-GR" dirty="0"/>
              <a:t>i) Η πρώτη διάσταση αφορά στην </a:t>
            </a:r>
            <a:r>
              <a:rPr lang="el-GR" sz="3400" b="1" dirty="0"/>
              <a:t>επαγγελματική γνώση </a:t>
            </a:r>
            <a:r>
              <a:rPr lang="el-GR" dirty="0"/>
              <a:t>και αναφέρεται σε ένα σύστημα γνώσης και ένα πλήθος δεξιοτήτων που αξιοποιούνται στη διδασκαλία και τη μάθηση (</a:t>
            </a:r>
            <a:r>
              <a:rPr lang="el-GR" u="sng" dirty="0"/>
              <a:t>τι πρέπει να ξέρω και ποιες δεξιότητες να έχω</a:t>
            </a:r>
            <a:r>
              <a:rPr lang="el-GR" dirty="0"/>
              <a:t>). </a:t>
            </a:r>
          </a:p>
          <a:p>
            <a:r>
              <a:rPr lang="el-GR" dirty="0"/>
              <a:t>ii) Η δεύτερη διάσταση εστιάζει στην υπεύθυνη </a:t>
            </a:r>
            <a:r>
              <a:rPr lang="el-GR" b="1" dirty="0"/>
              <a:t>στάση</a:t>
            </a:r>
            <a:r>
              <a:rPr lang="el-GR" dirty="0"/>
              <a:t> και τον </a:t>
            </a:r>
            <a:r>
              <a:rPr lang="el-GR" b="1" dirty="0"/>
              <a:t>ρόλο</a:t>
            </a:r>
            <a:r>
              <a:rPr lang="el-GR" dirty="0"/>
              <a:t> που κατέχει ο εκπαιδευτικός για τη βελτίωση και την πρόοδο των μαθητών (</a:t>
            </a:r>
            <a:r>
              <a:rPr lang="el-GR" u="sng" dirty="0"/>
              <a:t>ρόλος εκπαιδευτικού-εκπαιδευτικές αξίες</a:t>
            </a:r>
            <a:r>
              <a:rPr lang="el-GR" dirty="0"/>
              <a:t>). </a:t>
            </a:r>
          </a:p>
          <a:p>
            <a:r>
              <a:rPr lang="el-GR" dirty="0"/>
              <a:t>iii) Η τρίτη διάσταση υπογραμμίζει την </a:t>
            </a:r>
            <a:r>
              <a:rPr lang="el-GR" b="1" dirty="0"/>
              <a:t>αυτονομία του εκπαιδευτικού</a:t>
            </a:r>
            <a:r>
              <a:rPr lang="el-GR" dirty="0"/>
              <a:t>, μέσω της οποίας αποκτά την ευχέρεια της οργάνωσης της εργασίας του (</a:t>
            </a:r>
            <a:r>
              <a:rPr lang="el-GR" dirty="0" err="1"/>
              <a:t>Furlong</a:t>
            </a:r>
            <a:r>
              <a:rPr lang="el-GR" dirty="0"/>
              <a:t>, 2001) (επαγγελματικές αξίες: </a:t>
            </a:r>
            <a:r>
              <a:rPr lang="el-GR" b="1" dirty="0"/>
              <a:t>συνεργασία, δημοκρατικότητα, ισότητα ευκαιριών</a:t>
            </a:r>
            <a:r>
              <a:rPr lang="el-GR" dirty="0"/>
              <a:t>…) (</a:t>
            </a:r>
            <a:r>
              <a:rPr lang="el-GR" u="sng" dirty="0"/>
              <a:t>τι δυνατότητες έχω &amp; πώς τις αξιοποιώ</a:t>
            </a:r>
            <a:r>
              <a:rPr lang="el-G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Όροι συγκρότησης επαγγελματικής ταυτότητας εκπαιδευτικού</a:t>
            </a:r>
          </a:p>
        </p:txBody>
      </p:sp>
      <p:sp>
        <p:nvSpPr>
          <p:cNvPr id="3" name="2 - Θέση περιεχομένου"/>
          <p:cNvSpPr>
            <a:spLocks noGrp="1"/>
          </p:cNvSpPr>
          <p:nvPr>
            <p:ph idx="1"/>
          </p:nvPr>
        </p:nvSpPr>
        <p:spPr/>
        <p:txBody>
          <a:bodyPr>
            <a:normAutofit fontScale="77500" lnSpcReduction="20000"/>
          </a:bodyPr>
          <a:lstStyle/>
          <a:p>
            <a:r>
              <a:rPr lang="el-GR" b="1" dirty="0" err="1"/>
              <a:t>Προνεωτερικό</a:t>
            </a:r>
            <a:r>
              <a:rPr lang="el-GR" b="1" dirty="0"/>
              <a:t> στάδιο</a:t>
            </a:r>
            <a:r>
              <a:rPr lang="el-GR" dirty="0"/>
              <a:t>: Ο εκπαιδευτικός ως μια διακεκριμένη αυθεντία που κοινωνεί στους μαθητές γνώσεις, στάσεις &amp; αξίες (κανονιστικός προσανατολισμός)</a:t>
            </a:r>
          </a:p>
          <a:p>
            <a:r>
              <a:rPr lang="el-GR" b="1" dirty="0"/>
              <a:t>Νεωτερικό στάδιο</a:t>
            </a:r>
            <a:r>
              <a:rPr lang="el-GR" dirty="0"/>
              <a:t>: Ο εκπαιδευτικός ως δημόσιος «λειτουργός», ειδικός στο γνωστικό αντικείμενο &amp; διαχειριστής ελεγκτής της μάθησης των μαθητών/-τριών του</a:t>
            </a:r>
          </a:p>
          <a:p>
            <a:r>
              <a:rPr lang="el-GR" b="1" dirty="0" err="1"/>
              <a:t>Μετανεωτερικό</a:t>
            </a:r>
            <a:r>
              <a:rPr lang="el-GR" b="1" dirty="0"/>
              <a:t> στάδιο</a:t>
            </a:r>
            <a:r>
              <a:rPr lang="el-GR" dirty="0"/>
              <a:t>: Η ταυτότητα προσλαμβάνεται ως ένα μωσαϊκό από προσωπικές, πολιτιστικές και επαγγελματικές ταυτότητες, που αλλάζουν και αναπτύσσονται μέσα από συναντήσεις με σημαντικούς άλλους: φίλους, δασκάλους, συμφοιτητές συναδέλφους, μαθητές, θεωρητικούς ακόμη και μυθιστορηματικά πρόσωπα ή κινηματογραφικούς ήρωες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 εκπαιδευτικός του </a:t>
            </a:r>
            <a:r>
              <a:rPr lang="el-GR" dirty="0" err="1"/>
              <a:t>μετανεωτερικού</a:t>
            </a:r>
            <a:r>
              <a:rPr lang="el-GR" dirty="0"/>
              <a:t> κόσμου</a:t>
            </a:r>
          </a:p>
        </p:txBody>
      </p:sp>
      <p:sp>
        <p:nvSpPr>
          <p:cNvPr id="3" name="2 - Θέση περιεχομένου"/>
          <p:cNvSpPr>
            <a:spLocks noGrp="1"/>
          </p:cNvSpPr>
          <p:nvPr>
            <p:ph idx="1"/>
          </p:nvPr>
        </p:nvSpPr>
        <p:spPr/>
        <p:txBody>
          <a:bodyPr>
            <a:normAutofit lnSpcReduction="10000"/>
          </a:bodyPr>
          <a:lstStyle/>
          <a:p>
            <a:r>
              <a:rPr lang="el-GR" dirty="0"/>
              <a:t>Ορίζει και αναπτύσσει (μετασχηματίζει) την ταυτότητά του μέσα από σύνθετες διαδικασίες αυτοδιερεύνησης και αυτοανάπτυξης</a:t>
            </a:r>
          </a:p>
          <a:p>
            <a:r>
              <a:rPr lang="el-GR" dirty="0"/>
              <a:t>Οι αφηγήσεις και οι ιστορίες ζωής εμφανίζονται ως οι καταλληλότερες προσεγγίσεις για την ανάδειξη ταυτοτήτων αλλά και ως ενδεδειγμένοι τρόποι για την ανάπτυξή τους</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4531</TotalTime>
  <Words>3759</Words>
  <Application>Microsoft Office PowerPoint</Application>
  <PresentationFormat>Προβολή στην οθόνη (4:3)</PresentationFormat>
  <Paragraphs>293</Paragraphs>
  <Slides>38</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38</vt:i4>
      </vt:variant>
    </vt:vector>
  </HeadingPairs>
  <TitlesOfParts>
    <vt:vector size="41" baseType="lpstr">
      <vt:lpstr>Arial</vt:lpstr>
      <vt:lpstr>Calibri</vt:lpstr>
      <vt:lpstr>Θέμα του Office</vt:lpstr>
      <vt:lpstr>Βιογραφίες εκπαιδευτικών</vt:lpstr>
      <vt:lpstr>Ερευνητικά ερωτήματα</vt:lpstr>
      <vt:lpstr>Ερευνητικά ερωτήματα</vt:lpstr>
      <vt:lpstr>Υπο-Ερωτήματα  για την ανάλυση αφηγήσεων</vt:lpstr>
      <vt:lpstr>Κατηγορίες διερεύνησης με βάση τα ερευνητικά ερωτήματα</vt:lpstr>
      <vt:lpstr>Επαγγελματική ταυτότητα</vt:lpstr>
      <vt:lpstr>Επαγγελματική ταυτότητα</vt:lpstr>
      <vt:lpstr>Όροι συγκρότησης επαγγελματικής ταυτότητας εκπαιδευτικού</vt:lpstr>
      <vt:lpstr>Ο εκπαιδευτικός του μετανεωτερικού κόσμου</vt:lpstr>
      <vt:lpstr>Αφηγηματικές ενότητες</vt:lpstr>
      <vt:lpstr>Άξονες διερεύνησης</vt:lpstr>
      <vt:lpstr>Θεματική ανάλυση</vt:lpstr>
      <vt:lpstr>Η θεματική ανάλυση σε πέντε βήματα</vt:lpstr>
      <vt:lpstr>Προσεκτική ανάγνωση κειμένων – συσχέτιση με ερωτήματα</vt:lpstr>
      <vt:lpstr>Παρουσίαση του PowerPoint</vt:lpstr>
      <vt:lpstr>Παράγοντες επιλογής</vt:lpstr>
      <vt:lpstr>Παράγοντες επιλογής</vt:lpstr>
      <vt:lpstr>Περιστατικά-εμπειρίες</vt:lpstr>
      <vt:lpstr>Περιστατικά - εμπειρίες</vt:lpstr>
      <vt:lpstr>Στοχασμός</vt:lpstr>
      <vt:lpstr>Άλλος ένας λόγος</vt:lpstr>
      <vt:lpstr>Κωδικοποίηση</vt:lpstr>
      <vt:lpstr>Κωδικοποίηση</vt:lpstr>
      <vt:lpstr>Έκθεση των ευρημάτων</vt:lpstr>
      <vt:lpstr>Ένα παράδειγμα</vt:lpstr>
      <vt:lpstr>Παράγοντες εσωτερικοί εξωτερικοί</vt:lpstr>
      <vt:lpstr>Παράγοντες εσωτερικοί εξωτερικοί</vt:lpstr>
      <vt:lpstr>Παράγοντες εσωτερικοί εξωτερικοί</vt:lpstr>
      <vt:lpstr>Παράγοντες εσωτερικοί εξωτρερικοί</vt:lpstr>
      <vt:lpstr>Παράγοντες εσωτερικοί εξωτρερικοί</vt:lpstr>
      <vt:lpstr>Παράγοντες εσωτερικοί εξωτρερικοί</vt:lpstr>
      <vt:lpstr>Παράγοντες εσωτερικοί εξωτρερικοί</vt:lpstr>
      <vt:lpstr>Επιλογή επαγγέλματος </vt:lpstr>
      <vt:lpstr>Κεφάλαιο 1:  Επιλογή επαγγέλματος: εσωτερικοί και εξωτερικοί παράγοντες</vt:lpstr>
      <vt:lpstr>Κεφάλαιο 1:  Επιλογή επαγγέλματος: εσωτερικοί και εξωτερικοί παράγοντες</vt:lpstr>
      <vt:lpstr>Επόμενα Κεφάλαια</vt:lpstr>
      <vt:lpstr>Επαγγελματική ταυτότητα </vt:lpstr>
      <vt:lpstr>Επιπρόσθετα ερωτήματα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Βιογραφίες εκπαιδευτικών</dc:title>
  <dc:creator>Βασίλης Τσάφος</dc:creator>
  <cp:lastModifiedBy>Vasileios Tsafos</cp:lastModifiedBy>
  <cp:revision>13</cp:revision>
  <dcterms:created xsi:type="dcterms:W3CDTF">2018-03-01T13:36:42Z</dcterms:created>
  <dcterms:modified xsi:type="dcterms:W3CDTF">2026-02-27T14:02:40Z</dcterms:modified>
</cp:coreProperties>
</file>