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58" r:id="rId3"/>
    <p:sldId id="261" r:id="rId4"/>
    <p:sldId id="259" r:id="rId5"/>
    <p:sldId id="265" r:id="rId6"/>
    <p:sldId id="260" r:id="rId7"/>
    <p:sldId id="268" r:id="rId8"/>
    <p:sldId id="262" r:id="rId9"/>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EA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9" d="100"/>
          <a:sy n="59" d="100"/>
        </p:scale>
        <p:origin x="776" y="5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4C7CDD-D040-4304-8574-1687027B7820}" type="datetimeFigureOut">
              <a:rPr lang="el-GR" smtClean="0"/>
              <a:t>14/3/2024</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331E28-D357-4461-B1D1-EF7BDB45F64B}" type="slidenum">
              <a:rPr lang="el-GR" smtClean="0"/>
              <a:t>‹#›</a:t>
            </a:fld>
            <a:endParaRPr lang="el-GR"/>
          </a:p>
        </p:txBody>
      </p:sp>
    </p:spTree>
    <p:extLst>
      <p:ext uri="{BB962C8B-B14F-4D97-AF65-F5344CB8AC3E}">
        <p14:creationId xmlns:p14="http://schemas.microsoft.com/office/powerpoint/2010/main" val="653641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E331E28-D357-4461-B1D1-EF7BDB45F64B}" type="slidenum">
              <a:rPr lang="el-GR" smtClean="0"/>
              <a:t>7</a:t>
            </a:fld>
            <a:endParaRPr lang="el-GR"/>
          </a:p>
        </p:txBody>
      </p:sp>
    </p:spTree>
    <p:extLst>
      <p:ext uri="{BB962C8B-B14F-4D97-AF65-F5344CB8AC3E}">
        <p14:creationId xmlns:p14="http://schemas.microsoft.com/office/powerpoint/2010/main" val="1232297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a:t>Στυλ κύριου τίτλου</a:t>
            </a: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Στυλ κύριου υπότιτλου</a:t>
            </a:r>
          </a:p>
        </p:txBody>
      </p:sp>
      <p:sp>
        <p:nvSpPr>
          <p:cNvPr id="4" name="Θέση ημερομηνίας 3"/>
          <p:cNvSpPr>
            <a:spLocks noGrp="1"/>
          </p:cNvSpPr>
          <p:nvPr>
            <p:ph type="dt" sz="half" idx="10"/>
          </p:nvPr>
        </p:nvSpPr>
        <p:spPr/>
        <p:txBody>
          <a:bodyPr/>
          <a:lstStyle/>
          <a:p>
            <a:fld id="{551B63DF-6321-420C-8D84-B0E99A0848F5}" type="datetimeFigureOut">
              <a:rPr lang="el-GR" smtClean="0"/>
              <a:t>14/3/2024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2B2A2C88-53F8-4826-A87F-B28B96DC575F}" type="slidenum">
              <a:rPr lang="el-GR" smtClean="0"/>
              <a:t>‹#›</a:t>
            </a:fld>
            <a:endParaRPr lang="el-GR"/>
          </a:p>
        </p:txBody>
      </p:sp>
    </p:spTree>
    <p:extLst>
      <p:ext uri="{BB962C8B-B14F-4D97-AF65-F5344CB8AC3E}">
        <p14:creationId xmlns:p14="http://schemas.microsoft.com/office/powerpoint/2010/main" val="1588185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551B63DF-6321-420C-8D84-B0E99A0848F5}" type="datetimeFigureOut">
              <a:rPr lang="el-GR" smtClean="0"/>
              <a:t>14/3/2024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2B2A2C88-53F8-4826-A87F-B28B96DC575F}" type="slidenum">
              <a:rPr lang="el-GR" smtClean="0"/>
              <a:t>‹#›</a:t>
            </a:fld>
            <a:endParaRPr lang="el-GR"/>
          </a:p>
        </p:txBody>
      </p:sp>
    </p:spTree>
    <p:extLst>
      <p:ext uri="{BB962C8B-B14F-4D97-AF65-F5344CB8AC3E}">
        <p14:creationId xmlns:p14="http://schemas.microsoft.com/office/powerpoint/2010/main" val="2781870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551B63DF-6321-420C-8D84-B0E99A0848F5}" type="datetimeFigureOut">
              <a:rPr lang="el-GR" smtClean="0"/>
              <a:t>14/3/2024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2B2A2C88-53F8-4826-A87F-B28B96DC575F}" type="slidenum">
              <a:rPr lang="el-GR" smtClean="0"/>
              <a:t>‹#›</a:t>
            </a:fld>
            <a:endParaRPr lang="el-GR"/>
          </a:p>
        </p:txBody>
      </p:sp>
    </p:spTree>
    <p:extLst>
      <p:ext uri="{BB962C8B-B14F-4D97-AF65-F5344CB8AC3E}">
        <p14:creationId xmlns:p14="http://schemas.microsoft.com/office/powerpoint/2010/main" val="4160154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551B63DF-6321-420C-8D84-B0E99A0848F5}" type="datetimeFigureOut">
              <a:rPr lang="el-GR" smtClean="0"/>
              <a:t>14/3/2024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2B2A2C88-53F8-4826-A87F-B28B96DC575F}" type="slidenum">
              <a:rPr lang="el-GR" smtClean="0"/>
              <a:t>‹#›</a:t>
            </a:fld>
            <a:endParaRPr lang="el-GR"/>
          </a:p>
        </p:txBody>
      </p:sp>
    </p:spTree>
    <p:extLst>
      <p:ext uri="{BB962C8B-B14F-4D97-AF65-F5344CB8AC3E}">
        <p14:creationId xmlns:p14="http://schemas.microsoft.com/office/powerpoint/2010/main" val="1616826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p>
            <a:fld id="{551B63DF-6321-420C-8D84-B0E99A0848F5}" type="datetimeFigureOut">
              <a:rPr lang="el-GR" smtClean="0"/>
              <a:t>14/3/2024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2B2A2C88-53F8-4826-A87F-B28B96DC575F}" type="slidenum">
              <a:rPr lang="el-GR" smtClean="0"/>
              <a:t>‹#›</a:t>
            </a:fld>
            <a:endParaRPr lang="el-GR"/>
          </a:p>
        </p:txBody>
      </p:sp>
    </p:spTree>
    <p:extLst>
      <p:ext uri="{BB962C8B-B14F-4D97-AF65-F5344CB8AC3E}">
        <p14:creationId xmlns:p14="http://schemas.microsoft.com/office/powerpoint/2010/main" val="1951170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551B63DF-6321-420C-8D84-B0E99A0848F5}" type="datetimeFigureOut">
              <a:rPr lang="el-GR" smtClean="0"/>
              <a:t>14/3/2024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2B2A2C88-53F8-4826-A87F-B28B96DC575F}" type="slidenum">
              <a:rPr lang="el-GR" smtClean="0"/>
              <a:t>‹#›</a:t>
            </a:fld>
            <a:endParaRPr lang="el-GR"/>
          </a:p>
        </p:txBody>
      </p:sp>
    </p:spTree>
    <p:extLst>
      <p:ext uri="{BB962C8B-B14F-4D97-AF65-F5344CB8AC3E}">
        <p14:creationId xmlns:p14="http://schemas.microsoft.com/office/powerpoint/2010/main" val="265399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551B63DF-6321-420C-8D84-B0E99A0848F5}" type="datetimeFigureOut">
              <a:rPr lang="el-GR" smtClean="0"/>
              <a:t>14/3/2024</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2B2A2C88-53F8-4826-A87F-B28B96DC575F}" type="slidenum">
              <a:rPr lang="el-GR" smtClean="0"/>
              <a:t>‹#›</a:t>
            </a:fld>
            <a:endParaRPr lang="el-GR"/>
          </a:p>
        </p:txBody>
      </p:sp>
    </p:spTree>
    <p:extLst>
      <p:ext uri="{BB962C8B-B14F-4D97-AF65-F5344CB8AC3E}">
        <p14:creationId xmlns:p14="http://schemas.microsoft.com/office/powerpoint/2010/main" val="740075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551B63DF-6321-420C-8D84-B0E99A0848F5}" type="datetimeFigureOut">
              <a:rPr lang="el-GR" smtClean="0"/>
              <a:t>14/3/2024</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2B2A2C88-53F8-4826-A87F-B28B96DC575F}" type="slidenum">
              <a:rPr lang="el-GR" smtClean="0"/>
              <a:t>‹#›</a:t>
            </a:fld>
            <a:endParaRPr lang="el-GR"/>
          </a:p>
        </p:txBody>
      </p:sp>
    </p:spTree>
    <p:extLst>
      <p:ext uri="{BB962C8B-B14F-4D97-AF65-F5344CB8AC3E}">
        <p14:creationId xmlns:p14="http://schemas.microsoft.com/office/powerpoint/2010/main" val="2696994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551B63DF-6321-420C-8D84-B0E99A0848F5}" type="datetimeFigureOut">
              <a:rPr lang="el-GR" smtClean="0"/>
              <a:t>14/3/2024</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2B2A2C88-53F8-4826-A87F-B28B96DC575F}" type="slidenum">
              <a:rPr lang="el-GR" smtClean="0"/>
              <a:t>‹#›</a:t>
            </a:fld>
            <a:endParaRPr lang="el-GR"/>
          </a:p>
        </p:txBody>
      </p:sp>
    </p:spTree>
    <p:extLst>
      <p:ext uri="{BB962C8B-B14F-4D97-AF65-F5344CB8AC3E}">
        <p14:creationId xmlns:p14="http://schemas.microsoft.com/office/powerpoint/2010/main" val="2019652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551B63DF-6321-420C-8D84-B0E99A0848F5}" type="datetimeFigureOut">
              <a:rPr lang="el-GR" smtClean="0"/>
              <a:t>14/3/2024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2B2A2C88-53F8-4826-A87F-B28B96DC575F}" type="slidenum">
              <a:rPr lang="el-GR" smtClean="0"/>
              <a:t>‹#›</a:t>
            </a:fld>
            <a:endParaRPr lang="el-GR"/>
          </a:p>
        </p:txBody>
      </p:sp>
    </p:spTree>
    <p:extLst>
      <p:ext uri="{BB962C8B-B14F-4D97-AF65-F5344CB8AC3E}">
        <p14:creationId xmlns:p14="http://schemas.microsoft.com/office/powerpoint/2010/main" val="4196344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551B63DF-6321-420C-8D84-B0E99A0848F5}" type="datetimeFigureOut">
              <a:rPr lang="el-GR" smtClean="0"/>
              <a:t>14/3/2024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2B2A2C88-53F8-4826-A87F-B28B96DC575F}" type="slidenum">
              <a:rPr lang="el-GR" smtClean="0"/>
              <a:t>‹#›</a:t>
            </a:fld>
            <a:endParaRPr lang="el-GR"/>
          </a:p>
        </p:txBody>
      </p:sp>
    </p:spTree>
    <p:extLst>
      <p:ext uri="{BB962C8B-B14F-4D97-AF65-F5344CB8AC3E}">
        <p14:creationId xmlns:p14="http://schemas.microsoft.com/office/powerpoint/2010/main" val="3201937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1B63DF-6321-420C-8D84-B0E99A0848F5}" type="datetimeFigureOut">
              <a:rPr lang="el-GR" smtClean="0"/>
              <a:t>14/3/2024</a:t>
            </a:fld>
            <a:endParaRPr lang="el-G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2A2C88-53F8-4826-A87F-B28B96DC575F}" type="slidenum">
              <a:rPr lang="el-GR" smtClean="0"/>
              <a:t>‹#›</a:t>
            </a:fld>
            <a:endParaRPr lang="el-GR"/>
          </a:p>
        </p:txBody>
      </p:sp>
    </p:spTree>
    <p:extLst>
      <p:ext uri="{BB962C8B-B14F-4D97-AF65-F5344CB8AC3E}">
        <p14:creationId xmlns:p14="http://schemas.microsoft.com/office/powerpoint/2010/main" val="31687669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8.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457200" y="274638"/>
            <a:ext cx="8229600" cy="1143000"/>
          </a:xfrm>
        </p:spPr>
        <p:txBody>
          <a:bodyPr anchor="ctr">
            <a:normAutofit fontScale="90000"/>
          </a:bodyPr>
          <a:lstStyle/>
          <a:p>
            <a:pPr>
              <a:lnSpc>
                <a:spcPct val="90000"/>
              </a:lnSpc>
            </a:pPr>
            <a:br>
              <a:rPr lang="el-GR" sz="1800" dirty="0"/>
            </a:br>
            <a:r>
              <a:rPr lang="el-GR" sz="2400" dirty="0"/>
              <a:t>623. Θέατρο στην εκπαίδευση: </a:t>
            </a:r>
            <a:br>
              <a:rPr lang="el-GR" sz="2400" dirty="0"/>
            </a:br>
            <a:r>
              <a:rPr lang="el-GR" sz="2400" dirty="0"/>
              <a:t>Παιδαγωγικές και κοινωνικές παρεμβάσεις</a:t>
            </a:r>
            <a:br>
              <a:rPr lang="el-GR" sz="2400" dirty="0"/>
            </a:br>
            <a:endParaRPr lang="el-GR" sz="2400" dirty="0"/>
          </a:p>
        </p:txBody>
      </p:sp>
      <p:sp>
        <p:nvSpPr>
          <p:cNvPr id="5" name="Θέση περιεχομένου 4"/>
          <p:cNvSpPr>
            <a:spLocks noGrp="1"/>
          </p:cNvSpPr>
          <p:nvPr>
            <p:ph sz="half" idx="1"/>
          </p:nvPr>
        </p:nvSpPr>
        <p:spPr>
          <a:xfrm>
            <a:off x="457200" y="1600200"/>
            <a:ext cx="4038600" cy="4525963"/>
          </a:xfrm>
        </p:spPr>
        <p:txBody>
          <a:bodyPr>
            <a:normAutofit/>
          </a:bodyPr>
          <a:lstStyle/>
          <a:p>
            <a:pPr marL="0" indent="0">
              <a:spcAft>
                <a:spcPts val="0"/>
              </a:spcAft>
              <a:buNone/>
            </a:pPr>
            <a:r>
              <a:rPr lang="el-GR" dirty="0"/>
              <a:t>σεμινάριο, εργαστηριακό με περιορισμένο αριθμό φοιτητών/τριών</a:t>
            </a:r>
          </a:p>
          <a:p>
            <a:pPr marL="0" indent="0">
              <a:spcAft>
                <a:spcPts val="0"/>
              </a:spcAft>
              <a:buNone/>
            </a:pPr>
            <a:r>
              <a:rPr lang="el-GR" dirty="0"/>
              <a:t>Π. Γιαννούλη</a:t>
            </a:r>
          </a:p>
          <a:p>
            <a:pPr marL="0" indent="0">
              <a:spcAft>
                <a:spcPts val="0"/>
              </a:spcAft>
              <a:buNone/>
            </a:pPr>
            <a:r>
              <a:rPr lang="el-GR" dirty="0"/>
              <a:t> </a:t>
            </a:r>
          </a:p>
        </p:txBody>
      </p:sp>
      <p:pic>
        <p:nvPicPr>
          <p:cNvPr id="2" name="Picture 2" descr="C:\Users\BETTY\Documents\ΕΚΠΑ\623 SESSION 2ND SEMESTER 2018\ΦΩΤΟΓΡΑΦΙΕΣ ΒΙΝΤΕΟ ΥΛΙΚΟ\ΜΆΘΗΜΑ 3-5\20180503_142316.jpg">
            <a:extLst>
              <a:ext uri="{FF2B5EF4-FFF2-40B4-BE49-F238E27FC236}">
                <a16:creationId xmlns:a16="http://schemas.microsoft.com/office/drawing/2014/main" id="{FE8CD2CB-61DF-74A4-181F-1705A312125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78" r="31323" b="3"/>
          <a:stretch/>
        </p:blipFill>
        <p:spPr bwMode="auto">
          <a:xfrm>
            <a:off x="4648200" y="1600200"/>
            <a:ext cx="4038600" cy="4525963"/>
          </a:xfrm>
          <a:prstGeom prst="rect">
            <a:avLst/>
          </a:prstGeom>
          <a:solidFill>
            <a:srgbClr val="FFFFFF"/>
          </a:solidFill>
        </p:spPr>
      </p:pic>
      <p:pic>
        <p:nvPicPr>
          <p:cNvPr id="2050" name="Picture 2" descr="C:\Users\BETTY\Documents\ΕΚΠΑ\623 SESSION 2ND SEMESTER 2018\ΦΩΤΟΓΡΑΦΙΕΣ ΒΙΝΤΕΟ ΥΛΙΚΟ\fvto gia video\omada4\DSC_01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74016" y="2511354"/>
            <a:ext cx="13574016" cy="7517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50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Τίτλος 15"/>
          <p:cNvSpPr>
            <a:spLocks noGrp="1"/>
          </p:cNvSpPr>
          <p:nvPr>
            <p:ph type="title"/>
          </p:nvPr>
        </p:nvSpPr>
        <p:spPr/>
        <p:txBody>
          <a:bodyPr/>
          <a:lstStyle/>
          <a:p>
            <a:r>
              <a:rPr lang="el-GR" dirty="0">
                <a:solidFill>
                  <a:schemeClr val="accent5"/>
                </a:solidFill>
              </a:rPr>
              <a:t>Σκοπός </a:t>
            </a:r>
          </a:p>
        </p:txBody>
      </p:sp>
      <p:sp>
        <p:nvSpPr>
          <p:cNvPr id="17" name="Θέση περιεχομένου 16"/>
          <p:cNvSpPr>
            <a:spLocks noGrp="1"/>
          </p:cNvSpPr>
          <p:nvPr>
            <p:ph idx="1"/>
          </p:nvPr>
        </p:nvSpPr>
        <p:spPr/>
        <p:txBody>
          <a:bodyPr/>
          <a:lstStyle/>
          <a:p>
            <a:pPr marL="0" indent="0">
              <a:buNone/>
            </a:pPr>
            <a:r>
              <a:rPr lang="el-GR" dirty="0">
                <a:ea typeface="Calibri"/>
                <a:cs typeface="Times New Roman"/>
              </a:rPr>
              <a:t>Εξοικείωση με  τεχνικές θεάτρου/δράματος </a:t>
            </a:r>
          </a:p>
          <a:p>
            <a:pPr marL="0" indent="0">
              <a:buNone/>
            </a:pPr>
            <a:r>
              <a:rPr lang="el-GR" dirty="0">
                <a:ea typeface="Calibri"/>
                <a:cs typeface="Times New Roman"/>
              </a:rPr>
              <a:t>                           Το Θέατρο </a:t>
            </a:r>
          </a:p>
          <a:p>
            <a:r>
              <a:rPr lang="el-GR" dirty="0">
                <a:ea typeface="Calibri"/>
                <a:cs typeface="Times New Roman"/>
              </a:rPr>
              <a:t>ως εργαλείο βιωματικής μάθησης, </a:t>
            </a:r>
          </a:p>
          <a:p>
            <a:r>
              <a:rPr lang="el-GR" dirty="0">
                <a:ea typeface="Calibri"/>
                <a:cs typeface="Times New Roman"/>
              </a:rPr>
              <a:t>ως μέσο κοινωνικής παρέμβασης και </a:t>
            </a:r>
          </a:p>
          <a:p>
            <a:r>
              <a:rPr lang="el-GR" dirty="0">
                <a:ea typeface="Calibri"/>
                <a:cs typeface="Times New Roman"/>
              </a:rPr>
              <a:t>ως μορφή τέχνης</a:t>
            </a:r>
            <a:endParaRPr lang="el-GR" dirty="0"/>
          </a:p>
        </p:txBody>
      </p:sp>
    </p:spTree>
    <p:extLst>
      <p:ext uri="{BB962C8B-B14F-4D97-AF65-F5344CB8AC3E}">
        <p14:creationId xmlns:p14="http://schemas.microsoft.com/office/powerpoint/2010/main" val="1923707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normAutofit/>
          </a:bodyPr>
          <a:lstStyle/>
          <a:p>
            <a:br>
              <a:rPr lang="el-GR" dirty="0"/>
            </a:br>
            <a:br>
              <a:rPr lang="el-GR" dirty="0"/>
            </a:br>
            <a:endParaRPr lang="el-GR" dirty="0"/>
          </a:p>
        </p:txBody>
      </p:sp>
      <p:pic>
        <p:nvPicPr>
          <p:cNvPr id="5123" name="Picture 3" descr="C:\Users\BETTY\Documents\ΕΚΠΑ\623 SESSION 2ND SEMESTER 2018\ΦΩΤΟΓΡΑΦΙΕΣ ΒΙΝΤΕΟ ΥΛΙΚΟ\ΔΙΚΑΙΟΣΥΝΗ.jpg"/>
          <p:cNvPicPr>
            <a:picLocks noGrp="1" noChangeAspect="1" noChangeArrowheads="1"/>
          </p:cNvPicPr>
          <p:nvPr>
            <p:ph idx="1"/>
          </p:nvPr>
        </p:nvPicPr>
        <p:blipFill>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4427984" y="188640"/>
            <a:ext cx="3959622" cy="2969716"/>
          </a:xfrm>
          <a:prstGeom prst="rect">
            <a:avLst/>
          </a:prstGeom>
          <a:noFill/>
          <a:extLst>
            <a:ext uri="{909E8E84-426E-40DD-AFC4-6F175D3DCCD1}">
              <a14:hiddenFill xmlns:a14="http://schemas.microsoft.com/office/drawing/2010/main">
                <a:solidFill>
                  <a:srgbClr val="FFFFFF"/>
                </a:solidFill>
              </a14:hiddenFill>
            </a:ext>
          </a:extLst>
        </p:spPr>
      </p:pic>
      <p:sp>
        <p:nvSpPr>
          <p:cNvPr id="10" name="Θέση κειμένου 9"/>
          <p:cNvSpPr>
            <a:spLocks noGrp="1"/>
          </p:cNvSpPr>
          <p:nvPr>
            <p:ph type="body" sz="half" idx="2"/>
          </p:nvPr>
        </p:nvSpPr>
        <p:spPr>
          <a:xfrm>
            <a:off x="457200" y="273050"/>
            <a:ext cx="3466728" cy="5853113"/>
          </a:xfrm>
        </p:spPr>
        <p:txBody>
          <a:bodyPr>
            <a:noAutofit/>
          </a:bodyPr>
          <a:lstStyle/>
          <a:p>
            <a:r>
              <a:rPr lang="el-GR" sz="3200" b="1" dirty="0"/>
              <a:t>Μέσω θεατρικών τεχνικών προσεγγίζουμε:</a:t>
            </a:r>
          </a:p>
          <a:p>
            <a:r>
              <a:rPr lang="el-GR" sz="3200" b="1" dirty="0"/>
              <a:t>Ζητήματα </a:t>
            </a:r>
          </a:p>
          <a:p>
            <a:r>
              <a:rPr lang="el-GR" sz="3200" b="1" dirty="0"/>
              <a:t>επικοινωνίας, συνεργασίας, κατανόησης του εαυτού και του άλλου, διαχείρισης συγκρούσεων</a:t>
            </a:r>
          </a:p>
        </p:txBody>
      </p:sp>
      <p:pic>
        <p:nvPicPr>
          <p:cNvPr id="5126" name="Picture 6" descr="C:\Users\BETTY\Documents\ΕΚΠΑ\623 SESSION 2ND SEMESTER 2018\ΦΩΤΟΓΡΑΦΙΕΣ ΒΙΝΤΕΟ ΥΛΙΚΟ\ΕΙΡΗΝΗ.jpg"/>
          <p:cNvPicPr>
            <a:picLocks noGrp="1" noChangeAspect="1" noChangeArrowheads="1"/>
          </p:cNvPicPr>
          <p:nvPr>
            <p:ph sz="half" idx="4294967295"/>
          </p:nvPr>
        </p:nvPicPr>
        <p:blipFill>
          <a:blip r:embed="rId4" cstate="print">
            <a:extLst>
              <a:ext uri="{28A0092B-C50C-407E-A947-70E740481C1C}">
                <a14:useLocalDpi xmlns:a14="http://schemas.microsoft.com/office/drawing/2010/main" val="0"/>
              </a:ext>
            </a:extLst>
          </a:blip>
          <a:stretch>
            <a:fillRect/>
          </a:stretch>
        </p:blipFill>
        <p:spPr bwMode="auto">
          <a:xfrm>
            <a:off x="4355976" y="3356992"/>
            <a:ext cx="3959622" cy="3050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9063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a:xfrm>
            <a:off x="457200" y="274638"/>
            <a:ext cx="8229600" cy="1143000"/>
          </a:xfrm>
        </p:spPr>
        <p:txBody>
          <a:bodyPr anchor="ctr">
            <a:normAutofit/>
          </a:bodyPr>
          <a:lstStyle/>
          <a:p>
            <a:pPr>
              <a:lnSpc>
                <a:spcPct val="90000"/>
              </a:lnSpc>
            </a:pPr>
            <a:r>
              <a:rPr lang="el-GR" sz="3700"/>
              <a:t>Προσωπικές  ιστορίες –</a:t>
            </a:r>
            <a:br>
              <a:rPr lang="el-GR" sz="3700"/>
            </a:br>
            <a:r>
              <a:rPr lang="el-GR" sz="3700"/>
              <a:t>θεατρική σύνθεση </a:t>
            </a:r>
          </a:p>
        </p:txBody>
      </p:sp>
      <p:pic>
        <p:nvPicPr>
          <p:cNvPr id="6" name="Picture 2" descr="C:\Users\BETTY\Documents\ΕΚΠΑ\623 SESSION 2ND SEMESTER 2018\ΦΩΤΟΓΡΑΦΙΕΣ ΒΙΝΤΕΟ ΥΛΙΚΟ\fvto gia video\omada4\DSC_0112.JPG"/>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1043608" y="3212976"/>
            <a:ext cx="4038600" cy="2780928"/>
          </a:xfrm>
          <a:prstGeom prst="rect">
            <a:avLst/>
          </a:prstGeom>
          <a:solidFill>
            <a:srgbClr val="FFFFFF"/>
          </a:solidFill>
        </p:spPr>
      </p:pic>
      <p:sp>
        <p:nvSpPr>
          <p:cNvPr id="20" name="Θέση περιεχομένου 19"/>
          <p:cNvSpPr>
            <a:spLocks noGrp="1"/>
          </p:cNvSpPr>
          <p:nvPr>
            <p:ph sz="half" idx="2"/>
          </p:nvPr>
        </p:nvSpPr>
        <p:spPr>
          <a:xfrm>
            <a:off x="1187624" y="1628800"/>
            <a:ext cx="7499176" cy="710953"/>
          </a:xfrm>
        </p:spPr>
        <p:txBody>
          <a:bodyPr>
            <a:normAutofit/>
          </a:bodyPr>
          <a:lstStyle/>
          <a:p>
            <a:pPr marL="0" indent="0">
              <a:buNone/>
            </a:pPr>
            <a:r>
              <a:rPr lang="el-GR" dirty="0"/>
              <a:t>                Από το προσωπικό στο συλλογικό </a:t>
            </a:r>
          </a:p>
        </p:txBody>
      </p:sp>
      <p:pic>
        <p:nvPicPr>
          <p:cNvPr id="3" name="Εικόνα 2">
            <a:extLst>
              <a:ext uri="{FF2B5EF4-FFF2-40B4-BE49-F238E27FC236}">
                <a16:creationId xmlns:a16="http://schemas.microsoft.com/office/drawing/2014/main" id="{7E716727-B333-3F86-9F26-010065DB2269}"/>
              </a:ext>
            </a:extLst>
          </p:cNvPr>
          <p:cNvPicPr>
            <a:picLocks noChangeAspect="1"/>
          </p:cNvPicPr>
          <p:nvPr/>
        </p:nvPicPr>
        <p:blipFill>
          <a:blip r:embed="rId4"/>
          <a:stretch>
            <a:fillRect/>
          </a:stretch>
        </p:blipFill>
        <p:spPr>
          <a:xfrm>
            <a:off x="5220072" y="3212976"/>
            <a:ext cx="3707904" cy="2780928"/>
          </a:xfrm>
          <a:prstGeom prst="rect">
            <a:avLst/>
          </a:prstGeom>
        </p:spPr>
      </p:pic>
    </p:spTree>
    <p:extLst>
      <p:ext uri="{BB962C8B-B14F-4D97-AF65-F5344CB8AC3E}">
        <p14:creationId xmlns:p14="http://schemas.microsoft.com/office/powerpoint/2010/main" val="2910054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solidFill>
                  <a:srgbClr val="0070C0"/>
                </a:solidFill>
              </a:rPr>
              <a:t>Ρόλος παιδαγωγού εμψυχωτή </a:t>
            </a:r>
          </a:p>
        </p:txBody>
      </p:sp>
      <p:sp>
        <p:nvSpPr>
          <p:cNvPr id="5" name="Θέση κειμένου 4"/>
          <p:cNvSpPr>
            <a:spLocks noGrp="1"/>
          </p:cNvSpPr>
          <p:nvPr>
            <p:ph type="body" idx="1"/>
          </p:nvPr>
        </p:nvSpPr>
        <p:spPr/>
        <p:txBody>
          <a:bodyPr/>
          <a:lstStyle/>
          <a:p>
            <a:endParaRPr lang="el-GR" dirty="0"/>
          </a:p>
        </p:txBody>
      </p:sp>
      <p:pic>
        <p:nvPicPr>
          <p:cNvPr id="7170" name="Picture 2" descr="C:\Users\BETTY\Documents\ΕΚΠΑ\623 SESSION 2ND SEMESTER 2018\ΦΩΤΟΓΡΑΦΙΕΣ ΒΙΝΤΕΟ ΥΛΙΚΟ\fvto gia video\workshop\ΕΠΙΚΟΙΝΩΝΙΑ (10).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457200" y="2635448"/>
            <a:ext cx="4040188" cy="3030141"/>
          </a:xfrm>
          <a:prstGeom prst="rect">
            <a:avLst/>
          </a:prstGeom>
          <a:noFill/>
          <a:extLst>
            <a:ext uri="{909E8E84-426E-40DD-AFC4-6F175D3DCCD1}">
              <a14:hiddenFill xmlns:a14="http://schemas.microsoft.com/office/drawing/2010/main">
                <a:solidFill>
                  <a:srgbClr val="FFFFFF"/>
                </a:solidFill>
              </a14:hiddenFill>
            </a:ext>
          </a:extLst>
        </p:spPr>
      </p:pic>
      <p:sp>
        <p:nvSpPr>
          <p:cNvPr id="6" name="Θέση κειμένου 5"/>
          <p:cNvSpPr>
            <a:spLocks noGrp="1"/>
          </p:cNvSpPr>
          <p:nvPr>
            <p:ph type="body" sz="quarter" idx="3"/>
          </p:nvPr>
        </p:nvSpPr>
        <p:spPr/>
        <p:txBody>
          <a:bodyPr/>
          <a:lstStyle/>
          <a:p>
            <a:endParaRPr lang="el-GR"/>
          </a:p>
        </p:txBody>
      </p:sp>
      <p:pic>
        <p:nvPicPr>
          <p:cNvPr id="7171" name="Picture 3" descr="C:\Users\BETTY\Documents\ΕΚΠΑ\623 SESSION 2ND SEMESTER 2018\ΦΩΤΟΓΡΑΦΙΕΣ ΒΙΝΤΕΟ ΥΛΙΚΟ\20180426_134640.jpg"/>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4645025" y="2634853"/>
            <a:ext cx="4041775" cy="3031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865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solidFill>
                  <a:srgbClr val="0070C0"/>
                </a:solidFill>
              </a:rPr>
              <a:t>Διαμορφωτική αξιολόγηση</a:t>
            </a:r>
            <a:br>
              <a:rPr lang="el-GR" dirty="0">
                <a:solidFill>
                  <a:srgbClr val="0070C0"/>
                </a:solidFill>
              </a:rPr>
            </a:br>
            <a:endParaRPr lang="el-GR" dirty="0">
              <a:solidFill>
                <a:srgbClr val="0070C0"/>
              </a:solidFill>
            </a:endParaRPr>
          </a:p>
        </p:txBody>
      </p:sp>
      <p:sp>
        <p:nvSpPr>
          <p:cNvPr id="3" name="Θέση περιεχομένου 2"/>
          <p:cNvSpPr>
            <a:spLocks noGrp="1"/>
          </p:cNvSpPr>
          <p:nvPr>
            <p:ph idx="1"/>
          </p:nvPr>
        </p:nvSpPr>
        <p:spPr/>
        <p:txBody>
          <a:bodyPr>
            <a:normAutofit lnSpcReduction="10000"/>
          </a:bodyPr>
          <a:lstStyle/>
          <a:p>
            <a:endParaRPr lang="el-GR" dirty="0"/>
          </a:p>
          <a:p>
            <a:pPr marL="0" indent="0">
              <a:buNone/>
            </a:pPr>
            <a:r>
              <a:rPr lang="el-GR" sz="4000" dirty="0"/>
              <a:t>   Τήρηση ημερολογίου </a:t>
            </a:r>
            <a:r>
              <a:rPr lang="el-GR" sz="4000" dirty="0" err="1"/>
              <a:t>αναστοχασμού</a:t>
            </a:r>
            <a:r>
              <a:rPr lang="el-GR" sz="4000" dirty="0"/>
              <a:t> </a:t>
            </a:r>
          </a:p>
          <a:p>
            <a:pPr marL="0" indent="0">
              <a:buNone/>
            </a:pPr>
            <a:r>
              <a:rPr lang="el-GR" sz="4000" dirty="0"/>
              <a:t>	Σχετικά με τα βήματα που  	ακολουθούμε</a:t>
            </a:r>
          </a:p>
          <a:p>
            <a:r>
              <a:rPr lang="el-GR" sz="4000" dirty="0"/>
              <a:t>ενεργοποίηση ομάδας, </a:t>
            </a:r>
          </a:p>
          <a:p>
            <a:r>
              <a:rPr lang="el-GR" sz="4000" dirty="0"/>
              <a:t> δημιουργία, παρουσίαση και </a:t>
            </a:r>
            <a:r>
              <a:rPr lang="el-GR" sz="4000" dirty="0" err="1"/>
              <a:t>αναστοχασμός</a:t>
            </a:r>
            <a:r>
              <a:rPr lang="el-GR" sz="4000" dirty="0"/>
              <a:t> </a:t>
            </a:r>
          </a:p>
        </p:txBody>
      </p:sp>
    </p:spTree>
    <p:extLst>
      <p:ext uri="{BB962C8B-B14F-4D97-AF65-F5344CB8AC3E}">
        <p14:creationId xmlns:p14="http://schemas.microsoft.com/office/powerpoint/2010/main" val="2205370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BETTY\Desktop\ΠΑΡΑΣΤΑΣΗ 2018 1\ΦΩΤΟΓΡΑΦΙΕΣ\DSC_0160.JPG"/>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bwMode="auto">
          <a:xfrm>
            <a:off x="1250950" y="1600200"/>
            <a:ext cx="3290888" cy="2173288"/>
          </a:xfrm>
          <a:prstGeom prst="rect">
            <a:avLst/>
          </a:prstGeom>
          <a:extLst>
            <a:ext uri="{909E8E84-426E-40DD-AFC4-6F175D3DCCD1}">
              <a14:hiddenFill xmlns:a14="http://schemas.microsoft.com/office/drawing/2010/main">
                <a:solidFill>
                  <a:srgbClr val="FFFFFF"/>
                </a:solidFill>
              </a14:hiddenFill>
            </a:ext>
          </a:extLst>
        </p:spPr>
      </p:pic>
      <p:pic>
        <p:nvPicPr>
          <p:cNvPr id="8197" name="Picture 5" descr="C:\Users\BETTY\Desktop\ΠΑΡΑΣΤΑΣΗ 2018 1\ΦΩΤΟΓΡΑΦΙΕΣ\DSC_009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2163" y="1600200"/>
            <a:ext cx="3290888" cy="2173288"/>
          </a:xfrm>
          <a:prstGeom prst="rect">
            <a:avLst/>
          </a:prstGeom>
          <a:extLst>
            <a:ext uri="{909E8E84-426E-40DD-AFC4-6F175D3DCCD1}">
              <a14:hiddenFill xmlns:a14="http://schemas.microsoft.com/office/drawing/2010/main">
                <a:solidFill>
                  <a:srgbClr val="FFFFFF"/>
                </a:solidFill>
              </a14:hiddenFill>
            </a:ext>
          </a:extLst>
        </p:spPr>
      </p:pic>
      <p:pic>
        <p:nvPicPr>
          <p:cNvPr id="8195" name="Picture 3" descr="C:\Users\BETTY\Desktop\ΠΑΡΑΣΤΑΣΗ 2018 1\ΦΩΤΟΓΡΑΦΙΕΣ\DSC_005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0950" y="3833813"/>
            <a:ext cx="3114675" cy="2290763"/>
          </a:xfrm>
          <a:prstGeom prst="rect">
            <a:avLst/>
          </a:prstGeom>
          <a:extLst>
            <a:ext uri="{909E8E84-426E-40DD-AFC4-6F175D3DCCD1}">
              <a14:hiddenFill xmlns:a14="http://schemas.microsoft.com/office/drawing/2010/main">
                <a:solidFill>
                  <a:srgbClr val="FFFFFF"/>
                </a:solidFill>
              </a14:hiddenFill>
            </a:ext>
          </a:extLst>
        </p:spPr>
      </p:pic>
      <p:pic>
        <p:nvPicPr>
          <p:cNvPr id="11" name="Picture 4" descr="C:\Users\BETTY\Desktop\ΠΑΡΑΣΤΑΣΗ 2018 1\ΦΩΤΟΓΡΑΦΙΕΣ\DSC_0126.JPG"/>
          <p:cNvPicPr>
            <a:picLocks noGrp="1" noChangeAspect="1" noChangeArrowheads="1"/>
          </p:cNvPicPr>
          <p:nvPr>
            <p:ph sz="half" idx="4294967295"/>
          </p:nvPr>
        </p:nvPicPr>
        <p:blipFill>
          <a:blip r:embed="rId6" cstate="print">
            <a:extLst>
              <a:ext uri="{28A0092B-C50C-407E-A947-70E740481C1C}">
                <a14:useLocalDpi xmlns:a14="http://schemas.microsoft.com/office/drawing/2010/main" val="0"/>
              </a:ext>
            </a:extLst>
          </a:blip>
          <a:stretch>
            <a:fillRect/>
          </a:stretch>
        </p:blipFill>
        <p:spPr bwMode="auto">
          <a:xfrm>
            <a:off x="4425950" y="3833813"/>
            <a:ext cx="3468688" cy="2290763"/>
          </a:xfrm>
          <a:prstGeom prst="rect">
            <a:avLst/>
          </a:prstGeom>
          <a:extLst>
            <a:ext uri="{909E8E84-426E-40DD-AFC4-6F175D3DCCD1}">
              <a14:hiddenFill xmlns:a14="http://schemas.microsoft.com/office/drawing/2010/main">
                <a:solidFill>
                  <a:srgbClr val="FFFFFF"/>
                </a:solidFill>
              </a14:hiddenFill>
            </a:ext>
          </a:extLst>
        </p:spPr>
      </p:pic>
      <p:sp>
        <p:nvSpPr>
          <p:cNvPr id="3" name="Τίτλος 2"/>
          <p:cNvSpPr>
            <a:spLocks noGrp="1"/>
          </p:cNvSpPr>
          <p:nvPr>
            <p:ph type="title"/>
          </p:nvPr>
        </p:nvSpPr>
        <p:spPr>
          <a:xfrm>
            <a:off x="457200" y="274638"/>
            <a:ext cx="8229600" cy="1143000"/>
          </a:xfrm>
        </p:spPr>
        <p:txBody>
          <a:bodyPr anchor="ctr">
            <a:normAutofit/>
          </a:bodyPr>
          <a:lstStyle/>
          <a:p>
            <a:r>
              <a:rPr lang="el-GR"/>
              <a:t>Παρουσίαση/ θεατρικό δρώμενο </a:t>
            </a:r>
          </a:p>
        </p:txBody>
      </p:sp>
    </p:spTree>
    <p:extLst>
      <p:ext uri="{BB962C8B-B14F-4D97-AF65-F5344CB8AC3E}">
        <p14:creationId xmlns:p14="http://schemas.microsoft.com/office/powerpoint/2010/main" val="556045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755576" y="274638"/>
            <a:ext cx="7931224" cy="778098"/>
          </a:xfrm>
        </p:spPr>
        <p:txBody>
          <a:bodyPr/>
          <a:lstStyle/>
          <a:p>
            <a:endParaRPr lang="el-GR" dirty="0"/>
          </a:p>
        </p:txBody>
      </p:sp>
      <p:sp>
        <p:nvSpPr>
          <p:cNvPr id="3" name="Θέση περιεχομένου 2"/>
          <p:cNvSpPr>
            <a:spLocks noGrp="1"/>
          </p:cNvSpPr>
          <p:nvPr>
            <p:ph idx="1"/>
          </p:nvPr>
        </p:nvSpPr>
        <p:spPr>
          <a:xfrm>
            <a:off x="611560" y="620688"/>
            <a:ext cx="8075240" cy="5505475"/>
          </a:xfrm>
        </p:spPr>
        <p:txBody>
          <a:bodyPr>
            <a:normAutofit fontScale="85000" lnSpcReduction="10000"/>
          </a:bodyPr>
          <a:lstStyle/>
          <a:p>
            <a:pPr marL="0" indent="0">
              <a:buNone/>
            </a:pPr>
            <a:endParaRPr lang="el-GR" sz="3800" dirty="0"/>
          </a:p>
          <a:p>
            <a:pPr marL="0" indent="0">
              <a:buNone/>
            </a:pPr>
            <a:r>
              <a:rPr lang="el-GR" sz="3800" dirty="0"/>
              <a:t>Μαθαίνουμε από την εμπειρία μας και με το βίωμα, κανένας δεν διδάσκει κάτι στον άλλον. Αυτό είναι μια αλήθεια τόσο από το νήπιο που κινείται και αρχικά μπουσουλά και μαθαίνει να περπατά,  όσο και για την επιστήμη και τις εξισώσεις της. Εάν το επιτρέπει το περιβάλλον, ο καθένας μπορεί να μάθει </a:t>
            </a:r>
            <a:r>
              <a:rPr lang="el-GR" sz="3800" b="1" dirty="0"/>
              <a:t>αυτό που επιλέγει να μάθει</a:t>
            </a:r>
            <a:r>
              <a:rPr lang="el-GR" sz="3800" dirty="0"/>
              <a:t>. Και αν το άτομο το επιτρέπει, το περιβάλλον θα του διδάξει ό,τι έχει να του διδάξει. </a:t>
            </a:r>
          </a:p>
          <a:p>
            <a:pPr marL="0" indent="0" algn="r">
              <a:buNone/>
            </a:pPr>
            <a:r>
              <a:rPr lang="en-US" i="1" dirty="0">
                <a:latin typeface="Times New Roman" pitchFamily="18" charset="0"/>
                <a:cs typeface="Times New Roman" pitchFamily="18" charset="0"/>
              </a:rPr>
              <a:t>Viola </a:t>
            </a:r>
            <a:r>
              <a:rPr lang="en-US" i="1" dirty="0" err="1">
                <a:latin typeface="Times New Roman" pitchFamily="18" charset="0"/>
                <a:cs typeface="Times New Roman" pitchFamily="18" charset="0"/>
              </a:rPr>
              <a:t>Spolin</a:t>
            </a:r>
            <a:endParaRPr lang="el-GR" i="1" dirty="0">
              <a:latin typeface="Times New Roman" pitchFamily="18" charset="0"/>
              <a:cs typeface="Times New Roman" pitchFamily="18" charset="0"/>
            </a:endParaRPr>
          </a:p>
          <a:p>
            <a:endParaRPr lang="el-GR" dirty="0"/>
          </a:p>
        </p:txBody>
      </p:sp>
    </p:spTree>
    <p:extLst>
      <p:ext uri="{BB962C8B-B14F-4D97-AF65-F5344CB8AC3E}">
        <p14:creationId xmlns:p14="http://schemas.microsoft.com/office/powerpoint/2010/main" val="3438957903"/>
      </p:ext>
    </p:extLst>
  </p:cSld>
  <p:clrMapOvr>
    <a:masterClrMapping/>
  </p:clrMapOvr>
</p:sld>
</file>

<file path=ppt/theme/theme1.xml><?xml version="1.0" encoding="utf-8"?>
<a:theme xmlns:a="http://schemas.openxmlformats.org/drawingml/2006/main" name="Θέμα του Office">
  <a:themeElements>
    <a:clrScheme name="Προσαρμοσμένο 2">
      <a:dk1>
        <a:sysClr val="windowText" lastClr="000000"/>
      </a:dk1>
      <a:lt1>
        <a:sysClr val="window" lastClr="FFFFFF"/>
      </a:lt1>
      <a:dk2>
        <a:srgbClr val="666666"/>
      </a:dk2>
      <a:lt2>
        <a:srgbClr val="D2D2D2"/>
      </a:lt2>
      <a:accent1>
        <a:srgbClr val="87BAFF"/>
      </a:accent1>
      <a:accent2>
        <a:srgbClr val="C00000"/>
      </a:accent2>
      <a:accent3>
        <a:srgbClr val="C3DCFF"/>
      </a:accent3>
      <a:accent4>
        <a:srgbClr val="68007F"/>
      </a:accent4>
      <a:accent5>
        <a:srgbClr val="005BD3"/>
      </a:accent5>
      <a:accent6>
        <a:srgbClr val="00349E"/>
      </a:accent6>
      <a:hlink>
        <a:srgbClr val="17BBFD"/>
      </a:hlink>
      <a:folHlink>
        <a:srgbClr val="72A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Κυματομορφή">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585</TotalTime>
  <Words>198</Words>
  <Application>Microsoft Office PowerPoint</Application>
  <PresentationFormat>Προβολή στην οθόνη (4:3)</PresentationFormat>
  <Paragraphs>28</Paragraphs>
  <Slides>8</Slides>
  <Notes>1</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8</vt:i4>
      </vt:variant>
    </vt:vector>
  </HeadingPairs>
  <TitlesOfParts>
    <vt:vector size="12" baseType="lpstr">
      <vt:lpstr>Arial</vt:lpstr>
      <vt:lpstr>Calibri</vt:lpstr>
      <vt:lpstr>Times New Roman</vt:lpstr>
      <vt:lpstr>Θέμα του Office</vt:lpstr>
      <vt:lpstr> 623. Θέατρο στην εκπαίδευση:  Παιδαγωγικές και κοινωνικές παρεμβάσεις </vt:lpstr>
      <vt:lpstr>Σκοπός </vt:lpstr>
      <vt:lpstr>  </vt:lpstr>
      <vt:lpstr>Προσωπικές  ιστορίες – θεατρική σύνθεση </vt:lpstr>
      <vt:lpstr>Ρόλος παιδαγωγού εμψυχωτή </vt:lpstr>
      <vt:lpstr>Διαμορφωτική αξιολόγηση </vt:lpstr>
      <vt:lpstr>Παρουσίαση/ θεατρικό δρώμενο </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BETTY</dc:creator>
  <cp:lastModifiedBy>PANAGIOTA GIANNOULI</cp:lastModifiedBy>
  <cp:revision>18</cp:revision>
  <dcterms:created xsi:type="dcterms:W3CDTF">2018-10-03T17:01:16Z</dcterms:created>
  <dcterms:modified xsi:type="dcterms:W3CDTF">2024-03-14T08:51:09Z</dcterms:modified>
</cp:coreProperties>
</file>