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74" r:id="rId4"/>
    <p:sldId id="258" r:id="rId5"/>
    <p:sldId id="260" r:id="rId6"/>
    <p:sldId id="259" r:id="rId7"/>
    <p:sldId id="261" r:id="rId8"/>
    <p:sldId id="289" r:id="rId9"/>
    <p:sldId id="263" r:id="rId10"/>
    <p:sldId id="267" r:id="rId11"/>
    <p:sldId id="272" r:id="rId12"/>
    <p:sldId id="268" r:id="rId13"/>
    <p:sldId id="273" r:id="rId14"/>
    <p:sldId id="275" r:id="rId15"/>
    <p:sldId id="277" r:id="rId16"/>
    <p:sldId id="276" r:id="rId17"/>
    <p:sldId id="278" r:id="rId18"/>
    <p:sldId id="279" r:id="rId19"/>
    <p:sldId id="280" r:id="rId20"/>
    <p:sldId id="281" r:id="rId21"/>
    <p:sldId id="284" r:id="rId22"/>
    <p:sldId id="283" r:id="rId23"/>
    <p:sldId id="285" r:id="rId24"/>
    <p:sldId id="286" r:id="rId25"/>
    <p:sldId id="287"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10/12/2017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10/12/2017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10/12/2017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10/12/2017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Αναμόρφωση Αναλυτικού Προγράμματος στην προσχολική εκπαίδευση σε αναστοχαστικό πλαίσιο</a:t>
            </a:r>
            <a:br>
              <a:rPr lang="el-GR" dirty="0" smtClean="0"/>
            </a:br>
            <a:endParaRPr lang="el-GR" dirty="0"/>
          </a:p>
        </p:txBody>
      </p:sp>
      <p:sp>
        <p:nvSpPr>
          <p:cNvPr id="3" name="2 - Υπότιτλος"/>
          <p:cNvSpPr>
            <a:spLocks noGrp="1"/>
          </p:cNvSpPr>
          <p:nvPr>
            <p:ph type="subTitle" idx="1"/>
          </p:nvPr>
        </p:nvSpPr>
        <p:spPr/>
        <p:txBody>
          <a:bodyPr/>
          <a:lstStyle/>
          <a:p>
            <a:pPr algn="r"/>
            <a:r>
              <a:rPr lang="el-GR" dirty="0" smtClean="0"/>
              <a:t>Βασίλης Τσάφος</a:t>
            </a:r>
          </a:p>
          <a:p>
            <a:pPr algn="r"/>
            <a:r>
              <a:rPr lang="el-GR" dirty="0" smtClean="0"/>
              <a:t>ΤΕΑΠΗ-ΕΚΠΑ</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Με ποιο τρόπο ο εκπαιδευτικός  μπορεί να υπηρετήσει με συνέπεια αυτή την προοπτική</a:t>
            </a:r>
            <a:endParaRPr lang="el-GR" sz="3200" b="1" dirty="0"/>
          </a:p>
        </p:txBody>
      </p:sp>
      <p:sp>
        <p:nvSpPr>
          <p:cNvPr id="3" name="2 - Θέση περιεχομένου"/>
          <p:cNvSpPr>
            <a:spLocks noGrp="1"/>
          </p:cNvSpPr>
          <p:nvPr>
            <p:ph idx="1"/>
          </p:nvPr>
        </p:nvSpPr>
        <p:spPr/>
        <p:txBody>
          <a:bodyPr>
            <a:normAutofit fontScale="85000" lnSpcReduction="10000"/>
          </a:bodyPr>
          <a:lstStyle/>
          <a:p>
            <a:r>
              <a:rPr lang="el-GR" dirty="0" smtClean="0"/>
              <a:t>Ο στοχαστικός εκπαιδευτικός διαβάζει κριτικά τα ΑΠ. </a:t>
            </a:r>
          </a:p>
          <a:p>
            <a:r>
              <a:rPr lang="el-GR" dirty="0" smtClean="0"/>
              <a:t>Συζητά και ορίζει κριτήρια με βάση τα οποία σχεδιάζει και αξιολογεί την εκπαιδευτική πράξη.</a:t>
            </a:r>
          </a:p>
          <a:p>
            <a:r>
              <a:rPr lang="el-GR" dirty="0" smtClean="0"/>
              <a:t>Αξιοποιεί όσες από τις κατευθύνσεις και τις θεσμικές επιταγές, όπως αυτές ορίζονται στο ΑΠ, συνάδουν με τους στόχους που ορίζει με βάση το εκπαιδευτικό πλαίσιο. </a:t>
            </a:r>
          </a:p>
          <a:p>
            <a:r>
              <a:rPr lang="el-GR" dirty="0" smtClean="0"/>
              <a:t>Εντοπίζει και φροντίζει να διαχειριστεί ενδεχόμενες αντιφάσεις και τη διάσταση ανάμεσα στις γενικόλογες εξαγγελίες και την «πραγματικότητα» της τάξης όπως ο ίδιος την βιώνει.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Ένας τέτοιος εκπαιδευτικός…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Θα διαμορφώσει ένα ανοικτό πλαίσιο, που θα του επιτρέψει να λάβει υπόψη του τους συγκεκριμένους μαθητές σε έναν προσανατολισμό που υπηρετεί τις συγκεκριμένες αρχές και κατευθύνσεις.</a:t>
            </a:r>
          </a:p>
          <a:p>
            <a:r>
              <a:rPr lang="el-GR" dirty="0" smtClean="0"/>
              <a:t>Θα υποστηρίξει αυτόν τον προσανατολισμό υπερβαίνοντας τη ενδεχόμενη διάσταση του ΑΠ από την εκπαιδευτική πράξη (ρουτίνες, κυρίαρχες πρακτικές, προσδοκίες γονέων, μαθητών…)</a:t>
            </a:r>
          </a:p>
          <a:p>
            <a:r>
              <a:rPr lang="el-GR" dirty="0" smtClean="0"/>
              <a:t>Θα μπορέσει να αξιοποιήσει τους «ενδιάμεσους χώρους» ανάμεσα στο θεσμικό πλαίσιο και την εκπαιδευτική πράξη στην προοπτική της ανάπτυξης όλων των μαθητών.</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Ενδιάμεσοι χώροι </a:t>
            </a:r>
            <a:r>
              <a:rPr lang="en-US" dirty="0" smtClean="0"/>
              <a:t/>
            </a:r>
            <a:br>
              <a:rPr lang="en-US" dirty="0" smtClean="0"/>
            </a:br>
            <a:r>
              <a:rPr lang="el-GR" dirty="0" smtClean="0"/>
              <a:t>(</a:t>
            </a:r>
            <a:r>
              <a:rPr lang="en-US" dirty="0" smtClean="0"/>
              <a:t>in-between spaces)</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buNone/>
            </a:pPr>
            <a:r>
              <a:rPr lang="el-GR" dirty="0" smtClean="0"/>
              <a:t>     «</a:t>
            </a:r>
            <a:r>
              <a:rPr lang="el-GR" i="1" dirty="0" smtClean="0"/>
              <a:t>οι εκπαιδευτικοί και μαθητές, μέσω της συν-διαμόρφωσης των ενδιάμεσων χώρων, που οικοδομούν κατά την άτυπη αλληλεπίδραση, αντικαθιστούν προκαθορισμένες ενέργειες και το προκαθορισμένο περιεχόμενο με θέματα που καθορίζονται κατά την εξέλιξη της διαδικασίας.  Δηλαδή δημιουργούν τους δικούς τους χώρους </a:t>
            </a:r>
            <a:r>
              <a:rPr lang="el-GR" i="1" dirty="0" err="1" smtClean="0"/>
              <a:t>δι</a:t>
            </a:r>
            <a:r>
              <a:rPr lang="el-GR" i="1" dirty="0" smtClean="0"/>
              <a:t>-υποκειμενικών διαπραγματεύσεων. Αν και αυτοί οι χώροι μπορούν μερικές φορές να είναι θορυβώδεις και να δημιουργούν αταξία, δίνουν χώρο στην αλληλεπίδραση που έχει αποδειχθεί ότι έχει κάποια θετική επίδραση στα εκπαιδευτικά αποτελέσματα</a:t>
            </a:r>
            <a:r>
              <a:rPr lang="el-GR" dirty="0" smtClean="0"/>
              <a:t>» </a:t>
            </a:r>
          </a:p>
          <a:p>
            <a:pPr>
              <a:buNone/>
            </a:pPr>
            <a:r>
              <a:rPr lang="el-GR" dirty="0" smtClean="0"/>
              <a:t>                                                                           (</a:t>
            </a:r>
            <a:r>
              <a:rPr lang="en-US" dirty="0" err="1" smtClean="0"/>
              <a:t>Frelin</a:t>
            </a:r>
            <a:r>
              <a:rPr lang="el-GR" dirty="0" smtClean="0"/>
              <a:t> &amp; </a:t>
            </a:r>
            <a:r>
              <a:rPr lang="en-US" dirty="0" err="1" smtClean="0"/>
              <a:t>Grann</a:t>
            </a:r>
            <a:r>
              <a:rPr lang="el-GR" dirty="0" smtClean="0"/>
              <a:t>ä</a:t>
            </a:r>
            <a:r>
              <a:rPr lang="en-US" dirty="0" smtClean="0"/>
              <a:t>s</a:t>
            </a:r>
            <a:r>
              <a:rPr lang="el-GR" dirty="0" smtClean="0"/>
              <a:t>, 2010).</a:t>
            </a:r>
          </a:p>
          <a:p>
            <a:pP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a:t>
            </a:r>
            <a:endParaRPr lang="el-GR" dirty="0"/>
          </a:p>
        </p:txBody>
      </p:sp>
      <p:sp>
        <p:nvSpPr>
          <p:cNvPr id="3" name="2 - Θέση περιεχομένου"/>
          <p:cNvSpPr>
            <a:spLocks noGrp="1"/>
          </p:cNvSpPr>
          <p:nvPr>
            <p:ph idx="1"/>
          </p:nvPr>
        </p:nvSpPr>
        <p:spPr/>
        <p:txBody>
          <a:bodyPr/>
          <a:lstStyle/>
          <a:p>
            <a:r>
              <a:rPr lang="el-GR" dirty="0" smtClean="0"/>
              <a:t>Μια (υποψήφια) εκπαιδευτικός αποφασίζει μέσω έρευνας δράσης να διερευνήσει τη διαδικασία της διδασκαλίας και της μάθησης μαθηματικών εννοιών, με έμφαση στην έννοια του αριθμού, σε παιδιά προσχολικής ηλικίας.</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Θεσμικό πλαίσιο: Πιλοτικό Πρόγραμμα Νηπιαγωγείου</a:t>
            </a:r>
            <a:endParaRPr lang="el-GR" dirty="0"/>
          </a:p>
        </p:txBody>
      </p:sp>
      <p:sp>
        <p:nvSpPr>
          <p:cNvPr id="3" name="2 - Θέση περιεχομένου"/>
          <p:cNvSpPr>
            <a:spLocks noGrp="1"/>
          </p:cNvSpPr>
          <p:nvPr>
            <p:ph idx="1"/>
          </p:nvPr>
        </p:nvSpPr>
        <p:spPr/>
        <p:txBody>
          <a:bodyPr>
            <a:normAutofit lnSpcReduction="10000"/>
          </a:bodyPr>
          <a:lstStyle/>
          <a:p>
            <a:r>
              <a:rPr lang="el-GR" i="1" dirty="0" smtClean="0"/>
              <a:t>«Αν η εκπαίδευση επιδιώκει να προσφέρει στους μαθητές </a:t>
            </a:r>
            <a:r>
              <a:rPr lang="el-GR" b="1" i="1" dirty="0" smtClean="0"/>
              <a:t>μαθηματική γνώση με νόημα </a:t>
            </a:r>
            <a:r>
              <a:rPr lang="el-GR" i="1" dirty="0" smtClean="0"/>
              <a:t>και να τους υποστηρίξει ώστε να αποκτήσουν ένα σημαντικό μαθηματικό υπόβαθρο, θα χρειαστεί </a:t>
            </a:r>
            <a:r>
              <a:rPr lang="el-GR" b="1" i="1" dirty="0" smtClean="0"/>
              <a:t>να δημιουργήσει μια πορεία ανάπτυξης των εννοιών και διαδικασιών από τα μικρότερα χρόνια </a:t>
            </a:r>
            <a:r>
              <a:rPr lang="el-GR" i="1" dirty="0" smtClean="0"/>
              <a:t>και το νέο πρόγραμμα σπουδών για τα Μαθηματικά υποστηρίζει μια τέτοια οργάνωση» (Πιλοτικό Πρόγραμμα Νηπιαγωγείου : 159).</a:t>
            </a:r>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Πιλοτικό Πρόγραμμα Νηπιαγωγείου</a:t>
            </a:r>
            <a:endParaRPr lang="el-GR" dirty="0"/>
          </a:p>
        </p:txBody>
      </p:sp>
      <p:sp>
        <p:nvSpPr>
          <p:cNvPr id="3" name="2 - Θέση περιεχομένου"/>
          <p:cNvSpPr>
            <a:spLocks noGrp="1"/>
          </p:cNvSpPr>
          <p:nvPr>
            <p:ph idx="1"/>
          </p:nvPr>
        </p:nvSpPr>
        <p:spPr/>
        <p:txBody>
          <a:bodyPr/>
          <a:lstStyle/>
          <a:p>
            <a:r>
              <a:rPr lang="el-GR" i="1" dirty="0" smtClean="0"/>
              <a:t>«Η επιλογή </a:t>
            </a:r>
            <a:r>
              <a:rPr lang="el-GR" b="1" i="1" dirty="0" smtClean="0"/>
              <a:t>κατάλληλων</a:t>
            </a:r>
            <a:r>
              <a:rPr lang="el-GR" i="1" dirty="0" smtClean="0"/>
              <a:t> κατά περίπτωση </a:t>
            </a:r>
            <a:r>
              <a:rPr lang="el-GR" b="1" i="1" dirty="0" smtClean="0"/>
              <a:t>δραστηριοτήτων</a:t>
            </a:r>
            <a:r>
              <a:rPr lang="el-GR" i="1" dirty="0" smtClean="0"/>
              <a:t>, η επιλογή και πλαισίωση τους με το αντίστοιχο </a:t>
            </a:r>
            <a:r>
              <a:rPr lang="el-GR" b="1" i="1" dirty="0" err="1" smtClean="0"/>
              <a:t>χειραπτικό</a:t>
            </a:r>
            <a:r>
              <a:rPr lang="el-GR" i="1" dirty="0" smtClean="0"/>
              <a:t> και </a:t>
            </a:r>
            <a:r>
              <a:rPr lang="el-GR" b="1" i="1" dirty="0" smtClean="0"/>
              <a:t>ψηφιακό</a:t>
            </a:r>
            <a:r>
              <a:rPr lang="el-GR" i="1" dirty="0" smtClean="0"/>
              <a:t> </a:t>
            </a:r>
            <a:r>
              <a:rPr lang="el-GR" b="1" i="1" dirty="0" smtClean="0"/>
              <a:t>υλικό</a:t>
            </a:r>
            <a:r>
              <a:rPr lang="el-GR" i="1" dirty="0" smtClean="0"/>
              <a:t> και η δημιουργία ενός </a:t>
            </a:r>
            <a:r>
              <a:rPr lang="el-GR" b="1" i="1" dirty="0" smtClean="0"/>
              <a:t>περιβάλλοντος ανταλλαγών, συλλογισμών, εξηγήσεων και γενικεύσεων αποτελούν τις απαραίτητες προϋποθέσεις κάθε μαθηματικής ανάπτυξης</a:t>
            </a:r>
            <a:r>
              <a:rPr lang="el-GR" i="1" dirty="0" smtClean="0"/>
              <a:t>» (Πιλοτικό Πρόγραμμα Νηπιαγωγείου : 161).</a:t>
            </a: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Θεσμικό πλαίσιο: Οδηγός Νηπιαγωγού</a:t>
            </a:r>
            <a:endParaRPr lang="el-GR" dirty="0"/>
          </a:p>
        </p:txBody>
      </p:sp>
      <p:sp>
        <p:nvSpPr>
          <p:cNvPr id="3" name="2 - Θέση περιεχομένου"/>
          <p:cNvSpPr>
            <a:spLocks noGrp="1"/>
          </p:cNvSpPr>
          <p:nvPr>
            <p:ph idx="1"/>
          </p:nvPr>
        </p:nvSpPr>
        <p:spPr/>
        <p:txBody>
          <a:bodyPr/>
          <a:lstStyle/>
          <a:p>
            <a:r>
              <a:rPr lang="el-GR" i="1" dirty="0" smtClean="0"/>
              <a:t>«στο νηπιαγωγείο θεωρείται σημαντικό οι εκπαιδευτικοί να διαμορφώνουν ένα πλαίσιο που ενθαρρύνει τη δημιουργικότητα, την αυτενέργεια και την ανάπτυξη της πρωτοβουλίας των παιδιών και να τους παρέχουν σε καθημερινή </a:t>
            </a:r>
            <a:r>
              <a:rPr lang="el-GR" b="1" i="1" dirty="0" smtClean="0"/>
              <a:t>βάση ευκαιρίες για να διερευνούν προοδευτικά μαθηματικές ιδέες</a:t>
            </a:r>
            <a:r>
              <a:rPr lang="el-GR" i="1" dirty="0" smtClean="0"/>
              <a:t>.»</a:t>
            </a:r>
            <a:r>
              <a:rPr lang="el-GR" dirty="0" smtClean="0"/>
              <a:t> (Δαφέρμου κ.ά., 2007 : 161).</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Θεωρία – Διδασκαλία Μαθηματικών</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Στα πρώτα χρόνια της εκπαίδευσης η ενεργός εμπλοκή των παιδιών μπορεί να γίνει μέσα από ενδιαφέρουσες δραστηριότητες όπου τα παιδιά δρουν, αρχικά, μέσα στον υλικό χώρο, συμμετέχοντας με όλο το σώμα τους, στη συνέχεια, μεταφέρουν τη δράση αυτή στα αντικείμενα με τα μέλη του σώματός και στο τέλος, γενικεύουν την εμπειρία τους με τη μεσολάβηση εικόνων, σχημάτων και συμβόλων </a:t>
            </a:r>
            <a:r>
              <a:rPr lang="el-GR" b="1" dirty="0" smtClean="0"/>
              <a:t>(</a:t>
            </a:r>
            <a:r>
              <a:rPr lang="el-GR" b="1" dirty="0" err="1" smtClean="0"/>
              <a:t>Τζεκάκη</a:t>
            </a:r>
            <a:r>
              <a:rPr lang="el-GR" b="1" dirty="0" smtClean="0"/>
              <a:t>, 2007: 110-111).</a:t>
            </a:r>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Ερωτήματα (υποψήφιας) εκπαιδευτικού</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Πώς θα μπορούσε να επιτευχθεί η συμμετοχή των παιδιών σε οργανωμένες δραστηριότητες ενεργητικής μάθησης, όπου ο αριθμός λειτουργεί και παίρνει το νόημά του ως μαθηματική έννοια;</a:t>
            </a:r>
          </a:p>
          <a:p>
            <a:r>
              <a:rPr lang="el-GR" dirty="0" smtClean="0"/>
              <a:t>Πώς θα μπορούσε να συνδυασθεί στο συγκεκριμένο νηπιαγωγείο η μαθηματική έννοια του αριθμού με άλλες μαθησιακές περιοχές;</a:t>
            </a:r>
          </a:p>
          <a:p>
            <a:r>
              <a:rPr lang="el-GR" dirty="0" smtClean="0"/>
              <a:t>Πώς θα μπορούσα να ενθαρρύνω την ενεργητική δραστηριοποίηση των παιδιών με στόχο όχι απλά τη δράση, αλλά την ανάπτυξη της μαθηματικής δράσης;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Ανάπτυξη κύκλων έρευνας δράσης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dirty="0" smtClean="0"/>
              <a:t>1</a:t>
            </a:r>
            <a:r>
              <a:rPr lang="el-GR" b="1" baseline="30000" dirty="0" smtClean="0"/>
              <a:t>ος</a:t>
            </a:r>
            <a:r>
              <a:rPr lang="el-GR" b="1" dirty="0" smtClean="0"/>
              <a:t> κύκλος: Επιτραπέζιο παιχνίδι</a:t>
            </a:r>
          </a:p>
          <a:p>
            <a:pPr>
              <a:buNone/>
            </a:pPr>
            <a:r>
              <a:rPr lang="el-GR" b="1" dirty="0" smtClean="0"/>
              <a:t>    </a:t>
            </a:r>
          </a:p>
          <a:p>
            <a:pPr>
              <a:buNone/>
            </a:pPr>
            <a:r>
              <a:rPr lang="el-GR" b="1" dirty="0" smtClean="0"/>
              <a:t>    Στόχοι:</a:t>
            </a:r>
          </a:p>
          <a:p>
            <a:pPr lvl="0"/>
            <a:r>
              <a:rPr lang="el-GR" dirty="0" smtClean="0"/>
              <a:t>Να τηρούν τη διαδοχική σειρά με την οποία παίζουν και τους κανόνες του παιχνιδιού. </a:t>
            </a:r>
          </a:p>
          <a:p>
            <a:pPr lvl="0"/>
            <a:r>
              <a:rPr lang="el-GR" dirty="0" smtClean="0"/>
              <a:t>Να αντιστοιχούν την ποσότητα που αναφέρεται στο ζάρι με τις θέσεις στις οποίες μετατοπίζουν το πιόνι τους.</a:t>
            </a:r>
          </a:p>
          <a:p>
            <a:pPr lvl="0"/>
            <a:r>
              <a:rPr lang="el-GR" dirty="0" smtClean="0"/>
              <a:t>Να κινούν το πιόνι τους σε προσδιορισμένη διαδρομή.</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Ερώτημα</a:t>
            </a:r>
            <a:endParaRPr lang="el-GR" dirty="0"/>
          </a:p>
        </p:txBody>
      </p:sp>
      <p:sp>
        <p:nvSpPr>
          <p:cNvPr id="3" name="2 - Θέση περιεχομένου"/>
          <p:cNvSpPr>
            <a:spLocks noGrp="1"/>
          </p:cNvSpPr>
          <p:nvPr>
            <p:ph idx="1"/>
          </p:nvPr>
        </p:nvSpPr>
        <p:spPr/>
        <p:txBody>
          <a:bodyPr>
            <a:normAutofit/>
          </a:bodyPr>
          <a:lstStyle/>
          <a:p>
            <a:pPr algn="ctr">
              <a:buNone/>
            </a:pPr>
            <a:r>
              <a:rPr lang="el-GR" sz="4400" b="1" dirty="0" smtClean="0"/>
              <a:t>Ποιες παράμετροι επηρεάζουν την εκπαιδευτική διαδικασία;</a:t>
            </a:r>
            <a:endParaRPr lang="el-GR" sz="4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a:t>
            </a:r>
            <a:r>
              <a:rPr lang="el-GR" dirty="0" err="1" smtClean="0"/>
              <a:t>Ανα</a:t>
            </a:r>
            <a:r>
              <a:rPr lang="el-GR" dirty="0" smtClean="0"/>
              <a:t>)στοχασμός</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a:t>
            </a:r>
            <a:r>
              <a:rPr lang="el-GR" i="1" dirty="0" smtClean="0"/>
              <a:t>Είχα, αρχικά, αρκετούς ενδοιασμούς για την επιλογή της συγκεκριμένης δραστηριότητας στο τμήμα των </a:t>
            </a:r>
            <a:r>
              <a:rPr lang="el-GR" i="1" dirty="0" err="1" smtClean="0"/>
              <a:t>προνηπίων</a:t>
            </a:r>
            <a:r>
              <a:rPr lang="el-GR" i="1" dirty="0" smtClean="0"/>
              <a:t>, τόσο εξαιτίας του τρόπου ανάπτυξης του καθημερινού προγράμματος της τάξης, όσο και των δυνατοτήτων τους να ανταποκριθούν σε μια τόσο απαιτητική για την ηλικία τους δραστηριότητα.  Ωστόσο, η συμμετοχή και η ανταπόκριση που έδειξαν τα παιδιά , με κάνει να θέλω να επιχειρήσω την επόμενη φορά μια περισσότερο ανοιχτή δραστηριότητα που να επεκτείνεται σε περισσότερες θεματικές περιοχές</a:t>
            </a:r>
            <a:r>
              <a:rPr lang="el-GR" dirty="0" smtClean="0"/>
              <a:t>».</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Επανασχεδιασμός</a:t>
            </a: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    «</a:t>
            </a:r>
            <a:r>
              <a:rPr lang="el-GR" i="1" dirty="0" smtClean="0"/>
              <a:t>Τα στοιχεία που προέκυψαν από την έρευνα του πρώτου κύκλου σε συνδυασμό με το γεγονός ότι οι μαθηματικές δραστηριότητες που πραγματοποιούνταν στην τάξη συνδέονταν από τη νηπιαγωγό αποκλειστικά με τη συμπλήρωση φύλλων εργασίας ατομικά από τα παιδιά με οδήγησαν στο να θελήσω να επιχειρήσω σε αυτό το πλαίσιο το </a:t>
            </a:r>
            <a:r>
              <a:rPr lang="el-GR" b="1" i="1" dirty="0" smtClean="0"/>
              <a:t>συνδυασμό ενός βιβλίου με μια διαδικασία παιχνιδιών με άξονα τους αριθμούς ως επέκτασή του</a:t>
            </a:r>
            <a:r>
              <a:rPr lang="el-GR" i="1" dirty="0" smtClean="0"/>
              <a:t>. Σε αυτές τις δραστηριότητες στόχος μου είναι τα παιδιά να συνεργαστούν σε ομάδες, ώστε να δοθεί η ευκαιρία για αλληλεπίδραση τ μεταξύ τους</a:t>
            </a:r>
            <a:r>
              <a:rPr lang="el-GR" dirty="0" smtClean="0"/>
              <a:t>». </a:t>
            </a:r>
          </a:p>
          <a:p>
            <a:pPr>
              <a:buNone/>
            </a:pP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Ανάπτυξη κύκλων έρευνας δράσης</a:t>
            </a:r>
            <a:endParaRPr lang="el-GR" dirty="0"/>
          </a:p>
        </p:txBody>
      </p:sp>
      <p:sp>
        <p:nvSpPr>
          <p:cNvPr id="3" name="2 - Θέση περιεχομένου"/>
          <p:cNvSpPr>
            <a:spLocks noGrp="1"/>
          </p:cNvSpPr>
          <p:nvPr>
            <p:ph idx="1"/>
          </p:nvPr>
        </p:nvSpPr>
        <p:spPr>
          <a:xfrm>
            <a:off x="457200" y="1268760"/>
            <a:ext cx="8229600" cy="5589240"/>
          </a:xfrm>
        </p:spPr>
        <p:txBody>
          <a:bodyPr>
            <a:normAutofit fontScale="77500" lnSpcReduction="20000"/>
          </a:bodyPr>
          <a:lstStyle/>
          <a:p>
            <a:r>
              <a:rPr lang="el-GR" dirty="0" smtClean="0"/>
              <a:t>2</a:t>
            </a:r>
            <a:r>
              <a:rPr lang="el-GR" baseline="30000" dirty="0" smtClean="0"/>
              <a:t>ος</a:t>
            </a:r>
            <a:r>
              <a:rPr lang="el-GR" dirty="0" smtClean="0"/>
              <a:t> κύκλος: Σε ένα γράμμα ο </a:t>
            </a:r>
            <a:r>
              <a:rPr lang="el-GR" b="1" dirty="0" smtClean="0"/>
              <a:t>Φιλέας </a:t>
            </a:r>
            <a:r>
              <a:rPr lang="el-GR" b="1" dirty="0" err="1" smtClean="0"/>
              <a:t>Φόγκ</a:t>
            </a:r>
            <a:r>
              <a:rPr lang="el-GR" b="1" dirty="0" smtClean="0"/>
              <a:t> , πρωταγωνιστής του έργου του Ιουλίου Βερν </a:t>
            </a:r>
            <a:r>
              <a:rPr lang="el-GR" b="1" i="1" dirty="0" smtClean="0"/>
              <a:t>Ο γύρος του κόσμου σε 80 μέρες</a:t>
            </a:r>
            <a:r>
              <a:rPr lang="el-GR" b="1" dirty="0" smtClean="0"/>
              <a:t>,  καλεί τα παιδιά σε ένα γύρο του κόσμου με αριθμούς μέσα από μια διαδικασία παιχνιδιών διάρκειας μιας εβδομάδας</a:t>
            </a:r>
            <a:r>
              <a:rPr lang="el-GR" dirty="0" smtClean="0"/>
              <a:t>  (παιχνίδι ντόμινο, </a:t>
            </a:r>
            <a:r>
              <a:rPr lang="el-GR" dirty="0" err="1" smtClean="0"/>
              <a:t>παζλ</a:t>
            </a:r>
            <a:r>
              <a:rPr lang="el-GR" dirty="0" smtClean="0"/>
              <a:t> με αριθμούς και φιδάκι, παιχνίδι τόμπολας με αριθμούς, επιτραπέζιο παιχνίδι διαδρομής…)</a:t>
            </a:r>
          </a:p>
          <a:p>
            <a:r>
              <a:rPr lang="el-GR" dirty="0" smtClean="0"/>
              <a:t>Αξιολόγηση: «</a:t>
            </a:r>
            <a:r>
              <a:rPr lang="el-GR" i="1" dirty="0" smtClean="0"/>
              <a:t>Χαρακτηριστικά παραδείγματα εμπλοκής των παιδιών σε όλη την εβδομαδιαία διαδικασία ήταν ότι τη δεύτερη μέρα, ύστερα από το φιδάκι με τους ινδιάνους, κατά τη διάρκεια της ελεύθερης ώρας ο Ί. και ο Κ. ζήτησαν να πάνε στη γωνία του κουκλοθέατρου για να παίξουν τους ινδιάνους, όπως και έγινε. Επιπλέον, οι ίδιοι την τελευταία μέρα παιχνιδιών έγραψαν αυτοβούλως γράμμα προς τον Φιλέα </a:t>
            </a:r>
            <a:r>
              <a:rPr lang="el-GR" i="1" dirty="0" err="1" smtClean="0"/>
              <a:t>Φογκ</a:t>
            </a:r>
            <a:r>
              <a:rPr lang="el-GR" i="1" dirty="0" smtClean="0"/>
              <a:t> για να τον ενημερώσουν ότι έκαναν κι αυτοί το γύρο του κόσμου και ότι έφτασαν στο Λονδίνο</a:t>
            </a:r>
            <a:r>
              <a:rPr lang="el-GR" dirty="0" smtClean="0"/>
              <a:t>». </a:t>
            </a:r>
          </a:p>
          <a:p>
            <a:pPr>
              <a:buNone/>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Επόμενοι κύκλοι</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Βιβλίο (ο λύκος ξαναγύρισε) και κατασκευή επιτραπέζιου από τα παιδιά (παιδί και μαθηματικά &amp; Παιδί και γλώσσα).</a:t>
            </a:r>
          </a:p>
          <a:p>
            <a:pPr>
              <a:buNone/>
            </a:pPr>
            <a:r>
              <a:rPr lang="el-GR" dirty="0" smtClean="0"/>
              <a:t>     Αξιολόγηση-(</a:t>
            </a:r>
            <a:r>
              <a:rPr lang="el-GR" dirty="0" err="1" smtClean="0"/>
              <a:t>ανα</a:t>
            </a:r>
            <a:r>
              <a:rPr lang="el-GR" dirty="0" smtClean="0"/>
              <a:t>)στοχασμός: «</a:t>
            </a:r>
            <a:r>
              <a:rPr lang="el-GR" i="1" dirty="0" smtClean="0"/>
              <a:t>Ιδιαίτερη έκπληξη αποτέλεσε για μένα το κείμενο των κανόνων που μου υπαγόρευσαν τα παιδιά. Ανέφεραν τον τίτλο, ενώ η γλώσσα που χρησιμοποίησαν ταίριαζε απόλυτα σε ένα κείμενο κανόνων. Σε αυτό πιστεύω ότι σημαντικό ρόλο έπαιξε η επαφή τους τις μέρες που προηγήθηκαν με το επιτραπέζιο της προηγούμενης παρέμβασης και συγκεκριμένα με το ότι ανέφεραν και υπενθύμιζαν τους κανόνες πριν ξεκινήσουν να παίζουν</a:t>
            </a:r>
            <a:r>
              <a:rPr lang="el-GR" dirty="0" smtClean="0"/>
              <a:t>».</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Επόμενοι κύκλοι</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Δημιουργία ιστορίας-σεναρίου, ταινίας &amp; βιβλίου.</a:t>
            </a:r>
          </a:p>
          <a:p>
            <a:pPr>
              <a:buNone/>
            </a:pPr>
            <a:endParaRPr lang="el-GR" dirty="0" smtClean="0"/>
          </a:p>
          <a:p>
            <a:r>
              <a:rPr lang="el-GR" dirty="0" smtClean="0"/>
              <a:t>Στοχασμός-Αξιολόγηση:</a:t>
            </a:r>
          </a:p>
          <a:p>
            <a:r>
              <a:rPr lang="el-GR" i="1" dirty="0" smtClean="0"/>
              <a:t>Υπήρχε ενεργή συμμετοχή ανεξαιρέτως από όλα τα παιδιά κατά τη διάρκεια όλων των σταδίων της δραστηριότητας, παρά το ότι περιείχε πολλά στοιχεία και τα παιδιά δεν είχαν συμμετέχει ποτέ σε μια αντίστοιχη δραστηριότητα.  Το γεγονός ότι η παρέμβαση αυτή οδήγησε στη δημιουργία ταινίας υποθέτω ότι κινητοποίησε το ενδιαφέρον των παιδιών και συνέβαλε από την αρχή στην ενεργή εμπλοκή τους. </a:t>
            </a:r>
          </a:p>
          <a:p>
            <a:r>
              <a:rPr lang="el-GR" i="1" dirty="0" smtClean="0"/>
              <a:t>Το ότι τα παιδιά θέλησαν να προχωρήσουμε στη δημιουργία ενός βιβλίου με κάνει να  πιστεύω ότι η δραστηριότητα τα αφορούσε πραγματικά. Για τη δημιουργία του βιβλίου τα παιδιά σε μικρό χρόνο έβαλαν με ευκολία σε σειρά τις ζωγραφιές, έτσι όπως θα εμφανίζονταν στο βιβλίο, έδωσαν το τίτλο του με στοιχεία για το πώς και πού να τον γράψω που δείχνουν ότι γνωρίζουν  τα στοιχεία που εμφανίζονται στο εξώφυλλο ενός βιβλίου. </a:t>
            </a:r>
            <a:endParaRPr lang="el-GR"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Χρειάζεται να είμαστε </a:t>
            </a:r>
            <a:endParaRPr lang="el-GR" dirty="0"/>
          </a:p>
        </p:txBody>
      </p:sp>
      <p:sp>
        <p:nvSpPr>
          <p:cNvPr id="3" name="2 - Θέση περιεχομένου"/>
          <p:cNvSpPr>
            <a:spLocks noGrp="1"/>
          </p:cNvSpPr>
          <p:nvPr>
            <p:ph idx="1"/>
          </p:nvPr>
        </p:nvSpPr>
        <p:spPr/>
        <p:txBody>
          <a:bodyPr/>
          <a:lstStyle/>
          <a:p>
            <a:r>
              <a:rPr lang="el-GR" dirty="0" smtClean="0"/>
              <a:t>επινοητικοί και στοχαστικοί λαμβάνοντας υπόψη τις ποικίλες παραμέτρους που επηρεάζουν την εκπαιδευτική πράξη</a:t>
            </a:r>
          </a:p>
          <a:p>
            <a:r>
              <a:rPr lang="el-GR" dirty="0" smtClean="0"/>
              <a:t>α</a:t>
            </a:r>
            <a:r>
              <a:rPr lang="el-GR" smtClean="0"/>
              <a:t>λλά </a:t>
            </a:r>
            <a:r>
              <a:rPr lang="el-GR" dirty="0" smtClean="0"/>
              <a:t>και τολμηροί ώστε να δοκιμάζουμε </a:t>
            </a:r>
            <a:r>
              <a:rPr lang="el-GR" dirty="0" err="1" smtClean="0"/>
              <a:t>ό,τι</a:t>
            </a:r>
            <a:r>
              <a:rPr lang="el-GR" dirty="0" smtClean="0"/>
              <a:t> επινοούμε και να το αποτιμούμε με κριτήριο τη βελτίωση της εκπαιδευτικής διαδικασίας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l-GR" sz="4000" dirty="0"/>
              <a:t>Παράμετροι που επηρεάζουν </a:t>
            </a:r>
            <a:r>
              <a:rPr lang="el-GR" sz="4000" dirty="0" smtClean="0"/>
              <a:t>την εκπαιδευτική διαδικασία</a:t>
            </a:r>
            <a:endParaRPr lang="el-GR" sz="4000" dirty="0"/>
          </a:p>
        </p:txBody>
      </p:sp>
      <p:sp>
        <p:nvSpPr>
          <p:cNvPr id="6147" name="Rectangle 3"/>
          <p:cNvSpPr>
            <a:spLocks noGrp="1" noChangeArrowheads="1"/>
          </p:cNvSpPr>
          <p:nvPr>
            <p:ph type="body" idx="1"/>
          </p:nvPr>
        </p:nvSpPr>
        <p:spPr/>
        <p:txBody>
          <a:bodyPr>
            <a:normAutofit fontScale="92500" lnSpcReduction="10000"/>
          </a:bodyPr>
          <a:lstStyle/>
          <a:p>
            <a:r>
              <a:rPr lang="el-GR" sz="3600" dirty="0"/>
              <a:t>Πολιτεία – Αναλυτικά Προγράμματα </a:t>
            </a:r>
            <a:r>
              <a:rPr lang="el-GR" sz="3600" dirty="0" smtClean="0"/>
              <a:t>(θεσμικό πλαίσιο-εκπαιδευτική πολιτική)</a:t>
            </a:r>
            <a:endParaRPr lang="el-GR" sz="3600" dirty="0"/>
          </a:p>
          <a:p>
            <a:r>
              <a:rPr lang="el-GR" sz="3600" dirty="0"/>
              <a:t>Εκπαιδευτικός – </a:t>
            </a:r>
            <a:r>
              <a:rPr lang="el-GR" sz="3600" dirty="0" smtClean="0"/>
              <a:t>Προσωπική εκπαιδευτική </a:t>
            </a:r>
            <a:r>
              <a:rPr lang="el-GR" sz="3600" dirty="0"/>
              <a:t>θεωρία</a:t>
            </a:r>
          </a:p>
          <a:p>
            <a:r>
              <a:rPr lang="el-GR" sz="3600" dirty="0" smtClean="0"/>
              <a:t>Οι συγκεκριμένες εκπαιδευτικές περιστάσεις: εκπαιδευτικό </a:t>
            </a:r>
            <a:r>
              <a:rPr lang="el-GR" sz="3600" dirty="0"/>
              <a:t>πλαίσιο – οι </a:t>
            </a:r>
            <a:r>
              <a:rPr lang="el-GR" sz="3600" dirty="0" smtClean="0"/>
              <a:t>μαθητές/</a:t>
            </a:r>
            <a:r>
              <a:rPr lang="el-GR" sz="3600" dirty="0" err="1" smtClean="0"/>
              <a:t>ήτριες</a:t>
            </a:r>
            <a:r>
              <a:rPr lang="el-GR" sz="3600" dirty="0" smtClean="0"/>
              <a:t> </a:t>
            </a:r>
            <a:r>
              <a:rPr lang="el-GR" sz="3600" dirty="0"/>
              <a:t>στο συγκεκριμένο </a:t>
            </a:r>
            <a:r>
              <a:rPr lang="el-GR" sz="3600" dirty="0" smtClean="0"/>
              <a:t>σχολείο (</a:t>
            </a:r>
            <a:r>
              <a:rPr lang="el-GR" sz="3600" dirty="0" err="1" smtClean="0"/>
              <a:t>χωροχρονικό</a:t>
            </a:r>
            <a:r>
              <a:rPr lang="el-GR" sz="3600" dirty="0" smtClean="0"/>
              <a:t> και </a:t>
            </a:r>
            <a:r>
              <a:rPr lang="el-GR" sz="3600" dirty="0" err="1" smtClean="0"/>
              <a:t>κοινωνικο</a:t>
            </a:r>
            <a:r>
              <a:rPr lang="el-GR" sz="3600" dirty="0" smtClean="0"/>
              <a:t>-πολιτισμικό πλαίσιο)</a:t>
            </a:r>
            <a:endParaRPr lang="el-GR"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Ερωτήματα</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Πώς ο εκπαιδευτικός μπορεί να διαβάσει το ΑΠ λαμβάνοντας υπόψη τις συγκεκριμένες εκπαιδευτικές περιστάσεις; </a:t>
            </a:r>
          </a:p>
          <a:p>
            <a:r>
              <a:rPr lang="el-GR" dirty="0" smtClean="0"/>
              <a:t>Πώς ο εκπαιδευτικός δεν θα αντιμετωπίσει το ΑΠ ως προϊόν που του προδιαγράφει έναν διεκπεραιωτικό ρόλο και περιορίζει την επαγγελματική του αυτονομία &amp; περιστέλλει την επαγγελματική του κρίση;</a:t>
            </a:r>
          </a:p>
          <a:p>
            <a:r>
              <a:rPr lang="el-GR" dirty="0" smtClean="0"/>
              <a:t>Πώς ο εκπαιδευτικός θα αναγνωρίσει και θα διερευνήσει την προσωπική εκπαιδευτική του θεωρία σε μια προοπτική αναμόρφωσης και επέκτασής της;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l-GR" sz="4000" dirty="0" smtClean="0"/>
              <a:t>Εναλλακτική προσέγγιση</a:t>
            </a:r>
            <a:endParaRPr lang="el-GR" sz="4000" dirty="0"/>
          </a:p>
        </p:txBody>
      </p:sp>
      <p:sp>
        <p:nvSpPr>
          <p:cNvPr id="27651" name="Rectangle 3"/>
          <p:cNvSpPr>
            <a:spLocks noGrp="1" noChangeArrowheads="1"/>
          </p:cNvSpPr>
          <p:nvPr>
            <p:ph type="body" idx="1"/>
          </p:nvPr>
        </p:nvSpPr>
        <p:spPr/>
        <p:txBody>
          <a:bodyPr>
            <a:normAutofit fontScale="92500"/>
          </a:bodyPr>
          <a:lstStyle/>
          <a:p>
            <a:pPr>
              <a:buNone/>
            </a:pPr>
            <a:r>
              <a:rPr lang="el-GR" dirty="0" smtClean="0"/>
              <a:t>    Το ΑΠ πρέπει να </a:t>
            </a:r>
            <a:r>
              <a:rPr lang="el-GR" b="1" dirty="0" smtClean="0"/>
              <a:t>ορίζει ένα ανοικτό </a:t>
            </a:r>
            <a:r>
              <a:rPr lang="el-GR" b="1" dirty="0"/>
              <a:t>πλαίσιο </a:t>
            </a:r>
            <a:r>
              <a:rPr lang="el-GR" b="1" dirty="0" smtClean="0"/>
              <a:t>δράσης, </a:t>
            </a:r>
            <a:r>
              <a:rPr lang="el-GR" dirty="0" smtClean="0"/>
              <a:t>που να επιτρέπει στον εκπαιδευτικό να:</a:t>
            </a:r>
            <a:endParaRPr lang="el-GR" b="1" dirty="0"/>
          </a:p>
          <a:p>
            <a:r>
              <a:rPr lang="el-GR" dirty="0" smtClean="0"/>
              <a:t>κινείται </a:t>
            </a:r>
            <a:r>
              <a:rPr lang="el-GR" dirty="0"/>
              <a:t>με βάση τις </a:t>
            </a:r>
            <a:r>
              <a:rPr lang="el-GR" b="1" dirty="0"/>
              <a:t>ιδιαίτερες συνθήκες της τάξης </a:t>
            </a:r>
            <a:r>
              <a:rPr lang="el-GR" b="1" dirty="0" smtClean="0"/>
              <a:t>του,</a:t>
            </a:r>
            <a:endParaRPr lang="el-GR" b="1" dirty="0"/>
          </a:p>
          <a:p>
            <a:r>
              <a:rPr lang="el-GR" b="1" dirty="0" smtClean="0"/>
              <a:t>το αναμορφώνει </a:t>
            </a:r>
            <a:r>
              <a:rPr lang="el-GR" b="1" dirty="0"/>
              <a:t>και </a:t>
            </a:r>
            <a:r>
              <a:rPr lang="el-GR" b="1" dirty="0" smtClean="0"/>
              <a:t>το προσαρμόζει</a:t>
            </a:r>
            <a:r>
              <a:rPr lang="el-GR" dirty="0" smtClean="0"/>
              <a:t> </a:t>
            </a:r>
            <a:r>
              <a:rPr lang="el-GR" dirty="0"/>
              <a:t>στο συγκεκριμένο </a:t>
            </a:r>
            <a:r>
              <a:rPr lang="el-GR" dirty="0" smtClean="0"/>
              <a:t>περιβάλλον,</a:t>
            </a:r>
            <a:endParaRPr lang="el-GR" dirty="0"/>
          </a:p>
          <a:p>
            <a:r>
              <a:rPr lang="el-GR" dirty="0" smtClean="0"/>
              <a:t>εστιάζει στους </a:t>
            </a:r>
            <a:r>
              <a:rPr lang="el-GR" b="1" dirty="0" smtClean="0"/>
              <a:t>συγκεκριμένους μαθητές</a:t>
            </a:r>
            <a:r>
              <a:rPr lang="el-GR" dirty="0" smtClean="0"/>
              <a:t>, τα </a:t>
            </a:r>
            <a:r>
              <a:rPr lang="el-GR" b="1" dirty="0"/>
              <a:t>ενδιαφέροντα και τις δυνατότητες </a:t>
            </a:r>
            <a:r>
              <a:rPr lang="el-GR" dirty="0" smtClean="0"/>
              <a:t>τους, στην προοπτική της διεύρυνσής τους,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Αναλυτικό Πρόγραμμα όχι ως προϊόν αλλά ως διαδικασία</a:t>
            </a:r>
            <a:endParaRPr lang="el-GR" dirty="0"/>
          </a:p>
        </p:txBody>
      </p:sp>
      <p:sp>
        <p:nvSpPr>
          <p:cNvPr id="3" name="2 - Θέση περιεχομένου"/>
          <p:cNvSpPr>
            <a:spLocks noGrp="1"/>
          </p:cNvSpPr>
          <p:nvPr>
            <p:ph idx="1"/>
          </p:nvPr>
        </p:nvSpPr>
        <p:spPr/>
        <p:txBody>
          <a:bodyPr/>
          <a:lstStyle/>
          <a:p>
            <a:r>
              <a:rPr lang="el-GR" dirty="0" smtClean="0"/>
              <a:t>«</a:t>
            </a:r>
            <a:r>
              <a:rPr lang="el-GR" i="1" dirty="0" smtClean="0"/>
              <a:t>Το ΑΠ όπως αναπτύσσεται (</a:t>
            </a:r>
            <a:r>
              <a:rPr lang="en-US" i="1" dirty="0" smtClean="0"/>
              <a:t>experienced</a:t>
            </a:r>
            <a:r>
              <a:rPr lang="el-GR" i="1" dirty="0" smtClean="0"/>
              <a:t>) στο σχολείο δεν είναι μια μονοσήμαντη μετάδοση ιδεών και πληροφοριών από τον διδάσκοντα σε μια ομάδα παθητικών δεκτών </a:t>
            </a:r>
            <a:r>
              <a:rPr lang="el-GR" b="1" i="1" dirty="0" smtClean="0"/>
              <a:t>αλλά μια σειρά από επικοινωνίες, αντιδράσεις, ανταλλαγές ανάμεσα στις δυο ομάδες</a:t>
            </a:r>
            <a:r>
              <a:rPr lang="el-GR" dirty="0" smtClean="0"/>
              <a:t>»  </a:t>
            </a:r>
          </a:p>
          <a:p>
            <a:pPr>
              <a:buNone/>
            </a:pPr>
            <a:r>
              <a:rPr lang="el-GR" dirty="0" smtClean="0"/>
              <a:t>                                                 (</a:t>
            </a:r>
            <a:r>
              <a:rPr lang="en-US" dirty="0" smtClean="0"/>
              <a:t>Marsh</a:t>
            </a:r>
            <a:r>
              <a:rPr lang="el-GR" dirty="0" smtClean="0"/>
              <a:t> 1997)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l-GR"/>
              <a:t>Ρόλος του εκπαιδευτικού</a:t>
            </a:r>
          </a:p>
        </p:txBody>
      </p:sp>
      <p:sp>
        <p:nvSpPr>
          <p:cNvPr id="36867" name="Rectangle 3"/>
          <p:cNvSpPr>
            <a:spLocks noGrp="1" noChangeArrowheads="1"/>
          </p:cNvSpPr>
          <p:nvPr>
            <p:ph type="body" idx="1"/>
          </p:nvPr>
        </p:nvSpPr>
        <p:spPr/>
        <p:txBody>
          <a:bodyPr>
            <a:normAutofit lnSpcReduction="10000"/>
          </a:bodyPr>
          <a:lstStyle/>
          <a:p>
            <a:r>
              <a:rPr lang="el-GR" dirty="0"/>
              <a:t>εκλαμβάνει κάθε γενίκευση ως πρόταση και κάθε πόρισμα-συμπέρασμα ως υπόθεση </a:t>
            </a:r>
            <a:r>
              <a:rPr lang="el-GR" dirty="0" smtClean="0"/>
              <a:t>εργασίας</a:t>
            </a:r>
            <a:r>
              <a:rPr lang="en-US" dirty="0" smtClean="0"/>
              <a:t> (</a:t>
            </a:r>
            <a:r>
              <a:rPr lang="en-US" dirty="0" err="1" smtClean="0"/>
              <a:t>Stenhouse</a:t>
            </a:r>
            <a:r>
              <a:rPr lang="en-US" dirty="0" smtClean="0"/>
              <a:t>)</a:t>
            </a:r>
            <a:r>
              <a:rPr lang="el-GR" dirty="0" smtClean="0"/>
              <a:t>. </a:t>
            </a:r>
            <a:endParaRPr lang="el-GR" dirty="0"/>
          </a:p>
          <a:p>
            <a:r>
              <a:rPr lang="el-GR" dirty="0" smtClean="0"/>
              <a:t>με εκπαιδευτικό σκοπό τη διαμόρφωση κριτική συνείδησης, που θα οδηγήσει στο κοινωνικό ανασχηματισμό, αναλαμβάνει σε συνεργασία με τους μαθητές την ευθύνη της αναμόρφωσης του ΑΠ (</a:t>
            </a:r>
            <a:r>
              <a:rPr lang="en-US" dirty="0" err="1" smtClean="0"/>
              <a:t>Freire</a:t>
            </a:r>
            <a:r>
              <a:rPr lang="en-US" dirty="0" smtClean="0"/>
              <a:t>-</a:t>
            </a:r>
            <a:r>
              <a:rPr lang="el-GR" dirty="0" smtClean="0"/>
              <a:t>Κριτική Παιδαγωγική). </a:t>
            </a:r>
          </a:p>
          <a:p>
            <a:endParaRPr lang="el-GR" dirty="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Ερώτημα</a:t>
            </a:r>
            <a:endParaRPr lang="el-GR" dirty="0"/>
          </a:p>
        </p:txBody>
      </p:sp>
      <p:sp>
        <p:nvSpPr>
          <p:cNvPr id="3" name="2 - Θέση περιεχομένου"/>
          <p:cNvSpPr>
            <a:spLocks noGrp="1"/>
          </p:cNvSpPr>
          <p:nvPr>
            <p:ph idx="1"/>
          </p:nvPr>
        </p:nvSpPr>
        <p:spPr/>
        <p:txBody>
          <a:bodyPr>
            <a:normAutofit/>
          </a:bodyPr>
          <a:lstStyle/>
          <a:p>
            <a:pPr algn="ctr">
              <a:buNone/>
            </a:pPr>
            <a:r>
              <a:rPr lang="el-GR" sz="3600" dirty="0" smtClean="0"/>
              <a:t>Ποιες παράμετροι μπορούν να ανατρέψουν το κριτικό και ανοικτό αυτό πλαίσιο;</a:t>
            </a:r>
            <a:endParaRPr lang="el-G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Κίνδυνοι ανατροπής του κριτικού και ανοικτού αυτού πλαισίου</a:t>
            </a:r>
            <a:endParaRPr lang="el-GR" dirty="0"/>
          </a:p>
        </p:txBody>
      </p:sp>
      <p:sp>
        <p:nvSpPr>
          <p:cNvPr id="3" name="2 - Θέση περιεχομένου"/>
          <p:cNvSpPr>
            <a:spLocks noGrp="1"/>
          </p:cNvSpPr>
          <p:nvPr>
            <p:ph idx="1"/>
          </p:nvPr>
        </p:nvSpPr>
        <p:spPr/>
        <p:txBody>
          <a:bodyPr>
            <a:normAutofit/>
          </a:bodyPr>
          <a:lstStyle/>
          <a:p>
            <a:r>
              <a:rPr lang="el-GR" dirty="0" smtClean="0"/>
              <a:t>Η σχολική ρουτίνα</a:t>
            </a:r>
          </a:p>
          <a:p>
            <a:r>
              <a:rPr lang="el-GR" dirty="0" smtClean="0"/>
              <a:t>Ο υλοκεντρικός προσανατολισμός (έμφαση στην πληροφορία, τυπικές δραστηριότητες, λογική της εφαρμογής)</a:t>
            </a:r>
          </a:p>
          <a:p>
            <a:r>
              <a:rPr lang="el-GR" dirty="0" smtClean="0"/>
              <a:t>Η α-συνέπεια ανάμεσα στα ίδια τα δομικά στοιχεία του ΑΠ (οι επιμέρους κατευθύνσεις που μπορεί να αναιρέσουν τον αρχικό γενικό προσανατολισμό)</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1628</Words>
  <Application>Microsoft Office PowerPoint</Application>
  <PresentationFormat>Προβολή στην οθόνη (4:3)</PresentationFormat>
  <Paragraphs>82</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Αναμόρφωση Αναλυτικού Προγράμματος στην προσχολική εκπαίδευση σε αναστοχαστικό πλαίσιο </vt:lpstr>
      <vt:lpstr>Ερώτημα</vt:lpstr>
      <vt:lpstr>Παράμετροι που επηρεάζουν την εκπαιδευτική διαδικασία</vt:lpstr>
      <vt:lpstr>Ερωτήματα</vt:lpstr>
      <vt:lpstr>Εναλλακτική προσέγγιση</vt:lpstr>
      <vt:lpstr>Αναλυτικό Πρόγραμμα όχι ως προϊόν αλλά ως διαδικασία</vt:lpstr>
      <vt:lpstr>Ρόλος του εκπαιδευτικού</vt:lpstr>
      <vt:lpstr>Ερώτημα</vt:lpstr>
      <vt:lpstr>Κίνδυνοι ανατροπής του κριτικού και ανοικτού αυτού πλαισίου</vt:lpstr>
      <vt:lpstr>Με ποιο τρόπο ο εκπαιδευτικός  μπορεί να υπηρετήσει με συνέπεια αυτή την προοπτική</vt:lpstr>
      <vt:lpstr>Ένας τέτοιος εκπαιδευτικός… </vt:lpstr>
      <vt:lpstr>Ενδιάμεσοι χώροι  (in-between spaces)</vt:lpstr>
      <vt:lpstr>Παράδειγμα</vt:lpstr>
      <vt:lpstr>Θεσμικό πλαίσιο: Πιλοτικό Πρόγραμμα Νηπιαγωγείου</vt:lpstr>
      <vt:lpstr>Πιλοτικό Πρόγραμμα Νηπιαγωγείου</vt:lpstr>
      <vt:lpstr>Θεσμικό πλαίσιο: Οδηγός Νηπιαγωγού</vt:lpstr>
      <vt:lpstr>Θεωρία – Διδασκαλία Μαθηματικών</vt:lpstr>
      <vt:lpstr>Ερωτήματα (υποψήφιας) εκπαιδευτικού</vt:lpstr>
      <vt:lpstr>Ανάπτυξη κύκλων έρευνας δράσης</vt:lpstr>
      <vt:lpstr>(Ανα)στοχασμός</vt:lpstr>
      <vt:lpstr>Επανασχεδιασμός</vt:lpstr>
      <vt:lpstr>Ανάπτυξη κύκλων έρευνας δράσης</vt:lpstr>
      <vt:lpstr>Επόμενοι κύκλοι</vt:lpstr>
      <vt:lpstr>Επόμενοι κύκλοι</vt:lpstr>
      <vt:lpstr>Χρειάζεται να είμαστε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Αναμόρφωση Αναλυτικού Προγράμματος στην προσχολική εκπαίδευση σε αναστοχαστικό πλαίσιο</dc:title>
  <dc:creator>vtsafos</dc:creator>
  <cp:lastModifiedBy>Βασίλης Τσάφος</cp:lastModifiedBy>
  <cp:revision>26</cp:revision>
  <dcterms:created xsi:type="dcterms:W3CDTF">2014-05-26T07:33:56Z</dcterms:created>
  <dcterms:modified xsi:type="dcterms:W3CDTF">2017-12-10T10:59:12Z</dcterms:modified>
</cp:coreProperties>
</file>