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77" r:id="rId3"/>
    <p:sldId id="284" r:id="rId4"/>
    <p:sldId id="285" r:id="rId5"/>
    <p:sldId id="286" r:id="rId6"/>
    <p:sldId id="287" r:id="rId7"/>
    <p:sldId id="288" r:id="rId8"/>
    <p:sldId id="289" r:id="rId9"/>
    <p:sldId id="279" r:id="rId10"/>
    <p:sldId id="283" r:id="rId11"/>
    <p:sldId id="280" r:id="rId12"/>
    <p:sldId id="281" r:id="rId13"/>
    <p:sldId id="275" r:id="rId14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>
        <p:scale>
          <a:sx n="84" d="100"/>
          <a:sy n="84" d="100"/>
        </p:scale>
        <p:origin x="-1216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4/18/18</a:t>
            </a:fld>
            <a:endParaRPr lang="el-G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4/18/18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4/18/18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4/18/18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4/18/18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4/18/18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4/18/18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4/18/18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4/18/18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4/18/18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E44E5-7BB5-4AE2-8E56-7682ABB18B08}" type="datetimeFigureOut">
              <a:rPr lang="el-GR" smtClean="0"/>
              <a:pPr/>
              <a:t>4/18/18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6EAE44E5-7BB5-4AE2-8E56-7682ABB18B08}" type="datetimeFigureOut">
              <a:rPr lang="el-GR" smtClean="0"/>
              <a:pPr/>
              <a:t>4/18/18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291CE5A-E9DE-4454-A9FE-556692E21C0A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536" y="1412776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l-GR" dirty="0" smtClean="0"/>
              <a:t>Η ΔΙΟΙΚΗΤΙΚΗ ΔΟΜΗ </a:t>
            </a:r>
            <a:br>
              <a:rPr lang="el-GR" dirty="0" smtClean="0"/>
            </a:br>
            <a:r>
              <a:rPr lang="el-GR" dirty="0" smtClean="0"/>
              <a:t>ΤΟΥ ΕΛΛΗΝΙΚΟΥ </a:t>
            </a:r>
            <a:br>
              <a:rPr lang="el-GR" dirty="0" smtClean="0"/>
            </a:br>
            <a:r>
              <a:rPr lang="el-GR" dirty="0" smtClean="0"/>
              <a:t>ΕΚΠΑΙΔΕΥΤΙΚΟΥΣΥΣΤΗΜΑΤΟΣ</a:t>
            </a:r>
            <a:endParaRPr lang="el-G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l-GR" dirty="0"/>
          </a:p>
          <a:p>
            <a:endParaRPr lang="el-GR" dirty="0" smtClean="0"/>
          </a:p>
          <a:p>
            <a:r>
              <a:rPr lang="el-GR" dirty="0" smtClean="0"/>
              <a:t>ΕΥΗ ΖΑΜΠΕΤΑ</a:t>
            </a:r>
            <a:endParaRPr lang="en-US" dirty="0" smtClean="0"/>
          </a:p>
          <a:p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ΟΡΓΑΝΟΓΡΑΜΜΑ ΕΛΛΗΝΙΚΟΥ ΕΚΠΑΙΔΕΥΤΙΚΟΥ ΣΥΣΤΗΜΑΤΟΣ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ΒΛΕΠΕ ΣΧΕΤΙΚΟ ΕΓΓΡΑΦΟ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927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ΠΥΣΠΕ – ΠΥΣΔΕ</a:t>
            </a:r>
            <a:br>
              <a:rPr lang="el-GR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dirty="0" smtClean="0"/>
              <a:t>Πενταμελές περιφερειακο υπηρεσιακό και πειθαρχικό συμβούλιο για το προσωπικό της Πρωτοβάθμιας (ΠΥΣΠΕ) και δευτεροβάθμιας (ΠΥΣΔΕ) εκπαίδευσης. Λειτουργεί στην έδρα κάθε διεύθυνσης.</a:t>
            </a:r>
          </a:p>
          <a:p>
            <a:r>
              <a:rPr lang="el-GR" dirty="0" smtClean="0"/>
              <a:t>Αποτελείται από:</a:t>
            </a:r>
          </a:p>
          <a:p>
            <a:r>
              <a:rPr lang="el-GR" dirty="0"/>
              <a:t>α</a:t>
            </a:r>
            <a:r>
              <a:rPr lang="el-GR" dirty="0" smtClean="0"/>
              <a:t>. τον διευθυντή εκπαίδευσης της οικείας διεύθυνσης</a:t>
            </a:r>
          </a:p>
          <a:p>
            <a:r>
              <a:rPr lang="el-GR" dirty="0"/>
              <a:t>β</a:t>
            </a:r>
            <a:r>
              <a:rPr lang="el-GR" dirty="0" smtClean="0"/>
              <a:t>. δύο εκπαιδευτικούς με βαθμό Α και διοικητική εμπειρία</a:t>
            </a:r>
          </a:p>
          <a:p>
            <a:r>
              <a:rPr lang="el-GR" dirty="0"/>
              <a:t>γ</a:t>
            </a:r>
            <a:r>
              <a:rPr lang="el-GR" dirty="0" smtClean="0"/>
              <a:t>. δύο αιρετούς εκπροσώπους των εκπαιδευτικών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8764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Αρμοδιότητες ΠΥΣΠΕ-ΠΥΣΔΕ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Συντάσσουν πίνακες για την ανάδειξη στελεχών της εκπαίδευσης </a:t>
            </a:r>
            <a:endParaRPr lang="en-GB" smtClean="0"/>
          </a:p>
          <a:p>
            <a:r>
              <a:rPr lang="el-GR" smtClean="0"/>
              <a:t>Ρυθμίζουν </a:t>
            </a:r>
            <a:r>
              <a:rPr lang="el-GR" dirty="0" smtClean="0"/>
              <a:t>την υπηρεσιακή κατάσταση του εκπαιδευτικού προσωπικού (τοποθέτηση σε σχολικές μονάδες τακτικού προσωπικού &amp; αναπληρωτών)</a:t>
            </a:r>
          </a:p>
          <a:p>
            <a:r>
              <a:rPr lang="el-GR" dirty="0" smtClean="0"/>
              <a:t>Γνωμοδοτούν για τη συνάφεια μεταπτυχιακών τίτλων σπουδών του διδακτικού προσωπικού</a:t>
            </a:r>
          </a:p>
          <a:p>
            <a:r>
              <a:rPr lang="el-GR" dirty="0" smtClean="0"/>
              <a:t>Αποφασίζουν για πειθαρχικά ζητήματα που αφορούν το διδακτικό προσωπικό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63539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Σχολική Μονάδα</a:t>
            </a:r>
            <a:endParaRPr lang="el-G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46238"/>
          <a:ext cx="8229600" cy="4963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ΕΙΣΡΟΕΣ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ΚΟΙΝΩΝΙΚΟ ΠΛΑΙΣΙΟ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ΕΚΡΟΕΣ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Θεσμικό</a:t>
                      </a:r>
                      <a:r>
                        <a:rPr lang="el-GR" baseline="0" dirty="0" smtClean="0"/>
                        <a:t> πλαίσιο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Πολιτικό – οικονομικό περιβάλλον</a:t>
                      </a:r>
                      <a:endParaRPr lang="el-GR" dirty="0"/>
                    </a:p>
                  </a:txBody>
                  <a:tcPr/>
                </a:tc>
                <a:tc rowSpan="7">
                  <a:txBody>
                    <a:bodyPr/>
                    <a:lstStyle/>
                    <a:p>
                      <a:r>
                        <a:rPr lang="el-GR" dirty="0" smtClean="0"/>
                        <a:t>Εκπαιδευτικά αποτελέσματα</a:t>
                      </a:r>
                    </a:p>
                    <a:p>
                      <a:r>
                        <a:rPr lang="el-GR" dirty="0" smtClean="0"/>
                        <a:t>(αναφέρονται</a:t>
                      </a:r>
                      <a:r>
                        <a:rPr lang="el-GR" baseline="0" dirty="0" smtClean="0"/>
                        <a:t> σε όλες</a:t>
                      </a:r>
                    </a:p>
                    <a:p>
                      <a:r>
                        <a:rPr lang="el-GR" baseline="0" smtClean="0"/>
                        <a:t>τις εισροές)</a:t>
                      </a:r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Αναλυτικά</a:t>
                      </a:r>
                      <a:r>
                        <a:rPr lang="el-GR" baseline="0" dirty="0" smtClean="0"/>
                        <a:t> Προγράμματα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Κοινωνικό-πολιτισμικό</a:t>
                      </a:r>
                      <a:r>
                        <a:rPr lang="el-GR" baseline="0" dirty="0" smtClean="0"/>
                        <a:t> περιβάλλον</a:t>
                      </a:r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Βιβλία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Τοπικό περιβάλλον - Βαθμός</a:t>
                      </a:r>
                      <a:r>
                        <a:rPr lang="el-GR" baseline="0" dirty="0" smtClean="0"/>
                        <a:t> αστικότητας</a:t>
                      </a:r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Πόροι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Φορείς που</a:t>
                      </a:r>
                      <a:r>
                        <a:rPr lang="el-GR" baseline="0" dirty="0" smtClean="0"/>
                        <a:t> παρεμβαίνουν (ΟΤΑ, Συνδικαλιστικες οργανώσεις, τοπικοί φορείς, επιχειρήσεις κλπ)</a:t>
                      </a:r>
                      <a:endParaRPr lang="el-GR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Υποδομή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Γονείς</a:t>
                      </a:r>
                      <a:r>
                        <a:rPr lang="el-GR" baseline="0" dirty="0" smtClean="0"/>
                        <a:t> </a:t>
                      </a: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Κτήρια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Προσωπικό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l-G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Μαθητές</a:t>
                      </a:r>
                      <a:endParaRPr lang="el-G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l-G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dirty="0" smtClean="0"/>
                        <a:t>Απόφοιτοι</a:t>
                      </a:r>
                      <a:r>
                        <a:rPr lang="el-GR" baseline="0" dirty="0" smtClean="0"/>
                        <a:t> - μαθητές</a:t>
                      </a:r>
                      <a:endParaRPr lang="el-G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Βασικές έννοιες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l-GR" dirty="0" smtClean="0"/>
          </a:p>
          <a:p>
            <a:r>
              <a:rPr lang="el-GR" dirty="0" smtClean="0"/>
              <a:t>Α. ΟΙ ΔΥΟ ΠΑΡΑΔΟΣΕΙΣ ΤΗΣ ΔΙΟΙΚΗΤΙΚΗΣ ΟΡΓΑΝΩΣΗΣ ΤΟΥ ΚΡΑΤΟΥΣ</a:t>
            </a:r>
          </a:p>
          <a:p>
            <a:endParaRPr lang="el-GR" dirty="0" smtClean="0"/>
          </a:p>
          <a:p>
            <a:r>
              <a:rPr lang="el-GR" dirty="0" smtClean="0"/>
              <a:t>Β. Ο ΧΑΡΑΚΤΗΡΑΣ ΤΟΥ ΕΛΛΗΝΙΚΟΎ ΕΚΠΑΙΔΕΥΤΙΚΟΥ ΣΥΣΤΗΜΑΤΟΣ</a:t>
            </a:r>
          </a:p>
          <a:p>
            <a:endParaRPr lang="el-GR" dirty="0" smtClean="0"/>
          </a:p>
          <a:p>
            <a:r>
              <a:rPr lang="el-GR" dirty="0" smtClean="0"/>
              <a:t>Γ. Ο ΒΑΘΜΟΣ ΑΥΤΟΝΟΜΙΑΣ ΤΗΣ ΣΧΟΛΙΚΗΣ ΜΟΝΑΔΑΣ ΣΤΗΝ ΑΝΤΙΜΕΤΩΠΙΣΗ ΕΚΠΑΙΔΕΥΤΙΚΩΝ ΠΡΟΒΛΗΜΑΤΩΝ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ΟΙ ΔΥΟ ΠΑΡΑΔΟΣΕΙΣ ΤΗΣ ΔΙΟΙΚΗΤΙΚΗΣ ΟΡΓΑΝΩΣΗΣ </a:t>
            </a:r>
            <a:br>
              <a:rPr lang="el-GR" dirty="0" smtClean="0"/>
            </a:br>
            <a:r>
              <a:rPr lang="el-GR" dirty="0" smtClean="0"/>
              <a:t>ΤΟΥ ΚΡΑΤΟΥΣ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Η ΚΕΝΤΡΟΕΥΡΩΠΑΙΚΗ ΔΙΟΙΚΗΤΙΚΗ ΠΑΡΑΔΟΣΗ (ΤΟ ΝΑΠΟΛΕΟΝΤΕΙΟ ΚΡΑΤΟΣ)</a:t>
            </a:r>
          </a:p>
          <a:p>
            <a:endParaRPr lang="el-GR" dirty="0"/>
          </a:p>
          <a:p>
            <a:r>
              <a:rPr lang="el-GR" dirty="0" smtClean="0"/>
              <a:t>Η ΑΓΓΛΟΣΑΞΩΝΙΚΗ ΠΑΡΑΔΟΣΗ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6404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Η ΚΕΝΤΡΟΕΥΡΩΠΑΙΚΗ ΠΑΡΑΔΟΣΗ</a:t>
            </a:r>
            <a:br>
              <a:rPr lang="el-GR" dirty="0" smtClean="0"/>
            </a:br>
            <a:r>
              <a:rPr lang="el-GR" dirty="0" smtClean="0"/>
              <a:t>Νομική προσέγγιση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Αναπτύχθηκε στη Γαλλία και στην Πρωσσία </a:t>
            </a:r>
            <a:r>
              <a:rPr lang="el-GR" sz="2400" dirty="0" smtClean="0"/>
              <a:t>(Ναπολεόντεια παράδοση, στρατιωτική διοικητική σκέψη)</a:t>
            </a:r>
          </a:p>
          <a:p>
            <a:r>
              <a:rPr lang="el-GR" dirty="0" smtClean="0"/>
              <a:t>Ισχυρό κεντρικό σύστημα διοίκησης: </a:t>
            </a:r>
          </a:p>
          <a:p>
            <a:pPr marL="137160" indent="0">
              <a:buNone/>
            </a:pPr>
            <a:r>
              <a:rPr lang="el-GR" sz="2400" dirty="0" smtClean="0"/>
              <a:t>	«Ναπολεόντειο κράτος» = συγκεντρωτική πολιτειακή 	οργάνωση και έλεγχος από την πρωτεύουσα</a:t>
            </a:r>
          </a:p>
          <a:p>
            <a:r>
              <a:rPr lang="el-GR" sz="2400" dirty="0" smtClean="0"/>
              <a:t>Η ενότητα της δημόσιας διοίκησης εξασφαλίζεται από σώμα δημοσίων υπαλλήλων που εφαρμόζουν </a:t>
            </a:r>
            <a:r>
              <a:rPr lang="el-GR" sz="2400" b="1" dirty="0" smtClean="0"/>
              <a:t>ενιαίους κοινούς κανόνες δικαίου</a:t>
            </a:r>
          </a:p>
          <a:p>
            <a:r>
              <a:rPr lang="el-GR" sz="2400" b="1" dirty="0" smtClean="0"/>
              <a:t>Η ΔΗΜΟΣΙΑ ΔΙΟΙΚΗΣΗ ως προνομιακός θεσμός κρατικής εξουσίας (επιβολή κανόνων – έλεγχος)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9821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Η ΚΕΝΤΡΟΕΥΡΩΠΑΙΚΗ ΠΑΡΑΔΟΣΗ</a:t>
            </a:r>
            <a:br>
              <a:rPr lang="el-GR" dirty="0"/>
            </a:br>
            <a:r>
              <a:rPr lang="el-GR" dirty="0"/>
              <a:t>Νομική προσέγγιση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b="1" dirty="0" smtClean="0"/>
              <a:t>Ιδιαιτερότητα της Δημόσιας Διοίκησης </a:t>
            </a:r>
            <a:r>
              <a:rPr lang="el-GR" dirty="0" smtClean="0"/>
              <a:t>και των δημόσιων οργανισμών έναντι άλλων μορφών οργάνωσης (π.χ. Επιχειρήσεις, κόμματα)</a:t>
            </a:r>
          </a:p>
          <a:p>
            <a:r>
              <a:rPr lang="el-GR" dirty="0" smtClean="0"/>
              <a:t>Βασική αρχή: η τήρηση της νομιμότητας &gt;</a:t>
            </a:r>
          </a:p>
          <a:p>
            <a:r>
              <a:rPr lang="el-GR" dirty="0" smtClean="0"/>
              <a:t>Εφαρμογή κατά τρόπο «γενικό και απρόσωπο» κανόνων δικαίου από δημοσίους υπαλλήλους</a:t>
            </a:r>
          </a:p>
          <a:p>
            <a:r>
              <a:rPr lang="el-GR" dirty="0" smtClean="0"/>
              <a:t>Ως εκ τούτου αποτελεί σύστημα το οποίο δεν επιδέχεται εύκολα αλλαγών (βλ. &amp; Μ. </a:t>
            </a:r>
            <a:r>
              <a:rPr lang="en-GB" dirty="0" smtClean="0"/>
              <a:t>Archer)</a:t>
            </a:r>
          </a:p>
          <a:p>
            <a:r>
              <a:rPr lang="el-GR" dirty="0" smtClean="0"/>
              <a:t>Συνέπεια: τα διοικητικά στελέχη οφείλουν να έχουν νομική παιδεία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8910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ΑΓΓΛΟΣΑΞΩΝΙΚΗ ΠΑΡΑΔΟΣΗ</a:t>
            </a:r>
            <a:br>
              <a:rPr lang="el-GR" dirty="0" smtClean="0"/>
            </a:br>
            <a:r>
              <a:rPr lang="el-GR" dirty="0" smtClean="0"/>
              <a:t>Διαχειριστική προσέγγιση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Αναπτύχθηκε καταρχήν στις Ηνωμένες Πολιτείες</a:t>
            </a:r>
          </a:p>
          <a:p>
            <a:r>
              <a:rPr lang="el-GR" sz="2400" dirty="0" smtClean="0"/>
              <a:t>Εκβιομηχάνιση, αποκεντρωτική δομή διακυβέρνησης, το κράτος διασφαλίζει το πλαίσιο λειτουργίας της αγοράς</a:t>
            </a:r>
          </a:p>
          <a:p>
            <a:endParaRPr lang="el-GR" sz="2400" dirty="0" smtClean="0"/>
          </a:p>
          <a:p>
            <a:r>
              <a:rPr lang="el-GR" dirty="0" smtClean="0"/>
              <a:t>Η δημόσια διοίκηση δεν αποτελεί </a:t>
            </a:r>
            <a:r>
              <a:rPr lang="el-GR" b="1" dirty="0" smtClean="0"/>
              <a:t>ιδιαίτερη</a:t>
            </a:r>
            <a:r>
              <a:rPr lang="el-GR" dirty="0" smtClean="0"/>
              <a:t> μορφή οργάνωσης, αλλά θα πρέπει να ακολουθεί το σύστημα διοίκησης των οργανώσεων </a:t>
            </a:r>
            <a:endParaRPr lang="en-GB" dirty="0"/>
          </a:p>
          <a:p>
            <a:pPr marL="137160" indent="0">
              <a:buNone/>
            </a:pPr>
            <a:r>
              <a:rPr lang="en-GB" dirty="0" smtClean="0"/>
              <a:t>	</a:t>
            </a:r>
            <a:r>
              <a:rPr lang="el-GR" dirty="0" smtClean="0"/>
              <a:t>(</a:t>
            </a:r>
            <a:r>
              <a:rPr lang="en-GB" dirty="0" err="1" smtClean="0"/>
              <a:t>businesslike</a:t>
            </a:r>
            <a:r>
              <a:rPr lang="en-GB" dirty="0" smtClean="0"/>
              <a:t> public administration)</a:t>
            </a:r>
          </a:p>
        </p:txBody>
      </p:sp>
    </p:spTree>
    <p:extLst>
      <p:ext uri="{BB962C8B-B14F-4D97-AF65-F5344CB8AC3E}">
        <p14:creationId xmlns:p14="http://schemas.microsoft.com/office/powerpoint/2010/main" val="15467343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/>
              <a:t>ΑΓΓΛΟΣΑΞΩΝΙΚΗ ΠΑΡΑΔΟΣΗ</a:t>
            </a:r>
            <a:br>
              <a:rPr lang="el-GR" dirty="0"/>
            </a:br>
            <a:r>
              <a:rPr lang="el-GR" dirty="0"/>
              <a:t>Διαχειριστική προσέγγιση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37160" indent="0">
              <a:buNone/>
            </a:pPr>
            <a:r>
              <a:rPr lang="el-GR" dirty="0" smtClean="0"/>
              <a:t>Έμφαση στους στόχους και όχι στις διαδικασίες</a:t>
            </a:r>
          </a:p>
          <a:p>
            <a:pPr marL="137160" indent="0">
              <a:buNone/>
            </a:pPr>
            <a:r>
              <a:rPr lang="el-GR" dirty="0" smtClean="0"/>
              <a:t>	αρχή </a:t>
            </a:r>
            <a:r>
              <a:rPr lang="el-GR" dirty="0"/>
              <a:t>της αποτελεσματικότητας </a:t>
            </a:r>
            <a:r>
              <a:rPr lang="en-GB" dirty="0"/>
              <a:t>(efficiency) </a:t>
            </a:r>
            <a:r>
              <a:rPr lang="el-GR" dirty="0"/>
              <a:t>/ </a:t>
            </a:r>
            <a:r>
              <a:rPr lang="el-GR" dirty="0" smtClean="0"/>
              <a:t>	αποδοτικότητας </a:t>
            </a:r>
            <a:r>
              <a:rPr lang="en-GB" dirty="0"/>
              <a:t>(efficacy</a:t>
            </a:r>
            <a:r>
              <a:rPr lang="en-GB" dirty="0" smtClean="0"/>
              <a:t>)</a:t>
            </a:r>
            <a:endParaRPr lang="el-GR" dirty="0" smtClean="0"/>
          </a:p>
          <a:p>
            <a:pPr marL="137160" indent="0">
              <a:buNone/>
            </a:pPr>
            <a:endParaRPr lang="el-GR" dirty="0" smtClean="0"/>
          </a:p>
          <a:p>
            <a:pPr marL="137160" indent="0">
              <a:buNone/>
            </a:pPr>
            <a:r>
              <a:rPr lang="el-GR" dirty="0" smtClean="0"/>
              <a:t>Ενδιαφέρεται για τα κοινά χαρακτηριστικά των οργανώσεων (δημόσιων και ιδιωτικών) και όχι για τις ιδιαιτερότητές τους</a:t>
            </a:r>
            <a:endParaRPr lang="el-GR" dirty="0"/>
          </a:p>
          <a:p>
            <a:pPr marL="137160" indent="0">
              <a:buNone/>
            </a:pPr>
            <a:endParaRPr lang="el-GR" dirty="0" smtClean="0"/>
          </a:p>
          <a:p>
            <a:pPr marL="137160" indent="0">
              <a:buNone/>
            </a:pPr>
            <a:r>
              <a:rPr lang="el-GR" dirty="0" smtClean="0"/>
              <a:t>Εκπαίδευση στελεχών της διοίκησης με βάση τις αρχές της επιστήμης των οργανώσεων </a:t>
            </a:r>
            <a:r>
              <a:rPr lang="en-GB" dirty="0" smtClean="0"/>
              <a:t>(Management) </a:t>
            </a:r>
            <a:r>
              <a:rPr lang="el-GR" dirty="0" smtClean="0"/>
              <a:t>και όχι τη Νομική επιστήμη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9525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Το ελληνικό εκπαιδευτικό σύστημα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Συγκροτήθηκε κάτω από τη Βαυαρική επιρροή και με βάση τη Ναπολεόντεια παράδοση, </a:t>
            </a:r>
            <a:r>
              <a:rPr lang="el-GR" sz="2400" dirty="0" smtClean="0"/>
              <a:t>δηλ. ισχυρό κεντρικό κράτος, Νομάρχες ως εκπρόσωποι του κεντρικού κράτους, έγκαιρη δημόσια παρέμβαση για τη δημιουργία δημόσιου εκπαιδευτικού συστήματος (1834)</a:t>
            </a:r>
          </a:p>
          <a:p>
            <a:endParaRPr lang="el-GR" sz="2400" dirty="0" smtClean="0"/>
          </a:p>
          <a:p>
            <a:r>
              <a:rPr lang="el-GR" sz="2400" dirty="0" smtClean="0"/>
              <a:t>Διοίκηση με βάση ΚΑΝΟΝΕΣ</a:t>
            </a:r>
          </a:p>
          <a:p>
            <a:r>
              <a:rPr lang="el-GR" sz="2400" dirty="0" smtClean="0"/>
              <a:t>και όχι </a:t>
            </a:r>
          </a:p>
          <a:p>
            <a:r>
              <a:rPr lang="el-GR" sz="2400" smtClean="0"/>
              <a:t>Διοίκηση με βάση ΣΤΟΧΟΥΣ</a:t>
            </a:r>
            <a:endParaRPr lang="el-GR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37442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ΔΙΟΙΚΗΤΙΚΗ ΔΟΜΗ </a:t>
            </a:r>
            <a:br>
              <a:rPr lang="el-GR" dirty="0" smtClean="0"/>
            </a:br>
            <a:r>
              <a:rPr lang="el-GR" dirty="0" smtClean="0"/>
              <a:t>ΕΚΠΑΙΔΕΥΤΙΚΟΥ ΣΥΣΤΗΜΑΤΟΣ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659239"/>
              </p:ext>
            </p:extLst>
          </p:nvPr>
        </p:nvGraphicFramePr>
        <p:xfrm>
          <a:off x="457200" y="1600200"/>
          <a:ext cx="8229599" cy="4597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8576"/>
                <a:gridCol w="6131023"/>
              </a:tblGrid>
              <a:tr h="370840">
                <a:tc>
                  <a:txBody>
                    <a:bodyPr/>
                    <a:lstStyle/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ΕΘΝΙΚΟ</a:t>
                      </a:r>
                    </a:p>
                    <a:p>
                      <a:r>
                        <a:rPr lang="el-GR" dirty="0" smtClean="0">
                          <a:solidFill>
                            <a:schemeClr val="bg1"/>
                          </a:solidFill>
                        </a:rPr>
                        <a:t>ΕΠΙΠΕΔΟ</a:t>
                      </a:r>
                    </a:p>
                    <a:p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l-GR" dirty="0" smtClean="0">
                        <a:solidFill>
                          <a:srgbClr val="000000"/>
                        </a:solidFill>
                      </a:endParaRPr>
                    </a:p>
                    <a:p>
                      <a:pPr algn="ctr"/>
                      <a:r>
                        <a:rPr lang="el-GR" dirty="0" smtClean="0">
                          <a:solidFill>
                            <a:srgbClr val="000000"/>
                          </a:solidFill>
                        </a:rPr>
                        <a:t>ΥΠΟΥΡΓΕΙΟ</a:t>
                      </a:r>
                      <a:r>
                        <a:rPr lang="el-GR" baseline="0" dirty="0" smtClean="0">
                          <a:solidFill>
                            <a:srgbClr val="000000"/>
                          </a:solidFill>
                        </a:rPr>
                        <a:t> ΠΑΙΔΕΙΑΣ</a:t>
                      </a:r>
                      <a:endParaRPr lang="en-US" dirty="0">
                        <a:solidFill>
                          <a:srgbClr val="0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ΠΕΡΙΦΕΡΕΙΑΚΟ ΕΠΙΠΕΔΟ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13 ΠΕΡΙΦΕΡΕΙΑΚΕΣ ΔΙΕΥΘΥΝΣΕΙΣ</a:t>
                      </a:r>
                    </a:p>
                    <a:p>
                      <a:pPr algn="ctr"/>
                      <a:r>
                        <a:rPr lang="el-GR" dirty="0" smtClean="0"/>
                        <a:t>(π.χ. Π.Δ. Αττικής, Στερεάς Ελλάδας,</a:t>
                      </a:r>
                      <a:r>
                        <a:rPr lang="el-GR" baseline="0" dirty="0" smtClean="0"/>
                        <a:t> κλπ)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ΝΟΜΑΡΧΙΑΚΟ ΕΠΙΠΕΔΟ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ΔΙΕΥΘΥΝΣΕΙΣ ΕΚΠΑΙΔΕΥΣΗΣ</a:t>
                      </a:r>
                    </a:p>
                    <a:p>
                      <a:pPr algn="ctr"/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l-GR" dirty="0" smtClean="0"/>
                        <a:t>ΤΟΠΙΚΟ ΕΠΙΠΕΔΟ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ΣΧΟΛΙΚΕΣ</a:t>
                      </a:r>
                      <a:r>
                        <a:rPr lang="el-GR" baseline="0" dirty="0" smtClean="0"/>
                        <a:t> ΜΟΝΑΔΕΣ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l-GR" dirty="0" smtClean="0"/>
                        <a:t>ΔΙΕΥΘΥΝΤΗΣ ΣΧΟΛΙΚΗΣ ΜΟΝΑΔΑΣ</a:t>
                      </a:r>
                    </a:p>
                    <a:p>
                      <a:pPr algn="ctr"/>
                      <a:r>
                        <a:rPr lang="el-GR" dirty="0" smtClean="0"/>
                        <a:t>ΥΠΟΔΙΕΥΘΥΝΤΗΣ ΣΧΟΛΙΚΗΣ</a:t>
                      </a:r>
                      <a:r>
                        <a:rPr lang="el-GR" baseline="0" dirty="0" smtClean="0"/>
                        <a:t> ΜΟΝΑΔΑΣ</a:t>
                      </a:r>
                    </a:p>
                    <a:p>
                      <a:pPr algn="ctr"/>
                      <a:endParaRPr lang="el-GR" baseline="0" dirty="0" smtClean="0"/>
                    </a:p>
                    <a:p>
                      <a:pPr algn="ctr"/>
                      <a:r>
                        <a:rPr lang="el-GR" baseline="0" dirty="0" smtClean="0"/>
                        <a:t> ΕΚΠΑΙΔΕΥΤΙΚΟΙ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4940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2486</TotalTime>
  <Words>459</Words>
  <Application>Microsoft Macintosh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Apex</vt:lpstr>
      <vt:lpstr>Η ΔΙΟΙΚΗΤΙΚΗ ΔΟΜΗ  ΤΟΥ ΕΛΛΗΝΙΚΟΥ  ΕΚΠΑΙΔΕΥΤΙΚΟΥΣΥΣΤΗΜΑΤΟΣ</vt:lpstr>
      <vt:lpstr>Βασικές έννοιες</vt:lpstr>
      <vt:lpstr>ΟΙ ΔΥΟ ΠΑΡΑΔΟΣΕΙΣ ΤΗΣ ΔΙΟΙΚΗΤΙΚΗΣ ΟΡΓΑΝΩΣΗΣ  ΤΟΥ ΚΡΑΤΟΥΣ</vt:lpstr>
      <vt:lpstr>Η ΚΕΝΤΡΟΕΥΡΩΠΑΙΚΗ ΠΑΡΑΔΟΣΗ Νομική προσέγγιση</vt:lpstr>
      <vt:lpstr>Η ΚΕΝΤΡΟΕΥΡΩΠΑΙΚΗ ΠΑΡΑΔΟΣΗ Νομική προσέγγιση</vt:lpstr>
      <vt:lpstr>ΑΓΓΛΟΣΑΞΩΝΙΚΗ ΠΑΡΑΔΟΣΗ Διαχειριστική προσέγγιση</vt:lpstr>
      <vt:lpstr>ΑΓΓΛΟΣΑΞΩΝΙΚΗ ΠΑΡΑΔΟΣΗ Διαχειριστική προσέγγιση</vt:lpstr>
      <vt:lpstr>Το ελληνικό εκπαιδευτικό σύστημα</vt:lpstr>
      <vt:lpstr>ΔΙΟΙΚΗΤΙΚΗ ΔΟΜΗ  ΕΚΠΑΙΔΕΥΤΙΚΟΥ ΣΥΣΤΗΜΑΤΟΣ</vt:lpstr>
      <vt:lpstr>ΟΡΓΑΝΟΓΡΑΜΜΑ ΕΛΛΗΝΙΚΟΥ ΕΚΠΑΙΔΕΥΤΙΚΟΥ ΣΥΣΤΗΜΑΤΟΣ</vt:lpstr>
      <vt:lpstr>ΠΥΣΠΕ – ΠΥΣΔΕ </vt:lpstr>
      <vt:lpstr>Αρμοδιότητες ΠΥΣΠΕ-ΠΥΣΔΕ</vt:lpstr>
      <vt:lpstr>Σχολική Μονάδα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ΕΛΛΗΝΙΚΟ ΑΝΟΙΧΤΟ ΠΑΝΕΠΙΣΤΗΜΙΟ</dc:title>
  <dc:creator>Evie</dc:creator>
  <cp:lastModifiedBy>Evie Zambeta</cp:lastModifiedBy>
  <cp:revision>165</cp:revision>
  <dcterms:created xsi:type="dcterms:W3CDTF">2011-10-11T13:59:42Z</dcterms:created>
  <dcterms:modified xsi:type="dcterms:W3CDTF">2018-04-18T04:16:09Z</dcterms:modified>
</cp:coreProperties>
</file>