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72" r:id="rId6"/>
    <p:sldId id="259" r:id="rId7"/>
    <p:sldId id="266" r:id="rId8"/>
    <p:sldId id="267" r:id="rId9"/>
    <p:sldId id="268" r:id="rId10"/>
    <p:sldId id="269" r:id="rId11"/>
    <p:sldId id="270" r:id="rId12"/>
    <p:sldId id="260" r:id="rId13"/>
    <p:sldId id="261" r:id="rId14"/>
    <p:sldId id="278" r:id="rId15"/>
    <p:sldId id="277" r:id="rId16"/>
    <p:sldId id="262" r:id="rId17"/>
    <p:sldId id="263" r:id="rId18"/>
    <p:sldId id="264" r:id="rId19"/>
    <p:sldId id="265" r:id="rId20"/>
    <p:sldId id="279" r:id="rId21"/>
    <p:sldId id="280"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19/4/2015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19/4/2015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19/4/2015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19/4/2015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19/4/2015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19/4/2015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19/4/2015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19/4/2015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19/4/2015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19/4/2015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19/4/2015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19/4/2015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Αυθεντική Αξιολόγηση</a:t>
            </a:r>
            <a:endParaRPr lang="el-GR" dirty="0"/>
          </a:p>
        </p:txBody>
      </p:sp>
      <p:sp>
        <p:nvSpPr>
          <p:cNvPr id="3" name="2 - Υπότιτλος"/>
          <p:cNvSpPr>
            <a:spLocks noGrp="1"/>
          </p:cNvSpPr>
          <p:nvPr>
            <p:ph type="subTitle" idx="1"/>
          </p:nvPr>
        </p:nvSpPr>
        <p:spPr/>
        <p:txBody>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Συνέντευξη αυτοαξιολόγησης</a:t>
            </a:r>
            <a:endParaRPr lang="el-G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827584" y="1052736"/>
            <a:ext cx="6552728" cy="580526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Συνέντευξη αυτοαξιολόγησης</a:t>
            </a:r>
            <a:endParaRPr lang="el-G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555776" y="1052736"/>
            <a:ext cx="4248471" cy="580526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Φάκελος εργασιών (</a:t>
            </a:r>
            <a:r>
              <a:rPr lang="en-US" dirty="0" smtClean="0"/>
              <a:t>portfolio)</a:t>
            </a:r>
            <a:endParaRPr lang="el-GR" dirty="0"/>
          </a:p>
        </p:txBody>
      </p:sp>
      <p:sp>
        <p:nvSpPr>
          <p:cNvPr id="3" name="2 - Θέση περιεχομένου"/>
          <p:cNvSpPr>
            <a:spLocks noGrp="1"/>
          </p:cNvSpPr>
          <p:nvPr>
            <p:ph idx="1"/>
          </p:nvPr>
        </p:nvSpPr>
        <p:spPr/>
        <p:txBody>
          <a:bodyPr/>
          <a:lstStyle/>
          <a:p>
            <a:r>
              <a:rPr lang="el-GR" dirty="0" smtClean="0"/>
              <a:t>Οι </a:t>
            </a:r>
            <a:r>
              <a:rPr lang="el-GR" dirty="0" err="1" smtClean="0"/>
              <a:t>Puckett</a:t>
            </a:r>
            <a:r>
              <a:rPr lang="el-GR" dirty="0" smtClean="0"/>
              <a:t> και </a:t>
            </a:r>
            <a:r>
              <a:rPr lang="el-GR" dirty="0" err="1" smtClean="0"/>
              <a:t>Black</a:t>
            </a:r>
            <a:r>
              <a:rPr lang="el-GR" dirty="0" smtClean="0"/>
              <a:t> (2000, σ. 246-247) αναφέρουν ότι </a:t>
            </a:r>
            <a:r>
              <a:rPr lang="el-GR" i="1" dirty="0" smtClean="0"/>
              <a:t>«ο φάκελος εργασιών είναι μια σκόπιμη συλλογή των εργασιών του μαθητή που δείχνουν στον</a:t>
            </a:r>
            <a:r>
              <a:rPr lang="en-US" i="1" dirty="0" smtClean="0"/>
              <a:t> </a:t>
            </a:r>
            <a:r>
              <a:rPr lang="el-GR" i="1" dirty="0" smtClean="0"/>
              <a:t>εκπαιδευτικό, στον μαθητή και στους γονείς τα αποτελέσματα, την πρόοδο και τα</a:t>
            </a:r>
            <a:r>
              <a:rPr lang="en-US" i="1" dirty="0" smtClean="0"/>
              <a:t> </a:t>
            </a:r>
            <a:r>
              <a:rPr lang="el-GR" i="1" dirty="0" smtClean="0"/>
              <a:t>επιτεύγματα του μαθητή σε δεδομένες περιοχές».</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Φάκελος εργασιών (</a:t>
            </a:r>
            <a:r>
              <a:rPr lang="en-US" dirty="0" smtClean="0"/>
              <a:t>portfolio)</a:t>
            </a:r>
            <a:endParaRPr lang="el-GR" dirty="0"/>
          </a:p>
        </p:txBody>
      </p:sp>
      <p:sp>
        <p:nvSpPr>
          <p:cNvPr id="3" name="2 - Θέση περιεχομένου"/>
          <p:cNvSpPr>
            <a:spLocks noGrp="1"/>
          </p:cNvSpPr>
          <p:nvPr>
            <p:ph idx="1"/>
          </p:nvPr>
        </p:nvSpPr>
        <p:spPr/>
        <p:txBody>
          <a:bodyPr/>
          <a:lstStyle/>
          <a:p>
            <a:pPr>
              <a:buNone/>
            </a:pPr>
            <a:r>
              <a:rPr lang="en-US" dirty="0" smtClean="0"/>
              <a:t>   </a:t>
            </a:r>
            <a:r>
              <a:rPr lang="el-GR" dirty="0" smtClean="0"/>
              <a:t>«</a:t>
            </a:r>
            <a:r>
              <a:rPr lang="en-US" dirty="0" smtClean="0"/>
              <a:t>M</a:t>
            </a:r>
            <a:r>
              <a:rPr lang="el-GR" dirty="0" smtClean="0"/>
              <a:t>ια συλλογή των εργασιών των παιδιών</a:t>
            </a:r>
            <a:r>
              <a:rPr lang="en-US" dirty="0" smtClean="0"/>
              <a:t> </a:t>
            </a:r>
            <a:r>
              <a:rPr lang="el-GR" dirty="0" smtClean="0"/>
              <a:t>και των δεδομένων που συλλέγει ο εκπαιδευτικός από τις άτυπες και τις συστηματικές του παρατηρήσεις με σκοπό την αξιολόγηση της ανάπτυξης και των μαθησιακών επιτευγμάτων του παιδιού» (</a:t>
            </a:r>
            <a:r>
              <a:rPr lang="el-GR" dirty="0" err="1" smtClean="0"/>
              <a:t>Wortham</a:t>
            </a:r>
            <a:r>
              <a:rPr lang="el-GR" dirty="0" smtClean="0"/>
              <a:t>, 2008, σ. 223).</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Φάκελος εργασιών (</a:t>
            </a:r>
            <a:r>
              <a:rPr lang="en-US" dirty="0" smtClean="0"/>
              <a:t>portfolio)</a:t>
            </a:r>
            <a:endParaRPr lang="el-GR" dirty="0"/>
          </a:p>
        </p:txBody>
      </p:sp>
      <p:sp>
        <p:nvSpPr>
          <p:cNvPr id="3" name="2 - Θέση περιεχομένου"/>
          <p:cNvSpPr>
            <a:spLocks noGrp="1"/>
          </p:cNvSpPr>
          <p:nvPr>
            <p:ph idx="1"/>
          </p:nvPr>
        </p:nvSpPr>
        <p:spPr/>
        <p:txBody>
          <a:bodyPr>
            <a:normAutofit fontScale="25000" lnSpcReduction="20000"/>
          </a:bodyPr>
          <a:lstStyle/>
          <a:p>
            <a:pPr algn="just">
              <a:lnSpc>
                <a:spcPct val="150000"/>
              </a:lnSpc>
              <a:spcBef>
                <a:spcPts val="1200"/>
              </a:spcBef>
              <a:spcAft>
                <a:spcPts val="600"/>
              </a:spcAft>
              <a:buClr>
                <a:srgbClr val="FF0000"/>
              </a:buClr>
              <a:buFont typeface="Wingdings" pitchFamily="2" charset="2"/>
              <a:buChar char="v"/>
              <a:defRPr/>
            </a:pPr>
            <a:r>
              <a:rPr lang="el-GR" dirty="0" smtClean="0">
                <a:effectLst>
                  <a:outerShdw blurRad="38100" dist="38100" dir="2700000" algn="tl">
                    <a:srgbClr val="000000">
                      <a:alpha val="43137"/>
                    </a:srgbClr>
                  </a:outerShdw>
                </a:effectLst>
                <a:latin typeface="Arial Narrow" pitchFamily="34" charset="0"/>
              </a:rPr>
              <a:t> </a:t>
            </a:r>
            <a:r>
              <a:rPr lang="en-US" sz="6200" i="1" dirty="0" smtClean="0">
                <a:effectLst>
                  <a:outerShdw blurRad="38100" dist="38100" dir="2700000" algn="tl">
                    <a:srgbClr val="000000">
                      <a:alpha val="43137"/>
                    </a:srgbClr>
                  </a:outerShdw>
                </a:effectLst>
              </a:rPr>
              <a:t>….</a:t>
            </a:r>
            <a:r>
              <a:rPr lang="el-GR" sz="6200" i="1" dirty="0" smtClean="0">
                <a:effectLst>
                  <a:outerShdw blurRad="38100" dist="38100" dir="2700000" algn="tl">
                    <a:srgbClr val="000000">
                      <a:alpha val="43137"/>
                    </a:srgbClr>
                  </a:outerShdw>
                </a:effectLst>
              </a:rPr>
              <a:t>τηρούν </a:t>
            </a:r>
            <a:r>
              <a:rPr lang="el-GR" sz="6200" i="1" dirty="0" err="1" smtClean="0">
                <a:effectLst>
                  <a:outerShdw blurRad="38100" dist="38100" dir="2700000" algn="tl">
                    <a:srgbClr val="000000">
                      <a:alpha val="43137"/>
                    </a:srgbClr>
                  </a:outerShdw>
                </a:effectLst>
              </a:rPr>
              <a:t>portfolio</a:t>
            </a:r>
            <a:r>
              <a:rPr lang="el-GR" sz="6200" i="1" dirty="0" smtClean="0">
                <a:effectLst>
                  <a:outerShdw blurRad="38100" dist="38100" dir="2700000" algn="tl">
                    <a:srgbClr val="000000">
                      <a:alpha val="43137"/>
                    </a:srgbClr>
                  </a:outerShdw>
                </a:effectLst>
              </a:rPr>
              <a:t> μαθητή, όπου καταγράφονται οι δραστηριότητες και οι επιδόσεις όλων των μαθητών</a:t>
            </a:r>
            <a:r>
              <a:rPr lang="en-US" sz="6200" i="1" dirty="0" smtClean="0">
                <a:effectLst>
                  <a:outerShdw blurRad="38100" dist="38100" dir="2700000" algn="tl">
                    <a:srgbClr val="000000">
                      <a:alpha val="43137"/>
                    </a:srgbClr>
                  </a:outerShdw>
                </a:effectLst>
              </a:rPr>
              <a:t> …..</a:t>
            </a:r>
          </a:p>
          <a:p>
            <a:pPr algn="just">
              <a:lnSpc>
                <a:spcPct val="150000"/>
              </a:lnSpc>
              <a:spcBef>
                <a:spcPts val="1200"/>
              </a:spcBef>
              <a:spcAft>
                <a:spcPts val="600"/>
              </a:spcAft>
              <a:buClr>
                <a:srgbClr val="FF0000"/>
              </a:buClr>
              <a:buFont typeface="Wingdings" pitchFamily="2" charset="2"/>
              <a:buChar char="v"/>
              <a:defRPr/>
            </a:pPr>
            <a:r>
              <a:rPr lang="en-US" sz="6200" dirty="0" smtClean="0">
                <a:effectLst>
                  <a:outerShdw blurRad="38100" dist="38100" dir="2700000" algn="tl">
                    <a:srgbClr val="000000">
                      <a:alpha val="43137"/>
                    </a:srgbClr>
                  </a:outerShdw>
                </a:effectLst>
              </a:rPr>
              <a:t> </a:t>
            </a:r>
            <a:r>
              <a:rPr lang="el-GR" sz="6200" dirty="0" smtClean="0">
                <a:effectLst>
                  <a:outerShdw blurRad="38100" dist="38100" dir="2700000" algn="tl">
                    <a:srgbClr val="000000">
                      <a:alpha val="43137"/>
                    </a:srgbClr>
                  </a:outerShdw>
                </a:effectLst>
              </a:rPr>
              <a:t>Τίθεται σ’ όλους το ερώτημα: «Τι ακριβώς είναι </a:t>
            </a:r>
            <a:r>
              <a:rPr lang="en-US" sz="6200" dirty="0" smtClean="0">
                <a:effectLst>
                  <a:outerShdw blurRad="38100" dist="38100" dir="2700000" algn="tl">
                    <a:srgbClr val="000000">
                      <a:alpha val="43137"/>
                    </a:srgbClr>
                  </a:outerShdw>
                </a:effectLst>
              </a:rPr>
              <a:t>portfolio </a:t>
            </a:r>
            <a:r>
              <a:rPr lang="el-GR" sz="6200" dirty="0" smtClean="0">
                <a:effectLst>
                  <a:outerShdw blurRad="38100" dist="38100" dir="2700000" algn="tl">
                    <a:srgbClr val="000000">
                      <a:alpha val="43137"/>
                    </a:srgbClr>
                  </a:outerShdw>
                </a:effectLst>
              </a:rPr>
              <a:t>μαθητή, δηλαδή φάκελος του μαθητή;» </a:t>
            </a:r>
          </a:p>
          <a:p>
            <a:pPr algn="just">
              <a:lnSpc>
                <a:spcPct val="150000"/>
              </a:lnSpc>
              <a:spcBef>
                <a:spcPts val="1200"/>
              </a:spcBef>
              <a:spcAft>
                <a:spcPts val="600"/>
              </a:spcAft>
              <a:buClr>
                <a:srgbClr val="FF0000"/>
              </a:buClr>
              <a:buFont typeface="Wingdings" pitchFamily="2" charset="2"/>
              <a:buChar char="v"/>
              <a:defRPr/>
            </a:pPr>
            <a:r>
              <a:rPr lang="el-GR" sz="6200" dirty="0" smtClean="0">
                <a:effectLst>
                  <a:outerShdw blurRad="38100" dist="38100" dir="2700000" algn="tl">
                    <a:srgbClr val="000000">
                      <a:alpha val="43137"/>
                    </a:srgbClr>
                  </a:outerShdw>
                </a:effectLst>
              </a:rPr>
              <a:t> </a:t>
            </a:r>
            <a:r>
              <a:rPr lang="en-US" sz="6200" dirty="0" smtClean="0">
                <a:effectLst>
                  <a:outerShdw blurRad="38100" dist="38100" dir="2700000" algn="tl">
                    <a:srgbClr val="000000">
                      <a:alpha val="43137"/>
                    </a:srgbClr>
                  </a:outerShdw>
                </a:effectLst>
              </a:rPr>
              <a:t>1</a:t>
            </a:r>
            <a:r>
              <a:rPr lang="el-GR" sz="6200" dirty="0" smtClean="0">
                <a:effectLst>
                  <a:outerShdw blurRad="38100" dist="38100" dir="2700000" algn="tl">
                    <a:srgbClr val="000000">
                      <a:alpha val="43137"/>
                    </a:srgbClr>
                  </a:outerShdw>
                </a:effectLst>
              </a:rPr>
              <a:t>. Καταγραφή  δραστηριοτήτων και επιδόσεων</a:t>
            </a:r>
            <a:r>
              <a:rPr lang="en-US" sz="6200" dirty="0" smtClean="0">
                <a:effectLst>
                  <a:outerShdw blurRad="38100" dist="38100" dir="2700000" algn="tl">
                    <a:srgbClr val="000000">
                      <a:alpha val="43137"/>
                    </a:srgbClr>
                  </a:outerShdw>
                </a:effectLst>
              </a:rPr>
              <a:t>        </a:t>
            </a:r>
            <a:r>
              <a:rPr lang="el-GR" sz="6200" dirty="0" smtClean="0">
                <a:effectLst>
                  <a:outerShdw blurRad="38100" dist="38100" dir="2700000" algn="tl">
                    <a:srgbClr val="000000">
                      <a:alpha val="43137"/>
                    </a:srgbClr>
                  </a:outerShdw>
                </a:effectLst>
              </a:rPr>
              <a:t> Συλλογή</a:t>
            </a:r>
          </a:p>
          <a:p>
            <a:pPr algn="just">
              <a:lnSpc>
                <a:spcPct val="150000"/>
              </a:lnSpc>
              <a:spcBef>
                <a:spcPts val="1200"/>
              </a:spcBef>
              <a:spcAft>
                <a:spcPts val="600"/>
              </a:spcAft>
              <a:buClr>
                <a:srgbClr val="FF0000"/>
              </a:buClr>
              <a:buFont typeface="Wingdings" pitchFamily="2" charset="2"/>
              <a:buChar char="v"/>
              <a:defRPr/>
            </a:pPr>
            <a:r>
              <a:rPr lang="el-GR" sz="6200" dirty="0" smtClean="0">
                <a:effectLst>
                  <a:outerShdw blurRad="38100" dist="38100" dir="2700000" algn="tl">
                    <a:srgbClr val="000000">
                      <a:alpha val="43137"/>
                    </a:srgbClr>
                  </a:outerShdw>
                </a:effectLst>
              </a:rPr>
              <a:t>2. Δημιουργία  και Επιδόσεις           Αξιολόγηση</a:t>
            </a:r>
          </a:p>
          <a:p>
            <a:pPr algn="just">
              <a:lnSpc>
                <a:spcPct val="150000"/>
              </a:lnSpc>
              <a:spcBef>
                <a:spcPts val="1200"/>
              </a:spcBef>
              <a:spcAft>
                <a:spcPts val="600"/>
              </a:spcAft>
              <a:buClr>
                <a:srgbClr val="FF0000"/>
              </a:buClr>
              <a:buFont typeface="Wingdings" pitchFamily="2" charset="2"/>
              <a:buChar char="v"/>
              <a:defRPr/>
            </a:pPr>
            <a:r>
              <a:rPr lang="el-GR" sz="6200" dirty="0" smtClean="0">
                <a:effectLst>
                  <a:outerShdw blurRad="38100" dist="38100" dir="2700000" algn="tl">
                    <a:srgbClr val="000000">
                      <a:alpha val="43137"/>
                    </a:srgbClr>
                  </a:outerShdw>
                </a:effectLst>
              </a:rPr>
              <a:t>  Μας χρειάζεται κι’ αυτό; </a:t>
            </a:r>
            <a:r>
              <a:rPr lang="el-GR" sz="6200" i="1" dirty="0" smtClean="0">
                <a:effectLst>
                  <a:outerShdw blurRad="38100" dist="38100" dir="2700000" algn="tl">
                    <a:srgbClr val="000000">
                      <a:alpha val="43137"/>
                    </a:srgbClr>
                  </a:outerShdw>
                </a:effectLst>
              </a:rPr>
              <a:t>Ποιες είναι οι δυνατότητες και τα όρια συνεισφοράς των Φ</a:t>
            </a:r>
            <a:r>
              <a:rPr lang="el-GR" sz="6200" i="1" dirty="0" smtClean="0">
                <a:effectLst>
                  <a:outerShdw blurRad="38100" dist="38100" dir="2700000" algn="tl">
                    <a:srgbClr val="000000">
                      <a:alpha val="43137"/>
                    </a:srgbClr>
                  </a:outerShdw>
                </a:effectLst>
                <a:cs typeface="Arial" pitchFamily="34" charset="0"/>
              </a:rPr>
              <a:t>ακέλων Δραστηριοτήτων και Επιδόσεων του μαθητή  </a:t>
            </a:r>
            <a:r>
              <a:rPr lang="el-GR" sz="6200" i="1" dirty="0" smtClean="0">
                <a:effectLst>
                  <a:outerShdw blurRad="38100" dist="38100" dir="2700000" algn="tl">
                    <a:srgbClr val="000000">
                      <a:alpha val="43137"/>
                    </a:srgbClr>
                  </a:outerShdw>
                </a:effectLst>
              </a:rPr>
              <a:t>στη μαθησιακή διαδικασία;. </a:t>
            </a:r>
            <a:endParaRPr lang="el-GR" sz="6200" i="1" dirty="0" smtClean="0">
              <a:effectLst>
                <a:outerShdw blurRad="38100" dist="38100" dir="2700000" algn="tl">
                  <a:srgbClr val="000000">
                    <a:alpha val="43137"/>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Φάκελος εργασιών (</a:t>
            </a:r>
            <a:r>
              <a:rPr lang="en-US" dirty="0" smtClean="0"/>
              <a:t>portfolio)</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latin typeface="Arial Narrow" pitchFamily="34" charset="0"/>
              </a:rPr>
              <a:t>Οι προσπάθειες για αλλαγές στη φιλοσοφία της εκπαίδευσης, που εστιάζονται στις </a:t>
            </a:r>
            <a:r>
              <a:rPr lang="el-GR" dirty="0" err="1" smtClean="0">
                <a:latin typeface="Arial Narrow" pitchFamily="34" charset="0"/>
              </a:rPr>
              <a:t>μαθητοκεντρικές</a:t>
            </a:r>
            <a:r>
              <a:rPr lang="el-GR" dirty="0" smtClean="0">
                <a:latin typeface="Arial Narrow" pitchFamily="34" charset="0"/>
              </a:rPr>
              <a:t> τάξεις, στην </a:t>
            </a:r>
            <a:r>
              <a:rPr lang="el-GR" dirty="0" err="1" smtClean="0">
                <a:latin typeface="Arial Narrow" pitchFamily="34" charset="0"/>
              </a:rPr>
              <a:t>ομαδοσυνεργατική</a:t>
            </a:r>
            <a:r>
              <a:rPr lang="el-GR" dirty="0" smtClean="0">
                <a:latin typeface="Arial Narrow" pitchFamily="34" charset="0"/>
              </a:rPr>
              <a:t>, στην </a:t>
            </a:r>
            <a:r>
              <a:rPr lang="el-GR" dirty="0" err="1" smtClean="0">
                <a:latin typeface="Arial Narrow" pitchFamily="34" charset="0"/>
              </a:rPr>
              <a:t>αυτοαξιολόγηση</a:t>
            </a:r>
            <a:r>
              <a:rPr lang="el-GR" dirty="0" smtClean="0">
                <a:latin typeface="Arial Narrow" pitchFamily="34" charset="0"/>
              </a:rPr>
              <a:t>, σε εναλλακτικές μορφές αξιολόγησης και τη μεγαλύτερη συμμετοχή των δασκάλων στο σχεδιασμό του προγράμματος σπουδών και την αξιολόγηση των μαθητών, έδωσαν μια ώθηση στην αυξανόμενη χρήση των φακέλων (</a:t>
            </a:r>
            <a:r>
              <a:rPr lang="en-US" dirty="0" smtClean="0">
                <a:latin typeface="Arial Narrow" pitchFamily="34" charset="0"/>
              </a:rPr>
              <a:t>portfolios)</a:t>
            </a:r>
            <a:r>
              <a:rPr lang="el-GR" dirty="0" smtClean="0">
                <a:latin typeface="Arial Narrow" pitchFamily="34" charset="0"/>
              </a:rPr>
              <a:t> εκπαιδευτικών και μαθητών (</a:t>
            </a:r>
            <a:r>
              <a:rPr lang="el-GR" dirty="0" err="1" smtClean="0">
                <a:latin typeface="Arial Narrow" pitchFamily="34" charset="0"/>
              </a:rPr>
              <a:t>Lankard</a:t>
            </a:r>
            <a:r>
              <a:rPr lang="el-GR" dirty="0" smtClean="0">
                <a:latin typeface="Arial Narrow" pitchFamily="34" charset="0"/>
              </a:rPr>
              <a:t>, 1997).</a:t>
            </a:r>
            <a:endParaRPr lang="el-GR" sz="2800" dirty="0" smtClean="0">
              <a:latin typeface="Arial Narrow" pitchFamily="34" charset="0"/>
            </a:endParaRP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i="1" dirty="0" smtClean="0"/>
              <a:t>Έργα των παιδιών από τα γνωστικά αντικείμενα</a:t>
            </a:r>
            <a:endParaRPr lang="el-GR" dirty="0"/>
          </a:p>
        </p:txBody>
      </p:sp>
      <p:sp>
        <p:nvSpPr>
          <p:cNvPr id="3" name="2 - Θέση περιεχομένου"/>
          <p:cNvSpPr>
            <a:spLocks noGrp="1"/>
          </p:cNvSpPr>
          <p:nvPr>
            <p:ph idx="1"/>
          </p:nvPr>
        </p:nvSpPr>
        <p:spPr/>
        <p:txBody>
          <a:bodyPr>
            <a:normAutofit fontScale="77500" lnSpcReduction="20000"/>
          </a:bodyPr>
          <a:lstStyle/>
          <a:p>
            <a:pPr>
              <a:buNone/>
            </a:pPr>
            <a:r>
              <a:rPr lang="el-GR" i="1" dirty="0" smtClean="0"/>
              <a:t>Εικαστικά: Έργα των παιδιών, ατομικά ή συλλογικά. Γλώσσα, Ανάγνωση,</a:t>
            </a:r>
          </a:p>
          <a:p>
            <a:pPr>
              <a:buNone/>
            </a:pPr>
            <a:r>
              <a:rPr lang="el-GR" i="1" dirty="0" smtClean="0"/>
              <a:t>Γραφή: Έργα των παιδιών στα οποία αποτυπώνονταν τα επιτεύγματά τους στη</a:t>
            </a:r>
            <a:r>
              <a:rPr lang="en-US" i="1" dirty="0" smtClean="0"/>
              <a:t> </a:t>
            </a:r>
            <a:r>
              <a:rPr lang="el-GR" dirty="0" smtClean="0"/>
              <a:t>γραφή (λεζάντες, τίτλοι, μηνύματα κ.τ.λ.). Καρτέλες δανεισμού βιβλίων από τη δανειστική βιβλιοθήκη (με τη συμπλήρωση στοιχείων δανεισμού από τα παιδιά). Μαγνητοσκοπήσεις από ατομικές παρουσιάσεις, σχόλια των παιδιών για το</a:t>
            </a:r>
            <a:r>
              <a:rPr lang="en-US" dirty="0" smtClean="0"/>
              <a:t> </a:t>
            </a:r>
            <a:r>
              <a:rPr lang="el-GR" dirty="0" smtClean="0"/>
              <a:t>περιεχόμενο του βιβλίου που δανείστηκαν και αφηγήσεις εμπειριών, ιστοριών κ.ά.</a:t>
            </a:r>
          </a:p>
          <a:p>
            <a:pPr>
              <a:buNone/>
            </a:pPr>
            <a:r>
              <a:rPr lang="el-GR" i="1" dirty="0" smtClean="0"/>
              <a:t>Μαθηματικά: Έργα των παιδιών στα οποία αποτυπωνόταν η πορεία τους στην</a:t>
            </a:r>
            <a:r>
              <a:rPr lang="en-US" i="1" dirty="0" smtClean="0"/>
              <a:t> </a:t>
            </a:r>
            <a:r>
              <a:rPr lang="el-GR" dirty="0" smtClean="0"/>
              <a:t>κατάκτηση μαθηματικής σκέψης.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i="1" dirty="0" smtClean="0"/>
              <a:t>Καταγραφές και εκθέσεις των νηπιαγωγών και των γονέων</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Καταγραφές των νηπιαγωγών από: α) τις ατομικές συνεδρίες, β) τις παρουσιάσεις παραμυθιών από τα παιδιά, γ) τις παρουσιάσεις σε όλη την ομάδα-τάξη των έργων των παιδιών.</a:t>
            </a:r>
          </a:p>
          <a:p>
            <a:r>
              <a:rPr lang="el-GR" dirty="0" smtClean="0"/>
              <a:t>Ανεκδοτικές εκθέσεις των νηπιαγωγών σχετικές με το παιδί αλλά και περιγραφές, εκθέσεις γεγονότων, καταστάσεων από τους γονείς.</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i="1" dirty="0" smtClean="0"/>
              <a:t>Πρωτόκολλα παρατήρησης-αξιολόγησης των δεξιοτήτων των παιδιών</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α) Προσαρμογή στο περιβάλλον του νηπιαγωγείου.</a:t>
            </a:r>
          </a:p>
          <a:p>
            <a:r>
              <a:rPr lang="el-GR" dirty="0" smtClean="0"/>
              <a:t>β) Συμμετοχή στις δραστηριότητες των προγραμμάτων. </a:t>
            </a:r>
            <a:endParaRPr lang="en-US" dirty="0" smtClean="0"/>
          </a:p>
          <a:p>
            <a:r>
              <a:rPr lang="el-GR" dirty="0" smtClean="0"/>
              <a:t>γ) Συναισθηματική και κοινωνική ανάπτυξη με έμφαση στην ικανότητα επικοινωνίας του παιδιού με τους άλλους και την ανάπτυξη της αυτονομίας του στο περιβάλλον του νηπιαγωγείου.</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674642"/>
          </a:xfrm>
        </p:spPr>
        <p:txBody>
          <a:bodyPr>
            <a:normAutofit/>
          </a:bodyPr>
          <a:lstStyle/>
          <a:p>
            <a:r>
              <a:rPr lang="el-GR" sz="2800" i="1" dirty="0" smtClean="0"/>
              <a:t>Πρωτόκολλο συνέντευξης με τους γονείς με χρήσιμες πληροφορίες για την</a:t>
            </a:r>
            <a:br>
              <a:rPr lang="el-GR" sz="2800" i="1" dirty="0" smtClean="0"/>
            </a:br>
            <a:r>
              <a:rPr lang="el-GR" sz="2800" i="1" dirty="0" smtClean="0"/>
              <a:t>ομαλή προσαρμογή και τη φοίτηση του παιδιού τους στο νηπιαγωγείο.</a:t>
            </a:r>
            <a:endParaRPr lang="el-G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Διαμορφωτική αξιολόγηση</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Σημαντικότητα της διαμορφωτικής αξιολόγησης για τις μαθησιακές επιδόσεις των μαθητών (</a:t>
            </a:r>
            <a:r>
              <a:rPr lang="en-US" dirty="0" smtClean="0"/>
              <a:t>Black &amp; </a:t>
            </a:r>
            <a:r>
              <a:rPr lang="en-US" dirty="0" err="1" smtClean="0"/>
              <a:t>Wiliam</a:t>
            </a:r>
            <a:r>
              <a:rPr lang="el-GR" dirty="0" smtClean="0"/>
              <a:t>, </a:t>
            </a:r>
            <a:r>
              <a:rPr lang="en-US" dirty="0" smtClean="0"/>
              <a:t>1998)</a:t>
            </a:r>
            <a:r>
              <a:rPr lang="el-GR" dirty="0" smtClean="0"/>
              <a:t>.</a:t>
            </a:r>
          </a:p>
          <a:p>
            <a:r>
              <a:rPr lang="el-GR" dirty="0" smtClean="0"/>
              <a:t>Ο</a:t>
            </a:r>
            <a:r>
              <a:rPr lang="de-DE" dirty="0" smtClean="0"/>
              <a:t>ι </a:t>
            </a:r>
            <a:r>
              <a:rPr lang="de-DE" dirty="0" err="1" smtClean="0"/>
              <a:t>Yange</a:t>
            </a:r>
            <a:r>
              <a:rPr lang="de-DE" dirty="0" smtClean="0"/>
              <a:t>, Meisels, Bickel, Nicholson</a:t>
            </a:r>
            <a:r>
              <a:rPr lang="el-GR" dirty="0" smtClean="0"/>
              <a:t> και </a:t>
            </a:r>
            <a:r>
              <a:rPr lang="el-GR" dirty="0" err="1" smtClean="0"/>
              <a:t>Atkins</a:t>
            </a:r>
            <a:r>
              <a:rPr lang="el-GR" dirty="0" smtClean="0"/>
              <a:t>-</a:t>
            </a:r>
            <a:r>
              <a:rPr lang="el-GR" dirty="0" err="1" smtClean="0"/>
              <a:t>Burnett</a:t>
            </a:r>
            <a:r>
              <a:rPr lang="el-GR" dirty="0" smtClean="0"/>
              <a:t> (2000) ανέδειξαν πόσο δεν είναι δυνατό να αλλάξουμε τις προσδοκίες μας για το «τι» και το «πώς» μαθαίνουν τα παιδιά μας, χωρίς να αλλάξουμε το «πώς» αυτά αξιολογούνται.</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Πλεονεκτήματα</a:t>
            </a:r>
            <a:endParaRPr lang="el-GR" dirty="0"/>
          </a:p>
        </p:txBody>
      </p:sp>
      <p:sp>
        <p:nvSpPr>
          <p:cNvPr id="3" name="2 - Θέση περιεχομένου"/>
          <p:cNvSpPr>
            <a:spLocks noGrp="1"/>
          </p:cNvSpPr>
          <p:nvPr>
            <p:ph idx="1"/>
          </p:nvPr>
        </p:nvSpPr>
        <p:spPr/>
        <p:txBody>
          <a:bodyPr>
            <a:noAutofit/>
          </a:bodyPr>
          <a:lstStyle/>
          <a:p>
            <a:pPr algn="just">
              <a:lnSpc>
                <a:spcPct val="150000"/>
              </a:lnSpc>
              <a:spcBef>
                <a:spcPts val="0"/>
              </a:spcBef>
              <a:spcAft>
                <a:spcPts val="600"/>
              </a:spcAft>
              <a:buClr>
                <a:srgbClr val="FF0000"/>
              </a:buClr>
              <a:buFont typeface="Wingdings" pitchFamily="2" charset="2"/>
              <a:buChar char="v"/>
              <a:defRPr/>
            </a:pPr>
            <a:r>
              <a:rPr lang="el-GR" sz="1600" dirty="0" smtClean="0">
                <a:effectLst>
                  <a:outerShdw blurRad="38100" dist="38100" dir="2700000" algn="tl">
                    <a:srgbClr val="000000">
                      <a:alpha val="43137"/>
                    </a:srgbClr>
                  </a:outerShdw>
                </a:effectLst>
              </a:rPr>
              <a:t>Οι </a:t>
            </a:r>
            <a:r>
              <a:rPr lang="el-GR" sz="1600" dirty="0" err="1" smtClean="0">
                <a:effectLst>
                  <a:outerShdw blurRad="38100" dist="38100" dir="2700000" algn="tl">
                    <a:srgbClr val="000000">
                      <a:alpha val="43137"/>
                    </a:srgbClr>
                  </a:outerShdw>
                </a:effectLst>
              </a:rPr>
              <a:t>Arter</a:t>
            </a:r>
            <a:r>
              <a:rPr lang="el-GR" sz="1600" dirty="0" smtClean="0">
                <a:effectLst>
                  <a:outerShdw blurRad="38100" dist="38100" dir="2700000" algn="tl">
                    <a:srgbClr val="000000">
                      <a:alpha val="43137"/>
                    </a:srgbClr>
                  </a:outerShdw>
                </a:effectLst>
              </a:rPr>
              <a:t> &amp; </a:t>
            </a:r>
            <a:r>
              <a:rPr lang="el-GR" sz="1600" dirty="0" err="1" smtClean="0">
                <a:effectLst>
                  <a:outerShdw blurRad="38100" dist="38100" dir="2700000" algn="tl">
                    <a:srgbClr val="000000">
                      <a:alpha val="43137"/>
                    </a:srgbClr>
                  </a:outerShdw>
                </a:effectLst>
              </a:rPr>
              <a:t>Spandel</a:t>
            </a:r>
            <a:r>
              <a:rPr lang="el-GR" sz="1600" dirty="0" smtClean="0">
                <a:effectLst>
                  <a:outerShdw blurRad="38100" dist="38100" dir="2700000" algn="tl">
                    <a:srgbClr val="000000">
                      <a:alpha val="43137"/>
                    </a:srgbClr>
                  </a:outerShdw>
                </a:effectLst>
              </a:rPr>
              <a:t>, 1992, αναφέρουν πως είναι η σκόπιμη συλλογή εργασιών του μαθητή που </a:t>
            </a:r>
            <a:r>
              <a:rPr lang="el-GR" sz="1600" dirty="0" err="1" smtClean="0">
                <a:effectLst>
                  <a:outerShdw blurRad="38100" dist="38100" dir="2700000" algn="tl">
                    <a:srgbClr val="000000">
                      <a:alpha val="43137"/>
                    </a:srgbClr>
                  </a:outerShdw>
                </a:effectLst>
              </a:rPr>
              <a:t>αναδιηγείται</a:t>
            </a:r>
            <a:r>
              <a:rPr lang="el-GR" sz="1600" dirty="0" smtClean="0">
                <a:effectLst>
                  <a:outerShdw blurRad="38100" dist="38100" dir="2700000" algn="tl">
                    <a:srgbClr val="000000">
                      <a:alpha val="43137"/>
                    </a:srgbClr>
                  </a:outerShdw>
                </a:effectLst>
              </a:rPr>
              <a:t> την ιστορία των προσπαθειών του, την πρόοδό του ή την επίδοσή του σε μια δεδομένη χρονική στιγμή. </a:t>
            </a:r>
          </a:p>
          <a:p>
            <a:pPr algn="just">
              <a:lnSpc>
                <a:spcPct val="150000"/>
              </a:lnSpc>
              <a:spcBef>
                <a:spcPts val="0"/>
              </a:spcBef>
              <a:spcAft>
                <a:spcPts val="600"/>
              </a:spcAft>
              <a:buClr>
                <a:srgbClr val="FF0000"/>
              </a:buClr>
              <a:buFont typeface="Wingdings" pitchFamily="2" charset="2"/>
              <a:buChar char="v"/>
              <a:defRPr/>
            </a:pPr>
            <a:r>
              <a:rPr lang="el-GR" sz="1600" dirty="0" smtClean="0">
                <a:effectLst>
                  <a:outerShdw blurRad="38100" dist="38100" dir="2700000" algn="tl">
                    <a:srgbClr val="000000">
                      <a:alpha val="43137"/>
                    </a:srgbClr>
                  </a:outerShdw>
                </a:effectLst>
              </a:rPr>
              <a:t> Οι </a:t>
            </a:r>
            <a:r>
              <a:rPr lang="el-GR" sz="1600" dirty="0" err="1" smtClean="0">
                <a:effectLst>
                  <a:outerShdw blurRad="38100" dist="38100" dir="2700000" algn="tl">
                    <a:srgbClr val="000000">
                      <a:alpha val="43137"/>
                    </a:srgbClr>
                  </a:outerShdw>
                </a:effectLst>
              </a:rPr>
              <a:t>Paulson</a:t>
            </a:r>
            <a:r>
              <a:rPr lang="el-GR" sz="1600" dirty="0" smtClean="0">
                <a:effectLst>
                  <a:outerShdw blurRad="38100" dist="38100" dir="2700000" algn="tl">
                    <a:srgbClr val="000000">
                      <a:alpha val="43137"/>
                    </a:srgbClr>
                  </a:outerShdw>
                </a:effectLst>
              </a:rPr>
              <a:t> &amp; </a:t>
            </a:r>
            <a:r>
              <a:rPr lang="el-GR" sz="1600" dirty="0" err="1" smtClean="0">
                <a:effectLst>
                  <a:outerShdw blurRad="38100" dist="38100" dir="2700000" algn="tl">
                    <a:srgbClr val="000000">
                      <a:alpha val="43137"/>
                    </a:srgbClr>
                  </a:outerShdw>
                </a:effectLst>
              </a:rPr>
              <a:t>Paulson</a:t>
            </a:r>
            <a:r>
              <a:rPr lang="el-GR" sz="1600" dirty="0" smtClean="0">
                <a:effectLst>
                  <a:outerShdw blurRad="38100" dist="38100" dir="2700000" algn="tl">
                    <a:srgbClr val="000000">
                      <a:alpha val="43137"/>
                    </a:srgbClr>
                  </a:outerShdw>
                </a:effectLst>
              </a:rPr>
              <a:t>, 1993 υποστηρίζουν πως ο </a:t>
            </a:r>
            <a:r>
              <a:rPr lang="el-GR" sz="1600" dirty="0" smtClean="0">
                <a:effectLst>
                  <a:outerShdw blurRad="38100" dist="38100" dir="2700000" algn="tl">
                    <a:srgbClr val="000000">
                      <a:alpha val="43137"/>
                    </a:srgbClr>
                  </a:outerShdw>
                </a:effectLst>
                <a:cs typeface="Arial" pitchFamily="34" charset="0"/>
              </a:rPr>
              <a:t>Φάκελος δραστηριοτήτων και επιδόσεων </a:t>
            </a:r>
            <a:r>
              <a:rPr lang="el-GR" sz="1600" dirty="0" smtClean="0">
                <a:effectLst>
                  <a:outerShdw blurRad="38100" dist="38100" dir="2700000" algn="tl">
                    <a:srgbClr val="000000">
                      <a:alpha val="43137"/>
                    </a:srgbClr>
                  </a:outerShdw>
                </a:effectLst>
              </a:rPr>
              <a:t>παρουσιάζει μια ιστορία. Το θέμα της ορίζεται από την απάντηση του μαθητή στην ερώτηση: «τι έχω μάθει στη διάρκεια του μαθήματος και πώς το έχω εντάξει στην πράξη».</a:t>
            </a:r>
            <a:r>
              <a:rPr lang="en-US" sz="1600" dirty="0" smtClean="0"/>
              <a:t> </a:t>
            </a:r>
          </a:p>
          <a:p>
            <a:pPr algn="just">
              <a:lnSpc>
                <a:spcPct val="150000"/>
              </a:lnSpc>
              <a:spcBef>
                <a:spcPts val="0"/>
              </a:spcBef>
              <a:spcAft>
                <a:spcPts val="600"/>
              </a:spcAft>
              <a:buClr>
                <a:srgbClr val="FF0000"/>
              </a:buClr>
              <a:buFont typeface="Wingdings" pitchFamily="2" charset="2"/>
              <a:buChar char="v"/>
              <a:defRPr/>
            </a:pPr>
            <a:r>
              <a:rPr lang="en-US" sz="1600" dirty="0" smtClean="0"/>
              <a:t> </a:t>
            </a:r>
            <a:r>
              <a:rPr lang="el-GR" sz="1600" dirty="0" smtClean="0">
                <a:effectLst>
                  <a:outerShdw blurRad="38100" dist="38100" dir="2700000" algn="tl">
                    <a:srgbClr val="000000">
                      <a:alpha val="43137"/>
                    </a:srgbClr>
                  </a:outerShdw>
                </a:effectLst>
              </a:rPr>
              <a:t>Σύμφωνα με </a:t>
            </a:r>
            <a:r>
              <a:rPr lang="en-US" sz="1600" dirty="0" smtClean="0">
                <a:effectLst>
                  <a:outerShdw blurRad="38100" dist="38100" dir="2700000" algn="tl">
                    <a:srgbClr val="000000">
                      <a:alpha val="43137"/>
                    </a:srgbClr>
                  </a:outerShdw>
                </a:effectLst>
              </a:rPr>
              <a:t>Mayer et al (1990) </a:t>
            </a:r>
            <a:r>
              <a:rPr lang="el-GR" sz="1600" dirty="0" smtClean="0">
                <a:effectLst>
                  <a:outerShdw blurRad="38100" dist="38100" dir="2700000" algn="tl">
                    <a:srgbClr val="000000">
                      <a:alpha val="43137"/>
                    </a:srgbClr>
                  </a:outerShdw>
                </a:effectLst>
              </a:rPr>
              <a:t>ορίζεται ως «φάκελος υλικού που περιλαμβάνει σκόπιμη συλλογή εργασιών του μαθητή, η οποία παρουσιάζει στο μαθητή (και</a:t>
            </a:r>
            <a:r>
              <a:rPr lang="en-US" sz="1600" dirty="0" smtClean="0">
                <a:effectLst>
                  <a:outerShdw blurRad="38100" dist="38100" dir="2700000" algn="tl">
                    <a:srgbClr val="000000">
                      <a:alpha val="43137"/>
                    </a:srgbClr>
                  </a:outerShdw>
                </a:effectLst>
              </a:rPr>
              <a:t>/</a:t>
            </a:r>
            <a:r>
              <a:rPr lang="el-GR" sz="1600" dirty="0" smtClean="0">
                <a:effectLst>
                  <a:outerShdw blurRad="38100" dist="38100" dir="2700000" algn="tl">
                    <a:srgbClr val="000000">
                      <a:alpha val="43137"/>
                    </a:srgbClr>
                  </a:outerShdw>
                </a:effectLst>
              </a:rPr>
              <a:t>ή σε άλλους) τις προσπάθειες, την πρόοδο ή την επίδοση του σε ορισμένη</a:t>
            </a:r>
            <a:r>
              <a:rPr lang="en-US" sz="1600" dirty="0" smtClean="0">
                <a:effectLst>
                  <a:outerShdw blurRad="38100" dist="38100" dir="2700000" algn="tl">
                    <a:srgbClr val="000000">
                      <a:alpha val="43137"/>
                    </a:srgbClr>
                  </a:outerShdw>
                </a:effectLst>
              </a:rPr>
              <a:t>/</a:t>
            </a:r>
            <a:r>
              <a:rPr lang="el-GR" sz="1600" dirty="0" smtClean="0">
                <a:effectLst>
                  <a:outerShdw blurRad="38100" dist="38100" dir="2700000" algn="tl">
                    <a:srgbClr val="000000">
                      <a:alpha val="43137"/>
                    </a:srgbClr>
                  </a:outerShdw>
                </a:effectLst>
              </a:rPr>
              <a:t>ες περιοχή</a:t>
            </a:r>
            <a:r>
              <a:rPr lang="en-US" sz="1600" dirty="0" smtClean="0">
                <a:effectLst>
                  <a:outerShdw blurRad="38100" dist="38100" dir="2700000" algn="tl">
                    <a:srgbClr val="000000">
                      <a:alpha val="43137"/>
                    </a:srgbClr>
                  </a:outerShdw>
                </a:effectLst>
              </a:rPr>
              <a:t>/</a:t>
            </a:r>
            <a:r>
              <a:rPr lang="el-GR" sz="1600" dirty="0" err="1" smtClean="0">
                <a:effectLst>
                  <a:outerShdw blurRad="38100" dist="38100" dir="2700000" algn="tl">
                    <a:srgbClr val="000000">
                      <a:alpha val="43137"/>
                    </a:srgbClr>
                  </a:outerShdw>
                </a:effectLst>
              </a:rPr>
              <a:t>ές</a:t>
            </a:r>
            <a:r>
              <a:rPr lang="el-GR" sz="1600" dirty="0" smtClean="0">
                <a:effectLst>
                  <a:outerShdw blurRad="38100" dist="38100" dir="2700000" algn="tl">
                    <a:srgbClr val="000000">
                      <a:alpha val="43137"/>
                    </a:srgbClr>
                  </a:outerShdw>
                </a:effectLst>
              </a:rPr>
              <a:t>. Η συλλογή πρέπει να περιλαμβάνει τη συμμετοχή του μαθητή στην επιλογή του περιεχομένου του Φακέλου, τα κριτήρια επιλογής, τα κριτήρια με τα οποία κρίθηκαν αξιόλογα τα περιεχόμενα και ενδείξεις για τις βαθύτερες σκέψεις του μαθητή.</a:t>
            </a:r>
          </a:p>
          <a:p>
            <a:endParaRPr lang="el-GR"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Πλεονεκτήματα</a:t>
            </a:r>
            <a:endParaRPr lang="el-GR" dirty="0"/>
          </a:p>
        </p:txBody>
      </p:sp>
      <p:sp>
        <p:nvSpPr>
          <p:cNvPr id="3" name="2 - Θέση περιεχομένου"/>
          <p:cNvSpPr>
            <a:spLocks noGrp="1"/>
          </p:cNvSpPr>
          <p:nvPr>
            <p:ph idx="1"/>
          </p:nvPr>
        </p:nvSpPr>
        <p:spPr/>
        <p:txBody>
          <a:bodyPr>
            <a:normAutofit fontScale="62500" lnSpcReduction="20000"/>
          </a:bodyPr>
          <a:lstStyle/>
          <a:p>
            <a:pPr algn="just">
              <a:lnSpc>
                <a:spcPct val="150000"/>
              </a:lnSpc>
              <a:spcBef>
                <a:spcPct val="0"/>
              </a:spcBef>
              <a:buClr>
                <a:srgbClr val="FF0000"/>
              </a:buClr>
              <a:buFont typeface="Wingdings" pitchFamily="2" charset="2"/>
              <a:buChar char="v"/>
            </a:pPr>
            <a:r>
              <a:rPr lang="el-GR" dirty="0" smtClean="0">
                <a:latin typeface="Arial Narrow" pitchFamily="34" charset="0"/>
              </a:rPr>
              <a:t>Οι εκπαιδευτικοί λαμβάνοντας υπόψη τον οργανωμένο φάκελο παράλληλα µε τις παραδοσιακές πρακτικές αξιολόγησης, μπορούν να σχηματίζουν μια πιο ολοκληρωμένη εικόνα του μαθητή για:</a:t>
            </a:r>
          </a:p>
          <a:p>
            <a:pPr algn="just">
              <a:lnSpc>
                <a:spcPct val="150000"/>
              </a:lnSpc>
              <a:spcBef>
                <a:spcPct val="0"/>
              </a:spcBef>
              <a:buClr>
                <a:srgbClr val="FF0000"/>
              </a:buClr>
              <a:buFont typeface="Wingdings" pitchFamily="2" charset="2"/>
              <a:buChar char="v"/>
            </a:pPr>
            <a:r>
              <a:rPr lang="el-GR" dirty="0" smtClean="0">
                <a:latin typeface="Arial Narrow" pitchFamily="34" charset="0"/>
              </a:rPr>
              <a:t> Την προσπάθεια </a:t>
            </a:r>
          </a:p>
          <a:p>
            <a:pPr algn="just">
              <a:lnSpc>
                <a:spcPct val="150000"/>
              </a:lnSpc>
              <a:spcBef>
                <a:spcPct val="0"/>
              </a:spcBef>
              <a:buClr>
                <a:srgbClr val="FF0000"/>
              </a:buClr>
              <a:buFont typeface="Wingdings" pitchFamily="2" charset="2"/>
              <a:buChar char="v"/>
            </a:pPr>
            <a:r>
              <a:rPr lang="el-GR" dirty="0" smtClean="0">
                <a:latin typeface="Arial Narrow" pitchFamily="34" charset="0"/>
              </a:rPr>
              <a:t> Τα ενδιαφέροντά</a:t>
            </a:r>
          </a:p>
          <a:p>
            <a:pPr algn="just">
              <a:lnSpc>
                <a:spcPct val="150000"/>
              </a:lnSpc>
              <a:spcBef>
                <a:spcPct val="0"/>
              </a:spcBef>
              <a:buClr>
                <a:srgbClr val="FF0000"/>
              </a:buClr>
              <a:buFont typeface="Wingdings" pitchFamily="2" charset="2"/>
              <a:buChar char="v"/>
            </a:pPr>
            <a:r>
              <a:rPr lang="el-GR" dirty="0" smtClean="0">
                <a:latin typeface="Arial Narrow" pitchFamily="34" charset="0"/>
              </a:rPr>
              <a:t> Τη δημιουργικότητα</a:t>
            </a:r>
          </a:p>
          <a:p>
            <a:pPr algn="just">
              <a:lnSpc>
                <a:spcPct val="150000"/>
              </a:lnSpc>
              <a:spcBef>
                <a:spcPct val="0"/>
              </a:spcBef>
              <a:buClr>
                <a:srgbClr val="FF0000"/>
              </a:buClr>
              <a:buFont typeface="Wingdings" pitchFamily="2" charset="2"/>
              <a:buChar char="v"/>
            </a:pPr>
            <a:r>
              <a:rPr lang="el-GR" dirty="0" smtClean="0">
                <a:latin typeface="Arial Narrow" pitchFamily="34" charset="0"/>
              </a:rPr>
              <a:t> Τις πρωτοβουλίες </a:t>
            </a:r>
          </a:p>
          <a:p>
            <a:pPr algn="just">
              <a:lnSpc>
                <a:spcPct val="150000"/>
              </a:lnSpc>
              <a:spcBef>
                <a:spcPct val="0"/>
              </a:spcBef>
              <a:buClr>
                <a:srgbClr val="FF0000"/>
              </a:buClr>
              <a:buFont typeface="Wingdings" pitchFamily="2" charset="2"/>
              <a:buChar char="v"/>
            </a:pPr>
            <a:r>
              <a:rPr lang="el-GR" dirty="0" smtClean="0">
                <a:latin typeface="Arial Narrow" pitchFamily="34" charset="0"/>
              </a:rPr>
              <a:t> Τη συμμετοχή στο μάθημα και τις εργασίες </a:t>
            </a:r>
          </a:p>
          <a:p>
            <a:pPr algn="just">
              <a:lnSpc>
                <a:spcPct val="150000"/>
              </a:lnSpc>
              <a:spcBef>
                <a:spcPct val="0"/>
              </a:spcBef>
              <a:buClr>
                <a:srgbClr val="FF0000"/>
              </a:buClr>
              <a:buFont typeface="Wingdings" pitchFamily="2" charset="2"/>
              <a:buChar char="v"/>
            </a:pPr>
            <a:r>
              <a:rPr lang="el-GR" dirty="0" smtClean="0">
                <a:latin typeface="Arial Narrow" pitchFamily="34" charset="0"/>
              </a:rPr>
              <a:t> Την ανταπόκριση στις υποχρεώσεις </a:t>
            </a:r>
          </a:p>
          <a:p>
            <a:pPr algn="just">
              <a:lnSpc>
                <a:spcPct val="150000"/>
              </a:lnSpc>
              <a:spcBef>
                <a:spcPct val="0"/>
              </a:spcBef>
              <a:buClr>
                <a:srgbClr val="FF0000"/>
              </a:buClr>
              <a:buFont typeface="Wingdings" pitchFamily="2" charset="2"/>
              <a:buChar char="v"/>
            </a:pPr>
            <a:r>
              <a:rPr lang="el-GR" dirty="0" smtClean="0">
                <a:latin typeface="Arial Narrow" pitchFamily="34" charset="0"/>
              </a:rPr>
              <a:t> Τις ιδιαίτερες ικανότητες και δεξιότητες</a:t>
            </a:r>
          </a:p>
          <a:p>
            <a:pPr algn="just">
              <a:lnSpc>
                <a:spcPct val="150000"/>
              </a:lnSpc>
              <a:spcBef>
                <a:spcPct val="0"/>
              </a:spcBef>
              <a:buClr>
                <a:srgbClr val="FF0000"/>
              </a:buClr>
              <a:buFont typeface="Wingdings" pitchFamily="2" charset="2"/>
              <a:buChar char="v"/>
            </a:pPr>
            <a:r>
              <a:rPr lang="el-GR" dirty="0" smtClean="0">
                <a:latin typeface="Arial Narrow" pitchFamily="34" charset="0"/>
              </a:rPr>
              <a:t> Τις μαθησιακές δυσκολίες κλπ.</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Στόχος διαμορφωτικής αξιολόγησης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Η αξιολόγηση από ελεγκτική πρέπει να γίνει βοηθητική και υποστηρικτική διαδικασία για τον μαθητή.</a:t>
            </a:r>
            <a:endParaRPr lang="en-US" dirty="0" smtClean="0"/>
          </a:p>
          <a:p>
            <a:r>
              <a:rPr lang="en-US" dirty="0" smtClean="0"/>
              <a:t>B</a:t>
            </a:r>
            <a:r>
              <a:rPr lang="el-GR" dirty="0" err="1" smtClean="0"/>
              <a:t>ασικό</a:t>
            </a:r>
            <a:r>
              <a:rPr lang="el-GR" dirty="0" smtClean="0"/>
              <a:t> σημείο εκκίνησης η παραδοχή ότι η αξιολόγηση των</a:t>
            </a:r>
            <a:r>
              <a:rPr lang="en-US" dirty="0" smtClean="0"/>
              <a:t> </a:t>
            </a:r>
            <a:r>
              <a:rPr lang="el-GR" dirty="0" smtClean="0"/>
              <a:t>παιδιών στο νηπιαγωγείο συνίσταται στη διαδικασία της παρατήρησης, της καταγραφής και της τεκμηρίωσης αυτών που πραγματοποιούν, επιτυγχάνουν και εκδηλώνουν (τα παιδιά) σε συνθήκες αυθεντικών καταστάσεων</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92696"/>
            <a:ext cx="8229600" cy="5904656"/>
          </a:xfrm>
        </p:spPr>
        <p:txBody>
          <a:bodyPr>
            <a:normAutofit fontScale="77500" lnSpcReduction="20000"/>
          </a:bodyPr>
          <a:lstStyle/>
          <a:p>
            <a:r>
              <a:rPr lang="el-GR" b="1" i="1" dirty="0" smtClean="0"/>
              <a:t>Στόχος δραστηριότητας</a:t>
            </a:r>
            <a:r>
              <a:rPr lang="el-GR" i="1" dirty="0" smtClean="0"/>
              <a:t>: Να αναγνωρίζουν  γεωμετρικά σχήματα</a:t>
            </a:r>
            <a:endParaRPr lang="el-GR" dirty="0" smtClean="0"/>
          </a:p>
          <a:p>
            <a:r>
              <a:rPr lang="el-GR" b="1" i="1" dirty="0" smtClean="0"/>
              <a:t>Περιγραφή δραστηριότητας:</a:t>
            </a:r>
            <a:r>
              <a:rPr lang="el-GR" i="1" dirty="0" smtClean="0"/>
              <a:t> Κουκλοθέατρο. Ιστορία για την εκλογή του αρχηγού σε μία χώρα σχημάτων (τα παιδιά παρακολούθησαν παράσταση, στη συνέχεια «μίλησαν» με τους ήρωες και τέλος συμπλήρωσαν (σχεδίασαν) ημιτελή σχήματα που τους δόθηκαν</a:t>
            </a:r>
            <a:endParaRPr lang="el-GR" dirty="0" smtClean="0"/>
          </a:p>
          <a:p>
            <a:r>
              <a:rPr lang="el-GR" i="1" dirty="0" smtClean="0"/>
              <a:t>Απόσπασμα από γραπτή αξιολόγηση της φοιτήτριας 1: </a:t>
            </a:r>
            <a:endParaRPr lang="el-GR" dirty="0" smtClean="0"/>
          </a:p>
          <a:p>
            <a:r>
              <a:rPr lang="el-GR" i="1" dirty="0" smtClean="0"/>
              <a:t>«Η δραστηριότητα προσέλκυσε το ενδιαφέρον των παιδιών από την αρχή. Ιδιαίτερα τους εντυπωσίασε  η παράσταση.  Στο τέλος της δραστηριότητας απαντούσαν σωστά και με ευκολία όταν τους δείχναμε και ρωτούσαμε «ποιο είναι αυτό το σχήμα» και μάλιστα διαπιστώσαμε ότι ορισμένα παιδιά  γνώριζαν και άλλα σχήματα, πιο δύσκολα (πχ ρόμβος, παραλληλόγραμμο κλπ). Ωστόσο όταν τους ζητήσαμε να τα σχεδιάσουν, μερικά παιδιά δυσκολεύτηκαν. »</a:t>
            </a:r>
            <a:endParaRPr lang="el-GR" dirty="0" smtClean="0"/>
          </a:p>
          <a:p>
            <a:r>
              <a:rPr lang="el-GR" dirty="0" smtClean="0"/>
              <a:t>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76672"/>
            <a:ext cx="8229600" cy="6120680"/>
          </a:xfrm>
        </p:spPr>
        <p:txBody>
          <a:bodyPr>
            <a:normAutofit fontScale="70000" lnSpcReduction="20000"/>
          </a:bodyPr>
          <a:lstStyle/>
          <a:p>
            <a:r>
              <a:rPr lang="el-GR" b="1" i="1" dirty="0" smtClean="0"/>
              <a:t>Στόχος δραστηριότητας</a:t>
            </a:r>
            <a:r>
              <a:rPr lang="el-GR" i="1" dirty="0" smtClean="0"/>
              <a:t>: Να αναγνωρίζουν  γεωμετρικά σχήματα</a:t>
            </a:r>
            <a:endParaRPr lang="el-GR" dirty="0" smtClean="0"/>
          </a:p>
          <a:p>
            <a:r>
              <a:rPr lang="el-GR" b="1" i="1" dirty="0" smtClean="0"/>
              <a:t>Περιγραφή δραστηριότητας:</a:t>
            </a:r>
            <a:r>
              <a:rPr lang="el-GR" i="1" dirty="0" smtClean="0"/>
              <a:t> Κουκλοθέατρο. Ιστορία για την εκλογή του αρχηγού σε μία χώρα σχημάτων (τα παιδιά παρακολούθησαν παράσταση, στη συνέχεια «μίλησαν» με τους ήρωες και τέλος συμπλήρωσαν (σχεδίασαν) ημιτελή σχήματα που τους δόθηκαν</a:t>
            </a:r>
            <a:endParaRPr lang="el-GR" dirty="0" smtClean="0"/>
          </a:p>
          <a:p>
            <a:r>
              <a:rPr lang="el-GR" i="1" dirty="0" smtClean="0"/>
              <a:t>Απόσπασμα από γραπτή αξιολόγηση φοιτήτριας2: </a:t>
            </a:r>
            <a:endParaRPr lang="el-GR" dirty="0" smtClean="0"/>
          </a:p>
          <a:p>
            <a:r>
              <a:rPr lang="el-GR" i="1" dirty="0" smtClean="0"/>
              <a:t>«. Στην πορεία της δραστηριότητας παρατηρήσαμε ότι πολλά παιδιά ήδη γνώριζαν τα σχήματα που είχαμε  επιδιώξει να μάθουν. Κατά την παράσταση το ενδιαφέρον τους στράφηκε στην πλοκή της ιστορίας και όχι στα χαρακτηριστικά των ηρώων/σχημάτων.  Η δραστηριότητα υλοποιήθηκε όπως σχεδιάστηκε. Δηλαδή αρχικά έγινε μία συζήτηση για τα σχήματα, στη συνέχεια πραγματοποιήθηκε η παράσταση κα τέλος ζητήσαμε από τα παιδιά να σχεδιάσουν τους ήρωες/σχήματα. Τα παιδιά συμμετείχαν σε όλες τις φάσεις με ενθουσιασμό. Στην τελευταία φάση του σχεδιασμού των σχημάτων/ηρώων ενθάρρυνα τα παιδιά να αλληλοβοηθούνται διότι κάποια παιδιά είχαν δυσκολίες…» </a:t>
            </a:r>
            <a:endParaRPr lang="el-GR" dirty="0" smtClean="0"/>
          </a:p>
          <a:p>
            <a:endParaRPr lang="el-GR" dirty="0" smtClean="0"/>
          </a:p>
          <a:p>
            <a:pPr>
              <a:buNone/>
            </a:pPr>
            <a:r>
              <a:rPr lang="el-GR" dirty="0" smtClean="0"/>
              <a:t>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Αυθεντικές μορφές αξιολόγησης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Ενσωματώνονται στην εκπαιδευτική διαδικασία και έχουν στέρεες επιστημονικές βάσεις στη θεωρία του κοινωνικού κονστρουκτιβισμού (</a:t>
            </a:r>
            <a:r>
              <a:rPr lang="el-GR" dirty="0" err="1" smtClean="0"/>
              <a:t>Vygotsky</a:t>
            </a:r>
            <a:r>
              <a:rPr lang="el-GR" dirty="0" smtClean="0"/>
              <a:t>, 1978).</a:t>
            </a:r>
          </a:p>
          <a:p>
            <a:r>
              <a:rPr lang="el-GR" dirty="0" smtClean="0"/>
              <a:t>Ο μαθητής αξιολογείται: α) στη διάρκεια των αλληλεπιδράσεών του στο παιδαγωγικό πλαίσιο, β) με την ουσιαστική συμμετοχή του στις διαδικασίες αξιολόγησής του και</a:t>
            </a:r>
          </a:p>
          <a:p>
            <a:pPr>
              <a:buNone/>
            </a:pPr>
            <a:r>
              <a:rPr lang="el-GR" dirty="0" smtClean="0"/>
              <a:t>    γ) συμμετέχοντας σε διαδικασίες αυτοαξιολόγησης και </a:t>
            </a:r>
            <a:r>
              <a:rPr lang="el-GR" dirty="0" err="1" smtClean="0"/>
              <a:t>αλληλοαξιολόγησης</a:t>
            </a:r>
            <a:r>
              <a:rPr lang="el-GR" dirty="0" smtClean="0"/>
              <a:t>.</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Σχολεία </a:t>
            </a:r>
            <a:r>
              <a:rPr lang="en-US" dirty="0" smtClean="0"/>
              <a:t>Reggio Emilia</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Παρατήρηση (Οδηγός Παρατήρησης νηπίων, βλ. </a:t>
            </a:r>
            <a:r>
              <a:rPr lang="el-GR" dirty="0" err="1" smtClean="0"/>
              <a:t>Ντολιοπούλου</a:t>
            </a:r>
            <a:r>
              <a:rPr lang="el-GR" dirty="0" smtClean="0"/>
              <a:t> &amp; </a:t>
            </a:r>
            <a:r>
              <a:rPr lang="el-GR" dirty="0" err="1" smtClean="0"/>
              <a:t>Γουργιώτου</a:t>
            </a:r>
            <a:r>
              <a:rPr lang="el-GR" dirty="0" smtClean="0"/>
              <a:t>, </a:t>
            </a:r>
            <a:r>
              <a:rPr lang="el-GR" dirty="0" err="1" smtClean="0"/>
              <a:t>σσ</a:t>
            </a:r>
            <a:r>
              <a:rPr lang="el-GR" dirty="0" smtClean="0"/>
              <a:t>. 118-119)</a:t>
            </a:r>
          </a:p>
          <a:p>
            <a:r>
              <a:rPr lang="el-GR" dirty="0" smtClean="0"/>
              <a:t>Καταγραφή</a:t>
            </a:r>
          </a:p>
          <a:p>
            <a:r>
              <a:rPr lang="el-GR" dirty="0" smtClean="0"/>
              <a:t>Αξιολόγηση: μια σε βάθος μελέτη της ανάπτυξης του παιδιού και της ομάδας, η οποία υποστηρίζει τη μαθησιακή διαδικασία και πραγματοποιείται καθ’ όλη τη διάρκειά της</a:t>
            </a:r>
          </a:p>
          <a:p>
            <a:r>
              <a:rPr lang="el-GR" b="1" dirty="0" smtClean="0"/>
              <a:t>Αξιολογείται τι μπορεί να κάνει το παιδί</a:t>
            </a:r>
            <a:endParaRPr lang="en-US" b="1"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Συστηματική παρατήρηση</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Κλίμακες ελέγχου</a:t>
            </a:r>
          </a:p>
          <a:p>
            <a:r>
              <a:rPr lang="el-GR" dirty="0" smtClean="0"/>
              <a:t>Κλίμακες διαβάθμισης</a:t>
            </a:r>
          </a:p>
          <a:p>
            <a:r>
              <a:rPr lang="el-GR" dirty="0" smtClean="0"/>
              <a:t>Ανεκδοτικές καταγραφές</a:t>
            </a:r>
          </a:p>
          <a:p>
            <a:r>
              <a:rPr lang="el-GR" dirty="0" smtClean="0"/>
              <a:t>Συνεντεύξεις</a:t>
            </a:r>
          </a:p>
          <a:p>
            <a:r>
              <a:rPr lang="el-GR" dirty="0" smtClean="0"/>
              <a:t>………….</a:t>
            </a:r>
          </a:p>
          <a:p>
            <a:r>
              <a:rPr lang="el-GR" dirty="0" smtClean="0"/>
              <a:t>Διάγραμμα συμμετοχής</a:t>
            </a:r>
          </a:p>
          <a:p>
            <a:r>
              <a:rPr lang="el-GR" dirty="0" smtClean="0"/>
              <a:t>Σημειώσεις σχετικές με τις εργασίες των παιδιών</a:t>
            </a:r>
          </a:p>
          <a:p>
            <a:r>
              <a:rPr lang="el-GR" dirty="0" smtClean="0"/>
              <a:t>Ημερολόγιο</a:t>
            </a:r>
          </a:p>
          <a:p>
            <a:r>
              <a:rPr lang="el-GR" dirty="0" err="1" smtClean="0"/>
              <a:t>Αυτοαξιολόγηση</a:t>
            </a:r>
            <a:r>
              <a:rPr lang="el-GR" dirty="0" smtClean="0"/>
              <a:t> - </a:t>
            </a:r>
            <a:r>
              <a:rPr lang="el-GR" dirty="0" err="1" smtClean="0"/>
              <a:t>ετεροαξιολόγηση</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Αυτο</a:t>
            </a:r>
            <a:r>
              <a:rPr lang="el-GR" dirty="0" smtClean="0"/>
              <a:t>-αξιολόγηση</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Σχεδιασμός-πραγματοποίηση-</a:t>
            </a:r>
            <a:r>
              <a:rPr lang="el-GR" dirty="0" err="1" smtClean="0"/>
              <a:t>αναστοχασμός</a:t>
            </a:r>
            <a:endParaRPr lang="el-GR" dirty="0" smtClean="0"/>
          </a:p>
          <a:p>
            <a:r>
              <a:rPr lang="el-GR" dirty="0" smtClean="0"/>
              <a:t>Προτάσεις με ανοικτό τέλος:</a:t>
            </a:r>
          </a:p>
          <a:p>
            <a:r>
              <a:rPr lang="el-GR" dirty="0" smtClean="0"/>
              <a:t>Μου αρέσει να…./Δεν μου αρέσει να……</a:t>
            </a:r>
          </a:p>
          <a:p>
            <a:r>
              <a:rPr lang="el-GR" dirty="0" smtClean="0"/>
              <a:t>Προτιμώ να…../ Βρίσκω δύσκολο να…..</a:t>
            </a:r>
          </a:p>
          <a:p>
            <a:r>
              <a:rPr lang="el-GR" dirty="0" smtClean="0"/>
              <a:t>Για την εργασία αυτή δούλεψα με….</a:t>
            </a:r>
          </a:p>
          <a:p>
            <a:r>
              <a:rPr lang="el-GR" dirty="0" smtClean="0"/>
              <a:t>Ο ρόλος μου στην εργασία αυτή ήταν….</a:t>
            </a:r>
          </a:p>
          <a:p>
            <a:r>
              <a:rPr lang="el-GR" dirty="0" smtClean="0"/>
              <a:t>Γνωρίζω ήδη ότι…./θέλω να μάθω…</a:t>
            </a:r>
          </a:p>
          <a:p>
            <a:r>
              <a:rPr lang="el-GR" dirty="0" smtClean="0"/>
              <a:t>Μπορώ να βελτιωθώ…..</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1301</Words>
  <Application>Microsoft Office PowerPoint</Application>
  <PresentationFormat>Προβολή στην οθόνη (4:3)</PresentationFormat>
  <Paragraphs>86</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Θέμα του Office</vt:lpstr>
      <vt:lpstr>Αυθεντική Αξιολόγηση</vt:lpstr>
      <vt:lpstr>Διαμορφωτική αξιολόγηση</vt:lpstr>
      <vt:lpstr>Στόχος διαμορφωτικής αξιολόγησης</vt:lpstr>
      <vt:lpstr>Διαφάνεια 4</vt:lpstr>
      <vt:lpstr>Διαφάνεια 5</vt:lpstr>
      <vt:lpstr>Αυθεντικές μορφές αξιολόγησης</vt:lpstr>
      <vt:lpstr>Σχολεία Reggio Emilia</vt:lpstr>
      <vt:lpstr>Συστηματική παρατήρηση</vt:lpstr>
      <vt:lpstr>Αυτο-αξιολόγηση</vt:lpstr>
      <vt:lpstr>Συνέντευξη αυτοαξιολόγησης</vt:lpstr>
      <vt:lpstr>Συνέντευξη αυτοαξιολόγησης</vt:lpstr>
      <vt:lpstr>Φάκελος εργασιών (portfolio)</vt:lpstr>
      <vt:lpstr>Φάκελος εργασιών (portfolio)</vt:lpstr>
      <vt:lpstr>Φάκελος εργασιών (portfolio)</vt:lpstr>
      <vt:lpstr>Φάκελος εργασιών (portfolio)</vt:lpstr>
      <vt:lpstr>Έργα των παιδιών από τα γνωστικά αντικείμενα</vt:lpstr>
      <vt:lpstr>Καταγραφές και εκθέσεις των νηπιαγωγών και των γονέων</vt:lpstr>
      <vt:lpstr>Πρωτόκολλα παρατήρησης-αξιολόγησης των δεξιοτήτων των παιδιών</vt:lpstr>
      <vt:lpstr>Πρωτόκολλο συνέντευξης με τους γονείς με χρήσιμες πληροφορίες για την ομαλή προσαρμογή και τη φοίτηση του παιδιού τους στο νηπιαγωγείο.</vt:lpstr>
      <vt:lpstr>Πλεονεκτήματα</vt:lpstr>
      <vt:lpstr>Πλεονεκτήματα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Αυθεντική Αξιολόγηση</dc:title>
  <dc:creator>vtsafos</dc:creator>
  <cp:lastModifiedBy>vtsafos</cp:lastModifiedBy>
  <cp:revision>3</cp:revision>
  <dcterms:created xsi:type="dcterms:W3CDTF">2015-03-29T19:41:37Z</dcterms:created>
  <dcterms:modified xsi:type="dcterms:W3CDTF">2015-04-19T06:47:12Z</dcterms:modified>
</cp:coreProperties>
</file>