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9" r:id="rId11"/>
    <p:sldId id="268" r:id="rId12"/>
    <p:sldId id="270" r:id="rId13"/>
    <p:sldId id="27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4/11/2017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Παιδαγωγική των Ορίων</a:t>
            </a:r>
            <a:endParaRPr lang="el-GR" dirty="0"/>
          </a:p>
        </p:txBody>
      </p:sp>
      <p:sp>
        <p:nvSpPr>
          <p:cNvPr id="3" name="2 - Υπότιτλος"/>
          <p:cNvSpPr>
            <a:spLocks noGrp="1"/>
          </p:cNvSpPr>
          <p:nvPr>
            <p:ph type="subTitle" idx="1"/>
          </p:nvPr>
        </p:nvSpPr>
        <p:spPr/>
        <p:txBody>
          <a:bodyPr/>
          <a:lstStyle/>
          <a:p>
            <a:r>
              <a:rPr lang="en-US" dirty="0" smtClean="0"/>
              <a:t>Giroux &amp; McLaren</a:t>
            </a:r>
            <a:endParaRPr lang="el-GR" dirty="0" smtClean="0"/>
          </a:p>
          <a:p>
            <a:r>
              <a:rPr lang="el-GR" dirty="0" smtClean="0"/>
              <a:t>«Β</a:t>
            </a:r>
            <a:r>
              <a:rPr lang="en-US" dirty="0" smtClean="0"/>
              <a:t>order pedagogy</a:t>
            </a:r>
            <a:r>
              <a:rPr lang="el-GR" dirty="0" smtClean="0"/>
              <a:t>»</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Ένα σχολείο που μαθαίνει</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a:t>
            </a:r>
            <a:r>
              <a:rPr lang="el-GR" i="1" dirty="0" smtClean="0"/>
              <a:t>Ήταν μέσω αυτών των εμπειριών που οι μαθητές του «</a:t>
            </a:r>
            <a:r>
              <a:rPr lang="en-GB" i="1" dirty="0" smtClean="0"/>
              <a:t>Learning School</a:t>
            </a:r>
            <a:r>
              <a:rPr lang="el-GR" i="1" dirty="0" smtClean="0"/>
              <a:t>» κατάφεραν να στοχαστούν σχετικά με τη διαμορφωτική εμπειρία τους και το βαθμό στον οποίο η σχολική τους εκπαίδευση είχε επιτρέψει στη φωνή τους να ακουστεί και, υπό μια βαθύτερη έννοια, να κατανοήσουν τι θα μπορούσε να σημαίνει η φωνή τους ποια αίσθηση του εαυτού εξέφρασε. </a:t>
            </a:r>
            <a:r>
              <a:rPr lang="el-GR" b="1" i="1" dirty="0" smtClean="0"/>
              <a:t>Μέσω της άρθρωσης των εσωτερικών φωνών τους, στις βιογραφίες τους, καταλαβαίνουμε καλύτερα τον τρόπο με τον οποίο οι ταυτότητες διαμορφώνονται και ανασχηματίζονται καθώς ταξιδεύουν μεταξύ του σπιτιού και της τάξης και ανάμεσα στις κουλτούρες. </a:t>
            </a:r>
            <a:r>
              <a:rPr lang="el-GR" i="1" dirty="0" smtClean="0"/>
              <a:t>Είναι σε αυτή τη  «διασταύρωση των συνόρων» </a:t>
            </a:r>
            <a:r>
              <a:rPr lang="el-GR" dirty="0" smtClean="0"/>
              <a:t>(</a:t>
            </a:r>
            <a:r>
              <a:rPr lang="el-GR" dirty="0" err="1" smtClean="0"/>
              <a:t>Giroux</a:t>
            </a:r>
            <a:r>
              <a:rPr lang="el-GR" dirty="0" smtClean="0"/>
              <a:t>, το 1992)</a:t>
            </a:r>
            <a:r>
              <a:rPr lang="el-GR" i="1" dirty="0" smtClean="0"/>
              <a:t> που αρχίζουμε να κατανοούμε κάπως την </a:t>
            </a:r>
            <a:r>
              <a:rPr lang="el-GR" b="1" i="1" dirty="0" smtClean="0"/>
              <a:t>ταυτότητα ως διαδικασία περισσότερο και όχι ως οντότητα</a:t>
            </a:r>
            <a:r>
              <a:rPr lang="el-GR" i="1" dirty="0" smtClean="0"/>
              <a:t>, καθώς με κάθε νέα πρόκληση στη αντίληψη τους για τον κόσμο αυτοί οι νέοι βρίσκουν νέες έννοιες και τις νέες εκδοχές του εαυτού</a:t>
            </a:r>
            <a:r>
              <a:rPr lang="el-GR" dirty="0" smtClean="0"/>
              <a:t>».</a:t>
            </a:r>
          </a:p>
          <a:p>
            <a:pPr algn="r">
              <a:buNone/>
            </a:pPr>
            <a:r>
              <a:rPr lang="en-US" dirty="0" err="1" smtClean="0"/>
              <a:t>McBeath</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Ανάδειξη και κριτική διερεύνηση της φωνής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a:t>
            </a:r>
            <a:r>
              <a:rPr lang="el-GR" i="1" dirty="0" smtClean="0"/>
              <a:t>Η ανάπτυξη μιας παιδαγωγικής που παίρνει υπόψη της την έννοια της φωνής των μαθητών σημαίνει ανάπτυξη μιας κριτικά καταφατικής γλώσσας, που επεξεργάζεται τις εμπειρίες που οι μαθητές φέρνουν στην τάξη ταυτόχρονα μαζί με αυτές και σχετικά με αυτές. Αυτό σημαίνει ότι λαμβάνουμε υπόψη μας τις γλωσσικές μορφές, τους τρόπους τεκμηρίωσης, τις διαθέσεις, και τις ιστορίες που δίνουν στους μαθητές μια ενεργό φωνή στον ορισμό του κόσμου. </a:t>
            </a:r>
            <a:r>
              <a:rPr lang="el-GR" b="1" i="1" dirty="0" smtClean="0"/>
              <a:t>Αυτό επίσης σημαίνει επεξεργασία των εμπειριών τέτοιων μαθητών με στόχο να τους κάνει να διερευνήσουν και τις δυνάμεις τους και τις αδυναμίες τους</a:t>
            </a:r>
            <a:r>
              <a:rPr lang="el-GR" dirty="0" smtClean="0"/>
              <a:t>».                            </a:t>
            </a:r>
            <a:r>
              <a:rPr lang="en-US" dirty="0" smtClean="0"/>
              <a:t>                    </a:t>
            </a:r>
          </a:p>
          <a:p>
            <a:pPr>
              <a:buNone/>
            </a:pPr>
            <a:r>
              <a:rPr lang="en-US" dirty="0" smtClean="0"/>
              <a:t>                                                                                 Giroux</a:t>
            </a: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Κίνημα: Οι μαθητές ως ερευνητές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Δεκαετία ΄90</a:t>
            </a:r>
          </a:p>
          <a:p>
            <a:r>
              <a:rPr lang="el-GR" dirty="0" smtClean="0"/>
              <a:t>Οι μαθητές άρχισαν όχι μόνο να έχουν πιο ενεργό ρόλο αλλά και σε κάποιες περιπτώσεις να αναλαμβάνουν και την ευθύνη της εκπαιδευτικής έρευνας.</a:t>
            </a:r>
          </a:p>
          <a:p>
            <a:r>
              <a:rPr lang="el-GR" dirty="0" smtClean="0"/>
              <a:t>Οι μαθητές μπορούν είτε να οργανώνουν οι ίδιοι εκπαιδευτικές έρευνες δράσης, υποστηριζόμενοι απλώς από τους εκπαιδευτικούς, είτε, συνεργαζόμενοι μαζί τους, να συμμετέχουν ενεργά στις έρευνες δράσης των σχολείων τους ή/και των τάξεών τους.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a:t>
            </a:r>
            <a:r>
              <a:rPr lang="el-GR" i="1" dirty="0" smtClean="0"/>
              <a:t>Υιοθετώντας αυτή την εκδοχή «της φωνής των μαθητών», το σχολείο γίνεται κοινότητα των συμμετεχόντων που δεσμεύονται στην κοινή προσπάθεια εκμάθησης. Ομοίως, όπου «η φωνή μαθητών» εισακούεται, η μάθηση θεωρείται μια πιο ολιστική διαδικασία με ευρείς στόχους και όχι μια πρόοδος που προκύπτει από την γραμμική ακολουθία σχεδίων και την επίτευξη προκαθορισμένων λεπτομερώς στόχων</a:t>
            </a:r>
            <a:r>
              <a:rPr lang="el-GR" dirty="0" smtClean="0"/>
              <a:t>»</a:t>
            </a:r>
          </a:p>
          <a:p>
            <a:pPr>
              <a:buNone/>
            </a:pPr>
            <a:r>
              <a:rPr lang="el-GR" dirty="0" smtClean="0"/>
              <a:t>                                 (</a:t>
            </a:r>
            <a:r>
              <a:rPr lang="en-GB" dirty="0" smtClean="0"/>
              <a:t>Flutter</a:t>
            </a:r>
            <a:r>
              <a:rPr lang="el-GR" dirty="0" smtClean="0"/>
              <a:t> &amp; </a:t>
            </a:r>
            <a:r>
              <a:rPr lang="en-GB" smtClean="0"/>
              <a:t>Rudduck</a:t>
            </a:r>
            <a:r>
              <a:rPr lang="el-GR"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1</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μαθητές παρακολουθούν μια σκηνή από μια ταινία: ένας μαύρος ιθαγενής βρίσκεται ξαφνικά σε μια δυτική πόλη και πηγαίνει σε ένα κατάστημα και παίρνει τρόφιμα χωρίς να τα πληρώσει, διότι έτσι συνηθιζόταν στον τόπο που μεγάλωσε. Ο καταστηματάρχης καλεί την αστυνομία και ο μαύρος οδηγείται στο δικαστήριο. </a:t>
            </a:r>
          </a:p>
          <a:p>
            <a:r>
              <a:rPr lang="el-GR" dirty="0" smtClean="0"/>
              <a:t>Οι μαθητές καλούνται κατά ομάδες να προετοιμάσουν τα επιχειρήματα υπεράσπισης και κατηγορίας του</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a:t>
            </a:r>
            <a:endParaRPr lang="el-GR" dirty="0"/>
          </a:p>
        </p:txBody>
      </p:sp>
      <p:sp>
        <p:nvSpPr>
          <p:cNvPr id="3" name="2 - Θέση περιεχομένου"/>
          <p:cNvSpPr>
            <a:spLocks noGrp="1"/>
          </p:cNvSpPr>
          <p:nvPr>
            <p:ph idx="1"/>
          </p:nvPr>
        </p:nvSpPr>
        <p:spPr/>
        <p:txBody>
          <a:bodyPr/>
          <a:lstStyle/>
          <a:p>
            <a:r>
              <a:rPr lang="el-GR" dirty="0" smtClean="0"/>
              <a:t>Που θα ανατρέξουν οι μαθητές για να προετοιμάσουν τα επιχειρήματα αυτά;</a:t>
            </a:r>
          </a:p>
          <a:p>
            <a:r>
              <a:rPr lang="el-GR" dirty="0" smtClean="0"/>
              <a:t>Γιατί ο εκπαιδευτικός επιλέγει να τους ζητήσει αντιτιθέμενες πλευρές; </a:t>
            </a:r>
          </a:p>
          <a:p>
            <a:r>
              <a:rPr lang="el-GR" dirty="0" smtClean="0"/>
              <a:t>Με ποιο κριτήριο οι μαθητές θα ορίσουν τις διαφορετικές στάσεις;</a:t>
            </a:r>
          </a:p>
          <a:p>
            <a:r>
              <a:rPr lang="el-GR" dirty="0" smtClean="0"/>
              <a:t>Ποια είναι η παιδευτική αξία αυτής της δραστηριότητας;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2</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Οι μαθητές καλούνται να προετοιμάσουν και να παίξουν ένα μικρό θεατρικό με θέμα: «κλοπή στο μετρό» και πρωταγωνιστές: μια νοικοκυρά, ένας εκπαιδευτικός, ένας δικηγόρος, ένας οικοδόμος, μια καθαρίστρια, ένας άνεργος μετανάστης, μια φοιτήτρια και δύο μαθητές, ένας από εργατική και μία από μεσοαστική οικογένεια. </a:t>
            </a:r>
          </a:p>
          <a:p>
            <a:r>
              <a:rPr lang="el-GR" dirty="0" smtClean="0"/>
              <a:t>Αφού καταγράψουν το σενάριο και παίξουν τις σκηνές οι μαθητές καλούνται θεωρώντας ότι είναι ένας από τους πρωταγωνιστές να γράψουν το ημερολόγιό του μετά την επιστροφή στο σπίτι του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Ερωτήσεις</a:t>
            </a:r>
            <a:endParaRPr lang="el-GR" dirty="0"/>
          </a:p>
        </p:txBody>
      </p:sp>
      <p:sp>
        <p:nvSpPr>
          <p:cNvPr id="3" name="2 - Θέση περιεχομένου"/>
          <p:cNvSpPr>
            <a:spLocks noGrp="1"/>
          </p:cNvSpPr>
          <p:nvPr>
            <p:ph idx="1"/>
          </p:nvPr>
        </p:nvSpPr>
        <p:spPr/>
        <p:txBody>
          <a:bodyPr/>
          <a:lstStyle/>
          <a:p>
            <a:r>
              <a:rPr lang="el-GR" dirty="0" smtClean="0"/>
              <a:t>Ποιο σενάριο θα κατασκευάσουν οι μαθητές; </a:t>
            </a:r>
          </a:p>
          <a:p>
            <a:r>
              <a:rPr lang="el-GR" dirty="0" smtClean="0"/>
              <a:t>Με ποια κριτήρια οι μαθητές θα επιλέξουν τα πρόσωπα για τα οποία θα γράψουν το ημερολόγιο; </a:t>
            </a:r>
          </a:p>
          <a:p>
            <a:r>
              <a:rPr lang="el-GR" dirty="0" smtClean="0"/>
              <a:t>Πώς ο εκπαιδευτικός μπορεί να τα αξιοποιήσει και με ποιο σκοπό;</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Παιδαγωγική των ορίων</a:t>
            </a:r>
            <a:endParaRPr lang="el-GR" dirty="0"/>
          </a:p>
        </p:txBody>
      </p:sp>
      <p:sp>
        <p:nvSpPr>
          <p:cNvPr id="3" name="2 - Θέση περιεχομένου"/>
          <p:cNvSpPr>
            <a:spLocks noGrp="1"/>
          </p:cNvSpPr>
          <p:nvPr>
            <p:ph idx="1"/>
          </p:nvPr>
        </p:nvSpPr>
        <p:spPr/>
        <p:txBody>
          <a:bodyPr/>
          <a:lstStyle/>
          <a:p>
            <a:r>
              <a:rPr lang="el-GR" dirty="0" smtClean="0"/>
              <a:t>η γλώσσα της κριτικής αντικαθιστά την αυταρχική γλώσσα της αποστήθισης</a:t>
            </a:r>
          </a:p>
          <a:p>
            <a:pPr>
              <a:buNone/>
            </a:pPr>
            <a:r>
              <a:rPr lang="el-GR" dirty="0" smtClean="0"/>
              <a:t>    → </a:t>
            </a:r>
          </a:p>
          <a:p>
            <a:pPr>
              <a:buNone/>
            </a:pPr>
            <a:r>
              <a:rPr lang="el-GR" dirty="0" smtClean="0"/>
              <a:t>   α. οι μαθητές μιλούν μέσα από τις δικές τους ιστορίες </a:t>
            </a:r>
          </a:p>
          <a:p>
            <a:pPr>
              <a:buNone/>
            </a:pPr>
            <a:r>
              <a:rPr lang="el-GR" dirty="0" smtClean="0"/>
              <a:t>   β. αμφισβητούν τα θεμέλια πάνω στα οποία κατασκευάζονται και νομιμοποιούνται η γνώση και η εξουσία.</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Προϋποθέσεις</a:t>
            </a:r>
            <a:endParaRPr lang="el-GR" dirty="0"/>
          </a:p>
        </p:txBody>
      </p:sp>
      <p:sp>
        <p:nvSpPr>
          <p:cNvPr id="3" name="2 - Θέση περιεχομένου"/>
          <p:cNvSpPr>
            <a:spLocks noGrp="1"/>
          </p:cNvSpPr>
          <p:nvPr>
            <p:ph idx="1"/>
          </p:nvPr>
        </p:nvSpPr>
        <p:spPr/>
        <p:txBody>
          <a:bodyPr/>
          <a:lstStyle/>
          <a:p>
            <a:r>
              <a:rPr lang="el-GR" dirty="0" smtClean="0"/>
              <a:t>Αποδόμηση του ηγεμονικού λόγου του παραδοσιακού ΑΠ </a:t>
            </a:r>
          </a:p>
          <a:p>
            <a:r>
              <a:rPr lang="el-GR" dirty="0" smtClean="0"/>
              <a:t>Επικύρωση των φωνών που φέρνουν μαζί τους στο σχολείο οι μαθητές, αλλά και την κριτική τους διερεύνηση.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Παιδαγωγικό πλαίσιο</a:t>
            </a:r>
            <a:endParaRPr lang="el-GR" dirty="0"/>
          </a:p>
        </p:txBody>
      </p:sp>
      <p:sp>
        <p:nvSpPr>
          <p:cNvPr id="3" name="2 - Θέση περιεχομένου"/>
          <p:cNvSpPr>
            <a:spLocks noGrp="1"/>
          </p:cNvSpPr>
          <p:nvPr>
            <p:ph idx="1"/>
          </p:nvPr>
        </p:nvSpPr>
        <p:spPr/>
        <p:txBody>
          <a:bodyPr/>
          <a:lstStyle/>
          <a:p>
            <a:r>
              <a:rPr lang="el-GR" dirty="0" smtClean="0"/>
              <a:t>Ανοχή της διαφορετικότητας.</a:t>
            </a:r>
          </a:p>
          <a:p>
            <a:r>
              <a:rPr lang="el-GR" dirty="0" smtClean="0"/>
              <a:t>Διερεύνηση των ποικίλων φωνών (υπονομεύεται έτσι η εικόνα του φυσικού και αυτονόητου).</a:t>
            </a:r>
          </a:p>
          <a:p>
            <a:r>
              <a:rPr lang="el-GR" dirty="0" smtClean="0"/>
              <a:t>Κατασκευή αντιτιθέμενων αφηγήσεων, που μαρτυρούν διαφορετικές προσλήψεις της πραγματικότητας.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Αποτέλεσμα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Οι μαθητές μέσα από την κριτική ανάγνωση εμπειριών και γλωσσών οικοδομούν τις δικές τους αφηγήσεις και ιστορίες. </a:t>
            </a:r>
          </a:p>
          <a:p>
            <a:r>
              <a:rPr lang="el-GR" dirty="0" smtClean="0"/>
              <a:t>Κατανοούν καλύτερα την πολυπλοκότητα των παραδόσεων, των γνώσεων, των εμπειριών και των ιστοριών που φέρνουν στο σχολείο.</a:t>
            </a:r>
          </a:p>
          <a:p>
            <a:r>
              <a:rPr lang="el-GR" dirty="0" smtClean="0"/>
              <a:t>Αναγνωρίζονται κάποιες από αυτές τις φωνές ως σφυρηλατούμενες σε σχέσεις αντιπαλότητας προς τις κυρίαρχες δομές εξουσίας.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754</Words>
  <Application>Microsoft Office PowerPoint</Application>
  <PresentationFormat>Προβολή στην οθόνη (4:3)</PresentationFormat>
  <Paragraphs>46</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Παιδαγωγική των Ορίων</vt:lpstr>
      <vt:lpstr>Παράδειγμα 1</vt:lpstr>
      <vt:lpstr>Ερωτήματα</vt:lpstr>
      <vt:lpstr>Παράδειγμα 2</vt:lpstr>
      <vt:lpstr>Ερωτήσεις</vt:lpstr>
      <vt:lpstr>Παιδαγωγική των ορίων</vt:lpstr>
      <vt:lpstr>Προϋποθέσεις</vt:lpstr>
      <vt:lpstr>Παιδαγωγικό πλαίσιο</vt:lpstr>
      <vt:lpstr>Αποτέλεσμα</vt:lpstr>
      <vt:lpstr>Ένα σχολείο που μαθαίνει</vt:lpstr>
      <vt:lpstr>Ανάδειξη και κριτική διερεύνηση της φωνής</vt:lpstr>
      <vt:lpstr>Κίνημα: Οι μαθητές ως ερευνητές </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Παιδαγωγική των Ορίων</dc:title>
  <dc:creator>Τσάφος</dc:creator>
  <cp:lastModifiedBy>Βασίλης Τσάφος</cp:lastModifiedBy>
  <cp:revision>28</cp:revision>
  <dcterms:created xsi:type="dcterms:W3CDTF">2014-02-02T10:19:52Z</dcterms:created>
  <dcterms:modified xsi:type="dcterms:W3CDTF">2017-11-04T11:20:12Z</dcterms:modified>
</cp:coreProperties>
</file>