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3" r:id="rId4"/>
    <p:sldId id="274" r:id="rId5"/>
    <p:sldId id="275" r:id="rId6"/>
    <p:sldId id="276" r:id="rId7"/>
    <p:sldId id="277" r:id="rId8"/>
    <p:sldId id="261" r:id="rId9"/>
    <p:sldId id="258" r:id="rId10"/>
    <p:sldId id="259" r:id="rId11"/>
    <p:sldId id="262" r:id="rId12"/>
    <p:sldId id="263" r:id="rId13"/>
    <p:sldId id="264" r:id="rId14"/>
    <p:sldId id="265" r:id="rId15"/>
    <p:sldId id="266" r:id="rId16"/>
    <p:sldId id="267" r:id="rId17"/>
    <p:sldId id="268" r:id="rId18"/>
    <p:sldId id="269" r:id="rId19"/>
    <p:sldId id="270" r:id="rId20"/>
    <p:sldId id="271" r:id="rId21"/>
    <p:sldId id="272"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Μορφές &amp; Διαδικασίες </a:t>
            </a:r>
            <a:br>
              <a:rPr lang="el-GR" dirty="0" smtClean="0"/>
            </a:br>
            <a:r>
              <a:rPr lang="el-GR" dirty="0" smtClean="0"/>
              <a:t>Αξιολόγησης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
            </a:r>
            <a:br>
              <a:rPr lang="el-GR" sz="2800" b="1" dirty="0" smtClean="0"/>
            </a:br>
            <a:r>
              <a:rPr lang="el-GR" sz="2800" b="1" dirty="0" smtClean="0"/>
              <a:t>ΘΕΜΑΤΙΚΕΣ ΠΕΡΙΟΧΕΣ &amp; ΔΕΙΚΤΕΣ ΠΟΙΟΤΗΤΑΣ ΤΟΥ ΕΚΠΑΙΔΕΥΤΙΚΟΥ ΕΡΓΟΥ</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fontScale="85000" lnSpcReduction="20000"/>
          </a:bodyPr>
          <a:lstStyle/>
          <a:p>
            <a:pPr lvl="0">
              <a:buNone/>
            </a:pPr>
            <a:r>
              <a:rPr lang="el-GR" dirty="0" smtClean="0"/>
              <a:t>6. ΔΙΔΑΚΤΙΚΗ – ΜΑΘΗΣΙΑΚΗ ΔΙΑΔΙΚΑΣΙΑ</a:t>
            </a:r>
          </a:p>
          <a:p>
            <a:pPr lvl="0">
              <a:buNone/>
            </a:pPr>
            <a:r>
              <a:rPr lang="el-GR" dirty="0" smtClean="0"/>
              <a:t>6.1. Ποιότητα της διδασκαλίας</a:t>
            </a:r>
          </a:p>
          <a:p>
            <a:pPr lvl="0">
              <a:buNone/>
            </a:pPr>
            <a:r>
              <a:rPr lang="el-GR" dirty="0" smtClean="0"/>
              <a:t>6.2. Ποιότητα της μάθησης</a:t>
            </a:r>
          </a:p>
          <a:p>
            <a:pPr lvl="0">
              <a:buNone/>
            </a:pPr>
            <a:r>
              <a:rPr lang="el-GR" dirty="0" smtClean="0"/>
              <a:t>6.3. Λειτουργία της αξιολόγησης</a:t>
            </a:r>
          </a:p>
          <a:p>
            <a:pPr>
              <a:buNone/>
            </a:pPr>
            <a:r>
              <a:rPr lang="el-GR" dirty="0" smtClean="0"/>
              <a:t> </a:t>
            </a:r>
          </a:p>
          <a:p>
            <a:pPr lvl="0">
              <a:buNone/>
            </a:pPr>
            <a:r>
              <a:rPr lang="el-GR" dirty="0" smtClean="0"/>
              <a:t>7. ΕΚΠΑΙΔΕΥΤΙΚΑ ΕΠΙΤΕΥΓΜΑΤΑ</a:t>
            </a:r>
          </a:p>
          <a:p>
            <a:pPr lvl="0">
              <a:buNone/>
            </a:pPr>
            <a:r>
              <a:rPr lang="el-GR" dirty="0" smtClean="0"/>
              <a:t>7.1. Φοίτηση – ροή – διαρροή μαθητών</a:t>
            </a:r>
          </a:p>
          <a:p>
            <a:pPr lvl="0">
              <a:buNone/>
            </a:pPr>
            <a:r>
              <a:rPr lang="el-GR" dirty="0" smtClean="0"/>
              <a:t>7.2. Επίδοση – πρόοδος μαθητών</a:t>
            </a:r>
          </a:p>
          <a:p>
            <a:pPr lvl="0">
              <a:buNone/>
            </a:pPr>
            <a:r>
              <a:rPr lang="el-GR" dirty="0" smtClean="0"/>
              <a:t>7.3. Ατομική και κοινωνική ανάπτυξη μαθητών</a:t>
            </a:r>
          </a:p>
          <a:p>
            <a:pPr lvl="0">
              <a:buNone/>
            </a:pPr>
            <a:r>
              <a:rPr lang="el-GR" dirty="0" smtClean="0"/>
              <a:t>7.4. Κατευθύνσεις μαθητών μετά την αποφοίτησή τους </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Αξιολόγηση σχολικής μονάδας νηπιαγωγείου</a:t>
            </a:r>
            <a:endParaRPr lang="el-G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803613"/>
            <a:ext cx="8229600" cy="411913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Χώροι του σχολείου</a:t>
            </a: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81190" y="1600200"/>
            <a:ext cx="6981619" cy="45259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Εξοπλισμός</a:t>
            </a:r>
            <a:endParaRPr lang="el-G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938914" y="1600200"/>
            <a:ext cx="7266172" cy="45259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Ανθρώπινο δυναμικό</a:t>
            </a:r>
            <a:endParaRPr lang="el-GR"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852249" y="1600200"/>
            <a:ext cx="7439502" cy="45259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Οργάνωση του σχολείου</a:t>
            </a:r>
            <a:endParaRPr lang="el-G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899592" y="1196752"/>
            <a:ext cx="7416824" cy="56612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Σχέσεις</a:t>
            </a:r>
            <a:endParaRPr lang="el-GR"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611560" y="1124744"/>
            <a:ext cx="7920879" cy="573325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Οργάνωση της τάξης</a:t>
            </a:r>
            <a:endParaRPr lang="el-GR"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309179" y="1600200"/>
            <a:ext cx="6525642" cy="45259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αξιολόγησης</a:t>
            </a:r>
            <a:endParaRPr lang="el-GR"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395536" y="1196752"/>
            <a:ext cx="8208912" cy="566124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Φοίτηση - Διαρροή</a:t>
            </a:r>
            <a:endParaRPr lang="el-GR"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027296" y="1600200"/>
            <a:ext cx="7089408" cy="45259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mtClean="0"/>
              <a:t/>
            </a:r>
            <a:br>
              <a:rPr lang="el-GR" smtClean="0"/>
            </a:br>
            <a:r>
              <a:rPr lang="el-GR" smtClean="0"/>
              <a:t>ΕΙΔΗ ΚΑΙ ΜΟΡΦΕΣ ΑΞΙΟΛΟΓΗΣΗΣ</a:t>
            </a:r>
            <a:br>
              <a:rPr lang="el-GR"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Διαγνωστική</a:t>
            </a:r>
          </a:p>
          <a:p>
            <a:r>
              <a:rPr lang="el-GR" dirty="0" smtClean="0"/>
              <a:t>Διαμορφωτική </a:t>
            </a:r>
          </a:p>
          <a:p>
            <a:r>
              <a:rPr lang="el-GR" dirty="0" smtClean="0"/>
              <a:t>Τελική </a:t>
            </a:r>
          </a:p>
          <a:p>
            <a:pPr>
              <a:buNone/>
            </a:pPr>
            <a:r>
              <a:rPr lang="el-GR" dirty="0" smtClean="0"/>
              <a:t>    &amp;</a:t>
            </a:r>
          </a:p>
          <a:p>
            <a:r>
              <a:rPr lang="el-GR" dirty="0" smtClean="0"/>
              <a:t>Εξωτερική </a:t>
            </a:r>
          </a:p>
          <a:p>
            <a:r>
              <a:rPr lang="el-GR" dirty="0" smtClean="0"/>
              <a:t>Εσωτερική </a:t>
            </a:r>
          </a:p>
          <a:p>
            <a:pPr>
              <a:buNone/>
            </a:pPr>
            <a:r>
              <a:rPr lang="el-GR" dirty="0" smtClean="0"/>
              <a:t>α) Ιεραρχική εσωτερική αξιολόγηση</a:t>
            </a:r>
          </a:p>
          <a:p>
            <a:pPr>
              <a:buNone/>
            </a:pPr>
            <a:r>
              <a:rPr lang="el-GR" dirty="0" smtClean="0"/>
              <a:t>β) Συλλογική εσωτερική αξιολόγηση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Εξέλιξη μαθητών</a:t>
            </a:r>
            <a:endParaRPr lang="el-GR"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776290" y="1600200"/>
            <a:ext cx="7591420"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Παρεμβάσεις σχολείου</a:t>
            </a:r>
            <a:endParaRPr lang="el-GR"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1057236" y="1600200"/>
            <a:ext cx="7029527" cy="45259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
            </a:r>
            <a:br>
              <a:rPr lang="el-GR" sz="3600" b="1" dirty="0" smtClean="0"/>
            </a:br>
            <a:r>
              <a:rPr lang="el-GR" sz="3600" b="1" dirty="0" smtClean="0"/>
              <a:t>Αξιολόγηση </a:t>
            </a:r>
            <a:r>
              <a:rPr lang="el-GR" sz="3600" b="1" dirty="0" smtClean="0"/>
              <a:t>εκπαιδευτικού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a:r>
              <a:rPr lang="el-GR" dirty="0" smtClean="0"/>
              <a:t>Παραδοσιακές </a:t>
            </a:r>
            <a:r>
              <a:rPr lang="el-GR" dirty="0" smtClean="0"/>
              <a:t>προσεγγίσεις </a:t>
            </a:r>
            <a:r>
              <a:rPr lang="el-GR" dirty="0" smtClean="0"/>
              <a:t>στην αξιολόγηση του εκπαιδευτικού</a:t>
            </a:r>
          </a:p>
          <a:p>
            <a:pPr lvl="0"/>
            <a:r>
              <a:rPr lang="el-GR" dirty="0" smtClean="0"/>
              <a:t>Εναλλακτικές </a:t>
            </a:r>
            <a:r>
              <a:rPr lang="el-GR" dirty="0" smtClean="0"/>
              <a:t>προσεγγίσεις στην αξιολόγηση του </a:t>
            </a:r>
            <a:r>
              <a:rPr lang="el-GR" dirty="0" smtClean="0"/>
              <a:t>εκπαιδευτικού μέσα </a:t>
            </a:r>
            <a:r>
              <a:rPr lang="el-GR" dirty="0" smtClean="0"/>
              <a:t>από διαδικασίες επαγγελματικής ανάπτυξης</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Παραδοσιακές προσεγγίσεις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Δημόσιος διοικητικός έλεγχος </a:t>
            </a:r>
            <a:r>
              <a:rPr lang="el-GR" dirty="0" smtClean="0"/>
              <a:t>(επιθεώρηση, άμεση ιεραρχική επιτήρηση/ παρατήρηση των εκπαιδευτικών ως προς την τήρηση της νομιμότητας κατά την άσκηση των καθηκόντων τους και ως προς τη διδακτική τους επάρκεια</a:t>
            </a:r>
            <a:r>
              <a:rPr lang="el-GR" dirty="0" smtClean="0"/>
              <a:t>)</a:t>
            </a:r>
          </a:p>
          <a:p>
            <a:r>
              <a:rPr lang="el-GR" dirty="0" smtClean="0"/>
              <a:t>Αντικειμενικός, </a:t>
            </a:r>
            <a:r>
              <a:rPr lang="el-GR" dirty="0" smtClean="0"/>
              <a:t>«</a:t>
            </a:r>
            <a:r>
              <a:rPr lang="el-GR" dirty="0" smtClean="0"/>
              <a:t>επιστημονικός» </a:t>
            </a:r>
            <a:r>
              <a:rPr lang="el-GR" dirty="0" smtClean="0"/>
              <a:t>ή </a:t>
            </a:r>
            <a:r>
              <a:rPr lang="el-GR" dirty="0" smtClean="0"/>
              <a:t>λογιστικός απολογισμός </a:t>
            </a:r>
            <a:r>
              <a:rPr lang="el-GR" dirty="0" smtClean="0"/>
              <a:t>που γίνεται από κεντρικούς οργανισμούς εκπαιδευτικής έρευνας και αξιολόγησης με τεστ αξιολόγησης μαθητών σε γνώσεις και δεξιότητες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lstStyle/>
          <a:p>
            <a:r>
              <a:rPr lang="el-GR" dirty="0" smtClean="0"/>
              <a:t>Πώς κρίνετε αυτές τις μορφές αξιολόγησης;</a:t>
            </a:r>
          </a:p>
          <a:p>
            <a:r>
              <a:rPr lang="el-GR" dirty="0" smtClean="0"/>
              <a:t>Ποια προβλήματα μπορεί να δημιουργήσει η αποκλειστική χρήση τους;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Εναλλακτικές μορφές αξιολόγησης εκπαιδευτικού</a:t>
            </a:r>
            <a:endParaRPr lang="el-GR" dirty="0"/>
          </a:p>
        </p:txBody>
      </p:sp>
      <p:sp>
        <p:nvSpPr>
          <p:cNvPr id="3" name="2 - Θέση περιεχομένου"/>
          <p:cNvSpPr>
            <a:spLocks noGrp="1"/>
          </p:cNvSpPr>
          <p:nvPr>
            <p:ph idx="1"/>
          </p:nvPr>
        </p:nvSpPr>
        <p:spPr/>
        <p:txBody>
          <a:bodyPr>
            <a:noAutofit/>
          </a:bodyPr>
          <a:lstStyle/>
          <a:p>
            <a:pPr lvl="1">
              <a:buFont typeface="Arial" pitchFamily="34" charset="0"/>
              <a:buChar char="•"/>
            </a:pPr>
            <a:r>
              <a:rPr lang="el-GR" sz="3200" dirty="0" smtClean="0">
                <a:latin typeface="+mj-lt"/>
              </a:rPr>
              <a:t>Ανάπτυξη συνεργασιών του εκπαιδευτικού με άλλους συναδέλφους του.</a:t>
            </a:r>
          </a:p>
          <a:p>
            <a:pPr lvl="1">
              <a:buFont typeface="Arial" pitchFamily="34" charset="0"/>
              <a:buChar char="•"/>
            </a:pPr>
            <a:r>
              <a:rPr lang="el-GR" sz="3200" dirty="0" smtClean="0">
                <a:latin typeface="+mj-lt"/>
              </a:rPr>
              <a:t>Άμεση προσωπική εμπλοκή του εκπαιδευτικού στις διαδικασίες αξιολόγησής </a:t>
            </a:r>
            <a:r>
              <a:rPr lang="el-GR" sz="3200" dirty="0" smtClean="0">
                <a:latin typeface="+mj-lt"/>
              </a:rPr>
              <a:t>του.</a:t>
            </a:r>
          </a:p>
          <a:p>
            <a:pPr lvl="1">
              <a:buFont typeface="Arial" pitchFamily="34" charset="0"/>
              <a:buChar char="•"/>
            </a:pPr>
            <a:r>
              <a:rPr lang="el-GR" sz="3200" dirty="0" smtClean="0">
                <a:latin typeface="+mj-lt"/>
              </a:rPr>
              <a:t>Ανάληψη </a:t>
            </a:r>
            <a:r>
              <a:rPr lang="el-GR" sz="3200" dirty="0" smtClean="0">
                <a:latin typeface="+mj-lt"/>
              </a:rPr>
              <a:t>πρωτοβουλίας, δράσης και προσωπικής ευθύνης από την πλευρά του εκπαιδευτικού για την επίτευξη των στόχων της αξιολόγησης</a:t>
            </a:r>
            <a:r>
              <a:rPr lang="el-GR" sz="3200" dirty="0" smtClean="0">
                <a:latin typeface="+mj-lt"/>
              </a:rPr>
              <a:t>.</a:t>
            </a:r>
          </a:p>
          <a:p>
            <a:pPr lvl="1">
              <a:buFont typeface="Arial" pitchFamily="34" charset="0"/>
              <a:buChar char="•"/>
            </a:pPr>
            <a:r>
              <a:rPr lang="el-GR" sz="3200" dirty="0" smtClean="0">
                <a:latin typeface="+mj-lt"/>
              </a:rPr>
              <a:t>Έρευνα δράσης </a:t>
            </a:r>
            <a:endParaRPr lang="el-GR" sz="32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Έρευνα δράσης: συμμετοχικό, συνεργατικό &amp; (</a:t>
            </a:r>
            <a:r>
              <a:rPr lang="el-GR" sz="3600" b="1" dirty="0" err="1" smtClean="0"/>
              <a:t>ανα</a:t>
            </a:r>
            <a:r>
              <a:rPr lang="el-GR" sz="3600" b="1" dirty="0" smtClean="0"/>
              <a:t>)στοχαστικό πλαίσιο</a:t>
            </a:r>
            <a:endParaRPr lang="el-GR" sz="3600"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Ο εκπαιδευτικός </a:t>
            </a:r>
            <a:r>
              <a:rPr lang="el-GR" dirty="0" smtClean="0"/>
              <a:t>επιχειρεί </a:t>
            </a:r>
            <a:r>
              <a:rPr lang="el-GR" dirty="0" smtClean="0"/>
              <a:t>αξιολόγηση (του μαθητή, του εαυτού του, των διαδικασιών διδασκαλίας – μάθησης, του Αναλυτικού Προγράμματος, των σχολικών εγχειριδίων, του παρεχόμενου εκπαιδευτικού έργου στη σχολική μονάδα) </a:t>
            </a:r>
            <a:endParaRPr lang="el-GR" dirty="0" smtClean="0"/>
          </a:p>
          <a:p>
            <a:r>
              <a:rPr lang="el-GR" dirty="0" smtClean="0"/>
              <a:t>Αξιολόγηση: Αποτέλεσμα </a:t>
            </a:r>
            <a:r>
              <a:rPr lang="el-GR" dirty="0" smtClean="0"/>
              <a:t>της αλληλεπίδρασής του με τους μαθητές του και με όλους τους παράγοντες της εκπαιδευτικής διαδικασίας μέσω προσωπικών ερμηνειών και </a:t>
            </a:r>
            <a:r>
              <a:rPr lang="el-GR" dirty="0" err="1" smtClean="0"/>
              <a:t>νοηματοδοτήσεων</a:t>
            </a:r>
            <a:r>
              <a:rPr lang="el-GR" dirty="0" smtClean="0"/>
              <a:t>. </a:t>
            </a:r>
            <a:endParaRPr lang="el-GR" dirty="0" smtClean="0"/>
          </a:p>
          <a:p>
            <a:r>
              <a:rPr lang="el-GR" dirty="0" smtClean="0"/>
              <a:t>Ερμηνεύει </a:t>
            </a:r>
            <a:r>
              <a:rPr lang="el-GR" dirty="0" smtClean="0"/>
              <a:t>στοχαστικά την πρακτική του και τις πρακτικές των άλλων συμμετεχόντων και βρίσκεται σε συνεχή ετοιμότητα να επανακαθορίσει τους στόχους του σε σχέση με την πραγματική κατάσταση. </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 πλαίσιο αυτό </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Η αξιολόγηση </a:t>
            </a:r>
            <a:r>
              <a:rPr lang="el-GR" dirty="0" smtClean="0"/>
              <a:t>γίνεται μια διαδικασία που επιχειρεί να αποτυπώσει και να ερμηνεύσει όλες τις διαδικασίες που συνέβαλαν στη διαμόρφωση του όποιου αποτελέσματος μέσα στην τάξη και το σχολείο</a:t>
            </a:r>
            <a:r>
              <a:rPr lang="el-GR" dirty="0" smtClean="0"/>
              <a:t>.</a:t>
            </a:r>
          </a:p>
          <a:p>
            <a:r>
              <a:rPr lang="el-GR" dirty="0" smtClean="0"/>
              <a:t>Η διδασκαλία αρθρώνεται γύρω από την επιλογή «δοκιμαστικών» ή «πειραματικών» στρατηγικών δράσης και κριτική διερεύνηση των συνεπειών τους με σκοπό τη βελτίωση της πράξης</a:t>
            </a:r>
            <a:r>
              <a:rPr lang="el-GR" dirty="0" smtClean="0"/>
              <a:t>.</a:t>
            </a:r>
          </a:p>
          <a:p>
            <a:r>
              <a:rPr lang="el-GR" dirty="0" smtClean="0"/>
              <a:t>Κατά τη συνεκτίμηση των παραγόντων </a:t>
            </a:r>
            <a:r>
              <a:rPr lang="el-GR" dirty="0" smtClean="0"/>
              <a:t>που οδήγησαν σε κάποιο αποτέλεσμα </a:t>
            </a:r>
            <a:r>
              <a:rPr lang="el-GR" dirty="0" smtClean="0"/>
              <a:t>γίνεται και ο επανακαθορισμός των στόχων της διδασκαλίας.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a:t>
            </a: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Η αξιολογική διαδικασία μπορεί να πετύχει καλύτερα τους στόχους της (τη βελτίωση των παραγόντων της εκπαίδευσης) αν στηρίζεται στον </a:t>
            </a:r>
            <a:r>
              <a:rPr lang="el-GR" dirty="0" err="1" smtClean="0"/>
              <a:t>αυτο</a:t>
            </a:r>
            <a:r>
              <a:rPr lang="el-GR" dirty="0" smtClean="0"/>
              <a:t>-στοχασμό και στην ανατροφοδότηση που μπορεί να πάρει ο εκπαιδευτικός από την ερευνητική ομάδα. </a:t>
            </a:r>
            <a:endParaRPr lang="el-GR" dirty="0" smtClean="0"/>
          </a:p>
          <a:p>
            <a:pPr lvl="0"/>
            <a:r>
              <a:rPr lang="el-GR" dirty="0" smtClean="0"/>
              <a:t>Ο </a:t>
            </a:r>
            <a:r>
              <a:rPr lang="el-GR" dirty="0" smtClean="0"/>
              <a:t>εκπαιδευτικός ως στοχαζόμενος επαγγελματίας </a:t>
            </a:r>
            <a:r>
              <a:rPr lang="el-GR" b="1" dirty="0" smtClean="0"/>
              <a:t>έχει περισσότερες πιθανότητες να αλλάξει συμπεριφορά από ότι αν διάβαζε τις αξιολογικές εκθέσεις που γράφει γι’ αυτόν </a:t>
            </a:r>
            <a:r>
              <a:rPr lang="el-GR" dirty="0" smtClean="0"/>
              <a:t>κάποιος άλλος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a:t>
            </a:r>
            <a:endParaRPr lang="el-GR" dirty="0"/>
          </a:p>
        </p:txBody>
      </p:sp>
      <p:sp>
        <p:nvSpPr>
          <p:cNvPr id="3" name="2 - Θέση περιεχομένου"/>
          <p:cNvSpPr>
            <a:spLocks noGrp="1"/>
          </p:cNvSpPr>
          <p:nvPr>
            <p:ph idx="1"/>
          </p:nvPr>
        </p:nvSpPr>
        <p:spPr/>
        <p:txBody>
          <a:bodyPr>
            <a:normAutofit/>
          </a:bodyPr>
          <a:lstStyle/>
          <a:p>
            <a:pPr lvl="0"/>
            <a:r>
              <a:rPr lang="el-GR" dirty="0" smtClean="0"/>
              <a:t>Η </a:t>
            </a:r>
            <a:r>
              <a:rPr lang="el-GR" dirty="0" smtClean="0"/>
              <a:t>αξιολογική διαδικασία μπορεί να πετύχει καλύτερα τους στόχους της αν συντελείται σε ένα πλαίσιο επιμορφωτικό για τον εκπαιδευτικό, σε μια ομάδα συναδέλφων που παρέχει ένα περιβάλλον υποστήριξης μέσα στο οποίο </a:t>
            </a:r>
            <a:r>
              <a:rPr lang="el-GR" b="1" dirty="0" smtClean="0"/>
              <a:t>ο εκπαιδευτικός δεν νοιώθει ότι απειλείται, αλλά ότι μαθαίνει και διαρκώς βελτιώνεται.</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Συλλογική Εσωτερική </a:t>
            </a:r>
            <a:r>
              <a:rPr lang="el-GR" dirty="0" smtClean="0"/>
              <a:t>Α</a:t>
            </a:r>
            <a:r>
              <a:rPr lang="el-GR" dirty="0" smtClean="0"/>
              <a:t>ξιολόγηση</a:t>
            </a:r>
            <a:endParaRPr lang="el-GR" dirty="0"/>
          </a:p>
        </p:txBody>
      </p:sp>
      <p:sp>
        <p:nvSpPr>
          <p:cNvPr id="3" name="2 - Θέση περιεχομένου"/>
          <p:cNvSpPr>
            <a:spLocks noGrp="1"/>
          </p:cNvSpPr>
          <p:nvPr>
            <p:ph idx="1"/>
          </p:nvPr>
        </p:nvSpPr>
        <p:spPr/>
        <p:txBody>
          <a:bodyPr>
            <a:normAutofit fontScale="92500" lnSpcReduction="10000"/>
          </a:bodyPr>
          <a:lstStyle/>
          <a:p>
            <a:pPr lvl="0"/>
            <a:r>
              <a:rPr lang="el-GR" dirty="0" smtClean="0"/>
              <a:t>Στηρίζεται </a:t>
            </a:r>
            <a:r>
              <a:rPr lang="el-GR" dirty="0" smtClean="0"/>
              <a:t>σε διαδικασίες που οργανώνονται και παρακολουθούνται από τους ίδιους τους παράγοντες του οργανισμού που αξιολογείται (συνήθως εκπαιδευτικούς, μαθητές, ακόμα και γονείς), αφού οι παράγοντες αυτοί θεωρούνται οι καλύτεροι γνώστες των συνθηκών και των προβλημάτων της εκπαιδευτικής κατάστασης την οποία βιώνουν, αλλά και διαμορφώνουν καθημερινά. </a:t>
            </a:r>
            <a:endParaRPr lang="el-GR" dirty="0" smtClean="0"/>
          </a:p>
          <a:p>
            <a:pPr lvl="0"/>
            <a:r>
              <a:rPr lang="el-GR" dirty="0" smtClean="0"/>
              <a:t>Βασικός </a:t>
            </a:r>
            <a:r>
              <a:rPr lang="el-GR" dirty="0" smtClean="0"/>
              <a:t>στόχος: η αλλαγή και η βελτίωση.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a:t>
            </a:r>
            <a:endParaRPr lang="el-GR" dirty="0"/>
          </a:p>
        </p:txBody>
      </p:sp>
      <p:sp>
        <p:nvSpPr>
          <p:cNvPr id="3" name="2 - Θέση περιεχομένου"/>
          <p:cNvSpPr>
            <a:spLocks noGrp="1"/>
          </p:cNvSpPr>
          <p:nvPr>
            <p:ph idx="1"/>
          </p:nvPr>
        </p:nvSpPr>
        <p:spPr/>
        <p:txBody>
          <a:bodyPr>
            <a:normAutofit fontScale="92500"/>
          </a:bodyPr>
          <a:lstStyle/>
          <a:p>
            <a:pPr lvl="0"/>
            <a:r>
              <a:rPr lang="el-GR" dirty="0" smtClean="0"/>
              <a:t>Οι </a:t>
            </a:r>
            <a:r>
              <a:rPr lang="el-GR" dirty="0" smtClean="0"/>
              <a:t>εκπαιδευτικοί ερευνητές εκτιμούν το γεγονός ότι τους ανατίθενται καθήκοντα (αξιολόγησης και επιμόρφωσης) που υπερβαίνουν τα συνήθη διδακτικά καθήκοντά τους. </a:t>
            </a:r>
            <a:endParaRPr lang="el-GR" dirty="0" smtClean="0"/>
          </a:p>
          <a:p>
            <a:pPr lvl="0"/>
            <a:r>
              <a:rPr lang="el-GR" dirty="0" smtClean="0"/>
              <a:t>Αντιλαμβάνονται </a:t>
            </a:r>
            <a:r>
              <a:rPr lang="el-GR" dirty="0" smtClean="0"/>
              <a:t>ότι </a:t>
            </a:r>
            <a:r>
              <a:rPr lang="el-GR" smtClean="0"/>
              <a:t>αντιμετωπίζονται </a:t>
            </a:r>
            <a:r>
              <a:rPr lang="el-GR" smtClean="0"/>
              <a:t>ως </a:t>
            </a:r>
            <a:r>
              <a:rPr lang="el-GR" dirty="0" smtClean="0"/>
              <a:t>επαγγελματίες που αναλαμβάνουν </a:t>
            </a:r>
            <a:r>
              <a:rPr lang="el-GR" dirty="0" smtClean="0"/>
              <a:t>την ευθύνη της επαγγελματικής τους εξέλιξης αλλά και να </a:t>
            </a:r>
            <a:r>
              <a:rPr lang="el-GR" dirty="0" smtClean="0"/>
              <a:t>βοηθήσουν συναδέλφους τους να αναπτυχθούν επαγγελματικά.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Ανατροπή της ιεραρχικής δομής του </a:t>
            </a:r>
            <a:r>
              <a:rPr lang="el-GR" dirty="0" err="1" smtClean="0"/>
              <a:t>εκπαιδετικού</a:t>
            </a:r>
            <a:r>
              <a:rPr lang="el-GR" dirty="0" smtClean="0"/>
              <a:t> συστήματος</a:t>
            </a:r>
            <a:endParaRPr lang="el-GR" dirty="0"/>
          </a:p>
        </p:txBody>
      </p:sp>
      <p:sp>
        <p:nvSpPr>
          <p:cNvPr id="3" name="2 - Θέση περιεχομένου"/>
          <p:cNvSpPr>
            <a:spLocks noGrp="1"/>
          </p:cNvSpPr>
          <p:nvPr>
            <p:ph idx="1"/>
          </p:nvPr>
        </p:nvSpPr>
        <p:spPr/>
        <p:txBody>
          <a:bodyPr/>
          <a:lstStyle/>
          <a:p>
            <a:pPr lvl="0"/>
            <a:r>
              <a:rPr lang="el-GR" dirty="0" smtClean="0"/>
              <a:t>Αποκεντρωμένα </a:t>
            </a:r>
            <a:r>
              <a:rPr lang="el-GR" dirty="0" smtClean="0"/>
              <a:t>εκπαιδευτικά συστήματα. </a:t>
            </a:r>
          </a:p>
          <a:p>
            <a:pPr lvl="0"/>
            <a:r>
              <a:rPr lang="el-GR" dirty="0" smtClean="0"/>
              <a:t>Συγκέντρωση </a:t>
            </a:r>
            <a:r>
              <a:rPr lang="el-GR" dirty="0" smtClean="0"/>
              <a:t>ενός μεγάλου μέρους της ευθύνης και της λήψης αποφάσεων για ένα ευρύ φάσμα ζητημάτων στο τοπικό επίπεδο.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Προϋποθέσεις</a:t>
            </a:r>
            <a:endParaRPr lang="el-GR" dirty="0"/>
          </a:p>
        </p:txBody>
      </p:sp>
      <p:sp>
        <p:nvSpPr>
          <p:cNvPr id="3" name="2 - Θέση περιεχομένου"/>
          <p:cNvSpPr>
            <a:spLocks noGrp="1"/>
          </p:cNvSpPr>
          <p:nvPr>
            <p:ph idx="1"/>
          </p:nvPr>
        </p:nvSpPr>
        <p:spPr/>
        <p:txBody>
          <a:bodyPr>
            <a:normAutofit/>
          </a:bodyPr>
          <a:lstStyle/>
          <a:p>
            <a:r>
              <a:rPr lang="el-GR" b="1" dirty="0" smtClean="0"/>
              <a:t>	</a:t>
            </a:r>
            <a:r>
              <a:rPr lang="el-GR" b="1" i="1" dirty="0" smtClean="0"/>
              <a:t>Αλλαγή των αντιλήψεων των συμμετεχόντων</a:t>
            </a:r>
            <a:r>
              <a:rPr lang="el-GR" b="1" dirty="0" smtClean="0"/>
              <a:t> </a:t>
            </a:r>
            <a:r>
              <a:rPr lang="el-GR" dirty="0" smtClean="0"/>
              <a:t>σχετικά με την έννοια και τις πρακτικές της αξιολόγησης. Η αξιολόγηση έχει συνδεθεί με τον εξωτερικό έλεγχο. </a:t>
            </a:r>
            <a:r>
              <a:rPr lang="el-GR" b="1" dirty="0" smtClean="0"/>
              <a:t>Η εσωτερική αξιολόγηση: ένα δυναμικό εργαλείο κριτικής θεώρησης της σχολικής πραγματικότητας</a:t>
            </a:r>
            <a:r>
              <a:rPr lang="el-GR" dirty="0" smtClean="0"/>
              <a:t>, ανατροφοδότησης και βελτίωσης των εκπαιδευτικών πρακτικών και ανάπτυξης της σχολικής μονάδας.</a:t>
            </a:r>
            <a:r>
              <a:rPr lang="el-GR" b="1" dirty="0" smtClean="0"/>
              <a:t> </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Προϋποθέσεις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b="1" i="1" dirty="0" smtClean="0"/>
              <a:t>Αλλαγή </a:t>
            </a:r>
            <a:r>
              <a:rPr lang="el-GR" b="1" i="1" dirty="0" smtClean="0"/>
              <a:t>των προσδοκιών</a:t>
            </a:r>
            <a:r>
              <a:rPr lang="el-GR" b="1" dirty="0" smtClean="0"/>
              <a:t> </a:t>
            </a:r>
            <a:r>
              <a:rPr lang="el-GR" dirty="0" smtClean="0"/>
              <a:t>ως προς τους αποδέκτες και ως προς τις εφαρμογές των αποτελεσμάτων της εσωτερικής αξιολόγησης.</a:t>
            </a:r>
            <a:r>
              <a:rPr lang="el-GR" b="1" dirty="0" smtClean="0"/>
              <a:t> </a:t>
            </a:r>
            <a:endParaRPr lang="el-GR" dirty="0" smtClean="0"/>
          </a:p>
          <a:p>
            <a:r>
              <a:rPr lang="el-GR" b="1" i="1" dirty="0" smtClean="0"/>
              <a:t>Ιδιαίτερη </a:t>
            </a:r>
            <a:r>
              <a:rPr lang="el-GR" b="1" i="1" dirty="0" smtClean="0"/>
              <a:t>προσοχή απαιτούν η ερμηνεία και η εξαγωγή συμπερασμάτων,</a:t>
            </a:r>
            <a:r>
              <a:rPr lang="el-GR" b="1" dirty="0" smtClean="0"/>
              <a:t> </a:t>
            </a:r>
            <a:r>
              <a:rPr lang="el-GR" dirty="0" smtClean="0"/>
              <a:t>ώστε να αποφεύγονται οι στερεοτυπικές γενικεύσεις και απλουστεύσεις. Χρειάζεται σύνθετη, ευαίσθητη και κριτική θεώρηση των ποικίλων κοινωνικών, εκπαιδευτικών και πολιτισμικών διαστάσεων των φαινομένων που εξετάζει. </a:t>
            </a:r>
          </a:p>
          <a:p>
            <a:r>
              <a:rPr lang="el-GR" b="1" dirty="0" smtClean="0"/>
              <a:t>Είναι </a:t>
            </a:r>
            <a:r>
              <a:rPr lang="el-GR" b="1" dirty="0" smtClean="0"/>
              <a:t>απαραίτητο </a:t>
            </a:r>
            <a:r>
              <a:rPr lang="el-GR" b="1" i="1" dirty="0" smtClean="0"/>
              <a:t>να τροποποιηθούν οι «κοινωνικές σχέσεις»</a:t>
            </a:r>
            <a:r>
              <a:rPr lang="el-GR" b="1" dirty="0" smtClean="0"/>
              <a:t> που αναπτύσσονται μεταξύ των συμμετεχόντων. </a:t>
            </a:r>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lstStyle/>
          <a:p>
            <a:pPr algn="ctr">
              <a:buNone/>
            </a:pPr>
            <a:r>
              <a:rPr lang="el-GR" b="1" u="sng" dirty="0" smtClean="0"/>
              <a:t>Πειραματικό </a:t>
            </a:r>
            <a:r>
              <a:rPr lang="el-GR" b="1" u="sng" dirty="0" smtClean="0"/>
              <a:t>πρόγραμμα </a:t>
            </a:r>
            <a:endParaRPr lang="el-GR" b="1" u="sng" dirty="0" smtClean="0"/>
          </a:p>
          <a:p>
            <a:pPr algn="ctr">
              <a:buNone/>
            </a:pPr>
            <a:r>
              <a:rPr lang="el-GR" b="1" u="sng" dirty="0" smtClean="0"/>
              <a:t>«</a:t>
            </a:r>
            <a:r>
              <a:rPr lang="el-GR" b="1" u="sng" dirty="0" smtClean="0"/>
              <a:t>Εσωτερική αξιολόγηση και προγραμματισμός του εκπαιδευτικού έργου στη σχολική μονάδα», </a:t>
            </a:r>
            <a:endParaRPr lang="el-GR" b="1" u="sng" dirty="0" smtClean="0"/>
          </a:p>
          <a:p>
            <a:pPr algn="ctr">
              <a:buNone/>
            </a:pPr>
            <a:r>
              <a:rPr lang="el-GR" b="1" u="sng" dirty="0" smtClean="0"/>
              <a:t>που </a:t>
            </a:r>
            <a:r>
              <a:rPr lang="el-GR" b="1" u="sng" dirty="0" smtClean="0"/>
              <a:t>εφαρμόστηκε υπό την εποπτεία και την επιστημονική ευθύνη του Ιωσήφ Σολομών στο Παιδαγωγικό Ινστιτούτο στο πλαίσιο του έργου Σ.Ε.Π.Π.Ε. (Σολομών, 1999).</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
            </a:r>
            <a:br>
              <a:rPr lang="el-GR" sz="2800" b="1" dirty="0" smtClean="0"/>
            </a:br>
            <a:r>
              <a:rPr lang="el-GR" sz="2800" b="1" dirty="0" smtClean="0"/>
              <a:t>ΘΕΜΑΤΙΚΕΣ ΠΕΡΙΟΧΕΣ &amp; ΔΕΙΚΤΕΣ ΠΟΙΟΤΗΤΑΣ ΤΟΥ ΕΚΠΑΙΔΕΥΤΙΚΟΥ ΕΡΓΟΥ</a:t>
            </a:r>
            <a:br>
              <a:rPr lang="el-GR" sz="2800" b="1" dirty="0" smtClean="0"/>
            </a:br>
            <a:r>
              <a:rPr lang="el-GR" sz="2800" b="1" dirty="0" smtClean="0"/>
              <a:t>(Ιωσήφ Σολομών)</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fontScale="70000" lnSpcReduction="20000"/>
          </a:bodyPr>
          <a:lstStyle/>
          <a:p>
            <a:pPr lvl="0"/>
            <a:r>
              <a:rPr lang="el-GR" dirty="0" smtClean="0"/>
              <a:t>1. ΔΙΑΘΕΣΙΜΑ ΜΕΣΑ – ΠΟΡΟΙ</a:t>
            </a:r>
          </a:p>
          <a:p>
            <a:pPr lvl="0"/>
            <a:r>
              <a:rPr lang="el-GR" dirty="0" smtClean="0"/>
              <a:t>1.1. Κτίριο, χώροι και εξοπλισμός</a:t>
            </a:r>
          </a:p>
          <a:p>
            <a:pPr lvl="0"/>
            <a:r>
              <a:rPr lang="el-GR" dirty="0" smtClean="0"/>
              <a:t>1.2. Οικονομικοί πόροι </a:t>
            </a:r>
          </a:p>
          <a:p>
            <a:r>
              <a:rPr lang="el-GR" dirty="0" smtClean="0"/>
              <a:t> </a:t>
            </a:r>
          </a:p>
          <a:p>
            <a:pPr lvl="0"/>
            <a:r>
              <a:rPr lang="el-GR" dirty="0" smtClean="0"/>
              <a:t>2. ΠΡΟΓΡΑΜΜΑ ΣΠΟΥΔΩΝ – ΣΧΟΛΙΚΑ ΕΓΧΕΙΡΙΔΙΑ</a:t>
            </a:r>
          </a:p>
          <a:p>
            <a:pPr lvl="0"/>
            <a:r>
              <a:rPr lang="el-GR" dirty="0" smtClean="0"/>
              <a:t>2.1. Πρόγραμμα σπουδών</a:t>
            </a:r>
          </a:p>
          <a:p>
            <a:pPr lvl="0"/>
            <a:r>
              <a:rPr lang="el-GR" dirty="0" smtClean="0"/>
              <a:t>2.2. Σχολικά εγχειρίδια</a:t>
            </a:r>
          </a:p>
          <a:p>
            <a:r>
              <a:rPr lang="el-GR" dirty="0" smtClean="0"/>
              <a:t> </a:t>
            </a:r>
          </a:p>
          <a:p>
            <a:r>
              <a:rPr lang="el-GR" dirty="0" smtClean="0"/>
              <a:t> </a:t>
            </a:r>
          </a:p>
          <a:p>
            <a:pPr lvl="0"/>
            <a:r>
              <a:rPr lang="el-GR" dirty="0" smtClean="0"/>
              <a:t>3. ΠΡΟΣΩΠΙΚΟ ΣΧΟΛΕΙΟΥ</a:t>
            </a:r>
          </a:p>
          <a:p>
            <a:pPr lvl="0"/>
            <a:r>
              <a:rPr lang="el-GR" dirty="0" smtClean="0"/>
              <a:t>3.1. Διδακτικό προσωπικό</a:t>
            </a:r>
          </a:p>
          <a:p>
            <a:pPr lvl="0"/>
            <a:r>
              <a:rPr lang="el-GR" dirty="0" smtClean="0"/>
              <a:t>3.2. Διοικητικό, ειδικό επιστημονικό και βοηθητικό προσωπικό</a:t>
            </a:r>
          </a:p>
          <a:p>
            <a:pPr lvl="0"/>
            <a:r>
              <a:rPr lang="el-GR"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
            </a:r>
            <a:br>
              <a:rPr lang="el-GR" sz="2800" b="1" dirty="0" smtClean="0"/>
            </a:br>
            <a:r>
              <a:rPr lang="el-GR" sz="2800" b="1" dirty="0" smtClean="0"/>
              <a:t>ΘΕΜΑΤΙΚΕΣ ΠΕΡΙΟΧΕΣ &amp; ΔΕΙΚΤΕΣ ΠΟΙΟΤΗΤΑΣ ΤΟΥ ΕΚΠΑΙΔΕΥΤΙΚΟΥ ΕΡΓΟΥ</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fontScale="70000" lnSpcReduction="20000"/>
          </a:bodyPr>
          <a:lstStyle/>
          <a:p>
            <a:pPr lvl="0"/>
            <a:r>
              <a:rPr lang="el-GR" dirty="0" smtClean="0"/>
              <a:t>4. ΔΙΟΙΚΗΣΗ</a:t>
            </a:r>
          </a:p>
          <a:p>
            <a:pPr lvl="0"/>
            <a:r>
              <a:rPr lang="el-GR" dirty="0" smtClean="0"/>
              <a:t>4.1. Συντονισμός σχολικής ζωής</a:t>
            </a:r>
          </a:p>
          <a:p>
            <a:pPr lvl="0"/>
            <a:r>
              <a:rPr lang="el-GR" dirty="0" smtClean="0"/>
              <a:t>4.2. Διαμόρφωση, εφαρμογή σχολικού προγράμματος</a:t>
            </a:r>
          </a:p>
          <a:p>
            <a:pPr lvl="0"/>
            <a:r>
              <a:rPr lang="el-GR" dirty="0" smtClean="0"/>
              <a:t>4.3. Αξιοποίηση μέσων – πόρων</a:t>
            </a:r>
          </a:p>
          <a:p>
            <a:r>
              <a:rPr lang="el-GR" dirty="0" smtClean="0"/>
              <a:t> </a:t>
            </a:r>
          </a:p>
          <a:p>
            <a:pPr lvl="0"/>
            <a:r>
              <a:rPr lang="el-GR" dirty="0" smtClean="0"/>
              <a:t>5. ΚΛΙΜΑ – ΣΧΕΣΕΙΣ</a:t>
            </a:r>
          </a:p>
          <a:p>
            <a:pPr lvl="0"/>
            <a:r>
              <a:rPr lang="el-GR" dirty="0" smtClean="0"/>
              <a:t>5.1. Σχέσεις εκπαιδευτικών μεταξύ τους και με το υπόλοιπο προσωπικό</a:t>
            </a:r>
          </a:p>
          <a:p>
            <a:pPr lvl="0"/>
            <a:r>
              <a:rPr lang="el-GR" dirty="0" smtClean="0"/>
              <a:t>5.2. Σχέσεις εκπαιδευτικών – μαθητών και μαθητών μεταξύ τους</a:t>
            </a:r>
          </a:p>
          <a:p>
            <a:pPr lvl="0"/>
            <a:r>
              <a:rPr lang="el-GR" dirty="0" smtClean="0"/>
              <a:t>5.3. Σχέσεις σχολείου – γονέων/κηδεμόνων</a:t>
            </a:r>
          </a:p>
          <a:p>
            <a:pPr lvl="0"/>
            <a:r>
              <a:rPr lang="el-GR" dirty="0" smtClean="0"/>
              <a:t>5.4. Σχέσεις σχολείου με εκπαιδευτικούς θεσμούς, τοπική και ευρύτερη κοινωνία</a:t>
            </a:r>
          </a:p>
          <a:p>
            <a:r>
              <a:rPr lang="el-GR" dirty="0" smtClean="0"/>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784</Words>
  <Application>Microsoft Office PowerPoint</Application>
  <PresentationFormat>Προβολή στην οθόνη (4:3)</PresentationFormat>
  <Paragraphs>103</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Μορφές &amp; Διαδικασίες  Αξιολόγησης</vt:lpstr>
      <vt:lpstr> ΕΙΔΗ ΚΑΙ ΜΟΡΦΕΣ ΑΞΙΟΛΟΓΗΣΗΣ </vt:lpstr>
      <vt:lpstr>Συλλογική Εσωτερική Αξιολόγηση</vt:lpstr>
      <vt:lpstr>Ανατροπή της ιεραρχικής δομής του εκπαιδετικού συστήματος</vt:lpstr>
      <vt:lpstr>Προϋποθέσεις</vt:lpstr>
      <vt:lpstr>Προϋποθέσεις</vt:lpstr>
      <vt:lpstr>Διαφάνεια 7</vt:lpstr>
      <vt:lpstr> ΘΕΜΑΤΙΚΕΣ ΠΕΡΙΟΧΕΣ &amp; ΔΕΙΚΤΕΣ ΠΟΙΟΤΗΤΑΣ ΤΟΥ ΕΚΠΑΙΔΕΥΤΙΚΟΥ ΕΡΓΟΥ (Ιωσήφ Σολομών) </vt:lpstr>
      <vt:lpstr> ΘΕΜΑΤΙΚΕΣ ΠΕΡΙΟΧΕΣ &amp; ΔΕΙΚΤΕΣ ΠΟΙΟΤΗΤΑΣ ΤΟΥ ΕΚΠΑΙΔΕΥΤΙΚΟΥ ΕΡΓΟΥ </vt:lpstr>
      <vt:lpstr> ΘΕΜΑΤΙΚΕΣ ΠΕΡΙΟΧΕΣ &amp; ΔΕΙΚΤΕΣ ΠΟΙΟΤΗΤΑΣ ΤΟΥ ΕΚΠΑΙΔΕΥΤΙΚΟΥ ΕΡΓΟΥ </vt:lpstr>
      <vt:lpstr>Αξιολόγηση σχολικής μονάδας νηπιαγωγείου</vt:lpstr>
      <vt:lpstr>Χώροι του σχολείου</vt:lpstr>
      <vt:lpstr>Εξοπλισμός</vt:lpstr>
      <vt:lpstr>Ανθρώπινο δυναμικό</vt:lpstr>
      <vt:lpstr>Οργάνωση του σχολείου</vt:lpstr>
      <vt:lpstr>Σχέσεις</vt:lpstr>
      <vt:lpstr>Οργάνωση της τάξης</vt:lpstr>
      <vt:lpstr>Τρόποι αξιολόγησης</vt:lpstr>
      <vt:lpstr>Φοίτηση - Διαρροή</vt:lpstr>
      <vt:lpstr>Εξέλιξη μαθητών</vt:lpstr>
      <vt:lpstr>Παρεμβάσεις σχολείου</vt:lpstr>
      <vt:lpstr> Αξιολόγηση εκπαιδευτικού  </vt:lpstr>
      <vt:lpstr>Παραδοσιακές προσεγγίσεις</vt:lpstr>
      <vt:lpstr>Κριτική</vt:lpstr>
      <vt:lpstr>Εναλλακτικές μορφές αξιολόγησης εκπαιδευτικού</vt:lpstr>
      <vt:lpstr>Έρευνα δράσης: συμμετοχικό, συνεργατικό &amp; (ανα)στοχαστικό πλαίσιο</vt:lpstr>
      <vt:lpstr>Στο πλαίσιο αυτό </vt:lpstr>
      <vt:lpstr>Αποτελέσματα</vt:lpstr>
      <vt:lpstr>Αποτελέσματα</vt:lpstr>
      <vt:lpstr>Αποτελέσματα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Μορφές &amp; Διαδικασίες  Αξιολόγησης</dc:title>
  <dc:creator>vtsafos</dc:creator>
  <cp:lastModifiedBy>vtsafos</cp:lastModifiedBy>
  <cp:revision>3</cp:revision>
  <dcterms:created xsi:type="dcterms:W3CDTF">2015-03-17T10:03:08Z</dcterms:created>
  <dcterms:modified xsi:type="dcterms:W3CDTF">2015-03-22T08:57:58Z</dcterms:modified>
</cp:coreProperties>
</file>