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2" r:id="rId9"/>
    <p:sldId id="259" r:id="rId10"/>
    <p:sldId id="260" r:id="rId11"/>
    <p:sldId id="261" r:id="rId12"/>
    <p:sldId id="262" r:id="rId13"/>
    <p:sldId id="264" r:id="rId14"/>
    <p:sldId id="270" r:id="rId15"/>
    <p:sldId id="271" r:id="rId16"/>
    <p:sldId id="263" r:id="rId17"/>
    <p:sldId id="273" r:id="rId1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1/3/2015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Εναλλακτικές μορφές εκπαιδευτικής αξιολόγησης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l-GR" dirty="0" smtClean="0"/>
              <a:t>Εαρινό 2014-2015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Μορφές αξιολόγησης</a:t>
            </a:r>
            <a:endParaRPr lang="el-G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752224"/>
            <a:ext cx="8229600" cy="2221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Τεχνικές αξιολόγησης</a:t>
            </a:r>
            <a:endParaRPr lang="el-GR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1975971"/>
            <a:ext cx="8229600" cy="377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Φάκελος Αξιολόγησης</a:t>
            </a:r>
            <a:endParaRPr lang="el-GR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3203296"/>
            <a:ext cx="8229600" cy="1319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Παραδοσιακές μορφές </a:t>
            </a:r>
            <a:br>
              <a:rPr lang="el-GR" dirty="0" smtClean="0"/>
            </a:br>
            <a:r>
              <a:rPr lang="el-GR" dirty="0" smtClean="0"/>
              <a:t>αξιολόγησης εκπαιδευτικού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Αξιολογήσεις δημόσιου </a:t>
            </a:r>
            <a:r>
              <a:rPr lang="el-GR" dirty="0" smtClean="0"/>
              <a:t>διοικητικού ελέγχου (επιθεώρηση, άμεση ιεραρχική επιτήρηση/ παρατήρηση των εκπαιδευτικών ως προς την τήρηση της νομιμότητας κατά την άσκηση των καθηκόντων τους και ως προς τη διδακτική τους επάρκεια</a:t>
            </a:r>
            <a:r>
              <a:rPr lang="el-GR" dirty="0" smtClean="0"/>
              <a:t>).</a:t>
            </a:r>
          </a:p>
          <a:p>
            <a:r>
              <a:rPr lang="el-GR" dirty="0" smtClean="0"/>
              <a:t>Παρακολούθηση </a:t>
            </a:r>
            <a:r>
              <a:rPr lang="el-GR" dirty="0" smtClean="0"/>
              <a:t>διδασκαλιών του εκπαιδευτικού και άλλων δραστηριοτήτων του μέσα στο σχολείο από το Διευθυντή ή άλλον παράγοντα εκτός </a:t>
            </a:r>
            <a:r>
              <a:rPr lang="el-GR" dirty="0" smtClean="0"/>
              <a:t>σχολείου → </a:t>
            </a:r>
            <a:r>
              <a:rPr lang="el-GR" dirty="0" smtClean="0"/>
              <a:t>αξιολογική έκθεση που συντασσόταν σε τακτά χρονικά </a:t>
            </a:r>
            <a:r>
              <a:rPr lang="el-GR" dirty="0" smtClean="0"/>
              <a:t>διαστήματα</a:t>
            </a:r>
            <a:r>
              <a:rPr lang="en-GB" dirty="0" smtClean="0"/>
              <a:t>.</a:t>
            </a:r>
            <a:endParaRPr lang="el-GR" dirty="0" smtClean="0"/>
          </a:p>
          <a:p>
            <a:r>
              <a:rPr lang="el-GR" dirty="0" smtClean="0"/>
              <a:t>Δείκτης </a:t>
            </a:r>
            <a:r>
              <a:rPr lang="el-GR" dirty="0" smtClean="0"/>
              <a:t>για την αξιολόγηση της αποτελεσματικότητας του προσωπικού μιας σχολικής μονάδας θεωρείται η επίδοση  των μαθητών σε σταθμισμένα </a:t>
            </a:r>
            <a:r>
              <a:rPr lang="en-US" dirty="0" smtClean="0"/>
              <a:t>tests</a:t>
            </a:r>
            <a:r>
              <a:rPr lang="el-GR" dirty="0" smtClean="0"/>
              <a:t>.</a:t>
            </a:r>
            <a:r>
              <a:rPr lang="en-GB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Εναλλακτικοί </a:t>
            </a:r>
            <a:r>
              <a:rPr lang="el-GR" dirty="0" smtClean="0"/>
              <a:t>τρόποι αξιολόγησης</a:t>
            </a:r>
            <a:r>
              <a:rPr lang="el-GR" b="1" dirty="0" smtClean="0"/>
              <a:t> </a:t>
            </a:r>
            <a:r>
              <a:rPr lang="el-GR" dirty="0" smtClean="0"/>
              <a:t>των εκπαιδευτικών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itchFamily="34" charset="0"/>
              <a:buChar char="•"/>
            </a:pPr>
            <a:r>
              <a:rPr lang="el-GR" dirty="0" smtClean="0"/>
              <a:t>Άμεση </a:t>
            </a:r>
            <a:r>
              <a:rPr lang="el-GR" dirty="0" smtClean="0"/>
              <a:t>προσωπική εμπλοκή του εκπαιδευτικού στις διαδικασίες αξιολόγησής του.</a:t>
            </a:r>
            <a:endParaRPr lang="el-GR" sz="1400" dirty="0" smtClean="0"/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Ανάληψη πρωτοβουλίας, δράσης και προσωπικής ευθύνης από την πλευρά του εκπαιδευτικού για την επίτευξη των στόχων της αξιολόγησης</a:t>
            </a:r>
            <a:r>
              <a:rPr lang="el-GR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l-GR" dirty="0" smtClean="0"/>
              <a:t>Συμμετοχή σε έρευνες δράσης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Ο εκπαιδευτικός που εργάζεται σε ένα πλαίσιο επικοινωνιακό και </a:t>
            </a:r>
            <a:r>
              <a:rPr lang="el-GR" dirty="0" err="1" smtClean="0"/>
              <a:t>αναστοχαστικό</a:t>
            </a:r>
            <a:r>
              <a:rPr lang="el-GR" dirty="0" smtClean="0"/>
              <a:t> </a:t>
            </a:r>
            <a:r>
              <a:rPr lang="el-GR" dirty="0" smtClean="0"/>
              <a:t>επιχειρεί </a:t>
            </a:r>
            <a:r>
              <a:rPr lang="el-GR" dirty="0" smtClean="0"/>
              <a:t>αξιολόγηση (του μαθητή, του εαυτού του, των διαδικασιών διδασκαλίας – μάθησης, του Αναλυτικού Προγράμματος, των σχολικών εγχειριδίων, του παρεχόμενου εκπαιδευτικού έργου στη σχολική μονάδα) η οποία αποτελεί αποτέλεσμα της αλληλεπίδρασής του με τους μαθητές του και με όλους τους παράγοντες της εκπαιδευτικής διαδικασίας μέσω προσωπικών ερμηνειών και </a:t>
            </a:r>
            <a:r>
              <a:rPr lang="el-GR" dirty="0" err="1" smtClean="0"/>
              <a:t>νοηματοδοτήσεων</a:t>
            </a:r>
            <a:r>
              <a:rPr lang="el-GR" dirty="0" smtClean="0"/>
              <a:t>. </a:t>
            </a:r>
            <a:endParaRPr lang="el-GR" dirty="0" smtClean="0"/>
          </a:p>
          <a:p>
            <a:r>
              <a:rPr lang="el-GR" dirty="0" smtClean="0"/>
              <a:t>Παράλληλα </a:t>
            </a:r>
            <a:r>
              <a:rPr lang="el-GR" dirty="0" smtClean="0"/>
              <a:t>ερμηνεύει στοχαστικά την πρακτική του και τις πρακτικές των άλλων συμμετεχόντων και βρίσκεται σε συνεχή ετοιμότητα να επανακαθορίσει τους στόχους του σε σχέση με την πραγματική κατάσταση</a:t>
            </a:r>
            <a:endParaRPr lang="el-G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Φάκελος υλικού εκπαιδευτικού (</a:t>
            </a:r>
            <a:r>
              <a:rPr lang="en-US" dirty="0" smtClean="0"/>
              <a:t>portfolio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Σκέψεις, ιδέες…</a:t>
            </a:r>
          </a:p>
          <a:p>
            <a:r>
              <a:rPr lang="el-GR" dirty="0" smtClean="0"/>
              <a:t>Σχεδιασμούς δραστηριοτήτων</a:t>
            </a:r>
          </a:p>
          <a:p>
            <a:r>
              <a:rPr lang="el-GR" dirty="0" smtClean="0"/>
              <a:t>Εργασίες παιδιών</a:t>
            </a:r>
          </a:p>
          <a:p>
            <a:r>
              <a:rPr lang="el-GR" dirty="0" smtClean="0"/>
              <a:t>Αξιολόγηση από παιδιά</a:t>
            </a:r>
          </a:p>
          <a:p>
            <a:r>
              <a:rPr lang="el-GR" dirty="0" smtClean="0"/>
              <a:t>Αξιολογικό σχόλιο από εκπαιδευτικό</a:t>
            </a:r>
          </a:p>
          <a:p>
            <a:r>
              <a:rPr lang="el-GR" dirty="0" smtClean="0"/>
              <a:t>Κείμενα σχετικά που συμβουλεύτηκε</a:t>
            </a:r>
          </a:p>
          <a:p>
            <a:r>
              <a:rPr lang="el-GR" dirty="0" smtClean="0"/>
              <a:t>Προοπτικές επανασχεδιασμού (κριτήρια στα οποία θα εστιάσει)</a:t>
            </a: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Οργάνωση του μαθήματος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Ολομέλειες στο Πανεπιστήμιο</a:t>
            </a:r>
          </a:p>
          <a:p>
            <a:r>
              <a:rPr lang="el-GR" dirty="0" smtClean="0"/>
              <a:t>Επισκέψεις για τρεις εβδομάδες σε νηπιαγωγεία ανά ομάδες και παρεμβάσεις</a:t>
            </a:r>
          </a:p>
          <a:p>
            <a:r>
              <a:rPr lang="el-GR" dirty="0" smtClean="0"/>
              <a:t>Συνέντευξη σε νηπιαγωγό για τους τρόπους αξιολόγησης</a:t>
            </a:r>
          </a:p>
          <a:p>
            <a:r>
              <a:rPr lang="el-GR" dirty="0" smtClean="0"/>
              <a:t>Επιλογή παιδιών για εναλλακτικές μορφές αξιολόγησης</a:t>
            </a:r>
          </a:p>
          <a:p>
            <a:r>
              <a:rPr lang="el-GR" dirty="0" smtClean="0"/>
              <a:t>Φάκελος υλικού παιδιού</a:t>
            </a:r>
          </a:p>
          <a:p>
            <a:r>
              <a:rPr lang="el-GR" dirty="0" smtClean="0"/>
              <a:t>Φάκελος υλικού φοιτητή/</a:t>
            </a:r>
            <a:r>
              <a:rPr lang="el-GR" dirty="0" err="1" smtClean="0"/>
              <a:t>ήτριας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Εκπαιδευτική μνήμη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Καταγράψτε μια διαδικασία αξιολόγησης από τα μαθητικά σας χρόνια 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Παραδοσιακές μορφές αξιολόγησης του μαθητή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Αξιολόγηση </a:t>
            </a:r>
            <a:r>
              <a:rPr lang="el-GR" dirty="0" smtClean="0"/>
              <a:t>της επίδοσης του μαθητή στο γνωστικό </a:t>
            </a:r>
            <a:r>
              <a:rPr lang="el-GR" dirty="0" smtClean="0"/>
              <a:t>τομέα (αμοιβές – ποινές).</a:t>
            </a:r>
          </a:p>
          <a:p>
            <a:r>
              <a:rPr lang="el-GR" dirty="0" smtClean="0"/>
              <a:t>Η επίδοση συνδέεται με το τελικό αποτέλεσμα μιας διαδικασίας μάθησης, το οποίο, προϋποθέτοντας την εξέταση, ορίζεται ποσοτικά με βάση συγκεκριμένη κλίμακα </a:t>
            </a:r>
            <a:r>
              <a:rPr lang="el-GR" dirty="0" smtClean="0"/>
              <a:t>μέτρησης.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Θεωρητική πλαισίωση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Μορφή </a:t>
            </a:r>
            <a:r>
              <a:rPr lang="el-GR" dirty="0" smtClean="0"/>
              <a:t>αξιολόγησης της Εμπειρικής Παιδαγωγικής και του σχετικού </a:t>
            </a:r>
            <a:r>
              <a:rPr lang="el-GR" dirty="0" smtClean="0"/>
              <a:t>συμπεριφοριστικού </a:t>
            </a:r>
            <a:r>
              <a:rPr lang="el-GR" dirty="0" smtClean="0"/>
              <a:t>πλαισίου στο οποίο αυτή εντάσσεται</a:t>
            </a:r>
            <a:r>
              <a:rPr lang="el-GR" dirty="0" smtClean="0"/>
              <a:t>.</a:t>
            </a:r>
          </a:p>
          <a:p>
            <a:r>
              <a:rPr lang="el-GR" dirty="0" smtClean="0"/>
              <a:t>Προϋποθέτει </a:t>
            </a:r>
            <a:r>
              <a:rPr lang="el-GR" dirty="0" smtClean="0"/>
              <a:t>μια </a:t>
            </a:r>
            <a:r>
              <a:rPr lang="el-GR" b="1" dirty="0" smtClean="0"/>
              <a:t>διδακτική διαδικασία </a:t>
            </a:r>
            <a:r>
              <a:rPr lang="el-GR" dirty="0" smtClean="0"/>
              <a:t>ισοδύναμη με μεταβίβαση συγκεκριμένων γνώσεων, στο πλαίσιο της οποίας ο </a:t>
            </a:r>
            <a:r>
              <a:rPr lang="el-GR" b="1" dirty="0" smtClean="0"/>
              <a:t>μαθητής</a:t>
            </a:r>
            <a:r>
              <a:rPr lang="el-GR" dirty="0" smtClean="0"/>
              <a:t> μετατρέπεται σε παθητικό υποκείμενο και ο </a:t>
            </a:r>
            <a:r>
              <a:rPr lang="el-GR" b="1" dirty="0" smtClean="0"/>
              <a:t>εκπαιδευτικός</a:t>
            </a:r>
            <a:r>
              <a:rPr lang="el-GR" dirty="0" smtClean="0"/>
              <a:t> σε αξιολογητή μιας γνώσης που κατασκευάστηκε μακριά από τη σχολική τάξη και την οποία οφείλει να μεταβιβάσει και στη συνέχεια να αξιολογήσει. 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Ρητή </a:t>
            </a:r>
            <a:r>
              <a:rPr lang="el-GR" dirty="0" smtClean="0"/>
              <a:t>ή άρρητη σύγκριση και ιεραρχική τοποθέτηση των μαθητών είτε μεταξύ τους είτε με βάση νόρμες και κριτήρια που θέτει το Πρόγραμμα </a:t>
            </a:r>
            <a:r>
              <a:rPr lang="el-GR" dirty="0" smtClean="0"/>
              <a:t>Σπουδών ή ο ίδιος ο εκπαιδευτικός </a:t>
            </a:r>
          </a:p>
          <a:p>
            <a:r>
              <a:rPr lang="el-GR" dirty="0" smtClean="0"/>
              <a:t>→ </a:t>
            </a:r>
            <a:r>
              <a:rPr lang="el-GR" dirty="0" smtClean="0"/>
              <a:t>ανταγωνισμό και τη διάκριση, δημιουργώντας αναπόφευκτα επιτυχημένους και αποτυχημένους μαθητές στην εκπαιδευτική </a:t>
            </a:r>
            <a:r>
              <a:rPr lang="el-GR" dirty="0" smtClean="0"/>
              <a:t>διαδικασία.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Η </a:t>
            </a:r>
            <a:r>
              <a:rPr lang="el-GR" dirty="0" smtClean="0"/>
              <a:t>αποτίμηση μιας απομονωμένης συμπεριφοράς, ως τελικό </a:t>
            </a:r>
            <a:r>
              <a:rPr lang="el-GR" dirty="0" err="1" smtClean="0"/>
              <a:t>παρατηρήσιμο</a:t>
            </a:r>
            <a:r>
              <a:rPr lang="el-GR" dirty="0" smtClean="0"/>
              <a:t> αποτέλεσμα, </a:t>
            </a:r>
            <a:r>
              <a:rPr lang="el-GR" dirty="0" smtClean="0"/>
              <a:t>παραμελεί: </a:t>
            </a:r>
          </a:p>
          <a:p>
            <a:pPr>
              <a:buNone/>
            </a:pPr>
            <a:r>
              <a:rPr lang="el-GR" dirty="0" smtClean="0"/>
              <a:t>      α. </a:t>
            </a:r>
            <a:r>
              <a:rPr lang="el-GR" dirty="0" smtClean="0"/>
              <a:t>τη διερεύνηση του ρόλου του </a:t>
            </a:r>
            <a:r>
              <a:rPr lang="el-GR" dirty="0" smtClean="0"/>
              <a:t>μαθητή </a:t>
            </a:r>
            <a:r>
              <a:rPr lang="el-GR" dirty="0" smtClean="0"/>
              <a:t>στη διαδικασία σύστασης του αποτελέσματος 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r>
              <a:rPr lang="el-GR" dirty="0" smtClean="0"/>
              <a:t>     β. το </a:t>
            </a:r>
            <a:r>
              <a:rPr lang="el-GR" dirty="0" smtClean="0"/>
              <a:t>ευρύτερο πλαίσιο δράσης του </a:t>
            </a:r>
            <a:r>
              <a:rPr lang="el-GR" dirty="0" smtClean="0"/>
              <a:t>μαθητή </a:t>
            </a:r>
            <a:r>
              <a:rPr lang="el-GR" dirty="0" smtClean="0"/>
              <a:t>το οποίο αναμφισβήτητα επηρεάζει το αποτέλεσμα. 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Συνέπειες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</a:t>
            </a:r>
            <a:r>
              <a:rPr lang="el-GR" dirty="0" smtClean="0"/>
              <a:t>αξιολόγηση που περιορίζεται μόνο στην αποτίμηση του αποτελέσματος που παράγει ο μαθητής οδηγεί σε μια τελική αξιολόγηση της διδακτικής πράξης και δε δίνει στοιχεία για την ερμηνεία των δυνατοτήτων και αδυναμιών της διδασκαλίας και επομένως δεν εξυπηρετεί καμία προσπάθεια βελτίωσής της. </a:t>
            </a:r>
            <a:endParaRPr lang="el-GR" dirty="0" smtClean="0"/>
          </a:p>
          <a:p>
            <a:r>
              <a:rPr lang="el-GR" dirty="0" smtClean="0"/>
              <a:t>Μια </a:t>
            </a:r>
            <a:r>
              <a:rPr lang="el-GR" dirty="0" smtClean="0"/>
              <a:t>τέτοια αξιολόγηση δε συντελεί στη διαδικασία μάθησης παρά αρκείται στο να μετρά τα αποτελέσματά της.  </a:t>
            </a:r>
            <a:endParaRPr lang="el-GR" b="1" u="sng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l-GR" sz="2800" b="1" smtClean="0">
                <a:solidFill>
                  <a:srgbClr val="CC3300"/>
                </a:solidFill>
              </a:rPr>
              <a:t>Η παραδοσιακή αντίληψη για την αξιολόγηση του μαθητή </a:t>
            </a:r>
            <a:r>
              <a:rPr lang="el-GR" sz="4000" i="1" smtClean="0">
                <a:solidFill>
                  <a:srgbClr val="CC3300"/>
                </a:solidFill>
              </a:rPr>
              <a:t/>
            </a:r>
            <a:br>
              <a:rPr lang="el-GR" sz="4000" i="1" smtClean="0">
                <a:solidFill>
                  <a:srgbClr val="CC3300"/>
                </a:solidFill>
              </a:rPr>
            </a:br>
            <a:endParaRPr lang="el-GR" sz="4000" i="1" smtClean="0">
              <a:solidFill>
                <a:srgbClr val="CC33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341438"/>
            <a:ext cx="8229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800" i="1" smtClean="0"/>
              <a:t>Παραδοσιακά</a:t>
            </a:r>
            <a:r>
              <a:rPr lang="el-GR" sz="2800" smtClean="0"/>
              <a:t> μιλάμε για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b="1" smtClean="0"/>
              <a:t>αξιολόγηση της επίδοσης του μαθητή</a:t>
            </a:r>
            <a:r>
              <a:rPr lang="el-GR" sz="2400" smtClean="0"/>
              <a:t>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Η επίδοση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συνδέεται στενά με το τελικό αποτέλεσμα μιας διαδικασίας μάθησης, 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προϋποθέτει εξετάσεις,</a:t>
            </a:r>
          </a:p>
          <a:p>
            <a:pPr eaLnBrk="1" hangingPunct="1">
              <a:lnSpc>
                <a:spcPct val="90000"/>
              </a:lnSpc>
            </a:pPr>
            <a:r>
              <a:rPr lang="el-GR" sz="2400" smtClean="0"/>
              <a:t>ορίζεται ποσοτικά με συγκεκριμένη κλίμακα μέτρησης.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l-GR" sz="2400" smtClean="0"/>
              <a:t>	Η αξιολόγηση λειτουργεί κυρίως ως </a:t>
            </a:r>
            <a:r>
              <a:rPr lang="el-GR" sz="2400" b="1" smtClean="0"/>
              <a:t>μηχανισμός επιλογής.</a:t>
            </a:r>
            <a:endParaRPr lang="el-GR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2" grpId="1"/>
      <p:bldP spid="5122" grpId="2"/>
      <p:bldP spid="5122" grpId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Χαρακτηριστικά της αξιολόγησης</a:t>
            </a:r>
            <a:endParaRPr lang="el-G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56792"/>
            <a:ext cx="8229600" cy="233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611</Words>
  <Application>Microsoft Office PowerPoint</Application>
  <PresentationFormat>Προβολή στην οθόνη (4:3)</PresentationFormat>
  <Paragraphs>60</Paragraphs>
  <Slides>17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18" baseType="lpstr">
      <vt:lpstr>Θέμα του Office</vt:lpstr>
      <vt:lpstr>Εναλλακτικές μορφές εκπαιδευτικής αξιολόγησης</vt:lpstr>
      <vt:lpstr>Εκπαιδευτική μνήμη</vt:lpstr>
      <vt:lpstr>Παραδοσιακές μορφές αξιολόγησης του μαθητή</vt:lpstr>
      <vt:lpstr>Θεωρητική πλαισίωση</vt:lpstr>
      <vt:lpstr>Συνέπειες</vt:lpstr>
      <vt:lpstr>Συνέπειες</vt:lpstr>
      <vt:lpstr>Συνέπειες </vt:lpstr>
      <vt:lpstr>Η παραδοσιακή αντίληψη για την αξιολόγηση του μαθητή  </vt:lpstr>
      <vt:lpstr>Χαρακτηριστικά της αξιολόγησης</vt:lpstr>
      <vt:lpstr>Μορφές αξιολόγησης</vt:lpstr>
      <vt:lpstr>Τεχνικές αξιολόγησης</vt:lpstr>
      <vt:lpstr>Φάκελος Αξιολόγησης</vt:lpstr>
      <vt:lpstr>Παραδοσιακές μορφές  αξιολόγησης εκπαιδευτικού</vt:lpstr>
      <vt:lpstr>Εναλλακτικοί τρόποι αξιολόγησης των εκπαιδευτικών</vt:lpstr>
      <vt:lpstr>Συνέπειες</vt:lpstr>
      <vt:lpstr>Φάκελος υλικού εκπαιδευτικού (portfolio)</vt:lpstr>
      <vt:lpstr>Οργάνωση του μαθήματος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Εναλλακτικές μορφές εκπαιδευτικής αξιολόγησης</dc:title>
  <dc:creator>vtsafos</dc:creator>
  <cp:lastModifiedBy>vtsafos</cp:lastModifiedBy>
  <cp:revision>1</cp:revision>
  <dcterms:created xsi:type="dcterms:W3CDTF">2015-03-01T15:18:36Z</dcterms:created>
  <dcterms:modified xsi:type="dcterms:W3CDTF">2015-03-01T17:50:59Z</dcterms:modified>
</cp:coreProperties>
</file>