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20/5/2015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20/5/2015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20/5/2015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20/5/2015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Αξιολόγηση εκπαιδευτικού υλικού</a:t>
            </a:r>
            <a:endParaRPr lang="el-GR" dirty="0" smtClean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573463"/>
            <a:ext cx="6400800" cy="20653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Είδη - Μορφές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1438"/>
            <a:ext cx="8435975" cy="504031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dirty="0" smtClean="0"/>
              <a:t>1. </a:t>
            </a:r>
            <a:r>
              <a:rPr lang="el-GR" i="1" dirty="0" smtClean="0"/>
              <a:t>υλικό για το διδάσκοντα:</a:t>
            </a:r>
            <a:r>
              <a:rPr lang="el-GR" dirty="0" smtClean="0"/>
              <a:t> βιβλίο του καθηγητή, οδηγίες για τη διδασκαλία, θεωρητικό πλαίσιο και οδηγίες για την εφαρμογή κάποιας καινοτόμου δράσης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dirty="0" smtClean="0"/>
              <a:t>2. υλικό </a:t>
            </a:r>
            <a:r>
              <a:rPr lang="el-GR" i="1" dirty="0" smtClean="0"/>
              <a:t>για το μαθητή:</a:t>
            </a:r>
            <a:r>
              <a:rPr lang="el-GR" dirty="0" smtClean="0"/>
              <a:t> - βιβλίο – σχολικό εγχειρίδιο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dirty="0" smtClean="0"/>
              <a:t>- φυλλάδιο δραστηριοτήτων που εισάγει τους μαθητές σε ένα θέμα της επικαιρότητας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dirty="0" smtClean="0"/>
              <a:t>- έντυπο υλικό σε μορφή φακέλου (ντοσιέ)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dirty="0" smtClean="0"/>
              <a:t>- </a:t>
            </a:r>
            <a:r>
              <a:rPr lang="en-US" dirty="0" smtClean="0"/>
              <a:t>CD</a:t>
            </a:r>
            <a:r>
              <a:rPr lang="el-GR" dirty="0" smtClean="0"/>
              <a:t>-</a:t>
            </a:r>
            <a:r>
              <a:rPr lang="en-US" dirty="0" smtClean="0"/>
              <a:t>ROM </a:t>
            </a:r>
            <a:r>
              <a:rPr lang="el-GR" dirty="0" smtClean="0"/>
              <a:t>ή δισκέτα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dirty="0" smtClean="0"/>
              <a:t>- Κασέτα ήχου ή βίντεο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dirty="0" smtClean="0"/>
              <a:t>- Ιστοσελίδα στο Διαδίκτυο / ένας δικτυακός τόπος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647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 smtClean="0"/>
              <a:t>Αναγκαιότητα εκπαιδευτικού υλικού: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0825" y="1196975"/>
            <a:ext cx="8713788" cy="532765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Σήμερα εμφανίζονται σταδιακά κι άλλες μορφές εκπαιδευτικού υλικού. Γιατί;</a:t>
            </a:r>
          </a:p>
          <a:p>
            <a:pPr>
              <a:defRPr/>
            </a:pPr>
            <a:r>
              <a:rPr lang="el-GR" dirty="0" smtClean="0"/>
              <a:t>Εμφάνιση νέων αντικειμένων στην εκπαίδευση: περιβαλλοντική εκπαίδευση, πληροφορική, αισθητική αγωγή . . . </a:t>
            </a:r>
          </a:p>
          <a:p>
            <a:pPr>
              <a:defRPr/>
            </a:pPr>
            <a:r>
              <a:rPr lang="el-GR" dirty="0" smtClean="0"/>
              <a:t>Αλλαγές στον </a:t>
            </a:r>
            <a:r>
              <a:rPr lang="el-GR" dirty="0" err="1" smtClean="0"/>
              <a:t>κοινωνικο</a:t>
            </a:r>
            <a:r>
              <a:rPr lang="el-GR" dirty="0" smtClean="0"/>
              <a:t>-πολικό χώρο: μεγάλος αριθμός μεταναστών – ειδικά προγράμματα γι’ αυτούς</a:t>
            </a:r>
          </a:p>
          <a:p>
            <a:pPr>
              <a:defRPr/>
            </a:pPr>
            <a:r>
              <a:rPr lang="el-GR" dirty="0" smtClean="0"/>
              <a:t>Εξοικείωση των μαθητών με την τεχνολογία – έκθεσή τους στα ΜΜΕ και στους Η/Υ. Πώς μπορεί το βιβλίο να είναι ανταγωνιστικό προς αυτά αν δε συμπληρωθεί με υλικά που σχετίζονται άμεσα με τη σύγχρονη τεχνολογία;</a:t>
            </a:r>
          </a:p>
          <a:p>
            <a:pPr>
              <a:defRPr/>
            </a:pPr>
            <a:r>
              <a:rPr lang="el-GR" dirty="0" smtClean="0"/>
              <a:t>Εισαγωγή </a:t>
            </a:r>
            <a:r>
              <a:rPr lang="el-GR" dirty="0" err="1" smtClean="0"/>
              <a:t>διαθεματικών</a:t>
            </a:r>
            <a:r>
              <a:rPr lang="el-GR" dirty="0" smtClean="0"/>
              <a:t> </a:t>
            </a:r>
            <a:r>
              <a:rPr lang="en-US" dirty="0" smtClean="0"/>
              <a:t>projects</a:t>
            </a:r>
            <a:r>
              <a:rPr lang="el-GR" dirty="0" smtClean="0"/>
              <a:t> και ευέλικτης ζώνης</a:t>
            </a:r>
          </a:p>
          <a:p>
            <a:pPr>
              <a:defRPr/>
            </a:pPr>
            <a:r>
              <a:rPr lang="el-GR" dirty="0" smtClean="0"/>
              <a:t>Σύγχρονες διδακτικές θεωρίες για εξατομίκευση της διδασκαλίας, αυτονομημένη μάθηση, έμφαση στις ανάγκες του συγκεκριμένου μαθητή, </a:t>
            </a:r>
            <a:r>
              <a:rPr lang="el-GR" dirty="0" err="1" smtClean="0"/>
              <a:t>μαθητοκεντρικά</a:t>
            </a:r>
            <a:r>
              <a:rPr lang="el-GR" dirty="0" smtClean="0"/>
              <a:t> Π.Σ.</a:t>
            </a:r>
          </a:p>
          <a:p>
            <a:pPr>
              <a:buNone/>
              <a:defRPr/>
            </a:pPr>
            <a:r>
              <a:rPr lang="el-GR" dirty="0" smtClean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 smtClean="0"/>
              <a:t>Σε τι υπερέχει από το σχολικό βιβλίο;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388" y="908050"/>
            <a:ext cx="8507412" cy="561657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Μπορεί να προσαρμοστεί στις ανάγκες και τα ενδιαφέροντα των συγκεκριμένων μαθητών (αν έχει παραχθεί για μια δεδομένη πληθυσμιακή ομάδα) ή εφόσον παρουσιάζει πληθώρα και ποικιλία. Δίνει τη δυνατότητα στον εκπαιδευτικό να κάνει επιλογές και προσαρμογές. Πιο ευέλικτο από το βιβλίο.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Επιτρέπει την έμφαση στις ιδιαιτερότητες των μαθητών, στα ατομικά τους χαρακτηριστικά, στο προηγούμενο γνωστικό τους υπόβαθρο, στο κοινωνικό τους περιβάλλον και στη γεωγραφική τους προέλευση (προηγείται συχνά διάγνωση αναγκών)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Μπορεί να είναι επίκαιρο – να δίνει στον εκπαιδευτικό δυνατότητες ανανέωσής του μέσω του Διαδικτύου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Μπορεί να είναι πιο ελκυστικό στους μαθητές, αφού μπορεί να αξιοποιεί τη σύγχρονη τεχνολογία, εικόνα και άλλα </a:t>
            </a:r>
            <a:r>
              <a:rPr lang="el-GR" dirty="0" err="1" smtClean="0"/>
              <a:t>οπτικο</a:t>
            </a:r>
            <a:r>
              <a:rPr lang="el-GR" dirty="0" smtClean="0"/>
              <a:t>-ακουστικά μέσα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Μπορεί να έχει πολυδιάστατη μορφή σε αντίθεση με το μονοδιάστατο βιβλίο. Το σύστημα επιλογής, αξιολόγησης και διανομής της σχολικής γνώσης στο ελληνικό σχολείο είναι – μέσω του ενός και μόνου σχολικού εγχειριδίου – απόλυτα κλειστό και ελεγχόμενο από το Υπουργείο Παιδείας. Η απουσία άλλων διδακτικών μέσων ή συμπληρωματικών υλικών οδηγεί στην ελαχιστοποίηση των δυνατοτήτων παρέμβασης και προσαρμογής. Εξυπηρετείται αποκλειστικά ο ιδεολογικός προσανατολισμός που θέλει να δώσει η Πολιτεία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 smtClean="0"/>
              <a:t>Γιατί ασχολούμαστε με αυτό ως εκπαιδευτικοί: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γιατί σταδιακά μπαίνει ολοένα και περισσότερο στην εκπαίδευση και γίνεται εργαλείο δουλειάς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γιατί δίνει δυνατότητες (ανάπτυξη πρωτοβουλιών, λήψη αποφάσεων, σχεδιασμό παρεμβάσεων) και μας επιφορτίζει με καθήκοντα (επιλογή και προσαρμογή υλικού, ευελιξία, εξατομίκευση διδασκαλίας), τα οποία για να χειριστούμε χρειαζόμαστε ενημέρωση.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Ο εκπαιδευτικός ως παραγωγός εκπαιδευτικού υλικού.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Προτεινόμενο πλαίσιο ανάλυσης</a:t>
            </a:r>
          </a:p>
        </p:txBody>
      </p:sp>
      <p:sp>
        <p:nvSpPr>
          <p:cNvPr id="22531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r>
              <a:rPr lang="el-GR" b="1" dirty="0" smtClean="0"/>
              <a:t>Ι. </a:t>
            </a:r>
            <a:r>
              <a:rPr lang="el-GR" b="1" dirty="0" err="1" smtClean="0"/>
              <a:t>Μακρο</a:t>
            </a:r>
            <a:r>
              <a:rPr lang="el-GR" b="1" dirty="0" smtClean="0"/>
              <a:t>-επίπεδο του </a:t>
            </a:r>
            <a:r>
              <a:rPr lang="el-GR" b="1" dirty="0" smtClean="0"/>
              <a:t>Εκπαιδευτικού Υλικού </a:t>
            </a:r>
            <a:endParaRPr lang="el-GR" dirty="0" smtClean="0"/>
          </a:p>
          <a:p>
            <a:pPr>
              <a:buFont typeface="Arial" charset="0"/>
              <a:buNone/>
            </a:pPr>
            <a:r>
              <a:rPr lang="el-GR" dirty="0" smtClean="0"/>
              <a:t>Α.  Συμβατότητα του Εκπαιδευτικού υλικού με το Πρόγραμμα Σπουδών</a:t>
            </a:r>
          </a:p>
          <a:p>
            <a:pPr>
              <a:buFont typeface="Arial" charset="0"/>
              <a:buNone/>
            </a:pPr>
            <a:r>
              <a:rPr lang="el-GR" dirty="0" smtClean="0"/>
              <a:t>Β.  Δόμηση του </a:t>
            </a:r>
            <a:r>
              <a:rPr lang="el-GR" dirty="0" smtClean="0"/>
              <a:t>Εκπαιδευτικού Υλικού</a:t>
            </a:r>
            <a:endParaRPr lang="el-GR" dirty="0" smtClean="0"/>
          </a:p>
          <a:p>
            <a:pPr>
              <a:buFont typeface="Arial" charset="0"/>
              <a:buNone/>
            </a:pPr>
            <a:r>
              <a:rPr lang="el-GR" dirty="0" smtClean="0"/>
              <a:t>Γ.  Ελκυστικότητα του </a:t>
            </a:r>
            <a:r>
              <a:rPr lang="el-GR" dirty="0" smtClean="0"/>
              <a:t>Εκπαιδευτικού Υλικού</a:t>
            </a:r>
            <a:endParaRPr lang="el-GR" dirty="0" smtClean="0"/>
          </a:p>
          <a:p>
            <a:pPr>
              <a:buFont typeface="Arial" charset="0"/>
              <a:buNone/>
            </a:pPr>
            <a:r>
              <a:rPr lang="el-GR" dirty="0" smtClean="0"/>
              <a:t>Δ. Χρηστικότητα του </a:t>
            </a:r>
            <a:r>
              <a:rPr lang="el-GR" dirty="0" smtClean="0"/>
              <a:t>Εκπαιδευτικού Υλικού</a:t>
            </a:r>
            <a:endParaRPr lang="el-GR" dirty="0" smtClean="0"/>
          </a:p>
          <a:p>
            <a:pPr>
              <a:buFont typeface="Arial" charset="0"/>
              <a:buNone/>
            </a:pPr>
            <a:r>
              <a:rPr lang="el-GR" dirty="0" smtClean="0"/>
              <a:t>Ε. </a:t>
            </a:r>
            <a:r>
              <a:rPr lang="el-GR" dirty="0" err="1" smtClean="0"/>
              <a:t>Τυπο</a:t>
            </a:r>
            <a:r>
              <a:rPr lang="el-GR" dirty="0" smtClean="0"/>
              <a:t>-εκδοτικές Προδιαγραφές του </a:t>
            </a:r>
            <a:r>
              <a:rPr lang="el-GR" dirty="0" smtClean="0"/>
              <a:t>Εκπαιδευτικού Υλικού</a:t>
            </a:r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Τίτλος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509588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/>
              <a:t>ΙΙ. </a:t>
            </a:r>
            <a:r>
              <a:rPr lang="el-GR" sz="3200" b="1" dirty="0" err="1" smtClean="0"/>
              <a:t>Μικρο</a:t>
            </a:r>
            <a:r>
              <a:rPr lang="el-GR" sz="3200" b="1" dirty="0" smtClean="0"/>
              <a:t>-επίπεδο του </a:t>
            </a:r>
            <a:r>
              <a:rPr lang="el-GR" sz="3200" b="1" dirty="0" smtClean="0"/>
              <a:t>Εκπαιδευτικού Υλικού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</p:txBody>
      </p:sp>
      <p:sp>
        <p:nvSpPr>
          <p:cNvPr id="2355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 dirty="0" smtClean="0"/>
              <a:t>ΣΤ.  </a:t>
            </a:r>
            <a:r>
              <a:rPr lang="el-GR" dirty="0" err="1" smtClean="0"/>
              <a:t>Γνωσιακό</a:t>
            </a:r>
            <a:r>
              <a:rPr lang="el-GR" dirty="0" smtClean="0"/>
              <a:t> Περιεχόμενο του </a:t>
            </a:r>
            <a:r>
              <a:rPr lang="el-GR" dirty="0" smtClean="0"/>
              <a:t>Εκπαιδευτικού </a:t>
            </a:r>
            <a:r>
              <a:rPr lang="el-GR" dirty="0" smtClean="0"/>
              <a:t>υλικού</a:t>
            </a:r>
            <a:endParaRPr lang="el-GR" dirty="0" smtClean="0"/>
          </a:p>
          <a:p>
            <a:pPr>
              <a:buFont typeface="Arial" charset="0"/>
              <a:buNone/>
            </a:pPr>
            <a:r>
              <a:rPr lang="el-GR" dirty="0" smtClean="0"/>
              <a:t>Ζ.  Γνωστικές Διαδικασίες που Ενεργοποιεί το </a:t>
            </a:r>
            <a:r>
              <a:rPr lang="el-GR" dirty="0" smtClean="0"/>
              <a:t>Εκπαιδευτικό υλικό</a:t>
            </a:r>
            <a:endParaRPr lang="el-GR" dirty="0" smtClean="0"/>
          </a:p>
          <a:p>
            <a:pPr>
              <a:buFont typeface="Arial" charset="0"/>
              <a:buNone/>
            </a:pPr>
            <a:r>
              <a:rPr lang="el-GR" dirty="0" smtClean="0"/>
              <a:t>Η. Διδακτικές </a:t>
            </a:r>
            <a:r>
              <a:rPr lang="el-GR" dirty="0" smtClean="0"/>
              <a:t>Προσεγγίσεις που Εφαρμόζει το </a:t>
            </a:r>
            <a:r>
              <a:rPr lang="el-GR" dirty="0" smtClean="0"/>
              <a:t>Εκπαιδευτικό Υλικό </a:t>
            </a:r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 smtClean="0"/>
              <a:t>Μικρο</a:t>
            </a:r>
            <a:r>
              <a:rPr lang="el-GR" b="1" dirty="0" smtClean="0"/>
              <a:t>-επίπεδο του </a:t>
            </a:r>
            <a:r>
              <a:rPr lang="el-GR" b="1" dirty="0" smtClean="0"/>
              <a:t>Εκπαιδευτικού υλικού </a:t>
            </a:r>
            <a:r>
              <a:rPr lang="el-GR" b="1" dirty="0" smtClean="0"/>
              <a:t>(συνέχεια)</a:t>
            </a:r>
            <a:endParaRPr lang="el-GR" dirty="0" smtClean="0"/>
          </a:p>
        </p:txBody>
      </p:sp>
      <p:sp>
        <p:nvSpPr>
          <p:cNvPr id="2457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 dirty="0" smtClean="0"/>
              <a:t>Ι.  Διαδικασίες Αξιολόγησης που Αξιοποιεί το Κείμενο  Διδακτικής Ενότητας </a:t>
            </a:r>
          </a:p>
          <a:p>
            <a:pPr>
              <a:buFont typeface="Arial" charset="0"/>
              <a:buNone/>
            </a:pPr>
            <a:r>
              <a:rPr lang="el-GR" dirty="0" smtClean="0"/>
              <a:t>ΙΑ. </a:t>
            </a:r>
            <a:r>
              <a:rPr lang="el-GR" dirty="0" smtClean="0"/>
              <a:t>Εικονογράφηση </a:t>
            </a:r>
            <a:r>
              <a:rPr lang="el-GR" dirty="0" smtClean="0"/>
              <a:t>του </a:t>
            </a:r>
            <a:r>
              <a:rPr lang="el-GR" dirty="0" smtClean="0"/>
              <a:t>Εκπαιδευτικού </a:t>
            </a:r>
            <a:r>
              <a:rPr lang="el-GR" dirty="0" smtClean="0"/>
              <a:t>Υλικού</a:t>
            </a:r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549</Words>
  <Application>Microsoft Office PowerPoint</Application>
  <PresentationFormat>Προβολή στην οθόνη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Αξιολόγηση εκπαιδευτικού υλικού</vt:lpstr>
      <vt:lpstr>Είδη - Μορφές</vt:lpstr>
      <vt:lpstr>Αναγκαιότητα εκπαιδευτικού υλικού: </vt:lpstr>
      <vt:lpstr>Σε τι υπερέχει από το σχολικό βιβλίο; </vt:lpstr>
      <vt:lpstr>Γιατί ασχολούμαστε με αυτό ως εκπαιδευτικοί: </vt:lpstr>
      <vt:lpstr>Προτεινόμενο πλαίσιο ανάλυσης</vt:lpstr>
      <vt:lpstr>ΙΙ. Μικρο-επίπεδο του Εκπαιδευτικού Υλικού </vt:lpstr>
      <vt:lpstr>Μικρο-επίπεδο του Εκπαιδευτικού υλικού (συνέχεια)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Αξιολόγηση εκπαιδευτικού υλικού</dc:title>
  <dc:creator>vtsafos</dc:creator>
  <cp:lastModifiedBy>vtsafos</cp:lastModifiedBy>
  <cp:revision>3</cp:revision>
  <dcterms:created xsi:type="dcterms:W3CDTF">2015-05-19T20:53:28Z</dcterms:created>
  <dcterms:modified xsi:type="dcterms:W3CDTF">2015-05-20T06:06:18Z</dcterms:modified>
</cp:coreProperties>
</file>