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67" r:id="rId9"/>
    <p:sldId id="268" r:id="rId10"/>
    <p:sldId id="261" r:id="rId11"/>
    <p:sldId id="263" r:id="rId12"/>
    <p:sldId id="269" r:id="rId13"/>
    <p:sldId id="262" r:id="rId14"/>
    <p:sldId id="270" r:id="rId15"/>
    <p:sldId id="264"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17/3/2015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17/3/2015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Μοντέλα αξιολόγησης</a:t>
            </a:r>
            <a:endParaRPr lang="el-GR" dirty="0"/>
          </a:p>
        </p:txBody>
      </p:sp>
      <p:sp>
        <p:nvSpPr>
          <p:cNvPr id="3" name="2 - Υπότιτλος"/>
          <p:cNvSpPr>
            <a:spLocks noGrp="1"/>
          </p:cNvSpPr>
          <p:nvPr>
            <p:ph type="subTitle" idx="1"/>
          </p:nvPr>
        </p:nvSpPr>
        <p:spPr/>
        <p:txBody>
          <a:bodyPr/>
          <a:lstStyle/>
          <a:p>
            <a:r>
              <a:rPr lang="el-GR" dirty="0" smtClean="0"/>
              <a:t>Τεχνοκρατικό </a:t>
            </a:r>
            <a:r>
              <a:rPr lang="en-US" dirty="0" err="1" smtClean="0"/>
              <a:t>vs</a:t>
            </a:r>
            <a:r>
              <a:rPr lang="en-US" dirty="0" smtClean="0"/>
              <a:t> </a:t>
            </a:r>
            <a:r>
              <a:rPr lang="el-GR" dirty="0" smtClean="0"/>
              <a:t>ανθρωπιστικό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αξιολόγηση των </a:t>
            </a:r>
            <a:r>
              <a:rPr lang="en-US" dirty="0" smtClean="0"/>
              <a:t>project</a:t>
            </a:r>
            <a:endParaRPr lang="el-GR" dirty="0"/>
          </a:p>
        </p:txBody>
      </p:sp>
      <p:sp>
        <p:nvSpPr>
          <p:cNvPr id="3" name="2 - Θέση περιεχομένου"/>
          <p:cNvSpPr>
            <a:spLocks noGrp="1"/>
          </p:cNvSpPr>
          <p:nvPr>
            <p:ph idx="1"/>
          </p:nvPr>
        </p:nvSpPr>
        <p:spPr/>
        <p:txBody>
          <a:bodyPr/>
          <a:lstStyle/>
          <a:p>
            <a:r>
              <a:rPr lang="el-GR" dirty="0" smtClean="0"/>
              <a:t>Γιατί είναι διαφορετική; </a:t>
            </a:r>
          </a:p>
          <a:p>
            <a:r>
              <a:rPr lang="el-GR" dirty="0" smtClean="0"/>
              <a:t>Ποιος ο στόχος της αξιολόγησης;</a:t>
            </a:r>
          </a:p>
          <a:p>
            <a:r>
              <a:rPr lang="el-GR" dirty="0" smtClean="0"/>
              <a:t>Σχετίζεται ο διαφορετικός τρόπος αξιολόγησης με την αντίληψη για την εκπαιδευτική διαδικασία που κομίζει η πρακτική των </a:t>
            </a:r>
            <a:r>
              <a:rPr lang="en-US" dirty="0" smtClean="0"/>
              <a:t>project </a:t>
            </a:r>
            <a:r>
              <a:rPr lang="el-GR" dirty="0" smtClean="0"/>
              <a:t>και οι στόχοι της;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Ανθρωπιστικό-πλουραλιστικό μοντέλο </a:t>
            </a:r>
            <a:endParaRPr lang="el-GR" dirty="0"/>
          </a:p>
        </p:txBody>
      </p:sp>
      <p:sp>
        <p:nvSpPr>
          <p:cNvPr id="3" name="2 - Θέση περιεχομένου"/>
          <p:cNvSpPr>
            <a:spLocks noGrp="1"/>
          </p:cNvSpPr>
          <p:nvPr>
            <p:ph idx="1"/>
          </p:nvPr>
        </p:nvSpPr>
        <p:spPr/>
        <p:txBody>
          <a:bodyPr>
            <a:normAutofit/>
          </a:bodyPr>
          <a:lstStyle/>
          <a:p>
            <a:pPr lvl="0"/>
            <a:r>
              <a:rPr lang="el-GR" dirty="0" smtClean="0"/>
              <a:t>Αναπτυξιακή λειτουργία που συνδέεται με την ικανότητα της αλλαγής και του </a:t>
            </a:r>
            <a:r>
              <a:rPr lang="el-GR" dirty="0" err="1" smtClean="0"/>
              <a:t>αυτομετασχηματισμού</a:t>
            </a:r>
            <a:r>
              <a:rPr lang="el-GR" dirty="0" smtClean="0"/>
              <a:t> του σχολείου. </a:t>
            </a:r>
          </a:p>
          <a:p>
            <a:pPr lvl="0"/>
            <a:r>
              <a:rPr lang="el-GR" dirty="0" smtClean="0"/>
              <a:t>Ενδυνάμωση του σχολείου και ανάπτυξη σχεδίων-στόχων από το ίδιο το σχολείο. </a:t>
            </a:r>
          </a:p>
          <a:p>
            <a:pPr lvl="0"/>
            <a:r>
              <a:rPr lang="el-GR" dirty="0" smtClean="0"/>
              <a:t>Το ενδιαφέρον μεταφέρεται στις αλληλεπιδράσεις των συμμετεχόντων στην εκπαιδευτική διαδικασία.</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Ανθρωπιστικό-πλουραλιστικό μοντέλο </a:t>
            </a:r>
            <a:endParaRPr lang="el-GR" dirty="0"/>
          </a:p>
        </p:txBody>
      </p:sp>
      <p:sp>
        <p:nvSpPr>
          <p:cNvPr id="3" name="2 - Θέση περιεχομένου"/>
          <p:cNvSpPr>
            <a:spLocks noGrp="1"/>
          </p:cNvSpPr>
          <p:nvPr>
            <p:ph idx="1"/>
          </p:nvPr>
        </p:nvSpPr>
        <p:spPr/>
        <p:txBody>
          <a:bodyPr/>
          <a:lstStyle/>
          <a:p>
            <a:pPr lvl="0"/>
            <a:r>
              <a:rPr lang="el-GR" dirty="0" smtClean="0"/>
              <a:t> Ανθρωπιστικό (επικεντρώνεται στα υποκείμενα της εκπαίδευσης) και</a:t>
            </a:r>
          </a:p>
          <a:p>
            <a:pPr lvl="0"/>
            <a:r>
              <a:rPr lang="el-GR" dirty="0" smtClean="0"/>
              <a:t>Πλουραλιστικό (συνυπολογίζει πολλούς παράγοντες και όχι μόνο την επίτευξη στόχων).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Ανθρωπιστικό-πλουραλιστικό μοντέλο </a:t>
            </a:r>
            <a:endParaRPr lang="el-GR" dirty="0"/>
          </a:p>
        </p:txBody>
      </p:sp>
      <p:sp>
        <p:nvSpPr>
          <p:cNvPr id="3" name="2 - Θέση περιεχομένου"/>
          <p:cNvSpPr>
            <a:spLocks noGrp="1"/>
          </p:cNvSpPr>
          <p:nvPr>
            <p:ph idx="1"/>
          </p:nvPr>
        </p:nvSpPr>
        <p:spPr/>
        <p:txBody>
          <a:bodyPr>
            <a:normAutofit lnSpcReduction="10000"/>
          </a:bodyPr>
          <a:lstStyle/>
          <a:p>
            <a:pPr lvl="0"/>
            <a:r>
              <a:rPr lang="el-GR" dirty="0" smtClean="0"/>
              <a:t>Βασική επιδίωξη: ο εντοπισμός των ελλείψεων και των ατελειών του αξιολογουμένου, η κατανόηση και η ερμηνεία τους και στη συνέχεια η βελτίωση του αξιολογουμένου. </a:t>
            </a:r>
          </a:p>
          <a:p>
            <a:pPr lvl="0"/>
            <a:r>
              <a:rPr lang="el-GR" dirty="0" smtClean="0"/>
              <a:t>Συλλέγονται δεδομένα με πολλούς και ποικίλους τρόπους, ερμηνεύονται, συντάσσονται αναφορές, παρουσιάζονται περιγραφές και διατυπώνονται προτάσεις.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Ανθρωπιστικό-πλουραλιστικό μοντέλο </a:t>
            </a:r>
            <a:endParaRPr lang="el-GR" dirty="0"/>
          </a:p>
        </p:txBody>
      </p:sp>
      <p:sp>
        <p:nvSpPr>
          <p:cNvPr id="3" name="2 - Θέση περιεχομένου"/>
          <p:cNvSpPr>
            <a:spLocks noGrp="1"/>
          </p:cNvSpPr>
          <p:nvPr>
            <p:ph idx="1"/>
          </p:nvPr>
        </p:nvSpPr>
        <p:spPr/>
        <p:txBody>
          <a:bodyPr>
            <a:normAutofit lnSpcReduction="10000"/>
          </a:bodyPr>
          <a:lstStyle/>
          <a:p>
            <a:pPr lvl="0"/>
            <a:r>
              <a:rPr lang="el-GR" dirty="0" smtClean="0"/>
              <a:t>Ο αξιολογητής μετατρέπεται σε σύμβουλο που στοχεύει κυρίως στο να αναπτύξει στον αξιολογούμενο την ικανότητα </a:t>
            </a:r>
            <a:r>
              <a:rPr lang="el-GR" dirty="0" err="1" smtClean="0"/>
              <a:t>αυτοαξιολόγησής</a:t>
            </a:r>
            <a:r>
              <a:rPr lang="el-GR" dirty="0" smtClean="0"/>
              <a:t> του. </a:t>
            </a:r>
          </a:p>
          <a:p>
            <a:pPr lvl="0"/>
            <a:r>
              <a:rPr lang="el-GR" dirty="0" smtClean="0"/>
              <a:t>Συμμετέχει στην </a:t>
            </a:r>
            <a:r>
              <a:rPr lang="el-GR" dirty="0" err="1" smtClean="0"/>
              <a:t>αλληλόδραση</a:t>
            </a:r>
            <a:r>
              <a:rPr lang="el-GR" dirty="0" smtClean="0"/>
              <a:t>, στην ανατροφοδότηση και την αλλαγή, προσπαθώντας να εντάξει στην αξιολόγηση όλους τους συμμετέχοντες στην εκπαιδευτική διαδικασία.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a:t>
            </a:r>
            <a:endParaRPr lang="el-GR" dirty="0"/>
          </a:p>
        </p:txBody>
      </p:sp>
      <p:sp>
        <p:nvSpPr>
          <p:cNvPr id="3" name="2 - Θέση περιεχομένου"/>
          <p:cNvSpPr>
            <a:spLocks noGrp="1"/>
          </p:cNvSpPr>
          <p:nvPr>
            <p:ph idx="1"/>
          </p:nvPr>
        </p:nvSpPr>
        <p:spPr/>
        <p:txBody>
          <a:bodyPr/>
          <a:lstStyle/>
          <a:p>
            <a:pPr lvl="0"/>
            <a:r>
              <a:rPr lang="el-GR" dirty="0" smtClean="0"/>
              <a:t>Υποκειμενικός χαρακτήρα της</a:t>
            </a:r>
          </a:p>
          <a:p>
            <a:pPr lvl="0"/>
            <a:r>
              <a:rPr lang="el-GR" dirty="0" err="1" smtClean="0"/>
              <a:t>Συνθετότητα</a:t>
            </a:r>
            <a:r>
              <a:rPr lang="el-GR" dirty="0" smtClean="0"/>
              <a:t> του συγκεκριμένου μοντέλου, </a:t>
            </a:r>
          </a:p>
          <a:p>
            <a:pPr lvl="0"/>
            <a:r>
              <a:rPr lang="el-GR" dirty="0" smtClean="0"/>
              <a:t>Απαιτείται ένα πλήθος των δεξιοτήτων από τους αξιολογητές και απαιτεί μεγάλη χρονική διάρκεια.</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παραδοσιακή αξιολόγηση</a:t>
            </a:r>
            <a:endParaRPr lang="el-GR" dirty="0"/>
          </a:p>
        </p:txBody>
      </p:sp>
      <p:sp>
        <p:nvSpPr>
          <p:cNvPr id="3" name="2 - Θέση περιεχομένου"/>
          <p:cNvSpPr>
            <a:spLocks noGrp="1"/>
          </p:cNvSpPr>
          <p:nvPr>
            <p:ph idx="1"/>
          </p:nvPr>
        </p:nvSpPr>
        <p:spPr/>
        <p:txBody>
          <a:bodyPr/>
          <a:lstStyle/>
          <a:p>
            <a:r>
              <a:rPr lang="el-GR" dirty="0" smtClean="0"/>
              <a:t>Οι μαθητές αξιολογούνται με βάση γραπτές δοκιμασίες είτε κατά τη διάρκεια της σχολικής χρονιάς είτε κατά το τέλος της.</a:t>
            </a:r>
          </a:p>
          <a:p>
            <a:r>
              <a:rPr lang="el-GR" dirty="0" smtClean="0"/>
              <a:t>Τα διαγωνίσματα κατασκευάζονται με βάση κριτήρια που ορίζονται στο ΑΠ ή σε ειδικές εγκυκλίους.</a:t>
            </a:r>
          </a:p>
          <a:p>
            <a:r>
              <a:rPr lang="el-GR" dirty="0" smtClean="0"/>
              <a:t>Οι μαθητές συγκρίνονται με βάση μια ιδεατή νόρμα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Τεχνοκρατικό μοντέλο</a:t>
            </a:r>
            <a:endParaRPr lang="el-GR" dirty="0"/>
          </a:p>
        </p:txBody>
      </p:sp>
      <p:sp>
        <p:nvSpPr>
          <p:cNvPr id="3" name="2 - Θέση περιεχομένου"/>
          <p:cNvSpPr>
            <a:spLocks noGrp="1"/>
          </p:cNvSpPr>
          <p:nvPr>
            <p:ph idx="1"/>
          </p:nvPr>
        </p:nvSpPr>
        <p:spPr/>
        <p:txBody>
          <a:bodyPr>
            <a:normAutofit fontScale="47500" lnSpcReduction="20000"/>
          </a:bodyPr>
          <a:lstStyle/>
          <a:p>
            <a:pPr lvl="0"/>
            <a:r>
              <a:rPr lang="el-GR" sz="4800" b="1" dirty="0" smtClean="0"/>
              <a:t>Μηχανισμός ελέγχου στην εκπαίδευση:</a:t>
            </a:r>
            <a:r>
              <a:rPr lang="el-GR" sz="4800" dirty="0" smtClean="0"/>
              <a:t> ελέγχει την καταλληλότητα, τη λειτουργικότητα και την αποτελεσματικότητα των παραγόντων της εκπαιδευτικής διαδικασίας και των προϊόντων της. </a:t>
            </a:r>
          </a:p>
          <a:p>
            <a:pPr lvl="0"/>
            <a:r>
              <a:rPr lang="el-GR" sz="4800" dirty="0" smtClean="0"/>
              <a:t>Σε ποιον βαθμό έχουν καλυφθεί οι στόχοι που είχαν τεθεί αρχικά;</a:t>
            </a:r>
          </a:p>
          <a:p>
            <a:pPr lvl="0"/>
            <a:r>
              <a:rPr lang="el-GR" sz="4800" dirty="0" smtClean="0"/>
              <a:t>Προϋποθέτει εξέταση, ορίζεται ποσοτικά με βάση συγκεκριμένη κλίμακα μέτρησης.  </a:t>
            </a:r>
          </a:p>
          <a:p>
            <a:pPr lvl="0"/>
            <a:r>
              <a:rPr lang="el-GR" sz="4800" dirty="0" smtClean="0"/>
              <a:t>Ιεραρχική αξιολόγηση</a:t>
            </a:r>
          </a:p>
          <a:p>
            <a:pPr lvl="0"/>
            <a:r>
              <a:rPr lang="el-GR" sz="4800" dirty="0" smtClean="0"/>
              <a:t>Αντικειμενική, γιατί στηρίζεται σε μετρήσιμα αποτελέσματα.</a:t>
            </a:r>
          </a:p>
          <a:p>
            <a:pPr lvl="0"/>
            <a:r>
              <a:rPr lang="el-GR" sz="4800" dirty="0" smtClean="0"/>
              <a:t>Εστιάζεται στο αποτέλεσμα. Στοιχεία χρήσιμα για συγκρίσεις. Δεκαετία 1970 Αμερική και Ευρώπη «Κίνημα των Αποτελεσματικών Σχολείων» (</a:t>
            </a:r>
            <a:r>
              <a:rPr lang="en-US" sz="4800" dirty="0" smtClean="0"/>
              <a:t>Movement of Effective Schools</a:t>
            </a:r>
            <a:r>
              <a:rPr lang="el-GR" sz="4800" dirty="0" smtClean="0"/>
              <a:t>).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Αντιλήψεις για τη διδασκαλία και τη μάθηση</a:t>
            </a:r>
            <a:endParaRPr lang="el-GR" dirty="0"/>
          </a:p>
        </p:txBody>
      </p:sp>
      <p:sp>
        <p:nvSpPr>
          <p:cNvPr id="3" name="2 - Θέση περιεχομένου"/>
          <p:cNvSpPr>
            <a:spLocks noGrp="1"/>
          </p:cNvSpPr>
          <p:nvPr>
            <p:ph idx="1"/>
          </p:nvPr>
        </p:nvSpPr>
        <p:spPr/>
        <p:txBody>
          <a:bodyPr/>
          <a:lstStyle/>
          <a:p>
            <a:r>
              <a:rPr lang="el-GR" dirty="0" smtClean="0"/>
              <a:t>Η διδασκαλία είναι μια μηχανιστική διαδικασία μετάδοσης μιας συγκεκριμένης γνώσης</a:t>
            </a:r>
          </a:p>
          <a:p>
            <a:r>
              <a:rPr lang="el-GR" dirty="0" smtClean="0"/>
              <a:t>Η αξιολόγηση – βαθμολογία αποτελεί εξωτερικό κίνητρο για τη μάθηση</a:t>
            </a:r>
          </a:p>
          <a:p>
            <a:r>
              <a:rPr lang="el-GR" dirty="0" smtClean="0"/>
              <a:t>Οι εκπαιδευτικοί είναι διεκπεραιωτές και οι μαθητές δέκτες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Κριτική</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Στην εκπαίδευση δεν είναι όλα τα μεγέθη μετρήσιμα. Συχνά αναπτύσσονται ποιότητες που διακρίνονται μακροπρόθεσμα. Αξία μπορεί να έχουν και εκπαιδευτικές διαδικασίες που δεν υπηρετούν συγκεκριμένους στόχους, αλλά διακρίνονται από εσωτερική ποιότητα. </a:t>
            </a:r>
          </a:p>
          <a:p>
            <a:r>
              <a:rPr lang="el-GR" dirty="0" smtClean="0"/>
              <a:t>Μια αξιολόγηση που ελέγχει, ιεραρχεί και ταξινομεί συχνά τιμωρεί και οδηγεί σε αποκλεισμούς, με αρνητικά αποτελέσματα.</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αξιολόγηση στην προσχολική εκπαίδευση</a:t>
            </a:r>
            <a:endParaRPr lang="el-GR" dirty="0"/>
          </a:p>
        </p:txBody>
      </p:sp>
      <p:sp>
        <p:nvSpPr>
          <p:cNvPr id="3" name="2 - Θέση περιεχομένου"/>
          <p:cNvSpPr>
            <a:spLocks noGrp="1"/>
          </p:cNvSpPr>
          <p:nvPr>
            <p:ph idx="1"/>
          </p:nvPr>
        </p:nvSpPr>
        <p:spPr/>
        <p:txBody>
          <a:bodyPr/>
          <a:lstStyle/>
          <a:p>
            <a:r>
              <a:rPr lang="el-GR" b="1" dirty="0" smtClean="0"/>
              <a:t>Παραδοσιακό μοντέλο</a:t>
            </a:r>
            <a:r>
              <a:rPr lang="el-GR" dirty="0" smtClean="0"/>
              <a:t>: είδη σταθμισμένων </a:t>
            </a:r>
            <a:r>
              <a:rPr lang="el-GR" dirty="0" err="1" smtClean="0"/>
              <a:t>tests</a:t>
            </a:r>
            <a:r>
              <a:rPr lang="el-GR" dirty="0" smtClean="0"/>
              <a:t> και ειδικότερα </a:t>
            </a:r>
          </a:p>
          <a:p>
            <a:r>
              <a:rPr lang="el-GR" dirty="0" smtClean="0"/>
              <a:t>τα </a:t>
            </a:r>
            <a:r>
              <a:rPr lang="el-GR" dirty="0" err="1" smtClean="0"/>
              <a:t>tests</a:t>
            </a:r>
            <a:r>
              <a:rPr lang="el-GR" dirty="0" smtClean="0"/>
              <a:t> αναπτυξιακής προβολής </a:t>
            </a:r>
            <a:r>
              <a:rPr lang="en-US" dirty="0" smtClean="0"/>
              <a:t>(developmental screening tests), </a:t>
            </a:r>
            <a:endParaRPr lang="el-GR" dirty="0" smtClean="0"/>
          </a:p>
          <a:p>
            <a:r>
              <a:rPr lang="en-US" dirty="0" err="1" smtClean="0"/>
              <a:t>τα</a:t>
            </a:r>
            <a:r>
              <a:rPr lang="en-US" dirty="0" smtClean="0"/>
              <a:t> </a:t>
            </a:r>
            <a:r>
              <a:rPr lang="en-US" dirty="0" err="1" smtClean="0"/>
              <a:t>διαγνωστικά</a:t>
            </a:r>
            <a:r>
              <a:rPr lang="en-US" dirty="0" smtClean="0"/>
              <a:t> tests (diagnostic tests), </a:t>
            </a:r>
            <a:endParaRPr lang="el-GR" dirty="0" smtClean="0"/>
          </a:p>
          <a:p>
            <a:r>
              <a:rPr lang="en-US" dirty="0" err="1" smtClean="0"/>
              <a:t>τα</a:t>
            </a:r>
            <a:r>
              <a:rPr lang="en-US" dirty="0" smtClean="0"/>
              <a:t> tests</a:t>
            </a:r>
            <a:r>
              <a:rPr lang="el-GR" dirty="0" smtClean="0"/>
              <a:t> ετοιμότητας (</a:t>
            </a:r>
            <a:r>
              <a:rPr lang="en-US" dirty="0" smtClean="0"/>
              <a:t>readiness tests) </a:t>
            </a:r>
            <a:r>
              <a:rPr lang="el-GR" dirty="0" smtClean="0"/>
              <a:t>και </a:t>
            </a:r>
          </a:p>
          <a:p>
            <a:r>
              <a:rPr lang="el-GR" dirty="0" smtClean="0"/>
              <a:t>τα </a:t>
            </a:r>
            <a:r>
              <a:rPr lang="en-US" dirty="0" smtClean="0"/>
              <a:t>tests </a:t>
            </a:r>
            <a:r>
              <a:rPr lang="el-GR" dirty="0" smtClean="0"/>
              <a:t>επίτευξης στόχων (</a:t>
            </a:r>
            <a:r>
              <a:rPr lang="en-US" dirty="0" smtClean="0"/>
              <a:t>achievement tests)</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Κριτική</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Ενστάσεις για τις διαδικασίες χορήγησης, </a:t>
            </a:r>
          </a:p>
          <a:p>
            <a:r>
              <a:rPr lang="el-GR" dirty="0" smtClean="0"/>
              <a:t>Ελέγχεται ο βαθμός της προγνωστικής τους αξίας αλλά και η δυνατότητα αξιοποίησης των αποτελεσμάτων τους. </a:t>
            </a:r>
          </a:p>
          <a:p>
            <a:r>
              <a:rPr lang="el-GR" dirty="0" smtClean="0"/>
              <a:t>Τα </a:t>
            </a:r>
            <a:r>
              <a:rPr lang="en-US" dirty="0" smtClean="0"/>
              <a:t>test </a:t>
            </a:r>
            <a:r>
              <a:rPr lang="el-GR" dirty="0" smtClean="0"/>
              <a:t>ως τρόπος μέτρησης της μάθησης, δεν είναι σε θέση να μας δείξουν πώς να διδάξουμε, αφού στα αποτελέσματά τους δεν λαμβάνονται υπόψη οι ατομικοί, για κάθε παιδί, παράγοντες που διαμορφώνουν τη «ζώνη επικείμενης ανάπτυξης» (</a:t>
            </a:r>
            <a:r>
              <a:rPr lang="el-GR" dirty="0" err="1" smtClean="0"/>
              <a:t>Vygotsky</a:t>
            </a:r>
            <a:r>
              <a:rPr lang="el-GR" dirty="0" smtClean="0"/>
              <a:t>)</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Εναλλακτικές προσεγγίσεις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 δίνεται έμφαση στις αυθεντικές καταστάσεις και συνθήκες στο πλαίσιο των οποίων πραγματοποιείται η αξιολόγηση του μαθητή. </a:t>
            </a:r>
          </a:p>
          <a:p>
            <a:r>
              <a:rPr lang="el-GR" dirty="0" smtClean="0"/>
              <a:t>β) Ο μαθητής συμμετέχει στην αξιολόγησή του και </a:t>
            </a:r>
          </a:p>
          <a:p>
            <a:r>
              <a:rPr lang="el-GR" dirty="0" smtClean="0"/>
              <a:t>γ) Επιδιώκεται η αναβάθμιση των εκπαιδευτικών και παιδαγωγικών διαστάσεων της αξιολόγησης.</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μαθητής αξιολογείται: </a:t>
            </a:r>
            <a:endParaRPr lang="el-GR" dirty="0"/>
          </a:p>
        </p:txBody>
      </p:sp>
      <p:sp>
        <p:nvSpPr>
          <p:cNvPr id="3" name="2 - Θέση περιεχομένου"/>
          <p:cNvSpPr>
            <a:spLocks noGrp="1"/>
          </p:cNvSpPr>
          <p:nvPr>
            <p:ph idx="1"/>
          </p:nvPr>
        </p:nvSpPr>
        <p:spPr/>
        <p:txBody>
          <a:bodyPr/>
          <a:lstStyle/>
          <a:p>
            <a:r>
              <a:rPr lang="el-GR" dirty="0" smtClean="0"/>
              <a:t>α) στη διάρκεια των αλληλεπιδράσεών του </a:t>
            </a:r>
            <a:r>
              <a:rPr lang="el-GR" smtClean="0"/>
              <a:t>στο παιδαγωγικό πλαίσιο, </a:t>
            </a:r>
          </a:p>
          <a:p>
            <a:r>
              <a:rPr lang="el-GR" smtClean="0"/>
              <a:t>β</a:t>
            </a:r>
            <a:r>
              <a:rPr lang="el-GR" dirty="0" smtClean="0"/>
              <a:t>) με την ουσιαστική συμμετοχή του στις διαδικασίες αξιολόγησής του και</a:t>
            </a:r>
          </a:p>
          <a:p>
            <a:r>
              <a:rPr lang="el-GR" dirty="0" smtClean="0"/>
              <a:t>γ) συμμετέχοντας σε διαδικασίες αυτοαξιολόγησης και </a:t>
            </a:r>
            <a:r>
              <a:rPr lang="el-GR" dirty="0" err="1" smtClean="0"/>
              <a:t>αλληλοαξιολόγησης</a:t>
            </a:r>
            <a:r>
              <a:rPr lang="el-GR" dirty="0" smtClean="0"/>
              <a:t>.</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632</Words>
  <Application>Microsoft Office PowerPoint</Application>
  <PresentationFormat>Προβολή στην οθόνη (4:3)</PresentationFormat>
  <Paragraphs>59</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Θέμα του Office</vt:lpstr>
      <vt:lpstr>Μοντέλα αξιολόγησης</vt:lpstr>
      <vt:lpstr>Η παραδοσιακή αξιολόγηση</vt:lpstr>
      <vt:lpstr>Τεχνοκρατικό μοντέλο</vt:lpstr>
      <vt:lpstr>Αντιλήψεις για τη διδασκαλία και τη μάθηση</vt:lpstr>
      <vt:lpstr>Κριτική</vt:lpstr>
      <vt:lpstr>Η αξιολόγηση στην προσχολική εκπαίδευση</vt:lpstr>
      <vt:lpstr>Κριτική</vt:lpstr>
      <vt:lpstr>Εναλλακτικές προσεγγίσεις</vt:lpstr>
      <vt:lpstr>Ο μαθητής αξιολογείται: </vt:lpstr>
      <vt:lpstr>Η αξιολόγηση των project</vt:lpstr>
      <vt:lpstr>Ανθρωπιστικό-πλουραλιστικό μοντέλο </vt:lpstr>
      <vt:lpstr>Ανθρωπιστικό-πλουραλιστικό μοντέλο </vt:lpstr>
      <vt:lpstr>Ανθρωπιστικό-πλουραλιστικό μοντέλο </vt:lpstr>
      <vt:lpstr>Ανθρωπιστικό-πλουραλιστικό μοντέλο </vt:lpstr>
      <vt:lpstr>Κριτική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Μοντέλα αξιολόγησης</dc:title>
  <dc:creator>vtsafos</dc:creator>
  <cp:lastModifiedBy>vtsafos</cp:lastModifiedBy>
  <cp:revision>4</cp:revision>
  <dcterms:created xsi:type="dcterms:W3CDTF">2015-03-13T09:48:51Z</dcterms:created>
  <dcterms:modified xsi:type="dcterms:W3CDTF">2015-03-17T07:43:50Z</dcterms:modified>
</cp:coreProperties>
</file>