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1" r:id="rId3"/>
    <p:sldId id="257" r:id="rId4"/>
    <p:sldId id="258" r:id="rId5"/>
    <p:sldId id="260" r:id="rId6"/>
    <p:sldId id="276" r:id="rId7"/>
    <p:sldId id="281" r:id="rId8"/>
    <p:sldId id="282" r:id="rId9"/>
    <p:sldId id="277" r:id="rId10"/>
    <p:sldId id="261" r:id="rId11"/>
    <p:sldId id="275" r:id="rId12"/>
    <p:sldId id="262" r:id="rId13"/>
    <p:sldId id="278" r:id="rId14"/>
    <p:sldId id="272" r:id="rId15"/>
    <p:sldId id="273" r:id="rId16"/>
    <p:sldId id="279" r:id="rId17"/>
    <p:sldId id="263" r:id="rId18"/>
    <p:sldId id="264" r:id="rId19"/>
    <p:sldId id="265" r:id="rId20"/>
    <p:sldId id="270" r:id="rId21"/>
    <p:sldId id="266" r:id="rId22"/>
    <p:sldId id="267" r:id="rId23"/>
    <p:sldId id="268"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90"/>
  </p:normalViewPr>
  <p:slideViewPr>
    <p:cSldViewPr snapToGrid="0">
      <p:cViewPr varScale="1">
        <p:scale>
          <a:sx n="111" d="100"/>
          <a:sy n="111" d="100"/>
        </p:scale>
        <p:origin x="632"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1/6/25</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B61BEF0D-F0BB-DE4B-95CE-6DB70DBA9567}" type="datetimeFigureOut">
              <a:rPr lang="en-US" dirty="0"/>
              <a:pPr/>
              <a:t>1/6/25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1/6/25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l-GR"/>
              <a:t>Κάντε κλικ για να επεξεργαστείτε τον τίτλο υποδείγματος</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1/6/25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1/6/25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l-GR"/>
              <a:t>Κάντε κλικ για να επεξεργαστείτε τον τίτλο υποδείγματος</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1/6/25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l-GR"/>
              <a:t>Κάντε κλικ για να επεξεργαστείτε τον τίτλο υποδείγματος</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1/6/25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1/6/25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1/6/25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1/6/25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1/6/25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1/6/25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1/6/25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1/6/25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1/6/25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B61BEF0D-F0BB-DE4B-95CE-6DB70DBA9567}" type="datetimeFigureOut">
              <a:rPr lang="en-US" dirty="0"/>
              <a:pPr/>
              <a:t>1/6/25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l-GR"/>
              <a:t>Κάντε κλικ για να επεξεργαστείτε τον τίτλο υποδείγματος</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B61BEF0D-F0BB-DE4B-95CE-6DB70DBA9567}" type="datetimeFigureOut">
              <a:rPr lang="en-US" dirty="0"/>
              <a:pPr/>
              <a:t>1/6/25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1/6/25</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6A47734-3603-EAA4-EACD-7F6B25A96740}"/>
              </a:ext>
            </a:extLst>
          </p:cNvPr>
          <p:cNvSpPr>
            <a:spLocks noGrp="1"/>
          </p:cNvSpPr>
          <p:nvPr>
            <p:ph type="ctrTitle"/>
          </p:nvPr>
        </p:nvSpPr>
        <p:spPr>
          <a:xfrm>
            <a:off x="2692398" y="1871131"/>
            <a:ext cx="6815669" cy="3176305"/>
          </a:xfrm>
        </p:spPr>
        <p:txBody>
          <a:bodyPr/>
          <a:lstStyle/>
          <a:p>
            <a:r>
              <a:rPr lang="el-GR" sz="5000" dirty="0"/>
              <a:t>Ζητήματα εκπαιδευτικής πολιτικής - Μεθοδολογία ανάλυσης των εκπαιδευτικών θεσμών. </a:t>
            </a:r>
          </a:p>
        </p:txBody>
      </p:sp>
      <p:sp>
        <p:nvSpPr>
          <p:cNvPr id="3" name="TextBox 2">
            <a:extLst>
              <a:ext uri="{FF2B5EF4-FFF2-40B4-BE49-F238E27FC236}">
                <a16:creationId xmlns:a16="http://schemas.microsoft.com/office/drawing/2014/main" id="{4481E394-5C0E-C9F9-4887-93DBF8376B84}"/>
              </a:ext>
            </a:extLst>
          </p:cNvPr>
          <p:cNvSpPr txBox="1"/>
          <p:nvPr/>
        </p:nvSpPr>
        <p:spPr>
          <a:xfrm>
            <a:off x="4493846" y="5568461"/>
            <a:ext cx="3451795" cy="369332"/>
          </a:xfrm>
          <a:prstGeom prst="rect">
            <a:avLst/>
          </a:prstGeom>
          <a:noFill/>
        </p:spPr>
        <p:txBody>
          <a:bodyPr wrap="square" rtlCol="0">
            <a:spAutoFit/>
          </a:bodyPr>
          <a:lstStyle/>
          <a:p>
            <a:pPr algn="l"/>
            <a:r>
              <a:rPr lang="el-GR" b="1" dirty="0"/>
              <a:t>Διδάσκουσα: Εύη Ζαμπέτα</a:t>
            </a:r>
            <a:r>
              <a:rPr lang="el-GR" dirty="0"/>
              <a:t> </a:t>
            </a:r>
          </a:p>
        </p:txBody>
      </p:sp>
    </p:spTree>
    <p:extLst>
      <p:ext uri="{BB962C8B-B14F-4D97-AF65-F5344CB8AC3E}">
        <p14:creationId xmlns:p14="http://schemas.microsoft.com/office/powerpoint/2010/main" val="13412350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5184405-D319-2381-DAD0-4EDAC6C8F311}"/>
              </a:ext>
            </a:extLst>
          </p:cNvPr>
          <p:cNvSpPr>
            <a:spLocks noGrp="1"/>
          </p:cNvSpPr>
          <p:nvPr>
            <p:ph type="title"/>
          </p:nvPr>
        </p:nvSpPr>
        <p:spPr/>
        <p:txBody>
          <a:bodyPr/>
          <a:lstStyle/>
          <a:p>
            <a:r>
              <a:rPr lang="el-GR" dirty="0"/>
              <a:t>Το μάθημα των Θρησκευτικών </a:t>
            </a:r>
          </a:p>
        </p:txBody>
      </p:sp>
      <p:sp>
        <p:nvSpPr>
          <p:cNvPr id="3" name="Θέση περιεχομένου 2">
            <a:extLst>
              <a:ext uri="{FF2B5EF4-FFF2-40B4-BE49-F238E27FC236}">
                <a16:creationId xmlns:a16="http://schemas.microsoft.com/office/drawing/2014/main" id="{2AB121D1-3D0A-4E92-7033-3E188EF1CE90}"/>
              </a:ext>
            </a:extLst>
          </p:cNvPr>
          <p:cNvSpPr>
            <a:spLocks noGrp="1"/>
          </p:cNvSpPr>
          <p:nvPr>
            <p:ph idx="1"/>
          </p:nvPr>
        </p:nvSpPr>
        <p:spPr/>
        <p:txBody>
          <a:bodyPr/>
          <a:lstStyle/>
          <a:p>
            <a:r>
              <a:rPr lang="el-GR" dirty="0"/>
              <a:t>Το μάθημα επικεντρώνεται στην Ορθοδοξία και έχει ομολογιακό χαρακτήρα. </a:t>
            </a:r>
          </a:p>
          <a:p>
            <a:r>
              <a:rPr lang="el-GR" dirty="0" err="1"/>
              <a:t>Οι</a:t>
            </a:r>
            <a:r>
              <a:rPr lang="el-GR" dirty="0"/>
              <a:t> αλλόθρησκοι ή άθεοι μαθητές μπορούν να απαλλαγούν, αλλά αυτό μπορεί να οδηγήσει σε:</a:t>
            </a:r>
          </a:p>
          <a:p>
            <a:r>
              <a:rPr lang="el-GR" dirty="0"/>
              <a:t>  - Στίγμα και διακρίσεις από συμμαθητές.</a:t>
            </a:r>
          </a:p>
          <a:p>
            <a:r>
              <a:rPr lang="el-GR" dirty="0"/>
              <a:t>  - Κοινωνική απομόνωση και αίσθημα «ξένου» στο σχολείο.</a:t>
            </a:r>
          </a:p>
        </p:txBody>
      </p:sp>
    </p:spTree>
    <p:extLst>
      <p:ext uri="{BB962C8B-B14F-4D97-AF65-F5344CB8AC3E}">
        <p14:creationId xmlns:p14="http://schemas.microsoft.com/office/powerpoint/2010/main" val="7246264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33C0E36-92D8-D180-84C1-0D74E41FBC44}"/>
              </a:ext>
            </a:extLst>
          </p:cNvPr>
          <p:cNvSpPr>
            <a:spLocks noGrp="1"/>
          </p:cNvSpPr>
          <p:nvPr>
            <p:ph type="title"/>
          </p:nvPr>
        </p:nvSpPr>
        <p:spPr/>
        <p:txBody>
          <a:bodyPr/>
          <a:lstStyle/>
          <a:p>
            <a:r>
              <a:rPr lang="el-GR" dirty="0"/>
              <a:t>Θρησκεία στο Αναλυτικό Πρόγραμμα </a:t>
            </a:r>
          </a:p>
        </p:txBody>
      </p:sp>
      <p:sp>
        <p:nvSpPr>
          <p:cNvPr id="3" name="Θέση περιεχομένου 2">
            <a:extLst>
              <a:ext uri="{FF2B5EF4-FFF2-40B4-BE49-F238E27FC236}">
                <a16:creationId xmlns:a16="http://schemas.microsoft.com/office/drawing/2014/main" id="{B93DE350-5199-E221-7005-4204A61160E8}"/>
              </a:ext>
            </a:extLst>
          </p:cNvPr>
          <p:cNvSpPr>
            <a:spLocks noGrp="1"/>
          </p:cNvSpPr>
          <p:nvPr>
            <p:ph idx="1"/>
          </p:nvPr>
        </p:nvSpPr>
        <p:spPr/>
        <p:txBody>
          <a:bodyPr/>
          <a:lstStyle/>
          <a:p>
            <a:r>
              <a:rPr lang="el-GR" i="0" dirty="0">
                <a:solidFill>
                  <a:srgbClr val="111111"/>
                </a:solidFill>
                <a:effectLst/>
                <a:latin typeface="+mj-lt"/>
              </a:rPr>
              <a:t>Παρουσία της Ορθόδοξης θρησκείας σε μαθήματα όπως Γλώσσα, Ιστορία, και Λογοτεχνία, χωρίς το δικαίωμα απαλλαγής. </a:t>
            </a:r>
            <a:endParaRPr lang="el-GR" dirty="0">
              <a:solidFill>
                <a:srgbClr val="111111"/>
              </a:solidFill>
              <a:effectLst/>
              <a:latin typeface="+mj-lt"/>
            </a:endParaRPr>
          </a:p>
          <a:p>
            <a:r>
              <a:rPr lang="el-GR" i="0" dirty="0">
                <a:solidFill>
                  <a:srgbClr val="111111"/>
                </a:solidFill>
                <a:effectLst/>
                <a:latin typeface="+mj-lt"/>
              </a:rPr>
              <a:t> Η έλλειψη αντικειμενικής και πολυπολιτισμικής προσέγγισης στο μάθημα των Θρησκευτικών.</a:t>
            </a:r>
            <a:endParaRPr lang="el-GR" dirty="0">
              <a:solidFill>
                <a:srgbClr val="111111"/>
              </a:solidFill>
              <a:effectLst/>
              <a:latin typeface="+mj-lt"/>
            </a:endParaRPr>
          </a:p>
          <a:p>
            <a:r>
              <a:rPr lang="el-GR" i="0" dirty="0">
                <a:solidFill>
                  <a:srgbClr val="111111"/>
                </a:solidFill>
                <a:effectLst/>
                <a:latin typeface="+mj-lt"/>
              </a:rPr>
              <a:t> Οι επιπτώσεις στην ταυτότητα των μαθητών και η αίσθηση αποξένωσης για όσους δεν ανήκουν στην Ορθόδοξη πίστη.</a:t>
            </a:r>
            <a:endParaRPr lang="el-GR" dirty="0">
              <a:solidFill>
                <a:srgbClr val="111111"/>
              </a:solidFill>
              <a:effectLst/>
              <a:latin typeface="+mj-lt"/>
            </a:endParaRPr>
          </a:p>
          <a:p>
            <a:endParaRPr lang="el-GR" dirty="0"/>
          </a:p>
        </p:txBody>
      </p:sp>
    </p:spTree>
    <p:extLst>
      <p:ext uri="{BB962C8B-B14F-4D97-AF65-F5344CB8AC3E}">
        <p14:creationId xmlns:p14="http://schemas.microsoft.com/office/powerpoint/2010/main" val="26416547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κειμένου 3">
            <a:extLst>
              <a:ext uri="{FF2B5EF4-FFF2-40B4-BE49-F238E27FC236}">
                <a16:creationId xmlns:a16="http://schemas.microsoft.com/office/drawing/2014/main" id="{8E5C48BB-5E40-15DA-4775-E6F762CD25FA}"/>
              </a:ext>
            </a:extLst>
          </p:cNvPr>
          <p:cNvSpPr>
            <a:spLocks noGrp="1"/>
          </p:cNvSpPr>
          <p:nvPr>
            <p:ph type="body" sz="half" idx="2"/>
          </p:nvPr>
        </p:nvSpPr>
        <p:spPr/>
        <p:txBody>
          <a:bodyPr/>
          <a:lstStyle/>
          <a:p>
            <a:r>
              <a:rPr lang="el-GR" dirty="0"/>
              <a:t>ΠΕΡΙΕΧΟΜΕΝΟ ΜΑΘΗΜΑΤΩΝ ΚΑΙ ΘΡΗΣΚΕΥΤΙΚΕΣ ΑΝΑΦΟΡΕΣ </a:t>
            </a:r>
          </a:p>
        </p:txBody>
      </p:sp>
      <p:sp>
        <p:nvSpPr>
          <p:cNvPr id="6" name="Τίτλος 1">
            <a:extLst>
              <a:ext uri="{FF2B5EF4-FFF2-40B4-BE49-F238E27FC236}">
                <a16:creationId xmlns:a16="http://schemas.microsoft.com/office/drawing/2014/main" id="{41B82144-C655-027C-CF57-ECBB0FEA938F}"/>
              </a:ext>
            </a:extLst>
          </p:cNvPr>
          <p:cNvSpPr>
            <a:spLocks noGrp="1"/>
          </p:cNvSpPr>
          <p:nvPr>
            <p:ph idx="1"/>
          </p:nvPr>
        </p:nvSpPr>
        <p:spPr/>
        <p:txBody>
          <a:bodyPr>
            <a:noAutofit/>
          </a:bodyPr>
          <a:lstStyle/>
          <a:p>
            <a:r>
              <a:rPr lang="el-GR" sz="2200" b="1" dirty="0">
                <a:solidFill>
                  <a:schemeClr val="tx1"/>
                </a:solidFill>
                <a:latin typeface="+mj-lt"/>
              </a:rPr>
              <a:t>Γλώσσα: </a:t>
            </a:r>
            <a:r>
              <a:rPr lang="el-GR" sz="2200" b="0" i="0" dirty="0">
                <a:solidFill>
                  <a:schemeClr val="tx1"/>
                </a:solidFill>
                <a:effectLst/>
                <a:latin typeface="+mj-lt"/>
              </a:rPr>
              <a:t>Στα βιβλία της Γλώσσας για το Δημοτικό και το Γυμνάσιο, συχνά υπάρχουν αναφορές σε θρησκευτικά κείμενα, γιορτές και παραδόσεις που σχετίζονται με την Ορθόδοξη πίστη. Για παράδειγμα, οι μαθητές συχνά διδάσκονται θρησκευτικούς ύμνους ή αποσπάσματα από την Αγία Γραφή, καθώς και κείμενα που σχετίζονται με θρησκευτικές εορτές, όπως τα Χριστούγεννα και το Πάσχα.</a:t>
            </a:r>
            <a:endParaRPr lang="el-GR" sz="2200" dirty="0">
              <a:solidFill>
                <a:schemeClr val="tx1"/>
              </a:solidFill>
              <a:effectLst/>
              <a:latin typeface="+mj-lt"/>
            </a:endParaRPr>
          </a:p>
        </p:txBody>
      </p:sp>
    </p:spTree>
    <p:extLst>
      <p:ext uri="{BB962C8B-B14F-4D97-AF65-F5344CB8AC3E}">
        <p14:creationId xmlns:p14="http://schemas.microsoft.com/office/powerpoint/2010/main" val="31722112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D75D349-6B20-2BB1-BDD5-810E50F178C5}"/>
              </a:ext>
            </a:extLst>
          </p:cNvPr>
          <p:cNvSpPr>
            <a:spLocks noGrp="1"/>
          </p:cNvSpPr>
          <p:nvPr>
            <p:ph type="title"/>
          </p:nvPr>
        </p:nvSpPr>
        <p:spPr/>
        <p:txBody>
          <a:bodyPr/>
          <a:lstStyle/>
          <a:p>
            <a:r>
              <a:rPr lang="el-GR" dirty="0"/>
              <a:t>Βιβλίο Γλώσσας</a:t>
            </a:r>
          </a:p>
        </p:txBody>
      </p:sp>
      <p:pic>
        <p:nvPicPr>
          <p:cNvPr id="5" name="Θέση περιεχομένου 4">
            <a:extLst>
              <a:ext uri="{FF2B5EF4-FFF2-40B4-BE49-F238E27FC236}">
                <a16:creationId xmlns:a16="http://schemas.microsoft.com/office/drawing/2014/main" id="{5C60575A-61FB-DE8B-1B53-371253EFF283}"/>
              </a:ext>
            </a:extLst>
          </p:cNvPr>
          <p:cNvPicPr>
            <a:picLocks noGrp="1" noChangeAspect="1"/>
          </p:cNvPicPr>
          <p:nvPr>
            <p:ph idx="1"/>
          </p:nvPr>
        </p:nvPicPr>
        <p:blipFill>
          <a:blip r:embed="rId2"/>
          <a:stretch>
            <a:fillRect/>
          </a:stretch>
        </p:blipFill>
        <p:spPr>
          <a:xfrm>
            <a:off x="4210147" y="604741"/>
            <a:ext cx="2969590" cy="3731025"/>
          </a:xfrm>
        </p:spPr>
      </p:pic>
      <p:sp>
        <p:nvSpPr>
          <p:cNvPr id="4" name="Θέση κειμένου 3">
            <a:extLst>
              <a:ext uri="{FF2B5EF4-FFF2-40B4-BE49-F238E27FC236}">
                <a16:creationId xmlns:a16="http://schemas.microsoft.com/office/drawing/2014/main" id="{AC1632AB-30D0-3388-6433-692E1F532F58}"/>
              </a:ext>
            </a:extLst>
          </p:cNvPr>
          <p:cNvSpPr>
            <a:spLocks noGrp="1"/>
          </p:cNvSpPr>
          <p:nvPr>
            <p:ph type="body" sz="half" idx="2"/>
          </p:nvPr>
        </p:nvSpPr>
        <p:spPr>
          <a:xfrm>
            <a:off x="608679" y="3041316"/>
            <a:ext cx="3718455" cy="4053752"/>
          </a:xfrm>
        </p:spPr>
        <p:txBody>
          <a:bodyPr/>
          <a:lstStyle/>
          <a:p>
            <a:r>
              <a:rPr lang="el-GR" dirty="0"/>
              <a:t>Γ’ Δημοτικού</a:t>
            </a:r>
          </a:p>
        </p:txBody>
      </p:sp>
      <p:pic>
        <p:nvPicPr>
          <p:cNvPr id="6" name="Εικόνα 5">
            <a:extLst>
              <a:ext uri="{FF2B5EF4-FFF2-40B4-BE49-F238E27FC236}">
                <a16:creationId xmlns:a16="http://schemas.microsoft.com/office/drawing/2014/main" id="{669B3F84-BED7-A62C-84B4-008A1D6A27DD}"/>
              </a:ext>
            </a:extLst>
          </p:cNvPr>
          <p:cNvPicPr>
            <a:picLocks noChangeAspect="1"/>
          </p:cNvPicPr>
          <p:nvPr/>
        </p:nvPicPr>
        <p:blipFill>
          <a:blip r:embed="rId3"/>
          <a:stretch>
            <a:fillRect/>
          </a:stretch>
        </p:blipFill>
        <p:spPr>
          <a:xfrm>
            <a:off x="7502395" y="2470253"/>
            <a:ext cx="2994543" cy="3731026"/>
          </a:xfrm>
          <a:prstGeom prst="rect">
            <a:avLst/>
          </a:prstGeom>
        </p:spPr>
      </p:pic>
    </p:spTree>
    <p:extLst>
      <p:ext uri="{BB962C8B-B14F-4D97-AF65-F5344CB8AC3E}">
        <p14:creationId xmlns:p14="http://schemas.microsoft.com/office/powerpoint/2010/main" val="27514034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D2C0BA88-76F0-E2BD-4D3B-2C2B294C2B87}"/>
              </a:ext>
            </a:extLst>
          </p:cNvPr>
          <p:cNvSpPr>
            <a:spLocks noGrp="1"/>
          </p:cNvSpPr>
          <p:nvPr>
            <p:ph idx="1"/>
          </p:nvPr>
        </p:nvSpPr>
        <p:spPr/>
        <p:txBody>
          <a:bodyPr>
            <a:normAutofit/>
          </a:bodyPr>
          <a:lstStyle/>
          <a:p>
            <a:r>
              <a:rPr lang="el-GR" sz="2200" b="1" i="0" dirty="0">
                <a:solidFill>
                  <a:srgbClr val="000000"/>
                </a:solidFill>
                <a:effectLst/>
                <a:latin typeface="+mj-lt"/>
              </a:rPr>
              <a:t>Ιστορία: </a:t>
            </a:r>
            <a:r>
              <a:rPr lang="el-GR" sz="2200" b="0" i="0" dirty="0">
                <a:solidFill>
                  <a:srgbClr val="000000"/>
                </a:solidFill>
                <a:effectLst/>
                <a:latin typeface="+mj-lt"/>
              </a:rPr>
              <a:t>Στα βιβλία Ιστορίας, η Ορθοδοξία κατέχει κεντρική θέση στην αφήγηση της εθνικής ιστορίας, καθώς η Ορθόδοξη Εκκλησία θεωρείται ότι έπαιξε σημαντικό ρόλο σε κομβικές ιστορικές περιόδους, όπως κατά τη διάρκεια της Βυζαντινής Αυτοκρατορίας, της Τουρκοκρατίας και της Ελληνικής Επανάστασης. Τα βιβλία Ιστορίας για το Δημοτικό και το Γυμνάσιο συχνά αναφέρονται στον ρόλο των Ορθόδοξων ιερέων ως εθνικών ηρώων και </a:t>
            </a:r>
            <a:r>
              <a:rPr lang="el-GR" sz="2200" b="0" i="0" dirty="0" err="1">
                <a:solidFill>
                  <a:srgbClr val="000000"/>
                </a:solidFill>
                <a:effectLst/>
                <a:latin typeface="+mj-lt"/>
              </a:rPr>
              <a:t>διατηρητών</a:t>
            </a:r>
            <a:r>
              <a:rPr lang="el-GR" sz="2200" b="0" i="0" dirty="0">
                <a:solidFill>
                  <a:srgbClr val="000000"/>
                </a:solidFill>
                <a:effectLst/>
                <a:latin typeface="+mj-lt"/>
              </a:rPr>
              <a:t> της ελληνικής ταυτότητας.</a:t>
            </a:r>
            <a:endParaRPr lang="el-GR" sz="2200" dirty="0">
              <a:solidFill>
                <a:srgbClr val="000000"/>
              </a:solidFill>
              <a:effectLst/>
              <a:latin typeface="+mj-lt"/>
            </a:endParaRPr>
          </a:p>
        </p:txBody>
      </p:sp>
      <p:sp>
        <p:nvSpPr>
          <p:cNvPr id="4" name="Θέση κειμένου 3">
            <a:extLst>
              <a:ext uri="{FF2B5EF4-FFF2-40B4-BE49-F238E27FC236}">
                <a16:creationId xmlns:a16="http://schemas.microsoft.com/office/drawing/2014/main" id="{FD94EC50-5AC6-7F05-DD1C-5F90AD48651A}"/>
              </a:ext>
            </a:extLst>
          </p:cNvPr>
          <p:cNvSpPr>
            <a:spLocks noGrp="1"/>
          </p:cNvSpPr>
          <p:nvPr>
            <p:ph type="body" sz="half" idx="2"/>
          </p:nvPr>
        </p:nvSpPr>
        <p:spPr/>
        <p:txBody>
          <a:bodyPr/>
          <a:lstStyle/>
          <a:p>
            <a:r>
              <a:rPr lang="el-GR" dirty="0"/>
              <a:t>ΠΕΡΙΕΧΟΜΕΝΟ ΜΑΘΗΜΑΤΩΝ ΚΑΙ ΘΡΗΣΚΕΥΤΙΚΕΣ ΑΝΑΦΟΡΕΣ </a:t>
            </a:r>
          </a:p>
        </p:txBody>
      </p:sp>
    </p:spTree>
    <p:extLst>
      <p:ext uri="{BB962C8B-B14F-4D97-AF65-F5344CB8AC3E}">
        <p14:creationId xmlns:p14="http://schemas.microsoft.com/office/powerpoint/2010/main" val="5194116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D8F34D07-6D37-9CE1-8A06-89F1A251F02E}"/>
              </a:ext>
            </a:extLst>
          </p:cNvPr>
          <p:cNvSpPr>
            <a:spLocks noGrp="1"/>
          </p:cNvSpPr>
          <p:nvPr>
            <p:ph idx="1"/>
          </p:nvPr>
        </p:nvSpPr>
        <p:spPr/>
        <p:txBody>
          <a:bodyPr>
            <a:normAutofit/>
          </a:bodyPr>
          <a:lstStyle/>
          <a:p>
            <a:r>
              <a:rPr lang="el-GR" b="1" dirty="0"/>
              <a:t>Λογοτεχνία: </a:t>
            </a:r>
            <a:r>
              <a:rPr lang="el-GR" sz="2000" b="0" i="0" dirty="0">
                <a:solidFill>
                  <a:srgbClr val="000000"/>
                </a:solidFill>
                <a:effectLst/>
                <a:latin typeface="+mj-lt"/>
              </a:rPr>
              <a:t>Στα βιβλία Λογοτεχνίας για το Δημοτικό, το Γυμνάσιο και το Λύκειο, υπάρχουν συχνά αναφορές σε θρησκευτικά κείμενα και σύμβολα, καθώς και σε συγγραφείς που έχουν γράψει έργα με έντονο θρησκευτικό περιεχόμενο. Τα θρησκευτικά σύμβολα και οι χριστιανικές αξίες διαδραματίζουν κεντρικό ρόλο σε πολλά λογοτεχνικά κείμενα που διδάσκονται στα σχολεία. Για παράδειγμα, έργα όπως η “Ασκητική” του Νίκου Καζαντζάκη ή η “Ορθόδοξη Λατρεία” του Κωστή Παλαμά περιέχουν έντονες θρησκευτικές αναφορές και μηνύματα που συνδέονται με την Ορθόδοξη παράδοση.</a:t>
            </a:r>
            <a:endParaRPr lang="el-GR" sz="2000" dirty="0">
              <a:solidFill>
                <a:srgbClr val="000000"/>
              </a:solidFill>
              <a:effectLst/>
              <a:latin typeface="+mj-lt"/>
            </a:endParaRPr>
          </a:p>
          <a:p>
            <a:endParaRPr lang="el-GR" b="1" dirty="0"/>
          </a:p>
        </p:txBody>
      </p:sp>
      <p:sp>
        <p:nvSpPr>
          <p:cNvPr id="4" name="Θέση κειμένου 3">
            <a:extLst>
              <a:ext uri="{FF2B5EF4-FFF2-40B4-BE49-F238E27FC236}">
                <a16:creationId xmlns:a16="http://schemas.microsoft.com/office/drawing/2014/main" id="{D0D357BF-D464-81D2-F047-D5B88C476C8D}"/>
              </a:ext>
            </a:extLst>
          </p:cNvPr>
          <p:cNvSpPr>
            <a:spLocks noGrp="1"/>
          </p:cNvSpPr>
          <p:nvPr>
            <p:ph type="body" sz="half" idx="2"/>
          </p:nvPr>
        </p:nvSpPr>
        <p:spPr/>
        <p:txBody>
          <a:bodyPr/>
          <a:lstStyle/>
          <a:p>
            <a:r>
              <a:rPr lang="el-GR" dirty="0"/>
              <a:t>ΠΕΡΙΕΧΟΜΕΝΟ ΜΑΘΗΜΑΤΩΝ ΚΑΙ ΘΡΗΣΚΕΥΤΙΚΕΣ ΑΝΑΦΟΡΕΣ</a:t>
            </a:r>
          </a:p>
        </p:txBody>
      </p:sp>
    </p:spTree>
    <p:extLst>
      <p:ext uri="{BB962C8B-B14F-4D97-AF65-F5344CB8AC3E}">
        <p14:creationId xmlns:p14="http://schemas.microsoft.com/office/powerpoint/2010/main" val="34684742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85C29BC-B5DE-A1B3-89D3-C90349D318BB}"/>
              </a:ext>
            </a:extLst>
          </p:cNvPr>
          <p:cNvSpPr>
            <a:spLocks noGrp="1"/>
          </p:cNvSpPr>
          <p:nvPr>
            <p:ph type="title"/>
          </p:nvPr>
        </p:nvSpPr>
        <p:spPr/>
        <p:txBody>
          <a:bodyPr/>
          <a:lstStyle/>
          <a:p>
            <a:r>
              <a:rPr lang="el-GR" dirty="0"/>
              <a:t>Ανθολόγιο</a:t>
            </a:r>
          </a:p>
        </p:txBody>
      </p:sp>
      <p:pic>
        <p:nvPicPr>
          <p:cNvPr id="5" name="Θέση περιεχομένου 4">
            <a:extLst>
              <a:ext uri="{FF2B5EF4-FFF2-40B4-BE49-F238E27FC236}">
                <a16:creationId xmlns:a16="http://schemas.microsoft.com/office/drawing/2014/main" id="{6F6D95BE-E42B-6A21-22C8-8E5ECF31BF7A}"/>
              </a:ext>
            </a:extLst>
          </p:cNvPr>
          <p:cNvPicPr>
            <a:picLocks noGrp="1" noChangeAspect="1"/>
          </p:cNvPicPr>
          <p:nvPr>
            <p:ph idx="1"/>
          </p:nvPr>
        </p:nvPicPr>
        <p:blipFill>
          <a:blip r:embed="rId2"/>
          <a:stretch>
            <a:fillRect/>
          </a:stretch>
        </p:blipFill>
        <p:spPr>
          <a:xfrm>
            <a:off x="5477294" y="2074334"/>
            <a:ext cx="4953000" cy="2406316"/>
          </a:xfrm>
        </p:spPr>
      </p:pic>
      <p:sp>
        <p:nvSpPr>
          <p:cNvPr id="4" name="Θέση κειμένου 3">
            <a:extLst>
              <a:ext uri="{FF2B5EF4-FFF2-40B4-BE49-F238E27FC236}">
                <a16:creationId xmlns:a16="http://schemas.microsoft.com/office/drawing/2014/main" id="{DC12E633-7969-B28B-1032-A360D9E67531}"/>
              </a:ext>
            </a:extLst>
          </p:cNvPr>
          <p:cNvSpPr>
            <a:spLocks noGrp="1"/>
          </p:cNvSpPr>
          <p:nvPr>
            <p:ph type="body" sz="half" idx="2"/>
          </p:nvPr>
        </p:nvSpPr>
        <p:spPr>
          <a:xfrm>
            <a:off x="1293811" y="3429000"/>
            <a:ext cx="3718455" cy="3429000"/>
          </a:xfrm>
        </p:spPr>
        <p:txBody>
          <a:bodyPr/>
          <a:lstStyle/>
          <a:p>
            <a:r>
              <a:rPr lang="el-GR" dirty="0"/>
              <a:t>Γ’ Δημοτικού</a:t>
            </a:r>
          </a:p>
        </p:txBody>
      </p:sp>
    </p:spTree>
    <p:extLst>
      <p:ext uri="{BB962C8B-B14F-4D97-AF65-F5344CB8AC3E}">
        <p14:creationId xmlns:p14="http://schemas.microsoft.com/office/powerpoint/2010/main" val="886630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C34CB82-81A3-191F-EAA6-9DB91DC4B214}"/>
              </a:ext>
            </a:extLst>
          </p:cNvPr>
          <p:cNvSpPr>
            <a:spLocks noGrp="1"/>
          </p:cNvSpPr>
          <p:nvPr>
            <p:ph type="title"/>
          </p:nvPr>
        </p:nvSpPr>
        <p:spPr/>
        <p:txBody>
          <a:bodyPr/>
          <a:lstStyle/>
          <a:p>
            <a:r>
              <a:rPr lang="el-GR" dirty="0"/>
              <a:t>Προκλήσεις και Ζητήματα Ετερότητας </a:t>
            </a:r>
          </a:p>
        </p:txBody>
      </p:sp>
      <p:sp>
        <p:nvSpPr>
          <p:cNvPr id="7" name="Θέση περιεχομένου 6">
            <a:extLst>
              <a:ext uri="{FF2B5EF4-FFF2-40B4-BE49-F238E27FC236}">
                <a16:creationId xmlns:a16="http://schemas.microsoft.com/office/drawing/2014/main" id="{036FEB33-6BB8-3ED7-7A13-6E222C582C7F}"/>
              </a:ext>
            </a:extLst>
          </p:cNvPr>
          <p:cNvSpPr>
            <a:spLocks noGrp="1"/>
          </p:cNvSpPr>
          <p:nvPr>
            <p:ph idx="1"/>
          </p:nvPr>
        </p:nvSpPr>
        <p:spPr/>
        <p:txBody>
          <a:bodyPr/>
          <a:lstStyle/>
          <a:p>
            <a:r>
              <a:rPr lang="el-GR" dirty="0"/>
              <a:t>Η συμμετοχή στην πρωινή προσευχή και τον εκκλησιασμό ενισχύει την αίσθηση θρησκευτικής ομοιογένειας.</a:t>
            </a:r>
          </a:p>
          <a:p>
            <a:r>
              <a:rPr lang="el-GR" dirty="0"/>
              <a:t>Οι μαθητές που ζητούν απαλλαγή ξεχωρίζουν και κινδυνεύουν με:</a:t>
            </a:r>
          </a:p>
          <a:p>
            <a:r>
              <a:rPr lang="el-GR" dirty="0"/>
              <a:t>  - Περιθωριοποίηση από την ομάδα των συνομηλίκων.</a:t>
            </a:r>
          </a:p>
          <a:p>
            <a:r>
              <a:rPr lang="el-GR" dirty="0"/>
              <a:t>  - Δυσκολίες στην </a:t>
            </a:r>
            <a:r>
              <a:rPr lang="el-GR" dirty="0" err="1"/>
              <a:t>ενσωμάτωσή</a:t>
            </a:r>
            <a:r>
              <a:rPr lang="el-GR" dirty="0"/>
              <a:t> τους στη σχολική κοινότητα.</a:t>
            </a:r>
          </a:p>
        </p:txBody>
      </p:sp>
    </p:spTree>
    <p:extLst>
      <p:ext uri="{BB962C8B-B14F-4D97-AF65-F5344CB8AC3E}">
        <p14:creationId xmlns:p14="http://schemas.microsoft.com/office/powerpoint/2010/main" val="19146955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0443C17-12C2-5A11-285D-C0D8E32B94EB}"/>
              </a:ext>
            </a:extLst>
          </p:cNvPr>
          <p:cNvSpPr>
            <a:spLocks noGrp="1"/>
          </p:cNvSpPr>
          <p:nvPr>
            <p:ph type="title"/>
          </p:nvPr>
        </p:nvSpPr>
        <p:spPr/>
        <p:txBody>
          <a:bodyPr>
            <a:normAutofit fontScale="90000"/>
          </a:bodyPr>
          <a:lstStyle/>
          <a:p>
            <a:r>
              <a:rPr lang="el-GR" dirty="0"/>
              <a:t>Θρησκευτική Ομοιογένεια και Πολυπολιτισμικότητα </a:t>
            </a:r>
          </a:p>
        </p:txBody>
      </p:sp>
      <p:sp>
        <p:nvSpPr>
          <p:cNvPr id="3" name="Θέση περιεχομένου 2">
            <a:extLst>
              <a:ext uri="{FF2B5EF4-FFF2-40B4-BE49-F238E27FC236}">
                <a16:creationId xmlns:a16="http://schemas.microsoft.com/office/drawing/2014/main" id="{2DB87279-58B7-EC9E-6D27-638E057DA375}"/>
              </a:ext>
            </a:extLst>
          </p:cNvPr>
          <p:cNvSpPr>
            <a:spLocks noGrp="1"/>
          </p:cNvSpPr>
          <p:nvPr>
            <p:ph idx="1"/>
          </p:nvPr>
        </p:nvSpPr>
        <p:spPr/>
        <p:txBody>
          <a:bodyPr/>
          <a:lstStyle/>
          <a:p>
            <a:r>
              <a:rPr lang="el-GR" dirty="0"/>
              <a:t>Η κουλτούρα του ελληνικού σχολείου επικεντρώνεται και διαμορφώνεται κατά κύριο λόγο από την Ορθοδοξία, καθώς προάγει την συλλογικότητα και την ομοιομορφία με άμεσους (προσευχή) και έμμεσους (εικόνα στην τάξη) τρόπους.</a:t>
            </a:r>
          </a:p>
          <a:p>
            <a:r>
              <a:rPr lang="el-GR" dirty="0"/>
              <a:t>Ελλιπής προώθηση της πολυπολιτισμικής εκπαίδευσης.</a:t>
            </a:r>
          </a:p>
          <a:p>
            <a:r>
              <a:rPr lang="el-GR" dirty="0"/>
              <a:t>Η απουσία εναλλακτικών εκπαιδευτικών πρακτικών αφήνει τους αλλόθρησκους και άθεους μαθητές «εκτός».</a:t>
            </a:r>
          </a:p>
        </p:txBody>
      </p:sp>
    </p:spTree>
    <p:extLst>
      <p:ext uri="{BB962C8B-B14F-4D97-AF65-F5344CB8AC3E}">
        <p14:creationId xmlns:p14="http://schemas.microsoft.com/office/powerpoint/2010/main" val="24368810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A971D49-84C7-AFC5-6C35-928CBE3DE911}"/>
              </a:ext>
            </a:extLst>
          </p:cNvPr>
          <p:cNvSpPr>
            <a:spLocks noGrp="1"/>
          </p:cNvSpPr>
          <p:nvPr>
            <p:ph type="title"/>
          </p:nvPr>
        </p:nvSpPr>
        <p:spPr/>
        <p:txBody>
          <a:bodyPr/>
          <a:lstStyle/>
          <a:p>
            <a:r>
              <a:rPr lang="el-GR" dirty="0"/>
              <a:t>Επιπτώσεις στην Ταυτότητα των Μαθητών </a:t>
            </a:r>
          </a:p>
        </p:txBody>
      </p:sp>
      <p:sp>
        <p:nvSpPr>
          <p:cNvPr id="3" name="Θέση περιεχομένου 2">
            <a:extLst>
              <a:ext uri="{FF2B5EF4-FFF2-40B4-BE49-F238E27FC236}">
                <a16:creationId xmlns:a16="http://schemas.microsoft.com/office/drawing/2014/main" id="{47A5C8D3-6A47-07E5-79C4-526CEB042EC9}"/>
              </a:ext>
            </a:extLst>
          </p:cNvPr>
          <p:cNvSpPr>
            <a:spLocks noGrp="1"/>
          </p:cNvSpPr>
          <p:nvPr>
            <p:ph idx="1"/>
          </p:nvPr>
        </p:nvSpPr>
        <p:spPr/>
        <p:txBody>
          <a:bodyPr>
            <a:normAutofit lnSpcReduction="10000"/>
          </a:bodyPr>
          <a:lstStyle/>
          <a:p>
            <a:r>
              <a:rPr lang="el-GR" dirty="0"/>
              <a:t>Οι θρησκευτικές πρακτικές επηρεάζουν τη συγκρότηση της ταυτότητας των μαθητών:</a:t>
            </a:r>
          </a:p>
          <a:p>
            <a:r>
              <a:rPr lang="el-GR" dirty="0"/>
              <a:t>  - Οι Ορθόδοξοι μαθητές συνδέουν την ταυτότητα τους με την εθνική και θρησκευτική παράδοση.</a:t>
            </a:r>
          </a:p>
          <a:p>
            <a:r>
              <a:rPr lang="el-GR" dirty="0"/>
              <a:t>  - Οι αλλόθρησκοι μαθητές μπορεί να αισθανθούν αποξένωση και εσωτερική σύγκρουση.</a:t>
            </a:r>
          </a:p>
          <a:p>
            <a:r>
              <a:rPr lang="el-GR" dirty="0"/>
              <a:t>Ανάγκη ένταξης και διατήρησης της προσωπικής τους θρησκευτικής ταυτότητας.</a:t>
            </a:r>
          </a:p>
        </p:txBody>
      </p:sp>
    </p:spTree>
    <p:extLst>
      <p:ext uri="{BB962C8B-B14F-4D97-AF65-F5344CB8AC3E}">
        <p14:creationId xmlns:p14="http://schemas.microsoft.com/office/powerpoint/2010/main" val="9607994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A2C88EA-9F0A-A9FF-C7BF-679CF7D35EB4}"/>
              </a:ext>
            </a:extLst>
          </p:cNvPr>
          <p:cNvSpPr>
            <a:spLocks noGrp="1"/>
          </p:cNvSpPr>
          <p:nvPr>
            <p:ph type="ctrTitle"/>
          </p:nvPr>
        </p:nvSpPr>
        <p:spPr>
          <a:xfrm>
            <a:off x="2692398" y="1595641"/>
            <a:ext cx="6815669" cy="1791024"/>
          </a:xfrm>
        </p:spPr>
        <p:txBody>
          <a:bodyPr/>
          <a:lstStyle/>
          <a:p>
            <a:r>
              <a:rPr lang="el-GR" sz="3800" dirty="0"/>
              <a:t>Η ΘΡΗΣΚΕΙΑ ΚΑΙ Η ΘΡΗΣΚΕΥΤΙΚΗ ΕΤΕΡΟΤΗΤΑ ΣΤΟ ΣΧΟΛΕΙΟ </a:t>
            </a:r>
          </a:p>
        </p:txBody>
      </p:sp>
      <p:sp>
        <p:nvSpPr>
          <p:cNvPr id="3" name="Θέση περιεχομένου 2">
            <a:extLst>
              <a:ext uri="{FF2B5EF4-FFF2-40B4-BE49-F238E27FC236}">
                <a16:creationId xmlns:a16="http://schemas.microsoft.com/office/drawing/2014/main" id="{3DF459F1-3A18-3A3A-077A-5780E5E93CBB}"/>
              </a:ext>
            </a:extLst>
          </p:cNvPr>
          <p:cNvSpPr>
            <a:spLocks noGrp="1"/>
          </p:cNvSpPr>
          <p:nvPr>
            <p:ph type="subTitle" idx="1"/>
          </p:nvPr>
        </p:nvSpPr>
        <p:spPr/>
        <p:txBody>
          <a:bodyPr>
            <a:normAutofit lnSpcReduction="10000"/>
          </a:bodyPr>
          <a:lstStyle/>
          <a:p>
            <a:r>
              <a:rPr lang="el-GR" dirty="0" err="1"/>
              <a:t>ΑΡΜΕΝΗ</a:t>
            </a:r>
            <a:r>
              <a:rPr lang="el-GR" dirty="0"/>
              <a:t> ΔΕΣΠΟΙΝΑ 9982202100005</a:t>
            </a:r>
          </a:p>
          <a:p>
            <a:r>
              <a:rPr lang="el-GR" dirty="0" err="1"/>
              <a:t>ΔΙΑΜΑΝΤΗ</a:t>
            </a:r>
            <a:r>
              <a:rPr lang="el-GR" dirty="0"/>
              <a:t> </a:t>
            </a:r>
            <a:r>
              <a:rPr lang="el-GR" dirty="0" err="1"/>
              <a:t>ΧΑΡΑΛΑΜΠΙΑ</a:t>
            </a:r>
            <a:r>
              <a:rPr lang="el-GR" dirty="0"/>
              <a:t> 9982202100170</a:t>
            </a:r>
          </a:p>
          <a:p>
            <a:r>
              <a:rPr lang="el-GR" dirty="0"/>
              <a:t>ΚΟΠΤΣΑΛΗ ΧΑΡΙΚΛΕΙΑ 9982202100181</a:t>
            </a:r>
          </a:p>
        </p:txBody>
      </p:sp>
    </p:spTree>
    <p:extLst>
      <p:ext uri="{BB962C8B-B14F-4D97-AF65-F5344CB8AC3E}">
        <p14:creationId xmlns:p14="http://schemas.microsoft.com/office/powerpoint/2010/main" val="29535408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02E698B-81C2-EEEF-4D58-B5B2DC4F0644}"/>
              </a:ext>
            </a:extLst>
          </p:cNvPr>
          <p:cNvSpPr>
            <a:spLocks noGrp="1"/>
          </p:cNvSpPr>
          <p:nvPr>
            <p:ph type="title"/>
          </p:nvPr>
        </p:nvSpPr>
        <p:spPr/>
        <p:txBody>
          <a:bodyPr>
            <a:normAutofit fontScale="90000"/>
          </a:bodyPr>
          <a:lstStyle/>
          <a:p>
            <a:r>
              <a:rPr lang="el-GR" dirty="0"/>
              <a:t>Η Θέση των Μη Ορθόδοξων και Άθεων μαθητών</a:t>
            </a:r>
          </a:p>
        </p:txBody>
      </p:sp>
      <p:sp>
        <p:nvSpPr>
          <p:cNvPr id="3" name="Θέση περιεχομένου 2">
            <a:extLst>
              <a:ext uri="{FF2B5EF4-FFF2-40B4-BE49-F238E27FC236}">
                <a16:creationId xmlns:a16="http://schemas.microsoft.com/office/drawing/2014/main" id="{C68B1CAD-889D-00FA-5B27-23831678E149}"/>
              </a:ext>
            </a:extLst>
          </p:cNvPr>
          <p:cNvSpPr>
            <a:spLocks noGrp="1"/>
          </p:cNvSpPr>
          <p:nvPr>
            <p:ph idx="1"/>
          </p:nvPr>
        </p:nvSpPr>
        <p:spPr/>
        <p:txBody>
          <a:bodyPr>
            <a:normAutofit lnSpcReduction="10000"/>
          </a:bodyPr>
          <a:lstStyle/>
          <a:p>
            <a:r>
              <a:rPr lang="el-GR" dirty="0"/>
              <a:t>Η θέση τους είναι ιδιαίτερα προβληματική, λόγω έλλειψης πολιτικής συμπερίληψης.</a:t>
            </a:r>
          </a:p>
          <a:p>
            <a:r>
              <a:rPr lang="el-GR" dirty="0"/>
              <a:t>Εσωτερική σύγκρουση και ανάγκη συμμόρφωσης σε κυρίαρχα θρησκευτικά πρότυπα. </a:t>
            </a:r>
          </a:p>
          <a:p>
            <a:r>
              <a:rPr lang="el-GR" i="0" dirty="0">
                <a:solidFill>
                  <a:srgbClr val="000000"/>
                </a:solidFill>
                <a:effectLst/>
              </a:rPr>
              <a:t>Δυσκολία για αλλόθρησκους και άθεους μαθητές να ισορροπήσουν ανάμεσα στην ένταξη και τη διατήρηση της προσωπικής τους ταυτότητας.</a:t>
            </a:r>
            <a:endParaRPr lang="el-GR" dirty="0">
              <a:solidFill>
                <a:srgbClr val="000000"/>
              </a:solidFill>
              <a:effectLst/>
            </a:endParaRPr>
          </a:p>
          <a:p>
            <a:r>
              <a:rPr lang="el-GR" i="0" dirty="0">
                <a:solidFill>
                  <a:srgbClr val="000000"/>
                </a:solidFill>
                <a:effectLst/>
              </a:rPr>
              <a:t>Αίσθημα πνευματικής απομάκρυνσης και αποξένωσης από την κυρίαρχη θρησκευτική κοινότητα.</a:t>
            </a:r>
            <a:endParaRPr lang="el-GR" dirty="0">
              <a:solidFill>
                <a:srgbClr val="000000"/>
              </a:solidFill>
              <a:effectLst/>
            </a:endParaRPr>
          </a:p>
          <a:p>
            <a:endParaRPr lang="el-GR" dirty="0"/>
          </a:p>
        </p:txBody>
      </p:sp>
    </p:spTree>
    <p:extLst>
      <p:ext uri="{BB962C8B-B14F-4D97-AF65-F5344CB8AC3E}">
        <p14:creationId xmlns:p14="http://schemas.microsoft.com/office/powerpoint/2010/main" val="4276598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C142721-8F2A-263C-7C19-03529EE276F2}"/>
              </a:ext>
            </a:extLst>
          </p:cNvPr>
          <p:cNvSpPr>
            <a:spLocks noGrp="1"/>
          </p:cNvSpPr>
          <p:nvPr>
            <p:ph type="title"/>
          </p:nvPr>
        </p:nvSpPr>
        <p:spPr>
          <a:xfrm>
            <a:off x="326191" y="829290"/>
            <a:ext cx="9601196" cy="1303867"/>
          </a:xfrm>
        </p:spPr>
        <p:txBody>
          <a:bodyPr/>
          <a:lstStyle/>
          <a:p>
            <a:r>
              <a:rPr lang="el-GR" dirty="0"/>
              <a:t>Συμπεράσματα </a:t>
            </a:r>
          </a:p>
        </p:txBody>
      </p:sp>
      <p:sp>
        <p:nvSpPr>
          <p:cNvPr id="3" name="Θέση περιεχομένου 2">
            <a:extLst>
              <a:ext uri="{FF2B5EF4-FFF2-40B4-BE49-F238E27FC236}">
                <a16:creationId xmlns:a16="http://schemas.microsoft.com/office/drawing/2014/main" id="{3903B36E-B6C0-8C69-6BC7-551493D1A741}"/>
              </a:ext>
            </a:extLst>
          </p:cNvPr>
          <p:cNvSpPr>
            <a:spLocks noGrp="1"/>
          </p:cNvSpPr>
          <p:nvPr>
            <p:ph idx="1"/>
          </p:nvPr>
        </p:nvSpPr>
        <p:spPr>
          <a:xfrm>
            <a:off x="794085" y="2709774"/>
            <a:ext cx="9601196" cy="3318936"/>
          </a:xfrm>
        </p:spPr>
        <p:txBody>
          <a:bodyPr>
            <a:normAutofit fontScale="77500" lnSpcReduction="20000"/>
          </a:bodyPr>
          <a:lstStyle/>
          <a:p>
            <a:r>
              <a:rPr lang="el-GR" dirty="0"/>
              <a:t>Το ελληνικό σχολείο προωθεί μια θρησκευτική ταυτότητα που βασίζεται στην Ορθοδοξία.</a:t>
            </a:r>
          </a:p>
          <a:p>
            <a:r>
              <a:rPr lang="el-GR" dirty="0"/>
              <a:t>«Μέρος της σχολικής γνώσης, που περιλαμβάνεται στο μάθημα της Γλώσσας, της Ιστορίας και της Κοινωνικής και Πολιτικής Αγωγής , παρουσιάζει την ιδέα του ελληνικού έθνους, ως μιας θρησκευτικής ομάδας χωρίς διαφορές». </a:t>
            </a:r>
          </a:p>
          <a:p>
            <a:r>
              <a:rPr lang="el-GR" dirty="0">
                <a:solidFill>
                  <a:srgbClr val="000000"/>
                </a:solidFill>
              </a:rPr>
              <a:t>Η </a:t>
            </a:r>
            <a:r>
              <a:rPr lang="el-GR" i="0" dirty="0">
                <a:solidFill>
                  <a:srgbClr val="000000"/>
                </a:solidFill>
                <a:effectLst/>
              </a:rPr>
              <a:t>απαλλαγή από θρησκευτικές δραστηριότητες αποτελεί δικαίωμα, η πρακτική εφαρμογή της, όμως, δεν εξασφαλίζει πάντα την κοινωνική </a:t>
            </a:r>
            <a:r>
              <a:rPr lang="el-GR" dirty="0">
                <a:solidFill>
                  <a:srgbClr val="000000"/>
                </a:solidFill>
              </a:rPr>
              <a:t>ένταξη</a:t>
            </a:r>
            <a:r>
              <a:rPr lang="el-GR" i="0" dirty="0">
                <a:solidFill>
                  <a:srgbClr val="000000"/>
                </a:solidFill>
                <a:effectLst/>
              </a:rPr>
              <a:t>. Απαιτούνται εκπαιδευτικές μεταρρυθμίσεις για ισότητα και σεβασμό στη διαφορετικότητα. </a:t>
            </a:r>
            <a:endParaRPr lang="el-GR" dirty="0"/>
          </a:p>
          <a:p>
            <a:r>
              <a:rPr lang="el-GR" dirty="0"/>
              <a:t>Οι μαθητές από άλλες θρησκευτικές παραδόσεις ή χωρίς θρησκεία συχνά βιώνουν περιθωριοποίηση.</a:t>
            </a:r>
          </a:p>
          <a:p>
            <a:r>
              <a:rPr lang="el-GR" dirty="0"/>
              <a:t> Απαιτείται εκπαιδευτική μεταρρύθμιση για την προώθηση της ισότητας και του σεβασμού στη θρησκευτική διαφορετικότητα. </a:t>
            </a:r>
          </a:p>
        </p:txBody>
      </p:sp>
    </p:spTree>
    <p:extLst>
      <p:ext uri="{BB962C8B-B14F-4D97-AF65-F5344CB8AC3E}">
        <p14:creationId xmlns:p14="http://schemas.microsoft.com/office/powerpoint/2010/main" val="22921282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45F35A8-8C62-C4AC-6B8F-5E87A54A9E7D}"/>
              </a:ext>
            </a:extLst>
          </p:cNvPr>
          <p:cNvSpPr>
            <a:spLocks noGrp="1"/>
          </p:cNvSpPr>
          <p:nvPr>
            <p:ph type="title"/>
          </p:nvPr>
        </p:nvSpPr>
        <p:spPr/>
        <p:txBody>
          <a:bodyPr/>
          <a:lstStyle/>
          <a:p>
            <a:r>
              <a:rPr lang="el-GR" dirty="0"/>
              <a:t>Βιβλιογραφία </a:t>
            </a:r>
          </a:p>
        </p:txBody>
      </p:sp>
      <p:sp>
        <p:nvSpPr>
          <p:cNvPr id="3" name="Θέση περιεχομένου 2">
            <a:extLst>
              <a:ext uri="{FF2B5EF4-FFF2-40B4-BE49-F238E27FC236}">
                <a16:creationId xmlns:a16="http://schemas.microsoft.com/office/drawing/2014/main" id="{051DCA63-8605-3BBD-233C-FF5ABDEF8F60}"/>
              </a:ext>
            </a:extLst>
          </p:cNvPr>
          <p:cNvSpPr>
            <a:spLocks noGrp="1"/>
          </p:cNvSpPr>
          <p:nvPr>
            <p:ph idx="1"/>
          </p:nvPr>
        </p:nvSpPr>
        <p:spPr>
          <a:xfrm>
            <a:off x="1222311" y="2360644"/>
            <a:ext cx="9674287" cy="3928189"/>
          </a:xfrm>
        </p:spPr>
        <p:txBody>
          <a:bodyPr>
            <a:normAutofit/>
          </a:bodyPr>
          <a:lstStyle/>
          <a:p>
            <a:pPr marL="0" indent="0">
              <a:buNone/>
            </a:pPr>
            <a:r>
              <a:rPr lang="el-GR" dirty="0"/>
              <a:t> </a:t>
            </a:r>
            <a:r>
              <a:rPr lang="el-GR" dirty="0" err="1"/>
              <a:t>Ιντζίδης</a:t>
            </a:r>
            <a:r>
              <a:rPr lang="el-GR" dirty="0"/>
              <a:t>, Ε. ,  Παπαδόπουλος, Α., </a:t>
            </a:r>
            <a:r>
              <a:rPr lang="el-GR" dirty="0" err="1"/>
              <a:t>Σιούτης</a:t>
            </a:r>
            <a:r>
              <a:rPr lang="el-GR" dirty="0"/>
              <a:t>, Α., </a:t>
            </a:r>
            <a:r>
              <a:rPr lang="el-GR" dirty="0" err="1"/>
              <a:t>Τικτοπούλου</a:t>
            </a:r>
            <a:r>
              <a:rPr lang="el-GR" dirty="0"/>
              <a:t>, Α. 2013.</a:t>
            </a:r>
            <a:r>
              <a:rPr lang="el-GR" i="1" dirty="0"/>
              <a:t>Τα απίθανα μολύβια. </a:t>
            </a:r>
            <a:r>
              <a:rPr lang="el-GR" dirty="0"/>
              <a:t>Διόφαντος.</a:t>
            </a:r>
          </a:p>
          <a:p>
            <a:pPr marL="0" indent="0">
              <a:buNone/>
            </a:pPr>
            <a:r>
              <a:rPr lang="el-GR" dirty="0" err="1"/>
              <a:t>Κατσουλάκος</a:t>
            </a:r>
            <a:r>
              <a:rPr lang="el-GR" dirty="0"/>
              <a:t>, Θ., Καρυώτη, Ι., Λένα, Μ., </a:t>
            </a:r>
            <a:r>
              <a:rPr lang="el-GR" dirty="0" err="1"/>
              <a:t>Κατσάρου</a:t>
            </a:r>
            <a:r>
              <a:rPr lang="el-GR" dirty="0"/>
              <a:t>, Χ. 2012. </a:t>
            </a:r>
            <a:r>
              <a:rPr lang="el-GR" i="1" dirty="0"/>
              <a:t>Ιστορία Στα αρχαία χρόνια</a:t>
            </a:r>
            <a:r>
              <a:rPr lang="el-GR" dirty="0"/>
              <a:t>. Διόφαντος.</a:t>
            </a:r>
          </a:p>
          <a:p>
            <a:pPr marL="0" indent="0">
              <a:buNone/>
            </a:pPr>
            <a:r>
              <a:rPr lang="el-GR" dirty="0" err="1"/>
              <a:t>Κατσίκη</a:t>
            </a:r>
            <a:r>
              <a:rPr lang="el-GR" dirty="0"/>
              <a:t>- </a:t>
            </a:r>
            <a:r>
              <a:rPr lang="el-GR" dirty="0" err="1"/>
              <a:t>Γκιβάλου</a:t>
            </a:r>
            <a:r>
              <a:rPr lang="el-GR" dirty="0"/>
              <a:t>, Α., </a:t>
            </a:r>
            <a:r>
              <a:rPr lang="el-GR" dirty="0" err="1"/>
              <a:t>Παπαδάτος</a:t>
            </a:r>
            <a:r>
              <a:rPr lang="el-GR" dirty="0"/>
              <a:t>, Γ., </a:t>
            </a:r>
            <a:r>
              <a:rPr lang="el-GR" dirty="0" err="1"/>
              <a:t>Πάτσιου</a:t>
            </a:r>
            <a:r>
              <a:rPr lang="el-GR" dirty="0"/>
              <a:t>, Β., Πολίτης, Δ., </a:t>
            </a:r>
            <a:r>
              <a:rPr lang="el-GR" dirty="0" err="1"/>
              <a:t>Πυλαρινός</a:t>
            </a:r>
            <a:r>
              <a:rPr lang="el-GR" dirty="0"/>
              <a:t>, Θ.,2013. </a:t>
            </a:r>
            <a:r>
              <a:rPr lang="el-GR" i="1" dirty="0"/>
              <a:t>Ανθολόγιο Λογοτεχνικών Κειμένων Στο σκολειό του κόσμου. </a:t>
            </a:r>
            <a:r>
              <a:rPr lang="el-GR" dirty="0"/>
              <a:t>Διόφαντος.</a:t>
            </a:r>
          </a:p>
          <a:p>
            <a:pPr marL="0" indent="0">
              <a:buNone/>
            </a:pPr>
            <a:r>
              <a:rPr lang="el-GR" dirty="0"/>
              <a:t>Απόφαση </a:t>
            </a:r>
            <a:r>
              <a:rPr lang="el-GR" dirty="0" err="1"/>
              <a:t>ΣτΕ</a:t>
            </a:r>
            <a:r>
              <a:rPr lang="el-GR" dirty="0"/>
              <a:t> 1749/2019 για </a:t>
            </a:r>
            <a:r>
              <a:rPr lang="el-GR" dirty="0" err="1"/>
              <a:t>ΜτΘ</a:t>
            </a:r>
            <a:r>
              <a:rPr lang="el-GR" dirty="0"/>
              <a:t> - Δημοτικό-Γυμνάσιο, </a:t>
            </a:r>
            <a:r>
              <a:rPr lang="en-US" dirty="0" err="1"/>
              <a:t>eclass</a:t>
            </a:r>
            <a:endParaRPr lang="el-GR" dirty="0"/>
          </a:p>
          <a:p>
            <a:pPr marL="0" indent="0">
              <a:buNone/>
            </a:pPr>
            <a:r>
              <a:rPr lang="el-GR" dirty="0" err="1"/>
              <a:t>Ζαμπέτα</a:t>
            </a:r>
            <a:r>
              <a:rPr lang="el-GR" dirty="0"/>
              <a:t> Ε., Σχολείο και Θρησκεία, </a:t>
            </a:r>
            <a:r>
              <a:rPr lang="el-GR" dirty="0" err="1"/>
              <a:t>εκδ</a:t>
            </a:r>
            <a:r>
              <a:rPr lang="el-GR" dirty="0"/>
              <a:t>. Θεμέλιο, Αθήνα, 2003.</a:t>
            </a:r>
          </a:p>
          <a:p>
            <a:pPr marL="0" indent="0">
              <a:buNone/>
            </a:pPr>
            <a:endParaRPr lang="el-GR" dirty="0"/>
          </a:p>
          <a:p>
            <a:pPr marL="0" indent="0">
              <a:buNone/>
            </a:pPr>
            <a:endParaRPr lang="el-GR" dirty="0"/>
          </a:p>
          <a:p>
            <a:pPr marL="0" indent="0">
              <a:buNone/>
            </a:pPr>
            <a:endParaRPr lang="el-GR" dirty="0"/>
          </a:p>
        </p:txBody>
      </p:sp>
    </p:spTree>
    <p:extLst>
      <p:ext uri="{BB962C8B-B14F-4D97-AF65-F5344CB8AC3E}">
        <p14:creationId xmlns:p14="http://schemas.microsoft.com/office/powerpoint/2010/main" val="38334074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800A5B0-2B38-E1A6-0ABB-4E6E15029377}"/>
              </a:ext>
            </a:extLst>
          </p:cNvPr>
          <p:cNvSpPr>
            <a:spLocks noGrp="1"/>
          </p:cNvSpPr>
          <p:nvPr>
            <p:ph type="title"/>
          </p:nvPr>
        </p:nvSpPr>
        <p:spPr/>
        <p:txBody>
          <a:bodyPr/>
          <a:lstStyle/>
          <a:p>
            <a:r>
              <a:rPr lang="el-GR" b="1" dirty="0"/>
              <a:t>ΤΕΛΟΣ </a:t>
            </a:r>
          </a:p>
        </p:txBody>
      </p:sp>
      <p:sp>
        <p:nvSpPr>
          <p:cNvPr id="3" name="Θέση περιεχομένου 2">
            <a:extLst>
              <a:ext uri="{FF2B5EF4-FFF2-40B4-BE49-F238E27FC236}">
                <a16:creationId xmlns:a16="http://schemas.microsoft.com/office/drawing/2014/main" id="{29433AF2-100D-8789-9C88-FB1F41FDA063}"/>
              </a:ext>
            </a:extLst>
          </p:cNvPr>
          <p:cNvSpPr>
            <a:spLocks noGrp="1"/>
          </p:cNvSpPr>
          <p:nvPr>
            <p:ph idx="1"/>
          </p:nvPr>
        </p:nvSpPr>
        <p:spPr/>
        <p:txBody>
          <a:bodyPr/>
          <a:lstStyle/>
          <a:p>
            <a:pPr algn="ctr"/>
            <a:r>
              <a:rPr lang="el-GR" b="1" dirty="0"/>
              <a:t>ΕΥΧΑΡΙΣΤΟΥΜΕ ΓΙΑ ΤΗΝ ΠΡΟΣΟΧΗ ΣΑΣ!</a:t>
            </a:r>
          </a:p>
        </p:txBody>
      </p:sp>
    </p:spTree>
    <p:extLst>
      <p:ext uri="{BB962C8B-B14F-4D97-AF65-F5344CB8AC3E}">
        <p14:creationId xmlns:p14="http://schemas.microsoft.com/office/powerpoint/2010/main" val="22560244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31A6575-19A7-4B0F-9C26-8E62476FFEE8}"/>
              </a:ext>
            </a:extLst>
          </p:cNvPr>
          <p:cNvSpPr>
            <a:spLocks noGrp="1"/>
          </p:cNvSpPr>
          <p:nvPr>
            <p:ph type="title"/>
          </p:nvPr>
        </p:nvSpPr>
        <p:spPr/>
        <p:txBody>
          <a:bodyPr/>
          <a:lstStyle/>
          <a:p>
            <a:r>
              <a:rPr lang="el-GR" dirty="0"/>
              <a:t>Εισαγωγή </a:t>
            </a:r>
          </a:p>
        </p:txBody>
      </p:sp>
      <p:sp>
        <p:nvSpPr>
          <p:cNvPr id="3" name="Θέση περιεχομένου 2">
            <a:extLst>
              <a:ext uri="{FF2B5EF4-FFF2-40B4-BE49-F238E27FC236}">
                <a16:creationId xmlns:a16="http://schemas.microsoft.com/office/drawing/2014/main" id="{F10C58EC-FEDE-BA01-630E-5B0DC09CBDB7}"/>
              </a:ext>
            </a:extLst>
          </p:cNvPr>
          <p:cNvSpPr>
            <a:spLocks noGrp="1"/>
          </p:cNvSpPr>
          <p:nvPr>
            <p:ph idx="1"/>
          </p:nvPr>
        </p:nvSpPr>
        <p:spPr/>
        <p:txBody>
          <a:bodyPr>
            <a:normAutofit fontScale="92500" lnSpcReduction="10000"/>
          </a:bodyPr>
          <a:lstStyle/>
          <a:p>
            <a:r>
              <a:rPr lang="el-GR" dirty="0"/>
              <a:t>Η σχέση της θρησκείας με την εκπαίδευση στην Ελλάδα είναι βαθιά ριζωμένη στην ιστορία.</a:t>
            </a:r>
          </a:p>
          <a:p>
            <a:r>
              <a:rPr lang="el-GR" dirty="0">
                <a:latin typeface="+mj-lt"/>
              </a:rPr>
              <a:t>Το ελληνικό εκπαιδευτικό σύστημα προωθεί την εθνική ταυτότητα και την ομοιογένεια, αλλά επικεντρώνεται στην Ορθόδοξη παράδοση. </a:t>
            </a:r>
          </a:p>
          <a:p>
            <a:r>
              <a:rPr lang="el-GR" b="1" i="0" dirty="0">
                <a:solidFill>
                  <a:srgbClr val="000000"/>
                </a:solidFill>
                <a:effectLst/>
                <a:latin typeface="+mj-lt"/>
              </a:rPr>
              <a:t>Σύνθετη σχέση</a:t>
            </a:r>
            <a:r>
              <a:rPr lang="el-GR" i="0" dirty="0">
                <a:solidFill>
                  <a:srgbClr val="000000"/>
                </a:solidFill>
                <a:effectLst/>
                <a:latin typeface="+mj-lt"/>
              </a:rPr>
              <a:t>: Θρησκεία και εκπαιδευτικές πρακτικές, κοινωνική ένταξη, και διαχείριση της θρησκευτικής ετερότητας</a:t>
            </a:r>
            <a:endParaRPr lang="el-GR" dirty="0">
              <a:latin typeface="+mj-lt"/>
            </a:endParaRPr>
          </a:p>
          <a:p>
            <a:r>
              <a:rPr lang="el-GR" b="1" dirty="0"/>
              <a:t>Στόχος </a:t>
            </a:r>
            <a:r>
              <a:rPr lang="el-GR" dirty="0"/>
              <a:t>της παρουσίασης είναι να αναδειχθεί η θέση της θρησκείας, η θρησκευτική ετερότητα στο ελληνικό σχολείο, αλλά και οι συνέπειες για τους αλλόθρησκους ή άθεους μαθητές. </a:t>
            </a:r>
          </a:p>
        </p:txBody>
      </p:sp>
    </p:spTree>
    <p:extLst>
      <p:ext uri="{BB962C8B-B14F-4D97-AF65-F5344CB8AC3E}">
        <p14:creationId xmlns:p14="http://schemas.microsoft.com/office/powerpoint/2010/main" val="16738765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AD5FDBA-142A-A74E-43B4-B30F387FC76F}"/>
              </a:ext>
            </a:extLst>
          </p:cNvPr>
          <p:cNvSpPr>
            <a:spLocks noGrp="1"/>
          </p:cNvSpPr>
          <p:nvPr>
            <p:ph type="title"/>
          </p:nvPr>
        </p:nvSpPr>
        <p:spPr/>
        <p:txBody>
          <a:bodyPr>
            <a:normAutofit fontScale="90000"/>
          </a:bodyPr>
          <a:lstStyle/>
          <a:p>
            <a:r>
              <a:rPr lang="el-GR" dirty="0"/>
              <a:t>Επίδραση της Ορθοδοξίας στην Ελληνική Εκπαίδευση </a:t>
            </a:r>
          </a:p>
        </p:txBody>
      </p:sp>
      <p:sp>
        <p:nvSpPr>
          <p:cNvPr id="3" name="Θέση περιεχομένου 2">
            <a:extLst>
              <a:ext uri="{FF2B5EF4-FFF2-40B4-BE49-F238E27FC236}">
                <a16:creationId xmlns:a16="http://schemas.microsoft.com/office/drawing/2014/main" id="{13221EA9-1D5C-DE6E-9A00-DE4A1F06C420}"/>
              </a:ext>
            </a:extLst>
          </p:cNvPr>
          <p:cNvSpPr>
            <a:spLocks noGrp="1"/>
          </p:cNvSpPr>
          <p:nvPr>
            <p:ph idx="1"/>
          </p:nvPr>
        </p:nvSpPr>
        <p:spPr/>
        <p:txBody>
          <a:bodyPr>
            <a:normAutofit/>
          </a:bodyPr>
          <a:lstStyle/>
          <a:p>
            <a:r>
              <a:rPr lang="el-GR" dirty="0"/>
              <a:t>Στο ελληνικό εκπαιδευτικό σύστημα η Ορθοδοξία εμφανίζεται ως κεντρικό στοιχείο της ελληνικής εθνικής ταυτότητας.</a:t>
            </a:r>
          </a:p>
          <a:p>
            <a:r>
              <a:rPr lang="el-GR" dirty="0"/>
              <a:t>Από την ίδρυση του ελληνικού κράτους, η γλώσσα και η θρησκεία συνδέθηκαν στενά με την έννοια του πολίτη.</a:t>
            </a:r>
          </a:p>
          <a:p>
            <a:endParaRPr lang="el-GR" dirty="0"/>
          </a:p>
          <a:p>
            <a:r>
              <a:rPr lang="el-GR" dirty="0"/>
              <a:t>Δεκαετία 80: Η παρουσία μεταναστευτικών πληθυσμών στην Ελλάδα, οδήγησε στην </a:t>
            </a:r>
            <a:r>
              <a:rPr lang="el-GR" dirty="0" err="1"/>
              <a:t>διε</a:t>
            </a:r>
            <a:r>
              <a:rPr lang="en-US" dirty="0" err="1"/>
              <a:t>ύ</a:t>
            </a:r>
            <a:r>
              <a:rPr lang="el-GR" dirty="0" err="1"/>
              <a:t>ρυνση</a:t>
            </a:r>
            <a:r>
              <a:rPr lang="el-GR" dirty="0"/>
              <a:t> της θρησκευτικής ετερότητας στον μαθητικό πληθυσμό</a:t>
            </a:r>
            <a:r>
              <a:rPr lang="el-GR" dirty="0">
                <a:latin typeface="+mj-lt"/>
              </a:rPr>
              <a:t>.</a:t>
            </a:r>
          </a:p>
        </p:txBody>
      </p:sp>
    </p:spTree>
    <p:extLst>
      <p:ext uri="{BB962C8B-B14F-4D97-AF65-F5344CB8AC3E}">
        <p14:creationId xmlns:p14="http://schemas.microsoft.com/office/powerpoint/2010/main" val="13757265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568FD4C-49B7-59E9-0B64-5D930647A35B}"/>
              </a:ext>
            </a:extLst>
          </p:cNvPr>
          <p:cNvSpPr>
            <a:spLocks noGrp="1"/>
          </p:cNvSpPr>
          <p:nvPr>
            <p:ph type="title"/>
          </p:nvPr>
        </p:nvSpPr>
        <p:spPr/>
        <p:txBody>
          <a:bodyPr>
            <a:normAutofit fontScale="90000"/>
          </a:bodyPr>
          <a:lstStyle/>
          <a:p>
            <a:r>
              <a:rPr lang="el-GR" dirty="0"/>
              <a:t>Εκπαιδευτικές πρακτικές και θρησκευτική ετερότητα </a:t>
            </a:r>
          </a:p>
        </p:txBody>
      </p:sp>
      <p:sp>
        <p:nvSpPr>
          <p:cNvPr id="3" name="Θέση περιεχομένου 2">
            <a:extLst>
              <a:ext uri="{FF2B5EF4-FFF2-40B4-BE49-F238E27FC236}">
                <a16:creationId xmlns:a16="http://schemas.microsoft.com/office/drawing/2014/main" id="{C603809A-4F81-ECBF-CB0F-F2AC5E3F45CB}"/>
              </a:ext>
            </a:extLst>
          </p:cNvPr>
          <p:cNvSpPr>
            <a:spLocks noGrp="1"/>
          </p:cNvSpPr>
          <p:nvPr>
            <p:ph idx="1"/>
          </p:nvPr>
        </p:nvSpPr>
        <p:spPr/>
        <p:txBody>
          <a:bodyPr>
            <a:normAutofit/>
          </a:bodyPr>
          <a:lstStyle/>
          <a:p>
            <a:r>
              <a:rPr lang="el-GR" dirty="0"/>
              <a:t>Οι μαθητές συμμετέχουν σε:</a:t>
            </a:r>
          </a:p>
          <a:p>
            <a:r>
              <a:rPr lang="el-GR" dirty="0"/>
              <a:t>  - Πρωινή προσευχή: Συμβολίζει την ομοιογένεια της σχολικής κοινότητας.</a:t>
            </a:r>
          </a:p>
          <a:p>
            <a:r>
              <a:rPr lang="el-GR" dirty="0"/>
              <a:t>  - </a:t>
            </a:r>
            <a:r>
              <a:rPr lang="el-GR" dirty="0" err="1"/>
              <a:t>Εκκλησιασμούς</a:t>
            </a:r>
            <a:r>
              <a:rPr lang="el-GR" dirty="0"/>
              <a:t> και εθνικές εορτές με θρησκευτικό περιεχόμενο (πχ. Η </a:t>
            </a:r>
            <a:r>
              <a:rPr lang="el-GR" dirty="0" err="1"/>
              <a:t>25</a:t>
            </a:r>
            <a:r>
              <a:rPr lang="el-GR" baseline="30000" dirty="0" err="1"/>
              <a:t>η</a:t>
            </a:r>
            <a:r>
              <a:rPr lang="el-GR" dirty="0"/>
              <a:t> Μαρτίου, Ευαγγελισμός της Θεοτόκου, συμμετοχή σε λιτανείες, εορτή του Πολιούχου, Τρεις Ιεράρχες). </a:t>
            </a:r>
          </a:p>
          <a:p>
            <a:r>
              <a:rPr lang="el-GR" dirty="0"/>
              <a:t> Οι αλλόθρησκοι μαθητές μπορούν να αιτηθούν απαλλαγής, αλλά συχνά βιώνουν περιθωριοποίηση.</a:t>
            </a:r>
          </a:p>
        </p:txBody>
      </p:sp>
    </p:spTree>
    <p:extLst>
      <p:ext uri="{BB962C8B-B14F-4D97-AF65-F5344CB8AC3E}">
        <p14:creationId xmlns:p14="http://schemas.microsoft.com/office/powerpoint/2010/main" val="14457250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16891E8-29D2-E0C8-13B5-1CFD0399474E}"/>
              </a:ext>
            </a:extLst>
          </p:cNvPr>
          <p:cNvSpPr>
            <a:spLocks noGrp="1"/>
          </p:cNvSpPr>
          <p:nvPr>
            <p:ph type="title"/>
          </p:nvPr>
        </p:nvSpPr>
        <p:spPr/>
        <p:txBody>
          <a:bodyPr/>
          <a:lstStyle/>
          <a:p>
            <a:r>
              <a:rPr lang="el-GR" dirty="0"/>
              <a:t>Πρωινή Προσευχή </a:t>
            </a:r>
          </a:p>
        </p:txBody>
      </p:sp>
      <p:sp>
        <p:nvSpPr>
          <p:cNvPr id="3" name="Θέση περιεχομένου 2">
            <a:extLst>
              <a:ext uri="{FF2B5EF4-FFF2-40B4-BE49-F238E27FC236}">
                <a16:creationId xmlns:a16="http://schemas.microsoft.com/office/drawing/2014/main" id="{B5FC34CC-5149-A94F-D396-D3C1AE7562ED}"/>
              </a:ext>
            </a:extLst>
          </p:cNvPr>
          <p:cNvSpPr>
            <a:spLocks noGrp="1"/>
          </p:cNvSpPr>
          <p:nvPr>
            <p:ph type="body" idx="1"/>
          </p:nvPr>
        </p:nvSpPr>
        <p:spPr/>
        <p:txBody>
          <a:bodyPr>
            <a:normAutofit fontScale="70000" lnSpcReduction="20000"/>
          </a:bodyPr>
          <a:lstStyle/>
          <a:p>
            <a:r>
              <a:rPr lang="el-GR" i="0" dirty="0">
                <a:solidFill>
                  <a:srgbClr val="111111"/>
                </a:solidFill>
                <a:effectLst/>
                <a:latin typeface="+mj-lt"/>
              </a:rPr>
              <a:t>Η πρωινή προσευχή στα σχολεία θεωρείται σύμβολο θρησκευτικής και εθνικής ενότητας, αλλά για τους αλλόθρησκους μαθητές μπορεί να λειτουργήσει </a:t>
            </a:r>
            <a:r>
              <a:rPr lang="el-GR" i="0" dirty="0" err="1">
                <a:solidFill>
                  <a:srgbClr val="111111"/>
                </a:solidFill>
                <a:effectLst/>
                <a:latin typeface="+mj-lt"/>
              </a:rPr>
              <a:t>αποξενωτικά</a:t>
            </a:r>
            <a:r>
              <a:rPr lang="el-GR" i="0" dirty="0">
                <a:solidFill>
                  <a:srgbClr val="111111"/>
                </a:solidFill>
                <a:effectLst/>
                <a:latin typeface="+mj-lt"/>
              </a:rPr>
              <a:t>. Παρόλο που υπάρχει η δυνατότητα απαλλαγής, πολλοί μαθητές νιώθουν περιθωριοποιημένοι.</a:t>
            </a:r>
            <a:endParaRPr lang="el-GR" dirty="0">
              <a:solidFill>
                <a:srgbClr val="111111"/>
              </a:solidFill>
              <a:effectLst/>
              <a:latin typeface="+mj-lt"/>
            </a:endParaRPr>
          </a:p>
        </p:txBody>
      </p:sp>
    </p:spTree>
    <p:extLst>
      <p:ext uri="{BB962C8B-B14F-4D97-AF65-F5344CB8AC3E}">
        <p14:creationId xmlns:p14="http://schemas.microsoft.com/office/powerpoint/2010/main" val="11861972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296876F-FB27-73C4-2C67-A1CD7DAFD23C}"/>
              </a:ext>
            </a:extLst>
          </p:cNvPr>
          <p:cNvSpPr>
            <a:spLocks noGrp="1"/>
          </p:cNvSpPr>
          <p:nvPr>
            <p:ph type="title"/>
          </p:nvPr>
        </p:nvSpPr>
        <p:spPr/>
        <p:txBody>
          <a:bodyPr/>
          <a:lstStyle/>
          <a:p>
            <a:r>
              <a:rPr lang="el-GR" dirty="0"/>
              <a:t>Συγκεκριμένα</a:t>
            </a:r>
          </a:p>
        </p:txBody>
      </p:sp>
      <p:sp>
        <p:nvSpPr>
          <p:cNvPr id="3" name="Θέση κειμένου 2">
            <a:extLst>
              <a:ext uri="{FF2B5EF4-FFF2-40B4-BE49-F238E27FC236}">
                <a16:creationId xmlns:a16="http://schemas.microsoft.com/office/drawing/2014/main" id="{3956686A-4EBD-5921-4F21-F91F25FBCDD9}"/>
              </a:ext>
            </a:extLst>
          </p:cNvPr>
          <p:cNvSpPr>
            <a:spLocks noGrp="1"/>
          </p:cNvSpPr>
          <p:nvPr>
            <p:ph idx="1"/>
          </p:nvPr>
        </p:nvSpPr>
        <p:spPr/>
        <p:txBody>
          <a:bodyPr/>
          <a:lstStyle/>
          <a:p>
            <a:r>
              <a:rPr lang="el-GR" dirty="0"/>
              <a:t>Η πρωινή προσευχή πραγματοποιείται κάθε πρωί πριν την έναρξη μαθημάτων. </a:t>
            </a:r>
          </a:p>
          <a:p>
            <a:r>
              <a:rPr lang="el-GR" dirty="0"/>
              <a:t>Την προσευχή συνήθως εκφωνεί κάποιος μαθητής με την παρουσία όλων των καθηγητών και υπολοίπων μαθητών. </a:t>
            </a:r>
          </a:p>
          <a:p>
            <a:r>
              <a:rPr lang="el-GR" dirty="0"/>
              <a:t>Η παρουσία είναι υποχρεωτική για όλους , καθώς αποτελεί ένα τυπικό ξεκίνημα της ημέρας για τη σχολική κοινότητα. </a:t>
            </a:r>
          </a:p>
          <a:p>
            <a:r>
              <a:rPr lang="el-GR" dirty="0"/>
              <a:t>Ακολουθούν γενικές ανακοινώσεις σχετικά με τα σχολικά δρώμενα, ενημερώσεις για εκδηλώσεις ή δραστηριότητες. </a:t>
            </a:r>
          </a:p>
          <a:p>
            <a:endParaRPr lang="el-GR" dirty="0"/>
          </a:p>
        </p:txBody>
      </p:sp>
    </p:spTree>
    <p:extLst>
      <p:ext uri="{BB962C8B-B14F-4D97-AF65-F5344CB8AC3E}">
        <p14:creationId xmlns:p14="http://schemas.microsoft.com/office/powerpoint/2010/main" val="16005159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C0D75A5-F147-DAB0-E726-6A4410B95B48}"/>
              </a:ext>
            </a:extLst>
          </p:cNvPr>
          <p:cNvSpPr>
            <a:spLocks noGrp="1"/>
          </p:cNvSpPr>
          <p:nvPr>
            <p:ph type="title"/>
          </p:nvPr>
        </p:nvSpPr>
        <p:spPr/>
        <p:txBody>
          <a:bodyPr>
            <a:normAutofit fontScale="90000"/>
          </a:bodyPr>
          <a:lstStyle/>
          <a:p>
            <a:r>
              <a:rPr lang="el-GR" dirty="0"/>
              <a:t>Θρησκευτικά σύμβολα- Παρουσία και Επιδράσεις </a:t>
            </a:r>
          </a:p>
        </p:txBody>
      </p:sp>
      <p:sp>
        <p:nvSpPr>
          <p:cNvPr id="3" name="Θέση περιεχομένου 2">
            <a:extLst>
              <a:ext uri="{FF2B5EF4-FFF2-40B4-BE49-F238E27FC236}">
                <a16:creationId xmlns:a16="http://schemas.microsoft.com/office/drawing/2014/main" id="{C0A305BD-84B3-6B15-1289-290B515AFE71}"/>
              </a:ext>
            </a:extLst>
          </p:cNvPr>
          <p:cNvSpPr>
            <a:spLocks noGrp="1"/>
          </p:cNvSpPr>
          <p:nvPr>
            <p:ph idx="1"/>
          </p:nvPr>
        </p:nvSpPr>
        <p:spPr/>
        <p:txBody>
          <a:bodyPr>
            <a:normAutofit fontScale="85000" lnSpcReduction="20000"/>
          </a:bodyPr>
          <a:lstStyle/>
          <a:p>
            <a:r>
              <a:rPr lang="el-GR" b="1" i="0" dirty="0">
                <a:solidFill>
                  <a:srgbClr val="111111"/>
                </a:solidFill>
                <a:effectLst/>
                <a:latin typeface="+mj-lt"/>
              </a:rPr>
              <a:t>Παρουσία Συμβόλων:</a:t>
            </a:r>
            <a:r>
              <a:rPr lang="el-GR" i="0" dirty="0">
                <a:solidFill>
                  <a:srgbClr val="111111"/>
                </a:solidFill>
                <a:effectLst/>
                <a:latin typeface="+mj-lt"/>
              </a:rPr>
              <a:t> Η εικόνα του Χριστού ή άλλων Ορθόδοξων θρησκευτικών συμβόλων βρίσκεται συχνά στις σχολικές αίθουσες και άλλους χώρους του σχολείου.</a:t>
            </a:r>
            <a:endParaRPr lang="el-GR" dirty="0">
              <a:solidFill>
                <a:srgbClr val="111111"/>
              </a:solidFill>
              <a:effectLst/>
              <a:latin typeface="+mj-lt"/>
            </a:endParaRPr>
          </a:p>
          <a:p>
            <a:r>
              <a:rPr lang="el-GR" b="1" i="0" dirty="0">
                <a:solidFill>
                  <a:srgbClr val="111111"/>
                </a:solidFill>
                <a:effectLst/>
                <a:latin typeface="+mj-lt"/>
              </a:rPr>
              <a:t>Συμβολισμός:</a:t>
            </a:r>
            <a:r>
              <a:rPr lang="el-GR" i="0" dirty="0">
                <a:solidFill>
                  <a:srgbClr val="111111"/>
                </a:solidFill>
                <a:effectLst/>
                <a:latin typeface="+mj-lt"/>
              </a:rPr>
              <a:t> Η εικόνα λειτουργεί ως σύμβολο της Ορθοδοξίας αλλά και της εθνικής ταυτότητας, που συνδέεται στενά με την ελληνική εκπαίδευση και παράδοση.</a:t>
            </a:r>
          </a:p>
          <a:p>
            <a:r>
              <a:rPr lang="el-GR" b="1" i="0" dirty="0">
                <a:solidFill>
                  <a:srgbClr val="111111"/>
                </a:solidFill>
                <a:effectLst/>
                <a:latin typeface="+mj-lt"/>
              </a:rPr>
              <a:t>Επιδράσεις στη Θρησκευτική Ελευθερία:</a:t>
            </a:r>
            <a:endParaRPr lang="el-GR" b="1" dirty="0">
              <a:solidFill>
                <a:srgbClr val="111111"/>
              </a:solidFill>
              <a:effectLst/>
              <a:latin typeface="+mj-lt"/>
            </a:endParaRPr>
          </a:p>
          <a:p>
            <a:r>
              <a:rPr lang="el-GR" i="0" dirty="0">
                <a:solidFill>
                  <a:srgbClr val="111111"/>
                </a:solidFill>
                <a:effectLst/>
                <a:latin typeface="+mj-lt"/>
              </a:rPr>
              <a:t>- Η παρουσία θρησκευτικών συμβόλων ενισχύει το αίσθημα ομοιομορφίας, αλλά μπορεί να προκαλέσει δυσφορία σε μαθητές και καθηγητές άλλων θρησκευτικών πεποιθήσεων ή άθεους.</a:t>
            </a:r>
            <a:endParaRPr lang="el-GR" dirty="0">
              <a:solidFill>
                <a:srgbClr val="111111"/>
              </a:solidFill>
              <a:effectLst/>
              <a:latin typeface="+mj-lt"/>
            </a:endParaRPr>
          </a:p>
          <a:p>
            <a:r>
              <a:rPr lang="el-GR" i="0" dirty="0">
                <a:solidFill>
                  <a:srgbClr val="111111"/>
                </a:solidFill>
                <a:effectLst/>
                <a:latin typeface="+mj-lt"/>
              </a:rPr>
              <a:t> - Μερικοί νιώθουν πως τα σύμβολα αυτά παραβιάζουν τη θρησκευτική τους ελευθερία, δημιουργώντας έναν χώρο που προάγει μια συγκεκριμένη πίστη, παρά την επιθυμία για ένα ουδέτερο εκπαιδευτικό περιβάλλον.</a:t>
            </a:r>
            <a:endParaRPr lang="el-GR" dirty="0">
              <a:solidFill>
                <a:srgbClr val="111111"/>
              </a:solidFill>
              <a:effectLst/>
              <a:latin typeface="+mj-lt"/>
            </a:endParaRPr>
          </a:p>
          <a:p>
            <a:endParaRPr lang="el-GR" dirty="0">
              <a:solidFill>
                <a:srgbClr val="111111"/>
              </a:solidFill>
              <a:effectLst/>
              <a:latin typeface="+mj-lt"/>
            </a:endParaRPr>
          </a:p>
          <a:p>
            <a:endParaRPr lang="el-GR" dirty="0"/>
          </a:p>
        </p:txBody>
      </p:sp>
    </p:spTree>
    <p:extLst>
      <p:ext uri="{BB962C8B-B14F-4D97-AF65-F5344CB8AC3E}">
        <p14:creationId xmlns:p14="http://schemas.microsoft.com/office/powerpoint/2010/main" val="18050341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6D79257-6BD7-135D-9931-08F00ACB7B17}"/>
              </a:ext>
            </a:extLst>
          </p:cNvPr>
          <p:cNvSpPr>
            <a:spLocks noGrp="1"/>
          </p:cNvSpPr>
          <p:nvPr>
            <p:ph type="title"/>
          </p:nvPr>
        </p:nvSpPr>
        <p:spPr/>
        <p:txBody>
          <a:bodyPr/>
          <a:lstStyle/>
          <a:p>
            <a:r>
              <a:rPr lang="el-GR" dirty="0"/>
              <a:t>Θρησκευτικές Εορτές και Εκδηλώσεις </a:t>
            </a:r>
          </a:p>
        </p:txBody>
      </p:sp>
      <p:sp>
        <p:nvSpPr>
          <p:cNvPr id="3" name="Θέση κειμένου 2">
            <a:extLst>
              <a:ext uri="{FF2B5EF4-FFF2-40B4-BE49-F238E27FC236}">
                <a16:creationId xmlns:a16="http://schemas.microsoft.com/office/drawing/2014/main" id="{E79908D9-239E-C989-B305-89805DE4601A}"/>
              </a:ext>
            </a:extLst>
          </p:cNvPr>
          <p:cNvSpPr>
            <a:spLocks noGrp="1"/>
          </p:cNvSpPr>
          <p:nvPr>
            <p:ph type="body" idx="1"/>
          </p:nvPr>
        </p:nvSpPr>
        <p:spPr/>
        <p:txBody>
          <a:bodyPr>
            <a:normAutofit fontScale="85000" lnSpcReduction="20000"/>
          </a:bodyPr>
          <a:lstStyle/>
          <a:p>
            <a:r>
              <a:rPr lang="el-GR" sz="2500" i="0" dirty="0">
                <a:solidFill>
                  <a:srgbClr val="111111"/>
                </a:solidFill>
                <a:effectLst/>
                <a:latin typeface="+mj-lt"/>
              </a:rPr>
              <a:t>Οι εορτές όπως τα Χριστούγεννα και το Πάσχα ενισχύουν την Ορθόδοξη παράδοση στο σχολείο, δημιουργώντας προκλήσεις για την ένταξη μαθητών διαφορετικής θρησκευτικής πίστης.</a:t>
            </a:r>
            <a:endParaRPr lang="el-GR" sz="2500" dirty="0">
              <a:solidFill>
                <a:srgbClr val="111111"/>
              </a:solidFill>
              <a:effectLst/>
              <a:latin typeface="+mj-lt"/>
            </a:endParaRPr>
          </a:p>
          <a:p>
            <a:endParaRPr lang="el-GR" dirty="0"/>
          </a:p>
        </p:txBody>
      </p:sp>
    </p:spTree>
    <p:extLst>
      <p:ext uri="{BB962C8B-B14F-4D97-AF65-F5344CB8AC3E}">
        <p14:creationId xmlns:p14="http://schemas.microsoft.com/office/powerpoint/2010/main" val="234667187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Οργανικό">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otalTime>119</TotalTime>
  <Words>1281</Words>
  <Application>Microsoft Macintosh PowerPoint</Application>
  <PresentationFormat>Ευρεία οθόνη</PresentationFormat>
  <Paragraphs>89</Paragraphs>
  <Slides>23</Slides>
  <Notes>0</Notes>
  <HiddenSlides>0</HiddenSlides>
  <MMClips>0</MMClips>
  <ScaleCrop>false</ScaleCrop>
  <HeadingPairs>
    <vt:vector size="6" baseType="variant">
      <vt:variant>
        <vt:lpstr>Γραμματοσειρές που χρησιμοποιούνται</vt:lpstr>
      </vt:variant>
      <vt:variant>
        <vt:i4>2</vt:i4>
      </vt:variant>
      <vt:variant>
        <vt:lpstr>Θέμα</vt:lpstr>
      </vt:variant>
      <vt:variant>
        <vt:i4>1</vt:i4>
      </vt:variant>
      <vt:variant>
        <vt:lpstr>Τίτλοι διαφανειών</vt:lpstr>
      </vt:variant>
      <vt:variant>
        <vt:i4>23</vt:i4>
      </vt:variant>
    </vt:vector>
  </HeadingPairs>
  <TitlesOfParts>
    <vt:vector size="26" baseType="lpstr">
      <vt:lpstr>Arial</vt:lpstr>
      <vt:lpstr>Garamond</vt:lpstr>
      <vt:lpstr>Οργανικό</vt:lpstr>
      <vt:lpstr>Ζητήματα εκπαιδευτικής πολιτικής - Μεθοδολογία ανάλυσης των εκπαιδευτικών θεσμών. </vt:lpstr>
      <vt:lpstr>Η ΘΡΗΣΚΕΙΑ ΚΑΙ Η ΘΡΗΣΚΕΥΤΙΚΗ ΕΤΕΡΟΤΗΤΑ ΣΤΟ ΣΧΟΛΕΙΟ </vt:lpstr>
      <vt:lpstr>Εισαγωγή </vt:lpstr>
      <vt:lpstr>Επίδραση της Ορθοδοξίας στην Ελληνική Εκπαίδευση </vt:lpstr>
      <vt:lpstr>Εκπαιδευτικές πρακτικές και θρησκευτική ετερότητα </vt:lpstr>
      <vt:lpstr>Πρωινή Προσευχή </vt:lpstr>
      <vt:lpstr>Συγκεκριμένα</vt:lpstr>
      <vt:lpstr>Θρησκευτικά σύμβολα- Παρουσία και Επιδράσεις </vt:lpstr>
      <vt:lpstr>Θρησκευτικές Εορτές και Εκδηλώσεις </vt:lpstr>
      <vt:lpstr>Το μάθημα των Θρησκευτικών </vt:lpstr>
      <vt:lpstr>Θρησκεία στο Αναλυτικό Πρόγραμμα </vt:lpstr>
      <vt:lpstr>Παρουσίαση του PowerPoint</vt:lpstr>
      <vt:lpstr>Βιβλίο Γλώσσας</vt:lpstr>
      <vt:lpstr>Παρουσίαση του PowerPoint</vt:lpstr>
      <vt:lpstr>Παρουσίαση του PowerPoint</vt:lpstr>
      <vt:lpstr>Ανθολόγιο</vt:lpstr>
      <vt:lpstr>Προκλήσεις και Ζητήματα Ετερότητας </vt:lpstr>
      <vt:lpstr>Θρησκευτική Ομοιογένεια και Πολυπολιτισμικότητα </vt:lpstr>
      <vt:lpstr>Επιπτώσεις στην Ταυτότητα των Μαθητών </vt:lpstr>
      <vt:lpstr>Η Θέση των Μη Ορθόδοξων και Άθεων μαθητών</vt:lpstr>
      <vt:lpstr>Συμπεράσματα </vt:lpstr>
      <vt:lpstr>Βιβλιογραφία </vt:lpstr>
      <vt:lpstr>ΤΕΛΟΣ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Despoina Armeni</dc:creator>
  <cp:lastModifiedBy>Evie Zambeta</cp:lastModifiedBy>
  <cp:revision>47</cp:revision>
  <dcterms:created xsi:type="dcterms:W3CDTF">2024-10-17T19:00:47Z</dcterms:created>
  <dcterms:modified xsi:type="dcterms:W3CDTF">2025-01-06T16:04:00Z</dcterms:modified>
</cp:coreProperties>
</file>