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87" r:id="rId10"/>
    <p:sldId id="288" r:id="rId11"/>
    <p:sldId id="289" r:id="rId12"/>
    <p:sldId id="262" r:id="rId13"/>
    <p:sldId id="263" r:id="rId14"/>
    <p:sldId id="281" r:id="rId15"/>
    <p:sldId id="282" r:id="rId16"/>
    <p:sldId id="283" r:id="rId17"/>
    <p:sldId id="284" r:id="rId18"/>
    <p:sldId id="285" r:id="rId19"/>
    <p:sldId id="270" r:id="rId20"/>
    <p:sldId id="271" r:id="rId21"/>
    <p:sldId id="272" r:id="rId22"/>
    <p:sldId id="273" r:id="rId23"/>
    <p:sldId id="274" r:id="rId24"/>
    <p:sldId id="275" r:id="rId25"/>
    <p:sldId id="277" r:id="rId26"/>
    <p:sldId id="278" r:id="rId27"/>
    <p:sldId id="279" r:id="rId28"/>
    <p:sldId id="280"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TT Commons Pro" panose="020B0103030102020204" pitchFamily="3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0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053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659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64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1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2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4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94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86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701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13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35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085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51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27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663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99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420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951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0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7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847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37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77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039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20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69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6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43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156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527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93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69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42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1/6/25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39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arthro-13.com/news/kokkinakis-kata-ellados-syntomi-episkopisi-tis-apofasi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4651825" y="595459"/>
            <a:ext cx="13468400" cy="4414601"/>
          </a:xfrm>
          <a:prstGeom prst="rect">
            <a:avLst/>
          </a:prstGeom>
        </p:spPr>
        <p:txBody>
          <a:bodyPr lIns="0" tIns="0" rIns="0" bIns="0" rtlCol="0" anchor="t">
            <a:spAutoFit/>
          </a:bodyPr>
          <a:lstStyle/>
          <a:p>
            <a:pPr algn="ctr">
              <a:lnSpc>
                <a:spcPts val="8642"/>
              </a:lnSpc>
            </a:pPr>
            <a:r>
              <a:rPr lang="en-US" sz="7856">
                <a:solidFill>
                  <a:srgbClr val="FFFFFF"/>
                </a:solidFill>
                <a:latin typeface="Rasputin Light"/>
                <a:ea typeface="Rasputin Light"/>
                <a:cs typeface="Rasputin Light"/>
                <a:sym typeface="Rasputin Light"/>
              </a:rPr>
              <a:t>ΟΜΑΔΑ Β</a:t>
            </a:r>
          </a:p>
          <a:p>
            <a:pPr algn="ctr">
              <a:lnSpc>
                <a:spcPts val="8642"/>
              </a:lnSpc>
            </a:pPr>
            <a:endParaRPr lang="en-US" sz="7856">
              <a:solidFill>
                <a:srgbClr val="FFFFFF"/>
              </a:solidFill>
              <a:latin typeface="Rasputin Light"/>
              <a:ea typeface="Rasputin Light"/>
              <a:cs typeface="Rasputin Light"/>
              <a:sym typeface="Rasputin Light"/>
            </a:endParaRPr>
          </a:p>
          <a:p>
            <a:pPr algn="ctr">
              <a:lnSpc>
                <a:spcPts val="8642"/>
              </a:lnSpc>
            </a:pPr>
            <a:r>
              <a:rPr lang="en-US" sz="7856">
                <a:solidFill>
                  <a:srgbClr val="FFFFFF"/>
                </a:solidFill>
                <a:latin typeface="Rasputin Light"/>
                <a:ea typeface="Rasputin Light"/>
                <a:cs typeface="Rasputin Light"/>
                <a:sym typeface="Rasputin Light"/>
              </a:rPr>
              <a:t>Ανθρώπινα Δικαιώματα και Θρησκευτική Ελευθερία </a:t>
            </a:r>
          </a:p>
        </p:txBody>
      </p:sp>
      <p:sp>
        <p:nvSpPr>
          <p:cNvPr id="3" name="TextBox 3"/>
          <p:cNvSpPr txBox="1"/>
          <p:nvPr/>
        </p:nvSpPr>
        <p:spPr>
          <a:xfrm>
            <a:off x="441584" y="6654356"/>
            <a:ext cx="12002662" cy="2702560"/>
          </a:xfrm>
          <a:prstGeom prst="rect">
            <a:avLst/>
          </a:prstGeom>
        </p:spPr>
        <p:txBody>
          <a:bodyPr lIns="0" tIns="0" rIns="0" bIns="0" rtlCol="0" anchor="t">
            <a:spAutoFit/>
          </a:bodyPr>
          <a:lstStyle/>
          <a:p>
            <a:pPr algn="l">
              <a:lnSpc>
                <a:spcPts val="4340"/>
              </a:lnSpc>
            </a:pPr>
            <a:r>
              <a:rPr lang="en-US" sz="3100" dirty="0" err="1">
                <a:solidFill>
                  <a:srgbClr val="FFFFFF"/>
                </a:solidFill>
                <a:latin typeface="TT Commons Pro"/>
                <a:ea typeface="TT Commons Pro"/>
                <a:cs typeface="TT Commons Pro"/>
                <a:sym typeface="TT Commons Pro"/>
              </a:rPr>
              <a:t>Μέλη</a:t>
            </a:r>
            <a:r>
              <a:rPr lang="en-US" sz="3100" dirty="0">
                <a:solidFill>
                  <a:srgbClr val="FFFFFF"/>
                </a:solidFill>
                <a:latin typeface="TT Commons Pro"/>
                <a:ea typeface="TT Commons Pro"/>
                <a:cs typeface="TT Commons Pro"/>
                <a:sym typeface="TT Commons Pro"/>
              </a:rPr>
              <a:t> </a:t>
            </a:r>
            <a:r>
              <a:rPr lang="en-US" sz="3100" dirty="0" err="1">
                <a:solidFill>
                  <a:srgbClr val="FFFFFF"/>
                </a:solidFill>
                <a:latin typeface="TT Commons Pro"/>
                <a:ea typeface="TT Commons Pro"/>
                <a:cs typeface="TT Commons Pro"/>
                <a:sym typeface="TT Commons Pro"/>
              </a:rPr>
              <a:t>ομάδ</a:t>
            </a:r>
            <a:r>
              <a:rPr lang="en-US" sz="3100" dirty="0">
                <a:solidFill>
                  <a:srgbClr val="FFFFFF"/>
                </a:solidFill>
                <a:latin typeface="TT Commons Pro"/>
                <a:ea typeface="TT Commons Pro"/>
                <a:cs typeface="TT Commons Pro"/>
                <a:sym typeface="TT Commons Pro"/>
              </a:rPr>
              <a:t>ας:</a:t>
            </a:r>
          </a:p>
          <a:p>
            <a:pPr algn="l">
              <a:lnSpc>
                <a:spcPts val="4340"/>
              </a:lnSpc>
            </a:pPr>
            <a:r>
              <a:rPr lang="en-US" sz="3100" dirty="0" err="1">
                <a:solidFill>
                  <a:srgbClr val="FFFFFF"/>
                </a:solidFill>
                <a:latin typeface="TT Commons Pro"/>
                <a:ea typeface="TT Commons Pro"/>
                <a:cs typeface="TT Commons Pro"/>
                <a:sym typeface="TT Commons Pro"/>
              </a:rPr>
              <a:t>Μηνά</a:t>
            </a:r>
            <a:r>
              <a:rPr lang="en-US" sz="3100" dirty="0">
                <a:solidFill>
                  <a:srgbClr val="FFFFFF"/>
                </a:solidFill>
                <a:latin typeface="TT Commons Pro"/>
                <a:ea typeface="TT Commons Pro"/>
                <a:cs typeface="TT Commons Pro"/>
                <a:sym typeface="TT Commons Pro"/>
              </a:rPr>
              <a:t> </a:t>
            </a:r>
            <a:r>
              <a:rPr lang="en-US" sz="3100" dirty="0" err="1">
                <a:solidFill>
                  <a:srgbClr val="FFFFFF"/>
                </a:solidFill>
                <a:latin typeface="TT Commons Pro"/>
                <a:ea typeface="TT Commons Pro"/>
                <a:cs typeface="TT Commons Pro"/>
                <a:sym typeface="TT Commons Pro"/>
              </a:rPr>
              <a:t>Δήμητρ</a:t>
            </a:r>
            <a:r>
              <a:rPr lang="en-US" sz="3100" dirty="0">
                <a:solidFill>
                  <a:srgbClr val="FFFFFF"/>
                </a:solidFill>
                <a:latin typeface="TT Commons Pro"/>
                <a:ea typeface="TT Commons Pro"/>
                <a:cs typeface="TT Commons Pro"/>
                <a:sym typeface="TT Commons Pro"/>
              </a:rPr>
              <a:t>α, ΑΜ: 9982202100073</a:t>
            </a:r>
          </a:p>
          <a:p>
            <a:pPr algn="l">
              <a:lnSpc>
                <a:spcPts val="4340"/>
              </a:lnSpc>
            </a:pPr>
            <a:r>
              <a:rPr lang="en-US" sz="3100" dirty="0">
                <a:solidFill>
                  <a:srgbClr val="FFFFFF"/>
                </a:solidFill>
                <a:latin typeface="TT Commons Pro"/>
                <a:ea typeface="TT Commons Pro"/>
                <a:cs typeface="TT Commons Pro"/>
                <a:sym typeface="TT Commons Pro"/>
              </a:rPr>
              <a:t>Μπα</a:t>
            </a:r>
            <a:r>
              <a:rPr lang="en-US" sz="3100" dirty="0" err="1">
                <a:solidFill>
                  <a:srgbClr val="FFFFFF"/>
                </a:solidFill>
                <a:latin typeface="TT Commons Pro"/>
                <a:ea typeface="TT Commons Pro"/>
                <a:cs typeface="TT Commons Pro"/>
                <a:sym typeface="TT Commons Pro"/>
              </a:rPr>
              <a:t>ρμ</a:t>
            </a:r>
            <a:r>
              <a:rPr lang="en-US" sz="3100" dirty="0">
                <a:solidFill>
                  <a:srgbClr val="FFFFFF"/>
                </a:solidFill>
                <a:latin typeface="TT Commons Pro"/>
                <a:ea typeface="TT Commons Pro"/>
                <a:cs typeface="TT Commons Pro"/>
                <a:sym typeface="TT Commons Pro"/>
              </a:rPr>
              <a:t>πίτσα Μαρία, ΑΜ:9982202000157</a:t>
            </a:r>
          </a:p>
          <a:p>
            <a:pPr algn="l">
              <a:lnSpc>
                <a:spcPts val="4340"/>
              </a:lnSpc>
            </a:pPr>
            <a:r>
              <a:rPr lang="en-US" sz="3100" dirty="0">
                <a:solidFill>
                  <a:srgbClr val="FFFFFF"/>
                </a:solidFill>
                <a:latin typeface="TT Commons Pro"/>
                <a:ea typeface="TT Commons Pro"/>
                <a:cs typeface="TT Commons Pro"/>
                <a:sym typeface="TT Commons Pro"/>
              </a:rPr>
              <a:t>Μπ</a:t>
            </a:r>
            <a:r>
              <a:rPr lang="en-US" sz="3100" dirty="0" err="1">
                <a:solidFill>
                  <a:srgbClr val="FFFFFF"/>
                </a:solidFill>
                <a:latin typeface="TT Commons Pro"/>
                <a:ea typeface="TT Commons Pro"/>
                <a:cs typeface="TT Commons Pro"/>
                <a:sym typeface="TT Commons Pro"/>
              </a:rPr>
              <a:t>εζάνι</a:t>
            </a:r>
            <a:r>
              <a:rPr lang="en-US" sz="3100" dirty="0">
                <a:solidFill>
                  <a:srgbClr val="FFFFFF"/>
                </a:solidFill>
                <a:latin typeface="TT Commons Pro"/>
                <a:ea typeface="TT Commons Pro"/>
                <a:cs typeface="TT Commons Pro"/>
                <a:sym typeface="TT Commons Pro"/>
              </a:rPr>
              <a:t> </a:t>
            </a:r>
            <a:r>
              <a:rPr lang="en-US" sz="3100" dirty="0" err="1">
                <a:solidFill>
                  <a:srgbClr val="FFFFFF"/>
                </a:solidFill>
                <a:latin typeface="TT Commons Pro"/>
                <a:ea typeface="TT Commons Pro"/>
                <a:cs typeface="TT Commons Pro"/>
                <a:sym typeface="TT Commons Pro"/>
              </a:rPr>
              <a:t>Μέγκι</a:t>
            </a:r>
            <a:r>
              <a:rPr lang="en-US" sz="3100" dirty="0">
                <a:solidFill>
                  <a:srgbClr val="FFFFFF"/>
                </a:solidFill>
                <a:latin typeface="TT Commons Pro"/>
                <a:ea typeface="TT Commons Pro"/>
                <a:cs typeface="TT Commons Pro"/>
                <a:sym typeface="TT Commons Pro"/>
              </a:rPr>
              <a:t>, ΑΜ:9982202100188</a:t>
            </a:r>
          </a:p>
          <a:p>
            <a:pPr algn="l">
              <a:lnSpc>
                <a:spcPts val="4340"/>
              </a:lnSpc>
              <a:spcBef>
                <a:spcPct val="0"/>
              </a:spcBef>
            </a:pPr>
            <a:r>
              <a:rPr lang="en-US" sz="3100" dirty="0" err="1">
                <a:solidFill>
                  <a:srgbClr val="FFFFFF"/>
                </a:solidFill>
                <a:latin typeface="TT Commons Pro"/>
                <a:ea typeface="TT Commons Pro"/>
                <a:cs typeface="TT Commons Pro"/>
                <a:sym typeface="TT Commons Pro"/>
              </a:rPr>
              <a:t>Τζιντζ</a:t>
            </a:r>
            <a:r>
              <a:rPr lang="el-GR" sz="3100" dirty="0">
                <a:solidFill>
                  <a:srgbClr val="FFFFFF"/>
                </a:solidFill>
                <a:latin typeface="TT Commons Pro"/>
                <a:ea typeface="TT Commons Pro"/>
                <a:cs typeface="TT Commons Pro"/>
                <a:sym typeface="TT Commons Pro"/>
              </a:rPr>
              <a:t>α</a:t>
            </a:r>
            <a:r>
              <a:rPr lang="en-US" sz="3100" dirty="0">
                <a:solidFill>
                  <a:srgbClr val="FFFFFF"/>
                </a:solidFill>
                <a:latin typeface="TT Commons Pro"/>
                <a:ea typeface="TT Commons Pro"/>
                <a:cs typeface="TT Commons Pro"/>
                <a:sym typeface="TT Commons Pro"/>
              </a:rPr>
              <a:t>ρ</a:t>
            </a:r>
            <a:r>
              <a:rPr lang="el-GR" sz="3100" dirty="0">
                <a:solidFill>
                  <a:srgbClr val="FFFFFF"/>
                </a:solidFill>
                <a:latin typeface="TT Commons Pro"/>
                <a:ea typeface="TT Commons Pro"/>
                <a:cs typeface="TT Commons Pro"/>
                <a:sym typeface="TT Commons Pro"/>
              </a:rPr>
              <a:t>ά</a:t>
            </a:r>
            <a:r>
              <a:rPr lang="en-US" sz="3100" dirty="0">
                <a:solidFill>
                  <a:srgbClr val="FFFFFF"/>
                </a:solidFill>
                <a:latin typeface="TT Commons Pro"/>
                <a:ea typeface="TT Commons Pro"/>
                <a:cs typeface="TT Commons Pro"/>
                <a:sym typeface="TT Commons Pro"/>
              </a:rPr>
              <a:t> Χριστίνα, ΑΜ:9982202000159</a:t>
            </a:r>
          </a:p>
        </p:txBody>
      </p:sp>
      <p:sp>
        <p:nvSpPr>
          <p:cNvPr id="4" name="Freeform 4"/>
          <p:cNvSpPr/>
          <p:nvPr/>
        </p:nvSpPr>
        <p:spPr>
          <a:xfrm rot="4726396">
            <a:off x="-2659134" y="-90002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8089">
            <a:off x="16062525" y="2478011"/>
            <a:ext cx="6565563" cy="10406512"/>
          </a:xfrm>
          <a:custGeom>
            <a:avLst/>
            <a:gdLst/>
            <a:ahLst/>
            <a:cxnLst/>
            <a:rect l="l" t="t" r="r" b="b"/>
            <a:pathLst>
              <a:path w="6565563" h="10406512">
                <a:moveTo>
                  <a:pt x="0" y="0"/>
                </a:moveTo>
                <a:lnTo>
                  <a:pt x="6565563" y="0"/>
                </a:lnTo>
                <a:lnTo>
                  <a:pt x="6565563" y="10406512"/>
                </a:lnTo>
                <a:lnTo>
                  <a:pt x="0" y="1040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3" name="TextBox 3"/>
          <p:cNvSpPr txBox="1"/>
          <p:nvPr/>
        </p:nvSpPr>
        <p:spPr>
          <a:xfrm>
            <a:off x="990599" y="190500"/>
            <a:ext cx="16015527" cy="4514056"/>
          </a:xfrm>
          <a:prstGeom prst="rect">
            <a:avLst/>
          </a:prstGeom>
        </p:spPr>
        <p:txBody>
          <a:bodyPr wrap="square" lIns="0" tIns="0" rIns="0" bIns="0" rtlCol="0" anchor="t">
            <a:spAutoFit/>
          </a:bodyPr>
          <a:lstStyle/>
          <a:p>
            <a:pPr marL="409985" lvl="1" algn="ctr">
              <a:lnSpc>
                <a:spcPts val="4557"/>
              </a:lnSpc>
            </a:pPr>
            <a:r>
              <a:rPr lang="en-US" sz="3200" u="sng" dirty="0" err="1">
                <a:solidFill>
                  <a:srgbClr val="FFFFFF"/>
                </a:solidFill>
                <a:latin typeface="Arial" panose="020B0604020202020204" pitchFamily="34" charset="0"/>
                <a:ea typeface="Rasputin"/>
                <a:cs typeface="Arial" panose="020B0604020202020204" pitchFamily="34" charset="0"/>
                <a:sym typeface="Rasputin"/>
              </a:rPr>
              <a:t>Οικουμενική</a:t>
            </a:r>
            <a:r>
              <a:rPr lang="en-US" sz="3200" u="sng" dirty="0">
                <a:solidFill>
                  <a:srgbClr val="FFFFFF"/>
                </a:solidFill>
                <a:latin typeface="Arial" panose="020B0604020202020204" pitchFamily="34" charset="0"/>
                <a:ea typeface="Rasputin"/>
                <a:cs typeface="Arial" panose="020B0604020202020204" pitchFamily="34" charset="0"/>
                <a:sym typeface="Rasputin"/>
              </a:rPr>
              <a:t> </a:t>
            </a:r>
            <a:r>
              <a:rPr lang="en-US" sz="3200" u="sng" dirty="0" err="1">
                <a:solidFill>
                  <a:srgbClr val="FFFFFF"/>
                </a:solidFill>
                <a:latin typeface="Arial" panose="020B0604020202020204" pitchFamily="34" charset="0"/>
                <a:ea typeface="Rasputin"/>
                <a:cs typeface="Arial" panose="020B0604020202020204" pitchFamily="34" charset="0"/>
                <a:sym typeface="Rasputin"/>
              </a:rPr>
              <a:t>Δι</a:t>
            </a:r>
            <a:r>
              <a:rPr lang="en-US" sz="3200" u="sng" dirty="0">
                <a:solidFill>
                  <a:srgbClr val="FFFFFF"/>
                </a:solidFill>
                <a:latin typeface="Arial" panose="020B0604020202020204" pitchFamily="34" charset="0"/>
                <a:ea typeface="Rasputin"/>
                <a:cs typeface="Arial" panose="020B0604020202020204" pitchFamily="34" charset="0"/>
                <a:sym typeface="Rasputin"/>
              </a:rPr>
              <a:t>ακήρυξη των Δικαιωμάτων του ανθρώπου: ΟΗΕ 1948</a:t>
            </a:r>
            <a:r>
              <a:rPr lang="el-GR" sz="3200" u="sng" dirty="0">
                <a:solidFill>
                  <a:srgbClr val="FFFFFF"/>
                </a:solidFill>
                <a:latin typeface="Arial" panose="020B0604020202020204" pitchFamily="34" charset="0"/>
                <a:ea typeface="Rasputin"/>
                <a:cs typeface="Arial" panose="020B0604020202020204" pitchFamily="34" charset="0"/>
                <a:sym typeface="Rasputin"/>
              </a:rPr>
              <a:t> (συνέχεια…)</a:t>
            </a:r>
            <a:endParaRPr lang="el-GR" sz="3200" b="1"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2997"/>
              </a:lnSpc>
            </a:pPr>
            <a:endParaRPr lang="el-GR" sz="24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2997"/>
              </a:lnSpc>
            </a:pPr>
            <a:r>
              <a:rPr lang="en-US" sz="2400"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400" b="1" u="sng" dirty="0">
                <a:solidFill>
                  <a:srgbClr val="FFFFFF"/>
                </a:solidFill>
                <a:latin typeface="Arial" panose="020B0604020202020204" pitchFamily="34" charset="0"/>
                <a:ea typeface="Rasputin Bold"/>
                <a:cs typeface="Arial" panose="020B0604020202020204" pitchFamily="34" charset="0"/>
                <a:sym typeface="Rasputin Bold"/>
              </a:rPr>
              <a:t> 18</a:t>
            </a:r>
            <a:endParaRPr lang="el-GR" sz="24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2997"/>
              </a:lnSpc>
            </a:pPr>
            <a:endParaRPr lang="el-GR" sz="2400" b="1" u="sng" dirty="0">
              <a:solidFill>
                <a:srgbClr val="FFFFFF"/>
              </a:solidFill>
              <a:latin typeface="Arial" panose="020B0604020202020204" pitchFamily="34" charset="0"/>
              <a:ea typeface="Rasputin"/>
              <a:cs typeface="Arial" panose="020B0604020202020204" pitchFamily="34" charset="0"/>
              <a:sym typeface="Rasputin Bold"/>
            </a:endParaRPr>
          </a:p>
          <a:p>
            <a:pPr algn="just">
              <a:lnSpc>
                <a:spcPts val="2997"/>
              </a:lnSpc>
            </a:pPr>
            <a:r>
              <a:rPr lang="en-US" sz="2400" dirty="0">
                <a:solidFill>
                  <a:srgbClr val="FFFFFF"/>
                </a:solidFill>
                <a:latin typeface="Arial" panose="020B0604020202020204" pitchFamily="34" charset="0"/>
                <a:ea typeface="Rasputin"/>
                <a:cs typeface="Arial" panose="020B0604020202020204" pitchFamily="34" charset="0"/>
                <a:sym typeface="Rasputin"/>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Κάθε</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άτομο</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έχει</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το</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δικ</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αίωμα της ελευθερίας της σκέψης, της συνείδησης και της θρησκείας.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Στο</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δικ</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αίωμα αυτό περιλαμβάνεται η ελευθερία για την αλλαγή της θρησκείας ή πεποιθήσεων, όπως και η ελευθερία να εκδηλώνει κανείς τη θρησκεία του ή τις θρησκευτικές του πεποιθήσεις, μόνος ή μαζί με άλλους, δημόσια ή ιδιωτικά, με τη διδασκαλία, την άσκηση, τη λατρεία και με την τέλεση θρησκευτικών τελετών.”</a:t>
            </a:r>
            <a:endParaRPr lang="el-GR"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2997"/>
              </a:lnSpc>
            </a:pPr>
            <a:endParaRPr lang="el-GR"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2997"/>
              </a:lnSpc>
            </a:pPr>
            <a:endParaRPr lang="en-US"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597"/>
              </a:lnSpc>
              <a:spcBef>
                <a:spcPct val="0"/>
              </a:spcBef>
            </a:pPr>
            <a:endParaRPr lang="en-US" sz="2400" dirty="0">
              <a:solidFill>
                <a:srgbClr val="FFFFFF"/>
              </a:solidFill>
              <a:latin typeface="Rasputin Light"/>
              <a:ea typeface="Rasputin Light"/>
              <a:cs typeface="Rasputin Light"/>
              <a:sym typeface="Rasputin Light"/>
            </a:endParaRPr>
          </a:p>
        </p:txBody>
      </p:sp>
      <p:sp>
        <p:nvSpPr>
          <p:cNvPr id="4" name="TextBox 4"/>
          <p:cNvSpPr txBox="1"/>
          <p:nvPr/>
        </p:nvSpPr>
        <p:spPr>
          <a:xfrm>
            <a:off x="806863" y="3238500"/>
            <a:ext cx="16383000" cy="6617196"/>
          </a:xfrm>
          <a:prstGeom prst="rect">
            <a:avLst/>
          </a:prstGeom>
        </p:spPr>
        <p:txBody>
          <a:bodyPr wrap="square" lIns="0" tIns="0" rIns="0" bIns="0" rtlCol="0" anchor="t">
            <a:spAutoFit/>
          </a:bodyPr>
          <a:lstStyle/>
          <a:p>
            <a:pPr algn="just">
              <a:lnSpc>
                <a:spcPts val="3000"/>
              </a:lnSpc>
            </a:pPr>
            <a:endParaRPr lang="el-GR" sz="28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000"/>
              </a:lnSpc>
            </a:pPr>
            <a:r>
              <a:rPr lang="en-US" sz="2400"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400" b="1" u="sng" dirty="0">
                <a:solidFill>
                  <a:srgbClr val="FFFFFF"/>
                </a:solidFill>
                <a:latin typeface="Arial" panose="020B0604020202020204" pitchFamily="34" charset="0"/>
                <a:ea typeface="Rasputin Bold"/>
                <a:cs typeface="Arial" panose="020B0604020202020204" pitchFamily="34" charset="0"/>
                <a:sym typeface="Rasputin Bold"/>
              </a:rPr>
              <a:t> 26</a:t>
            </a:r>
            <a:endParaRPr lang="el-GR" sz="24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000"/>
              </a:lnSpc>
            </a:pPr>
            <a:endParaRPr lang="el-GR" sz="2400" b="1" u="sng" dirty="0">
              <a:solidFill>
                <a:srgbClr val="FFFFFF"/>
              </a:solidFill>
              <a:latin typeface="Arial" panose="020B0604020202020204" pitchFamily="34" charset="0"/>
              <a:ea typeface="Rasputin Light"/>
              <a:cs typeface="Arial" panose="020B0604020202020204" pitchFamily="34" charset="0"/>
              <a:sym typeface="Rasputin Bold"/>
            </a:endParaRPr>
          </a:p>
          <a:p>
            <a:pPr algn="just">
              <a:lnSpc>
                <a:spcPts val="3000"/>
              </a:lnSpc>
            </a:pPr>
            <a:r>
              <a:rPr lang="en-US" sz="2400" dirty="0">
                <a:solidFill>
                  <a:srgbClr val="FFFFFF"/>
                </a:solidFill>
                <a:latin typeface="Arial" panose="020B0604020202020204" pitchFamily="34" charset="0"/>
                <a:ea typeface="Rasputin Light"/>
                <a:cs typeface="Arial" panose="020B0604020202020204" pitchFamily="34" charset="0"/>
                <a:sym typeface="Rasputin Light"/>
              </a:rPr>
              <a:t> 1. Κα</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θέν</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ας έχει δικαίωμα στην εκπαίδευση. Η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εκ</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παίδευση πρέπει να παρέχεται δωρεάν, τουλάχιστον στη στοιχειώδη και βασική βαθμίδα της. Η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στοιχειώδης</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εκ</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παίδευση είναι υποχρεωτική. Η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τεχνική</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και επα</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γγελμ</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ατική εκπαίδευση πρέπει να εξασφαλίζεται για όλους. Η π</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ρόσ</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βαση στην ανώτατη παιδεία πρέπει να είναι ανοικτή σε όλους, υπό ίσους όρους, ανάλογα με τις ικανότητες τους. </a:t>
            </a:r>
            <a:endParaRPr lang="el-GR"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000"/>
              </a:lnSpc>
            </a:pPr>
            <a:endParaRPr lang="en-US" sz="2400" dirty="0">
              <a:solidFill>
                <a:srgbClr val="FFFFFF"/>
              </a:solidFill>
              <a:latin typeface="Arial" panose="020B0604020202020204" pitchFamily="34" charset="0"/>
              <a:ea typeface="Rasputin Light"/>
              <a:cs typeface="Arial" panose="020B0604020202020204" pitchFamily="34" charset="0"/>
              <a:sym typeface="Rasputin Light"/>
            </a:endParaRPr>
          </a:p>
          <a:p>
            <a:pPr marL="514350" indent="-514350" algn="just">
              <a:lnSpc>
                <a:spcPts val="3360"/>
              </a:lnSpc>
              <a:buAutoNum type="arabicPeriod" startAt="2"/>
            </a:pPr>
            <a:r>
              <a:rPr lang="en-US" sz="2400" dirty="0">
                <a:solidFill>
                  <a:srgbClr val="FFFFFF"/>
                </a:solidFill>
                <a:latin typeface="Arial" panose="020B0604020202020204" pitchFamily="34" charset="0"/>
                <a:ea typeface="Rasputin Light"/>
                <a:cs typeface="Arial" panose="020B0604020202020204" pitchFamily="34" charset="0"/>
                <a:sym typeface="Rasputin Light"/>
              </a:rPr>
              <a:t>Η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εκ</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παίδευση πρέπει να αποβλέπει στην πλήρη ανάπτυξη της ανθρώπινης προσωπικότητας και στην ενίσχυση του σεβασμού των ανθρωπίνων δικαιωμάτων και των θεμελιακών ελευθεριών.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Πρέ</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πει να προάγει την κατανόηση, την ανεκτικότητα και τη φιλία ανάμεσα σε όλα τα έθνη και σε όλες τις φυλές και τις θρησκευτικές ομάδες, και να ευνοεί την ανάπτυξη των δραστηριοτήτων των Ηνωμένων Εθνών για τη διατήρηση της ειρήνης.</a:t>
            </a:r>
            <a:endParaRPr lang="el-GR" sz="2400" dirty="0">
              <a:solidFill>
                <a:srgbClr val="FFFFFF"/>
              </a:solidFill>
              <a:latin typeface="Arial" panose="020B0604020202020204" pitchFamily="34" charset="0"/>
              <a:ea typeface="Rasputin Light"/>
              <a:cs typeface="Arial" panose="020B0604020202020204" pitchFamily="34" charset="0"/>
              <a:sym typeface="Rasputin Light"/>
            </a:endParaRPr>
          </a:p>
          <a:p>
            <a:pPr marL="514350" indent="-514350" algn="just">
              <a:lnSpc>
                <a:spcPts val="3360"/>
              </a:lnSpc>
              <a:buAutoNum type="arabicPeriod" startAt="2"/>
            </a:pPr>
            <a:endParaRPr lang="en-US"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360"/>
              </a:lnSpc>
            </a:pPr>
            <a:r>
              <a:rPr lang="en-US" sz="2400" dirty="0">
                <a:solidFill>
                  <a:srgbClr val="FFFFFF"/>
                </a:solidFill>
                <a:latin typeface="Arial" panose="020B0604020202020204" pitchFamily="34" charset="0"/>
                <a:ea typeface="Rasputin Light"/>
                <a:cs typeface="Arial" panose="020B0604020202020204" pitchFamily="34" charset="0"/>
                <a:sym typeface="Rasputin Light"/>
              </a:rPr>
              <a:t>3. </a:t>
            </a:r>
            <a:r>
              <a:rPr lang="el-GR"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Οι</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γονείς</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έχουν</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κα</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τά</a:t>
            </a:r>
            <a:r>
              <a:rPr lang="en-US" sz="2400" dirty="0">
                <a:solidFill>
                  <a:srgbClr val="FFFFFF"/>
                </a:solidFill>
                <a:latin typeface="Arial" panose="020B0604020202020204" pitchFamily="34" charset="0"/>
                <a:ea typeface="Rasputin Light"/>
                <a:cs typeface="Arial" panose="020B0604020202020204" pitchFamily="34" charset="0"/>
                <a:sym typeface="Rasputin Light"/>
              </a:rPr>
              <a:t> π</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ροτερ</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αιότητα, το δικαίωμα να επιλέγουν το είδος της παιδείας που θα δοθεί στα παιδιά τους.</a:t>
            </a:r>
          </a:p>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4" name="TextBox 4"/>
          <p:cNvSpPr txBox="1"/>
          <p:nvPr/>
        </p:nvSpPr>
        <p:spPr>
          <a:xfrm>
            <a:off x="990600" y="3803762"/>
            <a:ext cx="16383000" cy="923330"/>
          </a:xfrm>
          <a:prstGeom prst="rect">
            <a:avLst/>
          </a:prstGeom>
        </p:spPr>
        <p:txBody>
          <a:bodyPr wrap="square" lIns="0" tIns="0" rIns="0" bIns="0" rtlCol="0" anchor="t">
            <a:spAutoFit/>
          </a:bodyPr>
          <a:lstStyle/>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
        <p:nvSpPr>
          <p:cNvPr id="2" name="TextBox 1"/>
          <p:cNvSpPr txBox="1"/>
          <p:nvPr/>
        </p:nvSpPr>
        <p:spPr>
          <a:xfrm>
            <a:off x="3201460" y="1257300"/>
            <a:ext cx="9828739" cy="682238"/>
          </a:xfrm>
          <a:prstGeom prst="rect">
            <a:avLst/>
          </a:prstGeom>
          <a:noFill/>
        </p:spPr>
        <p:txBody>
          <a:bodyPr wrap="square" rtlCol="0">
            <a:spAutoFit/>
          </a:bodyPr>
          <a:lstStyle/>
          <a:p>
            <a:pPr marL="410352" lvl="1" algn="ctr">
              <a:lnSpc>
                <a:spcPts val="4561"/>
              </a:lnSpc>
            </a:pPr>
            <a:r>
              <a:rPr lang="en-US" sz="3801" u="sng" dirty="0" err="1">
                <a:solidFill>
                  <a:srgbClr val="FFFFFF"/>
                </a:solidFill>
                <a:latin typeface="Rasputin Light"/>
                <a:ea typeface="Rasputin Light"/>
                <a:cs typeface="Rasputin Light"/>
                <a:sym typeface="Rasputin Light"/>
              </a:rPr>
              <a:t>Σύμ</a:t>
            </a:r>
            <a:r>
              <a:rPr lang="en-US" sz="3801" u="sng" dirty="0">
                <a:solidFill>
                  <a:srgbClr val="FFFFFF"/>
                </a:solidFill>
                <a:latin typeface="Rasputin Light"/>
                <a:ea typeface="Rasputin Light"/>
                <a:cs typeface="Rasputin Light"/>
                <a:sym typeface="Rasputin Light"/>
              </a:rPr>
              <a:t>βαση της Γενεύης του 1951</a:t>
            </a:r>
          </a:p>
        </p:txBody>
      </p:sp>
      <p:sp>
        <p:nvSpPr>
          <p:cNvPr id="5" name="TextBox 4"/>
          <p:cNvSpPr txBox="1"/>
          <p:nvPr/>
        </p:nvSpPr>
        <p:spPr>
          <a:xfrm>
            <a:off x="990600" y="2324100"/>
            <a:ext cx="15813932" cy="2677656"/>
          </a:xfrm>
          <a:prstGeom prst="rect">
            <a:avLst/>
          </a:prstGeom>
          <a:noFill/>
        </p:spPr>
        <p:txBody>
          <a:bodyPr wrap="square" rtlCol="0">
            <a:spAutoFit/>
          </a:bodyPr>
          <a:lstStyle/>
          <a:p>
            <a:pPr marL="285750" indent="-285750">
              <a:buFont typeface="Arial" panose="020B0604020202020204" pitchFamily="34" charset="0"/>
              <a:buChar char="•"/>
            </a:pPr>
            <a:r>
              <a:rPr lang="el-GR" sz="2800" u="sng" dirty="0">
                <a:solidFill>
                  <a:schemeClr val="bg1"/>
                </a:solidFill>
                <a:latin typeface="Arial" panose="020B0604020202020204" pitchFamily="34" charset="0"/>
                <a:cs typeface="Arial" panose="020B0604020202020204" pitchFamily="34" charset="0"/>
              </a:rPr>
              <a:t>Γιατί είναι σημαντική;</a:t>
            </a:r>
          </a:p>
          <a:p>
            <a:endParaRPr lang="el-GR" sz="2800" dirty="0">
              <a:solidFill>
                <a:schemeClr val="bg1"/>
              </a:solidFill>
              <a:latin typeface="Arial" panose="020B0604020202020204" pitchFamily="34" charset="0"/>
              <a:cs typeface="Arial" panose="020B0604020202020204" pitchFamily="34" charset="0"/>
            </a:endParaRPr>
          </a:p>
          <a:p>
            <a:pPr algn="just"/>
            <a:r>
              <a:rPr lang="el-GR" sz="2800" dirty="0">
                <a:solidFill>
                  <a:schemeClr val="bg1"/>
                </a:solidFill>
                <a:latin typeface="Arial" panose="020B0604020202020204" pitchFamily="34" charset="0"/>
                <a:cs typeface="Arial" panose="020B0604020202020204" pitchFamily="34" charset="0"/>
              </a:rPr>
              <a:t>Ήταν η πρώτη διεθνής συμφωνία που κάλυπτε τις πιο ουσιαστικές πλευρές της ζωής των προσφύγων. Καθόριζε μια σειρά θεμελιωδών ανθρωπίνων δικαιωμάτων τα οποία θα πρέπει να είναι τουλάχιστον ισότιμα με τις ελευθερίες που απολαμβάνουν οι αλλοδαποί υπήκοοι μιας χώρας ή και σε μερικές περιπτώσεις και οι ίδιοι οι πολίτες της χώρας.</a:t>
            </a:r>
          </a:p>
        </p:txBody>
      </p:sp>
      <p:sp>
        <p:nvSpPr>
          <p:cNvPr id="6" name="TextBox 5"/>
          <p:cNvSpPr txBox="1"/>
          <p:nvPr/>
        </p:nvSpPr>
        <p:spPr>
          <a:xfrm>
            <a:off x="967902" y="5600700"/>
            <a:ext cx="15813932" cy="1815882"/>
          </a:xfrm>
          <a:prstGeom prst="rect">
            <a:avLst/>
          </a:prstGeom>
          <a:noFill/>
        </p:spPr>
        <p:txBody>
          <a:bodyPr wrap="square" rtlCol="0">
            <a:spAutoFit/>
          </a:bodyPr>
          <a:lstStyle/>
          <a:p>
            <a:pPr marL="285750" indent="-285750">
              <a:buFont typeface="Arial" panose="020B0604020202020204" pitchFamily="34" charset="0"/>
              <a:buChar char="•"/>
            </a:pPr>
            <a:r>
              <a:rPr lang="el-GR" sz="2800" u="sng" dirty="0">
                <a:solidFill>
                  <a:schemeClr val="bg1"/>
                </a:solidFill>
                <a:latin typeface="Arial" panose="020B0604020202020204" pitchFamily="34" charset="0"/>
                <a:cs typeface="Arial" panose="020B0604020202020204" pitchFamily="34" charset="0"/>
              </a:rPr>
              <a:t>Τι περιλαμβάνει η Σύμβαση της Γενεύης του 1951;</a:t>
            </a:r>
          </a:p>
          <a:p>
            <a:pPr marL="285750" indent="-285750">
              <a:buFont typeface="Arial" panose="020B0604020202020204" pitchFamily="34" charset="0"/>
              <a:buChar char="•"/>
            </a:pPr>
            <a:endParaRPr lang="el-GR" sz="2800" dirty="0">
              <a:solidFill>
                <a:schemeClr val="bg1"/>
              </a:solidFill>
              <a:latin typeface="Arial" panose="020B0604020202020204" pitchFamily="34" charset="0"/>
              <a:cs typeface="Arial" panose="020B0604020202020204" pitchFamily="34" charset="0"/>
            </a:endParaRPr>
          </a:p>
          <a:p>
            <a:r>
              <a:rPr lang="el-GR" sz="2800" dirty="0">
                <a:solidFill>
                  <a:schemeClr val="bg1"/>
                </a:solidFill>
                <a:latin typeface="Arial" panose="020B0604020202020204" pitchFamily="34" charset="0"/>
                <a:cs typeface="Arial" panose="020B0604020202020204" pitchFamily="34" charset="0"/>
              </a:rPr>
              <a:t>Καθορίζει τον ορισμό του πρόσφυγα. Παραθέτει τα δικαιώματα του πρόσφυγα περιλαμβάνοντας και ελευθερίες όπως αυτές της θρησκείας, της ελευθερίας και της εκπαίδευσης.</a:t>
            </a:r>
          </a:p>
        </p:txBody>
      </p:sp>
    </p:spTree>
    <p:extLst>
      <p:ext uri="{BB962C8B-B14F-4D97-AF65-F5344CB8AC3E}">
        <p14:creationId xmlns:p14="http://schemas.microsoft.com/office/powerpoint/2010/main" val="3135896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4" name="TextBox 4"/>
          <p:cNvSpPr txBox="1"/>
          <p:nvPr/>
        </p:nvSpPr>
        <p:spPr>
          <a:xfrm>
            <a:off x="990600" y="3803762"/>
            <a:ext cx="16383000" cy="923330"/>
          </a:xfrm>
          <a:prstGeom prst="rect">
            <a:avLst/>
          </a:prstGeom>
        </p:spPr>
        <p:txBody>
          <a:bodyPr wrap="square" lIns="0" tIns="0" rIns="0" bIns="0" rtlCol="0" anchor="t">
            <a:spAutoFit/>
          </a:bodyPr>
          <a:lstStyle/>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
        <p:nvSpPr>
          <p:cNvPr id="2" name="TextBox 1"/>
          <p:cNvSpPr txBox="1"/>
          <p:nvPr/>
        </p:nvSpPr>
        <p:spPr>
          <a:xfrm>
            <a:off x="3201460" y="1257300"/>
            <a:ext cx="10666940" cy="682238"/>
          </a:xfrm>
          <a:prstGeom prst="rect">
            <a:avLst/>
          </a:prstGeom>
          <a:noFill/>
        </p:spPr>
        <p:txBody>
          <a:bodyPr wrap="square" rtlCol="0">
            <a:spAutoFit/>
          </a:bodyPr>
          <a:lstStyle/>
          <a:p>
            <a:pPr marL="410352" lvl="1" algn="ctr">
              <a:lnSpc>
                <a:spcPts val="4561"/>
              </a:lnSpc>
            </a:pPr>
            <a:r>
              <a:rPr lang="en-US" sz="3801" u="sng" dirty="0" err="1">
                <a:solidFill>
                  <a:srgbClr val="FFFFFF"/>
                </a:solidFill>
                <a:latin typeface="Rasputin Light"/>
                <a:ea typeface="Rasputin Light"/>
                <a:cs typeface="Rasputin Light"/>
                <a:sym typeface="Rasputin Light"/>
              </a:rPr>
              <a:t>Σύμ</a:t>
            </a:r>
            <a:r>
              <a:rPr lang="en-US" sz="3801" u="sng" dirty="0">
                <a:solidFill>
                  <a:srgbClr val="FFFFFF"/>
                </a:solidFill>
                <a:latin typeface="Rasputin Light"/>
                <a:ea typeface="Rasputin Light"/>
                <a:cs typeface="Rasputin Light"/>
                <a:sym typeface="Rasputin Light"/>
              </a:rPr>
              <a:t>βαση της Γενεύης του 1951</a:t>
            </a:r>
            <a:r>
              <a:rPr lang="el-GR" sz="3801" u="sng" dirty="0">
                <a:solidFill>
                  <a:srgbClr val="FFFFFF"/>
                </a:solidFill>
                <a:latin typeface="Rasputin Light"/>
                <a:ea typeface="Rasputin Light"/>
                <a:cs typeface="Rasputin Light"/>
                <a:sym typeface="Rasputin Light"/>
              </a:rPr>
              <a:t> (συνέχεια…)</a:t>
            </a:r>
            <a:endParaRPr lang="en-US" sz="3801" u="sng" dirty="0">
              <a:solidFill>
                <a:srgbClr val="FFFFFF"/>
              </a:solidFill>
              <a:latin typeface="Rasputin Light"/>
              <a:ea typeface="Rasputin Light"/>
              <a:cs typeface="Rasputin Light"/>
              <a:sym typeface="Rasputin Light"/>
            </a:endParaRPr>
          </a:p>
        </p:txBody>
      </p:sp>
      <p:sp>
        <p:nvSpPr>
          <p:cNvPr id="5" name="TextBox 4"/>
          <p:cNvSpPr txBox="1"/>
          <p:nvPr/>
        </p:nvSpPr>
        <p:spPr>
          <a:xfrm>
            <a:off x="990600" y="2324100"/>
            <a:ext cx="15392400" cy="7914987"/>
          </a:xfrm>
          <a:prstGeom prst="rect">
            <a:avLst/>
          </a:prstGeom>
          <a:noFill/>
        </p:spPr>
        <p:txBody>
          <a:bodyPr wrap="square" rtlCol="0">
            <a:spAutoFit/>
          </a:bodyPr>
          <a:lstStyle/>
          <a:p>
            <a:r>
              <a:rPr lang="el-GR" sz="2800" b="1" u="sng" dirty="0">
                <a:solidFill>
                  <a:schemeClr val="bg1"/>
                </a:solidFill>
                <a:latin typeface="Arial" panose="020B0604020202020204" pitchFamily="34" charset="0"/>
                <a:cs typeface="Arial" panose="020B0604020202020204" pitchFamily="34" charset="0"/>
              </a:rPr>
              <a:t>Συγκεκριμένα</a:t>
            </a:r>
            <a:r>
              <a:rPr lang="en-US" sz="2800" b="1" u="sng" dirty="0">
                <a:solidFill>
                  <a:schemeClr val="bg1"/>
                </a:solidFill>
                <a:latin typeface="Arial" panose="020B0604020202020204" pitchFamily="34" charset="0"/>
                <a:cs typeface="Arial" panose="020B0604020202020204" pitchFamily="34" charset="0"/>
              </a:rPr>
              <a:t>:</a:t>
            </a:r>
          </a:p>
          <a:p>
            <a:endParaRPr lang="en-US" sz="2800" b="1" u="sng" dirty="0">
              <a:solidFill>
                <a:schemeClr val="bg1"/>
              </a:solidFill>
              <a:latin typeface="Arial" panose="020B0604020202020204" pitchFamily="34" charset="0"/>
              <a:cs typeface="Arial" panose="020B0604020202020204" pitchFamily="34" charset="0"/>
            </a:endParaRPr>
          </a:p>
          <a:p>
            <a:pPr algn="ctr">
              <a:lnSpc>
                <a:spcPts val="3361"/>
              </a:lnSpc>
            </a:pPr>
            <a:r>
              <a:rPr lang="en-US" sz="2801" b="1" dirty="0" err="1">
                <a:solidFill>
                  <a:srgbClr val="FFFFFF"/>
                </a:solidFill>
                <a:latin typeface="Rasputin Bold"/>
                <a:ea typeface="Rasputin Bold"/>
                <a:cs typeface="Rasputin Bold"/>
                <a:sym typeface="Rasputin Bold"/>
              </a:rPr>
              <a:t>Ισότης</a:t>
            </a:r>
            <a:r>
              <a:rPr lang="en-US" sz="2801" b="1" dirty="0">
                <a:solidFill>
                  <a:srgbClr val="FFFFFF"/>
                </a:solidFill>
                <a:latin typeface="Rasputin Bold"/>
                <a:ea typeface="Rasputin Bold"/>
                <a:cs typeface="Rasputin Bold"/>
                <a:sym typeface="Rasputin Bold"/>
              </a:rPr>
              <a:t> µ</a:t>
            </a:r>
            <a:r>
              <a:rPr lang="en-US" sz="2801" b="1" dirty="0" err="1">
                <a:solidFill>
                  <a:srgbClr val="FFFFFF"/>
                </a:solidFill>
                <a:latin typeface="Rasputin Bold"/>
                <a:ea typeface="Rasputin Bold"/>
                <a:cs typeface="Rasputin Bold"/>
                <a:sym typeface="Rasputin Bold"/>
              </a:rPr>
              <a:t>ετ</a:t>
            </a:r>
            <a:r>
              <a:rPr lang="en-US" sz="2801" b="1" dirty="0">
                <a:solidFill>
                  <a:srgbClr val="FFFFFF"/>
                </a:solidFill>
                <a:latin typeface="Rasputin Bold"/>
                <a:ea typeface="Rasputin Bold"/>
                <a:cs typeface="Rasputin Bold"/>
                <a:sym typeface="Rasputin Bold"/>
              </a:rPr>
              <a:t>αχειρίσεως </a:t>
            </a:r>
          </a:p>
          <a:p>
            <a:pPr algn="ctr">
              <a:lnSpc>
                <a:spcPts val="3361"/>
              </a:lnSpc>
            </a:pPr>
            <a:r>
              <a:rPr lang="en-US" sz="2801" b="1" dirty="0">
                <a:solidFill>
                  <a:srgbClr val="FFFFFF"/>
                </a:solidFill>
                <a:latin typeface="Rasputin Bold"/>
                <a:ea typeface="Rasputin Bold"/>
                <a:cs typeface="Rasputin Bold"/>
                <a:sym typeface="Rasputin Bold"/>
              </a:rPr>
              <a:t> </a:t>
            </a:r>
            <a:r>
              <a:rPr lang="en-US" sz="2801" b="1" u="sng" dirty="0" err="1">
                <a:solidFill>
                  <a:srgbClr val="FFFFFF"/>
                </a:solidFill>
                <a:latin typeface="Rasputin Bold"/>
                <a:ea typeface="Rasputin Bold"/>
                <a:cs typeface="Rasputin Bold"/>
                <a:sym typeface="Rasputin Bold"/>
              </a:rPr>
              <a:t>Αρθρον</a:t>
            </a:r>
            <a:r>
              <a:rPr lang="en-US" sz="2801" b="1" u="sng" dirty="0">
                <a:solidFill>
                  <a:srgbClr val="FFFFFF"/>
                </a:solidFill>
                <a:latin typeface="Rasputin Bold"/>
                <a:ea typeface="Rasputin Bold"/>
                <a:cs typeface="Rasputin Bold"/>
                <a:sym typeface="Rasputin Bold"/>
              </a:rPr>
              <a:t> 3</a:t>
            </a:r>
            <a:endParaRPr lang="en-US" sz="2801" b="1" dirty="0">
              <a:solidFill>
                <a:srgbClr val="FFFFFF"/>
              </a:solidFill>
              <a:latin typeface="Rasputin Bold"/>
              <a:ea typeface="Rasputin Bold"/>
              <a:cs typeface="Rasputin Bold"/>
              <a:sym typeface="Rasputin Bold"/>
            </a:endParaRPr>
          </a:p>
          <a:p>
            <a:pPr>
              <a:lnSpc>
                <a:spcPts val="3361"/>
              </a:lnSpc>
            </a:pPr>
            <a:r>
              <a:rPr lang="en-US" sz="2801" b="1" dirty="0">
                <a:solidFill>
                  <a:srgbClr val="FFFFFF"/>
                </a:solidFill>
                <a:latin typeface="Rasputin Bold"/>
                <a:ea typeface="Rasputin Bold"/>
                <a:cs typeface="Rasputin Bold"/>
                <a:sym typeface="Rasputin Bold"/>
              </a:rPr>
              <a:t> </a:t>
            </a:r>
          </a:p>
          <a:p>
            <a:pPr algn="just">
              <a:lnSpc>
                <a:spcPts val="3361"/>
              </a:lnSpc>
              <a:spcBef>
                <a:spcPct val="0"/>
              </a:spcBef>
            </a:pPr>
            <a:r>
              <a:rPr lang="en-US" sz="2801" dirty="0">
                <a:solidFill>
                  <a:srgbClr val="FFFFFF"/>
                </a:solidFill>
                <a:latin typeface="Rasputin"/>
                <a:ea typeface="Rasputin"/>
                <a:cs typeface="Rasputin"/>
                <a:sym typeface="Rasputin"/>
              </a:rPr>
              <a:t>Τα </a:t>
            </a:r>
            <a:r>
              <a:rPr lang="en-US" sz="2801" dirty="0" err="1">
                <a:solidFill>
                  <a:srgbClr val="FFFFFF"/>
                </a:solidFill>
                <a:latin typeface="Rasputin"/>
                <a:ea typeface="Rasputin"/>
                <a:cs typeface="Rasputin"/>
                <a:sym typeface="Rasputin"/>
              </a:rPr>
              <a:t>Συ</a:t>
            </a:r>
            <a:r>
              <a:rPr lang="en-US" sz="2801" dirty="0">
                <a:solidFill>
                  <a:srgbClr val="FFFFFF"/>
                </a:solidFill>
                <a:latin typeface="Rasputin"/>
                <a:ea typeface="Rasputin"/>
                <a:cs typeface="Rasputin"/>
                <a:sym typeface="Rasputin"/>
              </a:rPr>
              <a:t>µβα</a:t>
            </a:r>
            <a:r>
              <a:rPr lang="en-US" sz="2801" dirty="0" err="1">
                <a:solidFill>
                  <a:srgbClr val="FFFFFF"/>
                </a:solidFill>
                <a:latin typeface="Rasputin"/>
                <a:ea typeface="Rasputin"/>
                <a:cs typeface="Rasputin"/>
                <a:sym typeface="Rasputin"/>
              </a:rPr>
              <a:t>λλόµεν</a:t>
            </a:r>
            <a:r>
              <a:rPr lang="en-US" sz="2801" dirty="0">
                <a:solidFill>
                  <a:srgbClr val="FFFFFF"/>
                </a:solidFill>
                <a:latin typeface="Rasputin"/>
                <a:ea typeface="Rasputin"/>
                <a:cs typeface="Rasputin"/>
                <a:sym typeface="Rasputin"/>
              </a:rPr>
              <a:t>α Κράτη θα εφαρµόζουν τας διατάξεις της Συµβάσεως ταύτης επί των προσφύγων άνευ διακρίσεως ως προς την φυλήν, την θρησκείαν και την χώραν της καταγωγής αυτών</a:t>
            </a:r>
          </a:p>
          <a:p>
            <a:endParaRPr lang="el-GR" sz="2800" b="1" u="sng" dirty="0">
              <a:solidFill>
                <a:schemeClr val="bg1"/>
              </a:solidFill>
              <a:latin typeface="Arial" panose="020B0604020202020204" pitchFamily="34" charset="0"/>
              <a:cs typeface="Arial" panose="020B0604020202020204" pitchFamily="34" charset="0"/>
            </a:endParaRPr>
          </a:p>
          <a:p>
            <a:pPr algn="ctr">
              <a:lnSpc>
                <a:spcPts val="3361"/>
              </a:lnSpc>
            </a:pPr>
            <a:r>
              <a:rPr lang="en-US" sz="2801" b="1" dirty="0" err="1">
                <a:solidFill>
                  <a:srgbClr val="FFFFFF"/>
                </a:solidFill>
                <a:latin typeface="Rasputin Bold"/>
                <a:ea typeface="Rasputin Bold"/>
                <a:cs typeface="Rasputin Bold"/>
                <a:sym typeface="Rasputin Bold"/>
              </a:rPr>
              <a:t>Θρησκεί</a:t>
            </a:r>
            <a:r>
              <a:rPr lang="en-US" sz="2801" b="1" dirty="0">
                <a:solidFill>
                  <a:srgbClr val="FFFFFF"/>
                </a:solidFill>
                <a:latin typeface="Rasputin Bold"/>
                <a:ea typeface="Rasputin Bold"/>
                <a:cs typeface="Rasputin Bold"/>
                <a:sym typeface="Rasputin Bold"/>
              </a:rPr>
              <a:t>α </a:t>
            </a:r>
          </a:p>
          <a:p>
            <a:pPr algn="ctr">
              <a:lnSpc>
                <a:spcPts val="3361"/>
              </a:lnSpc>
            </a:pPr>
            <a:r>
              <a:rPr lang="en-US" sz="2801" b="1" dirty="0">
                <a:solidFill>
                  <a:srgbClr val="FFFFFF"/>
                </a:solidFill>
                <a:latin typeface="Rasputin Bold"/>
                <a:ea typeface="Rasputin Bold"/>
                <a:cs typeface="Rasputin Bold"/>
                <a:sym typeface="Rasputin Bold"/>
              </a:rPr>
              <a:t> </a:t>
            </a:r>
            <a:r>
              <a:rPr lang="en-US" sz="2801" b="1" u="sng" dirty="0" err="1">
                <a:solidFill>
                  <a:srgbClr val="FFFFFF"/>
                </a:solidFill>
                <a:latin typeface="Rasputin Bold"/>
                <a:ea typeface="Rasputin Bold"/>
                <a:cs typeface="Rasputin Bold"/>
                <a:sym typeface="Rasputin Bold"/>
              </a:rPr>
              <a:t>Αρθρον</a:t>
            </a:r>
            <a:r>
              <a:rPr lang="en-US" sz="2801" b="1" u="sng" dirty="0">
                <a:solidFill>
                  <a:srgbClr val="FFFFFF"/>
                </a:solidFill>
                <a:latin typeface="Rasputin Bold"/>
                <a:ea typeface="Rasputin Bold"/>
                <a:cs typeface="Rasputin Bold"/>
                <a:sym typeface="Rasputin Bold"/>
              </a:rPr>
              <a:t> 4</a:t>
            </a:r>
          </a:p>
          <a:p>
            <a:pPr algn="ctr">
              <a:lnSpc>
                <a:spcPts val="3361"/>
              </a:lnSpc>
            </a:pPr>
            <a:endParaRPr lang="en-US" sz="2801" b="1" u="sng" dirty="0">
              <a:solidFill>
                <a:srgbClr val="FFFFFF"/>
              </a:solidFill>
              <a:latin typeface="Rasputin Bold"/>
              <a:ea typeface="Rasputin Bold"/>
              <a:cs typeface="Rasputin Bold"/>
              <a:sym typeface="Rasputin Bold"/>
            </a:endParaRPr>
          </a:p>
          <a:p>
            <a:pPr algn="just">
              <a:lnSpc>
                <a:spcPts val="3361"/>
              </a:lnSpc>
            </a:pPr>
            <a:r>
              <a:rPr lang="en-US" sz="2801" dirty="0">
                <a:solidFill>
                  <a:srgbClr val="FFFFFF"/>
                </a:solidFill>
                <a:latin typeface="Rasputin Light"/>
                <a:ea typeface="Rasputin Light"/>
                <a:cs typeface="Rasputin Light"/>
                <a:sym typeface="Rasputin Light"/>
              </a:rPr>
              <a:t>Τα </a:t>
            </a:r>
            <a:r>
              <a:rPr lang="en-US" sz="2801" dirty="0" err="1">
                <a:solidFill>
                  <a:srgbClr val="FFFFFF"/>
                </a:solidFill>
                <a:latin typeface="Rasputin Light"/>
                <a:ea typeface="Rasputin Light"/>
                <a:cs typeface="Rasputin Light"/>
                <a:sym typeface="Rasputin Light"/>
              </a:rPr>
              <a:t>Συ</a:t>
            </a:r>
            <a:r>
              <a:rPr lang="en-US" sz="2801" dirty="0">
                <a:solidFill>
                  <a:srgbClr val="FFFFFF"/>
                </a:solidFill>
                <a:latin typeface="Rasputin Light"/>
                <a:ea typeface="Rasputin Light"/>
                <a:cs typeface="Rasputin Light"/>
                <a:sym typeface="Rasputin Light"/>
              </a:rPr>
              <a:t>µβα</a:t>
            </a:r>
            <a:r>
              <a:rPr lang="en-US" sz="2801" dirty="0" err="1">
                <a:solidFill>
                  <a:srgbClr val="FFFFFF"/>
                </a:solidFill>
                <a:latin typeface="Rasputin Light"/>
                <a:ea typeface="Rasputin Light"/>
                <a:cs typeface="Rasputin Light"/>
                <a:sym typeface="Rasputin Light"/>
              </a:rPr>
              <a:t>λλόµεν</a:t>
            </a:r>
            <a:r>
              <a:rPr lang="en-US" sz="2801" dirty="0">
                <a:solidFill>
                  <a:srgbClr val="FFFFFF"/>
                </a:solidFill>
                <a:latin typeface="Rasputin Light"/>
                <a:ea typeface="Rasputin Light"/>
                <a:cs typeface="Rasputin Light"/>
                <a:sym typeface="Rasputin Light"/>
              </a:rPr>
              <a:t>α Κράτη θα επιφυλάσσουν εις τους επί του εδάφους των ευρισκοµένους πρόσφυγας µεταχείρισιν τουλάχιστον τόσον ευνοϊκήν όσον και εις τους ιδίους υπηκόους, όσον αφορά την ελευθέραν υπ' αυτών άσκησιν της λατρείας και θρησκευτικήν κατήχησιν των τέκνων αυτών.</a:t>
            </a:r>
          </a:p>
          <a:p>
            <a:endParaRPr lang="el-GR" sz="2800" dirty="0">
              <a:solidFill>
                <a:schemeClr val="bg1"/>
              </a:solidFill>
              <a:latin typeface="Arial" panose="020B0604020202020204" pitchFamily="34" charset="0"/>
              <a:cs typeface="Arial" panose="020B0604020202020204" pitchFamily="34" charset="0"/>
            </a:endParaRPr>
          </a:p>
          <a:p>
            <a:pPr algn="just"/>
            <a:endParaRPr lang="el-GR"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49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4" name="TextBox 4"/>
          <p:cNvSpPr txBox="1"/>
          <p:nvPr/>
        </p:nvSpPr>
        <p:spPr>
          <a:xfrm>
            <a:off x="990600" y="3803762"/>
            <a:ext cx="16383000" cy="923330"/>
          </a:xfrm>
          <a:prstGeom prst="rect">
            <a:avLst/>
          </a:prstGeom>
        </p:spPr>
        <p:txBody>
          <a:bodyPr wrap="square" lIns="0" tIns="0" rIns="0" bIns="0" rtlCol="0" anchor="t">
            <a:spAutoFit/>
          </a:bodyPr>
          <a:lstStyle/>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
        <p:nvSpPr>
          <p:cNvPr id="2" name="TextBox 1"/>
          <p:cNvSpPr txBox="1"/>
          <p:nvPr/>
        </p:nvSpPr>
        <p:spPr>
          <a:xfrm>
            <a:off x="3201460" y="1257300"/>
            <a:ext cx="10666940" cy="682238"/>
          </a:xfrm>
          <a:prstGeom prst="rect">
            <a:avLst/>
          </a:prstGeom>
          <a:noFill/>
        </p:spPr>
        <p:txBody>
          <a:bodyPr wrap="square" rtlCol="0">
            <a:spAutoFit/>
          </a:bodyPr>
          <a:lstStyle/>
          <a:p>
            <a:pPr marL="410352" lvl="1" algn="ctr">
              <a:lnSpc>
                <a:spcPts val="4561"/>
              </a:lnSpc>
            </a:pPr>
            <a:r>
              <a:rPr lang="en-US" sz="3801" u="sng" dirty="0" err="1">
                <a:solidFill>
                  <a:srgbClr val="FFFFFF"/>
                </a:solidFill>
                <a:latin typeface="Rasputin Light"/>
                <a:ea typeface="Rasputin Light"/>
                <a:cs typeface="Rasputin Light"/>
                <a:sym typeface="Rasputin Light"/>
              </a:rPr>
              <a:t>Σύμ</a:t>
            </a:r>
            <a:r>
              <a:rPr lang="en-US" sz="3801" u="sng" dirty="0">
                <a:solidFill>
                  <a:srgbClr val="FFFFFF"/>
                </a:solidFill>
                <a:latin typeface="Rasputin Light"/>
                <a:ea typeface="Rasputin Light"/>
                <a:cs typeface="Rasputin Light"/>
                <a:sym typeface="Rasputin Light"/>
              </a:rPr>
              <a:t>βαση της Γενεύης του 1951</a:t>
            </a:r>
            <a:r>
              <a:rPr lang="el-GR" sz="3801" u="sng" dirty="0">
                <a:solidFill>
                  <a:srgbClr val="FFFFFF"/>
                </a:solidFill>
                <a:latin typeface="Rasputin Light"/>
                <a:ea typeface="Rasputin Light"/>
                <a:cs typeface="Rasputin Light"/>
                <a:sym typeface="Rasputin Light"/>
              </a:rPr>
              <a:t> (συνέχεια…)</a:t>
            </a:r>
            <a:endParaRPr lang="en-US" sz="3801" u="sng" dirty="0">
              <a:solidFill>
                <a:srgbClr val="FFFFFF"/>
              </a:solidFill>
              <a:latin typeface="Rasputin Light"/>
              <a:ea typeface="Rasputin Light"/>
              <a:cs typeface="Rasputin Light"/>
              <a:sym typeface="Rasputin Light"/>
            </a:endParaRPr>
          </a:p>
        </p:txBody>
      </p:sp>
      <p:sp>
        <p:nvSpPr>
          <p:cNvPr id="5" name="TextBox 4"/>
          <p:cNvSpPr txBox="1"/>
          <p:nvPr/>
        </p:nvSpPr>
        <p:spPr>
          <a:xfrm>
            <a:off x="990600" y="2324100"/>
            <a:ext cx="15392400" cy="5632311"/>
          </a:xfrm>
          <a:prstGeom prst="rect">
            <a:avLst/>
          </a:prstGeom>
          <a:noFill/>
        </p:spPr>
        <p:txBody>
          <a:bodyPr wrap="square" rtlCol="0">
            <a:spAutoFit/>
          </a:bodyPr>
          <a:lstStyle/>
          <a:p>
            <a:pPr algn="ctr">
              <a:lnSpc>
                <a:spcPts val="3554"/>
              </a:lnSpc>
            </a:pPr>
            <a:r>
              <a:rPr lang="en-US" sz="2800" b="1" dirty="0" err="1">
                <a:solidFill>
                  <a:srgbClr val="FFFFFF"/>
                </a:solidFill>
                <a:latin typeface="Arial" panose="020B0604020202020204" pitchFamily="34" charset="0"/>
                <a:ea typeface="Rasputin Bold"/>
                <a:cs typeface="Arial" panose="020B0604020202020204" pitchFamily="34" charset="0"/>
                <a:sym typeface="Rasputin Bold"/>
              </a:rPr>
              <a:t>Δηµοσί</a:t>
            </a:r>
            <a:r>
              <a:rPr lang="en-US" sz="2800" b="1" dirty="0">
                <a:solidFill>
                  <a:srgbClr val="FFFFFF"/>
                </a:solidFill>
                <a:latin typeface="Arial" panose="020B0604020202020204" pitchFamily="34" charset="0"/>
                <a:ea typeface="Rasputin Bold"/>
                <a:cs typeface="Arial" panose="020B0604020202020204" pitchFamily="34" charset="0"/>
                <a:sym typeface="Rasputin Bold"/>
              </a:rPr>
              <a:t>α Εκπαίδευσις</a:t>
            </a:r>
          </a:p>
          <a:p>
            <a:pPr algn="ctr">
              <a:lnSpc>
                <a:spcPts val="3554"/>
              </a:lnSpc>
            </a:pPr>
            <a:r>
              <a:rPr lang="en-US" sz="2800" b="1" dirty="0">
                <a:solidFill>
                  <a:srgbClr val="FFFFFF"/>
                </a:solidFill>
                <a:latin typeface="Arial" panose="020B0604020202020204" pitchFamily="34" charset="0"/>
                <a:ea typeface="Rasputin Bold"/>
                <a:cs typeface="Arial" panose="020B0604020202020204" pitchFamily="34" charset="0"/>
                <a:sym typeface="Rasputin Bold"/>
              </a:rPr>
              <a:t>  </a:t>
            </a:r>
            <a:r>
              <a:rPr lang="en-US" sz="2800" b="1" u="sng" dirty="0" err="1">
                <a:solidFill>
                  <a:srgbClr val="FFFFFF"/>
                </a:solidFill>
                <a:latin typeface="Arial" panose="020B0604020202020204" pitchFamily="34" charset="0"/>
                <a:ea typeface="Rasputin Bold"/>
                <a:cs typeface="Arial" panose="020B0604020202020204" pitchFamily="34" charset="0"/>
                <a:sym typeface="Rasputin Bold"/>
              </a:rPr>
              <a:t>Αρθρον</a:t>
            </a:r>
            <a:r>
              <a:rPr lang="en-US" sz="2800" b="1" u="sng" dirty="0">
                <a:solidFill>
                  <a:srgbClr val="FFFFFF"/>
                </a:solidFill>
                <a:latin typeface="Arial" panose="020B0604020202020204" pitchFamily="34" charset="0"/>
                <a:ea typeface="Rasputin Bold"/>
                <a:cs typeface="Arial" panose="020B0604020202020204" pitchFamily="34" charset="0"/>
                <a:sym typeface="Rasputin Bold"/>
              </a:rPr>
              <a:t> 22</a:t>
            </a:r>
          </a:p>
          <a:p>
            <a:pPr algn="ctr">
              <a:lnSpc>
                <a:spcPts val="3554"/>
              </a:lnSpc>
            </a:pPr>
            <a:r>
              <a:rPr lang="en-US" sz="2800" b="1" u="sng" dirty="0">
                <a:solidFill>
                  <a:srgbClr val="FFFFFF"/>
                </a:solidFill>
                <a:latin typeface="Rasputin Bold"/>
                <a:ea typeface="Rasputin Bold"/>
                <a:cs typeface="Rasputin Bold"/>
                <a:sym typeface="Rasputin Bold"/>
              </a:rPr>
              <a:t> </a:t>
            </a:r>
          </a:p>
          <a:p>
            <a:pPr algn="just">
              <a:lnSpc>
                <a:spcPts val="3554"/>
              </a:lnSpc>
            </a:pPr>
            <a:r>
              <a:rPr lang="en-US" sz="2800" dirty="0">
                <a:solidFill>
                  <a:srgbClr val="FFFFFF"/>
                </a:solidFill>
                <a:latin typeface="Rasputin Light"/>
                <a:ea typeface="Rasputin Light"/>
                <a:cs typeface="Rasputin Light"/>
                <a:sym typeface="Rasputin Light"/>
              </a:rPr>
              <a:t>1. </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Αι</a:t>
            </a:r>
            <a:r>
              <a:rPr lang="en-US" sz="2800" dirty="0">
                <a:solidFill>
                  <a:srgbClr val="FFFFFF"/>
                </a:solidFill>
                <a:latin typeface="Arial" panose="020B0604020202020204" pitchFamily="34" charset="0"/>
                <a:ea typeface="Rasputin Light"/>
                <a:cs typeface="Arial" panose="020B0604020202020204" pitchFamily="34" charset="0"/>
                <a:sym typeface="Rasputin Light"/>
              </a:rPr>
              <a:t> </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Συ</a:t>
            </a:r>
            <a:r>
              <a:rPr lang="en-US" sz="2800" dirty="0">
                <a:solidFill>
                  <a:srgbClr val="FFFFFF"/>
                </a:solidFill>
                <a:latin typeface="Arial" panose="020B0604020202020204" pitchFamily="34" charset="0"/>
                <a:ea typeface="Rasputin Light"/>
                <a:cs typeface="Arial" panose="020B0604020202020204" pitchFamily="34" charset="0"/>
                <a:sym typeface="Rasputin Light"/>
              </a:rPr>
              <a:t>µβα</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λλόµεν</a:t>
            </a:r>
            <a:r>
              <a:rPr lang="en-US" sz="2800" dirty="0">
                <a:solidFill>
                  <a:srgbClr val="FFFFFF"/>
                </a:solidFill>
                <a:latin typeface="Arial" panose="020B0604020202020204" pitchFamily="34" charset="0"/>
                <a:ea typeface="Rasputin Light"/>
                <a:cs typeface="Arial" panose="020B0604020202020204" pitchFamily="34" charset="0"/>
                <a:sym typeface="Rasputin Light"/>
              </a:rPr>
              <a:t>αι Χώραι θα επιφυλάσσουν εις τους πρόσφυγας οίαν και εις τους υπηκόους αυτών µεταχείρισιν όσον αφορά την στοιχειώδη εκπαίδευσιν. </a:t>
            </a:r>
          </a:p>
          <a:p>
            <a:pPr algn="just">
              <a:lnSpc>
                <a:spcPts val="3554"/>
              </a:lnSpc>
            </a:pPr>
            <a:endParaRPr lang="en-US" sz="28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554"/>
              </a:lnSpc>
            </a:pPr>
            <a:r>
              <a:rPr lang="en-US" sz="2800" dirty="0">
                <a:solidFill>
                  <a:srgbClr val="FFFFFF"/>
                </a:solidFill>
                <a:latin typeface="Arial" panose="020B0604020202020204" pitchFamily="34" charset="0"/>
                <a:ea typeface="Rasputin Light"/>
                <a:cs typeface="Arial" panose="020B0604020202020204" pitchFamily="34" charset="0"/>
                <a:sym typeface="Rasputin Light"/>
              </a:rPr>
              <a:t>2. </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Αι</a:t>
            </a:r>
            <a:r>
              <a:rPr lang="en-US" sz="2800" dirty="0">
                <a:solidFill>
                  <a:srgbClr val="FFFFFF"/>
                </a:solidFill>
                <a:latin typeface="Arial" panose="020B0604020202020204" pitchFamily="34" charset="0"/>
                <a:ea typeface="Rasputin Light"/>
                <a:cs typeface="Arial" panose="020B0604020202020204" pitchFamily="34" charset="0"/>
                <a:sym typeface="Rasputin Light"/>
              </a:rPr>
              <a:t> </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Συ</a:t>
            </a:r>
            <a:r>
              <a:rPr lang="en-US" sz="2800" dirty="0">
                <a:solidFill>
                  <a:srgbClr val="FFFFFF"/>
                </a:solidFill>
                <a:latin typeface="Arial" panose="020B0604020202020204" pitchFamily="34" charset="0"/>
                <a:ea typeface="Rasputin Light"/>
                <a:cs typeface="Arial" panose="020B0604020202020204" pitchFamily="34" charset="0"/>
                <a:sym typeface="Rasputin Light"/>
              </a:rPr>
              <a:t>µβα</a:t>
            </a:r>
            <a:r>
              <a:rPr lang="en-US" sz="2800" dirty="0" err="1">
                <a:solidFill>
                  <a:srgbClr val="FFFFFF"/>
                </a:solidFill>
                <a:latin typeface="Arial" panose="020B0604020202020204" pitchFamily="34" charset="0"/>
                <a:ea typeface="Rasputin Light"/>
                <a:cs typeface="Arial" panose="020B0604020202020204" pitchFamily="34" charset="0"/>
                <a:sym typeface="Rasputin Light"/>
              </a:rPr>
              <a:t>λλόµεν</a:t>
            </a:r>
            <a:r>
              <a:rPr lang="en-US" sz="2800" dirty="0">
                <a:solidFill>
                  <a:srgbClr val="FFFFFF"/>
                </a:solidFill>
                <a:latin typeface="Arial" panose="020B0604020202020204" pitchFamily="34" charset="0"/>
                <a:ea typeface="Rasputin Light"/>
                <a:cs typeface="Arial" panose="020B0604020202020204" pitchFamily="34" charset="0"/>
                <a:sym typeface="Rasputin Light"/>
              </a:rPr>
              <a:t>αι Χώραι θα επιφυλάσσουν εις τους Πρόσφυγας µεταχείρισιν όσον ένεστι ευνοϊκήν, οπωσδήποτε δε ουχί ολιγώτερον ευνοϊκήν της υπό τας ιδίας συνθήκας εις τους αλλοδαπούς εν γένει επιφυλασσοµένης, όσον αφορά την λοιπήν εκπαίδευσιν και ειδικώτερον την εισδοχήν εις εκπαιδευτικά ιδρύµατα, την αναγνώρισιν αλλοδαπών σχολικών πιστοποιητι- κών, διπλωµάτων και πανεπιστηµιακών τίτλων, την καταβολήν ηλαττωµένων διδάκτρων και τελών και την χορήγησιν υποτροφιών.</a:t>
            </a:r>
          </a:p>
        </p:txBody>
      </p:sp>
    </p:spTree>
    <p:extLst>
      <p:ext uri="{BB962C8B-B14F-4D97-AF65-F5344CB8AC3E}">
        <p14:creationId xmlns:p14="http://schemas.microsoft.com/office/powerpoint/2010/main" val="186145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4" name="TextBox 4"/>
          <p:cNvSpPr txBox="1"/>
          <p:nvPr/>
        </p:nvSpPr>
        <p:spPr>
          <a:xfrm>
            <a:off x="990600" y="3803762"/>
            <a:ext cx="16383000" cy="923330"/>
          </a:xfrm>
          <a:prstGeom prst="rect">
            <a:avLst/>
          </a:prstGeom>
        </p:spPr>
        <p:txBody>
          <a:bodyPr wrap="square" lIns="0" tIns="0" rIns="0" bIns="0" rtlCol="0" anchor="t">
            <a:spAutoFit/>
          </a:bodyPr>
          <a:lstStyle/>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
        <p:nvSpPr>
          <p:cNvPr id="2" name="TextBox 1"/>
          <p:cNvSpPr txBox="1"/>
          <p:nvPr/>
        </p:nvSpPr>
        <p:spPr>
          <a:xfrm>
            <a:off x="3201460" y="1257300"/>
            <a:ext cx="10666940" cy="682238"/>
          </a:xfrm>
          <a:prstGeom prst="rect">
            <a:avLst/>
          </a:prstGeom>
          <a:noFill/>
        </p:spPr>
        <p:txBody>
          <a:bodyPr wrap="square" rtlCol="0">
            <a:spAutoFit/>
          </a:bodyPr>
          <a:lstStyle/>
          <a:p>
            <a:pPr marL="410352" lvl="1" algn="ctr">
              <a:lnSpc>
                <a:spcPts val="4561"/>
              </a:lnSpc>
            </a:pPr>
            <a:r>
              <a:rPr lang="en-US" sz="3801" u="sng" dirty="0">
                <a:solidFill>
                  <a:srgbClr val="FFFFFF"/>
                </a:solidFill>
                <a:latin typeface="Rasputin Light"/>
                <a:ea typeface="Rasputin Light"/>
                <a:cs typeface="Rasputin Light"/>
                <a:sym typeface="Rasputin Light"/>
              </a:rPr>
              <a:t>Σ</a:t>
            </a:r>
            <a:r>
              <a:rPr lang="el-GR" sz="3801" u="sng" dirty="0" err="1">
                <a:solidFill>
                  <a:srgbClr val="FFFFFF"/>
                </a:solidFill>
                <a:latin typeface="Rasputin Light"/>
                <a:ea typeface="Rasputin Light"/>
                <a:cs typeface="Rasputin Light"/>
                <a:sym typeface="Rasputin Light"/>
              </a:rPr>
              <a:t>ύμβαση</a:t>
            </a:r>
            <a:r>
              <a:rPr lang="el-GR" sz="3801" u="sng" dirty="0">
                <a:solidFill>
                  <a:srgbClr val="FFFFFF"/>
                </a:solidFill>
                <a:latin typeface="Rasputin Light"/>
                <a:ea typeface="Rasputin Light"/>
                <a:cs typeface="Rasputin Light"/>
                <a:sym typeface="Rasputin Light"/>
              </a:rPr>
              <a:t> Δικαιωμάτων του παιδιού 1989</a:t>
            </a:r>
            <a:endParaRPr lang="en-US" sz="3801" u="sng" dirty="0">
              <a:solidFill>
                <a:srgbClr val="FFFFFF"/>
              </a:solidFill>
              <a:latin typeface="Rasputin Light"/>
              <a:ea typeface="Rasputin Light"/>
              <a:cs typeface="Rasputin Light"/>
              <a:sym typeface="Rasputin Light"/>
            </a:endParaRPr>
          </a:p>
        </p:txBody>
      </p:sp>
      <p:sp>
        <p:nvSpPr>
          <p:cNvPr id="6" name="TextBox 5"/>
          <p:cNvSpPr txBox="1"/>
          <p:nvPr/>
        </p:nvSpPr>
        <p:spPr>
          <a:xfrm>
            <a:off x="609600" y="2628900"/>
            <a:ext cx="16764000" cy="1631216"/>
          </a:xfrm>
          <a:prstGeom prst="rect">
            <a:avLst/>
          </a:prstGeom>
          <a:noFill/>
        </p:spPr>
        <p:txBody>
          <a:bodyPr wrap="square" rtlCol="0">
            <a:spAutoFit/>
          </a:bodyPr>
          <a:lstStyle/>
          <a:p>
            <a:pPr algn="just"/>
            <a:r>
              <a:rPr lang="el-GR" sz="2400" dirty="0">
                <a:solidFill>
                  <a:schemeClr val="bg1"/>
                </a:solidFill>
                <a:latin typeface="Arial" panose="020B0604020202020204" pitchFamily="34" charset="0"/>
                <a:cs typeface="Arial" panose="020B0604020202020204" pitchFamily="34" charset="0"/>
              </a:rPr>
              <a:t>Υιοθετήθηκε από τη Γενική Συνέλευση του ΟΗΕ το 1989, για να αλλάξει τον τρόπο με τον οποίο αντιμετωπίζονται τα παιδιά, μετατρέποντάς τους από παθητικούς αποδέκτες φιλανθρωπίας σε ανθρώπινα </a:t>
            </a:r>
            <a:r>
              <a:rPr lang="el-GR" sz="2400" b="1" u="sng" dirty="0">
                <a:solidFill>
                  <a:schemeClr val="bg1"/>
                </a:solidFill>
                <a:latin typeface="Arial" panose="020B0604020202020204" pitchFamily="34" charset="0"/>
                <a:cs typeface="Arial" panose="020B0604020202020204" pitchFamily="34" charset="0"/>
              </a:rPr>
              <a:t>όντα με ένα ξεχωριστό σύνολο δικαιωμάτων</a:t>
            </a:r>
            <a:r>
              <a:rPr lang="el-GR" sz="2400" dirty="0">
                <a:solidFill>
                  <a:schemeClr val="bg1"/>
                </a:solidFill>
                <a:latin typeface="Arial" panose="020B0604020202020204" pitchFamily="34" charset="0"/>
                <a:cs typeface="Arial" panose="020B0604020202020204" pitchFamily="34" charset="0"/>
              </a:rPr>
              <a:t>. Η Σύμβαση αναγνωρίζει ότι η παιδική ηλικία είναι μια ευάλωτη στιγμή και ότι τα παιδιά χρειάζονται </a:t>
            </a:r>
            <a:r>
              <a:rPr lang="el-GR" sz="2400" b="1" u="sng" dirty="0">
                <a:solidFill>
                  <a:schemeClr val="bg1"/>
                </a:solidFill>
                <a:latin typeface="Arial" panose="020B0604020202020204" pitchFamily="34" charset="0"/>
                <a:cs typeface="Arial" panose="020B0604020202020204" pitchFamily="34" charset="0"/>
              </a:rPr>
              <a:t>ειδική φροντίδα και προστασία</a:t>
            </a:r>
            <a:r>
              <a:rPr lang="el-GR" sz="2800" dirty="0">
                <a:solidFill>
                  <a:schemeClr val="bg1"/>
                </a:solidFill>
              </a:rPr>
              <a:t>. </a:t>
            </a:r>
            <a:endParaRPr lang="el-GR" sz="28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09600" y="4741298"/>
            <a:ext cx="16611600" cy="4278094"/>
          </a:xfrm>
          <a:prstGeom prst="rect">
            <a:avLst/>
          </a:prstGeom>
          <a:noFill/>
        </p:spPr>
        <p:txBody>
          <a:bodyPr wrap="square" rtlCol="0">
            <a:spAutoFit/>
          </a:bodyPr>
          <a:lstStyle/>
          <a:p>
            <a:pPr algn="just"/>
            <a:r>
              <a:rPr lang="el-GR" sz="2800" b="1" u="sng" dirty="0">
                <a:solidFill>
                  <a:schemeClr val="bg1"/>
                </a:solidFill>
                <a:latin typeface="Arial" panose="020B0604020202020204" pitchFamily="34" charset="0"/>
                <a:cs typeface="Arial" panose="020B0604020202020204" pitchFamily="34" charset="0"/>
              </a:rPr>
              <a:t>Άρθρο  2 </a:t>
            </a:r>
            <a:endParaRPr lang="en-US" sz="2800" b="1" u="sng" dirty="0">
              <a:solidFill>
                <a:schemeClr val="bg1"/>
              </a:solidFill>
              <a:latin typeface="Arial" panose="020B0604020202020204" pitchFamily="34" charset="0"/>
              <a:cs typeface="Arial" panose="020B0604020202020204" pitchFamily="34" charset="0"/>
            </a:endParaRPr>
          </a:p>
          <a:p>
            <a:pPr algn="just"/>
            <a:endParaRPr lang="el-GR" sz="2800" b="1" u="sng" dirty="0">
              <a:solidFill>
                <a:schemeClr val="bg1"/>
              </a:solidFill>
              <a:latin typeface="Arial" panose="020B0604020202020204" pitchFamily="34" charset="0"/>
              <a:cs typeface="Arial" panose="020B0604020202020204" pitchFamily="34" charset="0"/>
            </a:endParaRPr>
          </a:p>
          <a:p>
            <a:pPr algn="just"/>
            <a:r>
              <a:rPr lang="el-GR" sz="2400" dirty="0">
                <a:solidFill>
                  <a:schemeClr val="bg1"/>
                </a:solidFill>
                <a:latin typeface="Arial" panose="020B0604020202020204" pitchFamily="34" charset="0"/>
                <a:cs typeface="Arial" panose="020B0604020202020204" pitchFamily="34" charset="0"/>
              </a:rPr>
              <a:t>1. Τα </a:t>
            </a:r>
            <a:r>
              <a:rPr lang="el-GR" sz="2400" dirty="0" err="1">
                <a:solidFill>
                  <a:schemeClr val="bg1"/>
                </a:solidFill>
                <a:latin typeface="Arial" panose="020B0604020202020204" pitchFamily="34" charset="0"/>
                <a:cs typeface="Arial" panose="020B0604020202020204" pitchFamily="34" charset="0"/>
              </a:rPr>
              <a:t>Συµβαλλόµενα</a:t>
            </a:r>
            <a:r>
              <a:rPr lang="el-GR" sz="2400" dirty="0">
                <a:solidFill>
                  <a:schemeClr val="bg1"/>
                </a:solidFill>
                <a:latin typeface="Arial" panose="020B0604020202020204" pitchFamily="34" charset="0"/>
                <a:cs typeface="Arial" panose="020B0604020202020204" pitchFamily="34" charset="0"/>
              </a:rPr>
              <a:t> Κράτη υποχρεούνται να σέβονται τα </a:t>
            </a:r>
            <a:r>
              <a:rPr lang="el-GR" sz="2400" dirty="0" err="1">
                <a:solidFill>
                  <a:schemeClr val="bg1"/>
                </a:solidFill>
                <a:latin typeface="Arial" panose="020B0604020202020204" pitchFamily="34" charset="0"/>
                <a:cs typeface="Arial" panose="020B0604020202020204" pitchFamily="34" charset="0"/>
              </a:rPr>
              <a:t>δικαιώµατα</a:t>
            </a:r>
            <a:r>
              <a:rPr lang="el-GR" sz="2400" dirty="0">
                <a:solidFill>
                  <a:schemeClr val="bg1"/>
                </a:solidFill>
                <a:latin typeface="Arial" panose="020B0604020202020204" pitchFamily="34" charset="0"/>
                <a:cs typeface="Arial" panose="020B0604020202020204" pitchFamily="34" charset="0"/>
              </a:rPr>
              <a:t>, που αναφέρονται στην παρούσα </a:t>
            </a:r>
            <a:r>
              <a:rPr lang="el-GR" sz="2400" dirty="0" err="1">
                <a:solidFill>
                  <a:schemeClr val="bg1"/>
                </a:solidFill>
                <a:latin typeface="Arial" panose="020B0604020202020204" pitchFamily="34" charset="0"/>
                <a:cs typeface="Arial" panose="020B0604020202020204" pitchFamily="34" charset="0"/>
              </a:rPr>
              <a:t>Σύµβαση</a:t>
            </a:r>
            <a:r>
              <a:rPr lang="el-GR" sz="2400" dirty="0">
                <a:solidFill>
                  <a:schemeClr val="bg1"/>
                </a:solidFill>
                <a:latin typeface="Arial" panose="020B0604020202020204" pitchFamily="34" charset="0"/>
                <a:cs typeface="Arial" panose="020B0604020202020204" pitchFamily="34" charset="0"/>
              </a:rPr>
              <a:t> και να τα εγγυώνται σε κάθε παιδί που υπάγεται στη δικαιοδοσία τους, χωρίς </a:t>
            </a:r>
            <a:r>
              <a:rPr lang="el-GR" sz="2400" dirty="0" err="1">
                <a:solidFill>
                  <a:schemeClr val="bg1"/>
                </a:solidFill>
                <a:latin typeface="Arial" panose="020B0604020202020204" pitchFamily="34" charset="0"/>
                <a:cs typeface="Arial" panose="020B0604020202020204" pitchFamily="34" charset="0"/>
              </a:rPr>
              <a:t>καµία</a:t>
            </a:r>
            <a:r>
              <a:rPr lang="el-GR" sz="2400" dirty="0">
                <a:solidFill>
                  <a:schemeClr val="bg1"/>
                </a:solidFill>
                <a:latin typeface="Arial" panose="020B0604020202020204" pitchFamily="34" charset="0"/>
                <a:cs typeface="Arial" panose="020B0604020202020204" pitchFamily="34" charset="0"/>
              </a:rPr>
              <a:t> διάκριση φυλής, </a:t>
            </a:r>
            <a:r>
              <a:rPr lang="el-GR" sz="2400" dirty="0" err="1">
                <a:solidFill>
                  <a:schemeClr val="bg1"/>
                </a:solidFill>
                <a:latin typeface="Arial" panose="020B0604020202020204" pitchFamily="34" charset="0"/>
                <a:cs typeface="Arial" panose="020B0604020202020204" pitchFamily="34" charset="0"/>
              </a:rPr>
              <a:t>χρώµατος</a:t>
            </a:r>
            <a:r>
              <a:rPr lang="el-GR" sz="2400" dirty="0">
                <a:solidFill>
                  <a:schemeClr val="bg1"/>
                </a:solidFill>
                <a:latin typeface="Arial" panose="020B0604020202020204" pitchFamily="34" charset="0"/>
                <a:cs typeface="Arial" panose="020B0604020202020204" pitchFamily="34" charset="0"/>
              </a:rPr>
              <a:t>, φύλου, γλώσσας, θρησκείας, πολιτικών ή άλλων πεποιθήσεων του παιδιού ή των γονέων του ή των </a:t>
            </a:r>
            <a:r>
              <a:rPr lang="el-GR" sz="2400" dirty="0" err="1">
                <a:solidFill>
                  <a:schemeClr val="bg1"/>
                </a:solidFill>
                <a:latin typeface="Arial" panose="020B0604020202020204" pitchFamily="34" charset="0"/>
                <a:cs typeface="Arial" panose="020B0604020202020204" pitchFamily="34" charset="0"/>
              </a:rPr>
              <a:t>νόµιµων</a:t>
            </a:r>
            <a:r>
              <a:rPr lang="el-GR" sz="2400" dirty="0">
                <a:solidFill>
                  <a:schemeClr val="bg1"/>
                </a:solidFill>
                <a:latin typeface="Arial" panose="020B0604020202020204" pitchFamily="34" charset="0"/>
                <a:cs typeface="Arial" panose="020B0604020202020204" pitchFamily="34" charset="0"/>
              </a:rPr>
              <a:t> εκπροσώπων του ή της εθνικής, εθνικιστικής ή κοινωνικής καταγωγής τους, της περιουσιακής τους κατάστασης, της ανικανότητάς τους, της γέννησής τους ή οποιασδήποτε άλλης κατάστασης. </a:t>
            </a:r>
          </a:p>
          <a:p>
            <a:pPr algn="just"/>
            <a:endParaRPr lang="el-GR" sz="2400" dirty="0">
              <a:solidFill>
                <a:schemeClr val="bg1"/>
              </a:solidFill>
              <a:latin typeface="Arial" panose="020B0604020202020204" pitchFamily="34" charset="0"/>
              <a:cs typeface="Arial" panose="020B0604020202020204" pitchFamily="34" charset="0"/>
            </a:endParaRPr>
          </a:p>
          <a:p>
            <a:pPr algn="just"/>
            <a:r>
              <a:rPr lang="el-GR" sz="2400" dirty="0">
                <a:solidFill>
                  <a:schemeClr val="bg1"/>
                </a:solidFill>
                <a:latin typeface="Arial" panose="020B0604020202020204" pitchFamily="34" charset="0"/>
                <a:cs typeface="Arial" panose="020B0604020202020204" pitchFamily="34" charset="0"/>
              </a:rPr>
              <a:t>2. Τα </a:t>
            </a:r>
            <a:r>
              <a:rPr lang="el-GR" sz="2400" dirty="0" err="1">
                <a:solidFill>
                  <a:schemeClr val="bg1"/>
                </a:solidFill>
                <a:latin typeface="Arial" panose="020B0604020202020204" pitchFamily="34" charset="0"/>
                <a:cs typeface="Arial" panose="020B0604020202020204" pitchFamily="34" charset="0"/>
              </a:rPr>
              <a:t>Συµβαλλόµενα</a:t>
            </a:r>
            <a:r>
              <a:rPr lang="el-GR" sz="2400" dirty="0">
                <a:solidFill>
                  <a:schemeClr val="bg1"/>
                </a:solidFill>
                <a:latin typeface="Arial" panose="020B0604020202020204" pitchFamily="34" charset="0"/>
                <a:cs typeface="Arial" panose="020B0604020202020204" pitchFamily="34" charset="0"/>
              </a:rPr>
              <a:t> Κράτη παίρνουν όλα τα κατάλληλα µ</a:t>
            </a:r>
            <a:r>
              <a:rPr lang="el-GR" sz="2400" dirty="0" err="1">
                <a:solidFill>
                  <a:schemeClr val="bg1"/>
                </a:solidFill>
                <a:latin typeface="Arial" panose="020B0604020202020204" pitchFamily="34" charset="0"/>
                <a:cs typeface="Arial" panose="020B0604020202020204" pitchFamily="34" charset="0"/>
              </a:rPr>
              <a:t>έτρα</a:t>
            </a:r>
            <a:r>
              <a:rPr lang="el-GR" sz="2400" dirty="0">
                <a:solidFill>
                  <a:schemeClr val="bg1"/>
                </a:solidFill>
                <a:latin typeface="Arial" panose="020B0604020202020204" pitchFamily="34" charset="0"/>
                <a:cs typeface="Arial" panose="020B0604020202020204" pitchFamily="34" charset="0"/>
              </a:rPr>
              <a:t> ώστε να προστατεύεται </a:t>
            </a:r>
            <a:r>
              <a:rPr lang="el-GR" sz="2400" dirty="0" err="1">
                <a:solidFill>
                  <a:schemeClr val="bg1"/>
                </a:solidFill>
                <a:latin typeface="Arial" panose="020B0604020202020204" pitchFamily="34" charset="0"/>
                <a:cs typeface="Arial" panose="020B0604020202020204" pitchFamily="34" charset="0"/>
              </a:rPr>
              <a:t>αποτελεσµατικά</a:t>
            </a:r>
            <a:r>
              <a:rPr lang="el-GR" sz="2400" dirty="0">
                <a:solidFill>
                  <a:schemeClr val="bg1"/>
                </a:solidFill>
                <a:latin typeface="Arial" panose="020B0604020202020204" pitchFamily="34" charset="0"/>
                <a:cs typeface="Arial" panose="020B0604020202020204" pitchFamily="34" charset="0"/>
              </a:rPr>
              <a:t> το παιδί έναντι κάθε µ</a:t>
            </a:r>
            <a:r>
              <a:rPr lang="el-GR" sz="2400" dirty="0" err="1">
                <a:solidFill>
                  <a:schemeClr val="bg1"/>
                </a:solidFill>
                <a:latin typeface="Arial" panose="020B0604020202020204" pitchFamily="34" charset="0"/>
                <a:cs typeface="Arial" panose="020B0604020202020204" pitchFamily="34" charset="0"/>
              </a:rPr>
              <a:t>ορφής</a:t>
            </a:r>
            <a:r>
              <a:rPr lang="el-GR" sz="2400" dirty="0">
                <a:solidFill>
                  <a:schemeClr val="bg1"/>
                </a:solidFill>
                <a:latin typeface="Arial" panose="020B0604020202020204" pitchFamily="34" charset="0"/>
                <a:cs typeface="Arial" panose="020B0604020202020204" pitchFamily="34" charset="0"/>
              </a:rPr>
              <a:t> διάκρισης ή κύρωσης, </a:t>
            </a:r>
            <a:r>
              <a:rPr lang="el-GR" sz="2400" dirty="0" err="1">
                <a:solidFill>
                  <a:schemeClr val="bg1"/>
                </a:solidFill>
                <a:latin typeface="Arial" panose="020B0604020202020204" pitchFamily="34" charset="0"/>
                <a:cs typeface="Arial" panose="020B0604020202020204" pitchFamily="34" charset="0"/>
              </a:rPr>
              <a:t>βασισµένης</a:t>
            </a:r>
            <a:r>
              <a:rPr lang="el-GR" sz="2400" dirty="0">
                <a:solidFill>
                  <a:schemeClr val="bg1"/>
                </a:solidFill>
                <a:latin typeface="Arial" panose="020B0604020202020204" pitchFamily="34" charset="0"/>
                <a:cs typeface="Arial" panose="020B0604020202020204" pitchFamily="34" charset="0"/>
              </a:rPr>
              <a:t> στη </a:t>
            </a:r>
            <a:r>
              <a:rPr lang="el-GR" sz="2400" dirty="0" err="1">
                <a:solidFill>
                  <a:schemeClr val="bg1"/>
                </a:solidFill>
                <a:latin typeface="Arial" panose="020B0604020202020204" pitchFamily="34" charset="0"/>
                <a:cs typeface="Arial" panose="020B0604020202020204" pitchFamily="34" charset="0"/>
              </a:rPr>
              <a:t>νοµική</a:t>
            </a:r>
            <a:r>
              <a:rPr lang="el-GR" sz="2400" dirty="0">
                <a:solidFill>
                  <a:schemeClr val="bg1"/>
                </a:solidFill>
                <a:latin typeface="Arial" panose="020B0604020202020204" pitchFamily="34" charset="0"/>
                <a:cs typeface="Arial" panose="020B0604020202020204" pitchFamily="34" charset="0"/>
              </a:rPr>
              <a:t> κατάσταση, στις δραστηριότητες, στις </a:t>
            </a:r>
            <a:r>
              <a:rPr lang="el-GR" sz="2400" dirty="0" err="1">
                <a:solidFill>
                  <a:schemeClr val="bg1"/>
                </a:solidFill>
                <a:latin typeface="Arial" panose="020B0604020202020204" pitchFamily="34" charset="0"/>
                <a:cs typeface="Arial" panose="020B0604020202020204" pitchFamily="34" charset="0"/>
              </a:rPr>
              <a:t>εκφρασµένες</a:t>
            </a:r>
            <a:r>
              <a:rPr lang="el-GR" sz="2400" dirty="0">
                <a:solidFill>
                  <a:schemeClr val="bg1"/>
                </a:solidFill>
                <a:latin typeface="Arial" panose="020B0604020202020204" pitchFamily="34" charset="0"/>
                <a:cs typeface="Arial" panose="020B0604020202020204" pitchFamily="34" charset="0"/>
              </a:rPr>
              <a:t> απόψεις ή στις πεποιθήσεις των γονέων του, των </a:t>
            </a:r>
            <a:r>
              <a:rPr lang="el-GR" sz="2400" dirty="0" err="1">
                <a:solidFill>
                  <a:schemeClr val="bg1"/>
                </a:solidFill>
                <a:latin typeface="Arial" panose="020B0604020202020204" pitchFamily="34" charset="0"/>
                <a:cs typeface="Arial" panose="020B0604020202020204" pitchFamily="34" charset="0"/>
              </a:rPr>
              <a:t>νόµιµων</a:t>
            </a:r>
            <a:r>
              <a:rPr lang="el-GR" sz="2400" dirty="0">
                <a:solidFill>
                  <a:schemeClr val="bg1"/>
                </a:solidFill>
                <a:latin typeface="Arial" panose="020B0604020202020204" pitchFamily="34" charset="0"/>
                <a:cs typeface="Arial" panose="020B0604020202020204" pitchFamily="34" charset="0"/>
              </a:rPr>
              <a:t> εκπροσώπων του ή των µελών της οικογένειάς του.</a:t>
            </a:r>
          </a:p>
        </p:txBody>
      </p:sp>
    </p:spTree>
    <p:extLst>
      <p:ext uri="{BB962C8B-B14F-4D97-AF65-F5344CB8AC3E}">
        <p14:creationId xmlns:p14="http://schemas.microsoft.com/office/powerpoint/2010/main" val="296999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4" name="TextBox 4"/>
          <p:cNvSpPr txBox="1"/>
          <p:nvPr/>
        </p:nvSpPr>
        <p:spPr>
          <a:xfrm>
            <a:off x="990600" y="3803762"/>
            <a:ext cx="16383000" cy="923330"/>
          </a:xfrm>
          <a:prstGeom prst="rect">
            <a:avLst/>
          </a:prstGeom>
        </p:spPr>
        <p:txBody>
          <a:bodyPr wrap="square" lIns="0" tIns="0" rIns="0" bIns="0" rtlCol="0" anchor="t">
            <a:spAutoFit/>
          </a:bodyPr>
          <a:lstStyle/>
          <a:p>
            <a:pPr algn="l">
              <a:lnSpc>
                <a:spcPts val="3600"/>
              </a:lnSpc>
            </a:pPr>
            <a:endParaRPr lang="en-US" sz="2800" dirty="0">
              <a:solidFill>
                <a:srgbClr val="FFFFFF"/>
              </a:solidFill>
              <a:latin typeface="Rasputin Light"/>
              <a:ea typeface="Rasputin Light"/>
              <a:cs typeface="Rasputin Light"/>
              <a:sym typeface="Rasputin Light"/>
            </a:endParaRPr>
          </a:p>
          <a:p>
            <a:pPr algn="l">
              <a:lnSpc>
                <a:spcPts val="3600"/>
              </a:lnSpc>
              <a:spcBef>
                <a:spcPct val="0"/>
              </a:spcBef>
            </a:pPr>
            <a:endParaRPr lang="en-US" sz="3000" dirty="0">
              <a:solidFill>
                <a:srgbClr val="FFFFFF"/>
              </a:solidFill>
              <a:latin typeface="Rasputin Light"/>
              <a:ea typeface="Rasputin Light"/>
              <a:cs typeface="Rasputin Light"/>
              <a:sym typeface="Rasputin Light"/>
            </a:endParaRPr>
          </a:p>
        </p:txBody>
      </p:sp>
      <p:sp>
        <p:nvSpPr>
          <p:cNvPr id="2" name="TextBox 1"/>
          <p:cNvSpPr txBox="1"/>
          <p:nvPr/>
        </p:nvSpPr>
        <p:spPr>
          <a:xfrm>
            <a:off x="1905000" y="1257300"/>
            <a:ext cx="14782800" cy="682238"/>
          </a:xfrm>
          <a:prstGeom prst="rect">
            <a:avLst/>
          </a:prstGeom>
          <a:noFill/>
        </p:spPr>
        <p:txBody>
          <a:bodyPr wrap="square" rtlCol="0">
            <a:spAutoFit/>
          </a:bodyPr>
          <a:lstStyle/>
          <a:p>
            <a:pPr marL="410352" lvl="1" algn="ctr">
              <a:lnSpc>
                <a:spcPts val="4561"/>
              </a:lnSpc>
            </a:pPr>
            <a:r>
              <a:rPr lang="en-US" sz="3801" u="sng" dirty="0">
                <a:solidFill>
                  <a:srgbClr val="FFFFFF"/>
                </a:solidFill>
                <a:latin typeface="Arial" panose="020B0604020202020204" pitchFamily="34" charset="0"/>
                <a:ea typeface="Rasputin Light"/>
                <a:cs typeface="Arial" panose="020B0604020202020204" pitchFamily="34" charset="0"/>
                <a:sym typeface="Rasputin Light"/>
              </a:rPr>
              <a:t>Σ</a:t>
            </a:r>
            <a:r>
              <a:rPr lang="el-GR" sz="3801" u="sng" dirty="0" err="1">
                <a:solidFill>
                  <a:srgbClr val="FFFFFF"/>
                </a:solidFill>
                <a:latin typeface="Arial" panose="020B0604020202020204" pitchFamily="34" charset="0"/>
                <a:ea typeface="Rasputin Light"/>
                <a:cs typeface="Arial" panose="020B0604020202020204" pitchFamily="34" charset="0"/>
                <a:sym typeface="Rasputin Light"/>
              </a:rPr>
              <a:t>ύμβαση</a:t>
            </a:r>
            <a:r>
              <a:rPr lang="el-GR" sz="3801" u="sng" dirty="0">
                <a:solidFill>
                  <a:srgbClr val="FFFFFF"/>
                </a:solidFill>
                <a:latin typeface="Arial" panose="020B0604020202020204" pitchFamily="34" charset="0"/>
                <a:ea typeface="Rasputin Light"/>
                <a:cs typeface="Arial" panose="020B0604020202020204" pitchFamily="34" charset="0"/>
                <a:sym typeface="Rasputin Light"/>
              </a:rPr>
              <a:t> Δικαιωμάτων του παιδιού 1989</a:t>
            </a:r>
            <a:r>
              <a:rPr lang="en-US" sz="3801" u="sng" dirty="0">
                <a:solidFill>
                  <a:srgbClr val="FFFFFF"/>
                </a:solidFill>
                <a:latin typeface="Arial" panose="020B0604020202020204" pitchFamily="34" charset="0"/>
                <a:ea typeface="Rasputin Light"/>
                <a:cs typeface="Arial" panose="020B0604020202020204" pitchFamily="34" charset="0"/>
                <a:sym typeface="Rasputin Light"/>
              </a:rPr>
              <a:t> (</a:t>
            </a:r>
            <a:r>
              <a:rPr lang="el-GR" sz="3801" u="sng" dirty="0">
                <a:solidFill>
                  <a:srgbClr val="FFFFFF"/>
                </a:solidFill>
                <a:latin typeface="Arial" panose="020B0604020202020204" pitchFamily="34" charset="0"/>
                <a:ea typeface="Rasputin Light"/>
                <a:cs typeface="Arial" panose="020B0604020202020204" pitchFamily="34" charset="0"/>
                <a:sym typeface="Rasputin Light"/>
              </a:rPr>
              <a:t>συνέχεια)</a:t>
            </a:r>
            <a:endParaRPr lang="en-US" sz="3801" u="sng" dirty="0">
              <a:solidFill>
                <a:srgbClr val="FFFFFF"/>
              </a:solidFill>
              <a:latin typeface="Arial" panose="020B0604020202020204" pitchFamily="34" charset="0"/>
              <a:ea typeface="Rasputin Light"/>
              <a:cs typeface="Arial" panose="020B0604020202020204" pitchFamily="34" charset="0"/>
              <a:sym typeface="Rasputin Light"/>
            </a:endParaRPr>
          </a:p>
        </p:txBody>
      </p:sp>
      <p:sp>
        <p:nvSpPr>
          <p:cNvPr id="8" name="TextBox 7"/>
          <p:cNvSpPr txBox="1"/>
          <p:nvPr/>
        </p:nvSpPr>
        <p:spPr>
          <a:xfrm>
            <a:off x="406940" y="1962232"/>
            <a:ext cx="16611600" cy="4606389"/>
          </a:xfrm>
          <a:prstGeom prst="rect">
            <a:avLst/>
          </a:prstGeom>
          <a:noFill/>
        </p:spPr>
        <p:txBody>
          <a:bodyPr wrap="square" rtlCol="0">
            <a:spAutoFit/>
          </a:bodyPr>
          <a:lstStyle/>
          <a:p>
            <a:pPr>
              <a:lnSpc>
                <a:spcPts val="3240"/>
              </a:lnSpc>
            </a:pPr>
            <a:r>
              <a:rPr lang="en-US" sz="2400"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400" b="1" u="sng" dirty="0">
                <a:solidFill>
                  <a:srgbClr val="FFFFFF"/>
                </a:solidFill>
                <a:latin typeface="Arial" panose="020B0604020202020204" pitchFamily="34" charset="0"/>
                <a:ea typeface="Rasputin Bold"/>
                <a:cs typeface="Arial" panose="020B0604020202020204" pitchFamily="34" charset="0"/>
                <a:sym typeface="Rasputin Bold"/>
              </a:rPr>
              <a:t> 14</a:t>
            </a:r>
            <a:endParaRPr lang="el-GR" sz="2400" b="1" u="sng" dirty="0">
              <a:solidFill>
                <a:srgbClr val="FFFFFF"/>
              </a:solidFill>
              <a:latin typeface="Arial" panose="020B0604020202020204" pitchFamily="34" charset="0"/>
              <a:ea typeface="Rasputin Bold"/>
              <a:cs typeface="Arial" panose="020B0604020202020204" pitchFamily="34" charset="0"/>
              <a:sym typeface="Rasputin Bold"/>
            </a:endParaRPr>
          </a:p>
          <a:p>
            <a:pPr>
              <a:lnSpc>
                <a:spcPts val="3240"/>
              </a:lnSpc>
            </a:pPr>
            <a:endParaRPr lang="en-US" sz="24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240"/>
              </a:lnSpc>
            </a:pPr>
            <a:r>
              <a:rPr lang="en-US" sz="2400" dirty="0">
                <a:solidFill>
                  <a:srgbClr val="FFFFFF"/>
                </a:solidFill>
                <a:latin typeface="Rasputin Light"/>
                <a:ea typeface="Rasputin Light"/>
                <a:cs typeface="Rasputin Light"/>
                <a:sym typeface="Rasputin Light"/>
              </a:rPr>
              <a:t>1. </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Τα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Συ</a:t>
            </a:r>
            <a:r>
              <a:rPr lang="en-US" sz="2400" dirty="0">
                <a:solidFill>
                  <a:srgbClr val="FFFFFF"/>
                </a:solidFill>
                <a:latin typeface="Arial" panose="020B0604020202020204" pitchFamily="34" charset="0"/>
                <a:ea typeface="Rasputin Light"/>
                <a:cs typeface="Arial" panose="020B0604020202020204" pitchFamily="34" charset="0"/>
                <a:sym typeface="Rasputin Light"/>
              </a:rPr>
              <a:t>µβα</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λλόµεν</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 Κράτη σέβονται το δικαίωµα του παιδιού για ελευθερία σκέψης, συνείδησης και θρησκείας</a:t>
            </a:r>
            <a:r>
              <a:rPr lang="en-US" sz="2400" dirty="0">
                <a:solidFill>
                  <a:srgbClr val="FFFFFF"/>
                </a:solidFill>
                <a:latin typeface="Rasputin Light"/>
                <a:ea typeface="Rasputin Light"/>
                <a:cs typeface="Rasputin Light"/>
                <a:sym typeface="Rasputin Light"/>
              </a:rPr>
              <a:t>. </a:t>
            </a:r>
          </a:p>
          <a:p>
            <a:pPr>
              <a:lnSpc>
                <a:spcPts val="3240"/>
              </a:lnSpc>
            </a:pPr>
            <a:endParaRPr lang="en-US" sz="2400" dirty="0">
              <a:solidFill>
                <a:srgbClr val="FFFFFF"/>
              </a:solidFill>
              <a:latin typeface="Rasputin Light"/>
              <a:ea typeface="Rasputin Light"/>
              <a:cs typeface="Rasputin Light"/>
              <a:sym typeface="Rasputin Light"/>
            </a:endParaRPr>
          </a:p>
          <a:p>
            <a:pPr algn="just">
              <a:lnSpc>
                <a:spcPts val="3240"/>
              </a:lnSpc>
            </a:pPr>
            <a:r>
              <a:rPr lang="en-US" sz="2400" dirty="0">
                <a:solidFill>
                  <a:srgbClr val="FFFFFF"/>
                </a:solidFill>
                <a:latin typeface="Rasputin Light"/>
                <a:ea typeface="Rasputin Light"/>
                <a:cs typeface="Rasputin Light"/>
                <a:sym typeface="Rasputin Light"/>
              </a:rPr>
              <a:t>2. </a:t>
            </a:r>
            <a:r>
              <a:rPr lang="en-US" sz="2400" dirty="0">
                <a:solidFill>
                  <a:srgbClr val="FFFFFF"/>
                </a:solidFill>
                <a:latin typeface="Arial" panose="020B0604020202020204" pitchFamily="34" charset="0"/>
                <a:ea typeface="Rasputin Light"/>
                <a:cs typeface="Arial" panose="020B0604020202020204" pitchFamily="34" charset="0"/>
                <a:sym typeface="Rasputin Light"/>
              </a:rPr>
              <a:t>Τα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Συ</a:t>
            </a:r>
            <a:r>
              <a:rPr lang="en-US" sz="2400" dirty="0">
                <a:solidFill>
                  <a:srgbClr val="FFFFFF"/>
                </a:solidFill>
                <a:latin typeface="Arial" panose="020B0604020202020204" pitchFamily="34" charset="0"/>
                <a:ea typeface="Rasputin Light"/>
                <a:cs typeface="Arial" panose="020B0604020202020204" pitchFamily="34" charset="0"/>
                <a:sym typeface="Rasputin Light"/>
              </a:rPr>
              <a:t>µβα</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λλόµεν</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 Κράτη σέβονται το δικαίωµα και το καθήκον των γονέων ή, κατά περίπτωση, των νοµίµων εκπροσώπων του παιδιού, να το καθοδηγούν στην άσκηση του παραπάνω δικαιώµατος κατά τρόπο που να ανταποκρίνεται στην ανάπτυξη των ικανοτήτων του.</a:t>
            </a:r>
          </a:p>
          <a:p>
            <a:pPr algn="just">
              <a:lnSpc>
                <a:spcPts val="3240"/>
              </a:lnSpc>
            </a:pPr>
            <a:endParaRPr lang="en-US" sz="2400"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240"/>
              </a:lnSpc>
            </a:pPr>
            <a:r>
              <a:rPr lang="en-US" sz="2400" dirty="0">
                <a:solidFill>
                  <a:srgbClr val="FFFFFF"/>
                </a:solidFill>
                <a:latin typeface="Arial" panose="020B0604020202020204" pitchFamily="34" charset="0"/>
                <a:ea typeface="Rasputin Light"/>
                <a:cs typeface="Arial" panose="020B0604020202020204" pitchFamily="34" charset="0"/>
                <a:sym typeface="Rasputin Light"/>
              </a:rPr>
              <a:t>3. Η </a:t>
            </a:r>
            <a:r>
              <a:rPr lang="en-US" sz="2400" dirty="0" err="1">
                <a:solidFill>
                  <a:srgbClr val="FFFFFF"/>
                </a:solidFill>
                <a:latin typeface="Arial" panose="020B0604020202020204" pitchFamily="34" charset="0"/>
                <a:ea typeface="Rasputin Light"/>
                <a:cs typeface="Arial" panose="020B0604020202020204" pitchFamily="34" charset="0"/>
                <a:sym typeface="Rasputin Light"/>
              </a:rPr>
              <a:t>ελευθερί</a:t>
            </a:r>
            <a:r>
              <a:rPr lang="en-US" sz="2400" dirty="0">
                <a:solidFill>
                  <a:srgbClr val="FFFFFF"/>
                </a:solidFill>
                <a:latin typeface="Arial" panose="020B0604020202020204" pitchFamily="34" charset="0"/>
                <a:ea typeface="Rasputin Light"/>
                <a:cs typeface="Arial" panose="020B0604020202020204" pitchFamily="34" charset="0"/>
                <a:sym typeface="Rasputin Light"/>
              </a:rPr>
              <a:t>α της δήλωσης της θρησκείας του ή των πεποιθήσεών του µπορεί να υπόκειται µόνο στους περιορισµούς που ορίζονται από το νόµο και που είναι αναγκαίοι για τη διαφύλαξη της δηµόσιας ασφάλειας, της δηµόσιας τάξης, της δηµόσιας υγείας και των δηµόσιων ηθών, ή των ελευθεριών των θεµελιωδών δικαιωµάτων των άλλων.</a:t>
            </a:r>
          </a:p>
        </p:txBody>
      </p:sp>
      <p:sp>
        <p:nvSpPr>
          <p:cNvPr id="3" name="TextBox 2"/>
          <p:cNvSpPr txBox="1"/>
          <p:nvPr/>
        </p:nvSpPr>
        <p:spPr>
          <a:xfrm>
            <a:off x="403697" y="6819900"/>
            <a:ext cx="16078200" cy="2308324"/>
          </a:xfrm>
          <a:prstGeom prst="rect">
            <a:avLst/>
          </a:prstGeom>
          <a:noFill/>
        </p:spPr>
        <p:txBody>
          <a:bodyPr wrap="square" rtlCol="0">
            <a:spAutoFit/>
          </a:bodyPr>
          <a:lstStyle/>
          <a:p>
            <a:pPr algn="just"/>
            <a:r>
              <a:rPr lang="el-GR" sz="2400" b="1" u="sng" dirty="0">
                <a:solidFill>
                  <a:schemeClr val="bg1"/>
                </a:solidFill>
                <a:latin typeface="Arial" panose="020B0604020202020204" pitchFamily="34" charset="0"/>
                <a:cs typeface="Arial" panose="020B0604020202020204" pitchFamily="34" charset="0"/>
              </a:rPr>
              <a:t>Άρθρο 30 </a:t>
            </a:r>
          </a:p>
          <a:p>
            <a:pPr algn="just"/>
            <a:endParaRPr lang="el-GR" sz="2400" dirty="0">
              <a:solidFill>
                <a:schemeClr val="bg1"/>
              </a:solidFill>
              <a:latin typeface="Arial" panose="020B0604020202020204" pitchFamily="34" charset="0"/>
              <a:cs typeface="Arial" panose="020B0604020202020204" pitchFamily="34" charset="0"/>
            </a:endParaRPr>
          </a:p>
          <a:p>
            <a:pPr algn="just"/>
            <a:r>
              <a:rPr lang="el-GR" sz="2400" dirty="0">
                <a:solidFill>
                  <a:schemeClr val="bg1"/>
                </a:solidFill>
                <a:latin typeface="Arial" panose="020B0604020202020204" pitchFamily="34" charset="0"/>
                <a:cs typeface="Arial" panose="020B0604020202020204" pitchFamily="34" charset="0"/>
              </a:rPr>
              <a:t>Στα κράτη όπου υπάρχουν εθνικές, θρησκευτικές γλωσσικές µ</a:t>
            </a:r>
            <a:r>
              <a:rPr lang="el-GR" sz="2400" dirty="0" err="1">
                <a:solidFill>
                  <a:schemeClr val="bg1"/>
                </a:solidFill>
                <a:latin typeface="Arial" panose="020B0604020202020204" pitchFamily="34" charset="0"/>
                <a:cs typeface="Arial" panose="020B0604020202020204" pitchFamily="34" charset="0"/>
              </a:rPr>
              <a:t>ειονότητες</a:t>
            </a:r>
            <a:r>
              <a:rPr lang="el-GR" sz="2400" dirty="0">
                <a:solidFill>
                  <a:schemeClr val="bg1"/>
                </a:solidFill>
                <a:latin typeface="Arial" panose="020B0604020202020204" pitchFamily="34" charset="0"/>
                <a:cs typeface="Arial" panose="020B0604020202020204" pitchFamily="34" charset="0"/>
              </a:rPr>
              <a:t> ή πρόσωπα </a:t>
            </a:r>
            <a:r>
              <a:rPr lang="el-GR" sz="2400" dirty="0" err="1">
                <a:solidFill>
                  <a:schemeClr val="bg1"/>
                </a:solidFill>
                <a:latin typeface="Arial" panose="020B0604020202020204" pitchFamily="34" charset="0"/>
                <a:cs typeface="Arial" panose="020B0604020202020204" pitchFamily="34" charset="0"/>
              </a:rPr>
              <a:t>αυτόχθονης</a:t>
            </a:r>
            <a:r>
              <a:rPr lang="el-GR" sz="2400" dirty="0">
                <a:solidFill>
                  <a:schemeClr val="bg1"/>
                </a:solidFill>
                <a:latin typeface="Arial" panose="020B0604020202020204" pitchFamily="34" charset="0"/>
                <a:cs typeface="Arial" panose="020B0604020202020204" pitchFamily="34" charset="0"/>
              </a:rPr>
              <a:t> καταγωγής, ένα παιδί αυτόχθονας ή που ανήκει σε µία από αυτές τις µ</a:t>
            </a:r>
            <a:r>
              <a:rPr lang="el-GR" sz="2400" dirty="0" err="1">
                <a:solidFill>
                  <a:schemeClr val="bg1"/>
                </a:solidFill>
                <a:latin typeface="Arial" panose="020B0604020202020204" pitchFamily="34" charset="0"/>
                <a:cs typeface="Arial" panose="020B0604020202020204" pitchFamily="34" charset="0"/>
              </a:rPr>
              <a:t>ειονότητες</a:t>
            </a:r>
            <a:r>
              <a:rPr lang="el-GR" sz="2400" dirty="0">
                <a:solidFill>
                  <a:schemeClr val="bg1"/>
                </a:solidFill>
                <a:latin typeface="Arial" panose="020B0604020202020204" pitchFamily="34" charset="0"/>
                <a:cs typeface="Arial" panose="020B0604020202020204" pitchFamily="34" charset="0"/>
              </a:rPr>
              <a:t> δεν µ</a:t>
            </a:r>
            <a:r>
              <a:rPr lang="el-GR" sz="2400" dirty="0" err="1">
                <a:solidFill>
                  <a:schemeClr val="bg1"/>
                </a:solidFill>
                <a:latin typeface="Arial" panose="020B0604020202020204" pitchFamily="34" charset="0"/>
                <a:cs typeface="Arial" panose="020B0604020202020204" pitchFamily="34" charset="0"/>
              </a:rPr>
              <a:t>πορεί</a:t>
            </a:r>
            <a:r>
              <a:rPr lang="el-GR" sz="2400" dirty="0">
                <a:solidFill>
                  <a:schemeClr val="bg1"/>
                </a:solidFill>
                <a:latin typeface="Arial" panose="020B0604020202020204" pitchFamily="34" charset="0"/>
                <a:cs typeface="Arial" panose="020B0604020202020204" pitchFamily="34" charset="0"/>
              </a:rPr>
              <a:t> να στερηθεί το </a:t>
            </a:r>
            <a:r>
              <a:rPr lang="el-GR" sz="2400" dirty="0" err="1">
                <a:solidFill>
                  <a:schemeClr val="bg1"/>
                </a:solidFill>
                <a:latin typeface="Arial" panose="020B0604020202020204" pitchFamily="34" charset="0"/>
                <a:cs typeface="Arial" panose="020B0604020202020204" pitchFamily="34" charset="0"/>
              </a:rPr>
              <a:t>δικαίωµα</a:t>
            </a:r>
            <a:r>
              <a:rPr lang="el-GR" sz="2400" dirty="0">
                <a:solidFill>
                  <a:schemeClr val="bg1"/>
                </a:solidFill>
                <a:latin typeface="Arial" panose="020B0604020202020204" pitchFamily="34" charset="0"/>
                <a:cs typeface="Arial" panose="020B0604020202020204" pitchFamily="34" charset="0"/>
              </a:rPr>
              <a:t> να έχει τη δική του πολιτιστική ζωή, να πρεσβεύει και να ασκεί τη δική του θρησκεία ή να </a:t>
            </a:r>
            <a:r>
              <a:rPr lang="el-GR" sz="2400" dirty="0" err="1">
                <a:solidFill>
                  <a:schemeClr val="bg1"/>
                </a:solidFill>
                <a:latin typeface="Arial" panose="020B0604020202020204" pitchFamily="34" charset="0"/>
                <a:cs typeface="Arial" panose="020B0604020202020204" pitchFamily="34" charset="0"/>
              </a:rPr>
              <a:t>χρησιµοποιεί</a:t>
            </a:r>
            <a:r>
              <a:rPr lang="el-GR" sz="2400" dirty="0">
                <a:solidFill>
                  <a:schemeClr val="bg1"/>
                </a:solidFill>
                <a:latin typeface="Arial" panose="020B0604020202020204" pitchFamily="34" charset="0"/>
                <a:cs typeface="Arial" panose="020B0604020202020204" pitchFamily="34" charset="0"/>
              </a:rPr>
              <a:t> τη δική του γλώσσα από κοινού µε τα άλλα µέλη της </a:t>
            </a:r>
            <a:r>
              <a:rPr lang="el-GR" sz="2400" dirty="0" err="1">
                <a:solidFill>
                  <a:schemeClr val="bg1"/>
                </a:solidFill>
                <a:latin typeface="Arial" panose="020B0604020202020204" pitchFamily="34" charset="0"/>
                <a:cs typeface="Arial" panose="020B0604020202020204" pitchFamily="34" charset="0"/>
              </a:rPr>
              <a:t>οµάδας</a:t>
            </a:r>
            <a:r>
              <a:rPr lang="el-GR" sz="2400" dirty="0">
                <a:solidFill>
                  <a:schemeClr val="bg1"/>
                </a:solidFill>
                <a:latin typeface="Arial" panose="020B0604020202020204" pitchFamily="34" charset="0"/>
                <a:cs typeface="Arial" panose="020B0604020202020204" pitchFamily="34" charset="0"/>
              </a:rPr>
              <a:t> του.</a:t>
            </a:r>
          </a:p>
        </p:txBody>
      </p:sp>
    </p:spTree>
    <p:extLst>
      <p:ext uri="{BB962C8B-B14F-4D97-AF65-F5344CB8AC3E}">
        <p14:creationId xmlns:p14="http://schemas.microsoft.com/office/powerpoint/2010/main" val="409971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7672955">
            <a:off x="10751530" y="-4919548"/>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1901520">
            <a:off x="11841060" y="-3813956"/>
            <a:ext cx="10836480" cy="7395897"/>
          </a:xfrm>
          <a:custGeom>
            <a:avLst/>
            <a:gdLst/>
            <a:ahLst/>
            <a:cxnLst/>
            <a:rect l="l" t="t" r="r" b="b"/>
            <a:pathLst>
              <a:path w="10836480" h="7395897">
                <a:moveTo>
                  <a:pt x="0" y="0"/>
                </a:moveTo>
                <a:lnTo>
                  <a:pt x="10836480" y="0"/>
                </a:lnTo>
                <a:lnTo>
                  <a:pt x="10836480" y="7395898"/>
                </a:lnTo>
                <a:lnTo>
                  <a:pt x="0" y="7395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7772413">
            <a:off x="-3694394" y="6621391"/>
            <a:ext cx="6800267" cy="4641183"/>
          </a:xfrm>
          <a:custGeom>
            <a:avLst/>
            <a:gdLst/>
            <a:ahLst/>
            <a:cxnLst/>
            <a:rect l="l" t="t" r="r" b="b"/>
            <a:pathLst>
              <a:path w="6800267" h="4641183">
                <a:moveTo>
                  <a:pt x="0" y="0"/>
                </a:moveTo>
                <a:lnTo>
                  <a:pt x="6800268" y="0"/>
                </a:lnTo>
                <a:lnTo>
                  <a:pt x="6800268" y="4641183"/>
                </a:lnTo>
                <a:lnTo>
                  <a:pt x="0" y="4641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2129122" y="4519012"/>
            <a:ext cx="14029756" cy="2551981"/>
          </a:xfrm>
          <a:prstGeom prst="rect">
            <a:avLst/>
          </a:prstGeom>
        </p:spPr>
        <p:txBody>
          <a:bodyPr lIns="0" tIns="0" rIns="0" bIns="0" rtlCol="0" anchor="t">
            <a:spAutoFit/>
          </a:bodyPr>
          <a:lstStyle/>
          <a:p>
            <a:pPr algn="l">
              <a:lnSpc>
                <a:spcPts val="4030"/>
              </a:lnSpc>
            </a:pPr>
            <a:r>
              <a:rPr lang="en-US" sz="3100" dirty="0">
                <a:latin typeface="Arial" panose="020B0604020202020204" pitchFamily="34" charset="0"/>
                <a:ea typeface="Rasputin Light"/>
                <a:cs typeface="Arial" panose="020B0604020202020204" pitchFamily="34" charset="0"/>
                <a:sym typeface="Rasputin Light"/>
              </a:rPr>
              <a:t>«Η </a:t>
            </a:r>
            <a:r>
              <a:rPr lang="en-US" sz="3100" dirty="0" err="1">
                <a:latin typeface="Arial" panose="020B0604020202020204" pitchFamily="34" charset="0"/>
                <a:ea typeface="Rasputin Light"/>
                <a:cs typeface="Arial" panose="020B0604020202020204" pitchFamily="34" charset="0"/>
                <a:sym typeface="Rasputin Light"/>
              </a:rPr>
              <a:t>Ελλάδ</a:t>
            </a:r>
            <a:r>
              <a:rPr lang="en-US" sz="3100" dirty="0">
                <a:latin typeface="Arial" panose="020B0604020202020204" pitchFamily="34" charset="0"/>
                <a:ea typeface="Rasputin Light"/>
                <a:cs typeface="Arial" panose="020B0604020202020204" pitchFamily="34" charset="0"/>
                <a:sym typeface="Rasputin Light"/>
              </a:rPr>
              <a:t>α έχει επανειλημμένως καταδικαστεί από το ΕΔΔΑ σχετικά με την παραβίαση των προσωπικών δεδομένων όσον αφορά το θρήσκευμα.» </a:t>
            </a:r>
          </a:p>
          <a:p>
            <a:pPr algn="l">
              <a:lnSpc>
                <a:spcPts val="4030"/>
              </a:lnSpc>
            </a:pPr>
            <a:endParaRPr lang="en-US" sz="3100" dirty="0">
              <a:latin typeface="Arial" panose="020B0604020202020204" pitchFamily="34" charset="0"/>
              <a:ea typeface="Rasputin Light"/>
              <a:cs typeface="Arial" panose="020B0604020202020204" pitchFamily="34" charset="0"/>
              <a:sym typeface="Rasputin Light"/>
            </a:endParaRPr>
          </a:p>
          <a:p>
            <a:pPr algn="l">
              <a:lnSpc>
                <a:spcPts val="4030"/>
              </a:lnSpc>
            </a:pPr>
            <a:r>
              <a:rPr lang="en-US" sz="3100" dirty="0">
                <a:latin typeface="Arial" panose="020B0604020202020204" pitchFamily="34" charset="0"/>
                <a:ea typeface="Rasputin Light"/>
                <a:cs typeface="Arial" panose="020B0604020202020204" pitchFamily="34" charset="0"/>
                <a:sym typeface="Rasputin Light"/>
              </a:rPr>
              <a:t>                                      (Ζαμπ</a:t>
            </a:r>
            <a:r>
              <a:rPr lang="en-US" sz="3100" dirty="0" err="1">
                <a:latin typeface="Arial" panose="020B0604020202020204" pitchFamily="34" charset="0"/>
                <a:ea typeface="Rasputin Light"/>
                <a:cs typeface="Arial" panose="020B0604020202020204" pitchFamily="34" charset="0"/>
                <a:sym typeface="Rasputin Light"/>
              </a:rPr>
              <a:t>έτ</a:t>
            </a:r>
            <a:r>
              <a:rPr lang="en-US" sz="3100" dirty="0">
                <a:latin typeface="Arial" panose="020B0604020202020204" pitchFamily="34" charset="0"/>
                <a:ea typeface="Rasputin Light"/>
                <a:cs typeface="Arial" panose="020B0604020202020204" pitchFamily="34" charset="0"/>
                <a:sym typeface="Rasputin Light"/>
              </a:rPr>
              <a:t>α 2018: 24)</a:t>
            </a:r>
          </a:p>
          <a:p>
            <a:pPr algn="l">
              <a:lnSpc>
                <a:spcPts val="3900"/>
              </a:lnSpc>
            </a:pPr>
            <a:endParaRPr lang="en-US" sz="3100" dirty="0">
              <a:solidFill>
                <a:srgbClr val="142414"/>
              </a:solidFill>
              <a:latin typeface="Rasputin Light"/>
              <a:ea typeface="Rasputin Light"/>
              <a:cs typeface="Rasputin Light"/>
              <a:sym typeface="Rasputin Light"/>
            </a:endParaRPr>
          </a:p>
        </p:txBody>
      </p:sp>
      <p:sp>
        <p:nvSpPr>
          <p:cNvPr id="6" name="TextBox 6"/>
          <p:cNvSpPr txBox="1"/>
          <p:nvPr/>
        </p:nvSpPr>
        <p:spPr>
          <a:xfrm>
            <a:off x="1028700" y="2013670"/>
            <a:ext cx="15755527" cy="1581150"/>
          </a:xfrm>
          <a:prstGeom prst="rect">
            <a:avLst/>
          </a:prstGeom>
        </p:spPr>
        <p:txBody>
          <a:bodyPr lIns="0" tIns="0" rIns="0" bIns="0" rtlCol="0" anchor="t">
            <a:spAutoFit/>
          </a:bodyPr>
          <a:lstStyle/>
          <a:p>
            <a:pPr algn="ctr">
              <a:lnSpc>
                <a:spcPts val="6000"/>
              </a:lnSpc>
            </a:pPr>
            <a:r>
              <a:rPr lang="en-US" sz="5000" b="1" u="sng" dirty="0">
                <a:latin typeface="Arial" panose="020B0604020202020204" pitchFamily="34" charset="0"/>
                <a:ea typeface="Rasputin Bold"/>
                <a:cs typeface="Arial" panose="020B0604020202020204" pitchFamily="34" charset="0"/>
                <a:sym typeface="Rasputin Bold"/>
              </a:rPr>
              <a:t>Κατα</a:t>
            </a:r>
            <a:r>
              <a:rPr lang="en-US" sz="5000" b="1" u="sng" dirty="0" err="1">
                <a:latin typeface="Arial" panose="020B0604020202020204" pitchFamily="34" charset="0"/>
                <a:ea typeface="Rasputin Bold"/>
                <a:cs typeface="Arial" panose="020B0604020202020204" pitchFamily="34" charset="0"/>
                <a:sym typeface="Rasputin Bold"/>
              </a:rPr>
              <a:t>δίκες</a:t>
            </a:r>
            <a:r>
              <a:rPr lang="en-US" sz="5000" b="1" u="sng" dirty="0">
                <a:latin typeface="Arial" panose="020B0604020202020204" pitchFamily="34" charset="0"/>
                <a:ea typeface="Rasputin Bold"/>
                <a:cs typeface="Arial" panose="020B0604020202020204" pitchFamily="34" charset="0"/>
                <a:sym typeface="Rasputin Bold"/>
              </a:rPr>
              <a:t> </a:t>
            </a:r>
            <a:r>
              <a:rPr lang="en-US" sz="5000" b="1" u="sng" dirty="0" err="1">
                <a:latin typeface="Arial" panose="020B0604020202020204" pitchFamily="34" charset="0"/>
                <a:ea typeface="Rasputin Bold"/>
                <a:cs typeface="Arial" panose="020B0604020202020204" pitchFamily="34" charset="0"/>
                <a:sym typeface="Rasputin Bold"/>
              </a:rPr>
              <a:t>της</a:t>
            </a:r>
            <a:r>
              <a:rPr lang="en-US" sz="5000" b="1" u="sng" dirty="0">
                <a:latin typeface="Arial" panose="020B0604020202020204" pitchFamily="34" charset="0"/>
                <a:ea typeface="Rasputin Bold"/>
                <a:cs typeface="Arial" panose="020B0604020202020204" pitchFamily="34" charset="0"/>
                <a:sym typeface="Rasputin Bold"/>
              </a:rPr>
              <a:t> </a:t>
            </a:r>
            <a:r>
              <a:rPr lang="en-US" sz="5000" b="1" u="sng" dirty="0" err="1">
                <a:latin typeface="Arial" panose="020B0604020202020204" pitchFamily="34" charset="0"/>
                <a:ea typeface="Rasputin Bold"/>
                <a:cs typeface="Arial" panose="020B0604020202020204" pitchFamily="34" charset="0"/>
                <a:sym typeface="Rasputin Bold"/>
              </a:rPr>
              <a:t>Ελλάδ</a:t>
            </a:r>
            <a:r>
              <a:rPr lang="en-US" sz="5000" b="1" u="sng" dirty="0">
                <a:latin typeface="Arial" panose="020B0604020202020204" pitchFamily="34" charset="0"/>
                <a:ea typeface="Rasputin Bold"/>
                <a:cs typeface="Arial" panose="020B0604020202020204" pitchFamily="34" charset="0"/>
                <a:sym typeface="Rasputin Bold"/>
              </a:rPr>
              <a:t>ας στο Ευρωπαϊκό Δικαστήριο Δικαιωμάτων του Ανθρώπου (ΕΔΔΑ)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502366" y="692270"/>
            <a:ext cx="13283267" cy="1171575"/>
          </a:xfrm>
          <a:prstGeom prst="rect">
            <a:avLst/>
          </a:prstGeom>
        </p:spPr>
        <p:txBody>
          <a:bodyPr lIns="0" tIns="0" rIns="0" bIns="0" rtlCol="0" anchor="t">
            <a:spAutoFit/>
          </a:bodyPr>
          <a:lstStyle/>
          <a:p>
            <a:pPr algn="ctr">
              <a:lnSpc>
                <a:spcPts val="4561"/>
              </a:lnSpc>
            </a:pPr>
            <a:r>
              <a:rPr lang="en-US" sz="3801" b="1" u="sng">
                <a:solidFill>
                  <a:srgbClr val="000000"/>
                </a:solidFill>
                <a:latin typeface="Rasputin Bold"/>
                <a:ea typeface="Rasputin Bold"/>
                <a:cs typeface="Rasputin Bold"/>
                <a:sym typeface="Rasputin Bold"/>
              </a:rPr>
              <a:t>Υπόθεση Κοκκινάκης κατά Ελλάδος (1993):</a:t>
            </a:r>
          </a:p>
          <a:p>
            <a:pPr algn="ctr">
              <a:lnSpc>
                <a:spcPts val="4561"/>
              </a:lnSpc>
              <a:spcBef>
                <a:spcPct val="0"/>
              </a:spcBef>
            </a:pPr>
            <a:r>
              <a:rPr lang="en-US" sz="3801">
                <a:solidFill>
                  <a:srgbClr val="000000"/>
                </a:solidFill>
                <a:latin typeface="Rasputin Light"/>
                <a:ea typeface="Rasputin Light"/>
                <a:cs typeface="Rasputin Light"/>
                <a:sym typeface="Rasputin Light"/>
              </a:rPr>
              <a:t> </a:t>
            </a:r>
          </a:p>
        </p:txBody>
      </p:sp>
      <p:sp>
        <p:nvSpPr>
          <p:cNvPr id="5" name="TextBox 5"/>
          <p:cNvSpPr txBox="1"/>
          <p:nvPr/>
        </p:nvSpPr>
        <p:spPr>
          <a:xfrm>
            <a:off x="1524806" y="1691435"/>
            <a:ext cx="15734494" cy="8372475"/>
          </a:xfrm>
          <a:prstGeom prst="rect">
            <a:avLst/>
          </a:prstGeom>
        </p:spPr>
        <p:txBody>
          <a:bodyPr lIns="0" tIns="0" rIns="0" bIns="0" rtlCol="0" anchor="t">
            <a:spAutoFit/>
          </a:bodyPr>
          <a:lstStyle/>
          <a:p>
            <a:pPr marL="604809" lvl="1" indent="-302405" algn="l">
              <a:lnSpc>
                <a:spcPts val="3361"/>
              </a:lnSpc>
              <a:buFont typeface="Arial"/>
              <a:buChar char="•"/>
            </a:pPr>
            <a:r>
              <a:rPr lang="en-US" sz="2801">
                <a:solidFill>
                  <a:srgbClr val="000000"/>
                </a:solidFill>
                <a:latin typeface="Rasputin Light"/>
                <a:ea typeface="Rasputin Light"/>
                <a:cs typeface="Rasputin Light"/>
                <a:sym typeface="Rasputin Light"/>
              </a:rPr>
              <a:t>Η πρώτη δικαστική διαμάχη, που αποτέλεσε αφορμή για εμβάθυνση ζητημάτων θρησκευτικής ελευθερίας στο ΕΔΔΑ.</a:t>
            </a:r>
          </a:p>
          <a:p>
            <a:pPr marL="604809" lvl="1" indent="-302405" algn="l">
              <a:lnSpc>
                <a:spcPts val="3361"/>
              </a:lnSpc>
              <a:buFont typeface="Arial"/>
              <a:buChar char="•"/>
            </a:pPr>
            <a:r>
              <a:rPr lang="en-US" sz="2801" u="sng">
                <a:solidFill>
                  <a:srgbClr val="000000"/>
                </a:solidFill>
                <a:latin typeface="Rasputin Light"/>
                <a:ea typeface="Rasputin Light"/>
                <a:cs typeface="Rasputin Light"/>
                <a:sym typeface="Rasputin Light"/>
              </a:rPr>
              <a:t>Μίνως Κοκκινάκης:</a:t>
            </a:r>
            <a:r>
              <a:rPr lang="en-US" sz="2801">
                <a:solidFill>
                  <a:srgbClr val="000000"/>
                </a:solidFill>
                <a:latin typeface="Rasputin Light"/>
                <a:ea typeface="Rasputin Light"/>
                <a:cs typeface="Rasputin Light"/>
                <a:sym typeface="Rasputin Light"/>
              </a:rPr>
              <a:t> μάρτυρας του Ιεχωβά =&gt; υπέστη πάνω από 60 συλλήψεις με την </a:t>
            </a:r>
            <a:r>
              <a:rPr lang="en-US" sz="2801" b="1">
                <a:solidFill>
                  <a:srgbClr val="000000"/>
                </a:solidFill>
                <a:latin typeface="Rasputin Bold"/>
                <a:ea typeface="Rasputin Bold"/>
                <a:cs typeface="Rasputin Bold"/>
                <a:sym typeface="Rasputin Bold"/>
              </a:rPr>
              <a:t>κατηγορία ενάσκησης προσηλυτισμού</a:t>
            </a:r>
            <a:r>
              <a:rPr lang="en-US" sz="2801">
                <a:solidFill>
                  <a:srgbClr val="000000"/>
                </a:solidFill>
                <a:latin typeface="Rasputin Light"/>
                <a:ea typeface="Rasputin Light"/>
                <a:cs typeface="Rasputin Light"/>
                <a:sym typeface="Rasputin Light"/>
              </a:rPr>
              <a:t>.</a:t>
            </a:r>
          </a:p>
          <a:p>
            <a:pPr marL="604809" lvl="1" indent="-302405" algn="l">
              <a:lnSpc>
                <a:spcPts val="3361"/>
              </a:lnSpc>
              <a:buFont typeface="Arial"/>
              <a:buChar char="•"/>
            </a:pPr>
            <a:r>
              <a:rPr lang="en-US" sz="2801" u="sng">
                <a:solidFill>
                  <a:srgbClr val="000000"/>
                </a:solidFill>
                <a:latin typeface="Rasputin Light"/>
                <a:ea typeface="Rasputin Light"/>
                <a:cs typeface="Rasputin Light"/>
                <a:sym typeface="Rasputin Light"/>
              </a:rPr>
              <a:t>Εναρκτήριο υπόθεσης:</a:t>
            </a:r>
            <a:r>
              <a:rPr lang="en-US" sz="2801">
                <a:solidFill>
                  <a:srgbClr val="000000"/>
                </a:solidFill>
                <a:latin typeface="Rasputin Light"/>
                <a:ea typeface="Rasputin Light"/>
                <a:cs typeface="Rasputin Light"/>
                <a:sym typeface="Rasputin Light"/>
              </a:rPr>
              <a:t> επίσκεψη που πραγματοποίησε (με τη σύζυγό του) στο σπίτι της κα. Κυριακάκη και με επιμονή κατόρθωσε να εισέλθει στην οικία, όπου και ανέγνωσε αποσπάσματα από σχετικό με τις Γραφές βιβλίο ενθαρρύνοντάς την να μεταβάλει την Ορθόδοξη πίστη της.</a:t>
            </a:r>
          </a:p>
          <a:p>
            <a:pPr marL="604809" lvl="1" indent="-302405" algn="l">
              <a:lnSpc>
                <a:spcPts val="3361"/>
              </a:lnSpc>
              <a:buFont typeface="Arial"/>
              <a:buChar char="•"/>
            </a:pPr>
            <a:r>
              <a:rPr lang="en-US" sz="2801">
                <a:solidFill>
                  <a:srgbClr val="000000"/>
                </a:solidFill>
                <a:latin typeface="Rasputin Light"/>
                <a:ea typeface="Rasputin Light"/>
                <a:cs typeface="Rasputin Light"/>
                <a:sym typeface="Rasputin Light"/>
              </a:rPr>
              <a:t>Εκδίκαση της υπόθεσης:  στο Τριμελές Πλημμελειοδικείο Λασιθίου, στο Εφετείο Κρήτης, στον Άρειο Πάγο και στο ΕΔΔΑ.</a:t>
            </a:r>
          </a:p>
          <a:p>
            <a:pPr marL="604809" lvl="1" indent="-302405" algn="l">
              <a:lnSpc>
                <a:spcPts val="3361"/>
              </a:lnSpc>
              <a:buFont typeface="Arial"/>
              <a:buChar char="•"/>
            </a:pPr>
            <a:r>
              <a:rPr lang="en-US" sz="2801">
                <a:solidFill>
                  <a:srgbClr val="000000"/>
                </a:solidFill>
                <a:latin typeface="Rasputin Light"/>
                <a:ea typeface="Rasputin Light"/>
                <a:cs typeface="Rasputin Light"/>
                <a:sym typeface="Rasputin Light"/>
              </a:rPr>
              <a:t>ΕΔΔΑ για ελληνικά δικαστήρια: αδυναμία προσδιορισμού τρόπου επέμβασης του κατηγορουμένου στην θρησκευτική συνείδηση της κα. Κυριακή.</a:t>
            </a:r>
          </a:p>
          <a:p>
            <a:pPr marL="604809" lvl="1" indent="-302405" algn="l">
              <a:lnSpc>
                <a:spcPts val="3361"/>
              </a:lnSpc>
              <a:buFont typeface="Arial"/>
              <a:buChar char="•"/>
            </a:pPr>
            <a:r>
              <a:rPr lang="en-US" sz="2801">
                <a:solidFill>
                  <a:srgbClr val="000000"/>
                </a:solidFill>
                <a:latin typeface="Rasputin Light"/>
                <a:ea typeface="Rasputin Light"/>
                <a:cs typeface="Rasputin Light"/>
                <a:sym typeface="Rasputin Light"/>
              </a:rPr>
              <a:t>Ο</a:t>
            </a:r>
            <a:r>
              <a:rPr lang="en-US" sz="2801" b="1">
                <a:solidFill>
                  <a:srgbClr val="000000"/>
                </a:solidFill>
                <a:latin typeface="Rasputin Bold"/>
                <a:ea typeface="Rasputin Bold"/>
                <a:cs typeface="Rasputin Bold"/>
                <a:sym typeface="Rasputin Bold"/>
              </a:rPr>
              <a:t> αιτών</a:t>
            </a:r>
            <a:r>
              <a:rPr lang="en-US" sz="2801">
                <a:solidFill>
                  <a:srgbClr val="000000"/>
                </a:solidFill>
                <a:latin typeface="Rasputin Light"/>
                <a:ea typeface="Rasputin Light"/>
                <a:cs typeface="Rasputin Light"/>
                <a:sym typeface="Rasputin Light"/>
              </a:rPr>
              <a:t>: υποστήριξε ότι κατηγορείται για τη διατύπωση μίας προσωπικής άποψης, που στηριζόταν σε βιβλία που ήταν κοινά για όλους, πρόκειται για άσκηση της ατομικής ελευθερίας του να διαδίδει τις θρησκευτικές του πεποιθήσεις.  </a:t>
            </a:r>
          </a:p>
          <a:p>
            <a:pPr marL="604809" lvl="1" indent="-302405" algn="l">
              <a:lnSpc>
                <a:spcPts val="3361"/>
              </a:lnSpc>
              <a:buFont typeface="Arial"/>
              <a:buChar char="•"/>
            </a:pPr>
            <a:r>
              <a:rPr lang="en-US" sz="2801" u="sng">
                <a:solidFill>
                  <a:srgbClr val="000000"/>
                </a:solidFill>
                <a:latin typeface="Rasputin Light"/>
                <a:ea typeface="Rasputin Light"/>
                <a:cs typeface="Rasputin Light"/>
                <a:sym typeface="Rasputin Light"/>
              </a:rPr>
              <a:t>Απόφαση ΕΔΔΑ</a:t>
            </a:r>
            <a:r>
              <a:rPr lang="en-US" sz="2801">
                <a:solidFill>
                  <a:srgbClr val="000000"/>
                </a:solidFill>
                <a:latin typeface="Rasputin Light"/>
                <a:ea typeface="Rasputin Light"/>
                <a:cs typeface="Rasputin Light"/>
                <a:sym typeface="Rasputin Light"/>
              </a:rPr>
              <a:t>: παραβίαση του</a:t>
            </a:r>
            <a:r>
              <a:rPr lang="en-US" sz="2801" b="1">
                <a:solidFill>
                  <a:srgbClr val="000000"/>
                </a:solidFill>
                <a:latin typeface="Rasputin Bold"/>
                <a:ea typeface="Rasputin Bold"/>
                <a:cs typeface="Rasputin Bold"/>
                <a:sym typeface="Rasputin Bold"/>
              </a:rPr>
              <a:t> άρθρου 9</a:t>
            </a:r>
            <a:r>
              <a:rPr lang="en-US" sz="2801">
                <a:solidFill>
                  <a:srgbClr val="000000"/>
                </a:solidFill>
                <a:latin typeface="Rasputin Light"/>
                <a:ea typeface="Rasputin Light"/>
                <a:cs typeface="Rasputin Light"/>
                <a:sym typeface="Rasputin Light"/>
              </a:rPr>
              <a:t> της ΕΣΔΑ (Ελευθερία σκέψης, συνείδησης και θρησκείας).</a:t>
            </a:r>
          </a:p>
          <a:p>
            <a:pPr algn="l">
              <a:lnSpc>
                <a:spcPts val="3361"/>
              </a:lnSpc>
            </a:pPr>
            <a:endParaRPr lang="en-US" sz="2801">
              <a:solidFill>
                <a:srgbClr val="000000"/>
              </a:solidFill>
              <a:latin typeface="Rasputin Light"/>
              <a:ea typeface="Rasputin Light"/>
              <a:cs typeface="Rasputin Light"/>
              <a:sym typeface="Rasputin Light"/>
            </a:endParaRPr>
          </a:p>
          <a:p>
            <a:pPr algn="l">
              <a:lnSpc>
                <a:spcPts val="3361"/>
              </a:lnSpc>
            </a:pPr>
            <a:r>
              <a:rPr lang="en-US" sz="2801">
                <a:solidFill>
                  <a:srgbClr val="000000"/>
                </a:solidFill>
                <a:latin typeface="Rasputin Light"/>
                <a:ea typeface="Rasputin Light"/>
                <a:cs typeface="Rasputin Light"/>
                <a:sym typeface="Rasputin Light"/>
              </a:rPr>
              <a:t>                                                                                                                   (Παλιούρα, 2017)</a:t>
            </a:r>
          </a:p>
          <a:p>
            <a:pPr algn="ctr">
              <a:lnSpc>
                <a:spcPts val="3241"/>
              </a:lnSpc>
              <a:spcBef>
                <a:spcPct val="0"/>
              </a:spcBef>
            </a:pPr>
            <a:endParaRPr lang="en-US" sz="2801">
              <a:solidFill>
                <a:srgbClr val="000000"/>
              </a:solidFill>
              <a:latin typeface="Rasputin Light"/>
              <a:ea typeface="Rasputin Light"/>
              <a:cs typeface="Rasputin Light"/>
              <a:sym typeface="Rasputin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668180"/>
            <a:ext cx="16230600" cy="12191030"/>
          </a:xfrm>
          <a:prstGeom prst="rect">
            <a:avLst/>
          </a:prstGeom>
        </p:spPr>
        <p:txBody>
          <a:bodyPr lIns="0" tIns="0" rIns="0" bIns="0" rtlCol="0" anchor="t">
            <a:spAutoFit/>
          </a:bodyPr>
          <a:lstStyle/>
          <a:p>
            <a:pPr algn="ctr">
              <a:lnSpc>
                <a:spcPts val="3600"/>
              </a:lnSpc>
            </a:pPr>
            <a:r>
              <a:rPr lang="en-US" sz="3000" b="1" dirty="0">
                <a:solidFill>
                  <a:srgbClr val="000000"/>
                </a:solidFill>
                <a:latin typeface="Rasputin Bold"/>
                <a:ea typeface="Rasputin Bold"/>
                <a:cs typeface="Rasputin Bold"/>
                <a:sym typeface="Rasputin Bold"/>
              </a:rPr>
              <a:t>Απ</a:t>
            </a:r>
            <a:r>
              <a:rPr lang="en-US" sz="3000" b="1" dirty="0" err="1">
                <a:solidFill>
                  <a:srgbClr val="000000"/>
                </a:solidFill>
                <a:latin typeface="Rasputin Bold"/>
                <a:ea typeface="Rasputin Bold"/>
                <a:cs typeface="Rasputin Bold"/>
                <a:sym typeface="Rasputin Bold"/>
              </a:rPr>
              <a:t>όφ</a:t>
            </a:r>
            <a:r>
              <a:rPr lang="en-US" sz="3000" b="1" dirty="0">
                <a:solidFill>
                  <a:srgbClr val="000000"/>
                </a:solidFill>
                <a:latin typeface="Rasputin Bold"/>
                <a:ea typeface="Rasputin Bold"/>
                <a:cs typeface="Rasputin Bold"/>
                <a:sym typeface="Rasputin Bold"/>
              </a:rPr>
              <a:t>αση ΕΔΔΑ 8/1/2013 - Δημητράς κατά Ελλάδας</a:t>
            </a:r>
          </a:p>
          <a:p>
            <a:pPr algn="just">
              <a:lnSpc>
                <a:spcPts val="3533"/>
              </a:lnSpc>
            </a:pPr>
            <a:endParaRPr lang="en-US" sz="3000" b="1" dirty="0">
              <a:solidFill>
                <a:srgbClr val="000000"/>
              </a:solidFill>
              <a:latin typeface="Rasputin Bold"/>
              <a:ea typeface="Rasputin Bold"/>
              <a:cs typeface="Rasputin Bold"/>
              <a:sym typeface="Rasputin Bold"/>
            </a:endParaRPr>
          </a:p>
          <a:p>
            <a:pPr algn="just">
              <a:lnSpc>
                <a:spcPts val="3359"/>
              </a:lnSpc>
            </a:pPr>
            <a:r>
              <a:rPr lang="en-US" sz="2799" b="1" u="sng" dirty="0" err="1">
                <a:solidFill>
                  <a:srgbClr val="000000"/>
                </a:solidFill>
                <a:latin typeface="Rasputin Bold"/>
                <a:ea typeface="Rasputin Bold"/>
                <a:cs typeface="Rasputin Bold"/>
                <a:sym typeface="Rasputin Bold"/>
              </a:rPr>
              <a:t>Προσφυγή</a:t>
            </a:r>
            <a:r>
              <a:rPr lang="en-US" sz="2799" dirty="0" err="1">
                <a:solidFill>
                  <a:srgbClr val="000000"/>
                </a:solidFill>
                <a:latin typeface="Rasputin Light"/>
                <a:ea typeface="Rasputin Light"/>
                <a:cs typeface="Rasputin Light"/>
                <a:sym typeface="Rasputin Light"/>
              </a:rPr>
              <a:t>:Ο</a:t>
            </a:r>
            <a:r>
              <a:rPr lang="en-US" sz="2799" dirty="0">
                <a:solidFill>
                  <a:srgbClr val="000000"/>
                </a:solidFill>
                <a:latin typeface="Rasputin Light"/>
                <a:ea typeface="Rasputin Light"/>
                <a:cs typeface="Rasputin Light"/>
                <a:sym typeface="Rasputin Light"/>
              </a:rPr>
              <a:t> Π. </a:t>
            </a:r>
            <a:r>
              <a:rPr lang="en-US" sz="2799" dirty="0" err="1">
                <a:solidFill>
                  <a:srgbClr val="000000"/>
                </a:solidFill>
                <a:latin typeface="Rasputin Light"/>
                <a:ea typeface="Rasputin Light"/>
                <a:cs typeface="Rasputin Light"/>
                <a:sym typeface="Rasputin Light"/>
              </a:rPr>
              <a:t>Δημητράς</a:t>
            </a:r>
            <a:r>
              <a:rPr lang="en-US" sz="2799" dirty="0">
                <a:solidFill>
                  <a:srgbClr val="000000"/>
                </a:solidFill>
                <a:latin typeface="Rasputin Light"/>
                <a:ea typeface="Rasputin Light"/>
                <a:cs typeface="Rasputin Light"/>
                <a:sym typeface="Rasputin Light"/>
              </a:rPr>
              <a:t> και </a:t>
            </a:r>
            <a:r>
              <a:rPr lang="en-US" sz="2799" dirty="0" err="1">
                <a:solidFill>
                  <a:srgbClr val="000000"/>
                </a:solidFill>
                <a:latin typeface="Rasputin Light"/>
                <a:ea typeface="Rasputin Light"/>
                <a:cs typeface="Rasputin Light"/>
                <a:sym typeface="Rasputin Light"/>
              </a:rPr>
              <a:t>άλλοι</a:t>
            </a:r>
            <a:r>
              <a:rPr lang="en-US" sz="2799" dirty="0">
                <a:solidFill>
                  <a:srgbClr val="000000"/>
                </a:solidFill>
                <a:latin typeface="Rasputin Light"/>
                <a:ea typeface="Rasputin Light"/>
                <a:cs typeface="Rasputin Light"/>
                <a:sym typeface="Rasputin Light"/>
              </a:rPr>
              <a:t> 7 </a:t>
            </a:r>
            <a:r>
              <a:rPr lang="en-US" sz="2799" dirty="0" err="1">
                <a:solidFill>
                  <a:srgbClr val="000000"/>
                </a:solidFill>
                <a:latin typeface="Rasputin Light"/>
                <a:ea typeface="Rasputin Light"/>
                <a:cs typeface="Rasputin Light"/>
                <a:sym typeface="Rasputin Light"/>
              </a:rPr>
              <a:t>Έλληνες</a:t>
            </a:r>
            <a:r>
              <a:rPr lang="en-US" sz="2799" dirty="0">
                <a:solidFill>
                  <a:srgbClr val="000000"/>
                </a:solidFill>
                <a:latin typeface="Rasputin Light"/>
                <a:ea typeface="Rasputin Light"/>
                <a:cs typeface="Rasputin Light"/>
                <a:sym typeface="Rasputin Light"/>
              </a:rPr>
              <a:t> υπ</a:t>
            </a:r>
            <a:r>
              <a:rPr lang="en-US" sz="2799" dirty="0" err="1">
                <a:solidFill>
                  <a:srgbClr val="000000"/>
                </a:solidFill>
                <a:latin typeface="Rasputin Light"/>
                <a:ea typeface="Rasputin Light"/>
                <a:cs typeface="Rasputin Light"/>
                <a:sym typeface="Rasputin Light"/>
              </a:rPr>
              <a:t>ήκοοι</a:t>
            </a:r>
            <a:r>
              <a:rPr lang="en-US" sz="2799" dirty="0">
                <a:solidFill>
                  <a:srgbClr val="000000"/>
                </a:solidFill>
                <a:latin typeface="Rasputin Light"/>
                <a:ea typeface="Rasputin Light"/>
                <a:cs typeface="Rasputin Light"/>
                <a:sym typeface="Rasputin Light"/>
              </a:rPr>
              <a:t> π</a:t>
            </a:r>
            <a:r>
              <a:rPr lang="en-US" sz="2799" dirty="0" err="1">
                <a:solidFill>
                  <a:srgbClr val="000000"/>
                </a:solidFill>
                <a:latin typeface="Rasputin Light"/>
                <a:ea typeface="Rasputin Light"/>
                <a:cs typeface="Rasputin Light"/>
                <a:sym typeface="Rasputin Light"/>
              </a:rPr>
              <a:t>ροσέφυγ</a:t>
            </a:r>
            <a:r>
              <a:rPr lang="en-US" sz="2799" dirty="0">
                <a:solidFill>
                  <a:srgbClr val="000000"/>
                </a:solidFill>
                <a:latin typeface="Rasputin Light"/>
                <a:ea typeface="Rasputin Light"/>
                <a:cs typeface="Rasputin Light"/>
                <a:sym typeface="Rasputin Light"/>
              </a:rPr>
              <a:t>αν στο ΕΔΔΑ.</a:t>
            </a:r>
          </a:p>
          <a:p>
            <a:pPr algn="just">
              <a:lnSpc>
                <a:spcPts val="3359"/>
              </a:lnSpc>
            </a:pPr>
            <a:r>
              <a:rPr lang="en-US" sz="2799" b="1" u="sng" dirty="0" err="1">
                <a:solidFill>
                  <a:srgbClr val="000000"/>
                </a:solidFill>
                <a:latin typeface="Rasputin Bold"/>
                <a:ea typeface="Rasputin Bold"/>
                <a:cs typeface="Rasputin Bold"/>
                <a:sym typeface="Rasputin Bold"/>
              </a:rPr>
              <a:t>Ισχυρισμοί</a:t>
            </a:r>
            <a:r>
              <a:rPr lang="en-US" sz="2799" dirty="0">
                <a:solidFill>
                  <a:srgbClr val="000000"/>
                </a:solidFill>
                <a:latin typeface="Rasputin Light"/>
                <a:ea typeface="Rasputin Light"/>
                <a:cs typeface="Rasputin Light"/>
                <a:sym typeface="Rasputin Light"/>
              </a:rPr>
              <a:t>: Παραβία</a:t>
            </a:r>
            <a:r>
              <a:rPr lang="en-US" sz="2799" dirty="0" err="1">
                <a:solidFill>
                  <a:srgbClr val="000000"/>
                </a:solidFill>
                <a:latin typeface="Rasputin Light"/>
                <a:ea typeface="Rasputin Light"/>
                <a:cs typeface="Rasputin Light"/>
                <a:sym typeface="Rasputin Light"/>
              </a:rPr>
              <a:t>ση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των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άρθρων</a:t>
            </a:r>
            <a:r>
              <a:rPr lang="en-US" sz="2799" dirty="0">
                <a:solidFill>
                  <a:srgbClr val="000000"/>
                </a:solidFill>
                <a:latin typeface="Rasputin Light"/>
                <a:ea typeface="Rasputin Light"/>
                <a:cs typeface="Rasputin Light"/>
                <a:sym typeface="Rasputin Light"/>
              </a:rPr>
              <a:t> 8, 9 και 14 </a:t>
            </a:r>
            <a:r>
              <a:rPr lang="en-US" sz="2799" dirty="0" err="1">
                <a:solidFill>
                  <a:srgbClr val="000000"/>
                </a:solidFill>
                <a:latin typeface="Rasputin Light"/>
                <a:ea typeface="Rasputin Light"/>
                <a:cs typeface="Rasputin Light"/>
                <a:sym typeface="Rasputin Light"/>
              </a:rPr>
              <a:t>της</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Σύμ</a:t>
            </a:r>
            <a:r>
              <a:rPr lang="en-US" sz="2799" dirty="0">
                <a:solidFill>
                  <a:srgbClr val="000000"/>
                </a:solidFill>
                <a:latin typeface="Rasputin Light"/>
                <a:ea typeface="Rasputin Light"/>
                <a:cs typeface="Rasputin Light"/>
                <a:sym typeface="Rasputin Light"/>
              </a:rPr>
              <a:t>βασης.</a:t>
            </a:r>
          </a:p>
          <a:p>
            <a:pPr algn="just">
              <a:lnSpc>
                <a:spcPts val="3359"/>
              </a:lnSpc>
            </a:pPr>
            <a:endParaRPr lang="en-US" sz="2799" dirty="0">
              <a:solidFill>
                <a:srgbClr val="000000"/>
              </a:solidFill>
              <a:latin typeface="Rasputin Light"/>
              <a:ea typeface="Rasputin Light"/>
              <a:cs typeface="Rasputin Light"/>
              <a:sym typeface="Rasputin Light"/>
            </a:endParaRPr>
          </a:p>
          <a:p>
            <a:pPr algn="just">
              <a:lnSpc>
                <a:spcPts val="3359"/>
              </a:lnSpc>
            </a:pPr>
            <a:r>
              <a:rPr lang="en-US" sz="2799" b="1" u="sng" dirty="0">
                <a:solidFill>
                  <a:srgbClr val="000000"/>
                </a:solidFill>
                <a:latin typeface="Rasputin Bold"/>
                <a:ea typeface="Rasputin Bold"/>
                <a:cs typeface="Rasputin Bold"/>
                <a:sym typeface="Rasputin Bold"/>
              </a:rPr>
              <a:t>Κατα</a:t>
            </a:r>
            <a:r>
              <a:rPr lang="en-US" sz="2799" b="1" u="sng" dirty="0" err="1">
                <a:solidFill>
                  <a:srgbClr val="000000"/>
                </a:solidFill>
                <a:latin typeface="Rasputin Bold"/>
                <a:ea typeface="Rasputin Bold"/>
                <a:cs typeface="Rasputin Bold"/>
                <a:sym typeface="Rasputin Bold"/>
              </a:rPr>
              <a:t>γγελίες</a:t>
            </a:r>
            <a:r>
              <a:rPr lang="en-US" sz="2799" dirty="0">
                <a:solidFill>
                  <a:srgbClr val="000000"/>
                </a:solidFill>
                <a:latin typeface="Rasputin Light"/>
                <a:ea typeface="Rasputin Light"/>
                <a:cs typeface="Rasputin Light"/>
                <a:sym typeface="Rasputin Light"/>
              </a:rPr>
              <a:t>:</a:t>
            </a:r>
          </a:p>
          <a:p>
            <a:pPr marL="604520" lvl="1" indent="-302260" algn="just">
              <a:lnSpc>
                <a:spcPts val="3359"/>
              </a:lnSpc>
              <a:buFont typeface="Arial"/>
              <a:buChar char="•"/>
            </a:pPr>
            <a:r>
              <a:rPr lang="en-US" sz="2799" dirty="0">
                <a:solidFill>
                  <a:srgbClr val="000000"/>
                </a:solidFill>
                <a:latin typeface="Rasputin Light"/>
                <a:ea typeface="Rasputin Light"/>
                <a:cs typeface="Rasputin Light"/>
                <a:sym typeface="Rasputin Light"/>
              </a:rPr>
              <a:t>Υπ</a:t>
            </a:r>
            <a:r>
              <a:rPr lang="en-US" sz="2799" dirty="0" err="1">
                <a:solidFill>
                  <a:srgbClr val="000000"/>
                </a:solidFill>
                <a:latin typeface="Rasputin Light"/>
                <a:ea typeface="Rasputin Light"/>
                <a:cs typeface="Rasputin Light"/>
                <a:sym typeface="Rasputin Light"/>
              </a:rPr>
              <a:t>οχρεωτική</a:t>
            </a:r>
            <a:r>
              <a:rPr lang="en-US" sz="2799" dirty="0">
                <a:solidFill>
                  <a:srgbClr val="000000"/>
                </a:solidFill>
                <a:latin typeface="Rasputin Light"/>
                <a:ea typeface="Rasputin Light"/>
                <a:cs typeface="Rasputin Light"/>
                <a:sym typeface="Rasputin Light"/>
              </a:rPr>
              <a:t> απ</a:t>
            </a:r>
            <a:r>
              <a:rPr lang="en-US" sz="2799" dirty="0" err="1">
                <a:solidFill>
                  <a:srgbClr val="000000"/>
                </a:solidFill>
                <a:latin typeface="Rasputin Light"/>
                <a:ea typeface="Rasputin Light"/>
                <a:cs typeface="Rasputin Light"/>
                <a:sym typeface="Rasputin Light"/>
              </a:rPr>
              <a:t>οκάλυψη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θρησκευτικών</a:t>
            </a:r>
            <a:r>
              <a:rPr lang="en-US" sz="2799" dirty="0">
                <a:solidFill>
                  <a:srgbClr val="000000"/>
                </a:solidFill>
                <a:latin typeface="Rasputin Light"/>
                <a:ea typeface="Rasputin Light"/>
                <a:cs typeface="Rasputin Light"/>
                <a:sym typeface="Rasputin Light"/>
              </a:rPr>
              <a:t> πεπ</a:t>
            </a:r>
            <a:r>
              <a:rPr lang="en-US" sz="2799" dirty="0" err="1">
                <a:solidFill>
                  <a:srgbClr val="000000"/>
                </a:solidFill>
                <a:latin typeface="Rasputin Light"/>
                <a:ea typeface="Rasputin Light"/>
                <a:cs typeface="Rasputin Light"/>
                <a:sym typeface="Rasputin Light"/>
              </a:rPr>
              <a:t>οιθήσεων</a:t>
            </a:r>
            <a:r>
              <a:rPr lang="en-US" sz="2799" dirty="0">
                <a:solidFill>
                  <a:srgbClr val="000000"/>
                </a:solidFill>
                <a:latin typeface="Rasputin Light"/>
                <a:ea typeface="Rasputin Light"/>
                <a:cs typeface="Rasputin Light"/>
                <a:sym typeface="Rasputin Light"/>
              </a:rPr>
              <a:t> κα</a:t>
            </a:r>
            <a:r>
              <a:rPr lang="en-US" sz="2799" dirty="0" err="1">
                <a:solidFill>
                  <a:srgbClr val="000000"/>
                </a:solidFill>
                <a:latin typeface="Rasputin Light"/>
                <a:ea typeface="Rasputin Light"/>
                <a:cs typeface="Rasputin Light"/>
                <a:sym typeface="Rasputin Light"/>
              </a:rPr>
              <a:t>τά</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την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ορκωμοσί</a:t>
            </a:r>
            <a:r>
              <a:rPr lang="en-US" sz="2799" dirty="0">
                <a:solidFill>
                  <a:srgbClr val="000000"/>
                </a:solidFill>
                <a:latin typeface="Rasputin Light"/>
                <a:ea typeface="Rasputin Light"/>
                <a:cs typeface="Rasputin Light"/>
                <a:sym typeface="Rasputin Light"/>
              </a:rPr>
              <a:t>α.</a:t>
            </a:r>
          </a:p>
          <a:p>
            <a:pPr marL="604520" lvl="1" indent="-302260" algn="just">
              <a:lnSpc>
                <a:spcPts val="3359"/>
              </a:lnSpc>
              <a:buFont typeface="Arial"/>
              <a:buChar char="•"/>
            </a:pPr>
            <a:r>
              <a:rPr lang="en-US" sz="2799" dirty="0" err="1">
                <a:solidFill>
                  <a:srgbClr val="000000"/>
                </a:solidFill>
                <a:latin typeface="Rasputin Light"/>
                <a:ea typeface="Rasputin Light"/>
                <a:cs typeface="Rasputin Light"/>
                <a:sym typeface="Rasputin Light"/>
              </a:rPr>
              <a:t>Έλλειψη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εθνικών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ενδίκων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μέσων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γι</a:t>
            </a:r>
            <a:r>
              <a:rPr lang="en-US" sz="2799" dirty="0">
                <a:solidFill>
                  <a:srgbClr val="000000"/>
                </a:solidFill>
                <a:latin typeface="Rasputin Light"/>
                <a:ea typeface="Rasputin Light"/>
                <a:cs typeface="Rasputin Light"/>
                <a:sym typeface="Rasputin Light"/>
              </a:rPr>
              <a:t>α την προστασία της θρησκευτικής ελευθερίας.</a:t>
            </a:r>
            <a:endParaRPr lang="el-GR" sz="2799" dirty="0">
              <a:solidFill>
                <a:srgbClr val="000000"/>
              </a:solidFill>
              <a:latin typeface="Rasputin Light"/>
              <a:ea typeface="Rasputin Light"/>
              <a:cs typeface="Rasputin Light"/>
              <a:sym typeface="Rasputin Light"/>
            </a:endParaRPr>
          </a:p>
          <a:p>
            <a:pPr marL="302260" lvl="1" algn="just">
              <a:lnSpc>
                <a:spcPts val="3359"/>
              </a:lnSpc>
            </a:pPr>
            <a:endParaRPr lang="en-US" sz="2799" dirty="0">
              <a:solidFill>
                <a:srgbClr val="000000"/>
              </a:solidFill>
              <a:latin typeface="Rasputin Light"/>
              <a:ea typeface="Rasputin Light"/>
              <a:cs typeface="Rasputin Light"/>
              <a:sym typeface="Rasputin Light"/>
            </a:endParaRPr>
          </a:p>
          <a:p>
            <a:pPr algn="just">
              <a:lnSpc>
                <a:spcPts val="3359"/>
              </a:lnSpc>
            </a:pPr>
            <a:r>
              <a:rPr lang="en-US" sz="2799" b="1" u="sng" dirty="0" err="1">
                <a:solidFill>
                  <a:srgbClr val="000000"/>
                </a:solidFill>
                <a:latin typeface="Rasputin Bold"/>
                <a:ea typeface="Rasputin Bold"/>
                <a:cs typeface="Rasputin Bold"/>
                <a:sym typeface="Rasputin Bold"/>
              </a:rPr>
              <a:t>Θέση</a:t>
            </a:r>
            <a:r>
              <a:rPr lang="en-US" sz="2799" b="1" u="sng" dirty="0">
                <a:solidFill>
                  <a:srgbClr val="000000"/>
                </a:solidFill>
                <a:latin typeface="Rasputin Bold"/>
                <a:ea typeface="Rasputin Bold"/>
                <a:cs typeface="Rasputin Bold"/>
                <a:sym typeface="Rasputin Bold"/>
              </a:rPr>
              <a:t> </a:t>
            </a:r>
            <a:r>
              <a:rPr lang="en-US" sz="2799" b="1" u="sng" dirty="0" err="1">
                <a:solidFill>
                  <a:srgbClr val="000000"/>
                </a:solidFill>
                <a:latin typeface="Rasputin Bold"/>
                <a:ea typeface="Rasputin Bold"/>
                <a:cs typeface="Rasputin Bold"/>
                <a:sym typeface="Rasputin Bold"/>
              </a:rPr>
              <a:t>της</a:t>
            </a:r>
            <a:r>
              <a:rPr lang="en-US" sz="2799" b="1" u="sng" dirty="0">
                <a:solidFill>
                  <a:srgbClr val="000000"/>
                </a:solidFill>
                <a:latin typeface="Rasputin Bold"/>
                <a:ea typeface="Rasputin Bold"/>
                <a:cs typeface="Rasputin Bold"/>
                <a:sym typeface="Rasputin Bold"/>
              </a:rPr>
              <a:t> </a:t>
            </a:r>
            <a:r>
              <a:rPr lang="en-US" sz="2799" b="1" u="sng" dirty="0" err="1">
                <a:solidFill>
                  <a:srgbClr val="000000"/>
                </a:solidFill>
                <a:latin typeface="Rasputin Bold"/>
                <a:ea typeface="Rasputin Bold"/>
                <a:cs typeface="Rasputin Bold"/>
                <a:sym typeface="Rasputin Bold"/>
              </a:rPr>
              <a:t>Κυ</a:t>
            </a:r>
            <a:r>
              <a:rPr lang="en-US" sz="2799" b="1" u="sng" dirty="0">
                <a:solidFill>
                  <a:srgbClr val="000000"/>
                </a:solidFill>
                <a:latin typeface="Rasputin Bold"/>
                <a:ea typeface="Rasputin Bold"/>
                <a:cs typeface="Rasputin Bold"/>
                <a:sym typeface="Rasputin Bold"/>
              </a:rPr>
              <a:t>βέρνησης</a:t>
            </a:r>
            <a:r>
              <a:rPr lang="en-US" sz="2799" dirty="0">
                <a:solidFill>
                  <a:srgbClr val="000000"/>
                </a:solidFill>
                <a:latin typeface="Rasputin Light"/>
                <a:ea typeface="Rasputin Light"/>
                <a:cs typeface="Rasputin Light"/>
                <a:sym typeface="Rasputin Light"/>
              </a:rPr>
              <a:t>:</a:t>
            </a:r>
          </a:p>
          <a:p>
            <a:pPr marL="604520" lvl="1" indent="-302260" algn="just">
              <a:lnSpc>
                <a:spcPts val="3359"/>
              </a:lnSpc>
              <a:buFont typeface="Arial"/>
              <a:buChar char="•"/>
            </a:pPr>
            <a:r>
              <a:rPr lang="en-US" sz="2799" dirty="0">
                <a:solidFill>
                  <a:srgbClr val="000000"/>
                </a:solidFill>
                <a:latin typeface="Rasputin Light"/>
                <a:ea typeface="Rasputin Light"/>
                <a:cs typeface="Rasputin Light"/>
                <a:sym typeface="Rasputin Light"/>
              </a:rPr>
              <a:t>Υπ</a:t>
            </a:r>
            <a:r>
              <a:rPr lang="en-US" sz="2799" dirty="0" err="1">
                <a:solidFill>
                  <a:srgbClr val="000000"/>
                </a:solidFill>
                <a:latin typeface="Rasputin Light"/>
                <a:ea typeface="Rasputin Light"/>
                <a:cs typeface="Rasputin Light"/>
                <a:sym typeface="Rasputin Light"/>
              </a:rPr>
              <a:t>άρχει</a:t>
            </a:r>
            <a:r>
              <a:rPr lang="en-US" sz="2799" dirty="0">
                <a:solidFill>
                  <a:srgbClr val="000000"/>
                </a:solidFill>
                <a:latin typeface="Rasputin Light"/>
                <a:ea typeface="Rasputin Light"/>
                <a:cs typeface="Rasputin Light"/>
                <a:sym typeface="Rasputin Light"/>
              </a:rPr>
              <a:t> επ</a:t>
            </a:r>
            <a:r>
              <a:rPr lang="en-US" sz="2799" dirty="0" err="1">
                <a:solidFill>
                  <a:srgbClr val="000000"/>
                </a:solidFill>
                <a:latin typeface="Rasputin Light"/>
                <a:ea typeface="Rasputin Light"/>
                <a:cs typeface="Rasputin Light"/>
                <a:sym typeface="Rasputin Light"/>
              </a:rPr>
              <a:t>ιλογή</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μετ</a:t>
            </a:r>
            <a:r>
              <a:rPr lang="en-US" sz="2799" dirty="0">
                <a:solidFill>
                  <a:srgbClr val="000000"/>
                </a:solidFill>
                <a:latin typeface="Rasputin Light"/>
                <a:ea typeface="Rasputin Light"/>
                <a:cs typeface="Rasputin Light"/>
                <a:sym typeface="Rasputin Light"/>
              </a:rPr>
              <a:t>αξύ θρησκευτικού και πολιτικού όρκου.</a:t>
            </a:r>
          </a:p>
          <a:p>
            <a:pPr marL="604520" lvl="1" indent="-302260" algn="just">
              <a:lnSpc>
                <a:spcPts val="3359"/>
              </a:lnSpc>
              <a:buFont typeface="Arial"/>
              <a:buChar char="•"/>
            </a:pPr>
            <a:r>
              <a:rPr lang="en-US" sz="2799" dirty="0" err="1">
                <a:solidFill>
                  <a:srgbClr val="000000"/>
                </a:solidFill>
                <a:latin typeface="Rasputin Light"/>
                <a:ea typeface="Rasputin Light"/>
                <a:cs typeface="Rasputin Light"/>
                <a:sym typeface="Rasputin Light"/>
              </a:rPr>
              <a:t>Δεν</a:t>
            </a:r>
            <a:r>
              <a:rPr lang="en-US" sz="2799" dirty="0">
                <a:solidFill>
                  <a:srgbClr val="000000"/>
                </a:solidFill>
                <a:latin typeface="Rasputin Light"/>
                <a:ea typeface="Rasputin Light"/>
                <a:cs typeface="Rasputin Light"/>
                <a:sym typeface="Rasputin Light"/>
              </a:rPr>
              <a:t> απα</a:t>
            </a:r>
            <a:r>
              <a:rPr lang="en-US" sz="2799" dirty="0" err="1">
                <a:solidFill>
                  <a:srgbClr val="000000"/>
                </a:solidFill>
                <a:latin typeface="Rasputin Light"/>
                <a:ea typeface="Rasputin Light"/>
                <a:cs typeface="Rasputin Light"/>
                <a:sym typeface="Rasputin Light"/>
              </a:rPr>
              <a:t>ιτείτ</a:t>
            </a:r>
            <a:r>
              <a:rPr lang="en-US" sz="2799" dirty="0">
                <a:solidFill>
                  <a:srgbClr val="000000"/>
                </a:solidFill>
                <a:latin typeface="Rasputin Light"/>
                <a:ea typeface="Rasputin Light"/>
                <a:cs typeface="Rasputin Light"/>
                <a:sym typeface="Rasputin Light"/>
              </a:rPr>
              <a:t>αι αναγνώριση-αποκάλυψη θρησκείας για την ορκωμοσία.</a:t>
            </a:r>
            <a:endParaRPr lang="el-GR" sz="2799" dirty="0">
              <a:solidFill>
                <a:srgbClr val="000000"/>
              </a:solidFill>
              <a:latin typeface="Rasputin Light"/>
              <a:ea typeface="Rasputin Light"/>
              <a:cs typeface="Rasputin Light"/>
              <a:sym typeface="Rasputin Light"/>
            </a:endParaRPr>
          </a:p>
          <a:p>
            <a:pPr marL="302260" lvl="1" algn="just">
              <a:lnSpc>
                <a:spcPts val="3359"/>
              </a:lnSpc>
            </a:pPr>
            <a:endParaRPr lang="en-US" sz="2799" dirty="0">
              <a:solidFill>
                <a:srgbClr val="000000"/>
              </a:solidFill>
              <a:latin typeface="Rasputin Light"/>
              <a:ea typeface="Rasputin Light"/>
              <a:cs typeface="Rasputin Light"/>
              <a:sym typeface="Rasputin Light"/>
            </a:endParaRPr>
          </a:p>
          <a:p>
            <a:pPr algn="just">
              <a:lnSpc>
                <a:spcPts val="3359"/>
              </a:lnSpc>
            </a:pPr>
            <a:r>
              <a:rPr lang="en-US" sz="2799" b="1" u="sng" dirty="0">
                <a:solidFill>
                  <a:srgbClr val="000000"/>
                </a:solidFill>
                <a:latin typeface="Rasputin Bold"/>
                <a:ea typeface="Rasputin Bold"/>
                <a:cs typeface="Rasputin Bold"/>
                <a:sym typeface="Rasputin Bold"/>
              </a:rPr>
              <a:t>Απ</a:t>
            </a:r>
            <a:r>
              <a:rPr lang="en-US" sz="2799" b="1" u="sng" dirty="0" err="1">
                <a:solidFill>
                  <a:srgbClr val="000000"/>
                </a:solidFill>
                <a:latin typeface="Rasputin Bold"/>
                <a:ea typeface="Rasputin Bold"/>
                <a:cs typeface="Rasputin Bold"/>
                <a:sym typeface="Rasputin Bold"/>
              </a:rPr>
              <a:t>όφ</a:t>
            </a:r>
            <a:r>
              <a:rPr lang="en-US" sz="2799" b="1" u="sng" dirty="0">
                <a:solidFill>
                  <a:srgbClr val="000000"/>
                </a:solidFill>
                <a:latin typeface="Rasputin Bold"/>
                <a:ea typeface="Rasputin Bold"/>
                <a:cs typeface="Rasputin Bold"/>
                <a:sym typeface="Rasputin Bold"/>
              </a:rPr>
              <a:t>αση Δικαστηρίου:</a:t>
            </a:r>
          </a:p>
          <a:p>
            <a:pPr marL="604520" lvl="1" indent="-302260" algn="just">
              <a:lnSpc>
                <a:spcPts val="3359"/>
              </a:lnSpc>
              <a:buFont typeface="Arial"/>
              <a:buChar char="•"/>
            </a:pPr>
            <a:r>
              <a:rPr lang="en-US" sz="2799" dirty="0">
                <a:solidFill>
                  <a:srgbClr val="000000"/>
                </a:solidFill>
                <a:latin typeface="Rasputin Light"/>
                <a:ea typeface="Rasputin Light"/>
                <a:cs typeface="Rasputin Light"/>
                <a:sym typeface="Rasputin Light"/>
              </a:rPr>
              <a:t>Η </a:t>
            </a:r>
            <a:r>
              <a:rPr lang="en-US" sz="2799" dirty="0" err="1">
                <a:solidFill>
                  <a:srgbClr val="000000"/>
                </a:solidFill>
                <a:latin typeface="Rasputin Light"/>
                <a:ea typeface="Rasputin Light"/>
                <a:cs typeface="Rasputin Light"/>
                <a:sym typeface="Rasputin Light"/>
              </a:rPr>
              <a:t>Κυ</a:t>
            </a:r>
            <a:r>
              <a:rPr lang="en-US" sz="2799" dirty="0">
                <a:solidFill>
                  <a:srgbClr val="000000"/>
                </a:solidFill>
                <a:latin typeface="Rasputin Light"/>
                <a:ea typeface="Rasputin Light"/>
                <a:cs typeface="Rasputin Light"/>
                <a:sym typeface="Rasputin Light"/>
              </a:rPr>
              <a:t>βέρνηση δεν παρουσίασε στοιχεία που να αμφισβητούν τις αιτιάσεις.</a:t>
            </a:r>
          </a:p>
          <a:p>
            <a:pPr marL="604520" lvl="1" indent="-302260" algn="just">
              <a:lnSpc>
                <a:spcPts val="3359"/>
              </a:lnSpc>
              <a:buFont typeface="Arial"/>
              <a:buChar char="•"/>
            </a:pPr>
            <a:r>
              <a:rPr lang="en-US" sz="2799" dirty="0" err="1">
                <a:solidFill>
                  <a:srgbClr val="000000"/>
                </a:solidFill>
                <a:latin typeface="Rasputin Light"/>
                <a:ea typeface="Rasputin Light"/>
                <a:cs typeface="Rasputin Light"/>
                <a:sym typeface="Rasputin Light"/>
              </a:rPr>
              <a:t>Οι</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νόμοι</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άρθρ</a:t>
            </a:r>
            <a:r>
              <a:rPr lang="en-US" sz="2799" dirty="0">
                <a:solidFill>
                  <a:srgbClr val="000000"/>
                </a:solidFill>
                <a:latin typeface="Rasputin Light"/>
                <a:ea typeface="Rasputin Light"/>
                <a:cs typeface="Rasputin Light"/>
                <a:sym typeface="Rasputin Light"/>
              </a:rPr>
              <a:t>α 218 και 220 του ποινικού κώδικα) υποχρέωναν την αποκάλυψη θρησκευτικών πεποιθήσεων.</a:t>
            </a:r>
          </a:p>
          <a:p>
            <a:pPr marL="604520" lvl="1" indent="-302260" algn="just">
              <a:lnSpc>
                <a:spcPts val="3359"/>
              </a:lnSpc>
              <a:buFont typeface="Arial"/>
              <a:buChar char="•"/>
            </a:pPr>
            <a:r>
              <a:rPr lang="en-US" sz="2799" dirty="0">
                <a:solidFill>
                  <a:srgbClr val="000000"/>
                </a:solidFill>
                <a:latin typeface="Rasputin Light"/>
                <a:ea typeface="Rasputin Light"/>
                <a:cs typeface="Rasputin Light"/>
                <a:sym typeface="Rasputin Light"/>
              </a:rPr>
              <a:t>Η πα</a:t>
            </a:r>
            <a:r>
              <a:rPr lang="en-US" sz="2799" dirty="0" err="1">
                <a:solidFill>
                  <a:srgbClr val="000000"/>
                </a:solidFill>
                <a:latin typeface="Rasputin Light"/>
                <a:ea typeface="Rasputin Light"/>
                <a:cs typeface="Rasputin Light"/>
                <a:sym typeface="Rasputin Light"/>
              </a:rPr>
              <a:t>ρέμ</a:t>
            </a:r>
            <a:r>
              <a:rPr lang="en-US" sz="2799" dirty="0">
                <a:solidFill>
                  <a:srgbClr val="000000"/>
                </a:solidFill>
                <a:latin typeface="Rasputin Light"/>
                <a:ea typeface="Rasputin Light"/>
                <a:cs typeface="Rasputin Light"/>
                <a:sym typeface="Rasputin Light"/>
              </a:rPr>
              <a:t>βαση κρίθηκε μη αιτιολογημένη και μη αναλογική.</a:t>
            </a:r>
          </a:p>
          <a:p>
            <a:pPr algn="ctr">
              <a:lnSpc>
                <a:spcPts val="3533"/>
              </a:lnSpc>
            </a:pPr>
            <a:endParaRPr lang="en-US" sz="2799" dirty="0">
              <a:solidFill>
                <a:srgbClr val="000000"/>
              </a:solidFill>
              <a:latin typeface="Rasputin"/>
              <a:ea typeface="Rasputin"/>
              <a:cs typeface="Rasputin"/>
              <a:sym typeface="Rasputin"/>
            </a:endParaRPr>
          </a:p>
          <a:p>
            <a:pPr algn="ctr">
              <a:lnSpc>
                <a:spcPts val="3533"/>
              </a:lnSpc>
            </a:pPr>
            <a:endParaRPr lang="en-US" sz="2799" dirty="0">
              <a:solidFill>
                <a:srgbClr val="000000"/>
              </a:solidFill>
              <a:latin typeface="Rasputin"/>
              <a:ea typeface="Rasputin"/>
              <a:cs typeface="Rasputin"/>
              <a:sym typeface="Rasputin"/>
            </a:endParaRPr>
          </a:p>
          <a:p>
            <a:pPr algn="ctr">
              <a:lnSpc>
                <a:spcPts val="3533"/>
              </a:lnSpc>
            </a:pPr>
            <a:endParaRPr lang="en-US" sz="2799" dirty="0">
              <a:solidFill>
                <a:srgbClr val="000000"/>
              </a:solidFill>
              <a:latin typeface="Rasputin"/>
              <a:ea typeface="Rasputin"/>
              <a:cs typeface="Rasputin"/>
              <a:sym typeface="Rasputin"/>
            </a:endParaRPr>
          </a:p>
          <a:p>
            <a:pPr algn="ctr">
              <a:lnSpc>
                <a:spcPts val="3533"/>
              </a:lnSpc>
            </a:pPr>
            <a:endParaRPr lang="en-US" sz="2799" dirty="0">
              <a:solidFill>
                <a:srgbClr val="000000"/>
              </a:solidFill>
              <a:latin typeface="Rasputin"/>
              <a:ea typeface="Rasputin"/>
              <a:cs typeface="Rasputin"/>
              <a:sym typeface="Rasputin"/>
            </a:endParaRPr>
          </a:p>
          <a:p>
            <a:pPr algn="ctr">
              <a:lnSpc>
                <a:spcPts val="3533"/>
              </a:lnSpc>
            </a:pPr>
            <a:endParaRPr lang="en-US" sz="2799" dirty="0">
              <a:solidFill>
                <a:srgbClr val="000000"/>
              </a:solidFill>
              <a:latin typeface="Rasputin"/>
              <a:ea typeface="Rasputin"/>
              <a:cs typeface="Rasputin"/>
              <a:sym typeface="Rasputin"/>
            </a:endParaRPr>
          </a:p>
          <a:p>
            <a:pPr algn="ctr">
              <a:lnSpc>
                <a:spcPts val="3533"/>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pPr>
            <a:endParaRPr lang="en-US" sz="2799" dirty="0">
              <a:solidFill>
                <a:srgbClr val="000000"/>
              </a:solidFill>
              <a:latin typeface="Rasputin"/>
              <a:ea typeface="Rasputin"/>
              <a:cs typeface="Rasputin"/>
              <a:sym typeface="Rasputin"/>
            </a:endParaRPr>
          </a:p>
          <a:p>
            <a:pPr algn="ctr">
              <a:lnSpc>
                <a:spcPts val="1066"/>
              </a:lnSpc>
              <a:spcBef>
                <a:spcPct val="0"/>
              </a:spcBef>
            </a:pPr>
            <a:endParaRPr lang="en-US" sz="2799" dirty="0">
              <a:solidFill>
                <a:srgbClr val="000000"/>
              </a:solidFill>
              <a:latin typeface="Rasputin"/>
              <a:ea typeface="Rasputin"/>
              <a:cs typeface="Rasputin"/>
              <a:sym typeface="Rasput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2218781" y="1019175"/>
            <a:ext cx="12716419" cy="589905"/>
          </a:xfrm>
          <a:prstGeom prst="rect">
            <a:avLst/>
          </a:prstGeom>
        </p:spPr>
        <p:txBody>
          <a:bodyPr wrap="square" lIns="0" tIns="0" rIns="0" bIns="0" rtlCol="0" anchor="t">
            <a:spAutoFit/>
          </a:bodyPr>
          <a:lstStyle/>
          <a:p>
            <a:pPr algn="ctr">
              <a:lnSpc>
                <a:spcPts val="4560"/>
              </a:lnSpc>
            </a:pPr>
            <a:r>
              <a:rPr lang="en-US" sz="3800" b="1" u="sng" dirty="0">
                <a:solidFill>
                  <a:srgbClr val="000000"/>
                </a:solidFill>
                <a:latin typeface="Arial" panose="020B0604020202020204" pitchFamily="34" charset="0"/>
                <a:ea typeface="Rasputin Bold"/>
                <a:cs typeface="Arial" panose="020B0604020202020204" pitchFamily="34" charset="0"/>
                <a:sym typeface="Rasputin Bold"/>
              </a:rPr>
              <a:t>Υπ</a:t>
            </a:r>
            <a:r>
              <a:rPr lang="en-US" sz="3800" b="1" u="sng" dirty="0" err="1">
                <a:solidFill>
                  <a:srgbClr val="000000"/>
                </a:solidFill>
                <a:latin typeface="Arial" panose="020B0604020202020204" pitchFamily="34" charset="0"/>
                <a:ea typeface="Rasputin Bold"/>
                <a:cs typeface="Arial" panose="020B0604020202020204" pitchFamily="34" charset="0"/>
                <a:sym typeface="Rasputin Bold"/>
              </a:rPr>
              <a:t>όθεση</a:t>
            </a:r>
            <a:r>
              <a:rPr lang="en-US" sz="3800" b="1" u="sng" dirty="0">
                <a:solidFill>
                  <a:srgbClr val="000000"/>
                </a:solidFill>
                <a:latin typeface="Arial" panose="020B0604020202020204" pitchFamily="34" charset="0"/>
                <a:ea typeface="Rasputin Bold"/>
                <a:cs typeface="Arial" panose="020B0604020202020204" pitchFamily="34" charset="0"/>
                <a:sym typeface="Rasputin Bold"/>
              </a:rPr>
              <a:t> Παπα</a:t>
            </a:r>
            <a:r>
              <a:rPr lang="en-US" sz="3800" b="1" u="sng" dirty="0" err="1">
                <a:solidFill>
                  <a:srgbClr val="000000"/>
                </a:solidFill>
                <a:latin typeface="Arial" panose="020B0604020202020204" pitchFamily="34" charset="0"/>
                <a:ea typeface="Rasputin Bold"/>
                <a:cs typeface="Arial" panose="020B0604020202020204" pitchFamily="34" charset="0"/>
                <a:sym typeface="Rasputin Bold"/>
              </a:rPr>
              <a:t>γεωργίου</a:t>
            </a:r>
            <a:r>
              <a:rPr lang="en-US" sz="3800" b="1" u="sng" dirty="0">
                <a:solidFill>
                  <a:srgbClr val="000000"/>
                </a:solidFill>
                <a:latin typeface="Arial" panose="020B0604020202020204" pitchFamily="34" charset="0"/>
                <a:ea typeface="Rasputin Bold"/>
                <a:cs typeface="Arial" panose="020B0604020202020204" pitchFamily="34" charset="0"/>
                <a:sym typeface="Rasputin Bold"/>
              </a:rPr>
              <a:t> κ</a:t>
            </a:r>
            <a:r>
              <a:rPr lang="el-GR" sz="3800" b="1" u="sng" dirty="0">
                <a:solidFill>
                  <a:srgbClr val="000000"/>
                </a:solidFill>
                <a:latin typeface="Arial" panose="020B0604020202020204" pitchFamily="34" charset="0"/>
                <a:ea typeface="Rasputin Bold"/>
                <a:cs typeface="Arial" panose="020B0604020202020204" pitchFamily="34" charset="0"/>
                <a:sym typeface="Rasputin Bold"/>
              </a:rPr>
              <a:t>.ά.</a:t>
            </a:r>
            <a:r>
              <a:rPr lang="en-US" sz="3800" b="1" u="sng" dirty="0">
                <a:solidFill>
                  <a:srgbClr val="000000"/>
                </a:solidFill>
                <a:latin typeface="Arial" panose="020B0604020202020204" pitchFamily="34" charset="0"/>
                <a:ea typeface="Rasputin Bold"/>
                <a:cs typeface="Arial" panose="020B0604020202020204" pitchFamily="34" charset="0"/>
                <a:sym typeface="Rasputin Bold"/>
              </a:rPr>
              <a:t> κα</a:t>
            </a:r>
            <a:r>
              <a:rPr lang="en-US" sz="3800" b="1" u="sng" dirty="0" err="1">
                <a:solidFill>
                  <a:srgbClr val="000000"/>
                </a:solidFill>
                <a:latin typeface="Arial" panose="020B0604020202020204" pitchFamily="34" charset="0"/>
                <a:ea typeface="Rasputin Bold"/>
                <a:cs typeface="Arial" panose="020B0604020202020204" pitchFamily="34" charset="0"/>
                <a:sym typeface="Rasputin Bold"/>
              </a:rPr>
              <a:t>τά</a:t>
            </a:r>
            <a:r>
              <a:rPr lang="en-US" sz="3800" b="1" u="sng" dirty="0">
                <a:solidFill>
                  <a:srgbClr val="000000"/>
                </a:solidFill>
                <a:latin typeface="Arial" panose="020B0604020202020204" pitchFamily="34" charset="0"/>
                <a:ea typeface="Rasputin Bold"/>
                <a:cs typeface="Arial" panose="020B0604020202020204" pitchFamily="34" charset="0"/>
                <a:sym typeface="Rasputin Bold"/>
              </a:rPr>
              <a:t> </a:t>
            </a:r>
            <a:r>
              <a:rPr lang="en-US" sz="3800" b="1" u="sng" dirty="0" err="1">
                <a:solidFill>
                  <a:srgbClr val="000000"/>
                </a:solidFill>
                <a:latin typeface="Arial" panose="020B0604020202020204" pitchFamily="34" charset="0"/>
                <a:ea typeface="Rasputin Bold"/>
                <a:cs typeface="Arial" panose="020B0604020202020204" pitchFamily="34" charset="0"/>
                <a:sym typeface="Rasputin Bold"/>
              </a:rPr>
              <a:t>Ελλάδος</a:t>
            </a:r>
            <a:endParaRPr lang="en-US" sz="3800" b="1" u="sng" dirty="0">
              <a:solidFill>
                <a:srgbClr val="000000"/>
              </a:solidFill>
              <a:latin typeface="Arial" panose="020B0604020202020204" pitchFamily="34" charset="0"/>
              <a:ea typeface="Rasputin Bold"/>
              <a:cs typeface="Arial" panose="020B0604020202020204" pitchFamily="34" charset="0"/>
              <a:sym typeface="Rasputin Bold"/>
            </a:endParaRPr>
          </a:p>
        </p:txBody>
      </p:sp>
      <p:sp>
        <p:nvSpPr>
          <p:cNvPr id="3" name="TextBox 3"/>
          <p:cNvSpPr txBox="1"/>
          <p:nvPr/>
        </p:nvSpPr>
        <p:spPr>
          <a:xfrm>
            <a:off x="512296" y="2054014"/>
            <a:ext cx="3412971" cy="1518044"/>
          </a:xfrm>
          <a:prstGeom prst="rect">
            <a:avLst/>
          </a:prstGeom>
        </p:spPr>
        <p:txBody>
          <a:bodyPr lIns="0" tIns="0" rIns="0" bIns="0" rtlCol="0" anchor="t">
            <a:spAutoFit/>
          </a:bodyPr>
          <a:lstStyle/>
          <a:p>
            <a:pPr algn="ctr">
              <a:lnSpc>
                <a:spcPts val="3360"/>
              </a:lnSpc>
            </a:pPr>
            <a:endParaRPr lang="en-US" sz="2800" b="1" u="sng" dirty="0">
              <a:latin typeface="Rasputin Bold"/>
              <a:ea typeface="Rasputin Bold"/>
              <a:cs typeface="Rasputin Bold"/>
              <a:sym typeface="Rasputin Bold"/>
            </a:endParaRPr>
          </a:p>
          <a:p>
            <a:pPr algn="ctr">
              <a:lnSpc>
                <a:spcPts val="10358"/>
              </a:lnSpc>
              <a:spcBef>
                <a:spcPct val="0"/>
              </a:spcBef>
            </a:pPr>
            <a:endParaRPr lang="en-US" sz="2800" b="1" u="sng" dirty="0">
              <a:solidFill>
                <a:srgbClr val="000000"/>
              </a:solidFill>
              <a:latin typeface="Rasputin Bold"/>
              <a:ea typeface="Rasputin Bold"/>
              <a:cs typeface="Rasputin Bold"/>
              <a:sym typeface="Rasputin Bold"/>
            </a:endParaRPr>
          </a:p>
        </p:txBody>
      </p:sp>
      <p:sp>
        <p:nvSpPr>
          <p:cNvPr id="9" name="TextBox 8"/>
          <p:cNvSpPr txBox="1"/>
          <p:nvPr/>
        </p:nvSpPr>
        <p:spPr>
          <a:xfrm>
            <a:off x="1447800" y="2390120"/>
            <a:ext cx="16154400" cy="3539430"/>
          </a:xfrm>
          <a:prstGeom prst="rect">
            <a:avLst/>
          </a:prstGeom>
          <a:noFill/>
        </p:spPr>
        <p:txBody>
          <a:bodyPr wrap="square" rtlCol="0">
            <a:spAutoFit/>
          </a:bodyPr>
          <a:lstStyle/>
          <a:p>
            <a:pPr marL="457200" indent="-457200" algn="just">
              <a:buFont typeface="Arial" panose="020B0604020202020204" pitchFamily="34" charset="0"/>
              <a:buChar char="•"/>
            </a:pPr>
            <a:r>
              <a:rPr lang="el-GR" sz="2800" b="1" u="sng" kern="100" dirty="0">
                <a:latin typeface="Arial" panose="020B0604020202020204" pitchFamily="34" charset="0"/>
                <a:ea typeface="Calibri" panose="020F0502020204030204" pitchFamily="34" charset="0"/>
                <a:cs typeface="Arial" panose="020B0604020202020204" pitchFamily="34" charset="0"/>
              </a:rPr>
              <a:t>Ιανουάριος 2018</a:t>
            </a:r>
            <a:r>
              <a:rPr lang="en-US" sz="2800" kern="100" dirty="0">
                <a:latin typeface="Arial" panose="020B0604020202020204" pitchFamily="34" charset="0"/>
                <a:ea typeface="Calibri" panose="020F0502020204030204" pitchFamily="34" charset="0"/>
                <a:cs typeface="Arial" panose="020B0604020202020204" pitchFamily="34" charset="0"/>
              </a:rPr>
              <a:t>:</a:t>
            </a:r>
            <a:r>
              <a:rPr lang="el-GR" sz="2800" kern="100" dirty="0">
                <a:latin typeface="Arial" panose="020B0604020202020204" pitchFamily="34" charset="0"/>
                <a:ea typeface="Calibri" panose="020F0502020204030204" pitchFamily="34" charset="0"/>
                <a:cs typeface="Arial" panose="020B0604020202020204" pitchFamily="34" charset="0"/>
              </a:rPr>
              <a:t> 2 οικογένειες η μία από τη Μήλο η άλλη από τη Σίφνο</a:t>
            </a:r>
            <a:r>
              <a:rPr lang="en-US" sz="2800" kern="100" dirty="0">
                <a:latin typeface="Arial" panose="020B0604020202020204" pitchFamily="34" charset="0"/>
                <a:ea typeface="Calibri" panose="020F0502020204030204" pitchFamily="34" charset="0"/>
                <a:cs typeface="Arial" panose="020B0604020202020204" pitchFamily="34" charset="0"/>
              </a:rPr>
              <a:t> </a:t>
            </a:r>
            <a:r>
              <a:rPr lang="el-GR" sz="2800" kern="100" dirty="0">
                <a:latin typeface="Arial" panose="020B0604020202020204" pitchFamily="34" charset="0"/>
                <a:ea typeface="Calibri" panose="020F0502020204030204" pitchFamily="34" charset="0"/>
                <a:cs typeface="Arial" panose="020B0604020202020204" pitchFamily="34" charset="0"/>
              </a:rPr>
              <a:t>προσέφυγαν στο </a:t>
            </a:r>
            <a:r>
              <a:rPr lang="el-GR" sz="2800" kern="100" dirty="0" err="1">
                <a:latin typeface="Arial" panose="020B0604020202020204" pitchFamily="34" charset="0"/>
                <a:ea typeface="Calibri" panose="020F0502020204030204" pitchFamily="34" charset="0"/>
                <a:cs typeface="Arial" panose="020B0604020202020204" pitchFamily="34" charset="0"/>
              </a:rPr>
              <a:t>Ευρωπαικό</a:t>
            </a:r>
            <a:r>
              <a:rPr lang="el-GR" sz="2800" kern="100" dirty="0">
                <a:latin typeface="Arial" panose="020B0604020202020204" pitchFamily="34" charset="0"/>
                <a:ea typeface="Calibri" panose="020F0502020204030204" pitchFamily="34" charset="0"/>
                <a:cs typeface="Arial" panose="020B0604020202020204" pitchFamily="34" charset="0"/>
              </a:rPr>
              <a:t> Δικαστήριο </a:t>
            </a:r>
            <a:r>
              <a:rPr lang="el-GR" sz="2800" kern="100" dirty="0" err="1">
                <a:latin typeface="Arial" panose="020B0604020202020204" pitchFamily="34" charset="0"/>
                <a:ea typeface="Calibri" panose="020F0502020204030204" pitchFamily="34" charset="0"/>
                <a:cs typeface="Arial" panose="020B0604020202020204" pitchFamily="34" charset="0"/>
              </a:rPr>
              <a:t>Δκαιωμάτων</a:t>
            </a:r>
            <a:r>
              <a:rPr lang="el-GR" sz="2800" kern="100" dirty="0">
                <a:latin typeface="Arial" panose="020B0604020202020204" pitchFamily="34" charset="0"/>
                <a:ea typeface="Calibri" panose="020F0502020204030204" pitchFamily="34" charset="0"/>
                <a:cs typeface="Arial" panose="020B0604020202020204" pitchFamily="34" charset="0"/>
              </a:rPr>
              <a:t> του Ανθρώπου </a:t>
            </a:r>
            <a:r>
              <a:rPr lang="el-GR" sz="2800" kern="100" dirty="0" err="1">
                <a:latin typeface="Arial" panose="020B0604020202020204" pitchFamily="34" charset="0"/>
                <a:ea typeface="Calibri" panose="020F0502020204030204" pitchFamily="34" charset="0"/>
                <a:cs typeface="Arial" panose="020B0604020202020204" pitchFamily="34" charset="0"/>
              </a:rPr>
              <a:t>καταγγέλοντας</a:t>
            </a:r>
            <a:r>
              <a:rPr lang="en-US" sz="2800" dirty="0">
                <a:solidFill>
                  <a:srgbClr val="000000"/>
                </a:solidFill>
                <a:latin typeface="Rasputin Light"/>
                <a:ea typeface="Rasputin Light"/>
                <a:cs typeface="Rasputin Light"/>
                <a:sym typeface="Rasputin Light"/>
              </a:rPr>
              <a:t> πως για να απαλλαγούν οι κόρες τους από το μάθημα των Θρησκευτικών, έπρεπε να δηλώσουν ότι δεν ήταν Χριστιανές Ορθόδοξες. </a:t>
            </a:r>
            <a:r>
              <a:rPr lang="en-US" sz="2800" dirty="0" err="1">
                <a:solidFill>
                  <a:srgbClr val="000000"/>
                </a:solidFill>
                <a:latin typeface="Rasputin Light"/>
                <a:ea typeface="Rasputin Light"/>
                <a:cs typeface="Rasputin Light"/>
                <a:sym typeface="Rasputin Light"/>
              </a:rPr>
              <a:t>Είν</a:t>
            </a:r>
            <a:r>
              <a:rPr lang="en-US" sz="2800" dirty="0">
                <a:solidFill>
                  <a:srgbClr val="000000"/>
                </a:solidFill>
                <a:latin typeface="Rasputin Light"/>
                <a:ea typeface="Rasputin Light"/>
                <a:cs typeface="Rasputin Light"/>
                <a:sym typeface="Rasputin Light"/>
              </a:rPr>
              <a:t>αι η οικογένεια του Πέτρου Παπαγεωργίου και η Ροδόπη Αναστασιάδου με την κόρη της Σμαράγδα Ραβιόλου</a:t>
            </a:r>
            <a:r>
              <a:rPr lang="el-GR" sz="2800" kern="100" dirty="0">
                <a:latin typeface="Arial" panose="020B0604020202020204" pitchFamily="34" charset="0"/>
                <a:ea typeface="Calibri" panose="020F0502020204030204" pitchFamily="34" charset="0"/>
                <a:cs typeface="Arial" panose="020B0604020202020204" pitchFamily="34" charset="0"/>
              </a:rPr>
              <a:t>.</a:t>
            </a:r>
          </a:p>
          <a:p>
            <a:pPr marL="457200" indent="-457200" algn="just">
              <a:buFont typeface="Arial" panose="020B0604020202020204" pitchFamily="34" charset="0"/>
              <a:buChar char="•"/>
            </a:pPr>
            <a:endParaRPr lang="el-GR" sz="2800" kern="100" dirty="0">
              <a:latin typeface="Arial" panose="020B0604020202020204" pitchFamily="34" charset="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l-GR" sz="2800" b="1" u="sng" kern="100" dirty="0">
                <a:latin typeface="Arial" panose="020B0604020202020204" pitchFamily="34" charset="0"/>
                <a:ea typeface="Calibri" panose="020F0502020204030204" pitchFamily="34" charset="0"/>
                <a:cs typeface="Arial" panose="020B0604020202020204" pitchFamily="34" charset="0"/>
              </a:rPr>
              <a:t>Χρονικό της προσφυγής</a:t>
            </a:r>
            <a:r>
              <a:rPr lang="en-US" sz="2800" kern="100" dirty="0">
                <a:latin typeface="Arial" panose="020B0604020202020204" pitchFamily="34" charset="0"/>
                <a:ea typeface="Calibri" panose="020F0502020204030204" pitchFamily="34" charset="0"/>
                <a:cs typeface="Arial" panose="020B0604020202020204" pitchFamily="34" charset="0"/>
              </a:rPr>
              <a:t>:</a:t>
            </a:r>
            <a:r>
              <a:rPr lang="en-US" sz="2800" dirty="0">
                <a:solidFill>
                  <a:srgbClr val="000000"/>
                </a:solidFill>
                <a:latin typeface="Rasputin Light"/>
                <a:ea typeface="Rasputin Light"/>
                <a:cs typeface="Rasputin Light"/>
                <a:sym typeface="Rasputin Light"/>
              </a:rPr>
              <a:t> </a:t>
            </a:r>
            <a:endParaRPr lang="el-GR" sz="2800" dirty="0">
              <a:solidFill>
                <a:srgbClr val="000000"/>
              </a:solidFill>
              <a:latin typeface="Rasputin Light"/>
              <a:ea typeface="Rasputin Light"/>
              <a:cs typeface="Rasputin Light"/>
              <a:sym typeface="Rasputin Light"/>
            </a:endParaRPr>
          </a:p>
          <a:p>
            <a:pPr marL="457200" indent="-457200" algn="just">
              <a:buFont typeface="Arial" panose="020B0604020202020204" pitchFamily="34" charset="0"/>
              <a:buChar char="•"/>
            </a:pPr>
            <a:r>
              <a:rPr lang="en-US" sz="2800" dirty="0" err="1">
                <a:solidFill>
                  <a:srgbClr val="000000"/>
                </a:solidFill>
                <a:latin typeface="Rasputin Light"/>
                <a:ea typeface="Rasputin Light"/>
                <a:cs typeface="Rasputin Light"/>
                <a:sym typeface="Rasputin Light"/>
              </a:rPr>
              <a:t>Ιούλιος</a:t>
            </a:r>
            <a:r>
              <a:rPr lang="en-US" sz="2800" dirty="0">
                <a:solidFill>
                  <a:srgbClr val="000000"/>
                </a:solidFill>
                <a:latin typeface="Rasputin Light"/>
                <a:ea typeface="Rasputin Light"/>
                <a:cs typeface="Rasputin Light"/>
                <a:sym typeface="Rasputin Light"/>
              </a:rPr>
              <a:t> 2017: π</a:t>
            </a:r>
            <a:r>
              <a:rPr lang="en-US" sz="2800" dirty="0" err="1">
                <a:solidFill>
                  <a:srgbClr val="000000"/>
                </a:solidFill>
                <a:latin typeface="Rasputin Light"/>
                <a:ea typeface="Rasputin Light"/>
                <a:cs typeface="Rasputin Light"/>
                <a:sym typeface="Rasputin Light"/>
              </a:rPr>
              <a:t>ροσφυγές</a:t>
            </a:r>
            <a:r>
              <a:rPr lang="en-US" sz="2800" dirty="0">
                <a:solidFill>
                  <a:srgbClr val="000000"/>
                </a:solidFill>
                <a:latin typeface="Rasputin Light"/>
                <a:ea typeface="Rasputin Light"/>
                <a:cs typeface="Rasputin Light"/>
                <a:sym typeface="Rasputin Light"/>
              </a:rPr>
              <a:t> </a:t>
            </a:r>
            <a:r>
              <a:rPr lang="en-US" sz="2800" dirty="0" err="1">
                <a:solidFill>
                  <a:srgbClr val="000000"/>
                </a:solidFill>
                <a:latin typeface="Rasputin Light"/>
                <a:ea typeface="Rasputin Light"/>
                <a:cs typeface="Rasputin Light"/>
                <a:sym typeface="Rasputin Light"/>
              </a:rPr>
              <a:t>στο</a:t>
            </a:r>
            <a:r>
              <a:rPr lang="en-US" sz="2800" dirty="0">
                <a:solidFill>
                  <a:srgbClr val="000000"/>
                </a:solidFill>
                <a:latin typeface="Rasputin Light"/>
                <a:ea typeface="Rasputin Light"/>
                <a:cs typeface="Rasputin Light"/>
                <a:sym typeface="Rasputin Light"/>
              </a:rPr>
              <a:t> </a:t>
            </a:r>
            <a:r>
              <a:rPr lang="en-US" sz="2800" dirty="0" err="1">
                <a:solidFill>
                  <a:srgbClr val="000000"/>
                </a:solidFill>
                <a:latin typeface="Rasputin Light"/>
                <a:ea typeface="Rasputin Light"/>
                <a:cs typeface="Rasputin Light"/>
                <a:sym typeface="Rasputin Light"/>
              </a:rPr>
              <a:t>Συμ</a:t>
            </a:r>
            <a:r>
              <a:rPr lang="en-US" sz="2800" dirty="0">
                <a:solidFill>
                  <a:srgbClr val="000000"/>
                </a:solidFill>
                <a:latin typeface="Rasputin Light"/>
                <a:ea typeface="Rasputin Light"/>
                <a:cs typeface="Rasputin Light"/>
                <a:sym typeface="Rasputin Light"/>
              </a:rPr>
              <a:t>βούλιο της Επικρατείας</a:t>
            </a:r>
            <a:endParaRPr lang="el-GR" sz="2800" dirty="0">
              <a:solidFill>
                <a:srgbClr val="000000"/>
              </a:solidFill>
              <a:latin typeface="Rasputin Light"/>
              <a:ea typeface="Rasputin Light"/>
              <a:cs typeface="Rasputin Light"/>
              <a:sym typeface="Rasputin Light"/>
            </a:endParaRPr>
          </a:p>
        </p:txBody>
      </p:sp>
      <p:sp>
        <p:nvSpPr>
          <p:cNvPr id="10" name="TextBox 9"/>
          <p:cNvSpPr txBox="1"/>
          <p:nvPr/>
        </p:nvSpPr>
        <p:spPr>
          <a:xfrm>
            <a:off x="1455906" y="5951437"/>
            <a:ext cx="15011401" cy="3108543"/>
          </a:xfrm>
          <a:prstGeom prst="rect">
            <a:avLst/>
          </a:prstGeom>
          <a:noFill/>
        </p:spPr>
        <p:txBody>
          <a:bodyPr wrap="square" rtlCol="0">
            <a:spAutoFit/>
          </a:bodyPr>
          <a:lstStyle/>
          <a:p>
            <a:pPr marL="457200" indent="-457200" algn="just">
              <a:buFont typeface="Arial" panose="020B0604020202020204" pitchFamily="34" charset="0"/>
              <a:buChar char="•"/>
            </a:pPr>
            <a:r>
              <a:rPr lang="el-GR" sz="2800" dirty="0">
                <a:latin typeface="Arial" panose="020B0604020202020204" pitchFamily="34" charset="0"/>
                <a:cs typeface="Arial" panose="020B0604020202020204" pitchFamily="34" charset="0"/>
              </a:rPr>
              <a:t>Ανάγκη για άμεση εκδίκαση της υπόθεσης πριν την έναρξη του σχολικού έτους 2017-2018</a:t>
            </a:r>
          </a:p>
          <a:p>
            <a:pPr algn="just"/>
            <a:endParaRPr lang="el-GR"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l-GR" sz="2800" dirty="0">
                <a:latin typeface="Arial" panose="020B0604020202020204" pitchFamily="34" charset="0"/>
                <a:cs typeface="Arial" panose="020B0604020202020204" pitchFamily="34" charset="0"/>
              </a:rPr>
              <a:t>Ωστόσο υπήρξαν συνεχείς αναβολές με τελική ημερομηνία εκδίκασης την 21 Σεπτεμβρίου 2018 </a:t>
            </a:r>
          </a:p>
          <a:p>
            <a:pPr marL="457200" indent="-457200" algn="just">
              <a:buFont typeface="Arial" panose="020B0604020202020204" pitchFamily="34" charset="0"/>
              <a:buChar char="•"/>
            </a:pPr>
            <a:r>
              <a:rPr lang="el-GR" sz="2800" kern="100" dirty="0">
                <a:latin typeface="Arial" panose="020B0604020202020204" pitchFamily="34" charset="0"/>
                <a:ea typeface="Calibri" panose="020F0502020204030204" pitchFamily="34" charset="0"/>
                <a:cs typeface="Arial" panose="020B0604020202020204" pitchFamily="34" charset="0"/>
              </a:rPr>
              <a:t>Τον Ιανουάριο του 2018 η υπόθεση παραπέμφθηκε στο Ευρωπαϊκό Δικαστήριο Δικαιωμάτων του ανθρώπου </a:t>
            </a:r>
          </a:p>
          <a:p>
            <a:pPr marL="457200" indent="-457200" algn="just">
              <a:buFont typeface="Arial" panose="020B0604020202020204" pitchFamily="34" charset="0"/>
              <a:buChar char="•"/>
            </a:pPr>
            <a:endParaRPr lang="el-GR" sz="28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4486275"/>
            <a:ext cx="7341614" cy="1304925"/>
          </a:xfrm>
          <a:prstGeom prst="rect">
            <a:avLst/>
          </a:prstGeom>
        </p:spPr>
        <p:txBody>
          <a:bodyPr lIns="0" tIns="0" rIns="0" bIns="0" rtlCol="0" anchor="t">
            <a:spAutoFit/>
          </a:bodyPr>
          <a:lstStyle/>
          <a:p>
            <a:pPr algn="l">
              <a:lnSpc>
                <a:spcPts val="10200"/>
              </a:lnSpc>
            </a:pPr>
            <a:r>
              <a:rPr lang="en-US" sz="8500">
                <a:solidFill>
                  <a:srgbClr val="FFFFFF"/>
                </a:solidFill>
                <a:latin typeface="Rasputin Light"/>
                <a:ea typeface="Rasputin Light"/>
                <a:cs typeface="Rasputin Light"/>
                <a:sym typeface="Rasputin Light"/>
              </a:rPr>
              <a:t>Περιεχόμενα</a:t>
            </a:r>
          </a:p>
        </p:txBody>
      </p:sp>
      <p:sp>
        <p:nvSpPr>
          <p:cNvPr id="5" name="TextBox 5"/>
          <p:cNvSpPr txBox="1"/>
          <p:nvPr/>
        </p:nvSpPr>
        <p:spPr>
          <a:xfrm>
            <a:off x="9752787" y="923925"/>
            <a:ext cx="8535213" cy="8143255"/>
          </a:xfrm>
          <a:prstGeom prst="rect">
            <a:avLst/>
          </a:prstGeom>
        </p:spPr>
        <p:txBody>
          <a:bodyPr lIns="0" tIns="0" rIns="0" bIns="0" rtlCol="0" anchor="t">
            <a:spAutoFit/>
          </a:bodyPr>
          <a:lstStyle/>
          <a:p>
            <a:pPr marL="766616" lvl="1" indent="-383308" algn="l">
              <a:lnSpc>
                <a:spcPts val="5326"/>
              </a:lnSpc>
              <a:buFont typeface="Arial"/>
              <a:buChar char="•"/>
            </a:pPr>
            <a:r>
              <a:rPr lang="en-US" sz="3550" dirty="0" err="1">
                <a:solidFill>
                  <a:srgbClr val="142414"/>
                </a:solidFill>
                <a:latin typeface="TT Commons Pro"/>
                <a:ea typeface="TT Commons Pro"/>
                <a:cs typeface="TT Commons Pro"/>
                <a:sym typeface="TT Commons Pro"/>
              </a:rPr>
              <a:t>Θρησκευτική</a:t>
            </a:r>
            <a:r>
              <a:rPr lang="en-US"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ελευθερί</a:t>
            </a:r>
            <a:r>
              <a:rPr lang="en-US" sz="3550" dirty="0">
                <a:solidFill>
                  <a:srgbClr val="142414"/>
                </a:solidFill>
                <a:latin typeface="TT Commons Pro"/>
                <a:ea typeface="TT Commons Pro"/>
                <a:cs typeface="TT Commons Pro"/>
                <a:sym typeface="TT Commons Pro"/>
              </a:rPr>
              <a:t>α (ορισμός)</a:t>
            </a:r>
          </a:p>
          <a:p>
            <a:pPr marL="766616" lvl="1" indent="-383308" algn="l">
              <a:lnSpc>
                <a:spcPts val="5326"/>
              </a:lnSpc>
              <a:spcBef>
                <a:spcPct val="0"/>
              </a:spcBef>
              <a:buFont typeface="Arial"/>
              <a:buChar char="•"/>
            </a:pPr>
            <a:r>
              <a:rPr lang="en-US" sz="3550" dirty="0" err="1">
                <a:solidFill>
                  <a:srgbClr val="142414"/>
                </a:solidFill>
                <a:latin typeface="TT Commons Pro"/>
                <a:ea typeface="TT Commons Pro"/>
                <a:cs typeface="TT Commons Pro"/>
                <a:sym typeface="TT Commons Pro"/>
              </a:rPr>
              <a:t>Θρησκευτική</a:t>
            </a:r>
            <a:r>
              <a:rPr lang="en-US"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ελευθερί</a:t>
            </a:r>
            <a:r>
              <a:rPr lang="en-US" sz="3550" dirty="0">
                <a:solidFill>
                  <a:srgbClr val="142414"/>
                </a:solidFill>
                <a:latin typeface="TT Commons Pro"/>
                <a:ea typeface="TT Commons Pro"/>
                <a:cs typeface="TT Commons Pro"/>
                <a:sym typeface="TT Commons Pro"/>
              </a:rPr>
              <a:t>α στην Ευρωπαϊκή έννομη τάξη</a:t>
            </a:r>
          </a:p>
          <a:p>
            <a:pPr marL="766616" lvl="1" indent="-383308" algn="l">
              <a:lnSpc>
                <a:spcPts val="5326"/>
              </a:lnSpc>
              <a:buFont typeface="Arial"/>
              <a:buChar char="•"/>
            </a:pPr>
            <a:r>
              <a:rPr lang="en-US" sz="3550" dirty="0">
                <a:solidFill>
                  <a:srgbClr val="142414"/>
                </a:solidFill>
                <a:latin typeface="TT Commons Pro"/>
                <a:ea typeface="TT Commons Pro"/>
                <a:cs typeface="TT Commons Pro"/>
                <a:sym typeface="TT Commons Pro"/>
              </a:rPr>
              <a:t>Η </a:t>
            </a:r>
            <a:r>
              <a:rPr lang="en-US" sz="3550" dirty="0" err="1">
                <a:solidFill>
                  <a:srgbClr val="142414"/>
                </a:solidFill>
                <a:latin typeface="TT Commons Pro"/>
                <a:ea typeface="TT Commons Pro"/>
                <a:cs typeface="TT Commons Pro"/>
                <a:sym typeface="TT Commons Pro"/>
              </a:rPr>
              <a:t>θέση</a:t>
            </a:r>
            <a:r>
              <a:rPr lang="en-US"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της</a:t>
            </a:r>
            <a:r>
              <a:rPr lang="en-US"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θρησκεί</a:t>
            </a:r>
            <a:r>
              <a:rPr lang="en-US" sz="3550" dirty="0">
                <a:solidFill>
                  <a:srgbClr val="142414"/>
                </a:solidFill>
                <a:latin typeface="TT Commons Pro"/>
                <a:ea typeface="TT Commons Pro"/>
                <a:cs typeface="TT Commons Pro"/>
                <a:sym typeface="TT Commons Pro"/>
              </a:rPr>
              <a:t>ας στη κοινωνία και στην εκπαίδευση σύμφωνα με:</a:t>
            </a:r>
            <a:endParaRPr lang="el-GR" sz="3550" dirty="0">
              <a:solidFill>
                <a:srgbClr val="142414"/>
              </a:solidFill>
              <a:latin typeface="TT Commons Pro"/>
              <a:ea typeface="TT Commons Pro"/>
              <a:cs typeface="TT Commons Pro"/>
              <a:sym typeface="TT Commons Pro"/>
            </a:endParaRPr>
          </a:p>
          <a:p>
            <a:pPr lvl="0">
              <a:lnSpc>
                <a:spcPts val="5326"/>
              </a:lnSpc>
              <a:spcBef>
                <a:spcPct val="0"/>
              </a:spcBef>
            </a:pPr>
            <a:r>
              <a:rPr lang="el-GR"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Ευρω</a:t>
            </a:r>
            <a:r>
              <a:rPr lang="en-US" sz="3550" dirty="0">
                <a:solidFill>
                  <a:srgbClr val="142414"/>
                </a:solidFill>
                <a:latin typeface="TT Commons Pro"/>
                <a:ea typeface="TT Commons Pro"/>
                <a:cs typeface="TT Commons Pro"/>
                <a:sym typeface="TT Commons Pro"/>
              </a:rPr>
              <a:t>παϊκή Σύμβαση Δικαιωμάτων του ανθρώπου 1950</a:t>
            </a:r>
          </a:p>
          <a:p>
            <a:pPr algn="l">
              <a:lnSpc>
                <a:spcPts val="5326"/>
              </a:lnSpc>
              <a:spcBef>
                <a:spcPct val="0"/>
              </a:spcBef>
            </a:pPr>
            <a:r>
              <a:rPr lang="en-US" sz="3550" dirty="0">
                <a:solidFill>
                  <a:srgbClr val="142414"/>
                </a:solidFill>
                <a:latin typeface="TT Commons Pro"/>
                <a:ea typeface="TT Commons Pro"/>
                <a:cs typeface="TT Commons Pro"/>
                <a:sym typeface="TT Commons Pro"/>
              </a:rPr>
              <a:t>·</a:t>
            </a:r>
            <a:r>
              <a:rPr lang="en-US" sz="3550" dirty="0" err="1">
                <a:solidFill>
                  <a:srgbClr val="142414"/>
                </a:solidFill>
                <a:latin typeface="TT Commons Pro"/>
                <a:ea typeface="TT Commons Pro"/>
                <a:cs typeface="TT Commons Pro"/>
                <a:sym typeface="TT Commons Pro"/>
              </a:rPr>
              <a:t>Οικουμενική</a:t>
            </a:r>
            <a:r>
              <a:rPr lang="en-US" sz="3550" dirty="0">
                <a:solidFill>
                  <a:srgbClr val="142414"/>
                </a:solidFill>
                <a:latin typeface="TT Commons Pro"/>
                <a:ea typeface="TT Commons Pro"/>
                <a:cs typeface="TT Commons Pro"/>
                <a:sym typeface="TT Commons Pro"/>
              </a:rPr>
              <a:t> </a:t>
            </a:r>
            <a:r>
              <a:rPr lang="en-US" sz="3550" dirty="0" err="1">
                <a:solidFill>
                  <a:srgbClr val="142414"/>
                </a:solidFill>
                <a:latin typeface="TT Commons Pro"/>
                <a:ea typeface="TT Commons Pro"/>
                <a:cs typeface="TT Commons Pro"/>
                <a:sym typeface="TT Commons Pro"/>
              </a:rPr>
              <a:t>Δι</a:t>
            </a:r>
            <a:r>
              <a:rPr lang="en-US" sz="3550" dirty="0">
                <a:solidFill>
                  <a:srgbClr val="142414"/>
                </a:solidFill>
                <a:latin typeface="TT Commons Pro"/>
                <a:ea typeface="TT Commons Pro"/>
                <a:cs typeface="TT Commons Pro"/>
                <a:sym typeface="TT Commons Pro"/>
              </a:rPr>
              <a:t>ακήρυξη των      Δικαιωμάτων του ανθρώπου: ΟΗΕ 1948</a:t>
            </a:r>
          </a:p>
          <a:p>
            <a:pPr algn="l">
              <a:lnSpc>
                <a:spcPts val="5326"/>
              </a:lnSpc>
              <a:spcBef>
                <a:spcPct val="0"/>
              </a:spcBef>
            </a:pPr>
            <a:r>
              <a:rPr lang="en-US" sz="3550" dirty="0">
                <a:solidFill>
                  <a:srgbClr val="142414"/>
                </a:solidFill>
                <a:latin typeface="TT Commons Pro"/>
                <a:ea typeface="TT Commons Pro"/>
                <a:cs typeface="TT Commons Pro"/>
                <a:sym typeface="TT Commons Pro"/>
              </a:rPr>
              <a:t>··</a:t>
            </a:r>
            <a:r>
              <a:rPr lang="en-US" sz="3550" dirty="0" err="1">
                <a:solidFill>
                  <a:srgbClr val="142414"/>
                </a:solidFill>
                <a:latin typeface="TT Commons Pro"/>
                <a:ea typeface="TT Commons Pro"/>
                <a:cs typeface="TT Commons Pro"/>
                <a:sym typeface="TT Commons Pro"/>
              </a:rPr>
              <a:t>Σύμ</a:t>
            </a:r>
            <a:r>
              <a:rPr lang="en-US" sz="3550" dirty="0">
                <a:solidFill>
                  <a:srgbClr val="142414"/>
                </a:solidFill>
                <a:latin typeface="TT Commons Pro"/>
                <a:ea typeface="TT Commons Pro"/>
                <a:cs typeface="TT Commons Pro"/>
                <a:sym typeface="TT Commons Pro"/>
              </a:rPr>
              <a:t>βαση της Γενεύης του 1951</a:t>
            </a:r>
          </a:p>
          <a:p>
            <a:pPr algn="l">
              <a:lnSpc>
                <a:spcPts val="5326"/>
              </a:lnSpc>
              <a:spcBef>
                <a:spcPct val="0"/>
              </a:spcBef>
            </a:pPr>
            <a:r>
              <a:rPr lang="en-US" sz="3550" dirty="0">
                <a:solidFill>
                  <a:srgbClr val="142414"/>
                </a:solidFill>
                <a:latin typeface="TT Commons Pro"/>
                <a:ea typeface="TT Commons Pro"/>
                <a:cs typeface="TT Commons Pro"/>
                <a:sym typeface="TT Commons Pro"/>
              </a:rPr>
              <a:t>·</a:t>
            </a:r>
            <a:r>
              <a:rPr lang="en-US" sz="3550" dirty="0" err="1">
                <a:solidFill>
                  <a:srgbClr val="142414"/>
                </a:solidFill>
                <a:latin typeface="TT Commons Pro"/>
                <a:ea typeface="TT Commons Pro"/>
                <a:cs typeface="TT Commons Pro"/>
                <a:sym typeface="TT Commons Pro"/>
              </a:rPr>
              <a:t>Σύμ</a:t>
            </a:r>
            <a:r>
              <a:rPr lang="en-US" sz="3550" dirty="0">
                <a:solidFill>
                  <a:srgbClr val="142414"/>
                </a:solidFill>
                <a:latin typeface="TT Commons Pro"/>
                <a:ea typeface="TT Commons Pro"/>
                <a:cs typeface="TT Commons Pro"/>
                <a:sym typeface="TT Commons Pro"/>
              </a:rPr>
              <a:t>βαση Δικαιωμάτων του παιδιού 1989</a:t>
            </a:r>
          </a:p>
          <a:p>
            <a:pPr algn="l">
              <a:lnSpc>
                <a:spcPts val="5176"/>
              </a:lnSpc>
              <a:spcBef>
                <a:spcPct val="0"/>
              </a:spcBef>
            </a:pPr>
            <a:endParaRPr lang="en-US" sz="3550" dirty="0">
              <a:solidFill>
                <a:srgbClr val="142414"/>
              </a:solidFill>
              <a:latin typeface="TT Commons Pro"/>
              <a:ea typeface="TT Commons Pro"/>
              <a:cs typeface="TT Commons Pro"/>
              <a:sym typeface="TT Commo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72410" y="528637"/>
            <a:ext cx="18288000" cy="990600"/>
          </a:xfrm>
          <a:prstGeom prst="rect">
            <a:avLst/>
          </a:prstGeom>
        </p:spPr>
        <p:txBody>
          <a:bodyPr lIns="0" tIns="0" rIns="0" bIns="0" rtlCol="0" anchor="t">
            <a:spAutoFit/>
          </a:bodyPr>
          <a:lstStyle/>
          <a:p>
            <a:pPr algn="ctr">
              <a:lnSpc>
                <a:spcPts val="3840"/>
              </a:lnSpc>
            </a:pPr>
            <a:r>
              <a:rPr lang="en-US" sz="3200" b="1" u="sng">
                <a:solidFill>
                  <a:srgbClr val="000000"/>
                </a:solidFill>
                <a:latin typeface="Rasputin Bold"/>
                <a:ea typeface="Rasputin Bold"/>
                <a:cs typeface="Rasputin Bold"/>
                <a:sym typeface="Rasputin Bold"/>
              </a:rPr>
              <a:t>Τι ισχυρίζονταν οι προσφεύγοντες σχετικά με τη διαδικασία της απαλλαγής </a:t>
            </a:r>
            <a:r>
              <a:rPr lang="en-US" sz="3200" b="1">
                <a:solidFill>
                  <a:srgbClr val="000000"/>
                </a:solidFill>
                <a:latin typeface="Rasputin Bold"/>
                <a:ea typeface="Rasputin Bold"/>
                <a:cs typeface="Rasputin Bold"/>
                <a:sym typeface="Rasputin Bold"/>
              </a:rPr>
              <a:t>:</a:t>
            </a:r>
          </a:p>
          <a:p>
            <a:pPr algn="ctr">
              <a:lnSpc>
                <a:spcPts val="3840"/>
              </a:lnSpc>
              <a:spcBef>
                <a:spcPct val="0"/>
              </a:spcBef>
            </a:pPr>
            <a:endParaRPr lang="en-US" sz="3200" b="1">
              <a:solidFill>
                <a:srgbClr val="000000"/>
              </a:solidFill>
              <a:latin typeface="Rasputin Bold"/>
              <a:ea typeface="Rasputin Bold"/>
              <a:cs typeface="Rasputin Bold"/>
              <a:sym typeface="Rasputin Bold"/>
            </a:endParaRPr>
          </a:p>
        </p:txBody>
      </p:sp>
      <p:sp>
        <p:nvSpPr>
          <p:cNvPr id="3" name="TextBox 3"/>
          <p:cNvSpPr txBox="1"/>
          <p:nvPr/>
        </p:nvSpPr>
        <p:spPr>
          <a:xfrm>
            <a:off x="1201110" y="1295400"/>
            <a:ext cx="16508752" cy="7848302"/>
          </a:xfrm>
          <a:prstGeom prst="rect">
            <a:avLst/>
          </a:prstGeom>
        </p:spPr>
        <p:txBody>
          <a:bodyPr lIns="0" tIns="0" rIns="0" bIns="0" rtlCol="0" anchor="t">
            <a:spAutoFit/>
          </a:bodyPr>
          <a:lstStyle/>
          <a:p>
            <a:pPr algn="just">
              <a:lnSpc>
                <a:spcPts val="3359"/>
              </a:lnSpc>
            </a:pPr>
            <a:r>
              <a:rPr lang="en-US" sz="2799" b="1" u="sng" dirty="0">
                <a:latin typeface="Rasputin Bold"/>
                <a:ea typeface="Rasputin Bold"/>
                <a:cs typeface="Rasputin Bold"/>
                <a:sym typeface="Rasputin Bold"/>
              </a:rPr>
              <a:t>Παραβία</a:t>
            </a:r>
            <a:r>
              <a:rPr lang="en-US" sz="2799" b="1" u="sng" dirty="0" err="1">
                <a:latin typeface="Rasputin Bold"/>
                <a:ea typeface="Rasputin Bold"/>
                <a:cs typeface="Rasputin Bold"/>
                <a:sym typeface="Rasputin Bold"/>
              </a:rPr>
              <a:t>ση</a:t>
            </a:r>
            <a:r>
              <a:rPr lang="en-US" sz="2799" b="1" u="sng" dirty="0">
                <a:latin typeface="Rasputin Bold"/>
                <a:ea typeface="Rasputin Bold"/>
                <a:cs typeface="Rasputin Bold"/>
                <a:sym typeface="Rasputin Bold"/>
              </a:rPr>
              <a:t> α</a:t>
            </a:r>
            <a:r>
              <a:rPr lang="en-US" sz="2799" b="1" u="sng" dirty="0" err="1">
                <a:latin typeface="Rasputin Bold"/>
                <a:ea typeface="Rasputin Bold"/>
                <a:cs typeface="Rasputin Bold"/>
                <a:sym typeface="Rasputin Bold"/>
              </a:rPr>
              <a:t>ρνητικής</a:t>
            </a:r>
            <a:r>
              <a:rPr lang="en-US" sz="2799" b="1" u="sng" dirty="0">
                <a:latin typeface="Rasputin Bold"/>
                <a:ea typeface="Rasputin Bold"/>
                <a:cs typeface="Rasputin Bold"/>
                <a:sym typeface="Rasputin Bold"/>
              </a:rPr>
              <a:t> </a:t>
            </a:r>
            <a:r>
              <a:rPr lang="en-US" sz="2799" b="1" u="sng" dirty="0" err="1">
                <a:latin typeface="Rasputin Bold"/>
                <a:ea typeface="Rasputin Bold"/>
                <a:cs typeface="Rasputin Bold"/>
                <a:sym typeface="Rasputin Bold"/>
              </a:rPr>
              <a:t>διάστ</a:t>
            </a:r>
            <a:r>
              <a:rPr lang="en-US" sz="2799" b="1" u="sng" dirty="0">
                <a:latin typeface="Rasputin Bold"/>
                <a:ea typeface="Rasputin Bold"/>
                <a:cs typeface="Rasputin Bold"/>
                <a:sym typeface="Rasputin Bold"/>
              </a:rPr>
              <a:t>ασης της θρησκευτικής ελευθερίας (άρ. 9 </a:t>
            </a:r>
            <a:r>
              <a:rPr lang="en-US" sz="2799" b="1" u="sng" dirty="0" err="1">
                <a:latin typeface="Rasputin Bold"/>
                <a:ea typeface="Rasputin Bold"/>
                <a:cs typeface="Rasputin Bold"/>
                <a:sym typeface="Rasputin Bold"/>
              </a:rPr>
              <a:t>της</a:t>
            </a:r>
            <a:r>
              <a:rPr lang="en-US" sz="2799" b="1" u="sng" dirty="0">
                <a:latin typeface="Rasputin Bold"/>
                <a:ea typeface="Rasputin Bold"/>
                <a:cs typeface="Rasputin Bold"/>
                <a:sym typeface="Rasputin Bold"/>
              </a:rPr>
              <a:t> ΕΣΔΑ) </a:t>
            </a:r>
          </a:p>
          <a:p>
            <a:pPr algn="just">
              <a:lnSpc>
                <a:spcPts val="3359"/>
              </a:lnSpc>
            </a:pPr>
            <a:r>
              <a:rPr lang="en-US" sz="2799" dirty="0">
                <a:solidFill>
                  <a:srgbClr val="000000"/>
                </a:solidFill>
                <a:latin typeface="Rasputin Light"/>
                <a:ea typeface="Rasputin Light"/>
                <a:cs typeface="Rasputin Light"/>
                <a:sym typeface="Rasputin Light"/>
              </a:rPr>
              <a:t>•     Υπ</a:t>
            </a:r>
            <a:r>
              <a:rPr lang="en-US" sz="2799" dirty="0" err="1">
                <a:solidFill>
                  <a:srgbClr val="000000"/>
                </a:solidFill>
                <a:latin typeface="Rasputin Light"/>
                <a:ea typeface="Rasputin Light"/>
                <a:cs typeface="Rasputin Light"/>
                <a:sym typeface="Rasputin Light"/>
              </a:rPr>
              <a:t>οχρεώνοντ</a:t>
            </a:r>
            <a:r>
              <a:rPr lang="en-US" sz="2799" dirty="0">
                <a:solidFill>
                  <a:srgbClr val="000000"/>
                </a:solidFill>
                <a:latin typeface="Rasputin Light"/>
                <a:ea typeface="Rasputin Light"/>
                <a:cs typeface="Rasputin Light"/>
                <a:sym typeface="Rasputin Light"/>
              </a:rPr>
              <a:t>αν να δηλώσουν ενώπιον δημόσιας αρχής ότι δεν είναι Χριστιανοί Ορθόδοξοι. </a:t>
            </a:r>
          </a:p>
          <a:p>
            <a:pPr algn="just">
              <a:lnSpc>
                <a:spcPts val="3359"/>
              </a:lnSpc>
            </a:pPr>
            <a:r>
              <a:rPr lang="en-US" sz="2799" dirty="0">
                <a:solidFill>
                  <a:srgbClr val="000000"/>
                </a:solidFill>
                <a:latin typeface="Rasputin Light"/>
                <a:ea typeface="Rasputin Light"/>
                <a:cs typeface="Rasputin Light"/>
                <a:sym typeface="Rasputin Light"/>
              </a:rPr>
              <a:t>•</a:t>
            </a:r>
            <a:r>
              <a:rPr lang="el-GR"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Έμμεση</a:t>
            </a:r>
            <a:r>
              <a:rPr lang="en-US" sz="2799" dirty="0">
                <a:solidFill>
                  <a:srgbClr val="000000"/>
                </a:solidFill>
                <a:latin typeface="Rasputin Light"/>
                <a:ea typeface="Rasputin Light"/>
                <a:cs typeface="Rasputin Light"/>
                <a:sym typeface="Rasputin Light"/>
              </a:rPr>
              <a:t> α</a:t>
            </a:r>
            <a:r>
              <a:rPr lang="en-US" sz="2799" dirty="0" err="1">
                <a:solidFill>
                  <a:srgbClr val="000000"/>
                </a:solidFill>
                <a:latin typeface="Rasputin Light"/>
                <a:ea typeface="Rasputin Light"/>
                <a:cs typeface="Rasputin Light"/>
                <a:sym typeface="Rasputin Light"/>
              </a:rPr>
              <a:t>ρνητική</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δήλωση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θρησκεύμ</a:t>
            </a:r>
            <a:r>
              <a:rPr lang="en-US" sz="2799" dirty="0">
                <a:solidFill>
                  <a:srgbClr val="000000"/>
                </a:solidFill>
                <a:latin typeface="Rasputin Light"/>
                <a:ea typeface="Rasputin Light"/>
                <a:cs typeface="Rasputin Light"/>
                <a:sym typeface="Rasputin Light"/>
              </a:rPr>
              <a:t>ατος</a:t>
            </a:r>
          </a:p>
          <a:p>
            <a:pPr algn="just">
              <a:lnSpc>
                <a:spcPts val="3359"/>
              </a:lnSpc>
            </a:pPr>
            <a:endParaRPr lang="en-US" sz="2799" dirty="0">
              <a:solidFill>
                <a:srgbClr val="000000"/>
              </a:solidFill>
              <a:latin typeface="Rasputin Light"/>
              <a:ea typeface="Rasputin Light"/>
              <a:cs typeface="Rasputin Light"/>
              <a:sym typeface="Rasputin Light"/>
            </a:endParaRPr>
          </a:p>
          <a:p>
            <a:pPr algn="just">
              <a:lnSpc>
                <a:spcPts val="3359"/>
              </a:lnSpc>
            </a:pPr>
            <a:r>
              <a:rPr lang="en-US" sz="2799" b="1" u="sng" dirty="0">
                <a:latin typeface="Rasputin Bold"/>
                <a:ea typeface="Rasputin Bold"/>
                <a:cs typeface="Rasputin Bold"/>
                <a:sym typeface="Rasputin Bold"/>
              </a:rPr>
              <a:t>Παραβία</a:t>
            </a:r>
            <a:r>
              <a:rPr lang="en-US" sz="2799" b="1" u="sng" dirty="0" err="1">
                <a:latin typeface="Rasputin Bold"/>
                <a:ea typeface="Rasputin Bold"/>
                <a:cs typeface="Rasputin Bold"/>
                <a:sym typeface="Rasputin Bold"/>
              </a:rPr>
              <a:t>ση</a:t>
            </a:r>
            <a:r>
              <a:rPr lang="en-US" sz="2799" b="1" u="sng" dirty="0">
                <a:latin typeface="Rasputin Bold"/>
                <a:ea typeface="Rasputin Bold"/>
                <a:cs typeface="Rasputin Bold"/>
                <a:sym typeface="Rasputin Bold"/>
              </a:rPr>
              <a:t> </a:t>
            </a:r>
            <a:r>
              <a:rPr lang="en-US" sz="2799" b="1" u="sng" dirty="0" err="1">
                <a:latin typeface="Rasputin Bold"/>
                <a:ea typeface="Rasputin Bold"/>
                <a:cs typeface="Rasputin Bold"/>
                <a:sym typeface="Rasputin Bold"/>
              </a:rPr>
              <a:t>άρ</a:t>
            </a:r>
            <a:r>
              <a:rPr lang="en-US" sz="2799" b="1" u="sng" dirty="0">
                <a:latin typeface="Rasputin Bold"/>
                <a:ea typeface="Rasputin Bold"/>
                <a:cs typeface="Rasputin Bold"/>
                <a:sym typeface="Rasputin Bold"/>
              </a:rPr>
              <a:t>. 8 </a:t>
            </a:r>
            <a:r>
              <a:rPr lang="en-US" sz="2799" b="1" u="sng" dirty="0" err="1">
                <a:latin typeface="Rasputin Bold"/>
                <a:ea typeface="Rasputin Bold"/>
                <a:cs typeface="Rasputin Bold"/>
                <a:sym typeface="Rasputin Bold"/>
              </a:rPr>
              <a:t>της</a:t>
            </a:r>
            <a:r>
              <a:rPr lang="en-US" sz="2799" b="1" u="sng" dirty="0">
                <a:latin typeface="Rasputin Bold"/>
                <a:ea typeface="Rasputin Bold"/>
                <a:cs typeface="Rasputin Bold"/>
                <a:sym typeface="Rasputin Bold"/>
              </a:rPr>
              <a:t> ΕΣΔΑ: </a:t>
            </a:r>
            <a:r>
              <a:rPr lang="en-US" sz="2799" b="1" u="sng" dirty="0" err="1">
                <a:latin typeface="Rasputin Bold"/>
                <a:ea typeface="Rasputin Bold"/>
                <a:cs typeface="Rasputin Bold"/>
                <a:sym typeface="Rasputin Bold"/>
              </a:rPr>
              <a:t>Δικ</a:t>
            </a:r>
            <a:r>
              <a:rPr lang="en-US" sz="2799" b="1" u="sng" dirty="0">
                <a:latin typeface="Rasputin Bold"/>
                <a:ea typeface="Rasputin Bold"/>
                <a:cs typeface="Rasputin Bold"/>
                <a:sym typeface="Rasputin Bold"/>
              </a:rPr>
              <a:t>αίωμα σεβασμού της ιδιωτικής και οικογενειακής ζωής</a:t>
            </a:r>
          </a:p>
          <a:p>
            <a:pPr algn="just">
              <a:lnSpc>
                <a:spcPts val="3359"/>
              </a:lnSpc>
            </a:pPr>
            <a:r>
              <a:rPr lang="en-US" sz="2799" dirty="0">
                <a:solidFill>
                  <a:srgbClr val="000000"/>
                </a:solidFill>
                <a:latin typeface="Rasputin Light"/>
                <a:ea typeface="Rasputin Light"/>
                <a:cs typeface="Rasputin Light"/>
                <a:sym typeface="Rasputin Light"/>
              </a:rPr>
              <a:t>•</a:t>
            </a:r>
            <a:r>
              <a:rPr lang="el-GR"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Ισχυρισμός</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Το</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Θρήσκευμ</a:t>
            </a:r>
            <a:r>
              <a:rPr lang="en-US" sz="2799" dirty="0">
                <a:solidFill>
                  <a:srgbClr val="000000"/>
                </a:solidFill>
                <a:latin typeface="Rasputin Light"/>
                <a:ea typeface="Rasputin Light"/>
                <a:cs typeface="Rasputin Light"/>
                <a:sym typeface="Rasputin Light"/>
              </a:rPr>
              <a:t>α αποτελεί ευαίσθητο προσωπικό δεδομένο </a:t>
            </a:r>
          </a:p>
          <a:p>
            <a:pPr algn="just">
              <a:lnSpc>
                <a:spcPts val="3359"/>
              </a:lnSpc>
            </a:pPr>
            <a:r>
              <a:rPr lang="el-GR" sz="2799" dirty="0">
                <a:solidFill>
                  <a:srgbClr val="000000"/>
                </a:solidFill>
                <a:latin typeface="Rasputin"/>
                <a:ea typeface="Rasputin"/>
                <a:cs typeface="Rasputin"/>
                <a:sym typeface="Rasputin"/>
              </a:rPr>
              <a:t>       </a:t>
            </a:r>
            <a:r>
              <a:rPr lang="en-US" sz="2799" dirty="0" err="1">
                <a:solidFill>
                  <a:srgbClr val="000000"/>
                </a:solidFill>
                <a:latin typeface="Rasputin"/>
                <a:ea typeface="Rasputin"/>
                <a:cs typeface="Rasputin"/>
                <a:sym typeface="Rasputin"/>
              </a:rPr>
              <a:t>Τ</a:t>
            </a:r>
            <a:r>
              <a:rPr lang="en-US" sz="2799" dirty="0" err="1">
                <a:solidFill>
                  <a:srgbClr val="000000"/>
                </a:solidFill>
                <a:latin typeface="Rasputin Light"/>
                <a:ea typeface="Rasputin Light"/>
                <a:cs typeface="Rasputin Light"/>
                <a:sym typeface="Rasputin Light"/>
              </a:rPr>
              <a:t>ο</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Κράτος</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όμως</a:t>
            </a:r>
            <a:r>
              <a:rPr lang="en-US" sz="2799" dirty="0">
                <a:solidFill>
                  <a:srgbClr val="000000"/>
                </a:solidFill>
                <a:latin typeface="Rasputin Light"/>
                <a:ea typeface="Rasputin Light"/>
                <a:cs typeface="Rasputin Light"/>
                <a:sym typeface="Rasputin Light"/>
              </a:rPr>
              <a:t> υπ</a:t>
            </a:r>
            <a:r>
              <a:rPr lang="en-US" sz="2799" dirty="0" err="1">
                <a:solidFill>
                  <a:srgbClr val="000000"/>
                </a:solidFill>
                <a:latin typeface="Rasputin Light"/>
                <a:ea typeface="Rasputin Light"/>
                <a:cs typeface="Rasputin Light"/>
                <a:sym typeface="Rasputin Light"/>
              </a:rPr>
              <a:t>οχρεώνει</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τον</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γονέ</a:t>
            </a:r>
            <a:r>
              <a:rPr lang="en-US" sz="2799" dirty="0">
                <a:solidFill>
                  <a:srgbClr val="000000"/>
                </a:solidFill>
                <a:latin typeface="Rasputin Light"/>
                <a:ea typeface="Rasputin Light"/>
                <a:cs typeface="Rasputin Light"/>
                <a:sym typeface="Rasputin Light"/>
              </a:rPr>
              <a:t>α σε δημόσια δήλωση των θρησκευτικών του πεποιθήσεων στην αίτηση για απαλλαγή του παιδιού του από το ΜτΘ</a:t>
            </a:r>
          </a:p>
          <a:p>
            <a:pPr algn="just">
              <a:lnSpc>
                <a:spcPts val="3359"/>
              </a:lnSpc>
            </a:pPr>
            <a:r>
              <a:rPr lang="en-US" sz="2799" dirty="0">
                <a:solidFill>
                  <a:srgbClr val="000000"/>
                </a:solidFill>
                <a:latin typeface="Rasputin Light"/>
                <a:ea typeface="Rasputin Light"/>
                <a:cs typeface="Rasputin Light"/>
                <a:sym typeface="Rasputin Light"/>
              </a:rPr>
              <a:t>•</a:t>
            </a:r>
            <a:r>
              <a:rPr lang="el-GR" sz="2799" dirty="0">
                <a:solidFill>
                  <a:srgbClr val="000000"/>
                </a:solidFill>
                <a:latin typeface="Rasputin Light"/>
                <a:ea typeface="Rasputin Light"/>
                <a:cs typeface="Rasputin Light"/>
                <a:sym typeface="Rasputin Light"/>
              </a:rPr>
              <a:t>     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δήλωση</a:t>
            </a:r>
            <a:r>
              <a:rPr lang="en-US" sz="2799" dirty="0">
                <a:solidFill>
                  <a:srgbClr val="000000"/>
                </a:solidFill>
                <a:latin typeface="Rasputin Light"/>
                <a:ea typeface="Rasputin Light"/>
                <a:cs typeface="Rasputin Light"/>
                <a:sym typeface="Rasputin Light"/>
              </a:rPr>
              <a:t> απα</a:t>
            </a:r>
            <a:r>
              <a:rPr lang="en-US" sz="2799" dirty="0" err="1">
                <a:solidFill>
                  <a:srgbClr val="000000"/>
                </a:solidFill>
                <a:latin typeface="Rasputin Light"/>
                <a:ea typeface="Rasputin Light"/>
                <a:cs typeface="Rasputin Light"/>
                <a:sym typeface="Rasputin Light"/>
              </a:rPr>
              <a:t>λλ</a:t>
            </a:r>
            <a:r>
              <a:rPr lang="en-US" sz="2799" dirty="0">
                <a:solidFill>
                  <a:srgbClr val="000000"/>
                </a:solidFill>
                <a:latin typeface="Rasputin Light"/>
                <a:ea typeface="Rasputin Light"/>
                <a:cs typeface="Rasputin Light"/>
                <a:sym typeface="Rasputin Light"/>
              </a:rPr>
              <a:t>αγής ελέγχεται από τον Διευθυντή του σχολείου ως προς την εγκυρότητά της,  αν είναι αληθής και έτσι δίνεται η απαλλαγή και η σχετική δήλωση τηρείται στα σχολικά αρχεία </a:t>
            </a:r>
          </a:p>
          <a:p>
            <a:pPr algn="just">
              <a:lnSpc>
                <a:spcPts val="3359"/>
              </a:lnSpc>
            </a:pPr>
            <a:endParaRPr lang="en-US" sz="2799" dirty="0">
              <a:solidFill>
                <a:srgbClr val="000000"/>
              </a:solidFill>
              <a:latin typeface="Rasputin Light"/>
              <a:ea typeface="Rasputin Light"/>
              <a:cs typeface="Rasputin Light"/>
              <a:sym typeface="Rasputin Light"/>
            </a:endParaRPr>
          </a:p>
          <a:p>
            <a:pPr algn="just">
              <a:lnSpc>
                <a:spcPts val="3359"/>
              </a:lnSpc>
            </a:pPr>
            <a:r>
              <a:rPr lang="en-US" sz="2799" b="1" u="sng" dirty="0">
                <a:latin typeface="Rasputin Bold"/>
                <a:ea typeface="Rasputin Bold"/>
                <a:cs typeface="Rasputin Bold"/>
                <a:sym typeface="Rasputin Bold"/>
              </a:rPr>
              <a:t>Παραβία</a:t>
            </a:r>
            <a:r>
              <a:rPr lang="en-US" sz="2799" b="1" u="sng" dirty="0" err="1">
                <a:latin typeface="Rasputin Bold"/>
                <a:ea typeface="Rasputin Bold"/>
                <a:cs typeface="Rasputin Bold"/>
                <a:sym typeface="Rasputin Bold"/>
              </a:rPr>
              <a:t>ση</a:t>
            </a:r>
            <a:r>
              <a:rPr lang="en-US" sz="2799" b="1" u="sng" dirty="0">
                <a:latin typeface="Rasputin Bold"/>
                <a:ea typeface="Rasputin Bold"/>
                <a:cs typeface="Rasputin Bold"/>
                <a:sym typeface="Rasputin Bold"/>
              </a:rPr>
              <a:t> άρ.14 </a:t>
            </a:r>
            <a:r>
              <a:rPr lang="en-US" sz="2799" b="1" u="sng" dirty="0" err="1">
                <a:latin typeface="Rasputin Bold"/>
                <a:ea typeface="Rasputin Bold"/>
                <a:cs typeface="Rasputin Bold"/>
                <a:sym typeface="Rasputin Bold"/>
              </a:rPr>
              <a:t>της</a:t>
            </a:r>
            <a:r>
              <a:rPr lang="en-US" sz="2799" b="1" u="sng" dirty="0">
                <a:latin typeface="Rasputin Bold"/>
                <a:ea typeface="Rasputin Bold"/>
                <a:cs typeface="Rasputin Bold"/>
                <a:sym typeface="Rasputin Bold"/>
              </a:rPr>
              <a:t> ΕΣΔΑ: Απα</a:t>
            </a:r>
            <a:r>
              <a:rPr lang="en-US" sz="2799" b="1" u="sng" dirty="0" err="1">
                <a:latin typeface="Rasputin Bold"/>
                <a:ea typeface="Rasputin Bold"/>
                <a:cs typeface="Rasputin Bold"/>
                <a:sym typeface="Rasputin Bold"/>
              </a:rPr>
              <a:t>γόρευση</a:t>
            </a:r>
            <a:r>
              <a:rPr lang="en-US" sz="2799" b="1" u="sng" dirty="0">
                <a:latin typeface="Rasputin Bold"/>
                <a:ea typeface="Rasputin Bold"/>
                <a:cs typeface="Rasputin Bold"/>
                <a:sym typeface="Rasputin Bold"/>
              </a:rPr>
              <a:t> </a:t>
            </a:r>
            <a:r>
              <a:rPr lang="en-US" sz="2799" b="1" u="sng" dirty="0" err="1">
                <a:latin typeface="Rasputin Bold"/>
                <a:ea typeface="Rasputin Bold"/>
                <a:cs typeface="Rasputin Bold"/>
                <a:sym typeface="Rasputin Bold"/>
              </a:rPr>
              <a:t>των</a:t>
            </a:r>
            <a:r>
              <a:rPr lang="en-US" sz="2799" b="1" u="sng" dirty="0">
                <a:latin typeface="Rasputin Bold"/>
                <a:ea typeface="Rasputin Bold"/>
                <a:cs typeface="Rasputin Bold"/>
                <a:sym typeface="Rasputin Bold"/>
              </a:rPr>
              <a:t> </a:t>
            </a:r>
            <a:r>
              <a:rPr lang="en-US" sz="2799" b="1" u="sng" dirty="0" err="1">
                <a:latin typeface="Rasputin Bold"/>
                <a:ea typeface="Rasputin Bold"/>
                <a:cs typeface="Rasputin Bold"/>
                <a:sym typeface="Rasputin Bold"/>
              </a:rPr>
              <a:t>δι</a:t>
            </a:r>
            <a:r>
              <a:rPr lang="en-US" sz="2799" b="1" u="sng" dirty="0">
                <a:latin typeface="Rasputin Bold"/>
                <a:ea typeface="Rasputin Bold"/>
                <a:cs typeface="Rasputin Bold"/>
                <a:sym typeface="Rasputin Bold"/>
              </a:rPr>
              <a:t>ακρίσεων </a:t>
            </a:r>
          </a:p>
          <a:p>
            <a:pPr marL="457200" indent="-457200" algn="just">
              <a:lnSpc>
                <a:spcPts val="3359"/>
              </a:lnSpc>
              <a:buFont typeface="Arial" panose="020B0604020202020204" pitchFamily="34" charset="0"/>
              <a:buChar char="•"/>
            </a:pPr>
            <a:r>
              <a:rPr lang="el-GR"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Δεν</a:t>
            </a:r>
            <a:r>
              <a:rPr lang="en-US" sz="2799" dirty="0">
                <a:solidFill>
                  <a:srgbClr val="000000"/>
                </a:solidFill>
                <a:latin typeface="Rasputin Light"/>
                <a:ea typeface="Rasputin Light"/>
                <a:cs typeface="Rasputin Light"/>
                <a:sym typeface="Rasputin Light"/>
              </a:rPr>
              <a:t> επ</a:t>
            </a:r>
            <a:r>
              <a:rPr lang="en-US" sz="2799" dirty="0" err="1">
                <a:solidFill>
                  <a:srgbClr val="000000"/>
                </a:solidFill>
                <a:latin typeface="Rasputin Light"/>
                <a:ea typeface="Rasputin Light"/>
                <a:cs typeface="Rasputin Light"/>
                <a:sym typeface="Rasputin Light"/>
              </a:rPr>
              <a:t>ιτρέ</a:t>
            </a:r>
            <a:r>
              <a:rPr lang="en-US" sz="2799" dirty="0">
                <a:solidFill>
                  <a:srgbClr val="000000"/>
                </a:solidFill>
                <a:latin typeface="Rasputin Light"/>
                <a:ea typeface="Rasputin Light"/>
                <a:cs typeface="Rasputin Light"/>
                <a:sym typeface="Rasputin Light"/>
              </a:rPr>
              <a:t>πεται η απαλλαγή σε </a:t>
            </a:r>
            <a:r>
              <a:rPr lang="el-GR" sz="2799" dirty="0">
                <a:solidFill>
                  <a:srgbClr val="000000"/>
                </a:solidFill>
                <a:latin typeface="Rasputin Light"/>
                <a:ea typeface="Rasputin Light"/>
                <a:cs typeface="Rasputin Light"/>
                <a:sym typeface="Rasputin Light"/>
              </a:rPr>
              <a:t>Χ</a:t>
            </a:r>
            <a:r>
              <a:rPr lang="en-US" sz="2799" dirty="0" err="1">
                <a:solidFill>
                  <a:srgbClr val="000000"/>
                </a:solidFill>
                <a:latin typeface="Rasputin Light"/>
                <a:ea typeface="Rasputin Light"/>
                <a:cs typeface="Rasputin Light"/>
                <a:sym typeface="Rasputin Light"/>
              </a:rPr>
              <a:t>ριστι</a:t>
            </a:r>
            <a:r>
              <a:rPr lang="en-US" sz="2799" dirty="0">
                <a:solidFill>
                  <a:srgbClr val="000000"/>
                </a:solidFill>
                <a:latin typeface="Rasputin Light"/>
                <a:ea typeface="Rasputin Light"/>
                <a:cs typeface="Rasputin Light"/>
                <a:sym typeface="Rasputin Light"/>
              </a:rPr>
              <a:t>ανούς </a:t>
            </a:r>
            <a:r>
              <a:rPr lang="el-GR" sz="2799" dirty="0">
                <a:solidFill>
                  <a:srgbClr val="000000"/>
                </a:solidFill>
                <a:latin typeface="Rasputin Light"/>
                <a:ea typeface="Rasputin Light"/>
                <a:cs typeface="Rasputin Light"/>
                <a:sym typeface="Rasputin Light"/>
              </a:rPr>
              <a:t>Ο</a:t>
            </a:r>
            <a:r>
              <a:rPr lang="en-US" sz="2799" dirty="0" err="1">
                <a:solidFill>
                  <a:srgbClr val="000000"/>
                </a:solidFill>
                <a:latin typeface="Rasputin Light"/>
                <a:ea typeface="Rasputin Light"/>
                <a:cs typeface="Rasputin Light"/>
                <a:sym typeface="Rasputin Light"/>
              </a:rPr>
              <a:t>ρθόδοξους</a:t>
            </a:r>
            <a:r>
              <a:rPr lang="en-US" sz="2799" dirty="0">
                <a:solidFill>
                  <a:srgbClr val="000000"/>
                </a:solidFill>
                <a:latin typeface="Rasputin Light"/>
                <a:ea typeface="Rasputin Light"/>
                <a:cs typeface="Rasputin Light"/>
                <a:sym typeface="Rasputin Light"/>
              </a:rPr>
              <a:t> μα</a:t>
            </a:r>
            <a:r>
              <a:rPr lang="en-US" sz="2799" dirty="0" err="1">
                <a:solidFill>
                  <a:srgbClr val="000000"/>
                </a:solidFill>
                <a:latin typeface="Rasputin Light"/>
                <a:ea typeface="Rasputin Light"/>
                <a:cs typeface="Rasputin Light"/>
                <a:sym typeface="Rasputin Light"/>
              </a:rPr>
              <a:t>θητές</a:t>
            </a:r>
            <a:endParaRPr lang="el-GR" sz="2799" dirty="0">
              <a:solidFill>
                <a:srgbClr val="000000"/>
              </a:solidFill>
              <a:latin typeface="Rasputin Light"/>
              <a:ea typeface="Rasputin Light"/>
              <a:cs typeface="Rasputin Light"/>
              <a:sym typeface="Rasputin Light"/>
            </a:endParaRPr>
          </a:p>
          <a:p>
            <a:pPr marL="457200" indent="-457200" algn="just">
              <a:lnSpc>
                <a:spcPts val="3359"/>
              </a:lnSpc>
              <a:buFont typeface="Arial" panose="020B0604020202020204" pitchFamily="34" charset="0"/>
              <a:buChar char="•"/>
            </a:pP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Μη</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Ορθόδοξοι</a:t>
            </a:r>
            <a:r>
              <a:rPr lang="en-US" sz="2799" dirty="0">
                <a:solidFill>
                  <a:srgbClr val="000000"/>
                </a:solidFill>
                <a:latin typeface="Rasputin Light"/>
                <a:ea typeface="Rasputin Light"/>
                <a:cs typeface="Rasputin Light"/>
                <a:sym typeface="Rasputin Light"/>
              </a:rPr>
              <a:t> </a:t>
            </a:r>
            <a:r>
              <a:rPr lang="en-US" sz="2799" dirty="0" err="1">
                <a:solidFill>
                  <a:srgbClr val="000000"/>
                </a:solidFill>
                <a:latin typeface="Rasputin Light"/>
                <a:ea typeface="Rasputin Light"/>
                <a:cs typeface="Rasputin Light"/>
                <a:sym typeface="Rasputin Light"/>
              </a:rPr>
              <a:t>Χριστι</a:t>
            </a:r>
            <a:r>
              <a:rPr lang="en-US" sz="2799" dirty="0">
                <a:solidFill>
                  <a:srgbClr val="000000"/>
                </a:solidFill>
                <a:latin typeface="Rasputin Light"/>
                <a:ea typeface="Rasputin Light"/>
                <a:cs typeface="Rasputin Light"/>
                <a:sym typeface="Rasputin Light"/>
              </a:rPr>
              <a:t>ανοί μαθητές έχουν δικαίωμα απαλλαγής λόγω των αναφορών του ΜτΘ σε διάφορες «γνωστές» θρησκείες με μη αντικειμενικό τρόπο που θα πρόσβαλλε τις θρησκευτικές τους πεποιθήσεις</a:t>
            </a:r>
          </a:p>
          <a:p>
            <a:pPr marL="457200" indent="-457200" algn="just">
              <a:lnSpc>
                <a:spcPts val="3359"/>
              </a:lnSpc>
              <a:spcBef>
                <a:spcPct val="0"/>
              </a:spcBef>
              <a:buFont typeface="Arial" panose="020B0604020202020204" pitchFamily="34" charset="0"/>
              <a:buChar char="•"/>
            </a:pPr>
            <a:r>
              <a:rPr lang="en-US" sz="2799" dirty="0" err="1">
                <a:solidFill>
                  <a:srgbClr val="000000"/>
                </a:solidFill>
                <a:latin typeface="Rasputin Light"/>
                <a:ea typeface="Rasputin Light"/>
                <a:cs typeface="Rasputin Light"/>
                <a:sym typeface="Rasputin Light"/>
              </a:rPr>
              <a:t>Χριστι</a:t>
            </a:r>
            <a:r>
              <a:rPr lang="en-US" sz="2799" dirty="0">
                <a:solidFill>
                  <a:srgbClr val="000000"/>
                </a:solidFill>
                <a:latin typeface="Rasputin Light"/>
                <a:ea typeface="Rasputin Light"/>
                <a:cs typeface="Rasputin Light"/>
                <a:sym typeface="Rasputin Light"/>
              </a:rPr>
              <a:t>ανοί Ορθόδοξοι μαθητές δεν έχουν δικαίωμα απαλλαγής, διότι πέρα από τις αναφορές του ΜτΘ σε διάφορες «γνωστές» θρησκείες, δίνεται έμφαση στην Ορθοδοξία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5124450"/>
            <a:ext cx="5411726" cy="485775"/>
          </a:xfrm>
          <a:prstGeom prst="rect">
            <a:avLst/>
          </a:prstGeom>
        </p:spPr>
        <p:txBody>
          <a:bodyPr lIns="0" tIns="0" rIns="0" bIns="0" rtlCol="0" anchor="t">
            <a:spAutoFit/>
          </a:bodyPr>
          <a:lstStyle/>
          <a:p>
            <a:pPr algn="ctr">
              <a:lnSpc>
                <a:spcPts val="3600"/>
              </a:lnSpc>
              <a:spcBef>
                <a:spcPct val="0"/>
              </a:spcBef>
            </a:pPr>
            <a:r>
              <a:rPr lang="en-US" sz="3000" b="1" u="sng">
                <a:solidFill>
                  <a:srgbClr val="000000"/>
                </a:solidFill>
                <a:latin typeface="Rasputin Bold"/>
                <a:ea typeface="Rasputin Bold"/>
                <a:cs typeface="Rasputin Bold"/>
                <a:sym typeface="Rasputin Bold"/>
              </a:rPr>
              <a:t>Απόφαση Δικαστηρίου</a:t>
            </a:r>
          </a:p>
        </p:txBody>
      </p:sp>
      <p:sp>
        <p:nvSpPr>
          <p:cNvPr id="3" name="TextBox 3"/>
          <p:cNvSpPr txBox="1"/>
          <p:nvPr/>
        </p:nvSpPr>
        <p:spPr>
          <a:xfrm>
            <a:off x="1352931" y="5880966"/>
            <a:ext cx="15582137" cy="1744067"/>
          </a:xfrm>
          <a:prstGeom prst="rect">
            <a:avLst/>
          </a:prstGeom>
        </p:spPr>
        <p:txBody>
          <a:bodyPr lIns="0" tIns="0" rIns="0" bIns="0" rtlCol="0" anchor="t">
            <a:spAutoFit/>
          </a:bodyPr>
          <a:lstStyle/>
          <a:p>
            <a:pPr algn="l">
              <a:lnSpc>
                <a:spcPts val="3359"/>
              </a:lnSpc>
            </a:pPr>
            <a:r>
              <a:rPr lang="en-US" sz="2799" dirty="0" err="1">
                <a:solidFill>
                  <a:srgbClr val="000000"/>
                </a:solidFill>
                <a:latin typeface="Rasputin Light"/>
                <a:ea typeface="Rasputin Light"/>
                <a:cs typeface="Rasputin Light"/>
                <a:sym typeface="Rasputin Light"/>
              </a:rPr>
              <a:t>Το</a:t>
            </a:r>
            <a:r>
              <a:rPr lang="en-US" sz="2799" dirty="0">
                <a:solidFill>
                  <a:srgbClr val="000000"/>
                </a:solidFill>
                <a:latin typeface="Rasputin Light"/>
                <a:ea typeface="Rasputin Light"/>
                <a:cs typeface="Rasputin Light"/>
                <a:sym typeface="Rasputin Light"/>
              </a:rPr>
              <a:t> ΕΔΔΑ </a:t>
            </a:r>
            <a:r>
              <a:rPr lang="el-GR" sz="2799" dirty="0">
                <a:solidFill>
                  <a:srgbClr val="000000"/>
                </a:solidFill>
                <a:latin typeface="Rasputin Light"/>
                <a:ea typeface="Rasputin Light"/>
                <a:cs typeface="Rasputin Light"/>
                <a:sym typeface="Rasputin Light"/>
              </a:rPr>
              <a:t>καταδίκασε την Ελλάδα</a:t>
            </a:r>
            <a:r>
              <a:rPr lang="en-US" sz="2799" dirty="0">
                <a:solidFill>
                  <a:srgbClr val="000000"/>
                </a:solidFill>
                <a:latin typeface="Rasputin Light"/>
                <a:ea typeface="Rasputin Light"/>
                <a:cs typeface="Rasputin Light"/>
                <a:sym typeface="Rasputin Light"/>
              </a:rPr>
              <a:t> </a:t>
            </a:r>
            <a:r>
              <a:rPr lang="el-GR" sz="2799" dirty="0">
                <a:solidFill>
                  <a:srgbClr val="000000"/>
                </a:solidFill>
                <a:latin typeface="Rasputin Light"/>
                <a:ea typeface="Rasputin Light"/>
                <a:cs typeface="Rasputin Light"/>
                <a:sym typeface="Rasputin Light"/>
              </a:rPr>
              <a:t>με βάση</a:t>
            </a:r>
            <a:r>
              <a:rPr lang="en-US" sz="2799">
                <a:solidFill>
                  <a:srgbClr val="000000"/>
                </a:solidFill>
                <a:latin typeface="Rasputin Light"/>
                <a:ea typeface="Rasputin Light"/>
                <a:cs typeface="Rasputin Light"/>
                <a:sym typeface="Rasputin Light"/>
              </a:rPr>
              <a:t>:</a:t>
            </a:r>
            <a:endParaRPr lang="el-GR" sz="2799" dirty="0">
              <a:solidFill>
                <a:srgbClr val="000000"/>
              </a:solidFill>
              <a:latin typeface="Rasputin Light"/>
              <a:ea typeface="Rasputin Light"/>
              <a:cs typeface="Rasputin Light"/>
              <a:sym typeface="Rasputin Light"/>
            </a:endParaRPr>
          </a:p>
          <a:p>
            <a:pPr marL="457200" indent="-457200" algn="l">
              <a:lnSpc>
                <a:spcPts val="3359"/>
              </a:lnSpc>
              <a:buFont typeface="Arial" panose="020B0604020202020204" pitchFamily="34" charset="0"/>
              <a:buChar char="•"/>
            </a:pPr>
            <a:r>
              <a:rPr lang="el-GR" sz="2799" dirty="0">
                <a:solidFill>
                  <a:srgbClr val="000000"/>
                </a:solidFill>
                <a:latin typeface="Arial" panose="020B0604020202020204" pitchFamily="34" charset="0"/>
                <a:ea typeface="Rasputin Light"/>
                <a:cs typeface="Arial" panose="020B0604020202020204" pitchFamily="34" charset="0"/>
                <a:sym typeface="Rasputin Light"/>
              </a:rPr>
              <a:t>Το </a:t>
            </a:r>
            <a:r>
              <a:rPr lang="el-GR" sz="2799" dirty="0" err="1">
                <a:solidFill>
                  <a:srgbClr val="000000"/>
                </a:solidFill>
                <a:latin typeface="Arial" panose="020B0604020202020204" pitchFamily="34" charset="0"/>
                <a:ea typeface="Rasputin Light"/>
                <a:cs typeface="Arial" panose="020B0604020202020204" pitchFamily="34" charset="0"/>
                <a:sym typeface="Rasputin Light"/>
              </a:rPr>
              <a:t>άρ</a:t>
            </a:r>
            <a:r>
              <a:rPr lang="el-GR" sz="2799" dirty="0">
                <a:solidFill>
                  <a:srgbClr val="000000"/>
                </a:solidFill>
                <a:latin typeface="Arial" panose="020B0604020202020204" pitchFamily="34" charset="0"/>
                <a:ea typeface="Rasputin Light"/>
                <a:cs typeface="Arial" panose="020B0604020202020204" pitchFamily="34" charset="0"/>
                <a:sym typeface="Rasputin Light"/>
              </a:rPr>
              <a:t>. 2 του Πρώτου Πρόσθετου Πρωτοκόλλου (δικαίωμα στην εκπαίδευση)</a:t>
            </a:r>
          </a:p>
          <a:p>
            <a:pPr marL="457200" indent="-457200">
              <a:lnSpc>
                <a:spcPts val="3359"/>
              </a:lnSpc>
              <a:buFont typeface="Arial" panose="020B0604020202020204" pitchFamily="34" charset="0"/>
              <a:buChar char="•"/>
            </a:pPr>
            <a:r>
              <a:rPr lang="el-GR" sz="2799" dirty="0">
                <a:solidFill>
                  <a:srgbClr val="000000"/>
                </a:solidFill>
                <a:latin typeface="Arial" panose="020B0604020202020204" pitchFamily="34" charset="0"/>
                <a:ea typeface="Rasputin Light"/>
                <a:cs typeface="Arial" panose="020B0604020202020204" pitchFamily="34" charset="0"/>
                <a:sym typeface="Rasputin Light"/>
              </a:rPr>
              <a:t>Το </a:t>
            </a:r>
            <a:r>
              <a:rPr lang="el-GR" sz="2799" dirty="0" err="1">
                <a:solidFill>
                  <a:srgbClr val="000000"/>
                </a:solidFill>
                <a:latin typeface="Arial" panose="020B0604020202020204" pitchFamily="34" charset="0"/>
                <a:ea typeface="Rasputin Light"/>
                <a:cs typeface="Arial" panose="020B0604020202020204" pitchFamily="34" charset="0"/>
                <a:sym typeface="Rasputin Light"/>
              </a:rPr>
              <a:t>άρ</a:t>
            </a:r>
            <a:r>
              <a:rPr lang="el-GR" sz="2799" dirty="0">
                <a:solidFill>
                  <a:srgbClr val="000000"/>
                </a:solidFill>
                <a:latin typeface="Arial" panose="020B0604020202020204" pitchFamily="34" charset="0"/>
                <a:ea typeface="Rasputin Light"/>
                <a:cs typeface="Arial" panose="020B0604020202020204" pitchFamily="34" charset="0"/>
                <a:sym typeface="Rasputin Light"/>
              </a:rPr>
              <a:t>. 9 της ΕΣΔΑ</a:t>
            </a:r>
            <a:r>
              <a:rPr lang="el-GR" sz="2800" dirty="0">
                <a:latin typeface="Arial" panose="020B0604020202020204" pitchFamily="34" charset="0"/>
                <a:cs typeface="Arial" panose="020B0604020202020204" pitchFamily="34" charset="0"/>
                <a:sym typeface="Rasputin Light"/>
              </a:rPr>
              <a:t> (δικαίωμα κάθε ατόμου στη θρησκευτική ελευθερία)</a:t>
            </a:r>
            <a:endParaRPr lang="el-GR" sz="2800" dirty="0">
              <a:latin typeface="Arial" panose="020B0604020202020204" pitchFamily="34" charset="0"/>
              <a:cs typeface="Arial" panose="020B0604020202020204" pitchFamily="34" charset="0"/>
            </a:endParaRPr>
          </a:p>
          <a:p>
            <a:pPr algn="l">
              <a:lnSpc>
                <a:spcPts val="3359"/>
              </a:lnSpc>
            </a:pPr>
            <a:r>
              <a:rPr lang="en-US" sz="2799" dirty="0">
                <a:solidFill>
                  <a:srgbClr val="000000"/>
                </a:solidFill>
                <a:latin typeface="Arial" panose="020B0604020202020204" pitchFamily="34" charset="0"/>
                <a:ea typeface="Rasputin Light"/>
                <a:cs typeface="Arial" panose="020B0604020202020204" pitchFamily="34" charset="0"/>
                <a:sym typeface="Rasputin Light"/>
              </a:rPr>
              <a:t>      </a:t>
            </a:r>
            <a:endParaRPr lang="en-US" sz="2799" dirty="0">
              <a:solidFill>
                <a:srgbClr val="000000"/>
              </a:solidFill>
              <a:latin typeface="Rasputin Light"/>
              <a:ea typeface="Rasputin Light"/>
              <a:cs typeface="Rasputin Light"/>
              <a:sym typeface="Rasputin Light"/>
            </a:endParaRPr>
          </a:p>
        </p:txBody>
      </p:sp>
      <p:sp>
        <p:nvSpPr>
          <p:cNvPr id="4" name="TextBox 4"/>
          <p:cNvSpPr txBox="1"/>
          <p:nvPr/>
        </p:nvSpPr>
        <p:spPr>
          <a:xfrm>
            <a:off x="1352931" y="1009650"/>
            <a:ext cx="11794280" cy="485775"/>
          </a:xfrm>
          <a:prstGeom prst="rect">
            <a:avLst/>
          </a:prstGeom>
        </p:spPr>
        <p:txBody>
          <a:bodyPr lIns="0" tIns="0" rIns="0" bIns="0" rtlCol="0" anchor="t">
            <a:spAutoFit/>
          </a:bodyPr>
          <a:lstStyle/>
          <a:p>
            <a:pPr algn="l">
              <a:lnSpc>
                <a:spcPts val="3600"/>
              </a:lnSpc>
              <a:spcBef>
                <a:spcPct val="0"/>
              </a:spcBef>
            </a:pPr>
            <a:r>
              <a:rPr lang="en-US" sz="3000" b="1" u="sng">
                <a:solidFill>
                  <a:srgbClr val="000000"/>
                </a:solidFill>
                <a:latin typeface="Rasputin Bold"/>
                <a:ea typeface="Rasputin Bold"/>
                <a:cs typeface="Rasputin Bold"/>
                <a:sym typeface="Rasputin Bold"/>
              </a:rPr>
              <a:t>Τι ισχυρίστηκε η Κυβέρνηση</a:t>
            </a:r>
          </a:p>
        </p:txBody>
      </p:sp>
      <p:sp>
        <p:nvSpPr>
          <p:cNvPr id="5" name="TextBox 5"/>
          <p:cNvSpPr txBox="1"/>
          <p:nvPr/>
        </p:nvSpPr>
        <p:spPr>
          <a:xfrm>
            <a:off x="1028700" y="1745096"/>
            <a:ext cx="16230600" cy="2588850"/>
          </a:xfrm>
          <a:prstGeom prst="rect">
            <a:avLst/>
          </a:prstGeom>
        </p:spPr>
        <p:txBody>
          <a:bodyPr lIns="0" tIns="0" rIns="0" bIns="0" rtlCol="0" anchor="t">
            <a:spAutoFit/>
          </a:bodyPr>
          <a:lstStyle/>
          <a:p>
            <a:pPr algn="l">
              <a:lnSpc>
                <a:spcPts val="3360"/>
              </a:lnSpc>
            </a:pPr>
            <a:r>
              <a:rPr lang="en-US" sz="2800" dirty="0">
                <a:solidFill>
                  <a:srgbClr val="000000"/>
                </a:solidFill>
                <a:latin typeface="Rasputin"/>
                <a:ea typeface="Rasputin"/>
                <a:cs typeface="Rasputin"/>
                <a:sym typeface="Rasputin"/>
              </a:rPr>
              <a:t>   •  ΔΕΝ </a:t>
            </a:r>
            <a:r>
              <a:rPr lang="en-US" sz="2800" dirty="0" err="1">
                <a:solidFill>
                  <a:srgbClr val="000000"/>
                </a:solidFill>
                <a:latin typeface="Rasputin"/>
                <a:ea typeface="Rasputin"/>
                <a:cs typeface="Rasputin"/>
                <a:sym typeface="Rasputin"/>
              </a:rPr>
              <a:t>στιγμ</a:t>
            </a:r>
            <a:r>
              <a:rPr lang="en-US" sz="2800" dirty="0">
                <a:solidFill>
                  <a:srgbClr val="000000"/>
                </a:solidFill>
                <a:latin typeface="Rasputin"/>
                <a:ea typeface="Rasputin"/>
                <a:cs typeface="Rasputin"/>
                <a:sym typeface="Rasputin"/>
              </a:rPr>
              <a:t>ατίζονται οι απαλλασσόμενοι μαθητές </a:t>
            </a:r>
          </a:p>
          <a:p>
            <a:pPr marL="604524" lvl="1" indent="-302262" algn="l">
              <a:lnSpc>
                <a:spcPts val="3360"/>
              </a:lnSpc>
              <a:buFont typeface="Arial"/>
              <a:buChar char="•"/>
            </a:pPr>
            <a:r>
              <a:rPr lang="en-US" sz="2800" dirty="0">
                <a:solidFill>
                  <a:srgbClr val="000000"/>
                </a:solidFill>
                <a:latin typeface="Rasputin"/>
                <a:ea typeface="Rasputin"/>
                <a:cs typeface="Rasputin"/>
                <a:sym typeface="Rasputin"/>
              </a:rPr>
              <a:t> </a:t>
            </a:r>
            <a:r>
              <a:rPr lang="en-US" sz="2800" dirty="0" err="1">
                <a:solidFill>
                  <a:srgbClr val="000000"/>
                </a:solidFill>
                <a:latin typeface="Rasputin"/>
                <a:ea typeface="Rasputin"/>
                <a:cs typeface="Rasputin"/>
                <a:sym typeface="Rasputin"/>
              </a:rPr>
              <a:t>Σύντ</a:t>
            </a:r>
            <a:r>
              <a:rPr lang="en-US" sz="2800" dirty="0">
                <a:solidFill>
                  <a:srgbClr val="000000"/>
                </a:solidFill>
                <a:latin typeface="Rasputin"/>
                <a:ea typeface="Rasputin"/>
                <a:cs typeface="Rasputin"/>
                <a:sym typeface="Rasputin"/>
              </a:rPr>
              <a:t>αγμα: Ανάπτυξη θρησκευτικής συνείδησης πάνω στην επικρατούσα θρησκεία ως ένας από τους σκοπούς της Παιδείας </a:t>
            </a:r>
          </a:p>
          <a:p>
            <a:pPr marL="604524" lvl="1" indent="-302262" algn="l">
              <a:lnSpc>
                <a:spcPts val="3360"/>
              </a:lnSpc>
              <a:buFont typeface="Arial"/>
              <a:buChar char="•"/>
            </a:pPr>
            <a:r>
              <a:rPr lang="en-US" sz="2800" dirty="0" err="1">
                <a:solidFill>
                  <a:srgbClr val="000000"/>
                </a:solidFill>
                <a:latin typeface="Rasputin"/>
                <a:ea typeface="Rasputin"/>
                <a:cs typeface="Rasputin"/>
                <a:sym typeface="Rasputin"/>
              </a:rPr>
              <a:t>Δι</a:t>
            </a:r>
            <a:r>
              <a:rPr lang="en-US" sz="2800" dirty="0">
                <a:solidFill>
                  <a:srgbClr val="000000"/>
                </a:solidFill>
                <a:latin typeface="Rasputin"/>
                <a:ea typeface="Rasputin"/>
                <a:cs typeface="Rasputin"/>
                <a:sym typeface="Rasputin"/>
              </a:rPr>
              <a:t>αδικασία απαλλαγής εξασφαλίζει διαφάνεια και αποτροπή μαζικής υποβολής αιτήσεων απαλλαγής που θα συνεπάγονταν κατάργηση ΜτΘ</a:t>
            </a:r>
          </a:p>
          <a:p>
            <a:pPr algn="ctr">
              <a:lnSpc>
                <a:spcPts val="3360"/>
              </a:lnSpc>
              <a:spcBef>
                <a:spcPct val="0"/>
              </a:spcBef>
            </a:pPr>
            <a:endParaRPr lang="en-US" sz="2800" dirty="0">
              <a:solidFill>
                <a:srgbClr val="000000"/>
              </a:solidFill>
              <a:latin typeface="Rasputin"/>
              <a:ea typeface="Rasputin"/>
              <a:cs typeface="Rasputin"/>
              <a:sym typeface="Rasput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430989" y="1997922"/>
            <a:ext cx="15426021" cy="6884670"/>
          </a:xfrm>
          <a:prstGeom prst="rect">
            <a:avLst/>
          </a:prstGeom>
        </p:spPr>
        <p:txBody>
          <a:bodyPr lIns="0" tIns="0" rIns="0" bIns="0" rtlCol="0" anchor="t">
            <a:spAutoFit/>
          </a:bodyPr>
          <a:lstStyle/>
          <a:p>
            <a:pPr algn="just">
              <a:lnSpc>
                <a:spcPts val="3919"/>
              </a:lnSpc>
            </a:pPr>
            <a:r>
              <a:rPr lang="en-US" sz="2799" dirty="0">
                <a:solidFill>
                  <a:srgbClr val="FFFFFF"/>
                </a:solidFill>
                <a:latin typeface="Rasputin Light"/>
                <a:ea typeface="Rasputin Light"/>
                <a:cs typeface="Rasputin Light"/>
                <a:sym typeface="Rasputin Light"/>
              </a:rPr>
              <a:t>Από </a:t>
            </a:r>
            <a:r>
              <a:rPr lang="en-US" sz="2799" dirty="0" err="1">
                <a:solidFill>
                  <a:srgbClr val="FFFFFF"/>
                </a:solidFill>
                <a:latin typeface="Rasputin Light"/>
                <a:ea typeface="Rasputin Light"/>
                <a:cs typeface="Rasputin Light"/>
                <a:sym typeface="Rasputin Light"/>
              </a:rPr>
              <a:t>την</a:t>
            </a:r>
            <a:r>
              <a:rPr lang="en-US" sz="2799" dirty="0">
                <a:solidFill>
                  <a:srgbClr val="FFFFFF"/>
                </a:solidFill>
                <a:latin typeface="Rasputin Light"/>
                <a:ea typeface="Rasputin Light"/>
                <a:cs typeface="Rasputin Light"/>
                <a:sym typeface="Rasputin Light"/>
              </a:rPr>
              <a:t> </a:t>
            </a:r>
            <a:r>
              <a:rPr lang="en-US" sz="2799" dirty="0" err="1">
                <a:solidFill>
                  <a:srgbClr val="FFFFFF"/>
                </a:solidFill>
                <a:latin typeface="Rasputin Light"/>
                <a:ea typeface="Rasputin Light"/>
                <a:cs typeface="Rasputin Light"/>
                <a:sym typeface="Rasputin Light"/>
              </a:rPr>
              <a:t>εν</a:t>
            </a:r>
            <a:r>
              <a:rPr lang="en-US" sz="2799" dirty="0">
                <a:solidFill>
                  <a:srgbClr val="FFFFFF"/>
                </a:solidFill>
                <a:latin typeface="Rasputin Light"/>
                <a:ea typeface="Rasputin Light"/>
                <a:cs typeface="Rasputin Light"/>
                <a:sym typeface="Rasputin Light"/>
              </a:rPr>
              <a:t>ασχόλησή μας με τα προαναφερόμενα ζητήματα προκύπτει ένας βασικός προβληματισμός, ο οποίος αφορά το χαρακτήρα του ΜτΘ.</a:t>
            </a:r>
          </a:p>
          <a:p>
            <a:pPr algn="just">
              <a:lnSpc>
                <a:spcPts val="3919"/>
              </a:lnSpc>
            </a:pPr>
            <a:endParaRPr lang="en-US" sz="2799" dirty="0">
              <a:solidFill>
                <a:srgbClr val="FFFFFF"/>
              </a:solidFill>
              <a:latin typeface="Rasputin Light"/>
              <a:ea typeface="Rasputin Light"/>
              <a:cs typeface="Rasputin Light"/>
              <a:sym typeface="Rasputin Light"/>
            </a:endParaRPr>
          </a:p>
          <a:p>
            <a:pPr algn="just">
              <a:lnSpc>
                <a:spcPts val="3919"/>
              </a:lnSpc>
            </a:pPr>
            <a:r>
              <a:rPr lang="en-US" sz="2799" u="sng" dirty="0">
                <a:solidFill>
                  <a:srgbClr val="FFFFFF"/>
                </a:solidFill>
                <a:latin typeface="Rasputin Light"/>
                <a:ea typeface="Rasputin Light"/>
                <a:cs typeface="Rasputin Light"/>
                <a:sym typeface="Rasputin Light"/>
              </a:rPr>
              <a:t>1η οπ</a:t>
            </a:r>
            <a:r>
              <a:rPr lang="en-US" sz="2799" u="sng" dirty="0" err="1">
                <a:solidFill>
                  <a:srgbClr val="FFFFFF"/>
                </a:solidFill>
                <a:latin typeface="Rasputin Light"/>
                <a:ea typeface="Rasputin Light"/>
                <a:cs typeface="Rasputin Light"/>
                <a:sym typeface="Rasputin Light"/>
              </a:rPr>
              <a:t>τική</a:t>
            </a:r>
            <a:r>
              <a:rPr lang="en-US" sz="2799" dirty="0">
                <a:solidFill>
                  <a:srgbClr val="FFFFFF"/>
                </a:solidFill>
                <a:latin typeface="Rasputin Light"/>
                <a:ea typeface="Rasputin Light"/>
                <a:cs typeface="Rasputin Light"/>
                <a:sym typeface="Rasputin Light"/>
              </a:rPr>
              <a:t>: Να </a:t>
            </a:r>
            <a:r>
              <a:rPr lang="en-US" sz="2799" dirty="0" err="1">
                <a:solidFill>
                  <a:srgbClr val="FFFFFF"/>
                </a:solidFill>
                <a:latin typeface="Rasputin Light"/>
                <a:ea typeface="Rasputin Light"/>
                <a:cs typeface="Rasputin Light"/>
                <a:sym typeface="Rasputin Light"/>
              </a:rPr>
              <a:t>συνεχίσει</a:t>
            </a:r>
            <a:r>
              <a:rPr lang="en-US" sz="2799" dirty="0">
                <a:solidFill>
                  <a:srgbClr val="FFFFFF"/>
                </a:solidFill>
                <a:latin typeface="Rasputin Light"/>
                <a:ea typeface="Rasputin Light"/>
                <a:cs typeface="Rasputin Light"/>
                <a:sym typeface="Rasputin Light"/>
              </a:rPr>
              <a:t> </a:t>
            </a:r>
            <a:r>
              <a:rPr lang="en-US" sz="2799" dirty="0" err="1">
                <a:solidFill>
                  <a:srgbClr val="FFFFFF"/>
                </a:solidFill>
                <a:latin typeface="Rasputin Light"/>
                <a:ea typeface="Rasputin Light"/>
                <a:cs typeface="Rasputin Light"/>
                <a:sym typeface="Rasputin Light"/>
              </a:rPr>
              <a:t>το</a:t>
            </a:r>
            <a:r>
              <a:rPr lang="en-US" sz="2799" dirty="0">
                <a:solidFill>
                  <a:srgbClr val="FFFFFF"/>
                </a:solidFill>
                <a:latin typeface="Rasputin Light"/>
                <a:ea typeface="Rasputin Light"/>
                <a:cs typeface="Rasputin Light"/>
                <a:sym typeface="Rasputin Light"/>
              </a:rPr>
              <a:t> </a:t>
            </a:r>
            <a:r>
              <a:rPr lang="en-US" sz="2799" dirty="0" err="1">
                <a:solidFill>
                  <a:srgbClr val="FFFFFF"/>
                </a:solidFill>
                <a:latin typeface="Rasputin Light"/>
                <a:ea typeface="Rasputin Light"/>
                <a:cs typeface="Rasputin Light"/>
                <a:sym typeface="Rasputin Light"/>
              </a:rPr>
              <a:t>μάθημ</a:t>
            </a:r>
            <a:r>
              <a:rPr lang="en-US" sz="2799" dirty="0">
                <a:solidFill>
                  <a:srgbClr val="FFFFFF"/>
                </a:solidFill>
                <a:latin typeface="Rasputin Light"/>
                <a:ea typeface="Rasputin Light"/>
                <a:cs typeface="Rasputin Light"/>
                <a:sym typeface="Rasputin Light"/>
              </a:rPr>
              <a:t>α των θρησκευτικών να έχει ομολογιακό χαρακτήρα με δογματικό περιεχόμενο ως προς την ορθόδοξη χριστιανική θρησκεία, παραβιάζοντας όμως έτσι τη θρησκευτική ελευθερία των υπόλοιπων μαθητών/τριών.  </a:t>
            </a:r>
          </a:p>
          <a:p>
            <a:pPr algn="just">
              <a:lnSpc>
                <a:spcPts val="3919"/>
              </a:lnSpc>
            </a:pPr>
            <a:endParaRPr lang="en-US" sz="2799" dirty="0">
              <a:solidFill>
                <a:srgbClr val="FFFFFF"/>
              </a:solidFill>
              <a:latin typeface="Rasputin Light"/>
              <a:ea typeface="Rasputin Light"/>
              <a:cs typeface="Rasputin Light"/>
              <a:sym typeface="Rasputin Light"/>
            </a:endParaRPr>
          </a:p>
          <a:p>
            <a:pPr algn="just">
              <a:lnSpc>
                <a:spcPts val="3919"/>
              </a:lnSpc>
            </a:pPr>
            <a:r>
              <a:rPr lang="en-US" sz="2799" u="sng" dirty="0">
                <a:solidFill>
                  <a:srgbClr val="FFFFFF"/>
                </a:solidFill>
                <a:latin typeface="Rasputin Light"/>
                <a:ea typeface="Rasputin Light"/>
                <a:cs typeface="Rasputin Light"/>
                <a:sym typeface="Rasputin Light"/>
              </a:rPr>
              <a:t>2η οπ</a:t>
            </a:r>
            <a:r>
              <a:rPr lang="en-US" sz="2799" u="sng" dirty="0" err="1">
                <a:solidFill>
                  <a:srgbClr val="FFFFFF"/>
                </a:solidFill>
                <a:latin typeface="Rasputin Light"/>
                <a:ea typeface="Rasputin Light"/>
                <a:cs typeface="Rasputin Light"/>
                <a:sym typeface="Rasputin Light"/>
              </a:rPr>
              <a:t>τική</a:t>
            </a:r>
            <a:r>
              <a:rPr lang="en-US" sz="2799" dirty="0">
                <a:solidFill>
                  <a:srgbClr val="FFFFFF"/>
                </a:solidFill>
                <a:latin typeface="Rasputin Light"/>
                <a:ea typeface="Rasputin Light"/>
                <a:cs typeface="Rasputin Light"/>
                <a:sym typeface="Rasputin Light"/>
              </a:rPr>
              <a:t>: Να </a:t>
            </a:r>
            <a:r>
              <a:rPr lang="en-US" sz="2799" dirty="0" err="1">
                <a:solidFill>
                  <a:srgbClr val="FFFFFF"/>
                </a:solidFill>
                <a:latin typeface="Rasputin Light"/>
                <a:ea typeface="Rasputin Light"/>
                <a:cs typeface="Rasputin Light"/>
                <a:sym typeface="Rasputin Light"/>
              </a:rPr>
              <a:t>μετ</a:t>
            </a:r>
            <a:r>
              <a:rPr lang="en-US" sz="2799" dirty="0">
                <a:solidFill>
                  <a:srgbClr val="FFFFFF"/>
                </a:solidFill>
                <a:latin typeface="Rasputin Light"/>
                <a:ea typeface="Rasputin Light"/>
                <a:cs typeface="Rasputin Light"/>
                <a:sym typeface="Rasputin Light"/>
              </a:rPr>
              <a:t>ατραπεί το ΜτΘ σε ένα κοσμικό και πλουραλιστικό μάθημα που θα παρέχει πληροφορίες και γνώσεις για όλες τις «γνωστές» θρησκείες ή για αυτές που θα αφορούν τις θρησκευτικές πεποιθήσεις του εκάστοτε σχολικού πλαισίου. Υπό α</a:t>
            </a:r>
            <a:r>
              <a:rPr lang="en-US" sz="2799" dirty="0" err="1">
                <a:solidFill>
                  <a:srgbClr val="FFFFFF"/>
                </a:solidFill>
                <a:latin typeface="Rasputin Light"/>
                <a:ea typeface="Rasputin Light"/>
                <a:cs typeface="Rasputin Light"/>
                <a:sym typeface="Rasputin Light"/>
              </a:rPr>
              <a:t>υτό</a:t>
            </a:r>
            <a:r>
              <a:rPr lang="en-US" sz="2799" dirty="0">
                <a:solidFill>
                  <a:srgbClr val="FFFFFF"/>
                </a:solidFill>
                <a:latin typeface="Rasputin Light"/>
                <a:ea typeface="Rasputin Light"/>
                <a:cs typeface="Rasputin Light"/>
                <a:sym typeface="Rasputin Light"/>
              </a:rPr>
              <a:t> </a:t>
            </a:r>
            <a:r>
              <a:rPr lang="en-US" sz="2799" dirty="0" err="1">
                <a:solidFill>
                  <a:srgbClr val="FFFFFF"/>
                </a:solidFill>
                <a:latin typeface="Rasputin Light"/>
                <a:ea typeface="Rasputin Light"/>
                <a:cs typeface="Rasputin Light"/>
                <a:sym typeface="Rasputin Light"/>
              </a:rPr>
              <a:t>το</a:t>
            </a:r>
            <a:r>
              <a:rPr lang="en-US" sz="2799" dirty="0">
                <a:solidFill>
                  <a:srgbClr val="FFFFFF"/>
                </a:solidFill>
                <a:latin typeface="Rasputin Light"/>
                <a:ea typeface="Rasputin Light"/>
                <a:cs typeface="Rasputin Light"/>
                <a:sym typeface="Rasputin Light"/>
              </a:rPr>
              <a:t> π</a:t>
            </a:r>
            <a:r>
              <a:rPr lang="en-US" sz="2799" dirty="0" err="1">
                <a:solidFill>
                  <a:srgbClr val="FFFFFF"/>
                </a:solidFill>
                <a:latin typeface="Rasputin Light"/>
                <a:ea typeface="Rasputin Light"/>
                <a:cs typeface="Rasputin Light"/>
                <a:sym typeface="Rasputin Light"/>
              </a:rPr>
              <a:t>ρίσμ</a:t>
            </a:r>
            <a:r>
              <a:rPr lang="en-US" sz="2799" dirty="0">
                <a:solidFill>
                  <a:srgbClr val="FFFFFF"/>
                </a:solidFill>
                <a:latin typeface="Rasputin Light"/>
                <a:ea typeface="Rasputin Light"/>
                <a:cs typeface="Rasputin Light"/>
                <a:sym typeface="Rasputin Light"/>
              </a:rPr>
              <a:t>α, αποτρέπεται η παραβίαση του θεμελιώδους δικαιώματος της θρησκευτικής ελευθερίας και το ΜτΘ θα είναι σύμφωνο με τις αρχές της Ευρωπαϊκής Σύμβασης Δικαιωμάτων του Ανθρώπου.  </a:t>
            </a:r>
          </a:p>
          <a:p>
            <a:pPr algn="ctr">
              <a:lnSpc>
                <a:spcPts val="3640"/>
              </a:lnSpc>
            </a:pPr>
            <a:endParaRPr lang="en-US" sz="2799" dirty="0">
              <a:solidFill>
                <a:srgbClr val="FFFFFF"/>
              </a:solidFill>
              <a:latin typeface="Rasputin Light"/>
              <a:ea typeface="Rasputin Light"/>
              <a:cs typeface="Rasputin Light"/>
              <a:sym typeface="Rasputin Light"/>
            </a:endParaRPr>
          </a:p>
        </p:txBody>
      </p:sp>
      <p:sp>
        <p:nvSpPr>
          <p:cNvPr id="3" name="Freeform 3"/>
          <p:cNvSpPr/>
          <p:nvPr/>
        </p:nvSpPr>
        <p:spPr>
          <a:xfrm>
            <a:off x="-2859489" y="-3056786"/>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4" name="Freeform 4"/>
          <p:cNvSpPr/>
          <p:nvPr/>
        </p:nvSpPr>
        <p:spPr>
          <a:xfrm rot="6653687">
            <a:off x="11754252" y="5211875"/>
            <a:ext cx="8009048" cy="6967872"/>
          </a:xfrm>
          <a:custGeom>
            <a:avLst/>
            <a:gdLst/>
            <a:ahLst/>
            <a:cxnLst/>
            <a:rect l="l" t="t" r="r" b="b"/>
            <a:pathLst>
              <a:path w="8009048" h="6967872">
                <a:moveTo>
                  <a:pt x="0" y="0"/>
                </a:moveTo>
                <a:lnTo>
                  <a:pt x="8009048" y="0"/>
                </a:lnTo>
                <a:lnTo>
                  <a:pt x="8009048" y="6967872"/>
                </a:lnTo>
                <a:lnTo>
                  <a:pt x="0" y="6967872"/>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6731050" y="801211"/>
            <a:ext cx="4825901" cy="790575"/>
          </a:xfrm>
          <a:prstGeom prst="rect">
            <a:avLst/>
          </a:prstGeom>
        </p:spPr>
        <p:txBody>
          <a:bodyPr lIns="0" tIns="0" rIns="0" bIns="0" rtlCol="0" anchor="t">
            <a:spAutoFit/>
          </a:bodyPr>
          <a:lstStyle/>
          <a:p>
            <a:pPr algn="ctr">
              <a:lnSpc>
                <a:spcPts val="6001"/>
              </a:lnSpc>
              <a:spcBef>
                <a:spcPct val="0"/>
              </a:spcBef>
            </a:pPr>
            <a:r>
              <a:rPr lang="en-US" sz="5001" u="sng">
                <a:solidFill>
                  <a:srgbClr val="FFFFFF"/>
                </a:solidFill>
                <a:latin typeface="Rasputin Light"/>
                <a:ea typeface="Rasputin Light"/>
                <a:cs typeface="Rasputin Light"/>
                <a:sym typeface="Rasputin Light"/>
              </a:rPr>
              <a:t>Συμπεράσματα:</a:t>
            </a:r>
            <a:r>
              <a:rPr lang="en-US" sz="5001">
                <a:solidFill>
                  <a:srgbClr val="FFFFFF"/>
                </a:solidFill>
                <a:latin typeface="Rasputin Light"/>
                <a:ea typeface="Rasputin Light"/>
                <a:cs typeface="Rasputin Light"/>
                <a:sym typeface="Rasputin Ligh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9055239" cy="476250"/>
          </a:xfrm>
          <a:prstGeom prst="rect">
            <a:avLst/>
          </a:prstGeom>
        </p:spPr>
        <p:txBody>
          <a:bodyPr lIns="0" tIns="0" rIns="0" bIns="0" rtlCol="0" anchor="t">
            <a:spAutoFit/>
          </a:bodyPr>
          <a:lstStyle/>
          <a:p>
            <a:pPr algn="l">
              <a:lnSpc>
                <a:spcPts val="3719"/>
              </a:lnSpc>
            </a:pPr>
            <a:r>
              <a:rPr lang="en-US" sz="3099">
                <a:solidFill>
                  <a:srgbClr val="142414"/>
                </a:solidFill>
                <a:latin typeface="Rasputin Light"/>
                <a:ea typeface="Rasputin Light"/>
                <a:cs typeface="Rasputin Light"/>
                <a:sym typeface="Rasputin Light"/>
              </a:rPr>
              <a:t>Βιβλιογραφία </a:t>
            </a:r>
          </a:p>
        </p:txBody>
      </p:sp>
      <p:sp>
        <p:nvSpPr>
          <p:cNvPr id="3" name="Freeform 3"/>
          <p:cNvSpPr/>
          <p:nvPr/>
        </p:nvSpPr>
        <p:spPr>
          <a:xfrm rot="6159217">
            <a:off x="630772" y="5058223"/>
            <a:ext cx="8901994" cy="10457555"/>
          </a:xfrm>
          <a:custGeom>
            <a:avLst/>
            <a:gdLst/>
            <a:ahLst/>
            <a:cxnLst/>
            <a:rect l="l" t="t" r="r" b="b"/>
            <a:pathLst>
              <a:path w="8901994" h="10457555">
                <a:moveTo>
                  <a:pt x="0" y="0"/>
                </a:moveTo>
                <a:lnTo>
                  <a:pt x="8901994" y="0"/>
                </a:lnTo>
                <a:lnTo>
                  <a:pt x="8901994" y="10457554"/>
                </a:lnTo>
                <a:lnTo>
                  <a:pt x="0" y="10457554"/>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1964564"/>
            <a:ext cx="16230600" cy="8791575"/>
          </a:xfrm>
          <a:prstGeom prst="rect">
            <a:avLst/>
          </a:prstGeom>
        </p:spPr>
        <p:txBody>
          <a:bodyPr lIns="0" tIns="0" rIns="0" bIns="0" rtlCol="0" anchor="t">
            <a:spAutoFit/>
          </a:bodyPr>
          <a:lstStyle/>
          <a:p>
            <a:pPr algn="l">
              <a:lnSpc>
                <a:spcPts val="3000"/>
              </a:lnSpc>
            </a:pPr>
            <a:r>
              <a:rPr lang="en-US" sz="2500">
                <a:solidFill>
                  <a:srgbClr val="142414"/>
                </a:solidFill>
                <a:latin typeface="Rasputin Light"/>
                <a:ea typeface="Rasputin Light"/>
                <a:cs typeface="Rasputin Light"/>
                <a:sym typeface="Rasputin Light"/>
              </a:rPr>
              <a:t>Απόφαση του ΕΔΔΑ της 8/1/2013 Δημητράς (Dimitras) κατά της Ελλάδας για το θρησκευτικό όρκο</a:t>
            </a:r>
          </a:p>
          <a:p>
            <a:pPr algn="l">
              <a:lnSpc>
                <a:spcPts val="1800"/>
              </a:lnSpc>
            </a:pPr>
            <a:r>
              <a:rPr lang="en-US" sz="1500">
                <a:solidFill>
                  <a:srgbClr val="142414"/>
                </a:solidFill>
                <a:latin typeface="Rasputin Light"/>
                <a:ea typeface="Rasputin Light"/>
                <a:cs typeface="Rasputin Light"/>
                <a:sym typeface="Rasputin Light"/>
              </a:rPr>
              <a:t>https://lawlab.com.gr/%CE%B1%CF%80%CF%8C%CF%86%CE%B1%CF%83%CE%B7-%CF%84%CE%BF%CF%85-%CE%B5%CE%B4%CE%B4%CE%B1-%CF%84%CE%B7%CF%82-8-1-2013-%CE%B4%CE%B7%CE%BC%CE%B7%CF%84%CF%81%CE%AC%CF%82-dimitras-%CE%BA%CE%B1%CF%84%CE%AC/ </a:t>
            </a:r>
          </a:p>
          <a:p>
            <a:pPr algn="l">
              <a:lnSpc>
                <a:spcPts val="3000"/>
              </a:lnSpc>
            </a:pPr>
            <a:endParaRPr lang="en-US" sz="1500">
              <a:solidFill>
                <a:srgbClr val="142414"/>
              </a:solidFill>
              <a:latin typeface="Rasputin Light"/>
              <a:ea typeface="Rasputin Light"/>
              <a:cs typeface="Rasputin Light"/>
              <a:sym typeface="Rasputin Light"/>
            </a:endParaRPr>
          </a:p>
          <a:p>
            <a:pPr algn="l">
              <a:lnSpc>
                <a:spcPts val="3000"/>
              </a:lnSpc>
            </a:pPr>
            <a:r>
              <a:rPr lang="en-US" sz="2500">
                <a:solidFill>
                  <a:srgbClr val="142414"/>
                </a:solidFill>
                <a:latin typeface="Rasputin Light"/>
                <a:ea typeface="Rasputin Light"/>
                <a:cs typeface="Rasputin Light"/>
                <a:sym typeface="Rasputin Light"/>
              </a:rPr>
              <a:t>Ευρωπαϊκή Σύμβαση Δικαιωμάτων του Ανθρώπου (1950) https://eclass.uoa.gr/modules/document/file.php/ECD250/convention_ell.pdf</a:t>
            </a: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000"/>
              </a:lnSpc>
            </a:pPr>
            <a:r>
              <a:rPr lang="en-US" sz="2500">
                <a:solidFill>
                  <a:srgbClr val="142414"/>
                </a:solidFill>
                <a:latin typeface="Rasputin Light"/>
                <a:ea typeface="Rasputin Light"/>
                <a:cs typeface="Rasputin Light"/>
                <a:sym typeface="Rasputin Light"/>
              </a:rPr>
              <a:t>Ζαμπέτα, Εύη. 2018. Θρησκεία, δημοκρατία και εκπαίδευση. Social Cohesion and Development, 13(1), 19-31.</a:t>
            </a:r>
          </a:p>
          <a:p>
            <a:pPr algn="l">
              <a:lnSpc>
                <a:spcPts val="1800"/>
              </a:lnSpc>
            </a:pPr>
            <a:r>
              <a:rPr lang="en-US" sz="1500">
                <a:solidFill>
                  <a:srgbClr val="142414"/>
                </a:solidFill>
                <a:latin typeface="Rasputin Light"/>
                <a:ea typeface="Rasputin Light"/>
                <a:cs typeface="Rasputin Light"/>
                <a:sym typeface="Rasputin Light"/>
              </a:rPr>
              <a:t>https://eclass.uoa.gr/modules/document/file.php/ECD250/%CE%96%CE%B1%CE%BC%CF%80%CE%B5%CC%81%CF%84%CE%B1_%CE%98%CE%A1%CE%97%CE%A3%CE%9A%CE%95%CE%99%CE%91%2C%20%CE%94%CE%97%CE%9C%CE%9F%CE%9A%CE%A1%CE%91%CE%A4%CE%99%CE%91%20%26%20%CE%95%CE%9A%CE%A0%CE%91%CE%99%CE%94%CE%95%CE%A5%CE%A3%CE%97%20%282%29.pdf </a:t>
            </a:r>
          </a:p>
          <a:p>
            <a:pPr algn="l">
              <a:lnSpc>
                <a:spcPts val="3000"/>
              </a:lnSpc>
            </a:pPr>
            <a:endParaRPr lang="en-US" sz="1500">
              <a:solidFill>
                <a:srgbClr val="142414"/>
              </a:solidFill>
              <a:latin typeface="Rasputin Light"/>
              <a:ea typeface="Rasputin Light"/>
              <a:cs typeface="Rasputin Light"/>
              <a:sym typeface="Rasputin Light"/>
            </a:endParaRPr>
          </a:p>
          <a:p>
            <a:pPr algn="l">
              <a:lnSpc>
                <a:spcPts val="3000"/>
              </a:lnSpc>
            </a:pPr>
            <a:r>
              <a:rPr lang="en-US" sz="2500">
                <a:solidFill>
                  <a:srgbClr val="142414"/>
                </a:solidFill>
                <a:latin typeface="Rasputin Light"/>
                <a:ea typeface="Rasputin Light"/>
                <a:cs typeface="Rasputin Light"/>
                <a:sym typeface="Rasputin Light"/>
              </a:rPr>
              <a:t>Παλιούρα, Ε. 2017. Κοκκινάκης κατά Ελλάδος (σύντομη επισκόπηση της απόφασης). </a:t>
            </a:r>
            <a:r>
              <a:rPr lang="en-US" sz="2500" u="sng">
                <a:solidFill>
                  <a:srgbClr val="142414"/>
                </a:solidFill>
                <a:latin typeface="Rasputin Light"/>
                <a:ea typeface="Rasputin Light"/>
                <a:cs typeface="Rasputin Light"/>
                <a:sym typeface="Rasputin Light"/>
                <a:hlinkClick r:id="rId4" tooltip="https://www.arthro-13.com/news/kokkinakis-kata-ellados-syntomi-episkopisi-tis-apofasis/"/>
              </a:rPr>
              <a:t>https://www.arthro-13.com/news/kokkinakis-kata-ellados-syntomi-episkopisi-tis-apofasis/</a:t>
            </a:r>
            <a:r>
              <a:rPr lang="en-US" sz="2500">
                <a:solidFill>
                  <a:srgbClr val="142414"/>
                </a:solidFill>
                <a:latin typeface="Rasputin Light"/>
                <a:ea typeface="Rasputin Light"/>
                <a:cs typeface="Rasputin Light"/>
                <a:sym typeface="Rasputin Light"/>
              </a:rPr>
              <a:t> </a:t>
            </a: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000"/>
              </a:lnSpc>
            </a:pPr>
            <a:r>
              <a:rPr lang="en-US" sz="2500">
                <a:solidFill>
                  <a:srgbClr val="142414"/>
                </a:solidFill>
                <a:latin typeface="Rasputin Light"/>
                <a:ea typeface="Rasputin Light"/>
                <a:cs typeface="Rasputin Light"/>
                <a:sym typeface="Rasputin Light"/>
              </a:rPr>
              <a:t>Σύμβαση της 28.4.1951 για το Καθεστώς των Προσφύγων Πρωτόκολλο της 31.1.1967 για τη Νομική Κατάσταση των Προσφύγων: http://www.unhcr.org/refworld/rsd.html</a:t>
            </a: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000"/>
              </a:lnSpc>
            </a:pPr>
            <a:r>
              <a:rPr lang="en-US" sz="2500">
                <a:solidFill>
                  <a:srgbClr val="142414"/>
                </a:solidFill>
                <a:latin typeface="Rasputin Light"/>
                <a:ea typeface="Rasputin Light"/>
                <a:cs typeface="Rasputin Light"/>
                <a:sym typeface="Rasputin Light"/>
              </a:rPr>
              <a:t>Σύμβαση για τα Δικαιώματα του Παιδιού (1992)</a:t>
            </a:r>
          </a:p>
          <a:p>
            <a:pPr algn="l">
              <a:lnSpc>
                <a:spcPts val="3000"/>
              </a:lnSpc>
            </a:pPr>
            <a:r>
              <a:rPr lang="en-US" sz="2500">
                <a:solidFill>
                  <a:srgbClr val="142414"/>
                </a:solidFill>
                <a:latin typeface="Rasputin Light"/>
                <a:ea typeface="Rasputin Light"/>
                <a:cs typeface="Rasputin Light"/>
                <a:sym typeface="Rasputin Light"/>
              </a:rPr>
              <a:t>https://ddp.gr/wp-content/uploads/2022/12/H-Σύμβαση-για-τα-Δικαιώματα-του-Παιδιού.pdf </a:t>
            </a: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000"/>
              </a:lnSpc>
            </a:pPr>
            <a:endParaRPr lang="en-US" sz="2500">
              <a:solidFill>
                <a:srgbClr val="142414"/>
              </a:solidFill>
              <a:latin typeface="Rasputin Light"/>
              <a:ea typeface="Rasputin Light"/>
              <a:cs typeface="Rasputin Light"/>
              <a:sym typeface="Rasputin Light"/>
            </a:endParaRPr>
          </a:p>
          <a:p>
            <a:pPr algn="l">
              <a:lnSpc>
                <a:spcPts val="3120"/>
              </a:lnSpc>
            </a:pPr>
            <a:endParaRPr lang="en-US" sz="2500">
              <a:solidFill>
                <a:srgbClr val="142414"/>
              </a:solidFill>
              <a:latin typeface="Rasputin Light"/>
              <a:ea typeface="Rasputin Light"/>
              <a:cs typeface="Rasputin Light"/>
              <a:sym typeface="Rasputin Light"/>
            </a:endParaRPr>
          </a:p>
          <a:p>
            <a:pPr algn="l">
              <a:lnSpc>
                <a:spcPts val="3000"/>
              </a:lnSpc>
              <a:spcBef>
                <a:spcPct val="0"/>
              </a:spcBef>
            </a:pPr>
            <a:endParaRPr lang="en-US" sz="2500">
              <a:solidFill>
                <a:srgbClr val="142414"/>
              </a:solidFill>
              <a:latin typeface="Rasputin Light"/>
              <a:ea typeface="Rasputin Light"/>
              <a:cs typeface="Rasputin Light"/>
              <a:sym typeface="Rasputin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TextBox 2"/>
          <p:cNvSpPr txBox="1"/>
          <p:nvPr/>
        </p:nvSpPr>
        <p:spPr>
          <a:xfrm>
            <a:off x="1229245" y="2633219"/>
            <a:ext cx="15829509" cy="5819775"/>
          </a:xfrm>
          <a:prstGeom prst="rect">
            <a:avLst/>
          </a:prstGeom>
        </p:spPr>
        <p:txBody>
          <a:bodyPr lIns="0" tIns="0" rIns="0" bIns="0" rtlCol="0" anchor="t">
            <a:spAutoFit/>
          </a:bodyPr>
          <a:lstStyle/>
          <a:p>
            <a:pPr algn="just">
              <a:lnSpc>
                <a:spcPts val="3121"/>
              </a:lnSpc>
            </a:pPr>
            <a:endParaRPr/>
          </a:p>
          <a:p>
            <a:pPr algn="just">
              <a:lnSpc>
                <a:spcPts val="3121"/>
              </a:lnSpc>
            </a:pPr>
            <a:endParaRPr/>
          </a:p>
          <a:p>
            <a:pPr algn="just">
              <a:lnSpc>
                <a:spcPts val="3001"/>
              </a:lnSpc>
            </a:pPr>
            <a:r>
              <a:rPr lang="en-US" sz="2501">
                <a:solidFill>
                  <a:srgbClr val="000000"/>
                </a:solidFill>
                <a:latin typeface="Rasputin Light"/>
                <a:ea typeface="Rasputin Light"/>
                <a:cs typeface="Rasputin Light"/>
                <a:sym typeface="Rasputin Light"/>
              </a:rPr>
              <a:t>European Court of Human Rights. 2020. Case of Papageorgiou and others v. Greece. Ανάκτηση 4/10/2023. </a:t>
            </a:r>
          </a:p>
          <a:p>
            <a:pPr algn="just">
              <a:lnSpc>
                <a:spcPts val="3001"/>
              </a:lnSpc>
            </a:pPr>
            <a:r>
              <a:rPr lang="en-US" sz="2501">
                <a:solidFill>
                  <a:srgbClr val="000000"/>
                </a:solidFill>
                <a:latin typeface="Rasputin Light"/>
                <a:ea typeface="Rasputin Light"/>
                <a:cs typeface="Rasputin Light"/>
                <a:sym typeface="Rasputin Light"/>
              </a:rPr>
              <a:t>https://eclass.uoa.gr/modules/document/file.php/ECD250/CASE%20OF%20PAPAGEORGIOU%20AND%20OTHERS%20v.%20GREECE.pdf  </a:t>
            </a:r>
          </a:p>
          <a:p>
            <a:pPr algn="just">
              <a:lnSpc>
                <a:spcPts val="3001"/>
              </a:lnSpc>
            </a:pPr>
            <a:endParaRPr lang="en-US" sz="2501">
              <a:solidFill>
                <a:srgbClr val="000000"/>
              </a:solidFill>
              <a:latin typeface="Rasputin Light"/>
              <a:ea typeface="Rasputin Light"/>
              <a:cs typeface="Rasputin Light"/>
              <a:sym typeface="Rasputin Light"/>
            </a:endParaRPr>
          </a:p>
          <a:p>
            <a:pPr algn="just">
              <a:lnSpc>
                <a:spcPts val="3001"/>
              </a:lnSpc>
            </a:pPr>
            <a:r>
              <a:rPr lang="en-US" sz="2501">
                <a:solidFill>
                  <a:srgbClr val="000000"/>
                </a:solidFill>
                <a:latin typeface="Rasputin Light"/>
                <a:ea typeface="Rasputin Light"/>
                <a:cs typeface="Rasputin Light"/>
                <a:sym typeface="Rasputin Light"/>
              </a:rPr>
              <a:t>European Union. (2009). Charter of fundamental rights of the European Union. Official Journal of the European Union.:https://eur-lex.europa.eu/EL/legal-content/summary/charter-of-fundamental-rights-of-the-european-union.html</a:t>
            </a:r>
          </a:p>
          <a:p>
            <a:pPr algn="just">
              <a:lnSpc>
                <a:spcPts val="3001"/>
              </a:lnSpc>
            </a:pPr>
            <a:endParaRPr lang="en-US" sz="2501">
              <a:solidFill>
                <a:srgbClr val="000000"/>
              </a:solidFill>
              <a:latin typeface="Rasputin Light"/>
              <a:ea typeface="Rasputin Light"/>
              <a:cs typeface="Rasputin Light"/>
              <a:sym typeface="Rasputin Light"/>
            </a:endParaRPr>
          </a:p>
          <a:p>
            <a:pPr algn="just">
              <a:lnSpc>
                <a:spcPts val="3001"/>
              </a:lnSpc>
            </a:pPr>
            <a:r>
              <a:rPr lang="en-US" sz="2501">
                <a:solidFill>
                  <a:srgbClr val="000000"/>
                </a:solidFill>
                <a:latin typeface="Rasputin Light"/>
                <a:ea typeface="Rasputin Light"/>
                <a:cs typeface="Rasputin Light"/>
                <a:sym typeface="Rasputin Light"/>
              </a:rPr>
              <a:t> Universal Declaration of Human Rights - Greek</a:t>
            </a:r>
          </a:p>
          <a:p>
            <a:pPr algn="just">
              <a:lnSpc>
                <a:spcPts val="3001"/>
              </a:lnSpc>
            </a:pPr>
            <a:r>
              <a:rPr lang="en-US" sz="2501">
                <a:solidFill>
                  <a:srgbClr val="000000"/>
                </a:solidFill>
                <a:latin typeface="Rasputin Light"/>
                <a:ea typeface="Rasputin Light"/>
                <a:cs typeface="Rasputin Light"/>
                <a:sym typeface="Rasputin Light"/>
              </a:rPr>
              <a:t>https://www.ohchr.org/en/human-rights/universal-declaration/translations/greek-ellinika </a:t>
            </a:r>
          </a:p>
          <a:p>
            <a:pPr algn="just">
              <a:lnSpc>
                <a:spcPts val="3361"/>
              </a:lnSpc>
            </a:pPr>
            <a:endParaRPr lang="en-US" sz="2501">
              <a:solidFill>
                <a:srgbClr val="000000"/>
              </a:solidFill>
              <a:latin typeface="Rasputin Light"/>
              <a:ea typeface="Rasputin Light"/>
              <a:cs typeface="Rasputin Light"/>
              <a:sym typeface="Rasputin Light"/>
            </a:endParaRPr>
          </a:p>
          <a:p>
            <a:pPr algn="just">
              <a:lnSpc>
                <a:spcPts val="3361"/>
              </a:lnSpc>
              <a:spcBef>
                <a:spcPct val="0"/>
              </a:spcBef>
            </a:pPr>
            <a:endParaRPr lang="en-US" sz="2501">
              <a:solidFill>
                <a:srgbClr val="000000"/>
              </a:solidFill>
              <a:latin typeface="Rasputin Light"/>
              <a:ea typeface="Rasputin Light"/>
              <a:cs typeface="Rasputin Light"/>
              <a:sym typeface="Rasputin Light"/>
            </a:endParaRPr>
          </a:p>
        </p:txBody>
      </p:sp>
      <p:sp>
        <p:nvSpPr>
          <p:cNvPr id="3" name="TextBox 3"/>
          <p:cNvSpPr txBox="1"/>
          <p:nvPr/>
        </p:nvSpPr>
        <p:spPr>
          <a:xfrm>
            <a:off x="1229245" y="2166494"/>
            <a:ext cx="9055239" cy="476250"/>
          </a:xfrm>
          <a:prstGeom prst="rect">
            <a:avLst/>
          </a:prstGeom>
        </p:spPr>
        <p:txBody>
          <a:bodyPr lIns="0" tIns="0" rIns="0" bIns="0" rtlCol="0" anchor="t">
            <a:spAutoFit/>
          </a:bodyPr>
          <a:lstStyle/>
          <a:p>
            <a:pPr algn="l">
              <a:lnSpc>
                <a:spcPts val="3719"/>
              </a:lnSpc>
            </a:pPr>
            <a:r>
              <a:rPr lang="en-US" sz="3099">
                <a:solidFill>
                  <a:srgbClr val="142414"/>
                </a:solidFill>
                <a:latin typeface="Rasputin Light"/>
                <a:ea typeface="Rasputin Light"/>
                <a:cs typeface="Rasputin Light"/>
                <a:sym typeface="Rasputin Light"/>
              </a:rPr>
              <a:t>Βιβλιογραφία (συνέχεια)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2875457" y="3750485"/>
            <a:ext cx="12002662" cy="2124092"/>
          </a:xfrm>
          <a:prstGeom prst="rect">
            <a:avLst/>
          </a:prstGeom>
        </p:spPr>
        <p:txBody>
          <a:bodyPr lIns="0" tIns="0" rIns="0" bIns="0" rtlCol="0" anchor="t">
            <a:spAutoFit/>
          </a:bodyPr>
          <a:lstStyle/>
          <a:p>
            <a:pPr algn="ctr">
              <a:lnSpc>
                <a:spcPts val="8251"/>
              </a:lnSpc>
            </a:pPr>
            <a:r>
              <a:rPr lang="en-US" sz="7501">
                <a:solidFill>
                  <a:srgbClr val="FFFFFF"/>
                </a:solidFill>
                <a:latin typeface="Rasputin Light"/>
                <a:ea typeface="Rasputin Light"/>
                <a:cs typeface="Rasputin Light"/>
                <a:sym typeface="Rasputin Light"/>
              </a:rPr>
              <a:t>Ευχαριστούμε για την προσοχή σας !</a:t>
            </a:r>
          </a:p>
        </p:txBody>
      </p:sp>
      <p:sp>
        <p:nvSpPr>
          <p:cNvPr id="3" name="Freeform 3"/>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4" name="Freeform 4"/>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sp>
      <p:sp>
        <p:nvSpPr>
          <p:cNvPr id="5" name="Freeform 5"/>
          <p:cNvSpPr/>
          <p:nvPr/>
        </p:nvSpPr>
        <p:spPr>
          <a:xfrm rot="4726396">
            <a:off x="1565829" y="-404527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5045464">
            <a:off x="10463264" y="6473304"/>
            <a:ext cx="5489002" cy="8700148"/>
          </a:xfrm>
          <a:custGeom>
            <a:avLst/>
            <a:gdLst/>
            <a:ahLst/>
            <a:cxnLst/>
            <a:rect l="l" t="t" r="r" b="b"/>
            <a:pathLst>
              <a:path w="5489002" h="8700148">
                <a:moveTo>
                  <a:pt x="0" y="0"/>
                </a:moveTo>
                <a:lnTo>
                  <a:pt x="5489003" y="0"/>
                </a:lnTo>
                <a:lnTo>
                  <a:pt x="5489003" y="8700148"/>
                </a:lnTo>
                <a:lnTo>
                  <a:pt x="0" y="8700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05215">
            <a:off x="7503112" y="3885403"/>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4138612"/>
            <a:ext cx="7810500" cy="1990725"/>
          </a:xfrm>
          <a:prstGeom prst="rect">
            <a:avLst/>
          </a:prstGeom>
        </p:spPr>
        <p:txBody>
          <a:bodyPr wrap="square" lIns="0" tIns="0" rIns="0" bIns="0" rtlCol="0" anchor="t">
            <a:spAutoFit/>
          </a:bodyPr>
          <a:lstStyle/>
          <a:p>
            <a:pPr algn="ctr">
              <a:lnSpc>
                <a:spcPts val="9720"/>
              </a:lnSpc>
            </a:pPr>
            <a:r>
              <a:rPr lang="en-US" sz="8100" dirty="0" err="1">
                <a:solidFill>
                  <a:srgbClr val="FFFFFF"/>
                </a:solidFill>
                <a:latin typeface="Rasputin Light"/>
                <a:ea typeface="Rasputin Light"/>
                <a:cs typeface="Rasputin Light"/>
                <a:sym typeface="Rasputin Light"/>
              </a:rPr>
              <a:t>Περιεχόμεν</a:t>
            </a:r>
            <a:r>
              <a:rPr lang="en-US" sz="8100" dirty="0">
                <a:solidFill>
                  <a:srgbClr val="FFFFFF"/>
                </a:solidFill>
                <a:latin typeface="Rasputin Light"/>
                <a:ea typeface="Rasputin Light"/>
                <a:cs typeface="Rasputin Light"/>
                <a:sym typeface="Rasputin Light"/>
              </a:rPr>
              <a:t>α</a:t>
            </a:r>
          </a:p>
          <a:p>
            <a:pPr algn="ctr">
              <a:lnSpc>
                <a:spcPts val="5880"/>
              </a:lnSpc>
            </a:pPr>
            <a:r>
              <a:rPr lang="en-US" sz="4900" dirty="0">
                <a:solidFill>
                  <a:srgbClr val="FFFFFF"/>
                </a:solidFill>
                <a:latin typeface="Rasputin Light"/>
                <a:ea typeface="Rasputin Light"/>
                <a:cs typeface="Rasputin Light"/>
                <a:sym typeface="Rasputin Light"/>
              </a:rPr>
              <a:t>(</a:t>
            </a:r>
            <a:r>
              <a:rPr lang="en-US" sz="4900" dirty="0" err="1">
                <a:solidFill>
                  <a:srgbClr val="FFFFFF"/>
                </a:solidFill>
                <a:latin typeface="Rasputin Light"/>
                <a:ea typeface="Rasputin Light"/>
                <a:cs typeface="Rasputin Light"/>
                <a:sym typeface="Rasputin Light"/>
              </a:rPr>
              <a:t>συνέχει</a:t>
            </a:r>
            <a:r>
              <a:rPr lang="en-US" sz="4900" dirty="0">
                <a:solidFill>
                  <a:srgbClr val="FFFFFF"/>
                </a:solidFill>
                <a:latin typeface="Rasputin Light"/>
                <a:ea typeface="Rasputin Light"/>
                <a:cs typeface="Rasputin Light"/>
                <a:sym typeface="Rasputin Light"/>
              </a:rPr>
              <a:t>α)</a:t>
            </a:r>
          </a:p>
        </p:txBody>
      </p:sp>
      <p:sp>
        <p:nvSpPr>
          <p:cNvPr id="5" name="TextBox 5"/>
          <p:cNvSpPr txBox="1"/>
          <p:nvPr/>
        </p:nvSpPr>
        <p:spPr>
          <a:xfrm>
            <a:off x="10066858" y="923925"/>
            <a:ext cx="7928916" cy="8604065"/>
          </a:xfrm>
          <a:prstGeom prst="rect">
            <a:avLst/>
          </a:prstGeom>
        </p:spPr>
        <p:txBody>
          <a:bodyPr lIns="0" tIns="0" rIns="0" bIns="0" rtlCol="0" anchor="t">
            <a:spAutoFit/>
          </a:bodyPr>
          <a:lstStyle/>
          <a:p>
            <a:pPr marL="825069" lvl="1" indent="-412535" algn="l">
              <a:lnSpc>
                <a:spcPts val="5732"/>
              </a:lnSpc>
              <a:buFont typeface="Arial"/>
              <a:buChar char="•"/>
            </a:pPr>
            <a:r>
              <a:rPr lang="en-US" sz="3821">
                <a:solidFill>
                  <a:srgbClr val="142414"/>
                </a:solidFill>
                <a:latin typeface="TT Commons Pro"/>
                <a:ea typeface="TT Commons Pro"/>
                <a:cs typeface="TT Commons Pro"/>
                <a:sym typeface="TT Commons Pro"/>
              </a:rPr>
              <a:t>Καταδίκες της Ελλάδας στο Ευρωπαϊκό Δικαστήριο Δικαιωμάτων του Ανθρώπου (ΕΔΔΑ)</a:t>
            </a:r>
          </a:p>
          <a:p>
            <a:pPr marL="777240" lvl="1" indent="-388620" algn="l">
              <a:lnSpc>
                <a:spcPts val="5400"/>
              </a:lnSpc>
              <a:buFont typeface="Arial"/>
              <a:buChar char="•"/>
            </a:pPr>
            <a:r>
              <a:rPr lang="en-US" sz="3600">
                <a:solidFill>
                  <a:srgbClr val="142414"/>
                </a:solidFill>
                <a:latin typeface="TT Commons Pro"/>
                <a:ea typeface="TT Commons Pro"/>
                <a:cs typeface="TT Commons Pro"/>
                <a:sym typeface="TT Commons Pro"/>
              </a:rPr>
              <a:t>Υπόθεση Κοκκινάκης κατά Ελλάδος</a:t>
            </a:r>
          </a:p>
          <a:p>
            <a:pPr marL="825069" lvl="1" indent="-412535" algn="l">
              <a:lnSpc>
                <a:spcPts val="5732"/>
              </a:lnSpc>
              <a:buFont typeface="Arial"/>
              <a:buChar char="•"/>
            </a:pPr>
            <a:r>
              <a:rPr lang="en-US" sz="3821">
                <a:solidFill>
                  <a:srgbClr val="142414"/>
                </a:solidFill>
                <a:latin typeface="TT Commons Pro"/>
                <a:ea typeface="TT Commons Pro"/>
                <a:cs typeface="TT Commons Pro"/>
                <a:sym typeface="TT Commons Pro"/>
              </a:rPr>
              <a:t>Υπόθεση Δημητράς κατά Ελλάδος</a:t>
            </a:r>
          </a:p>
          <a:p>
            <a:pPr marL="825069" lvl="1" indent="-412535" algn="l">
              <a:lnSpc>
                <a:spcPts val="5732"/>
              </a:lnSpc>
              <a:buFont typeface="Arial"/>
              <a:buChar char="•"/>
            </a:pPr>
            <a:r>
              <a:rPr lang="en-US" sz="3821">
                <a:solidFill>
                  <a:srgbClr val="142414"/>
                </a:solidFill>
                <a:latin typeface="TT Commons Pro"/>
                <a:ea typeface="TT Commons Pro"/>
                <a:cs typeface="TT Commons Pro"/>
                <a:sym typeface="TT Commons Pro"/>
              </a:rPr>
              <a:t>Υπόθεση Παπαγεωργίου και άλλοι κατά Ελλάδος</a:t>
            </a:r>
          </a:p>
          <a:p>
            <a:pPr marL="825069" lvl="1" indent="-412535" algn="l">
              <a:lnSpc>
                <a:spcPts val="5732"/>
              </a:lnSpc>
              <a:buFont typeface="Arial"/>
              <a:buChar char="•"/>
            </a:pPr>
            <a:r>
              <a:rPr lang="en-US" sz="3821">
                <a:solidFill>
                  <a:srgbClr val="142414"/>
                </a:solidFill>
                <a:latin typeface="TT Commons Pro"/>
                <a:ea typeface="TT Commons Pro"/>
                <a:cs typeface="TT Commons Pro"/>
                <a:sym typeface="TT Commons Pro"/>
              </a:rPr>
              <a:t>Συμπεράσματα</a:t>
            </a:r>
          </a:p>
          <a:p>
            <a:pPr algn="ctr">
              <a:lnSpc>
                <a:spcPts val="6032"/>
              </a:lnSpc>
              <a:spcBef>
                <a:spcPct val="0"/>
              </a:spcBef>
            </a:pPr>
            <a:endParaRPr lang="en-US" sz="3821">
              <a:solidFill>
                <a:srgbClr val="142414"/>
              </a:solidFill>
              <a:latin typeface="TT Commons Pro"/>
              <a:ea typeface="TT Commons Pro"/>
              <a:cs typeface="TT Commons Pro"/>
              <a:sym typeface="TT Commo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p:cNvSpPr/>
          <p:nvPr/>
        </p:nvSpPr>
        <p:spPr>
          <a:xfrm>
            <a:off x="-3849591" y="9607963"/>
            <a:ext cx="4737700" cy="4560036"/>
          </a:xfrm>
          <a:custGeom>
            <a:avLst/>
            <a:gdLst/>
            <a:ahLst/>
            <a:cxnLst/>
            <a:rect l="l" t="t" r="r" b="b"/>
            <a:pathLst>
              <a:path w="4737700" h="4560036">
                <a:moveTo>
                  <a:pt x="0" y="0"/>
                </a:moveTo>
                <a:lnTo>
                  <a:pt x="4737699" y="0"/>
                </a:lnTo>
                <a:lnTo>
                  <a:pt x="4737699" y="4560036"/>
                </a:lnTo>
                <a:lnTo>
                  <a:pt x="0" y="4560036"/>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3" name="Freeform 3"/>
          <p:cNvSpPr/>
          <p:nvPr/>
        </p:nvSpPr>
        <p:spPr>
          <a:xfrm rot="8743839">
            <a:off x="-2596254" y="4920069"/>
            <a:ext cx="5915271" cy="9375789"/>
          </a:xfrm>
          <a:custGeom>
            <a:avLst/>
            <a:gdLst/>
            <a:ahLst/>
            <a:cxnLst/>
            <a:rect l="l" t="t" r="r" b="b"/>
            <a:pathLst>
              <a:path w="5915271" h="9375789">
                <a:moveTo>
                  <a:pt x="0" y="0"/>
                </a:moveTo>
                <a:lnTo>
                  <a:pt x="5915271" y="0"/>
                </a:lnTo>
                <a:lnTo>
                  <a:pt x="5915271"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1028700" y="276225"/>
            <a:ext cx="16035295" cy="1390650"/>
          </a:xfrm>
          <a:prstGeom prst="rect">
            <a:avLst/>
          </a:prstGeom>
        </p:spPr>
        <p:txBody>
          <a:bodyPr lIns="0" tIns="0" rIns="0" bIns="0" rtlCol="0" anchor="t">
            <a:spAutoFit/>
          </a:bodyPr>
          <a:lstStyle/>
          <a:p>
            <a:pPr algn="ctr">
              <a:lnSpc>
                <a:spcPts val="10800"/>
              </a:lnSpc>
              <a:spcBef>
                <a:spcPct val="0"/>
              </a:spcBef>
            </a:pPr>
            <a:r>
              <a:rPr lang="en-US" sz="9000">
                <a:solidFill>
                  <a:srgbClr val="FFFFFF"/>
                </a:solidFill>
                <a:latin typeface="Rasputin Light"/>
                <a:ea typeface="Rasputin Light"/>
                <a:cs typeface="Rasputin Light"/>
                <a:sym typeface="Rasputin Light"/>
              </a:rPr>
              <a:t>Θρησκευτική Ελευθερία </a:t>
            </a:r>
          </a:p>
        </p:txBody>
      </p:sp>
      <p:sp>
        <p:nvSpPr>
          <p:cNvPr id="5" name="TextBox 5"/>
          <p:cNvSpPr txBox="1"/>
          <p:nvPr/>
        </p:nvSpPr>
        <p:spPr>
          <a:xfrm>
            <a:off x="9139238" y="3657600"/>
            <a:ext cx="9525" cy="1476375"/>
          </a:xfrm>
          <a:prstGeom prst="rect">
            <a:avLst/>
          </a:prstGeom>
        </p:spPr>
        <p:txBody>
          <a:bodyPr lIns="0" tIns="0" rIns="0" bIns="0" rtlCol="0" anchor="t">
            <a:spAutoFit/>
          </a:bodyPr>
          <a:lstStyle/>
          <a:p>
            <a:pPr algn="ctr">
              <a:lnSpc>
                <a:spcPts val="11519"/>
              </a:lnSpc>
              <a:spcBef>
                <a:spcPct val="0"/>
              </a:spcBef>
            </a:pPr>
            <a:endParaRPr/>
          </a:p>
        </p:txBody>
      </p:sp>
      <p:sp>
        <p:nvSpPr>
          <p:cNvPr id="6" name="TextBox 6"/>
          <p:cNvSpPr txBox="1"/>
          <p:nvPr/>
        </p:nvSpPr>
        <p:spPr>
          <a:xfrm>
            <a:off x="494974" y="2286842"/>
            <a:ext cx="17057516" cy="1564531"/>
          </a:xfrm>
          <a:prstGeom prst="rect">
            <a:avLst/>
          </a:prstGeom>
        </p:spPr>
        <p:txBody>
          <a:bodyPr lIns="0" tIns="0" rIns="0" bIns="0" rtlCol="0" anchor="t">
            <a:spAutoFit/>
          </a:bodyPr>
          <a:lstStyle/>
          <a:p>
            <a:pPr algn="just">
              <a:lnSpc>
                <a:spcPts val="3959"/>
              </a:lnSpc>
              <a:spcBef>
                <a:spcPct val="0"/>
              </a:spcBef>
            </a:pPr>
            <a:r>
              <a:rPr lang="en-US" sz="3299" b="1" u="sng" dirty="0" err="1">
                <a:solidFill>
                  <a:srgbClr val="FFFFFF"/>
                </a:solidFill>
                <a:latin typeface="Rasputin Bold"/>
                <a:ea typeface="Rasputin Bold"/>
                <a:cs typeface="Rasputin Bold"/>
                <a:sym typeface="Rasputin Bold"/>
              </a:rPr>
              <a:t>Ορισμός</a:t>
            </a:r>
            <a:r>
              <a:rPr lang="en-US" sz="3299" b="1" u="sng" dirty="0">
                <a:solidFill>
                  <a:srgbClr val="FFFFFF"/>
                </a:solidFill>
                <a:latin typeface="Rasputin Bold"/>
                <a:ea typeface="Rasputin Bold"/>
                <a:cs typeface="Rasputin Bold"/>
                <a:sym typeface="Rasputin Bold"/>
              </a:rPr>
              <a:t>:</a:t>
            </a:r>
            <a:r>
              <a:rPr lang="en-US" sz="3299" dirty="0">
                <a:solidFill>
                  <a:srgbClr val="FFFFFF"/>
                </a:solidFill>
                <a:latin typeface="Rasputin Light"/>
                <a:ea typeface="Rasputin Bold"/>
                <a:cs typeface="Rasputin Bold"/>
                <a:sym typeface="Rasputin Light"/>
              </a:rPr>
              <a:t> H</a:t>
            </a:r>
            <a:r>
              <a:rPr lang="en-US" sz="3299" dirty="0">
                <a:solidFill>
                  <a:srgbClr val="FFFFFF"/>
                </a:solidFill>
                <a:latin typeface="Rasputin Light"/>
                <a:ea typeface="Rasputin Light"/>
                <a:cs typeface="Rasputin Light"/>
                <a:sym typeface="Rasputin Light"/>
              </a:rPr>
              <a:t> </a:t>
            </a:r>
            <a:r>
              <a:rPr lang="en-US" sz="3299" dirty="0" err="1">
                <a:solidFill>
                  <a:srgbClr val="FFFFFF"/>
                </a:solidFill>
                <a:latin typeface="Rasputin Light"/>
                <a:ea typeface="Rasputin Light"/>
                <a:cs typeface="Rasputin Light"/>
                <a:sym typeface="Rasputin Light"/>
              </a:rPr>
              <a:t>θρησκευτική</a:t>
            </a:r>
            <a:r>
              <a:rPr lang="en-US" sz="3299" dirty="0">
                <a:solidFill>
                  <a:srgbClr val="FFFFFF"/>
                </a:solidFill>
                <a:latin typeface="Rasputin Light"/>
                <a:ea typeface="Rasputin Light"/>
                <a:cs typeface="Rasputin Light"/>
                <a:sym typeface="Rasputin Light"/>
              </a:rPr>
              <a:t> </a:t>
            </a:r>
            <a:r>
              <a:rPr lang="en-US" sz="3299" dirty="0" err="1">
                <a:solidFill>
                  <a:srgbClr val="FFFFFF"/>
                </a:solidFill>
                <a:latin typeface="Rasputin Light"/>
                <a:ea typeface="Rasputin Light"/>
                <a:cs typeface="Rasputin Light"/>
                <a:sym typeface="Rasputin Light"/>
              </a:rPr>
              <a:t>ελευθερί</a:t>
            </a:r>
            <a:r>
              <a:rPr lang="en-US" sz="3299" dirty="0">
                <a:solidFill>
                  <a:srgbClr val="FFFFFF"/>
                </a:solidFill>
                <a:latin typeface="Rasputin Light"/>
                <a:ea typeface="Rasputin Light"/>
                <a:cs typeface="Rasputin Light"/>
                <a:sym typeface="Rasputin Light"/>
              </a:rPr>
              <a:t>α αποτελεί θεμελιώδες δικαίωμα του κάθε ανθρώπου σε δημοκρατικές κοινωνίες (</a:t>
            </a:r>
            <a:r>
              <a:rPr lang="el-GR" sz="3299" dirty="0">
                <a:solidFill>
                  <a:srgbClr val="FFFFFF"/>
                </a:solidFill>
                <a:latin typeface="Rasputin Light"/>
                <a:ea typeface="Rasputin Light"/>
                <a:cs typeface="Rasputin Light"/>
                <a:sym typeface="Rasputin Light"/>
              </a:rPr>
              <a:t>ορίζεται στο αρ.9 της ΕΣΔΑ και το αρ. 13 του Συντάγματος).</a:t>
            </a:r>
            <a:endParaRPr lang="en-US" sz="3299" dirty="0">
              <a:solidFill>
                <a:srgbClr val="FFFFFF"/>
              </a:solidFill>
              <a:latin typeface="Rasputin Light"/>
              <a:ea typeface="Rasputin Light"/>
              <a:cs typeface="Rasputin Light"/>
              <a:sym typeface="Rasputin Light"/>
            </a:endParaRPr>
          </a:p>
          <a:p>
            <a:pPr algn="just">
              <a:lnSpc>
                <a:spcPts val="4185"/>
              </a:lnSpc>
              <a:spcBef>
                <a:spcPct val="0"/>
              </a:spcBef>
            </a:pPr>
            <a:endParaRPr lang="en-US" sz="3299" dirty="0">
              <a:solidFill>
                <a:srgbClr val="FFFFFF"/>
              </a:solidFill>
              <a:latin typeface="Rasputin Light"/>
              <a:ea typeface="Rasputin Light"/>
              <a:cs typeface="Rasputin Light"/>
              <a:sym typeface="Rasputin Light"/>
            </a:endParaRPr>
          </a:p>
        </p:txBody>
      </p:sp>
      <p:sp>
        <p:nvSpPr>
          <p:cNvPr id="7" name="TextBox 7"/>
          <p:cNvSpPr txBox="1"/>
          <p:nvPr/>
        </p:nvSpPr>
        <p:spPr>
          <a:xfrm>
            <a:off x="888109" y="3657601"/>
            <a:ext cx="16175887" cy="3590727"/>
          </a:xfrm>
          <a:prstGeom prst="rect">
            <a:avLst/>
          </a:prstGeom>
        </p:spPr>
        <p:txBody>
          <a:bodyPr wrap="square" lIns="0" tIns="0" rIns="0" bIns="0" rtlCol="0" anchor="t">
            <a:spAutoFit/>
          </a:bodyPr>
          <a:lstStyle/>
          <a:p>
            <a:pPr algn="just">
              <a:lnSpc>
                <a:spcPts val="3960"/>
              </a:lnSpc>
              <a:spcBef>
                <a:spcPct val="0"/>
              </a:spcBef>
            </a:pPr>
            <a:r>
              <a:rPr lang="el-GR" sz="2400" b="1" u="sng" dirty="0">
                <a:solidFill>
                  <a:srgbClr val="FFFFFF"/>
                </a:solidFill>
                <a:latin typeface="Rasputin Light"/>
                <a:ea typeface="Rasputin Light"/>
                <a:cs typeface="Rasputin Light"/>
                <a:sym typeface="Rasputin Light"/>
              </a:rPr>
              <a:t>Θετική διάσταση</a:t>
            </a:r>
          </a:p>
          <a:p>
            <a:pPr algn="just">
              <a:lnSpc>
                <a:spcPts val="3960"/>
              </a:lnSpc>
              <a:spcBef>
                <a:spcPct val="0"/>
              </a:spcBef>
            </a:pPr>
            <a:r>
              <a:rPr lang="en-US" sz="2400" dirty="0">
                <a:solidFill>
                  <a:srgbClr val="FFFFFF"/>
                </a:solidFill>
                <a:latin typeface="Rasputin Light"/>
                <a:ea typeface="Rasputin Light"/>
                <a:cs typeface="Rasputin Light"/>
                <a:sym typeface="Rasputin Light"/>
              </a:rPr>
              <a:t>Η </a:t>
            </a:r>
            <a:r>
              <a:rPr lang="en-US" sz="2400" dirty="0" err="1">
                <a:solidFill>
                  <a:srgbClr val="FFFFFF"/>
                </a:solidFill>
                <a:latin typeface="Rasputin Light"/>
                <a:ea typeface="Rasputin Light"/>
                <a:cs typeface="Rasputin Light"/>
                <a:sym typeface="Rasputin Light"/>
              </a:rPr>
              <a:t>θρησκευτική</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ελευθερί</a:t>
            </a:r>
            <a:r>
              <a:rPr lang="en-US" sz="2400" dirty="0">
                <a:solidFill>
                  <a:srgbClr val="FFFFFF"/>
                </a:solidFill>
                <a:latin typeface="Rasputin Light"/>
                <a:ea typeface="Rasputin Light"/>
                <a:cs typeface="Rasputin Light"/>
                <a:sym typeface="Rasputin Light"/>
              </a:rPr>
              <a:t>α περιλαμβάνει: </a:t>
            </a:r>
          </a:p>
          <a:p>
            <a:pPr algn="just">
              <a:lnSpc>
                <a:spcPts val="3960"/>
              </a:lnSpc>
              <a:spcBef>
                <a:spcPct val="0"/>
              </a:spcBef>
            </a:pPr>
            <a:r>
              <a:rPr lang="en-US" sz="2400" dirty="0">
                <a:solidFill>
                  <a:srgbClr val="FFFFFF"/>
                </a:solidFill>
                <a:latin typeface="Rasputin Light"/>
                <a:ea typeface="Rasputin Light"/>
                <a:cs typeface="Rasputin Light"/>
                <a:sym typeface="Rasputin Light"/>
              </a:rPr>
              <a:t>α) </a:t>
            </a:r>
            <a:r>
              <a:rPr lang="en-US" sz="2400" dirty="0" err="1">
                <a:solidFill>
                  <a:srgbClr val="FFFFFF"/>
                </a:solidFill>
                <a:latin typeface="Rasputin Light"/>
                <a:ea typeface="Rasputin Light"/>
                <a:cs typeface="Rasputin Light"/>
                <a:sym typeface="Rasputin Light"/>
              </a:rPr>
              <a:t>το</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δικ</a:t>
            </a:r>
            <a:r>
              <a:rPr lang="en-US" sz="2400" dirty="0">
                <a:solidFill>
                  <a:srgbClr val="FFFFFF"/>
                </a:solidFill>
                <a:latin typeface="Rasputin Light"/>
                <a:ea typeface="Rasputin Light"/>
                <a:cs typeface="Rasputin Light"/>
                <a:sym typeface="Rasputin Light"/>
              </a:rPr>
              <a:t>αίωμα της </a:t>
            </a:r>
            <a:r>
              <a:rPr lang="en-US" sz="2400" u="sng" dirty="0">
                <a:solidFill>
                  <a:srgbClr val="FFFFFF"/>
                </a:solidFill>
                <a:latin typeface="Rasputin Light"/>
                <a:ea typeface="Rasputin Light"/>
                <a:cs typeface="Rasputin Light"/>
                <a:sym typeface="Rasputin Light"/>
              </a:rPr>
              <a:t>επιλογής θρησκεύματος,</a:t>
            </a:r>
          </a:p>
          <a:p>
            <a:pPr algn="just">
              <a:lnSpc>
                <a:spcPts val="3960"/>
              </a:lnSpc>
              <a:spcBef>
                <a:spcPct val="0"/>
              </a:spcBef>
            </a:pPr>
            <a:r>
              <a:rPr lang="en-US" sz="2400" dirty="0">
                <a:solidFill>
                  <a:srgbClr val="FFFFFF"/>
                </a:solidFill>
                <a:latin typeface="Rasputin Light"/>
                <a:ea typeface="Rasputin Light"/>
                <a:cs typeface="Rasputin Light"/>
                <a:sym typeface="Rasputin Light"/>
              </a:rPr>
              <a:t>β) </a:t>
            </a:r>
            <a:r>
              <a:rPr lang="en-US" sz="2400" dirty="0" err="1">
                <a:solidFill>
                  <a:srgbClr val="FFFFFF"/>
                </a:solidFill>
                <a:latin typeface="Rasputin Light"/>
                <a:ea typeface="Rasputin Light"/>
                <a:cs typeface="Rasputin Light"/>
                <a:sym typeface="Rasputin Light"/>
              </a:rPr>
              <a:t>το</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δικ</a:t>
            </a:r>
            <a:r>
              <a:rPr lang="en-US" sz="2400" dirty="0">
                <a:solidFill>
                  <a:srgbClr val="FFFFFF"/>
                </a:solidFill>
                <a:latin typeface="Rasputin Light"/>
                <a:ea typeface="Rasputin Light"/>
                <a:cs typeface="Rasputin Light"/>
                <a:sym typeface="Rasputin Light"/>
              </a:rPr>
              <a:t>αίωμα </a:t>
            </a:r>
            <a:r>
              <a:rPr lang="en-US" sz="2400" u="sng" dirty="0">
                <a:solidFill>
                  <a:srgbClr val="FFFFFF"/>
                </a:solidFill>
                <a:latin typeface="Rasputin Light"/>
                <a:ea typeface="Rasputin Light"/>
                <a:cs typeface="Rasputin Light"/>
                <a:sym typeface="Rasputin Light"/>
              </a:rPr>
              <a:t>αλλαγής θρησκεύματος</a:t>
            </a:r>
            <a:r>
              <a:rPr lang="en-US" sz="2400" dirty="0">
                <a:solidFill>
                  <a:srgbClr val="FFFFFF"/>
                </a:solidFill>
                <a:latin typeface="Rasputin Light"/>
                <a:ea typeface="Rasputin Light"/>
                <a:cs typeface="Rasputin Light"/>
                <a:sym typeface="Rasputin Light"/>
              </a:rPr>
              <a:t>, </a:t>
            </a:r>
          </a:p>
          <a:p>
            <a:pPr algn="just">
              <a:lnSpc>
                <a:spcPts val="3960"/>
              </a:lnSpc>
              <a:spcBef>
                <a:spcPct val="0"/>
              </a:spcBef>
            </a:pPr>
            <a:r>
              <a:rPr lang="en-US" sz="2400" dirty="0">
                <a:solidFill>
                  <a:srgbClr val="FFFFFF"/>
                </a:solidFill>
                <a:latin typeface="Rasputin Light"/>
                <a:ea typeface="Rasputin Light"/>
                <a:cs typeface="Rasputin Light"/>
                <a:sym typeface="Rasputin Light"/>
              </a:rPr>
              <a:t>γ) </a:t>
            </a:r>
            <a:r>
              <a:rPr lang="en-US" sz="2400" dirty="0" err="1">
                <a:solidFill>
                  <a:srgbClr val="FFFFFF"/>
                </a:solidFill>
                <a:latin typeface="Rasputin Light"/>
                <a:ea typeface="Rasputin Light"/>
                <a:cs typeface="Rasputin Light"/>
                <a:sym typeface="Rasputin Light"/>
              </a:rPr>
              <a:t>το</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δικ</a:t>
            </a:r>
            <a:r>
              <a:rPr lang="en-US" sz="2400" dirty="0">
                <a:solidFill>
                  <a:srgbClr val="FFFFFF"/>
                </a:solidFill>
                <a:latin typeface="Rasputin Light"/>
                <a:ea typeface="Rasputin Light"/>
                <a:cs typeface="Rasputin Light"/>
                <a:sym typeface="Rasputin Light"/>
              </a:rPr>
              <a:t>αίωμα στην </a:t>
            </a:r>
            <a:r>
              <a:rPr lang="en-US" sz="2400" u="sng" dirty="0">
                <a:solidFill>
                  <a:srgbClr val="FFFFFF"/>
                </a:solidFill>
                <a:latin typeface="Rasputin Light"/>
                <a:ea typeface="Rasputin Light"/>
                <a:cs typeface="Rasputin Light"/>
                <a:sym typeface="Rasputin Light"/>
              </a:rPr>
              <a:t>αθεΐα</a:t>
            </a:r>
            <a:r>
              <a:rPr lang="en-US" sz="2400" dirty="0">
                <a:solidFill>
                  <a:srgbClr val="FFFFFF"/>
                </a:solidFill>
                <a:latin typeface="Rasputin Light"/>
                <a:ea typeface="Rasputin Light"/>
                <a:cs typeface="Rasputin Light"/>
                <a:sym typeface="Rasputin Light"/>
              </a:rPr>
              <a:t> και </a:t>
            </a:r>
          </a:p>
          <a:p>
            <a:pPr algn="just">
              <a:lnSpc>
                <a:spcPts val="3960"/>
              </a:lnSpc>
              <a:spcBef>
                <a:spcPct val="0"/>
              </a:spcBef>
            </a:pPr>
            <a:r>
              <a:rPr lang="en-US" sz="2400" dirty="0">
                <a:solidFill>
                  <a:srgbClr val="FFFFFF"/>
                </a:solidFill>
                <a:latin typeface="Rasputin Light"/>
                <a:ea typeface="Rasputin Light"/>
                <a:cs typeface="Rasputin Light"/>
                <a:sym typeface="Rasputin Light"/>
              </a:rPr>
              <a:t>δ) </a:t>
            </a:r>
            <a:r>
              <a:rPr lang="en-US" sz="2400" dirty="0" err="1">
                <a:solidFill>
                  <a:srgbClr val="FFFFFF"/>
                </a:solidFill>
                <a:latin typeface="Rasputin Light"/>
                <a:ea typeface="Rasputin Light"/>
                <a:cs typeface="Rasputin Light"/>
                <a:sym typeface="Rasputin Light"/>
              </a:rPr>
              <a:t>το</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δικ</a:t>
            </a:r>
            <a:r>
              <a:rPr lang="en-US" sz="2400" dirty="0">
                <a:solidFill>
                  <a:srgbClr val="FFFFFF"/>
                </a:solidFill>
                <a:latin typeface="Rasputin Light"/>
                <a:ea typeface="Rasputin Light"/>
                <a:cs typeface="Rasputin Light"/>
                <a:sym typeface="Rasputin Light"/>
              </a:rPr>
              <a:t>αίωμα </a:t>
            </a:r>
            <a:r>
              <a:rPr lang="en-US" sz="2400" u="sng" dirty="0">
                <a:solidFill>
                  <a:srgbClr val="FFFFFF"/>
                </a:solidFill>
                <a:latin typeface="Rasputin Light"/>
                <a:ea typeface="Rasputin Light"/>
                <a:cs typeface="Rasputin Light"/>
                <a:sym typeface="Rasputin Light"/>
              </a:rPr>
              <a:t>να μη δηλώνει κανείς ότι ανήκει σε οποιοδήποτε θρήσκευμα</a:t>
            </a:r>
            <a:r>
              <a:rPr lang="en-US" sz="2400" dirty="0">
                <a:solidFill>
                  <a:srgbClr val="FFFFFF"/>
                </a:solidFill>
                <a:latin typeface="Rasputin Light"/>
                <a:ea typeface="Rasputin Light"/>
                <a:cs typeface="Rasputin Light"/>
                <a:sym typeface="Rasputin Light"/>
              </a:rPr>
              <a:t>.</a:t>
            </a:r>
          </a:p>
          <a:p>
            <a:pPr algn="just">
              <a:lnSpc>
                <a:spcPts val="3960"/>
              </a:lnSpc>
              <a:spcBef>
                <a:spcPct val="0"/>
              </a:spcBef>
            </a:pPr>
            <a:endParaRPr lang="en-US" sz="3300" dirty="0">
              <a:solidFill>
                <a:srgbClr val="FFFFFF"/>
              </a:solidFill>
              <a:latin typeface="Rasputin Light"/>
              <a:ea typeface="Rasputin Light"/>
              <a:cs typeface="Rasputin Light"/>
              <a:sym typeface="Rasputin Light"/>
            </a:endParaRPr>
          </a:p>
        </p:txBody>
      </p:sp>
      <p:sp>
        <p:nvSpPr>
          <p:cNvPr id="8" name="TextBox 8"/>
          <p:cNvSpPr txBox="1"/>
          <p:nvPr/>
        </p:nvSpPr>
        <p:spPr>
          <a:xfrm>
            <a:off x="888109" y="6972299"/>
            <a:ext cx="17399892" cy="2590453"/>
          </a:xfrm>
          <a:prstGeom prst="rect">
            <a:avLst/>
          </a:prstGeom>
        </p:spPr>
        <p:txBody>
          <a:bodyPr wrap="square" lIns="0" tIns="0" rIns="0" bIns="0" rtlCol="0" anchor="t">
            <a:spAutoFit/>
          </a:bodyPr>
          <a:lstStyle/>
          <a:p>
            <a:pPr algn="just">
              <a:lnSpc>
                <a:spcPts val="3960"/>
              </a:lnSpc>
              <a:spcBef>
                <a:spcPct val="0"/>
              </a:spcBef>
            </a:pPr>
            <a:r>
              <a:rPr lang="el-GR" sz="2400" b="1" u="sng" dirty="0">
                <a:solidFill>
                  <a:srgbClr val="FFFFFF"/>
                </a:solidFill>
                <a:latin typeface="Rasputin Bold"/>
                <a:ea typeface="Rasputin Bold"/>
                <a:cs typeface="Rasputin Bold"/>
                <a:sym typeface="Rasputin Bold"/>
              </a:rPr>
              <a:t>Αρνητική διάσταση</a:t>
            </a:r>
            <a:r>
              <a:rPr lang="en-US" sz="2400" b="1" dirty="0">
                <a:solidFill>
                  <a:srgbClr val="FFFFFF"/>
                </a:solidFill>
                <a:latin typeface="Rasputin Bold"/>
                <a:ea typeface="Rasputin Bold"/>
                <a:cs typeface="Rasputin Bold"/>
                <a:sym typeface="Rasputin Bold"/>
              </a:rPr>
              <a:t> </a:t>
            </a:r>
            <a:r>
              <a:rPr lang="el-GR" sz="2400" dirty="0">
                <a:solidFill>
                  <a:srgbClr val="FFFFFF"/>
                </a:solidFill>
                <a:latin typeface="Rasputin Light"/>
                <a:ea typeface="Rasputin Light"/>
                <a:cs typeface="Rasputin Light"/>
                <a:sym typeface="Rasputin Light"/>
              </a:rPr>
              <a:t>Το Κράτος </a:t>
            </a:r>
            <a:r>
              <a:rPr lang="el-GR" sz="2400" b="1" u="sng" dirty="0">
                <a:solidFill>
                  <a:srgbClr val="FFFFFF"/>
                </a:solidFill>
                <a:latin typeface="Rasputin Light"/>
                <a:ea typeface="Rasputin Light"/>
                <a:cs typeface="Rasputin Light"/>
                <a:sym typeface="Rasputin Light"/>
              </a:rPr>
              <a:t>δεν </a:t>
            </a:r>
            <a:r>
              <a:rPr lang="el-GR" sz="2400" dirty="0">
                <a:solidFill>
                  <a:srgbClr val="FFFFFF"/>
                </a:solidFill>
                <a:latin typeface="Rasputin Light"/>
                <a:ea typeface="Rasputin Light"/>
                <a:cs typeface="Rasputin Light"/>
                <a:sym typeface="Rasputin Light"/>
              </a:rPr>
              <a:t>θα πρέπει να υποχρεώνει κανένα άτομο να αποκαλύπτει τις θρησκευτικές του πεποιθήσεις</a:t>
            </a:r>
          </a:p>
          <a:p>
            <a:pPr algn="just">
              <a:lnSpc>
                <a:spcPts val="3960"/>
              </a:lnSpc>
              <a:spcBef>
                <a:spcPct val="0"/>
              </a:spcBef>
            </a:pPr>
            <a:r>
              <a:rPr lang="el-GR" sz="2400" dirty="0">
                <a:solidFill>
                  <a:srgbClr val="FFFFFF"/>
                </a:solidFill>
                <a:latin typeface="Rasputin Light"/>
                <a:ea typeface="Rasputin Light"/>
                <a:cs typeface="Rasputin Light"/>
                <a:sym typeface="Rasputin Light"/>
              </a:rPr>
              <a:t> (το ίδιο επιλέγει αν θα τις αποκαλύψει ή όχι).</a:t>
            </a:r>
            <a:r>
              <a:rPr lang="en-US" sz="2400" dirty="0">
                <a:solidFill>
                  <a:srgbClr val="FFFFFF"/>
                </a:solidFill>
                <a:latin typeface="Rasputin Light"/>
                <a:ea typeface="Rasputin Light"/>
                <a:cs typeface="Rasputin Light"/>
                <a:sym typeface="Rasputin Light"/>
              </a:rPr>
              <a:t> </a:t>
            </a:r>
            <a:r>
              <a:rPr lang="el-GR" sz="2400" dirty="0">
                <a:solidFill>
                  <a:srgbClr val="FFFFFF"/>
                </a:solidFill>
                <a:latin typeface="Rasputin Light"/>
                <a:ea typeface="Rasputin Light"/>
                <a:cs typeface="Rasputin Light"/>
                <a:sym typeface="Rasputin Light"/>
              </a:rPr>
              <a:t>Η</a:t>
            </a:r>
            <a:r>
              <a:rPr lang="en-US" sz="2400" dirty="0">
                <a:solidFill>
                  <a:srgbClr val="FFFFFF"/>
                </a:solidFill>
                <a:latin typeface="Rasputin Light"/>
                <a:ea typeface="Rasputin Light"/>
                <a:cs typeface="Rasputin Light"/>
                <a:sym typeface="Rasputin Light"/>
              </a:rPr>
              <a:t> </a:t>
            </a:r>
            <a:r>
              <a:rPr lang="en-US" sz="2400" dirty="0" err="1">
                <a:solidFill>
                  <a:srgbClr val="FFFFFF"/>
                </a:solidFill>
                <a:latin typeface="Rasputin Light"/>
                <a:ea typeface="Rasputin Light"/>
                <a:cs typeface="Rasputin Light"/>
                <a:sym typeface="Rasputin Light"/>
              </a:rPr>
              <a:t>δημοσιο</a:t>
            </a:r>
            <a:r>
              <a:rPr lang="en-US" sz="2400" dirty="0">
                <a:solidFill>
                  <a:srgbClr val="FFFFFF"/>
                </a:solidFill>
                <a:latin typeface="Rasputin Light"/>
                <a:ea typeface="Rasputin Light"/>
                <a:cs typeface="Rasputin Light"/>
                <a:sym typeface="Rasputin Light"/>
              </a:rPr>
              <a:t>ποίηση της </a:t>
            </a:r>
            <a:r>
              <a:rPr lang="en-US" sz="2800" dirty="0">
                <a:solidFill>
                  <a:srgbClr val="FFFFFF"/>
                </a:solidFill>
                <a:latin typeface="Rasputin Light"/>
                <a:ea typeface="Rasputin Light"/>
                <a:cs typeface="Rasputin Light"/>
                <a:sym typeface="Rasputin Light"/>
              </a:rPr>
              <a:t>θρησκευτικής ταυτότητας </a:t>
            </a:r>
            <a:r>
              <a:rPr lang="en-US" sz="2400" dirty="0">
                <a:solidFill>
                  <a:srgbClr val="FFFFFF"/>
                </a:solidFill>
                <a:latin typeface="Rasputin Light"/>
                <a:ea typeface="Rasputin Light"/>
                <a:cs typeface="Rasputin Light"/>
                <a:sym typeface="Rasputin Light"/>
              </a:rPr>
              <a:t>μπορεί να οδηγήσει σε στιγματισμό και πρόκληση κοινωνικών διακρίσεων.</a:t>
            </a:r>
          </a:p>
          <a:p>
            <a:pPr algn="ctr">
              <a:lnSpc>
                <a:spcPts val="3960"/>
              </a:lnSpc>
              <a:spcBef>
                <a:spcPct val="0"/>
              </a:spcBef>
            </a:pPr>
            <a:r>
              <a:rPr lang="en-US" sz="3300" dirty="0">
                <a:solidFill>
                  <a:srgbClr val="FFFFFF"/>
                </a:solidFill>
                <a:latin typeface="Rasputin Light"/>
                <a:ea typeface="Rasputin Light"/>
                <a:cs typeface="Rasputin Light"/>
                <a:sym typeface="Rasputin Light"/>
              </a:rPr>
              <a:t>                                                        (Ζαμπ</a:t>
            </a:r>
            <a:r>
              <a:rPr lang="en-US" sz="3300" dirty="0" err="1">
                <a:solidFill>
                  <a:srgbClr val="FFFFFF"/>
                </a:solidFill>
                <a:latin typeface="Rasputin Light"/>
                <a:ea typeface="Rasputin Light"/>
                <a:cs typeface="Rasputin Light"/>
                <a:sym typeface="Rasputin Light"/>
              </a:rPr>
              <a:t>έτ</a:t>
            </a:r>
            <a:r>
              <a:rPr lang="en-US" sz="3300" dirty="0">
                <a:solidFill>
                  <a:srgbClr val="FFFFFF"/>
                </a:solidFill>
                <a:latin typeface="Rasputin Light"/>
                <a:ea typeface="Rasputin Light"/>
                <a:cs typeface="Rasputin Light"/>
                <a:sym typeface="Rasputin Light"/>
              </a:rPr>
              <a:t>α, 2018: 3)</a:t>
            </a:r>
          </a:p>
          <a:p>
            <a:pPr algn="ctr">
              <a:lnSpc>
                <a:spcPts val="4200"/>
              </a:lnSpc>
              <a:spcBef>
                <a:spcPct val="0"/>
              </a:spcBef>
            </a:pPr>
            <a:r>
              <a:rPr lang="en-US" sz="3500" dirty="0">
                <a:solidFill>
                  <a:srgbClr val="FFFFFF"/>
                </a:solidFill>
                <a:latin typeface="Rasputin Light"/>
                <a:ea typeface="Rasputin Light"/>
                <a:cs typeface="Rasputin Light"/>
                <a:sym typeface="Rasputin Ligh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3" name="Freeform 3"/>
          <p:cNvSpPr/>
          <p:nvPr/>
        </p:nvSpPr>
        <p:spPr>
          <a:xfrm rot="8862409">
            <a:off x="12900501" y="-3537344"/>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sp>
      <p:sp>
        <p:nvSpPr>
          <p:cNvPr id="4" name="Freeform 4"/>
          <p:cNvSpPr/>
          <p:nvPr/>
        </p:nvSpPr>
        <p:spPr>
          <a:xfrm>
            <a:off x="689639" y="2281127"/>
            <a:ext cx="1644457" cy="1253899"/>
          </a:xfrm>
          <a:custGeom>
            <a:avLst/>
            <a:gdLst/>
            <a:ahLst/>
            <a:cxnLst/>
            <a:rect l="l" t="t" r="r" b="b"/>
            <a:pathLst>
              <a:path w="1644457" h="1253899">
                <a:moveTo>
                  <a:pt x="0" y="0"/>
                </a:moveTo>
                <a:lnTo>
                  <a:pt x="1644457" y="0"/>
                </a:lnTo>
                <a:lnTo>
                  <a:pt x="1644457" y="1253899"/>
                </a:lnTo>
                <a:lnTo>
                  <a:pt x="0" y="1253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659898" y="3890962"/>
            <a:ext cx="1703939" cy="1299253"/>
          </a:xfrm>
          <a:custGeom>
            <a:avLst/>
            <a:gdLst/>
            <a:ahLst/>
            <a:cxnLst/>
            <a:rect l="l" t="t" r="r" b="b"/>
            <a:pathLst>
              <a:path w="1703939" h="1299253">
                <a:moveTo>
                  <a:pt x="0" y="0"/>
                </a:moveTo>
                <a:lnTo>
                  <a:pt x="1703939" y="0"/>
                </a:lnTo>
                <a:lnTo>
                  <a:pt x="1703939" y="1299254"/>
                </a:lnTo>
                <a:lnTo>
                  <a:pt x="0" y="1299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689639" y="647700"/>
            <a:ext cx="16569661" cy="730969"/>
          </a:xfrm>
          <a:prstGeom prst="rect">
            <a:avLst/>
          </a:prstGeom>
        </p:spPr>
        <p:txBody>
          <a:bodyPr wrap="square" lIns="0" tIns="0" rIns="0" bIns="0" rtlCol="0" anchor="t">
            <a:spAutoFit/>
          </a:bodyPr>
          <a:lstStyle/>
          <a:p>
            <a:pPr algn="ctr">
              <a:lnSpc>
                <a:spcPts val="5701"/>
              </a:lnSpc>
            </a:pPr>
            <a:r>
              <a:rPr lang="en-US" sz="4000" b="1" u="sng" dirty="0" err="1">
                <a:solidFill>
                  <a:srgbClr val="142414"/>
                </a:solidFill>
                <a:latin typeface="Rasputin Bold"/>
                <a:ea typeface="Rasputin Bold"/>
                <a:cs typeface="Rasputin Bold"/>
                <a:sym typeface="Rasputin Bold"/>
              </a:rPr>
              <a:t>Θρησκευτική</a:t>
            </a:r>
            <a:r>
              <a:rPr lang="en-US" sz="4000" b="1" u="sng" dirty="0">
                <a:solidFill>
                  <a:srgbClr val="142414"/>
                </a:solidFill>
                <a:latin typeface="Rasputin Bold"/>
                <a:ea typeface="Rasputin Bold"/>
                <a:cs typeface="Rasputin Bold"/>
                <a:sym typeface="Rasputin Bold"/>
              </a:rPr>
              <a:t> </a:t>
            </a:r>
            <a:r>
              <a:rPr lang="en-US" sz="4000" b="1" u="sng" dirty="0" err="1">
                <a:solidFill>
                  <a:srgbClr val="142414"/>
                </a:solidFill>
                <a:latin typeface="Rasputin Bold"/>
                <a:ea typeface="Rasputin Bold"/>
                <a:cs typeface="Rasputin Bold"/>
                <a:sym typeface="Rasputin Bold"/>
              </a:rPr>
              <a:t>ελευθερί</a:t>
            </a:r>
            <a:r>
              <a:rPr lang="en-US" sz="4000" b="1" u="sng" dirty="0">
                <a:solidFill>
                  <a:srgbClr val="142414"/>
                </a:solidFill>
                <a:latin typeface="Rasputin Bold"/>
                <a:ea typeface="Rasputin Bold"/>
                <a:cs typeface="Rasputin Bold"/>
                <a:sym typeface="Rasputin Bold"/>
              </a:rPr>
              <a:t>α στην </a:t>
            </a:r>
            <a:r>
              <a:rPr lang="el-GR" sz="4000" b="1" u="sng" dirty="0">
                <a:solidFill>
                  <a:srgbClr val="000000"/>
                </a:solidFill>
                <a:ea typeface="Calibri" panose="020F0502020204030204" pitchFamily="34" charset="0"/>
                <a:cs typeface="Times New Roman" panose="02020603050405020304" pitchFamily="18" charset="0"/>
              </a:rPr>
              <a:t>Ευρωπαϊκή</a:t>
            </a:r>
            <a:r>
              <a:rPr lang="en-US" sz="4000" b="1" u="sng" dirty="0">
                <a:solidFill>
                  <a:srgbClr val="142414"/>
                </a:solidFill>
                <a:latin typeface="Rasputin Bold"/>
                <a:ea typeface="Rasputin Bold"/>
                <a:cs typeface="Rasputin Bold"/>
                <a:sym typeface="Rasputin Bold"/>
              </a:rPr>
              <a:t> έννομη τάξη</a:t>
            </a:r>
            <a:r>
              <a:rPr lang="en-US" sz="4000" u="sng" dirty="0">
                <a:solidFill>
                  <a:srgbClr val="142414"/>
                </a:solidFill>
                <a:latin typeface="Rasputin"/>
                <a:ea typeface="Rasputin"/>
                <a:cs typeface="Rasputin"/>
                <a:sym typeface="Rasputin"/>
              </a:rPr>
              <a:t> </a:t>
            </a:r>
          </a:p>
        </p:txBody>
      </p:sp>
      <p:sp>
        <p:nvSpPr>
          <p:cNvPr id="7" name="TextBox 7"/>
          <p:cNvSpPr txBox="1"/>
          <p:nvPr/>
        </p:nvSpPr>
        <p:spPr>
          <a:xfrm>
            <a:off x="1465806" y="1942295"/>
            <a:ext cx="15793494" cy="2231380"/>
          </a:xfrm>
          <a:prstGeom prst="rect">
            <a:avLst/>
          </a:prstGeom>
        </p:spPr>
        <p:txBody>
          <a:bodyPr lIns="0" tIns="0" rIns="0" bIns="0" rtlCol="0" anchor="t">
            <a:spAutoFit/>
          </a:bodyPr>
          <a:lstStyle/>
          <a:p>
            <a:pPr algn="just">
              <a:lnSpc>
                <a:spcPts val="4797"/>
              </a:lnSpc>
              <a:spcBef>
                <a:spcPct val="0"/>
              </a:spcBef>
            </a:pPr>
            <a:r>
              <a:rPr lang="en-US" sz="3600" u="sng" dirty="0" err="1">
                <a:solidFill>
                  <a:srgbClr val="142414"/>
                </a:solidFill>
                <a:latin typeface="Rasputin Light"/>
                <a:ea typeface="Rasputin Light"/>
                <a:cs typeface="Rasputin Light"/>
                <a:sym typeface="Rasputin Light"/>
              </a:rPr>
              <a:t>Ευρω</a:t>
            </a:r>
            <a:r>
              <a:rPr lang="en-US" sz="3600" u="sng" dirty="0">
                <a:solidFill>
                  <a:srgbClr val="142414"/>
                </a:solidFill>
                <a:latin typeface="Rasputin Light"/>
                <a:ea typeface="Rasputin Light"/>
                <a:cs typeface="Rasputin Light"/>
                <a:sym typeface="Rasputin Light"/>
              </a:rPr>
              <a:t>παϊκή έννομη τάξη</a:t>
            </a:r>
            <a:r>
              <a:rPr lang="en-US" sz="3997" dirty="0">
                <a:solidFill>
                  <a:srgbClr val="142414"/>
                </a:solidFill>
                <a:latin typeface="Rasputin Light"/>
                <a:ea typeface="Rasputin Light"/>
                <a:cs typeface="Rasputin Light"/>
                <a:sym typeface="Rasputin Light"/>
              </a:rPr>
              <a:t>: </a:t>
            </a:r>
          </a:p>
          <a:p>
            <a:pPr algn="just">
              <a:lnSpc>
                <a:spcPts val="4317"/>
              </a:lnSpc>
              <a:spcBef>
                <a:spcPct val="0"/>
              </a:spcBef>
            </a:pPr>
            <a:endParaRPr lang="en-US" sz="3997" dirty="0">
              <a:solidFill>
                <a:srgbClr val="142414"/>
              </a:solidFill>
              <a:latin typeface="Rasputin Light"/>
              <a:ea typeface="Rasputin Light"/>
              <a:cs typeface="Rasputin Light"/>
              <a:sym typeface="Rasputin Light"/>
            </a:endParaRPr>
          </a:p>
          <a:p>
            <a:pPr algn="just">
              <a:lnSpc>
                <a:spcPts val="4317"/>
              </a:lnSpc>
              <a:spcBef>
                <a:spcPct val="0"/>
              </a:spcBef>
            </a:pPr>
            <a:endParaRPr lang="en-US" sz="3997" dirty="0">
              <a:solidFill>
                <a:srgbClr val="142414"/>
              </a:solidFill>
              <a:latin typeface="Rasputin Light"/>
              <a:ea typeface="Rasputin Light"/>
              <a:cs typeface="Rasputin Light"/>
              <a:sym typeface="Rasputin Light"/>
            </a:endParaRPr>
          </a:p>
          <a:p>
            <a:pPr algn="ctr">
              <a:lnSpc>
                <a:spcPts val="3967"/>
              </a:lnSpc>
              <a:spcBef>
                <a:spcPct val="0"/>
              </a:spcBef>
            </a:pPr>
            <a:r>
              <a:rPr lang="en-US" sz="3306" dirty="0">
                <a:solidFill>
                  <a:srgbClr val="142414"/>
                </a:solidFill>
                <a:latin typeface="Rasputin Light"/>
                <a:ea typeface="Rasputin Light"/>
                <a:cs typeface="Rasputin Light"/>
                <a:sym typeface="Rasputin Light"/>
              </a:rPr>
              <a:t> </a:t>
            </a:r>
          </a:p>
        </p:txBody>
      </p:sp>
      <p:sp>
        <p:nvSpPr>
          <p:cNvPr id="8" name="TextBox 8"/>
          <p:cNvSpPr txBox="1"/>
          <p:nvPr/>
        </p:nvSpPr>
        <p:spPr>
          <a:xfrm>
            <a:off x="2363837" y="2771775"/>
            <a:ext cx="14895463" cy="2231380"/>
          </a:xfrm>
          <a:prstGeom prst="rect">
            <a:avLst/>
          </a:prstGeom>
        </p:spPr>
        <p:txBody>
          <a:bodyPr wrap="square" lIns="0" tIns="0" rIns="0" bIns="0" rtlCol="0" anchor="t">
            <a:spAutoFit/>
          </a:bodyPr>
          <a:lstStyle/>
          <a:p>
            <a:pPr algn="just">
              <a:lnSpc>
                <a:spcPts val="4200"/>
              </a:lnSpc>
              <a:spcBef>
                <a:spcPct val="0"/>
              </a:spcBef>
            </a:pPr>
            <a:r>
              <a:rPr lang="en-US" sz="2800" dirty="0">
                <a:solidFill>
                  <a:srgbClr val="142414"/>
                </a:solidFill>
                <a:latin typeface="Rasputin Light"/>
                <a:ea typeface="Rasputin Light"/>
                <a:cs typeface="Rasputin Light"/>
                <a:sym typeface="Rasputin Light"/>
              </a:rPr>
              <a:t>“</a:t>
            </a:r>
            <a:r>
              <a:rPr lang="en-US" sz="2800" dirty="0" err="1">
                <a:solidFill>
                  <a:srgbClr val="142414"/>
                </a:solidFill>
                <a:latin typeface="Rasputin Light"/>
                <a:ea typeface="Rasputin Light"/>
                <a:cs typeface="Rasputin Light"/>
                <a:sym typeface="Rasputin Light"/>
              </a:rPr>
              <a:t>Προσδιορίζετ</a:t>
            </a:r>
            <a:r>
              <a:rPr lang="en-US" sz="2800" dirty="0">
                <a:solidFill>
                  <a:srgbClr val="142414"/>
                </a:solidFill>
                <a:latin typeface="Rasputin Light"/>
                <a:ea typeface="Rasputin Light"/>
                <a:cs typeface="Rasputin Light"/>
                <a:sym typeface="Rasputin Light"/>
              </a:rPr>
              <a:t>αι από τις αρχές της Ευρωπαϊκής Σύμβασης Δικαιωμάτων του Ανθρώπου (ΕΣΔΑ) και το νομικό πλαίσιο του Ευρωπαϊκού Δικαστηρίου Δικαιωμάτων του Ανθρώπου (ΕΔΔΑ)”</a:t>
            </a:r>
          </a:p>
          <a:p>
            <a:pPr algn="just">
              <a:lnSpc>
                <a:spcPts val="4800"/>
              </a:lnSpc>
              <a:spcBef>
                <a:spcPct val="0"/>
              </a:spcBef>
            </a:pPr>
            <a:r>
              <a:rPr lang="en-US" sz="4000" dirty="0">
                <a:solidFill>
                  <a:srgbClr val="142414"/>
                </a:solidFill>
                <a:latin typeface="Rasputin Light"/>
                <a:ea typeface="Rasputin Light"/>
                <a:cs typeface="Rasputin Light"/>
                <a:sym typeface="Rasputin Light"/>
              </a:rPr>
              <a:t>   </a:t>
            </a:r>
          </a:p>
        </p:txBody>
      </p:sp>
      <p:sp>
        <p:nvSpPr>
          <p:cNvPr id="9" name="TextBox 9"/>
          <p:cNvSpPr txBox="1"/>
          <p:nvPr/>
        </p:nvSpPr>
        <p:spPr>
          <a:xfrm>
            <a:off x="2363837" y="4628241"/>
            <a:ext cx="14987661" cy="3282950"/>
          </a:xfrm>
          <a:prstGeom prst="rect">
            <a:avLst/>
          </a:prstGeom>
        </p:spPr>
        <p:txBody>
          <a:bodyPr wrap="square" lIns="0" tIns="0" rIns="0" bIns="0" rtlCol="0" anchor="t">
            <a:spAutoFit/>
          </a:bodyPr>
          <a:lstStyle/>
          <a:p>
            <a:pPr algn="just">
              <a:lnSpc>
                <a:spcPts val="4200"/>
              </a:lnSpc>
            </a:pPr>
            <a:r>
              <a:rPr lang="el-GR" sz="2800" dirty="0">
                <a:solidFill>
                  <a:srgbClr val="142414"/>
                </a:solidFill>
                <a:latin typeface="Rasputin Light"/>
                <a:ea typeface="Rasputin Light"/>
                <a:cs typeface="Rasputin Light"/>
                <a:sym typeface="Rasputin Light"/>
              </a:rPr>
              <a:t>Η θρησκεία </a:t>
            </a:r>
            <a:r>
              <a:rPr lang="en-US" sz="2800" dirty="0">
                <a:solidFill>
                  <a:srgbClr val="142414"/>
                </a:solidFill>
                <a:latin typeface="Rasputin Light"/>
                <a:ea typeface="Rasputin Light"/>
                <a:cs typeface="Rasputin Light"/>
                <a:sym typeface="Rasputin Light"/>
              </a:rPr>
              <a:t>ανα</a:t>
            </a:r>
            <a:r>
              <a:rPr lang="en-US" sz="2800" dirty="0" err="1">
                <a:solidFill>
                  <a:srgbClr val="142414"/>
                </a:solidFill>
                <a:latin typeface="Rasputin Light"/>
                <a:ea typeface="Rasputin Light"/>
                <a:cs typeface="Rasputin Light"/>
                <a:sym typeface="Rasputin Light"/>
              </a:rPr>
              <a:t>γνωρίζε</a:t>
            </a:r>
            <a:r>
              <a:rPr lang="el-GR" sz="2800" dirty="0" err="1">
                <a:solidFill>
                  <a:srgbClr val="142414"/>
                </a:solidFill>
                <a:latin typeface="Rasputin Light"/>
                <a:ea typeface="Rasputin Light"/>
                <a:cs typeface="Rasputin Light"/>
                <a:sym typeface="Rasputin Light"/>
              </a:rPr>
              <a:t>ται</a:t>
            </a:r>
            <a:r>
              <a:rPr lang="el-GR" sz="2800" dirty="0">
                <a:solidFill>
                  <a:srgbClr val="142414"/>
                </a:solidFill>
                <a:latin typeface="Rasputin Light"/>
                <a:ea typeface="Rasputin Light"/>
                <a:cs typeface="Rasputin Light"/>
                <a:sym typeface="Rasputin Light"/>
              </a:rPr>
              <a:t> </a:t>
            </a:r>
            <a:r>
              <a:rPr lang="en-US" sz="2800" b="1" u="sng" dirty="0" err="1">
                <a:solidFill>
                  <a:srgbClr val="142414"/>
                </a:solidFill>
                <a:latin typeface="Rasputin Light"/>
                <a:ea typeface="Rasputin Light"/>
                <a:cs typeface="Rasputin Light"/>
                <a:sym typeface="Rasputin Light"/>
              </a:rPr>
              <a:t>ως</a:t>
            </a:r>
            <a:r>
              <a:rPr lang="en-US" sz="2800" b="1" u="sng" dirty="0">
                <a:solidFill>
                  <a:srgbClr val="142414"/>
                </a:solidFill>
                <a:latin typeface="Rasputin Light"/>
                <a:ea typeface="Rasputin Light"/>
                <a:cs typeface="Rasputin Light"/>
                <a:sym typeface="Rasputin Light"/>
              </a:rPr>
              <a:t> ευαίσθητο προσωπικό δεδομένο</a:t>
            </a:r>
            <a:r>
              <a:rPr lang="el-GR" sz="2800" dirty="0">
                <a:solidFill>
                  <a:srgbClr val="142414"/>
                </a:solidFill>
                <a:latin typeface="Rasputin Light"/>
                <a:ea typeface="Rasputin Light"/>
                <a:cs typeface="Rasputin Light"/>
                <a:sym typeface="Rasputin Light"/>
              </a:rPr>
              <a:t>. </a:t>
            </a:r>
          </a:p>
          <a:p>
            <a:pPr algn="just">
              <a:lnSpc>
                <a:spcPts val="4200"/>
              </a:lnSpc>
            </a:pPr>
            <a:r>
              <a:rPr lang="el-GR" sz="2800" dirty="0">
                <a:solidFill>
                  <a:srgbClr val="142414"/>
                </a:solidFill>
                <a:latin typeface="Rasputin Light"/>
                <a:ea typeface="Rasputin Light"/>
                <a:cs typeface="Rasputin Light"/>
                <a:sym typeface="Rasputin Light"/>
              </a:rPr>
              <a:t>Η Ελλάδα έχει επανειλημμένως καταδικαστεί από το ΕΔΔΑ σχετικά με την παραβίαση των προσωπικών δεδομένων όσων αφορά το θρήσκευμα</a:t>
            </a:r>
            <a:r>
              <a:rPr lang="el-GR" sz="3500" dirty="0">
                <a:solidFill>
                  <a:srgbClr val="142414"/>
                </a:solidFill>
                <a:latin typeface="Rasputin Light"/>
                <a:ea typeface="Rasputin Light"/>
                <a:cs typeface="Rasputin Light"/>
                <a:sym typeface="Rasputin Light"/>
              </a:rPr>
              <a:t>.</a:t>
            </a:r>
            <a:endParaRPr lang="en-US" sz="3500" dirty="0">
              <a:solidFill>
                <a:srgbClr val="142414"/>
              </a:solidFill>
              <a:latin typeface="Rasputin Light"/>
              <a:ea typeface="Rasputin Light"/>
              <a:cs typeface="Rasputin Light"/>
              <a:sym typeface="Rasputin Light"/>
            </a:endParaRPr>
          </a:p>
          <a:p>
            <a:pPr algn="just">
              <a:lnSpc>
                <a:spcPts val="4200"/>
              </a:lnSpc>
            </a:pPr>
            <a:endParaRPr lang="el-GR" sz="3500" dirty="0">
              <a:solidFill>
                <a:srgbClr val="142414"/>
              </a:solidFill>
              <a:latin typeface="Rasputin Light"/>
              <a:ea typeface="Rasputin Light"/>
              <a:cs typeface="Rasputin Light"/>
              <a:sym typeface="Rasputin Light"/>
            </a:endParaRPr>
          </a:p>
          <a:p>
            <a:pPr algn="just">
              <a:lnSpc>
                <a:spcPts val="4200"/>
              </a:lnSpc>
            </a:pPr>
            <a:r>
              <a:rPr lang="el-GR" sz="2800" dirty="0">
                <a:solidFill>
                  <a:srgbClr val="142414"/>
                </a:solidFill>
                <a:latin typeface="Rasputin Light"/>
                <a:ea typeface="Rasputin Light"/>
                <a:cs typeface="Rasputin Light"/>
                <a:sym typeface="Rasputin Light"/>
              </a:rPr>
              <a:t>(Ζαμπέτα 2018</a:t>
            </a:r>
            <a:r>
              <a:rPr lang="en-US" sz="2800" dirty="0">
                <a:solidFill>
                  <a:srgbClr val="142414"/>
                </a:solidFill>
                <a:latin typeface="Rasputin Light"/>
                <a:ea typeface="Rasputin Light"/>
                <a:cs typeface="Rasputin Light"/>
                <a:sym typeface="Rasputin Light"/>
              </a:rPr>
              <a:t>:24)</a:t>
            </a:r>
          </a:p>
          <a:p>
            <a:pPr algn="ctr">
              <a:lnSpc>
                <a:spcPts val="4560"/>
              </a:lnSpc>
              <a:spcBef>
                <a:spcPct val="0"/>
              </a:spcBef>
            </a:pPr>
            <a:endParaRPr lang="en-US" sz="3500" dirty="0">
              <a:solidFill>
                <a:srgbClr val="142414"/>
              </a:solidFill>
              <a:latin typeface="Rasputin Light"/>
              <a:ea typeface="Rasputin Light"/>
              <a:cs typeface="Rasputin Light"/>
              <a:sym typeface="Rasputin Light"/>
            </a:endParaRPr>
          </a:p>
        </p:txBody>
      </p:sp>
      <p:sp>
        <p:nvSpPr>
          <p:cNvPr id="10" name="TextBox 10"/>
          <p:cNvSpPr txBox="1"/>
          <p:nvPr/>
        </p:nvSpPr>
        <p:spPr>
          <a:xfrm>
            <a:off x="13720167" y="5171166"/>
            <a:ext cx="3539133" cy="1013098"/>
          </a:xfrm>
          <a:prstGeom prst="rect">
            <a:avLst/>
          </a:prstGeom>
        </p:spPr>
        <p:txBody>
          <a:bodyPr lIns="0" tIns="0" rIns="0" bIns="0" rtlCol="0" anchor="t">
            <a:spAutoFit/>
          </a:bodyPr>
          <a:lstStyle/>
          <a:p>
            <a:pPr algn="ctr">
              <a:lnSpc>
                <a:spcPts val="3600"/>
              </a:lnSpc>
            </a:pPr>
            <a:r>
              <a:rPr lang="en-US" sz="3000" dirty="0">
                <a:solidFill>
                  <a:srgbClr val="142414"/>
                </a:solidFill>
                <a:latin typeface="Rasputin Light"/>
                <a:ea typeface="Rasputin Light"/>
                <a:cs typeface="Rasputin Light"/>
                <a:sym typeface="Rasputin Light"/>
              </a:rPr>
              <a:t> </a:t>
            </a:r>
          </a:p>
          <a:p>
            <a:pPr algn="ctr">
              <a:lnSpc>
                <a:spcPts val="4320"/>
              </a:lnSpc>
              <a:spcBef>
                <a:spcPct val="0"/>
              </a:spcBef>
            </a:pPr>
            <a:endParaRPr lang="en-US" sz="3000" dirty="0">
              <a:solidFill>
                <a:srgbClr val="142414"/>
              </a:solidFill>
              <a:latin typeface="Rasputin Light"/>
              <a:ea typeface="Rasputin Light"/>
              <a:cs typeface="Rasputin Light"/>
              <a:sym typeface="Rasputi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706131" y="990600"/>
            <a:ext cx="14337953" cy="1654299"/>
          </a:xfrm>
          <a:prstGeom prst="rect">
            <a:avLst/>
          </a:prstGeom>
        </p:spPr>
        <p:txBody>
          <a:bodyPr lIns="0" tIns="0" rIns="0" bIns="0" rtlCol="0" anchor="t">
            <a:spAutoFit/>
          </a:bodyPr>
          <a:lstStyle/>
          <a:p>
            <a:pPr marL="388395" lvl="1" algn="ctr">
              <a:lnSpc>
                <a:spcPts val="4317"/>
              </a:lnSpc>
            </a:pPr>
            <a:r>
              <a:rPr lang="el-GR" sz="4000" u="sng" dirty="0">
                <a:solidFill>
                  <a:srgbClr val="FFFFFF"/>
                </a:solidFill>
                <a:latin typeface="Arial" panose="020B0604020202020204" pitchFamily="34" charset="0"/>
                <a:ea typeface="Rasputin"/>
                <a:cs typeface="Arial" panose="020B0604020202020204" pitchFamily="34" charset="0"/>
                <a:sym typeface="Rasputin"/>
              </a:rPr>
              <a:t>Η θέση της θρησκείας στη κοινωνία και στην εκπαίδευση σύμφωνα με την </a:t>
            </a:r>
            <a:r>
              <a:rPr lang="en-US" sz="4000" u="sng" dirty="0" err="1">
                <a:solidFill>
                  <a:srgbClr val="FFFFFF"/>
                </a:solidFill>
                <a:latin typeface="Arial" panose="020B0604020202020204" pitchFamily="34" charset="0"/>
                <a:ea typeface="Rasputin"/>
                <a:cs typeface="Arial" panose="020B0604020202020204" pitchFamily="34" charset="0"/>
                <a:sym typeface="Rasputin"/>
              </a:rPr>
              <a:t>Ευρω</a:t>
            </a:r>
            <a:r>
              <a:rPr lang="en-US" sz="4000" u="sng" dirty="0">
                <a:solidFill>
                  <a:srgbClr val="FFFFFF"/>
                </a:solidFill>
                <a:latin typeface="Arial" panose="020B0604020202020204" pitchFamily="34" charset="0"/>
                <a:ea typeface="Rasputin"/>
                <a:cs typeface="Arial" panose="020B0604020202020204" pitchFamily="34" charset="0"/>
                <a:sym typeface="Rasputin"/>
              </a:rPr>
              <a:t>παϊκή Σύμβαση Δικαιωμάτων του ανθρώπου 1950(ΕΣΔΑ)</a:t>
            </a:r>
          </a:p>
        </p:txBody>
      </p:sp>
      <p:sp>
        <p:nvSpPr>
          <p:cNvPr id="3" name="TextBox 3"/>
          <p:cNvSpPr txBox="1"/>
          <p:nvPr/>
        </p:nvSpPr>
        <p:spPr>
          <a:xfrm>
            <a:off x="691111" y="3009900"/>
            <a:ext cx="17020717" cy="6540252"/>
          </a:xfrm>
          <a:prstGeom prst="rect">
            <a:avLst/>
          </a:prstGeom>
        </p:spPr>
        <p:txBody>
          <a:bodyPr lIns="0" tIns="0" rIns="0" bIns="0" rtlCol="0" anchor="t">
            <a:spAutoFit/>
          </a:bodyPr>
          <a:lstStyle/>
          <a:p>
            <a:pPr algn="just">
              <a:lnSpc>
                <a:spcPts val="3359"/>
              </a:lnSpc>
              <a:spcBef>
                <a:spcPct val="0"/>
              </a:spcBef>
            </a:pPr>
            <a:r>
              <a:rPr lang="el-GR" sz="2800" dirty="0">
                <a:solidFill>
                  <a:srgbClr val="FFFFFF"/>
                </a:solidFill>
                <a:latin typeface="Arial" panose="020B0604020202020204" pitchFamily="34" charset="0"/>
                <a:ea typeface="Rasputin Bold"/>
                <a:cs typeface="Arial" panose="020B0604020202020204" pitchFamily="34" charset="0"/>
                <a:sym typeface="Rasputin Bold"/>
              </a:rPr>
              <a:t>Η ΕΣΔΑ είναι ένα θεμελιώδες νομικό έγγραφο του Συμβουλίου της Ευρώπης που θεσπίστηκε το 1950 και αποσκοπεί στη προστασία των ανθρωπίνων δικαιωμάτων και των θεμελιωδών ελευθεριών των πολιτών στην Ευρώπη. Αποτελεί τη βάση του Ευρωπαϊκού δικαστικού συστήματος για την προστασία των ανθρωπίνων δικαιωμάτων.</a:t>
            </a:r>
          </a:p>
          <a:p>
            <a:pPr algn="just">
              <a:lnSpc>
                <a:spcPts val="3359"/>
              </a:lnSpc>
              <a:spcBef>
                <a:spcPct val="0"/>
              </a:spcBef>
            </a:pPr>
            <a:endParaRPr lang="el-GR" sz="2800"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9"/>
              </a:lnSpc>
              <a:spcBef>
                <a:spcPct val="0"/>
              </a:spcBef>
            </a:pPr>
            <a:r>
              <a:rPr lang="el-GR" sz="2800" b="1" u="sng" dirty="0">
                <a:solidFill>
                  <a:srgbClr val="FFFFFF"/>
                </a:solidFill>
                <a:latin typeface="Arial" panose="020B0604020202020204" pitchFamily="34" charset="0"/>
                <a:ea typeface="Rasputin Bold"/>
                <a:cs typeface="Arial" panose="020B0604020202020204" pitchFamily="34" charset="0"/>
                <a:sym typeface="Rasputin Bold"/>
              </a:rPr>
              <a:t>Συγκεκριμένα</a:t>
            </a:r>
            <a:r>
              <a:rPr lang="en-US" sz="2800" b="1" u="sng" dirty="0">
                <a:solidFill>
                  <a:srgbClr val="FFFFFF"/>
                </a:solidFill>
                <a:latin typeface="Arial" panose="020B0604020202020204" pitchFamily="34" charset="0"/>
                <a:ea typeface="Rasputin Bold"/>
                <a:cs typeface="Arial" panose="020B0604020202020204" pitchFamily="34" charset="0"/>
                <a:sym typeface="Rasputin Bold"/>
              </a:rPr>
              <a:t>:</a:t>
            </a:r>
            <a:endParaRPr lang="el-GR" sz="2800" b="1" u="sng" dirty="0">
              <a:solidFill>
                <a:srgbClr val="FFFFFF"/>
              </a:solidFill>
              <a:latin typeface="Arial" panose="020B0604020202020204" pitchFamily="34" charset="0"/>
              <a:ea typeface="Rasputin Bold"/>
              <a:cs typeface="Arial" panose="020B0604020202020204" pitchFamily="34" charset="0"/>
              <a:sym typeface="Rasputin Bold"/>
            </a:endParaRPr>
          </a:p>
          <a:p>
            <a:pPr algn="ctr">
              <a:lnSpc>
                <a:spcPts val="3359"/>
              </a:lnSpc>
              <a:spcBef>
                <a:spcPct val="0"/>
              </a:spcBef>
            </a:pPr>
            <a:r>
              <a:rPr lang="en-US" sz="2799"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799" b="1" u="sng" dirty="0">
                <a:solidFill>
                  <a:srgbClr val="FFFFFF"/>
                </a:solidFill>
                <a:latin typeface="Arial" panose="020B0604020202020204" pitchFamily="34" charset="0"/>
                <a:ea typeface="Rasputin Bold"/>
                <a:cs typeface="Arial" panose="020B0604020202020204" pitchFamily="34" charset="0"/>
                <a:sym typeface="Rasputin Bold"/>
              </a:rPr>
              <a:t> 9</a:t>
            </a:r>
          </a:p>
          <a:p>
            <a:pPr algn="ctr">
              <a:lnSpc>
                <a:spcPts val="3359"/>
              </a:lnSpc>
              <a:spcBef>
                <a:spcPct val="0"/>
              </a:spcBef>
            </a:pPr>
            <a:r>
              <a:rPr lang="en-US" sz="2799" dirty="0" err="1">
                <a:solidFill>
                  <a:srgbClr val="FFFFFF"/>
                </a:solidFill>
                <a:latin typeface="Arial" panose="020B0604020202020204" pitchFamily="34" charset="0"/>
                <a:ea typeface="Rasputin Light"/>
                <a:cs typeface="Arial" panose="020B0604020202020204" pitchFamily="34" charset="0"/>
                <a:sym typeface="Rasputin Light"/>
              </a:rPr>
              <a:t>Ελευθερί</a:t>
            </a:r>
            <a:r>
              <a:rPr lang="en-US" sz="2799" dirty="0">
                <a:solidFill>
                  <a:srgbClr val="FFFFFF"/>
                </a:solidFill>
                <a:latin typeface="Arial" panose="020B0604020202020204" pitchFamily="34" charset="0"/>
                <a:ea typeface="Rasputin Light"/>
                <a:cs typeface="Arial" panose="020B0604020202020204" pitchFamily="34" charset="0"/>
                <a:sym typeface="Rasputin Light"/>
              </a:rPr>
              <a:t>α σκέψης, συνείδησης και θρησκείας</a:t>
            </a:r>
          </a:p>
          <a:p>
            <a:pPr algn="ctr">
              <a:lnSpc>
                <a:spcPts val="3359"/>
              </a:lnSpc>
              <a:spcBef>
                <a:spcPct val="0"/>
              </a:spcBef>
            </a:pPr>
            <a:endParaRPr lang="en-US" sz="2799" dirty="0">
              <a:solidFill>
                <a:srgbClr val="FFFFFF"/>
              </a:solidFill>
              <a:latin typeface="Arial" panose="020B0604020202020204" pitchFamily="34" charset="0"/>
              <a:ea typeface="Rasputin Light"/>
              <a:cs typeface="Arial" panose="020B0604020202020204" pitchFamily="34" charset="0"/>
              <a:sym typeface="Rasputin Light"/>
            </a:endParaRPr>
          </a:p>
          <a:p>
            <a:pPr algn="just">
              <a:lnSpc>
                <a:spcPts val="3359"/>
              </a:lnSpc>
              <a:spcBef>
                <a:spcPct val="0"/>
              </a:spcBef>
            </a:pPr>
            <a:r>
              <a:rPr lang="en-US" sz="2799" dirty="0">
                <a:solidFill>
                  <a:srgbClr val="FFFFFF"/>
                </a:solidFill>
                <a:latin typeface="Arial" panose="020B0604020202020204" pitchFamily="34" charset="0"/>
                <a:ea typeface="Rasputin Light"/>
                <a:cs typeface="Arial" panose="020B0604020202020204" pitchFamily="34" charset="0"/>
                <a:sym typeface="Rasputin Light"/>
              </a:rPr>
              <a:t>Παν π</a:t>
            </a:r>
            <a:r>
              <a:rPr lang="en-US" sz="2799" dirty="0" err="1">
                <a:solidFill>
                  <a:srgbClr val="FFFFFF"/>
                </a:solidFill>
                <a:latin typeface="Arial" panose="020B0604020202020204" pitchFamily="34" charset="0"/>
                <a:ea typeface="Rasputin Light"/>
                <a:cs typeface="Arial" panose="020B0604020202020204" pitchFamily="34" charset="0"/>
                <a:sym typeface="Rasputin Light"/>
              </a:rPr>
              <a:t>ρόσω</a:t>
            </a:r>
            <a:r>
              <a:rPr lang="en-US" sz="2799" dirty="0">
                <a:solidFill>
                  <a:srgbClr val="FFFFFF"/>
                </a:solidFill>
                <a:latin typeface="Arial" panose="020B0604020202020204" pitchFamily="34" charset="0"/>
                <a:ea typeface="Rasputin Light"/>
                <a:cs typeface="Arial" panose="020B0604020202020204" pitchFamily="34" charset="0"/>
                <a:sym typeface="Rasputin Light"/>
              </a:rPr>
              <a:t>πον δικαιούται εις την ελευθερίαν σκέψεως,συνειδήσεως και θρησκείας, το δικαίωμα τούτο επάγεται τηνελευθερίαν αλλαγής θρησκείας ή πεποιθήσεων, ως και την ελευθερίαν εκδηλώσεως της θρησκείας ή των πεποιθήσεων μεμονωμένως, ή συλλογικώς δημοσία ή κατ' ιδίαν, δια της</a:t>
            </a:r>
          </a:p>
          <a:p>
            <a:pPr algn="just">
              <a:lnSpc>
                <a:spcPts val="3359"/>
              </a:lnSpc>
              <a:spcBef>
                <a:spcPct val="0"/>
              </a:spcBef>
            </a:pPr>
            <a:r>
              <a:rPr lang="en-US" sz="2799" dirty="0">
                <a:solidFill>
                  <a:srgbClr val="FFFFFF"/>
                </a:solidFill>
                <a:latin typeface="Arial" panose="020B0604020202020204" pitchFamily="34" charset="0"/>
                <a:ea typeface="Rasputin Light"/>
                <a:cs typeface="Arial" panose="020B0604020202020204" pitchFamily="34" charset="0"/>
                <a:sym typeface="Rasputin Light"/>
              </a:rPr>
              <a:t>λα</a:t>
            </a:r>
            <a:r>
              <a:rPr lang="en-US" sz="2799" dirty="0" err="1">
                <a:solidFill>
                  <a:srgbClr val="FFFFFF"/>
                </a:solidFill>
                <a:latin typeface="Arial" panose="020B0604020202020204" pitchFamily="34" charset="0"/>
                <a:ea typeface="Rasputin Light"/>
                <a:cs typeface="Arial" panose="020B0604020202020204" pitchFamily="34" charset="0"/>
                <a:sym typeface="Rasputin Light"/>
              </a:rPr>
              <a:t>τρεί</a:t>
            </a:r>
            <a:r>
              <a:rPr lang="en-US" sz="2799" dirty="0">
                <a:solidFill>
                  <a:srgbClr val="FFFFFF"/>
                </a:solidFill>
                <a:latin typeface="Arial" panose="020B0604020202020204" pitchFamily="34" charset="0"/>
                <a:ea typeface="Rasputin Light"/>
                <a:cs typeface="Arial" panose="020B0604020202020204" pitchFamily="34" charset="0"/>
                <a:sym typeface="Rasputin Light"/>
              </a:rPr>
              <a:t>ας, της παιδείας, και της ασκήσεως των θρησκευτικών καθηκόντων και τελετουργιών.</a:t>
            </a:r>
          </a:p>
          <a:p>
            <a:pPr algn="ctr">
              <a:lnSpc>
                <a:spcPts val="3359"/>
              </a:lnSpc>
              <a:spcBef>
                <a:spcPct val="0"/>
              </a:spcBef>
            </a:pPr>
            <a:endParaRPr lang="en-US" sz="2799" b="1" dirty="0">
              <a:solidFill>
                <a:srgbClr val="FFFFFF"/>
              </a:solidFill>
              <a:latin typeface="Arial" panose="020B0604020202020204" pitchFamily="34" charset="0"/>
              <a:ea typeface="Rasputin Bold"/>
              <a:cs typeface="Arial" panose="020B0604020202020204" pitchFamily="34" charset="0"/>
              <a:sym typeface="Rasputin Bold"/>
            </a:endParaRPr>
          </a:p>
          <a:p>
            <a:pPr algn="ctr">
              <a:lnSpc>
                <a:spcPts val="3359"/>
              </a:lnSpc>
              <a:spcBef>
                <a:spcPct val="0"/>
              </a:spcBef>
            </a:pPr>
            <a:endParaRPr lang="el-GR" sz="2799" dirty="0">
              <a:solidFill>
                <a:srgbClr val="FFFFFF"/>
              </a:solidFill>
              <a:latin typeface="Arial" panose="020B0604020202020204" pitchFamily="34" charset="0"/>
              <a:ea typeface="Rasputin Light"/>
              <a:cs typeface="Arial" panose="020B0604020202020204" pitchFamily="34" charset="0"/>
              <a:sym typeface="Rasputin Light"/>
            </a:endParaRPr>
          </a:p>
        </p:txBody>
      </p:sp>
      <p:sp>
        <p:nvSpPr>
          <p:cNvPr id="4" name="TextBox 4"/>
          <p:cNvSpPr txBox="1"/>
          <p:nvPr/>
        </p:nvSpPr>
        <p:spPr>
          <a:xfrm>
            <a:off x="711143" y="6926754"/>
            <a:ext cx="17000685" cy="718145"/>
          </a:xfrm>
          <a:prstGeom prst="rect">
            <a:avLst/>
          </a:prstGeom>
        </p:spPr>
        <p:txBody>
          <a:bodyPr lIns="0" tIns="0" rIns="0" bIns="0" rtlCol="0" anchor="t">
            <a:spAutoFit/>
          </a:bodyPr>
          <a:lstStyle/>
          <a:p>
            <a:pPr algn="just">
              <a:lnSpc>
                <a:spcPts val="3358"/>
              </a:lnSpc>
            </a:pPr>
            <a:endParaRPr lang="en-US" sz="2798" dirty="0">
              <a:solidFill>
                <a:srgbClr val="FFFFFF"/>
              </a:solidFill>
              <a:latin typeface="Rasputin Light"/>
              <a:ea typeface="Rasputin Light"/>
              <a:cs typeface="Rasputin Light"/>
              <a:sym typeface="Rasputin Light"/>
            </a:endParaRPr>
          </a:p>
          <a:p>
            <a:pPr algn="just">
              <a:lnSpc>
                <a:spcPts val="2158"/>
              </a:lnSpc>
              <a:spcBef>
                <a:spcPct val="0"/>
              </a:spcBef>
            </a:pPr>
            <a:endParaRPr lang="en-US" sz="2798" dirty="0">
              <a:solidFill>
                <a:srgbClr val="FFFFFF"/>
              </a:solidFill>
              <a:latin typeface="Rasputin Light"/>
              <a:ea typeface="Rasputin Light"/>
              <a:cs typeface="Rasputin Light"/>
              <a:sym typeface="Rasputin Light"/>
            </a:endParaRPr>
          </a:p>
        </p:txBody>
      </p:sp>
    </p:spTree>
    <p:extLst>
      <p:ext uri="{BB962C8B-B14F-4D97-AF65-F5344CB8AC3E}">
        <p14:creationId xmlns:p14="http://schemas.microsoft.com/office/powerpoint/2010/main" val="268078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706131" y="990600"/>
            <a:ext cx="14337953" cy="1654299"/>
          </a:xfrm>
          <a:prstGeom prst="rect">
            <a:avLst/>
          </a:prstGeom>
        </p:spPr>
        <p:txBody>
          <a:bodyPr lIns="0" tIns="0" rIns="0" bIns="0" rtlCol="0" anchor="t">
            <a:spAutoFit/>
          </a:bodyPr>
          <a:lstStyle/>
          <a:p>
            <a:pPr marL="388395" lvl="1" algn="ctr">
              <a:lnSpc>
                <a:spcPts val="4317"/>
              </a:lnSpc>
            </a:pPr>
            <a:r>
              <a:rPr lang="el-GR" sz="4000" u="sng" dirty="0">
                <a:solidFill>
                  <a:srgbClr val="FFFFFF"/>
                </a:solidFill>
                <a:latin typeface="Arial" panose="020B0604020202020204" pitchFamily="34" charset="0"/>
                <a:ea typeface="Rasputin"/>
                <a:cs typeface="Arial" panose="020B0604020202020204" pitchFamily="34" charset="0"/>
                <a:sym typeface="Rasputin"/>
              </a:rPr>
              <a:t>Η θέση της θρησκείας στη κοινωνία και στην εκπαίδευση σύμφωνα με την </a:t>
            </a:r>
            <a:r>
              <a:rPr lang="en-US" sz="4000" u="sng" dirty="0" err="1">
                <a:solidFill>
                  <a:srgbClr val="FFFFFF"/>
                </a:solidFill>
                <a:latin typeface="Arial" panose="020B0604020202020204" pitchFamily="34" charset="0"/>
                <a:ea typeface="Rasputin"/>
                <a:cs typeface="Arial" panose="020B0604020202020204" pitchFamily="34" charset="0"/>
                <a:sym typeface="Rasputin"/>
              </a:rPr>
              <a:t>Ευρω</a:t>
            </a:r>
            <a:r>
              <a:rPr lang="en-US" sz="4000" u="sng" dirty="0">
                <a:solidFill>
                  <a:srgbClr val="FFFFFF"/>
                </a:solidFill>
                <a:latin typeface="Arial" panose="020B0604020202020204" pitchFamily="34" charset="0"/>
                <a:ea typeface="Rasputin"/>
                <a:cs typeface="Arial" panose="020B0604020202020204" pitchFamily="34" charset="0"/>
                <a:sym typeface="Rasputin"/>
              </a:rPr>
              <a:t>παϊκή Σύμβαση Δικαιωμάτων του ανθρώπου 1950(ΕΣΔΑ)(</a:t>
            </a:r>
            <a:r>
              <a:rPr lang="el-GR" sz="4000" u="sng" dirty="0">
                <a:solidFill>
                  <a:srgbClr val="FFFFFF"/>
                </a:solidFill>
                <a:latin typeface="Arial" panose="020B0604020202020204" pitchFamily="34" charset="0"/>
                <a:ea typeface="Rasputin"/>
                <a:cs typeface="Arial" panose="020B0604020202020204" pitchFamily="34" charset="0"/>
                <a:sym typeface="Rasputin"/>
              </a:rPr>
              <a:t>συνέχεια..)</a:t>
            </a:r>
            <a:endParaRPr lang="en-US" sz="4000" u="sng" dirty="0">
              <a:solidFill>
                <a:srgbClr val="FFFFFF"/>
              </a:solidFill>
              <a:latin typeface="Arial" panose="020B0604020202020204" pitchFamily="34" charset="0"/>
              <a:ea typeface="Rasputin"/>
              <a:cs typeface="Arial" panose="020B0604020202020204" pitchFamily="34" charset="0"/>
              <a:sym typeface="Rasputin"/>
            </a:endParaRPr>
          </a:p>
        </p:txBody>
      </p:sp>
      <p:sp>
        <p:nvSpPr>
          <p:cNvPr id="3" name="TextBox 3"/>
          <p:cNvSpPr txBox="1"/>
          <p:nvPr/>
        </p:nvSpPr>
        <p:spPr>
          <a:xfrm>
            <a:off x="691111" y="3009900"/>
            <a:ext cx="17020717" cy="1308050"/>
          </a:xfrm>
          <a:prstGeom prst="rect">
            <a:avLst/>
          </a:prstGeom>
        </p:spPr>
        <p:txBody>
          <a:bodyPr lIns="0" tIns="0" rIns="0" bIns="0" rtlCol="0" anchor="t">
            <a:spAutoFit/>
          </a:bodyPr>
          <a:lstStyle/>
          <a:p>
            <a:pPr algn="just">
              <a:lnSpc>
                <a:spcPts val="3359"/>
              </a:lnSpc>
              <a:spcBef>
                <a:spcPct val="0"/>
              </a:spcBef>
            </a:pPr>
            <a:endParaRPr lang="el-GR" sz="2800"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9"/>
              </a:lnSpc>
              <a:spcBef>
                <a:spcPct val="0"/>
              </a:spcBef>
            </a:pPr>
            <a:endParaRPr lang="en-US" sz="2800"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9"/>
              </a:lnSpc>
              <a:spcBef>
                <a:spcPct val="0"/>
              </a:spcBef>
            </a:pPr>
            <a:endParaRPr lang="el-GR" sz="2800" b="1" u="sng" dirty="0">
              <a:solidFill>
                <a:srgbClr val="FFFFFF"/>
              </a:solidFill>
              <a:latin typeface="Arial" panose="020B0604020202020204" pitchFamily="34" charset="0"/>
              <a:ea typeface="Rasputin Bold"/>
              <a:cs typeface="Arial" panose="020B0604020202020204" pitchFamily="34" charset="0"/>
              <a:sym typeface="Rasputin Bold"/>
            </a:endParaRPr>
          </a:p>
        </p:txBody>
      </p:sp>
      <p:sp>
        <p:nvSpPr>
          <p:cNvPr id="4" name="TextBox 4"/>
          <p:cNvSpPr txBox="1"/>
          <p:nvPr/>
        </p:nvSpPr>
        <p:spPr>
          <a:xfrm>
            <a:off x="374764" y="3663925"/>
            <a:ext cx="17000685" cy="3616375"/>
          </a:xfrm>
          <a:prstGeom prst="rect">
            <a:avLst/>
          </a:prstGeom>
        </p:spPr>
        <p:txBody>
          <a:bodyPr lIns="0" tIns="0" rIns="0" bIns="0" rtlCol="0" anchor="t">
            <a:spAutoFit/>
          </a:bodyPr>
          <a:lstStyle/>
          <a:p>
            <a:pPr algn="ctr">
              <a:lnSpc>
                <a:spcPts val="3358"/>
              </a:lnSpc>
            </a:pPr>
            <a:r>
              <a:rPr lang="en-US" sz="2798"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798" b="1" u="sng" dirty="0">
                <a:solidFill>
                  <a:srgbClr val="FFFFFF"/>
                </a:solidFill>
                <a:latin typeface="Arial" panose="020B0604020202020204" pitchFamily="34" charset="0"/>
                <a:ea typeface="Rasputin Bold"/>
                <a:cs typeface="Arial" panose="020B0604020202020204" pitchFamily="34" charset="0"/>
                <a:sym typeface="Rasputin Bold"/>
              </a:rPr>
              <a:t> 14</a:t>
            </a:r>
            <a:endParaRPr lang="el-GR" sz="2798" u="sng" dirty="0">
              <a:solidFill>
                <a:srgbClr val="FFFFFF"/>
              </a:solidFill>
              <a:latin typeface="Arial" panose="020B0604020202020204" pitchFamily="34" charset="0"/>
              <a:ea typeface="Rasputin Light"/>
              <a:cs typeface="Arial" panose="020B0604020202020204" pitchFamily="34" charset="0"/>
              <a:sym typeface="Rasputin Light"/>
            </a:endParaRPr>
          </a:p>
          <a:p>
            <a:pPr algn="ctr">
              <a:lnSpc>
                <a:spcPts val="3358"/>
              </a:lnSpc>
            </a:pPr>
            <a:r>
              <a:rPr lang="en-US" sz="2798" dirty="0">
                <a:solidFill>
                  <a:srgbClr val="FFFFFF"/>
                </a:solidFill>
                <a:latin typeface="Arial" panose="020B0604020202020204" pitchFamily="34" charset="0"/>
                <a:ea typeface="Rasputin Light"/>
                <a:cs typeface="Arial" panose="020B0604020202020204" pitchFamily="34" charset="0"/>
                <a:sym typeface="Rasputin Light"/>
              </a:rPr>
              <a:t>Απα</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γόρευση</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των</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δι</a:t>
            </a:r>
            <a:r>
              <a:rPr lang="en-US" sz="2798" dirty="0">
                <a:solidFill>
                  <a:srgbClr val="FFFFFF"/>
                </a:solidFill>
                <a:latin typeface="Arial" panose="020B0604020202020204" pitchFamily="34" charset="0"/>
                <a:ea typeface="Rasputin Light"/>
                <a:cs typeface="Arial" panose="020B0604020202020204" pitchFamily="34" charset="0"/>
                <a:sym typeface="Rasputin Light"/>
              </a:rPr>
              <a:t>ακρίσεων</a:t>
            </a:r>
            <a:endParaRPr lang="el-GR" sz="2798" dirty="0">
              <a:solidFill>
                <a:srgbClr val="FFFFFF"/>
              </a:solidFill>
              <a:latin typeface="Arial" panose="020B0604020202020204" pitchFamily="34" charset="0"/>
              <a:ea typeface="Rasputin Light"/>
              <a:cs typeface="Arial" panose="020B0604020202020204" pitchFamily="34" charset="0"/>
              <a:sym typeface="Rasputin Light"/>
            </a:endParaRPr>
          </a:p>
          <a:p>
            <a:pPr algn="ctr">
              <a:lnSpc>
                <a:spcPts val="3358"/>
              </a:lnSpc>
            </a:pPr>
            <a:endParaRPr lang="en-US" sz="2798" dirty="0">
              <a:solidFill>
                <a:srgbClr val="FFFFFF"/>
              </a:solidFill>
              <a:latin typeface="Rasputin Light"/>
              <a:ea typeface="Rasputin Light"/>
              <a:cs typeface="Rasputin Light"/>
              <a:sym typeface="Rasputin Light"/>
            </a:endParaRPr>
          </a:p>
          <a:p>
            <a:pPr algn="just">
              <a:lnSpc>
                <a:spcPts val="3358"/>
              </a:lnSpc>
            </a:pPr>
            <a:r>
              <a:rPr lang="en-US" sz="2798" dirty="0">
                <a:solidFill>
                  <a:srgbClr val="FFFFFF"/>
                </a:solidFill>
                <a:latin typeface="Arial" panose="020B0604020202020204" pitchFamily="34" charset="0"/>
                <a:ea typeface="Rasputin Light"/>
                <a:cs typeface="Arial" panose="020B0604020202020204" pitchFamily="34" charset="0"/>
                <a:sym typeface="Rasputin Light"/>
              </a:rPr>
              <a:t>Η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χρήσις</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των</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ανα</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γνωριζομένων</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εν</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τη</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πα</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ρούση</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a:t>
            </a:r>
            <a:r>
              <a:rPr lang="en-US" sz="2798" dirty="0" err="1">
                <a:solidFill>
                  <a:srgbClr val="FFFFFF"/>
                </a:solidFill>
                <a:latin typeface="Arial" panose="020B0604020202020204" pitchFamily="34" charset="0"/>
                <a:ea typeface="Rasputin Light"/>
                <a:cs typeface="Arial" panose="020B0604020202020204" pitchFamily="34" charset="0"/>
                <a:sym typeface="Rasputin Light"/>
              </a:rPr>
              <a:t>Συμ</a:t>
            </a:r>
            <a:r>
              <a:rPr lang="en-US" sz="2798" dirty="0">
                <a:solidFill>
                  <a:srgbClr val="FFFFFF"/>
                </a:solidFill>
                <a:latin typeface="Arial" panose="020B0604020202020204" pitchFamily="34" charset="0"/>
                <a:ea typeface="Rasputin Light"/>
                <a:cs typeface="Arial" panose="020B0604020202020204" pitchFamily="34" charset="0"/>
                <a:sym typeface="Rasputin Light"/>
              </a:rPr>
              <a:t>βάσει δικαιωμάτων και ελευθεριών δέον να εξασφαλισθή </a:t>
            </a:r>
            <a:r>
              <a:rPr lang="en-US" sz="2798" b="1" dirty="0">
                <a:solidFill>
                  <a:srgbClr val="FFFFFF"/>
                </a:solidFill>
                <a:latin typeface="Arial" panose="020B0604020202020204" pitchFamily="34" charset="0"/>
                <a:ea typeface="Rasputin Light"/>
                <a:cs typeface="Arial" panose="020B0604020202020204" pitchFamily="34" charset="0"/>
                <a:sym typeface="Rasputin Light"/>
              </a:rPr>
              <a:t>ασχέτως διακρίσεως </a:t>
            </a:r>
            <a:r>
              <a:rPr lang="en-US" sz="2798" dirty="0">
                <a:solidFill>
                  <a:srgbClr val="FFFFFF"/>
                </a:solidFill>
                <a:latin typeface="Arial" panose="020B0604020202020204" pitchFamily="34" charset="0"/>
                <a:ea typeface="Rasputin Light"/>
                <a:cs typeface="Arial" panose="020B0604020202020204" pitchFamily="34" charset="0"/>
                <a:sym typeface="Rasputin Light"/>
              </a:rPr>
              <a:t>φύλου, φυλής, χρώματος, γλώσσης, </a:t>
            </a:r>
            <a:r>
              <a:rPr lang="en-US" sz="2798" b="1" dirty="0">
                <a:solidFill>
                  <a:srgbClr val="FFFFFF"/>
                </a:solidFill>
                <a:latin typeface="Arial" panose="020B0604020202020204" pitchFamily="34" charset="0"/>
                <a:ea typeface="Rasputin Light"/>
                <a:cs typeface="Arial" panose="020B0604020202020204" pitchFamily="34" charset="0"/>
                <a:sym typeface="Rasputin Light"/>
              </a:rPr>
              <a:t>θρησκείας</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πολιτικών ή άλλων πεποιθήσεων, εθνικής ή κοινωνικής προελεύσεως, </a:t>
            </a:r>
            <a:r>
              <a:rPr lang="en-US" sz="2798" b="1" dirty="0">
                <a:solidFill>
                  <a:srgbClr val="FFFFFF"/>
                </a:solidFill>
                <a:latin typeface="Arial" panose="020B0604020202020204" pitchFamily="34" charset="0"/>
                <a:ea typeface="Rasputin Light"/>
                <a:cs typeface="Arial" panose="020B0604020202020204" pitchFamily="34" charset="0"/>
                <a:sym typeface="Rasputin Light"/>
              </a:rPr>
              <a:t>συμμετοχής εις εθνικήν μειονότητα</a:t>
            </a:r>
            <a:r>
              <a:rPr lang="en-US" sz="2798" dirty="0">
                <a:solidFill>
                  <a:srgbClr val="FFFFFF"/>
                </a:solidFill>
                <a:latin typeface="Arial" panose="020B0604020202020204" pitchFamily="34" charset="0"/>
                <a:ea typeface="Rasputin Light"/>
                <a:cs typeface="Arial" panose="020B0604020202020204" pitchFamily="34" charset="0"/>
                <a:sym typeface="Rasputin Light"/>
              </a:rPr>
              <a:t>, περιουσίας, γεννήσεως ή άλλης καταστάσεως.</a:t>
            </a:r>
          </a:p>
          <a:p>
            <a:pPr algn="just">
              <a:lnSpc>
                <a:spcPts val="2158"/>
              </a:lnSpc>
            </a:pPr>
            <a:endParaRPr lang="en-US" sz="2798" dirty="0">
              <a:solidFill>
                <a:srgbClr val="FFFFFF"/>
              </a:solidFill>
              <a:latin typeface="Rasputin Light"/>
              <a:ea typeface="Rasputin Light"/>
              <a:cs typeface="Rasputin Light"/>
              <a:sym typeface="Rasputin Light"/>
            </a:endParaRPr>
          </a:p>
          <a:p>
            <a:pPr algn="just">
              <a:lnSpc>
                <a:spcPts val="2158"/>
              </a:lnSpc>
              <a:spcBef>
                <a:spcPct val="0"/>
              </a:spcBef>
            </a:pPr>
            <a:endParaRPr lang="en-US" sz="2798" dirty="0">
              <a:solidFill>
                <a:srgbClr val="FFFFFF"/>
              </a:solidFill>
              <a:latin typeface="Rasputin Light"/>
              <a:ea typeface="Rasputin Light"/>
              <a:cs typeface="Rasputin Light"/>
              <a:sym typeface="Rasputin Light"/>
            </a:endParaRPr>
          </a:p>
        </p:txBody>
      </p:sp>
    </p:spTree>
    <p:extLst>
      <p:ext uri="{BB962C8B-B14F-4D97-AF65-F5344CB8AC3E}">
        <p14:creationId xmlns:p14="http://schemas.microsoft.com/office/powerpoint/2010/main" val="73143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3" name="TextBox 3"/>
          <p:cNvSpPr txBox="1"/>
          <p:nvPr/>
        </p:nvSpPr>
        <p:spPr>
          <a:xfrm>
            <a:off x="1365801" y="3009900"/>
            <a:ext cx="15878908" cy="5398914"/>
          </a:xfrm>
          <a:prstGeom prst="rect">
            <a:avLst/>
          </a:prstGeom>
        </p:spPr>
        <p:txBody>
          <a:bodyPr lIns="0" tIns="0" rIns="0" bIns="0" rtlCol="0" anchor="t">
            <a:spAutoFit/>
          </a:bodyPr>
          <a:lstStyle/>
          <a:p>
            <a:pPr algn="ctr">
              <a:lnSpc>
                <a:spcPts val="3360"/>
              </a:lnSpc>
            </a:pPr>
            <a:r>
              <a:rPr lang="en-US" sz="2800" dirty="0">
                <a:solidFill>
                  <a:srgbClr val="FFFFFF"/>
                </a:solidFill>
                <a:latin typeface="Arial" panose="020B0604020202020204" pitchFamily="34" charset="0"/>
                <a:ea typeface="Rasputin"/>
                <a:cs typeface="Arial" panose="020B0604020202020204" pitchFamily="34" charset="0"/>
                <a:sym typeface="Rasputin"/>
              </a:rPr>
              <a:t>ΠΡΩΤΟ ΠΡΟΣΘΕΤΟ ΠΡΩΤΟΚΟΛΛΟ</a:t>
            </a:r>
          </a:p>
          <a:p>
            <a:pPr algn="just">
              <a:lnSpc>
                <a:spcPts val="3360"/>
              </a:lnSpc>
            </a:pPr>
            <a:endParaRPr lang="el-GR" sz="2800" b="1" u="sng" dirty="0">
              <a:solidFill>
                <a:srgbClr val="FFFFFF"/>
              </a:solidFill>
              <a:latin typeface="Rasputin Bold"/>
              <a:ea typeface="Rasputin Bold"/>
              <a:cs typeface="Rasputin Bold"/>
              <a:sym typeface="Rasputin Bold"/>
            </a:endParaRPr>
          </a:p>
          <a:p>
            <a:pPr algn="ctr">
              <a:lnSpc>
                <a:spcPts val="3360"/>
              </a:lnSpc>
            </a:pPr>
            <a:r>
              <a:rPr lang="en-US" sz="2800" b="1" u="sng" dirty="0" err="1">
                <a:solidFill>
                  <a:srgbClr val="FFFFFF"/>
                </a:solidFill>
                <a:latin typeface="Rasputin Bold"/>
                <a:ea typeface="Rasputin Bold"/>
                <a:cs typeface="Rasputin Bold"/>
                <a:sym typeface="Rasputin Bold"/>
              </a:rPr>
              <a:t>Άρθρον</a:t>
            </a:r>
            <a:r>
              <a:rPr lang="en-US" sz="2800" b="1" u="sng" dirty="0">
                <a:solidFill>
                  <a:srgbClr val="FFFFFF"/>
                </a:solidFill>
                <a:latin typeface="Rasputin Bold"/>
                <a:ea typeface="Rasputin Bold"/>
                <a:cs typeface="Rasputin Bold"/>
                <a:sym typeface="Rasputin Bold"/>
              </a:rPr>
              <a:t> 2</a:t>
            </a:r>
            <a:endParaRPr lang="el-GR" sz="2800" b="1" u="sng" dirty="0">
              <a:solidFill>
                <a:srgbClr val="FFFFFF"/>
              </a:solidFill>
              <a:latin typeface="Rasputin Bold"/>
              <a:ea typeface="Rasputin Bold"/>
              <a:cs typeface="Rasputin Bold"/>
              <a:sym typeface="Rasputin Bold"/>
            </a:endParaRPr>
          </a:p>
          <a:p>
            <a:pPr algn="ctr">
              <a:lnSpc>
                <a:spcPts val="3360"/>
              </a:lnSpc>
            </a:pPr>
            <a:r>
              <a:rPr lang="en-US" sz="2800" dirty="0" err="1">
                <a:solidFill>
                  <a:srgbClr val="FFFFFF"/>
                </a:solidFill>
                <a:latin typeface="Arial" panose="020B0604020202020204" pitchFamily="34" charset="0"/>
                <a:ea typeface="Rasputin"/>
                <a:cs typeface="Arial" panose="020B0604020202020204" pitchFamily="34" charset="0"/>
                <a:sym typeface="Rasputin"/>
              </a:rPr>
              <a:t>Δικ</a:t>
            </a:r>
            <a:r>
              <a:rPr lang="en-US" sz="2800" dirty="0">
                <a:solidFill>
                  <a:srgbClr val="FFFFFF"/>
                </a:solidFill>
                <a:latin typeface="Arial" panose="020B0604020202020204" pitchFamily="34" charset="0"/>
                <a:ea typeface="Rasputin"/>
                <a:cs typeface="Arial" panose="020B0604020202020204" pitchFamily="34" charset="0"/>
                <a:sym typeface="Rasputin"/>
              </a:rPr>
              <a:t>αίωμα στην εκπαίδευση</a:t>
            </a:r>
            <a:endParaRPr lang="el-GR" sz="2800" dirty="0">
              <a:solidFill>
                <a:srgbClr val="FFFFFF"/>
              </a:solidFill>
              <a:latin typeface="Arial" panose="020B0604020202020204" pitchFamily="34" charset="0"/>
              <a:ea typeface="Rasputin"/>
              <a:cs typeface="Arial" panose="020B0604020202020204" pitchFamily="34" charset="0"/>
              <a:sym typeface="Rasputin"/>
            </a:endParaRPr>
          </a:p>
          <a:p>
            <a:pPr algn="ctr">
              <a:lnSpc>
                <a:spcPts val="3360"/>
              </a:lnSpc>
            </a:pPr>
            <a:endParaRPr lang="en-US" sz="2800" dirty="0">
              <a:solidFill>
                <a:srgbClr val="FFFFFF"/>
              </a:solidFill>
              <a:latin typeface="Arial" panose="020B0604020202020204" pitchFamily="34" charset="0"/>
              <a:ea typeface="Rasputin"/>
              <a:cs typeface="Arial" panose="020B0604020202020204" pitchFamily="34" charset="0"/>
              <a:sym typeface="Rasputin"/>
            </a:endParaRPr>
          </a:p>
          <a:p>
            <a:pPr algn="just">
              <a:lnSpc>
                <a:spcPts val="3360"/>
              </a:lnSpc>
            </a:pPr>
            <a:r>
              <a:rPr lang="en-US" sz="2800" dirty="0" err="1">
                <a:solidFill>
                  <a:srgbClr val="FFFFFF"/>
                </a:solidFill>
                <a:latin typeface="Arial" panose="020B0604020202020204" pitchFamily="34" charset="0"/>
                <a:ea typeface="Rasputin"/>
                <a:cs typeface="Arial" panose="020B0604020202020204" pitchFamily="34" charset="0"/>
                <a:sym typeface="Rasputin"/>
              </a:rPr>
              <a:t>Ουδείς</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δύν</a:t>
            </a:r>
            <a:r>
              <a:rPr lang="en-US" sz="2800" dirty="0">
                <a:solidFill>
                  <a:srgbClr val="FFFFFF"/>
                </a:solidFill>
                <a:latin typeface="Arial" panose="020B0604020202020204" pitchFamily="34" charset="0"/>
                <a:ea typeface="Rasputin"/>
                <a:cs typeface="Arial" panose="020B0604020202020204" pitchFamily="34" charset="0"/>
                <a:sym typeface="Rasputin"/>
              </a:rPr>
              <a:t>αται να στερηθή του δικαιώματος όπως εκπαιδευθή. Παν </a:t>
            </a:r>
            <a:r>
              <a:rPr lang="en-US" sz="2800" dirty="0" err="1">
                <a:solidFill>
                  <a:srgbClr val="FFFFFF"/>
                </a:solidFill>
                <a:latin typeface="Arial" panose="020B0604020202020204" pitchFamily="34" charset="0"/>
                <a:ea typeface="Rasputin"/>
                <a:cs typeface="Arial" panose="020B0604020202020204" pitchFamily="34" charset="0"/>
                <a:sym typeface="Rasputin"/>
              </a:rPr>
              <a:t>Κράτος</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εν</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τη</a:t>
            </a:r>
            <a:r>
              <a:rPr lang="en-US" sz="2800" dirty="0">
                <a:solidFill>
                  <a:srgbClr val="FFFFFF"/>
                </a:solidFill>
                <a:latin typeface="Arial" panose="020B0604020202020204" pitchFamily="34" charset="0"/>
                <a:ea typeface="Rasputin"/>
                <a:cs typeface="Arial" panose="020B0604020202020204" pitchFamily="34" charset="0"/>
                <a:sym typeface="Rasputin"/>
              </a:rPr>
              <a:t> α</a:t>
            </a:r>
            <a:r>
              <a:rPr lang="en-US" sz="2800" dirty="0" err="1">
                <a:solidFill>
                  <a:srgbClr val="FFFFFF"/>
                </a:solidFill>
                <a:latin typeface="Arial" panose="020B0604020202020204" pitchFamily="34" charset="0"/>
                <a:ea typeface="Rasputin"/>
                <a:cs typeface="Arial" panose="020B0604020202020204" pitchFamily="34" charset="0"/>
                <a:sym typeface="Rasputin"/>
              </a:rPr>
              <a:t>σκήσει</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των</a:t>
            </a:r>
            <a:r>
              <a:rPr lang="en-US" sz="2800" dirty="0">
                <a:solidFill>
                  <a:srgbClr val="FFFFFF"/>
                </a:solidFill>
                <a:latin typeface="Arial" panose="020B0604020202020204" pitchFamily="34" charset="0"/>
                <a:ea typeface="Rasputin"/>
                <a:cs typeface="Arial" panose="020B0604020202020204" pitchFamily="34" charset="0"/>
                <a:sym typeface="Rasputin"/>
              </a:rPr>
              <a:t> αναλαμβα</a:t>
            </a:r>
            <a:r>
              <a:rPr lang="en-US" sz="2800" dirty="0" err="1">
                <a:solidFill>
                  <a:srgbClr val="FFFFFF"/>
                </a:solidFill>
                <a:latin typeface="Arial" panose="020B0604020202020204" pitchFamily="34" charset="0"/>
                <a:ea typeface="Rasputin"/>
                <a:cs typeface="Arial" panose="020B0604020202020204" pitchFamily="34" charset="0"/>
                <a:sym typeface="Rasputin"/>
              </a:rPr>
              <a:t>νομένων</a:t>
            </a:r>
            <a:r>
              <a:rPr lang="en-US" sz="2800" dirty="0">
                <a:solidFill>
                  <a:srgbClr val="FFFFFF"/>
                </a:solidFill>
                <a:latin typeface="Arial" panose="020B0604020202020204" pitchFamily="34" charset="0"/>
                <a:ea typeface="Rasputin"/>
                <a:cs typeface="Arial" panose="020B0604020202020204" pitchFamily="34" charset="0"/>
                <a:sym typeface="Rasputin"/>
              </a:rPr>
              <a:t> υπ' α</a:t>
            </a:r>
            <a:r>
              <a:rPr lang="en-US" sz="2800" dirty="0" err="1">
                <a:solidFill>
                  <a:srgbClr val="FFFFFF"/>
                </a:solidFill>
                <a:latin typeface="Arial" panose="020B0604020202020204" pitchFamily="34" charset="0"/>
                <a:ea typeface="Rasputin"/>
                <a:cs typeface="Arial" panose="020B0604020202020204" pitchFamily="34" charset="0"/>
                <a:sym typeface="Rasputin"/>
              </a:rPr>
              <a:t>υτού</a:t>
            </a:r>
            <a:r>
              <a:rPr lang="en-US" sz="2800" dirty="0">
                <a:solidFill>
                  <a:srgbClr val="FFFFFF"/>
                </a:solidFill>
                <a:latin typeface="Arial" panose="020B0604020202020204" pitchFamily="34" charset="0"/>
                <a:ea typeface="Rasputin"/>
                <a:cs typeface="Arial" panose="020B0604020202020204" pitchFamily="34" charset="0"/>
                <a:sym typeface="Rasputin"/>
              </a:rPr>
              <a:t> κα</a:t>
            </a:r>
            <a:r>
              <a:rPr lang="en-US" sz="2800" dirty="0" err="1">
                <a:solidFill>
                  <a:srgbClr val="FFFFFF"/>
                </a:solidFill>
                <a:latin typeface="Arial" panose="020B0604020202020204" pitchFamily="34" charset="0"/>
                <a:ea typeface="Rasputin"/>
                <a:cs typeface="Arial" panose="020B0604020202020204" pitchFamily="34" charset="0"/>
                <a:sym typeface="Rasputin"/>
              </a:rPr>
              <a:t>θηκόντων</a:t>
            </a:r>
            <a:r>
              <a:rPr lang="en-US" sz="2800" dirty="0">
                <a:solidFill>
                  <a:srgbClr val="FFFFFF"/>
                </a:solidFill>
                <a:latin typeface="Arial" panose="020B0604020202020204" pitchFamily="34" charset="0"/>
                <a:ea typeface="Rasputin"/>
                <a:cs typeface="Arial" panose="020B0604020202020204" pitchFamily="34" charset="0"/>
                <a:sym typeface="Rasputin"/>
              </a:rPr>
              <a:t> επί </a:t>
            </a:r>
            <a:r>
              <a:rPr lang="en-US" sz="2800" dirty="0" err="1">
                <a:solidFill>
                  <a:srgbClr val="FFFFFF"/>
                </a:solidFill>
                <a:latin typeface="Arial" panose="020B0604020202020204" pitchFamily="34" charset="0"/>
                <a:ea typeface="Rasputin"/>
                <a:cs typeface="Arial" panose="020B0604020202020204" pitchFamily="34" charset="0"/>
                <a:sym typeface="Rasputin"/>
              </a:rPr>
              <a:t>του</a:t>
            </a:r>
            <a:r>
              <a:rPr lang="en-US" sz="2800" dirty="0">
                <a:solidFill>
                  <a:srgbClr val="FFFFFF"/>
                </a:solidFill>
                <a:latin typeface="Arial" panose="020B0604020202020204" pitchFamily="34" charset="0"/>
                <a:ea typeface="Rasputin"/>
                <a:cs typeface="Arial" panose="020B0604020202020204" pitchFamily="34" charset="0"/>
                <a:sym typeface="Rasputin"/>
              </a:rPr>
              <a:t> π</a:t>
            </a:r>
            <a:r>
              <a:rPr lang="en-US" sz="2800" dirty="0" err="1">
                <a:solidFill>
                  <a:srgbClr val="FFFFFF"/>
                </a:solidFill>
                <a:latin typeface="Arial" panose="020B0604020202020204" pitchFamily="34" charset="0"/>
                <a:ea typeface="Rasputin"/>
                <a:cs typeface="Arial" panose="020B0604020202020204" pitchFamily="34" charset="0"/>
                <a:sym typeface="Rasputin"/>
              </a:rPr>
              <a:t>εδίου</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της</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μορφώσεως</a:t>
            </a:r>
            <a:r>
              <a:rPr lang="en-US" sz="2800" dirty="0">
                <a:solidFill>
                  <a:srgbClr val="FFFFFF"/>
                </a:solidFill>
                <a:latin typeface="Arial" panose="020B0604020202020204" pitchFamily="34" charset="0"/>
                <a:ea typeface="Rasputin"/>
                <a:cs typeface="Arial" panose="020B0604020202020204" pitchFamily="34" charset="0"/>
                <a:sym typeface="Rasputin"/>
              </a:rPr>
              <a:t> και </a:t>
            </a:r>
            <a:r>
              <a:rPr lang="en-US" sz="2800" dirty="0" err="1">
                <a:solidFill>
                  <a:srgbClr val="FFFFFF"/>
                </a:solidFill>
                <a:latin typeface="Arial" panose="020B0604020202020204" pitchFamily="34" charset="0"/>
                <a:ea typeface="Rasputin"/>
                <a:cs typeface="Arial" panose="020B0604020202020204" pitchFamily="34" charset="0"/>
                <a:sym typeface="Rasputin"/>
              </a:rPr>
              <a:t>της</a:t>
            </a:r>
            <a:r>
              <a:rPr lang="en-US" sz="2800" dirty="0">
                <a:solidFill>
                  <a:srgbClr val="FFFFFF"/>
                </a:solidFill>
                <a:latin typeface="Arial" panose="020B0604020202020204" pitchFamily="34" charset="0"/>
                <a:ea typeface="Rasputin"/>
                <a:cs typeface="Arial" panose="020B0604020202020204" pitchFamily="34" charset="0"/>
                <a:sym typeface="Rasputin"/>
              </a:rPr>
              <a:t> </a:t>
            </a:r>
            <a:r>
              <a:rPr lang="en-US" sz="2800" dirty="0" err="1">
                <a:solidFill>
                  <a:srgbClr val="FFFFFF"/>
                </a:solidFill>
                <a:latin typeface="Arial" panose="020B0604020202020204" pitchFamily="34" charset="0"/>
                <a:ea typeface="Rasputin"/>
                <a:cs typeface="Arial" panose="020B0604020202020204" pitchFamily="34" charset="0"/>
                <a:sym typeface="Rasputin"/>
              </a:rPr>
              <a:t>εκ</a:t>
            </a:r>
            <a:r>
              <a:rPr lang="en-US" sz="2800" dirty="0">
                <a:solidFill>
                  <a:srgbClr val="FFFFFF"/>
                </a:solidFill>
                <a:latin typeface="Arial" panose="020B0604020202020204" pitchFamily="34" charset="0"/>
                <a:ea typeface="Rasputin"/>
                <a:cs typeface="Arial" panose="020B0604020202020204" pitchFamily="34" charset="0"/>
                <a:sym typeface="Rasputin"/>
              </a:rPr>
              <a:t>παιδεύσεως θα σέβεται το δικαίωμα των γονέων όπως εξασφαλίζωσι την μόρφωσιν και εκπαίδευσιν ταύτην συμφώνως προς τας ιδίας αυτών θρησκευτικάς και φιλοσοφικάς πεποιθήσεις.</a:t>
            </a:r>
          </a:p>
          <a:p>
            <a:pPr algn="just">
              <a:lnSpc>
                <a:spcPts val="11519"/>
              </a:lnSpc>
              <a:spcBef>
                <a:spcPct val="0"/>
              </a:spcBef>
            </a:pPr>
            <a:endParaRPr lang="en-US" sz="2800" dirty="0">
              <a:solidFill>
                <a:srgbClr val="FFFFFF"/>
              </a:solidFill>
              <a:latin typeface="Rasputin"/>
              <a:ea typeface="Rasputin"/>
              <a:cs typeface="Rasputin"/>
              <a:sym typeface="Rasputin"/>
            </a:endParaRPr>
          </a:p>
        </p:txBody>
      </p:sp>
      <p:sp>
        <p:nvSpPr>
          <p:cNvPr id="5" name="TextBox 4"/>
          <p:cNvSpPr txBox="1"/>
          <p:nvPr/>
        </p:nvSpPr>
        <p:spPr>
          <a:xfrm>
            <a:off x="2133600" y="723900"/>
            <a:ext cx="13097608" cy="1746632"/>
          </a:xfrm>
          <a:prstGeom prst="rect">
            <a:avLst/>
          </a:prstGeom>
          <a:noFill/>
        </p:spPr>
        <p:txBody>
          <a:bodyPr wrap="square" rtlCol="0">
            <a:spAutoFit/>
          </a:bodyPr>
          <a:lstStyle/>
          <a:p>
            <a:pPr marL="388395" lvl="1" algn="ctr">
              <a:lnSpc>
                <a:spcPts val="4317"/>
              </a:lnSpc>
            </a:pPr>
            <a:r>
              <a:rPr lang="el-GR" sz="3600" u="sng" dirty="0">
                <a:solidFill>
                  <a:srgbClr val="FFFFFF"/>
                </a:solidFill>
                <a:latin typeface="Arial" panose="020B0604020202020204" pitchFamily="34" charset="0"/>
                <a:ea typeface="Rasputin"/>
                <a:cs typeface="Arial" panose="020B0604020202020204" pitchFamily="34" charset="0"/>
                <a:sym typeface="Rasputin"/>
              </a:rPr>
              <a:t>Η θέση της θρησκείας στη κοινωνία και στην εκπαίδευση σύμφωνα με την </a:t>
            </a:r>
            <a:r>
              <a:rPr lang="en-US" sz="3600" u="sng" dirty="0" err="1">
                <a:solidFill>
                  <a:srgbClr val="FFFFFF"/>
                </a:solidFill>
                <a:latin typeface="Arial" panose="020B0604020202020204" pitchFamily="34" charset="0"/>
                <a:ea typeface="Rasputin"/>
                <a:cs typeface="Arial" panose="020B0604020202020204" pitchFamily="34" charset="0"/>
                <a:sym typeface="Rasputin"/>
              </a:rPr>
              <a:t>Ευρω</a:t>
            </a:r>
            <a:r>
              <a:rPr lang="en-US" sz="3600" u="sng" dirty="0">
                <a:solidFill>
                  <a:srgbClr val="FFFFFF"/>
                </a:solidFill>
                <a:latin typeface="Arial" panose="020B0604020202020204" pitchFamily="34" charset="0"/>
                <a:ea typeface="Rasputin"/>
                <a:cs typeface="Arial" panose="020B0604020202020204" pitchFamily="34" charset="0"/>
                <a:sym typeface="Rasputin"/>
              </a:rPr>
              <a:t>παϊκή Σύμβαση Δικαιωμάτων του ανθρώπου 1950(ΕΣΔΑ)(</a:t>
            </a:r>
            <a:r>
              <a:rPr lang="el-GR" sz="3600" u="sng" dirty="0">
                <a:solidFill>
                  <a:srgbClr val="FFFFFF"/>
                </a:solidFill>
                <a:latin typeface="Arial" panose="020B0604020202020204" pitchFamily="34" charset="0"/>
                <a:ea typeface="Rasputin"/>
                <a:cs typeface="Arial" panose="020B0604020202020204" pitchFamily="34" charset="0"/>
                <a:sym typeface="Rasputin"/>
              </a:rPr>
              <a:t>συνέχεια..)</a:t>
            </a:r>
            <a:endParaRPr lang="en-US" sz="3600" u="sng" dirty="0">
              <a:solidFill>
                <a:srgbClr val="FFFFFF"/>
              </a:solidFill>
              <a:latin typeface="Arial" panose="020B0604020202020204" pitchFamily="34" charset="0"/>
              <a:ea typeface="Rasputin"/>
              <a:cs typeface="Arial" panose="020B0604020202020204" pitchFamily="34" charset="0"/>
              <a:sym typeface="Rasputin"/>
            </a:endParaRPr>
          </a:p>
        </p:txBody>
      </p:sp>
    </p:spTree>
    <p:extLst>
      <p:ext uri="{BB962C8B-B14F-4D97-AF65-F5344CB8AC3E}">
        <p14:creationId xmlns:p14="http://schemas.microsoft.com/office/powerpoint/2010/main" val="38238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028700" y="521796"/>
            <a:ext cx="16230600" cy="1762021"/>
          </a:xfrm>
          <a:prstGeom prst="rect">
            <a:avLst/>
          </a:prstGeom>
        </p:spPr>
        <p:txBody>
          <a:bodyPr lIns="0" tIns="0" rIns="0" bIns="0" rtlCol="0" anchor="t">
            <a:spAutoFit/>
          </a:bodyPr>
          <a:lstStyle/>
          <a:p>
            <a:pPr algn="ctr">
              <a:lnSpc>
                <a:spcPts val="7200"/>
              </a:lnSpc>
            </a:pPr>
            <a:r>
              <a:rPr lang="en-US" sz="4000" b="1" u="sng" dirty="0">
                <a:solidFill>
                  <a:srgbClr val="FFFFFF"/>
                </a:solidFill>
                <a:latin typeface="Arial" panose="020B0604020202020204" pitchFamily="34" charset="0"/>
                <a:ea typeface="TT Commons Pro Bold"/>
                <a:cs typeface="Arial" panose="020B0604020202020204" pitchFamily="34" charset="0"/>
                <a:sym typeface="TT Commons Pro Bold"/>
              </a:rPr>
              <a:t>Η </a:t>
            </a:r>
            <a:r>
              <a:rPr lang="en-US" sz="4000" b="1" u="sng" dirty="0" err="1">
                <a:solidFill>
                  <a:srgbClr val="FFFFFF"/>
                </a:solidFill>
                <a:latin typeface="Arial" panose="020B0604020202020204" pitchFamily="34" charset="0"/>
                <a:ea typeface="TT Commons Pro Bold"/>
                <a:cs typeface="Arial" panose="020B0604020202020204" pitchFamily="34" charset="0"/>
                <a:sym typeface="TT Commons Pro Bold"/>
              </a:rPr>
              <a:t>θέση</a:t>
            </a:r>
            <a:r>
              <a:rPr lang="en-US" sz="4000" b="1" u="sng" dirty="0">
                <a:solidFill>
                  <a:srgbClr val="FFFFFF"/>
                </a:solidFill>
                <a:latin typeface="Arial" panose="020B0604020202020204" pitchFamily="34" charset="0"/>
                <a:ea typeface="TT Commons Pro Bold"/>
                <a:cs typeface="Arial" panose="020B0604020202020204" pitchFamily="34" charset="0"/>
                <a:sym typeface="TT Commons Pro Bold"/>
              </a:rPr>
              <a:t> </a:t>
            </a:r>
            <a:r>
              <a:rPr lang="en-US" sz="4000" b="1" u="sng" dirty="0" err="1">
                <a:solidFill>
                  <a:srgbClr val="FFFFFF"/>
                </a:solidFill>
                <a:latin typeface="Arial" panose="020B0604020202020204" pitchFamily="34" charset="0"/>
                <a:ea typeface="TT Commons Pro Bold"/>
                <a:cs typeface="Arial" panose="020B0604020202020204" pitchFamily="34" charset="0"/>
                <a:sym typeface="TT Commons Pro Bold"/>
              </a:rPr>
              <a:t>της</a:t>
            </a:r>
            <a:r>
              <a:rPr lang="en-US" sz="4000" b="1" u="sng" dirty="0">
                <a:solidFill>
                  <a:srgbClr val="FFFFFF"/>
                </a:solidFill>
                <a:latin typeface="Arial" panose="020B0604020202020204" pitchFamily="34" charset="0"/>
                <a:ea typeface="TT Commons Pro Bold"/>
                <a:cs typeface="Arial" panose="020B0604020202020204" pitchFamily="34" charset="0"/>
                <a:sym typeface="TT Commons Pro Bold"/>
              </a:rPr>
              <a:t> </a:t>
            </a:r>
            <a:r>
              <a:rPr lang="en-US" sz="4000" b="1" u="sng" dirty="0" err="1">
                <a:solidFill>
                  <a:srgbClr val="FFFFFF"/>
                </a:solidFill>
                <a:latin typeface="Arial" panose="020B0604020202020204" pitchFamily="34" charset="0"/>
                <a:ea typeface="TT Commons Pro Bold"/>
                <a:cs typeface="Arial" panose="020B0604020202020204" pitchFamily="34" charset="0"/>
                <a:sym typeface="TT Commons Pro Bold"/>
              </a:rPr>
              <a:t>θρησκεί</a:t>
            </a:r>
            <a:r>
              <a:rPr lang="en-US" sz="4000" b="1" u="sng" dirty="0">
                <a:solidFill>
                  <a:srgbClr val="FFFFFF"/>
                </a:solidFill>
                <a:latin typeface="Arial" panose="020B0604020202020204" pitchFamily="34" charset="0"/>
                <a:ea typeface="TT Commons Pro Bold"/>
                <a:cs typeface="Arial" panose="020B0604020202020204" pitchFamily="34" charset="0"/>
                <a:sym typeface="TT Commons Pro Bold"/>
              </a:rPr>
              <a:t>ας στη κοινωνία και στην εκπαίδευση σύμφωνα με</a:t>
            </a:r>
            <a:r>
              <a:rPr lang="el-GR" sz="4000" b="1" u="sng" dirty="0">
                <a:solidFill>
                  <a:srgbClr val="FFFFFF"/>
                </a:solidFill>
                <a:latin typeface="Arial" panose="020B0604020202020204" pitchFamily="34" charset="0"/>
                <a:ea typeface="TT Commons Pro Bold"/>
                <a:cs typeface="Arial" panose="020B0604020202020204" pitchFamily="34" charset="0"/>
                <a:sym typeface="TT Commons Pro Bold"/>
              </a:rPr>
              <a:t> τις Διεθνείς Συμβάσεις</a:t>
            </a:r>
            <a:r>
              <a:rPr lang="en-US" sz="4000" b="1" u="sng" dirty="0">
                <a:solidFill>
                  <a:srgbClr val="FFFFFF"/>
                </a:solidFill>
                <a:latin typeface="Arial" panose="020B0604020202020204" pitchFamily="34" charset="0"/>
                <a:ea typeface="TT Commons Pro Bold"/>
                <a:cs typeface="Arial" panose="020B0604020202020204" pitchFamily="34" charset="0"/>
                <a:sym typeface="TT Commons Pro Bold"/>
              </a:rPr>
              <a:t>:</a:t>
            </a:r>
          </a:p>
        </p:txBody>
      </p:sp>
      <p:sp>
        <p:nvSpPr>
          <p:cNvPr id="4" name="TextBox 4"/>
          <p:cNvSpPr txBox="1"/>
          <p:nvPr/>
        </p:nvSpPr>
        <p:spPr>
          <a:xfrm>
            <a:off x="639167" y="2705100"/>
            <a:ext cx="16621754" cy="2795637"/>
          </a:xfrm>
          <a:prstGeom prst="rect">
            <a:avLst/>
          </a:prstGeom>
        </p:spPr>
        <p:txBody>
          <a:bodyPr wrap="square" lIns="0" tIns="0" rIns="0" bIns="0" rtlCol="0" anchor="t">
            <a:spAutoFit/>
          </a:bodyPr>
          <a:lstStyle/>
          <a:p>
            <a:pPr marL="409985" lvl="1" algn="ctr">
              <a:lnSpc>
                <a:spcPts val="4557"/>
              </a:lnSpc>
            </a:pPr>
            <a:r>
              <a:rPr lang="en-US" sz="3797" u="sng" dirty="0" err="1">
                <a:solidFill>
                  <a:srgbClr val="FFFFFF"/>
                </a:solidFill>
                <a:latin typeface="Arial" panose="020B0604020202020204" pitchFamily="34" charset="0"/>
                <a:ea typeface="Rasputin"/>
                <a:cs typeface="Arial" panose="020B0604020202020204" pitchFamily="34" charset="0"/>
                <a:sym typeface="Rasputin"/>
              </a:rPr>
              <a:t>Οικουμενική</a:t>
            </a:r>
            <a:r>
              <a:rPr lang="en-US" sz="3797" u="sng" dirty="0">
                <a:solidFill>
                  <a:srgbClr val="FFFFFF"/>
                </a:solidFill>
                <a:latin typeface="Arial" panose="020B0604020202020204" pitchFamily="34" charset="0"/>
                <a:ea typeface="Rasputin"/>
                <a:cs typeface="Arial" panose="020B0604020202020204" pitchFamily="34" charset="0"/>
                <a:sym typeface="Rasputin"/>
              </a:rPr>
              <a:t> </a:t>
            </a:r>
            <a:r>
              <a:rPr lang="en-US" sz="3797" u="sng" dirty="0" err="1">
                <a:solidFill>
                  <a:srgbClr val="FFFFFF"/>
                </a:solidFill>
                <a:latin typeface="Arial" panose="020B0604020202020204" pitchFamily="34" charset="0"/>
                <a:ea typeface="Rasputin"/>
                <a:cs typeface="Arial" panose="020B0604020202020204" pitchFamily="34" charset="0"/>
                <a:sym typeface="Rasputin"/>
              </a:rPr>
              <a:t>Δι</a:t>
            </a:r>
            <a:r>
              <a:rPr lang="en-US" sz="3797" u="sng" dirty="0">
                <a:solidFill>
                  <a:srgbClr val="FFFFFF"/>
                </a:solidFill>
                <a:latin typeface="Arial" panose="020B0604020202020204" pitchFamily="34" charset="0"/>
                <a:ea typeface="Rasputin"/>
                <a:cs typeface="Arial" panose="020B0604020202020204" pitchFamily="34" charset="0"/>
                <a:sym typeface="Rasputin"/>
              </a:rPr>
              <a:t>ακήρυξη των Δικαιωμάτων του ανθρώπου: ΟΗΕ 1948</a:t>
            </a:r>
          </a:p>
          <a:p>
            <a:pPr algn="ctr">
              <a:lnSpc>
                <a:spcPts val="4317"/>
              </a:lnSpc>
              <a:spcBef>
                <a:spcPct val="0"/>
              </a:spcBef>
            </a:pPr>
            <a:endParaRPr lang="el-GR" sz="3797" dirty="0">
              <a:solidFill>
                <a:srgbClr val="FFFFFF"/>
              </a:solidFill>
              <a:latin typeface="Rasputin"/>
              <a:ea typeface="Rasputin"/>
              <a:cs typeface="Rasputin"/>
              <a:sym typeface="Rasputin"/>
            </a:endParaRPr>
          </a:p>
          <a:p>
            <a:pPr algn="just">
              <a:lnSpc>
                <a:spcPts val="4317"/>
              </a:lnSpc>
              <a:spcBef>
                <a:spcPct val="0"/>
              </a:spcBef>
            </a:pPr>
            <a:r>
              <a:rPr lang="el-GR" sz="2400" dirty="0">
                <a:solidFill>
                  <a:srgbClr val="FFFFFF"/>
                </a:solidFill>
                <a:latin typeface="Rasputin"/>
                <a:ea typeface="Rasputin"/>
                <a:cs typeface="Rasputin"/>
                <a:sym typeface="Rasputin"/>
              </a:rPr>
              <a:t> </a:t>
            </a:r>
            <a:r>
              <a:rPr lang="el-GR" sz="2800" dirty="0">
                <a:solidFill>
                  <a:schemeClr val="bg1"/>
                </a:solidFill>
                <a:latin typeface="Arial" panose="020B0604020202020204" pitchFamily="34" charset="0"/>
                <a:ea typeface="Rasputin"/>
                <a:cs typeface="Arial" panose="020B0604020202020204" pitchFamily="34" charset="0"/>
                <a:sym typeface="Rasputin"/>
              </a:rPr>
              <a:t>Καθορίζει  τα ανθρώπινα δικαιώματα και τις ελευθερίες για όλους τους άντρες και όλες τις γυναίκες. </a:t>
            </a:r>
            <a:r>
              <a:rPr lang="el-GR" sz="2800" dirty="0">
                <a:solidFill>
                  <a:schemeClr val="bg1"/>
                </a:solidFill>
                <a:latin typeface="Arial" panose="020B0604020202020204" pitchFamily="34" charset="0"/>
                <a:cs typeface="Arial" panose="020B0604020202020204" pitchFamily="34" charset="0"/>
              </a:rPr>
              <a:t>Μεταξύ αυτών, είναι το δικαίωμα στην ελευθερία και την ιθαγένεια, στην ελευθερία της σκέψης, της συνείδησης και της θρησκείας και στην εκπαίδευση.</a:t>
            </a:r>
            <a:endParaRPr lang="en-US" sz="2800" dirty="0">
              <a:solidFill>
                <a:schemeClr val="bg1"/>
              </a:solidFill>
              <a:latin typeface="Arial" panose="020B0604020202020204" pitchFamily="34" charset="0"/>
              <a:ea typeface="Rasputin"/>
              <a:cs typeface="Arial" panose="020B0604020202020204" pitchFamily="34" charset="0"/>
              <a:sym typeface="Rasputin"/>
            </a:endParaRPr>
          </a:p>
        </p:txBody>
      </p:sp>
      <p:sp>
        <p:nvSpPr>
          <p:cNvPr id="5" name="TextBox 5"/>
          <p:cNvSpPr txBox="1"/>
          <p:nvPr/>
        </p:nvSpPr>
        <p:spPr>
          <a:xfrm>
            <a:off x="1028700" y="5753100"/>
            <a:ext cx="16056275" cy="3996415"/>
          </a:xfrm>
          <a:prstGeom prst="rect">
            <a:avLst/>
          </a:prstGeom>
        </p:spPr>
        <p:txBody>
          <a:bodyPr wrap="square" lIns="0" tIns="0" rIns="0" bIns="0" rtlCol="0" anchor="t">
            <a:spAutoFit/>
          </a:bodyPr>
          <a:lstStyle/>
          <a:p>
            <a:pPr algn="just">
              <a:lnSpc>
                <a:spcPts val="3357"/>
              </a:lnSpc>
            </a:pPr>
            <a:r>
              <a:rPr lang="el-GR" sz="2797" b="1" u="sng" dirty="0">
                <a:solidFill>
                  <a:srgbClr val="FFFFFF"/>
                </a:solidFill>
                <a:latin typeface="Arial" panose="020B0604020202020204" pitchFamily="34" charset="0"/>
                <a:ea typeface="Rasputin Bold"/>
                <a:cs typeface="Arial" panose="020B0604020202020204" pitchFamily="34" charset="0"/>
                <a:sym typeface="Rasputin Bold"/>
              </a:rPr>
              <a:t>Συγκεκριμένα</a:t>
            </a:r>
            <a:r>
              <a:rPr lang="en-US" sz="2797" b="1" u="sng" dirty="0">
                <a:solidFill>
                  <a:srgbClr val="FFFFFF"/>
                </a:solidFill>
                <a:latin typeface="Arial" panose="020B0604020202020204" pitchFamily="34" charset="0"/>
                <a:ea typeface="Rasputin Bold"/>
                <a:cs typeface="Arial" panose="020B0604020202020204" pitchFamily="34" charset="0"/>
                <a:sym typeface="Rasputin Bold"/>
              </a:rPr>
              <a:t>:</a:t>
            </a:r>
          </a:p>
          <a:p>
            <a:pPr algn="just">
              <a:lnSpc>
                <a:spcPts val="3357"/>
              </a:lnSpc>
            </a:pPr>
            <a:endParaRPr lang="el-GR" sz="2797" b="1" u="sng"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7"/>
              </a:lnSpc>
            </a:pPr>
            <a:r>
              <a:rPr lang="en-US" sz="2797" b="1" u="sng" dirty="0" err="1">
                <a:solidFill>
                  <a:srgbClr val="FFFFFF"/>
                </a:solidFill>
                <a:latin typeface="Arial" panose="020B0604020202020204" pitchFamily="34" charset="0"/>
                <a:ea typeface="Rasputin Bold"/>
                <a:cs typeface="Arial" panose="020B0604020202020204" pitchFamily="34" charset="0"/>
                <a:sym typeface="Rasputin Bold"/>
              </a:rPr>
              <a:t>Άρθρο</a:t>
            </a:r>
            <a:r>
              <a:rPr lang="en-US" sz="2797" b="1" u="sng" dirty="0">
                <a:solidFill>
                  <a:srgbClr val="FFFFFF"/>
                </a:solidFill>
                <a:latin typeface="Arial" panose="020B0604020202020204" pitchFamily="34" charset="0"/>
                <a:ea typeface="Rasputin Bold"/>
                <a:cs typeface="Arial" panose="020B0604020202020204" pitchFamily="34" charset="0"/>
                <a:sym typeface="Rasputin Bold"/>
              </a:rPr>
              <a:t> 2:</a:t>
            </a:r>
            <a:r>
              <a:rPr lang="en-US" sz="2797" b="1" dirty="0">
                <a:solidFill>
                  <a:srgbClr val="FFFFFF"/>
                </a:solidFill>
                <a:latin typeface="Arial" panose="020B0604020202020204" pitchFamily="34" charset="0"/>
                <a:ea typeface="Rasputin Bold"/>
                <a:cs typeface="Arial" panose="020B0604020202020204" pitchFamily="34" charset="0"/>
                <a:sym typeface="Rasputin Bold"/>
              </a:rPr>
              <a:t> </a:t>
            </a:r>
            <a:endParaRPr lang="el-GR" sz="2797" b="1"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7"/>
              </a:lnSpc>
            </a:pPr>
            <a:endParaRPr lang="el-GR" sz="2797" b="1" dirty="0">
              <a:solidFill>
                <a:srgbClr val="FFFFFF"/>
              </a:solidFill>
              <a:latin typeface="Arial" panose="020B0604020202020204" pitchFamily="34" charset="0"/>
              <a:ea typeface="Rasputin Bold"/>
              <a:cs typeface="Arial" panose="020B0604020202020204" pitchFamily="34" charset="0"/>
              <a:sym typeface="Rasputin Bold"/>
            </a:endParaRPr>
          </a:p>
          <a:p>
            <a:pPr algn="just">
              <a:lnSpc>
                <a:spcPts val="3357"/>
              </a:lnSpc>
            </a:pPr>
            <a:r>
              <a:rPr lang="en-US" sz="2797" dirty="0">
                <a:solidFill>
                  <a:srgbClr val="FFFFFF"/>
                </a:solidFill>
                <a:latin typeface="Arial" panose="020B0604020202020204" pitchFamily="34" charset="0"/>
                <a:ea typeface="Rasputin"/>
                <a:cs typeface="Arial" panose="020B0604020202020204" pitchFamily="34" charset="0"/>
                <a:sym typeface="Rasputin"/>
              </a:rPr>
              <a:t>“</a:t>
            </a:r>
            <a:r>
              <a:rPr lang="en-US" sz="2797" dirty="0" err="1">
                <a:solidFill>
                  <a:srgbClr val="FFFFFF"/>
                </a:solidFill>
                <a:latin typeface="Arial" panose="020B0604020202020204" pitchFamily="34" charset="0"/>
                <a:ea typeface="Rasputin Light"/>
                <a:cs typeface="Arial" panose="020B0604020202020204" pitchFamily="34" charset="0"/>
                <a:sym typeface="Rasputin Light"/>
              </a:rPr>
              <a:t>Κάθε</a:t>
            </a:r>
            <a:r>
              <a:rPr lang="en-US" sz="2797" dirty="0">
                <a:solidFill>
                  <a:srgbClr val="FFFFFF"/>
                </a:solidFill>
                <a:latin typeface="Arial" panose="020B0604020202020204" pitchFamily="34" charset="0"/>
                <a:ea typeface="Rasputin Light"/>
                <a:cs typeface="Arial" panose="020B0604020202020204" pitchFamily="34" charset="0"/>
                <a:sym typeface="Rasputin Light"/>
              </a:rPr>
              <a:t> </a:t>
            </a:r>
            <a:r>
              <a:rPr lang="en-US" sz="2797" dirty="0" err="1">
                <a:solidFill>
                  <a:srgbClr val="FFFFFF"/>
                </a:solidFill>
                <a:latin typeface="Arial" panose="020B0604020202020204" pitchFamily="34" charset="0"/>
                <a:ea typeface="Rasputin Light"/>
                <a:cs typeface="Arial" panose="020B0604020202020204" pitchFamily="34" charset="0"/>
                <a:sym typeface="Rasputin Light"/>
              </a:rPr>
              <a:t>άνθρω</a:t>
            </a:r>
            <a:r>
              <a:rPr lang="en-US" sz="2797" dirty="0">
                <a:solidFill>
                  <a:srgbClr val="FFFFFF"/>
                </a:solidFill>
                <a:latin typeface="Arial" panose="020B0604020202020204" pitchFamily="34" charset="0"/>
                <a:ea typeface="Rasputin Light"/>
                <a:cs typeface="Arial" panose="020B0604020202020204" pitchFamily="34" charset="0"/>
                <a:sym typeface="Rasputin Light"/>
              </a:rPr>
              <a:t>πος δικαιούται να επικαλείται όλα τα δικαιώματα και όλες τις ελευθερίες που προκηρύσσει η παρούσα Διακήρυξη, χωρίς καμία απολύτως διάκριση, ειδικότερα ως προς τη φυλή, το χρώμα, το φύλο, τη γλώσσα, </a:t>
            </a:r>
            <a:r>
              <a:rPr lang="en-US" sz="2797" dirty="0" err="1">
                <a:solidFill>
                  <a:srgbClr val="FFFFFF"/>
                </a:solidFill>
                <a:latin typeface="Arial" panose="020B0604020202020204" pitchFamily="34" charset="0"/>
                <a:ea typeface="Rasputin Light"/>
                <a:cs typeface="Arial" panose="020B0604020202020204" pitchFamily="34" charset="0"/>
                <a:sym typeface="Rasputin Light"/>
              </a:rPr>
              <a:t>τις</a:t>
            </a:r>
            <a:r>
              <a:rPr lang="en-US" sz="2797" dirty="0">
                <a:solidFill>
                  <a:srgbClr val="FFFFFF"/>
                </a:solidFill>
                <a:latin typeface="Arial" panose="020B0604020202020204" pitchFamily="34" charset="0"/>
                <a:ea typeface="Rasputin Light"/>
                <a:cs typeface="Arial" panose="020B0604020202020204" pitchFamily="34" charset="0"/>
                <a:sym typeface="Rasputin Light"/>
              </a:rPr>
              <a:t> </a:t>
            </a:r>
            <a:r>
              <a:rPr lang="en-US" sz="2797" dirty="0" err="1">
                <a:solidFill>
                  <a:srgbClr val="FFFFFF"/>
                </a:solidFill>
                <a:latin typeface="Arial" panose="020B0604020202020204" pitchFamily="34" charset="0"/>
                <a:ea typeface="Rasputin Light"/>
                <a:cs typeface="Arial" panose="020B0604020202020204" pitchFamily="34" charset="0"/>
                <a:sym typeface="Rasputin Light"/>
              </a:rPr>
              <a:t>θρησκε</a:t>
            </a:r>
            <a:r>
              <a:rPr lang="el-GR" sz="2797" dirty="0" err="1">
                <a:solidFill>
                  <a:srgbClr val="FFFFFF"/>
                </a:solidFill>
                <a:latin typeface="Arial" panose="020B0604020202020204" pitchFamily="34" charset="0"/>
                <a:ea typeface="Rasputin Light"/>
                <a:cs typeface="Arial" panose="020B0604020202020204" pitchFamily="34" charset="0"/>
                <a:sym typeface="Rasputin Light"/>
              </a:rPr>
              <a:t>υτικέ</a:t>
            </a:r>
            <a:r>
              <a:rPr lang="en-US" sz="2797" dirty="0" err="1">
                <a:solidFill>
                  <a:srgbClr val="FFFFFF"/>
                </a:solidFill>
                <a:latin typeface="Arial" panose="020B0604020202020204" pitchFamily="34" charset="0"/>
                <a:ea typeface="Rasputin Light"/>
                <a:cs typeface="Arial" panose="020B0604020202020204" pitchFamily="34" charset="0"/>
                <a:sym typeface="Rasputin Light"/>
              </a:rPr>
              <a:t>ς</a:t>
            </a:r>
            <a:r>
              <a:rPr lang="en-US" sz="2797" dirty="0">
                <a:solidFill>
                  <a:srgbClr val="FFFFFF"/>
                </a:solidFill>
                <a:latin typeface="Arial" panose="020B0604020202020204" pitchFamily="34" charset="0"/>
                <a:ea typeface="Rasputin Light"/>
                <a:cs typeface="Arial" panose="020B0604020202020204" pitchFamily="34" charset="0"/>
                <a:sym typeface="Rasputin Light"/>
              </a:rPr>
              <a:t>, τις πολιτικές ή οποιεσδήποτε άλλες πεποιθήσεις, την εθνική ή κοινωνική καταγωγή, την περιουσία, τη γέννηση ή οποιαδήποτε άλλη κατάσταση.</a:t>
            </a:r>
          </a:p>
          <a:p>
            <a:pPr algn="ctr">
              <a:lnSpc>
                <a:spcPts val="4317"/>
              </a:lnSpc>
              <a:spcBef>
                <a:spcPct val="0"/>
              </a:spcBef>
            </a:pPr>
            <a:endParaRPr lang="en-US" sz="2797" dirty="0">
              <a:solidFill>
                <a:srgbClr val="FFFFFF"/>
              </a:solidFill>
              <a:latin typeface="Rasputin Light"/>
              <a:ea typeface="Rasputin Light"/>
              <a:cs typeface="Rasputin Light"/>
              <a:sym typeface="Rasputin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3122</Words>
  <Application>Microsoft Macintosh PowerPoint</Application>
  <PresentationFormat>Προσαρμογή</PresentationFormat>
  <Paragraphs>250</Paragraphs>
  <Slides>25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4</vt:i4>
      </vt:variant>
      <vt:variant>
        <vt:lpstr>Τίτλοι διαφανειών</vt:lpstr>
      </vt:variant>
      <vt:variant>
        <vt:i4>25</vt:i4>
      </vt:variant>
    </vt:vector>
  </HeadingPairs>
  <TitlesOfParts>
    <vt:vector size="35" baseType="lpstr">
      <vt:lpstr>Rasputin Bold</vt:lpstr>
      <vt:lpstr>TT Commons Pro</vt:lpstr>
      <vt:lpstr>Calibri</vt:lpstr>
      <vt:lpstr>Rasputin Light</vt:lpstr>
      <vt:lpstr>Arial</vt:lpstr>
      <vt:lpstr>Rasputin</vt:lpstr>
      <vt:lpstr>Office Theme</vt:lpstr>
      <vt:lpstr>1_Office Theme</vt:lpstr>
      <vt:lpstr>2_Office Theme</vt:lpstr>
      <vt:lpstr>3_Office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Blobs Basic Simple Presentation</dc:title>
  <cp:lastModifiedBy>Evie Zambeta</cp:lastModifiedBy>
  <cp:revision>44</cp:revision>
  <dcterms:created xsi:type="dcterms:W3CDTF">2006-08-16T00:00:00Z</dcterms:created>
  <dcterms:modified xsi:type="dcterms:W3CDTF">2025-01-06T16:50:07Z</dcterms:modified>
  <dc:identifier>DAGTqAWr26o</dc:identifier>
</cp:coreProperties>
</file>