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handoutMasterIdLst>
    <p:handoutMasterId r:id="rId86"/>
  </p:handoutMasterIdLst>
  <p:sldIdLst>
    <p:sldId id="256" r:id="rId5"/>
    <p:sldId id="269" r:id="rId6"/>
    <p:sldId id="257" r:id="rId7"/>
    <p:sldId id="270" r:id="rId8"/>
    <p:sldId id="271" r:id="rId9"/>
    <p:sldId id="272" r:id="rId10"/>
    <p:sldId id="273" r:id="rId11"/>
    <p:sldId id="274" r:id="rId12"/>
    <p:sldId id="275" r:id="rId13"/>
    <p:sldId id="276" r:id="rId14"/>
    <p:sldId id="280" r:id="rId15"/>
    <p:sldId id="328" r:id="rId16"/>
    <p:sldId id="281" r:id="rId17"/>
    <p:sldId id="278" r:id="rId18"/>
    <p:sldId id="279" r:id="rId19"/>
    <p:sldId id="289" r:id="rId20"/>
    <p:sldId id="288" r:id="rId21"/>
    <p:sldId id="284" r:id="rId22"/>
    <p:sldId id="287" r:id="rId23"/>
    <p:sldId id="329" r:id="rId24"/>
    <p:sldId id="290" r:id="rId25"/>
    <p:sldId id="283" r:id="rId26"/>
    <p:sldId id="286" r:id="rId27"/>
    <p:sldId id="291" r:id="rId28"/>
    <p:sldId id="292" r:id="rId29"/>
    <p:sldId id="293" r:id="rId30"/>
    <p:sldId id="294" r:id="rId31"/>
    <p:sldId id="295" r:id="rId32"/>
    <p:sldId id="296" r:id="rId33"/>
    <p:sldId id="285" r:id="rId34"/>
    <p:sldId id="333" r:id="rId35"/>
    <p:sldId id="261" r:id="rId36"/>
    <p:sldId id="325" r:id="rId37"/>
    <p:sldId id="326" r:id="rId38"/>
    <p:sldId id="327" r:id="rId39"/>
    <p:sldId id="297" r:id="rId40"/>
    <p:sldId id="298" r:id="rId41"/>
    <p:sldId id="299" r:id="rId42"/>
    <p:sldId id="300" r:id="rId43"/>
    <p:sldId id="301" r:id="rId44"/>
    <p:sldId id="302" r:id="rId45"/>
    <p:sldId id="303" r:id="rId46"/>
    <p:sldId id="304" r:id="rId47"/>
    <p:sldId id="305" r:id="rId48"/>
    <p:sldId id="306" r:id="rId49"/>
    <p:sldId id="330" r:id="rId50"/>
    <p:sldId id="331" r:id="rId51"/>
    <p:sldId id="334" r:id="rId52"/>
    <p:sldId id="337" r:id="rId53"/>
    <p:sldId id="336" r:id="rId54"/>
    <p:sldId id="340" r:id="rId55"/>
    <p:sldId id="341" r:id="rId56"/>
    <p:sldId id="343" r:id="rId57"/>
    <p:sldId id="344" r:id="rId58"/>
    <p:sldId id="346" r:id="rId59"/>
    <p:sldId id="347" r:id="rId60"/>
    <p:sldId id="348" r:id="rId61"/>
    <p:sldId id="349" r:id="rId62"/>
    <p:sldId id="350" r:id="rId63"/>
    <p:sldId id="351" r:id="rId64"/>
    <p:sldId id="352" r:id="rId65"/>
    <p:sldId id="353" r:id="rId66"/>
    <p:sldId id="354" r:id="rId67"/>
    <p:sldId id="335" r:id="rId68"/>
    <p:sldId id="338" r:id="rId69"/>
    <p:sldId id="322"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97"/>
    <a:srgbClr val="AAA9A9"/>
    <a:srgbClr val="FFFFE1"/>
    <a:srgbClr val="FFFFD1"/>
    <a:srgbClr val="FFFFBD"/>
    <a:srgbClr val="F5F3EF"/>
    <a:srgbClr val="F6F5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Φωτεινό στυλ 2 - Έμφαση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8" autoAdjust="0"/>
    <p:restoredTop sz="94660"/>
  </p:normalViewPr>
  <p:slideViewPr>
    <p:cSldViewPr snapToGrid="0" showGuides="1">
      <p:cViewPr varScale="1">
        <p:scale>
          <a:sx n="117" d="100"/>
          <a:sy n="117" d="100"/>
        </p:scale>
        <p:origin x="784" y="184"/>
      </p:cViewPr>
      <p:guideLst>
        <p:guide orient="horz" pos="2160"/>
        <p:guide pos="3840"/>
      </p:guideLst>
    </p:cSldViewPr>
  </p:slideViewPr>
  <p:notesTextViewPr>
    <p:cViewPr>
      <p:scale>
        <a:sx n="1" d="1"/>
        <a:sy n="1" d="1"/>
      </p:scale>
      <p:origin x="0" y="0"/>
    </p:cViewPr>
  </p:notesTextViewPr>
  <p:sorterViewPr>
    <p:cViewPr>
      <p:scale>
        <a:sx n="100" d="100"/>
        <a:sy n="100" d="100"/>
      </p:scale>
      <p:origin x="0" y="-16666"/>
    </p:cViewPr>
  </p:sorterViewPr>
  <p:notesViewPr>
    <p:cSldViewPr snapToGrid="0" showGuides="1">
      <p:cViewPr varScale="1">
        <p:scale>
          <a:sx n="88" d="100"/>
          <a:sy n="88"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0C8CC-1C2A-41EE-8548-758B79BA04B5}"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l-GR"/>
        </a:p>
      </dgm:t>
    </dgm:pt>
    <dgm:pt modelId="{CF8CDF8E-7496-4C23-A041-57816B67721D}">
      <dgm:prSet custT="1"/>
      <dgm:spPr/>
      <dgm:t>
        <a:bodyPr/>
        <a:lstStyle/>
        <a:p>
          <a:r>
            <a:rPr lang="el-GR" sz="3200" kern="1200" cap="all" baseline="0" dirty="0">
              <a:solidFill>
                <a:schemeClr val="bg1"/>
              </a:solidFill>
              <a:latin typeface="Arial" panose="020B0604020202020204" pitchFamily="34" charset="0"/>
              <a:ea typeface="+mj-ea"/>
              <a:cs typeface="Arial" panose="020B0604020202020204" pitchFamily="34" charset="0"/>
            </a:rPr>
            <a:t>Δ’ ΔΗΜΟΤΙΚΟΥ</a:t>
          </a:r>
        </a:p>
      </dgm:t>
    </dgm:pt>
    <dgm:pt modelId="{DCB3E512-707F-473B-9861-A854900AAB8A}" type="parTrans" cxnId="{3FECE3DE-424A-4B24-8E2A-4E3E212ECB79}">
      <dgm:prSet/>
      <dgm:spPr/>
      <dgm:t>
        <a:bodyPr/>
        <a:lstStyle/>
        <a:p>
          <a:endParaRPr lang="el-GR"/>
        </a:p>
      </dgm:t>
    </dgm:pt>
    <dgm:pt modelId="{52310C99-1766-4445-A8EA-927CA39B029C}" type="sibTrans" cxnId="{3FECE3DE-424A-4B24-8E2A-4E3E212ECB79}">
      <dgm:prSet/>
      <dgm:spPr/>
      <dgm:t>
        <a:bodyPr/>
        <a:lstStyle/>
        <a:p>
          <a:endParaRPr lang="el-GR"/>
        </a:p>
      </dgm:t>
    </dgm:pt>
    <dgm:pt modelId="{EDAC43EB-E207-4849-9D0B-B73685885D5A}" type="pres">
      <dgm:prSet presAssocID="{C480C8CC-1C2A-41EE-8548-758B79BA04B5}" presName="cycle" presStyleCnt="0">
        <dgm:presLayoutVars>
          <dgm:dir/>
          <dgm:resizeHandles val="exact"/>
        </dgm:presLayoutVars>
      </dgm:prSet>
      <dgm:spPr/>
    </dgm:pt>
    <dgm:pt modelId="{00559C38-12AD-486C-B313-53B8D18C4F35}" type="pres">
      <dgm:prSet presAssocID="{CF8CDF8E-7496-4C23-A041-57816B67721D}" presName="node" presStyleLbl="node1" presStyleIdx="0" presStyleCnt="1" custScaleX="121021" custScaleY="100055">
        <dgm:presLayoutVars>
          <dgm:bulletEnabled val="1"/>
        </dgm:presLayoutVars>
      </dgm:prSet>
      <dgm:spPr/>
    </dgm:pt>
  </dgm:ptLst>
  <dgm:cxnLst>
    <dgm:cxn modelId="{BCDD1858-FF66-49E5-803E-EBB1A0113516}" type="presOf" srcId="{CF8CDF8E-7496-4C23-A041-57816B67721D}" destId="{00559C38-12AD-486C-B313-53B8D18C4F35}" srcOrd="0" destOrd="0" presId="urn:microsoft.com/office/officeart/2005/8/layout/cycle2"/>
    <dgm:cxn modelId="{C0AE547A-1CED-44B1-96F2-B569875471BD}" type="presOf" srcId="{C480C8CC-1C2A-41EE-8548-758B79BA04B5}" destId="{EDAC43EB-E207-4849-9D0B-B73685885D5A}" srcOrd="0" destOrd="0" presId="urn:microsoft.com/office/officeart/2005/8/layout/cycle2"/>
    <dgm:cxn modelId="{3FECE3DE-424A-4B24-8E2A-4E3E212ECB79}" srcId="{C480C8CC-1C2A-41EE-8548-758B79BA04B5}" destId="{CF8CDF8E-7496-4C23-A041-57816B67721D}" srcOrd="0" destOrd="0" parTransId="{DCB3E512-707F-473B-9861-A854900AAB8A}" sibTransId="{52310C99-1766-4445-A8EA-927CA39B029C}"/>
    <dgm:cxn modelId="{D4EE6ACE-05E1-4B0E-BD52-857A5A248F48}" type="presParOf" srcId="{EDAC43EB-E207-4849-9D0B-B73685885D5A}" destId="{00559C38-12AD-486C-B313-53B8D18C4F3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80C8CC-1C2A-41EE-8548-758B79BA04B5}"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l-GR"/>
        </a:p>
      </dgm:t>
    </dgm:pt>
    <dgm:pt modelId="{CF8CDF8E-7496-4C23-A041-57816B67721D}">
      <dgm:prSet custT="1"/>
      <dgm:spPr/>
      <dgm:t>
        <a:bodyPr/>
        <a:lstStyle/>
        <a:p>
          <a:pPr marL="0" lvl="0" indent="0" algn="ctr" defTabSz="1422400">
            <a:lnSpc>
              <a:spcPct val="90000"/>
            </a:lnSpc>
            <a:spcBef>
              <a:spcPct val="0"/>
            </a:spcBef>
            <a:spcAft>
              <a:spcPct val="35000"/>
            </a:spcAft>
            <a:buNone/>
          </a:pPr>
          <a:r>
            <a:rPr lang="el-GR" sz="3200" kern="1200" cap="all" baseline="0" dirty="0">
              <a:solidFill>
                <a:srgbClr val="FFFFFF"/>
              </a:solidFill>
              <a:latin typeface="Arial" panose="020B0604020202020204" pitchFamily="34" charset="0"/>
              <a:ea typeface="+mn-ea"/>
              <a:cs typeface="Arial" panose="020B0604020202020204" pitchFamily="34" charset="0"/>
            </a:rPr>
            <a:t>Β’ ΛΥΚΕΙΟΥ</a:t>
          </a:r>
        </a:p>
      </dgm:t>
    </dgm:pt>
    <dgm:pt modelId="{DCB3E512-707F-473B-9861-A854900AAB8A}" type="parTrans" cxnId="{3FECE3DE-424A-4B24-8E2A-4E3E212ECB79}">
      <dgm:prSet/>
      <dgm:spPr/>
      <dgm:t>
        <a:bodyPr/>
        <a:lstStyle/>
        <a:p>
          <a:endParaRPr lang="el-GR"/>
        </a:p>
      </dgm:t>
    </dgm:pt>
    <dgm:pt modelId="{52310C99-1766-4445-A8EA-927CA39B029C}" type="sibTrans" cxnId="{3FECE3DE-424A-4B24-8E2A-4E3E212ECB79}">
      <dgm:prSet/>
      <dgm:spPr/>
      <dgm:t>
        <a:bodyPr/>
        <a:lstStyle/>
        <a:p>
          <a:endParaRPr lang="el-GR"/>
        </a:p>
      </dgm:t>
    </dgm:pt>
    <dgm:pt modelId="{EDAC43EB-E207-4849-9D0B-B73685885D5A}" type="pres">
      <dgm:prSet presAssocID="{C480C8CC-1C2A-41EE-8548-758B79BA04B5}" presName="cycle" presStyleCnt="0">
        <dgm:presLayoutVars>
          <dgm:dir/>
          <dgm:resizeHandles val="exact"/>
        </dgm:presLayoutVars>
      </dgm:prSet>
      <dgm:spPr/>
    </dgm:pt>
    <dgm:pt modelId="{00559C38-12AD-486C-B313-53B8D18C4F35}" type="pres">
      <dgm:prSet presAssocID="{CF8CDF8E-7496-4C23-A041-57816B67721D}" presName="node" presStyleLbl="node1" presStyleIdx="0" presStyleCnt="1" custScaleX="121021" custScaleY="100055">
        <dgm:presLayoutVars>
          <dgm:bulletEnabled val="1"/>
        </dgm:presLayoutVars>
      </dgm:prSet>
      <dgm:spPr/>
    </dgm:pt>
  </dgm:ptLst>
  <dgm:cxnLst>
    <dgm:cxn modelId="{BCDD1858-FF66-49E5-803E-EBB1A0113516}" type="presOf" srcId="{CF8CDF8E-7496-4C23-A041-57816B67721D}" destId="{00559C38-12AD-486C-B313-53B8D18C4F35}" srcOrd="0" destOrd="0" presId="urn:microsoft.com/office/officeart/2005/8/layout/cycle2"/>
    <dgm:cxn modelId="{C0AE547A-1CED-44B1-96F2-B569875471BD}" type="presOf" srcId="{C480C8CC-1C2A-41EE-8548-758B79BA04B5}" destId="{EDAC43EB-E207-4849-9D0B-B73685885D5A}" srcOrd="0" destOrd="0" presId="urn:microsoft.com/office/officeart/2005/8/layout/cycle2"/>
    <dgm:cxn modelId="{3FECE3DE-424A-4B24-8E2A-4E3E212ECB79}" srcId="{C480C8CC-1C2A-41EE-8548-758B79BA04B5}" destId="{CF8CDF8E-7496-4C23-A041-57816B67721D}" srcOrd="0" destOrd="0" parTransId="{DCB3E512-707F-473B-9861-A854900AAB8A}" sibTransId="{52310C99-1766-4445-A8EA-927CA39B029C}"/>
    <dgm:cxn modelId="{D4EE6ACE-05E1-4B0E-BD52-857A5A248F48}" type="presParOf" srcId="{EDAC43EB-E207-4849-9D0B-B73685885D5A}" destId="{00559C38-12AD-486C-B313-53B8D18C4F3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59C38-12AD-486C-B313-53B8D18C4F35}">
      <dsp:nvSpPr>
        <dsp:cNvPr id="0" name=""/>
        <dsp:cNvSpPr/>
      </dsp:nvSpPr>
      <dsp:spPr>
        <a:xfrm>
          <a:off x="3195728" y="252"/>
          <a:ext cx="3705042" cy="3063171"/>
        </a:xfrm>
        <a:prstGeom prst="ellipse">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cap="all" baseline="0" dirty="0">
              <a:solidFill>
                <a:schemeClr val="bg1"/>
              </a:solidFill>
              <a:latin typeface="Arial" panose="020B0604020202020204" pitchFamily="34" charset="0"/>
              <a:ea typeface="+mj-ea"/>
              <a:cs typeface="Arial" panose="020B0604020202020204" pitchFamily="34" charset="0"/>
            </a:rPr>
            <a:t>Δ’ ΔΗΜΟΤΙΚΟΥ</a:t>
          </a:r>
        </a:p>
      </dsp:txBody>
      <dsp:txXfrm>
        <a:off x="3738319" y="448843"/>
        <a:ext cx="2619860" cy="2165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59C38-12AD-486C-B313-53B8D18C4F35}">
      <dsp:nvSpPr>
        <dsp:cNvPr id="0" name=""/>
        <dsp:cNvSpPr/>
      </dsp:nvSpPr>
      <dsp:spPr>
        <a:xfrm>
          <a:off x="3195728" y="252"/>
          <a:ext cx="3705042" cy="3063171"/>
        </a:xfrm>
        <a:prstGeom prst="ellipse">
          <a:avLst/>
        </a:prstGeom>
        <a:solidFill>
          <a:schemeClr val="accent2">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cap="all" baseline="0" dirty="0">
              <a:solidFill>
                <a:srgbClr val="FFFFFF"/>
              </a:solidFill>
              <a:latin typeface="Arial" panose="020B0604020202020204" pitchFamily="34" charset="0"/>
              <a:ea typeface="+mn-ea"/>
              <a:cs typeface="Arial" panose="020B0604020202020204" pitchFamily="34" charset="0"/>
            </a:rPr>
            <a:t>Β’ ΛΥΚΕΙΟΥ</a:t>
          </a:r>
        </a:p>
      </dsp:txBody>
      <dsp:txXfrm>
        <a:off x="3738319" y="448843"/>
        <a:ext cx="2619860" cy="216598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a:latin typeface="Arial" panose="020B0604020202020204" pitchFamily="34" charset="0"/>
            </a:endParaRPr>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412E30F-5349-4902-8BC2-69D58F8EF02B}" type="datetime1">
              <a:rPr lang="el-GR" smtClean="0">
                <a:latin typeface="Arial" panose="020B0604020202020204" pitchFamily="34" charset="0"/>
              </a:rPr>
              <a:t>12/1/24</a:t>
            </a:fld>
            <a:endParaRPr lang="el-GR">
              <a:latin typeface="Arial" panose="020B0604020202020204" pitchFamily="34" charset="0"/>
            </a:endParaRPr>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a:latin typeface="Arial" panose="020B0604020202020204" pitchFamily="34" charset="0"/>
            </a:endParaRPr>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el-GR">
                <a:latin typeface="Arial" panose="020B0604020202020204" pitchFamily="34" charset="0"/>
              </a:rPr>
              <a:t>‹#›</a:t>
            </a:fld>
            <a:endParaRPr lang="el-GR">
              <a:latin typeface="Arial" panose="020B0604020202020204" pitchFamily="34" charset="0"/>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F91AB57-D5D0-40C8-A484-CE588D7256AC}" type="datetime1">
              <a:rPr lang="el-GR" noProof="0" smtClean="0"/>
              <a:t>12/1/24</a:t>
            </a:fld>
            <a:endParaRPr lang="el-GR" noProof="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Κάντε κλικ για επεξεργασία των στυλ κειμένου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A3C37BE-C303-496D-B5CD-85F2937540FC}" type="slidenum">
              <a:rPr lang="el-GR" noProof="0" smtClean="0"/>
              <a:pPr/>
              <a:t>‹#›</a:t>
            </a:fld>
            <a:endParaRPr lang="el-GR" noProof="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r>
              <a:rPr lang="el-GR" b="1" i="1">
                <a:latin typeface="Arial" pitchFamily="34" charset="0"/>
                <a:cs typeface="Arial" pitchFamily="34" charset="0"/>
              </a:rPr>
              <a:t>ΣΗΜΕΙΩΣΗ:</a:t>
            </a:r>
          </a:p>
          <a:p>
            <a:pPr rtl="0"/>
            <a:r>
              <a:rPr lang="el-GR" i="1">
                <a:latin typeface="Arial" pitchFamily="34" charset="0"/>
                <a:cs typeface="Arial" pitchFamily="34" charset="0"/>
              </a:rPr>
              <a:t>Για να αλλάξετε την εικόνα σε αυτή τη διαφάνεια, επιλέξτε την εικόνα και διαγράψτε τη. Στη συνέχεια, κάντε κλικ στο εικονίδιο "Εικόνες" στο σύμβολο κράτησης θέσης για να εισαγάγετε τη δική σας εικόνα.</a:t>
            </a:r>
          </a:p>
        </p:txBody>
      </p:sp>
      <p:sp>
        <p:nvSpPr>
          <p:cNvPr id="4" name="Θέση αριθμού διαφάνειας 3"/>
          <p:cNvSpPr>
            <a:spLocks noGrp="1"/>
          </p:cNvSpPr>
          <p:nvPr>
            <p:ph type="sldNum" sz="quarter" idx="10"/>
          </p:nvPr>
        </p:nvSpPr>
        <p:spPr/>
        <p:txBody>
          <a:bodyPr rtlCol="0"/>
          <a:lstStyle/>
          <a:p>
            <a:pPr rtl="0"/>
            <a:fld id="{0A3C37BE-C303-496D-B5CD-85F2937540FC}" type="slidenum">
              <a:rPr lang="el-GR" smtClean="0"/>
              <a:t>1</a:t>
            </a:fld>
            <a:endParaRPr lang="el-GR"/>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a:p>
        </p:txBody>
      </p:sp>
      <p:sp>
        <p:nvSpPr>
          <p:cNvPr id="4" name="Θέση αριθμού διαφάνειας 3"/>
          <p:cNvSpPr>
            <a:spLocks noGrp="1"/>
          </p:cNvSpPr>
          <p:nvPr>
            <p:ph type="sldNum" sz="quarter" idx="5"/>
          </p:nvPr>
        </p:nvSpPr>
        <p:spPr/>
        <p:txBody>
          <a:bodyPr rtlCol="0"/>
          <a:lstStyle/>
          <a:p>
            <a:pPr rtl="0"/>
            <a:fld id="{0A3C37BE-C303-496D-B5CD-85F2937540FC}" type="slidenum">
              <a:rPr lang="el-GR" smtClean="0"/>
              <a:t>3</a:t>
            </a:fld>
            <a:endParaRPr lang="el-GR"/>
          </a:p>
        </p:txBody>
      </p:sp>
    </p:spTree>
    <p:extLst>
      <p:ext uri="{BB962C8B-B14F-4D97-AF65-F5344CB8AC3E}">
        <p14:creationId xmlns:p14="http://schemas.microsoft.com/office/powerpoint/2010/main" val="144323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a:p>
        </p:txBody>
      </p:sp>
      <p:sp>
        <p:nvSpPr>
          <p:cNvPr id="4" name="Θέση αριθμού διαφάνειας 3"/>
          <p:cNvSpPr>
            <a:spLocks noGrp="1"/>
          </p:cNvSpPr>
          <p:nvPr>
            <p:ph type="sldNum" sz="quarter" idx="5"/>
          </p:nvPr>
        </p:nvSpPr>
        <p:spPr/>
        <p:txBody>
          <a:bodyPr rtlCol="0"/>
          <a:lstStyle/>
          <a:p>
            <a:pPr rtl="0"/>
            <a:fld id="{0A3C37BE-C303-496D-B5CD-85F2937540FC}" type="slidenum">
              <a:rPr lang="el-GR" smtClean="0"/>
              <a:t>32</a:t>
            </a:fld>
            <a:endParaRPr lang="el-GR"/>
          </a:p>
        </p:txBody>
      </p:sp>
    </p:spTree>
    <p:extLst>
      <p:ext uri="{BB962C8B-B14F-4D97-AF65-F5344CB8AC3E}">
        <p14:creationId xmlns:p14="http://schemas.microsoft.com/office/powerpoint/2010/main" val="354761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a:p>
        </p:txBody>
      </p:sp>
      <p:sp>
        <p:nvSpPr>
          <p:cNvPr id="4" name="Θέση αριθμού διαφάνειας 3"/>
          <p:cNvSpPr>
            <a:spLocks noGrp="1"/>
          </p:cNvSpPr>
          <p:nvPr>
            <p:ph type="sldNum" sz="quarter" idx="5"/>
          </p:nvPr>
        </p:nvSpPr>
        <p:spPr/>
        <p:txBody>
          <a:bodyPr rtlCol="0"/>
          <a:lstStyle/>
          <a:p>
            <a:pPr rtl="0"/>
            <a:fld id="{0A3C37BE-C303-496D-B5CD-85F2937540FC}" type="slidenum">
              <a:rPr lang="el-GR" smtClean="0"/>
              <a:t>47</a:t>
            </a:fld>
            <a:endParaRPr lang="el-GR"/>
          </a:p>
        </p:txBody>
      </p:sp>
    </p:spTree>
    <p:extLst>
      <p:ext uri="{BB962C8B-B14F-4D97-AF65-F5344CB8AC3E}">
        <p14:creationId xmlns:p14="http://schemas.microsoft.com/office/powerpoint/2010/main" val="21807136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8" name="Ορθογώνιο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latin typeface="Arial" panose="020B0604020202020204" pitchFamily="34" charset="0"/>
            </a:endParaRPr>
          </a:p>
        </p:txBody>
      </p:sp>
      <p:pic>
        <p:nvPicPr>
          <p:cNvPr id="11" name="Εικόνα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Τίτλος 1"/>
          <p:cNvSpPr>
            <a:spLocks noGrp="1"/>
          </p:cNvSpPr>
          <p:nvPr>
            <p:ph type="ctrTitle" hasCustomPrompt="1"/>
          </p:nvPr>
        </p:nvSpPr>
        <p:spPr>
          <a:xfrm>
            <a:off x="1104900" y="2292094"/>
            <a:ext cx="10096500" cy="2219691"/>
          </a:xfrm>
        </p:spPr>
        <p:txBody>
          <a:bodyPr rtlCol="0" anchor="ctr">
            <a:normAutofit/>
          </a:bodyPr>
          <a:lstStyle>
            <a:lvl1pPr algn="l">
              <a:defRPr sz="4400" cap="all" baseline="0"/>
            </a:lvl1pPr>
          </a:lstStyle>
          <a:p>
            <a:pPr rtl="0"/>
            <a:r>
              <a:rPr lang="el-GR" noProof="0"/>
              <a:t>Κάντε κλικ για να επεξεργαστείτε το Στυλ κύριου τίτλου</a:t>
            </a:r>
          </a:p>
        </p:txBody>
      </p:sp>
      <p:sp>
        <p:nvSpPr>
          <p:cNvPr id="3" name="Υπότιτλος 2"/>
          <p:cNvSpPr>
            <a:spLocks noGrp="1"/>
          </p:cNvSpPr>
          <p:nvPr>
            <p:ph type="subTitle" idx="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p>
        </p:txBody>
      </p:sp>
      <p:sp>
        <p:nvSpPr>
          <p:cNvPr id="7" name="Ορθογώνιο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latin typeface="Arial" panose="020B0604020202020204" pitchFamily="34" charset="0"/>
            </a:endParaRPr>
          </a:p>
        </p:txBody>
      </p:sp>
      <p:sp>
        <p:nvSpPr>
          <p:cNvPr id="4" name="Θέση ημερομηνίας 3"/>
          <p:cNvSpPr>
            <a:spLocks noGrp="1"/>
          </p:cNvSpPr>
          <p:nvPr>
            <p:ph type="dt" sz="half" idx="10"/>
          </p:nvPr>
        </p:nvSpPr>
        <p:spPr/>
        <p:txBody>
          <a:bodyPr rtlCol="0"/>
          <a:lstStyle>
            <a:lvl1pPr>
              <a:defRPr baseline="0">
                <a:solidFill>
                  <a:schemeClr val="tx1">
                    <a:lumMod val="20000"/>
                    <a:lumOff val="80000"/>
                  </a:schemeClr>
                </a:solidFill>
              </a:defRPr>
            </a:lvl1pPr>
          </a:lstStyle>
          <a:p>
            <a:pPr rtl="0"/>
            <a:fld id="{41DB3F92-FA95-436F-9C6D-18B43F12215F}" type="datetime1">
              <a:rPr lang="el-GR" noProof="0" smtClean="0"/>
              <a:t>12/1/24</a:t>
            </a:fld>
            <a:endParaRPr lang="el-GR" noProof="0"/>
          </a:p>
        </p:txBody>
      </p:sp>
      <p:sp>
        <p:nvSpPr>
          <p:cNvPr id="5" name="Θέση υποσέλιδου 4"/>
          <p:cNvSpPr>
            <a:spLocks noGrp="1"/>
          </p:cNvSpPr>
          <p:nvPr>
            <p:ph type="ftr" sz="quarter" idx="11"/>
          </p:nvPr>
        </p:nvSpPr>
        <p:spPr/>
        <p:txBody>
          <a:bodyPr rtlCol="0"/>
          <a:lstStyle>
            <a:lvl1pPr>
              <a:defRPr baseline="0">
                <a:solidFill>
                  <a:schemeClr val="tx1">
                    <a:lumMod val="20000"/>
                    <a:lumOff val="80000"/>
                  </a:schemeClr>
                </a:solidFill>
              </a:defRPr>
            </a:lvl1pPr>
          </a:lstStyle>
          <a:p>
            <a:pPr rtl="0"/>
            <a:endParaRPr lang="el-GR" noProof="0"/>
          </a:p>
        </p:txBody>
      </p:sp>
      <p:sp>
        <p:nvSpPr>
          <p:cNvPr id="6" name="Θέση αριθμού διαφάνειας 5"/>
          <p:cNvSpPr>
            <a:spLocks noGrp="1"/>
          </p:cNvSpPr>
          <p:nvPr>
            <p:ph type="sldNum" sz="quarter" idx="12"/>
          </p:nvPr>
        </p:nvSpPr>
        <p:spPr/>
        <p:txBody>
          <a:bodyPr rtlCol="0"/>
          <a:lstStyle>
            <a:lvl1pPr>
              <a:defRPr baseline="0">
                <a:solidFill>
                  <a:schemeClr val="tx1">
                    <a:lumMod val="20000"/>
                    <a:lumOff val="80000"/>
                  </a:schemeClr>
                </a:solidFill>
              </a:defRPr>
            </a:lvl1pPr>
          </a:lstStyle>
          <a:p>
            <a:pPr rtl="0"/>
            <a:fld id="{0FF54DE5-C571-48E8-A5BC-B369434E2F44}" type="slidenum">
              <a:rPr lang="el-GR" noProof="0" smtClean="0"/>
              <a:pPr/>
              <a:t>‹#›</a:t>
            </a:fld>
            <a:endParaRPr lang="el-GR" noProof="0"/>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nchor="b"/>
          <a:lstStyle>
            <a:lvl1pPr>
              <a:defRPr sz="3200"/>
            </a:lvl1pPr>
          </a:lstStyle>
          <a:p>
            <a:pPr rtl="0"/>
            <a:r>
              <a:rPr lang="el-GR" noProof="0"/>
              <a:t>Κάντε κλικ για να επεξεργαστείτε το Στυλ κύριου τίτλου</a:t>
            </a:r>
          </a:p>
        </p:txBody>
      </p:sp>
      <p:sp>
        <p:nvSpPr>
          <p:cNvPr id="4" name="Θέση κειμένου 3"/>
          <p:cNvSpPr>
            <a:spLocks noGrp="1"/>
          </p:cNvSpPr>
          <p:nvPr>
            <p:ph type="body" sz="half" idx="2" hasCustomPrompt="1"/>
          </p:nvPr>
        </p:nvSpPr>
        <p:spPr>
          <a:xfrm>
            <a:off x="1104900" y="1600200"/>
            <a:ext cx="3396996"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Στυλ υποδείγματος κειμένου</a:t>
            </a:r>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p>
        </p:txBody>
      </p:sp>
      <p:sp>
        <p:nvSpPr>
          <p:cNvPr id="5" name="Θέση ημερομηνίας 4"/>
          <p:cNvSpPr>
            <a:spLocks noGrp="1"/>
          </p:cNvSpPr>
          <p:nvPr>
            <p:ph type="dt" sz="half" idx="10"/>
          </p:nvPr>
        </p:nvSpPr>
        <p:spPr/>
        <p:txBody>
          <a:bodyPr rtlCol="0"/>
          <a:lstStyle/>
          <a:p>
            <a:pPr rtl="0"/>
            <a:fld id="{677E190C-BB8B-4DE6-B690-65D3458A2B62}" type="datetime1">
              <a:rPr lang="el-GR" noProof="0" smtClean="0"/>
              <a:t>12/1/24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p:txBody>
          <a:bodyPr vert="eaVert"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8479C18E-071D-4807-B2B4-E362316FC28E}" type="datetime1">
              <a:rPr lang="el-GR" noProof="0" smtClean="0"/>
              <a:t>12/1/24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9372600" y="365125"/>
            <a:ext cx="1714500" cy="5811838"/>
          </a:xfrm>
        </p:spPr>
        <p:txBody>
          <a:bodyPr vert="eaVert" rtlCol="0"/>
          <a:lstStyle/>
          <a:p>
            <a:pPr rtl="0"/>
            <a:r>
              <a:rPr lang="el-GR" noProof="0"/>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a:xfrm>
            <a:off x="1104900" y="365125"/>
            <a:ext cx="8098896" cy="5811838"/>
          </a:xfrm>
        </p:spPr>
        <p:txBody>
          <a:bodyPr vert="eaVert"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D509A71E-FA7E-4F93-90A4-5432615CE3CE}" type="datetime1">
              <a:rPr lang="el-GR" noProof="0" smtClean="0"/>
              <a:t>12/1/24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0FF54DE5-C571-48E8-A5BC-B369434E2F44}" type="slidenum">
              <a:rPr lang="el-GR" noProof="0"/>
              <a:t>‹#›</a:t>
            </a:fld>
            <a:endParaRPr lang="el-GR" noProof="0"/>
          </a:p>
        </p:txBody>
      </p:sp>
      <p:grpSp>
        <p:nvGrpSpPr>
          <p:cNvPr id="7" name="Ομάδα 6"/>
          <p:cNvGrpSpPr/>
          <p:nvPr/>
        </p:nvGrpSpPr>
        <p:grpSpPr>
          <a:xfrm rot="5400000">
            <a:off x="6514047" y="3228843"/>
            <a:ext cx="5632704" cy="84403"/>
            <a:chOff x="1073150" y="1219201"/>
            <a:chExt cx="10058400" cy="63125"/>
          </a:xfrm>
        </p:grpSpPr>
        <p:cxnSp>
          <p:nvCxnSpPr>
            <p:cNvPr id="8" name="Ευθεία γραμμή σύνδεσης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idx="1" hasCustomPrompt="1"/>
          </p:nvPr>
        </p:nvSpPr>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7182AE79-D691-4E59-B463-EA9BB658BF3F}" type="datetime1">
              <a:rPr lang="el-GR" noProof="0" smtClean="0"/>
              <a:t>12/1/24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με εικόνα">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el-GR" noProof="0"/>
              <a:t>Κάντε κλικ για να επεξεργαστείτε το Στυλ κύριου τίτλου</a:t>
            </a:r>
          </a:p>
        </p:txBody>
      </p:sp>
      <p:sp>
        <p:nvSpPr>
          <p:cNvPr id="3" name="Υπότιτλος 2"/>
          <p:cNvSpPr>
            <a:spLocks noGrp="1"/>
          </p:cNvSpPr>
          <p:nvPr>
            <p:ph type="subTitle" idx="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p>
        </p:txBody>
      </p:sp>
      <p:sp>
        <p:nvSpPr>
          <p:cNvPr id="11" name="Θέση εικόνας 10"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el-GR" noProof="0"/>
              <a:t>Κάντε κλικ στο εικονίδιο για να προσθέσετε εικόνα</a:t>
            </a:r>
          </a:p>
        </p:txBody>
      </p:sp>
      <p:sp>
        <p:nvSpPr>
          <p:cNvPr id="8" name="Ορθογώνιο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latin typeface="Arial" panose="020B0604020202020204" pitchFamily="34" charset="0"/>
            </a:endParaRPr>
          </a:p>
        </p:txBody>
      </p:sp>
      <p:grpSp>
        <p:nvGrpSpPr>
          <p:cNvPr id="14" name="Ομάδα 13"/>
          <p:cNvGrpSpPr/>
          <p:nvPr/>
        </p:nvGrpSpPr>
        <p:grpSpPr>
          <a:xfrm>
            <a:off x="0" y="1143000"/>
            <a:ext cx="12192000" cy="63125"/>
            <a:chOff x="507492" y="1501519"/>
            <a:chExt cx="8129016" cy="63125"/>
          </a:xfrm>
        </p:grpSpPr>
        <p:cxnSp>
          <p:nvCxnSpPr>
            <p:cNvPr id="15" name="Ευθεία γραμμή σύνδεσης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Εικόνα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Ομάδα 12"/>
          <p:cNvGrpSpPr/>
          <p:nvPr/>
        </p:nvGrpSpPr>
        <p:grpSpPr>
          <a:xfrm rot="10800000">
            <a:off x="0" y="5645510"/>
            <a:ext cx="12192000" cy="63125"/>
            <a:chOff x="507492" y="1501519"/>
            <a:chExt cx="8129016" cy="63125"/>
          </a:xfrm>
        </p:grpSpPr>
        <p:cxnSp>
          <p:nvCxnSpPr>
            <p:cNvPr id="17" name="Ευθεία γραμμή σύνδεσης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Ορθογώνιο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latin typeface="Arial" panose="020B0604020202020204" pitchFamily="34" charset="0"/>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Ομάδα 7"/>
          <p:cNvGrpSpPr/>
          <p:nvPr/>
        </p:nvGrpSpPr>
        <p:grpSpPr>
          <a:xfrm>
            <a:off x="0" y="2514600"/>
            <a:ext cx="12192000" cy="3194035"/>
            <a:chOff x="647402" y="2514600"/>
            <a:chExt cx="10838688" cy="3194035"/>
          </a:xfrm>
        </p:grpSpPr>
        <p:grpSp>
          <p:nvGrpSpPr>
            <p:cNvPr id="9" name="Ομάδα 8"/>
            <p:cNvGrpSpPr/>
            <p:nvPr/>
          </p:nvGrpSpPr>
          <p:grpSpPr>
            <a:xfrm>
              <a:off x="647402" y="2514600"/>
              <a:ext cx="10838688" cy="63125"/>
              <a:chOff x="507492" y="1501519"/>
              <a:chExt cx="8129016" cy="63125"/>
            </a:xfrm>
          </p:grpSpPr>
          <p:cxnSp>
            <p:nvCxnSpPr>
              <p:cNvPr id="14" name="Ευθεία γραμμή σύνδεσης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Ορθογώνιο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latin typeface="Arial" panose="020B0604020202020204" pitchFamily="34" charset="0"/>
              </a:endParaRPr>
            </a:p>
          </p:txBody>
        </p:sp>
        <p:grpSp>
          <p:nvGrpSpPr>
            <p:cNvPr id="11" name="Ομάδα 10"/>
            <p:cNvGrpSpPr/>
            <p:nvPr/>
          </p:nvGrpSpPr>
          <p:grpSpPr>
            <a:xfrm rot="10800000">
              <a:off x="647402" y="5645510"/>
              <a:ext cx="10838688" cy="63125"/>
              <a:chOff x="507492" y="1501519"/>
              <a:chExt cx="8129016" cy="63125"/>
            </a:xfrm>
          </p:grpSpPr>
          <p:cxnSp>
            <p:nvCxnSpPr>
              <p:cNvPr id="12" name="Ευθεία γραμμή σύνδεσης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Εικόνα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Τίτλος 1"/>
          <p:cNvSpPr>
            <a:spLocks noGrp="1"/>
          </p:cNvSpPr>
          <p:nvPr>
            <p:ph type="title" hasCustomPrompt="1"/>
          </p:nvPr>
        </p:nvSpPr>
        <p:spPr>
          <a:xfrm>
            <a:off x="1104899" y="2971806"/>
            <a:ext cx="10071099" cy="1684150"/>
          </a:xfrm>
        </p:spPr>
        <p:txBody>
          <a:bodyPr rtlCol="0" anchor="ctr">
            <a:normAutofit/>
          </a:bodyPr>
          <a:lstStyle>
            <a:lvl1pPr>
              <a:defRPr sz="4400" cap="all" baseline="0">
                <a:solidFill>
                  <a:schemeClr val="bg1"/>
                </a:solidFill>
              </a:defRPr>
            </a:lvl1p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104899" y="4655956"/>
            <a:ext cx="10071099" cy="509750"/>
          </a:xfrm>
        </p:spPr>
        <p:txBody>
          <a:bodyPr rtlCol="0">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l-GR" noProof="0"/>
              <a:t>Στυλ υποδείγματος κειμένου</a:t>
            </a:r>
          </a:p>
        </p:txBody>
      </p:sp>
      <p:sp>
        <p:nvSpPr>
          <p:cNvPr id="4" name="Θέση ημερομηνίας 3"/>
          <p:cNvSpPr>
            <a:spLocks noGrp="1"/>
          </p:cNvSpPr>
          <p:nvPr>
            <p:ph type="dt" sz="half" idx="10"/>
          </p:nvPr>
        </p:nvSpPr>
        <p:spPr/>
        <p:txBody>
          <a:bodyPr rtlCol="0"/>
          <a:lstStyle/>
          <a:p>
            <a:pPr rtl="0"/>
            <a:fld id="{E5A0AAB7-B827-4C97-A003-69E38F2B5EEE}" type="datetime1">
              <a:rPr lang="el-GR" noProof="0" smtClean="0"/>
              <a:t>12/1/24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sz="half" idx="1" hasCustomPrompt="1"/>
          </p:nvPr>
        </p:nvSpPr>
        <p:spPr>
          <a:xfrm>
            <a:off x="1104900" y="1600200"/>
            <a:ext cx="4914900" cy="4571999"/>
          </a:xfrm>
        </p:spPr>
        <p:txBody>
          <a:bodyPr rtlCol="0"/>
          <a:lstStyle>
            <a:lvl5pPr>
              <a:defRPr/>
            </a:lvl5pPr>
            <a:lvl6pPr>
              <a:defRPr/>
            </a:lvl6pPr>
            <a:lvl7pPr>
              <a:defRPr/>
            </a:lvl7pPr>
            <a:lvl8pPr>
              <a:defRPr/>
            </a:lvl8pPr>
            <a:lvl9pPr>
              <a:defRPr/>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6172200" y="1600200"/>
            <a:ext cx="4914900" cy="4571999"/>
          </a:xfrm>
        </p:spPr>
        <p:txBody>
          <a:bodyPr rtlCol="0"/>
          <a:lstStyle>
            <a:lvl5pPr>
              <a:defRPr/>
            </a:lvl5pPr>
            <a:lvl6pPr>
              <a:defRPr/>
            </a:lvl6pPr>
            <a:lvl7pPr>
              <a:defRPr/>
            </a:lvl7pPr>
            <a:lvl8pPr>
              <a:defRPr/>
            </a:lvl8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ημερομηνίας 4"/>
          <p:cNvSpPr>
            <a:spLocks noGrp="1"/>
          </p:cNvSpPr>
          <p:nvPr>
            <p:ph type="dt" sz="half" idx="10"/>
          </p:nvPr>
        </p:nvSpPr>
        <p:spPr/>
        <p:txBody>
          <a:bodyPr rtlCol="0"/>
          <a:lstStyle/>
          <a:p>
            <a:pPr rtl="0"/>
            <a:fld id="{F58CEBDB-20E5-4EFA-A3C9-8B81DAF32C04}" type="datetime1">
              <a:rPr lang="el-GR" noProof="0" smtClean="0"/>
              <a:t>12/1/24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10490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4" name="Θέση περιεχομένου 3"/>
          <p:cNvSpPr>
            <a:spLocks noGrp="1"/>
          </p:cNvSpPr>
          <p:nvPr>
            <p:ph sz="half" idx="2" hasCustomPrompt="1"/>
          </p:nvPr>
        </p:nvSpPr>
        <p:spPr>
          <a:xfrm>
            <a:off x="1104900" y="2424112"/>
            <a:ext cx="4919472" cy="3748088"/>
          </a:xfrm>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616611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6" name="Θέση περιεχομένου 5"/>
          <p:cNvSpPr>
            <a:spLocks noGrp="1"/>
          </p:cNvSpPr>
          <p:nvPr>
            <p:ph sz="quarter" idx="4" hasCustomPrompt="1"/>
          </p:nvPr>
        </p:nvSpPr>
        <p:spPr>
          <a:xfrm>
            <a:off x="6166110" y="2424112"/>
            <a:ext cx="4919472" cy="3748088"/>
          </a:xfrm>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21C1ADCD-EE64-40BC-8E67-DA1AFCC01D00}" type="datetime1">
              <a:rPr lang="el-GR" noProof="0" smtClean="0"/>
              <a:t>12/1/24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ημερομηνίας 2"/>
          <p:cNvSpPr>
            <a:spLocks noGrp="1"/>
          </p:cNvSpPr>
          <p:nvPr>
            <p:ph type="dt" sz="half" idx="10"/>
          </p:nvPr>
        </p:nvSpPr>
        <p:spPr/>
        <p:txBody>
          <a:bodyPr rtlCol="0"/>
          <a:lstStyle/>
          <a:p>
            <a:pPr rtl="0"/>
            <a:fld id="{7BCCDE3C-5F14-466A-8000-46CF1EC1725B}" type="datetime1">
              <a:rPr lang="el-GR" noProof="0" smtClean="0"/>
              <a:t>12/1/24</a:t>
            </a:fld>
            <a:endParaRPr lang="el-GR" noProof="0"/>
          </a:p>
        </p:txBody>
      </p:sp>
      <p:sp>
        <p:nvSpPr>
          <p:cNvPr id="4" name="Θέση υποσέλιδου 3"/>
          <p:cNvSpPr>
            <a:spLocks noGrp="1"/>
          </p:cNvSpPr>
          <p:nvPr>
            <p:ph type="ftr" sz="quarter" idx="11"/>
          </p:nvPr>
        </p:nvSpPr>
        <p:spPr/>
        <p:txBody>
          <a:bodyPr rtlCol="0"/>
          <a:lstStyle/>
          <a:p>
            <a:pPr rtl="0"/>
            <a:endParaRPr lang="el-GR" noProof="0"/>
          </a:p>
        </p:txBody>
      </p:sp>
      <p:sp>
        <p:nvSpPr>
          <p:cNvPr id="5" name="Θέση αριθμού διαφάνειας 4"/>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rtlCol="0"/>
          <a:lstStyle/>
          <a:p>
            <a:pPr rtl="0"/>
            <a:fld id="{C321633C-D973-4C50-8695-EB74D10D33B8}" type="datetime1">
              <a:rPr lang="el-GR" noProof="0" smtClean="0"/>
              <a:t>12/1/24</a:t>
            </a:fld>
            <a:endParaRPr lang="el-GR" noProof="0"/>
          </a:p>
        </p:txBody>
      </p:sp>
      <p:sp>
        <p:nvSpPr>
          <p:cNvPr id="3" name="Θέση υποσέλιδου 2"/>
          <p:cNvSpPr>
            <a:spLocks noGrp="1"/>
          </p:cNvSpPr>
          <p:nvPr>
            <p:ph type="ftr" sz="quarter" idx="11"/>
          </p:nvPr>
        </p:nvSpPr>
        <p:spPr/>
        <p:txBody>
          <a:bodyPr rtlCol="0"/>
          <a:lstStyle/>
          <a:p>
            <a:pPr rtl="0"/>
            <a:endParaRPr lang="el-GR" noProof="0"/>
          </a:p>
        </p:txBody>
      </p:sp>
      <p:sp>
        <p:nvSpPr>
          <p:cNvPr id="4" name="Θέση αριθμού διαφάνειας 3"/>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nchor="b"/>
          <a:lstStyle>
            <a:lvl1pPr>
              <a:defRPr sz="3200"/>
            </a:lvl1pPr>
          </a:lstStyle>
          <a:p>
            <a:pPr rtl="0"/>
            <a:r>
              <a:rPr lang="el-GR" noProof="0"/>
              <a:t>Κάντε κλικ για να επεξεργαστείτε το Στυλ κύριου τίτλου</a:t>
            </a:r>
          </a:p>
        </p:txBody>
      </p:sp>
      <p:sp>
        <p:nvSpPr>
          <p:cNvPr id="4" name="Θέση κειμένου 3"/>
          <p:cNvSpPr>
            <a:spLocks noGrp="1"/>
          </p:cNvSpPr>
          <p:nvPr>
            <p:ph type="body" sz="half" idx="2" hasCustomPrompt="1"/>
          </p:nvPr>
        </p:nvSpPr>
        <p:spPr>
          <a:xfrm>
            <a:off x="1104900" y="1600200"/>
            <a:ext cx="4384548"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Στυλ υποδείγματος κειμένου</a:t>
            </a:r>
          </a:p>
        </p:txBody>
      </p:sp>
      <p:sp>
        <p:nvSpPr>
          <p:cNvPr id="3" name="Θέση περιεχομένου 2"/>
          <p:cNvSpPr>
            <a:spLocks noGrp="1"/>
          </p:cNvSpPr>
          <p:nvPr>
            <p:ph idx="1" hasCustomPrompt="1"/>
          </p:nvPr>
        </p:nvSpPr>
        <p:spPr>
          <a:xfrm>
            <a:off x="5641848" y="1600199"/>
            <a:ext cx="5445252" cy="4572001"/>
          </a:xfrm>
        </p:spPr>
        <p:txBody>
          <a:bodyPr rtlCol="0">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ημερομηνίας 4"/>
          <p:cNvSpPr>
            <a:spLocks noGrp="1"/>
          </p:cNvSpPr>
          <p:nvPr>
            <p:ph type="dt" sz="half" idx="10"/>
          </p:nvPr>
        </p:nvSpPr>
        <p:spPr/>
        <p:txBody>
          <a:bodyPr rtlCol="0"/>
          <a:lstStyle/>
          <a:p>
            <a:pPr rtl="0"/>
            <a:fld id="{8BBF2226-2A65-442C-BAE4-87DB80553FEB}" type="datetime1">
              <a:rPr lang="el-GR" noProof="0" smtClean="0"/>
              <a:t>12/1/24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0FF54DE5-C571-48E8-A5BC-B369434E2F44}" type="slidenum">
              <a:rPr lang="el-GR" noProof="0"/>
              <a:t>‹#›</a:t>
            </a:fld>
            <a:endParaRPr lang="el-GR" noProof="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el-GR" noProof="0"/>
              <a:t>Κάντε κλικ για επεξεργασία των στυλ κειμένου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a:p>
            <a:pPr lvl="5" rtl="0"/>
            <a:r>
              <a:rPr lang="el-GR" noProof="0"/>
              <a:t>Έκτου επιπέδου</a:t>
            </a:r>
          </a:p>
          <a:p>
            <a:pPr lvl="6" rtl="0"/>
            <a:r>
              <a:rPr lang="el-GR" noProof="0"/>
              <a:t>Έβδομου επιπέδου</a:t>
            </a:r>
          </a:p>
          <a:p>
            <a:pPr lvl="7" rtl="0"/>
            <a:r>
              <a:rPr lang="el-GR" noProof="0"/>
              <a:t>Όγδοου επιπέδου</a:t>
            </a:r>
          </a:p>
          <a:p>
            <a:pPr lvl="8" rtl="0"/>
            <a:r>
              <a:rPr lang="el-GR" noProof="0"/>
              <a:t>Ένατου επιπέδου</a:t>
            </a:r>
          </a:p>
        </p:txBody>
      </p:sp>
      <p:sp>
        <p:nvSpPr>
          <p:cNvPr id="4" name="Θέση ημερομηνίας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latin typeface="Arial" panose="020B0604020202020204" pitchFamily="34" charset="0"/>
              </a:defRPr>
            </a:lvl1pPr>
          </a:lstStyle>
          <a:p>
            <a:fld id="{ABFDAE49-20C6-453F-A134-0E58B87FC731}" type="datetime1">
              <a:rPr lang="el-GR" noProof="0" smtClean="0"/>
              <a:t>12/1/24</a:t>
            </a:fld>
            <a:endParaRPr lang="el-GR" noProof="0"/>
          </a:p>
        </p:txBody>
      </p:sp>
      <p:sp>
        <p:nvSpPr>
          <p:cNvPr id="5" name="Θέση υποσέλιδου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latin typeface="Arial" panose="020B0604020202020204" pitchFamily="34" charset="0"/>
              </a:defRPr>
            </a:lvl1pPr>
          </a:lstStyle>
          <a:p>
            <a:endParaRPr lang="el-GR" noProof="0"/>
          </a:p>
        </p:txBody>
      </p:sp>
      <p:sp>
        <p:nvSpPr>
          <p:cNvPr id="6" name="Θέση αριθμού διαφάνειας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latin typeface="Arial" panose="020B0604020202020204" pitchFamily="34" charset="0"/>
              </a:defRPr>
            </a:lvl1pPr>
          </a:lstStyle>
          <a:p>
            <a:fld id="{0FF54DE5-C571-48E8-A5BC-B369434E2F44}" type="slidenum">
              <a:rPr lang="el-GR" noProof="0" smtClean="0"/>
              <a:pPr/>
              <a:t>‹#›</a:t>
            </a:fld>
            <a:endParaRPr lang="el-GR" noProof="0"/>
          </a:p>
        </p:txBody>
      </p:sp>
      <p:grpSp>
        <p:nvGrpSpPr>
          <p:cNvPr id="15" name="Ομάδα 14"/>
          <p:cNvGrpSpPr/>
          <p:nvPr/>
        </p:nvGrpSpPr>
        <p:grpSpPr>
          <a:xfrm>
            <a:off x="1103376" y="1219201"/>
            <a:ext cx="9985248" cy="84403"/>
            <a:chOff x="1073150" y="1219201"/>
            <a:chExt cx="10058400" cy="63125"/>
          </a:xfrm>
        </p:grpSpPr>
        <p:cxnSp>
          <p:nvCxnSpPr>
            <p:cNvPr id="13" name="Ευθεία γραμμή σύνδεσης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ctrTitle"/>
          </p:nvPr>
        </p:nvSpPr>
        <p:spPr>
          <a:xfrm>
            <a:off x="361950" y="2185562"/>
            <a:ext cx="5734050" cy="2219691"/>
          </a:xfrm>
        </p:spPr>
        <p:txBody>
          <a:bodyPr rtlCol="0" anchor="ctr"/>
          <a:lstStyle/>
          <a:p>
            <a:pPr algn="ctr" rtl="0"/>
            <a:r>
              <a:rPr lang="el-GR" noProof="1"/>
              <a:t>ΟΜΑΔΑ Δ’</a:t>
            </a:r>
          </a:p>
        </p:txBody>
      </p:sp>
      <p:sp>
        <p:nvSpPr>
          <p:cNvPr id="7" name="Υπότιτλος 6"/>
          <p:cNvSpPr>
            <a:spLocks noGrp="1"/>
          </p:cNvSpPr>
          <p:nvPr>
            <p:ph type="subTitle" idx="1"/>
          </p:nvPr>
        </p:nvSpPr>
        <p:spPr>
          <a:xfrm>
            <a:off x="297032" y="3835154"/>
            <a:ext cx="5734050" cy="1596685"/>
          </a:xfrm>
        </p:spPr>
        <p:txBody>
          <a:bodyPr rtlCol="0">
            <a:normAutofit fontScale="92500" lnSpcReduction="20000"/>
          </a:bodyPr>
          <a:lstStyle/>
          <a:p>
            <a:pPr algn="ctr">
              <a:lnSpc>
                <a:spcPct val="160000"/>
              </a:lnSpc>
            </a:pPr>
            <a:r>
              <a:rPr lang="el-GR" noProof="1"/>
              <a:t>Κατσίμπρα Ελευθερία</a:t>
            </a:r>
          </a:p>
          <a:p>
            <a:pPr algn="ctr" rtl="0">
              <a:lnSpc>
                <a:spcPct val="160000"/>
              </a:lnSpc>
            </a:pPr>
            <a:r>
              <a:rPr lang="el-GR" noProof="1"/>
              <a:t>Καφαντάρη Ιωάννα Χριστίνα</a:t>
            </a:r>
          </a:p>
          <a:p>
            <a:pPr algn="ctr">
              <a:lnSpc>
                <a:spcPct val="160000"/>
              </a:lnSpc>
            </a:pPr>
            <a:r>
              <a:rPr lang="el-GR" noProof="1"/>
              <a:t>Μανώλη Σοφία</a:t>
            </a:r>
          </a:p>
          <a:p>
            <a:pPr algn="ctr" rtl="0">
              <a:lnSpc>
                <a:spcPct val="160000"/>
              </a:lnSpc>
            </a:pPr>
            <a:r>
              <a:rPr lang="el-GR" noProof="1"/>
              <a:t>Παπαγεωργίου Ζωή</a:t>
            </a:r>
          </a:p>
        </p:txBody>
      </p:sp>
      <p:pic>
        <p:nvPicPr>
          <p:cNvPr id="4" name="Θέση εικόνας 3" descr="Ανοιχτό βιβλίο στο τραπέζι, δυσδιάκριτα ράφια με βιβλία στο φόντο"/>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E710CD5A-9941-FEFB-4244-625722D75480}"/>
              </a:ext>
            </a:extLst>
          </p:cNvPr>
          <p:cNvGraphicFramePr>
            <a:graphicFrameLocks noGrp="1"/>
          </p:cNvGraphicFramePr>
          <p:nvPr>
            <p:ph idx="1"/>
            <p:extLst>
              <p:ext uri="{D42A27DB-BD31-4B8C-83A1-F6EECF244321}">
                <p14:modId xmlns:p14="http://schemas.microsoft.com/office/powerpoint/2010/main" val="3728946005"/>
              </p:ext>
            </p:extLst>
          </p:nvPr>
        </p:nvGraphicFramePr>
        <p:xfrm>
          <a:off x="736934" y="518160"/>
          <a:ext cx="10493542" cy="5757649"/>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262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4568929">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Η προσευχή</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Παναγία, το πρόσωπο της μητέρας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Σημαντικά πρόσωπα του Χριστιανισμού, άτομα με αναπηρία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Χριστιανικά Προσκυνήματα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Άγιοι - αγιότητα</a:t>
                      </a:r>
                    </a:p>
                    <a:p>
                      <a:pPr marL="34290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Αγία Γραφή</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Παιχνίδια ρόλων - δραματοποίηση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παγωμένη εικόνα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μουσικοκινητικές δραστηριότητες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κατασκευές – κολλάζ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επισκέψεις σε ναούς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έρευνες για διάφορα ζητήματα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έντεχνος συλλογισμός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προβολή </a:t>
                      </a:r>
                      <a:r>
                        <a:rPr lang="el-GR" sz="2200" kern="1200" dirty="0" err="1">
                          <a:solidFill>
                            <a:schemeClr val="tx2"/>
                          </a:solidFill>
                          <a:latin typeface="+mn-lt"/>
                          <a:ea typeface="+mn-ea"/>
                          <a:cs typeface="+mn-cs"/>
                        </a:rPr>
                        <a:t>video</a:t>
                      </a:r>
                      <a:endParaRPr lang="el-GR" sz="2200" kern="1200" dirty="0">
                        <a:solidFill>
                          <a:schemeClr val="tx2"/>
                        </a:solidFill>
                        <a:latin typeface="+mn-lt"/>
                        <a:ea typeface="+mn-ea"/>
                        <a:cs typeface="+mn-cs"/>
                      </a:endParaRP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αφήγηση ιστοριών</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παιχνίδια </a:t>
                      </a:r>
                      <a:r>
                        <a:rPr lang="el-GR" sz="2200" kern="1200" dirty="0" err="1">
                          <a:solidFill>
                            <a:schemeClr val="tx2"/>
                          </a:solidFill>
                          <a:latin typeface="+mn-lt"/>
                          <a:ea typeface="+mn-ea"/>
                          <a:cs typeface="+mn-cs"/>
                        </a:rPr>
                        <a:t>ενσυναίσθησης</a:t>
                      </a:r>
                      <a:endParaRPr lang="el-GR" sz="2200" kern="1200" dirty="0">
                        <a:solidFill>
                          <a:schemeClr val="tx2"/>
                        </a:solidFill>
                        <a:latin typeface="+mn-lt"/>
                        <a:ea typeface="+mn-ea"/>
                        <a:cs typeface="+mn-cs"/>
                      </a:endParaRP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αναζήτηση στο διαδίκτυο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μελέτη περίπτωσης </a:t>
                      </a:r>
                    </a:p>
                    <a:p>
                      <a:pPr marL="34290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συζητήσεις - συνεντεύξεις</a:t>
                      </a: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233932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0E9D19-00F2-890C-7ECD-5A4C240E2812}"/>
              </a:ext>
            </a:extLst>
          </p:cNvPr>
          <p:cNvSpPr>
            <a:spLocks noGrp="1"/>
          </p:cNvSpPr>
          <p:nvPr>
            <p:ph type="title"/>
          </p:nvPr>
        </p:nvSpPr>
        <p:spPr>
          <a:xfrm>
            <a:off x="1103382" y="137320"/>
            <a:ext cx="9980682" cy="1096962"/>
          </a:xfrm>
        </p:spPr>
        <p:txBody>
          <a:bodyPr>
            <a:normAutofit/>
          </a:bodyPr>
          <a:lstStyle/>
          <a:p>
            <a:pPr algn="ctr"/>
            <a:r>
              <a:rPr lang="el-GR" dirty="0"/>
              <a:t>Συμπέρασμα Α’ κύκλου</a:t>
            </a:r>
            <a:br>
              <a:rPr lang="el-GR" dirty="0"/>
            </a:br>
            <a:r>
              <a:rPr lang="el-GR" dirty="0"/>
              <a:t>(Γ’ &amp; Δ’ τάξη Δημοτικού) σύμφωνα με το Π.Σ.</a:t>
            </a:r>
          </a:p>
        </p:txBody>
      </p:sp>
      <p:sp>
        <p:nvSpPr>
          <p:cNvPr id="3" name="Θέση περιεχομένου 2">
            <a:extLst>
              <a:ext uri="{FF2B5EF4-FFF2-40B4-BE49-F238E27FC236}">
                <a16:creationId xmlns:a16="http://schemas.microsoft.com/office/drawing/2014/main" id="{4B492E9E-199F-EE90-066B-D0E4214C1A1D}"/>
              </a:ext>
            </a:extLst>
          </p:cNvPr>
          <p:cNvSpPr>
            <a:spLocks noGrp="1"/>
          </p:cNvSpPr>
          <p:nvPr>
            <p:ph idx="1"/>
          </p:nvPr>
        </p:nvSpPr>
        <p:spPr>
          <a:xfrm>
            <a:off x="1104900" y="1885949"/>
            <a:ext cx="9982200" cy="4286249"/>
          </a:xfrm>
        </p:spPr>
        <p:txBody>
          <a:bodyPr/>
          <a:lstStyle/>
          <a:p>
            <a:pPr marL="0" indent="0" algn="ctr">
              <a:buNone/>
            </a:pPr>
            <a:r>
              <a:rPr lang="el-GR" dirty="0"/>
              <a:t>Μια πρώτη επαφή με τον </a:t>
            </a:r>
            <a:r>
              <a:rPr lang="el-GR" b="1" dirty="0"/>
              <a:t>Χριστιανισμό</a:t>
            </a:r>
            <a:r>
              <a:rPr lang="el-GR" dirty="0"/>
              <a:t>, μέσα από μελέτη εικόνων, προσώπων και ιστοριών της Χριστιανικής Παράδοσης.</a:t>
            </a:r>
          </a:p>
          <a:p>
            <a:pPr algn="ctr">
              <a:buFont typeface="Arial" panose="020B0604020202020204" pitchFamily="34" charset="0"/>
              <a:buChar char="•"/>
            </a:pPr>
            <a:r>
              <a:rPr lang="el-GR" dirty="0"/>
              <a:t>σύνδεση θεματολογίας με εμπειρίες παιδιών από την καθημερινότητα τους και την ζωή τους γενικά </a:t>
            </a:r>
          </a:p>
          <a:p>
            <a:pPr marL="0" indent="0" algn="ctr">
              <a:buNone/>
            </a:pPr>
            <a:r>
              <a:rPr lang="el-GR" b="1" i="1" dirty="0">
                <a:sym typeface="Wingdings" panose="05000000000000000000" pitchFamily="2" charset="2"/>
              </a:rPr>
              <a:t> μπορούν να συμμετέχουν όμως όλα τα παιδιά;</a:t>
            </a:r>
            <a:endParaRPr lang="el-GR" b="1" i="1" dirty="0"/>
          </a:p>
          <a:p>
            <a:endParaRPr lang="el-GR" dirty="0"/>
          </a:p>
        </p:txBody>
      </p:sp>
    </p:spTree>
    <p:extLst>
      <p:ext uri="{BB962C8B-B14F-4D97-AF65-F5344CB8AC3E}">
        <p14:creationId xmlns:p14="http://schemas.microsoft.com/office/powerpoint/2010/main" val="23878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1D0E13-A9A0-3C68-41E1-51525B05D356}"/>
              </a:ext>
            </a:extLst>
          </p:cNvPr>
          <p:cNvSpPr>
            <a:spLocks noGrp="1"/>
          </p:cNvSpPr>
          <p:nvPr>
            <p:ph type="title"/>
          </p:nvPr>
        </p:nvSpPr>
        <p:spPr/>
        <p:txBody>
          <a:bodyPr/>
          <a:lstStyle/>
          <a:p>
            <a:pPr algn="ctr"/>
            <a:r>
              <a:rPr lang="el-GR" dirty="0"/>
              <a:t>Προκύπτει λοιπόν…</a:t>
            </a:r>
          </a:p>
        </p:txBody>
      </p:sp>
      <p:sp>
        <p:nvSpPr>
          <p:cNvPr id="3" name="Θέση περιεχομένου 2">
            <a:extLst>
              <a:ext uri="{FF2B5EF4-FFF2-40B4-BE49-F238E27FC236}">
                <a16:creationId xmlns:a16="http://schemas.microsoft.com/office/drawing/2014/main" id="{F9359A52-AB9A-8312-13BC-AEC028BC7B6F}"/>
              </a:ext>
            </a:extLst>
          </p:cNvPr>
          <p:cNvSpPr>
            <a:spLocks noGrp="1"/>
          </p:cNvSpPr>
          <p:nvPr>
            <p:ph idx="1"/>
          </p:nvPr>
        </p:nvSpPr>
        <p:spPr>
          <a:xfrm>
            <a:off x="1104900" y="1562100"/>
            <a:ext cx="9982200" cy="4610100"/>
          </a:xfrm>
        </p:spPr>
        <p:txBody>
          <a:bodyPr anchor="ctr"/>
          <a:lstStyle/>
          <a:p>
            <a:pPr>
              <a:lnSpc>
                <a:spcPct val="150000"/>
              </a:lnSpc>
              <a:buFont typeface="Arial" panose="020B0604020202020204" pitchFamily="34" charset="0"/>
              <a:buChar char="•"/>
            </a:pPr>
            <a:endParaRPr lang="el-GR" sz="2000" dirty="0"/>
          </a:p>
          <a:p>
            <a:pPr algn="ctr">
              <a:lnSpc>
                <a:spcPct val="150000"/>
              </a:lnSpc>
              <a:buFont typeface="Arial" panose="020B0604020202020204" pitchFamily="34" charset="0"/>
              <a:buChar char="•"/>
            </a:pPr>
            <a:r>
              <a:rPr lang="el-GR" sz="2000" dirty="0"/>
              <a:t>Παιδαγωγική μέθοδος: βιωματικές </a:t>
            </a:r>
            <a:r>
              <a:rPr lang="el-GR" sz="2000" b="1" dirty="0"/>
              <a:t>(!)</a:t>
            </a:r>
            <a:r>
              <a:rPr lang="el-GR" sz="2000" dirty="0"/>
              <a:t> και ομαδοσυνεργατικές δραστηριότητες                </a:t>
            </a:r>
            <a:r>
              <a:rPr lang="el-GR" sz="2000" b="1" u="sng" dirty="0">
                <a:effectLst>
                  <a:outerShdw blurRad="38100" dist="38100" dir="2700000" algn="tl">
                    <a:srgbClr val="000000">
                      <a:alpha val="43137"/>
                    </a:srgbClr>
                  </a:outerShdw>
                </a:effectLst>
              </a:rPr>
              <a:t>όχι</a:t>
            </a:r>
            <a:r>
              <a:rPr lang="el-GR" sz="2000" dirty="0"/>
              <a:t> όμως πραγματικά &amp; ουσιαστικά συμπεριληπτικές</a:t>
            </a:r>
          </a:p>
          <a:p>
            <a:pPr algn="ctr">
              <a:lnSpc>
                <a:spcPct val="150000"/>
              </a:lnSpc>
              <a:buFont typeface="Arial" panose="020B0604020202020204" pitchFamily="34" charset="0"/>
              <a:buChar char="•"/>
            </a:pPr>
            <a:endParaRPr lang="el-GR" sz="2000" dirty="0"/>
          </a:p>
          <a:p>
            <a:pPr algn="ctr">
              <a:lnSpc>
                <a:spcPct val="150000"/>
              </a:lnSpc>
              <a:buFont typeface="Arial" panose="020B0604020202020204" pitchFamily="34" charset="0"/>
              <a:buChar char="•"/>
            </a:pPr>
            <a:r>
              <a:rPr lang="el-GR" sz="2000" dirty="0"/>
              <a:t>Βασικά θέματα </a:t>
            </a:r>
            <a:r>
              <a:rPr lang="el-GR" sz="2000" dirty="0">
                <a:sym typeface="Wingdings" panose="05000000000000000000" pitchFamily="2" charset="2"/>
              </a:rPr>
              <a:t> </a:t>
            </a:r>
            <a:r>
              <a:rPr lang="el-GR" sz="2000" u="sng" dirty="0">
                <a:effectLst>
                  <a:outerShdw blurRad="38100" dist="38100" dir="2700000" algn="tl">
                    <a:srgbClr val="000000">
                      <a:alpha val="43137"/>
                    </a:srgbClr>
                  </a:outerShdw>
                </a:effectLst>
                <a:sym typeface="Wingdings" panose="05000000000000000000" pitchFamily="2" charset="2"/>
              </a:rPr>
              <a:t>ΜΟΝΟ</a:t>
            </a:r>
            <a:r>
              <a:rPr lang="el-GR" sz="2000" dirty="0">
                <a:sym typeface="Wingdings" panose="05000000000000000000" pitchFamily="2" charset="2"/>
              </a:rPr>
              <a:t> </a:t>
            </a:r>
            <a:r>
              <a:rPr lang="el-GR" sz="2000" b="1" dirty="0">
                <a:sym typeface="Wingdings" panose="05000000000000000000" pitchFamily="2" charset="2"/>
              </a:rPr>
              <a:t>Ορθόδοξο Χριστιανικό Περιεχόμενο</a:t>
            </a:r>
          </a:p>
          <a:p>
            <a:pPr algn="ctr">
              <a:lnSpc>
                <a:spcPct val="150000"/>
              </a:lnSpc>
              <a:buFont typeface="Arial" panose="020B0604020202020204" pitchFamily="34" charset="0"/>
              <a:buChar char="•"/>
            </a:pPr>
            <a:endParaRPr lang="el-GR" sz="2000" b="1" dirty="0">
              <a:sym typeface="Wingdings" panose="05000000000000000000" pitchFamily="2" charset="2"/>
            </a:endParaRPr>
          </a:p>
          <a:p>
            <a:pPr algn="ctr">
              <a:lnSpc>
                <a:spcPct val="150000"/>
              </a:lnSpc>
              <a:buFont typeface="Arial" panose="020B0604020202020204" pitchFamily="34" charset="0"/>
              <a:buChar char="•"/>
            </a:pPr>
            <a:r>
              <a:rPr lang="el-GR" dirty="0">
                <a:sym typeface="Wingdings" panose="05000000000000000000" pitchFamily="2" charset="2"/>
              </a:rPr>
              <a:t>Χαρακτήρας </a:t>
            </a:r>
            <a:r>
              <a:rPr lang="el-GR" dirty="0" err="1">
                <a:sym typeface="Wingdings" panose="05000000000000000000" pitchFamily="2" charset="2"/>
              </a:rPr>
              <a:t>ΜτΘ</a:t>
            </a:r>
            <a:r>
              <a:rPr lang="el-GR" dirty="0">
                <a:sym typeface="Wingdings" panose="05000000000000000000" pitchFamily="2" charset="2"/>
              </a:rPr>
              <a:t>  </a:t>
            </a:r>
            <a:r>
              <a:rPr lang="el-GR" b="1" spc="300" dirty="0">
                <a:sym typeface="Wingdings" panose="05000000000000000000" pitchFamily="2" charset="2"/>
              </a:rPr>
              <a:t>ΟΜΟΛΟΓΙΑΚΟΣ</a:t>
            </a:r>
          </a:p>
          <a:p>
            <a:pPr>
              <a:buFont typeface="Arial" panose="020B0604020202020204" pitchFamily="34" charset="0"/>
              <a:buChar char="•"/>
            </a:pPr>
            <a:endParaRPr lang="el-GR" sz="2000" dirty="0">
              <a:sym typeface="Wingdings" panose="05000000000000000000" pitchFamily="2" charset="2"/>
            </a:endParaRPr>
          </a:p>
          <a:p>
            <a:pPr>
              <a:buFont typeface="Arial" panose="020B0604020202020204" pitchFamily="34" charset="0"/>
              <a:buChar char="•"/>
            </a:pPr>
            <a:endParaRPr lang="el-GR" sz="2000" dirty="0"/>
          </a:p>
          <a:p>
            <a:endParaRPr lang="el-GR" dirty="0"/>
          </a:p>
        </p:txBody>
      </p:sp>
    </p:spTree>
    <p:extLst>
      <p:ext uri="{BB962C8B-B14F-4D97-AF65-F5344CB8AC3E}">
        <p14:creationId xmlns:p14="http://schemas.microsoft.com/office/powerpoint/2010/main" val="116867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D4A084-68A7-3C14-8F97-3DC032978046}"/>
              </a:ext>
            </a:extLst>
          </p:cNvPr>
          <p:cNvSpPr>
            <a:spLocks noGrp="1"/>
          </p:cNvSpPr>
          <p:nvPr>
            <p:ph type="title"/>
          </p:nvPr>
        </p:nvSpPr>
        <p:spPr/>
        <p:txBody>
          <a:bodyPr/>
          <a:lstStyle/>
          <a:p>
            <a:pPr algn="ctr"/>
            <a:r>
              <a:rPr lang="el-GR" dirty="0"/>
              <a:t>Ε’ ΔΗΜΟΤΙΚΟΥ</a:t>
            </a:r>
          </a:p>
        </p:txBody>
      </p:sp>
      <p:sp>
        <p:nvSpPr>
          <p:cNvPr id="3" name="Θέση περιεχομένου 2">
            <a:extLst>
              <a:ext uri="{FF2B5EF4-FFF2-40B4-BE49-F238E27FC236}">
                <a16:creationId xmlns:a16="http://schemas.microsoft.com/office/drawing/2014/main" id="{061EA3DC-E2AC-D697-15C7-88F2AB03DE1C}"/>
              </a:ext>
            </a:extLst>
          </p:cNvPr>
          <p:cNvSpPr>
            <a:spLocks noGrp="1"/>
          </p:cNvSpPr>
          <p:nvPr>
            <p:ph idx="1"/>
          </p:nvPr>
        </p:nvSpPr>
        <p:spPr>
          <a:xfrm>
            <a:off x="0" y="1308100"/>
            <a:ext cx="12192000" cy="777374"/>
          </a:xfrm>
        </p:spPr>
        <p:txBody>
          <a:bodyPr>
            <a:normAutofit fontScale="92500" lnSpcReduction="20000"/>
          </a:bodyPr>
          <a:lstStyle/>
          <a:p>
            <a:pPr marL="0" indent="0" algn="ctr">
              <a:buNone/>
            </a:pPr>
            <a:r>
              <a:rPr lang="el-GR" sz="2200" dirty="0"/>
              <a:t>«Ανακαλύπτουμε κείμενα, μνημεία, τόπους και γεγονότα»</a:t>
            </a:r>
          </a:p>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E494C79-7284-1403-8EA5-7326818BF649}"/>
              </a:ext>
            </a:extLst>
          </p:cNvPr>
          <p:cNvGraphicFramePr>
            <a:graphicFrameLocks noGrp="1"/>
          </p:cNvGraphicFramePr>
          <p:nvPr>
            <p:extLst>
              <p:ext uri="{D42A27DB-BD31-4B8C-83A1-F6EECF244321}">
                <p14:modId xmlns:p14="http://schemas.microsoft.com/office/powerpoint/2010/main" val="1376585095"/>
              </p:ext>
            </p:extLst>
          </p:nvPr>
        </p:nvGraphicFramePr>
        <p:xfrm>
          <a:off x="2304122" y="2114122"/>
          <a:ext cx="8128000" cy="3578977"/>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1900" dirty="0"/>
                        <a:t>Προφήτες της Βίβλου: Κλήση για μετάνοια και αναγγελία του Μεσσία </a:t>
                      </a:r>
                    </a:p>
                    <a:p>
                      <a:pPr marL="342900" indent="-342900" algn="ctr">
                        <a:lnSpc>
                          <a:spcPct val="150000"/>
                        </a:lnSpc>
                        <a:buFont typeface="+mj-lt"/>
                        <a:buAutoNum type="arabicPeriod"/>
                      </a:pPr>
                      <a:r>
                        <a:rPr lang="el-GR" sz="1900" dirty="0"/>
                        <a:t> «Εγώ ειμί η Οδός, η Αλήθεια και η Ζωή». Η διδασκαλία του Χριστού</a:t>
                      </a:r>
                    </a:p>
                    <a:p>
                      <a:pPr marL="342900" indent="-342900" algn="ctr">
                        <a:lnSpc>
                          <a:spcPct val="150000"/>
                        </a:lnSpc>
                        <a:buFont typeface="+mj-lt"/>
                        <a:buAutoNum type="arabicPeriod"/>
                      </a:pPr>
                      <a:r>
                        <a:rPr lang="el-GR" sz="1900" dirty="0"/>
                        <a:t> Συμπόρευση με όρια και κανόνες</a:t>
                      </a:r>
                    </a:p>
                    <a:p>
                      <a:pPr marL="342900" indent="-342900" algn="ctr">
                        <a:lnSpc>
                          <a:spcPct val="150000"/>
                        </a:lnSpc>
                        <a:buFont typeface="+mj-lt"/>
                        <a:buAutoNum type="arabicPeriod"/>
                      </a:pPr>
                      <a:r>
                        <a:rPr lang="el-GR" sz="1900" dirty="0"/>
                        <a:t> Αναγνωρίζοντας και διορθώνοντας τα λάθη μας</a:t>
                      </a:r>
                    </a:p>
                    <a:p>
                      <a:pPr marL="342900" indent="-342900" algn="ctr">
                        <a:lnSpc>
                          <a:spcPct val="150000"/>
                        </a:lnSpc>
                        <a:buFont typeface="+mj-lt"/>
                        <a:buAutoNum type="arabicPeriod"/>
                      </a:pPr>
                      <a:r>
                        <a:rPr lang="el-GR" sz="1900" dirty="0"/>
                        <a:t> Η Εκκλησία του Χριστού μπαίνει στην ιστορία</a:t>
                      </a:r>
                    </a:p>
                    <a:p>
                      <a:pPr marL="342900" indent="-342900" algn="ctr">
                        <a:lnSpc>
                          <a:spcPct val="150000"/>
                        </a:lnSpc>
                        <a:buFont typeface="+mj-lt"/>
                        <a:buAutoNum type="arabicPeriod"/>
                      </a:pPr>
                      <a:r>
                        <a:rPr lang="el-GR" sz="1900" dirty="0"/>
                        <a:t> Αγώνας για τη διαφύλαξη της αλήθειας</a:t>
                      </a:r>
                    </a:p>
                    <a:p>
                      <a:pPr marL="342900" indent="-342900" algn="ctr">
                        <a:lnSpc>
                          <a:spcPct val="150000"/>
                        </a:lnSpc>
                        <a:buFont typeface="+mj-lt"/>
                        <a:buAutoNum type="arabicPeriod"/>
                      </a:pPr>
                      <a:r>
                        <a:rPr lang="el-GR" sz="1900" dirty="0"/>
                        <a:t>Ο Χριστιανισμός εξαπλώνεται στον κόσμο</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19582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B57C36-7FFB-B05D-84E3-93399B9D0843}"/>
              </a:ext>
            </a:extLst>
          </p:cNvPr>
          <p:cNvSpPr>
            <a:spLocks noGrp="1"/>
          </p:cNvSpPr>
          <p:nvPr>
            <p:ph type="title"/>
          </p:nvPr>
        </p:nvSpPr>
        <p:spPr/>
        <p:txBody>
          <a:bodyPr/>
          <a:lstStyle/>
          <a:p>
            <a:pPr algn="ctr"/>
            <a:r>
              <a:rPr lang="el-GR" dirty="0"/>
              <a:t>Ε’ ΔΗΜΟΤΙΚΟΥ</a:t>
            </a:r>
          </a:p>
        </p:txBody>
      </p:sp>
      <p:sp>
        <p:nvSpPr>
          <p:cNvPr id="3" name="Θέση περιεχομένου 2">
            <a:extLst>
              <a:ext uri="{FF2B5EF4-FFF2-40B4-BE49-F238E27FC236}">
                <a16:creationId xmlns:a16="http://schemas.microsoft.com/office/drawing/2014/main" id="{9273CA4B-6740-05EA-336F-44F2A9BB8336}"/>
              </a:ext>
            </a:extLst>
          </p:cNvPr>
          <p:cNvSpPr>
            <a:spLocks noGrp="1"/>
          </p:cNvSpPr>
          <p:nvPr>
            <p:ph idx="1"/>
          </p:nvPr>
        </p:nvSpPr>
        <p:spPr>
          <a:xfrm>
            <a:off x="1212980" y="1600200"/>
            <a:ext cx="9874120" cy="4572000"/>
          </a:xfrm>
        </p:spPr>
        <p:txBody>
          <a:bodyPr>
            <a:normAutofit/>
          </a:bodyPr>
          <a:lstStyle/>
          <a:p>
            <a:pPr marL="0" indent="0">
              <a:buNone/>
            </a:pPr>
            <a:r>
              <a:rPr lang="el-GR" sz="1900" dirty="0"/>
              <a:t>Βασικοί στόχοι:</a:t>
            </a:r>
          </a:p>
          <a:p>
            <a:pPr marL="514350" indent="-514350">
              <a:buFont typeface="+mj-lt"/>
              <a:buAutoNum type="arabicPeriod"/>
            </a:pPr>
            <a:r>
              <a:rPr lang="el-GR" sz="1900" dirty="0"/>
              <a:t>Εκτίμηση του ρόλου και της παρουσίας των προφητών </a:t>
            </a:r>
          </a:p>
          <a:p>
            <a:pPr marL="514350" indent="-514350">
              <a:buFont typeface="+mj-lt"/>
              <a:buAutoNum type="arabicPeriod"/>
            </a:pPr>
            <a:r>
              <a:rPr lang="el-GR" sz="1900" dirty="0"/>
              <a:t>Ιησούς Χριστός </a:t>
            </a:r>
            <a:r>
              <a:rPr lang="el-GR" sz="1900" dirty="0">
                <a:sym typeface="Wingdings" panose="05000000000000000000" pitchFamily="2" charset="2"/>
              </a:rPr>
              <a:t></a:t>
            </a:r>
            <a:r>
              <a:rPr lang="el-GR" sz="1900" dirty="0"/>
              <a:t> «η Αλήθεια» &amp; το κέντρο της Χριστιανικής Εκκλησίας </a:t>
            </a:r>
            <a:r>
              <a:rPr lang="el-GR" sz="1900" b="1" dirty="0"/>
              <a:t>(!)</a:t>
            </a:r>
          </a:p>
          <a:p>
            <a:pPr marL="514350" indent="-514350">
              <a:buFont typeface="+mj-lt"/>
              <a:buAutoNum type="arabicPeriod"/>
            </a:pPr>
            <a:r>
              <a:rPr lang="el-GR" sz="1900" dirty="0"/>
              <a:t>Προσέγγιση των ανθρώπινων σχέσεων με βάση τον </a:t>
            </a:r>
            <a:r>
              <a:rPr lang="el-GR" sz="1900" b="1" dirty="0"/>
              <a:t>Χριστιανισμό</a:t>
            </a:r>
          </a:p>
          <a:p>
            <a:pPr marL="514350" indent="-514350">
              <a:buFont typeface="+mj-lt"/>
              <a:buAutoNum type="arabicPeriod"/>
            </a:pPr>
            <a:r>
              <a:rPr lang="el-GR" sz="1900" dirty="0"/>
              <a:t>Μελέτη της </a:t>
            </a:r>
            <a:r>
              <a:rPr lang="el-GR" sz="1900" b="1" dirty="0"/>
              <a:t>διδασκαλίας του Χριστού </a:t>
            </a:r>
            <a:r>
              <a:rPr lang="el-GR" sz="1900" dirty="0"/>
              <a:t>&amp; σύνδεση με προσωπικές εμπειρίες </a:t>
            </a:r>
            <a:r>
              <a:rPr lang="el-GR" sz="1900" b="1" dirty="0"/>
              <a:t>(!)</a:t>
            </a:r>
          </a:p>
          <a:p>
            <a:pPr marL="514350" indent="-514350">
              <a:buFont typeface="+mj-lt"/>
              <a:buAutoNum type="arabicPeriod"/>
            </a:pPr>
            <a:r>
              <a:rPr lang="el-GR" sz="1900" dirty="0"/>
              <a:t>Περιγραφή ιστορικών γεγονότων της Χριστιανικής Εκκλησίας</a:t>
            </a:r>
          </a:p>
          <a:p>
            <a:pPr marL="514350" indent="-514350">
              <a:buFont typeface="+mj-lt"/>
              <a:buAutoNum type="arabicPeriod"/>
            </a:pPr>
            <a:r>
              <a:rPr lang="el-GR" sz="1900" dirty="0"/>
              <a:t>Αιρέσεις </a:t>
            </a:r>
            <a:r>
              <a:rPr lang="el-GR" sz="1900" dirty="0">
                <a:sym typeface="Wingdings" panose="05000000000000000000" pitchFamily="2" charset="2"/>
              </a:rPr>
              <a:t></a:t>
            </a:r>
            <a:r>
              <a:rPr lang="el-GR" sz="1900" dirty="0"/>
              <a:t> κίνδυνος για Εκκλησία</a:t>
            </a:r>
          </a:p>
          <a:p>
            <a:pPr marL="514350" indent="-514350">
              <a:buFont typeface="+mj-lt"/>
              <a:buAutoNum type="arabicPeriod"/>
            </a:pPr>
            <a:r>
              <a:rPr lang="el-GR" sz="1900" dirty="0"/>
              <a:t>Η σημασία Ανάστασης για τον άνθρωπο και την κοινωνία</a:t>
            </a:r>
          </a:p>
          <a:p>
            <a:pPr marL="514350" indent="-514350">
              <a:buFont typeface="+mj-lt"/>
              <a:buAutoNum type="arabicPeriod"/>
            </a:pPr>
            <a:r>
              <a:rPr lang="el-GR" sz="1900" dirty="0"/>
              <a:t>Καλλιέργεια οργάνωσης, συνεργασίας, διαλόγου &amp; επικοινωνίας</a:t>
            </a:r>
          </a:p>
        </p:txBody>
      </p:sp>
    </p:spTree>
    <p:extLst>
      <p:ext uri="{BB962C8B-B14F-4D97-AF65-F5344CB8AC3E}">
        <p14:creationId xmlns:p14="http://schemas.microsoft.com/office/powerpoint/2010/main" val="4359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090C882C-CBBB-5E4F-A0F2-4B9DFC676FA4}"/>
              </a:ext>
            </a:extLst>
          </p:cNvPr>
          <p:cNvGraphicFramePr>
            <a:graphicFrameLocks noGrp="1"/>
          </p:cNvGraphicFramePr>
          <p:nvPr>
            <p:ph idx="1"/>
            <p:extLst>
              <p:ext uri="{D42A27DB-BD31-4B8C-83A1-F6EECF244321}">
                <p14:modId xmlns:p14="http://schemas.microsoft.com/office/powerpoint/2010/main" val="1014800994"/>
              </p:ext>
            </p:extLst>
          </p:nvPr>
        </p:nvGraphicFramePr>
        <p:xfrm>
          <a:off x="849229" y="550175"/>
          <a:ext cx="10493542" cy="5757649"/>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162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4568929">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Προφήτες της Βίβλου</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 μαθητές του Χριστού</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Κανόνες και όρια (Π.Δ. &amp; Κ.Δ.)</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Μετάνοια και συγχώρεση</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Η σημασία της Εκκλησίας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 πρώτες Χριστιανικές κοινότητες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Αιρέσεις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Οικουμενικοί Σύνοδοι</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Το Σύμβολο της Πίστεως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Το Σχίσμα</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Η εξάπλωση του Χριστιανισμού </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δραματοποίηση</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παγωμένες εικόνες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κατασκευές - ζωγραφική - κολλάζ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ομαδικές συνεντεύξεις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αφηγήσεις θρησκευτικών γεγονότων</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έντεχνος συλλογισμός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έρευνα σε διάφορα ζητήματα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απόδοση παραβολών μέσω της τέχνης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αναζήτηση στο διαδίκτυο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συζητήσεις</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101108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ΣΤ’ ΔΗΜΟΤΙΚΟΥ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0" y="1333501"/>
            <a:ext cx="12192000" cy="780622"/>
          </a:xfrm>
        </p:spPr>
        <p:txBody>
          <a:bodyPr>
            <a:normAutofit fontScale="92500" lnSpcReduction="20000"/>
          </a:bodyPr>
          <a:lstStyle/>
          <a:p>
            <a:pPr marL="0" indent="0" algn="ctr">
              <a:buNone/>
            </a:pPr>
            <a:r>
              <a:rPr lang="el-GR" sz="2200" dirty="0"/>
              <a:t>«Ανακαλύπτουμε κείμενα, μνημεία, τόπους και γεγονότα»</a:t>
            </a:r>
          </a:p>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3752744264"/>
              </p:ext>
            </p:extLst>
          </p:nvPr>
        </p:nvGraphicFramePr>
        <p:xfrm>
          <a:off x="2304122" y="2114122"/>
          <a:ext cx="8128000" cy="3547535"/>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1900" dirty="0"/>
                        <a:t> Οι πρώτοι Χριστιανοί: Δυσκολίες και περιπέτειες</a:t>
                      </a:r>
                    </a:p>
                    <a:p>
                      <a:pPr marL="342900" indent="-342900" algn="ctr">
                        <a:lnSpc>
                          <a:spcPct val="150000"/>
                        </a:lnSpc>
                        <a:buFont typeface="+mj-lt"/>
                        <a:buAutoNum type="arabicPeriod"/>
                      </a:pPr>
                      <a:r>
                        <a:rPr lang="el-GR" sz="1900" dirty="0"/>
                        <a:t> Διωγμοί και εξάπλωση του Χριστιανισμού. Πρόσωπα και μαρτυρίες</a:t>
                      </a:r>
                    </a:p>
                    <a:p>
                      <a:pPr marL="342900" indent="-342900" algn="ctr">
                        <a:lnSpc>
                          <a:spcPct val="150000"/>
                        </a:lnSpc>
                        <a:buFont typeface="+mj-lt"/>
                        <a:buAutoNum type="arabicPeriod"/>
                      </a:pPr>
                      <a:r>
                        <a:rPr lang="el-GR" sz="1900" dirty="0"/>
                        <a:t> Η Αγία Γραφή, ένα θεόπνευστο και διαχρονικό βιβλίο</a:t>
                      </a:r>
                    </a:p>
                    <a:p>
                      <a:pPr marL="342900" indent="-342900" algn="ctr">
                        <a:lnSpc>
                          <a:spcPct val="150000"/>
                        </a:lnSpc>
                        <a:buFont typeface="+mj-lt"/>
                        <a:buAutoNum type="arabicPeriod"/>
                      </a:pPr>
                      <a:r>
                        <a:rPr lang="el-GR" sz="1900" dirty="0"/>
                        <a:t> Ανακαλύπτοντας τα κείμενα της Καινής Διαθήκης</a:t>
                      </a:r>
                    </a:p>
                    <a:p>
                      <a:pPr marL="342900" indent="-342900" algn="ctr">
                        <a:lnSpc>
                          <a:spcPct val="150000"/>
                        </a:lnSpc>
                        <a:buFont typeface="+mj-lt"/>
                        <a:buAutoNum type="arabicPeriod"/>
                      </a:pPr>
                      <a:r>
                        <a:rPr lang="el-GR" sz="1900" dirty="0"/>
                        <a:t> Η Θεία Ευχαριστία: Πηγή και κορύφωση της ζωής της Εκκλησίας</a:t>
                      </a:r>
                    </a:p>
                    <a:p>
                      <a:pPr marL="342900" indent="-342900" algn="ctr">
                        <a:lnSpc>
                          <a:spcPct val="150000"/>
                        </a:lnSpc>
                        <a:buFont typeface="+mj-lt"/>
                        <a:buAutoNum type="arabicPeriod"/>
                      </a:pPr>
                      <a:r>
                        <a:rPr lang="el-GR" sz="1900" dirty="0"/>
                        <a:t> Μνημεία και τόποι λατρείας: αποτυπώσεις της πίστης</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29037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68B924-F1A1-3029-AB20-122B1BE24B55}"/>
              </a:ext>
            </a:extLst>
          </p:cNvPr>
          <p:cNvSpPr>
            <a:spLocks noGrp="1"/>
          </p:cNvSpPr>
          <p:nvPr>
            <p:ph type="title"/>
          </p:nvPr>
        </p:nvSpPr>
        <p:spPr/>
        <p:txBody>
          <a:bodyPr/>
          <a:lstStyle/>
          <a:p>
            <a:pPr algn="ctr"/>
            <a:r>
              <a:rPr lang="el-GR" dirty="0"/>
              <a:t>ΣΤ’ ΔΗΜΟΤΙΚΟΥ</a:t>
            </a:r>
          </a:p>
        </p:txBody>
      </p:sp>
      <p:sp>
        <p:nvSpPr>
          <p:cNvPr id="3" name="Θέση περιεχομένου 2">
            <a:extLst>
              <a:ext uri="{FF2B5EF4-FFF2-40B4-BE49-F238E27FC236}">
                <a16:creationId xmlns:a16="http://schemas.microsoft.com/office/drawing/2014/main" id="{70D40852-CBEA-0822-39C0-1C42970513AA}"/>
              </a:ext>
            </a:extLst>
          </p:cNvPr>
          <p:cNvSpPr>
            <a:spLocks noGrp="1"/>
          </p:cNvSpPr>
          <p:nvPr>
            <p:ph idx="1"/>
          </p:nvPr>
        </p:nvSpPr>
        <p:spPr>
          <a:xfrm>
            <a:off x="1194318" y="1600200"/>
            <a:ext cx="9892782" cy="4572000"/>
          </a:xfrm>
        </p:spPr>
        <p:txBody>
          <a:bodyPr/>
          <a:lstStyle/>
          <a:p>
            <a:pPr marL="0" indent="0">
              <a:buNone/>
            </a:pPr>
            <a:r>
              <a:rPr lang="el-GR" sz="2000" dirty="0"/>
              <a:t>Βασικοί σκοποί:</a:t>
            </a:r>
          </a:p>
          <a:p>
            <a:pPr marL="514350" indent="-514350">
              <a:buFont typeface="+mj-lt"/>
              <a:buAutoNum type="arabicPeriod"/>
            </a:pPr>
            <a:r>
              <a:rPr lang="el-GR" sz="2000" u="sng" dirty="0"/>
              <a:t>Εκτίμηση</a:t>
            </a:r>
            <a:r>
              <a:rPr lang="el-GR" sz="2000" dirty="0"/>
              <a:t> προσώπων &amp; γεγονότων </a:t>
            </a:r>
            <a:r>
              <a:rPr lang="el-GR" sz="2000" b="1" dirty="0"/>
              <a:t>Χριστιανικής εκκλησίας </a:t>
            </a:r>
          </a:p>
          <a:p>
            <a:pPr marL="514350" indent="-514350">
              <a:buFont typeface="+mj-lt"/>
              <a:buAutoNum type="arabicPeriod"/>
            </a:pPr>
            <a:r>
              <a:rPr lang="el-GR" sz="2000" dirty="0"/>
              <a:t>Διαφορετική βίωση του Χριστιανισμού </a:t>
            </a:r>
            <a:r>
              <a:rPr lang="el-GR" sz="2000" dirty="0">
                <a:sym typeface="Wingdings" panose="05000000000000000000" pitchFamily="2" charset="2"/>
              </a:rPr>
              <a:t> </a:t>
            </a:r>
            <a:r>
              <a:rPr lang="el-GR" sz="2000" dirty="0"/>
              <a:t>μάρτυρες, άγιοι &amp; αυτοκράτορες </a:t>
            </a:r>
          </a:p>
          <a:p>
            <a:pPr marL="514350" indent="-514350">
              <a:buFont typeface="+mj-lt"/>
              <a:buAutoNum type="arabicPeriod"/>
            </a:pPr>
            <a:r>
              <a:rPr lang="el-GR" sz="2000" dirty="0"/>
              <a:t>Διαχρονικές αξίες πρώτης Χριστιανικής Εκκλησία: ταπείνωση, αυτοθυσία, μαρτυρία, αγάπη</a:t>
            </a:r>
          </a:p>
          <a:p>
            <a:pPr marL="514350" indent="-514350">
              <a:buFont typeface="+mj-lt"/>
              <a:buAutoNum type="arabicPeriod"/>
            </a:pPr>
            <a:r>
              <a:rPr lang="el-GR" sz="2000" b="1" dirty="0"/>
              <a:t>Αγία Γραφή </a:t>
            </a:r>
            <a:r>
              <a:rPr lang="el-GR" sz="2000" dirty="0">
                <a:sym typeface="Wingdings" panose="05000000000000000000" pitchFamily="2" charset="2"/>
              </a:rPr>
              <a:t></a:t>
            </a:r>
            <a:r>
              <a:rPr lang="el-GR" sz="2000" dirty="0"/>
              <a:t> ανάγνωση &amp; χρήση, αναγνώριση της σημασίας της </a:t>
            </a:r>
            <a:r>
              <a:rPr lang="el-GR" sz="2000" b="1" dirty="0"/>
              <a:t>(!)</a:t>
            </a:r>
          </a:p>
          <a:p>
            <a:pPr marL="514350" indent="-514350">
              <a:buFont typeface="+mj-lt"/>
              <a:buAutoNum type="arabicPeriod"/>
            </a:pPr>
            <a:r>
              <a:rPr lang="el-GR" sz="2000" dirty="0"/>
              <a:t>Κ.Δ. </a:t>
            </a:r>
            <a:r>
              <a:rPr lang="el-GR" sz="2000" dirty="0">
                <a:sym typeface="Wingdings" panose="05000000000000000000" pitchFamily="2" charset="2"/>
              </a:rPr>
              <a:t></a:t>
            </a:r>
            <a:r>
              <a:rPr lang="el-GR" sz="2000" dirty="0"/>
              <a:t> παρούσα στην καθημερινότητα </a:t>
            </a:r>
            <a:r>
              <a:rPr lang="el-GR" sz="2000" b="1" dirty="0"/>
              <a:t>(!)</a:t>
            </a:r>
          </a:p>
          <a:p>
            <a:pPr marL="514350" indent="-514350">
              <a:buFont typeface="+mj-lt"/>
              <a:buAutoNum type="arabicPeriod"/>
            </a:pPr>
            <a:r>
              <a:rPr lang="el-GR" sz="2000" dirty="0"/>
              <a:t>Σημασία Θείας Ευχαριστίας για την Εκκλησία</a:t>
            </a:r>
          </a:p>
          <a:p>
            <a:pPr marL="514350" indent="-514350">
              <a:buFont typeface="+mj-lt"/>
              <a:buAutoNum type="arabicPeriod"/>
            </a:pPr>
            <a:r>
              <a:rPr lang="el-GR" sz="2000" dirty="0"/>
              <a:t>Ανάπτυξη προβληματισμού, κρίσης, διαλόγου, συνεργασίας &amp; δημιουργικότητας</a:t>
            </a:r>
          </a:p>
        </p:txBody>
      </p:sp>
    </p:spTree>
    <p:extLst>
      <p:ext uri="{BB962C8B-B14F-4D97-AF65-F5344CB8AC3E}">
        <p14:creationId xmlns:p14="http://schemas.microsoft.com/office/powerpoint/2010/main" val="189741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A6299551-0BA6-F66B-2878-BC2ECF6E1AFC}"/>
              </a:ext>
            </a:extLst>
          </p:cNvPr>
          <p:cNvGraphicFramePr>
            <a:graphicFrameLocks noGrp="1"/>
          </p:cNvGraphicFramePr>
          <p:nvPr>
            <p:ph idx="1"/>
            <p:extLst>
              <p:ext uri="{D42A27DB-BD31-4B8C-83A1-F6EECF244321}">
                <p14:modId xmlns:p14="http://schemas.microsoft.com/office/powerpoint/2010/main" val="2481527753"/>
              </p:ext>
            </p:extLst>
          </p:nvPr>
        </p:nvGraphicFramePr>
        <p:xfrm>
          <a:off x="849229" y="914310"/>
          <a:ext cx="10493542" cy="502938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 πρώτοι Χριστιανοί: δυσκολίες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Εξάπλωση του Χριστιανισμού</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Διωγμοί</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Αγία Γραφή</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Ευαγγέλια – κείμενα της Κ.Δ.</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Θεία Ευχαριστία</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Ορθόδοξα Θρησκευτικά μνημεία</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δραματοποίηση</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παιχνίδια ρόλων</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ομαδικές συζητήσεις για διάφορα ζητήματα</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προβολή </a:t>
                      </a:r>
                      <a:r>
                        <a:rPr lang="el-GR" sz="2200" kern="1200" dirty="0" err="1">
                          <a:solidFill>
                            <a:schemeClr val="tx2"/>
                          </a:solidFill>
                          <a:latin typeface="+mn-lt"/>
                          <a:ea typeface="+mn-ea"/>
                          <a:cs typeface="+mn-cs"/>
                        </a:rPr>
                        <a:t>video</a:t>
                      </a:r>
                      <a:r>
                        <a:rPr lang="el-GR" sz="2200" kern="1200" dirty="0">
                          <a:solidFill>
                            <a:schemeClr val="tx2"/>
                          </a:solidFill>
                          <a:latin typeface="+mn-lt"/>
                          <a:ea typeface="+mn-ea"/>
                          <a:cs typeface="+mn-cs"/>
                        </a:rPr>
                        <a:t>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μελέτη περίπτωσης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έντεχνος συλλογισμός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ασκήσεις στο διαδίκτυο</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 επισκέψεις σε ναούς &amp; συναντήσεις- συνεντεύξεις με ιερείς</a:t>
                      </a:r>
                    </a:p>
                    <a:p>
                      <a:pPr marL="342900" lvl="0" indent="-342900" algn="l" defTabSz="914400" rtl="0" eaLnBrk="1" latinLnBrk="0" hangingPunct="1">
                        <a:buFont typeface="Arial" panose="020B0604020202020204" pitchFamily="34" charset="0"/>
                        <a:buChar char="•"/>
                      </a:pPr>
                      <a:endParaRPr lang="el-GR" sz="2200" kern="1200" dirty="0">
                        <a:solidFill>
                          <a:schemeClr val="tx2"/>
                        </a:solidFill>
                        <a:latin typeface="+mn-lt"/>
                        <a:ea typeface="+mn-ea"/>
                        <a:cs typeface="+mn-cs"/>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41713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01EF56-430C-3A94-1A80-D0B2F91A3BF4}"/>
              </a:ext>
            </a:extLst>
          </p:cNvPr>
          <p:cNvSpPr>
            <a:spLocks noGrp="1"/>
          </p:cNvSpPr>
          <p:nvPr>
            <p:ph type="title"/>
          </p:nvPr>
        </p:nvSpPr>
        <p:spPr/>
        <p:txBody>
          <a:bodyPr/>
          <a:lstStyle/>
          <a:p>
            <a:pPr algn="ctr"/>
            <a:r>
              <a:rPr lang="el-GR" dirty="0"/>
              <a:t>Συμπέρασμα Β’ κύκλου</a:t>
            </a:r>
            <a:br>
              <a:rPr lang="el-GR" dirty="0"/>
            </a:br>
            <a:r>
              <a:rPr lang="el-GR" dirty="0"/>
              <a:t>(Ε’ &amp; Στ’ Δημοτικού) σύμφωνα με το Π.Σ.</a:t>
            </a:r>
          </a:p>
        </p:txBody>
      </p:sp>
      <p:sp>
        <p:nvSpPr>
          <p:cNvPr id="3" name="Θέση περιεχομένου 2">
            <a:extLst>
              <a:ext uri="{FF2B5EF4-FFF2-40B4-BE49-F238E27FC236}">
                <a16:creationId xmlns:a16="http://schemas.microsoft.com/office/drawing/2014/main" id="{BD68ABD8-3B90-5CDB-B9AE-207E29DA52E7}"/>
              </a:ext>
            </a:extLst>
          </p:cNvPr>
          <p:cNvSpPr>
            <a:spLocks noGrp="1"/>
          </p:cNvSpPr>
          <p:nvPr>
            <p:ph idx="1"/>
          </p:nvPr>
        </p:nvSpPr>
        <p:spPr>
          <a:xfrm>
            <a:off x="1296954" y="1726162"/>
            <a:ext cx="9790145" cy="4446037"/>
          </a:xfrm>
        </p:spPr>
        <p:txBody>
          <a:bodyPr/>
          <a:lstStyle/>
          <a:p>
            <a:pPr marL="0" indent="0">
              <a:buNone/>
            </a:pPr>
            <a:r>
              <a:rPr lang="el-GR" dirty="0"/>
              <a:t>Προσέγγιση της ιστορικής διαδρομής της Εκκλησίας του Χριστού στον κόσμο</a:t>
            </a:r>
          </a:p>
          <a:p>
            <a:pPr marL="0" indent="0">
              <a:buNone/>
            </a:pPr>
            <a:r>
              <a:rPr lang="el-GR" dirty="0"/>
              <a:t>* σύνδεση με </a:t>
            </a:r>
            <a:r>
              <a:rPr lang="el-GR" u="sng" dirty="0"/>
              <a:t>εμπειρίες</a:t>
            </a:r>
            <a:r>
              <a:rPr lang="el-GR" dirty="0"/>
              <a:t> των παιδιών σε συνδυασμό με αφηγήσεις της </a:t>
            </a:r>
            <a:r>
              <a:rPr lang="el-GR" b="1" dirty="0"/>
              <a:t>Αγίας Γραφής </a:t>
            </a:r>
            <a:r>
              <a:rPr lang="el-GR" dirty="0"/>
              <a:t>και γεγονότα της </a:t>
            </a:r>
            <a:r>
              <a:rPr lang="el-GR" b="1" dirty="0"/>
              <a:t>σύγχρονης Εκκλησίας </a:t>
            </a:r>
          </a:p>
          <a:p>
            <a:endParaRPr lang="el-GR" dirty="0"/>
          </a:p>
          <a:p>
            <a:pPr marL="0" indent="0">
              <a:buNone/>
            </a:pPr>
            <a:r>
              <a:rPr lang="el-GR" u="sng" dirty="0"/>
              <a:t>«… επιχειρείται άνοιγμα στον ευρύτερο θρησκευτικό χάρτη της Ελλάδας.» </a:t>
            </a:r>
          </a:p>
          <a:p>
            <a:pPr marL="0" indent="0">
              <a:buNone/>
            </a:pPr>
            <a:r>
              <a:rPr lang="el-GR" b="1" i="1" dirty="0">
                <a:sym typeface="Wingdings" panose="05000000000000000000" pitchFamily="2" charset="2"/>
              </a:rPr>
              <a:t> επιχειρείται τελικά κάτι τέτοιο;</a:t>
            </a:r>
            <a:endParaRPr lang="el-GR" b="1" i="1" dirty="0"/>
          </a:p>
          <a:p>
            <a:endParaRPr lang="el-GR" dirty="0"/>
          </a:p>
        </p:txBody>
      </p:sp>
    </p:spTree>
    <p:extLst>
      <p:ext uri="{BB962C8B-B14F-4D97-AF65-F5344CB8AC3E}">
        <p14:creationId xmlns:p14="http://schemas.microsoft.com/office/powerpoint/2010/main" val="22843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23ECF-1084-3FDA-973F-A44B885FA6DB}"/>
              </a:ext>
            </a:extLst>
          </p:cNvPr>
          <p:cNvSpPr>
            <a:spLocks noGrp="1"/>
          </p:cNvSpPr>
          <p:nvPr>
            <p:ph type="title"/>
          </p:nvPr>
        </p:nvSpPr>
        <p:spPr>
          <a:xfrm>
            <a:off x="1104899" y="2971805"/>
            <a:ext cx="10071099" cy="2283775"/>
          </a:xfrm>
        </p:spPr>
        <p:txBody>
          <a:bodyPr anchor="ctr">
            <a:normAutofit fontScale="90000"/>
          </a:bodyPr>
          <a:lstStyle/>
          <a:p>
            <a:pPr algn="ctr"/>
            <a:r>
              <a:rPr lang="el-GR" sz="4000" dirty="0" err="1">
                <a:latin typeface="+mn-lt"/>
                <a:cs typeface="Calibri" panose="020F0502020204030204" pitchFamily="34" charset="0"/>
              </a:rPr>
              <a:t>Προγραμμα</a:t>
            </a:r>
            <a:r>
              <a:rPr lang="el-GR" sz="4000" dirty="0">
                <a:latin typeface="+mn-lt"/>
                <a:cs typeface="Calibri" panose="020F0502020204030204" pitchFamily="34" charset="0"/>
              </a:rPr>
              <a:t> </a:t>
            </a:r>
            <a:r>
              <a:rPr lang="el-GR" sz="4000" dirty="0" err="1">
                <a:latin typeface="+mn-lt"/>
                <a:cs typeface="Calibri" panose="020F0502020204030204" pitchFamily="34" charset="0"/>
              </a:rPr>
              <a:t>Σπουδων</a:t>
            </a:r>
            <a:r>
              <a:rPr lang="el-GR" sz="4000" dirty="0">
                <a:latin typeface="+mn-lt"/>
                <a:cs typeface="Calibri" panose="020F0502020204030204" pitchFamily="34" charset="0"/>
              </a:rPr>
              <a:t> του </a:t>
            </a:r>
            <a:r>
              <a:rPr lang="el-GR" sz="4000" dirty="0" err="1">
                <a:latin typeface="+mn-lt"/>
                <a:cs typeface="Calibri" panose="020F0502020204030204" pitchFamily="34" charset="0"/>
              </a:rPr>
              <a:t>μαθηματος</a:t>
            </a:r>
            <a:r>
              <a:rPr lang="el-GR" sz="4000" dirty="0">
                <a:latin typeface="+mn-lt"/>
                <a:cs typeface="Calibri" panose="020F0502020204030204" pitchFamily="34" charset="0"/>
              </a:rPr>
              <a:t> των </a:t>
            </a:r>
            <a:r>
              <a:rPr lang="el-GR" sz="4000" dirty="0" err="1">
                <a:latin typeface="+mn-lt"/>
                <a:cs typeface="Calibri" panose="020F0502020204030204" pitchFamily="34" charset="0"/>
              </a:rPr>
              <a:t>Θρησκευτικων</a:t>
            </a:r>
            <a:r>
              <a:rPr lang="el-GR" sz="4000" dirty="0">
                <a:latin typeface="+mn-lt"/>
                <a:cs typeface="Calibri" panose="020F0502020204030204" pitchFamily="34" charset="0"/>
              </a:rPr>
              <a:t> </a:t>
            </a:r>
            <a:br>
              <a:rPr lang="el-GR" sz="4000" dirty="0">
                <a:latin typeface="+mn-lt"/>
                <a:cs typeface="Calibri" panose="020F0502020204030204" pitchFamily="34" charset="0"/>
              </a:rPr>
            </a:br>
            <a:r>
              <a:rPr lang="el-GR" sz="4000" dirty="0">
                <a:latin typeface="+mn-lt"/>
                <a:cs typeface="Calibri" panose="020F0502020204030204" pitchFamily="34" charset="0"/>
              </a:rPr>
              <a:t>στο </a:t>
            </a:r>
            <a:r>
              <a:rPr lang="el-GR" sz="4000" dirty="0" err="1">
                <a:latin typeface="+mn-lt"/>
                <a:cs typeface="Calibri" panose="020F0502020204030204" pitchFamily="34" charset="0"/>
              </a:rPr>
              <a:t>Δημοτικο</a:t>
            </a:r>
            <a:r>
              <a:rPr lang="el-GR" sz="4000" dirty="0">
                <a:latin typeface="+mn-lt"/>
                <a:cs typeface="Calibri" panose="020F0502020204030204" pitchFamily="34" charset="0"/>
              </a:rPr>
              <a:t> και στο </a:t>
            </a:r>
            <a:r>
              <a:rPr lang="el-GR" sz="4000" dirty="0" err="1">
                <a:latin typeface="+mn-lt"/>
                <a:cs typeface="Calibri" panose="020F0502020204030204" pitchFamily="34" charset="0"/>
              </a:rPr>
              <a:t>Γυμνασιο</a:t>
            </a:r>
            <a:br>
              <a:rPr lang="el-GR" sz="4000" dirty="0">
                <a:latin typeface="+mn-lt"/>
                <a:cs typeface="Calibri" panose="020F0502020204030204" pitchFamily="34" charset="0"/>
              </a:rPr>
            </a:br>
            <a:r>
              <a:rPr lang="el-GR" sz="4000" dirty="0">
                <a:latin typeface="+mn-lt"/>
                <a:cs typeface="Calibri" panose="020F0502020204030204" pitchFamily="34" charset="0"/>
              </a:rPr>
              <a:t>2020</a:t>
            </a:r>
          </a:p>
        </p:txBody>
      </p:sp>
    </p:spTree>
    <p:extLst>
      <p:ext uri="{BB962C8B-B14F-4D97-AF65-F5344CB8AC3E}">
        <p14:creationId xmlns:p14="http://schemas.microsoft.com/office/powerpoint/2010/main" val="357929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5DCB87-2203-7DDA-EA0B-0A061C742224}"/>
              </a:ext>
            </a:extLst>
          </p:cNvPr>
          <p:cNvSpPr>
            <a:spLocks noGrp="1"/>
          </p:cNvSpPr>
          <p:nvPr>
            <p:ph type="title"/>
          </p:nvPr>
        </p:nvSpPr>
        <p:spPr/>
        <p:txBody>
          <a:bodyPr/>
          <a:lstStyle/>
          <a:p>
            <a:pPr algn="ctr"/>
            <a:r>
              <a:rPr lang="el-GR" dirty="0"/>
              <a:t>Συμπερασματικά:</a:t>
            </a:r>
          </a:p>
        </p:txBody>
      </p:sp>
      <p:sp>
        <p:nvSpPr>
          <p:cNvPr id="3" name="Θέση περιεχομένου 2">
            <a:extLst>
              <a:ext uri="{FF2B5EF4-FFF2-40B4-BE49-F238E27FC236}">
                <a16:creationId xmlns:a16="http://schemas.microsoft.com/office/drawing/2014/main" id="{99F9EB25-26F4-A9C5-C4F6-B6B43A06A337}"/>
              </a:ext>
            </a:extLst>
          </p:cNvPr>
          <p:cNvSpPr>
            <a:spLocks noGrp="1"/>
          </p:cNvSpPr>
          <p:nvPr>
            <p:ph idx="1"/>
          </p:nvPr>
        </p:nvSpPr>
        <p:spPr>
          <a:xfrm>
            <a:off x="1104900" y="1604864"/>
            <a:ext cx="9982200" cy="4567335"/>
          </a:xfrm>
        </p:spPr>
        <p:txBody>
          <a:bodyPr anchor="ctr"/>
          <a:lstStyle/>
          <a:p>
            <a:pPr algn="ctr">
              <a:lnSpc>
                <a:spcPct val="150000"/>
              </a:lnSpc>
              <a:buFont typeface="Arial" panose="020B0604020202020204" pitchFamily="34" charset="0"/>
              <a:buChar char="•"/>
            </a:pPr>
            <a:r>
              <a:rPr lang="el-GR" sz="2000" dirty="0"/>
              <a:t>Παιδαγωγική μέθοδος: βιωματικές και ομαδοσυνεργατικές δραστηριότητες                  </a:t>
            </a:r>
            <a:r>
              <a:rPr lang="el-GR" sz="2000" b="1" i="1" dirty="0">
                <a:sym typeface="Wingdings" panose="05000000000000000000" pitchFamily="2" charset="2"/>
              </a:rPr>
              <a:t> </a:t>
            </a:r>
            <a:r>
              <a:rPr lang="el-GR" sz="2000" b="1" i="1" dirty="0"/>
              <a:t>συμπεριληπτικές ή αποκλείουν κάποια άτομα;</a:t>
            </a:r>
          </a:p>
          <a:p>
            <a:pPr algn="ctr">
              <a:lnSpc>
                <a:spcPct val="150000"/>
              </a:lnSpc>
              <a:buFont typeface="Arial" panose="020B0604020202020204" pitchFamily="34" charset="0"/>
              <a:buChar char="•"/>
            </a:pPr>
            <a:endParaRPr lang="el-GR" sz="2000" dirty="0"/>
          </a:p>
          <a:p>
            <a:pPr algn="ctr">
              <a:lnSpc>
                <a:spcPct val="150000"/>
              </a:lnSpc>
              <a:buFont typeface="Arial" panose="020B0604020202020204" pitchFamily="34" charset="0"/>
              <a:buChar char="•"/>
            </a:pPr>
            <a:r>
              <a:rPr lang="el-GR" sz="2000" dirty="0"/>
              <a:t>Βασικά θέματα </a:t>
            </a:r>
            <a:r>
              <a:rPr lang="el-GR" sz="2000" dirty="0">
                <a:sym typeface="Wingdings" panose="05000000000000000000" pitchFamily="2" charset="2"/>
              </a:rPr>
              <a:t> </a:t>
            </a:r>
            <a:r>
              <a:rPr lang="el-GR" sz="2000" u="sng" dirty="0">
                <a:effectLst>
                  <a:outerShdw blurRad="38100" dist="38100" dir="2700000" algn="tl">
                    <a:srgbClr val="000000">
                      <a:alpha val="43137"/>
                    </a:srgbClr>
                  </a:outerShdw>
                </a:effectLst>
                <a:sym typeface="Wingdings" panose="05000000000000000000" pitchFamily="2" charset="2"/>
              </a:rPr>
              <a:t>ΜΟΝΟ</a:t>
            </a:r>
            <a:r>
              <a:rPr lang="el-GR" sz="2000" dirty="0">
                <a:sym typeface="Wingdings" panose="05000000000000000000" pitchFamily="2" charset="2"/>
              </a:rPr>
              <a:t> </a:t>
            </a:r>
            <a:r>
              <a:rPr lang="el-GR" sz="2000" b="1" dirty="0">
                <a:sym typeface="Wingdings" panose="05000000000000000000" pitchFamily="2" charset="2"/>
              </a:rPr>
              <a:t>Ορθόδοξο Χριστιανικό Περιεχόμενο</a:t>
            </a:r>
          </a:p>
          <a:p>
            <a:pPr algn="ctr">
              <a:lnSpc>
                <a:spcPct val="150000"/>
              </a:lnSpc>
              <a:buFont typeface="Arial" panose="020B0604020202020204" pitchFamily="34" charset="0"/>
              <a:buChar char="•"/>
            </a:pPr>
            <a:endParaRPr lang="el-GR" sz="2000" b="1" dirty="0">
              <a:sym typeface="Wingdings" panose="05000000000000000000" pitchFamily="2" charset="2"/>
            </a:endParaRPr>
          </a:p>
          <a:p>
            <a:pPr algn="ctr">
              <a:lnSpc>
                <a:spcPct val="150000"/>
              </a:lnSpc>
              <a:buFont typeface="Arial" panose="020B0604020202020204" pitchFamily="34" charset="0"/>
              <a:buChar char="•"/>
            </a:pPr>
            <a:r>
              <a:rPr lang="el-GR" dirty="0">
                <a:sym typeface="Wingdings" panose="05000000000000000000" pitchFamily="2" charset="2"/>
              </a:rPr>
              <a:t>Χαρακτήρας </a:t>
            </a:r>
            <a:r>
              <a:rPr lang="el-GR" dirty="0" err="1">
                <a:sym typeface="Wingdings" panose="05000000000000000000" pitchFamily="2" charset="2"/>
              </a:rPr>
              <a:t>ΜτΘ</a:t>
            </a:r>
            <a:r>
              <a:rPr lang="el-GR" dirty="0">
                <a:sym typeface="Wingdings" panose="05000000000000000000" pitchFamily="2" charset="2"/>
              </a:rPr>
              <a:t>  </a:t>
            </a:r>
            <a:r>
              <a:rPr lang="el-GR" b="1" spc="300" dirty="0">
                <a:sym typeface="Wingdings" panose="05000000000000000000" pitchFamily="2" charset="2"/>
              </a:rPr>
              <a:t>ΟΜΟΛΟΓΙΑΚΟΣ !</a:t>
            </a:r>
          </a:p>
          <a:p>
            <a:pPr marL="0" indent="0">
              <a:buNone/>
            </a:pPr>
            <a:endParaRPr lang="el-GR" sz="2000" dirty="0"/>
          </a:p>
          <a:p>
            <a:endParaRPr lang="el-GR" dirty="0"/>
          </a:p>
        </p:txBody>
      </p:sp>
    </p:spTree>
    <p:extLst>
      <p:ext uri="{BB962C8B-B14F-4D97-AF65-F5344CB8AC3E}">
        <p14:creationId xmlns:p14="http://schemas.microsoft.com/office/powerpoint/2010/main" val="134930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normAutofit/>
          </a:bodyPr>
          <a:lstStyle/>
          <a:p>
            <a:pPr algn="ctr"/>
            <a:r>
              <a:rPr lang="el-GR" dirty="0"/>
              <a:t>Α’ ΓΥΜΝΑΣΙΟΥ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759" y="1349406"/>
            <a:ext cx="12192000" cy="880447"/>
          </a:xfrm>
        </p:spPr>
        <p:txBody>
          <a:bodyPr>
            <a:normAutofit fontScale="77500" lnSpcReduction="20000"/>
          </a:bodyPr>
          <a:lstStyle/>
          <a:p>
            <a:pPr marL="0" indent="0" algn="ctr">
              <a:lnSpc>
                <a:spcPct val="110000"/>
              </a:lnSpc>
              <a:buNone/>
            </a:pPr>
            <a:r>
              <a:rPr lang="el-GR" sz="2600" dirty="0">
                <a:solidFill>
                  <a:schemeClr val="tx1">
                    <a:lumMod val="50000"/>
                  </a:schemeClr>
                </a:solidFill>
              </a:rPr>
              <a:t>«Ένα ταξίδι ζωής: Η συνάντηση Θεού και ανθρώπου μέσα από τις βιβλικές διηγήσεις»</a:t>
            </a:r>
          </a:p>
          <a:p>
            <a:pPr algn="ctr">
              <a:lnSpc>
                <a:spcPct val="110000"/>
              </a:lnSpc>
            </a:pPr>
            <a:r>
              <a:rPr lang="el-GR" sz="26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2170413902"/>
              </p:ext>
            </p:extLst>
          </p:nvPr>
        </p:nvGraphicFramePr>
        <p:xfrm>
          <a:off x="1463333" y="2229853"/>
          <a:ext cx="9487828" cy="4036177"/>
        </p:xfrm>
        <a:graphic>
          <a:graphicData uri="http://schemas.openxmlformats.org/drawingml/2006/table">
            <a:tbl>
              <a:tblPr firstRow="1" bandRow="1">
                <a:tableStyleId>{912C8C85-51F0-491E-9774-3900AFEF0FD7}</a:tableStyleId>
              </a:tblPr>
              <a:tblGrid>
                <a:gridCol w="9487828">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 </a:t>
                      </a:r>
                      <a:r>
                        <a:rPr lang="el-GR" sz="1900" dirty="0"/>
                        <a:t>Η Αγία Γραφή: Η συνάντηση Θεού και ανθρώπου καταγράφεται σε κείμενα</a:t>
                      </a:r>
                    </a:p>
                    <a:p>
                      <a:pPr marL="342900" indent="-342900" algn="ctr">
                        <a:lnSpc>
                          <a:spcPct val="150000"/>
                        </a:lnSpc>
                        <a:buFont typeface="+mj-lt"/>
                        <a:buAutoNum type="arabicPeriod"/>
                      </a:pPr>
                      <a:r>
                        <a:rPr lang="el-GR" sz="1900" dirty="0"/>
                        <a:t> Ο Θεός και ο άνθρωπος στην Ορθόδοξη παράδοση: μια σχέση ζωής</a:t>
                      </a:r>
                    </a:p>
                    <a:p>
                      <a:pPr marL="342900" indent="-342900" algn="ctr">
                        <a:lnSpc>
                          <a:spcPct val="150000"/>
                        </a:lnSpc>
                        <a:buFont typeface="+mj-lt"/>
                        <a:buAutoNum type="arabicPeriod"/>
                      </a:pPr>
                      <a:r>
                        <a:rPr lang="el-GR" sz="1900" dirty="0"/>
                        <a:t>Πού είναι ο Θεός: Η σχέση ζωής περνάει μέσα από δοκιμασίες</a:t>
                      </a:r>
                    </a:p>
                    <a:p>
                      <a:pPr marL="342900" indent="-342900" algn="ctr">
                        <a:lnSpc>
                          <a:spcPct val="150000"/>
                        </a:lnSpc>
                        <a:buFont typeface="+mj-lt"/>
                        <a:buAutoNum type="arabicPeriod"/>
                      </a:pPr>
                      <a:r>
                        <a:rPr lang="el-GR" sz="1900" dirty="0"/>
                        <a:t> Ο Θεός γίνεται άνθρωπος: Το πιο συγκλονιστικό γεγονός της ιστορίας του ανθρώπου</a:t>
                      </a:r>
                    </a:p>
                    <a:p>
                      <a:pPr marL="342900" indent="-342900" algn="ctr">
                        <a:lnSpc>
                          <a:spcPct val="150000"/>
                        </a:lnSpc>
                        <a:buFont typeface="+mj-lt"/>
                        <a:buAutoNum type="arabicPeriod"/>
                      </a:pPr>
                      <a:r>
                        <a:rPr lang="el-GR" sz="1900" dirty="0"/>
                        <a:t> Ένας καινούριος κόσμος ξεπροβάλλει: Χριστός Ανέστη</a:t>
                      </a:r>
                    </a:p>
                    <a:p>
                      <a:pPr marL="342900" indent="-342900" algn="ctr">
                        <a:lnSpc>
                          <a:spcPct val="150000"/>
                        </a:lnSpc>
                        <a:buFont typeface="+mj-lt"/>
                        <a:buAutoNum type="arabicPeriod"/>
                      </a:pPr>
                      <a:r>
                        <a:rPr lang="el-GR" sz="1900" dirty="0"/>
                        <a:t>Η Εκκλησία μεταμορφώνει τον κόσμο</a:t>
                      </a:r>
                    </a:p>
                    <a:p>
                      <a:pPr marL="342900" indent="-342900" algn="ctr">
                        <a:lnSpc>
                          <a:spcPct val="150000"/>
                        </a:lnSpc>
                        <a:buFont typeface="+mj-lt"/>
                        <a:buAutoNum type="arabicPeriod"/>
                      </a:pPr>
                      <a:r>
                        <a:rPr lang="el-GR" sz="1900" dirty="0"/>
                        <a:t>Η Εκκλησία ως κιβωτός σ’ ένα ταξίδι χωρίς τέλος </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312968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Α’ ΓΥΜΝΑΣΙΟΥ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287624" y="1600200"/>
            <a:ext cx="10118312" cy="4848726"/>
          </a:xfrm>
        </p:spPr>
        <p:txBody>
          <a:bodyPr>
            <a:normAutofit/>
          </a:bodyPr>
          <a:lstStyle/>
          <a:p>
            <a:r>
              <a:rPr lang="el-GR" sz="2000" dirty="0"/>
              <a:t>Βασικοί στόχοι:</a:t>
            </a:r>
          </a:p>
          <a:p>
            <a:pPr marL="514350" indent="-514350">
              <a:buFont typeface="+mj-lt"/>
              <a:buAutoNum type="arabicPeriod"/>
            </a:pPr>
            <a:r>
              <a:rPr lang="el-GR" sz="2000" dirty="0"/>
              <a:t>Αγία Γραφή </a:t>
            </a:r>
            <a:r>
              <a:rPr lang="el-GR" sz="2000" dirty="0">
                <a:sym typeface="Wingdings" panose="05000000000000000000" pitchFamily="2" charset="2"/>
              </a:rPr>
              <a:t></a:t>
            </a:r>
            <a:r>
              <a:rPr lang="el-GR" sz="2000" dirty="0"/>
              <a:t> νόημα της ζωής, σχέση με τον Θεό </a:t>
            </a:r>
            <a:r>
              <a:rPr lang="el-GR" sz="2000" b="1" dirty="0"/>
              <a:t>(!)</a:t>
            </a:r>
          </a:p>
          <a:p>
            <a:pPr marL="514350" indent="-514350">
              <a:buFont typeface="+mj-lt"/>
              <a:buAutoNum type="arabicPeriod"/>
            </a:pPr>
            <a:r>
              <a:rPr lang="el-GR" sz="2000" dirty="0"/>
              <a:t>Κατανόηση θεολογικών εννοιών</a:t>
            </a:r>
          </a:p>
          <a:p>
            <a:pPr marL="514350" indent="-514350">
              <a:buFont typeface="+mj-lt"/>
              <a:buAutoNum type="arabicPeriod"/>
            </a:pPr>
            <a:r>
              <a:rPr lang="el-GR" sz="2000" dirty="0"/>
              <a:t>Αναγνώριση επίδρασης Αγίας Γραφή στην διαμόρφωση του σύγχρονου κόσμου</a:t>
            </a:r>
          </a:p>
          <a:p>
            <a:pPr marL="514350" indent="-514350">
              <a:buFont typeface="+mj-lt"/>
              <a:buAutoNum type="arabicPeriod"/>
            </a:pPr>
            <a:r>
              <a:rPr lang="el-GR" sz="2000" dirty="0"/>
              <a:t>Ικανότητα σύνδεση τέχνης με Θρησκεία</a:t>
            </a:r>
          </a:p>
          <a:p>
            <a:pPr marL="514350" indent="-514350">
              <a:buFont typeface="+mj-lt"/>
              <a:buAutoNum type="arabicPeriod"/>
            </a:pPr>
            <a:r>
              <a:rPr lang="el-GR" sz="2000" u="sng" dirty="0"/>
              <a:t>Κριτική</a:t>
            </a:r>
            <a:r>
              <a:rPr lang="el-GR" sz="2000" dirty="0"/>
              <a:t> αντιμετώπιση σύγχρονων προκαταλήψεων και στερεοτύπων </a:t>
            </a:r>
            <a:r>
              <a:rPr lang="el-GR" sz="2000" b="1" dirty="0"/>
              <a:t>(!)</a:t>
            </a:r>
          </a:p>
          <a:p>
            <a:pPr marL="514350" indent="-514350">
              <a:buFont typeface="+mj-lt"/>
              <a:buAutoNum type="arabicPeriod"/>
            </a:pPr>
            <a:r>
              <a:rPr lang="el-GR" sz="2000" dirty="0"/>
              <a:t>Αναγνώριση </a:t>
            </a:r>
            <a:r>
              <a:rPr lang="el-GR" sz="2000" u="sng" dirty="0"/>
              <a:t>σημασίας</a:t>
            </a:r>
            <a:r>
              <a:rPr lang="el-GR" sz="2000" dirty="0"/>
              <a:t> του </a:t>
            </a:r>
            <a:r>
              <a:rPr lang="el-GR" u="sng" dirty="0"/>
              <a:t>απο</a:t>
            </a:r>
            <a:r>
              <a:rPr lang="el-GR" sz="2000" u="sng" dirty="0"/>
              <a:t>λυτρωτικού</a:t>
            </a:r>
            <a:r>
              <a:rPr lang="el-GR" sz="2000" dirty="0"/>
              <a:t> έργου του Ιησού Χριστού για τον κόσμο</a:t>
            </a:r>
          </a:p>
          <a:p>
            <a:pPr marL="514350" indent="-514350">
              <a:buFont typeface="+mj-lt"/>
              <a:buAutoNum type="arabicPeriod"/>
            </a:pPr>
            <a:r>
              <a:rPr lang="el-GR" sz="2000" dirty="0"/>
              <a:t>Προσφορά &amp; ευθύνη με γνώμονα την ζωή του Ιησού</a:t>
            </a:r>
          </a:p>
          <a:p>
            <a:pPr marL="514350" indent="-514350">
              <a:buFont typeface="+mj-lt"/>
              <a:buAutoNum type="arabicPeriod"/>
            </a:pPr>
            <a:r>
              <a:rPr lang="el-GR" sz="2000" dirty="0"/>
              <a:t> Αποτίμησης της αξίας της δράσης για την μεταμόρφωση της ζωής</a:t>
            </a:r>
            <a:r>
              <a:rPr lang="el-GR" sz="2000" dirty="0">
                <a:sym typeface="Wingdings" panose="05000000000000000000" pitchFamily="2" charset="2"/>
              </a:rPr>
              <a:t> με βάση την </a:t>
            </a:r>
            <a:r>
              <a:rPr lang="el-GR" sz="2000" b="1" dirty="0">
                <a:sym typeface="Wingdings" panose="05000000000000000000" pitchFamily="2" charset="2"/>
              </a:rPr>
              <a:t>Ορθόδοξη Εκκλησία</a:t>
            </a:r>
            <a:endParaRPr lang="el-GR" sz="2000" b="1" dirty="0"/>
          </a:p>
        </p:txBody>
      </p:sp>
    </p:spTree>
    <p:extLst>
      <p:ext uri="{BB962C8B-B14F-4D97-AF65-F5344CB8AC3E}">
        <p14:creationId xmlns:p14="http://schemas.microsoft.com/office/powerpoint/2010/main" val="268836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1822413999"/>
              </p:ext>
            </p:extLst>
          </p:nvPr>
        </p:nvGraphicFramePr>
        <p:xfrm>
          <a:off x="849229" y="777240"/>
          <a:ext cx="10493542" cy="530352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Συνάντηση και σχέση Θεού &amp; ανθρώπου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Απουσία του Θεού – το κακό</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 Ιησούς Χριστός στον κόσμο</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Προσπάθεια για αλλαγή του κόσμου</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Η πορεία του κόσμου με τον Χριστιανισμό</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δραματοποίηση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παγωμένες εικόνες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αναζήτηση στο διαδίκτυο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ζωγραφική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δημιουργία κολλάζ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έντεχνος συλλογισμός</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προβολή </a:t>
                      </a:r>
                      <a:r>
                        <a:rPr lang="en-US" sz="2200" kern="1200" dirty="0">
                          <a:solidFill>
                            <a:schemeClr val="tx2"/>
                          </a:solidFill>
                          <a:latin typeface="+mn-lt"/>
                          <a:ea typeface="+mn-ea"/>
                          <a:cs typeface="+mn-cs"/>
                        </a:rPr>
                        <a:t>video</a:t>
                      </a:r>
                      <a:r>
                        <a:rPr lang="el-GR" sz="2200" kern="1200" dirty="0">
                          <a:solidFill>
                            <a:schemeClr val="tx2"/>
                          </a:solidFill>
                          <a:latin typeface="+mn-lt"/>
                          <a:ea typeface="+mn-ea"/>
                          <a:cs typeface="+mn-cs"/>
                        </a:rPr>
                        <a:t>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ταύτιση με βιβλικά πρόσωπα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επίλυση προβλήματος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μελέτη περίπτωσης </a:t>
                      </a:r>
                    </a:p>
                    <a:p>
                      <a:pPr marL="342900" lvl="0" indent="-342900" algn="just"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έρευνα σχετικά με ορισμένα ζητήματα</a:t>
                      </a:r>
                    </a:p>
                    <a:p>
                      <a:pPr marL="342900" lvl="0" indent="-342900" algn="l" defTabSz="914400" rtl="0" eaLnBrk="1" latinLnBrk="0" hangingPunct="1">
                        <a:buFont typeface="Arial" panose="020B0604020202020204" pitchFamily="34" charset="0"/>
                        <a:buChar char="•"/>
                      </a:pPr>
                      <a:endParaRPr lang="el-GR" sz="2200" kern="1200" dirty="0">
                        <a:solidFill>
                          <a:schemeClr val="tx2"/>
                        </a:solidFill>
                        <a:latin typeface="+mn-lt"/>
                        <a:ea typeface="+mn-ea"/>
                        <a:cs typeface="+mn-cs"/>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234998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Β’ ΓΥΜΝΑΣΙΟΥ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759" y="1383348"/>
            <a:ext cx="12192000" cy="837338"/>
          </a:xfrm>
        </p:spPr>
        <p:txBody>
          <a:bodyPr>
            <a:normAutofit fontScale="92500" lnSpcReduction="10000"/>
          </a:bodyPr>
          <a:lstStyle/>
          <a:p>
            <a:pPr marL="0" indent="0" algn="ctr">
              <a:buNone/>
            </a:pPr>
            <a:r>
              <a:rPr lang="el-GR" sz="2200" dirty="0"/>
              <a:t>«Η Εκκλησία: Πορεία ζωής μέσα από την ιστορία»</a:t>
            </a:r>
          </a:p>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3759767980"/>
              </p:ext>
            </p:extLst>
          </p:nvPr>
        </p:nvGraphicFramePr>
        <p:xfrm>
          <a:off x="1104900" y="2220686"/>
          <a:ext cx="9980682" cy="3962400"/>
        </p:xfrm>
        <a:graphic>
          <a:graphicData uri="http://schemas.openxmlformats.org/drawingml/2006/table">
            <a:tbl>
              <a:tblPr firstRow="1" bandRow="1">
                <a:tableStyleId>{912C8C85-51F0-491E-9774-3900AFEF0FD7}</a:tableStyleId>
              </a:tblPr>
              <a:tblGrid>
                <a:gridCol w="9980682">
                  <a:extLst>
                    <a:ext uri="{9D8B030D-6E8A-4147-A177-3AD203B41FA5}">
                      <a16:colId xmlns:a16="http://schemas.microsoft.com/office/drawing/2014/main" val="219047327"/>
                    </a:ext>
                  </a:extLst>
                </a:gridCol>
              </a:tblGrid>
              <a:tr h="548201">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414199">
                <a:tc>
                  <a:txBody>
                    <a:bodyPr/>
                    <a:lstStyle/>
                    <a:p>
                      <a:pPr marL="342900" indent="-342900" algn="ctr">
                        <a:lnSpc>
                          <a:spcPct val="150000"/>
                        </a:lnSpc>
                        <a:buFont typeface="+mj-lt"/>
                        <a:buAutoNum type="arabicPeriod"/>
                      </a:pPr>
                      <a:r>
                        <a:rPr lang="el-GR" sz="1900" dirty="0"/>
                        <a:t>«</a:t>
                      </a:r>
                      <a:r>
                        <a:rPr lang="el-GR" sz="1900" dirty="0" err="1"/>
                        <a:t>Πορευθέντες</a:t>
                      </a:r>
                      <a:r>
                        <a:rPr lang="el-GR" sz="1900" dirty="0"/>
                        <a:t> μαθητεύσατε πάντα τα έθνη»: Η εξάπλωση της Εκκλησίας στην Οικουμένη</a:t>
                      </a:r>
                    </a:p>
                    <a:p>
                      <a:pPr marL="342900" indent="-342900" algn="ctr">
                        <a:lnSpc>
                          <a:spcPct val="150000"/>
                        </a:lnSpc>
                        <a:buFont typeface="+mj-lt"/>
                        <a:buAutoNum type="arabicPeriod"/>
                      </a:pPr>
                      <a:r>
                        <a:rPr lang="el-GR" sz="1900" dirty="0"/>
                        <a:t> Η χαρισματική προσωπικότητα του Αποστόλου Παύλου και το ιεραποστολικό του έργο</a:t>
                      </a:r>
                    </a:p>
                    <a:p>
                      <a:pPr marL="342900" indent="-342900" algn="ctr">
                        <a:lnSpc>
                          <a:spcPct val="150000"/>
                        </a:lnSpc>
                        <a:buFont typeface="+mj-lt"/>
                        <a:buAutoNum type="arabicPeriod"/>
                      </a:pPr>
                      <a:r>
                        <a:rPr lang="el-GR" sz="1900" dirty="0"/>
                        <a:t> Η «φωνή» της Εκκλησίας γίνεται αισθητή στην κοινωνία</a:t>
                      </a:r>
                    </a:p>
                    <a:p>
                      <a:pPr marL="342900" indent="-342900" algn="ctr">
                        <a:lnSpc>
                          <a:spcPct val="150000"/>
                        </a:lnSpc>
                        <a:buFont typeface="+mj-lt"/>
                        <a:buAutoNum type="arabicPeriod"/>
                      </a:pPr>
                      <a:r>
                        <a:rPr lang="el-GR" sz="1900" dirty="0"/>
                        <a:t> Χριστιανική παράδοση και αρχαία ελληνική φιλοσοφία: Μια ιστορική συνάντηση</a:t>
                      </a:r>
                    </a:p>
                    <a:p>
                      <a:pPr marL="342900" indent="-342900" algn="ctr">
                        <a:lnSpc>
                          <a:spcPct val="150000"/>
                        </a:lnSpc>
                        <a:buFont typeface="+mj-lt"/>
                        <a:buAutoNum type="arabicPeriod"/>
                      </a:pPr>
                      <a:r>
                        <a:rPr lang="el-GR" sz="1900" dirty="0"/>
                        <a:t> Η ζωή και η πίστη της Εκκλησίας καταγράφονται σε κείμενα</a:t>
                      </a:r>
                    </a:p>
                    <a:p>
                      <a:pPr marL="342900" indent="-342900" algn="ctr">
                        <a:lnSpc>
                          <a:spcPct val="150000"/>
                        </a:lnSpc>
                        <a:buFont typeface="+mj-lt"/>
                        <a:buAutoNum type="arabicPeriod"/>
                      </a:pPr>
                      <a:r>
                        <a:rPr lang="el-GR" sz="1900" dirty="0"/>
                        <a:t> Η διδασκαλία της Ορθόδοξης Πίστης γίνεται έργο τέχνης</a:t>
                      </a:r>
                    </a:p>
                    <a:p>
                      <a:pPr marL="342900" indent="-342900" algn="ctr">
                        <a:lnSpc>
                          <a:spcPct val="150000"/>
                        </a:lnSpc>
                        <a:buFont typeface="+mj-lt"/>
                        <a:buAutoNum type="arabicPeriod"/>
                      </a:pPr>
                      <a:r>
                        <a:rPr lang="el-GR" sz="1900" dirty="0"/>
                        <a:t>Ορθοδοξία και Νέος Ελληνισμός</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273721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Β’ ΓΥΜΝΑΣΙΟΥ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104900" y="1600200"/>
            <a:ext cx="10301036" cy="4848726"/>
          </a:xfrm>
        </p:spPr>
        <p:txBody>
          <a:bodyPr>
            <a:normAutofit/>
          </a:bodyPr>
          <a:lstStyle/>
          <a:p>
            <a:pPr marL="0" indent="0">
              <a:buNone/>
            </a:pPr>
            <a:r>
              <a:rPr lang="el-GR" sz="2000" dirty="0"/>
              <a:t>Βασικοί στόχοι:</a:t>
            </a:r>
          </a:p>
          <a:p>
            <a:pPr marL="514350" indent="-514350">
              <a:buFont typeface="+mj-lt"/>
              <a:buAutoNum type="arabicPeriod"/>
            </a:pPr>
            <a:r>
              <a:rPr lang="el-GR" sz="2000" dirty="0"/>
              <a:t>Κατανόηση της σημασίας της ζωής του ανθρώπου και των σχέσεων του με τον Θεό και τον συνάνθρωπο σύμφωνα με την </a:t>
            </a:r>
            <a:r>
              <a:rPr lang="el-GR" sz="2000" b="1" dirty="0"/>
              <a:t>Ορθοδοξία</a:t>
            </a:r>
          </a:p>
          <a:p>
            <a:pPr marL="514350" indent="-514350">
              <a:buFont typeface="+mj-lt"/>
              <a:buAutoNum type="arabicPeriod"/>
            </a:pPr>
            <a:r>
              <a:rPr lang="el-GR" sz="2000" u="sng" dirty="0"/>
              <a:t>Κριτική</a:t>
            </a:r>
            <a:r>
              <a:rPr lang="el-GR" sz="2000" dirty="0"/>
              <a:t> ανάλυση γεγονότων Εκκλησιαστικής Ιστορίας </a:t>
            </a:r>
          </a:p>
          <a:p>
            <a:pPr marL="514350" indent="-514350">
              <a:buFont typeface="+mj-lt"/>
              <a:buAutoNum type="arabicPeriod"/>
            </a:pPr>
            <a:r>
              <a:rPr lang="el-GR" sz="2000" dirty="0"/>
              <a:t>Σύνδεση τέχνης – Θρησκείας: κίνητρα καλλιτεχνών</a:t>
            </a:r>
          </a:p>
          <a:p>
            <a:pPr marL="514350" indent="-514350">
              <a:buFont typeface="+mj-lt"/>
              <a:buAutoNum type="arabicPeriod"/>
            </a:pPr>
            <a:r>
              <a:rPr lang="el-GR" sz="2000" dirty="0"/>
              <a:t>Ερμηνεία κειμένων της εκκλησίας </a:t>
            </a:r>
            <a:r>
              <a:rPr lang="el-GR" sz="2000" u="sng" dirty="0"/>
              <a:t>με θεολογικά κριτήρια</a:t>
            </a:r>
          </a:p>
          <a:p>
            <a:pPr marL="514350" indent="-514350">
              <a:buFont typeface="+mj-lt"/>
              <a:buAutoNum type="arabicPeriod"/>
            </a:pPr>
            <a:r>
              <a:rPr lang="el-GR" sz="2000" dirty="0"/>
              <a:t>Σύνδεση πολιτισμού – Ορθοδοξίας</a:t>
            </a:r>
          </a:p>
          <a:p>
            <a:pPr marL="514350" indent="-514350">
              <a:buFont typeface="+mj-lt"/>
              <a:buAutoNum type="arabicPeriod"/>
            </a:pPr>
            <a:r>
              <a:rPr lang="el-GR" sz="2000" u="sng" dirty="0"/>
              <a:t>Εκτίμηση</a:t>
            </a:r>
            <a:r>
              <a:rPr lang="el-GR" sz="2000" dirty="0"/>
              <a:t> της επίδρασης της Ορθόδοξης Εκκλησίας στην ελληνική κοινωνία </a:t>
            </a:r>
            <a:r>
              <a:rPr lang="el-GR" sz="2000" b="1" dirty="0"/>
              <a:t>(!)</a:t>
            </a:r>
          </a:p>
          <a:p>
            <a:pPr marL="514350" indent="-514350">
              <a:buFont typeface="+mj-lt"/>
              <a:buAutoNum type="arabicPeriod"/>
            </a:pPr>
            <a:r>
              <a:rPr lang="el-GR" sz="2000" dirty="0"/>
              <a:t>Αντίληψη πολιτισμικής &amp; ανθρωπιστικής διάστασης της Ορθοδοξίας</a:t>
            </a:r>
            <a:r>
              <a:rPr lang="el-GR" dirty="0"/>
              <a:t> </a:t>
            </a:r>
          </a:p>
        </p:txBody>
      </p:sp>
    </p:spTree>
    <p:extLst>
      <p:ext uri="{BB962C8B-B14F-4D97-AF65-F5344CB8AC3E}">
        <p14:creationId xmlns:p14="http://schemas.microsoft.com/office/powerpoint/2010/main" val="23573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1853896836"/>
              </p:ext>
            </p:extLst>
          </p:nvPr>
        </p:nvGraphicFramePr>
        <p:xfrm>
          <a:off x="849229" y="777240"/>
          <a:ext cx="10493542" cy="502938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Εξάπλωση Χριστιανισμού</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Η πρώτη Χριστιανική κοινότητα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Απόστολος Παύλος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Διωγμοί – νέο ξεκίνημα της Εκκλησίας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Ελληνισμός &amp; Χριστιανισμός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 αποφάσεις της Εκκλησίας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Εικόνες – απεικόνιση του Θεού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Σύγχρονη Ορθοδοξία - μετά την Άλωση της Πόλης</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δραματοποίηση, παιχνίδια ρολών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αφηγήσεις γεγονότων</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κατασκευές - κολλάζ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έρευνες – μελέτες για διάφορα ζητήματα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επισκέψεις σε ναούς, μουσεία &amp; χώρους σχετικούς  με την θρησκεία</a:t>
                      </a:r>
                    </a:p>
                    <a:p>
                      <a:pPr marL="342900" lvl="0" indent="-342900" algn="l" defTabSz="914400" rtl="0" eaLnBrk="1" latinLnBrk="0" hangingPunct="1">
                        <a:buFont typeface="Arial" panose="020B0604020202020204" pitchFamily="34" charset="0"/>
                        <a:buChar char="•"/>
                      </a:pPr>
                      <a:r>
                        <a:rPr lang="el-GR" sz="2200" kern="1200">
                          <a:solidFill>
                            <a:schemeClr val="tx2"/>
                          </a:solidFill>
                          <a:latin typeface="+mn-lt"/>
                          <a:ea typeface="+mn-ea"/>
                          <a:cs typeface="+mn-cs"/>
                        </a:rPr>
                        <a:t>έντεχνος </a:t>
                      </a:r>
                      <a:r>
                        <a:rPr lang="el-GR" sz="2200" kern="1200" dirty="0">
                          <a:solidFill>
                            <a:schemeClr val="tx2"/>
                          </a:solidFill>
                          <a:latin typeface="+mn-lt"/>
                          <a:ea typeface="+mn-ea"/>
                          <a:cs typeface="+mn-cs"/>
                        </a:rPr>
                        <a:t>συλλογισμός </a:t>
                      </a:r>
                    </a:p>
                    <a:p>
                      <a:pPr marL="342900" lvl="0" indent="-342900" algn="l" defTabSz="914400" rtl="0" eaLnBrk="1" latinLnBrk="0" hangingPunct="1">
                        <a:buFont typeface="Arial" panose="020B0604020202020204" pitchFamily="34" charset="0"/>
                        <a:buChar char="•"/>
                      </a:pPr>
                      <a:r>
                        <a:rPr lang="el-GR" sz="2200" kern="1200" dirty="0" err="1">
                          <a:solidFill>
                            <a:schemeClr val="tx2"/>
                          </a:solidFill>
                          <a:latin typeface="+mn-lt"/>
                          <a:ea typeface="+mn-ea"/>
                          <a:cs typeface="+mn-cs"/>
                        </a:rPr>
                        <a:t>αναδιήγηση</a:t>
                      </a:r>
                      <a:r>
                        <a:rPr lang="el-GR" sz="2200" kern="1200" dirty="0">
                          <a:solidFill>
                            <a:schemeClr val="tx2"/>
                          </a:solidFill>
                          <a:latin typeface="+mn-lt"/>
                          <a:ea typeface="+mn-ea"/>
                          <a:cs typeface="+mn-cs"/>
                        </a:rPr>
                        <a:t> βιβλικών αφηγήσεων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μελέτη περίπτωσης </a:t>
                      </a:r>
                    </a:p>
                    <a:p>
                      <a:pPr marL="342900" lvl="0" indent="-342900" algn="l" defTabSz="914400" rtl="0" eaLnBrk="1" latinLnBrk="0" hangingPunct="1">
                        <a:buFont typeface="Arial" panose="020B0604020202020204" pitchFamily="34" charset="0"/>
                        <a:buChar char="•"/>
                      </a:pPr>
                      <a:endParaRPr lang="el-GR" sz="2200" kern="1200" dirty="0">
                        <a:solidFill>
                          <a:schemeClr val="tx2"/>
                        </a:solidFill>
                        <a:latin typeface="+mn-lt"/>
                        <a:ea typeface="+mn-ea"/>
                        <a:cs typeface="+mn-cs"/>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105493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Γ’ ΓΥΜΝΑΣΙΟΥ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0" y="1361473"/>
            <a:ext cx="12192000" cy="910596"/>
          </a:xfrm>
        </p:spPr>
        <p:txBody>
          <a:bodyPr>
            <a:normAutofit/>
          </a:bodyPr>
          <a:lstStyle/>
          <a:p>
            <a:pPr marL="0" indent="0" algn="ctr">
              <a:buNone/>
            </a:pPr>
            <a:r>
              <a:rPr lang="el-GR" sz="2100" dirty="0"/>
              <a:t>« Η μαρτυρία της Ορθόδοξης Εκκλησίας στον σύγχρονο κόσμο»</a:t>
            </a:r>
          </a:p>
          <a:p>
            <a:pPr algn="ctr"/>
            <a:r>
              <a:rPr lang="el-GR" sz="21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982882784"/>
              </p:ext>
            </p:extLst>
          </p:nvPr>
        </p:nvGraphicFramePr>
        <p:xfrm>
          <a:off x="2031241" y="2272069"/>
          <a:ext cx="8128000" cy="4193657"/>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 Η Ορθόδοξη Εκκλησία σήμερα</a:t>
                      </a:r>
                    </a:p>
                    <a:p>
                      <a:pPr marL="342900" indent="-342900" algn="ctr">
                        <a:lnSpc>
                          <a:spcPct val="150000"/>
                        </a:lnSpc>
                        <a:buFont typeface="+mj-lt"/>
                        <a:buAutoNum type="arabicPeriod"/>
                      </a:pPr>
                      <a:r>
                        <a:rPr lang="el-GR" sz="2000" dirty="0"/>
                        <a:t> Ο πρόταση ζωής της Ορθόδοξης Εκκλησίας</a:t>
                      </a:r>
                    </a:p>
                    <a:p>
                      <a:pPr marL="342900" indent="-342900" algn="ctr">
                        <a:lnSpc>
                          <a:spcPct val="150000"/>
                        </a:lnSpc>
                        <a:buFont typeface="+mj-lt"/>
                        <a:buAutoNum type="arabicPeriod"/>
                      </a:pPr>
                      <a:r>
                        <a:rPr lang="el-GR" sz="2000" dirty="0"/>
                        <a:t> Ιεραποστολή και διακονία: Η ζωή της Ορθόδοξης Εκκλησίας αγκαλιάζει τον κόσμο ολάκερα</a:t>
                      </a:r>
                    </a:p>
                    <a:p>
                      <a:pPr marL="342900" indent="-342900" algn="ctr">
                        <a:lnSpc>
                          <a:spcPct val="150000"/>
                        </a:lnSpc>
                        <a:buFont typeface="+mj-lt"/>
                        <a:buAutoNum type="arabicPeriod"/>
                      </a:pPr>
                      <a:r>
                        <a:rPr lang="el-GR" sz="2000" dirty="0"/>
                        <a:t> Ο σεβασμός του άλλου στην Ορθόδοξη παράδοση</a:t>
                      </a:r>
                    </a:p>
                    <a:p>
                      <a:pPr marL="342900" indent="-342900" algn="ctr">
                        <a:lnSpc>
                          <a:spcPct val="150000"/>
                        </a:lnSpc>
                        <a:buFont typeface="+mj-lt"/>
                        <a:buAutoNum type="arabicPeriod"/>
                      </a:pPr>
                      <a:r>
                        <a:rPr lang="el-GR" sz="2000" dirty="0"/>
                        <a:t> Η Ορθόδοξη Εκκλησία σε διάλογο με τον δυτικό Χριστιανισμό</a:t>
                      </a:r>
                    </a:p>
                    <a:p>
                      <a:pPr marL="342900" indent="-342900" algn="ctr">
                        <a:lnSpc>
                          <a:spcPct val="150000"/>
                        </a:lnSpc>
                        <a:buFont typeface="+mj-lt"/>
                        <a:buAutoNum type="arabicPeriod"/>
                      </a:pPr>
                      <a:r>
                        <a:rPr lang="el-GR" sz="2000" dirty="0"/>
                        <a:t> Μονοθεϊστικές θρησκείες: Ιουδαϊσμός και Ισλάμ</a:t>
                      </a:r>
                    </a:p>
                    <a:p>
                      <a:pPr marL="342900" indent="-342900" algn="ctr">
                        <a:lnSpc>
                          <a:spcPct val="150000"/>
                        </a:lnSpc>
                        <a:buFont typeface="+mj-lt"/>
                        <a:buAutoNum type="arabicPeriod"/>
                      </a:pPr>
                      <a:r>
                        <a:rPr lang="el-GR" sz="2000" dirty="0"/>
                        <a:t>Θρησκείες της Ανατολής</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366957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Γ’ ΓΥΜΝΑΣΙΟΥ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104900" y="1764632"/>
            <a:ext cx="9980682" cy="4684294"/>
          </a:xfrm>
        </p:spPr>
        <p:txBody>
          <a:bodyPr>
            <a:normAutofit/>
          </a:bodyPr>
          <a:lstStyle/>
          <a:p>
            <a:pPr marL="0" indent="0">
              <a:buNone/>
            </a:pPr>
            <a:r>
              <a:rPr lang="el-GR" sz="2000" dirty="0"/>
              <a:t>Βασικοί στόχοι:</a:t>
            </a:r>
          </a:p>
          <a:p>
            <a:pPr marL="514350" indent="-514350">
              <a:lnSpc>
                <a:spcPct val="150000"/>
              </a:lnSpc>
              <a:buFont typeface="+mj-lt"/>
              <a:buAutoNum type="arabicPeriod"/>
            </a:pPr>
            <a:r>
              <a:rPr lang="el-GR" sz="2000" u="sng" dirty="0"/>
              <a:t>Εκτίμηση</a:t>
            </a:r>
            <a:r>
              <a:rPr lang="el-GR" sz="2000" dirty="0"/>
              <a:t> της πορείας, της προσφοράς και της επίδρασης της Ορθόδοξης Εκκλησίας στον κόσμο </a:t>
            </a:r>
            <a:r>
              <a:rPr lang="el-GR" sz="2000" b="1" dirty="0"/>
              <a:t>(!)</a:t>
            </a:r>
          </a:p>
          <a:p>
            <a:pPr marL="514350" indent="-514350">
              <a:lnSpc>
                <a:spcPct val="150000"/>
              </a:lnSpc>
              <a:buFont typeface="+mj-lt"/>
              <a:buAutoNum type="arabicPeriod"/>
            </a:pPr>
            <a:r>
              <a:rPr lang="el-GR" sz="2000" dirty="0"/>
              <a:t>Επίδραση θεολογίας στην τέχνη</a:t>
            </a:r>
          </a:p>
          <a:p>
            <a:pPr marL="514350" indent="-514350">
              <a:lnSpc>
                <a:spcPct val="150000"/>
              </a:lnSpc>
              <a:buFont typeface="+mj-lt"/>
              <a:buAutoNum type="arabicPeriod"/>
            </a:pPr>
            <a:r>
              <a:rPr lang="el-GR" sz="2000" dirty="0"/>
              <a:t>Καλλιέργεια αισθητικής ευαισθησίας, </a:t>
            </a:r>
            <a:r>
              <a:rPr lang="el-GR" dirty="0"/>
              <a:t>επινοητικότητας, </a:t>
            </a:r>
            <a:r>
              <a:rPr lang="el-GR" sz="2000" dirty="0"/>
              <a:t>φαντασίας, διερευνητικής σκέψης, κριτικής ικανότητας &amp; διαλόγου</a:t>
            </a:r>
          </a:p>
          <a:p>
            <a:pPr marL="514350" indent="-514350">
              <a:lnSpc>
                <a:spcPct val="150000"/>
              </a:lnSpc>
              <a:buFont typeface="+mj-lt"/>
              <a:buAutoNum type="arabicPeriod"/>
            </a:pPr>
            <a:r>
              <a:rPr lang="el-GR" sz="2000" dirty="0"/>
              <a:t>Συνειδητοποίηση της σημασίας του διαλόγου με την ετερότητα</a:t>
            </a:r>
          </a:p>
        </p:txBody>
      </p:sp>
    </p:spTree>
    <p:extLst>
      <p:ext uri="{BB962C8B-B14F-4D97-AF65-F5344CB8AC3E}">
        <p14:creationId xmlns:p14="http://schemas.microsoft.com/office/powerpoint/2010/main" val="321871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1492405298"/>
              </p:ext>
            </p:extLst>
          </p:nvPr>
        </p:nvGraphicFramePr>
        <p:xfrm>
          <a:off x="849229" y="441960"/>
          <a:ext cx="10493542" cy="597408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Ορθοδοξία στον σύγχρονο κόσμο</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Ορθόδοξος Χριστιανικός τρόπος ζωής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Ιεραποστολή &amp; διακονία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«Οι άλλοι» στον Χριστιανισμό</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Σύνδεση με Δυτικό Χριστιανισμό – σχίσμα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Μονοθεϊστικές θρησκείες: Ιουδαϊσμός, Ισλαμισμός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Άλλες θρησκείες της Ανατολής: Ινδουισμός, Βουδισμός, θρησκείες της Κίνας</a:t>
                      </a:r>
                    </a:p>
                    <a:p>
                      <a:endParaRPr lang="el-GR" dirty="0">
                        <a:solidFill>
                          <a:schemeClr val="tx2"/>
                        </a:solidFill>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Κατασκευές - κολλάζ </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παρουσίαση σκηνής - δραματοποίηση</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συνεντεύξεις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έρευνες για διάφορα θέματα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επισκέψεις σε μουσεία για άλλες θρησκείες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παραγωγή κειμένων για θρησκευτικά θέματα</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δραστηριότητες για γνωριμία με άλλες θρησκείες</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μετάφραση θρησκευτικών κειμένων</a:t>
                      </a:r>
                    </a:p>
                    <a:p>
                      <a:pPr marL="342900" lvl="0" indent="-342900" algn="l" defTabSz="914400" rtl="0" eaLnBrk="1" latinLnBrk="0" hangingPunct="1">
                        <a:buFont typeface="Arial" panose="020B0604020202020204" pitchFamily="34" charset="0"/>
                        <a:buChar char="•"/>
                      </a:pPr>
                      <a:r>
                        <a:rPr lang="el-GR" sz="2200" kern="1200" dirty="0">
                          <a:solidFill>
                            <a:schemeClr val="tx2"/>
                          </a:solidFill>
                          <a:latin typeface="+mn-lt"/>
                          <a:ea typeface="+mn-ea"/>
                          <a:cs typeface="+mn-cs"/>
                        </a:rPr>
                        <a:t>δραστηριότητες με την χρήση λογισμικών</a:t>
                      </a:r>
                    </a:p>
                    <a:p>
                      <a:pPr marL="342900" lvl="0" indent="-342900" algn="l" defTabSz="914400" rtl="0" eaLnBrk="1" latinLnBrk="0" hangingPunct="1">
                        <a:buFont typeface="Arial" panose="020B0604020202020204" pitchFamily="34" charset="0"/>
                        <a:buChar char="•"/>
                      </a:pPr>
                      <a:endParaRPr lang="el-GR" sz="2200" kern="1200" dirty="0">
                        <a:solidFill>
                          <a:schemeClr val="tx2"/>
                        </a:solidFill>
                        <a:latin typeface="+mn-lt"/>
                        <a:ea typeface="+mn-ea"/>
                        <a:cs typeface="+mn-cs"/>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190705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p:txBody>
          <a:bodyPr rtlCol="0">
            <a:normAutofit/>
          </a:bodyPr>
          <a:lstStyle/>
          <a:p>
            <a:pPr algn="ctr" rtl="0"/>
            <a:r>
              <a:rPr lang="el-GR" sz="3200" dirty="0">
                <a:latin typeface="Arial" panose="020B0604020202020204" pitchFamily="34" charset="0"/>
                <a:cs typeface="Arial" panose="020B0604020202020204" pitchFamily="34" charset="0"/>
              </a:rPr>
              <a:t>Το μάθημα των Θρησκευτικών</a:t>
            </a:r>
            <a:endParaRPr lang="el-GR" sz="3200" noProof="1">
              <a:latin typeface="Arial" panose="020B0604020202020204" pitchFamily="34" charset="0"/>
              <a:cs typeface="Arial" panose="020B0604020202020204" pitchFamily="34" charset="0"/>
            </a:endParaRPr>
          </a:p>
        </p:txBody>
      </p:sp>
      <p:sp>
        <p:nvSpPr>
          <p:cNvPr id="14" name="Θέση περιεχομένου 13"/>
          <p:cNvSpPr>
            <a:spLocks noGrp="1"/>
          </p:cNvSpPr>
          <p:nvPr>
            <p:ph idx="1"/>
          </p:nvPr>
        </p:nvSpPr>
        <p:spPr>
          <a:xfrm>
            <a:off x="1104899" y="1600199"/>
            <a:ext cx="10577027" cy="4993105"/>
          </a:xfrm>
        </p:spPr>
        <p:txBody>
          <a:bodyPr rtlCol="0">
            <a:normAutofit/>
          </a:bodyPr>
          <a:lstStyle/>
          <a:p>
            <a:r>
              <a:rPr lang="el-GR" dirty="0"/>
              <a:t>Υποχρεωτικό, γεγονός που αποδίδεται στο Σύνταγμα της Ελλάδος.</a:t>
            </a:r>
          </a:p>
          <a:p>
            <a:pPr marL="0" indent="0">
              <a:buNone/>
            </a:pPr>
            <a:r>
              <a:rPr lang="el-GR" b="1" dirty="0"/>
              <a:t>Σύμφωνα με την εισηγητική έκθεση του Αναλυτικού Προγράμματος του </a:t>
            </a:r>
            <a:r>
              <a:rPr lang="el-GR" b="1" dirty="0" err="1"/>
              <a:t>ΜτΘ</a:t>
            </a:r>
            <a:r>
              <a:rPr lang="el-GR" b="1" dirty="0"/>
              <a:t> </a:t>
            </a:r>
            <a:r>
              <a:rPr lang="el-GR" dirty="0"/>
              <a:t>βασικός σκοπός του μαθήματος είναι η ανάπτυξη της θρησκευτικής συνείδησης των παιδιών.</a:t>
            </a:r>
          </a:p>
          <a:p>
            <a:pPr marL="0" indent="0">
              <a:buNone/>
            </a:pPr>
            <a:r>
              <a:rPr lang="el-GR" dirty="0"/>
              <a:t>	</a:t>
            </a:r>
            <a:r>
              <a:rPr lang="el-GR" i="1" dirty="0"/>
              <a:t>«</a:t>
            </a:r>
            <a:r>
              <a:rPr lang="el-GR" i="1" u="sng" dirty="0"/>
              <a:t>Διαφοροποιείται από την κατήχηση</a:t>
            </a:r>
            <a:r>
              <a:rPr lang="el-GR" i="1" dirty="0"/>
              <a:t>, η οποία και αποτελεί έργο της Εκκλησίας.»</a:t>
            </a:r>
          </a:p>
          <a:p>
            <a:pPr marL="0" indent="0">
              <a:buNone/>
            </a:pPr>
            <a:r>
              <a:rPr lang="el-GR" b="1" dirty="0"/>
              <a:t>ΩΣΤΟΣΟ: </a:t>
            </a:r>
          </a:p>
          <a:p>
            <a:pPr marL="0" indent="0">
              <a:buNone/>
            </a:pPr>
            <a:r>
              <a:rPr lang="el-GR" dirty="0"/>
              <a:t>	«Το Πρόγραμμα Σπουδών του μαθήματος των Θρησκευτικών οικοδομείται με βάση τη </a:t>
            </a:r>
            <a:r>
              <a:rPr lang="el-GR" b="1" dirty="0"/>
              <a:t>θρησκευτική παράδοση του τόπου</a:t>
            </a:r>
            <a:r>
              <a:rPr lang="el-GR" dirty="0"/>
              <a:t>, δηλ. την παράδοση της </a:t>
            </a:r>
            <a:r>
              <a:rPr lang="el-GR" b="1" dirty="0"/>
              <a:t>Ορθόδοξης Εκκλησίας</a:t>
            </a:r>
            <a:r>
              <a:rPr lang="el-GR" dirty="0"/>
              <a:t>, όπως αυτή θεμελιώθηκε στη </a:t>
            </a:r>
            <a:r>
              <a:rPr lang="el-GR" b="1" dirty="0"/>
              <a:t>Βίβλο</a:t>
            </a:r>
            <a:r>
              <a:rPr lang="el-GR" dirty="0"/>
              <a:t>, σαρκώθηκε στη ζωή των αγίων Πατέρων της και αποτυπώθηκε στα μνημεία του πολιτισμού»</a:t>
            </a:r>
          </a:p>
          <a:p>
            <a:pPr marL="0" indent="0">
              <a:buNone/>
            </a:pPr>
            <a:r>
              <a:rPr lang="el-GR" dirty="0"/>
              <a:t>*  «Συμβάλλει ώστε να οι μαθητές και οι μαθήτριες να καταστούν ελεύθεροι και υπεύθυνοι πολίτες που σέβονται τις αρχές της δημοκρατίας και των δικαιωμάτων του ανθρώπου»</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93D167-1C8F-F3CF-1D7B-E9E9FB78174A}"/>
              </a:ext>
            </a:extLst>
          </p:cNvPr>
          <p:cNvSpPr>
            <a:spLocks noGrp="1"/>
          </p:cNvSpPr>
          <p:nvPr>
            <p:ph type="title"/>
          </p:nvPr>
        </p:nvSpPr>
        <p:spPr/>
        <p:txBody>
          <a:bodyPr/>
          <a:lstStyle/>
          <a:p>
            <a:pPr algn="ctr"/>
            <a:r>
              <a:rPr lang="el-GR" sz="2800" dirty="0"/>
              <a:t>Συμπέρασμα Γυμνασίου σύμφωνα με το Π.Σ.</a:t>
            </a:r>
            <a:endParaRPr lang="el-GR" dirty="0"/>
          </a:p>
        </p:txBody>
      </p:sp>
      <p:sp>
        <p:nvSpPr>
          <p:cNvPr id="3" name="Θέση περιεχομένου 2">
            <a:extLst>
              <a:ext uri="{FF2B5EF4-FFF2-40B4-BE49-F238E27FC236}">
                <a16:creationId xmlns:a16="http://schemas.microsoft.com/office/drawing/2014/main" id="{20D7A063-30DD-B378-562B-E5AF78DA20EA}"/>
              </a:ext>
            </a:extLst>
          </p:cNvPr>
          <p:cNvSpPr>
            <a:spLocks noGrp="1"/>
          </p:cNvSpPr>
          <p:nvPr>
            <p:ph idx="1"/>
          </p:nvPr>
        </p:nvSpPr>
        <p:spPr>
          <a:xfrm>
            <a:off x="1104900" y="1600200"/>
            <a:ext cx="9982200" cy="4864100"/>
          </a:xfrm>
        </p:spPr>
        <p:txBody>
          <a:bodyPr>
            <a:normAutofit lnSpcReduction="10000"/>
          </a:bodyPr>
          <a:lstStyle/>
          <a:p>
            <a:pPr algn="ctr"/>
            <a:r>
              <a:rPr lang="el-GR" sz="2000" dirty="0"/>
              <a:t>Επαφή, γνωριμία &amp; ερμηνεία της διαδρομής από την Ενανθρώπιση του Χριστού μέχρι την συγκρότηση της Εκκλησίας, την εξάπλωση της και την ιστορική πορεία της και την μαρτυρία της ανά τα χρόνια μέχρι και σήμερα.</a:t>
            </a:r>
          </a:p>
          <a:p>
            <a:endParaRPr lang="el-GR" sz="2000" dirty="0"/>
          </a:p>
          <a:p>
            <a:pPr marL="0" indent="0" algn="ctr">
              <a:buNone/>
            </a:pPr>
            <a:r>
              <a:rPr lang="el-GR" sz="2000" dirty="0"/>
              <a:t> Δημοτικό: πρώτη επαφή των μαθητών </a:t>
            </a:r>
          </a:p>
          <a:p>
            <a:pPr marL="0" indent="0" algn="ctr">
              <a:buNone/>
            </a:pPr>
            <a:r>
              <a:rPr lang="el-GR" sz="2000" dirty="0"/>
              <a:t>με τον Χριστιανισμό</a:t>
            </a:r>
          </a:p>
          <a:p>
            <a:pPr marL="0" indent="0" algn="ctr">
              <a:buNone/>
            </a:pPr>
            <a:r>
              <a:rPr lang="el-GR" sz="2000" dirty="0"/>
              <a:t>≠</a:t>
            </a:r>
          </a:p>
          <a:p>
            <a:pPr marL="0" indent="0" algn="ctr">
              <a:buNone/>
            </a:pPr>
            <a:r>
              <a:rPr lang="el-GR" sz="2000" dirty="0"/>
              <a:t>Γυμνάσιο: εμβάθυνση μέσω κριτικής </a:t>
            </a:r>
          </a:p>
          <a:p>
            <a:pPr marL="0" indent="0" algn="ctr">
              <a:buNone/>
            </a:pPr>
            <a:r>
              <a:rPr lang="el-GR" sz="2000" dirty="0"/>
              <a:t>επαφής και προσωπικής νοηματοδότησης </a:t>
            </a:r>
            <a:r>
              <a:rPr lang="el-GR" sz="2000" b="1" dirty="0"/>
              <a:t>(!)</a:t>
            </a:r>
          </a:p>
          <a:p>
            <a:pPr algn="ctr">
              <a:buFont typeface="Wingdings" panose="05000000000000000000" pitchFamily="2" charset="2"/>
              <a:buChar char="à"/>
            </a:pPr>
            <a:r>
              <a:rPr lang="el-GR" b="1" i="1" dirty="0">
                <a:sym typeface="Wingdings" panose="05000000000000000000" pitchFamily="2" charset="2"/>
              </a:rPr>
              <a:t>είναι αυτό εφικτό;</a:t>
            </a:r>
          </a:p>
          <a:p>
            <a:pPr algn="ctr">
              <a:buFont typeface="Wingdings" panose="05000000000000000000" pitchFamily="2" charset="2"/>
              <a:buChar char="à"/>
            </a:pPr>
            <a:r>
              <a:rPr lang="el-GR" b="1" i="1" dirty="0">
                <a:sym typeface="Wingdings" panose="05000000000000000000" pitchFamily="2" charset="2"/>
              </a:rPr>
              <a:t>υπάρχει τελικά κριτικός αναστοχασμός ;</a:t>
            </a:r>
            <a:endParaRPr lang="el-GR" sz="2000" b="1" i="1" dirty="0"/>
          </a:p>
        </p:txBody>
      </p:sp>
    </p:spTree>
    <p:extLst>
      <p:ext uri="{BB962C8B-B14F-4D97-AF65-F5344CB8AC3E}">
        <p14:creationId xmlns:p14="http://schemas.microsoft.com/office/powerpoint/2010/main" val="118015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5DCB87-2203-7DDA-EA0B-0A061C742224}"/>
              </a:ext>
            </a:extLst>
          </p:cNvPr>
          <p:cNvSpPr>
            <a:spLocks noGrp="1"/>
          </p:cNvSpPr>
          <p:nvPr>
            <p:ph type="title"/>
          </p:nvPr>
        </p:nvSpPr>
        <p:spPr/>
        <p:txBody>
          <a:bodyPr/>
          <a:lstStyle/>
          <a:p>
            <a:pPr algn="ctr"/>
            <a:r>
              <a:rPr lang="el-GR" dirty="0"/>
              <a:t>Συμπερασματικά:</a:t>
            </a:r>
          </a:p>
        </p:txBody>
      </p:sp>
      <p:sp>
        <p:nvSpPr>
          <p:cNvPr id="3" name="Θέση περιεχομένου 2">
            <a:extLst>
              <a:ext uri="{FF2B5EF4-FFF2-40B4-BE49-F238E27FC236}">
                <a16:creationId xmlns:a16="http://schemas.microsoft.com/office/drawing/2014/main" id="{99F9EB25-26F4-A9C5-C4F6-B6B43A06A337}"/>
              </a:ext>
            </a:extLst>
          </p:cNvPr>
          <p:cNvSpPr>
            <a:spLocks noGrp="1"/>
          </p:cNvSpPr>
          <p:nvPr>
            <p:ph idx="1"/>
          </p:nvPr>
        </p:nvSpPr>
        <p:spPr>
          <a:xfrm>
            <a:off x="1104900" y="1604864"/>
            <a:ext cx="9982200" cy="4567335"/>
          </a:xfrm>
        </p:spPr>
        <p:txBody>
          <a:bodyPr anchor="ctr"/>
          <a:lstStyle/>
          <a:p>
            <a:pPr algn="ctr">
              <a:lnSpc>
                <a:spcPct val="150000"/>
              </a:lnSpc>
              <a:buFont typeface="Arial" panose="020B0604020202020204" pitchFamily="34" charset="0"/>
              <a:buChar char="•"/>
            </a:pPr>
            <a:r>
              <a:rPr lang="el-GR" sz="2000" dirty="0"/>
              <a:t>Παιδαγωγική μέθοδος: βιωματικές </a:t>
            </a:r>
            <a:r>
              <a:rPr lang="el-GR" sz="2000" b="1" dirty="0"/>
              <a:t>(!)</a:t>
            </a:r>
            <a:r>
              <a:rPr lang="el-GR" sz="2000" dirty="0"/>
              <a:t> και ομαδοσυνεργατικές δραστηριότητες             </a:t>
            </a:r>
            <a:r>
              <a:rPr lang="el-GR" sz="2000" b="1" i="1" dirty="0">
                <a:sym typeface="Wingdings" panose="05000000000000000000" pitchFamily="2" charset="2"/>
              </a:rPr>
              <a:t> εμπλέκονται τελικά όλα τα παιδιά το ίδιο;</a:t>
            </a:r>
          </a:p>
          <a:p>
            <a:pPr algn="ctr">
              <a:lnSpc>
                <a:spcPct val="150000"/>
              </a:lnSpc>
              <a:buFont typeface="Arial" panose="020B0604020202020204" pitchFamily="34" charset="0"/>
              <a:buChar char="•"/>
            </a:pPr>
            <a:endParaRPr lang="el-GR" sz="2000" b="1" i="1" dirty="0"/>
          </a:p>
          <a:p>
            <a:pPr algn="ctr">
              <a:lnSpc>
                <a:spcPct val="150000"/>
              </a:lnSpc>
              <a:buFont typeface="Arial" panose="020B0604020202020204" pitchFamily="34" charset="0"/>
              <a:buChar char="•"/>
            </a:pPr>
            <a:r>
              <a:rPr lang="el-GR" sz="2000" dirty="0"/>
              <a:t>Βασικά θέματα </a:t>
            </a:r>
            <a:r>
              <a:rPr lang="el-GR" sz="2000" dirty="0">
                <a:sym typeface="Wingdings" panose="05000000000000000000" pitchFamily="2" charset="2"/>
              </a:rPr>
              <a:t> απορρέουν </a:t>
            </a:r>
            <a:r>
              <a:rPr lang="el-GR" sz="2000" u="sng" dirty="0">
                <a:sym typeface="Wingdings" panose="05000000000000000000" pitchFamily="2" charset="2"/>
              </a:rPr>
              <a:t>ΜΟΝΟ</a:t>
            </a:r>
            <a:r>
              <a:rPr lang="el-GR" sz="2000" dirty="0">
                <a:sym typeface="Wingdings" panose="05000000000000000000" pitchFamily="2" charset="2"/>
              </a:rPr>
              <a:t> από την Ορθόδοξη Χριστιανική Παράδοση (εξαίρεση 2 ενότητες)</a:t>
            </a:r>
          </a:p>
          <a:p>
            <a:pPr algn="ctr">
              <a:lnSpc>
                <a:spcPct val="150000"/>
              </a:lnSpc>
              <a:buFont typeface="Arial" panose="020B0604020202020204" pitchFamily="34" charset="0"/>
              <a:buChar char="•"/>
            </a:pPr>
            <a:endParaRPr lang="el-GR" sz="2000" b="1" dirty="0">
              <a:sym typeface="Wingdings" panose="05000000000000000000" pitchFamily="2" charset="2"/>
            </a:endParaRPr>
          </a:p>
          <a:p>
            <a:pPr algn="ctr">
              <a:lnSpc>
                <a:spcPct val="150000"/>
              </a:lnSpc>
              <a:buFont typeface="Arial" panose="020B0604020202020204" pitchFamily="34" charset="0"/>
              <a:buChar char="•"/>
            </a:pPr>
            <a:r>
              <a:rPr lang="el-GR" dirty="0">
                <a:sym typeface="Wingdings" panose="05000000000000000000" pitchFamily="2" charset="2"/>
              </a:rPr>
              <a:t>Χαρακτήρας </a:t>
            </a:r>
            <a:r>
              <a:rPr lang="el-GR" dirty="0" err="1">
                <a:sym typeface="Wingdings" panose="05000000000000000000" pitchFamily="2" charset="2"/>
              </a:rPr>
              <a:t>ΜτΘ</a:t>
            </a:r>
            <a:r>
              <a:rPr lang="el-GR" dirty="0">
                <a:sym typeface="Wingdings" panose="05000000000000000000" pitchFamily="2" charset="2"/>
              </a:rPr>
              <a:t>  </a:t>
            </a:r>
            <a:r>
              <a:rPr lang="el-GR" b="1" spc="300" dirty="0">
                <a:sym typeface="Wingdings" panose="05000000000000000000" pitchFamily="2" charset="2"/>
              </a:rPr>
              <a:t>ΟΜΟΛΟΓΙΑΚΟΣ</a:t>
            </a:r>
          </a:p>
          <a:p>
            <a:pPr marL="0" indent="0">
              <a:buNone/>
            </a:pPr>
            <a:endParaRPr lang="el-GR" sz="2000" dirty="0"/>
          </a:p>
          <a:p>
            <a:endParaRPr lang="el-GR" dirty="0"/>
          </a:p>
        </p:txBody>
      </p:sp>
    </p:spTree>
    <p:extLst>
      <p:ext uri="{BB962C8B-B14F-4D97-AF65-F5344CB8AC3E}">
        <p14:creationId xmlns:p14="http://schemas.microsoft.com/office/powerpoint/2010/main" val="227628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60450" y="3192304"/>
            <a:ext cx="10071099" cy="1684150"/>
          </a:xfrm>
        </p:spPr>
        <p:txBody>
          <a:bodyPr rtlCol="0">
            <a:normAutofit fontScale="90000"/>
          </a:bodyPr>
          <a:lstStyle/>
          <a:p>
            <a:pPr algn="ctr" rtl="0"/>
            <a:r>
              <a:rPr lang="el-GR" sz="4400" dirty="0" err="1">
                <a:latin typeface="+mn-lt"/>
                <a:cs typeface="Calibri" panose="020F0502020204030204" pitchFamily="34" charset="0"/>
              </a:rPr>
              <a:t>Προγραμμα</a:t>
            </a:r>
            <a:r>
              <a:rPr lang="el-GR" sz="4400" dirty="0">
                <a:latin typeface="+mn-lt"/>
                <a:cs typeface="Calibri" panose="020F0502020204030204" pitchFamily="34" charset="0"/>
              </a:rPr>
              <a:t> </a:t>
            </a:r>
            <a:r>
              <a:rPr lang="el-GR" sz="4400" dirty="0" err="1">
                <a:latin typeface="+mn-lt"/>
                <a:cs typeface="Calibri" panose="020F0502020204030204" pitchFamily="34" charset="0"/>
              </a:rPr>
              <a:t>Σπουδων</a:t>
            </a:r>
            <a:r>
              <a:rPr lang="el-GR" sz="4400" dirty="0">
                <a:latin typeface="+mn-lt"/>
                <a:cs typeface="Calibri" panose="020F0502020204030204" pitchFamily="34" charset="0"/>
              </a:rPr>
              <a:t> του </a:t>
            </a:r>
            <a:r>
              <a:rPr lang="el-GR" sz="4400" dirty="0" err="1">
                <a:latin typeface="+mn-lt"/>
                <a:cs typeface="Calibri" panose="020F0502020204030204" pitchFamily="34" charset="0"/>
              </a:rPr>
              <a:t>μαθηματος</a:t>
            </a:r>
            <a:r>
              <a:rPr lang="el-GR" sz="4400" dirty="0">
                <a:latin typeface="+mn-lt"/>
                <a:cs typeface="Calibri" panose="020F0502020204030204" pitchFamily="34" charset="0"/>
              </a:rPr>
              <a:t> των </a:t>
            </a:r>
            <a:r>
              <a:rPr lang="el-GR" sz="4400" dirty="0" err="1">
                <a:latin typeface="+mn-lt"/>
                <a:cs typeface="Calibri" panose="020F0502020204030204" pitchFamily="34" charset="0"/>
              </a:rPr>
              <a:t>Θρησκευτικων</a:t>
            </a:r>
            <a:r>
              <a:rPr lang="el-GR" sz="4400" dirty="0">
                <a:latin typeface="+mn-lt"/>
                <a:cs typeface="Calibri" panose="020F0502020204030204" pitchFamily="34" charset="0"/>
              </a:rPr>
              <a:t> ΛΥΚΕΙΟΥ</a:t>
            </a:r>
            <a:br>
              <a:rPr lang="el-GR" sz="4400" dirty="0">
                <a:latin typeface="+mn-lt"/>
                <a:cs typeface="Calibri" panose="020F0502020204030204" pitchFamily="34" charset="0"/>
              </a:rPr>
            </a:br>
            <a:r>
              <a:rPr lang="el-GR" sz="4400" dirty="0">
                <a:latin typeface="+mn-lt"/>
                <a:cs typeface="Calibri" panose="020F0502020204030204" pitchFamily="34" charset="0"/>
              </a:rPr>
              <a:t>2020</a:t>
            </a:r>
            <a:endParaRPr lang="el-GR" noProof="1">
              <a:latin typeface="+mn-lt"/>
            </a:endParaRPr>
          </a:p>
        </p:txBody>
      </p:sp>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21C8E8-1932-7E77-88CF-72AB65E06D28}"/>
              </a:ext>
            </a:extLst>
          </p:cNvPr>
          <p:cNvSpPr>
            <a:spLocks noGrp="1"/>
          </p:cNvSpPr>
          <p:nvPr>
            <p:ph type="title"/>
          </p:nvPr>
        </p:nvSpPr>
        <p:spPr/>
        <p:txBody>
          <a:bodyPr/>
          <a:lstStyle/>
          <a:p>
            <a:pPr algn="ctr"/>
            <a:r>
              <a:rPr lang="el-GR" dirty="0"/>
              <a:t>Κριτήρια Σύνταξης του </a:t>
            </a:r>
            <a:r>
              <a:rPr lang="el-GR" dirty="0" err="1"/>
              <a:t>ΜτΘ</a:t>
            </a:r>
            <a:r>
              <a:rPr lang="el-GR" dirty="0"/>
              <a:t> στο ΠΣ Λυκείου (σύμφωνα με το Α.Π.)</a:t>
            </a:r>
          </a:p>
        </p:txBody>
      </p:sp>
      <p:sp>
        <p:nvSpPr>
          <p:cNvPr id="3" name="Θέση περιεχομένου 2">
            <a:extLst>
              <a:ext uri="{FF2B5EF4-FFF2-40B4-BE49-F238E27FC236}">
                <a16:creationId xmlns:a16="http://schemas.microsoft.com/office/drawing/2014/main" id="{264ED3DE-0A06-F25A-FFE8-EE3E8D530401}"/>
              </a:ext>
            </a:extLst>
          </p:cNvPr>
          <p:cNvSpPr>
            <a:spLocks noGrp="1"/>
          </p:cNvSpPr>
          <p:nvPr>
            <p:ph idx="1"/>
          </p:nvPr>
        </p:nvSpPr>
        <p:spPr>
          <a:xfrm>
            <a:off x="1104900" y="1460500"/>
            <a:ext cx="9980682" cy="5029200"/>
          </a:xfrm>
        </p:spPr>
        <p:txBody>
          <a:bodyPr>
            <a:normAutofit fontScale="92500" lnSpcReduction="10000"/>
          </a:bodyPr>
          <a:lstStyle/>
          <a:p>
            <a:pPr>
              <a:lnSpc>
                <a:spcPct val="150000"/>
              </a:lnSpc>
            </a:pPr>
            <a:r>
              <a:rPr lang="el-GR" sz="1800" dirty="0"/>
              <a:t>Ο γενικός σκοπός της εκπαίδευσης σύμφωνα με το Ελληνικό Σύνταγμα, τους Νόμους και τις αποφάσεις της ΕΔΔΑ.</a:t>
            </a:r>
          </a:p>
          <a:p>
            <a:pPr>
              <a:lnSpc>
                <a:spcPct val="150000"/>
              </a:lnSpc>
            </a:pPr>
            <a:r>
              <a:rPr lang="el-GR" sz="1800" dirty="0"/>
              <a:t>Άρθρο 3 Συντάγματος:</a:t>
            </a:r>
            <a:r>
              <a:rPr lang="el-GR" sz="1800" dirty="0">
                <a:sym typeface="Wingdings" panose="05000000000000000000" pitchFamily="2" charset="2"/>
              </a:rPr>
              <a:t> </a:t>
            </a:r>
            <a:r>
              <a:rPr lang="el-GR" sz="1800" dirty="0"/>
              <a:t>«Επικρατούσα Θρησκεία στην Ελλάδα είναι η θρησκεία της Ανατολικής Ορθόδοξης Εκκλησίας του Χριστού.»</a:t>
            </a:r>
          </a:p>
          <a:p>
            <a:pPr>
              <a:lnSpc>
                <a:spcPct val="150000"/>
              </a:lnSpc>
            </a:pPr>
            <a:r>
              <a:rPr lang="el-GR" sz="1800" dirty="0"/>
              <a:t>Επιστήμη της Θεολογίας, </a:t>
            </a:r>
            <a:r>
              <a:rPr lang="el-GR" sz="1800" dirty="0" err="1"/>
              <a:t>Θρησκειοπαιδαγωγικής</a:t>
            </a:r>
            <a:r>
              <a:rPr lang="el-GR" sz="1800" dirty="0"/>
              <a:t>, Εκπαιδευτικής Ψυχολογίας, της Διδακτικής και των Θεωριών μάθησης.</a:t>
            </a:r>
          </a:p>
          <a:p>
            <a:pPr>
              <a:lnSpc>
                <a:spcPct val="150000"/>
              </a:lnSpc>
            </a:pPr>
            <a:r>
              <a:rPr lang="el-GR" sz="1800" dirty="0"/>
              <a:t>Χαρακτηριστικά και υπόβαθρο παιδιών &amp; προσδοκίες και ανάγκες τους </a:t>
            </a:r>
          </a:p>
          <a:p>
            <a:pPr>
              <a:lnSpc>
                <a:spcPct val="150000"/>
              </a:lnSpc>
            </a:pPr>
            <a:r>
              <a:rPr lang="el-GR" sz="1800" dirty="0"/>
              <a:t>Το συνολικό εκπαιδευτικό σύστημα του Λυκείου</a:t>
            </a:r>
          </a:p>
          <a:p>
            <a:pPr>
              <a:lnSpc>
                <a:spcPct val="150000"/>
              </a:lnSpc>
            </a:pPr>
            <a:r>
              <a:rPr lang="el-GR" sz="1800" dirty="0"/>
              <a:t>Εκπαιδευτικός προσανατολισμός &amp; ανάπτυξη περιεχομένων του Π.Σ. του </a:t>
            </a:r>
            <a:r>
              <a:rPr lang="el-GR" sz="1800" dirty="0" err="1"/>
              <a:t>ΜτΘ</a:t>
            </a:r>
            <a:r>
              <a:rPr lang="el-GR" sz="1800" dirty="0"/>
              <a:t> στο Δημοτικό &amp; Γυμνάσιο</a:t>
            </a:r>
          </a:p>
        </p:txBody>
      </p:sp>
    </p:spTree>
    <p:extLst>
      <p:ext uri="{BB962C8B-B14F-4D97-AF65-F5344CB8AC3E}">
        <p14:creationId xmlns:p14="http://schemas.microsoft.com/office/powerpoint/2010/main" val="35631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F854E9-C2F6-320A-BA07-06C24AB257CA}"/>
              </a:ext>
            </a:extLst>
          </p:cNvPr>
          <p:cNvSpPr>
            <a:spLocks noGrp="1"/>
          </p:cNvSpPr>
          <p:nvPr>
            <p:ph type="title"/>
          </p:nvPr>
        </p:nvSpPr>
        <p:spPr/>
        <p:txBody>
          <a:bodyPr/>
          <a:lstStyle/>
          <a:p>
            <a:pPr algn="ctr"/>
            <a:r>
              <a:rPr lang="el-GR" dirty="0"/>
              <a:t>Γενικότερος σκοπός του Π.Σ.</a:t>
            </a:r>
          </a:p>
        </p:txBody>
      </p:sp>
      <p:sp>
        <p:nvSpPr>
          <p:cNvPr id="3" name="Θέση περιεχομένου 2">
            <a:extLst>
              <a:ext uri="{FF2B5EF4-FFF2-40B4-BE49-F238E27FC236}">
                <a16:creationId xmlns:a16="http://schemas.microsoft.com/office/drawing/2014/main" id="{634D480C-F52B-06B7-0927-C3DAF052D582}"/>
              </a:ext>
            </a:extLst>
          </p:cNvPr>
          <p:cNvSpPr>
            <a:spLocks noGrp="1"/>
          </p:cNvSpPr>
          <p:nvPr>
            <p:ph idx="1"/>
          </p:nvPr>
        </p:nvSpPr>
        <p:spPr>
          <a:xfrm>
            <a:off x="1104900" y="1857374"/>
            <a:ext cx="9982200" cy="4314825"/>
          </a:xfrm>
        </p:spPr>
        <p:txBody>
          <a:bodyPr anchor="t"/>
          <a:lstStyle/>
          <a:p>
            <a:pPr marL="0" indent="0" algn="ctr">
              <a:buNone/>
            </a:pPr>
            <a:r>
              <a:rPr lang="el-GR" dirty="0"/>
              <a:t>«… συμβάλει ώστε οι μαθητές και οι μαθήτριες να καταστούν </a:t>
            </a:r>
            <a:r>
              <a:rPr lang="el-GR" u="sng" dirty="0"/>
              <a:t>ελεύθεροι και υπεύθυνοι πολίτες</a:t>
            </a:r>
            <a:r>
              <a:rPr lang="el-GR" dirty="0"/>
              <a:t>, που κατανοούν και σέβονται τις αρχές της Δημοκρατίας και των Δικαιωμάτων του Ανθρώπου.» </a:t>
            </a:r>
          </a:p>
          <a:p>
            <a:pPr marL="0" indent="0" algn="ctr">
              <a:buNone/>
            </a:pPr>
            <a:r>
              <a:rPr lang="el-GR" b="1" dirty="0">
                <a:sym typeface="Wingdings" panose="05000000000000000000" pitchFamily="2" charset="2"/>
              </a:rPr>
              <a:t> </a:t>
            </a:r>
            <a:r>
              <a:rPr lang="el-GR" b="1" dirty="0"/>
              <a:t>πραγματοποιείται όμως στην πράξη?</a:t>
            </a:r>
          </a:p>
        </p:txBody>
      </p:sp>
    </p:spTree>
    <p:extLst>
      <p:ext uri="{BB962C8B-B14F-4D97-AF65-F5344CB8AC3E}">
        <p14:creationId xmlns:p14="http://schemas.microsoft.com/office/powerpoint/2010/main" val="364927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2F84DD-9262-8FF4-1B41-C080319BD23B}"/>
              </a:ext>
            </a:extLst>
          </p:cNvPr>
          <p:cNvSpPr>
            <a:spLocks noGrp="1"/>
          </p:cNvSpPr>
          <p:nvPr>
            <p:ph type="title"/>
          </p:nvPr>
        </p:nvSpPr>
        <p:spPr/>
        <p:txBody>
          <a:bodyPr/>
          <a:lstStyle/>
          <a:p>
            <a:pPr algn="ctr"/>
            <a:r>
              <a:rPr lang="el-GR" dirty="0"/>
              <a:t>Αναλυτικότερα:</a:t>
            </a:r>
          </a:p>
        </p:txBody>
      </p:sp>
      <p:sp>
        <p:nvSpPr>
          <p:cNvPr id="3" name="Θέση περιεχομένου 2">
            <a:extLst>
              <a:ext uri="{FF2B5EF4-FFF2-40B4-BE49-F238E27FC236}">
                <a16:creationId xmlns:a16="http://schemas.microsoft.com/office/drawing/2014/main" id="{DFC2DF72-7D6E-0B32-5EDD-5EACB82D4B55}"/>
              </a:ext>
            </a:extLst>
          </p:cNvPr>
          <p:cNvSpPr>
            <a:spLocks noGrp="1"/>
          </p:cNvSpPr>
          <p:nvPr>
            <p:ph idx="1"/>
          </p:nvPr>
        </p:nvSpPr>
        <p:spPr/>
        <p:txBody>
          <a:bodyPr>
            <a:normAutofit fontScale="92500" lnSpcReduction="20000"/>
          </a:bodyPr>
          <a:lstStyle/>
          <a:p>
            <a:pPr>
              <a:lnSpc>
                <a:spcPct val="150000"/>
              </a:lnSpc>
              <a:buFont typeface="Arial" panose="020B0604020202020204" pitchFamily="34" charset="0"/>
              <a:buChar char="•"/>
            </a:pPr>
            <a:r>
              <a:rPr lang="el-GR" dirty="0"/>
              <a:t>Ανάπτυξη της θρησκευτικής συνείδησης των Ορθόδοξων Χριστιανών μαθητών και μαθητριών </a:t>
            </a:r>
          </a:p>
          <a:p>
            <a:pPr>
              <a:lnSpc>
                <a:spcPct val="150000"/>
              </a:lnSpc>
              <a:buFont typeface="Arial" panose="020B0604020202020204" pitchFamily="34" charset="0"/>
              <a:buChar char="•"/>
            </a:pPr>
            <a:r>
              <a:rPr lang="el-GR" i="1" dirty="0">
                <a:effectLst/>
                <a:ea typeface="Calibri" panose="020F0502020204030204" pitchFamily="34" charset="0"/>
              </a:rPr>
              <a:t>«Στον θρησκευτικό </a:t>
            </a:r>
            <a:r>
              <a:rPr lang="el-GR" i="1" dirty="0" err="1">
                <a:effectLst/>
                <a:ea typeface="Calibri" panose="020F0502020204030204" pitchFamily="34" charset="0"/>
              </a:rPr>
              <a:t>γραμματισμό</a:t>
            </a:r>
            <a:r>
              <a:rPr lang="el-GR" i="1" dirty="0">
                <a:effectLst/>
                <a:ea typeface="Calibri" panose="020F0502020204030204" pitchFamily="34" charset="0"/>
              </a:rPr>
              <a:t> των μαθητών και μαθητριών με επίκεντρο την Βίβλο, τα δόγματα της Ορθόδοξης Εκκλησίας, την ηθική της διδασκαλία και γενικότερα την εν </a:t>
            </a:r>
            <a:r>
              <a:rPr lang="el-GR" i="1" dirty="0" err="1">
                <a:effectLst/>
                <a:ea typeface="Calibri" panose="020F0502020204030204" pitchFamily="34" charset="0"/>
              </a:rPr>
              <a:t>Αγίω</a:t>
            </a:r>
            <a:r>
              <a:rPr lang="el-GR" i="1" dirty="0">
                <a:effectLst/>
                <a:ea typeface="Calibri" panose="020F0502020204030204" pitchFamily="34" charset="0"/>
              </a:rPr>
              <a:t> Πνεύματι ζωή και παράδοσή της, όπως έχει διατυπωθεί στο έργο των πατέρων της και εκφραστεί διά των μνημείων του πολιτισμού(…).» </a:t>
            </a:r>
            <a:r>
              <a:rPr lang="el-GR" b="1" dirty="0">
                <a:effectLst/>
                <a:ea typeface="Calibri" panose="020F0502020204030204" pitchFamily="34" charset="0"/>
              </a:rPr>
              <a:t>(!)</a:t>
            </a:r>
            <a:endParaRPr lang="el-GR" b="1" dirty="0">
              <a:ea typeface="Calibri" panose="020F0502020204030204" pitchFamily="34" charset="0"/>
            </a:endParaRPr>
          </a:p>
          <a:p>
            <a:pPr>
              <a:lnSpc>
                <a:spcPct val="150000"/>
              </a:lnSpc>
              <a:buFont typeface="Arial" panose="020B0604020202020204" pitchFamily="34" charset="0"/>
              <a:buChar char="•"/>
            </a:pPr>
            <a:r>
              <a:rPr lang="el-GR" dirty="0">
                <a:ea typeface="Calibri" panose="020F0502020204030204" pitchFamily="34" charset="0"/>
              </a:rPr>
              <a:t>Σ</a:t>
            </a:r>
            <a:r>
              <a:rPr lang="el-GR" dirty="0">
                <a:effectLst/>
                <a:ea typeface="Calibri" panose="020F0502020204030204" pitchFamily="34" charset="0"/>
              </a:rPr>
              <a:t>την καλλιέργεια ανθρωπιστικής &amp; </a:t>
            </a:r>
            <a:r>
              <a:rPr lang="el-GR" b="1" dirty="0">
                <a:effectLst/>
                <a:ea typeface="Calibri" panose="020F0502020204030204" pitchFamily="34" charset="0"/>
              </a:rPr>
              <a:t>Ελληνικής</a:t>
            </a:r>
            <a:r>
              <a:rPr lang="el-GR" dirty="0">
                <a:effectLst/>
                <a:ea typeface="Calibri" panose="020F0502020204030204" pitchFamily="34" charset="0"/>
              </a:rPr>
              <a:t> παιδείας </a:t>
            </a:r>
            <a:r>
              <a:rPr lang="el-GR" b="1" dirty="0">
                <a:effectLst/>
                <a:ea typeface="Calibri" panose="020F0502020204030204" pitchFamily="34" charset="0"/>
              </a:rPr>
              <a:t>(!)</a:t>
            </a:r>
            <a:r>
              <a:rPr lang="el-GR" dirty="0">
                <a:effectLst/>
                <a:ea typeface="Calibri" panose="020F0502020204030204" pitchFamily="34" charset="0"/>
              </a:rPr>
              <a:t> </a:t>
            </a:r>
            <a:endParaRPr lang="el-GR" b="1" dirty="0">
              <a:ea typeface="Calibri" panose="020F0502020204030204" pitchFamily="34" charset="0"/>
            </a:endParaRPr>
          </a:p>
          <a:p>
            <a:pPr>
              <a:lnSpc>
                <a:spcPct val="150000"/>
              </a:lnSpc>
              <a:buFont typeface="Arial" panose="020B0604020202020204" pitchFamily="34" charset="0"/>
              <a:buChar char="•"/>
            </a:pPr>
            <a:r>
              <a:rPr lang="el-GR" dirty="0">
                <a:effectLst/>
                <a:ea typeface="Calibri" panose="020F0502020204030204" pitchFamily="34" charset="0"/>
              </a:rPr>
              <a:t>Επικοινωνία με τον «άλλον», καλλιέργεια διαλόγου &amp; σεβασμός στην ετερότητα</a:t>
            </a:r>
          </a:p>
          <a:p>
            <a:pPr>
              <a:lnSpc>
                <a:spcPct val="150000"/>
              </a:lnSpc>
              <a:buFont typeface="Arial" panose="020B0604020202020204" pitchFamily="34" charset="0"/>
              <a:buChar char="•"/>
            </a:pPr>
            <a:r>
              <a:rPr lang="el-GR" dirty="0">
                <a:effectLst/>
                <a:ea typeface="Calibri" panose="020F0502020204030204" pitchFamily="34" charset="0"/>
              </a:rPr>
              <a:t>Κοινωνικοποίηση, δημιουργία σχέσης  προσωπικότητα και κοινωνική ένταξη </a:t>
            </a:r>
            <a:endParaRPr lang="el-GR" sz="2400" dirty="0"/>
          </a:p>
        </p:txBody>
      </p:sp>
    </p:spTree>
    <p:extLst>
      <p:ext uri="{BB962C8B-B14F-4D97-AF65-F5344CB8AC3E}">
        <p14:creationId xmlns:p14="http://schemas.microsoft.com/office/powerpoint/2010/main" val="20785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Α’ ΛΥΚΕΙΟΥ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1104900" y="1600200"/>
            <a:ext cx="9982200" cy="629653"/>
          </a:xfrm>
        </p:spPr>
        <p:txBody>
          <a:bodyPr>
            <a:normAutofit/>
          </a:bodyPr>
          <a:lstStyle/>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393209946"/>
              </p:ext>
            </p:extLst>
          </p:nvPr>
        </p:nvGraphicFramePr>
        <p:xfrm>
          <a:off x="2342222" y="2229853"/>
          <a:ext cx="8128000" cy="3232578"/>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51201">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2781377">
                <a:tc>
                  <a:txBody>
                    <a:bodyPr/>
                    <a:lstStyle/>
                    <a:p>
                      <a:pPr marL="342900" indent="-342900" algn="ctr">
                        <a:lnSpc>
                          <a:spcPct val="150000"/>
                        </a:lnSpc>
                        <a:buFont typeface="+mj-lt"/>
                        <a:buAutoNum type="arabicPeriod"/>
                      </a:pPr>
                      <a:r>
                        <a:rPr lang="el-GR" sz="2000" dirty="0"/>
                        <a:t> Ορθόδοξη πίστη και διδασκαλία</a:t>
                      </a:r>
                    </a:p>
                    <a:p>
                      <a:pPr marL="342900" indent="-342900" algn="ctr">
                        <a:lnSpc>
                          <a:spcPct val="150000"/>
                        </a:lnSpc>
                        <a:buFont typeface="+mj-lt"/>
                        <a:buAutoNum type="arabicPeriod"/>
                      </a:pPr>
                      <a:r>
                        <a:rPr lang="el-GR" sz="2000" dirty="0"/>
                        <a:t> Το σώμα της εκκλησίας</a:t>
                      </a:r>
                    </a:p>
                    <a:p>
                      <a:pPr marL="342900" indent="-342900" algn="ctr">
                        <a:lnSpc>
                          <a:spcPct val="150000"/>
                        </a:lnSpc>
                        <a:buFont typeface="+mj-lt"/>
                        <a:buAutoNum type="arabicPeriod"/>
                      </a:pPr>
                      <a:r>
                        <a:rPr lang="el-GR" sz="2000" dirty="0"/>
                        <a:t> Λατρεία και μυστήρια της ορθόδοξης εκκλησίας</a:t>
                      </a:r>
                    </a:p>
                    <a:p>
                      <a:pPr marL="342900" indent="-342900" algn="ctr">
                        <a:lnSpc>
                          <a:spcPct val="150000"/>
                        </a:lnSpc>
                        <a:buFont typeface="+mj-lt"/>
                        <a:buAutoNum type="arabicPeriod"/>
                      </a:pPr>
                      <a:r>
                        <a:rPr lang="el-GR" sz="2000" dirty="0"/>
                        <a:t> Διαστάσεις της χριστιανικής διδασκαλίας</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9599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Α’ ΛΥΚΕΙΟΥ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676400" y="1764632"/>
            <a:ext cx="9409182" cy="4684294"/>
          </a:xfrm>
        </p:spPr>
        <p:txBody>
          <a:bodyPr>
            <a:normAutofit/>
          </a:bodyPr>
          <a:lstStyle/>
          <a:p>
            <a:pPr marL="0" indent="0">
              <a:buNone/>
            </a:pPr>
            <a:r>
              <a:rPr lang="el-GR" dirty="0"/>
              <a:t>Βασικοί στόχοι:</a:t>
            </a:r>
          </a:p>
          <a:p>
            <a:pPr marL="457200" indent="-457200">
              <a:buFont typeface="+mj-lt"/>
              <a:buAutoNum type="arabicPeriod"/>
            </a:pPr>
            <a:r>
              <a:rPr lang="el-GR" kern="100" dirty="0">
                <a:effectLst/>
                <a:ea typeface="Calibri" panose="020F0502020204030204" pitchFamily="34" charset="0"/>
              </a:rPr>
              <a:t>Συνειδητοποίηση της σημασίας της λατρείας και της Θείας Ευχαριστίας στον </a:t>
            </a:r>
            <a:r>
              <a:rPr lang="el-GR" b="1" kern="100" dirty="0">
                <a:effectLst/>
                <a:ea typeface="Calibri" panose="020F0502020204030204" pitchFamily="34" charset="0"/>
              </a:rPr>
              <a:t>Ορθόδοξο Χριστιανισμό (!)</a:t>
            </a:r>
          </a:p>
          <a:p>
            <a:pPr marL="457200" indent="-457200">
              <a:buFont typeface="+mj-lt"/>
              <a:buAutoNum type="arabicPeriod"/>
            </a:pPr>
            <a:r>
              <a:rPr lang="el-GR" dirty="0">
                <a:effectLst/>
                <a:ea typeface="Calibri" panose="020F0502020204030204" pitchFamily="34" charset="0"/>
              </a:rPr>
              <a:t> </a:t>
            </a:r>
            <a:r>
              <a:rPr lang="el-GR" dirty="0">
                <a:ea typeface="Calibri" panose="020F0502020204030204" pitchFamily="34" charset="0"/>
              </a:rPr>
              <a:t>«</a:t>
            </a:r>
            <a:r>
              <a:rPr lang="el-GR" dirty="0">
                <a:effectLst/>
                <a:ea typeface="Calibri" panose="020F0502020204030204" pitchFamily="34" charset="0"/>
              </a:rPr>
              <a:t>Ενότητα» υπό το πρίσμα της Εκκλησίας στον κόσμο </a:t>
            </a:r>
          </a:p>
          <a:p>
            <a:pPr marL="457200" indent="-457200">
              <a:buFont typeface="+mj-lt"/>
              <a:buAutoNum type="arabicPeriod"/>
            </a:pPr>
            <a:r>
              <a:rPr lang="el-GR" kern="100" dirty="0">
                <a:ea typeface="Calibri" panose="020F0502020204030204" pitchFamily="34" charset="0"/>
              </a:rPr>
              <a:t>Ε</a:t>
            </a:r>
            <a:r>
              <a:rPr lang="el-GR" kern="100" dirty="0">
                <a:effectLst/>
                <a:ea typeface="Calibri" panose="020F0502020204030204" pitchFamily="34" charset="0"/>
              </a:rPr>
              <a:t>κτίμηση σχέσης σωτηρίας με την αγάπη του Θεού </a:t>
            </a:r>
          </a:p>
          <a:p>
            <a:pPr marL="457200" indent="-457200">
              <a:buFont typeface="+mj-lt"/>
              <a:buAutoNum type="arabicPeriod"/>
            </a:pPr>
            <a:r>
              <a:rPr lang="el-GR" kern="100" dirty="0">
                <a:ea typeface="Calibri" panose="020F0502020204030204" pitchFamily="34" charset="0"/>
              </a:rPr>
              <a:t>Ε</a:t>
            </a:r>
            <a:r>
              <a:rPr lang="el-GR" kern="100" dirty="0">
                <a:effectLst/>
                <a:ea typeface="Calibri" panose="020F0502020204030204" pitchFamily="34" charset="0"/>
              </a:rPr>
              <a:t>ορτές της Ορθόδοξης Εκκλησίας </a:t>
            </a:r>
          </a:p>
          <a:p>
            <a:pPr marL="457200" indent="-457200">
              <a:buFont typeface="+mj-lt"/>
              <a:buAutoNum type="arabicPeriod"/>
            </a:pPr>
            <a:r>
              <a:rPr lang="el-GR" dirty="0">
                <a:effectLst/>
                <a:ea typeface="Calibri" panose="020F0502020204030204" pitchFamily="34" charset="0"/>
              </a:rPr>
              <a:t>Σύνδεση Ορθόδοξης Χριστιανικής Θρησκείας με ηθικές αξίες</a:t>
            </a:r>
          </a:p>
          <a:p>
            <a:pPr marL="457200" indent="-457200">
              <a:buFont typeface="+mj-lt"/>
              <a:buAutoNum type="arabicPeriod"/>
            </a:pPr>
            <a:r>
              <a:rPr lang="el-GR" kern="100" dirty="0">
                <a:ea typeface="Calibri" panose="020F0502020204030204" pitchFamily="34" charset="0"/>
              </a:rPr>
              <a:t>Α</a:t>
            </a:r>
            <a:r>
              <a:rPr lang="el-GR" kern="100" dirty="0">
                <a:effectLst/>
                <a:ea typeface="Calibri" panose="020F0502020204030204" pitchFamily="34" charset="0"/>
              </a:rPr>
              <a:t>νάπτυξη κοινωνικών δεξιοτήτων </a:t>
            </a:r>
          </a:p>
          <a:p>
            <a:pPr marL="457200" indent="-457200">
              <a:buFont typeface="+mj-lt"/>
              <a:buAutoNum type="arabicPeriod"/>
            </a:pPr>
            <a:r>
              <a:rPr lang="el-GR" kern="100" dirty="0">
                <a:effectLst/>
                <a:ea typeface="Calibri" panose="020F0502020204030204" pitchFamily="34" charset="0"/>
              </a:rPr>
              <a:t>Εκτίμηση διαλόγου, συνεργασίας, σεβασμού, αλληλεγγύης </a:t>
            </a:r>
          </a:p>
        </p:txBody>
      </p:sp>
    </p:spTree>
    <p:extLst>
      <p:ext uri="{BB962C8B-B14F-4D97-AF65-F5344CB8AC3E}">
        <p14:creationId xmlns:p14="http://schemas.microsoft.com/office/powerpoint/2010/main" val="17776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3636750078"/>
              </p:ext>
            </p:extLst>
          </p:nvPr>
        </p:nvGraphicFramePr>
        <p:xfrm>
          <a:off x="849229" y="350520"/>
          <a:ext cx="10493542" cy="615696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101872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Το βίωμα στην Θρησκευτική ζωή</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Η πίστη στον Τριαδικό Θεό και η σχέση των ανθρώπων με Αυτόν</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Η προσευχή στον Θεό και η σημασία της για τον άνθρωπο</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Η Αγιότητα στον Χριστιανισμό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η έννοια του προσώπου</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Εκκλησία</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Θεία Ευχαριστία</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Ενότητα, σωτηρία, λατρεία, μετάνοια &amp; ιεροσύνη στον Χριστιανισμό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Γιορτές στην Ορθόδοξη Εκκλησία</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Θρησκευτικοί όροι &amp; σύμβολα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χριστιανικό ήθος </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Ελευθερία, Αγάπη, Ισότητα &amp; Ευθύνη στην Ορθόδοξη Χριστιανική Παράδοση</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Έντεχνος συλλογισμός </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Συζητήσεις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χάρτης εννοιών ,ημερολόγιο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Σύγκριση, ανάλυση  και παραγωγή κειμένων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Μελέτη περίπτωσης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Ανάγνωση &amp; αφήγηση ιστοριών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err="1">
                          <a:solidFill>
                            <a:schemeClr val="tx2"/>
                          </a:solidFill>
                          <a:latin typeface="+mn-lt"/>
                          <a:ea typeface="+mn-ea"/>
                          <a:cs typeface="+mn-cs"/>
                        </a:rPr>
                        <a:t>Ιδεοθύελλα</a:t>
                      </a:r>
                      <a:endParaRPr lang="el-GR" sz="2000" kern="1200" dirty="0">
                        <a:solidFill>
                          <a:schemeClr val="tx2"/>
                        </a:solidFill>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Αναζήτηση για διάφορα θέματα</a:t>
                      </a:r>
                    </a:p>
                    <a:p>
                      <a:pPr marL="342900" lvl="0" indent="-342900" algn="l" defTabSz="914400" rtl="0" eaLnBrk="1" latinLnBrk="0" hangingPunct="1">
                        <a:buFont typeface="Arial" panose="020B0604020202020204" pitchFamily="34" charset="0"/>
                        <a:buChar char="•"/>
                      </a:pPr>
                      <a:endParaRPr lang="el-GR" sz="2200" kern="1200" dirty="0">
                        <a:solidFill>
                          <a:schemeClr val="tx2"/>
                        </a:solidFill>
                        <a:latin typeface="+mn-lt"/>
                        <a:ea typeface="+mn-ea"/>
                        <a:cs typeface="+mn-cs"/>
                      </a:endParaRP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329392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Β’ ΛΥΚΕΙΟΥ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1104900" y="1600200"/>
            <a:ext cx="9982200" cy="629653"/>
          </a:xfrm>
        </p:spPr>
        <p:txBody>
          <a:bodyPr>
            <a:normAutofit/>
          </a:bodyPr>
          <a:lstStyle/>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1029697536"/>
              </p:ext>
            </p:extLst>
          </p:nvPr>
        </p:nvGraphicFramePr>
        <p:xfrm>
          <a:off x="2304122" y="2114122"/>
          <a:ext cx="8128000" cy="3547535"/>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 Ο Θεός</a:t>
                      </a:r>
                    </a:p>
                    <a:p>
                      <a:pPr marL="342900" indent="-342900" algn="ctr">
                        <a:lnSpc>
                          <a:spcPct val="150000"/>
                        </a:lnSpc>
                        <a:buFont typeface="+mj-lt"/>
                        <a:buAutoNum type="arabicPeriod"/>
                      </a:pPr>
                      <a:r>
                        <a:rPr lang="el-GR" sz="2000" dirty="0"/>
                        <a:t> Η προσφορά του χριστιανισμού</a:t>
                      </a:r>
                    </a:p>
                    <a:p>
                      <a:pPr marL="342900" indent="-342900" algn="ctr">
                        <a:lnSpc>
                          <a:spcPct val="150000"/>
                        </a:lnSpc>
                        <a:buFont typeface="+mj-lt"/>
                        <a:buAutoNum type="arabicPeriod"/>
                      </a:pPr>
                      <a:r>
                        <a:rPr lang="el-GR" sz="2000" dirty="0"/>
                        <a:t> Η χριστιανική κοινότητα σε ένα πλουραλιστικό κόσμο</a:t>
                      </a:r>
                    </a:p>
                    <a:p>
                      <a:pPr marL="342900" indent="-342900" algn="ctr">
                        <a:lnSpc>
                          <a:spcPct val="150000"/>
                        </a:lnSpc>
                        <a:buFont typeface="+mj-lt"/>
                        <a:buAutoNum type="arabicPeriod"/>
                      </a:pPr>
                      <a:r>
                        <a:rPr lang="el-GR" sz="2000" dirty="0"/>
                        <a:t> Τα κυριότερα θρησκεύματα</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316548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0BD22F-79D8-3CEE-4C3E-52B5B39DD4E5}"/>
              </a:ext>
            </a:extLst>
          </p:cNvPr>
          <p:cNvSpPr>
            <a:spLocks noGrp="1"/>
          </p:cNvSpPr>
          <p:nvPr>
            <p:ph type="title"/>
          </p:nvPr>
        </p:nvSpPr>
        <p:spPr/>
        <p:txBody>
          <a:bodyPr/>
          <a:lstStyle/>
          <a:p>
            <a:pPr algn="ctr"/>
            <a:r>
              <a:rPr lang="el-GR" dirty="0">
                <a:latin typeface="Arial" panose="020B0604020202020204" pitchFamily="34" charset="0"/>
                <a:cs typeface="Arial" panose="020B0604020202020204" pitchFamily="34" charset="0"/>
              </a:rPr>
              <a:t>Στόχοι του </a:t>
            </a:r>
            <a:r>
              <a:rPr lang="el-GR" dirty="0" err="1">
                <a:latin typeface="Arial" panose="020B0604020202020204" pitchFamily="34" charset="0"/>
                <a:cs typeface="Arial" panose="020B0604020202020204" pitchFamily="34" charset="0"/>
              </a:rPr>
              <a:t>ΜτΘ</a:t>
            </a:r>
            <a:r>
              <a:rPr lang="el-GR" dirty="0">
                <a:latin typeface="Arial" panose="020B0604020202020204" pitchFamily="34" charset="0"/>
                <a:cs typeface="Arial" panose="020B0604020202020204" pitchFamily="34" charset="0"/>
              </a:rPr>
              <a:t> (με βάση το Α.Π.)</a:t>
            </a:r>
          </a:p>
        </p:txBody>
      </p:sp>
      <p:sp>
        <p:nvSpPr>
          <p:cNvPr id="3" name="Θέση περιεχομένου 2">
            <a:extLst>
              <a:ext uri="{FF2B5EF4-FFF2-40B4-BE49-F238E27FC236}">
                <a16:creationId xmlns:a16="http://schemas.microsoft.com/office/drawing/2014/main" id="{056179C9-6CA5-DDCD-DC56-98B273E4BAC0}"/>
              </a:ext>
            </a:extLst>
          </p:cNvPr>
          <p:cNvSpPr>
            <a:spLocks noGrp="1"/>
          </p:cNvSpPr>
          <p:nvPr>
            <p:ph idx="1"/>
          </p:nvPr>
        </p:nvSpPr>
        <p:spPr>
          <a:xfrm>
            <a:off x="1103382" y="1813560"/>
            <a:ext cx="9982200" cy="4465320"/>
          </a:xfrm>
        </p:spPr>
        <p:txBody>
          <a:bodyPr/>
          <a:lstStyle/>
          <a:p>
            <a:pPr>
              <a:buFont typeface="Wingdings" panose="05000000000000000000" pitchFamily="2" charset="2"/>
              <a:buChar char=""/>
            </a:pPr>
            <a:r>
              <a:rPr lang="el-GR" dirty="0"/>
              <a:t> Η κατανόηση της </a:t>
            </a:r>
            <a:r>
              <a:rPr lang="el-GR" b="1" spc="300" dirty="0"/>
              <a:t>Ορθόδοξης Εκκλησίας</a:t>
            </a:r>
            <a:r>
              <a:rPr lang="el-GR" dirty="0"/>
              <a:t> και απόκτηση βασικών θεμελιωδών γνώσεων σχετικά με αυτή.</a:t>
            </a:r>
          </a:p>
          <a:p>
            <a:pPr>
              <a:buFont typeface="Wingdings" panose="05000000000000000000" pitchFamily="2" charset="2"/>
              <a:buChar char=""/>
            </a:pPr>
            <a:r>
              <a:rPr lang="el-GR" dirty="0"/>
              <a:t>   Η καλλιέργεια της θρησκευτικής συνείδησης </a:t>
            </a:r>
            <a:r>
              <a:rPr lang="el-GR" b="1" spc="300" dirty="0"/>
              <a:t>των Ορθόδοξων Χριστιανών</a:t>
            </a:r>
            <a:r>
              <a:rPr lang="el-GR" dirty="0"/>
              <a:t> και την ολόπλευρη ανάπτυξη τους.</a:t>
            </a:r>
          </a:p>
          <a:p>
            <a:pPr>
              <a:buFont typeface="Wingdings" panose="05000000000000000000" pitchFamily="2" charset="2"/>
              <a:buChar char=""/>
            </a:pPr>
            <a:r>
              <a:rPr lang="el-GR" dirty="0"/>
              <a:t>   Η ανάπτυξη ικανοτήτων από τους μαθητές και τις μαθήτριες που χαρακτηρίζουν τον θρησκευτικό εγγράμματο βίο.</a:t>
            </a:r>
          </a:p>
          <a:p>
            <a:pPr>
              <a:buFont typeface="Wingdings" panose="05000000000000000000" pitchFamily="2" charset="2"/>
              <a:buChar char=""/>
            </a:pPr>
            <a:r>
              <a:rPr lang="el-GR" dirty="0"/>
              <a:t>   </a:t>
            </a:r>
            <a:r>
              <a:rPr lang="el-GR" b="1" spc="300" dirty="0">
                <a:effectLst>
                  <a:outerShdw blurRad="38100" dist="38100" dir="2700000" algn="tl">
                    <a:srgbClr val="000000">
                      <a:alpha val="43137"/>
                    </a:srgbClr>
                  </a:outerShdw>
                </a:effectLst>
              </a:rPr>
              <a:t>Ικανοποιητική</a:t>
            </a:r>
            <a:r>
              <a:rPr lang="el-GR" dirty="0"/>
              <a:t> κατάρτιση για άλλες θρησκείες. </a:t>
            </a:r>
            <a:r>
              <a:rPr lang="el-GR" b="1" dirty="0"/>
              <a:t>(!)</a:t>
            </a:r>
          </a:p>
        </p:txBody>
      </p:sp>
    </p:spTree>
    <p:extLst>
      <p:ext uri="{BB962C8B-B14F-4D97-AF65-F5344CB8AC3E}">
        <p14:creationId xmlns:p14="http://schemas.microsoft.com/office/powerpoint/2010/main" val="135576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Β’ ΛΥΚΕΙΟΥ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455576" y="1536700"/>
            <a:ext cx="9630005" cy="4696149"/>
          </a:xfrm>
        </p:spPr>
        <p:txBody>
          <a:bodyPr>
            <a:normAutofit fontScale="92500" lnSpcReduction="10000"/>
          </a:bodyPr>
          <a:lstStyle/>
          <a:p>
            <a:pPr marL="0" indent="0">
              <a:lnSpc>
                <a:spcPct val="150000"/>
              </a:lnSpc>
              <a:buNone/>
            </a:pPr>
            <a:r>
              <a:rPr lang="el-GR" sz="1900" dirty="0"/>
              <a:t>Βασικοί στόχοι:</a:t>
            </a:r>
          </a:p>
          <a:p>
            <a:pPr marL="457200" indent="-457200">
              <a:lnSpc>
                <a:spcPct val="150000"/>
              </a:lnSpc>
              <a:buFont typeface="+mj-lt"/>
              <a:buAutoNum type="arabicPeriod"/>
            </a:pPr>
            <a:r>
              <a:rPr lang="el-GR" sz="1900" kern="100" dirty="0">
                <a:effectLst/>
                <a:ea typeface="Calibri" panose="020F0502020204030204" pitchFamily="34" charset="0"/>
              </a:rPr>
              <a:t>Παρουσία Θεού </a:t>
            </a:r>
            <a:r>
              <a:rPr lang="el-GR" sz="1900" kern="100" dirty="0">
                <a:effectLst/>
                <a:ea typeface="Calibri" panose="020F0502020204030204" pitchFamily="34" charset="0"/>
                <a:sym typeface="Wingdings" panose="05000000000000000000" pitchFamily="2" charset="2"/>
              </a:rPr>
              <a:t></a:t>
            </a:r>
            <a:r>
              <a:rPr lang="el-GR" sz="1900" kern="100" dirty="0">
                <a:effectLst/>
                <a:ea typeface="Calibri" panose="020F0502020204030204" pitchFamily="34" charset="0"/>
              </a:rPr>
              <a:t> </a:t>
            </a:r>
            <a:r>
              <a:rPr lang="el-GR" sz="1900" u="sng" kern="100" dirty="0">
                <a:effectLst>
                  <a:outerShdw blurRad="38100" dist="38100" dir="2700000" algn="tl">
                    <a:srgbClr val="000000">
                      <a:alpha val="43137"/>
                    </a:srgbClr>
                  </a:outerShdw>
                </a:effectLst>
                <a:ea typeface="Calibri" panose="020F0502020204030204" pitchFamily="34" charset="0"/>
              </a:rPr>
              <a:t>αναπόσπαστη</a:t>
            </a:r>
            <a:r>
              <a:rPr lang="el-GR" sz="1900" kern="100" dirty="0">
                <a:effectLst/>
                <a:ea typeface="Calibri" panose="020F0502020204030204" pitchFamily="34" charset="0"/>
              </a:rPr>
              <a:t> ανάγκη του ανθρώπου </a:t>
            </a:r>
          </a:p>
          <a:p>
            <a:pPr marL="457200" indent="-457200">
              <a:lnSpc>
                <a:spcPct val="150000"/>
              </a:lnSpc>
              <a:buFont typeface="+mj-lt"/>
              <a:buAutoNum type="arabicPeriod"/>
            </a:pPr>
            <a:r>
              <a:rPr lang="el-GR" sz="1900" dirty="0">
                <a:ea typeface="Calibri" panose="020F0502020204030204" pitchFamily="34" charset="0"/>
              </a:rPr>
              <a:t>Ε</a:t>
            </a:r>
            <a:r>
              <a:rPr lang="el-GR" sz="1900" dirty="0">
                <a:effectLst/>
                <a:ea typeface="Calibri" panose="020F0502020204030204" pitchFamily="34" charset="0"/>
              </a:rPr>
              <a:t>κτίμηση θέσεων της Ορθόδοξης Εκκλησίας για κρίσιμα ερωτήματα</a:t>
            </a:r>
          </a:p>
          <a:p>
            <a:pPr marL="457200" indent="-457200">
              <a:lnSpc>
                <a:spcPct val="150000"/>
              </a:lnSpc>
              <a:buFont typeface="+mj-lt"/>
              <a:buAutoNum type="arabicPeriod"/>
            </a:pPr>
            <a:r>
              <a:rPr lang="el-GR" sz="1900" kern="100" dirty="0">
                <a:ea typeface="Calibri" panose="020F0502020204030204" pitchFamily="34" charset="0"/>
              </a:rPr>
              <a:t>Α</a:t>
            </a:r>
            <a:r>
              <a:rPr lang="el-GR" sz="1900" kern="100" dirty="0">
                <a:effectLst/>
                <a:ea typeface="Calibri" panose="020F0502020204030204" pitchFamily="34" charset="0"/>
              </a:rPr>
              <a:t>ξιολόγηση κοινωνικών και ηθικών ζητημάτων με βάση τον </a:t>
            </a:r>
            <a:r>
              <a:rPr lang="el-GR" sz="1900" b="1" kern="100" dirty="0">
                <a:effectLst/>
                <a:ea typeface="Calibri" panose="020F0502020204030204" pitchFamily="34" charset="0"/>
              </a:rPr>
              <a:t>Χριστιανισμό</a:t>
            </a:r>
            <a:r>
              <a:rPr lang="el-GR" sz="1900" kern="100" dirty="0">
                <a:effectLst/>
                <a:ea typeface="Calibri" panose="020F0502020204030204" pitchFamily="34" charset="0"/>
              </a:rPr>
              <a:t> </a:t>
            </a:r>
          </a:p>
          <a:p>
            <a:pPr marL="457200" indent="-457200">
              <a:lnSpc>
                <a:spcPct val="150000"/>
              </a:lnSpc>
              <a:buFont typeface="+mj-lt"/>
              <a:buAutoNum type="arabicPeriod"/>
            </a:pPr>
            <a:r>
              <a:rPr lang="el-GR" sz="1900" kern="100" dirty="0">
                <a:ea typeface="Calibri" panose="020F0502020204030204" pitchFamily="34" charset="0"/>
              </a:rPr>
              <a:t>Α</a:t>
            </a:r>
            <a:r>
              <a:rPr lang="el-GR" sz="1900" kern="100" dirty="0">
                <a:effectLst/>
                <a:ea typeface="Calibri" panose="020F0502020204030204" pitchFamily="34" charset="0"/>
              </a:rPr>
              <a:t>ναγνώριση ανάγκης για συνύπαρξη &amp; συνεργασία με </a:t>
            </a:r>
            <a:r>
              <a:rPr lang="el-GR" sz="1900" kern="100" dirty="0">
                <a:ea typeface="Calibri" panose="020F0502020204030204" pitchFamily="34" charset="0"/>
              </a:rPr>
              <a:t>άτομα με </a:t>
            </a:r>
            <a:r>
              <a:rPr lang="el-GR" sz="1900" kern="100" dirty="0">
                <a:effectLst/>
                <a:ea typeface="Calibri" panose="020F0502020204030204" pitchFamily="34" charset="0"/>
              </a:rPr>
              <a:t>διαφορετικές/χωρίς θρησκευτικές πεποιθήσεις</a:t>
            </a:r>
          </a:p>
          <a:p>
            <a:pPr marL="457200" indent="-457200">
              <a:lnSpc>
                <a:spcPct val="150000"/>
              </a:lnSpc>
              <a:buFont typeface="+mj-lt"/>
              <a:buAutoNum type="arabicPeriod"/>
            </a:pPr>
            <a:r>
              <a:rPr lang="el-GR" sz="1900" dirty="0">
                <a:effectLst/>
                <a:ea typeface="Calibri" panose="020F0502020204030204" pitchFamily="34" charset="0"/>
              </a:rPr>
              <a:t>Απόκτηση γνώσεων για άλλα θρησκεύματα του κόσμου</a:t>
            </a:r>
            <a:endParaRPr lang="el-GR" sz="1900" dirty="0">
              <a:ea typeface="Calibri" panose="020F0502020204030204" pitchFamily="34" charset="0"/>
            </a:endParaRPr>
          </a:p>
          <a:p>
            <a:pPr marL="457200" indent="-457200">
              <a:lnSpc>
                <a:spcPct val="150000"/>
              </a:lnSpc>
              <a:buFont typeface="+mj-lt"/>
              <a:buAutoNum type="arabicPeriod"/>
            </a:pPr>
            <a:r>
              <a:rPr lang="el-GR" sz="1900" kern="100" dirty="0">
                <a:ea typeface="Calibri" panose="020F0502020204030204" pitchFamily="34" charset="0"/>
              </a:rPr>
              <a:t>Α</a:t>
            </a:r>
            <a:r>
              <a:rPr lang="el-GR" sz="1900" kern="100" dirty="0">
                <a:effectLst/>
                <a:ea typeface="Calibri" panose="020F0502020204030204" pitchFamily="34" charset="0"/>
              </a:rPr>
              <a:t>νάπτυξη επικοινωνιακών και κοινωνικών δεξιοτήτων </a:t>
            </a:r>
          </a:p>
          <a:p>
            <a:pPr marL="457200" indent="-457200">
              <a:buFont typeface="+mj-lt"/>
              <a:buAutoNum type="arabicPeriod"/>
            </a:pPr>
            <a:endParaRPr lang="el-GR" sz="2000" dirty="0"/>
          </a:p>
        </p:txBody>
      </p:sp>
    </p:spTree>
    <p:extLst>
      <p:ext uri="{BB962C8B-B14F-4D97-AF65-F5344CB8AC3E}">
        <p14:creationId xmlns:p14="http://schemas.microsoft.com/office/powerpoint/2010/main" val="38510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916426897"/>
              </p:ext>
            </p:extLst>
          </p:nvPr>
        </p:nvGraphicFramePr>
        <p:xfrm>
          <a:off x="674914" y="457200"/>
          <a:ext cx="10842171" cy="5943600"/>
        </p:xfrm>
        <a:graphic>
          <a:graphicData uri="http://schemas.openxmlformats.org/drawingml/2006/table">
            <a:tbl>
              <a:tblPr firstRow="1" bandRow="1">
                <a:tableStyleId>{93296810-A885-4BE3-A3E7-6D5BEEA58F35}</a:tableStyleId>
              </a:tblPr>
              <a:tblGrid>
                <a:gridCol w="5427306">
                  <a:extLst>
                    <a:ext uri="{9D8B030D-6E8A-4147-A177-3AD203B41FA5}">
                      <a16:colId xmlns:a16="http://schemas.microsoft.com/office/drawing/2014/main" val="1140079975"/>
                    </a:ext>
                  </a:extLst>
                </a:gridCol>
                <a:gridCol w="5414865">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l" defTabSz="914400" rtl="0" eaLnBrk="1" latinLnBrk="0" hangingPunct="1">
                        <a:buFont typeface="Arial" panose="020B0604020202020204" pitchFamily="34" charset="0"/>
                        <a:buChar char="•"/>
                      </a:pPr>
                      <a:r>
                        <a:rPr lang="el-GR" sz="1800" kern="1200" dirty="0">
                          <a:solidFill>
                            <a:schemeClr val="tx2"/>
                          </a:solidFill>
                          <a:latin typeface="+mn-lt"/>
                          <a:ea typeface="+mn-ea"/>
                          <a:cs typeface="+mn-cs"/>
                        </a:rPr>
                        <a:t>Ο Θεός &amp; οι σχέσεις των ανθρώπων με Αυτόν</a:t>
                      </a:r>
                    </a:p>
                    <a:p>
                      <a:pPr marL="342900" lvl="0" indent="-342900" algn="l" defTabSz="914400" rtl="0" eaLnBrk="1" latinLnBrk="0" hangingPunct="1">
                        <a:buFont typeface="Arial" panose="020B0604020202020204" pitchFamily="34" charset="0"/>
                        <a:buChar char="•"/>
                      </a:pPr>
                      <a:r>
                        <a:rPr lang="el-GR" sz="1800" kern="1200" dirty="0">
                          <a:solidFill>
                            <a:schemeClr val="tx2"/>
                          </a:solidFill>
                          <a:latin typeface="+mn-lt"/>
                          <a:ea typeface="+mn-ea"/>
                          <a:cs typeface="+mn-cs"/>
                        </a:rPr>
                        <a:t>Λύτρωση, συγχώρεση και θάνατος στον Χριστιανισμό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Η παράδοση &amp; η πίστη στην Ορθόδοξη Εκκλησία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Χριστιανισμός &amp; οικουμενικές/πανανθρώπινες Αξίες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Ανθρώπινα δικαιώματα και χριστιανισμός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Η ετερότητα με βάση τον Χριστιανισμό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Ο Χριστιανισμός στον δημόσιο χώρο</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Στερεότυπα και χριστιανισμός</a:t>
                      </a:r>
                    </a:p>
                    <a:p>
                      <a:pPr marL="342900" lvl="0" indent="-342900" algn="l" defTabSz="914400" rtl="0" eaLnBrk="1" latinLnBrk="0" hangingPunct="1">
                        <a:buFont typeface="Arial" panose="020B0604020202020204" pitchFamily="34" charset="0"/>
                        <a:buChar char="•"/>
                      </a:pPr>
                      <a:r>
                        <a:rPr lang="el-GR" sz="1800" kern="1200" dirty="0" err="1">
                          <a:solidFill>
                            <a:schemeClr val="tx2"/>
                          </a:solidFill>
                          <a:latin typeface="+mn-lt"/>
                          <a:ea typeface="+mn-ea"/>
                          <a:cs typeface="+mn-cs"/>
                        </a:rPr>
                        <a:t>Πολυπολιτισμικότητα</a:t>
                      </a:r>
                      <a:r>
                        <a:rPr lang="el-GR" sz="1800" kern="1200" dirty="0">
                          <a:solidFill>
                            <a:schemeClr val="tx2"/>
                          </a:solidFill>
                          <a:latin typeface="+mn-lt"/>
                          <a:ea typeface="+mn-ea"/>
                          <a:cs typeface="+mn-cs"/>
                        </a:rPr>
                        <a:t>, διάλογος &amp; </a:t>
                      </a:r>
                      <a:r>
                        <a:rPr lang="el-GR" sz="1800" kern="1200" dirty="0" err="1">
                          <a:solidFill>
                            <a:schemeClr val="tx2"/>
                          </a:solidFill>
                          <a:latin typeface="+mn-lt"/>
                          <a:ea typeface="+mn-ea"/>
                          <a:cs typeface="+mn-cs"/>
                        </a:rPr>
                        <a:t>εκκοσμίκευση</a:t>
                      </a:r>
                      <a:r>
                        <a:rPr lang="el-GR" sz="1800" kern="1200" dirty="0">
                          <a:solidFill>
                            <a:schemeClr val="tx2"/>
                          </a:solidFill>
                          <a:latin typeface="+mn-lt"/>
                          <a:ea typeface="+mn-ea"/>
                          <a:cs typeface="+mn-cs"/>
                        </a:rPr>
                        <a:t> στον Ορθόδοξο Χριστιανισμό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Αθεΐα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Θρησκευτικός φανατισμός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Εξάρτηση  υποδούλωση, εν Χριστώ ελευθερία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Άλλα θρησκεύματα </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Αναζήτηση στο διαδίκτυο</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Σύνταξη/ μελέτη/ σύγκριση/ επεξεργασία κειμένων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Έντεχνος συλλογισμός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Συζητήσεις πάνω σε βιβλικά κείμενα/ διάφορα θέματα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Φύλλο εργασίας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Δραματοποίηση </a:t>
                      </a:r>
                    </a:p>
                    <a:p>
                      <a:pPr marL="342900" lvl="0" indent="-342900" algn="l" defTabSz="914400" rtl="0" eaLnBrk="1" latinLnBrk="0" hangingPunct="1">
                        <a:buFont typeface="Arial" panose="020B0604020202020204" pitchFamily="34" charset="0"/>
                        <a:buChar char="•"/>
                      </a:pPr>
                      <a:r>
                        <a:rPr lang="el-GR" sz="1800" kern="1200" dirty="0" err="1">
                          <a:solidFill>
                            <a:schemeClr val="tx2"/>
                          </a:solidFill>
                          <a:latin typeface="+mn-lt"/>
                          <a:ea typeface="+mn-ea"/>
                          <a:cs typeface="+mn-cs"/>
                        </a:rPr>
                        <a:t>Ιδεοθύελλα</a:t>
                      </a:r>
                      <a:r>
                        <a:rPr lang="el-GR" sz="1800" kern="1200" dirty="0">
                          <a:solidFill>
                            <a:schemeClr val="tx2"/>
                          </a:solidFill>
                          <a:latin typeface="+mn-lt"/>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Εννοιολογικός χάρτης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Μελέτη περίπτωσης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800" kern="1200" dirty="0">
                          <a:solidFill>
                            <a:schemeClr val="tx2"/>
                          </a:solidFill>
                          <a:latin typeface="+mn-lt"/>
                          <a:ea typeface="+mn-ea"/>
                          <a:cs typeface="+mn-cs"/>
                        </a:rPr>
                        <a:t>Κολλάζ</a:t>
                      </a:r>
                    </a:p>
                    <a:p>
                      <a:pPr marL="342900" lvl="0" indent="-342900" algn="l" defTabSz="914400" rtl="0" eaLnBrk="1" latinLnBrk="0" hangingPunct="1">
                        <a:buFont typeface="Arial" panose="020B0604020202020204" pitchFamily="34" charset="0"/>
                        <a:buChar char="•"/>
                      </a:pPr>
                      <a:r>
                        <a:rPr lang="el-GR" sz="1800" kern="1200" dirty="0">
                          <a:solidFill>
                            <a:schemeClr val="tx2"/>
                          </a:solidFill>
                          <a:latin typeface="+mn-lt"/>
                          <a:ea typeface="+mn-ea"/>
                          <a:cs typeface="+mn-cs"/>
                        </a:rPr>
                        <a:t>Δημιουργία συνέντευξης</a:t>
                      </a:r>
                    </a:p>
                    <a:p>
                      <a:pPr marL="342900" lvl="0" indent="-342900" algn="l" defTabSz="914400" rtl="0" eaLnBrk="1" latinLnBrk="0" hangingPunct="1">
                        <a:buFont typeface="Arial" panose="020B0604020202020204" pitchFamily="34" charset="0"/>
                        <a:buChar char="•"/>
                      </a:pPr>
                      <a:r>
                        <a:rPr lang="el-GR" sz="1800" kern="1200" dirty="0">
                          <a:solidFill>
                            <a:schemeClr val="tx2"/>
                          </a:solidFill>
                          <a:latin typeface="+mn-lt"/>
                          <a:ea typeface="+mn-ea"/>
                          <a:cs typeface="+mn-cs"/>
                        </a:rPr>
                        <a:t>Παιχνίδι «συμφωνώ - διαφωνώ» - έκφραση προσωπικών απόψεων</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13646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447C12-A5BC-B8D0-A50E-111C4907D84E}"/>
              </a:ext>
            </a:extLst>
          </p:cNvPr>
          <p:cNvSpPr>
            <a:spLocks noGrp="1"/>
          </p:cNvSpPr>
          <p:nvPr>
            <p:ph type="title"/>
          </p:nvPr>
        </p:nvSpPr>
        <p:spPr/>
        <p:txBody>
          <a:bodyPr/>
          <a:lstStyle/>
          <a:p>
            <a:pPr algn="ctr"/>
            <a:r>
              <a:rPr lang="el-GR" dirty="0"/>
              <a:t>Γ’ ΛΥΚΕΙΟΥ</a:t>
            </a:r>
          </a:p>
        </p:txBody>
      </p:sp>
      <p:sp>
        <p:nvSpPr>
          <p:cNvPr id="3" name="Θέση περιεχομένου 2">
            <a:extLst>
              <a:ext uri="{FF2B5EF4-FFF2-40B4-BE49-F238E27FC236}">
                <a16:creationId xmlns:a16="http://schemas.microsoft.com/office/drawing/2014/main" id="{904536C8-AB9D-C95A-07A7-10F93E29AD01}"/>
              </a:ext>
            </a:extLst>
          </p:cNvPr>
          <p:cNvSpPr>
            <a:spLocks noGrp="1"/>
          </p:cNvSpPr>
          <p:nvPr>
            <p:ph idx="1"/>
          </p:nvPr>
        </p:nvSpPr>
        <p:spPr>
          <a:xfrm>
            <a:off x="1104900" y="1600200"/>
            <a:ext cx="9982200" cy="629653"/>
          </a:xfrm>
        </p:spPr>
        <p:txBody>
          <a:bodyPr>
            <a:normAutofit/>
          </a:bodyPr>
          <a:lstStyle/>
          <a:p>
            <a:pPr algn="ctr"/>
            <a:r>
              <a:rPr lang="el-GR" sz="2200" dirty="0"/>
              <a:t>Περιεχόμενα:</a:t>
            </a:r>
          </a:p>
          <a:p>
            <a:endParaRPr lang="el-GR" dirty="0"/>
          </a:p>
        </p:txBody>
      </p:sp>
      <p:graphicFrame>
        <p:nvGraphicFramePr>
          <p:cNvPr id="4" name="Πίνακας 3">
            <a:extLst>
              <a:ext uri="{FF2B5EF4-FFF2-40B4-BE49-F238E27FC236}">
                <a16:creationId xmlns:a16="http://schemas.microsoft.com/office/drawing/2014/main" id="{B99E375B-6113-5760-A88B-14DCC1B9FAAD}"/>
              </a:ext>
            </a:extLst>
          </p:cNvPr>
          <p:cNvGraphicFramePr>
            <a:graphicFrameLocks noGrp="1"/>
          </p:cNvGraphicFramePr>
          <p:nvPr>
            <p:extLst>
              <p:ext uri="{D42A27DB-BD31-4B8C-83A1-F6EECF244321}">
                <p14:modId xmlns:p14="http://schemas.microsoft.com/office/powerpoint/2010/main" val="345423829"/>
              </p:ext>
            </p:extLst>
          </p:nvPr>
        </p:nvGraphicFramePr>
        <p:xfrm>
          <a:off x="2304122" y="2114122"/>
          <a:ext cx="8128000" cy="3547535"/>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 Η θέση του χριστιανισμού στα ερωτήματα της επιστήμης</a:t>
                      </a:r>
                    </a:p>
                    <a:p>
                      <a:pPr marL="342900" indent="-342900" algn="ctr">
                        <a:lnSpc>
                          <a:spcPct val="150000"/>
                        </a:lnSpc>
                        <a:buFont typeface="+mj-lt"/>
                        <a:buAutoNum type="arabicPeriod"/>
                      </a:pPr>
                      <a:r>
                        <a:rPr lang="el-GR" sz="2000" dirty="0"/>
                        <a:t> Ο χριστιανισμός απέναντι στις προκλήσεις της εποχής</a:t>
                      </a:r>
                    </a:p>
                    <a:p>
                      <a:pPr marL="342900" indent="-342900" algn="ctr">
                        <a:lnSpc>
                          <a:spcPct val="150000"/>
                        </a:lnSpc>
                        <a:buFont typeface="+mj-lt"/>
                        <a:buAutoNum type="arabicPeriod"/>
                      </a:pPr>
                      <a:r>
                        <a:rPr lang="el-GR" sz="2000" dirty="0"/>
                        <a:t> Το χριστιανικό όραμα για τον κόσμο μας</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376430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DA85D-D40C-8B55-5823-E16AD7691B8F}"/>
              </a:ext>
            </a:extLst>
          </p:cNvPr>
          <p:cNvSpPr>
            <a:spLocks noGrp="1"/>
          </p:cNvSpPr>
          <p:nvPr>
            <p:ph type="title"/>
          </p:nvPr>
        </p:nvSpPr>
        <p:spPr/>
        <p:txBody>
          <a:bodyPr/>
          <a:lstStyle/>
          <a:p>
            <a:pPr algn="ctr"/>
            <a:r>
              <a:rPr lang="el-GR" dirty="0"/>
              <a:t>Γ’ ΛΥΚΕΙΟΥ</a:t>
            </a:r>
          </a:p>
        </p:txBody>
      </p:sp>
      <p:sp>
        <p:nvSpPr>
          <p:cNvPr id="3" name="Θέση περιεχομένου 2">
            <a:extLst>
              <a:ext uri="{FF2B5EF4-FFF2-40B4-BE49-F238E27FC236}">
                <a16:creationId xmlns:a16="http://schemas.microsoft.com/office/drawing/2014/main" id="{3D4187B2-0D51-93A6-009E-46FE3F481E3F}"/>
              </a:ext>
            </a:extLst>
          </p:cNvPr>
          <p:cNvSpPr>
            <a:spLocks noGrp="1"/>
          </p:cNvSpPr>
          <p:nvPr>
            <p:ph idx="1"/>
          </p:nvPr>
        </p:nvSpPr>
        <p:spPr>
          <a:xfrm>
            <a:off x="1104900" y="1764632"/>
            <a:ext cx="9980682" cy="4684294"/>
          </a:xfrm>
        </p:spPr>
        <p:txBody>
          <a:bodyPr>
            <a:normAutofit/>
          </a:bodyPr>
          <a:lstStyle/>
          <a:p>
            <a:pPr marL="0" indent="0">
              <a:lnSpc>
                <a:spcPct val="150000"/>
              </a:lnSpc>
              <a:buNone/>
            </a:pPr>
            <a:r>
              <a:rPr lang="el-GR" dirty="0"/>
              <a:t>Βασικοί στόχοι:</a:t>
            </a:r>
          </a:p>
          <a:p>
            <a:pPr marL="457200" indent="-457200">
              <a:lnSpc>
                <a:spcPct val="150000"/>
              </a:lnSpc>
              <a:buFont typeface="+mj-lt"/>
              <a:buAutoNum type="arabicPeriod"/>
            </a:pPr>
            <a:r>
              <a:rPr lang="el-GR" u="sng" kern="100" dirty="0">
                <a:effectLst/>
                <a:ea typeface="Calibri" panose="020F0502020204030204" pitchFamily="34" charset="0"/>
              </a:rPr>
              <a:t>Κριτική</a:t>
            </a:r>
            <a:r>
              <a:rPr lang="el-GR" kern="100" dirty="0">
                <a:effectLst/>
                <a:ea typeface="Calibri" panose="020F0502020204030204" pitchFamily="34" charset="0"/>
              </a:rPr>
              <a:t> προσέγγιση σύγχρονων ζητημάτων με γνώμονα τις απόψεις/ παραδόσεις της Ορθόδοξης Εκκλησίας </a:t>
            </a:r>
            <a:r>
              <a:rPr lang="el-GR" b="1" kern="100" dirty="0">
                <a:effectLst/>
                <a:ea typeface="Calibri" panose="020F0502020204030204" pitchFamily="34" charset="0"/>
              </a:rPr>
              <a:t>(!)</a:t>
            </a:r>
          </a:p>
          <a:p>
            <a:pPr marL="457200" indent="-457200">
              <a:lnSpc>
                <a:spcPct val="150000"/>
              </a:lnSpc>
              <a:buFont typeface="+mj-lt"/>
              <a:buAutoNum type="arabicPeriod"/>
            </a:pPr>
            <a:r>
              <a:rPr lang="el-GR" kern="100" dirty="0">
                <a:ea typeface="Calibri" panose="020F0502020204030204" pitchFamily="34" charset="0"/>
              </a:rPr>
              <a:t>Α</a:t>
            </a:r>
            <a:r>
              <a:rPr lang="el-GR" kern="100" dirty="0">
                <a:effectLst/>
                <a:ea typeface="Calibri" panose="020F0502020204030204" pitchFamily="34" charset="0"/>
              </a:rPr>
              <a:t>ξιοποίηση των απόψεων της </a:t>
            </a:r>
            <a:r>
              <a:rPr lang="el-GR" b="1" kern="100" dirty="0">
                <a:effectLst/>
                <a:ea typeface="Calibri" panose="020F0502020204030204" pitchFamily="34" charset="0"/>
              </a:rPr>
              <a:t>Ορθόδοξης Εκκλησίας </a:t>
            </a:r>
            <a:r>
              <a:rPr lang="el-GR" kern="100" dirty="0">
                <a:effectLst/>
                <a:ea typeface="Calibri" panose="020F0502020204030204" pitchFamily="34" charset="0"/>
              </a:rPr>
              <a:t>απέναντι σε προβλήματα </a:t>
            </a:r>
          </a:p>
          <a:p>
            <a:pPr marL="457200" indent="-457200">
              <a:lnSpc>
                <a:spcPct val="150000"/>
              </a:lnSpc>
              <a:buFont typeface="+mj-lt"/>
              <a:buAutoNum type="arabicPeriod"/>
            </a:pPr>
            <a:r>
              <a:rPr lang="el-GR" dirty="0">
                <a:effectLst/>
                <a:ea typeface="Calibri" panose="020F0502020204030204" pitchFamily="34" charset="0"/>
              </a:rPr>
              <a:t>Διερεύνηση σύνδεσης </a:t>
            </a:r>
            <a:r>
              <a:rPr lang="el-GR" b="1" dirty="0">
                <a:effectLst/>
                <a:ea typeface="Calibri" panose="020F0502020204030204" pitchFamily="34" charset="0"/>
              </a:rPr>
              <a:t>Ορθόδοξου Χριστιανικού </a:t>
            </a:r>
            <a:r>
              <a:rPr lang="el-GR" dirty="0">
                <a:effectLst/>
                <a:ea typeface="Calibri" panose="020F0502020204030204" pitchFamily="34" charset="0"/>
              </a:rPr>
              <a:t>οράματος με τον σύγχρονο κόσμο </a:t>
            </a:r>
            <a:endParaRPr lang="el-GR" dirty="0"/>
          </a:p>
        </p:txBody>
      </p:sp>
    </p:spTree>
    <p:extLst>
      <p:ext uri="{BB962C8B-B14F-4D97-AF65-F5344CB8AC3E}">
        <p14:creationId xmlns:p14="http://schemas.microsoft.com/office/powerpoint/2010/main" val="61538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CDCB105C-0B75-6645-8AAC-0B33FCD50A08}"/>
              </a:ext>
            </a:extLst>
          </p:cNvPr>
          <p:cNvGraphicFramePr>
            <a:graphicFrameLocks noGrp="1"/>
          </p:cNvGraphicFramePr>
          <p:nvPr>
            <p:ph idx="1"/>
            <p:extLst>
              <p:ext uri="{D42A27DB-BD31-4B8C-83A1-F6EECF244321}">
                <p14:modId xmlns:p14="http://schemas.microsoft.com/office/powerpoint/2010/main" val="2619366793"/>
              </p:ext>
            </p:extLst>
          </p:nvPr>
        </p:nvGraphicFramePr>
        <p:xfrm>
          <a:off x="849229" y="807720"/>
          <a:ext cx="10493542" cy="524256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999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3840660">
                <a:tc>
                  <a:txBody>
                    <a:bodyPr/>
                    <a:lstStyle/>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Επιστήμη &amp; Θρησκεία</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Χρήση τεχνολογίας &amp; χριστιανική ηθική</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γενετική και χριστιανισμός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οικολογικά ζητήματα και χριστιανισμός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Πλούτος – φτώχεια &amp; ιδιοκτησία στον Χριστιανισμό</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εργασία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μοναξιά και χριστιανισμός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επανάσταση του χριστιανισμού </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Το όραμα της Ειρήνης</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Δικαιοσύνη</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Ευτυχία στον Χριστιανισμό</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Μεταμόρφωση του κόσμου</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Συζητήσεις πάνω σε διάφορα θέματα</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προβολή βίντεο</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συζήτηση με ειδικούς </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Μελέτη, σύγκριση, σύνταξη, επεξεργασία &amp; ανάλυση κειμένων</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έντεχνος συλλογισμός</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μελέτη περίπτωσης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φύλλα εργασίας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000" kern="1200" dirty="0">
                          <a:solidFill>
                            <a:schemeClr val="tx2"/>
                          </a:solidFill>
                          <a:latin typeface="+mn-lt"/>
                          <a:ea typeface="+mn-ea"/>
                          <a:cs typeface="+mn-cs"/>
                        </a:rPr>
                        <a:t>αναζήτηση στο διαδίκτυο</a:t>
                      </a:r>
                    </a:p>
                    <a:p>
                      <a:pPr marL="342900" lvl="0" indent="-342900" algn="l" defTabSz="914400" rtl="0" eaLnBrk="1" latinLnBrk="0" hangingPunct="1">
                        <a:buFont typeface="Arial" panose="020B0604020202020204" pitchFamily="34" charset="0"/>
                        <a:buChar char="•"/>
                      </a:pPr>
                      <a:r>
                        <a:rPr lang="el-GR" sz="2000" kern="1200" dirty="0">
                          <a:solidFill>
                            <a:schemeClr val="tx2"/>
                          </a:solidFill>
                          <a:latin typeface="+mn-lt"/>
                          <a:ea typeface="+mn-ea"/>
                          <a:cs typeface="+mn-cs"/>
                        </a:rPr>
                        <a:t>«θετικό – αρνητικό» =  τα παιδιά παίρνουν θέση και επιχειρηματολογούν τις απόψεις τους</a:t>
                      </a:r>
                    </a:p>
                  </a:txBody>
                  <a:tcP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427377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93D167-1C8F-F3CF-1D7B-E9E9FB78174A}"/>
              </a:ext>
            </a:extLst>
          </p:cNvPr>
          <p:cNvSpPr>
            <a:spLocks noGrp="1"/>
          </p:cNvSpPr>
          <p:nvPr>
            <p:ph type="title"/>
          </p:nvPr>
        </p:nvSpPr>
        <p:spPr/>
        <p:txBody>
          <a:bodyPr/>
          <a:lstStyle/>
          <a:p>
            <a:pPr algn="ctr"/>
            <a:r>
              <a:rPr lang="el-GR" sz="2800" dirty="0"/>
              <a:t>Συμπέρασμα Π.Σ. Λυκείου</a:t>
            </a:r>
            <a:endParaRPr lang="el-GR" dirty="0"/>
          </a:p>
        </p:txBody>
      </p:sp>
      <p:sp>
        <p:nvSpPr>
          <p:cNvPr id="3" name="Θέση περιεχομένου 2">
            <a:extLst>
              <a:ext uri="{FF2B5EF4-FFF2-40B4-BE49-F238E27FC236}">
                <a16:creationId xmlns:a16="http://schemas.microsoft.com/office/drawing/2014/main" id="{20D7A063-30DD-B378-562B-E5AF78DA20EA}"/>
              </a:ext>
            </a:extLst>
          </p:cNvPr>
          <p:cNvSpPr>
            <a:spLocks noGrp="1"/>
          </p:cNvSpPr>
          <p:nvPr>
            <p:ph idx="1"/>
          </p:nvPr>
        </p:nvSpPr>
        <p:spPr/>
        <p:txBody>
          <a:bodyPr/>
          <a:lstStyle/>
          <a:p>
            <a:pPr algn="ctr"/>
            <a:r>
              <a:rPr lang="el-GR" sz="2000" dirty="0"/>
              <a:t>Παιδαγωγική μέθοδος: βιωματικές και ομαδοσυνεργατικές δραστηριότητες</a:t>
            </a:r>
          </a:p>
          <a:p>
            <a:pPr algn="ctr"/>
            <a:endParaRPr lang="el-GR" sz="2000" dirty="0"/>
          </a:p>
          <a:p>
            <a:pPr algn="ctr"/>
            <a:r>
              <a:rPr lang="el-GR" sz="2000" dirty="0"/>
              <a:t>Θεματολογία : αφορά κυρίως την </a:t>
            </a:r>
            <a:r>
              <a:rPr lang="el-GR" sz="2000" b="1" dirty="0"/>
              <a:t>Ορθόδοξη χριστιανική παράδοση</a:t>
            </a:r>
            <a:r>
              <a:rPr lang="el-GR" sz="2000" dirty="0"/>
              <a:t> , </a:t>
            </a:r>
          </a:p>
          <a:p>
            <a:pPr marL="0" indent="0" algn="ctr">
              <a:buNone/>
            </a:pPr>
            <a:r>
              <a:rPr lang="el-GR" sz="2000" dirty="0"/>
              <a:t>γίνεται μια </a:t>
            </a:r>
            <a:r>
              <a:rPr lang="el-GR" sz="2000" b="1" dirty="0"/>
              <a:t>μικρή αναφορά </a:t>
            </a:r>
            <a:r>
              <a:rPr lang="el-GR" sz="2000" dirty="0"/>
              <a:t>σε άλλα θρησκεύματα </a:t>
            </a:r>
          </a:p>
          <a:p>
            <a:pPr algn="ctr">
              <a:lnSpc>
                <a:spcPct val="150000"/>
              </a:lnSpc>
              <a:defRPr/>
            </a:pPr>
            <a:endParaRPr lang="el-GR" noProof="0" dirty="0">
              <a:solidFill>
                <a:srgbClr val="514843"/>
              </a:solidFill>
              <a:sym typeface="Wingdings" panose="05000000000000000000" pitchFamily="2" charset="2"/>
            </a:endParaRPr>
          </a:p>
          <a:p>
            <a:pPr algn="ctr">
              <a:lnSpc>
                <a:spcPct val="150000"/>
              </a:lnSpc>
              <a:defRPr/>
            </a:pPr>
            <a:r>
              <a:rPr kumimoji="0" lang="el-GR" sz="2000" b="0" i="0" u="none" strike="noStrike" kern="1200" cap="none" spc="0" normalizeH="0" baseline="0" noProof="0" dirty="0">
                <a:ln>
                  <a:noFill/>
                </a:ln>
                <a:solidFill>
                  <a:srgbClr val="514843"/>
                </a:solidFill>
                <a:effectLst/>
                <a:uLnTx/>
                <a:uFillTx/>
                <a:latin typeface="Arial" panose="020B0604020202020204" pitchFamily="34" charset="0"/>
                <a:ea typeface="+mn-ea"/>
                <a:cs typeface="Arial" panose="020B0604020202020204" pitchFamily="34" charset="0"/>
                <a:sym typeface="Wingdings" panose="05000000000000000000" pitchFamily="2" charset="2"/>
              </a:rPr>
              <a:t>Χαρακτήρας </a:t>
            </a:r>
            <a:r>
              <a:rPr kumimoji="0" lang="el-GR" sz="2000" b="0" i="0" u="none" strike="noStrike" kern="1200" cap="none" spc="0" normalizeH="0" baseline="0" noProof="0" dirty="0" err="1">
                <a:ln>
                  <a:noFill/>
                </a:ln>
                <a:solidFill>
                  <a:srgbClr val="514843"/>
                </a:solidFill>
                <a:effectLst/>
                <a:uLnTx/>
                <a:uFillTx/>
                <a:latin typeface="Arial" panose="020B0604020202020204" pitchFamily="34" charset="0"/>
                <a:ea typeface="+mn-ea"/>
                <a:cs typeface="Arial" panose="020B0604020202020204" pitchFamily="34" charset="0"/>
                <a:sym typeface="Wingdings" panose="05000000000000000000" pitchFamily="2" charset="2"/>
              </a:rPr>
              <a:t>ΜτΘ</a:t>
            </a:r>
            <a:r>
              <a:rPr kumimoji="0" lang="el-GR" sz="2000" b="0" i="0" u="none" strike="noStrike" kern="1200" cap="none" spc="0" normalizeH="0" baseline="0" noProof="0" dirty="0">
                <a:ln>
                  <a:noFill/>
                </a:ln>
                <a:solidFill>
                  <a:srgbClr val="514843"/>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l-GR" sz="2000" b="1" i="0" u="none" strike="noStrike" kern="1200" cap="none" spc="300" normalizeH="0" baseline="0" noProof="0" dirty="0">
                <a:ln>
                  <a:noFill/>
                </a:ln>
                <a:solidFill>
                  <a:srgbClr val="514843"/>
                </a:solidFill>
                <a:effectLst/>
                <a:uLnTx/>
                <a:uFillTx/>
                <a:latin typeface="Arial" panose="020B0604020202020204" pitchFamily="34" charset="0"/>
                <a:ea typeface="+mn-ea"/>
                <a:cs typeface="Arial" panose="020B0604020202020204" pitchFamily="34" charset="0"/>
                <a:sym typeface="Wingdings" panose="05000000000000000000" pitchFamily="2" charset="2"/>
              </a:rPr>
              <a:t>ΟΜΟΛΟΓΙΑΚΟΣ</a:t>
            </a:r>
          </a:p>
          <a:p>
            <a:pPr algn="ctr"/>
            <a:endParaRPr lang="el-GR" sz="2000" dirty="0"/>
          </a:p>
        </p:txBody>
      </p:sp>
    </p:spTree>
    <p:extLst>
      <p:ext uri="{BB962C8B-B14F-4D97-AF65-F5344CB8AC3E}">
        <p14:creationId xmlns:p14="http://schemas.microsoft.com/office/powerpoint/2010/main" val="149388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A1A6AD-7191-ADA5-A05A-7638C9BB7384}"/>
              </a:ext>
            </a:extLst>
          </p:cNvPr>
          <p:cNvSpPr>
            <a:spLocks noGrp="1"/>
          </p:cNvSpPr>
          <p:nvPr>
            <p:ph type="title"/>
          </p:nvPr>
        </p:nvSpPr>
        <p:spPr/>
        <p:txBody>
          <a:bodyPr/>
          <a:lstStyle/>
          <a:p>
            <a:pPr algn="ctr"/>
            <a:r>
              <a:rPr lang="el-GR" dirty="0"/>
              <a:t>Όμως…</a:t>
            </a:r>
          </a:p>
        </p:txBody>
      </p:sp>
      <p:sp>
        <p:nvSpPr>
          <p:cNvPr id="3" name="Θέση περιεχομένου 2">
            <a:extLst>
              <a:ext uri="{FF2B5EF4-FFF2-40B4-BE49-F238E27FC236}">
                <a16:creationId xmlns:a16="http://schemas.microsoft.com/office/drawing/2014/main" id="{4549F20D-EF41-FEC1-733A-EF1F3D0C47F7}"/>
              </a:ext>
            </a:extLst>
          </p:cNvPr>
          <p:cNvSpPr>
            <a:spLocks noGrp="1"/>
          </p:cNvSpPr>
          <p:nvPr>
            <p:ph idx="1"/>
          </p:nvPr>
        </p:nvSpPr>
        <p:spPr/>
        <p:txBody>
          <a:bodyPr/>
          <a:lstStyle/>
          <a:p>
            <a:pPr>
              <a:buFont typeface="Arial" panose="020B0604020202020204" pitchFamily="34" charset="0"/>
              <a:buChar char="→"/>
            </a:pPr>
            <a:endParaRPr lang="el-GR" dirty="0"/>
          </a:p>
          <a:p>
            <a:pPr marL="0" indent="0" algn="ctr">
              <a:lnSpc>
                <a:spcPct val="150000"/>
              </a:lnSpc>
              <a:buNone/>
            </a:pPr>
            <a:r>
              <a:rPr lang="el-GR" i="1" dirty="0">
                <a:sym typeface="Wingdings" panose="05000000000000000000" pitchFamily="2" charset="2"/>
              </a:rPr>
              <a:t> </a:t>
            </a:r>
            <a:r>
              <a:rPr lang="el-GR" i="1" dirty="0"/>
              <a:t>Γίνεται όλα τα παιδιά να συμμετάσχουν σε βιωματικές δραστηριότητες με </a:t>
            </a:r>
            <a:r>
              <a:rPr lang="el-GR" b="1" i="1" dirty="0"/>
              <a:t>συγκεκριμένο θρησκευτικό περιεχόμενο</a:t>
            </a:r>
            <a:r>
              <a:rPr lang="el-GR" i="1" dirty="0"/>
              <a:t>;</a:t>
            </a:r>
          </a:p>
          <a:p>
            <a:pPr algn="ctr">
              <a:lnSpc>
                <a:spcPct val="150000"/>
              </a:lnSpc>
              <a:buFont typeface="Wingdings" panose="05000000000000000000" pitchFamily="2" charset="2"/>
              <a:buChar char="à"/>
            </a:pPr>
            <a:r>
              <a:rPr lang="el-GR" i="1" dirty="0"/>
              <a:t>  Κατά πόσο μπορεί το </a:t>
            </a:r>
            <a:r>
              <a:rPr lang="el-GR" i="1" dirty="0" err="1"/>
              <a:t>ΜτΘ</a:t>
            </a:r>
            <a:r>
              <a:rPr lang="el-GR" i="1" dirty="0"/>
              <a:t> όλα τα σχολικά χρόνια να παρακολουθηθεί από όλους/</a:t>
            </a:r>
            <a:r>
              <a:rPr lang="el-GR" i="1" dirty="0" err="1"/>
              <a:t>ες</a:t>
            </a:r>
            <a:r>
              <a:rPr lang="el-GR" i="1" dirty="0"/>
              <a:t> το ίδιο/ όπως ορίζεται;</a:t>
            </a:r>
          </a:p>
          <a:p>
            <a:pPr algn="ctr">
              <a:buFont typeface="Wingdings" panose="05000000000000000000" pitchFamily="2" charset="2"/>
              <a:buChar char="à"/>
            </a:pPr>
            <a:r>
              <a:rPr lang="el-GR" i="1" dirty="0"/>
              <a:t>  Παραβιάζονται μήπως ανθρώπινα δικαιώματα;</a:t>
            </a:r>
          </a:p>
          <a:p>
            <a:pPr marL="0" indent="0" algn="ctr">
              <a:buNone/>
            </a:pPr>
            <a:r>
              <a:rPr lang="el-GR" i="1" dirty="0"/>
              <a:t>(άρθρο 9 ΕΣΔΑ )</a:t>
            </a:r>
          </a:p>
        </p:txBody>
      </p:sp>
    </p:spTree>
    <p:extLst>
      <p:ext uri="{BB962C8B-B14F-4D97-AF65-F5344CB8AC3E}">
        <p14:creationId xmlns:p14="http://schemas.microsoft.com/office/powerpoint/2010/main" val="14820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60450" y="3164312"/>
            <a:ext cx="10071099" cy="1684150"/>
          </a:xfrm>
        </p:spPr>
        <p:txBody>
          <a:bodyPr rtlCol="0">
            <a:normAutofit/>
          </a:bodyPr>
          <a:lstStyle/>
          <a:p>
            <a:pPr algn="ctr"/>
            <a:r>
              <a:rPr lang="el-GR" sz="4000" noProof="1">
                <a:latin typeface="Arial" panose="020B0604020202020204" pitchFamily="34" charset="0"/>
                <a:cs typeface="Arial" panose="020B0604020202020204" pitchFamily="34" charset="0"/>
              </a:rPr>
              <a:t>Σχολικα βιβλια θρησκευτικων</a:t>
            </a:r>
          </a:p>
        </p:txBody>
      </p:sp>
    </p:spTree>
    <p:extLst>
      <p:ext uri="{BB962C8B-B14F-4D97-AF65-F5344CB8AC3E}">
        <p14:creationId xmlns:p14="http://schemas.microsoft.com/office/powerpoint/2010/main" val="269534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867E8E49-97CF-32E0-E98C-A59DE01CD971}"/>
              </a:ext>
            </a:extLst>
          </p:cNvPr>
          <p:cNvGraphicFramePr/>
          <p:nvPr>
            <p:extLst>
              <p:ext uri="{D42A27DB-BD31-4B8C-83A1-F6EECF244321}">
                <p14:modId xmlns:p14="http://schemas.microsoft.com/office/powerpoint/2010/main" val="3645339145"/>
              </p:ext>
            </p:extLst>
          </p:nvPr>
        </p:nvGraphicFramePr>
        <p:xfrm>
          <a:off x="1047750" y="1897161"/>
          <a:ext cx="10096500" cy="3063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573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pic>
        <p:nvPicPr>
          <p:cNvPr id="2" name="Θέση περιεχομένου 4">
            <a:extLst>
              <a:ext uri="{FF2B5EF4-FFF2-40B4-BE49-F238E27FC236}">
                <a16:creationId xmlns:a16="http://schemas.microsoft.com/office/drawing/2014/main" id="{ED5B4E40-7E6E-0D8A-AAFA-EDF8B000EEA3}"/>
              </a:ext>
            </a:extLst>
          </p:cNvPr>
          <p:cNvPicPr>
            <a:picLocks noChangeAspect="1"/>
          </p:cNvPicPr>
          <p:nvPr/>
        </p:nvPicPr>
        <p:blipFill rotWithShape="1">
          <a:blip r:embed="rId3">
            <a:alphaModFix amt="35000"/>
          </a:blip>
          <a:srcRect l="2168" t="2858" r="10410" b="41051"/>
          <a:stretch/>
        </p:blipFill>
        <p:spPr>
          <a:xfrm>
            <a:off x="-1" y="0"/>
            <a:ext cx="12295573" cy="6943240"/>
          </a:xfrm>
          <a:prstGeom prst="rect">
            <a:avLst/>
          </a:prstGeom>
        </p:spPr>
      </p:pic>
      <p:pic>
        <p:nvPicPr>
          <p:cNvPr id="5" name="Θέση περιεχομένου 4">
            <a:extLst>
              <a:ext uri="{FF2B5EF4-FFF2-40B4-BE49-F238E27FC236}">
                <a16:creationId xmlns:a16="http://schemas.microsoft.com/office/drawing/2014/main" id="{CB99C213-BB00-074B-F253-D9B0C0FA9DB6}"/>
              </a:ext>
            </a:extLst>
          </p:cNvPr>
          <p:cNvPicPr>
            <a:picLocks noGrp="1" noChangeAspect="1"/>
          </p:cNvPicPr>
          <p:nvPr>
            <p:ph idx="1"/>
          </p:nvPr>
        </p:nvPicPr>
        <p:blipFill rotWithShape="1">
          <a:blip r:embed="rId3"/>
          <a:srcRect l="2168" t="2858" r="11771" b="3743"/>
          <a:stretch/>
        </p:blipFill>
        <p:spPr>
          <a:xfrm>
            <a:off x="1020988" y="458196"/>
            <a:ext cx="4741803" cy="5858213"/>
          </a:xfrm>
          <a:prstGeom prst="rect">
            <a:avLst/>
          </a:prstGeom>
          <a:ln>
            <a:solidFill>
              <a:schemeClr val="accent3">
                <a:lumMod val="75000"/>
              </a:schemeClr>
            </a:solidFill>
          </a:ln>
          <a:effectLst>
            <a:outerShdw blurRad="76200" dir="13500000" sy="23000" kx="1200000" algn="br" rotWithShape="0">
              <a:prstClr val="black">
                <a:alpha val="20000"/>
              </a:prstClr>
            </a:outerShdw>
          </a:effectLst>
        </p:spPr>
      </p:pic>
      <p:pic>
        <p:nvPicPr>
          <p:cNvPr id="3" name="Θέση περιεχομένου 4">
            <a:extLst>
              <a:ext uri="{FF2B5EF4-FFF2-40B4-BE49-F238E27FC236}">
                <a16:creationId xmlns:a16="http://schemas.microsoft.com/office/drawing/2014/main" id="{B05B1803-FF0A-EA5A-070A-33352C304747}"/>
              </a:ext>
            </a:extLst>
          </p:cNvPr>
          <p:cNvPicPr>
            <a:picLocks noChangeAspect="1"/>
          </p:cNvPicPr>
          <p:nvPr/>
        </p:nvPicPr>
        <p:blipFill rotWithShape="1">
          <a:blip r:embed="rId4"/>
          <a:srcRect r="8529" b="1154"/>
          <a:stretch/>
        </p:blipFill>
        <p:spPr>
          <a:xfrm>
            <a:off x="6783778" y="458196"/>
            <a:ext cx="4493822" cy="5858213"/>
          </a:xfrm>
          <a:prstGeom prst="rect">
            <a:avLst/>
          </a:prstGeom>
          <a:ln w="28575">
            <a:solidFill>
              <a:schemeClr val="accent3">
                <a:lumMod val="75000"/>
              </a:schemeClr>
            </a:solidFill>
          </a:ln>
        </p:spPr>
      </p:pic>
    </p:spTree>
    <p:extLst>
      <p:ext uri="{BB962C8B-B14F-4D97-AF65-F5344CB8AC3E}">
        <p14:creationId xmlns:p14="http://schemas.microsoft.com/office/powerpoint/2010/main" val="802784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E99D40-6B90-2B82-F747-F585651D99B7}"/>
              </a:ext>
            </a:extLst>
          </p:cNvPr>
          <p:cNvSpPr>
            <a:spLocks noGrp="1"/>
          </p:cNvSpPr>
          <p:nvPr>
            <p:ph type="title"/>
          </p:nvPr>
        </p:nvSpPr>
        <p:spPr/>
        <p:txBody>
          <a:bodyPr/>
          <a:lstStyle/>
          <a:p>
            <a:pPr algn="ctr"/>
            <a:r>
              <a:rPr lang="el-GR" dirty="0"/>
              <a:t>Γ’ ΔΗΜΟΤΙΚΟΥ</a:t>
            </a:r>
          </a:p>
        </p:txBody>
      </p:sp>
      <p:sp>
        <p:nvSpPr>
          <p:cNvPr id="3" name="Θέση περιεχομένου 2">
            <a:extLst>
              <a:ext uri="{FF2B5EF4-FFF2-40B4-BE49-F238E27FC236}">
                <a16:creationId xmlns:a16="http://schemas.microsoft.com/office/drawing/2014/main" id="{8F2731F7-AAD3-EFBF-3F0F-B1AA05AFEE10}"/>
              </a:ext>
            </a:extLst>
          </p:cNvPr>
          <p:cNvSpPr>
            <a:spLocks noGrp="1"/>
          </p:cNvSpPr>
          <p:nvPr>
            <p:ph idx="1"/>
          </p:nvPr>
        </p:nvSpPr>
        <p:spPr>
          <a:xfrm>
            <a:off x="0" y="1343025"/>
            <a:ext cx="12192000" cy="755055"/>
          </a:xfrm>
        </p:spPr>
        <p:txBody>
          <a:bodyPr>
            <a:normAutofit fontScale="47500" lnSpcReduction="20000"/>
          </a:bodyPr>
          <a:lstStyle/>
          <a:p>
            <a:pPr marL="0" indent="0" algn="ctr">
              <a:buNone/>
            </a:pPr>
            <a:r>
              <a:rPr lang="el-GR" sz="4200" dirty="0"/>
              <a:t>«Ανακαλύπτουμε εικόνες, πρόσωπα και ιστορίες»</a:t>
            </a:r>
          </a:p>
          <a:p>
            <a:pPr algn="ctr"/>
            <a:r>
              <a:rPr lang="el-GR" sz="4200" dirty="0"/>
              <a:t>Περιεχόμενα:</a:t>
            </a:r>
          </a:p>
          <a:p>
            <a:endParaRPr lang="el-GR" dirty="0"/>
          </a:p>
        </p:txBody>
      </p:sp>
      <p:graphicFrame>
        <p:nvGraphicFramePr>
          <p:cNvPr id="4" name="Πίνακας 3">
            <a:extLst>
              <a:ext uri="{FF2B5EF4-FFF2-40B4-BE49-F238E27FC236}">
                <a16:creationId xmlns:a16="http://schemas.microsoft.com/office/drawing/2014/main" id="{DDEB98FD-7FAE-70BF-8FF4-2E2FB6CA3AAC}"/>
              </a:ext>
            </a:extLst>
          </p:cNvPr>
          <p:cNvGraphicFramePr>
            <a:graphicFrameLocks noGrp="1"/>
          </p:cNvGraphicFramePr>
          <p:nvPr>
            <p:extLst>
              <p:ext uri="{D42A27DB-BD31-4B8C-83A1-F6EECF244321}">
                <p14:modId xmlns:p14="http://schemas.microsoft.com/office/powerpoint/2010/main" val="78259521"/>
              </p:ext>
            </p:extLst>
          </p:nvPr>
        </p:nvGraphicFramePr>
        <p:xfrm>
          <a:off x="2031241" y="2098080"/>
          <a:ext cx="8128000" cy="4193657"/>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Ζούμε μαζί</a:t>
                      </a:r>
                    </a:p>
                    <a:p>
                      <a:pPr marL="342900" indent="-342900" algn="ctr">
                        <a:lnSpc>
                          <a:spcPct val="150000"/>
                        </a:lnSpc>
                        <a:buFont typeface="+mj-lt"/>
                        <a:buAutoNum type="arabicPeriod"/>
                      </a:pPr>
                      <a:r>
                        <a:rPr lang="el-GR" sz="2000" dirty="0"/>
                        <a:t>Χριστιανικές γιορτές: Μέρες γεμάτες χαρά και νόημα</a:t>
                      </a:r>
                    </a:p>
                    <a:p>
                      <a:pPr marL="342900" indent="-342900" algn="ctr">
                        <a:lnSpc>
                          <a:spcPct val="150000"/>
                        </a:lnSpc>
                        <a:buFont typeface="+mj-lt"/>
                        <a:buAutoNum type="arabicPeriod"/>
                      </a:pPr>
                      <a:r>
                        <a:rPr lang="el-GR" sz="2000" dirty="0"/>
                        <a:t>Κυριακή: Μια σημαντική ημέρα της εβδομάδας</a:t>
                      </a:r>
                    </a:p>
                    <a:p>
                      <a:pPr marL="342900" indent="-342900" algn="ctr">
                        <a:lnSpc>
                          <a:spcPct val="150000"/>
                        </a:lnSpc>
                        <a:buFont typeface="+mj-lt"/>
                        <a:buAutoNum type="arabicPeriod"/>
                      </a:pPr>
                      <a:r>
                        <a:rPr lang="el-GR" sz="2000" dirty="0"/>
                        <a:t>Χριστούγεννα: Ο Θεός γίνεται άνθρωπος</a:t>
                      </a:r>
                    </a:p>
                    <a:p>
                      <a:pPr marL="342900" indent="-342900" algn="ctr">
                        <a:lnSpc>
                          <a:spcPct val="150000"/>
                        </a:lnSpc>
                        <a:buFont typeface="+mj-lt"/>
                        <a:buAutoNum type="arabicPeriod"/>
                      </a:pPr>
                      <a:r>
                        <a:rPr lang="el-GR" sz="2000" dirty="0"/>
                        <a:t>Τα παιδιά: Η χαρά και η ελπίδα του κόσμου</a:t>
                      </a:r>
                    </a:p>
                    <a:p>
                      <a:pPr marL="342900" indent="-342900" algn="ctr">
                        <a:lnSpc>
                          <a:spcPct val="150000"/>
                        </a:lnSpc>
                        <a:buFont typeface="+mj-lt"/>
                        <a:buAutoNum type="arabicPeriod"/>
                      </a:pPr>
                      <a:r>
                        <a:rPr lang="el-GR" sz="2000" dirty="0"/>
                        <a:t>Ιησούς Χριστός, ο Σωτήρας του κόσμου</a:t>
                      </a:r>
                    </a:p>
                    <a:p>
                      <a:pPr marL="342900" indent="-342900" algn="ctr">
                        <a:lnSpc>
                          <a:spcPct val="150000"/>
                        </a:lnSpc>
                        <a:buFont typeface="+mj-lt"/>
                        <a:buAutoNum type="arabicPeriod"/>
                      </a:pPr>
                      <a:r>
                        <a:rPr lang="el-GR" sz="2000" dirty="0"/>
                        <a:t>«Χριστός Ανέστη»: Γιορτάζοντας το Πάσχα</a:t>
                      </a:r>
                    </a:p>
                    <a:p>
                      <a:pPr marL="342900" indent="-342900" algn="ctr">
                        <a:lnSpc>
                          <a:spcPct val="150000"/>
                        </a:lnSpc>
                        <a:buFont typeface="+mj-lt"/>
                        <a:buAutoNum type="arabicPeriod"/>
                      </a:pPr>
                      <a:r>
                        <a:rPr lang="el-GR" sz="2000" dirty="0"/>
                        <a:t>Ο κόσμος μας, ένα στολίδι.</a:t>
                      </a:r>
                    </a:p>
                  </a:txBody>
                  <a:tcPr anchor="ctr"/>
                </a:tc>
                <a:extLst>
                  <a:ext uri="{0D108BD9-81ED-4DB2-BD59-A6C34878D82A}">
                    <a16:rowId xmlns:a16="http://schemas.microsoft.com/office/drawing/2014/main" val="2824760647"/>
                  </a:ext>
                </a:extLst>
              </a:tr>
            </a:tbl>
          </a:graphicData>
        </a:graphic>
      </p:graphicFrame>
    </p:spTree>
    <p:extLst>
      <p:ext uri="{BB962C8B-B14F-4D97-AF65-F5344CB8AC3E}">
        <p14:creationId xmlns:p14="http://schemas.microsoft.com/office/powerpoint/2010/main" val="285671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2C9240-7D63-8C06-256D-437E278E5B24}"/>
              </a:ext>
            </a:extLst>
          </p:cNvPr>
          <p:cNvSpPr>
            <a:spLocks noGrp="1"/>
          </p:cNvSpPr>
          <p:nvPr>
            <p:ph type="title"/>
          </p:nvPr>
        </p:nvSpPr>
        <p:spPr/>
        <p:txBody>
          <a:bodyPr/>
          <a:lstStyle/>
          <a:p>
            <a:pPr algn="ctr"/>
            <a:r>
              <a:rPr lang="el-GR"/>
              <a:t> Συγγραφή βιβλίου </a:t>
            </a:r>
            <a:endParaRPr lang="el-GR" dirty="0"/>
          </a:p>
        </p:txBody>
      </p:sp>
      <p:sp>
        <p:nvSpPr>
          <p:cNvPr id="3" name="Θέση περιεχομένου 2">
            <a:extLst>
              <a:ext uri="{FF2B5EF4-FFF2-40B4-BE49-F238E27FC236}">
                <a16:creationId xmlns:a16="http://schemas.microsoft.com/office/drawing/2014/main" id="{9D6D7390-A25A-804F-BD67-7A12A138D43E}"/>
              </a:ext>
            </a:extLst>
          </p:cNvPr>
          <p:cNvSpPr>
            <a:spLocks noGrp="1"/>
          </p:cNvSpPr>
          <p:nvPr>
            <p:ph idx="1"/>
          </p:nvPr>
        </p:nvSpPr>
        <p:spPr>
          <a:xfrm>
            <a:off x="1104900" y="1600199"/>
            <a:ext cx="9982200" cy="2665285"/>
          </a:xfrm>
        </p:spPr>
        <p:txBody>
          <a:bodyPr>
            <a:normAutofit/>
          </a:bodyPr>
          <a:lstStyle/>
          <a:p>
            <a:r>
              <a:rPr lang="el-GR" dirty="0"/>
              <a:t>Συνεργάστηκαν: εκπαιδευτικοί πρωτοβάθμιας εκπαίδευσης και πτυχιούχος θεολογίας</a:t>
            </a:r>
          </a:p>
          <a:p>
            <a:endParaRPr lang="el-GR" dirty="0"/>
          </a:p>
          <a:p>
            <a:r>
              <a:rPr lang="el-GR" dirty="0"/>
              <a:t>Έλαβαν υπόψιν τους: </a:t>
            </a:r>
          </a:p>
          <a:p>
            <a:pPr lvl="1">
              <a:buFont typeface="Arial" panose="020B0604020202020204" pitchFamily="34" charset="0"/>
              <a:buChar char="•"/>
            </a:pPr>
            <a:r>
              <a:rPr lang="el-GR" sz="2000" dirty="0"/>
              <a:t>αποφάσεις Σ.τ.Ε. </a:t>
            </a:r>
          </a:p>
          <a:p>
            <a:pPr lvl="1">
              <a:buFont typeface="Arial" panose="020B0604020202020204" pitchFamily="34" charset="0"/>
              <a:buChar char="•"/>
            </a:pPr>
            <a:r>
              <a:rPr lang="el-GR" sz="2000" dirty="0"/>
              <a:t>του ΕΔΔΑ </a:t>
            </a:r>
          </a:p>
          <a:p>
            <a:pPr lvl="1">
              <a:buFont typeface="Arial" panose="020B0604020202020204" pitchFamily="34" charset="0"/>
              <a:buChar char="•"/>
            </a:pPr>
            <a:r>
              <a:rPr lang="el-GR" sz="2000" dirty="0"/>
              <a:t>ΑΠΔΠΧ</a:t>
            </a:r>
          </a:p>
          <a:p>
            <a:pPr>
              <a:buFont typeface="Arial" panose="020B0604020202020204" pitchFamily="34" charset="0"/>
              <a:buChar char="•"/>
            </a:pPr>
            <a:endParaRPr lang="el-GR" sz="2400" dirty="0"/>
          </a:p>
        </p:txBody>
      </p:sp>
      <p:pic>
        <p:nvPicPr>
          <p:cNvPr id="5" name="Εικόνα 4">
            <a:extLst>
              <a:ext uri="{FF2B5EF4-FFF2-40B4-BE49-F238E27FC236}">
                <a16:creationId xmlns:a16="http://schemas.microsoft.com/office/drawing/2014/main" id="{91CCD9CA-6C34-086A-4B8A-2074D7EC147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5543" r="5195"/>
          <a:stretch/>
        </p:blipFill>
        <p:spPr>
          <a:xfrm>
            <a:off x="5120253" y="3429000"/>
            <a:ext cx="6234286" cy="2814555"/>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55600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53EDAC-8FF2-DCAD-47A3-F90458F4CB86}"/>
              </a:ext>
            </a:extLst>
          </p:cNvPr>
          <p:cNvSpPr>
            <a:spLocks noGrp="1"/>
          </p:cNvSpPr>
          <p:nvPr>
            <p:ph type="title"/>
          </p:nvPr>
        </p:nvSpPr>
        <p:spPr/>
        <p:txBody>
          <a:bodyPr/>
          <a:lstStyle/>
          <a:p>
            <a:r>
              <a:rPr lang="el-GR" dirty="0"/>
              <a:t>	Κείμενα Βιβλίου </a:t>
            </a:r>
            <a:endParaRPr lang="en-US" dirty="0"/>
          </a:p>
        </p:txBody>
      </p:sp>
      <p:sp>
        <p:nvSpPr>
          <p:cNvPr id="3" name="Θέση περιεχομένου 2">
            <a:extLst>
              <a:ext uri="{FF2B5EF4-FFF2-40B4-BE49-F238E27FC236}">
                <a16:creationId xmlns:a16="http://schemas.microsoft.com/office/drawing/2014/main" id="{B1908557-FED5-E8C6-4DA1-20AAA4D1D8F0}"/>
              </a:ext>
            </a:extLst>
          </p:cNvPr>
          <p:cNvSpPr>
            <a:spLocks noGrp="1"/>
          </p:cNvSpPr>
          <p:nvPr>
            <p:ph idx="1"/>
          </p:nvPr>
        </p:nvSpPr>
        <p:spPr>
          <a:xfrm>
            <a:off x="1681973" y="1489925"/>
            <a:ext cx="1638276" cy="467986"/>
          </a:xfrm>
        </p:spPr>
        <p:txBody>
          <a:bodyPr>
            <a:normAutofit/>
          </a:bodyPr>
          <a:lstStyle/>
          <a:p>
            <a:r>
              <a:rPr lang="el-GR" dirty="0"/>
              <a:t>Ψαλμοί </a:t>
            </a:r>
          </a:p>
          <a:p>
            <a:pPr marL="0" indent="0">
              <a:buNone/>
            </a:pPr>
            <a:endParaRPr lang="en-US" dirty="0"/>
          </a:p>
        </p:txBody>
      </p:sp>
      <p:pic>
        <p:nvPicPr>
          <p:cNvPr id="5" name="Εικόνα 4">
            <a:extLst>
              <a:ext uri="{FF2B5EF4-FFF2-40B4-BE49-F238E27FC236}">
                <a16:creationId xmlns:a16="http://schemas.microsoft.com/office/drawing/2014/main" id="{D21A05D6-F54D-A83F-48D2-C1F47ABAB041}"/>
              </a:ext>
            </a:extLst>
          </p:cNvPr>
          <p:cNvPicPr>
            <a:picLocks noChangeAspect="1"/>
          </p:cNvPicPr>
          <p:nvPr/>
        </p:nvPicPr>
        <p:blipFill>
          <a:blip r:embed="rId2"/>
          <a:stretch>
            <a:fillRect/>
          </a:stretch>
        </p:blipFill>
        <p:spPr>
          <a:xfrm>
            <a:off x="6739973" y="525321"/>
            <a:ext cx="5153882" cy="6063845"/>
          </a:xfrm>
          <a:prstGeom prst="rect">
            <a:avLst/>
          </a:prstGeom>
          <a:ln>
            <a:no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2D55351D-9BDD-80C8-A5E4-615343B00FA2}"/>
              </a:ext>
            </a:extLst>
          </p:cNvPr>
          <p:cNvPicPr>
            <a:picLocks noChangeAspect="1"/>
          </p:cNvPicPr>
          <p:nvPr/>
        </p:nvPicPr>
        <p:blipFill rotWithShape="1">
          <a:blip r:embed="rId3"/>
          <a:srcRect l="5135" t="6320" r="6274"/>
          <a:stretch/>
        </p:blipFill>
        <p:spPr>
          <a:xfrm>
            <a:off x="191878" y="2068187"/>
            <a:ext cx="4477775" cy="4180953"/>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C0552367-1580-ACBA-3291-04245D6AF1B5}"/>
              </a:ext>
            </a:extLst>
          </p:cNvPr>
          <p:cNvPicPr>
            <a:picLocks noChangeAspect="1"/>
          </p:cNvPicPr>
          <p:nvPr/>
        </p:nvPicPr>
        <p:blipFill rotWithShape="1">
          <a:blip r:embed="rId4"/>
          <a:srcRect l="13768" t="2407" r="10325" b="3530"/>
          <a:stretch/>
        </p:blipFill>
        <p:spPr>
          <a:xfrm>
            <a:off x="4785935" y="2742660"/>
            <a:ext cx="2370036" cy="2515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554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B9FF7DEA-5E4D-CD38-207A-88FAA9120D1C}"/>
              </a:ext>
            </a:extLst>
          </p:cNvPr>
          <p:cNvPicPr>
            <a:picLocks noChangeAspect="1"/>
          </p:cNvPicPr>
          <p:nvPr/>
        </p:nvPicPr>
        <p:blipFill rotWithShape="1">
          <a:blip r:embed="rId2"/>
          <a:srcRect t="5798" r="9533" b="3807"/>
          <a:stretch/>
        </p:blipFill>
        <p:spPr>
          <a:xfrm>
            <a:off x="0" y="763480"/>
            <a:ext cx="5406501" cy="5934722"/>
          </a:xfrm>
          <a:prstGeom prst="rect">
            <a:avLst/>
          </a:prstGeom>
          <a:ln>
            <a:noFill/>
          </a:ln>
          <a:effectLst>
            <a:outerShdw blurRad="292100" dist="139700" dir="2700000" algn="tl" rotWithShape="0">
              <a:srgbClr val="333333">
                <a:alpha val="65000"/>
              </a:srgbClr>
            </a:outerShdw>
          </a:effectLst>
        </p:spPr>
      </p:pic>
      <p:sp>
        <p:nvSpPr>
          <p:cNvPr id="3" name="Θέση περιεχομένου 2">
            <a:extLst>
              <a:ext uri="{FF2B5EF4-FFF2-40B4-BE49-F238E27FC236}">
                <a16:creationId xmlns:a16="http://schemas.microsoft.com/office/drawing/2014/main" id="{E739DF7E-30D9-982E-CC10-182B91CF96A5}"/>
              </a:ext>
            </a:extLst>
          </p:cNvPr>
          <p:cNvSpPr>
            <a:spLocks noGrp="1"/>
          </p:cNvSpPr>
          <p:nvPr>
            <p:ph idx="1"/>
          </p:nvPr>
        </p:nvSpPr>
        <p:spPr>
          <a:xfrm>
            <a:off x="2009441" y="275209"/>
            <a:ext cx="1515455" cy="408372"/>
          </a:xfrm>
        </p:spPr>
        <p:txBody>
          <a:bodyPr/>
          <a:lstStyle/>
          <a:p>
            <a:r>
              <a:rPr lang="el-GR" dirty="0"/>
              <a:t>Ποιήματα </a:t>
            </a:r>
            <a:endParaRPr lang="en-US" dirty="0"/>
          </a:p>
        </p:txBody>
      </p:sp>
      <p:pic>
        <p:nvPicPr>
          <p:cNvPr id="5" name="Εικόνα 4">
            <a:extLst>
              <a:ext uri="{FF2B5EF4-FFF2-40B4-BE49-F238E27FC236}">
                <a16:creationId xmlns:a16="http://schemas.microsoft.com/office/drawing/2014/main" id="{2351E2E2-3CEA-86DC-0968-71DEAB9E490D}"/>
              </a:ext>
            </a:extLst>
          </p:cNvPr>
          <p:cNvPicPr>
            <a:picLocks noChangeAspect="1"/>
          </p:cNvPicPr>
          <p:nvPr/>
        </p:nvPicPr>
        <p:blipFill>
          <a:blip r:embed="rId3"/>
          <a:stretch>
            <a:fillRect/>
          </a:stretch>
        </p:blipFill>
        <p:spPr>
          <a:xfrm>
            <a:off x="4658315" y="763480"/>
            <a:ext cx="2650965" cy="2814221"/>
          </a:xfrm>
          <a:prstGeom prst="rect">
            <a:avLst/>
          </a:prstGeom>
          <a:ln>
            <a:noFill/>
          </a:ln>
          <a:effectLst>
            <a:outerShdw blurRad="292100" dist="139700" dir="2700000" algn="tl" rotWithShape="0">
              <a:srgbClr val="333333">
                <a:alpha val="65000"/>
              </a:srgbClr>
            </a:outerShdw>
          </a:effectLst>
        </p:spPr>
      </p:pic>
      <p:pic>
        <p:nvPicPr>
          <p:cNvPr id="4" name="Θέση περιεχομένου 4">
            <a:extLst>
              <a:ext uri="{FF2B5EF4-FFF2-40B4-BE49-F238E27FC236}">
                <a16:creationId xmlns:a16="http://schemas.microsoft.com/office/drawing/2014/main" id="{AB9FD10B-FBB6-AF0E-1952-4D90CEE0E9D5}"/>
              </a:ext>
            </a:extLst>
          </p:cNvPr>
          <p:cNvPicPr>
            <a:picLocks noChangeAspect="1"/>
          </p:cNvPicPr>
          <p:nvPr/>
        </p:nvPicPr>
        <p:blipFill rotWithShape="1">
          <a:blip r:embed="rId4"/>
          <a:srcRect l="6145" t="7731" r="9911"/>
          <a:stretch/>
        </p:blipFill>
        <p:spPr>
          <a:xfrm>
            <a:off x="7413170" y="115408"/>
            <a:ext cx="4660460" cy="3555508"/>
          </a:xfrm>
          <a:prstGeom prst="rect">
            <a:avLst/>
          </a:prstGeom>
          <a:ln>
            <a:noFill/>
          </a:ln>
          <a:effectLst>
            <a:outerShdw blurRad="292100" dist="139700" dir="2700000" algn="tl" rotWithShape="0">
              <a:srgbClr val="333333">
                <a:alpha val="65000"/>
              </a:srgbClr>
            </a:outerShdw>
          </a:effectLst>
        </p:spPr>
      </p:pic>
      <p:pic>
        <p:nvPicPr>
          <p:cNvPr id="2" name="Εικόνα 1">
            <a:extLst>
              <a:ext uri="{FF2B5EF4-FFF2-40B4-BE49-F238E27FC236}">
                <a16:creationId xmlns:a16="http://schemas.microsoft.com/office/drawing/2014/main" id="{27E8288D-B7F7-751D-55DF-9D527D9C0192}"/>
              </a:ext>
            </a:extLst>
          </p:cNvPr>
          <p:cNvPicPr>
            <a:picLocks noChangeAspect="1"/>
          </p:cNvPicPr>
          <p:nvPr/>
        </p:nvPicPr>
        <p:blipFill rotWithShape="1">
          <a:blip r:embed="rId5"/>
          <a:srcRect l="7793" t="8451" r="8263" b="2268"/>
          <a:stretch/>
        </p:blipFill>
        <p:spPr>
          <a:xfrm>
            <a:off x="7421732" y="3511117"/>
            <a:ext cx="4651899" cy="3254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08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953C30-BC95-18BE-ABC3-E136A375FA70}"/>
              </a:ext>
            </a:extLst>
          </p:cNvPr>
          <p:cNvSpPr>
            <a:spLocks noGrp="1"/>
          </p:cNvSpPr>
          <p:nvPr>
            <p:ph type="title"/>
          </p:nvPr>
        </p:nvSpPr>
        <p:spPr>
          <a:xfrm>
            <a:off x="1104900" y="76200"/>
            <a:ext cx="9980682" cy="996820"/>
          </a:xfrm>
        </p:spPr>
        <p:txBody>
          <a:bodyPr/>
          <a:lstStyle/>
          <a:p>
            <a:pPr algn="ctr"/>
            <a:r>
              <a:rPr lang="el-GR" dirty="0"/>
              <a:t>Αποσπάσματα Αγίας Γραφής </a:t>
            </a:r>
            <a:endParaRPr lang="en-US" dirty="0"/>
          </a:p>
        </p:txBody>
      </p:sp>
      <p:sp>
        <p:nvSpPr>
          <p:cNvPr id="3" name="Θέση περιεχομένου 2">
            <a:extLst>
              <a:ext uri="{FF2B5EF4-FFF2-40B4-BE49-F238E27FC236}">
                <a16:creationId xmlns:a16="http://schemas.microsoft.com/office/drawing/2014/main" id="{135A408C-99A2-85B0-1ADB-F21EA3555530}"/>
              </a:ext>
            </a:extLst>
          </p:cNvPr>
          <p:cNvSpPr>
            <a:spLocks noGrp="1"/>
          </p:cNvSpPr>
          <p:nvPr>
            <p:ph idx="1"/>
          </p:nvPr>
        </p:nvSpPr>
        <p:spPr>
          <a:xfrm>
            <a:off x="2010905" y="1457097"/>
            <a:ext cx="2224226" cy="481469"/>
          </a:xfrm>
        </p:spPr>
        <p:txBody>
          <a:bodyPr/>
          <a:lstStyle/>
          <a:p>
            <a:r>
              <a:rPr lang="el-GR" dirty="0"/>
              <a:t>Παλαία Διαθήκη </a:t>
            </a:r>
          </a:p>
          <a:p>
            <a:pPr marL="0" indent="0">
              <a:buNone/>
            </a:pPr>
            <a:endParaRPr lang="en-US" dirty="0"/>
          </a:p>
        </p:txBody>
      </p:sp>
      <p:pic>
        <p:nvPicPr>
          <p:cNvPr id="5" name="Εικόνα 4">
            <a:extLst>
              <a:ext uri="{FF2B5EF4-FFF2-40B4-BE49-F238E27FC236}">
                <a16:creationId xmlns:a16="http://schemas.microsoft.com/office/drawing/2014/main" id="{9B6AC006-E67A-D593-B0C5-DE839C2E9E5A}"/>
              </a:ext>
            </a:extLst>
          </p:cNvPr>
          <p:cNvPicPr>
            <a:picLocks noChangeAspect="1"/>
          </p:cNvPicPr>
          <p:nvPr/>
        </p:nvPicPr>
        <p:blipFill>
          <a:blip r:embed="rId2"/>
          <a:stretch>
            <a:fillRect/>
          </a:stretch>
        </p:blipFill>
        <p:spPr>
          <a:xfrm>
            <a:off x="3407263" y="4946707"/>
            <a:ext cx="5654530" cy="1676545"/>
          </a:xfrm>
          <a:prstGeom prst="rect">
            <a:avLst/>
          </a:prstGeom>
          <a:ln>
            <a:noFill/>
          </a:ln>
          <a:effectLst>
            <a:outerShdw blurRad="292100" dist="139700" dir="2700000" algn="tl" rotWithShape="0">
              <a:srgbClr val="333333">
                <a:alpha val="65000"/>
              </a:srgbClr>
            </a:outerShdw>
          </a:effectLst>
        </p:spPr>
      </p:pic>
      <p:pic>
        <p:nvPicPr>
          <p:cNvPr id="6" name="Εικόνα 5">
            <a:extLst>
              <a:ext uri="{FF2B5EF4-FFF2-40B4-BE49-F238E27FC236}">
                <a16:creationId xmlns:a16="http://schemas.microsoft.com/office/drawing/2014/main" id="{8FC39741-DCD5-CB8D-5DF8-7BF8E15F4295}"/>
              </a:ext>
            </a:extLst>
          </p:cNvPr>
          <p:cNvPicPr>
            <a:picLocks noChangeAspect="1"/>
          </p:cNvPicPr>
          <p:nvPr/>
        </p:nvPicPr>
        <p:blipFill>
          <a:blip r:embed="rId3"/>
          <a:stretch>
            <a:fillRect/>
          </a:stretch>
        </p:blipFill>
        <p:spPr>
          <a:xfrm>
            <a:off x="562476" y="2081669"/>
            <a:ext cx="5121084" cy="2578832"/>
          </a:xfrm>
          <a:prstGeom prst="rect">
            <a:avLst/>
          </a:prstGeom>
          <a:ln>
            <a:noFill/>
          </a:ln>
          <a:effectLst>
            <a:outerShdw blurRad="292100" dist="139700" dir="2700000" algn="tl" rotWithShape="0">
              <a:srgbClr val="333333">
                <a:alpha val="65000"/>
              </a:srgbClr>
            </a:outerShdw>
          </a:effectLst>
        </p:spPr>
      </p:pic>
      <p:pic>
        <p:nvPicPr>
          <p:cNvPr id="8" name="Εικόνα 7">
            <a:extLst>
              <a:ext uri="{FF2B5EF4-FFF2-40B4-BE49-F238E27FC236}">
                <a16:creationId xmlns:a16="http://schemas.microsoft.com/office/drawing/2014/main" id="{BFF943AA-6854-0085-D575-4CCB5C041CD9}"/>
              </a:ext>
            </a:extLst>
          </p:cNvPr>
          <p:cNvPicPr>
            <a:picLocks noChangeAspect="1"/>
          </p:cNvPicPr>
          <p:nvPr/>
        </p:nvPicPr>
        <p:blipFill rotWithShape="1">
          <a:blip r:embed="rId4"/>
          <a:srcRect/>
          <a:stretch/>
        </p:blipFill>
        <p:spPr>
          <a:xfrm>
            <a:off x="6095241" y="2081669"/>
            <a:ext cx="5616427" cy="2636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74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21C6A52-D25A-701A-C6D4-001C72CDC573}"/>
              </a:ext>
            </a:extLst>
          </p:cNvPr>
          <p:cNvSpPr>
            <a:spLocks noGrp="1"/>
          </p:cNvSpPr>
          <p:nvPr>
            <p:ph idx="1"/>
          </p:nvPr>
        </p:nvSpPr>
        <p:spPr>
          <a:xfrm>
            <a:off x="2086888" y="452258"/>
            <a:ext cx="2020040" cy="435277"/>
          </a:xfrm>
        </p:spPr>
        <p:txBody>
          <a:bodyPr/>
          <a:lstStyle/>
          <a:p>
            <a:r>
              <a:rPr lang="el-GR" dirty="0"/>
              <a:t>Καινή Διαθήκη </a:t>
            </a:r>
          </a:p>
          <a:p>
            <a:pPr marL="0" indent="0">
              <a:buNone/>
            </a:pPr>
            <a:endParaRPr lang="en-US" dirty="0"/>
          </a:p>
        </p:txBody>
      </p:sp>
      <p:pic>
        <p:nvPicPr>
          <p:cNvPr id="5" name="Εικόνα 4">
            <a:extLst>
              <a:ext uri="{FF2B5EF4-FFF2-40B4-BE49-F238E27FC236}">
                <a16:creationId xmlns:a16="http://schemas.microsoft.com/office/drawing/2014/main" id="{FDC6AFD2-46BC-2168-A79F-688F742A67E8}"/>
              </a:ext>
            </a:extLst>
          </p:cNvPr>
          <p:cNvPicPr>
            <a:picLocks noChangeAspect="1"/>
          </p:cNvPicPr>
          <p:nvPr/>
        </p:nvPicPr>
        <p:blipFill rotWithShape="1">
          <a:blip r:embed="rId2"/>
          <a:srcRect l="7179" t="4169"/>
          <a:stretch/>
        </p:blipFill>
        <p:spPr>
          <a:xfrm>
            <a:off x="199830" y="1120872"/>
            <a:ext cx="5545584" cy="3568689"/>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F6181DD8-69E4-584F-EFD9-39DAFAC75093}"/>
              </a:ext>
            </a:extLst>
          </p:cNvPr>
          <p:cNvPicPr>
            <a:picLocks noChangeAspect="1"/>
          </p:cNvPicPr>
          <p:nvPr/>
        </p:nvPicPr>
        <p:blipFill rotWithShape="1">
          <a:blip r:embed="rId3"/>
          <a:srcRect t="3977" r="8181"/>
          <a:stretch/>
        </p:blipFill>
        <p:spPr>
          <a:xfrm>
            <a:off x="5937817" y="3988413"/>
            <a:ext cx="5974454" cy="2305906"/>
          </a:xfrm>
          <a:prstGeom prst="rect">
            <a:avLst/>
          </a:prstGeom>
          <a:ln>
            <a:noFill/>
          </a:ln>
          <a:effectLst>
            <a:outerShdw blurRad="292100" dist="139700" dir="2700000" algn="tl" rotWithShape="0">
              <a:srgbClr val="333333">
                <a:alpha val="65000"/>
              </a:srgbClr>
            </a:outerShdw>
          </a:effectLst>
        </p:spPr>
        <p:style>
          <a:lnRef idx="2">
            <a:schemeClr val="accent6"/>
          </a:lnRef>
          <a:fillRef idx="1">
            <a:schemeClr val="lt1"/>
          </a:fillRef>
          <a:effectRef idx="0">
            <a:schemeClr val="accent6"/>
          </a:effectRef>
          <a:fontRef idx="minor">
            <a:schemeClr val="dk1"/>
          </a:fontRef>
        </p:style>
      </p:pic>
      <p:pic>
        <p:nvPicPr>
          <p:cNvPr id="11" name="Εικόνα 10">
            <a:extLst>
              <a:ext uri="{FF2B5EF4-FFF2-40B4-BE49-F238E27FC236}">
                <a16:creationId xmlns:a16="http://schemas.microsoft.com/office/drawing/2014/main" id="{F6F3783B-E7BE-4088-8F47-C6AE3D4FD321}"/>
              </a:ext>
            </a:extLst>
          </p:cNvPr>
          <p:cNvPicPr>
            <a:picLocks noChangeAspect="1"/>
          </p:cNvPicPr>
          <p:nvPr/>
        </p:nvPicPr>
        <p:blipFill rotWithShape="1">
          <a:blip r:embed="rId4"/>
          <a:srcRect l="9048" r="9716"/>
          <a:stretch/>
        </p:blipFill>
        <p:spPr>
          <a:xfrm>
            <a:off x="834328" y="4922898"/>
            <a:ext cx="4276587" cy="1628460"/>
          </a:xfrm>
          <a:prstGeom prst="rect">
            <a:avLst/>
          </a:prstGeom>
          <a:ln>
            <a:noFill/>
          </a:ln>
          <a:effectLst>
            <a:outerShdw blurRad="292100" dist="139700" dir="2700000" algn="tl" rotWithShape="0">
              <a:srgbClr val="333333">
                <a:alpha val="65000"/>
              </a:srgbClr>
            </a:outerShdw>
          </a:effectLst>
        </p:spPr>
        <p:style>
          <a:lnRef idx="2">
            <a:schemeClr val="accent6"/>
          </a:lnRef>
          <a:fillRef idx="1">
            <a:schemeClr val="lt1"/>
          </a:fillRef>
          <a:effectRef idx="0">
            <a:schemeClr val="accent6"/>
          </a:effectRef>
          <a:fontRef idx="minor">
            <a:schemeClr val="dk1"/>
          </a:fontRef>
        </p:style>
      </p:pic>
      <p:pic>
        <p:nvPicPr>
          <p:cNvPr id="2" name="Θέση περιεχομένου 4">
            <a:extLst>
              <a:ext uri="{FF2B5EF4-FFF2-40B4-BE49-F238E27FC236}">
                <a16:creationId xmlns:a16="http://schemas.microsoft.com/office/drawing/2014/main" id="{7A48169A-4E55-9016-55A2-CDA9AFFCCE69}"/>
              </a:ext>
            </a:extLst>
          </p:cNvPr>
          <p:cNvPicPr>
            <a:picLocks noChangeAspect="1"/>
          </p:cNvPicPr>
          <p:nvPr/>
        </p:nvPicPr>
        <p:blipFill rotWithShape="1">
          <a:blip r:embed="rId5"/>
          <a:srcRect l="7501" r="9524" b="2587"/>
          <a:stretch/>
        </p:blipFill>
        <p:spPr>
          <a:xfrm>
            <a:off x="6694815" y="529217"/>
            <a:ext cx="4660235" cy="2895154"/>
          </a:xfrm>
          <a:prstGeom prst="rect">
            <a:avLst/>
          </a:prstGeom>
          <a:ln>
            <a:noFill/>
          </a:ln>
          <a:effectLst>
            <a:outerShdw blurRad="292100" dist="139700" dir="2700000" algn="tl" rotWithShape="0">
              <a:srgbClr val="333333">
                <a:alpha val="65000"/>
              </a:srgbClr>
            </a:outerShdw>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9520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9C7C68-9B01-B5F3-2846-BEDEE0EF1E08}"/>
              </a:ext>
            </a:extLst>
          </p:cNvPr>
          <p:cNvSpPr>
            <a:spLocks noGrp="1"/>
          </p:cNvSpPr>
          <p:nvPr>
            <p:ph type="title"/>
          </p:nvPr>
        </p:nvSpPr>
        <p:spPr/>
        <p:txBody>
          <a:bodyPr/>
          <a:lstStyle/>
          <a:p>
            <a:pPr algn="ctr"/>
            <a:r>
              <a:rPr lang="el-GR" dirty="0"/>
              <a:t>Μάλιστα…</a:t>
            </a:r>
            <a:endParaRPr lang="en-US" dirty="0"/>
          </a:p>
        </p:txBody>
      </p:sp>
      <p:pic>
        <p:nvPicPr>
          <p:cNvPr id="5" name="Θέση περιεχομένου 4">
            <a:extLst>
              <a:ext uri="{FF2B5EF4-FFF2-40B4-BE49-F238E27FC236}">
                <a16:creationId xmlns:a16="http://schemas.microsoft.com/office/drawing/2014/main" id="{E7EF57E6-631B-F0DB-B803-F8FBBC79BBEC}"/>
              </a:ext>
            </a:extLst>
          </p:cNvPr>
          <p:cNvPicPr>
            <a:picLocks noGrp="1" noChangeAspect="1"/>
          </p:cNvPicPr>
          <p:nvPr>
            <p:ph idx="1"/>
          </p:nvPr>
        </p:nvPicPr>
        <p:blipFill rotWithShape="1">
          <a:blip r:embed="rId2"/>
          <a:srcRect l="7710" t="1" b="2180"/>
          <a:stretch/>
        </p:blipFill>
        <p:spPr>
          <a:xfrm>
            <a:off x="2891161" y="1674150"/>
            <a:ext cx="6093041" cy="4086123"/>
          </a:xfr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9829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F6C7C2-3A88-EF57-01BD-5D9E1E53579B}"/>
              </a:ext>
            </a:extLst>
          </p:cNvPr>
          <p:cNvSpPr>
            <a:spLocks noGrp="1"/>
          </p:cNvSpPr>
          <p:nvPr>
            <p:ph type="title"/>
          </p:nvPr>
        </p:nvSpPr>
        <p:spPr/>
        <p:txBody>
          <a:bodyPr/>
          <a:lstStyle/>
          <a:p>
            <a:r>
              <a:rPr lang="el-GR" dirty="0"/>
              <a:t>Αποσπάσματα βιβλίων </a:t>
            </a:r>
            <a:endParaRPr lang="en-US" dirty="0"/>
          </a:p>
        </p:txBody>
      </p:sp>
      <p:pic>
        <p:nvPicPr>
          <p:cNvPr id="5" name="Θέση περιεχομένου 4">
            <a:extLst>
              <a:ext uri="{FF2B5EF4-FFF2-40B4-BE49-F238E27FC236}">
                <a16:creationId xmlns:a16="http://schemas.microsoft.com/office/drawing/2014/main" id="{7D6EF995-26B7-634D-2FFD-F2CDEC21E395}"/>
              </a:ext>
            </a:extLst>
          </p:cNvPr>
          <p:cNvPicPr>
            <a:picLocks noGrp="1" noChangeAspect="1"/>
          </p:cNvPicPr>
          <p:nvPr>
            <p:ph idx="1"/>
          </p:nvPr>
        </p:nvPicPr>
        <p:blipFill rotWithShape="1">
          <a:blip r:embed="rId2"/>
          <a:srcRect l="6623" r="4549"/>
          <a:stretch/>
        </p:blipFill>
        <p:spPr>
          <a:xfrm>
            <a:off x="436160" y="2293221"/>
            <a:ext cx="5879328" cy="2271558"/>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98C83916-64AB-DB03-5170-C654D7093615}"/>
              </a:ext>
            </a:extLst>
          </p:cNvPr>
          <p:cNvPicPr>
            <a:picLocks noChangeAspect="1"/>
          </p:cNvPicPr>
          <p:nvPr/>
        </p:nvPicPr>
        <p:blipFill rotWithShape="1">
          <a:blip r:embed="rId3"/>
          <a:srcRect r="1258" b="4724"/>
          <a:stretch/>
        </p:blipFill>
        <p:spPr>
          <a:xfrm>
            <a:off x="6576440" y="321428"/>
            <a:ext cx="4966336" cy="6215144"/>
          </a:xfrm>
          <a:prstGeom prst="rect">
            <a:avLst/>
          </a:prstGeom>
          <a:ln>
            <a:noFill/>
          </a:ln>
          <a:effectLst>
            <a:outerShdw blurRad="292100" dist="139700" dir="2700000" algn="tl" rotWithShape="0">
              <a:srgbClr val="333333">
                <a:alpha val="65000"/>
              </a:srgbClr>
            </a:outerShdw>
          </a:effectLst>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92657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ECE7E3-4B28-5B93-D2EF-13925F70A131}"/>
              </a:ext>
            </a:extLst>
          </p:cNvPr>
          <p:cNvSpPr>
            <a:spLocks noGrp="1"/>
          </p:cNvSpPr>
          <p:nvPr>
            <p:ph type="title"/>
          </p:nvPr>
        </p:nvSpPr>
        <p:spPr/>
        <p:txBody>
          <a:bodyPr/>
          <a:lstStyle/>
          <a:p>
            <a:r>
              <a:rPr lang="el-GR" dirty="0"/>
              <a:t>Εικόνες</a:t>
            </a:r>
            <a:endParaRPr lang="en-US" dirty="0"/>
          </a:p>
        </p:txBody>
      </p:sp>
      <p:sp>
        <p:nvSpPr>
          <p:cNvPr id="3" name="Θέση περιεχομένου 2">
            <a:extLst>
              <a:ext uri="{FF2B5EF4-FFF2-40B4-BE49-F238E27FC236}">
                <a16:creationId xmlns:a16="http://schemas.microsoft.com/office/drawing/2014/main" id="{CFFF179F-7F92-AB2F-6953-0240F3F434B2}"/>
              </a:ext>
            </a:extLst>
          </p:cNvPr>
          <p:cNvSpPr>
            <a:spLocks noGrp="1"/>
          </p:cNvSpPr>
          <p:nvPr>
            <p:ph idx="1"/>
          </p:nvPr>
        </p:nvSpPr>
        <p:spPr>
          <a:xfrm>
            <a:off x="1104900" y="1334278"/>
            <a:ext cx="1735954" cy="380972"/>
          </a:xfrm>
        </p:spPr>
        <p:txBody>
          <a:bodyPr/>
          <a:lstStyle/>
          <a:p>
            <a:r>
              <a:rPr lang="el-GR" dirty="0"/>
              <a:t>Αγιογραφίες</a:t>
            </a:r>
          </a:p>
          <a:p>
            <a:pPr marL="0" indent="0">
              <a:buNone/>
            </a:pPr>
            <a:endParaRPr lang="en-US" dirty="0"/>
          </a:p>
        </p:txBody>
      </p:sp>
      <p:pic>
        <p:nvPicPr>
          <p:cNvPr id="5" name="Εικόνα 4">
            <a:extLst>
              <a:ext uri="{FF2B5EF4-FFF2-40B4-BE49-F238E27FC236}">
                <a16:creationId xmlns:a16="http://schemas.microsoft.com/office/drawing/2014/main" id="{B8DA8515-EEC0-D01A-DB87-DC579394D4C8}"/>
              </a:ext>
            </a:extLst>
          </p:cNvPr>
          <p:cNvPicPr>
            <a:picLocks noChangeAspect="1"/>
          </p:cNvPicPr>
          <p:nvPr/>
        </p:nvPicPr>
        <p:blipFill rotWithShape="1">
          <a:blip r:embed="rId2"/>
          <a:srcRect l="1639" t="1976" b="2429"/>
          <a:stretch/>
        </p:blipFill>
        <p:spPr>
          <a:xfrm>
            <a:off x="326246" y="1935383"/>
            <a:ext cx="2880025" cy="3644177"/>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82B3DC7E-50D9-5213-AC51-BFCD39F41AB3}"/>
              </a:ext>
            </a:extLst>
          </p:cNvPr>
          <p:cNvPicPr>
            <a:picLocks noChangeAspect="1"/>
          </p:cNvPicPr>
          <p:nvPr/>
        </p:nvPicPr>
        <p:blipFill rotWithShape="1">
          <a:blip r:embed="rId3"/>
          <a:srcRect l="1726" r="1179"/>
          <a:stretch/>
        </p:blipFill>
        <p:spPr>
          <a:xfrm>
            <a:off x="3649748" y="1806583"/>
            <a:ext cx="2671153" cy="3901778"/>
          </a:xfrm>
          <a:prstGeom prst="rect">
            <a:avLst/>
          </a:prstGeom>
          <a:ln w="38100">
            <a:solidFill>
              <a:schemeClr val="tx1"/>
            </a:solid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9533105F-79C2-576F-33BE-3DE1A67C38EF}"/>
              </a:ext>
            </a:extLst>
          </p:cNvPr>
          <p:cNvPicPr>
            <a:picLocks noChangeAspect="1"/>
          </p:cNvPicPr>
          <p:nvPr/>
        </p:nvPicPr>
        <p:blipFill rotWithShape="1">
          <a:blip r:embed="rId4"/>
          <a:srcRect l="5641" r="5342"/>
          <a:stretch/>
        </p:blipFill>
        <p:spPr>
          <a:xfrm>
            <a:off x="6764378" y="3744620"/>
            <a:ext cx="2041864" cy="2972058"/>
          </a:xfrm>
          <a:prstGeom prst="rect">
            <a:avLst/>
          </a:prstGeom>
          <a:ln w="6350">
            <a:solidFill>
              <a:schemeClr val="tx1"/>
            </a:solid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7BB8F399-2ECD-8B91-DF74-6BA474BAE349}"/>
              </a:ext>
            </a:extLst>
          </p:cNvPr>
          <p:cNvPicPr>
            <a:picLocks noChangeAspect="1"/>
          </p:cNvPicPr>
          <p:nvPr/>
        </p:nvPicPr>
        <p:blipFill rotWithShape="1">
          <a:blip r:embed="rId5"/>
          <a:srcRect l="3857" r="8510" b="3299"/>
          <a:stretch/>
        </p:blipFill>
        <p:spPr>
          <a:xfrm>
            <a:off x="9921044" y="3820754"/>
            <a:ext cx="1669002" cy="2845494"/>
          </a:xfrm>
          <a:prstGeom prst="rect">
            <a:avLst/>
          </a:prstGeom>
          <a:ln w="6350">
            <a:solidFill>
              <a:schemeClr val="tx1"/>
            </a:solidFill>
          </a:ln>
          <a:effectLst>
            <a:outerShdw blurRad="292100" dist="139700" dir="2700000" algn="tl" rotWithShape="0">
              <a:srgbClr val="333333">
                <a:alpha val="65000"/>
              </a:srgbClr>
            </a:outerShdw>
          </a:effectLst>
        </p:spPr>
      </p:pic>
      <p:pic>
        <p:nvPicPr>
          <p:cNvPr id="13" name="Εικόνα 12">
            <a:extLst>
              <a:ext uri="{FF2B5EF4-FFF2-40B4-BE49-F238E27FC236}">
                <a16:creationId xmlns:a16="http://schemas.microsoft.com/office/drawing/2014/main" id="{836E4DC9-9718-E7CA-A54A-E5DB4D740D36}"/>
              </a:ext>
            </a:extLst>
          </p:cNvPr>
          <p:cNvPicPr>
            <a:picLocks noChangeAspect="1"/>
          </p:cNvPicPr>
          <p:nvPr/>
        </p:nvPicPr>
        <p:blipFill rotWithShape="1">
          <a:blip r:embed="rId6"/>
          <a:srcRect l="9055" t="1561" r="56484" b="12167"/>
          <a:stretch/>
        </p:blipFill>
        <p:spPr>
          <a:xfrm>
            <a:off x="6800297" y="234458"/>
            <a:ext cx="1950119" cy="31945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Εικόνα 3">
            <a:extLst>
              <a:ext uri="{FF2B5EF4-FFF2-40B4-BE49-F238E27FC236}">
                <a16:creationId xmlns:a16="http://schemas.microsoft.com/office/drawing/2014/main" id="{CB34BA28-45B2-E672-1050-0F5944411FE1}"/>
              </a:ext>
            </a:extLst>
          </p:cNvPr>
          <p:cNvPicPr>
            <a:picLocks noChangeAspect="1"/>
          </p:cNvPicPr>
          <p:nvPr/>
        </p:nvPicPr>
        <p:blipFill rotWithShape="1">
          <a:blip r:embed="rId6"/>
          <a:srcRect l="51046" t="1561" r="8350" b="12167"/>
          <a:stretch/>
        </p:blipFill>
        <p:spPr>
          <a:xfrm>
            <a:off x="9525740" y="214743"/>
            <a:ext cx="2459611" cy="3419502"/>
          </a:xfrm>
          <a:prstGeom prst="rect">
            <a:avLst/>
          </a:prstGeom>
          <a:ln w="63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413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A78304-9875-A6D3-347F-3E082D61E371}"/>
              </a:ext>
            </a:extLst>
          </p:cNvPr>
          <p:cNvSpPr>
            <a:spLocks noGrp="1"/>
          </p:cNvSpPr>
          <p:nvPr>
            <p:ph type="title"/>
          </p:nvPr>
        </p:nvSpPr>
        <p:spPr/>
        <p:txBody>
          <a:bodyPr/>
          <a:lstStyle/>
          <a:p>
            <a:r>
              <a:rPr lang="el-GR" dirty="0"/>
              <a:t>Έργα Τέχνης</a:t>
            </a:r>
            <a:endParaRPr lang="en-US" dirty="0"/>
          </a:p>
        </p:txBody>
      </p:sp>
      <p:pic>
        <p:nvPicPr>
          <p:cNvPr id="5" name="Θέση περιεχομένου 4">
            <a:extLst>
              <a:ext uri="{FF2B5EF4-FFF2-40B4-BE49-F238E27FC236}">
                <a16:creationId xmlns:a16="http://schemas.microsoft.com/office/drawing/2014/main" id="{07368320-2A2E-970B-1E00-18B67EA82D05}"/>
              </a:ext>
            </a:extLst>
          </p:cNvPr>
          <p:cNvPicPr>
            <a:picLocks noGrp="1" noChangeAspect="1"/>
          </p:cNvPicPr>
          <p:nvPr>
            <p:ph idx="1"/>
          </p:nvPr>
        </p:nvPicPr>
        <p:blipFill rotWithShape="1">
          <a:blip r:embed="rId2"/>
          <a:srcRect l="6891" t="1464" r="6271" b="-1464"/>
          <a:stretch/>
        </p:blipFill>
        <p:spPr>
          <a:xfrm>
            <a:off x="332645" y="1718802"/>
            <a:ext cx="3355758" cy="4522200"/>
          </a:xfrm>
        </p:spPr>
      </p:pic>
      <p:pic>
        <p:nvPicPr>
          <p:cNvPr id="7" name="Εικόνα 6">
            <a:extLst>
              <a:ext uri="{FF2B5EF4-FFF2-40B4-BE49-F238E27FC236}">
                <a16:creationId xmlns:a16="http://schemas.microsoft.com/office/drawing/2014/main" id="{30953D9D-E4C9-BFBD-6E05-F11806AEB00E}"/>
              </a:ext>
            </a:extLst>
          </p:cNvPr>
          <p:cNvPicPr>
            <a:picLocks noChangeAspect="1"/>
          </p:cNvPicPr>
          <p:nvPr/>
        </p:nvPicPr>
        <p:blipFill rotWithShape="1">
          <a:blip r:embed="rId3"/>
          <a:srcRect l="2228" r="7496" b="5696"/>
          <a:stretch/>
        </p:blipFill>
        <p:spPr>
          <a:xfrm>
            <a:off x="8120106" y="189993"/>
            <a:ext cx="3715808" cy="3057617"/>
          </a:xfrm>
          <a:prstGeom prst="rect">
            <a:avLst/>
          </a:prstGeom>
        </p:spPr>
      </p:pic>
      <p:pic>
        <p:nvPicPr>
          <p:cNvPr id="9" name="Εικόνα 8">
            <a:extLst>
              <a:ext uri="{FF2B5EF4-FFF2-40B4-BE49-F238E27FC236}">
                <a16:creationId xmlns:a16="http://schemas.microsoft.com/office/drawing/2014/main" id="{2B05A240-DAD0-E08E-7D5E-C0E4215FD08E}"/>
              </a:ext>
            </a:extLst>
          </p:cNvPr>
          <p:cNvPicPr>
            <a:picLocks noChangeAspect="1"/>
          </p:cNvPicPr>
          <p:nvPr/>
        </p:nvPicPr>
        <p:blipFill rotWithShape="1">
          <a:blip r:embed="rId4"/>
          <a:srcRect t="5772" r="5826"/>
          <a:stretch/>
        </p:blipFill>
        <p:spPr>
          <a:xfrm>
            <a:off x="7981522" y="3378085"/>
            <a:ext cx="3992976" cy="3403715"/>
          </a:xfrm>
          <a:prstGeom prst="rect">
            <a:avLst/>
          </a:prstGeom>
        </p:spPr>
      </p:pic>
      <p:pic>
        <p:nvPicPr>
          <p:cNvPr id="11" name="Εικόνα 10">
            <a:extLst>
              <a:ext uri="{FF2B5EF4-FFF2-40B4-BE49-F238E27FC236}">
                <a16:creationId xmlns:a16="http://schemas.microsoft.com/office/drawing/2014/main" id="{A3245207-53F8-FDB0-FBFE-50D2EEE8D7A6}"/>
              </a:ext>
            </a:extLst>
          </p:cNvPr>
          <p:cNvPicPr>
            <a:picLocks noChangeAspect="1"/>
          </p:cNvPicPr>
          <p:nvPr/>
        </p:nvPicPr>
        <p:blipFill rotWithShape="1">
          <a:blip r:embed="rId5"/>
          <a:srcRect l="8080" r="3647"/>
          <a:stretch/>
        </p:blipFill>
        <p:spPr>
          <a:xfrm>
            <a:off x="3957466" y="1718802"/>
            <a:ext cx="3901473" cy="2813661"/>
          </a:xfrm>
          <a:prstGeom prst="rect">
            <a:avLst/>
          </a:prstGeom>
        </p:spPr>
      </p:pic>
    </p:spTree>
    <p:extLst>
      <p:ext uri="{BB962C8B-B14F-4D97-AF65-F5344CB8AC3E}">
        <p14:creationId xmlns:p14="http://schemas.microsoft.com/office/powerpoint/2010/main" val="143253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CDCD43-A645-DC6D-DA6E-D2F39874F4D6}"/>
              </a:ext>
            </a:extLst>
          </p:cNvPr>
          <p:cNvSpPr>
            <a:spLocks noGrp="1"/>
          </p:cNvSpPr>
          <p:nvPr>
            <p:ph type="title"/>
          </p:nvPr>
        </p:nvSpPr>
        <p:spPr>
          <a:xfrm>
            <a:off x="1480370" y="76200"/>
            <a:ext cx="9605211" cy="1096962"/>
          </a:xfrm>
        </p:spPr>
        <p:txBody>
          <a:bodyPr/>
          <a:lstStyle/>
          <a:p>
            <a:r>
              <a:rPr lang="el-GR" dirty="0"/>
              <a:t>Διάφορες Εικόνες </a:t>
            </a:r>
            <a:endParaRPr lang="en-US" dirty="0"/>
          </a:p>
        </p:txBody>
      </p:sp>
      <p:pic>
        <p:nvPicPr>
          <p:cNvPr id="7" name="Εικόνα 6">
            <a:extLst>
              <a:ext uri="{FF2B5EF4-FFF2-40B4-BE49-F238E27FC236}">
                <a16:creationId xmlns:a16="http://schemas.microsoft.com/office/drawing/2014/main" id="{C67E58A3-42D1-3426-A3E9-A1F5D1F62DA0}"/>
              </a:ext>
            </a:extLst>
          </p:cNvPr>
          <p:cNvPicPr>
            <a:picLocks noChangeAspect="1"/>
          </p:cNvPicPr>
          <p:nvPr/>
        </p:nvPicPr>
        <p:blipFill rotWithShape="1">
          <a:blip r:embed="rId2"/>
          <a:srcRect l="3918" r="6336" b="1838"/>
          <a:stretch/>
        </p:blipFill>
        <p:spPr>
          <a:xfrm>
            <a:off x="6282975" y="3303253"/>
            <a:ext cx="4110361" cy="2790248"/>
          </a:xfrm>
          <a:prstGeom prst="rect">
            <a:avLst/>
          </a:prstGeom>
        </p:spPr>
      </p:pic>
      <p:pic>
        <p:nvPicPr>
          <p:cNvPr id="9" name="Εικόνα 8">
            <a:extLst>
              <a:ext uri="{FF2B5EF4-FFF2-40B4-BE49-F238E27FC236}">
                <a16:creationId xmlns:a16="http://schemas.microsoft.com/office/drawing/2014/main" id="{326402EF-B9E5-1441-EC29-87FCB3937C96}"/>
              </a:ext>
            </a:extLst>
          </p:cNvPr>
          <p:cNvPicPr>
            <a:picLocks noChangeAspect="1"/>
          </p:cNvPicPr>
          <p:nvPr/>
        </p:nvPicPr>
        <p:blipFill rotWithShape="1">
          <a:blip r:embed="rId3"/>
          <a:srcRect l="10299" t="1764" r="10240" b="3414"/>
          <a:stretch/>
        </p:blipFill>
        <p:spPr>
          <a:xfrm>
            <a:off x="920861" y="1393794"/>
            <a:ext cx="5362114" cy="5036868"/>
          </a:xfrm>
          <a:prstGeom prst="rect">
            <a:avLst/>
          </a:prstGeom>
        </p:spPr>
      </p:pic>
      <p:pic>
        <p:nvPicPr>
          <p:cNvPr id="3" name="Θέση περιεχομένου 4">
            <a:extLst>
              <a:ext uri="{FF2B5EF4-FFF2-40B4-BE49-F238E27FC236}">
                <a16:creationId xmlns:a16="http://schemas.microsoft.com/office/drawing/2014/main" id="{474D5987-A58B-7F62-464C-D19CD80AD4AA}"/>
              </a:ext>
            </a:extLst>
          </p:cNvPr>
          <p:cNvPicPr>
            <a:picLocks noChangeAspect="1"/>
          </p:cNvPicPr>
          <p:nvPr/>
        </p:nvPicPr>
        <p:blipFill rotWithShape="1">
          <a:blip r:embed="rId4"/>
          <a:srcRect l="9262" t="2383" r="10772" b="6859"/>
          <a:stretch/>
        </p:blipFill>
        <p:spPr>
          <a:xfrm>
            <a:off x="8475430" y="398796"/>
            <a:ext cx="2991776" cy="2922213"/>
          </a:xfrm>
          <a:prstGeom prst="rect">
            <a:avLst/>
          </a:prstGeom>
        </p:spPr>
      </p:pic>
    </p:spTree>
    <p:extLst>
      <p:ext uri="{BB962C8B-B14F-4D97-AF65-F5344CB8AC3E}">
        <p14:creationId xmlns:p14="http://schemas.microsoft.com/office/powerpoint/2010/main" val="170188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D0D08E-86D5-E1EC-8046-D92289B8A011}"/>
              </a:ext>
            </a:extLst>
          </p:cNvPr>
          <p:cNvSpPr>
            <a:spLocks noGrp="1"/>
          </p:cNvSpPr>
          <p:nvPr>
            <p:ph type="title"/>
          </p:nvPr>
        </p:nvSpPr>
        <p:spPr/>
        <p:txBody>
          <a:bodyPr/>
          <a:lstStyle/>
          <a:p>
            <a:pPr algn="ctr"/>
            <a:r>
              <a:rPr lang="el-GR" dirty="0"/>
              <a:t>Γ’ ΔΗΜΟΤΙΚΟΥ</a:t>
            </a:r>
          </a:p>
        </p:txBody>
      </p:sp>
      <p:sp>
        <p:nvSpPr>
          <p:cNvPr id="3" name="Θέση περιεχομένου 2">
            <a:extLst>
              <a:ext uri="{FF2B5EF4-FFF2-40B4-BE49-F238E27FC236}">
                <a16:creationId xmlns:a16="http://schemas.microsoft.com/office/drawing/2014/main" id="{B2AD7417-1BCE-EC81-D3B1-FACF3FD20803}"/>
              </a:ext>
            </a:extLst>
          </p:cNvPr>
          <p:cNvSpPr>
            <a:spLocks noGrp="1"/>
          </p:cNvSpPr>
          <p:nvPr>
            <p:ph idx="1"/>
          </p:nvPr>
        </p:nvSpPr>
        <p:spPr>
          <a:xfrm>
            <a:off x="1104900" y="1600200"/>
            <a:ext cx="9982200" cy="4832684"/>
          </a:xfrm>
        </p:spPr>
        <p:txBody>
          <a:bodyPr>
            <a:normAutofit/>
          </a:bodyPr>
          <a:lstStyle/>
          <a:p>
            <a:r>
              <a:rPr lang="el-GR" sz="2000" dirty="0"/>
              <a:t>Βασικοί στόχοι:</a:t>
            </a:r>
          </a:p>
          <a:p>
            <a:pPr marL="514350" indent="-514350">
              <a:buFont typeface="+mj-lt"/>
              <a:buAutoNum type="arabicPeriod"/>
            </a:pPr>
            <a:r>
              <a:rPr lang="el-GR" sz="2000" dirty="0"/>
              <a:t>Εξοικείωση με θρησκευτικές γιορτές, εικόνες, σύμβολα, έθιμα και γεγονότα του </a:t>
            </a:r>
            <a:r>
              <a:rPr lang="el-GR" sz="2000" b="1" spc="300" dirty="0"/>
              <a:t>Ορθόδοξου Χριστιανισμού</a:t>
            </a:r>
            <a:r>
              <a:rPr lang="el-GR" sz="2000" dirty="0"/>
              <a:t>.</a:t>
            </a:r>
          </a:p>
          <a:p>
            <a:pPr marL="514350" indent="-514350">
              <a:buFont typeface="+mj-lt"/>
              <a:buAutoNum type="arabicPeriod"/>
            </a:pPr>
            <a:r>
              <a:rPr lang="el-GR" sz="2000" dirty="0"/>
              <a:t>Αντίληψη της σημασίας που έχει ο Ιησούς Χριστός για τους χριστιανούς.</a:t>
            </a:r>
          </a:p>
          <a:p>
            <a:pPr marL="514350" indent="-514350">
              <a:buFont typeface="+mj-lt"/>
              <a:buAutoNum type="arabicPeriod"/>
            </a:pPr>
            <a:r>
              <a:rPr lang="el-GR" sz="2000" dirty="0"/>
              <a:t>Αναγνώριση σημασίας των εορτών των Χριστουγέννων &amp; Πάσχα</a:t>
            </a:r>
          </a:p>
          <a:p>
            <a:pPr marL="514350" indent="-514350">
              <a:buFont typeface="+mj-lt"/>
              <a:buAutoNum type="arabicPeriod"/>
            </a:pPr>
            <a:r>
              <a:rPr lang="el-GR" sz="2000" dirty="0"/>
              <a:t>Προσέγγιση βασικών Χριστιανικών αξιών: αγάπη, αλληλεγγύη, θυσία, ελπίδα κ.α. </a:t>
            </a:r>
          </a:p>
          <a:p>
            <a:pPr marL="514350" indent="-514350">
              <a:buFont typeface="+mj-lt"/>
              <a:buAutoNum type="arabicPeriod"/>
            </a:pPr>
            <a:r>
              <a:rPr lang="el-GR" sz="2000" dirty="0"/>
              <a:t>Καλλιέργεια παρατηρητικότητας &amp; αισθητικών κριτηρίων</a:t>
            </a:r>
          </a:p>
          <a:p>
            <a:pPr marL="514350" indent="-514350">
              <a:buFont typeface="+mj-lt"/>
              <a:buAutoNum type="arabicPeriod"/>
            </a:pPr>
            <a:r>
              <a:rPr lang="el-GR" sz="2000" dirty="0"/>
              <a:t>Προσωπική έκφραση συναισθημάτων, απόψεων &amp; επιχειρημάτων</a:t>
            </a:r>
          </a:p>
          <a:p>
            <a:pPr marL="514350" indent="-514350">
              <a:buFont typeface="+mj-lt"/>
              <a:buAutoNum type="arabicPeriod"/>
            </a:pPr>
            <a:r>
              <a:rPr lang="el-GR" sz="2000" dirty="0"/>
              <a:t>Πίστη </a:t>
            </a:r>
            <a:r>
              <a:rPr lang="el-GR" sz="2000" dirty="0">
                <a:sym typeface="Wingdings" panose="05000000000000000000" pitchFamily="2" charset="2"/>
              </a:rPr>
              <a:t></a:t>
            </a:r>
            <a:r>
              <a:rPr lang="el-GR" sz="2000" dirty="0"/>
              <a:t> ενοποιητικό χαρακτήρα </a:t>
            </a:r>
            <a:r>
              <a:rPr lang="el-GR" sz="2000" b="1" dirty="0"/>
              <a:t>(!)</a:t>
            </a:r>
            <a:r>
              <a:rPr lang="el-GR" sz="2000" dirty="0"/>
              <a:t> </a:t>
            </a:r>
          </a:p>
          <a:p>
            <a:pPr marL="514350" indent="-514350">
              <a:buFont typeface="+mj-lt"/>
              <a:buAutoNum type="arabicPeriod"/>
            </a:pPr>
            <a:r>
              <a:rPr lang="el-GR" sz="2000" dirty="0"/>
              <a:t>Οικολογική &amp; κοινωνική ευαισθησία</a:t>
            </a:r>
          </a:p>
        </p:txBody>
      </p:sp>
    </p:spTree>
    <p:extLst>
      <p:ext uri="{BB962C8B-B14F-4D97-AF65-F5344CB8AC3E}">
        <p14:creationId xmlns:p14="http://schemas.microsoft.com/office/powerpoint/2010/main" val="21719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D75DD60-33DD-072F-B6CE-EEFADF72F1E1}"/>
              </a:ext>
            </a:extLst>
          </p:cNvPr>
          <p:cNvPicPr>
            <a:picLocks noGrp="1" noChangeAspect="1"/>
          </p:cNvPicPr>
          <p:nvPr>
            <p:ph idx="1"/>
          </p:nvPr>
        </p:nvPicPr>
        <p:blipFill>
          <a:blip r:embed="rId2"/>
          <a:stretch>
            <a:fillRect/>
          </a:stretch>
        </p:blipFill>
        <p:spPr>
          <a:xfrm>
            <a:off x="495574" y="487425"/>
            <a:ext cx="6970881" cy="3773857"/>
          </a:xfrm>
        </p:spPr>
      </p:pic>
      <p:pic>
        <p:nvPicPr>
          <p:cNvPr id="7" name="Εικόνα 6">
            <a:extLst>
              <a:ext uri="{FF2B5EF4-FFF2-40B4-BE49-F238E27FC236}">
                <a16:creationId xmlns:a16="http://schemas.microsoft.com/office/drawing/2014/main" id="{4D13B4B4-D120-A1A7-D6BA-6696AF637160}"/>
              </a:ext>
            </a:extLst>
          </p:cNvPr>
          <p:cNvPicPr>
            <a:picLocks noChangeAspect="1"/>
          </p:cNvPicPr>
          <p:nvPr/>
        </p:nvPicPr>
        <p:blipFill rotWithShape="1">
          <a:blip r:embed="rId3"/>
          <a:srcRect l="17928" t="11171" r="18167" b="13300"/>
          <a:stretch/>
        </p:blipFill>
        <p:spPr>
          <a:xfrm>
            <a:off x="7466455" y="1837677"/>
            <a:ext cx="4424793" cy="1953088"/>
          </a:xfrm>
          <a:prstGeom prst="rect">
            <a:avLst/>
          </a:prstGeom>
        </p:spPr>
      </p:pic>
      <p:pic>
        <p:nvPicPr>
          <p:cNvPr id="9" name="Εικόνα 8">
            <a:extLst>
              <a:ext uri="{FF2B5EF4-FFF2-40B4-BE49-F238E27FC236}">
                <a16:creationId xmlns:a16="http://schemas.microsoft.com/office/drawing/2014/main" id="{1F68B063-7BAC-4A33-20D8-7D71C99CB8A9}"/>
              </a:ext>
            </a:extLst>
          </p:cNvPr>
          <p:cNvPicPr>
            <a:picLocks noChangeAspect="1"/>
          </p:cNvPicPr>
          <p:nvPr/>
        </p:nvPicPr>
        <p:blipFill>
          <a:blip r:embed="rId4"/>
          <a:stretch>
            <a:fillRect/>
          </a:stretch>
        </p:blipFill>
        <p:spPr>
          <a:xfrm>
            <a:off x="3310192" y="4261282"/>
            <a:ext cx="7627097" cy="2625382"/>
          </a:xfrm>
          <a:prstGeom prst="rect">
            <a:avLst/>
          </a:prstGeom>
        </p:spPr>
      </p:pic>
    </p:spTree>
    <p:extLst>
      <p:ext uri="{BB962C8B-B14F-4D97-AF65-F5344CB8AC3E}">
        <p14:creationId xmlns:p14="http://schemas.microsoft.com/office/powerpoint/2010/main" val="193308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3567F1-8CBE-E5E7-22D7-301EA913C274}"/>
              </a:ext>
            </a:extLst>
          </p:cNvPr>
          <p:cNvSpPr>
            <a:spLocks noGrp="1"/>
          </p:cNvSpPr>
          <p:nvPr>
            <p:ph type="title"/>
          </p:nvPr>
        </p:nvSpPr>
        <p:spPr/>
        <p:txBody>
          <a:bodyPr/>
          <a:lstStyle/>
          <a:p>
            <a:r>
              <a:rPr lang="el-GR" dirty="0"/>
              <a:t>Δραστηριότητες </a:t>
            </a:r>
            <a:endParaRPr lang="en-US" dirty="0"/>
          </a:p>
        </p:txBody>
      </p:sp>
      <p:sp>
        <p:nvSpPr>
          <p:cNvPr id="3" name="Θέση περιεχομένου 2">
            <a:extLst>
              <a:ext uri="{FF2B5EF4-FFF2-40B4-BE49-F238E27FC236}">
                <a16:creationId xmlns:a16="http://schemas.microsoft.com/office/drawing/2014/main" id="{47CDEDB7-1B8B-85CD-5098-430DF6972C2F}"/>
              </a:ext>
            </a:extLst>
          </p:cNvPr>
          <p:cNvSpPr>
            <a:spLocks noGrp="1"/>
          </p:cNvSpPr>
          <p:nvPr>
            <p:ph idx="1"/>
          </p:nvPr>
        </p:nvSpPr>
        <p:spPr>
          <a:xfrm>
            <a:off x="1104900" y="1600200"/>
            <a:ext cx="3316180" cy="398592"/>
          </a:xfrm>
        </p:spPr>
        <p:txBody>
          <a:bodyPr/>
          <a:lstStyle/>
          <a:p>
            <a:r>
              <a:rPr lang="el-GR" dirty="0" err="1"/>
              <a:t>Χριαστιανικό</a:t>
            </a:r>
            <a:r>
              <a:rPr lang="el-GR" dirty="0"/>
              <a:t> περιεχόμενο </a:t>
            </a:r>
          </a:p>
          <a:p>
            <a:pPr marL="0" indent="0">
              <a:buNone/>
            </a:pPr>
            <a:endParaRPr lang="en-US" dirty="0"/>
          </a:p>
        </p:txBody>
      </p:sp>
      <p:pic>
        <p:nvPicPr>
          <p:cNvPr id="7" name="Εικόνα 6">
            <a:extLst>
              <a:ext uri="{FF2B5EF4-FFF2-40B4-BE49-F238E27FC236}">
                <a16:creationId xmlns:a16="http://schemas.microsoft.com/office/drawing/2014/main" id="{6FE6043D-65C7-FABF-6F01-555E54116856}"/>
              </a:ext>
            </a:extLst>
          </p:cNvPr>
          <p:cNvPicPr>
            <a:picLocks noChangeAspect="1"/>
          </p:cNvPicPr>
          <p:nvPr/>
        </p:nvPicPr>
        <p:blipFill rotWithShape="1">
          <a:blip r:embed="rId2"/>
          <a:srcRect l="2342" t="14065" r="4757" b="4609"/>
          <a:stretch/>
        </p:blipFill>
        <p:spPr>
          <a:xfrm>
            <a:off x="394152" y="2051505"/>
            <a:ext cx="5251819" cy="1287574"/>
          </a:xfrm>
          <a:prstGeom prst="rect">
            <a:avLst/>
          </a:prstGeom>
        </p:spPr>
      </p:pic>
      <p:pic>
        <p:nvPicPr>
          <p:cNvPr id="9" name="Εικόνα 8">
            <a:extLst>
              <a:ext uri="{FF2B5EF4-FFF2-40B4-BE49-F238E27FC236}">
                <a16:creationId xmlns:a16="http://schemas.microsoft.com/office/drawing/2014/main" id="{404A4F1B-D23D-5E04-0A1F-A0F11E7E5AF0}"/>
              </a:ext>
            </a:extLst>
          </p:cNvPr>
          <p:cNvPicPr>
            <a:picLocks noChangeAspect="1"/>
          </p:cNvPicPr>
          <p:nvPr/>
        </p:nvPicPr>
        <p:blipFill rotWithShape="1">
          <a:blip r:embed="rId3"/>
          <a:srcRect l="6489" t="16393" r="5879" b="3637"/>
          <a:stretch/>
        </p:blipFill>
        <p:spPr>
          <a:xfrm>
            <a:off x="276696" y="3446732"/>
            <a:ext cx="5182287" cy="1270527"/>
          </a:xfrm>
          <a:prstGeom prst="rect">
            <a:avLst/>
          </a:prstGeom>
        </p:spPr>
      </p:pic>
      <p:pic>
        <p:nvPicPr>
          <p:cNvPr id="12" name="Εικόνα 11">
            <a:extLst>
              <a:ext uri="{FF2B5EF4-FFF2-40B4-BE49-F238E27FC236}">
                <a16:creationId xmlns:a16="http://schemas.microsoft.com/office/drawing/2014/main" id="{C90019DA-585A-CF7B-ACED-A226ED216709}"/>
              </a:ext>
            </a:extLst>
          </p:cNvPr>
          <p:cNvPicPr>
            <a:picLocks noChangeAspect="1"/>
          </p:cNvPicPr>
          <p:nvPr/>
        </p:nvPicPr>
        <p:blipFill>
          <a:blip r:embed="rId4"/>
          <a:stretch>
            <a:fillRect/>
          </a:stretch>
        </p:blipFill>
        <p:spPr>
          <a:xfrm>
            <a:off x="1220565" y="4971182"/>
            <a:ext cx="4985419" cy="1385229"/>
          </a:xfrm>
          <a:prstGeom prst="rect">
            <a:avLst/>
          </a:prstGeom>
        </p:spPr>
        <p:style>
          <a:lnRef idx="2">
            <a:schemeClr val="accent6"/>
          </a:lnRef>
          <a:fillRef idx="1">
            <a:schemeClr val="lt1"/>
          </a:fillRef>
          <a:effectRef idx="0">
            <a:schemeClr val="accent6"/>
          </a:effectRef>
          <a:fontRef idx="minor">
            <a:schemeClr val="dk1"/>
          </a:fontRef>
        </p:style>
      </p:pic>
      <p:pic>
        <p:nvPicPr>
          <p:cNvPr id="14" name="Εικόνα 13">
            <a:extLst>
              <a:ext uri="{FF2B5EF4-FFF2-40B4-BE49-F238E27FC236}">
                <a16:creationId xmlns:a16="http://schemas.microsoft.com/office/drawing/2014/main" id="{041809C2-6B23-4017-C7F9-1963B5EC9CB3}"/>
              </a:ext>
            </a:extLst>
          </p:cNvPr>
          <p:cNvPicPr>
            <a:picLocks noChangeAspect="1"/>
          </p:cNvPicPr>
          <p:nvPr/>
        </p:nvPicPr>
        <p:blipFill rotWithShape="1">
          <a:blip r:embed="rId5"/>
          <a:srcRect l="5120" t="8515" r="4828" b="9250"/>
          <a:stretch/>
        </p:blipFill>
        <p:spPr>
          <a:xfrm>
            <a:off x="5968754" y="2419955"/>
            <a:ext cx="4776786" cy="1558915"/>
          </a:xfrm>
          <a:prstGeom prst="rect">
            <a:avLst/>
          </a:prstGeom>
        </p:spPr>
      </p:pic>
      <p:pic>
        <p:nvPicPr>
          <p:cNvPr id="16" name="Εικόνα 15">
            <a:extLst>
              <a:ext uri="{FF2B5EF4-FFF2-40B4-BE49-F238E27FC236}">
                <a16:creationId xmlns:a16="http://schemas.microsoft.com/office/drawing/2014/main" id="{42E9E1B3-9D96-3A8B-71F9-74FB223D6D63}"/>
              </a:ext>
            </a:extLst>
          </p:cNvPr>
          <p:cNvPicPr>
            <a:picLocks noChangeAspect="1"/>
          </p:cNvPicPr>
          <p:nvPr/>
        </p:nvPicPr>
        <p:blipFill rotWithShape="1">
          <a:blip r:embed="rId6"/>
          <a:srcRect l="1528" t="2926" b="2235"/>
          <a:stretch/>
        </p:blipFill>
        <p:spPr>
          <a:xfrm>
            <a:off x="7049855" y="4113835"/>
            <a:ext cx="4656130" cy="2429007"/>
          </a:xfrm>
          <a:prstGeom prst="rect">
            <a:avLst/>
          </a:prstGeom>
        </p:spPr>
        <p:style>
          <a:lnRef idx="2">
            <a:schemeClr val="dk1"/>
          </a:lnRef>
          <a:fillRef idx="1">
            <a:schemeClr val="lt1"/>
          </a:fillRef>
          <a:effectRef idx="0">
            <a:schemeClr val="dk1"/>
          </a:effectRef>
          <a:fontRef idx="minor">
            <a:schemeClr val="dk1"/>
          </a:fontRef>
        </p:style>
      </p:pic>
      <p:pic>
        <p:nvPicPr>
          <p:cNvPr id="18" name="Εικόνα 17">
            <a:extLst>
              <a:ext uri="{FF2B5EF4-FFF2-40B4-BE49-F238E27FC236}">
                <a16:creationId xmlns:a16="http://schemas.microsoft.com/office/drawing/2014/main" id="{863424E3-651F-35FB-1DD1-EAD576A2C1AA}"/>
              </a:ext>
            </a:extLst>
          </p:cNvPr>
          <p:cNvPicPr>
            <a:picLocks noChangeAspect="1"/>
          </p:cNvPicPr>
          <p:nvPr/>
        </p:nvPicPr>
        <p:blipFill rotWithShape="1">
          <a:blip r:embed="rId7"/>
          <a:srcRect l="1324" r="1127"/>
          <a:stretch/>
        </p:blipFill>
        <p:spPr>
          <a:xfrm>
            <a:off x="6546030" y="1406830"/>
            <a:ext cx="5254367" cy="857347"/>
          </a:xfrm>
          <a:prstGeom prst="rect">
            <a:avLst/>
          </a:prstGeom>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16212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8A6A42B-FA71-B4D2-2B55-F1F58A0ABE9F}"/>
              </a:ext>
            </a:extLst>
          </p:cNvPr>
          <p:cNvSpPr>
            <a:spLocks noGrp="1"/>
          </p:cNvSpPr>
          <p:nvPr>
            <p:ph idx="1"/>
          </p:nvPr>
        </p:nvSpPr>
        <p:spPr>
          <a:xfrm>
            <a:off x="847447" y="347012"/>
            <a:ext cx="3564754" cy="397276"/>
          </a:xfrm>
        </p:spPr>
        <p:txBody>
          <a:bodyPr/>
          <a:lstStyle/>
          <a:p>
            <a:r>
              <a:rPr lang="el-GR" dirty="0"/>
              <a:t>Μη χριστιανικό περιεχόμενο  </a:t>
            </a:r>
          </a:p>
          <a:p>
            <a:pPr marL="0" indent="0">
              <a:buNone/>
            </a:pPr>
            <a:endParaRPr lang="en-US" dirty="0"/>
          </a:p>
        </p:txBody>
      </p:sp>
      <p:pic>
        <p:nvPicPr>
          <p:cNvPr id="5" name="Εικόνα 4">
            <a:extLst>
              <a:ext uri="{FF2B5EF4-FFF2-40B4-BE49-F238E27FC236}">
                <a16:creationId xmlns:a16="http://schemas.microsoft.com/office/drawing/2014/main" id="{93B33FC0-9D1E-4CC7-94BE-AA66D4EB81B1}"/>
              </a:ext>
            </a:extLst>
          </p:cNvPr>
          <p:cNvPicPr>
            <a:picLocks noChangeAspect="1"/>
          </p:cNvPicPr>
          <p:nvPr/>
        </p:nvPicPr>
        <p:blipFill rotWithShape="1">
          <a:blip r:embed="rId2"/>
          <a:srcRect l="2949" t="2099" r="3322" b="4866"/>
          <a:stretch/>
        </p:blipFill>
        <p:spPr>
          <a:xfrm>
            <a:off x="195306" y="798991"/>
            <a:ext cx="4793943" cy="3234044"/>
          </a:xfrm>
          <a:prstGeom prst="rect">
            <a:avLst/>
          </a:prstGeom>
        </p:spPr>
      </p:pic>
      <p:pic>
        <p:nvPicPr>
          <p:cNvPr id="6" name="Εικόνα 5">
            <a:extLst>
              <a:ext uri="{FF2B5EF4-FFF2-40B4-BE49-F238E27FC236}">
                <a16:creationId xmlns:a16="http://schemas.microsoft.com/office/drawing/2014/main" id="{BADE504C-9250-6231-3E05-BA5DEA36DF24}"/>
              </a:ext>
            </a:extLst>
          </p:cNvPr>
          <p:cNvPicPr>
            <a:picLocks noChangeAspect="1"/>
          </p:cNvPicPr>
          <p:nvPr/>
        </p:nvPicPr>
        <p:blipFill rotWithShape="1">
          <a:blip r:embed="rId3"/>
          <a:srcRect l="2859" t="3229" r="3171" b="3137"/>
          <a:stretch/>
        </p:blipFill>
        <p:spPr>
          <a:xfrm>
            <a:off x="1873187" y="4087738"/>
            <a:ext cx="4616389" cy="2666504"/>
          </a:xfrm>
          <a:prstGeom prst="rect">
            <a:avLst/>
          </a:prstGeom>
        </p:spPr>
      </p:pic>
      <p:pic>
        <p:nvPicPr>
          <p:cNvPr id="10" name="Εικόνα 9">
            <a:extLst>
              <a:ext uri="{FF2B5EF4-FFF2-40B4-BE49-F238E27FC236}">
                <a16:creationId xmlns:a16="http://schemas.microsoft.com/office/drawing/2014/main" id="{C4E8F71B-61E8-87C1-3F18-616D0DD4F95E}"/>
              </a:ext>
            </a:extLst>
          </p:cNvPr>
          <p:cNvPicPr>
            <a:picLocks noChangeAspect="1"/>
          </p:cNvPicPr>
          <p:nvPr/>
        </p:nvPicPr>
        <p:blipFill>
          <a:blip r:embed="rId4"/>
          <a:stretch>
            <a:fillRect/>
          </a:stretch>
        </p:blipFill>
        <p:spPr>
          <a:xfrm>
            <a:off x="6723361" y="347012"/>
            <a:ext cx="5273333" cy="4510922"/>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4744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E89BEBB6-B621-C655-9E07-A892A8EEA724}"/>
              </a:ext>
            </a:extLst>
          </p:cNvPr>
          <p:cNvPicPr>
            <a:picLocks noChangeAspect="1"/>
          </p:cNvPicPr>
          <p:nvPr/>
        </p:nvPicPr>
        <p:blipFill rotWithShape="1">
          <a:blip r:embed="rId2"/>
          <a:srcRect l="5650" t="5414" b="12774"/>
          <a:stretch/>
        </p:blipFill>
        <p:spPr>
          <a:xfrm>
            <a:off x="3559946" y="273696"/>
            <a:ext cx="5379868" cy="6310607"/>
          </a:xfrm>
          <a:prstGeom prst="rect">
            <a:avLst/>
          </a:prstGeom>
        </p:spPr>
        <p:style>
          <a:lnRef idx="2">
            <a:schemeClr val="dk1"/>
          </a:lnRef>
          <a:fillRef idx="1">
            <a:schemeClr val="lt1"/>
          </a:fillRef>
          <a:effectRef idx="0">
            <a:schemeClr val="dk1"/>
          </a:effectRef>
          <a:fontRef idx="minor">
            <a:schemeClr val="dk1"/>
          </a:fontRef>
        </p:style>
      </p:pic>
      <p:sp>
        <p:nvSpPr>
          <p:cNvPr id="16" name="Ορθογώνιο 15">
            <a:extLst>
              <a:ext uri="{FF2B5EF4-FFF2-40B4-BE49-F238E27FC236}">
                <a16:creationId xmlns:a16="http://schemas.microsoft.com/office/drawing/2014/main" id="{E46B3ADD-97EC-0F5A-7499-E0F8FCD30471}"/>
              </a:ext>
            </a:extLst>
          </p:cNvPr>
          <p:cNvSpPr/>
          <p:nvPr/>
        </p:nvSpPr>
        <p:spPr>
          <a:xfrm>
            <a:off x="2793506" y="752382"/>
            <a:ext cx="6604987" cy="3218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Βέλος: Ραβδωτό δεξιό 16">
            <a:extLst>
              <a:ext uri="{FF2B5EF4-FFF2-40B4-BE49-F238E27FC236}">
                <a16:creationId xmlns:a16="http://schemas.microsoft.com/office/drawing/2014/main" id="{8667C6DE-7A76-C108-F7C4-8231537451AB}"/>
              </a:ext>
            </a:extLst>
          </p:cNvPr>
          <p:cNvSpPr/>
          <p:nvPr/>
        </p:nvSpPr>
        <p:spPr>
          <a:xfrm>
            <a:off x="1402671" y="713542"/>
            <a:ext cx="932156" cy="399495"/>
          </a:xfrm>
          <a:prstGeom prst="stripedRightArrow">
            <a:avLst>
              <a:gd name="adj1" fmla="val 50000"/>
              <a:gd name="adj2" fmla="val 90000"/>
            </a:avLst>
          </a:prstGeom>
          <a:solidFill>
            <a:srgbClr val="FF979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9894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25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867E8E49-97CF-32E0-E98C-A59DE01CD971}"/>
              </a:ext>
            </a:extLst>
          </p:cNvPr>
          <p:cNvGraphicFramePr/>
          <p:nvPr>
            <p:extLst>
              <p:ext uri="{D42A27DB-BD31-4B8C-83A1-F6EECF244321}">
                <p14:modId xmlns:p14="http://schemas.microsoft.com/office/powerpoint/2010/main" val="272611278"/>
              </p:ext>
            </p:extLst>
          </p:nvPr>
        </p:nvGraphicFramePr>
        <p:xfrm>
          <a:off x="1047750" y="1897161"/>
          <a:ext cx="10096500" cy="3063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90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Θέση περιεχομένου 4">
            <a:extLst>
              <a:ext uri="{FF2B5EF4-FFF2-40B4-BE49-F238E27FC236}">
                <a16:creationId xmlns:a16="http://schemas.microsoft.com/office/drawing/2014/main" id="{E34F0273-7A06-2C0A-A35C-F403A36786F7}"/>
              </a:ext>
            </a:extLst>
          </p:cNvPr>
          <p:cNvPicPr>
            <a:picLocks noChangeAspect="1"/>
          </p:cNvPicPr>
          <p:nvPr/>
        </p:nvPicPr>
        <p:blipFill rotWithShape="1">
          <a:blip r:embed="rId2">
            <a:alphaModFix amt="20000"/>
          </a:blip>
          <a:srcRect l="13749" t="20989" r="14648" b="38014"/>
          <a:stretch/>
        </p:blipFill>
        <p:spPr>
          <a:xfrm>
            <a:off x="0" y="0"/>
            <a:ext cx="12192000" cy="7324078"/>
          </a:xfrm>
          <a:prstGeom prst="rect">
            <a:avLst/>
          </a:prstGeom>
        </p:spPr>
      </p:pic>
      <p:pic>
        <p:nvPicPr>
          <p:cNvPr id="7" name="Εικόνα 6">
            <a:extLst>
              <a:ext uri="{FF2B5EF4-FFF2-40B4-BE49-F238E27FC236}">
                <a16:creationId xmlns:a16="http://schemas.microsoft.com/office/drawing/2014/main" id="{40DC8CE0-6AEC-2C2D-7082-2C17CBD937CF}"/>
              </a:ext>
            </a:extLst>
          </p:cNvPr>
          <p:cNvPicPr>
            <a:picLocks noChangeAspect="1"/>
          </p:cNvPicPr>
          <p:nvPr/>
        </p:nvPicPr>
        <p:blipFill>
          <a:blip r:embed="rId3"/>
          <a:stretch>
            <a:fillRect/>
          </a:stretch>
        </p:blipFill>
        <p:spPr>
          <a:xfrm>
            <a:off x="960343" y="204185"/>
            <a:ext cx="4573405" cy="6254941"/>
          </a:xfrm>
          <a:prstGeom prst="rect">
            <a:avLst/>
          </a:prstGeom>
          <a:ln>
            <a:solidFill>
              <a:schemeClr val="accent3">
                <a:lumMod val="75000"/>
              </a:schemeClr>
            </a:solidFill>
          </a:ln>
          <a:effectLst>
            <a:outerShdw blurRad="76200" dir="13500000" sy="23000" kx="1200000" algn="br" rotWithShape="0">
              <a:prstClr val="black">
                <a:alpha val="20000"/>
              </a:prstClr>
            </a:outerShdw>
          </a:effectLst>
        </p:spPr>
      </p:pic>
      <p:pic>
        <p:nvPicPr>
          <p:cNvPr id="8" name="Θέση περιεχομένου 4">
            <a:extLst>
              <a:ext uri="{FF2B5EF4-FFF2-40B4-BE49-F238E27FC236}">
                <a16:creationId xmlns:a16="http://schemas.microsoft.com/office/drawing/2014/main" id="{397C66B0-4257-C0B9-9142-5BC092B618E4}"/>
              </a:ext>
            </a:extLst>
          </p:cNvPr>
          <p:cNvPicPr>
            <a:picLocks noGrp="1" noChangeAspect="1"/>
          </p:cNvPicPr>
          <p:nvPr>
            <p:ph idx="1"/>
          </p:nvPr>
        </p:nvPicPr>
        <p:blipFill rotWithShape="1">
          <a:blip r:embed="rId4"/>
          <a:srcRect l="5731" r="6720"/>
          <a:stretch/>
        </p:blipFill>
        <p:spPr>
          <a:xfrm>
            <a:off x="6729469" y="204186"/>
            <a:ext cx="4420883" cy="6254460"/>
          </a:xfrm>
          <a:ln w="28575">
            <a:solidFill>
              <a:schemeClr val="accent3">
                <a:lumMod val="75000"/>
              </a:schemeClr>
            </a:solidFill>
          </a:ln>
        </p:spPr>
      </p:pic>
    </p:spTree>
    <p:extLst>
      <p:ext uri="{BB962C8B-B14F-4D97-AF65-F5344CB8AC3E}">
        <p14:creationId xmlns:p14="http://schemas.microsoft.com/office/powerpoint/2010/main" val="15303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F4FB3-F625-527F-68D9-98C950E33221}"/>
              </a:ext>
            </a:extLst>
          </p:cNvPr>
          <p:cNvSpPr>
            <a:spLocks noGrp="1"/>
          </p:cNvSpPr>
          <p:nvPr>
            <p:ph type="title"/>
          </p:nvPr>
        </p:nvSpPr>
        <p:spPr/>
        <p:txBody>
          <a:bodyPr/>
          <a:lstStyle/>
          <a:p>
            <a:pPr algn="ctr"/>
            <a:r>
              <a:rPr lang="el-GR" dirty="0"/>
              <a:t>Συγγραφή Βιβλίου </a:t>
            </a:r>
          </a:p>
        </p:txBody>
      </p:sp>
      <p:sp>
        <p:nvSpPr>
          <p:cNvPr id="3" name="Θέση περιεχομένου 2">
            <a:extLst>
              <a:ext uri="{FF2B5EF4-FFF2-40B4-BE49-F238E27FC236}">
                <a16:creationId xmlns:a16="http://schemas.microsoft.com/office/drawing/2014/main" id="{AC34F587-4D9E-11E5-E905-C54D6408DEA4}"/>
              </a:ext>
            </a:extLst>
          </p:cNvPr>
          <p:cNvSpPr>
            <a:spLocks noGrp="1"/>
          </p:cNvSpPr>
          <p:nvPr>
            <p:ph idx="1"/>
          </p:nvPr>
        </p:nvSpPr>
        <p:spPr>
          <a:xfrm>
            <a:off x="1103382" y="1282959"/>
            <a:ext cx="9982200" cy="5181600"/>
          </a:xfrm>
        </p:spPr>
        <p:txBody>
          <a:bodyPr>
            <a:normAutofit/>
          </a:bodyPr>
          <a:lstStyle/>
          <a:p>
            <a:pPr marL="0" indent="0">
              <a:buNone/>
            </a:pPr>
            <a:r>
              <a:rPr lang="el-GR" dirty="0"/>
              <a:t>           Βασίστηκαν : </a:t>
            </a:r>
          </a:p>
          <a:p>
            <a:r>
              <a:rPr lang="el-GR" dirty="0"/>
              <a:t>Προσωρινό Έντυπο Υλικό, «Φάκελος Μαθήματος», Θρησκεία και Κοινωνία, που επιμελήθηκαν οι Ε. Βουλγαράκη, Σ. </a:t>
            </a:r>
            <a:r>
              <a:rPr lang="el-GR" dirty="0" err="1"/>
              <a:t>Γκαργκάνα</a:t>
            </a:r>
            <a:r>
              <a:rPr lang="el-GR" dirty="0"/>
              <a:t> και Έ. </a:t>
            </a:r>
            <a:r>
              <a:rPr lang="el-GR" dirty="0" err="1"/>
              <a:t>Ψαρογιώργου</a:t>
            </a:r>
            <a:endParaRPr lang="el-GR" dirty="0"/>
          </a:p>
          <a:p>
            <a:r>
              <a:rPr lang="el-GR" dirty="0"/>
              <a:t> το Προσωρινό Έντυπο Υλικό,</a:t>
            </a:r>
          </a:p>
          <a:p>
            <a:r>
              <a:rPr lang="el-GR" dirty="0"/>
              <a:t>«Φάκελος Μαθήματος», </a:t>
            </a:r>
          </a:p>
          <a:p>
            <a:r>
              <a:rPr lang="el-GR" dirty="0"/>
              <a:t>Θρησκεία και σύγχρονος άνθρωπος, που επιμελήθηκαν οι Κ. </a:t>
            </a:r>
            <a:r>
              <a:rPr lang="el-GR" dirty="0" err="1"/>
              <a:t>Ακανθοπούλου</a:t>
            </a:r>
            <a:r>
              <a:rPr lang="el-GR" dirty="0"/>
              <a:t>, Μ. </a:t>
            </a:r>
            <a:r>
              <a:rPr lang="el-GR" dirty="0" err="1"/>
              <a:t>Συργιάννη</a:t>
            </a:r>
            <a:r>
              <a:rPr lang="el-GR" dirty="0"/>
              <a:t>, Δ. Παρθένου &amp; Α. Χατζηδημητρίου, </a:t>
            </a:r>
          </a:p>
          <a:p>
            <a:r>
              <a:rPr lang="el-GR" dirty="0"/>
              <a:t>το Σχολικό Βιβλίο της </a:t>
            </a:r>
            <a:r>
              <a:rPr lang="el-GR" dirty="0" err="1"/>
              <a:t>Β΄Λυκείου</a:t>
            </a:r>
            <a:r>
              <a:rPr lang="el-GR" dirty="0"/>
              <a:t> των Δ. Δ. </a:t>
            </a:r>
            <a:r>
              <a:rPr lang="el-GR" dirty="0" err="1"/>
              <a:t>Δρίτσα</a:t>
            </a:r>
            <a:r>
              <a:rPr lang="el-GR" dirty="0"/>
              <a:t>, Α. Ν. Μόσχου και Στυλ. Λ. </a:t>
            </a:r>
            <a:r>
              <a:rPr lang="el-GR" dirty="0" err="1"/>
              <a:t>Παπαλεξανδρόπουλου</a:t>
            </a:r>
            <a:r>
              <a:rPr lang="el-GR" dirty="0"/>
              <a:t>, Χριστιανισμός και Θρησκεύματα </a:t>
            </a:r>
          </a:p>
          <a:p>
            <a:r>
              <a:rPr lang="el-GR" dirty="0"/>
              <a:t>σύγχρονα δημοσιευμένα γραπτά και </a:t>
            </a:r>
            <a:r>
              <a:rPr lang="el-GR" dirty="0" err="1"/>
              <a:t>πολυτροπικά</a:t>
            </a:r>
            <a:r>
              <a:rPr lang="el-GR" dirty="0"/>
              <a:t> κείμενα.</a:t>
            </a:r>
          </a:p>
          <a:p>
            <a:r>
              <a:rPr lang="el-GR" dirty="0"/>
              <a:t>Έλαβαν υπόψιν τους : </a:t>
            </a:r>
            <a:r>
              <a:rPr kumimoji="0" lang="el-GR" sz="2000" b="0" i="0" u="none" strike="noStrike" kern="1200" cap="none" spc="0" normalizeH="0" baseline="0" noProof="0" dirty="0">
                <a:ln>
                  <a:noFill/>
                </a:ln>
                <a:solidFill>
                  <a:srgbClr val="514843"/>
                </a:solidFill>
                <a:effectLst/>
                <a:uLnTx/>
                <a:uFillTx/>
                <a:latin typeface="Arial" panose="020B0604020202020204" pitchFamily="34" charset="0"/>
                <a:ea typeface="+mn-ea"/>
                <a:cs typeface="Arial" panose="020B0604020202020204" pitchFamily="34" charset="0"/>
              </a:rPr>
              <a:t>αποφάσεις Σ.τ.Ε. ,του ΕΔΔΑ , ΑΠΔΠΧ</a:t>
            </a:r>
            <a:endParaRPr lang="el-GR" dirty="0"/>
          </a:p>
          <a:p>
            <a:endParaRPr lang="el-GR" dirty="0"/>
          </a:p>
        </p:txBody>
      </p:sp>
    </p:spTree>
    <p:extLst>
      <p:ext uri="{BB962C8B-B14F-4D97-AF65-F5344CB8AC3E}">
        <p14:creationId xmlns:p14="http://schemas.microsoft.com/office/powerpoint/2010/main" val="27134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A37125-4EB6-9B22-7AEA-20705E8CFFD7}"/>
              </a:ext>
            </a:extLst>
          </p:cNvPr>
          <p:cNvSpPr>
            <a:spLocks noGrp="1"/>
          </p:cNvSpPr>
          <p:nvPr>
            <p:ph type="title"/>
          </p:nvPr>
        </p:nvSpPr>
        <p:spPr/>
        <p:txBody>
          <a:bodyPr/>
          <a:lstStyle/>
          <a:p>
            <a:pPr algn="ctr"/>
            <a:r>
              <a:rPr lang="el-GR" dirty="0"/>
              <a:t>Κείμενα </a:t>
            </a:r>
            <a:endParaRPr lang="en-US" dirty="0"/>
          </a:p>
        </p:txBody>
      </p:sp>
      <p:sp>
        <p:nvSpPr>
          <p:cNvPr id="3" name="Θέση περιεχομένου 2">
            <a:extLst>
              <a:ext uri="{FF2B5EF4-FFF2-40B4-BE49-F238E27FC236}">
                <a16:creationId xmlns:a16="http://schemas.microsoft.com/office/drawing/2014/main" id="{12C63360-05F4-8456-A841-007D7022661C}"/>
              </a:ext>
            </a:extLst>
          </p:cNvPr>
          <p:cNvSpPr>
            <a:spLocks noGrp="1"/>
          </p:cNvSpPr>
          <p:nvPr>
            <p:ph idx="1"/>
          </p:nvPr>
        </p:nvSpPr>
        <p:spPr>
          <a:xfrm>
            <a:off x="2081443" y="1493417"/>
            <a:ext cx="1744832" cy="379520"/>
          </a:xfrm>
        </p:spPr>
        <p:txBody>
          <a:bodyPr/>
          <a:lstStyle/>
          <a:p>
            <a:r>
              <a:rPr lang="el-GR" dirty="0"/>
              <a:t>Ποιήματα </a:t>
            </a:r>
            <a:endParaRPr lang="en-US" dirty="0"/>
          </a:p>
        </p:txBody>
      </p:sp>
      <p:pic>
        <p:nvPicPr>
          <p:cNvPr id="4" name="Εικόνα 3">
            <a:extLst>
              <a:ext uri="{FF2B5EF4-FFF2-40B4-BE49-F238E27FC236}">
                <a16:creationId xmlns:a16="http://schemas.microsoft.com/office/drawing/2014/main" id="{FB25364B-BD79-EE47-425C-15CE9B9240F6}"/>
              </a:ext>
            </a:extLst>
          </p:cNvPr>
          <p:cNvPicPr>
            <a:picLocks noChangeAspect="1"/>
          </p:cNvPicPr>
          <p:nvPr/>
        </p:nvPicPr>
        <p:blipFill rotWithShape="1">
          <a:blip r:embed="rId2"/>
          <a:srcRect l="16075" r="17735" b="6907"/>
          <a:stretch/>
        </p:blipFill>
        <p:spPr>
          <a:xfrm>
            <a:off x="722407" y="2193192"/>
            <a:ext cx="4698532" cy="3269793"/>
          </a:xfrm>
          <a:prstGeom prst="rect">
            <a:avLst/>
          </a:prstGeom>
          <a:ln>
            <a:noFill/>
          </a:ln>
          <a:effectLst>
            <a:outerShdw blurRad="292100" dist="139700" dir="2700000" algn="tl" rotWithShape="0">
              <a:srgbClr val="333333">
                <a:alpha val="65000"/>
              </a:srgbClr>
            </a:outerShdw>
          </a:effectLst>
        </p:spPr>
      </p:pic>
      <p:pic>
        <p:nvPicPr>
          <p:cNvPr id="6" name="Εικόνα 5">
            <a:extLst>
              <a:ext uri="{FF2B5EF4-FFF2-40B4-BE49-F238E27FC236}">
                <a16:creationId xmlns:a16="http://schemas.microsoft.com/office/drawing/2014/main" id="{A08B00A3-4EF0-F9C4-C6DC-6157765C6743}"/>
              </a:ext>
            </a:extLst>
          </p:cNvPr>
          <p:cNvPicPr>
            <a:picLocks noChangeAspect="1"/>
          </p:cNvPicPr>
          <p:nvPr/>
        </p:nvPicPr>
        <p:blipFill rotWithShape="1">
          <a:blip r:embed="rId3"/>
          <a:srcRect r="9607"/>
          <a:stretch/>
        </p:blipFill>
        <p:spPr>
          <a:xfrm>
            <a:off x="5917011" y="1435280"/>
            <a:ext cx="3413421" cy="2294406"/>
          </a:xfrm>
          <a:prstGeom prst="rect">
            <a:avLst/>
          </a:prstGeom>
          <a:ln>
            <a:noFill/>
          </a:ln>
          <a:effectLst>
            <a:outerShdw blurRad="292100" dist="139700" dir="2700000" algn="tl" rotWithShape="0">
              <a:srgbClr val="333333">
                <a:alpha val="65000"/>
              </a:srgbClr>
            </a:outerShdw>
          </a:effectLst>
        </p:spPr>
      </p:pic>
      <p:pic>
        <p:nvPicPr>
          <p:cNvPr id="8" name="Εικόνα 7">
            <a:extLst>
              <a:ext uri="{FF2B5EF4-FFF2-40B4-BE49-F238E27FC236}">
                <a16:creationId xmlns:a16="http://schemas.microsoft.com/office/drawing/2014/main" id="{1326C353-F2DF-6E79-F768-1BCA48F62C2E}"/>
              </a:ext>
            </a:extLst>
          </p:cNvPr>
          <p:cNvPicPr>
            <a:picLocks noChangeAspect="1"/>
          </p:cNvPicPr>
          <p:nvPr/>
        </p:nvPicPr>
        <p:blipFill rotWithShape="1">
          <a:blip r:embed="rId4"/>
          <a:srcRect r="3798"/>
          <a:stretch/>
        </p:blipFill>
        <p:spPr>
          <a:xfrm>
            <a:off x="7057747" y="4032430"/>
            <a:ext cx="4776542" cy="244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59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51D8D8-DADE-2E2D-5591-A5B26643F1D6}"/>
              </a:ext>
            </a:extLst>
          </p:cNvPr>
          <p:cNvSpPr>
            <a:spLocks noGrp="1"/>
          </p:cNvSpPr>
          <p:nvPr>
            <p:ph type="title"/>
          </p:nvPr>
        </p:nvSpPr>
        <p:spPr/>
        <p:txBody>
          <a:bodyPr/>
          <a:lstStyle/>
          <a:p>
            <a:pPr algn="ctr"/>
            <a:r>
              <a:rPr lang="el-GR" dirty="0"/>
              <a:t>Αποσπάσματα Αγίας Γραφής </a:t>
            </a:r>
            <a:endParaRPr lang="en-US" dirty="0"/>
          </a:p>
        </p:txBody>
      </p:sp>
      <p:sp>
        <p:nvSpPr>
          <p:cNvPr id="3" name="Θέση περιεχομένου 2">
            <a:extLst>
              <a:ext uri="{FF2B5EF4-FFF2-40B4-BE49-F238E27FC236}">
                <a16:creationId xmlns:a16="http://schemas.microsoft.com/office/drawing/2014/main" id="{67B87BB0-96D7-6CBE-F78B-5DD9D9012A65}"/>
              </a:ext>
            </a:extLst>
          </p:cNvPr>
          <p:cNvSpPr>
            <a:spLocks noGrp="1"/>
          </p:cNvSpPr>
          <p:nvPr>
            <p:ph idx="1"/>
          </p:nvPr>
        </p:nvSpPr>
        <p:spPr>
          <a:xfrm>
            <a:off x="2143588" y="1422199"/>
            <a:ext cx="2091061" cy="448085"/>
          </a:xfrm>
        </p:spPr>
        <p:txBody>
          <a:bodyPr/>
          <a:lstStyle/>
          <a:p>
            <a:r>
              <a:rPr lang="el-GR" dirty="0"/>
              <a:t>Παλαιά Διαθήκη </a:t>
            </a:r>
            <a:endParaRPr lang="en-US" dirty="0"/>
          </a:p>
        </p:txBody>
      </p:sp>
      <p:pic>
        <p:nvPicPr>
          <p:cNvPr id="5" name="Εικόνα 4">
            <a:extLst>
              <a:ext uri="{FF2B5EF4-FFF2-40B4-BE49-F238E27FC236}">
                <a16:creationId xmlns:a16="http://schemas.microsoft.com/office/drawing/2014/main" id="{4ADC4CF6-F1B3-207D-98E5-ADCC32B75B3E}"/>
              </a:ext>
            </a:extLst>
          </p:cNvPr>
          <p:cNvPicPr>
            <a:picLocks noChangeAspect="1"/>
          </p:cNvPicPr>
          <p:nvPr/>
        </p:nvPicPr>
        <p:blipFill rotWithShape="1">
          <a:blip r:embed="rId2"/>
          <a:srcRect l="2474" r="7315"/>
          <a:stretch/>
        </p:blipFill>
        <p:spPr>
          <a:xfrm>
            <a:off x="7741328" y="1961728"/>
            <a:ext cx="3166002" cy="2170750"/>
          </a:xfrm>
          <a:prstGeom prst="rect">
            <a:avLst/>
          </a:prstGeom>
          <a:ln>
            <a:no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C7E6BD6E-FA50-D82A-47B6-5B09FD962CFF}"/>
              </a:ext>
            </a:extLst>
          </p:cNvPr>
          <p:cNvPicPr>
            <a:picLocks noChangeAspect="1"/>
          </p:cNvPicPr>
          <p:nvPr/>
        </p:nvPicPr>
        <p:blipFill rotWithShape="1">
          <a:blip r:embed="rId3"/>
          <a:srcRect l="5120" t="19348" r="6693" b="5895"/>
          <a:stretch/>
        </p:blipFill>
        <p:spPr>
          <a:xfrm>
            <a:off x="1713390" y="4709817"/>
            <a:ext cx="7421732" cy="1309127"/>
          </a:xfrm>
          <a:prstGeom prst="rect">
            <a:avLst/>
          </a:prstGeom>
          <a:ln>
            <a:noFill/>
          </a:ln>
          <a:effectLst>
            <a:outerShdw blurRad="292100" dist="139700" dir="2700000" algn="tl" rotWithShape="0">
              <a:srgbClr val="333333">
                <a:alpha val="65000"/>
              </a:srgbClr>
            </a:outerShdw>
          </a:effectLst>
        </p:spPr>
      </p:pic>
      <p:pic>
        <p:nvPicPr>
          <p:cNvPr id="13" name="Εικόνα 12">
            <a:extLst>
              <a:ext uri="{FF2B5EF4-FFF2-40B4-BE49-F238E27FC236}">
                <a16:creationId xmlns:a16="http://schemas.microsoft.com/office/drawing/2014/main" id="{1249C946-236D-0B16-19CE-B20FC4F15983}"/>
              </a:ext>
            </a:extLst>
          </p:cNvPr>
          <p:cNvPicPr>
            <a:picLocks noChangeAspect="1"/>
          </p:cNvPicPr>
          <p:nvPr/>
        </p:nvPicPr>
        <p:blipFill rotWithShape="1">
          <a:blip r:embed="rId4"/>
          <a:srcRect l="5017" r="6064"/>
          <a:stretch/>
        </p:blipFill>
        <p:spPr>
          <a:xfrm>
            <a:off x="408372" y="2013263"/>
            <a:ext cx="6143347" cy="2308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977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62AAEA5-05BF-7124-B0CC-8D1FC59C6352}"/>
              </a:ext>
            </a:extLst>
          </p:cNvPr>
          <p:cNvSpPr>
            <a:spLocks noGrp="1"/>
          </p:cNvSpPr>
          <p:nvPr>
            <p:ph idx="1"/>
          </p:nvPr>
        </p:nvSpPr>
        <p:spPr>
          <a:xfrm>
            <a:off x="8634612" y="946265"/>
            <a:ext cx="2089612" cy="471931"/>
          </a:xfrm>
        </p:spPr>
        <p:txBody>
          <a:bodyPr/>
          <a:lstStyle/>
          <a:p>
            <a:r>
              <a:rPr lang="el-GR" dirty="0"/>
              <a:t>Καινή Διαθήκη </a:t>
            </a:r>
            <a:endParaRPr lang="en-US" dirty="0"/>
          </a:p>
        </p:txBody>
      </p:sp>
      <p:pic>
        <p:nvPicPr>
          <p:cNvPr id="5" name="Εικόνα 4">
            <a:extLst>
              <a:ext uri="{FF2B5EF4-FFF2-40B4-BE49-F238E27FC236}">
                <a16:creationId xmlns:a16="http://schemas.microsoft.com/office/drawing/2014/main" id="{BD3440D6-4959-FE9D-5819-B1F3EA4FDDFE}"/>
              </a:ext>
            </a:extLst>
          </p:cNvPr>
          <p:cNvPicPr>
            <a:picLocks noChangeAspect="1"/>
          </p:cNvPicPr>
          <p:nvPr/>
        </p:nvPicPr>
        <p:blipFill rotWithShape="1">
          <a:blip r:embed="rId2"/>
          <a:srcRect r="9612"/>
          <a:stretch/>
        </p:blipFill>
        <p:spPr>
          <a:xfrm>
            <a:off x="307080" y="365484"/>
            <a:ext cx="6963732" cy="2862959"/>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8FD5C4E0-4148-A7C0-520D-4B0C004EF862}"/>
              </a:ext>
            </a:extLst>
          </p:cNvPr>
          <p:cNvPicPr>
            <a:picLocks noChangeAspect="1"/>
          </p:cNvPicPr>
          <p:nvPr/>
        </p:nvPicPr>
        <p:blipFill rotWithShape="1">
          <a:blip r:embed="rId3"/>
          <a:srcRect l="2925" r="3363"/>
          <a:stretch/>
        </p:blipFill>
        <p:spPr>
          <a:xfrm>
            <a:off x="5736248" y="3429000"/>
            <a:ext cx="6122038" cy="3074762"/>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334205D2-CB61-DF21-842A-745BDBC08D8F}"/>
              </a:ext>
            </a:extLst>
          </p:cNvPr>
          <p:cNvPicPr>
            <a:picLocks noChangeAspect="1"/>
          </p:cNvPicPr>
          <p:nvPr/>
        </p:nvPicPr>
        <p:blipFill rotWithShape="1">
          <a:blip r:embed="rId4"/>
          <a:srcRect l="2680" t="6247" r="3793" b="-1"/>
          <a:stretch/>
        </p:blipFill>
        <p:spPr>
          <a:xfrm>
            <a:off x="159797" y="3892588"/>
            <a:ext cx="5424031" cy="1286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81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900C32D7-D8F6-7473-4245-76C3259FC277}"/>
              </a:ext>
            </a:extLst>
          </p:cNvPr>
          <p:cNvGraphicFramePr>
            <a:graphicFrameLocks noGrp="1"/>
          </p:cNvGraphicFramePr>
          <p:nvPr>
            <p:ph idx="1"/>
            <p:extLst>
              <p:ext uri="{D42A27DB-BD31-4B8C-83A1-F6EECF244321}">
                <p14:modId xmlns:p14="http://schemas.microsoft.com/office/powerpoint/2010/main" val="1845756911"/>
              </p:ext>
            </p:extLst>
          </p:nvPr>
        </p:nvGraphicFramePr>
        <p:xfrm>
          <a:off x="849229" y="518160"/>
          <a:ext cx="10493542" cy="5821680"/>
        </p:xfrm>
        <a:graphic>
          <a:graphicData uri="http://schemas.openxmlformats.org/drawingml/2006/table">
            <a:tbl>
              <a:tblPr firstRow="1" bandRow="1">
                <a:tableStyleId>{93296810-A885-4BE3-A3E7-6D5BEEA58F35}</a:tableStyleId>
              </a:tblPr>
              <a:tblGrid>
                <a:gridCol w="5246771">
                  <a:extLst>
                    <a:ext uri="{9D8B030D-6E8A-4147-A177-3AD203B41FA5}">
                      <a16:colId xmlns:a16="http://schemas.microsoft.com/office/drawing/2014/main" val="1140079975"/>
                    </a:ext>
                  </a:extLst>
                </a:gridCol>
                <a:gridCol w="5246771">
                  <a:extLst>
                    <a:ext uri="{9D8B030D-6E8A-4147-A177-3AD203B41FA5}">
                      <a16:colId xmlns:a16="http://schemas.microsoft.com/office/drawing/2014/main" val="751152024"/>
                    </a:ext>
                  </a:extLst>
                </a:gridCol>
              </a:tblGrid>
              <a:tr h="262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dirty="0">
                          <a:solidFill>
                            <a:schemeClr val="bg1"/>
                          </a:solidFill>
                        </a:rPr>
                        <a:t>Βασικά Θέματα</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l-GR" sz="2400" b="1" kern="12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kern="1200" dirty="0">
                          <a:solidFill>
                            <a:schemeClr val="bg1"/>
                          </a:solidFill>
                        </a:rPr>
                        <a:t>Ενδεικτικές Δραστηριότητες</a:t>
                      </a:r>
                    </a:p>
                    <a:p>
                      <a:endParaRPr lang="el-GR" sz="2400" dirty="0"/>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5294420"/>
                  </a:ext>
                </a:extLst>
              </a:tr>
              <a:tr h="4568929">
                <a:tc>
                  <a:txBody>
                    <a:bodyPr/>
                    <a:lstStyle/>
                    <a:p>
                      <a:pPr marL="342900" indent="-342900" algn="just">
                        <a:buFont typeface="Arial" panose="020B0604020202020204" pitchFamily="34" charset="0"/>
                        <a:buChar char="•"/>
                      </a:pPr>
                      <a:r>
                        <a:rPr lang="el-GR" sz="2000" dirty="0">
                          <a:solidFill>
                            <a:schemeClr val="tx2"/>
                          </a:solidFill>
                        </a:rPr>
                        <a:t>«Οι άλλοι και εγώ»</a:t>
                      </a:r>
                    </a:p>
                    <a:p>
                      <a:pPr marL="342900" indent="-342900" algn="just">
                        <a:buFont typeface="Arial" panose="020B0604020202020204" pitchFamily="34" charset="0"/>
                        <a:buChar char="•"/>
                      </a:pPr>
                      <a:r>
                        <a:rPr lang="el-GR" sz="2000" dirty="0">
                          <a:solidFill>
                            <a:schemeClr val="tx2"/>
                          </a:solidFill>
                        </a:rPr>
                        <a:t>Χριστιανικές γιορτές – χριστιανικά σύμβολα</a:t>
                      </a:r>
                    </a:p>
                    <a:p>
                      <a:pPr marL="342900" indent="-342900" algn="just">
                        <a:buFont typeface="Arial" panose="020B0604020202020204" pitchFamily="34" charset="0"/>
                        <a:buChar char="•"/>
                      </a:pPr>
                      <a:r>
                        <a:rPr lang="el-GR" sz="2000" dirty="0">
                          <a:solidFill>
                            <a:schemeClr val="tx2"/>
                          </a:solidFill>
                        </a:rPr>
                        <a:t>Η σημασία της Κυριακής </a:t>
                      </a:r>
                    </a:p>
                    <a:p>
                      <a:pPr marL="342900" indent="-342900" algn="just">
                        <a:buFont typeface="Arial" panose="020B0604020202020204" pitchFamily="34" charset="0"/>
                        <a:buChar char="•"/>
                      </a:pPr>
                      <a:r>
                        <a:rPr lang="el-GR" sz="2000" dirty="0">
                          <a:solidFill>
                            <a:schemeClr val="tx2"/>
                          </a:solidFill>
                        </a:rPr>
                        <a:t>Η τέλεση της Θείας Λειτουργίας</a:t>
                      </a:r>
                    </a:p>
                    <a:p>
                      <a:pPr marL="342900" indent="-342900" algn="just">
                        <a:buFont typeface="Arial" panose="020B0604020202020204" pitchFamily="34" charset="0"/>
                        <a:buChar char="•"/>
                      </a:pPr>
                      <a:r>
                        <a:rPr lang="el-GR" sz="2000" dirty="0">
                          <a:solidFill>
                            <a:schemeClr val="tx2"/>
                          </a:solidFill>
                        </a:rPr>
                        <a:t>Χριστιανικός Ναός</a:t>
                      </a:r>
                    </a:p>
                    <a:p>
                      <a:pPr marL="342900" indent="-342900" algn="just">
                        <a:buFont typeface="Arial" panose="020B0604020202020204" pitchFamily="34" charset="0"/>
                        <a:buChar char="•"/>
                      </a:pPr>
                      <a:r>
                        <a:rPr lang="el-GR" sz="2000" dirty="0">
                          <a:solidFill>
                            <a:schemeClr val="tx2"/>
                          </a:solidFill>
                        </a:rPr>
                        <a:t>Η σημασία της γέννησης</a:t>
                      </a:r>
                    </a:p>
                    <a:p>
                      <a:pPr marL="342900" indent="-342900" algn="just">
                        <a:buFont typeface="Arial" panose="020B0604020202020204" pitchFamily="34" charset="0"/>
                        <a:buChar char="•"/>
                      </a:pPr>
                      <a:r>
                        <a:rPr lang="el-GR" sz="2000" dirty="0">
                          <a:solidFill>
                            <a:schemeClr val="tx2"/>
                          </a:solidFill>
                        </a:rPr>
                        <a:t>Η γιορτή των Χριστουγέννων</a:t>
                      </a:r>
                    </a:p>
                    <a:p>
                      <a:pPr marL="342900" indent="-342900" algn="just">
                        <a:buFont typeface="Arial" panose="020B0604020202020204" pitchFamily="34" charset="0"/>
                        <a:buChar char="•"/>
                      </a:pPr>
                      <a:r>
                        <a:rPr lang="el-GR" sz="2000" dirty="0">
                          <a:solidFill>
                            <a:schemeClr val="tx2"/>
                          </a:solidFill>
                        </a:rPr>
                        <a:t>Παιδί και Χριστιανισμός</a:t>
                      </a:r>
                    </a:p>
                    <a:p>
                      <a:pPr marL="342900" indent="-342900" algn="just">
                        <a:buFont typeface="Arial" panose="020B0604020202020204" pitchFamily="34" charset="0"/>
                        <a:buChar char="•"/>
                      </a:pPr>
                      <a:r>
                        <a:rPr lang="el-GR" sz="2000" dirty="0">
                          <a:solidFill>
                            <a:schemeClr val="tx2"/>
                          </a:solidFill>
                        </a:rPr>
                        <a:t>Χαρακτηριστικά της ζωής του Ιησού Χριστού</a:t>
                      </a:r>
                    </a:p>
                    <a:p>
                      <a:pPr marL="342900" indent="-342900" algn="just">
                        <a:buFont typeface="Arial" panose="020B0604020202020204" pitchFamily="34" charset="0"/>
                        <a:buChar char="•"/>
                      </a:pPr>
                      <a:r>
                        <a:rPr lang="el-GR" sz="2000" dirty="0">
                          <a:solidFill>
                            <a:schemeClr val="tx2"/>
                          </a:solidFill>
                        </a:rPr>
                        <a:t>Η γιορτή του Πάσχα</a:t>
                      </a:r>
                    </a:p>
                    <a:p>
                      <a:pPr marL="342900" indent="-342900" algn="just">
                        <a:buFont typeface="Arial" panose="020B0604020202020204" pitchFamily="34" charset="0"/>
                        <a:buChar char="•"/>
                      </a:pPr>
                      <a:r>
                        <a:rPr lang="el-GR" sz="2000" dirty="0">
                          <a:solidFill>
                            <a:schemeClr val="tx2"/>
                          </a:solidFill>
                        </a:rPr>
                        <a:t>Σχέση με την φύση και καλλιέργεια σεβασμού προς αυτήν</a:t>
                      </a:r>
                    </a:p>
                    <a:p>
                      <a:endParaRPr lang="el-GR" dirty="0">
                        <a:solidFill>
                          <a:schemeClr val="tx2"/>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tc>
                  <a:txBody>
                    <a:bodyPr/>
                    <a:lstStyle/>
                    <a:p>
                      <a:pPr marL="342900" indent="-342900" algn="just">
                        <a:buFont typeface="Arial" panose="020B0604020202020204" pitchFamily="34" charset="0"/>
                        <a:buChar char="•"/>
                      </a:pPr>
                      <a:r>
                        <a:rPr lang="el-GR" sz="2000" dirty="0">
                          <a:solidFill>
                            <a:schemeClr val="tx2"/>
                          </a:solidFill>
                        </a:rPr>
                        <a:t>παιχνίδια ρόλων - δραματοποίηση</a:t>
                      </a:r>
                    </a:p>
                    <a:p>
                      <a:pPr marL="342900" indent="-342900" algn="just">
                        <a:buFont typeface="Arial" panose="020B0604020202020204" pitchFamily="34" charset="0"/>
                        <a:buChar char="•"/>
                      </a:pPr>
                      <a:r>
                        <a:rPr lang="el-GR" sz="2000" dirty="0">
                          <a:solidFill>
                            <a:schemeClr val="tx2"/>
                          </a:solidFill>
                        </a:rPr>
                        <a:t>παγωμένη εικόνα </a:t>
                      </a:r>
                    </a:p>
                    <a:p>
                      <a:pPr marL="342900" indent="-342900" algn="just">
                        <a:buFont typeface="Arial" panose="020B0604020202020204" pitchFamily="34" charset="0"/>
                        <a:buChar char="•"/>
                      </a:pPr>
                      <a:r>
                        <a:rPr lang="el-GR" sz="2000" dirty="0">
                          <a:solidFill>
                            <a:schemeClr val="tx2"/>
                          </a:solidFill>
                        </a:rPr>
                        <a:t>ζωγραφική – κατασκευές - κολλάζ</a:t>
                      </a:r>
                    </a:p>
                    <a:p>
                      <a:pPr marL="342900" indent="-342900" algn="just">
                        <a:buFont typeface="Arial" panose="020B0604020202020204" pitchFamily="34" charset="0"/>
                        <a:buChar char="•"/>
                      </a:pPr>
                      <a:r>
                        <a:rPr lang="el-GR" sz="2000" dirty="0">
                          <a:solidFill>
                            <a:schemeClr val="tx2"/>
                          </a:solidFill>
                        </a:rPr>
                        <a:t>Περίπατος – επίσκεψη σε ναό</a:t>
                      </a:r>
                    </a:p>
                    <a:p>
                      <a:pPr marL="342900" indent="-342900" algn="just">
                        <a:buFont typeface="Arial" panose="020B0604020202020204" pitchFamily="34" charset="0"/>
                        <a:buChar char="•"/>
                      </a:pPr>
                      <a:r>
                        <a:rPr lang="el-GR" sz="2000" dirty="0">
                          <a:solidFill>
                            <a:schemeClr val="tx2"/>
                          </a:solidFill>
                        </a:rPr>
                        <a:t>Συζήτηση &amp; έρευνα για έθιμα και παραδόσεις θρησκευτικών εορτών </a:t>
                      </a:r>
                    </a:p>
                    <a:p>
                      <a:pPr marL="342900" indent="-342900" algn="just">
                        <a:buFont typeface="Arial" panose="020B0604020202020204" pitchFamily="34" charset="0"/>
                        <a:buChar char="•"/>
                      </a:pPr>
                      <a:r>
                        <a:rPr lang="el-GR" sz="2000" dirty="0">
                          <a:solidFill>
                            <a:schemeClr val="tx2"/>
                          </a:solidFill>
                        </a:rPr>
                        <a:t>Αφήγηση προσωπικών εμπειριών</a:t>
                      </a:r>
                    </a:p>
                    <a:p>
                      <a:pPr marL="342900" indent="-342900" algn="just">
                        <a:buFont typeface="Arial" panose="020B0604020202020204" pitchFamily="34" charset="0"/>
                        <a:buChar char="•"/>
                      </a:pPr>
                      <a:r>
                        <a:rPr lang="el-GR" sz="2000" dirty="0">
                          <a:solidFill>
                            <a:schemeClr val="tx2"/>
                          </a:solidFill>
                        </a:rPr>
                        <a:t>Δημιουργία ιστοριών με βάση φωτογραφίες</a:t>
                      </a:r>
                    </a:p>
                    <a:p>
                      <a:pPr marL="342900" indent="-342900" algn="just">
                        <a:buFont typeface="Arial" panose="020B0604020202020204" pitchFamily="34" charset="0"/>
                        <a:buChar char="•"/>
                      </a:pPr>
                      <a:r>
                        <a:rPr lang="el-GR" sz="2000" dirty="0">
                          <a:solidFill>
                            <a:schemeClr val="tx2"/>
                          </a:solidFill>
                        </a:rPr>
                        <a:t>Παρακολούθηση βίντεο</a:t>
                      </a:r>
                    </a:p>
                    <a:p>
                      <a:pPr marL="342900" indent="-342900" algn="just">
                        <a:buFont typeface="Arial" panose="020B0604020202020204" pitchFamily="34" charset="0"/>
                        <a:buChar char="•"/>
                      </a:pPr>
                      <a:r>
                        <a:rPr lang="el-GR" sz="2000" dirty="0">
                          <a:solidFill>
                            <a:schemeClr val="tx2"/>
                          </a:solidFill>
                        </a:rPr>
                        <a:t>Παιχνίδια και ασκήσεις από λογισμικά</a:t>
                      </a:r>
                    </a:p>
                    <a:p>
                      <a:pPr marL="342900" indent="-342900" algn="just">
                        <a:buFont typeface="Arial" panose="020B0604020202020204" pitchFamily="34" charset="0"/>
                        <a:buChar char="•"/>
                      </a:pPr>
                      <a:r>
                        <a:rPr lang="el-GR" sz="2000" u="none" dirty="0">
                          <a:solidFill>
                            <a:schemeClr val="tx2"/>
                          </a:solidFill>
                        </a:rPr>
                        <a:t>Έντεχνος συλλογισμός</a:t>
                      </a:r>
                    </a:p>
                    <a:p>
                      <a:pPr marL="342900" indent="-342900" algn="just">
                        <a:buFont typeface="Arial" panose="020B0604020202020204" pitchFamily="34" charset="0"/>
                        <a:buChar char="•"/>
                      </a:pPr>
                      <a:r>
                        <a:rPr lang="el-GR" sz="2000" u="none" dirty="0">
                          <a:solidFill>
                            <a:schemeClr val="tx2"/>
                          </a:solidFill>
                        </a:rPr>
                        <a:t>Μελέτη περίπτωσης</a:t>
                      </a:r>
                    </a:p>
                    <a:p>
                      <a:endParaRPr lang="el-GR" dirty="0">
                        <a:solidFill>
                          <a:schemeClr val="tx2"/>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3181377"/>
                  </a:ext>
                </a:extLst>
              </a:tr>
            </a:tbl>
          </a:graphicData>
        </a:graphic>
      </p:graphicFrame>
    </p:spTree>
    <p:extLst>
      <p:ext uri="{BB962C8B-B14F-4D97-AF65-F5344CB8AC3E}">
        <p14:creationId xmlns:p14="http://schemas.microsoft.com/office/powerpoint/2010/main" val="40150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089F1AD-F20B-1334-49D9-9CDA54B38979}"/>
              </a:ext>
            </a:extLst>
          </p:cNvPr>
          <p:cNvPicPr>
            <a:picLocks noChangeAspect="1"/>
          </p:cNvPicPr>
          <p:nvPr/>
        </p:nvPicPr>
        <p:blipFill>
          <a:blip r:embed="rId2"/>
          <a:stretch>
            <a:fillRect/>
          </a:stretch>
        </p:blipFill>
        <p:spPr>
          <a:xfrm>
            <a:off x="5380512" y="260399"/>
            <a:ext cx="6302502" cy="2167002"/>
          </a:xfrm>
          <a:prstGeom prst="rect">
            <a:avLst/>
          </a:prstGeom>
          <a:ln>
            <a:noFill/>
          </a:ln>
          <a:effectLst>
            <a:outerShdw blurRad="292100" dist="139700" dir="2700000" algn="tl" rotWithShape="0">
              <a:srgbClr val="333333">
                <a:alpha val="65000"/>
              </a:srgbClr>
            </a:outerShdw>
          </a:effectLst>
        </p:spPr>
      </p:pic>
      <p:pic>
        <p:nvPicPr>
          <p:cNvPr id="5" name="Θέση περιεχομένου 4">
            <a:extLst>
              <a:ext uri="{FF2B5EF4-FFF2-40B4-BE49-F238E27FC236}">
                <a16:creationId xmlns:a16="http://schemas.microsoft.com/office/drawing/2014/main" id="{FB14CEC5-655B-2312-C02A-5715D9A2871B}"/>
              </a:ext>
            </a:extLst>
          </p:cNvPr>
          <p:cNvPicPr>
            <a:picLocks noGrp="1" noChangeAspect="1"/>
          </p:cNvPicPr>
          <p:nvPr>
            <p:ph idx="1"/>
          </p:nvPr>
        </p:nvPicPr>
        <p:blipFill rotWithShape="1">
          <a:blip r:embed="rId3"/>
          <a:srcRect b="68135"/>
          <a:stretch/>
        </p:blipFill>
        <p:spPr>
          <a:xfrm>
            <a:off x="187715" y="2628908"/>
            <a:ext cx="6888432" cy="1819042"/>
          </a:xfrm>
          <a:prstGeom prst="rect">
            <a:avLst/>
          </a:prstGeom>
          <a:ln>
            <a:noFill/>
          </a:ln>
          <a:effectLst>
            <a:outerShdw blurRad="292100" dist="139700" dir="2700000" algn="tl" rotWithShape="0">
              <a:srgbClr val="333333">
                <a:alpha val="65000"/>
              </a:srgbClr>
            </a:outerShdw>
          </a:effectLst>
        </p:spPr>
      </p:pic>
      <p:pic>
        <p:nvPicPr>
          <p:cNvPr id="4" name="Θέση περιεχομένου 4">
            <a:extLst>
              <a:ext uri="{FF2B5EF4-FFF2-40B4-BE49-F238E27FC236}">
                <a16:creationId xmlns:a16="http://schemas.microsoft.com/office/drawing/2014/main" id="{C1FEFB10-F978-2328-E6FC-09F0AC4542F5}"/>
              </a:ext>
            </a:extLst>
          </p:cNvPr>
          <p:cNvPicPr>
            <a:picLocks noChangeAspect="1"/>
          </p:cNvPicPr>
          <p:nvPr/>
        </p:nvPicPr>
        <p:blipFill rotWithShape="1">
          <a:blip r:embed="rId3"/>
          <a:srcRect t="65069"/>
          <a:stretch/>
        </p:blipFill>
        <p:spPr>
          <a:xfrm>
            <a:off x="187715" y="4455602"/>
            <a:ext cx="6888431" cy="1959322"/>
          </a:xfrm>
          <a:prstGeom prst="rect">
            <a:avLst/>
          </a:prstGeom>
          <a:ln>
            <a:noFill/>
          </a:ln>
          <a:effectLst>
            <a:outerShdw blurRad="292100" dist="139700" dir="2700000" algn="tl" rotWithShape="0">
              <a:srgbClr val="333333">
                <a:alpha val="65000"/>
              </a:srgbClr>
            </a:outerShdw>
          </a:effectLst>
        </p:spPr>
      </p:pic>
      <p:sp>
        <p:nvSpPr>
          <p:cNvPr id="6" name="Θέση περιεχομένου 2">
            <a:extLst>
              <a:ext uri="{FF2B5EF4-FFF2-40B4-BE49-F238E27FC236}">
                <a16:creationId xmlns:a16="http://schemas.microsoft.com/office/drawing/2014/main" id="{DDF007CB-EE0D-5F40-7A80-5C06E4AD23D7}"/>
              </a:ext>
            </a:extLst>
          </p:cNvPr>
          <p:cNvSpPr txBox="1">
            <a:spLocks/>
          </p:cNvSpPr>
          <p:nvPr/>
        </p:nvSpPr>
        <p:spPr>
          <a:xfrm>
            <a:off x="1248391" y="1182687"/>
            <a:ext cx="2089612" cy="471931"/>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a:lstStyle>
          <a:p>
            <a:r>
              <a:rPr lang="el-GR" dirty="0"/>
              <a:t>Παραβολές</a:t>
            </a:r>
            <a:endParaRPr lang="en-US" dirty="0"/>
          </a:p>
        </p:txBody>
      </p:sp>
    </p:spTree>
    <p:extLst>
      <p:ext uri="{BB962C8B-B14F-4D97-AF65-F5344CB8AC3E}">
        <p14:creationId xmlns:p14="http://schemas.microsoft.com/office/powerpoint/2010/main" val="214077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731B5C-FFBD-AD95-1BBC-501E5A5AB3FD}"/>
              </a:ext>
            </a:extLst>
          </p:cNvPr>
          <p:cNvSpPr>
            <a:spLocks noGrp="1"/>
          </p:cNvSpPr>
          <p:nvPr>
            <p:ph type="title"/>
          </p:nvPr>
        </p:nvSpPr>
        <p:spPr/>
        <p:txBody>
          <a:bodyPr/>
          <a:lstStyle/>
          <a:p>
            <a:r>
              <a:rPr lang="el-GR" dirty="0"/>
              <a:t>Άλλα Κείμενα …</a:t>
            </a:r>
            <a:endParaRPr lang="en-US" dirty="0"/>
          </a:p>
        </p:txBody>
      </p:sp>
      <p:pic>
        <p:nvPicPr>
          <p:cNvPr id="5" name="Θέση περιεχομένου 4">
            <a:extLst>
              <a:ext uri="{FF2B5EF4-FFF2-40B4-BE49-F238E27FC236}">
                <a16:creationId xmlns:a16="http://schemas.microsoft.com/office/drawing/2014/main" id="{29AA373E-FE81-5685-6A37-2999C9FE84D2}"/>
              </a:ext>
            </a:extLst>
          </p:cNvPr>
          <p:cNvPicPr>
            <a:picLocks noGrp="1" noChangeAspect="1"/>
          </p:cNvPicPr>
          <p:nvPr>
            <p:ph idx="1"/>
          </p:nvPr>
        </p:nvPicPr>
        <p:blipFill rotWithShape="1">
          <a:blip r:embed="rId2"/>
          <a:srcRect l="2146" r="3896" b="12366"/>
          <a:stretch/>
        </p:blipFill>
        <p:spPr>
          <a:xfrm>
            <a:off x="390617" y="1533230"/>
            <a:ext cx="5477523" cy="1609465"/>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7975AB5C-ADD8-5077-1BB2-E88EE82A4109}"/>
              </a:ext>
            </a:extLst>
          </p:cNvPr>
          <p:cNvPicPr>
            <a:picLocks noChangeAspect="1"/>
          </p:cNvPicPr>
          <p:nvPr/>
        </p:nvPicPr>
        <p:blipFill rotWithShape="1">
          <a:blip r:embed="rId3"/>
          <a:srcRect l="5814" t="3199" r="9100" b="11884"/>
          <a:stretch/>
        </p:blipFill>
        <p:spPr>
          <a:xfrm>
            <a:off x="6129195" y="1376038"/>
            <a:ext cx="5589329" cy="1766657"/>
          </a:xfrm>
          <a:prstGeom prst="rect">
            <a:avLst/>
          </a:prstGeom>
          <a:ln>
            <a:no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BDF106D3-2FCC-B751-2535-B0B0FF42A3C5}"/>
              </a:ext>
            </a:extLst>
          </p:cNvPr>
          <p:cNvPicPr>
            <a:picLocks noChangeAspect="1"/>
          </p:cNvPicPr>
          <p:nvPr/>
        </p:nvPicPr>
        <p:blipFill>
          <a:blip r:embed="rId4"/>
          <a:stretch>
            <a:fillRect/>
          </a:stretch>
        </p:blipFill>
        <p:spPr>
          <a:xfrm>
            <a:off x="6023075" y="3429000"/>
            <a:ext cx="5768840" cy="2758679"/>
          </a:xfrm>
          <a:prstGeom prst="rect">
            <a:avLst/>
          </a:prstGeom>
          <a:ln>
            <a:noFill/>
          </a:ln>
          <a:effectLst>
            <a:outerShdw blurRad="292100" dist="139700" dir="2700000" algn="tl" rotWithShape="0">
              <a:srgbClr val="333333">
                <a:alpha val="65000"/>
              </a:srgbClr>
            </a:outerShdw>
          </a:effectLst>
        </p:spPr>
      </p:pic>
      <p:pic>
        <p:nvPicPr>
          <p:cNvPr id="14" name="Εικόνα 13">
            <a:extLst>
              <a:ext uri="{FF2B5EF4-FFF2-40B4-BE49-F238E27FC236}">
                <a16:creationId xmlns:a16="http://schemas.microsoft.com/office/drawing/2014/main" id="{6C553C76-57B1-78CD-D5E2-46A32BCF32A2}"/>
              </a:ext>
            </a:extLst>
          </p:cNvPr>
          <p:cNvPicPr>
            <a:picLocks noChangeAspect="1"/>
          </p:cNvPicPr>
          <p:nvPr/>
        </p:nvPicPr>
        <p:blipFill rotWithShape="1">
          <a:blip r:embed="rId5"/>
          <a:srcRect l="5514" r="6076"/>
          <a:stretch/>
        </p:blipFill>
        <p:spPr>
          <a:xfrm>
            <a:off x="275209" y="3526294"/>
            <a:ext cx="5477524" cy="1798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0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4BEC93-DED3-514E-40D2-D25D5F67D122}"/>
              </a:ext>
            </a:extLst>
          </p:cNvPr>
          <p:cNvSpPr>
            <a:spLocks noGrp="1"/>
          </p:cNvSpPr>
          <p:nvPr>
            <p:ph type="title"/>
          </p:nvPr>
        </p:nvSpPr>
        <p:spPr>
          <a:xfrm>
            <a:off x="758670" y="71768"/>
            <a:ext cx="9980682" cy="1096962"/>
          </a:xfrm>
        </p:spPr>
        <p:txBody>
          <a:bodyPr/>
          <a:lstStyle/>
          <a:p>
            <a:pPr algn="ctr"/>
            <a:r>
              <a:rPr lang="el-GR" dirty="0"/>
              <a:t>Εικόνες</a:t>
            </a:r>
            <a:endParaRPr lang="en-US" dirty="0"/>
          </a:p>
        </p:txBody>
      </p:sp>
      <p:sp>
        <p:nvSpPr>
          <p:cNvPr id="3" name="Θέση περιεχομένου 2">
            <a:extLst>
              <a:ext uri="{FF2B5EF4-FFF2-40B4-BE49-F238E27FC236}">
                <a16:creationId xmlns:a16="http://schemas.microsoft.com/office/drawing/2014/main" id="{21AB1437-000D-F9B6-0410-2E084F353856}"/>
              </a:ext>
            </a:extLst>
          </p:cNvPr>
          <p:cNvSpPr>
            <a:spLocks noGrp="1"/>
          </p:cNvSpPr>
          <p:nvPr>
            <p:ph idx="1"/>
          </p:nvPr>
        </p:nvSpPr>
        <p:spPr/>
        <p:txBody>
          <a:bodyPr/>
          <a:lstStyle/>
          <a:p>
            <a:r>
              <a:rPr lang="el-GR" dirty="0"/>
              <a:t>Αγιογραφίες</a:t>
            </a:r>
            <a:endParaRPr lang="en-US" dirty="0"/>
          </a:p>
        </p:txBody>
      </p:sp>
      <p:pic>
        <p:nvPicPr>
          <p:cNvPr id="5" name="Εικόνα 4">
            <a:extLst>
              <a:ext uri="{FF2B5EF4-FFF2-40B4-BE49-F238E27FC236}">
                <a16:creationId xmlns:a16="http://schemas.microsoft.com/office/drawing/2014/main" id="{BBCE14EC-2BA2-AE29-1388-CB99DA40DD14}"/>
              </a:ext>
            </a:extLst>
          </p:cNvPr>
          <p:cNvPicPr>
            <a:picLocks noChangeAspect="1"/>
          </p:cNvPicPr>
          <p:nvPr/>
        </p:nvPicPr>
        <p:blipFill rotWithShape="1">
          <a:blip r:embed="rId2"/>
          <a:srcRect l="56937" t="2814" r="7595" b="19652"/>
          <a:stretch/>
        </p:blipFill>
        <p:spPr>
          <a:xfrm>
            <a:off x="2869225" y="3539454"/>
            <a:ext cx="2284192" cy="2880205"/>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F5435EBD-F611-0BE9-9A31-26D17762C0C1}"/>
              </a:ext>
            </a:extLst>
          </p:cNvPr>
          <p:cNvPicPr>
            <a:picLocks noChangeAspect="1"/>
          </p:cNvPicPr>
          <p:nvPr/>
        </p:nvPicPr>
        <p:blipFill rotWithShape="1">
          <a:blip r:embed="rId3"/>
          <a:srcRect l="4086" t="3029" r="10965" b="12797"/>
          <a:stretch/>
        </p:blipFill>
        <p:spPr>
          <a:xfrm>
            <a:off x="5564332" y="3616388"/>
            <a:ext cx="2281657" cy="2726336"/>
          </a:xfrm>
          <a:prstGeom prst="rect">
            <a:avLst/>
          </a:prstGeom>
          <a:ln w="38100">
            <a:solidFill>
              <a:schemeClr val="tx1"/>
            </a:solid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0D4B08B5-75C0-8AB4-D63C-65D9C810D6AC}"/>
              </a:ext>
            </a:extLst>
          </p:cNvPr>
          <p:cNvPicPr>
            <a:picLocks noChangeAspect="1"/>
          </p:cNvPicPr>
          <p:nvPr/>
        </p:nvPicPr>
        <p:blipFill rotWithShape="1">
          <a:blip r:embed="rId4"/>
          <a:srcRect l="17982" t="9760" r="3955" b="29121"/>
          <a:stretch/>
        </p:blipFill>
        <p:spPr>
          <a:xfrm>
            <a:off x="3879440" y="1459183"/>
            <a:ext cx="3212190" cy="1866752"/>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B5F2D373-F45F-49E2-823A-9F507906BFFA}"/>
              </a:ext>
            </a:extLst>
          </p:cNvPr>
          <p:cNvPicPr>
            <a:picLocks noChangeAspect="1"/>
          </p:cNvPicPr>
          <p:nvPr/>
        </p:nvPicPr>
        <p:blipFill rotWithShape="1">
          <a:blip r:embed="rId5"/>
          <a:srcRect l="5910" r="7476" b="7572"/>
          <a:stretch/>
        </p:blipFill>
        <p:spPr>
          <a:xfrm>
            <a:off x="8060925" y="529480"/>
            <a:ext cx="3884350" cy="5454069"/>
          </a:xfrm>
          <a:prstGeom prst="rect">
            <a:avLst/>
          </a:prstGeom>
          <a:ln w="38100">
            <a:solidFill>
              <a:schemeClr val="tx1"/>
            </a:solidFill>
          </a:ln>
          <a:effectLst>
            <a:outerShdw blurRad="292100" dist="139700" dir="2700000" algn="tl" rotWithShape="0">
              <a:srgbClr val="333333">
                <a:alpha val="65000"/>
              </a:srgbClr>
            </a:outerShdw>
          </a:effectLst>
        </p:spPr>
      </p:pic>
      <p:pic>
        <p:nvPicPr>
          <p:cNvPr id="4" name="Εικόνα 3">
            <a:extLst>
              <a:ext uri="{FF2B5EF4-FFF2-40B4-BE49-F238E27FC236}">
                <a16:creationId xmlns:a16="http://schemas.microsoft.com/office/drawing/2014/main" id="{5B2601ED-C96E-3D28-B5BA-A784C421EC3B}"/>
              </a:ext>
            </a:extLst>
          </p:cNvPr>
          <p:cNvPicPr>
            <a:picLocks noChangeAspect="1"/>
          </p:cNvPicPr>
          <p:nvPr/>
        </p:nvPicPr>
        <p:blipFill rotWithShape="1">
          <a:blip r:embed="rId2"/>
          <a:srcRect l="11381" t="2814" r="53151" b="19652"/>
          <a:stretch/>
        </p:blipFill>
        <p:spPr>
          <a:xfrm>
            <a:off x="246724" y="2393754"/>
            <a:ext cx="2331303" cy="293961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47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7A0886-4F98-900C-3DC1-FD274DAC89F2}"/>
              </a:ext>
            </a:extLst>
          </p:cNvPr>
          <p:cNvSpPr>
            <a:spLocks noGrp="1"/>
          </p:cNvSpPr>
          <p:nvPr>
            <p:ph type="title"/>
          </p:nvPr>
        </p:nvSpPr>
        <p:spPr/>
        <p:txBody>
          <a:bodyPr/>
          <a:lstStyle/>
          <a:p>
            <a:pPr algn="ctr"/>
            <a:r>
              <a:rPr lang="el-GR" dirty="0"/>
              <a:t>Έργα Τέχνης</a:t>
            </a:r>
            <a:endParaRPr lang="en-US" dirty="0"/>
          </a:p>
        </p:txBody>
      </p:sp>
      <p:pic>
        <p:nvPicPr>
          <p:cNvPr id="7" name="Εικόνα 6">
            <a:extLst>
              <a:ext uri="{FF2B5EF4-FFF2-40B4-BE49-F238E27FC236}">
                <a16:creationId xmlns:a16="http://schemas.microsoft.com/office/drawing/2014/main" id="{A71C5760-446B-84E0-E122-7906593AE19E}"/>
              </a:ext>
            </a:extLst>
          </p:cNvPr>
          <p:cNvPicPr>
            <a:picLocks noChangeAspect="1"/>
          </p:cNvPicPr>
          <p:nvPr/>
        </p:nvPicPr>
        <p:blipFill rotWithShape="1">
          <a:blip r:embed="rId2"/>
          <a:srcRect l="14356" t="2570" r="8651" b="11629"/>
          <a:stretch/>
        </p:blipFill>
        <p:spPr>
          <a:xfrm>
            <a:off x="4044981" y="1462579"/>
            <a:ext cx="1784412" cy="4927106"/>
          </a:xfrm>
          <a:prstGeom prst="rect">
            <a:avLst/>
          </a:prstGeom>
        </p:spPr>
      </p:pic>
      <p:pic>
        <p:nvPicPr>
          <p:cNvPr id="9" name="Εικόνα 8">
            <a:extLst>
              <a:ext uri="{FF2B5EF4-FFF2-40B4-BE49-F238E27FC236}">
                <a16:creationId xmlns:a16="http://schemas.microsoft.com/office/drawing/2014/main" id="{26D06E71-F7AF-B380-A3E2-2671C5EF1E53}"/>
              </a:ext>
            </a:extLst>
          </p:cNvPr>
          <p:cNvPicPr>
            <a:picLocks noChangeAspect="1"/>
          </p:cNvPicPr>
          <p:nvPr/>
        </p:nvPicPr>
        <p:blipFill rotWithShape="1">
          <a:blip r:embed="rId3"/>
          <a:srcRect l="7172" t="512" r="5114" b="2658"/>
          <a:stretch/>
        </p:blipFill>
        <p:spPr>
          <a:xfrm>
            <a:off x="6540215" y="1462579"/>
            <a:ext cx="4545367" cy="5150672"/>
          </a:xfrm>
          <a:prstGeom prst="rect">
            <a:avLst/>
          </a:prstGeom>
        </p:spPr>
      </p:pic>
      <p:pic>
        <p:nvPicPr>
          <p:cNvPr id="13" name="Θέση περιεχομένου 12">
            <a:extLst>
              <a:ext uri="{FF2B5EF4-FFF2-40B4-BE49-F238E27FC236}">
                <a16:creationId xmlns:a16="http://schemas.microsoft.com/office/drawing/2014/main" id="{EEE36AC1-3A3F-2D68-BBA9-F647676288CF}"/>
              </a:ext>
            </a:extLst>
          </p:cNvPr>
          <p:cNvPicPr>
            <a:picLocks noGrp="1" noChangeAspect="1"/>
          </p:cNvPicPr>
          <p:nvPr>
            <p:ph idx="1"/>
          </p:nvPr>
        </p:nvPicPr>
        <p:blipFill rotWithShape="1">
          <a:blip r:embed="rId4"/>
          <a:srcRect l="5983" r="3953"/>
          <a:stretch/>
        </p:blipFill>
        <p:spPr>
          <a:xfrm>
            <a:off x="612558" y="1462579"/>
            <a:ext cx="2858611" cy="5291975"/>
          </a:xfrm>
        </p:spPr>
      </p:pic>
    </p:spTree>
    <p:extLst>
      <p:ext uri="{BB962C8B-B14F-4D97-AF65-F5344CB8AC3E}">
        <p14:creationId xmlns:p14="http://schemas.microsoft.com/office/powerpoint/2010/main" val="32545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701D91-6E1B-362C-76E5-6BF513591758}"/>
              </a:ext>
            </a:extLst>
          </p:cNvPr>
          <p:cNvSpPr>
            <a:spLocks noGrp="1"/>
          </p:cNvSpPr>
          <p:nvPr>
            <p:ph type="title"/>
          </p:nvPr>
        </p:nvSpPr>
        <p:spPr/>
        <p:txBody>
          <a:bodyPr/>
          <a:lstStyle/>
          <a:p>
            <a:pPr algn="ctr"/>
            <a:r>
              <a:rPr lang="el-GR" dirty="0"/>
              <a:t>Διάφορες Εικόνες</a:t>
            </a:r>
            <a:endParaRPr lang="en-US" dirty="0"/>
          </a:p>
        </p:txBody>
      </p:sp>
      <p:pic>
        <p:nvPicPr>
          <p:cNvPr id="5" name="Θέση περιεχομένου 4">
            <a:extLst>
              <a:ext uri="{FF2B5EF4-FFF2-40B4-BE49-F238E27FC236}">
                <a16:creationId xmlns:a16="http://schemas.microsoft.com/office/drawing/2014/main" id="{3375C4AA-1649-1004-E5C2-C9C6812ED5A8}"/>
              </a:ext>
            </a:extLst>
          </p:cNvPr>
          <p:cNvPicPr>
            <a:picLocks noGrp="1" noChangeAspect="1"/>
          </p:cNvPicPr>
          <p:nvPr>
            <p:ph idx="1"/>
          </p:nvPr>
        </p:nvPicPr>
        <p:blipFill rotWithShape="1">
          <a:blip r:embed="rId2"/>
          <a:srcRect l="9143" t="2144" r="2825" b="16865"/>
          <a:stretch/>
        </p:blipFill>
        <p:spPr>
          <a:xfrm>
            <a:off x="523783" y="1373832"/>
            <a:ext cx="3335187" cy="2434687"/>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F67F4BAF-5FF1-E8B7-56D2-006CD8A0BB3C}"/>
              </a:ext>
            </a:extLst>
          </p:cNvPr>
          <p:cNvPicPr>
            <a:picLocks noChangeAspect="1"/>
          </p:cNvPicPr>
          <p:nvPr/>
        </p:nvPicPr>
        <p:blipFill rotWithShape="1">
          <a:blip r:embed="rId3"/>
          <a:srcRect l="7727" t="2356" r="16022" b="12529"/>
          <a:stretch/>
        </p:blipFill>
        <p:spPr>
          <a:xfrm>
            <a:off x="8492671" y="498688"/>
            <a:ext cx="3195961" cy="1673468"/>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CCC0763F-962E-2994-72DB-12FCD6992658}"/>
              </a:ext>
            </a:extLst>
          </p:cNvPr>
          <p:cNvPicPr>
            <a:picLocks noChangeAspect="1"/>
          </p:cNvPicPr>
          <p:nvPr/>
        </p:nvPicPr>
        <p:blipFill rotWithShape="1">
          <a:blip r:embed="rId4"/>
          <a:srcRect l="17359" t="3187" r="4537" b="4812"/>
          <a:stretch/>
        </p:blipFill>
        <p:spPr>
          <a:xfrm>
            <a:off x="8347371" y="2591174"/>
            <a:ext cx="2962780" cy="3973451"/>
          </a:xfrm>
          <a:prstGeom prst="rect">
            <a:avLst/>
          </a:prstGeom>
          <a:ln>
            <a:noFill/>
          </a:ln>
          <a:effectLst>
            <a:outerShdw blurRad="292100" dist="139700" dir="2700000" algn="tl" rotWithShape="0">
              <a:srgbClr val="333333">
                <a:alpha val="65000"/>
              </a:srgbClr>
            </a:outerShdw>
          </a:effectLst>
        </p:spPr>
      </p:pic>
      <p:pic>
        <p:nvPicPr>
          <p:cNvPr id="11" name="Εικόνα 10">
            <a:extLst>
              <a:ext uri="{FF2B5EF4-FFF2-40B4-BE49-F238E27FC236}">
                <a16:creationId xmlns:a16="http://schemas.microsoft.com/office/drawing/2014/main" id="{EBE96FE0-959E-3EC8-1DE3-267CFE7F3C04}"/>
              </a:ext>
            </a:extLst>
          </p:cNvPr>
          <p:cNvPicPr>
            <a:picLocks noChangeAspect="1"/>
          </p:cNvPicPr>
          <p:nvPr/>
        </p:nvPicPr>
        <p:blipFill rotWithShape="1">
          <a:blip r:embed="rId5"/>
          <a:srcRect l="5235" t="2155" r="18352" b="17243"/>
          <a:stretch/>
        </p:blipFill>
        <p:spPr>
          <a:xfrm>
            <a:off x="523783" y="4009189"/>
            <a:ext cx="3826276" cy="2531077"/>
          </a:xfrm>
          <a:prstGeom prst="rect">
            <a:avLst/>
          </a:prstGeom>
          <a:ln>
            <a:noFill/>
          </a:ln>
          <a:effectLst>
            <a:outerShdw blurRad="292100" dist="139700" dir="2700000" algn="tl" rotWithShape="0">
              <a:srgbClr val="333333">
                <a:alpha val="65000"/>
              </a:srgbClr>
            </a:outerShdw>
          </a:effectLst>
        </p:spPr>
      </p:pic>
      <p:pic>
        <p:nvPicPr>
          <p:cNvPr id="13" name="Εικόνα 12">
            <a:extLst>
              <a:ext uri="{FF2B5EF4-FFF2-40B4-BE49-F238E27FC236}">
                <a16:creationId xmlns:a16="http://schemas.microsoft.com/office/drawing/2014/main" id="{E7D87E1F-F850-5BAF-A71E-6F8F2EC61F59}"/>
              </a:ext>
            </a:extLst>
          </p:cNvPr>
          <p:cNvPicPr>
            <a:picLocks noChangeAspect="1"/>
          </p:cNvPicPr>
          <p:nvPr/>
        </p:nvPicPr>
        <p:blipFill rotWithShape="1">
          <a:blip r:embed="rId6"/>
          <a:srcRect l="6015" t="2299" r="6538" b="1828"/>
          <a:stretch/>
        </p:blipFill>
        <p:spPr>
          <a:xfrm>
            <a:off x="4654701" y="1691094"/>
            <a:ext cx="3042239" cy="4234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1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75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75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75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401651-14C0-DAE8-0CE9-2CA8029C5D80}"/>
              </a:ext>
            </a:extLst>
          </p:cNvPr>
          <p:cNvSpPr>
            <a:spLocks noGrp="1"/>
          </p:cNvSpPr>
          <p:nvPr>
            <p:ph type="title"/>
          </p:nvPr>
        </p:nvSpPr>
        <p:spPr/>
        <p:txBody>
          <a:bodyPr/>
          <a:lstStyle/>
          <a:p>
            <a:r>
              <a:rPr lang="el-GR" dirty="0"/>
              <a:t>Δραστηριότητες</a:t>
            </a:r>
            <a:endParaRPr lang="en-US" dirty="0"/>
          </a:p>
        </p:txBody>
      </p:sp>
      <p:sp>
        <p:nvSpPr>
          <p:cNvPr id="3" name="Θέση περιεχομένου 2">
            <a:extLst>
              <a:ext uri="{FF2B5EF4-FFF2-40B4-BE49-F238E27FC236}">
                <a16:creationId xmlns:a16="http://schemas.microsoft.com/office/drawing/2014/main" id="{D7EE24C1-B007-846F-9F33-3552039ED091}"/>
              </a:ext>
            </a:extLst>
          </p:cNvPr>
          <p:cNvSpPr>
            <a:spLocks noGrp="1"/>
          </p:cNvSpPr>
          <p:nvPr>
            <p:ph idx="1"/>
          </p:nvPr>
        </p:nvSpPr>
        <p:spPr>
          <a:xfrm>
            <a:off x="616628" y="1349473"/>
            <a:ext cx="3893228" cy="384966"/>
          </a:xfrm>
        </p:spPr>
        <p:txBody>
          <a:bodyPr>
            <a:normAutofit/>
          </a:bodyPr>
          <a:lstStyle/>
          <a:p>
            <a:r>
              <a:rPr lang="el-GR" dirty="0"/>
              <a:t>Χριστιανικού περιεχομένου </a:t>
            </a:r>
            <a:endParaRPr lang="en-US" dirty="0"/>
          </a:p>
        </p:txBody>
      </p:sp>
      <p:pic>
        <p:nvPicPr>
          <p:cNvPr id="5" name="Εικόνα 4">
            <a:extLst>
              <a:ext uri="{FF2B5EF4-FFF2-40B4-BE49-F238E27FC236}">
                <a16:creationId xmlns:a16="http://schemas.microsoft.com/office/drawing/2014/main" id="{ED522383-FF07-8880-4186-7FADF2A4269F}"/>
              </a:ext>
            </a:extLst>
          </p:cNvPr>
          <p:cNvPicPr>
            <a:picLocks noChangeAspect="1"/>
          </p:cNvPicPr>
          <p:nvPr/>
        </p:nvPicPr>
        <p:blipFill rotWithShape="1">
          <a:blip r:embed="rId2"/>
          <a:srcRect l="3543" r="4038"/>
          <a:stretch/>
        </p:blipFill>
        <p:spPr>
          <a:xfrm>
            <a:off x="195012" y="1910751"/>
            <a:ext cx="5360395" cy="2063836"/>
          </a:xfrm>
          <a:prstGeom prst="rect">
            <a:avLst/>
          </a:prstGeom>
        </p:spPr>
        <p:style>
          <a:lnRef idx="2">
            <a:schemeClr val="dk1"/>
          </a:lnRef>
          <a:fillRef idx="1">
            <a:schemeClr val="lt1"/>
          </a:fillRef>
          <a:effectRef idx="0">
            <a:schemeClr val="dk1"/>
          </a:effectRef>
          <a:fontRef idx="minor">
            <a:schemeClr val="dk1"/>
          </a:fontRef>
        </p:style>
      </p:pic>
      <p:pic>
        <p:nvPicPr>
          <p:cNvPr id="7" name="Εικόνα 6">
            <a:extLst>
              <a:ext uri="{FF2B5EF4-FFF2-40B4-BE49-F238E27FC236}">
                <a16:creationId xmlns:a16="http://schemas.microsoft.com/office/drawing/2014/main" id="{6C6AAF6A-D6E2-A6BD-9AEC-22FB5AFEC5F8}"/>
              </a:ext>
            </a:extLst>
          </p:cNvPr>
          <p:cNvPicPr>
            <a:picLocks noChangeAspect="1"/>
          </p:cNvPicPr>
          <p:nvPr/>
        </p:nvPicPr>
        <p:blipFill rotWithShape="1">
          <a:blip r:embed="rId3"/>
          <a:srcRect b="26128"/>
          <a:stretch/>
        </p:blipFill>
        <p:spPr>
          <a:xfrm>
            <a:off x="79598" y="4219592"/>
            <a:ext cx="5940246" cy="1186909"/>
          </a:xfrm>
          <a:prstGeom prst="rect">
            <a:avLst/>
          </a:prstGeom>
        </p:spPr>
        <p:style>
          <a:lnRef idx="2">
            <a:schemeClr val="accent2"/>
          </a:lnRef>
          <a:fillRef idx="1">
            <a:schemeClr val="lt1"/>
          </a:fillRef>
          <a:effectRef idx="0">
            <a:schemeClr val="accent2"/>
          </a:effectRef>
          <a:fontRef idx="minor">
            <a:schemeClr val="dk1"/>
          </a:fontRef>
        </p:style>
      </p:pic>
      <p:pic>
        <p:nvPicPr>
          <p:cNvPr id="9" name="Εικόνα 8">
            <a:extLst>
              <a:ext uri="{FF2B5EF4-FFF2-40B4-BE49-F238E27FC236}">
                <a16:creationId xmlns:a16="http://schemas.microsoft.com/office/drawing/2014/main" id="{B81197EF-D0A5-B014-8037-16260B501B53}"/>
              </a:ext>
            </a:extLst>
          </p:cNvPr>
          <p:cNvPicPr>
            <a:picLocks noChangeAspect="1"/>
          </p:cNvPicPr>
          <p:nvPr/>
        </p:nvPicPr>
        <p:blipFill>
          <a:blip r:embed="rId4"/>
          <a:stretch>
            <a:fillRect/>
          </a:stretch>
        </p:blipFill>
        <p:spPr>
          <a:xfrm>
            <a:off x="1872886" y="5651505"/>
            <a:ext cx="6746361" cy="982270"/>
          </a:xfrm>
          <a:prstGeom prst="rect">
            <a:avLst/>
          </a:prstGeom>
        </p:spPr>
        <p:style>
          <a:lnRef idx="2">
            <a:schemeClr val="accent4"/>
          </a:lnRef>
          <a:fillRef idx="1">
            <a:schemeClr val="lt1"/>
          </a:fillRef>
          <a:effectRef idx="0">
            <a:schemeClr val="accent4"/>
          </a:effectRef>
          <a:fontRef idx="minor">
            <a:schemeClr val="dk1"/>
          </a:fontRef>
        </p:style>
      </p:pic>
      <p:pic>
        <p:nvPicPr>
          <p:cNvPr id="11" name="Εικόνα 10">
            <a:extLst>
              <a:ext uri="{FF2B5EF4-FFF2-40B4-BE49-F238E27FC236}">
                <a16:creationId xmlns:a16="http://schemas.microsoft.com/office/drawing/2014/main" id="{55DA0817-1611-7C1E-9E59-D833398E8F34}"/>
              </a:ext>
            </a:extLst>
          </p:cNvPr>
          <p:cNvPicPr>
            <a:picLocks noChangeAspect="1"/>
          </p:cNvPicPr>
          <p:nvPr/>
        </p:nvPicPr>
        <p:blipFill>
          <a:blip r:embed="rId5"/>
          <a:stretch>
            <a:fillRect/>
          </a:stretch>
        </p:blipFill>
        <p:spPr>
          <a:xfrm>
            <a:off x="5811533" y="450292"/>
            <a:ext cx="6121923" cy="1569227"/>
          </a:xfrm>
          <a:prstGeom prst="rect">
            <a:avLst/>
          </a:prstGeom>
        </p:spPr>
        <p:style>
          <a:lnRef idx="2">
            <a:schemeClr val="accent1"/>
          </a:lnRef>
          <a:fillRef idx="1">
            <a:schemeClr val="lt1"/>
          </a:fillRef>
          <a:effectRef idx="0">
            <a:schemeClr val="accent1"/>
          </a:effectRef>
          <a:fontRef idx="minor">
            <a:schemeClr val="dk1"/>
          </a:fontRef>
        </p:style>
      </p:pic>
      <p:pic>
        <p:nvPicPr>
          <p:cNvPr id="13" name="Εικόνα 12">
            <a:extLst>
              <a:ext uri="{FF2B5EF4-FFF2-40B4-BE49-F238E27FC236}">
                <a16:creationId xmlns:a16="http://schemas.microsoft.com/office/drawing/2014/main" id="{AFE5147A-6543-0DA1-925D-D0252D39EB49}"/>
              </a:ext>
            </a:extLst>
          </p:cNvPr>
          <p:cNvPicPr>
            <a:picLocks noChangeAspect="1"/>
          </p:cNvPicPr>
          <p:nvPr/>
        </p:nvPicPr>
        <p:blipFill>
          <a:blip r:embed="rId6"/>
          <a:stretch>
            <a:fillRect/>
          </a:stretch>
        </p:blipFill>
        <p:spPr>
          <a:xfrm>
            <a:off x="6201368" y="2393611"/>
            <a:ext cx="5732088" cy="2554822"/>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60508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52A930F-3AF8-E711-721E-58CB6DCEE4C9}"/>
              </a:ext>
            </a:extLst>
          </p:cNvPr>
          <p:cNvSpPr>
            <a:spLocks noGrp="1"/>
          </p:cNvSpPr>
          <p:nvPr>
            <p:ph idx="1"/>
          </p:nvPr>
        </p:nvSpPr>
        <p:spPr>
          <a:xfrm>
            <a:off x="3530640" y="106521"/>
            <a:ext cx="4686706" cy="459058"/>
          </a:xfrm>
        </p:spPr>
        <p:txBody>
          <a:bodyPr/>
          <a:lstStyle/>
          <a:p>
            <a:r>
              <a:rPr lang="el-GR" dirty="0"/>
              <a:t>Μη θρησκευτικού περιεχομένου </a:t>
            </a:r>
            <a:endParaRPr lang="en-US" dirty="0"/>
          </a:p>
        </p:txBody>
      </p:sp>
      <p:pic>
        <p:nvPicPr>
          <p:cNvPr id="5" name="Εικόνα 4">
            <a:extLst>
              <a:ext uri="{FF2B5EF4-FFF2-40B4-BE49-F238E27FC236}">
                <a16:creationId xmlns:a16="http://schemas.microsoft.com/office/drawing/2014/main" id="{35DC6770-A619-260B-4BD0-356BECF57855}"/>
              </a:ext>
            </a:extLst>
          </p:cNvPr>
          <p:cNvPicPr>
            <a:picLocks noChangeAspect="1"/>
          </p:cNvPicPr>
          <p:nvPr/>
        </p:nvPicPr>
        <p:blipFill rotWithShape="1">
          <a:blip r:embed="rId2"/>
          <a:srcRect r="3436" b="3028"/>
          <a:stretch/>
        </p:blipFill>
        <p:spPr>
          <a:xfrm>
            <a:off x="0" y="609193"/>
            <a:ext cx="4944862" cy="3964508"/>
          </a:xfrm>
          <a:prstGeom prst="rect">
            <a:avLst/>
          </a:prstGeom>
          <a:ln>
            <a:noFill/>
          </a:ln>
          <a:effectLst>
            <a:outerShdw blurRad="292100" dist="139700" dir="2700000" algn="tl" rotWithShape="0">
              <a:srgbClr val="333333">
                <a:alpha val="65000"/>
              </a:srgbClr>
            </a:outerShdw>
          </a:effectLst>
        </p:spPr>
      </p:pic>
      <p:pic>
        <p:nvPicPr>
          <p:cNvPr id="7" name="Εικόνα 6">
            <a:extLst>
              <a:ext uri="{FF2B5EF4-FFF2-40B4-BE49-F238E27FC236}">
                <a16:creationId xmlns:a16="http://schemas.microsoft.com/office/drawing/2014/main" id="{B5A2B7B9-5478-2CF7-4A09-C11C24FAA23F}"/>
              </a:ext>
            </a:extLst>
          </p:cNvPr>
          <p:cNvPicPr>
            <a:picLocks noChangeAspect="1"/>
          </p:cNvPicPr>
          <p:nvPr/>
        </p:nvPicPr>
        <p:blipFill rotWithShape="1">
          <a:blip r:embed="rId3"/>
          <a:srcRect l="5236" r="9520" b="10091"/>
          <a:stretch/>
        </p:blipFill>
        <p:spPr>
          <a:xfrm>
            <a:off x="6318008" y="510969"/>
            <a:ext cx="5462726" cy="4350059"/>
          </a:xfrm>
          <a:prstGeom prst="rect">
            <a:avLst/>
          </a:prstGeom>
          <a:ln>
            <a:noFill/>
          </a:ln>
          <a:effectLst>
            <a:outerShdw blurRad="292100" dist="139700" dir="2700000" algn="tl" rotWithShape="0">
              <a:srgbClr val="333333">
                <a:alpha val="65000"/>
              </a:srgbClr>
            </a:outerShdw>
          </a:effectLst>
        </p:spPr>
      </p:pic>
      <p:grpSp>
        <p:nvGrpSpPr>
          <p:cNvPr id="4" name="Ομάδα 3">
            <a:extLst>
              <a:ext uri="{FF2B5EF4-FFF2-40B4-BE49-F238E27FC236}">
                <a16:creationId xmlns:a16="http://schemas.microsoft.com/office/drawing/2014/main" id="{F823D45E-F518-1F99-723D-7CB56B504D43}"/>
              </a:ext>
            </a:extLst>
          </p:cNvPr>
          <p:cNvGrpSpPr/>
          <p:nvPr/>
        </p:nvGrpSpPr>
        <p:grpSpPr>
          <a:xfrm>
            <a:off x="0" y="4660930"/>
            <a:ext cx="8567461" cy="2052446"/>
            <a:chOff x="1218691" y="4446009"/>
            <a:chExt cx="8567461" cy="2052446"/>
          </a:xfrm>
        </p:grpSpPr>
        <p:pic>
          <p:nvPicPr>
            <p:cNvPr id="9" name="Εικόνα 8">
              <a:extLst>
                <a:ext uri="{FF2B5EF4-FFF2-40B4-BE49-F238E27FC236}">
                  <a16:creationId xmlns:a16="http://schemas.microsoft.com/office/drawing/2014/main" id="{6E303486-466C-8C6B-441B-6808DE6E6F04}"/>
                </a:ext>
              </a:extLst>
            </p:cNvPr>
            <p:cNvPicPr>
              <a:picLocks noChangeAspect="1"/>
            </p:cNvPicPr>
            <p:nvPr/>
          </p:nvPicPr>
          <p:blipFill rotWithShape="1">
            <a:blip r:embed="rId4"/>
            <a:srcRect l="3355" r="6107" b="48797"/>
            <a:stretch/>
          </p:blipFill>
          <p:spPr>
            <a:xfrm>
              <a:off x="1218691" y="4446009"/>
              <a:ext cx="4519244" cy="2052446"/>
            </a:xfrm>
            <a:prstGeom prst="rect">
              <a:avLst/>
            </a:prstGeom>
            <a:ln>
              <a:noFill/>
            </a:ln>
            <a:effectLst>
              <a:outerShdw blurRad="292100" dist="139700" dir="2700000" algn="tl" rotWithShape="0">
                <a:srgbClr val="333333">
                  <a:alpha val="65000"/>
                </a:srgbClr>
              </a:outerShdw>
            </a:effectLst>
          </p:spPr>
        </p:pic>
        <p:pic>
          <p:nvPicPr>
            <p:cNvPr id="2" name="Εικόνα 1">
              <a:extLst>
                <a:ext uri="{FF2B5EF4-FFF2-40B4-BE49-F238E27FC236}">
                  <a16:creationId xmlns:a16="http://schemas.microsoft.com/office/drawing/2014/main" id="{84A2DCCC-048A-CC5A-535E-6CDB9035AF1A}"/>
                </a:ext>
              </a:extLst>
            </p:cNvPr>
            <p:cNvPicPr>
              <a:picLocks noChangeAspect="1"/>
            </p:cNvPicPr>
            <p:nvPr/>
          </p:nvPicPr>
          <p:blipFill rotWithShape="1">
            <a:blip r:embed="rId4"/>
            <a:srcRect l="8512" t="51424" r="10386" b="2731"/>
            <a:stretch/>
          </p:blipFill>
          <p:spPr>
            <a:xfrm>
              <a:off x="5737935" y="4553393"/>
              <a:ext cx="4048217" cy="18376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8435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AE667F-DF46-630C-D8DE-5202421C5BAE}"/>
              </a:ext>
            </a:extLst>
          </p:cNvPr>
          <p:cNvSpPr>
            <a:spLocks noGrp="1"/>
          </p:cNvSpPr>
          <p:nvPr>
            <p:ph type="title"/>
          </p:nvPr>
        </p:nvSpPr>
        <p:spPr/>
        <p:txBody>
          <a:bodyPr/>
          <a:lstStyle/>
          <a:p>
            <a:pPr algn="ctr"/>
            <a:r>
              <a:rPr lang="el-GR" dirty="0"/>
              <a:t>Αναφορά σε άλλες θρησκείες </a:t>
            </a:r>
            <a:endParaRPr lang="en-US" dirty="0"/>
          </a:p>
        </p:txBody>
      </p:sp>
      <p:sp>
        <p:nvSpPr>
          <p:cNvPr id="3" name="Θέση περιεχομένου 2">
            <a:extLst>
              <a:ext uri="{FF2B5EF4-FFF2-40B4-BE49-F238E27FC236}">
                <a16:creationId xmlns:a16="http://schemas.microsoft.com/office/drawing/2014/main" id="{3D123578-82B8-E1AA-9DC8-3F104CCEEB52}"/>
              </a:ext>
            </a:extLst>
          </p:cNvPr>
          <p:cNvSpPr>
            <a:spLocks noGrp="1"/>
          </p:cNvSpPr>
          <p:nvPr>
            <p:ph idx="1"/>
          </p:nvPr>
        </p:nvSpPr>
        <p:spPr>
          <a:xfrm>
            <a:off x="1491924" y="1386681"/>
            <a:ext cx="1664933" cy="394553"/>
          </a:xfrm>
        </p:spPr>
        <p:txBody>
          <a:bodyPr/>
          <a:lstStyle/>
          <a:p>
            <a:r>
              <a:rPr lang="el-GR" dirty="0"/>
              <a:t>Κείμενα </a:t>
            </a:r>
            <a:endParaRPr lang="en-US" dirty="0"/>
          </a:p>
        </p:txBody>
      </p:sp>
      <p:pic>
        <p:nvPicPr>
          <p:cNvPr id="5" name="Εικόνα 4">
            <a:extLst>
              <a:ext uri="{FF2B5EF4-FFF2-40B4-BE49-F238E27FC236}">
                <a16:creationId xmlns:a16="http://schemas.microsoft.com/office/drawing/2014/main" id="{6226F6FD-0B7B-D928-EFA7-776762122A96}"/>
              </a:ext>
            </a:extLst>
          </p:cNvPr>
          <p:cNvPicPr>
            <a:picLocks noChangeAspect="1"/>
          </p:cNvPicPr>
          <p:nvPr/>
        </p:nvPicPr>
        <p:blipFill rotWithShape="1">
          <a:blip r:embed="rId2"/>
          <a:srcRect l="4021" t="1855" r="7607" b="5350"/>
          <a:stretch/>
        </p:blipFill>
        <p:spPr>
          <a:xfrm>
            <a:off x="461638" y="1850909"/>
            <a:ext cx="4922833" cy="301923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pic>
      <p:pic>
        <p:nvPicPr>
          <p:cNvPr id="7" name="Εικόνα 6">
            <a:extLst>
              <a:ext uri="{FF2B5EF4-FFF2-40B4-BE49-F238E27FC236}">
                <a16:creationId xmlns:a16="http://schemas.microsoft.com/office/drawing/2014/main" id="{B92738CA-1D6C-CE0E-749A-CB5300BC0D32}"/>
              </a:ext>
            </a:extLst>
          </p:cNvPr>
          <p:cNvPicPr>
            <a:picLocks noChangeAspect="1"/>
          </p:cNvPicPr>
          <p:nvPr/>
        </p:nvPicPr>
        <p:blipFill>
          <a:blip r:embed="rId3"/>
          <a:stretch>
            <a:fillRect/>
          </a:stretch>
        </p:blipFill>
        <p:spPr>
          <a:xfrm>
            <a:off x="6167021" y="1951784"/>
            <a:ext cx="5314765" cy="3227986"/>
          </a:xfrm>
          <a:prstGeom prst="rect">
            <a:avLst/>
          </a:prstGeom>
          <a:noFill/>
          <a:ln w="9525" cap="flat" cmpd="sng" algn="ctr">
            <a:solidFill>
              <a:schemeClr val="accent3"/>
            </a:solidFill>
            <a:prstDash val="solid"/>
            <a:round/>
            <a:headEnd type="none" w="med" len="med"/>
            <a:tailEnd type="none" w="med" len="med"/>
          </a:ln>
        </p:spPr>
      </p:pic>
      <p:pic>
        <p:nvPicPr>
          <p:cNvPr id="9" name="Εικόνα 8">
            <a:extLst>
              <a:ext uri="{FF2B5EF4-FFF2-40B4-BE49-F238E27FC236}">
                <a16:creationId xmlns:a16="http://schemas.microsoft.com/office/drawing/2014/main" id="{9548AE92-EF57-9EAC-4CFA-0018453E773A}"/>
              </a:ext>
            </a:extLst>
          </p:cNvPr>
          <p:cNvPicPr>
            <a:picLocks noChangeAspect="1"/>
          </p:cNvPicPr>
          <p:nvPr/>
        </p:nvPicPr>
        <p:blipFill>
          <a:blip r:embed="rId4"/>
          <a:stretch>
            <a:fillRect/>
          </a:stretch>
        </p:blipFill>
        <p:spPr>
          <a:xfrm>
            <a:off x="5295695" y="5635796"/>
            <a:ext cx="6805629" cy="909416"/>
          </a:xfrm>
          <a:prstGeom prst="rect">
            <a:avLst/>
          </a:prstGeom>
          <a:noFill/>
          <a:ln w="9525" cap="flat" cmpd="sng" algn="ctr">
            <a:solidFill>
              <a:schemeClr val="accent3"/>
            </a:solidFill>
            <a:prstDash val="solid"/>
            <a:round/>
            <a:headEnd type="none" w="med" len="med"/>
            <a:tailEnd type="none" w="med" len="med"/>
          </a:ln>
        </p:spPr>
      </p:pic>
      <p:pic>
        <p:nvPicPr>
          <p:cNvPr id="11" name="Εικόνα 10">
            <a:extLst>
              <a:ext uri="{FF2B5EF4-FFF2-40B4-BE49-F238E27FC236}">
                <a16:creationId xmlns:a16="http://schemas.microsoft.com/office/drawing/2014/main" id="{B9B26125-D173-A5A5-A467-D7D5DFABC5D8}"/>
              </a:ext>
            </a:extLst>
          </p:cNvPr>
          <p:cNvPicPr>
            <a:picLocks noChangeAspect="1"/>
          </p:cNvPicPr>
          <p:nvPr/>
        </p:nvPicPr>
        <p:blipFill rotWithShape="1">
          <a:blip r:embed="rId5"/>
          <a:srcRect l="3368" r="3279"/>
          <a:stretch/>
        </p:blipFill>
        <p:spPr>
          <a:xfrm>
            <a:off x="235258" y="5007091"/>
            <a:ext cx="4823375" cy="1257409"/>
          </a:xfrm>
          <a:prstGeom prst="rect">
            <a:avLst/>
          </a:prstGeom>
          <a:noFill/>
          <a:ln w="9525" cap="flat" cmpd="sng" algn="ctr">
            <a:solidFill>
              <a:schemeClr val="accent3"/>
            </a:solidFill>
            <a:prstDash val="solid"/>
            <a:round/>
            <a:headEnd type="none" w="med" len="med"/>
            <a:tailEnd type="none" w="med" len="med"/>
          </a:ln>
        </p:spPr>
      </p:pic>
    </p:spTree>
    <p:extLst>
      <p:ext uri="{BB962C8B-B14F-4D97-AF65-F5344CB8AC3E}">
        <p14:creationId xmlns:p14="http://schemas.microsoft.com/office/powerpoint/2010/main" val="2764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26ECDF1-A500-3E96-4423-9397A19EFDDD}"/>
              </a:ext>
            </a:extLst>
          </p:cNvPr>
          <p:cNvSpPr>
            <a:spLocks noGrp="1"/>
          </p:cNvSpPr>
          <p:nvPr>
            <p:ph idx="1"/>
          </p:nvPr>
        </p:nvSpPr>
        <p:spPr>
          <a:xfrm>
            <a:off x="750760" y="1095622"/>
            <a:ext cx="1462740" cy="478920"/>
          </a:xfrm>
        </p:spPr>
        <p:txBody>
          <a:bodyPr/>
          <a:lstStyle/>
          <a:p>
            <a:r>
              <a:rPr lang="el-GR" dirty="0"/>
              <a:t>Εικόνες </a:t>
            </a:r>
            <a:endParaRPr lang="en-US" dirty="0"/>
          </a:p>
        </p:txBody>
      </p:sp>
      <p:pic>
        <p:nvPicPr>
          <p:cNvPr id="5" name="Εικόνα 4">
            <a:extLst>
              <a:ext uri="{FF2B5EF4-FFF2-40B4-BE49-F238E27FC236}">
                <a16:creationId xmlns:a16="http://schemas.microsoft.com/office/drawing/2014/main" id="{00BC429E-4E54-EFC1-DFA6-DD24969D97D2}"/>
              </a:ext>
            </a:extLst>
          </p:cNvPr>
          <p:cNvPicPr>
            <a:picLocks noChangeAspect="1"/>
          </p:cNvPicPr>
          <p:nvPr/>
        </p:nvPicPr>
        <p:blipFill rotWithShape="1">
          <a:blip r:embed="rId2"/>
          <a:srcRect l="3394" r="4775" b="3818"/>
          <a:stretch/>
        </p:blipFill>
        <p:spPr>
          <a:xfrm>
            <a:off x="3090093" y="253359"/>
            <a:ext cx="2165488" cy="2934099"/>
          </a:xfrm>
          <a:prstGeom prst="rect">
            <a:avLst/>
          </a:prstGeom>
        </p:spPr>
      </p:pic>
      <p:pic>
        <p:nvPicPr>
          <p:cNvPr id="7" name="Εικόνα 6">
            <a:extLst>
              <a:ext uri="{FF2B5EF4-FFF2-40B4-BE49-F238E27FC236}">
                <a16:creationId xmlns:a16="http://schemas.microsoft.com/office/drawing/2014/main" id="{A7B49D1F-456A-CDE4-8BAA-8312C7D5AF42}"/>
              </a:ext>
            </a:extLst>
          </p:cNvPr>
          <p:cNvPicPr>
            <a:picLocks noChangeAspect="1"/>
          </p:cNvPicPr>
          <p:nvPr/>
        </p:nvPicPr>
        <p:blipFill rotWithShape="1">
          <a:blip r:embed="rId3"/>
          <a:srcRect l="2223" r="7106"/>
          <a:stretch/>
        </p:blipFill>
        <p:spPr>
          <a:xfrm>
            <a:off x="270769" y="3397625"/>
            <a:ext cx="4327864" cy="3110477"/>
          </a:xfrm>
          <a:prstGeom prst="rect">
            <a:avLst/>
          </a:prstGeom>
        </p:spPr>
      </p:pic>
      <p:pic>
        <p:nvPicPr>
          <p:cNvPr id="9" name="Εικόνα 8">
            <a:extLst>
              <a:ext uri="{FF2B5EF4-FFF2-40B4-BE49-F238E27FC236}">
                <a16:creationId xmlns:a16="http://schemas.microsoft.com/office/drawing/2014/main" id="{026FBDC4-3010-6198-E87A-5E931B8ECA09}"/>
              </a:ext>
            </a:extLst>
          </p:cNvPr>
          <p:cNvPicPr>
            <a:picLocks noChangeAspect="1"/>
          </p:cNvPicPr>
          <p:nvPr/>
        </p:nvPicPr>
        <p:blipFill rotWithShape="1">
          <a:blip r:embed="rId4"/>
          <a:srcRect l="10820" t="3460" r="30387"/>
          <a:stretch/>
        </p:blipFill>
        <p:spPr>
          <a:xfrm>
            <a:off x="9357063" y="356341"/>
            <a:ext cx="2084177" cy="3091423"/>
          </a:xfrm>
          <a:prstGeom prst="rect">
            <a:avLst/>
          </a:prstGeom>
        </p:spPr>
      </p:pic>
      <p:pic>
        <p:nvPicPr>
          <p:cNvPr id="11" name="Εικόνα 10">
            <a:extLst>
              <a:ext uri="{FF2B5EF4-FFF2-40B4-BE49-F238E27FC236}">
                <a16:creationId xmlns:a16="http://schemas.microsoft.com/office/drawing/2014/main" id="{C4317BD3-9852-B1AA-AF3B-B1A9C2A9BC6E}"/>
              </a:ext>
            </a:extLst>
          </p:cNvPr>
          <p:cNvPicPr>
            <a:picLocks noChangeAspect="1"/>
          </p:cNvPicPr>
          <p:nvPr/>
        </p:nvPicPr>
        <p:blipFill rotWithShape="1">
          <a:blip r:embed="rId5"/>
          <a:srcRect l="16298" t="7447" r="25882"/>
          <a:stretch/>
        </p:blipFill>
        <p:spPr>
          <a:xfrm>
            <a:off x="5974673" y="463524"/>
            <a:ext cx="2272682" cy="3199475"/>
          </a:xfrm>
          <a:prstGeom prst="rect">
            <a:avLst/>
          </a:prstGeom>
        </p:spPr>
      </p:pic>
      <p:pic>
        <p:nvPicPr>
          <p:cNvPr id="13" name="Εικόνα 12">
            <a:extLst>
              <a:ext uri="{FF2B5EF4-FFF2-40B4-BE49-F238E27FC236}">
                <a16:creationId xmlns:a16="http://schemas.microsoft.com/office/drawing/2014/main" id="{FF32D475-D395-F063-66C0-1216CCDE9F6D}"/>
              </a:ext>
            </a:extLst>
          </p:cNvPr>
          <p:cNvPicPr>
            <a:picLocks noChangeAspect="1"/>
          </p:cNvPicPr>
          <p:nvPr/>
        </p:nvPicPr>
        <p:blipFill rotWithShape="1">
          <a:blip r:embed="rId6"/>
          <a:srcRect l="10028" t="5166" r="8906" b="-1"/>
          <a:stretch/>
        </p:blipFill>
        <p:spPr>
          <a:xfrm>
            <a:off x="5140709" y="3822734"/>
            <a:ext cx="6300531" cy="2260258"/>
          </a:xfrm>
          <a:prstGeom prst="rect">
            <a:avLst/>
          </a:prstGeom>
        </p:spPr>
      </p:pic>
    </p:spTree>
    <p:extLst>
      <p:ext uri="{BB962C8B-B14F-4D97-AF65-F5344CB8AC3E}">
        <p14:creationId xmlns:p14="http://schemas.microsoft.com/office/powerpoint/2010/main" val="256220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DFCACBD-2990-AF2A-611C-4335B7709A0B}"/>
              </a:ext>
            </a:extLst>
          </p:cNvPr>
          <p:cNvSpPr>
            <a:spLocks noGrp="1"/>
          </p:cNvSpPr>
          <p:nvPr>
            <p:ph idx="1"/>
          </p:nvPr>
        </p:nvSpPr>
        <p:spPr>
          <a:xfrm>
            <a:off x="990722" y="746731"/>
            <a:ext cx="2437290" cy="432877"/>
          </a:xfrm>
        </p:spPr>
        <p:txBody>
          <a:bodyPr/>
          <a:lstStyle/>
          <a:p>
            <a:r>
              <a:rPr lang="el-GR" dirty="0"/>
              <a:t>Δραστηριότητες</a:t>
            </a:r>
            <a:endParaRPr lang="en-US" dirty="0"/>
          </a:p>
        </p:txBody>
      </p:sp>
      <p:pic>
        <p:nvPicPr>
          <p:cNvPr id="5" name="Εικόνα 4">
            <a:extLst>
              <a:ext uri="{FF2B5EF4-FFF2-40B4-BE49-F238E27FC236}">
                <a16:creationId xmlns:a16="http://schemas.microsoft.com/office/drawing/2014/main" id="{60BCD3D4-EAAC-B67E-8D6E-0D13231C1C5E}"/>
              </a:ext>
            </a:extLst>
          </p:cNvPr>
          <p:cNvPicPr>
            <a:picLocks noChangeAspect="1"/>
          </p:cNvPicPr>
          <p:nvPr/>
        </p:nvPicPr>
        <p:blipFill rotWithShape="1">
          <a:blip r:embed="rId2"/>
          <a:srcRect l="2738" r="3359"/>
          <a:stretch/>
        </p:blipFill>
        <p:spPr>
          <a:xfrm>
            <a:off x="6347586" y="1939556"/>
            <a:ext cx="5553943" cy="2315195"/>
          </a:xfrm>
          <a:prstGeom prst="rect">
            <a:avLst/>
          </a:prstGeom>
        </p:spPr>
        <p:style>
          <a:lnRef idx="2">
            <a:schemeClr val="accent2"/>
          </a:lnRef>
          <a:fillRef idx="1">
            <a:schemeClr val="lt1"/>
          </a:fillRef>
          <a:effectRef idx="0">
            <a:schemeClr val="accent2"/>
          </a:effectRef>
          <a:fontRef idx="minor">
            <a:schemeClr val="dk1"/>
          </a:fontRef>
        </p:style>
      </p:pic>
      <p:pic>
        <p:nvPicPr>
          <p:cNvPr id="7" name="Εικόνα 6">
            <a:extLst>
              <a:ext uri="{FF2B5EF4-FFF2-40B4-BE49-F238E27FC236}">
                <a16:creationId xmlns:a16="http://schemas.microsoft.com/office/drawing/2014/main" id="{AA05AE32-441B-3841-BFA6-3BDF42D5766B}"/>
              </a:ext>
            </a:extLst>
          </p:cNvPr>
          <p:cNvPicPr>
            <a:picLocks noChangeAspect="1"/>
          </p:cNvPicPr>
          <p:nvPr/>
        </p:nvPicPr>
        <p:blipFill rotWithShape="1">
          <a:blip r:embed="rId3"/>
          <a:srcRect l="3055" r="4457"/>
          <a:stretch/>
        </p:blipFill>
        <p:spPr>
          <a:xfrm>
            <a:off x="238381" y="1656514"/>
            <a:ext cx="5765436" cy="1357557"/>
          </a:xfrm>
          <a:prstGeom prst="rect">
            <a:avLst/>
          </a:prstGeom>
        </p:spPr>
        <p:style>
          <a:lnRef idx="2">
            <a:schemeClr val="accent2"/>
          </a:lnRef>
          <a:fillRef idx="1">
            <a:schemeClr val="lt1"/>
          </a:fillRef>
          <a:effectRef idx="0">
            <a:schemeClr val="accent2"/>
          </a:effectRef>
          <a:fontRef idx="minor">
            <a:schemeClr val="dk1"/>
          </a:fontRef>
        </p:style>
      </p:pic>
      <p:pic>
        <p:nvPicPr>
          <p:cNvPr id="9" name="Εικόνα 8">
            <a:extLst>
              <a:ext uri="{FF2B5EF4-FFF2-40B4-BE49-F238E27FC236}">
                <a16:creationId xmlns:a16="http://schemas.microsoft.com/office/drawing/2014/main" id="{A8DB9865-FC5D-6F1B-5F60-910E0FB5B9BB}"/>
              </a:ext>
            </a:extLst>
          </p:cNvPr>
          <p:cNvPicPr>
            <a:picLocks noChangeAspect="1"/>
          </p:cNvPicPr>
          <p:nvPr/>
        </p:nvPicPr>
        <p:blipFill rotWithShape="1">
          <a:blip r:embed="rId4"/>
          <a:srcRect l="1853" r="4115"/>
          <a:stretch/>
        </p:blipFill>
        <p:spPr>
          <a:xfrm>
            <a:off x="397782" y="3388005"/>
            <a:ext cx="5446634" cy="2315195"/>
          </a:xfrm>
          <a:prstGeom prst="rect">
            <a:avLst/>
          </a:prstGeom>
        </p:spPr>
        <p:style>
          <a:lnRef idx="2">
            <a:schemeClr val="accent2"/>
          </a:lnRef>
          <a:fillRef idx="1">
            <a:schemeClr val="lt1"/>
          </a:fillRef>
          <a:effectRef idx="0">
            <a:schemeClr val="accent2"/>
          </a:effectRef>
          <a:fontRef idx="minor">
            <a:schemeClr val="dk1"/>
          </a:fontRef>
        </p:style>
      </p:pic>
      <p:pic>
        <p:nvPicPr>
          <p:cNvPr id="11" name="Εικόνα 10">
            <a:extLst>
              <a:ext uri="{FF2B5EF4-FFF2-40B4-BE49-F238E27FC236}">
                <a16:creationId xmlns:a16="http://schemas.microsoft.com/office/drawing/2014/main" id="{3089B26E-4949-BD2F-9A61-BB4F2A270C7C}"/>
              </a:ext>
            </a:extLst>
          </p:cNvPr>
          <p:cNvPicPr>
            <a:picLocks noChangeAspect="1"/>
          </p:cNvPicPr>
          <p:nvPr/>
        </p:nvPicPr>
        <p:blipFill rotWithShape="1">
          <a:blip r:embed="rId5"/>
          <a:srcRect r="4073" b="8120"/>
          <a:stretch/>
        </p:blipFill>
        <p:spPr>
          <a:xfrm>
            <a:off x="6188185" y="5359691"/>
            <a:ext cx="5792324" cy="1205348"/>
          </a:xfrm>
          <a:prstGeom prst="rect">
            <a:avLst/>
          </a:prstGeom>
        </p:spPr>
        <p:style>
          <a:lnRef idx="2">
            <a:schemeClr val="accent2"/>
          </a:lnRef>
          <a:fillRef idx="1">
            <a:schemeClr val="lt1"/>
          </a:fillRef>
          <a:effectRef idx="0">
            <a:schemeClr val="accent2"/>
          </a:effectRef>
          <a:fontRef idx="minor">
            <a:schemeClr val="dk1"/>
          </a:fontRef>
        </p:style>
      </p:pic>
      <p:pic>
        <p:nvPicPr>
          <p:cNvPr id="13" name="Εικόνα 12">
            <a:extLst>
              <a:ext uri="{FF2B5EF4-FFF2-40B4-BE49-F238E27FC236}">
                <a16:creationId xmlns:a16="http://schemas.microsoft.com/office/drawing/2014/main" id="{BDC235AD-3EED-0821-7F85-2898A9BA7A09}"/>
              </a:ext>
            </a:extLst>
          </p:cNvPr>
          <p:cNvPicPr>
            <a:picLocks noChangeAspect="1"/>
          </p:cNvPicPr>
          <p:nvPr/>
        </p:nvPicPr>
        <p:blipFill rotWithShape="1">
          <a:blip r:embed="rId6"/>
          <a:srcRect b="21704"/>
          <a:stretch/>
        </p:blipFill>
        <p:spPr>
          <a:xfrm>
            <a:off x="4341629" y="280529"/>
            <a:ext cx="7211105" cy="1106557"/>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64952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B70298-C922-0354-164D-BE020A67F459}"/>
              </a:ext>
            </a:extLst>
          </p:cNvPr>
          <p:cNvSpPr>
            <a:spLocks noGrp="1"/>
          </p:cNvSpPr>
          <p:nvPr>
            <p:ph type="title"/>
          </p:nvPr>
        </p:nvSpPr>
        <p:spPr/>
        <p:txBody>
          <a:bodyPr/>
          <a:lstStyle/>
          <a:p>
            <a:pPr algn="ctr"/>
            <a:r>
              <a:rPr lang="el-GR" dirty="0"/>
              <a:t>Δ’ ΔΗΜΟΤΙΚΟΥ</a:t>
            </a:r>
          </a:p>
        </p:txBody>
      </p:sp>
      <p:graphicFrame>
        <p:nvGraphicFramePr>
          <p:cNvPr id="4" name="Πίνακας 3">
            <a:extLst>
              <a:ext uri="{FF2B5EF4-FFF2-40B4-BE49-F238E27FC236}">
                <a16:creationId xmlns:a16="http://schemas.microsoft.com/office/drawing/2014/main" id="{F0915748-6275-3BF8-EC6F-8D3BE9505624}"/>
              </a:ext>
            </a:extLst>
          </p:cNvPr>
          <p:cNvGraphicFramePr>
            <a:graphicFrameLocks noGrp="1"/>
          </p:cNvGraphicFramePr>
          <p:nvPr>
            <p:extLst>
              <p:ext uri="{D42A27DB-BD31-4B8C-83A1-F6EECF244321}">
                <p14:modId xmlns:p14="http://schemas.microsoft.com/office/powerpoint/2010/main" val="1087520584"/>
              </p:ext>
            </p:extLst>
          </p:nvPr>
        </p:nvGraphicFramePr>
        <p:xfrm>
          <a:off x="2304122" y="2114122"/>
          <a:ext cx="8128000" cy="3736457"/>
        </p:xfrm>
        <a:graphic>
          <a:graphicData uri="http://schemas.openxmlformats.org/drawingml/2006/table">
            <a:tbl>
              <a:tblPr firstRow="1" bandRow="1">
                <a:tableStyleId>{912C8C85-51F0-491E-9774-3900AFEF0FD7}</a:tableStyleId>
              </a:tblPr>
              <a:tblGrid>
                <a:gridCol w="8128000">
                  <a:extLst>
                    <a:ext uri="{9D8B030D-6E8A-4147-A177-3AD203B41FA5}">
                      <a16:colId xmlns:a16="http://schemas.microsoft.com/office/drawing/2014/main" val="219047327"/>
                    </a:ext>
                  </a:extLst>
                </a:gridCol>
              </a:tblGrid>
              <a:tr h="495163">
                <a:tc>
                  <a:txBody>
                    <a:bodyPr/>
                    <a:lstStyle/>
                    <a:p>
                      <a:pPr algn="ctr"/>
                      <a:r>
                        <a:rPr lang="el-GR" sz="2000" dirty="0"/>
                        <a:t>Θεματικές Ενότητες</a:t>
                      </a:r>
                    </a:p>
                  </a:txBody>
                  <a:tcPr anchor="ctr"/>
                </a:tc>
                <a:extLst>
                  <a:ext uri="{0D108BD9-81ED-4DB2-BD59-A6C34878D82A}">
                    <a16:rowId xmlns:a16="http://schemas.microsoft.com/office/drawing/2014/main" val="2216371512"/>
                  </a:ext>
                </a:extLst>
              </a:tr>
              <a:tr h="3052372">
                <a:tc>
                  <a:txBody>
                    <a:bodyPr/>
                    <a:lstStyle/>
                    <a:p>
                      <a:pPr marL="342900" indent="-342900" algn="ctr">
                        <a:lnSpc>
                          <a:spcPct val="150000"/>
                        </a:lnSpc>
                        <a:buFont typeface="+mj-lt"/>
                        <a:buAutoNum type="arabicPeriod"/>
                      </a:pPr>
                      <a:r>
                        <a:rPr lang="el-GR" sz="2000" dirty="0"/>
                        <a:t>Προσευχή: Η επικοινωνία με τον Θεό </a:t>
                      </a:r>
                    </a:p>
                    <a:p>
                      <a:pPr marL="342900" indent="-342900" algn="ctr">
                        <a:lnSpc>
                          <a:spcPct val="150000"/>
                        </a:lnSpc>
                        <a:buFont typeface="+mj-lt"/>
                        <a:buAutoNum type="arabicPeriod"/>
                      </a:pPr>
                      <a:r>
                        <a:rPr lang="el-GR" sz="2000" dirty="0"/>
                        <a:t> Παναγία, η Μητέρα του Χριστού</a:t>
                      </a:r>
                    </a:p>
                    <a:p>
                      <a:pPr marL="342900" indent="-342900" algn="ctr">
                        <a:lnSpc>
                          <a:spcPct val="150000"/>
                        </a:lnSpc>
                        <a:buFont typeface="+mj-lt"/>
                        <a:buAutoNum type="arabicPeriod"/>
                      </a:pPr>
                      <a:r>
                        <a:rPr lang="el-GR" sz="2000" dirty="0"/>
                        <a:t> Σπουδαία «παιδιά»</a:t>
                      </a:r>
                    </a:p>
                    <a:p>
                      <a:pPr marL="342900" indent="-342900" algn="ctr">
                        <a:lnSpc>
                          <a:spcPct val="150000"/>
                        </a:lnSpc>
                        <a:buFont typeface="+mj-lt"/>
                        <a:buAutoNum type="arabicPeriod"/>
                      </a:pPr>
                      <a:r>
                        <a:rPr lang="el-GR" sz="2000" dirty="0"/>
                        <a:t> Όλοι ίσοι, όλοι διαφορετικοί</a:t>
                      </a:r>
                    </a:p>
                    <a:p>
                      <a:pPr marL="342900" indent="-342900" algn="ctr">
                        <a:lnSpc>
                          <a:spcPct val="150000"/>
                        </a:lnSpc>
                        <a:buFont typeface="+mj-lt"/>
                        <a:buAutoNum type="arabicPeriod"/>
                      </a:pPr>
                      <a:r>
                        <a:rPr lang="el-GR" sz="2000" dirty="0"/>
                        <a:t> Ιεροί τόποι και ιερές πορείες</a:t>
                      </a:r>
                    </a:p>
                    <a:p>
                      <a:pPr marL="342900" indent="-342900" algn="ctr">
                        <a:lnSpc>
                          <a:spcPct val="150000"/>
                        </a:lnSpc>
                        <a:buFont typeface="+mj-lt"/>
                        <a:buAutoNum type="arabicPeriod"/>
                      </a:pPr>
                      <a:r>
                        <a:rPr lang="el-GR" sz="2000" dirty="0"/>
                        <a:t> Άγιοι της Εκκλησίας και του τόπου μας</a:t>
                      </a:r>
                    </a:p>
                    <a:p>
                      <a:pPr marL="342900" indent="-342900" algn="ctr">
                        <a:lnSpc>
                          <a:spcPct val="150000"/>
                        </a:lnSpc>
                        <a:buFont typeface="+mj-lt"/>
                        <a:buAutoNum type="arabicPeriod"/>
                      </a:pPr>
                      <a:r>
                        <a:rPr lang="el-GR" sz="2000" dirty="0"/>
                        <a:t>Αγία Γραφή: Το ιερό βιβλίο της Εκκλησίας</a:t>
                      </a:r>
                      <a:endParaRPr lang="el-GR" dirty="0"/>
                    </a:p>
                  </a:txBody>
                  <a:tcPr anchor="ctr"/>
                </a:tc>
                <a:extLst>
                  <a:ext uri="{0D108BD9-81ED-4DB2-BD59-A6C34878D82A}">
                    <a16:rowId xmlns:a16="http://schemas.microsoft.com/office/drawing/2014/main" val="2824760647"/>
                  </a:ext>
                </a:extLst>
              </a:tr>
            </a:tbl>
          </a:graphicData>
        </a:graphic>
      </p:graphicFrame>
      <p:sp>
        <p:nvSpPr>
          <p:cNvPr id="8" name="Θέση περιεχομένου 2">
            <a:extLst>
              <a:ext uri="{FF2B5EF4-FFF2-40B4-BE49-F238E27FC236}">
                <a16:creationId xmlns:a16="http://schemas.microsoft.com/office/drawing/2014/main" id="{7926E3D9-E8BE-D98C-DBBC-18813BE70208}"/>
              </a:ext>
            </a:extLst>
          </p:cNvPr>
          <p:cNvSpPr txBox="1">
            <a:spLocks/>
          </p:cNvSpPr>
          <p:nvPr/>
        </p:nvSpPr>
        <p:spPr>
          <a:xfrm>
            <a:off x="0" y="1343025"/>
            <a:ext cx="12192000" cy="755055"/>
          </a:xfrm>
          <a:prstGeom prst="rect">
            <a:avLst/>
          </a:prstGeom>
        </p:spPr>
        <p:txBody>
          <a:bodyPr vert="horz" lIns="0" tIns="45720" rIns="0" bIns="45720" rtlCol="0">
            <a:normAutofit fontScale="47500" lnSpcReduction="20000"/>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a:lstStyle>
          <a:p>
            <a:pPr marL="0" indent="0" algn="ctr">
              <a:buFont typeface="Wingdings" panose="05000000000000000000" pitchFamily="2" charset="2"/>
              <a:buNone/>
            </a:pPr>
            <a:r>
              <a:rPr lang="el-GR" sz="4200" dirty="0"/>
              <a:t>«Ανακαλύπτουμε εικόνες, πρόσωπα και ιστορίες»</a:t>
            </a:r>
          </a:p>
          <a:p>
            <a:pPr algn="ctr"/>
            <a:r>
              <a:rPr lang="el-GR" sz="4200" dirty="0"/>
              <a:t>Περιεχόμενα:</a:t>
            </a:r>
          </a:p>
          <a:p>
            <a:endParaRPr lang="el-GR" dirty="0"/>
          </a:p>
        </p:txBody>
      </p:sp>
    </p:spTree>
    <p:extLst>
      <p:ext uri="{BB962C8B-B14F-4D97-AF65-F5344CB8AC3E}">
        <p14:creationId xmlns:p14="http://schemas.microsoft.com/office/powerpoint/2010/main" val="9649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0A9CEEC-BF2C-C61A-60C7-0DE8165AD29A}"/>
              </a:ext>
            </a:extLst>
          </p:cNvPr>
          <p:cNvSpPr>
            <a:spLocks noGrp="1"/>
          </p:cNvSpPr>
          <p:nvPr>
            <p:ph idx="1"/>
          </p:nvPr>
        </p:nvSpPr>
        <p:spPr>
          <a:xfrm>
            <a:off x="1104900" y="410547"/>
            <a:ext cx="9982200" cy="6034641"/>
          </a:xfrm>
        </p:spPr>
        <p:txBody>
          <a:bodyPr anchor="ctr"/>
          <a:lstStyle/>
          <a:p>
            <a:pPr marL="0" indent="0" algn="ctr">
              <a:buNone/>
            </a:pPr>
            <a:r>
              <a:rPr lang="el-GR" sz="2800" cap="all" spc="100" dirty="0" err="1">
                <a:effectLst>
                  <a:outerShdw blurRad="38100" dist="38100" dir="2700000" algn="tl">
                    <a:srgbClr val="000000">
                      <a:alpha val="43137"/>
                    </a:srgbClr>
                  </a:outerShdw>
                </a:effectLst>
                <a:latin typeface="+mn-lt"/>
              </a:rPr>
              <a:t>Τελοσ</a:t>
            </a:r>
            <a:r>
              <a:rPr lang="el-GR" sz="2800" cap="all" spc="100" dirty="0">
                <a:effectLst>
                  <a:outerShdw blurRad="38100" dist="38100" dir="2700000" algn="tl">
                    <a:srgbClr val="000000">
                      <a:alpha val="43137"/>
                    </a:srgbClr>
                  </a:outerShdw>
                </a:effectLst>
                <a:latin typeface="+mn-lt"/>
              </a:rPr>
              <a:t> </a:t>
            </a:r>
          </a:p>
          <a:p>
            <a:pPr marL="0" indent="0" algn="ctr">
              <a:buNone/>
            </a:pPr>
            <a:r>
              <a:rPr lang="el-GR" sz="2800" cap="all" spc="100" dirty="0">
                <a:effectLst>
                  <a:outerShdw blurRad="38100" dist="38100" dir="2700000" algn="tl">
                    <a:srgbClr val="000000">
                      <a:alpha val="43137"/>
                    </a:srgbClr>
                  </a:outerShdw>
                </a:effectLst>
                <a:latin typeface="+mn-lt"/>
              </a:rPr>
              <a:t>Σας </a:t>
            </a:r>
            <a:r>
              <a:rPr lang="el-GR" sz="2800" cap="all" spc="100" dirty="0" err="1">
                <a:effectLst>
                  <a:outerShdw blurRad="38100" dist="38100" dir="2700000" algn="tl">
                    <a:srgbClr val="000000">
                      <a:alpha val="43137"/>
                    </a:srgbClr>
                  </a:outerShdw>
                </a:effectLst>
                <a:latin typeface="+mn-lt"/>
              </a:rPr>
              <a:t>ευχαριστουμε</a:t>
            </a:r>
            <a:r>
              <a:rPr lang="el-GR" sz="2800" cap="all" spc="100" dirty="0">
                <a:effectLst>
                  <a:outerShdw blurRad="38100" dist="38100" dir="2700000" algn="tl">
                    <a:srgbClr val="000000">
                      <a:alpha val="43137"/>
                    </a:srgbClr>
                  </a:outerShdw>
                </a:effectLst>
                <a:latin typeface="+mn-lt"/>
              </a:rPr>
              <a:t> !</a:t>
            </a:r>
            <a:endParaRPr lang="en-US" cap="all" spc="1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547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6FF863-C7F7-E120-9FB1-515AD62EAC60}"/>
              </a:ext>
            </a:extLst>
          </p:cNvPr>
          <p:cNvSpPr>
            <a:spLocks noGrp="1"/>
          </p:cNvSpPr>
          <p:nvPr>
            <p:ph type="title"/>
          </p:nvPr>
        </p:nvSpPr>
        <p:spPr/>
        <p:txBody>
          <a:bodyPr/>
          <a:lstStyle/>
          <a:p>
            <a:pPr algn="ctr"/>
            <a:r>
              <a:rPr lang="el-GR" dirty="0"/>
              <a:t>Δ’ ΔΗΜΟΤΙΚΟΥ</a:t>
            </a:r>
          </a:p>
        </p:txBody>
      </p:sp>
      <p:sp>
        <p:nvSpPr>
          <p:cNvPr id="3" name="Θέση περιεχομένου 2">
            <a:extLst>
              <a:ext uri="{FF2B5EF4-FFF2-40B4-BE49-F238E27FC236}">
                <a16:creationId xmlns:a16="http://schemas.microsoft.com/office/drawing/2014/main" id="{0B35FAFE-E160-651D-9272-425C19B8A897}"/>
              </a:ext>
            </a:extLst>
          </p:cNvPr>
          <p:cNvSpPr>
            <a:spLocks noGrp="1"/>
          </p:cNvSpPr>
          <p:nvPr>
            <p:ph idx="1"/>
          </p:nvPr>
        </p:nvSpPr>
        <p:spPr>
          <a:xfrm>
            <a:off x="1104900" y="1600199"/>
            <a:ext cx="9982200" cy="4688305"/>
          </a:xfrm>
        </p:spPr>
        <p:txBody>
          <a:bodyPr>
            <a:normAutofit/>
          </a:bodyPr>
          <a:lstStyle/>
          <a:p>
            <a:r>
              <a:rPr lang="el-GR" sz="1900" dirty="0"/>
              <a:t>Βασικοί σκοποί:</a:t>
            </a:r>
          </a:p>
          <a:p>
            <a:pPr marL="514350" indent="-514350">
              <a:buFont typeface="+mj-lt"/>
              <a:buAutoNum type="arabicPeriod"/>
            </a:pPr>
            <a:r>
              <a:rPr lang="el-GR" sz="1900" dirty="0"/>
              <a:t>Μελέτη </a:t>
            </a:r>
            <a:r>
              <a:rPr lang="el-GR" sz="1900" b="1" dirty="0"/>
              <a:t>βιβλικών</a:t>
            </a:r>
            <a:r>
              <a:rPr lang="el-GR" sz="1900" dirty="0"/>
              <a:t> κειμένων με αφετηρία τα βιώματα των παιδιών. </a:t>
            </a:r>
            <a:r>
              <a:rPr lang="el-GR" sz="1900" b="1" dirty="0"/>
              <a:t>(!)</a:t>
            </a:r>
          </a:p>
          <a:p>
            <a:pPr marL="514350" indent="-514350">
              <a:buFont typeface="+mj-lt"/>
              <a:buAutoNum type="arabicPeriod"/>
            </a:pPr>
            <a:r>
              <a:rPr lang="el-GR" sz="1900" dirty="0"/>
              <a:t>Αναγνώριση βασικών παραδόσεων &amp; αξιών του </a:t>
            </a:r>
            <a:r>
              <a:rPr lang="el-GR" sz="1900" b="1" dirty="0"/>
              <a:t>Χριστιανισμού</a:t>
            </a:r>
            <a:r>
              <a:rPr lang="el-GR" sz="1900" dirty="0"/>
              <a:t>.</a:t>
            </a:r>
          </a:p>
          <a:p>
            <a:pPr marL="514350" indent="-514350">
              <a:buFont typeface="+mj-lt"/>
              <a:buAutoNum type="arabicPeriod"/>
            </a:pPr>
            <a:r>
              <a:rPr lang="el-GR" sz="1900" dirty="0"/>
              <a:t>Επαφή με την ζωή σημαντικών προσώπων της αγίων του </a:t>
            </a:r>
            <a:r>
              <a:rPr lang="el-GR" sz="1900" b="1" dirty="0"/>
              <a:t>Χριστιανισμού</a:t>
            </a:r>
            <a:r>
              <a:rPr lang="el-GR" sz="1900" dirty="0"/>
              <a:t>.</a:t>
            </a:r>
          </a:p>
          <a:p>
            <a:pPr marL="514350" indent="-514350">
              <a:buFont typeface="+mj-lt"/>
              <a:buAutoNum type="arabicPeriod"/>
            </a:pPr>
            <a:r>
              <a:rPr lang="el-GR" sz="1900" dirty="0"/>
              <a:t>Εξοικείωση με σημαντικές γιορτές, γεγονότα, έθιμα της </a:t>
            </a:r>
            <a:r>
              <a:rPr lang="el-GR" sz="1900" b="1" dirty="0"/>
              <a:t>Ορθόδοξης Χριστιανικής Παράδοσης</a:t>
            </a:r>
            <a:r>
              <a:rPr lang="el-GR" sz="1900" dirty="0"/>
              <a:t>.</a:t>
            </a:r>
          </a:p>
          <a:p>
            <a:pPr marL="514350" indent="-514350">
              <a:buFont typeface="+mj-lt"/>
              <a:buAutoNum type="arabicPeriod"/>
            </a:pPr>
            <a:r>
              <a:rPr lang="el-GR" sz="1900" dirty="0"/>
              <a:t>Συζήτηση, επικοινωνία &amp; συνεργασία</a:t>
            </a:r>
          </a:p>
          <a:p>
            <a:pPr marL="514350" indent="-514350">
              <a:buFont typeface="+mj-lt"/>
              <a:buAutoNum type="arabicPeriod"/>
            </a:pPr>
            <a:r>
              <a:rPr lang="el-GR" sz="1900" dirty="0"/>
              <a:t>Συμμετοχή σε εκδηλώσεις &amp; δράσεις</a:t>
            </a:r>
          </a:p>
          <a:p>
            <a:pPr marL="514350" indent="-514350">
              <a:buFont typeface="+mj-lt"/>
              <a:buAutoNum type="arabicPeriod"/>
            </a:pPr>
            <a:r>
              <a:rPr lang="el-GR" sz="1900" dirty="0"/>
              <a:t>Πίστη </a:t>
            </a:r>
            <a:r>
              <a:rPr lang="el-GR" sz="1900" dirty="0">
                <a:sym typeface="Wingdings" panose="05000000000000000000" pitchFamily="2" charset="2"/>
              </a:rPr>
              <a:t> </a:t>
            </a:r>
            <a:r>
              <a:rPr lang="el-GR" sz="1900" dirty="0"/>
              <a:t> στοιχείο της ταυτότητας &amp; του πολιτισμού </a:t>
            </a:r>
            <a:r>
              <a:rPr lang="el-GR" sz="1900" b="1" dirty="0"/>
              <a:t>(!)</a:t>
            </a:r>
          </a:p>
          <a:p>
            <a:pPr marL="514350" indent="-514350">
              <a:buFont typeface="+mj-lt"/>
              <a:buAutoNum type="arabicPeriod"/>
            </a:pPr>
            <a:r>
              <a:rPr lang="el-GR" sz="1900" dirty="0"/>
              <a:t>Σημασία του «ανήκειν»</a:t>
            </a:r>
          </a:p>
        </p:txBody>
      </p:sp>
    </p:spTree>
    <p:extLst>
      <p:ext uri="{BB962C8B-B14F-4D97-AF65-F5344CB8AC3E}">
        <p14:creationId xmlns:p14="http://schemas.microsoft.com/office/powerpoint/2010/main" val="6604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Ακαδημαϊκή βιβλιογραφία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0521016_TF03431380_Win32" id="{E6BFA808-5054-4607-8352-7D0530013381}" vid="{C999D1A4-7945-44B3-BD0E-BBC3ED5E043E}"/>
    </a:ext>
  </a:extLst>
</a:theme>
</file>

<file path=ppt/theme/theme2.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1699</TotalTime>
  <Words>3178</Words>
  <Application>Microsoft Macintosh PowerPoint</Application>
  <PresentationFormat>Ευρεία οθόνη</PresentationFormat>
  <Paragraphs>562</Paragraphs>
  <Slides>80</Slides>
  <Notes>4</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80</vt:i4>
      </vt:variant>
    </vt:vector>
  </HeadingPairs>
  <TitlesOfParts>
    <vt:vector size="85" baseType="lpstr">
      <vt:lpstr>Arial</vt:lpstr>
      <vt:lpstr>Euphemia</vt:lpstr>
      <vt:lpstr>Times New Roman</vt:lpstr>
      <vt:lpstr>Wingdings</vt:lpstr>
      <vt:lpstr>Ακαδημαϊκή βιβλιογραφία 16x9</vt:lpstr>
      <vt:lpstr>ΟΜΑΔΑ Δ’</vt:lpstr>
      <vt:lpstr>Προγραμμα Σπουδων του μαθηματος των Θρησκευτικων  στο Δημοτικο και στο Γυμνασιο 2020</vt:lpstr>
      <vt:lpstr>Το μάθημα των Θρησκευτικών</vt:lpstr>
      <vt:lpstr>Στόχοι του ΜτΘ (με βάση το Α.Π.)</vt:lpstr>
      <vt:lpstr>Γ’ ΔΗΜΟΤΙΚΟΥ</vt:lpstr>
      <vt:lpstr>Γ’ ΔΗΜΟΤΙΚΟΥ</vt:lpstr>
      <vt:lpstr>Παρουσίαση του PowerPoint</vt:lpstr>
      <vt:lpstr>Δ’ ΔΗΜΟΤΙΚΟΥ</vt:lpstr>
      <vt:lpstr>Δ’ ΔΗΜΟΤΙΚΟΥ</vt:lpstr>
      <vt:lpstr>Παρουσίαση του PowerPoint</vt:lpstr>
      <vt:lpstr>Συμπέρασμα Α’ κύκλου (Γ’ &amp; Δ’ τάξη Δημοτικού) σύμφωνα με το Π.Σ.</vt:lpstr>
      <vt:lpstr>Προκύπτει λοιπόν…</vt:lpstr>
      <vt:lpstr>Ε’ ΔΗΜΟΤΙΚΟΥ</vt:lpstr>
      <vt:lpstr>Ε’ ΔΗΜΟΤΙΚΟΥ</vt:lpstr>
      <vt:lpstr>Παρουσίαση του PowerPoint</vt:lpstr>
      <vt:lpstr>ΣΤ’ ΔΗΜΟΤΙΚΟΥ</vt:lpstr>
      <vt:lpstr>ΣΤ’ ΔΗΜΟΤΙΚΟΥ</vt:lpstr>
      <vt:lpstr>Παρουσίαση του PowerPoint</vt:lpstr>
      <vt:lpstr>Συμπέρασμα Β’ κύκλου (Ε’ &amp; Στ’ Δημοτικού) σύμφωνα με το Π.Σ.</vt:lpstr>
      <vt:lpstr>Συμπερασματικά:</vt:lpstr>
      <vt:lpstr>Α’ ΓΥΜΝΑΣΙΟΥ</vt:lpstr>
      <vt:lpstr>Α’ ΓΥΜΝΑΣΙΟΥ</vt:lpstr>
      <vt:lpstr>Παρουσίαση του PowerPoint</vt:lpstr>
      <vt:lpstr>Β’ ΓΥΜΝΑΣΙΟΥ</vt:lpstr>
      <vt:lpstr>Β’ ΓΥΜΝΑΣΙΟΥ</vt:lpstr>
      <vt:lpstr>Παρουσίαση του PowerPoint</vt:lpstr>
      <vt:lpstr>Γ’ ΓΥΜΝΑΣΙΟΥ</vt:lpstr>
      <vt:lpstr>Γ’ ΓΥΜΝΑΣΙΟΥ</vt:lpstr>
      <vt:lpstr>Παρουσίαση του PowerPoint</vt:lpstr>
      <vt:lpstr>Συμπέρασμα Γυμνασίου σύμφωνα με το Π.Σ.</vt:lpstr>
      <vt:lpstr>Συμπερασματικά:</vt:lpstr>
      <vt:lpstr>Προγραμμα Σπουδων του μαθηματος των Θρησκευτικων ΛΥΚΕΙΟΥ 2020</vt:lpstr>
      <vt:lpstr>Κριτήρια Σύνταξης του ΜτΘ στο ΠΣ Λυκείου (σύμφωνα με το Α.Π.)</vt:lpstr>
      <vt:lpstr>Γενικότερος σκοπός του Π.Σ.</vt:lpstr>
      <vt:lpstr>Αναλυτικότερα:</vt:lpstr>
      <vt:lpstr>Α’ ΛΥΚΕΙΟΥ</vt:lpstr>
      <vt:lpstr>Α’ ΛΥΚΕΙΟΥ</vt:lpstr>
      <vt:lpstr>Παρουσίαση του PowerPoint</vt:lpstr>
      <vt:lpstr>Β’ ΛΥΚΕΙΟΥ</vt:lpstr>
      <vt:lpstr>Β’ ΛΥΚΕΙΟΥ</vt:lpstr>
      <vt:lpstr>Παρουσίαση του PowerPoint</vt:lpstr>
      <vt:lpstr>Γ’ ΛΥΚΕΙΟΥ</vt:lpstr>
      <vt:lpstr>Γ’ ΛΥΚΕΙΟΥ</vt:lpstr>
      <vt:lpstr>Παρουσίαση του PowerPoint</vt:lpstr>
      <vt:lpstr>Συμπέρασμα Π.Σ. Λυκείου</vt:lpstr>
      <vt:lpstr>Όμως…</vt:lpstr>
      <vt:lpstr>Σχολικα βιβλια θρησκευτικων</vt:lpstr>
      <vt:lpstr>Παρουσίαση του PowerPoint</vt:lpstr>
      <vt:lpstr>Παρουσίαση του PowerPoint</vt:lpstr>
      <vt:lpstr> Συγγραφή βιβλίου </vt:lpstr>
      <vt:lpstr> Κείμενα Βιβλίου </vt:lpstr>
      <vt:lpstr>Παρουσίαση του PowerPoint</vt:lpstr>
      <vt:lpstr>Αποσπάσματα Αγίας Γραφής </vt:lpstr>
      <vt:lpstr>Παρουσίαση του PowerPoint</vt:lpstr>
      <vt:lpstr>Μάλιστα…</vt:lpstr>
      <vt:lpstr>Αποσπάσματα βιβλίων </vt:lpstr>
      <vt:lpstr>Εικόνες</vt:lpstr>
      <vt:lpstr>Έργα Τέχνης</vt:lpstr>
      <vt:lpstr>Διάφορες Εικόνες </vt:lpstr>
      <vt:lpstr>Παρουσίαση του PowerPoint</vt:lpstr>
      <vt:lpstr>Δραστηριότητες </vt:lpstr>
      <vt:lpstr>Παρουσίαση του PowerPoint</vt:lpstr>
      <vt:lpstr>Παρουσίαση του PowerPoint</vt:lpstr>
      <vt:lpstr>Παρουσίαση του PowerPoint</vt:lpstr>
      <vt:lpstr>Παρουσίαση του PowerPoint</vt:lpstr>
      <vt:lpstr>Συγγραφή Βιβλίου </vt:lpstr>
      <vt:lpstr>Κείμενα </vt:lpstr>
      <vt:lpstr>Αποσπάσματα Αγίας Γραφής </vt:lpstr>
      <vt:lpstr>Παρουσίαση του PowerPoint</vt:lpstr>
      <vt:lpstr>Παρουσίαση του PowerPoint</vt:lpstr>
      <vt:lpstr>Άλλα Κείμενα …</vt:lpstr>
      <vt:lpstr>Εικόνες</vt:lpstr>
      <vt:lpstr>Έργα Τέχνης</vt:lpstr>
      <vt:lpstr>Διάφορες Εικόνες</vt:lpstr>
      <vt:lpstr>Δραστηριότητες</vt:lpstr>
      <vt:lpstr>Παρουσίαση του PowerPoint</vt:lpstr>
      <vt:lpstr>Αναφορά σε άλλες θρησκείες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με διάταξη εικόνας</dc:title>
  <dc:creator>Ioanna Kafantari</dc:creator>
  <cp:lastModifiedBy>Evie Zambeta</cp:lastModifiedBy>
  <cp:revision>69</cp:revision>
  <dcterms:created xsi:type="dcterms:W3CDTF">2023-10-16T08:25:38Z</dcterms:created>
  <dcterms:modified xsi:type="dcterms:W3CDTF">2024-01-12T17:57:09Z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