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handoutMasterIdLst>
    <p:handoutMasterId r:id="rId45"/>
  </p:handoutMasterIdLst>
  <p:sldIdLst>
    <p:sldId id="272" r:id="rId5"/>
    <p:sldId id="273" r:id="rId6"/>
    <p:sldId id="259" r:id="rId7"/>
    <p:sldId id="283" r:id="rId8"/>
    <p:sldId id="284" r:id="rId9"/>
    <p:sldId id="285" r:id="rId10"/>
    <p:sldId id="286" r:id="rId11"/>
    <p:sldId id="287" r:id="rId12"/>
    <p:sldId id="288" r:id="rId13"/>
    <p:sldId id="289" r:id="rId14"/>
    <p:sldId id="278" r:id="rId15"/>
    <p:sldId id="318" r:id="rId16"/>
    <p:sldId id="319" r:id="rId17"/>
    <p:sldId id="292" r:id="rId18"/>
    <p:sldId id="291" r:id="rId19"/>
    <p:sldId id="326" r:id="rId20"/>
    <p:sldId id="263" r:id="rId21"/>
    <p:sldId id="320" r:id="rId22"/>
    <p:sldId id="295" r:id="rId23"/>
    <p:sldId id="321" r:id="rId24"/>
    <p:sldId id="323" r:id="rId25"/>
    <p:sldId id="324" r:id="rId26"/>
    <p:sldId id="325" r:id="rId27"/>
    <p:sldId id="296" r:id="rId28"/>
    <p:sldId id="327" r:id="rId29"/>
    <p:sldId id="328" r:id="rId30"/>
    <p:sldId id="329" r:id="rId31"/>
    <p:sldId id="330" r:id="rId32"/>
    <p:sldId id="297" r:id="rId33"/>
    <p:sldId id="298" r:id="rId34"/>
    <p:sldId id="299" r:id="rId35"/>
    <p:sldId id="300" r:id="rId36"/>
    <p:sldId id="301" r:id="rId37"/>
    <p:sldId id="302" r:id="rId38"/>
    <p:sldId id="303" r:id="rId39"/>
    <p:sldId id="304" r:id="rId40"/>
    <p:sldId id="305" r:id="rId41"/>
    <p:sldId id="317" r:id="rId42"/>
    <p:sldId id="28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5C4D"/>
    <a:srgbClr val="636A58"/>
    <a:srgbClr val="505A47"/>
    <a:srgbClr val="D1D8B7"/>
    <a:srgbClr val="A09D79"/>
    <a:srgbClr val="543E35"/>
    <a:srgbClr val="637700"/>
    <a:srgbClr val="FFF4ED"/>
    <a:srgbClr val="5E6A7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20" autoAdjust="0"/>
    <p:restoredTop sz="96240" autoAdjust="0"/>
  </p:normalViewPr>
  <p:slideViewPr>
    <p:cSldViewPr snapToGrid="0">
      <p:cViewPr varScale="1">
        <p:scale>
          <a:sx n="116" d="100"/>
          <a:sy n="116" d="100"/>
        </p:scale>
        <p:origin x="224" y="216"/>
      </p:cViewPr>
      <p:guideLst>
        <p:guide orient="horz" pos="528"/>
        <p:guide pos="3864"/>
        <p:guide orient="horz" pos="1272"/>
        <p:guide orient="horz" pos="2312"/>
        <p:guide orient="horz" pos="1944"/>
        <p:guide orient="horz" pos="2328"/>
      </p:guideLst>
    </p:cSldViewPr>
  </p:slideViewPr>
  <p:outlineViewPr>
    <p:cViewPr>
      <p:scale>
        <a:sx n="33" d="100"/>
        <a:sy n="33" d="100"/>
      </p:scale>
      <p:origin x="0" y="0"/>
    </p:cViewPr>
  </p:outlineViewPr>
  <p:notesTextViewPr>
    <p:cViewPr>
      <p:scale>
        <a:sx n="135" d="100"/>
        <a:sy n="135" d="100"/>
      </p:scale>
      <p:origin x="0" y="0"/>
    </p:cViewPr>
  </p:notesTextViewPr>
  <p:sorterViewPr>
    <p:cViewPr>
      <p:scale>
        <a:sx n="100" d="100"/>
        <a:sy n="100" d="100"/>
      </p:scale>
      <p:origin x="0" y="0"/>
    </p:cViewPr>
  </p:sorterViewPr>
  <p:notesViewPr>
    <p:cSldViewPr snapToGrid="0">
      <p:cViewPr varScale="1">
        <p:scale>
          <a:sx n="65" d="100"/>
          <a:sy n="65" d="100"/>
        </p:scale>
        <p:origin x="3082"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AE6F21-F9AA-B804-F44A-0E1CBE7D10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913024-4032-4B4F-8680-09D5E08EDB6E}" type="datetimeFigureOut">
              <a:rPr lang="en-US" smtClean="0"/>
              <a:t>1/10/24</a:t>
            </a:fld>
            <a:endParaRPr lang="en-US" dirty="0"/>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E357A0-8177-46BC-BFCE-19D99E3453CC}" type="slidenum">
              <a:rPr lang="en-US" smtClean="0"/>
              <a:t>‹#›</a:t>
            </a:fld>
            <a:endParaRPr lang="en-U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E225E-43E0-7047-8ADB-DD9EBB41B4D0}" type="datetimeFigureOut">
              <a:rPr lang="en-US" noProof="0" smtClean="0"/>
              <a:t>1/10/24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66290-4595-5745-A50F-D5EC13BAC604}" type="slidenum">
              <a:rPr lang="en-US" noProof="0" smtClean="0"/>
              <a:t>‹#›</a:t>
            </a:fld>
            <a:endParaRPr lang="en-U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a:t>
            </a:fld>
            <a:endParaRPr lang="en-US" noProof="0" dirty="0"/>
          </a:p>
        </p:txBody>
      </p:sp>
    </p:spTree>
    <p:extLst>
      <p:ext uri="{BB962C8B-B14F-4D97-AF65-F5344CB8AC3E}">
        <p14:creationId xmlns:p14="http://schemas.microsoft.com/office/powerpoint/2010/main" val="3433321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2</a:t>
            </a:fld>
            <a:endParaRPr lang="en-US" dirty="0"/>
          </a:p>
        </p:txBody>
      </p:sp>
    </p:spTree>
    <p:extLst>
      <p:ext uri="{BB962C8B-B14F-4D97-AF65-F5344CB8AC3E}">
        <p14:creationId xmlns:p14="http://schemas.microsoft.com/office/powerpoint/2010/main" val="2915729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 uri="{C183D7F6-B498-43B3-948B-1728B52AA6E4}">
                <adec:decorative xmlns:adec="http://schemas.microsoft.com/office/drawing/2017/decorative" val="1"/>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EF359D7C-AC03-77FE-CA1D-B96B46B08D16}"/>
              </a:ext>
              <a:ext uri="{C183D7F6-B498-43B3-948B-1728B52AA6E4}">
                <adec:decorative xmlns:adec="http://schemas.microsoft.com/office/drawing/2017/decorative" val="1"/>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 uri="{C183D7F6-B498-43B3-948B-1728B52AA6E4}">
                <adec:decorative xmlns:adec="http://schemas.microsoft.com/office/drawing/2017/decorative" val="1"/>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84B8E19A-569B-855B-EBF8-C02F2998ABC8}"/>
              </a:ext>
              <a:ext uri="{C183D7F6-B498-43B3-948B-1728B52AA6E4}">
                <adec:decorative xmlns:adec="http://schemas.microsoft.com/office/drawing/2017/decorative" val="1"/>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24287"/>
            <a:ext cx="9144000" cy="3385676"/>
          </a:xfrm>
        </p:spPr>
        <p:txBody>
          <a:bodyPr anchor="b"/>
          <a:lstStyle>
            <a:lvl1pPr algn="ctr">
              <a:defRPr sz="6000"/>
            </a:lvl1pPr>
          </a:lstStyle>
          <a:p>
            <a:r>
              <a:rPr lang="en-US" dirty="0"/>
              <a:t>click to add title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hasCustomPrompt="1"/>
          </p:nvPr>
        </p:nvSpPr>
        <p:spPr>
          <a:xfrm>
            <a:off x="1524000" y="3543045"/>
            <a:ext cx="9144000" cy="836797"/>
          </a:xfrm>
        </p:spPr>
        <p:txBody>
          <a:bodyPr anchor="ctr" anchorCtr="0">
            <a:noAutofit/>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72795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1C6679A-1B60-DCCD-7295-255649B92C60}"/>
              </a:ext>
              <a:ext uri="{C183D7F6-B498-43B3-948B-1728B52AA6E4}">
                <adec:decorative xmlns:adec="http://schemas.microsoft.com/office/drawing/2017/decorative" val="1"/>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1120"/>
            <a:ext cx="10839862" cy="1309624"/>
          </a:xfrm>
        </p:spPr>
        <p:txBody>
          <a:bodyPr anchor="b" anchorCtr="0"/>
          <a:lstStyle>
            <a:lvl1pPr>
              <a:defRPr sz="4800"/>
            </a:lvl1pPr>
          </a:lstStyle>
          <a:p>
            <a:r>
              <a:rPr lang="en-US" dirty="0"/>
              <a:t>click to add title</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l-GR"/>
              <a:t>Κάντε κλικ στο εικονίδιο για να προσθέσετε εικόνα</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hasCustomPrompt="1"/>
          </p:nvPr>
        </p:nvSpPr>
        <p:spPr>
          <a:xfrm>
            <a:off x="633259" y="3392424"/>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33259" y="3736848"/>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l-GR"/>
              <a:t>Κάντε κλικ στο εικονίδιο για να προσθέσετε εικόνα</a:t>
            </a:r>
            <a:endParaRPr lang="en-US" dirty="0"/>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hasCustomPrompt="1"/>
          </p:nvPr>
        </p:nvSpPr>
        <p:spPr>
          <a:xfrm>
            <a:off x="3419764" y="3392424"/>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19764" y="3736848"/>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l-GR"/>
              <a:t>Κάντε κλικ στο εικονίδιο για να προσθέσετε εικόνα</a:t>
            </a:r>
            <a:endParaRPr lang="en-US" dirty="0"/>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hasCustomPrompt="1"/>
          </p:nvPr>
        </p:nvSpPr>
        <p:spPr>
          <a:xfrm>
            <a:off x="6206269" y="3392424"/>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206269" y="3736848"/>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l-GR"/>
              <a:t>Κάντε κλικ στο εικονίδιο για να προσθέσετε εικόνα</a:t>
            </a:r>
            <a:endParaRPr lang="en-US" dirty="0"/>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hasCustomPrompt="1"/>
          </p:nvPr>
        </p:nvSpPr>
        <p:spPr>
          <a:xfrm>
            <a:off x="8992774" y="3392424"/>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8992774" y="3736848"/>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2" name="Picture Placeholder 38">
            <a:extLst>
              <a:ext uri="{FF2B5EF4-FFF2-40B4-BE49-F238E27FC236}">
                <a16:creationId xmlns:a16="http://schemas.microsoft.com/office/drawing/2014/main" id="{08C258FA-3031-35D9-6558-64BA58554EF4}"/>
              </a:ext>
            </a:extLst>
          </p:cNvPr>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l-GR"/>
              <a:t>Κάντε κλικ στο εικονίδιο για να προσθέσετε εικόνα</a:t>
            </a:r>
            <a:endParaRPr lang="en-US" dirty="0"/>
          </a:p>
        </p:txBody>
      </p:sp>
      <p:sp>
        <p:nvSpPr>
          <p:cNvPr id="9" name="Text Placeholder 46">
            <a:extLst>
              <a:ext uri="{FF2B5EF4-FFF2-40B4-BE49-F238E27FC236}">
                <a16:creationId xmlns:a16="http://schemas.microsoft.com/office/drawing/2014/main" id="{1732A3A5-B50F-7A5D-DA66-644509A99987}"/>
              </a:ext>
            </a:extLst>
          </p:cNvPr>
          <p:cNvSpPr>
            <a:spLocks noGrp="1"/>
          </p:cNvSpPr>
          <p:nvPr>
            <p:ph type="body" sz="quarter" idx="29" hasCustomPrompt="1"/>
          </p:nvPr>
        </p:nvSpPr>
        <p:spPr>
          <a:xfrm>
            <a:off x="633259" y="6062472"/>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13" name="Text Placeholder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633259" y="6406896"/>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3" name="Picture Placeholder 39">
            <a:extLst>
              <a:ext uri="{FF2B5EF4-FFF2-40B4-BE49-F238E27FC236}">
                <a16:creationId xmlns:a16="http://schemas.microsoft.com/office/drawing/2014/main" id="{465869E5-C0B6-69BE-1E2D-A4496F633D25}"/>
              </a:ext>
            </a:extLst>
          </p:cNvPr>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l-GR"/>
              <a:t>Κάντε κλικ στο εικονίδιο για να προσθέσετε εικόνα</a:t>
            </a:r>
            <a:endParaRPr lang="en-US" dirty="0"/>
          </a:p>
        </p:txBody>
      </p:sp>
      <p:sp>
        <p:nvSpPr>
          <p:cNvPr id="10" name="Text Placeholder 46">
            <a:extLst>
              <a:ext uri="{FF2B5EF4-FFF2-40B4-BE49-F238E27FC236}">
                <a16:creationId xmlns:a16="http://schemas.microsoft.com/office/drawing/2014/main" id="{87CC578C-FDBD-2BD2-8930-A795C0A8D1FC}"/>
              </a:ext>
            </a:extLst>
          </p:cNvPr>
          <p:cNvSpPr>
            <a:spLocks noGrp="1"/>
          </p:cNvSpPr>
          <p:nvPr>
            <p:ph type="body" sz="quarter" idx="30" hasCustomPrompt="1"/>
          </p:nvPr>
        </p:nvSpPr>
        <p:spPr>
          <a:xfrm>
            <a:off x="3419764" y="6062472"/>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14" name="Text Placeholder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3419764" y="6406896"/>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7" name="Picture Placeholder 40">
            <a:extLst>
              <a:ext uri="{FF2B5EF4-FFF2-40B4-BE49-F238E27FC236}">
                <a16:creationId xmlns:a16="http://schemas.microsoft.com/office/drawing/2014/main" id="{601870D8-4080-BDC3-CD50-097B328E1789}"/>
              </a:ext>
            </a:extLst>
          </p:cNvPr>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l-GR"/>
              <a:t>Κάντε κλικ στο εικονίδιο για να προσθέσετε εικόνα</a:t>
            </a:r>
            <a:endParaRPr lang="en-US" dirty="0"/>
          </a:p>
        </p:txBody>
      </p:sp>
      <p:sp>
        <p:nvSpPr>
          <p:cNvPr id="11" name="Text Placeholder 46">
            <a:extLst>
              <a:ext uri="{FF2B5EF4-FFF2-40B4-BE49-F238E27FC236}">
                <a16:creationId xmlns:a16="http://schemas.microsoft.com/office/drawing/2014/main" id="{6CE31252-6548-7D94-98E5-E652CED78F27}"/>
              </a:ext>
            </a:extLst>
          </p:cNvPr>
          <p:cNvSpPr>
            <a:spLocks noGrp="1"/>
          </p:cNvSpPr>
          <p:nvPr>
            <p:ph type="body" sz="quarter" idx="31" hasCustomPrompt="1"/>
          </p:nvPr>
        </p:nvSpPr>
        <p:spPr>
          <a:xfrm>
            <a:off x="6206269" y="6062472"/>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15" name="Text Placeholder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6206269" y="6406896"/>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8" name="Picture Placeholder 41">
            <a:extLst>
              <a:ext uri="{FF2B5EF4-FFF2-40B4-BE49-F238E27FC236}">
                <a16:creationId xmlns:a16="http://schemas.microsoft.com/office/drawing/2014/main" id="{B4779DAA-6424-E58D-2CC8-7DE922E2AFDA}"/>
              </a:ext>
            </a:extLst>
          </p:cNvPr>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l-GR"/>
              <a:t>Κάντε κλικ στο εικονίδιο για να προσθέσετε εικόνα</a:t>
            </a:r>
            <a:endParaRPr lang="en-US" dirty="0"/>
          </a:p>
        </p:txBody>
      </p:sp>
      <p:sp>
        <p:nvSpPr>
          <p:cNvPr id="12" name="Text Placeholder 46">
            <a:extLst>
              <a:ext uri="{FF2B5EF4-FFF2-40B4-BE49-F238E27FC236}">
                <a16:creationId xmlns:a16="http://schemas.microsoft.com/office/drawing/2014/main" id="{2C4E0AF4-17FD-BEAA-BDD9-806DC564D2F7}"/>
              </a:ext>
            </a:extLst>
          </p:cNvPr>
          <p:cNvSpPr>
            <a:spLocks noGrp="1"/>
          </p:cNvSpPr>
          <p:nvPr>
            <p:ph type="body" sz="quarter" idx="32" hasCustomPrompt="1"/>
          </p:nvPr>
        </p:nvSpPr>
        <p:spPr>
          <a:xfrm>
            <a:off x="8992774" y="6062472"/>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16" name="Text Placeholder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8992774" y="6406896"/>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Tree>
    <p:extLst>
      <p:ext uri="{BB962C8B-B14F-4D97-AF65-F5344CB8AC3E}">
        <p14:creationId xmlns:p14="http://schemas.microsoft.com/office/powerpoint/2010/main" val="170490853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3DDF3E-0168-D279-9178-80FF8D10959C}"/>
              </a:ext>
              <a:ext uri="{C183D7F6-B498-43B3-948B-1728B52AA6E4}">
                <adec:decorative xmlns:adec="http://schemas.microsoft.com/office/drawing/2017/decorative" val="1"/>
              </a:ext>
            </a:extLst>
          </p:cNvPr>
          <p:cNvGrpSpPr/>
          <p:nvPr userDrawn="1"/>
        </p:nvGrpSpPr>
        <p:grpSpPr>
          <a:xfrm>
            <a:off x="2793467" y="1387752"/>
            <a:ext cx="6869968" cy="4650100"/>
            <a:chOff x="2793467" y="1387752"/>
            <a:chExt cx="6869968" cy="465010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576072" y="85474"/>
            <a:ext cx="7567360" cy="1295270"/>
          </a:xfrm>
        </p:spPr>
        <p:txBody>
          <a:bodyPr anchor="b" anchorCtr="0"/>
          <a:lstStyle>
            <a:lvl1pPr>
              <a:defRPr sz="4800"/>
            </a:lvl1pPr>
          </a:lstStyle>
          <a:p>
            <a:r>
              <a:rPr lang="en-US" dirty="0"/>
              <a:t>click to add title</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hasCustomPrompt="1"/>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rmAutofit/>
          </a:bodyPr>
          <a:lstStyle>
            <a:lvl1pPr marL="0" indent="0" algn="ctr">
              <a:lnSpc>
                <a:spcPct val="100000"/>
              </a:lnSpc>
              <a:spcBef>
                <a:spcPts val="0"/>
              </a:spcBef>
              <a:buNone/>
              <a:defRPr sz="2000" b="1" cap="all" baseline="0">
                <a:latin typeface="+mn-lt"/>
              </a:defRPr>
            </a:lvl1pPr>
            <a:lvl2pPr marL="0" indent="0" algn="ctr">
              <a:lnSpc>
                <a:spcPct val="100000"/>
              </a:lnSpc>
              <a:spcBef>
                <a:spcPts val="0"/>
              </a:spcBef>
              <a:buNone/>
              <a:defRPr sz="1800"/>
            </a:lvl2pPr>
          </a:lstStyle>
          <a:p>
            <a:pPr lvl="0"/>
            <a:r>
              <a:rPr lang="en-US" dirty="0"/>
              <a:t>Click to add text</a:t>
            </a:r>
          </a:p>
          <a:p>
            <a:pPr lvl="1"/>
            <a:r>
              <a:rPr lang="en-US" dirty="0"/>
              <a:t>second level</a:t>
            </a: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hasCustomPrompt="1"/>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rmAutofit/>
          </a:bodyPr>
          <a:lstStyle>
            <a:lvl1pPr marL="0" indent="0" algn="ctr">
              <a:lnSpc>
                <a:spcPct val="100000"/>
              </a:lnSpc>
              <a:spcBef>
                <a:spcPts val="0"/>
              </a:spcBef>
              <a:buNone/>
              <a:defRPr sz="2000" b="1" cap="all" baseline="0">
                <a:latin typeface="+mn-lt"/>
              </a:defRPr>
            </a:lvl1pPr>
            <a:lvl2pPr marL="0" indent="0" algn="ctr">
              <a:lnSpc>
                <a:spcPct val="100000"/>
              </a:lnSpc>
              <a:spcBef>
                <a:spcPts val="0"/>
              </a:spcBef>
              <a:buNone/>
              <a:defRPr sz="1800">
                <a:latin typeface="+mn-lt"/>
              </a:defRPr>
            </a:lvl2pPr>
          </a:lstStyle>
          <a:p>
            <a:pPr lvl="0"/>
            <a:r>
              <a:rPr lang="en-US" dirty="0"/>
              <a:t>Click to add text</a:t>
            </a:r>
          </a:p>
          <a:p>
            <a:pPr lvl="1"/>
            <a:r>
              <a:rPr lang="en-US" dirty="0"/>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hasCustomPrompt="1"/>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rmAutofit/>
          </a:bodyPr>
          <a:lstStyle>
            <a:lvl1pPr marL="0" indent="0" algn="ctr">
              <a:lnSpc>
                <a:spcPct val="100000"/>
              </a:lnSpc>
              <a:spcBef>
                <a:spcPts val="0"/>
              </a:spcBef>
              <a:buNone/>
              <a:defRPr sz="2000" b="1" cap="all" baseline="0">
                <a:latin typeface="+mn-lt"/>
              </a:defRPr>
            </a:lvl1pPr>
            <a:lvl2pPr marL="0" indent="0" algn="ctr">
              <a:lnSpc>
                <a:spcPct val="100000"/>
              </a:lnSpc>
              <a:spcBef>
                <a:spcPts val="0"/>
              </a:spcBef>
              <a:buNone/>
              <a:defRPr sz="1800">
                <a:latin typeface="+mn-lt"/>
              </a:defRPr>
            </a:lvl2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text</a:t>
            </a:r>
          </a:p>
          <a:p>
            <a:pPr lvl="1"/>
            <a:r>
              <a:rPr lang="en-US" dirty="0"/>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hasCustomPrompt="1"/>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rmAutofit/>
          </a:bodyPr>
          <a:lstStyle>
            <a:lvl1pPr marL="0" indent="0" algn="ctr">
              <a:lnSpc>
                <a:spcPct val="100000"/>
              </a:lnSpc>
              <a:spcBef>
                <a:spcPts val="0"/>
              </a:spcBef>
              <a:buNone/>
              <a:defRPr sz="2000" b="1" cap="all" baseline="0">
                <a:latin typeface="+mn-lt"/>
              </a:defRPr>
            </a:lvl1pPr>
            <a:lvl2pPr marL="0" indent="0" algn="ctr">
              <a:lnSpc>
                <a:spcPct val="100000"/>
              </a:lnSpc>
              <a:spcBef>
                <a:spcPts val="0"/>
              </a:spcBef>
              <a:buNone/>
              <a:defRPr sz="1800">
                <a:latin typeface="+mn-lt"/>
              </a:defRPr>
            </a:lvl2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text</a:t>
            </a:r>
          </a:p>
          <a:p>
            <a:pPr lvl="1"/>
            <a:r>
              <a:rPr lang="en-US" dirty="0"/>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hasCustomPrompt="1"/>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rmAutofit/>
          </a:bodyPr>
          <a:lstStyle>
            <a:lvl1pPr marL="0" indent="0" algn="ctr">
              <a:lnSpc>
                <a:spcPct val="100000"/>
              </a:lnSpc>
              <a:spcBef>
                <a:spcPts val="0"/>
              </a:spcBef>
              <a:buNone/>
              <a:defRPr sz="2000" b="1" cap="all" baseline="0">
                <a:latin typeface="+mn-lt"/>
              </a:defRPr>
            </a:lvl1pPr>
            <a:lvl2pPr marL="0" indent="0" algn="ctr">
              <a:lnSpc>
                <a:spcPct val="100000"/>
              </a:lnSpc>
              <a:spcBef>
                <a:spcPts val="0"/>
              </a:spcBef>
              <a:buNone/>
              <a:defRPr sz="1800">
                <a:latin typeface="+mn-lt"/>
              </a:defRPr>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3021782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Σύγκριση">
    <p:bg>
      <p:bgPr>
        <a:solidFill>
          <a:schemeClr val="accent6"/>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FB3FE0-6224-1CB0-11C2-00DCD2B704ED}"/>
              </a:ext>
              <a:ext uri="{C183D7F6-B498-43B3-948B-1728B52AA6E4}">
                <adec:decorative xmlns:adec="http://schemas.microsoft.com/office/drawing/2017/decorative" val="1"/>
              </a:ext>
            </a:extLst>
          </p:cNvPr>
          <p:cNvGrpSpPr/>
          <p:nvPr userDrawn="1"/>
        </p:nvGrpSpPr>
        <p:grpSpPr>
          <a:xfrm>
            <a:off x="0" y="0"/>
            <a:ext cx="12192001" cy="6858000"/>
            <a:chOff x="0" y="0"/>
            <a:chExt cx="12192001" cy="6858000"/>
          </a:xfrm>
        </p:grpSpPr>
        <p:sp>
          <p:nvSpPr>
            <p:cNvPr id="23" name="Freeform: Shape 22">
              <a:extLst>
                <a:ext uri="{FF2B5EF4-FFF2-40B4-BE49-F238E27FC236}">
                  <a16:creationId xmlns:a16="http://schemas.microsoft.com/office/drawing/2014/main" id="{212AF459-3431-0E12-3599-26E4E00D03DA}"/>
                </a:ext>
              </a:extLst>
            </p:cNvPr>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B520FF74-6126-AF6C-96C5-066C7B7B29A9}"/>
                </a:ext>
              </a:extLst>
            </p:cNvPr>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1793FDF9-650D-88C9-2662-4EA29991B514}"/>
                </a:ext>
              </a:extLst>
            </p:cNvPr>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31" name="Title 1">
            <a:extLst>
              <a:ext uri="{FF2B5EF4-FFF2-40B4-BE49-F238E27FC236}">
                <a16:creationId xmlns:a16="http://schemas.microsoft.com/office/drawing/2014/main" id="{268AF7E1-2A9B-B52C-F1A7-BE596AB012F7}"/>
              </a:ext>
            </a:extLst>
          </p:cNvPr>
          <p:cNvSpPr>
            <a:spLocks noGrp="1"/>
          </p:cNvSpPr>
          <p:nvPr>
            <p:ph type="title" hasCustomPrompt="1"/>
          </p:nvPr>
        </p:nvSpPr>
        <p:spPr>
          <a:xfrm>
            <a:off x="576072" y="82296"/>
            <a:ext cx="10515600" cy="1298448"/>
          </a:xfrm>
        </p:spPr>
        <p:txBody>
          <a:bodyPr anchor="b" anchorCtr="0"/>
          <a:lstStyle>
            <a:lvl1pPr>
              <a:defRPr sz="4800">
                <a:solidFill>
                  <a:schemeClr val="accent1"/>
                </a:solidFill>
              </a:defRPr>
            </a:lvl1pPr>
          </a:lstStyle>
          <a:p>
            <a:r>
              <a:rPr lang="en-US" dirty="0"/>
              <a:t>click to add title</a:t>
            </a: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hasCustomPrompt="1"/>
          </p:nvPr>
        </p:nvSpPr>
        <p:spPr>
          <a:xfrm>
            <a:off x="576072" y="1911096"/>
            <a:ext cx="7242048" cy="402336"/>
          </a:xfrm>
        </p:spPr>
        <p:txBody>
          <a:bodyPr anchor="ctr" anchorCtr="0">
            <a:noAutofit/>
          </a:bodyPr>
          <a:lstStyle>
            <a:lvl1pPr marL="0" indent="0">
              <a:buNone/>
              <a:defRPr sz="2000" b="1"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hasCustomPrompt="1"/>
          </p:nvPr>
        </p:nvSpPr>
        <p:spPr>
          <a:xfrm>
            <a:off x="576072" y="2350008"/>
            <a:ext cx="724204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hasCustomPrompt="1"/>
          </p:nvPr>
        </p:nvSpPr>
        <p:spPr>
          <a:xfrm>
            <a:off x="576072" y="3557016"/>
            <a:ext cx="7242048" cy="402336"/>
          </a:xfrm>
        </p:spPr>
        <p:txBody>
          <a:bodyPr anchor="ctr" anchorCtr="0">
            <a:noAutofit/>
          </a:bodyPr>
          <a:lstStyle>
            <a:lvl1pPr marL="0" indent="0">
              <a:buNone/>
              <a:defRPr sz="2000" b="1"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hasCustomPrompt="1"/>
          </p:nvPr>
        </p:nvSpPr>
        <p:spPr>
          <a:xfrm>
            <a:off x="576072" y="3995928"/>
            <a:ext cx="724204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D6E0E53F-80E4-D83A-8BC2-C22ED75540F5}"/>
              </a:ext>
              <a:ext uri="{C183D7F6-B498-43B3-948B-1728B52AA6E4}">
                <adec:decorative xmlns:adec="http://schemas.microsoft.com/office/drawing/2017/decorative" val="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175129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ree Column">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EF79F-3A35-33CE-5528-14C9E80BDD76}"/>
              </a:ext>
              <a:ext uri="{C183D7F6-B498-43B3-948B-1728B52AA6E4}">
                <adec:decorative xmlns:adec="http://schemas.microsoft.com/office/drawing/2017/decorative" val="1"/>
              </a:ext>
            </a:extLst>
          </p:cNvPr>
          <p:cNvGrpSpPr/>
          <p:nvPr userDrawn="1"/>
        </p:nvGrpSpPr>
        <p:grpSpPr>
          <a:xfrm>
            <a:off x="0" y="-1"/>
            <a:ext cx="12192000" cy="6858001"/>
            <a:chOff x="0" y="-1"/>
            <a:chExt cx="12192000" cy="6858001"/>
          </a:xfrm>
        </p:grpSpPr>
        <p:sp>
          <p:nvSpPr>
            <p:cNvPr id="27" name="Freeform: Shape 26">
              <a:extLst>
                <a:ext uri="{FF2B5EF4-FFF2-40B4-BE49-F238E27FC236}">
                  <a16:creationId xmlns:a16="http://schemas.microsoft.com/office/drawing/2014/main" id="{8828D144-1FB6-D637-B87C-40F583744264}"/>
                </a:ext>
              </a:extLst>
            </p:cNvPr>
            <p:cNvSpPr/>
            <p:nvPr userDrawn="1"/>
          </p:nvSpPr>
          <p:spPr>
            <a:xfrm>
              <a:off x="621728" y="4724605"/>
              <a:ext cx="8993194"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E0C9BA38-182F-E517-B1E9-240E6B50C03F}"/>
                </a:ext>
              </a:extLst>
            </p:cNvPr>
            <p:cNvSpPr/>
            <p:nvPr userDrawn="1"/>
          </p:nvSpPr>
          <p:spPr>
            <a:xfrm>
              <a:off x="0" y="-1"/>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9" name="Title 1">
            <a:extLst>
              <a:ext uri="{FF2B5EF4-FFF2-40B4-BE49-F238E27FC236}">
                <a16:creationId xmlns:a16="http://schemas.microsoft.com/office/drawing/2014/main" id="{D5CC739F-0299-DDC6-C35D-22282FF85CD2}"/>
              </a:ext>
            </a:extLst>
          </p:cNvPr>
          <p:cNvSpPr>
            <a:spLocks noGrp="1"/>
          </p:cNvSpPr>
          <p:nvPr>
            <p:ph type="title" hasCustomPrompt="1"/>
          </p:nvPr>
        </p:nvSpPr>
        <p:spPr>
          <a:xfrm>
            <a:off x="576072" y="82296"/>
            <a:ext cx="11228832" cy="1298448"/>
          </a:xfrm>
        </p:spPr>
        <p:txBody>
          <a:bodyPr anchor="b" anchorCtr="0"/>
          <a:lstStyle>
            <a:lvl1pPr>
              <a:defRPr sz="4800">
                <a:solidFill>
                  <a:schemeClr val="accent1"/>
                </a:solidFill>
              </a:defRPr>
            </a:lvl1pPr>
          </a:lstStyle>
          <a:p>
            <a:r>
              <a:rPr lang="en-US" dirty="0"/>
              <a:t>click to add title</a:t>
            </a: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hasCustomPrompt="1"/>
          </p:nvPr>
        </p:nvSpPr>
        <p:spPr>
          <a:xfrm>
            <a:off x="576072" y="1808480"/>
            <a:ext cx="2944368" cy="683958"/>
          </a:xfrm>
        </p:spPr>
        <p:txBody>
          <a:bodyPr anchor="ctr">
            <a:noAutofit/>
          </a:bodyPr>
          <a:lstStyle>
            <a:lvl1pPr marL="0" indent="0">
              <a:buNone/>
              <a:defRPr sz="2000" b="1"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hasCustomPrompt="1"/>
          </p:nvPr>
        </p:nvSpPr>
        <p:spPr>
          <a:xfrm>
            <a:off x="57607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hasCustomPrompt="1"/>
          </p:nvPr>
        </p:nvSpPr>
        <p:spPr>
          <a:xfrm>
            <a:off x="4782312" y="1808480"/>
            <a:ext cx="2944368" cy="683958"/>
          </a:xfrm>
        </p:spPr>
        <p:txBody>
          <a:bodyPr anchor="ctr">
            <a:noAutofit/>
          </a:bodyPr>
          <a:lstStyle>
            <a:lvl1pPr marL="0" indent="0">
              <a:buNone/>
              <a:defRPr sz="2000" b="1"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hasCustomPrompt="1"/>
          </p:nvPr>
        </p:nvSpPr>
        <p:spPr>
          <a:xfrm>
            <a:off x="478231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4">
            <a:extLst>
              <a:ext uri="{FF2B5EF4-FFF2-40B4-BE49-F238E27FC236}">
                <a16:creationId xmlns:a16="http://schemas.microsoft.com/office/drawing/2014/main" id="{A2DF7EFD-1FC1-E7B0-3A5D-171FFD6F0DCF}"/>
              </a:ext>
            </a:extLst>
          </p:cNvPr>
          <p:cNvSpPr>
            <a:spLocks noGrp="1"/>
          </p:cNvSpPr>
          <p:nvPr>
            <p:ph type="body" sz="quarter" idx="13" hasCustomPrompt="1"/>
          </p:nvPr>
        </p:nvSpPr>
        <p:spPr>
          <a:xfrm>
            <a:off x="8860536" y="1808480"/>
            <a:ext cx="2944368" cy="683958"/>
          </a:xfrm>
        </p:spPr>
        <p:txBody>
          <a:bodyPr anchor="ctr">
            <a:noAutofit/>
          </a:bodyPr>
          <a:lstStyle>
            <a:lvl1pPr marL="0" indent="0">
              <a:buNone/>
              <a:defRPr sz="2000" b="1"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31" name="Content Placeholder 5">
            <a:extLst>
              <a:ext uri="{FF2B5EF4-FFF2-40B4-BE49-F238E27FC236}">
                <a16:creationId xmlns:a16="http://schemas.microsoft.com/office/drawing/2014/main" id="{0733DE00-8CA6-606F-16DB-4372C1E5BD67}"/>
              </a:ext>
            </a:extLst>
          </p:cNvPr>
          <p:cNvSpPr>
            <a:spLocks noGrp="1"/>
          </p:cNvSpPr>
          <p:nvPr>
            <p:ph sz="quarter" idx="14" hasCustomPrompt="1"/>
          </p:nvPr>
        </p:nvSpPr>
        <p:spPr>
          <a:xfrm>
            <a:off x="8860536" y="2492438"/>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3" name="Straight Connector 32">
            <a:extLst>
              <a:ext uri="{FF2B5EF4-FFF2-40B4-BE49-F238E27FC236}">
                <a16:creationId xmlns:a16="http://schemas.microsoft.com/office/drawing/2014/main" id="{E90718B6-F0C0-E7EE-D41F-B5CE6A11D721}"/>
              </a:ext>
              <a:ext uri="{C183D7F6-B498-43B3-948B-1728B52AA6E4}">
                <adec:decorative xmlns:adec="http://schemas.microsoft.com/office/drawing/2017/decorative" val="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94862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alt">
    <p:bg>
      <p:bgPr>
        <a:solidFill>
          <a:schemeClr val="bg2"/>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F07C0DD-8FC1-84F8-B5CD-FC1EC0E70F56}"/>
              </a:ext>
            </a:extLst>
          </p:cNvPr>
          <p:cNvSpPr/>
          <p:nvPr userDrawn="1"/>
        </p:nvSpPr>
        <p:spPr>
          <a:xfrm>
            <a:off x="9408038" y="4230237"/>
            <a:ext cx="2797330" cy="1932290"/>
          </a:xfrm>
          <a:custGeom>
            <a:avLst/>
            <a:gdLst>
              <a:gd name="connsiteX0" fmla="*/ 0 w 4399808"/>
              <a:gd name="connsiteY0" fmla="*/ 1017115 h 2034229"/>
              <a:gd name="connsiteX1" fmla="*/ 2199904 w 4399808"/>
              <a:gd name="connsiteY1" fmla="*/ 0 h 2034229"/>
              <a:gd name="connsiteX2" fmla="*/ 4399808 w 4399808"/>
              <a:gd name="connsiteY2" fmla="*/ 1017115 h 2034229"/>
              <a:gd name="connsiteX3" fmla="*/ 2199904 w 4399808"/>
              <a:gd name="connsiteY3" fmla="*/ 2034230 h 2034229"/>
              <a:gd name="connsiteX4" fmla="*/ 0 w 4399808"/>
              <a:gd name="connsiteY4" fmla="*/ 1017115 h 2034229"/>
              <a:gd name="connsiteX0" fmla="*/ 0 w 2885704"/>
              <a:gd name="connsiteY0" fmla="*/ 1019585 h 2038250"/>
              <a:gd name="connsiteX1" fmla="*/ 2199904 w 2885704"/>
              <a:gd name="connsiteY1" fmla="*/ 2470 h 2038250"/>
              <a:gd name="connsiteX2" fmla="*/ 2885704 w 2885704"/>
              <a:gd name="connsiteY2" fmla="*/ 823642 h 2038250"/>
              <a:gd name="connsiteX3" fmla="*/ 2199904 w 2885704"/>
              <a:gd name="connsiteY3" fmla="*/ 2036700 h 2038250"/>
              <a:gd name="connsiteX4" fmla="*/ 0 w 2885704"/>
              <a:gd name="connsiteY4" fmla="*/ 1019585 h 2038250"/>
              <a:gd name="connsiteX0" fmla="*/ 4992 w 3097878"/>
              <a:gd name="connsiteY0" fmla="*/ 1019585 h 1948844"/>
              <a:gd name="connsiteX1" fmla="*/ 2204896 w 3097878"/>
              <a:gd name="connsiteY1" fmla="*/ 2470 h 1948844"/>
              <a:gd name="connsiteX2" fmla="*/ 2890696 w 3097878"/>
              <a:gd name="connsiteY2" fmla="*/ 823642 h 1948844"/>
              <a:gd name="connsiteX3" fmla="*/ 2881789 w 3097878"/>
              <a:gd name="connsiteY3" fmla="*/ 1947635 h 1948844"/>
              <a:gd name="connsiteX4" fmla="*/ 4992 w 3097878"/>
              <a:gd name="connsiteY4" fmla="*/ 1019585 h 1948844"/>
              <a:gd name="connsiteX0" fmla="*/ 3 w 3092889"/>
              <a:gd name="connsiteY0" fmla="*/ 676472 h 1605631"/>
              <a:gd name="connsiteX1" fmla="*/ 2858987 w 3092889"/>
              <a:gd name="connsiteY1" fmla="*/ 21555 h 1605631"/>
              <a:gd name="connsiteX2" fmla="*/ 2885707 w 3092889"/>
              <a:gd name="connsiteY2" fmla="*/ 480529 h 1605631"/>
              <a:gd name="connsiteX3" fmla="*/ 2876800 w 3092889"/>
              <a:gd name="connsiteY3" fmla="*/ 1604522 h 1605631"/>
              <a:gd name="connsiteX4" fmla="*/ 3 w 3092889"/>
              <a:gd name="connsiteY4" fmla="*/ 676472 h 1605631"/>
              <a:gd name="connsiteX0" fmla="*/ 4 w 2531677"/>
              <a:gd name="connsiteY0" fmla="*/ 1332889 h 1694136"/>
              <a:gd name="connsiteX1" fmla="*/ 2336474 w 2531677"/>
              <a:gd name="connsiteY1" fmla="*/ 66393 h 1694136"/>
              <a:gd name="connsiteX2" fmla="*/ 2363194 w 2531677"/>
              <a:gd name="connsiteY2" fmla="*/ 525367 h 1694136"/>
              <a:gd name="connsiteX3" fmla="*/ 2354287 w 2531677"/>
              <a:gd name="connsiteY3" fmla="*/ 1649360 h 1694136"/>
              <a:gd name="connsiteX4" fmla="*/ 4 w 2531677"/>
              <a:gd name="connsiteY4" fmla="*/ 1332889 h 1694136"/>
              <a:gd name="connsiteX0" fmla="*/ 4 w 2531677"/>
              <a:gd name="connsiteY0" fmla="*/ 1332889 h 1694136"/>
              <a:gd name="connsiteX1" fmla="*/ 2336474 w 2531677"/>
              <a:gd name="connsiteY1" fmla="*/ 66393 h 1694136"/>
              <a:gd name="connsiteX2" fmla="*/ 2363194 w 2531677"/>
              <a:gd name="connsiteY2" fmla="*/ 525367 h 1694136"/>
              <a:gd name="connsiteX3" fmla="*/ 2354287 w 2531677"/>
              <a:gd name="connsiteY3" fmla="*/ 1649360 h 1694136"/>
              <a:gd name="connsiteX4" fmla="*/ 4 w 2531677"/>
              <a:gd name="connsiteY4" fmla="*/ 1332889 h 1694136"/>
              <a:gd name="connsiteX0" fmla="*/ 174972 w 2706645"/>
              <a:gd name="connsiteY0" fmla="*/ 1332889 h 1743948"/>
              <a:gd name="connsiteX1" fmla="*/ 2511442 w 2706645"/>
              <a:gd name="connsiteY1" fmla="*/ 66393 h 1743948"/>
              <a:gd name="connsiteX2" fmla="*/ 2538162 w 2706645"/>
              <a:gd name="connsiteY2" fmla="*/ 525367 h 1743948"/>
              <a:gd name="connsiteX3" fmla="*/ 2529255 w 2706645"/>
              <a:gd name="connsiteY3" fmla="*/ 1649360 h 1743948"/>
              <a:gd name="connsiteX4" fmla="*/ 174972 w 2706645"/>
              <a:gd name="connsiteY4" fmla="*/ 1332889 h 1743948"/>
              <a:gd name="connsiteX0" fmla="*/ 115397 w 2647070"/>
              <a:gd name="connsiteY0" fmla="*/ 1211591 h 1569451"/>
              <a:gd name="connsiteX1" fmla="*/ 581503 w 2647070"/>
              <a:gd name="connsiteY1" fmla="*/ 123225 h 1569451"/>
              <a:gd name="connsiteX2" fmla="*/ 2478587 w 2647070"/>
              <a:gd name="connsiteY2" fmla="*/ 404069 h 1569451"/>
              <a:gd name="connsiteX3" fmla="*/ 2469680 w 2647070"/>
              <a:gd name="connsiteY3" fmla="*/ 1528062 h 1569451"/>
              <a:gd name="connsiteX4" fmla="*/ 115397 w 2647070"/>
              <a:gd name="connsiteY4" fmla="*/ 1211591 h 1569451"/>
              <a:gd name="connsiteX0" fmla="*/ 115251 w 2644918"/>
              <a:gd name="connsiteY0" fmla="*/ 1497030 h 1884328"/>
              <a:gd name="connsiteX1" fmla="*/ 581357 w 2644918"/>
              <a:gd name="connsiteY1" fmla="*/ 408664 h 1884328"/>
              <a:gd name="connsiteX2" fmla="*/ 2472503 w 2644918"/>
              <a:gd name="connsiteY2" fmla="*/ 256059 h 1884328"/>
              <a:gd name="connsiteX3" fmla="*/ 2469534 w 2644918"/>
              <a:gd name="connsiteY3" fmla="*/ 1813501 h 1884328"/>
              <a:gd name="connsiteX4" fmla="*/ 115251 w 2644918"/>
              <a:gd name="connsiteY4" fmla="*/ 1497030 h 1884328"/>
              <a:gd name="connsiteX0" fmla="*/ 115251 w 2472503"/>
              <a:gd name="connsiteY0" fmla="*/ 1497030 h 1814349"/>
              <a:gd name="connsiteX1" fmla="*/ 581357 w 2472503"/>
              <a:gd name="connsiteY1" fmla="*/ 408664 h 1814349"/>
              <a:gd name="connsiteX2" fmla="*/ 2472503 w 2472503"/>
              <a:gd name="connsiteY2" fmla="*/ 256059 h 1814349"/>
              <a:gd name="connsiteX3" fmla="*/ 2469534 w 2472503"/>
              <a:gd name="connsiteY3" fmla="*/ 1813501 h 1814349"/>
              <a:gd name="connsiteX4" fmla="*/ 115251 w 2472503"/>
              <a:gd name="connsiteY4" fmla="*/ 1497030 h 1814349"/>
              <a:gd name="connsiteX0" fmla="*/ 115251 w 2472503"/>
              <a:gd name="connsiteY0" fmla="*/ 1497030 h 1796669"/>
              <a:gd name="connsiteX1" fmla="*/ 581357 w 2472503"/>
              <a:gd name="connsiteY1" fmla="*/ 408664 h 1796669"/>
              <a:gd name="connsiteX2" fmla="*/ 2472503 w 2472503"/>
              <a:gd name="connsiteY2" fmla="*/ 256059 h 1796669"/>
              <a:gd name="connsiteX3" fmla="*/ 2469534 w 2472503"/>
              <a:gd name="connsiteY3" fmla="*/ 1795688 h 1796669"/>
              <a:gd name="connsiteX4" fmla="*/ 115251 w 2472503"/>
              <a:gd name="connsiteY4" fmla="*/ 1497030 h 1796669"/>
              <a:gd name="connsiteX0" fmla="*/ 505302 w 2862554"/>
              <a:gd name="connsiteY0" fmla="*/ 1497030 h 1909410"/>
              <a:gd name="connsiteX1" fmla="*/ 971408 w 2862554"/>
              <a:gd name="connsiteY1" fmla="*/ 408664 h 1909410"/>
              <a:gd name="connsiteX2" fmla="*/ 2862554 w 2862554"/>
              <a:gd name="connsiteY2" fmla="*/ 256059 h 1909410"/>
              <a:gd name="connsiteX3" fmla="*/ 2859585 w 2862554"/>
              <a:gd name="connsiteY3" fmla="*/ 1795688 h 1909410"/>
              <a:gd name="connsiteX4" fmla="*/ 505302 w 2862554"/>
              <a:gd name="connsiteY4" fmla="*/ 1497030 h 1909410"/>
              <a:gd name="connsiteX0" fmla="*/ 112727 w 2469979"/>
              <a:gd name="connsiteY0" fmla="*/ 1497030 h 1845600"/>
              <a:gd name="connsiteX1" fmla="*/ 578833 w 2469979"/>
              <a:gd name="connsiteY1" fmla="*/ 408664 h 1845600"/>
              <a:gd name="connsiteX2" fmla="*/ 2469979 w 2469979"/>
              <a:gd name="connsiteY2" fmla="*/ 256059 h 1845600"/>
              <a:gd name="connsiteX3" fmla="*/ 2467010 w 2469979"/>
              <a:gd name="connsiteY3" fmla="*/ 1795688 h 1845600"/>
              <a:gd name="connsiteX4" fmla="*/ 112727 w 2469979"/>
              <a:gd name="connsiteY4" fmla="*/ 1497030 h 1845600"/>
              <a:gd name="connsiteX0" fmla="*/ 486926 w 2844178"/>
              <a:gd name="connsiteY0" fmla="*/ 1497030 h 1897794"/>
              <a:gd name="connsiteX1" fmla="*/ 953032 w 2844178"/>
              <a:gd name="connsiteY1" fmla="*/ 408664 h 1897794"/>
              <a:gd name="connsiteX2" fmla="*/ 2844178 w 2844178"/>
              <a:gd name="connsiteY2" fmla="*/ 256059 h 1897794"/>
              <a:gd name="connsiteX3" fmla="*/ 2841209 w 2844178"/>
              <a:gd name="connsiteY3" fmla="*/ 1795688 h 1897794"/>
              <a:gd name="connsiteX4" fmla="*/ 486926 w 2844178"/>
              <a:gd name="connsiteY4" fmla="*/ 1497030 h 1897794"/>
              <a:gd name="connsiteX0" fmla="*/ 205911 w 2563163"/>
              <a:gd name="connsiteY0" fmla="*/ 1522305 h 1822117"/>
              <a:gd name="connsiteX1" fmla="*/ 387009 w 2563163"/>
              <a:gd name="connsiteY1" fmla="*/ 344874 h 1822117"/>
              <a:gd name="connsiteX2" fmla="*/ 2563163 w 2563163"/>
              <a:gd name="connsiteY2" fmla="*/ 281334 h 1822117"/>
              <a:gd name="connsiteX3" fmla="*/ 2560194 w 2563163"/>
              <a:gd name="connsiteY3" fmla="*/ 1820963 h 1822117"/>
              <a:gd name="connsiteX4" fmla="*/ 205911 w 2563163"/>
              <a:gd name="connsiteY4" fmla="*/ 1522305 h 1822117"/>
              <a:gd name="connsiteX0" fmla="*/ 283843 w 2590297"/>
              <a:gd name="connsiteY0" fmla="*/ 1664829 h 1941870"/>
              <a:gd name="connsiteX1" fmla="*/ 257122 w 2590297"/>
              <a:gd name="connsiteY1" fmla="*/ 350832 h 1941870"/>
              <a:gd name="connsiteX2" fmla="*/ 2433276 w 2590297"/>
              <a:gd name="connsiteY2" fmla="*/ 287292 h 1941870"/>
              <a:gd name="connsiteX3" fmla="*/ 2430307 w 2590297"/>
              <a:gd name="connsiteY3" fmla="*/ 1826921 h 1941870"/>
              <a:gd name="connsiteX4" fmla="*/ 283843 w 2590297"/>
              <a:gd name="connsiteY4" fmla="*/ 1664829 h 1941870"/>
              <a:gd name="connsiteX0" fmla="*/ 299118 w 2605572"/>
              <a:gd name="connsiteY0" fmla="*/ 1664829 h 1894053"/>
              <a:gd name="connsiteX1" fmla="*/ 272397 w 2605572"/>
              <a:gd name="connsiteY1" fmla="*/ 350832 h 1894053"/>
              <a:gd name="connsiteX2" fmla="*/ 2448551 w 2605572"/>
              <a:gd name="connsiteY2" fmla="*/ 287292 h 1894053"/>
              <a:gd name="connsiteX3" fmla="*/ 2445582 w 2605572"/>
              <a:gd name="connsiteY3" fmla="*/ 1826921 h 1894053"/>
              <a:gd name="connsiteX4" fmla="*/ 299118 w 2605572"/>
              <a:gd name="connsiteY4" fmla="*/ 1664829 h 1894053"/>
              <a:gd name="connsiteX0" fmla="*/ 290332 w 2596786"/>
              <a:gd name="connsiteY0" fmla="*/ 1664829 h 1943305"/>
              <a:gd name="connsiteX1" fmla="*/ 263611 w 2596786"/>
              <a:gd name="connsiteY1" fmla="*/ 350832 h 1943305"/>
              <a:gd name="connsiteX2" fmla="*/ 2439765 w 2596786"/>
              <a:gd name="connsiteY2" fmla="*/ 287292 h 1943305"/>
              <a:gd name="connsiteX3" fmla="*/ 2436796 w 2596786"/>
              <a:gd name="connsiteY3" fmla="*/ 1826921 h 1943305"/>
              <a:gd name="connsiteX4" fmla="*/ 290332 w 2596786"/>
              <a:gd name="connsiteY4" fmla="*/ 1664829 h 1943305"/>
              <a:gd name="connsiteX0" fmla="*/ 290332 w 2596786"/>
              <a:gd name="connsiteY0" fmla="*/ 1664829 h 1943305"/>
              <a:gd name="connsiteX1" fmla="*/ 263611 w 2596786"/>
              <a:gd name="connsiteY1" fmla="*/ 350832 h 1943305"/>
              <a:gd name="connsiteX2" fmla="*/ 2439765 w 2596786"/>
              <a:gd name="connsiteY2" fmla="*/ 287292 h 1943305"/>
              <a:gd name="connsiteX3" fmla="*/ 2436796 w 2596786"/>
              <a:gd name="connsiteY3" fmla="*/ 1826921 h 1943305"/>
              <a:gd name="connsiteX4" fmla="*/ 290332 w 2596786"/>
              <a:gd name="connsiteY4" fmla="*/ 1664829 h 1943305"/>
              <a:gd name="connsiteX0" fmla="*/ 290332 w 2443830"/>
              <a:gd name="connsiteY0" fmla="*/ 1664829 h 1846723"/>
              <a:gd name="connsiteX1" fmla="*/ 263611 w 2443830"/>
              <a:gd name="connsiteY1" fmla="*/ 350832 h 1846723"/>
              <a:gd name="connsiteX2" fmla="*/ 2439765 w 2443830"/>
              <a:gd name="connsiteY2" fmla="*/ 287292 h 1846723"/>
              <a:gd name="connsiteX3" fmla="*/ 2436796 w 2443830"/>
              <a:gd name="connsiteY3" fmla="*/ 1826921 h 1846723"/>
              <a:gd name="connsiteX4" fmla="*/ 290332 w 2443830"/>
              <a:gd name="connsiteY4" fmla="*/ 1664829 h 1846723"/>
              <a:gd name="connsiteX0" fmla="*/ 643832 w 2797330"/>
              <a:gd name="connsiteY0" fmla="*/ 1664829 h 1932290"/>
              <a:gd name="connsiteX1" fmla="*/ 617111 w 2797330"/>
              <a:gd name="connsiteY1" fmla="*/ 350832 h 1932290"/>
              <a:gd name="connsiteX2" fmla="*/ 2793265 w 2797330"/>
              <a:gd name="connsiteY2" fmla="*/ 287292 h 1932290"/>
              <a:gd name="connsiteX3" fmla="*/ 2790296 w 2797330"/>
              <a:gd name="connsiteY3" fmla="*/ 1826921 h 1932290"/>
              <a:gd name="connsiteX4" fmla="*/ 643832 w 2797330"/>
              <a:gd name="connsiteY4" fmla="*/ 1664829 h 193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330" h="1932290">
                <a:moveTo>
                  <a:pt x="643832" y="1664829"/>
                </a:moveTo>
                <a:cubicBezTo>
                  <a:pt x="-585264" y="1187245"/>
                  <a:pt x="258872" y="580421"/>
                  <a:pt x="617111" y="350832"/>
                </a:cubicBezTo>
                <a:cubicBezTo>
                  <a:pt x="975350" y="121243"/>
                  <a:pt x="2793265" y="-274445"/>
                  <a:pt x="2793265" y="287292"/>
                </a:cubicBezTo>
                <a:cubicBezTo>
                  <a:pt x="2793265" y="279013"/>
                  <a:pt x="2804151" y="1817025"/>
                  <a:pt x="2790296" y="1826921"/>
                </a:cubicBezTo>
                <a:cubicBezTo>
                  <a:pt x="2776441" y="1836817"/>
                  <a:pt x="1872928" y="2142413"/>
                  <a:pt x="643832" y="1664829"/>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430A716-DF40-A710-4FC7-CCCA4BD957F8}"/>
              </a:ext>
              <a:ext uri="{C183D7F6-B498-43B3-948B-1728B52AA6E4}">
                <adec:decorative xmlns:adec="http://schemas.microsoft.com/office/drawing/2017/decorative" val="1"/>
              </a:ext>
            </a:extLst>
          </p:cNvPr>
          <p:cNvSpPr/>
          <p:nvPr userDrawn="1"/>
        </p:nvSpPr>
        <p:spPr>
          <a:xfrm>
            <a:off x="7885215" y="0"/>
            <a:ext cx="4306783" cy="4405746"/>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8" name="Freeform: Shape 47">
            <a:extLst>
              <a:ext uri="{FF2B5EF4-FFF2-40B4-BE49-F238E27FC236}">
                <a16:creationId xmlns:a16="http://schemas.microsoft.com/office/drawing/2014/main" id="{EACA9FF1-6A56-9028-20F7-293A5DAC2547}"/>
              </a:ext>
              <a:ext uri="{C183D7F6-B498-43B3-948B-1728B52AA6E4}">
                <adec:decorative xmlns:adec="http://schemas.microsoft.com/office/drawing/2017/decorative" val="1"/>
              </a:ext>
            </a:extLst>
          </p:cNvPr>
          <p:cNvSpPr/>
          <p:nvPr userDrawn="1"/>
        </p:nvSpPr>
        <p:spPr>
          <a:xfrm>
            <a:off x="5964144" y="640336"/>
            <a:ext cx="6243203"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82296"/>
            <a:ext cx="7242049" cy="1298448"/>
          </a:xfrm>
        </p:spPr>
        <p:txBody>
          <a:bodyPr anchor="b"/>
          <a:lstStyle>
            <a:lvl1pPr>
              <a:defRPr sz="4800"/>
            </a:lvl1pPr>
          </a:lstStyle>
          <a:p>
            <a:r>
              <a:rPr lang="en-US" dirty="0"/>
              <a:t>click to add title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hasCustomPrompt="1"/>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42" name="Picture Placeholder 41">
            <a:extLst>
              <a:ext uri="{FF2B5EF4-FFF2-40B4-BE49-F238E27FC236}">
                <a16:creationId xmlns:a16="http://schemas.microsoft.com/office/drawing/2014/main" id="{B453377C-B4A0-8E9A-D4DC-D42364826344}"/>
              </a:ext>
            </a:extLst>
          </p:cNvPr>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anchor="b">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2336919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Closing">
    <p:bg>
      <p:bgPr>
        <a:solidFill>
          <a:schemeClr val="accent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EABB6C-81E2-E370-567A-989FC477477D}"/>
              </a:ext>
              <a:ext uri="{C183D7F6-B498-43B3-948B-1728B52AA6E4}">
                <adec:decorative xmlns:adec="http://schemas.microsoft.com/office/drawing/2017/decorative" val="1"/>
              </a:ext>
            </a:extLst>
          </p:cNvPr>
          <p:cNvGrpSpPr/>
          <p:nvPr userDrawn="1"/>
        </p:nvGrpSpPr>
        <p:grpSpPr>
          <a:xfrm>
            <a:off x="0" y="-1"/>
            <a:ext cx="12209146" cy="6858001"/>
            <a:chOff x="0" y="-1"/>
            <a:chExt cx="12209146" cy="6858001"/>
          </a:xfrm>
        </p:grpSpPr>
        <p:sp>
          <p:nvSpPr>
            <p:cNvPr id="10" name="Freeform: Shape 9">
              <a:extLst>
                <a:ext uri="{FF2B5EF4-FFF2-40B4-BE49-F238E27FC236}">
                  <a16:creationId xmlns:a16="http://schemas.microsoft.com/office/drawing/2014/main" id="{4BC3B985-E244-9B94-5C9B-8ED7DCD699F7}"/>
                </a:ext>
                <a:ext uri="{C183D7F6-B498-43B3-948B-1728B52AA6E4}">
                  <adec:decorative xmlns:adec="http://schemas.microsoft.com/office/drawing/2017/decorative" val="1"/>
                </a:ext>
              </a:extLst>
            </p:cNvPr>
            <p:cNvSpPr/>
            <p:nvPr userDrawn="1"/>
          </p:nvSpPr>
          <p:spPr>
            <a:xfrm>
              <a:off x="0" y="2090206"/>
              <a:ext cx="5025692" cy="4767794"/>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EA01FE67-785F-1A9A-BBBD-4F9A419AC158}"/>
                </a:ext>
              </a:extLst>
            </p:cNvPr>
            <p:cNvSpPr/>
            <p:nvPr userDrawn="1"/>
          </p:nvSpPr>
          <p:spPr>
            <a:xfrm>
              <a:off x="6173514" y="1"/>
              <a:ext cx="6018487" cy="5788889"/>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BF7A62BA-11D3-585A-8CBD-5E0FB4DE522D}"/>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417443"/>
            <a:ext cx="9144000" cy="3140589"/>
          </a:xfrm>
        </p:spPr>
        <p:txBody>
          <a:bodyPr anchor="b"/>
          <a:lstStyle>
            <a:lvl1pPr algn="ctr">
              <a:defRPr sz="6000"/>
            </a:lvl1pPr>
          </a:lstStyle>
          <a:p>
            <a:r>
              <a:rPr lang="en-US" dirty="0"/>
              <a:t>click to add title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hasCustomPrompt="1"/>
          </p:nvPr>
        </p:nvSpPr>
        <p:spPr>
          <a:xfrm>
            <a:off x="1524000" y="3602037"/>
            <a:ext cx="9144000" cy="2297317"/>
          </a:xfrm>
        </p:spPr>
        <p:txBody>
          <a:bodyPr anchor="t" anchorCtr="0">
            <a:normAutofit/>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Tree>
    <p:extLst>
      <p:ext uri="{BB962C8B-B14F-4D97-AF65-F5344CB8AC3E}">
        <p14:creationId xmlns:p14="http://schemas.microsoft.com/office/powerpoint/2010/main" val="1657158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Δύο περιεχόμενα">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CD020E-88CF-303D-F947-8EE980AC8093}"/>
              </a:ext>
              <a:ext uri="{C183D7F6-B498-43B3-948B-1728B52AA6E4}">
                <adec:decorative xmlns:adec="http://schemas.microsoft.com/office/drawing/2017/decorative" val="1"/>
              </a:ext>
            </a:extLst>
          </p:cNvPr>
          <p:cNvGrpSpPr/>
          <p:nvPr userDrawn="1"/>
        </p:nvGrpSpPr>
        <p:grpSpPr>
          <a:xfrm>
            <a:off x="1" y="1"/>
            <a:ext cx="12192000" cy="6800411"/>
            <a:chOff x="1" y="1"/>
            <a:chExt cx="12192000" cy="6800411"/>
          </a:xfrm>
        </p:grpSpPr>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576070" y="82296"/>
            <a:ext cx="11087609" cy="1298448"/>
          </a:xfrm>
        </p:spPr>
        <p:txBody>
          <a:bodyPr anchor="b"/>
          <a:lstStyle>
            <a:lvl1pPr>
              <a:defRPr sz="4800"/>
            </a:lvl1pPr>
          </a:lstStyle>
          <a:p>
            <a:r>
              <a:rPr lang="en-US" dirty="0"/>
              <a:t>click to add title</a:t>
            </a:r>
          </a:p>
        </p:txBody>
      </p:sp>
      <p:sp>
        <p:nvSpPr>
          <p:cNvPr id="3" name="Content Placeholder 2">
            <a:extLst>
              <a:ext uri="{FF2B5EF4-FFF2-40B4-BE49-F238E27FC236}">
                <a16:creationId xmlns:a16="http://schemas.microsoft.com/office/drawing/2014/main" id="{65D2FAB7-6DDF-86AA-6FF5-4EBD6234F258}"/>
              </a:ext>
            </a:extLst>
          </p:cNvPr>
          <p:cNvSpPr>
            <a:spLocks noGrp="1"/>
          </p:cNvSpPr>
          <p:nvPr>
            <p:ph sz="half" idx="1" hasCustomPrompt="1"/>
          </p:nvPr>
        </p:nvSpPr>
        <p:spPr>
          <a:xfrm>
            <a:off x="838200" y="1825625"/>
            <a:ext cx="5181600" cy="4351338"/>
          </a:xfrm>
        </p:spPr>
        <p:txBody>
          <a:bodyPr/>
          <a:lstStyle>
            <a:lvl1pPr marL="228600" indent="-228600">
              <a:buFont typeface="Courier New" panose="02070309020205020404" pitchFamily="49" charset="0"/>
              <a:buChar char="o"/>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FF36D92-E9A2-BC35-2CA0-2DC56E32DCB9}"/>
              </a:ext>
            </a:extLst>
          </p:cNvPr>
          <p:cNvSpPr>
            <a:spLocks noGrp="1"/>
          </p:cNvSpPr>
          <p:nvPr>
            <p:ph sz="half" idx="2" hasCustomPrompt="1"/>
          </p:nvPr>
        </p:nvSpPr>
        <p:spPr>
          <a:xfrm>
            <a:off x="6172200" y="1825625"/>
            <a:ext cx="5181600" cy="4351338"/>
          </a:xfrm>
        </p:spPr>
        <p:txBody>
          <a:bodyPr/>
          <a:lstStyle>
            <a:lvl1pPr marL="228600" indent="-228600">
              <a:buFont typeface="Courier New" panose="02070309020205020404" pitchFamily="49" charset="0"/>
              <a:buChar char="o"/>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4D6EF47-99AC-6166-B194-13D68424C067}"/>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822996CE-5BB1-CA7E-667B-F066341E3C8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1361742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Κενό">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FA23ACD-D6D7-BA38-DC7E-CE581CEEC62F}"/>
              </a:ext>
              <a:ext uri="{C183D7F6-B498-43B3-948B-1728B52AA6E4}">
                <adec:decorative xmlns:adec="http://schemas.microsoft.com/office/drawing/2017/decorative" val="1"/>
              </a:ext>
            </a:extLst>
          </p:cNvPr>
          <p:cNvGrpSpPr/>
          <p:nvPr userDrawn="1"/>
        </p:nvGrpSpPr>
        <p:grpSpPr>
          <a:xfrm>
            <a:off x="1" y="1"/>
            <a:ext cx="12192000" cy="6800411"/>
            <a:chOff x="1" y="1"/>
            <a:chExt cx="12192000" cy="6800411"/>
          </a:xfrm>
        </p:grpSpPr>
        <p:sp>
          <p:nvSpPr>
            <p:cNvPr id="6" name="Freeform: Shape 5">
              <a:extLst>
                <a:ext uri="{FF2B5EF4-FFF2-40B4-BE49-F238E27FC236}">
                  <a16:creationId xmlns:a16="http://schemas.microsoft.com/office/drawing/2014/main" id="{78415A3A-F1FD-1C49-5759-DC4DDE2A64CB}"/>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id="{2650F58D-9D24-3618-E478-ACD38F3FA018}"/>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5" name="Title 1">
            <a:extLst>
              <a:ext uri="{FF2B5EF4-FFF2-40B4-BE49-F238E27FC236}">
                <a16:creationId xmlns:a16="http://schemas.microsoft.com/office/drawing/2014/main" id="{8FFCE30D-675C-0B6D-9F98-1DF1C118CAFA}"/>
              </a:ext>
            </a:extLst>
          </p:cNvPr>
          <p:cNvSpPr>
            <a:spLocks noGrp="1"/>
          </p:cNvSpPr>
          <p:nvPr>
            <p:ph type="title" hasCustomPrompt="1"/>
          </p:nvPr>
        </p:nvSpPr>
        <p:spPr>
          <a:xfrm>
            <a:off x="576071" y="82296"/>
            <a:ext cx="11003016" cy="1298448"/>
          </a:xfrm>
        </p:spPr>
        <p:txBody>
          <a:bodyPr anchor="b"/>
          <a:lstStyle>
            <a:lvl1pPr>
              <a:defRPr sz="4800"/>
            </a:lvl1pPr>
          </a:lstStyle>
          <a:p>
            <a:r>
              <a:rPr lang="en-US" dirty="0"/>
              <a:t>click to add title</a:t>
            </a:r>
          </a:p>
        </p:txBody>
      </p:sp>
      <p:sp>
        <p:nvSpPr>
          <p:cNvPr id="2" name="Date Placeholder 1">
            <a:extLst>
              <a:ext uri="{FF2B5EF4-FFF2-40B4-BE49-F238E27FC236}">
                <a16:creationId xmlns:a16="http://schemas.microsoft.com/office/drawing/2014/main" id="{C3AF76F4-A668-3D1B-FBCF-3C693E818ADD}"/>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236B032C-EBAF-7C2C-182B-5A074BD2FFC3}"/>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436417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012842E-B8F6-A7A6-1FF4-3B44F619D180}"/>
              </a:ext>
              <a:ext uri="{C183D7F6-B498-43B3-948B-1728B52AA6E4}">
                <adec:decorative xmlns:adec="http://schemas.microsoft.com/office/drawing/2017/decorative" val="1"/>
              </a:ext>
            </a:extLst>
          </p:cNvPr>
          <p:cNvGrpSpPr/>
          <p:nvPr userDrawn="1"/>
        </p:nvGrpSpPr>
        <p:grpSpPr>
          <a:xfrm>
            <a:off x="1" y="1"/>
            <a:ext cx="12192000" cy="6800411"/>
            <a:chOff x="1" y="1"/>
            <a:chExt cx="12192000" cy="6800411"/>
          </a:xfrm>
        </p:grpSpPr>
        <p:sp>
          <p:nvSpPr>
            <p:cNvPr id="9" name="Freeform: Shape 8">
              <a:extLst>
                <a:ext uri="{FF2B5EF4-FFF2-40B4-BE49-F238E27FC236}">
                  <a16:creationId xmlns:a16="http://schemas.microsoft.com/office/drawing/2014/main" id="{CA1E289D-5AB0-EF69-573E-509925B56AD3}"/>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46B8D33D-94BC-23EE-0691-9CC4E4CFE33B}"/>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 name="Title 1">
            <a:extLst>
              <a:ext uri="{FF2B5EF4-FFF2-40B4-BE49-F238E27FC236}">
                <a16:creationId xmlns:a16="http://schemas.microsoft.com/office/drawing/2014/main" id="{6CE7DD89-FEA2-9BBA-778E-4E9F25BE143B}"/>
              </a:ext>
            </a:extLst>
          </p:cNvPr>
          <p:cNvSpPr>
            <a:spLocks noGrp="1"/>
          </p:cNvSpPr>
          <p:nvPr>
            <p:ph type="title" hasCustomPrompt="1"/>
          </p:nvPr>
        </p:nvSpPr>
        <p:spPr>
          <a:xfrm>
            <a:off x="839788" y="238539"/>
            <a:ext cx="3932237" cy="1818861"/>
          </a:xfrm>
        </p:spPr>
        <p:txBody>
          <a:bodyPr anchor="b"/>
          <a:lstStyle>
            <a:lvl1pPr>
              <a:defRPr sz="3200"/>
            </a:lvl1pPr>
          </a:lstStyle>
          <a:p>
            <a:r>
              <a:rPr lang="en-US" dirty="0"/>
              <a:t>click to add title</a:t>
            </a:r>
          </a:p>
        </p:txBody>
      </p:sp>
      <p:sp>
        <p:nvSpPr>
          <p:cNvPr id="4" name="Text Placeholder 3">
            <a:extLst>
              <a:ext uri="{FF2B5EF4-FFF2-40B4-BE49-F238E27FC236}">
                <a16:creationId xmlns:a16="http://schemas.microsoft.com/office/drawing/2014/main" id="{D964CE25-BC90-F218-081D-1F318A66E636}"/>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 name="Content Placeholder 2">
            <a:extLst>
              <a:ext uri="{FF2B5EF4-FFF2-40B4-BE49-F238E27FC236}">
                <a16:creationId xmlns:a16="http://schemas.microsoft.com/office/drawing/2014/main" id="{2854D77E-556E-0A77-D94A-FEE6C4493050}"/>
              </a:ext>
            </a:extLst>
          </p:cNvPr>
          <p:cNvSpPr>
            <a:spLocks noGrp="1"/>
          </p:cNvSpPr>
          <p:nvPr>
            <p:ph idx="1" hasCustomPrompt="1"/>
          </p:nvPr>
        </p:nvSpPr>
        <p:spPr>
          <a:xfrm>
            <a:off x="5183188" y="987425"/>
            <a:ext cx="6172200" cy="4873625"/>
          </a:xfrm>
        </p:spPr>
        <p:txBody>
          <a:bodyPr/>
          <a:lstStyle>
            <a:lvl1pPr marL="228600" indent="-228600">
              <a:buFont typeface="Courier New" panose="02070309020205020404" pitchFamily="49" charset="0"/>
              <a:buChar char="o"/>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8061380-5630-29CD-5357-ECACB77A7FAC}"/>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F77E390A-17CB-4BA8-9C29-A42E9C0A493B}"/>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E7B19B5-A87D-987E-D2A1-00BF3335EF8E}"/>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49522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D8C351DE-CA9A-93E5-2E6E-0921FA2D688A}"/>
              </a:ext>
              <a:ext uri="{C183D7F6-B498-43B3-948B-1728B52AA6E4}">
                <adec:decorative xmlns:adec="http://schemas.microsoft.com/office/drawing/2017/decorative" val="1"/>
              </a:ext>
            </a:extLst>
          </p:cNvPr>
          <p:cNvSpPr/>
          <p:nvPr userDrawn="1"/>
        </p:nvSpPr>
        <p:spPr>
          <a:xfrm>
            <a:off x="0" y="0"/>
            <a:ext cx="7067730" cy="6858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070813B7-403A-9A3E-5E5C-44C1680DE4C3}"/>
              </a:ext>
              <a:ext uri="{C183D7F6-B498-43B3-948B-1728B52AA6E4}">
                <adec:decorative xmlns:adec="http://schemas.microsoft.com/office/drawing/2017/decorative" val="1"/>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 uri="{C183D7F6-B498-43B3-948B-1728B52AA6E4}">
                <adec:decorative xmlns:adec="http://schemas.microsoft.com/office/drawing/2017/decorative" val="1"/>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 uri="{C183D7F6-B498-43B3-948B-1728B52AA6E4}">
                <adec:decorative xmlns:adec="http://schemas.microsoft.com/office/drawing/2017/decorative" val="1"/>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704384" y="1170432"/>
            <a:ext cx="6229530" cy="2442780"/>
          </a:xfrm>
        </p:spPr>
        <p:txBody>
          <a:bodyPr anchor="b" anchorCtr="0"/>
          <a:lstStyle>
            <a:lvl1pPr algn="ctr">
              <a:defRPr>
                <a:solidFill>
                  <a:schemeClr val="accent1"/>
                </a:solidFill>
              </a:defRPr>
            </a:lvl1pPr>
          </a:lstStyle>
          <a:p>
            <a:r>
              <a:rPr lang="en-US" dirty="0"/>
              <a:t>click to add title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hasCustomPrompt="1"/>
          </p:nvPr>
        </p:nvSpPr>
        <p:spPr>
          <a:xfrm>
            <a:off x="7790688" y="1170432"/>
            <a:ext cx="4133088" cy="4351338"/>
          </a:xfrm>
        </p:spPr>
        <p:txBody>
          <a:bodyPr/>
          <a:lstStyle>
            <a:lvl1pPr marL="0" indent="0" algn="r">
              <a:buNone/>
              <a:defRPr sz="2400" cap="all" baseline="0"/>
            </a:lvl1pPr>
            <a:lvl2pPr marL="457200" indent="0" algn="r">
              <a:buNone/>
              <a:defRPr sz="1800">
                <a:latin typeface="+mj-lt"/>
              </a:defRPr>
            </a:lvl2pPr>
            <a:lvl3pPr marL="914400" indent="0" algn="r">
              <a:buNone/>
              <a:defRPr/>
            </a:lvl3pPr>
            <a:lvl4pPr marL="1371600" indent="0" algn="r">
              <a:buNone/>
              <a:defRPr/>
            </a:lvl4pPr>
            <a:lvl5pPr marL="1828800" indent="0" algn="r">
              <a:buNone/>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9372813"/>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82296"/>
            <a:ext cx="6502620" cy="1298448"/>
          </a:xfrm>
        </p:spPr>
        <p:txBody>
          <a:bodyPr anchor="b"/>
          <a:lstStyle>
            <a:lvl1pPr>
              <a:defRPr sz="4800"/>
            </a:lvl1pPr>
          </a:lstStyle>
          <a:p>
            <a:r>
              <a:rPr lang="en-US" dirty="0"/>
              <a:t>click to add title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hasCustomPrompt="1"/>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pic>
        <p:nvPicPr>
          <p:cNvPr id="9" name="Picture 8">
            <a:extLst>
              <a:ext uri="{FF2B5EF4-FFF2-40B4-BE49-F238E27FC236}">
                <a16:creationId xmlns:a16="http://schemas.microsoft.com/office/drawing/2014/main" id="{B5ED90D1-D640-D115-6711-35DE812FC014}"/>
              </a:ext>
              <a:ext uri="{C183D7F6-B498-43B3-948B-1728B52AA6E4}">
                <adec:decorative xmlns:adec="http://schemas.microsoft.com/office/drawing/2017/decorative" val="1"/>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 uri="{C183D7F6-B498-43B3-948B-1728B52AA6E4}">
                <adec:decorative xmlns:adec="http://schemas.microsoft.com/office/drawing/2017/decorative" val="1"/>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t">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392048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Κεφαλίδα ενότητας">
    <p:bg>
      <p:bgPr>
        <a:solidFill>
          <a:schemeClr val="accent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C82EFE5-7A60-2728-921A-D2048AD6BF65}"/>
              </a:ext>
              <a:ext uri="{C183D7F6-B498-43B3-948B-1728B52AA6E4}">
                <adec:decorative xmlns:adec="http://schemas.microsoft.com/office/drawing/2017/decorative" val="1"/>
              </a:ext>
            </a:extLst>
          </p:cNvPr>
          <p:cNvGrpSpPr/>
          <p:nvPr userDrawn="1"/>
        </p:nvGrpSpPr>
        <p:grpSpPr>
          <a:xfrm>
            <a:off x="1" y="0"/>
            <a:ext cx="12207710" cy="6919556"/>
            <a:chOff x="1" y="0"/>
            <a:chExt cx="12207710" cy="6919556"/>
          </a:xfrm>
        </p:grpSpPr>
        <p:sp>
          <p:nvSpPr>
            <p:cNvPr id="25" name="Freeform: Shape 24">
              <a:extLst>
                <a:ext uri="{FF2B5EF4-FFF2-40B4-BE49-F238E27FC236}">
                  <a16:creationId xmlns:a16="http://schemas.microsoft.com/office/drawing/2014/main" id="{D6B97A1A-D605-738D-8C08-D97B3BBB5274}"/>
                </a:ext>
                <a:ext uri="{C183D7F6-B498-43B3-948B-1728B52AA6E4}">
                  <adec:decorative xmlns:adec="http://schemas.microsoft.com/office/drawing/2017/decorative" val="1"/>
                </a:ext>
              </a:extLst>
            </p:cNvPr>
            <p:cNvSpPr/>
            <p:nvPr userDrawn="1"/>
          </p:nvSpPr>
          <p:spPr>
            <a:xfrm>
              <a:off x="1" y="1454554"/>
              <a:ext cx="7279953"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1CC49F1D-4E95-A334-0DE1-5115637E40AF}"/>
                </a:ext>
                <a:ext uri="{C183D7F6-B498-43B3-948B-1728B52AA6E4}">
                  <adec:decorative xmlns:adec="http://schemas.microsoft.com/office/drawing/2017/decorative" val="1"/>
                </a:ext>
              </a:extLst>
            </p:cNvPr>
            <p:cNvSpPr/>
            <p:nvPr userDrawn="1"/>
          </p:nvSpPr>
          <p:spPr>
            <a:xfrm>
              <a:off x="1" y="1"/>
              <a:ext cx="5306847"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B560DF2B-C95A-F8F1-E64F-37BCABFF8014}"/>
                </a:ext>
                <a:ext uri="{C183D7F6-B498-43B3-948B-1728B52AA6E4}">
                  <adec:decorative xmlns:adec="http://schemas.microsoft.com/office/drawing/2017/decorative" val="1"/>
                </a:ext>
              </a:extLst>
            </p:cNvPr>
            <p:cNvSpPr/>
            <p:nvPr userDrawn="1"/>
          </p:nvSpPr>
          <p:spPr>
            <a:xfrm>
              <a:off x="5790280" y="0"/>
              <a:ext cx="6401718"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 uri="{C183D7F6-B498-43B3-948B-1728B52AA6E4}">
                  <adec:decorative xmlns:adec="http://schemas.microsoft.com/office/drawing/2017/decorative" val="1"/>
                </a:ext>
              </a:extLst>
            </p:cNvPr>
            <p:cNvSpPr/>
            <p:nvPr userDrawn="1"/>
          </p:nvSpPr>
          <p:spPr>
            <a:xfrm>
              <a:off x="4749567" y="5750376"/>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 uri="{C183D7F6-B498-43B3-948B-1728B52AA6E4}">
                  <adec:decorative xmlns:adec="http://schemas.microsoft.com/office/drawing/2017/decorative" val="1"/>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 name="Title 1">
            <a:extLst>
              <a:ext uri="{FF2B5EF4-FFF2-40B4-BE49-F238E27FC236}">
                <a16:creationId xmlns:a16="http://schemas.microsoft.com/office/drawing/2014/main" id="{5B033E79-37B9-73B6-FED8-8DF23954CCE8}"/>
              </a:ext>
            </a:extLst>
          </p:cNvPr>
          <p:cNvSpPr>
            <a:spLocks noGrp="1"/>
          </p:cNvSpPr>
          <p:nvPr>
            <p:ph type="title" hasCustomPrompt="1"/>
          </p:nvPr>
        </p:nvSpPr>
        <p:spPr>
          <a:xfrm>
            <a:off x="2560320" y="606288"/>
            <a:ext cx="4840641" cy="4245748"/>
          </a:xfrm>
        </p:spPr>
        <p:txBody>
          <a:bodyPr anchor="b"/>
          <a:lstStyle>
            <a:lvl1pPr>
              <a:defRPr sz="6000">
                <a:solidFill>
                  <a:schemeClr val="accent1"/>
                </a:solidFill>
              </a:defRPr>
            </a:lvl1pPr>
          </a:lstStyle>
          <a:p>
            <a:r>
              <a:rPr lang="en-US" dirty="0"/>
              <a:t>click to add title</a:t>
            </a:r>
          </a:p>
        </p:txBody>
      </p:sp>
    </p:spTree>
    <p:extLst>
      <p:ext uri="{BB962C8B-B14F-4D97-AF65-F5344CB8AC3E}">
        <p14:creationId xmlns:p14="http://schemas.microsoft.com/office/powerpoint/2010/main" val="22234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3CD1569-0FEF-7BD8-DDC5-D396CE462BB6}"/>
              </a:ext>
              <a:ext uri="{C183D7F6-B498-43B3-948B-1728B52AA6E4}">
                <adec:decorative xmlns:adec="http://schemas.microsoft.com/office/drawing/2017/decorative" val="1"/>
              </a:ext>
            </a:extLst>
          </p:cNvPr>
          <p:cNvGrpSpPr/>
          <p:nvPr userDrawn="1"/>
        </p:nvGrpSpPr>
        <p:grpSpPr>
          <a:xfrm>
            <a:off x="8645826" y="0"/>
            <a:ext cx="3555532" cy="6867024"/>
            <a:chOff x="8645826" y="0"/>
            <a:chExt cx="3555532" cy="6867024"/>
          </a:xfrm>
        </p:grpSpPr>
        <p:sp>
          <p:nvSpPr>
            <p:cNvPr id="17" name="Freeform: Shape 16">
              <a:extLst>
                <a:ext uri="{FF2B5EF4-FFF2-40B4-BE49-F238E27FC236}">
                  <a16:creationId xmlns:a16="http://schemas.microsoft.com/office/drawing/2014/main" id="{A6011814-D2B8-5264-367E-302C5338E1E6}"/>
                </a:ext>
              </a:extLst>
            </p:cNvPr>
            <p:cNvSpPr/>
            <p:nvPr userDrawn="1"/>
          </p:nvSpPr>
          <p:spPr>
            <a:xfrm>
              <a:off x="8645826" y="0"/>
              <a:ext cx="3546175"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58E452E6-C959-CF06-5BE1-AC6D28707FCB}"/>
                </a:ext>
              </a:extLst>
            </p:cNvPr>
            <p:cNvSpPr/>
            <p:nvPr userDrawn="1"/>
          </p:nvSpPr>
          <p:spPr>
            <a:xfrm>
              <a:off x="9843584" y="1681979"/>
              <a:ext cx="2357774"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576072" y="82296"/>
            <a:ext cx="9363456" cy="1298448"/>
          </a:xfrm>
        </p:spPr>
        <p:txBody>
          <a:bodyPr anchor="b" anchorCtr="0"/>
          <a:lstStyle>
            <a:lvl1pPr>
              <a:defRPr sz="4800"/>
            </a:lvl1pPr>
          </a:lstStyle>
          <a:p>
            <a:r>
              <a:rPr lang="en-US" dirty="0"/>
              <a:t>click to add title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hasCustomPrompt="1"/>
          </p:nvPr>
        </p:nvSpPr>
        <p:spPr>
          <a:xfrm>
            <a:off x="576072" y="1901952"/>
            <a:ext cx="9363456" cy="3877056"/>
          </a:xfrm>
        </p:spPr>
        <p:txBody>
          <a:bodyPr/>
          <a:lstStyle>
            <a:lvl1pPr marL="228600" indent="-228600">
              <a:buFont typeface="Courier New" panose="02070309020205020404" pitchFamily="49" charset="0"/>
              <a:buChar char="o"/>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211128599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C0A7B5-B10E-CDE4-EF4B-932E54D4CA66}"/>
              </a:ext>
              <a:ext uri="{C183D7F6-B498-43B3-948B-1728B52AA6E4}">
                <adec:decorative xmlns:adec="http://schemas.microsoft.com/office/drawing/2017/decorative" val="1"/>
              </a:ext>
            </a:extLst>
          </p:cNvPr>
          <p:cNvGrpSpPr/>
          <p:nvPr userDrawn="1"/>
        </p:nvGrpSpPr>
        <p:grpSpPr>
          <a:xfrm>
            <a:off x="4600810" y="-30589"/>
            <a:ext cx="7591189" cy="6915258"/>
            <a:chOff x="4600810" y="-30589"/>
            <a:chExt cx="7591189" cy="6915258"/>
          </a:xfrm>
        </p:grpSpPr>
        <p:sp>
          <p:nvSpPr>
            <p:cNvPr id="13" name="Freeform: Shape 12">
              <a:extLst>
                <a:ext uri="{FF2B5EF4-FFF2-40B4-BE49-F238E27FC236}">
                  <a16:creationId xmlns:a16="http://schemas.microsoft.com/office/drawing/2014/main" id="{B05A86D8-26B0-1ADB-0CE2-B445D2A2866D}"/>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82296"/>
            <a:ext cx="9363456" cy="1298448"/>
          </a:xfrm>
        </p:spPr>
        <p:txBody>
          <a:bodyPr anchor="b" anchorCtr="0"/>
          <a:lstStyle>
            <a:lvl1pPr>
              <a:defRPr sz="4800"/>
            </a:lvl1pPr>
          </a:lstStyle>
          <a:p>
            <a:r>
              <a:rPr lang="en-US" dirty="0"/>
              <a:t>click to add title</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hasCustomPrompt="1"/>
          </p:nvPr>
        </p:nvSpPr>
        <p:spPr>
          <a:xfrm>
            <a:off x="576072" y="1597981"/>
            <a:ext cx="9363456" cy="4181027"/>
          </a:xfrm>
        </p:spPr>
        <p:txBody>
          <a:bodyPr/>
          <a:lstStyle>
            <a:lvl1pPr marL="228600" indent="-228600">
              <a:buFont typeface="Courier New" panose="02070309020205020404" pitchFamily="49" charset="0"/>
              <a:buChar char="o"/>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1641332740"/>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38590B-52FF-3291-0CB9-7055B62D6C6F}"/>
              </a:ext>
              <a:ext uri="{C183D7F6-B498-43B3-948B-1728B52AA6E4}">
                <adec:decorative xmlns:adec="http://schemas.microsoft.com/office/drawing/2017/decorative" val="1"/>
              </a:ext>
            </a:extLst>
          </p:cNvPr>
          <p:cNvGrpSpPr/>
          <p:nvPr userDrawn="1"/>
        </p:nvGrpSpPr>
        <p:grpSpPr>
          <a:xfrm>
            <a:off x="0" y="0"/>
            <a:ext cx="12192001" cy="6800412"/>
            <a:chOff x="0" y="0"/>
            <a:chExt cx="12192001" cy="6800412"/>
          </a:xfrm>
        </p:grpSpPr>
        <p:sp>
          <p:nvSpPr>
            <p:cNvPr id="11" name="Freeform: Shape 10">
              <a:extLst>
                <a:ext uri="{FF2B5EF4-FFF2-40B4-BE49-F238E27FC236}">
                  <a16:creationId xmlns:a16="http://schemas.microsoft.com/office/drawing/2014/main" id="{EB31668E-263B-8FB1-9DBB-25F22BB441B3}"/>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943F013D-932D-1E7D-D22E-294313461200}"/>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57588"/>
            <a:ext cx="10515600" cy="1323156"/>
          </a:xfrm>
        </p:spPr>
        <p:txBody>
          <a:bodyPr anchor="b" anchorCtr="0"/>
          <a:lstStyle>
            <a:lvl1pPr>
              <a:defRPr sz="4800"/>
            </a:lvl1pPr>
          </a:lstStyle>
          <a:p>
            <a:r>
              <a:rPr lang="en-US" dirty="0"/>
              <a:t>click to add title</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hasCustomPrompt="1"/>
          </p:nvPr>
        </p:nvSpPr>
        <p:spPr>
          <a:xfrm>
            <a:off x="576072" y="1901952"/>
            <a:ext cx="10515600" cy="3877056"/>
          </a:xfrm>
        </p:spPr>
        <p:txBody>
          <a:bodyPr/>
          <a:lstStyle>
            <a:lvl1pPr marL="228600" indent="-228600">
              <a:buFont typeface="Courier New" panose="02070309020205020404" pitchFamily="49" charset="0"/>
              <a:buChar char="o"/>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 uri="{C183D7F6-B498-43B3-948B-1728B52AA6E4}">
                <adec:decorative xmlns:adec="http://schemas.microsoft.com/office/drawing/2017/decorative" val="1"/>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5199B7A0-EDB8-5A2D-0096-78B259F81F83}"/>
              </a:ext>
              <a:ext uri="{C183D7F6-B498-43B3-948B-1728B52AA6E4}">
                <adec:decorative xmlns:adec="http://schemas.microsoft.com/office/drawing/2017/decorative" val="1"/>
              </a:ext>
            </a:extLst>
          </p:cNvPr>
          <p:cNvSpPr/>
          <p:nvPr userDrawn="1"/>
        </p:nvSpPr>
        <p:spPr>
          <a:xfrm>
            <a:off x="8485589" y="1618811"/>
            <a:ext cx="3706413"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pic>
        <p:nvPicPr>
          <p:cNvPr id="26" name="Graphic 25">
            <a:extLst>
              <a:ext uri="{FF2B5EF4-FFF2-40B4-BE49-F238E27FC236}">
                <a16:creationId xmlns:a16="http://schemas.microsoft.com/office/drawing/2014/main" id="{9A083F98-8E0D-14F8-CA40-D0B5AB8037E2}"/>
              </a:ext>
              <a:ext uri="{C183D7F6-B498-43B3-948B-1728B52AA6E4}">
                <adec:decorative xmlns:adec="http://schemas.microsoft.com/office/drawing/2017/decorative" val="1"/>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411582" y="447749"/>
            <a:ext cx="2330685" cy="1898712"/>
          </a:xfrm>
          <a:prstGeom prst="rect">
            <a:avLst/>
          </a:prstGeom>
        </p:spPr>
      </p:pic>
      <p:sp>
        <p:nvSpPr>
          <p:cNvPr id="22" name="Freeform: Shape 21">
            <a:extLst>
              <a:ext uri="{FF2B5EF4-FFF2-40B4-BE49-F238E27FC236}">
                <a16:creationId xmlns:a16="http://schemas.microsoft.com/office/drawing/2014/main" id="{83712F38-4391-A499-56E2-8F095A506D08}"/>
              </a:ext>
              <a:ext uri="{C183D7F6-B498-43B3-948B-1728B52AA6E4}">
                <adec:decorative xmlns:adec="http://schemas.microsoft.com/office/drawing/2017/decorative" val="1"/>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AA6350AA-EC6F-8D22-E7C8-E49FBD7689EB}"/>
              </a:ext>
              <a:ext uri="{C183D7F6-B498-43B3-948B-1728B52AA6E4}">
                <adec:decorative xmlns:adec="http://schemas.microsoft.com/office/drawing/2017/decorative" val="1"/>
              </a:ext>
            </a:extLst>
          </p:cNvPr>
          <p:cNvSpPr/>
          <p:nvPr userDrawn="1"/>
        </p:nvSpPr>
        <p:spPr>
          <a:xfrm>
            <a:off x="2032253" y="592989"/>
            <a:ext cx="8339975"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3278188" y="193041"/>
            <a:ext cx="5697456" cy="2175256"/>
          </a:xfrm>
        </p:spPr>
        <p:txBody>
          <a:bodyPr anchor="b" anchorCtr="0"/>
          <a:lstStyle>
            <a:lvl1pPr algn="ctr">
              <a:defRPr sz="2400" cap="all" baseline="0">
                <a:latin typeface="Gill Sans Nova" panose="020B0602020104020203" pitchFamily="34" charset="0"/>
              </a:defRPr>
            </a:lvl1pPr>
          </a:lstStyle>
          <a:p>
            <a:r>
              <a:rPr lang="en-US" dirty="0"/>
              <a:t>click to add title</a:t>
            </a:r>
          </a:p>
        </p:txBody>
      </p:sp>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hasCustomPrompt="1"/>
          </p:nvPr>
        </p:nvSpPr>
        <p:spPr>
          <a:xfrm>
            <a:off x="3278188" y="2740025"/>
            <a:ext cx="5688012" cy="2644775"/>
          </a:xfrm>
        </p:spPr>
        <p:txBody>
          <a:bodyPr>
            <a:normAutofit/>
          </a:bodyPr>
          <a:lstStyle>
            <a:lvl1pPr marL="0" indent="0" algn="ctr">
              <a:lnSpc>
                <a:spcPct val="100000"/>
              </a:lnSpc>
              <a:spcBef>
                <a:spcPts val="0"/>
              </a:spcBef>
              <a:buNone/>
              <a:defRPr sz="2400"/>
            </a:lvl1pPr>
          </a:lstStyle>
          <a:p>
            <a:pPr lvl="0"/>
            <a:r>
              <a:rPr lang="en-US" dirty="0"/>
              <a:t>Click to add text</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E8B627-27B3-7EDE-7C21-8804F983CCB7}"/>
              </a:ext>
              <a:ext uri="{C183D7F6-B498-43B3-948B-1728B52AA6E4}">
                <adec:decorative xmlns:adec="http://schemas.microsoft.com/office/drawing/2017/decorative" val="1"/>
              </a:ext>
            </a:extLst>
          </p:cNvPr>
          <p:cNvGrpSpPr/>
          <p:nvPr userDrawn="1"/>
        </p:nvGrpSpPr>
        <p:grpSpPr>
          <a:xfrm>
            <a:off x="0" y="1"/>
            <a:ext cx="12192000" cy="6857998"/>
            <a:chOff x="0" y="1"/>
            <a:chExt cx="12192000" cy="6857998"/>
          </a:xfrm>
        </p:grpSpPr>
        <p:sp>
          <p:nvSpPr>
            <p:cNvPr id="28" name="Freeform: Shape 27">
              <a:extLst>
                <a:ext uri="{FF2B5EF4-FFF2-40B4-BE49-F238E27FC236}">
                  <a16:creationId xmlns:a16="http://schemas.microsoft.com/office/drawing/2014/main" id="{B1BA04E2-C77D-D0F1-EC03-2F832DFA5498}"/>
                </a:ext>
                <a:ext uri="{C183D7F6-B498-43B3-948B-1728B52AA6E4}">
                  <adec:decorative xmlns:adec="http://schemas.microsoft.com/office/drawing/2017/decorative" val="1"/>
                </a:ext>
              </a:extLst>
            </p:cNvPr>
            <p:cNvSpPr>
              <a:spLocks/>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F0A8F0DB-3D3D-DC0F-84AC-4386B58AD6E5}"/>
                </a:ext>
                <a:ext uri="{C183D7F6-B498-43B3-948B-1728B52AA6E4}">
                  <adec:decorative xmlns:adec="http://schemas.microsoft.com/office/drawing/2017/decorative" val="1"/>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1" y="82296"/>
            <a:ext cx="11107489" cy="1298448"/>
          </a:xfrm>
        </p:spPr>
        <p:txBody>
          <a:bodyPr anchor="b" anchorCtr="0"/>
          <a:lstStyle>
            <a:lvl1pPr>
              <a:defRPr sz="4800"/>
            </a:lvl1pPr>
          </a:lstStyle>
          <a:p>
            <a:r>
              <a:rPr lang="en-US" dirty="0"/>
              <a:t>click to add title</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l-GR"/>
              <a:t>Κάντε κλικ στο εικονίδιο για να προσθέσετε εικόνα</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hasCustomPrompt="1"/>
          </p:nvPr>
        </p:nvSpPr>
        <p:spPr>
          <a:xfrm>
            <a:off x="677863" y="5173735"/>
            <a:ext cx="2423160" cy="376673"/>
          </a:xfrm>
        </p:spPr>
        <p:txBody>
          <a:bodyPr anchor="t" anchorCtr="0">
            <a:normAutofit/>
          </a:bodyPr>
          <a:lstStyle>
            <a:lvl1pPr marL="0" indent="0" algn="ctr">
              <a:lnSpc>
                <a:spcPct val="100000"/>
              </a:lnSpc>
              <a:spcBef>
                <a:spcPts val="0"/>
              </a:spcBef>
              <a:buNone/>
              <a:defRPr sz="1800" b="1" cap="all" baseline="0">
                <a:latin typeface="+mn-lt"/>
              </a:defRPr>
            </a:lvl1pPr>
          </a:lstStyle>
          <a:p>
            <a:pPr lvl="0"/>
            <a:r>
              <a:rPr lang="en-US" dirty="0"/>
              <a:t>Click to add text</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77863" y="5550408"/>
            <a:ext cx="2423160" cy="748792"/>
          </a:xfrm>
        </p:spPr>
        <p:txBody>
          <a:bodyPr anchor="t">
            <a:normAutofit/>
          </a:bodyPr>
          <a:lstStyle>
            <a:lvl1pPr marL="0" indent="0" algn="ctr">
              <a:lnSpc>
                <a:spcPct val="100000"/>
              </a:lnSpc>
              <a:spcBef>
                <a:spcPts val="0"/>
              </a:spcBef>
              <a:buNone/>
              <a:defRPr sz="1800" cap="none" baseline="0"/>
            </a:lvl1pPr>
          </a:lstStyle>
          <a:p>
            <a:pPr lvl="0"/>
            <a:r>
              <a:rPr lang="en-US" dirty="0"/>
              <a:t>Click to add text</a:t>
            </a:r>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l-GR"/>
              <a:t>Κάντε κλικ στο εικονίδιο για να προσθέσετε εικόνα</a:t>
            </a:r>
            <a:endParaRPr lang="en-US" dirty="0"/>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hasCustomPrompt="1"/>
          </p:nvPr>
        </p:nvSpPr>
        <p:spPr>
          <a:xfrm>
            <a:off x="3444123" y="5173735"/>
            <a:ext cx="2423160" cy="376673"/>
          </a:xfrm>
        </p:spPr>
        <p:txBody>
          <a:bodyPr anchor="t" anchorCtr="0">
            <a:normAutofit/>
          </a:bodyPr>
          <a:lstStyle>
            <a:lvl1pPr marL="0" indent="0" algn="ctr">
              <a:lnSpc>
                <a:spcPct val="100000"/>
              </a:lnSpc>
              <a:spcBef>
                <a:spcPts val="0"/>
              </a:spcBef>
              <a:buNone/>
              <a:defRPr sz="1800" b="1" cap="all" baseline="0">
                <a:latin typeface="+mn-lt"/>
              </a:defRPr>
            </a:lvl1pPr>
          </a:lstStyle>
          <a:p>
            <a:pPr lvl="0"/>
            <a:r>
              <a:rPr lang="en-US" dirty="0"/>
              <a:t>Click to add text</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44123" y="5550408"/>
            <a:ext cx="2423160" cy="748792"/>
          </a:xfrm>
        </p:spPr>
        <p:txBody>
          <a:bodyPr anchor="t">
            <a:normAutofit/>
          </a:bodyPr>
          <a:lstStyle>
            <a:lvl1pPr marL="0" indent="0" algn="ctr">
              <a:lnSpc>
                <a:spcPct val="100000"/>
              </a:lnSpc>
              <a:spcBef>
                <a:spcPts val="0"/>
              </a:spcBef>
              <a:buNone/>
              <a:defRPr sz="1800" cap="none" baseline="0"/>
            </a:lvl1pPr>
          </a:lstStyle>
          <a:p>
            <a:pPr lvl="0"/>
            <a:r>
              <a:rPr lang="en-US" dirty="0"/>
              <a:t>Click to add text</a:t>
            </a:r>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l-GR"/>
              <a:t>Κάντε κλικ στο εικονίδιο για να προσθέσετε εικόνα</a:t>
            </a:r>
            <a:endParaRPr lang="en-US" dirty="0"/>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hasCustomPrompt="1"/>
          </p:nvPr>
        </p:nvSpPr>
        <p:spPr>
          <a:xfrm>
            <a:off x="6434931" y="5173735"/>
            <a:ext cx="2423160" cy="376673"/>
          </a:xfrm>
        </p:spPr>
        <p:txBody>
          <a:bodyPr anchor="t" anchorCtr="0">
            <a:normAutofit/>
          </a:bodyPr>
          <a:lstStyle>
            <a:lvl1pPr marL="0" indent="0" algn="ctr">
              <a:lnSpc>
                <a:spcPct val="100000"/>
              </a:lnSpc>
              <a:spcBef>
                <a:spcPts val="0"/>
              </a:spcBef>
              <a:buNone/>
              <a:defRPr sz="1800" b="1" cap="all" baseline="0">
                <a:latin typeface="+mn-lt"/>
              </a:defRPr>
            </a:lvl1pPr>
          </a:lstStyle>
          <a:p>
            <a:pPr lvl="0"/>
            <a:r>
              <a:rPr lang="en-US" dirty="0"/>
              <a:t>Click to add text</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434931" y="5550408"/>
            <a:ext cx="2423160" cy="748792"/>
          </a:xfrm>
        </p:spPr>
        <p:txBody>
          <a:bodyPr anchor="t">
            <a:normAutofit/>
          </a:bodyPr>
          <a:lstStyle>
            <a:lvl1pPr marL="0" indent="0" algn="ctr">
              <a:lnSpc>
                <a:spcPct val="100000"/>
              </a:lnSpc>
              <a:spcBef>
                <a:spcPts val="0"/>
              </a:spcBef>
              <a:buNone/>
              <a:defRPr sz="1800" cap="none" baseline="0"/>
            </a:lvl1pPr>
          </a:lstStyle>
          <a:p>
            <a:pPr lvl="0"/>
            <a:r>
              <a:rPr lang="en-US" dirty="0"/>
              <a:t>Click to add text</a:t>
            </a:r>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l-GR"/>
              <a:t>Κάντε κλικ στο εικονίδιο για να προσθέσετε εικόνα</a:t>
            </a:r>
            <a:endParaRPr lang="en-US" dirty="0"/>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hasCustomPrompt="1"/>
          </p:nvPr>
        </p:nvSpPr>
        <p:spPr>
          <a:xfrm>
            <a:off x="9260401" y="5173735"/>
            <a:ext cx="2423160" cy="376673"/>
          </a:xfrm>
        </p:spPr>
        <p:txBody>
          <a:bodyPr anchor="t" anchorCtr="0">
            <a:normAutofit/>
          </a:bodyPr>
          <a:lstStyle>
            <a:lvl1pPr marL="0" indent="0" algn="ctr">
              <a:lnSpc>
                <a:spcPct val="100000"/>
              </a:lnSpc>
              <a:spcBef>
                <a:spcPts val="0"/>
              </a:spcBef>
              <a:buNone/>
              <a:defRPr sz="1800" b="1" cap="all" baseline="0">
                <a:latin typeface="+mn-lt"/>
              </a:defRPr>
            </a:lvl1pPr>
          </a:lstStyle>
          <a:p>
            <a:pPr lvl="0"/>
            <a:r>
              <a:rPr lang="en-US" dirty="0"/>
              <a:t>Click to add text</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9260401" y="5550408"/>
            <a:ext cx="2423160" cy="748792"/>
          </a:xfrm>
        </p:spPr>
        <p:txBody>
          <a:bodyPr anchor="t">
            <a:normAutofit/>
          </a:bodyPr>
          <a:lstStyle>
            <a:lvl1pPr marL="0" indent="0" algn="ctr">
              <a:lnSpc>
                <a:spcPct val="100000"/>
              </a:lnSpc>
              <a:spcBef>
                <a:spcPts val="0"/>
              </a:spcBef>
              <a:buNone/>
              <a:defRPr sz="1800" cap="none" baseline="0"/>
            </a:lvl1pPr>
          </a:lstStyle>
          <a:p>
            <a:pPr lvl="0"/>
            <a:r>
              <a:rPr lang="en-US" dirty="0"/>
              <a:t>Click to add text</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283071543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l-GR"/>
              <a:t>Κάντε κλικ για να επεξεργαστείτε τον τίτλο υποδείγματος</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sz="140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sz="1400">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027664" y="6464808"/>
            <a:ext cx="987552" cy="310896"/>
          </a:xfrm>
          <a:prstGeom prst="rect">
            <a:avLst/>
          </a:prstGeom>
        </p:spPr>
        <p:txBody>
          <a:bodyPr vert="horz" lIns="91440" tIns="45720" rIns="91440" bIns="45720" rtlCol="0" anchor="ctr"/>
          <a:lstStyle>
            <a:lvl1pPr algn="r">
              <a:defRPr sz="1400">
                <a:solidFill>
                  <a:schemeClr val="tx1"/>
                </a:solidFill>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1" r:id="rId4"/>
    <p:sldLayoutId id="2147483659" r:id="rId5"/>
    <p:sldLayoutId id="2147483660" r:id="rId6"/>
    <p:sldLayoutId id="2147483664" r:id="rId7"/>
    <p:sldLayoutId id="2147483661" r:id="rId8"/>
    <p:sldLayoutId id="2147483662" r:id="rId9"/>
    <p:sldLayoutId id="2147483663" r:id="rId10"/>
    <p:sldLayoutId id="2147483654" r:id="rId11"/>
    <p:sldLayoutId id="2147483653" r:id="rId12"/>
    <p:sldLayoutId id="2147483667" r:id="rId13"/>
    <p:sldLayoutId id="2147483665" r:id="rId14"/>
    <p:sldLayoutId id="2147483666" r:id="rId15"/>
    <p:sldLayoutId id="2147483652" r:id="rId16"/>
    <p:sldLayoutId id="2147483655" r:id="rId17"/>
    <p:sldLayoutId id="2147483656" r:id="rId18"/>
  </p:sldLayoutIdLst>
  <p:hf hdr="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s://youtu.be/-Z0Vt-0RlEQ?si=MPNxh09Qj9iQiXN0" TargetMode="External"/><Relationship Id="rId7" Type="http://schemas.openxmlformats.org/officeDocument/2006/relationships/hyperlink" Target="https://www.ekklisiaonline.gr/ellada/thriskeftika-to-neo-programma-spoudon-kai-oi-ieres-efthynes/" TargetMode="External"/><Relationship Id="rId2" Type="http://schemas.openxmlformats.org/officeDocument/2006/relationships/hyperlink" Target="https://youtu.be/BBofKKJ3Zcs?si=iaxGTAcjOXeaxqLw" TargetMode="External"/><Relationship Id="rId1" Type="http://schemas.openxmlformats.org/officeDocument/2006/relationships/slideLayout" Target="../slideLayouts/slideLayout13.xml"/><Relationship Id="rId6" Type="http://schemas.openxmlformats.org/officeDocument/2006/relationships/hyperlink" Target="https://www.esos.gr/arthra/46283/arhiepiskopos-epikindyna-ta-programmata-spoydon-gia-ta-thriskeytika" TargetMode="External"/><Relationship Id="rId5" Type="http://schemas.openxmlformats.org/officeDocument/2006/relationships/hyperlink" Target="https://www.ekklisiaonline.gr/ellada/anieros-polemos-fili-enantion-tis-ekklisias/" TargetMode="External"/><Relationship Id="rId4" Type="http://schemas.openxmlformats.org/officeDocument/2006/relationships/hyperlink" Target="https://youtu.be/_CZ1UURdLWs?si=YecQsYufO24vyOf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BB83-CA62-C813-5584-9F9C32557A2B}"/>
              </a:ext>
            </a:extLst>
          </p:cNvPr>
          <p:cNvSpPr>
            <a:spLocks noGrp="1"/>
          </p:cNvSpPr>
          <p:nvPr>
            <p:ph type="ctrTitle"/>
          </p:nvPr>
        </p:nvSpPr>
        <p:spPr>
          <a:xfrm>
            <a:off x="1524000" y="124287"/>
            <a:ext cx="9144000" cy="3385676"/>
          </a:xfrm>
        </p:spPr>
        <p:txBody>
          <a:bodyPr/>
          <a:lstStyle/>
          <a:p>
            <a:r>
              <a:rPr lang="el-GR" dirty="0" err="1"/>
              <a:t>Α΄Ομάδα</a:t>
            </a:r>
            <a:br>
              <a:rPr lang="en-US" dirty="0"/>
            </a:br>
            <a:r>
              <a:rPr lang="el-GR" sz="3000" b="1" dirty="0"/>
              <a:t>Εκπαιδευτική πολιτική:</a:t>
            </a:r>
            <a:br>
              <a:rPr lang="el-GR" sz="3000" b="1" dirty="0"/>
            </a:br>
            <a:r>
              <a:rPr lang="el-GR" sz="3000" b="1" dirty="0"/>
              <a:t>η θέση της θρησκείας στην ελληνική εκπαίδευση</a:t>
            </a:r>
            <a:endParaRPr lang="en-US" sz="3000" b="1" dirty="0"/>
          </a:p>
        </p:txBody>
      </p:sp>
      <p:sp>
        <p:nvSpPr>
          <p:cNvPr id="3" name="Subtitle 2">
            <a:extLst>
              <a:ext uri="{FF2B5EF4-FFF2-40B4-BE49-F238E27FC236}">
                <a16:creationId xmlns:a16="http://schemas.microsoft.com/office/drawing/2014/main" id="{CA0D2251-7AFE-1B36-778C-D116EDBB7FDE}"/>
              </a:ext>
            </a:extLst>
          </p:cNvPr>
          <p:cNvSpPr>
            <a:spLocks noGrp="1"/>
          </p:cNvSpPr>
          <p:nvPr>
            <p:ph type="subTitle" idx="1"/>
          </p:nvPr>
        </p:nvSpPr>
        <p:spPr>
          <a:xfrm>
            <a:off x="1524000" y="4051884"/>
            <a:ext cx="9144000" cy="1334638"/>
          </a:xfrm>
        </p:spPr>
        <p:txBody>
          <a:bodyPr/>
          <a:lstStyle/>
          <a:p>
            <a:r>
              <a:rPr lang="el-GR" dirty="0"/>
              <a:t>Γρίσπου Ιουλία</a:t>
            </a:r>
          </a:p>
          <a:p>
            <a:r>
              <a:rPr lang="el-GR" dirty="0"/>
              <a:t>Κατσούλη</a:t>
            </a:r>
            <a:r>
              <a:rPr lang="en-US" dirty="0"/>
              <a:t> </a:t>
            </a:r>
            <a:r>
              <a:rPr lang="el-GR" dirty="0"/>
              <a:t>Αγγελική</a:t>
            </a:r>
          </a:p>
          <a:p>
            <a:r>
              <a:rPr lang="el-GR" dirty="0"/>
              <a:t> </a:t>
            </a:r>
            <a:r>
              <a:rPr lang="en-US" dirty="0">
                <a:effectLst/>
              </a:rPr>
              <a:t>Maryam Amirabadi</a:t>
            </a:r>
            <a:endParaRPr lang="el-GR" dirty="0">
              <a:effectLst/>
            </a:endParaRPr>
          </a:p>
          <a:p>
            <a:endParaRPr lang="en-US" dirty="0"/>
          </a:p>
          <a:p>
            <a:endParaRPr lang="en-US" dirty="0"/>
          </a:p>
        </p:txBody>
      </p:sp>
    </p:spTree>
    <p:extLst>
      <p:ext uri="{BB962C8B-B14F-4D97-AF65-F5344CB8AC3E}">
        <p14:creationId xmlns:p14="http://schemas.microsoft.com/office/powerpoint/2010/main" val="41753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CA4E60-8DBC-574F-ABBB-F587C260A275}"/>
              </a:ext>
            </a:extLst>
          </p:cNvPr>
          <p:cNvSpPr>
            <a:spLocks noGrp="1"/>
          </p:cNvSpPr>
          <p:nvPr>
            <p:ph type="title"/>
          </p:nvPr>
        </p:nvSpPr>
        <p:spPr>
          <a:xfrm>
            <a:off x="2504146" y="629924"/>
            <a:ext cx="9288039" cy="634124"/>
          </a:xfrm>
        </p:spPr>
        <p:txBody>
          <a:bodyPr/>
          <a:lstStyle/>
          <a:p>
            <a:r>
              <a:rPr lang="el-GR" sz="4000" dirty="0"/>
              <a:t>Σύνταγμα της Ελλάδας</a:t>
            </a:r>
            <a:br>
              <a:rPr lang="el-GR" sz="4000" dirty="0"/>
            </a:br>
            <a:r>
              <a:rPr lang="el-GR" sz="4000" dirty="0"/>
              <a:t>Ατομικά Δικαιώματα</a:t>
            </a:r>
            <a:endParaRPr lang="en-US" sz="4000" dirty="0"/>
          </a:p>
        </p:txBody>
      </p:sp>
      <p:sp>
        <p:nvSpPr>
          <p:cNvPr id="3" name="Θέση περιεχομένου 2">
            <a:extLst>
              <a:ext uri="{FF2B5EF4-FFF2-40B4-BE49-F238E27FC236}">
                <a16:creationId xmlns:a16="http://schemas.microsoft.com/office/drawing/2014/main" id="{CBA8B39C-AFCD-0A44-37E9-D540BC0FD447}"/>
              </a:ext>
            </a:extLst>
          </p:cNvPr>
          <p:cNvSpPr>
            <a:spLocks noGrp="1"/>
          </p:cNvSpPr>
          <p:nvPr>
            <p:ph idx="1"/>
          </p:nvPr>
        </p:nvSpPr>
        <p:spPr>
          <a:xfrm>
            <a:off x="261256" y="1251857"/>
            <a:ext cx="11234057" cy="4855028"/>
          </a:xfrm>
        </p:spPr>
        <p:txBody>
          <a:bodyPr>
            <a:normAutofit/>
          </a:bodyPr>
          <a:lstStyle/>
          <a:p>
            <a:pPr marL="0" indent="0">
              <a:buNone/>
            </a:pPr>
            <a:endParaRPr lang="en-US" sz="2200" b="1" dirty="0"/>
          </a:p>
          <a:p>
            <a:pPr marL="0" indent="0">
              <a:buNone/>
            </a:pPr>
            <a:r>
              <a:rPr lang="el-GR" sz="2200" b="1" u="sng" dirty="0"/>
              <a:t>Άρθρο 5</a:t>
            </a:r>
            <a:r>
              <a:rPr lang="en-US" sz="2200" b="1" u="sng" dirty="0"/>
              <a:t>:</a:t>
            </a:r>
            <a:endParaRPr lang="en-US" sz="2200" u="sng" dirty="0"/>
          </a:p>
          <a:p>
            <a:pPr marL="0" indent="0">
              <a:buNone/>
            </a:pPr>
            <a:r>
              <a:rPr lang="en-US" sz="1800" dirty="0"/>
              <a:t>2. </a:t>
            </a:r>
            <a:r>
              <a:rPr lang="el-GR" sz="1800" dirty="0"/>
              <a:t>Όλοι όσοι βρίσκονται στην Ελληνική Επικράτεια απολαμβάνουν την απόλυτη προστασία της ζωής, της τιμής και της ελευθερίας τους, χωρίς διάκριση εθνικότητας, φυλής, γλώσσας και θρησκευτικών ή πολιτικών πεποιθήσεων. </a:t>
            </a:r>
            <a:endParaRPr lang="en-US" sz="1800" dirty="0"/>
          </a:p>
          <a:p>
            <a:pPr marL="0" indent="0">
              <a:buNone/>
            </a:pPr>
            <a:endParaRPr lang="en-US" sz="1800" dirty="0"/>
          </a:p>
          <a:p>
            <a:pPr marL="0" indent="0">
              <a:buNone/>
            </a:pPr>
            <a:endParaRPr lang="en-US" sz="2000" b="1" dirty="0"/>
          </a:p>
          <a:p>
            <a:pPr marL="0" indent="0">
              <a:buNone/>
            </a:pPr>
            <a:r>
              <a:rPr lang="el-GR" sz="2000" b="1" u="sng" dirty="0"/>
              <a:t>Άρθρο 13</a:t>
            </a:r>
            <a:r>
              <a:rPr lang="en-US" sz="2000" b="1" u="sng" dirty="0"/>
              <a:t>:</a:t>
            </a:r>
            <a:endParaRPr lang="en-US" sz="2000" u="sng" dirty="0"/>
          </a:p>
          <a:p>
            <a:pPr algn="just" eaLnBrk="1" hangingPunct="1">
              <a:lnSpc>
                <a:spcPct val="80000"/>
              </a:lnSpc>
              <a:buClr>
                <a:srgbClr val="333A1D"/>
              </a:buClr>
              <a:buFont typeface="Arial" charset="0"/>
              <a:buAutoNum type="arabicPeriod"/>
            </a:pPr>
            <a:r>
              <a:rPr lang="el-GR" sz="2000" dirty="0"/>
              <a:t>Η </a:t>
            </a:r>
            <a:r>
              <a:rPr lang="el-GR" sz="2000" b="1" dirty="0"/>
              <a:t>ελευθερία της θρησκευτικής συνείδησης είναι απαραβίαστη</a:t>
            </a:r>
            <a:r>
              <a:rPr lang="el-GR" sz="2000" dirty="0"/>
              <a:t>. Η απόλαυση των ατομικών και πολιτικών δικαιωμάτων δεν εξαρτάται από τις θρησκευτικές πεποιθήσεις καθενός.</a:t>
            </a:r>
          </a:p>
          <a:p>
            <a:pPr marL="0" indent="0">
              <a:buNone/>
            </a:pPr>
            <a:r>
              <a:rPr lang="el-GR" sz="2000" dirty="0"/>
              <a:t>5. Κανένας όρκος  δεν επιβάλλεται χωρίς νόμο, που ορίζει και τον  τύπο του.</a:t>
            </a:r>
          </a:p>
          <a:p>
            <a:pPr marL="0" indent="0">
              <a:buNone/>
            </a:pPr>
            <a:endParaRPr lang="en-US" sz="2000" dirty="0"/>
          </a:p>
        </p:txBody>
      </p:sp>
      <p:sp>
        <p:nvSpPr>
          <p:cNvPr id="4" name="Θέση ημερομηνίας 3">
            <a:extLst>
              <a:ext uri="{FF2B5EF4-FFF2-40B4-BE49-F238E27FC236}">
                <a16:creationId xmlns:a16="http://schemas.microsoft.com/office/drawing/2014/main" id="{24120B5F-9315-CE82-3359-E0E61FD60B87}"/>
              </a:ext>
            </a:extLst>
          </p:cNvPr>
          <p:cNvSpPr>
            <a:spLocks noGrp="1"/>
          </p:cNvSpPr>
          <p:nvPr>
            <p:ph type="dt" sz="half" idx="10"/>
          </p:nvPr>
        </p:nvSpPr>
        <p:spPr/>
        <p:txBody>
          <a:bodyPr/>
          <a:lstStyle/>
          <a:p>
            <a:r>
              <a:rPr lang="en-US"/>
              <a:t>20XX</a:t>
            </a:r>
            <a:endParaRPr lang="en-US" dirty="0"/>
          </a:p>
        </p:txBody>
      </p:sp>
      <p:sp>
        <p:nvSpPr>
          <p:cNvPr id="5" name="Θέση υποσέλιδου 4">
            <a:extLst>
              <a:ext uri="{FF2B5EF4-FFF2-40B4-BE49-F238E27FC236}">
                <a16:creationId xmlns:a16="http://schemas.microsoft.com/office/drawing/2014/main" id="{46301269-EA75-320A-7B8F-54893769FD97}"/>
              </a:ext>
            </a:extLst>
          </p:cNvPr>
          <p:cNvSpPr>
            <a:spLocks noGrp="1"/>
          </p:cNvSpPr>
          <p:nvPr>
            <p:ph type="ftr" sz="quarter" idx="11"/>
          </p:nvPr>
        </p:nvSpPr>
        <p:spPr/>
        <p:txBody>
          <a:bodyPr/>
          <a:lstStyle/>
          <a:p>
            <a:r>
              <a:rPr lang="en-US"/>
              <a:t>presentation title</a:t>
            </a:r>
            <a:endParaRPr lang="en-US" dirty="0"/>
          </a:p>
        </p:txBody>
      </p:sp>
      <p:sp>
        <p:nvSpPr>
          <p:cNvPr id="6" name="Θέση αριθμού διαφάνειας 5">
            <a:extLst>
              <a:ext uri="{FF2B5EF4-FFF2-40B4-BE49-F238E27FC236}">
                <a16:creationId xmlns:a16="http://schemas.microsoft.com/office/drawing/2014/main" id="{B58120B2-1553-0E87-5941-D2AB8347F97B}"/>
              </a:ext>
            </a:extLst>
          </p:cNvPr>
          <p:cNvSpPr>
            <a:spLocks noGrp="1"/>
          </p:cNvSpPr>
          <p:nvPr>
            <p:ph type="sldNum" sz="quarter" idx="12"/>
          </p:nvPr>
        </p:nvSpPr>
        <p:spPr/>
        <p:txBody>
          <a:bodyPr/>
          <a:lstStyle/>
          <a:p>
            <a:fld id="{58FB4751-880F-D840-AAA9-3A15815CC996}" type="slidenum">
              <a:rPr lang="en-US" smtClean="0"/>
              <a:t>10</a:t>
            </a:fld>
            <a:endParaRPr lang="en-US" dirty="0"/>
          </a:p>
        </p:txBody>
      </p:sp>
    </p:spTree>
    <p:extLst>
      <p:ext uri="{BB962C8B-B14F-4D97-AF65-F5344CB8AC3E}">
        <p14:creationId xmlns:p14="http://schemas.microsoft.com/office/powerpoint/2010/main" val="192857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77AF6-2477-81EC-D1BC-43FD72DF18F6}"/>
              </a:ext>
            </a:extLst>
          </p:cNvPr>
          <p:cNvSpPr>
            <a:spLocks noGrp="1"/>
          </p:cNvSpPr>
          <p:nvPr>
            <p:ph type="ctrTitle"/>
          </p:nvPr>
        </p:nvSpPr>
        <p:spPr>
          <a:xfrm>
            <a:off x="1431721" y="1837188"/>
            <a:ext cx="9144000" cy="1261713"/>
          </a:xfrm>
        </p:spPr>
        <p:txBody>
          <a:bodyPr anchor="b">
            <a:normAutofit/>
          </a:bodyPr>
          <a:lstStyle/>
          <a:p>
            <a:r>
              <a:rPr lang="el-GR" dirty="0"/>
              <a:t>Τι ισχύει σήμερα</a:t>
            </a:r>
            <a:r>
              <a:rPr lang="en-US" dirty="0"/>
              <a:t>:</a:t>
            </a:r>
          </a:p>
        </p:txBody>
      </p:sp>
    </p:spTree>
    <p:extLst>
      <p:ext uri="{BB962C8B-B14F-4D97-AF65-F5344CB8AC3E}">
        <p14:creationId xmlns:p14="http://schemas.microsoft.com/office/powerpoint/2010/main" val="520000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542C6D-9416-221E-EA5A-F76C2A00137A}"/>
              </a:ext>
            </a:extLst>
          </p:cNvPr>
          <p:cNvSpPr>
            <a:spLocks noGrp="1"/>
          </p:cNvSpPr>
          <p:nvPr>
            <p:ph type="title"/>
          </p:nvPr>
        </p:nvSpPr>
        <p:spPr>
          <a:xfrm>
            <a:off x="2824147" y="343949"/>
            <a:ext cx="5620916" cy="654342"/>
          </a:xfrm>
        </p:spPr>
        <p:txBody>
          <a:bodyPr/>
          <a:lstStyle/>
          <a:p>
            <a:r>
              <a:rPr lang="el-GR" sz="4000" u="sng" dirty="0">
                <a:solidFill>
                  <a:schemeClr val="tx1"/>
                </a:solidFill>
                <a:latin typeface="+mn-lt"/>
              </a:rPr>
              <a:t>Λίγα λόγια για το ΑΠ</a:t>
            </a:r>
            <a:r>
              <a:rPr lang="en-US" sz="4000" u="sng" dirty="0">
                <a:solidFill>
                  <a:schemeClr val="tx1"/>
                </a:solidFill>
                <a:latin typeface="+mn-lt"/>
              </a:rPr>
              <a:t>:</a:t>
            </a:r>
          </a:p>
        </p:txBody>
      </p:sp>
      <p:sp>
        <p:nvSpPr>
          <p:cNvPr id="4" name="TextBox 3">
            <a:extLst>
              <a:ext uri="{FF2B5EF4-FFF2-40B4-BE49-F238E27FC236}">
                <a16:creationId xmlns:a16="http://schemas.microsoft.com/office/drawing/2014/main" id="{46F5703E-DEAA-73DB-A370-D55DDD7532B7}"/>
              </a:ext>
            </a:extLst>
          </p:cNvPr>
          <p:cNvSpPr txBox="1"/>
          <p:nvPr/>
        </p:nvSpPr>
        <p:spPr>
          <a:xfrm>
            <a:off x="634767" y="1225689"/>
            <a:ext cx="11174136" cy="4524315"/>
          </a:xfrm>
          <a:prstGeom prst="rect">
            <a:avLst/>
          </a:prstGeom>
          <a:noFill/>
        </p:spPr>
        <p:txBody>
          <a:bodyPr wrap="square" rtlCol="0">
            <a:spAutoFit/>
          </a:bodyPr>
          <a:lstStyle/>
          <a:p>
            <a:r>
              <a:rPr lang="el-GR" dirty="0"/>
              <a:t>Το </a:t>
            </a:r>
            <a:r>
              <a:rPr lang="en-US" dirty="0"/>
              <a:t>M</a:t>
            </a:r>
            <a:r>
              <a:rPr lang="el-GR" dirty="0"/>
              <a:t>τΘ πέρασε πάρα πολλές φάσεις</a:t>
            </a:r>
            <a:r>
              <a:rPr lang="en-US" dirty="0"/>
              <a:t>: </a:t>
            </a:r>
            <a:endParaRPr lang="el-GR" dirty="0"/>
          </a:p>
          <a:p>
            <a:endParaRPr lang="el-GR" dirty="0"/>
          </a:p>
          <a:p>
            <a:pPr marL="285750" indent="-285750">
              <a:buFont typeface="Arial" panose="020B0604020202020204" pitchFamily="34" charset="0"/>
              <a:buChar char="•"/>
            </a:pPr>
            <a:r>
              <a:rPr lang="el-GR" dirty="0"/>
              <a:t>Μέχρι τον Μεσοπόλεμο τα Θρησκευτικά απέβλεπαν στη «διάπλαση του ήθους των νέων»</a:t>
            </a:r>
          </a:p>
          <a:p>
            <a:endParaRPr lang="el-GR" dirty="0"/>
          </a:p>
          <a:p>
            <a:pPr marL="285750" indent="-285750">
              <a:buFont typeface="Arial" panose="020B0604020202020204" pitchFamily="34" charset="0"/>
              <a:buChar char="•"/>
            </a:pPr>
            <a:r>
              <a:rPr lang="el-GR" dirty="0"/>
              <a:t>Αρχές 20</a:t>
            </a:r>
            <a:r>
              <a:rPr lang="el-GR" baseline="30000" dirty="0"/>
              <a:t>ου</a:t>
            </a:r>
            <a:r>
              <a:rPr lang="el-GR" dirty="0"/>
              <a:t> αιώνα </a:t>
            </a:r>
            <a:r>
              <a:rPr lang="el-GR" dirty="0">
                <a:sym typeface="Wingdings" panose="05000000000000000000" pitchFamily="2" charset="2"/>
              </a:rPr>
              <a:t> με την ίδρυση του «Εκπαιδευτικού Ομίλου» γίνεται λόγος για τον υποχρεωτικό ή μη χαρακτήρα του ΜτΘ στην εκπαίδευση</a:t>
            </a:r>
          </a:p>
          <a:p>
            <a:pPr marL="285750" indent="-285750">
              <a:buFont typeface="Arial" panose="020B0604020202020204" pitchFamily="34" charset="0"/>
              <a:buChar char="•"/>
            </a:pPr>
            <a:endParaRPr lang="el-GR" dirty="0">
              <a:sym typeface="Wingdings" panose="05000000000000000000" pitchFamily="2" charset="2"/>
            </a:endParaRPr>
          </a:p>
          <a:p>
            <a:pPr marL="285750" indent="-285750">
              <a:buFont typeface="Arial" panose="020B0604020202020204" pitchFamily="34" charset="0"/>
              <a:buChar char="•"/>
            </a:pPr>
            <a:endParaRPr lang="el-GR" dirty="0">
              <a:sym typeface="Wingdings" panose="05000000000000000000" pitchFamily="2" charset="2"/>
            </a:endParaRPr>
          </a:p>
          <a:p>
            <a:pPr marL="285750" indent="-285750">
              <a:buFont typeface="Arial" panose="020B0604020202020204" pitchFamily="34" charset="0"/>
              <a:buChar char="•"/>
            </a:pPr>
            <a:r>
              <a:rPr lang="el-GR" dirty="0">
                <a:sym typeface="Wingdings" panose="05000000000000000000" pitchFamily="2" charset="2"/>
              </a:rPr>
              <a:t>Ξεκίνησε η αναμόρφωση των αναλυτικών προγραμμάτων για το ΜτΘ επι Πρωθυπουργίας Αντώνη Σαμαρά και το ουσιαστικό περιεχόμενο τους ανάγεται σε </a:t>
            </a:r>
            <a:r>
              <a:rPr lang="el-GR" dirty="0" err="1">
                <a:sym typeface="Wingdings" panose="05000000000000000000" pitchFamily="2" charset="2"/>
              </a:rPr>
              <a:t>εκεινη</a:t>
            </a:r>
            <a:r>
              <a:rPr lang="el-GR" dirty="0">
                <a:sym typeface="Wingdings" panose="05000000000000000000" pitchFamily="2" charset="2"/>
              </a:rPr>
              <a:t> την </a:t>
            </a:r>
            <a:r>
              <a:rPr lang="el-GR" dirty="0" err="1">
                <a:sym typeface="Wingdings" panose="05000000000000000000" pitchFamily="2" charset="2"/>
              </a:rPr>
              <a:t>περιοδο</a:t>
            </a:r>
            <a:r>
              <a:rPr lang="el-GR" dirty="0">
                <a:sym typeface="Wingdings" panose="05000000000000000000" pitchFamily="2" charset="2"/>
              </a:rPr>
              <a:t> με </a:t>
            </a:r>
            <a:r>
              <a:rPr lang="el-GR" dirty="0" err="1">
                <a:sym typeface="Wingdings" panose="05000000000000000000" pitchFamily="2" charset="2"/>
              </a:rPr>
              <a:t>επιστημονικο</a:t>
            </a:r>
            <a:r>
              <a:rPr lang="el-GR" dirty="0">
                <a:sym typeface="Wingdings" panose="05000000000000000000" pitchFamily="2" charset="2"/>
              </a:rPr>
              <a:t> </a:t>
            </a:r>
            <a:r>
              <a:rPr lang="el-GR" dirty="0" err="1">
                <a:sym typeface="Wingdings" panose="05000000000000000000" pitchFamily="2" charset="2"/>
              </a:rPr>
              <a:t>υπευθυνο</a:t>
            </a:r>
            <a:r>
              <a:rPr lang="el-GR" dirty="0">
                <a:sym typeface="Wingdings" panose="05000000000000000000" pitchFamily="2" charset="2"/>
              </a:rPr>
              <a:t> τον </a:t>
            </a:r>
            <a:r>
              <a:rPr lang="el-GR" dirty="0" err="1">
                <a:sym typeface="Wingdings" panose="05000000000000000000" pitchFamily="2" charset="2"/>
              </a:rPr>
              <a:t>Σταυρο</a:t>
            </a:r>
            <a:r>
              <a:rPr lang="el-GR" dirty="0">
                <a:sym typeface="Wingdings" panose="05000000000000000000" pitchFamily="2" charset="2"/>
              </a:rPr>
              <a:t> </a:t>
            </a:r>
            <a:r>
              <a:rPr lang="el-GR" dirty="0" err="1">
                <a:sym typeface="Wingdings" panose="05000000000000000000" pitchFamily="2" charset="2"/>
              </a:rPr>
              <a:t>Γιαγκάζογλου</a:t>
            </a:r>
            <a:r>
              <a:rPr lang="el-GR" dirty="0">
                <a:sym typeface="Wingdings" panose="05000000000000000000" pitchFamily="2" charset="2"/>
              </a:rPr>
              <a:t> (</a:t>
            </a:r>
            <a:r>
              <a:rPr lang="el-GR" dirty="0" err="1">
                <a:sym typeface="Wingdings" panose="05000000000000000000" pitchFamily="2" charset="2"/>
              </a:rPr>
              <a:t>στελεχος</a:t>
            </a:r>
            <a:r>
              <a:rPr lang="el-GR" dirty="0">
                <a:sym typeface="Wingdings" panose="05000000000000000000" pitchFamily="2" charset="2"/>
              </a:rPr>
              <a:t> του ΙΕΠ).</a:t>
            </a:r>
          </a:p>
          <a:p>
            <a:pPr marL="285750" indent="-285750">
              <a:buFont typeface="Arial" panose="020B0604020202020204" pitchFamily="34" charset="0"/>
              <a:buChar char="•"/>
            </a:pPr>
            <a:endParaRPr lang="el-GR" dirty="0">
              <a:sym typeface="Wingdings" panose="05000000000000000000" pitchFamily="2" charset="2"/>
            </a:endParaRPr>
          </a:p>
          <a:p>
            <a:pPr marL="285750" indent="-285750">
              <a:buFont typeface="Arial" panose="020B0604020202020204" pitchFamily="34" charset="0"/>
              <a:buChar char="•"/>
            </a:pPr>
            <a:r>
              <a:rPr lang="el-GR" b="1" u="sng" dirty="0">
                <a:sym typeface="Wingdings" panose="05000000000000000000" pitchFamily="2" charset="2"/>
              </a:rPr>
              <a:t>Η </a:t>
            </a:r>
            <a:r>
              <a:rPr lang="el-GR" b="1" u="sng" dirty="0" err="1">
                <a:sym typeface="Wingdings" panose="05000000000000000000" pitchFamily="2" charset="2"/>
              </a:rPr>
              <a:t>Εκκλησια</a:t>
            </a:r>
            <a:r>
              <a:rPr lang="el-GR" b="1" u="sng" dirty="0">
                <a:sym typeface="Wingdings" panose="05000000000000000000" pitchFamily="2" charset="2"/>
              </a:rPr>
              <a:t> δεν </a:t>
            </a:r>
            <a:r>
              <a:rPr lang="el-GR" b="1" u="sng" dirty="0" err="1">
                <a:sym typeface="Wingdings" panose="05000000000000000000" pitchFamily="2" charset="2"/>
              </a:rPr>
              <a:t>ειχε</a:t>
            </a:r>
            <a:r>
              <a:rPr lang="el-GR" b="1" u="sng" dirty="0">
                <a:sym typeface="Wingdings" panose="05000000000000000000" pitchFamily="2" charset="2"/>
              </a:rPr>
              <a:t> </a:t>
            </a:r>
            <a:r>
              <a:rPr lang="el-GR" b="1" u="sng" dirty="0" err="1">
                <a:sym typeface="Wingdings" panose="05000000000000000000" pitchFamily="2" charset="2"/>
              </a:rPr>
              <a:t>τοτε</a:t>
            </a:r>
            <a:r>
              <a:rPr lang="el-GR" b="1" u="sng" dirty="0">
                <a:sym typeface="Wingdings" panose="05000000000000000000" pitchFamily="2" charset="2"/>
              </a:rPr>
              <a:t> </a:t>
            </a:r>
            <a:r>
              <a:rPr lang="el-GR" b="1" u="sng" dirty="0" err="1">
                <a:sym typeface="Wingdings" panose="05000000000000000000" pitchFamily="2" charset="2"/>
              </a:rPr>
              <a:t>διατυπωσει</a:t>
            </a:r>
            <a:r>
              <a:rPr lang="el-GR" b="1" u="sng" dirty="0">
                <a:sym typeface="Wingdings" panose="05000000000000000000" pitchFamily="2" charset="2"/>
              </a:rPr>
              <a:t> </a:t>
            </a:r>
            <a:r>
              <a:rPr lang="el-GR" b="1" u="sng" dirty="0" err="1">
                <a:sym typeface="Wingdings" panose="05000000000000000000" pitchFamily="2" charset="2"/>
              </a:rPr>
              <a:t>διαφωνιες</a:t>
            </a:r>
            <a:r>
              <a:rPr lang="el-GR" b="1" u="sng" dirty="0">
                <a:sym typeface="Wingdings" panose="05000000000000000000" pitchFamily="2" charset="2"/>
              </a:rPr>
              <a:t>, </a:t>
            </a:r>
            <a:r>
              <a:rPr lang="el-GR" b="1" u="sng" dirty="0" err="1">
                <a:sym typeface="Wingdings" panose="05000000000000000000" pitchFamily="2" charset="2"/>
              </a:rPr>
              <a:t>γεγονος</a:t>
            </a:r>
            <a:r>
              <a:rPr lang="el-GR" b="1" u="sng" dirty="0">
                <a:sym typeface="Wingdings" panose="05000000000000000000" pitchFamily="2" charset="2"/>
              </a:rPr>
              <a:t> που </a:t>
            </a:r>
            <a:r>
              <a:rPr lang="el-GR" b="1" u="sng" dirty="0" err="1">
                <a:sym typeface="Wingdings" panose="05000000000000000000" pitchFamily="2" charset="2"/>
              </a:rPr>
              <a:t>υποδηλωνει</a:t>
            </a:r>
            <a:r>
              <a:rPr lang="el-GR" b="1" u="sng" dirty="0">
                <a:sym typeface="Wingdings" panose="05000000000000000000" pitchFamily="2" charset="2"/>
              </a:rPr>
              <a:t> και τον </a:t>
            </a:r>
            <a:r>
              <a:rPr lang="el-GR" b="1" u="sng" dirty="0" err="1">
                <a:sym typeface="Wingdings" panose="05000000000000000000" pitchFamily="2" charset="2"/>
              </a:rPr>
              <a:t>πολιτικο</a:t>
            </a:r>
            <a:r>
              <a:rPr lang="el-GR" b="1" u="sng" dirty="0">
                <a:sym typeface="Wingdings" panose="05000000000000000000" pitchFamily="2" charset="2"/>
              </a:rPr>
              <a:t> </a:t>
            </a:r>
            <a:r>
              <a:rPr lang="el-GR" b="1" u="sng" dirty="0" err="1">
                <a:sym typeface="Wingdings" panose="05000000000000000000" pitchFamily="2" charset="2"/>
              </a:rPr>
              <a:t>χαρακτηρα</a:t>
            </a:r>
            <a:r>
              <a:rPr lang="el-GR" b="1" u="sng" dirty="0">
                <a:sym typeface="Wingdings" panose="05000000000000000000" pitchFamily="2" charset="2"/>
              </a:rPr>
              <a:t> της </a:t>
            </a:r>
            <a:r>
              <a:rPr lang="el-GR" b="1" u="sng" dirty="0" err="1">
                <a:sym typeface="Wingdings" panose="05000000000000000000" pitchFamily="2" charset="2"/>
              </a:rPr>
              <a:t>ολης</a:t>
            </a:r>
            <a:r>
              <a:rPr lang="el-GR" b="1" u="sng" dirty="0">
                <a:sym typeface="Wingdings" panose="05000000000000000000" pitchFamily="2" charset="2"/>
              </a:rPr>
              <a:t> </a:t>
            </a:r>
            <a:r>
              <a:rPr lang="el-GR" b="1" u="sng" dirty="0" err="1">
                <a:sym typeface="Wingdings" panose="05000000000000000000" pitchFamily="2" charset="2"/>
              </a:rPr>
              <a:t>διαμαχης</a:t>
            </a:r>
            <a:r>
              <a:rPr lang="en-US" b="1" u="sng" dirty="0">
                <a:sym typeface="Wingdings" panose="05000000000000000000" pitchFamily="2" charset="2"/>
              </a:rPr>
              <a:t>:</a:t>
            </a:r>
            <a:r>
              <a:rPr lang="el-GR" b="1" u="sng" dirty="0">
                <a:sym typeface="Wingdings" panose="05000000000000000000" pitchFamily="2" charset="2"/>
              </a:rPr>
              <a:t> η </a:t>
            </a:r>
            <a:r>
              <a:rPr lang="el-GR" b="1" u="sng" dirty="0" err="1">
                <a:sym typeface="Wingdings" panose="05000000000000000000" pitchFamily="2" charset="2"/>
              </a:rPr>
              <a:t>μαχη</a:t>
            </a:r>
            <a:r>
              <a:rPr lang="el-GR" b="1" u="sng" dirty="0">
                <a:sym typeface="Wingdings" panose="05000000000000000000" pitchFamily="2" charset="2"/>
              </a:rPr>
              <a:t> για τα </a:t>
            </a:r>
            <a:r>
              <a:rPr lang="el-GR" b="1" u="sng" dirty="0" err="1">
                <a:sym typeface="Wingdings" panose="05000000000000000000" pitchFamily="2" charset="2"/>
              </a:rPr>
              <a:t>Θρησκευτικα</a:t>
            </a:r>
            <a:r>
              <a:rPr lang="el-GR" b="1" u="sng" dirty="0">
                <a:sym typeface="Wingdings" panose="05000000000000000000" pitchFamily="2" charset="2"/>
              </a:rPr>
              <a:t> είναι </a:t>
            </a:r>
            <a:r>
              <a:rPr lang="el-GR" b="1" u="sng" dirty="0" err="1">
                <a:sym typeface="Wingdings" panose="05000000000000000000" pitchFamily="2" charset="2"/>
              </a:rPr>
              <a:t>ουσιαστικα</a:t>
            </a:r>
            <a:r>
              <a:rPr lang="el-GR" b="1" u="sng" dirty="0">
                <a:sym typeface="Wingdings" panose="05000000000000000000" pitchFamily="2" charset="2"/>
              </a:rPr>
              <a:t> μια </a:t>
            </a:r>
            <a:r>
              <a:rPr lang="el-GR" b="1" u="sng" dirty="0" err="1">
                <a:sym typeface="Wingdings" panose="05000000000000000000" pitchFamily="2" charset="2"/>
              </a:rPr>
              <a:t>μαχη</a:t>
            </a:r>
            <a:r>
              <a:rPr lang="el-GR" b="1" u="sng" dirty="0">
                <a:sym typeface="Wingdings" panose="05000000000000000000" pitchFamily="2" charset="2"/>
              </a:rPr>
              <a:t> για την </a:t>
            </a:r>
            <a:r>
              <a:rPr lang="el-GR" b="1" u="sng" dirty="0" err="1">
                <a:sym typeface="Wingdings" panose="05000000000000000000" pitchFamily="2" charset="2"/>
              </a:rPr>
              <a:t>σχεση</a:t>
            </a:r>
            <a:r>
              <a:rPr lang="el-GR" b="1" u="sng" dirty="0">
                <a:sym typeface="Wingdings" panose="05000000000000000000" pitchFamily="2" charset="2"/>
              </a:rPr>
              <a:t> </a:t>
            </a:r>
            <a:r>
              <a:rPr lang="el-GR" b="1" u="sng" dirty="0" err="1">
                <a:sym typeface="Wingdings" panose="05000000000000000000" pitchFamily="2" charset="2"/>
              </a:rPr>
              <a:t>καρτους-εκκλησιας</a:t>
            </a:r>
            <a:endParaRPr lang="el-GR" dirty="0">
              <a:sym typeface="Wingdings" panose="05000000000000000000" pitchFamily="2" charset="2"/>
            </a:endParaRPr>
          </a:p>
          <a:p>
            <a:pPr marL="285750" indent="-285750">
              <a:buFont typeface="Arial" panose="020B0604020202020204" pitchFamily="34" charset="0"/>
              <a:buChar char="•"/>
            </a:pPr>
            <a:endParaRPr lang="el-GR" dirty="0"/>
          </a:p>
          <a:p>
            <a:endParaRPr lang="en-US" dirty="0"/>
          </a:p>
        </p:txBody>
      </p:sp>
    </p:spTree>
    <p:extLst>
      <p:ext uri="{BB962C8B-B14F-4D97-AF65-F5344CB8AC3E}">
        <p14:creationId xmlns:p14="http://schemas.microsoft.com/office/powerpoint/2010/main" val="795539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F6FE02B3-C044-4359-EC06-A2EFC226D0F4}"/>
              </a:ext>
            </a:extLst>
          </p:cNvPr>
          <p:cNvSpPr>
            <a:spLocks noGrp="1"/>
          </p:cNvSpPr>
          <p:nvPr>
            <p:ph type="title"/>
          </p:nvPr>
        </p:nvSpPr>
        <p:spPr>
          <a:xfrm>
            <a:off x="475403" y="219593"/>
            <a:ext cx="3542924" cy="1298448"/>
          </a:xfrm>
        </p:spPr>
        <p:txBody>
          <a:bodyPr/>
          <a:lstStyle/>
          <a:p>
            <a:pPr marL="0" marR="0">
              <a:lnSpc>
                <a:spcPct val="107000"/>
              </a:lnSpc>
              <a:spcBef>
                <a:spcPts val="0"/>
              </a:spcBef>
              <a:spcAft>
                <a:spcPts val="800"/>
              </a:spcAft>
            </a:pPr>
            <a:r>
              <a:rPr lang="el-GR" sz="1800" kern="100" dirty="0">
                <a:effectLst/>
                <a:latin typeface="+mn-lt"/>
                <a:ea typeface="Calibri" panose="020F0502020204030204" pitchFamily="34" charset="0"/>
                <a:cs typeface="Times New Roman" panose="02020603050405020304" pitchFamily="18" charset="0"/>
              </a:rPr>
              <a:t> </a:t>
            </a:r>
            <a:br>
              <a:rPr lang="en-US" sz="1800" kern="100" dirty="0">
                <a:effectLst/>
                <a:latin typeface="+mn-lt"/>
                <a:ea typeface="Calibri" panose="020F0502020204030204" pitchFamily="34" charset="0"/>
                <a:cs typeface="Times New Roman" panose="02020603050405020304" pitchFamily="18" charset="0"/>
              </a:rPr>
            </a:br>
            <a:r>
              <a:rPr lang="el-GR" sz="1800" b="1" u="sng" kern="100" dirty="0">
                <a:effectLst/>
                <a:latin typeface="+mn-lt"/>
                <a:ea typeface="Calibri" panose="020F0502020204030204" pitchFamily="34" charset="0"/>
                <a:cs typeface="Times New Roman" panose="02020603050405020304" pitchFamily="18" charset="0"/>
              </a:rPr>
              <a:t>ΝΕΟ ΠΣ ΓΙΑ ΘΡΗΣΚΕΥΤΙΚΑ</a:t>
            </a:r>
            <a:r>
              <a:rPr lang="en-US" sz="1800" b="1" u="sng" kern="100" dirty="0">
                <a:effectLst/>
                <a:latin typeface="+mn-lt"/>
                <a:ea typeface="Calibri" panose="020F0502020204030204" pitchFamily="34" charset="0"/>
                <a:cs typeface="Times New Roman" panose="02020603050405020304" pitchFamily="18" charset="0"/>
              </a:rPr>
              <a:t>:</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23" name="Text Placeholder 2">
            <a:extLst>
              <a:ext uri="{FF2B5EF4-FFF2-40B4-BE49-F238E27FC236}">
                <a16:creationId xmlns:a16="http://schemas.microsoft.com/office/drawing/2014/main" id="{C015B86C-BB10-B1E0-57DC-A30C8DC0AFD0}"/>
              </a:ext>
            </a:extLst>
          </p:cNvPr>
          <p:cNvSpPr>
            <a:spLocks noGrp="1"/>
          </p:cNvSpPr>
          <p:nvPr>
            <p:ph type="body" sz="half" idx="2"/>
          </p:nvPr>
        </p:nvSpPr>
        <p:spPr>
          <a:xfrm>
            <a:off x="419170" y="1593909"/>
            <a:ext cx="11353660" cy="2709644"/>
          </a:xfrm>
        </p:spPr>
        <p:txBody>
          <a:bodyPr>
            <a:normAutofit/>
          </a:bodyPr>
          <a:lstStyle/>
          <a:p>
            <a:pPr algn="just"/>
            <a:r>
              <a:rPr lang="el-GR" sz="1800" kern="100" dirty="0">
                <a:effectLst/>
                <a:ea typeface="Calibri" panose="020F0502020204030204" pitchFamily="34" charset="0"/>
                <a:cs typeface="Times New Roman" panose="02020603050405020304" pitchFamily="18" charset="0"/>
              </a:rPr>
              <a:t>Η σύνταξη των νέων Προγραμμάτων Σπουδών ξεκίνησε το 2010-2011, στο πλαίσιο μιας ευρύτερης προσπάθειας για μεταρρύθμιση της διδακτικής διαδικασίας σε όλα τα γνωστικά αντικείμενα Δημοτικού και Γυμνασίου από την τότε πολιτική ηγεσία του Υπουργείου Παιδείας. </a:t>
            </a:r>
            <a:r>
              <a:rPr lang="el-GR" sz="1800" kern="100" dirty="0" err="1">
                <a:effectLst/>
                <a:ea typeface="Calibri" panose="020F0502020204030204" pitchFamily="34" charset="0"/>
                <a:cs typeface="Times New Roman" panose="02020603050405020304" pitchFamily="18" charset="0"/>
              </a:rPr>
              <a:t>Kατά</a:t>
            </a:r>
            <a:r>
              <a:rPr lang="el-GR" sz="1800" kern="100" dirty="0">
                <a:effectLst/>
                <a:ea typeface="Calibri" panose="020F0502020204030204" pitchFamily="34" charset="0"/>
                <a:cs typeface="Times New Roman" panose="02020603050405020304" pitchFamily="18" charset="0"/>
              </a:rPr>
              <a:t> τα έτη 2011-2014, τα νέα Προγράμματα Σπουδών τέθηκαν σε πιλοτική εφαρμογή, η οποία αξιολογήθηκε και από εξωτερικούς κριτές. Το 2014 συστάθηκε νέα Επιτροπή Εμπειρογνωμόνων για την εκπόνηση του Προγράμματος Σπουδών στα Θρησκευτικά Λυκείου, ολοκληρώνοντας έτσι τον κύριο κύκλο των εργασιών σχεδιασμού του Προγράμματος Σπουδών σε όλες τις βαθμίδες της Πρωτοβάθμιας και Δευτεροβάθμιας εκπαίδευσης.</a:t>
            </a:r>
            <a:r>
              <a:rPr lang="en-US" sz="1800" kern="100" dirty="0">
                <a:effectLst/>
                <a:ea typeface="Calibri" panose="020F0502020204030204" pitchFamily="34" charset="0"/>
                <a:cs typeface="Times New Roman" panose="02020603050405020304" pitchFamily="18" charset="0"/>
              </a:rPr>
              <a:t> </a:t>
            </a:r>
            <a:r>
              <a:rPr lang="en-US" kern="100" dirty="0">
                <a:ea typeface="Calibri" panose="020F0502020204030204" pitchFamily="34" charset="0"/>
                <a:cs typeface="Times New Roman" panose="02020603050405020304" pitchFamily="18" charset="0"/>
              </a:rPr>
              <a:t>T</a:t>
            </a:r>
            <a:r>
              <a:rPr lang="el-GR" sz="1800" dirty="0">
                <a:effectLst/>
                <a:ea typeface="Times New Roman" panose="02020603050405020304" pitchFamily="18" charset="0"/>
              </a:rPr>
              <a:t>ο 2016 συνεχίστηκαν οι προβλεπόμενες αναθεωρήσεις και έγιναν οι σχετικές επανεκδόσεις των Προγραμμάτων Σπουδών. </a:t>
            </a:r>
            <a:endParaRPr lang="el-GR" dirty="0">
              <a:ea typeface="Times New Roman" panose="02020603050405020304" pitchFamily="18" charset="0"/>
            </a:endParaRPr>
          </a:p>
        </p:txBody>
      </p:sp>
      <p:sp>
        <p:nvSpPr>
          <p:cNvPr id="12" name="Date Placeholder 3">
            <a:extLst>
              <a:ext uri="{FF2B5EF4-FFF2-40B4-BE49-F238E27FC236}">
                <a16:creationId xmlns:a16="http://schemas.microsoft.com/office/drawing/2014/main" id="{0D2DC0E9-631F-4011-22D1-6334075DCC8D}"/>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a:t>20XX</a:t>
            </a:r>
          </a:p>
        </p:txBody>
      </p:sp>
      <p:sp>
        <p:nvSpPr>
          <p:cNvPr id="14" name="Footer Placeholder 4">
            <a:extLst>
              <a:ext uri="{FF2B5EF4-FFF2-40B4-BE49-F238E27FC236}">
                <a16:creationId xmlns:a16="http://schemas.microsoft.com/office/drawing/2014/main" id="{508B32D4-213C-FE72-FFBF-8DA5EE4B3E2A}"/>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a:t>presentation title</a:t>
            </a:r>
          </a:p>
        </p:txBody>
      </p:sp>
      <p:sp>
        <p:nvSpPr>
          <p:cNvPr id="16" name="Slide Number Placeholder 5">
            <a:extLst>
              <a:ext uri="{FF2B5EF4-FFF2-40B4-BE49-F238E27FC236}">
                <a16:creationId xmlns:a16="http://schemas.microsoft.com/office/drawing/2014/main" id="{598B3E45-8C6B-C43E-5E4B-4B92355C1E2F}"/>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13</a:t>
            </a:fld>
            <a:endParaRPr lang="en-US"/>
          </a:p>
        </p:txBody>
      </p:sp>
    </p:spTree>
    <p:extLst>
      <p:ext uri="{BB962C8B-B14F-4D97-AF65-F5344CB8AC3E}">
        <p14:creationId xmlns:p14="http://schemas.microsoft.com/office/powerpoint/2010/main" val="2934486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1-09-16 Νίκος Φίλης από φέτος αλλάζουν τα θρησκευτικά (360p)">
            <a:hlinkClick r:id="" action="ppaction://media"/>
            <a:extLst>
              <a:ext uri="{FF2B5EF4-FFF2-40B4-BE49-F238E27FC236}">
                <a16:creationId xmlns:a16="http://schemas.microsoft.com/office/drawing/2014/main" id="{F0114C1C-8DFD-910C-73EE-85C3B48DC80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24174" y="2142017"/>
            <a:ext cx="7340159" cy="4128754"/>
          </a:xfrm>
        </p:spPr>
      </p:pic>
      <p:sp>
        <p:nvSpPr>
          <p:cNvPr id="5" name="TextBox 4">
            <a:extLst>
              <a:ext uri="{FF2B5EF4-FFF2-40B4-BE49-F238E27FC236}">
                <a16:creationId xmlns:a16="http://schemas.microsoft.com/office/drawing/2014/main" id="{6B15D946-0888-6A60-9D47-D5F1263F52D2}"/>
              </a:ext>
            </a:extLst>
          </p:cNvPr>
          <p:cNvSpPr txBox="1"/>
          <p:nvPr/>
        </p:nvSpPr>
        <p:spPr>
          <a:xfrm>
            <a:off x="369116" y="234892"/>
            <a:ext cx="6107185" cy="584775"/>
          </a:xfrm>
          <a:prstGeom prst="rect">
            <a:avLst/>
          </a:prstGeom>
          <a:noFill/>
        </p:spPr>
        <p:txBody>
          <a:bodyPr wrap="square" rtlCol="0">
            <a:spAutoFit/>
          </a:bodyPr>
          <a:lstStyle/>
          <a:p>
            <a:r>
              <a:rPr lang="el-GR" sz="3200" b="1" u="sng" dirty="0"/>
              <a:t>Απόφαση Φίλη για Θρησκευτικά</a:t>
            </a:r>
            <a:r>
              <a:rPr lang="en-US" sz="3200" b="1" u="sng" dirty="0"/>
              <a:t>: </a:t>
            </a:r>
          </a:p>
        </p:txBody>
      </p:sp>
      <p:sp>
        <p:nvSpPr>
          <p:cNvPr id="2" name="TextBox 1">
            <a:extLst>
              <a:ext uri="{FF2B5EF4-FFF2-40B4-BE49-F238E27FC236}">
                <a16:creationId xmlns:a16="http://schemas.microsoft.com/office/drawing/2014/main" id="{E4B09EE4-1650-DEA9-1AE0-7ACECA322704}"/>
              </a:ext>
            </a:extLst>
          </p:cNvPr>
          <p:cNvSpPr txBox="1"/>
          <p:nvPr/>
        </p:nvSpPr>
        <p:spPr>
          <a:xfrm>
            <a:off x="369116" y="920335"/>
            <a:ext cx="11056690" cy="646331"/>
          </a:xfrm>
          <a:prstGeom prst="rect">
            <a:avLst/>
          </a:prstGeom>
          <a:noFill/>
        </p:spPr>
        <p:txBody>
          <a:bodyPr wrap="square" rtlCol="0">
            <a:spAutoFit/>
          </a:bodyPr>
          <a:lstStyle/>
          <a:p>
            <a:r>
              <a:rPr lang="el-GR" dirty="0"/>
              <a:t>Μάϊος 2016</a:t>
            </a:r>
            <a:r>
              <a:rPr lang="en-US" dirty="0"/>
              <a:t>: </a:t>
            </a:r>
            <a:r>
              <a:rPr lang="el-GR" dirty="0"/>
              <a:t>Ο Φίλης ανακοίνωσε στην Βουλή την απόφαση του για αλλαγή του ΜτΘ με βάση το αναθεωρημένο ΑΠ του 2014</a:t>
            </a:r>
            <a:r>
              <a:rPr lang="en-US" dirty="0"/>
              <a:t>.</a:t>
            </a:r>
          </a:p>
        </p:txBody>
      </p:sp>
    </p:spTree>
    <p:extLst>
      <p:ext uri="{BB962C8B-B14F-4D97-AF65-F5344CB8AC3E}">
        <p14:creationId xmlns:p14="http://schemas.microsoft.com/office/powerpoint/2010/main" val="371972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480A4D-9454-71C1-5EA5-CE1C17896811}"/>
              </a:ext>
            </a:extLst>
          </p:cNvPr>
          <p:cNvSpPr>
            <a:spLocks noGrp="1"/>
          </p:cNvSpPr>
          <p:nvPr>
            <p:ph type="title"/>
          </p:nvPr>
        </p:nvSpPr>
        <p:spPr>
          <a:xfrm>
            <a:off x="2160110" y="1527794"/>
            <a:ext cx="7407702" cy="825583"/>
          </a:xfrm>
        </p:spPr>
        <p:txBody>
          <a:bodyPr/>
          <a:lstStyle/>
          <a:p>
            <a:r>
              <a:rPr lang="el-GR" sz="1600" dirty="0">
                <a:solidFill>
                  <a:schemeClr val="tx1">
                    <a:lumMod val="50000"/>
                  </a:schemeClr>
                </a:solidFill>
                <a:latin typeface="+mn-lt"/>
              </a:rPr>
              <a:t>Αριθμ. 143575/Δ2</a:t>
            </a:r>
            <a:br>
              <a:rPr lang="el-GR" sz="1600" dirty="0">
                <a:solidFill>
                  <a:schemeClr val="tx1">
                    <a:lumMod val="50000"/>
                  </a:schemeClr>
                </a:solidFill>
                <a:latin typeface="+mn-lt"/>
              </a:rPr>
            </a:br>
            <a:r>
              <a:rPr lang="el-GR" sz="1600" dirty="0">
                <a:solidFill>
                  <a:schemeClr val="tx1">
                    <a:lumMod val="50000"/>
                  </a:schemeClr>
                </a:solidFill>
                <a:latin typeface="+mn-lt"/>
              </a:rPr>
              <a:t>Πρόγραμμα Σπουδών του μαθήματος των Θρησκευτικών στο Δημοτικό και στο Γυμνάσιο.</a:t>
            </a:r>
            <a:br>
              <a:rPr lang="el-GR" sz="1600" dirty="0">
                <a:solidFill>
                  <a:schemeClr val="tx1">
                    <a:lumMod val="50000"/>
                  </a:schemeClr>
                </a:solidFill>
                <a:latin typeface="+mn-lt"/>
              </a:rPr>
            </a:br>
            <a:r>
              <a:rPr lang="el-GR" sz="1600" dirty="0">
                <a:solidFill>
                  <a:schemeClr val="tx1">
                    <a:lumMod val="50000"/>
                  </a:schemeClr>
                </a:solidFill>
                <a:latin typeface="+mn-lt"/>
              </a:rPr>
              <a:t>Ο ΥΠΟΥΡΓΟΣ ΠΑΙΔΕΙΑΣ,</a:t>
            </a:r>
            <a:br>
              <a:rPr lang="el-GR" sz="1600" dirty="0">
                <a:solidFill>
                  <a:schemeClr val="tx1">
                    <a:lumMod val="50000"/>
                  </a:schemeClr>
                </a:solidFill>
                <a:latin typeface="+mn-lt"/>
              </a:rPr>
            </a:br>
            <a:r>
              <a:rPr lang="el-GR" sz="1600" dirty="0">
                <a:solidFill>
                  <a:schemeClr val="tx1">
                    <a:lumMod val="50000"/>
                  </a:schemeClr>
                </a:solidFill>
                <a:latin typeface="+mn-lt"/>
              </a:rPr>
              <a:t>ΕΡΕΥΝΑΣ ΚΑΙ ΘΡΗΣΚΕΥΜΑΤΩΝ</a:t>
            </a:r>
            <a:endParaRPr lang="en-US" sz="1600" dirty="0">
              <a:solidFill>
                <a:schemeClr val="tx1">
                  <a:lumMod val="50000"/>
                </a:schemeClr>
              </a:solidFill>
              <a:latin typeface="+mn-lt"/>
            </a:endParaRPr>
          </a:p>
        </p:txBody>
      </p:sp>
      <p:sp>
        <p:nvSpPr>
          <p:cNvPr id="4" name="TextBox 3">
            <a:extLst>
              <a:ext uri="{FF2B5EF4-FFF2-40B4-BE49-F238E27FC236}">
                <a16:creationId xmlns:a16="http://schemas.microsoft.com/office/drawing/2014/main" id="{E6E6E58B-04D9-7598-829C-477C4B849BC5}"/>
              </a:ext>
            </a:extLst>
          </p:cNvPr>
          <p:cNvSpPr txBox="1"/>
          <p:nvPr/>
        </p:nvSpPr>
        <p:spPr>
          <a:xfrm>
            <a:off x="5300814" y="463788"/>
            <a:ext cx="5033618" cy="5448482"/>
          </a:xfrm>
          <a:prstGeom prst="rect">
            <a:avLst/>
          </a:prstGeom>
          <a:noFill/>
        </p:spPr>
        <p:txBody>
          <a:bodyPr wrap="square" rtlCol="0">
            <a:spAutoFit/>
          </a:bodyPr>
          <a:lstStyle/>
          <a:p>
            <a:endParaRPr lang="en-US" dirty="0"/>
          </a:p>
        </p:txBody>
      </p:sp>
      <p:sp>
        <p:nvSpPr>
          <p:cNvPr id="5" name="Θέση περιεχομένου 2">
            <a:extLst>
              <a:ext uri="{FF2B5EF4-FFF2-40B4-BE49-F238E27FC236}">
                <a16:creationId xmlns:a16="http://schemas.microsoft.com/office/drawing/2014/main" id="{0DBDD06B-4B09-43F4-3CC0-6E510B8F241F}"/>
              </a:ext>
            </a:extLst>
          </p:cNvPr>
          <p:cNvSpPr>
            <a:spLocks noGrp="1"/>
          </p:cNvSpPr>
          <p:nvPr>
            <p:ph idx="1"/>
          </p:nvPr>
        </p:nvSpPr>
        <p:spPr>
          <a:xfrm>
            <a:off x="959141" y="2562415"/>
            <a:ext cx="10581426" cy="5129302"/>
          </a:xfrm>
        </p:spPr>
        <p:txBody>
          <a:bodyPr>
            <a:normAutofit/>
          </a:bodyPr>
          <a:lstStyle/>
          <a:p>
            <a:pPr marL="342900" indent="-342900" algn="just">
              <a:buAutoNum type="arabicPeriod"/>
            </a:pPr>
            <a:r>
              <a:rPr lang="el-GR" sz="1600" cap="none" dirty="0"/>
              <a:t>[…]αναγνωρίζεται πλέον ως κοινά αποδεκτό αίτημα το δικαίωμα όλων των παιδιών για θρησκευτική εκπαίδευση, γεγονός που λειτουργεί ως βασικός μοχλός για την αρτιότερη οργάνωσή της. Κατόπιν τούτου, επιδιώκεται ένα σχολικό μτθ, στο </a:t>
            </a:r>
            <a:r>
              <a:rPr lang="el-GR" sz="1600" b="1" cap="none" dirty="0"/>
              <a:t>οποίο συμμετοχή όλων των παιδιών χωρίς καμιά διάκριση </a:t>
            </a:r>
            <a:r>
              <a:rPr lang="el-GR" sz="1600" cap="none" dirty="0"/>
              <a:t>και ανεξάρτητα από τη θρησκευτική ή μη δέσμευσή τους θεωρείται αυτονόητη όσο και αναγκαία […] </a:t>
            </a:r>
            <a:r>
              <a:rPr lang="el-GR" sz="1600" b="1" cap="none" dirty="0"/>
              <a:t>Κατά συνέπεια, ένα ΜτΘ που εξετάζει θέματα όπως η δικαιοσύνη, η ειρήνη, η καταλλαγή, η κοινωνική συνοχή, η ανεξιθρησκία, η ευθύνη για τον κόσμο, η αναζήτηση προσωπικού νοήματος, συνάντησης και σχέσης με τον Θεό και τον άλλο, η δημιουργικότητα, η ηθική συμπεριφορά, η ευθύνη για τα κοινωνικά προβλήματα -ζητήματα δηλαδή κρίσιμα για την κοινή ζωή των ανθρώπων στην Ευρώπη τουλάχιστον- θεωρείται ότι προσφέρει σπουδαίες ευκαιρίες, ώστε να εξεταστούν ζητήματα αποκλεισμού και προκατάληψης απέναντι στη θρησκευτική διαφορετικότητα και ταυτόχρονα να προταθούν και να αξιοποιηθούν οι βασικές προϋποθέσεις και δυνατότητες για την ειρηνική συνύπαρξη των πολιτών σε συνθήκες ευημερίας και κοινωνικής δικαιοσύνης</a:t>
            </a:r>
            <a:r>
              <a:rPr lang="el-GR" sz="1600" cap="none" dirty="0"/>
              <a:t> […] Επιπλέον, </a:t>
            </a:r>
            <a:r>
              <a:rPr lang="el-GR" sz="1600" b="1" cap="none" dirty="0"/>
              <a:t>μάθηση «μέσα από τη θρησκεία</a:t>
            </a:r>
            <a:r>
              <a:rPr lang="el-GR" sz="1600" cap="none" dirty="0"/>
              <a:t>», η οποία θα τους επιτρέψει να συνομιλήσουν με τη ζωντανή οι μαθητές και οι μαθήτριες χρειάζονται πραγματικότητα που αυτή αντιπροσωπεύει σήμερα -και κατεξοχήν της δικής τους θρησκευτικής παράδοσης- και να κατανοήσουν κατά πόσο και με ποιο τρόπο η θρησκεία συνυφαίνεται με τα προβλήματα της καθημερινής ζωής και με τις κοινωνικοπολιτισμικές αντιφάσεις και συγκρούσεις. Οι ομοιότητες που έχουν επισημανθεί στους στόχους των ευρωπαϊκών ΜτΘ εκφράζουν αυτή τη συνθετική κατεύθυνση της ΘΕ</a:t>
            </a:r>
            <a:endParaRPr lang="en-US" sz="1600" cap="none" dirty="0"/>
          </a:p>
          <a:p>
            <a:pPr marL="342900" indent="-342900" algn="just">
              <a:buAutoNum type="arabicPeriod"/>
            </a:pPr>
            <a:endParaRPr lang="en-US" sz="1800" cap="none" dirty="0"/>
          </a:p>
        </p:txBody>
      </p:sp>
      <p:sp>
        <p:nvSpPr>
          <p:cNvPr id="3" name="TextBox 2">
            <a:extLst>
              <a:ext uri="{FF2B5EF4-FFF2-40B4-BE49-F238E27FC236}">
                <a16:creationId xmlns:a16="http://schemas.microsoft.com/office/drawing/2014/main" id="{740E8B0A-A009-27B6-AF89-1D9D9F90D081}"/>
              </a:ext>
            </a:extLst>
          </p:cNvPr>
          <p:cNvSpPr txBox="1"/>
          <p:nvPr/>
        </p:nvSpPr>
        <p:spPr>
          <a:xfrm>
            <a:off x="774584" y="102123"/>
            <a:ext cx="11160265" cy="923330"/>
          </a:xfrm>
          <a:prstGeom prst="rect">
            <a:avLst/>
          </a:prstGeom>
          <a:noFill/>
        </p:spPr>
        <p:txBody>
          <a:bodyPr wrap="square" rtlCol="0">
            <a:spAutoFit/>
          </a:bodyPr>
          <a:lstStyle/>
          <a:p>
            <a:r>
              <a:rPr lang="el-GR" b="1" u="sng" dirty="0"/>
              <a:t> Σύμφωνα με το ΦΕΚ 2920/2016 ΠΡΟΓΡΑΜΜΑ ΣΠΟΥΔΩΝ ΣΕ ΘΡΗΣΚΕΥΤΙΚΑ ΔΗΜΟΤΙΚΟΥ – ΓΥΜΝΑΣΙΟΥ</a:t>
            </a:r>
            <a:r>
              <a:rPr lang="en-US" b="1" u="sng" dirty="0"/>
              <a:t>: </a:t>
            </a:r>
            <a:r>
              <a:rPr lang="el-GR" dirty="0"/>
              <a:t>Ορίζεται το αναλυτικό πρόγραμμα σπουδών για τη διδαασκαλία των Θρησκευτικών σε Δημοτικό και Γυμνάσιο</a:t>
            </a:r>
            <a:endParaRPr lang="el-GR" b="1" u="sng" dirty="0"/>
          </a:p>
          <a:p>
            <a:endParaRPr lang="en-US" dirty="0"/>
          </a:p>
        </p:txBody>
      </p:sp>
    </p:spTree>
    <p:extLst>
      <p:ext uri="{BB962C8B-B14F-4D97-AF65-F5344CB8AC3E}">
        <p14:creationId xmlns:p14="http://schemas.microsoft.com/office/powerpoint/2010/main" val="3608777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a:extLst>
              <a:ext uri="{FF2B5EF4-FFF2-40B4-BE49-F238E27FC236}">
                <a16:creationId xmlns:a16="http://schemas.microsoft.com/office/drawing/2014/main" id="{B573FD2E-9844-535C-5E8F-24A81F8E7242}"/>
              </a:ext>
            </a:extLst>
          </p:cNvPr>
          <p:cNvSpPr>
            <a:spLocks noGrp="1"/>
          </p:cNvSpPr>
          <p:nvPr>
            <p:ph type="body" sz="half" idx="2"/>
          </p:nvPr>
        </p:nvSpPr>
        <p:spPr>
          <a:xfrm>
            <a:off x="358408" y="800559"/>
            <a:ext cx="11475183" cy="4986435"/>
          </a:xfrm>
        </p:spPr>
        <p:txBody>
          <a:bodyPr>
            <a:normAutofit lnSpcReduction="10000"/>
          </a:bodyPr>
          <a:lstStyle/>
          <a:p>
            <a:pPr algn="just"/>
            <a:r>
              <a:rPr lang="el-GR" sz="1700" b="1" dirty="0">
                <a:effectLst/>
                <a:ea typeface="Times New Roman" panose="02020603050405020304" pitchFamily="18" charset="0"/>
              </a:rPr>
              <a:t>ΣΥΜΦΩΝΑ ΜΕ ΤΟ ΑΝΑΛΥΤΙΚΟ ΠΡΟΓΡΑΜΜΑ ΤΟΥ  2016 ….</a:t>
            </a:r>
          </a:p>
          <a:p>
            <a:pPr algn="just"/>
            <a:endParaRPr lang="el-GR" sz="1700" i="1" dirty="0">
              <a:effectLst/>
              <a:ea typeface="Times New Roman" panose="02020603050405020304" pitchFamily="18" charset="0"/>
            </a:endParaRPr>
          </a:p>
          <a:p>
            <a:pPr algn="just"/>
            <a:r>
              <a:rPr lang="el-GR" sz="1700" i="1" dirty="0">
                <a:effectLst/>
                <a:ea typeface="Times New Roman" panose="02020603050405020304" pitchFamily="18" charset="0"/>
              </a:rPr>
              <a:t>Τα νέα Προγράμματα Σπουδών </a:t>
            </a:r>
            <a:r>
              <a:rPr lang="el-GR" sz="1700" b="1" i="1" dirty="0">
                <a:effectLst/>
                <a:ea typeface="Times New Roman" panose="02020603050405020304" pitchFamily="18" charset="0"/>
              </a:rPr>
              <a:t>δεν αντιγράφουν, μήτε εισάγουν άκριτα και μιμητικά ξένα μοντέλα</a:t>
            </a:r>
            <a:r>
              <a:rPr lang="el-GR" sz="1700" i="1" dirty="0">
                <a:effectLst/>
                <a:ea typeface="Times New Roman" panose="02020603050405020304" pitchFamily="18" charset="0"/>
              </a:rPr>
              <a:t>, μήτε συνιστούν μια επιφανειακή, εμβαλωματική ή οριακή βελτίωση των προηγουμένων. Αντίθετα, είναι </a:t>
            </a:r>
            <a:r>
              <a:rPr lang="el-GR" sz="1700" b="1" i="1" dirty="0">
                <a:effectLst/>
                <a:ea typeface="Times New Roman" panose="02020603050405020304" pitchFamily="18" charset="0"/>
              </a:rPr>
              <a:t>μια ολοκληρωμένη νέα δημιουργία, στην αιχμή της σύγχρονης Παιδαγωγικής</a:t>
            </a:r>
            <a:r>
              <a:rPr lang="el-GR" sz="1700" i="1" dirty="0">
                <a:effectLst/>
                <a:ea typeface="Times New Roman" panose="02020603050405020304" pitchFamily="18" charset="0"/>
              </a:rPr>
              <a:t>. Από την άποψη αυτή είναι καινοτόμα και πρωτοποριακά και ελπίζουμε να εμπνεύσουν γενικότερα εκπαιδευτικούς και μαθητές στο ελληνικό σχολείο. Οι παιδαγωγικές μέθοδοι που εισηγούμαστε απομακρύνονται από το μοντέλο της απομνημόνευσης, της μετωπικής διδασκαλίας, της παθητικής στάσης του μαθητή και προάγουν την πρωτοβουλία, την ελευθερία μαζί με την ευθύνη, τη μαθητοκεντρικότητα –που συνεπάγεται ότι η μάθηση είναι ενεργητικά κατάκτηση του μαθητή με τη διακριτική φροντίδα και συνοδεία του δασκάλου του–, την αποκέντρωση και μεγάλη ευχέρεια σχεδιασμού του μαθήματος από τον διδάσκοντα και τους διδασκόμενους, σε ένα οργανωμένο γενικό πλαίσιο, αλλά και με βάση τις ιδιαίτερες ανάγκες και τα ενδιαφέροντα της συγκεκριμένης τάξης. Οι τεχνικές που εισηγούμαστε ποικίλουν –και ανάλογα μπορεί να επιλεγούν οι πιο κατάλληλες για κάθε σχολική κοινότητα και τάξη– αλλά και ισορροπούν ανάμεσα στο παιγνιώδες, δροσερό, ευχάριστο, χαρούμενο, και το πιο συγκροτημένο, ερευνητικό, απαιτητικό. Το μάθημα από ένα βαρετό, οριακής αποδοχής, απλά επιβαρυντικό στις τελευταίες λυκειακές τάξεις μάθημα, γίνεται ένα μάθημα υψηλής εκπαιδευτικής αξίας, θελκτικό, δημιουργικό και ενδιαφέρον. Η εργασία στο σπίτι αντικαθίσταται από την ενεργητική συμμετοχή στην τάξη, σχεδιασμένη ποικιλότροπα ώστε να ενσωματώνει φιλόξενα κάθε μαθητή με τις ιδιαιτερότητές του. Όλοι οι μαθητές μπορούν σε ποικίλα επίπεδα να δημιουργήσουν και να μάθουν στο πλαίσιο του νέου μαθήματος των Θρησκευτικών. Ενώ προάγεται ένα ευρύτατο πεδίο γνώσης και ενημέρωσης, προάγεται συνάμα η κριτική σκέψη, η γλωσσική δεξιότητα και έκφραση, συνάμα προάγεται η χαρά της μάθησης και η αγάπη στο σχολείο. Καθώς ξεκίνησε η εφαρμογή των νέων ΠΣ, ήδη το ενδιαφέρον αυξάνει, ο αρνητισμός μηδενίζεται, οι μαθητές θέλουν να κάνουν Θρησκευτικά, και οι συνάδελφοι καθηγητές των άλλων ειδικοτήτων στη Δευτεροβάθμια, συνειδητοποιούν πρώτοι ότι κάτι σημαντικό συντελείται στις τάξεις την ώρα του μαθήματος των Θρησκευτικών.</a:t>
            </a:r>
            <a:endParaRPr lang="en-US" sz="1700" dirty="0">
              <a:effectLst/>
              <a:ea typeface="Times New Roman" panose="02020603050405020304" pitchFamily="18" charset="0"/>
            </a:endParaRPr>
          </a:p>
          <a:p>
            <a:pPr marL="285750" indent="-285750">
              <a:buFont typeface="Arial" panose="020B0604020202020204" pitchFamily="34" charset="0"/>
              <a:buChar char="•"/>
            </a:pPr>
            <a:endParaRPr lang="en-US" dirty="0"/>
          </a:p>
        </p:txBody>
      </p:sp>
      <p:sp>
        <p:nvSpPr>
          <p:cNvPr id="5" name="Θέση ημερομηνίας 4">
            <a:extLst>
              <a:ext uri="{FF2B5EF4-FFF2-40B4-BE49-F238E27FC236}">
                <a16:creationId xmlns:a16="http://schemas.microsoft.com/office/drawing/2014/main" id="{FEA87FBA-8EAB-2470-968C-EB1ADC03B849}"/>
              </a:ext>
            </a:extLst>
          </p:cNvPr>
          <p:cNvSpPr>
            <a:spLocks noGrp="1"/>
          </p:cNvSpPr>
          <p:nvPr>
            <p:ph type="dt" sz="half" idx="10"/>
          </p:nvPr>
        </p:nvSpPr>
        <p:spPr/>
        <p:txBody>
          <a:bodyPr/>
          <a:lstStyle/>
          <a:p>
            <a:r>
              <a:rPr lang="en-US"/>
              <a:t>20XX</a:t>
            </a:r>
            <a:endParaRPr lang="en-US" dirty="0"/>
          </a:p>
        </p:txBody>
      </p:sp>
      <p:sp>
        <p:nvSpPr>
          <p:cNvPr id="6" name="Θέση υποσέλιδου 5">
            <a:extLst>
              <a:ext uri="{FF2B5EF4-FFF2-40B4-BE49-F238E27FC236}">
                <a16:creationId xmlns:a16="http://schemas.microsoft.com/office/drawing/2014/main" id="{306EF342-8C47-5155-06AB-76B3F5461B2A}"/>
              </a:ext>
            </a:extLst>
          </p:cNvPr>
          <p:cNvSpPr>
            <a:spLocks noGrp="1"/>
          </p:cNvSpPr>
          <p:nvPr>
            <p:ph type="ftr" sz="quarter" idx="11"/>
          </p:nvPr>
        </p:nvSpPr>
        <p:spPr/>
        <p:txBody>
          <a:bodyPr/>
          <a:lstStyle/>
          <a:p>
            <a:r>
              <a:rPr lang="en-US"/>
              <a:t>presentation title</a:t>
            </a:r>
            <a:endParaRPr lang="en-US" dirty="0"/>
          </a:p>
        </p:txBody>
      </p:sp>
      <p:sp>
        <p:nvSpPr>
          <p:cNvPr id="7" name="Θέση αριθμού διαφάνειας 6">
            <a:extLst>
              <a:ext uri="{FF2B5EF4-FFF2-40B4-BE49-F238E27FC236}">
                <a16:creationId xmlns:a16="http://schemas.microsoft.com/office/drawing/2014/main" id="{75F0B015-F700-65E6-BF5E-D79D04D2627B}"/>
              </a:ext>
            </a:extLst>
          </p:cNvPr>
          <p:cNvSpPr>
            <a:spLocks noGrp="1"/>
          </p:cNvSpPr>
          <p:nvPr>
            <p:ph type="sldNum" sz="quarter" idx="12"/>
          </p:nvPr>
        </p:nvSpPr>
        <p:spPr/>
        <p:txBody>
          <a:bodyPr/>
          <a:lstStyle/>
          <a:p>
            <a:fld id="{58FB4751-880F-D840-AAA9-3A15815CC996}" type="slidenum">
              <a:rPr lang="en-US" smtClean="0"/>
              <a:t>16</a:t>
            </a:fld>
            <a:endParaRPr lang="en-US" dirty="0"/>
          </a:p>
        </p:txBody>
      </p:sp>
    </p:spTree>
    <p:extLst>
      <p:ext uri="{BB962C8B-B14F-4D97-AF65-F5344CB8AC3E}">
        <p14:creationId xmlns:p14="http://schemas.microsoft.com/office/powerpoint/2010/main" val="923164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5768EFB-B317-47EA-C969-D365EB136882}"/>
              </a:ext>
            </a:extLst>
          </p:cNvPr>
          <p:cNvSpPr>
            <a:spLocks noGrp="1"/>
          </p:cNvSpPr>
          <p:nvPr>
            <p:ph type="title"/>
          </p:nvPr>
        </p:nvSpPr>
        <p:spPr>
          <a:xfrm>
            <a:off x="1012372" y="149087"/>
            <a:ext cx="8321002" cy="624419"/>
          </a:xfrm>
        </p:spPr>
        <p:txBody>
          <a:bodyPr/>
          <a:lstStyle/>
          <a:p>
            <a:r>
              <a:rPr lang="el-GR" b="1" u="sng" dirty="0">
                <a:latin typeface="+mn-lt"/>
              </a:rPr>
              <a:t>Αντιδρασεισ στο νέο αναλυτικο προγραμμα </a:t>
            </a:r>
            <a:br>
              <a:rPr lang="el-GR" b="1" u="sng" dirty="0">
                <a:latin typeface="+mn-lt"/>
              </a:rPr>
            </a:br>
            <a:r>
              <a:rPr lang="el-GR" b="1" u="sng" dirty="0">
                <a:latin typeface="+mn-lt"/>
              </a:rPr>
              <a:t>του ΜΑΘΗΜΑΤΟΣ ΤΩΝ ΘΡΗΣΚΕΥΤΙΚΩΝ </a:t>
            </a:r>
            <a:endParaRPr lang="en-US" b="1" u="sng" dirty="0">
              <a:latin typeface="+mn-lt"/>
            </a:endParaRPr>
          </a:p>
        </p:txBody>
      </p:sp>
      <p:sp>
        <p:nvSpPr>
          <p:cNvPr id="2" name="Date Placeholder 1">
            <a:extLst>
              <a:ext uri="{FF2B5EF4-FFF2-40B4-BE49-F238E27FC236}">
                <a16:creationId xmlns:a16="http://schemas.microsoft.com/office/drawing/2014/main" id="{E9350B43-2FC6-DBFA-2920-C8265C1C6A48}"/>
              </a:ext>
            </a:extLst>
          </p:cNvPr>
          <p:cNvSpPr>
            <a:spLocks noGrp="1"/>
          </p:cNvSpPr>
          <p:nvPr>
            <p:ph type="dt" sz="half" idx="10"/>
          </p:nvPr>
        </p:nvSpPr>
        <p:spPr>
          <a:xfrm>
            <a:off x="365760" y="6464808"/>
            <a:ext cx="987552" cy="310896"/>
          </a:xfrm>
        </p:spPr>
        <p:txBody>
          <a:bodyPr/>
          <a:lstStyle/>
          <a:p>
            <a:r>
              <a:rPr lang="en-US" dirty="0"/>
              <a:t>20XX</a:t>
            </a:r>
          </a:p>
        </p:txBody>
      </p:sp>
      <p:sp>
        <p:nvSpPr>
          <p:cNvPr id="3" name="Footer Placeholder 2">
            <a:extLst>
              <a:ext uri="{FF2B5EF4-FFF2-40B4-BE49-F238E27FC236}">
                <a16:creationId xmlns:a16="http://schemas.microsoft.com/office/drawing/2014/main" id="{B1EFDBE1-8C88-4D39-6BA3-537373DFA091}"/>
              </a:ext>
            </a:extLst>
          </p:cNvPr>
          <p:cNvSpPr>
            <a:spLocks noGrp="1"/>
          </p:cNvSpPr>
          <p:nvPr>
            <p:ph type="ftr" sz="quarter" idx="11"/>
          </p:nvPr>
        </p:nvSpPr>
        <p:spPr>
          <a:xfrm>
            <a:off x="4379976" y="6464808"/>
            <a:ext cx="3438144" cy="310896"/>
          </a:xfrm>
        </p:spPr>
        <p:txBody>
          <a:bodyPr/>
          <a:lstStyle/>
          <a:p>
            <a:r>
              <a:rPr lang="en-US" dirty="0"/>
              <a:t>presentation title</a:t>
            </a:r>
          </a:p>
        </p:txBody>
      </p:sp>
      <p:sp>
        <p:nvSpPr>
          <p:cNvPr id="4" name="Slide Number Placeholder 3">
            <a:extLst>
              <a:ext uri="{FF2B5EF4-FFF2-40B4-BE49-F238E27FC236}">
                <a16:creationId xmlns:a16="http://schemas.microsoft.com/office/drawing/2014/main" id="{6D91CF39-6540-5B9E-8E6C-4310213A7FEF}"/>
              </a:ext>
            </a:extLst>
          </p:cNvPr>
          <p:cNvSpPr>
            <a:spLocks noGrp="1"/>
          </p:cNvSpPr>
          <p:nvPr>
            <p:ph type="sldNum" sz="quarter" idx="12"/>
          </p:nvPr>
        </p:nvSpPr>
        <p:spPr>
          <a:xfrm>
            <a:off x="11027664" y="6464808"/>
            <a:ext cx="987552" cy="310896"/>
          </a:xfrm>
        </p:spPr>
        <p:txBody>
          <a:bodyPr/>
          <a:lstStyle/>
          <a:p>
            <a:fld id="{58FB4751-880F-D840-AAA9-3A15815CC996}" type="slidenum">
              <a:rPr lang="en-US" smtClean="0"/>
              <a:pPr/>
              <a:t>17</a:t>
            </a:fld>
            <a:endParaRPr lang="en-US" dirty="0"/>
          </a:p>
        </p:txBody>
      </p:sp>
      <p:sp>
        <p:nvSpPr>
          <p:cNvPr id="7" name="TextBox 6">
            <a:extLst>
              <a:ext uri="{FF2B5EF4-FFF2-40B4-BE49-F238E27FC236}">
                <a16:creationId xmlns:a16="http://schemas.microsoft.com/office/drawing/2014/main" id="{B07E9C9B-8A54-FA19-4DBE-EEEBEFE20633}"/>
              </a:ext>
            </a:extLst>
          </p:cNvPr>
          <p:cNvSpPr txBox="1"/>
          <p:nvPr/>
        </p:nvSpPr>
        <p:spPr>
          <a:xfrm>
            <a:off x="365760" y="2172928"/>
            <a:ext cx="11487884" cy="4535985"/>
          </a:xfrm>
          <a:prstGeom prst="rect">
            <a:avLst/>
          </a:prstGeom>
          <a:noFill/>
        </p:spPr>
        <p:txBody>
          <a:bodyPr wrap="square" rtlCol="0">
            <a:spAutoFit/>
          </a:bodyPr>
          <a:lstStyle/>
          <a:p>
            <a:pPr marL="285750" marR="0" indent="-285750" algn="just">
              <a:lnSpc>
                <a:spcPct val="115000"/>
              </a:lnSpc>
              <a:spcBef>
                <a:spcPts val="0"/>
              </a:spcBef>
              <a:spcAft>
                <a:spcPts val="0"/>
              </a:spcAft>
              <a:buFont typeface="Arial" panose="020B0604020202020204" pitchFamily="34" charset="0"/>
              <a:buChar char="•"/>
              <a:tabLst>
                <a:tab pos="590550" algn="l"/>
              </a:tabLst>
            </a:pPr>
            <a:r>
              <a:rPr lang="el-GR" sz="1800" dirty="0">
                <a:effectLst/>
                <a:ea typeface="Times New Roman" panose="02020603050405020304" pitchFamily="18" charset="0"/>
                <a:cs typeface="Tahoma" panose="020B0604030504040204" pitchFamily="34" charset="0"/>
              </a:rPr>
              <a:t>Ο Αρχιεπίσκοπος Ιερώνυμος δήλωσε μετά τη συνάντησή του με τον Υπουργό Παιδείας</a:t>
            </a:r>
            <a:r>
              <a:rPr lang="en-US" sz="1800" dirty="0">
                <a:effectLst/>
                <a:ea typeface="Times New Roman" panose="02020603050405020304" pitchFamily="18" charset="0"/>
                <a:cs typeface="Tahoma" panose="020B0604030504040204" pitchFamily="34" charset="0"/>
              </a:rPr>
              <a:t>(17/10/2017),</a:t>
            </a:r>
            <a:r>
              <a:rPr lang="el-GR" sz="1800" dirty="0">
                <a:effectLst/>
                <a:ea typeface="Times New Roman" panose="02020603050405020304" pitchFamily="18" charset="0"/>
                <a:cs typeface="Tahoma" panose="020B0604030504040204" pitchFamily="34" charset="0"/>
              </a:rPr>
              <a:t> ότι «το θέμα των θρησκευτικών είναι πράγματι πολύ ουσιαστικό, αλλά έχουμε καταλήξει σε συμφωνία. Οι φάκελοι που δοκιμάζονται αυτήν τη στιγμή, θα εξεταστούν ξανά από την Ιερά Σύνοδο και θα πούμε πάλι τις απόψεις μας».</a:t>
            </a:r>
            <a:endParaRPr lang="en-US" sz="1800" dirty="0">
              <a:effectLst/>
              <a:ea typeface="Times New Roman" panose="02020603050405020304" pitchFamily="18" charset="0"/>
              <a:cs typeface="Tahoma" panose="020B0604030504040204" pitchFamily="34" charset="0"/>
            </a:endParaRPr>
          </a:p>
          <a:p>
            <a:pPr marL="285750" marR="0" indent="-285750" algn="just">
              <a:lnSpc>
                <a:spcPct val="115000"/>
              </a:lnSpc>
              <a:spcBef>
                <a:spcPts val="0"/>
              </a:spcBef>
              <a:spcAft>
                <a:spcPts val="0"/>
              </a:spcAft>
              <a:buFont typeface="Arial" panose="020B0604020202020204" pitchFamily="34" charset="0"/>
              <a:buChar char="•"/>
              <a:tabLst>
                <a:tab pos="590550" algn="l"/>
              </a:tabLst>
            </a:pPr>
            <a:endParaRPr lang="en-US" dirty="0">
              <a:ea typeface="Times New Roman" panose="02020603050405020304" pitchFamily="18" charset="0"/>
              <a:cs typeface="Tahoma" panose="020B0604030504040204" pitchFamily="34" charset="0"/>
            </a:endParaRPr>
          </a:p>
          <a:p>
            <a:pPr marL="285750" indent="-285750" algn="just">
              <a:lnSpc>
                <a:spcPct val="115000"/>
              </a:lnSpc>
              <a:buFont typeface="Arial" panose="020B0604020202020204" pitchFamily="34" charset="0"/>
              <a:buChar char="•"/>
              <a:tabLst>
                <a:tab pos="590550" algn="l"/>
              </a:tabLst>
            </a:pPr>
            <a:r>
              <a:rPr lang="el-GR" sz="1800" dirty="0">
                <a:effectLst/>
                <a:ea typeface="Times New Roman" panose="02020603050405020304" pitchFamily="18" charset="0"/>
                <a:cs typeface="Tahoma" panose="020B0604030504040204" pitchFamily="34" charset="0"/>
              </a:rPr>
              <a:t>οι Φάκελοι-βιβλία  του μαθήματος των Θρησκευτικών είναι υπό κρίση και θα επανεξεταστούν. </a:t>
            </a:r>
            <a:endParaRPr lang="en-US" dirty="0">
              <a:ea typeface="Times New Roman" panose="02020603050405020304" pitchFamily="18" charset="0"/>
              <a:cs typeface="Tahoma" panose="020B0604030504040204" pitchFamily="34" charset="0"/>
            </a:endParaRPr>
          </a:p>
          <a:p>
            <a:pPr marL="285750" indent="-285750" algn="just">
              <a:lnSpc>
                <a:spcPct val="115000"/>
              </a:lnSpc>
              <a:buFont typeface="Arial" panose="020B0604020202020204" pitchFamily="34" charset="0"/>
              <a:buChar char="•"/>
              <a:tabLst>
                <a:tab pos="590550" algn="l"/>
              </a:tabLst>
            </a:pPr>
            <a:endParaRPr lang="en-US" sz="1800" dirty="0">
              <a:effectLst/>
              <a:latin typeface="Calibri" panose="020F0502020204030204" pitchFamily="34" charset="0"/>
              <a:ea typeface="Times New Roman" panose="02020603050405020304" pitchFamily="18" charset="0"/>
              <a:cs typeface="Tahoma" panose="020B0604030504040204" pitchFamily="34" charset="0"/>
            </a:endParaRPr>
          </a:p>
          <a:p>
            <a:pPr marL="285750" indent="-285750" algn="just">
              <a:lnSpc>
                <a:spcPct val="115000"/>
              </a:lnSpc>
              <a:buFont typeface="Arial" panose="020B0604020202020204" pitchFamily="34" charset="0"/>
              <a:buChar char="•"/>
              <a:tabLst>
                <a:tab pos="590550" algn="l"/>
              </a:tabLst>
            </a:pPr>
            <a:r>
              <a:rPr lang="el-GR" sz="1800" dirty="0">
                <a:effectLst/>
                <a:ea typeface="Times New Roman" panose="02020603050405020304" pitchFamily="18" charset="0"/>
                <a:cs typeface="Tahoma" panose="020B0604030504040204" pitchFamily="34" charset="0"/>
              </a:rPr>
              <a:t>οι Φάκελοι-βιβλία  του μαθήματος των Θρησκευτικών ήδη «εμετρήθηκαν, εζυγίσθηκαν και ευρέθηκαν ελλιπείς», κυριολεκτικά  κρίθηκαν «απαράδεκτοι  και επικίνδυνοι», και επιστρέφονται πίσω στα σχολεία από τους αγανακτισμένους και προσβεβλημένους γονείς. </a:t>
            </a:r>
            <a:r>
              <a:rPr lang="el-GR" sz="1800" dirty="0" err="1">
                <a:effectLst/>
                <a:ea typeface="Times New Roman" panose="02020603050405020304" pitchFamily="18" charset="0"/>
                <a:cs typeface="Tahoma" panose="020B0604030504040204" pitchFamily="34" charset="0"/>
              </a:rPr>
              <a:t>Γι</a:t>
            </a:r>
            <a:r>
              <a:rPr lang="el-GR" sz="1800" dirty="0">
                <a:effectLst/>
                <a:ea typeface="Times New Roman" panose="02020603050405020304" pitchFamily="18" charset="0"/>
                <a:cs typeface="Tahoma" panose="020B0604030504040204" pitchFamily="34" charset="0"/>
              </a:rPr>
              <a:t>΄ αυτό, με κάθε σεβασμό, προτείνουμε στον Μακαριώτατο, να μην περιμένει άλλο και να μην χάνει άλλο χρόνο, αλλά να ζητήσει άμεσα την απόσυρση των Φακέλων-βιβλίων του μαθήματος των Θρησκευτικών, καθώς και των νέων Προγραμμάτων Σπουδών που οδήγησαν σε αυτά τα τερατουργήματα Φακέλους-βιβλία.</a:t>
            </a:r>
            <a:endParaRPr lang="en-US" sz="1800" dirty="0">
              <a:effectLst/>
              <a:ea typeface="Times New Roman" panose="02020603050405020304" pitchFamily="18" charset="0"/>
              <a:cs typeface="Times New Roman" panose="02020603050405020304" pitchFamily="18" charset="0"/>
            </a:endParaRPr>
          </a:p>
          <a:p>
            <a:pPr marL="285750" indent="-285750" algn="just">
              <a:lnSpc>
                <a:spcPct val="115000"/>
              </a:lnSpc>
              <a:buFont typeface="Arial" panose="020B0604020202020204" pitchFamily="34" charset="0"/>
              <a:buChar char="•"/>
              <a:tabLst>
                <a:tab pos="590550" algn="l"/>
              </a:tabLst>
            </a:pPr>
            <a:endParaRPr lang="en-US" sz="1800" dirty="0">
              <a:effectLst/>
              <a:ea typeface="Times New Roman" panose="02020603050405020304" pitchFamily="18" charset="0"/>
              <a:cs typeface="Times New Roman" panose="02020603050405020304" pitchFamily="18" charset="0"/>
            </a:endParaRPr>
          </a:p>
          <a:p>
            <a:pPr marL="285750" marR="0" indent="-285750" algn="just">
              <a:lnSpc>
                <a:spcPct val="115000"/>
              </a:lnSpc>
              <a:spcBef>
                <a:spcPts val="0"/>
              </a:spcBef>
              <a:spcAft>
                <a:spcPts val="0"/>
              </a:spcAft>
              <a:buFont typeface="Arial" panose="020B0604020202020204" pitchFamily="34" charset="0"/>
              <a:buChar char="•"/>
              <a:tabLst>
                <a:tab pos="590550" algn="l"/>
              </a:tabLst>
            </a:pPr>
            <a:endParaRPr lang="en-US" sz="1800" dirty="0">
              <a:effectLst/>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EF0CF8F-71D7-DFBE-8EFC-C22E74AB0A56}"/>
              </a:ext>
            </a:extLst>
          </p:cNvPr>
          <p:cNvSpPr txBox="1"/>
          <p:nvPr/>
        </p:nvSpPr>
        <p:spPr>
          <a:xfrm>
            <a:off x="771886" y="773506"/>
            <a:ext cx="9988604" cy="1643527"/>
          </a:xfrm>
          <a:prstGeom prst="rect">
            <a:avLst/>
          </a:prstGeom>
          <a:noFill/>
        </p:spPr>
        <p:txBody>
          <a:bodyPr wrap="square" rtlCol="0">
            <a:spAutoFit/>
          </a:bodyPr>
          <a:lstStyle/>
          <a:p>
            <a:pPr marL="0" marR="0" algn="ctr">
              <a:lnSpc>
                <a:spcPct val="115000"/>
              </a:lnSpc>
              <a:spcBef>
                <a:spcPts val="0"/>
              </a:spcBef>
              <a:spcAft>
                <a:spcPts val="0"/>
              </a:spcAft>
            </a:pPr>
            <a:r>
              <a:rPr lang="el-GR" b="1" dirty="0"/>
              <a:t>Α. </a:t>
            </a:r>
            <a:r>
              <a:rPr lang="el-GR" b="1" u="sng" dirty="0"/>
              <a:t>ΠΕΘ (Πανελλήνια Ένωση Θεολόγων)</a:t>
            </a:r>
            <a:r>
              <a:rPr lang="en-US" b="1" u="sng" dirty="0"/>
              <a:t>: </a:t>
            </a:r>
            <a:r>
              <a:rPr lang="el-GR" sz="1800" b="1" dirty="0">
                <a:effectLst/>
                <a:ea typeface="Calibri" panose="020F0502020204030204" pitchFamily="34" charset="0"/>
                <a:cs typeface="Times New Roman" panose="02020603050405020304" pitchFamily="18" charset="0"/>
              </a:rPr>
              <a:t>Δελτίο τύπου της Πανελλήνιας Ένωσης Θεολόγων (ΠΕΘ)</a:t>
            </a:r>
            <a:endParaRPr lang="en-US" sz="1800" dirty="0">
              <a:effectLst/>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l-GR" sz="1800" b="1" dirty="0">
                <a:effectLst/>
                <a:ea typeface="Calibri" panose="020F0502020204030204" pitchFamily="34" charset="0"/>
                <a:cs typeface="Tahoma" panose="020B0604030504040204" pitchFamily="34" charset="0"/>
              </a:rPr>
              <a:t>Δήλωση του Μακαριωτάτου ενισχύει </a:t>
            </a:r>
            <a:endParaRPr lang="en-US" sz="1800" dirty="0">
              <a:effectLst/>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l-GR" sz="1800" b="1" dirty="0">
                <a:effectLst/>
                <a:ea typeface="Calibri" panose="020F0502020204030204" pitchFamily="34" charset="0"/>
                <a:cs typeface="Tahoma" panose="020B0604030504040204" pitchFamily="34" charset="0"/>
              </a:rPr>
              <a:t>την παλλαϊκή συγκέντρωση: </a:t>
            </a:r>
            <a:endParaRPr lang="en-US" sz="1800" dirty="0">
              <a:effectLst/>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l-GR" sz="1800" b="1" dirty="0">
                <a:effectLst/>
                <a:ea typeface="Calibri" panose="020F0502020204030204" pitchFamily="34" charset="0"/>
                <a:cs typeface="Tahoma" panose="020B0604030504040204" pitchFamily="34" charset="0"/>
              </a:rPr>
              <a:t>«ΛΕΜΕ ΟΧΙ ΣΤΑ ΝΕΑ ΘΡΗΣΚΕΥΤΙΚΑ»</a:t>
            </a:r>
            <a:endParaRPr lang="en-US" sz="1800" dirty="0">
              <a:effectLst/>
              <a:ea typeface="Times New Roman" panose="02020603050405020304" pitchFamily="18" charset="0"/>
              <a:cs typeface="Times New Roman" panose="02020603050405020304" pitchFamily="18" charset="0"/>
            </a:endParaRPr>
          </a:p>
          <a:p>
            <a:endParaRPr lang="en-US" b="1" dirty="0"/>
          </a:p>
        </p:txBody>
      </p:sp>
    </p:spTree>
    <p:extLst>
      <p:ext uri="{BB962C8B-B14F-4D97-AF65-F5344CB8AC3E}">
        <p14:creationId xmlns:p14="http://schemas.microsoft.com/office/powerpoint/2010/main" val="1096717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ημερομηνίας 3">
            <a:extLst>
              <a:ext uri="{FF2B5EF4-FFF2-40B4-BE49-F238E27FC236}">
                <a16:creationId xmlns:a16="http://schemas.microsoft.com/office/drawing/2014/main" id="{EE23767F-9256-70C9-3CB5-B7CF54AE96D5}"/>
              </a:ext>
            </a:extLst>
          </p:cNvPr>
          <p:cNvSpPr>
            <a:spLocks noGrp="1"/>
          </p:cNvSpPr>
          <p:nvPr>
            <p:ph type="dt" sz="half" idx="10"/>
          </p:nvPr>
        </p:nvSpPr>
        <p:spPr/>
        <p:txBody>
          <a:bodyPr/>
          <a:lstStyle/>
          <a:p>
            <a:r>
              <a:rPr lang="en-US"/>
              <a:t>20XX</a:t>
            </a:r>
            <a:endParaRPr lang="en-US" dirty="0"/>
          </a:p>
        </p:txBody>
      </p:sp>
      <p:sp>
        <p:nvSpPr>
          <p:cNvPr id="5" name="Θέση υποσέλιδου 4">
            <a:extLst>
              <a:ext uri="{FF2B5EF4-FFF2-40B4-BE49-F238E27FC236}">
                <a16:creationId xmlns:a16="http://schemas.microsoft.com/office/drawing/2014/main" id="{305786E6-2820-5C0A-6B8B-670D659536BD}"/>
              </a:ext>
            </a:extLst>
          </p:cNvPr>
          <p:cNvSpPr>
            <a:spLocks noGrp="1"/>
          </p:cNvSpPr>
          <p:nvPr>
            <p:ph type="ftr" sz="quarter" idx="11"/>
          </p:nvPr>
        </p:nvSpPr>
        <p:spPr/>
        <p:txBody>
          <a:bodyPr/>
          <a:lstStyle/>
          <a:p>
            <a:r>
              <a:rPr lang="en-US"/>
              <a:t>presentation title</a:t>
            </a:r>
            <a:endParaRPr lang="en-US" dirty="0"/>
          </a:p>
        </p:txBody>
      </p:sp>
      <p:sp>
        <p:nvSpPr>
          <p:cNvPr id="6" name="Θέση αριθμού διαφάνειας 5">
            <a:extLst>
              <a:ext uri="{FF2B5EF4-FFF2-40B4-BE49-F238E27FC236}">
                <a16:creationId xmlns:a16="http://schemas.microsoft.com/office/drawing/2014/main" id="{BA9BD631-EECC-7A85-9D8C-A5D44EECBE07}"/>
              </a:ext>
            </a:extLst>
          </p:cNvPr>
          <p:cNvSpPr>
            <a:spLocks noGrp="1"/>
          </p:cNvSpPr>
          <p:nvPr>
            <p:ph type="sldNum" sz="quarter" idx="12"/>
          </p:nvPr>
        </p:nvSpPr>
        <p:spPr/>
        <p:txBody>
          <a:bodyPr/>
          <a:lstStyle/>
          <a:p>
            <a:fld id="{58FB4751-880F-D840-AAA9-3A15815CC996}" type="slidenum">
              <a:rPr lang="en-US" smtClean="0"/>
              <a:t>18</a:t>
            </a:fld>
            <a:endParaRPr lang="en-US" dirty="0"/>
          </a:p>
        </p:txBody>
      </p:sp>
      <p:sp>
        <p:nvSpPr>
          <p:cNvPr id="9" name="TextBox 8">
            <a:extLst>
              <a:ext uri="{FF2B5EF4-FFF2-40B4-BE49-F238E27FC236}">
                <a16:creationId xmlns:a16="http://schemas.microsoft.com/office/drawing/2014/main" id="{6ABCCCCA-D289-3DFA-7844-1EDB8C236869}"/>
              </a:ext>
            </a:extLst>
          </p:cNvPr>
          <p:cNvSpPr txBox="1"/>
          <p:nvPr/>
        </p:nvSpPr>
        <p:spPr>
          <a:xfrm>
            <a:off x="365760" y="1554640"/>
            <a:ext cx="11562210" cy="3748719"/>
          </a:xfrm>
          <a:prstGeom prst="rect">
            <a:avLst/>
          </a:prstGeom>
          <a:noFill/>
        </p:spPr>
        <p:txBody>
          <a:bodyPr wrap="square" rtlCol="0">
            <a:spAutoFit/>
          </a:bodyPr>
          <a:lstStyle/>
          <a:p>
            <a:pPr marL="285750" marR="0" indent="-285750" algn="just">
              <a:lnSpc>
                <a:spcPct val="115000"/>
              </a:lnSpc>
              <a:spcBef>
                <a:spcPts val="0"/>
              </a:spcBef>
              <a:spcAft>
                <a:spcPts val="0"/>
              </a:spcAft>
              <a:buFont typeface="Arial" panose="020B0604020202020204" pitchFamily="34" charset="0"/>
              <a:buChar char="•"/>
              <a:tabLst>
                <a:tab pos="590550" algn="l"/>
              </a:tabLst>
            </a:pPr>
            <a:r>
              <a:rPr lang="el-GR" sz="1800" b="1" i="1" u="sng" dirty="0">
                <a:effectLst/>
                <a:ea typeface="Times New Roman" panose="02020603050405020304" pitchFamily="18" charset="0"/>
                <a:cs typeface="Tahoma" panose="020B0604030504040204" pitchFamily="34" charset="0"/>
              </a:rPr>
              <a:t>Προς αυτήν την κατεύθυνση, θεωρούμε ότι περισσότερο παρά ποτέ, είναι απαραίτητες και οι αντιδράσεις των γονέων και όλων των Ελλήνων από κάθε γωνιά της χώρας, καθώς και η όσο το δυνατόν μεγαλύτερη συμμετοχή του λαού στην παλλαϊκή κινητοποίηση-συγκέντρωση κατά των νέων βιβλίων-Φακέλων του μαθήματος των Θρησκευτικών, που θα πραγματοποιηθεί τη Δευτέρα, 23 Οκτωβρίου και ώρα 5:00 μ.μ. στο Δημαρχείο Αμαρουσίου, από όπου θα ξεκινήσει μια ειρηνική πορεία διαμαρτυρίας με τελικό προορισμό το Υπουργείο Παιδείας, Έρευνας και Θρησκευμάτων</a:t>
            </a:r>
            <a:r>
              <a:rPr lang="en-US" b="1" i="1" u="sng" dirty="0">
                <a:ea typeface="Times New Roman" panose="02020603050405020304" pitchFamily="18" charset="0"/>
                <a:cs typeface="Tahoma" panose="020B0604030504040204" pitchFamily="34" charset="0"/>
              </a:rPr>
              <a:t> […] </a:t>
            </a:r>
            <a:r>
              <a:rPr lang="el-GR" sz="1800" b="1" i="1" u="sng" dirty="0">
                <a:effectLst/>
                <a:latin typeface="Calibri" panose="020F0502020204030204" pitchFamily="34" charset="0"/>
                <a:ea typeface="Times New Roman" panose="02020603050405020304" pitchFamily="18" charset="0"/>
                <a:cs typeface="Tahoma" panose="020B0604030504040204" pitchFamily="34" charset="0"/>
              </a:rPr>
              <a:t>«ΛΕΜΕ ΟΧΙ ΣΤΑ ΝΕΑ ΘΡΗΣΚΕΥΤΙΚΑ» για να διασώσουμε την Πίστη μας, την οικογένειά μας, την Πατρίδα μας. Για μας, για τα παιδιά μας για την Ελλάδα. Καλούνται όλοι οι Έλληνες σε:</a:t>
            </a:r>
            <a:r>
              <a:rPr lang="en-US" b="1" i="1" u="sng" dirty="0">
                <a:latin typeface="Calibri" panose="020F0502020204030204" pitchFamily="34" charset="0"/>
                <a:ea typeface="Times New Roman" panose="02020603050405020304" pitchFamily="18" charset="0"/>
                <a:cs typeface="Times New Roman" panose="02020603050405020304" pitchFamily="18" charset="0"/>
              </a:rPr>
              <a:t> </a:t>
            </a:r>
            <a:r>
              <a:rPr lang="el-GR" sz="1800" b="1" i="1" u="sng" dirty="0">
                <a:effectLst/>
                <a:latin typeface="Calibri" panose="020F0502020204030204" pitchFamily="34" charset="0"/>
                <a:ea typeface="Times New Roman" panose="02020603050405020304" pitchFamily="18" charset="0"/>
                <a:cs typeface="Tahoma" panose="020B0604030504040204" pitchFamily="34" charset="0"/>
              </a:rPr>
              <a:t>Εγρήγορση, Αντίσταση, Ομολογία και Μαρτυρία!!! Τώρα!!</a:t>
            </a:r>
            <a:endParaRPr lang="en-US" sz="1800" b="1" i="1" u="sng" dirty="0">
              <a:effectLst/>
              <a:latin typeface="Calibri" panose="020F0502020204030204" pitchFamily="34" charset="0"/>
              <a:ea typeface="Times New Roman" panose="02020603050405020304" pitchFamily="18" charset="0"/>
              <a:cs typeface="Times New Roman" panose="02020603050405020304" pitchFamily="18" charset="0"/>
            </a:endParaRPr>
          </a:p>
          <a:p>
            <a:pPr marR="0" algn="just">
              <a:lnSpc>
                <a:spcPct val="115000"/>
              </a:lnSpc>
              <a:spcBef>
                <a:spcPts val="0"/>
              </a:spcBef>
              <a:spcAft>
                <a:spcPts val="0"/>
              </a:spcAft>
              <a:tabLst>
                <a:tab pos="590550" algn="l"/>
              </a:tabLst>
            </a:pPr>
            <a:endParaRPr lang="en-US" sz="1800" b="1" i="1" u="sng" dirty="0">
              <a:effectLst/>
              <a:ea typeface="Times New Roman" panose="02020603050405020304" pitchFamily="18" charset="0"/>
              <a:cs typeface="Tahoma" panose="020B0604030504040204" pitchFamily="34" charset="0"/>
            </a:endParaRPr>
          </a:p>
          <a:p>
            <a:pPr marL="342900" indent="-342900" algn="just">
              <a:buFont typeface="Arial" panose="020B0604020202020204" pitchFamily="34" charset="0"/>
              <a:buChar char="•"/>
            </a:pPr>
            <a:endParaRPr lang="en-US" b="1" i="1" u="sng" dirty="0">
              <a:ea typeface="Times New Roman" panose="02020603050405020304" pitchFamily="18" charset="0"/>
              <a:cs typeface="Tahoma" panose="020B0604030504040204" pitchFamily="34" charset="0"/>
            </a:endParaRPr>
          </a:p>
          <a:p>
            <a:pPr marL="342900" indent="-342900" algn="just">
              <a:buFont typeface="Arial" panose="020B0604020202020204" pitchFamily="34" charset="0"/>
              <a:buChar char="•"/>
            </a:pPr>
            <a:endParaRPr lang="en-US" sz="1800" b="1" i="1" u="sng" dirty="0">
              <a:effectLst/>
              <a:ea typeface="Times New Roman" panose="02020603050405020304" pitchFamily="18" charset="0"/>
              <a:cs typeface="Tahoma" panose="020B0604030504040204" pitchFamily="34" charset="0"/>
            </a:endParaRPr>
          </a:p>
          <a:p>
            <a:pPr marL="342900" indent="-342900" algn="just">
              <a:buFont typeface="Arial" panose="020B0604020202020204" pitchFamily="34" charset="0"/>
              <a:buChar char="•"/>
            </a:pPr>
            <a:endParaRPr lang="en-US" sz="1800" b="1" i="1" u="sng" dirty="0">
              <a:effectLst/>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388CB86B-CCBA-8CCB-66DB-26279FF2575E}"/>
              </a:ext>
            </a:extLst>
          </p:cNvPr>
          <p:cNvSpPr txBox="1"/>
          <p:nvPr/>
        </p:nvSpPr>
        <p:spPr>
          <a:xfrm>
            <a:off x="1589314" y="393191"/>
            <a:ext cx="7562850" cy="646331"/>
          </a:xfrm>
          <a:prstGeom prst="rect">
            <a:avLst/>
          </a:prstGeom>
          <a:noFill/>
        </p:spPr>
        <p:txBody>
          <a:bodyPr wrap="square">
            <a:spAutoFit/>
          </a:bodyPr>
          <a:lstStyle/>
          <a:p>
            <a:r>
              <a:rPr lang="el-GR" b="1" u="sng" dirty="0">
                <a:latin typeface="+mn-lt"/>
              </a:rPr>
              <a:t>Αντιδράσεις στο νέο αναλυτικο προγραμμα </a:t>
            </a:r>
            <a:br>
              <a:rPr lang="el-GR" b="1" u="sng" dirty="0">
                <a:latin typeface="+mn-lt"/>
              </a:rPr>
            </a:br>
            <a:r>
              <a:rPr lang="el-GR" b="1" u="sng" dirty="0">
                <a:latin typeface="+mn-lt"/>
              </a:rPr>
              <a:t>του ΜΑΘΗΜΑΤΟΣ ΤΩΝ ΘΡΗΣΚΕΥΤΙΚΩΝ </a:t>
            </a:r>
            <a:endParaRPr lang="el-GR" dirty="0"/>
          </a:p>
        </p:txBody>
      </p:sp>
    </p:spTree>
    <p:extLst>
      <p:ext uri="{BB962C8B-B14F-4D97-AF65-F5344CB8AC3E}">
        <p14:creationId xmlns:p14="http://schemas.microsoft.com/office/powerpoint/2010/main" val="1157196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a:extLst>
              <a:ext uri="{FF2B5EF4-FFF2-40B4-BE49-F238E27FC236}">
                <a16:creationId xmlns:a16="http://schemas.microsoft.com/office/drawing/2014/main" id="{A050EECA-6354-0396-F4E3-4E2DAA353FE3}"/>
              </a:ext>
            </a:extLst>
          </p:cNvPr>
          <p:cNvSpPr>
            <a:spLocks noGrp="1"/>
          </p:cNvSpPr>
          <p:nvPr>
            <p:ph type="body" sz="quarter" idx="13"/>
          </p:nvPr>
        </p:nvSpPr>
        <p:spPr/>
        <p:txBody>
          <a:bodyPr/>
          <a:lstStyle/>
          <a:p>
            <a:endParaRPr lang="en-US" dirty="0"/>
          </a:p>
        </p:txBody>
      </p:sp>
      <p:sp>
        <p:nvSpPr>
          <p:cNvPr id="4" name="Θέση ημερομηνίας 3">
            <a:extLst>
              <a:ext uri="{FF2B5EF4-FFF2-40B4-BE49-F238E27FC236}">
                <a16:creationId xmlns:a16="http://schemas.microsoft.com/office/drawing/2014/main" id="{75D55AF0-6F87-3FAE-9D0D-0081B9340DC4}"/>
              </a:ext>
            </a:extLst>
          </p:cNvPr>
          <p:cNvSpPr>
            <a:spLocks noGrp="1"/>
          </p:cNvSpPr>
          <p:nvPr>
            <p:ph type="dt" sz="half" idx="10"/>
          </p:nvPr>
        </p:nvSpPr>
        <p:spPr/>
        <p:txBody>
          <a:bodyPr/>
          <a:lstStyle/>
          <a:p>
            <a:r>
              <a:rPr lang="en-US"/>
              <a:t>20XX</a:t>
            </a:r>
            <a:endParaRPr lang="en-US" dirty="0"/>
          </a:p>
        </p:txBody>
      </p:sp>
      <p:sp>
        <p:nvSpPr>
          <p:cNvPr id="5" name="Θέση υποσέλιδου 4">
            <a:extLst>
              <a:ext uri="{FF2B5EF4-FFF2-40B4-BE49-F238E27FC236}">
                <a16:creationId xmlns:a16="http://schemas.microsoft.com/office/drawing/2014/main" id="{05D1F3D3-3BB8-7C69-D8EF-EA3F1E270FF0}"/>
              </a:ext>
            </a:extLst>
          </p:cNvPr>
          <p:cNvSpPr>
            <a:spLocks noGrp="1"/>
          </p:cNvSpPr>
          <p:nvPr>
            <p:ph type="ftr" sz="quarter" idx="11"/>
          </p:nvPr>
        </p:nvSpPr>
        <p:spPr/>
        <p:txBody>
          <a:bodyPr/>
          <a:lstStyle/>
          <a:p>
            <a:r>
              <a:rPr lang="en-US"/>
              <a:t>presentation title</a:t>
            </a:r>
            <a:endParaRPr lang="en-US" dirty="0"/>
          </a:p>
        </p:txBody>
      </p:sp>
      <p:sp>
        <p:nvSpPr>
          <p:cNvPr id="6" name="Θέση αριθμού διαφάνειας 5">
            <a:extLst>
              <a:ext uri="{FF2B5EF4-FFF2-40B4-BE49-F238E27FC236}">
                <a16:creationId xmlns:a16="http://schemas.microsoft.com/office/drawing/2014/main" id="{5601F94D-AEA9-6EB6-337E-E90FE44393C5}"/>
              </a:ext>
            </a:extLst>
          </p:cNvPr>
          <p:cNvSpPr>
            <a:spLocks noGrp="1"/>
          </p:cNvSpPr>
          <p:nvPr>
            <p:ph type="sldNum" sz="quarter" idx="12"/>
          </p:nvPr>
        </p:nvSpPr>
        <p:spPr/>
        <p:txBody>
          <a:bodyPr/>
          <a:lstStyle/>
          <a:p>
            <a:fld id="{58FB4751-880F-D840-AAA9-3A15815CC996}" type="slidenum">
              <a:rPr lang="en-US" smtClean="0"/>
              <a:t>19</a:t>
            </a:fld>
            <a:endParaRPr lang="en-US" dirty="0"/>
          </a:p>
        </p:txBody>
      </p:sp>
      <p:pic>
        <p:nvPicPr>
          <p:cNvPr id="7" name="yt5s.io-Φίλης Δεν πειράζουμε τα Θρησκευτικά, αναμορφώνουμε συνολικά το πρόγραμμα-(480p)">
            <a:hlinkClick r:id="" action="ppaction://media"/>
            <a:extLst>
              <a:ext uri="{FF2B5EF4-FFF2-40B4-BE49-F238E27FC236}">
                <a16:creationId xmlns:a16="http://schemas.microsoft.com/office/drawing/2014/main" id="{FFD35D0A-CF4C-EC39-66F4-E6E78D43E7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48124" y="486562"/>
            <a:ext cx="9148140" cy="5056115"/>
          </a:xfrm>
          <a:prstGeom prst="rect">
            <a:avLst/>
          </a:prstGeom>
          <a:ln>
            <a:noFill/>
          </a:ln>
          <a:effectLst>
            <a:softEdge rad="112500"/>
          </a:effectLst>
        </p:spPr>
      </p:pic>
    </p:spTree>
    <p:extLst>
      <p:ext uri="{BB962C8B-B14F-4D97-AF65-F5344CB8AC3E}">
        <p14:creationId xmlns:p14="http://schemas.microsoft.com/office/powerpoint/2010/main" val="207435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2727">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878135-3F5C-BB53-0082-122956799B79}"/>
              </a:ext>
            </a:extLst>
          </p:cNvPr>
          <p:cNvSpPr>
            <a:spLocks noGrp="1"/>
          </p:cNvSpPr>
          <p:nvPr>
            <p:ph type="title"/>
          </p:nvPr>
        </p:nvSpPr>
        <p:spPr>
          <a:xfrm>
            <a:off x="704384" y="1170432"/>
            <a:ext cx="6229530" cy="2442780"/>
          </a:xfrm>
        </p:spPr>
        <p:txBody>
          <a:bodyPr/>
          <a:lstStyle/>
          <a:p>
            <a:r>
              <a:rPr lang="el-GR" dirty="0"/>
              <a:t>Περιεχόμενα</a:t>
            </a:r>
            <a:r>
              <a:rPr lang="en-US" dirty="0"/>
              <a:t>:</a:t>
            </a:r>
          </a:p>
        </p:txBody>
      </p:sp>
      <p:graphicFrame>
        <p:nvGraphicFramePr>
          <p:cNvPr id="2" name="Table 4">
            <a:extLst>
              <a:ext uri="{FF2B5EF4-FFF2-40B4-BE49-F238E27FC236}">
                <a16:creationId xmlns:a16="http://schemas.microsoft.com/office/drawing/2014/main" id="{14883AB6-E6D8-70A9-3CCB-61E120FC6000}"/>
              </a:ext>
            </a:extLst>
          </p:cNvPr>
          <p:cNvGraphicFramePr>
            <a:graphicFrameLocks noGrp="1"/>
          </p:cNvGraphicFramePr>
          <p:nvPr>
            <p:ph idx="1"/>
            <p:extLst>
              <p:ext uri="{D42A27DB-BD31-4B8C-83A1-F6EECF244321}">
                <p14:modId xmlns:p14="http://schemas.microsoft.com/office/powerpoint/2010/main" val="3447760926"/>
              </p:ext>
            </p:extLst>
          </p:nvPr>
        </p:nvGraphicFramePr>
        <p:xfrm>
          <a:off x="7833395" y="1009543"/>
          <a:ext cx="4132263" cy="5360659"/>
        </p:xfrm>
        <a:graphic>
          <a:graphicData uri="http://schemas.openxmlformats.org/drawingml/2006/table">
            <a:tbl>
              <a:tblPr firstRow="1" bandRow="1"/>
              <a:tblGrid>
                <a:gridCol w="4132263">
                  <a:extLst>
                    <a:ext uri="{9D8B030D-6E8A-4147-A177-3AD203B41FA5}">
                      <a16:colId xmlns:a16="http://schemas.microsoft.com/office/drawing/2014/main" val="1563570424"/>
                    </a:ext>
                  </a:extLst>
                </a:gridCol>
              </a:tblGrid>
              <a:tr h="75563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l-GR" sz="2400" dirty="0">
                          <a:latin typeface="+mj-lt"/>
                        </a:rPr>
                        <a:t>Ιστορική Αναδρομή</a:t>
                      </a:r>
                      <a:endParaRPr lang="en-US" sz="2400" dirty="0">
                        <a:latin typeface="+mj-lt"/>
                      </a:endParaRPr>
                    </a:p>
                  </a:txBody>
                  <a:tcPr>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r h="105424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l-GR" sz="2400" kern="1200" dirty="0">
                          <a:solidFill>
                            <a:schemeClr val="tx1"/>
                          </a:solidFill>
                          <a:latin typeface="+mj-lt"/>
                          <a:ea typeface="+mn-ea"/>
                          <a:cs typeface="+mn-cs"/>
                        </a:rPr>
                        <a:t>Απόφαση του Συμβουλίου Επικράτειας</a:t>
                      </a:r>
                      <a:endParaRPr lang="en-US" sz="2400" kern="1200" dirty="0">
                        <a:solidFill>
                          <a:schemeClr val="tx1"/>
                        </a:solidFill>
                        <a:latin typeface="+mj-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238222"/>
                  </a:ext>
                </a:extLst>
              </a:tr>
              <a:tr h="107576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l-GR" sz="2400" kern="1200" dirty="0">
                          <a:solidFill>
                            <a:schemeClr val="tx1"/>
                          </a:solidFill>
                          <a:latin typeface="+mj-lt"/>
                          <a:ea typeface="+mn-ea"/>
                          <a:cs typeface="+mn-cs"/>
                        </a:rPr>
                        <a:t>Αλλαγή του Νόμου Επι Κεραμέως</a:t>
                      </a:r>
                      <a:endParaRPr lang="en-US" sz="2400" kern="1200" dirty="0">
                        <a:solidFill>
                          <a:schemeClr val="tx1"/>
                        </a:solidFill>
                        <a:latin typeface="+mj-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452646"/>
                  </a:ext>
                </a:extLst>
              </a:tr>
              <a:tr h="10327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l-GR" sz="2400" kern="1200" dirty="0">
                          <a:solidFill>
                            <a:schemeClr val="tx1"/>
                          </a:solidFill>
                          <a:latin typeface="+mj-lt"/>
                          <a:ea typeface="+mn-ea"/>
                          <a:cs typeface="+mn-cs"/>
                        </a:rPr>
                        <a:t>Απαλλαγή (εγκύκλιος Λοβέρδου, αντιδράσεις γονέων και δίκη Παπαγεωργίου)</a:t>
                      </a:r>
                      <a:endParaRPr lang="en-US" sz="2400" kern="1200" dirty="0">
                        <a:solidFill>
                          <a:schemeClr val="tx1"/>
                        </a:solidFill>
                        <a:latin typeface="+mj-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977400"/>
                  </a:ext>
                </a:extLst>
              </a:tr>
              <a:tr h="9205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latin typeface="+mj-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56376589"/>
                  </a:ext>
                </a:extLst>
              </a:tr>
            </a:tbl>
          </a:graphicData>
        </a:graphic>
      </p:graphicFrame>
    </p:spTree>
    <p:extLst>
      <p:ext uri="{BB962C8B-B14F-4D97-AF65-F5344CB8AC3E}">
        <p14:creationId xmlns:p14="http://schemas.microsoft.com/office/powerpoint/2010/main" val="3474133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720E1C9F-7456-9E57-80D8-48F0521E97E9}"/>
              </a:ext>
            </a:extLst>
          </p:cNvPr>
          <p:cNvSpPr>
            <a:spLocks noGrp="1"/>
          </p:cNvSpPr>
          <p:nvPr>
            <p:ph idx="1"/>
          </p:nvPr>
        </p:nvSpPr>
        <p:spPr>
          <a:xfrm>
            <a:off x="293054" y="257709"/>
            <a:ext cx="11898946" cy="5639751"/>
          </a:xfrm>
        </p:spPr>
        <p:txBody>
          <a:bodyPr>
            <a:normAutofit/>
          </a:bodyPr>
          <a:lstStyle/>
          <a:p>
            <a:pPr marL="0" indent="0">
              <a:buNone/>
            </a:pPr>
            <a:r>
              <a:rPr lang="el-GR" sz="1800" b="1" u="sng" dirty="0"/>
              <a:t>Β. ΙΕΡΑ ΣΥΝΟΔΟΣ</a:t>
            </a:r>
            <a:r>
              <a:rPr lang="en-US" sz="1800" b="1" u="sng" dirty="0"/>
              <a:t>:</a:t>
            </a:r>
            <a:endParaRPr lang="el-GR" sz="1800" b="1" u="sng" dirty="0"/>
          </a:p>
          <a:p>
            <a:pPr marL="0" indent="0">
              <a:buNone/>
            </a:pPr>
            <a:r>
              <a:rPr lang="el-GR" sz="1400" dirty="0"/>
              <a:t>Συνήλθε σήμερα, </a:t>
            </a:r>
            <a:r>
              <a:rPr lang="el-GR" sz="1400" b="1" dirty="0"/>
              <a:t>Δευτέρα 5 Σεπτεμβρίου 2016, στην πρώτη Συνεδρία </a:t>
            </a:r>
            <a:r>
              <a:rPr lang="el-GR" sz="1400" dirty="0"/>
              <a:t>της υπό την Προεδρία του </a:t>
            </a:r>
            <a:r>
              <a:rPr lang="el-GR" sz="1400" dirty="0" err="1"/>
              <a:t>Μακαριωτάτου</a:t>
            </a:r>
            <a:r>
              <a:rPr lang="el-GR" sz="1400" dirty="0"/>
              <a:t> Αρχιεπισκόπου Αθηνών και πάσης Ελλάδος κ. Ιερωνύμου, η Διαρκής Ιερά </a:t>
            </a:r>
            <a:r>
              <a:rPr lang="el-GR" sz="1400" dirty="0" err="1"/>
              <a:t>Συνοδος</a:t>
            </a:r>
            <a:r>
              <a:rPr lang="el-GR" sz="1400" dirty="0"/>
              <a:t> της Εκκλησίας της Ελλάδος της 160ης Συνοδικής Περιόδου.</a:t>
            </a:r>
            <a:endParaRPr lang="el-GR" sz="1400" b="1" u="sng" dirty="0"/>
          </a:p>
          <a:p>
            <a:pPr marL="0" indent="0">
              <a:buNone/>
            </a:pPr>
            <a:r>
              <a:rPr lang="el-GR" sz="1400" dirty="0"/>
              <a:t>Με την ευκαιρία ενάρξεως του σχολικού έτους, η Εκκλησία της Ελλάδος καλεί και παρακαλεί, προσεύχεται στον Θεό να ενδυναμώσει, όλα τα μέλη της σχολικής κοινότητος (καθηγητές, δασκάλους, μαθητές, διοικητικό προσωπικό, γονείς), ιδιαίτερα δε την ηγεσία του Υπουργείου Παιδείας, να συμβάλλουν με όλες τις δυνάμεις τους, ώστε </a:t>
            </a:r>
            <a:r>
              <a:rPr lang="el-GR" sz="1400" u="sng" dirty="0"/>
              <a:t>το ελληνικό σχολείο να αποτελέσει αντίβαρο ποιοτικής εκπαιδεύσεως</a:t>
            </a:r>
            <a:r>
              <a:rPr lang="el-GR" sz="1400" dirty="0"/>
              <a:t>, συνολικής μορφώσεως, ενδυναμώσεως και αισιοδοξίας απέναντι στην πολύπλευρη κρίση που ταλανίζει τον λαό μας. </a:t>
            </a:r>
            <a:r>
              <a:rPr lang="el-GR" sz="1400" u="sng" dirty="0"/>
              <a:t>Μέσα στις σχολικές τάξεις προετοιμάζεται η αυριανή μας πατρίδα, φωτεινότερη, με επίγνωση της ιστορίας και των αξιών της παραδόσεώς μας</a:t>
            </a:r>
            <a:r>
              <a:rPr lang="el-GR" sz="1400" dirty="0"/>
              <a:t>, με ετοιμότητα να </a:t>
            </a:r>
            <a:r>
              <a:rPr lang="el-GR" sz="1400" dirty="0" err="1"/>
              <a:t>διαλεχθεί</a:t>
            </a:r>
            <a:r>
              <a:rPr lang="el-GR" sz="1400" dirty="0"/>
              <a:t> με την σύγχρονη πραγματικότητα, χωρίς να χάσει την ταυτότητά της. Καλούμε την ελληνική κοινωνία να στηρίξει με κάθε τρόπο τον εκπαιδευτικό κάθε βαθμίδας</a:t>
            </a:r>
            <a:r>
              <a:rPr lang="el-GR" sz="1400" u="sng" dirty="0"/>
              <a:t>, θεωρώντας το έργο του εθνική επένδυση μεγίστης σημασίας</a:t>
            </a:r>
            <a:r>
              <a:rPr lang="el-GR" sz="1400" dirty="0"/>
              <a:t>. </a:t>
            </a:r>
            <a:r>
              <a:rPr lang="el-GR" sz="1400" b="1" u="sng" dirty="0"/>
              <a:t>Στο έργο αυτό, η Εκκλησία τάσσεται αρωγός, έτοιμη πάντοτε να συμβάλλει στην πνευματική καλλιέργεια των μαθητών και στην υποστήριξη της κάθε ανάγκης τους.</a:t>
            </a:r>
          </a:p>
          <a:p>
            <a:pPr marL="0" indent="0">
              <a:buNone/>
            </a:pPr>
            <a:endParaRPr lang="el-GR" sz="1400" b="1" u="sng" dirty="0"/>
          </a:p>
          <a:p>
            <a:pPr marL="0" indent="0">
              <a:buNone/>
            </a:pPr>
            <a:endParaRPr lang="el-GR" sz="1400" b="1" u="sng" dirty="0"/>
          </a:p>
          <a:p>
            <a:pPr marL="0" indent="0">
              <a:buNone/>
            </a:pPr>
            <a:r>
              <a:rPr lang="el-GR" sz="1400" dirty="0"/>
              <a:t>Συνήλθε την </a:t>
            </a:r>
            <a:r>
              <a:rPr lang="el-GR" sz="1400" b="1" dirty="0"/>
              <a:t>Τρίτη 6 Σεπτεμβρίου 2016</a:t>
            </a:r>
            <a:r>
              <a:rPr lang="el-GR" sz="1400" dirty="0"/>
              <a:t>, στη </a:t>
            </a:r>
            <a:r>
              <a:rPr lang="el-GR" sz="1400" b="1" dirty="0"/>
              <a:t>δεύτερη Συνεδρία της για το μήνα Σεπτέμβριο</a:t>
            </a:r>
            <a:r>
              <a:rPr lang="el-GR" sz="1400" dirty="0"/>
              <a:t>, η Διαρκής Ιερά Σύνοδος της Εκκλησίας της Ελλάδος, της 160ής Συνοδικής Περιόδου, υπό την Προεδρία του </a:t>
            </a:r>
            <a:r>
              <a:rPr lang="el-GR" sz="1400" dirty="0" err="1"/>
              <a:t>Μακαριωτάτου</a:t>
            </a:r>
            <a:r>
              <a:rPr lang="el-GR" sz="1400" dirty="0"/>
              <a:t> Αρχιεπισκόπου Αθηνών και πάσης Ελλάδος κ. Ιερωνύμου.</a:t>
            </a:r>
            <a:endParaRPr lang="el-GR" sz="1400" b="1" u="sng" dirty="0"/>
          </a:p>
          <a:p>
            <a:pPr marL="0" indent="0">
              <a:buNone/>
            </a:pPr>
            <a:r>
              <a:rPr lang="el-GR" sz="1400" dirty="0"/>
              <a:t>Κατά τη σημερινή Συνεδρία:</a:t>
            </a:r>
          </a:p>
          <a:p>
            <a:pPr marL="0" indent="0">
              <a:buNone/>
            </a:pPr>
            <a:r>
              <a:rPr lang="el-GR" sz="1400" dirty="0"/>
              <a:t>Αναφορικά με την διδασκαλία του μαθήματος των Θρησκευτικών η Δ.Ι.Σ. εμμένει στη διατυπωθείσα θέση της Ιεράς Συνόδου της Ιεραρχίας της Εκκλησίας της Ελλάδος της 9ης Μαρτίου 2016 και επαναλαμβάνει την πρόταση του </a:t>
            </a:r>
            <a:r>
              <a:rPr lang="el-GR" sz="1400" dirty="0" err="1"/>
              <a:t>Μακαριωτάτου</a:t>
            </a:r>
            <a:r>
              <a:rPr lang="el-GR" sz="1400" dirty="0"/>
              <a:t> Αρχιεπισκόπου Αθηνών και πάσης Ελλάδος κ. Ιερωνύμου για </a:t>
            </a:r>
            <a:r>
              <a:rPr lang="el-GR" sz="1400" b="1" u="sng" dirty="0"/>
              <a:t>«την </a:t>
            </a:r>
            <a:r>
              <a:rPr lang="el-GR" sz="1400" b="1" u="sng" dirty="0" err="1"/>
              <a:t>υποχρεωτικότητα</a:t>
            </a:r>
            <a:r>
              <a:rPr lang="el-GR" sz="1400" b="1" u="sng" dirty="0"/>
              <a:t> του μαθήματος των Θρησκευτικών, την τήρηση των ωρών διδασκαλίας στο τρέχον πρόγραμμα και τον Ορθόδοξο χαρακτήρα του».</a:t>
            </a:r>
            <a:r>
              <a:rPr lang="el-GR" sz="1400" dirty="0"/>
              <a:t> (Δελτία Τύπου Ιεράς Συνόδου, 2016)</a:t>
            </a:r>
            <a:endParaRPr lang="el-GR" sz="1400" b="1" u="sng" dirty="0"/>
          </a:p>
        </p:txBody>
      </p:sp>
      <p:sp>
        <p:nvSpPr>
          <p:cNvPr id="4" name="Θέση ημερομηνίας 3">
            <a:extLst>
              <a:ext uri="{FF2B5EF4-FFF2-40B4-BE49-F238E27FC236}">
                <a16:creationId xmlns:a16="http://schemas.microsoft.com/office/drawing/2014/main" id="{C862A7A5-5193-E208-30A9-D19A4A90F4DB}"/>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a:t>20XX</a:t>
            </a:r>
          </a:p>
        </p:txBody>
      </p:sp>
      <p:sp>
        <p:nvSpPr>
          <p:cNvPr id="5" name="Θέση υποσέλιδου 4">
            <a:extLst>
              <a:ext uri="{FF2B5EF4-FFF2-40B4-BE49-F238E27FC236}">
                <a16:creationId xmlns:a16="http://schemas.microsoft.com/office/drawing/2014/main" id="{EB3CF37A-ED1D-2D24-4806-CAAE46B77A8F}"/>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a:t>presentation title</a:t>
            </a:r>
          </a:p>
        </p:txBody>
      </p:sp>
      <p:sp>
        <p:nvSpPr>
          <p:cNvPr id="6" name="Θέση αριθμού διαφάνειας 5">
            <a:extLst>
              <a:ext uri="{FF2B5EF4-FFF2-40B4-BE49-F238E27FC236}">
                <a16:creationId xmlns:a16="http://schemas.microsoft.com/office/drawing/2014/main" id="{3013900F-DE04-4F31-F9E3-F5770E52046C}"/>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20</a:t>
            </a:fld>
            <a:endParaRPr lang="en-US"/>
          </a:p>
        </p:txBody>
      </p:sp>
    </p:spTree>
    <p:extLst>
      <p:ext uri="{BB962C8B-B14F-4D97-AF65-F5344CB8AC3E}">
        <p14:creationId xmlns:p14="http://schemas.microsoft.com/office/powerpoint/2010/main" val="2266086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A4F1215A-DC19-0381-FD9D-5DF6EEF2E6F6}"/>
              </a:ext>
            </a:extLst>
          </p:cNvPr>
          <p:cNvSpPr>
            <a:spLocks noGrp="1"/>
          </p:cNvSpPr>
          <p:nvPr>
            <p:ph type="title"/>
          </p:nvPr>
        </p:nvSpPr>
        <p:spPr>
          <a:xfrm>
            <a:off x="447739" y="238539"/>
            <a:ext cx="3932237" cy="310896"/>
          </a:xfrm>
        </p:spPr>
        <p:txBody>
          <a:bodyPr/>
          <a:lstStyle/>
          <a:p>
            <a:r>
              <a:rPr lang="el-GR" sz="1800" b="1" u="sng" dirty="0">
                <a:latin typeface="+mn-lt"/>
              </a:rPr>
              <a:t>Γ. ΙΕΡΩΝΥΜΟΣ</a:t>
            </a:r>
            <a:r>
              <a:rPr lang="en-US" sz="1800" b="1" u="sng" dirty="0">
                <a:latin typeface="+mn-lt"/>
              </a:rPr>
              <a:t>:</a:t>
            </a:r>
            <a:r>
              <a:rPr lang="el-GR" sz="1800" b="1" dirty="0">
                <a:latin typeface="+mn-lt"/>
              </a:rPr>
              <a:t> Αντιδράσεις </a:t>
            </a:r>
            <a:endParaRPr lang="en-US" sz="1800" b="1" dirty="0">
              <a:latin typeface="+mn-lt"/>
            </a:endParaRPr>
          </a:p>
        </p:txBody>
      </p:sp>
      <p:sp>
        <p:nvSpPr>
          <p:cNvPr id="19" name="Text Placeholder 2">
            <a:extLst>
              <a:ext uri="{FF2B5EF4-FFF2-40B4-BE49-F238E27FC236}">
                <a16:creationId xmlns:a16="http://schemas.microsoft.com/office/drawing/2014/main" id="{A4D6184A-6922-41DE-9340-4A38454C6B90}"/>
              </a:ext>
            </a:extLst>
          </p:cNvPr>
          <p:cNvSpPr>
            <a:spLocks noGrp="1"/>
          </p:cNvSpPr>
          <p:nvPr>
            <p:ph type="body" sz="half" idx="2"/>
          </p:nvPr>
        </p:nvSpPr>
        <p:spPr>
          <a:xfrm>
            <a:off x="365760" y="746620"/>
            <a:ext cx="6828639" cy="4572294"/>
          </a:xfrm>
        </p:spPr>
        <p:txBody>
          <a:bodyPr/>
          <a:lstStyle/>
          <a:p>
            <a:pPr marL="285750" indent="-285750" algn="just">
              <a:buFont typeface="Arial" panose="020B0604020202020204" pitchFamily="34" charset="0"/>
              <a:buChar char="•"/>
            </a:pPr>
            <a:endParaRPr lang="el-GR" sz="2000" dirty="0">
              <a:effectLst/>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l-GR" sz="2000" i="1" dirty="0">
                <a:effectLst/>
                <a:ea typeface="Calibri" panose="020F0502020204030204" pitchFamily="34" charset="0"/>
                <a:cs typeface="Times New Roman" panose="02020603050405020304" pitchFamily="18" charset="0"/>
              </a:rPr>
              <a:t>Απαράδεκτα κι επικίνδυνα χαρακτήρισε ο Αρχιεπίσκοπος Ιερώνυμος τα νέα Προγράμματα Σπουδών για τα Θρησκευτικά</a:t>
            </a:r>
            <a:endParaRPr lang="el-GR" sz="2000" dirty="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l-GR" sz="1800" dirty="0">
                <a:effectLst/>
                <a:ea typeface="Calibri" panose="020F0502020204030204" pitchFamily="34" charset="0"/>
                <a:cs typeface="Times New Roman" panose="02020603050405020304" pitchFamily="18" charset="0"/>
              </a:rPr>
              <a:t>Η επίθεση του υπουργού στην Εκκλησία</a:t>
            </a:r>
            <a:r>
              <a:rPr lang="en-US" sz="1800" dirty="0">
                <a:effectLst/>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sym typeface="Wingdings" panose="05000000000000000000" pitchFamily="2" charset="2"/>
              </a:rPr>
              <a:t></a:t>
            </a:r>
            <a:r>
              <a:rPr lang="en-US" sz="1800" dirty="0">
                <a:ea typeface="Calibri" panose="020F0502020204030204" pitchFamily="34" charset="0"/>
                <a:cs typeface="Times New Roman" panose="02020603050405020304" pitchFamily="18" charset="0"/>
                <a:sym typeface="Wingdings" panose="05000000000000000000" pitchFamily="2" charset="2"/>
              </a:rPr>
              <a:t> </a:t>
            </a:r>
            <a:r>
              <a:rPr lang="el-GR" sz="1800" dirty="0">
                <a:effectLst/>
                <a:ea typeface="Calibri" panose="020F0502020204030204" pitchFamily="34" charset="0"/>
                <a:cs typeface="Times New Roman" panose="02020603050405020304" pitchFamily="18" charset="0"/>
              </a:rPr>
              <a:t>έχει συμβάλει στην ηθική έκπτωση της κοινωνίας, σε συνδυασμό με τις αλλαγές στη διδασκαλία του μαθήματος </a:t>
            </a:r>
            <a:endParaRPr lang="el-GR" sz="1800" dirty="0">
              <a:cs typeface="Times New Roman" panose="02020603050405020304" pitchFamily="18" charset="0"/>
            </a:endParaRPr>
          </a:p>
          <a:p>
            <a:pPr marL="285750" indent="-285750" algn="just">
              <a:buFont typeface="Arial" panose="020B0604020202020204" pitchFamily="34" charset="0"/>
              <a:buChar char="•"/>
            </a:pPr>
            <a:r>
              <a:rPr lang="el-GR" sz="1800" dirty="0">
                <a:effectLst/>
                <a:ea typeface="Times New Roman" panose="02020603050405020304" pitchFamily="18" charset="0"/>
              </a:rPr>
              <a:t>Κατηγορεί την Εκκλησία για σκοταδισμό</a:t>
            </a:r>
            <a:r>
              <a:rPr lang="el-GR" sz="1800" i="1" dirty="0">
                <a:effectLst/>
                <a:ea typeface="Times New Roman" panose="02020603050405020304" pitchFamily="18" charset="0"/>
              </a:rPr>
              <a:t>. «Στον 20ό αιώνα που ζούμε είναι αδιανόητο η Εκκλησία να καθορίζει ποια μαθήματα θα γίνονται στα σχολεία. Αυτά τα πράγματα είναι αναχρονισμός και σκοταδισμός και δεν τα συζητάμε…»</a:t>
            </a:r>
            <a:r>
              <a:rPr lang="el-GR" sz="1800" dirty="0">
                <a:effectLst/>
                <a:ea typeface="Times New Roman" panose="02020603050405020304" pitchFamily="18" charset="0"/>
              </a:rPr>
              <a:t>. Μάλιστα, εκτίμησε ότι είναι </a:t>
            </a:r>
            <a:r>
              <a:rPr lang="el-GR" sz="1800" i="1" dirty="0">
                <a:effectLst/>
                <a:ea typeface="Times New Roman" panose="02020603050405020304" pitchFamily="18" charset="0"/>
              </a:rPr>
              <a:t>«σκοταδιστικές αντιλήψεις» </a:t>
            </a:r>
            <a:r>
              <a:rPr lang="el-GR" sz="1800" dirty="0">
                <a:effectLst/>
                <a:ea typeface="Times New Roman" panose="02020603050405020304" pitchFamily="18" charset="0"/>
              </a:rPr>
              <a:t>οι θέσεις για το μάθημα των Θρησκευτικών, που δεν πρέπει να γίνονται προσηλυτιστικά και κατηχητικά.</a:t>
            </a:r>
            <a:endParaRPr lang="en-US" sz="1800" dirty="0">
              <a:ea typeface="Times New Roman" panose="02020603050405020304" pitchFamily="18" charset="0"/>
            </a:endParaRPr>
          </a:p>
          <a:p>
            <a:pPr marL="285750" indent="-285750" algn="just">
              <a:buFont typeface="Arial" panose="020B0604020202020204" pitchFamily="34" charset="0"/>
              <a:buChar char="•"/>
            </a:pPr>
            <a:r>
              <a:rPr lang="el-GR" sz="1800" b="1" i="1" u="sng" dirty="0">
                <a:effectLst/>
                <a:ea typeface="Times New Roman" panose="02020603050405020304" pitchFamily="18" charset="0"/>
              </a:rPr>
              <a:t>«</a:t>
            </a:r>
            <a:r>
              <a:rPr lang="en-US" sz="1800" b="1" i="1" u="sng" dirty="0">
                <a:effectLst/>
                <a:ea typeface="Times New Roman" panose="02020603050405020304" pitchFamily="18" charset="0"/>
              </a:rPr>
              <a:t>O</a:t>
            </a:r>
            <a:r>
              <a:rPr lang="el-GR" sz="1800" b="1" i="1" u="sng" dirty="0">
                <a:effectLst/>
                <a:ea typeface="Times New Roman" panose="02020603050405020304" pitchFamily="18" charset="0"/>
              </a:rPr>
              <a:t>ποιος καταφέρεται ενάντια στην Εκκλησία για τη δήθεν αδράνειά της τη διάρκεια της Κατοχής βλαστημάει […] και δήλωσε ότι η “Εκκλησία παρίσταται στην απελευθέρωση των λαών και όχι στη σκλαβιά τους”».</a:t>
            </a:r>
            <a:endParaRPr lang="en-US" sz="1800" b="1" i="1" u="sng" dirty="0">
              <a:effectLst/>
              <a:ea typeface="Times New Roman" panose="02020603050405020304" pitchFamily="18" charset="0"/>
            </a:endParaRPr>
          </a:p>
          <a:p>
            <a:pPr marL="285750" indent="-285750" algn="just">
              <a:buFont typeface="Arial" panose="020B0604020202020204" pitchFamily="34" charset="0"/>
              <a:buChar char="•"/>
            </a:pPr>
            <a:endParaRPr lang="en-US" sz="1800" dirty="0">
              <a:effectLst/>
              <a:ea typeface="Times New Roman" panose="02020603050405020304" pitchFamily="18" charset="0"/>
            </a:endParaRPr>
          </a:p>
          <a:p>
            <a:pPr marL="285750" indent="-285750">
              <a:buFont typeface="Arial" panose="020B0604020202020204" pitchFamily="34" charset="0"/>
              <a:buChar char="•"/>
            </a:pPr>
            <a:endParaRPr lang="en-US" dirty="0"/>
          </a:p>
        </p:txBody>
      </p:sp>
      <p:pic>
        <p:nvPicPr>
          <p:cNvPr id="12" name="Θέση περιεχομένου 11" descr="Εικόνα που περιέχει κείμενο, γράμμα, χαρτί, γραμματοσειρά&#10;&#10;Περιγραφή που δημιουργήθηκε αυτόματα">
            <a:extLst>
              <a:ext uri="{FF2B5EF4-FFF2-40B4-BE49-F238E27FC236}">
                <a16:creationId xmlns:a16="http://schemas.microsoft.com/office/drawing/2014/main" id="{58A6D690-2C7E-5E7A-1A84-6137DD42E3E6}"/>
              </a:ext>
            </a:extLst>
          </p:cNvPr>
          <p:cNvPicPr>
            <a:picLocks noGrp="1" noChangeAspect="1"/>
          </p:cNvPicPr>
          <p:nvPr>
            <p:ph idx="1"/>
          </p:nvPr>
        </p:nvPicPr>
        <p:blipFill>
          <a:blip r:embed="rId2"/>
          <a:stretch>
            <a:fillRect/>
          </a:stretch>
        </p:blipFill>
        <p:spPr>
          <a:xfrm>
            <a:off x="7479195" y="238539"/>
            <a:ext cx="4226244" cy="5849473"/>
          </a:xfrm>
          <a:noFill/>
        </p:spPr>
      </p:pic>
      <p:sp>
        <p:nvSpPr>
          <p:cNvPr id="4" name="Θέση ημερομηνίας 3">
            <a:extLst>
              <a:ext uri="{FF2B5EF4-FFF2-40B4-BE49-F238E27FC236}">
                <a16:creationId xmlns:a16="http://schemas.microsoft.com/office/drawing/2014/main" id="{9C22C685-977A-06A2-08EE-BA5BE1F2A170}"/>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a:t>20XX</a:t>
            </a:r>
          </a:p>
        </p:txBody>
      </p:sp>
      <p:sp>
        <p:nvSpPr>
          <p:cNvPr id="5" name="Θέση υποσέλιδου 4">
            <a:extLst>
              <a:ext uri="{FF2B5EF4-FFF2-40B4-BE49-F238E27FC236}">
                <a16:creationId xmlns:a16="http://schemas.microsoft.com/office/drawing/2014/main" id="{0F44D4C1-538F-5B0C-7E12-C53B6D42F138}"/>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a:t>presentation title</a:t>
            </a:r>
          </a:p>
        </p:txBody>
      </p:sp>
      <p:sp>
        <p:nvSpPr>
          <p:cNvPr id="6" name="Θέση αριθμού διαφάνειας 5">
            <a:extLst>
              <a:ext uri="{FF2B5EF4-FFF2-40B4-BE49-F238E27FC236}">
                <a16:creationId xmlns:a16="http://schemas.microsoft.com/office/drawing/2014/main" id="{D87CDE3F-AF44-BCED-0FAF-FB3246B331B8}"/>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21</a:t>
            </a:fld>
            <a:endParaRPr lang="en-US"/>
          </a:p>
        </p:txBody>
      </p:sp>
    </p:spTree>
    <p:extLst>
      <p:ext uri="{BB962C8B-B14F-4D97-AF65-F5344CB8AC3E}">
        <p14:creationId xmlns:p14="http://schemas.microsoft.com/office/powerpoint/2010/main" val="2857016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a:extLst>
              <a:ext uri="{FF2B5EF4-FFF2-40B4-BE49-F238E27FC236}">
                <a16:creationId xmlns:a16="http://schemas.microsoft.com/office/drawing/2014/main" id="{07C62A4E-E959-26C6-8A2D-80686B3CF9B4}"/>
              </a:ext>
            </a:extLst>
          </p:cNvPr>
          <p:cNvSpPr>
            <a:spLocks noGrp="1"/>
          </p:cNvSpPr>
          <p:nvPr>
            <p:ph type="body" sz="half" idx="2"/>
          </p:nvPr>
        </p:nvSpPr>
        <p:spPr>
          <a:xfrm>
            <a:off x="365760" y="1385332"/>
            <a:ext cx="11005467" cy="4417693"/>
          </a:xfrm>
        </p:spPr>
        <p:txBody>
          <a:bodyPr/>
          <a:lstStyle/>
          <a:p>
            <a:pPr marL="285750" indent="-285750" algn="just">
              <a:buFont typeface="Arial" panose="020B0604020202020204" pitchFamily="34" charset="0"/>
              <a:buChar char="•"/>
            </a:pPr>
            <a:r>
              <a:rPr lang="el-GR" sz="1800" i="1" kern="100" dirty="0">
                <a:effectLst/>
                <a:ea typeface="Calibri" panose="020F0502020204030204" pitchFamily="34" charset="0"/>
                <a:cs typeface="Times New Roman" panose="02020603050405020304" pitchFamily="18" charset="0"/>
              </a:rPr>
              <a:t>Το μάθημα των Θρησκευτικών περνά μια κρίση κι έχουμε την ανάγκη όλοι και από πλευράς εκκλησίας και από πλευράς πολιτείας να συνεργαστούμε γερά πάνω σε μεγάλη βάση με θετική άποψη και  όχι περιοριζόμενοι από χρονικά όρια δέκα ημερών, πέντε ημερών, αλλά με περισσότερο χρόνο και με περισσότερη άνεση για να πάρουμε τις  σχετικές αποφάσεις</a:t>
            </a:r>
            <a:r>
              <a:rPr lang="en-US" sz="1800" i="1" kern="100" dirty="0">
                <a:effectLst/>
                <a:ea typeface="Calibri" panose="020F0502020204030204" pitchFamily="34" charset="0"/>
                <a:cs typeface="Times New Roman" panose="02020603050405020304" pitchFamily="18" charset="0"/>
              </a:rPr>
              <a:t> […] </a:t>
            </a:r>
            <a:r>
              <a:rPr lang="el-GR" sz="1800" b="1" i="1" dirty="0" err="1">
                <a:effectLst/>
                <a:ea typeface="Times New Roman" panose="02020603050405020304" pitchFamily="18" charset="0"/>
              </a:rPr>
              <a:t>Εγω</a:t>
            </a:r>
            <a:r>
              <a:rPr lang="el-GR" sz="1800" b="1" i="1" dirty="0">
                <a:effectLst/>
                <a:ea typeface="Times New Roman" panose="02020603050405020304" pitchFamily="18" charset="0"/>
              </a:rPr>
              <a:t> με μια λέξη θα έλεγα σήμερα, επειδή διάβασα τα καινούργια προγράμματα και τα είδα</a:t>
            </a:r>
            <a:r>
              <a:rPr lang="en-US" sz="1800" b="1" i="1" dirty="0">
                <a:effectLst/>
                <a:ea typeface="Times New Roman" panose="02020603050405020304" pitchFamily="18" charset="0"/>
              </a:rPr>
              <a:t> </a:t>
            </a:r>
            <a:r>
              <a:rPr lang="el-GR" sz="1800" b="1" i="1" dirty="0">
                <a:effectLst/>
                <a:ea typeface="Times New Roman" panose="02020603050405020304" pitchFamily="18" charset="0"/>
              </a:rPr>
              <a:t> </a:t>
            </a:r>
            <a:r>
              <a:rPr lang="el-GR" sz="1800" b="1" i="1" u="sng" dirty="0">
                <a:effectLst/>
                <a:ea typeface="Times New Roman" panose="02020603050405020304" pitchFamily="18" charset="0"/>
              </a:rPr>
              <a:t>είναι απαράδεκτα , είναι επικίνδυνα , είναι πράγματα που δεν θα αποδώσουν</a:t>
            </a:r>
            <a:r>
              <a:rPr lang="en-US" sz="1800" b="1" i="1" u="sng" dirty="0">
                <a:effectLst/>
                <a:ea typeface="Times New Roman" panose="02020603050405020304" pitchFamily="18" charset="0"/>
              </a:rPr>
              <a:t> </a:t>
            </a:r>
            <a:r>
              <a:rPr lang="el-GR" sz="1800" b="1" i="1" u="sng" dirty="0">
                <a:effectLst/>
                <a:ea typeface="Times New Roman" panose="02020603050405020304" pitchFamily="18" charset="0"/>
              </a:rPr>
              <a:t> καρπούς αλλά μεγάλη ζημιά στην παιδεία γενικότερα , στην κοινωνία μας και ρήξη</a:t>
            </a:r>
            <a:r>
              <a:rPr lang="en-US" sz="1800" b="1" i="1" u="sng" dirty="0">
                <a:effectLst/>
                <a:ea typeface="Times New Roman" panose="02020603050405020304" pitchFamily="18" charset="0"/>
              </a:rPr>
              <a:t> </a:t>
            </a:r>
            <a:r>
              <a:rPr lang="el-GR" sz="1800" b="1" i="1" u="sng" dirty="0">
                <a:effectLst/>
                <a:ea typeface="Times New Roman" panose="02020603050405020304" pitchFamily="18" charset="0"/>
              </a:rPr>
              <a:t> μέσα στην εκκλησία στη σχέση με την πολιτεία</a:t>
            </a:r>
            <a:r>
              <a:rPr lang="en-US" sz="1800" b="1" i="1" u="sng" dirty="0">
                <a:effectLst/>
                <a:ea typeface="Times New Roman" panose="02020603050405020304" pitchFamily="18" charset="0"/>
              </a:rPr>
              <a:t> </a:t>
            </a:r>
            <a:r>
              <a:rPr lang="en-US" sz="1800" i="1" dirty="0">
                <a:effectLst/>
                <a:ea typeface="Times New Roman" panose="02020603050405020304" pitchFamily="18" charset="0"/>
              </a:rPr>
              <a:t>[…]</a:t>
            </a:r>
            <a:r>
              <a:rPr lang="el-GR" sz="1800" i="1" dirty="0">
                <a:effectLst/>
                <a:ea typeface="Times New Roman" panose="02020603050405020304" pitchFamily="18" charset="0"/>
              </a:rPr>
              <a:t> </a:t>
            </a:r>
            <a:r>
              <a:rPr lang="el-GR" sz="1800" i="1" dirty="0" err="1">
                <a:effectLst/>
                <a:ea typeface="Times New Roman" panose="02020603050405020304" pitchFamily="18" charset="0"/>
              </a:rPr>
              <a:t>Γι</a:t>
            </a:r>
            <a:r>
              <a:rPr lang="el-GR" sz="1800" i="1" dirty="0">
                <a:effectLst/>
                <a:ea typeface="Times New Roman" panose="02020603050405020304" pitchFamily="18" charset="0"/>
              </a:rPr>
              <a:t> αυτό από αυτή τη θέση σήμερα ,</a:t>
            </a:r>
            <a:r>
              <a:rPr lang="en-US" sz="1800" i="1" dirty="0">
                <a:effectLst/>
                <a:ea typeface="Times New Roman" panose="02020603050405020304" pitchFamily="18" charset="0"/>
              </a:rPr>
              <a:t> </a:t>
            </a:r>
            <a:r>
              <a:rPr lang="el-GR" sz="1800" i="1" dirty="0">
                <a:effectLst/>
                <a:ea typeface="Times New Roman" panose="02020603050405020304" pitchFamily="18" charset="0"/>
              </a:rPr>
              <a:t> θα τα πω και στην ιεραρχία στις αρχές Οκτωβρίου, κάνω έκκληση αυτή τη στιγμή</a:t>
            </a:r>
            <a:r>
              <a:rPr lang="en-US" sz="1800" i="1" dirty="0">
                <a:effectLst/>
                <a:ea typeface="Times New Roman" panose="02020603050405020304" pitchFamily="18" charset="0"/>
              </a:rPr>
              <a:t>  </a:t>
            </a:r>
            <a:r>
              <a:rPr lang="el-GR" sz="1800" i="1" dirty="0">
                <a:effectLst/>
                <a:ea typeface="Times New Roman" panose="02020603050405020304" pitchFamily="18" charset="0"/>
              </a:rPr>
              <a:t> προς των πρωθυπουργό Α. Τσίπρα</a:t>
            </a:r>
            <a:r>
              <a:rPr lang="en-US" sz="1800" i="1" dirty="0">
                <a:effectLst/>
                <a:ea typeface="Times New Roman" panose="02020603050405020304" pitchFamily="18" charset="0"/>
              </a:rPr>
              <a:t> </a:t>
            </a:r>
            <a:r>
              <a:rPr lang="el-GR" sz="1800" i="1" dirty="0">
                <a:effectLst/>
                <a:ea typeface="Times New Roman" panose="02020603050405020304" pitchFamily="18" charset="0"/>
              </a:rPr>
              <a:t> να σταματήσει όλη αυτή την προσπάθεια , να αναβάλει καθεμιά πρωτοβουλία</a:t>
            </a:r>
            <a:r>
              <a:rPr lang="en-US" sz="1800" i="1" dirty="0">
                <a:effectLst/>
                <a:ea typeface="Times New Roman" panose="02020603050405020304" pitchFamily="18" charset="0"/>
              </a:rPr>
              <a:t> </a:t>
            </a:r>
            <a:r>
              <a:rPr lang="el-GR" sz="1800" i="1" dirty="0">
                <a:effectLst/>
                <a:ea typeface="Times New Roman" panose="02020603050405020304" pitchFamily="18" charset="0"/>
              </a:rPr>
              <a:t> ενός ή μερικών ανθρώπων</a:t>
            </a:r>
            <a:r>
              <a:rPr lang="en-US" sz="1800" i="1" dirty="0">
                <a:effectLst/>
                <a:ea typeface="Times New Roman" panose="02020603050405020304" pitchFamily="18" charset="0"/>
              </a:rPr>
              <a:t> </a:t>
            </a:r>
            <a:r>
              <a:rPr lang="el-GR" sz="1800" i="1" dirty="0">
                <a:effectLst/>
                <a:ea typeface="Times New Roman" panose="02020603050405020304" pitchFamily="18" charset="0"/>
              </a:rPr>
              <a:t> και σε μια βάση μεγάλης εκκλησίας</a:t>
            </a:r>
            <a:r>
              <a:rPr lang="en-US" sz="1800" i="1" dirty="0">
                <a:effectLst/>
                <a:ea typeface="Times New Roman" panose="02020603050405020304" pitchFamily="18" charset="0"/>
              </a:rPr>
              <a:t> </a:t>
            </a:r>
            <a:r>
              <a:rPr lang="el-GR" sz="1800" i="1" dirty="0">
                <a:effectLst/>
                <a:ea typeface="Times New Roman" panose="02020603050405020304" pitchFamily="18" charset="0"/>
              </a:rPr>
              <a:t> και πολιτείας</a:t>
            </a:r>
            <a:r>
              <a:rPr lang="en-US" sz="1800" i="1" dirty="0">
                <a:effectLst/>
                <a:ea typeface="Times New Roman" panose="02020603050405020304" pitchFamily="18" charset="0"/>
              </a:rPr>
              <a:t> </a:t>
            </a:r>
            <a:r>
              <a:rPr lang="el-GR" sz="1800" i="1" dirty="0">
                <a:effectLst/>
                <a:ea typeface="Times New Roman" panose="02020603050405020304" pitchFamily="18" charset="0"/>
              </a:rPr>
              <a:t> να συνεργαστούμε σοβαρά επιτέλους σε ένα τόπο που ακούγονται λόγια, λόγια, λόγια,</a:t>
            </a:r>
            <a:r>
              <a:rPr lang="en-US" sz="1800" i="1" dirty="0">
                <a:effectLst/>
                <a:ea typeface="Times New Roman" panose="02020603050405020304" pitchFamily="18" charset="0"/>
              </a:rPr>
              <a:t> </a:t>
            </a:r>
            <a:r>
              <a:rPr lang="el-GR" sz="1800" i="1" dirty="0">
                <a:effectLst/>
                <a:ea typeface="Times New Roman" panose="02020603050405020304" pitchFamily="18" charset="0"/>
              </a:rPr>
              <a:t> και λείπει ό λόγος.</a:t>
            </a:r>
            <a:endParaRPr lang="en-US" sz="1800" i="1" dirty="0">
              <a:effectLst/>
              <a:ea typeface="Times New Roman" panose="02020603050405020304" pitchFamily="18" charset="0"/>
            </a:endParaRPr>
          </a:p>
          <a:p>
            <a:pPr marL="285750" indent="-285750" algn="just">
              <a:buFont typeface="Arial" panose="020B0604020202020204" pitchFamily="34" charset="0"/>
              <a:buChar char="•"/>
            </a:pPr>
            <a:endParaRPr lang="en-US" sz="1800" i="1" u="sng" dirty="0">
              <a:effectLst/>
              <a:ea typeface="Times New Roman" panose="02020603050405020304" pitchFamily="18" charset="0"/>
            </a:endParaRPr>
          </a:p>
          <a:p>
            <a:pPr marL="285750" indent="-285750">
              <a:buFont typeface="Arial" panose="020B0604020202020204" pitchFamily="34" charset="0"/>
              <a:buChar char="•"/>
            </a:pPr>
            <a:endParaRPr lang="en-US" sz="1800" kern="100"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p>
        </p:txBody>
      </p:sp>
      <p:sp>
        <p:nvSpPr>
          <p:cNvPr id="5" name="Θέση ημερομηνίας 4">
            <a:extLst>
              <a:ext uri="{FF2B5EF4-FFF2-40B4-BE49-F238E27FC236}">
                <a16:creationId xmlns:a16="http://schemas.microsoft.com/office/drawing/2014/main" id="{B56EAD1B-1E92-E335-158A-97311F2354F4}"/>
              </a:ext>
            </a:extLst>
          </p:cNvPr>
          <p:cNvSpPr>
            <a:spLocks noGrp="1"/>
          </p:cNvSpPr>
          <p:nvPr>
            <p:ph type="dt" sz="half" idx="10"/>
          </p:nvPr>
        </p:nvSpPr>
        <p:spPr/>
        <p:txBody>
          <a:bodyPr/>
          <a:lstStyle/>
          <a:p>
            <a:r>
              <a:rPr lang="en-US"/>
              <a:t>20XX</a:t>
            </a:r>
            <a:endParaRPr lang="en-US" dirty="0"/>
          </a:p>
        </p:txBody>
      </p:sp>
      <p:sp>
        <p:nvSpPr>
          <p:cNvPr id="6" name="Θέση υποσέλιδου 5">
            <a:extLst>
              <a:ext uri="{FF2B5EF4-FFF2-40B4-BE49-F238E27FC236}">
                <a16:creationId xmlns:a16="http://schemas.microsoft.com/office/drawing/2014/main" id="{4860E93A-E448-A6E9-AA07-573B28EB40F1}"/>
              </a:ext>
            </a:extLst>
          </p:cNvPr>
          <p:cNvSpPr>
            <a:spLocks noGrp="1"/>
          </p:cNvSpPr>
          <p:nvPr>
            <p:ph type="ftr" sz="quarter" idx="11"/>
          </p:nvPr>
        </p:nvSpPr>
        <p:spPr/>
        <p:txBody>
          <a:bodyPr/>
          <a:lstStyle/>
          <a:p>
            <a:r>
              <a:rPr lang="en-US"/>
              <a:t>presentation title</a:t>
            </a:r>
            <a:endParaRPr lang="en-US" dirty="0"/>
          </a:p>
        </p:txBody>
      </p:sp>
      <p:sp>
        <p:nvSpPr>
          <p:cNvPr id="7" name="Θέση αριθμού διαφάνειας 6">
            <a:extLst>
              <a:ext uri="{FF2B5EF4-FFF2-40B4-BE49-F238E27FC236}">
                <a16:creationId xmlns:a16="http://schemas.microsoft.com/office/drawing/2014/main" id="{9211A717-9420-471C-C0C9-7E40908DEBB3}"/>
              </a:ext>
            </a:extLst>
          </p:cNvPr>
          <p:cNvSpPr>
            <a:spLocks noGrp="1"/>
          </p:cNvSpPr>
          <p:nvPr>
            <p:ph type="sldNum" sz="quarter" idx="12"/>
          </p:nvPr>
        </p:nvSpPr>
        <p:spPr/>
        <p:txBody>
          <a:bodyPr/>
          <a:lstStyle/>
          <a:p>
            <a:fld id="{58FB4751-880F-D840-AAA9-3A15815CC996}" type="slidenum">
              <a:rPr lang="en-US" smtClean="0"/>
              <a:t>22</a:t>
            </a:fld>
            <a:endParaRPr lang="en-US" dirty="0"/>
          </a:p>
        </p:txBody>
      </p:sp>
      <p:sp>
        <p:nvSpPr>
          <p:cNvPr id="8" name="Θέση περιεχομένου 3">
            <a:extLst>
              <a:ext uri="{FF2B5EF4-FFF2-40B4-BE49-F238E27FC236}">
                <a16:creationId xmlns:a16="http://schemas.microsoft.com/office/drawing/2014/main" id="{AEA3BB46-F7E6-24BA-51B2-ADF595FAD812}"/>
              </a:ext>
            </a:extLst>
          </p:cNvPr>
          <p:cNvSpPr>
            <a:spLocks noGrp="1"/>
          </p:cNvSpPr>
          <p:nvPr>
            <p:ph type="title"/>
          </p:nvPr>
        </p:nvSpPr>
        <p:spPr>
          <a:xfrm>
            <a:off x="680398" y="268447"/>
            <a:ext cx="3816101" cy="455103"/>
          </a:xfrm>
        </p:spPr>
        <p:txBody>
          <a:bodyPr/>
          <a:lstStyle/>
          <a:p>
            <a:r>
              <a:rPr lang="el-GR" sz="1800" b="1" u="sng" dirty="0">
                <a:latin typeface="+mn-lt"/>
              </a:rPr>
              <a:t>Γ. ΙΕΡΩΝΥΜΟΣ</a:t>
            </a:r>
            <a:r>
              <a:rPr lang="en-US" sz="1800" b="1" dirty="0">
                <a:latin typeface="+mn-lt"/>
              </a:rPr>
              <a:t>:</a:t>
            </a:r>
            <a:r>
              <a:rPr lang="el-GR" sz="1800" b="1" dirty="0">
                <a:latin typeface="+mn-lt"/>
              </a:rPr>
              <a:t> Αντιδράσεις </a:t>
            </a:r>
            <a:endParaRPr lang="en-US" sz="1800" dirty="0"/>
          </a:p>
        </p:txBody>
      </p:sp>
    </p:spTree>
    <p:extLst>
      <p:ext uri="{BB962C8B-B14F-4D97-AF65-F5344CB8AC3E}">
        <p14:creationId xmlns:p14="http://schemas.microsoft.com/office/powerpoint/2010/main" val="2047207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5E353A6-BFFC-B4D5-47CC-2230137DB9CF}"/>
              </a:ext>
            </a:extLst>
          </p:cNvPr>
          <p:cNvSpPr>
            <a:spLocks noGrp="1"/>
          </p:cNvSpPr>
          <p:nvPr>
            <p:ph type="title"/>
          </p:nvPr>
        </p:nvSpPr>
        <p:spPr>
          <a:xfrm>
            <a:off x="598714" y="620486"/>
            <a:ext cx="8998292" cy="622011"/>
          </a:xfrm>
        </p:spPr>
        <p:txBody>
          <a:bodyPr/>
          <a:lstStyle/>
          <a:p>
            <a:r>
              <a:rPr lang="el-GR" sz="1800" b="1" dirty="0">
                <a:effectLst/>
                <a:latin typeface="+mn-lt"/>
                <a:ea typeface="Times New Roman" panose="02020603050405020304" pitchFamily="18" charset="0"/>
              </a:rPr>
              <a:t>Απάντηση Νίκου Φίλη στη δήλωση Αρχιεπισκόπου για τα θρησκευτικά</a:t>
            </a:r>
            <a:br>
              <a:rPr lang="en-US" sz="1800" dirty="0">
                <a:effectLst/>
                <a:latin typeface="Times New Roman" panose="02020603050405020304" pitchFamily="18" charset="0"/>
                <a:ea typeface="Times New Roman" panose="02020603050405020304" pitchFamily="18" charset="0"/>
              </a:rPr>
            </a:br>
            <a:endParaRPr lang="en-US" sz="1800" dirty="0"/>
          </a:p>
        </p:txBody>
      </p:sp>
      <p:sp>
        <p:nvSpPr>
          <p:cNvPr id="17" name="Content Placeholder 2">
            <a:extLst>
              <a:ext uri="{FF2B5EF4-FFF2-40B4-BE49-F238E27FC236}">
                <a16:creationId xmlns:a16="http://schemas.microsoft.com/office/drawing/2014/main" id="{227D11D1-8DF1-F05E-0ED2-158E6D4CB7A0}"/>
              </a:ext>
            </a:extLst>
          </p:cNvPr>
          <p:cNvSpPr>
            <a:spLocks noGrp="1"/>
          </p:cNvSpPr>
          <p:nvPr>
            <p:ph idx="1"/>
          </p:nvPr>
        </p:nvSpPr>
        <p:spPr>
          <a:xfrm>
            <a:off x="419463" y="1589592"/>
            <a:ext cx="11353074" cy="4181027"/>
          </a:xfrm>
        </p:spPr>
        <p:txBody>
          <a:bodyPr>
            <a:normAutofit/>
          </a:bodyPr>
          <a:lstStyle/>
          <a:p>
            <a:pPr marR="0" algn="just">
              <a:buFont typeface="Arial" panose="020B0604020202020204" pitchFamily="34" charset="0"/>
              <a:buChar char="•"/>
            </a:pPr>
            <a:r>
              <a:rPr lang="el-GR" sz="1800" i="1" dirty="0">
                <a:effectLst/>
                <a:ea typeface="Times New Roman" panose="02020603050405020304" pitchFamily="18" charset="0"/>
              </a:rPr>
              <a:t>«Τα νέα προγράμματα του μαθήματος των θρησκευτικών είναι αποτέλεσμα πιλοτικής εκπαιδευτικής εμπειρίας τριών ετών καθώς και πολύμηνου διαλόγου</a:t>
            </a:r>
            <a:r>
              <a:rPr lang="en-US" sz="1800" i="1" dirty="0">
                <a:effectLst/>
                <a:ea typeface="Times New Roman" panose="02020603050405020304" pitchFamily="18" charset="0"/>
              </a:rPr>
              <a:t> </a:t>
            </a:r>
            <a:r>
              <a:rPr lang="el-GR" sz="1800" i="1" dirty="0">
                <a:effectLst/>
                <a:ea typeface="Times New Roman" panose="02020603050405020304" pitchFamily="18" charset="0"/>
              </a:rPr>
              <a:t> με τους εκπαιδευτικούς- θεολόγους και εκπροσώπους της Εκκλησίας.</a:t>
            </a:r>
            <a:r>
              <a:rPr lang="el-GR" sz="1800" i="1" dirty="0">
                <a:ea typeface="Times New Roman" panose="02020603050405020304" pitchFamily="18" charset="0"/>
              </a:rPr>
              <a:t> </a:t>
            </a:r>
            <a:r>
              <a:rPr lang="el-GR" sz="1800" i="1" dirty="0">
                <a:effectLst/>
                <a:ea typeface="Times New Roman" panose="02020603050405020304" pitchFamily="18" charset="0"/>
              </a:rPr>
              <a:t>Τα θρησκευτικά είναι ένα μάθημα όπως όλα τα μαθήματα.</a:t>
            </a:r>
            <a:r>
              <a:rPr lang="en-US" sz="1800" i="1" dirty="0">
                <a:effectLst/>
                <a:ea typeface="Times New Roman" panose="02020603050405020304" pitchFamily="18" charset="0"/>
              </a:rPr>
              <a:t>  </a:t>
            </a:r>
            <a:r>
              <a:rPr lang="el-GR" sz="1800" i="1" dirty="0">
                <a:effectLst/>
                <a:ea typeface="Times New Roman" panose="02020603050405020304" pitchFamily="18" charset="0"/>
              </a:rPr>
              <a:t> Η ευθύνη για τα προγράμματα σπουδών ανήκει σύμφωνα με τον νόμο στο Ινστιτούτο Εκπαιδευτικής Πολιτικής.</a:t>
            </a:r>
            <a:r>
              <a:rPr lang="el-GR" sz="1800" i="1" dirty="0">
                <a:ea typeface="Times New Roman" panose="02020603050405020304" pitchFamily="18" charset="0"/>
              </a:rPr>
              <a:t> </a:t>
            </a:r>
            <a:r>
              <a:rPr lang="el-GR" sz="1800" i="1" dirty="0">
                <a:effectLst/>
                <a:ea typeface="Times New Roman" panose="02020603050405020304" pitchFamily="18" charset="0"/>
              </a:rPr>
              <a:t>Είναι λάθος ένα ώριμο αίτημα όπως η αναβάθμιση του μαθήματος των θρησκευτικών από ομολογιακό</a:t>
            </a:r>
            <a:r>
              <a:rPr lang="en-US" sz="1800" i="1" dirty="0">
                <a:effectLst/>
                <a:ea typeface="Times New Roman" panose="02020603050405020304" pitchFamily="18" charset="0"/>
              </a:rPr>
              <a:t> </a:t>
            </a:r>
            <a:r>
              <a:rPr lang="el-GR" sz="1800" i="1" dirty="0">
                <a:effectLst/>
                <a:ea typeface="Times New Roman" panose="02020603050405020304" pitchFamily="18" charset="0"/>
              </a:rPr>
              <a:t> σε μάθημα γνώσης των θρησκειών, με ιδιαίτερη έμφαση στην Ορθοδοξία, να μετατρέπεται σε αφορμή ακατανόητης αντιδικίας και κινδυνολογίας.</a:t>
            </a:r>
            <a:r>
              <a:rPr lang="el-GR" sz="1800" i="1" dirty="0">
                <a:ea typeface="Times New Roman" panose="02020603050405020304" pitchFamily="18" charset="0"/>
              </a:rPr>
              <a:t> </a:t>
            </a:r>
            <a:r>
              <a:rPr lang="el-GR" sz="1800" i="1" dirty="0">
                <a:effectLst/>
                <a:ea typeface="Times New Roman" panose="02020603050405020304" pitchFamily="18" charset="0"/>
              </a:rPr>
              <a:t>Το Υπουργείο Παιδείας,</a:t>
            </a:r>
            <a:r>
              <a:rPr lang="en-US" sz="1800" i="1" dirty="0">
                <a:effectLst/>
                <a:ea typeface="Times New Roman" panose="02020603050405020304" pitchFamily="18" charset="0"/>
              </a:rPr>
              <a:t> </a:t>
            </a:r>
            <a:r>
              <a:rPr lang="el-GR" sz="1800" i="1" dirty="0">
                <a:effectLst/>
                <a:ea typeface="Times New Roman" panose="02020603050405020304" pitchFamily="18" charset="0"/>
              </a:rPr>
              <a:t> Έρευνας και Θρησκευμάτων είναι πάντοτε ανοικτό στο διάλογο με την Εκκλησία και προσωπικά με τον Αρχιεπίσκοπο Αθηνών, με τον αυτονόητο αμοιβαίο σεβασμό των διακριτών θεσμικών ρόλων.»</a:t>
            </a:r>
            <a:endParaRPr lang="en-US" sz="1800" i="1" dirty="0">
              <a:effectLst/>
              <a:ea typeface="Times New Roman" panose="02020603050405020304" pitchFamily="18" charset="0"/>
            </a:endParaRPr>
          </a:p>
          <a:p>
            <a:endParaRPr lang="en-US" sz="1800" dirty="0"/>
          </a:p>
        </p:txBody>
      </p:sp>
      <p:sp>
        <p:nvSpPr>
          <p:cNvPr id="5" name="Θέση ημερομηνίας 4">
            <a:extLst>
              <a:ext uri="{FF2B5EF4-FFF2-40B4-BE49-F238E27FC236}">
                <a16:creationId xmlns:a16="http://schemas.microsoft.com/office/drawing/2014/main" id="{D44DEBC1-D890-3C17-0C13-DF7DFAF4B121}"/>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a:t>20XX</a:t>
            </a:r>
          </a:p>
        </p:txBody>
      </p:sp>
      <p:sp>
        <p:nvSpPr>
          <p:cNvPr id="6" name="Θέση υποσέλιδου 5">
            <a:extLst>
              <a:ext uri="{FF2B5EF4-FFF2-40B4-BE49-F238E27FC236}">
                <a16:creationId xmlns:a16="http://schemas.microsoft.com/office/drawing/2014/main" id="{C9BCFD03-49EB-FBE8-09CA-ED193E59B0DF}"/>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a:t>presentation title</a:t>
            </a:r>
          </a:p>
        </p:txBody>
      </p:sp>
      <p:sp>
        <p:nvSpPr>
          <p:cNvPr id="7" name="Θέση αριθμού διαφάνειας 6">
            <a:extLst>
              <a:ext uri="{FF2B5EF4-FFF2-40B4-BE49-F238E27FC236}">
                <a16:creationId xmlns:a16="http://schemas.microsoft.com/office/drawing/2014/main" id="{44B381AD-FB8A-CD5F-015B-A88267A76961}"/>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23</a:t>
            </a:fld>
            <a:endParaRPr lang="en-US"/>
          </a:p>
        </p:txBody>
      </p:sp>
    </p:spTree>
    <p:extLst>
      <p:ext uri="{BB962C8B-B14F-4D97-AF65-F5344CB8AC3E}">
        <p14:creationId xmlns:p14="http://schemas.microsoft.com/office/powerpoint/2010/main" val="2826917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9259EC-C751-3A91-30C2-CB35D036273E}"/>
              </a:ext>
            </a:extLst>
          </p:cNvPr>
          <p:cNvSpPr>
            <a:spLocks noGrp="1"/>
          </p:cNvSpPr>
          <p:nvPr>
            <p:ph type="title"/>
          </p:nvPr>
        </p:nvSpPr>
        <p:spPr>
          <a:xfrm>
            <a:off x="365760" y="372913"/>
            <a:ext cx="3824029" cy="576722"/>
          </a:xfrm>
        </p:spPr>
        <p:txBody>
          <a:bodyPr/>
          <a:lstStyle/>
          <a:p>
            <a:r>
              <a:rPr lang="el-GR" b="1" u="sng" dirty="0">
                <a:latin typeface="+mn-lt"/>
              </a:rPr>
              <a:t>Δ. ΓΟΝΕΙΣ</a:t>
            </a:r>
            <a:endParaRPr lang="en-US" b="1" u="sng" dirty="0">
              <a:latin typeface="+mn-lt"/>
            </a:endParaRPr>
          </a:p>
        </p:txBody>
      </p:sp>
      <p:sp>
        <p:nvSpPr>
          <p:cNvPr id="3" name="Θέση κειμένου 2">
            <a:extLst>
              <a:ext uri="{FF2B5EF4-FFF2-40B4-BE49-F238E27FC236}">
                <a16:creationId xmlns:a16="http://schemas.microsoft.com/office/drawing/2014/main" id="{4653DCE6-AD01-6CB0-EB8A-B33B5B83CD9D}"/>
              </a:ext>
            </a:extLst>
          </p:cNvPr>
          <p:cNvSpPr>
            <a:spLocks noGrp="1"/>
          </p:cNvSpPr>
          <p:nvPr>
            <p:ph type="body" sz="quarter" idx="13"/>
          </p:nvPr>
        </p:nvSpPr>
        <p:spPr/>
        <p:txBody>
          <a:bodyPr/>
          <a:lstStyle/>
          <a:p>
            <a:endParaRPr lang="en-US" dirty="0"/>
          </a:p>
        </p:txBody>
      </p:sp>
      <p:sp>
        <p:nvSpPr>
          <p:cNvPr id="4" name="Θέση ημερομηνίας 3">
            <a:extLst>
              <a:ext uri="{FF2B5EF4-FFF2-40B4-BE49-F238E27FC236}">
                <a16:creationId xmlns:a16="http://schemas.microsoft.com/office/drawing/2014/main" id="{A5862A2A-5867-05F1-926D-81866A441BD1}"/>
              </a:ext>
            </a:extLst>
          </p:cNvPr>
          <p:cNvSpPr>
            <a:spLocks noGrp="1"/>
          </p:cNvSpPr>
          <p:nvPr>
            <p:ph type="dt" sz="half" idx="10"/>
          </p:nvPr>
        </p:nvSpPr>
        <p:spPr/>
        <p:txBody>
          <a:bodyPr/>
          <a:lstStyle/>
          <a:p>
            <a:r>
              <a:rPr lang="en-US"/>
              <a:t>20XX</a:t>
            </a:r>
            <a:endParaRPr lang="en-US" dirty="0"/>
          </a:p>
        </p:txBody>
      </p:sp>
      <p:sp>
        <p:nvSpPr>
          <p:cNvPr id="5" name="Θέση υποσέλιδου 4">
            <a:extLst>
              <a:ext uri="{FF2B5EF4-FFF2-40B4-BE49-F238E27FC236}">
                <a16:creationId xmlns:a16="http://schemas.microsoft.com/office/drawing/2014/main" id="{EE903922-F9EC-494C-66E5-2420D2864AF2}"/>
              </a:ext>
            </a:extLst>
          </p:cNvPr>
          <p:cNvSpPr>
            <a:spLocks noGrp="1"/>
          </p:cNvSpPr>
          <p:nvPr>
            <p:ph type="ftr" sz="quarter" idx="11"/>
          </p:nvPr>
        </p:nvSpPr>
        <p:spPr/>
        <p:txBody>
          <a:bodyPr/>
          <a:lstStyle/>
          <a:p>
            <a:r>
              <a:rPr lang="en-US"/>
              <a:t>presentation title</a:t>
            </a:r>
            <a:endParaRPr lang="en-US" dirty="0"/>
          </a:p>
        </p:txBody>
      </p:sp>
      <p:sp>
        <p:nvSpPr>
          <p:cNvPr id="6" name="Θέση αριθμού διαφάνειας 5">
            <a:extLst>
              <a:ext uri="{FF2B5EF4-FFF2-40B4-BE49-F238E27FC236}">
                <a16:creationId xmlns:a16="http://schemas.microsoft.com/office/drawing/2014/main" id="{1AA06A95-EF76-88FC-ACA9-0EED798336C2}"/>
              </a:ext>
            </a:extLst>
          </p:cNvPr>
          <p:cNvSpPr>
            <a:spLocks noGrp="1"/>
          </p:cNvSpPr>
          <p:nvPr>
            <p:ph type="sldNum" sz="quarter" idx="12"/>
          </p:nvPr>
        </p:nvSpPr>
        <p:spPr/>
        <p:txBody>
          <a:bodyPr/>
          <a:lstStyle/>
          <a:p>
            <a:fld id="{58FB4751-880F-D840-AAA9-3A15815CC996}" type="slidenum">
              <a:rPr lang="en-US" smtClean="0"/>
              <a:t>24</a:t>
            </a:fld>
            <a:endParaRPr lang="en-US" dirty="0"/>
          </a:p>
        </p:txBody>
      </p:sp>
      <p:pic>
        <p:nvPicPr>
          <p:cNvPr id="7" name="yt5s.io-Δηλώσεις γονέων για άρνηση συμμετοχής των παιδιών τους στο μάθημα των Θρησκευτικών-(480p)">
            <a:hlinkClick r:id="" action="ppaction://media"/>
            <a:extLst>
              <a:ext uri="{FF2B5EF4-FFF2-40B4-BE49-F238E27FC236}">
                <a16:creationId xmlns:a16="http://schemas.microsoft.com/office/drawing/2014/main" id="{E86B8B55-F456-9386-2F00-8910BDC72D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21104" y="1331810"/>
            <a:ext cx="7653845" cy="4194379"/>
          </a:xfrm>
          <a:prstGeom prst="rect">
            <a:avLst/>
          </a:prstGeom>
        </p:spPr>
      </p:pic>
    </p:spTree>
    <p:extLst>
      <p:ext uri="{BB962C8B-B14F-4D97-AF65-F5344CB8AC3E}">
        <p14:creationId xmlns:p14="http://schemas.microsoft.com/office/powerpoint/2010/main" val="302188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9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3CD415-7480-C601-2281-4C43DFBE75F5}"/>
              </a:ext>
            </a:extLst>
          </p:cNvPr>
          <p:cNvSpPr>
            <a:spLocks noGrp="1"/>
          </p:cNvSpPr>
          <p:nvPr>
            <p:ph type="title"/>
          </p:nvPr>
        </p:nvSpPr>
        <p:spPr>
          <a:xfrm>
            <a:off x="2219726" y="575437"/>
            <a:ext cx="6479657" cy="1103907"/>
          </a:xfrm>
        </p:spPr>
        <p:txBody>
          <a:bodyPr anchor="b">
            <a:normAutofit fontScale="90000"/>
          </a:bodyPr>
          <a:lstStyle/>
          <a:p>
            <a:pPr algn="ctr"/>
            <a:r>
              <a:rPr lang="en-US" sz="2000" b="1" u="sng" kern="100" dirty="0">
                <a:effectLst/>
                <a:latin typeface="+mn-lt"/>
              </a:rPr>
              <a:t>Απα</a:t>
            </a:r>
            <a:r>
              <a:rPr lang="en-US" sz="2000" b="1" u="sng" kern="100" dirty="0" err="1">
                <a:effectLst/>
                <a:latin typeface="+mn-lt"/>
              </a:rPr>
              <a:t>λλ</a:t>
            </a:r>
            <a:r>
              <a:rPr lang="en-US" sz="2000" b="1" u="sng" kern="100" dirty="0">
                <a:effectLst/>
                <a:latin typeface="+mn-lt"/>
              </a:rPr>
              <a:t>αγή από θρησκευτικά (Εγκύκλιος Λοβέρδου) </a:t>
            </a:r>
            <a:br>
              <a:rPr lang="en-US" sz="2000" b="1" u="sng" kern="100" dirty="0">
                <a:latin typeface="+mn-lt"/>
              </a:rPr>
            </a:br>
            <a:br>
              <a:rPr lang="en-US" sz="3000" u="sng" kern="100" dirty="0">
                <a:effectLst/>
              </a:rPr>
            </a:br>
            <a:r>
              <a:rPr lang="el-GR" sz="1800" b="1" u="sng" kern="100" dirty="0">
                <a:effectLst/>
                <a:latin typeface="+mn-lt"/>
                <a:ea typeface="Times New Roman" panose="02020603050405020304" pitchFamily="18" charset="0"/>
                <a:cs typeface="Arial" panose="020B0604020202020204" pitchFamily="34" charset="0"/>
              </a:rPr>
              <a:t>Εγκύκλιος Λοβέρδου για απαλλαγή από τα Θρησκευτικά: 23-1-2015</a:t>
            </a:r>
            <a:br>
              <a:rPr lang="en-US" sz="1800" b="1" kern="100" dirty="0">
                <a:effectLst/>
                <a:latin typeface="Calibri" panose="020F0502020204030204" pitchFamily="34" charset="0"/>
                <a:ea typeface="Times New Roman" panose="02020603050405020304" pitchFamily="18" charset="0"/>
                <a:cs typeface="Arial" panose="020B0604020202020204" pitchFamily="34" charset="0"/>
              </a:rPr>
            </a:br>
            <a:endParaRPr lang="en-US" sz="3000" b="1" u="sng" dirty="0"/>
          </a:p>
        </p:txBody>
      </p:sp>
      <p:sp>
        <p:nvSpPr>
          <p:cNvPr id="11" name="Content Placeholder 2">
            <a:extLst>
              <a:ext uri="{FF2B5EF4-FFF2-40B4-BE49-F238E27FC236}">
                <a16:creationId xmlns:a16="http://schemas.microsoft.com/office/drawing/2014/main" id="{48CCBC56-2540-5516-3392-AF5F1DDEE1C1}"/>
              </a:ext>
            </a:extLst>
          </p:cNvPr>
          <p:cNvSpPr>
            <a:spLocks noGrp="1"/>
          </p:cNvSpPr>
          <p:nvPr>
            <p:ph idx="1"/>
          </p:nvPr>
        </p:nvSpPr>
        <p:spPr>
          <a:xfrm>
            <a:off x="215345" y="1429609"/>
            <a:ext cx="11093014" cy="4181027"/>
          </a:xfrm>
        </p:spPr>
        <p:txBody>
          <a:bodyPr>
            <a:normAutofit lnSpcReduction="10000"/>
          </a:bodyPr>
          <a:lstStyle/>
          <a:p>
            <a:pPr marR="0" algn="just">
              <a:spcBef>
                <a:spcPts val="0"/>
              </a:spcBef>
              <a:spcAft>
                <a:spcPts val="0"/>
              </a:spcAft>
              <a:buFont typeface="Arial" panose="020B0604020202020204" pitchFamily="34" charset="0"/>
              <a:buChar char="•"/>
            </a:pPr>
            <a:r>
              <a:rPr lang="el-GR" sz="1800" kern="100" dirty="0">
                <a:effectLst/>
                <a:ea typeface="Times New Roman" panose="02020603050405020304" pitchFamily="18" charset="0"/>
                <a:cs typeface="Arial" panose="020B0604020202020204" pitchFamily="34" charset="0"/>
              </a:rPr>
              <a:t>Το μάθημα των Θρησκευτικών είναι υποχρεωτικό για όλους τους μαθητές (άρ.16, παρ.2 του Συντάγματος) και διδάσκεται στις σχολικές μονάδες Πρωτοβάθμιας και Δευτεροβάθμιας Εκπαίδευσης, σύμφωνα με τα επίσημα υποχρεωτικά αναλυτικά και ωρολόγια προγράμματα, ακολουθεί τους γενικούς σκοπούς της εκπαίδευσης και απευθύνεται σε όλους τους μαθητές. Ωστόσο, παρέχεται η δυνατότητα σε μη Χριστιανούς Ορθόδοξους μαθητές, δηλαδή αλλόθρησκους ή ετερόδοξους ή άθρησκους, που επικαλούνται λόγους θρησκευτικής συνείδησης, να απαλλαγούν από την παρακολούθησή του.</a:t>
            </a:r>
            <a:endParaRPr lang="en-US" sz="1800" kern="100" dirty="0">
              <a:effectLst/>
              <a:ea typeface="Times New Roman" panose="02020603050405020304" pitchFamily="18" charset="0"/>
              <a:cs typeface="Arial" panose="020B0604020202020204" pitchFamily="34" charset="0"/>
            </a:endParaRPr>
          </a:p>
          <a:p>
            <a:pPr marR="0" algn="just">
              <a:spcBef>
                <a:spcPts val="0"/>
              </a:spcBef>
              <a:spcAft>
                <a:spcPts val="0"/>
              </a:spcAft>
              <a:buFont typeface="Arial" panose="020B0604020202020204" pitchFamily="34" charset="0"/>
              <a:buChar char="•"/>
            </a:pPr>
            <a:endParaRPr lang="en-US" sz="1800" kern="100" dirty="0">
              <a:effectLst/>
              <a:ea typeface="Times New Roman" panose="02020603050405020304" pitchFamily="18" charset="0"/>
              <a:cs typeface="Arial" panose="020B0604020202020204" pitchFamily="34" charset="0"/>
            </a:endParaRPr>
          </a:p>
          <a:p>
            <a:pPr marR="0" algn="just">
              <a:spcBef>
                <a:spcPts val="0"/>
              </a:spcBef>
              <a:spcAft>
                <a:spcPts val="0"/>
              </a:spcAft>
              <a:buFont typeface="Arial" panose="020B0604020202020204" pitchFamily="34" charset="0"/>
              <a:buChar char="•"/>
            </a:pPr>
            <a:r>
              <a:rPr lang="el-GR" sz="1800" kern="100" dirty="0">
                <a:effectLst/>
                <a:ea typeface="Times New Roman" panose="02020603050405020304" pitchFamily="18" charset="0"/>
                <a:cs typeface="Arial" panose="020B0604020202020204" pitchFamily="34" charset="0"/>
              </a:rPr>
              <a:t>Συνεπώς, η απαλλαγή από το μάθημα των Θρησκευτικών παρέχεται νόμιμα, αποκλειστικά και μόνο για την προάσπιση της ελευθερίας της θρησκευτικής συνείδησης, όπως προβλέπεται από το Σύνταγμα και περιγράφεται στους οικείους νόμους και στις αποφάσεις των διεθνών και ελληνικών δικαστηρίων.</a:t>
            </a:r>
            <a:r>
              <a:rPr lang="en-US" sz="1800" kern="100" dirty="0">
                <a:ea typeface="Times New Roman" panose="02020603050405020304" pitchFamily="18" charset="0"/>
                <a:cs typeface="Arial" panose="020B0604020202020204" pitchFamily="34" charset="0"/>
              </a:rPr>
              <a:t> </a:t>
            </a:r>
            <a:r>
              <a:rPr lang="el-GR" sz="1800" kern="100" dirty="0">
                <a:effectLst/>
                <a:ea typeface="Times New Roman" panose="02020603050405020304" pitchFamily="18" charset="0"/>
                <a:cs typeface="Arial" panose="020B0604020202020204" pitchFamily="34" charset="0"/>
              </a:rPr>
              <a:t>Επειδή, έχουν παρατηρηθεί φαινόμενα κατάχρησης του δικαιώματος απαλλαγής</a:t>
            </a:r>
            <a:r>
              <a:rPr lang="en-US" sz="1800" kern="100" dirty="0">
                <a:ea typeface="Times New Roman" panose="02020603050405020304" pitchFamily="18" charset="0"/>
                <a:cs typeface="Arial" panose="020B0604020202020204" pitchFamily="34" charset="0"/>
              </a:rPr>
              <a:t> </a:t>
            </a:r>
            <a:r>
              <a:rPr lang="el-GR" sz="1800" kern="100" dirty="0">
                <a:effectLst/>
                <a:ea typeface="Times New Roman" panose="02020603050405020304" pitchFamily="18" charset="0"/>
                <a:cs typeface="Arial" panose="020B0604020202020204" pitchFamily="34" charset="0"/>
              </a:rPr>
              <a:t>από τα Θρησκευτικά για λόγους που δεν συνδέονται με την ελευθερία της θρησκευτικής</a:t>
            </a:r>
            <a:r>
              <a:rPr lang="en-US" sz="1800" kern="100" dirty="0">
                <a:ea typeface="Times New Roman" panose="02020603050405020304" pitchFamily="18" charset="0"/>
                <a:cs typeface="Arial" panose="020B0604020202020204" pitchFamily="34" charset="0"/>
              </a:rPr>
              <a:t> </a:t>
            </a:r>
            <a:r>
              <a:rPr lang="el-GR" sz="1800" kern="100" dirty="0">
                <a:effectLst/>
                <a:ea typeface="Times New Roman" panose="02020603050405020304" pitchFamily="18" charset="0"/>
                <a:cs typeface="Arial" panose="020B0604020202020204" pitchFamily="34" charset="0"/>
              </a:rPr>
              <a:t>συνείδησης, </a:t>
            </a:r>
            <a:r>
              <a:rPr lang="el-GR" sz="1800" kern="100" dirty="0" err="1">
                <a:effectLst/>
                <a:ea typeface="Times New Roman" panose="02020603050405020304" pitchFamily="18" charset="0"/>
                <a:cs typeface="Arial" panose="020B0604020202020204" pitchFamily="34" charset="0"/>
              </a:rPr>
              <a:t>εφιστάται</a:t>
            </a:r>
            <a:r>
              <a:rPr lang="el-GR" sz="1800" kern="100" dirty="0">
                <a:effectLst/>
                <a:ea typeface="Times New Roman" panose="02020603050405020304" pitchFamily="18" charset="0"/>
                <a:cs typeface="Arial" panose="020B0604020202020204" pitchFamily="34" charset="0"/>
              </a:rPr>
              <a:t> η προσοχή στους Διευθυντές των σχολικών μονάδων να ελέγχουν την τεκμηρίωση των προβαλλόμενων λόγων, επισημαίνοντας σε κάθε ενδιαφερόμενο τη σοβαρότητα των σχετικών Υπεύθυνων Δηλώσεων και κατόπιν να προβαίνουν στη χορήγηση νόμιμης απαλλαγής του μαθητή, πάντοτε εντός των προβλεπόμενων χρονικών ορίων. Η προσυπογραφή της Υπεύθυνης Δήλωσης από τον διδάσκοντα είναι απαραίτητη, ώστε να ενημερώνεται για τους μαθητές που θα έχει στην τάξη του στις ώρες του </a:t>
            </a:r>
            <a:r>
              <a:rPr lang="el-GR" sz="1800" kern="100" dirty="0" err="1">
                <a:effectLst/>
                <a:ea typeface="Times New Roman" panose="02020603050405020304" pitchFamily="18" charset="0"/>
                <a:cs typeface="Arial" panose="020B0604020202020204" pitchFamily="34" charset="0"/>
              </a:rPr>
              <a:t>μαθηματος</a:t>
            </a:r>
            <a:r>
              <a:rPr lang="el-GR" sz="1800" kern="100" dirty="0">
                <a:effectLst/>
                <a:ea typeface="Times New Roman" panose="02020603050405020304" pitchFamily="18" charset="0"/>
                <a:cs typeface="Arial" panose="020B0604020202020204" pitchFamily="34" charset="0"/>
              </a:rPr>
              <a:t> των Θρησκευτικών.</a:t>
            </a:r>
            <a:endParaRPr lang="en-US" sz="1800" kern="100" dirty="0">
              <a:effectLst/>
              <a:ea typeface="Times New Roman" panose="02020603050405020304" pitchFamily="18" charset="0"/>
              <a:cs typeface="Arial" panose="020B0604020202020204" pitchFamily="34" charset="0"/>
            </a:endParaRPr>
          </a:p>
          <a:p>
            <a:pPr marL="0" indent="0">
              <a:buNone/>
            </a:pPr>
            <a:endParaRPr lang="en-US" sz="1800" dirty="0"/>
          </a:p>
        </p:txBody>
      </p:sp>
      <p:sp>
        <p:nvSpPr>
          <p:cNvPr id="4" name="Θέση ημερομηνίας 3">
            <a:extLst>
              <a:ext uri="{FF2B5EF4-FFF2-40B4-BE49-F238E27FC236}">
                <a16:creationId xmlns:a16="http://schemas.microsoft.com/office/drawing/2014/main" id="{8B61F534-F2B6-357A-6096-8A423D19AB1C}"/>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a:t>20XX</a:t>
            </a:r>
          </a:p>
        </p:txBody>
      </p:sp>
      <p:sp>
        <p:nvSpPr>
          <p:cNvPr id="5" name="Θέση υποσέλιδου 4">
            <a:extLst>
              <a:ext uri="{FF2B5EF4-FFF2-40B4-BE49-F238E27FC236}">
                <a16:creationId xmlns:a16="http://schemas.microsoft.com/office/drawing/2014/main" id="{9D47EA0A-8462-ECFD-219C-A5EC94B406C9}"/>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a:t>presentation title</a:t>
            </a:r>
          </a:p>
        </p:txBody>
      </p:sp>
      <p:sp>
        <p:nvSpPr>
          <p:cNvPr id="6" name="Θέση αριθμού διαφάνειας 5">
            <a:extLst>
              <a:ext uri="{FF2B5EF4-FFF2-40B4-BE49-F238E27FC236}">
                <a16:creationId xmlns:a16="http://schemas.microsoft.com/office/drawing/2014/main" id="{BD3F40AF-5D80-99E7-0B43-BB35AC08F709}"/>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25</a:t>
            </a:fld>
            <a:endParaRPr lang="en-US"/>
          </a:p>
        </p:txBody>
      </p:sp>
    </p:spTree>
    <p:extLst>
      <p:ext uri="{BB962C8B-B14F-4D97-AF65-F5344CB8AC3E}">
        <p14:creationId xmlns:p14="http://schemas.microsoft.com/office/powerpoint/2010/main" val="699597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CC0FE3-D194-C7EB-472D-BA260910C5B3}"/>
              </a:ext>
            </a:extLst>
          </p:cNvPr>
          <p:cNvSpPr>
            <a:spLocks noGrp="1"/>
          </p:cNvSpPr>
          <p:nvPr>
            <p:ph type="title"/>
          </p:nvPr>
        </p:nvSpPr>
        <p:spPr>
          <a:xfrm>
            <a:off x="498474" y="1526675"/>
            <a:ext cx="4239209" cy="142612"/>
          </a:xfrm>
        </p:spPr>
        <p:txBody>
          <a:bodyPr/>
          <a:lstStyle/>
          <a:p>
            <a:pPr marL="0" marR="0">
              <a:spcBef>
                <a:spcPts val="0"/>
              </a:spcBef>
              <a:spcAft>
                <a:spcPts val="0"/>
              </a:spcAft>
            </a:pPr>
            <a:br>
              <a:rPr lang="en-US" sz="1800" kern="100" dirty="0">
                <a:effectLst/>
                <a:latin typeface="Calibri" panose="020F0502020204030204" pitchFamily="34" charset="0"/>
                <a:ea typeface="Times New Roman" panose="02020603050405020304" pitchFamily="18" charset="0"/>
                <a:cs typeface="Arial" panose="020B0604020202020204" pitchFamily="34" charset="0"/>
              </a:rPr>
            </a:br>
            <a:r>
              <a:rPr lang="el-GR" sz="1800" kern="100" dirty="0">
                <a:effectLst/>
                <a:latin typeface="Calibri" panose="020F0502020204030204" pitchFamily="34" charset="0"/>
                <a:ea typeface="Times New Roman" panose="02020603050405020304" pitchFamily="18" charset="0"/>
                <a:cs typeface="Arial" panose="020B0604020202020204" pitchFamily="34" charset="0"/>
              </a:rPr>
              <a:t> </a:t>
            </a:r>
            <a:br>
              <a:rPr lang="en-US" sz="1800" kern="100" dirty="0">
                <a:effectLst/>
                <a:latin typeface="Calibri" panose="020F0502020204030204" pitchFamily="34" charset="0"/>
                <a:ea typeface="Times New Roman" panose="02020603050405020304" pitchFamily="18" charset="0"/>
                <a:cs typeface="Arial" panose="020B0604020202020204" pitchFamily="34" charset="0"/>
              </a:rPr>
            </a:br>
            <a:endParaRPr lang="en-US" dirty="0"/>
          </a:p>
        </p:txBody>
      </p:sp>
      <p:sp>
        <p:nvSpPr>
          <p:cNvPr id="3" name="Θέση περιεχομένου 2">
            <a:extLst>
              <a:ext uri="{FF2B5EF4-FFF2-40B4-BE49-F238E27FC236}">
                <a16:creationId xmlns:a16="http://schemas.microsoft.com/office/drawing/2014/main" id="{D7AE39B4-84C7-6322-C512-354DC509E126}"/>
              </a:ext>
            </a:extLst>
          </p:cNvPr>
          <p:cNvSpPr>
            <a:spLocks noGrp="1"/>
          </p:cNvSpPr>
          <p:nvPr>
            <p:ph idx="1"/>
          </p:nvPr>
        </p:nvSpPr>
        <p:spPr>
          <a:xfrm>
            <a:off x="212884" y="1526675"/>
            <a:ext cx="11766231" cy="4478714"/>
          </a:xfrm>
        </p:spPr>
        <p:txBody>
          <a:bodyPr>
            <a:normAutofit/>
          </a:bodyPr>
          <a:lstStyle/>
          <a:p>
            <a:pPr marL="57150" marR="0" indent="-285750" algn="just">
              <a:spcBef>
                <a:spcPts val="0"/>
              </a:spcBef>
              <a:spcAft>
                <a:spcPts val="0"/>
              </a:spcAft>
              <a:buFont typeface="Arial" panose="020B0604020202020204" pitchFamily="34" charset="0"/>
              <a:buChar char="•"/>
            </a:pPr>
            <a:r>
              <a:rPr lang="el-GR" sz="1800" kern="100" dirty="0">
                <a:effectLst/>
                <a:ea typeface="Times New Roman" panose="02020603050405020304" pitchFamily="18" charset="0"/>
                <a:cs typeface="Arial" panose="020B0604020202020204" pitchFamily="34" charset="0"/>
              </a:rPr>
              <a:t>Οι μαθητές </a:t>
            </a:r>
            <a:r>
              <a:rPr lang="el-GR" sz="1800" b="1" u="sng" kern="100" dirty="0">
                <a:effectLst/>
                <a:ea typeface="Times New Roman" panose="02020603050405020304" pitchFamily="18" charset="0"/>
                <a:cs typeface="Arial" panose="020B0604020202020204" pitchFamily="34" charset="0"/>
              </a:rPr>
              <a:t>που απαλλάσσονται από το μάθημα των Θρησκευτικών δεν έχουν</a:t>
            </a:r>
            <a:r>
              <a:rPr lang="el-GR" sz="1800" b="1" u="sng" kern="100" dirty="0">
                <a:ea typeface="Times New Roman" panose="02020603050405020304" pitchFamily="18" charset="0"/>
                <a:cs typeface="Arial" panose="020B0604020202020204" pitchFamily="34" charset="0"/>
              </a:rPr>
              <a:t> </a:t>
            </a:r>
            <a:r>
              <a:rPr lang="el-GR" sz="1800" b="1" u="sng" kern="100" dirty="0">
                <a:effectLst/>
                <a:ea typeface="Times New Roman" panose="02020603050405020304" pitchFamily="18" charset="0"/>
                <a:cs typeface="Arial" panose="020B0604020202020204" pitchFamily="34" charset="0"/>
              </a:rPr>
              <a:t>δικαίωμα παραμονής στην τάξη τους κατά τη διάρκεια διεξαγωγής του μαθήματος των Θρησκευτικών και δεν πρέπει σε καμία περίπτωση να περιφέρονται εντός ή εκτός του σχολείου ή να απουσιάζουν (αδικαιολόγητα), αλλά να απασχολούνται σύμφωνα με τα διαλαμβανόμενα στην παρούσα εγκύκλιο.</a:t>
            </a:r>
            <a:endParaRPr lang="en-US" sz="1800" b="1" u="sng" kern="100" dirty="0">
              <a:effectLst/>
              <a:ea typeface="Times New Roman" panose="02020603050405020304" pitchFamily="18" charset="0"/>
              <a:cs typeface="Arial" panose="020B0604020202020204" pitchFamily="34" charset="0"/>
            </a:endParaRPr>
          </a:p>
          <a:p>
            <a:pPr marL="57150" marR="0" indent="-285750" algn="just">
              <a:spcBef>
                <a:spcPts val="0"/>
              </a:spcBef>
              <a:spcAft>
                <a:spcPts val="0"/>
              </a:spcAft>
              <a:buFont typeface="Arial" panose="020B0604020202020204" pitchFamily="34" charset="0"/>
              <a:buChar char="•"/>
            </a:pPr>
            <a:endParaRPr lang="en-US" sz="1800" b="1" u="sng" kern="100" dirty="0">
              <a:ea typeface="Times New Roman" panose="02020603050405020304" pitchFamily="18" charset="0"/>
              <a:cs typeface="Arial" panose="020B0604020202020204" pitchFamily="34" charset="0"/>
            </a:endParaRPr>
          </a:p>
          <a:p>
            <a:pPr marL="0" marR="0" indent="0" algn="just">
              <a:spcBef>
                <a:spcPts val="0"/>
              </a:spcBef>
              <a:spcAft>
                <a:spcPts val="0"/>
              </a:spcAft>
              <a:buNone/>
            </a:pPr>
            <a:endParaRPr lang="en-US" sz="1800" b="1" u="sng" kern="100" dirty="0">
              <a:effectLst/>
              <a:ea typeface="Times New Roman" panose="02020603050405020304" pitchFamily="18" charset="0"/>
              <a:cs typeface="Arial" panose="020B0604020202020204" pitchFamily="34" charset="0"/>
            </a:endParaRPr>
          </a:p>
          <a:p>
            <a:pPr marL="57150" indent="-285750" algn="just">
              <a:spcBef>
                <a:spcPts val="0"/>
              </a:spcBef>
              <a:buFont typeface="Arial" panose="020B0604020202020204" pitchFamily="34" charset="0"/>
              <a:buChar char="•"/>
            </a:pPr>
            <a:r>
              <a:rPr lang="el-GR" sz="1800" kern="100" dirty="0">
                <a:effectLst/>
                <a:ea typeface="Times New Roman" panose="02020603050405020304" pitchFamily="18" charset="0"/>
                <a:cs typeface="Arial" panose="020B0604020202020204" pitchFamily="34" charset="0"/>
              </a:rPr>
              <a:t>Η απαλλαγή από το μάθημα των Θρησκευτικών χορηγείται ύστερα από Υπεύθυνη</a:t>
            </a:r>
            <a:r>
              <a:rPr lang="en-US" sz="1800" kern="100" dirty="0">
                <a:ea typeface="Times New Roman" panose="02020603050405020304" pitchFamily="18" charset="0"/>
                <a:cs typeface="Arial" panose="020B0604020202020204" pitchFamily="34" charset="0"/>
              </a:rPr>
              <a:t> </a:t>
            </a:r>
            <a:r>
              <a:rPr lang="el-GR" sz="1800" kern="100" dirty="0">
                <a:effectLst/>
                <a:ea typeface="Times New Roman" panose="02020603050405020304" pitchFamily="18" charset="0"/>
                <a:cs typeface="Arial" panose="020B0604020202020204" pitchFamily="34" charset="0"/>
              </a:rPr>
              <a:t>Δήλωση του ν.1599/1986, του ίδιου του μαθητή (αν είναι ενήλικος) ή και των δύο γονέων του (αν είναι ανήλικος), στην οποία θα αναφέρεται ότι ο μαθητής δεν είναι Χριστιανός Ορθόδοξος και εξ αυτού επικαλείται λόγους θρησκευτικής συνείδησης, χωρίς να είναι υποχρεωτική η αναφορά του θρησκεύματος στο οποίο ανήκει, εκτός αν το επιθυμεί.</a:t>
            </a:r>
            <a:r>
              <a:rPr lang="en-US" sz="1800" kern="100" dirty="0">
                <a:effectLst/>
                <a:ea typeface="Times New Roman" panose="02020603050405020304" pitchFamily="18" charset="0"/>
                <a:cs typeface="Arial" panose="020B0604020202020204" pitchFamily="34" charset="0"/>
              </a:rPr>
              <a:t> </a:t>
            </a:r>
            <a:r>
              <a:rPr lang="el-GR" sz="1800" kern="100" dirty="0">
                <a:effectLst/>
                <a:ea typeface="Times New Roman" panose="02020603050405020304" pitchFamily="18" charset="0"/>
                <a:cs typeface="Arial" panose="020B0604020202020204" pitchFamily="34" charset="0"/>
              </a:rPr>
              <a:t>Μόνον στην περίπτωση που η γονική μέριμνα ασκείται από τον ένα γονέα, αρκεί η υπογραφή του ασκούντος τη γονική μέριμνα.</a:t>
            </a:r>
            <a:endParaRPr lang="en-US" sz="1800" kern="100" dirty="0">
              <a:effectLst/>
              <a:ea typeface="Times New Roman" panose="02020603050405020304" pitchFamily="18" charset="0"/>
              <a:cs typeface="Arial" panose="020B0604020202020204" pitchFamily="34" charset="0"/>
            </a:endParaRPr>
          </a:p>
          <a:p>
            <a:pPr marL="57150" indent="-285750" algn="just">
              <a:spcBef>
                <a:spcPts val="0"/>
              </a:spcBef>
              <a:buFont typeface="Arial" panose="020B0604020202020204" pitchFamily="34" charset="0"/>
              <a:buChar char="•"/>
            </a:pPr>
            <a:endParaRPr lang="en-US" sz="1800" kern="100" dirty="0">
              <a:ea typeface="Times New Roman" panose="02020603050405020304" pitchFamily="18" charset="0"/>
              <a:cs typeface="Arial" panose="020B0604020202020204" pitchFamily="34" charset="0"/>
            </a:endParaRPr>
          </a:p>
          <a:p>
            <a:pPr marL="57150" indent="-285750" algn="just">
              <a:spcBef>
                <a:spcPts val="0"/>
              </a:spcBef>
              <a:buFont typeface="Arial" panose="020B0604020202020204" pitchFamily="34" charset="0"/>
              <a:buChar char="•"/>
            </a:pPr>
            <a:endParaRPr lang="en-US" sz="1800" kern="100" dirty="0">
              <a:effectLst/>
              <a:ea typeface="Times New Roman" panose="02020603050405020304" pitchFamily="18" charset="0"/>
              <a:cs typeface="Arial" panose="020B0604020202020204" pitchFamily="34" charset="0"/>
            </a:endParaRPr>
          </a:p>
          <a:p>
            <a:pPr marL="57150" indent="-285750" algn="just">
              <a:spcBef>
                <a:spcPts val="0"/>
              </a:spcBef>
              <a:buFont typeface="Arial" panose="020B0604020202020204" pitchFamily="34" charset="0"/>
              <a:buChar char="•"/>
            </a:pPr>
            <a:r>
              <a:rPr lang="el-GR" sz="1800" kern="100" dirty="0">
                <a:effectLst/>
                <a:ea typeface="Times New Roman" panose="02020603050405020304" pitchFamily="18" charset="0"/>
                <a:cs typeface="Arial" panose="020B0604020202020204" pitchFamily="34" charset="0"/>
              </a:rPr>
              <a:t>Εφόσον χορηγηθεί απαλλαγή από το μάθημα των Θρησκευτικών για τους ανωτέρω λόγους, στο </a:t>
            </a:r>
            <a:r>
              <a:rPr lang="el-GR" sz="1800" b="1" u="sng" kern="100" dirty="0">
                <a:effectLst/>
                <a:ea typeface="Times New Roman" panose="02020603050405020304" pitchFamily="18" charset="0"/>
                <a:cs typeface="Arial" panose="020B0604020202020204" pitchFamily="34" charset="0"/>
              </a:rPr>
              <a:t>πεδίο «ΘΡΗΣΚΕΥΜΑ» του Ατομικού Δελτίου μαθητή και του Απολυτήριου Τίτλου, δε θα συμπληρώνεται ένδειξη που να είναι αντίθετη με το περιεχόμενο της Υπεύθυνης Δήλωσης που υποβλήθηκε για τη χορήγηση της απαλλαγής, για το οποίο θα ενημερώνεται και ενυπόγραφα ο/οι υποβάλλων/</a:t>
            </a:r>
            <a:r>
              <a:rPr lang="el-GR" sz="1800" b="1" u="sng" kern="100" dirty="0" err="1">
                <a:effectLst/>
                <a:ea typeface="Times New Roman" panose="02020603050405020304" pitchFamily="18" charset="0"/>
                <a:cs typeface="Arial" panose="020B0604020202020204" pitchFamily="34" charset="0"/>
              </a:rPr>
              <a:t>οντες</a:t>
            </a:r>
            <a:r>
              <a:rPr lang="el-GR" sz="1800" b="1" u="sng" kern="100" dirty="0">
                <a:effectLst/>
                <a:ea typeface="Times New Roman" panose="02020603050405020304" pitchFamily="18" charset="0"/>
                <a:cs typeface="Arial" panose="020B0604020202020204" pitchFamily="34" charset="0"/>
              </a:rPr>
              <a:t> την Υπεύθυνη Δήλωση.</a:t>
            </a:r>
            <a:endParaRPr lang="en-US" sz="1800" b="1" u="sng" kern="100" dirty="0">
              <a:effectLst/>
              <a:ea typeface="Times New Roman" panose="02020603050405020304" pitchFamily="18" charset="0"/>
              <a:cs typeface="Arial" panose="020B0604020202020204" pitchFamily="34" charset="0"/>
            </a:endParaRPr>
          </a:p>
          <a:p>
            <a:pPr marL="57150" indent="-285750" algn="just">
              <a:spcBef>
                <a:spcPts val="0"/>
              </a:spcBef>
              <a:buFont typeface="Arial" panose="020B0604020202020204" pitchFamily="34" charset="0"/>
              <a:buChar char="•"/>
            </a:pPr>
            <a:endParaRPr lang="en-US" sz="1800" kern="100" dirty="0">
              <a:effectLst/>
              <a:ea typeface="Times New Roman" panose="02020603050405020304" pitchFamily="18" charset="0"/>
              <a:cs typeface="Arial" panose="020B0604020202020204" pitchFamily="34" charset="0"/>
            </a:endParaRPr>
          </a:p>
          <a:p>
            <a:pPr marL="57150" marR="0" indent="-285750" algn="just">
              <a:spcBef>
                <a:spcPts val="0"/>
              </a:spcBef>
              <a:spcAft>
                <a:spcPts val="0"/>
              </a:spcAft>
              <a:buFont typeface="Arial" panose="020B0604020202020204" pitchFamily="34" charset="0"/>
              <a:buChar char="•"/>
            </a:pPr>
            <a:endParaRPr lang="en-US" sz="1800" kern="100" dirty="0">
              <a:effectLst/>
              <a:ea typeface="Times New Roman" panose="02020603050405020304" pitchFamily="18" charset="0"/>
              <a:cs typeface="Arial" panose="020B0604020202020204" pitchFamily="34" charset="0"/>
            </a:endParaRPr>
          </a:p>
          <a:p>
            <a:pPr>
              <a:buFont typeface="Arial" panose="020B0604020202020204" pitchFamily="34" charset="0"/>
              <a:buChar char="•"/>
            </a:pPr>
            <a:endParaRPr lang="en-US" sz="1800" dirty="0"/>
          </a:p>
          <a:p>
            <a:pPr>
              <a:buFont typeface="Arial" panose="020B0604020202020204" pitchFamily="34" charset="0"/>
              <a:buChar char="•"/>
            </a:pPr>
            <a:endParaRPr lang="en-US" sz="1800" dirty="0"/>
          </a:p>
          <a:p>
            <a:pPr>
              <a:buFont typeface="Arial" panose="020B0604020202020204" pitchFamily="34" charset="0"/>
              <a:buChar char="•"/>
            </a:pPr>
            <a:endParaRPr lang="en-US" sz="1800" dirty="0"/>
          </a:p>
        </p:txBody>
      </p:sp>
      <p:sp>
        <p:nvSpPr>
          <p:cNvPr id="4" name="Θέση ημερομηνίας 3">
            <a:extLst>
              <a:ext uri="{FF2B5EF4-FFF2-40B4-BE49-F238E27FC236}">
                <a16:creationId xmlns:a16="http://schemas.microsoft.com/office/drawing/2014/main" id="{2F1C8D27-8DB5-D310-C53B-CB844459145C}"/>
              </a:ext>
            </a:extLst>
          </p:cNvPr>
          <p:cNvSpPr>
            <a:spLocks noGrp="1"/>
          </p:cNvSpPr>
          <p:nvPr>
            <p:ph type="dt" sz="half" idx="10"/>
          </p:nvPr>
        </p:nvSpPr>
        <p:spPr/>
        <p:txBody>
          <a:bodyPr/>
          <a:lstStyle/>
          <a:p>
            <a:r>
              <a:rPr lang="en-US"/>
              <a:t>20XX</a:t>
            </a:r>
            <a:endParaRPr lang="en-US" dirty="0"/>
          </a:p>
        </p:txBody>
      </p:sp>
      <p:sp>
        <p:nvSpPr>
          <p:cNvPr id="5" name="Θέση υποσέλιδου 4">
            <a:extLst>
              <a:ext uri="{FF2B5EF4-FFF2-40B4-BE49-F238E27FC236}">
                <a16:creationId xmlns:a16="http://schemas.microsoft.com/office/drawing/2014/main" id="{CFD8F54C-2517-36B6-3F47-F47EE95A6C70}"/>
              </a:ext>
            </a:extLst>
          </p:cNvPr>
          <p:cNvSpPr>
            <a:spLocks noGrp="1"/>
          </p:cNvSpPr>
          <p:nvPr>
            <p:ph type="ftr" sz="quarter" idx="11"/>
          </p:nvPr>
        </p:nvSpPr>
        <p:spPr/>
        <p:txBody>
          <a:bodyPr/>
          <a:lstStyle/>
          <a:p>
            <a:r>
              <a:rPr lang="en-US"/>
              <a:t>presentation title</a:t>
            </a:r>
            <a:endParaRPr lang="en-US" dirty="0"/>
          </a:p>
        </p:txBody>
      </p:sp>
      <p:sp>
        <p:nvSpPr>
          <p:cNvPr id="6" name="Θέση αριθμού διαφάνειας 5">
            <a:extLst>
              <a:ext uri="{FF2B5EF4-FFF2-40B4-BE49-F238E27FC236}">
                <a16:creationId xmlns:a16="http://schemas.microsoft.com/office/drawing/2014/main" id="{A1EF5004-D242-7674-9033-317E1674BED5}"/>
              </a:ext>
            </a:extLst>
          </p:cNvPr>
          <p:cNvSpPr>
            <a:spLocks noGrp="1"/>
          </p:cNvSpPr>
          <p:nvPr>
            <p:ph type="sldNum" sz="quarter" idx="12"/>
          </p:nvPr>
        </p:nvSpPr>
        <p:spPr/>
        <p:txBody>
          <a:bodyPr/>
          <a:lstStyle/>
          <a:p>
            <a:fld id="{58FB4751-880F-D840-AAA9-3A15815CC996}" type="slidenum">
              <a:rPr lang="en-US" smtClean="0"/>
              <a:t>26</a:t>
            </a:fld>
            <a:endParaRPr lang="en-US" dirty="0"/>
          </a:p>
        </p:txBody>
      </p:sp>
      <p:sp>
        <p:nvSpPr>
          <p:cNvPr id="7" name="TextBox 6">
            <a:extLst>
              <a:ext uri="{FF2B5EF4-FFF2-40B4-BE49-F238E27FC236}">
                <a16:creationId xmlns:a16="http://schemas.microsoft.com/office/drawing/2014/main" id="{60B373A4-512C-3A86-8AEE-090B45136C92}"/>
              </a:ext>
            </a:extLst>
          </p:cNvPr>
          <p:cNvSpPr txBox="1"/>
          <p:nvPr/>
        </p:nvSpPr>
        <p:spPr>
          <a:xfrm>
            <a:off x="365760" y="391000"/>
            <a:ext cx="10290134" cy="830997"/>
          </a:xfrm>
          <a:prstGeom prst="rect">
            <a:avLst/>
          </a:prstGeom>
          <a:noFill/>
        </p:spPr>
        <p:txBody>
          <a:bodyPr wrap="square" rtlCol="0">
            <a:spAutoFit/>
          </a:bodyPr>
          <a:lstStyle/>
          <a:p>
            <a:r>
              <a:rPr lang="el-GR" sz="2400" b="1" u="sng" dirty="0">
                <a:effectLst/>
              </a:rPr>
              <a:t>Τι αποφασίστηκε για τους αλλοθρήσκους μαθητές σύμφωνα με την </a:t>
            </a:r>
            <a:r>
              <a:rPr lang="el-GR" sz="2400" b="1" u="sng" dirty="0"/>
              <a:t>Εγκύκλιο</a:t>
            </a:r>
            <a:r>
              <a:rPr lang="el-GR" sz="2400" b="1" u="sng" dirty="0">
                <a:effectLst/>
              </a:rPr>
              <a:t> Λοβέρδου</a:t>
            </a:r>
            <a:r>
              <a:rPr lang="en-US" sz="2400" b="1" u="sng" dirty="0">
                <a:effectLst/>
              </a:rPr>
              <a:t>:</a:t>
            </a:r>
            <a:endParaRPr lang="en-US" sz="2400" b="1" u="sng" dirty="0"/>
          </a:p>
        </p:txBody>
      </p:sp>
    </p:spTree>
    <p:extLst>
      <p:ext uri="{BB962C8B-B14F-4D97-AF65-F5344CB8AC3E}">
        <p14:creationId xmlns:p14="http://schemas.microsoft.com/office/powerpoint/2010/main" val="2833345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F6204E8-CE58-157B-B8CA-C13A307C7A57}"/>
              </a:ext>
            </a:extLst>
          </p:cNvPr>
          <p:cNvSpPr>
            <a:spLocks noGrp="1"/>
          </p:cNvSpPr>
          <p:nvPr>
            <p:ph idx="1"/>
          </p:nvPr>
        </p:nvSpPr>
        <p:spPr>
          <a:xfrm>
            <a:off x="612397" y="1828799"/>
            <a:ext cx="11148968" cy="2171743"/>
          </a:xfrm>
        </p:spPr>
        <p:txBody>
          <a:bodyPr>
            <a:normAutofit/>
          </a:bodyPr>
          <a:lstStyle/>
          <a:p>
            <a:pPr marL="57150" marR="0" indent="-285750" algn="just">
              <a:spcBef>
                <a:spcPts val="0"/>
              </a:spcBef>
              <a:spcAft>
                <a:spcPts val="0"/>
              </a:spcAft>
              <a:buFont typeface="Arial" panose="020B0604020202020204" pitchFamily="34" charset="0"/>
              <a:buChar char="•"/>
            </a:pPr>
            <a:r>
              <a:rPr lang="el-GR" sz="1800" kern="100" dirty="0">
                <a:effectLst/>
                <a:ea typeface="Times New Roman" panose="02020603050405020304" pitchFamily="18" charset="0"/>
                <a:cs typeface="Arial" panose="020B0604020202020204" pitchFamily="34" charset="0"/>
              </a:rPr>
              <a:t>Σε περίπτωση που η συγκεκριμένη τάξη λειτουργεί μόνο με ένα τμήμα, οι μαθητές αυτοί παρακολουθούν εκπαιδευτικό πρόγραμμα που καθορίζεται από το Σύλλογο Διδασκόντων.</a:t>
            </a:r>
            <a:r>
              <a:rPr lang="en-US" sz="1800" kern="100" dirty="0">
                <a:ea typeface="Times New Roman" panose="02020603050405020304" pitchFamily="18" charset="0"/>
                <a:cs typeface="Arial" panose="020B0604020202020204" pitchFamily="34" charset="0"/>
              </a:rPr>
              <a:t> </a:t>
            </a:r>
            <a:r>
              <a:rPr lang="el-GR" sz="1800" kern="100" dirty="0">
                <a:effectLst/>
                <a:ea typeface="Times New Roman" panose="02020603050405020304" pitchFamily="18" charset="0"/>
                <a:cs typeface="Arial" panose="020B0604020202020204" pitchFamily="34" charset="0"/>
              </a:rPr>
              <a:t>Η ισχύς της χορήγησης απαλλαγής είναι ετήσια και ανανεώνεται για κάθε σχολικό έτος με την ίδια διαδικασία.</a:t>
            </a:r>
            <a:endParaRPr lang="en-US" sz="1800" kern="100" dirty="0">
              <a:effectLst/>
              <a:ea typeface="Times New Roman" panose="02020603050405020304" pitchFamily="18" charset="0"/>
              <a:cs typeface="Arial" panose="020B0604020202020204" pitchFamily="34" charset="0"/>
            </a:endParaRPr>
          </a:p>
          <a:p>
            <a:pPr>
              <a:buFont typeface="Arial" panose="020B0604020202020204" pitchFamily="34" charset="0"/>
              <a:buChar char="•"/>
            </a:pPr>
            <a:endParaRPr lang="en-US" sz="1800" dirty="0"/>
          </a:p>
        </p:txBody>
      </p:sp>
      <p:sp>
        <p:nvSpPr>
          <p:cNvPr id="4" name="Θέση ημερομηνίας 3">
            <a:extLst>
              <a:ext uri="{FF2B5EF4-FFF2-40B4-BE49-F238E27FC236}">
                <a16:creationId xmlns:a16="http://schemas.microsoft.com/office/drawing/2014/main" id="{55363E38-DED1-0C6A-E67A-4ABB63D7E555}"/>
              </a:ext>
            </a:extLst>
          </p:cNvPr>
          <p:cNvSpPr>
            <a:spLocks noGrp="1"/>
          </p:cNvSpPr>
          <p:nvPr>
            <p:ph type="dt" sz="half" idx="10"/>
          </p:nvPr>
        </p:nvSpPr>
        <p:spPr/>
        <p:txBody>
          <a:bodyPr/>
          <a:lstStyle/>
          <a:p>
            <a:r>
              <a:rPr lang="en-US"/>
              <a:t>20XX</a:t>
            </a:r>
            <a:endParaRPr lang="en-US" dirty="0"/>
          </a:p>
        </p:txBody>
      </p:sp>
      <p:sp>
        <p:nvSpPr>
          <p:cNvPr id="5" name="Θέση υποσέλιδου 4">
            <a:extLst>
              <a:ext uri="{FF2B5EF4-FFF2-40B4-BE49-F238E27FC236}">
                <a16:creationId xmlns:a16="http://schemas.microsoft.com/office/drawing/2014/main" id="{9E06D81C-A81A-9B51-4FA2-C1FE59ADB3F8}"/>
              </a:ext>
            </a:extLst>
          </p:cNvPr>
          <p:cNvSpPr>
            <a:spLocks noGrp="1"/>
          </p:cNvSpPr>
          <p:nvPr>
            <p:ph type="ftr" sz="quarter" idx="11"/>
          </p:nvPr>
        </p:nvSpPr>
        <p:spPr/>
        <p:txBody>
          <a:bodyPr/>
          <a:lstStyle/>
          <a:p>
            <a:r>
              <a:rPr lang="en-US"/>
              <a:t>presentation title</a:t>
            </a:r>
            <a:endParaRPr lang="en-US" dirty="0"/>
          </a:p>
        </p:txBody>
      </p:sp>
      <p:sp>
        <p:nvSpPr>
          <p:cNvPr id="6" name="Θέση αριθμού διαφάνειας 5">
            <a:extLst>
              <a:ext uri="{FF2B5EF4-FFF2-40B4-BE49-F238E27FC236}">
                <a16:creationId xmlns:a16="http://schemas.microsoft.com/office/drawing/2014/main" id="{8E6699F3-98F6-9522-0498-B9E4C6C6339B}"/>
              </a:ext>
            </a:extLst>
          </p:cNvPr>
          <p:cNvSpPr>
            <a:spLocks noGrp="1"/>
          </p:cNvSpPr>
          <p:nvPr>
            <p:ph type="sldNum" sz="quarter" idx="12"/>
          </p:nvPr>
        </p:nvSpPr>
        <p:spPr/>
        <p:txBody>
          <a:bodyPr/>
          <a:lstStyle/>
          <a:p>
            <a:fld id="{58FB4751-880F-D840-AAA9-3A15815CC996}" type="slidenum">
              <a:rPr lang="en-US" smtClean="0"/>
              <a:t>27</a:t>
            </a:fld>
            <a:endParaRPr lang="en-US" dirty="0"/>
          </a:p>
        </p:txBody>
      </p:sp>
    </p:spTree>
    <p:extLst>
      <p:ext uri="{BB962C8B-B14F-4D97-AF65-F5344CB8AC3E}">
        <p14:creationId xmlns:p14="http://schemas.microsoft.com/office/powerpoint/2010/main" val="470136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DC8637-E9CE-2C6D-C1CD-F76EAC157BDE}"/>
              </a:ext>
            </a:extLst>
          </p:cNvPr>
          <p:cNvSpPr>
            <a:spLocks noGrp="1"/>
          </p:cNvSpPr>
          <p:nvPr>
            <p:ph type="title"/>
          </p:nvPr>
        </p:nvSpPr>
        <p:spPr>
          <a:xfrm>
            <a:off x="576072" y="570452"/>
            <a:ext cx="4440545" cy="847288"/>
          </a:xfrm>
        </p:spPr>
        <p:txBody>
          <a:bodyPr/>
          <a:lstStyle/>
          <a:p>
            <a:pPr marL="0" marR="0">
              <a:spcBef>
                <a:spcPts val="0"/>
              </a:spcBef>
              <a:spcAft>
                <a:spcPts val="0"/>
              </a:spcAft>
            </a:pPr>
            <a:br>
              <a:rPr lang="en-US" sz="1800" b="1" u="sng" kern="100" dirty="0">
                <a:effectLst/>
                <a:latin typeface="+mn-lt"/>
                <a:ea typeface="Times New Roman" panose="02020603050405020304" pitchFamily="18" charset="0"/>
                <a:cs typeface="Arial" panose="020B0604020202020204" pitchFamily="34" charset="0"/>
              </a:rPr>
            </a:br>
            <a:r>
              <a:rPr lang="el-GR" sz="1800" b="1" u="sng" kern="100" dirty="0">
                <a:effectLst/>
                <a:latin typeface="+mn-lt"/>
                <a:ea typeface="Times New Roman" panose="02020603050405020304" pitchFamily="18" charset="0"/>
                <a:cs typeface="Arial" panose="020B0604020202020204" pitchFamily="34" charset="0"/>
              </a:rPr>
              <a:t>ΣΧΕΤΙΚΑ  ΆΡΘΡΑ ΤΟΥ ΣΥΝΤΆΓΜΑΤΟΣ </a:t>
            </a:r>
            <a:br>
              <a:rPr lang="en-US" sz="1800" kern="100" dirty="0">
                <a:effectLst/>
                <a:latin typeface="+mn-lt"/>
                <a:ea typeface="Times New Roman" panose="02020603050405020304" pitchFamily="18" charset="0"/>
                <a:cs typeface="Arial" panose="020B0604020202020204" pitchFamily="34" charset="0"/>
              </a:rPr>
            </a:br>
            <a:endParaRPr lang="en-US" dirty="0">
              <a:latin typeface="+mn-lt"/>
            </a:endParaRPr>
          </a:p>
        </p:txBody>
      </p:sp>
      <p:sp>
        <p:nvSpPr>
          <p:cNvPr id="3" name="Θέση περιεχομένου 2">
            <a:extLst>
              <a:ext uri="{FF2B5EF4-FFF2-40B4-BE49-F238E27FC236}">
                <a16:creationId xmlns:a16="http://schemas.microsoft.com/office/drawing/2014/main" id="{B2553A8A-132C-559C-9D13-76E33A8DEE46}"/>
              </a:ext>
            </a:extLst>
          </p:cNvPr>
          <p:cNvSpPr>
            <a:spLocks noGrp="1"/>
          </p:cNvSpPr>
          <p:nvPr>
            <p:ph idx="1"/>
          </p:nvPr>
        </p:nvSpPr>
        <p:spPr>
          <a:xfrm>
            <a:off x="365760" y="880845"/>
            <a:ext cx="11638299" cy="4914942"/>
          </a:xfrm>
        </p:spPr>
        <p:txBody>
          <a:bodyPr>
            <a:normAutofit lnSpcReduction="10000"/>
          </a:bodyPr>
          <a:lstStyle/>
          <a:p>
            <a:pPr marL="0" marR="0" indent="0">
              <a:spcBef>
                <a:spcPts val="0"/>
              </a:spcBef>
              <a:spcAft>
                <a:spcPts val="0"/>
              </a:spcAft>
              <a:buNone/>
            </a:pPr>
            <a:r>
              <a:rPr lang="el-GR" sz="1800" kern="100" dirty="0">
                <a:effectLst/>
                <a:latin typeface="Calibri" panose="020F0502020204030204" pitchFamily="34" charset="0"/>
                <a:ea typeface="Times New Roman" panose="02020603050405020304" pitchFamily="18" charset="0"/>
                <a:cs typeface="Arial" panose="020B0604020202020204" pitchFamily="34" charset="0"/>
              </a:rPr>
              <a:t> </a:t>
            </a:r>
            <a:endParaRPr lang="en-US" sz="1800" kern="100" dirty="0">
              <a:effectLst/>
              <a:latin typeface="Calibri" panose="020F0502020204030204" pitchFamily="34" charset="0"/>
              <a:ea typeface="Times New Roman" panose="02020603050405020304" pitchFamily="18" charset="0"/>
              <a:cs typeface="Arial" panose="020B0604020202020204" pitchFamily="34" charset="0"/>
            </a:endParaRPr>
          </a:p>
          <a:p>
            <a:pPr marL="57150" marR="0" indent="-285750" algn="just">
              <a:spcBef>
                <a:spcPts val="0"/>
              </a:spcBef>
              <a:spcAft>
                <a:spcPts val="0"/>
              </a:spcAft>
              <a:buFont typeface="Arial" panose="020B0604020202020204" pitchFamily="34" charset="0"/>
              <a:buChar char="•"/>
            </a:pPr>
            <a:r>
              <a:rPr lang="el-GR" sz="1800" kern="100" dirty="0">
                <a:effectLst/>
                <a:ea typeface="Times New Roman" panose="02020603050405020304" pitchFamily="18" charset="0"/>
                <a:cs typeface="Arial" panose="020B0604020202020204" pitchFamily="34" charset="0"/>
              </a:rPr>
              <a:t>Τα σχετικά Άρθρα του Συντάγματος έχουν ως εξής:</a:t>
            </a:r>
            <a:endParaRPr lang="en-US" sz="1800" kern="100" dirty="0">
              <a:effectLst/>
              <a:ea typeface="Times New Roman" panose="02020603050405020304" pitchFamily="18" charset="0"/>
              <a:cs typeface="Arial" panose="020B0604020202020204" pitchFamily="34" charset="0"/>
            </a:endParaRPr>
          </a:p>
          <a:p>
            <a:pPr marL="0" marR="0" indent="0" algn="just">
              <a:spcBef>
                <a:spcPts val="0"/>
              </a:spcBef>
              <a:spcAft>
                <a:spcPts val="0"/>
              </a:spcAft>
              <a:buNone/>
            </a:pPr>
            <a:endParaRPr lang="en-US" sz="1800" b="1" u="sng" kern="100" dirty="0">
              <a:effectLst/>
              <a:ea typeface="Times New Roman" panose="02020603050405020304" pitchFamily="18" charset="0"/>
              <a:cs typeface="Arial" panose="020B0604020202020204" pitchFamily="34" charset="0"/>
            </a:endParaRPr>
          </a:p>
          <a:p>
            <a:pPr marL="0" marR="0" indent="0" algn="just">
              <a:spcBef>
                <a:spcPts val="0"/>
              </a:spcBef>
              <a:spcAft>
                <a:spcPts val="0"/>
              </a:spcAft>
              <a:buNone/>
            </a:pPr>
            <a:r>
              <a:rPr lang="el-GR" sz="1800" b="1" u="sng" kern="100" dirty="0">
                <a:effectLst/>
                <a:ea typeface="Times New Roman" panose="02020603050405020304" pitchFamily="18" charset="0"/>
                <a:cs typeface="Arial" panose="020B0604020202020204" pitchFamily="34" charset="0"/>
              </a:rPr>
              <a:t>Άρθρο 3 § 1</a:t>
            </a:r>
          </a:p>
          <a:p>
            <a:pPr marL="0" marR="0" indent="0" algn="just">
              <a:spcBef>
                <a:spcPts val="0"/>
              </a:spcBef>
              <a:spcAft>
                <a:spcPts val="0"/>
              </a:spcAft>
              <a:buNone/>
            </a:pPr>
            <a:endParaRPr lang="en-US" sz="1800" b="1" u="sng" kern="100" dirty="0">
              <a:effectLst/>
              <a:ea typeface="Times New Roman" panose="02020603050405020304" pitchFamily="18" charset="0"/>
              <a:cs typeface="Arial" panose="020B0604020202020204" pitchFamily="34" charset="0"/>
            </a:endParaRPr>
          </a:p>
          <a:p>
            <a:pPr marL="0" indent="0" algn="just">
              <a:spcBef>
                <a:spcPts val="0"/>
              </a:spcBef>
              <a:buNone/>
            </a:pPr>
            <a:r>
              <a:rPr lang="el-GR" sz="1800" dirty="0"/>
              <a:t>«</a:t>
            </a:r>
            <a:r>
              <a:rPr lang="el-GR" sz="1800" dirty="0">
                <a:effectLst/>
              </a:rPr>
              <a:t>Επικρατούσα θρησκεία στην Ελλάδα είναι η θρησκεία της </a:t>
            </a:r>
            <a:r>
              <a:rPr lang="el-GR" sz="1800" dirty="0" err="1">
                <a:effectLst/>
              </a:rPr>
              <a:t>Aνατολικής</a:t>
            </a:r>
            <a:r>
              <a:rPr lang="el-GR" sz="1800" dirty="0">
                <a:effectLst/>
              </a:rPr>
              <a:t> </a:t>
            </a:r>
            <a:r>
              <a:rPr lang="el-GR" sz="1800" dirty="0" err="1">
                <a:effectLst/>
              </a:rPr>
              <a:t>Oρθόδοξης</a:t>
            </a:r>
            <a:r>
              <a:rPr lang="el-GR" sz="1800" dirty="0">
                <a:effectLst/>
              </a:rPr>
              <a:t> Εκκλησίας του Χριστού. H Ορθόδοξη Εκκλησία της Ελλάδας, που γνωρίζει κεφαλή της τον </a:t>
            </a:r>
            <a:r>
              <a:rPr lang="el-GR" sz="1800" dirty="0" err="1">
                <a:effectLst/>
              </a:rPr>
              <a:t>Kύριο</a:t>
            </a:r>
            <a:r>
              <a:rPr lang="el-GR" sz="1800" dirty="0">
                <a:effectLst/>
              </a:rPr>
              <a:t> ημών </a:t>
            </a:r>
            <a:r>
              <a:rPr lang="el-GR" sz="1800" dirty="0" err="1">
                <a:effectLst/>
              </a:rPr>
              <a:t>Iησού</a:t>
            </a:r>
            <a:r>
              <a:rPr lang="el-GR" sz="1800" dirty="0">
                <a:effectLst/>
              </a:rPr>
              <a:t> </a:t>
            </a:r>
            <a:r>
              <a:rPr lang="el-GR" sz="1800" dirty="0" err="1">
                <a:effectLst/>
              </a:rPr>
              <a:t>Xριστό</a:t>
            </a:r>
            <a:r>
              <a:rPr lang="el-GR" sz="1800" dirty="0">
                <a:effectLst/>
              </a:rPr>
              <a:t>, υπάρχει αναπόσπαστα ενωμένη δογματικά με τη </a:t>
            </a:r>
            <a:r>
              <a:rPr lang="el-GR" sz="1800" dirty="0" err="1">
                <a:effectLst/>
              </a:rPr>
              <a:t>Mεγάλη</a:t>
            </a:r>
            <a:r>
              <a:rPr lang="el-GR" sz="1800" dirty="0">
                <a:effectLst/>
              </a:rPr>
              <a:t> Εκκλησία της </a:t>
            </a:r>
            <a:r>
              <a:rPr lang="el-GR" sz="1800" dirty="0" err="1">
                <a:effectLst/>
              </a:rPr>
              <a:t>Kωνσταντινούπολς</a:t>
            </a:r>
            <a:r>
              <a:rPr lang="el-GR" sz="1800" dirty="0">
                <a:effectLst/>
              </a:rPr>
              <a:t> και με κάθε άλλη ομόδοξη Εκκλησία του </a:t>
            </a:r>
            <a:r>
              <a:rPr lang="el-GR" sz="1800" dirty="0" err="1">
                <a:effectLst/>
              </a:rPr>
              <a:t>Xριστού</a:t>
            </a:r>
            <a:r>
              <a:rPr lang="el-GR" sz="1800" dirty="0">
                <a:effectLst/>
              </a:rPr>
              <a:t>·»</a:t>
            </a:r>
          </a:p>
          <a:p>
            <a:pPr marL="0" marR="0" indent="0" algn="just">
              <a:spcBef>
                <a:spcPts val="0"/>
              </a:spcBef>
              <a:spcAft>
                <a:spcPts val="0"/>
              </a:spcAft>
              <a:buNone/>
            </a:pPr>
            <a:endParaRPr lang="en-US" sz="1800" kern="100" dirty="0">
              <a:effectLst/>
              <a:ea typeface="Times New Roman" panose="02020603050405020304" pitchFamily="18" charset="0"/>
              <a:cs typeface="Arial" panose="020B0604020202020204" pitchFamily="34" charset="0"/>
            </a:endParaRPr>
          </a:p>
          <a:p>
            <a:pPr marR="0" algn="just">
              <a:spcBef>
                <a:spcPts val="0"/>
              </a:spcBef>
              <a:spcAft>
                <a:spcPts val="0"/>
              </a:spcAft>
              <a:buFont typeface="Arial" panose="020B0604020202020204" pitchFamily="34" charset="0"/>
              <a:buChar char="•"/>
            </a:pPr>
            <a:endParaRPr lang="en-US" sz="1800" b="1" u="sng" kern="100" dirty="0">
              <a:effectLst/>
              <a:ea typeface="Times New Roman" panose="02020603050405020304" pitchFamily="18" charset="0"/>
              <a:cs typeface="Arial" panose="020B0604020202020204" pitchFamily="34" charset="0"/>
            </a:endParaRPr>
          </a:p>
          <a:p>
            <a:pPr marL="0" marR="0" indent="0" algn="just">
              <a:spcBef>
                <a:spcPts val="0"/>
              </a:spcBef>
              <a:spcAft>
                <a:spcPts val="0"/>
              </a:spcAft>
              <a:buNone/>
            </a:pPr>
            <a:r>
              <a:rPr lang="el-GR" sz="1800" b="1" u="sng" kern="100" dirty="0">
                <a:effectLst/>
                <a:ea typeface="Times New Roman" panose="02020603050405020304" pitchFamily="18" charset="0"/>
                <a:cs typeface="Arial" panose="020B0604020202020204" pitchFamily="34" charset="0"/>
              </a:rPr>
              <a:t>Άρθρο 4 § 1</a:t>
            </a:r>
            <a:endParaRPr lang="en-US" sz="1800" b="1" u="sng" kern="100" dirty="0">
              <a:effectLst/>
              <a:ea typeface="Times New Roman" panose="02020603050405020304" pitchFamily="18" charset="0"/>
              <a:cs typeface="Arial" panose="020B0604020202020204" pitchFamily="34" charset="0"/>
            </a:endParaRPr>
          </a:p>
          <a:p>
            <a:pPr marL="0" marR="0" indent="0" algn="just">
              <a:spcBef>
                <a:spcPts val="0"/>
              </a:spcBef>
              <a:spcAft>
                <a:spcPts val="0"/>
              </a:spcAft>
              <a:buNone/>
            </a:pPr>
            <a:r>
              <a:rPr lang="el-GR" sz="1800" kern="100" dirty="0">
                <a:effectLst/>
                <a:ea typeface="Times New Roman" panose="02020603050405020304" pitchFamily="18" charset="0"/>
                <a:cs typeface="Arial" panose="020B0604020202020204" pitchFamily="34" charset="0"/>
              </a:rPr>
              <a:t>«Όλοι οι Έλληνες είναι ίσοι ενώπιον του νόμου».</a:t>
            </a:r>
            <a:endParaRPr lang="en-US" sz="1800" kern="100" dirty="0">
              <a:effectLst/>
              <a:ea typeface="Times New Roman" panose="02020603050405020304" pitchFamily="18" charset="0"/>
              <a:cs typeface="Arial" panose="020B0604020202020204" pitchFamily="34" charset="0"/>
            </a:endParaRPr>
          </a:p>
          <a:p>
            <a:pPr marL="57150" marR="0" indent="-285750" algn="just">
              <a:spcBef>
                <a:spcPts val="0"/>
              </a:spcBef>
              <a:spcAft>
                <a:spcPts val="0"/>
              </a:spcAft>
              <a:buFont typeface="Arial" panose="020B0604020202020204" pitchFamily="34" charset="0"/>
              <a:buChar char="•"/>
            </a:pPr>
            <a:endParaRPr lang="en-US" sz="1800" kern="100" dirty="0">
              <a:effectLst/>
              <a:ea typeface="Times New Roman" panose="02020603050405020304" pitchFamily="18" charset="0"/>
              <a:cs typeface="Arial" panose="020B0604020202020204" pitchFamily="34" charset="0"/>
            </a:endParaRPr>
          </a:p>
          <a:p>
            <a:pPr marL="0" marR="0" indent="0" algn="just">
              <a:spcBef>
                <a:spcPts val="0"/>
              </a:spcBef>
              <a:spcAft>
                <a:spcPts val="0"/>
              </a:spcAft>
              <a:buNone/>
            </a:pPr>
            <a:r>
              <a:rPr lang="el-GR" sz="1800" b="1" u="sng" kern="100" dirty="0">
                <a:effectLst/>
                <a:ea typeface="Times New Roman" panose="02020603050405020304" pitchFamily="18" charset="0"/>
                <a:cs typeface="Arial" panose="020B0604020202020204" pitchFamily="34" charset="0"/>
              </a:rPr>
              <a:t>Άρθρο 13 § 1</a:t>
            </a:r>
            <a:endParaRPr lang="en-US" sz="1800" b="1" u="sng" kern="100" dirty="0">
              <a:effectLst/>
              <a:ea typeface="Times New Roman" panose="02020603050405020304" pitchFamily="18" charset="0"/>
              <a:cs typeface="Arial" panose="020B0604020202020204" pitchFamily="34" charset="0"/>
            </a:endParaRPr>
          </a:p>
          <a:p>
            <a:pPr marL="0" marR="0" indent="0" algn="just">
              <a:spcBef>
                <a:spcPts val="0"/>
              </a:spcBef>
              <a:spcAft>
                <a:spcPts val="0"/>
              </a:spcAft>
              <a:buNone/>
            </a:pPr>
            <a:r>
              <a:rPr lang="el-GR" sz="1800" kern="100" dirty="0">
                <a:effectLst/>
                <a:ea typeface="Times New Roman" panose="02020603050405020304" pitchFamily="18" charset="0"/>
                <a:cs typeface="Arial" panose="020B0604020202020204" pitchFamily="34" charset="0"/>
              </a:rPr>
              <a:t>«Η ελευθερία της συνείδησης σε θρησκευτικά θέματα είναι</a:t>
            </a:r>
            <a:r>
              <a:rPr lang="en-US" sz="1800" kern="100" dirty="0">
                <a:ea typeface="Times New Roman" panose="02020603050405020304" pitchFamily="18" charset="0"/>
                <a:cs typeface="Arial" panose="020B0604020202020204" pitchFamily="34" charset="0"/>
              </a:rPr>
              <a:t> </a:t>
            </a:r>
            <a:r>
              <a:rPr lang="el-GR" sz="1800" kern="100" dirty="0">
                <a:effectLst/>
                <a:ea typeface="Times New Roman" panose="02020603050405020304" pitchFamily="18" charset="0"/>
                <a:cs typeface="Arial" panose="020B0604020202020204" pitchFamily="34" charset="0"/>
              </a:rPr>
              <a:t>απαραβίαστη. Η απόλαυση των προσωπικών και πολιτικών δικαιωμάτων δεν εξαρτάται από τις θρησκευτικές πεποιθήσεις ενός ατόμου....»</a:t>
            </a:r>
            <a:endParaRPr lang="en-US" sz="1800" kern="100" dirty="0">
              <a:effectLst/>
              <a:ea typeface="Times New Roman" panose="02020603050405020304" pitchFamily="18" charset="0"/>
              <a:cs typeface="Arial" panose="020B0604020202020204" pitchFamily="34" charset="0"/>
            </a:endParaRPr>
          </a:p>
          <a:p>
            <a:pPr marR="0" algn="just">
              <a:spcBef>
                <a:spcPts val="0"/>
              </a:spcBef>
              <a:spcAft>
                <a:spcPts val="0"/>
              </a:spcAft>
              <a:buFont typeface="Arial" panose="020B0604020202020204" pitchFamily="34" charset="0"/>
              <a:buChar char="•"/>
            </a:pPr>
            <a:endParaRPr lang="en-US" sz="1800" kern="100" dirty="0">
              <a:effectLst/>
              <a:ea typeface="Times New Roman" panose="02020603050405020304" pitchFamily="18" charset="0"/>
              <a:cs typeface="Arial" panose="020B0604020202020204" pitchFamily="34" charset="0"/>
            </a:endParaRPr>
          </a:p>
          <a:p>
            <a:pPr marL="0" marR="0" indent="0" algn="just">
              <a:spcBef>
                <a:spcPts val="0"/>
              </a:spcBef>
              <a:spcAft>
                <a:spcPts val="0"/>
              </a:spcAft>
              <a:buNone/>
            </a:pPr>
            <a:r>
              <a:rPr lang="el-GR" sz="1800" b="1" u="sng" kern="100" dirty="0">
                <a:effectLst/>
                <a:ea typeface="Times New Roman" panose="02020603050405020304" pitchFamily="18" charset="0"/>
                <a:cs typeface="Arial" panose="020B0604020202020204" pitchFamily="34" charset="0"/>
              </a:rPr>
              <a:t>Άρθρο 16 § 2</a:t>
            </a:r>
            <a:endParaRPr lang="en-US" sz="1800" b="1" u="sng" kern="100" dirty="0">
              <a:effectLst/>
              <a:ea typeface="Times New Roman" panose="02020603050405020304" pitchFamily="18" charset="0"/>
              <a:cs typeface="Arial" panose="020B0604020202020204" pitchFamily="34" charset="0"/>
            </a:endParaRPr>
          </a:p>
          <a:p>
            <a:pPr marL="0" marR="0" indent="0" algn="just">
              <a:spcBef>
                <a:spcPts val="0"/>
              </a:spcBef>
              <a:spcAft>
                <a:spcPts val="0"/>
              </a:spcAft>
              <a:buNone/>
            </a:pPr>
            <a:r>
              <a:rPr lang="el-GR" sz="1800" kern="100" dirty="0">
                <a:effectLst/>
                <a:ea typeface="Times New Roman" panose="02020603050405020304" pitchFamily="18" charset="0"/>
                <a:cs typeface="Arial" panose="020B0604020202020204" pitchFamily="34" charset="0"/>
              </a:rPr>
              <a:t>«Η παιδεία αποτελεί βασική αποστολή του Κράτους και στοχεύει στην ηθική, πνευματική, επαγγελματική και σωματική αγωγή των Ελλήνων, την ανάπτυξη της εθνικής και θρησκευτικής συνείδησης και τη διαμόρφωσή τους σε ελεύθερους και υπεύθυνους πολίτες».</a:t>
            </a:r>
            <a:endParaRPr lang="en-US" sz="1800" kern="100" dirty="0">
              <a:effectLst/>
              <a:ea typeface="Times New Roman" panose="02020603050405020304" pitchFamily="18" charset="0"/>
              <a:cs typeface="Arial" panose="020B0604020202020204" pitchFamily="34" charset="0"/>
            </a:endParaRPr>
          </a:p>
          <a:p>
            <a:pPr>
              <a:buFont typeface="Arial" panose="020B0604020202020204" pitchFamily="34" charset="0"/>
              <a:buChar char="•"/>
            </a:pPr>
            <a:endParaRPr lang="en-US" sz="1800" dirty="0"/>
          </a:p>
        </p:txBody>
      </p:sp>
      <p:sp>
        <p:nvSpPr>
          <p:cNvPr id="4" name="Θέση ημερομηνίας 3">
            <a:extLst>
              <a:ext uri="{FF2B5EF4-FFF2-40B4-BE49-F238E27FC236}">
                <a16:creationId xmlns:a16="http://schemas.microsoft.com/office/drawing/2014/main" id="{4F598D68-D246-FA06-ABE8-74CB2E4E1928}"/>
              </a:ext>
            </a:extLst>
          </p:cNvPr>
          <p:cNvSpPr>
            <a:spLocks noGrp="1"/>
          </p:cNvSpPr>
          <p:nvPr>
            <p:ph type="dt" sz="half" idx="10"/>
          </p:nvPr>
        </p:nvSpPr>
        <p:spPr/>
        <p:txBody>
          <a:bodyPr/>
          <a:lstStyle/>
          <a:p>
            <a:r>
              <a:rPr lang="en-US"/>
              <a:t>20XX</a:t>
            </a:r>
            <a:endParaRPr lang="en-US" dirty="0"/>
          </a:p>
        </p:txBody>
      </p:sp>
      <p:sp>
        <p:nvSpPr>
          <p:cNvPr id="5" name="Θέση υποσέλιδου 4">
            <a:extLst>
              <a:ext uri="{FF2B5EF4-FFF2-40B4-BE49-F238E27FC236}">
                <a16:creationId xmlns:a16="http://schemas.microsoft.com/office/drawing/2014/main" id="{ACCF9148-CE7A-CDED-AB67-D33556AC4AC0}"/>
              </a:ext>
            </a:extLst>
          </p:cNvPr>
          <p:cNvSpPr>
            <a:spLocks noGrp="1"/>
          </p:cNvSpPr>
          <p:nvPr>
            <p:ph type="ftr" sz="quarter" idx="11"/>
          </p:nvPr>
        </p:nvSpPr>
        <p:spPr/>
        <p:txBody>
          <a:bodyPr/>
          <a:lstStyle/>
          <a:p>
            <a:r>
              <a:rPr lang="en-US"/>
              <a:t>presentation title</a:t>
            </a:r>
            <a:endParaRPr lang="en-US" dirty="0"/>
          </a:p>
        </p:txBody>
      </p:sp>
      <p:sp>
        <p:nvSpPr>
          <p:cNvPr id="6" name="Θέση αριθμού διαφάνειας 5">
            <a:extLst>
              <a:ext uri="{FF2B5EF4-FFF2-40B4-BE49-F238E27FC236}">
                <a16:creationId xmlns:a16="http://schemas.microsoft.com/office/drawing/2014/main" id="{D5FCC590-5579-2FD9-D3E5-9448B7EF4A70}"/>
              </a:ext>
            </a:extLst>
          </p:cNvPr>
          <p:cNvSpPr>
            <a:spLocks noGrp="1"/>
          </p:cNvSpPr>
          <p:nvPr>
            <p:ph type="sldNum" sz="quarter" idx="12"/>
          </p:nvPr>
        </p:nvSpPr>
        <p:spPr/>
        <p:txBody>
          <a:bodyPr/>
          <a:lstStyle/>
          <a:p>
            <a:fld id="{58FB4751-880F-D840-AAA9-3A15815CC996}" type="slidenum">
              <a:rPr lang="en-US" smtClean="0"/>
              <a:t>28</a:t>
            </a:fld>
            <a:endParaRPr lang="en-US" dirty="0"/>
          </a:p>
        </p:txBody>
      </p:sp>
    </p:spTree>
    <p:extLst>
      <p:ext uri="{BB962C8B-B14F-4D97-AF65-F5344CB8AC3E}">
        <p14:creationId xmlns:p14="http://schemas.microsoft.com/office/powerpoint/2010/main" val="4208297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E09BE1-6E4F-75F8-0B82-1D3D5093D808}"/>
              </a:ext>
            </a:extLst>
          </p:cNvPr>
          <p:cNvSpPr>
            <a:spLocks noGrp="1"/>
          </p:cNvSpPr>
          <p:nvPr>
            <p:ph type="title"/>
          </p:nvPr>
        </p:nvSpPr>
        <p:spPr>
          <a:xfrm>
            <a:off x="90880" y="0"/>
            <a:ext cx="9363456" cy="839569"/>
          </a:xfrm>
        </p:spPr>
        <p:txBody>
          <a:bodyPr anchor="b">
            <a:normAutofit fontScale="90000"/>
          </a:bodyPr>
          <a:lstStyle/>
          <a:p>
            <a:pPr marL="571500" indent="-571500">
              <a:buFont typeface="Wingdings" panose="05000000000000000000" pitchFamily="2" charset="2"/>
              <a:buChar char="q"/>
            </a:pPr>
            <a:r>
              <a:rPr lang="el-GR" sz="4400" b="1" u="sng" cap="none" dirty="0">
                <a:latin typeface="+mn-lt"/>
              </a:rPr>
              <a:t>Απόφαση Συμβουλίου Επικρατείας (</a:t>
            </a:r>
            <a:r>
              <a:rPr lang="el-GR" sz="4400" b="1" u="sng" cap="none" dirty="0" err="1">
                <a:latin typeface="+mn-lt"/>
              </a:rPr>
              <a:t>Στε</a:t>
            </a:r>
            <a:r>
              <a:rPr lang="el-GR" sz="4400" b="1" u="sng" cap="none" dirty="0">
                <a:latin typeface="+mn-lt"/>
              </a:rPr>
              <a:t>)</a:t>
            </a:r>
            <a:endParaRPr lang="en-US" sz="4400" b="1" u="sng" cap="none" dirty="0">
              <a:latin typeface="+mn-lt"/>
            </a:endParaRPr>
          </a:p>
        </p:txBody>
      </p:sp>
      <p:sp>
        <p:nvSpPr>
          <p:cNvPr id="11" name="Content Placeholder 2">
            <a:extLst>
              <a:ext uri="{FF2B5EF4-FFF2-40B4-BE49-F238E27FC236}">
                <a16:creationId xmlns:a16="http://schemas.microsoft.com/office/drawing/2014/main" id="{26D54640-E287-67D5-FB85-D61506D763AB}"/>
              </a:ext>
            </a:extLst>
          </p:cNvPr>
          <p:cNvSpPr>
            <a:spLocks noGrp="1"/>
          </p:cNvSpPr>
          <p:nvPr>
            <p:ph idx="1"/>
          </p:nvPr>
        </p:nvSpPr>
        <p:spPr>
          <a:xfrm>
            <a:off x="1222024" y="1943897"/>
            <a:ext cx="9363456" cy="3877056"/>
          </a:xfrm>
        </p:spPr>
        <p:txBody>
          <a:bodyPr/>
          <a:lstStyle/>
          <a:p>
            <a:pPr marL="0" indent="0" algn="ctr">
              <a:buNone/>
            </a:pPr>
            <a:r>
              <a:rPr lang="el-GR" dirty="0">
                <a:solidFill>
                  <a:schemeClr val="tx1"/>
                </a:solidFill>
                <a:latin typeface="Bahnschrift Light" pitchFamily="34" charset="0"/>
              </a:rPr>
              <a:t>Προσβαλλομένη Υπουργική απόφαση 101470/Δ2/2017 – ΦΕΚ 2104/Β/19-6-2017 για το ΠΣ των θρησκευτικών στο Δημοτικό και το Γυμνάσιο </a:t>
            </a:r>
          </a:p>
          <a:p>
            <a:endParaRPr lang="en-US" dirty="0"/>
          </a:p>
        </p:txBody>
      </p:sp>
      <p:sp>
        <p:nvSpPr>
          <p:cNvPr id="4" name="Θέση ημερομηνίας 3">
            <a:extLst>
              <a:ext uri="{FF2B5EF4-FFF2-40B4-BE49-F238E27FC236}">
                <a16:creationId xmlns:a16="http://schemas.microsoft.com/office/drawing/2014/main" id="{93DC0177-5D39-D6A3-6D05-3FF486AA6D28}"/>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a:t>20XX</a:t>
            </a:r>
          </a:p>
        </p:txBody>
      </p:sp>
      <p:sp>
        <p:nvSpPr>
          <p:cNvPr id="5" name="Θέση υποσέλιδου 4">
            <a:extLst>
              <a:ext uri="{FF2B5EF4-FFF2-40B4-BE49-F238E27FC236}">
                <a16:creationId xmlns:a16="http://schemas.microsoft.com/office/drawing/2014/main" id="{8AA470D1-9803-6011-2160-5E98A3D17DF7}"/>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a:t>presentation title</a:t>
            </a:r>
          </a:p>
        </p:txBody>
      </p:sp>
      <p:sp>
        <p:nvSpPr>
          <p:cNvPr id="6" name="Θέση αριθμού διαφάνειας 5">
            <a:extLst>
              <a:ext uri="{FF2B5EF4-FFF2-40B4-BE49-F238E27FC236}">
                <a16:creationId xmlns:a16="http://schemas.microsoft.com/office/drawing/2014/main" id="{85B59537-5A1E-3AF0-AE5E-EA05BBD590B6}"/>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29</a:t>
            </a:fld>
            <a:endParaRPr lang="en-US"/>
          </a:p>
        </p:txBody>
      </p:sp>
    </p:spTree>
    <p:extLst>
      <p:ext uri="{BB962C8B-B14F-4D97-AF65-F5344CB8AC3E}">
        <p14:creationId xmlns:p14="http://schemas.microsoft.com/office/powerpoint/2010/main" val="748782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70BA96D9-2E56-3DBD-6315-048A1B2800FB}"/>
              </a:ext>
            </a:extLst>
          </p:cNvPr>
          <p:cNvSpPr>
            <a:spLocks noGrp="1"/>
          </p:cNvSpPr>
          <p:nvPr>
            <p:ph type="title"/>
          </p:nvPr>
        </p:nvSpPr>
        <p:spPr>
          <a:xfrm>
            <a:off x="173400" y="302058"/>
            <a:ext cx="6502620" cy="1298448"/>
          </a:xfrm>
        </p:spPr>
        <p:txBody>
          <a:bodyPr/>
          <a:lstStyle/>
          <a:p>
            <a:pPr marL="685800" indent="-685800">
              <a:buFont typeface="Wingdings" panose="05000000000000000000" pitchFamily="2" charset="2"/>
              <a:buChar char="q"/>
            </a:pPr>
            <a:r>
              <a:rPr lang="el-GR" u="sng" dirty="0"/>
              <a:t>Ιστορική Αναδρομή</a:t>
            </a:r>
            <a:r>
              <a:rPr lang="en-US" u="sng" dirty="0"/>
              <a:t>:</a:t>
            </a:r>
            <a:r>
              <a:rPr lang="el-GR" u="sng" dirty="0"/>
              <a:t> </a:t>
            </a:r>
            <a:r>
              <a:rPr lang="en-US" sz="4000" dirty="0"/>
              <a:t>millet</a:t>
            </a:r>
          </a:p>
        </p:txBody>
      </p:sp>
      <p:sp>
        <p:nvSpPr>
          <p:cNvPr id="27" name="Text Placeholder 26">
            <a:extLst>
              <a:ext uri="{FF2B5EF4-FFF2-40B4-BE49-F238E27FC236}">
                <a16:creationId xmlns:a16="http://schemas.microsoft.com/office/drawing/2014/main" id="{64C89AC3-3D7A-65BB-C3F4-2B1CB19E78D1}"/>
              </a:ext>
            </a:extLst>
          </p:cNvPr>
          <p:cNvSpPr>
            <a:spLocks noGrp="1"/>
          </p:cNvSpPr>
          <p:nvPr>
            <p:ph type="body" sz="half" idx="2"/>
          </p:nvPr>
        </p:nvSpPr>
        <p:spPr>
          <a:xfrm>
            <a:off x="576072" y="2046914"/>
            <a:ext cx="8383370" cy="3971486"/>
          </a:xfrm>
        </p:spPr>
        <p:txBody>
          <a:bodyPr/>
          <a:lstStyle/>
          <a:p>
            <a:r>
              <a:rPr lang="el-GR" dirty="0"/>
              <a:t> Σύστημα διοίκησης που εφάρμοσε ο Μωάμεθ ο Πορθητής,</a:t>
            </a:r>
          </a:p>
          <a:p>
            <a:r>
              <a:rPr lang="el-GR" dirty="0"/>
              <a:t> μέθοδος διαχείρισης και διαχωρισμού των πληθυσμών με βάση </a:t>
            </a:r>
          </a:p>
          <a:p>
            <a:r>
              <a:rPr lang="el-GR" dirty="0"/>
              <a:t> την θρησκευτική ταυτότητα. Βασικότερα </a:t>
            </a:r>
            <a:r>
              <a:rPr lang="en-US" dirty="0"/>
              <a:t>Millet:</a:t>
            </a:r>
            <a:r>
              <a:rPr lang="el-GR" dirty="0"/>
              <a:t> Μουσουλμανικό, </a:t>
            </a:r>
            <a:endParaRPr lang="en-US" dirty="0"/>
          </a:p>
          <a:p>
            <a:r>
              <a:rPr lang="en-US" dirty="0"/>
              <a:t> </a:t>
            </a:r>
            <a:r>
              <a:rPr lang="el-GR" dirty="0"/>
              <a:t>Ελληνορθόδοξο και Ιουδαϊκό.</a:t>
            </a:r>
          </a:p>
          <a:p>
            <a:endParaRPr lang="el-GR" dirty="0"/>
          </a:p>
          <a:p>
            <a:r>
              <a:rPr lang="el-GR" dirty="0"/>
              <a:t>Κάθε θρησκεία είχε τον δικό της ηγέτη (Πατριάρχης Αξιωματούχος ο οποίος</a:t>
            </a:r>
          </a:p>
          <a:p>
            <a:r>
              <a:rPr lang="el-GR" dirty="0"/>
              <a:t>επιλεγόταν από τον Σουλτάνο και ήτανε πιστός του.</a:t>
            </a:r>
          </a:p>
          <a:p>
            <a:endParaRPr lang="el-GR" dirty="0"/>
          </a:p>
          <a:p>
            <a:r>
              <a:rPr lang="el-GR" dirty="0"/>
              <a:t>Η συσχέτιση της θρησκείας με την ταυτότητα ανάγεται στην εποχή της</a:t>
            </a:r>
          </a:p>
          <a:p>
            <a:r>
              <a:rPr lang="el-GR" dirty="0"/>
              <a:t>Οθωμανικής Αυτοκρατορίας (ήτανε ο πρωταρχικός παράγοντας για τον</a:t>
            </a:r>
          </a:p>
          <a:p>
            <a:r>
              <a:rPr lang="el-GR" dirty="0"/>
              <a:t>προσδιορισμό της ταυτότητας)</a:t>
            </a:r>
          </a:p>
        </p:txBody>
      </p:sp>
      <p:sp>
        <p:nvSpPr>
          <p:cNvPr id="2" name="Date Placeholder 1">
            <a:extLst>
              <a:ext uri="{FF2B5EF4-FFF2-40B4-BE49-F238E27FC236}">
                <a16:creationId xmlns:a16="http://schemas.microsoft.com/office/drawing/2014/main" id="{DA884D8B-635B-7402-1437-04A104C24B54}"/>
              </a:ext>
            </a:extLst>
          </p:cNvPr>
          <p:cNvSpPr>
            <a:spLocks noGrp="1"/>
          </p:cNvSpPr>
          <p:nvPr>
            <p:ph type="dt" sz="half" idx="10"/>
          </p:nvPr>
        </p:nvSpPr>
        <p:spPr>
          <a:xfrm>
            <a:off x="365760" y="6464808"/>
            <a:ext cx="987552" cy="310896"/>
          </a:xfrm>
        </p:spPr>
        <p:txBody>
          <a:bodyPr/>
          <a:lstStyle/>
          <a:p>
            <a:r>
              <a:rPr lang="en-US" dirty="0"/>
              <a:t>20XX</a:t>
            </a:r>
          </a:p>
        </p:txBody>
      </p:sp>
      <p:sp>
        <p:nvSpPr>
          <p:cNvPr id="3" name="Footer Placeholder 2">
            <a:extLst>
              <a:ext uri="{FF2B5EF4-FFF2-40B4-BE49-F238E27FC236}">
                <a16:creationId xmlns:a16="http://schemas.microsoft.com/office/drawing/2014/main" id="{FAD9BE9C-B5EA-5DA0-9156-6E05D3882992}"/>
              </a:ext>
            </a:extLst>
          </p:cNvPr>
          <p:cNvSpPr>
            <a:spLocks noGrp="1"/>
          </p:cNvSpPr>
          <p:nvPr>
            <p:ph type="ftr" sz="quarter" idx="11"/>
          </p:nvPr>
        </p:nvSpPr>
        <p:spPr>
          <a:xfrm>
            <a:off x="4379976" y="6464808"/>
            <a:ext cx="3438144" cy="310896"/>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324E804-5D73-9996-1913-1EF77F2E53C5}"/>
              </a:ext>
            </a:extLst>
          </p:cNvPr>
          <p:cNvSpPr>
            <a:spLocks noGrp="1"/>
          </p:cNvSpPr>
          <p:nvPr>
            <p:ph type="sldNum" sz="quarter" idx="12"/>
          </p:nvPr>
        </p:nvSpPr>
        <p:spPr>
          <a:xfrm>
            <a:off x="11027664" y="6464808"/>
            <a:ext cx="987552" cy="310896"/>
          </a:xfrm>
        </p:spPr>
        <p:txBody>
          <a:bodyPr/>
          <a:lstStyle/>
          <a:p>
            <a:fld id="{58FB4751-880F-D840-AAA9-3A15815CC996}" type="slidenum">
              <a:rPr lang="en-US" smtClean="0"/>
              <a:pPr/>
              <a:t>3</a:t>
            </a:fld>
            <a:endParaRPr lang="en-US" dirty="0"/>
          </a:p>
        </p:txBody>
      </p:sp>
      <p:pic>
        <p:nvPicPr>
          <p:cNvPr id="11" name="Θέση εικόνας 10" descr="Εικόνα που περιέχει ζωγραφική, τέχνη, ρουχισμός, Προφήτης&#10;&#10;Περιγραφή που δημιουργήθηκε αυτόματα">
            <a:extLst>
              <a:ext uri="{FF2B5EF4-FFF2-40B4-BE49-F238E27FC236}">
                <a16:creationId xmlns:a16="http://schemas.microsoft.com/office/drawing/2014/main" id="{23749D93-913B-2850-D927-68FD55D59C20}"/>
              </a:ext>
            </a:extLst>
          </p:cNvPr>
          <p:cNvPicPr>
            <a:picLocks noGrp="1" noChangeAspect="1"/>
          </p:cNvPicPr>
          <p:nvPr>
            <p:ph type="pic" idx="1"/>
          </p:nvPr>
        </p:nvPicPr>
        <p:blipFill>
          <a:blip r:embed="rId2"/>
          <a:srcRect l="16456" r="16456"/>
          <a:stretch>
            <a:fillRect/>
          </a:stretch>
        </p:blipFill>
        <p:spPr>
          <a:xfrm>
            <a:off x="7818120" y="3644"/>
            <a:ext cx="4373880" cy="6014757"/>
          </a:xfrm>
        </p:spPr>
      </p:pic>
    </p:spTree>
    <p:extLst>
      <p:ext uri="{BB962C8B-B14F-4D97-AF65-F5344CB8AC3E}">
        <p14:creationId xmlns:p14="http://schemas.microsoft.com/office/powerpoint/2010/main" val="3435077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112A826C-CA7B-CB4E-0445-22459E5EBA12}"/>
              </a:ext>
            </a:extLst>
          </p:cNvPr>
          <p:cNvSpPr>
            <a:spLocks noGrp="1"/>
          </p:cNvSpPr>
          <p:nvPr>
            <p:ph type="body" sz="half" idx="2"/>
          </p:nvPr>
        </p:nvSpPr>
        <p:spPr>
          <a:xfrm>
            <a:off x="576071" y="1947671"/>
            <a:ext cx="8777653" cy="4070729"/>
          </a:xfrm>
        </p:spPr>
        <p:txBody>
          <a:bodyPr/>
          <a:lstStyle/>
          <a:p>
            <a:pPr marL="285750" indent="-285750">
              <a:buFont typeface="Wingdings" panose="05000000000000000000" pitchFamily="2" charset="2"/>
              <a:buChar char="§"/>
            </a:pPr>
            <a:r>
              <a:rPr lang="el-GR" sz="2800" dirty="0">
                <a:latin typeface="Bahnschrift Light" pitchFamily="34" charset="0"/>
              </a:rPr>
              <a:t>Αφετηρία και επίκεντρο η διδασκαλία της Ορθόδοξης Χριστιανικής Εκκλησίας ανεξαρτήτως θρησκευτικής ταυτότητας μαθητή</a:t>
            </a:r>
          </a:p>
          <a:p>
            <a:pPr marL="285750" indent="-285750">
              <a:buFont typeface="Wingdings" panose="05000000000000000000" pitchFamily="2" charset="2"/>
              <a:buChar char="§"/>
            </a:pPr>
            <a:r>
              <a:rPr lang="el-GR" sz="2800" dirty="0">
                <a:latin typeface="Bahnschrift Light" pitchFamily="34" charset="0"/>
              </a:rPr>
              <a:t>Γνωριμία των μαθητών με τις μεγάλες Χριστιανικές παραδόσεις εκτός της Ορθοδοξίας </a:t>
            </a:r>
          </a:p>
          <a:p>
            <a:pPr marL="285750" indent="-285750">
              <a:buFont typeface="Wingdings" panose="05000000000000000000" pitchFamily="2" charset="2"/>
              <a:buChar char="§"/>
            </a:pPr>
            <a:r>
              <a:rPr lang="el-GR" sz="2800" dirty="0">
                <a:latin typeface="Bahnschrift Light" pitchFamily="34" charset="0"/>
              </a:rPr>
              <a:t>Επαφή των μαθητών με άλλα μεγάλα θρησκεύματα </a:t>
            </a:r>
          </a:p>
          <a:p>
            <a:endParaRPr lang="en-US" dirty="0"/>
          </a:p>
        </p:txBody>
      </p:sp>
      <p:sp>
        <p:nvSpPr>
          <p:cNvPr id="4" name="Θέση ημερομηνίας 3">
            <a:extLst>
              <a:ext uri="{FF2B5EF4-FFF2-40B4-BE49-F238E27FC236}">
                <a16:creationId xmlns:a16="http://schemas.microsoft.com/office/drawing/2014/main" id="{90F4289A-381D-D337-BA1E-BF04D426700B}"/>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a:t>20XX</a:t>
            </a:r>
          </a:p>
        </p:txBody>
      </p:sp>
      <p:sp>
        <p:nvSpPr>
          <p:cNvPr id="5" name="Θέση υποσέλιδου 4">
            <a:extLst>
              <a:ext uri="{FF2B5EF4-FFF2-40B4-BE49-F238E27FC236}">
                <a16:creationId xmlns:a16="http://schemas.microsoft.com/office/drawing/2014/main" id="{277121AB-F9E0-D97B-8513-4F782BA21680}"/>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a:t>presentation title</a:t>
            </a:r>
          </a:p>
        </p:txBody>
      </p:sp>
      <p:sp>
        <p:nvSpPr>
          <p:cNvPr id="6" name="Θέση αριθμού διαφάνειας 5">
            <a:extLst>
              <a:ext uri="{FF2B5EF4-FFF2-40B4-BE49-F238E27FC236}">
                <a16:creationId xmlns:a16="http://schemas.microsoft.com/office/drawing/2014/main" id="{34FDADE7-DB1F-2FC1-B238-CEA59BE8F9ED}"/>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30</a:t>
            </a:fld>
            <a:endParaRPr lang="en-US"/>
          </a:p>
        </p:txBody>
      </p:sp>
      <p:sp>
        <p:nvSpPr>
          <p:cNvPr id="7" name="Picture Placeholder 3">
            <a:extLst>
              <a:ext uri="{FF2B5EF4-FFF2-40B4-BE49-F238E27FC236}">
                <a16:creationId xmlns:a16="http://schemas.microsoft.com/office/drawing/2014/main" id="{A0129825-41D5-1FD2-F2A7-8334B4CC90C8}"/>
              </a:ext>
            </a:extLst>
          </p:cNvPr>
          <p:cNvSpPr>
            <a:spLocks noGrp="1"/>
          </p:cNvSpPr>
          <p:nvPr>
            <p:ph type="title"/>
          </p:nvPr>
        </p:nvSpPr>
        <p:spPr>
          <a:xfrm>
            <a:off x="0" y="0"/>
            <a:ext cx="6502400" cy="1298575"/>
          </a:xfrm>
        </p:spPr>
        <p:txBody>
          <a:bodyPr/>
          <a:lstStyle/>
          <a:p>
            <a:r>
              <a:rPr lang="el-GR" sz="4000" b="1" dirty="0">
                <a:latin typeface="+mn-lt"/>
              </a:rPr>
              <a:t>Βασικοί άξονες του προσβαλλόμενου ΦΕΚ</a:t>
            </a:r>
            <a:r>
              <a:rPr lang="en-US" sz="4000" b="1" dirty="0">
                <a:latin typeface="+mn-lt"/>
              </a:rPr>
              <a:t>:</a:t>
            </a:r>
          </a:p>
        </p:txBody>
      </p:sp>
    </p:spTree>
    <p:extLst>
      <p:ext uri="{BB962C8B-B14F-4D97-AF65-F5344CB8AC3E}">
        <p14:creationId xmlns:p14="http://schemas.microsoft.com/office/powerpoint/2010/main" val="4068708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E98577F4-8717-2B7E-A466-D7BA447E9BDD}"/>
              </a:ext>
            </a:extLst>
          </p:cNvPr>
          <p:cNvSpPr>
            <a:spLocks noGrp="1"/>
          </p:cNvSpPr>
          <p:nvPr>
            <p:ph type="body" sz="half" idx="2"/>
          </p:nvPr>
        </p:nvSpPr>
        <p:spPr>
          <a:xfrm>
            <a:off x="1045855" y="1301719"/>
            <a:ext cx="9406827" cy="4070729"/>
          </a:xfrm>
        </p:spPr>
        <p:txBody>
          <a:bodyPr>
            <a:normAutofit/>
          </a:bodyPr>
          <a:lstStyle/>
          <a:p>
            <a:pPr algn="ctr">
              <a:spcAft>
                <a:spcPts val="600"/>
              </a:spcAft>
            </a:pPr>
            <a:r>
              <a:rPr lang="el-GR" dirty="0"/>
              <a:t> </a:t>
            </a:r>
            <a:r>
              <a:rPr lang="el-GR" sz="2800" dirty="0"/>
              <a:t>Οι παραπάνω άξονες στηρίχτηκαν στην άποψη πως «το ΜτΘ πρέπει να καλύπτει τα ενδιαφέροντα των σημερινών παιδιών, τα οποία ξεκινούν από την τοπική θρησκευτική παράδοση αλλά και ταυτόχρονα την υπερβαίνουν, χωρίς αυτό να σημαίνει την υποτίμηση ή τον εξοστρακισμό της».</a:t>
            </a:r>
          </a:p>
          <a:p>
            <a:pPr>
              <a:spcAft>
                <a:spcPts val="600"/>
              </a:spcAft>
            </a:pPr>
            <a:endParaRPr lang="en-US" dirty="0"/>
          </a:p>
        </p:txBody>
      </p:sp>
      <p:sp>
        <p:nvSpPr>
          <p:cNvPr id="5" name="Θέση ημερομηνίας 4">
            <a:extLst>
              <a:ext uri="{FF2B5EF4-FFF2-40B4-BE49-F238E27FC236}">
                <a16:creationId xmlns:a16="http://schemas.microsoft.com/office/drawing/2014/main" id="{87B584E9-4727-077E-10B5-4C345A6E00A2}"/>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a:t>20XX</a:t>
            </a:r>
          </a:p>
        </p:txBody>
      </p:sp>
      <p:sp>
        <p:nvSpPr>
          <p:cNvPr id="6" name="Θέση υποσέλιδου 5">
            <a:extLst>
              <a:ext uri="{FF2B5EF4-FFF2-40B4-BE49-F238E27FC236}">
                <a16:creationId xmlns:a16="http://schemas.microsoft.com/office/drawing/2014/main" id="{66FE2F74-192B-2A6C-8732-2CFD42357989}"/>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a:t>presentation title</a:t>
            </a:r>
          </a:p>
        </p:txBody>
      </p:sp>
      <p:sp>
        <p:nvSpPr>
          <p:cNvPr id="7" name="Θέση αριθμού διαφάνειας 6">
            <a:extLst>
              <a:ext uri="{FF2B5EF4-FFF2-40B4-BE49-F238E27FC236}">
                <a16:creationId xmlns:a16="http://schemas.microsoft.com/office/drawing/2014/main" id="{3B1D9F75-769B-B744-3FB0-A33455964773}"/>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31</a:t>
            </a:fld>
            <a:endParaRPr lang="en-US"/>
          </a:p>
        </p:txBody>
      </p:sp>
    </p:spTree>
    <p:extLst>
      <p:ext uri="{BB962C8B-B14F-4D97-AF65-F5344CB8AC3E}">
        <p14:creationId xmlns:p14="http://schemas.microsoft.com/office/powerpoint/2010/main" val="757339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E844764-0B08-2C93-C977-F492C5FE6B3A}"/>
              </a:ext>
            </a:extLst>
          </p:cNvPr>
          <p:cNvSpPr>
            <a:spLocks noGrp="1"/>
          </p:cNvSpPr>
          <p:nvPr>
            <p:ph type="title"/>
          </p:nvPr>
        </p:nvSpPr>
        <p:spPr>
          <a:xfrm>
            <a:off x="0" y="-9983"/>
            <a:ext cx="7729030" cy="1298448"/>
          </a:xfrm>
        </p:spPr>
        <p:txBody>
          <a:bodyPr/>
          <a:lstStyle/>
          <a:p>
            <a:r>
              <a:rPr lang="el-GR" sz="3200" b="1" dirty="0">
                <a:latin typeface="+mn-lt"/>
              </a:rPr>
              <a:t>Απόφαση </a:t>
            </a:r>
            <a:r>
              <a:rPr lang="el-GR" sz="3200" b="1" dirty="0" err="1">
                <a:latin typeface="+mn-lt"/>
              </a:rPr>
              <a:t>ΣτΕ</a:t>
            </a:r>
            <a:r>
              <a:rPr lang="el-GR" sz="3200" b="1" dirty="0">
                <a:latin typeface="+mn-lt"/>
              </a:rPr>
              <a:t> 17/49/2019 για Μτθ - Δημοτικό – Γυμνάσιο</a:t>
            </a:r>
            <a:r>
              <a:rPr lang="en-US" sz="3200" b="1" dirty="0">
                <a:latin typeface="+mn-lt"/>
              </a:rPr>
              <a:t>:</a:t>
            </a:r>
          </a:p>
        </p:txBody>
      </p:sp>
      <p:sp>
        <p:nvSpPr>
          <p:cNvPr id="14" name="Text Placeholder 2">
            <a:extLst>
              <a:ext uri="{FF2B5EF4-FFF2-40B4-BE49-F238E27FC236}">
                <a16:creationId xmlns:a16="http://schemas.microsoft.com/office/drawing/2014/main" id="{6157BF42-8780-7993-6900-9827E5A17571}"/>
              </a:ext>
            </a:extLst>
          </p:cNvPr>
          <p:cNvSpPr>
            <a:spLocks noGrp="1"/>
          </p:cNvSpPr>
          <p:nvPr>
            <p:ph type="body" sz="half" idx="2"/>
          </p:nvPr>
        </p:nvSpPr>
        <p:spPr>
          <a:xfrm>
            <a:off x="299234" y="1729557"/>
            <a:ext cx="9591385" cy="4070729"/>
          </a:xfrm>
        </p:spPr>
        <p:txBody>
          <a:bodyPr>
            <a:normAutofit lnSpcReduction="10000"/>
          </a:bodyPr>
          <a:lstStyle/>
          <a:p>
            <a:pPr>
              <a:buNone/>
            </a:pPr>
            <a:r>
              <a:rPr lang="el-GR" sz="2000" dirty="0"/>
              <a:t>Η παραπάνω υπουργική απόφαση καταργήθηκε έπειτα από προσφυγή πολιτών και φορέων στο </a:t>
            </a:r>
            <a:r>
              <a:rPr lang="el-GR" sz="2000" dirty="0" err="1"/>
              <a:t>ΣτΕ</a:t>
            </a:r>
            <a:r>
              <a:rPr lang="el-GR" sz="2000" dirty="0"/>
              <a:t>. Τα επιχειρήματά στα οποία βασίστηκε η συγκεκριμένη απόφαση του </a:t>
            </a:r>
            <a:r>
              <a:rPr lang="el-GR" sz="2000" dirty="0" err="1"/>
              <a:t>ΣτΕ</a:t>
            </a:r>
            <a:r>
              <a:rPr lang="el-GR" sz="2000" dirty="0"/>
              <a:t> ήταν τα εξής:  </a:t>
            </a:r>
          </a:p>
          <a:p>
            <a:pPr marL="514350" indent="-514350">
              <a:buFont typeface="+mj-lt"/>
              <a:buAutoNum type="arabicPeriod"/>
            </a:pPr>
            <a:endParaRPr lang="el-GR" sz="2000" dirty="0"/>
          </a:p>
          <a:p>
            <a:pPr marL="514350" indent="-514350">
              <a:buFont typeface="+mj-lt"/>
              <a:buAutoNum type="arabicPeriod"/>
            </a:pPr>
            <a:r>
              <a:rPr lang="el-GR" sz="2000" dirty="0"/>
              <a:t>Δεν διδάσκονται επαρκώς τα δόγματα της  Ορθοδοξίας </a:t>
            </a:r>
          </a:p>
          <a:p>
            <a:pPr marL="514350" indent="-514350">
              <a:buFont typeface="+mj-lt"/>
              <a:buAutoNum type="arabicPeriod"/>
            </a:pPr>
            <a:r>
              <a:rPr lang="el-GR" sz="2000" dirty="0"/>
              <a:t> Παραβιάζεται το άρθρο 3 του συντάγματος </a:t>
            </a:r>
            <a:r>
              <a:rPr lang="el-GR" sz="2000" dirty="0" err="1"/>
              <a:t>παρ</a:t>
            </a:r>
            <a:r>
              <a:rPr lang="el-GR" sz="2000" dirty="0"/>
              <a:t> 3</a:t>
            </a:r>
          </a:p>
          <a:p>
            <a:pPr marL="514350" indent="-514350">
              <a:buFont typeface="+mj-lt"/>
              <a:buAutoNum type="arabicPeriod"/>
            </a:pPr>
            <a:r>
              <a:rPr lang="el-GR" sz="2000" dirty="0"/>
              <a:t>Το μάθημα πρέπει να απευθύνεται μόνο σε μαθητές που ανήκουν στην πλειοψηφία του ελληνικού λαού, δηλαδή που ασπάζονται το Ορθόδοξο Χριστιανικό δόγμα, διαφορετικά παραβιάζεται το ανωτέρω άρθρο </a:t>
            </a:r>
          </a:p>
          <a:p>
            <a:pPr marL="514350" indent="-514350">
              <a:buFont typeface="+mj-lt"/>
              <a:buAutoNum type="arabicPeriod"/>
            </a:pPr>
            <a:r>
              <a:rPr lang="el-GR" sz="2000" dirty="0"/>
              <a:t>Η διδασκαλία άλλων δογμάτων και θρησκειών προκαλεί σύγχυση </a:t>
            </a:r>
          </a:p>
          <a:p>
            <a:pPr marL="514350" indent="-514350">
              <a:buFont typeface="+mj-lt"/>
              <a:buAutoNum type="arabicPeriod"/>
            </a:pPr>
            <a:r>
              <a:rPr lang="el-GR" sz="2000" dirty="0"/>
              <a:t>Οι ετερόδοξοι, αλλόθρησκοι και άθεοι μαθητές απαλλάσσονται από την διδασκαλία του ΜτΘ.</a:t>
            </a:r>
          </a:p>
          <a:p>
            <a:pPr marL="514350" indent="-514350">
              <a:buNone/>
            </a:pPr>
            <a:r>
              <a:rPr lang="el-GR" sz="2000" dirty="0"/>
              <a:t> </a:t>
            </a:r>
            <a:br>
              <a:rPr lang="el-GR" sz="2000" dirty="0"/>
            </a:br>
            <a:endParaRPr lang="el-GR" sz="2000" dirty="0"/>
          </a:p>
          <a:p>
            <a:endParaRPr lang="en-US" dirty="0"/>
          </a:p>
        </p:txBody>
      </p:sp>
      <p:sp>
        <p:nvSpPr>
          <p:cNvPr id="5" name="Θέση ημερομηνίας 4">
            <a:extLst>
              <a:ext uri="{FF2B5EF4-FFF2-40B4-BE49-F238E27FC236}">
                <a16:creationId xmlns:a16="http://schemas.microsoft.com/office/drawing/2014/main" id="{7D64AE11-AA2E-F8CE-7739-ABB3FBF4C6FB}"/>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a:t>20XX</a:t>
            </a:r>
          </a:p>
        </p:txBody>
      </p:sp>
      <p:sp>
        <p:nvSpPr>
          <p:cNvPr id="6" name="Θέση υποσέλιδου 5">
            <a:extLst>
              <a:ext uri="{FF2B5EF4-FFF2-40B4-BE49-F238E27FC236}">
                <a16:creationId xmlns:a16="http://schemas.microsoft.com/office/drawing/2014/main" id="{43E946DE-421F-E3EF-E42F-9E2D7A0408C0}"/>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a:t>presentation title</a:t>
            </a:r>
          </a:p>
        </p:txBody>
      </p:sp>
      <p:sp>
        <p:nvSpPr>
          <p:cNvPr id="7" name="Θέση αριθμού διαφάνειας 6">
            <a:extLst>
              <a:ext uri="{FF2B5EF4-FFF2-40B4-BE49-F238E27FC236}">
                <a16:creationId xmlns:a16="http://schemas.microsoft.com/office/drawing/2014/main" id="{41FB7894-0704-5D38-1D41-D5AF302094A9}"/>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32</a:t>
            </a:fld>
            <a:endParaRPr lang="en-US"/>
          </a:p>
        </p:txBody>
      </p:sp>
    </p:spTree>
    <p:extLst>
      <p:ext uri="{BB962C8B-B14F-4D97-AF65-F5344CB8AC3E}">
        <p14:creationId xmlns:p14="http://schemas.microsoft.com/office/powerpoint/2010/main" val="3552740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10711824-5CAA-C3B0-3648-6CAD2A03001B}"/>
              </a:ext>
            </a:extLst>
          </p:cNvPr>
          <p:cNvSpPr>
            <a:spLocks noGrp="1"/>
          </p:cNvSpPr>
          <p:nvPr>
            <p:ph idx="1"/>
          </p:nvPr>
        </p:nvSpPr>
        <p:spPr>
          <a:xfrm>
            <a:off x="251670" y="1476462"/>
            <a:ext cx="11103718" cy="4384588"/>
          </a:xfrm>
        </p:spPr>
        <p:txBody>
          <a:bodyPr>
            <a:normAutofit/>
          </a:bodyPr>
          <a:lstStyle/>
          <a:p>
            <a:pPr marL="571500" indent="-571500">
              <a:buFont typeface="+mj-lt"/>
              <a:buAutoNum type="romanUcPeriod"/>
            </a:pPr>
            <a:r>
              <a:rPr lang="el-GR" sz="2400" dirty="0">
                <a:latin typeface="Bahnschrift Light" pitchFamily="34" charset="0"/>
              </a:rPr>
              <a:t>Καταπάτηση του δικαιώματος του ατόμου να μην αποκαλύπτει το θρήσκευμα ή τις θρησκευτικές του πεποιθήσεις </a:t>
            </a:r>
          </a:p>
          <a:p>
            <a:pPr marL="571500" indent="-571500">
              <a:buFont typeface="+mj-lt"/>
              <a:buAutoNum type="romanUcPeriod"/>
            </a:pPr>
            <a:r>
              <a:rPr lang="el-GR" sz="2400" dirty="0">
                <a:latin typeface="Bahnschrift Light" pitchFamily="34" charset="0"/>
              </a:rPr>
              <a:t>Η απαλλαγή από την διδασκαλία του Μτθ αντιβαίνει στις θεμελιώδεις αρχές της δημοκρατίας που επιτάσσουν ελευθερία στην διαμόρφωση συνείδησης χωρίς κρατική επιβολή  </a:t>
            </a:r>
          </a:p>
          <a:p>
            <a:pPr marL="571500" indent="-571500">
              <a:buFont typeface="+mj-lt"/>
              <a:buAutoNum type="romanUcPeriod"/>
            </a:pPr>
            <a:r>
              <a:rPr lang="el-GR" sz="2400" dirty="0">
                <a:latin typeface="Bahnschrift Light" pitchFamily="34" charset="0"/>
              </a:rPr>
              <a:t>Δεν αντίκειται στις διατάξεις του συντάγματος διότι διατηρεί την έμφαση στη διδασκαλία των δογμάτων της Ανατολικής Ορθόδοξης Εκκλησί</a:t>
            </a:r>
            <a:r>
              <a:rPr lang="el-GR" sz="2400" dirty="0"/>
              <a:t>ας </a:t>
            </a:r>
          </a:p>
          <a:p>
            <a:pPr marL="0" indent="0">
              <a:buNone/>
            </a:pPr>
            <a:endParaRPr lang="en-US" dirty="0"/>
          </a:p>
        </p:txBody>
      </p:sp>
      <p:sp>
        <p:nvSpPr>
          <p:cNvPr id="5" name="Θέση ημερομηνίας 4">
            <a:extLst>
              <a:ext uri="{FF2B5EF4-FFF2-40B4-BE49-F238E27FC236}">
                <a16:creationId xmlns:a16="http://schemas.microsoft.com/office/drawing/2014/main" id="{7D85D55E-0399-5AAB-B886-C6DE2D6CE8E0}"/>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a:t>20XX</a:t>
            </a:r>
          </a:p>
        </p:txBody>
      </p:sp>
      <p:sp>
        <p:nvSpPr>
          <p:cNvPr id="6" name="Θέση υποσέλιδου 5">
            <a:extLst>
              <a:ext uri="{FF2B5EF4-FFF2-40B4-BE49-F238E27FC236}">
                <a16:creationId xmlns:a16="http://schemas.microsoft.com/office/drawing/2014/main" id="{F8E2BB76-3252-1F6C-7DA2-B18DF078EF8F}"/>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a:t>presentation title</a:t>
            </a:r>
          </a:p>
        </p:txBody>
      </p:sp>
      <p:sp>
        <p:nvSpPr>
          <p:cNvPr id="7" name="Θέση αριθμού διαφάνειας 6">
            <a:extLst>
              <a:ext uri="{FF2B5EF4-FFF2-40B4-BE49-F238E27FC236}">
                <a16:creationId xmlns:a16="http://schemas.microsoft.com/office/drawing/2014/main" id="{372DFC06-9F92-A9D4-C062-474C3B667311}"/>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33</a:t>
            </a:fld>
            <a:endParaRPr lang="en-US"/>
          </a:p>
        </p:txBody>
      </p:sp>
      <p:sp>
        <p:nvSpPr>
          <p:cNvPr id="8" name="Text Placeholder 2">
            <a:extLst>
              <a:ext uri="{FF2B5EF4-FFF2-40B4-BE49-F238E27FC236}">
                <a16:creationId xmlns:a16="http://schemas.microsoft.com/office/drawing/2014/main" id="{4827C20D-9EA5-B389-5F8F-BD61A44E9CDC}"/>
              </a:ext>
            </a:extLst>
          </p:cNvPr>
          <p:cNvSpPr>
            <a:spLocks noGrp="1"/>
          </p:cNvSpPr>
          <p:nvPr>
            <p:ph type="title"/>
          </p:nvPr>
        </p:nvSpPr>
        <p:spPr>
          <a:xfrm>
            <a:off x="76390" y="0"/>
            <a:ext cx="7289144" cy="927945"/>
          </a:xfrm>
        </p:spPr>
        <p:txBody>
          <a:bodyPr/>
          <a:lstStyle/>
          <a:p>
            <a:r>
              <a:rPr lang="el-GR" sz="4000" b="1" dirty="0">
                <a:latin typeface="+mn-lt"/>
              </a:rPr>
              <a:t>Αντεπιχειρήματα μειοψηφησάντων</a:t>
            </a:r>
            <a:r>
              <a:rPr lang="en-US" sz="4000" b="1" dirty="0">
                <a:latin typeface="+mn-lt"/>
              </a:rPr>
              <a:t>:</a:t>
            </a:r>
            <a:r>
              <a:rPr lang="el-GR" sz="4000" b="1" dirty="0">
                <a:latin typeface="+mn-lt"/>
              </a:rPr>
              <a:t> </a:t>
            </a:r>
            <a:endParaRPr lang="en-US" sz="4000" b="1" dirty="0">
              <a:latin typeface="+mn-lt"/>
            </a:endParaRPr>
          </a:p>
        </p:txBody>
      </p:sp>
    </p:spTree>
    <p:extLst>
      <p:ext uri="{BB962C8B-B14F-4D97-AF65-F5344CB8AC3E}">
        <p14:creationId xmlns:p14="http://schemas.microsoft.com/office/powerpoint/2010/main" val="3708793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A73E740-DB98-6ACC-E3DB-EC356A6FFA6F}"/>
              </a:ext>
            </a:extLst>
          </p:cNvPr>
          <p:cNvSpPr>
            <a:spLocks noGrp="1"/>
          </p:cNvSpPr>
          <p:nvPr>
            <p:ph type="title"/>
          </p:nvPr>
        </p:nvSpPr>
        <p:spPr>
          <a:xfrm>
            <a:off x="165011" y="82296"/>
            <a:ext cx="10515600" cy="734791"/>
          </a:xfrm>
        </p:spPr>
        <p:txBody>
          <a:bodyPr/>
          <a:lstStyle/>
          <a:p>
            <a:r>
              <a:rPr lang="el-GR" sz="4400" b="1" dirty="0">
                <a:latin typeface="+mn-lt"/>
              </a:rPr>
              <a:t>Αλλαγή του νόμου επί Κεραμέως </a:t>
            </a:r>
            <a:r>
              <a:rPr lang="en-US" sz="4400" b="1" dirty="0">
                <a:latin typeface="+mn-lt"/>
              </a:rPr>
              <a:t>:</a:t>
            </a:r>
          </a:p>
        </p:txBody>
      </p:sp>
      <p:sp>
        <p:nvSpPr>
          <p:cNvPr id="14" name="Content Placeholder 2">
            <a:extLst>
              <a:ext uri="{FF2B5EF4-FFF2-40B4-BE49-F238E27FC236}">
                <a16:creationId xmlns:a16="http://schemas.microsoft.com/office/drawing/2014/main" id="{D93A991D-9776-677C-ED74-E29B7DA7E061}"/>
              </a:ext>
            </a:extLst>
          </p:cNvPr>
          <p:cNvSpPr>
            <a:spLocks noGrp="1"/>
          </p:cNvSpPr>
          <p:nvPr>
            <p:ph idx="1"/>
          </p:nvPr>
        </p:nvSpPr>
        <p:spPr>
          <a:xfrm>
            <a:off x="512064" y="1599948"/>
            <a:ext cx="10515600" cy="3877056"/>
          </a:xfrm>
        </p:spPr>
        <p:txBody>
          <a:bodyPr/>
          <a:lstStyle/>
          <a:p>
            <a:pPr>
              <a:buNone/>
            </a:pPr>
            <a:r>
              <a:rPr lang="el-GR" sz="2400" dirty="0">
                <a:latin typeface="Bahnschrift Light" pitchFamily="34" charset="0"/>
              </a:rPr>
              <a:t>Επί υπουργίας Ν. Κεραμέως το αναλυτικό πρόγραμμα για την διδασκαλία του ΜτΘ άλλαξε, σε εφαρμογή της απόφασης του </a:t>
            </a:r>
            <a:r>
              <a:rPr lang="el-GR" sz="2400" dirty="0" err="1">
                <a:latin typeface="Bahnschrift Light" pitchFamily="34" charset="0"/>
              </a:rPr>
              <a:t>ΣτΕ</a:t>
            </a:r>
            <a:r>
              <a:rPr lang="el-GR" sz="2400" dirty="0">
                <a:latin typeface="Bahnschrift Light" pitchFamily="34" charset="0"/>
              </a:rPr>
              <a:t> που έκρινε ως αντισυνταγματικά τα προηγούμενα Α.Π. Βασικά σημεία είναι τα παρακάτω:</a:t>
            </a:r>
          </a:p>
          <a:p>
            <a:r>
              <a:rPr lang="el-GR" sz="2400" dirty="0">
                <a:latin typeface="Bahnschrift Light" pitchFamily="34" charset="0"/>
              </a:rPr>
              <a:t>Μη Ορθόδοξοι Χριστιανοί μαθητές δύνανται να απαλλαγούν από την παρακολούθηση του μαθήματος εφόσον το επιθυμούν </a:t>
            </a:r>
          </a:p>
          <a:p>
            <a:r>
              <a:rPr lang="el-GR" sz="2400" dirty="0">
                <a:latin typeface="Bahnschrift Light" pitchFamily="34" charset="0"/>
              </a:rPr>
              <a:t>Η απαλλαγή γίνεται με υποβολή αίτησης στον διευθυντή η οποία θα αναφέρει πως: «Λόγοι θρησκευτικής συνείδησης δεν επιτρέπουν τη συμμετοχή (μου ή του παιδιού μου) στο μάθημα των Θρησκευτικών».     </a:t>
            </a:r>
          </a:p>
          <a:p>
            <a:pPr marL="0" indent="0">
              <a:buNone/>
            </a:pPr>
            <a:endParaRPr lang="en-US" dirty="0"/>
          </a:p>
        </p:txBody>
      </p:sp>
      <p:sp>
        <p:nvSpPr>
          <p:cNvPr id="5" name="Θέση ημερομηνίας 4">
            <a:extLst>
              <a:ext uri="{FF2B5EF4-FFF2-40B4-BE49-F238E27FC236}">
                <a16:creationId xmlns:a16="http://schemas.microsoft.com/office/drawing/2014/main" id="{160328F2-52E4-B102-A3CB-8C756C7002AD}"/>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a:t>20XX</a:t>
            </a:r>
          </a:p>
        </p:txBody>
      </p:sp>
      <p:sp>
        <p:nvSpPr>
          <p:cNvPr id="6" name="Θέση υποσέλιδου 5">
            <a:extLst>
              <a:ext uri="{FF2B5EF4-FFF2-40B4-BE49-F238E27FC236}">
                <a16:creationId xmlns:a16="http://schemas.microsoft.com/office/drawing/2014/main" id="{959ECB94-6D45-527C-A347-14DB7E028691}"/>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a:t>presentation title</a:t>
            </a:r>
          </a:p>
        </p:txBody>
      </p:sp>
      <p:sp>
        <p:nvSpPr>
          <p:cNvPr id="7" name="Θέση αριθμού διαφάνειας 6">
            <a:extLst>
              <a:ext uri="{FF2B5EF4-FFF2-40B4-BE49-F238E27FC236}">
                <a16:creationId xmlns:a16="http://schemas.microsoft.com/office/drawing/2014/main" id="{38E7766D-A089-0D81-A04B-8DD5653F6733}"/>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34</a:t>
            </a:fld>
            <a:endParaRPr lang="en-US"/>
          </a:p>
        </p:txBody>
      </p:sp>
    </p:spTree>
    <p:extLst>
      <p:ext uri="{BB962C8B-B14F-4D97-AF65-F5344CB8AC3E}">
        <p14:creationId xmlns:p14="http://schemas.microsoft.com/office/powerpoint/2010/main" val="3229561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ημερομηνίας 3">
            <a:extLst>
              <a:ext uri="{FF2B5EF4-FFF2-40B4-BE49-F238E27FC236}">
                <a16:creationId xmlns:a16="http://schemas.microsoft.com/office/drawing/2014/main" id="{8A50C6CA-3643-F040-7ECE-898DD609395C}"/>
              </a:ext>
            </a:extLst>
          </p:cNvPr>
          <p:cNvSpPr>
            <a:spLocks noGrp="1"/>
          </p:cNvSpPr>
          <p:nvPr>
            <p:ph type="dt" sz="half" idx="10"/>
          </p:nvPr>
        </p:nvSpPr>
        <p:spPr/>
        <p:txBody>
          <a:bodyPr/>
          <a:lstStyle/>
          <a:p>
            <a:r>
              <a:rPr lang="en-US"/>
              <a:t>20XX</a:t>
            </a:r>
            <a:endParaRPr lang="en-US" dirty="0"/>
          </a:p>
        </p:txBody>
      </p:sp>
      <p:sp>
        <p:nvSpPr>
          <p:cNvPr id="5" name="Θέση υποσέλιδου 4">
            <a:extLst>
              <a:ext uri="{FF2B5EF4-FFF2-40B4-BE49-F238E27FC236}">
                <a16:creationId xmlns:a16="http://schemas.microsoft.com/office/drawing/2014/main" id="{25F78596-A9E9-2FAD-1F31-EE2823C1AABC}"/>
              </a:ext>
            </a:extLst>
          </p:cNvPr>
          <p:cNvSpPr>
            <a:spLocks noGrp="1"/>
          </p:cNvSpPr>
          <p:nvPr>
            <p:ph type="ftr" sz="quarter" idx="11"/>
          </p:nvPr>
        </p:nvSpPr>
        <p:spPr/>
        <p:txBody>
          <a:bodyPr/>
          <a:lstStyle/>
          <a:p>
            <a:r>
              <a:rPr lang="en-US"/>
              <a:t>presentation title</a:t>
            </a:r>
            <a:endParaRPr lang="en-US" dirty="0"/>
          </a:p>
        </p:txBody>
      </p:sp>
      <p:sp>
        <p:nvSpPr>
          <p:cNvPr id="6" name="Θέση αριθμού διαφάνειας 5">
            <a:extLst>
              <a:ext uri="{FF2B5EF4-FFF2-40B4-BE49-F238E27FC236}">
                <a16:creationId xmlns:a16="http://schemas.microsoft.com/office/drawing/2014/main" id="{9F4D4117-711B-4BA2-964B-D97661C34830}"/>
              </a:ext>
            </a:extLst>
          </p:cNvPr>
          <p:cNvSpPr>
            <a:spLocks noGrp="1"/>
          </p:cNvSpPr>
          <p:nvPr>
            <p:ph type="sldNum" sz="quarter" idx="12"/>
          </p:nvPr>
        </p:nvSpPr>
        <p:spPr/>
        <p:txBody>
          <a:bodyPr/>
          <a:lstStyle/>
          <a:p>
            <a:fld id="{58FB4751-880F-D840-AAA9-3A15815CC996}" type="slidenum">
              <a:rPr lang="en-US" smtClean="0"/>
              <a:t>35</a:t>
            </a:fld>
            <a:endParaRPr lang="en-US" dirty="0"/>
          </a:p>
        </p:txBody>
      </p:sp>
      <p:sp>
        <p:nvSpPr>
          <p:cNvPr id="8" name="Τίτλος 1">
            <a:extLst>
              <a:ext uri="{FF2B5EF4-FFF2-40B4-BE49-F238E27FC236}">
                <a16:creationId xmlns:a16="http://schemas.microsoft.com/office/drawing/2014/main" id="{638C1C8B-135C-4C99-17CD-C591E656DDBD}"/>
              </a:ext>
            </a:extLst>
          </p:cNvPr>
          <p:cNvSpPr>
            <a:spLocks noGrp="1"/>
          </p:cNvSpPr>
          <p:nvPr>
            <p:ph idx="1"/>
          </p:nvPr>
        </p:nvSpPr>
        <p:spPr>
          <a:xfrm>
            <a:off x="769210" y="1213928"/>
            <a:ext cx="10515600" cy="3876675"/>
          </a:xfrm>
        </p:spPr>
        <p:txBody>
          <a:bodyPr/>
          <a:lstStyle/>
          <a:p>
            <a:r>
              <a:rPr lang="el-GR" dirty="0">
                <a:latin typeface="Bahnschrift Light" pitchFamily="34" charset="0"/>
              </a:rPr>
              <a:t> Οι απαλλασσόμενοι μαθητές δεν επιτρέπεται να περιφέρονται </a:t>
            </a:r>
            <a:r>
              <a:rPr lang="el-GR" dirty="0"/>
              <a:t>στο</a:t>
            </a:r>
            <a:r>
              <a:rPr lang="el-GR" dirty="0">
                <a:latin typeface="Bahnschrift Light" pitchFamily="34" charset="0"/>
              </a:rPr>
              <a:t> σχολείο ή να απουσιάζουν αδικαιολόγητα.</a:t>
            </a:r>
          </a:p>
          <a:p>
            <a:r>
              <a:rPr lang="el-GR" dirty="0">
                <a:latin typeface="Bahnschrift Light" pitchFamily="34" charset="0"/>
              </a:rPr>
              <a:t>Ο </a:t>
            </a:r>
            <a:r>
              <a:rPr lang="el-GR" dirty="0"/>
              <a:t>διευθυντής</a:t>
            </a:r>
            <a:r>
              <a:rPr lang="el-GR" dirty="0">
                <a:latin typeface="Bahnschrift Light" pitchFamily="34" charset="0"/>
              </a:rPr>
              <a:t> μαζί με τους διδάσκοντες αποφασίζουν τον τρόπο με τον οποίο θα απασχολούνται οι απαλλασσόμενοι μαθητές </a:t>
            </a:r>
          </a:p>
          <a:p>
            <a:r>
              <a:rPr lang="el-GR" dirty="0">
                <a:latin typeface="Bahnschrift Light" pitchFamily="34" charset="0"/>
              </a:rPr>
              <a:t>Η απαλλαγή αρχίζει από την έναρξη των μαθημάτων, αφορά ολόκληρο το σχολικό έτος και ανανεώνεται κάθε χρόνο με την ίδια διαδικασία. </a:t>
            </a:r>
          </a:p>
          <a:p>
            <a:pPr marL="0" indent="0">
              <a:buNone/>
            </a:pPr>
            <a:endParaRPr lang="en-US" dirty="0"/>
          </a:p>
        </p:txBody>
      </p:sp>
    </p:spTree>
    <p:extLst>
      <p:ext uri="{BB962C8B-B14F-4D97-AF65-F5344CB8AC3E}">
        <p14:creationId xmlns:p14="http://schemas.microsoft.com/office/powerpoint/2010/main" val="285537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FE98F1B-C12C-FE06-368A-ED3E5C195900}"/>
              </a:ext>
            </a:extLst>
          </p:cNvPr>
          <p:cNvSpPr>
            <a:spLocks noGrp="1"/>
          </p:cNvSpPr>
          <p:nvPr>
            <p:ph type="title"/>
          </p:nvPr>
        </p:nvSpPr>
        <p:spPr>
          <a:xfrm>
            <a:off x="204733" y="729235"/>
            <a:ext cx="9155157" cy="491511"/>
          </a:xfrm>
        </p:spPr>
        <p:txBody>
          <a:bodyPr/>
          <a:lstStyle/>
          <a:p>
            <a:r>
              <a:rPr lang="el-GR" sz="2800" dirty="0">
                <a:latin typeface="Bahnschrift" pitchFamily="34" charset="0"/>
              </a:rPr>
              <a:t>Αρχή </a:t>
            </a:r>
            <a:r>
              <a:rPr lang="el-GR" sz="3200" dirty="0">
                <a:latin typeface="+mn-lt"/>
              </a:rPr>
              <a:t>Προστασίας</a:t>
            </a:r>
            <a:r>
              <a:rPr lang="el-GR" sz="2800" dirty="0">
                <a:latin typeface="Bahnschrift" pitchFamily="34" charset="0"/>
              </a:rPr>
              <a:t> Δεδομένων Προσωπικού Χαρακτήρα</a:t>
            </a:r>
            <a:r>
              <a:rPr lang="en-US" sz="2800" dirty="0">
                <a:latin typeface="Bahnschrift" pitchFamily="34" charset="0"/>
              </a:rPr>
              <a:t>:</a:t>
            </a:r>
            <a:r>
              <a:rPr lang="el-GR" sz="2800" dirty="0">
                <a:latin typeface="Bahnschrift" pitchFamily="34" charset="0"/>
              </a:rPr>
              <a:t> </a:t>
            </a:r>
            <a:endParaRPr lang="en-US" sz="2800" dirty="0"/>
          </a:p>
        </p:txBody>
      </p:sp>
      <p:sp>
        <p:nvSpPr>
          <p:cNvPr id="15" name="Content Placeholder 3">
            <a:extLst>
              <a:ext uri="{FF2B5EF4-FFF2-40B4-BE49-F238E27FC236}">
                <a16:creationId xmlns:a16="http://schemas.microsoft.com/office/drawing/2014/main" id="{A29FD9C6-0D34-B691-9D90-C137236240A5}"/>
              </a:ext>
            </a:extLst>
          </p:cNvPr>
          <p:cNvSpPr>
            <a:spLocks noGrp="1"/>
          </p:cNvSpPr>
          <p:nvPr>
            <p:ph sz="half" idx="2"/>
          </p:nvPr>
        </p:nvSpPr>
        <p:spPr>
          <a:xfrm>
            <a:off x="576071" y="1820411"/>
            <a:ext cx="10572897" cy="4369252"/>
          </a:xfrm>
        </p:spPr>
        <p:txBody>
          <a:bodyPr/>
          <a:lstStyle/>
          <a:p>
            <a:r>
              <a:rPr lang="el-GR" sz="2800" dirty="0">
                <a:latin typeface="Bahnschrift Light" pitchFamily="34" charset="0"/>
              </a:rPr>
              <a:t>Αποφάσεις </a:t>
            </a:r>
            <a:r>
              <a:rPr lang="el-GR" sz="2800" dirty="0"/>
              <a:t>28/2019</a:t>
            </a:r>
            <a:r>
              <a:rPr lang="el-GR" sz="2800" dirty="0">
                <a:latin typeface="Bahnschrift Light" pitchFamily="34" charset="0"/>
              </a:rPr>
              <a:t> και 32/2020 οι απαλλασσόμενοι θα αναφέρουν ότι: « Λόγοι συνείδησης δεν επιτρέπουν την συμμετοχή ( μου ή του παιδιού μου) στο μάθημα των θρησκευτικών</a:t>
            </a:r>
          </a:p>
          <a:p>
            <a:pPr marL="514350" indent="-514350">
              <a:buNone/>
            </a:pPr>
            <a:r>
              <a:rPr lang="el-GR" sz="2800" dirty="0">
                <a:latin typeface="Bahnschrift Light" pitchFamily="34" charset="0"/>
              </a:rPr>
              <a:t> Γιατί: </a:t>
            </a:r>
          </a:p>
          <a:p>
            <a:pPr marL="514350" indent="-514350">
              <a:buFont typeface="+mj-lt"/>
              <a:buAutoNum type="arabicParenR"/>
            </a:pPr>
            <a:r>
              <a:rPr lang="el-GR" sz="2800" dirty="0">
                <a:latin typeface="Bahnschrift Light" pitchFamily="34" charset="0"/>
              </a:rPr>
              <a:t>Διασφαλίζεται η Αρχή της « ελαχιστοποίησης των δεδομένων» </a:t>
            </a:r>
          </a:p>
          <a:p>
            <a:pPr marL="514350" indent="-514350">
              <a:buFont typeface="+mj-lt"/>
              <a:buAutoNum type="arabicParenR"/>
            </a:pPr>
            <a:r>
              <a:rPr lang="el-GR" sz="2800" dirty="0">
                <a:latin typeface="Bahnschrift Light" pitchFamily="34" charset="0"/>
              </a:rPr>
              <a:t>Μειώνεται ο κίνδυνος πιθανού στιγματισμού και απομόνωσης των </a:t>
            </a:r>
            <a:r>
              <a:rPr lang="el-GR" sz="2800" dirty="0" err="1">
                <a:latin typeface="Bahnschrift Light" pitchFamily="34" charset="0"/>
              </a:rPr>
              <a:t>απαλλασσομένων</a:t>
            </a:r>
            <a:r>
              <a:rPr lang="el-GR" sz="2800" dirty="0">
                <a:latin typeface="Bahnschrift Light" pitchFamily="34" charset="0"/>
              </a:rPr>
              <a:t>. </a:t>
            </a:r>
          </a:p>
          <a:p>
            <a:pPr marL="0" indent="0">
              <a:buNone/>
            </a:pPr>
            <a:endParaRPr lang="en-US" dirty="0"/>
          </a:p>
        </p:txBody>
      </p:sp>
      <p:sp>
        <p:nvSpPr>
          <p:cNvPr id="4" name="Θέση ημερομηνίας 3">
            <a:extLst>
              <a:ext uri="{FF2B5EF4-FFF2-40B4-BE49-F238E27FC236}">
                <a16:creationId xmlns:a16="http://schemas.microsoft.com/office/drawing/2014/main" id="{80E26C18-F007-380F-AA72-56FFD6684031}"/>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a:t>20XX</a:t>
            </a:r>
          </a:p>
        </p:txBody>
      </p:sp>
      <p:sp>
        <p:nvSpPr>
          <p:cNvPr id="5" name="Θέση υποσέλιδου 4">
            <a:extLst>
              <a:ext uri="{FF2B5EF4-FFF2-40B4-BE49-F238E27FC236}">
                <a16:creationId xmlns:a16="http://schemas.microsoft.com/office/drawing/2014/main" id="{794C5D07-07F8-D9CF-A5EA-137876738D8A}"/>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a:t>presentation title</a:t>
            </a:r>
          </a:p>
        </p:txBody>
      </p:sp>
      <p:sp>
        <p:nvSpPr>
          <p:cNvPr id="6" name="Θέση αριθμού διαφάνειας 5">
            <a:extLst>
              <a:ext uri="{FF2B5EF4-FFF2-40B4-BE49-F238E27FC236}">
                <a16:creationId xmlns:a16="http://schemas.microsoft.com/office/drawing/2014/main" id="{1AAE4DB3-B3F3-93F8-B7AC-AAA12B2DB0D4}"/>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36</a:t>
            </a:fld>
            <a:endParaRPr lang="en-US"/>
          </a:p>
        </p:txBody>
      </p:sp>
    </p:spTree>
    <p:extLst>
      <p:ext uri="{BB962C8B-B14F-4D97-AF65-F5344CB8AC3E}">
        <p14:creationId xmlns:p14="http://schemas.microsoft.com/office/powerpoint/2010/main" val="1163028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7E442B9B-6263-15DF-FE48-B8E8A256DC88}"/>
              </a:ext>
            </a:extLst>
          </p:cNvPr>
          <p:cNvSpPr>
            <a:spLocks noGrp="1"/>
          </p:cNvSpPr>
          <p:nvPr>
            <p:ph type="body" sz="quarter" idx="13"/>
          </p:nvPr>
        </p:nvSpPr>
        <p:spPr>
          <a:xfrm>
            <a:off x="3251994" y="2106612"/>
            <a:ext cx="5688012" cy="2644775"/>
          </a:xfrm>
        </p:spPr>
        <p:txBody>
          <a:bodyPr/>
          <a:lstStyle/>
          <a:p>
            <a:r>
              <a:rPr lang="el-GR" dirty="0"/>
              <a:t>Ωστόσο ακόμα και σήμερα στην αίτηση απαλλαγής πρέπει να αναφέρεται ότι : « Λόγοι θρησκευτικής συνείδησης δεν επιτρέπουν την συμμετοχή ( μου ή του παιδιού μου ) στο μάθημα των θρησκευτικών».</a:t>
            </a:r>
            <a:endParaRPr lang="en-US" dirty="0"/>
          </a:p>
        </p:txBody>
      </p:sp>
      <p:sp>
        <p:nvSpPr>
          <p:cNvPr id="9" name="Θέση ημερομηνίας 8">
            <a:extLst>
              <a:ext uri="{FF2B5EF4-FFF2-40B4-BE49-F238E27FC236}">
                <a16:creationId xmlns:a16="http://schemas.microsoft.com/office/drawing/2014/main" id="{75D9126A-B9AD-027E-D0E7-AC1F646DC713}"/>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a:t>20XX</a:t>
            </a:r>
          </a:p>
        </p:txBody>
      </p:sp>
      <p:sp>
        <p:nvSpPr>
          <p:cNvPr id="10" name="Θέση υποσέλιδου 9">
            <a:extLst>
              <a:ext uri="{FF2B5EF4-FFF2-40B4-BE49-F238E27FC236}">
                <a16:creationId xmlns:a16="http://schemas.microsoft.com/office/drawing/2014/main" id="{B08A02ED-85BB-7CDF-306A-A7ACB0A0227C}"/>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a:t>presentation title</a:t>
            </a:r>
          </a:p>
        </p:txBody>
      </p:sp>
      <p:sp>
        <p:nvSpPr>
          <p:cNvPr id="11" name="Θέση αριθμού διαφάνειας 10">
            <a:extLst>
              <a:ext uri="{FF2B5EF4-FFF2-40B4-BE49-F238E27FC236}">
                <a16:creationId xmlns:a16="http://schemas.microsoft.com/office/drawing/2014/main" id="{CC95DFC6-B332-19C0-3982-07589043D350}"/>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37</a:t>
            </a:fld>
            <a:endParaRPr lang="en-US"/>
          </a:p>
        </p:txBody>
      </p:sp>
    </p:spTree>
    <p:extLst>
      <p:ext uri="{BB962C8B-B14F-4D97-AF65-F5344CB8AC3E}">
        <p14:creationId xmlns:p14="http://schemas.microsoft.com/office/powerpoint/2010/main" val="1799452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8D54087-600D-C1FE-F46F-C1105ED4E734}"/>
              </a:ext>
            </a:extLst>
          </p:cNvPr>
          <p:cNvSpPr>
            <a:spLocks noGrp="1"/>
          </p:cNvSpPr>
          <p:nvPr>
            <p:ph type="title"/>
          </p:nvPr>
        </p:nvSpPr>
        <p:spPr>
          <a:xfrm>
            <a:off x="325912" y="9727"/>
            <a:ext cx="9373271" cy="702845"/>
          </a:xfrm>
        </p:spPr>
        <p:txBody>
          <a:bodyPr/>
          <a:lstStyle/>
          <a:p>
            <a:pPr marL="685800" indent="-685800">
              <a:buFont typeface="Wingdings" panose="05000000000000000000" pitchFamily="2" charset="2"/>
              <a:buChar char="q"/>
            </a:pPr>
            <a:r>
              <a:rPr lang="el-GR" sz="4000" u="sng" dirty="0"/>
              <a:t>Βιβλιογραφικές Αναφορές</a:t>
            </a:r>
            <a:r>
              <a:rPr lang="en-US" sz="4000" u="sng" dirty="0"/>
              <a:t>:</a:t>
            </a:r>
          </a:p>
        </p:txBody>
      </p:sp>
      <p:sp>
        <p:nvSpPr>
          <p:cNvPr id="14" name="Text Placeholder 2">
            <a:extLst>
              <a:ext uri="{FF2B5EF4-FFF2-40B4-BE49-F238E27FC236}">
                <a16:creationId xmlns:a16="http://schemas.microsoft.com/office/drawing/2014/main" id="{6C3B5939-CD74-B61D-82AF-DF56C642999F}"/>
              </a:ext>
            </a:extLst>
          </p:cNvPr>
          <p:cNvSpPr>
            <a:spLocks noGrp="1"/>
          </p:cNvSpPr>
          <p:nvPr>
            <p:ph type="body" idx="1"/>
          </p:nvPr>
        </p:nvSpPr>
        <p:spPr>
          <a:xfrm>
            <a:off x="177566" y="723287"/>
            <a:ext cx="2944368" cy="683958"/>
          </a:xfrm>
        </p:spPr>
        <p:txBody>
          <a:bodyPr/>
          <a:lstStyle/>
          <a:p>
            <a:r>
              <a:rPr lang="el-GR" dirty="0" err="1"/>
              <a:t>Ιστορικη</a:t>
            </a:r>
            <a:r>
              <a:rPr lang="el-GR" dirty="0"/>
              <a:t> </a:t>
            </a:r>
            <a:r>
              <a:rPr lang="el-GR" dirty="0" err="1"/>
              <a:t>αναδρομη</a:t>
            </a:r>
            <a:endParaRPr lang="en-US" dirty="0"/>
          </a:p>
        </p:txBody>
      </p:sp>
      <p:sp>
        <p:nvSpPr>
          <p:cNvPr id="16" name="Content Placeholder 3">
            <a:extLst>
              <a:ext uri="{FF2B5EF4-FFF2-40B4-BE49-F238E27FC236}">
                <a16:creationId xmlns:a16="http://schemas.microsoft.com/office/drawing/2014/main" id="{CD26B9AF-3758-45CC-41E7-4987165CCC5B}"/>
              </a:ext>
            </a:extLst>
          </p:cNvPr>
          <p:cNvSpPr>
            <a:spLocks noGrp="1"/>
          </p:cNvSpPr>
          <p:nvPr>
            <p:ph sz="half" idx="2"/>
          </p:nvPr>
        </p:nvSpPr>
        <p:spPr>
          <a:xfrm>
            <a:off x="313284" y="1239079"/>
            <a:ext cx="3494437" cy="5002329"/>
          </a:xfrm>
        </p:spPr>
        <p:txBody>
          <a:bodyPr>
            <a:normAutofit fontScale="62500" lnSpcReduction="20000"/>
          </a:bodyPr>
          <a:lstStyle/>
          <a:p>
            <a:pPr marL="0" indent="0">
              <a:buNone/>
            </a:pPr>
            <a:r>
              <a:rPr lang="el-GR" sz="2600" b="1" i="1" dirty="0">
                <a:solidFill>
                  <a:schemeClr val="tx1"/>
                </a:solidFill>
              </a:rPr>
              <a:t>Ελληνική Βιβλιογραφία</a:t>
            </a:r>
            <a:r>
              <a:rPr lang="en-US" sz="2600" b="1" i="1" dirty="0">
                <a:solidFill>
                  <a:schemeClr val="tx1"/>
                </a:solidFill>
              </a:rPr>
              <a:t>:</a:t>
            </a:r>
            <a:endParaRPr lang="el-GR" sz="2600" b="1" i="1" dirty="0">
              <a:solidFill>
                <a:schemeClr val="tx1"/>
              </a:solidFill>
            </a:endParaRPr>
          </a:p>
          <a:p>
            <a:pPr>
              <a:buFont typeface="Arial" panose="020B0604020202020204" pitchFamily="34" charset="0"/>
              <a:buChar char="•"/>
            </a:pPr>
            <a:endParaRPr lang="el-GR" sz="1800" dirty="0">
              <a:solidFill>
                <a:schemeClr val="tx1"/>
              </a:solidFill>
            </a:endParaRPr>
          </a:p>
          <a:p>
            <a:pPr>
              <a:buFont typeface="Arial" panose="020B0604020202020204" pitchFamily="34" charset="0"/>
              <a:buChar char="•"/>
            </a:pPr>
            <a:r>
              <a:rPr lang="el-GR" sz="1800" dirty="0" err="1">
                <a:solidFill>
                  <a:schemeClr val="tx1"/>
                </a:solidFill>
              </a:rPr>
              <a:t>Ζαμπέτα</a:t>
            </a:r>
            <a:r>
              <a:rPr lang="el-GR" sz="1800" dirty="0">
                <a:solidFill>
                  <a:schemeClr val="tx1"/>
                </a:solidFill>
              </a:rPr>
              <a:t> Ε., </a:t>
            </a:r>
            <a:r>
              <a:rPr lang="el-GR" sz="1800" i="1" dirty="0">
                <a:solidFill>
                  <a:schemeClr val="tx1"/>
                </a:solidFill>
              </a:rPr>
              <a:t>Σχολείο και Θρησκεία, </a:t>
            </a:r>
            <a:r>
              <a:rPr lang="el-GR" sz="1800" dirty="0" err="1">
                <a:solidFill>
                  <a:schemeClr val="tx1"/>
                </a:solidFill>
              </a:rPr>
              <a:t>εκδ</a:t>
            </a:r>
            <a:r>
              <a:rPr lang="el-GR" sz="1800" dirty="0">
                <a:solidFill>
                  <a:schemeClr val="tx1"/>
                </a:solidFill>
              </a:rPr>
              <a:t>. Θεμέλιο, Αθήνα, 2003.</a:t>
            </a:r>
          </a:p>
          <a:p>
            <a:pPr marL="0" indent="0">
              <a:buNone/>
            </a:pPr>
            <a:endParaRPr lang="en-US" sz="1800" dirty="0">
              <a:solidFill>
                <a:schemeClr val="tx1"/>
              </a:solidFill>
            </a:endParaRPr>
          </a:p>
          <a:p>
            <a:pPr>
              <a:buFont typeface="Arial" panose="020B0604020202020204" pitchFamily="34" charset="0"/>
              <a:buChar char="•"/>
            </a:pPr>
            <a:r>
              <a:rPr lang="el-GR" sz="1800" dirty="0" err="1">
                <a:solidFill>
                  <a:schemeClr val="tx1"/>
                </a:solidFill>
              </a:rPr>
              <a:t>Ζαμπέτα</a:t>
            </a:r>
            <a:r>
              <a:rPr lang="el-GR" sz="1800" dirty="0">
                <a:solidFill>
                  <a:schemeClr val="tx1"/>
                </a:solidFill>
              </a:rPr>
              <a:t> Ε., Ζητήματα Εκπαιδευτικής Πολιτικ</a:t>
            </a:r>
            <a:r>
              <a:rPr lang="el-GR" dirty="0">
                <a:solidFill>
                  <a:schemeClr val="tx1"/>
                </a:solidFill>
              </a:rPr>
              <a:t>ής Μεθοδολογίας Ανάλυσης των Εκπαιδευτικών Θεσμών, 2020-2021</a:t>
            </a:r>
            <a:endParaRPr lang="en-US" sz="1800" dirty="0">
              <a:solidFill>
                <a:schemeClr val="tx1"/>
              </a:solidFill>
            </a:endParaRPr>
          </a:p>
          <a:p>
            <a:pPr>
              <a:buFont typeface="Arial" panose="020B0604020202020204" pitchFamily="34" charset="0"/>
              <a:buChar char="•"/>
            </a:pPr>
            <a:endParaRPr lang="el-GR" sz="1800" dirty="0">
              <a:solidFill>
                <a:schemeClr val="tx1"/>
              </a:solidFill>
            </a:endParaRPr>
          </a:p>
          <a:p>
            <a:pPr>
              <a:buFont typeface="Arial" panose="020B0604020202020204" pitchFamily="34" charset="0"/>
              <a:buChar char="•"/>
            </a:pPr>
            <a:r>
              <a:rPr lang="el-GR" dirty="0">
                <a:solidFill>
                  <a:schemeClr val="tx1"/>
                </a:solidFill>
              </a:rPr>
              <a:t>ΦΕΚ</a:t>
            </a:r>
            <a:r>
              <a:rPr lang="en-US" dirty="0">
                <a:solidFill>
                  <a:schemeClr val="tx1"/>
                </a:solidFill>
              </a:rPr>
              <a:t>: </a:t>
            </a:r>
            <a:r>
              <a:rPr lang="el-GR" i="1" dirty="0">
                <a:solidFill>
                  <a:schemeClr val="tx1"/>
                </a:solidFill>
              </a:rPr>
              <a:t>Αριθμ. 143575/Δ2 Πρόγραμμα Σπουδών του μαθήματος των Θρησκευτικών στο Δημοτικό και στο Γυμνάσιο</a:t>
            </a:r>
            <a:r>
              <a:rPr lang="el-GR" dirty="0">
                <a:solidFill>
                  <a:schemeClr val="tx1"/>
                </a:solidFill>
              </a:rPr>
              <a:t>., Αθήνα, 2016.</a:t>
            </a:r>
          </a:p>
          <a:p>
            <a:pPr>
              <a:buFont typeface="Arial" panose="020B0604020202020204" pitchFamily="34" charset="0"/>
              <a:buChar char="•"/>
            </a:pPr>
            <a:r>
              <a:rPr lang="en-US" sz="1800" i="1" kern="1800" dirty="0" err="1">
                <a:solidFill>
                  <a:schemeClr val="tx1"/>
                </a:solidFill>
                <a:effectLst/>
                <a:ea typeface="Times New Roman" panose="02020603050405020304" pitchFamily="18" charset="0"/>
                <a:cs typeface="Times New Roman" panose="02020603050405020304" pitchFamily="18" charset="0"/>
              </a:rPr>
              <a:t>Οργισμένη</a:t>
            </a:r>
            <a:r>
              <a:rPr lang="en-US" sz="1800" i="1" kern="1800" dirty="0">
                <a:solidFill>
                  <a:schemeClr val="tx1"/>
                </a:solidFill>
                <a:effectLst/>
                <a:ea typeface="Times New Roman" panose="02020603050405020304" pitchFamily="18" charset="0"/>
                <a:cs typeface="Times New Roman" panose="02020603050405020304" pitchFamily="18" charset="0"/>
              </a:rPr>
              <a:t> α</a:t>
            </a:r>
            <a:r>
              <a:rPr lang="en-US" sz="1800" i="1" kern="1800" dirty="0" err="1">
                <a:solidFill>
                  <a:schemeClr val="tx1"/>
                </a:solidFill>
                <a:effectLst/>
                <a:ea typeface="Times New Roman" panose="02020603050405020304" pitchFamily="18" charset="0"/>
                <a:cs typeface="Times New Roman" panose="02020603050405020304" pitchFamily="18" charset="0"/>
              </a:rPr>
              <a:t>ντίδρ</a:t>
            </a:r>
            <a:r>
              <a:rPr lang="en-US" sz="1800" i="1" kern="1800" dirty="0">
                <a:solidFill>
                  <a:schemeClr val="tx1"/>
                </a:solidFill>
                <a:effectLst/>
                <a:ea typeface="Times New Roman" panose="02020603050405020304" pitchFamily="18" charset="0"/>
                <a:cs typeface="Times New Roman" panose="02020603050405020304" pitchFamily="18" charset="0"/>
              </a:rPr>
              <a:t>αση της ΠΕΘ: Αμετανόητος ο Φίλης – Επιτίθεται ξανά στην Εκκλησία και τα Θρησκευτικά</a:t>
            </a:r>
            <a:r>
              <a:rPr lang="el-GR" sz="1800" i="1" kern="1800" dirty="0">
                <a:solidFill>
                  <a:schemeClr val="tx1"/>
                </a:solidFill>
                <a:effectLst/>
                <a:ea typeface="Times New Roman" panose="02020603050405020304" pitchFamily="18" charset="0"/>
                <a:cs typeface="Times New Roman" panose="02020603050405020304" pitchFamily="18" charset="0"/>
              </a:rPr>
              <a:t>, Αθήνα, 2016.</a:t>
            </a:r>
            <a:endParaRPr lang="en-US" i="1" kern="1800" dirty="0">
              <a:solidFill>
                <a:schemeClr val="tx1"/>
              </a:solidFill>
              <a:ea typeface="Times New Roman" panose="02020603050405020304" pitchFamily="18" charset="0"/>
              <a:cs typeface="Times New Roman" panose="02020603050405020304" pitchFamily="18" charset="0"/>
            </a:endParaRPr>
          </a:p>
          <a:p>
            <a:pPr>
              <a:buFont typeface="Arial" panose="020B0604020202020204" pitchFamily="34" charset="0"/>
              <a:buChar char="•"/>
            </a:pPr>
            <a:r>
              <a:rPr lang="el-GR" sz="1800" dirty="0">
                <a:solidFill>
                  <a:schemeClr val="tx1"/>
                </a:solidFill>
                <a:effectLst/>
                <a:ea typeface="Calibri" panose="020F0502020204030204" pitchFamily="34" charset="0"/>
                <a:cs typeface="Tahoma" panose="020B0604030504040204" pitchFamily="34" charset="0"/>
              </a:rPr>
              <a:t>Δήλωση του Μακαριωτάτου ενισχύει την παλλαϊκή συγκέντρωση: «ΛΕΜΕ ΟΧΙ ΣΤΑ ΝΕΑ ΘΡΗΣΚΕΥΤΙΚΑ»</a:t>
            </a:r>
            <a:endParaRPr lang="en-US" sz="1800" dirty="0">
              <a:solidFill>
                <a:schemeClr val="tx1"/>
              </a:solidFill>
              <a:effectLst/>
              <a:ea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600" b="1" i="1" kern="1800" dirty="0">
              <a:solidFill>
                <a:schemeClr val="tx1"/>
              </a:solidFill>
              <a:effectLst/>
              <a:ea typeface="Times New Roman" panose="02020603050405020304" pitchFamily="18" charset="0"/>
              <a:cs typeface="Times New Roman" panose="02020603050405020304" pitchFamily="18" charset="0"/>
            </a:endParaRPr>
          </a:p>
          <a:p>
            <a:pPr marL="0" indent="0">
              <a:buNone/>
            </a:pPr>
            <a:r>
              <a:rPr lang="el-GR" sz="2600" b="1" i="1" kern="1800" dirty="0">
                <a:solidFill>
                  <a:schemeClr val="tx1"/>
                </a:solidFill>
                <a:effectLst/>
                <a:ea typeface="Times New Roman" panose="02020603050405020304" pitchFamily="18" charset="0"/>
                <a:cs typeface="Times New Roman" panose="02020603050405020304" pitchFamily="18" charset="0"/>
              </a:rPr>
              <a:t>Πηγές από το Διαδίκτυο</a:t>
            </a:r>
            <a:r>
              <a:rPr lang="en-US" sz="2600" b="1" i="1" kern="1800" dirty="0">
                <a:solidFill>
                  <a:schemeClr val="tx1"/>
                </a:solidFill>
                <a:effectLst/>
                <a:ea typeface="Times New Roman" panose="02020603050405020304" pitchFamily="18" charset="0"/>
                <a:cs typeface="Times New Roman" panose="02020603050405020304" pitchFamily="18" charset="0"/>
              </a:rPr>
              <a:t>:</a:t>
            </a:r>
          </a:p>
          <a:p>
            <a:pPr>
              <a:buFont typeface="Arial" panose="020B0604020202020204" pitchFamily="34" charset="0"/>
              <a:buChar char="•"/>
            </a:pPr>
            <a:endParaRPr lang="en-US" sz="1800" b="1" i="1" kern="1800" dirty="0">
              <a:solidFill>
                <a:schemeClr val="tx1"/>
              </a:solidFill>
              <a:effectLst/>
              <a:ea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800" b="1" i="1" kern="1800" dirty="0">
                <a:solidFill>
                  <a:schemeClr val="tx1"/>
                </a:solidFill>
                <a:effectLs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https://youtu.be/BBofKKJ3Zcs?si=iaxGTAcjOXeaxqLw</a:t>
            </a:r>
            <a:endParaRPr lang="en-US" sz="1800" b="1" i="1" kern="1800" dirty="0">
              <a:solidFill>
                <a:schemeClr val="tx1"/>
              </a:solidFill>
              <a:effectLst/>
              <a:ea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1800" b="1" i="1" kern="1800" dirty="0">
              <a:solidFill>
                <a:schemeClr val="tx1"/>
              </a:solidFill>
              <a:effectLst/>
              <a:ea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800" b="1" i="1" kern="1800" dirty="0">
                <a:solidFill>
                  <a:schemeClr val="tx1"/>
                </a:solidFill>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https://youtu.be/-Z0Vt-0RlEQ?si=MPNxh09Qj9iQiXN0</a:t>
            </a:r>
            <a:endParaRPr lang="en-US" sz="1800" b="1" i="1" kern="1800" dirty="0">
              <a:solidFill>
                <a:schemeClr val="tx1"/>
              </a:solidFill>
              <a:effectLst/>
              <a:ea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1800" b="1" i="1" kern="1800" dirty="0">
              <a:solidFill>
                <a:schemeClr val="tx1"/>
              </a:solidFill>
              <a:effectLst/>
              <a:ea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800" b="1" i="1" kern="1800" dirty="0">
                <a:solidFill>
                  <a:schemeClr val="tx1"/>
                </a:solidFill>
                <a:effectLst/>
                <a:ea typeface="Times New Roman" panose="02020603050405020304" pitchFamily="18" charset="0"/>
                <a:cs typeface="Times New Roman" panose="02020603050405020304" pitchFamily="18" charset="0"/>
                <a:hlinkClick r:id="rId4"/>
              </a:rPr>
              <a:t>https://youtu.be/_CZ1UURdLWs?si=YecQsYufO24vyOfE</a:t>
            </a:r>
            <a:endParaRPr lang="en-US" sz="1800" b="1" i="1" kern="1800" dirty="0">
              <a:solidFill>
                <a:schemeClr val="tx1"/>
              </a:solidFill>
              <a:effectLst/>
              <a:ea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800" b="1" i="1" kern="1800" dirty="0">
                <a:solidFill>
                  <a:schemeClr val="tx1"/>
                </a:solidFill>
                <a:effectLst/>
                <a:ea typeface="Times New Roman" panose="02020603050405020304" pitchFamily="18" charset="0"/>
                <a:cs typeface="Times New Roman" panose="02020603050405020304" pitchFamily="18" charset="0"/>
                <a:hlinkClick r:id="rId5"/>
              </a:rPr>
              <a:t>https://www.ekklisiaonline.gr/ellada/anieros-polemos-fili-enantion-tis-ekklisias/</a:t>
            </a:r>
            <a:endParaRPr lang="en-US" b="1" i="1" kern="1800" dirty="0">
              <a:solidFill>
                <a:schemeClr val="tx1"/>
              </a:solidFill>
              <a:ea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800" b="1" i="1" kern="1800" dirty="0">
                <a:solidFill>
                  <a:schemeClr val="tx1"/>
                </a:solidFill>
                <a:effectLst/>
                <a:ea typeface="Times New Roman" panose="02020603050405020304" pitchFamily="18" charset="0"/>
                <a:cs typeface="Times New Roman" panose="02020603050405020304" pitchFamily="18" charset="0"/>
                <a:hlinkClick r:id="rId6"/>
              </a:rPr>
              <a:t>https://www.esos.gr/arthra/46283/arhiepiskopos-epikindyna-ta-programmata-spoydon-gia-ta-thriskeytika</a:t>
            </a:r>
            <a:endParaRPr lang="en-US" sz="1800" b="1" i="1" kern="1800" dirty="0">
              <a:solidFill>
                <a:schemeClr val="tx1"/>
              </a:solidFill>
              <a:effectLst/>
              <a:ea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800" b="1" i="1" kern="1800" dirty="0">
                <a:solidFill>
                  <a:schemeClr val="tx1"/>
                </a:solidFill>
                <a:effectLst/>
                <a:ea typeface="Times New Roman" panose="02020603050405020304" pitchFamily="18" charset="0"/>
                <a:cs typeface="Times New Roman" panose="02020603050405020304" pitchFamily="18" charset="0"/>
                <a:hlinkClick r:id="rId7"/>
              </a:rPr>
              <a:t>https://www.ekklisiaonline.gr/ellada/thriskeftika-to-neo-programma-spoudon-kai-oi-ieres-efthynes/</a:t>
            </a:r>
            <a:endParaRPr lang="el-GR" sz="1800" b="1" i="1" kern="1800" dirty="0">
              <a:solidFill>
                <a:schemeClr val="tx1"/>
              </a:solidFill>
              <a:effectLst/>
              <a:ea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800" b="1" i="1" kern="1800" dirty="0">
                <a:solidFill>
                  <a:schemeClr val="tx1"/>
                </a:solidFill>
                <a:effectLst/>
                <a:ea typeface="Times New Roman" panose="02020603050405020304" pitchFamily="18" charset="0"/>
                <a:cs typeface="Times New Roman" panose="02020603050405020304" pitchFamily="18" charset="0"/>
              </a:rPr>
              <a:t>https://www.ekklisiaonline.gr/ellada/thriskeftika-to-neo-programma-spoudon-kai-oi-ieres-efthynes/</a:t>
            </a:r>
          </a:p>
          <a:p>
            <a:pPr>
              <a:buFont typeface="Arial" panose="020B0604020202020204" pitchFamily="34" charset="0"/>
              <a:buChar char="•"/>
            </a:pPr>
            <a:endParaRPr lang="el-GR" sz="1800" b="1" i="1" kern="1800" dirty="0">
              <a:solidFill>
                <a:schemeClr val="tx1"/>
              </a:solidFill>
              <a:effectLst/>
              <a:ea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l-GR" b="1" i="1" kern="1800" dirty="0">
              <a:solidFill>
                <a:schemeClr val="tx1"/>
              </a:solidFill>
              <a:ea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1800" b="1" i="1" kern="1800" dirty="0">
              <a:solidFill>
                <a:schemeClr val="tx1"/>
              </a:solidFill>
              <a:effectLst/>
              <a:ea typeface="Times New Roman" panose="02020603050405020304" pitchFamily="18" charset="0"/>
              <a:cs typeface="Times New Roman" panose="02020603050405020304" pitchFamily="18" charset="0"/>
            </a:endParaRPr>
          </a:p>
          <a:p>
            <a:pPr marL="0" indent="0">
              <a:buNone/>
            </a:pPr>
            <a:endParaRPr lang="en-US" sz="1800" b="1" i="1" kern="1800" dirty="0">
              <a:effectLst/>
              <a:ea typeface="Times New Roman" panose="02020603050405020304" pitchFamily="18" charset="0"/>
              <a:cs typeface="Times New Roman" panose="02020603050405020304" pitchFamily="18" charset="0"/>
            </a:endParaRPr>
          </a:p>
          <a:p>
            <a:pPr marL="0" indent="0">
              <a:buNone/>
            </a:pPr>
            <a:endParaRPr lang="en-US" sz="1800" b="1" i="1" kern="1800" dirty="0">
              <a:effectLst/>
              <a:ea typeface="Times New Roman" panose="02020603050405020304" pitchFamily="18" charset="0"/>
              <a:cs typeface="Times New Roman" panose="02020603050405020304" pitchFamily="18" charset="0"/>
            </a:endParaRPr>
          </a:p>
          <a:p>
            <a:pPr marL="0" indent="0">
              <a:buNone/>
            </a:pPr>
            <a:endParaRPr lang="el-GR" sz="1800" b="1" i="1" kern="1800" dirty="0">
              <a:effectLst/>
              <a:ea typeface="Times New Roman" panose="02020603050405020304" pitchFamily="18" charset="0"/>
              <a:cs typeface="Times New Roman" panose="02020603050405020304" pitchFamily="18" charset="0"/>
            </a:endParaRPr>
          </a:p>
          <a:p>
            <a:pPr marL="0" indent="0">
              <a:buNone/>
            </a:pPr>
            <a:endParaRPr lang="el-GR" sz="1800" b="1" i="1" kern="1800" dirty="0">
              <a:effectLst/>
              <a:ea typeface="Times New Roman" panose="02020603050405020304" pitchFamily="18" charset="0"/>
              <a:cs typeface="Times New Roman" panose="02020603050405020304" pitchFamily="18" charset="0"/>
            </a:endParaRPr>
          </a:p>
          <a:p>
            <a:endParaRPr lang="en-US" sz="1800" i="1" kern="100" dirty="0">
              <a:effectLst/>
              <a:ea typeface="Calibri" panose="020F0502020204030204" pitchFamily="34" charset="0"/>
              <a:cs typeface="Times New Roman" panose="02020603050405020304" pitchFamily="18" charset="0"/>
            </a:endParaRPr>
          </a:p>
          <a:p>
            <a:endParaRPr lang="el-GR" dirty="0"/>
          </a:p>
          <a:p>
            <a:endParaRPr lang="el-GR" sz="1800" dirty="0">
              <a:solidFill>
                <a:srgbClr val="5B0B05"/>
              </a:solidFill>
              <a:latin typeface="Calibri" charset="0"/>
            </a:endParaRPr>
          </a:p>
          <a:p>
            <a:endParaRPr lang="en-US" dirty="0"/>
          </a:p>
        </p:txBody>
      </p:sp>
      <p:sp>
        <p:nvSpPr>
          <p:cNvPr id="18" name="Text Placeholder 4">
            <a:extLst>
              <a:ext uri="{FF2B5EF4-FFF2-40B4-BE49-F238E27FC236}">
                <a16:creationId xmlns:a16="http://schemas.microsoft.com/office/drawing/2014/main" id="{CDA78EC4-41F1-FF86-E24E-2550AF44D416}"/>
              </a:ext>
            </a:extLst>
          </p:cNvPr>
          <p:cNvSpPr>
            <a:spLocks noGrp="1"/>
          </p:cNvSpPr>
          <p:nvPr>
            <p:ph type="body" sz="quarter" idx="3"/>
          </p:nvPr>
        </p:nvSpPr>
        <p:spPr>
          <a:xfrm>
            <a:off x="3048892" y="1058502"/>
            <a:ext cx="5948132" cy="683958"/>
          </a:xfrm>
        </p:spPr>
        <p:txBody>
          <a:bodyPr/>
          <a:lstStyle/>
          <a:p>
            <a:pPr algn="ctr"/>
            <a:r>
              <a:rPr lang="el-GR" sz="2000" kern="1200" dirty="0">
                <a:solidFill>
                  <a:schemeClr val="bg1"/>
                </a:solidFill>
                <a:ea typeface="+mn-ea"/>
                <a:cs typeface="+mn-cs"/>
              </a:rPr>
              <a:t>Απόφαση του Συμβουλίου Επικράτειας</a:t>
            </a:r>
            <a:r>
              <a:rPr lang="el-GR" dirty="0">
                <a:solidFill>
                  <a:schemeClr val="bg1"/>
                </a:solidFill>
              </a:rPr>
              <a:t> / ΝΟΜΟΣ ΕΠΙ ΚΕΡΑΜΕΩΣ</a:t>
            </a:r>
            <a:endParaRPr lang="en-US" sz="2000" kern="1200" dirty="0">
              <a:solidFill>
                <a:schemeClr val="bg1"/>
              </a:solidFill>
              <a:ea typeface="+mn-ea"/>
              <a:cs typeface="+mn-cs"/>
            </a:endParaRPr>
          </a:p>
          <a:p>
            <a:endParaRPr lang="en-US" dirty="0"/>
          </a:p>
        </p:txBody>
      </p:sp>
      <p:sp>
        <p:nvSpPr>
          <p:cNvPr id="20" name="Content Placeholder 5">
            <a:extLst>
              <a:ext uri="{FF2B5EF4-FFF2-40B4-BE49-F238E27FC236}">
                <a16:creationId xmlns:a16="http://schemas.microsoft.com/office/drawing/2014/main" id="{8BBF9A64-D97F-CE60-5181-032D06C0A72C}"/>
              </a:ext>
            </a:extLst>
          </p:cNvPr>
          <p:cNvSpPr>
            <a:spLocks noGrp="1"/>
          </p:cNvSpPr>
          <p:nvPr>
            <p:ph sz="quarter" idx="4"/>
          </p:nvPr>
        </p:nvSpPr>
        <p:spPr>
          <a:xfrm>
            <a:off x="4532153" y="1283889"/>
            <a:ext cx="3285967" cy="4290221"/>
          </a:xfrm>
        </p:spPr>
        <p:txBody>
          <a:bodyPr>
            <a:normAutofit fontScale="85000" lnSpcReduction="10000"/>
          </a:bodyPr>
          <a:lstStyle/>
          <a:p>
            <a:pPr marL="0" indent="0">
              <a:buNone/>
            </a:pPr>
            <a:endParaRPr lang="el-GR" sz="1800" b="1" i="1" kern="1800" dirty="0">
              <a:solidFill>
                <a:schemeClr val="tx1"/>
              </a:solidFill>
              <a:effectLst/>
              <a:ea typeface="Times New Roman" panose="02020603050405020304" pitchFamily="18" charset="0"/>
              <a:cs typeface="Times New Roman" panose="02020603050405020304" pitchFamily="18" charset="0"/>
            </a:endParaRPr>
          </a:p>
          <a:p>
            <a:pPr marL="0" indent="0">
              <a:buNone/>
            </a:pPr>
            <a:r>
              <a:rPr lang="el-GR" sz="1800" b="1" i="1" dirty="0">
                <a:solidFill>
                  <a:schemeClr val="tx1"/>
                </a:solidFill>
              </a:rPr>
              <a:t>Ελληνική Βιβλιογραφία</a:t>
            </a:r>
            <a:r>
              <a:rPr lang="en-US" sz="1800" b="1" i="1" dirty="0">
                <a:solidFill>
                  <a:schemeClr val="tx1"/>
                </a:solidFill>
              </a:rPr>
              <a:t>:</a:t>
            </a:r>
            <a:endParaRPr lang="el-GR" sz="1800" b="1" i="1" dirty="0">
              <a:solidFill>
                <a:schemeClr val="tx1"/>
              </a:solidFill>
            </a:endParaRPr>
          </a:p>
          <a:p>
            <a:pPr marL="0" indent="0">
              <a:buNone/>
            </a:pPr>
            <a:endParaRPr lang="el-GR" b="1" i="1" kern="1800" dirty="0">
              <a:solidFill>
                <a:schemeClr val="tx1"/>
              </a:solidFill>
              <a:ea typeface="Times New Roman" panose="02020603050405020304" pitchFamily="18" charset="0"/>
              <a:cs typeface="Times New Roman" panose="02020603050405020304" pitchFamily="18" charset="0"/>
            </a:endParaRPr>
          </a:p>
          <a:p>
            <a:pPr>
              <a:buFont typeface="Arial" panose="020B0604020202020204" pitchFamily="34" charset="0"/>
              <a:buChar char="•"/>
            </a:pPr>
            <a:r>
              <a:rPr lang="el-GR" kern="1800" dirty="0">
                <a:solidFill>
                  <a:schemeClr val="tx1"/>
                </a:solidFill>
                <a:ea typeface="Times New Roman" panose="02020603050405020304" pitchFamily="18" charset="0"/>
                <a:cs typeface="Times New Roman" panose="02020603050405020304" pitchFamily="18" charset="0"/>
              </a:rPr>
              <a:t>Απόφαση </a:t>
            </a:r>
            <a:r>
              <a:rPr lang="el-GR" kern="1800" dirty="0" err="1">
                <a:solidFill>
                  <a:schemeClr val="tx1"/>
                </a:solidFill>
                <a:ea typeface="Times New Roman" panose="02020603050405020304" pitchFamily="18" charset="0"/>
                <a:cs typeface="Times New Roman" panose="02020603050405020304" pitchFamily="18" charset="0"/>
              </a:rPr>
              <a:t>ΣτΕ</a:t>
            </a:r>
            <a:r>
              <a:rPr lang="el-GR" kern="1800" dirty="0">
                <a:solidFill>
                  <a:schemeClr val="tx1"/>
                </a:solidFill>
                <a:ea typeface="Times New Roman" panose="02020603050405020304" pitchFamily="18" charset="0"/>
                <a:cs typeface="Times New Roman" panose="02020603050405020304" pitchFamily="18" charset="0"/>
              </a:rPr>
              <a:t> 1759/2019 περί αναγραφής θρησκεύματος στους απολυτήριους τίτλους σπουδών</a:t>
            </a:r>
          </a:p>
          <a:p>
            <a:pPr>
              <a:buFont typeface="Arial" panose="020B0604020202020204" pitchFamily="34" charset="0"/>
              <a:buChar char="•"/>
            </a:pPr>
            <a:endParaRPr lang="el-GR" kern="1800" dirty="0">
              <a:solidFill>
                <a:schemeClr val="tx1"/>
              </a:solidFill>
              <a:ea typeface="Times New Roman" panose="02020603050405020304" pitchFamily="18" charset="0"/>
              <a:cs typeface="Times New Roman" panose="02020603050405020304" pitchFamily="18" charset="0"/>
            </a:endParaRPr>
          </a:p>
          <a:p>
            <a:pPr>
              <a:buFont typeface="Arial" panose="020B0604020202020204" pitchFamily="34" charset="0"/>
              <a:buChar char="•"/>
            </a:pPr>
            <a:r>
              <a:rPr lang="el-GR" kern="1800" dirty="0">
                <a:solidFill>
                  <a:schemeClr val="tx1"/>
                </a:solidFill>
                <a:ea typeface="Times New Roman" panose="02020603050405020304" pitchFamily="18" charset="0"/>
                <a:cs typeface="Times New Roman" panose="02020603050405020304" pitchFamily="18" charset="0"/>
              </a:rPr>
              <a:t>Εγκύκλιος Κεραμέως για απαλλαγή από Θρησκευτικά 2020</a:t>
            </a:r>
          </a:p>
          <a:p>
            <a:pPr>
              <a:buFont typeface="Arial" panose="020B0604020202020204" pitchFamily="34" charset="0"/>
              <a:buChar char="•"/>
            </a:pPr>
            <a:endParaRPr lang="el-GR" kern="1800" dirty="0">
              <a:solidFill>
                <a:schemeClr val="tx1"/>
              </a:solidFill>
              <a:ea typeface="Times New Roman" panose="02020603050405020304" pitchFamily="18" charset="0"/>
              <a:cs typeface="Times New Roman" panose="02020603050405020304" pitchFamily="18" charset="0"/>
            </a:endParaRPr>
          </a:p>
          <a:p>
            <a:pPr>
              <a:buFont typeface="Arial" panose="020B0604020202020204" pitchFamily="34" charset="0"/>
              <a:buChar char="•"/>
            </a:pPr>
            <a:r>
              <a:rPr lang="el-GR" kern="1800" dirty="0">
                <a:solidFill>
                  <a:schemeClr val="tx1"/>
                </a:solidFill>
                <a:ea typeface="Times New Roman" panose="02020603050405020304" pitchFamily="18" charset="0"/>
                <a:cs typeface="Times New Roman" panose="02020603050405020304" pitchFamily="18" charset="0"/>
              </a:rPr>
              <a:t>Εγκύκλιος Κεραμέως για απαλλαγή από Θρησκευτικά 2021</a:t>
            </a:r>
            <a:endParaRPr lang="el-GR" b="1" i="1" kern="1800" dirty="0">
              <a:solidFill>
                <a:schemeClr val="tx1"/>
              </a:solidFill>
              <a:ea typeface="Times New Roman" panose="02020603050405020304" pitchFamily="18" charset="0"/>
              <a:cs typeface="Times New Roman" panose="02020603050405020304" pitchFamily="18" charset="0"/>
            </a:endParaRPr>
          </a:p>
          <a:p>
            <a:pPr marL="0" indent="0">
              <a:buNone/>
            </a:pPr>
            <a:endParaRPr lang="el-GR" b="1" i="1" kern="1800" dirty="0">
              <a:solidFill>
                <a:schemeClr val="tx1"/>
              </a:solidFill>
              <a:ea typeface="Times New Roman" panose="02020603050405020304" pitchFamily="18" charset="0"/>
              <a:cs typeface="Times New Roman" panose="02020603050405020304" pitchFamily="18" charset="0"/>
            </a:endParaRPr>
          </a:p>
          <a:p>
            <a:pPr marL="0" indent="0">
              <a:buNone/>
            </a:pPr>
            <a:r>
              <a:rPr lang="el-GR" sz="1800" b="1" i="1" kern="1800" dirty="0">
                <a:solidFill>
                  <a:schemeClr val="tx1"/>
                </a:solidFill>
                <a:effectLst/>
                <a:ea typeface="Times New Roman" panose="02020603050405020304" pitchFamily="18" charset="0"/>
                <a:cs typeface="Times New Roman" panose="02020603050405020304" pitchFamily="18" charset="0"/>
              </a:rPr>
              <a:t>Πηγές από το Διαδίκτυο</a:t>
            </a:r>
            <a:r>
              <a:rPr lang="en-US" sz="1800" b="1" i="1" kern="1800" dirty="0">
                <a:solidFill>
                  <a:schemeClr val="tx1"/>
                </a:solidFill>
                <a:effectLst/>
                <a:ea typeface="Times New Roman" panose="02020603050405020304" pitchFamily="18" charset="0"/>
                <a:cs typeface="Times New Roman" panose="02020603050405020304" pitchFamily="18" charset="0"/>
              </a:rPr>
              <a:t>:</a:t>
            </a:r>
            <a:endParaRPr lang="el-GR" sz="1800" b="1" i="1" kern="1800" dirty="0">
              <a:solidFill>
                <a:schemeClr val="tx1"/>
              </a:solidFill>
              <a:effectLst/>
              <a:ea typeface="Times New Roman" panose="02020603050405020304" pitchFamily="18" charset="0"/>
              <a:cs typeface="Times New Roman" panose="02020603050405020304" pitchFamily="18" charset="0"/>
            </a:endParaRPr>
          </a:p>
          <a:p>
            <a:pPr marL="0" indent="0">
              <a:buNone/>
            </a:pPr>
            <a:endParaRPr lang="en-US" sz="1800" b="1" i="1" kern="1800" dirty="0">
              <a:solidFill>
                <a:schemeClr val="tx1"/>
              </a:solidFill>
              <a:effectLst/>
              <a:ea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800" b="1" i="1" kern="1800" dirty="0">
                <a:solidFill>
                  <a:schemeClr val="tx1"/>
                </a:solidFill>
                <a:effectLst/>
                <a:ea typeface="Times New Roman" panose="02020603050405020304" pitchFamily="18" charset="0"/>
                <a:cs typeface="Times New Roman" panose="02020603050405020304" pitchFamily="18" charset="0"/>
              </a:rPr>
              <a:t>https://www.esos.gr/arthra/84668/apallagi-mathiton-gymnasioy-lykeioy-apo-mathima-ton-thriskeytikon-symfoni-me-syntagma</a:t>
            </a:r>
          </a:p>
          <a:p>
            <a:pPr marL="0" indent="0">
              <a:buNone/>
            </a:pPr>
            <a:endParaRPr lang="en-US" dirty="0"/>
          </a:p>
        </p:txBody>
      </p:sp>
      <p:sp>
        <p:nvSpPr>
          <p:cNvPr id="22" name="Text Placeholder 6">
            <a:extLst>
              <a:ext uri="{FF2B5EF4-FFF2-40B4-BE49-F238E27FC236}">
                <a16:creationId xmlns:a16="http://schemas.microsoft.com/office/drawing/2014/main" id="{E034D631-3C73-9B2E-9CE8-85AC5D0EA4FE}"/>
              </a:ext>
            </a:extLst>
          </p:cNvPr>
          <p:cNvSpPr>
            <a:spLocks noGrp="1"/>
          </p:cNvSpPr>
          <p:nvPr>
            <p:ph type="body" sz="quarter" idx="13"/>
          </p:nvPr>
        </p:nvSpPr>
        <p:spPr>
          <a:xfrm>
            <a:off x="8542551" y="1265752"/>
            <a:ext cx="3731339" cy="683958"/>
          </a:xfrm>
        </p:spPr>
        <p:txBody>
          <a:bodyPr/>
          <a:lstStyle/>
          <a:p>
            <a:pPr algn="ctr"/>
            <a:r>
              <a:rPr lang="el-GR" sz="2000" kern="1200" dirty="0">
                <a:solidFill>
                  <a:schemeClr val="bg1"/>
                </a:solidFill>
                <a:ea typeface="+mn-ea"/>
                <a:cs typeface="+mn-cs"/>
              </a:rPr>
              <a:t>Απαλλαγή (εγκύκλιος Λοβέρδου, αντιδράσεις γονέων και δίκη Παπαγεωργίου)</a:t>
            </a:r>
            <a:endParaRPr lang="en-US" sz="2000" kern="1200" dirty="0">
              <a:solidFill>
                <a:schemeClr val="bg1"/>
              </a:solidFill>
              <a:ea typeface="+mn-ea"/>
              <a:cs typeface="+mn-cs"/>
            </a:endParaRPr>
          </a:p>
          <a:p>
            <a:endParaRPr lang="en-US" dirty="0"/>
          </a:p>
        </p:txBody>
      </p:sp>
      <p:sp>
        <p:nvSpPr>
          <p:cNvPr id="24" name="Content Placeholder 7">
            <a:extLst>
              <a:ext uri="{FF2B5EF4-FFF2-40B4-BE49-F238E27FC236}">
                <a16:creationId xmlns:a16="http://schemas.microsoft.com/office/drawing/2014/main" id="{275216FC-9032-C78E-1D97-3EB2277E4AEE}"/>
              </a:ext>
            </a:extLst>
          </p:cNvPr>
          <p:cNvSpPr>
            <a:spLocks noGrp="1"/>
          </p:cNvSpPr>
          <p:nvPr>
            <p:ph sz="quarter" idx="14"/>
          </p:nvPr>
        </p:nvSpPr>
        <p:spPr>
          <a:xfrm>
            <a:off x="9122692" y="1742460"/>
            <a:ext cx="2944368" cy="3684588"/>
          </a:xfrm>
        </p:spPr>
        <p:txBody>
          <a:bodyPr/>
          <a:lstStyle/>
          <a:p>
            <a:pPr marL="0" indent="0">
              <a:buNone/>
            </a:pPr>
            <a:endParaRPr lang="el-GR" dirty="0"/>
          </a:p>
          <a:p>
            <a:pPr marL="0" indent="0">
              <a:buNone/>
            </a:pPr>
            <a:r>
              <a:rPr lang="el-GR" sz="1800" b="1" i="1" dirty="0">
                <a:solidFill>
                  <a:schemeClr val="tx1"/>
                </a:solidFill>
              </a:rPr>
              <a:t>Ελληνική Βιβλιογραφία</a:t>
            </a:r>
            <a:r>
              <a:rPr lang="en-US" sz="1800" b="1" i="1" dirty="0">
                <a:solidFill>
                  <a:schemeClr val="tx1"/>
                </a:solidFill>
              </a:rPr>
              <a:t>:</a:t>
            </a:r>
            <a:endParaRPr lang="el-GR" sz="1800" b="1" i="1" dirty="0">
              <a:solidFill>
                <a:schemeClr val="tx1"/>
              </a:solidFill>
            </a:endParaRPr>
          </a:p>
          <a:p>
            <a:pPr marL="0" indent="0">
              <a:buNone/>
            </a:pPr>
            <a:endParaRPr lang="el-GR" dirty="0"/>
          </a:p>
          <a:p>
            <a:pPr>
              <a:buFont typeface="Arial" panose="020B0604020202020204" pitchFamily="34" charset="0"/>
              <a:buChar char="•"/>
            </a:pPr>
            <a:r>
              <a:rPr lang="el-GR" sz="1600" dirty="0">
                <a:solidFill>
                  <a:schemeClr val="tx1"/>
                </a:solidFill>
              </a:rPr>
              <a:t>Εγκύκλιος Λοβέρδου για απαλλαγή από τα Θρησκευτικά: 23-1-2015</a:t>
            </a:r>
            <a:endParaRPr lang="en-US" sz="1600" dirty="0">
              <a:solidFill>
                <a:schemeClr val="tx1"/>
              </a:solidFill>
            </a:endParaRPr>
          </a:p>
        </p:txBody>
      </p:sp>
      <p:sp>
        <p:nvSpPr>
          <p:cNvPr id="5" name="Θέση ημερομηνίας 4">
            <a:extLst>
              <a:ext uri="{FF2B5EF4-FFF2-40B4-BE49-F238E27FC236}">
                <a16:creationId xmlns:a16="http://schemas.microsoft.com/office/drawing/2014/main" id="{E0ABE4DF-1B11-7E0F-B2EA-47FDD4D614E3}"/>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a:t>20XX</a:t>
            </a:r>
          </a:p>
        </p:txBody>
      </p:sp>
      <p:sp>
        <p:nvSpPr>
          <p:cNvPr id="6" name="Θέση υποσέλιδου 5">
            <a:extLst>
              <a:ext uri="{FF2B5EF4-FFF2-40B4-BE49-F238E27FC236}">
                <a16:creationId xmlns:a16="http://schemas.microsoft.com/office/drawing/2014/main" id="{6649D4FF-E88C-D966-3E6A-D8370BE81CDE}"/>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a:t>presentation title</a:t>
            </a:r>
          </a:p>
        </p:txBody>
      </p:sp>
      <p:sp>
        <p:nvSpPr>
          <p:cNvPr id="7" name="Θέση αριθμού διαφάνειας 6">
            <a:extLst>
              <a:ext uri="{FF2B5EF4-FFF2-40B4-BE49-F238E27FC236}">
                <a16:creationId xmlns:a16="http://schemas.microsoft.com/office/drawing/2014/main" id="{D0555B27-6F61-6EB0-9086-605A24009C11}"/>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38</a:t>
            </a:fld>
            <a:endParaRPr lang="en-US"/>
          </a:p>
        </p:txBody>
      </p:sp>
    </p:spTree>
    <p:extLst>
      <p:ext uri="{BB962C8B-B14F-4D97-AF65-F5344CB8AC3E}">
        <p14:creationId xmlns:p14="http://schemas.microsoft.com/office/powerpoint/2010/main" val="1846840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96D4E-8B4F-62B8-F551-56379B923E78}"/>
              </a:ext>
            </a:extLst>
          </p:cNvPr>
          <p:cNvSpPr>
            <a:spLocks noGrp="1"/>
          </p:cNvSpPr>
          <p:nvPr>
            <p:ph type="ctrTitle"/>
          </p:nvPr>
        </p:nvSpPr>
        <p:spPr>
          <a:xfrm>
            <a:off x="1423332" y="685890"/>
            <a:ext cx="9144000" cy="3140589"/>
          </a:xfrm>
        </p:spPr>
        <p:txBody>
          <a:bodyPr/>
          <a:lstStyle/>
          <a:p>
            <a:r>
              <a:rPr lang="en-US" dirty="0"/>
              <a:t>thank you </a:t>
            </a:r>
          </a:p>
        </p:txBody>
      </p:sp>
    </p:spTree>
    <p:extLst>
      <p:ext uri="{BB962C8B-B14F-4D97-AF65-F5344CB8AC3E}">
        <p14:creationId xmlns:p14="http://schemas.microsoft.com/office/powerpoint/2010/main" val="2577936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7C5478-B599-C4B9-0E06-134AF31D7CCF}"/>
              </a:ext>
            </a:extLst>
          </p:cNvPr>
          <p:cNvSpPr>
            <a:spLocks noGrp="1"/>
          </p:cNvSpPr>
          <p:nvPr>
            <p:ph type="title"/>
          </p:nvPr>
        </p:nvSpPr>
        <p:spPr>
          <a:xfrm>
            <a:off x="131453" y="0"/>
            <a:ext cx="6588835" cy="1167788"/>
          </a:xfrm>
        </p:spPr>
        <p:txBody>
          <a:bodyPr/>
          <a:lstStyle/>
          <a:p>
            <a:r>
              <a:rPr lang="el-GR" sz="4000" dirty="0" err="1"/>
              <a:t>Κλασσικισμ</a:t>
            </a:r>
            <a:r>
              <a:rPr lang="en-US" sz="4000" dirty="0" err="1"/>
              <a:t>ό</a:t>
            </a:r>
            <a:r>
              <a:rPr lang="el-GR" sz="4000" dirty="0"/>
              <a:t>ς και Ρομαντισμός 19</a:t>
            </a:r>
            <a:r>
              <a:rPr lang="el-GR" sz="4000" baseline="30000" dirty="0"/>
              <a:t>ος</a:t>
            </a:r>
            <a:r>
              <a:rPr lang="el-GR" sz="4000" dirty="0"/>
              <a:t> αιώνας</a:t>
            </a:r>
            <a:r>
              <a:rPr lang="en-US" sz="4000" dirty="0"/>
              <a:t>:</a:t>
            </a:r>
          </a:p>
        </p:txBody>
      </p:sp>
      <p:sp>
        <p:nvSpPr>
          <p:cNvPr id="3" name="Θέση κειμένου 2">
            <a:extLst>
              <a:ext uri="{FF2B5EF4-FFF2-40B4-BE49-F238E27FC236}">
                <a16:creationId xmlns:a16="http://schemas.microsoft.com/office/drawing/2014/main" id="{96126E84-6F3E-7140-8482-EFAA6F1F3BF4}"/>
              </a:ext>
            </a:extLst>
          </p:cNvPr>
          <p:cNvSpPr>
            <a:spLocks noGrp="1"/>
          </p:cNvSpPr>
          <p:nvPr>
            <p:ph type="body" sz="half" idx="2"/>
          </p:nvPr>
        </p:nvSpPr>
        <p:spPr>
          <a:xfrm>
            <a:off x="206955" y="973835"/>
            <a:ext cx="7745807" cy="4070729"/>
          </a:xfrm>
        </p:spPr>
        <p:txBody>
          <a:bodyPr/>
          <a:lstStyle/>
          <a:p>
            <a:endParaRPr lang="el-GR" dirty="0"/>
          </a:p>
          <a:p>
            <a:r>
              <a:rPr lang="el-GR" dirty="0"/>
              <a:t>Πνευματικά κινήματα στον Ευρωπαϊκό χώρο που συνδέονται με το θαυμασμό του αρχαίου Ελληνικού πολιτισμού.</a:t>
            </a:r>
          </a:p>
          <a:p>
            <a:endParaRPr lang="el-GR" dirty="0"/>
          </a:p>
          <a:p>
            <a:r>
              <a:rPr lang="el-GR" dirty="0"/>
              <a:t>Είχαν ως αποτέλεσμα την ανάπτυξη του φιλελληνισμού, αρκετοί φιλέλληνες που θαυμάζουν και επιθυμούν να συμβάλουν στον απελευθερωτικό αγώνα</a:t>
            </a:r>
            <a:r>
              <a:rPr lang="en-US" dirty="0"/>
              <a:t> (</a:t>
            </a:r>
            <a:r>
              <a:rPr lang="el-GR" dirty="0"/>
              <a:t>Αδαμάντιος Κοραής)</a:t>
            </a:r>
          </a:p>
          <a:p>
            <a:endParaRPr lang="el-GR" dirty="0"/>
          </a:p>
          <a:p>
            <a:endParaRPr lang="el-GR" dirty="0"/>
          </a:p>
          <a:p>
            <a:endParaRPr lang="el-GR" dirty="0"/>
          </a:p>
          <a:p>
            <a:endParaRPr lang="el-GR" dirty="0"/>
          </a:p>
          <a:p>
            <a:r>
              <a:rPr lang="el-GR" dirty="0"/>
              <a:t>Αυτονόμηση της Εκκλησίας από το Πατριαρχείο υποστήριξαν οι εκπρόσωποι του Διαφωτισμού </a:t>
            </a:r>
            <a:r>
              <a:rPr lang="el-GR" i="1" dirty="0"/>
              <a:t>«η σύσταση της αυτοκέφαλης εθνικής Εκκλησίας ήταν η προϋπόθεση για την συγκρότηση ενός βιώσιμου κράτους»</a:t>
            </a:r>
          </a:p>
        </p:txBody>
      </p:sp>
      <p:pic>
        <p:nvPicPr>
          <p:cNvPr id="9" name="Θέση εικόνας 8" descr="Εικόνα που περιέχει ανθρώπινο πρόσωπο, πορτραίτο, άτομο, ρουχισμός&#10;&#10;Περιγραφή που δημιουργήθηκε αυτόματα">
            <a:extLst>
              <a:ext uri="{FF2B5EF4-FFF2-40B4-BE49-F238E27FC236}">
                <a16:creationId xmlns:a16="http://schemas.microsoft.com/office/drawing/2014/main" id="{9A8BA2C1-1961-5391-CA64-F4F78B47AAF4}"/>
              </a:ext>
            </a:extLst>
          </p:cNvPr>
          <p:cNvPicPr>
            <a:picLocks noGrp="1" noChangeAspect="1"/>
          </p:cNvPicPr>
          <p:nvPr>
            <p:ph type="pic" idx="1"/>
          </p:nvPr>
        </p:nvPicPr>
        <p:blipFill>
          <a:blip r:embed="rId2"/>
          <a:srcRect l="23334" r="23334"/>
          <a:stretch>
            <a:fillRect/>
          </a:stretch>
        </p:blipFill>
        <p:spPr>
          <a:xfrm>
            <a:off x="8285584" y="0"/>
            <a:ext cx="3990392" cy="5487402"/>
          </a:xfrm>
        </p:spPr>
      </p:pic>
      <p:sp>
        <p:nvSpPr>
          <p:cNvPr id="5" name="Θέση ημερομηνίας 4">
            <a:extLst>
              <a:ext uri="{FF2B5EF4-FFF2-40B4-BE49-F238E27FC236}">
                <a16:creationId xmlns:a16="http://schemas.microsoft.com/office/drawing/2014/main" id="{8A28F4C9-D1DB-FBBE-7365-D63A5DF5A4F6}"/>
              </a:ext>
            </a:extLst>
          </p:cNvPr>
          <p:cNvSpPr>
            <a:spLocks noGrp="1"/>
          </p:cNvSpPr>
          <p:nvPr>
            <p:ph type="dt" sz="half" idx="10"/>
          </p:nvPr>
        </p:nvSpPr>
        <p:spPr/>
        <p:txBody>
          <a:bodyPr/>
          <a:lstStyle/>
          <a:p>
            <a:r>
              <a:rPr lang="en-US"/>
              <a:t>20XX</a:t>
            </a:r>
            <a:endParaRPr lang="en-US" dirty="0"/>
          </a:p>
        </p:txBody>
      </p:sp>
      <p:sp>
        <p:nvSpPr>
          <p:cNvPr id="6" name="Θέση υποσέλιδου 5">
            <a:extLst>
              <a:ext uri="{FF2B5EF4-FFF2-40B4-BE49-F238E27FC236}">
                <a16:creationId xmlns:a16="http://schemas.microsoft.com/office/drawing/2014/main" id="{26C473DC-11F6-B61A-1EAC-34EA0240C021}"/>
              </a:ext>
            </a:extLst>
          </p:cNvPr>
          <p:cNvSpPr>
            <a:spLocks noGrp="1"/>
          </p:cNvSpPr>
          <p:nvPr>
            <p:ph type="ftr" sz="quarter" idx="11"/>
          </p:nvPr>
        </p:nvSpPr>
        <p:spPr/>
        <p:txBody>
          <a:bodyPr/>
          <a:lstStyle/>
          <a:p>
            <a:r>
              <a:rPr lang="en-US"/>
              <a:t>presentation title</a:t>
            </a:r>
            <a:endParaRPr lang="en-US" dirty="0"/>
          </a:p>
        </p:txBody>
      </p:sp>
      <p:sp>
        <p:nvSpPr>
          <p:cNvPr id="7" name="Θέση αριθμού διαφάνειας 6">
            <a:extLst>
              <a:ext uri="{FF2B5EF4-FFF2-40B4-BE49-F238E27FC236}">
                <a16:creationId xmlns:a16="http://schemas.microsoft.com/office/drawing/2014/main" id="{255B87E9-ECC6-8155-BD73-E0AF887844C0}"/>
              </a:ext>
            </a:extLst>
          </p:cNvPr>
          <p:cNvSpPr>
            <a:spLocks noGrp="1"/>
          </p:cNvSpPr>
          <p:nvPr>
            <p:ph type="sldNum" sz="quarter" idx="12"/>
          </p:nvPr>
        </p:nvSpPr>
        <p:spPr/>
        <p:txBody>
          <a:bodyPr/>
          <a:lstStyle/>
          <a:p>
            <a:fld id="{58FB4751-880F-D840-AAA9-3A15815CC996}" type="slidenum">
              <a:rPr lang="en-US" smtClean="0"/>
              <a:t>4</a:t>
            </a:fld>
            <a:endParaRPr lang="en-US" dirty="0"/>
          </a:p>
        </p:txBody>
      </p:sp>
    </p:spTree>
    <p:extLst>
      <p:ext uri="{BB962C8B-B14F-4D97-AF65-F5344CB8AC3E}">
        <p14:creationId xmlns:p14="http://schemas.microsoft.com/office/powerpoint/2010/main" val="3782045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CCC838-FD72-8AF5-F0EB-0BC563AF42F1}"/>
              </a:ext>
            </a:extLst>
          </p:cNvPr>
          <p:cNvSpPr>
            <a:spLocks noGrp="1"/>
          </p:cNvSpPr>
          <p:nvPr>
            <p:ph type="title"/>
          </p:nvPr>
        </p:nvSpPr>
        <p:spPr>
          <a:xfrm>
            <a:off x="365760" y="94084"/>
            <a:ext cx="6502620" cy="1007520"/>
          </a:xfrm>
        </p:spPr>
        <p:txBody>
          <a:bodyPr anchor="b">
            <a:normAutofit/>
          </a:bodyPr>
          <a:lstStyle/>
          <a:p>
            <a:r>
              <a:rPr lang="el-GR" sz="4000" dirty="0"/>
              <a:t>Ίδρυση Ελληνικού Κράτους</a:t>
            </a:r>
            <a:r>
              <a:rPr lang="en-US" sz="4400" dirty="0"/>
              <a:t>:</a:t>
            </a:r>
          </a:p>
        </p:txBody>
      </p:sp>
      <p:sp>
        <p:nvSpPr>
          <p:cNvPr id="12" name="Text Placeholder 2">
            <a:extLst>
              <a:ext uri="{FF2B5EF4-FFF2-40B4-BE49-F238E27FC236}">
                <a16:creationId xmlns:a16="http://schemas.microsoft.com/office/drawing/2014/main" id="{1DFADD5C-BB9D-1D36-0B3C-044CCCBCEDC5}"/>
              </a:ext>
            </a:extLst>
          </p:cNvPr>
          <p:cNvSpPr>
            <a:spLocks noGrp="1"/>
          </p:cNvSpPr>
          <p:nvPr>
            <p:ph type="body" sz="half" idx="2"/>
          </p:nvPr>
        </p:nvSpPr>
        <p:spPr>
          <a:xfrm>
            <a:off x="386426" y="1257052"/>
            <a:ext cx="6692265" cy="5363204"/>
          </a:xfrm>
        </p:spPr>
        <p:txBody>
          <a:bodyPr/>
          <a:lstStyle/>
          <a:p>
            <a:endParaRPr lang="en-US" dirty="0"/>
          </a:p>
          <a:p>
            <a:r>
              <a:rPr lang="en-US" dirty="0"/>
              <a:t>1831 </a:t>
            </a:r>
            <a:r>
              <a:rPr lang="el-GR" dirty="0"/>
              <a:t>ίδρυση Ελληνικού Κράτους</a:t>
            </a:r>
          </a:p>
          <a:p>
            <a:endParaRPr lang="el-GR" dirty="0"/>
          </a:p>
          <a:p>
            <a:r>
              <a:rPr lang="el-GR" dirty="0"/>
              <a:t>Προκύπτει η ανάγκη να αποκτήσει το νέο κράτος στοιχεία ενός </a:t>
            </a:r>
          </a:p>
          <a:p>
            <a:r>
              <a:rPr lang="el-GR" dirty="0"/>
              <a:t>Σύγχρονου κράτους</a:t>
            </a:r>
          </a:p>
          <a:p>
            <a:endParaRPr lang="el-GR" dirty="0"/>
          </a:p>
          <a:p>
            <a:endParaRPr lang="el-GR" dirty="0"/>
          </a:p>
          <a:p>
            <a:endParaRPr lang="el-GR" dirty="0"/>
          </a:p>
          <a:p>
            <a:endParaRPr lang="el-GR" dirty="0"/>
          </a:p>
          <a:p>
            <a:endParaRPr lang="el-GR" dirty="0"/>
          </a:p>
          <a:p>
            <a:r>
              <a:rPr lang="el-GR" dirty="0">
                <a:solidFill>
                  <a:schemeClr val="accent4">
                    <a:lumMod val="50000"/>
                  </a:schemeClr>
                </a:solidFill>
              </a:rPr>
              <a:t>1833</a:t>
            </a:r>
            <a:r>
              <a:rPr lang="el-GR" dirty="0">
                <a:solidFill>
                  <a:schemeClr val="accent4">
                    <a:lumMod val="50000"/>
                  </a:schemeClr>
                </a:solidFill>
                <a:sym typeface="Wingdings" charset="0"/>
              </a:rPr>
              <a:t> απόσπαση της Εκκλησίας από το Πατριαρχείο – δημιουργία της Αυτοκέφαλης Εκκλησίας της Ελλάδος</a:t>
            </a:r>
            <a:endParaRPr lang="en-US" dirty="0">
              <a:solidFill>
                <a:schemeClr val="accent4">
                  <a:lumMod val="50000"/>
                </a:schemeClr>
              </a:solidFill>
              <a:sym typeface="Wingdings" charset="0"/>
            </a:endParaRPr>
          </a:p>
          <a:p>
            <a:endParaRPr lang="en-US" dirty="0">
              <a:solidFill>
                <a:schemeClr val="accent4">
                  <a:lumMod val="50000"/>
                </a:schemeClr>
              </a:solidFill>
              <a:sym typeface="Wingdings" charset="0"/>
            </a:endParaRPr>
          </a:p>
          <a:p>
            <a:endParaRPr lang="en-US" dirty="0">
              <a:solidFill>
                <a:schemeClr val="accent4">
                  <a:lumMod val="50000"/>
                </a:schemeClr>
              </a:solidFill>
            </a:endParaRPr>
          </a:p>
        </p:txBody>
      </p:sp>
      <p:pic>
        <p:nvPicPr>
          <p:cNvPr id="9" name="Θέση εικόνας 8" descr="Εικόνα που περιέχει ζωγραφική, ρουχισμός, μυθολογία, άνδρας&#10;&#10;Περιγραφή που δημιουργήθηκε αυτόματα">
            <a:extLst>
              <a:ext uri="{FF2B5EF4-FFF2-40B4-BE49-F238E27FC236}">
                <a16:creationId xmlns:a16="http://schemas.microsoft.com/office/drawing/2014/main" id="{5AE084E5-188C-5724-6F44-D1871B3C4053}"/>
              </a:ext>
            </a:extLst>
          </p:cNvPr>
          <p:cNvPicPr>
            <a:picLocks noGrp="1" noChangeAspect="1"/>
          </p:cNvPicPr>
          <p:nvPr>
            <p:ph type="pic" idx="1"/>
          </p:nvPr>
        </p:nvPicPr>
        <p:blipFill>
          <a:blip r:embed="rId2"/>
          <a:srcRect l="34221" r="26511"/>
          <a:stretch>
            <a:fillRect/>
          </a:stretch>
        </p:blipFill>
        <p:spPr>
          <a:xfrm>
            <a:off x="7815470" y="10"/>
            <a:ext cx="4376530" cy="6018391"/>
          </a:xfrm>
        </p:spPr>
      </p:pic>
      <p:sp>
        <p:nvSpPr>
          <p:cNvPr id="5" name="Θέση ημερομηνίας 4">
            <a:extLst>
              <a:ext uri="{FF2B5EF4-FFF2-40B4-BE49-F238E27FC236}">
                <a16:creationId xmlns:a16="http://schemas.microsoft.com/office/drawing/2014/main" id="{AC76F01D-8C30-8030-7CE7-8143E84ABB0D}"/>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a:t>20XX</a:t>
            </a:r>
          </a:p>
        </p:txBody>
      </p:sp>
      <p:sp>
        <p:nvSpPr>
          <p:cNvPr id="6" name="Θέση υποσέλιδου 5">
            <a:extLst>
              <a:ext uri="{FF2B5EF4-FFF2-40B4-BE49-F238E27FC236}">
                <a16:creationId xmlns:a16="http://schemas.microsoft.com/office/drawing/2014/main" id="{B81EB34D-DC61-095E-F499-19849DFF13D0}"/>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a:t>presentation title</a:t>
            </a:r>
          </a:p>
        </p:txBody>
      </p:sp>
      <p:sp>
        <p:nvSpPr>
          <p:cNvPr id="7" name="Θέση αριθμού διαφάνειας 6">
            <a:extLst>
              <a:ext uri="{FF2B5EF4-FFF2-40B4-BE49-F238E27FC236}">
                <a16:creationId xmlns:a16="http://schemas.microsoft.com/office/drawing/2014/main" id="{726A939E-3EB7-E0BE-3167-47BDD796933E}"/>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5</a:t>
            </a:fld>
            <a:endParaRPr lang="en-US"/>
          </a:p>
        </p:txBody>
      </p:sp>
    </p:spTree>
    <p:extLst>
      <p:ext uri="{BB962C8B-B14F-4D97-AF65-F5344CB8AC3E}">
        <p14:creationId xmlns:p14="http://schemas.microsoft.com/office/powerpoint/2010/main" val="3202877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D0FE2DA-1D99-B121-F033-B3C93636BD06}"/>
              </a:ext>
            </a:extLst>
          </p:cNvPr>
          <p:cNvSpPr>
            <a:spLocks noGrp="1"/>
          </p:cNvSpPr>
          <p:nvPr>
            <p:ph type="title"/>
          </p:nvPr>
        </p:nvSpPr>
        <p:spPr>
          <a:xfrm>
            <a:off x="102637" y="648839"/>
            <a:ext cx="10515600" cy="812760"/>
          </a:xfrm>
        </p:spPr>
        <p:txBody>
          <a:bodyPr anchor="b">
            <a:normAutofit fontScale="90000"/>
          </a:bodyPr>
          <a:lstStyle/>
          <a:p>
            <a:r>
              <a:rPr lang="el-GR" sz="4000" dirty="0"/>
              <a:t>Κωνσταντίνος Παπαρρηγόπουλος</a:t>
            </a:r>
            <a:r>
              <a:rPr lang="en-US" sz="4000" dirty="0"/>
              <a:t>:</a:t>
            </a:r>
            <a:br>
              <a:rPr lang="el-GR" sz="4400" dirty="0"/>
            </a:br>
            <a:endParaRPr lang="en-US" sz="4400" dirty="0"/>
          </a:p>
        </p:txBody>
      </p:sp>
      <p:sp>
        <p:nvSpPr>
          <p:cNvPr id="30" name="Text Placeholder 2">
            <a:extLst>
              <a:ext uri="{FF2B5EF4-FFF2-40B4-BE49-F238E27FC236}">
                <a16:creationId xmlns:a16="http://schemas.microsoft.com/office/drawing/2014/main" id="{409E0E75-810C-55E3-8603-DBFE6F85F05B}"/>
              </a:ext>
            </a:extLst>
          </p:cNvPr>
          <p:cNvSpPr>
            <a:spLocks noGrp="1"/>
          </p:cNvSpPr>
          <p:nvPr>
            <p:ph type="body" idx="1"/>
          </p:nvPr>
        </p:nvSpPr>
        <p:spPr>
          <a:xfrm>
            <a:off x="176784" y="1542465"/>
            <a:ext cx="7976504" cy="4528205"/>
          </a:xfrm>
        </p:spPr>
        <p:txBody>
          <a:bodyPr/>
          <a:lstStyle/>
          <a:p>
            <a:r>
              <a:rPr lang="el-GR" b="0" cap="none" dirty="0"/>
              <a:t>Έλληνας ιστορικός</a:t>
            </a:r>
            <a:endParaRPr lang="en-US" b="0" cap="none" dirty="0"/>
          </a:p>
          <a:p>
            <a:endParaRPr lang="el-GR" b="0" cap="none" dirty="0"/>
          </a:p>
          <a:p>
            <a:r>
              <a:rPr lang="el-GR" b="0" i="1" cap="none" dirty="0"/>
              <a:t>«Η Ιστορία του Ελληνικού Έθνους από των αρχαιοτάτων χρόνων μέχρι σήμερον»</a:t>
            </a:r>
          </a:p>
          <a:p>
            <a:endParaRPr lang="el-GR" b="0" cap="none" dirty="0"/>
          </a:p>
          <a:p>
            <a:r>
              <a:rPr lang="el-GR" b="0" cap="none" dirty="0"/>
              <a:t>Αξιοποίησε την γοητεία που ασκούσε η εξανιδικευμενη εικόνα της Αρχαίας Ελλάδας στους πνευματικούς κύκλους της Ευρώπης – διεκδίκησε την </a:t>
            </a:r>
          </a:p>
          <a:p>
            <a:r>
              <a:rPr lang="el-GR" b="0" cap="none" dirty="0"/>
              <a:t>ιστορική κληρονομιά της Αθήνας</a:t>
            </a:r>
          </a:p>
          <a:p>
            <a:endParaRPr lang="el-GR" b="0" cap="none" dirty="0"/>
          </a:p>
          <a:p>
            <a:r>
              <a:rPr lang="el-GR" b="0" cap="none" dirty="0"/>
              <a:t>Έπρεπε να συγκροτηθεί μια ιστορική αφήγηση που καθιστά ρητή τη συνέχεια</a:t>
            </a:r>
            <a:r>
              <a:rPr lang="en-US" b="0" cap="none" dirty="0"/>
              <a:t> </a:t>
            </a:r>
            <a:r>
              <a:rPr lang="el-GR" b="0" cap="none" dirty="0"/>
              <a:t>της ελληνικής ταυτότητας</a:t>
            </a:r>
          </a:p>
          <a:p>
            <a:endParaRPr lang="en-US" b="0" cap="none" dirty="0"/>
          </a:p>
        </p:txBody>
      </p:sp>
      <p:pic>
        <p:nvPicPr>
          <p:cNvPr id="11" name="Θέση περιεχομένου 10" descr="Εικόνα που περιέχει πορτραίτο, ανθρώπινο πρόσωπο, σκίτσο/σχέδιο, άνδρας&#10;&#10;Περιγραφή που δημιουργήθηκε αυτόματα">
            <a:extLst>
              <a:ext uri="{FF2B5EF4-FFF2-40B4-BE49-F238E27FC236}">
                <a16:creationId xmlns:a16="http://schemas.microsoft.com/office/drawing/2014/main" id="{7436DE25-51EB-DC08-95E6-43FFA971F3C7}"/>
              </a:ext>
            </a:extLst>
          </p:cNvPr>
          <p:cNvPicPr>
            <a:picLocks noGrp="1" noChangeAspect="1"/>
          </p:cNvPicPr>
          <p:nvPr>
            <p:ph sz="half" idx="2"/>
          </p:nvPr>
        </p:nvPicPr>
        <p:blipFill>
          <a:blip r:embed="rId2"/>
          <a:stretch>
            <a:fillRect/>
          </a:stretch>
        </p:blipFill>
        <p:spPr>
          <a:xfrm>
            <a:off x="8255248" y="344305"/>
            <a:ext cx="3759968" cy="4322208"/>
          </a:xfrm>
          <a:prstGeom prst="ellipse">
            <a:avLst/>
          </a:prstGeom>
          <a:ln>
            <a:noFill/>
          </a:ln>
          <a:effectLst>
            <a:softEdge rad="112500"/>
          </a:effectLst>
        </p:spPr>
      </p:pic>
      <p:sp>
        <p:nvSpPr>
          <p:cNvPr id="5" name="Θέση ημερομηνίας 4">
            <a:extLst>
              <a:ext uri="{FF2B5EF4-FFF2-40B4-BE49-F238E27FC236}">
                <a16:creationId xmlns:a16="http://schemas.microsoft.com/office/drawing/2014/main" id="{EF928BAC-84A1-77E5-E5E8-B38F2B40B675}"/>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a:t>20XX</a:t>
            </a:r>
          </a:p>
        </p:txBody>
      </p:sp>
      <p:sp>
        <p:nvSpPr>
          <p:cNvPr id="6" name="Θέση υποσέλιδου 5">
            <a:extLst>
              <a:ext uri="{FF2B5EF4-FFF2-40B4-BE49-F238E27FC236}">
                <a16:creationId xmlns:a16="http://schemas.microsoft.com/office/drawing/2014/main" id="{2FA5FE9D-42E1-D277-018F-BCD34388B65D}"/>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a:t>presentation title</a:t>
            </a:r>
          </a:p>
        </p:txBody>
      </p:sp>
      <p:sp>
        <p:nvSpPr>
          <p:cNvPr id="7" name="Θέση αριθμού διαφάνειας 6">
            <a:extLst>
              <a:ext uri="{FF2B5EF4-FFF2-40B4-BE49-F238E27FC236}">
                <a16:creationId xmlns:a16="http://schemas.microsoft.com/office/drawing/2014/main" id="{97539021-C594-B382-5605-8FF15B3C837C}"/>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6</a:t>
            </a:fld>
            <a:endParaRPr lang="en-US"/>
          </a:p>
        </p:txBody>
      </p:sp>
      <p:pic>
        <p:nvPicPr>
          <p:cNvPr id="15" name="Εικόνα 14" descr="Εικόνα που περιέχει κείμενο, βιβλίο, στατικό, γραμματοσειρά&#10;&#10;Περιγραφή που δημιουργήθηκε αυτόματα">
            <a:extLst>
              <a:ext uri="{FF2B5EF4-FFF2-40B4-BE49-F238E27FC236}">
                <a16:creationId xmlns:a16="http://schemas.microsoft.com/office/drawing/2014/main" id="{0A228EAD-BBD3-3631-9E69-499A164A30FD}"/>
              </a:ext>
            </a:extLst>
          </p:cNvPr>
          <p:cNvPicPr>
            <a:picLocks noChangeAspect="1"/>
          </p:cNvPicPr>
          <p:nvPr/>
        </p:nvPicPr>
        <p:blipFill>
          <a:blip r:embed="rId3"/>
          <a:stretch>
            <a:fillRect/>
          </a:stretch>
        </p:blipFill>
        <p:spPr>
          <a:xfrm>
            <a:off x="10135232" y="3636873"/>
            <a:ext cx="1738426" cy="24337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825025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6A1E89E-F93B-3FD7-359B-EB33A2C9B0C3}"/>
              </a:ext>
            </a:extLst>
          </p:cNvPr>
          <p:cNvSpPr>
            <a:spLocks noGrp="1"/>
          </p:cNvSpPr>
          <p:nvPr>
            <p:ph type="title"/>
          </p:nvPr>
        </p:nvSpPr>
        <p:spPr>
          <a:xfrm>
            <a:off x="156622" y="173386"/>
            <a:ext cx="11228832" cy="712407"/>
          </a:xfrm>
        </p:spPr>
        <p:txBody>
          <a:bodyPr/>
          <a:lstStyle/>
          <a:p>
            <a:r>
              <a:rPr lang="el-GR" sz="4000" dirty="0"/>
              <a:t>Κωνσταντίνος Παπαρρηγόπουλος</a:t>
            </a:r>
            <a:r>
              <a:rPr lang="en-US" sz="4000" dirty="0"/>
              <a:t>:</a:t>
            </a:r>
          </a:p>
        </p:txBody>
      </p:sp>
      <p:sp>
        <p:nvSpPr>
          <p:cNvPr id="18" name="Content Placeholder 3">
            <a:extLst>
              <a:ext uri="{FF2B5EF4-FFF2-40B4-BE49-F238E27FC236}">
                <a16:creationId xmlns:a16="http://schemas.microsoft.com/office/drawing/2014/main" id="{DBB21406-E5DC-C7E4-659A-AA60F9E7A186}"/>
              </a:ext>
            </a:extLst>
          </p:cNvPr>
          <p:cNvSpPr>
            <a:spLocks noGrp="1"/>
          </p:cNvSpPr>
          <p:nvPr>
            <p:ph sz="half" idx="2"/>
          </p:nvPr>
        </p:nvSpPr>
        <p:spPr>
          <a:xfrm>
            <a:off x="176784" y="1381368"/>
            <a:ext cx="11688633" cy="5822175"/>
          </a:xfrm>
        </p:spPr>
        <p:txBody>
          <a:bodyPr/>
          <a:lstStyle/>
          <a:p>
            <a:pPr marL="0" indent="0">
              <a:buNone/>
            </a:pPr>
            <a:r>
              <a:rPr lang="el-GR" dirty="0"/>
              <a:t>[…] η ιστοριογραφία  είναι πολιτικό πρόγραμμα που εξυπηρετεί πολιτικά συμφέροντα […]</a:t>
            </a:r>
          </a:p>
          <a:p>
            <a:pPr marL="0" indent="0">
              <a:buNone/>
            </a:pPr>
            <a:endParaRPr lang="el-GR" dirty="0"/>
          </a:p>
          <a:p>
            <a:pPr marL="0" indent="0">
              <a:buNone/>
            </a:pPr>
            <a:endParaRPr lang="el-GR" dirty="0"/>
          </a:p>
          <a:p>
            <a:pPr marL="0" indent="0">
              <a:buNone/>
            </a:pPr>
            <a:r>
              <a:rPr lang="el-GR" dirty="0"/>
              <a:t>Μεσαιωνική Αυτοκρατορία του Ελληνικού Έθνους= Βυζάντιο άρα, ανάγκη αποκατάστασης της τιμής των Αυτοκράτορων του Βυζάντιου</a:t>
            </a:r>
          </a:p>
          <a:p>
            <a:pPr marL="0" indent="0">
              <a:buNone/>
            </a:pPr>
            <a:endParaRPr lang="el-GR" dirty="0"/>
          </a:p>
          <a:p>
            <a:pPr marL="0" indent="0">
              <a:buNone/>
            </a:pPr>
            <a:r>
              <a:rPr lang="el-GR" dirty="0"/>
              <a:t>Αναλαμβάνει</a:t>
            </a:r>
            <a:r>
              <a:rPr lang="en-US" dirty="0"/>
              <a:t>: </a:t>
            </a:r>
            <a:r>
              <a:rPr lang="el-GR" dirty="0"/>
              <a:t>  1. υπεράσπιση της πολιτισμικής συμβολής του Βυζάντιου στην Δύση</a:t>
            </a:r>
            <a:r>
              <a:rPr lang="en-US" dirty="0"/>
              <a:t>, </a:t>
            </a:r>
            <a:r>
              <a:rPr lang="el-GR" dirty="0"/>
              <a:t>«αγκάλιασε» τον Χριστιανισμό</a:t>
            </a:r>
          </a:p>
          <a:p>
            <a:pPr marL="0" indent="0">
              <a:buNone/>
            </a:pPr>
            <a:r>
              <a:rPr lang="el-GR" dirty="0"/>
              <a:t>                      2.  θεμελιώνει την θεωρία περί ελληνικότητας της Βυζαντινής Αυτοκρατορίας – ταύτιση με</a:t>
            </a:r>
          </a:p>
          <a:p>
            <a:pPr marL="0" indent="0">
              <a:buNone/>
            </a:pPr>
            <a:r>
              <a:rPr lang="el-GR" dirty="0"/>
              <a:t>                           «μεσαιωνικό ελληνισμό»</a:t>
            </a:r>
          </a:p>
        </p:txBody>
      </p:sp>
      <p:sp>
        <p:nvSpPr>
          <p:cNvPr id="7" name="Θέση ημερομηνίας 6">
            <a:extLst>
              <a:ext uri="{FF2B5EF4-FFF2-40B4-BE49-F238E27FC236}">
                <a16:creationId xmlns:a16="http://schemas.microsoft.com/office/drawing/2014/main" id="{7F8CB09A-F374-6B54-8129-68DAED953137}"/>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a:t>20XX</a:t>
            </a:r>
          </a:p>
        </p:txBody>
      </p:sp>
      <p:sp>
        <p:nvSpPr>
          <p:cNvPr id="8" name="Θέση υποσέλιδου 7">
            <a:extLst>
              <a:ext uri="{FF2B5EF4-FFF2-40B4-BE49-F238E27FC236}">
                <a16:creationId xmlns:a16="http://schemas.microsoft.com/office/drawing/2014/main" id="{3F8B8393-E47A-E955-D9D8-237285C1137F}"/>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a:t>presentation title</a:t>
            </a:r>
          </a:p>
        </p:txBody>
      </p:sp>
      <p:sp>
        <p:nvSpPr>
          <p:cNvPr id="9" name="Θέση αριθμού διαφάνειας 8">
            <a:extLst>
              <a:ext uri="{FF2B5EF4-FFF2-40B4-BE49-F238E27FC236}">
                <a16:creationId xmlns:a16="http://schemas.microsoft.com/office/drawing/2014/main" id="{653BED61-2161-1F54-DC92-39F82A3B99A3}"/>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7</a:t>
            </a:fld>
            <a:endParaRPr lang="en-US"/>
          </a:p>
        </p:txBody>
      </p:sp>
      <p:pic>
        <p:nvPicPr>
          <p:cNvPr id="13" name="Εικόνα 12" descr="Εικόνα που περιέχει ζωγραφική, τέχνη, ρουχισμός, άτομο&#10;&#10;Περιγραφή που δημιουργήθηκε αυτόματα">
            <a:extLst>
              <a:ext uri="{FF2B5EF4-FFF2-40B4-BE49-F238E27FC236}">
                <a16:creationId xmlns:a16="http://schemas.microsoft.com/office/drawing/2014/main" id="{9FEBD935-69FA-33C3-973E-12395EE42245}"/>
              </a:ext>
            </a:extLst>
          </p:cNvPr>
          <p:cNvPicPr>
            <a:picLocks noChangeAspect="1"/>
          </p:cNvPicPr>
          <p:nvPr/>
        </p:nvPicPr>
        <p:blipFill>
          <a:blip r:embed="rId2"/>
          <a:stretch>
            <a:fillRect/>
          </a:stretch>
        </p:blipFill>
        <p:spPr>
          <a:xfrm>
            <a:off x="176784" y="4127384"/>
            <a:ext cx="3391064" cy="2209490"/>
          </a:xfrm>
          <a:prstGeom prst="rect">
            <a:avLst/>
          </a:prstGeom>
          <a:ln>
            <a:noFill/>
          </a:ln>
          <a:effectLst>
            <a:outerShdw blurRad="50800" dist="38100" algn="l" rotWithShape="0">
              <a:prstClr val="black">
                <a:alpha val="40000"/>
              </a:prstClr>
            </a:outerShdw>
            <a:softEdge rad="112500"/>
          </a:effectLst>
        </p:spPr>
      </p:pic>
      <p:pic>
        <p:nvPicPr>
          <p:cNvPr id="17" name="Εικόνα 16" descr="Εικόνα που περιέχει ζωγραφική, τέχνη, μυθολογία, μουσείο&#10;&#10;Περιγραφή που δημιουργήθηκε αυτόματα">
            <a:extLst>
              <a:ext uri="{FF2B5EF4-FFF2-40B4-BE49-F238E27FC236}">
                <a16:creationId xmlns:a16="http://schemas.microsoft.com/office/drawing/2014/main" id="{9ED86BF7-6677-CB4F-9A63-4D236EC37BC7}"/>
              </a:ext>
            </a:extLst>
          </p:cNvPr>
          <p:cNvPicPr>
            <a:picLocks noChangeAspect="1"/>
          </p:cNvPicPr>
          <p:nvPr/>
        </p:nvPicPr>
        <p:blipFill>
          <a:blip r:embed="rId3"/>
          <a:stretch>
            <a:fillRect/>
          </a:stretch>
        </p:blipFill>
        <p:spPr>
          <a:xfrm>
            <a:off x="7986319" y="3971508"/>
            <a:ext cx="3787675" cy="2365365"/>
          </a:xfrm>
          <a:prstGeom prst="rect">
            <a:avLst/>
          </a:prstGeom>
          <a:ln>
            <a:noFill/>
          </a:ln>
          <a:effectLst>
            <a:outerShdw blurRad="63500" sx="102000" sy="102000" algn="ctr" rotWithShape="0">
              <a:prstClr val="black">
                <a:alpha val="40000"/>
              </a:prstClr>
            </a:outerShdw>
            <a:softEdge rad="112500"/>
          </a:effectLst>
        </p:spPr>
      </p:pic>
    </p:spTree>
    <p:extLst>
      <p:ext uri="{BB962C8B-B14F-4D97-AF65-F5344CB8AC3E}">
        <p14:creationId xmlns:p14="http://schemas.microsoft.com/office/powerpoint/2010/main" val="1594278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4C5E267-5604-1060-ADB1-B7DB5174E742}"/>
              </a:ext>
            </a:extLst>
          </p:cNvPr>
          <p:cNvSpPr>
            <a:spLocks noGrp="1"/>
          </p:cNvSpPr>
          <p:nvPr>
            <p:ph type="title"/>
          </p:nvPr>
        </p:nvSpPr>
        <p:spPr>
          <a:xfrm>
            <a:off x="2461283" y="80702"/>
            <a:ext cx="9300082" cy="733421"/>
          </a:xfrm>
        </p:spPr>
        <p:txBody>
          <a:bodyPr/>
          <a:lstStyle/>
          <a:p>
            <a:r>
              <a:rPr lang="el-GR" sz="4000" dirty="0"/>
              <a:t>Σχέση Κράτους-Εκκλησίας</a:t>
            </a:r>
            <a:r>
              <a:rPr lang="en-US" sz="4000" dirty="0"/>
              <a:t>:</a:t>
            </a:r>
          </a:p>
        </p:txBody>
      </p:sp>
      <p:sp>
        <p:nvSpPr>
          <p:cNvPr id="18" name="Content Placeholder 2">
            <a:extLst>
              <a:ext uri="{FF2B5EF4-FFF2-40B4-BE49-F238E27FC236}">
                <a16:creationId xmlns:a16="http://schemas.microsoft.com/office/drawing/2014/main" id="{206ABD4C-02B9-5BD5-6FE0-6D508F3BA111}"/>
              </a:ext>
            </a:extLst>
          </p:cNvPr>
          <p:cNvSpPr>
            <a:spLocks noGrp="1"/>
          </p:cNvSpPr>
          <p:nvPr>
            <p:ph idx="1"/>
          </p:nvPr>
        </p:nvSpPr>
        <p:spPr>
          <a:xfrm>
            <a:off x="137532" y="1071527"/>
            <a:ext cx="11877684" cy="4901434"/>
          </a:xfrm>
        </p:spPr>
        <p:txBody>
          <a:bodyPr>
            <a:normAutofit/>
          </a:bodyPr>
          <a:lstStyle/>
          <a:p>
            <a:pPr marL="0" indent="0" algn="just">
              <a:lnSpc>
                <a:spcPct val="80000"/>
              </a:lnSpc>
              <a:buClr>
                <a:srgbClr val="333A1D"/>
              </a:buClr>
              <a:buNone/>
            </a:pPr>
            <a:r>
              <a:rPr lang="el-GR" sz="2000" b="1" u="sng" dirty="0"/>
              <a:t>Σύνταγμα 1832</a:t>
            </a:r>
            <a:r>
              <a:rPr lang="el-GR" sz="2000" b="1" dirty="0"/>
              <a:t> </a:t>
            </a:r>
            <a:r>
              <a:rPr lang="el-GR" sz="2000" dirty="0"/>
              <a:t>Η επικρατούσα θρησκεία </a:t>
            </a:r>
            <a:endParaRPr lang="en-US" sz="2000" dirty="0"/>
          </a:p>
          <a:p>
            <a:pPr marL="0" indent="0" algn="just">
              <a:lnSpc>
                <a:spcPct val="80000"/>
              </a:lnSpc>
              <a:buClr>
                <a:srgbClr val="333A1D"/>
              </a:buClr>
              <a:buNone/>
            </a:pPr>
            <a:endParaRPr lang="el-GR" sz="2000" dirty="0"/>
          </a:p>
          <a:p>
            <a:pPr marL="0" indent="0" algn="just" eaLnBrk="1" hangingPunct="1">
              <a:lnSpc>
                <a:spcPct val="80000"/>
              </a:lnSpc>
              <a:buClr>
                <a:srgbClr val="333A1D"/>
              </a:buClr>
              <a:buNone/>
            </a:pPr>
            <a:r>
              <a:rPr lang="el-GR" sz="2000" dirty="0"/>
              <a:t>     6. εις την Ελληνικήν Επικράτειαν είναι η της Ανατολικής Ορθόδοξου και Αγίας του Χριστού Εκκλησίας. Καθείς όμως πρεσβεύει τα της θρησκείας του ακωλύτως. Και πάσα θρησκεία, της οποίας αι τελεταί γίνονται πασιφανώς και δημοσίως, έχει ίσην υπεράσπισιν υπό των νόμων.</a:t>
            </a:r>
            <a:endParaRPr lang="en-US" sz="2000" dirty="0"/>
          </a:p>
          <a:p>
            <a:pPr marL="0" indent="0" algn="just" eaLnBrk="1" hangingPunct="1">
              <a:lnSpc>
                <a:spcPct val="80000"/>
              </a:lnSpc>
              <a:buClr>
                <a:srgbClr val="333A1D"/>
              </a:buClr>
              <a:buNone/>
            </a:pPr>
            <a:endParaRPr lang="en-US" sz="2000" dirty="0"/>
          </a:p>
          <a:p>
            <a:pPr marL="0" indent="0" algn="just" eaLnBrk="1" hangingPunct="1">
              <a:lnSpc>
                <a:spcPct val="80000"/>
              </a:lnSpc>
              <a:buClr>
                <a:srgbClr val="333A1D"/>
              </a:buClr>
              <a:buNone/>
            </a:pPr>
            <a:r>
              <a:rPr lang="el-GR" sz="2000" b="1" u="sng" dirty="0"/>
              <a:t>Συνθήκη Λοζάνης 1923</a:t>
            </a:r>
            <a:r>
              <a:rPr lang="en-US" sz="2000" b="1" u="sng" dirty="0"/>
              <a:t>:</a:t>
            </a:r>
            <a:r>
              <a:rPr lang="en-US" sz="2000" b="1" dirty="0"/>
              <a:t> </a:t>
            </a:r>
            <a:r>
              <a:rPr lang="el-GR" sz="2000" dirty="0"/>
              <a:t>Ανταλλαγή πληθυσμών και επισφράγιση της θρησκευτικής ταυτότητας και εθνικού προσδιορισμού</a:t>
            </a:r>
            <a:endParaRPr lang="en-US" sz="2000" dirty="0"/>
          </a:p>
          <a:p>
            <a:pPr marL="0" indent="0" algn="just" eaLnBrk="1" hangingPunct="1">
              <a:lnSpc>
                <a:spcPct val="80000"/>
              </a:lnSpc>
              <a:buClr>
                <a:srgbClr val="333A1D"/>
              </a:buClr>
              <a:buNone/>
            </a:pPr>
            <a:endParaRPr lang="el-GR" sz="2000" dirty="0"/>
          </a:p>
          <a:p>
            <a:pPr marL="0" indent="0">
              <a:buNone/>
            </a:pPr>
            <a:r>
              <a:rPr lang="el-GR" sz="2000" dirty="0"/>
              <a:t>Όλα τα συνταγματικά κείμενα από το 1821 έως και το εξής αναφέρουν ότι […] </a:t>
            </a:r>
            <a:r>
              <a:rPr lang="el-GR" sz="2000" i="1" dirty="0"/>
              <a:t>η επικρατούσα θρησκεία στην Ελλάδα είναι αυτή της Ανατολικής Ορθοδόξου Εκκλησίας</a:t>
            </a:r>
            <a:r>
              <a:rPr lang="el-GR" sz="2000" dirty="0"/>
              <a:t> […] και όλα τα Συντάγματα της χωράς αναφέρουν στο προοίμιο την επίλυση «εις το Όνομα της Αγίας , Ομοούσιου και Αδιαίρετου Τριάδος»</a:t>
            </a:r>
          </a:p>
          <a:p>
            <a:pPr marL="0" indent="0">
              <a:buNone/>
            </a:pPr>
            <a:endParaRPr lang="el-GR" sz="2000" dirty="0"/>
          </a:p>
          <a:p>
            <a:pPr marL="0" indent="0">
              <a:buNone/>
            </a:pPr>
            <a:endParaRPr lang="en-US" sz="2000" dirty="0"/>
          </a:p>
        </p:txBody>
      </p:sp>
      <p:sp>
        <p:nvSpPr>
          <p:cNvPr id="9" name="Θέση ημερομηνίας 8">
            <a:extLst>
              <a:ext uri="{FF2B5EF4-FFF2-40B4-BE49-F238E27FC236}">
                <a16:creationId xmlns:a16="http://schemas.microsoft.com/office/drawing/2014/main" id="{142CDA05-0496-12FE-58C3-867EDC83D0E3}"/>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a:t>20XX</a:t>
            </a:r>
          </a:p>
        </p:txBody>
      </p:sp>
      <p:sp>
        <p:nvSpPr>
          <p:cNvPr id="10" name="Θέση υποσέλιδου 9">
            <a:extLst>
              <a:ext uri="{FF2B5EF4-FFF2-40B4-BE49-F238E27FC236}">
                <a16:creationId xmlns:a16="http://schemas.microsoft.com/office/drawing/2014/main" id="{123E2A08-6A25-44D2-936F-F023F9EF88EE}"/>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a:t>presentation title</a:t>
            </a:r>
          </a:p>
        </p:txBody>
      </p:sp>
      <p:sp>
        <p:nvSpPr>
          <p:cNvPr id="11" name="Θέση αριθμού διαφάνειας 10">
            <a:extLst>
              <a:ext uri="{FF2B5EF4-FFF2-40B4-BE49-F238E27FC236}">
                <a16:creationId xmlns:a16="http://schemas.microsoft.com/office/drawing/2014/main" id="{2B208AC7-A3C8-D911-AFE2-D9524DD5158F}"/>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8</a:t>
            </a:fld>
            <a:endParaRPr lang="en-US"/>
          </a:p>
        </p:txBody>
      </p:sp>
    </p:spTree>
    <p:extLst>
      <p:ext uri="{BB962C8B-B14F-4D97-AF65-F5344CB8AC3E}">
        <p14:creationId xmlns:p14="http://schemas.microsoft.com/office/powerpoint/2010/main" val="1427980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D8C73B-6B6A-0AD3-B41B-0234FA803B65}"/>
              </a:ext>
            </a:extLst>
          </p:cNvPr>
          <p:cNvSpPr>
            <a:spLocks noGrp="1"/>
          </p:cNvSpPr>
          <p:nvPr>
            <p:ph type="title"/>
          </p:nvPr>
        </p:nvSpPr>
        <p:spPr>
          <a:xfrm>
            <a:off x="2474752" y="0"/>
            <a:ext cx="6897848" cy="1371600"/>
          </a:xfrm>
        </p:spPr>
        <p:txBody>
          <a:bodyPr/>
          <a:lstStyle/>
          <a:p>
            <a:br>
              <a:rPr lang="en-US" sz="4000" dirty="0"/>
            </a:br>
            <a:br>
              <a:rPr lang="en-US" sz="4000" dirty="0"/>
            </a:br>
            <a:r>
              <a:rPr lang="el-GR" sz="4000" dirty="0"/>
              <a:t>Σύνταγμα της Ελλάδας</a:t>
            </a:r>
            <a:br>
              <a:rPr lang="el-GR" sz="4000" dirty="0"/>
            </a:br>
            <a:r>
              <a:rPr lang="el-GR" sz="2800" dirty="0"/>
              <a:t>Σχέση Κράτους-Εκκλησίας</a:t>
            </a:r>
            <a:endParaRPr lang="en-US" sz="4000" dirty="0"/>
          </a:p>
        </p:txBody>
      </p:sp>
      <p:sp>
        <p:nvSpPr>
          <p:cNvPr id="3" name="Θέση περιεχομένου 2">
            <a:extLst>
              <a:ext uri="{FF2B5EF4-FFF2-40B4-BE49-F238E27FC236}">
                <a16:creationId xmlns:a16="http://schemas.microsoft.com/office/drawing/2014/main" id="{505778EE-699A-522C-ADAE-9F73FE67E121}"/>
              </a:ext>
            </a:extLst>
          </p:cNvPr>
          <p:cNvSpPr>
            <a:spLocks noGrp="1"/>
          </p:cNvSpPr>
          <p:nvPr>
            <p:ph idx="1"/>
          </p:nvPr>
        </p:nvSpPr>
        <p:spPr>
          <a:xfrm>
            <a:off x="253388" y="1255923"/>
            <a:ext cx="10950766" cy="4880472"/>
          </a:xfrm>
        </p:spPr>
        <p:txBody>
          <a:bodyPr>
            <a:normAutofit/>
          </a:bodyPr>
          <a:lstStyle/>
          <a:p>
            <a:pPr marL="0" indent="0">
              <a:buNone/>
            </a:pPr>
            <a:r>
              <a:rPr lang="el-GR" sz="2400" b="1" u="sng" dirty="0"/>
              <a:t>Άρθρο 3</a:t>
            </a:r>
            <a:r>
              <a:rPr lang="en-US" sz="2400" b="1" u="sng" dirty="0"/>
              <a:t>: </a:t>
            </a:r>
            <a:endParaRPr lang="el-GR" sz="2400" b="1" u="sng" dirty="0"/>
          </a:p>
          <a:p>
            <a:pPr marL="342900" indent="-342900">
              <a:buAutoNum type="arabicPeriod"/>
            </a:pPr>
            <a:r>
              <a:rPr lang="el-GR" sz="1600" dirty="0">
                <a:solidFill>
                  <a:srgbClr val="333333"/>
                </a:solidFill>
                <a:latin typeface="Roboto" panose="020F0502020204030204" pitchFamily="34" charset="0"/>
              </a:rPr>
              <a:t>Επικρατούσα θρησκεία στην Ελλάδα είναι η θρησκεία της Ανατολικής Ορθόδοξης Εκκλησίας του Χριστού. Η Ορθόδοξη Εκκλησία της Ελλάδας, που γνωρίζει κεφαλή της τον Κύριο ημών Ιησού Χριστό, υπάρχει αναπόσπαστα ενωμένη δογματικά με τη Μεγάλη Εκκλησία της Κωνσταντινούπολης και με κάθε άλλη ομόδοξη Εκκλησία του Χριστού τηρεί απαρασάλευτα, όπως εκείνες, τους ιερούς αποστολικούς και συνοδικούς κανόνες και τις ιερές παραδόσεις. Είναι αυτοκέφαλη, διοικείται από την Ιερά Σύνοδο των εν ενεργεία Αρχιερέων και από τη Διαρκή Ιερά Σύνοδο που προέρχεται από αυτή και συγκροτείται όπως ορίζει ο Καταστατικός Χάρτης της Εκκλησίας, με τήρηση των διατάξεων του Πατριαρχικού Τόμου της </a:t>
            </a:r>
            <a:r>
              <a:rPr lang="el-GR" sz="1600" dirty="0" err="1">
                <a:solidFill>
                  <a:srgbClr val="333333"/>
                </a:solidFill>
                <a:latin typeface="Roboto" panose="020F0502020204030204" pitchFamily="34" charset="0"/>
              </a:rPr>
              <a:t>κθ</a:t>
            </a:r>
            <a:r>
              <a:rPr lang="el-GR" sz="1600" dirty="0">
                <a:solidFill>
                  <a:srgbClr val="333333"/>
                </a:solidFill>
                <a:latin typeface="Roboto" panose="020F0502020204030204" pitchFamily="34" charset="0"/>
              </a:rPr>
              <a:t>' (29) Ιουνίου 1850 και της Συνοδικής Πράξης της 4ης Σεπτεμβρίου 1928.</a:t>
            </a:r>
            <a:endParaRPr lang="el-GR" sz="2400" dirty="0"/>
          </a:p>
          <a:p>
            <a:pPr marL="342900" indent="-342900">
              <a:buAutoNum type="arabicPeriod"/>
            </a:pPr>
            <a:r>
              <a:rPr lang="el-GR" sz="1400" dirty="0">
                <a:solidFill>
                  <a:srgbClr val="333333"/>
                </a:solidFill>
                <a:latin typeface="Roboto" panose="020F0502020204030204" pitchFamily="34" charset="0"/>
              </a:rPr>
              <a:t>2. Το εκκλησιαστικό καθεστώς που υπάρχει σε ορισμένες περιοχές του Κράτους δεν αντίκειται στις διατάξεις της προηγούμενης παραγράφου.</a:t>
            </a:r>
          </a:p>
          <a:p>
            <a:pPr marL="0" indent="0" algn="just" eaLnBrk="1" hangingPunct="1">
              <a:buClr>
                <a:srgbClr val="333A1D"/>
              </a:buClr>
              <a:buNone/>
            </a:pPr>
            <a:r>
              <a:rPr lang="en-US" sz="1900" dirty="0"/>
              <a:t> 3.</a:t>
            </a:r>
            <a:r>
              <a:rPr lang="el-GR" sz="1900" dirty="0">
                <a:latin typeface="Calibri" charset="0"/>
              </a:rPr>
              <a:t> </a:t>
            </a:r>
            <a:r>
              <a:rPr lang="el-GR" sz="1900" dirty="0"/>
              <a:t>Το κείμενο της Αγίας </a:t>
            </a:r>
            <a:r>
              <a:rPr lang="el-GR" sz="2000" dirty="0"/>
              <a:t>Γραφής τηρείται αναλλοίωτο. Η επίσημη μετάφρασή του σε άλλο γλωσσικό τύπο απαγορεύεται χωρίς την έγκριση της Αυτοκέφαλης Εκκλησίας της Ελλάδας και της Αγίας Μεγάλης του Χριστού Εκκλησίας στην Κωνσταντινούπολη</a:t>
            </a:r>
          </a:p>
          <a:p>
            <a:pPr marL="0" indent="0">
              <a:buNone/>
            </a:pPr>
            <a:endParaRPr lang="en-US" dirty="0"/>
          </a:p>
        </p:txBody>
      </p:sp>
      <p:sp>
        <p:nvSpPr>
          <p:cNvPr id="4" name="Θέση ημερομηνίας 3">
            <a:extLst>
              <a:ext uri="{FF2B5EF4-FFF2-40B4-BE49-F238E27FC236}">
                <a16:creationId xmlns:a16="http://schemas.microsoft.com/office/drawing/2014/main" id="{BFA8CF7D-08E2-EFA6-C109-F388F852549F}"/>
              </a:ext>
            </a:extLst>
          </p:cNvPr>
          <p:cNvSpPr>
            <a:spLocks noGrp="1"/>
          </p:cNvSpPr>
          <p:nvPr>
            <p:ph type="dt" sz="half" idx="10"/>
          </p:nvPr>
        </p:nvSpPr>
        <p:spPr/>
        <p:txBody>
          <a:bodyPr/>
          <a:lstStyle/>
          <a:p>
            <a:r>
              <a:rPr lang="en-US"/>
              <a:t>20XX</a:t>
            </a:r>
            <a:endParaRPr lang="en-US" dirty="0"/>
          </a:p>
        </p:txBody>
      </p:sp>
      <p:sp>
        <p:nvSpPr>
          <p:cNvPr id="5" name="Θέση υποσέλιδου 4">
            <a:extLst>
              <a:ext uri="{FF2B5EF4-FFF2-40B4-BE49-F238E27FC236}">
                <a16:creationId xmlns:a16="http://schemas.microsoft.com/office/drawing/2014/main" id="{C8A98A70-45DF-7B13-39B5-3D7D729D95AD}"/>
              </a:ext>
            </a:extLst>
          </p:cNvPr>
          <p:cNvSpPr>
            <a:spLocks noGrp="1"/>
          </p:cNvSpPr>
          <p:nvPr>
            <p:ph type="ftr" sz="quarter" idx="11"/>
          </p:nvPr>
        </p:nvSpPr>
        <p:spPr/>
        <p:txBody>
          <a:bodyPr/>
          <a:lstStyle/>
          <a:p>
            <a:r>
              <a:rPr lang="en-US"/>
              <a:t>presentation title</a:t>
            </a:r>
            <a:endParaRPr lang="en-US" dirty="0"/>
          </a:p>
        </p:txBody>
      </p:sp>
      <p:sp>
        <p:nvSpPr>
          <p:cNvPr id="6" name="Θέση αριθμού διαφάνειας 5">
            <a:extLst>
              <a:ext uri="{FF2B5EF4-FFF2-40B4-BE49-F238E27FC236}">
                <a16:creationId xmlns:a16="http://schemas.microsoft.com/office/drawing/2014/main" id="{0FE93823-F467-1804-8F32-D2B2D438ED11}"/>
              </a:ext>
            </a:extLst>
          </p:cNvPr>
          <p:cNvSpPr>
            <a:spLocks noGrp="1"/>
          </p:cNvSpPr>
          <p:nvPr>
            <p:ph type="sldNum" sz="quarter" idx="12"/>
          </p:nvPr>
        </p:nvSpPr>
        <p:spPr/>
        <p:txBody>
          <a:bodyPr/>
          <a:lstStyle/>
          <a:p>
            <a:fld id="{58FB4751-880F-D840-AAA9-3A15815CC996}" type="slidenum">
              <a:rPr lang="en-US" smtClean="0"/>
              <a:t>9</a:t>
            </a:fld>
            <a:endParaRPr lang="en-US" dirty="0"/>
          </a:p>
        </p:txBody>
      </p:sp>
    </p:spTree>
    <p:extLst>
      <p:ext uri="{BB962C8B-B14F-4D97-AF65-F5344CB8AC3E}">
        <p14:creationId xmlns:p14="http://schemas.microsoft.com/office/powerpoint/2010/main" val="2625894780"/>
      </p:ext>
    </p:extLst>
  </p:cSld>
  <p:clrMapOvr>
    <a:masterClrMapping/>
  </p:clrMapOvr>
</p:sld>
</file>

<file path=ppt/theme/theme1.xml><?xml version="1.0" encoding="utf-8"?>
<a:theme xmlns:a="http://schemas.openxmlformats.org/drawingml/2006/main" name="Custom">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rganic design_Win32_KB_V6" id="{0A75CF2D-5513-4203-B889-4E35922CAA18}" vid="{558CD83A-42C3-4B6E-BEA4-8AB2EDB7EE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045A1F-0CAB-4A4D-BBD1-9392B0D973D4}">
  <ds:schemaRefs>
    <ds:schemaRef ds:uri="http://schemas.microsoft.com/office/2006/metadata/properties"/>
    <ds:schemaRef ds:uri="http://www.w3.org/2000/xmlns/"/>
    <ds:schemaRef ds:uri="http://schemas.microsoft.com/sharepoint/v3"/>
    <ds:schemaRef ds:uri="http://www.w3.org/2001/XMLSchema-instance"/>
    <ds:schemaRef ds:uri="71af3243-3dd4-4a8d-8c0d-dd76da1f02a5"/>
    <ds:schemaRef ds:uri="http://schemas.microsoft.com/office/infopath/2007/PartnerControls"/>
    <ds:schemaRef ds:uri="230e9df3-be65-4c73-a93b-d1236ebd677e"/>
  </ds:schemaRefs>
</ds:datastoreItem>
</file>

<file path=customXml/itemProps2.xml><?xml version="1.0" encoding="utf-8"?>
<ds:datastoreItem xmlns:ds="http://schemas.openxmlformats.org/officeDocument/2006/customXml" ds:itemID="{BA7715FD-652A-4047-8371-A257197001F5}">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808716-392B-45C4-A28C-4D1FA08120D8}">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{C0C3026A-5827-46DF-B291-32B153FA6EB0}tf11964407_win32</Template>
  <TotalTime>13613</TotalTime>
  <Words>4412</Words>
  <Application>Microsoft Macintosh PowerPoint</Application>
  <PresentationFormat>Ευρεία οθόνη</PresentationFormat>
  <Paragraphs>356</Paragraphs>
  <Slides>39</Slides>
  <Notes>2</Notes>
  <HiddenSlides>0</HiddenSlides>
  <MMClips>3</MMClips>
  <ScaleCrop>false</ScaleCrop>
  <HeadingPairs>
    <vt:vector size="6" baseType="variant">
      <vt:variant>
        <vt:lpstr>Γραμματοσειρές που χρησιμοποιούνται</vt:lpstr>
      </vt:variant>
      <vt:variant>
        <vt:i4>11</vt:i4>
      </vt:variant>
      <vt:variant>
        <vt:lpstr>Θέμα</vt:lpstr>
      </vt:variant>
      <vt:variant>
        <vt:i4>1</vt:i4>
      </vt:variant>
      <vt:variant>
        <vt:lpstr>Τίτλοι διαφανειών</vt:lpstr>
      </vt:variant>
      <vt:variant>
        <vt:i4>39</vt:i4>
      </vt:variant>
    </vt:vector>
  </HeadingPairs>
  <TitlesOfParts>
    <vt:vector size="51" baseType="lpstr">
      <vt:lpstr>Arial</vt:lpstr>
      <vt:lpstr>Bahnschrift</vt:lpstr>
      <vt:lpstr>Bahnschrift Light</vt:lpstr>
      <vt:lpstr>Calibri</vt:lpstr>
      <vt:lpstr>Courier New</vt:lpstr>
      <vt:lpstr>Gill Sans Nova</vt:lpstr>
      <vt:lpstr>Gill Sans Nova Light</vt:lpstr>
      <vt:lpstr>Roboto</vt:lpstr>
      <vt:lpstr>Sagona Book</vt:lpstr>
      <vt:lpstr>Times New Roman</vt:lpstr>
      <vt:lpstr>Wingdings</vt:lpstr>
      <vt:lpstr>Custom</vt:lpstr>
      <vt:lpstr>Α΄Ομάδα Εκπαιδευτική πολιτική: η θέση της θρησκείας στην ελληνική εκπαίδευση</vt:lpstr>
      <vt:lpstr>Περιεχόμενα:</vt:lpstr>
      <vt:lpstr>Ιστορική Αναδρομή: millet</vt:lpstr>
      <vt:lpstr>Κλασσικισμός και Ρομαντισμός 19ος αιώνας:</vt:lpstr>
      <vt:lpstr>Ίδρυση Ελληνικού Κράτους:</vt:lpstr>
      <vt:lpstr>Κωνσταντίνος Παπαρρηγόπουλος: </vt:lpstr>
      <vt:lpstr>Κωνσταντίνος Παπαρρηγόπουλος:</vt:lpstr>
      <vt:lpstr>Σχέση Κράτους-Εκκλησίας:</vt:lpstr>
      <vt:lpstr>  Σύνταγμα της Ελλάδας Σχέση Κράτους-Εκκλησίας</vt:lpstr>
      <vt:lpstr>Σύνταγμα της Ελλάδας Ατομικά Δικαιώματα</vt:lpstr>
      <vt:lpstr>Τι ισχύει σήμερα:</vt:lpstr>
      <vt:lpstr>Λίγα λόγια για το ΑΠ:</vt:lpstr>
      <vt:lpstr>  ΝΕΟ ΠΣ ΓΙΑ ΘΡΗΣΚΕΥΤΙΚΑ: </vt:lpstr>
      <vt:lpstr>Παρουσίαση του PowerPoint</vt:lpstr>
      <vt:lpstr>Αριθμ. 143575/Δ2 Πρόγραμμα Σπουδών του μαθήματος των Θρησκευτικών στο Δημοτικό και στο Γυμνάσιο. Ο ΥΠΟΥΡΓΟΣ ΠΑΙΔΕΙΑΣ, ΕΡΕΥΝΑΣ ΚΑΙ ΘΡΗΣΚΕΥΜΑΤΩΝ</vt:lpstr>
      <vt:lpstr>Παρουσίαση του PowerPoint</vt:lpstr>
      <vt:lpstr>Αντιδρασεισ στο νέο αναλυτικο προγραμμα  του ΜΑΘΗΜΑΤΟΣ ΤΩΝ ΘΡΗΣΚΕΥΤΙΚΩΝ </vt:lpstr>
      <vt:lpstr>Παρουσίαση του PowerPoint</vt:lpstr>
      <vt:lpstr>Παρουσίαση του PowerPoint</vt:lpstr>
      <vt:lpstr>Παρουσίαση του PowerPoint</vt:lpstr>
      <vt:lpstr>Γ. ΙΕΡΩΝΥΜΟΣ: Αντιδράσεις </vt:lpstr>
      <vt:lpstr>Γ. ΙΕΡΩΝΥΜΟΣ: Αντιδράσεις </vt:lpstr>
      <vt:lpstr>Απάντηση Νίκου Φίλη στη δήλωση Αρχιεπισκόπου για τα θρησκευτικά </vt:lpstr>
      <vt:lpstr>Δ. ΓΟΝΕΙΣ</vt:lpstr>
      <vt:lpstr>Απαλλαγή από θρησκευτικά (Εγκύκλιος Λοβέρδου)   Εγκύκλιος Λοβέρδου για απαλλαγή από τα Θρησκευτικά: 23-1-2015 </vt:lpstr>
      <vt:lpstr>   </vt:lpstr>
      <vt:lpstr>Παρουσίαση του PowerPoint</vt:lpstr>
      <vt:lpstr> ΣΧΕΤΙΚΑ  ΆΡΘΡΑ ΤΟΥ ΣΥΝΤΆΓΜΑΤΟΣ  </vt:lpstr>
      <vt:lpstr>Απόφαση Συμβουλίου Επικρατείας (Στε)</vt:lpstr>
      <vt:lpstr>Βασικοί άξονες του προσβαλλόμενου ΦΕΚ:</vt:lpstr>
      <vt:lpstr>Παρουσίαση του PowerPoint</vt:lpstr>
      <vt:lpstr>Απόφαση ΣτΕ 17/49/2019 για Μτθ - Δημοτικό – Γυμνάσιο:</vt:lpstr>
      <vt:lpstr>Αντεπιχειρήματα μειοψηφησάντων: </vt:lpstr>
      <vt:lpstr>Αλλαγή του νόμου επί Κεραμέως :</vt:lpstr>
      <vt:lpstr>Παρουσίαση του PowerPoint</vt:lpstr>
      <vt:lpstr>Αρχή Προστασίας Δεδομένων Προσωπικού Χαρακτήρα: </vt:lpstr>
      <vt:lpstr>Παρουσίαση του PowerPoint</vt:lpstr>
      <vt:lpstr>Βιβλιογραφικές Αναφορές:</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Α΄Ομάδα</dc:title>
  <dc:creator>Ioulia Grispou</dc:creator>
  <cp:lastModifiedBy>Evie Zambeta</cp:lastModifiedBy>
  <cp:revision>137</cp:revision>
  <dcterms:created xsi:type="dcterms:W3CDTF">2023-10-13T14:49:26Z</dcterms:created>
  <dcterms:modified xsi:type="dcterms:W3CDTF">2024-01-10T15:15:43Z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