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3" r:id="rId1"/>
  </p:sldMasterIdLst>
  <p:notesMasterIdLst>
    <p:notesMasterId r:id="rId37"/>
  </p:notesMasterIdLst>
  <p:sldIdLst>
    <p:sldId id="290" r:id="rId2"/>
    <p:sldId id="310" r:id="rId3"/>
    <p:sldId id="362" r:id="rId4"/>
    <p:sldId id="256" r:id="rId5"/>
    <p:sldId id="257" r:id="rId6"/>
    <p:sldId id="354" r:id="rId7"/>
    <p:sldId id="291" r:id="rId8"/>
    <p:sldId id="309" r:id="rId9"/>
    <p:sldId id="293" r:id="rId10"/>
    <p:sldId id="299" r:id="rId11"/>
    <p:sldId id="300" r:id="rId12"/>
    <p:sldId id="301" r:id="rId13"/>
    <p:sldId id="311" r:id="rId14"/>
    <p:sldId id="358" r:id="rId15"/>
    <p:sldId id="360" r:id="rId16"/>
    <p:sldId id="313" r:id="rId17"/>
    <p:sldId id="308" r:id="rId18"/>
    <p:sldId id="307" r:id="rId19"/>
    <p:sldId id="306" r:id="rId20"/>
    <p:sldId id="355" r:id="rId21"/>
    <p:sldId id="323" r:id="rId22"/>
    <p:sldId id="324" r:id="rId23"/>
    <p:sldId id="330" r:id="rId24"/>
    <p:sldId id="341" r:id="rId25"/>
    <p:sldId id="337" r:id="rId26"/>
    <p:sldId id="338" r:id="rId27"/>
    <p:sldId id="339" r:id="rId28"/>
    <p:sldId id="342" r:id="rId29"/>
    <p:sldId id="361" r:id="rId30"/>
    <p:sldId id="345" r:id="rId31"/>
    <p:sldId id="348" r:id="rId32"/>
    <p:sldId id="349" r:id="rId33"/>
    <p:sldId id="356" r:id="rId34"/>
    <p:sldId id="359" r:id="rId35"/>
    <p:sldId id="363"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yriacos Athanasiou" initials="KA" lastIdx="2" clrIdx="0">
    <p:extLst>
      <p:ext uri="{19B8F6BF-5375-455C-9EA6-DF929625EA0E}">
        <p15:presenceInfo xmlns:p15="http://schemas.microsoft.com/office/powerpoint/2012/main" userId="S::kathanas@ecd.uoa.gr::25be0863-1afa-471d-bbb4-c96d9f47ca4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29" autoAdjust="0"/>
    <p:restoredTop sz="85065" autoAdjust="0"/>
  </p:normalViewPr>
  <p:slideViewPr>
    <p:cSldViewPr snapToGrid="0">
      <p:cViewPr varScale="1">
        <p:scale>
          <a:sx n="57" d="100"/>
          <a:sy n="57" d="100"/>
        </p:scale>
        <p:origin x="90" y="924"/>
      </p:cViewPr>
      <p:guideLst/>
    </p:cSldViewPr>
  </p:slideViewPr>
  <p:outlineViewPr>
    <p:cViewPr>
      <p:scale>
        <a:sx n="33" d="100"/>
        <a:sy n="33" d="100"/>
      </p:scale>
      <p:origin x="0" y="-3492"/>
    </p:cViewPr>
  </p:outlineViewPr>
  <p:notesTextViewPr>
    <p:cViewPr>
      <p:scale>
        <a:sx n="1" d="1"/>
        <a:sy n="1" d="1"/>
      </p:scale>
      <p:origin x="0" y="0"/>
    </p:cViewPr>
  </p:notesTextViewPr>
  <p:notesViewPr>
    <p:cSldViewPr snapToGrid="0">
      <p:cViewPr varScale="1">
        <p:scale>
          <a:sx n="76" d="100"/>
          <a:sy n="76" d="100"/>
        </p:scale>
        <p:origin x="208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AB9866-047B-4F7C-91C9-90421F9FF54F}" type="doc">
      <dgm:prSet loTypeId="urn:microsoft.com/office/officeart/2016/7/layout/RepeatingBendingProcessNew" loCatId="process" qsTypeId="urn:microsoft.com/office/officeart/2005/8/quickstyle/simple1" qsCatId="simple" csTypeId="urn:microsoft.com/office/officeart/2005/8/colors/colorful5" csCatId="colorful"/>
      <dgm:spPr/>
      <dgm:t>
        <a:bodyPr/>
        <a:lstStyle/>
        <a:p>
          <a:endParaRPr lang="en-US"/>
        </a:p>
      </dgm:t>
    </dgm:pt>
    <dgm:pt modelId="{24225BE2-847A-4C57-94BE-1C7289A1DA5A}">
      <dgm:prSet/>
      <dgm:spPr/>
      <dgm:t>
        <a:bodyPr/>
        <a:lstStyle/>
        <a:p>
          <a:r>
            <a:rPr lang="el-GR"/>
            <a:t>Στη σύγχρονη διδακτική των επιστημών τονίζεται ότι:</a:t>
          </a:r>
          <a:endParaRPr lang="en-US"/>
        </a:p>
      </dgm:t>
    </dgm:pt>
    <dgm:pt modelId="{3CE834EB-4997-47BF-BF0F-C90CAC38FD91}" type="parTrans" cxnId="{910E762E-7513-4DFA-A7C3-FEEDE8A46FC0}">
      <dgm:prSet/>
      <dgm:spPr/>
      <dgm:t>
        <a:bodyPr/>
        <a:lstStyle/>
        <a:p>
          <a:endParaRPr lang="en-US"/>
        </a:p>
      </dgm:t>
    </dgm:pt>
    <dgm:pt modelId="{24B87048-F5B9-4960-922D-C72771F0FAAF}" type="sibTrans" cxnId="{910E762E-7513-4DFA-A7C3-FEEDE8A46FC0}">
      <dgm:prSet/>
      <dgm:spPr/>
      <dgm:t>
        <a:bodyPr/>
        <a:lstStyle/>
        <a:p>
          <a:endParaRPr lang="en-US"/>
        </a:p>
      </dgm:t>
    </dgm:pt>
    <dgm:pt modelId="{12E1EE26-33A9-48C5-976D-B201322AE869}">
      <dgm:prSet/>
      <dgm:spPr/>
      <dgm:t>
        <a:bodyPr/>
        <a:lstStyle/>
        <a:p>
          <a:r>
            <a:rPr lang="el-GR" b="1"/>
            <a:t>Δεν υπάρχει μία μοναδική “επιστημονική μέθοδος”</a:t>
          </a:r>
          <a:r>
            <a:rPr lang="el-GR"/>
            <a:t> που ακολουθούν όλες οι επιστήμες (Θα δούμε, τουλάχιστον 3 από αυτές).</a:t>
          </a:r>
          <a:endParaRPr lang="en-US"/>
        </a:p>
      </dgm:t>
    </dgm:pt>
    <dgm:pt modelId="{3A6D9C22-6CC5-48CA-ABD9-679FD740E4CB}" type="parTrans" cxnId="{C34E82A2-E655-4DE3-A85C-93C1E9F4075E}">
      <dgm:prSet/>
      <dgm:spPr/>
      <dgm:t>
        <a:bodyPr/>
        <a:lstStyle/>
        <a:p>
          <a:endParaRPr lang="en-US"/>
        </a:p>
      </dgm:t>
    </dgm:pt>
    <dgm:pt modelId="{5BB8B66B-4845-4054-9B47-E31FFB2BD24C}" type="sibTrans" cxnId="{C34E82A2-E655-4DE3-A85C-93C1E9F4075E}">
      <dgm:prSet/>
      <dgm:spPr/>
      <dgm:t>
        <a:bodyPr/>
        <a:lstStyle/>
        <a:p>
          <a:endParaRPr lang="en-US"/>
        </a:p>
      </dgm:t>
    </dgm:pt>
    <dgm:pt modelId="{B40F7747-2AD5-4587-BC0A-2112268DDA8E}">
      <dgm:prSet/>
      <dgm:spPr/>
      <dgm:t>
        <a:bodyPr/>
        <a:lstStyle/>
        <a:p>
          <a:r>
            <a:rPr lang="el-GR"/>
            <a:t>Διαφορετικά πεδία (π.χ. φυσική, βιολογία, γεωλογία) χρησιμοποιούν διαφορετικές στρατηγικές έρευνας [Θα δούμε πως στις ΒΕ, ταιριάζει καλύτερα η Διαψευσιμότητα του </a:t>
          </a:r>
          <a:r>
            <a:rPr lang="en-US"/>
            <a:t>Popper</a:t>
          </a:r>
          <a:r>
            <a:rPr lang="el-GR"/>
            <a:t> </a:t>
          </a:r>
          <a:r>
            <a:rPr lang="en-US"/>
            <a:t>vs </a:t>
          </a:r>
          <a:r>
            <a:rPr lang="el-GR"/>
            <a:t>Επαλιθευσιμότητα της Φυσικής]</a:t>
          </a:r>
          <a:r>
            <a:rPr lang="en-US"/>
            <a:t>.</a:t>
          </a:r>
        </a:p>
      </dgm:t>
    </dgm:pt>
    <dgm:pt modelId="{C3C15D45-72BB-4518-8926-9256CC290D65}" type="parTrans" cxnId="{DEC94C4D-9495-423C-AD41-473AB6256D03}">
      <dgm:prSet/>
      <dgm:spPr/>
      <dgm:t>
        <a:bodyPr/>
        <a:lstStyle/>
        <a:p>
          <a:endParaRPr lang="en-US"/>
        </a:p>
      </dgm:t>
    </dgm:pt>
    <dgm:pt modelId="{18DDA692-E44B-4709-9F1E-2530888067A4}" type="sibTrans" cxnId="{DEC94C4D-9495-423C-AD41-473AB6256D03}">
      <dgm:prSet/>
      <dgm:spPr/>
      <dgm:t>
        <a:bodyPr/>
        <a:lstStyle/>
        <a:p>
          <a:endParaRPr lang="en-US"/>
        </a:p>
      </dgm:t>
    </dgm:pt>
    <dgm:pt modelId="{B7CF1B1B-2945-4DB1-9EB8-A7B4DF3417CC}">
      <dgm:prSet/>
      <dgm:spPr/>
      <dgm:t>
        <a:bodyPr/>
        <a:lstStyle/>
        <a:p>
          <a:r>
            <a:rPr lang="el-GR"/>
            <a:t>Η επιστήμη βασίζεται σε </a:t>
          </a:r>
          <a:r>
            <a:rPr lang="el-GR" b="1"/>
            <a:t>πολλαπλές μεθοδολογίες</a:t>
          </a:r>
          <a:r>
            <a:rPr lang="el-GR"/>
            <a:t> (πειραματικές, συγκριτικές, ιστορικές, μοντελοποιητικές κ.λπ.)</a:t>
          </a:r>
          <a:endParaRPr lang="en-US"/>
        </a:p>
      </dgm:t>
    </dgm:pt>
    <dgm:pt modelId="{90652FF3-AC9E-473E-A8D6-D0E8CF3709F9}" type="parTrans" cxnId="{4A69C6CD-261B-412A-94FA-B5E886E75822}">
      <dgm:prSet/>
      <dgm:spPr/>
      <dgm:t>
        <a:bodyPr/>
        <a:lstStyle/>
        <a:p>
          <a:endParaRPr lang="en-US"/>
        </a:p>
      </dgm:t>
    </dgm:pt>
    <dgm:pt modelId="{22142CB8-EAD8-4441-AB68-D30E848720A0}" type="sibTrans" cxnId="{4A69C6CD-261B-412A-94FA-B5E886E75822}">
      <dgm:prSet/>
      <dgm:spPr/>
      <dgm:t>
        <a:bodyPr/>
        <a:lstStyle/>
        <a:p>
          <a:endParaRPr lang="en-US"/>
        </a:p>
      </dgm:t>
    </dgm:pt>
    <dgm:pt modelId="{B13CE1A2-8353-43DE-B41D-AAB664A8E81F}">
      <dgm:prSet/>
      <dgm:spPr/>
      <dgm:t>
        <a:bodyPr/>
        <a:lstStyle/>
        <a:p>
          <a:r>
            <a:rPr lang="el-GR"/>
            <a:t>Αυτή η άποψη έχει επηρεαστεί έντονα από φιλοσόφους όπως ο Karl Popper, ο Thomas Kuhn και ο Paul Feyerabend.</a:t>
          </a:r>
          <a:endParaRPr lang="en-US"/>
        </a:p>
      </dgm:t>
    </dgm:pt>
    <dgm:pt modelId="{DAD709FF-4BB9-44D1-9EDE-5FDC20E80B02}" type="parTrans" cxnId="{7D7F6B28-854C-464D-9C87-13E53F07E3F3}">
      <dgm:prSet/>
      <dgm:spPr/>
      <dgm:t>
        <a:bodyPr/>
        <a:lstStyle/>
        <a:p>
          <a:endParaRPr lang="en-US"/>
        </a:p>
      </dgm:t>
    </dgm:pt>
    <dgm:pt modelId="{B7172D98-CDD9-4C49-859E-005A2F304F8B}" type="sibTrans" cxnId="{7D7F6B28-854C-464D-9C87-13E53F07E3F3}">
      <dgm:prSet/>
      <dgm:spPr/>
      <dgm:t>
        <a:bodyPr/>
        <a:lstStyle/>
        <a:p>
          <a:endParaRPr lang="en-US"/>
        </a:p>
      </dgm:t>
    </dgm:pt>
    <dgm:pt modelId="{197EDA3B-DC9E-4C01-B812-9B02FF95E147}" type="pres">
      <dgm:prSet presAssocID="{A7AB9866-047B-4F7C-91C9-90421F9FF54F}" presName="Name0" presStyleCnt="0">
        <dgm:presLayoutVars>
          <dgm:dir/>
          <dgm:resizeHandles val="exact"/>
        </dgm:presLayoutVars>
      </dgm:prSet>
      <dgm:spPr/>
    </dgm:pt>
    <dgm:pt modelId="{F7DD4492-8785-4E75-B6E6-647282D62770}" type="pres">
      <dgm:prSet presAssocID="{24225BE2-847A-4C57-94BE-1C7289A1DA5A}" presName="node" presStyleLbl="node1" presStyleIdx="0" presStyleCnt="5">
        <dgm:presLayoutVars>
          <dgm:bulletEnabled val="1"/>
        </dgm:presLayoutVars>
      </dgm:prSet>
      <dgm:spPr/>
    </dgm:pt>
    <dgm:pt modelId="{811DEEDD-B8B8-40CE-89CA-3BB9688A7DE7}" type="pres">
      <dgm:prSet presAssocID="{24B87048-F5B9-4960-922D-C72771F0FAAF}" presName="sibTrans" presStyleLbl="sibTrans1D1" presStyleIdx="0" presStyleCnt="4"/>
      <dgm:spPr/>
    </dgm:pt>
    <dgm:pt modelId="{679F9D3C-22BD-4C46-AE37-A142032A0BE5}" type="pres">
      <dgm:prSet presAssocID="{24B87048-F5B9-4960-922D-C72771F0FAAF}" presName="connectorText" presStyleLbl="sibTrans1D1" presStyleIdx="0" presStyleCnt="4"/>
      <dgm:spPr/>
    </dgm:pt>
    <dgm:pt modelId="{5487130A-D668-440C-BF7E-656F7E994EBF}" type="pres">
      <dgm:prSet presAssocID="{12E1EE26-33A9-48C5-976D-B201322AE869}" presName="node" presStyleLbl="node1" presStyleIdx="1" presStyleCnt="5">
        <dgm:presLayoutVars>
          <dgm:bulletEnabled val="1"/>
        </dgm:presLayoutVars>
      </dgm:prSet>
      <dgm:spPr/>
    </dgm:pt>
    <dgm:pt modelId="{B3B4BC02-DFD4-4EFC-9E12-19DE0D2FCE9A}" type="pres">
      <dgm:prSet presAssocID="{5BB8B66B-4845-4054-9B47-E31FFB2BD24C}" presName="sibTrans" presStyleLbl="sibTrans1D1" presStyleIdx="1" presStyleCnt="4"/>
      <dgm:spPr/>
    </dgm:pt>
    <dgm:pt modelId="{3D155569-84F4-45E9-B63E-C8AC57DE10BE}" type="pres">
      <dgm:prSet presAssocID="{5BB8B66B-4845-4054-9B47-E31FFB2BD24C}" presName="connectorText" presStyleLbl="sibTrans1D1" presStyleIdx="1" presStyleCnt="4"/>
      <dgm:spPr/>
    </dgm:pt>
    <dgm:pt modelId="{FBE443D2-34E4-4991-B8D3-925C15A115F9}" type="pres">
      <dgm:prSet presAssocID="{B40F7747-2AD5-4587-BC0A-2112268DDA8E}" presName="node" presStyleLbl="node1" presStyleIdx="2" presStyleCnt="5">
        <dgm:presLayoutVars>
          <dgm:bulletEnabled val="1"/>
        </dgm:presLayoutVars>
      </dgm:prSet>
      <dgm:spPr/>
    </dgm:pt>
    <dgm:pt modelId="{F23AFAA6-B332-4CBF-BD05-005784C00249}" type="pres">
      <dgm:prSet presAssocID="{18DDA692-E44B-4709-9F1E-2530888067A4}" presName="sibTrans" presStyleLbl="sibTrans1D1" presStyleIdx="2" presStyleCnt="4"/>
      <dgm:spPr/>
    </dgm:pt>
    <dgm:pt modelId="{FCC2C606-7AC4-43D8-B652-B112434E6AE2}" type="pres">
      <dgm:prSet presAssocID="{18DDA692-E44B-4709-9F1E-2530888067A4}" presName="connectorText" presStyleLbl="sibTrans1D1" presStyleIdx="2" presStyleCnt="4"/>
      <dgm:spPr/>
    </dgm:pt>
    <dgm:pt modelId="{ACDB18F9-A698-4B56-B22A-BAF7E6B1D0AB}" type="pres">
      <dgm:prSet presAssocID="{B7CF1B1B-2945-4DB1-9EB8-A7B4DF3417CC}" presName="node" presStyleLbl="node1" presStyleIdx="3" presStyleCnt="5">
        <dgm:presLayoutVars>
          <dgm:bulletEnabled val="1"/>
        </dgm:presLayoutVars>
      </dgm:prSet>
      <dgm:spPr/>
    </dgm:pt>
    <dgm:pt modelId="{A802864B-28B6-4F2F-9238-A1F4A86B1839}" type="pres">
      <dgm:prSet presAssocID="{22142CB8-EAD8-4441-AB68-D30E848720A0}" presName="sibTrans" presStyleLbl="sibTrans1D1" presStyleIdx="3" presStyleCnt="4"/>
      <dgm:spPr/>
    </dgm:pt>
    <dgm:pt modelId="{5EF75742-48A0-4082-A181-AD50E144A5A2}" type="pres">
      <dgm:prSet presAssocID="{22142CB8-EAD8-4441-AB68-D30E848720A0}" presName="connectorText" presStyleLbl="sibTrans1D1" presStyleIdx="3" presStyleCnt="4"/>
      <dgm:spPr/>
    </dgm:pt>
    <dgm:pt modelId="{02C53FEB-CD71-4764-98AB-24375AFFDBCD}" type="pres">
      <dgm:prSet presAssocID="{B13CE1A2-8353-43DE-B41D-AAB664A8E81F}" presName="node" presStyleLbl="node1" presStyleIdx="4" presStyleCnt="5">
        <dgm:presLayoutVars>
          <dgm:bulletEnabled val="1"/>
        </dgm:presLayoutVars>
      </dgm:prSet>
      <dgm:spPr/>
    </dgm:pt>
  </dgm:ptLst>
  <dgm:cxnLst>
    <dgm:cxn modelId="{A3BF0601-19AD-4E1D-BB37-68AF5D7C9041}" type="presOf" srcId="{18DDA692-E44B-4709-9F1E-2530888067A4}" destId="{F23AFAA6-B332-4CBF-BD05-005784C00249}" srcOrd="0" destOrd="0" presId="urn:microsoft.com/office/officeart/2016/7/layout/RepeatingBendingProcessNew"/>
    <dgm:cxn modelId="{5A2BA205-88F6-460E-AC68-1E659BBEE9E5}" type="presOf" srcId="{22142CB8-EAD8-4441-AB68-D30E848720A0}" destId="{A802864B-28B6-4F2F-9238-A1F4A86B1839}" srcOrd="0" destOrd="0" presId="urn:microsoft.com/office/officeart/2016/7/layout/RepeatingBendingProcessNew"/>
    <dgm:cxn modelId="{AF4ED708-39F9-4EBA-97D7-7E4B983AD592}" type="presOf" srcId="{A7AB9866-047B-4F7C-91C9-90421F9FF54F}" destId="{197EDA3B-DC9E-4C01-B812-9B02FF95E147}" srcOrd="0" destOrd="0" presId="urn:microsoft.com/office/officeart/2016/7/layout/RepeatingBendingProcessNew"/>
    <dgm:cxn modelId="{36166211-749B-4B6C-AA70-5F095B17FFBD}" type="presOf" srcId="{5BB8B66B-4845-4054-9B47-E31FFB2BD24C}" destId="{3D155569-84F4-45E9-B63E-C8AC57DE10BE}" srcOrd="1" destOrd="0" presId="urn:microsoft.com/office/officeart/2016/7/layout/RepeatingBendingProcessNew"/>
    <dgm:cxn modelId="{3C19C817-2DEC-4F2C-8ED6-BEAB90990A73}" type="presOf" srcId="{5BB8B66B-4845-4054-9B47-E31FFB2BD24C}" destId="{B3B4BC02-DFD4-4EFC-9E12-19DE0D2FCE9A}" srcOrd="0" destOrd="0" presId="urn:microsoft.com/office/officeart/2016/7/layout/RepeatingBendingProcessNew"/>
    <dgm:cxn modelId="{7D7F6B28-854C-464D-9C87-13E53F07E3F3}" srcId="{A7AB9866-047B-4F7C-91C9-90421F9FF54F}" destId="{B13CE1A2-8353-43DE-B41D-AAB664A8E81F}" srcOrd="4" destOrd="0" parTransId="{DAD709FF-4BB9-44D1-9EDE-5FDC20E80B02}" sibTransId="{B7172D98-CDD9-4C49-859E-005A2F304F8B}"/>
    <dgm:cxn modelId="{910E762E-7513-4DFA-A7C3-FEEDE8A46FC0}" srcId="{A7AB9866-047B-4F7C-91C9-90421F9FF54F}" destId="{24225BE2-847A-4C57-94BE-1C7289A1DA5A}" srcOrd="0" destOrd="0" parTransId="{3CE834EB-4997-47BF-BF0F-C90CAC38FD91}" sibTransId="{24B87048-F5B9-4960-922D-C72771F0FAAF}"/>
    <dgm:cxn modelId="{C57A463B-654C-48B7-8E9C-A91BB3987258}" type="presOf" srcId="{24B87048-F5B9-4960-922D-C72771F0FAAF}" destId="{679F9D3C-22BD-4C46-AE37-A142032A0BE5}" srcOrd="1" destOrd="0" presId="urn:microsoft.com/office/officeart/2016/7/layout/RepeatingBendingProcessNew"/>
    <dgm:cxn modelId="{6E557461-35C1-48DE-A4E7-9BFE6B3A099E}" type="presOf" srcId="{B40F7747-2AD5-4587-BC0A-2112268DDA8E}" destId="{FBE443D2-34E4-4991-B8D3-925C15A115F9}" srcOrd="0" destOrd="0" presId="urn:microsoft.com/office/officeart/2016/7/layout/RepeatingBendingProcessNew"/>
    <dgm:cxn modelId="{3B930B44-6AB7-4C43-9C57-455E287BACA1}" type="presOf" srcId="{18DDA692-E44B-4709-9F1E-2530888067A4}" destId="{FCC2C606-7AC4-43D8-B652-B112434E6AE2}" srcOrd="1" destOrd="0" presId="urn:microsoft.com/office/officeart/2016/7/layout/RepeatingBendingProcessNew"/>
    <dgm:cxn modelId="{ABB6284B-6D2C-42BE-B8EC-2F669407869B}" type="presOf" srcId="{B13CE1A2-8353-43DE-B41D-AAB664A8E81F}" destId="{02C53FEB-CD71-4764-98AB-24375AFFDBCD}" srcOrd="0" destOrd="0" presId="urn:microsoft.com/office/officeart/2016/7/layout/RepeatingBendingProcessNew"/>
    <dgm:cxn modelId="{DEC94C4D-9495-423C-AD41-473AB6256D03}" srcId="{A7AB9866-047B-4F7C-91C9-90421F9FF54F}" destId="{B40F7747-2AD5-4587-BC0A-2112268DDA8E}" srcOrd="2" destOrd="0" parTransId="{C3C15D45-72BB-4518-8926-9256CC290D65}" sibTransId="{18DDA692-E44B-4709-9F1E-2530888067A4}"/>
    <dgm:cxn modelId="{6CE7F354-8123-400D-A323-030A619C3089}" type="presOf" srcId="{22142CB8-EAD8-4441-AB68-D30E848720A0}" destId="{5EF75742-48A0-4082-A181-AD50E144A5A2}" srcOrd="1" destOrd="0" presId="urn:microsoft.com/office/officeart/2016/7/layout/RepeatingBendingProcessNew"/>
    <dgm:cxn modelId="{D33CB256-84E8-47DE-8B19-F01F33A6E3F1}" type="presOf" srcId="{24B87048-F5B9-4960-922D-C72771F0FAAF}" destId="{811DEEDD-B8B8-40CE-89CA-3BB9688A7DE7}" srcOrd="0" destOrd="0" presId="urn:microsoft.com/office/officeart/2016/7/layout/RepeatingBendingProcessNew"/>
    <dgm:cxn modelId="{95C5277F-8701-47C9-867B-48880BA40C92}" type="presOf" srcId="{B7CF1B1B-2945-4DB1-9EB8-A7B4DF3417CC}" destId="{ACDB18F9-A698-4B56-B22A-BAF7E6B1D0AB}" srcOrd="0" destOrd="0" presId="urn:microsoft.com/office/officeart/2016/7/layout/RepeatingBendingProcessNew"/>
    <dgm:cxn modelId="{C34E82A2-E655-4DE3-A85C-93C1E9F4075E}" srcId="{A7AB9866-047B-4F7C-91C9-90421F9FF54F}" destId="{12E1EE26-33A9-48C5-976D-B201322AE869}" srcOrd="1" destOrd="0" parTransId="{3A6D9C22-6CC5-48CA-ABD9-679FD740E4CB}" sibTransId="{5BB8B66B-4845-4054-9B47-E31FFB2BD24C}"/>
    <dgm:cxn modelId="{5AFD9DAE-B23E-4F63-A473-C5D2C1EFA59F}" type="presOf" srcId="{24225BE2-847A-4C57-94BE-1C7289A1DA5A}" destId="{F7DD4492-8785-4E75-B6E6-647282D62770}" srcOrd="0" destOrd="0" presId="urn:microsoft.com/office/officeart/2016/7/layout/RepeatingBendingProcessNew"/>
    <dgm:cxn modelId="{8C75F9BA-5C93-46EA-8988-359AE35A1B45}" type="presOf" srcId="{12E1EE26-33A9-48C5-976D-B201322AE869}" destId="{5487130A-D668-440C-BF7E-656F7E994EBF}" srcOrd="0" destOrd="0" presId="urn:microsoft.com/office/officeart/2016/7/layout/RepeatingBendingProcessNew"/>
    <dgm:cxn modelId="{4A69C6CD-261B-412A-94FA-B5E886E75822}" srcId="{A7AB9866-047B-4F7C-91C9-90421F9FF54F}" destId="{B7CF1B1B-2945-4DB1-9EB8-A7B4DF3417CC}" srcOrd="3" destOrd="0" parTransId="{90652FF3-AC9E-473E-A8D6-D0E8CF3709F9}" sibTransId="{22142CB8-EAD8-4441-AB68-D30E848720A0}"/>
    <dgm:cxn modelId="{FA102F0A-9377-478E-AAF7-DCCF98437800}" type="presParOf" srcId="{197EDA3B-DC9E-4C01-B812-9B02FF95E147}" destId="{F7DD4492-8785-4E75-B6E6-647282D62770}" srcOrd="0" destOrd="0" presId="urn:microsoft.com/office/officeart/2016/7/layout/RepeatingBendingProcessNew"/>
    <dgm:cxn modelId="{49948FE9-6F69-4EF3-9132-20673C067892}" type="presParOf" srcId="{197EDA3B-DC9E-4C01-B812-9B02FF95E147}" destId="{811DEEDD-B8B8-40CE-89CA-3BB9688A7DE7}" srcOrd="1" destOrd="0" presId="urn:microsoft.com/office/officeart/2016/7/layout/RepeatingBendingProcessNew"/>
    <dgm:cxn modelId="{14AF1F7A-CB44-4F6F-9A79-A9714B3A0803}" type="presParOf" srcId="{811DEEDD-B8B8-40CE-89CA-3BB9688A7DE7}" destId="{679F9D3C-22BD-4C46-AE37-A142032A0BE5}" srcOrd="0" destOrd="0" presId="urn:microsoft.com/office/officeart/2016/7/layout/RepeatingBendingProcessNew"/>
    <dgm:cxn modelId="{BDED2237-C41E-43AD-B0E0-3C53B3EAB84E}" type="presParOf" srcId="{197EDA3B-DC9E-4C01-B812-9B02FF95E147}" destId="{5487130A-D668-440C-BF7E-656F7E994EBF}" srcOrd="2" destOrd="0" presId="urn:microsoft.com/office/officeart/2016/7/layout/RepeatingBendingProcessNew"/>
    <dgm:cxn modelId="{15D2A85A-3AA1-4AC8-9C8F-5E7CA95228D6}" type="presParOf" srcId="{197EDA3B-DC9E-4C01-B812-9B02FF95E147}" destId="{B3B4BC02-DFD4-4EFC-9E12-19DE0D2FCE9A}" srcOrd="3" destOrd="0" presId="urn:microsoft.com/office/officeart/2016/7/layout/RepeatingBendingProcessNew"/>
    <dgm:cxn modelId="{3CD30B5C-53B0-416D-BBAC-CA9D3E269592}" type="presParOf" srcId="{B3B4BC02-DFD4-4EFC-9E12-19DE0D2FCE9A}" destId="{3D155569-84F4-45E9-B63E-C8AC57DE10BE}" srcOrd="0" destOrd="0" presId="urn:microsoft.com/office/officeart/2016/7/layout/RepeatingBendingProcessNew"/>
    <dgm:cxn modelId="{56C482B4-1CB1-4B00-9166-808FE977272B}" type="presParOf" srcId="{197EDA3B-DC9E-4C01-B812-9B02FF95E147}" destId="{FBE443D2-34E4-4991-B8D3-925C15A115F9}" srcOrd="4" destOrd="0" presId="urn:microsoft.com/office/officeart/2016/7/layout/RepeatingBendingProcessNew"/>
    <dgm:cxn modelId="{B2B7F61E-DFD0-4BBA-AE59-7A3FFC5D1179}" type="presParOf" srcId="{197EDA3B-DC9E-4C01-B812-9B02FF95E147}" destId="{F23AFAA6-B332-4CBF-BD05-005784C00249}" srcOrd="5" destOrd="0" presId="urn:microsoft.com/office/officeart/2016/7/layout/RepeatingBendingProcessNew"/>
    <dgm:cxn modelId="{8176A329-07D4-4E0B-AD97-C0942768DF3D}" type="presParOf" srcId="{F23AFAA6-B332-4CBF-BD05-005784C00249}" destId="{FCC2C606-7AC4-43D8-B652-B112434E6AE2}" srcOrd="0" destOrd="0" presId="urn:microsoft.com/office/officeart/2016/7/layout/RepeatingBendingProcessNew"/>
    <dgm:cxn modelId="{C85B91EE-181C-4BBC-9DC9-F286E22C3973}" type="presParOf" srcId="{197EDA3B-DC9E-4C01-B812-9B02FF95E147}" destId="{ACDB18F9-A698-4B56-B22A-BAF7E6B1D0AB}" srcOrd="6" destOrd="0" presId="urn:microsoft.com/office/officeart/2016/7/layout/RepeatingBendingProcessNew"/>
    <dgm:cxn modelId="{36C40BAD-3CC8-4F48-9115-655CF03CD60B}" type="presParOf" srcId="{197EDA3B-DC9E-4C01-B812-9B02FF95E147}" destId="{A802864B-28B6-4F2F-9238-A1F4A86B1839}" srcOrd="7" destOrd="0" presId="urn:microsoft.com/office/officeart/2016/7/layout/RepeatingBendingProcessNew"/>
    <dgm:cxn modelId="{BB9A940B-3769-42C9-8876-8E8383D0C3C7}" type="presParOf" srcId="{A802864B-28B6-4F2F-9238-A1F4A86B1839}" destId="{5EF75742-48A0-4082-A181-AD50E144A5A2}" srcOrd="0" destOrd="0" presId="urn:microsoft.com/office/officeart/2016/7/layout/RepeatingBendingProcessNew"/>
    <dgm:cxn modelId="{A79C98E8-9AF8-4FA0-8D08-E4B2EAB23BFE}" type="presParOf" srcId="{197EDA3B-DC9E-4C01-B812-9B02FF95E147}" destId="{02C53FEB-CD71-4764-98AB-24375AFFDBCD}"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AB65C7-9C67-42F4-A652-2E952124990C}"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0628ED23-003E-4BC2-B267-9C0860B468BF}">
      <dgm:prSet/>
      <dgm:spPr/>
      <dgm:t>
        <a:bodyPr/>
        <a:lstStyle/>
        <a:p>
          <a:r>
            <a:rPr lang="el-GR"/>
            <a:t>Γενικά, στον κόσμο των Φυσικών Επιστημών, η δημιουργία μιας Θεωρίας, ξεκινάει από κάποια «Παρατήρηση» που οδηγεί συχνά στη δημιουργία μιας «Υπόθεσης». Όταν η τελευταία δοκιμασθεί επανειλημένα, οδηγεί στη δόμηση μιας ιεραρχίας επιστημονικής σκέψης. Επομένως, σε ένα οικοδόμημα επιστημονικής σκέψης, το βασικό επίπεδο, με το χαμηλότερο βαθμό βεβαιότητας, καταλαμβάνεται από την παρατήρηση και την «υπόθεση», για να καταλήξουμε σε μία Θεωρία, με ενδιάμεσα επίπεδα το </a:t>
          </a:r>
          <a:r>
            <a:rPr lang="el-GR" i="1"/>
            <a:t>πείραμα </a:t>
          </a:r>
          <a:r>
            <a:rPr lang="el-GR"/>
            <a:t>και το </a:t>
          </a:r>
          <a:r>
            <a:rPr lang="el-GR" i="1"/>
            <a:t>συμπέρασμα</a:t>
          </a:r>
          <a:r>
            <a:rPr lang="el-GR"/>
            <a:t>. Η διαδικασία αυτή, είναι γνωστή ως «Επιστημονική Μέθοδος» και είναι η διαδικασία που ακολουθείται στις Φυσικές Επιστήμες και τα Μαθηματικά κατά τη διάρκεια δόμησης μιας επιστημονικής θεωρίας. </a:t>
          </a:r>
          <a:endParaRPr lang="en-US"/>
        </a:p>
      </dgm:t>
    </dgm:pt>
    <dgm:pt modelId="{28117507-7234-4B01-800E-0A85B3424D1B}" type="parTrans" cxnId="{410B7FA3-411E-463E-91AA-42665F538A51}">
      <dgm:prSet/>
      <dgm:spPr/>
      <dgm:t>
        <a:bodyPr/>
        <a:lstStyle/>
        <a:p>
          <a:endParaRPr lang="en-US"/>
        </a:p>
      </dgm:t>
    </dgm:pt>
    <dgm:pt modelId="{1CAB3C83-86B4-4626-9AC1-752786D25475}" type="sibTrans" cxnId="{410B7FA3-411E-463E-91AA-42665F538A51}">
      <dgm:prSet/>
      <dgm:spPr/>
      <dgm:t>
        <a:bodyPr/>
        <a:lstStyle/>
        <a:p>
          <a:endParaRPr lang="en-US"/>
        </a:p>
      </dgm:t>
    </dgm:pt>
    <dgm:pt modelId="{B02AC853-BEF3-4A67-8039-6371FB8EAF7F}">
      <dgm:prSet/>
      <dgm:spPr/>
      <dgm:t>
        <a:bodyPr/>
        <a:lstStyle/>
        <a:p>
          <a:r>
            <a:rPr lang="el-GR"/>
            <a:t>Σε μια άλλη της εκδοχή, η Επιστημονική Μέθοδος περιλαμβάνει: Την </a:t>
          </a:r>
          <a:r>
            <a:rPr lang="el-GR" i="1"/>
            <a:t>παρατήρηση</a:t>
          </a:r>
          <a:r>
            <a:rPr lang="el-GR"/>
            <a:t>, τη </a:t>
          </a:r>
          <a:r>
            <a:rPr lang="el-GR" i="1"/>
            <a:t>διατύπωση ερωτήματος</a:t>
          </a:r>
          <a:r>
            <a:rPr lang="el-GR"/>
            <a:t>, την </a:t>
          </a:r>
          <a:r>
            <a:rPr lang="el-GR" i="1"/>
            <a:t>ανάπτυξη μιας υπόθεσης</a:t>
          </a:r>
          <a:r>
            <a:rPr lang="el-GR"/>
            <a:t>, την </a:t>
          </a:r>
          <a:r>
            <a:rPr lang="el-GR" i="1"/>
            <a:t>εκτέλεση πειράματος ή τη συλλογή στοιχείων</a:t>
          </a:r>
          <a:r>
            <a:rPr lang="el-GR"/>
            <a:t>, την ανάλυση των στοιχείων και των δεδομένων, τη διατύπωση συμπερασμάτων (με τη μορφή μιας Θεωρίας ή ενός Μοντέλου) και τη γένεση νέων ερωτημάτων. </a:t>
          </a:r>
          <a:endParaRPr lang="en-US"/>
        </a:p>
      </dgm:t>
    </dgm:pt>
    <dgm:pt modelId="{9C81C3F8-8E48-4DE7-9516-70E8334BE16E}" type="parTrans" cxnId="{F4249C25-92A2-490C-909A-209B5BB041A2}">
      <dgm:prSet/>
      <dgm:spPr/>
      <dgm:t>
        <a:bodyPr/>
        <a:lstStyle/>
        <a:p>
          <a:endParaRPr lang="en-US"/>
        </a:p>
      </dgm:t>
    </dgm:pt>
    <dgm:pt modelId="{5901AE55-4CFF-4B3E-95F7-6D11A687CC6A}" type="sibTrans" cxnId="{F4249C25-92A2-490C-909A-209B5BB041A2}">
      <dgm:prSet/>
      <dgm:spPr/>
      <dgm:t>
        <a:bodyPr/>
        <a:lstStyle/>
        <a:p>
          <a:endParaRPr lang="en-US"/>
        </a:p>
      </dgm:t>
    </dgm:pt>
    <dgm:pt modelId="{3F3773C8-431A-45C5-8EAE-3E5E0C21E4B4}">
      <dgm:prSet/>
      <dgm:spPr/>
      <dgm:t>
        <a:bodyPr/>
        <a:lstStyle/>
        <a:p>
          <a:r>
            <a:rPr lang="el-GR"/>
            <a:t>Επομένως, </a:t>
          </a:r>
          <a:r>
            <a:rPr lang="el-GR" i="1"/>
            <a:t>Θεωρία, είναι μία υπόθεση που έχει δοκιμασθεί επανειλημμένα, έχοντας δεχτεί ελάχιστες προσθήκες ή αλλαγές</a:t>
          </a:r>
          <a:r>
            <a:rPr lang="el-GR"/>
            <a:t>. Ενώ ο όρος </a:t>
          </a:r>
          <a:r>
            <a:rPr lang="el-GR" i="1"/>
            <a:t>Νόμος, αναφέρεται στις βασικές εκείνες αρχές που διέπουν τον τρόπο οργάνωσης του σύμπαντος</a:t>
          </a:r>
          <a:r>
            <a:rPr lang="el-GR"/>
            <a:t> (Νόμοι της Θερμοδυναμικής, Νόμος του Νεύτωνα). Επομένως, θα πρέπει όταν αναφερόμαστε στη λέξη της καθημερινότητας «θεωρία» ως </a:t>
          </a:r>
          <a:r>
            <a:rPr lang="el-GR" i="1"/>
            <a:t>μία μη δοκιμασμένη ιδέα</a:t>
          </a:r>
          <a:r>
            <a:rPr lang="el-GR"/>
            <a:t>, να θυμόμαστε πως στην πραγματικότητα αυτό που είναι, δεν είναι τίποτε άλλο από μία </a:t>
          </a:r>
          <a:r>
            <a:rPr lang="el-GR" i="1"/>
            <a:t>υπόθεση</a:t>
          </a:r>
          <a:r>
            <a:rPr lang="el-GR"/>
            <a:t>.</a:t>
          </a:r>
          <a:endParaRPr lang="en-US"/>
        </a:p>
      </dgm:t>
    </dgm:pt>
    <dgm:pt modelId="{E41D59F3-94B7-4D9B-8643-C538DCB7D5E4}" type="parTrans" cxnId="{BF21C6F8-CC89-498A-938D-BE8118C2CA67}">
      <dgm:prSet/>
      <dgm:spPr/>
      <dgm:t>
        <a:bodyPr/>
        <a:lstStyle/>
        <a:p>
          <a:endParaRPr lang="en-US"/>
        </a:p>
      </dgm:t>
    </dgm:pt>
    <dgm:pt modelId="{6924FB54-E8A0-449B-BAFA-9E504398E30E}" type="sibTrans" cxnId="{BF21C6F8-CC89-498A-938D-BE8118C2CA67}">
      <dgm:prSet/>
      <dgm:spPr/>
      <dgm:t>
        <a:bodyPr/>
        <a:lstStyle/>
        <a:p>
          <a:endParaRPr lang="en-US"/>
        </a:p>
      </dgm:t>
    </dgm:pt>
    <dgm:pt modelId="{0BA916EC-C9ED-4CD8-85F2-5086827E5A89}" type="pres">
      <dgm:prSet presAssocID="{CAAB65C7-9C67-42F4-A652-2E952124990C}" presName="outerComposite" presStyleCnt="0">
        <dgm:presLayoutVars>
          <dgm:chMax val="5"/>
          <dgm:dir/>
          <dgm:resizeHandles val="exact"/>
        </dgm:presLayoutVars>
      </dgm:prSet>
      <dgm:spPr/>
    </dgm:pt>
    <dgm:pt modelId="{72D3F400-770B-4203-8580-1656288FAD62}" type="pres">
      <dgm:prSet presAssocID="{CAAB65C7-9C67-42F4-A652-2E952124990C}" presName="dummyMaxCanvas" presStyleCnt="0">
        <dgm:presLayoutVars/>
      </dgm:prSet>
      <dgm:spPr/>
    </dgm:pt>
    <dgm:pt modelId="{6C985C11-A2A4-4819-B66C-5BE2005CCBA1}" type="pres">
      <dgm:prSet presAssocID="{CAAB65C7-9C67-42F4-A652-2E952124990C}" presName="ThreeNodes_1" presStyleLbl="node1" presStyleIdx="0" presStyleCnt="3">
        <dgm:presLayoutVars>
          <dgm:bulletEnabled val="1"/>
        </dgm:presLayoutVars>
      </dgm:prSet>
      <dgm:spPr/>
    </dgm:pt>
    <dgm:pt modelId="{8367610F-90E2-40DF-8F2F-E65415EDBC3C}" type="pres">
      <dgm:prSet presAssocID="{CAAB65C7-9C67-42F4-A652-2E952124990C}" presName="ThreeNodes_2" presStyleLbl="node1" presStyleIdx="1" presStyleCnt="3">
        <dgm:presLayoutVars>
          <dgm:bulletEnabled val="1"/>
        </dgm:presLayoutVars>
      </dgm:prSet>
      <dgm:spPr/>
    </dgm:pt>
    <dgm:pt modelId="{73D282A8-6351-450E-99F2-C8A885833690}" type="pres">
      <dgm:prSet presAssocID="{CAAB65C7-9C67-42F4-A652-2E952124990C}" presName="ThreeNodes_3" presStyleLbl="node1" presStyleIdx="2" presStyleCnt="3">
        <dgm:presLayoutVars>
          <dgm:bulletEnabled val="1"/>
        </dgm:presLayoutVars>
      </dgm:prSet>
      <dgm:spPr/>
    </dgm:pt>
    <dgm:pt modelId="{C25E1406-5AB5-4798-8C36-E7BC26346EB3}" type="pres">
      <dgm:prSet presAssocID="{CAAB65C7-9C67-42F4-A652-2E952124990C}" presName="ThreeConn_1-2" presStyleLbl="fgAccFollowNode1" presStyleIdx="0" presStyleCnt="2">
        <dgm:presLayoutVars>
          <dgm:bulletEnabled val="1"/>
        </dgm:presLayoutVars>
      </dgm:prSet>
      <dgm:spPr/>
    </dgm:pt>
    <dgm:pt modelId="{5C4EF814-AE25-4863-9FAB-0D0D75858FA0}" type="pres">
      <dgm:prSet presAssocID="{CAAB65C7-9C67-42F4-A652-2E952124990C}" presName="ThreeConn_2-3" presStyleLbl="fgAccFollowNode1" presStyleIdx="1" presStyleCnt="2">
        <dgm:presLayoutVars>
          <dgm:bulletEnabled val="1"/>
        </dgm:presLayoutVars>
      </dgm:prSet>
      <dgm:spPr/>
    </dgm:pt>
    <dgm:pt modelId="{7ADC0772-5057-4CE2-A626-E9CC055297AA}" type="pres">
      <dgm:prSet presAssocID="{CAAB65C7-9C67-42F4-A652-2E952124990C}" presName="ThreeNodes_1_text" presStyleLbl="node1" presStyleIdx="2" presStyleCnt="3">
        <dgm:presLayoutVars>
          <dgm:bulletEnabled val="1"/>
        </dgm:presLayoutVars>
      </dgm:prSet>
      <dgm:spPr/>
    </dgm:pt>
    <dgm:pt modelId="{04691902-EA91-48EE-97FD-2E4A27DC12E9}" type="pres">
      <dgm:prSet presAssocID="{CAAB65C7-9C67-42F4-A652-2E952124990C}" presName="ThreeNodes_2_text" presStyleLbl="node1" presStyleIdx="2" presStyleCnt="3">
        <dgm:presLayoutVars>
          <dgm:bulletEnabled val="1"/>
        </dgm:presLayoutVars>
      </dgm:prSet>
      <dgm:spPr/>
    </dgm:pt>
    <dgm:pt modelId="{36D4F699-D3CB-4C4E-BEA4-CB325DD4E5D8}" type="pres">
      <dgm:prSet presAssocID="{CAAB65C7-9C67-42F4-A652-2E952124990C}" presName="ThreeNodes_3_text" presStyleLbl="node1" presStyleIdx="2" presStyleCnt="3">
        <dgm:presLayoutVars>
          <dgm:bulletEnabled val="1"/>
        </dgm:presLayoutVars>
      </dgm:prSet>
      <dgm:spPr/>
    </dgm:pt>
  </dgm:ptLst>
  <dgm:cxnLst>
    <dgm:cxn modelId="{F4249C25-92A2-490C-909A-209B5BB041A2}" srcId="{CAAB65C7-9C67-42F4-A652-2E952124990C}" destId="{B02AC853-BEF3-4A67-8039-6371FB8EAF7F}" srcOrd="1" destOrd="0" parTransId="{9C81C3F8-8E48-4DE7-9516-70E8334BE16E}" sibTransId="{5901AE55-4CFF-4B3E-95F7-6D11A687CC6A}"/>
    <dgm:cxn modelId="{13440C6D-886C-4BC5-94D5-2DEA0D6F257F}" type="presOf" srcId="{B02AC853-BEF3-4A67-8039-6371FB8EAF7F}" destId="{8367610F-90E2-40DF-8F2F-E65415EDBC3C}" srcOrd="0" destOrd="0" presId="urn:microsoft.com/office/officeart/2005/8/layout/vProcess5"/>
    <dgm:cxn modelId="{F8918354-63A7-419E-94CB-73D120A26A07}" type="presOf" srcId="{5901AE55-4CFF-4B3E-95F7-6D11A687CC6A}" destId="{5C4EF814-AE25-4863-9FAB-0D0D75858FA0}" srcOrd="0" destOrd="0" presId="urn:microsoft.com/office/officeart/2005/8/layout/vProcess5"/>
    <dgm:cxn modelId="{A9E7D974-C63F-41D3-9C47-A2C6048F2385}" type="presOf" srcId="{3F3773C8-431A-45C5-8EAE-3E5E0C21E4B4}" destId="{73D282A8-6351-450E-99F2-C8A885833690}" srcOrd="0" destOrd="0" presId="urn:microsoft.com/office/officeart/2005/8/layout/vProcess5"/>
    <dgm:cxn modelId="{34FF2A88-69C9-43AE-BF89-1631505ABEAC}" type="presOf" srcId="{CAAB65C7-9C67-42F4-A652-2E952124990C}" destId="{0BA916EC-C9ED-4CD8-85F2-5086827E5A89}" srcOrd="0" destOrd="0" presId="urn:microsoft.com/office/officeart/2005/8/layout/vProcess5"/>
    <dgm:cxn modelId="{410B7FA3-411E-463E-91AA-42665F538A51}" srcId="{CAAB65C7-9C67-42F4-A652-2E952124990C}" destId="{0628ED23-003E-4BC2-B267-9C0860B468BF}" srcOrd="0" destOrd="0" parTransId="{28117507-7234-4B01-800E-0A85B3424D1B}" sibTransId="{1CAB3C83-86B4-4626-9AC1-752786D25475}"/>
    <dgm:cxn modelId="{A775FEA9-4548-4684-AF8C-E3873FDB9572}" type="presOf" srcId="{1CAB3C83-86B4-4626-9AC1-752786D25475}" destId="{C25E1406-5AB5-4798-8C36-E7BC26346EB3}" srcOrd="0" destOrd="0" presId="urn:microsoft.com/office/officeart/2005/8/layout/vProcess5"/>
    <dgm:cxn modelId="{9204C4DE-3BF5-4C11-801D-CD369D88D41E}" type="presOf" srcId="{3F3773C8-431A-45C5-8EAE-3E5E0C21E4B4}" destId="{36D4F699-D3CB-4C4E-BEA4-CB325DD4E5D8}" srcOrd="1" destOrd="0" presId="urn:microsoft.com/office/officeart/2005/8/layout/vProcess5"/>
    <dgm:cxn modelId="{7348F0DF-BE10-43A6-8ED3-DD41B7106691}" type="presOf" srcId="{0628ED23-003E-4BC2-B267-9C0860B468BF}" destId="{7ADC0772-5057-4CE2-A626-E9CC055297AA}" srcOrd="1" destOrd="0" presId="urn:microsoft.com/office/officeart/2005/8/layout/vProcess5"/>
    <dgm:cxn modelId="{F03394E9-0972-4DDD-88BD-055751A7A6B8}" type="presOf" srcId="{0628ED23-003E-4BC2-B267-9C0860B468BF}" destId="{6C985C11-A2A4-4819-B66C-5BE2005CCBA1}" srcOrd="0" destOrd="0" presId="urn:microsoft.com/office/officeart/2005/8/layout/vProcess5"/>
    <dgm:cxn modelId="{FA7DFFF7-C716-41DC-8222-60864B91137E}" type="presOf" srcId="{B02AC853-BEF3-4A67-8039-6371FB8EAF7F}" destId="{04691902-EA91-48EE-97FD-2E4A27DC12E9}" srcOrd="1" destOrd="0" presId="urn:microsoft.com/office/officeart/2005/8/layout/vProcess5"/>
    <dgm:cxn modelId="{BF21C6F8-CC89-498A-938D-BE8118C2CA67}" srcId="{CAAB65C7-9C67-42F4-A652-2E952124990C}" destId="{3F3773C8-431A-45C5-8EAE-3E5E0C21E4B4}" srcOrd="2" destOrd="0" parTransId="{E41D59F3-94B7-4D9B-8643-C538DCB7D5E4}" sibTransId="{6924FB54-E8A0-449B-BAFA-9E504398E30E}"/>
    <dgm:cxn modelId="{5080A784-CCA1-4A23-8312-92B5B01CE923}" type="presParOf" srcId="{0BA916EC-C9ED-4CD8-85F2-5086827E5A89}" destId="{72D3F400-770B-4203-8580-1656288FAD62}" srcOrd="0" destOrd="0" presId="urn:microsoft.com/office/officeart/2005/8/layout/vProcess5"/>
    <dgm:cxn modelId="{45C1197E-2AA1-4DB3-8272-3595A172E3FC}" type="presParOf" srcId="{0BA916EC-C9ED-4CD8-85F2-5086827E5A89}" destId="{6C985C11-A2A4-4819-B66C-5BE2005CCBA1}" srcOrd="1" destOrd="0" presId="urn:microsoft.com/office/officeart/2005/8/layout/vProcess5"/>
    <dgm:cxn modelId="{8B8E2CEA-7B88-435F-8624-95BB29DC4FB6}" type="presParOf" srcId="{0BA916EC-C9ED-4CD8-85F2-5086827E5A89}" destId="{8367610F-90E2-40DF-8F2F-E65415EDBC3C}" srcOrd="2" destOrd="0" presId="urn:microsoft.com/office/officeart/2005/8/layout/vProcess5"/>
    <dgm:cxn modelId="{20C6BFF4-C608-4E29-9E5B-9888118EBACD}" type="presParOf" srcId="{0BA916EC-C9ED-4CD8-85F2-5086827E5A89}" destId="{73D282A8-6351-450E-99F2-C8A885833690}" srcOrd="3" destOrd="0" presId="urn:microsoft.com/office/officeart/2005/8/layout/vProcess5"/>
    <dgm:cxn modelId="{46A8E44C-CD89-4A67-8F85-03AFA155A37D}" type="presParOf" srcId="{0BA916EC-C9ED-4CD8-85F2-5086827E5A89}" destId="{C25E1406-5AB5-4798-8C36-E7BC26346EB3}" srcOrd="4" destOrd="0" presId="urn:microsoft.com/office/officeart/2005/8/layout/vProcess5"/>
    <dgm:cxn modelId="{3768FA25-B8A0-40B5-BD3F-44BEA202E0C3}" type="presParOf" srcId="{0BA916EC-C9ED-4CD8-85F2-5086827E5A89}" destId="{5C4EF814-AE25-4863-9FAB-0D0D75858FA0}" srcOrd="5" destOrd="0" presId="urn:microsoft.com/office/officeart/2005/8/layout/vProcess5"/>
    <dgm:cxn modelId="{A7F4C333-E0AD-4E51-9642-AAA784BF67AB}" type="presParOf" srcId="{0BA916EC-C9ED-4CD8-85F2-5086827E5A89}" destId="{7ADC0772-5057-4CE2-A626-E9CC055297AA}" srcOrd="6" destOrd="0" presId="urn:microsoft.com/office/officeart/2005/8/layout/vProcess5"/>
    <dgm:cxn modelId="{7FC21586-42DC-4EFE-86CE-E19091562F10}" type="presParOf" srcId="{0BA916EC-C9ED-4CD8-85F2-5086827E5A89}" destId="{04691902-EA91-48EE-97FD-2E4A27DC12E9}" srcOrd="7" destOrd="0" presId="urn:microsoft.com/office/officeart/2005/8/layout/vProcess5"/>
    <dgm:cxn modelId="{3DAA6B5A-F778-4BF6-9CF1-F5D00EF20EA9}" type="presParOf" srcId="{0BA916EC-C9ED-4CD8-85F2-5086827E5A89}" destId="{36D4F699-D3CB-4C4E-BEA4-CB325DD4E5D8}"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249B49C-FD98-4518-A4EF-EDA577F62C9C}" type="doc">
      <dgm:prSet loTypeId="urn:microsoft.com/office/officeart/2005/8/layout/arrow5" loCatId="relationship" qsTypeId="urn:microsoft.com/office/officeart/2005/8/quickstyle/simple4" qsCatId="simple" csTypeId="urn:microsoft.com/office/officeart/2005/8/colors/accent1_2" csCatId="accent1"/>
      <dgm:spPr/>
      <dgm:t>
        <a:bodyPr/>
        <a:lstStyle/>
        <a:p>
          <a:endParaRPr lang="en-US"/>
        </a:p>
      </dgm:t>
    </dgm:pt>
    <dgm:pt modelId="{C25A3522-F61E-4B5E-866E-0361E192D5D4}">
      <dgm:prSet/>
      <dgm:spPr/>
      <dgm:t>
        <a:bodyPr/>
        <a:lstStyle/>
        <a:p>
          <a:r>
            <a:rPr lang="el-GR"/>
            <a:t>Την προτείνει ως κριτήριο</a:t>
          </a:r>
          <a:r>
            <a:rPr lang="en-US"/>
            <a:t> </a:t>
          </a:r>
          <a:r>
            <a:rPr lang="el-GR"/>
            <a:t>για το « ΕΑΝ ΜΙΑ ΠΡΟΤΑΣΗ ΕΙΝΑΙ ΕΠΙΣΤΗΜΟΝΙΚΗ».</a:t>
          </a:r>
          <a:endParaRPr lang="en-US"/>
        </a:p>
      </dgm:t>
    </dgm:pt>
    <dgm:pt modelId="{6C2F4141-8164-4A47-8688-7E061B6B8D74}" type="parTrans" cxnId="{E81B2BB1-C6D9-49EF-AD40-848079D4763C}">
      <dgm:prSet/>
      <dgm:spPr/>
      <dgm:t>
        <a:bodyPr/>
        <a:lstStyle/>
        <a:p>
          <a:endParaRPr lang="en-US"/>
        </a:p>
      </dgm:t>
    </dgm:pt>
    <dgm:pt modelId="{05A0B404-EF8F-4EF6-AB4C-AA9304394DE8}" type="sibTrans" cxnId="{E81B2BB1-C6D9-49EF-AD40-848079D4763C}">
      <dgm:prSet/>
      <dgm:spPr/>
      <dgm:t>
        <a:bodyPr/>
        <a:lstStyle/>
        <a:p>
          <a:endParaRPr lang="en-US"/>
        </a:p>
      </dgm:t>
    </dgm:pt>
    <dgm:pt modelId="{9CE2FD54-1093-4BD5-BB32-20698C7B5A7B}">
      <dgm:prSet/>
      <dgm:spPr/>
      <dgm:t>
        <a:bodyPr/>
        <a:lstStyle/>
        <a:p>
          <a:r>
            <a:rPr lang="el-GR"/>
            <a:t>Κανένας αριθμός πειραμάτων δεν μπορεί να αποδείξει την ορθότητα μιας θεωρίας όπως ότι ο ήλιος θα ανατέλλει πάντοτε, εφόσον όσες φορές και να ανατείλει ο ήλιος δεν υπάρχει τίποτε που να αποκλείει ότι κάποια μέρα στο μέλλον δεν θα φανεί. Αντίθετα, ένα μόνο αρνητικό εμπειρικό δεδομένο αρκεί για αποδείξει ότι μια θεωρία είναι εσφαλμένη.</a:t>
          </a:r>
          <a:r>
            <a:rPr lang="en-US"/>
            <a:t> </a:t>
          </a:r>
        </a:p>
      </dgm:t>
    </dgm:pt>
    <dgm:pt modelId="{4E6B3FE1-E9A7-4073-9109-C6232E7FB438}" type="parTrans" cxnId="{C0D05BCF-A609-4B3B-B251-A378D44B21AB}">
      <dgm:prSet/>
      <dgm:spPr/>
      <dgm:t>
        <a:bodyPr/>
        <a:lstStyle/>
        <a:p>
          <a:endParaRPr lang="en-US"/>
        </a:p>
      </dgm:t>
    </dgm:pt>
    <dgm:pt modelId="{563A6C46-D105-4E89-A767-7EEF613CF41A}" type="sibTrans" cxnId="{C0D05BCF-A609-4B3B-B251-A378D44B21AB}">
      <dgm:prSet/>
      <dgm:spPr/>
      <dgm:t>
        <a:bodyPr/>
        <a:lstStyle/>
        <a:p>
          <a:endParaRPr lang="en-US"/>
        </a:p>
      </dgm:t>
    </dgm:pt>
    <dgm:pt modelId="{4CFE2B55-7BB4-4483-A51E-1F1B15661EF2}">
      <dgm:prSet/>
      <dgm:spPr/>
      <dgm:t>
        <a:bodyPr/>
        <a:lstStyle/>
        <a:p>
          <a:r>
            <a:rPr lang="el-GR"/>
            <a:t>Την συζητάμε διότι «ταιριάζει» πιο πολύ με την Επιστημολογία των Βιολογικών Επιστημών.- Παράδειγμα με Εξέλιξη των μεγάλων θηλαστικών (Βλέπε θέμα Εργασίας- Άποψη </a:t>
          </a:r>
          <a:r>
            <a:rPr lang="en-US"/>
            <a:t>Haldane</a:t>
          </a:r>
          <a:r>
            <a:rPr lang="el-GR"/>
            <a:t>).</a:t>
          </a:r>
          <a:endParaRPr lang="en-US"/>
        </a:p>
      </dgm:t>
    </dgm:pt>
    <dgm:pt modelId="{5681361D-EAD5-4B87-8363-6ABDB551D350}" type="parTrans" cxnId="{653A48D2-C8DA-4E66-B889-C85FB70AE9B6}">
      <dgm:prSet/>
      <dgm:spPr/>
      <dgm:t>
        <a:bodyPr/>
        <a:lstStyle/>
        <a:p>
          <a:endParaRPr lang="en-US"/>
        </a:p>
      </dgm:t>
    </dgm:pt>
    <dgm:pt modelId="{0EFBAD12-E303-4C4C-B1F8-9EFB72E02595}" type="sibTrans" cxnId="{653A48D2-C8DA-4E66-B889-C85FB70AE9B6}">
      <dgm:prSet/>
      <dgm:spPr/>
      <dgm:t>
        <a:bodyPr/>
        <a:lstStyle/>
        <a:p>
          <a:endParaRPr lang="en-US"/>
        </a:p>
      </dgm:t>
    </dgm:pt>
    <dgm:pt modelId="{5CE1A8D3-B036-41D0-B7D1-E6B6EE60DB6C}">
      <dgm:prSet/>
      <dgm:spPr/>
      <dgm:t>
        <a:bodyPr/>
        <a:lstStyle/>
        <a:p>
          <a:r>
            <a:rPr lang="el-GR"/>
            <a:t>Σε έναν διάλογο ο Haldane ρωτήθηκε για το τι επιχειρήματα θα μπορούσαν να αντικρούσουν τη θεωρία της εξέλιξης κι εκείνος απάντησε ότι «η εύρεση απολιθωμάτων κουνελιών την προκάµβρια (πριν τα 500 </a:t>
          </a:r>
          <a:r>
            <a:rPr lang="en-US"/>
            <a:t>mya)</a:t>
          </a:r>
          <a:r>
            <a:rPr lang="el-GR"/>
            <a:t> περίοδο θα ήταν ένα τέτοιο επιχείρημα»</a:t>
          </a:r>
          <a:r>
            <a:rPr lang="en-US"/>
            <a:t>.</a:t>
          </a:r>
        </a:p>
      </dgm:t>
    </dgm:pt>
    <dgm:pt modelId="{CAB04792-0919-43C1-8233-EACFE3DEC805}" type="parTrans" cxnId="{D43EAE84-1FFB-48CB-AA59-63796F9DD165}">
      <dgm:prSet/>
      <dgm:spPr/>
      <dgm:t>
        <a:bodyPr/>
        <a:lstStyle/>
        <a:p>
          <a:endParaRPr lang="en-US"/>
        </a:p>
      </dgm:t>
    </dgm:pt>
    <dgm:pt modelId="{CB3AA1DD-CCEA-454B-B9CD-9F67038BAB38}" type="sibTrans" cxnId="{D43EAE84-1FFB-48CB-AA59-63796F9DD165}">
      <dgm:prSet/>
      <dgm:spPr/>
      <dgm:t>
        <a:bodyPr/>
        <a:lstStyle/>
        <a:p>
          <a:endParaRPr lang="en-US"/>
        </a:p>
      </dgm:t>
    </dgm:pt>
    <dgm:pt modelId="{4928AF7E-538E-459A-8624-C2C87E7C442B}" type="pres">
      <dgm:prSet presAssocID="{B249B49C-FD98-4518-A4EF-EDA577F62C9C}" presName="diagram" presStyleCnt="0">
        <dgm:presLayoutVars>
          <dgm:dir/>
          <dgm:resizeHandles val="exact"/>
        </dgm:presLayoutVars>
      </dgm:prSet>
      <dgm:spPr/>
    </dgm:pt>
    <dgm:pt modelId="{47D2B650-F159-4FC2-A782-2CA7E46B00A3}" type="pres">
      <dgm:prSet presAssocID="{C25A3522-F61E-4B5E-866E-0361E192D5D4}" presName="arrow" presStyleLbl="node1" presStyleIdx="0" presStyleCnt="4">
        <dgm:presLayoutVars>
          <dgm:bulletEnabled val="1"/>
        </dgm:presLayoutVars>
      </dgm:prSet>
      <dgm:spPr/>
    </dgm:pt>
    <dgm:pt modelId="{EC4D6498-5A66-4A26-8CD4-A1D3E3E87067}" type="pres">
      <dgm:prSet presAssocID="{9CE2FD54-1093-4BD5-BB32-20698C7B5A7B}" presName="arrow" presStyleLbl="node1" presStyleIdx="1" presStyleCnt="4">
        <dgm:presLayoutVars>
          <dgm:bulletEnabled val="1"/>
        </dgm:presLayoutVars>
      </dgm:prSet>
      <dgm:spPr/>
    </dgm:pt>
    <dgm:pt modelId="{17C8525A-C980-4A23-AAE8-7DC9B695DC54}" type="pres">
      <dgm:prSet presAssocID="{4CFE2B55-7BB4-4483-A51E-1F1B15661EF2}" presName="arrow" presStyleLbl="node1" presStyleIdx="2" presStyleCnt="4">
        <dgm:presLayoutVars>
          <dgm:bulletEnabled val="1"/>
        </dgm:presLayoutVars>
      </dgm:prSet>
      <dgm:spPr/>
    </dgm:pt>
    <dgm:pt modelId="{AE4558E1-DAFC-4A2C-ACF6-4748A97B9F64}" type="pres">
      <dgm:prSet presAssocID="{5CE1A8D3-B036-41D0-B7D1-E6B6EE60DB6C}" presName="arrow" presStyleLbl="node1" presStyleIdx="3" presStyleCnt="4">
        <dgm:presLayoutVars>
          <dgm:bulletEnabled val="1"/>
        </dgm:presLayoutVars>
      </dgm:prSet>
      <dgm:spPr/>
    </dgm:pt>
  </dgm:ptLst>
  <dgm:cxnLst>
    <dgm:cxn modelId="{A8B6957B-E4D7-4684-9F8D-34C032631F4E}" type="presOf" srcId="{5CE1A8D3-B036-41D0-B7D1-E6B6EE60DB6C}" destId="{AE4558E1-DAFC-4A2C-ACF6-4748A97B9F64}" srcOrd="0" destOrd="0" presId="urn:microsoft.com/office/officeart/2005/8/layout/arrow5"/>
    <dgm:cxn modelId="{D43EAE84-1FFB-48CB-AA59-63796F9DD165}" srcId="{B249B49C-FD98-4518-A4EF-EDA577F62C9C}" destId="{5CE1A8D3-B036-41D0-B7D1-E6B6EE60DB6C}" srcOrd="3" destOrd="0" parTransId="{CAB04792-0919-43C1-8233-EACFE3DEC805}" sibTransId="{CB3AA1DD-CCEA-454B-B9CD-9F67038BAB38}"/>
    <dgm:cxn modelId="{2C3ABF89-38EB-4A38-AD90-6DB4E305E2A0}" type="presOf" srcId="{C25A3522-F61E-4B5E-866E-0361E192D5D4}" destId="{47D2B650-F159-4FC2-A782-2CA7E46B00A3}" srcOrd="0" destOrd="0" presId="urn:microsoft.com/office/officeart/2005/8/layout/arrow5"/>
    <dgm:cxn modelId="{D692EC9A-B3FB-47A8-86F9-6FCE69CA20B8}" type="presOf" srcId="{B249B49C-FD98-4518-A4EF-EDA577F62C9C}" destId="{4928AF7E-538E-459A-8624-C2C87E7C442B}" srcOrd="0" destOrd="0" presId="urn:microsoft.com/office/officeart/2005/8/layout/arrow5"/>
    <dgm:cxn modelId="{E81B2BB1-C6D9-49EF-AD40-848079D4763C}" srcId="{B249B49C-FD98-4518-A4EF-EDA577F62C9C}" destId="{C25A3522-F61E-4B5E-866E-0361E192D5D4}" srcOrd="0" destOrd="0" parTransId="{6C2F4141-8164-4A47-8688-7E061B6B8D74}" sibTransId="{05A0B404-EF8F-4EF6-AB4C-AA9304394DE8}"/>
    <dgm:cxn modelId="{C0D05BCF-A609-4B3B-B251-A378D44B21AB}" srcId="{B249B49C-FD98-4518-A4EF-EDA577F62C9C}" destId="{9CE2FD54-1093-4BD5-BB32-20698C7B5A7B}" srcOrd="1" destOrd="0" parTransId="{4E6B3FE1-E9A7-4073-9109-C6232E7FB438}" sibTransId="{563A6C46-D105-4E89-A767-7EEF613CF41A}"/>
    <dgm:cxn modelId="{653A48D2-C8DA-4E66-B889-C85FB70AE9B6}" srcId="{B249B49C-FD98-4518-A4EF-EDA577F62C9C}" destId="{4CFE2B55-7BB4-4483-A51E-1F1B15661EF2}" srcOrd="2" destOrd="0" parTransId="{5681361D-EAD5-4B87-8363-6ABDB551D350}" sibTransId="{0EFBAD12-E303-4C4C-B1F8-9EFB72E02595}"/>
    <dgm:cxn modelId="{4E8003DD-2594-44BE-A15F-FF96A721B9A7}" type="presOf" srcId="{9CE2FD54-1093-4BD5-BB32-20698C7B5A7B}" destId="{EC4D6498-5A66-4A26-8CD4-A1D3E3E87067}" srcOrd="0" destOrd="0" presId="urn:microsoft.com/office/officeart/2005/8/layout/arrow5"/>
    <dgm:cxn modelId="{382A48E9-8523-4C90-8DA1-5868B1BB0340}" type="presOf" srcId="{4CFE2B55-7BB4-4483-A51E-1F1B15661EF2}" destId="{17C8525A-C980-4A23-AAE8-7DC9B695DC54}" srcOrd="0" destOrd="0" presId="urn:microsoft.com/office/officeart/2005/8/layout/arrow5"/>
    <dgm:cxn modelId="{E80C6D24-0B2B-4C2E-9ECA-375F5FB26C2B}" type="presParOf" srcId="{4928AF7E-538E-459A-8624-C2C87E7C442B}" destId="{47D2B650-F159-4FC2-A782-2CA7E46B00A3}" srcOrd="0" destOrd="0" presId="urn:microsoft.com/office/officeart/2005/8/layout/arrow5"/>
    <dgm:cxn modelId="{BD4E05C4-6E23-4312-B313-541845ED2354}" type="presParOf" srcId="{4928AF7E-538E-459A-8624-C2C87E7C442B}" destId="{EC4D6498-5A66-4A26-8CD4-A1D3E3E87067}" srcOrd="1" destOrd="0" presId="urn:microsoft.com/office/officeart/2005/8/layout/arrow5"/>
    <dgm:cxn modelId="{E2BFE58F-3181-4C45-95E3-0CBB2E651F17}" type="presParOf" srcId="{4928AF7E-538E-459A-8624-C2C87E7C442B}" destId="{17C8525A-C980-4A23-AAE8-7DC9B695DC54}" srcOrd="2" destOrd="0" presId="urn:microsoft.com/office/officeart/2005/8/layout/arrow5"/>
    <dgm:cxn modelId="{8E66CD08-9CC2-49F9-9B5E-9D38FE29FF8D}" type="presParOf" srcId="{4928AF7E-538E-459A-8624-C2C87E7C442B}" destId="{AE4558E1-DAFC-4A2C-ACF6-4748A97B9F64}" srcOrd="3"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6B61505-97AC-4FF7-990A-50322812B560}" type="doc">
      <dgm:prSet loTypeId="urn:microsoft.com/office/officeart/2005/8/layout/hierarchy1" loCatId="hierarchy" qsTypeId="urn:microsoft.com/office/officeart/2005/8/quickstyle/simple2" qsCatId="simple" csTypeId="urn:microsoft.com/office/officeart/2005/8/colors/colorful2" csCatId="colorful"/>
      <dgm:spPr/>
      <dgm:t>
        <a:bodyPr/>
        <a:lstStyle/>
        <a:p>
          <a:endParaRPr lang="en-US"/>
        </a:p>
      </dgm:t>
    </dgm:pt>
    <dgm:pt modelId="{F7D1EF15-86E4-4C31-8949-D5299DED760B}">
      <dgm:prSet/>
      <dgm:spPr/>
      <dgm:t>
        <a:bodyPr/>
        <a:lstStyle/>
        <a:p>
          <a:r>
            <a:rPr lang="el-GR"/>
            <a:t>Μία θεωρία θεωρείται επιστημονική, όταν παρέχει δυνατότητα διάψευσης. Μάλιστα, µία γενική πρόταση παρέχει περισσότερες δυνατότητες ελέγχου και διάψευσης από µία ενική πρόταση. Αυτό συνεπάγεται ότι συνεισφέρει περισσότερο στη γνώση. Μεγάλος αριθμός επιτυχημένων ελέγχων καθιστά την πρόταση ισχυρή. Αντίθετα, µία πρόταση που δεν παρέχει δυνατότητα διάψευσης ανήκει στη Μεταφυσική</a:t>
          </a:r>
          <a:r>
            <a:rPr lang="en-US"/>
            <a:t>.</a:t>
          </a:r>
          <a:r>
            <a:rPr lang="el-GR"/>
            <a:t> ΠΡΟΣΟΧΗ ΣΤΗ ΦΡΑΣΕΟΛΟΓΙΑ: ΕΝ ΔΥΝΑΜΕΙ ΔΙΑΨΕΥΣΙΜΗ (προφανώς μέσω πειράματος ή μαθηματικών υπολογισμών).</a:t>
          </a:r>
          <a:endParaRPr lang="en-US"/>
        </a:p>
      </dgm:t>
    </dgm:pt>
    <dgm:pt modelId="{97875EDF-557E-473F-9C27-070B6E6DF0F8}" type="parTrans" cxnId="{0AC9E34C-D5CE-46D9-9D10-9B6AF5C928B1}">
      <dgm:prSet/>
      <dgm:spPr/>
      <dgm:t>
        <a:bodyPr/>
        <a:lstStyle/>
        <a:p>
          <a:endParaRPr lang="en-US"/>
        </a:p>
      </dgm:t>
    </dgm:pt>
    <dgm:pt modelId="{D02252FD-50B9-4DD7-A25F-801B375BBD72}" type="sibTrans" cxnId="{0AC9E34C-D5CE-46D9-9D10-9B6AF5C928B1}">
      <dgm:prSet/>
      <dgm:spPr/>
      <dgm:t>
        <a:bodyPr/>
        <a:lstStyle/>
        <a:p>
          <a:endParaRPr lang="en-US"/>
        </a:p>
      </dgm:t>
    </dgm:pt>
    <dgm:pt modelId="{355713C9-1ACA-4F74-A2DC-FCC255F84276}">
      <dgm:prSet/>
      <dgm:spPr/>
      <dgm:t>
        <a:bodyPr/>
        <a:lstStyle/>
        <a:p>
          <a:r>
            <a:rPr lang="el-GR"/>
            <a:t>Ο Popper λοιπόν, δεν επιχειρεί να θεμελιώσει τη γνώση στην εμπειρία αλλά µε αφετηρία την εμπειρία προτείνει τη διατύπωση εικασιών προς διερεύνηση. Προτείνει τη βελτίωση της γνώσης µέσω της εγκατάλειψης λανθασμένων προτάσεων. Επιχειρεί δηλαδή τη µείωση της άγνοιάς µας. Ταυτόχρονα δίνει την υπεροχή στη θεωρία έναντι της εμπειρίας</a:t>
          </a:r>
          <a:r>
            <a:rPr lang="en-US"/>
            <a:t>.</a:t>
          </a:r>
          <a:r>
            <a:rPr lang="el-GR"/>
            <a:t> </a:t>
          </a:r>
          <a:endParaRPr lang="en-US"/>
        </a:p>
      </dgm:t>
    </dgm:pt>
    <dgm:pt modelId="{445CCAAC-10DC-468E-9241-07DDB6FD7EF9}" type="parTrans" cxnId="{59B99140-633A-45CE-8195-9F9B2FF4A3EC}">
      <dgm:prSet/>
      <dgm:spPr/>
      <dgm:t>
        <a:bodyPr/>
        <a:lstStyle/>
        <a:p>
          <a:endParaRPr lang="en-US"/>
        </a:p>
      </dgm:t>
    </dgm:pt>
    <dgm:pt modelId="{B1F5892C-D3ED-4271-9D50-CFB2DAD9D679}" type="sibTrans" cxnId="{59B99140-633A-45CE-8195-9F9B2FF4A3EC}">
      <dgm:prSet/>
      <dgm:spPr/>
      <dgm:t>
        <a:bodyPr/>
        <a:lstStyle/>
        <a:p>
          <a:endParaRPr lang="en-US"/>
        </a:p>
      </dgm:t>
    </dgm:pt>
    <dgm:pt modelId="{33409C32-C802-4A6A-AE7F-FF3586C082D9}" type="pres">
      <dgm:prSet presAssocID="{D6B61505-97AC-4FF7-990A-50322812B560}" presName="hierChild1" presStyleCnt="0">
        <dgm:presLayoutVars>
          <dgm:chPref val="1"/>
          <dgm:dir/>
          <dgm:animOne val="branch"/>
          <dgm:animLvl val="lvl"/>
          <dgm:resizeHandles/>
        </dgm:presLayoutVars>
      </dgm:prSet>
      <dgm:spPr/>
    </dgm:pt>
    <dgm:pt modelId="{F99F7B1A-DEF4-4EAE-8C17-CF9FDF73C138}" type="pres">
      <dgm:prSet presAssocID="{F7D1EF15-86E4-4C31-8949-D5299DED760B}" presName="hierRoot1" presStyleCnt="0"/>
      <dgm:spPr/>
    </dgm:pt>
    <dgm:pt modelId="{A2E93635-B8A9-48AC-8A14-CD5D13E05259}" type="pres">
      <dgm:prSet presAssocID="{F7D1EF15-86E4-4C31-8949-D5299DED760B}" presName="composite" presStyleCnt="0"/>
      <dgm:spPr/>
    </dgm:pt>
    <dgm:pt modelId="{7FE45B45-67FC-4030-8A71-5B6C7F44E87A}" type="pres">
      <dgm:prSet presAssocID="{F7D1EF15-86E4-4C31-8949-D5299DED760B}" presName="background" presStyleLbl="node0" presStyleIdx="0" presStyleCnt="2"/>
      <dgm:spPr/>
    </dgm:pt>
    <dgm:pt modelId="{B532E413-9F9A-4F83-8CAD-998EF26AD81D}" type="pres">
      <dgm:prSet presAssocID="{F7D1EF15-86E4-4C31-8949-D5299DED760B}" presName="text" presStyleLbl="fgAcc0" presStyleIdx="0" presStyleCnt="2">
        <dgm:presLayoutVars>
          <dgm:chPref val="3"/>
        </dgm:presLayoutVars>
      </dgm:prSet>
      <dgm:spPr/>
    </dgm:pt>
    <dgm:pt modelId="{BBD1B32A-7701-4275-BAEF-73D7DFC0692D}" type="pres">
      <dgm:prSet presAssocID="{F7D1EF15-86E4-4C31-8949-D5299DED760B}" presName="hierChild2" presStyleCnt="0"/>
      <dgm:spPr/>
    </dgm:pt>
    <dgm:pt modelId="{D0073AAD-4B85-46DE-A69B-9FE08EA6F009}" type="pres">
      <dgm:prSet presAssocID="{355713C9-1ACA-4F74-A2DC-FCC255F84276}" presName="hierRoot1" presStyleCnt="0"/>
      <dgm:spPr/>
    </dgm:pt>
    <dgm:pt modelId="{FA096D83-C519-4495-AD23-A5015CCAE3DF}" type="pres">
      <dgm:prSet presAssocID="{355713C9-1ACA-4F74-A2DC-FCC255F84276}" presName="composite" presStyleCnt="0"/>
      <dgm:spPr/>
    </dgm:pt>
    <dgm:pt modelId="{C71C4D96-4C5E-4B98-8231-5729BB599255}" type="pres">
      <dgm:prSet presAssocID="{355713C9-1ACA-4F74-A2DC-FCC255F84276}" presName="background" presStyleLbl="node0" presStyleIdx="1" presStyleCnt="2"/>
      <dgm:spPr/>
    </dgm:pt>
    <dgm:pt modelId="{8AF60D93-28CD-4CED-8D4A-74F85677C193}" type="pres">
      <dgm:prSet presAssocID="{355713C9-1ACA-4F74-A2DC-FCC255F84276}" presName="text" presStyleLbl="fgAcc0" presStyleIdx="1" presStyleCnt="2">
        <dgm:presLayoutVars>
          <dgm:chPref val="3"/>
        </dgm:presLayoutVars>
      </dgm:prSet>
      <dgm:spPr/>
    </dgm:pt>
    <dgm:pt modelId="{2A5219BF-DDF1-4CAE-8F9C-491DEEFA5A1C}" type="pres">
      <dgm:prSet presAssocID="{355713C9-1ACA-4F74-A2DC-FCC255F84276}" presName="hierChild2" presStyleCnt="0"/>
      <dgm:spPr/>
    </dgm:pt>
  </dgm:ptLst>
  <dgm:cxnLst>
    <dgm:cxn modelId="{46B0C731-480F-431E-89CA-9B800279FC28}" type="presOf" srcId="{355713C9-1ACA-4F74-A2DC-FCC255F84276}" destId="{8AF60D93-28CD-4CED-8D4A-74F85677C193}" srcOrd="0" destOrd="0" presId="urn:microsoft.com/office/officeart/2005/8/layout/hierarchy1"/>
    <dgm:cxn modelId="{59B99140-633A-45CE-8195-9F9B2FF4A3EC}" srcId="{D6B61505-97AC-4FF7-990A-50322812B560}" destId="{355713C9-1ACA-4F74-A2DC-FCC255F84276}" srcOrd="1" destOrd="0" parTransId="{445CCAAC-10DC-468E-9241-07DDB6FD7EF9}" sibTransId="{B1F5892C-D3ED-4271-9D50-CFB2DAD9D679}"/>
    <dgm:cxn modelId="{AF39C640-EFFA-4DDC-9C08-ED769E5B9DBB}" type="presOf" srcId="{D6B61505-97AC-4FF7-990A-50322812B560}" destId="{33409C32-C802-4A6A-AE7F-FF3586C082D9}" srcOrd="0" destOrd="0" presId="urn:microsoft.com/office/officeart/2005/8/layout/hierarchy1"/>
    <dgm:cxn modelId="{0AC9E34C-D5CE-46D9-9D10-9B6AF5C928B1}" srcId="{D6B61505-97AC-4FF7-990A-50322812B560}" destId="{F7D1EF15-86E4-4C31-8949-D5299DED760B}" srcOrd="0" destOrd="0" parTransId="{97875EDF-557E-473F-9C27-070B6E6DF0F8}" sibTransId="{D02252FD-50B9-4DD7-A25F-801B375BBD72}"/>
    <dgm:cxn modelId="{9F115A57-D869-41BD-B2D8-1ABEEE68A512}" type="presOf" srcId="{F7D1EF15-86E4-4C31-8949-D5299DED760B}" destId="{B532E413-9F9A-4F83-8CAD-998EF26AD81D}" srcOrd="0" destOrd="0" presId="urn:microsoft.com/office/officeart/2005/8/layout/hierarchy1"/>
    <dgm:cxn modelId="{FDECB7D3-934D-4A9B-B9FC-1D42D115C745}" type="presParOf" srcId="{33409C32-C802-4A6A-AE7F-FF3586C082D9}" destId="{F99F7B1A-DEF4-4EAE-8C17-CF9FDF73C138}" srcOrd="0" destOrd="0" presId="urn:microsoft.com/office/officeart/2005/8/layout/hierarchy1"/>
    <dgm:cxn modelId="{69AAABA3-02B2-46B0-AA02-9A93397A1CC2}" type="presParOf" srcId="{F99F7B1A-DEF4-4EAE-8C17-CF9FDF73C138}" destId="{A2E93635-B8A9-48AC-8A14-CD5D13E05259}" srcOrd="0" destOrd="0" presId="urn:microsoft.com/office/officeart/2005/8/layout/hierarchy1"/>
    <dgm:cxn modelId="{B001FAB2-3173-4CEA-97BE-266FA91E69AE}" type="presParOf" srcId="{A2E93635-B8A9-48AC-8A14-CD5D13E05259}" destId="{7FE45B45-67FC-4030-8A71-5B6C7F44E87A}" srcOrd="0" destOrd="0" presId="urn:microsoft.com/office/officeart/2005/8/layout/hierarchy1"/>
    <dgm:cxn modelId="{C5029C4C-CE83-4268-BBB7-77D78B28C863}" type="presParOf" srcId="{A2E93635-B8A9-48AC-8A14-CD5D13E05259}" destId="{B532E413-9F9A-4F83-8CAD-998EF26AD81D}" srcOrd="1" destOrd="0" presId="urn:microsoft.com/office/officeart/2005/8/layout/hierarchy1"/>
    <dgm:cxn modelId="{BE65D992-FA49-45B8-A3A5-84B9E022003C}" type="presParOf" srcId="{F99F7B1A-DEF4-4EAE-8C17-CF9FDF73C138}" destId="{BBD1B32A-7701-4275-BAEF-73D7DFC0692D}" srcOrd="1" destOrd="0" presId="urn:microsoft.com/office/officeart/2005/8/layout/hierarchy1"/>
    <dgm:cxn modelId="{D70497BC-C1FE-4DBD-A472-4E667C12D060}" type="presParOf" srcId="{33409C32-C802-4A6A-AE7F-FF3586C082D9}" destId="{D0073AAD-4B85-46DE-A69B-9FE08EA6F009}" srcOrd="1" destOrd="0" presId="urn:microsoft.com/office/officeart/2005/8/layout/hierarchy1"/>
    <dgm:cxn modelId="{A1FF00BC-F103-4A64-844E-BC3C965D2531}" type="presParOf" srcId="{D0073AAD-4B85-46DE-A69B-9FE08EA6F009}" destId="{FA096D83-C519-4495-AD23-A5015CCAE3DF}" srcOrd="0" destOrd="0" presId="urn:microsoft.com/office/officeart/2005/8/layout/hierarchy1"/>
    <dgm:cxn modelId="{4D97C20C-9CDA-4781-B501-4475CA09E878}" type="presParOf" srcId="{FA096D83-C519-4495-AD23-A5015CCAE3DF}" destId="{C71C4D96-4C5E-4B98-8231-5729BB599255}" srcOrd="0" destOrd="0" presId="urn:microsoft.com/office/officeart/2005/8/layout/hierarchy1"/>
    <dgm:cxn modelId="{E4D5A9A0-2674-4082-A64B-4D46AB148584}" type="presParOf" srcId="{FA096D83-C519-4495-AD23-A5015CCAE3DF}" destId="{8AF60D93-28CD-4CED-8D4A-74F85677C193}" srcOrd="1" destOrd="0" presId="urn:microsoft.com/office/officeart/2005/8/layout/hierarchy1"/>
    <dgm:cxn modelId="{44879570-B6DD-46D7-BC24-D263DAC322D5}" type="presParOf" srcId="{D0073AAD-4B85-46DE-A69B-9FE08EA6F009}" destId="{2A5219BF-DDF1-4CAE-8F9C-491DEEFA5A1C}"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DEEDD-B8B8-40CE-89CA-3BB9688A7DE7}">
      <dsp:nvSpPr>
        <dsp:cNvPr id="0" name=""/>
        <dsp:cNvSpPr/>
      </dsp:nvSpPr>
      <dsp:spPr>
        <a:xfrm>
          <a:off x="3040792" y="870618"/>
          <a:ext cx="667342" cy="91440"/>
        </a:xfrm>
        <a:custGeom>
          <a:avLst/>
          <a:gdLst/>
          <a:ahLst/>
          <a:cxnLst/>
          <a:rect l="0" t="0" r="0" b="0"/>
          <a:pathLst>
            <a:path>
              <a:moveTo>
                <a:pt x="0" y="45720"/>
              </a:moveTo>
              <a:lnTo>
                <a:pt x="667342"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912848"/>
        <a:ext cx="34897" cy="6979"/>
      </dsp:txXfrm>
    </dsp:sp>
    <dsp:sp modelId="{F7DD4492-8785-4E75-B6E6-647282D62770}">
      <dsp:nvSpPr>
        <dsp:cNvPr id="0" name=""/>
        <dsp:cNvSpPr/>
      </dsp:nvSpPr>
      <dsp:spPr>
        <a:xfrm>
          <a:off x="8061" y="5979"/>
          <a:ext cx="3034531" cy="182071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666750">
            <a:lnSpc>
              <a:spcPct val="90000"/>
            </a:lnSpc>
            <a:spcBef>
              <a:spcPct val="0"/>
            </a:spcBef>
            <a:spcAft>
              <a:spcPct val="35000"/>
            </a:spcAft>
            <a:buNone/>
          </a:pPr>
          <a:r>
            <a:rPr lang="el-GR" sz="1500" kern="1200"/>
            <a:t>Στη σύγχρονη διδακτική των επιστημών τονίζεται ότι:</a:t>
          </a:r>
          <a:endParaRPr lang="en-US" sz="1500" kern="1200"/>
        </a:p>
      </dsp:txBody>
      <dsp:txXfrm>
        <a:off x="8061" y="5979"/>
        <a:ext cx="3034531" cy="1820718"/>
      </dsp:txXfrm>
    </dsp:sp>
    <dsp:sp modelId="{B3B4BC02-DFD4-4EFC-9E12-19DE0D2FCE9A}">
      <dsp:nvSpPr>
        <dsp:cNvPr id="0" name=""/>
        <dsp:cNvSpPr/>
      </dsp:nvSpPr>
      <dsp:spPr>
        <a:xfrm>
          <a:off x="6773265" y="870618"/>
          <a:ext cx="667342" cy="91440"/>
        </a:xfrm>
        <a:custGeom>
          <a:avLst/>
          <a:gdLst/>
          <a:ahLst/>
          <a:cxnLst/>
          <a:rect l="0" t="0" r="0" b="0"/>
          <a:pathLst>
            <a:path>
              <a:moveTo>
                <a:pt x="0" y="45720"/>
              </a:moveTo>
              <a:lnTo>
                <a:pt x="667342" y="45720"/>
              </a:lnTo>
            </a:path>
          </a:pathLst>
        </a:custGeom>
        <a:noFill/>
        <a:ln w="6350" cap="flat" cmpd="sng" algn="ctr">
          <a:solidFill>
            <a:schemeClr val="accent5">
              <a:hueOff val="-2252848"/>
              <a:satOff val="-5806"/>
              <a:lumOff val="-392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89488" y="912848"/>
        <a:ext cx="34897" cy="6979"/>
      </dsp:txXfrm>
    </dsp:sp>
    <dsp:sp modelId="{5487130A-D668-440C-BF7E-656F7E994EBF}">
      <dsp:nvSpPr>
        <dsp:cNvPr id="0" name=""/>
        <dsp:cNvSpPr/>
      </dsp:nvSpPr>
      <dsp:spPr>
        <a:xfrm>
          <a:off x="3740534" y="5979"/>
          <a:ext cx="3034531" cy="1820718"/>
        </a:xfrm>
        <a:prstGeom prst="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666750">
            <a:lnSpc>
              <a:spcPct val="90000"/>
            </a:lnSpc>
            <a:spcBef>
              <a:spcPct val="0"/>
            </a:spcBef>
            <a:spcAft>
              <a:spcPct val="35000"/>
            </a:spcAft>
            <a:buNone/>
          </a:pPr>
          <a:r>
            <a:rPr lang="el-GR" sz="1500" b="1" kern="1200"/>
            <a:t>Δεν υπάρχει μία μοναδική “επιστημονική μέθοδος”</a:t>
          </a:r>
          <a:r>
            <a:rPr lang="el-GR" sz="1500" kern="1200"/>
            <a:t> που ακολουθούν όλες οι επιστήμες (Θα δούμε, τουλάχιστον 3 από αυτές).</a:t>
          </a:r>
          <a:endParaRPr lang="en-US" sz="1500" kern="1200"/>
        </a:p>
      </dsp:txBody>
      <dsp:txXfrm>
        <a:off x="3740534" y="5979"/>
        <a:ext cx="3034531" cy="1820718"/>
      </dsp:txXfrm>
    </dsp:sp>
    <dsp:sp modelId="{F23AFAA6-B332-4CBF-BD05-005784C00249}">
      <dsp:nvSpPr>
        <dsp:cNvPr id="0" name=""/>
        <dsp:cNvSpPr/>
      </dsp:nvSpPr>
      <dsp:spPr>
        <a:xfrm>
          <a:off x="1525326" y="1824897"/>
          <a:ext cx="7464946" cy="667342"/>
        </a:xfrm>
        <a:custGeom>
          <a:avLst/>
          <a:gdLst/>
          <a:ahLst/>
          <a:cxnLst/>
          <a:rect l="0" t="0" r="0" b="0"/>
          <a:pathLst>
            <a:path>
              <a:moveTo>
                <a:pt x="7464946" y="0"/>
              </a:moveTo>
              <a:lnTo>
                <a:pt x="7464946" y="350771"/>
              </a:lnTo>
              <a:lnTo>
                <a:pt x="0" y="350771"/>
              </a:lnTo>
              <a:lnTo>
                <a:pt x="0" y="667342"/>
              </a:lnTo>
            </a:path>
          </a:pathLst>
        </a:custGeom>
        <a:noFill/>
        <a:ln w="6350" cap="flat" cmpd="sng" algn="ctr">
          <a:solidFill>
            <a:schemeClr val="accent5">
              <a:hueOff val="-4505695"/>
              <a:satOff val="-11613"/>
              <a:lumOff val="-784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70362" y="2155079"/>
        <a:ext cx="374875" cy="6979"/>
      </dsp:txXfrm>
    </dsp:sp>
    <dsp:sp modelId="{FBE443D2-34E4-4991-B8D3-925C15A115F9}">
      <dsp:nvSpPr>
        <dsp:cNvPr id="0" name=""/>
        <dsp:cNvSpPr/>
      </dsp:nvSpPr>
      <dsp:spPr>
        <a:xfrm>
          <a:off x="7473007" y="5979"/>
          <a:ext cx="3034531" cy="1820718"/>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666750">
            <a:lnSpc>
              <a:spcPct val="90000"/>
            </a:lnSpc>
            <a:spcBef>
              <a:spcPct val="0"/>
            </a:spcBef>
            <a:spcAft>
              <a:spcPct val="35000"/>
            </a:spcAft>
            <a:buNone/>
          </a:pPr>
          <a:r>
            <a:rPr lang="el-GR" sz="1500" kern="1200"/>
            <a:t>Διαφορετικά πεδία (π.χ. φυσική, βιολογία, γεωλογία) χρησιμοποιούν διαφορετικές στρατηγικές έρευνας [Θα δούμε πως στις ΒΕ, ταιριάζει καλύτερα η Διαψευσιμότητα του </a:t>
          </a:r>
          <a:r>
            <a:rPr lang="en-US" sz="1500" kern="1200"/>
            <a:t>Popper</a:t>
          </a:r>
          <a:r>
            <a:rPr lang="el-GR" sz="1500" kern="1200"/>
            <a:t> </a:t>
          </a:r>
          <a:r>
            <a:rPr lang="en-US" sz="1500" kern="1200"/>
            <a:t>vs </a:t>
          </a:r>
          <a:r>
            <a:rPr lang="el-GR" sz="1500" kern="1200"/>
            <a:t>Επαλιθευσιμότητα της Φυσικής]</a:t>
          </a:r>
          <a:r>
            <a:rPr lang="en-US" sz="1500" kern="1200"/>
            <a:t>.</a:t>
          </a:r>
        </a:p>
      </dsp:txBody>
      <dsp:txXfrm>
        <a:off x="7473007" y="5979"/>
        <a:ext cx="3034531" cy="1820718"/>
      </dsp:txXfrm>
    </dsp:sp>
    <dsp:sp modelId="{A802864B-28B6-4F2F-9238-A1F4A86B1839}">
      <dsp:nvSpPr>
        <dsp:cNvPr id="0" name=""/>
        <dsp:cNvSpPr/>
      </dsp:nvSpPr>
      <dsp:spPr>
        <a:xfrm>
          <a:off x="3040792" y="3389279"/>
          <a:ext cx="667342" cy="91440"/>
        </a:xfrm>
        <a:custGeom>
          <a:avLst/>
          <a:gdLst/>
          <a:ahLst/>
          <a:cxnLst/>
          <a:rect l="0" t="0" r="0" b="0"/>
          <a:pathLst>
            <a:path>
              <a:moveTo>
                <a:pt x="0" y="45720"/>
              </a:moveTo>
              <a:lnTo>
                <a:pt x="667342" y="45720"/>
              </a:lnTo>
            </a:path>
          </a:pathLst>
        </a:custGeom>
        <a:noFill/>
        <a:ln w="6350" cap="flat" cmpd="sng" algn="ctr">
          <a:solidFill>
            <a:schemeClr val="accent5">
              <a:hueOff val="-6758543"/>
              <a:satOff val="-17419"/>
              <a:lumOff val="-1176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3431509"/>
        <a:ext cx="34897" cy="6979"/>
      </dsp:txXfrm>
    </dsp:sp>
    <dsp:sp modelId="{ACDB18F9-A698-4B56-B22A-BAF7E6B1D0AB}">
      <dsp:nvSpPr>
        <dsp:cNvPr id="0" name=""/>
        <dsp:cNvSpPr/>
      </dsp:nvSpPr>
      <dsp:spPr>
        <a:xfrm>
          <a:off x="8061" y="2524640"/>
          <a:ext cx="3034531" cy="1820718"/>
        </a:xfrm>
        <a:prstGeom prst="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666750">
            <a:lnSpc>
              <a:spcPct val="90000"/>
            </a:lnSpc>
            <a:spcBef>
              <a:spcPct val="0"/>
            </a:spcBef>
            <a:spcAft>
              <a:spcPct val="35000"/>
            </a:spcAft>
            <a:buNone/>
          </a:pPr>
          <a:r>
            <a:rPr lang="el-GR" sz="1500" kern="1200"/>
            <a:t>Η επιστήμη βασίζεται σε </a:t>
          </a:r>
          <a:r>
            <a:rPr lang="el-GR" sz="1500" b="1" kern="1200"/>
            <a:t>πολλαπλές μεθοδολογίες</a:t>
          </a:r>
          <a:r>
            <a:rPr lang="el-GR" sz="1500" kern="1200"/>
            <a:t> (πειραματικές, συγκριτικές, ιστορικές, μοντελοποιητικές κ.λπ.)</a:t>
          </a:r>
          <a:endParaRPr lang="en-US" sz="1500" kern="1200"/>
        </a:p>
      </dsp:txBody>
      <dsp:txXfrm>
        <a:off x="8061" y="2524640"/>
        <a:ext cx="3034531" cy="1820718"/>
      </dsp:txXfrm>
    </dsp:sp>
    <dsp:sp modelId="{02C53FEB-CD71-4764-98AB-24375AFFDBCD}">
      <dsp:nvSpPr>
        <dsp:cNvPr id="0" name=""/>
        <dsp:cNvSpPr/>
      </dsp:nvSpPr>
      <dsp:spPr>
        <a:xfrm>
          <a:off x="3740534" y="2524640"/>
          <a:ext cx="3034531" cy="1820718"/>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666750">
            <a:lnSpc>
              <a:spcPct val="90000"/>
            </a:lnSpc>
            <a:spcBef>
              <a:spcPct val="0"/>
            </a:spcBef>
            <a:spcAft>
              <a:spcPct val="35000"/>
            </a:spcAft>
            <a:buNone/>
          </a:pPr>
          <a:r>
            <a:rPr lang="el-GR" sz="1500" kern="1200"/>
            <a:t>Αυτή η άποψη έχει επηρεαστεί έντονα από φιλοσόφους όπως ο Karl Popper, ο Thomas Kuhn και ο Paul Feyerabend.</a:t>
          </a:r>
          <a:endParaRPr lang="en-US" sz="1500" kern="1200"/>
        </a:p>
      </dsp:txBody>
      <dsp:txXfrm>
        <a:off x="3740534" y="2524640"/>
        <a:ext cx="3034531" cy="18207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985C11-A2A4-4819-B66C-5BE2005CCBA1}">
      <dsp:nvSpPr>
        <dsp:cNvPr id="0" name=""/>
        <dsp:cNvSpPr/>
      </dsp:nvSpPr>
      <dsp:spPr>
        <a:xfrm>
          <a:off x="0" y="0"/>
          <a:ext cx="8938260" cy="130540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l-GR" sz="1100" kern="1200"/>
            <a:t>Γενικά, στον κόσμο των Φυσικών Επιστημών, η δημιουργία μιας Θεωρίας, ξεκινάει από κάποια «Παρατήρηση» που οδηγεί συχνά στη δημιουργία μιας «Υπόθεσης». Όταν η τελευταία δοκιμασθεί επανειλημένα, οδηγεί στη δόμηση μιας ιεραρχίας επιστημονικής σκέψης. Επομένως, σε ένα οικοδόμημα επιστημονικής σκέψης, το βασικό επίπεδο, με το χαμηλότερο βαθμό βεβαιότητας, καταλαμβάνεται από την παρατήρηση και την «υπόθεση», για να καταλήξουμε σε μία Θεωρία, με ενδιάμεσα επίπεδα το </a:t>
          </a:r>
          <a:r>
            <a:rPr lang="el-GR" sz="1100" i="1" kern="1200"/>
            <a:t>πείραμα </a:t>
          </a:r>
          <a:r>
            <a:rPr lang="el-GR" sz="1100" kern="1200"/>
            <a:t>και το </a:t>
          </a:r>
          <a:r>
            <a:rPr lang="el-GR" sz="1100" i="1" kern="1200"/>
            <a:t>συμπέρασμα</a:t>
          </a:r>
          <a:r>
            <a:rPr lang="el-GR" sz="1100" kern="1200"/>
            <a:t>. Η διαδικασία αυτή, είναι γνωστή ως «Επιστημονική Μέθοδος» και είναι η διαδικασία που ακολουθείται στις Φυσικές Επιστήμες και τα Μαθηματικά κατά τη διάρκεια δόμησης μιας επιστημονικής θεωρίας. </a:t>
          </a:r>
          <a:endParaRPr lang="en-US" sz="1100" kern="1200"/>
        </a:p>
      </dsp:txBody>
      <dsp:txXfrm>
        <a:off x="38234" y="38234"/>
        <a:ext cx="7529629" cy="1228933"/>
      </dsp:txXfrm>
    </dsp:sp>
    <dsp:sp modelId="{8367610F-90E2-40DF-8F2F-E65415EDBC3C}">
      <dsp:nvSpPr>
        <dsp:cNvPr id="0" name=""/>
        <dsp:cNvSpPr/>
      </dsp:nvSpPr>
      <dsp:spPr>
        <a:xfrm>
          <a:off x="788669" y="1522968"/>
          <a:ext cx="8938260" cy="1305401"/>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l-GR" sz="1100" kern="1200"/>
            <a:t>Σε μια άλλη της εκδοχή, η Επιστημονική Μέθοδος περιλαμβάνει: Την </a:t>
          </a:r>
          <a:r>
            <a:rPr lang="el-GR" sz="1100" i="1" kern="1200"/>
            <a:t>παρατήρηση</a:t>
          </a:r>
          <a:r>
            <a:rPr lang="el-GR" sz="1100" kern="1200"/>
            <a:t>, τη </a:t>
          </a:r>
          <a:r>
            <a:rPr lang="el-GR" sz="1100" i="1" kern="1200"/>
            <a:t>διατύπωση ερωτήματος</a:t>
          </a:r>
          <a:r>
            <a:rPr lang="el-GR" sz="1100" kern="1200"/>
            <a:t>, την </a:t>
          </a:r>
          <a:r>
            <a:rPr lang="el-GR" sz="1100" i="1" kern="1200"/>
            <a:t>ανάπτυξη μιας υπόθεσης</a:t>
          </a:r>
          <a:r>
            <a:rPr lang="el-GR" sz="1100" kern="1200"/>
            <a:t>, την </a:t>
          </a:r>
          <a:r>
            <a:rPr lang="el-GR" sz="1100" i="1" kern="1200"/>
            <a:t>εκτέλεση πειράματος ή τη συλλογή στοιχείων</a:t>
          </a:r>
          <a:r>
            <a:rPr lang="el-GR" sz="1100" kern="1200"/>
            <a:t>, την ανάλυση των στοιχείων και των δεδομένων, τη διατύπωση συμπερασμάτων (με τη μορφή μιας Θεωρίας ή ενός Μοντέλου) και τη γένεση νέων ερωτημάτων. </a:t>
          </a:r>
          <a:endParaRPr lang="en-US" sz="1100" kern="1200"/>
        </a:p>
      </dsp:txBody>
      <dsp:txXfrm>
        <a:off x="826903" y="1561202"/>
        <a:ext cx="7224611" cy="1228933"/>
      </dsp:txXfrm>
    </dsp:sp>
    <dsp:sp modelId="{73D282A8-6351-450E-99F2-C8A885833690}">
      <dsp:nvSpPr>
        <dsp:cNvPr id="0" name=""/>
        <dsp:cNvSpPr/>
      </dsp:nvSpPr>
      <dsp:spPr>
        <a:xfrm>
          <a:off x="1577339" y="3045936"/>
          <a:ext cx="8938260" cy="1305401"/>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l-GR" sz="1100" kern="1200"/>
            <a:t>Επομένως, </a:t>
          </a:r>
          <a:r>
            <a:rPr lang="el-GR" sz="1100" i="1" kern="1200"/>
            <a:t>Θεωρία, είναι μία υπόθεση που έχει δοκιμασθεί επανειλημμένα, έχοντας δεχτεί ελάχιστες προσθήκες ή αλλαγές</a:t>
          </a:r>
          <a:r>
            <a:rPr lang="el-GR" sz="1100" kern="1200"/>
            <a:t>. Ενώ ο όρος </a:t>
          </a:r>
          <a:r>
            <a:rPr lang="el-GR" sz="1100" i="1" kern="1200"/>
            <a:t>Νόμος, αναφέρεται στις βασικές εκείνες αρχές που διέπουν τον τρόπο οργάνωσης του σύμπαντος</a:t>
          </a:r>
          <a:r>
            <a:rPr lang="el-GR" sz="1100" kern="1200"/>
            <a:t> (Νόμοι της Θερμοδυναμικής, Νόμος του Νεύτωνα). Επομένως, θα πρέπει όταν αναφερόμαστε στη λέξη της καθημερινότητας «θεωρία» ως </a:t>
          </a:r>
          <a:r>
            <a:rPr lang="el-GR" sz="1100" i="1" kern="1200"/>
            <a:t>μία μη δοκιμασμένη ιδέα</a:t>
          </a:r>
          <a:r>
            <a:rPr lang="el-GR" sz="1100" kern="1200"/>
            <a:t>, να θυμόμαστε πως στην πραγματικότητα αυτό που είναι, δεν είναι τίποτε άλλο από μία </a:t>
          </a:r>
          <a:r>
            <a:rPr lang="el-GR" sz="1100" i="1" kern="1200"/>
            <a:t>υπόθεση</a:t>
          </a:r>
          <a:r>
            <a:rPr lang="el-GR" sz="1100" kern="1200"/>
            <a:t>.</a:t>
          </a:r>
          <a:endParaRPr lang="en-US" sz="1100" kern="1200"/>
        </a:p>
      </dsp:txBody>
      <dsp:txXfrm>
        <a:off x="1615573" y="3084170"/>
        <a:ext cx="7224611" cy="1228933"/>
      </dsp:txXfrm>
    </dsp:sp>
    <dsp:sp modelId="{C25E1406-5AB5-4798-8C36-E7BC26346EB3}">
      <dsp:nvSpPr>
        <dsp:cNvPr id="0" name=""/>
        <dsp:cNvSpPr/>
      </dsp:nvSpPr>
      <dsp:spPr>
        <a:xfrm>
          <a:off x="8089749" y="989929"/>
          <a:ext cx="848510" cy="848510"/>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280664" y="989929"/>
        <a:ext cx="466680" cy="638504"/>
      </dsp:txXfrm>
    </dsp:sp>
    <dsp:sp modelId="{5C4EF814-AE25-4863-9FAB-0D0D75858FA0}">
      <dsp:nvSpPr>
        <dsp:cNvPr id="0" name=""/>
        <dsp:cNvSpPr/>
      </dsp:nvSpPr>
      <dsp:spPr>
        <a:xfrm>
          <a:off x="8878419" y="2504195"/>
          <a:ext cx="848510" cy="848510"/>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069334" y="2504195"/>
        <a:ext cx="466680" cy="6385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D2B650-F159-4FC2-A782-2CA7E46B00A3}">
      <dsp:nvSpPr>
        <dsp:cNvPr id="0" name=""/>
        <dsp:cNvSpPr/>
      </dsp:nvSpPr>
      <dsp:spPr>
        <a:xfrm>
          <a:off x="4764732" y="170"/>
          <a:ext cx="2052935" cy="2052935"/>
        </a:xfrm>
        <a:prstGeom prst="downArrow">
          <a:avLst>
            <a:gd name="adj1" fmla="val 50000"/>
            <a:gd name="adj2" fmla="val 3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l-GR" sz="700" kern="1200"/>
            <a:t>Την προτείνει ως κριτήριο</a:t>
          </a:r>
          <a:r>
            <a:rPr lang="en-US" sz="700" kern="1200"/>
            <a:t> </a:t>
          </a:r>
          <a:r>
            <a:rPr lang="el-GR" sz="700" kern="1200"/>
            <a:t>για το « ΕΑΝ ΜΙΑ ΠΡΟΤΑΣΗ ΕΙΝΑΙ ΕΠΙΣΤΗΜΟΝΙΚΗ».</a:t>
          </a:r>
          <a:endParaRPr lang="en-US" sz="700" kern="1200"/>
        </a:p>
      </dsp:txBody>
      <dsp:txXfrm>
        <a:off x="5277966" y="170"/>
        <a:ext cx="1026467" cy="1693671"/>
      </dsp:txXfrm>
    </dsp:sp>
    <dsp:sp modelId="{EC4D6498-5A66-4A26-8CD4-A1D3E3E87067}">
      <dsp:nvSpPr>
        <dsp:cNvPr id="0" name=""/>
        <dsp:cNvSpPr/>
      </dsp:nvSpPr>
      <dsp:spPr>
        <a:xfrm rot="5400000">
          <a:off x="6310906" y="1546344"/>
          <a:ext cx="2052935" cy="2052935"/>
        </a:xfrm>
        <a:prstGeom prst="downArrow">
          <a:avLst>
            <a:gd name="adj1" fmla="val 50000"/>
            <a:gd name="adj2" fmla="val 3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l-GR" sz="700" kern="1200"/>
            <a:t>Κανένας αριθμός πειραμάτων δεν μπορεί να αποδείξει την ορθότητα μιας θεωρίας όπως ότι ο ήλιος θα ανατέλλει πάντοτε, εφόσον όσες φορές και να ανατείλει ο ήλιος δεν υπάρχει τίποτε που να αποκλείει ότι κάποια μέρα στο μέλλον δεν θα φανεί. Αντίθετα, ένα μόνο αρνητικό εμπειρικό δεδομένο αρκεί για αποδείξει ότι μια θεωρία είναι εσφαλμένη.</a:t>
          </a:r>
          <a:r>
            <a:rPr lang="en-US" sz="700" kern="1200"/>
            <a:t> </a:t>
          </a:r>
        </a:p>
      </dsp:txBody>
      <dsp:txXfrm rot="-5400000">
        <a:off x="6670170" y="2059578"/>
        <a:ext cx="1693671" cy="1026467"/>
      </dsp:txXfrm>
    </dsp:sp>
    <dsp:sp modelId="{17C8525A-C980-4A23-AAE8-7DC9B695DC54}">
      <dsp:nvSpPr>
        <dsp:cNvPr id="0" name=""/>
        <dsp:cNvSpPr/>
      </dsp:nvSpPr>
      <dsp:spPr>
        <a:xfrm rot="10800000">
          <a:off x="4764732" y="3092519"/>
          <a:ext cx="2052935" cy="2052935"/>
        </a:xfrm>
        <a:prstGeom prst="downArrow">
          <a:avLst>
            <a:gd name="adj1" fmla="val 50000"/>
            <a:gd name="adj2" fmla="val 3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l-GR" sz="700" kern="1200"/>
            <a:t>Την συζητάμε διότι «ταιριάζει» πιο πολύ με την Επιστημολογία των Βιολογικών Επιστημών.- Παράδειγμα με Εξέλιξη των μεγάλων θηλαστικών (Βλέπε θέμα Εργασίας- Άποψη </a:t>
          </a:r>
          <a:r>
            <a:rPr lang="en-US" sz="700" kern="1200"/>
            <a:t>Haldane</a:t>
          </a:r>
          <a:r>
            <a:rPr lang="el-GR" sz="700" kern="1200"/>
            <a:t>).</a:t>
          </a:r>
          <a:endParaRPr lang="en-US" sz="700" kern="1200"/>
        </a:p>
      </dsp:txBody>
      <dsp:txXfrm rot="10800000">
        <a:off x="5277966" y="3451783"/>
        <a:ext cx="1026467" cy="1693671"/>
      </dsp:txXfrm>
    </dsp:sp>
    <dsp:sp modelId="{AE4558E1-DAFC-4A2C-ACF6-4748A97B9F64}">
      <dsp:nvSpPr>
        <dsp:cNvPr id="0" name=""/>
        <dsp:cNvSpPr/>
      </dsp:nvSpPr>
      <dsp:spPr>
        <a:xfrm rot="16200000">
          <a:off x="3218558" y="1546344"/>
          <a:ext cx="2052935" cy="2052935"/>
        </a:xfrm>
        <a:prstGeom prst="downArrow">
          <a:avLst>
            <a:gd name="adj1" fmla="val 50000"/>
            <a:gd name="adj2" fmla="val 3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l-GR" sz="700" kern="1200"/>
            <a:t>Σε έναν διάλογο ο Haldane ρωτήθηκε για το τι επιχειρήματα θα μπορούσαν να αντικρούσουν τη θεωρία της εξέλιξης κι εκείνος απάντησε ότι «η εύρεση απολιθωμάτων κουνελιών την προκάµβρια (πριν τα 500 </a:t>
          </a:r>
          <a:r>
            <a:rPr lang="en-US" sz="700" kern="1200"/>
            <a:t>mya)</a:t>
          </a:r>
          <a:r>
            <a:rPr lang="el-GR" sz="700" kern="1200"/>
            <a:t> περίοδο θα ήταν ένα τέτοιο επιχείρημα»</a:t>
          </a:r>
          <a:r>
            <a:rPr lang="en-US" sz="700" kern="1200"/>
            <a:t>.</a:t>
          </a:r>
        </a:p>
      </dsp:txBody>
      <dsp:txXfrm rot="5400000">
        <a:off x="3218558" y="2059578"/>
        <a:ext cx="1693671" cy="10264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45B45-67FC-4030-8A71-5B6C7F44E87A}">
      <dsp:nvSpPr>
        <dsp:cNvPr id="0" name=""/>
        <dsp:cNvSpPr/>
      </dsp:nvSpPr>
      <dsp:spPr>
        <a:xfrm>
          <a:off x="1283" y="507350"/>
          <a:ext cx="4505585" cy="286104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B532E413-9F9A-4F83-8CAD-998EF26AD81D}">
      <dsp:nvSpPr>
        <dsp:cNvPr id="0" name=""/>
        <dsp:cNvSpPr/>
      </dsp:nvSpPr>
      <dsp:spPr>
        <a:xfrm>
          <a:off x="501904" y="982940"/>
          <a:ext cx="4505585" cy="28610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l-GR" sz="1500" kern="1200"/>
            <a:t>Μία θεωρία θεωρείται επιστημονική, όταν παρέχει δυνατότητα διάψευσης. Μάλιστα, µία γενική πρόταση παρέχει περισσότερες δυνατότητες ελέγχου και διάψευσης από µία ενική πρόταση. Αυτό συνεπάγεται ότι συνεισφέρει περισσότερο στη γνώση. Μεγάλος αριθμός επιτυχημένων ελέγχων καθιστά την πρόταση ισχυρή. Αντίθετα, µία πρόταση που δεν παρέχει δυνατότητα διάψευσης ανήκει στη Μεταφυσική</a:t>
          </a:r>
          <a:r>
            <a:rPr lang="en-US" sz="1500" kern="1200"/>
            <a:t>.</a:t>
          </a:r>
          <a:r>
            <a:rPr lang="el-GR" sz="1500" kern="1200"/>
            <a:t> ΠΡΟΣΟΧΗ ΣΤΗ ΦΡΑΣΕΟΛΟΓΙΑ: ΕΝ ΔΥΝΑΜΕΙ ΔΙΑΨΕΥΣΙΜΗ (προφανώς μέσω πειράματος ή μαθηματικών υπολογισμών).</a:t>
          </a:r>
          <a:endParaRPr lang="en-US" sz="1500" kern="1200"/>
        </a:p>
      </dsp:txBody>
      <dsp:txXfrm>
        <a:off x="585701" y="1066737"/>
        <a:ext cx="4337991" cy="2693452"/>
      </dsp:txXfrm>
    </dsp:sp>
    <dsp:sp modelId="{C71C4D96-4C5E-4B98-8231-5729BB599255}">
      <dsp:nvSpPr>
        <dsp:cNvPr id="0" name=""/>
        <dsp:cNvSpPr/>
      </dsp:nvSpPr>
      <dsp:spPr>
        <a:xfrm>
          <a:off x="5508110" y="507350"/>
          <a:ext cx="4505585" cy="286104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AF60D93-28CD-4CED-8D4A-74F85677C193}">
      <dsp:nvSpPr>
        <dsp:cNvPr id="0" name=""/>
        <dsp:cNvSpPr/>
      </dsp:nvSpPr>
      <dsp:spPr>
        <a:xfrm>
          <a:off x="6008730" y="982940"/>
          <a:ext cx="4505585" cy="28610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l-GR" sz="1500" kern="1200"/>
            <a:t>Ο Popper λοιπόν, δεν επιχειρεί να θεμελιώσει τη γνώση στην εμπειρία αλλά µε αφετηρία την εμπειρία προτείνει τη διατύπωση εικασιών προς διερεύνηση. Προτείνει τη βελτίωση της γνώσης µέσω της εγκατάλειψης λανθασμένων προτάσεων. Επιχειρεί δηλαδή τη µείωση της άγνοιάς µας. Ταυτόχρονα δίνει την υπεροχή στη θεωρία έναντι της εμπειρίας</a:t>
          </a:r>
          <a:r>
            <a:rPr lang="en-US" sz="1500" kern="1200"/>
            <a:t>.</a:t>
          </a:r>
          <a:r>
            <a:rPr lang="el-GR" sz="1500" kern="1200"/>
            <a:t> </a:t>
          </a:r>
          <a:endParaRPr lang="en-US" sz="1500" kern="1200"/>
        </a:p>
      </dsp:txBody>
      <dsp:txXfrm>
        <a:off x="6092527" y="1066737"/>
        <a:ext cx="4337991" cy="2693452"/>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1B48DECD-F185-449B-B2F0-69B4BA2A247B}"/>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Θέση ημερομηνίας 2">
            <a:extLst>
              <a:ext uri="{FF2B5EF4-FFF2-40B4-BE49-F238E27FC236}">
                <a16:creationId xmlns:a16="http://schemas.microsoft.com/office/drawing/2014/main" id="{65925A17-7891-4881-BDBD-D8C70BB4CE27}"/>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6F2DA90F-DEBC-4473-88CF-E2E5F5E1CF68}" type="datetime1">
              <a:rPr lang="en-US"/>
              <a:pPr lvl="0"/>
              <a:t>3/15/2026</a:t>
            </a:fld>
            <a:endParaRPr lang="en-US"/>
          </a:p>
        </p:txBody>
      </p:sp>
      <p:sp>
        <p:nvSpPr>
          <p:cNvPr id="4" name="Θέση εικόνας διαφάνειας 3">
            <a:extLst>
              <a:ext uri="{FF2B5EF4-FFF2-40B4-BE49-F238E27FC236}">
                <a16:creationId xmlns:a16="http://schemas.microsoft.com/office/drawing/2014/main" id="{D2581A8B-E2F2-48BA-9071-8CD2D916E315}"/>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Θέση σημειώσεων 4">
            <a:extLst>
              <a:ext uri="{FF2B5EF4-FFF2-40B4-BE49-F238E27FC236}">
                <a16:creationId xmlns:a16="http://schemas.microsoft.com/office/drawing/2014/main" id="{95760A70-2ED2-4FF9-8A70-4476186B17ED}"/>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6" name="Θέση υποσέλιδου 5">
            <a:extLst>
              <a:ext uri="{FF2B5EF4-FFF2-40B4-BE49-F238E27FC236}">
                <a16:creationId xmlns:a16="http://schemas.microsoft.com/office/drawing/2014/main" id="{05ACA69E-8B8C-43E5-B418-6FE7E893DBE9}"/>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Θέση αριθμού διαφάνειας 6">
            <a:extLst>
              <a:ext uri="{FF2B5EF4-FFF2-40B4-BE49-F238E27FC236}">
                <a16:creationId xmlns:a16="http://schemas.microsoft.com/office/drawing/2014/main" id="{DDEC0F0C-8F34-4DCB-BAE7-2CB9D219FE8D}"/>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F6090B36-119A-410D-BE33-6B003366A856}" type="slidenum">
              <a:t>‹#›</a:t>
            </a:fld>
            <a:endParaRPr lang="en-US"/>
          </a:p>
        </p:txBody>
      </p:sp>
    </p:spTree>
    <p:extLst>
      <p:ext uri="{BB962C8B-B14F-4D97-AF65-F5344CB8AC3E}">
        <p14:creationId xmlns:p14="http://schemas.microsoft.com/office/powerpoint/2010/main" val="2307773509"/>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l-GR"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l-GR"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l-GR"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l-GR"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l-GR"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685800" y="1143000"/>
            <a:ext cx="5486400" cy="3086100"/>
          </a:xfrm>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pPr lvl="0"/>
            <a:fld id="{F6090B36-119A-410D-BE33-6B003366A856}" type="slidenum">
              <a:rPr lang="el-GR" smtClean="0"/>
              <a:t>1</a:t>
            </a:fld>
            <a:endParaRPr lang="el-GR"/>
          </a:p>
        </p:txBody>
      </p:sp>
    </p:spTree>
    <p:extLst>
      <p:ext uri="{BB962C8B-B14F-4D97-AF65-F5344CB8AC3E}">
        <p14:creationId xmlns:p14="http://schemas.microsoft.com/office/powerpoint/2010/main" val="337855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685800" y="1143000"/>
            <a:ext cx="5486400" cy="3086100"/>
          </a:xfrm>
        </p:spPr>
      </p:sp>
      <p:sp>
        <p:nvSpPr>
          <p:cNvPr id="3" name="Θέση σημειώσεων 2"/>
          <p:cNvSpPr>
            <a:spLocks noGrp="1"/>
          </p:cNvSpPr>
          <p:nvPr>
            <p:ph type="body" idx="1"/>
          </p:nvPr>
        </p:nvSpPr>
        <p:spPr/>
        <p:txBody>
          <a:bodyPr/>
          <a:lstStyle/>
          <a:p>
            <a:r>
              <a:rPr lang="el-GR" dirty="0"/>
              <a:t>Ερώτηση Εξέτασης: Τα βασικά γνωρίσματα του Θετικιστικού ρεύματος είναι (Α) Η απόρριψη της Μεταφυσικής, (Β) απόλυτη στήριξη στην Εμπειρία-πείραμα, (Γ) Επαγωγή/</a:t>
            </a:r>
            <a:r>
              <a:rPr lang="el-GR" dirty="0" err="1"/>
              <a:t>σμός</a:t>
            </a:r>
            <a:r>
              <a:rPr lang="el-GR" dirty="0"/>
              <a:t>, (Δ) Αποδοχή του ρόλου των Κοινωνικών Επιστημών.</a:t>
            </a:r>
            <a:endParaRPr lang="en-US" dirty="0"/>
          </a:p>
        </p:txBody>
      </p:sp>
      <p:sp>
        <p:nvSpPr>
          <p:cNvPr id="4" name="Θέση αριθμού διαφάνειας 3"/>
          <p:cNvSpPr>
            <a:spLocks noGrp="1"/>
          </p:cNvSpPr>
          <p:nvPr>
            <p:ph type="sldNum" sz="quarter" idx="5"/>
          </p:nvPr>
        </p:nvSpPr>
        <p:spPr/>
        <p:txBody>
          <a:bodyPr/>
          <a:lstStyle/>
          <a:p>
            <a:pPr lvl="0"/>
            <a:fld id="{F6090B36-119A-410D-BE33-6B003366A856}" type="slidenum">
              <a:rPr lang="en-US" smtClean="0"/>
              <a:t>5</a:t>
            </a:fld>
            <a:endParaRPr lang="en-US"/>
          </a:p>
        </p:txBody>
      </p:sp>
    </p:spTree>
    <p:extLst>
      <p:ext uri="{BB962C8B-B14F-4D97-AF65-F5344CB8AC3E}">
        <p14:creationId xmlns:p14="http://schemas.microsoft.com/office/powerpoint/2010/main" val="4058537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685800" y="1143000"/>
            <a:ext cx="5486400" cy="3086100"/>
          </a:xfrm>
        </p:spPr>
      </p:sp>
      <p:sp>
        <p:nvSpPr>
          <p:cNvPr id="3" name="Θέση σημειώσεων 2"/>
          <p:cNvSpPr>
            <a:spLocks noGrp="1"/>
          </p:cNvSpPr>
          <p:nvPr>
            <p:ph type="body" idx="1"/>
          </p:nvPr>
        </p:nvSpPr>
        <p:spPr/>
        <p:txBody>
          <a:bodyPr/>
          <a:lstStyle/>
          <a:p>
            <a:r>
              <a:rPr lang="el-GR" dirty="0"/>
              <a:t>ΕΡΩΤΗΣΗ: Η παραδεδεγμένη άποψη για την Επιστ. Μέθοδο περιλαμβάνει (Α) την </a:t>
            </a:r>
            <a:r>
              <a:rPr lang="el-GR" altLang="en-US" sz="1200" i="1" dirty="0"/>
              <a:t>παρατήρηση</a:t>
            </a:r>
            <a:r>
              <a:rPr lang="el-GR" altLang="en-US" sz="1200" dirty="0"/>
              <a:t>, και τη </a:t>
            </a:r>
            <a:r>
              <a:rPr lang="el-GR" altLang="en-US" sz="1200" i="1" dirty="0"/>
              <a:t>διατύπωση ερωτήματος</a:t>
            </a:r>
            <a:r>
              <a:rPr lang="el-GR" altLang="en-US" sz="1200" dirty="0"/>
              <a:t>, (Β) την </a:t>
            </a:r>
            <a:r>
              <a:rPr lang="el-GR" altLang="en-US" sz="1200" i="1" dirty="0"/>
              <a:t>ανάπτυξη μιας υπόθεσης</a:t>
            </a:r>
            <a:r>
              <a:rPr lang="el-GR" altLang="en-US" sz="1200" dirty="0"/>
              <a:t>, (Γ) την </a:t>
            </a:r>
            <a:r>
              <a:rPr lang="el-GR" altLang="en-US" sz="1200" i="1" dirty="0"/>
              <a:t>εκτέλεση πειράματος ή τη συλλογή και ανάλυση στοιχείων</a:t>
            </a:r>
            <a:r>
              <a:rPr lang="el-GR" altLang="en-US" sz="1200" dirty="0"/>
              <a:t>, (Δ) τη διατύπωση συμπερασμάτων, (Ε) τη Διάψευση λαθεμένων απόψεων. Υποδείξτε το λάθος. </a:t>
            </a:r>
            <a:endParaRPr lang="en-US" dirty="0"/>
          </a:p>
        </p:txBody>
      </p:sp>
      <p:sp>
        <p:nvSpPr>
          <p:cNvPr id="4" name="Θέση αριθμού διαφάνειας 3"/>
          <p:cNvSpPr>
            <a:spLocks noGrp="1"/>
          </p:cNvSpPr>
          <p:nvPr>
            <p:ph type="sldNum" sz="quarter" idx="5"/>
          </p:nvPr>
        </p:nvSpPr>
        <p:spPr/>
        <p:txBody>
          <a:bodyPr/>
          <a:lstStyle/>
          <a:p>
            <a:pPr lvl="0"/>
            <a:fld id="{F6090B36-119A-410D-BE33-6B003366A856}" type="slidenum">
              <a:rPr lang="en-US" smtClean="0"/>
              <a:t>6</a:t>
            </a:fld>
            <a:endParaRPr lang="en-US"/>
          </a:p>
        </p:txBody>
      </p:sp>
    </p:spTree>
    <p:extLst>
      <p:ext uri="{BB962C8B-B14F-4D97-AF65-F5344CB8AC3E}">
        <p14:creationId xmlns:p14="http://schemas.microsoft.com/office/powerpoint/2010/main" val="1781412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CCCB9779-AABE-46DA-ABA7-4EE390B0A09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4E49E25-1BC6-4D71-8369-2A755C0EBFF9}" type="slidenum">
              <a:t>7</a:t>
            </a:fld>
            <a:endParaRPr lang="el-GR" sz="1200" b="0" i="0" u="none" strike="noStrike" kern="1200" cap="none" spc="0" baseline="0">
              <a:solidFill>
                <a:srgbClr val="000000"/>
              </a:solidFill>
              <a:uFillTx/>
              <a:latin typeface="Calibri"/>
            </a:endParaRPr>
          </a:p>
        </p:txBody>
      </p:sp>
      <p:sp>
        <p:nvSpPr>
          <p:cNvPr id="3" name="Rectangle 2">
            <a:extLst>
              <a:ext uri="{FF2B5EF4-FFF2-40B4-BE49-F238E27FC236}">
                <a16:creationId xmlns:a16="http://schemas.microsoft.com/office/drawing/2014/main" id="{6880CD01-7857-46F3-BD02-68E2B94B93A5}"/>
              </a:ext>
            </a:extLst>
          </p:cNvPr>
          <p:cNvSpPr>
            <a:spLocks noGrp="1" noRot="1" noChangeAspect="1"/>
          </p:cNvSpPr>
          <p:nvPr>
            <p:ph type="sldImg"/>
          </p:nvPr>
        </p:nvSpPr>
        <p:spPr>
          <a:xfrm>
            <a:off x="685800" y="1143000"/>
            <a:ext cx="5486400" cy="3086100"/>
          </a:xfrm>
        </p:spPr>
      </p:sp>
      <p:sp>
        <p:nvSpPr>
          <p:cNvPr id="4" name="Rectangle 3">
            <a:extLst>
              <a:ext uri="{FF2B5EF4-FFF2-40B4-BE49-F238E27FC236}">
                <a16:creationId xmlns:a16="http://schemas.microsoft.com/office/drawing/2014/main" id="{FCFFAA4A-18B4-4E5C-8C26-ACB7D06589DC}"/>
              </a:ext>
            </a:extLst>
          </p:cNvPr>
          <p:cNvSpPr txBox="1">
            <a:spLocks noGrp="1"/>
          </p:cNvSpPr>
          <p:nvPr>
            <p:ph type="body" sz="quarter" idx="1"/>
          </p:nvPr>
        </p:nvSpPr>
        <p:spPr/>
        <p:txBody>
          <a:bodyPr/>
          <a:lstStyle/>
          <a:p>
            <a:r>
              <a:rPr lang="el-GR" dirty="0"/>
              <a:t>ΕΡΩΤΗΣΗ: Ποια χαρακτηριστικά θα πρέπει να ικανοποιεί ο σχεδιασμός μίας επιστημονικής έρευνας για να θεωρείται ως «Επαγωγική Μέθοδος»;</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D6F6B749-823B-4A77-893E-1C85AB77D4A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DA193FA-04A5-4717-842D-DB45398E98F7}" type="slidenum">
              <a:t>9</a:t>
            </a:fld>
            <a:endParaRPr lang="el-GR" sz="1200" b="0" i="0" u="none" strike="noStrike" kern="1200" cap="none" spc="0" baseline="0">
              <a:solidFill>
                <a:srgbClr val="000000"/>
              </a:solidFill>
              <a:uFillTx/>
              <a:latin typeface="Calibri"/>
            </a:endParaRPr>
          </a:p>
        </p:txBody>
      </p:sp>
      <p:sp>
        <p:nvSpPr>
          <p:cNvPr id="3" name="Rectangle 2">
            <a:extLst>
              <a:ext uri="{FF2B5EF4-FFF2-40B4-BE49-F238E27FC236}">
                <a16:creationId xmlns:a16="http://schemas.microsoft.com/office/drawing/2014/main" id="{4F6707E4-7CC5-4F27-A338-115A85F6F3F0}"/>
              </a:ext>
            </a:extLst>
          </p:cNvPr>
          <p:cNvSpPr>
            <a:spLocks noGrp="1" noRot="1" noChangeAspect="1"/>
          </p:cNvSpPr>
          <p:nvPr>
            <p:ph type="sldImg"/>
          </p:nvPr>
        </p:nvSpPr>
        <p:spPr>
          <a:xfrm>
            <a:off x="685800" y="1143000"/>
            <a:ext cx="5486400" cy="3086100"/>
          </a:xfrm>
        </p:spPr>
      </p:sp>
      <p:sp>
        <p:nvSpPr>
          <p:cNvPr id="4" name="Rectangle 3">
            <a:extLst>
              <a:ext uri="{FF2B5EF4-FFF2-40B4-BE49-F238E27FC236}">
                <a16:creationId xmlns:a16="http://schemas.microsoft.com/office/drawing/2014/main" id="{3F884A10-22A2-4841-8A0D-173D2965B092}"/>
              </a:ext>
            </a:extLst>
          </p:cNvPr>
          <p:cNvSpPr txBox="1">
            <a:spLocks noGrp="1"/>
          </p:cNvSpPr>
          <p:nvPr>
            <p:ph type="body" sz="quarter" idx="1"/>
          </p:nvPr>
        </p:nvSpPr>
        <p:spPr/>
        <p:txBody>
          <a:bodyPr/>
          <a:lstStyle/>
          <a:p>
            <a:r>
              <a:rPr lang="el-GR" sz="1200" dirty="0"/>
              <a:t>Η άποψη πως η Επιστήμη κατευθύνεται προς κάποιο σκοπό σχετίζεται </a:t>
            </a:r>
            <a:r>
              <a:rPr lang="en-US" sz="1200" dirty="0"/>
              <a:t>(A) </a:t>
            </a:r>
            <a:r>
              <a:rPr lang="el-GR" sz="1200" dirty="0"/>
              <a:t>με τον Θετικισμό, </a:t>
            </a:r>
            <a:r>
              <a:rPr lang="en-US" sz="1200" dirty="0"/>
              <a:t>(B) </a:t>
            </a:r>
            <a:r>
              <a:rPr lang="el-GR" sz="1200" dirty="0"/>
              <a:t>τη Διαψευσιμότητα, </a:t>
            </a:r>
            <a:r>
              <a:rPr lang="en-US" sz="1200" dirty="0"/>
              <a:t>(</a:t>
            </a:r>
            <a:r>
              <a:rPr lang="el-GR" sz="1200" dirty="0"/>
              <a:t>Γ) το Παράδειγμα κατά </a:t>
            </a:r>
            <a:r>
              <a:rPr lang="en-US" sz="1200" dirty="0"/>
              <a:t>Kuhn</a:t>
            </a:r>
            <a:r>
              <a:rPr lang="el-GR" sz="1200" dirty="0"/>
              <a:t>, Δ) κανένα από αυτά. Υποδείξτε το σωστό.</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l-GR" sz="1200" dirty="0"/>
              <a:t>Η κριτική στον </a:t>
            </a:r>
            <a:r>
              <a:rPr lang="el-GR" sz="1200" dirty="0" err="1"/>
              <a:t>Επαγωγισμό</a:t>
            </a:r>
            <a:r>
              <a:rPr lang="el-GR" sz="1200" dirty="0"/>
              <a:t> περιλαμβάνει (Α) την  Υποκειμενικότητα των αισθητηριακών αντιλήψεων, (Β) την σχετικότητα του αριθμού των </a:t>
            </a:r>
            <a:r>
              <a:rPr lang="el-GR" sz="1200" dirty="0" err="1"/>
              <a:t>παρατηρισακών</a:t>
            </a:r>
            <a:r>
              <a:rPr lang="el-GR" sz="1200" dirty="0"/>
              <a:t> δεδομένων, (Γ) το ότι η Επιστήμη κατευθύνεται προς κάποιο ΣΚΟΠΟ, (Δ) την αντικειμενικότητα που υπάρχει πάντα στα </a:t>
            </a:r>
            <a:r>
              <a:rPr lang="el-GR" sz="1200" dirty="0" err="1"/>
              <a:t>παρατηρισιακά</a:t>
            </a:r>
            <a:r>
              <a:rPr lang="el-GR" sz="1200" dirty="0"/>
              <a:t> δεδομένα.  </a:t>
            </a:r>
            <a:endParaRPr lang="en-US" dirty="0"/>
          </a:p>
        </p:txBody>
      </p:sp>
      <p:sp>
        <p:nvSpPr>
          <p:cNvPr id="4" name="Slide Number Placeholder 3"/>
          <p:cNvSpPr>
            <a:spLocks noGrp="1"/>
          </p:cNvSpPr>
          <p:nvPr>
            <p:ph type="sldNum" sz="quarter" idx="5"/>
          </p:nvPr>
        </p:nvSpPr>
        <p:spPr/>
        <p:txBody>
          <a:bodyPr/>
          <a:lstStyle/>
          <a:p>
            <a:pPr lvl="0"/>
            <a:fld id="{F6090B36-119A-410D-BE33-6B003366A856}" type="slidenum">
              <a:rPr lang="en-US" smtClean="0"/>
              <a:t>11</a:t>
            </a:fld>
            <a:endParaRPr lang="en-US"/>
          </a:p>
        </p:txBody>
      </p:sp>
    </p:spTree>
    <p:extLst>
      <p:ext uri="{BB962C8B-B14F-4D97-AF65-F5344CB8AC3E}">
        <p14:creationId xmlns:p14="http://schemas.microsoft.com/office/powerpoint/2010/main" val="2803368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l-GR" dirty="0">
                <a:solidFill>
                  <a:srgbClr val="000000"/>
                </a:solidFill>
                <a:latin typeface="Times New Roman" panose="02020603050405020304" pitchFamily="18" charset="0"/>
                <a:ea typeface="Times New Roman" panose="02020603050405020304" pitchFamily="18" charset="0"/>
              </a:rPr>
              <a:t>Η Θέση των </a:t>
            </a:r>
            <a:r>
              <a:rPr lang="el-GR" sz="1200" dirty="0" err="1">
                <a:solidFill>
                  <a:srgbClr val="000000"/>
                </a:solidFill>
                <a:effectLst/>
                <a:latin typeface="Times New Roman" panose="02020603050405020304" pitchFamily="18" charset="0"/>
                <a:ea typeface="Times New Roman" panose="02020603050405020304" pitchFamily="18" charset="0"/>
              </a:rPr>
              <a:t>Duhem-Quine</a:t>
            </a:r>
            <a:r>
              <a:rPr lang="el-GR" sz="1200" dirty="0">
                <a:solidFill>
                  <a:srgbClr val="000000"/>
                </a:solidFill>
                <a:effectLst/>
                <a:latin typeface="Times New Roman" panose="02020603050405020304" pitchFamily="18" charset="0"/>
                <a:ea typeface="Times New Roman" panose="02020603050405020304" pitchFamily="18" charset="0"/>
              </a:rPr>
              <a:t> υποστηρίζει πως (Α) υπάρχουν κεντρικές και δευτερεύουσες υποθέσεις μιας θεωρίας, (Β) πως υπάρχει εμπειρικός </a:t>
            </a:r>
            <a:r>
              <a:rPr lang="el-GR" sz="1200" dirty="0" err="1">
                <a:solidFill>
                  <a:srgbClr val="000000"/>
                </a:solidFill>
                <a:effectLst/>
                <a:latin typeface="Times New Roman" panose="02020603050405020304" pitchFamily="18" charset="0"/>
                <a:ea typeface="Times New Roman" panose="02020603050405020304" pitchFamily="18" charset="0"/>
              </a:rPr>
              <a:t>υπο</a:t>
            </a:r>
            <a:r>
              <a:rPr lang="el-GR" sz="1200" dirty="0">
                <a:solidFill>
                  <a:srgbClr val="000000"/>
                </a:solidFill>
                <a:effectLst/>
                <a:latin typeface="Times New Roman" panose="02020603050405020304" pitchFamily="18" charset="0"/>
                <a:ea typeface="Times New Roman" panose="02020603050405020304" pitchFamily="18" charset="0"/>
              </a:rPr>
              <a:t>-προσδιορισμός μιας θεωρίας, (Γ) απέρριπταν τον </a:t>
            </a:r>
            <a:r>
              <a:rPr lang="el-GR" sz="1200" dirty="0" err="1">
                <a:solidFill>
                  <a:srgbClr val="000000"/>
                </a:solidFill>
                <a:effectLst/>
                <a:latin typeface="Times New Roman" panose="02020603050405020304" pitchFamily="18" charset="0"/>
                <a:ea typeface="Times New Roman" panose="02020603050405020304" pitchFamily="18" charset="0"/>
              </a:rPr>
              <a:t>επαγωγισμό</a:t>
            </a:r>
            <a:r>
              <a:rPr lang="el-GR" sz="1200" dirty="0">
                <a:solidFill>
                  <a:srgbClr val="000000"/>
                </a:solidFill>
                <a:effectLst/>
                <a:latin typeface="Times New Roman" panose="02020603050405020304" pitchFamily="18" charset="0"/>
                <a:ea typeface="Times New Roman" panose="02020603050405020304" pitchFamily="18" charset="0"/>
              </a:rPr>
              <a:t>, (Δ) μιλούσαν για </a:t>
            </a:r>
            <a:r>
              <a:rPr lang="el-GR" sz="1200" dirty="0" err="1">
                <a:solidFill>
                  <a:srgbClr val="000000"/>
                </a:solidFill>
                <a:effectLst/>
                <a:latin typeface="Times New Roman" panose="02020603050405020304" pitchFamily="18" charset="0"/>
                <a:ea typeface="Times New Roman" panose="02020603050405020304" pitchFamily="18" charset="0"/>
              </a:rPr>
              <a:t>μεθύστερες</a:t>
            </a:r>
            <a:r>
              <a:rPr lang="el-GR" sz="1200" dirty="0">
                <a:solidFill>
                  <a:srgbClr val="000000"/>
                </a:solidFill>
                <a:effectLst/>
                <a:latin typeface="Times New Roman" panose="02020603050405020304" pitchFamily="18" charset="0"/>
                <a:ea typeface="Times New Roman" panose="02020603050405020304" pitchFamily="18" charset="0"/>
              </a:rPr>
              <a:t> αλλαγές που μπορούν να διορθώσουν μία θεωρία. Υποδείξτε το λάθος.</a:t>
            </a:r>
            <a:endParaRPr lang="en-US" dirty="0"/>
          </a:p>
        </p:txBody>
      </p:sp>
      <p:sp>
        <p:nvSpPr>
          <p:cNvPr id="4" name="Slide Number Placeholder 3"/>
          <p:cNvSpPr>
            <a:spLocks noGrp="1"/>
          </p:cNvSpPr>
          <p:nvPr>
            <p:ph type="sldNum" sz="quarter" idx="5"/>
          </p:nvPr>
        </p:nvSpPr>
        <p:spPr/>
        <p:txBody>
          <a:bodyPr/>
          <a:lstStyle/>
          <a:p>
            <a:pPr lvl="0"/>
            <a:fld id="{F6090B36-119A-410D-BE33-6B003366A856}" type="slidenum">
              <a:rPr lang="en-US" smtClean="0"/>
              <a:t>14</a:t>
            </a:fld>
            <a:endParaRPr lang="en-US"/>
          </a:p>
        </p:txBody>
      </p:sp>
    </p:spTree>
    <p:extLst>
      <p:ext uri="{BB962C8B-B14F-4D97-AF65-F5344CB8AC3E}">
        <p14:creationId xmlns:p14="http://schemas.microsoft.com/office/powerpoint/2010/main" val="637247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685800" y="1143000"/>
            <a:ext cx="5486400" cy="3086100"/>
          </a:xfrm>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pPr lvl="0"/>
            <a:fld id="{F6090B36-119A-410D-BE33-6B003366A856}" type="slidenum">
              <a:rPr lang="el-GR" smtClean="0"/>
              <a:t>15</a:t>
            </a:fld>
            <a:endParaRPr lang="el-GR"/>
          </a:p>
        </p:txBody>
      </p:sp>
    </p:spTree>
    <p:extLst>
      <p:ext uri="{BB962C8B-B14F-4D97-AF65-F5344CB8AC3E}">
        <p14:creationId xmlns:p14="http://schemas.microsoft.com/office/powerpoint/2010/main" val="2017177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l-GR" dirty="0"/>
              <a:t>ΘΕΜΑ ΕΞΕΤΑΣΕΩΝ: Α. Αναφερθείτε στα βασικά σημεία της πρότασης του ρεύματος του Λογικού Θετικισμού για το ρόλο, το σκοπό και το εργαλείο της Επιστήμης. Β. Αναφερθείτε στους λόγους που οδήγησαν στην απόρριψη ή παρακμή και στην θεώρηση του συγκεκριμένου ρεύματος ως ξεπερασμένου. </a:t>
            </a:r>
          </a:p>
          <a:p>
            <a:pPr eaLnBrk="1" hangingPunct="1">
              <a:spcBef>
                <a:spcPct val="0"/>
              </a:spcBef>
            </a:pPr>
            <a:endParaRPr lang="el-GR" dirty="0"/>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7EF406-1286-47D1-81B3-A4A172D3BAAA}" type="slidenum">
              <a:rPr lang="el-GR" smtClean="0">
                <a:cs typeface="Arial" pitchFamily="34" charset="0"/>
              </a:rPr>
              <a:pPr fontAlgn="base">
                <a:spcBef>
                  <a:spcPct val="0"/>
                </a:spcBef>
                <a:spcAft>
                  <a:spcPct val="0"/>
                </a:spcAft>
                <a:defRPr/>
              </a:pPr>
              <a:t>16</a:t>
            </a:fld>
            <a:endParaRPr lang="el-GR">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lvl="0"/>
            <a:fld id="{F6090B36-119A-410D-BE33-6B003366A856}" type="slidenum">
              <a:rPr lang="en-US" smtClean="0"/>
              <a:t>17</a:t>
            </a:fld>
            <a:endParaRPr lang="en-US"/>
          </a:p>
        </p:txBody>
      </p:sp>
    </p:spTree>
    <p:extLst>
      <p:ext uri="{BB962C8B-B14F-4D97-AF65-F5344CB8AC3E}">
        <p14:creationId xmlns:p14="http://schemas.microsoft.com/office/powerpoint/2010/main" val="3140754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l-GR" sz="1200" dirty="0"/>
              <a:t>Η άποψη πως μία θεωρία θεωρείται επιστημονική, όταν παρέχει δυνατότητα διάψευσής της οφείλεται στον (Α) </a:t>
            </a:r>
            <a:r>
              <a:rPr lang="en-US" sz="1200" dirty="0"/>
              <a:t>Kuhn, (B) </a:t>
            </a:r>
            <a:r>
              <a:rPr lang="en-US" sz="1200" dirty="0" err="1"/>
              <a:t>Dobsahnsky</a:t>
            </a:r>
            <a:r>
              <a:rPr lang="en-US" sz="1200" dirty="0"/>
              <a:t>, (</a:t>
            </a:r>
            <a:r>
              <a:rPr lang="el-GR" sz="1200" dirty="0"/>
              <a:t>Γ</a:t>
            </a:r>
            <a:r>
              <a:rPr lang="en-US" sz="1200" dirty="0"/>
              <a:t>) Popper</a:t>
            </a:r>
            <a:r>
              <a:rPr lang="el-GR" sz="1200" dirty="0"/>
              <a:t>, (Δ) </a:t>
            </a:r>
            <a:r>
              <a:rPr lang="en-US" sz="1200" dirty="0"/>
              <a:t>Morris </a:t>
            </a:r>
            <a:r>
              <a:rPr lang="en-US" sz="1200" dirty="0" err="1"/>
              <a:t>Sclink</a:t>
            </a:r>
            <a:r>
              <a:rPr lang="en-US" sz="1200" dirty="0"/>
              <a:t>, </a:t>
            </a:r>
            <a:r>
              <a:rPr lang="el-GR" sz="1200" dirty="0"/>
              <a:t> </a:t>
            </a:r>
            <a:endParaRPr lang="en-US" dirty="0"/>
          </a:p>
        </p:txBody>
      </p:sp>
      <p:sp>
        <p:nvSpPr>
          <p:cNvPr id="4" name="Slide Number Placeholder 3"/>
          <p:cNvSpPr>
            <a:spLocks noGrp="1"/>
          </p:cNvSpPr>
          <p:nvPr>
            <p:ph type="sldNum" sz="quarter" idx="5"/>
          </p:nvPr>
        </p:nvSpPr>
        <p:spPr/>
        <p:txBody>
          <a:bodyPr/>
          <a:lstStyle/>
          <a:p>
            <a:pPr lvl="0"/>
            <a:fld id="{F6090B36-119A-410D-BE33-6B003366A856}" type="slidenum">
              <a:rPr lang="en-US" smtClean="0"/>
              <a:t>19</a:t>
            </a:fld>
            <a:endParaRPr lang="en-US"/>
          </a:p>
        </p:txBody>
      </p:sp>
    </p:spTree>
    <p:extLst>
      <p:ext uri="{BB962C8B-B14F-4D97-AF65-F5344CB8AC3E}">
        <p14:creationId xmlns:p14="http://schemas.microsoft.com/office/powerpoint/2010/main" val="3952917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dirty="0">
                <a:latin typeface="Calibri" pitchFamily="34" charset="0"/>
              </a:rPr>
              <a:t>Για τους διαψευσιοκράτες για να αποτελεί μέρος της επιστήμης, (Α) ΜΙΑ ΥΠΟΘΕΣΗ ΘΑ ΠΡΕΠΕΙ ΚΑΤΑΡΧΗΝ ΝΑ ΕΙΝΑΙ ΔΙΑΨΕΥΣΙΜΗ, (Β) να περιέχει ταυτολογίες, (Γ) να λέει κάτι για τον κόσμο, </a:t>
            </a:r>
            <a:endParaRPr lang="el-GR" dirty="0"/>
          </a:p>
        </p:txBody>
      </p:sp>
      <p:sp>
        <p:nvSpPr>
          <p:cNvPr id="552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FD1FCC-3E66-4494-9AFD-DCC62462A215}" type="slidenum">
              <a:rPr lang="el-GR" smtClean="0">
                <a:cs typeface="Arial" pitchFamily="34" charset="0"/>
              </a:rPr>
              <a:pPr fontAlgn="base">
                <a:spcBef>
                  <a:spcPct val="0"/>
                </a:spcBef>
                <a:spcAft>
                  <a:spcPct val="0"/>
                </a:spcAft>
                <a:defRPr/>
              </a:pPr>
              <a:t>21</a:t>
            </a:fld>
            <a:endParaRPr lang="el-GR">
              <a:cs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p:spPr>
      </p:sp>
      <p:sp>
        <p:nvSpPr>
          <p:cNvPr id="86019"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l-GR" dirty="0">
                <a:latin typeface="Calibri" pitchFamily="34" charset="0"/>
              </a:rPr>
              <a:t>Για τους διαψευσιοκράτες για να αποτελεί μέρος της επιστήμης, (Α) ΜΙΑ ΥΠΟΘΕΣΗ ΘΑ ΠΡΕΠΕΙ ΚΑΤΑΡΧΗΝ ΝΑ ΕΙΝΑΙ ΔΙΑΨΕΥΣΙΜΗ, (Β) να περιέχει ταυτολογίες, (Γ) να λέει κάτι για τον κόσμο, (Δ) Να έχει σαφήνεια και ακρίβεια, (Ε) </a:t>
            </a:r>
            <a:r>
              <a:rPr lang="el-GR" sz="1200" dirty="0">
                <a:latin typeface="Calibri" pitchFamily="34" charset="0"/>
              </a:rPr>
              <a:t>Να περιέχει όσο το δυνατόν περισσότερους ισχυρισμούς</a:t>
            </a:r>
            <a:endParaRPr lang="el-GR" dirty="0"/>
          </a:p>
          <a:p>
            <a:pPr eaLnBrk="1" hangingPunct="1">
              <a:spcBef>
                <a:spcPct val="0"/>
              </a:spcBef>
            </a:pPr>
            <a:endParaRPr lang="el-GR" dirty="0"/>
          </a:p>
        </p:txBody>
      </p:sp>
      <p:sp>
        <p:nvSpPr>
          <p:cNvPr id="573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B068DEF-893A-48B3-A390-4E40BEA9BE37}" type="slidenum">
              <a:rPr lang="el-GR" smtClean="0">
                <a:cs typeface="Arial" pitchFamily="34" charset="0"/>
              </a:rPr>
              <a:pPr fontAlgn="base">
                <a:spcBef>
                  <a:spcPct val="0"/>
                </a:spcBef>
                <a:spcAft>
                  <a:spcPct val="0"/>
                </a:spcAft>
                <a:defRPr/>
              </a:pPr>
              <a:t>22</a:t>
            </a:fld>
            <a:endParaRPr lang="el-GR">
              <a:cs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685800" y="1143000"/>
            <a:ext cx="5486400" cy="3086100"/>
          </a:xfrm>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5"/>
          </p:nvPr>
        </p:nvSpPr>
        <p:spPr/>
        <p:txBody>
          <a:bodyPr/>
          <a:lstStyle/>
          <a:p>
            <a:pPr lvl="0"/>
            <a:fld id="{F6090B36-119A-410D-BE33-6B003366A856}" type="slidenum">
              <a:rPr lang="en-US" smtClean="0"/>
              <a:t>23</a:t>
            </a:fld>
            <a:endParaRPr lang="en-US"/>
          </a:p>
        </p:txBody>
      </p:sp>
    </p:spTree>
    <p:extLst>
      <p:ext uri="{BB962C8B-B14F-4D97-AF65-F5344CB8AC3E}">
        <p14:creationId xmlns:p14="http://schemas.microsoft.com/office/powerpoint/2010/main" val="4843701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337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C685695-2E41-408F-AF79-41ABDE43EE4F}" type="slidenum">
              <a:rPr lang="el-GR" smtClean="0">
                <a:cs typeface="Arial" pitchFamily="34" charset="0"/>
              </a:rPr>
              <a:pPr fontAlgn="base">
                <a:spcBef>
                  <a:spcPct val="0"/>
                </a:spcBef>
                <a:spcAft>
                  <a:spcPct val="0"/>
                </a:spcAft>
                <a:defRPr/>
              </a:pPr>
              <a:t>24</a:t>
            </a:fld>
            <a:endParaRPr lang="el-GR">
              <a:cs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p:spPr>
      </p:sp>
      <p:sp>
        <p:nvSpPr>
          <p:cNvPr id="440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l-GR">
              <a:latin typeface="Arial" pitchFamily="34" charset="0"/>
              <a:ea typeface="MS PGothic"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p:spPr>
      </p:sp>
      <p:sp>
        <p:nvSpPr>
          <p:cNvPr id="450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l-GR" sz="1200" b="1" dirty="0">
                <a:solidFill>
                  <a:srgbClr val="FF0000"/>
                </a:solidFill>
                <a:latin typeface="Arial" pitchFamily="34" charset="0"/>
                <a:ea typeface="MS PGothic" pitchFamily="34" charset="-128"/>
              </a:rPr>
              <a:t>Στα βασικά χαρακτηριστικά του Μεταθετικιστικού ρεύματος</a:t>
            </a:r>
            <a:r>
              <a:rPr lang="en-US" sz="1200" b="1" dirty="0">
                <a:solidFill>
                  <a:srgbClr val="FF0000"/>
                </a:solidFill>
                <a:latin typeface="Arial" pitchFamily="34" charset="0"/>
                <a:ea typeface="MS PGothic" pitchFamily="34" charset="-128"/>
              </a:rPr>
              <a:t> </a:t>
            </a:r>
            <a:r>
              <a:rPr lang="el-GR" sz="1200" b="1" dirty="0">
                <a:solidFill>
                  <a:srgbClr val="FF0000"/>
                </a:solidFill>
                <a:latin typeface="Arial" pitchFamily="34" charset="0"/>
                <a:ea typeface="MS PGothic" pitchFamily="34" charset="-128"/>
              </a:rPr>
              <a:t>περιλαμβάνεται (Α) Η αποκλειστική εξάρτιση της επιστήμης από την εμπειρία, (Β) η απόρριψη του ρόλου των κοινωνικών επιστημών, (Γ) Η συνέχεια και η εξέλιξη της επιστήμης, (Δ) μονάδα ανάλυσης της επιστήμης είναι το παράδειγμα. Υποδείξτε το σωστό.</a:t>
            </a:r>
            <a:endParaRPr lang="el-GR" dirty="0">
              <a:latin typeface="Arial" pitchFamily="34" charset="0"/>
              <a:ea typeface="MS PGothic"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p:spPr>
      </p:sp>
      <p:sp>
        <p:nvSpPr>
          <p:cNvPr id="460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l-GR">
              <a:latin typeface="Arial" pitchFamily="34" charset="0"/>
              <a:ea typeface="MS PGothic"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dirty="0"/>
              <a:t>Ποια έννοια δεν χαρακτηρίζει το </a:t>
            </a:r>
            <a:r>
              <a:rPr lang="el-GR" dirty="0" err="1"/>
              <a:t>Μεταθετικισμό</a:t>
            </a:r>
            <a:r>
              <a:rPr lang="el-GR" dirty="0"/>
              <a:t> (Α) Παράδειγμα, (Β) Ασσυμετρία, (Γ) Επιστημονική επανάσταση, ((Δ) Συμμετρία., (Ε) Ιδιόρρυθμη επιστήμη.</a:t>
            </a:r>
          </a:p>
          <a:p>
            <a:pPr marL="0" marR="0" lvl="0" indent="0" algn="l" defTabSz="914400" rtl="0" eaLnBrk="1" fontAlgn="auto" latinLnBrk="0" hangingPunct="1">
              <a:lnSpc>
                <a:spcPct val="100000"/>
              </a:lnSpc>
              <a:spcBef>
                <a:spcPct val="0"/>
              </a:spcBef>
              <a:spcAft>
                <a:spcPts val="0"/>
              </a:spcAft>
              <a:buClrTx/>
              <a:buSzTx/>
              <a:buFontTx/>
              <a:buNone/>
              <a:tabLst/>
              <a:defRPr/>
            </a:pPr>
            <a:endParaRPr lang="el-GR" dirty="0"/>
          </a:p>
          <a:p>
            <a:pPr eaLnBrk="1" hangingPunct="1">
              <a:spcBef>
                <a:spcPct val="0"/>
              </a:spcBef>
            </a:pPr>
            <a:endParaRPr lang="el-GR" dirty="0"/>
          </a:p>
        </p:txBody>
      </p:sp>
      <p:sp>
        <p:nvSpPr>
          <p:cNvPr id="35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68F56F-6864-431E-8CE7-F61DB8D1FFC5}" type="slidenum">
              <a:rPr lang="el-GR" smtClean="0">
                <a:cs typeface="Arial" pitchFamily="34" charset="0"/>
              </a:rPr>
              <a:pPr fontAlgn="base">
                <a:spcBef>
                  <a:spcPct val="0"/>
                </a:spcBef>
                <a:spcAft>
                  <a:spcPct val="0"/>
                </a:spcAft>
                <a:defRPr/>
              </a:pPr>
              <a:t>28</a:t>
            </a:fld>
            <a:endParaRPr lang="el-GR">
              <a:cs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A996334-4D03-484C-8F17-F68E50C88C72}" type="slidenum">
              <a:rPr lang="el-GR" smtClean="0">
                <a:cs typeface="Arial" pitchFamily="34" charset="0"/>
              </a:rPr>
              <a:pPr fontAlgn="base">
                <a:spcBef>
                  <a:spcPct val="0"/>
                </a:spcBef>
                <a:spcAft>
                  <a:spcPct val="0"/>
                </a:spcAft>
                <a:defRPr/>
              </a:pPr>
              <a:t>30</a:t>
            </a:fld>
            <a:endParaRPr lang="el-GR">
              <a:cs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481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52BA6B-05D5-4029-92D1-F84437CE3D3E}" type="slidenum">
              <a:rPr lang="el-GR" smtClean="0">
                <a:cs typeface="Arial" pitchFamily="34" charset="0"/>
              </a:rPr>
              <a:pPr fontAlgn="base">
                <a:spcBef>
                  <a:spcPct val="0"/>
                </a:spcBef>
                <a:spcAft>
                  <a:spcPct val="0"/>
                </a:spcAft>
                <a:defRPr/>
              </a:pPr>
              <a:t>31</a:t>
            </a:fld>
            <a:endParaRPr lang="el-GR">
              <a:cs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dirty="0"/>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E40D630-ECB5-44DC-B9D1-3123C847EF3C}" type="slidenum">
              <a:rPr lang="el-GR" smtClean="0">
                <a:cs typeface="Arial" pitchFamily="34" charset="0"/>
              </a:rPr>
              <a:pPr fontAlgn="base">
                <a:spcBef>
                  <a:spcPct val="0"/>
                </a:spcBef>
                <a:spcAft>
                  <a:spcPct val="0"/>
                </a:spcAft>
                <a:defRPr/>
              </a:pPr>
              <a:t>32</a:t>
            </a:fld>
            <a:endParaRPr lang="el-GR">
              <a:cs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b="1" dirty="0">
                <a:solidFill>
                  <a:srgbClr val="FF0000"/>
                </a:solidFill>
                <a:latin typeface="Arial" pitchFamily="34" charset="0"/>
                <a:ea typeface="MS PGothic" pitchFamily="34" charset="-128"/>
              </a:rPr>
              <a:t>Στα βασικά χαρακτηριστικά του Μεταθετικιστικού ρεύματος</a:t>
            </a:r>
            <a:r>
              <a:rPr lang="en-US" sz="1200" b="1" dirty="0">
                <a:solidFill>
                  <a:srgbClr val="FF0000"/>
                </a:solidFill>
                <a:latin typeface="Arial" pitchFamily="34" charset="0"/>
                <a:ea typeface="MS PGothic" pitchFamily="34" charset="-128"/>
              </a:rPr>
              <a:t> </a:t>
            </a:r>
            <a:r>
              <a:rPr lang="el-GR" sz="1200" b="1" dirty="0">
                <a:solidFill>
                  <a:srgbClr val="FF0000"/>
                </a:solidFill>
                <a:latin typeface="Arial" pitchFamily="34" charset="0"/>
                <a:ea typeface="MS PGothic" pitchFamily="34" charset="-128"/>
              </a:rPr>
              <a:t>περιλαμβάνεται (Α) Η </a:t>
            </a:r>
            <a:r>
              <a:rPr lang="el-GR" b="1" dirty="0">
                <a:solidFill>
                  <a:srgbClr val="FF0000"/>
                </a:solidFill>
                <a:latin typeface="Arial" pitchFamily="34" charset="0"/>
                <a:ea typeface="MS PGothic" pitchFamily="34" charset="-128"/>
              </a:rPr>
              <a:t>Επαγωγή, </a:t>
            </a:r>
            <a:r>
              <a:rPr lang="el-GR" sz="1200" b="1" dirty="0">
                <a:solidFill>
                  <a:srgbClr val="FF0000"/>
                </a:solidFill>
                <a:latin typeface="Arial" pitchFamily="34" charset="0"/>
                <a:ea typeface="MS PGothic" pitchFamily="34" charset="-128"/>
              </a:rPr>
              <a:t>(Β) η απόρριψη του ρόλου των κοινωνικών επιστημών, (Γ) Η συνέχεια και η εξέλιξη της επιστήμης, (Δ) Ως μονάδα ανάλυσης της επιστήμης είναι το Παράδειγμα. (Ε) Η άποψη πως υπάρχει διάκριση της Υπόθεσης από τη Θεωρία. Υποδείξτε το σωστό.</a:t>
            </a:r>
          </a:p>
          <a:p>
            <a:endParaRPr lang="en-US" dirty="0"/>
          </a:p>
        </p:txBody>
      </p:sp>
      <p:sp>
        <p:nvSpPr>
          <p:cNvPr id="4" name="Slide Number Placeholder 3"/>
          <p:cNvSpPr>
            <a:spLocks noGrp="1"/>
          </p:cNvSpPr>
          <p:nvPr>
            <p:ph type="sldNum" sz="quarter" idx="5"/>
          </p:nvPr>
        </p:nvSpPr>
        <p:spPr/>
        <p:txBody>
          <a:bodyPr/>
          <a:lstStyle/>
          <a:p>
            <a:pPr lvl="0"/>
            <a:fld id="{F6090B36-119A-410D-BE33-6B003366A856}" type="slidenum">
              <a:rPr lang="en-US" smtClean="0"/>
              <a:t>33</a:t>
            </a:fld>
            <a:endParaRPr lang="en-US"/>
          </a:p>
        </p:txBody>
      </p:sp>
    </p:spTree>
    <p:extLst>
      <p:ext uri="{BB962C8B-B14F-4D97-AF65-F5344CB8AC3E}">
        <p14:creationId xmlns:p14="http://schemas.microsoft.com/office/powerpoint/2010/main" val="13668377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l-GR" dirty="0"/>
              <a:t>ΕΠΕ: Υποδείξτε την Επιστήμη στην οποία υπάρχει μόνο μία αλλαγή Παραδείγματος: (Α) Αστρονομία, (Β) Φυσική, (Γ) Χημεία, (Δ) Βιολογία.</a:t>
            </a:r>
          </a:p>
          <a:p>
            <a:endParaRPr lang="el-GR" dirty="0"/>
          </a:p>
          <a:p>
            <a:endParaRPr lang="en-US" dirty="0"/>
          </a:p>
        </p:txBody>
      </p:sp>
      <p:sp>
        <p:nvSpPr>
          <p:cNvPr id="4" name="Slide Number Placeholder 3"/>
          <p:cNvSpPr>
            <a:spLocks noGrp="1"/>
          </p:cNvSpPr>
          <p:nvPr>
            <p:ph type="sldNum" sz="quarter" idx="5"/>
          </p:nvPr>
        </p:nvSpPr>
        <p:spPr/>
        <p:txBody>
          <a:bodyPr/>
          <a:lstStyle/>
          <a:p>
            <a:pPr lvl="0"/>
            <a:fld id="{F6090B36-119A-410D-BE33-6B003366A856}" type="slidenum">
              <a:rPr lang="en-US" smtClean="0"/>
              <a:t>34</a:t>
            </a:fld>
            <a:endParaRPr lang="en-US"/>
          </a:p>
        </p:txBody>
      </p:sp>
    </p:spTree>
    <p:extLst>
      <p:ext uri="{BB962C8B-B14F-4D97-AF65-F5344CB8AC3E}">
        <p14:creationId xmlns:p14="http://schemas.microsoft.com/office/powerpoint/2010/main" val="2710561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pPr lvl="0"/>
            <a:fld id="{1B2CE66A-F06D-4A5B-A38E-AFDBD89C9895}" type="datetime1">
              <a:rPr lang="en-US" smtClean="0"/>
              <a:pPr lvl="0"/>
              <a:t>3/15/2026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A96EEDD3-AD3D-4029-92CA-322568E785C3}" type="slidenum">
              <a:rPr lang="en-US" smtClean="0"/>
              <a:t>‹#›</a:t>
            </a:fld>
            <a:endParaRPr lang="en-US"/>
          </a:p>
        </p:txBody>
      </p:sp>
    </p:spTree>
    <p:extLst>
      <p:ext uri="{BB962C8B-B14F-4D97-AF65-F5344CB8AC3E}">
        <p14:creationId xmlns:p14="http://schemas.microsoft.com/office/powerpoint/2010/main" val="1240726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pPr lvl="0"/>
            <a:fld id="{C172538A-4BBA-446F-ACCE-AAC3E27EED12}" type="datetime1">
              <a:rPr lang="en-US" smtClean="0"/>
              <a:pPr lvl="0"/>
              <a:t>3/15/2026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0C9B6328-8765-42EC-8091-8C71166EA436}" type="slidenum">
              <a:rPr lang="en-US" smtClean="0"/>
              <a:t>‹#›</a:t>
            </a:fld>
            <a:endParaRPr lang="en-US"/>
          </a:p>
        </p:txBody>
      </p:sp>
    </p:spTree>
    <p:extLst>
      <p:ext uri="{BB962C8B-B14F-4D97-AF65-F5344CB8AC3E}">
        <p14:creationId xmlns:p14="http://schemas.microsoft.com/office/powerpoint/2010/main" val="376360688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pPr lvl="0"/>
            <a:fld id="{438D0095-2BC4-4680-A380-437814066415}" type="datetime1">
              <a:rPr lang="en-US" smtClean="0"/>
              <a:pPr lvl="0"/>
              <a:t>3/15/2026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066C3D95-411D-4795-B384-1286A3000FC9}" type="slidenum">
              <a:rPr lang="en-US" smtClean="0"/>
              <a:t>‹#›</a:t>
            </a:fld>
            <a:endParaRPr lang="en-US"/>
          </a:p>
        </p:txBody>
      </p:sp>
    </p:spTree>
    <p:extLst>
      <p:ext uri="{BB962C8B-B14F-4D97-AF65-F5344CB8AC3E}">
        <p14:creationId xmlns:p14="http://schemas.microsoft.com/office/powerpoint/2010/main" val="609596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pPr lvl="0"/>
            <a:fld id="{8A0069ED-D7E5-460A-8FFF-A8230AE18A4E}" type="datetime1">
              <a:rPr lang="en-US" smtClean="0"/>
              <a:pPr lvl="0"/>
              <a:t>3/15/2026</a:t>
            </a:fld>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91E40541-E238-4CFB-9E44-AEB7BB893E71}" type="slidenum">
              <a:rPr lang="en-US" smtClean="0"/>
              <a:t>‹#›</a:t>
            </a:fld>
            <a:endParaRPr lang="en-US"/>
          </a:p>
        </p:txBody>
      </p:sp>
    </p:spTree>
    <p:extLst>
      <p:ext uri="{BB962C8B-B14F-4D97-AF65-F5344CB8AC3E}">
        <p14:creationId xmlns:p14="http://schemas.microsoft.com/office/powerpoint/2010/main" val="1139356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pPr lvl="0"/>
            <a:fld id="{6222B81C-06F6-48A9-8070-C22C198B6A1B}" type="datetime1">
              <a:rPr lang="en-US" smtClean="0"/>
              <a:pPr lvl="0"/>
              <a:t>3/15/2026</a:t>
            </a:fld>
            <a:endParaRPr lang="en-US"/>
          </a:p>
        </p:txBody>
      </p:sp>
      <p:sp>
        <p:nvSpPr>
          <p:cNvPr id="8" name="Footer Placeholder 7"/>
          <p:cNvSpPr>
            <a:spLocks noGrp="1"/>
          </p:cNvSpPr>
          <p:nvPr>
            <p:ph type="ftr" sz="quarter" idx="11"/>
          </p:nvPr>
        </p:nvSpPr>
        <p:spPr/>
        <p:txBody>
          <a:bodyPr/>
          <a:lstStyle/>
          <a:p>
            <a:pPr lvl="0"/>
            <a:endParaRPr lang="en-US"/>
          </a:p>
        </p:txBody>
      </p:sp>
      <p:sp>
        <p:nvSpPr>
          <p:cNvPr id="9" name="Slide Number Placeholder 8"/>
          <p:cNvSpPr>
            <a:spLocks noGrp="1"/>
          </p:cNvSpPr>
          <p:nvPr>
            <p:ph type="sldNum" sz="quarter" idx="12"/>
          </p:nvPr>
        </p:nvSpPr>
        <p:spPr/>
        <p:txBody>
          <a:bodyPr/>
          <a:lstStyle/>
          <a:p>
            <a:pPr lvl="0"/>
            <a:fld id="{587C3993-4C43-47C6-AA95-C5652357053F}" type="slidenum">
              <a:rPr lang="en-US" smtClean="0"/>
              <a:t>‹#›</a:t>
            </a:fld>
            <a:endParaRPr lang="en-US"/>
          </a:p>
        </p:txBody>
      </p:sp>
    </p:spTree>
    <p:extLst>
      <p:ext uri="{BB962C8B-B14F-4D97-AF65-F5344CB8AC3E}">
        <p14:creationId xmlns:p14="http://schemas.microsoft.com/office/powerpoint/2010/main" val="2555395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pPr lvl="0"/>
            <a:fld id="{784C8FF1-EB3E-49CE-A1EE-0F210C005E24}" type="datetime1">
              <a:rPr lang="en-US" smtClean="0"/>
              <a:pPr lvl="0"/>
              <a:t>3/15/2026</a:t>
            </a:fld>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C4DDDCDA-77C9-4D61-8A8C-71D987652688}" type="slidenum">
              <a:rPr lang="en-US" smtClean="0"/>
              <a:t>‹#›</a:t>
            </a:fld>
            <a:endParaRPr lang="en-US"/>
          </a:p>
        </p:txBody>
      </p:sp>
    </p:spTree>
    <p:extLst>
      <p:ext uri="{BB962C8B-B14F-4D97-AF65-F5344CB8AC3E}">
        <p14:creationId xmlns:p14="http://schemas.microsoft.com/office/powerpoint/2010/main" val="372157298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fld id="{0B2809A9-FAF1-4CF2-8C79-B23EBCD2C32E}" type="datetime1">
              <a:rPr lang="en-US" smtClean="0"/>
              <a:pPr lvl="0"/>
              <a:t>3/15/2026</a:t>
            </a:fld>
            <a:endParaRPr lang="en-US"/>
          </a:p>
        </p:txBody>
      </p:sp>
      <p:sp>
        <p:nvSpPr>
          <p:cNvPr id="3" name="Footer Placeholder 2"/>
          <p:cNvSpPr>
            <a:spLocks noGrp="1"/>
          </p:cNvSpPr>
          <p:nvPr>
            <p:ph type="ftr" sz="quarter" idx="11"/>
          </p:nvPr>
        </p:nvSpPr>
        <p:spPr/>
        <p:txBody>
          <a:bodyPr/>
          <a:lstStyle/>
          <a:p>
            <a:pPr lvl="0"/>
            <a:endParaRPr lang="en-US"/>
          </a:p>
        </p:txBody>
      </p:sp>
      <p:sp>
        <p:nvSpPr>
          <p:cNvPr id="4" name="Slide Number Placeholder 3"/>
          <p:cNvSpPr>
            <a:spLocks noGrp="1"/>
          </p:cNvSpPr>
          <p:nvPr>
            <p:ph type="sldNum" sz="quarter" idx="12"/>
          </p:nvPr>
        </p:nvSpPr>
        <p:spPr/>
        <p:txBody>
          <a:bodyPr/>
          <a:lstStyle/>
          <a:p>
            <a:pPr lvl="0"/>
            <a:fld id="{56DD2DC3-2E10-4C17-8762-3CFD54392642}" type="slidenum">
              <a:rPr lang="en-US" smtClean="0"/>
              <a:t>‹#›</a:t>
            </a:fld>
            <a:endParaRPr lang="en-US"/>
          </a:p>
        </p:txBody>
      </p:sp>
    </p:spTree>
    <p:extLst>
      <p:ext uri="{BB962C8B-B14F-4D97-AF65-F5344CB8AC3E}">
        <p14:creationId xmlns:p14="http://schemas.microsoft.com/office/powerpoint/2010/main" val="391675359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pPr lvl="0"/>
            <a:fld id="{E6EFFDE0-7292-4DE9-8333-AEFF55758D76}" type="datetime1">
              <a:rPr lang="en-US" smtClean="0"/>
              <a:pPr lvl="0"/>
              <a:t>3/15/2026</a:t>
            </a:fld>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11F0702A-36DE-4826-BDF7-C2AB3A4C9DC3}" type="slidenum">
              <a:rPr lang="en-US" smtClean="0"/>
              <a:t>‹#›</a:t>
            </a:fld>
            <a:endParaRPr lang="en-US"/>
          </a:p>
        </p:txBody>
      </p:sp>
    </p:spTree>
    <p:extLst>
      <p:ext uri="{BB962C8B-B14F-4D97-AF65-F5344CB8AC3E}">
        <p14:creationId xmlns:p14="http://schemas.microsoft.com/office/powerpoint/2010/main" val="3450329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pPr lvl="0"/>
            <a:fld id="{A21FBFA4-A178-4C70-8625-E684E737763C}" type="datetime1">
              <a:rPr lang="en-US" smtClean="0"/>
              <a:pPr lvl="0"/>
              <a:t>3/15/2026</a:t>
            </a:fld>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72959C10-8182-4041-8292-B856D62B5445}" type="slidenum">
              <a:rPr lang="en-US" smtClean="0"/>
              <a:t>‹#›</a:t>
            </a:fld>
            <a:endParaRPr lang="en-US"/>
          </a:p>
        </p:txBody>
      </p:sp>
    </p:spTree>
    <p:extLst>
      <p:ext uri="{BB962C8B-B14F-4D97-AF65-F5344CB8AC3E}">
        <p14:creationId xmlns:p14="http://schemas.microsoft.com/office/powerpoint/2010/main" val="3723446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pPr lvl="0"/>
            <a:fld id="{02316B6B-25C5-4ABD-90CB-BCAADD82114E}" type="datetime1">
              <a:rPr lang="en-US" smtClean="0"/>
              <a:pPr lvl="0"/>
              <a:t>3/15/2026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F8A4802E-C3FA-4566-9146-5706B7152ADF}" type="slidenum">
              <a:rPr lang="en-US" smtClean="0"/>
              <a:t>‹#›</a:t>
            </a:fld>
            <a:endParaRPr lang="en-US"/>
          </a:p>
        </p:txBody>
      </p:sp>
    </p:spTree>
    <p:extLst>
      <p:ext uri="{BB962C8B-B14F-4D97-AF65-F5344CB8AC3E}">
        <p14:creationId xmlns:p14="http://schemas.microsoft.com/office/powerpoint/2010/main" val="506285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pPr lvl="0"/>
            <a:fld id="{A62267DA-D069-4A33-ABE5-B6B1E7C55147}" type="datetime1">
              <a:rPr lang="en-US" smtClean="0"/>
              <a:pPr lvl="0"/>
              <a:t>3/15/2026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959F7C53-5090-4C89-846B-1B61D98BD0A6}" type="slidenum">
              <a:rPr lang="en-US" smtClean="0"/>
              <a:t>‹#›</a:t>
            </a:fld>
            <a:endParaRPr lang="en-US"/>
          </a:p>
        </p:txBody>
      </p:sp>
    </p:spTree>
    <p:extLst>
      <p:ext uri="{BB962C8B-B14F-4D97-AF65-F5344CB8AC3E}">
        <p14:creationId xmlns:p14="http://schemas.microsoft.com/office/powerpoint/2010/main" val="1877393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lvl="0"/>
            <a:fld id="{54A5DFEC-A3D1-419C-9DEB-F76FC71806DD}" type="datetime1">
              <a:rPr lang="en-US" smtClean="0"/>
              <a:pPr lvl="0"/>
              <a:t>3/15/2026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lvl="0"/>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lvl="0"/>
            <a:fld id="{0FC2C168-0043-4423-8ED1-8EDECACA4D92}" type="slidenum">
              <a:rPr lang="en-US" smtClean="0"/>
              <a:t>‹#›</a:t>
            </a:fld>
            <a:endParaRPr lang="en-US"/>
          </a:p>
        </p:txBody>
      </p:sp>
    </p:spTree>
    <p:extLst>
      <p:ext uri="{BB962C8B-B14F-4D97-AF65-F5344CB8AC3E}">
        <p14:creationId xmlns:p14="http://schemas.microsoft.com/office/powerpoint/2010/main" val="1263876716"/>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png"/><Relationship Id="rId5" Type="http://schemas.openxmlformats.org/officeDocument/2006/relationships/hyperlink" Target="http://repository.kallipos.gr/handle/11419/4794"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7.jpeg"/><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jpeg"/><Relationship Id="rId7" Type="http://schemas.openxmlformats.org/officeDocument/2006/relationships/diagramColors" Target="../diagrams/colors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el.wiktionary.org/wiki/%CE%B5%CF%80%CE%B1%CE%BD%CE%AC%CE%BB%CE%B7%CF%88%CE%B7"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hyperlink" Target="https://el.wiktionary.org/wiki/%CF%83%CF%8D%CE%BD%CE%B8%CE%B5%CF%84%CE%B7_%CF%80%CF%81%CF%8C%CF%84%CE%B1%CF%83%CE%B7" TargetMode="External"/><Relationship Id="rId5" Type="http://schemas.openxmlformats.org/officeDocument/2006/relationships/hyperlink" Target="https://el.wiktionary.org/wiki/%CE%9A%CE%B1%CF%84%CE%B7%CE%B3%CE%BF%CF%81%CE%AF%CE%B1:%CE%9B%CE%BF%CE%B3%CE%B9%CE%BA%CE%AE_(%CE%BD%CE%AD%CE%B1_%CE%B5%CE%BB%CE%BB%CE%B7%CE%BD%CE%B9%CE%BA%CE%AC)" TargetMode="External"/><Relationship Id="rId4" Type="http://schemas.openxmlformats.org/officeDocument/2006/relationships/hyperlink" Target="https://el.wiktionary.org/wiki/%CE%BD%CF%8C%CE%B7%CE%BC%CE%B1" TargetMode="Externa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png"/><Relationship Id="rId4" Type="http://schemas.openxmlformats.org/officeDocument/2006/relationships/notesSlide" Target="../notesSlides/notesSlide13.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png"/><Relationship Id="rId4" Type="http://schemas.openxmlformats.org/officeDocument/2006/relationships/notesSlide" Target="../notesSlides/notesSlide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png"/><Relationship Id="rId4"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1.png"/><Relationship Id="rId4" Type="http://schemas.openxmlformats.org/officeDocument/2006/relationships/notesSlide" Target="../notesSlides/notesSlide2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l-GR" dirty="0"/>
              <a:t>ΙΣΤΟΡΙΑ ΕΠΙΣΤΗΜΗΣ- ΕΠΙΣΤΗΜΟΛΟΓΙΑ-</a:t>
            </a:r>
            <a:r>
              <a:rPr lang="en-US" dirty="0"/>
              <a:t>NOS (Nature of Science)</a:t>
            </a:r>
            <a:endParaRPr lang="el-GR" dirty="0"/>
          </a:p>
        </p:txBody>
      </p:sp>
      <p:sp>
        <p:nvSpPr>
          <p:cNvPr id="3" name="Subtitle 2"/>
          <p:cNvSpPr>
            <a:spLocks noGrp="1"/>
          </p:cNvSpPr>
          <p:nvPr>
            <p:ph type="subTitle" idx="1"/>
          </p:nvPr>
        </p:nvSpPr>
        <p:spPr/>
        <p:txBody>
          <a:bodyPr>
            <a:normAutofit fontScale="85000" lnSpcReduction="20000"/>
          </a:bodyPr>
          <a:lstStyle/>
          <a:p>
            <a:r>
              <a:rPr lang="el-GR" dirty="0"/>
              <a:t>Λογικός Θετικισμός- Εμπειρισμός- Επαληθευσιμότητα</a:t>
            </a:r>
          </a:p>
          <a:p>
            <a:r>
              <a:rPr lang="el-GR" dirty="0"/>
              <a:t>Διαψευσιμότητα (</a:t>
            </a:r>
            <a:r>
              <a:rPr lang="en-US" dirty="0"/>
              <a:t>Popper)</a:t>
            </a:r>
          </a:p>
          <a:p>
            <a:r>
              <a:rPr lang="el-GR" dirty="0"/>
              <a:t>Μεταθετικισμός-Ιστορική  οπτική- </a:t>
            </a:r>
            <a:r>
              <a:rPr lang="en-US" dirty="0"/>
              <a:t>Kuhn</a:t>
            </a:r>
          </a:p>
          <a:p>
            <a:r>
              <a:rPr lang="el-GR" b="1" dirty="0"/>
              <a:t>Μπορείτε να τα βρείτε στο Βιβλίο «Διδακτική της Βιολογίας», κεφ. 1.1. </a:t>
            </a:r>
            <a:r>
              <a:rPr lang="el-GR" u="sng" dirty="0">
                <a:hlinkClick r:id="rId5"/>
              </a:rPr>
              <a:t>http://repository.kallipos.gr/handle/11419/4794</a:t>
            </a:r>
            <a:r>
              <a:rPr lang="el-GR" u="sng" dirty="0"/>
              <a:t> </a:t>
            </a:r>
            <a:endParaRPr lang="el-GR" b="1" dirty="0"/>
          </a:p>
          <a:p>
            <a:endParaRPr lang="el-GR" b="1" dirty="0"/>
          </a:p>
          <a:p>
            <a:endParaRPr lang="el-GR" dirty="0"/>
          </a:p>
        </p:txBody>
      </p:sp>
      <p:pic>
        <p:nvPicPr>
          <p:cNvPr id="6" name="Recorded Sound">
            <a:hlinkClick r:id="" action="ppaction://media"/>
            <a:extLst>
              <a:ext uri="{FF2B5EF4-FFF2-40B4-BE49-F238E27FC236}">
                <a16:creationId xmlns:a16="http://schemas.microsoft.com/office/drawing/2014/main" id="{78234A35-022C-4D94-8F31-6C0E7F39131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80637" y="0"/>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834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34146">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36633D0-95EC-4C62-B63B-758C34859728}"/>
              </a:ext>
            </a:extLst>
          </p:cNvPr>
          <p:cNvSpPr>
            <a:spLocks noGrp="1"/>
          </p:cNvSpPr>
          <p:nvPr>
            <p:ph type="ctrTitle"/>
          </p:nvPr>
        </p:nvSpPr>
        <p:spPr>
          <a:xfrm>
            <a:off x="304799" y="117231"/>
            <a:ext cx="11438021" cy="691661"/>
          </a:xfrm>
        </p:spPr>
        <p:txBody>
          <a:bodyPr>
            <a:normAutofit fontScale="90000"/>
          </a:bodyPr>
          <a:lstStyle/>
          <a:p>
            <a:r>
              <a:rPr lang="el-GR" dirty="0"/>
              <a:t>Για την Επιστημονική Μέθοδο</a:t>
            </a:r>
            <a:endParaRPr lang="en-US" dirty="0"/>
          </a:p>
        </p:txBody>
      </p:sp>
      <p:sp>
        <p:nvSpPr>
          <p:cNvPr id="3" name="Υπότιτλος 2">
            <a:extLst>
              <a:ext uri="{FF2B5EF4-FFF2-40B4-BE49-F238E27FC236}">
                <a16:creationId xmlns:a16="http://schemas.microsoft.com/office/drawing/2014/main" id="{216E38D9-153F-45AD-81A1-B7423C19F0FC}"/>
              </a:ext>
            </a:extLst>
          </p:cNvPr>
          <p:cNvSpPr>
            <a:spLocks noGrp="1"/>
          </p:cNvSpPr>
          <p:nvPr>
            <p:ph type="subTitle" idx="1"/>
          </p:nvPr>
        </p:nvSpPr>
        <p:spPr>
          <a:xfrm>
            <a:off x="449179" y="858842"/>
            <a:ext cx="11176313" cy="5999158"/>
          </a:xfrm>
        </p:spPr>
        <p:txBody>
          <a:bodyPr>
            <a:noAutofit/>
          </a:bodyPr>
          <a:lstStyle/>
          <a:p>
            <a:r>
              <a:rPr lang="el-GR" sz="2400" dirty="0"/>
              <a:t>Τί χρειάζεται μία τέτοια ενότητα σε ένα μάθημα Διδακτικής;</a:t>
            </a:r>
          </a:p>
          <a:p>
            <a:r>
              <a:rPr lang="el-GR" sz="2400" dirty="0"/>
              <a:t>ΑΠΑΝΤΗΣΗ: </a:t>
            </a:r>
          </a:p>
          <a:p>
            <a:pPr marL="457200" indent="-457200" algn="l">
              <a:buAutoNum type="arabicPeriod"/>
            </a:pPr>
            <a:r>
              <a:rPr lang="el-GR" sz="2400" dirty="0"/>
              <a:t>Η επικρατούσα μέθοδος διδασκαλίας σήμερα στις ΦΕ και τη Βιολογία είναι η Διερευνητική- Εποικοδομητική. Ο πιο απλός ορισμός της τελευταίας είναι «η μεταφορά της Επιστημονικής Μεθόδου στη σχολική τάξη. Επομένως είναι σημαντικό να γνωρίζει κανείς ΤΙ ΕΝΝΟΟΥΜΕ ΛΕΓΟΝΤΑΣ «ΕΠΙΣΤΗΜΟΝΙΚΗ ΜΕΘΟΔΟΣ».</a:t>
            </a:r>
          </a:p>
          <a:p>
            <a:pPr marL="457200" indent="-457200" algn="l">
              <a:buAutoNum type="arabicPeriod"/>
            </a:pPr>
            <a:r>
              <a:rPr lang="el-GR" sz="2400" dirty="0"/>
              <a:t>Υπάρχει μία σειρά μελετών που συσχετίζουν την κατανόηση της Φύσης της Επιστήμης (</a:t>
            </a:r>
            <a:r>
              <a:rPr lang="en-US" sz="2400" dirty="0"/>
              <a:t>NOS- Nature of Science) </a:t>
            </a:r>
            <a:r>
              <a:rPr lang="el-GR" sz="2400" dirty="0"/>
              <a:t>με καλύτερη κατανόηση των εννοιών. </a:t>
            </a:r>
          </a:p>
          <a:p>
            <a:pPr marL="0" marR="0" lvl="0" indent="0" algn="l" defTabSz="914400" rtl="0" eaLnBrk="0" fontAlgn="base" latinLnBrk="0" hangingPunct="0">
              <a:lnSpc>
                <a:spcPct val="100000"/>
              </a:lnSpc>
              <a:spcBef>
                <a:spcPct val="0"/>
              </a:spcBef>
              <a:spcAft>
                <a:spcPct val="0"/>
              </a:spcAft>
              <a:buClrTx/>
              <a:buSzTx/>
              <a:buFontTx/>
              <a:buNone/>
              <a:tabLst/>
              <a:defRPr/>
            </a:pPr>
            <a:r>
              <a:rPr lang="el-GR" sz="2400" b="1" dirty="0"/>
              <a:t>«Η επιστημονική μέθοδος (σημαντικό κομμάτι της </a:t>
            </a:r>
            <a:r>
              <a:rPr lang="en-US" sz="2400" b="1" dirty="0" err="1"/>
              <a:t>NoS</a:t>
            </a:r>
            <a:r>
              <a:rPr lang="en-US" sz="2400" b="1" dirty="0"/>
              <a:t>)</a:t>
            </a:r>
            <a:r>
              <a:rPr lang="el-GR" sz="2400" b="1" dirty="0"/>
              <a:t> αναφέρεται στις διαδικασίες με τις οποίες οι επιστήμονες παράγουν, ελέγχουν και τεκμηριώνουν θεωρίες».</a:t>
            </a:r>
            <a:r>
              <a:rPr lang="en-US" sz="2400" b="1" dirty="0"/>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l-GR" altLang="el-GR" sz="1400" b="1"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Η επιστημονική μέθοδος είναι ένα μικρό μέρος της </a:t>
            </a:r>
            <a:r>
              <a:rPr kumimoji="0" lang="el-GR" altLang="el-GR" sz="1400" b="1" i="1"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Nature</a:t>
            </a:r>
            <a:r>
              <a:rPr kumimoji="0" lang="el-GR" altLang="el-GR" sz="1400" b="1"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 of </a:t>
            </a:r>
            <a:r>
              <a:rPr kumimoji="0" lang="el-GR" altLang="el-GR" sz="1400" b="1" i="1"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Science</a:t>
            </a:r>
            <a:r>
              <a:rPr kumimoji="0" lang="el-GR" altLang="el-GR" sz="1400" b="1"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l-GR" altLang="el-GR" sz="1400" b="1" i="1"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NoS</a:t>
            </a:r>
            <a:r>
              <a:rPr kumimoji="0" lang="el-GR" altLang="el-GR" sz="1400" b="1"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 → Δηλ. του τι είναι η επιστήμη και πώς λειτουργεί</a:t>
            </a:r>
            <a:r>
              <a:rPr kumimoji="0" lang="en-US" altLang="el-GR" sz="1400" b="1"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 M</a:t>
            </a:r>
            <a:r>
              <a:rPr kumimoji="0" lang="el-GR" altLang="el-GR" sz="1400" b="1" i="1"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έσα</a:t>
            </a:r>
            <a:r>
              <a:rPr kumimoji="0" lang="el-GR" altLang="el-GR" sz="1400" b="1"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 σε αυτό περιλαμβάνονται:</a:t>
            </a:r>
            <a:r>
              <a:rPr kumimoji="0" lang="en-US" altLang="el-GR" sz="1400" b="1"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l-GR" altLang="el-GR" sz="1400" b="1"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οι επιστημονικές μέθοδοι</a:t>
            </a:r>
            <a:r>
              <a:rPr kumimoji="0" lang="en-US" altLang="el-GR" sz="1400" b="1"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l-GR" altLang="el-GR" sz="1400" b="1"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οι θεωρίες και τα μοντέλα</a:t>
            </a:r>
            <a:r>
              <a:rPr kumimoji="0" lang="en-US" altLang="el-GR" sz="1400" b="1"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l-GR" altLang="el-GR" sz="1400" b="1"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η ιστορική ανάπτυξη της γνώσης</a:t>
            </a:r>
            <a:r>
              <a:rPr kumimoji="0" lang="en-US" altLang="el-GR" sz="1400" b="1"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l-GR" altLang="el-GR" sz="1400" b="1"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οι κοινωνικές και πολιτισμικές διαστάσεις</a:t>
            </a:r>
            <a:r>
              <a:rPr kumimoji="0" lang="en-US" altLang="el-GR" sz="1400" b="1"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lang="en-US" b="1" i="1" dirty="0"/>
              <a:t> </a:t>
            </a:r>
          </a:p>
          <a:p>
            <a:endParaRPr lang="en-US" sz="2400" b="1" dirty="0"/>
          </a:p>
          <a:p>
            <a:endParaRPr lang="el-GR" sz="2400" b="1" dirty="0"/>
          </a:p>
          <a:p>
            <a:endParaRPr lang="el-GR" sz="2400" dirty="0"/>
          </a:p>
          <a:p>
            <a:endParaRPr lang="el-GR" sz="2400" dirty="0"/>
          </a:p>
          <a:p>
            <a:pPr marL="457200" indent="-457200" algn="l">
              <a:buAutoNum type="arabicPeriod"/>
            </a:pPr>
            <a:endParaRPr lang="en-US" sz="2400" dirty="0"/>
          </a:p>
        </p:txBody>
      </p:sp>
      <p:pic>
        <p:nvPicPr>
          <p:cNvPr id="4" name="Εγγεγραμμένος ήχος">
            <a:hlinkClick r:id="" action="ppaction://media"/>
            <a:extLst>
              <a:ext uri="{FF2B5EF4-FFF2-40B4-BE49-F238E27FC236}">
                <a16:creationId xmlns:a16="http://schemas.microsoft.com/office/drawing/2014/main" id="{A737CC28-CE17-4C5D-B680-E7575D09D52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367541" y="1773242"/>
            <a:ext cx="487363" cy="487363"/>
          </a:xfrm>
          <a:prstGeom prst="rect">
            <a:avLst/>
          </a:prstGeom>
        </p:spPr>
      </p:pic>
    </p:spTree>
    <p:extLst>
      <p:ext uri="{BB962C8B-B14F-4D97-AF65-F5344CB8AC3E}">
        <p14:creationId xmlns:p14="http://schemas.microsoft.com/office/powerpoint/2010/main" val="2814967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37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31707">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B14DA11-2CB2-A40E-00E2-A266F1594260}"/>
              </a:ext>
            </a:extLst>
          </p:cNvPr>
          <p:cNvSpPr>
            <a:spLocks noGrp="1"/>
          </p:cNvSpPr>
          <p:nvPr>
            <p:ph type="title"/>
          </p:nvPr>
        </p:nvSpPr>
        <p:spPr>
          <a:xfrm>
            <a:off x="838200" y="556995"/>
            <a:ext cx="10515600" cy="1133693"/>
          </a:xfrm>
        </p:spPr>
        <p:txBody>
          <a:bodyPr>
            <a:normAutofit/>
          </a:bodyPr>
          <a:lstStyle/>
          <a:p>
            <a:r>
              <a:rPr lang="el-GR" sz="3600" b="1"/>
              <a:t>Σύγχρονη άποψη για τη N</a:t>
            </a:r>
            <a:r>
              <a:rPr lang="en-US" sz="3600" b="1"/>
              <a:t>o</a:t>
            </a:r>
            <a:r>
              <a:rPr lang="el-GR" sz="3600" b="1"/>
              <a:t>S</a:t>
            </a:r>
            <a:br>
              <a:rPr lang="el-GR" sz="3600" b="1"/>
            </a:br>
            <a:endParaRPr lang="el-GR" sz="3600"/>
          </a:p>
        </p:txBody>
      </p:sp>
      <p:graphicFrame>
        <p:nvGraphicFramePr>
          <p:cNvPr id="14" name="Θέση περιεχομένου 2">
            <a:extLst>
              <a:ext uri="{FF2B5EF4-FFF2-40B4-BE49-F238E27FC236}">
                <a16:creationId xmlns:a16="http://schemas.microsoft.com/office/drawing/2014/main" id="{F480F057-A16C-5197-58E5-1B17AD29B873}"/>
              </a:ext>
            </a:extLst>
          </p:cNvPr>
          <p:cNvGraphicFramePr>
            <a:graphicFrameLocks noGrp="1"/>
          </p:cNvGraphicFramePr>
          <p:nvPr>
            <p:ph idx="1"/>
            <p:extLst>
              <p:ext uri="{D42A27DB-BD31-4B8C-83A1-F6EECF244321}">
                <p14:modId xmlns:p14="http://schemas.microsoft.com/office/powerpoint/2010/main" val="301911265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27107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1">
    <p:bg>
      <p:bgPr>
        <a:solidFill>
          <a:srgbClr val="FFFFFF"/>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6A4CBB8D-3FAC-4258-9BC6-BE7A65FF0038}"/>
              </a:ext>
            </a:extLst>
          </p:cNvPr>
          <p:cNvSpPr>
            <a:spLocks noMove="1" noResize="1"/>
          </p:cNvSpPr>
          <p:nvPr/>
        </p:nvSpPr>
        <p:spPr>
          <a:xfrm>
            <a:off x="0" y="0"/>
            <a:ext cx="12191996" cy="6858000"/>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3" name="Freeform: Shape 11">
            <a:extLst>
              <a:ext uri="{FF2B5EF4-FFF2-40B4-BE49-F238E27FC236}">
                <a16:creationId xmlns:a16="http://schemas.microsoft.com/office/drawing/2014/main" id="{097447D3-96F4-445C-8CB6-CEFDFD448578}"/>
              </a:ext>
            </a:extLst>
          </p:cNvPr>
          <p:cNvSpPr>
            <a:spLocks noMove="1" noResize="1"/>
          </p:cNvSpPr>
          <p:nvPr/>
        </p:nvSpPr>
        <p:spPr>
          <a:xfrm rot="18899994" flipH="1">
            <a:off x="-376152" y="-253675"/>
            <a:ext cx="1827638" cy="1376985"/>
          </a:xfrm>
          <a:custGeom>
            <a:avLst/>
            <a:gdLst>
              <a:gd name="f0" fmla="val 10800000"/>
              <a:gd name="f1" fmla="val 5400000"/>
              <a:gd name="f2" fmla="val 180"/>
              <a:gd name="f3" fmla="val w"/>
              <a:gd name="f4" fmla="val h"/>
              <a:gd name="f5" fmla="val 0"/>
              <a:gd name="f6" fmla="val 1827638"/>
              <a:gd name="f7" fmla="val 1376989"/>
              <a:gd name="f8" fmla="val 987379"/>
              <a:gd name="f9" fmla="val 840260"/>
              <a:gd name="f10" fmla="+- 0 0 -90"/>
              <a:gd name="f11" fmla="*/ f3 1 1827638"/>
              <a:gd name="f12" fmla="*/ f4 1 1376989"/>
              <a:gd name="f13" fmla="val f5"/>
              <a:gd name="f14" fmla="val f6"/>
              <a:gd name="f15" fmla="val f7"/>
              <a:gd name="f16" fmla="*/ f10 f0 1"/>
              <a:gd name="f17" fmla="+- f15 0 f13"/>
              <a:gd name="f18" fmla="+- f14 0 f13"/>
              <a:gd name="f19" fmla="*/ f16 1 f2"/>
              <a:gd name="f20" fmla="*/ f18 1 1827638"/>
              <a:gd name="f21" fmla="*/ f17 1 1376989"/>
              <a:gd name="f22" fmla="*/ 0 f18 1"/>
              <a:gd name="f23" fmla="*/ 987379 f17 1"/>
              <a:gd name="f24" fmla="*/ 987379 f18 1"/>
              <a:gd name="f25" fmla="*/ 0 f17 1"/>
              <a:gd name="f26" fmla="*/ 1827638 f18 1"/>
              <a:gd name="f27" fmla="*/ 840260 f17 1"/>
              <a:gd name="f28" fmla="*/ 1376989 f17 1"/>
              <a:gd name="f29" fmla="+- f19 0 f1"/>
              <a:gd name="f30" fmla="*/ f22 1 1827638"/>
              <a:gd name="f31" fmla="*/ f23 1 1376989"/>
              <a:gd name="f32" fmla="*/ f24 1 1827638"/>
              <a:gd name="f33" fmla="*/ f25 1 1376989"/>
              <a:gd name="f34" fmla="*/ f26 1 1827638"/>
              <a:gd name="f35" fmla="*/ f27 1 1376989"/>
              <a:gd name="f36" fmla="*/ f28 1 1376989"/>
              <a:gd name="f37" fmla="*/ f13 1 f20"/>
              <a:gd name="f38" fmla="*/ f14 1 f20"/>
              <a:gd name="f39" fmla="*/ f13 1 f21"/>
              <a:gd name="f40" fmla="*/ f15 1 f21"/>
              <a:gd name="f41" fmla="*/ f30 1 f20"/>
              <a:gd name="f42" fmla="*/ f31 1 f21"/>
              <a:gd name="f43" fmla="*/ f32 1 f20"/>
              <a:gd name="f44" fmla="*/ f33 1 f21"/>
              <a:gd name="f45" fmla="*/ f34 1 f20"/>
              <a:gd name="f46" fmla="*/ f35 1 f21"/>
              <a:gd name="f47" fmla="*/ f36 1 f21"/>
              <a:gd name="f48" fmla="*/ f37 f11 1"/>
              <a:gd name="f49" fmla="*/ f38 f11 1"/>
              <a:gd name="f50" fmla="*/ f40 f12 1"/>
              <a:gd name="f51" fmla="*/ f39 f12 1"/>
              <a:gd name="f52" fmla="*/ f41 f11 1"/>
              <a:gd name="f53" fmla="*/ f42 f12 1"/>
              <a:gd name="f54" fmla="*/ f43 f11 1"/>
              <a:gd name="f55" fmla="*/ f44 f12 1"/>
              <a:gd name="f56" fmla="*/ f45 f11 1"/>
              <a:gd name="f57" fmla="*/ f46 f12 1"/>
              <a:gd name="f58" fmla="*/ f47 f12 1"/>
            </a:gdLst>
            <a:ahLst/>
            <a:cxnLst>
              <a:cxn ang="3cd4">
                <a:pos x="hc" y="t"/>
              </a:cxn>
              <a:cxn ang="0">
                <a:pos x="r" y="vc"/>
              </a:cxn>
              <a:cxn ang="cd4">
                <a:pos x="hc" y="b"/>
              </a:cxn>
              <a:cxn ang="cd2">
                <a:pos x="l" y="vc"/>
              </a:cxn>
              <a:cxn ang="f29">
                <a:pos x="f52" y="f53"/>
              </a:cxn>
              <a:cxn ang="f29">
                <a:pos x="f54" y="f55"/>
              </a:cxn>
              <a:cxn ang="f29">
                <a:pos x="f56" y="f57"/>
              </a:cxn>
              <a:cxn ang="f29">
                <a:pos x="f56" y="f58"/>
              </a:cxn>
              <a:cxn ang="f29">
                <a:pos x="f52" y="f58"/>
              </a:cxn>
            </a:cxnLst>
            <a:rect l="f48" t="f51" r="f49" b="f50"/>
            <a:pathLst>
              <a:path w="1827638" h="1376989">
                <a:moveTo>
                  <a:pt x="f5" y="f8"/>
                </a:moveTo>
                <a:lnTo>
                  <a:pt x="f8" y="f5"/>
                </a:lnTo>
                <a:lnTo>
                  <a:pt x="f6" y="f9"/>
                </a:lnTo>
                <a:lnTo>
                  <a:pt x="f6" y="f7"/>
                </a:lnTo>
                <a:lnTo>
                  <a:pt x="f5" y="f7"/>
                </a:lnTo>
                <a:close/>
              </a:path>
            </a:pathLst>
          </a:custGeom>
          <a:solidFill>
            <a:srgbClr val="4472C4">
              <a:alpha val="3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4" name="Rectangle 13">
            <a:extLst>
              <a:ext uri="{FF2B5EF4-FFF2-40B4-BE49-F238E27FC236}">
                <a16:creationId xmlns:a16="http://schemas.microsoft.com/office/drawing/2014/main" id="{44505A62-C5AA-4954-AEA8-A06D4E06D5F7}"/>
              </a:ext>
            </a:extLst>
          </p:cNvPr>
          <p:cNvSpPr>
            <a:spLocks noMove="1" noResize="1"/>
          </p:cNvSpPr>
          <p:nvPr/>
        </p:nvSpPr>
        <p:spPr>
          <a:xfrm rot="18899994" flipH="1">
            <a:off x="891641" y="422151"/>
            <a:ext cx="645365" cy="645365"/>
          </a:xfrm>
          <a:prstGeom prst="rect">
            <a:avLst/>
          </a:prstGeom>
          <a:solidFill>
            <a:srgbClr val="4472C4">
              <a:alpha val="3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5" name="Rectangle 15">
            <a:extLst>
              <a:ext uri="{FF2B5EF4-FFF2-40B4-BE49-F238E27FC236}">
                <a16:creationId xmlns:a16="http://schemas.microsoft.com/office/drawing/2014/main" id="{8A3D15D2-6DA1-4725-AFD9-B1C6D9A5151E}"/>
              </a:ext>
            </a:extLst>
          </p:cNvPr>
          <p:cNvSpPr>
            <a:spLocks noMove="1" noResize="1"/>
          </p:cNvSpPr>
          <p:nvPr/>
        </p:nvSpPr>
        <p:spPr>
          <a:xfrm rot="18899994" flipH="1">
            <a:off x="10043488" y="655136"/>
            <a:ext cx="687473" cy="687473"/>
          </a:xfrm>
          <a:prstGeom prst="rect">
            <a:avLst/>
          </a:prstGeom>
          <a:solidFill>
            <a:srgbClr val="FFC000">
              <a:alpha val="3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6" name="Freeform: Shape 17">
            <a:extLst>
              <a:ext uri="{FF2B5EF4-FFF2-40B4-BE49-F238E27FC236}">
                <a16:creationId xmlns:a16="http://schemas.microsoft.com/office/drawing/2014/main" id="{07399C32-8322-45D0-A59F-363804BA858B}"/>
              </a:ext>
            </a:extLst>
          </p:cNvPr>
          <p:cNvSpPr>
            <a:spLocks noMove="1" noResize="1"/>
          </p:cNvSpPr>
          <p:nvPr/>
        </p:nvSpPr>
        <p:spPr>
          <a:xfrm rot="10800009" flipH="1">
            <a:off x="9356643" y="0"/>
            <a:ext cx="2835353" cy="1480834"/>
          </a:xfrm>
          <a:custGeom>
            <a:avLst/>
            <a:gdLst>
              <a:gd name="f0" fmla="val 10800000"/>
              <a:gd name="f1" fmla="val 5400000"/>
              <a:gd name="f2" fmla="val 180"/>
              <a:gd name="f3" fmla="val w"/>
              <a:gd name="f4" fmla="val h"/>
              <a:gd name="f5" fmla="val 0"/>
              <a:gd name="f6" fmla="val 2835357"/>
              <a:gd name="f7" fmla="val 1480837"/>
              <a:gd name="f8" fmla="val 1552727"/>
              <a:gd name="f9" fmla="val 1223245"/>
              <a:gd name="f10" fmla="+- 0 0 -90"/>
              <a:gd name="f11" fmla="*/ f3 1 2835357"/>
              <a:gd name="f12" fmla="*/ f4 1 1480837"/>
              <a:gd name="f13" fmla="val f5"/>
              <a:gd name="f14" fmla="val f6"/>
              <a:gd name="f15" fmla="val f7"/>
              <a:gd name="f16" fmla="*/ f10 f0 1"/>
              <a:gd name="f17" fmla="+- f15 0 f13"/>
              <a:gd name="f18" fmla="+- f14 0 f13"/>
              <a:gd name="f19" fmla="*/ f16 1 f2"/>
              <a:gd name="f20" fmla="*/ f18 1 2835357"/>
              <a:gd name="f21" fmla="*/ f17 1 1480837"/>
              <a:gd name="f22" fmla="*/ 2835357 f18 1"/>
              <a:gd name="f23" fmla="*/ 1480837 f17 1"/>
              <a:gd name="f24" fmla="*/ 0 f18 1"/>
              <a:gd name="f25" fmla="*/ 1552727 f18 1"/>
              <a:gd name="f26" fmla="*/ 0 f17 1"/>
              <a:gd name="f27" fmla="*/ 1223245 f17 1"/>
              <a:gd name="f28" fmla="+- f19 0 f1"/>
              <a:gd name="f29" fmla="*/ f22 1 2835357"/>
              <a:gd name="f30" fmla="*/ f23 1 1480837"/>
              <a:gd name="f31" fmla="*/ f24 1 2835357"/>
              <a:gd name="f32" fmla="*/ f25 1 2835357"/>
              <a:gd name="f33" fmla="*/ f26 1 1480837"/>
              <a:gd name="f34" fmla="*/ f27 1 1480837"/>
              <a:gd name="f35" fmla="*/ f13 1 f20"/>
              <a:gd name="f36" fmla="*/ f14 1 f20"/>
              <a:gd name="f37" fmla="*/ f13 1 f21"/>
              <a:gd name="f38" fmla="*/ f15 1 f21"/>
              <a:gd name="f39" fmla="*/ f29 1 f20"/>
              <a:gd name="f40" fmla="*/ f30 1 f21"/>
              <a:gd name="f41" fmla="*/ f31 1 f20"/>
              <a:gd name="f42" fmla="*/ f32 1 f20"/>
              <a:gd name="f43" fmla="*/ f33 1 f21"/>
              <a:gd name="f44" fmla="*/ f34 1 f21"/>
              <a:gd name="f45" fmla="*/ f35 f11 1"/>
              <a:gd name="f46" fmla="*/ f36 f11 1"/>
              <a:gd name="f47" fmla="*/ f38 f12 1"/>
              <a:gd name="f48" fmla="*/ f37 f12 1"/>
              <a:gd name="f49" fmla="*/ f39 f11 1"/>
              <a:gd name="f50" fmla="*/ f40 f12 1"/>
              <a:gd name="f51" fmla="*/ f41 f11 1"/>
              <a:gd name="f52" fmla="*/ f42 f11 1"/>
              <a:gd name="f53" fmla="*/ f43 f12 1"/>
              <a:gd name="f54" fmla="*/ f44 f12 1"/>
            </a:gdLst>
            <a:ahLst/>
            <a:cxnLst>
              <a:cxn ang="3cd4">
                <a:pos x="hc" y="t"/>
              </a:cxn>
              <a:cxn ang="0">
                <a:pos x="r" y="vc"/>
              </a:cxn>
              <a:cxn ang="cd4">
                <a:pos x="hc" y="b"/>
              </a:cxn>
              <a:cxn ang="cd2">
                <a:pos x="l" y="vc"/>
              </a:cxn>
              <a:cxn ang="f28">
                <a:pos x="f49" y="f50"/>
              </a:cxn>
              <a:cxn ang="f28">
                <a:pos x="f51" y="f50"/>
              </a:cxn>
              <a:cxn ang="f28">
                <a:pos x="f52" y="f53"/>
              </a:cxn>
              <a:cxn ang="f28">
                <a:pos x="f49" y="f54"/>
              </a:cxn>
            </a:cxnLst>
            <a:rect l="f45" t="f48" r="f46" b="f47"/>
            <a:pathLst>
              <a:path w="2835357" h="1480837">
                <a:moveTo>
                  <a:pt x="f6" y="f7"/>
                </a:moveTo>
                <a:lnTo>
                  <a:pt x="f5" y="f7"/>
                </a:lnTo>
                <a:lnTo>
                  <a:pt x="f8" y="f5"/>
                </a:lnTo>
                <a:lnTo>
                  <a:pt x="f6" y="f9"/>
                </a:lnTo>
                <a:close/>
              </a:path>
            </a:pathLst>
          </a:custGeom>
          <a:solidFill>
            <a:srgbClr val="FFC000">
              <a:alpha val="3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7" name="Isosceles Triangle 19">
            <a:extLst>
              <a:ext uri="{FF2B5EF4-FFF2-40B4-BE49-F238E27FC236}">
                <a16:creationId xmlns:a16="http://schemas.microsoft.com/office/drawing/2014/main" id="{2FA217BA-2CF0-4FB7-B80E-2082AB277268}"/>
              </a:ext>
            </a:extLst>
          </p:cNvPr>
          <p:cNvSpPr>
            <a:spLocks noMove="1" noResize="1"/>
          </p:cNvSpPr>
          <p:nvPr/>
        </p:nvSpPr>
        <p:spPr>
          <a:xfrm flipH="1">
            <a:off x="7976347" y="6115498"/>
            <a:ext cx="1494513" cy="74250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4472C4">
              <a:alpha val="3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8" name="Εικόνα 4" descr="Εικόνα που περιέχει κείμενο, πράσινο, στιγμιότυπο οθόνης&#10;&#10;Περιγραφή που δημιουργήθηκε αυτόματα">
            <a:extLst>
              <a:ext uri="{FF2B5EF4-FFF2-40B4-BE49-F238E27FC236}">
                <a16:creationId xmlns:a16="http://schemas.microsoft.com/office/drawing/2014/main" id="{61A030ED-5715-40B4-A4BB-4F4DB2AC0E0D}"/>
              </a:ext>
            </a:extLst>
          </p:cNvPr>
          <p:cNvPicPr>
            <a:picLocks noChangeAspect="1"/>
          </p:cNvPicPr>
          <p:nvPr/>
        </p:nvPicPr>
        <p:blipFill>
          <a:blip r:embed="rId2"/>
          <a:stretch>
            <a:fillRect/>
          </a:stretch>
        </p:blipFill>
        <p:spPr>
          <a:xfrm>
            <a:off x="322420" y="966651"/>
            <a:ext cx="10249971" cy="5965030"/>
          </a:xfrm>
          <a:prstGeom prst="rect">
            <a:avLst/>
          </a:prstGeom>
          <a:noFill/>
          <a:ln cap="flat">
            <a:noFill/>
          </a:ln>
        </p:spPr>
      </p:pic>
      <p:sp>
        <p:nvSpPr>
          <p:cNvPr id="9" name="Isosceles Triangle 21">
            <a:extLst>
              <a:ext uri="{FF2B5EF4-FFF2-40B4-BE49-F238E27FC236}">
                <a16:creationId xmlns:a16="http://schemas.microsoft.com/office/drawing/2014/main" id="{29CAFFC3-45FF-4071-8650-C61F5C2C6D37}"/>
              </a:ext>
            </a:extLst>
          </p:cNvPr>
          <p:cNvSpPr>
            <a:spLocks noMove="1" noResize="1"/>
          </p:cNvSpPr>
          <p:nvPr/>
        </p:nvSpPr>
        <p:spPr>
          <a:xfrm flipH="1">
            <a:off x="7604077" y="6453140"/>
            <a:ext cx="814904" cy="404859"/>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4472C4">
              <a:alpha val="3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10" name="Τίτλος 9">
            <a:extLst>
              <a:ext uri="{FF2B5EF4-FFF2-40B4-BE49-F238E27FC236}">
                <a16:creationId xmlns:a16="http://schemas.microsoft.com/office/drawing/2014/main" id="{31B668E1-5659-4033-9157-BF779784A41B}"/>
              </a:ext>
            </a:extLst>
          </p:cNvPr>
          <p:cNvSpPr>
            <a:spLocks noGrp="1"/>
          </p:cNvSpPr>
          <p:nvPr>
            <p:ph type="title"/>
          </p:nvPr>
        </p:nvSpPr>
        <p:spPr>
          <a:xfrm>
            <a:off x="1214323" y="-50251"/>
            <a:ext cx="10507414" cy="530122"/>
          </a:xfrm>
        </p:spPr>
        <p:txBody>
          <a:bodyPr>
            <a:normAutofit fontScale="90000"/>
          </a:bodyPr>
          <a:lstStyle/>
          <a:p>
            <a:r>
              <a:rPr lang="el-GR" sz="2700" b="1" dirty="0"/>
              <a:t>Ο κύκλος της Βιέννης –Λογικός Θετικισμός-Τους χρωστάμε την έννοια της ΕΜ ως «Παραδεδεγμένης-άποψης»</a:t>
            </a:r>
            <a:r>
              <a:rPr lang="el-GR" dirty="0"/>
              <a:t>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487310-D8B1-4F78-BF21-735DF72813AE}"/>
              </a:ext>
            </a:extLst>
          </p:cNvPr>
          <p:cNvSpPr txBox="1"/>
          <p:nvPr/>
        </p:nvSpPr>
        <p:spPr>
          <a:xfrm>
            <a:off x="317680" y="1313645"/>
            <a:ext cx="11874325" cy="4062651"/>
          </a:xfrm>
          <a:prstGeom prst="rect">
            <a:avLst/>
          </a:prstGeom>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ln cap="flat">
            <a:noFill/>
          </a:ln>
        </p:spPr>
        <p:txBody>
          <a:bodyPr vert="horz" wrap="square" lIns="91440" tIns="45720" rIns="91440" bIns="45720" anchor="t" anchorCtr="0" compatLnSpc="1">
            <a:spAutoFit/>
          </a:bodyPr>
          <a:lstStyle/>
          <a:p>
            <a:pPr marL="342900" marR="0" lvl="0" indent="-342900" algn="l" defTabSz="914400" rtl="0" fontAlgn="auto" hangingPunct="1">
              <a:lnSpc>
                <a:spcPct val="100000"/>
              </a:lnSpc>
              <a:spcBef>
                <a:spcPts val="0"/>
              </a:spcBef>
              <a:spcAft>
                <a:spcPts val="0"/>
              </a:spcAft>
              <a:buFont typeface="Arial" panose="020B0604020202020204" pitchFamily="34" charset="0"/>
              <a:buChar char="•"/>
              <a:tabLst/>
              <a:defRPr sz="1800" b="0" i="0" u="none" strike="noStrike" kern="0" cap="none" spc="0" baseline="0">
                <a:solidFill>
                  <a:srgbClr val="000000"/>
                </a:solidFill>
                <a:uFillTx/>
              </a:defRPr>
            </a:pPr>
            <a:r>
              <a:rPr lang="el-GR" sz="2000" b="1" i="0" u="none" strike="noStrike" kern="1200" cap="none" spc="0" baseline="0" dirty="0">
                <a:solidFill>
                  <a:srgbClr val="000000"/>
                </a:solidFill>
                <a:uFillTx/>
                <a:latin typeface="Calibri"/>
              </a:rPr>
              <a:t>Απόρριψη της Μεταφυσικής. </a:t>
            </a:r>
          </a:p>
          <a:p>
            <a:pPr marL="342900" marR="0" lvl="0" indent="-342900" algn="l" defTabSz="914400" rtl="0" fontAlgn="auto" hangingPunct="1">
              <a:lnSpc>
                <a:spcPct val="100000"/>
              </a:lnSpc>
              <a:spcBef>
                <a:spcPts val="0"/>
              </a:spcBef>
              <a:spcAft>
                <a:spcPts val="0"/>
              </a:spcAft>
              <a:buSzPct val="100000"/>
              <a:buFont typeface="Arial" panose="020B0604020202020204" pitchFamily="34" charset="0"/>
              <a:buChar char="•"/>
              <a:tabLst/>
              <a:defRPr sz="1800" b="0" i="0" u="none" strike="noStrike" kern="0" cap="none" spc="0" baseline="0">
                <a:solidFill>
                  <a:srgbClr val="000000"/>
                </a:solidFill>
                <a:uFillTx/>
              </a:defRPr>
            </a:pPr>
            <a:r>
              <a:rPr lang="el-GR" sz="2000" b="0" i="0" u="none" strike="noStrike" kern="1200" cap="none" spc="0" baseline="0" dirty="0">
                <a:solidFill>
                  <a:srgbClr val="000000"/>
                </a:solidFill>
                <a:uFillTx/>
                <a:latin typeface="Calibri"/>
              </a:rPr>
              <a:t>Θεωρεί ως μοναδική γνωσιολογική περιοχή την </a:t>
            </a:r>
            <a:r>
              <a:rPr lang="el-GR" sz="2000" b="1" i="0" u="none" strike="noStrike" kern="1200" cap="none" spc="0" baseline="0" dirty="0">
                <a:solidFill>
                  <a:srgbClr val="000000"/>
                </a:solidFill>
                <a:uFillTx/>
                <a:latin typeface="Calibri"/>
              </a:rPr>
              <a:t>Εμπειρία.</a:t>
            </a:r>
            <a:r>
              <a:rPr lang="el-GR" sz="2000" b="0" i="0" u="none" strike="noStrike" kern="1200" cap="none" spc="0" baseline="0" dirty="0">
                <a:solidFill>
                  <a:srgbClr val="000000"/>
                </a:solidFill>
                <a:uFillTx/>
                <a:latin typeface="Calibri"/>
              </a:rPr>
              <a:t> Δηλ.</a:t>
            </a:r>
            <a:r>
              <a:rPr lang="el-GR" sz="2000" b="1" i="0" u="none" strike="noStrike" kern="1200" cap="none" spc="0" baseline="0" dirty="0">
                <a:solidFill>
                  <a:srgbClr val="000000"/>
                </a:solidFill>
                <a:uFillTx/>
                <a:latin typeface="Calibri"/>
              </a:rPr>
              <a:t> </a:t>
            </a:r>
            <a:r>
              <a:rPr lang="el-GR" sz="2000" b="0" i="0" u="none" strike="noStrike" kern="1200" cap="none" spc="0" baseline="0" dirty="0">
                <a:solidFill>
                  <a:srgbClr val="000000"/>
                </a:solidFill>
                <a:uFillTx/>
                <a:latin typeface="Calibri"/>
              </a:rPr>
              <a:t>περιορίζει την αποστολή όλων των επιστημών μόνο στην αναγνώριση και καταγραφή – και όχι στην ερμηνεία των γεγονότων και των φαινομένων. Η παρατήρηση και η μέτρηση αποτελούν τον πυρήνα της κάθε επιστημονικής προσπάθειας: </a:t>
            </a:r>
            <a:r>
              <a:rPr lang="el-GR" sz="2000" b="1" i="0" u="none" strike="noStrike" kern="1200" cap="none" spc="0" baseline="0" dirty="0">
                <a:solidFill>
                  <a:srgbClr val="000000"/>
                </a:solidFill>
                <a:uFillTx/>
                <a:latin typeface="Calibri"/>
              </a:rPr>
              <a:t>Επαγωγή</a:t>
            </a:r>
            <a:r>
              <a:rPr lang="en-US" sz="2000" b="1" i="0" u="none" strike="noStrike" kern="1200" cap="none" spc="0" baseline="0" dirty="0">
                <a:solidFill>
                  <a:srgbClr val="000000"/>
                </a:solidFill>
                <a:uFillTx/>
                <a:latin typeface="Calibri"/>
              </a:rPr>
              <a:t>/</a:t>
            </a:r>
            <a:r>
              <a:rPr lang="el-GR" sz="2000" b="1" i="0" u="none" strike="noStrike" kern="1200" cap="none" spc="0" baseline="0" dirty="0">
                <a:solidFill>
                  <a:srgbClr val="000000"/>
                </a:solidFill>
                <a:uFillTx/>
                <a:latin typeface="Calibri"/>
              </a:rPr>
              <a:t>Επαλήθευση (Παραδεδεγμένη Επιστημονική Μέθοδος).</a:t>
            </a: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l-GR" sz="2000" b="0" i="0" u="none" strike="noStrike" kern="1200" cap="none" spc="0" baseline="0" dirty="0">
                <a:solidFill>
                  <a:srgbClr val="000000"/>
                </a:solidFill>
                <a:uFillTx/>
                <a:latin typeface="Calibri"/>
              </a:rPr>
              <a:t>Θεωρούν ότι το </a:t>
            </a:r>
            <a:r>
              <a:rPr lang="el-GR" sz="2000" b="1" i="0" u="none" strike="noStrike" kern="1200" cap="none" spc="0" baseline="0" dirty="0">
                <a:solidFill>
                  <a:srgbClr val="000000"/>
                </a:solidFill>
                <a:uFillTx/>
                <a:latin typeface="Calibri"/>
              </a:rPr>
              <a:t>πείραμα</a:t>
            </a:r>
            <a:r>
              <a:rPr lang="el-GR" sz="2000" b="0" i="0" u="none" strike="noStrike" kern="1200" cap="none" spc="0" baseline="0" dirty="0">
                <a:solidFill>
                  <a:srgbClr val="000000"/>
                </a:solidFill>
                <a:uFillTx/>
                <a:latin typeface="Calibri"/>
              </a:rPr>
              <a:t> – δηλαδή η προσπάθεια να γίνουν διακριτοί οι φυσικοί νόμοι μέσω άμεσων χειρισμών και παρατηρήσεων – είναι η βάση κάθε επιστημονικής μεθόδου. Υποστηρίζει πως μπορούμε να στηριζόμαστε μόνο στην εμπειρία για να γνωρίσουμε έτσι </a:t>
            </a:r>
            <a:r>
              <a:rPr lang="el-GR" sz="2000" b="1" i="0" u="none" strike="noStrike" kern="1200" cap="none" spc="0" baseline="0" dirty="0">
                <a:solidFill>
                  <a:srgbClr val="000000"/>
                </a:solidFill>
                <a:uFillTx/>
                <a:latin typeface="Calibri"/>
              </a:rPr>
              <a:t>ΜΟΝΟ τα αντικείμενα των Φυσικών Επιστημών</a:t>
            </a:r>
            <a:r>
              <a:rPr lang="el-GR" sz="2000" b="0" i="0" u="none" strike="noStrike" kern="1200" cap="none" spc="0" baseline="0" dirty="0">
                <a:solidFill>
                  <a:srgbClr val="000000"/>
                </a:solidFill>
                <a:uFillTx/>
                <a:latin typeface="Calibri"/>
              </a:rPr>
              <a:t>. (</a:t>
            </a:r>
            <a:r>
              <a:rPr lang="el-GR" sz="2000" b="0" i="0" u="none" strike="noStrike" kern="1200" cap="none" spc="0" baseline="0" dirty="0" err="1">
                <a:solidFill>
                  <a:srgbClr val="000000"/>
                </a:solidFill>
                <a:uFillTx/>
                <a:latin typeface="Calibri"/>
              </a:rPr>
              <a:t>Κατ΄επέκταση</a:t>
            </a:r>
            <a:r>
              <a:rPr lang="el-GR" sz="2000" b="0" i="0" u="none" strike="noStrike" kern="1200" cap="none" spc="0" baseline="0" dirty="0">
                <a:solidFill>
                  <a:srgbClr val="000000"/>
                </a:solidFill>
                <a:uFillTx/>
                <a:latin typeface="Calibri"/>
              </a:rPr>
              <a:t>, =απόρριψη ή υποβάθμιση του ρόλου των Κοινωνικών Επιστημών ως </a:t>
            </a:r>
            <a:r>
              <a:rPr lang="el-GR" sz="2000" dirty="0">
                <a:solidFill>
                  <a:srgbClr val="000000"/>
                </a:solidFill>
                <a:latin typeface="Calibri"/>
              </a:rPr>
              <a:t>μη </a:t>
            </a:r>
            <a:r>
              <a:rPr lang="el-GR" sz="2000" b="0" i="0" u="none" strike="noStrike" kern="1200" cap="none" spc="0" baseline="0" dirty="0">
                <a:solidFill>
                  <a:srgbClr val="000000"/>
                </a:solidFill>
                <a:uFillTx/>
                <a:latin typeface="Calibri"/>
              </a:rPr>
              <a:t>Επιστημονικών).  </a:t>
            </a:r>
            <a:endParaRPr lang="en-US" sz="2000" b="0" i="0" u="none" strike="noStrike" kern="1200" cap="none" spc="0" baseline="0" dirty="0">
              <a:solidFill>
                <a:srgbClr val="000000"/>
              </a:solidFill>
              <a:uFillTx/>
              <a:latin typeface="Calibri"/>
            </a:endParaRPr>
          </a:p>
          <a:p>
            <a:pPr marL="285750" marR="0" lvl="0" indent="-28575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l-GR" sz="2000" b="0" i="0" u="none" strike="noStrike" kern="1200" cap="none" spc="0" baseline="0" dirty="0">
                <a:solidFill>
                  <a:srgbClr val="000000"/>
                </a:solidFill>
                <a:uFillTx/>
                <a:latin typeface="Calibri"/>
              </a:rPr>
              <a:t>Σκοπός της επιστήμης θεωρείται η κατανόηση του Κόσμου και η </a:t>
            </a:r>
            <a:r>
              <a:rPr lang="el-GR" sz="2000" b="1" i="0" u="none" strike="noStrike" kern="1200" cap="none" spc="0" baseline="0" dirty="0">
                <a:solidFill>
                  <a:srgbClr val="000000"/>
                </a:solidFill>
                <a:uFillTx/>
                <a:latin typeface="Calibri"/>
              </a:rPr>
              <a:t>ανακάλυψη της Αλήθειας</a:t>
            </a:r>
            <a:r>
              <a:rPr lang="el-GR" sz="2000" b="0" i="0" u="none" strike="noStrike" kern="1200" cap="none" spc="0" baseline="0" dirty="0">
                <a:solidFill>
                  <a:srgbClr val="000000"/>
                </a:solidFill>
                <a:uFillTx/>
                <a:latin typeface="Calibri"/>
              </a:rPr>
              <a:t> ούτως ώστε να καταφέρουμε είτε να τον προβλέψουμε είτε να τον ελέγξουμε. [</a:t>
            </a:r>
            <a:r>
              <a:rPr lang="el-GR" sz="2000" b="1" i="0" u="none" strike="noStrike" kern="1200" cap="none" spc="0" baseline="0" dirty="0">
                <a:solidFill>
                  <a:srgbClr val="000000"/>
                </a:solidFill>
                <a:uFillTx/>
                <a:latin typeface="Calibri"/>
              </a:rPr>
              <a:t>Άρα υπάρχει μία Αλήθεια προς την οποία στοχεύει η ΄Έρευνα και το πείραμα βασισμένες στην εμπειρία, στην παρατήρηση και στα</a:t>
            </a:r>
            <a:r>
              <a:rPr lang="en-US" sz="2000" b="1" i="0" u="none" strike="noStrike" kern="1200" cap="none" spc="0" baseline="0" dirty="0">
                <a:solidFill>
                  <a:srgbClr val="000000"/>
                </a:solidFill>
                <a:uFillTx/>
                <a:latin typeface="Calibri"/>
              </a:rPr>
              <a:t> </a:t>
            </a:r>
            <a:r>
              <a:rPr lang="el-GR" sz="2000" b="1" i="0" u="none" strike="noStrike" kern="1200" cap="none" spc="0" baseline="0" dirty="0">
                <a:solidFill>
                  <a:srgbClr val="000000"/>
                </a:solidFill>
                <a:uFillTx/>
                <a:latin typeface="Calibri"/>
              </a:rPr>
              <a:t>Μαθηματικά</a:t>
            </a:r>
            <a:r>
              <a:rPr lang="el-GR" sz="2000" b="0" i="0" u="none" strike="noStrike" kern="1200" cap="none" spc="0" baseline="0" dirty="0">
                <a:solidFill>
                  <a:srgbClr val="000000"/>
                </a:solidFill>
                <a:uFillTx/>
                <a:latin typeface="Calibri"/>
              </a:rPr>
              <a:t>].</a:t>
            </a:r>
            <a:endParaRPr lang="en-US" sz="2000" b="0"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sp>
        <p:nvSpPr>
          <p:cNvPr id="3" name="Τίτλος 2">
            <a:extLst>
              <a:ext uri="{FF2B5EF4-FFF2-40B4-BE49-F238E27FC236}">
                <a16:creationId xmlns:a16="http://schemas.microsoft.com/office/drawing/2014/main" id="{791FD39D-0081-4BA2-B763-3AEFA187C2C9}"/>
              </a:ext>
            </a:extLst>
          </p:cNvPr>
          <p:cNvSpPr txBox="1">
            <a:spLocks noGrp="1"/>
          </p:cNvSpPr>
          <p:nvPr>
            <p:ph type="title"/>
          </p:nvPr>
        </p:nvSpPr>
        <p:spPr>
          <a:xfrm>
            <a:off x="699952" y="236585"/>
            <a:ext cx="10790508" cy="689535"/>
          </a:xfrm>
        </p:spPr>
        <p:txBody>
          <a:bodyPr>
            <a:normAutofit fontScale="90000"/>
          </a:bodyPr>
          <a:lstStyle/>
          <a:p>
            <a:pPr lvl="0"/>
            <a:r>
              <a:rPr lang="el-GR" dirty="0"/>
              <a:t>Βασικά γνωρίσματα του Θετικιστικού ρεύματος</a:t>
            </a:r>
            <a:endParaRPr lang="en-US" dirty="0"/>
          </a:p>
        </p:txBody>
      </p:sp>
      <p:pic>
        <p:nvPicPr>
          <p:cNvPr id="4" name="Εγγεγραμμένος ήχος">
            <a:hlinkClick r:id="" action="ppaction://media"/>
            <a:extLst>
              <a:ext uri="{FF2B5EF4-FFF2-40B4-BE49-F238E27FC236}">
                <a16:creationId xmlns:a16="http://schemas.microsoft.com/office/drawing/2014/main" id="{8FA6C13B-5B29-48C2-9B8B-824E0EC5B92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51525" y="3184525"/>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61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43902">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4038" name="Picture 44037">
            <a:extLst>
              <a:ext uri="{FF2B5EF4-FFF2-40B4-BE49-F238E27FC236}">
                <a16:creationId xmlns:a16="http://schemas.microsoft.com/office/drawing/2014/main" id="{58161162-6BB3-CE0B-4AF2-E7053FCAB3AE}"/>
              </a:ext>
            </a:extLst>
          </p:cNvPr>
          <p:cNvPicPr>
            <a:picLocks noChangeAspect="1"/>
          </p:cNvPicPr>
          <p:nvPr/>
        </p:nvPicPr>
        <p:blipFill>
          <a:blip r:embed="rId3">
            <a:duotone>
              <a:schemeClr val="bg2">
                <a:shade val="45000"/>
                <a:satMod val="135000"/>
              </a:schemeClr>
              <a:prstClr val="white"/>
            </a:duotone>
          </a:blip>
          <a:srcRect r="2667"/>
          <a:stretch>
            <a:fillRect/>
          </a:stretch>
        </p:blipFill>
        <p:spPr>
          <a:xfrm>
            <a:off x="20" y="10"/>
            <a:ext cx="12191980" cy="6857990"/>
          </a:xfrm>
          <a:prstGeom prst="rect">
            <a:avLst/>
          </a:prstGeom>
        </p:spPr>
      </p:pic>
      <p:sp>
        <p:nvSpPr>
          <p:cNvPr id="44042" name="Rectangle 44041">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34" name="Title 1">
            <a:extLst>
              <a:ext uri="{FF2B5EF4-FFF2-40B4-BE49-F238E27FC236}">
                <a16:creationId xmlns:a16="http://schemas.microsoft.com/office/drawing/2014/main" id="{FEC3662A-53A3-478D-8CE4-0145989E0047}"/>
              </a:ext>
            </a:extLst>
          </p:cNvPr>
          <p:cNvSpPr>
            <a:spLocks noGrp="1" noChangeArrowheads="1"/>
          </p:cNvSpPr>
          <p:nvPr>
            <p:ph type="title"/>
          </p:nvPr>
        </p:nvSpPr>
        <p:spPr>
          <a:xfrm>
            <a:off x="838200" y="365125"/>
            <a:ext cx="10515600" cy="1325563"/>
          </a:xfrm>
        </p:spPr>
        <p:txBody>
          <a:bodyPr>
            <a:normAutofit/>
          </a:bodyPr>
          <a:lstStyle/>
          <a:p>
            <a:r>
              <a:rPr lang="el-GR" altLang="en-US" dirty="0"/>
              <a:t>ΕΠΙΣΤΗΜΟΝΙΚΗ ΜΕΘΟΔΟΣ-Παραδεδομένη ή Παραδεδεγμένη άποψη</a:t>
            </a:r>
          </a:p>
        </p:txBody>
      </p:sp>
      <p:graphicFrame>
        <p:nvGraphicFramePr>
          <p:cNvPr id="44037" name="Content Placeholder 2">
            <a:extLst>
              <a:ext uri="{FF2B5EF4-FFF2-40B4-BE49-F238E27FC236}">
                <a16:creationId xmlns:a16="http://schemas.microsoft.com/office/drawing/2014/main" id="{CFBEEB6F-3E02-2FF3-1F21-4B825B015812}"/>
              </a:ext>
            </a:extLst>
          </p:cNvPr>
          <p:cNvGraphicFramePr>
            <a:graphicFrameLocks noGrp="1"/>
          </p:cNvGraphicFramePr>
          <p:nvPr>
            <p:ph idx="1"/>
            <p:extLst>
              <p:ext uri="{D42A27DB-BD31-4B8C-83A1-F6EECF244321}">
                <p14:modId xmlns:p14="http://schemas.microsoft.com/office/powerpoint/2010/main" val="189605931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0A64E5A-BD37-4255-B910-806D7D603E2C}"/>
              </a:ext>
            </a:extLst>
          </p:cNvPr>
          <p:cNvSpPr txBox="1">
            <a:spLocks noGrp="1"/>
          </p:cNvSpPr>
          <p:nvPr>
            <p:ph type="title"/>
          </p:nvPr>
        </p:nvSpPr>
        <p:spPr>
          <a:xfrm>
            <a:off x="1520042" y="624110"/>
            <a:ext cx="9984569" cy="1280890"/>
          </a:xfrm>
        </p:spPr>
        <p:txBody>
          <a:bodyPr anchor="ctr">
            <a:normAutofit/>
          </a:bodyPr>
          <a:lstStyle/>
          <a:p>
            <a:pPr lvl="0"/>
            <a:r>
              <a:rPr lang="el-GR" sz="3200" dirty="0"/>
              <a:t>Η Επαγωγή ως η παραδεδεγμένη Επιστημονική Μέθοδος</a:t>
            </a:r>
            <a:r>
              <a:rPr lang="en-US" sz="3200" dirty="0"/>
              <a:t>: </a:t>
            </a:r>
            <a:r>
              <a:rPr lang="el-GR" sz="3200" b="1" dirty="0"/>
              <a:t>Επαγωγική μέθοδος</a:t>
            </a:r>
            <a:r>
              <a:rPr lang="en-US" sz="3200" b="1" dirty="0"/>
              <a:t> </a:t>
            </a:r>
            <a:endParaRPr lang="el-GR" sz="3200" b="1" dirty="0"/>
          </a:p>
        </p:txBody>
      </p:sp>
      <p:sp>
        <p:nvSpPr>
          <p:cNvPr id="3" name="Rectangle 3">
            <a:extLst>
              <a:ext uri="{FF2B5EF4-FFF2-40B4-BE49-F238E27FC236}">
                <a16:creationId xmlns:a16="http://schemas.microsoft.com/office/drawing/2014/main" id="{DF183376-4FBD-4B20-88FC-C62928AE55FD}"/>
              </a:ext>
            </a:extLst>
          </p:cNvPr>
          <p:cNvSpPr txBox="1">
            <a:spLocks noGrp="1"/>
          </p:cNvSpPr>
          <p:nvPr>
            <p:ph sz="half" idx="1"/>
          </p:nvPr>
        </p:nvSpPr>
        <p:spPr>
          <a:xfrm>
            <a:off x="1840675" y="1905000"/>
            <a:ext cx="5062401" cy="4006222"/>
          </a:xfrm>
        </p:spPr>
        <p:txBody>
          <a:bodyPr anchor="ctr">
            <a:normAutofit fontScale="92500" lnSpcReduction="10000"/>
          </a:bodyPr>
          <a:lstStyle/>
          <a:p>
            <a:pPr lvl="0">
              <a:lnSpc>
                <a:spcPct val="90000"/>
              </a:lnSpc>
              <a:buNone/>
            </a:pPr>
            <a:r>
              <a:rPr lang="en-US" sz="1600" dirty="0" err="1"/>
              <a:t>i</a:t>
            </a:r>
            <a:r>
              <a:rPr lang="en-US" sz="2000" dirty="0"/>
              <a:t>. </a:t>
            </a:r>
            <a:r>
              <a:rPr lang="el-GR" sz="2600" dirty="0"/>
              <a:t>Εκκίνηση από μεγάλο αριθμό προσεκτικών παρατηρήσεων </a:t>
            </a:r>
          </a:p>
          <a:p>
            <a:pPr lvl="0">
              <a:lnSpc>
                <a:spcPct val="90000"/>
              </a:lnSpc>
              <a:buNone/>
            </a:pPr>
            <a:r>
              <a:rPr lang="en-US" sz="2600" dirty="0"/>
              <a:t>ii. </a:t>
            </a:r>
            <a:r>
              <a:rPr lang="el-GR" sz="2600" dirty="0"/>
              <a:t>Απόφανση με κάποια γενίκευση από τα δεδομένα που έχουν συλλεγεί </a:t>
            </a:r>
          </a:p>
          <a:p>
            <a:pPr lvl="0">
              <a:lnSpc>
                <a:spcPct val="90000"/>
              </a:lnSpc>
              <a:buNone/>
            </a:pPr>
            <a:r>
              <a:rPr lang="en-US" sz="2600" dirty="0"/>
              <a:t>iii. </a:t>
            </a:r>
            <a:r>
              <a:rPr lang="el-GR" sz="2600" dirty="0"/>
              <a:t>Ίσως πρόβλεψη στη βάση αυτής της γενίκευσης</a:t>
            </a:r>
            <a:endParaRPr lang="en-US" sz="2600" dirty="0"/>
          </a:p>
          <a:p>
            <a:pPr lvl="0">
              <a:lnSpc>
                <a:spcPct val="90000"/>
              </a:lnSpc>
              <a:buNone/>
            </a:pPr>
            <a:r>
              <a:rPr lang="en-US" sz="2600" dirty="0"/>
              <a:t>X</a:t>
            </a:r>
            <a:r>
              <a:rPr lang="el-GR" sz="2600" dirty="0"/>
              <a:t>αρακτηριστικό: αποφυγή προβλέψεων όταν δεν υπάρχουν  παρατηρητικά δεδομένα </a:t>
            </a:r>
            <a:endParaRPr lang="en-US" sz="2600" dirty="0"/>
          </a:p>
          <a:p>
            <a:pPr lvl="0">
              <a:lnSpc>
                <a:spcPct val="90000"/>
              </a:lnSpc>
              <a:buNone/>
            </a:pPr>
            <a:endParaRPr lang="el-GR" sz="1500" dirty="0"/>
          </a:p>
        </p:txBody>
      </p:sp>
      <p:sp>
        <p:nvSpPr>
          <p:cNvPr id="5" name="Content Placeholder 4">
            <a:extLst>
              <a:ext uri="{FF2B5EF4-FFF2-40B4-BE49-F238E27FC236}">
                <a16:creationId xmlns:a16="http://schemas.microsoft.com/office/drawing/2014/main" id="{041B467B-DD01-D6E5-3AFA-209453DC0AAD}"/>
              </a:ext>
            </a:extLst>
          </p:cNvPr>
          <p:cNvSpPr>
            <a:spLocks noGrp="1"/>
          </p:cNvSpPr>
          <p:nvPr>
            <p:ph sz="half" idx="2"/>
          </p:nvPr>
        </p:nvSpPr>
        <p:spPr/>
        <p:txBody>
          <a:bodyPr>
            <a:normAutofit fontScale="92500" lnSpcReduction="10000"/>
          </a:bodyPr>
          <a:lstStyle/>
          <a:p>
            <a:pPr lvl="0">
              <a:lnSpc>
                <a:spcPct val="90000"/>
              </a:lnSpc>
              <a:buNone/>
            </a:pPr>
            <a:r>
              <a:rPr lang="el-GR" sz="2200" b="1" dirty="0"/>
              <a:t>Προϋποθέσεις για νόμιμη γενίκευση</a:t>
            </a:r>
            <a:endParaRPr lang="en-US" sz="2200" b="1" dirty="0"/>
          </a:p>
          <a:p>
            <a:pPr lvl="0">
              <a:lnSpc>
                <a:spcPct val="90000"/>
              </a:lnSpc>
              <a:buNone/>
            </a:pPr>
            <a:r>
              <a:rPr lang="en-US" sz="2200" dirty="0"/>
              <a:t>O</a:t>
            </a:r>
            <a:r>
              <a:rPr lang="el-GR" sz="2200" dirty="0"/>
              <a:t> αριθμός των </a:t>
            </a:r>
            <a:r>
              <a:rPr lang="el-GR" sz="2200" dirty="0" err="1"/>
              <a:t>παρατηρησιακών</a:t>
            </a:r>
            <a:r>
              <a:rPr lang="el-GR" sz="2200" dirty="0"/>
              <a:t> δεδομένων που σχηματίζουν τη βάση μιας γενίκευσης πρέπει να είναι αρκετά μεγάλος</a:t>
            </a:r>
          </a:p>
          <a:p>
            <a:pPr lvl="0">
              <a:lnSpc>
                <a:spcPct val="90000"/>
              </a:lnSpc>
              <a:buNone/>
            </a:pPr>
            <a:r>
              <a:rPr lang="el-GR" sz="2200" dirty="0"/>
              <a:t>2. </a:t>
            </a:r>
            <a:r>
              <a:rPr lang="en-US" sz="2200" dirty="0"/>
              <a:t>O</a:t>
            </a:r>
            <a:r>
              <a:rPr lang="el-GR" sz="2200" dirty="0"/>
              <a:t>ι παρατηρήσεις πρέπει να επαναλαμβάνονται υπό διαφορετικές συνθήκες</a:t>
            </a:r>
          </a:p>
          <a:p>
            <a:pPr lvl="0">
              <a:lnSpc>
                <a:spcPct val="90000"/>
              </a:lnSpc>
              <a:buNone/>
            </a:pPr>
            <a:r>
              <a:rPr lang="el-GR" sz="2200" dirty="0"/>
              <a:t>3. </a:t>
            </a:r>
            <a:r>
              <a:rPr lang="en-US" sz="2200" dirty="0"/>
              <a:t>K</a:t>
            </a:r>
            <a:r>
              <a:rPr lang="el-GR" sz="2200" dirty="0" err="1"/>
              <a:t>αμία</a:t>
            </a:r>
            <a:r>
              <a:rPr lang="el-GR" sz="2200" dirty="0"/>
              <a:t> αποδεκτή </a:t>
            </a:r>
            <a:r>
              <a:rPr lang="el-GR" sz="2200" dirty="0" err="1"/>
              <a:t>παρατηρησιακή</a:t>
            </a:r>
            <a:r>
              <a:rPr lang="el-GR" sz="2200" dirty="0"/>
              <a:t> απόφανση δεν πρέπει να έρχεται σε αντίφαση με τον </a:t>
            </a:r>
            <a:r>
              <a:rPr lang="el-GR" sz="2200" dirty="0" err="1"/>
              <a:t>προκύπτοντα</a:t>
            </a:r>
            <a:r>
              <a:rPr lang="el-GR" sz="2200" dirty="0"/>
              <a:t> καθολικό νόμο (απουσία εξαιρέσεων).</a:t>
            </a:r>
          </a:p>
          <a:p>
            <a:pPr lvl="0">
              <a:lnSpc>
                <a:spcPct val="90000"/>
              </a:lnSpc>
              <a:buNone/>
            </a:pPr>
            <a:r>
              <a:rPr lang="el-GR" sz="2200" dirty="0"/>
              <a:t>Ουσιαστικά αυτό που κάνουμε είναι μία συνεχής </a:t>
            </a:r>
            <a:r>
              <a:rPr lang="el-GR" sz="2200" b="1" dirty="0"/>
              <a:t>επαλήθευση και </a:t>
            </a:r>
            <a:r>
              <a:rPr lang="el-GR" sz="2200" b="1" dirty="0" err="1"/>
              <a:t>γι</a:t>
            </a:r>
            <a:r>
              <a:rPr lang="el-GR" sz="2200" b="1" dirty="0"/>
              <a:t>΄ αυτό μιλάμε για </a:t>
            </a:r>
            <a:r>
              <a:rPr lang="el-GR" sz="2200" b="1" dirty="0" err="1"/>
              <a:t>Επαληθευσιμότητα</a:t>
            </a:r>
            <a:r>
              <a:rPr lang="el-GR" sz="2200" b="1" dirty="0"/>
              <a:t>.</a:t>
            </a:r>
          </a:p>
          <a:p>
            <a:endParaRPr lang="en-US" dirty="0"/>
          </a:p>
        </p:txBody>
      </p:sp>
      <p:pic>
        <p:nvPicPr>
          <p:cNvPr id="4" name="Εγγεγραμμένος ήχος">
            <a:hlinkClick r:id="" action="ppaction://media"/>
            <a:extLst>
              <a:ext uri="{FF2B5EF4-FFF2-40B4-BE49-F238E27FC236}">
                <a16:creationId xmlns:a16="http://schemas.microsoft.com/office/drawing/2014/main" id="{9FEEAFB7-682A-4C81-9282-73F4F442C7D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5324" y="1161572"/>
            <a:ext cx="487363" cy="487363"/>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40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43902">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446668B-965E-423D-884A-55BA135858A0}"/>
              </a:ext>
            </a:extLst>
          </p:cNvPr>
          <p:cNvSpPr>
            <a:spLocks noGrp="1"/>
          </p:cNvSpPr>
          <p:nvPr>
            <p:ph type="title"/>
          </p:nvPr>
        </p:nvSpPr>
        <p:spPr>
          <a:xfrm>
            <a:off x="4659520" y="624110"/>
            <a:ext cx="6845092" cy="1280890"/>
          </a:xfrm>
        </p:spPr>
        <p:txBody>
          <a:bodyPr>
            <a:normAutofit/>
          </a:bodyPr>
          <a:lstStyle/>
          <a:p>
            <a:pPr>
              <a:lnSpc>
                <a:spcPct val="90000"/>
              </a:lnSpc>
            </a:pPr>
            <a:br>
              <a:rPr lang="el-GR" sz="2000" b="1"/>
            </a:br>
            <a:r>
              <a:rPr lang="el-GR" sz="2000" b="1"/>
              <a:t>Υπάρχουν δύο τύποι έγκυρων προτάσεων: Οι  Αναλυτικές και οι Εμπειρικές. [ΜΟΝΟ ΑΝΑΓΝΩΣΗ]</a:t>
            </a:r>
            <a:br>
              <a:rPr lang="en-US" sz="2000" b="1"/>
            </a:br>
            <a:endParaRPr lang="en-US" sz="2000"/>
          </a:p>
        </p:txBody>
      </p:sp>
      <p:sp>
        <p:nvSpPr>
          <p:cNvPr id="3" name="Θέση περιεχομένου 2">
            <a:extLst>
              <a:ext uri="{FF2B5EF4-FFF2-40B4-BE49-F238E27FC236}">
                <a16:creationId xmlns:a16="http://schemas.microsoft.com/office/drawing/2014/main" id="{5EF1A3D5-F904-41E7-B5C4-3B9F8DC24C5B}"/>
              </a:ext>
            </a:extLst>
          </p:cNvPr>
          <p:cNvSpPr>
            <a:spLocks noGrp="1"/>
          </p:cNvSpPr>
          <p:nvPr>
            <p:ph idx="1"/>
          </p:nvPr>
        </p:nvSpPr>
        <p:spPr>
          <a:xfrm>
            <a:off x="4656667" y="2133600"/>
            <a:ext cx="6847944" cy="3777622"/>
          </a:xfrm>
        </p:spPr>
        <p:txBody>
          <a:bodyPr>
            <a:normAutofit/>
          </a:bodyPr>
          <a:lstStyle/>
          <a:p>
            <a:pPr>
              <a:lnSpc>
                <a:spcPct val="90000"/>
              </a:lnSpc>
            </a:pPr>
            <a:r>
              <a:rPr lang="el-GR" sz="1400" b="1" dirty="0"/>
              <a:t>Πρώτον</a:t>
            </a:r>
            <a:r>
              <a:rPr lang="en-US" sz="1400" b="1" u="sng" dirty="0"/>
              <a:t> </a:t>
            </a:r>
            <a:r>
              <a:rPr lang="el-GR" sz="1400" b="1" u="sng" dirty="0"/>
              <a:t>οι προτάσεις που είναι δυνατόν να χαρακτηριστούν αληθείς ή ψευδείς με κριτήριο το νόημα των λέξεων που χρησιμοποιούν</a:t>
            </a:r>
            <a:r>
              <a:rPr lang="en-US" sz="1400" b="1" dirty="0"/>
              <a:t>   </a:t>
            </a:r>
            <a:r>
              <a:rPr lang="el-GR" sz="1400" b="1" dirty="0"/>
              <a:t>Η σχέση λόγου χάρη «2+2 = 4» ή λογικές συνεπαγωγές του τύπου «Όλοι οι άνθρωποι είναι θνητοί, ο Σωκράτης είναι άνθρωπος άρα ο Σωκράτης είναι θνητός».</a:t>
            </a:r>
            <a:endParaRPr lang="en-US" sz="1400" b="1" dirty="0"/>
          </a:p>
          <a:p>
            <a:pPr>
              <a:lnSpc>
                <a:spcPct val="90000"/>
              </a:lnSpc>
            </a:pPr>
            <a:r>
              <a:rPr lang="el-GR" sz="1400" b="1" dirty="0"/>
              <a:t>Δεύτερον,</a:t>
            </a:r>
            <a:r>
              <a:rPr lang="en-US" sz="1400" b="1" u="sng" dirty="0"/>
              <a:t> </a:t>
            </a:r>
            <a:r>
              <a:rPr lang="el-GR" sz="1400" b="1" u="sng" dirty="0"/>
              <a:t>έγκυρες προτάσεις είναι οι εμπειρικές προτάσεις που επιδέχονται διαδικασίες εμπειρικής εξακρίβωσης.</a:t>
            </a:r>
            <a:r>
              <a:rPr lang="en-US" sz="1400" b="1" dirty="0"/>
              <a:t>   </a:t>
            </a:r>
            <a:r>
              <a:rPr lang="el-GR" sz="1400" b="1" dirty="0"/>
              <a:t>«Το νερό βράζει στους 100»</a:t>
            </a:r>
            <a:r>
              <a:rPr lang="en-US" sz="1400" b="1" dirty="0"/>
              <a:t> </a:t>
            </a:r>
            <a:r>
              <a:rPr lang="el-GR" sz="1400" b="1" dirty="0"/>
              <a:t>ή</a:t>
            </a:r>
            <a:r>
              <a:rPr lang="en-US" sz="1400" b="1" dirty="0"/>
              <a:t>  </a:t>
            </a:r>
            <a:r>
              <a:rPr lang="el-GR" sz="1400" b="1" dirty="0"/>
              <a:t>«η Γη είναι επίπεδη».</a:t>
            </a:r>
          </a:p>
          <a:p>
            <a:pPr marL="0" indent="0">
              <a:lnSpc>
                <a:spcPct val="90000"/>
              </a:lnSpc>
              <a:buNone/>
            </a:pPr>
            <a:r>
              <a:rPr lang="el-GR" sz="1400" b="1" u="sng" dirty="0"/>
              <a:t>Αντιθέτως:</a:t>
            </a:r>
          </a:p>
          <a:p>
            <a:pPr marL="0" indent="0">
              <a:lnSpc>
                <a:spcPct val="90000"/>
              </a:lnSpc>
              <a:buNone/>
            </a:pPr>
            <a:r>
              <a:rPr lang="el-GR" sz="1400" b="1" dirty="0"/>
              <a:t>Από τη στιγμή που δεν μπορούμε να επαληθεύσουμε εμπειρικά την ύπαρξη ή ανυπαρξία του Θεού κάθε ισχυρισμός θρησκευτικού περιεχομένου ήταν από διανοητική άποψη χωρίς νόημα. Δηλώσεις όπως</a:t>
            </a:r>
            <a:r>
              <a:rPr lang="en-US" sz="1400" b="1" dirty="0"/>
              <a:t> </a:t>
            </a:r>
            <a:r>
              <a:rPr lang="el-GR" sz="1400" b="1" dirty="0"/>
              <a:t>«το να σκοτώσεις είναι κακό πράγμα» «πρέπει κανείς να είναι πάντα ειλικρινής» « ο Πικάσο είναι καλύτερος ζωγράφος από τον Μονέ»</a:t>
            </a:r>
            <a:r>
              <a:rPr lang="en-US" sz="1400" b="1" dirty="0"/>
              <a:t> </a:t>
            </a:r>
            <a:r>
              <a:rPr lang="el-GR" sz="1400" b="1" dirty="0"/>
              <a:t>πρέπει να αντιμετωπίζονται ως εκφράσεις προσωπικών κρίσεων ως ισοδύναμες δηλαδή με τις προτάσεις</a:t>
            </a:r>
            <a:r>
              <a:rPr lang="en-US" sz="1400" b="1" dirty="0"/>
              <a:t> </a:t>
            </a:r>
            <a:r>
              <a:rPr lang="el-GR" sz="1400" b="1" dirty="0"/>
              <a:t>«δεν εγκρίνω τον φόνο» « κατά την άποψή μου οι άνθρωποι πρέπει πάντα να λένε την αλήθεια» , «προτιμώ τον Πικάσο από τον Μονέ» .</a:t>
            </a:r>
            <a:endParaRPr lang="en-US" sz="1400" b="1" dirty="0"/>
          </a:p>
          <a:p>
            <a:pPr marL="0" indent="0">
              <a:lnSpc>
                <a:spcPct val="90000"/>
              </a:lnSpc>
              <a:buNone/>
            </a:pPr>
            <a:endParaRPr lang="en-US" sz="1400" b="1" u="sng" dirty="0"/>
          </a:p>
          <a:p>
            <a:pPr>
              <a:lnSpc>
                <a:spcPct val="90000"/>
              </a:lnSpc>
            </a:pPr>
            <a:endParaRPr lang="en-US" sz="1400" dirty="0"/>
          </a:p>
        </p:txBody>
      </p:sp>
      <p:pic>
        <p:nvPicPr>
          <p:cNvPr id="37" name="Picture 36" descr="Κοντινό πλάνο με σαγιονάρες σε πισίνα">
            <a:extLst>
              <a:ext uri="{FF2B5EF4-FFF2-40B4-BE49-F238E27FC236}">
                <a16:creationId xmlns:a16="http://schemas.microsoft.com/office/drawing/2014/main" id="{CE1C7888-4723-F9FE-6AA5-117700BC5FEA}"/>
              </a:ext>
            </a:extLst>
          </p:cNvPr>
          <p:cNvPicPr>
            <a:picLocks noChangeAspect="1"/>
          </p:cNvPicPr>
          <p:nvPr/>
        </p:nvPicPr>
        <p:blipFill rotWithShape="1">
          <a:blip r:embed="rId2"/>
          <a:srcRect l="21668" r="51952"/>
          <a:stretch/>
        </p:blipFill>
        <p:spPr>
          <a:xfrm>
            <a:off x="20" y="1730"/>
            <a:ext cx="2720524" cy="6858000"/>
          </a:xfrm>
          <a:prstGeom prst="rect">
            <a:avLst/>
          </a:prstGeom>
        </p:spPr>
      </p:pic>
    </p:spTree>
    <p:extLst>
      <p:ext uri="{BB962C8B-B14F-4D97-AF65-F5344CB8AC3E}">
        <p14:creationId xmlns:p14="http://schemas.microsoft.com/office/powerpoint/2010/main" val="1658381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38">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37F72C9-FC80-40F7-A36D-D29440AFC4B6}"/>
              </a:ext>
            </a:extLst>
          </p:cNvPr>
          <p:cNvSpPr txBox="1">
            <a:spLocks noGrp="1"/>
          </p:cNvSpPr>
          <p:nvPr>
            <p:ph type="title"/>
          </p:nvPr>
        </p:nvSpPr>
        <p:spPr>
          <a:xfrm>
            <a:off x="1884587" y="131493"/>
            <a:ext cx="8911687" cy="1280890"/>
          </a:xfrm>
        </p:spPr>
        <p:txBody>
          <a:bodyPr/>
          <a:lstStyle/>
          <a:p>
            <a:pPr lvl="0"/>
            <a:r>
              <a:rPr lang="el-GR" b="1" dirty="0"/>
              <a:t>Αρχή της Επαγωγής</a:t>
            </a:r>
          </a:p>
        </p:txBody>
      </p:sp>
      <p:sp>
        <p:nvSpPr>
          <p:cNvPr id="3" name="Rectangle 3">
            <a:extLst>
              <a:ext uri="{FF2B5EF4-FFF2-40B4-BE49-F238E27FC236}">
                <a16:creationId xmlns:a16="http://schemas.microsoft.com/office/drawing/2014/main" id="{0F10AECE-92DD-4CBE-9DF5-ABD45A9DF280}"/>
              </a:ext>
            </a:extLst>
          </p:cNvPr>
          <p:cNvSpPr txBox="1">
            <a:spLocks noGrp="1"/>
          </p:cNvSpPr>
          <p:nvPr>
            <p:ph idx="1"/>
          </p:nvPr>
        </p:nvSpPr>
        <p:spPr>
          <a:xfrm>
            <a:off x="1004551" y="1081825"/>
            <a:ext cx="11011437" cy="5512158"/>
          </a:xfrm>
        </p:spPr>
        <p:txBody>
          <a:bodyPr>
            <a:normAutofit fontScale="62500" lnSpcReduction="20000"/>
          </a:bodyPr>
          <a:lstStyle/>
          <a:p>
            <a:pPr lvl="0">
              <a:buNone/>
            </a:pPr>
            <a:endParaRPr lang="el-GR" dirty="0"/>
          </a:p>
          <a:p>
            <a:pPr lvl="0">
              <a:buNone/>
            </a:pPr>
            <a:r>
              <a:rPr lang="en-US" sz="3800" dirty="0"/>
              <a:t>A</a:t>
            </a:r>
            <a:r>
              <a:rPr lang="el-GR" sz="3800" dirty="0"/>
              <a:t>ν έχουν γίνει παρατηρήσεις κάτω από ένα ευρύ φάσμα συνθηκών, σε έναν μεγάλο αριθμό από </a:t>
            </a:r>
            <a:r>
              <a:rPr lang="en-US" sz="3800" dirty="0"/>
              <a:t>A</a:t>
            </a:r>
            <a:r>
              <a:rPr lang="el-GR" sz="3800" dirty="0"/>
              <a:t>, και αν όλα τα </a:t>
            </a:r>
            <a:r>
              <a:rPr lang="el-GR" sz="3800" dirty="0" err="1"/>
              <a:t>παρατηρηθέντα</a:t>
            </a:r>
            <a:r>
              <a:rPr lang="el-GR" sz="3800" dirty="0"/>
              <a:t> </a:t>
            </a:r>
            <a:r>
              <a:rPr lang="en-US" sz="3800" dirty="0"/>
              <a:t>A</a:t>
            </a:r>
            <a:r>
              <a:rPr lang="el-GR" sz="3800" dirty="0"/>
              <a:t> χωρίς εξαίρεση διαθέτουν την ιδιότητα </a:t>
            </a:r>
            <a:r>
              <a:rPr lang="en-US" sz="3800" dirty="0"/>
              <a:t>B</a:t>
            </a:r>
            <a:r>
              <a:rPr lang="el-GR" sz="3800" dirty="0"/>
              <a:t>, τότε όλα τα </a:t>
            </a:r>
            <a:r>
              <a:rPr lang="en-US" sz="3800" dirty="0"/>
              <a:t>A</a:t>
            </a:r>
            <a:r>
              <a:rPr lang="el-GR" sz="3800" dirty="0"/>
              <a:t> έχουν την ιδιότητα </a:t>
            </a:r>
            <a:r>
              <a:rPr lang="en-US" sz="3800" dirty="0"/>
              <a:t>B</a:t>
            </a:r>
            <a:endParaRPr lang="el-GR" sz="3800" dirty="0"/>
          </a:p>
          <a:p>
            <a:pPr lvl="0"/>
            <a:r>
              <a:rPr lang="el-GR" sz="3800" dirty="0"/>
              <a:t>Ανάπτυξη της επιστήμης = συνεχής, πάντα στην κατεύθυνση της </a:t>
            </a:r>
            <a:r>
              <a:rPr lang="el-GR" sz="3800" b="1" dirty="0"/>
              <a:t>προόδου</a:t>
            </a:r>
            <a:r>
              <a:rPr lang="el-GR" sz="3800" dirty="0"/>
              <a:t> καθώς αυξάνεται ο αριθμός των παρατηρησιακών δεδομένων. [Η Επιστήμη κατευθύνεται προς ΣΚΟΠΟ].</a:t>
            </a:r>
          </a:p>
          <a:p>
            <a:pPr lvl="0"/>
            <a:endParaRPr lang="el-GR" sz="3800" dirty="0"/>
          </a:p>
          <a:p>
            <a:pPr lvl="0">
              <a:lnSpc>
                <a:spcPct val="80000"/>
              </a:lnSpc>
              <a:buNone/>
            </a:pPr>
            <a:r>
              <a:rPr lang="el-GR" sz="4000" dirty="0"/>
              <a:t>Επαγωγική λογική= Η Συναγωγή νόμου από παρατηρήσεις</a:t>
            </a:r>
            <a:endParaRPr lang="el-GR" sz="3800" dirty="0"/>
          </a:p>
          <a:p>
            <a:pPr lvl="0">
              <a:lnSpc>
                <a:spcPct val="80000"/>
              </a:lnSpc>
              <a:buNone/>
            </a:pPr>
            <a:r>
              <a:rPr lang="el-GR" sz="3800" dirty="0"/>
              <a:t>Παρατηρούμε μερικές χιλιάδες κοράκια και βρίσκουμε ότι όλα είναι μαύρα. </a:t>
            </a:r>
          </a:p>
          <a:p>
            <a:pPr lvl="0">
              <a:lnSpc>
                <a:spcPct val="80000"/>
              </a:lnSpc>
              <a:buNone/>
            </a:pPr>
            <a:r>
              <a:rPr lang="en-US" sz="3800" dirty="0"/>
              <a:t>A</a:t>
            </a:r>
            <a:r>
              <a:rPr lang="el-GR" sz="3800" dirty="0" err="1"/>
              <a:t>πό</a:t>
            </a:r>
            <a:r>
              <a:rPr lang="el-GR" sz="3800" dirty="0"/>
              <a:t> αυτό συνάγουμε:</a:t>
            </a:r>
          </a:p>
          <a:p>
            <a:pPr>
              <a:lnSpc>
                <a:spcPct val="80000"/>
              </a:lnSpc>
            </a:pPr>
            <a:r>
              <a:rPr lang="el-GR" sz="3600" dirty="0"/>
              <a:t>είτε το νόμο ότι όλα τα κοράκια είναι μαύρα, </a:t>
            </a:r>
          </a:p>
          <a:p>
            <a:pPr>
              <a:lnSpc>
                <a:spcPct val="80000"/>
              </a:lnSpc>
            </a:pPr>
            <a:r>
              <a:rPr lang="el-GR" sz="3600" dirty="0"/>
              <a:t>είτε την πρόβλεψη ότι το επόμενο κοράκι που θα δούμε θα είναι μαύρο. </a:t>
            </a:r>
          </a:p>
          <a:p>
            <a:pPr>
              <a:lnSpc>
                <a:spcPct val="80000"/>
              </a:lnSpc>
            </a:pPr>
            <a:endParaRPr lang="el-GR" sz="3600" dirty="0"/>
          </a:p>
          <a:p>
            <a:pPr>
              <a:lnSpc>
                <a:spcPct val="80000"/>
              </a:lnSpc>
            </a:pPr>
            <a:endParaRPr lang="el-GR" sz="3600" dirty="0"/>
          </a:p>
          <a:p>
            <a:pPr lvl="0">
              <a:lnSpc>
                <a:spcPct val="80000"/>
              </a:lnSpc>
              <a:buNone/>
            </a:pPr>
            <a:r>
              <a:rPr lang="en-US" sz="1800" b="1" dirty="0">
                <a:highlight>
                  <a:srgbClr val="FFFF00"/>
                </a:highlight>
              </a:rPr>
              <a:t>A</a:t>
            </a:r>
            <a:r>
              <a:rPr lang="el-GR" sz="1800" b="1" dirty="0" err="1">
                <a:highlight>
                  <a:srgbClr val="FFFF00"/>
                </a:highlight>
              </a:rPr>
              <a:t>λλά</a:t>
            </a:r>
            <a:r>
              <a:rPr lang="el-GR" sz="1800" b="1" dirty="0">
                <a:highlight>
                  <a:srgbClr val="FFFF00"/>
                </a:highlight>
              </a:rPr>
              <a:t>:</a:t>
            </a:r>
            <a:r>
              <a:rPr lang="el-GR" sz="1800" dirty="0">
                <a:highlight>
                  <a:srgbClr val="FFFF00"/>
                </a:highlight>
              </a:rPr>
              <a:t> δεν μπορούμε να προβλέψουμε με βεβαιότητα από τα δεδομένα. </a:t>
            </a:r>
            <a:r>
              <a:rPr lang="en-US" sz="1800" dirty="0">
                <a:highlight>
                  <a:srgbClr val="FFFF00"/>
                </a:highlight>
              </a:rPr>
              <a:t>M</a:t>
            </a:r>
            <a:r>
              <a:rPr lang="el-GR" sz="1800" dirty="0" err="1">
                <a:highlight>
                  <a:srgbClr val="FFFF00"/>
                </a:highlight>
              </a:rPr>
              <a:t>πορεί</a:t>
            </a:r>
            <a:r>
              <a:rPr lang="el-GR" sz="1800" dirty="0">
                <a:highlight>
                  <a:srgbClr val="FFFF00"/>
                </a:highlight>
              </a:rPr>
              <a:t> να έχουμε την εμπειρία των πρώτων εξερευνητών της </a:t>
            </a:r>
            <a:r>
              <a:rPr lang="en-US" sz="1800" dirty="0">
                <a:highlight>
                  <a:srgbClr val="FFFF00"/>
                </a:highlight>
              </a:rPr>
              <a:t>A</a:t>
            </a:r>
            <a:r>
              <a:rPr lang="el-GR" sz="1800" dirty="0" err="1">
                <a:highlight>
                  <a:srgbClr val="FFFF00"/>
                </a:highlight>
              </a:rPr>
              <a:t>υστραλίας</a:t>
            </a:r>
            <a:r>
              <a:rPr lang="el-GR" sz="1800" dirty="0">
                <a:highlight>
                  <a:srgbClr val="FFFF00"/>
                </a:highlight>
              </a:rPr>
              <a:t> (που παρατήρησαν για πρώτη φορά μαύρους κύκνους σ' αυτή την ήπειρο) και το επόμενο κοράκι που θα δούμε να μην είναι μαύρο. </a:t>
            </a:r>
          </a:p>
          <a:p>
            <a:pPr lvl="0">
              <a:lnSpc>
                <a:spcPct val="80000"/>
              </a:lnSpc>
              <a:buNone/>
            </a:pPr>
            <a:r>
              <a:rPr lang="en-US" sz="1800" dirty="0">
                <a:highlight>
                  <a:srgbClr val="FFFF00"/>
                </a:highlight>
              </a:rPr>
              <a:t>E</a:t>
            </a:r>
            <a:r>
              <a:rPr lang="el-GR" sz="1800" dirty="0" err="1">
                <a:highlight>
                  <a:srgbClr val="FFFF00"/>
                </a:highlight>
              </a:rPr>
              <a:t>πομένως</a:t>
            </a:r>
            <a:r>
              <a:rPr lang="el-GR" sz="1800" dirty="0">
                <a:highlight>
                  <a:srgbClr val="FFFF00"/>
                </a:highlight>
              </a:rPr>
              <a:t> δε μπορούμε να αποφανθούμε με βεβαιότητα ότι όλα τα κοράκια είναι μαύρα. (Αυτό, αντιλαμβάνεστε πως είναι το (-) του Θετικισμού. </a:t>
            </a:r>
          </a:p>
          <a:p>
            <a:pPr lvl="0"/>
            <a:endParaRPr lang="el-G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05CDE550-96E7-42EF-A978-0F8327830E49}"/>
              </a:ext>
            </a:extLst>
          </p:cNvPr>
          <p:cNvSpPr txBox="1">
            <a:spLocks noGrp="1"/>
          </p:cNvSpPr>
          <p:nvPr>
            <p:ph type="title"/>
          </p:nvPr>
        </p:nvSpPr>
        <p:spPr>
          <a:xfrm>
            <a:off x="640080" y="1243013"/>
            <a:ext cx="3855720" cy="4371974"/>
          </a:xfrm>
        </p:spPr>
        <p:txBody>
          <a:bodyPr>
            <a:normAutofit/>
          </a:bodyPr>
          <a:lstStyle/>
          <a:p>
            <a:pPr lvl="0"/>
            <a:r>
              <a:rPr lang="el-GR" sz="3600">
                <a:solidFill>
                  <a:schemeClr val="tx2"/>
                </a:solidFill>
              </a:rPr>
              <a:t>Κριτική στον Επαγωγισμό [α. Η επιστήμη ξεκινά από την παρατήρηση, β) η παρατήρηση είναι η ασφαλής βάση της γνώσης</a:t>
            </a:r>
          </a:p>
        </p:txBody>
      </p:sp>
      <p:sp>
        <p:nvSpPr>
          <p:cNvPr id="3" name="Content Placeholder 2">
            <a:extLst>
              <a:ext uri="{FF2B5EF4-FFF2-40B4-BE49-F238E27FC236}">
                <a16:creationId xmlns:a16="http://schemas.microsoft.com/office/drawing/2014/main" id="{8DF8EADF-4CAD-4EAC-A7B5-E5EA5A34908C}"/>
              </a:ext>
            </a:extLst>
          </p:cNvPr>
          <p:cNvSpPr txBox="1">
            <a:spLocks noGrp="1"/>
          </p:cNvSpPr>
          <p:nvPr>
            <p:ph idx="1"/>
          </p:nvPr>
        </p:nvSpPr>
        <p:spPr>
          <a:xfrm>
            <a:off x="6172200" y="804672"/>
            <a:ext cx="5221224" cy="5230368"/>
          </a:xfrm>
        </p:spPr>
        <p:txBody>
          <a:bodyPr anchor="ctr">
            <a:normAutofit/>
          </a:bodyPr>
          <a:lstStyle/>
          <a:p>
            <a:pPr lvl="0"/>
            <a:r>
              <a:rPr lang="el-GR" sz="1800">
                <a:solidFill>
                  <a:schemeClr val="tx2"/>
                </a:solidFill>
              </a:rPr>
              <a:t>1. Το γεγονός ότι όλα τα κοράκια που έχουμε ΠΑΡΑΤΗΡΗΣΕΙ μέχρι τώρα και είναι μαύρα δεν εγγυάται πως το επόμενο δεν θα είναι άσπρο. –Πόσες παρατηρήσεις συνιστούν ένα μεγάλο αριθμό;- Τί συνιστά «ένα ευρύ φάσμα παραλλαγών;».[Το νερό βράζει πάντα στους 100</a:t>
            </a:r>
            <a:r>
              <a:rPr lang="el-GR" sz="1800" baseline="30000">
                <a:solidFill>
                  <a:schemeClr val="tx2"/>
                </a:solidFill>
              </a:rPr>
              <a:t>ο </a:t>
            </a:r>
            <a:r>
              <a:rPr lang="el-GR" sz="1800">
                <a:solidFill>
                  <a:schemeClr val="tx2"/>
                </a:solidFill>
              </a:rPr>
              <a:t>; -</a:t>
            </a:r>
            <a:r>
              <a:rPr lang="el-GR" sz="1800" u="sng">
                <a:solidFill>
                  <a:schemeClr val="tx2"/>
                </a:solidFill>
              </a:rPr>
              <a:t>Απάντηση: </a:t>
            </a:r>
            <a:r>
              <a:rPr lang="el-GR" sz="1800">
                <a:solidFill>
                  <a:schemeClr val="tx2"/>
                </a:solidFill>
              </a:rPr>
              <a:t>επιλέγουμε τις κατάλληλες παραμέτρους. Αλλά τότε σημαίνει πως γνωρίζουμε τη θεωρία πίσω από τα φαινόμενα...πως προηγείται η θεωρία..... </a:t>
            </a:r>
          </a:p>
          <a:p>
            <a:pPr lvl="0"/>
            <a:r>
              <a:rPr lang="el-GR" sz="1800">
                <a:solidFill>
                  <a:schemeClr val="tx2"/>
                </a:solidFill>
              </a:rPr>
              <a:t>2.Κριτική στις δυνατότητες της παρατήρησης: υποκειμενικότητα εικόνων- ήχων: </a:t>
            </a:r>
            <a:r>
              <a:rPr lang="el-GR" sz="1800" b="1">
                <a:solidFill>
                  <a:schemeClr val="tx2"/>
                </a:solidFill>
              </a:rPr>
              <a:t>σκάλα.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4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A592F-EA91-4E2D-A10A-2EDF21C6A219}"/>
              </a:ext>
            </a:extLst>
          </p:cNvPr>
          <p:cNvSpPr txBox="1">
            <a:spLocks noGrp="1"/>
          </p:cNvSpPr>
          <p:nvPr>
            <p:ph type="title"/>
          </p:nvPr>
        </p:nvSpPr>
        <p:spPr>
          <a:xfrm>
            <a:off x="2514548" y="0"/>
            <a:ext cx="8911687" cy="836023"/>
          </a:xfrm>
        </p:spPr>
        <p:txBody>
          <a:bodyPr/>
          <a:lstStyle/>
          <a:p>
            <a:pPr lvl="0"/>
            <a:r>
              <a:rPr lang="el-GR" sz="2800" dirty="0"/>
              <a:t>Υποκειμενικότητα των αισθητηριακών αντιλήψεων</a:t>
            </a:r>
          </a:p>
        </p:txBody>
      </p:sp>
      <p:pic>
        <p:nvPicPr>
          <p:cNvPr id="3" name="Content Placeholder 2">
            <a:extLst>
              <a:ext uri="{FF2B5EF4-FFF2-40B4-BE49-F238E27FC236}">
                <a16:creationId xmlns:a16="http://schemas.microsoft.com/office/drawing/2014/main" id="{9D12E043-C4B6-4770-89A1-76D9EC7F68A4}"/>
              </a:ext>
            </a:extLst>
          </p:cNvPr>
          <p:cNvPicPr>
            <a:picLocks noGrp="1" noChangeAspect="1"/>
          </p:cNvPicPr>
          <p:nvPr>
            <p:ph idx="1"/>
          </p:nvPr>
        </p:nvPicPr>
        <p:blipFill>
          <a:blip r:embed="rId5"/>
          <a:srcRect/>
          <a:stretch>
            <a:fillRect/>
          </a:stretch>
        </p:blipFill>
        <p:spPr>
          <a:xfrm>
            <a:off x="3524252" y="753423"/>
            <a:ext cx="6153199" cy="5344172"/>
          </a:xfrm>
        </p:spPr>
      </p:pic>
      <p:sp>
        <p:nvSpPr>
          <p:cNvPr id="4" name="TextBox 3">
            <a:extLst>
              <a:ext uri="{FF2B5EF4-FFF2-40B4-BE49-F238E27FC236}">
                <a16:creationId xmlns:a16="http://schemas.microsoft.com/office/drawing/2014/main" id="{E581CA87-F5D4-4838-874B-60ADF50636E4}"/>
              </a:ext>
            </a:extLst>
          </p:cNvPr>
          <p:cNvSpPr txBox="1"/>
          <p:nvPr/>
        </p:nvSpPr>
        <p:spPr>
          <a:xfrm>
            <a:off x="1992313" y="5949955"/>
            <a:ext cx="7991471" cy="64611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1800" b="0" i="0" u="none" strike="noStrike" kern="1200" cap="none" spc="0" baseline="0">
                <a:solidFill>
                  <a:srgbClr val="000000"/>
                </a:solidFill>
                <a:uFillTx/>
                <a:latin typeface="Calibri"/>
              </a:rPr>
              <a:t>Αυτό που βλέπει ο παρατηρητής καθορίζεται από τη γνώση του και τις εμπειρίες του!</a:t>
            </a:r>
          </a:p>
        </p:txBody>
      </p:sp>
      <p:pic>
        <p:nvPicPr>
          <p:cNvPr id="5" name="Εγγεγραμμένος ήχος">
            <a:hlinkClick r:id="" action="ppaction://media"/>
            <a:extLst>
              <a:ext uri="{FF2B5EF4-FFF2-40B4-BE49-F238E27FC236}">
                <a16:creationId xmlns:a16="http://schemas.microsoft.com/office/drawing/2014/main" id="{8835C077-6F7F-4843-B08C-4AD2147FA98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10546" y="1946988"/>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126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F9DF5F-64F3-4177-A544-AD662ADEA48D}"/>
              </a:ext>
            </a:extLst>
          </p:cNvPr>
          <p:cNvSpPr txBox="1">
            <a:spLocks noGrp="1"/>
          </p:cNvSpPr>
          <p:nvPr>
            <p:ph type="title"/>
          </p:nvPr>
        </p:nvSpPr>
        <p:spPr>
          <a:xfrm>
            <a:off x="1171074" y="1396686"/>
            <a:ext cx="3240506" cy="4064628"/>
          </a:xfrm>
        </p:spPr>
        <p:txBody>
          <a:bodyPr>
            <a:normAutofit/>
          </a:bodyPr>
          <a:lstStyle/>
          <a:p>
            <a:pPr lvl="0"/>
            <a:r>
              <a:rPr lang="el-GR" sz="4100">
                <a:solidFill>
                  <a:srgbClr val="FFFFFF"/>
                </a:solidFill>
              </a:rPr>
              <a:t>Αυτό που βλέπει ο παρατηρητής καθορίζεται από τη γνώση του και τις εμπειρίες του</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FE676B0-8886-49FC-9229-09279F2EE69B}"/>
              </a:ext>
            </a:extLst>
          </p:cNvPr>
          <p:cNvSpPr txBox="1">
            <a:spLocks noGrp="1"/>
          </p:cNvSpPr>
          <p:nvPr>
            <p:ph idx="1"/>
          </p:nvPr>
        </p:nvSpPr>
        <p:spPr>
          <a:xfrm>
            <a:off x="5370153" y="1526033"/>
            <a:ext cx="5536397" cy="3935281"/>
          </a:xfrm>
        </p:spPr>
        <p:txBody>
          <a:bodyPr>
            <a:normAutofit/>
          </a:bodyPr>
          <a:lstStyle/>
          <a:p>
            <a:pPr lvl="0"/>
            <a:r>
              <a:rPr lang="el-GR" sz="2000" dirty="0"/>
              <a:t>Αυτό που βλέπουν οι παρατηρητές δεν καθορίζεται αποκλειστικά από τα είδωλα που σχηματίζονται στον Αμφιβληστροειδή. [Ρόλος εμπειρίας, γνώσεων, προσδοκιών, εσωτερική κατάσταση του καθενός].</a:t>
            </a:r>
          </a:p>
          <a:p>
            <a:pPr lvl="0"/>
            <a:r>
              <a:rPr lang="en-US" sz="2000" dirty="0"/>
              <a:t>Michael Polanyi</a:t>
            </a:r>
            <a:r>
              <a:rPr lang="el-GR" sz="2000" dirty="0"/>
              <a:t>: περιγράφει τις αλλαγές που επέρχονται στην αισθητηριακή εμπειρία ενός φοιτητή όταν μαθαίνει να κάνει διαγνώσεις εξετάζοντας μια ακτινογραφία.</a:t>
            </a:r>
          </a:p>
          <a:p>
            <a:pPr lvl="0"/>
            <a:r>
              <a:rPr lang="el-GR" sz="2000" dirty="0"/>
              <a:t>Εικόνες μικροσκοπίου-τηλεσκοπίου: ερμηνεύονται διαφορετικά από διαφορετικά άτομα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176D16E-9967-4E15-8DF0-5ECB5BFBA5A9}"/>
              </a:ext>
            </a:extLst>
          </p:cNvPr>
          <p:cNvSpPr>
            <a:spLocks noGrp="1"/>
          </p:cNvSpPr>
          <p:nvPr>
            <p:ph type="title"/>
          </p:nvPr>
        </p:nvSpPr>
        <p:spPr>
          <a:xfrm>
            <a:off x="1389278" y="1233241"/>
            <a:ext cx="3240506" cy="4064628"/>
          </a:xfrm>
        </p:spPr>
        <p:txBody>
          <a:bodyPr>
            <a:normAutofit/>
          </a:bodyPr>
          <a:lstStyle/>
          <a:p>
            <a:r>
              <a:rPr lang="el-GR">
                <a:solidFill>
                  <a:srgbClr val="FFFFFF"/>
                </a:solidFill>
              </a:rPr>
              <a:t>Συνολικά…..</a:t>
            </a:r>
            <a:endParaRPr lang="en-US">
              <a:solidFill>
                <a:srgbClr val="FFFFFF"/>
              </a:solidFill>
            </a:endParaRP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Θέση περιεχομένου 2">
            <a:extLst>
              <a:ext uri="{FF2B5EF4-FFF2-40B4-BE49-F238E27FC236}">
                <a16:creationId xmlns:a16="http://schemas.microsoft.com/office/drawing/2014/main" id="{B89D9DC7-9B63-4C76-8024-6E0043B0A277}"/>
              </a:ext>
            </a:extLst>
          </p:cNvPr>
          <p:cNvSpPr>
            <a:spLocks noGrp="1"/>
          </p:cNvSpPr>
          <p:nvPr>
            <p:ph idx="1"/>
          </p:nvPr>
        </p:nvSpPr>
        <p:spPr>
          <a:xfrm>
            <a:off x="6096000" y="820880"/>
            <a:ext cx="5257799" cy="4889350"/>
          </a:xfrm>
        </p:spPr>
        <p:txBody>
          <a:bodyPr anchor="t">
            <a:normAutofit/>
          </a:bodyPr>
          <a:lstStyle/>
          <a:p>
            <a:r>
              <a:rPr lang="el-GR" sz="2400" dirty="0"/>
              <a:t>Εργαλείο της η Επαλήθευση. Επαγωγή.</a:t>
            </a:r>
          </a:p>
          <a:p>
            <a:r>
              <a:rPr lang="el-GR" sz="2400" dirty="0"/>
              <a:t>Απόρριψη της Μεταφυσικής.</a:t>
            </a:r>
          </a:p>
          <a:p>
            <a:r>
              <a:rPr lang="el-GR" sz="2400" dirty="0"/>
              <a:t>Δέχεται ως επιστημονικό μόνο ότι σχετίζεται με τη Φυσική και τα Μαθηματικά</a:t>
            </a:r>
          </a:p>
          <a:p>
            <a:r>
              <a:rPr lang="el-GR" sz="2400" dirty="0"/>
              <a:t>Κοινωνικές Επιστήμες….</a:t>
            </a:r>
          </a:p>
          <a:p>
            <a:r>
              <a:rPr lang="el-GR" sz="2400" dirty="0"/>
              <a:t>Ανάπτυξη της επιστήμης = συνεχής, πάντα στην κατεύθυνση της </a:t>
            </a:r>
            <a:r>
              <a:rPr lang="el-GR" sz="2400" b="1" dirty="0"/>
              <a:t>προόδου</a:t>
            </a:r>
            <a:r>
              <a:rPr lang="el-GR" sz="2400" dirty="0"/>
              <a:t> καθώς αυξάνεται ο αριθμός των παρατηρησιακών δεδομένων. [Η Επιστήμη κατευθύνεται προς ΣΚΟΠΟ].</a:t>
            </a:r>
          </a:p>
          <a:p>
            <a:endParaRPr lang="el-GR" sz="2400"/>
          </a:p>
          <a:p>
            <a:endParaRPr lang="el-GR" sz="2400"/>
          </a:p>
          <a:p>
            <a:endParaRPr lang="en-US" sz="2400"/>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4215998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077A0BD-8900-4472-B68A-AA2965D8752B}"/>
              </a:ext>
            </a:extLst>
          </p:cNvPr>
          <p:cNvSpPr>
            <a:spLocks noGrp="1"/>
          </p:cNvSpPr>
          <p:nvPr>
            <p:ph type="title"/>
          </p:nvPr>
        </p:nvSpPr>
        <p:spPr>
          <a:xfrm>
            <a:off x="686834" y="1153572"/>
            <a:ext cx="3200400" cy="4461163"/>
          </a:xfrm>
        </p:spPr>
        <p:txBody>
          <a:bodyPr>
            <a:normAutofit/>
          </a:bodyPr>
          <a:lstStyle/>
          <a:p>
            <a:r>
              <a:rPr lang="el-GR">
                <a:solidFill>
                  <a:srgbClr val="FFFFFF"/>
                </a:solidFill>
                <a:latin typeface="Times New Roman" panose="02020603050405020304" pitchFamily="18" charset="0"/>
                <a:ea typeface="Times New Roman" panose="02020603050405020304" pitchFamily="18" charset="0"/>
              </a:rPr>
              <a:t>Θέση </a:t>
            </a:r>
            <a:r>
              <a:rPr lang="el-GR">
                <a:solidFill>
                  <a:srgbClr val="FFFFFF"/>
                </a:solidFill>
                <a:effectLst/>
                <a:latin typeface="Times New Roman" panose="02020603050405020304" pitchFamily="18" charset="0"/>
                <a:ea typeface="Times New Roman" panose="02020603050405020304" pitchFamily="18" charset="0"/>
              </a:rPr>
              <a:t>Duhem-Quine</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Θέση περιεχομένου 2">
            <a:extLst>
              <a:ext uri="{FF2B5EF4-FFF2-40B4-BE49-F238E27FC236}">
                <a16:creationId xmlns:a16="http://schemas.microsoft.com/office/drawing/2014/main" id="{32F3900F-3E44-4474-AC6F-08EE3DC5431E}"/>
              </a:ext>
            </a:extLst>
          </p:cNvPr>
          <p:cNvSpPr>
            <a:spLocks noGrp="1"/>
          </p:cNvSpPr>
          <p:nvPr>
            <p:ph idx="1"/>
          </p:nvPr>
        </p:nvSpPr>
        <p:spPr>
          <a:xfrm>
            <a:off x="4447308" y="591344"/>
            <a:ext cx="6906491" cy="5585619"/>
          </a:xfrm>
        </p:spPr>
        <p:txBody>
          <a:bodyPr anchor="ctr">
            <a:normAutofit/>
          </a:bodyPr>
          <a:lstStyle/>
          <a:p>
            <a:r>
              <a:rPr lang="el-GR" sz="1800">
                <a:effectLst/>
                <a:latin typeface="Times New Roman" panose="02020603050405020304" pitchFamily="18" charset="0"/>
                <a:ea typeface="Times New Roman" panose="02020603050405020304" pitchFamily="18" charset="0"/>
              </a:rPr>
              <a:t>Οι </a:t>
            </a:r>
            <a:r>
              <a:rPr lang="el-GR" sz="1800" err="1">
                <a:effectLst/>
                <a:latin typeface="Times New Roman" panose="02020603050405020304" pitchFamily="18" charset="0"/>
                <a:ea typeface="Times New Roman" panose="02020603050405020304" pitchFamily="18" charset="0"/>
              </a:rPr>
              <a:t>Duhem-Quine</a:t>
            </a:r>
            <a:r>
              <a:rPr lang="el-GR" sz="1800">
                <a:effectLst/>
                <a:latin typeface="Times New Roman" panose="02020603050405020304" pitchFamily="18" charset="0"/>
                <a:ea typeface="Times New Roman" panose="02020603050405020304" pitchFamily="18" charset="0"/>
              </a:rPr>
              <a:t> βελτίωσαν την άποψη πως όταν ένα παρατηρισακό δεδομένο δεν συνάδει με την αρχική υπόθεση πως πρέπει να απορρίπτεται η Θεωρία: Εισήγαγαν την έννοια στη </a:t>
            </a:r>
            <a:r>
              <a:rPr lang="en-US" sz="1800">
                <a:effectLst/>
                <a:latin typeface="Times New Roman" panose="02020603050405020304" pitchFamily="18" charset="0"/>
                <a:ea typeface="Times New Roman" panose="02020603050405020304" pitchFamily="18" charset="0"/>
              </a:rPr>
              <a:t>(</a:t>
            </a:r>
            <a:r>
              <a:rPr lang="el-GR" sz="1800" u="sng">
                <a:effectLst/>
                <a:latin typeface="Times New Roman" panose="02020603050405020304" pitchFamily="18" charset="0"/>
                <a:ea typeface="Times New Roman" panose="02020603050405020304" pitchFamily="18" charset="0"/>
              </a:rPr>
              <a:t>Κεντρική Υπόθεση</a:t>
            </a:r>
            <a:r>
              <a:rPr lang="en-US" sz="1800" u="sng">
                <a:effectLst/>
                <a:latin typeface="Times New Roman" panose="02020603050405020304" pitchFamily="18" charset="0"/>
                <a:ea typeface="Times New Roman" panose="02020603050405020304" pitchFamily="18" charset="0"/>
              </a:rPr>
              <a:t>)</a:t>
            </a:r>
            <a:r>
              <a:rPr lang="el-GR" sz="1800" u="sng">
                <a:effectLst/>
                <a:latin typeface="Times New Roman" panose="02020603050405020304" pitchFamily="18" charset="0"/>
                <a:ea typeface="Times New Roman" panose="02020603050405020304" pitchFamily="18" charset="0"/>
              </a:rPr>
              <a:t>-πυρήνας</a:t>
            </a:r>
            <a:r>
              <a:rPr lang="el-GR" sz="1800">
                <a:effectLst/>
                <a:latin typeface="Times New Roman" panose="02020603050405020304" pitchFamily="18" charset="0"/>
                <a:ea typeface="Times New Roman" panose="02020603050405020304" pitchFamily="18" charset="0"/>
              </a:rPr>
              <a:t> μιας Θεωρίας και σε βοηθητικές υποθέσεις: Έτσι, σύμφωνα με αυτούς, ακόμη κι όταν υπάρχουν αρνητικά εμπειρικά δεδομένα, η ισχύς μιας θεωρίας μπορεί πάντα να διατηρηθεί, αν γίνουν κάποιες κατάλληλες τροποποιήσεις στις </a:t>
            </a:r>
            <a:r>
              <a:rPr lang="el-GR" sz="1800" u="sng">
                <a:effectLst/>
                <a:latin typeface="Times New Roman" panose="02020603050405020304" pitchFamily="18" charset="0"/>
                <a:ea typeface="Times New Roman" panose="02020603050405020304" pitchFamily="18" charset="0"/>
              </a:rPr>
              <a:t>βοηθητικές υποθέσεις της θεωρίας</a:t>
            </a:r>
            <a:r>
              <a:rPr lang="el-GR" sz="1800">
                <a:effectLst/>
                <a:latin typeface="Times New Roman" panose="02020603050405020304" pitchFamily="18" charset="0"/>
                <a:ea typeface="Times New Roman" panose="02020603050405020304" pitchFamily="18" charset="0"/>
              </a:rPr>
              <a:t>. Με την έννοια αυτή, η επικύρωση του συνόλου μιας θεωρίας δεν μπορεί να προσδιορισθεί πλήρως από τα εμπειρικά δεδομένα, αλλά μόνο ένα τμήμα της, και, για αυτό, μιλάμε για τον </a:t>
            </a:r>
            <a:r>
              <a:rPr lang="el-GR" sz="1800" u="sng">
                <a:effectLst/>
                <a:latin typeface="Times New Roman" panose="02020603050405020304" pitchFamily="18" charset="0"/>
                <a:ea typeface="Times New Roman" panose="02020603050405020304" pitchFamily="18" charset="0"/>
              </a:rPr>
              <a:t>εμπειρικό </a:t>
            </a:r>
            <a:r>
              <a:rPr lang="el-GR" sz="1800" i="1" u="sng">
                <a:effectLst/>
                <a:latin typeface="Times New Roman" panose="02020603050405020304" pitchFamily="18" charset="0"/>
                <a:ea typeface="Times New Roman" panose="02020603050405020304" pitchFamily="18" charset="0"/>
              </a:rPr>
              <a:t>υπό</a:t>
            </a:r>
            <a:r>
              <a:rPr lang="el-GR" sz="1800" u="sng">
                <a:effectLst/>
                <a:latin typeface="Times New Roman" panose="02020603050405020304" pitchFamily="18" charset="0"/>
                <a:ea typeface="Times New Roman" panose="02020603050405020304" pitchFamily="18" charset="0"/>
              </a:rPr>
              <a:t>-προσδιορισμό της θεωρίας</a:t>
            </a:r>
            <a:r>
              <a:rPr lang="el-GR" sz="1800">
                <a:effectLst/>
                <a:latin typeface="Times New Roman" panose="02020603050405020304" pitchFamily="18" charset="0"/>
                <a:ea typeface="Times New Roman" panose="02020603050405020304" pitchFamily="18" charset="0"/>
              </a:rPr>
              <a:t>. Ο πυρήνας της θεωρίας μπορεί να επιβιώσει σε αρνητικές εμπειρικές ενδείξεις, εφόσον γίνουν </a:t>
            </a:r>
            <a:r>
              <a:rPr lang="el-GR" sz="1800" err="1">
                <a:effectLst/>
                <a:latin typeface="Times New Roman" panose="02020603050405020304" pitchFamily="18" charset="0"/>
                <a:ea typeface="Times New Roman" panose="02020603050405020304" pitchFamily="18" charset="0"/>
              </a:rPr>
              <a:t>μεθύστερες</a:t>
            </a:r>
            <a:r>
              <a:rPr lang="el-GR" sz="1800">
                <a:effectLst/>
                <a:latin typeface="Times New Roman" panose="02020603050405020304" pitchFamily="18" charset="0"/>
                <a:ea typeface="Times New Roman" panose="02020603050405020304" pitchFamily="18" charset="0"/>
              </a:rPr>
              <a:t> αλλαγές σε βοηθητικές υποθέσεις. Ένα τέτοιο παράδειγμα δίνεται από την υιοθέτηση των </a:t>
            </a:r>
            <a:r>
              <a:rPr lang="el-GR" sz="1800" err="1">
                <a:effectLst/>
                <a:latin typeface="Times New Roman" panose="02020603050405020304" pitchFamily="18" charset="0"/>
                <a:ea typeface="Times New Roman" panose="02020603050405020304" pitchFamily="18" charset="0"/>
              </a:rPr>
              <a:t>επικύκλων</a:t>
            </a:r>
            <a:r>
              <a:rPr lang="el-GR" sz="1800">
                <a:effectLst/>
                <a:latin typeface="Times New Roman" panose="02020603050405020304" pitchFamily="18" charset="0"/>
                <a:ea typeface="Times New Roman" panose="02020603050405020304" pitchFamily="18" charset="0"/>
              </a:rPr>
              <a:t>, μικρών κύκλων μέσα στις πλανητικές τροχιές, που χρησιμοποιήθηκαν στις πρώτες θεωρίες του ηλιακού συστήματος, για να εξηγήσουν τις παρατηρήσεις των πλανητών που παραβίαζαν την τέλεια κυκλική κίνηση. Με τα παραπάνω βλέπουμε τη σημασία που έχουν οι αλλαγές στις βοηθητικές προτάσεις για την τελική επικύρωση της θεωρίας</a:t>
            </a:r>
            <a:r>
              <a:rPr lang="el-GR" sz="1800">
                <a:latin typeface="Times New Roman" panose="02020603050405020304" pitchFamily="18" charset="0"/>
                <a:ea typeface="Times New Roman" panose="02020603050405020304" pitchFamily="18" charset="0"/>
              </a:rPr>
              <a:t>: ΣΤΗ ΒΙΟΛΟΓΙΑ-ΠΑΡΑΔΕΙΓΜΑ ΘΕΩΡ. </a:t>
            </a:r>
            <a:r>
              <a:rPr lang="en-US" sz="1800">
                <a:latin typeface="Times New Roman" panose="02020603050405020304" pitchFamily="18" charset="0"/>
                <a:ea typeface="Times New Roman" panose="02020603050405020304" pitchFamily="18" charset="0"/>
              </a:rPr>
              <a:t>PASTEUR</a:t>
            </a:r>
            <a:endParaRPr lang="en-US" sz="1800">
              <a:effectLst/>
              <a:latin typeface="Times New Roman" panose="02020603050405020304" pitchFamily="18" charset="0"/>
              <a:ea typeface="Times New Roman" panose="02020603050405020304" pitchFamily="18" charset="0"/>
            </a:endParaRPr>
          </a:p>
          <a:p>
            <a:endParaRPr lang="en-US" sz="1800"/>
          </a:p>
        </p:txBody>
      </p:sp>
    </p:spTree>
    <p:extLst>
      <p:ext uri="{BB962C8B-B14F-4D97-AF65-F5344CB8AC3E}">
        <p14:creationId xmlns:p14="http://schemas.microsoft.com/office/powerpoint/2010/main" val="438523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3383E6E-E0D6-6A95-BE6A-ADF1D3973891}"/>
              </a:ext>
            </a:extLst>
          </p:cNvPr>
          <p:cNvSpPr>
            <a:spLocks noGrp="1"/>
          </p:cNvSpPr>
          <p:nvPr>
            <p:ph type="title"/>
          </p:nvPr>
        </p:nvSpPr>
        <p:spPr>
          <a:xfrm>
            <a:off x="686834" y="1153572"/>
            <a:ext cx="3200400" cy="4461163"/>
          </a:xfrm>
        </p:spPr>
        <p:txBody>
          <a:bodyPr>
            <a:normAutofit/>
          </a:bodyPr>
          <a:lstStyle/>
          <a:p>
            <a:r>
              <a:rPr lang="el-GR">
                <a:solidFill>
                  <a:srgbClr val="FFFFFF"/>
                </a:solidFill>
              </a:rPr>
              <a:t>ΘΕΩΡΙΑ </a:t>
            </a:r>
            <a:r>
              <a:rPr lang="en-US">
                <a:solidFill>
                  <a:srgbClr val="FFFFFF"/>
                </a:solidFill>
              </a:rPr>
              <a:t>PASTEUR</a:t>
            </a:r>
            <a:r>
              <a:rPr lang="el-GR">
                <a:solidFill>
                  <a:srgbClr val="FFFFFF"/>
                </a:solidFill>
              </a:rPr>
              <a:t>: </a:t>
            </a:r>
            <a:r>
              <a:rPr lang="en-US">
                <a:solidFill>
                  <a:srgbClr val="FFFFFF"/>
                </a:solidFill>
              </a:rPr>
              <a:t>omne vivum ex vivo</a:t>
            </a:r>
            <a:endParaRPr lang="el-GR">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Θέση περιεχομένου 2">
            <a:extLst>
              <a:ext uri="{FF2B5EF4-FFF2-40B4-BE49-F238E27FC236}">
                <a16:creationId xmlns:a16="http://schemas.microsoft.com/office/drawing/2014/main" id="{AC376166-091A-0BFD-8AA5-28CD9FD0240B}"/>
              </a:ext>
            </a:extLst>
          </p:cNvPr>
          <p:cNvSpPr>
            <a:spLocks noGrp="1"/>
          </p:cNvSpPr>
          <p:nvPr>
            <p:ph idx="1"/>
          </p:nvPr>
        </p:nvSpPr>
        <p:spPr>
          <a:xfrm>
            <a:off x="4447308" y="591344"/>
            <a:ext cx="6906491" cy="5585619"/>
          </a:xfrm>
        </p:spPr>
        <p:txBody>
          <a:bodyPr anchor="ctr">
            <a:normAutofit/>
          </a:bodyPr>
          <a:lstStyle/>
          <a:p>
            <a:r>
              <a:rPr lang="el-GR" sz="2200"/>
              <a:t>Κανονικά, μετά τα πειράματα των </a:t>
            </a:r>
            <a:r>
              <a:rPr lang="en-US" sz="2200"/>
              <a:t>Fox, </a:t>
            </a:r>
            <a:r>
              <a:rPr lang="el-GR" sz="2200" err="1"/>
              <a:t>κλπ</a:t>
            </a:r>
            <a:r>
              <a:rPr lang="el-GR" sz="2200"/>
              <a:t> (δημιουργία </a:t>
            </a:r>
            <a:r>
              <a:rPr lang="el-GR" sz="2200" err="1"/>
              <a:t>πρωτομορίων</a:t>
            </a:r>
            <a:r>
              <a:rPr lang="el-GR" sz="2200"/>
              <a:t> από ανόργανα συστατικά) και σύμφωνα με τους Θετικιστές, θα έπρεπε να απορριφθεί.</a:t>
            </a:r>
          </a:p>
          <a:p>
            <a:r>
              <a:rPr lang="el-GR" sz="2200" err="1">
                <a:effectLst/>
                <a:latin typeface="Times New Roman" panose="02020603050405020304" pitchFamily="18" charset="0"/>
                <a:ea typeface="Times New Roman" panose="02020603050405020304" pitchFamily="18" charset="0"/>
              </a:rPr>
              <a:t>Duhem-Quine</a:t>
            </a:r>
            <a:r>
              <a:rPr lang="el-GR" sz="2200">
                <a:effectLst/>
                <a:latin typeface="Times New Roman" panose="02020603050405020304" pitchFamily="18" charset="0"/>
                <a:ea typeface="Times New Roman" panose="02020603050405020304" pitchFamily="18" charset="0"/>
              </a:rPr>
              <a:t> Εισήγαγαν την έννοια </a:t>
            </a:r>
            <a:r>
              <a:rPr lang="en-US" sz="2200">
                <a:effectLst/>
                <a:latin typeface="Times New Roman" panose="02020603050405020304" pitchFamily="18" charset="0"/>
                <a:ea typeface="Times New Roman" panose="02020603050405020304" pitchFamily="18" charset="0"/>
              </a:rPr>
              <a:t>(</a:t>
            </a:r>
            <a:r>
              <a:rPr lang="el-GR" sz="2200" u="sng">
                <a:effectLst/>
                <a:latin typeface="Times New Roman" panose="02020603050405020304" pitchFamily="18" charset="0"/>
                <a:ea typeface="Times New Roman" panose="02020603050405020304" pitchFamily="18" charset="0"/>
              </a:rPr>
              <a:t>Κεντρική Υπόθεση=πυρήνας</a:t>
            </a:r>
            <a:r>
              <a:rPr lang="el-GR" sz="2200">
                <a:effectLst/>
                <a:latin typeface="Times New Roman" panose="02020603050405020304" pitchFamily="18" charset="0"/>
                <a:ea typeface="Times New Roman" panose="02020603050405020304" pitchFamily="18" charset="0"/>
              </a:rPr>
              <a:t> μιας Θεωρίας και σε βοηθητικές υποθέσεις. </a:t>
            </a:r>
          </a:p>
          <a:p>
            <a:r>
              <a:rPr lang="el-GR" sz="2200">
                <a:latin typeface="Times New Roman" panose="02020603050405020304" pitchFamily="18" charset="0"/>
                <a:ea typeface="Times New Roman" panose="02020603050405020304" pitchFamily="18" charset="0"/>
              </a:rPr>
              <a:t>Μ</a:t>
            </a:r>
            <a:r>
              <a:rPr lang="el-GR" sz="2200">
                <a:effectLst/>
                <a:latin typeface="Times New Roman" panose="02020603050405020304" pitchFamily="18" charset="0"/>
                <a:ea typeface="Times New Roman" panose="02020603050405020304" pitchFamily="18" charset="0"/>
              </a:rPr>
              <a:t>όνο ένα τμήμα της Θεωρίας μπορεί να αποδειχτεί, και, για αυτό, μιλάμε για τον </a:t>
            </a:r>
            <a:r>
              <a:rPr lang="el-GR" sz="2200" u="sng">
                <a:effectLst/>
                <a:latin typeface="Times New Roman" panose="02020603050405020304" pitchFamily="18" charset="0"/>
                <a:ea typeface="Times New Roman" panose="02020603050405020304" pitchFamily="18" charset="0"/>
              </a:rPr>
              <a:t>εμπειρικό </a:t>
            </a:r>
            <a:r>
              <a:rPr lang="el-GR" sz="2200" i="1" u="sng">
                <a:effectLst/>
                <a:latin typeface="Times New Roman" panose="02020603050405020304" pitchFamily="18" charset="0"/>
                <a:ea typeface="Times New Roman" panose="02020603050405020304" pitchFamily="18" charset="0"/>
              </a:rPr>
              <a:t>υπό</a:t>
            </a:r>
            <a:r>
              <a:rPr lang="el-GR" sz="2200" u="sng">
                <a:effectLst/>
                <a:latin typeface="Times New Roman" panose="02020603050405020304" pitchFamily="18" charset="0"/>
                <a:ea typeface="Times New Roman" panose="02020603050405020304" pitchFamily="18" charset="0"/>
              </a:rPr>
              <a:t>-προσδιορισμό της θεωρίας</a:t>
            </a:r>
            <a:r>
              <a:rPr lang="el-GR" sz="2200">
                <a:effectLst/>
                <a:latin typeface="Times New Roman" panose="02020603050405020304" pitchFamily="18" charset="0"/>
                <a:ea typeface="Times New Roman" panose="02020603050405020304" pitchFamily="18" charset="0"/>
              </a:rPr>
              <a:t>. ΓΕΝΙΚΑ, ΚΆΘΕ ΖΩΗ ΑΠΌ ΖΩΗ.</a:t>
            </a:r>
          </a:p>
          <a:p>
            <a:r>
              <a:rPr lang="el-GR" sz="2200" i="1">
                <a:effectLst/>
                <a:latin typeface="Times New Roman" panose="02020603050405020304" pitchFamily="18" charset="0"/>
                <a:ea typeface="Times New Roman" panose="02020603050405020304" pitchFamily="18" charset="0"/>
              </a:rPr>
              <a:t>Ο πυρήνας της θεωρίας μπορεί να επιβιώσει σε αρνητικές εμπειρικές ενδείξεις, εφόσον γίνουν </a:t>
            </a:r>
            <a:r>
              <a:rPr lang="el-GR" sz="2200" i="1" err="1">
                <a:effectLst/>
                <a:latin typeface="Times New Roman" panose="02020603050405020304" pitchFamily="18" charset="0"/>
                <a:ea typeface="Times New Roman" panose="02020603050405020304" pitchFamily="18" charset="0"/>
              </a:rPr>
              <a:t>μεθύστερες</a:t>
            </a:r>
            <a:r>
              <a:rPr lang="el-GR" sz="2200" i="1">
                <a:effectLst/>
                <a:latin typeface="Times New Roman" panose="02020603050405020304" pitchFamily="18" charset="0"/>
                <a:ea typeface="Times New Roman" panose="02020603050405020304" pitchFamily="18" charset="0"/>
              </a:rPr>
              <a:t> αλλαγές σε βοηθητικές υποθέσεις: </a:t>
            </a:r>
            <a:r>
              <a:rPr lang="el-GR" sz="2200" err="1">
                <a:effectLst/>
                <a:latin typeface="Times New Roman" panose="02020603050405020304" pitchFamily="18" charset="0"/>
                <a:ea typeface="Times New Roman" panose="02020603050405020304" pitchFamily="18" charset="0"/>
              </a:rPr>
              <a:t>Μεθύστερη</a:t>
            </a:r>
            <a:r>
              <a:rPr lang="el-GR" sz="2200">
                <a:effectLst/>
                <a:latin typeface="Times New Roman" panose="02020603050405020304" pitchFamily="18" charset="0"/>
                <a:ea typeface="Times New Roman" panose="02020603050405020304" pitchFamily="18" charset="0"/>
              </a:rPr>
              <a:t> αλλαγή= </a:t>
            </a:r>
            <a:r>
              <a:rPr lang="en-US" sz="2200" err="1">
                <a:effectLst/>
                <a:latin typeface="Times New Roman" panose="02020603050405020304" pitchFamily="18" charset="0"/>
                <a:ea typeface="Times New Roman" panose="02020603050405020304" pitchFamily="18" charset="0"/>
              </a:rPr>
              <a:t>omne</a:t>
            </a:r>
            <a:r>
              <a:rPr lang="en-US" sz="2200">
                <a:effectLst/>
                <a:latin typeface="Times New Roman" panose="02020603050405020304" pitchFamily="18" charset="0"/>
                <a:ea typeface="Times New Roman" panose="02020603050405020304" pitchFamily="18" charset="0"/>
              </a:rPr>
              <a:t> </a:t>
            </a:r>
            <a:r>
              <a:rPr lang="en-US" sz="2200" err="1">
                <a:effectLst/>
                <a:latin typeface="Times New Roman" panose="02020603050405020304" pitchFamily="18" charset="0"/>
                <a:ea typeface="Times New Roman" panose="02020603050405020304" pitchFamily="18" charset="0"/>
              </a:rPr>
              <a:t>vivum</a:t>
            </a:r>
            <a:r>
              <a:rPr lang="en-US" sz="2200">
                <a:effectLst/>
                <a:latin typeface="Times New Roman" panose="02020603050405020304" pitchFamily="18" charset="0"/>
                <a:ea typeface="Times New Roman" panose="02020603050405020304" pitchFamily="18" charset="0"/>
              </a:rPr>
              <a:t> ex vivo- </a:t>
            </a:r>
            <a:r>
              <a:rPr lang="el-GR" sz="2200">
                <a:effectLst/>
                <a:latin typeface="Times New Roman" panose="02020603050405020304" pitchFamily="18" charset="0"/>
                <a:ea typeface="Times New Roman" panose="02020603050405020304" pitchFamily="18" charset="0"/>
              </a:rPr>
              <a:t>ΑΛΛΑ ΙΣΧΥΕΙ για μετά την εμφάνιση των πρώτων οργανισμών.</a:t>
            </a:r>
          </a:p>
          <a:p>
            <a:endParaRPr lang="el-GR" sz="2200"/>
          </a:p>
        </p:txBody>
      </p:sp>
    </p:spTree>
    <p:extLst>
      <p:ext uri="{BB962C8B-B14F-4D97-AF65-F5344CB8AC3E}">
        <p14:creationId xmlns:p14="http://schemas.microsoft.com/office/powerpoint/2010/main" val="3353401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2" name="Rectangle 615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4" name="Freeform: Shape 615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7" name="Title 2"/>
          <p:cNvSpPr>
            <a:spLocks noGrp="1"/>
          </p:cNvSpPr>
          <p:nvPr>
            <p:ph type="title"/>
          </p:nvPr>
        </p:nvSpPr>
        <p:spPr>
          <a:xfrm>
            <a:off x="686834" y="1153572"/>
            <a:ext cx="3200400" cy="4461163"/>
          </a:xfrm>
        </p:spPr>
        <p:txBody>
          <a:bodyPr vert="horz" lIns="91440" tIns="45720" rIns="91440" bIns="45720" rtlCol="0" anchor="ctr">
            <a:normAutofit/>
          </a:bodyPr>
          <a:lstStyle/>
          <a:p>
            <a:r>
              <a:rPr lang="en-US" b="1" kern="1200">
                <a:solidFill>
                  <a:srgbClr val="FFFFFF"/>
                </a:solidFill>
                <a:latin typeface="+mj-lt"/>
                <a:ea typeface="+mj-ea"/>
                <a:cs typeface="+mj-cs"/>
              </a:rPr>
              <a:t>Επίδραση του Λογικού Θετικισμού</a:t>
            </a:r>
          </a:p>
        </p:txBody>
      </p:sp>
      <p:sp>
        <p:nvSpPr>
          <p:cNvPr id="6156" name="Arc 615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146" name="Rectangle 1"/>
          <p:cNvSpPr>
            <a:spLocks noChangeArrowheads="1"/>
          </p:cNvSpPr>
          <p:nvPr/>
        </p:nvSpPr>
        <p:spPr bwMode="auto">
          <a:xfrm>
            <a:off x="4447308" y="591344"/>
            <a:ext cx="6906491" cy="5585619"/>
          </a:xfrm>
          <a:prstGeom prst="rect">
            <a:avLst/>
          </a:prstGeom>
        </p:spPr>
        <p:txBody>
          <a:bodyPr vert="horz" lIns="91440" tIns="45720" rIns="91440" bIns="45720" rtlCol="0" anchor="ctr">
            <a:normAutofit/>
          </a:bodyPr>
          <a:lstStyle/>
          <a:p>
            <a:pPr indent="-228600" defTabSz="914400">
              <a:lnSpc>
                <a:spcPct val="90000"/>
              </a:lnSpc>
              <a:spcAft>
                <a:spcPts val="600"/>
              </a:spcAft>
              <a:buFont typeface="Arial" panose="020B0604020202020204" pitchFamily="34" charset="0"/>
              <a:buChar char="•"/>
            </a:pPr>
            <a:r>
              <a:rPr lang="en-US" sz="1700" dirty="0" err="1"/>
              <a:t>Σήμερ</a:t>
            </a:r>
            <a:r>
              <a:rPr lang="en-US" sz="1700" dirty="0"/>
              <a:t>α ο λογικός θετικισμός ως κίνημα είναι μάλλον νεκρός. </a:t>
            </a:r>
            <a:r>
              <a:rPr lang="en-US" sz="1700" dirty="0" err="1"/>
              <a:t>Οι</a:t>
            </a:r>
            <a:r>
              <a:rPr lang="en-US" sz="1700" dirty="0"/>
              <a:t> </a:t>
            </a:r>
            <a:r>
              <a:rPr lang="en-US" sz="1700" dirty="0" err="1"/>
              <a:t>θέσεις</a:t>
            </a:r>
            <a:r>
              <a:rPr lang="en-US" sz="1700" dirty="0"/>
              <a:t> </a:t>
            </a:r>
            <a:r>
              <a:rPr lang="en-US" sz="1700" dirty="0" err="1"/>
              <a:t>του</a:t>
            </a:r>
            <a:r>
              <a:rPr lang="en-US" sz="1700" dirty="0"/>
              <a:t> </a:t>
            </a:r>
            <a:r>
              <a:rPr lang="en-US" sz="1700" dirty="0" err="1"/>
              <a:t>θεωρούντ</a:t>
            </a:r>
            <a:r>
              <a:rPr lang="en-US" sz="1700" dirty="0"/>
              <a:t>αι εν πολλοίς παρωχημένες, ενώ οι φιλόσοφοι βρίσκουν τον χαρακτηρισμό του</a:t>
            </a:r>
            <a:r>
              <a:rPr lang="el-GR" sz="1700" dirty="0"/>
              <a:t> </a:t>
            </a:r>
            <a:r>
              <a:rPr lang="en-US" sz="1700" dirty="0" err="1"/>
              <a:t>θετικιστή</a:t>
            </a:r>
            <a:r>
              <a:rPr lang="en-US" sz="1700" dirty="0"/>
              <a:t> </a:t>
            </a:r>
            <a:r>
              <a:rPr lang="en-US" sz="1700" dirty="0" err="1"/>
              <a:t>μειωτικό</a:t>
            </a:r>
            <a:r>
              <a:rPr lang="en-US" sz="1700" dirty="0"/>
              <a:t>. </a:t>
            </a:r>
            <a:r>
              <a:rPr lang="en-US" sz="1700" dirty="0" err="1"/>
              <a:t>Ωστόσο</a:t>
            </a:r>
            <a:r>
              <a:rPr lang="en-US" sz="1700" dirty="0"/>
              <a:t> </a:t>
            </a:r>
            <a:r>
              <a:rPr lang="en-US" sz="1700" dirty="0" err="1"/>
              <a:t>το</a:t>
            </a:r>
            <a:r>
              <a:rPr lang="en-US" sz="1700" dirty="0"/>
              <a:t> </a:t>
            </a:r>
            <a:r>
              <a:rPr lang="en-US" sz="1700" dirty="0" err="1"/>
              <a:t>κίνημ</a:t>
            </a:r>
            <a:r>
              <a:rPr lang="en-US" sz="1700" dirty="0"/>
              <a:t>α αυτό έθεσε τα θεμέλια και συνέβαλε στη συγκρότηση αυτού που ονομάζουμε σήμερα </a:t>
            </a:r>
            <a:r>
              <a:rPr lang="en-US" sz="1700" b="1" dirty="0"/>
              <a:t>φιλοσοφία της επιστήμης</a:t>
            </a:r>
            <a:r>
              <a:rPr lang="en-US" sz="1700" dirty="0"/>
              <a:t>. Τα π</a:t>
            </a:r>
            <a:r>
              <a:rPr lang="en-US" sz="1700" dirty="0" err="1"/>
              <a:t>ρο</a:t>
            </a:r>
            <a:r>
              <a:rPr lang="en-US" sz="1700" dirty="0"/>
              <a:t>βλήματα που τους απασχόλησαν (το πρόβλημα του νοήματος, το πρόβλημα της επικύρωσης των επιστημονικών θεωριών, το πρόβλημα της εξήγησης και άλλα) καθώς και οι έννοιες που εισήγαγαν εξακολουθούν να μας απασχολούν και να διαγράφουν τον ορίζοντά μας.</a:t>
            </a:r>
          </a:p>
          <a:p>
            <a:pPr indent="-228600" defTabSz="914400">
              <a:lnSpc>
                <a:spcPct val="90000"/>
              </a:lnSpc>
              <a:spcAft>
                <a:spcPts val="600"/>
              </a:spcAft>
              <a:buFont typeface="Arial" panose="020B0604020202020204" pitchFamily="34" charset="0"/>
              <a:buChar char="•"/>
            </a:pPr>
            <a:r>
              <a:rPr lang="en-US" sz="1700" dirty="0" err="1"/>
              <a:t>Ήτ</a:t>
            </a:r>
            <a:r>
              <a:rPr lang="en-US" sz="1700" dirty="0"/>
              <a:t>αν τόσο καταλυτική η επίδραση που άσκησαν, ώστε οι επιμέρους διαφορές στις θέσεις που διατύπωναν καθώς και οι συνεχείς τροποποιήσεις στις οποίες προέβαιναν παραβλέφθηκαν, για να συγκροτηθεί μία κατά το δυνατόν αμιγής και συμπαγής εικόνα, που χρησίμευσε τόσο για την καλλιέργεια των προβλημάτων που οι θετικιστές έθεσαν όσο και για την ανατροπή τους. </a:t>
            </a:r>
            <a:r>
              <a:rPr lang="en-US" sz="1700" b="1" dirty="0" err="1"/>
              <a:t>Συγκροτήθηκε</a:t>
            </a:r>
            <a:r>
              <a:rPr lang="en-US" sz="1700" b="1" dirty="0"/>
              <a:t> </a:t>
            </a:r>
            <a:r>
              <a:rPr lang="en-US" sz="1700" b="1" dirty="0" err="1"/>
              <a:t>δηλ</a:t>
            </a:r>
            <a:r>
              <a:rPr lang="en-US" sz="1700" b="1" dirty="0"/>
              <a:t>αδή η λεγόμενη ≪παραδεδομένη άποψη≫ ή «παραδεδεγμένη άποψη» (received view) των επιστημονικών θεωριών</a:t>
            </a:r>
            <a:r>
              <a:rPr lang="en-US" sz="1700" dirty="0"/>
              <a:t>, η οποία δεν αντιστοιχούσε απολύτως στις απόψεις κανενός από τα ιστορικά πρόσωπα, αλλά λειτούργησε τόσο ως </a:t>
            </a:r>
            <a:r>
              <a:rPr lang="en-US" sz="1700" b="1" dirty="0"/>
              <a:t>πρότυπο για την περαιτέρω ανάπτυξη της φιλοσοφίας της επιστήμης </a:t>
            </a:r>
            <a:r>
              <a:rPr lang="en-US" sz="1700" dirty="0"/>
              <a:t>όσο και ως </a:t>
            </a:r>
            <a:r>
              <a:rPr lang="en-US" sz="1700" b="1" dirty="0"/>
              <a:t>στόχος προς ανατροπή.</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661C596-C501-4620-AE7D-87C4FCE95E8F}"/>
              </a:ext>
            </a:extLst>
          </p:cNvPr>
          <p:cNvSpPr>
            <a:spLocks noGrp="1"/>
          </p:cNvSpPr>
          <p:nvPr>
            <p:ph type="title"/>
          </p:nvPr>
        </p:nvSpPr>
        <p:spPr>
          <a:xfrm>
            <a:off x="265176" y="0"/>
            <a:ext cx="10515600" cy="671191"/>
          </a:xfrm>
        </p:spPr>
        <p:txBody>
          <a:bodyPr>
            <a:normAutofit fontScale="90000"/>
          </a:bodyPr>
          <a:lstStyle/>
          <a:p>
            <a:r>
              <a:rPr lang="el-GR" b="1" dirty="0"/>
              <a:t>Ο Κύκλος και ο</a:t>
            </a:r>
            <a:r>
              <a:rPr lang="en-US" b="1" dirty="0"/>
              <a:t> Karl Popper</a:t>
            </a:r>
            <a:endParaRPr lang="en-US" dirty="0"/>
          </a:p>
        </p:txBody>
      </p:sp>
      <p:pic>
        <p:nvPicPr>
          <p:cNvPr id="4" name="Θέση περιεχομένου 3">
            <a:extLst>
              <a:ext uri="{FF2B5EF4-FFF2-40B4-BE49-F238E27FC236}">
                <a16:creationId xmlns:a16="http://schemas.microsoft.com/office/drawing/2014/main" id="{7936C9E4-D90C-4FA8-B881-0E41CF17CDF3}"/>
              </a:ext>
            </a:extLst>
          </p:cNvPr>
          <p:cNvPicPr>
            <a:picLocks noGrp="1" noChangeAspect="1"/>
          </p:cNvPicPr>
          <p:nvPr>
            <p:ph idx="1"/>
          </p:nvPr>
        </p:nvPicPr>
        <p:blipFill>
          <a:blip r:embed="rId3"/>
          <a:stretch>
            <a:fillRect/>
          </a:stretch>
        </p:blipFill>
        <p:spPr>
          <a:xfrm>
            <a:off x="646697" y="1690689"/>
            <a:ext cx="3407945" cy="2938874"/>
          </a:xfrm>
          <a:prstGeom prst="rect">
            <a:avLst/>
          </a:prstGeom>
        </p:spPr>
      </p:pic>
      <p:sp>
        <p:nvSpPr>
          <p:cNvPr id="5" name="Ορθογώνιο 4">
            <a:extLst>
              <a:ext uri="{FF2B5EF4-FFF2-40B4-BE49-F238E27FC236}">
                <a16:creationId xmlns:a16="http://schemas.microsoft.com/office/drawing/2014/main" id="{23920D35-4C71-492F-9F25-4769535C02ED}"/>
              </a:ext>
            </a:extLst>
          </p:cNvPr>
          <p:cNvSpPr/>
          <p:nvPr/>
        </p:nvSpPr>
        <p:spPr>
          <a:xfrm>
            <a:off x="4271211" y="524887"/>
            <a:ext cx="7274092" cy="6186309"/>
          </a:xfrm>
          <a:prstGeom prst="rect">
            <a:avLst/>
          </a:prstGeom>
        </p:spPr>
        <p:txBody>
          <a:bodyPr wrap="square">
            <a:spAutoFit/>
          </a:bodyPr>
          <a:lstStyle/>
          <a:p>
            <a:r>
              <a:rPr lang="el-GR" dirty="0"/>
              <a:t>Ο</a:t>
            </a:r>
            <a:r>
              <a:rPr lang="en-US" dirty="0"/>
              <a:t> Karl Popper  </a:t>
            </a:r>
            <a:r>
              <a:rPr lang="el-GR" dirty="0"/>
              <a:t>Βιεννέζος κι αυτός με εβραϊκή καταγωγή, τότε δηλαδή το 1929,</a:t>
            </a:r>
            <a:r>
              <a:rPr lang="en-US" dirty="0"/>
              <a:t>  </a:t>
            </a:r>
            <a:r>
              <a:rPr lang="el-GR" dirty="0"/>
              <a:t>27 ετών,</a:t>
            </a:r>
            <a:r>
              <a:rPr lang="en-US" dirty="0"/>
              <a:t>  </a:t>
            </a:r>
            <a:r>
              <a:rPr lang="el-GR" dirty="0"/>
              <a:t>ποτέ δεν πήρε μέρος στις εβδομαδιαίες συζητήσεις του Κύκλου. Ο ίδιος αργότερα</a:t>
            </a:r>
            <a:r>
              <a:rPr lang="en-US" dirty="0"/>
              <a:t> </a:t>
            </a:r>
            <a:r>
              <a:rPr lang="el-GR" dirty="0"/>
              <a:t>εξομολογείται ότι ποτέ δεν έγινε μέλος του Κύκλου.</a:t>
            </a:r>
            <a:r>
              <a:rPr lang="en-US" dirty="0"/>
              <a:t> </a:t>
            </a:r>
            <a:r>
              <a:rPr lang="el-GR" dirty="0"/>
              <a:t>Το πρώτο του μεγάλο έργο</a:t>
            </a:r>
            <a:r>
              <a:rPr lang="en-US" dirty="0"/>
              <a:t> </a:t>
            </a:r>
            <a:r>
              <a:rPr lang="en-US" dirty="0" err="1"/>
              <a:t>Logik</a:t>
            </a:r>
            <a:r>
              <a:rPr lang="en-US" dirty="0"/>
              <a:t> der </a:t>
            </a:r>
            <a:r>
              <a:rPr lang="en-US" dirty="0" err="1"/>
              <a:t>Forschhung</a:t>
            </a:r>
            <a:r>
              <a:rPr lang="en-US" dirty="0"/>
              <a:t> </a:t>
            </a:r>
            <a:r>
              <a:rPr lang="el-GR" dirty="0"/>
              <a:t>(Η Λογική της επιστημονικής ανακάλυψης) που εκδόθηκε το 1934.</a:t>
            </a:r>
            <a:endParaRPr lang="en-US" dirty="0"/>
          </a:p>
          <a:p>
            <a:r>
              <a:rPr lang="el-GR" dirty="0"/>
              <a:t>Γιατί άραγε ο Κύκλος αγνόησε τον νέο αυτό Βιεννέζο στοχαστή ;</a:t>
            </a:r>
            <a:endParaRPr lang="en-US" dirty="0"/>
          </a:p>
          <a:p>
            <a:r>
              <a:rPr lang="el-GR" dirty="0"/>
              <a:t>Μια απάντηση θα μπορούσε</a:t>
            </a:r>
            <a:r>
              <a:rPr lang="en-US" dirty="0"/>
              <a:t>  </a:t>
            </a:r>
            <a:r>
              <a:rPr lang="el-GR" dirty="0"/>
              <a:t>να είναι ότι «αυτό συνέβη επειδή έτσι το θέλησε ο</a:t>
            </a:r>
            <a:r>
              <a:rPr lang="en-US" dirty="0"/>
              <a:t> Moritz </a:t>
            </a:r>
            <a:r>
              <a:rPr lang="en-US" dirty="0" err="1"/>
              <a:t>Schlick</a:t>
            </a:r>
            <a:r>
              <a:rPr lang="el-GR" dirty="0"/>
              <a:t>» και ο</a:t>
            </a:r>
            <a:r>
              <a:rPr lang="en-US" dirty="0"/>
              <a:t> </a:t>
            </a:r>
            <a:r>
              <a:rPr lang="en-US" dirty="0" err="1"/>
              <a:t>Schlick</a:t>
            </a:r>
            <a:r>
              <a:rPr lang="en-US" dirty="0"/>
              <a:t> </a:t>
            </a:r>
            <a:r>
              <a:rPr lang="el-GR" dirty="0"/>
              <a:t>δεν εκτιμούσε τον</a:t>
            </a:r>
            <a:r>
              <a:rPr lang="en-US" dirty="0"/>
              <a:t> Popper</a:t>
            </a:r>
            <a:r>
              <a:rPr lang="el-GR" dirty="0"/>
              <a:t>.</a:t>
            </a:r>
            <a:r>
              <a:rPr lang="en-US" dirty="0"/>
              <a:t>  </a:t>
            </a:r>
            <a:r>
              <a:rPr lang="el-GR" dirty="0"/>
              <a:t>Επίσης, η βαθύτατη αντιπάθεια του</a:t>
            </a:r>
            <a:r>
              <a:rPr lang="en-US" dirty="0"/>
              <a:t> Popper </a:t>
            </a:r>
            <a:r>
              <a:rPr lang="el-GR" dirty="0"/>
              <a:t>για τον τότε</a:t>
            </a:r>
            <a:r>
              <a:rPr lang="en-US" dirty="0"/>
              <a:t> </a:t>
            </a:r>
            <a:r>
              <a:rPr lang="el-GR" dirty="0"/>
              <a:t>γκουρού</a:t>
            </a:r>
            <a:r>
              <a:rPr lang="en-US" dirty="0"/>
              <a:t> </a:t>
            </a:r>
            <a:r>
              <a:rPr lang="el-GR" dirty="0"/>
              <a:t>του</a:t>
            </a:r>
            <a:r>
              <a:rPr lang="en-US" dirty="0"/>
              <a:t> </a:t>
            </a:r>
            <a:r>
              <a:rPr lang="en-US" dirty="0" err="1"/>
              <a:t>Schlick</a:t>
            </a:r>
            <a:r>
              <a:rPr lang="en-US" dirty="0"/>
              <a:t> </a:t>
            </a:r>
            <a:r>
              <a:rPr lang="el-GR" dirty="0"/>
              <a:t>- αλλά και των περισσότερων μελών-,  του</a:t>
            </a:r>
            <a:r>
              <a:rPr lang="en-US" dirty="0"/>
              <a:t> Ludwig Wittgenstein</a:t>
            </a:r>
            <a:r>
              <a:rPr lang="el-GR" dirty="0"/>
              <a:t>.</a:t>
            </a:r>
            <a:endParaRPr lang="en-US" dirty="0"/>
          </a:p>
          <a:p>
            <a:r>
              <a:rPr lang="el-GR" dirty="0"/>
              <a:t>Η περιφρόνηση του νεαρού τότε</a:t>
            </a:r>
            <a:r>
              <a:rPr lang="en-US" dirty="0"/>
              <a:t> Popper </a:t>
            </a:r>
            <a:r>
              <a:rPr lang="el-GR" dirty="0"/>
              <a:t>στο έργο του</a:t>
            </a:r>
            <a:r>
              <a:rPr lang="en-US" dirty="0"/>
              <a:t> Wittgenstein </a:t>
            </a:r>
            <a:r>
              <a:rPr lang="el-GR" dirty="0"/>
              <a:t>είχε εκφραστεί και δημόσια λίγα χρόνια αργότερα το έτος δηλαδή 1932 σε μία τρικυμιώδη συνάντηση που έγινε μπροστά σε ευρύτερο κοινό. Τον κατηγορούσε ότι συμπεριφερόταν όπως η Καθολική Εκκλησία, απαγορεύοντας κάθε συζήτηση πάνω στα ζητήματα στα οποία ο ίδιος δεν είχε να δώσει απαντήσεις.</a:t>
            </a:r>
            <a:endParaRPr lang="en-US" dirty="0"/>
          </a:p>
          <a:p>
            <a:r>
              <a:rPr lang="el-GR" dirty="0"/>
              <a:t>Σε όλη την υπόλοιπη ζωή του</a:t>
            </a:r>
            <a:r>
              <a:rPr lang="en-US" dirty="0"/>
              <a:t> </a:t>
            </a:r>
            <a:r>
              <a:rPr lang="el-GR" dirty="0"/>
              <a:t>αναφερόταν στον Κύκλο της Βιέννης</a:t>
            </a:r>
            <a:r>
              <a:rPr lang="en-US" dirty="0"/>
              <a:t> </a:t>
            </a:r>
            <a:r>
              <a:rPr lang="el-GR" dirty="0"/>
              <a:t>τονίζοντας τη φιλοσοφική απόσταση που</a:t>
            </a:r>
            <a:r>
              <a:rPr lang="en-US" dirty="0"/>
              <a:t> </a:t>
            </a:r>
            <a:r>
              <a:rPr lang="el-GR" dirty="0"/>
              <a:t>τον χώριζε από αυτόν.</a:t>
            </a:r>
            <a:endParaRPr lang="en-US" dirty="0"/>
          </a:p>
        </p:txBody>
      </p:sp>
    </p:spTree>
    <p:extLst>
      <p:ext uri="{BB962C8B-B14F-4D97-AF65-F5344CB8AC3E}">
        <p14:creationId xmlns:p14="http://schemas.microsoft.com/office/powerpoint/2010/main" val="821824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D4667A9-A5A2-D50F-3E14-E49D67E44F1A}"/>
              </a:ext>
            </a:extLst>
          </p:cNvPr>
          <p:cNvPicPr>
            <a:picLocks noChangeAspect="1"/>
          </p:cNvPicPr>
          <p:nvPr/>
        </p:nvPicPr>
        <p:blipFill>
          <a:blip r:embed="rId2">
            <a:duotone>
              <a:schemeClr val="bg2">
                <a:shade val="45000"/>
                <a:satMod val="135000"/>
              </a:schemeClr>
              <a:prstClr val="white"/>
            </a:duotone>
          </a:blip>
          <a:srcRect/>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89FBF32-A42C-4641-A23D-CEE228AE7BAA}"/>
              </a:ext>
            </a:extLst>
          </p:cNvPr>
          <p:cNvSpPr>
            <a:spLocks noGrp="1"/>
          </p:cNvSpPr>
          <p:nvPr>
            <p:ph type="title"/>
          </p:nvPr>
        </p:nvSpPr>
        <p:spPr>
          <a:xfrm>
            <a:off x="838200" y="365126"/>
            <a:ext cx="10515600" cy="617008"/>
          </a:xfrm>
        </p:spPr>
        <p:txBody>
          <a:bodyPr vert="horz" lIns="91440" tIns="45720" rIns="91440" bIns="45720" rtlCol="0" anchor="ctr">
            <a:normAutofit fontScale="90000"/>
          </a:bodyPr>
          <a:lstStyle/>
          <a:p>
            <a:br>
              <a:rPr lang="en-US" sz="2800" b="1" dirty="0"/>
            </a:br>
            <a:r>
              <a:rPr lang="en-US" sz="2800" b="1" dirty="0"/>
              <a:t>ΔΙΑΨΕΥΣΙΜΟΤΗΤΑ α</a:t>
            </a:r>
            <a:r>
              <a:rPr lang="en-US" sz="2800" b="1" dirty="0" err="1"/>
              <a:t>ντί</a:t>
            </a:r>
            <a:r>
              <a:rPr lang="en-US" sz="2800" b="1" dirty="0"/>
              <a:t> </a:t>
            </a:r>
            <a:r>
              <a:rPr lang="en-US" sz="2800" b="1" dirty="0" err="1"/>
              <a:t>γι</a:t>
            </a:r>
            <a:r>
              <a:rPr lang="en-US" sz="2800" b="1" dirty="0"/>
              <a:t>α ΕΠΑΛΗΘΕΥΣΙΜΟΤΗΤΑ</a:t>
            </a:r>
            <a:br>
              <a:rPr lang="en-US" sz="2800" dirty="0"/>
            </a:br>
            <a:endParaRPr lang="en-US" sz="2800" dirty="0"/>
          </a:p>
        </p:txBody>
      </p:sp>
      <p:graphicFrame>
        <p:nvGraphicFramePr>
          <p:cNvPr id="5" name="Θέση περιεχομένου 2">
            <a:extLst>
              <a:ext uri="{FF2B5EF4-FFF2-40B4-BE49-F238E27FC236}">
                <a16:creationId xmlns:a16="http://schemas.microsoft.com/office/drawing/2014/main" id="{505BE9E1-B05F-52E7-ECBD-CB77A02C853F}"/>
              </a:ext>
            </a:extLst>
          </p:cNvPr>
          <p:cNvGraphicFramePr>
            <a:graphicFrameLocks noGrp="1"/>
          </p:cNvGraphicFramePr>
          <p:nvPr>
            <p:ph idx="4294967295"/>
            <p:extLst>
              <p:ext uri="{D42A27DB-BD31-4B8C-83A1-F6EECF244321}">
                <p14:modId xmlns:p14="http://schemas.microsoft.com/office/powerpoint/2010/main" val="1979710434"/>
              </p:ext>
            </p:extLst>
          </p:nvPr>
        </p:nvGraphicFramePr>
        <p:xfrm>
          <a:off x="355600" y="1347250"/>
          <a:ext cx="11582400" cy="5145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55605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EFBD6AE-4916-773F-F3C4-537CCA74271A}"/>
              </a:ext>
            </a:extLst>
          </p:cNvPr>
          <p:cNvPicPr>
            <a:picLocks noChangeAspect="1"/>
          </p:cNvPicPr>
          <p:nvPr/>
        </p:nvPicPr>
        <p:blipFill>
          <a:blip r:embed="rId3">
            <a:duotone>
              <a:schemeClr val="bg2">
                <a:shade val="45000"/>
                <a:satMod val="135000"/>
              </a:schemeClr>
              <a:prstClr val="white"/>
            </a:duotone>
          </a:blip>
          <a:srcRect t="3433"/>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9AC19FB-7166-4F15-BE47-BF9C77DF5E85}"/>
              </a:ext>
            </a:extLst>
          </p:cNvPr>
          <p:cNvSpPr>
            <a:spLocks noGrp="1"/>
          </p:cNvSpPr>
          <p:nvPr>
            <p:ph type="title"/>
          </p:nvPr>
        </p:nvSpPr>
        <p:spPr>
          <a:xfrm>
            <a:off x="838200" y="365125"/>
            <a:ext cx="10515600" cy="1325563"/>
          </a:xfrm>
        </p:spPr>
        <p:txBody>
          <a:bodyPr>
            <a:normAutofit/>
          </a:bodyPr>
          <a:lstStyle/>
          <a:p>
            <a:r>
              <a:rPr lang="el-GR" b="1" dirty="0"/>
              <a:t>Διαψευσιοκρατία: η αντιπρόταση του </a:t>
            </a:r>
            <a:r>
              <a:rPr lang="el-GR" b="1" dirty="0" err="1"/>
              <a:t>Popper</a:t>
            </a:r>
            <a:endParaRPr lang="en-US" b="1" dirty="0"/>
          </a:p>
        </p:txBody>
      </p:sp>
      <p:graphicFrame>
        <p:nvGraphicFramePr>
          <p:cNvPr id="5" name="Θέση περιεχομένου 2">
            <a:extLst>
              <a:ext uri="{FF2B5EF4-FFF2-40B4-BE49-F238E27FC236}">
                <a16:creationId xmlns:a16="http://schemas.microsoft.com/office/drawing/2014/main" id="{DD6C384C-4EEF-4EFA-2AFB-1F2ADC5D9A62}"/>
              </a:ext>
            </a:extLst>
          </p:cNvPr>
          <p:cNvGraphicFramePr>
            <a:graphicFrameLocks noGrp="1"/>
          </p:cNvGraphicFramePr>
          <p:nvPr>
            <p:ph idx="1"/>
            <p:extLst>
              <p:ext uri="{D42A27DB-BD31-4B8C-83A1-F6EECF244321}">
                <p14:modId xmlns:p14="http://schemas.microsoft.com/office/powerpoint/2010/main" val="298572324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2769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1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BEE8907D-DC58-4135-803D-4CBF2DAF8F77}"/>
              </a:ext>
            </a:extLst>
          </p:cNvPr>
          <p:cNvSpPr>
            <a:spLocks noGrp="1"/>
          </p:cNvSpPr>
          <p:nvPr>
            <p:ph idx="4294967295"/>
          </p:nvPr>
        </p:nvSpPr>
        <p:spPr>
          <a:xfrm>
            <a:off x="838200" y="1929384"/>
            <a:ext cx="10515600" cy="4251960"/>
          </a:xfrm>
        </p:spPr>
        <p:txBody>
          <a:bodyPr vert="horz" lIns="91440" tIns="45720" rIns="91440" bIns="45720" rtlCol="0">
            <a:normAutofit/>
          </a:bodyPr>
          <a:lstStyle/>
          <a:p>
            <a:r>
              <a:rPr lang="en-US" sz="1500"/>
              <a:t>Η «θεωρία της επαληθευσιµότητας» οδηγεί την αναζήτηση για επιστηµονική γνώση σε εντελώς λάθος κατεύθυνση, σύµφωνα µε τον Popper. Αυτό γιατί υπάρχει µια λογική ασυμμετρία ανάµεσα στην επαλήθευση και τη διάψευση µιας πρότασης. </a:t>
            </a:r>
            <a:r>
              <a:rPr lang="en-US" sz="1500" u="sng"/>
              <a:t>Οποιοσδήποτε αριθµός εµπειρικών επαληθεύσεων μιας θεωρίας, δεν αρκεί για να την αποδείξει πλήρως. </a:t>
            </a:r>
            <a:r>
              <a:rPr lang="en-US" sz="1500"/>
              <a:t>Αντίθετα, µία µονάχα παρατήρηση που αντιβαίνει στη θεωρία αρκεί για να την καταρρίψει. Έτσι, η κριτική και η αναζήτηση λαθών γίνονται οι βασικοί τρόποι µε τους οποίους, προχωρά η επιστηµονική έρευνα. Η «θεωρία της διαψευσιµότητας» του Popper, λέει, λοιπόν, ότι </a:t>
            </a:r>
            <a:r>
              <a:rPr lang="en-US" sz="1500" b="1"/>
              <a:t>οι προτάσεις που δεν µπορούν να ελεγχθούν εµπειρικά και, εποµένως, δεν υπόκεινται σε διάψευση δεν µπορούν να θεωρηθούν επιστηµονικές </a:t>
            </a:r>
            <a:r>
              <a:rPr lang="en-US" sz="1500"/>
              <a:t>(Magee, 1998). </a:t>
            </a:r>
          </a:p>
          <a:p>
            <a:endParaRPr lang="en-US" sz="1500"/>
          </a:p>
          <a:p>
            <a:endParaRPr lang="en-US" sz="1500"/>
          </a:p>
          <a:p>
            <a:pPr marL="0" lvl="0" fontAlgn="base">
              <a:spcBef>
                <a:spcPct val="0"/>
              </a:spcBef>
              <a:spcAft>
                <a:spcPct val="0"/>
              </a:spcAft>
              <a:buClrTx/>
            </a:pPr>
            <a:r>
              <a:rPr lang="en-US" sz="1500"/>
              <a:t>Βέβαια, ο Carnap ισχυρίζεται πως ο Popper τονίζει </a:t>
            </a:r>
            <a:r>
              <a:rPr lang="en-US" altLang="en-US" sz="1500"/>
              <a:t>σκόπιμα τις διαφορές του από τις απόψεις του Κύκλου της Βιέννης, ενώ στην πραγματικότητα δεν απομακρύνεται πολύ από τις απόψεις αυτές, και ότι δίνει την εντύπωση πως είναι «απριοριστής και αντιεμπειρικός», ενώ δεν είναι. </a:t>
            </a:r>
          </a:p>
          <a:p>
            <a:pPr marL="0" fontAlgn="base">
              <a:spcBef>
                <a:spcPct val="0"/>
              </a:spcBef>
              <a:spcAft>
                <a:spcPct val="0"/>
              </a:spcAft>
              <a:buClrTx/>
            </a:pPr>
            <a:r>
              <a:rPr lang="en-US" sz="1500"/>
              <a:t>Ο Popper φαίνεται να αρνείται  την εγκυρότητα της μεταφυσικής γνώσης , δε μένει όμως στην άρνηση αυτή, αφού,  κατά  την  άποψή  του,  οι  μεταφυσικές  θεωρίες  μπορούν  να αποτελέσουν, αφορμή για νέες επιστημονικές   θεωρίες, κάτι που έγινε και στο παρελθόν.</a:t>
            </a:r>
            <a:endParaRPr lang="en-US" altLang="en-US" sz="1500"/>
          </a:p>
          <a:p>
            <a:endParaRPr lang="en-US" altLang="en-US" sz="1500"/>
          </a:p>
          <a:p>
            <a:r>
              <a:rPr lang="en-US" sz="1500"/>
              <a:t> </a:t>
            </a:r>
          </a:p>
          <a:p>
            <a:endParaRPr lang="en-US" sz="1500"/>
          </a:p>
        </p:txBody>
      </p:sp>
      <p:sp>
        <p:nvSpPr>
          <p:cNvPr id="15" name="Rectangle 12">
            <a:extLst>
              <a:ext uri="{FF2B5EF4-FFF2-40B4-BE49-F238E27FC236}">
                <a16:creationId xmlns:a16="http://schemas.microsoft.com/office/drawing/2014/main" id="{B712ADDB-81F4-4F44-9A36-AACAB0F8F4CC}"/>
              </a:ext>
            </a:extLst>
          </p:cNvPr>
          <p:cNvSpPr>
            <a:spLocks noChangeArrowheads="1"/>
          </p:cNvSpPr>
          <p:nvPr/>
        </p:nvSpPr>
        <p:spPr bwMode="auto">
          <a:xfrm>
            <a:off x="2482780" y="528656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4" name="drawingObject3">
            <a:extLst>
              <a:ext uri="{FF2B5EF4-FFF2-40B4-BE49-F238E27FC236}">
                <a16:creationId xmlns:a16="http://schemas.microsoft.com/office/drawing/2014/main" id="{B5735717-C9D3-43AC-8B41-6B4576162C59}"/>
              </a:ext>
            </a:extLst>
          </p:cNvPr>
          <p:cNvSpPr/>
          <p:nvPr/>
        </p:nvSpPr>
        <p:spPr>
          <a:xfrm>
            <a:off x="1295400" y="8807450"/>
            <a:ext cx="1828800" cy="0"/>
          </a:xfrm>
          <a:custGeom>
            <a:avLst/>
            <a:gdLst/>
            <a:ahLst/>
            <a:cxnLst/>
            <a:rect l="0" t="0" r="0" b="0"/>
            <a:pathLst>
              <a:path w="1828800">
                <a:moveTo>
                  <a:pt x="0" y="0"/>
                </a:moveTo>
                <a:lnTo>
                  <a:pt x="1828800" y="0"/>
                </a:lnTo>
              </a:path>
            </a:pathLst>
          </a:custGeom>
          <a:noFill/>
          <a:ln w="7619" cap="flat">
            <a:solidFill>
              <a:srgbClr val="000000"/>
            </a:solidFill>
            <a:prstDash val="solid"/>
          </a:ln>
        </p:spPr>
        <p:txBody>
          <a:bodyPr vert="horz" lIns="91440" tIns="45720" rIns="91440" bIns="45720" anchor="t"/>
          <a:lstStyle/>
          <a:p>
            <a:endParaRPr lang="en-US"/>
          </a:p>
        </p:txBody>
      </p:sp>
    </p:spTree>
    <p:extLst>
      <p:ext uri="{BB962C8B-B14F-4D97-AF65-F5344CB8AC3E}">
        <p14:creationId xmlns:p14="http://schemas.microsoft.com/office/powerpoint/2010/main" val="3398226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999" name="Rectangle 4098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00" name="Freeform: Shape 4098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686834" y="1153572"/>
            <a:ext cx="3200400" cy="4461163"/>
          </a:xfrm>
        </p:spPr>
        <p:txBody>
          <a:bodyPr vert="horz" lIns="91440" tIns="45720" rIns="91440" bIns="45720" rtlCol="0" anchor="ctr">
            <a:normAutofit/>
          </a:bodyPr>
          <a:lstStyle/>
          <a:p>
            <a:pPr>
              <a:defRPr/>
            </a:pPr>
            <a:r>
              <a:rPr lang="en-US" sz="3400" b="1" kern="1200">
                <a:solidFill>
                  <a:srgbClr val="FFFFFF"/>
                </a:solidFill>
                <a:latin typeface="+mj-lt"/>
                <a:ea typeface="+mj-ea"/>
                <a:cs typeface="+mj-cs"/>
              </a:rPr>
              <a:t>Η διαψευσιμότητα ως κριτήριο μιας θεωρίας </a:t>
            </a:r>
          </a:p>
        </p:txBody>
      </p:sp>
      <p:sp>
        <p:nvSpPr>
          <p:cNvPr id="41001" name="Arc 4098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0963" name="TextBox 5"/>
          <p:cNvSpPr txBox="1">
            <a:spLocks noChangeArrowheads="1"/>
          </p:cNvSpPr>
          <p:nvPr/>
        </p:nvSpPr>
        <p:spPr bwMode="auto">
          <a:xfrm>
            <a:off x="4447308" y="591344"/>
            <a:ext cx="6906491" cy="5585619"/>
          </a:xfrm>
          <a:prstGeom prst="rect">
            <a:avLst/>
          </a:prstGeom>
        </p:spPr>
        <p:txBody>
          <a:bodyPr vert="horz" lIns="91440" tIns="45720" rIns="91440" bIns="45720" rtlCol="0" anchor="ctr">
            <a:normAutofit/>
          </a:bodyPr>
          <a:lstStyle/>
          <a:p>
            <a:pPr indent="-228600" defTabSz="914400">
              <a:lnSpc>
                <a:spcPct val="90000"/>
              </a:lnSpc>
              <a:spcAft>
                <a:spcPts val="600"/>
              </a:spcAft>
              <a:buFont typeface="Arial" panose="020B0604020202020204" pitchFamily="34" charset="0"/>
              <a:buChar char="•"/>
            </a:pPr>
            <a:r>
              <a:rPr lang="en-US" sz="1500"/>
              <a:t>Για τους διαψευσιοκράτες η επιστήμη είναι ένα σύνολο υποθέσεων οι οποίες προτείνονται ανιχνευτικά με στόχο την ακριβή περιγραφή ή εξήγηση κάποιας όψης του κόσμου ή του σύμπαντος.</a:t>
            </a:r>
          </a:p>
          <a:p>
            <a:pPr indent="-228600" defTabSz="914400">
              <a:lnSpc>
                <a:spcPct val="90000"/>
              </a:lnSpc>
              <a:spcAft>
                <a:spcPts val="600"/>
              </a:spcAft>
              <a:buFont typeface="Arial" panose="020B0604020202020204" pitchFamily="34" charset="0"/>
              <a:buChar char="•"/>
            </a:pPr>
            <a:r>
              <a:rPr lang="en-US" sz="1500" u="sng"/>
              <a:t>1. Το πρώτο και βασικό στοιχείο </a:t>
            </a:r>
          </a:p>
          <a:p>
            <a:pPr indent="-228600" defTabSz="914400">
              <a:lnSpc>
                <a:spcPct val="90000"/>
              </a:lnSpc>
              <a:spcAft>
                <a:spcPts val="600"/>
              </a:spcAft>
              <a:buFont typeface="Arial" panose="020B0604020202020204" pitchFamily="34" charset="0"/>
              <a:buChar char="•"/>
            </a:pPr>
            <a:r>
              <a:rPr lang="en-US" sz="1500"/>
              <a:t>ΜΙΑ ΥΠΟΘΕΣΗ ΘΑ ΠΡΕΠΕΙ ΚΑΤΑΡΧΗΝ ΝΑ ΕΙΝΑΙ </a:t>
            </a:r>
            <a:r>
              <a:rPr lang="en-US" sz="1500" b="1"/>
              <a:t>ΔΙΑΨΕΥΣΙΜΗ! </a:t>
            </a:r>
            <a:r>
              <a:rPr lang="en-US" sz="1500"/>
              <a:t>(για να αποτελεί τμήμα της επιστήμης) (Και φυσικά, </a:t>
            </a:r>
            <a:r>
              <a:rPr lang="en-US" sz="1500" b="1"/>
              <a:t>να μην ΠΡΌΚΕΙΤΑΙ ΓΙΑ ΤΑΥΤΟΛΟΓΙΑ</a:t>
            </a:r>
            <a:r>
              <a:rPr lang="en-US" sz="1500"/>
              <a:t>}.</a:t>
            </a:r>
          </a:p>
          <a:p>
            <a:pPr indent="-228600" defTabSz="914400">
              <a:lnSpc>
                <a:spcPct val="90000"/>
              </a:lnSpc>
              <a:spcAft>
                <a:spcPts val="600"/>
              </a:spcAft>
              <a:buFont typeface="Arial" panose="020B0604020202020204" pitchFamily="34" charset="0"/>
              <a:buChar char="•"/>
            </a:pPr>
            <a:r>
              <a:rPr lang="en-US" sz="1500"/>
              <a:t>«Ποτέ δεν βρέχει την Τετάρτη». Εύκολα διαψεύσιμη.</a:t>
            </a:r>
          </a:p>
          <a:p>
            <a:pPr indent="-228600" defTabSz="914400">
              <a:lnSpc>
                <a:spcPct val="90000"/>
              </a:lnSpc>
              <a:spcAft>
                <a:spcPts val="600"/>
              </a:spcAft>
              <a:buFont typeface="Arial" panose="020B0604020202020204" pitchFamily="34" charset="0"/>
              <a:buChar char="•"/>
            </a:pPr>
            <a:r>
              <a:rPr lang="en-US" sz="1500"/>
              <a:t>«Αν αφήσουμε ένα τούβλο θα πέσει προς τα κάτω». Παρόλο που αληθής... Εν δυνάμει διαψεύσιμη.</a:t>
            </a:r>
          </a:p>
          <a:p>
            <a:pPr indent="-228600" defTabSz="914400">
              <a:lnSpc>
                <a:spcPct val="90000"/>
              </a:lnSpc>
              <a:spcAft>
                <a:spcPts val="600"/>
              </a:spcAft>
              <a:buFont typeface="Arial" panose="020B0604020202020204" pitchFamily="34" charset="0"/>
              <a:buChar char="•"/>
            </a:pPr>
            <a:r>
              <a:rPr lang="en-US" sz="1500"/>
              <a:t>Αντίθετα:  «Σήμερα ή βρέχει ή δεν βρέχει» , «μπορεί να έχετε τύχη στο προ-πο» «όλοι οι εργένηδες είναι άντρες» « όλα τα σημεία του Ευκλείδιου κύκλου απέχουν ίσον από το κέντρο»...... ΕΝΝΟΙΑ ΤΗΣ ΤΑΥΤΟΛΟΓΙΑΣ (</a:t>
            </a:r>
            <a:r>
              <a:rPr lang="en-US" sz="1500" b="1"/>
              <a:t>ταυτολογία</a:t>
            </a:r>
            <a:r>
              <a:rPr lang="en-US" sz="1500"/>
              <a:t> </a:t>
            </a:r>
            <a:r>
              <a:rPr lang="en-US" sz="1500" i="1"/>
              <a:t>θηλυκό</a:t>
            </a:r>
            <a:endParaRPr lang="en-US" sz="1500"/>
          </a:p>
          <a:p>
            <a:pPr indent="-228600" defTabSz="914400">
              <a:lnSpc>
                <a:spcPct val="90000"/>
              </a:lnSpc>
              <a:spcAft>
                <a:spcPts val="600"/>
              </a:spcAft>
              <a:buFont typeface="Arial" panose="020B0604020202020204" pitchFamily="34" charset="0"/>
              <a:buChar char="•"/>
            </a:pPr>
            <a:r>
              <a:rPr lang="en-US" sz="1500"/>
              <a:t>η </a:t>
            </a:r>
            <a:r>
              <a:rPr lang="en-US" sz="1500">
                <a:hlinkClick r:id="rId3" tooltip="επανάληψη"/>
              </a:rPr>
              <a:t>επανάληψη</a:t>
            </a:r>
            <a:r>
              <a:rPr lang="en-US" sz="1500"/>
              <a:t> του ίδιου </a:t>
            </a:r>
            <a:r>
              <a:rPr lang="en-US" sz="1500">
                <a:hlinkClick r:id="rId4" tooltip="νόημα"/>
              </a:rPr>
              <a:t>νοήματος</a:t>
            </a:r>
            <a:r>
              <a:rPr lang="en-US" sz="1500"/>
              <a:t> με διαφορετικές λέξεις</a:t>
            </a:r>
          </a:p>
          <a:p>
            <a:pPr indent="-228600" defTabSz="914400">
              <a:lnSpc>
                <a:spcPct val="90000"/>
              </a:lnSpc>
              <a:spcAft>
                <a:spcPts val="600"/>
              </a:spcAft>
              <a:buFont typeface="Arial" panose="020B0604020202020204" pitchFamily="34" charset="0"/>
              <a:buChar char="•"/>
            </a:pPr>
            <a:r>
              <a:rPr lang="en-US" sz="1500"/>
              <a:t>(</a:t>
            </a:r>
            <a:r>
              <a:rPr lang="en-US" sz="1500" i="1">
                <a:hlinkClick r:id="rId5" tooltip="Κατηγορία:Λογική (νέα ελληνικά)"/>
              </a:rPr>
              <a:t>λογική</a:t>
            </a:r>
            <a:r>
              <a:rPr lang="en-US" sz="1500"/>
              <a:t>) η </a:t>
            </a:r>
            <a:r>
              <a:rPr lang="en-US" sz="1500">
                <a:hlinkClick r:id="rId6" tooltip="σύνθετη πρόταση"/>
              </a:rPr>
              <a:t>σύνθετη λογική πρόταση</a:t>
            </a:r>
            <a:r>
              <a:rPr lang="en-US" sz="1500"/>
              <a:t> που είναι πάντα 'Αληθής»)</a:t>
            </a:r>
          </a:p>
          <a:p>
            <a:pPr indent="-228600" defTabSz="914400">
              <a:lnSpc>
                <a:spcPct val="90000"/>
              </a:lnSpc>
              <a:spcAft>
                <a:spcPts val="600"/>
              </a:spcAft>
              <a:buFont typeface="Arial" panose="020B0604020202020204" pitchFamily="34" charset="0"/>
              <a:buChar char="•"/>
            </a:pPr>
            <a:r>
              <a:rPr lang="en-US" sz="1500"/>
              <a:t>2. </a:t>
            </a:r>
            <a:r>
              <a:rPr lang="en-US" sz="1500" u="sng"/>
              <a:t>Θα πρέπει να λέει κάτι για τον κόσμο: </a:t>
            </a:r>
            <a:r>
              <a:rPr lang="en-US" sz="1500"/>
              <a:t>«μπορεί να έχετε τύχη στο προ-πο». Δε λέει τίποτε...</a:t>
            </a:r>
          </a:p>
          <a:p>
            <a:pPr indent="-228600" defTabSz="914400">
              <a:lnSpc>
                <a:spcPct val="90000"/>
              </a:lnSpc>
              <a:spcAft>
                <a:spcPts val="600"/>
              </a:spcAft>
              <a:buFont typeface="Arial" panose="020B0604020202020204" pitchFamily="34" charset="0"/>
              <a:buChar char="•"/>
            </a:pPr>
            <a:r>
              <a:rPr lang="en-US" sz="1500"/>
              <a:t>Αντίθετα: «Όλοι οι πλανήτες κινούνται σε ελλειπτικές τροχιές γύρω από τον ήλιο»</a:t>
            </a:r>
          </a:p>
          <a:p>
            <a:pPr indent="-228600" defTabSz="914400">
              <a:lnSpc>
                <a:spcPct val="90000"/>
              </a:lnSpc>
              <a:spcAft>
                <a:spcPts val="600"/>
              </a:spcAft>
              <a:buFont typeface="Arial" panose="020B0604020202020204" pitchFamily="34" charset="0"/>
              <a:buChar char="•"/>
            </a:pPr>
            <a:r>
              <a:rPr lang="en-US" sz="1500"/>
              <a:t>Α) είναι διαψεύσιμη, Β) έχει πληροφορικό περιεχόμενο.</a:t>
            </a:r>
          </a:p>
          <a:p>
            <a:pPr indent="-228600" defTabSz="914400">
              <a:lnSpc>
                <a:spcPct val="90000"/>
              </a:lnSpc>
              <a:spcAft>
                <a:spcPts val="600"/>
              </a:spcAft>
              <a:buFont typeface="Arial" panose="020B0604020202020204" pitchFamily="34" charset="0"/>
              <a:buChar char="•"/>
            </a:pPr>
            <a:r>
              <a:rPr lang="en-US" sz="1500"/>
              <a:t>[Θεωρίες που ενώ φαίνονται να εξηγούν τα πάντα δεν εξηγούν τίποτε «οι καταστροφές είναι από τον Θεό για τιμωρία ή για δοκιμασία». </a:t>
            </a:r>
          </a:p>
          <a:p>
            <a:pPr indent="-228600" defTabSz="914400">
              <a:lnSpc>
                <a:spcPct val="90000"/>
              </a:lnSpc>
              <a:spcAft>
                <a:spcPts val="600"/>
              </a:spcAft>
              <a:buFont typeface="Arial" panose="020B0604020202020204" pitchFamily="34" charset="0"/>
              <a:buChar char="•"/>
            </a:pP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1981200" y="-152400"/>
            <a:ext cx="8229600" cy="685800"/>
          </a:xfrm>
        </p:spPr>
        <p:txBody>
          <a:bodyPr/>
          <a:lstStyle/>
          <a:p>
            <a:pPr eaLnBrk="1" hangingPunct="1"/>
            <a:r>
              <a:rPr lang="el-GR" sz="2800" b="1" dirty="0"/>
              <a:t>Η </a:t>
            </a:r>
            <a:r>
              <a:rPr lang="el-GR" sz="2800" b="1" dirty="0" err="1"/>
              <a:t>διαψευσιμότητα</a:t>
            </a:r>
            <a:r>
              <a:rPr lang="el-GR" sz="2800" b="1" dirty="0"/>
              <a:t> ως κριτήριο μιας θεωρίας-συνέχεια </a:t>
            </a:r>
          </a:p>
        </p:txBody>
      </p:sp>
      <p:sp>
        <p:nvSpPr>
          <p:cNvPr id="41987" name="TextBox 3"/>
          <p:cNvSpPr txBox="1">
            <a:spLocks noChangeArrowheads="1"/>
          </p:cNvSpPr>
          <p:nvPr/>
        </p:nvSpPr>
        <p:spPr bwMode="auto">
          <a:xfrm>
            <a:off x="1116281" y="663512"/>
            <a:ext cx="10229052" cy="5909310"/>
          </a:xfrm>
          <a:prstGeom prst="rect">
            <a:avLst/>
          </a:prstGeom>
          <a:noFill/>
          <a:ln w="9525">
            <a:noFill/>
            <a:miter lim="800000"/>
            <a:headEnd/>
            <a:tailEnd/>
          </a:ln>
        </p:spPr>
        <p:txBody>
          <a:bodyPr wrap="square">
            <a:spAutoFit/>
          </a:bodyPr>
          <a:lstStyle/>
          <a:p>
            <a:pPr marL="342900" indent="-342900">
              <a:buFontTx/>
              <a:buAutoNum type="arabicPeriod" startAt="3"/>
            </a:pPr>
            <a:r>
              <a:rPr lang="el-GR" sz="2000" dirty="0">
                <a:latin typeface="Calibri" pitchFamily="34" charset="0"/>
              </a:rPr>
              <a:t>Να έχει Σαφήνεια και ακρίβεια. Ο υψηλός βαθμός διαψευσιμότητας προϋποθέτει και ΣΑΦΗΝΕΙΑ-ΑΚΡΙΒΕΙΑ.  Αλλιώς δύσκολα μπορεί να γίνει κατανοητή η θεωρία και να διαψευσθεί.... </a:t>
            </a:r>
          </a:p>
          <a:p>
            <a:pPr marL="342900" indent="-342900">
              <a:buFontTx/>
              <a:buAutoNum type="arabicPeriod" startAt="3"/>
            </a:pPr>
            <a:r>
              <a:rPr lang="el-GR" sz="2000" dirty="0">
                <a:latin typeface="Calibri" pitchFamily="34" charset="0"/>
              </a:rPr>
              <a:t>Να περιέχει όσο το δυνατόν περισσότερους ισχυρισμούς: δίνει περισσότερες ευκαιρίες για διάψευση. Αλλά έτσι μπορεί να αποδειχτεί Ότι έχει αντοχή απέναντι στις απόπειρες διάψευσής της μέσω πειραματικού ελέγχου.</a:t>
            </a:r>
          </a:p>
          <a:p>
            <a:pPr marL="342900" indent="-342900"/>
            <a:r>
              <a:rPr lang="el-GR" sz="2000" dirty="0">
                <a:latin typeface="Calibri" pitchFamily="34" charset="0"/>
              </a:rPr>
              <a:t>       Παράδειγμα:  (α) Ο Άρης κινείται ελλειπτικά γύρω από τον Ήλιο.</a:t>
            </a:r>
          </a:p>
          <a:p>
            <a:pPr marL="342900" indent="-342900"/>
            <a:r>
              <a:rPr lang="el-GR" sz="2000" dirty="0">
                <a:latin typeface="Calibri" pitchFamily="34" charset="0"/>
              </a:rPr>
              <a:t>                                (α’) Όλοι οι πλανήτες κινούνται ελλειπτικά γύρω από τον Ήλιο.</a:t>
            </a:r>
          </a:p>
          <a:p>
            <a:pPr marL="342900" indent="-342900"/>
            <a:r>
              <a:rPr lang="el-GR" sz="2000" dirty="0">
                <a:latin typeface="Calibri" pitchFamily="34" charset="0"/>
              </a:rPr>
              <a:t>(β) Τα Αγγειόσπερμα έκαναν την εμφάνισή τους πολλά </a:t>
            </a:r>
            <a:r>
              <a:rPr lang="en-US" sz="2000" dirty="0">
                <a:latin typeface="Calibri" pitchFamily="34" charset="0"/>
              </a:rPr>
              <a:t>MYA </a:t>
            </a:r>
            <a:r>
              <a:rPr lang="el-GR" sz="2000" dirty="0">
                <a:latin typeface="Calibri" pitchFamily="34" charset="0"/>
              </a:rPr>
              <a:t>μετά τα Πτεριδόφυτα</a:t>
            </a:r>
          </a:p>
          <a:p>
            <a:pPr marL="342900" indent="-342900"/>
            <a:r>
              <a:rPr lang="el-GR" sz="2000" dirty="0">
                <a:latin typeface="Calibri" pitchFamily="34" charset="0"/>
              </a:rPr>
              <a:t>(β΄) Τα Σπερματόφυτα έκαναν την εμφάνισή τους πολλά </a:t>
            </a:r>
            <a:r>
              <a:rPr lang="en-US" sz="2000" dirty="0">
                <a:latin typeface="Calibri" pitchFamily="34" charset="0"/>
              </a:rPr>
              <a:t>MYA </a:t>
            </a:r>
            <a:r>
              <a:rPr lang="el-GR" sz="2000" dirty="0">
                <a:latin typeface="Calibri" pitchFamily="34" charset="0"/>
              </a:rPr>
              <a:t>μετά τα Πτεριδόφυτα </a:t>
            </a:r>
          </a:p>
          <a:p>
            <a:pPr marL="342900" indent="-342900"/>
            <a:r>
              <a:rPr lang="el-GR" sz="2000" dirty="0">
                <a:latin typeface="Calibri" pitchFamily="34" charset="0"/>
              </a:rPr>
              <a:t>       Η β’ αντιπροσωπεύει επιστημονική γνώση ανώτερου επιπέδου από την α’.</a:t>
            </a:r>
          </a:p>
          <a:p>
            <a:pPr marL="342900" indent="-342900"/>
            <a:r>
              <a:rPr lang="el-GR" sz="2000" dirty="0">
                <a:latin typeface="Calibri" pitchFamily="34" charset="0"/>
              </a:rPr>
              <a:t>        Αν διαψευσθεί ο β’ διαψεύδεται και ο β χωρίς να συμβαίνει το αντίστροφο.  Ο νόμος β’ ισχυρίζεται πιο πολλά πράγματα από τον α’ δηλ. είναι καλύτερος νόμος.</a:t>
            </a:r>
          </a:p>
          <a:p>
            <a:pPr marL="342900" indent="-342900"/>
            <a:r>
              <a:rPr lang="el-GR" sz="2000" dirty="0">
                <a:latin typeface="Calibri" pitchFamily="34" charset="0"/>
              </a:rPr>
              <a:t>6.   Προτιμάμε τις θεωρίες με υψηλό βαθμό διαψευσιμότητας με την προϋπόθεση πως δεν έχουν διαψευσθεί.  Τότε τις απορρίπτουμε αμείλικτα.</a:t>
            </a:r>
          </a:p>
          <a:p>
            <a:pPr marL="342900" indent="-342900"/>
            <a:r>
              <a:rPr lang="el-GR" sz="2000" dirty="0">
                <a:latin typeface="Calibri" pitchFamily="34" charset="0"/>
              </a:rPr>
              <a:t>       Ανακαλύπτοντας όμως ότι η θεωρία μας ήταν ψευδής, έχουμε μάθει από τα σφάλματά μας. </a:t>
            </a:r>
            <a:r>
              <a:rPr lang="el-GR" sz="2000" i="1" dirty="0">
                <a:latin typeface="Calibri" pitchFamily="34" charset="0"/>
              </a:rPr>
              <a:t>Οι διαψεύσεις  συνιστούν ορόσημα...</a:t>
            </a:r>
            <a:r>
              <a:rPr lang="el-GR" sz="2000" dirty="0">
                <a:latin typeface="Calibri" pitchFamily="34" charset="0"/>
              </a:rPr>
              <a:t> Τους κύριους σταθμούς προόδου της επιστήμης. Τα σφάλματα μας φέρνουν πιο κοντά στην αλήθεια.</a:t>
            </a:r>
          </a:p>
          <a:p>
            <a:pPr marL="342900" indent="-342900"/>
            <a:endParaRPr lang="el-GR" dirty="0">
              <a:latin typeface="Calibri" pitchFamily="34" charset="0"/>
            </a:endParaRPr>
          </a:p>
        </p:txBody>
      </p:sp>
      <p:pic>
        <p:nvPicPr>
          <p:cNvPr id="2" name="Εγγεγραμμένος ήχος">
            <a:hlinkClick r:id="" action="ppaction://media"/>
            <a:extLst>
              <a:ext uri="{FF2B5EF4-FFF2-40B4-BE49-F238E27FC236}">
                <a16:creationId xmlns:a16="http://schemas.microsoft.com/office/drawing/2014/main" id="{D8AEDCFB-8C8B-4DB2-A38C-97271726CC5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439400" y="215042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379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282697" y="978795"/>
            <a:ext cx="11626605" cy="6340197"/>
          </a:xfrm>
          <a:prstGeom prst="rect">
            <a:avLst/>
          </a:prstGeom>
          <a:noFill/>
          <a:ln w="9525">
            <a:noFill/>
            <a:miter lim="800000"/>
            <a:headEnd/>
            <a:tailEnd/>
          </a:ln>
        </p:spPr>
        <p:txBody>
          <a:bodyPr wrap="square">
            <a:spAutoFit/>
          </a:bodyPr>
          <a:lstStyle/>
          <a:p>
            <a:r>
              <a:rPr lang="el-GR" sz="1400" dirty="0">
                <a:highlight>
                  <a:srgbClr val="FFFF00"/>
                </a:highlight>
                <a:latin typeface="Calibri" pitchFamily="34" charset="0"/>
              </a:rPr>
              <a:t>ΜΟΝΟ ΑΝΑΓΝΩΣΗ: Οι επαληθευσιοκράτες (σύμφωνα με τον </a:t>
            </a:r>
            <a:r>
              <a:rPr lang="en-US" sz="1400" dirty="0">
                <a:highlight>
                  <a:srgbClr val="FFFF00"/>
                </a:highlight>
                <a:latin typeface="Calibri" pitchFamily="34" charset="0"/>
              </a:rPr>
              <a:t>Popper)</a:t>
            </a:r>
            <a:r>
              <a:rPr lang="el-GR" sz="1400" dirty="0">
                <a:highlight>
                  <a:srgbClr val="FFFF00"/>
                </a:highlight>
                <a:latin typeface="Calibri" pitchFamily="34" charset="0"/>
              </a:rPr>
              <a:t>, αφού δεν μπορούν να εξασφαλίσουν την αλήθεια των επιστημονικών υποθέσεων και θεωριών, προτείνουν ως εναλλακτική λύση τον υπολογισμό της πιθανότητας να είναι μία υπόθεση αληθής, δεδομένων των στοιχείων</a:t>
            </a:r>
          </a:p>
          <a:p>
            <a:r>
              <a:rPr lang="el-GR" sz="1400" dirty="0">
                <a:highlight>
                  <a:srgbClr val="FFFF00"/>
                </a:highlight>
                <a:latin typeface="Calibri" pitchFamily="34" charset="0"/>
              </a:rPr>
              <a:t>που έχουν συγκεντρωθεί υπέρ της. </a:t>
            </a:r>
          </a:p>
          <a:p>
            <a:r>
              <a:rPr lang="el-GR" sz="1400" dirty="0">
                <a:highlight>
                  <a:srgbClr val="FFFF00"/>
                </a:highlight>
                <a:latin typeface="Calibri" pitchFamily="34" charset="0"/>
              </a:rPr>
              <a:t>Ο </a:t>
            </a:r>
            <a:r>
              <a:rPr lang="el-GR" sz="1400" dirty="0" err="1">
                <a:highlight>
                  <a:srgbClr val="FFFF00"/>
                </a:highlight>
                <a:latin typeface="Calibri" pitchFamily="34" charset="0"/>
              </a:rPr>
              <a:t>Popper</a:t>
            </a:r>
            <a:r>
              <a:rPr lang="el-GR" sz="1400" dirty="0">
                <a:highlight>
                  <a:srgbClr val="FFFF00"/>
                </a:highlight>
                <a:latin typeface="Calibri" pitchFamily="34" charset="0"/>
              </a:rPr>
              <a:t> θεωρεί αυτή την άποψη ≪βαθιά λανθασμένη≫ Έτσι, αντί να μιλάει για </a:t>
            </a:r>
            <a:r>
              <a:rPr lang="el-GR" sz="1400" b="1" i="1" dirty="0">
                <a:highlight>
                  <a:srgbClr val="FFFF00"/>
                </a:highlight>
                <a:latin typeface="Calibri" pitchFamily="34" charset="0"/>
              </a:rPr>
              <a:t>επικύρωση</a:t>
            </a:r>
            <a:r>
              <a:rPr lang="el-GR" sz="1400" i="1" dirty="0">
                <a:highlight>
                  <a:srgbClr val="FFFF00"/>
                </a:highlight>
                <a:latin typeface="Calibri" pitchFamily="34" charset="0"/>
              </a:rPr>
              <a:t> (</a:t>
            </a:r>
            <a:r>
              <a:rPr lang="el-GR" sz="1400" i="1" dirty="0" err="1">
                <a:highlight>
                  <a:srgbClr val="FFFF00"/>
                </a:highlight>
                <a:latin typeface="Calibri" pitchFamily="34" charset="0"/>
              </a:rPr>
              <a:t>confirmation</a:t>
            </a:r>
            <a:r>
              <a:rPr lang="el-GR" sz="1400" i="1" dirty="0">
                <a:highlight>
                  <a:srgbClr val="FFFF00"/>
                </a:highlight>
                <a:latin typeface="Calibri" pitchFamily="34" charset="0"/>
              </a:rPr>
              <a:t>) </a:t>
            </a:r>
            <a:r>
              <a:rPr lang="el-GR" sz="1400" dirty="0">
                <a:highlight>
                  <a:srgbClr val="FFFF00"/>
                </a:highlight>
                <a:latin typeface="Calibri" pitchFamily="34" charset="0"/>
              </a:rPr>
              <a:t>των επιστημονικών θεωριών ―όρο που εισήγαγε ο ίδιος και υιοθέτησαν οι θετικιστές―, μιλάει για </a:t>
            </a:r>
            <a:r>
              <a:rPr lang="el-GR" sz="1400" b="1" i="1" dirty="0">
                <a:highlight>
                  <a:srgbClr val="FFFF00"/>
                </a:highlight>
                <a:latin typeface="Calibri" pitchFamily="34" charset="0"/>
              </a:rPr>
              <a:t>ενίσχυση</a:t>
            </a:r>
            <a:r>
              <a:rPr lang="el-GR" sz="1400" i="1" dirty="0">
                <a:highlight>
                  <a:srgbClr val="FFFF00"/>
                </a:highlight>
                <a:latin typeface="Calibri" pitchFamily="34" charset="0"/>
              </a:rPr>
              <a:t> (</a:t>
            </a:r>
            <a:r>
              <a:rPr lang="el-GR" sz="1400" i="1" dirty="0" err="1">
                <a:highlight>
                  <a:srgbClr val="FFFF00"/>
                </a:highlight>
                <a:latin typeface="Calibri" pitchFamily="34" charset="0"/>
              </a:rPr>
              <a:t>corroboration</a:t>
            </a:r>
            <a:r>
              <a:rPr lang="el-GR" sz="1400" i="1" dirty="0">
                <a:highlight>
                  <a:srgbClr val="FFFF00"/>
                </a:highlight>
                <a:latin typeface="Calibri" pitchFamily="34" charset="0"/>
              </a:rPr>
              <a:t>) των επιστημονικών υποθέσεων. Χρησι</a:t>
            </a:r>
            <a:r>
              <a:rPr lang="el-GR" sz="1400" dirty="0">
                <a:highlight>
                  <a:srgbClr val="FFFF00"/>
                </a:highlight>
                <a:latin typeface="Calibri" pitchFamily="34" charset="0"/>
              </a:rPr>
              <a:t>μοποιεί τον όρο ≪</a:t>
            </a:r>
            <a:r>
              <a:rPr lang="el-GR" sz="1400" b="1" dirty="0">
                <a:highlight>
                  <a:srgbClr val="FFFF00"/>
                </a:highlight>
                <a:latin typeface="Calibri" pitchFamily="34" charset="0"/>
              </a:rPr>
              <a:t>βαθμός ενίσχυσης</a:t>
            </a:r>
            <a:r>
              <a:rPr lang="el-GR" sz="1400" dirty="0">
                <a:highlight>
                  <a:srgbClr val="FFFF00"/>
                </a:highlight>
                <a:latin typeface="Calibri" pitchFamily="34" charset="0"/>
              </a:rPr>
              <a:t>≫ (</a:t>
            </a:r>
            <a:r>
              <a:rPr lang="el-GR" sz="1400" dirty="0" err="1">
                <a:highlight>
                  <a:srgbClr val="FFFF00"/>
                </a:highlight>
                <a:latin typeface="Calibri" pitchFamily="34" charset="0"/>
              </a:rPr>
              <a:t>degree</a:t>
            </a:r>
            <a:r>
              <a:rPr lang="el-GR" sz="1400" dirty="0">
                <a:highlight>
                  <a:srgbClr val="FFFF00"/>
                </a:highlight>
                <a:latin typeface="Calibri" pitchFamily="34" charset="0"/>
              </a:rPr>
              <a:t> of </a:t>
            </a:r>
            <a:r>
              <a:rPr lang="el-GR" sz="1400" dirty="0" err="1">
                <a:highlight>
                  <a:srgbClr val="FFFF00"/>
                </a:highlight>
                <a:latin typeface="Calibri" pitchFamily="34" charset="0"/>
              </a:rPr>
              <a:t>corroboration</a:t>
            </a:r>
            <a:r>
              <a:rPr lang="el-GR" sz="1400" dirty="0">
                <a:highlight>
                  <a:srgbClr val="FFFF00"/>
                </a:highlight>
                <a:latin typeface="Calibri" pitchFamily="34" charset="0"/>
              </a:rPr>
              <a:t>) αντί του όρου </a:t>
            </a:r>
            <a:r>
              <a:rPr lang="el-GR" sz="1400" b="1" dirty="0">
                <a:highlight>
                  <a:srgbClr val="FFFF00"/>
                </a:highlight>
                <a:latin typeface="Calibri" pitchFamily="34" charset="0"/>
              </a:rPr>
              <a:t>≪βαθμός επικύρωσης≫ </a:t>
            </a:r>
            <a:r>
              <a:rPr lang="el-GR" sz="1400" dirty="0">
                <a:highlight>
                  <a:srgbClr val="FFFF00"/>
                </a:highlight>
                <a:latin typeface="Calibri" pitchFamily="34" charset="0"/>
              </a:rPr>
              <a:t>(</a:t>
            </a:r>
            <a:r>
              <a:rPr lang="en-US" sz="1400" dirty="0">
                <a:highlight>
                  <a:srgbClr val="FFFF00"/>
                </a:highlight>
                <a:latin typeface="Calibri" pitchFamily="34" charset="0"/>
              </a:rPr>
              <a:t>degree of confirmation) </a:t>
            </a:r>
            <a:r>
              <a:rPr lang="el-GR" sz="1400" dirty="0">
                <a:highlight>
                  <a:srgbClr val="FFFF00"/>
                </a:highlight>
                <a:latin typeface="Calibri" pitchFamily="34" charset="0"/>
              </a:rPr>
              <a:t>ή του </a:t>
            </a:r>
            <a:r>
              <a:rPr lang="el-GR" sz="1400" b="1" dirty="0">
                <a:highlight>
                  <a:srgbClr val="FFFF00"/>
                </a:highlight>
                <a:latin typeface="Calibri" pitchFamily="34" charset="0"/>
              </a:rPr>
              <a:t>όρου ≪πιθανότητα≫ (</a:t>
            </a:r>
            <a:r>
              <a:rPr lang="en-US" sz="1400" b="1" dirty="0">
                <a:highlight>
                  <a:srgbClr val="FFFF00"/>
                </a:highlight>
                <a:latin typeface="Calibri" pitchFamily="34" charset="0"/>
              </a:rPr>
              <a:t>probability),</a:t>
            </a:r>
            <a:r>
              <a:rPr lang="el-GR" sz="1400" b="1" dirty="0">
                <a:highlight>
                  <a:srgbClr val="FFFF00"/>
                </a:highlight>
                <a:latin typeface="Calibri" pitchFamily="34" charset="0"/>
              </a:rPr>
              <a:t> </a:t>
            </a:r>
            <a:r>
              <a:rPr lang="el-GR" sz="1400" dirty="0">
                <a:highlight>
                  <a:srgbClr val="FFFF00"/>
                </a:highlight>
                <a:latin typeface="Calibri" pitchFamily="34" charset="0"/>
              </a:rPr>
              <a:t>για να αντιδιαστείλει τη δική του αντίληψη από αυτή των θετικιστών.</a:t>
            </a:r>
            <a:endParaRPr lang="el-GR" sz="1400" dirty="0">
              <a:latin typeface="Calibri" pitchFamily="34" charset="0"/>
            </a:endParaRPr>
          </a:p>
          <a:p>
            <a:endParaRPr lang="el-GR" sz="1400" dirty="0">
              <a:latin typeface="Calibri" pitchFamily="34" charset="0"/>
            </a:endParaRPr>
          </a:p>
          <a:p>
            <a:r>
              <a:rPr lang="el-GR" sz="2000" dirty="0">
                <a:latin typeface="Calibri" pitchFamily="34" charset="0"/>
              </a:rPr>
              <a:t>Η Διαψευσιμότητα είναι μία Επιστημονική Μέθοδος που ταιριάζει πολύ καλά με τη Διδακτική της Βιολογίας/Οικολογίας. Σκεφτείτε λ.χ. την περίπτωση τη Θεωρία της Εξέλιξης μέσω Φυσικής Επιλογής: </a:t>
            </a:r>
          </a:p>
          <a:p>
            <a:pPr marL="457200" indent="-457200">
              <a:buAutoNum type="arabicPeriod"/>
            </a:pPr>
            <a:r>
              <a:rPr lang="el-GR" sz="2000" dirty="0">
                <a:latin typeface="Calibri" pitchFamily="34" charset="0"/>
              </a:rPr>
              <a:t>Είναι απόλυτα «εν δυνάμει διαψεύσιμη». Λ.χ. αν κάποιος αποδείξει πως οι μέθοδοι χρονολόγησης</a:t>
            </a:r>
            <a:r>
              <a:rPr lang="en-US" sz="2000" dirty="0">
                <a:latin typeface="Calibri" pitchFamily="34" charset="0"/>
              </a:rPr>
              <a:t> </a:t>
            </a:r>
            <a:r>
              <a:rPr lang="el-GR" sz="2000" dirty="0">
                <a:latin typeface="Calibri" pitchFamily="34" charset="0"/>
              </a:rPr>
              <a:t>είναι λάθος, καταρρέει όλο το οικοδόμημα της χρονολόγησης και της μη ταυτόχρονης εμφάνισης των ειδών. </a:t>
            </a:r>
          </a:p>
          <a:p>
            <a:pPr marL="457200" indent="-457200">
              <a:buAutoNum type="arabicPeriod"/>
            </a:pPr>
            <a:r>
              <a:rPr lang="el-GR" sz="2000" dirty="0">
                <a:latin typeface="Calibri" pitchFamily="34" charset="0"/>
              </a:rPr>
              <a:t>Πόσες πολλές ευκαιρίες διάψευσης υπάρχουν; ΑΠΑΝΤΗΣΗ: ΑΠΕΙΡΕΣ. </a:t>
            </a:r>
          </a:p>
          <a:p>
            <a:r>
              <a:rPr lang="el-GR" sz="2000" dirty="0">
                <a:latin typeface="Calibri" pitchFamily="34" charset="0"/>
              </a:rPr>
              <a:t>        Μετρείστε πόσες χιλιάδες είδη θηλαστικών υπάρχουν που η </a:t>
            </a:r>
            <a:r>
              <a:rPr lang="el-GR" sz="2000" dirty="0" err="1">
                <a:latin typeface="Calibri" pitchFamily="34" charset="0"/>
              </a:rPr>
              <a:t>ΘΕμΦΕ</a:t>
            </a:r>
            <a:r>
              <a:rPr lang="el-GR" sz="2000" dirty="0">
                <a:latin typeface="Calibri" pitchFamily="34" charset="0"/>
              </a:rPr>
              <a:t> λέει πως εμφανίστηκαν μετά την εξαφάνιση των Δεινοσαύρων. Τόσες είναι και οι ευκαιρίες ΔΙΑΨΕΥΣΗΣ Της όλης ΘΕΩΡΙΑΣ. Σκεφτείτε πόσες χιλιάδες είδη ΑΓΓΕΙΟΣΠΕΡΜΩΝ  ισχυρίζεται η </a:t>
            </a:r>
            <a:r>
              <a:rPr lang="el-GR" sz="2000" dirty="0" err="1">
                <a:latin typeface="Calibri" pitchFamily="34" charset="0"/>
              </a:rPr>
              <a:t>ΘΕμΦΕ</a:t>
            </a:r>
            <a:r>
              <a:rPr lang="el-GR" sz="2000" dirty="0">
                <a:latin typeface="Calibri" pitchFamily="34" charset="0"/>
              </a:rPr>
              <a:t> πως εμφανίστηκαν μετά τα ΓΥΜΝΟΣΠΕΡΜΑ. Ένα από αυτά να βρεθεί με ηλικία σε </a:t>
            </a:r>
            <a:r>
              <a:rPr lang="en-US" sz="2000" dirty="0" err="1">
                <a:latin typeface="Calibri" pitchFamily="34" charset="0"/>
              </a:rPr>
              <a:t>mya</a:t>
            </a:r>
            <a:r>
              <a:rPr lang="en-US" sz="2000" dirty="0">
                <a:latin typeface="Calibri" pitchFamily="34" charset="0"/>
              </a:rPr>
              <a:t> </a:t>
            </a:r>
            <a:r>
              <a:rPr lang="el-GR" sz="2000" dirty="0">
                <a:latin typeface="Calibri" pitchFamily="34" charset="0"/>
              </a:rPr>
              <a:t>μεγαλύτερη από α) Την ηλικία (</a:t>
            </a:r>
            <a:r>
              <a:rPr lang="en-US" sz="2000" dirty="0" err="1">
                <a:latin typeface="Calibri" pitchFamily="34" charset="0"/>
              </a:rPr>
              <a:t>mya</a:t>
            </a:r>
            <a:r>
              <a:rPr lang="en-US" sz="2000" dirty="0">
                <a:latin typeface="Calibri" pitchFamily="34" charset="0"/>
              </a:rPr>
              <a:t>)</a:t>
            </a:r>
            <a:r>
              <a:rPr lang="el-GR" sz="2000" dirty="0">
                <a:latin typeface="Calibri" pitchFamily="34" charset="0"/>
              </a:rPr>
              <a:t> εμφάνισης των πρώτων Γυμνόσπερμων β) Την ηλικία εμφάνισης των πρώτων Πτεριδόφυτων….και πάει λέγοντας….</a:t>
            </a:r>
          </a:p>
          <a:p>
            <a:r>
              <a:rPr lang="el-GR" sz="2000" dirty="0">
                <a:latin typeface="Calibri" pitchFamily="34" charset="0"/>
              </a:rPr>
              <a:t>Ή πως τα ζώα με Ακτινωτή συμμετρία εμφανίστηκαν ταυτόχρονα με αυτά με Αμφίπλευρη συμμετρία, </a:t>
            </a:r>
            <a:r>
              <a:rPr lang="el-GR" sz="2000" dirty="0" err="1">
                <a:latin typeface="Calibri" pitchFamily="34" charset="0"/>
              </a:rPr>
              <a:t>κ.ο.κ.</a:t>
            </a:r>
            <a:r>
              <a:rPr lang="el-GR" sz="2000" dirty="0">
                <a:latin typeface="Calibri" pitchFamily="34" charset="0"/>
              </a:rPr>
              <a:t> Ή πως τα ζώα με ανεπτυγμένα εγκεφαλικά ημισφαίρια προηγήθηκαν εκείνων που δεν έχουν Ημισφαίρια, </a:t>
            </a:r>
            <a:r>
              <a:rPr lang="el-GR" sz="2000" dirty="0" err="1">
                <a:latin typeface="Calibri" pitchFamily="34" charset="0"/>
              </a:rPr>
              <a:t>κ.ο.κ.</a:t>
            </a:r>
            <a:endParaRPr lang="el-GR" sz="2000" dirty="0">
              <a:latin typeface="Calibri" pitchFamily="34" charset="0"/>
            </a:endParaRPr>
          </a:p>
          <a:p>
            <a:r>
              <a:rPr lang="el-GR" sz="2000" strike="sngStrike" dirty="0">
                <a:latin typeface="Calibri" pitchFamily="34" charset="0"/>
              </a:rPr>
              <a:t>ΜΕ ΒΑΣΗ ΟΛΑ ΑΥΤΑ ΠΑΤΕ ΣΤΑ ΕΓΓΡΑΦΑ ΚΑΙ ΘΑ ΒΡΕΙΤΕ ΤΟ ΕΝΑ ΑΠΌ ΤΑ ΔΥΟ ΘΕΜΑΤΑ ΓΕ ΠΟΥ ΘΑ ΕΧΕΤΕ ΝΑ ΕΠΙΛΕΞΕΤΕ.     </a:t>
            </a:r>
          </a:p>
        </p:txBody>
      </p:sp>
      <p:sp>
        <p:nvSpPr>
          <p:cNvPr id="2" name="Τίτλος 1">
            <a:extLst>
              <a:ext uri="{FF2B5EF4-FFF2-40B4-BE49-F238E27FC236}">
                <a16:creationId xmlns:a16="http://schemas.microsoft.com/office/drawing/2014/main" id="{23F98657-1EE0-44EC-BE01-3F06F18B6717}"/>
              </a:ext>
            </a:extLst>
          </p:cNvPr>
          <p:cNvSpPr>
            <a:spLocks noGrp="1"/>
          </p:cNvSpPr>
          <p:nvPr>
            <p:ph type="title"/>
          </p:nvPr>
        </p:nvSpPr>
        <p:spPr>
          <a:xfrm>
            <a:off x="785611" y="246454"/>
            <a:ext cx="10718999" cy="848250"/>
          </a:xfrm>
        </p:spPr>
        <p:txBody>
          <a:bodyPr/>
          <a:lstStyle/>
          <a:p>
            <a:r>
              <a:rPr lang="el-GR" dirty="0" err="1"/>
              <a:t>ΘΕμΦΕ</a:t>
            </a:r>
            <a:r>
              <a:rPr lang="el-GR" dirty="0"/>
              <a:t> και Διαψευσιμότητα </a:t>
            </a:r>
            <a:endParaRPr lang="en-US" dirty="0"/>
          </a:p>
        </p:txBody>
      </p:sp>
      <p:pic>
        <p:nvPicPr>
          <p:cNvPr id="3" name="Εγγεγραμμένος ήχος">
            <a:hlinkClick r:id="" action="ppaction://media"/>
            <a:extLst>
              <a:ext uri="{FF2B5EF4-FFF2-40B4-BE49-F238E27FC236}">
                <a16:creationId xmlns:a16="http://schemas.microsoft.com/office/drawing/2014/main" id="{A0C91C25-99C7-4986-8BD4-84948B0C251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99810" y="264918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46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440" name="Rectangle 1843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42" name="Freeform: Shape 1844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vert="horz" lIns="91440" tIns="45720" rIns="91440" bIns="45720" rtlCol="0" anchor="ctr">
            <a:normAutofit/>
          </a:bodyPr>
          <a:lstStyle/>
          <a:p>
            <a:pPr>
              <a:defRPr/>
            </a:pPr>
            <a:r>
              <a:rPr lang="en-US" sz="3700" b="1" kern="1200">
                <a:solidFill>
                  <a:srgbClr val="FFFFFF"/>
                </a:solidFill>
                <a:latin typeface="+mj-lt"/>
                <a:ea typeface="+mj-ea"/>
                <a:cs typeface="+mj-cs"/>
              </a:rPr>
              <a:t>O Thomas Kuhn και η δομή των επιστημονικών επαναστάσεων: Γενικά.</a:t>
            </a:r>
            <a:endParaRPr lang="en-US" sz="3700" kern="1200">
              <a:solidFill>
                <a:srgbClr val="FFFFFF"/>
              </a:solidFill>
              <a:latin typeface="+mj-lt"/>
              <a:ea typeface="+mj-ea"/>
              <a:cs typeface="+mj-cs"/>
            </a:endParaRPr>
          </a:p>
        </p:txBody>
      </p:sp>
      <p:sp>
        <p:nvSpPr>
          <p:cNvPr id="18444" name="Arc 1844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435" name="TextBox 2"/>
          <p:cNvSpPr txBox="1">
            <a:spLocks noChangeArrowheads="1"/>
          </p:cNvSpPr>
          <p:nvPr/>
        </p:nvSpPr>
        <p:spPr bwMode="auto">
          <a:xfrm>
            <a:off x="4447308" y="591344"/>
            <a:ext cx="6906491" cy="5585619"/>
          </a:xfrm>
          <a:prstGeom prst="rect">
            <a:avLst/>
          </a:prstGeom>
        </p:spPr>
        <p:txBody>
          <a:bodyPr vert="horz" lIns="91440" tIns="45720" rIns="91440" bIns="45720" rtlCol="0" anchor="ctr">
            <a:normAutofit/>
          </a:bodyPr>
          <a:lstStyle/>
          <a:p>
            <a:pPr indent="-228600" defTabSz="914400">
              <a:lnSpc>
                <a:spcPct val="90000"/>
              </a:lnSpc>
              <a:spcAft>
                <a:spcPts val="600"/>
              </a:spcAft>
              <a:buFont typeface="Arial" panose="020B0604020202020204" pitchFamily="34" charset="0"/>
              <a:buChar char="•"/>
            </a:pPr>
            <a:r>
              <a:rPr lang="en-US"/>
              <a:t>1962. Είναι το σημείο αναφοράς για τη λεγόμενη ιστορικίστικη ή νέα φιλοσοφία της επιστήμης, ακριβώς επειδή εισήγαγε νέες παραμέτρους, και κυρίως την ιστορική διάσταση, στη λογική πραγμάτευση του επιστημονικού φαινομένου. Το χρονικό σημείο εμφάνισης αυτού του ρεύματος θεωρείται το 1962, έτος έκδοσης της "Δομής των Επιστημονικών Επαναστάσεων" του T. Kuhn.</a:t>
            </a:r>
          </a:p>
          <a:p>
            <a:pPr indent="-228600" defTabSz="914400">
              <a:lnSpc>
                <a:spcPct val="90000"/>
              </a:lnSpc>
              <a:spcAft>
                <a:spcPts val="600"/>
              </a:spcAft>
              <a:buFont typeface="Arial" panose="020B0604020202020204" pitchFamily="34" charset="0"/>
              <a:buChar char="•"/>
            </a:pPr>
            <a:endParaRPr lang="en-US"/>
          </a:p>
          <a:p>
            <a:pPr indent="-228600" defTabSz="914400">
              <a:lnSpc>
                <a:spcPct val="90000"/>
              </a:lnSpc>
              <a:spcAft>
                <a:spcPts val="600"/>
              </a:spcAft>
              <a:buFont typeface="Arial" panose="020B0604020202020204" pitchFamily="34" charset="0"/>
              <a:buChar char="•"/>
            </a:pPr>
            <a:r>
              <a:rPr lang="en-US"/>
              <a:t>Δύο είναι οι βασικές διαφορές με το μοντέλο της επιστήμης που προέβαλαν οι λογικοί θετικιστές: </a:t>
            </a:r>
          </a:p>
          <a:p>
            <a:pPr indent="-228600" defTabSz="914400">
              <a:lnSpc>
                <a:spcPct val="90000"/>
              </a:lnSpc>
              <a:spcAft>
                <a:spcPts val="600"/>
              </a:spcAft>
              <a:buFont typeface="Arial" panose="020B0604020202020204" pitchFamily="34" charset="0"/>
              <a:buChar char="•"/>
            </a:pPr>
            <a:r>
              <a:rPr lang="en-US"/>
              <a:t>Α) </a:t>
            </a:r>
            <a:r>
              <a:rPr lang="en-US" b="1"/>
              <a:t>Η τοποθέτηση των επιστημονικών θεωριών στο ιστορικό τους πλαίσιο </a:t>
            </a:r>
            <a:r>
              <a:rPr lang="en-US"/>
              <a:t>και άρα η απόρριψη της αντίληψης ότι πρόκειται απλώς για σύνολο προτάσεων οι οποίες μπορούν να μελετηθούν με βάση και μόνο την τυπική λογική, και</a:t>
            </a:r>
          </a:p>
          <a:p>
            <a:pPr indent="-228600" defTabSz="914400">
              <a:lnSpc>
                <a:spcPct val="90000"/>
              </a:lnSpc>
              <a:spcAft>
                <a:spcPts val="600"/>
              </a:spcAft>
              <a:buFont typeface="Arial" panose="020B0604020202020204" pitchFamily="34" charset="0"/>
              <a:buChar char="•"/>
            </a:pPr>
            <a:r>
              <a:rPr lang="en-US"/>
              <a:t>Β) η εστίαση του ενδιαφέροντος στη δυναμική εξέλιξη της επιστημονικής γνώσης, δηλαδή στη </a:t>
            </a:r>
            <a:r>
              <a:rPr lang="en-US" b="1"/>
              <a:t>διαδοχή των επιστημονικών θεωριών</a:t>
            </a:r>
            <a:r>
              <a:rPr lang="en-US"/>
              <a:t>, στην </a:t>
            </a:r>
            <a:r>
              <a:rPr lang="en-US" b="1"/>
              <a:t>επιστημονική επανάσταση</a:t>
            </a:r>
            <a:r>
              <a:rPr lang="en-US"/>
              <a:t>, την </a:t>
            </a:r>
            <a:r>
              <a:rPr lang="en-US" b="1"/>
              <a:t>επιστημονική πρόοδο και ορθολογικότητα</a:t>
            </a:r>
            <a:r>
              <a:rPr lang="en-US"/>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4" name="Rectangle 14343">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46" name="Freeform: Shape 1434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8" name="Title 1"/>
          <p:cNvSpPr>
            <a:spLocks noGrp="1"/>
          </p:cNvSpPr>
          <p:nvPr>
            <p:ph type="title"/>
          </p:nvPr>
        </p:nvSpPr>
        <p:spPr>
          <a:xfrm>
            <a:off x="686834" y="1153572"/>
            <a:ext cx="3200400" cy="4461163"/>
          </a:xfrm>
        </p:spPr>
        <p:txBody>
          <a:bodyPr>
            <a:normAutofit/>
          </a:bodyPr>
          <a:lstStyle/>
          <a:p>
            <a:r>
              <a:rPr lang="el-GR" sz="2800" b="1">
                <a:solidFill>
                  <a:srgbClr val="FFFFFF"/>
                </a:solidFill>
                <a:latin typeface="Arial" pitchFamily="34" charset="0"/>
                <a:ea typeface="MS PGothic" pitchFamily="34" charset="-128"/>
              </a:rPr>
              <a:t>Τα χαρακτηριστικά του Μεταθετικιστικού ρεύματος: Ο Ρόλος της Ιστορίας της Επιστήμης</a:t>
            </a:r>
            <a:br>
              <a:rPr lang="el-GR" sz="2800">
                <a:solidFill>
                  <a:srgbClr val="FFFFFF"/>
                </a:solidFill>
                <a:latin typeface="Arial" pitchFamily="34" charset="0"/>
                <a:ea typeface="MS PGothic" pitchFamily="34" charset="-128"/>
              </a:rPr>
            </a:br>
            <a:r>
              <a:rPr lang="en-US" sz="2800" b="1">
                <a:solidFill>
                  <a:srgbClr val="FFFFFF"/>
                </a:solidFill>
                <a:latin typeface="Arial" pitchFamily="34" charset="0"/>
                <a:ea typeface="MS PGothic" pitchFamily="34" charset="-128"/>
              </a:rPr>
              <a:t> </a:t>
            </a:r>
          </a:p>
        </p:txBody>
      </p:sp>
      <p:sp>
        <p:nvSpPr>
          <p:cNvPr id="14348" name="Arc 1434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339" name="Content Placeholder 2"/>
          <p:cNvSpPr>
            <a:spLocks noGrp="1"/>
          </p:cNvSpPr>
          <p:nvPr>
            <p:ph idx="1"/>
          </p:nvPr>
        </p:nvSpPr>
        <p:spPr>
          <a:xfrm>
            <a:off x="4447308" y="591344"/>
            <a:ext cx="6906491" cy="5585619"/>
          </a:xfrm>
        </p:spPr>
        <p:txBody>
          <a:bodyPr anchor="ctr">
            <a:normAutofit/>
          </a:bodyPr>
          <a:lstStyle/>
          <a:p>
            <a:pPr>
              <a:buNone/>
            </a:pPr>
            <a:r>
              <a:rPr lang="el-GR">
                <a:latin typeface="Arial" pitchFamily="34" charset="0"/>
                <a:ea typeface="MS PGothic" pitchFamily="34" charset="-128"/>
              </a:rPr>
              <a:t>Το ρεύμα χαρακτηρίστηκε ως «</a:t>
            </a:r>
            <a:r>
              <a:rPr lang="el-GR" err="1">
                <a:latin typeface="Arial" pitchFamily="34" charset="0"/>
                <a:ea typeface="MS PGothic" pitchFamily="34" charset="-128"/>
              </a:rPr>
              <a:t>ιστορικιστικό</a:t>
            </a:r>
            <a:r>
              <a:rPr lang="el-GR">
                <a:latin typeface="Arial" pitchFamily="34" charset="0"/>
                <a:ea typeface="MS PGothic" pitchFamily="34" charset="-128"/>
              </a:rPr>
              <a:t>» λόγω του κεντρικού ρόλου που απέδιδε στην Ιστορία της Επιστήμης.</a:t>
            </a:r>
          </a:p>
          <a:p>
            <a:pPr>
              <a:buNone/>
            </a:pPr>
            <a:r>
              <a:rPr lang="el-GR">
                <a:latin typeface="Arial" pitchFamily="34" charset="0"/>
                <a:ea typeface="MS PGothic" pitchFamily="34" charset="-128"/>
              </a:rPr>
              <a:t>Η εξέλιξη της επιστήμης δεν είναι μια ομαλή συσσωρευτική διαδικασία αλλά ένα σύνθετο φαινόμενο με περιόδους συνέχειας και ασυνέχειας με ριζικές αναθεωρήσεις και ρήγματα.</a:t>
            </a:r>
            <a:endParaRPr lang="en-US">
              <a:latin typeface="Arial" pitchFamily="34" charset="0"/>
              <a:ea typeface="MS PGothic" pitchFamily="34" charset="-128"/>
            </a:endParaRPr>
          </a:p>
          <a:p>
            <a:pPr eaLnBrk="1" hangingPunct="1">
              <a:buFont typeface="Arial" pitchFamily="34" charset="0"/>
              <a:buNone/>
            </a:pPr>
            <a:r>
              <a:rPr lang="el-GR">
                <a:latin typeface="Arial" pitchFamily="34" charset="0"/>
                <a:ea typeface="MS PGothic" pitchFamily="34" charset="-128"/>
              </a:rPr>
              <a:t>Η βάση της Επιστημολογίας είναι η Ιστορία των Επιστημών. Τα ορθολογικά κριτήρια ελέγχονται με βάση τα ιστορικά δεδομένα.</a:t>
            </a:r>
            <a:r>
              <a:rPr lang="en-US">
                <a:latin typeface="Arial" pitchFamily="34" charset="0"/>
                <a:ea typeface="MS PGothic" pitchFamily="34" charset="-128"/>
              </a:rPr>
              <a:t> </a:t>
            </a:r>
            <a:endParaRPr lang="el-GR">
              <a:latin typeface="Arial" pitchFamily="34" charset="0"/>
              <a:ea typeface="MS PGothic" pitchFamily="34" charset="-128"/>
            </a:endParaRPr>
          </a:p>
          <a:p>
            <a:pPr eaLnBrk="1" hangingPunct="1">
              <a:buFont typeface="Arial" pitchFamily="34" charset="0"/>
              <a:buNone/>
            </a:pPr>
            <a:endParaRPr lang="en-US" dirty="0">
              <a:latin typeface="Arial" pitchFamily="34" charset="0"/>
              <a:ea typeface="MS PGothic" pitchFamily="34"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8" name="Rectangle 1536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70" name="Freeform: Shape 1536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Title 1"/>
          <p:cNvSpPr>
            <a:spLocks noGrp="1"/>
          </p:cNvSpPr>
          <p:nvPr>
            <p:ph type="title"/>
          </p:nvPr>
        </p:nvSpPr>
        <p:spPr>
          <a:xfrm>
            <a:off x="686834" y="1153572"/>
            <a:ext cx="3200400" cy="4461163"/>
          </a:xfrm>
        </p:spPr>
        <p:txBody>
          <a:bodyPr>
            <a:normAutofit/>
          </a:bodyPr>
          <a:lstStyle/>
          <a:p>
            <a:pPr eaLnBrk="1" hangingPunct="1"/>
            <a:r>
              <a:rPr lang="el-GR" sz="2800" b="1">
                <a:solidFill>
                  <a:srgbClr val="FFFFFF"/>
                </a:solidFill>
                <a:latin typeface="Arial" pitchFamily="34" charset="0"/>
                <a:ea typeface="MS PGothic" pitchFamily="34" charset="-128"/>
              </a:rPr>
              <a:t>Τα χαρακτηριστικά του </a:t>
            </a:r>
            <a:br>
              <a:rPr lang="el-GR" sz="2800" b="1">
                <a:solidFill>
                  <a:srgbClr val="FFFFFF"/>
                </a:solidFill>
                <a:latin typeface="Arial" pitchFamily="34" charset="0"/>
                <a:ea typeface="MS PGothic" pitchFamily="34" charset="-128"/>
              </a:rPr>
            </a:br>
            <a:r>
              <a:rPr lang="el-GR" sz="2800" b="1">
                <a:solidFill>
                  <a:srgbClr val="FFFFFF"/>
                </a:solidFill>
                <a:latin typeface="Arial" pitchFamily="34" charset="0"/>
                <a:ea typeface="MS PGothic" pitchFamily="34" charset="-128"/>
              </a:rPr>
              <a:t>Μεταθετικιστικού ρεύματος</a:t>
            </a:r>
            <a:r>
              <a:rPr lang="en-US" sz="2800" b="1">
                <a:solidFill>
                  <a:srgbClr val="FFFFFF"/>
                </a:solidFill>
                <a:latin typeface="Arial" pitchFamily="34" charset="0"/>
                <a:ea typeface="MS PGothic" pitchFamily="34" charset="-128"/>
              </a:rPr>
              <a:t> </a:t>
            </a:r>
            <a:endParaRPr lang="en-US" sz="2800">
              <a:solidFill>
                <a:srgbClr val="FFFFFF"/>
              </a:solidFill>
              <a:latin typeface="Arial" pitchFamily="34" charset="0"/>
              <a:ea typeface="MS PGothic" pitchFamily="34" charset="-128"/>
            </a:endParaRPr>
          </a:p>
        </p:txBody>
      </p:sp>
      <p:sp>
        <p:nvSpPr>
          <p:cNvPr id="15372" name="Arc 1537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363" name="Content Placeholder 2"/>
          <p:cNvSpPr>
            <a:spLocks noGrp="1"/>
          </p:cNvSpPr>
          <p:nvPr>
            <p:ph idx="1"/>
          </p:nvPr>
        </p:nvSpPr>
        <p:spPr>
          <a:xfrm>
            <a:off x="4447308" y="591344"/>
            <a:ext cx="6906491" cy="5585619"/>
          </a:xfrm>
        </p:spPr>
        <p:txBody>
          <a:bodyPr anchor="ctr">
            <a:normAutofit/>
          </a:bodyPr>
          <a:lstStyle/>
          <a:p>
            <a:pPr eaLnBrk="1" hangingPunct="1">
              <a:buFont typeface="Arial" pitchFamily="34" charset="0"/>
              <a:buNone/>
            </a:pPr>
            <a:r>
              <a:rPr lang="el-GR" sz="2600">
                <a:latin typeface="Arial" pitchFamily="34" charset="0"/>
                <a:ea typeface="MS PGothic" pitchFamily="34" charset="-128"/>
              </a:rPr>
              <a:t>Η ανάπτυξη της επιστήμης είναι μια ασυνεχής διαδικασία, μια ακολουθία βίαιων ανατροπών (Επιστ. Επαναστάσεις).</a:t>
            </a:r>
            <a:r>
              <a:rPr lang="en-US" sz="2600">
                <a:latin typeface="Arial" pitchFamily="34" charset="0"/>
                <a:ea typeface="MS PGothic" pitchFamily="34" charset="-128"/>
              </a:rPr>
              <a:t> </a:t>
            </a:r>
            <a:endParaRPr lang="el-GR" sz="2600">
              <a:latin typeface="Arial" pitchFamily="34" charset="0"/>
              <a:ea typeface="MS PGothic" pitchFamily="34" charset="-128"/>
            </a:endParaRPr>
          </a:p>
          <a:p>
            <a:pPr eaLnBrk="1" hangingPunct="1">
              <a:buFont typeface="Arial" pitchFamily="34" charset="0"/>
              <a:buNone/>
            </a:pPr>
            <a:r>
              <a:rPr lang="el-GR" sz="2600">
                <a:latin typeface="Arial" pitchFamily="34" charset="0"/>
                <a:ea typeface="MS PGothic" pitchFamily="34" charset="-128"/>
              </a:rPr>
              <a:t>Η Επιστήμη δεν εξαρτάται αποκλειστικά από την </a:t>
            </a:r>
            <a:r>
              <a:rPr lang="el-GR" sz="2600" b="1">
                <a:latin typeface="Arial" pitchFamily="34" charset="0"/>
                <a:ea typeface="MS PGothic" pitchFamily="34" charset="-128"/>
              </a:rPr>
              <a:t>εμπειρία</a:t>
            </a:r>
            <a:r>
              <a:rPr lang="el-GR" sz="2600">
                <a:latin typeface="Arial" pitchFamily="34" charset="0"/>
                <a:ea typeface="MS PGothic" pitchFamily="34" charset="-128"/>
              </a:rPr>
              <a:t>. Βρίσκεται σε αλληλεπίδραση με όλους τους τομείς της κοινωνικής ζωής και η εξέλιξή της επηρεάζεται από παράγοντες θεωρητικά ξένους προς αυτή (πχ. μεταφυσικές πεποιθήσεις, πολιτιστικές, πολιτικές και κοινωνικές συνθήκες κλπ.)</a:t>
            </a:r>
          </a:p>
          <a:p>
            <a:pPr eaLnBrk="1" hangingPunct="1">
              <a:buFont typeface="Arial" pitchFamily="34" charset="0"/>
              <a:buNone/>
            </a:pPr>
            <a:r>
              <a:rPr lang="el-GR" sz="2600" b="1">
                <a:latin typeface="Arial" pitchFamily="34" charset="0"/>
                <a:ea typeface="MS PGothic" pitchFamily="34" charset="-128"/>
              </a:rPr>
              <a:t>ΣΗΜΑΣΙΑ ΤΩΝ ΚΟΙΝΩΝΙΚΩΝ ΕΠΙΣΤΗΜΩΝ</a:t>
            </a:r>
          </a:p>
          <a:p>
            <a:pPr eaLnBrk="1" hangingPunct="1">
              <a:buFont typeface="Arial" pitchFamily="34" charset="0"/>
              <a:buNone/>
            </a:pPr>
            <a:endParaRPr lang="en-US" sz="2600">
              <a:latin typeface="Arial" pitchFamily="34" charset="0"/>
              <a:ea typeface="MS PGothic" pitchFamily="34" charset="-128"/>
            </a:endParaRPr>
          </a:p>
          <a:p>
            <a:pPr eaLnBrk="1" hangingPunct="1">
              <a:buFont typeface="Arial" pitchFamily="34" charset="0"/>
              <a:buNone/>
            </a:pPr>
            <a:endParaRPr lang="en-US" sz="2600">
              <a:latin typeface="Arial" pitchFamily="34" charset="0"/>
              <a:ea typeface="MS PGothic"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392" name="Rectangle 1639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94" name="Freeform: Shape 1639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6" name="Title 1"/>
          <p:cNvSpPr>
            <a:spLocks noGrp="1"/>
          </p:cNvSpPr>
          <p:nvPr>
            <p:ph type="title"/>
          </p:nvPr>
        </p:nvSpPr>
        <p:spPr>
          <a:xfrm>
            <a:off x="686834" y="1153572"/>
            <a:ext cx="3200400" cy="4461163"/>
          </a:xfrm>
        </p:spPr>
        <p:txBody>
          <a:bodyPr>
            <a:normAutofit/>
          </a:bodyPr>
          <a:lstStyle/>
          <a:p>
            <a:pPr eaLnBrk="1" hangingPunct="1"/>
            <a:r>
              <a:rPr lang="el-GR" sz="2800" b="1">
                <a:solidFill>
                  <a:srgbClr val="FFFFFF"/>
                </a:solidFill>
                <a:latin typeface="Arial" pitchFamily="34" charset="0"/>
                <a:ea typeface="MS PGothic" pitchFamily="34" charset="-128"/>
              </a:rPr>
              <a:t>Τα χαρακτηριστικά του </a:t>
            </a:r>
            <a:br>
              <a:rPr lang="el-GR" sz="2800" b="1">
                <a:solidFill>
                  <a:srgbClr val="FFFFFF"/>
                </a:solidFill>
                <a:latin typeface="Arial" pitchFamily="34" charset="0"/>
                <a:ea typeface="MS PGothic" pitchFamily="34" charset="-128"/>
              </a:rPr>
            </a:br>
            <a:r>
              <a:rPr lang="el-GR" sz="2800" b="1">
                <a:solidFill>
                  <a:srgbClr val="FFFFFF"/>
                </a:solidFill>
                <a:latin typeface="Arial" pitchFamily="34" charset="0"/>
                <a:ea typeface="MS PGothic" pitchFamily="34" charset="-128"/>
              </a:rPr>
              <a:t>Μεταθετικιστικού ρεύματος</a:t>
            </a:r>
            <a:r>
              <a:rPr lang="en-US" sz="2800" b="1">
                <a:solidFill>
                  <a:srgbClr val="FFFFFF"/>
                </a:solidFill>
                <a:latin typeface="Arial" pitchFamily="34" charset="0"/>
                <a:ea typeface="MS PGothic" pitchFamily="34" charset="-128"/>
              </a:rPr>
              <a:t> </a:t>
            </a:r>
            <a:endParaRPr lang="en-US" sz="2800">
              <a:solidFill>
                <a:srgbClr val="FFFFFF"/>
              </a:solidFill>
              <a:latin typeface="Arial" pitchFamily="34" charset="0"/>
              <a:ea typeface="MS PGothic" pitchFamily="34" charset="-128"/>
            </a:endParaRPr>
          </a:p>
        </p:txBody>
      </p:sp>
      <p:sp>
        <p:nvSpPr>
          <p:cNvPr id="16396" name="Arc 1639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387" name="Content Placeholder 2"/>
          <p:cNvSpPr>
            <a:spLocks noGrp="1"/>
          </p:cNvSpPr>
          <p:nvPr>
            <p:ph idx="1"/>
          </p:nvPr>
        </p:nvSpPr>
        <p:spPr>
          <a:xfrm>
            <a:off x="4447308" y="591344"/>
            <a:ext cx="6906491" cy="5585619"/>
          </a:xfrm>
        </p:spPr>
        <p:txBody>
          <a:bodyPr anchor="ctr">
            <a:normAutofit/>
          </a:bodyPr>
          <a:lstStyle/>
          <a:p>
            <a:pPr eaLnBrk="1" hangingPunct="1">
              <a:buFont typeface="Arial" pitchFamily="34" charset="0"/>
              <a:buNone/>
            </a:pPr>
            <a:r>
              <a:rPr lang="el-GR" sz="2400">
                <a:latin typeface="Arial" pitchFamily="34" charset="0"/>
                <a:ea typeface="MS PGothic" pitchFamily="34" charset="-128"/>
              </a:rPr>
              <a:t>Μονάδα ανάλυσης της επιστήμης δεν είναι η μεμονωμένη επιστημονική θεωρία αλλά το </a:t>
            </a:r>
            <a:r>
              <a:rPr lang="el-GR" sz="2400" b="1">
                <a:latin typeface="Arial" pitchFamily="34" charset="0"/>
                <a:ea typeface="MS PGothic" pitchFamily="34" charset="-128"/>
              </a:rPr>
              <a:t>Παράδειγμα.</a:t>
            </a:r>
          </a:p>
          <a:p>
            <a:pPr eaLnBrk="1" hangingPunct="1">
              <a:buFont typeface="Arial" pitchFamily="34" charset="0"/>
              <a:buNone/>
            </a:pPr>
            <a:r>
              <a:rPr lang="el-GR" sz="2400">
                <a:latin typeface="Arial" pitchFamily="34" charset="0"/>
                <a:ea typeface="MS PGothic" pitchFamily="34" charset="-128"/>
              </a:rPr>
              <a:t>Δεν υπάρχει διάκριση παρατηρησιακών και θεωρητικών όρων. Ακόμα και οι πιο απλοί </a:t>
            </a:r>
            <a:r>
              <a:rPr lang="el-GR" sz="2400" err="1">
                <a:latin typeface="Arial" pitchFamily="34" charset="0"/>
                <a:ea typeface="MS PGothic" pitchFamily="34" charset="-128"/>
              </a:rPr>
              <a:t>παρατηρησιακοί</a:t>
            </a:r>
            <a:r>
              <a:rPr lang="el-GR" sz="2400">
                <a:latin typeface="Arial" pitchFamily="34" charset="0"/>
                <a:ea typeface="MS PGothic" pitchFamily="34" charset="-128"/>
              </a:rPr>
              <a:t> όροι καθορίζονται από τη θεωρία. (</a:t>
            </a:r>
            <a:r>
              <a:rPr lang="en-US" sz="2400" b="1">
                <a:latin typeface="Arial" pitchFamily="34" charset="0"/>
                <a:ea typeface="MS PGothic" pitchFamily="34" charset="-128"/>
              </a:rPr>
              <a:t>Theory Laden</a:t>
            </a:r>
            <a:r>
              <a:rPr lang="en-US" sz="2400">
                <a:latin typeface="Arial" pitchFamily="34" charset="0"/>
                <a:ea typeface="MS PGothic" pitchFamily="34" charset="-128"/>
              </a:rPr>
              <a:t>).</a:t>
            </a:r>
          </a:p>
          <a:p>
            <a:pPr eaLnBrk="1" hangingPunct="1">
              <a:buFont typeface="Arial" pitchFamily="34" charset="0"/>
              <a:buNone/>
            </a:pPr>
            <a:r>
              <a:rPr lang="el-GR" sz="2400">
                <a:latin typeface="Arial" pitchFamily="34" charset="0"/>
                <a:ea typeface="MS PGothic" pitchFamily="34" charset="-128"/>
              </a:rPr>
              <a:t>Δεν υπάρχουν αντικειμενικά κριτήρια σύγκρισης αντιμαχόμενων Παραδειγμάτων </a:t>
            </a:r>
            <a:r>
              <a:rPr lang="el-GR" sz="2400" b="1">
                <a:latin typeface="Arial" pitchFamily="34" charset="0"/>
                <a:ea typeface="MS PGothic" pitchFamily="34" charset="-128"/>
              </a:rPr>
              <a:t>(Θέση Ασυμμετρίας)</a:t>
            </a:r>
            <a:r>
              <a:rPr lang="el-GR" sz="2400">
                <a:latin typeface="Arial" pitchFamily="34" charset="0"/>
                <a:ea typeface="MS PGothic" pitchFamily="34" charset="-128"/>
              </a:rPr>
              <a:t>.</a:t>
            </a:r>
            <a:r>
              <a:rPr lang="en-US" sz="2400">
                <a:latin typeface="Arial" pitchFamily="34" charset="0"/>
                <a:ea typeface="MS PGothic" pitchFamily="34" charset="-128"/>
              </a:rPr>
              <a:t> </a:t>
            </a:r>
            <a:endParaRPr lang="el-GR" sz="2400">
              <a:latin typeface="Arial" pitchFamily="34" charset="0"/>
              <a:ea typeface="MS PGothic" pitchFamily="34" charset="-128"/>
            </a:endParaRPr>
          </a:p>
          <a:p>
            <a:pPr>
              <a:buNone/>
            </a:pPr>
            <a:r>
              <a:rPr lang="el-GR" sz="2400">
                <a:latin typeface="Arial" pitchFamily="34" charset="0"/>
                <a:ea typeface="MS PGothic" pitchFamily="34" charset="-128"/>
              </a:rPr>
              <a:t>Η έννοια της αντικειμενικής αλήθειας παύει να είναι λειτουργική. Δεν υπάρχει κανενός είδους ρεαλιστικό υπόβαθρο στην επιστήμη. Συνεπώς: </a:t>
            </a:r>
            <a:r>
              <a:rPr lang="el-GR" sz="2400" b="1">
                <a:latin typeface="Arial" pitchFamily="34" charset="0"/>
                <a:ea typeface="MS PGothic" pitchFamily="34" charset="-128"/>
              </a:rPr>
              <a:t>Δεν υπάρχει πρόοδος </a:t>
            </a:r>
            <a:r>
              <a:rPr lang="el-GR" sz="2400">
                <a:latin typeface="Arial" pitchFamily="34" charset="0"/>
                <a:ea typeface="MS PGothic" pitchFamily="34" charset="-128"/>
              </a:rPr>
              <a:t>στην επιστήμη αλλά απλή αλλαγή Παραδειγμάτων</a:t>
            </a:r>
            <a:r>
              <a:rPr lang="en-US" sz="2400">
                <a:latin typeface="Arial" pitchFamily="34" charset="0"/>
                <a:ea typeface="MS PGothic" pitchFamily="34" charset="-128"/>
              </a:rPr>
              <a:t>. </a:t>
            </a:r>
          </a:p>
          <a:p>
            <a:pPr eaLnBrk="1" hangingPunct="1">
              <a:buFont typeface="Arial" pitchFamily="34" charset="0"/>
              <a:buNone/>
            </a:pPr>
            <a:endParaRPr lang="en-US" sz="2400">
              <a:latin typeface="Arial" pitchFamily="34" charset="0"/>
              <a:ea typeface="MS PGothic"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979408" cy="639762"/>
          </a:xfrm>
        </p:spPr>
        <p:txBody>
          <a:bodyPr rtlCol="0">
            <a:normAutofit fontScale="90000"/>
          </a:bodyPr>
          <a:lstStyle/>
          <a:p>
            <a:pPr>
              <a:defRPr/>
            </a:pPr>
            <a:r>
              <a:rPr lang="el-GR" dirty="0"/>
              <a:t>Έννοια Παραδείγματος</a:t>
            </a:r>
            <a:r>
              <a:rPr lang="en-US" dirty="0"/>
              <a:t>- </a:t>
            </a:r>
            <a:r>
              <a:rPr lang="el-GR" dirty="0"/>
              <a:t>Κανονική Επιστήμη</a:t>
            </a:r>
          </a:p>
        </p:txBody>
      </p:sp>
      <p:sp>
        <p:nvSpPr>
          <p:cNvPr id="19459" name="TextBox 2"/>
          <p:cNvSpPr txBox="1">
            <a:spLocks noChangeArrowheads="1"/>
          </p:cNvSpPr>
          <p:nvPr/>
        </p:nvSpPr>
        <p:spPr bwMode="auto">
          <a:xfrm>
            <a:off x="463138" y="1112520"/>
            <a:ext cx="11839698" cy="6494085"/>
          </a:xfrm>
          <a:prstGeom prst="rect">
            <a:avLst/>
          </a:prstGeom>
          <a:noFill/>
          <a:ln w="9525">
            <a:noFill/>
            <a:miter lim="800000"/>
            <a:headEnd/>
            <a:tailEnd/>
          </a:ln>
        </p:spPr>
        <p:txBody>
          <a:bodyPr wrap="square">
            <a:spAutoFit/>
          </a:bodyPr>
          <a:lstStyle/>
          <a:p>
            <a:r>
              <a:rPr lang="el-GR" sz="2400" dirty="0">
                <a:latin typeface="Calibri" pitchFamily="34" charset="0"/>
              </a:rPr>
              <a:t>Την εκάστοτε παράδοση, το πλαίσιο δηλαδή εντός του οποίου η επιστήμη</a:t>
            </a:r>
          </a:p>
          <a:p>
            <a:r>
              <a:rPr lang="el-GR" sz="2400" dirty="0">
                <a:latin typeface="Calibri" pitchFamily="34" charset="0"/>
              </a:rPr>
              <a:t>κάθε φορά αναπτύσσεται, αλλά και το υπόδειγμα που αυτή ακολουθεί, ονόμασε ο </a:t>
            </a:r>
            <a:r>
              <a:rPr lang="en-US" sz="2400" dirty="0">
                <a:latin typeface="Calibri" pitchFamily="34" charset="0"/>
              </a:rPr>
              <a:t>Kuhn </a:t>
            </a:r>
            <a:r>
              <a:rPr lang="el-GR" sz="2400" b="1" i="1" dirty="0">
                <a:latin typeface="Calibri" pitchFamily="34" charset="0"/>
              </a:rPr>
              <a:t>παράδειγμα (</a:t>
            </a:r>
            <a:r>
              <a:rPr lang="en-US" sz="2400" b="1" i="1" dirty="0">
                <a:latin typeface="Calibri" pitchFamily="34" charset="0"/>
              </a:rPr>
              <a:t>paradigm).</a:t>
            </a:r>
            <a:r>
              <a:rPr lang="el-GR" sz="2400" b="1" i="1" dirty="0">
                <a:latin typeface="Calibri" pitchFamily="34" charset="0"/>
              </a:rPr>
              <a:t> =Σ</a:t>
            </a:r>
            <a:r>
              <a:rPr lang="el-GR" sz="2400" b="1" dirty="0">
                <a:latin typeface="Calibri" pitchFamily="34" charset="0"/>
              </a:rPr>
              <a:t>υγκεκριμένα επιστημονικά επιτεύγματα, αναγνωρισμένα καθολικά, από τα οποία πηγάζουν συγκεκριμένες παραδόσεις επιστημονικής έρευνας, οι οποίες διακρίνονται για την εσωτερική τους συνοχή. </a:t>
            </a:r>
          </a:p>
          <a:p>
            <a:pPr>
              <a:buFont typeface="Arial" pitchFamily="34" charset="0"/>
              <a:buChar char="•"/>
            </a:pPr>
            <a:r>
              <a:rPr lang="el-GR" sz="2400" i="1" dirty="0">
                <a:latin typeface="Calibri" pitchFamily="34" charset="0"/>
              </a:rPr>
              <a:t>Τα Φυσικά του Αριστοτέλη για το παράδειγμα </a:t>
            </a:r>
            <a:r>
              <a:rPr lang="el-GR" sz="2400" dirty="0">
                <a:latin typeface="Calibri" pitchFamily="34" charset="0"/>
              </a:rPr>
              <a:t>της αριστοτελικής φυσικής, </a:t>
            </a:r>
          </a:p>
          <a:p>
            <a:pPr>
              <a:buFont typeface="Arial" pitchFamily="34" charset="0"/>
              <a:buChar char="•"/>
            </a:pPr>
            <a:r>
              <a:rPr lang="el-GR" sz="2400" dirty="0">
                <a:latin typeface="Calibri" pitchFamily="34" charset="0"/>
              </a:rPr>
              <a:t>η </a:t>
            </a:r>
            <a:r>
              <a:rPr lang="el-GR" sz="2400" i="1" dirty="0">
                <a:latin typeface="Calibri" pitchFamily="34" charset="0"/>
              </a:rPr>
              <a:t>Μεγίστη (</a:t>
            </a:r>
            <a:r>
              <a:rPr lang="el-GR" sz="2400" i="1" dirty="0" err="1">
                <a:latin typeface="Calibri" pitchFamily="34" charset="0"/>
              </a:rPr>
              <a:t>Almagest</a:t>
            </a:r>
            <a:r>
              <a:rPr lang="el-GR" sz="2400" i="1" dirty="0">
                <a:latin typeface="Calibri" pitchFamily="34" charset="0"/>
              </a:rPr>
              <a:t>) του Πτολεμαίου για </a:t>
            </a:r>
            <a:r>
              <a:rPr lang="el-GR" sz="2400" dirty="0">
                <a:latin typeface="Calibri" pitchFamily="34" charset="0"/>
              </a:rPr>
              <a:t>το </a:t>
            </a:r>
            <a:r>
              <a:rPr lang="el-GR" sz="2400" i="1" dirty="0">
                <a:latin typeface="Calibri" pitchFamily="34" charset="0"/>
              </a:rPr>
              <a:t>παράδειγμα </a:t>
            </a:r>
            <a:r>
              <a:rPr lang="el-GR" sz="2400" dirty="0">
                <a:latin typeface="Calibri" pitchFamily="34" charset="0"/>
              </a:rPr>
              <a:t>της </a:t>
            </a:r>
            <a:r>
              <a:rPr lang="el-GR" sz="2400" dirty="0" err="1">
                <a:latin typeface="Calibri" pitchFamily="34" charset="0"/>
              </a:rPr>
              <a:t>Πτολεμαϊκής</a:t>
            </a:r>
            <a:r>
              <a:rPr lang="el-GR" sz="2400" dirty="0">
                <a:latin typeface="Calibri" pitchFamily="34" charset="0"/>
              </a:rPr>
              <a:t> αστρονομίας, </a:t>
            </a:r>
          </a:p>
          <a:p>
            <a:pPr>
              <a:buFont typeface="Arial" pitchFamily="34" charset="0"/>
              <a:buChar char="•"/>
            </a:pPr>
            <a:r>
              <a:rPr lang="el-GR" sz="2400" dirty="0">
                <a:latin typeface="Calibri" pitchFamily="34" charset="0"/>
              </a:rPr>
              <a:t>τα </a:t>
            </a:r>
            <a:r>
              <a:rPr lang="el-GR" sz="2400" i="1" dirty="0" err="1">
                <a:latin typeface="Calibri" pitchFamily="34" charset="0"/>
              </a:rPr>
              <a:t>Principia</a:t>
            </a:r>
            <a:r>
              <a:rPr lang="el-GR" sz="2400" i="1" dirty="0">
                <a:latin typeface="Calibri" pitchFamily="34" charset="0"/>
              </a:rPr>
              <a:t> και η Οπτική του </a:t>
            </a:r>
            <a:r>
              <a:rPr lang="el-GR" sz="2400" i="1" dirty="0" err="1">
                <a:latin typeface="Calibri" pitchFamily="34" charset="0"/>
              </a:rPr>
              <a:t>Newton</a:t>
            </a:r>
            <a:r>
              <a:rPr lang="el-GR" sz="2400" i="1" dirty="0">
                <a:latin typeface="Calibri" pitchFamily="34" charset="0"/>
              </a:rPr>
              <a:t> </a:t>
            </a:r>
            <a:r>
              <a:rPr lang="el-GR" sz="2400" dirty="0">
                <a:latin typeface="Calibri" pitchFamily="34" charset="0"/>
              </a:rPr>
              <a:t>για το </a:t>
            </a:r>
            <a:r>
              <a:rPr lang="el-GR" sz="2400" i="1" dirty="0">
                <a:latin typeface="Calibri" pitchFamily="34" charset="0"/>
              </a:rPr>
              <a:t>παράδειγμα</a:t>
            </a:r>
            <a:r>
              <a:rPr lang="el-GR" sz="2400" dirty="0">
                <a:latin typeface="Calibri" pitchFamily="34" charset="0"/>
              </a:rPr>
              <a:t> της νευτώνειας φυσικής, </a:t>
            </a:r>
          </a:p>
          <a:p>
            <a:pPr>
              <a:buFont typeface="Arial" pitchFamily="34" charset="0"/>
              <a:buChar char="•"/>
            </a:pPr>
            <a:r>
              <a:rPr lang="el-GR" sz="2400" dirty="0">
                <a:latin typeface="Calibri" pitchFamily="34" charset="0"/>
              </a:rPr>
              <a:t>οι εργασίες του </a:t>
            </a:r>
            <a:r>
              <a:rPr lang="el-GR" sz="2400" dirty="0" err="1">
                <a:latin typeface="Calibri" pitchFamily="34" charset="0"/>
              </a:rPr>
              <a:t>Einstein</a:t>
            </a:r>
            <a:r>
              <a:rPr lang="el-GR" sz="2400" dirty="0">
                <a:latin typeface="Calibri" pitchFamily="34" charset="0"/>
              </a:rPr>
              <a:t> για το </a:t>
            </a:r>
            <a:r>
              <a:rPr lang="el-GR" sz="2400" i="1" dirty="0">
                <a:latin typeface="Calibri" pitchFamily="34" charset="0"/>
              </a:rPr>
              <a:t>παράδειγμα </a:t>
            </a:r>
            <a:r>
              <a:rPr lang="el-GR" sz="2400" dirty="0">
                <a:latin typeface="Calibri" pitchFamily="34" charset="0"/>
              </a:rPr>
              <a:t>της θεωρίας της σχετικότητας κλπ.</a:t>
            </a:r>
          </a:p>
          <a:p>
            <a:endParaRPr lang="el-GR" sz="2400" i="1" dirty="0">
              <a:latin typeface="Calibri" pitchFamily="34" charset="0"/>
            </a:endParaRPr>
          </a:p>
          <a:p>
            <a:r>
              <a:rPr lang="el-GR" sz="2400" i="1" dirty="0">
                <a:latin typeface="Calibri" pitchFamily="34" charset="0"/>
              </a:rPr>
              <a:t>Ο τρόπος που διεξάγεται η επιστήμη στα πλαίσια ενός Παραδείγματος. Ονομάζεται από τον </a:t>
            </a:r>
            <a:r>
              <a:rPr lang="en-US" sz="2400" i="1" dirty="0">
                <a:latin typeface="Calibri" pitchFamily="34" charset="0"/>
              </a:rPr>
              <a:t>Kuhn </a:t>
            </a:r>
            <a:r>
              <a:rPr lang="el-GR" sz="2400" i="1" dirty="0">
                <a:latin typeface="Calibri" pitchFamily="34" charset="0"/>
              </a:rPr>
              <a:t>ΚΑΝΟΝΙΚΗ ΕΠΙΣΤΗΜΗ (</a:t>
            </a:r>
            <a:r>
              <a:rPr lang="en-US" sz="2400" i="1" dirty="0">
                <a:latin typeface="Calibri" pitchFamily="34" charset="0"/>
              </a:rPr>
              <a:t>Normal Science)</a:t>
            </a:r>
            <a:r>
              <a:rPr lang="el-GR" sz="2400" i="1" dirty="0">
                <a:latin typeface="Calibri" pitchFamily="34" charset="0"/>
              </a:rPr>
              <a:t>. </a:t>
            </a:r>
            <a:r>
              <a:rPr lang="el-GR" sz="2400" dirty="0">
                <a:latin typeface="Calibri" pitchFamily="34" charset="0"/>
              </a:rPr>
              <a:t>Πρόκειται για μια αυστηρά προσδιορισμένη δραστηριότητα, στη διάρκεια της οποίας οι επιστήμονες επιλύουν ένα συγκεκριμένο τύπο προβλημάτων, τους </a:t>
            </a:r>
            <a:r>
              <a:rPr lang="el-GR" sz="2400" b="1" dirty="0">
                <a:latin typeface="Calibri" pitchFamily="34" charset="0"/>
              </a:rPr>
              <a:t>γρίφους (</a:t>
            </a:r>
            <a:r>
              <a:rPr lang="el-GR" sz="2400" b="1" dirty="0" err="1">
                <a:latin typeface="Calibri" pitchFamily="34" charset="0"/>
              </a:rPr>
              <a:t>puzzles</a:t>
            </a:r>
            <a:r>
              <a:rPr lang="el-GR" sz="2400" b="1" dirty="0">
                <a:latin typeface="Calibri" pitchFamily="34" charset="0"/>
              </a:rPr>
              <a:t>). </a:t>
            </a:r>
            <a:r>
              <a:rPr lang="el-GR" sz="1200" b="1" dirty="0">
                <a:latin typeface="Calibri" pitchFamily="34" charset="0"/>
              </a:rPr>
              <a:t>Είναι προβλήματα τα οποία ορίζονται από το παράδειγμα, είναι διατυπωμένα στη γλώσσα του παραδείγματος, έχουν λύση η οποία προβλέπεται από το παράδειγμα, ενώ τα βήματα για να φθάσουν οι επιστήμονες σ’ αυτή, δηλαδή οι μέθοδοι και τα εργαλεία που υιοθετούνται καθώς και τα κριτήρια αξιολόγησης, παρέχονται όλα από το παράδειγμα. </a:t>
            </a:r>
          </a:p>
          <a:p>
            <a:endParaRPr lang="el-GR" sz="2000" i="1" dirty="0">
              <a:latin typeface="Calibri" pitchFamily="34" charset="0"/>
            </a:endParaRPr>
          </a:p>
          <a:p>
            <a:endParaRPr lang="el-GR" i="1" dirty="0">
              <a:latin typeface="Calibri" pitchFamily="34" charset="0"/>
            </a:endParaRPr>
          </a:p>
          <a:p>
            <a:endParaRPr lang="el-GR" dirty="0">
              <a:latin typeface="Calibri" pitchFamily="34" charset="0"/>
            </a:endParaRPr>
          </a:p>
        </p:txBody>
      </p:sp>
      <p:pic>
        <p:nvPicPr>
          <p:cNvPr id="3" name="Εγγεγραμμένος ήχος">
            <a:hlinkClick r:id="" action="ppaction://media"/>
            <a:extLst>
              <a:ext uri="{FF2B5EF4-FFF2-40B4-BE49-F238E27FC236}">
                <a16:creationId xmlns:a16="http://schemas.microsoft.com/office/drawing/2014/main" id="{2462B886-EDBA-4815-A930-687101FCAFF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25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C8E10C-4BFA-8D9D-2FD3-099EFCB17A4A}"/>
              </a:ext>
            </a:extLst>
          </p:cNvPr>
          <p:cNvSpPr>
            <a:spLocks noGrp="1"/>
          </p:cNvSpPr>
          <p:nvPr>
            <p:ph type="title"/>
          </p:nvPr>
        </p:nvSpPr>
        <p:spPr>
          <a:xfrm>
            <a:off x="1233378" y="624110"/>
            <a:ext cx="10271234" cy="1280890"/>
          </a:xfrm>
        </p:spPr>
        <p:txBody>
          <a:bodyPr>
            <a:normAutofit fontScale="90000"/>
          </a:bodyPr>
          <a:lstStyle/>
          <a:p>
            <a:r>
              <a:rPr lang="el-GR" dirty="0"/>
              <a:t>Έννοια Παραδείγματος</a:t>
            </a:r>
            <a:r>
              <a:rPr lang="en-US" dirty="0"/>
              <a:t>- </a:t>
            </a:r>
            <a:r>
              <a:rPr lang="el-GR" dirty="0"/>
              <a:t>Κανονική Επιστήμη στις Βιολογικές Επιστήμες</a:t>
            </a:r>
          </a:p>
        </p:txBody>
      </p:sp>
      <p:sp>
        <p:nvSpPr>
          <p:cNvPr id="3" name="TextBox 2">
            <a:extLst>
              <a:ext uri="{FF2B5EF4-FFF2-40B4-BE49-F238E27FC236}">
                <a16:creationId xmlns:a16="http://schemas.microsoft.com/office/drawing/2014/main" id="{084DE0FB-EDD6-198E-00A5-E4C8BFBEEEAA}"/>
              </a:ext>
            </a:extLst>
          </p:cNvPr>
          <p:cNvSpPr txBox="1"/>
          <p:nvPr/>
        </p:nvSpPr>
        <p:spPr>
          <a:xfrm>
            <a:off x="520994" y="2296633"/>
            <a:ext cx="10802679" cy="4154984"/>
          </a:xfrm>
          <a:prstGeom prst="rect">
            <a:avLst/>
          </a:prstGeom>
          <a:noFill/>
        </p:spPr>
        <p:txBody>
          <a:bodyPr wrap="square" rtlCol="0">
            <a:spAutoFit/>
          </a:bodyPr>
          <a:lstStyle/>
          <a:p>
            <a:r>
              <a:rPr lang="el-GR" sz="2400" dirty="0"/>
              <a:t>Πιστεύεται πως υπάρχει μόνο μία Επιστημονική Επανάσταση : Η Δαρβινική.</a:t>
            </a:r>
          </a:p>
          <a:p>
            <a:endParaRPr lang="el-GR" sz="2400" dirty="0"/>
          </a:p>
          <a:p>
            <a:pPr algn="l">
              <a:buFont typeface="Arial" panose="020B0604020202020204" pitchFamily="34" charset="0"/>
              <a:buChar char="•"/>
            </a:pPr>
            <a:r>
              <a:rPr lang="el-GR" sz="2400" dirty="0"/>
              <a:t>Άλλες απόψεις: 1. Υπάρχουν 2 ΕΕ (Δαρβίνου και μηχανιστικές αντιλήψεις του </a:t>
            </a:r>
            <a:r>
              <a:rPr lang="en-US" sz="2400" dirty="0" err="1"/>
              <a:t>Descardes</a:t>
            </a:r>
            <a:r>
              <a:rPr lang="en-US" sz="2400" dirty="0"/>
              <a:t>. </a:t>
            </a:r>
            <a:r>
              <a:rPr lang="el-GR" sz="2400" b="0" i="0" dirty="0">
                <a:solidFill>
                  <a:srgbClr val="111111"/>
                </a:solidFill>
                <a:effectLst/>
                <a:latin typeface="-apple-system"/>
              </a:rPr>
              <a:t>Ο </a:t>
            </a:r>
            <a:r>
              <a:rPr lang="el-GR" sz="2400" b="0" i="0" dirty="0" err="1">
                <a:solidFill>
                  <a:srgbClr val="111111"/>
                </a:solidFill>
                <a:effectLst/>
                <a:latin typeface="-apple-system"/>
              </a:rPr>
              <a:t>Δεκάρτ</a:t>
            </a:r>
            <a:r>
              <a:rPr lang="el-GR" sz="2400" b="0" i="0" dirty="0">
                <a:solidFill>
                  <a:srgbClr val="111111"/>
                </a:solidFill>
                <a:effectLst/>
                <a:latin typeface="-apple-system"/>
              </a:rPr>
              <a:t> προώθησε την ανάπτυξη μιας νέας επιστήμης που βασίζεται στη </a:t>
            </a:r>
            <a:r>
              <a:rPr lang="el-GR" sz="2400" b="1" i="0" dirty="0">
                <a:solidFill>
                  <a:srgbClr val="111111"/>
                </a:solidFill>
                <a:effectLst/>
                <a:latin typeface="-apple-system"/>
              </a:rPr>
              <a:t>παρατήρηση και το πείραμα</a:t>
            </a:r>
            <a:r>
              <a:rPr lang="el-GR" sz="2400" b="0" i="0" dirty="0">
                <a:solidFill>
                  <a:srgbClr val="111111"/>
                </a:solidFill>
                <a:effectLst/>
                <a:latin typeface="-apple-system"/>
              </a:rPr>
              <a:t>.</a:t>
            </a:r>
            <a:r>
              <a:rPr lang="en-US" sz="2400" b="0" i="0" dirty="0">
                <a:solidFill>
                  <a:srgbClr val="111111"/>
                </a:solidFill>
                <a:effectLst/>
                <a:latin typeface="-apple-system"/>
              </a:rPr>
              <a:t> </a:t>
            </a:r>
            <a:r>
              <a:rPr lang="el-GR" sz="2400" b="0" i="0" dirty="0">
                <a:solidFill>
                  <a:srgbClr val="111111"/>
                </a:solidFill>
                <a:effectLst/>
                <a:latin typeface="-apple-system"/>
              </a:rPr>
              <a:t>Απορρίπτοντας το Σχολαστικό Αριστοτελισμό, ενθάρρυνε τη μετάβαση προς την εμπειρική έρευνα και μακριά από την εξάρτηση από αρχαί</a:t>
            </a:r>
            <a:r>
              <a:rPr lang="en-US" sz="2400" b="0" i="0" dirty="0">
                <a:solidFill>
                  <a:srgbClr val="111111"/>
                </a:solidFill>
                <a:effectLst/>
                <a:latin typeface="-apple-system"/>
              </a:rPr>
              <a:t>o</a:t>
            </a:r>
            <a:r>
              <a:rPr lang="el-GR" sz="2400" b="0" i="0" dirty="0" err="1">
                <a:solidFill>
                  <a:srgbClr val="111111"/>
                </a:solidFill>
                <a:effectLst/>
                <a:latin typeface="-apple-system"/>
              </a:rPr>
              <a:t>υς</a:t>
            </a:r>
            <a:r>
              <a:rPr lang="el-GR" sz="2400" b="0" i="0" dirty="0">
                <a:solidFill>
                  <a:srgbClr val="111111"/>
                </a:solidFill>
                <a:effectLst/>
                <a:latin typeface="-apple-system"/>
              </a:rPr>
              <a:t> </a:t>
            </a:r>
            <a:r>
              <a:rPr lang="el-GR" sz="2400" b="0" i="0" dirty="0" err="1">
                <a:solidFill>
                  <a:srgbClr val="111111"/>
                </a:solidFill>
                <a:effectLst/>
                <a:latin typeface="-apple-system"/>
              </a:rPr>
              <a:t>αρχόντους</a:t>
            </a:r>
            <a:r>
              <a:rPr lang="el-GR" sz="2400" b="0" i="0" dirty="0">
                <a:solidFill>
                  <a:srgbClr val="111111"/>
                </a:solidFill>
                <a:effectLst/>
                <a:latin typeface="-apple-system"/>
              </a:rPr>
              <a:t>.</a:t>
            </a:r>
          </a:p>
          <a:p>
            <a:endParaRPr lang="el-GR" sz="2400" dirty="0"/>
          </a:p>
          <a:p>
            <a:r>
              <a:rPr lang="el-GR" sz="2400" dirty="0"/>
              <a:t>2. Άποψη του </a:t>
            </a:r>
            <a:r>
              <a:rPr lang="el-GR" sz="2400" dirty="0" err="1"/>
              <a:t>Κριμπά</a:t>
            </a:r>
            <a:r>
              <a:rPr lang="el-GR" sz="2400" dirty="0"/>
              <a:t>: </a:t>
            </a:r>
            <a:r>
              <a:rPr lang="el-GR" sz="2400" dirty="0" err="1"/>
              <a:t>Καμμία</a:t>
            </a:r>
            <a:r>
              <a:rPr lang="el-GR" sz="2400" dirty="0"/>
              <a:t> ΕΕ στη Βιολογία.</a:t>
            </a:r>
          </a:p>
          <a:p>
            <a:endParaRPr lang="el-GR" sz="2400" dirty="0"/>
          </a:p>
        </p:txBody>
      </p:sp>
    </p:spTree>
    <p:extLst>
      <p:ext uri="{BB962C8B-B14F-4D97-AF65-F5344CB8AC3E}">
        <p14:creationId xmlns:p14="http://schemas.microsoft.com/office/powerpoint/2010/main" val="36673608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902208" y="-152400"/>
            <a:ext cx="10021824" cy="1143000"/>
          </a:xfrm>
        </p:spPr>
        <p:txBody>
          <a:bodyPr/>
          <a:lstStyle/>
          <a:p>
            <a:pPr eaLnBrk="1" hangingPunct="1"/>
            <a:r>
              <a:rPr lang="el-GR" sz="3200" dirty="0"/>
              <a:t>Περίοδος μεταξύ των ΕΕ: ανωμαλία-κρίση-ιδιόρρυθμη επιστήμη –</a:t>
            </a:r>
            <a:r>
              <a:rPr lang="el-GR" sz="3200" dirty="0" err="1"/>
              <a:t>Επ</a:t>
            </a:r>
            <a:r>
              <a:rPr lang="el-GR" sz="3200" dirty="0"/>
              <a:t>. Επανάσταση</a:t>
            </a:r>
          </a:p>
        </p:txBody>
      </p:sp>
      <p:sp>
        <p:nvSpPr>
          <p:cNvPr id="22531" name="TextBox 2"/>
          <p:cNvSpPr txBox="1">
            <a:spLocks noChangeArrowheads="1"/>
          </p:cNvSpPr>
          <p:nvPr/>
        </p:nvSpPr>
        <p:spPr bwMode="auto">
          <a:xfrm>
            <a:off x="1267968" y="838200"/>
            <a:ext cx="10265664" cy="6555641"/>
          </a:xfrm>
          <a:prstGeom prst="rect">
            <a:avLst/>
          </a:prstGeom>
          <a:noFill/>
          <a:ln w="9525">
            <a:noFill/>
            <a:miter lim="800000"/>
            <a:headEnd/>
            <a:tailEnd/>
          </a:ln>
        </p:spPr>
        <p:txBody>
          <a:bodyPr wrap="square">
            <a:spAutoFit/>
          </a:bodyPr>
          <a:lstStyle/>
          <a:p>
            <a:r>
              <a:rPr lang="el-GR" dirty="0">
                <a:latin typeface="Calibri" pitchFamily="34" charset="0"/>
              </a:rPr>
              <a:t>Η εκδήλωση μιας απροσδόκητης κατάστασης στην πρακτική της κανονικής επιστήμης, σε ό,τι αφορά τα φαινόμενα, χαρακτηρίζεται </a:t>
            </a:r>
            <a:r>
              <a:rPr lang="el-GR" b="1" dirty="0">
                <a:latin typeface="Calibri" pitchFamily="34" charset="0"/>
              </a:rPr>
              <a:t>ανωμαλία (</a:t>
            </a:r>
            <a:r>
              <a:rPr lang="el-GR" b="1" dirty="0" err="1">
                <a:latin typeface="Calibri" pitchFamily="34" charset="0"/>
              </a:rPr>
              <a:t>anomaly</a:t>
            </a:r>
            <a:r>
              <a:rPr lang="el-GR" b="1" dirty="0">
                <a:latin typeface="Calibri" pitchFamily="34" charset="0"/>
              </a:rPr>
              <a:t>). </a:t>
            </a:r>
            <a:r>
              <a:rPr lang="el-GR" dirty="0">
                <a:latin typeface="Calibri" pitchFamily="34" charset="0"/>
              </a:rPr>
              <a:t>Ανωμαλία δεν είναι παρά η εκδήλωση της υστέρησης της εξηγητικής επάρκειας του παραδείγματος απέναντι στις προσδοκίες που το ίδιο δημιουργεί. Είναι η εκτροπή από τις προβλέψεις.</a:t>
            </a:r>
          </a:p>
          <a:p>
            <a:r>
              <a:rPr lang="el-GR" dirty="0">
                <a:latin typeface="Calibri" pitchFamily="34" charset="0"/>
              </a:rPr>
              <a:t>Όταν, οι παραλλαγές μιας θεωρίας πολλαπλασιάζονται, όταν η ασάφεια αυξάνει, τότε η περίοδος αυτή στην επιστημονική πρακτική χαρακτηρίζεται από τον </a:t>
            </a:r>
            <a:r>
              <a:rPr lang="el-GR" dirty="0" err="1">
                <a:latin typeface="Calibri" pitchFamily="34" charset="0"/>
              </a:rPr>
              <a:t>Kuhn</a:t>
            </a:r>
            <a:r>
              <a:rPr lang="el-GR" dirty="0">
                <a:latin typeface="Calibri" pitchFamily="34" charset="0"/>
              </a:rPr>
              <a:t> ως περίοδος </a:t>
            </a:r>
            <a:r>
              <a:rPr lang="el-GR" b="1" dirty="0">
                <a:latin typeface="Calibri" pitchFamily="34" charset="0"/>
              </a:rPr>
              <a:t>κρίσης (</a:t>
            </a:r>
            <a:r>
              <a:rPr lang="el-GR" b="1" dirty="0" err="1">
                <a:latin typeface="Calibri" pitchFamily="34" charset="0"/>
              </a:rPr>
              <a:t>crisis</a:t>
            </a:r>
            <a:r>
              <a:rPr lang="el-GR" b="1" dirty="0">
                <a:latin typeface="Calibri" pitchFamily="34" charset="0"/>
              </a:rPr>
              <a:t>). </a:t>
            </a:r>
          </a:p>
          <a:p>
            <a:r>
              <a:rPr lang="el-GR" dirty="0">
                <a:latin typeface="Calibri" pitchFamily="34" charset="0"/>
              </a:rPr>
              <a:t>Η αναγνώριση ανωμαλιών και η περίοδος κρίσης στο χώρο της θεωρίας επιφέρουν</a:t>
            </a:r>
          </a:p>
          <a:p>
            <a:r>
              <a:rPr lang="el-GR" dirty="0">
                <a:latin typeface="Calibri" pitchFamily="34" charset="0"/>
              </a:rPr>
              <a:t>αλλαγές στην πρακτική των επιστημόνων. Επιδίδονται στην πρακτική που ο </a:t>
            </a:r>
            <a:r>
              <a:rPr lang="el-GR" dirty="0" err="1">
                <a:latin typeface="Calibri" pitchFamily="34" charset="0"/>
              </a:rPr>
              <a:t>Kuhn</a:t>
            </a:r>
            <a:r>
              <a:rPr lang="el-GR" dirty="0">
                <a:latin typeface="Calibri" pitchFamily="34" charset="0"/>
              </a:rPr>
              <a:t> ονόμασε </a:t>
            </a:r>
            <a:r>
              <a:rPr lang="el-GR" b="1" dirty="0">
                <a:latin typeface="Calibri" pitchFamily="34" charset="0"/>
              </a:rPr>
              <a:t>ιδιόρρυθμη επιστήμη </a:t>
            </a:r>
            <a:r>
              <a:rPr lang="el-GR" dirty="0">
                <a:latin typeface="Calibri" pitchFamily="34" charset="0"/>
              </a:rPr>
              <a:t>(</a:t>
            </a:r>
            <a:r>
              <a:rPr lang="el-GR" dirty="0" err="1">
                <a:latin typeface="Calibri" pitchFamily="34" charset="0"/>
              </a:rPr>
              <a:t>extraordinary</a:t>
            </a:r>
            <a:r>
              <a:rPr lang="el-GR" dirty="0">
                <a:latin typeface="Calibri" pitchFamily="34" charset="0"/>
              </a:rPr>
              <a:t> </a:t>
            </a:r>
            <a:r>
              <a:rPr lang="el-GR" dirty="0" err="1">
                <a:latin typeface="Calibri" pitchFamily="34" charset="0"/>
              </a:rPr>
              <a:t>science</a:t>
            </a:r>
            <a:r>
              <a:rPr lang="el-GR" dirty="0">
                <a:latin typeface="Calibri" pitchFamily="34" charset="0"/>
              </a:rPr>
              <a:t>) και η οποία χαρακτηρίζεται από την ελευθερία που αισθάνονται οι επιστήμονες να διατυπώνουν τολμηρές υποθέσεις και να θέτουν ερωτήματα που δεν προβλέπονταν από το προηγούμενο πλαίσιο.</a:t>
            </a:r>
          </a:p>
          <a:p>
            <a:endParaRPr lang="el-GR" dirty="0">
              <a:latin typeface="Calibri" pitchFamily="34" charset="0"/>
            </a:endParaRPr>
          </a:p>
          <a:p>
            <a:r>
              <a:rPr lang="el-GR" b="1" u="sng" dirty="0"/>
              <a:t>Επιστημονική Επανάσταση</a:t>
            </a:r>
            <a:endParaRPr lang="el-GR" dirty="0">
              <a:latin typeface="Calibri" pitchFamily="34" charset="0"/>
            </a:endParaRPr>
          </a:p>
          <a:p>
            <a:r>
              <a:rPr lang="el-GR" dirty="0">
                <a:latin typeface="Calibri" pitchFamily="34" charset="0"/>
              </a:rPr>
              <a:t>Τί κατάληξη μπορεί να έχει μια κρίση; Α. Επίλυση και ένταξη του προβλήματος. Β. Αν η λύση δεν προβάλλει επιτακτική- αναβολή. Γ. Τερματισμός (με υποψήφιο παράδειγμα).</a:t>
            </a:r>
          </a:p>
          <a:p>
            <a:endParaRPr lang="el-GR" dirty="0">
              <a:latin typeface="Calibri" pitchFamily="34" charset="0"/>
            </a:endParaRPr>
          </a:p>
          <a:p>
            <a:r>
              <a:rPr lang="el-GR" dirty="0">
                <a:latin typeface="Calibri" pitchFamily="34" charset="0"/>
              </a:rPr>
              <a:t>Επανάσταση είναι η μετάβαση σε νέο Παράδειγμα. Πρόκειται για ≪</a:t>
            </a:r>
            <a:r>
              <a:rPr lang="el-GR" b="1" dirty="0">
                <a:latin typeface="Calibri" pitchFamily="34" charset="0"/>
              </a:rPr>
              <a:t>μη συσσωρευτικά επεισόδια, στη διάρκεια των οποίων ένα παλιότερο παράδειγμα αντικαθίσταται ολοκληρωτικά ή τμηματικά από ένα νέο ασυμβίβαστο παράδειγμα≫.</a:t>
            </a:r>
          </a:p>
          <a:p>
            <a:endParaRPr lang="el-GR" b="1" dirty="0">
              <a:latin typeface="Calibri" pitchFamily="34" charset="0"/>
            </a:endParaRPr>
          </a:p>
          <a:p>
            <a:r>
              <a:rPr lang="el-GR" b="1" dirty="0">
                <a:latin typeface="Calibri" pitchFamily="34" charset="0"/>
              </a:rPr>
              <a:t>Αναλογία </a:t>
            </a:r>
            <a:r>
              <a:rPr lang="el-GR" dirty="0">
                <a:latin typeface="Calibri" pitchFamily="34" charset="0"/>
              </a:rPr>
              <a:t>με πολιτικές επαναστάσεις: Νέο καθεστώς που επιβάλλεται με </a:t>
            </a:r>
            <a:r>
              <a:rPr lang="el-GR" i="1" dirty="0">
                <a:latin typeface="Calibri" pitchFamily="34" charset="0"/>
              </a:rPr>
              <a:t>άλλες μεθόδους, όχι από μετεξέλιξη.</a:t>
            </a:r>
            <a:endParaRPr lang="el-GR" sz="1600" b="1" i="1" dirty="0">
              <a:latin typeface="Calibri" pitchFamily="34" charset="0"/>
            </a:endParaRPr>
          </a:p>
          <a:p>
            <a:endParaRPr lang="el-GR" dirty="0">
              <a:latin typeface="Calibri" pitchFamily="34" charset="0"/>
            </a:endParaRPr>
          </a:p>
        </p:txBody>
      </p:sp>
      <p:pic>
        <p:nvPicPr>
          <p:cNvPr id="2" name="Εγγεγραμμένος ήχος">
            <a:hlinkClick r:id="" action="ppaction://media"/>
            <a:extLst>
              <a:ext uri="{FF2B5EF4-FFF2-40B4-BE49-F238E27FC236}">
                <a16:creationId xmlns:a16="http://schemas.microsoft.com/office/drawing/2014/main" id="{557B9399-F31F-4D62-AE13-7D81198C242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995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838200"/>
          </a:xfrm>
        </p:spPr>
        <p:txBody>
          <a:bodyPr rtlCol="0">
            <a:normAutofit fontScale="90000"/>
          </a:bodyPr>
          <a:lstStyle/>
          <a:p>
            <a:pPr>
              <a:defRPr/>
            </a:pPr>
            <a:r>
              <a:rPr lang="el-GR" sz="2800" dirty="0"/>
              <a:t>Ασυμμετρία </a:t>
            </a:r>
            <a:r>
              <a:rPr lang="en-US" sz="2800" dirty="0"/>
              <a:t>(incommensurability)</a:t>
            </a:r>
            <a:r>
              <a:rPr lang="el-GR" sz="2800" dirty="0"/>
              <a:t> [Διαγώνιος και πλευρά τετραγώνου δεν έχουν κοινό διαιρέτη]</a:t>
            </a:r>
          </a:p>
        </p:txBody>
      </p:sp>
      <p:sp>
        <p:nvSpPr>
          <p:cNvPr id="3" name="TextBox 2"/>
          <p:cNvSpPr txBox="1"/>
          <p:nvPr/>
        </p:nvSpPr>
        <p:spPr>
          <a:xfrm>
            <a:off x="1524000" y="976314"/>
            <a:ext cx="9144000" cy="4801314"/>
          </a:xfrm>
          <a:prstGeom prst="rect">
            <a:avLst/>
          </a:prstGeom>
          <a:noFill/>
        </p:spPr>
        <p:txBody>
          <a:bodyPr>
            <a:spAutoFit/>
          </a:bodyPr>
          <a:lstStyle/>
          <a:p>
            <a:pPr>
              <a:defRPr/>
            </a:pPr>
            <a:r>
              <a:rPr lang="el-GR" dirty="0"/>
              <a:t>Ο Kuhn ισχυρίζεται ότι ≪(η) κανονική επιστημονική παράδοση, που πηγάζει από μια επιστημονική επανάσταση, δεν είναι μόνο ασυμβίβαστη, αλλά συχνά πραγματικά ασύμμετρη με την παράδοση που είχε προηγηθεί≫ (στο ίδιο, σ. 180).</a:t>
            </a:r>
          </a:p>
          <a:p>
            <a:pPr>
              <a:defRPr/>
            </a:pPr>
            <a:r>
              <a:rPr lang="el-GR" dirty="0"/>
              <a:t>Δηλαδή τα παραδείγματα αυτά δεν έχουν κοινές αρχές, κοινές έννοιες, κοινές μεθόδους άσκησης της επιστήμης. Διαφέρουν κατά τρόπο ασυμφιλίωτο σε όσα λέγουν για τον κόσμο, ενώ προβλέπουν διαφορετικά κριτήρια αξιολόγησης και λύσης των προβλημάτων.</a:t>
            </a:r>
          </a:p>
          <a:p>
            <a:pPr>
              <a:defRPr/>
            </a:pPr>
            <a:endParaRPr lang="el-GR" dirty="0"/>
          </a:p>
          <a:p>
            <a:pPr>
              <a:defRPr/>
            </a:pPr>
            <a:r>
              <a:rPr lang="el-GR" dirty="0"/>
              <a:t>Υπάρχει: 1. Α</a:t>
            </a:r>
            <a:r>
              <a:rPr lang="el-GR" b="1" dirty="0"/>
              <a:t>συμμετρία εννοιών </a:t>
            </a:r>
            <a:r>
              <a:rPr lang="el-GR" dirty="0"/>
              <a:t>[Αλλαγή νοήματος στην </a:t>
            </a:r>
            <a:r>
              <a:rPr lang="el-GR" i="1" dirty="0"/>
              <a:t>κίνηση: Αριστοτελικο- Νευτώνειο παράδειγμα</a:t>
            </a:r>
          </a:p>
          <a:p>
            <a:pPr>
              <a:defRPr/>
            </a:pPr>
            <a:r>
              <a:rPr lang="el-GR" b="1" dirty="0"/>
              <a:t>2. Ασυμμετρία κριτηρίων </a:t>
            </a:r>
            <a:r>
              <a:rPr lang="el-GR" dirty="0"/>
              <a:t>[Θεωρία Νεύτωνα απορρίπτεται η επίκληση μυστικών δυνάμεων στα φυσικά φαινόμενα]</a:t>
            </a:r>
          </a:p>
          <a:p>
            <a:pPr marL="342900" indent="-342900">
              <a:buFontTx/>
              <a:buAutoNum type="arabicPeriod" startAt="3"/>
              <a:defRPr/>
            </a:pPr>
            <a:r>
              <a:rPr lang="el-GR" b="1" dirty="0"/>
              <a:t>Ασυμμετρία της αντίληψης. [...</a:t>
            </a:r>
            <a:r>
              <a:rPr lang="el-GR" i="1" dirty="0"/>
              <a:t>(Ο επιστήμονας) ενώ αντιμετωπίζει το ίδιο σύνολο αντικειμένων και ενώ έχει επίγνωση αυτού του γεγονότος, φτάνει ωστόσο να τα βλέπει εντελώς διαφορετικά σε πολλά σημεία (σ. 200)</a:t>
            </a:r>
            <a:r>
              <a:rPr lang="el-GR" b="1" dirty="0"/>
              <a:t>]</a:t>
            </a:r>
            <a:r>
              <a:rPr lang="el-GR" i="1" dirty="0"/>
              <a:t>. </a:t>
            </a:r>
            <a:r>
              <a:rPr lang="el-GR" dirty="0"/>
              <a:t>Κατά τον Kuhn, στη θέα μιας αιωρούμενης πέτρας ο Γαλιλαίος έβλεπε ένα εκκρεμές ενώ ο Αριστοτέλης μια συγκρατημένη πτώση.</a:t>
            </a:r>
          </a:p>
        </p:txBody>
      </p:sp>
      <p:pic>
        <p:nvPicPr>
          <p:cNvPr id="4" name="Εγγεγραμμένος ήχος">
            <a:hlinkClick r:id="" action="ppaction://media"/>
            <a:extLst>
              <a:ext uri="{FF2B5EF4-FFF2-40B4-BE49-F238E27FC236}">
                <a16:creationId xmlns:a16="http://schemas.microsoft.com/office/drawing/2014/main" id="{95299741-4808-4D73-A4B9-0C746A40D54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821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381000"/>
          </a:xfrm>
        </p:spPr>
        <p:txBody>
          <a:bodyPr rtlCol="0">
            <a:normAutofit fontScale="90000"/>
          </a:bodyPr>
          <a:lstStyle/>
          <a:p>
            <a:pPr>
              <a:defRPr/>
            </a:pPr>
            <a:r>
              <a:rPr lang="el-GR" sz="2400" b="1" dirty="0"/>
              <a:t>Επιστημονική πρόοδος- Ορθολογικότητα </a:t>
            </a:r>
            <a:endParaRPr lang="el-GR" sz="2400" dirty="0"/>
          </a:p>
        </p:txBody>
      </p:sp>
      <p:sp>
        <p:nvSpPr>
          <p:cNvPr id="26627" name="TextBox 2"/>
          <p:cNvSpPr txBox="1">
            <a:spLocks noChangeArrowheads="1"/>
          </p:cNvSpPr>
          <p:nvPr/>
        </p:nvSpPr>
        <p:spPr bwMode="auto">
          <a:xfrm>
            <a:off x="1463040" y="990601"/>
            <a:ext cx="8991600" cy="4401205"/>
          </a:xfrm>
          <a:prstGeom prst="rect">
            <a:avLst/>
          </a:prstGeom>
          <a:noFill/>
          <a:ln w="9525">
            <a:noFill/>
            <a:miter lim="800000"/>
            <a:headEnd/>
            <a:tailEnd/>
          </a:ln>
        </p:spPr>
        <p:txBody>
          <a:bodyPr>
            <a:spAutoFit/>
          </a:bodyPr>
          <a:lstStyle/>
          <a:p>
            <a:r>
              <a:rPr lang="el-GR" sz="2000" dirty="0">
                <a:latin typeface="Calibri" pitchFamily="34" charset="0"/>
              </a:rPr>
              <a:t>Ο </a:t>
            </a:r>
            <a:r>
              <a:rPr lang="el-GR" sz="2000" dirty="0" err="1">
                <a:latin typeface="Calibri" pitchFamily="34" charset="0"/>
              </a:rPr>
              <a:t>Kuhn</a:t>
            </a:r>
            <a:r>
              <a:rPr lang="el-GR" sz="2000" dirty="0">
                <a:latin typeface="Calibri" pitchFamily="34" charset="0"/>
              </a:rPr>
              <a:t> απορρίπτει την </a:t>
            </a:r>
            <a:r>
              <a:rPr lang="el-GR" sz="2000" b="1" dirty="0">
                <a:latin typeface="Calibri" pitchFamily="34" charset="0"/>
              </a:rPr>
              <a:t>τελεολογική αντίληψη </a:t>
            </a:r>
            <a:r>
              <a:rPr lang="el-GR" sz="2000" dirty="0">
                <a:latin typeface="Calibri" pitchFamily="34" charset="0"/>
              </a:rPr>
              <a:t>της προόδου στην επιστήμη. </a:t>
            </a:r>
            <a:r>
              <a:rPr lang="el-GR" sz="2000" u="sng" dirty="0">
                <a:latin typeface="Calibri" pitchFamily="34" charset="0"/>
              </a:rPr>
              <a:t>Δεν θεωρεί ότι η διατύπωση επιστημονικών θεωριών οδηγεί σταθερά στην κατάκτηση μιας έσχατης αντικειμενικής αλήθειας για τον κόσμο. </a:t>
            </a:r>
          </a:p>
          <a:p>
            <a:r>
              <a:rPr lang="en-US" sz="2000" b="1" dirty="0">
                <a:latin typeface="Calibri" pitchFamily="34" charset="0"/>
              </a:rPr>
              <a:t>A</a:t>
            </a:r>
            <a:r>
              <a:rPr lang="el-GR" sz="2000" b="1" dirty="0" err="1">
                <a:latin typeface="Calibri" pitchFamily="34" charset="0"/>
              </a:rPr>
              <a:t>ναλογία</a:t>
            </a:r>
            <a:r>
              <a:rPr lang="el-GR" sz="2000" dirty="0">
                <a:latin typeface="Calibri" pitchFamily="34" charset="0"/>
              </a:rPr>
              <a:t> ανάμεσα στην εξέλιξη των </a:t>
            </a:r>
            <a:r>
              <a:rPr lang="el-GR" sz="2000" b="1" dirty="0">
                <a:latin typeface="Calibri" pitchFamily="34" charset="0"/>
              </a:rPr>
              <a:t>επιστημονικών ιδεών</a:t>
            </a:r>
            <a:r>
              <a:rPr lang="el-GR" sz="2000" dirty="0">
                <a:latin typeface="Calibri" pitchFamily="34" charset="0"/>
              </a:rPr>
              <a:t> και την εξέλιξη των ειδών από την άλλη, όπως αυτή κατανοείται από τη δαρβινική θεωρία. </a:t>
            </a:r>
          </a:p>
          <a:p>
            <a:r>
              <a:rPr lang="el-GR" sz="2000" u="sng" dirty="0">
                <a:latin typeface="Calibri" pitchFamily="34" charset="0"/>
              </a:rPr>
              <a:t>ΔΕ= Είναι μια διαδικασία που κινείται τυφλά, χωρίς στόχο, μια διαδικασία που ωθείται</a:t>
            </a:r>
            <a:r>
              <a:rPr lang="en-US" sz="2000" u="sng" dirty="0">
                <a:latin typeface="Calibri" pitchFamily="34" charset="0"/>
              </a:rPr>
              <a:t> </a:t>
            </a:r>
            <a:r>
              <a:rPr lang="el-GR" sz="2000" u="sng" dirty="0">
                <a:latin typeface="Calibri" pitchFamily="34" charset="0"/>
              </a:rPr>
              <a:t>από πίσω και δεν έλκεται από εμπρός (</a:t>
            </a:r>
            <a:r>
              <a:rPr lang="el-GR" sz="2000" u="sng" dirty="0" err="1">
                <a:latin typeface="Calibri" pitchFamily="34" charset="0"/>
              </a:rPr>
              <a:t>Kuhn</a:t>
            </a:r>
            <a:r>
              <a:rPr lang="el-GR" sz="2000" u="sng" dirty="0">
                <a:latin typeface="Calibri" pitchFamily="34" charset="0"/>
              </a:rPr>
              <a:t>, 1992, p 14).</a:t>
            </a:r>
            <a:r>
              <a:rPr lang="el-GR" sz="2000" dirty="0">
                <a:latin typeface="Calibri" pitchFamily="34" charset="0"/>
              </a:rPr>
              <a:t> </a:t>
            </a:r>
          </a:p>
          <a:p>
            <a:endParaRPr lang="el-GR" sz="2000" dirty="0">
              <a:latin typeface="Calibri" pitchFamily="34" charset="0"/>
            </a:endParaRPr>
          </a:p>
          <a:p>
            <a:r>
              <a:rPr lang="el-GR" sz="2000" dirty="0">
                <a:latin typeface="Calibri" pitchFamily="34" charset="0"/>
              </a:rPr>
              <a:t>ΝΕΑ ΕΙΔΗ τα οποία δεν μπορούν μεταξύ τους να διασταυρωθούν. </a:t>
            </a:r>
          </a:p>
          <a:p>
            <a:r>
              <a:rPr lang="el-GR" sz="2000" dirty="0">
                <a:latin typeface="Calibri" pitchFamily="34" charset="0"/>
              </a:rPr>
              <a:t>Όπως μόνο εκ των υστέρων μπορούμε να διαπιστώσουμε τη δημιουργία ενός νέου είδους και επιπλέον δεν είμαστε σε θέση να την τοποθετήσουμε χρονικά με ακρίβεια, έτσι και στις επιστήμες, </a:t>
            </a:r>
            <a:r>
              <a:rPr lang="el-GR" sz="2000" b="1" dirty="0">
                <a:latin typeface="Calibri" pitchFamily="34" charset="0"/>
              </a:rPr>
              <a:t>μία επιστημονική επανάσταση, μόνον εφόσον εδραιωθεί, μπορεί να αναγνωρισθεί ως τέτοια αλλά και πάλι χωρίς να μπορούμε να τη χρονολογήσουμε επακριβώς.</a:t>
            </a:r>
          </a:p>
        </p:txBody>
      </p:sp>
      <p:pic>
        <p:nvPicPr>
          <p:cNvPr id="3" name="Εγγεγραμμένος ήχος">
            <a:hlinkClick r:id="" action="ppaction://media"/>
            <a:extLst>
              <a:ext uri="{FF2B5EF4-FFF2-40B4-BE49-F238E27FC236}">
                <a16:creationId xmlns:a16="http://schemas.microsoft.com/office/drawing/2014/main" id="{9915E211-B222-4ECA-93DE-08862BF5E72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51264" y="1905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120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45455">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1D2F2D4-C9BF-4E76-BFF8-12283C63D9A1}"/>
              </a:ext>
            </a:extLst>
          </p:cNvPr>
          <p:cNvSpPr>
            <a:spLocks noGrp="1"/>
          </p:cNvSpPr>
          <p:nvPr>
            <p:ph type="title"/>
          </p:nvPr>
        </p:nvSpPr>
        <p:spPr>
          <a:xfrm>
            <a:off x="510639" y="0"/>
            <a:ext cx="11139055" cy="1033153"/>
          </a:xfrm>
        </p:spPr>
        <p:txBody>
          <a:bodyPr>
            <a:normAutofit fontScale="90000"/>
          </a:bodyPr>
          <a:lstStyle/>
          <a:p>
            <a:r>
              <a:rPr lang="el-GR" b="1" dirty="0"/>
              <a:t>Οι παρατηρήσεις είναι θεωρητικά φορτισμένες (</a:t>
            </a:r>
            <a:r>
              <a:rPr lang="el-GR" b="1" dirty="0" err="1"/>
              <a:t>Theory</a:t>
            </a:r>
            <a:r>
              <a:rPr lang="el-GR" b="1" dirty="0"/>
              <a:t> </a:t>
            </a:r>
            <a:r>
              <a:rPr lang="el-GR" b="1" dirty="0" err="1"/>
              <a:t>laden</a:t>
            </a:r>
            <a:r>
              <a:rPr lang="el-GR" b="1" dirty="0"/>
              <a:t>). –Το πρόβλημα της επιβεβαίωσης μιας </a:t>
            </a:r>
            <a:r>
              <a:rPr lang="el-GR" b="1" dirty="0" err="1"/>
              <a:t>Επιστ</a:t>
            </a:r>
            <a:r>
              <a:rPr lang="el-GR" b="1" dirty="0"/>
              <a:t> Θεωρίας</a:t>
            </a:r>
            <a:endParaRPr lang="en-US" dirty="0"/>
          </a:p>
        </p:txBody>
      </p:sp>
      <p:sp>
        <p:nvSpPr>
          <p:cNvPr id="3" name="Ορθογώνιο 2">
            <a:extLst>
              <a:ext uri="{FF2B5EF4-FFF2-40B4-BE49-F238E27FC236}">
                <a16:creationId xmlns:a16="http://schemas.microsoft.com/office/drawing/2014/main" id="{98C9067E-BD04-4A2D-BA74-5D5CC62BC9E4}"/>
              </a:ext>
            </a:extLst>
          </p:cNvPr>
          <p:cNvSpPr/>
          <p:nvPr/>
        </p:nvSpPr>
        <p:spPr>
          <a:xfrm>
            <a:off x="642206" y="1822757"/>
            <a:ext cx="10218820" cy="4661276"/>
          </a:xfrm>
          <a:prstGeom prst="rect">
            <a:avLst/>
          </a:prstGeom>
        </p:spPr>
        <p:txBody>
          <a:bodyPr wrap="square">
            <a:spAutoFit/>
          </a:bodyPr>
          <a:lstStyle/>
          <a:p>
            <a:pPr indent="457200" algn="just">
              <a:lnSpc>
                <a:spcPct val="150000"/>
              </a:lnSpc>
            </a:pPr>
            <a:r>
              <a:rPr lang="el-GR" sz="2000" dirty="0">
                <a:latin typeface="Calibri" panose="020F0502020204030204" pitchFamily="34" charset="0"/>
                <a:ea typeface="Calibri" panose="020F0502020204030204" pitchFamily="34" charset="0"/>
                <a:cs typeface="Times New Roman" panose="02020603050405020304" pitchFamily="18" charset="0"/>
              </a:rPr>
              <a:t>Η άποψη πως η παρατήρηση είναι φορτισμένη από τη θεωρία είναι η ιδέα ότι οι παρατηρήσεις επηρεάζονται από τις προϋπάρχουσες θεωρητικές παραδοχές. Μπορεί κανείς να διακρίνει μεταξύ τουλάχιστον τριών εκδοχές της φορτωμένης από τη θεωρία παρατήρησης: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mj-lt"/>
              <a:buAutoNum type="arabicPeriod"/>
            </a:pPr>
            <a:r>
              <a:rPr lang="el-GR" sz="2000" dirty="0">
                <a:latin typeface="Calibri" panose="020F0502020204030204" pitchFamily="34" charset="0"/>
                <a:ea typeface="Calibri" panose="020F0502020204030204" pitchFamily="34" charset="0"/>
                <a:cs typeface="Times New Roman" panose="02020603050405020304" pitchFamily="18" charset="0"/>
              </a:rPr>
              <a:t>Οι θεωρίες επηρεάζουν τις αντιληπτικές διεργασίες, έτσι ώστε «αυτό που βλέπουμε» να καθορίζεται εν μέρει από τις θεωρητικές μας υποθέσεις.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mj-lt"/>
              <a:buAutoNum type="arabicPeriod"/>
            </a:pPr>
            <a:r>
              <a:rPr lang="el-GR" sz="2000" dirty="0">
                <a:latin typeface="Calibri" panose="020F0502020204030204" pitchFamily="34" charset="0"/>
                <a:ea typeface="Calibri" panose="020F0502020204030204" pitchFamily="34" charset="0"/>
                <a:cs typeface="Times New Roman" panose="02020603050405020304" pitchFamily="18" charset="0"/>
              </a:rPr>
              <a:t>Οι παρατηρήσεις δεν μπορούν να </a:t>
            </a:r>
            <a:r>
              <a:rPr lang="el-GR" sz="2000" dirty="0" err="1">
                <a:latin typeface="Calibri" panose="020F0502020204030204" pitchFamily="34" charset="0"/>
                <a:ea typeface="Calibri" panose="020F0502020204030204" pitchFamily="34" charset="0"/>
                <a:cs typeface="Times New Roman" panose="02020603050405020304" pitchFamily="18" charset="0"/>
              </a:rPr>
              <a:t>περιγραφούν</a:t>
            </a:r>
            <a:r>
              <a:rPr lang="el-GR" sz="2000" dirty="0">
                <a:latin typeface="Calibri" panose="020F0502020204030204" pitchFamily="34" charset="0"/>
                <a:ea typeface="Calibri" panose="020F0502020204030204" pitchFamily="34" charset="0"/>
                <a:cs typeface="Times New Roman" panose="02020603050405020304" pitchFamily="18" charset="0"/>
              </a:rPr>
              <a:t> με θεωρητικά ουδέτερο τρόπο και η έννοια των παρατηρητικών όρων καθορίζεται από θεωρητικές προϋποθέσεις.</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mj-lt"/>
              <a:buAutoNum type="arabicPeriod"/>
            </a:pPr>
            <a:r>
              <a:rPr lang="el-GR" sz="2000" dirty="0">
                <a:latin typeface="Calibri" panose="020F0502020204030204" pitchFamily="34" charset="0"/>
                <a:ea typeface="Calibri" panose="020F0502020204030204" pitchFamily="34" charset="0"/>
                <a:cs typeface="Times New Roman" panose="02020603050405020304" pitchFamily="18" charset="0"/>
              </a:rPr>
              <a:t>Οι θεωρίες καθιστούν ορισμένες παρατηρήσεις πιο σημαντικές από άλλες, επειδή ορισμένες παρατηρήσεις είναι απλώς πιο ενδιαφέρουσες από μια συγκεκριμένη θεωρητική προοπτική από άλλες. </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27216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34DDF-097B-ED32-D619-536F96605568}"/>
              </a:ext>
            </a:extLst>
          </p:cNvPr>
          <p:cNvSpPr>
            <a:spLocks noGrp="1"/>
          </p:cNvSpPr>
          <p:nvPr>
            <p:ph type="title"/>
          </p:nvPr>
        </p:nvSpPr>
        <p:spPr>
          <a:xfrm>
            <a:off x="1175658" y="624110"/>
            <a:ext cx="10328954" cy="1280890"/>
          </a:xfrm>
        </p:spPr>
        <p:txBody>
          <a:bodyPr>
            <a:normAutofit fontScale="90000"/>
          </a:bodyPr>
          <a:lstStyle/>
          <a:p>
            <a:r>
              <a:rPr lang="el-GR" dirty="0"/>
              <a:t>Επιστημονικές Επαναστάσεις και Αλλαγές Παραδείγματος στη Φυσική και τη Βιολογία</a:t>
            </a:r>
            <a:endParaRPr lang="en-US" dirty="0"/>
          </a:p>
        </p:txBody>
      </p:sp>
      <p:sp>
        <p:nvSpPr>
          <p:cNvPr id="3" name="TextBox 2">
            <a:extLst>
              <a:ext uri="{FF2B5EF4-FFF2-40B4-BE49-F238E27FC236}">
                <a16:creationId xmlns:a16="http://schemas.microsoft.com/office/drawing/2014/main" id="{F42FE082-FB13-0259-31C7-B120A6553CAC}"/>
              </a:ext>
            </a:extLst>
          </p:cNvPr>
          <p:cNvSpPr txBox="1"/>
          <p:nvPr/>
        </p:nvSpPr>
        <p:spPr>
          <a:xfrm>
            <a:off x="866209" y="2136338"/>
            <a:ext cx="10459582" cy="3693319"/>
          </a:xfrm>
          <a:prstGeom prst="rect">
            <a:avLst/>
          </a:prstGeom>
          <a:noFill/>
        </p:spPr>
        <p:txBody>
          <a:bodyPr wrap="square" rtlCol="0">
            <a:spAutoFit/>
          </a:bodyPr>
          <a:lstStyle/>
          <a:p>
            <a:r>
              <a:rPr lang="el-GR" b="1" dirty="0">
                <a:solidFill>
                  <a:srgbClr val="FF0000"/>
                </a:solidFill>
                <a:latin typeface="Arial" pitchFamily="34" charset="0"/>
                <a:ea typeface="MS PGothic" pitchFamily="34" charset="-128"/>
              </a:rPr>
              <a:t>Στη Φυσική και την Αστρονομία έχουμε </a:t>
            </a:r>
            <a:r>
              <a:rPr lang="el-GR" b="1" dirty="0" err="1">
                <a:solidFill>
                  <a:srgbClr val="FF0000"/>
                </a:solidFill>
                <a:latin typeface="Arial" pitchFamily="34" charset="0"/>
                <a:ea typeface="MS PGothic" pitchFamily="34" charset="-128"/>
              </a:rPr>
              <a:t>πάμπολλες</a:t>
            </a:r>
            <a:r>
              <a:rPr lang="el-GR" b="1" dirty="0">
                <a:solidFill>
                  <a:srgbClr val="FF0000"/>
                </a:solidFill>
                <a:latin typeface="Arial" pitchFamily="34" charset="0"/>
                <a:ea typeface="MS PGothic" pitchFamily="34" charset="-128"/>
              </a:rPr>
              <a:t> </a:t>
            </a:r>
            <a:r>
              <a:rPr lang="el-GR" b="1" dirty="0" err="1">
                <a:solidFill>
                  <a:srgbClr val="FF0000"/>
                </a:solidFill>
                <a:latin typeface="Arial" pitchFamily="34" charset="0"/>
                <a:ea typeface="MS PGothic" pitchFamily="34" charset="-128"/>
              </a:rPr>
              <a:t>Επ</a:t>
            </a:r>
            <a:r>
              <a:rPr lang="el-GR" b="1" dirty="0">
                <a:solidFill>
                  <a:srgbClr val="FF0000"/>
                </a:solidFill>
                <a:latin typeface="Arial" pitchFamily="34" charset="0"/>
                <a:ea typeface="MS PGothic" pitchFamily="34" charset="-128"/>
              </a:rPr>
              <a:t> Επαναστάσεις:</a:t>
            </a:r>
          </a:p>
          <a:p>
            <a:pPr>
              <a:buFont typeface="Arial" pitchFamily="34" charset="0"/>
              <a:buChar char="•"/>
            </a:pPr>
            <a:r>
              <a:rPr lang="el-GR" sz="1800" i="1" dirty="0">
                <a:latin typeface="Calibri" pitchFamily="34" charset="0"/>
              </a:rPr>
              <a:t>Τα Φυσικά του Αριστοτέλη για το παράδειγμα </a:t>
            </a:r>
            <a:r>
              <a:rPr lang="el-GR" sz="1800" dirty="0">
                <a:latin typeface="Calibri" pitchFamily="34" charset="0"/>
              </a:rPr>
              <a:t>της αριστοτελικής φυσικής, </a:t>
            </a:r>
          </a:p>
          <a:p>
            <a:pPr>
              <a:buFont typeface="Arial" pitchFamily="34" charset="0"/>
              <a:buChar char="•"/>
            </a:pPr>
            <a:r>
              <a:rPr lang="el-GR" sz="1800" dirty="0">
                <a:latin typeface="Calibri" pitchFamily="34" charset="0"/>
              </a:rPr>
              <a:t>η </a:t>
            </a:r>
            <a:r>
              <a:rPr lang="el-GR" sz="1800" i="1" dirty="0">
                <a:latin typeface="Calibri" pitchFamily="34" charset="0"/>
              </a:rPr>
              <a:t>Μεγίστη (</a:t>
            </a:r>
            <a:r>
              <a:rPr lang="el-GR" sz="1800" i="1" dirty="0" err="1">
                <a:latin typeface="Calibri" pitchFamily="34" charset="0"/>
              </a:rPr>
              <a:t>Almagest</a:t>
            </a:r>
            <a:r>
              <a:rPr lang="el-GR" sz="1800" i="1" dirty="0">
                <a:latin typeface="Calibri" pitchFamily="34" charset="0"/>
              </a:rPr>
              <a:t>) του Πτολεμαίου για </a:t>
            </a:r>
            <a:r>
              <a:rPr lang="el-GR" sz="1800" dirty="0">
                <a:latin typeface="Calibri" pitchFamily="34" charset="0"/>
              </a:rPr>
              <a:t>το </a:t>
            </a:r>
            <a:r>
              <a:rPr lang="el-GR" sz="1800" i="1" dirty="0">
                <a:latin typeface="Calibri" pitchFamily="34" charset="0"/>
              </a:rPr>
              <a:t>παράδειγμα </a:t>
            </a:r>
            <a:r>
              <a:rPr lang="el-GR" sz="1800" dirty="0">
                <a:latin typeface="Calibri" pitchFamily="34" charset="0"/>
              </a:rPr>
              <a:t>της </a:t>
            </a:r>
            <a:r>
              <a:rPr lang="el-GR" sz="1800" dirty="0" err="1">
                <a:latin typeface="Calibri" pitchFamily="34" charset="0"/>
              </a:rPr>
              <a:t>Πτολεμαϊκής</a:t>
            </a:r>
            <a:r>
              <a:rPr lang="el-GR" sz="1800" dirty="0">
                <a:latin typeface="Calibri" pitchFamily="34" charset="0"/>
              </a:rPr>
              <a:t> αστρονομίας, </a:t>
            </a:r>
          </a:p>
          <a:p>
            <a:pPr>
              <a:buFont typeface="Arial" pitchFamily="34" charset="0"/>
              <a:buChar char="•"/>
            </a:pPr>
            <a:r>
              <a:rPr lang="el-GR" sz="1800" dirty="0">
                <a:latin typeface="Calibri" pitchFamily="34" charset="0"/>
              </a:rPr>
              <a:t>τα </a:t>
            </a:r>
            <a:r>
              <a:rPr lang="el-GR" sz="1800" i="1" dirty="0" err="1">
                <a:latin typeface="Calibri" pitchFamily="34" charset="0"/>
              </a:rPr>
              <a:t>Principia</a:t>
            </a:r>
            <a:r>
              <a:rPr lang="el-GR" sz="1800" i="1" dirty="0">
                <a:latin typeface="Calibri" pitchFamily="34" charset="0"/>
              </a:rPr>
              <a:t> και η Οπτική του </a:t>
            </a:r>
            <a:r>
              <a:rPr lang="el-GR" sz="1800" i="1" dirty="0" err="1">
                <a:latin typeface="Calibri" pitchFamily="34" charset="0"/>
              </a:rPr>
              <a:t>Newton</a:t>
            </a:r>
            <a:r>
              <a:rPr lang="el-GR" sz="1800" i="1" dirty="0">
                <a:latin typeface="Calibri" pitchFamily="34" charset="0"/>
              </a:rPr>
              <a:t> </a:t>
            </a:r>
            <a:r>
              <a:rPr lang="el-GR" sz="1800" dirty="0">
                <a:latin typeface="Calibri" pitchFamily="34" charset="0"/>
              </a:rPr>
              <a:t>για το </a:t>
            </a:r>
            <a:r>
              <a:rPr lang="el-GR" sz="1800" i="1" dirty="0">
                <a:latin typeface="Calibri" pitchFamily="34" charset="0"/>
              </a:rPr>
              <a:t>παράδειγμα</a:t>
            </a:r>
            <a:r>
              <a:rPr lang="el-GR" sz="1800" dirty="0">
                <a:latin typeface="Calibri" pitchFamily="34" charset="0"/>
              </a:rPr>
              <a:t> της νευτώνειας φυσικής, </a:t>
            </a:r>
          </a:p>
          <a:p>
            <a:pPr>
              <a:buFont typeface="Arial" pitchFamily="34" charset="0"/>
              <a:buChar char="•"/>
            </a:pPr>
            <a:r>
              <a:rPr lang="el-GR" sz="1800" dirty="0">
                <a:latin typeface="Calibri" pitchFamily="34" charset="0"/>
              </a:rPr>
              <a:t>οι εργασίες του </a:t>
            </a:r>
            <a:r>
              <a:rPr lang="el-GR" sz="1800" dirty="0" err="1">
                <a:latin typeface="Calibri" pitchFamily="34" charset="0"/>
              </a:rPr>
              <a:t>Einstein</a:t>
            </a:r>
            <a:r>
              <a:rPr lang="el-GR" sz="1800" dirty="0">
                <a:latin typeface="Calibri" pitchFamily="34" charset="0"/>
              </a:rPr>
              <a:t> για το </a:t>
            </a:r>
            <a:r>
              <a:rPr lang="el-GR" sz="1800" i="1" dirty="0">
                <a:latin typeface="Calibri" pitchFamily="34" charset="0"/>
              </a:rPr>
              <a:t>παράδειγμα </a:t>
            </a:r>
            <a:r>
              <a:rPr lang="el-GR" sz="1800" dirty="0">
                <a:latin typeface="Calibri" pitchFamily="34" charset="0"/>
              </a:rPr>
              <a:t>της θεωρίας της σχετικότητας κλπ.</a:t>
            </a:r>
          </a:p>
          <a:p>
            <a:endParaRPr lang="en-US" b="1" dirty="0">
              <a:solidFill>
                <a:srgbClr val="FF0000"/>
              </a:solidFill>
              <a:latin typeface="Arial" pitchFamily="34" charset="0"/>
              <a:ea typeface="MS PGothic" pitchFamily="34" charset="-128"/>
            </a:endParaRPr>
          </a:p>
          <a:p>
            <a:r>
              <a:rPr lang="el-GR" b="1" dirty="0">
                <a:solidFill>
                  <a:srgbClr val="FF0000"/>
                </a:solidFill>
                <a:latin typeface="Arial" pitchFamily="34" charset="0"/>
                <a:ea typeface="MS PGothic" pitchFamily="34" charset="-128"/>
              </a:rPr>
              <a:t>Στη Βιολογία ΥΠΑΡΧΕΙ ΜΟΝΟ ΜΙΑ ΑΛΛΑΓΗ ΠΑΡΑΔΕΙΓΜΑΤΟΣ: Από τον Αριστοτελισμό στο Δαρβινισμό. –</a:t>
            </a:r>
          </a:p>
          <a:p>
            <a:endParaRPr lang="el-GR" b="1" dirty="0">
              <a:solidFill>
                <a:srgbClr val="FF0000"/>
              </a:solidFill>
              <a:latin typeface="Arial" pitchFamily="34" charset="0"/>
              <a:ea typeface="MS PGothic" pitchFamily="34" charset="-128"/>
            </a:endParaRPr>
          </a:p>
          <a:p>
            <a:r>
              <a:rPr lang="el-GR" b="1" dirty="0">
                <a:solidFill>
                  <a:srgbClr val="FF0000"/>
                </a:solidFill>
                <a:latin typeface="Arial" pitchFamily="34" charset="0"/>
                <a:ea typeface="MS PGothic" pitchFamily="34" charset="-128"/>
              </a:rPr>
              <a:t>Συνεπώς, (κατά </a:t>
            </a:r>
            <a:r>
              <a:rPr lang="en-US" b="1" dirty="0">
                <a:solidFill>
                  <a:srgbClr val="FF0000"/>
                </a:solidFill>
                <a:latin typeface="Arial" pitchFamily="34" charset="0"/>
                <a:ea typeface="MS PGothic" pitchFamily="34" charset="-128"/>
              </a:rPr>
              <a:t>Kuhn) </a:t>
            </a:r>
            <a:r>
              <a:rPr lang="el-GR" b="1" dirty="0">
                <a:solidFill>
                  <a:srgbClr val="FF0000"/>
                </a:solidFill>
                <a:latin typeface="Arial" pitchFamily="34" charset="0"/>
                <a:ea typeface="MS PGothic" pitchFamily="34" charset="-128"/>
              </a:rPr>
              <a:t>δεν μπορούμε να μιλάμε για «Εξέλιξη των Εννοιών» στη Φυσική, μια και ανάμεσα στα διαδοχικά Παραδείγματα υπάρχει Ασυμμετρία (Εννοιών, Κριτηρίων, Αντίληψης).</a:t>
            </a:r>
            <a:endParaRPr lang="el-GR" dirty="0">
              <a:latin typeface="Arial" pitchFamily="34" charset="0"/>
              <a:ea typeface="MS PGothic" pitchFamily="34" charset="-128"/>
            </a:endParaRPr>
          </a:p>
          <a:p>
            <a:endParaRPr lang="en-US" dirty="0"/>
          </a:p>
        </p:txBody>
      </p:sp>
    </p:spTree>
    <p:extLst>
      <p:ext uri="{BB962C8B-B14F-4D97-AF65-F5344CB8AC3E}">
        <p14:creationId xmlns:p14="http://schemas.microsoft.com/office/powerpoint/2010/main" val="34985298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2ED52-C681-DA66-CDC5-0197359FB3D0}"/>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596282FD-28FA-04BB-59CF-3242EC691C89}"/>
              </a:ext>
            </a:extLst>
          </p:cNvPr>
          <p:cNvSpPr>
            <a:spLocks noGrp="1"/>
          </p:cNvSpPr>
          <p:nvPr>
            <p:ph type="title"/>
          </p:nvPr>
        </p:nvSpPr>
        <p:spPr/>
        <p:txBody>
          <a:bodyPr/>
          <a:lstStyle/>
          <a:p>
            <a:r>
              <a:rPr lang="el-GR" b="1" dirty="0"/>
              <a:t>Σύγχρονη άποψη στη NOS</a:t>
            </a:r>
            <a:br>
              <a:rPr lang="el-GR" b="1" dirty="0"/>
            </a:br>
            <a:endParaRPr lang="el-GR" dirty="0"/>
          </a:p>
        </p:txBody>
      </p:sp>
      <p:sp>
        <p:nvSpPr>
          <p:cNvPr id="3" name="Θέση περιεχομένου 2">
            <a:extLst>
              <a:ext uri="{FF2B5EF4-FFF2-40B4-BE49-F238E27FC236}">
                <a16:creationId xmlns:a16="http://schemas.microsoft.com/office/drawing/2014/main" id="{EA7D53A6-0FC7-AB27-5296-AE2455374897}"/>
              </a:ext>
            </a:extLst>
          </p:cNvPr>
          <p:cNvSpPr>
            <a:spLocks noGrp="1"/>
          </p:cNvSpPr>
          <p:nvPr>
            <p:ph idx="1"/>
          </p:nvPr>
        </p:nvSpPr>
        <p:spPr/>
        <p:txBody>
          <a:bodyPr>
            <a:normAutofit fontScale="92500" lnSpcReduction="10000"/>
          </a:bodyPr>
          <a:lstStyle/>
          <a:p>
            <a:r>
              <a:rPr lang="el-GR" dirty="0"/>
              <a:t>Στη σύγχρονη διδακτική των επιστημών τονίζεται ότι:</a:t>
            </a:r>
          </a:p>
          <a:p>
            <a:r>
              <a:rPr lang="el-GR" b="1" dirty="0"/>
              <a:t>Δεν υπάρχει μία μοναδική “επιστημονική μέθοδος”</a:t>
            </a:r>
            <a:r>
              <a:rPr lang="el-GR" dirty="0"/>
              <a:t> που ακολουθούν όλες οι επιστήμες (Θα δούμε, τουλάχιστον 3 από αυτές).</a:t>
            </a:r>
          </a:p>
          <a:p>
            <a:r>
              <a:rPr lang="el-GR" dirty="0"/>
              <a:t>Διαφορετικά πεδία (π.χ. φυσική, βιολογία, γεωλογία) χρησιμοποιούν διαφορετικές στρατηγικές έρευνας [Θα δούμε πως στις ΒΕ, ταιριάζει καλύτερα η </a:t>
            </a:r>
            <a:r>
              <a:rPr lang="el-GR" dirty="0" err="1"/>
              <a:t>Διαψευσιμότητα</a:t>
            </a:r>
            <a:r>
              <a:rPr lang="el-GR" dirty="0"/>
              <a:t> του </a:t>
            </a:r>
            <a:r>
              <a:rPr lang="en-US" dirty="0"/>
              <a:t>Popper</a:t>
            </a:r>
            <a:r>
              <a:rPr lang="el-GR" dirty="0"/>
              <a:t> </a:t>
            </a:r>
            <a:r>
              <a:rPr lang="en-US" dirty="0"/>
              <a:t>vs </a:t>
            </a:r>
            <a:r>
              <a:rPr lang="el-GR" dirty="0" err="1"/>
              <a:t>Επαλιθευσιμότητα</a:t>
            </a:r>
            <a:r>
              <a:rPr lang="el-GR" dirty="0"/>
              <a:t> της Φυσικής]</a:t>
            </a:r>
            <a:r>
              <a:rPr lang="en-US" dirty="0"/>
              <a:t>.</a:t>
            </a:r>
            <a:endParaRPr lang="el-GR" dirty="0"/>
          </a:p>
          <a:p>
            <a:r>
              <a:rPr lang="el-GR" dirty="0"/>
              <a:t>Η επιστήμη βασίζεται σε </a:t>
            </a:r>
            <a:r>
              <a:rPr lang="el-GR" b="1" dirty="0"/>
              <a:t>πολλαπλές μεθοδολογίες</a:t>
            </a:r>
            <a:r>
              <a:rPr lang="el-GR" dirty="0"/>
              <a:t> (πειραματικές, συγκριτικές, ιστορικές, </a:t>
            </a:r>
            <a:r>
              <a:rPr lang="el-GR" dirty="0" err="1"/>
              <a:t>μοντελοποιητικές</a:t>
            </a:r>
            <a:r>
              <a:rPr lang="el-GR" dirty="0"/>
              <a:t> κ.λπ.)</a:t>
            </a:r>
          </a:p>
          <a:p>
            <a:r>
              <a:rPr lang="el-GR" dirty="0"/>
              <a:t>Αυτή η άποψη έχει επηρεαστεί έντονα από φιλοσόφους όπως ο </a:t>
            </a:r>
            <a:r>
              <a:rPr lang="el-GR" dirty="0" err="1"/>
              <a:t>Karl</a:t>
            </a:r>
            <a:r>
              <a:rPr lang="el-GR" dirty="0"/>
              <a:t> Popper, ο </a:t>
            </a:r>
            <a:r>
              <a:rPr lang="el-GR" dirty="0" err="1"/>
              <a:t>Thomas</a:t>
            </a:r>
            <a:r>
              <a:rPr lang="el-GR" dirty="0"/>
              <a:t> Kuhn και ο </a:t>
            </a:r>
            <a:r>
              <a:rPr lang="el-GR" dirty="0" err="1"/>
              <a:t>Paul</a:t>
            </a:r>
            <a:r>
              <a:rPr lang="el-GR" dirty="0"/>
              <a:t> </a:t>
            </a:r>
            <a:r>
              <a:rPr lang="el-GR" dirty="0" err="1"/>
              <a:t>Feyerabend</a:t>
            </a:r>
            <a:r>
              <a:rPr lang="el-GR" dirty="0"/>
              <a:t>.</a:t>
            </a:r>
          </a:p>
          <a:p>
            <a:endParaRPr lang="el-GR" dirty="0"/>
          </a:p>
        </p:txBody>
      </p:sp>
    </p:spTree>
    <p:extLst>
      <p:ext uri="{BB962C8B-B14F-4D97-AF65-F5344CB8AC3E}">
        <p14:creationId xmlns:p14="http://schemas.microsoft.com/office/powerpoint/2010/main" val="3897991793"/>
      </p:ext>
    </p:extLst>
  </p:cSld>
  <p:clrMapOvr>
    <a:masterClrMapping/>
  </p:clrMapOvr>
</p:sld>
</file>

<file path=ppt/theme/theme1.xml><?xml version="1.0" encoding="utf-8"?>
<a:theme xmlns:a="http://schemas.openxmlformats.org/drawingml/2006/main" name="Θέμα Office 2013 - 2022">
  <a:themeElements>
    <a:clrScheme name="Θέμα 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Θέμα 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10414</TotalTime>
  <Words>5874</Words>
  <Application>Microsoft Office PowerPoint</Application>
  <PresentationFormat>Ευρεία οθόνη</PresentationFormat>
  <Paragraphs>259</Paragraphs>
  <Slides>35</Slides>
  <Notes>24</Notes>
  <HiddenSlides>0</HiddenSlides>
  <MMClips>11</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35</vt:i4>
      </vt:variant>
    </vt:vector>
  </HeadingPairs>
  <TitlesOfParts>
    <vt:vector size="41" baseType="lpstr">
      <vt:lpstr>-apple-system</vt:lpstr>
      <vt:lpstr>Arial</vt:lpstr>
      <vt:lpstr>Calibri</vt:lpstr>
      <vt:lpstr>Calibri Light</vt:lpstr>
      <vt:lpstr>Times New Roman</vt:lpstr>
      <vt:lpstr>Θέμα Office 2013 - 2022</vt:lpstr>
      <vt:lpstr>ΙΣΤΟΡΙΑ ΕΠΙΣΤΗΜΗΣ- ΕΠΙΣΤΗΜΟΛΟΓΙΑ-NOS (Nature of Science)</vt:lpstr>
      <vt:lpstr>Για την Επιστημονική Μέθοδο</vt:lpstr>
      <vt:lpstr>Σύγχρονη άποψη για τη NoS </vt:lpstr>
      <vt:lpstr>Ο κύκλος της Βιέννης –Λογικός Θετικισμός-Τους χρωστάμε την έννοια της ΕΜ ως «Παραδεδεγμένης-άποψης» </vt:lpstr>
      <vt:lpstr>Βασικά γνωρίσματα του Θετικιστικού ρεύματος</vt:lpstr>
      <vt:lpstr>ΕΠΙΣΤΗΜΟΝΙΚΗ ΜΕΘΟΔΟΣ-Παραδεδομένη ή Παραδεδεγμένη άποψη</vt:lpstr>
      <vt:lpstr>Η Επαγωγή ως η παραδεδεγμένη Επιστημονική Μέθοδος: Επαγωγική μέθοδος </vt:lpstr>
      <vt:lpstr> Υπάρχουν δύο τύποι έγκυρων προτάσεων: Οι  Αναλυτικές και οι Εμπειρικές. [ΜΟΝΟ ΑΝΑΓΝΩΣΗ] </vt:lpstr>
      <vt:lpstr>Αρχή της Επαγωγής</vt:lpstr>
      <vt:lpstr>Κριτική στον Επαγωγισμό [α. Η επιστήμη ξεκινά από την παρατήρηση, β) η παρατήρηση είναι η ασφαλής βάση της γνώσης</vt:lpstr>
      <vt:lpstr>Υποκειμενικότητα των αισθητηριακών αντιλήψεων</vt:lpstr>
      <vt:lpstr>Αυτό που βλέπει ο παρατηρητής καθορίζεται από τη γνώση του και τις εμπειρίες του</vt:lpstr>
      <vt:lpstr>Συνολικά…..</vt:lpstr>
      <vt:lpstr>Θέση Duhem-Quine</vt:lpstr>
      <vt:lpstr>ΘΕΩΡΙΑ PASTEUR: omne vivum ex vivo</vt:lpstr>
      <vt:lpstr>Επίδραση του Λογικού Θετικισμού</vt:lpstr>
      <vt:lpstr>Ο Κύκλος και ο Karl Popper</vt:lpstr>
      <vt:lpstr> ΔΙΑΨΕΥΣΙΜΟΤΗΤΑ αντί για ΕΠΑΛΗΘΕΥΣΙΜΟΤΗΤΑ </vt:lpstr>
      <vt:lpstr>Διαψευσιοκρατία: η αντιπρόταση του Popper</vt:lpstr>
      <vt:lpstr>Παρουσίαση του PowerPoint</vt:lpstr>
      <vt:lpstr>Η διαψευσιμότητα ως κριτήριο μιας θεωρίας </vt:lpstr>
      <vt:lpstr>Η διαψευσιμότητα ως κριτήριο μιας θεωρίας-συνέχεια </vt:lpstr>
      <vt:lpstr>ΘΕμΦΕ και Διαψευσιμότητα </vt:lpstr>
      <vt:lpstr>O Thomas Kuhn και η δομή των επιστημονικών επαναστάσεων: Γενικά.</vt:lpstr>
      <vt:lpstr>Τα χαρακτηριστικά του Μεταθετικιστικού ρεύματος: Ο Ρόλος της Ιστορίας της Επιστήμης  </vt:lpstr>
      <vt:lpstr>Τα χαρακτηριστικά του  Μεταθετικιστικού ρεύματος </vt:lpstr>
      <vt:lpstr>Τα χαρακτηριστικά του  Μεταθετικιστικού ρεύματος </vt:lpstr>
      <vt:lpstr>Έννοια Παραδείγματος- Κανονική Επιστήμη</vt:lpstr>
      <vt:lpstr>Έννοια Παραδείγματος- Κανονική Επιστήμη στις Βιολογικές Επιστήμες</vt:lpstr>
      <vt:lpstr>Περίοδος μεταξύ των ΕΕ: ανωμαλία-κρίση-ιδιόρρυθμη επιστήμη –Επ. Επανάσταση</vt:lpstr>
      <vt:lpstr>Ασυμμετρία (incommensurability) [Διαγώνιος και πλευρά τετραγώνου δεν έχουν κοινό διαιρέτη]</vt:lpstr>
      <vt:lpstr>Επιστημονική πρόοδος- Ορθολογικότητα </vt:lpstr>
      <vt:lpstr>Οι παρατηρήσεις είναι θεωρητικά φορτισμένες (Theory laden). –Το πρόβλημα της επιβεβαίωσης μιας Επιστ Θεωρίας</vt:lpstr>
      <vt:lpstr>Επιστημονικές Επαναστάσεις και Αλλαγές Παραδείγματος στη Φυσική και τη Βιολογία</vt:lpstr>
      <vt:lpstr>Σύγχρονη άποψη στη NOS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Kyriacos Athanasiou</dc:creator>
  <cp:lastModifiedBy>Kyriacos Athanasiou</cp:lastModifiedBy>
  <cp:revision>111</cp:revision>
  <dcterms:created xsi:type="dcterms:W3CDTF">2021-03-14T17:02:31Z</dcterms:created>
  <dcterms:modified xsi:type="dcterms:W3CDTF">2026-03-15T11:00:26Z</dcterms:modified>
</cp:coreProperties>
</file>