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2"/>
  </p:notesMasterIdLst>
  <p:sldIdLst>
    <p:sldId id="326" r:id="rId2"/>
    <p:sldId id="264" r:id="rId3"/>
    <p:sldId id="265" r:id="rId4"/>
    <p:sldId id="290" r:id="rId5"/>
    <p:sldId id="318" r:id="rId6"/>
    <p:sldId id="256" r:id="rId7"/>
    <p:sldId id="291" r:id="rId8"/>
    <p:sldId id="268" r:id="rId9"/>
    <p:sldId id="267" r:id="rId10"/>
    <p:sldId id="269" r:id="rId11"/>
    <p:sldId id="270" r:id="rId12"/>
    <p:sldId id="271" r:id="rId13"/>
    <p:sldId id="319" r:id="rId14"/>
    <p:sldId id="321" r:id="rId15"/>
    <p:sldId id="274" r:id="rId16"/>
    <p:sldId id="322" r:id="rId17"/>
    <p:sldId id="323" r:id="rId18"/>
    <p:sldId id="273" r:id="rId19"/>
    <p:sldId id="324" r:id="rId20"/>
    <p:sldId id="325" r:id="rId21"/>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hanas" initials="K. A." lastIdx="2" clrIdx="0"/>
  <p:cmAuthor id="1" name="Kyriacos Athanasiou" initials="KA" lastIdx="1" clrIdx="1">
    <p:extLst>
      <p:ext uri="{19B8F6BF-5375-455C-9EA6-DF929625EA0E}">
        <p15:presenceInfo xmlns:p15="http://schemas.microsoft.com/office/powerpoint/2012/main" userId="S::kathanas@ecd.uoa.gr::25be0863-1afa-471d-bbb4-c96d9f47ca4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081" autoAdjust="0"/>
  </p:normalViewPr>
  <p:slideViewPr>
    <p:cSldViewPr>
      <p:cViewPr varScale="1">
        <p:scale>
          <a:sx n="75" d="100"/>
          <a:sy n="75" d="100"/>
        </p:scale>
        <p:origin x="1666" y="6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3-26T10:12:50.489" idx="1">
    <p:pos x="10" y="10"/>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8D9820-4E66-4DB2-8241-3C993813D358}" type="datetimeFigureOut">
              <a:rPr lang="el-GR" smtClean="0"/>
              <a:pPr/>
              <a:t>5/6/2022</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77FD31-A769-44EC-BA55-58C75DFB6939}"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8F77FD31-A769-44EC-BA55-58C75DFB6939}" type="slidenum">
              <a:rPr lang="el-GR" smtClean="0"/>
              <a:pPr/>
              <a:t>2</a:t>
            </a:fld>
            <a:endParaRPr lang="el-GR"/>
          </a:p>
        </p:txBody>
      </p:sp>
    </p:spTree>
    <p:extLst>
      <p:ext uri="{BB962C8B-B14F-4D97-AF65-F5344CB8AC3E}">
        <p14:creationId xmlns:p14="http://schemas.microsoft.com/office/powerpoint/2010/main" val="1052530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Κατάρριψη των μύθων: Παράδειγμα με Δαρβίνο και τη σύζυγό του.</a:t>
            </a:r>
            <a:endParaRPr lang="en-US" dirty="0"/>
          </a:p>
        </p:txBody>
      </p:sp>
      <p:sp>
        <p:nvSpPr>
          <p:cNvPr id="4" name="Θέση αριθμού διαφάνειας 3"/>
          <p:cNvSpPr>
            <a:spLocks noGrp="1"/>
          </p:cNvSpPr>
          <p:nvPr>
            <p:ph type="sldNum" sz="quarter" idx="5"/>
          </p:nvPr>
        </p:nvSpPr>
        <p:spPr/>
        <p:txBody>
          <a:bodyPr/>
          <a:lstStyle/>
          <a:p>
            <a:fld id="{8F77FD31-A769-44EC-BA55-58C75DFB6939}" type="slidenum">
              <a:rPr lang="el-GR" smtClean="0"/>
              <a:pPr/>
              <a:t>3</a:t>
            </a:fld>
            <a:endParaRPr lang="el-GR"/>
          </a:p>
        </p:txBody>
      </p:sp>
    </p:spTree>
    <p:extLst>
      <p:ext uri="{BB962C8B-B14F-4D97-AF65-F5344CB8AC3E}">
        <p14:creationId xmlns:p14="http://schemas.microsoft.com/office/powerpoint/2010/main" val="3335119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8F77FD31-A769-44EC-BA55-58C75DFB6939}" type="slidenum">
              <a:rPr lang="el-GR" smtClean="0"/>
              <a:pPr/>
              <a:t>12</a:t>
            </a:fld>
            <a:endParaRPr lang="el-GR"/>
          </a:p>
        </p:txBody>
      </p:sp>
    </p:spTree>
    <p:extLst>
      <p:ext uri="{BB962C8B-B14F-4D97-AF65-F5344CB8AC3E}">
        <p14:creationId xmlns:p14="http://schemas.microsoft.com/office/powerpoint/2010/main" val="3168639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8F77FD31-A769-44EC-BA55-58C75DFB6939}" type="slidenum">
              <a:rPr lang="el-GR" smtClean="0"/>
              <a:pPr/>
              <a:t>16</a:t>
            </a:fld>
            <a:endParaRPr lang="el-GR"/>
          </a:p>
        </p:txBody>
      </p:sp>
    </p:spTree>
    <p:extLst>
      <p:ext uri="{BB962C8B-B14F-4D97-AF65-F5344CB8AC3E}">
        <p14:creationId xmlns:p14="http://schemas.microsoft.com/office/powerpoint/2010/main" val="2663235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Κοινωνικοί –πολιτικοί παράγοντες. Εμπλοκή </a:t>
            </a:r>
            <a:r>
              <a:rPr lang="el-GR" dirty="0" err="1"/>
              <a:t>Επ</a:t>
            </a:r>
            <a:r>
              <a:rPr lang="el-GR" dirty="0"/>
              <a:t>. Κοινότητας (</a:t>
            </a:r>
            <a:r>
              <a:rPr lang="en-US" dirty="0"/>
              <a:t>Huxley). </a:t>
            </a:r>
            <a:r>
              <a:rPr lang="el-GR" dirty="0"/>
              <a:t>Ανακάλυψη σπόρων- Τυνταλισμός (βράσιμο 3 μέρες διαδοχικά).</a:t>
            </a:r>
            <a:endParaRPr lang="en-US" dirty="0"/>
          </a:p>
        </p:txBody>
      </p:sp>
      <p:sp>
        <p:nvSpPr>
          <p:cNvPr id="4" name="Θέση αριθμού διαφάνειας 3"/>
          <p:cNvSpPr>
            <a:spLocks noGrp="1"/>
          </p:cNvSpPr>
          <p:nvPr>
            <p:ph type="sldNum" sz="quarter" idx="5"/>
          </p:nvPr>
        </p:nvSpPr>
        <p:spPr/>
        <p:txBody>
          <a:bodyPr/>
          <a:lstStyle/>
          <a:p>
            <a:fld id="{8F77FD31-A769-44EC-BA55-58C75DFB6939}" type="slidenum">
              <a:rPr lang="el-GR" smtClean="0"/>
              <a:pPr/>
              <a:t>19</a:t>
            </a:fld>
            <a:endParaRPr lang="el-GR"/>
          </a:p>
        </p:txBody>
      </p:sp>
    </p:spTree>
    <p:extLst>
      <p:ext uri="{BB962C8B-B14F-4D97-AF65-F5344CB8AC3E}">
        <p14:creationId xmlns:p14="http://schemas.microsoft.com/office/powerpoint/2010/main" val="3840473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p>
            <a:fld id="{D6E00344-8282-4E25-B569-04F8F8123B2B}" type="datetimeFigureOut">
              <a:rPr lang="el-GR" smtClean="0"/>
              <a:pPr/>
              <a:t>5/6/2022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E2E21A1-BB88-495C-A251-A1A373D75AF2}"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D6E00344-8282-4E25-B569-04F8F8123B2B}" type="datetimeFigureOut">
              <a:rPr lang="el-GR" smtClean="0"/>
              <a:pPr/>
              <a:t>5/6/2022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E2E21A1-BB88-495C-A251-A1A373D75AF2}"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D6E00344-8282-4E25-B569-04F8F8123B2B}" type="datetimeFigureOut">
              <a:rPr lang="el-GR" smtClean="0"/>
              <a:pPr/>
              <a:t>5/6/2022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E2E21A1-BB88-495C-A251-A1A373D75AF2}"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D6E00344-8282-4E25-B569-04F8F8123B2B}" type="datetimeFigureOut">
              <a:rPr lang="el-GR" smtClean="0"/>
              <a:pPr/>
              <a:t>5/6/2022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E2E21A1-BB88-495C-A251-A1A373D75AF2}"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E00344-8282-4E25-B569-04F8F8123B2B}" type="datetimeFigureOut">
              <a:rPr lang="el-GR" smtClean="0"/>
              <a:pPr/>
              <a:t>5/6/2022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E2E21A1-BB88-495C-A251-A1A373D75AF2}"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p>
            <a:fld id="{D6E00344-8282-4E25-B569-04F8F8123B2B}" type="datetimeFigureOut">
              <a:rPr lang="el-GR" smtClean="0"/>
              <a:pPr/>
              <a:t>5/6/2022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E2E21A1-BB88-495C-A251-A1A373D75AF2}"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p:txBody>
          <a:bodyPr/>
          <a:lstStyle/>
          <a:p>
            <a:fld id="{D6E00344-8282-4E25-B569-04F8F8123B2B}" type="datetimeFigureOut">
              <a:rPr lang="el-GR" smtClean="0"/>
              <a:pPr/>
              <a:t>5/6/2022</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8E2E21A1-BB88-495C-A251-A1A373D75AF2}"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p:txBody>
          <a:bodyPr/>
          <a:lstStyle/>
          <a:p>
            <a:fld id="{D6E00344-8282-4E25-B569-04F8F8123B2B}" type="datetimeFigureOut">
              <a:rPr lang="el-GR" smtClean="0"/>
              <a:pPr/>
              <a:t>5/6/2022</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8E2E21A1-BB88-495C-A251-A1A373D75AF2}"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E00344-8282-4E25-B569-04F8F8123B2B}" type="datetimeFigureOut">
              <a:rPr lang="el-GR" smtClean="0"/>
              <a:pPr/>
              <a:t>5/6/2022</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8E2E21A1-BB88-495C-A251-A1A373D75AF2}"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E00344-8282-4E25-B569-04F8F8123B2B}" type="datetimeFigureOut">
              <a:rPr lang="el-GR" smtClean="0"/>
              <a:pPr/>
              <a:t>5/6/2022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E2E21A1-BB88-495C-A251-A1A373D75AF2}"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E00344-8282-4E25-B569-04F8F8123B2B}" type="datetimeFigureOut">
              <a:rPr lang="el-GR" smtClean="0"/>
              <a:pPr/>
              <a:t>5/6/2022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E2E21A1-BB88-495C-A251-A1A373D75AF2}"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E00344-8282-4E25-B569-04F8F8123B2B}" type="datetimeFigureOut">
              <a:rPr lang="el-GR" smtClean="0"/>
              <a:pPr/>
              <a:t>5/6/2022</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2E21A1-BB88-495C-A251-A1A373D75AF2}"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comments" Target="../comments/comment1.xml"/><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096FD5B-9C47-4143-AD96-1ED248B6EAC8}"/>
              </a:ext>
            </a:extLst>
          </p:cNvPr>
          <p:cNvSpPr>
            <a:spLocks noGrp="1"/>
          </p:cNvSpPr>
          <p:nvPr>
            <p:ph type="ctrTitle"/>
          </p:nvPr>
        </p:nvSpPr>
        <p:spPr/>
        <p:txBody>
          <a:bodyPr>
            <a:normAutofit fontScale="90000"/>
          </a:bodyPr>
          <a:lstStyle/>
          <a:p>
            <a:r>
              <a:rPr lang="el-GR" dirty="0"/>
              <a:t>Μάθημα #5: Ιστορία της Επιστήμης ως Διδακτικό εργαλείο</a:t>
            </a:r>
            <a:endParaRPr lang="en-US" dirty="0"/>
          </a:p>
        </p:txBody>
      </p:sp>
      <p:sp>
        <p:nvSpPr>
          <p:cNvPr id="3" name="Υπότιτλος 2">
            <a:extLst>
              <a:ext uri="{FF2B5EF4-FFF2-40B4-BE49-F238E27FC236}">
                <a16:creationId xmlns:a16="http://schemas.microsoft.com/office/drawing/2014/main" id="{4784E39B-6F26-4519-8952-CFF4EEA270FE}"/>
              </a:ext>
            </a:extLst>
          </p:cNvPr>
          <p:cNvSpPr>
            <a:spLocks noGrp="1"/>
          </p:cNvSpPr>
          <p:nvPr>
            <p:ph type="subTitle" idx="1"/>
          </p:nvPr>
        </p:nvSpPr>
        <p:spPr/>
        <p:txBody>
          <a:bodyPr/>
          <a:lstStyle/>
          <a:p>
            <a:r>
              <a:rPr lang="el-GR" dirty="0"/>
              <a:t>Επιστημονικές Διαμάχες </a:t>
            </a:r>
            <a:endParaRPr lang="en-US" dirty="0"/>
          </a:p>
        </p:txBody>
      </p:sp>
    </p:spTree>
    <p:extLst>
      <p:ext uri="{BB962C8B-B14F-4D97-AF65-F5344CB8AC3E}">
        <p14:creationId xmlns:p14="http://schemas.microsoft.com/office/powerpoint/2010/main" val="1973831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Ποια είναι τα είδη των ΕΔ;</a:t>
            </a:r>
          </a:p>
        </p:txBody>
      </p:sp>
      <p:sp>
        <p:nvSpPr>
          <p:cNvPr id="3" name="TextBox 2"/>
          <p:cNvSpPr txBox="1"/>
          <p:nvPr/>
        </p:nvSpPr>
        <p:spPr>
          <a:xfrm>
            <a:off x="0" y="1318022"/>
            <a:ext cx="9144000" cy="4801314"/>
          </a:xfrm>
          <a:prstGeom prst="rect">
            <a:avLst/>
          </a:prstGeom>
          <a:noFill/>
        </p:spPr>
        <p:txBody>
          <a:bodyPr wrap="square" rtlCol="0">
            <a:spAutoFit/>
          </a:bodyPr>
          <a:lstStyle/>
          <a:p>
            <a:r>
              <a:rPr lang="el-GR" sz="2400" dirty="0"/>
              <a:t>Μία ΕΔ μπορεί να είναι διαμάχη </a:t>
            </a:r>
            <a:r>
              <a:rPr lang="el-GR" sz="2400" b="1" dirty="0"/>
              <a:t>γεγονότων</a:t>
            </a:r>
            <a:r>
              <a:rPr lang="el-GR" sz="2400" dirty="0"/>
              <a:t>, </a:t>
            </a:r>
            <a:r>
              <a:rPr lang="el-GR" sz="2400" b="1" dirty="0"/>
              <a:t>θεωριών</a:t>
            </a:r>
            <a:r>
              <a:rPr lang="el-GR" sz="2400" dirty="0"/>
              <a:t>, </a:t>
            </a:r>
            <a:r>
              <a:rPr lang="el-GR" sz="2400" b="1" dirty="0"/>
              <a:t>αρχών</a:t>
            </a:r>
            <a:r>
              <a:rPr lang="el-GR" sz="2400" dirty="0"/>
              <a:t> ή και </a:t>
            </a:r>
            <a:r>
              <a:rPr lang="el-GR" sz="2400" b="1" dirty="0"/>
              <a:t>μεικτή διαμάχη</a:t>
            </a:r>
            <a:r>
              <a:rPr lang="el-GR" sz="2400" dirty="0"/>
              <a:t>.</a:t>
            </a:r>
          </a:p>
          <a:p>
            <a:r>
              <a:rPr lang="el-GR" sz="2400" dirty="0"/>
              <a:t> Σύμφωνα με τον Narasimhan (2001) μια διαμάχη έχει υπόβαθρο, αρχή, μέση, όπου κορυφώνεται και τέλος. Αν και ο τερματισμός είναι μια εξαιρετικά πολύπλοκη υπόθεση.</a:t>
            </a:r>
          </a:p>
          <a:p>
            <a:r>
              <a:rPr lang="el-GR" sz="2400" dirty="0"/>
              <a:t>Ο McMullin προσδιόρισε τρεις κυρίως τρόπους τερματισμού, </a:t>
            </a:r>
          </a:p>
          <a:p>
            <a:pPr>
              <a:buFont typeface="Arial" pitchFamily="34" charset="0"/>
              <a:buChar char="•"/>
            </a:pPr>
            <a:r>
              <a:rPr lang="el-GR" sz="2400" dirty="0"/>
              <a:t>την λύση,</a:t>
            </a:r>
          </a:p>
          <a:p>
            <a:pPr>
              <a:buFont typeface="Arial" pitchFamily="34" charset="0"/>
              <a:buChar char="•"/>
            </a:pPr>
            <a:r>
              <a:rPr lang="el-GR" sz="2400" dirty="0"/>
              <a:t>το κλείσιμο και την </a:t>
            </a:r>
          </a:p>
          <a:p>
            <a:pPr>
              <a:buFont typeface="Arial" pitchFamily="34" charset="0"/>
              <a:buChar char="•"/>
            </a:pPr>
            <a:r>
              <a:rPr lang="el-GR" sz="2400" dirty="0"/>
              <a:t>Εγκατάλειψη (αδιέξοδα). </a:t>
            </a:r>
          </a:p>
          <a:p>
            <a:r>
              <a:rPr lang="el-GR" sz="2400" dirty="0"/>
              <a:t>Βέβαια αφού οι διαμάχες γίνονται δημόσια η κοινότητα είναι αυτή που θα αποφασίσει για την εγκυρότητα των κριτηρίων αποδοχής ή απόρριψης των θεωριών.</a:t>
            </a:r>
          </a:p>
          <a:p>
            <a:endParaRPr lang="el-G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Επιστ. Διαμάχες και ΦτΕ</a:t>
            </a:r>
          </a:p>
        </p:txBody>
      </p:sp>
      <p:sp>
        <p:nvSpPr>
          <p:cNvPr id="3" name="TextBox 2"/>
          <p:cNvSpPr txBox="1"/>
          <p:nvPr/>
        </p:nvSpPr>
        <p:spPr>
          <a:xfrm>
            <a:off x="0" y="1340768"/>
            <a:ext cx="9144000" cy="3970318"/>
          </a:xfrm>
          <a:prstGeom prst="rect">
            <a:avLst/>
          </a:prstGeom>
          <a:noFill/>
        </p:spPr>
        <p:txBody>
          <a:bodyPr wrap="square" rtlCol="0">
            <a:spAutoFit/>
          </a:bodyPr>
          <a:lstStyle/>
          <a:p>
            <a:pPr marL="285750" indent="-285750">
              <a:buFont typeface="Arial" panose="020B0604020202020204" pitchFamily="34" charset="0"/>
              <a:buChar char="•"/>
            </a:pPr>
            <a:r>
              <a:rPr lang="el-GR" dirty="0"/>
              <a:t>Η παρουσίαση “ηρώων” και αυθεντιών της επιστήμης σε μια επιστημονική</a:t>
            </a:r>
          </a:p>
          <a:p>
            <a:r>
              <a:rPr lang="el-GR" dirty="0"/>
              <a:t>διαμάχη βοηθά τους μαθητές να αναθεωρήσουν σε μεγάλο βαθμό πολλές από τις ιδέες</a:t>
            </a:r>
          </a:p>
          <a:p>
            <a:r>
              <a:rPr lang="el-GR" dirty="0"/>
              <a:t>και τις απόψεις τους πάνω στο θέμα αλλά και για τον συγκεκριμένο επιστήμονα.</a:t>
            </a:r>
          </a:p>
          <a:p>
            <a:pPr marL="285750" indent="-285750">
              <a:buFont typeface="Arial" panose="020B0604020202020204" pitchFamily="34" charset="0"/>
              <a:buChar char="•"/>
            </a:pPr>
            <a:r>
              <a:rPr lang="el-GR" dirty="0"/>
              <a:t> Παρουσιάζοντας τα επιστημονικά αποτελέσματα ως θέματα διαφωνιών γίνεται</a:t>
            </a:r>
          </a:p>
          <a:p>
            <a:r>
              <a:rPr lang="el-GR" dirty="0"/>
              <a:t>η επιστήμη όμοια με άλλες ανθρώπινες διεργασίες που είναι πιο εύκολα κατανοητές.</a:t>
            </a:r>
          </a:p>
          <a:p>
            <a:r>
              <a:rPr lang="el-GR" dirty="0"/>
              <a:t>Οι μαθητές συνειδητοποιούν ότι η επιστήμη δεν είναι κάτι ξένο αλλά είναι μία </a:t>
            </a:r>
            <a:r>
              <a:rPr lang="el-GR" u="sng" dirty="0"/>
              <a:t>συνήθης</a:t>
            </a:r>
          </a:p>
          <a:p>
            <a:r>
              <a:rPr lang="el-GR" u="sng" dirty="0"/>
              <a:t>ανθρώπινη δραστηριότητα</a:t>
            </a:r>
            <a:r>
              <a:rPr lang="el-GR" dirty="0"/>
              <a:t> (όπως πολιτικά ντιμπέιτ, συνεδριάσεις δικαστηρίων κτλ. την οποία όμως μαθαίνουν καλύτερα όταν συμμετέχουν στις δραστηριότητές της με τον ένα ή άλλο τρόπο. </a:t>
            </a:r>
          </a:p>
          <a:p>
            <a:pPr marL="285750" indent="-285750">
              <a:buFont typeface="Arial" panose="020B0604020202020204" pitchFamily="34" charset="0"/>
              <a:buChar char="•"/>
            </a:pPr>
            <a:r>
              <a:rPr lang="el-GR" dirty="0"/>
              <a:t>Γενικά τέτοιες δραστηριότητες δρουν καταλυτικά στην ανάπτυξη της γνώσης</a:t>
            </a:r>
          </a:p>
          <a:p>
            <a:r>
              <a:rPr lang="el-GR" dirty="0"/>
              <a:t>αλλά και στην παροχή νέων γνωστικών εργαλείων στους μαθητές που θα τους βοηθήσει</a:t>
            </a:r>
          </a:p>
          <a:p>
            <a:r>
              <a:rPr lang="el-GR" dirty="0"/>
              <a:t>να ερμηνεύσουν τον κόσμο στον οποίο ζουν, αλλά και γιατί όχι, να σχεδιάσουν έναν</a:t>
            </a:r>
          </a:p>
          <a:p>
            <a:r>
              <a:rPr lang="el-GR" dirty="0"/>
              <a:t>καλύτερο.</a:t>
            </a:r>
          </a:p>
          <a:p>
            <a:endParaRPr lang="el-G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l-GR" dirty="0"/>
              <a:t>ΔΥΟ ΕΝΔΙΑΦΕΡΟΥΣΕΣ ΕΔ ΣΤΗΝ ΙΣΤΟΡΙΑ ΤΗΣ ΒΙΟΛΟΓΙΑΣ</a:t>
            </a:r>
          </a:p>
        </p:txBody>
      </p:sp>
      <p:sp>
        <p:nvSpPr>
          <p:cNvPr id="4" name="Subtitle 3"/>
          <p:cNvSpPr>
            <a:spLocks noGrp="1"/>
          </p:cNvSpPr>
          <p:nvPr>
            <p:ph type="subTitle" idx="1"/>
          </p:nvPr>
        </p:nvSpPr>
        <p:spPr/>
        <p:txBody>
          <a:bodyPr/>
          <a:lstStyle/>
          <a:p>
            <a:pPr marL="514350" indent="-514350">
              <a:buAutoNum type="arabicPeriod"/>
            </a:pPr>
            <a:r>
              <a:rPr lang="el-GR" dirty="0"/>
              <a:t>Η διαμάχη για την Αυτόματη Γένεση</a:t>
            </a:r>
          </a:p>
          <a:p>
            <a:pPr marL="514350" indent="-514350">
              <a:buAutoNum type="arabicPeriod"/>
            </a:pPr>
            <a:r>
              <a:rPr lang="el-GR" strike="sngStrike" dirty="0"/>
              <a:t>Η διαμάχη για την </a:t>
            </a:r>
            <a:r>
              <a:rPr lang="en-US" i="1" strike="sngStrike" dirty="0"/>
              <a:t>Biston petularia</a:t>
            </a:r>
            <a:endParaRPr lang="el-GR" i="1" strike="sngStrike" dirty="0"/>
          </a:p>
        </p:txBody>
      </p:sp>
      <p:pic>
        <p:nvPicPr>
          <p:cNvPr id="2" name="Εγγεγραμμένος ήχος">
            <a:hlinkClick r:id="" action="ppaction://media"/>
            <a:extLst>
              <a:ext uri="{FF2B5EF4-FFF2-40B4-BE49-F238E27FC236}">
                <a16:creationId xmlns:a16="http://schemas.microsoft.com/office/drawing/2014/main" id="{CA71BD3F-F0F1-4827-A81B-C7FE91DF7D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8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66F321F-FC32-41EB-B214-88479B625A4F}"/>
              </a:ext>
            </a:extLst>
          </p:cNvPr>
          <p:cNvSpPr>
            <a:spLocks noGrp="1"/>
          </p:cNvSpPr>
          <p:nvPr>
            <p:ph type="title"/>
          </p:nvPr>
        </p:nvSpPr>
        <p:spPr>
          <a:xfrm>
            <a:off x="251520" y="169763"/>
            <a:ext cx="8373616" cy="562074"/>
          </a:xfrm>
        </p:spPr>
        <p:txBody>
          <a:bodyPr>
            <a:normAutofit fontScale="90000"/>
          </a:bodyPr>
          <a:lstStyle/>
          <a:p>
            <a:r>
              <a:rPr lang="el-GR" dirty="0"/>
              <a:t>Οι πρωταγωνιστές: κοινωνικοί και πολιτικοί παράγοντες στην επιστήμη</a:t>
            </a:r>
            <a:endParaRPr lang="en-US" dirty="0"/>
          </a:p>
        </p:txBody>
      </p:sp>
      <p:sp>
        <p:nvSpPr>
          <p:cNvPr id="3" name="Θέση περιεχομένου 2">
            <a:extLst>
              <a:ext uri="{FF2B5EF4-FFF2-40B4-BE49-F238E27FC236}">
                <a16:creationId xmlns:a16="http://schemas.microsoft.com/office/drawing/2014/main" id="{ED1E8E8E-ECB2-40D2-9368-A5041B404F0E}"/>
              </a:ext>
            </a:extLst>
          </p:cNvPr>
          <p:cNvSpPr>
            <a:spLocks noGrp="1"/>
          </p:cNvSpPr>
          <p:nvPr>
            <p:ph idx="1"/>
          </p:nvPr>
        </p:nvSpPr>
        <p:spPr/>
        <p:txBody>
          <a:bodyPr>
            <a:normAutofit lnSpcReduction="10000"/>
          </a:bodyPr>
          <a:lstStyle/>
          <a:p>
            <a:r>
              <a:rPr lang="el-GR" sz="2000" dirty="0" err="1"/>
              <a:t>Απ</a:t>
            </a:r>
            <a:r>
              <a:rPr lang="el-GR" sz="2000" dirty="0"/>
              <a:t> τη μία μεριά ο νεαρός </a:t>
            </a:r>
            <a:r>
              <a:rPr lang="el-GR" sz="2000" dirty="0" err="1"/>
              <a:t>Louis</a:t>
            </a:r>
            <a:r>
              <a:rPr lang="el-GR" sz="2000" dirty="0"/>
              <a:t> </a:t>
            </a:r>
            <a:r>
              <a:rPr lang="el-GR" sz="2000" dirty="0" err="1"/>
              <a:t>Pasteur</a:t>
            </a:r>
            <a:r>
              <a:rPr lang="el-GR" sz="2000" dirty="0"/>
              <a:t> ένας ελπιδοφόρος </a:t>
            </a:r>
            <a:r>
              <a:rPr lang="el-GR" sz="2000" dirty="0" err="1"/>
              <a:t>επιστήµονας</a:t>
            </a:r>
            <a:r>
              <a:rPr lang="el-GR" sz="2000" dirty="0"/>
              <a:t> που βρισκόταν σε </a:t>
            </a:r>
            <a:r>
              <a:rPr lang="el-GR" sz="2000" dirty="0" err="1"/>
              <a:t>συµφωνία</a:t>
            </a:r>
            <a:r>
              <a:rPr lang="el-GR" sz="2000" dirty="0"/>
              <a:t> µε την επικρατούσα πολιτική, κοινωνική και θρησκευτική ιδεολογία (Καθολικός όπως οι µ</a:t>
            </a:r>
            <a:r>
              <a:rPr lang="el-GR" sz="2000" dirty="0" err="1"/>
              <a:t>εσαίες</a:t>
            </a:r>
            <a:r>
              <a:rPr lang="el-GR" sz="2000" dirty="0"/>
              <a:t> τάξεις του Παρισιού και αντίθετος µε τις θεωρίες του Δαρβίνου). Η </a:t>
            </a:r>
            <a:r>
              <a:rPr lang="el-GR" sz="2000" dirty="0" err="1"/>
              <a:t>συµβολή</a:t>
            </a:r>
            <a:r>
              <a:rPr lang="el-GR" sz="2000" dirty="0"/>
              <a:t> του στον </a:t>
            </a:r>
            <a:r>
              <a:rPr lang="el-GR" sz="2000" dirty="0" err="1"/>
              <a:t>προσδιορισµό</a:t>
            </a:r>
            <a:r>
              <a:rPr lang="el-GR" sz="2000" dirty="0"/>
              <a:t> των </a:t>
            </a:r>
            <a:r>
              <a:rPr lang="el-GR" sz="2000" dirty="0" err="1"/>
              <a:t>προβληµάτων</a:t>
            </a:r>
            <a:r>
              <a:rPr lang="el-GR" sz="2000" dirty="0"/>
              <a:t> στις </a:t>
            </a:r>
            <a:r>
              <a:rPr lang="el-GR" sz="2000" dirty="0" err="1"/>
              <a:t>βιοµηχανίες</a:t>
            </a:r>
            <a:r>
              <a:rPr lang="el-GR" sz="2000" dirty="0"/>
              <a:t> στις οποίες επιτελούνταν </a:t>
            </a:r>
            <a:r>
              <a:rPr lang="el-GR" sz="2000" dirty="0" err="1"/>
              <a:t>ζυµώσεις</a:t>
            </a:r>
            <a:r>
              <a:rPr lang="el-GR" sz="2000" dirty="0"/>
              <a:t>, κυρίως στην οινοποιία, και η έρευνά του σε αυτόν τον </a:t>
            </a:r>
            <a:r>
              <a:rPr lang="el-GR" sz="2000" dirty="0" err="1"/>
              <a:t>τοµέα</a:t>
            </a:r>
            <a:r>
              <a:rPr lang="el-GR" sz="2000" dirty="0"/>
              <a:t> ήταν ευφυής, παράγοντας </a:t>
            </a:r>
            <a:r>
              <a:rPr lang="el-GR" sz="2000" dirty="0" err="1"/>
              <a:t>σηµαντικά</a:t>
            </a:r>
            <a:r>
              <a:rPr lang="el-GR" sz="2000" dirty="0"/>
              <a:t> </a:t>
            </a:r>
            <a:r>
              <a:rPr lang="el-GR" sz="2000" dirty="0" err="1"/>
              <a:t>οικονοµικά</a:t>
            </a:r>
            <a:r>
              <a:rPr lang="el-GR" sz="2000" dirty="0"/>
              <a:t> οφέλη. </a:t>
            </a:r>
          </a:p>
          <a:p>
            <a:r>
              <a:rPr lang="el-GR" sz="2000" dirty="0"/>
              <a:t>Ο </a:t>
            </a:r>
            <a:r>
              <a:rPr lang="el-GR" sz="2000" dirty="0" err="1"/>
              <a:t>Felix</a:t>
            </a:r>
            <a:r>
              <a:rPr lang="el-GR" sz="2000" dirty="0"/>
              <a:t> </a:t>
            </a:r>
            <a:r>
              <a:rPr lang="el-GR" sz="2000" dirty="0" err="1"/>
              <a:t>Arquimède</a:t>
            </a:r>
            <a:r>
              <a:rPr lang="el-GR" sz="2000" dirty="0"/>
              <a:t> </a:t>
            </a:r>
            <a:r>
              <a:rPr lang="el-GR" sz="2000" dirty="0" err="1"/>
              <a:t>Pouchet</a:t>
            </a:r>
            <a:r>
              <a:rPr lang="el-GR" sz="2000" dirty="0"/>
              <a:t>, από την άλλη, ήταν ένας προτεστάντης, επαρχιακός γιατρός, που πίστευε στο Δαρβίνο, µ</a:t>
            </a:r>
            <a:r>
              <a:rPr lang="el-GR" sz="2000" dirty="0" err="1"/>
              <a:t>εγαλύτερης</a:t>
            </a:r>
            <a:r>
              <a:rPr lang="el-GR" sz="2000" dirty="0"/>
              <a:t> ηλικίας από τον </a:t>
            </a:r>
            <a:r>
              <a:rPr lang="el-GR" sz="2000" dirty="0" err="1"/>
              <a:t>Pasteur</a:t>
            </a:r>
            <a:r>
              <a:rPr lang="el-GR" sz="2000" dirty="0"/>
              <a:t>.</a:t>
            </a:r>
          </a:p>
          <a:p>
            <a:endParaRPr lang="el-GR" sz="2000" dirty="0"/>
          </a:p>
          <a:p>
            <a:pPr marL="0" indent="0">
              <a:buNone/>
            </a:pPr>
            <a:r>
              <a:rPr lang="el-GR" sz="2000" dirty="0"/>
              <a:t>Η ΕΠΙΣΤΗΜΗ ΕΙΝΑΙ ΣΕ ΑΠΟΛΥΤΗ ΣΥΝΔΕΣΗ ΜΕ ΤΟΥΣ ΚΟΙΝΩΝΙΚΟΥΣ ΚΑΙ ΠΟΛΙΤΙΚΟΥΣ ΠΑΡΑΓΟΝΤΕΣ! </a:t>
            </a:r>
          </a:p>
          <a:p>
            <a:pPr marL="0" indent="0">
              <a:buNone/>
            </a:pPr>
            <a:r>
              <a:rPr lang="el-GR" sz="2000" dirty="0"/>
              <a:t>Μήπως σας θυμίζει κάτι;;;</a:t>
            </a:r>
            <a:endParaRPr lang="en-US" sz="2000" dirty="0"/>
          </a:p>
          <a:p>
            <a:pPr marL="0" indent="0">
              <a:buNone/>
            </a:pPr>
            <a:endParaRPr lang="en-US" dirty="0"/>
          </a:p>
        </p:txBody>
      </p:sp>
      <p:pic>
        <p:nvPicPr>
          <p:cNvPr id="4" name="Εγγεγραμμένος ήχος">
            <a:hlinkClick r:id="" action="ppaction://media"/>
            <a:extLst>
              <a:ext uri="{FF2B5EF4-FFF2-40B4-BE49-F238E27FC236}">
                <a16:creationId xmlns:a16="http://schemas.microsoft.com/office/drawing/2014/main" id="{57B2624E-8DD2-4C3D-BE67-0C9998441E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19008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2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66F321F-FC32-41EB-B214-88479B625A4F}"/>
              </a:ext>
            </a:extLst>
          </p:cNvPr>
          <p:cNvSpPr>
            <a:spLocks noGrp="1"/>
          </p:cNvSpPr>
          <p:nvPr>
            <p:ph type="title"/>
          </p:nvPr>
        </p:nvSpPr>
        <p:spPr>
          <a:xfrm>
            <a:off x="395536" y="169763"/>
            <a:ext cx="8229600" cy="562074"/>
          </a:xfrm>
        </p:spPr>
        <p:txBody>
          <a:bodyPr>
            <a:normAutofit fontScale="90000"/>
          </a:bodyPr>
          <a:lstStyle/>
          <a:p>
            <a:r>
              <a:rPr lang="el-GR" dirty="0"/>
              <a:t>Το ζητούμενο και το πείραμα*</a:t>
            </a:r>
            <a:endParaRPr lang="en-US" dirty="0"/>
          </a:p>
        </p:txBody>
      </p:sp>
      <p:sp>
        <p:nvSpPr>
          <p:cNvPr id="3" name="Θέση περιεχομένου 2">
            <a:extLst>
              <a:ext uri="{FF2B5EF4-FFF2-40B4-BE49-F238E27FC236}">
                <a16:creationId xmlns:a16="http://schemas.microsoft.com/office/drawing/2014/main" id="{ED1E8E8E-ECB2-40D2-9368-A5041B404F0E}"/>
              </a:ext>
            </a:extLst>
          </p:cNvPr>
          <p:cNvSpPr>
            <a:spLocks noGrp="1"/>
          </p:cNvSpPr>
          <p:nvPr>
            <p:ph idx="1"/>
          </p:nvPr>
        </p:nvSpPr>
        <p:spPr>
          <a:xfrm>
            <a:off x="390982" y="1052736"/>
            <a:ext cx="8229600" cy="4525963"/>
          </a:xfrm>
        </p:spPr>
        <p:txBody>
          <a:bodyPr>
            <a:normAutofit fontScale="62500" lnSpcReduction="20000"/>
          </a:bodyPr>
          <a:lstStyle/>
          <a:p>
            <a:r>
              <a:rPr lang="el-GR" dirty="0"/>
              <a:t>Η άποψη του </a:t>
            </a:r>
            <a:r>
              <a:rPr lang="el-GR" dirty="0" err="1"/>
              <a:t>Pasteur</a:t>
            </a:r>
            <a:r>
              <a:rPr lang="el-GR" dirty="0"/>
              <a:t> ήταν ότι η </a:t>
            </a:r>
            <a:r>
              <a:rPr lang="el-GR" dirty="0" err="1"/>
              <a:t>αυτόµατη</a:t>
            </a:r>
            <a:r>
              <a:rPr lang="el-GR" dirty="0"/>
              <a:t> γένεση δεν ήταν δυνατή και ότι η ζωή θα έπρεπε πάντα να προέρχεται από κάποιον προγονικό </a:t>
            </a:r>
            <a:r>
              <a:rPr lang="el-GR" dirty="0" err="1"/>
              <a:t>οργανισµό</a:t>
            </a:r>
            <a:r>
              <a:rPr lang="el-GR" dirty="0"/>
              <a:t>. </a:t>
            </a:r>
            <a:r>
              <a:rPr lang="el-GR" dirty="0" err="1"/>
              <a:t>Προετοίµαζε</a:t>
            </a:r>
            <a:r>
              <a:rPr lang="el-GR" dirty="0"/>
              <a:t> </a:t>
            </a:r>
            <a:r>
              <a:rPr lang="el-GR" dirty="0" err="1"/>
              <a:t>διάλυµα</a:t>
            </a:r>
            <a:r>
              <a:rPr lang="el-GR" dirty="0"/>
              <a:t> µε θρεπτικά συστατικά, το αποστείρωνε και άφηνε τον επίσης αποστειρωμένο αέρα να εισέλθει: στις περισσότερες περιπτώσεις δεν δημιουργούνταν κανένας µ</a:t>
            </a:r>
            <a:r>
              <a:rPr lang="el-GR" dirty="0" err="1"/>
              <a:t>ικροοργανισµός</a:t>
            </a:r>
            <a:r>
              <a:rPr lang="el-GR" dirty="0"/>
              <a:t>. Εάν δημιουργούνταν, θεωρούσε ότι η αποστείρωση ήταν ελαττωματική. </a:t>
            </a:r>
            <a:endParaRPr lang="en-US" dirty="0"/>
          </a:p>
          <a:p>
            <a:r>
              <a:rPr lang="el-GR" dirty="0"/>
              <a:t>Ο </a:t>
            </a:r>
            <a:r>
              <a:rPr lang="el-GR" dirty="0" err="1"/>
              <a:t>Felix</a:t>
            </a:r>
            <a:r>
              <a:rPr lang="el-GR" dirty="0"/>
              <a:t> </a:t>
            </a:r>
            <a:r>
              <a:rPr lang="el-GR" dirty="0" err="1"/>
              <a:t>Arquimède</a:t>
            </a:r>
            <a:r>
              <a:rPr lang="el-GR" dirty="0"/>
              <a:t> </a:t>
            </a:r>
            <a:r>
              <a:rPr lang="el-GR" dirty="0" err="1"/>
              <a:t>Pouchet</a:t>
            </a:r>
            <a:r>
              <a:rPr lang="el-GR" dirty="0"/>
              <a:t>: Βάσισε την άποψη του σε </a:t>
            </a:r>
            <a:r>
              <a:rPr lang="el-GR" dirty="0" err="1"/>
              <a:t>πειράµατα</a:t>
            </a:r>
            <a:r>
              <a:rPr lang="el-GR" dirty="0"/>
              <a:t> που ήταν </a:t>
            </a:r>
            <a:r>
              <a:rPr lang="el-GR" dirty="0" err="1"/>
              <a:t>πανοµοιότυπα</a:t>
            </a:r>
            <a:r>
              <a:rPr lang="el-GR" dirty="0"/>
              <a:t> µε εκείνα του </a:t>
            </a:r>
            <a:r>
              <a:rPr lang="el-GR" dirty="0" err="1"/>
              <a:t>Pasteur</a:t>
            </a:r>
            <a:r>
              <a:rPr lang="el-GR" dirty="0"/>
              <a:t>: </a:t>
            </a:r>
            <a:r>
              <a:rPr lang="el-GR" dirty="0" err="1"/>
              <a:t>προετοίµαζε</a:t>
            </a:r>
            <a:r>
              <a:rPr lang="el-GR" dirty="0"/>
              <a:t> ένα </a:t>
            </a:r>
            <a:r>
              <a:rPr lang="el-GR" dirty="0" err="1"/>
              <a:t>εκχύλισµα</a:t>
            </a:r>
            <a:r>
              <a:rPr lang="el-GR" dirty="0"/>
              <a:t> από άχυρα, το αποστείρωνε και άφηνε και αυτός </a:t>
            </a:r>
            <a:r>
              <a:rPr lang="el-GR" dirty="0" err="1"/>
              <a:t>αποστειρωµένο</a:t>
            </a:r>
            <a:r>
              <a:rPr lang="el-GR" dirty="0"/>
              <a:t> αέρα να εισέλθει. Στις περισσότερες περιπτώσεις </a:t>
            </a:r>
            <a:r>
              <a:rPr lang="el-GR" dirty="0" err="1"/>
              <a:t>δηµιουργούνταν</a:t>
            </a:r>
            <a:r>
              <a:rPr lang="el-GR" dirty="0"/>
              <a:t> µ</a:t>
            </a:r>
            <a:r>
              <a:rPr lang="el-GR" dirty="0" err="1"/>
              <a:t>ικροοργανισµοί</a:t>
            </a:r>
            <a:r>
              <a:rPr lang="el-GR" dirty="0"/>
              <a:t>. Εάν αυτό δεν συνέβαινε, θεωρούσε ότι οι συνθήκες στις οποίες ο αέρας είχε αποστειρωθεί τον είχαν κάνει να χάσει τις ειδικές του ιδιότητές, όπως την ικανότητα για τη διατήρηση της ζωής. </a:t>
            </a:r>
          </a:p>
          <a:p>
            <a:pPr marL="0" indent="0">
              <a:buNone/>
            </a:pPr>
            <a:endParaRPr lang="el-GR" dirty="0"/>
          </a:p>
          <a:p>
            <a:pPr marL="0" indent="0">
              <a:buNone/>
            </a:pPr>
            <a:r>
              <a:rPr lang="el-GR" dirty="0"/>
              <a:t>*Το ίδιο πείραμα – διαφορετικά συμπεράσματα: Οι παρατηρήσεις = φορτισμένες από τη θεωρία.</a:t>
            </a:r>
            <a:endParaRPr lang="en-US" dirty="0"/>
          </a:p>
          <a:p>
            <a:pPr marL="0" indent="0">
              <a:buNone/>
            </a:pPr>
            <a:endParaRPr lang="en-US" dirty="0"/>
          </a:p>
        </p:txBody>
      </p:sp>
      <p:pic>
        <p:nvPicPr>
          <p:cNvPr id="5" name="Εγγεγραμμένος ήχος">
            <a:hlinkClick r:id="" action="ppaction://media"/>
            <a:extLst>
              <a:ext uri="{FF2B5EF4-FFF2-40B4-BE49-F238E27FC236}">
                <a16:creationId xmlns:a16="http://schemas.microsoft.com/office/drawing/2014/main" id="{AE01DA2B-A3E9-424E-A74A-E41071F9F3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60173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6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2" name="Rectangle 7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Freeform: Shape 7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2" name="Rectangle 8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229AFF32-DBD0-48F0-9872-0969416A7103}"/>
              </a:ext>
            </a:extLst>
          </p:cNvPr>
          <p:cNvSpPr>
            <a:spLocks noGrp="1"/>
          </p:cNvSpPr>
          <p:nvPr>
            <p:ph type="title"/>
          </p:nvPr>
        </p:nvSpPr>
        <p:spPr>
          <a:xfrm>
            <a:off x="350041" y="586855"/>
            <a:ext cx="1701679" cy="3387497"/>
          </a:xfrm>
        </p:spPr>
        <p:txBody>
          <a:bodyPr vert="horz" lIns="91440" tIns="45720" rIns="91440" bIns="45720" rtlCol="0" anchor="b">
            <a:normAutofit/>
          </a:bodyPr>
          <a:lstStyle/>
          <a:p>
            <a:pPr algn="r">
              <a:lnSpc>
                <a:spcPct val="90000"/>
              </a:lnSpc>
            </a:pPr>
            <a:r>
              <a:rPr lang="en-US" sz="3500" kern="1200" dirty="0" err="1">
                <a:solidFill>
                  <a:srgbClr val="FFFFFF"/>
                </a:solidFill>
                <a:latin typeface="+mj-lt"/>
                <a:ea typeface="+mj-ea"/>
                <a:cs typeface="+mj-cs"/>
              </a:rPr>
              <a:t>Pouchet</a:t>
            </a:r>
            <a:r>
              <a:rPr lang="en-US" sz="3500" kern="1200" dirty="0">
                <a:solidFill>
                  <a:srgbClr val="FFFFFF"/>
                </a:solidFill>
                <a:latin typeface="+mj-lt"/>
                <a:ea typeface="+mj-ea"/>
                <a:cs typeface="+mj-cs"/>
              </a:rPr>
              <a:t> vs  Pasteur</a:t>
            </a:r>
          </a:p>
        </p:txBody>
      </p:sp>
      <p:sp>
        <p:nvSpPr>
          <p:cNvPr id="1025" name="Rectangle 1"/>
          <p:cNvSpPr>
            <a:spLocks noChangeArrowheads="1"/>
          </p:cNvSpPr>
          <p:nvPr/>
        </p:nvSpPr>
        <p:spPr bwMode="auto">
          <a:xfrm>
            <a:off x="3607694" y="649480"/>
            <a:ext cx="4916510" cy="5546047"/>
          </a:xfrm>
          <a:prstGeom prst="rect">
            <a:avLst/>
          </a:prstGeom>
        </p:spPr>
        <p:txBody>
          <a:bodyPr vert="horz" lIns="91440" tIns="45720" rIns="91440" bIns="45720" numCol="1" rtlCol="0" anchor="ctr" anchorCtr="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1050" dirty="0"/>
              <a:t>Η α</a:t>
            </a:r>
            <a:r>
              <a:rPr lang="en-US" sz="1050" dirty="0" err="1"/>
              <a:t>ντι</a:t>
            </a:r>
            <a:r>
              <a:rPr lang="en-US" sz="1050" dirty="0"/>
              <a:t>παράθεση διήρκεσε έξι χρόνια (από το 1858 έως το 1864). </a:t>
            </a:r>
            <a:r>
              <a:rPr lang="en-US" sz="1050" dirty="0" err="1"/>
              <a:t>Τρεις</a:t>
            </a:r>
            <a:r>
              <a:rPr lang="en-US" sz="1050" dirty="0"/>
              <a:t> </a:t>
            </a:r>
            <a:r>
              <a:rPr lang="en-US" sz="1050" dirty="0" err="1"/>
              <a:t>κριτικές</a:t>
            </a:r>
            <a:r>
              <a:rPr lang="en-US" sz="1050" dirty="0"/>
              <a:t> επ</a:t>
            </a:r>
            <a:r>
              <a:rPr lang="en-US" sz="1050" dirty="0" err="1"/>
              <a:t>ιτρο</a:t>
            </a:r>
            <a:r>
              <a:rPr lang="en-US" sz="1050" dirty="0"/>
              <a:t>πές συστάθηκαν για να αποφασίσουν ποιος από τους δύο επιστήμονες είχε δίκιο. Ο Pasteur </a:t>
            </a:r>
            <a:r>
              <a:rPr lang="en-US" sz="1050" dirty="0" err="1"/>
              <a:t>είχε</a:t>
            </a:r>
            <a:r>
              <a:rPr lang="en-US" sz="1050" dirty="0"/>
              <a:t> </a:t>
            </a:r>
            <a:r>
              <a:rPr lang="en-US" sz="1050" dirty="0" err="1"/>
              <a:t>διάφορες</a:t>
            </a:r>
            <a:r>
              <a:rPr lang="en-US" sz="1050" dirty="0"/>
              <a:t> </a:t>
            </a:r>
            <a:r>
              <a:rPr lang="en-US" sz="1050" dirty="0" err="1"/>
              <a:t>ευκ</a:t>
            </a:r>
            <a:r>
              <a:rPr lang="en-US" sz="1050" dirty="0"/>
              <a:t>αιρίες για να πείσει το κοινό ότι το πείραμά του αποδείκνυε ότι η ζωή δεν γεννιόταν αυτόματα, ενώ ο Pouchet δεν είχε ποτέ τέτοιες ευκαιρίες. </a:t>
            </a:r>
            <a:r>
              <a:rPr lang="en-US" sz="1050" dirty="0" err="1"/>
              <a:t>Σε</a:t>
            </a:r>
            <a:r>
              <a:rPr lang="en-US" sz="1050" dirty="0"/>
              <a:t> </a:t>
            </a:r>
            <a:r>
              <a:rPr lang="en-US" sz="1050" dirty="0" err="1"/>
              <a:t>τρεις</a:t>
            </a:r>
            <a:r>
              <a:rPr lang="en-US" sz="1050" dirty="0"/>
              <a:t> π</a:t>
            </a:r>
            <a:r>
              <a:rPr lang="en-US" sz="1050" dirty="0" err="1"/>
              <a:t>ερι</a:t>
            </a:r>
            <a:r>
              <a:rPr lang="en-US" sz="1050" dirty="0"/>
              <a:t>πτώσεις η κριτική επιτροπή ευνόησε τον Pasteur ενώ το πείραμα του Pouchet ποτέ δεν θεωρήθηκε σοβαρό.</a:t>
            </a:r>
          </a:p>
          <a:p>
            <a:pPr indent="-228600">
              <a:lnSpc>
                <a:spcPct val="90000"/>
              </a:lnSpc>
              <a:spcAft>
                <a:spcPts val="600"/>
              </a:spcAft>
              <a:buFont typeface="Arial" panose="020B0604020202020204" pitchFamily="34" charset="0"/>
              <a:buChar char="•"/>
            </a:pPr>
            <a:r>
              <a:rPr lang="en-US" sz="1050" b="1" u="sng" dirty="0" err="1"/>
              <a:t>Ούτε</a:t>
            </a:r>
            <a:r>
              <a:rPr lang="en-US" sz="1050" b="1" u="sng" dirty="0"/>
              <a:t> μπ</a:t>
            </a:r>
            <a:r>
              <a:rPr lang="en-US" sz="1050" b="1" u="sng" dirty="0" err="1"/>
              <a:t>όρεσε</a:t>
            </a:r>
            <a:r>
              <a:rPr lang="en-US" sz="1050" b="1" u="sng" dirty="0"/>
              <a:t> π</a:t>
            </a:r>
            <a:r>
              <a:rPr lang="en-US" sz="1050" b="1" u="sng" dirty="0" err="1"/>
              <a:t>οτέ</a:t>
            </a:r>
            <a:r>
              <a:rPr lang="en-US" sz="1050" b="1" u="sng" dirty="0"/>
              <a:t> ο </a:t>
            </a:r>
            <a:r>
              <a:rPr lang="en-US" sz="1050" b="1" u="sng" dirty="0" err="1"/>
              <a:t>Pouchet</a:t>
            </a:r>
            <a:r>
              <a:rPr lang="en-US" sz="1050" b="1" u="sng" dirty="0"/>
              <a:t> να π</a:t>
            </a:r>
            <a:r>
              <a:rPr lang="en-US" sz="1050" b="1" u="sng" dirty="0" err="1"/>
              <a:t>είσει</a:t>
            </a:r>
            <a:r>
              <a:rPr lang="en-US" sz="1050" b="1" u="sng" dirty="0"/>
              <a:t> </a:t>
            </a:r>
            <a:r>
              <a:rPr lang="en-US" sz="1050" b="1" u="sng" dirty="0" err="1"/>
              <a:t>τον</a:t>
            </a:r>
            <a:r>
              <a:rPr lang="en-US" sz="1050" b="1" u="sng" dirty="0"/>
              <a:t> Pasteur να πρα</a:t>
            </a:r>
            <a:r>
              <a:rPr lang="en-US" sz="1050" b="1" u="sng" dirty="0" err="1"/>
              <a:t>γμ</a:t>
            </a:r>
            <a:r>
              <a:rPr lang="en-US" sz="1050" b="1" u="sng" dirty="0"/>
              <a:t>ατοποιήσει τα πειράματά του με εκχύλισμα από άχυρα… επειδή σε αυτό το εκχύλισμα οι μικροοργανισμοί όντως εμφανίζονταν ακόμα και μετά από την αποστείρωση! </a:t>
            </a:r>
            <a:r>
              <a:rPr lang="en-US" sz="1050" b="1" u="sng" dirty="0" err="1"/>
              <a:t>Αργότερ</a:t>
            </a:r>
            <a:r>
              <a:rPr lang="en-US" sz="1050" b="1" u="sng" dirty="0"/>
              <a:t>α ανακαλύφθηκε ότι αυτό συνέβαινε γιατί υπήρχαν ανθεκτικές μορφές βακτηρίων που δεν πέθαιναν με την αποστείρωση.</a:t>
            </a:r>
          </a:p>
          <a:p>
            <a:pPr marL="0" marR="0" lvl="0" indent="-228600" fontAlgn="base">
              <a:lnSpc>
                <a:spcPct val="90000"/>
              </a:lnSpc>
              <a:spcBef>
                <a:spcPct val="0"/>
              </a:spcBef>
              <a:spcAft>
                <a:spcPts val="600"/>
              </a:spcAft>
              <a:buClrTx/>
              <a:buSzTx/>
              <a:buFont typeface="Arial" panose="020B0604020202020204" pitchFamily="34" charset="0"/>
              <a:buChar char="•"/>
              <a:tabLst/>
            </a:pPr>
            <a:r>
              <a:rPr lang="en-US" sz="1000" dirty="0"/>
              <a:t>Η </a:t>
            </a:r>
            <a:r>
              <a:rPr lang="en-US" sz="1000" dirty="0" err="1"/>
              <a:t>μελέτη</a:t>
            </a:r>
            <a:r>
              <a:rPr lang="en-US" sz="1000" dirty="0"/>
              <a:t> </a:t>
            </a:r>
            <a:r>
              <a:rPr lang="en-US" sz="1000" dirty="0" err="1"/>
              <a:t>των</a:t>
            </a:r>
            <a:r>
              <a:rPr lang="en-US" sz="1000" dirty="0"/>
              <a:t> </a:t>
            </a:r>
            <a:r>
              <a:rPr lang="en-US" sz="1000" dirty="0" err="1"/>
              <a:t>κειμένων</a:t>
            </a:r>
            <a:r>
              <a:rPr lang="en-US" sz="1000" dirty="0"/>
              <a:t> β</a:t>
            </a:r>
            <a:r>
              <a:rPr lang="en-US" sz="1000" dirty="0" err="1"/>
              <a:t>οηθάει</a:t>
            </a:r>
            <a:r>
              <a:rPr lang="en-US" sz="1000" dirty="0"/>
              <a:t> </a:t>
            </a:r>
            <a:r>
              <a:rPr lang="en-US" sz="1000" dirty="0" err="1"/>
              <a:t>στο</a:t>
            </a:r>
            <a:r>
              <a:rPr lang="en-US" sz="1000" dirty="0"/>
              <a:t> να </a:t>
            </a:r>
            <a:r>
              <a:rPr lang="en-US" sz="1000" dirty="0" err="1"/>
              <a:t>γίνει</a:t>
            </a:r>
            <a:r>
              <a:rPr lang="en-US" sz="1000" dirty="0"/>
              <a:t> φα</a:t>
            </a:r>
            <a:r>
              <a:rPr lang="en-US" sz="1000" dirty="0" err="1"/>
              <a:t>νερό</a:t>
            </a:r>
            <a:r>
              <a:rPr lang="en-US" sz="1000" dirty="0"/>
              <a:t> π</a:t>
            </a:r>
            <a:r>
              <a:rPr lang="en-US" sz="1000" dirty="0" err="1"/>
              <a:t>ως</a:t>
            </a:r>
            <a:r>
              <a:rPr kumimoji="0" lang="en-US" sz="1000" b="0" i="0" u="none" strike="noStrike" cap="none" normalizeH="0" baseline="0" dirty="0">
                <a:ln>
                  <a:noFill/>
                </a:ln>
                <a:effectLst/>
              </a:rPr>
              <a:t> </a:t>
            </a:r>
            <a:r>
              <a:rPr kumimoji="0" lang="en-US" sz="1000" b="0" i="0" u="none" strike="noStrike" cap="none" normalizeH="0" baseline="0" dirty="0" err="1">
                <a:ln>
                  <a:noFill/>
                </a:ln>
                <a:effectLst/>
              </a:rPr>
              <a:t>εμ</a:t>
            </a:r>
            <a:r>
              <a:rPr kumimoji="0" lang="en-US" sz="1000" b="0" i="0" u="none" strike="noStrike" cap="none" normalizeH="0" baseline="0" dirty="0">
                <a:ln>
                  <a:noFill/>
                </a:ln>
                <a:effectLst/>
              </a:rPr>
              <a:t>πλέκονταν πολλοί περισσότεροι παράγοντες, όπως κοινωνικοί παράγοντες (που αντιστοιχούν στην καθολική μεσαία τάξη του Παρισιού που θαύμαζε τον Pasteur και θεωρούσε τον Pouchet έναν επαρχιακό γιατρό αμφιβόλων πεποιθήσεων εξαιτίας του γεγονότος ότι ήταν προτεστάντης και οπαδός του Δαρβίνου) και πολιτικοί παράγοντες (για παράδειγμα ο αυξανόμενος ανταγωνισμός προς την ακμάζουσα επιστήμη στη Γερμανία), οι οποίοι είχαν σημαντικό ρόλο στη διαμάχη. </a:t>
            </a: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sz="1050" b="0" i="0" u="none" strike="noStrike" cap="none" normalizeH="0" baseline="0" dirty="0">
                <a:ln>
                  <a:noFill/>
                </a:ln>
                <a:effectLst/>
              </a:rPr>
              <a:t>Η π</a:t>
            </a:r>
            <a:r>
              <a:rPr kumimoji="0" lang="en-US" sz="1050" b="0" i="0" u="none" strike="noStrike" cap="none" normalizeH="0" baseline="0" dirty="0" err="1">
                <a:ln>
                  <a:noFill/>
                </a:ln>
                <a:effectLst/>
              </a:rPr>
              <a:t>ρόσ</a:t>
            </a:r>
            <a:r>
              <a:rPr kumimoji="0" lang="en-US" sz="1050" b="0" i="0" u="none" strike="noStrike" cap="none" normalizeH="0" baseline="0" dirty="0">
                <a:ln>
                  <a:noFill/>
                </a:ln>
                <a:effectLst/>
              </a:rPr>
              <a:t>βαση σε μέσα επικοινωνίας κατέστη επίσης σημαντική: ο Pasteur είχε την ευκαιρία να εξηγήσει τις ιδέες του σε συνέδρια και διαλέξεις με μεγάλο κοινό στο Παρίσι ενώ στον Pouchet δεν δόθηκε ποτέ μια παρόμοια ευκαιρία. </a:t>
            </a:r>
            <a:r>
              <a:rPr kumimoji="0" lang="en-US" sz="1050" b="0" i="0" u="none" strike="noStrike" cap="none" normalizeH="0" baseline="0" dirty="0" err="1">
                <a:ln>
                  <a:noFill/>
                </a:ln>
                <a:effectLst/>
              </a:rPr>
              <a:t>Δεν</a:t>
            </a:r>
            <a:r>
              <a:rPr kumimoji="0" lang="en-US" sz="1050" b="0" i="0" u="none" strike="noStrike" cap="none" normalizeH="0" baseline="0" dirty="0">
                <a:ln>
                  <a:noFill/>
                </a:ln>
                <a:effectLst/>
              </a:rPr>
              <a:t> υπ</a:t>
            </a:r>
            <a:r>
              <a:rPr kumimoji="0" lang="en-US" sz="1050" b="0" i="0" u="none" strike="noStrike" cap="none" normalizeH="0" baseline="0" dirty="0" err="1">
                <a:ln>
                  <a:noFill/>
                </a:ln>
                <a:effectLst/>
              </a:rPr>
              <a:t>άρχει</a:t>
            </a:r>
            <a:r>
              <a:rPr kumimoji="0" lang="en-US" sz="1050" b="0" i="0" u="none" strike="noStrike" cap="none" normalizeH="0" baseline="0" dirty="0">
                <a:ln>
                  <a:noFill/>
                </a:ln>
                <a:effectLst/>
              </a:rPr>
              <a:t> κα</a:t>
            </a:r>
            <a:r>
              <a:rPr kumimoji="0" lang="en-US" sz="1050" b="0" i="0" u="none" strike="noStrike" cap="none" normalizeH="0" baseline="0" dirty="0" err="1">
                <a:ln>
                  <a:noFill/>
                </a:ln>
                <a:effectLst/>
              </a:rPr>
              <a:t>μί</a:t>
            </a:r>
            <a:r>
              <a:rPr kumimoji="0" lang="en-US" sz="1050" b="0" i="0" u="none" strike="noStrike" cap="none" normalizeH="0" baseline="0" dirty="0">
                <a:ln>
                  <a:noFill/>
                </a:ln>
                <a:effectLst/>
              </a:rPr>
              <a:t>α αμφιβολία ότι η εφαρμογή των ιδεών του Pasteur στην πρόληψη των μολύνσεων τον ευνόησε και συνέβαλε στην αγνόηση των πειραματικών επιχειρημάτων του Pouchet.</a:t>
            </a: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sz="1050" b="0" i="0" u="none" strike="noStrike" cap="none" normalizeH="0" baseline="0" dirty="0" err="1">
                <a:ln>
                  <a:noFill/>
                </a:ln>
                <a:effectLst/>
              </a:rPr>
              <a:t>Αυτό</a:t>
            </a:r>
            <a:r>
              <a:rPr kumimoji="0" lang="en-US" sz="1050" b="0" i="0" u="none" strike="noStrike" cap="none" normalizeH="0" baseline="0" dirty="0">
                <a:ln>
                  <a:noFill/>
                </a:ln>
                <a:effectLst/>
              </a:rPr>
              <a:t> π</a:t>
            </a:r>
            <a:r>
              <a:rPr kumimoji="0" lang="en-US" sz="1050" b="0" i="0" u="none" strike="noStrike" cap="none" normalizeH="0" baseline="0" dirty="0" err="1">
                <a:ln>
                  <a:noFill/>
                </a:ln>
                <a:effectLst/>
              </a:rPr>
              <a:t>ου</a:t>
            </a:r>
            <a:r>
              <a:rPr kumimoji="0" lang="en-US" sz="1050" b="0" i="0" u="none" strike="noStrike" cap="none" normalizeH="0" baseline="0" dirty="0">
                <a:ln>
                  <a:noFill/>
                </a:ln>
                <a:effectLst/>
              </a:rPr>
              <a:t> </a:t>
            </a:r>
            <a:r>
              <a:rPr kumimoji="0" lang="en-US" sz="1050" b="0" i="0" u="none" strike="noStrike" cap="none" normalizeH="0" baseline="0" dirty="0" err="1">
                <a:ln>
                  <a:noFill/>
                </a:ln>
                <a:effectLst/>
              </a:rPr>
              <a:t>εκ</a:t>
            </a:r>
            <a:r>
              <a:rPr kumimoji="0" lang="en-US" sz="1050" b="0" i="0" u="none" strike="noStrike" cap="none" normalizeH="0" baseline="0" dirty="0">
                <a:ln>
                  <a:noFill/>
                </a:ln>
                <a:effectLst/>
              </a:rPr>
              <a:t>πλήσσει περισσότερο τους φοιτητές μας κατά την εμβάθυνση και κατά την</a:t>
            </a:r>
            <a:r>
              <a:rPr kumimoji="0" lang="el-GR" sz="1050" b="0" i="0" u="none" strike="noStrike" cap="none" normalizeH="0" baseline="0" dirty="0">
                <a:ln>
                  <a:noFill/>
                </a:ln>
                <a:effectLst/>
              </a:rPr>
              <a:t> </a:t>
            </a:r>
            <a:r>
              <a:rPr kumimoji="0" lang="en-US" sz="1050" b="0" i="0" u="none" strike="noStrike" cap="none" normalizeH="0" baseline="0" dirty="0">
                <a:ln>
                  <a:noFill/>
                </a:ln>
                <a:effectLst/>
              </a:rPr>
              <a:t>κατα</a:t>
            </a:r>
            <a:r>
              <a:rPr kumimoji="0" lang="en-US" sz="1050" b="0" i="0" u="none" strike="noStrike" cap="none" normalizeH="0" baseline="0" dirty="0" err="1">
                <a:ln>
                  <a:noFill/>
                </a:ln>
                <a:effectLst/>
              </a:rPr>
              <a:t>νόηση</a:t>
            </a:r>
            <a:r>
              <a:rPr kumimoji="0" lang="en-US" sz="1050" b="0" i="0" u="none" strike="noStrike" cap="none" normalizeH="0" baseline="0" dirty="0">
                <a:ln>
                  <a:noFill/>
                </a:ln>
                <a:effectLst/>
              </a:rPr>
              <a:t> </a:t>
            </a:r>
            <a:r>
              <a:rPr kumimoji="0" lang="en-US" sz="1050" b="0" i="0" u="none" strike="noStrike" cap="none" normalizeH="0" baseline="0" dirty="0" err="1">
                <a:ln>
                  <a:noFill/>
                </a:ln>
                <a:effectLst/>
              </a:rPr>
              <a:t>της</a:t>
            </a:r>
            <a:r>
              <a:rPr kumimoji="0" lang="en-US" sz="1050" b="0" i="0" u="none" strike="noStrike" cap="none" normalizeH="0" baseline="0" dirty="0">
                <a:ln>
                  <a:noFill/>
                </a:ln>
                <a:effectLst/>
              </a:rPr>
              <a:t> π</a:t>
            </a:r>
            <a:r>
              <a:rPr kumimoji="0" lang="en-US" sz="1050" b="0" i="0" u="none" strike="noStrike" cap="none" normalizeH="0" baseline="0" dirty="0" err="1">
                <a:ln>
                  <a:noFill/>
                </a:ln>
                <a:effectLst/>
              </a:rPr>
              <a:t>ολυ</a:t>
            </a:r>
            <a:r>
              <a:rPr kumimoji="0" lang="en-US" sz="1050" b="0" i="0" u="none" strike="noStrike" cap="none" normalizeH="0" baseline="0" dirty="0">
                <a:ln>
                  <a:noFill/>
                </a:ln>
                <a:effectLst/>
              </a:rPr>
              <a:t>πλοκότητας αυτής της συζήτησης είναι ότι και ο Pouchet και ο Pasteur</a:t>
            </a:r>
            <a:r>
              <a:rPr kumimoji="0" lang="el-GR" sz="1050" b="0" i="0" u="none" strike="noStrike" cap="none" normalizeH="0" baseline="0" dirty="0">
                <a:ln>
                  <a:noFill/>
                </a:ln>
                <a:effectLst/>
              </a:rPr>
              <a:t> </a:t>
            </a:r>
            <a:r>
              <a:rPr kumimoji="0" lang="en-US" sz="1050" b="0" i="0" u="none" strike="noStrike" cap="none" normalizeH="0" baseline="0" dirty="0">
                <a:ln>
                  <a:noFill/>
                </a:ln>
                <a:effectLst/>
              </a:rPr>
              <a:t>αν και βα</a:t>
            </a:r>
            <a:r>
              <a:rPr kumimoji="0" lang="en-US" sz="1050" b="0" i="0" u="none" strike="noStrike" cap="none" normalizeH="0" baseline="0" dirty="0" err="1">
                <a:ln>
                  <a:noFill/>
                </a:ln>
                <a:effectLst/>
              </a:rPr>
              <a:t>σίστηκ</a:t>
            </a:r>
            <a:r>
              <a:rPr kumimoji="0" lang="en-US" sz="1050" b="0" i="0" u="none" strike="noStrike" cap="none" normalizeH="0" baseline="0" dirty="0">
                <a:ln>
                  <a:noFill/>
                </a:ln>
                <a:effectLst/>
              </a:rPr>
              <a:t>αν σε πειράματα που πραγματοποιήθηκαν με τις ίδιες προφυλάξεις και την</a:t>
            </a:r>
            <a:r>
              <a:rPr kumimoji="0" lang="el-GR" sz="1050" b="0" i="0" u="none" strike="noStrike" cap="none" normalizeH="0" baseline="0" dirty="0">
                <a:ln>
                  <a:noFill/>
                </a:ln>
                <a:effectLst/>
              </a:rPr>
              <a:t> </a:t>
            </a:r>
            <a:r>
              <a:rPr kumimoji="0" lang="en-US" sz="1050" b="0" i="0" u="none" strike="noStrike" cap="none" normalizeH="0" baseline="0" dirty="0" err="1">
                <a:ln>
                  <a:noFill/>
                </a:ln>
                <a:effectLst/>
              </a:rPr>
              <a:t>ίδι</a:t>
            </a:r>
            <a:r>
              <a:rPr kumimoji="0" lang="en-US" sz="1050" b="0" i="0" u="none" strike="noStrike" cap="none" normalizeH="0" baseline="0" dirty="0">
                <a:ln>
                  <a:noFill/>
                </a:ln>
                <a:effectLst/>
              </a:rPr>
              <a:t>α αυστηρότητα, ερμήνευαν τα λανθασμένα αποτελέσματα που προέκυπταν κάθε τόσο με</a:t>
            </a:r>
            <a:r>
              <a:rPr kumimoji="0" lang="el-GR" sz="1050" b="0" i="0" u="none" strike="noStrike" cap="none" normalizeH="0" baseline="0" dirty="0">
                <a:ln>
                  <a:noFill/>
                </a:ln>
                <a:effectLst/>
              </a:rPr>
              <a:t> </a:t>
            </a:r>
            <a:r>
              <a:rPr kumimoji="0" lang="en-US" sz="1050" b="0" i="0" u="none" strike="noStrike" cap="none" normalizeH="0" baseline="0" dirty="0" err="1">
                <a:ln>
                  <a:noFill/>
                </a:ln>
                <a:effectLst/>
              </a:rPr>
              <a:t>δι</a:t>
            </a:r>
            <a:r>
              <a:rPr kumimoji="0" lang="en-US" sz="1050" b="0" i="0" u="none" strike="noStrike" cap="none" normalizeH="0" baseline="0" dirty="0">
                <a:ln>
                  <a:noFill/>
                </a:ln>
                <a:effectLst/>
              </a:rPr>
              <a:t>αφορετικό τρόπο.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85D287AE-4DBD-46FA-AF37-7BECEE8ED431}"/>
              </a:ext>
            </a:extLst>
          </p:cNvPr>
          <p:cNvSpPr>
            <a:spLocks noGrp="1"/>
          </p:cNvSpPr>
          <p:nvPr>
            <p:ph type="title"/>
          </p:nvPr>
        </p:nvSpPr>
        <p:spPr>
          <a:xfrm>
            <a:off x="630936" y="548640"/>
            <a:ext cx="2700645" cy="5431536"/>
          </a:xfrm>
        </p:spPr>
        <p:txBody>
          <a:bodyPr vert="horz" lIns="91440" tIns="45720" rIns="91440" bIns="45720" rtlCol="0" anchor="ctr">
            <a:normAutofit/>
          </a:bodyPr>
          <a:lstStyle/>
          <a:p>
            <a:pPr algn="l">
              <a:lnSpc>
                <a:spcPct val="90000"/>
              </a:lnSpc>
            </a:pPr>
            <a:r>
              <a:rPr lang="en-US" sz="2900" kern="1200" dirty="0">
                <a:solidFill>
                  <a:schemeClr val="tx1"/>
                </a:solidFill>
                <a:latin typeface="+mj-lt"/>
                <a:ea typeface="+mj-ea"/>
                <a:cs typeface="+mj-cs"/>
              </a:rPr>
              <a:t>Η κα</a:t>
            </a:r>
            <a:r>
              <a:rPr lang="en-US" sz="2900" kern="1200" dirty="0" err="1">
                <a:solidFill>
                  <a:schemeClr val="tx1"/>
                </a:solidFill>
                <a:latin typeface="+mj-lt"/>
                <a:ea typeface="+mj-ea"/>
                <a:cs typeface="+mj-cs"/>
              </a:rPr>
              <a:t>τάληξη</a:t>
            </a:r>
            <a:r>
              <a:rPr lang="en-US" sz="2900" kern="1200" dirty="0">
                <a:solidFill>
                  <a:schemeClr val="tx1"/>
                </a:solidFill>
                <a:latin typeface="+mj-lt"/>
                <a:ea typeface="+mj-ea"/>
                <a:cs typeface="+mj-cs"/>
              </a:rPr>
              <a:t>: </a:t>
            </a:r>
            <a:r>
              <a:rPr lang="en-US" sz="2900" kern="1200" dirty="0" err="1">
                <a:solidFill>
                  <a:schemeClr val="tx1"/>
                </a:solidFill>
                <a:latin typeface="+mj-lt"/>
                <a:ea typeface="+mj-ea"/>
                <a:cs typeface="+mj-cs"/>
              </a:rPr>
              <a:t>Δύο</a:t>
            </a:r>
            <a:r>
              <a:rPr lang="en-US" sz="2900" kern="1200" dirty="0">
                <a:solidFill>
                  <a:schemeClr val="tx1"/>
                </a:solidFill>
                <a:latin typeface="+mj-lt"/>
                <a:ea typeface="+mj-ea"/>
                <a:cs typeface="+mj-cs"/>
              </a:rPr>
              <a:t> λα</a:t>
            </a:r>
            <a:r>
              <a:rPr lang="en-US" sz="2900" kern="1200" dirty="0" err="1">
                <a:solidFill>
                  <a:schemeClr val="tx1"/>
                </a:solidFill>
                <a:latin typeface="+mj-lt"/>
                <a:ea typeface="+mj-ea"/>
                <a:cs typeface="+mj-cs"/>
              </a:rPr>
              <a:t>θεμέν</a:t>
            </a:r>
            <a:r>
              <a:rPr lang="en-US" sz="2900" kern="1200" dirty="0">
                <a:solidFill>
                  <a:schemeClr val="tx1"/>
                </a:solidFill>
                <a:latin typeface="+mj-lt"/>
                <a:ea typeface="+mj-ea"/>
                <a:cs typeface="+mj-cs"/>
              </a:rPr>
              <a:t>α συμπεράσματα που θα μπορούσαν να είναι αλήθειες!</a:t>
            </a:r>
          </a:p>
        </p:txBody>
      </p:sp>
      <p:sp>
        <p:nvSpPr>
          <p:cNvPr id="4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Ορθογώνιο 2">
            <a:extLst>
              <a:ext uri="{FF2B5EF4-FFF2-40B4-BE49-F238E27FC236}">
                <a16:creationId xmlns:a16="http://schemas.microsoft.com/office/drawing/2014/main" id="{934C1A21-A1CB-4F12-9339-6811A16C8079}"/>
              </a:ext>
            </a:extLst>
          </p:cNvPr>
          <p:cNvSpPr/>
          <p:nvPr/>
        </p:nvSpPr>
        <p:spPr>
          <a:xfrm>
            <a:off x="3844813" y="552091"/>
            <a:ext cx="4668251" cy="543153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500" dirty="0" err="1"/>
              <a:t>Δεν</a:t>
            </a:r>
            <a:r>
              <a:rPr lang="en-US" sz="1500" dirty="0"/>
              <a:t> μπ</a:t>
            </a:r>
            <a:r>
              <a:rPr lang="en-US" sz="1500" dirty="0" err="1"/>
              <a:t>όρεσε</a:t>
            </a:r>
            <a:r>
              <a:rPr lang="en-US" sz="1500" dirty="0"/>
              <a:t> π</a:t>
            </a:r>
            <a:r>
              <a:rPr lang="en-US" sz="1500" dirty="0" err="1"/>
              <a:t>οτέ</a:t>
            </a:r>
            <a:r>
              <a:rPr lang="en-US" sz="1500" dirty="0"/>
              <a:t> ο </a:t>
            </a:r>
            <a:r>
              <a:rPr lang="en-US" sz="1500" dirty="0" err="1"/>
              <a:t>Pouchet</a:t>
            </a:r>
            <a:r>
              <a:rPr lang="en-US" sz="1500" dirty="0"/>
              <a:t> να π</a:t>
            </a:r>
            <a:r>
              <a:rPr lang="en-US" sz="1500" dirty="0" err="1"/>
              <a:t>είσει</a:t>
            </a:r>
            <a:r>
              <a:rPr lang="en-US" sz="1500" dirty="0"/>
              <a:t> </a:t>
            </a:r>
            <a:r>
              <a:rPr lang="en-US" sz="1500" dirty="0" err="1"/>
              <a:t>τον</a:t>
            </a:r>
            <a:r>
              <a:rPr lang="en-US" sz="1500" dirty="0"/>
              <a:t> Pasteur να πραγµα</a:t>
            </a:r>
            <a:r>
              <a:rPr lang="en-US" sz="1500" dirty="0" err="1"/>
              <a:t>το</a:t>
            </a:r>
            <a:r>
              <a:rPr lang="en-US" sz="1500" dirty="0"/>
              <a:t>ποιήσει τα πειράµατά του µε εκχύλισµα από άχυρα επειδή σε αυτό το εκχύλισµα οι µικροοργανισµοί όντως εµφανίζονταν ακόµα και µετά από την αποστείρωση! </a:t>
            </a:r>
            <a:r>
              <a:rPr lang="en-US" sz="1500" dirty="0" err="1"/>
              <a:t>Αργότερ</a:t>
            </a:r>
            <a:r>
              <a:rPr lang="en-US" sz="1500" dirty="0"/>
              <a:t>α ανακαλύφθηκε ότι αυτό συνέβαινε γιατί υπήρχαν ανθεκτικές µορφές βακτηρίων που δεν πέθαιναν µε την αποστείρωση.</a:t>
            </a:r>
          </a:p>
          <a:p>
            <a:pPr indent="-228600">
              <a:lnSpc>
                <a:spcPct val="90000"/>
              </a:lnSpc>
              <a:spcAft>
                <a:spcPts val="600"/>
              </a:spcAft>
              <a:buFont typeface="Arial" panose="020B0604020202020204" pitchFamily="34" charset="0"/>
              <a:buChar char="•"/>
            </a:pPr>
            <a:r>
              <a:rPr lang="en-US" sz="1500" dirty="0" err="1"/>
              <a:t>Στο</a:t>
            </a:r>
            <a:r>
              <a:rPr lang="en-US" sz="1500" dirty="0"/>
              <a:t> βα</a:t>
            </a:r>
            <a:r>
              <a:rPr lang="en-US" sz="1500" dirty="0" err="1"/>
              <a:t>θμό</a:t>
            </a:r>
            <a:r>
              <a:rPr lang="en-US" sz="1500" dirty="0"/>
              <a:t> π</a:t>
            </a:r>
            <a:r>
              <a:rPr lang="en-US" sz="1500" dirty="0" err="1"/>
              <a:t>ου</a:t>
            </a:r>
            <a:r>
              <a:rPr lang="en-US" sz="1500" dirty="0"/>
              <a:t> ο Pasteur βεβα</a:t>
            </a:r>
            <a:r>
              <a:rPr lang="en-US" sz="1500" dirty="0" err="1"/>
              <a:t>ίωνε</a:t>
            </a:r>
            <a:r>
              <a:rPr lang="en-US" sz="1500" dirty="0"/>
              <a:t> </a:t>
            </a:r>
            <a:r>
              <a:rPr lang="en-US" sz="1500" dirty="0" err="1"/>
              <a:t>ότι</a:t>
            </a:r>
            <a:r>
              <a:rPr lang="en-US" sz="1500" dirty="0"/>
              <a:t> η </a:t>
            </a:r>
            <a:r>
              <a:rPr lang="en-US" sz="1500" dirty="0" err="1"/>
              <a:t>ζωή</a:t>
            </a:r>
            <a:r>
              <a:rPr lang="en-US" sz="1500" dirty="0"/>
              <a:t> </a:t>
            </a:r>
            <a:r>
              <a:rPr lang="en-US" sz="1500" dirty="0" err="1"/>
              <a:t>δεν</a:t>
            </a:r>
            <a:r>
              <a:rPr lang="en-US" sz="1500" dirty="0"/>
              <a:t> πα</a:t>
            </a:r>
            <a:r>
              <a:rPr lang="en-US" sz="1500" dirty="0" err="1"/>
              <a:t>ράγετ</a:t>
            </a:r>
            <a:r>
              <a:rPr lang="en-US" sz="1500" dirty="0"/>
              <a:t>αι από κοινές, καθημερινές χημικές διαδικασίες, ήταν σωστός από ότι έδειξαν οι επακόλουθες μελέτες. </a:t>
            </a:r>
            <a:r>
              <a:rPr lang="en-US" sz="1500" dirty="0" err="1"/>
              <a:t>Στο</a:t>
            </a:r>
            <a:r>
              <a:rPr lang="en-US" sz="1500" dirty="0"/>
              <a:t> βα</a:t>
            </a:r>
            <a:r>
              <a:rPr lang="en-US" sz="1500" dirty="0" err="1"/>
              <a:t>θμό</a:t>
            </a:r>
            <a:r>
              <a:rPr lang="en-US" sz="1500" dirty="0"/>
              <a:t>, </a:t>
            </a:r>
            <a:r>
              <a:rPr lang="en-US" sz="1500" dirty="0" err="1"/>
              <a:t>όμως</a:t>
            </a:r>
            <a:r>
              <a:rPr lang="en-US" sz="1500" dirty="0"/>
              <a:t>, π</a:t>
            </a:r>
            <a:r>
              <a:rPr lang="en-US" sz="1500" dirty="0" err="1"/>
              <a:t>ου</a:t>
            </a:r>
            <a:r>
              <a:rPr lang="en-US" sz="1500" dirty="0"/>
              <a:t> α</a:t>
            </a:r>
            <a:r>
              <a:rPr lang="en-US" sz="1500" dirty="0" err="1"/>
              <a:t>ρνιότ</a:t>
            </a:r>
            <a:r>
              <a:rPr lang="en-US" sz="1500" dirty="0"/>
              <a:t>αν </a:t>
            </a:r>
            <a:r>
              <a:rPr lang="en-US" sz="1500" b="1" dirty="0"/>
              <a:t>ότι θα μπορούσε να έχει παραχθεί (κάποτε στο παρελθόν)</a:t>
            </a:r>
            <a:r>
              <a:rPr lang="en-US" sz="1500" dirty="0"/>
              <a:t> από αρκετές πολύπλοκες ανόργανες μοριακές διαδικασίες, είχε άδικο. </a:t>
            </a:r>
          </a:p>
          <a:p>
            <a:pPr indent="-228600">
              <a:lnSpc>
                <a:spcPct val="90000"/>
              </a:lnSpc>
              <a:spcAft>
                <a:spcPts val="600"/>
              </a:spcAft>
              <a:buFont typeface="Arial" panose="020B0604020202020204" pitchFamily="34" charset="0"/>
              <a:buChar char="•"/>
            </a:pPr>
            <a:r>
              <a:rPr lang="en-US" sz="1500" dirty="0" err="1"/>
              <a:t>Το</a:t>
            </a:r>
            <a:r>
              <a:rPr lang="en-US" sz="1500" dirty="0"/>
              <a:t> </a:t>
            </a:r>
            <a:r>
              <a:rPr lang="en-US" sz="1500" dirty="0" err="1"/>
              <a:t>ίδιο</a:t>
            </a:r>
            <a:r>
              <a:rPr lang="en-US" sz="1500" dirty="0"/>
              <a:t> </a:t>
            </a:r>
            <a:r>
              <a:rPr lang="en-US" sz="1500" dirty="0" err="1"/>
              <a:t>ισχύει</a:t>
            </a:r>
            <a:r>
              <a:rPr lang="en-US" sz="1500" dirty="0"/>
              <a:t> </a:t>
            </a:r>
            <a:r>
              <a:rPr lang="en-US" sz="1500" dirty="0" err="1"/>
              <a:t>γι</a:t>
            </a:r>
            <a:r>
              <a:rPr lang="en-US" sz="1500" dirty="0"/>
              <a:t>α τον Pouchet: το ότι </a:t>
            </a:r>
            <a:r>
              <a:rPr lang="en-US" sz="1500" b="1" dirty="0"/>
              <a:t>δεν παράγεται σήμερα ζωή με αυτόματη γένεση </a:t>
            </a:r>
            <a:r>
              <a:rPr lang="en-US" sz="1500" dirty="0"/>
              <a:t>δεν σημαίνει πως αυτό δεν έγινε κάποτε στο παρελθόν. [</a:t>
            </a:r>
            <a:r>
              <a:rPr lang="en-US" sz="1500" dirty="0" err="1"/>
              <a:t>Βλέ</a:t>
            </a:r>
            <a:r>
              <a:rPr lang="en-US" sz="1500" dirty="0"/>
              <a:t>πε πείραμα Miller-Urey].</a:t>
            </a:r>
          </a:p>
          <a:p>
            <a:pPr indent="-228600">
              <a:lnSpc>
                <a:spcPct val="90000"/>
              </a:lnSpc>
              <a:spcAft>
                <a:spcPts val="600"/>
              </a:spcAft>
              <a:buFont typeface="Arial" panose="020B0604020202020204" pitchFamily="34" charset="0"/>
              <a:buChar char="•"/>
            </a:pPr>
            <a:r>
              <a:rPr lang="en-US" sz="1500" dirty="0" err="1"/>
              <a:t>Αν</a:t>
            </a:r>
            <a:r>
              <a:rPr lang="en-US" sz="1500" dirty="0"/>
              <a:t> </a:t>
            </a:r>
            <a:r>
              <a:rPr lang="en-US" sz="1500" dirty="0" err="1"/>
              <a:t>ζούσ</a:t>
            </a:r>
            <a:r>
              <a:rPr lang="en-US" sz="1500" dirty="0"/>
              <a:t>αν σήμερα</a:t>
            </a:r>
            <a:r>
              <a:rPr lang="el-GR" sz="1500" dirty="0"/>
              <a:t>- ΝΕΑ ΔΙΑΤΥΠΩΣΗ</a:t>
            </a:r>
            <a:r>
              <a:rPr lang="en-US" sz="1500" dirty="0"/>
              <a:t>: Πα</a:t>
            </a:r>
            <a:r>
              <a:rPr lang="en-US" sz="1500" dirty="0" err="1"/>
              <a:t>στέρ</a:t>
            </a:r>
            <a:r>
              <a:rPr lang="en-US" sz="1500" dirty="0"/>
              <a:t>: «Η α</a:t>
            </a:r>
            <a:r>
              <a:rPr lang="en-US" sz="1500" dirty="0" err="1"/>
              <a:t>υτόμ</a:t>
            </a:r>
            <a:r>
              <a:rPr lang="en-US" sz="1500" dirty="0"/>
              <a:t>ατη γένεση δεν μπορεί να συμβεί (σήμερα).</a:t>
            </a:r>
            <a:r>
              <a:rPr lang="el-GR" sz="1500" dirty="0"/>
              <a:t> Ή διαφορετικά: </a:t>
            </a:r>
            <a:r>
              <a:rPr lang="en-US" sz="1500" dirty="0" err="1"/>
              <a:t>Omne</a:t>
            </a:r>
            <a:r>
              <a:rPr lang="en-US" sz="1500" dirty="0"/>
              <a:t> </a:t>
            </a:r>
            <a:r>
              <a:rPr lang="en-US" sz="1500" dirty="0" err="1"/>
              <a:t>vivum</a:t>
            </a:r>
            <a:r>
              <a:rPr lang="en-US" sz="1500" dirty="0"/>
              <a:t> ex vivo (</a:t>
            </a:r>
            <a:r>
              <a:rPr lang="el-GR" sz="1500" dirty="0"/>
              <a:t>σήμερα)!!!</a:t>
            </a:r>
            <a:endParaRPr lang="en-US" sz="1500" dirty="0"/>
          </a:p>
          <a:p>
            <a:pPr indent="-228600">
              <a:lnSpc>
                <a:spcPct val="90000"/>
              </a:lnSpc>
              <a:spcAft>
                <a:spcPts val="600"/>
              </a:spcAft>
              <a:buFont typeface="Arial" panose="020B0604020202020204" pitchFamily="34" charset="0"/>
              <a:buChar char="•"/>
            </a:pPr>
            <a:r>
              <a:rPr lang="en-US" sz="1500" dirty="0" err="1"/>
              <a:t>Πουσέ</a:t>
            </a:r>
            <a:r>
              <a:rPr lang="en-US" sz="1500" dirty="0"/>
              <a:t>: «Η α</a:t>
            </a:r>
            <a:r>
              <a:rPr lang="en-US" sz="1500" dirty="0" err="1"/>
              <a:t>υτόμ</a:t>
            </a:r>
            <a:r>
              <a:rPr lang="en-US" sz="1500" dirty="0"/>
              <a:t>ατη γένεση είναι μία πραγματικότητα (</a:t>
            </a:r>
            <a:r>
              <a:rPr lang="el-GR" sz="1500" dirty="0"/>
              <a:t>Αλλά ΣΥΝΤΕΛΕΣΤΗΚΕ ΑΠΑΞ). ΠΡΙΝ</a:t>
            </a:r>
            <a:r>
              <a:rPr lang="en-US" sz="1500" dirty="0"/>
              <a:t> 3,5 Δισ χρόνια πριν!!!)».</a:t>
            </a:r>
          </a:p>
          <a:p>
            <a:pPr indent="-228600">
              <a:lnSpc>
                <a:spcPct val="90000"/>
              </a:lnSpc>
              <a:spcAft>
                <a:spcPts val="600"/>
              </a:spcAft>
              <a:buFont typeface="Arial" panose="020B0604020202020204" pitchFamily="34" charset="0"/>
              <a:buChar char="•"/>
            </a:pPr>
            <a:endParaRPr lang="en-US" sz="1500" dirty="0"/>
          </a:p>
        </p:txBody>
      </p:sp>
      <p:pic>
        <p:nvPicPr>
          <p:cNvPr id="4" name="Εγγεγραμμένος ήχος">
            <a:hlinkClick r:id="" action="ppaction://media"/>
            <a:extLst>
              <a:ext uri="{FF2B5EF4-FFF2-40B4-BE49-F238E27FC236}">
                <a16:creationId xmlns:a16="http://schemas.microsoft.com/office/drawing/2014/main" id="{B7E1EE32-0939-4FD5-A901-E1274949B9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12807" y="4946386"/>
            <a:ext cx="609600" cy="609600"/>
          </a:xfrm>
          <a:prstGeom prst="rect">
            <a:avLst/>
          </a:prstGeom>
        </p:spPr>
      </p:pic>
    </p:spTree>
    <p:extLst>
      <p:ext uri="{BB962C8B-B14F-4D97-AF65-F5344CB8AC3E}">
        <p14:creationId xmlns:p14="http://schemas.microsoft.com/office/powerpoint/2010/main" val="404810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7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46" y="554152"/>
            <a:ext cx="4306641"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5D1FD534-8C32-4A41-9F31-75A0B80877C6}"/>
              </a:ext>
            </a:extLst>
          </p:cNvPr>
          <p:cNvSpPr>
            <a:spLocks noGrp="1"/>
          </p:cNvSpPr>
          <p:nvPr>
            <p:ph type="title"/>
          </p:nvPr>
        </p:nvSpPr>
        <p:spPr>
          <a:xfrm>
            <a:off x="933804" y="1289765"/>
            <a:ext cx="2738325" cy="4270963"/>
          </a:xfrm>
        </p:spPr>
        <p:txBody>
          <a:bodyPr vert="horz" lIns="91440" tIns="45720" rIns="91440" bIns="45720" rtlCol="0" anchor="ctr">
            <a:normAutofit/>
          </a:bodyPr>
          <a:lstStyle/>
          <a:p>
            <a:pPr>
              <a:lnSpc>
                <a:spcPct val="90000"/>
              </a:lnSpc>
            </a:pPr>
            <a:r>
              <a:rPr lang="en-US" sz="3100" kern="1200">
                <a:solidFill>
                  <a:srgbClr val="FFFFFF"/>
                </a:solidFill>
                <a:latin typeface="+mj-lt"/>
                <a:ea typeface="+mj-ea"/>
                <a:cs typeface="+mj-cs"/>
              </a:rPr>
              <a:t>Εμπειρικός </a:t>
            </a:r>
            <a:r>
              <a:rPr lang="en-US" sz="3100" i="1" kern="1200">
                <a:solidFill>
                  <a:srgbClr val="FFFFFF"/>
                </a:solidFill>
                <a:latin typeface="+mj-lt"/>
                <a:ea typeface="+mj-ea"/>
                <a:cs typeface="+mj-cs"/>
              </a:rPr>
              <a:t>υπό</a:t>
            </a:r>
            <a:r>
              <a:rPr lang="en-US" sz="3100" kern="1200">
                <a:solidFill>
                  <a:srgbClr val="FFFFFF"/>
                </a:solidFill>
                <a:latin typeface="+mj-lt"/>
                <a:ea typeface="+mj-ea"/>
                <a:cs typeface="+mj-cs"/>
              </a:rPr>
              <a:t>-προσδιορισμός της θεωρίας</a:t>
            </a:r>
          </a:p>
        </p:txBody>
      </p:sp>
      <p:sp>
        <p:nvSpPr>
          <p:cNvPr id="24"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619" y="374394"/>
            <a:ext cx="128637"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25"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581" y="1084507"/>
            <a:ext cx="118159"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Ορθογώνιο 2">
            <a:extLst>
              <a:ext uri="{FF2B5EF4-FFF2-40B4-BE49-F238E27FC236}">
                <a16:creationId xmlns:a16="http://schemas.microsoft.com/office/drawing/2014/main" id="{00F29412-10C4-4EEA-8AB8-3B4063B82CE9}"/>
              </a:ext>
            </a:extLst>
          </p:cNvPr>
          <p:cNvSpPr/>
          <p:nvPr/>
        </p:nvSpPr>
        <p:spPr>
          <a:xfrm>
            <a:off x="4722924" y="518400"/>
            <a:ext cx="3578706" cy="5837949"/>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700">
                <a:solidFill>
                  <a:schemeClr val="tx1">
                    <a:alpha val="80000"/>
                  </a:schemeClr>
                </a:solidFill>
              </a:rPr>
              <a:t>Το συμπέρασμα που βγαίνει από την θέση Duhem-Quine είναι ότι, ακόμη κι όταν υπάρχουν αρνητικά εμπειρικά δεδομένα, η ισχύς μιας θεωρίας μπορεί πάντα να διατηρηθεί, αν γίνουν κάποιες κατάλληλες τροποποιήσεις στις βοηθητικές υποθέσεις της θεωρίας. Με την έννοια αυτή, η επικύρωση του συνόλου μιας θεωρίας δεν μπορεί να προσδιορισθεί πλήρως από τα εμπειρικά δεδομένα, αλλά μόνο ένα τμήμα της, και, για αυτό, μιλάμε για τον εμπειρικό </a:t>
            </a:r>
            <a:r>
              <a:rPr lang="en-US" sz="1700" i="1">
                <a:solidFill>
                  <a:schemeClr val="tx1">
                    <a:alpha val="80000"/>
                  </a:schemeClr>
                </a:solidFill>
              </a:rPr>
              <a:t>υπό</a:t>
            </a:r>
            <a:r>
              <a:rPr lang="en-US" sz="1700">
                <a:solidFill>
                  <a:schemeClr val="tx1">
                    <a:alpha val="80000"/>
                  </a:schemeClr>
                </a:solidFill>
              </a:rPr>
              <a:t>-προσδιορισμό της θεωρίας. Ο πυρήνας της θεωρίας μπορεί να επιβιώσει σε αρνητικές εμπειρικές ενδείξεις, εφόσον γίνουν μεθύστερες αλλαγές σε βοηθητικές υποθέσεις.</a:t>
            </a:r>
          </a:p>
          <a:p>
            <a:pPr indent="-228600">
              <a:lnSpc>
                <a:spcPct val="90000"/>
              </a:lnSpc>
              <a:spcAft>
                <a:spcPts val="600"/>
              </a:spcAft>
              <a:buFont typeface="Arial" panose="020B0604020202020204" pitchFamily="34" charset="0"/>
              <a:buChar char="•"/>
            </a:pPr>
            <a:endParaRPr lang="en-US" sz="1700">
              <a:solidFill>
                <a:schemeClr val="tx1">
                  <a:alpha val="80000"/>
                </a:schemeClr>
              </a:solidFill>
            </a:endParaRPr>
          </a:p>
        </p:txBody>
      </p:sp>
      <p:sp>
        <p:nvSpPr>
          <p:cNvPr id="2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7410" y="5751820"/>
            <a:ext cx="84319"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27"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36404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l-GR" sz="2200" b="1" dirty="0"/>
              <a:t>Η αντιπαράθεση ανάμεσα</a:t>
            </a:r>
            <a:r>
              <a:rPr lang="en-US" sz="2200" b="1" dirty="0"/>
              <a:t> </a:t>
            </a:r>
            <a:r>
              <a:rPr lang="el-GR" sz="2200" b="1" dirty="0"/>
              <a:t>στον Pouchet και τον Pasteur</a:t>
            </a:r>
            <a:r>
              <a:rPr lang="en-US" sz="2200" b="1" dirty="0"/>
              <a:t> </a:t>
            </a:r>
            <a:r>
              <a:rPr lang="el-GR" sz="2200" b="1" dirty="0"/>
              <a:t>για την αυτόματη γένεση:</a:t>
            </a:r>
            <a:r>
              <a:rPr lang="en-US" sz="2200" b="1" dirty="0"/>
              <a:t> </a:t>
            </a:r>
            <a:r>
              <a:rPr lang="el-GR" sz="2200" b="1" dirty="0"/>
              <a:t>κατασκευή ενός διδακτικού γεγονότος</a:t>
            </a:r>
            <a:r>
              <a:rPr lang="en-US" sz="2200" b="1" dirty="0"/>
              <a:t> </a:t>
            </a:r>
            <a:r>
              <a:rPr lang="el-GR" sz="2200" b="1" dirty="0"/>
              <a:t>με βάση ένα ιστορικό γεγονό</a:t>
            </a:r>
            <a:r>
              <a:rPr lang="el-GR" sz="2200" dirty="0"/>
              <a:t>ς</a:t>
            </a:r>
            <a:br>
              <a:rPr lang="el-GR" dirty="0"/>
            </a:br>
            <a:endParaRPr lang="el-GR" dirty="0"/>
          </a:p>
        </p:txBody>
      </p:sp>
      <p:sp>
        <p:nvSpPr>
          <p:cNvPr id="3" name="TextBox 2"/>
          <p:cNvSpPr txBox="1"/>
          <p:nvPr/>
        </p:nvSpPr>
        <p:spPr>
          <a:xfrm>
            <a:off x="539552" y="1196753"/>
            <a:ext cx="7848872" cy="4524315"/>
          </a:xfrm>
          <a:prstGeom prst="rect">
            <a:avLst/>
          </a:prstGeom>
          <a:noFill/>
        </p:spPr>
        <p:txBody>
          <a:bodyPr wrap="square" rtlCol="0">
            <a:spAutoFit/>
          </a:bodyPr>
          <a:lstStyle/>
          <a:p>
            <a:r>
              <a:rPr lang="el-GR" dirty="0"/>
              <a:t>ΠΩΣ ΔΥΟ «ΛΑΘΟΣ ΠΕΙΡΑΜΑΤΑ» ΟΔΗΓΟΥΝ ΣΕ «ΕΠΙΣΤΗΜΟΝΙΚΕΣ ΑΛΗΘΕΙΕΣ»  </a:t>
            </a:r>
          </a:p>
          <a:p>
            <a:r>
              <a:rPr lang="el-GR" dirty="0"/>
              <a:t>Ο στόχος της </a:t>
            </a:r>
            <a:r>
              <a:rPr lang="el-GR"/>
              <a:t>διδακτικής δραστηριότητας </a:t>
            </a:r>
            <a:r>
              <a:rPr lang="el-GR" dirty="0"/>
              <a:t>είναι να συνειδητοποιήσουν οι φοιτητές ότι η επιστήμη </a:t>
            </a:r>
            <a:r>
              <a:rPr lang="el-GR" u="sng" dirty="0"/>
              <a:t>είναι μια ανθρώπινη δραστηριότητα που πραγματοποιείται με τις ίδιες διακυβεύσεις και την ίδια επίδραση</a:t>
            </a:r>
            <a:r>
              <a:rPr lang="en-US" u="sng" dirty="0"/>
              <a:t> </a:t>
            </a:r>
            <a:r>
              <a:rPr lang="el-GR" u="sng" dirty="0"/>
              <a:t>των αξιών όπως σε κάθε άλλη ανθρώπινη δραστηριότητα και πως τα αποτελέσματά της είναι εξίσου χρήσιμα, έχουν πολιτιστική αξία και εξαρτώνται από το πλαίσιο μέσα στο οποίο διεξάγεται αυτή η δραστηριότητα. </a:t>
            </a:r>
            <a:r>
              <a:rPr lang="el-GR" dirty="0"/>
              <a:t>Ωστόσο, αυτό δεν σημαίνει ότι επιθυμούμε να υποτιμήσουμε τη σημασία της επιστημονικής σκέψης και των αξιών που καθοδηγούν τους επιστήμονες όταν αναστοχάζονται τη δραστηριότητά τους. Όλα αυτά έχουν το ρόλο τους και τη σημασία τους</a:t>
            </a:r>
            <a:r>
              <a:rPr lang="en-US" dirty="0"/>
              <a:t> </a:t>
            </a:r>
            <a:r>
              <a:rPr lang="el-GR" dirty="0"/>
              <a:t>και συμβάλλουν στην ανάπτυξη της γνώσης και στην παροχή νέων γνωστικών εργαλείων στους ανθρώπους για να ερμηνεύσουν τον κόσμο μέσα στον οποίο ζουν και, όσο αυτό είναι δυνατόν, να σχεδιάσουν τον κόσμο του μέλλοντος.</a:t>
            </a:r>
          </a:p>
          <a:p>
            <a:endParaRPr lang="el-GR" dirty="0"/>
          </a:p>
          <a:p>
            <a:endParaRPr lang="el-GR" dirty="0"/>
          </a:p>
          <a:p>
            <a:endParaRPr lang="el-G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8326C3F-6C43-4896-8385-6107BED6A26E}"/>
              </a:ext>
            </a:extLst>
          </p:cNvPr>
          <p:cNvSpPr>
            <a:spLocks noGrp="1"/>
          </p:cNvSpPr>
          <p:nvPr>
            <p:ph type="title"/>
          </p:nvPr>
        </p:nvSpPr>
        <p:spPr>
          <a:xfrm>
            <a:off x="457200" y="274638"/>
            <a:ext cx="8229600" cy="593317"/>
          </a:xfrm>
        </p:spPr>
        <p:txBody>
          <a:bodyPr>
            <a:normAutofit/>
          </a:bodyPr>
          <a:lstStyle/>
          <a:p>
            <a:r>
              <a:rPr lang="el-GR" sz="1600" b="1" dirty="0">
                <a:latin typeface="Times New Roman" panose="02020603050405020304" pitchFamily="18" charset="0"/>
                <a:ea typeface="Times New Roman" panose="02020603050405020304" pitchFamily="18" charset="0"/>
                <a:cs typeface="Times New Roman" panose="02020603050405020304" pitchFamily="18" charset="0"/>
              </a:rPr>
              <a:t>1.6.3.1. Η βρετανική επιστημονική διαμάχη τον 19</a:t>
            </a:r>
            <a:r>
              <a:rPr lang="el-GR" sz="1600" b="1" baseline="30000" dirty="0">
                <a:latin typeface="Times New Roman" panose="02020603050405020304" pitchFamily="18" charset="0"/>
                <a:ea typeface="Times New Roman" panose="02020603050405020304" pitchFamily="18" charset="0"/>
                <a:cs typeface="Times New Roman" panose="02020603050405020304" pitchFamily="18" charset="0"/>
              </a:rPr>
              <a:t>ο</a:t>
            </a:r>
            <a:r>
              <a:rPr lang="el-GR" sz="1600" b="1" dirty="0">
                <a:latin typeface="Times New Roman" panose="02020603050405020304" pitchFamily="18" charset="0"/>
                <a:ea typeface="Times New Roman" panose="02020603050405020304" pitchFamily="18" charset="0"/>
                <a:cs typeface="Times New Roman" panose="02020603050405020304" pitchFamily="18" charset="0"/>
              </a:rPr>
              <a:t> αιώνα για την αυτόματη γένεση</a:t>
            </a:r>
            <a:br>
              <a:rPr lang="en-US" sz="1600" dirty="0">
                <a:latin typeface="Arial" panose="020B0604020202020204" pitchFamily="34" charset="0"/>
                <a:ea typeface="Times New Roman" panose="02020603050405020304" pitchFamily="18" charset="0"/>
                <a:cs typeface="Times New Roman" panose="02020603050405020304" pitchFamily="18" charset="0"/>
              </a:rPr>
            </a:br>
            <a:endParaRPr lang="en-US" sz="1600" dirty="0"/>
          </a:p>
        </p:txBody>
      </p:sp>
      <p:sp>
        <p:nvSpPr>
          <p:cNvPr id="3" name="Ορθογώνιο 2">
            <a:extLst>
              <a:ext uri="{FF2B5EF4-FFF2-40B4-BE49-F238E27FC236}">
                <a16:creationId xmlns:a16="http://schemas.microsoft.com/office/drawing/2014/main" id="{177A9B4B-2921-4707-A12A-FC28A31B2517}"/>
              </a:ext>
            </a:extLst>
          </p:cNvPr>
          <p:cNvSpPr/>
          <p:nvPr/>
        </p:nvSpPr>
        <p:spPr>
          <a:xfrm>
            <a:off x="395536" y="867955"/>
            <a:ext cx="7992888" cy="5355312"/>
          </a:xfrm>
          <a:prstGeom prst="rect">
            <a:avLst/>
          </a:prstGeom>
        </p:spPr>
        <p:txBody>
          <a:bodyPr wrap="square">
            <a:spAutoFit/>
          </a:bodyPr>
          <a:lstStyle/>
          <a:p>
            <a:pPr indent="457200" algn="just"/>
            <a:r>
              <a:rPr lang="el-GR" dirty="0">
                <a:latin typeface="Times New Roman" panose="02020603050405020304" pitchFamily="18" charset="0"/>
                <a:ea typeface="Times New Roman" panose="02020603050405020304" pitchFamily="18" charset="0"/>
                <a:cs typeface="Times New Roman" panose="02020603050405020304" pitchFamily="18" charset="0"/>
              </a:rPr>
              <a:t>Οι γιατροί στην Αγγλία του 19ου αιώνα ήταν υπέρμαχοι υπέρ μιας θεωρίας, που διατυπώθηκε για πρώτη φορά από τον </a:t>
            </a:r>
            <a:r>
              <a:rPr lang="el-GR" dirty="0" err="1">
                <a:latin typeface="Times New Roman" panose="02020603050405020304" pitchFamily="18" charset="0"/>
                <a:ea typeface="Times New Roman" panose="02020603050405020304" pitchFamily="18" charset="0"/>
                <a:cs typeface="Times New Roman" panose="02020603050405020304" pitchFamily="18" charset="0"/>
              </a:rPr>
              <a:t>Λίμπιχ</a:t>
            </a:r>
            <a:r>
              <a:rPr lang="el-GR" dirty="0">
                <a:latin typeface="Times New Roman" panose="02020603050405020304" pitchFamily="18" charset="0"/>
                <a:ea typeface="Times New Roman" panose="02020603050405020304" pitchFamily="18" charset="0"/>
                <a:cs typeface="Times New Roman" panose="02020603050405020304" pitchFamily="18" charset="0"/>
              </a:rPr>
              <a:t> την δεκαετία του 1840, πως οι μεταδοτικές ασθένειες είναι κάτι ανάλογο με τη ζύμωση και θα μπορούσαν να εξαπλωθούν με χημικές τοξίνες τοπικά. Έτσι, όταν οι διακηρύξεις του Παστέρ έφτασαν στη Βρετανία, οι γιατροί αντιμετώπισαν με δυσπιστία το γεγονός ότι τα ζωντανά μικρόβια είναι η πηγή της μετάδοσης των μολύνσεων. Έτσι, όταν ο φυσικός </a:t>
            </a:r>
            <a:r>
              <a:rPr lang="el-GR" dirty="0" err="1">
                <a:latin typeface="Times New Roman" panose="02020603050405020304" pitchFamily="18" charset="0"/>
                <a:ea typeface="Times New Roman" panose="02020603050405020304" pitchFamily="18" charset="0"/>
                <a:cs typeface="Times New Roman" panose="02020603050405020304" pitchFamily="18" charset="0"/>
              </a:rPr>
              <a:t>John</a:t>
            </a:r>
            <a:r>
              <a:rPr lang="el-GR" dirty="0">
                <a:latin typeface="Times New Roman" panose="02020603050405020304" pitchFamily="18" charset="0"/>
                <a:ea typeface="Times New Roman" panose="02020603050405020304" pitchFamily="18" charset="0"/>
                <a:cs typeface="Times New Roman" panose="02020603050405020304" pitchFamily="18" charset="0"/>
              </a:rPr>
              <a:t> </a:t>
            </a:r>
            <a:r>
              <a:rPr lang="el-GR" dirty="0" err="1">
                <a:latin typeface="Times New Roman" panose="02020603050405020304" pitchFamily="18" charset="0"/>
                <a:ea typeface="Times New Roman" panose="02020603050405020304" pitchFamily="18" charset="0"/>
                <a:cs typeface="Times New Roman" panose="02020603050405020304" pitchFamily="18" charset="0"/>
              </a:rPr>
              <a:t>Tyndall</a:t>
            </a:r>
            <a:r>
              <a:rPr lang="el-GR" dirty="0">
                <a:latin typeface="Times New Roman" panose="02020603050405020304" pitchFamily="18" charset="0"/>
                <a:ea typeface="Times New Roman" panose="02020603050405020304" pitchFamily="18" charset="0"/>
                <a:cs typeface="Times New Roman" panose="02020603050405020304" pitchFamily="18" charset="0"/>
              </a:rPr>
              <a:t> έδωσε μια διάλεξη με τίτλο "Σκόνη και νόσοι," τον Ιανουάριο του 1870, προσυπογράφοντας τη </a:t>
            </a:r>
            <a:r>
              <a:rPr lang="el-GR" b="1" dirty="0">
                <a:latin typeface="Times New Roman" panose="02020603050405020304" pitchFamily="18" charset="0"/>
                <a:ea typeface="Times New Roman" panose="02020603050405020304" pitchFamily="18" charset="0"/>
                <a:cs typeface="Times New Roman" panose="02020603050405020304" pitchFamily="18" charset="0"/>
              </a:rPr>
              <a:t>μικροβιακή θεωρία του Παστέρ, </a:t>
            </a:r>
            <a:r>
              <a:rPr lang="el-GR" dirty="0">
                <a:latin typeface="Times New Roman" panose="02020603050405020304" pitchFamily="18" charset="0"/>
                <a:ea typeface="Times New Roman" panose="02020603050405020304" pitchFamily="18" charset="0"/>
                <a:cs typeface="Times New Roman" panose="02020603050405020304" pitchFamily="18" charset="0"/>
              </a:rPr>
              <a:t>πολλοί Βρετανοί γιατροί την εξέλαβαν ως αξιόποινη πράξη. Σ</a:t>
            </a:r>
            <a:r>
              <a:rPr lang="el-GR"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ύμφωνα με τον </a:t>
            </a:r>
            <a:r>
              <a:rPr lang="el-GR"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Tyndall</a:t>
            </a:r>
            <a:r>
              <a:rPr lang="el-GR"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αν ένα φορτωμένο με μικρόβια σωματίδιο σκόνης πέσει στο ανθρώπινο σώμα, αυτός ή αυτή πάντα αρρωσταίνουν. </a:t>
            </a:r>
            <a:endParaRPr lang="en-US" dirty="0">
              <a:latin typeface="Arial" panose="020B0604020202020204" pitchFamily="34" charset="0"/>
              <a:ea typeface="Times New Roman" panose="02020603050405020304" pitchFamily="18" charset="0"/>
              <a:cs typeface="Times New Roman" panose="02020603050405020304" pitchFamily="18" charset="0"/>
            </a:endParaRPr>
          </a:p>
          <a:p>
            <a:pPr indent="457200" algn="just"/>
            <a:r>
              <a:rPr lang="el-GR"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Πρωτεργάτης μεταξύ των ιατρικών επαγγελματιών οι οποίοι ήταν αντίθετοι στον </a:t>
            </a:r>
            <a:r>
              <a:rPr lang="el-GR"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Tyndall</a:t>
            </a:r>
            <a:r>
              <a:rPr lang="el-GR"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ήταν ο </a:t>
            </a:r>
            <a:r>
              <a:rPr lang="el-GR"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καθ</a:t>
            </a:r>
            <a:r>
              <a:rPr lang="el-GR"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l-GR"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Henry</a:t>
            </a:r>
            <a:r>
              <a:rPr lang="el-GR"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Bastian. Ως δεδηλωμένος υπερασπιστής της εξέλιξης, έκανε πολλά πειράματα προσπαθώντας να δείξει ότι οι μικροοργανισμοί προκύπτουν μέσω αυτόματης γένεσης, ή "βιογένεσης." Πίστευαν ότι</a:t>
            </a:r>
            <a:r>
              <a:rPr lang="el-GR" dirty="0">
                <a:latin typeface="Times New Roman" panose="02020603050405020304" pitchFamily="18" charset="0"/>
                <a:ea typeface="Times New Roman" panose="02020603050405020304" pitchFamily="18" charset="0"/>
                <a:cs typeface="Times New Roman" panose="02020603050405020304" pitchFamily="18" charset="0"/>
              </a:rPr>
              <a:t> </a:t>
            </a:r>
            <a:r>
              <a:rPr lang="el-GR"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η θεωρία του Δαρβίνου</a:t>
            </a:r>
            <a:r>
              <a:rPr lang="el-GR" dirty="0">
                <a:latin typeface="Times New Roman" panose="02020603050405020304" pitchFamily="18" charset="0"/>
                <a:ea typeface="Times New Roman" panose="02020603050405020304" pitchFamily="18" charset="0"/>
                <a:cs typeface="Times New Roman" panose="02020603050405020304" pitchFamily="18" charset="0"/>
              </a:rPr>
              <a:t> </a:t>
            </a:r>
            <a:r>
              <a:rPr lang="el-GR"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προϋποθέτει την αυτόματη γένεση για να εξηγήσει την αρχική εμφάνιση κοινού προγόνου</a:t>
            </a:r>
            <a:r>
              <a:rPr lang="el-GR" dirty="0">
                <a:latin typeface="Times New Roman" panose="02020603050405020304" pitchFamily="18" charset="0"/>
                <a:ea typeface="Times New Roman" panose="02020603050405020304" pitchFamily="18" charset="0"/>
                <a:cs typeface="Times New Roman" panose="02020603050405020304" pitchFamily="18" charset="0"/>
              </a:rPr>
              <a:t> </a:t>
            </a:r>
            <a:r>
              <a:rPr lang="el-GR"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όλων των ειδών</a:t>
            </a:r>
            <a:r>
              <a:rPr lang="el-GR" dirty="0">
                <a:latin typeface="Times New Roman" panose="02020603050405020304" pitchFamily="18" charset="0"/>
                <a:ea typeface="Times New Roman" panose="02020603050405020304" pitchFamily="18" charset="0"/>
                <a:cs typeface="Times New Roman" panose="02020603050405020304" pitchFamily="18" charset="0"/>
              </a:rPr>
              <a:t>. Ο </a:t>
            </a:r>
            <a:r>
              <a:rPr lang="en-US" dirty="0">
                <a:latin typeface="Times New Roman" panose="02020603050405020304" pitchFamily="18" charset="0"/>
                <a:ea typeface="Times New Roman" panose="02020603050405020304" pitchFamily="18" charset="0"/>
                <a:cs typeface="Times New Roman" panose="02020603050405020304" pitchFamily="18" charset="0"/>
              </a:rPr>
              <a:t>Bastian</a:t>
            </a:r>
            <a:r>
              <a:rPr lang="el-GR" dirty="0">
                <a:latin typeface="Times New Roman" panose="02020603050405020304" pitchFamily="18" charset="0"/>
                <a:ea typeface="Times New Roman" panose="02020603050405020304" pitchFamily="18" charset="0"/>
                <a:cs typeface="Times New Roman" panose="02020603050405020304" pitchFamily="18" charset="0"/>
              </a:rPr>
              <a:t>, λοιπόν, </a:t>
            </a:r>
            <a:r>
              <a:rPr lang="el-GR"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πίστευε ότι</a:t>
            </a:r>
            <a:r>
              <a:rPr lang="el-GR" dirty="0">
                <a:latin typeface="Times New Roman" panose="02020603050405020304" pitchFamily="18" charset="0"/>
                <a:ea typeface="Times New Roman" panose="02020603050405020304" pitchFamily="18" charset="0"/>
                <a:cs typeface="Times New Roman" panose="02020603050405020304" pitchFamily="18" charset="0"/>
              </a:rPr>
              <a:t> </a:t>
            </a:r>
            <a:r>
              <a:rPr lang="el-GR"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τα βακτήρια</a:t>
            </a:r>
            <a:r>
              <a:rPr lang="el-GR" dirty="0">
                <a:latin typeface="Times New Roman" panose="02020603050405020304" pitchFamily="18" charset="0"/>
                <a:ea typeface="Times New Roman" panose="02020603050405020304" pitchFamily="18" charset="0"/>
                <a:cs typeface="Times New Roman" panose="02020603050405020304" pitchFamily="18" charset="0"/>
              </a:rPr>
              <a:t> </a:t>
            </a:r>
            <a:r>
              <a:rPr lang="el-GR"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σε νοσούντες</a:t>
            </a:r>
            <a:r>
              <a:rPr lang="el-GR" dirty="0">
                <a:latin typeface="Times New Roman" panose="02020603050405020304" pitchFamily="18" charset="0"/>
                <a:ea typeface="Times New Roman" panose="02020603050405020304" pitchFamily="18" charset="0"/>
                <a:cs typeface="Times New Roman" panose="02020603050405020304" pitchFamily="18" charset="0"/>
              </a:rPr>
              <a:t> </a:t>
            </a:r>
            <a:r>
              <a:rPr lang="el-GR"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ασθενείς προέκυπαν από</a:t>
            </a:r>
            <a:r>
              <a:rPr lang="el-GR" dirty="0">
                <a:latin typeface="Times New Roman" panose="02020603050405020304" pitchFamily="18" charset="0"/>
                <a:ea typeface="Times New Roman" panose="02020603050405020304" pitchFamily="18" charset="0"/>
                <a:cs typeface="Times New Roman" panose="02020603050405020304" pitchFamily="18" charset="0"/>
              </a:rPr>
              <a:t> </a:t>
            </a:r>
            <a:r>
              <a:rPr lang="el-GR"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αυτόματη γένεση</a:t>
            </a:r>
            <a:r>
              <a:rPr lang="el-GR" dirty="0">
                <a:latin typeface="Times New Roman" panose="02020603050405020304" pitchFamily="18" charset="0"/>
                <a:ea typeface="Times New Roman" panose="02020603050405020304" pitchFamily="18" charset="0"/>
                <a:cs typeface="Times New Roman" panose="02020603050405020304" pitchFamily="18" charset="0"/>
              </a:rPr>
              <a:t>, </a:t>
            </a:r>
            <a:r>
              <a:rPr lang="el-GR"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ως</a:t>
            </a:r>
            <a:r>
              <a:rPr lang="el-GR" dirty="0">
                <a:latin typeface="Times New Roman" panose="02020603050405020304" pitchFamily="18" charset="0"/>
                <a:ea typeface="Times New Roman" panose="02020603050405020304" pitchFamily="18" charset="0"/>
                <a:cs typeface="Times New Roman" panose="02020603050405020304" pitchFamily="18" charset="0"/>
              </a:rPr>
              <a:t> </a:t>
            </a:r>
            <a:r>
              <a:rPr lang="el-GR"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υποπροϊόντα της διαδικασίας της νόσου</a:t>
            </a:r>
            <a:r>
              <a:rPr lang="el-GR"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Arial" panose="020B0604020202020204" pitchFamily="34" charset="0"/>
              <a:ea typeface="Times New Roman" panose="02020603050405020304" pitchFamily="18" charset="0"/>
              <a:cs typeface="Times New Roman" panose="02020603050405020304" pitchFamily="18" charset="0"/>
            </a:endParaRPr>
          </a:p>
        </p:txBody>
      </p:sp>
      <p:pic>
        <p:nvPicPr>
          <p:cNvPr id="4" name="Εγγεγραμμένος ήχος">
            <a:hlinkClick r:id="" action="ppaction://media"/>
            <a:extLst>
              <a:ext uri="{FF2B5EF4-FFF2-40B4-BE49-F238E27FC236}">
                <a16:creationId xmlns:a16="http://schemas.microsoft.com/office/drawing/2014/main" id="{A0F47EFA-D93F-49AB-B5AE-898726DB22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35999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6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79512" y="1412776"/>
            <a:ext cx="8748464" cy="430887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O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Imre</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Lakatos</a:t>
            </a:r>
            <a:r>
              <a:rPr kumimoji="0" lang="el-GR"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(1922-1974) επηρεασμένος από τα γραπτά του </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Kuhn </a:t>
            </a:r>
            <a:r>
              <a:rPr kumimoji="0" lang="el-GR"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αλλά και του </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Popper </a:t>
            </a:r>
            <a:r>
              <a:rPr kumimoji="0" lang="el-GR"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(αν και η διαμάχη ανάμεσα στους δύο είναι πλέον κλασσική για τους ιστορικούς των επιστημών) και κινούμενος στο ίδιο πνεύμα πρεσβεύει ότι «η φιλοσοφία των επιστημών χωρίς την ιστορία των επιστημών είναι άδεια, και η ιστορία των επιστημών χωρίς την φιλοσοφία είναι τυφλή».</a:t>
            </a:r>
            <a:r>
              <a:rPr lang="en-US" sz="3200" baseline="30000" dirty="0">
                <a:latin typeface="Times New Roman" pitchFamily="18" charset="0"/>
                <a:ea typeface="Times New Roman" pitchFamily="18" charset="0"/>
                <a:cs typeface="Times New Roman" pitchFamily="18" charset="0"/>
              </a:rPr>
              <a:t> </a:t>
            </a:r>
            <a:br>
              <a:rPr kumimoji="0" lang="el-GR" sz="1800" b="0" i="0" u="none" strike="noStrike" cap="none" normalizeH="0" baseline="0" dirty="0">
                <a:ln>
                  <a:noFill/>
                </a:ln>
                <a:solidFill>
                  <a:schemeClr val="tx1"/>
                </a:solidFill>
                <a:effectLst/>
                <a:latin typeface="Arial" pitchFamily="34" charset="0"/>
                <a:cs typeface="Arial" pitchFamily="34" charset="0"/>
              </a:rPr>
            </a:b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3" name="Title 2"/>
          <p:cNvSpPr>
            <a:spLocks noGrp="1"/>
          </p:cNvSpPr>
          <p:nvPr>
            <p:ph type="title"/>
          </p:nvPr>
        </p:nvSpPr>
        <p:spPr/>
        <p:txBody>
          <a:bodyPr>
            <a:normAutofit fontScale="90000"/>
          </a:bodyPr>
          <a:lstStyle/>
          <a:p>
            <a:r>
              <a:rPr lang="el-GR" b="1" dirty="0"/>
              <a:t>Σπουδαιότητα της Ιστορίας της Επιστήμης</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96AA1C9-1A4D-41DE-9854-5EF3F5DD7561}"/>
              </a:ext>
            </a:extLst>
          </p:cNvPr>
          <p:cNvSpPr>
            <a:spLocks noGrp="1"/>
          </p:cNvSpPr>
          <p:nvPr>
            <p:ph type="title"/>
          </p:nvPr>
        </p:nvSpPr>
        <p:spPr/>
        <p:txBody>
          <a:bodyPr>
            <a:normAutofit fontScale="90000"/>
          </a:bodyPr>
          <a:lstStyle/>
          <a:p>
            <a:pPr indent="90170"/>
            <a:r>
              <a:rPr lang="el-GR" sz="2000" b="1" dirty="0">
                <a:latin typeface="Times New Roman" panose="02020603050405020304" pitchFamily="18" charset="0"/>
                <a:ea typeface="Times New Roman" panose="02020603050405020304" pitchFamily="18" charset="0"/>
                <a:cs typeface="Times New Roman" panose="02020603050405020304" pitchFamily="18" charset="0"/>
              </a:rPr>
              <a:t>ΕΡΩΤΗΣΕΙΣ ΕΠΑΝΑΛΗΨΗΣ</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l-GR" sz="2000" dirty="0">
                <a:latin typeface="Times New Roman" panose="02020603050405020304" pitchFamily="18" charset="0"/>
                <a:ea typeface="Times New Roman" panose="02020603050405020304" pitchFamily="18" charset="0"/>
                <a:cs typeface="Times New Roman" panose="02020603050405020304" pitchFamily="18" charset="0"/>
              </a:rPr>
              <a:t>Με βάση το παραπάνω και άλλα κείμενα απαντήστε ΠΟΛΥ ΣΥΝΤΟΜΑ στις εξής ερωτήσεις:</a:t>
            </a:r>
            <a:br>
              <a:rPr lang="en-US" sz="2000" dirty="0">
                <a:latin typeface="Arial" panose="020B0604020202020204" pitchFamily="34" charset="0"/>
                <a:ea typeface="Times New Roman" panose="02020603050405020304" pitchFamily="18" charset="0"/>
                <a:cs typeface="Times New Roman" panose="02020603050405020304" pitchFamily="18" charset="0"/>
              </a:rPr>
            </a:br>
            <a:endParaRPr lang="en-US" sz="2000" dirty="0"/>
          </a:p>
        </p:txBody>
      </p:sp>
      <p:sp>
        <p:nvSpPr>
          <p:cNvPr id="3" name="Ορθογώνιο 2">
            <a:extLst>
              <a:ext uri="{FF2B5EF4-FFF2-40B4-BE49-F238E27FC236}">
                <a16:creationId xmlns:a16="http://schemas.microsoft.com/office/drawing/2014/main" id="{25E27B96-77AB-4191-8887-C3C6A140D410}"/>
              </a:ext>
            </a:extLst>
          </p:cNvPr>
          <p:cNvSpPr/>
          <p:nvPr/>
        </p:nvSpPr>
        <p:spPr>
          <a:xfrm>
            <a:off x="457200" y="1268760"/>
            <a:ext cx="8229600" cy="5386090"/>
          </a:xfrm>
          <a:prstGeom prst="rect">
            <a:avLst/>
          </a:prstGeom>
        </p:spPr>
        <p:txBody>
          <a:bodyPr wrap="square">
            <a:spAutoFit/>
          </a:bodyPr>
          <a:lstStyle/>
          <a:p>
            <a:pPr indent="90170" algn="just"/>
            <a:r>
              <a:rPr lang="el-GR" sz="12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mj-lt"/>
              <a:buAutoNum type="arabicPeriod"/>
            </a:pPr>
            <a:r>
              <a:rPr lang="el-GR" sz="1600" dirty="0">
                <a:latin typeface="Times New Roman" panose="02020603050405020304" pitchFamily="18" charset="0"/>
                <a:ea typeface="Times New Roman" panose="02020603050405020304" pitchFamily="18" charset="0"/>
                <a:cs typeface="Times New Roman" panose="02020603050405020304" pitchFamily="18" charset="0"/>
              </a:rPr>
              <a:t>Αν ήσασταν στην Επιτροπή των σοφών που έκριναν τα πειράματα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Pasteur</a:t>
            </a:r>
            <a:r>
              <a:rPr lang="el-GR" sz="1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cs typeface="Times New Roman" panose="02020603050405020304" pitchFamily="18" charset="0"/>
              </a:rPr>
              <a:t>Pouchet</a:t>
            </a:r>
            <a:r>
              <a:rPr lang="el-GR" sz="1600" dirty="0">
                <a:latin typeface="Times New Roman" panose="02020603050405020304" pitchFamily="18" charset="0"/>
                <a:ea typeface="Times New Roman" panose="02020603050405020304" pitchFamily="18" charset="0"/>
                <a:cs typeface="Times New Roman" panose="02020603050405020304" pitchFamily="18" charset="0"/>
              </a:rPr>
              <a:t>, σε ποιον θα δίνατε το βραβείο; Αιτιολογείστε την άποψή σας. </a:t>
            </a:r>
            <a:endParaRPr lang="en-US" sz="1600" dirty="0">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mj-lt"/>
              <a:buAutoNum type="arabicPeriod"/>
            </a:pPr>
            <a:r>
              <a:rPr lang="el-GR" sz="1600" dirty="0">
                <a:latin typeface="Times New Roman" panose="02020603050405020304" pitchFamily="18" charset="0"/>
                <a:ea typeface="Times New Roman" panose="02020603050405020304" pitchFamily="18" charset="0"/>
                <a:cs typeface="Times New Roman" panose="02020603050405020304" pitchFamily="18" charset="0"/>
              </a:rPr>
              <a:t>Τα πειράματα του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Pasteur</a:t>
            </a:r>
            <a:r>
              <a:rPr lang="el-GR" sz="1600" dirty="0">
                <a:latin typeface="Times New Roman" panose="02020603050405020304" pitchFamily="18" charset="0"/>
                <a:ea typeface="Times New Roman" panose="02020603050405020304" pitchFamily="18" charset="0"/>
                <a:cs typeface="Times New Roman" panose="02020603050405020304" pitchFamily="18" charset="0"/>
              </a:rPr>
              <a:t> οδήγησαν στην διατύπωση μιας Παγκόσμιας αρχής. Α. Ποια ήταν αυτή; Β. Θα μπορούσατε να πείτε πως επέχει θέση Νόμου ή Θεωρίας; Γιατί Ισχύει ή δεν ισχύει; Γ. Θα μπορούσε να επαναδιατυπωθεί ώστε να καταστεί παγκόσμια αρχή ή νόμος;</a:t>
            </a:r>
            <a:endParaRPr lang="en-US" sz="1600" dirty="0">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mj-lt"/>
              <a:buAutoNum type="arabicPeriod"/>
            </a:pPr>
            <a:r>
              <a:rPr lang="el-GR" sz="1600" dirty="0">
                <a:latin typeface="Times New Roman" panose="02020603050405020304" pitchFamily="18" charset="0"/>
                <a:ea typeface="Times New Roman" panose="02020603050405020304" pitchFamily="18" charset="0"/>
                <a:cs typeface="Times New Roman" panose="02020603050405020304" pitchFamily="18" charset="0"/>
              </a:rPr>
              <a:t>Πώς θα μπορούσε να επαναδιατυπωθεί η άποψη του </a:t>
            </a:r>
            <a:r>
              <a:rPr lang="en-US" sz="1600" dirty="0" err="1">
                <a:latin typeface="Times New Roman" panose="02020603050405020304" pitchFamily="18" charset="0"/>
                <a:ea typeface="Times New Roman" panose="02020603050405020304" pitchFamily="18" charset="0"/>
                <a:cs typeface="Times New Roman" panose="02020603050405020304" pitchFamily="18" charset="0"/>
              </a:rPr>
              <a:t>Pouchet</a:t>
            </a:r>
            <a:r>
              <a:rPr lang="el-GR" sz="1600" dirty="0">
                <a:latin typeface="Times New Roman" panose="02020603050405020304" pitchFamily="18" charset="0"/>
                <a:ea typeface="Times New Roman" panose="02020603050405020304" pitchFamily="18" charset="0"/>
                <a:cs typeface="Times New Roman" panose="02020603050405020304" pitchFamily="18" charset="0"/>
              </a:rPr>
              <a:t> ή η άποψη του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Pasteur</a:t>
            </a:r>
            <a:r>
              <a:rPr lang="el-GR" sz="1600" dirty="0">
                <a:latin typeface="Times New Roman" panose="02020603050405020304" pitchFamily="18" charset="0"/>
                <a:ea typeface="Times New Roman" panose="02020603050405020304" pitchFamily="18" charset="0"/>
                <a:cs typeface="Times New Roman" panose="02020603050405020304" pitchFamily="18" charset="0"/>
              </a:rPr>
              <a:t> για να έχουν ισχύ σήμερα; (Θέση </a:t>
            </a:r>
            <a:r>
              <a:rPr lang="en-US" sz="1600" dirty="0" err="1">
                <a:latin typeface="Times New Roman" panose="02020603050405020304" pitchFamily="18" charset="0"/>
                <a:ea typeface="Times New Roman" panose="02020603050405020304" pitchFamily="18" charset="0"/>
                <a:cs typeface="Times New Roman" panose="02020603050405020304" pitchFamily="18" charset="0"/>
              </a:rPr>
              <a:t>Duhem-Quinne</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mj-lt"/>
              <a:buAutoNum type="arabicPeriod"/>
            </a:pPr>
            <a:r>
              <a:rPr lang="el-GR" sz="1600" dirty="0">
                <a:latin typeface="Times New Roman" panose="02020603050405020304" pitchFamily="18" charset="0"/>
                <a:ea typeface="Times New Roman" panose="02020603050405020304" pitchFamily="18" charset="0"/>
                <a:cs typeface="Times New Roman" panose="02020603050405020304" pitchFamily="18" charset="0"/>
              </a:rPr>
              <a:t>Οι κοινωνικοί-πολιτικοί παράγοντες επηρεάζουν την επιστημονική διαδικασία; Αν ναι χρησιμοποιείστε το παράδειγμα της διαμάχης Παστέρ- </a:t>
            </a:r>
            <a:r>
              <a:rPr lang="el-GR" sz="1600" dirty="0" err="1">
                <a:latin typeface="Times New Roman" panose="02020603050405020304" pitchFamily="18" charset="0"/>
                <a:ea typeface="Times New Roman" panose="02020603050405020304" pitchFamily="18" charset="0"/>
                <a:cs typeface="Times New Roman" panose="02020603050405020304" pitchFamily="18" charset="0"/>
              </a:rPr>
              <a:t>Πουσέ</a:t>
            </a:r>
            <a:r>
              <a:rPr lang="el-GR" sz="1600" dirty="0">
                <a:latin typeface="Times New Roman" panose="02020603050405020304" pitchFamily="18" charset="0"/>
                <a:ea typeface="Times New Roman" panose="02020603050405020304" pitchFamily="18" charset="0"/>
                <a:cs typeface="Times New Roman" panose="02020603050405020304" pitchFamily="18" charset="0"/>
              </a:rPr>
              <a:t> για να εντοπίσετε σημεία που ενισχύουν ή σχετίζονται με την άποψή σας. </a:t>
            </a:r>
            <a:endParaRPr lang="en-US" sz="1600" dirty="0">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mj-lt"/>
              <a:buAutoNum type="arabicPeriod"/>
            </a:pPr>
            <a:r>
              <a:rPr lang="el-GR" sz="1600" dirty="0">
                <a:latin typeface="Times New Roman" panose="02020603050405020304" pitchFamily="18" charset="0"/>
                <a:ea typeface="Times New Roman" panose="02020603050405020304" pitchFamily="18" charset="0"/>
                <a:cs typeface="Times New Roman" panose="02020603050405020304" pitchFamily="18" charset="0"/>
              </a:rPr>
              <a:t>Η λεγόμενη «Επιστημονική Μέθοδος» ενισχύεται ή αμφισβητείται με τη συγκεκριμένη διαμάχη;</a:t>
            </a:r>
          </a:p>
          <a:p>
            <a:pPr marR="0" lvl="0" algn="just">
              <a:spcBef>
                <a:spcPts val="0"/>
              </a:spcBef>
              <a:spcAft>
                <a:spcPts val="0"/>
              </a:spcAft>
            </a:pPr>
            <a:r>
              <a:rPr lang="el-GR" sz="1600" dirty="0">
                <a:latin typeface="Times New Roman" panose="02020603050405020304" pitchFamily="18" charset="0"/>
                <a:ea typeface="Times New Roman" panose="02020603050405020304" pitchFamily="18" charset="0"/>
                <a:cs typeface="Times New Roman" panose="02020603050405020304" pitchFamily="18" charset="0"/>
              </a:rPr>
              <a:t>ΘΕΜΑ ΑΝΑΠΤΥΞΗΣ</a:t>
            </a:r>
          </a:p>
          <a:p>
            <a:pPr algn="just"/>
            <a:r>
              <a:rPr lang="el-GR" sz="1800" dirty="0">
                <a:effectLst/>
                <a:latin typeface="Calibri" panose="020F0502020204030204" pitchFamily="34" charset="0"/>
                <a:ea typeface="Calibri" panose="020F0502020204030204" pitchFamily="34" charset="0"/>
                <a:cs typeface="Times New Roman" panose="02020603050405020304" pitchFamily="18" charset="0"/>
              </a:rPr>
              <a:t>Σύμφωνα με τον Εποικοδομητισμό και τη Θεωρία της Εννοιολογικής Αλλαγής, Οι Εναλλακτικές Ιδέες (ΕΙ) των μαθητών συχνά επαναλαμβάνουν τις ΕΙ των επιστημόνων προηγούμενων εποχών. Αναφερθείτε στην περίπτωση των αναλογιστών για τα Φυτά και περιγράψτε ένα πείραμα που κατέρριψε την άποψή τους. Θα μπορούσε να χρησιμεύσει στη διαδικασία της διδασκαλίας ως ένα παράδειγμα «Γνωστικής Σύγκρουσης»;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R="0" lvl="0" algn="just">
              <a:spcBef>
                <a:spcPts val="0"/>
              </a:spcBef>
              <a:spcAft>
                <a:spcPts val="0"/>
              </a:spcAft>
            </a:pPr>
            <a:endParaRPr lang="en-US" sz="1600" dirty="0">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886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92696"/>
            <a:ext cx="9144000" cy="6124754"/>
          </a:xfrm>
          <a:prstGeom prst="rect">
            <a:avLst/>
          </a:prstGeom>
          <a:noFill/>
        </p:spPr>
        <p:txBody>
          <a:bodyPr wrap="square" rtlCol="0">
            <a:spAutoFit/>
          </a:bodyPr>
          <a:lstStyle/>
          <a:p>
            <a:endParaRPr lang="en-US" sz="2000" dirty="0"/>
          </a:p>
          <a:p>
            <a:pPr>
              <a:buFont typeface="Arial" pitchFamily="34" charset="0"/>
              <a:buChar char="•"/>
            </a:pPr>
            <a:r>
              <a:rPr lang="en-US" sz="2000" dirty="0"/>
              <a:t>H IE </a:t>
            </a:r>
            <a:r>
              <a:rPr lang="el-GR" sz="2000" dirty="0"/>
              <a:t>προάγει την καλύτερη κατανόηση των επιστημονικών ιδεών και μεθόδων και συνδέει την εξέλιξη των ιδεών μεμονωμένων ατόμων με την εξέλιξη των επιστημονικών ιδεών.</a:t>
            </a:r>
            <a:endParaRPr lang="en-US" sz="2000" dirty="0"/>
          </a:p>
          <a:p>
            <a:pPr>
              <a:buFont typeface="Arial" pitchFamily="34" charset="0"/>
              <a:buChar char="•"/>
            </a:pPr>
            <a:r>
              <a:rPr lang="el-GR" sz="2000" dirty="0"/>
              <a:t> Είναι σημαντικό οι μαθητές να διδαχθούν για κοσμοϊστορικά επιστημονικά γεγονότα, πού άλλαξαν τον τρόπο σκέψης όπως πχ η θεωρία της εξέλιξης. </a:t>
            </a:r>
            <a:endParaRPr lang="en-US" sz="2000" dirty="0"/>
          </a:p>
          <a:p>
            <a:pPr>
              <a:buFont typeface="Arial" pitchFamily="34" charset="0"/>
              <a:buChar char="•"/>
            </a:pPr>
            <a:r>
              <a:rPr lang="el-GR" sz="2000" dirty="0"/>
              <a:t>Η ιστορία βοηθά στην κατανόηση της φύσης της επιστήμης αλλά και εξουδετερώνει τον δογματισμό. </a:t>
            </a:r>
            <a:endParaRPr lang="en-US" sz="2000" dirty="0"/>
          </a:p>
          <a:p>
            <a:pPr>
              <a:buFont typeface="Arial" pitchFamily="34" charset="0"/>
              <a:buChar char="•"/>
            </a:pPr>
            <a:r>
              <a:rPr lang="el-GR" sz="2000" dirty="0"/>
              <a:t>Η μελέτη της ζωής και της διαδρομής διαφόρων επιστημόνων, εξανθρωπίζει την επιστήμη και κάνει αφηρημένες έννοιες πιο προσιτές στους μαθητές. Επίσης επιτρέπει την διασύνδεση μεταξύ θεμάτων και κάνει σαφή την αλληλεπίδραση της φύσης με τα ανθρώπινα επιτεύγματα.</a:t>
            </a:r>
          </a:p>
          <a:p>
            <a:endParaRPr lang="el-GR" sz="2000" dirty="0"/>
          </a:p>
          <a:p>
            <a:r>
              <a:rPr lang="el-GR" sz="2000" u="sng" dirty="0"/>
              <a:t>Η ΙΕ φανερώνει πως οι νέες ιδέες συχνά συναντούν αντίσταση από άτομα ή ομάδες εξαιτίας κοινωνικών, πολιτικών ή θρησκευτικών δεσμεύσεων όπως συνέβη με τον Κοπέρνικο και το Γαλιλαίο για το Ηλιακό Σύστημα</a:t>
            </a:r>
            <a:r>
              <a:rPr lang="el-GR" sz="2000" dirty="0"/>
              <a:t>. Επίσης πρέπει να γίνει κατανοητό πως κάθε εξήγηση ή ανακάλυψη θα πρέπει να αντέξει στην κριτική άλλων επιστημόνων που δουλεύουν στο ίδιο θέμα</a:t>
            </a:r>
            <a:r>
              <a:rPr lang="en-US" sz="2000" dirty="0"/>
              <a:t>.</a:t>
            </a:r>
            <a:endParaRPr lang="el-GR" sz="2000" dirty="0"/>
          </a:p>
          <a:p>
            <a:endParaRPr lang="el-GR" sz="1400" dirty="0"/>
          </a:p>
          <a:p>
            <a:endParaRPr lang="el-GR" dirty="0"/>
          </a:p>
        </p:txBody>
      </p:sp>
      <p:sp>
        <p:nvSpPr>
          <p:cNvPr id="3" name="Title 2"/>
          <p:cNvSpPr>
            <a:spLocks noGrp="1"/>
          </p:cNvSpPr>
          <p:nvPr>
            <p:ph type="title"/>
          </p:nvPr>
        </p:nvSpPr>
        <p:spPr>
          <a:xfrm>
            <a:off x="323528" y="0"/>
            <a:ext cx="8229600" cy="490066"/>
          </a:xfrm>
        </p:spPr>
        <p:txBody>
          <a:bodyPr>
            <a:normAutofit fontScale="90000"/>
          </a:bodyPr>
          <a:lstStyle/>
          <a:p>
            <a:r>
              <a:rPr lang="el-GR" sz="2800" b="1" dirty="0"/>
              <a:t>Σπουδαιότητα-χρησιμότητα της Ιστορίας της Επιστήμης</a:t>
            </a:r>
            <a:r>
              <a:rPr lang="en-US" sz="2800" b="1" dirty="0"/>
              <a:t> (IE)</a:t>
            </a:r>
            <a:endParaRPr lang="el-GR" sz="2800" dirty="0"/>
          </a:p>
        </p:txBody>
      </p:sp>
      <p:pic>
        <p:nvPicPr>
          <p:cNvPr id="4" name="Εγγεγραμμένος ήχος">
            <a:hlinkClick r:id="" action="ppaction://media"/>
            <a:extLst>
              <a:ext uri="{FF2B5EF4-FFF2-40B4-BE49-F238E27FC236}">
                <a16:creationId xmlns:a16="http://schemas.microsoft.com/office/drawing/2014/main" id="{4EBD2EF3-C82C-4DF3-9565-F9959CB22A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7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196752"/>
            <a:ext cx="9828584" cy="4247317"/>
          </a:xfrm>
          <a:prstGeom prst="rect">
            <a:avLst/>
          </a:prstGeom>
          <a:noFill/>
        </p:spPr>
        <p:txBody>
          <a:bodyPr wrap="square" rtlCol="0">
            <a:spAutoFit/>
          </a:bodyPr>
          <a:lstStyle/>
          <a:p>
            <a:r>
              <a:rPr lang="el-GR" sz="2800" dirty="0"/>
              <a:t>Μέσα από μια ιστορική προσέγγιση της επιστήμης μπορεί να γίνει ευκολότερα η ανακατασκευή των αντιλήψεων των μαθητών. Όπως οι επιστήμονες αντιστέκονται στην αλλαγή του πυρήνα των αντιλήψεων τους έτσι και οι μαθητές παρουσιάζουν παρόμοια αντίσταση στο να εγκαταλείψουν τις ιδέες του. Είναι σημαντικό να παρέχονται εναλλακτικές απόψεις στους μαθητές οι οποίες να έρχονται σε αντιδιαστολή με τις δικές τους παγιωμένες αντιλήψεις. </a:t>
            </a:r>
          </a:p>
          <a:p>
            <a:r>
              <a:rPr lang="el-GR" sz="2800" dirty="0"/>
              <a:t>***</a:t>
            </a:r>
            <a:r>
              <a:rPr lang="el-GR" sz="2800" i="1" dirty="0"/>
              <a:t>Τα φυτά ως αντεστραμένα ζώα.</a:t>
            </a:r>
          </a:p>
          <a:p>
            <a:endParaRPr lang="el-GR" dirty="0"/>
          </a:p>
        </p:txBody>
      </p:sp>
      <p:sp>
        <p:nvSpPr>
          <p:cNvPr id="3" name="Title 2"/>
          <p:cNvSpPr>
            <a:spLocks noGrp="1"/>
          </p:cNvSpPr>
          <p:nvPr>
            <p:ph type="title"/>
          </p:nvPr>
        </p:nvSpPr>
        <p:spPr>
          <a:xfrm>
            <a:off x="0" y="0"/>
            <a:ext cx="9144000" cy="1143000"/>
          </a:xfrm>
        </p:spPr>
        <p:txBody>
          <a:bodyPr>
            <a:normAutofit fontScale="90000"/>
          </a:bodyPr>
          <a:lstStyle/>
          <a:p>
            <a:r>
              <a:rPr lang="el-GR" dirty="0"/>
              <a:t>Οι ΕΙ των μαθητών μοιάζουν με τις ΕΙ των επιστημόνων προηγούμενων εποχών</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9EAD09F-804A-45F7-8C43-2A40FA0AB079}"/>
              </a:ext>
            </a:extLst>
          </p:cNvPr>
          <p:cNvSpPr>
            <a:spLocks noGrp="1"/>
          </p:cNvSpPr>
          <p:nvPr>
            <p:ph type="title"/>
          </p:nvPr>
        </p:nvSpPr>
        <p:spPr>
          <a:xfrm>
            <a:off x="457200" y="274638"/>
            <a:ext cx="8229600" cy="706090"/>
          </a:xfrm>
        </p:spPr>
        <p:txBody>
          <a:bodyPr>
            <a:normAutofit fontScale="90000"/>
          </a:bodyPr>
          <a:lstStyle/>
          <a:p>
            <a:r>
              <a:rPr lang="el-GR" sz="2000" b="1" dirty="0">
                <a:solidFill>
                  <a:srgbClr val="000000"/>
                </a:solidFill>
                <a:latin typeface="Arial" panose="020B0604020202020204" pitchFamily="34" charset="0"/>
                <a:ea typeface="Times New Roman" panose="02020603050405020304" pitchFamily="18" charset="0"/>
              </a:rPr>
              <a:t>ΟΙ ΜΑΘΗΤΕΣ ΕΠΑΝΑΛΑΜΒΑΝΟΥΝ ΤΙΣ ΑΠΟΨΕΙΣ ΤΩΝ </a:t>
            </a:r>
            <a:r>
              <a:rPr lang="el-GR" sz="2000" b="1" i="1" dirty="0">
                <a:solidFill>
                  <a:srgbClr val="000000"/>
                </a:solidFill>
                <a:latin typeface="Arial" panose="020B0604020202020204" pitchFamily="34" charset="0"/>
                <a:ea typeface="Times New Roman" panose="02020603050405020304" pitchFamily="18" charset="0"/>
              </a:rPr>
              <a:t>ΑΝΑΛΟΓΙΣΤΩΝ</a:t>
            </a:r>
            <a:br>
              <a:rPr lang="en-US" sz="2000" dirty="0">
                <a:latin typeface="Times New Roman" panose="02020603050405020304" pitchFamily="18" charset="0"/>
                <a:ea typeface="Times New Roman" panose="02020603050405020304" pitchFamily="18" charset="0"/>
              </a:rPr>
            </a:br>
            <a:endParaRPr lang="en-US" sz="2000" dirty="0"/>
          </a:p>
        </p:txBody>
      </p:sp>
      <p:sp>
        <p:nvSpPr>
          <p:cNvPr id="3" name="Ορθογώνιο 2">
            <a:extLst>
              <a:ext uri="{FF2B5EF4-FFF2-40B4-BE49-F238E27FC236}">
                <a16:creationId xmlns:a16="http://schemas.microsoft.com/office/drawing/2014/main" id="{7B0C85E7-BBFA-47E2-8B42-EA1F4DCA59F3}"/>
              </a:ext>
            </a:extLst>
          </p:cNvPr>
          <p:cNvSpPr/>
          <p:nvPr/>
        </p:nvSpPr>
        <p:spPr>
          <a:xfrm>
            <a:off x="827584" y="836712"/>
            <a:ext cx="7488832" cy="4585871"/>
          </a:xfrm>
          <a:prstGeom prst="rect">
            <a:avLst/>
          </a:prstGeom>
        </p:spPr>
        <p:txBody>
          <a:bodyPr wrap="square">
            <a:spAutoFit/>
          </a:bodyPr>
          <a:lstStyle/>
          <a:p>
            <a:pPr indent="457200" algn="just"/>
            <a:r>
              <a:rPr lang="el-GR" dirty="0">
                <a:solidFill>
                  <a:srgbClr val="000000"/>
                </a:solidFill>
                <a:latin typeface="Arial" panose="020B0604020202020204" pitchFamily="34" charset="0"/>
                <a:ea typeface="Times New Roman" panose="02020603050405020304" pitchFamily="18" charset="0"/>
              </a:rPr>
              <a:t>Ο Αριστοτέλης είναι ο πρώτος που διατυπώνει την άποψη πως το φυτό είναι ένα ζώο που στέκεται με το κεφάλι προς τα κάτω. Η άποψη αυτή έχει εμφανισθεί επανειλημμένα στην </a:t>
            </a:r>
            <a:r>
              <a:rPr lang="el-GR" b="1" dirty="0">
                <a:solidFill>
                  <a:srgbClr val="000000"/>
                </a:solidFill>
                <a:latin typeface="Arial" panose="020B0604020202020204" pitchFamily="34" charset="0"/>
                <a:ea typeface="Times New Roman" panose="02020603050405020304" pitchFamily="18" charset="0"/>
              </a:rPr>
              <a:t>Ιστορία της Βιολογίας</a:t>
            </a:r>
            <a:r>
              <a:rPr lang="el-GR" dirty="0">
                <a:solidFill>
                  <a:srgbClr val="000000"/>
                </a:solidFill>
                <a:latin typeface="Arial" panose="020B0604020202020204" pitchFamily="34" charset="0"/>
                <a:ea typeface="Times New Roman" panose="02020603050405020304" pitchFamily="18" charset="0"/>
              </a:rPr>
              <a:t>: πως η διατροφή του φυτού από τις ρίζες, θα μπορούσε να περιγραφή ως κατανόηση του φυτού "ως αντεστραμμένο ζώο". Είναι η ιδέα των Αναλογιστών όπως ο Έρασμος </a:t>
            </a:r>
            <a:r>
              <a:rPr lang="el-GR" dirty="0" err="1">
                <a:solidFill>
                  <a:srgbClr val="000000"/>
                </a:solidFill>
                <a:latin typeface="Arial" panose="020B0604020202020204" pitchFamily="34" charset="0"/>
                <a:ea typeface="Times New Roman" panose="02020603050405020304" pitchFamily="18" charset="0"/>
              </a:rPr>
              <a:t>Ντάρβιν</a:t>
            </a:r>
            <a:r>
              <a:rPr lang="el-GR" dirty="0">
                <a:solidFill>
                  <a:srgbClr val="000000"/>
                </a:solidFill>
                <a:latin typeface="Arial" panose="020B0604020202020204" pitchFamily="34" charset="0"/>
                <a:ea typeface="Times New Roman" panose="02020603050405020304" pitchFamily="18" charset="0"/>
              </a:rPr>
              <a:t>, παππούς του γνωστού Δαρβίνου (ο οποίος ήταν και από τους πρώτους που υποστήριξαν την εξέλιξη των οργανισμών):  </a:t>
            </a:r>
            <a:endParaRPr lang="en-US" dirty="0">
              <a:latin typeface="Times New Roman" panose="02020603050405020304" pitchFamily="18" charset="0"/>
              <a:ea typeface="Times New Roman" panose="02020603050405020304" pitchFamily="18" charset="0"/>
            </a:endParaRPr>
          </a:p>
          <a:p>
            <a:pPr indent="457200" algn="just"/>
            <a:r>
              <a:rPr lang="el-GR" i="1" dirty="0">
                <a:solidFill>
                  <a:srgbClr val="000000"/>
                </a:solidFill>
                <a:latin typeface="Arial" panose="020B0604020202020204" pitchFamily="34" charset="0"/>
                <a:ea typeface="Times New Roman" panose="02020603050405020304" pitchFamily="18" charset="0"/>
              </a:rPr>
              <a:t>«…η απορρόφηση της τροφής είναι μέρος της αρχής της φύσης του φυτού και είναι ένα χαρακτηριστικό κοινό για τα ζώα και τα φυτά...»</a:t>
            </a:r>
            <a:r>
              <a:rPr lang="el-GR" dirty="0">
                <a:solidFill>
                  <a:srgbClr val="000000"/>
                </a:solidFill>
                <a:latin typeface="Arial" panose="020B0604020202020204" pitchFamily="34" charset="0"/>
                <a:ea typeface="Times New Roman" panose="02020603050405020304" pitchFamily="18" charset="0"/>
              </a:rPr>
              <a:t>. Και αλλού, «...</a:t>
            </a:r>
            <a:r>
              <a:rPr lang="el-GR" i="1" dirty="0">
                <a:solidFill>
                  <a:srgbClr val="000000"/>
                </a:solidFill>
                <a:latin typeface="Arial" panose="020B0604020202020204" pitchFamily="34" charset="0"/>
                <a:ea typeface="Times New Roman" panose="02020603050405020304" pitchFamily="18" charset="0"/>
              </a:rPr>
              <a:t>οι ρίζες των φυτών είναι ανάλογες προς τα στόματα των ζώων, καθώς αμφότερα χρησιμεύουν για την απορρόφηση της τροφής...</a:t>
            </a:r>
            <a:r>
              <a:rPr lang="el-GR" dirty="0">
                <a:solidFill>
                  <a:srgbClr val="000000"/>
                </a:solidFill>
                <a:latin typeface="Arial" panose="020B0604020202020204" pitchFamily="34"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indent="457200" algn="just"/>
            <a:r>
              <a:rPr lang="el-GR" dirty="0">
                <a:solidFill>
                  <a:srgbClr val="000000"/>
                </a:solidFill>
                <a:latin typeface="Arial" panose="020B0604020202020204" pitchFamily="34"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algn="just"/>
            <a:r>
              <a:rPr lang="el-GR" dirty="0">
                <a:solidFill>
                  <a:srgbClr val="000000"/>
                </a:solidFill>
                <a:latin typeface="Arial" panose="020B0604020202020204" pitchFamily="34" charset="0"/>
                <a:ea typeface="Times New Roman" panose="02020603050405020304" pitchFamily="18" charset="0"/>
              </a:rPr>
              <a:t>Τις απόψεις των Αναλογιστών, συμμερίζονται αρκετοί από τους μαθητές: πως τα φυτά παίρνουν την τροφή τους κυρίως από ΤΙΣ ΡΙΖΕΣ. </a:t>
            </a:r>
            <a:r>
              <a:rPr lang="el-GR" sz="1100" b="1" dirty="0">
                <a:solidFill>
                  <a:srgbClr val="000000"/>
                </a:solidFill>
                <a:latin typeface="Arial" panose="020B0604020202020204" pitchFamily="34" charset="0"/>
                <a:ea typeface="Times New Roman" panose="02020603050405020304" pitchFamily="18" charset="0"/>
              </a:rPr>
              <a:t>[ΤΟ ΣΩΣΤΟ: Πείραμα του </a:t>
            </a:r>
            <a:r>
              <a:rPr lang="el-GR" sz="1100" b="1" dirty="0" err="1">
                <a:solidFill>
                  <a:srgbClr val="000000"/>
                </a:solidFill>
                <a:latin typeface="Arial" panose="020B0604020202020204" pitchFamily="34" charset="0"/>
                <a:ea typeface="Times New Roman" panose="02020603050405020304" pitchFamily="18" charset="0"/>
              </a:rPr>
              <a:t>Von</a:t>
            </a:r>
            <a:r>
              <a:rPr lang="el-GR" sz="1100" b="1" dirty="0">
                <a:solidFill>
                  <a:srgbClr val="000000"/>
                </a:solidFill>
                <a:latin typeface="Arial" panose="020B0604020202020204" pitchFamily="34" charset="0"/>
                <a:ea typeface="Times New Roman" panose="02020603050405020304" pitchFamily="18" charset="0"/>
              </a:rPr>
              <a:t> </a:t>
            </a:r>
            <a:r>
              <a:rPr lang="el-GR" sz="1100" b="1" dirty="0" err="1">
                <a:solidFill>
                  <a:srgbClr val="000000"/>
                </a:solidFill>
                <a:latin typeface="Arial" panose="020B0604020202020204" pitchFamily="34" charset="0"/>
                <a:ea typeface="Times New Roman" panose="02020603050405020304" pitchFamily="18" charset="0"/>
              </a:rPr>
              <a:t>Helmont</a:t>
            </a:r>
            <a:r>
              <a:rPr lang="el-GR" sz="1100" b="1" dirty="0">
                <a:solidFill>
                  <a:srgbClr val="000000"/>
                </a:solidFill>
                <a:latin typeface="Arial" panose="020B0604020202020204" pitchFamily="34" charset="0"/>
                <a:ea typeface="Times New Roman" panose="02020603050405020304" pitchFamily="18" charset="0"/>
              </a:rPr>
              <a:t> για την προέλευση της βιομάζας: Όπου το βάρος του Φυτού σε 5 χρόνια αυξήθηκε κατά 164 </a:t>
            </a:r>
            <a:r>
              <a:rPr lang="en-US" sz="1100" b="1" dirty="0" err="1">
                <a:solidFill>
                  <a:srgbClr val="000000"/>
                </a:solidFill>
                <a:latin typeface="Arial" panose="020B0604020202020204" pitchFamily="34" charset="0"/>
                <a:ea typeface="Times New Roman" panose="02020603050405020304" pitchFamily="18" charset="0"/>
              </a:rPr>
              <a:t>lbs</a:t>
            </a:r>
            <a:r>
              <a:rPr lang="el-GR" sz="1100" b="1" dirty="0">
                <a:solidFill>
                  <a:srgbClr val="000000"/>
                </a:solidFill>
                <a:latin typeface="Arial" panose="020B0604020202020204" pitchFamily="34" charset="0"/>
                <a:ea typeface="Times New Roman" panose="02020603050405020304" pitchFamily="18" charset="0"/>
              </a:rPr>
              <a:t>, έχοντας πάρει από το χώμα «ουσίες» που ζύγιζαν μόνο 1 </a:t>
            </a:r>
            <a:r>
              <a:rPr lang="en-US" sz="1100" b="1" dirty="0" err="1">
                <a:solidFill>
                  <a:srgbClr val="000000"/>
                </a:solidFill>
                <a:latin typeface="Arial" panose="020B0604020202020204" pitchFamily="34" charset="0"/>
                <a:ea typeface="Times New Roman" panose="02020603050405020304" pitchFamily="18" charset="0"/>
              </a:rPr>
              <a:t>lb</a:t>
            </a:r>
            <a:r>
              <a:rPr lang="el-GR" sz="1100" b="1" dirty="0">
                <a:solidFill>
                  <a:srgbClr val="000000"/>
                </a:solidFill>
                <a:latin typeface="Arial" panose="020B0604020202020204" pitchFamily="34"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p:txBody>
      </p:sp>
      <p:pic>
        <p:nvPicPr>
          <p:cNvPr id="4" name="Εγγεγραμμένος ήχος">
            <a:hlinkClick r:id="" action="ppaction://media"/>
            <a:extLst>
              <a:ext uri="{FF2B5EF4-FFF2-40B4-BE49-F238E27FC236}">
                <a16:creationId xmlns:a16="http://schemas.microsoft.com/office/drawing/2014/main" id="{866CE26F-E1FC-406E-958E-5EB1EDB6C1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6146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3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a:extLst>
              <a:ext uri="{FF2B5EF4-FFF2-40B4-BE49-F238E27FC236}">
                <a16:creationId xmlns:a16="http://schemas.microsoft.com/office/drawing/2014/main" id="{2A6B74C3-1C67-4877-B637-759E94E0E778}"/>
              </a:ext>
            </a:extLst>
          </p:cNvPr>
          <p:cNvSpPr>
            <a:spLocks noGrp="1" noChangeArrowheads="1"/>
          </p:cNvSpPr>
          <p:nvPr>
            <p:ph type="title" idx="4294967295"/>
          </p:nvPr>
        </p:nvSpPr>
        <p:spPr>
          <a:xfrm>
            <a:off x="1371600" y="277813"/>
            <a:ext cx="7772400" cy="490537"/>
          </a:xfrm>
        </p:spPr>
        <p:txBody>
          <a:bodyPr/>
          <a:lstStyle/>
          <a:p>
            <a:r>
              <a:rPr lang="el-GR" altLang="en-US" sz="2100"/>
              <a:t>Πείραμα του </a:t>
            </a:r>
            <a:r>
              <a:rPr lang="en-US" altLang="en-US" sz="2100"/>
              <a:t>Von Helmont </a:t>
            </a:r>
            <a:r>
              <a:rPr lang="el-GR" altLang="en-US" sz="2100"/>
              <a:t>για την προέλευση της βιομάζας</a:t>
            </a:r>
          </a:p>
        </p:txBody>
      </p:sp>
      <p:graphicFrame>
        <p:nvGraphicFramePr>
          <p:cNvPr id="2053" name="Object 5">
            <a:extLst>
              <a:ext uri="{FF2B5EF4-FFF2-40B4-BE49-F238E27FC236}">
                <a16:creationId xmlns:a16="http://schemas.microsoft.com/office/drawing/2014/main" id="{F9DE6B8A-F54E-4432-95A2-CF3E24268791}"/>
              </a:ext>
            </a:extLst>
          </p:cNvPr>
          <p:cNvGraphicFramePr>
            <a:graphicFrameLocks noGrp="1" noChangeAspect="1"/>
          </p:cNvGraphicFramePr>
          <p:nvPr>
            <p:ph idx="4294967295"/>
          </p:nvPr>
        </p:nvGraphicFramePr>
        <p:xfrm>
          <a:off x="0" y="758825"/>
          <a:ext cx="6697663" cy="6010275"/>
        </p:xfrm>
        <a:graphic>
          <a:graphicData uri="http://schemas.openxmlformats.org/presentationml/2006/ole">
            <mc:AlternateContent xmlns:mc="http://schemas.openxmlformats.org/markup-compatibility/2006">
              <mc:Choice xmlns:v="urn:schemas-microsoft-com:vml" Requires="v">
                <p:oleObj name="Bitmap Image" r:id="rId2" imgW="3551228" imgH="3185436" progId="Paint.Picture">
                  <p:embed/>
                </p:oleObj>
              </mc:Choice>
              <mc:Fallback>
                <p:oleObj name="Bitmap Image" r:id="rId2" imgW="3551228" imgH="3185436" progId="Paint.Picture">
                  <p:embed/>
                  <p:pic>
                    <p:nvPicPr>
                      <p:cNvPr id="2053" name="Object 5">
                        <a:extLst>
                          <a:ext uri="{FF2B5EF4-FFF2-40B4-BE49-F238E27FC236}">
                            <a16:creationId xmlns:a16="http://schemas.microsoft.com/office/drawing/2014/main" id="{F9DE6B8A-F54E-4432-95A2-CF3E242687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8825"/>
                        <a:ext cx="6697663" cy="601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48680"/>
            <a:ext cx="9396536" cy="4893647"/>
          </a:xfrm>
          <a:prstGeom prst="rect">
            <a:avLst/>
          </a:prstGeom>
          <a:noFill/>
        </p:spPr>
        <p:txBody>
          <a:bodyPr wrap="square" rtlCol="0">
            <a:spAutoFit/>
          </a:bodyPr>
          <a:lstStyle/>
          <a:p>
            <a:r>
              <a:rPr lang="el-GR" sz="2400" dirty="0"/>
              <a:t>Η εισαγωγή της ιστορίας και της φιλοσοφίας της επιστήμης μπορεί να προάγει την κριτική σκέψη των μαθητών βάζοντας τους να αναλύουν ιδέες, να τις συγκρίνουν με παρατηρήσεις για το πώς λειτουργεί η φύση. Το ερέθισμα μπορεί να είναι μια βιογραφία, ένα ιστορικό πείραμα, μια φωτογραφία, ένα σχήμα, ένας πίνακας ή ένα γράφημα. Η εισχώρηση της ιστορίας δεν είναι απαραίτητα σε βάρος της κυρίως ύλης κάτι που αποτελεί τη συνηθέστερη ανησυχία των εκπαιδευτικών, αντίθετα μπορεί να δώσει κίνητρο για γνώση και να προάγει μια πλουσιότερη κατανόηση των κοινωνικοπολιτικών συνθηκών μέσα από διαφορετικές αναπαραστάσεις ιδεών ή δεδομένων</a:t>
            </a:r>
            <a:r>
              <a:rPr lang="en-US" sz="2400" dirty="0"/>
              <a:t>.</a:t>
            </a:r>
            <a:r>
              <a:rPr lang="el-GR" sz="2400" dirty="0"/>
              <a:t> </a:t>
            </a:r>
            <a:r>
              <a:rPr lang="el-GR" sz="2400" u="sng" dirty="0"/>
              <a:t>Οι μαθητές πρέπει να είναι σε θέση να αντιληφθούν τις παρελθούσες αλληλεξαρτήσεις μεταξύ επιστήμης και κοινωνίας και πως κοινωνικοί παράγοντες και πολιτικές δυνάμεις είναι δεμένες με αυτήν. </a:t>
            </a:r>
            <a:r>
              <a:rPr lang="en-US" sz="2400" u="sng" dirty="0"/>
              <a:t> (</a:t>
            </a:r>
            <a:r>
              <a:rPr lang="el-GR" sz="2400" u="sng" dirty="0"/>
              <a:t>Περίπτωση Γαλιλαίου, </a:t>
            </a:r>
            <a:r>
              <a:rPr lang="en-US" sz="2400" u="sng" dirty="0"/>
              <a:t>Pasteur/</a:t>
            </a:r>
            <a:r>
              <a:rPr lang="en-US" sz="2400" u="sng" dirty="0" err="1"/>
              <a:t>Pouchet</a:t>
            </a:r>
            <a:r>
              <a:rPr lang="en-US" sz="2400" u="sng" dirty="0"/>
              <a:t>,</a:t>
            </a:r>
            <a:r>
              <a:rPr lang="el-GR" sz="2400" u="sng" dirty="0" err="1"/>
              <a:t>κλπ</a:t>
            </a:r>
            <a:r>
              <a:rPr lang="el-GR" sz="2400" u="sng" dirty="0"/>
              <a:t>). </a:t>
            </a:r>
            <a:r>
              <a:rPr lang="en-US" sz="2400" u="sng" dirty="0"/>
              <a:t> </a:t>
            </a:r>
            <a:endParaRPr lang="el-GR" u="sng" dirty="0"/>
          </a:p>
        </p:txBody>
      </p:sp>
      <p:sp>
        <p:nvSpPr>
          <p:cNvPr id="3" name="Title 2"/>
          <p:cNvSpPr>
            <a:spLocks noGrp="1"/>
          </p:cNvSpPr>
          <p:nvPr>
            <p:ph type="title"/>
          </p:nvPr>
        </p:nvSpPr>
        <p:spPr>
          <a:xfrm>
            <a:off x="539552" y="0"/>
            <a:ext cx="8229600" cy="418058"/>
          </a:xfrm>
        </p:spPr>
        <p:txBody>
          <a:bodyPr>
            <a:noAutofit/>
          </a:bodyPr>
          <a:lstStyle/>
          <a:p>
            <a:r>
              <a:rPr lang="el-GR" sz="3600" b="1" dirty="0"/>
              <a:t>ΙΕ και ΦτΕ</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ΕΠΙΣΤΗΜΟΝΙΚΕΣ ΔΙΑΜΑΧΕΣ: μια ειδική περίπτωση ΙΕ</a:t>
            </a:r>
          </a:p>
        </p:txBody>
      </p:sp>
      <p:sp>
        <p:nvSpPr>
          <p:cNvPr id="3" name="Subtitle 2"/>
          <p:cNvSpPr>
            <a:spLocks noGrp="1"/>
          </p:cNvSpPr>
          <p:nvPr>
            <p:ph type="subTitle" idx="1"/>
          </p:nvPr>
        </p:nvSpPr>
        <p:spPr/>
        <p:txBody>
          <a:bodyPr>
            <a:normAutofit fontScale="85000" lnSpcReduction="20000"/>
          </a:bodyPr>
          <a:lstStyle/>
          <a:p>
            <a:r>
              <a:rPr lang="el-GR" dirty="0"/>
              <a:t>Τι συνιστά μια Επιστημονική Διαμάχη (ΕΔ) και ποια τα χαρακτηριστικά της; Ποια είναι τα είδη των ΕΔ; Πως η συζήτηση για τις ΕΔ βοηθά τους μαθητές να κατανοήσουν τη «φύση της επιστήμης»;</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540552" cy="1143000"/>
          </a:xfrm>
        </p:spPr>
        <p:txBody>
          <a:bodyPr>
            <a:normAutofit fontScale="90000"/>
          </a:bodyPr>
          <a:lstStyle/>
          <a:p>
            <a:r>
              <a:rPr lang="el-GR" dirty="0"/>
              <a:t>Τι συνιστά μια Επιστημονική Διαμάχη (ΕΔ) και ποια τα χαρακτηριστικά της; </a:t>
            </a:r>
          </a:p>
        </p:txBody>
      </p:sp>
      <p:sp>
        <p:nvSpPr>
          <p:cNvPr id="3" name="TextBox 2"/>
          <p:cNvSpPr txBox="1"/>
          <p:nvPr/>
        </p:nvSpPr>
        <p:spPr>
          <a:xfrm>
            <a:off x="0" y="1196752"/>
            <a:ext cx="8964488" cy="5109091"/>
          </a:xfrm>
          <a:prstGeom prst="rect">
            <a:avLst/>
          </a:prstGeom>
          <a:noFill/>
        </p:spPr>
        <p:txBody>
          <a:bodyPr wrap="square" rtlCol="0">
            <a:spAutoFit/>
          </a:bodyPr>
          <a:lstStyle/>
          <a:p>
            <a:r>
              <a:rPr lang="el-GR" sz="2800" dirty="0"/>
              <a:t>ΕΔ είναι μια διαφωνία, που διεξάγεται δημόσια και επίμονα για αρκετό χρονικό διάστημα, πάνω σε θέμα που είναι σημαντικό για μεγάλο μέρος της επιστημονικής κοινότητας. Τα βασικά στοιχεία που την χαρακτηρίζουν:</a:t>
            </a:r>
          </a:p>
          <a:p>
            <a:r>
              <a:rPr lang="el-GR" sz="2800" dirty="0"/>
              <a:t>α) Κρατάει για εύλογο χρονικό διάστημα, άρα πρόκειται κυρίως για ιστορικό γεγονός.</a:t>
            </a:r>
          </a:p>
          <a:p>
            <a:r>
              <a:rPr lang="el-GR" sz="2800" dirty="0"/>
              <a:t>β) Αντικατοπτρίζει την επιθυμία των εμπλεκόμενων να παρουσιάσουν και να υποστηρίξουν τις απόψεις και θεωρίες τους.</a:t>
            </a:r>
          </a:p>
          <a:p>
            <a:r>
              <a:rPr lang="el-GR" sz="2800" dirty="0"/>
              <a:t>γ) Λαμβάνει χώρα δημόσια και, οπωσδήποτε, εμπλέκονται μέλη της επιστημονικής κοινότητας.</a:t>
            </a:r>
          </a:p>
          <a:p>
            <a:endParaRPr lang="el-GR" dirty="0"/>
          </a:p>
        </p:txBody>
      </p:sp>
      <p:pic>
        <p:nvPicPr>
          <p:cNvPr id="4" name="Εγγεγραμμένος ήχος">
            <a:hlinkClick r:id="" action="ppaction://media"/>
            <a:extLst>
              <a:ext uri="{FF2B5EF4-FFF2-40B4-BE49-F238E27FC236}">
                <a16:creationId xmlns:a16="http://schemas.microsoft.com/office/drawing/2014/main" id="{DCFC9248-3C60-4DF5-A393-914B4BD6FE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1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2281</TotalTime>
  <Words>2696</Words>
  <Application>Microsoft Office PowerPoint</Application>
  <PresentationFormat>On-screen Show (4:3)</PresentationFormat>
  <Paragraphs>101</Paragraphs>
  <Slides>20</Slides>
  <Notes>5</Notes>
  <HiddenSlides>0</HiddenSlides>
  <MMClips>8</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5" baseType="lpstr">
      <vt:lpstr>Arial</vt:lpstr>
      <vt:lpstr>Calibri</vt:lpstr>
      <vt:lpstr>Times New Roman</vt:lpstr>
      <vt:lpstr>Office Theme</vt:lpstr>
      <vt:lpstr>Bitmap Image</vt:lpstr>
      <vt:lpstr>Μάθημα #5: Ιστορία της Επιστήμης ως Διδακτικό εργαλείο</vt:lpstr>
      <vt:lpstr>Σπουδαιότητα της Ιστορίας της Επιστήμης</vt:lpstr>
      <vt:lpstr>Σπουδαιότητα-χρησιμότητα της Ιστορίας της Επιστήμης (IE)</vt:lpstr>
      <vt:lpstr>Οι ΕΙ των μαθητών μοιάζουν με τις ΕΙ των επιστημόνων προηγούμενων εποχών</vt:lpstr>
      <vt:lpstr>ΟΙ ΜΑΘΗΤΕΣ ΕΠΑΝΑΛΑΜΒΑΝΟΥΝ ΤΙΣ ΑΠΟΨΕΙΣ ΤΩΝ ΑΝΑΛΟΓΙΣΤΩΝ </vt:lpstr>
      <vt:lpstr>Πείραμα του Von Helmont για την προέλευση της βιομάζας</vt:lpstr>
      <vt:lpstr>ΙΕ και ΦτΕ</vt:lpstr>
      <vt:lpstr>ΕΠΙΣΤΗΜΟΝΙΚΕΣ ΔΙΑΜΑΧΕΣ: μια ειδική περίπτωση ΙΕ</vt:lpstr>
      <vt:lpstr>Τι συνιστά μια Επιστημονική Διαμάχη (ΕΔ) και ποια τα χαρακτηριστικά της; </vt:lpstr>
      <vt:lpstr>Ποια είναι τα είδη των ΕΔ;</vt:lpstr>
      <vt:lpstr>Επιστ. Διαμάχες και ΦτΕ</vt:lpstr>
      <vt:lpstr>ΔΥΟ ΕΝΔΙΑΦΕΡΟΥΣΕΣ ΕΔ ΣΤΗΝ ΙΣΤΟΡΙΑ ΤΗΣ ΒΙΟΛΟΓΙΑΣ</vt:lpstr>
      <vt:lpstr>Οι πρωταγωνιστές: κοινωνικοί και πολιτικοί παράγοντες στην επιστήμη</vt:lpstr>
      <vt:lpstr>Το ζητούμενο και το πείραμα*</vt:lpstr>
      <vt:lpstr>Pouchet vs  Pasteur</vt:lpstr>
      <vt:lpstr>Η κατάληξη: Δύο λαθεμένα συμπεράσματα που θα μπορούσαν να είναι αλήθειες!</vt:lpstr>
      <vt:lpstr>Εμπειρικός υπό-προσδιορισμός της θεωρίας</vt:lpstr>
      <vt:lpstr>Η αντιπαράθεση ανάμεσα στον Pouchet και τον Pasteur για την αυτόματη γένεση: κατασκευή ενός διδακτικού γεγονότος με βάση ένα ιστορικό γεγονός </vt:lpstr>
      <vt:lpstr>1.6.3.1. Η βρετανική επιστημονική διαμάχη τον 19ο αιώνα για την αυτόματη γένεση </vt:lpstr>
      <vt:lpstr>ΕΡΩΤΗΣΕΙΣ ΕΠΑΝΑΛΗΨΗΣ Με βάση το παραπάνω και άλλα κείμενα απαντήστε ΠΟΛΥ ΣΥΝΤΟΜΑ στις εξής ερωτήσεις: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Κυτταρική Θεωρία</dc:title>
  <dc:creator>Kathanas</dc:creator>
  <cp:lastModifiedBy>Kyriacos Athanasiou</cp:lastModifiedBy>
  <cp:revision>49</cp:revision>
  <dcterms:created xsi:type="dcterms:W3CDTF">2013-01-08T15:16:30Z</dcterms:created>
  <dcterms:modified xsi:type="dcterms:W3CDTF">2022-06-05T08:41:31Z</dcterms:modified>
</cp:coreProperties>
</file>