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54"/>
  </p:notesMasterIdLst>
  <p:sldIdLst>
    <p:sldId id="256" r:id="rId2"/>
    <p:sldId id="374" r:id="rId3"/>
    <p:sldId id="515" r:id="rId4"/>
    <p:sldId id="257" r:id="rId5"/>
    <p:sldId id="258" r:id="rId6"/>
    <p:sldId id="259" r:id="rId7"/>
    <p:sldId id="320" r:id="rId8"/>
    <p:sldId id="501" r:id="rId9"/>
    <p:sldId id="502" r:id="rId10"/>
    <p:sldId id="334" r:id="rId11"/>
    <p:sldId id="335" r:id="rId12"/>
    <p:sldId id="336" r:id="rId13"/>
    <p:sldId id="339" r:id="rId14"/>
    <p:sldId id="305" r:id="rId15"/>
    <p:sldId id="306" r:id="rId16"/>
    <p:sldId id="310" r:id="rId17"/>
    <p:sldId id="312" r:id="rId18"/>
    <p:sldId id="327" r:id="rId19"/>
    <p:sldId id="314" r:id="rId20"/>
    <p:sldId id="316" r:id="rId21"/>
    <p:sldId id="317" r:id="rId22"/>
    <p:sldId id="260" r:id="rId23"/>
    <p:sldId id="262" r:id="rId24"/>
    <p:sldId id="264" r:id="rId25"/>
    <p:sldId id="503" r:id="rId26"/>
    <p:sldId id="272" r:id="rId27"/>
    <p:sldId id="273" r:id="rId28"/>
    <p:sldId id="276" r:id="rId29"/>
    <p:sldId id="278" r:id="rId30"/>
    <p:sldId id="279" r:id="rId31"/>
    <p:sldId id="280" r:id="rId32"/>
    <p:sldId id="281" r:id="rId33"/>
    <p:sldId id="284" r:id="rId34"/>
    <p:sldId id="307" r:id="rId35"/>
    <p:sldId id="507" r:id="rId36"/>
    <p:sldId id="508" r:id="rId37"/>
    <p:sldId id="509" r:id="rId38"/>
    <p:sldId id="519" r:id="rId39"/>
    <p:sldId id="269" r:id="rId40"/>
    <p:sldId id="510" r:id="rId41"/>
    <p:sldId id="511" r:id="rId42"/>
    <p:sldId id="283" r:id="rId43"/>
    <p:sldId id="311" r:id="rId44"/>
    <p:sldId id="514" r:id="rId45"/>
    <p:sldId id="300" r:id="rId46"/>
    <p:sldId id="301" r:id="rId47"/>
    <p:sldId id="304" r:id="rId48"/>
    <p:sldId id="303" r:id="rId49"/>
    <p:sldId id="512" r:id="rId50"/>
    <p:sldId id="513" r:id="rId51"/>
    <p:sldId id="271" r:id="rId52"/>
    <p:sldId id="518"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riacos Athanasiou" initials="KA" lastIdx="1" clrIdx="0">
    <p:extLst>
      <p:ext uri="{19B8F6BF-5375-455C-9EA6-DF929625EA0E}">
        <p15:presenceInfo xmlns:p15="http://schemas.microsoft.com/office/powerpoint/2012/main" userId="S::kathanas@ecd.uoa.gr::25be0863-1afa-471d-bbb4-c96d9f47ca4f" providerId="AD"/>
      </p:ext>
    </p:extLst>
  </p:cmAuthor>
  <p:cmAuthor id="2" name="Kyriacos Athanasiou" initials="KA [2]" lastIdx="1" clrIdx="1">
    <p:extLst>
      <p:ext uri="{19B8F6BF-5375-455C-9EA6-DF929625EA0E}">
        <p15:presenceInfo xmlns:p15="http://schemas.microsoft.com/office/powerpoint/2012/main" userId="6f06f6ba7998ac1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Μεσαίο στυλ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Φωτεινό στυλ 2 - Έμφαση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17" autoAdjust="0"/>
    <p:restoredTop sz="91195" autoAdjust="0"/>
  </p:normalViewPr>
  <p:slideViewPr>
    <p:cSldViewPr snapToGrid="0">
      <p:cViewPr varScale="1">
        <p:scale>
          <a:sx n="83" d="100"/>
          <a:sy n="83" d="100"/>
        </p:scale>
        <p:origin x="120"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BE3C5-02A7-41CF-81F8-39D5146E345D}" type="datetimeFigureOut">
              <a:rPr lang="en-US" smtClean="0"/>
              <a:t>3/15/2024</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C884E-66A6-4521-9B5C-37BE7EE531B4}" type="slidenum">
              <a:rPr lang="en-US" smtClean="0"/>
              <a:t>‹#›</a:t>
            </a:fld>
            <a:endParaRPr lang="en-US"/>
          </a:p>
        </p:txBody>
      </p:sp>
    </p:spTree>
    <p:extLst>
      <p:ext uri="{BB962C8B-B14F-4D97-AF65-F5344CB8AC3E}">
        <p14:creationId xmlns:p14="http://schemas.microsoft.com/office/powerpoint/2010/main" val="393628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r>
              <a:rPr lang="el-GR" dirty="0"/>
              <a:t>Ερώτηση Εξετάσεων:  Α. Ποιο είναι το % των ειδών που πιστεύεται πως έχει εξαφανισθεί από την αρχική εμφάνιση της ζωής στον Πλανήτη; Β. </a:t>
            </a:r>
          </a:p>
          <a:p>
            <a:r>
              <a:rPr lang="el-GR" dirty="0"/>
              <a:t>Από που συνάγεται πως το Χ% έχει χαθεί; Γ. Εφόσον τόσα πολλά </a:t>
            </a:r>
            <a:r>
              <a:rPr lang="el-GR" baseline="0" dirty="0"/>
              <a:t>είδη</a:t>
            </a:r>
            <a:r>
              <a:rPr lang="el-GR" dirty="0"/>
              <a:t> χάνονται στην πορεία του χρόνου, έτσι κι΄ αλλιώς, γιατί μας ανησυχεί η «Ελάττωση της Βιοποικιλότητας».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ΕΠΕ: Στη διάρκεια της ιστορίας της ζωής υπολογίζεται πως έχει εξαφανιστεί το</a:t>
            </a:r>
            <a:r>
              <a:rPr lang="el-GR" sz="1200" kern="1200" dirty="0">
                <a:solidFill>
                  <a:schemeClr val="tx1"/>
                </a:solidFill>
                <a:effectLst/>
                <a:latin typeface="+mn-lt"/>
                <a:ea typeface="+mn-ea"/>
                <a:cs typeface="+mn-cs"/>
              </a:rPr>
              <a:t> (Α) 10% της βιοποικιλότητας (Β) το 1%, (Γ) το 20% Δ) το 95%, (Ε) Κανένα από αυτά.</a:t>
            </a:r>
            <a:endParaRPr lang="en-US" dirty="0"/>
          </a:p>
          <a:p>
            <a:r>
              <a:rPr lang="el-GR" dirty="0"/>
              <a:t> </a:t>
            </a:r>
          </a:p>
          <a:p>
            <a:r>
              <a:rPr lang="el-GR" dirty="0"/>
              <a:t>  </a:t>
            </a:r>
          </a:p>
        </p:txBody>
      </p:sp>
      <p:sp>
        <p:nvSpPr>
          <p:cNvPr id="1116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EF62195-871A-451C-B8B3-09F733E94509}" type="slidenum">
              <a:rPr lang="el-GR" smtClean="0">
                <a:latin typeface="Arial" pitchFamily="34" charset="0"/>
              </a:rPr>
              <a:pPr>
                <a:defRPr/>
              </a:pPr>
              <a:t>2</a:t>
            </a:fld>
            <a:endParaRPr lang="el-GR">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dirty="0"/>
              <a:t>ΥΠΕΡΟΣ= ΩΟΘΗΚΗ+ΣΤΥΛΟΣ+ΣΤΙΓΜΑ</a:t>
            </a:r>
          </a:p>
        </p:txBody>
      </p:sp>
      <p:sp>
        <p:nvSpPr>
          <p:cNvPr id="86020" name="Slide Number Placeholder 3"/>
          <p:cNvSpPr>
            <a:spLocks noGrp="1"/>
          </p:cNvSpPr>
          <p:nvPr>
            <p:ph type="sldNum" sz="quarter" idx="5"/>
          </p:nvPr>
        </p:nvSpPr>
        <p:spPr/>
        <p:txBody>
          <a:bodyPr/>
          <a:lstStyle/>
          <a:p>
            <a:pPr>
              <a:defRPr/>
            </a:pPr>
            <a:fld id="{2B43F267-1521-44FD-98FD-3F048E5D08BA}" type="slidenum">
              <a:rPr lang="el-GR" smtClean="0"/>
              <a:pPr>
                <a:defRPr/>
              </a:pPr>
              <a:t>12</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Υποδείξτε την λάθος πρόταση: (Α) Στα άρρενα (αρσενικά) μέρη ενός αγγειόσπερμου περιλαμβάνονται οι στήμονες.  (Β) Στα άρρενα (αρσενικά) μέρη ενός αγγειόσπερμου περιλαμβάνονται οι ανθήρες που παράγουν τη γύρη. (Γ) Στα θήλεα (θηλυκά) μέρη ενός αγγειόσπερμου περιλαμβάνεται ο Ύπερος.  (Δ) Στα θήλεα (θηλυκά) μέρη ενός αγγειόσπερμου περιλαμβάνεται ο Στύλος και το Στίγμα. (Ε) Στα θήλεα (θηλυκά) μέρη ενός αγγειόσπερμου περιλαμβάνονται οι Ανθήρες που παράγουν τα ωάρια.</a:t>
            </a:r>
            <a:endParaRPr lang="en-US" dirty="0"/>
          </a:p>
        </p:txBody>
      </p:sp>
      <p:sp>
        <p:nvSpPr>
          <p:cNvPr id="4" name="Θέση αριθμού διαφάνειας 3"/>
          <p:cNvSpPr>
            <a:spLocks noGrp="1"/>
          </p:cNvSpPr>
          <p:nvPr>
            <p:ph type="sldNum" sz="quarter" idx="5"/>
          </p:nvPr>
        </p:nvSpPr>
        <p:spPr/>
        <p:txBody>
          <a:bodyPr/>
          <a:lstStyle/>
          <a:p>
            <a:fld id="{20FC884E-66A6-4521-9B5C-37BE7EE531B4}" type="slidenum">
              <a:rPr lang="en-US" smtClean="0"/>
              <a:t>13</a:t>
            </a:fld>
            <a:endParaRPr lang="en-US"/>
          </a:p>
        </p:txBody>
      </p:sp>
    </p:spTree>
    <p:extLst>
      <p:ext uri="{BB962C8B-B14F-4D97-AF65-F5344CB8AC3E}">
        <p14:creationId xmlns:p14="http://schemas.microsoft.com/office/powerpoint/2010/main" val="3909560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a:t>ΕΠΕ: Υποδείξτε το λάθος: Τα 4 βασικά χαρακτηριστικά που κάνουν ένα οργανισμό να ανήκει στο Βασίλειο των Φυτών είναι (Α) Η φωτοσυνθετική ικανότητα, (Β) Η έλλειψη μετακίνησης, (Γ) Η παρουσία κυτταρίνης πάνω από την κυτταρική μεμβράνη, (Δ) Η αποθήκευση της ενέργειας που τους περισσεύει με τη μορφή Γλυκογόνου. (Ε) Η αποθήκευση της ενέργειας που περισσεύει με τη μορφή Αμύλου. </a:t>
            </a:r>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19A09B-C675-4BB2-ACD6-8259D600119C}" type="slidenum">
              <a:rPr lang="el-GR" smtClean="0"/>
              <a:pPr fontAlgn="base">
                <a:spcBef>
                  <a:spcPct val="0"/>
                </a:spcBef>
                <a:spcAft>
                  <a:spcPct val="0"/>
                </a:spcAft>
                <a:defRPr/>
              </a:pPr>
              <a:t>14</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a:t>Ομοταξία-</a:t>
            </a:r>
            <a:r>
              <a:rPr lang="el-GR" dirty="0" err="1"/>
              <a:t>Φύκη</a:t>
            </a:r>
            <a:r>
              <a:rPr lang="el-GR" dirty="0"/>
              <a:t>, Γένος-</a:t>
            </a:r>
            <a:r>
              <a:rPr lang="en-US" dirty="0"/>
              <a:t>Spirogyra, </a:t>
            </a:r>
            <a:r>
              <a:rPr lang="el-GR" dirty="0"/>
              <a:t>Βασίλειο- Φυτών, </a:t>
            </a:r>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F6CD95-3F0F-47DC-A2EC-F000999D3E74}" type="slidenum">
              <a:rPr lang="el-GR" smtClean="0"/>
              <a:pPr fontAlgn="base">
                <a:spcBef>
                  <a:spcPct val="0"/>
                </a:spcBef>
                <a:spcAft>
                  <a:spcPct val="0"/>
                </a:spcAft>
                <a:defRPr/>
              </a:pPr>
              <a:t>15</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09D178-D9A1-4020-A8B5-5B1ECF326BE5}" type="slidenum">
              <a:rPr lang="el-GR" smtClean="0"/>
              <a:pPr fontAlgn="base">
                <a:spcBef>
                  <a:spcPct val="0"/>
                </a:spcBef>
                <a:spcAft>
                  <a:spcPct val="0"/>
                </a:spcAft>
                <a:defRPr/>
              </a:pPr>
              <a:t>16</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indent="107950" algn="just" eaLnBrk="0" hangingPunct="0"/>
            <a:r>
              <a:rPr lang="el-GR" sz="1200" u="sng" dirty="0">
                <a:latin typeface="Times New Roman" pitchFamily="18" charset="0"/>
                <a:cs typeface="Times New Roman" pitchFamily="18" charset="0"/>
              </a:rPr>
              <a:t>Βασίλειο: </a:t>
            </a:r>
            <a:r>
              <a:rPr lang="el-GR" sz="1200" dirty="0">
                <a:latin typeface="Times New Roman" pitchFamily="18" charset="0"/>
                <a:cs typeface="Times New Roman" pitchFamily="18" charset="0"/>
              </a:rPr>
              <a:t>Φυτών. </a:t>
            </a:r>
            <a:r>
              <a:rPr lang="el-GR" sz="1200" u="sng" dirty="0">
                <a:latin typeface="Times New Roman" pitchFamily="18" charset="0"/>
                <a:cs typeface="Times New Roman" pitchFamily="18" charset="0"/>
              </a:rPr>
              <a:t>Συνομοταξία: </a:t>
            </a:r>
            <a:r>
              <a:rPr lang="el-GR" sz="1200" u="none" dirty="0">
                <a:latin typeface="Times New Roman" pitchFamily="18" charset="0"/>
                <a:cs typeface="Times New Roman" pitchFamily="18" charset="0"/>
              </a:rPr>
              <a:t>Πτεριδόφυτα,  </a:t>
            </a:r>
            <a:r>
              <a:rPr lang="el-GR" sz="1200" u="sng" dirty="0">
                <a:latin typeface="Times New Roman" pitchFamily="18" charset="0"/>
                <a:cs typeface="Times New Roman" pitchFamily="18" charset="0"/>
              </a:rPr>
              <a:t>Ομοταξία: </a:t>
            </a:r>
            <a:r>
              <a:rPr lang="el-GR" sz="1200" u="none" dirty="0">
                <a:latin typeface="Times New Roman" pitchFamily="18" charset="0"/>
                <a:cs typeface="Times New Roman" pitchFamily="18" charset="0"/>
              </a:rPr>
              <a:t>……</a:t>
            </a:r>
            <a:r>
              <a:rPr lang="el-GR" sz="1200" u="sng" dirty="0">
                <a:latin typeface="Times New Roman" pitchFamily="18" charset="0"/>
                <a:cs typeface="Times New Roman" pitchFamily="18" charset="0"/>
              </a:rPr>
              <a:t> Γένος:</a:t>
            </a:r>
            <a:r>
              <a:rPr lang="el-GR" sz="1200" dirty="0">
                <a:latin typeface="Times New Roman" pitchFamily="18" charset="0"/>
                <a:cs typeface="Times New Roman" pitchFamily="18" charset="0"/>
              </a:rPr>
              <a:t> </a:t>
            </a:r>
            <a:r>
              <a:rPr lang="en-US" sz="1200" dirty="0">
                <a:latin typeface="Times New Roman" pitchFamily="18" charset="0"/>
                <a:cs typeface="Times New Roman" pitchFamily="18" charset="0"/>
              </a:rPr>
              <a:t>Dryopteris         </a:t>
            </a:r>
            <a:r>
              <a:rPr lang="el-GR" sz="1200" u="sng" dirty="0">
                <a:latin typeface="Times New Roman" pitchFamily="18" charset="0"/>
                <a:cs typeface="Times New Roman" pitchFamily="18" charset="0"/>
              </a:rPr>
              <a:t>Είδος:</a:t>
            </a:r>
            <a:r>
              <a:rPr lang="el-GR"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erythrosa</a:t>
            </a:r>
            <a:endParaRPr lang="en-US" sz="1200" dirty="0">
              <a:latin typeface="Times New Roman" pitchFamily="18" charset="0"/>
              <a:cs typeface="Times New Roman" pitchFamily="18" charset="0"/>
            </a:endParaRPr>
          </a:p>
          <a:p>
            <a:pPr eaLnBrk="1" hangingPunct="1">
              <a:spcBef>
                <a:spcPct val="0"/>
              </a:spcBef>
            </a:pPr>
            <a:endParaRPr lang="el-GR" dirty="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882DC-9DAA-440B-B0B1-2F14B949B02D}" type="slidenum">
              <a:rPr lang="el-GR" smtClean="0"/>
              <a:pPr fontAlgn="base">
                <a:spcBef>
                  <a:spcPct val="0"/>
                </a:spcBef>
                <a:spcAft>
                  <a:spcPct val="0"/>
                </a:spcAft>
                <a:defRPr/>
              </a:pPr>
              <a:t>17</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sz="1800" u="sng" dirty="0">
                <a:solidFill>
                  <a:srgbClr val="000000"/>
                </a:solidFill>
                <a:effectLst/>
                <a:latin typeface="Calibri" panose="020F0502020204030204" pitchFamily="34" charset="0"/>
                <a:ea typeface="Times New Roman" panose="02020603050405020304" pitchFamily="18" charset="0"/>
              </a:rPr>
              <a:t>Υποδείξτε το λάθος για το </a:t>
            </a:r>
            <a:r>
              <a:rPr lang="en-US" sz="1800" u="sng" dirty="0">
                <a:solidFill>
                  <a:srgbClr val="000000"/>
                </a:solidFill>
                <a:effectLst/>
                <a:latin typeface="Calibri" panose="020F0502020204030204" pitchFamily="34" charset="0"/>
                <a:ea typeface="Times New Roman" panose="02020603050405020304" pitchFamily="18" charset="0"/>
              </a:rPr>
              <a:t>Pinus </a:t>
            </a:r>
            <a:r>
              <a:rPr lang="en-US" sz="1800" u="sng" dirty="0" err="1">
                <a:solidFill>
                  <a:srgbClr val="000000"/>
                </a:solidFill>
                <a:effectLst/>
                <a:latin typeface="Calibri" panose="020F0502020204030204" pitchFamily="34" charset="0"/>
                <a:ea typeface="Times New Roman" panose="02020603050405020304" pitchFamily="18" charset="0"/>
              </a:rPr>
              <a:t>silvestris</a:t>
            </a:r>
            <a:r>
              <a:rPr lang="en-US" sz="1800" u="sng" dirty="0">
                <a:solidFill>
                  <a:srgbClr val="000000"/>
                </a:solidFill>
                <a:effectLst/>
                <a:latin typeface="Calibri" panose="020F0502020204030204" pitchFamily="34" charset="0"/>
                <a:ea typeface="Times New Roman" panose="02020603050405020304" pitchFamily="18" charset="0"/>
              </a:rPr>
              <a:t>: </a:t>
            </a:r>
            <a:r>
              <a:rPr lang="el-GR" sz="1800" u="sng" dirty="0">
                <a:solidFill>
                  <a:srgbClr val="000000"/>
                </a:solidFill>
                <a:effectLst/>
                <a:latin typeface="Calibri" panose="020F0502020204030204" pitchFamily="34" charset="0"/>
                <a:ea typeface="Times New Roman" panose="02020603050405020304" pitchFamily="18" charset="0"/>
              </a:rPr>
              <a:t>(Α) </a:t>
            </a:r>
            <a:r>
              <a:rPr lang="el-GR" sz="1800" u="sng" dirty="0">
                <a:solidFill>
                  <a:srgbClr val="000000"/>
                </a:solidFill>
                <a:effectLst/>
                <a:latin typeface="Calibri" panose="020F0502020204030204" pitchFamily="34" charset="0"/>
                <a:ea typeface="Calibri" panose="020F0502020204030204" pitchFamily="34" charset="0"/>
              </a:rPr>
              <a:t>Βασίλειο: </a:t>
            </a:r>
            <a:r>
              <a:rPr lang="el-GR" sz="1800" dirty="0">
                <a:solidFill>
                  <a:srgbClr val="000000"/>
                </a:solidFill>
                <a:effectLst/>
                <a:latin typeface="Calibri" panose="020F0502020204030204" pitchFamily="34" charset="0"/>
                <a:ea typeface="Calibri" panose="020F0502020204030204" pitchFamily="34" charset="0"/>
              </a:rPr>
              <a:t>Φυτών. </a:t>
            </a:r>
            <a:r>
              <a:rPr lang="el-GR" sz="1800" dirty="0">
                <a:solidFill>
                  <a:srgbClr val="000000"/>
                </a:solidFill>
                <a:effectLst/>
                <a:latin typeface="Calibri" panose="020F0502020204030204" pitchFamily="34" charset="0"/>
                <a:ea typeface="Times New Roman" panose="02020603050405020304" pitchFamily="18" charset="0"/>
              </a:rPr>
              <a:t>(Β) </a:t>
            </a:r>
            <a:r>
              <a:rPr lang="el-GR" sz="1800" u="sng" dirty="0">
                <a:solidFill>
                  <a:srgbClr val="000000"/>
                </a:solidFill>
                <a:effectLst/>
                <a:latin typeface="Calibri" panose="020F0502020204030204" pitchFamily="34" charset="0"/>
                <a:ea typeface="Calibri" panose="020F0502020204030204" pitchFamily="34" charset="0"/>
              </a:rPr>
              <a:t>Συνομοταξία: </a:t>
            </a:r>
            <a:r>
              <a:rPr lang="el-GR" sz="1800" dirty="0">
                <a:solidFill>
                  <a:srgbClr val="000000"/>
                </a:solidFill>
                <a:effectLst/>
                <a:latin typeface="Calibri" panose="020F0502020204030204" pitchFamily="34" charset="0"/>
                <a:ea typeface="Calibri" panose="020F0502020204030204" pitchFamily="34" charset="0"/>
              </a:rPr>
              <a:t>Σπερματόφυτα</a:t>
            </a:r>
            <a:r>
              <a:rPr lang="el-GR" sz="1800" dirty="0">
                <a:solidFill>
                  <a:srgbClr val="000000"/>
                </a:solidFill>
                <a:effectLst/>
                <a:latin typeface="Calibri" panose="020F0502020204030204" pitchFamily="34" charset="0"/>
                <a:ea typeface="Times New Roman" panose="02020603050405020304" pitchFamily="18" charset="0"/>
              </a:rPr>
              <a:t>, (Γ) </a:t>
            </a:r>
            <a:r>
              <a:rPr lang="el-GR" sz="1800" u="sng" dirty="0">
                <a:solidFill>
                  <a:srgbClr val="000000"/>
                </a:solidFill>
                <a:effectLst/>
                <a:latin typeface="Calibri" panose="020F0502020204030204" pitchFamily="34" charset="0"/>
                <a:ea typeface="Calibri" panose="020F0502020204030204" pitchFamily="34" charset="0"/>
              </a:rPr>
              <a:t>Ομοταξία: </a:t>
            </a:r>
            <a:r>
              <a:rPr lang="el-GR" sz="1800" dirty="0">
                <a:solidFill>
                  <a:srgbClr val="000000"/>
                </a:solidFill>
                <a:effectLst/>
                <a:latin typeface="Calibri" panose="020F0502020204030204" pitchFamily="34" charset="0"/>
                <a:ea typeface="Calibri" panose="020F0502020204030204" pitchFamily="34" charset="0"/>
              </a:rPr>
              <a:t>Γυμνόσπερμα, </a:t>
            </a:r>
            <a:r>
              <a:rPr lang="el-GR" sz="1800" dirty="0">
                <a:solidFill>
                  <a:srgbClr val="000000"/>
                </a:solidFill>
                <a:effectLst/>
                <a:latin typeface="Calibri" panose="020F0502020204030204" pitchFamily="34" charset="0"/>
                <a:ea typeface="Times New Roman" panose="02020603050405020304" pitchFamily="18" charset="0"/>
              </a:rPr>
              <a:t> (Δ) Ομοταξία Αγγειόσπερμα, (Ε) </a:t>
            </a:r>
            <a:r>
              <a:rPr lang="el-GR" sz="1800" u="sng" dirty="0">
                <a:solidFill>
                  <a:srgbClr val="000000"/>
                </a:solidFill>
                <a:effectLst/>
                <a:latin typeface="Calibri" panose="020F0502020204030204" pitchFamily="34" charset="0"/>
                <a:ea typeface="Calibri" panose="020F0502020204030204" pitchFamily="34" charset="0"/>
              </a:rPr>
              <a:t>Οικογένεια: </a:t>
            </a:r>
            <a:r>
              <a:rPr lang="en-US" sz="1800" dirty="0">
                <a:solidFill>
                  <a:srgbClr val="000000"/>
                </a:solidFill>
                <a:effectLst/>
                <a:latin typeface="Calibri" panose="020F0502020204030204" pitchFamily="34" charset="0"/>
                <a:ea typeface="Calibri" panose="020F0502020204030204" pitchFamily="34" charset="0"/>
              </a:rPr>
              <a:t>Pinaceae</a:t>
            </a:r>
            <a:r>
              <a:rPr lang="el-GR" sz="1800" dirty="0">
                <a:solidFill>
                  <a:srgbClr val="000000"/>
                </a:solidFill>
                <a:effectLst/>
                <a:latin typeface="Calibri" panose="020F0502020204030204" pitchFamily="34" charset="0"/>
                <a:ea typeface="Calibri" panose="020F0502020204030204" pitchFamily="34" charset="0"/>
              </a:rPr>
              <a:t>,</a:t>
            </a:r>
            <a:r>
              <a:rPr lang="el-GR" sz="1800" dirty="0">
                <a:solidFill>
                  <a:srgbClr val="000000"/>
                </a:solidFill>
                <a:effectLst/>
                <a:latin typeface="Calibri" panose="020F0502020204030204" pitchFamily="34" charset="0"/>
                <a:ea typeface="Times New Roman" panose="02020603050405020304" pitchFamily="18" charset="0"/>
              </a:rPr>
              <a:t> </a:t>
            </a:r>
            <a:endParaRPr lang="el-GR" dirty="0"/>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7FF316-707E-4883-9686-4EED0138C051}" type="slidenum">
              <a:rPr lang="el-GR" smtClean="0"/>
              <a:pPr fontAlgn="base">
                <a:spcBef>
                  <a:spcPct val="0"/>
                </a:spcBef>
                <a:spcAft>
                  <a:spcPct val="0"/>
                </a:spcAft>
                <a:defRPr/>
              </a:pPr>
              <a:t>19</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67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AC59FE-32E1-4082-8102-8D837FEF5239}" type="slidenum">
              <a:rPr lang="el-GR" smtClean="0"/>
              <a:pPr fontAlgn="base">
                <a:spcBef>
                  <a:spcPct val="0"/>
                </a:spcBef>
                <a:spcAft>
                  <a:spcPct val="0"/>
                </a:spcAft>
                <a:defRPr/>
              </a:pPr>
              <a:t>20</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CD835A-EEC0-436D-8671-46B1FFB3C875}" type="slidenum">
              <a:rPr lang="el-GR" smtClean="0"/>
              <a:pPr fontAlgn="base">
                <a:spcBef>
                  <a:spcPct val="0"/>
                </a:spcBef>
                <a:spcAft>
                  <a:spcPct val="0"/>
                </a:spcAft>
                <a:defRPr/>
              </a:pPr>
              <a:t>21</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727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FD86BC-99C6-4638-BDA4-F6533B0E3EF8}" type="slidenum">
              <a:rPr lang="el-GR" smtClean="0"/>
              <a:pPr fontAlgn="base">
                <a:spcBef>
                  <a:spcPct val="0"/>
                </a:spcBef>
                <a:spcAft>
                  <a:spcPct val="0"/>
                </a:spcAft>
                <a:defRPr/>
              </a:pPr>
              <a:t>22</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a:t>*</a:t>
            </a:r>
            <a:r>
              <a:rPr lang="en-US" b="1" dirty="0"/>
              <a:t>SOS! </a:t>
            </a:r>
            <a:r>
              <a:rPr lang="el-GR" b="1" dirty="0"/>
              <a:t>Αν γράψετε τη Γάτα ως </a:t>
            </a:r>
            <a:r>
              <a:rPr lang="en-US" b="1" dirty="0" err="1"/>
              <a:t>felis</a:t>
            </a:r>
            <a:r>
              <a:rPr lang="en-US" b="1" dirty="0"/>
              <a:t> </a:t>
            </a:r>
            <a:r>
              <a:rPr lang="en-US" b="1" dirty="0" err="1"/>
              <a:t>domesticus</a:t>
            </a:r>
            <a:r>
              <a:rPr lang="en-US" b="1" dirty="0"/>
              <a:t> </a:t>
            </a:r>
            <a:r>
              <a:rPr lang="el-GR" b="1" dirty="0"/>
              <a:t>είναι λάθος. Αν την γράψετε ως </a:t>
            </a:r>
            <a:r>
              <a:rPr lang="en-GB" sz="1200" b="1" dirty="0" err="1">
                <a:latin typeface="Calibri" pitchFamily="34" charset="0"/>
              </a:rPr>
              <a:t>Felis</a:t>
            </a:r>
            <a:r>
              <a:rPr lang="en-GB" sz="1200" b="1" dirty="0">
                <a:latin typeface="Calibri" pitchFamily="34" charset="0"/>
              </a:rPr>
              <a:t> </a:t>
            </a:r>
            <a:r>
              <a:rPr lang="en-GB" sz="1200" b="1" dirty="0" err="1">
                <a:latin typeface="Calibri" pitchFamily="34" charset="0"/>
              </a:rPr>
              <a:t>Domesticus</a:t>
            </a:r>
            <a:r>
              <a:rPr lang="en-GB" sz="1200" b="1" dirty="0">
                <a:latin typeface="Calibri" pitchFamily="34" charset="0"/>
              </a:rPr>
              <a:t> </a:t>
            </a:r>
            <a:r>
              <a:rPr lang="el-GR" sz="1200" b="1" dirty="0">
                <a:latin typeface="Calibri" pitchFamily="34" charset="0"/>
              </a:rPr>
              <a:t>είναι πάλι λάθος.</a:t>
            </a:r>
          </a:p>
          <a:p>
            <a:pPr eaLnBrk="1" hangingPunct="1">
              <a:spcBef>
                <a:spcPct val="0"/>
              </a:spcBef>
            </a:pPr>
            <a:r>
              <a:rPr lang="el-GR" sz="1200" b="1" dirty="0">
                <a:latin typeface="Calibri" pitchFamily="34" charset="0"/>
              </a:rPr>
              <a:t>Συνεπώς: Ερώτηση ΠΕ: Η επιστημονική ονομασία της γάτας είναι: (Α) </a:t>
            </a:r>
            <a:r>
              <a:rPr lang="en-US" b="1" dirty="0" err="1"/>
              <a:t>felis</a:t>
            </a:r>
            <a:r>
              <a:rPr lang="en-US" b="1" dirty="0"/>
              <a:t> </a:t>
            </a:r>
            <a:r>
              <a:rPr lang="en-US" b="1" dirty="0" err="1"/>
              <a:t>domesticus</a:t>
            </a:r>
            <a:r>
              <a:rPr lang="el-GR" b="1" dirty="0"/>
              <a:t>, (Β) </a:t>
            </a:r>
            <a:r>
              <a:rPr lang="en-US" b="1" dirty="0" err="1"/>
              <a:t>Felis</a:t>
            </a:r>
            <a:r>
              <a:rPr lang="en-US" b="1" dirty="0"/>
              <a:t> </a:t>
            </a:r>
            <a:r>
              <a:rPr lang="en-US" b="1" dirty="0" err="1"/>
              <a:t>Domesticus</a:t>
            </a:r>
            <a:r>
              <a:rPr lang="en-US" b="1" dirty="0"/>
              <a:t>, (</a:t>
            </a:r>
            <a:r>
              <a:rPr lang="el-GR" b="1" dirty="0"/>
              <a:t>Γ) </a:t>
            </a:r>
            <a:r>
              <a:rPr lang="en-US" b="1" i="1" dirty="0" err="1"/>
              <a:t>Felis</a:t>
            </a:r>
            <a:r>
              <a:rPr lang="en-US" b="1" i="1" dirty="0"/>
              <a:t> </a:t>
            </a:r>
            <a:r>
              <a:rPr lang="en-US" b="1" i="1" dirty="0" err="1"/>
              <a:t>domesticus</a:t>
            </a:r>
            <a:r>
              <a:rPr lang="en-US" b="1" dirty="0"/>
              <a:t>, (</a:t>
            </a:r>
            <a:r>
              <a:rPr lang="el-GR" b="1" dirty="0"/>
              <a:t>Δ) </a:t>
            </a:r>
            <a:r>
              <a:rPr lang="en-US" b="1" dirty="0" err="1"/>
              <a:t>felis</a:t>
            </a:r>
            <a:r>
              <a:rPr lang="en-US" b="1" dirty="0"/>
              <a:t> </a:t>
            </a:r>
            <a:r>
              <a:rPr lang="en-US" b="1" dirty="0" err="1"/>
              <a:t>Domesticus</a:t>
            </a:r>
            <a:r>
              <a:rPr lang="en-US" b="1" dirty="0"/>
              <a:t>, (E) </a:t>
            </a:r>
            <a:r>
              <a:rPr lang="el-GR" b="1" dirty="0"/>
              <a:t>Τίποτε από αυτά.</a:t>
            </a:r>
            <a:r>
              <a:rPr lang="en-US" b="1" dirty="0"/>
              <a:t> </a:t>
            </a:r>
            <a:r>
              <a:rPr lang="el-GR" b="1" dirty="0"/>
              <a:t>Υποδείξτε το σωστό.</a:t>
            </a:r>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7619FF-080A-4FC3-819E-4A3189DE2318}" type="slidenum">
              <a:rPr lang="el-GR" smtClean="0"/>
              <a:pPr fontAlgn="base">
                <a:spcBef>
                  <a:spcPct val="0"/>
                </a:spcBef>
                <a:spcAft>
                  <a:spcPct val="0"/>
                </a:spcAft>
                <a:defRPr/>
              </a:pPr>
              <a:t>4</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7EBF46-0086-4494-91D9-FB68A16667BF}" type="slidenum">
              <a:rPr lang="el-GR" smtClean="0"/>
              <a:pPr fontAlgn="base">
                <a:spcBef>
                  <a:spcPct val="0"/>
                </a:spcBef>
                <a:spcAft>
                  <a:spcPct val="0"/>
                </a:spcAft>
                <a:defRPr/>
              </a:pPr>
              <a:t>23</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5133FA-5BD7-41C3-825D-BFE0DD08A39B}" type="slidenum">
              <a:rPr lang="el-GR" smtClean="0"/>
              <a:pPr fontAlgn="base">
                <a:spcBef>
                  <a:spcPct val="0"/>
                </a:spcBef>
                <a:spcAft>
                  <a:spcPct val="0"/>
                </a:spcAft>
                <a:defRPr/>
              </a:pPr>
              <a:t>24</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a:t>Θέματα εξετάσεων </a:t>
            </a:r>
            <a:r>
              <a:rPr lang="en-US" dirty="0"/>
              <a:t>SOS</a:t>
            </a:r>
            <a:r>
              <a:rPr lang="el-GR" dirty="0"/>
              <a:t>: 1. Πολυπληθέστερη Συνομοταξία Ζώων. 2. Ταξινόμηση Σφήκας. </a:t>
            </a:r>
          </a:p>
          <a:p>
            <a:pPr eaLnBrk="1" hangingPunct="1">
              <a:spcBef>
                <a:spcPct val="0"/>
              </a:spcBef>
            </a:pPr>
            <a:r>
              <a:rPr lang="el-GR" dirty="0"/>
              <a:t>3. Εικόνα Σκαθαριού και Εντόμου</a:t>
            </a:r>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CB14AB-E168-4934-B36A-3A8265F800E4}" type="slidenum">
              <a:rPr lang="el-GR" smtClean="0"/>
              <a:pPr fontAlgn="base">
                <a:spcBef>
                  <a:spcPct val="0"/>
                </a:spcBef>
                <a:spcAft>
                  <a:spcPct val="0"/>
                </a:spcAft>
                <a:defRPr/>
              </a:pPr>
              <a:t>26</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87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2000F6-643C-4209-AE38-3CA1E952E8F7}" type="slidenum">
              <a:rPr lang="el-GR" smtClean="0"/>
              <a:pPr fontAlgn="base">
                <a:spcBef>
                  <a:spcPct val="0"/>
                </a:spcBef>
                <a:spcAft>
                  <a:spcPct val="0"/>
                </a:spcAft>
                <a:defRPr/>
              </a:pPr>
              <a:t>27</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z="1200" kern="1200" dirty="0">
                <a:solidFill>
                  <a:schemeClr val="tx1"/>
                </a:solidFill>
                <a:effectLst/>
                <a:latin typeface="+mn-lt"/>
                <a:ea typeface="+mn-ea"/>
                <a:cs typeface="+mn-cs"/>
              </a:rPr>
              <a:t>ΕΠΕ: Τα Αμφίβια: (Α) Οφείλουν την ονομασία στο γεγονός πως μπορούν να ζουν ταυτοχρόνως και στο νερό και την ξηρά. (Β) Οφείλουν την ονομασία τους στο γεγονός ότι περνούν μέρος της ζωής τους στο νερό και το άλλο μέρος στην ξηρά. (Γ) Αποτελούν ομοταξία των Χορδωτών. (Δ) Περιλαμβάνουν τ</a:t>
            </a:r>
            <a:r>
              <a:rPr lang="en-US" sz="1200" kern="1200" dirty="0">
                <a:solidFill>
                  <a:schemeClr val="tx1"/>
                </a:solidFill>
                <a:effectLst/>
                <a:latin typeface="+mn-lt"/>
                <a:ea typeface="+mn-ea"/>
                <a:cs typeface="+mn-cs"/>
              </a:rPr>
              <a:t>o</a:t>
            </a:r>
            <a:r>
              <a:rPr lang="el-GR" sz="1200" kern="1200" dirty="0">
                <a:solidFill>
                  <a:schemeClr val="tx1"/>
                </a:solidFill>
                <a:effectLst/>
                <a:latin typeface="+mn-lt"/>
                <a:ea typeface="+mn-ea"/>
                <a:cs typeface="+mn-cs"/>
              </a:rPr>
              <a:t> Γένος </a:t>
            </a:r>
            <a:r>
              <a:rPr lang="en-US" sz="1200" i="1" kern="1200" dirty="0">
                <a:solidFill>
                  <a:schemeClr val="tx1"/>
                </a:solidFill>
                <a:effectLst/>
                <a:latin typeface="+mn-lt"/>
                <a:ea typeface="+mn-ea"/>
                <a:cs typeface="+mn-cs"/>
              </a:rPr>
              <a:t>Buffo</a:t>
            </a:r>
            <a:r>
              <a:rPr lang="el-GR"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a:t>
            </a:r>
            <a:r>
              <a:rPr lang="el-GR" sz="1200" kern="1200" dirty="0">
                <a:solidFill>
                  <a:schemeClr val="tx1"/>
                </a:solidFill>
                <a:effectLst/>
                <a:latin typeface="+mn-lt"/>
                <a:ea typeface="+mn-ea"/>
                <a:cs typeface="+mn-cs"/>
              </a:rPr>
              <a:t>) Περιλαμβάνουν το Γένος </a:t>
            </a:r>
            <a:r>
              <a:rPr lang="en-US" sz="1200" i="1" kern="1200" dirty="0">
                <a:solidFill>
                  <a:schemeClr val="tx1"/>
                </a:solidFill>
                <a:effectLst/>
                <a:latin typeface="+mn-lt"/>
                <a:ea typeface="+mn-ea"/>
                <a:cs typeface="+mn-cs"/>
              </a:rPr>
              <a:t>Rana</a:t>
            </a:r>
            <a:r>
              <a:rPr lang="el-GR" sz="1200" i="1" kern="1200" dirty="0">
                <a:solidFill>
                  <a:schemeClr val="tx1"/>
                </a:solidFill>
                <a:effectLst/>
                <a:latin typeface="+mn-lt"/>
                <a:ea typeface="+mn-ea"/>
                <a:cs typeface="+mn-cs"/>
              </a:rPr>
              <a:t>.</a:t>
            </a:r>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eaLnBrk="1" hangingPunct="1">
              <a:spcBef>
                <a:spcPct val="0"/>
              </a:spcBef>
            </a:pPr>
            <a:endParaRPr lang="el-GR" dirty="0"/>
          </a:p>
        </p:txBody>
      </p:sp>
      <p:sp>
        <p:nvSpPr>
          <p:cNvPr id="91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113E6A-9796-4D89-8BE6-5020767C95C4}" type="slidenum">
              <a:rPr lang="el-GR" smtClean="0"/>
              <a:pPr fontAlgn="base">
                <a:spcBef>
                  <a:spcPct val="0"/>
                </a:spcBef>
                <a:spcAft>
                  <a:spcPct val="0"/>
                </a:spcAft>
                <a:defRPr/>
              </a:pPr>
              <a:t>28</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 </a:t>
            </a:r>
            <a:r>
              <a:rPr lang="el-GR" dirty="0"/>
              <a:t>Βασίλειο των Ζώων, </a:t>
            </a:r>
            <a:r>
              <a:rPr lang="el-GR" dirty="0" err="1"/>
              <a:t>Υποβασίλειο</a:t>
            </a:r>
            <a:r>
              <a:rPr lang="el-GR" dirty="0"/>
              <a:t> </a:t>
            </a:r>
            <a:r>
              <a:rPr lang="el-GR" dirty="0" err="1"/>
              <a:t>Μετάζωα</a:t>
            </a:r>
            <a:r>
              <a:rPr lang="el-GR" dirty="0"/>
              <a:t>, Συνομοταξία Χορδωτά, Ομοταξία- Ερπετά, Οικογένεια- </a:t>
            </a:r>
            <a:r>
              <a:rPr lang="en-US" dirty="0"/>
              <a:t>Viperidae, </a:t>
            </a:r>
            <a:r>
              <a:rPr lang="el-GR" dirty="0"/>
              <a:t>Γένος-</a:t>
            </a:r>
            <a:r>
              <a:rPr lang="en-US" dirty="0" err="1"/>
              <a:t>Vipera</a:t>
            </a:r>
            <a:r>
              <a:rPr lang="en-US" dirty="0"/>
              <a:t>, </a:t>
            </a:r>
            <a:r>
              <a:rPr lang="el-GR" dirty="0"/>
              <a:t>Είδος- </a:t>
            </a:r>
            <a:r>
              <a:rPr lang="en-US" dirty="0" err="1"/>
              <a:t>ammodytes</a:t>
            </a:r>
            <a:endParaRPr lang="el-GR" dirty="0"/>
          </a:p>
        </p:txBody>
      </p:sp>
      <p:sp>
        <p:nvSpPr>
          <p:cNvPr id="95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88BEBD-59DE-4A06-9F47-133A8EEF60D8}" type="slidenum">
              <a:rPr lang="el-GR" smtClean="0"/>
              <a:pPr fontAlgn="base">
                <a:spcBef>
                  <a:spcPct val="0"/>
                </a:spcBef>
                <a:spcAft>
                  <a:spcPct val="0"/>
                </a:spcAft>
                <a:defRPr/>
              </a:pPr>
              <a:t>29</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96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153CEA-10A4-402C-ADAE-8C7EED194475}" type="slidenum">
              <a:rPr lang="el-GR" smtClean="0"/>
              <a:pPr fontAlgn="base">
                <a:spcBef>
                  <a:spcPct val="0"/>
                </a:spcBef>
                <a:spcAft>
                  <a:spcPct val="0"/>
                </a:spcAft>
                <a:defRPr/>
              </a:pPr>
              <a:t>30</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97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4BCFF3-2BB9-4898-9AB4-6E7FA4A5D552}" type="slidenum">
              <a:rPr lang="el-GR" smtClean="0"/>
              <a:pPr fontAlgn="base">
                <a:spcBef>
                  <a:spcPct val="0"/>
                </a:spcBef>
                <a:spcAft>
                  <a:spcPct val="0"/>
                </a:spcAft>
                <a:defRPr/>
              </a:pPr>
              <a:t>31</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983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C372CD-EEA8-4880-9A42-B1672B27D843}" type="slidenum">
              <a:rPr lang="el-GR" smtClean="0"/>
              <a:pPr fontAlgn="base">
                <a:spcBef>
                  <a:spcPct val="0"/>
                </a:spcBef>
                <a:spcAft>
                  <a:spcPct val="0"/>
                </a:spcAft>
                <a:defRPr/>
              </a:pPr>
              <a:t>32</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SOS-SOS!!!!!</a:t>
            </a:r>
            <a:r>
              <a:rPr lang="el-GR" dirty="0"/>
              <a:t>Ταξινόμηση Ανθρώπου, Αλόγου, Γαϊδουριού, βατράχου, Οχιάς, Γάτας, Σφήκας.</a:t>
            </a:r>
          </a:p>
          <a:p>
            <a:pPr eaLnBrk="1" hangingPunct="1">
              <a:spcBef>
                <a:spcPct val="0"/>
              </a:spcBef>
            </a:pPr>
            <a:r>
              <a:rPr lang="el-GR" dirty="0"/>
              <a:t>Από Φυτά: </a:t>
            </a:r>
            <a:r>
              <a:rPr lang="en-US" dirty="0"/>
              <a:t>Spirogyra, </a:t>
            </a:r>
            <a:r>
              <a:rPr lang="el-GR" dirty="0"/>
              <a:t>πεύκο, καλαμπόκι, στάρι, φασολιά. </a:t>
            </a:r>
          </a:p>
        </p:txBody>
      </p:sp>
      <p:sp>
        <p:nvSpPr>
          <p:cNvPr id="99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89AB4E-6900-4311-83CA-ED60367504CE}" type="slidenum">
              <a:rPr lang="el-GR" smtClean="0"/>
              <a:pPr fontAlgn="base">
                <a:spcBef>
                  <a:spcPct val="0"/>
                </a:spcBef>
                <a:spcAft>
                  <a:spcPct val="0"/>
                </a:spcAft>
                <a:defRPr/>
              </a:pPr>
              <a:t>33</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34E691-5792-41EA-8A94-822D0F9FFA11}" type="slidenum">
              <a:rPr lang="el-GR" smtClean="0"/>
              <a:pPr fontAlgn="base">
                <a:spcBef>
                  <a:spcPct val="0"/>
                </a:spcBef>
                <a:spcAft>
                  <a:spcPct val="0"/>
                </a:spcAft>
                <a:defRPr/>
              </a:pPr>
              <a:t>5</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5133FA-5BD7-41C3-825D-BFE0DD08A39B}" type="slidenum">
              <a:rPr lang="el-GR" smtClean="0"/>
              <a:pPr fontAlgn="base">
                <a:spcBef>
                  <a:spcPct val="0"/>
                </a:spcBef>
                <a:spcAft>
                  <a:spcPct val="0"/>
                </a:spcAft>
                <a:defRPr/>
              </a:pPr>
              <a:t>38</a:t>
            </a:fld>
            <a:endParaRPr lang="el-GR"/>
          </a:p>
        </p:txBody>
      </p:sp>
    </p:spTree>
    <p:extLst>
      <p:ext uri="{BB962C8B-B14F-4D97-AF65-F5344CB8AC3E}">
        <p14:creationId xmlns:p14="http://schemas.microsoft.com/office/powerpoint/2010/main" val="1925447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ΖΗΤΗΜΑ 2</a:t>
            </a:r>
            <a:r>
              <a:rPr lang="el-GR" baseline="30000" dirty="0"/>
              <a:t>Ο</a:t>
            </a:r>
            <a:r>
              <a:rPr lang="el-GR" dirty="0"/>
              <a:t>: Υποδείξτε τη σωστή αντιστοιχία για κάθε μία Συνομοταξία και την αντίστοιχη ιδιότητα: 1-Σπόγγοι, 2-Κοιλεντεροζωα, 3-Πλατυέλμινθες, 4-Δακτυλιοσκώληκες, 5- Μαλάκια και Αρθρόποδα. 6- Σπονδυλωτά.</a:t>
            </a:r>
          </a:p>
          <a:p>
            <a:r>
              <a:rPr lang="el-GR" dirty="0"/>
              <a:t>Α. Ακτινωτή Συμμετρία, Β. Ασυμμετρία, Γ. Αμφίπλευρη Συμμετρία και </a:t>
            </a:r>
            <a:r>
              <a:rPr lang="el-GR" dirty="0" err="1"/>
              <a:t>Κεφαλοποίηση</a:t>
            </a:r>
            <a:r>
              <a:rPr lang="el-GR" dirty="0"/>
              <a:t>,  Δ. Διαμορφωμένος Εγκέφαλος και Γάγγλια. Ε. Νωτιαίος Μυελός και Εξελιγμένος Εγκέφαλος. ΣΤ΄. Γάγγλια.</a:t>
            </a:r>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39</a:t>
            </a:fld>
            <a:endParaRPr lang="el-GR"/>
          </a:p>
        </p:txBody>
      </p:sp>
    </p:spTree>
    <p:extLst>
      <p:ext uri="{BB962C8B-B14F-4D97-AF65-F5344CB8AC3E}">
        <p14:creationId xmlns:p14="http://schemas.microsoft.com/office/powerpoint/2010/main" val="2802558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2514600" y="857250"/>
            <a:ext cx="4114800" cy="2314575"/>
          </a:xfrm>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a:p>
        </p:txBody>
      </p:sp>
      <p:sp>
        <p:nvSpPr>
          <p:cNvPr id="4" name="Slide Number Placeholder 3"/>
          <p:cNvSpPr>
            <a:spLocks noGrp="1"/>
          </p:cNvSpPr>
          <p:nvPr>
            <p:ph type="sldNum" sz="quarter" idx="5"/>
          </p:nvPr>
        </p:nvSpPr>
        <p:spPr/>
        <p:txBody>
          <a:bodyPr/>
          <a:lstStyle/>
          <a:p>
            <a:pPr>
              <a:defRPr/>
            </a:pPr>
            <a:fld id="{355CCD4B-C613-490F-A981-E6A78C92742C}" type="slidenum">
              <a:rPr lang="el-GR" smtClean="0"/>
              <a:pPr>
                <a:defRPr/>
              </a:pPr>
              <a:t>40</a:t>
            </a:fld>
            <a:endParaRPr lang="el-GR"/>
          </a:p>
        </p:txBody>
      </p:sp>
    </p:spTree>
    <p:extLst>
      <p:ext uri="{BB962C8B-B14F-4D97-AF65-F5344CB8AC3E}">
        <p14:creationId xmlns:p14="http://schemas.microsoft.com/office/powerpoint/2010/main" val="529192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Ερώτηση</a:t>
            </a:r>
            <a:r>
              <a:rPr lang="el-GR" baseline="0" dirty="0"/>
              <a:t> Πολ. </a:t>
            </a:r>
            <a:r>
              <a:rPr lang="el-GR" baseline="0" dirty="0" err="1"/>
              <a:t>Επιλ</a:t>
            </a:r>
            <a:r>
              <a:rPr lang="el-GR" baseline="0" dirty="0"/>
              <a:t>. : </a:t>
            </a:r>
            <a:r>
              <a:rPr lang="el-GR" dirty="0"/>
              <a:t>Τα πτηνά:</a:t>
            </a:r>
            <a:r>
              <a:rPr lang="el-GR" baseline="0" dirty="0"/>
              <a:t> </a:t>
            </a:r>
            <a:r>
              <a:rPr lang="el-GR" dirty="0"/>
              <a:t>(Α) Έχουν Ανεπτυγμένα Ημισφαίρια του Εγκεφάλου, (Β) Δεν έχουν πτυχώσεις ή εγκολπώσεις, (Γ) Έχουν ανεπτυγμένο Οσφρητικό Λοβό ή Βολβό. (Δ) Έχουν ανεπτυγμένο Ιππόκαμπο. (Ε) Όλα αυτά. Υποδείξτε το λάθος. </a:t>
            </a:r>
          </a:p>
          <a:p>
            <a:endParaRPr lang="el-GR" dirty="0"/>
          </a:p>
          <a:p>
            <a:r>
              <a:rPr lang="el-GR" dirty="0"/>
              <a:t>* Τα πιο πολλά πτηνά ζουν μεγάλες ομάδες</a:t>
            </a:r>
            <a:r>
              <a:rPr lang="el-GR" baseline="0" dirty="0"/>
              <a:t> (πιγκουίνοι, αποδημητικά πουλιά, όρνιθες, κλπ. Επειδή δεν υπάρχει σύστημα αποχετευτικό, αντιλαμβάνεσθε πως αν είχαν καλή όσφρηση, η ζωή τους θα ήταν αφόρητη. </a:t>
            </a:r>
            <a:endParaRPr lang="el-GR" dirty="0"/>
          </a:p>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42</a:t>
            </a:fld>
            <a:endParaRPr lang="el-GR"/>
          </a:p>
        </p:txBody>
      </p:sp>
    </p:spTree>
    <p:extLst>
      <p:ext uri="{BB962C8B-B14F-4D97-AF65-F5344CB8AC3E}">
        <p14:creationId xmlns:p14="http://schemas.microsoft.com/office/powerpoint/2010/main" val="2558699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43</a:t>
            </a:fld>
            <a:endParaRPr lang="el-GR"/>
          </a:p>
        </p:txBody>
      </p:sp>
    </p:spTree>
    <p:extLst>
      <p:ext uri="{BB962C8B-B14F-4D97-AF65-F5344CB8AC3E}">
        <p14:creationId xmlns:p14="http://schemas.microsoft.com/office/powerpoint/2010/main" val="25143344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45</a:t>
            </a:fld>
            <a:endParaRPr lang="el-GR"/>
          </a:p>
        </p:txBody>
      </p:sp>
    </p:spTree>
    <p:extLst>
      <p:ext uri="{BB962C8B-B14F-4D97-AF65-F5344CB8AC3E}">
        <p14:creationId xmlns:p14="http://schemas.microsoft.com/office/powerpoint/2010/main" val="2216829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46</a:t>
            </a:fld>
            <a:endParaRPr lang="el-GR"/>
          </a:p>
        </p:txBody>
      </p:sp>
    </p:spTree>
    <p:extLst>
      <p:ext uri="{BB962C8B-B14F-4D97-AF65-F5344CB8AC3E}">
        <p14:creationId xmlns:p14="http://schemas.microsoft.com/office/powerpoint/2010/main" val="4170874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Μυς ο υπόγειος</a:t>
            </a:r>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47</a:t>
            </a:fld>
            <a:endParaRPr lang="el-GR"/>
          </a:p>
        </p:txBody>
      </p:sp>
    </p:spTree>
    <p:extLst>
      <p:ext uri="{BB962C8B-B14F-4D97-AF65-F5344CB8AC3E}">
        <p14:creationId xmlns:p14="http://schemas.microsoft.com/office/powerpoint/2010/main" val="3669126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48</a:t>
            </a:fld>
            <a:endParaRPr lang="el-GR"/>
          </a:p>
        </p:txBody>
      </p:sp>
    </p:spTree>
    <p:extLst>
      <p:ext uri="{BB962C8B-B14F-4D97-AF65-F5344CB8AC3E}">
        <p14:creationId xmlns:p14="http://schemas.microsoft.com/office/powerpoint/2010/main" val="3669315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(ΕΠΕ): Κάποιο άτομο που έχει βαριά αφασία μνήμης, κατά πάσα πιθανότητα έχει κάποια βλάβη (Α) στο νωτιαίο μυελό, (Β) στην παρεγκεφαλίδα, (Γ) στον Ιππόκαμπο, (Δ) στην περιοχή </a:t>
            </a:r>
            <a:r>
              <a:rPr lang="en-US" dirty="0"/>
              <a:t>Broca, (E) </a:t>
            </a:r>
            <a:r>
              <a:rPr lang="el-GR" dirty="0"/>
              <a:t>σε όλα αυτά.</a:t>
            </a:r>
          </a:p>
          <a:p>
            <a:endParaRPr lang="el-GR" dirty="0"/>
          </a:p>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49</a:t>
            </a:fld>
            <a:endParaRPr lang="el-GR"/>
          </a:p>
        </p:txBody>
      </p:sp>
    </p:spTree>
    <p:extLst>
      <p:ext uri="{BB962C8B-B14F-4D97-AF65-F5344CB8AC3E}">
        <p14:creationId xmlns:p14="http://schemas.microsoft.com/office/powerpoint/2010/main" val="4282230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err="1"/>
              <a:t>Λέμε</a:t>
            </a:r>
            <a:r>
              <a:rPr lang="en-US" sz="1200" dirty="0"/>
              <a:t> </a:t>
            </a:r>
            <a:r>
              <a:rPr lang="en-US" sz="1200" dirty="0" err="1"/>
              <a:t>ότι</a:t>
            </a:r>
            <a:r>
              <a:rPr lang="en-US" sz="1200" dirty="0"/>
              <a:t> </a:t>
            </a:r>
            <a:r>
              <a:rPr lang="en-US" sz="1200" dirty="0" err="1"/>
              <a:t>δύο</a:t>
            </a:r>
            <a:r>
              <a:rPr lang="en-US" sz="1200" dirty="0"/>
              <a:t> </a:t>
            </a:r>
            <a:r>
              <a:rPr lang="en-US" sz="1200" dirty="0" err="1"/>
              <a:t>άτομ</a:t>
            </a:r>
            <a:r>
              <a:rPr lang="en-US" sz="1200" dirty="0"/>
              <a:t>α ανήκουν στο ίδιο είδος, </a:t>
            </a:r>
            <a:r>
              <a:rPr lang="en-US" sz="1200" i="1" dirty="0"/>
              <a:t>όταν </a:t>
            </a:r>
            <a:r>
              <a:rPr lang="el-GR" sz="1200" i="1" dirty="0"/>
              <a:t>(Α)</a:t>
            </a:r>
            <a:r>
              <a:rPr lang="en-US" sz="1200" i="1" dirty="0"/>
              <a:t> μπ</a:t>
            </a:r>
            <a:r>
              <a:rPr lang="en-US" sz="1200" i="1" dirty="0" err="1"/>
              <a:t>ορούν</a:t>
            </a:r>
            <a:r>
              <a:rPr lang="en-US" sz="1200" i="1" dirty="0"/>
              <a:t> να </a:t>
            </a:r>
            <a:r>
              <a:rPr lang="en-US" sz="1200" i="1" dirty="0" err="1"/>
              <a:t>δι</a:t>
            </a:r>
            <a:r>
              <a:rPr lang="en-US" sz="1200" i="1" dirty="0"/>
              <a:t>ασταυρωθούν μεταξύ τους </a:t>
            </a:r>
            <a:r>
              <a:rPr lang="el-GR" sz="1200" i="1" dirty="0"/>
              <a:t> (Β)</a:t>
            </a:r>
            <a:r>
              <a:rPr lang="en-US" sz="1200" i="1" dirty="0"/>
              <a:t> </a:t>
            </a:r>
            <a:r>
              <a:rPr lang="el-GR" sz="1200" i="1" dirty="0"/>
              <a:t>Απλά, έχουν </a:t>
            </a:r>
            <a:r>
              <a:rPr lang="el-GR" sz="1200" i="1" dirty="0" err="1"/>
              <a:t>μεταγύ</a:t>
            </a:r>
            <a:r>
              <a:rPr lang="el-GR" sz="1200" i="1" dirty="0"/>
              <a:t> τους γενετικές και λειτουργικές ομοιότητες (Γ) </a:t>
            </a:r>
            <a:r>
              <a:rPr lang="en-US" sz="1200" i="1" dirty="0"/>
              <a:t>μπ</a:t>
            </a:r>
            <a:r>
              <a:rPr lang="en-US" sz="1200" i="1" dirty="0" err="1"/>
              <a:t>ορούν</a:t>
            </a:r>
            <a:r>
              <a:rPr lang="en-US" sz="1200" i="1" dirty="0"/>
              <a:t> να </a:t>
            </a:r>
            <a:r>
              <a:rPr lang="en-US" sz="1200" i="1" dirty="0" err="1"/>
              <a:t>δι</a:t>
            </a:r>
            <a:r>
              <a:rPr lang="en-US" sz="1200" i="1" dirty="0"/>
              <a:t>ασταυρωθούν μεταξύ τους και να δώσουν απογόνους</a:t>
            </a:r>
            <a:r>
              <a:rPr lang="el-GR" sz="1200" i="1" dirty="0"/>
              <a:t> (Δ) </a:t>
            </a:r>
            <a:r>
              <a:rPr lang="en-US" sz="1200" i="1" dirty="0"/>
              <a:t>μπ</a:t>
            </a:r>
            <a:r>
              <a:rPr lang="en-US" sz="1200" i="1" dirty="0" err="1"/>
              <a:t>ορούν</a:t>
            </a:r>
            <a:r>
              <a:rPr lang="en-US" sz="1200" i="1" dirty="0"/>
              <a:t> να </a:t>
            </a:r>
            <a:r>
              <a:rPr lang="en-US" sz="1200" i="1" dirty="0" err="1"/>
              <a:t>δι</a:t>
            </a:r>
            <a:r>
              <a:rPr lang="en-US" sz="1200" i="1" dirty="0"/>
              <a:t>ασταυρωθούν μεταξύ τους και να δώσουν </a:t>
            </a:r>
            <a:r>
              <a:rPr lang="el-GR" sz="1200" i="1" dirty="0"/>
              <a:t>γόνιμους </a:t>
            </a:r>
            <a:r>
              <a:rPr lang="en-US" sz="1200" i="1" dirty="0"/>
              <a:t>απ</a:t>
            </a:r>
            <a:r>
              <a:rPr lang="en-US" sz="1200" i="1" dirty="0" err="1"/>
              <a:t>ογόνους</a:t>
            </a:r>
            <a:r>
              <a:rPr lang="en-US" sz="1200" i="1" dirty="0"/>
              <a:t>. </a:t>
            </a:r>
            <a:r>
              <a:rPr lang="el-GR" sz="1200" i="1" dirty="0"/>
              <a:t>(Ε) Όλα αυτά.</a:t>
            </a:r>
            <a:endParaRPr lang="en-US" sz="1200" i="1" dirty="0"/>
          </a:p>
          <a:p>
            <a:pPr eaLnBrk="1" hangingPunct="1">
              <a:spcBef>
                <a:spcPct val="0"/>
              </a:spcBef>
            </a:pPr>
            <a:endParaRPr lang="el-GR" dirty="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8DEF48-3AE5-4CFD-8ED3-543553CAF954}" type="slidenum">
              <a:rPr lang="el-GR" smtClean="0"/>
              <a:pPr fontAlgn="base">
                <a:spcBef>
                  <a:spcPct val="0"/>
                </a:spcBef>
                <a:spcAft>
                  <a:spcPct val="0"/>
                </a:spcAft>
                <a:defRPr/>
              </a:pPr>
              <a:t>6</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ΕΠΕ: Από τα εξής χαρακτηριστικά, υποδείξτε αυτό που δεν συνιστά περίπτωση δράσης της Φυσικής Επιλογής: (Α) Ανεπτυγμένος οσφρητικός λοβός σε μικρά θηλαστικά ταυτόχρονα των Δεινοσαύρων, (Β) Διογκωμένος Ιππόκαμπος σε οδηγούς </a:t>
            </a:r>
            <a:r>
              <a:rPr lang="en-US" dirty="0"/>
              <a:t>taxi, (</a:t>
            </a:r>
            <a:r>
              <a:rPr lang="el-GR" dirty="0"/>
              <a:t>Γ) Διογκωμένος Ιππόκαμπος στα πολυγαμικά ποντίκια, </a:t>
            </a:r>
            <a:r>
              <a:rPr lang="en-US" dirty="0"/>
              <a:t> </a:t>
            </a:r>
            <a:r>
              <a:rPr lang="el-GR" dirty="0"/>
              <a:t>(Δ) Διογκωμένος Ιππόκαμπος στα αποθηκευτικά πτηνά, (Ε) Τοξοειδής Δέσμη στον </a:t>
            </a:r>
            <a:r>
              <a:rPr lang="en-US" dirty="0"/>
              <a:t>Homo sapiens. </a:t>
            </a:r>
          </a:p>
        </p:txBody>
      </p:sp>
      <p:sp>
        <p:nvSpPr>
          <p:cNvPr id="4" name="Θέση αριθμού διαφάνειας 3"/>
          <p:cNvSpPr>
            <a:spLocks noGrp="1"/>
          </p:cNvSpPr>
          <p:nvPr>
            <p:ph type="sldNum" sz="quarter" idx="5"/>
          </p:nvPr>
        </p:nvSpPr>
        <p:spPr/>
        <p:txBody>
          <a:bodyPr/>
          <a:lstStyle/>
          <a:p>
            <a:fld id="{663414C4-0A35-406D-A192-C8DD5E841543}" type="slidenum">
              <a:rPr lang="el-GR" smtClean="0"/>
              <a:t>50</a:t>
            </a:fld>
            <a:endParaRPr lang="el-GR"/>
          </a:p>
        </p:txBody>
      </p:sp>
    </p:spTree>
    <p:extLst>
      <p:ext uri="{BB962C8B-B14F-4D97-AF65-F5344CB8AC3E}">
        <p14:creationId xmlns:p14="http://schemas.microsoft.com/office/powerpoint/2010/main" val="19723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663414C4-0A35-406D-A192-C8DD5E841543}" type="slidenum">
              <a:rPr lang="el-GR" smtClean="0"/>
              <a:t>51</a:t>
            </a:fld>
            <a:endParaRPr lang="el-GR"/>
          </a:p>
        </p:txBody>
      </p:sp>
    </p:spTree>
    <p:extLst>
      <p:ext uri="{BB962C8B-B14F-4D97-AF65-F5344CB8AC3E}">
        <p14:creationId xmlns:p14="http://schemas.microsoft.com/office/powerpoint/2010/main" val="15180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ΕΠΕ: </a:t>
            </a:r>
            <a:r>
              <a:rPr lang="el-GR" sz="1200" kern="1200" dirty="0">
                <a:solidFill>
                  <a:schemeClr val="tx1"/>
                </a:solidFill>
                <a:effectLst/>
                <a:latin typeface="+mn-lt"/>
                <a:ea typeface="+mn-ea"/>
                <a:cs typeface="+mn-cs"/>
              </a:rPr>
              <a:t>Λέμε ότι δύο οργανισμοί ανήκουν στο ίδιο είδος όταν: (Α) Μπορούν να διασταυρωθούν μεταξύ τους. (Β) Έχουν, απλά, μεταξύ τους σημαντικές ανατομικές και λειτουργικές ομοιότητες. (Γ) Μπορούν να διασταυρωθούν και να δώσουν πολλούς απογόνους. Δ) Μπορούν να διασταυρωθούν και να δώσουν γόνιμους απογόνους. (Ε) Κανένα από αυτά.</a:t>
            </a:r>
            <a:endParaRPr lang="en-US" dirty="0"/>
          </a:p>
        </p:txBody>
      </p:sp>
      <p:sp>
        <p:nvSpPr>
          <p:cNvPr id="4" name="Θέση αριθμού διαφάνειας 3"/>
          <p:cNvSpPr>
            <a:spLocks noGrp="1"/>
          </p:cNvSpPr>
          <p:nvPr>
            <p:ph type="sldNum" sz="quarter" idx="5"/>
          </p:nvPr>
        </p:nvSpPr>
        <p:spPr/>
        <p:txBody>
          <a:bodyPr/>
          <a:lstStyle/>
          <a:p>
            <a:fld id="{20FC884E-66A6-4521-9B5C-37BE7EE531B4}" type="slidenum">
              <a:rPr lang="en-US" smtClean="0"/>
              <a:t>7</a:t>
            </a:fld>
            <a:endParaRPr lang="en-US"/>
          </a:p>
        </p:txBody>
      </p:sp>
    </p:spTree>
    <p:extLst>
      <p:ext uri="{BB962C8B-B14F-4D97-AF65-F5344CB8AC3E}">
        <p14:creationId xmlns:p14="http://schemas.microsoft.com/office/powerpoint/2010/main" val="925853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5"/>
          </p:nvPr>
        </p:nvSpPr>
        <p:spPr/>
        <p:txBody>
          <a:bodyPr/>
          <a:lstStyle/>
          <a:p>
            <a:fld id="{20FC884E-66A6-4521-9B5C-37BE7EE531B4}" type="slidenum">
              <a:rPr lang="en-US" smtClean="0"/>
              <a:t>8</a:t>
            </a:fld>
            <a:endParaRPr lang="en-US"/>
          </a:p>
        </p:txBody>
      </p:sp>
    </p:spTree>
    <p:extLst>
      <p:ext uri="{BB962C8B-B14F-4D97-AF65-F5344CB8AC3E}">
        <p14:creationId xmlns:p14="http://schemas.microsoft.com/office/powerpoint/2010/main" val="2583253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20FC884E-66A6-4521-9B5C-37BE7EE531B4}" type="slidenum">
              <a:rPr lang="en-US" smtClean="0"/>
              <a:t>9</a:t>
            </a:fld>
            <a:endParaRPr lang="en-US"/>
          </a:p>
        </p:txBody>
      </p:sp>
    </p:spTree>
    <p:extLst>
      <p:ext uri="{BB962C8B-B14F-4D97-AF65-F5344CB8AC3E}">
        <p14:creationId xmlns:p14="http://schemas.microsoft.com/office/powerpoint/2010/main" val="3081099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dirty="0"/>
              <a:t>Ιστορία της εμφάνισης των 4 κύριων ομάδων (Συνομοταξίες) των Φυτών: Πρώτα εμφανίζεται η Ομοταξία των </a:t>
            </a:r>
            <a:r>
              <a:rPr lang="el-GR" sz="1200" dirty="0" err="1"/>
              <a:t>Φυκών</a:t>
            </a:r>
            <a:r>
              <a:rPr lang="el-GR" sz="1200" dirty="0"/>
              <a:t> (Ανήκουν στην 1</a:t>
            </a:r>
            <a:r>
              <a:rPr lang="el-GR" sz="1200" baseline="30000" dirty="0"/>
              <a:t>η</a:t>
            </a:r>
            <a:r>
              <a:rPr lang="el-GR" sz="1200" dirty="0"/>
              <a:t> Συνομοταξία, τα </a:t>
            </a:r>
            <a:r>
              <a:rPr lang="el-GR" sz="1200" dirty="0" err="1"/>
              <a:t>Θαλόφυτα</a:t>
            </a:r>
            <a:r>
              <a:rPr lang="el-GR" sz="1200" dirty="0"/>
              <a:t>), ζουν και διασταυρώνονται μέσα στο νερό, δεν έχουν εσωτερικούς σωλήνες.  Ακολουθούν τα πρώτα χερσαία φυτά (Συνομοταξία Βρύα).</a:t>
            </a:r>
            <a:endParaRPr lang="en-US" sz="1200" dirty="0"/>
          </a:p>
          <a:p>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kern="1200" dirty="0">
                <a:solidFill>
                  <a:schemeClr val="tx1"/>
                </a:solidFill>
                <a:effectLst/>
                <a:latin typeface="+mn-lt"/>
                <a:ea typeface="+mn-ea"/>
                <a:cs typeface="+mn-cs"/>
              </a:rPr>
              <a:t>ΕΡΩΤΗΣΗ ΠΕ: Στην Κοινωνιολογία ή την Κοινωνική ψυχολογία θα ακούσετε (ενδεχομένως) τη φράση: «Η Οντογένεση είναι σύντομη επανάληψη της Φυλογένεσης». Ποια είναι η σωστή σειρά της Φυλογένεσης της Τριανταφυλλιάς (Δεν εννοώ την </a:t>
            </a:r>
            <a:r>
              <a:rPr lang="el-GR" sz="1200" kern="1200" dirty="0" err="1">
                <a:solidFill>
                  <a:schemeClr val="tx1"/>
                </a:solidFill>
                <a:effectLst/>
                <a:latin typeface="+mn-lt"/>
                <a:ea typeface="+mn-ea"/>
                <a:cs typeface="+mn-cs"/>
              </a:rPr>
              <a:t>εξαδέρφη</a:t>
            </a:r>
            <a:r>
              <a:rPr lang="el-GR" sz="1200" kern="1200" dirty="0">
                <a:solidFill>
                  <a:schemeClr val="tx1"/>
                </a:solidFill>
                <a:effectLst/>
                <a:latin typeface="+mn-lt"/>
                <a:ea typeface="+mn-ea"/>
                <a:cs typeface="+mn-cs"/>
              </a:rPr>
              <a:t> σας!): (Α)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Πτεριδόφυτα- Βρυόφυτα- Γυμνόσπερμα -Αγγειόσπερμα. (Β) Αγγειόσπερμα-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Βρυόφυτα-Πτεριδόφυτα- Γυμνόσπερμα. (Γ)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Βρυόφυτα-Πτεριδόφυτα- Γυμνόσπερμα -Αγγειόσπερμα.</a:t>
            </a:r>
            <a:r>
              <a:rPr lang="en-US"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 (Δ)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-Βρυόφυτα-Πτεριδόφυτα- Αγγειόσπερμα –Γυμνόσπερμα (Ε) τίποτε από αυτά.</a:t>
            </a:r>
            <a:endParaRPr lang="en-US" sz="1200" kern="1200" dirty="0">
              <a:solidFill>
                <a:schemeClr val="tx1"/>
              </a:solidFill>
              <a:effectLst/>
              <a:latin typeface="+mn-lt"/>
              <a:ea typeface="+mn-ea"/>
              <a:cs typeface="+mn-cs"/>
            </a:endParaRPr>
          </a:p>
          <a:p>
            <a:endParaRPr lang="en-US" dirty="0"/>
          </a:p>
        </p:txBody>
      </p:sp>
      <p:sp>
        <p:nvSpPr>
          <p:cNvPr id="4" name="Θέση αριθμού διαφάνειας 3"/>
          <p:cNvSpPr>
            <a:spLocks noGrp="1"/>
          </p:cNvSpPr>
          <p:nvPr>
            <p:ph type="sldNum" sz="quarter" idx="5"/>
          </p:nvPr>
        </p:nvSpPr>
        <p:spPr/>
        <p:txBody>
          <a:bodyPr/>
          <a:lstStyle/>
          <a:p>
            <a:pPr>
              <a:defRPr/>
            </a:pPr>
            <a:fld id="{A98B0B92-F51C-403E-B273-AD3EFFE12950}" type="slidenum">
              <a:rPr lang="el-GR" smtClean="0"/>
              <a:pPr>
                <a:defRPr/>
              </a:pPr>
              <a:t>10</a:t>
            </a:fld>
            <a:endParaRPr lang="el-GR"/>
          </a:p>
        </p:txBody>
      </p:sp>
    </p:spTree>
    <p:extLst>
      <p:ext uri="{BB962C8B-B14F-4D97-AF65-F5344CB8AC3E}">
        <p14:creationId xmlns:p14="http://schemas.microsoft.com/office/powerpoint/2010/main" val="5399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 </a:t>
            </a:r>
            <a:r>
              <a:rPr lang="el-GR" sz="1800" dirty="0">
                <a:effectLst/>
                <a:latin typeface="Comic Sans MS" panose="030F0702030302020204" pitchFamily="66" charset="0"/>
                <a:ea typeface="Times New Roman" panose="02020603050405020304" pitchFamily="18" charset="0"/>
                <a:cs typeface="Arial" panose="020B0604020202020204" pitchFamily="34" charset="0"/>
              </a:rPr>
              <a:t>Τα αγγειόσπερμα  κυρίεψαν τον πλανήτη Γη διότι (Α) Ήταν τα πρώτα φυτά που εμφανίστηκαν στην ξηρά και είχαν χρόνο να εξαπλωθούν. (Β) Διασταυρώνονται ταχύτερα μέσω του αέρα και συνεπώς πολλαπλασιάζονται γρήγορα. (Γ) Διασταυρώνονται μέσω των εντόμων, κάτι που έχει πολλά πλεονεκτήματα.  (Δ) Ζουν σε εύκρατα κλίματα γεγονός που ευνοεί την ποικιλότητα. (Ε) τίποτε από αυτά.</a:t>
            </a:r>
            <a:endParaRPr lang="en-US" dirty="0"/>
          </a:p>
        </p:txBody>
      </p:sp>
      <p:sp>
        <p:nvSpPr>
          <p:cNvPr id="4" name="Θέση αριθμού διαφάνειας 3"/>
          <p:cNvSpPr>
            <a:spLocks noGrp="1"/>
          </p:cNvSpPr>
          <p:nvPr>
            <p:ph type="sldNum" sz="quarter" idx="5"/>
          </p:nvPr>
        </p:nvSpPr>
        <p:spPr/>
        <p:txBody>
          <a:bodyPr/>
          <a:lstStyle/>
          <a:p>
            <a:fld id="{20FC884E-66A6-4521-9B5C-37BE7EE531B4}" type="slidenum">
              <a:rPr lang="en-US" smtClean="0"/>
              <a:t>11</a:t>
            </a:fld>
            <a:endParaRPr lang="en-US"/>
          </a:p>
        </p:txBody>
      </p:sp>
    </p:spTree>
    <p:extLst>
      <p:ext uri="{BB962C8B-B14F-4D97-AF65-F5344CB8AC3E}">
        <p14:creationId xmlns:p14="http://schemas.microsoft.com/office/powerpoint/2010/main" val="1385421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8699EB7-4A30-4573-9A03-D1395A0606F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88EBC-058D-4B7F-97B3-84239B135FC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780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8699EB7-4A30-4573-9A03-D1395A0606F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88EBC-058D-4B7F-97B3-84239B135FC0}" type="slidenum">
              <a:rPr lang="en-US" smtClean="0"/>
              <a:t>‹#›</a:t>
            </a:fld>
            <a:endParaRPr lang="en-US"/>
          </a:p>
        </p:txBody>
      </p:sp>
    </p:spTree>
    <p:extLst>
      <p:ext uri="{BB962C8B-B14F-4D97-AF65-F5344CB8AC3E}">
        <p14:creationId xmlns:p14="http://schemas.microsoft.com/office/powerpoint/2010/main" val="3305545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8699EB7-4A30-4573-9A03-D1395A0606F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88EBC-058D-4B7F-97B3-84239B135FC0}" type="slidenum">
              <a:rPr lang="en-US" smtClean="0"/>
              <a:t>‹#›</a:t>
            </a:fld>
            <a:endParaRPr lang="en-US"/>
          </a:p>
        </p:txBody>
      </p:sp>
    </p:spTree>
    <p:extLst>
      <p:ext uri="{BB962C8B-B14F-4D97-AF65-F5344CB8AC3E}">
        <p14:creationId xmlns:p14="http://schemas.microsoft.com/office/powerpoint/2010/main" val="2494576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8699EB7-4A30-4573-9A03-D1395A0606F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88EBC-058D-4B7F-97B3-84239B135FC0}" type="slidenum">
              <a:rPr lang="en-US" smtClean="0"/>
              <a:t>‹#›</a:t>
            </a:fld>
            <a:endParaRPr lang="en-US"/>
          </a:p>
        </p:txBody>
      </p:sp>
    </p:spTree>
    <p:extLst>
      <p:ext uri="{BB962C8B-B14F-4D97-AF65-F5344CB8AC3E}">
        <p14:creationId xmlns:p14="http://schemas.microsoft.com/office/powerpoint/2010/main" val="75480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8699EB7-4A30-4573-9A03-D1395A0606F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88EBC-058D-4B7F-97B3-84239B135FC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498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8699EB7-4A30-4573-9A03-D1395A0606F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88EBC-058D-4B7F-97B3-84239B135FC0}" type="slidenum">
              <a:rPr lang="en-US" smtClean="0"/>
              <a:t>‹#›</a:t>
            </a:fld>
            <a:endParaRPr lang="en-US"/>
          </a:p>
        </p:txBody>
      </p:sp>
    </p:spTree>
    <p:extLst>
      <p:ext uri="{BB962C8B-B14F-4D97-AF65-F5344CB8AC3E}">
        <p14:creationId xmlns:p14="http://schemas.microsoft.com/office/powerpoint/2010/main" val="610502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9728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1792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8699EB7-4A30-4573-9A03-D1395A0606F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C88EBC-058D-4B7F-97B3-84239B135FC0}" type="slidenum">
              <a:rPr lang="en-US" smtClean="0"/>
              <a:t>‹#›</a:t>
            </a:fld>
            <a:endParaRPr lang="en-US"/>
          </a:p>
        </p:txBody>
      </p:sp>
    </p:spTree>
    <p:extLst>
      <p:ext uri="{BB962C8B-B14F-4D97-AF65-F5344CB8AC3E}">
        <p14:creationId xmlns:p14="http://schemas.microsoft.com/office/powerpoint/2010/main" val="418331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8699EB7-4A30-4573-9A03-D1395A0606F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C88EBC-058D-4B7F-97B3-84239B135FC0}" type="slidenum">
              <a:rPr lang="en-US" smtClean="0"/>
              <a:t>‹#›</a:t>
            </a:fld>
            <a:endParaRPr lang="en-US"/>
          </a:p>
        </p:txBody>
      </p:sp>
    </p:spTree>
    <p:extLst>
      <p:ext uri="{BB962C8B-B14F-4D97-AF65-F5344CB8AC3E}">
        <p14:creationId xmlns:p14="http://schemas.microsoft.com/office/powerpoint/2010/main" val="2501670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8699EB7-4A30-4573-9A03-D1395A0606F6}" type="datetimeFigureOut">
              <a:rPr lang="en-US" smtClean="0"/>
              <a:t>3/15/2024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CC88EBC-058D-4B7F-97B3-84239B135FC0}" type="slidenum">
              <a:rPr lang="en-US" smtClean="0"/>
              <a:t>‹#›</a:t>
            </a:fld>
            <a:endParaRPr lang="en-US"/>
          </a:p>
        </p:txBody>
      </p:sp>
    </p:spTree>
    <p:extLst>
      <p:ext uri="{BB962C8B-B14F-4D97-AF65-F5344CB8AC3E}">
        <p14:creationId xmlns:p14="http://schemas.microsoft.com/office/powerpoint/2010/main" val="3767439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8699EB7-4A30-4573-9A03-D1395A0606F6}" type="datetimeFigureOut">
              <a:rPr lang="en-US" smtClean="0"/>
              <a:t>3/15/2024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CC88EBC-058D-4B7F-97B3-84239B135FC0}" type="slidenum">
              <a:rPr lang="en-US" smtClean="0"/>
              <a:t>‹#›</a:t>
            </a:fld>
            <a:endParaRPr lang="en-US"/>
          </a:p>
        </p:txBody>
      </p:sp>
    </p:spTree>
    <p:extLst>
      <p:ext uri="{BB962C8B-B14F-4D97-AF65-F5344CB8AC3E}">
        <p14:creationId xmlns:p14="http://schemas.microsoft.com/office/powerpoint/2010/main" val="151850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8699EB7-4A30-4573-9A03-D1395A0606F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88EBC-058D-4B7F-97B3-84239B135FC0}" type="slidenum">
              <a:rPr lang="en-US" smtClean="0"/>
              <a:t>‹#›</a:t>
            </a:fld>
            <a:endParaRPr lang="en-US"/>
          </a:p>
        </p:txBody>
      </p:sp>
    </p:spTree>
    <p:extLst>
      <p:ext uri="{BB962C8B-B14F-4D97-AF65-F5344CB8AC3E}">
        <p14:creationId xmlns:p14="http://schemas.microsoft.com/office/powerpoint/2010/main" val="4071977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8699EB7-4A30-4573-9A03-D1395A0606F6}" type="datetimeFigureOut">
              <a:rPr lang="en-US" smtClean="0"/>
              <a:t>3/15/2024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CC88EBC-058D-4B7F-97B3-84239B135FC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72486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3.png"/><Relationship Id="rId5" Type="http://schemas.openxmlformats.org/officeDocument/2006/relationships/hyperlink" Target="https://en.wikipedia.org/wiki/Dryopteris_erythrosora" TargetMode="External"/><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hyperlink" Target="https://www.earthday.org/fact-sheet-global-species-declin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el.wikipedia.org/wiki/%CE%A7%CE%BF%CF%81%CE%B4%CF%89%CF%84%CE%AC" TargetMode="External"/><Relationship Id="rId13" Type="http://schemas.openxmlformats.org/officeDocument/2006/relationships/hyperlink" Target="https://el.wikipedia.org/wiki/%CE%9F%CE%B9%CE%BA%CE%BF%CE%B3%CE%AD%CE%BD%CE%B5%CE%B9%CE%B1_(%CE%B2%CE%B9%CE%BF%CE%BB%CE%BF%CE%B3%CE%AF%CE%B1)" TargetMode="External"/><Relationship Id="rId3" Type="http://schemas.openxmlformats.org/officeDocument/2006/relationships/hyperlink" Target="https://commons.wikimedia.org/wiki/File:Falco_peregrinus_-Nova_Scotia,_Canada_-eating-8.jpg" TargetMode="External"/><Relationship Id="rId7" Type="http://schemas.openxmlformats.org/officeDocument/2006/relationships/hyperlink" Target="https://el.wikipedia.org/wiki/%CE%A3%CF%85%CE%BD%CE%BF%CE%BC%CE%BF%CF%84%CE%B1%CE%BE%CE%AF%CE%B1" TargetMode="External"/><Relationship Id="rId12" Type="http://schemas.openxmlformats.org/officeDocument/2006/relationships/hyperlink" Target="https://el.wikipedia.org/wiki/%CE%99%CE%B5%CF%81%CE%B1%CE%BA%CF%8C%CE%BC%CE%BF%CF%81%CF%86%CE%B1"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el.wikipedia.org/wiki/%CE%96%CF%8E%CE%B1" TargetMode="External"/><Relationship Id="rId11" Type="http://schemas.openxmlformats.org/officeDocument/2006/relationships/hyperlink" Target="https://el.wikipedia.org/wiki/%CE%A4%CE%AC%CE%BE%CE%B7_(%CE%B2%CE%B9%CE%BF%CE%BB%CE%BF%CE%B3%CE%AF%CE%B1)" TargetMode="External"/><Relationship Id="rId5" Type="http://schemas.openxmlformats.org/officeDocument/2006/relationships/hyperlink" Target="https://el.wikipedia.org/wiki/%CE%92%CE%B1%CF%83%CE%AF%CE%BB%CE%B5%CE%B9%CE%BF_(%CE%B2%CE%B9%CE%BF%CE%BB%CE%BF%CE%B3%CE%AF%CE%B1)" TargetMode="External"/><Relationship Id="rId10" Type="http://schemas.openxmlformats.org/officeDocument/2006/relationships/hyperlink" Target="https://el.wikipedia.org/wiki/%CE%A0%CF%84%CE%B7%CE%BD%CE%AC" TargetMode="External"/><Relationship Id="rId4" Type="http://schemas.openxmlformats.org/officeDocument/2006/relationships/image" Target="../media/image24.jpeg"/><Relationship Id="rId9" Type="http://schemas.openxmlformats.org/officeDocument/2006/relationships/hyperlink" Target="https://el.wikipedia.org/wiki/%CE%9F%CE%BC%CE%BF%CF%84%CE%B1%CE%BE%CE%AF%CE%B1" TargetMode="External"/><Relationship Id="rId14" Type="http://schemas.openxmlformats.org/officeDocument/2006/relationships/hyperlink" Target="https://el.wikipedia.org/wiki/%CE%93%CE%AD%CE%BD%CE%BF%CF%82_(%CE%B2%CE%B9%CE%BF%CE%BB%CE%BF%CE%B3%CE%AF%CE%B1)"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1.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3.png"/><Relationship Id="rId4"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1.pn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1.png"/><Relationship Id="rId4"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1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8.png"/><Relationship Id="rId5" Type="http://schemas.openxmlformats.org/officeDocument/2006/relationships/slideLayout" Target="../slideLayouts/slideLayout7.xml"/><Relationship Id="rId4" Type="http://schemas.openxmlformats.org/officeDocument/2006/relationships/audio" Target="../media/media19.m4a"/></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1.png"/><Relationship Id="rId5" Type="http://schemas.openxmlformats.org/officeDocument/2006/relationships/image" Target="../media/image31.png"/><Relationship Id="rId4" Type="http://schemas.openxmlformats.org/officeDocument/2006/relationships/notesSlide" Target="../notesSlides/notesSlide3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1.png"/><Relationship Id="rId5" Type="http://schemas.openxmlformats.org/officeDocument/2006/relationships/image" Target="../media/image35.png"/><Relationship Id="rId4"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1.png"/><Relationship Id="rId5" Type="http://schemas.openxmlformats.org/officeDocument/2006/relationships/image" Target="../media/image36.png"/><Relationship Id="rId4"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https://el.wikipedia.org/wiki/&#924;&#973;&#954;&#951;&#964;&#949;&#962;"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s://el.wikipedia.org/wiki/&#928;&#961;&#974;&#964;&#953;&#963;&#964;&#945;" TargetMode="External"/><Relationship Id="rId5" Type="http://schemas.openxmlformats.org/officeDocument/2006/relationships/hyperlink" Target="https://el.wikipedia.org/wiki/&#923;&#945;&#964;&#953;&#957;&#953;&#954;&#942;_&#947;&#955;&#974;&#963;&#963;&#945;" TargetMode="External"/><Relationship Id="rId4" Type="http://schemas.openxmlformats.org/officeDocument/2006/relationships/hyperlink" Target="https://el.wikipedia.org/wiki/&#931;&#965;&#963;&#964;&#951;&#956;&#945;&#964;&#953;&#954;&#942;_&#964;&#945;&#958;&#953;&#957;&#972;&#956;&#951;&#963;&#95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ACF665-0670-4722-B356-343712EE1AF9}"/>
              </a:ext>
            </a:extLst>
          </p:cNvPr>
          <p:cNvSpPr>
            <a:spLocks noGrp="1"/>
          </p:cNvSpPr>
          <p:nvPr>
            <p:ph type="ctrTitle"/>
          </p:nvPr>
        </p:nvSpPr>
        <p:spPr>
          <a:xfrm>
            <a:off x="1440309" y="866893"/>
            <a:ext cx="9926030" cy="2751086"/>
          </a:xfrm>
        </p:spPr>
        <p:txBody>
          <a:bodyPr>
            <a:noAutofit/>
          </a:bodyPr>
          <a:lstStyle/>
          <a:p>
            <a:r>
              <a:rPr lang="el-GR" sz="4000" b="1" dirty="0"/>
              <a:t>ΔΠΜΣ-ΜΑΘΗΜΑ #2 ΓΙΑ ΤΟ ΑΠΟΤΕΛΕΣΜΑ ΕΞΕΛΙΞΗΣ ΜΕΣΩ ΦΥΣΙΚΗΣ ΕΠΙΛΟΓΗΣ –ΣΧΕΣΗ ΜΕ ΑΕΙΦΟΡΙΑ: </a:t>
            </a:r>
            <a:r>
              <a:rPr lang="en-US" sz="4000" b="1" u="sng" dirty="0"/>
              <a:t>SOS- </a:t>
            </a:r>
            <a:r>
              <a:rPr lang="el-GR" sz="4000" b="1" u="sng" dirty="0"/>
              <a:t>Θα ξέρετε να απαντάτε μόνο τις ερωτήσεις ΠΕ της τελευταίας διαφάνειας</a:t>
            </a:r>
            <a:endParaRPr lang="en-US" sz="4000" b="1" u="sng" dirty="0"/>
          </a:p>
        </p:txBody>
      </p:sp>
      <p:sp>
        <p:nvSpPr>
          <p:cNvPr id="3" name="Υπότιτλος 2">
            <a:extLst>
              <a:ext uri="{FF2B5EF4-FFF2-40B4-BE49-F238E27FC236}">
                <a16:creationId xmlns:a16="http://schemas.microsoft.com/office/drawing/2014/main" id="{444E2988-4989-426C-AAAB-AD61FDBEF73C}"/>
              </a:ext>
            </a:extLst>
          </p:cNvPr>
          <p:cNvSpPr>
            <a:spLocks noGrp="1"/>
          </p:cNvSpPr>
          <p:nvPr>
            <p:ph type="subTitle" idx="1"/>
          </p:nvPr>
        </p:nvSpPr>
        <p:spPr>
          <a:xfrm>
            <a:off x="4038600" y="4782320"/>
            <a:ext cx="7644627" cy="1329443"/>
          </a:xfrm>
        </p:spPr>
        <p:txBody>
          <a:bodyPr>
            <a:normAutofit lnSpcReduction="10000"/>
          </a:bodyPr>
          <a:lstStyle/>
          <a:p>
            <a:pPr algn="r"/>
            <a:r>
              <a:rPr lang="el-GR" dirty="0"/>
              <a:t>Μ</a:t>
            </a:r>
            <a:r>
              <a:rPr lang="en-US" dirty="0" err="1"/>
              <a:t>i</a:t>
            </a:r>
            <a:r>
              <a:rPr lang="el-GR" dirty="0"/>
              <a:t>α </a:t>
            </a:r>
            <a:r>
              <a:rPr lang="el-GR" dirty="0" err="1"/>
              <a:t>γενικ</a:t>
            </a:r>
            <a:r>
              <a:rPr lang="en-US" dirty="0"/>
              <a:t>h</a:t>
            </a:r>
            <a:r>
              <a:rPr lang="el-GR" dirty="0"/>
              <a:t> </a:t>
            </a:r>
            <a:r>
              <a:rPr lang="el-GR" dirty="0" err="1"/>
              <a:t>εισαγωγ</a:t>
            </a:r>
            <a:r>
              <a:rPr lang="en-US" dirty="0"/>
              <a:t>h</a:t>
            </a:r>
            <a:r>
              <a:rPr lang="el-GR" dirty="0"/>
              <a:t> στην </a:t>
            </a:r>
            <a:r>
              <a:rPr lang="el-GR" dirty="0" err="1"/>
              <a:t>Ταξιν</a:t>
            </a:r>
            <a:r>
              <a:rPr lang="en-US" dirty="0"/>
              <a:t>o</a:t>
            </a:r>
            <a:r>
              <a:rPr lang="el-GR" dirty="0" err="1"/>
              <a:t>μηση</a:t>
            </a:r>
            <a:r>
              <a:rPr lang="el-GR" dirty="0"/>
              <a:t> και την </a:t>
            </a:r>
            <a:r>
              <a:rPr lang="el-GR" dirty="0" err="1"/>
              <a:t>ποικιλομορφ</a:t>
            </a:r>
            <a:r>
              <a:rPr lang="en-US" dirty="0" err="1"/>
              <a:t>i</a:t>
            </a:r>
            <a:r>
              <a:rPr lang="el-GR" dirty="0"/>
              <a:t>α των </a:t>
            </a:r>
            <a:r>
              <a:rPr lang="el-GR" dirty="0" err="1"/>
              <a:t>Ζωντανων</a:t>
            </a:r>
            <a:r>
              <a:rPr lang="el-GR" dirty="0"/>
              <a:t> </a:t>
            </a:r>
            <a:r>
              <a:rPr lang="el-GR" dirty="0" err="1"/>
              <a:t>ΟργανισμΩν</a:t>
            </a:r>
            <a:r>
              <a:rPr lang="el-GR" dirty="0"/>
              <a:t> ως </a:t>
            </a:r>
            <a:r>
              <a:rPr lang="el-GR" dirty="0" err="1"/>
              <a:t>αποτελεσμα</a:t>
            </a:r>
            <a:r>
              <a:rPr lang="el-GR" dirty="0"/>
              <a:t> της </a:t>
            </a:r>
            <a:r>
              <a:rPr lang="el-GR" dirty="0" err="1"/>
              <a:t>δρασης</a:t>
            </a:r>
            <a:r>
              <a:rPr lang="el-GR" dirty="0"/>
              <a:t> της </a:t>
            </a:r>
            <a:r>
              <a:rPr lang="el-GR" dirty="0" err="1"/>
              <a:t>Εξελιξης</a:t>
            </a:r>
            <a:r>
              <a:rPr lang="el-GR" dirty="0"/>
              <a:t> </a:t>
            </a:r>
            <a:r>
              <a:rPr lang="el-GR" dirty="0" err="1"/>
              <a:t>μεσω</a:t>
            </a:r>
            <a:r>
              <a:rPr lang="el-GR" dirty="0"/>
              <a:t> Φυσικής </a:t>
            </a:r>
            <a:r>
              <a:rPr lang="el-GR" dirty="0" err="1"/>
              <a:t>Επιλογης</a:t>
            </a:r>
            <a:r>
              <a:rPr lang="en-US" dirty="0"/>
              <a:t>. </a:t>
            </a:r>
          </a:p>
        </p:txBody>
      </p:sp>
    </p:spTree>
    <p:extLst>
      <p:ext uri="{BB962C8B-B14F-4D97-AF65-F5344CB8AC3E}">
        <p14:creationId xmlns:p14="http://schemas.microsoft.com/office/powerpoint/2010/main" val="1670037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2580" y="120092"/>
            <a:ext cx="10148552" cy="418058"/>
          </a:xfrm>
        </p:spPr>
        <p:txBody>
          <a:bodyPr>
            <a:normAutofit/>
          </a:bodyPr>
          <a:lstStyle/>
          <a:p>
            <a:r>
              <a:rPr lang="el-GR" sz="2000" b="1" dirty="0"/>
              <a:t>Ιστορία της εμφάνισης των 4 κύριων ομάδων (Συνομοταξίες) του Βασιλείου των Φυτών:</a:t>
            </a:r>
          </a:p>
        </p:txBody>
      </p:sp>
      <p:pic>
        <p:nvPicPr>
          <p:cNvPr id="2" name="Εικόνα 1">
            <a:extLst>
              <a:ext uri="{FF2B5EF4-FFF2-40B4-BE49-F238E27FC236}">
                <a16:creationId xmlns:a16="http://schemas.microsoft.com/office/drawing/2014/main" id="{F04FE4CB-DD25-47F0-8BE2-C2A58CD0396D}"/>
              </a:ext>
            </a:extLst>
          </p:cNvPr>
          <p:cNvPicPr>
            <a:picLocks noChangeAspect="1"/>
          </p:cNvPicPr>
          <p:nvPr/>
        </p:nvPicPr>
        <p:blipFill>
          <a:blip r:embed="rId5"/>
          <a:stretch>
            <a:fillRect/>
          </a:stretch>
        </p:blipFill>
        <p:spPr>
          <a:xfrm>
            <a:off x="1228510" y="798490"/>
            <a:ext cx="7839290" cy="6448448"/>
          </a:xfrm>
          <a:prstGeom prst="rect">
            <a:avLst/>
          </a:prstGeom>
        </p:spPr>
      </p:pic>
      <p:pic>
        <p:nvPicPr>
          <p:cNvPr id="4" name="Εγγεγραμμένος ήχος">
            <a:hlinkClick r:id="" action="ppaction://media"/>
            <a:extLst>
              <a:ext uri="{FF2B5EF4-FFF2-40B4-BE49-F238E27FC236}">
                <a16:creationId xmlns:a16="http://schemas.microsoft.com/office/drawing/2014/main" id="{33F32B9E-ADA9-46B8-A916-DA3E44A31A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0" y="341311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1"/>
            <a:ext cx="12192000" cy="609599"/>
          </a:xfrm>
        </p:spPr>
        <p:txBody>
          <a:bodyPr>
            <a:normAutofit fontScale="90000"/>
          </a:bodyPr>
          <a:lstStyle/>
          <a:p>
            <a:r>
              <a:rPr lang="el-GR" sz="2400" b="1" dirty="0"/>
              <a:t>Κύριοι παράγοντες που επηρέασαν την εξέλιξη των φυτών: Ο Τρόπος πολλαπλασιασμού και ο τρόπος μεταφοράς του νερού (ύπαρξη σωλήνων).</a:t>
            </a:r>
            <a:endParaRPr lang="el-GR" sz="3200" b="1" dirty="0"/>
          </a:p>
        </p:txBody>
      </p:sp>
      <p:sp>
        <p:nvSpPr>
          <p:cNvPr id="7171" name="TextBox 2"/>
          <p:cNvSpPr txBox="1">
            <a:spLocks noChangeArrowheads="1"/>
          </p:cNvSpPr>
          <p:nvPr/>
        </p:nvSpPr>
        <p:spPr bwMode="auto">
          <a:xfrm>
            <a:off x="124691" y="908720"/>
            <a:ext cx="11873345" cy="63709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noFill/>
            <a:miter lim="800000"/>
            <a:headEnd/>
            <a:tailEnd/>
          </a:ln>
        </p:spPr>
        <p:txBody>
          <a:bodyPr wrap="square">
            <a:spAutoFit/>
          </a:bodyPr>
          <a:lstStyle/>
          <a:p>
            <a:r>
              <a:rPr lang="el-GR" sz="2400" dirty="0"/>
              <a:t>Πολλαπλασιασμός και διαβίωση μέσα στο νερό ή την υγρασία: </a:t>
            </a:r>
          </a:p>
          <a:p>
            <a:r>
              <a:rPr lang="el-GR" sz="2400" b="1" dirty="0"/>
              <a:t>Συνομοταξία: Θαλόφυτα,                                                </a:t>
            </a:r>
            <a:r>
              <a:rPr lang="el-GR" sz="2400" strike="sngStrike" dirty="0"/>
              <a:t>Ομοταξία </a:t>
            </a:r>
            <a:r>
              <a:rPr lang="el-GR" sz="2400" dirty="0"/>
              <a:t> Μύκητες</a:t>
            </a:r>
          </a:p>
          <a:p>
            <a:r>
              <a:rPr lang="el-GR" sz="2400" dirty="0"/>
              <a:t>       </a:t>
            </a:r>
            <a:r>
              <a:rPr lang="el-GR" sz="2400" b="1" dirty="0"/>
              <a:t>Ομοταξία</a:t>
            </a:r>
            <a:r>
              <a:rPr lang="el-GR" sz="2400" dirty="0"/>
              <a:t> Φύκη,                                                                                          </a:t>
            </a:r>
            <a:r>
              <a:rPr lang="el-GR" sz="2400" b="1" dirty="0"/>
              <a:t>ΠΛΕΟΝ ΒΑΣΙΛΕΙΑ</a:t>
            </a:r>
          </a:p>
          <a:p>
            <a:r>
              <a:rPr lang="el-GR" sz="2400" dirty="0"/>
              <a:t>                                                                                                </a:t>
            </a:r>
            <a:r>
              <a:rPr lang="el-GR" sz="2400" strike="sngStrike" dirty="0"/>
              <a:t>Ομοταξία</a:t>
            </a:r>
            <a:r>
              <a:rPr lang="el-GR" sz="2400" dirty="0"/>
              <a:t> Βακτήρια             </a:t>
            </a:r>
          </a:p>
          <a:p>
            <a:r>
              <a:rPr lang="el-GR" sz="2400" dirty="0"/>
              <a:t> </a:t>
            </a:r>
            <a:r>
              <a:rPr lang="el-GR" sz="2400" b="1" dirty="0"/>
              <a:t>Συνομοταξία Βρυόφυτα : </a:t>
            </a:r>
            <a:r>
              <a:rPr lang="el-GR" sz="2400" dirty="0"/>
              <a:t>Ζουν στη στεριά, αλλά εξαρτώνται ακόμη από την ύπαρξη νερού, τουλάχιστον για τον Πολλαπλασιασμό τους, αλλά επειδή δεν έχουν αποκτήσει  εσωτερικούς σωλήνες- (</a:t>
            </a:r>
            <a:r>
              <a:rPr lang="el-GR" sz="2400" b="1" dirty="0"/>
              <a:t>τραχείες</a:t>
            </a:r>
            <a:r>
              <a:rPr lang="el-GR" sz="2400" dirty="0"/>
              <a:t>) για να μεταφέρουν το νερό, περιορίζονται σε μικρό μέγεθος και ζουν κανονικά όταν υπάρχει νερό στο περιβάλλον.</a:t>
            </a:r>
          </a:p>
          <a:p>
            <a:r>
              <a:rPr lang="el-GR" sz="2400" dirty="0"/>
              <a:t> </a:t>
            </a:r>
            <a:r>
              <a:rPr lang="el-GR" sz="2400" b="1" dirty="0"/>
              <a:t>Συνομοταξία  Πτεριδόφυτα: </a:t>
            </a:r>
            <a:r>
              <a:rPr lang="el-GR" sz="2400" dirty="0"/>
              <a:t>Διασταυρώνονται μέσω του νερού, αλλά δεν χρειάζεται να είναι όλα τα κύτταρά τους σε επαφή με το νερό. Κάποια που είναι ψηλά, δέχονται το νερό μέσω εσωτερικών σωλήνων: τις τραχείες. Από εδώ και πέρα τα φυτά ονομάζονται  </a:t>
            </a:r>
            <a:r>
              <a:rPr lang="el-GR" sz="2400" b="1" dirty="0" err="1"/>
              <a:t>Τραχειόφυτα</a:t>
            </a:r>
            <a:r>
              <a:rPr lang="el-GR" sz="2400" dirty="0"/>
              <a:t>.</a:t>
            </a:r>
          </a:p>
          <a:p>
            <a:r>
              <a:rPr lang="el-GR" sz="2400" b="1" dirty="0"/>
              <a:t>Συνομοταξία Σπερματόφυτα: </a:t>
            </a:r>
            <a:r>
              <a:rPr lang="el-GR" sz="2400" dirty="0"/>
              <a:t>Είναι φυτά που αρχικά διασταυρώνονται μέσω του αέρα και αργότερα μέσω των εντόμων. Το πρώτο γονιμοποιημένο κύτταρο αποκτά τη μορφή Σπόρου (κουκουνάρι και αργότερα κουκούτσι μέσα σε καρπό).</a:t>
            </a:r>
          </a:p>
          <a:p>
            <a:r>
              <a:rPr lang="el-GR" sz="2400" dirty="0"/>
              <a:t>         </a:t>
            </a:r>
            <a:r>
              <a:rPr lang="el-GR" sz="2400" b="1" dirty="0"/>
              <a:t>Ομοταξία Γυμνόσπερμα </a:t>
            </a:r>
            <a:r>
              <a:rPr lang="el-GR" sz="2400" dirty="0"/>
              <a:t>χωρίς άνθη (διασταύρωση μέσω του αέρα)</a:t>
            </a:r>
          </a:p>
          <a:p>
            <a:r>
              <a:rPr lang="el-GR" sz="2400" dirty="0"/>
              <a:t>         </a:t>
            </a:r>
            <a:r>
              <a:rPr lang="el-GR" sz="2400" b="1" dirty="0"/>
              <a:t>Ομοταξία Αγγειόσπερμα </a:t>
            </a:r>
            <a:r>
              <a:rPr lang="el-GR" sz="2400" dirty="0"/>
              <a:t>(με άνθη): διασταύρωση μέσω των εντόμων, και καμμιά φορά και μέσω του αέρα, ή μικρών πουλιών.</a:t>
            </a:r>
          </a:p>
        </p:txBody>
      </p:sp>
      <p:pic>
        <p:nvPicPr>
          <p:cNvPr id="2" name="Εγγεγραμμένος ήχος">
            <a:hlinkClick r:id="" action="ppaction://media"/>
            <a:extLst>
              <a:ext uri="{FF2B5EF4-FFF2-40B4-BE49-F238E27FC236}">
                <a16:creationId xmlns:a16="http://schemas.microsoft.com/office/drawing/2014/main" id="{2012E853-AB45-4A12-9738-9F44635501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27733" y="153246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Grp="1" noChangeArrowheads="1"/>
          </p:cNvSpPr>
          <p:nvPr>
            <p:ph type="title"/>
          </p:nvPr>
        </p:nvSpPr>
        <p:spPr>
          <a:xfrm>
            <a:off x="1524000" y="274639"/>
            <a:ext cx="9144000" cy="490537"/>
          </a:xfrm>
        </p:spPr>
        <p:txBody>
          <a:bodyPr rtlCol="0">
            <a:normAutofit/>
          </a:bodyPr>
          <a:lstStyle/>
          <a:p>
            <a:pPr>
              <a:defRPr/>
            </a:pPr>
            <a:r>
              <a:rPr lang="el-GR" sz="2800" b="1" u="sng"/>
              <a:t>Εικόνα :</a:t>
            </a:r>
            <a:r>
              <a:rPr lang="el-GR" sz="2800" b="1"/>
              <a:t>  </a:t>
            </a:r>
            <a:r>
              <a:rPr lang="el-GR" sz="2800"/>
              <a:t>Τυπικό άνθος ενός φυτού (αγγειόσπερμου).</a:t>
            </a:r>
          </a:p>
        </p:txBody>
      </p:sp>
      <p:sp>
        <p:nvSpPr>
          <p:cNvPr id="2052" name="Rectangle 6"/>
          <p:cNvSpPr>
            <a:spLocks noChangeArrowheads="1"/>
          </p:cNvSpPr>
          <p:nvPr/>
        </p:nvSpPr>
        <p:spPr bwMode="auto">
          <a:xfrm>
            <a:off x="1524001" y="1323459"/>
            <a:ext cx="184731" cy="369332"/>
          </a:xfrm>
          <a:prstGeom prst="rect">
            <a:avLst/>
          </a:prstGeom>
          <a:noFill/>
          <a:ln w="9525">
            <a:noFill/>
            <a:miter lim="800000"/>
            <a:headEnd/>
            <a:tailEnd/>
          </a:ln>
        </p:spPr>
        <p:txBody>
          <a:bodyPr wrap="none" anchor="ctr">
            <a:spAutoFit/>
          </a:bodyPr>
          <a:lstStyle/>
          <a:p>
            <a:endParaRPr lang="el-GR">
              <a:latin typeface="Calibri" pitchFamily="34" charset="0"/>
            </a:endParaRPr>
          </a:p>
        </p:txBody>
      </p:sp>
      <p:graphicFrame>
        <p:nvGraphicFramePr>
          <p:cNvPr id="2050" name="Object 5"/>
          <p:cNvGraphicFramePr>
            <a:graphicFrameLocks noChangeAspect="1"/>
          </p:cNvGraphicFramePr>
          <p:nvPr/>
        </p:nvGraphicFramePr>
        <p:xfrm>
          <a:off x="2063750" y="928688"/>
          <a:ext cx="8604250" cy="5929312"/>
        </p:xfrm>
        <a:graphic>
          <a:graphicData uri="http://schemas.openxmlformats.org/presentationml/2006/ole">
            <mc:AlternateContent xmlns:mc="http://schemas.openxmlformats.org/markup-compatibility/2006">
              <mc:Choice xmlns:v="urn:schemas-microsoft-com:vml" Requires="v">
                <p:oleObj r:id="rId5" imgW="5771693" imgH="3401568" progId="">
                  <p:embed/>
                </p:oleObj>
              </mc:Choice>
              <mc:Fallback>
                <p:oleObj r:id="rId5" imgW="5771693" imgH="3401568" progId="">
                  <p:embed/>
                  <p:pic>
                    <p:nvPicPr>
                      <p:cNvPr id="205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750" y="928688"/>
                        <a:ext cx="8604250" cy="5929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rcRect/>
          <a:stretch>
            <a:fillRect/>
          </a:stretch>
        </p:blipFill>
        <p:spPr bwMode="auto">
          <a:xfrm>
            <a:off x="5943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0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521DE5F-EC98-434D-9B92-2DBE5F871005}"/>
              </a:ext>
            </a:extLst>
          </p:cNvPr>
          <p:cNvSpPr>
            <a:spLocks noGrp="1"/>
          </p:cNvSpPr>
          <p:nvPr>
            <p:ph idx="1"/>
          </p:nvPr>
        </p:nvSpPr>
        <p:spPr>
          <a:xfrm>
            <a:off x="235745" y="459346"/>
            <a:ext cx="2443061" cy="1858851"/>
          </a:xfrm>
        </p:spPr>
        <p:txBody>
          <a:bodyPr>
            <a:normAutofit/>
          </a:bodyPr>
          <a:lstStyle/>
          <a:p>
            <a:r>
              <a:rPr lang="el-GR" dirty="0"/>
              <a:t>Κύκλος της ζωής ενός τυπικού Αγγειόσπερμου</a:t>
            </a:r>
            <a:endParaRPr lang="en-US" dirty="0"/>
          </a:p>
        </p:txBody>
      </p:sp>
      <p:pic>
        <p:nvPicPr>
          <p:cNvPr id="119810" name="Picture 2"/>
          <p:cNvPicPr>
            <a:picLocks noChangeAspect="1" noChangeArrowheads="1"/>
          </p:cNvPicPr>
          <p:nvPr/>
        </p:nvPicPr>
        <p:blipFill>
          <a:blip r:embed="rId3" cstate="print"/>
          <a:stretch>
            <a:fillRect/>
          </a:stretch>
        </p:blipFill>
        <p:spPr bwMode="auto">
          <a:xfrm>
            <a:off x="2914916" y="175685"/>
            <a:ext cx="8255358" cy="650109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1524000" y="0"/>
            <a:ext cx="8572500" cy="5632450"/>
          </a:xfrm>
          <a:prstGeom prst="rect">
            <a:avLst/>
          </a:prstGeom>
          <a:noFill/>
          <a:ln w="9525">
            <a:noFill/>
            <a:miter lim="800000"/>
            <a:headEnd/>
            <a:tailEnd/>
          </a:ln>
        </p:spPr>
        <p:txBody>
          <a:bodyPr anchor="ctr">
            <a:spAutoFit/>
          </a:bodyPr>
          <a:lstStyle/>
          <a:p>
            <a:pPr indent="107950" algn="just"/>
            <a:r>
              <a:rPr lang="el-GR" sz="2800" b="1" dirty="0">
                <a:latin typeface="Times New Roman" pitchFamily="18" charset="0"/>
                <a:cs typeface="Times New Roman" pitchFamily="18" charset="0"/>
              </a:rPr>
              <a:t>ΒΑΣΙΛΕΙΟ   </a:t>
            </a:r>
            <a:r>
              <a:rPr lang="en-GB" sz="2800" b="1" dirty="0">
                <a:latin typeface="Times New Roman" pitchFamily="18" charset="0"/>
                <a:cs typeface="Times New Roman" pitchFamily="18" charset="0"/>
              </a:rPr>
              <a:t>T</a:t>
            </a:r>
            <a:r>
              <a:rPr lang="el-GR" sz="2800" b="1" dirty="0">
                <a:latin typeface="Times New Roman" pitchFamily="18" charset="0"/>
                <a:cs typeface="Times New Roman" pitchFamily="18" charset="0"/>
              </a:rPr>
              <a:t>ΩΝ   ΦΥ</a:t>
            </a:r>
            <a:r>
              <a:rPr lang="en-GB" sz="2800" b="1" dirty="0">
                <a:latin typeface="Times New Roman" pitchFamily="18" charset="0"/>
                <a:cs typeface="Times New Roman" pitchFamily="18" charset="0"/>
              </a:rPr>
              <a:t>T</a:t>
            </a:r>
            <a:r>
              <a:rPr lang="el-GR" sz="2800" b="1" dirty="0">
                <a:latin typeface="Times New Roman" pitchFamily="18" charset="0"/>
                <a:cs typeface="Times New Roman" pitchFamily="18" charset="0"/>
              </a:rPr>
              <a:t>ΩΝ</a:t>
            </a:r>
          </a:p>
          <a:p>
            <a:pPr indent="107950" algn="just"/>
            <a:endParaRPr lang="el-GR" sz="2000" dirty="0"/>
          </a:p>
          <a:p>
            <a:pPr indent="107950" algn="just" eaLnBrk="0" hangingPunct="0"/>
            <a:r>
              <a:rPr lang="el-GR" sz="2400" dirty="0">
                <a:latin typeface="Times New Roman" pitchFamily="18" charset="0"/>
                <a:cs typeface="Times New Roman" pitchFamily="18" charset="0"/>
              </a:rPr>
              <a:t>Φυτικοί οργανισμοί χαρακτηρίζονται εκείνοι οι οργανισμοί οι οποίοι είναι </a:t>
            </a:r>
            <a:r>
              <a:rPr lang="el-GR" sz="2400" b="1" dirty="0" err="1">
                <a:latin typeface="Times New Roman" pitchFamily="18" charset="0"/>
                <a:cs typeface="Times New Roman" pitchFamily="18" charset="0"/>
              </a:rPr>
              <a:t>αυτότροφοι</a:t>
            </a:r>
            <a:r>
              <a:rPr lang="el-GR" sz="2400" b="1" dirty="0">
                <a:latin typeface="Times New Roman" pitchFamily="18" charset="0"/>
                <a:cs typeface="Times New Roman" pitchFamily="18" charset="0"/>
              </a:rPr>
              <a:t>,</a:t>
            </a:r>
            <a:r>
              <a:rPr lang="el-GR" sz="2400" dirty="0">
                <a:latin typeface="Times New Roman" pitchFamily="18" charset="0"/>
                <a:cs typeface="Times New Roman" pitchFamily="18" charset="0"/>
              </a:rPr>
              <a:t> ικανοί δηλ. να συνθέσουν μόνοι τους τις οργανικές ουσίες τις οποίες χρειάζονται από πολύ απλά υλικά όπως το </a:t>
            </a:r>
            <a:r>
              <a:rPr lang="en-GB" sz="2400" dirty="0">
                <a:latin typeface="Times New Roman" pitchFamily="18" charset="0"/>
                <a:cs typeface="Times New Roman" pitchFamily="18" charset="0"/>
              </a:rPr>
              <a:t>C</a:t>
            </a:r>
            <a:r>
              <a:rPr lang="el-GR" sz="2400" dirty="0">
                <a:latin typeface="Times New Roman" pitchFamily="18" charset="0"/>
                <a:cs typeface="Times New Roman" pitchFamily="18" charset="0"/>
              </a:rPr>
              <a:t>Ο</a:t>
            </a:r>
            <a:r>
              <a:rPr lang="el-GR" sz="1600" dirty="0">
                <a:latin typeface="Times New Roman" pitchFamily="18" charset="0"/>
                <a:cs typeface="Times New Roman" pitchFamily="18" charset="0"/>
              </a:rPr>
              <a:t>2</a:t>
            </a:r>
            <a:r>
              <a:rPr lang="el-GR" sz="2400" dirty="0">
                <a:latin typeface="Times New Roman" pitchFamily="18" charset="0"/>
                <a:cs typeface="Times New Roman" pitchFamily="18" charset="0"/>
              </a:rPr>
              <a:t>, το νερό και κάποια ανόργανα ιόντα, με τη βοήθεια της χλωροφύλλης και του φωτός. Η διαδικασία αυτή, βέβαια, είναι η διαδικασία της φωτοσύνθεσης. Εξαιτίας της ύπαρξης αυτού του συγκεκριμένου τρόπου διατροφής, τα φυτά χαρακτηρίζονται από την </a:t>
            </a:r>
            <a:r>
              <a:rPr lang="el-GR" sz="2400" b="1" dirty="0">
                <a:latin typeface="Times New Roman" pitchFamily="18" charset="0"/>
                <a:cs typeface="Times New Roman" pitchFamily="18" charset="0"/>
              </a:rPr>
              <a:t>έλλειψη (</a:t>
            </a:r>
            <a:r>
              <a:rPr lang="el-GR" sz="2400" b="1" dirty="0" err="1">
                <a:latin typeface="Times New Roman" pitchFamily="18" charset="0"/>
                <a:cs typeface="Times New Roman" pitchFamily="18" charset="0"/>
              </a:rPr>
              <a:t>μετα</a:t>
            </a:r>
            <a:r>
              <a:rPr lang="el-GR" sz="2400" b="1" dirty="0">
                <a:latin typeface="Times New Roman" pitchFamily="18" charset="0"/>
                <a:cs typeface="Times New Roman" pitchFamily="18" charset="0"/>
              </a:rPr>
              <a:t>)κίνησης</a:t>
            </a:r>
            <a:r>
              <a:rPr lang="el-GR" sz="2400" dirty="0">
                <a:latin typeface="Times New Roman" pitchFamily="18" charset="0"/>
                <a:cs typeface="Times New Roman" pitchFamily="18" charset="0"/>
              </a:rPr>
              <a:t>. Μια άλλη χαρακτηριστική ιδιότητα είναι η ύπαρξη στα κύτταρά τους κυτταρικού τοιχώματος από </a:t>
            </a:r>
            <a:r>
              <a:rPr lang="el-GR" sz="2400" b="1" dirty="0">
                <a:latin typeface="Times New Roman" pitchFamily="18" charset="0"/>
                <a:cs typeface="Times New Roman" pitchFamily="18" charset="0"/>
              </a:rPr>
              <a:t>κυτταρίνη</a:t>
            </a:r>
            <a:r>
              <a:rPr lang="el-GR" sz="2400" dirty="0">
                <a:latin typeface="Times New Roman" pitchFamily="18" charset="0"/>
                <a:cs typeface="Times New Roman" pitchFamily="18" charset="0"/>
              </a:rPr>
              <a:t> και </a:t>
            </a:r>
            <a:r>
              <a:rPr lang="el-GR" sz="2400" b="1" dirty="0" err="1">
                <a:latin typeface="Times New Roman" pitchFamily="18" charset="0"/>
                <a:cs typeface="Times New Roman" pitchFamily="18" charset="0"/>
              </a:rPr>
              <a:t>κενοτοπίων</a:t>
            </a:r>
            <a:r>
              <a:rPr lang="el-GR" sz="2400" dirty="0">
                <a:latin typeface="Times New Roman" pitchFamily="18" charset="0"/>
                <a:cs typeface="Times New Roman" pitchFamily="18" charset="0"/>
              </a:rPr>
              <a:t> γεμάτων με νερό. Η αποθηκευτική ουσία είναι στα πιο πολλά φυτά το </a:t>
            </a:r>
            <a:r>
              <a:rPr lang="el-GR" sz="2400" b="1" dirty="0">
                <a:latin typeface="Times New Roman" pitchFamily="18" charset="0"/>
                <a:cs typeface="Times New Roman" pitchFamily="18" charset="0"/>
              </a:rPr>
              <a:t>άμυλο</a:t>
            </a:r>
            <a:r>
              <a:rPr lang="el-GR" sz="2400" dirty="0">
                <a:latin typeface="Times New Roman" pitchFamily="18" charset="0"/>
                <a:cs typeface="Times New Roman" pitchFamily="18" charset="0"/>
              </a:rPr>
              <a:t>.</a:t>
            </a:r>
            <a:endParaRPr lang="el-GR" sz="2000" dirty="0"/>
          </a:p>
          <a:p>
            <a:pPr indent="107950" algn="just" eaLnBrk="0" hangingPunct="0"/>
            <a:r>
              <a:rPr lang="en-GB" sz="2400" dirty="0">
                <a:latin typeface="Times New Roman" pitchFamily="18" charset="0"/>
                <a:cs typeface="Times New Roman" pitchFamily="18" charset="0"/>
              </a:rPr>
              <a:t>T</a:t>
            </a:r>
            <a:r>
              <a:rPr lang="el-GR" sz="2400" dirty="0">
                <a:latin typeface="Times New Roman" pitchFamily="18" charset="0"/>
                <a:cs typeface="Times New Roman" pitchFamily="18" charset="0"/>
              </a:rPr>
              <a:t>ο βασίλειο των φυτών χωρίζεται σε 4 συνομοταξίες: τα </a:t>
            </a:r>
            <a:r>
              <a:rPr lang="el-GR" sz="2000" b="1" dirty="0">
                <a:latin typeface="Times New Roman" pitchFamily="18" charset="0"/>
                <a:cs typeface="Times New Roman" pitchFamily="18" charset="0"/>
              </a:rPr>
              <a:t>Θαλλόφυτα</a:t>
            </a:r>
            <a:r>
              <a:rPr lang="el-GR" sz="2400" dirty="0">
                <a:latin typeface="Times New Roman" pitchFamily="18" charset="0"/>
                <a:cs typeface="Times New Roman" pitchFamily="18" charset="0"/>
              </a:rPr>
              <a:t>, τα </a:t>
            </a:r>
            <a:r>
              <a:rPr lang="el-GR" sz="2000" b="1" dirty="0" err="1">
                <a:latin typeface="Times New Roman" pitchFamily="18" charset="0"/>
                <a:cs typeface="Times New Roman" pitchFamily="18" charset="0"/>
              </a:rPr>
              <a:t>Βρυόφυτα</a:t>
            </a:r>
            <a:r>
              <a:rPr lang="el-GR" sz="2400" b="1" dirty="0" err="1">
                <a:latin typeface="Times New Roman" pitchFamily="18" charset="0"/>
                <a:cs typeface="Times New Roman" pitchFamily="18" charset="0"/>
              </a:rPr>
              <a:t>,</a:t>
            </a:r>
            <a:r>
              <a:rPr lang="el-GR" sz="2400" dirty="0" err="1">
                <a:latin typeface="Times New Roman" pitchFamily="18" charset="0"/>
                <a:cs typeface="Times New Roman" pitchFamily="18" charset="0"/>
              </a:rPr>
              <a:t>τα</a:t>
            </a:r>
            <a:r>
              <a:rPr lang="el-GR" sz="2400" dirty="0">
                <a:latin typeface="Times New Roman" pitchFamily="18" charset="0"/>
                <a:cs typeface="Times New Roman" pitchFamily="18" charset="0"/>
              </a:rPr>
              <a:t> </a:t>
            </a:r>
            <a:r>
              <a:rPr lang="el-GR" sz="2000" b="1" dirty="0">
                <a:latin typeface="Times New Roman" pitchFamily="18" charset="0"/>
                <a:cs typeface="Times New Roman" pitchFamily="18" charset="0"/>
              </a:rPr>
              <a:t>Πτεριδόφυτα</a:t>
            </a:r>
            <a:r>
              <a:rPr lang="el-GR" sz="2400" b="1" dirty="0">
                <a:latin typeface="Times New Roman" pitchFamily="18" charset="0"/>
                <a:cs typeface="Times New Roman" pitchFamily="18" charset="0"/>
              </a:rPr>
              <a:t> </a:t>
            </a:r>
            <a:r>
              <a:rPr lang="el-GR" sz="2400" dirty="0">
                <a:latin typeface="Times New Roman" pitchFamily="18" charset="0"/>
                <a:cs typeface="Times New Roman" pitchFamily="18" charset="0"/>
              </a:rPr>
              <a:t>και τα </a:t>
            </a:r>
            <a:r>
              <a:rPr lang="el-GR" sz="2000" b="1" dirty="0">
                <a:latin typeface="Times New Roman" pitchFamily="18" charset="0"/>
                <a:cs typeface="Times New Roman" pitchFamily="18" charset="0"/>
              </a:rPr>
              <a:t>Σπερματόφυτα</a:t>
            </a:r>
            <a:r>
              <a:rPr lang="el-GR" sz="2400" dirty="0">
                <a:latin typeface="Times New Roman" pitchFamily="18" charset="0"/>
                <a:cs typeface="Times New Roman" pitchFamily="18" charset="0"/>
              </a:rPr>
              <a:t>.</a:t>
            </a:r>
            <a:endParaRPr lang="el-GR" sz="36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5943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950" fill="hold"/>
                                        <p:tgtEl>
                                          <p:spTgt spid="3"/>
                                        </p:tgtEl>
                                      </p:cBhvr>
                                    </p:cmd>
                                  </p:childTnLst>
                                </p:cTn>
                              </p:par>
                            </p:childTnLst>
                          </p:cTn>
                        </p:par>
                      </p:childTnLst>
                    </p:cTn>
                  </p:par>
                </p:childTnLst>
              </p:cTn>
              <p:nextCondLst>
                <p:cond evt="onClick" delay="0">
                  <p:tgtEl>
                    <p:spTgt spid="3"/>
                  </p:tgtEl>
                </p:cond>
              </p:nextCondLst>
            </p:seq>
            <p:audio>
              <p:cMediaNode vol="92424">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1524001" y="615771"/>
            <a:ext cx="8715375" cy="4862870"/>
          </a:xfrm>
          <a:prstGeom prst="rect">
            <a:avLst/>
          </a:prstGeom>
          <a:noFill/>
          <a:ln w="9525">
            <a:noFill/>
            <a:miter lim="800000"/>
            <a:headEnd/>
            <a:tailEnd/>
          </a:ln>
        </p:spPr>
        <p:txBody>
          <a:bodyPr anchor="ctr">
            <a:spAutoFit/>
          </a:bodyPr>
          <a:lstStyle/>
          <a:p>
            <a:pPr indent="107950" algn="just"/>
            <a:r>
              <a:rPr lang="el-GR" sz="2800" b="1" dirty="0">
                <a:latin typeface="Times New Roman" pitchFamily="18" charset="0"/>
                <a:cs typeface="Times New Roman" pitchFamily="18" charset="0"/>
              </a:rPr>
              <a:t>ΣΥΝΟΜΟ</a:t>
            </a:r>
            <a:r>
              <a:rPr lang="en-GB" sz="2800" b="1" dirty="0">
                <a:latin typeface="Times New Roman" pitchFamily="18" charset="0"/>
                <a:cs typeface="Times New Roman" pitchFamily="18" charset="0"/>
              </a:rPr>
              <a:t>T</a:t>
            </a:r>
            <a:r>
              <a:rPr lang="el-GR" sz="2800" b="1" dirty="0">
                <a:latin typeface="Times New Roman" pitchFamily="18" charset="0"/>
                <a:cs typeface="Times New Roman" pitchFamily="18" charset="0"/>
              </a:rPr>
              <a:t>ΑΞΙΑ    ΘΑΛΛΟΦΥ</a:t>
            </a:r>
            <a:r>
              <a:rPr lang="en-GB" sz="2800" b="1" dirty="0">
                <a:latin typeface="Times New Roman" pitchFamily="18" charset="0"/>
                <a:cs typeface="Times New Roman" pitchFamily="18" charset="0"/>
              </a:rPr>
              <a:t>T</a:t>
            </a:r>
            <a:r>
              <a:rPr lang="el-GR" sz="2800" b="1" dirty="0">
                <a:latin typeface="Times New Roman" pitchFamily="18" charset="0"/>
                <a:cs typeface="Times New Roman" pitchFamily="18" charset="0"/>
              </a:rPr>
              <a:t>Α</a:t>
            </a:r>
            <a:endParaRPr lang="el-GR" sz="2400" dirty="0"/>
          </a:p>
          <a:p>
            <a:pPr indent="107950" algn="just" eaLnBrk="0" hangingPunct="0"/>
            <a:r>
              <a:rPr lang="en-GB" sz="2800" dirty="0">
                <a:latin typeface="Times New Roman" pitchFamily="18" charset="0"/>
                <a:cs typeface="Times New Roman" pitchFamily="18" charset="0"/>
              </a:rPr>
              <a:t>T</a:t>
            </a:r>
            <a:r>
              <a:rPr lang="el-GR" sz="2800" dirty="0">
                <a:latin typeface="Times New Roman" pitchFamily="18" charset="0"/>
                <a:cs typeface="Times New Roman" pitchFamily="18" charset="0"/>
              </a:rPr>
              <a:t>α βασικά χαρακτηριστικά τους είναι τα εξής:</a:t>
            </a:r>
            <a:endParaRPr lang="el-GR" sz="2400" dirty="0"/>
          </a:p>
          <a:p>
            <a:pPr indent="107950" algn="just" eaLnBrk="0" hangingPunct="0"/>
            <a:r>
              <a:rPr lang="el-GR" sz="2800" dirty="0">
                <a:latin typeface="Times New Roman" pitchFamily="18" charset="0"/>
                <a:cs typeface="Times New Roman" pitchFamily="18" charset="0"/>
              </a:rPr>
              <a:t>Είναι απλοί φυτικοί οργανισμοί των οποίων το σώμα είναι θαλλός, δεν είναι δηλ. διαφοροποιημένο σε ρίζα, κορμό και φύλλα, κάτι που συμβαίνει  σε άλλες κατηγορίες φυτών. </a:t>
            </a:r>
            <a:endParaRPr lang="el-GR" sz="2400" dirty="0"/>
          </a:p>
          <a:p>
            <a:pPr indent="107950" algn="just" eaLnBrk="0" hangingPunct="0"/>
            <a:r>
              <a:rPr lang="el-GR" sz="1600" dirty="0">
                <a:latin typeface="Times New Roman" pitchFamily="18" charset="0"/>
                <a:cs typeface="Times New Roman" pitchFamily="18" charset="0"/>
              </a:rPr>
              <a:t>Εμφανίζουν μεγάλο εύρος μορφών και μεγεθών, από μικροσκοπικές μονοκύτταρες μορφές μέχρι μεγάλα θαλάσσια </a:t>
            </a:r>
            <a:r>
              <a:rPr lang="el-GR" sz="1600" dirty="0" err="1">
                <a:latin typeface="Times New Roman" pitchFamily="18" charset="0"/>
                <a:cs typeface="Times New Roman" pitchFamily="18" charset="0"/>
              </a:rPr>
              <a:t>φύκη</a:t>
            </a:r>
            <a:r>
              <a:rPr lang="el-GR" sz="1600" dirty="0">
                <a:latin typeface="Times New Roman" pitchFamily="18" charset="0"/>
                <a:cs typeface="Times New Roman" pitchFamily="18" charset="0"/>
              </a:rPr>
              <a:t>.</a:t>
            </a:r>
            <a:endParaRPr lang="el-GR" sz="1400" dirty="0"/>
          </a:p>
          <a:p>
            <a:pPr indent="107950" algn="just" eaLnBrk="0" hangingPunct="0"/>
            <a:r>
              <a:rPr lang="el-GR" sz="2800" b="1" dirty="0">
                <a:latin typeface="Times New Roman" pitchFamily="18" charset="0"/>
                <a:cs typeface="Times New Roman" pitchFamily="18" charset="0"/>
              </a:rPr>
              <a:t>Ομοταξία: </a:t>
            </a:r>
            <a:r>
              <a:rPr lang="el-GR" sz="2800" b="1" dirty="0" err="1">
                <a:latin typeface="Times New Roman" pitchFamily="18" charset="0"/>
                <a:cs typeface="Times New Roman" pitchFamily="18" charset="0"/>
              </a:rPr>
              <a:t>Φύκη</a:t>
            </a:r>
            <a:r>
              <a:rPr lang="el-GR" sz="2800" b="1" dirty="0">
                <a:latin typeface="Times New Roman" pitchFamily="18" charset="0"/>
                <a:cs typeface="Times New Roman" pitchFamily="18" charset="0"/>
              </a:rPr>
              <a:t> (</a:t>
            </a:r>
            <a:r>
              <a:rPr lang="en-GB" sz="2800" b="1" dirty="0">
                <a:latin typeface="Times New Roman" pitchFamily="18" charset="0"/>
                <a:cs typeface="Times New Roman" pitchFamily="18" charset="0"/>
              </a:rPr>
              <a:t>Algae</a:t>
            </a:r>
            <a:r>
              <a:rPr lang="el-GR" sz="2800" b="1" dirty="0">
                <a:latin typeface="Times New Roman" pitchFamily="18" charset="0"/>
                <a:cs typeface="Times New Roman" pitchFamily="18" charset="0"/>
              </a:rPr>
              <a:t>)</a:t>
            </a:r>
            <a:endParaRPr lang="el-GR" sz="2400" dirty="0"/>
          </a:p>
          <a:p>
            <a:pPr indent="107950" algn="just" eaLnBrk="0" hangingPunct="0"/>
            <a:r>
              <a:rPr lang="el-GR" sz="2800" dirty="0">
                <a:latin typeface="Times New Roman" pitchFamily="18" charset="0"/>
                <a:cs typeface="Times New Roman" pitchFamily="18" charset="0"/>
              </a:rPr>
              <a:t>Είναι φωτοσυνθετικά και υδρόβια, κατά κύριο λόγο, θαλλόφυτα. </a:t>
            </a:r>
          </a:p>
          <a:p>
            <a:pPr indent="107950" algn="just" eaLnBrk="0" hangingPunct="0"/>
            <a:r>
              <a:rPr lang="en-GB" u="sng" dirty="0" err="1">
                <a:latin typeface="Calibri" pitchFamily="34" charset="0"/>
              </a:rPr>
              <a:t>Fucus</a:t>
            </a:r>
            <a:r>
              <a:rPr lang="el-GR" u="sng" dirty="0">
                <a:latin typeface="Calibri" pitchFamily="34" charset="0"/>
              </a:rPr>
              <a:t> :</a:t>
            </a:r>
            <a:r>
              <a:rPr lang="el-GR" dirty="0">
                <a:latin typeface="Calibri" pitchFamily="34" charset="0"/>
              </a:rPr>
              <a:t> Κοινό </a:t>
            </a:r>
            <a:r>
              <a:rPr lang="el-GR" dirty="0" err="1">
                <a:latin typeface="Calibri" pitchFamily="34" charset="0"/>
              </a:rPr>
              <a:t>φύκος</a:t>
            </a:r>
            <a:r>
              <a:rPr lang="el-GR" dirty="0">
                <a:latin typeface="Calibri" pitchFamily="34" charset="0"/>
              </a:rPr>
              <a:t> που ζει κοντά στις ακτές. Ο θαλλός είναι διαφοροποιημένος σε όργανο κράτησης, σε στέλεχος και σε φύλλο.</a:t>
            </a:r>
          </a:p>
          <a:p>
            <a:pPr indent="107950" algn="just" eaLnBrk="0" hangingPunct="0"/>
            <a:endParaRPr lang="el-GR"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5943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5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803EA3-0FD7-4251-8430-B794BA66B861}"/>
              </a:ext>
            </a:extLst>
          </p:cNvPr>
          <p:cNvSpPr>
            <a:spLocks noGrp="1"/>
          </p:cNvSpPr>
          <p:nvPr>
            <p:ph type="title"/>
          </p:nvPr>
        </p:nvSpPr>
        <p:spPr>
          <a:xfrm>
            <a:off x="804672" y="798445"/>
            <a:ext cx="4803636" cy="1311664"/>
          </a:xfrm>
        </p:spPr>
        <p:txBody>
          <a:bodyPr vert="horz" lIns="91440" tIns="45720" rIns="91440" bIns="45720" rtlCol="0" anchor="b">
            <a:normAutofit/>
          </a:bodyPr>
          <a:lstStyle/>
          <a:p>
            <a:r>
              <a:rPr lang="en-US" sz="3100" b="1">
                <a:solidFill>
                  <a:schemeClr val="tx2"/>
                </a:solidFill>
              </a:rPr>
              <a:t>ΣΥΝΟΜΟTΑΞΙΑ:    ΒΡΥΟΦΥTΑ.</a:t>
            </a:r>
            <a:br>
              <a:rPr lang="en-US" sz="3100">
                <a:solidFill>
                  <a:schemeClr val="tx2"/>
                </a:solidFill>
              </a:rPr>
            </a:br>
            <a:endParaRPr lang="en-US" sz="3100">
              <a:solidFill>
                <a:schemeClr val="tx2"/>
              </a:solidFill>
            </a:endParaRPr>
          </a:p>
        </p:txBody>
      </p:sp>
      <p:sp>
        <p:nvSpPr>
          <p:cNvPr id="20482" name="Rectangle 1"/>
          <p:cNvSpPr>
            <a:spLocks noChangeArrowheads="1"/>
          </p:cNvSpPr>
          <p:nvPr/>
        </p:nvSpPr>
        <p:spPr bwMode="auto">
          <a:xfrm>
            <a:off x="804672" y="2272143"/>
            <a:ext cx="4706803" cy="378883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tabLst>
                <a:tab pos="269875" algn="l"/>
              </a:tabLst>
            </a:pPr>
            <a:r>
              <a:rPr lang="en-US">
                <a:solidFill>
                  <a:schemeClr val="tx2"/>
                </a:solidFill>
              </a:rPr>
              <a:t>Έχουν τα εξής βασικά χαρακτηριστικά:</a:t>
            </a:r>
          </a:p>
          <a:p>
            <a:pPr indent="-228600">
              <a:lnSpc>
                <a:spcPct val="90000"/>
              </a:lnSpc>
              <a:spcAft>
                <a:spcPts val="600"/>
              </a:spcAft>
              <a:buFont typeface="Arial" panose="020B0604020202020204" pitchFamily="34" charset="0"/>
              <a:buChar char="•"/>
              <a:tabLst>
                <a:tab pos="269875" algn="l"/>
              </a:tabLst>
            </a:pPr>
            <a:r>
              <a:rPr lang="en-US">
                <a:solidFill>
                  <a:schemeClr val="tx2"/>
                </a:solidFill>
              </a:rPr>
              <a:t>Είναι συνήθως πιο σύνθετα από τα θαλλόφυτα, μια και έχουν απλά φύλλα ή σχηματισμούς που μοιάζουν με φύλλα ή ρίζες.</a:t>
            </a:r>
          </a:p>
          <a:p>
            <a:pPr indent="-228600">
              <a:lnSpc>
                <a:spcPct val="90000"/>
              </a:lnSpc>
              <a:spcAft>
                <a:spcPts val="600"/>
              </a:spcAft>
              <a:buFont typeface="Arial" panose="020B0604020202020204" pitchFamily="34" charset="0"/>
              <a:buChar char="•"/>
              <a:tabLst>
                <a:tab pos="269875" algn="l"/>
              </a:tabLst>
            </a:pPr>
            <a:r>
              <a:rPr lang="en-US">
                <a:solidFill>
                  <a:schemeClr val="tx2"/>
                </a:solidFill>
              </a:rPr>
              <a:t>Δεν έχουν αγγεία.</a:t>
            </a:r>
          </a:p>
          <a:p>
            <a:pPr indent="-228600">
              <a:lnSpc>
                <a:spcPct val="90000"/>
              </a:lnSpc>
              <a:spcAft>
                <a:spcPts val="600"/>
              </a:spcAft>
              <a:buFont typeface="Arial" panose="020B0604020202020204" pitchFamily="34" charset="0"/>
              <a:buChar char="•"/>
              <a:tabLst>
                <a:tab pos="269875" algn="l"/>
              </a:tabLst>
            </a:pPr>
            <a:r>
              <a:rPr lang="en-US">
                <a:solidFill>
                  <a:schemeClr val="tx2"/>
                </a:solidFill>
              </a:rPr>
              <a:t>Αναπτύσσονται σε υγρές, δροσερές και σκιερές περιοχές.</a:t>
            </a:r>
          </a:p>
        </p:txBody>
      </p:sp>
      <p:pic>
        <p:nvPicPr>
          <p:cNvPr id="7" name="Picture 2" descr="Εικόνα που περιέχει φυτό, λουλούδι, χλόη&#10;&#10;Περιγραφή που δημιουργήθηκε αυτόματα">
            <a:extLst>
              <a:ext uri="{FF2B5EF4-FFF2-40B4-BE49-F238E27FC236}">
                <a16:creationId xmlns:a16="http://schemas.microsoft.com/office/drawing/2014/main" id="{2F0790F1-B9C6-4153-A4FD-D490430A1EE2}"/>
              </a:ext>
            </a:extLst>
          </p:cNvPr>
          <p:cNvPicPr>
            <a:picLocks noChangeAspect="1" noChangeArrowheads="1"/>
          </p:cNvPicPr>
          <p:nvPr/>
        </p:nvPicPr>
        <p:blipFill rotWithShape="1">
          <a:blip r:embed="rId3" cstate="print"/>
          <a:srcRect t="6790" r="-1" b="15458"/>
          <a:stretch/>
        </p:blipFill>
        <p:spPr bwMode="auto">
          <a:xfrm>
            <a:off x="6711599" y="1034249"/>
            <a:ext cx="4463482" cy="5128352"/>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741805" y="545653"/>
            <a:ext cx="6088654" cy="6801862"/>
          </a:xfrm>
          <a:prstGeom prst="rect">
            <a:avLst/>
          </a:prstGeom>
          <a:noFill/>
          <a:ln w="9525">
            <a:noFill/>
            <a:miter lim="800000"/>
            <a:headEnd/>
            <a:tailEnd/>
          </a:ln>
        </p:spPr>
        <p:txBody>
          <a:bodyPr wrap="square" lIns="107916" rIns="107916" anchor="ctr">
            <a:spAutoFit/>
          </a:bodyPr>
          <a:lstStyle/>
          <a:p>
            <a:pPr indent="107950" algn="just"/>
            <a:r>
              <a:rPr lang="el-GR" sz="2400" b="1" dirty="0">
                <a:latin typeface="Times New Roman" pitchFamily="18" charset="0"/>
                <a:cs typeface="Times New Roman" pitchFamily="18" charset="0"/>
              </a:rPr>
              <a:t>Επίπεδο οργάνωσης</a:t>
            </a:r>
            <a:endParaRPr lang="el-GR" sz="2000" dirty="0"/>
          </a:p>
          <a:p>
            <a:pPr indent="107950" algn="just" eaLnBrk="0" hangingPunct="0"/>
            <a:r>
              <a:rPr lang="en-GB" sz="2400" dirty="0">
                <a:latin typeface="Times New Roman" pitchFamily="18" charset="0"/>
                <a:cs typeface="Times New Roman" pitchFamily="18" charset="0"/>
              </a:rPr>
              <a:t>T</a:t>
            </a:r>
            <a:r>
              <a:rPr lang="el-GR" sz="2400" dirty="0">
                <a:latin typeface="Times New Roman" pitchFamily="18" charset="0"/>
                <a:cs typeface="Times New Roman" pitchFamily="18" charset="0"/>
              </a:rPr>
              <a:t>α φυτά τα οποία ταξινομούνται από εδώ και κάτω έχουν ειδικά αγγεία, τις </a:t>
            </a:r>
            <a:r>
              <a:rPr lang="el-GR" sz="2000" b="1" dirty="0">
                <a:latin typeface="Times New Roman" pitchFamily="18" charset="0"/>
                <a:cs typeface="Times New Roman" pitchFamily="18" charset="0"/>
              </a:rPr>
              <a:t>τραχείες,</a:t>
            </a:r>
            <a:r>
              <a:rPr lang="el-GR" sz="2400" dirty="0">
                <a:latin typeface="Times New Roman" pitchFamily="18" charset="0"/>
                <a:cs typeface="Times New Roman" pitchFamily="18" charset="0"/>
              </a:rPr>
              <a:t> για τη μεταφορά του νερού και των διαλυτών αλάτων, αναγκαία προσαρμογή για τη ζωή στην ξηρά, γιατί επιπλέον προσφέρουν και στήριξη στο φυτό. Για το λόγο αυτό ονομάζονται </a:t>
            </a:r>
            <a:r>
              <a:rPr lang="en-GB" sz="2400" b="1" dirty="0">
                <a:latin typeface="Times New Roman" pitchFamily="18" charset="0"/>
                <a:cs typeface="Times New Roman" pitchFamily="18" charset="0"/>
              </a:rPr>
              <a:t>T</a:t>
            </a:r>
            <a:r>
              <a:rPr lang="el-GR" sz="2400" b="1" dirty="0" err="1">
                <a:latin typeface="Times New Roman" pitchFamily="18" charset="0"/>
                <a:cs typeface="Times New Roman" pitchFamily="18" charset="0"/>
              </a:rPr>
              <a:t>ραχεόφυτα</a:t>
            </a:r>
            <a:r>
              <a:rPr lang="el-GR" sz="2400" b="1" dirty="0">
                <a:latin typeface="Times New Roman" pitchFamily="18" charset="0"/>
                <a:cs typeface="Times New Roman" pitchFamily="18" charset="0"/>
              </a:rPr>
              <a:t>. </a:t>
            </a:r>
          </a:p>
          <a:p>
            <a:pPr indent="107950" algn="just" eaLnBrk="0" hangingPunct="0"/>
            <a:endParaRPr lang="el-GR" sz="2400" b="1" dirty="0">
              <a:latin typeface="Times New Roman" pitchFamily="18" charset="0"/>
              <a:cs typeface="Times New Roman" pitchFamily="18" charset="0"/>
            </a:endParaRPr>
          </a:p>
          <a:p>
            <a:pPr indent="107950" algn="just" eaLnBrk="0" hangingPunct="0"/>
            <a:r>
              <a:rPr lang="el-GR" sz="2400" b="1" dirty="0">
                <a:latin typeface="Times New Roman" pitchFamily="18" charset="0"/>
                <a:cs typeface="Times New Roman" pitchFamily="18" charset="0"/>
              </a:rPr>
              <a:t>ΣΥΝΟΜΟ</a:t>
            </a:r>
            <a:r>
              <a:rPr lang="en-GB" sz="2400" b="1" dirty="0">
                <a:latin typeface="Times New Roman" pitchFamily="18" charset="0"/>
                <a:cs typeface="Times New Roman" pitchFamily="18" charset="0"/>
              </a:rPr>
              <a:t>T</a:t>
            </a:r>
            <a:r>
              <a:rPr lang="el-GR" sz="2400" b="1" dirty="0">
                <a:latin typeface="Times New Roman" pitchFamily="18" charset="0"/>
                <a:cs typeface="Times New Roman" pitchFamily="18" charset="0"/>
              </a:rPr>
              <a:t>ΑΞΙΑ: Π</a:t>
            </a:r>
            <a:r>
              <a:rPr lang="en-GB" sz="2400" b="1" dirty="0">
                <a:latin typeface="Times New Roman" pitchFamily="18" charset="0"/>
                <a:cs typeface="Times New Roman" pitchFamily="18" charset="0"/>
              </a:rPr>
              <a:t>T</a:t>
            </a:r>
            <a:r>
              <a:rPr lang="el-GR" sz="2400" b="1" dirty="0">
                <a:latin typeface="Times New Roman" pitchFamily="18" charset="0"/>
                <a:cs typeface="Times New Roman" pitchFamily="18" charset="0"/>
              </a:rPr>
              <a:t>ΕΡΙΔΟΦΥ</a:t>
            </a:r>
            <a:r>
              <a:rPr lang="en-GB" sz="2400" b="1" dirty="0">
                <a:latin typeface="Times New Roman" pitchFamily="18" charset="0"/>
                <a:cs typeface="Times New Roman" pitchFamily="18" charset="0"/>
              </a:rPr>
              <a:t>T</a:t>
            </a:r>
            <a:r>
              <a:rPr lang="el-GR" sz="2400" b="1" dirty="0">
                <a:latin typeface="Times New Roman" pitchFamily="18" charset="0"/>
                <a:cs typeface="Times New Roman" pitchFamily="18" charset="0"/>
              </a:rPr>
              <a:t>Α</a:t>
            </a:r>
            <a:endParaRPr lang="el-GR" sz="2000" dirty="0"/>
          </a:p>
          <a:p>
            <a:pPr indent="107950" hangingPunct="0"/>
            <a:r>
              <a:rPr lang="el-GR" sz="2400" dirty="0">
                <a:latin typeface="Times New Roman" pitchFamily="18" charset="0"/>
                <a:cs typeface="Times New Roman" pitchFamily="18" charset="0"/>
              </a:rPr>
              <a:t>Εδώ ανήκει το Είδος   </a:t>
            </a:r>
            <a:r>
              <a:rPr lang="en-US" u="sng" dirty="0">
                <a:hlinkClick r:id="rId5"/>
              </a:rPr>
              <a:t>Dryopteris </a:t>
            </a:r>
            <a:r>
              <a:rPr lang="en-US" u="sng" dirty="0" err="1">
                <a:hlinkClick r:id="rId5"/>
              </a:rPr>
              <a:t>erythrosora</a:t>
            </a:r>
            <a:endParaRPr lang="en-US" u="sng" dirty="0">
              <a:hlinkClick r:id="rId5"/>
            </a:endParaRPr>
          </a:p>
          <a:p>
            <a:pPr indent="107950" hangingPunct="0"/>
            <a:r>
              <a:rPr lang="el-GR" sz="2400" dirty="0">
                <a:latin typeface="Times New Roman" pitchFamily="18" charset="0"/>
                <a:cs typeface="Times New Roman" pitchFamily="18" charset="0"/>
              </a:rPr>
              <a:t>η κοινή φτέρη, η οποία έχει χωρισμένα φύλλα και υπόγειο ρίζωμα.</a:t>
            </a:r>
            <a:r>
              <a:rPr lang="el-GR" sz="2400" b="1" dirty="0">
                <a:latin typeface="Times New Roman" pitchFamily="18" charset="0"/>
                <a:cs typeface="Times New Roman" pitchFamily="18" charset="0"/>
              </a:rPr>
              <a:t> </a:t>
            </a:r>
          </a:p>
          <a:p>
            <a:pPr indent="107950" hangingPunct="0"/>
            <a:r>
              <a:rPr lang="el-GR" sz="2400" b="1" dirty="0">
                <a:latin typeface="Times New Roman" pitchFamily="18" charset="0"/>
                <a:cs typeface="Times New Roman" pitchFamily="18" charset="0"/>
              </a:rPr>
              <a:t>Έχουν εσωτερικούς σωλήνες, αλλά ΟΧΙ άνθη. [Γιατί?]</a:t>
            </a:r>
          </a:p>
          <a:p>
            <a:pPr indent="107950" algn="just" eaLnBrk="0" hangingPunct="0"/>
            <a:endParaRPr lang="el-GR" sz="2400" dirty="0">
              <a:latin typeface="Times New Roman" pitchFamily="18" charset="0"/>
              <a:cs typeface="Times New Roman" pitchFamily="18" charset="0"/>
            </a:endParaRPr>
          </a:p>
          <a:p>
            <a:pPr indent="107950" algn="just" eaLnBrk="0" hangingPunct="0"/>
            <a:endParaRPr lang="el-GR" sz="2000" dirty="0">
              <a:latin typeface="Times New Roman" pitchFamily="18" charset="0"/>
              <a:cs typeface="Times New Roman" pitchFamily="18" charset="0"/>
            </a:endParaRPr>
          </a:p>
          <a:p>
            <a:pPr indent="107950" algn="just" eaLnBrk="0" hangingPunct="0"/>
            <a:endParaRPr lang="el-GR" sz="32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943600" y="3276600"/>
            <a:ext cx="304800" cy="304800"/>
          </a:xfrm>
          <a:prstGeom prst="rect">
            <a:avLst/>
          </a:prstGeom>
          <a:noFill/>
          <a:ln w="9525">
            <a:noFill/>
            <a:miter lim="800000"/>
            <a:headEnd/>
            <a:tailEnd/>
          </a:ln>
        </p:spPr>
      </p:pic>
      <p:pic>
        <p:nvPicPr>
          <p:cNvPr id="4" name="Picture 2">
            <a:extLst>
              <a:ext uri="{FF2B5EF4-FFF2-40B4-BE49-F238E27FC236}">
                <a16:creationId xmlns:a16="http://schemas.microsoft.com/office/drawing/2014/main" id="{DEEFFB52-33C2-484C-93CE-705449C3F9E8}"/>
              </a:ext>
            </a:extLst>
          </p:cNvPr>
          <p:cNvPicPr>
            <a:picLocks noChangeAspect="1" noChangeArrowheads="1"/>
          </p:cNvPicPr>
          <p:nvPr/>
        </p:nvPicPr>
        <p:blipFill>
          <a:blip r:embed="rId7" cstate="print"/>
          <a:srcRect/>
          <a:stretch>
            <a:fillRect/>
          </a:stretch>
        </p:blipFill>
        <p:spPr bwMode="auto">
          <a:xfrm>
            <a:off x="7532650" y="1399142"/>
            <a:ext cx="2563334" cy="341815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6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76992F-B3B9-4E65-82E2-1A4DE707C9C7}"/>
              </a:ext>
            </a:extLst>
          </p:cNvPr>
          <p:cNvSpPr>
            <a:spLocks noGrp="1"/>
          </p:cNvSpPr>
          <p:nvPr>
            <p:ph type="title"/>
          </p:nvPr>
        </p:nvSpPr>
        <p:spPr>
          <a:xfrm>
            <a:off x="1653363" y="365760"/>
            <a:ext cx="9367203" cy="1188720"/>
          </a:xfrm>
        </p:spPr>
        <p:txBody>
          <a:bodyPr vert="horz" lIns="91440" tIns="45720" rIns="91440" bIns="45720" rtlCol="0" anchor="ctr">
            <a:normAutofit/>
          </a:bodyPr>
          <a:lstStyle/>
          <a:p>
            <a:r>
              <a:rPr lang="en-US" b="1" kern="1200" dirty="0">
                <a:solidFill>
                  <a:schemeClr val="tx1"/>
                </a:solidFill>
                <a:latin typeface="+mj-lt"/>
                <a:ea typeface="+mj-ea"/>
                <a:cs typeface="+mj-cs"/>
              </a:rPr>
              <a:t>ΣΥΝΟΜΟTΑΞΙΑ: ΣΠΕΡΜΑΤΟΦΥTΑ</a:t>
            </a:r>
            <a:endParaRPr lang="en-US" kern="1200" dirty="0">
              <a:solidFill>
                <a:schemeClr val="tx1"/>
              </a:solidFill>
              <a:latin typeface="+mj-lt"/>
              <a:ea typeface="+mj-ea"/>
              <a:cs typeface="+mj-cs"/>
            </a:endParaRPr>
          </a:p>
        </p:txBody>
      </p:sp>
      <p:sp>
        <p:nvSpPr>
          <p:cNvPr id="26626" name="Rectangle 1"/>
          <p:cNvSpPr>
            <a:spLocks noChangeArrowheads="1"/>
          </p:cNvSpPr>
          <p:nvPr/>
        </p:nvSpPr>
        <p:spPr bwMode="auto">
          <a:xfrm>
            <a:off x="1653363" y="2176272"/>
            <a:ext cx="9367204" cy="404164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400" dirty="0"/>
              <a:t>`</a:t>
            </a:r>
            <a:r>
              <a:rPr lang="en-US" sz="2400" dirty="0" err="1"/>
              <a:t>Εχουν</a:t>
            </a:r>
            <a:r>
              <a:rPr lang="en-US" sz="2400" dirty="0"/>
              <a:t> τα </a:t>
            </a:r>
            <a:r>
              <a:rPr lang="en-US" sz="2400" dirty="0" err="1"/>
              <a:t>εξής</a:t>
            </a:r>
            <a:r>
              <a:rPr lang="en-US" sz="2400" dirty="0"/>
              <a:t> βα</a:t>
            </a:r>
            <a:r>
              <a:rPr lang="en-US" sz="2400" dirty="0" err="1"/>
              <a:t>σικά</a:t>
            </a:r>
            <a:r>
              <a:rPr lang="en-US" sz="2400" dirty="0"/>
              <a:t> χαρα</a:t>
            </a:r>
            <a:r>
              <a:rPr lang="en-US" sz="2400" dirty="0" err="1"/>
              <a:t>κτηριστικά</a:t>
            </a:r>
            <a:r>
              <a:rPr lang="en-US" sz="2400" dirty="0"/>
              <a:t> :</a:t>
            </a:r>
          </a:p>
          <a:p>
            <a:pPr indent="-228600">
              <a:lnSpc>
                <a:spcPct val="90000"/>
              </a:lnSpc>
              <a:spcAft>
                <a:spcPts val="600"/>
              </a:spcAft>
              <a:buFont typeface="Arial" panose="020B0604020202020204" pitchFamily="34" charset="0"/>
              <a:buChar char="•"/>
            </a:pPr>
            <a:r>
              <a:rPr lang="en-US" sz="2400" dirty="0" err="1"/>
              <a:t>Έχουν</a:t>
            </a:r>
            <a:r>
              <a:rPr lang="en-US" sz="2400" dirty="0"/>
              <a:t> </a:t>
            </a:r>
            <a:r>
              <a:rPr lang="en-US" sz="2400" dirty="0" err="1"/>
              <a:t>ξεχωριστά</a:t>
            </a:r>
            <a:r>
              <a:rPr lang="en-US" sz="2400" dirty="0"/>
              <a:t> α</a:t>
            </a:r>
            <a:r>
              <a:rPr lang="en-US" sz="2400" dirty="0" err="1"/>
              <a:t>ρσενικά</a:t>
            </a:r>
            <a:r>
              <a:rPr lang="en-US" sz="2400" dirty="0"/>
              <a:t> και </a:t>
            </a:r>
            <a:r>
              <a:rPr lang="en-US" sz="2400" dirty="0" err="1"/>
              <a:t>θηλυκά</a:t>
            </a:r>
            <a:r>
              <a:rPr lang="en-US" sz="2400" dirty="0"/>
              <a:t> σπ</a:t>
            </a:r>
            <a:r>
              <a:rPr lang="en-US" sz="2400" dirty="0" err="1"/>
              <a:t>όρι</a:t>
            </a:r>
            <a:r>
              <a:rPr lang="en-US" sz="2400" dirty="0"/>
              <a:t>α (τη γύρη και τους εμβρυόσακους, αντίστοιχα).</a:t>
            </a:r>
          </a:p>
          <a:p>
            <a:pPr indent="-228600">
              <a:lnSpc>
                <a:spcPct val="90000"/>
              </a:lnSpc>
              <a:spcAft>
                <a:spcPts val="600"/>
              </a:spcAft>
              <a:buFont typeface="Arial" panose="020B0604020202020204" pitchFamily="34" charset="0"/>
              <a:buChar char="•"/>
            </a:pPr>
            <a:r>
              <a:rPr lang="en-US" sz="2400" dirty="0"/>
              <a:t>Ο </a:t>
            </a:r>
            <a:r>
              <a:rPr lang="en-US" sz="2400" dirty="0" err="1"/>
              <a:t>εμ</a:t>
            </a:r>
            <a:r>
              <a:rPr lang="en-US" sz="2400" dirty="0"/>
              <a:t>βρυόσακος μετά τη γονιμοποίηση αναπτύσσεται σε σπέρμα.</a:t>
            </a:r>
          </a:p>
          <a:p>
            <a:pPr indent="-228600">
              <a:lnSpc>
                <a:spcPct val="90000"/>
              </a:lnSpc>
              <a:spcAft>
                <a:spcPts val="600"/>
              </a:spcAft>
              <a:buFont typeface="Arial" panose="020B0604020202020204" pitchFamily="34" charset="0"/>
              <a:buChar char="•"/>
            </a:pPr>
            <a:r>
              <a:rPr lang="en-US" sz="2400" dirty="0"/>
              <a:t>`</a:t>
            </a:r>
            <a:r>
              <a:rPr lang="en-US" sz="2400" dirty="0" err="1"/>
              <a:t>Εχουν</a:t>
            </a:r>
            <a:r>
              <a:rPr lang="en-US" sz="2400" dirty="0"/>
              <a:t> </a:t>
            </a:r>
            <a:r>
              <a:rPr lang="en-US" sz="2400" dirty="0" err="1"/>
              <a:t>σύνθετους</a:t>
            </a:r>
            <a:r>
              <a:rPr lang="en-US" sz="2400" dirty="0"/>
              <a:t> α</a:t>
            </a:r>
            <a:r>
              <a:rPr lang="en-US" sz="2400" dirty="0" err="1"/>
              <a:t>γγειώδεις</a:t>
            </a:r>
            <a:r>
              <a:rPr lang="en-US" sz="2400" dirty="0"/>
              <a:t> </a:t>
            </a:r>
            <a:r>
              <a:rPr lang="en-US" sz="2400" dirty="0" err="1"/>
              <a:t>ιστούς</a:t>
            </a:r>
            <a:r>
              <a:rPr lang="en-US" sz="2400" dirty="0"/>
              <a:t> </a:t>
            </a:r>
            <a:r>
              <a:rPr lang="en-US" sz="2400" dirty="0" err="1"/>
              <a:t>στη</a:t>
            </a:r>
            <a:r>
              <a:rPr lang="en-US" sz="2400" dirty="0"/>
              <a:t> </a:t>
            </a:r>
            <a:r>
              <a:rPr lang="en-US" sz="2400" dirty="0" err="1"/>
              <a:t>ρίζ</a:t>
            </a:r>
            <a:r>
              <a:rPr lang="en-US" sz="2400" dirty="0"/>
              <a:t>α, το κορμό και τα φύλλα.</a:t>
            </a:r>
          </a:p>
          <a:p>
            <a:pPr indent="-228600">
              <a:lnSpc>
                <a:spcPct val="90000"/>
              </a:lnSpc>
              <a:spcAft>
                <a:spcPts val="600"/>
              </a:spcAft>
              <a:buFont typeface="Arial" panose="020B0604020202020204" pitchFamily="34" charset="0"/>
              <a:buChar char="•"/>
            </a:pPr>
            <a:r>
              <a:rPr lang="en-US" sz="2400" dirty="0" err="1"/>
              <a:t>Δι</a:t>
            </a:r>
            <a:r>
              <a:rPr lang="en-US" sz="2400" dirty="0"/>
              <a:t>ακρίνονται σε δύο Ομοταξίες: </a:t>
            </a:r>
            <a:r>
              <a:rPr lang="en-US" sz="2400" b="1" dirty="0"/>
              <a:t>Γυμνόσπερμα</a:t>
            </a:r>
            <a:r>
              <a:rPr lang="en-US" sz="2400" dirty="0"/>
              <a:t> και </a:t>
            </a:r>
            <a:r>
              <a:rPr lang="en-US" sz="2400" b="1" dirty="0"/>
              <a:t>Αγγειόσπερμα</a:t>
            </a:r>
            <a:r>
              <a:rPr lang="en-US" sz="2400" dirty="0"/>
              <a:t>.</a:t>
            </a:r>
          </a:p>
          <a:p>
            <a:pPr indent="-228600">
              <a:lnSpc>
                <a:spcPct val="90000"/>
              </a:lnSpc>
              <a:spcAft>
                <a:spcPts val="600"/>
              </a:spcAft>
              <a:buFont typeface="Arial" panose="020B0604020202020204" pitchFamily="34" charset="0"/>
              <a:buChar char="•"/>
            </a:pPr>
            <a:r>
              <a:rPr lang="en-US" sz="2400" dirty="0" err="1"/>
              <a:t>Γυμνόσ</a:t>
            </a:r>
            <a:r>
              <a:rPr lang="en-US" sz="2400" dirty="0"/>
              <a:t>περμα είναι το Πεύκο, το έλατο, κ.α. </a:t>
            </a:r>
            <a:r>
              <a:rPr lang="en-US" sz="2400" dirty="0" err="1"/>
              <a:t>Στ</a:t>
            </a:r>
            <a:r>
              <a:rPr lang="en-US" sz="2400" dirty="0"/>
              <a:t>α οποία το σπέρμα είναι γυμνό. </a:t>
            </a:r>
            <a:r>
              <a:rPr lang="en-US" sz="2400" dirty="0" err="1"/>
              <a:t>Δεν</a:t>
            </a:r>
            <a:r>
              <a:rPr lang="en-US" sz="2400" dirty="0"/>
              <a:t> </a:t>
            </a:r>
            <a:r>
              <a:rPr lang="en-US" sz="2400" dirty="0" err="1"/>
              <a:t>έχουν</a:t>
            </a:r>
            <a:r>
              <a:rPr lang="en-US" sz="2400" dirty="0"/>
              <a:t> καρπό π</a:t>
            </a:r>
            <a:r>
              <a:rPr lang="en-US" sz="2400" dirty="0" err="1"/>
              <a:t>ου</a:t>
            </a:r>
            <a:r>
              <a:rPr lang="en-US" sz="2400" dirty="0"/>
              <a:t> π</a:t>
            </a:r>
            <a:r>
              <a:rPr lang="en-US" sz="2400" dirty="0" err="1"/>
              <a:t>ερι</a:t>
            </a:r>
            <a:r>
              <a:rPr lang="en-US" sz="2400" dirty="0"/>
              <a:t>βάλλει το σπέρμα.</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903384" y="34555"/>
            <a:ext cx="6444868" cy="6309420"/>
          </a:xfrm>
          <a:prstGeom prst="rect">
            <a:avLst/>
          </a:prstGeom>
          <a:noFill/>
          <a:ln w="9525">
            <a:noFill/>
            <a:miter lim="800000"/>
            <a:headEnd/>
            <a:tailEnd/>
          </a:ln>
        </p:spPr>
        <p:txBody>
          <a:bodyPr wrap="square" anchor="ctr">
            <a:spAutoFit/>
          </a:bodyPr>
          <a:lstStyle/>
          <a:p>
            <a:pPr indent="107950" algn="just"/>
            <a:r>
              <a:rPr lang="el-GR" sz="2400" b="1" dirty="0">
                <a:latin typeface="Times New Roman" pitchFamily="18" charset="0"/>
                <a:cs typeface="Times New Roman" pitchFamily="18" charset="0"/>
              </a:rPr>
              <a:t>ΟΜΟ</a:t>
            </a:r>
            <a:r>
              <a:rPr lang="en-GB" sz="2400" b="1" dirty="0">
                <a:latin typeface="Times New Roman" pitchFamily="18" charset="0"/>
                <a:cs typeface="Times New Roman" pitchFamily="18" charset="0"/>
              </a:rPr>
              <a:t>T</a:t>
            </a:r>
            <a:r>
              <a:rPr lang="el-GR" sz="2400" b="1" dirty="0">
                <a:latin typeface="Times New Roman" pitchFamily="18" charset="0"/>
                <a:cs typeface="Times New Roman" pitchFamily="18" charset="0"/>
              </a:rPr>
              <a:t>ΑΞΙΑ:  ΓΥΜΝΟΣΠΕΡΜΑ </a:t>
            </a:r>
            <a:endParaRPr lang="el-GR" sz="2400" dirty="0"/>
          </a:p>
          <a:p>
            <a:pPr indent="107950" algn="just" eaLnBrk="0" hangingPunct="0"/>
            <a:r>
              <a:rPr lang="el-GR" sz="2400" dirty="0">
                <a:latin typeface="Times New Roman" pitchFamily="18" charset="0"/>
                <a:cs typeface="Times New Roman" pitchFamily="18" charset="0"/>
              </a:rPr>
              <a:t>Γύρω στα 640 είδη. Έχουν βελονοειδή φύλλα με ισχυρή </a:t>
            </a:r>
            <a:r>
              <a:rPr lang="en-US" sz="2400" dirty="0">
                <a:latin typeface="Times New Roman" pitchFamily="18" charset="0"/>
                <a:cs typeface="Times New Roman" pitchFamily="18" charset="0"/>
              </a:rPr>
              <a:t>(</a:t>
            </a:r>
            <a:r>
              <a:rPr lang="el-GR" sz="2400" dirty="0">
                <a:latin typeface="Times New Roman" pitchFamily="18" charset="0"/>
                <a:cs typeface="Times New Roman" pitchFamily="18" charset="0"/>
              </a:rPr>
              <a:t>μεμβράνη) για προστασία από την εξάτμιση. Τα σπέρματα αναπτύσσονται χωρίς περίβλημα (γυμνόσπερμα) και συνήθως βρίσκονται στην άκρη ειδικών σπερματοφόρων φύλλων, τα οποία σχηματίζουν ειδικούς κώνους (κωνοφόρα). </a:t>
            </a:r>
            <a:endParaRPr lang="el-GR" sz="2400" dirty="0"/>
          </a:p>
          <a:p>
            <a:pPr indent="107950" algn="just" eaLnBrk="0" hangingPunct="0"/>
            <a:r>
              <a:rPr lang="el-GR" sz="2400" dirty="0">
                <a:latin typeface="Times New Roman" pitchFamily="18" charset="0"/>
                <a:cs typeface="Times New Roman" pitchFamily="18" charset="0"/>
              </a:rPr>
              <a:t>Εδώ ανήκουν το </a:t>
            </a:r>
            <a:r>
              <a:rPr lang="el-GR" sz="2400" i="1" dirty="0">
                <a:latin typeface="Times New Roman" pitchFamily="18" charset="0"/>
                <a:cs typeface="Times New Roman" pitchFamily="18" charset="0"/>
              </a:rPr>
              <a:t>Ρ</a:t>
            </a:r>
            <a:r>
              <a:rPr lang="en-GB" sz="2400" i="1" dirty="0" err="1">
                <a:latin typeface="Times New Roman" pitchFamily="18" charset="0"/>
                <a:cs typeface="Times New Roman" pitchFamily="18" charset="0"/>
              </a:rPr>
              <a:t>inus</a:t>
            </a:r>
            <a:r>
              <a:rPr lang="el-GR" sz="2400" i="1" dirty="0">
                <a:latin typeface="Times New Roman" pitchFamily="18" charset="0"/>
                <a:cs typeface="Times New Roman" pitchFamily="18" charset="0"/>
              </a:rPr>
              <a:t> </a:t>
            </a:r>
            <a:r>
              <a:rPr lang="en-US" sz="2400" i="1" dirty="0">
                <a:latin typeface="Times New Roman" pitchFamily="18" charset="0"/>
                <a:cs typeface="Times New Roman" pitchFamily="18" charset="0"/>
              </a:rPr>
              <a:t>silvestris</a:t>
            </a:r>
            <a:r>
              <a:rPr lang="el-GR" sz="2400" i="1" dirty="0">
                <a:latin typeface="Times New Roman" pitchFamily="18" charset="0"/>
                <a:cs typeface="Times New Roman" pitchFamily="18" charset="0"/>
              </a:rPr>
              <a:t> </a:t>
            </a:r>
            <a:r>
              <a:rPr lang="el-GR" sz="2400" dirty="0">
                <a:latin typeface="Times New Roman" pitchFamily="18" charset="0"/>
                <a:cs typeface="Times New Roman" pitchFamily="18" charset="0"/>
              </a:rPr>
              <a:t>(πεύκο), τα έλατα, οι κέδροι κλπ.</a:t>
            </a:r>
          </a:p>
          <a:p>
            <a:pPr indent="107950" algn="just" eaLnBrk="0" hangingPunct="0"/>
            <a:r>
              <a:rPr lang="el-GR" sz="2400" dirty="0">
                <a:latin typeface="Times New Roman" pitchFamily="18" charset="0"/>
                <a:cs typeface="Times New Roman" pitchFamily="18" charset="0"/>
              </a:rPr>
              <a:t>Επομένως, αν μου δώσουν να κατατάξω το πεύκο, λέω: </a:t>
            </a:r>
          </a:p>
          <a:p>
            <a:pPr indent="107950" algn="just" eaLnBrk="0" hangingPunct="0"/>
            <a:r>
              <a:rPr lang="el-GR" sz="2400" u="sng" dirty="0">
                <a:latin typeface="Times New Roman" pitchFamily="18" charset="0"/>
                <a:cs typeface="Times New Roman" pitchFamily="18" charset="0"/>
              </a:rPr>
              <a:t>Βασίλειο: </a:t>
            </a:r>
            <a:r>
              <a:rPr lang="el-GR" sz="2400" dirty="0">
                <a:latin typeface="Times New Roman" pitchFamily="18" charset="0"/>
                <a:cs typeface="Times New Roman" pitchFamily="18" charset="0"/>
              </a:rPr>
              <a:t>Φυτών. </a:t>
            </a:r>
          </a:p>
          <a:p>
            <a:pPr indent="107950" algn="just" eaLnBrk="0" hangingPunct="0"/>
            <a:r>
              <a:rPr lang="el-GR" sz="2400" u="sng" dirty="0">
                <a:latin typeface="Times New Roman" pitchFamily="18" charset="0"/>
                <a:cs typeface="Times New Roman" pitchFamily="18" charset="0"/>
              </a:rPr>
              <a:t>Συνομοταξία:</a:t>
            </a:r>
            <a:r>
              <a:rPr lang="en-US" sz="2400" u="sng" dirty="0">
                <a:latin typeface="Times New Roman" pitchFamily="18" charset="0"/>
                <a:cs typeface="Times New Roman" pitchFamily="18" charset="0"/>
              </a:rPr>
              <a:t> </a:t>
            </a:r>
            <a:r>
              <a:rPr lang="el-GR" sz="2400" dirty="0">
                <a:latin typeface="Times New Roman" pitchFamily="18" charset="0"/>
                <a:cs typeface="Times New Roman" pitchFamily="18" charset="0"/>
              </a:rPr>
              <a:t>Σπερματόφυτα</a:t>
            </a:r>
          </a:p>
          <a:p>
            <a:pPr indent="107950" algn="just" eaLnBrk="0" hangingPunct="0"/>
            <a:r>
              <a:rPr lang="el-GR" sz="2400" u="sng" dirty="0">
                <a:latin typeface="Times New Roman" pitchFamily="18" charset="0"/>
                <a:cs typeface="Times New Roman" pitchFamily="18" charset="0"/>
              </a:rPr>
              <a:t>Ομοταξία: </a:t>
            </a:r>
            <a:r>
              <a:rPr lang="el-GR" sz="2400" dirty="0">
                <a:latin typeface="Times New Roman" pitchFamily="18" charset="0"/>
                <a:cs typeface="Times New Roman" pitchFamily="18" charset="0"/>
              </a:rPr>
              <a:t>Γυμνόσπερμα</a:t>
            </a:r>
            <a:r>
              <a:rPr lang="en-US" sz="2400" dirty="0">
                <a:latin typeface="Times New Roman" pitchFamily="18" charset="0"/>
                <a:cs typeface="Times New Roman" pitchFamily="18" charset="0"/>
              </a:rPr>
              <a:t>, </a:t>
            </a:r>
            <a:r>
              <a:rPr lang="el-GR" sz="2400" u="sng" dirty="0">
                <a:latin typeface="Times New Roman" pitchFamily="18" charset="0"/>
                <a:cs typeface="Times New Roman" pitchFamily="18" charset="0"/>
              </a:rPr>
              <a:t>Οικογένεια: </a:t>
            </a:r>
            <a:r>
              <a:rPr lang="en-US" sz="2400" dirty="0">
                <a:latin typeface="Times New Roman" pitchFamily="18" charset="0"/>
                <a:cs typeface="Times New Roman" pitchFamily="18" charset="0"/>
              </a:rPr>
              <a:t>Pinaceae,</a:t>
            </a:r>
            <a:endParaRPr lang="el-GR" sz="2400" dirty="0">
              <a:latin typeface="Times New Roman" pitchFamily="18" charset="0"/>
              <a:cs typeface="Times New Roman" pitchFamily="18" charset="0"/>
            </a:endParaRPr>
          </a:p>
          <a:p>
            <a:pPr indent="107950" algn="just" eaLnBrk="0" hangingPunct="0"/>
            <a:r>
              <a:rPr lang="el-GR" sz="2400" u="sng" dirty="0">
                <a:latin typeface="Times New Roman" pitchFamily="18" charset="0"/>
                <a:cs typeface="Times New Roman" pitchFamily="18" charset="0"/>
              </a:rPr>
              <a:t>Γένος:</a:t>
            </a:r>
            <a:r>
              <a:rPr lang="el-GR" sz="2400" dirty="0">
                <a:latin typeface="Times New Roman" pitchFamily="18" charset="0"/>
                <a:cs typeface="Times New Roman" pitchFamily="18" charset="0"/>
              </a:rPr>
              <a:t> </a:t>
            </a:r>
            <a:r>
              <a:rPr lang="en-US" sz="2400" dirty="0">
                <a:latin typeface="Times New Roman" pitchFamily="18" charset="0"/>
                <a:cs typeface="Times New Roman" pitchFamily="18" charset="0"/>
              </a:rPr>
              <a:t>Pinus         </a:t>
            </a:r>
            <a:r>
              <a:rPr lang="el-GR" sz="2400" u="sng" dirty="0">
                <a:latin typeface="Times New Roman" pitchFamily="18" charset="0"/>
                <a:cs typeface="Times New Roman" pitchFamily="18" charset="0"/>
              </a:rPr>
              <a:t>Είδος:</a:t>
            </a:r>
            <a:r>
              <a:rPr lang="el-GR" sz="2400" dirty="0">
                <a:latin typeface="Times New Roman" pitchFamily="18" charset="0"/>
                <a:cs typeface="Times New Roman" pitchFamily="18" charset="0"/>
              </a:rPr>
              <a:t> </a:t>
            </a:r>
            <a:r>
              <a:rPr lang="en-US" sz="2400" dirty="0">
                <a:latin typeface="Times New Roman" pitchFamily="18" charset="0"/>
                <a:cs typeface="Times New Roman" pitchFamily="18" charset="0"/>
              </a:rPr>
              <a:t>silvestris.</a:t>
            </a:r>
          </a:p>
          <a:p>
            <a:pPr indent="107950" algn="just" eaLnBrk="0" hangingPunct="0"/>
            <a:endParaRPr lang="el-GR" sz="20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7992737" y="436084"/>
            <a:ext cx="304800" cy="304800"/>
          </a:xfrm>
          <a:prstGeom prst="rect">
            <a:avLst/>
          </a:prstGeom>
          <a:noFill/>
          <a:ln w="9525">
            <a:noFill/>
            <a:miter lim="800000"/>
            <a:headEnd/>
            <a:tailEnd/>
          </a:ln>
        </p:spPr>
      </p:pic>
      <p:pic>
        <p:nvPicPr>
          <p:cNvPr id="4" name="Picture 2">
            <a:extLst>
              <a:ext uri="{FF2B5EF4-FFF2-40B4-BE49-F238E27FC236}">
                <a16:creationId xmlns:a16="http://schemas.microsoft.com/office/drawing/2014/main" id="{1FE621AC-66EC-4F88-929C-8EC1190BCDED}"/>
              </a:ext>
            </a:extLst>
          </p:cNvPr>
          <p:cNvPicPr>
            <a:picLocks noChangeAspect="1" noChangeArrowheads="1"/>
          </p:cNvPicPr>
          <p:nvPr/>
        </p:nvPicPr>
        <p:blipFill>
          <a:blip r:embed="rId6" cstate="print"/>
          <a:srcRect/>
          <a:stretch>
            <a:fillRect/>
          </a:stretch>
        </p:blipFill>
        <p:spPr bwMode="auto">
          <a:xfrm>
            <a:off x="7446071" y="1312843"/>
            <a:ext cx="2429232" cy="3927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5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872" name="Rectangle 36871">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74" name="Rectangle 36873">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2"/>
          <p:cNvSpPr>
            <a:spLocks noGrp="1" noChangeArrowheads="1"/>
          </p:cNvSpPr>
          <p:nvPr>
            <p:ph type="title"/>
          </p:nvPr>
        </p:nvSpPr>
        <p:spPr>
          <a:xfrm>
            <a:off x="965030" y="963997"/>
            <a:ext cx="3254691" cy="4938361"/>
          </a:xfrm>
        </p:spPr>
        <p:txBody>
          <a:bodyPr anchor="ctr">
            <a:normAutofit/>
          </a:bodyPr>
          <a:lstStyle/>
          <a:p>
            <a:pPr algn="r" eaLnBrk="1" hangingPunct="1"/>
            <a:r>
              <a:rPr lang="el-GR" sz="2800" b="1" dirty="0"/>
              <a:t>(ΔΙΑΦΑΝΕΙΑ ΑΠΌ ΤΟ ΠΡΟΗΓΟΥΜΕΝΟ ΜΑΘΗΜΑ)</a:t>
            </a:r>
            <a:br>
              <a:rPr lang="el-GR" sz="2800" b="1" dirty="0"/>
            </a:br>
            <a:br>
              <a:rPr lang="el-GR" sz="2800" b="1" dirty="0"/>
            </a:br>
            <a:endParaRPr lang="el-GR" sz="2800" dirty="0"/>
          </a:p>
        </p:txBody>
      </p:sp>
      <p:cxnSp>
        <p:nvCxnSpPr>
          <p:cNvPr id="36876" name="Straight Connector 36875">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6867" name="Rectangle 3"/>
          <p:cNvSpPr>
            <a:spLocks noGrp="1" noChangeArrowheads="1"/>
          </p:cNvSpPr>
          <p:nvPr>
            <p:ph idx="1"/>
          </p:nvPr>
        </p:nvSpPr>
        <p:spPr>
          <a:xfrm>
            <a:off x="5134882" y="963507"/>
            <a:ext cx="6135097" cy="4938851"/>
          </a:xfrm>
        </p:spPr>
        <p:txBody>
          <a:bodyPr anchor="ctr">
            <a:normAutofit/>
          </a:bodyPr>
          <a:lstStyle/>
          <a:p>
            <a:pPr eaLnBrk="1" hangingPunct="1"/>
            <a:r>
              <a:rPr lang="el-GR" sz="1500" dirty="0"/>
              <a:t>Για την κατανόηση της ΘΕΜΦΕ είναι το να κατανοήσουμε πως η ζωή είναι πολύ παλιά………</a:t>
            </a:r>
          </a:p>
          <a:p>
            <a:pPr eaLnBrk="1" hangingPunct="1"/>
            <a:r>
              <a:rPr lang="el-GR" sz="1500" dirty="0"/>
              <a:t>Το 2</a:t>
            </a:r>
            <a:r>
              <a:rPr lang="el-GR" sz="1500" baseline="30000" dirty="0"/>
              <a:t>ο</a:t>
            </a:r>
            <a:r>
              <a:rPr lang="el-GR" sz="1500" dirty="0"/>
              <a:t> Βήμα …..πως στη διάρκεια της ιστορίας της ζωής, άλλα είδη εξαφανίστηκαν και άλλα έκαναν την εμφάνισή τους αργότερα. [Όσο και αν σας ακούγεται παράξενο, από το ΣΥΝΟΛΟ των Ειδών Φυτών-Ζώων-Πρωτίστων που έχουν κάνει την εμφάνισή τους στο σύνολο των 3,5 Δισ. Ετών, ΕΧΕΙ ΕΞΑΦΑΝΙΣΘΕΙ</a:t>
            </a:r>
            <a:r>
              <a:rPr lang="en-US" sz="1500" dirty="0"/>
              <a:t> </a:t>
            </a:r>
            <a:r>
              <a:rPr lang="el-GR" sz="1500" dirty="0"/>
              <a:t>πάνω από το </a:t>
            </a:r>
            <a:r>
              <a:rPr lang="el-GR" sz="1500" dirty="0" err="1"/>
              <a:t>ΤΟ</a:t>
            </a:r>
            <a:r>
              <a:rPr lang="el-GR" sz="1500" dirty="0"/>
              <a:t> 95%-99%!]</a:t>
            </a:r>
            <a:endParaRPr lang="en-US" sz="1500" dirty="0"/>
          </a:p>
          <a:p>
            <a:pPr eaLnBrk="1" hangingPunct="1">
              <a:buFontTx/>
              <a:buNone/>
            </a:pPr>
            <a:r>
              <a:rPr lang="el-GR" sz="1500" dirty="0"/>
              <a:t>Σύμφωνα με το </a:t>
            </a:r>
            <a:r>
              <a:rPr lang="en-US" sz="1500" dirty="0"/>
              <a:t>site… </a:t>
            </a:r>
            <a:r>
              <a:rPr lang="el-GR" sz="1500" dirty="0"/>
              <a:t>ενώ ο κανονικός ρυθμός εξαφάνισης είναι περίπου 1-5 είδη /έτος, ο ρυθμός αυτός έχει γίνει 1000-10000 φορές μεγαλύτερος τα τελευταία χρόνια.</a:t>
            </a:r>
            <a:endParaRPr lang="en-US" sz="1500" dirty="0"/>
          </a:p>
          <a:p>
            <a:pPr eaLnBrk="1" hangingPunct="1">
              <a:buFontTx/>
              <a:buNone/>
            </a:pPr>
            <a:r>
              <a:rPr lang="en-US" sz="1500" dirty="0">
                <a:hlinkClick r:id="rId3"/>
              </a:rPr>
              <a:t>https://www.earthday.org/fact-sheet-global-species-decline/</a:t>
            </a:r>
            <a:r>
              <a:rPr lang="en-US" sz="1500" dirty="0"/>
              <a:t> </a:t>
            </a:r>
            <a:endParaRPr lang="el-GR" sz="1500" dirty="0"/>
          </a:p>
          <a:p>
            <a:pPr eaLnBrk="1" hangingPunct="1">
              <a:buFontTx/>
              <a:buNone/>
            </a:pPr>
            <a:endParaRPr lang="el-GR" sz="1500" dirty="0"/>
          </a:p>
          <a:p>
            <a:pPr eaLnBrk="1" hangingPunct="1">
              <a:buFontTx/>
              <a:buNone/>
            </a:pPr>
            <a:r>
              <a:rPr lang="el-GR" sz="1500" dirty="0"/>
              <a:t>Δεχόμαστε για λόγους απλούστευσης τον αριθμό των χρόνων της μεγαλύτερης άνθησης των ειδών τα 2 </a:t>
            </a:r>
            <a:r>
              <a:rPr lang="el-GR" sz="1500" dirty="0" err="1"/>
              <a:t>Δισ</a:t>
            </a:r>
            <a:r>
              <a:rPr lang="el-GR" sz="1500" dirty="0"/>
              <a:t> ή το 1 Δισ. Αν χάνονταν 5 είδη/έτος, μπορούμε να</a:t>
            </a:r>
            <a:r>
              <a:rPr lang="en-US" sz="1500" dirty="0"/>
              <a:t> </a:t>
            </a:r>
            <a:r>
              <a:rPr lang="el-GR" sz="1500" dirty="0"/>
              <a:t>υπολογίσουμε τον αριθμό των χαμένων ειδών σε  0.2Χ10</a:t>
            </a:r>
            <a:r>
              <a:rPr lang="el-GR" sz="1500" baseline="30000" dirty="0"/>
              <a:t>9</a:t>
            </a:r>
            <a:r>
              <a:rPr lang="el-GR" sz="1500" dirty="0"/>
              <a:t>= 1-2Χ10</a:t>
            </a:r>
            <a:r>
              <a:rPr lang="en-US" sz="1500" baseline="30000" dirty="0"/>
              <a:t>8</a:t>
            </a:r>
            <a:endParaRPr lang="el-GR" sz="1500" dirty="0"/>
          </a:p>
          <a:p>
            <a:pPr eaLnBrk="1" hangingPunct="1">
              <a:buFontTx/>
              <a:buNone/>
            </a:pPr>
            <a:r>
              <a:rPr lang="el-GR" sz="1500" dirty="0"/>
              <a:t>Είδη, </a:t>
            </a:r>
            <a:r>
              <a:rPr lang="el-GR" sz="1500" dirty="0" err="1"/>
              <a:t>δηλ</a:t>
            </a:r>
            <a:r>
              <a:rPr lang="el-GR" sz="1500" dirty="0"/>
              <a:t> 100-200 </a:t>
            </a:r>
            <a:r>
              <a:rPr lang="el-GR" sz="1500" dirty="0" err="1"/>
              <a:t>εκατομ</a:t>
            </a:r>
            <a:r>
              <a:rPr lang="el-GR" sz="1500" dirty="0"/>
              <a:t>. Είδη που έχουν χαθεί!</a:t>
            </a:r>
          </a:p>
          <a:p>
            <a:pPr eaLnBrk="1" hangingPunct="1">
              <a:buFontTx/>
              <a:buNone/>
            </a:pPr>
            <a:endParaRPr lang="el-GR" sz="1500" dirty="0"/>
          </a:p>
          <a:p>
            <a:pPr eaLnBrk="1" hangingPunct="1">
              <a:buFontTx/>
              <a:buNone/>
            </a:pPr>
            <a:endParaRPr lang="el-GR" sz="1500" dirty="0"/>
          </a:p>
          <a:p>
            <a:pPr eaLnBrk="1" hangingPunct="1">
              <a:buFontTx/>
              <a:buNone/>
            </a:pPr>
            <a:endParaRPr lang="el-GR" sz="15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1524000" y="1143695"/>
            <a:ext cx="8929688" cy="4616648"/>
          </a:xfrm>
          <a:prstGeom prst="rect">
            <a:avLst/>
          </a:prstGeom>
          <a:noFill/>
          <a:ln w="9525">
            <a:noFill/>
            <a:miter lim="800000"/>
            <a:headEnd/>
            <a:tailEnd/>
          </a:ln>
        </p:spPr>
        <p:txBody>
          <a:bodyPr anchor="ctr">
            <a:spAutoFit/>
          </a:bodyPr>
          <a:lstStyle/>
          <a:p>
            <a:pPr indent="107950"/>
            <a:r>
              <a:rPr lang="el-GR" sz="2800" b="1" dirty="0">
                <a:latin typeface="Times New Roman" pitchFamily="18" charset="0"/>
                <a:cs typeface="Times New Roman" pitchFamily="18" charset="0"/>
              </a:rPr>
              <a:t>ΟΜΟ</a:t>
            </a:r>
            <a:r>
              <a:rPr lang="en-GB" sz="2800" b="1" dirty="0">
                <a:latin typeface="Times New Roman" pitchFamily="18" charset="0"/>
                <a:cs typeface="Times New Roman" pitchFamily="18" charset="0"/>
              </a:rPr>
              <a:t>T</a:t>
            </a:r>
            <a:r>
              <a:rPr lang="el-GR" sz="2800" b="1" dirty="0">
                <a:latin typeface="Times New Roman" pitchFamily="18" charset="0"/>
                <a:cs typeface="Times New Roman" pitchFamily="18" charset="0"/>
              </a:rPr>
              <a:t>ΑΞΙΑ: ΑΓΓΕΙΟΣΠΕΡΜΑ</a:t>
            </a:r>
            <a:r>
              <a:rPr lang="en-US" sz="2800" b="1" dirty="0">
                <a:latin typeface="Times New Roman" pitchFamily="18" charset="0"/>
                <a:cs typeface="Times New Roman" pitchFamily="18" charset="0"/>
              </a:rPr>
              <a:t> (</a:t>
            </a:r>
            <a:r>
              <a:rPr lang="el-GR" sz="2800" b="1" dirty="0">
                <a:latin typeface="Times New Roman" pitchFamily="18" charset="0"/>
                <a:cs typeface="Times New Roman" pitchFamily="18" charset="0"/>
              </a:rPr>
              <a:t>ΦΥΤΑ ΜΕ ΑΝΘΗ)</a:t>
            </a:r>
            <a:endParaRPr lang="el-GR" sz="2400" dirty="0"/>
          </a:p>
          <a:p>
            <a:pPr indent="107950" eaLnBrk="0" hangingPunct="0"/>
            <a:r>
              <a:rPr lang="el-GR" sz="2000" dirty="0">
                <a:latin typeface="Times New Roman" pitchFamily="18" charset="0"/>
                <a:cs typeface="Times New Roman" pitchFamily="18" charset="0"/>
              </a:rPr>
              <a:t>Περιλαμβάνει 290.000 είδη, </a:t>
            </a:r>
            <a:r>
              <a:rPr lang="el-GR" sz="2800" dirty="0">
                <a:latin typeface="Times New Roman" pitchFamily="18" charset="0"/>
                <a:cs typeface="Times New Roman" pitchFamily="18" charset="0"/>
              </a:rPr>
              <a:t>όλα φυτά με λουλούδια (άνθος: σχηματισμός για την προσέγγιση </a:t>
            </a:r>
            <a:r>
              <a:rPr lang="el-GR" sz="2800" dirty="0" err="1">
                <a:latin typeface="Times New Roman" pitchFamily="18" charset="0"/>
                <a:cs typeface="Times New Roman" pitchFamily="18" charset="0"/>
              </a:rPr>
              <a:t>επικονιαστών</a:t>
            </a:r>
            <a:r>
              <a:rPr lang="el-GR" sz="2800" dirty="0">
                <a:latin typeface="Times New Roman" pitchFamily="18" charset="0"/>
                <a:cs typeface="Times New Roman" pitchFamily="18" charset="0"/>
              </a:rPr>
              <a:t>.) </a:t>
            </a:r>
            <a:r>
              <a:rPr lang="en-GB" sz="2800" dirty="0">
                <a:latin typeface="Times New Roman" pitchFamily="18" charset="0"/>
                <a:cs typeface="Times New Roman" pitchFamily="18" charset="0"/>
              </a:rPr>
              <a:t>T</a:t>
            </a:r>
            <a:r>
              <a:rPr lang="el-GR" sz="2800" dirty="0">
                <a:latin typeface="Times New Roman" pitchFamily="18" charset="0"/>
                <a:cs typeface="Times New Roman" pitchFamily="18" charset="0"/>
              </a:rPr>
              <a:t>ο ωάριο προστατεύεται μέσα σε ωοθήκη, η οποία μετά τη γονιμοποίηση μετατρέπεται σε φρούτο (καρπός: σχηματισμός που βοηθά στη διασπορά των σπόρων). Χαρακτηρίζονται από ταχύτατη ανάπτυξη, έτσι τα περισσότερα έχουν μεγάλες ανάγκες σε νερό.</a:t>
            </a:r>
            <a:endParaRPr lang="el-GR" sz="2400" dirty="0"/>
          </a:p>
          <a:p>
            <a:pPr indent="107950" eaLnBrk="0" hangingPunct="0"/>
            <a:r>
              <a:rPr lang="el-GR" sz="2800" dirty="0">
                <a:latin typeface="Times New Roman" pitchFamily="18" charset="0"/>
                <a:cs typeface="Times New Roman" pitchFamily="18" charset="0"/>
              </a:rPr>
              <a:t>Διακρίνονται </a:t>
            </a:r>
            <a:r>
              <a:rPr lang="el-GR" sz="2400" b="1" dirty="0">
                <a:latin typeface="Times New Roman" pitchFamily="18" charset="0"/>
                <a:cs typeface="Times New Roman" pitchFamily="18" charset="0"/>
              </a:rPr>
              <a:t>σε δύο τάξεις: Δικοτυλήδονα</a:t>
            </a:r>
            <a:r>
              <a:rPr lang="el-GR" sz="2800" dirty="0">
                <a:latin typeface="Times New Roman" pitchFamily="18" charset="0"/>
                <a:cs typeface="Times New Roman" pitchFamily="18" charset="0"/>
              </a:rPr>
              <a:t> και </a:t>
            </a:r>
            <a:r>
              <a:rPr lang="el-GR" sz="2400" b="1" dirty="0">
                <a:latin typeface="Times New Roman" pitchFamily="18" charset="0"/>
                <a:cs typeface="Times New Roman" pitchFamily="18" charset="0"/>
              </a:rPr>
              <a:t>Μονοκοτυλήδονα</a:t>
            </a:r>
            <a:endParaRPr lang="en-US" sz="2400" b="1" dirty="0">
              <a:latin typeface="Times New Roman" pitchFamily="18" charset="0"/>
              <a:cs typeface="Times New Roman" pitchFamily="18" charset="0"/>
            </a:endParaRPr>
          </a:p>
          <a:p>
            <a:pPr indent="107950" eaLnBrk="0" hangingPunct="0"/>
            <a:endParaRPr lang="en-US" sz="2400" b="1" dirty="0">
              <a:latin typeface="Times New Roman" pitchFamily="18" charset="0"/>
              <a:cs typeface="Times New Roman" pitchFamily="18" charset="0"/>
            </a:endParaRPr>
          </a:p>
          <a:p>
            <a:pPr indent="107950" eaLnBrk="0" hangingPunct="0"/>
            <a:endParaRPr lang="el-GR"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5943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19"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307848" y="1068961"/>
            <a:ext cx="11576304" cy="6155531"/>
          </a:xfrm>
          <a:prstGeom prst="rect">
            <a:avLst/>
          </a:prstGeom>
          <a:noFill/>
          <a:ln w="9525">
            <a:noFill/>
            <a:miter lim="800000"/>
            <a:headEnd/>
            <a:tailEnd/>
          </a:ln>
        </p:spPr>
        <p:txBody>
          <a:bodyPr wrap="square" anchor="ctr">
            <a:spAutoFit/>
          </a:bodyPr>
          <a:lstStyle/>
          <a:p>
            <a:pPr algn="just">
              <a:tabLst>
                <a:tab pos="809625" algn="l"/>
                <a:tab pos="2339975" algn="l"/>
              </a:tabLst>
            </a:pPr>
            <a:r>
              <a:rPr lang="en-GB" sz="3200" b="1" dirty="0">
                <a:latin typeface="Times New Roman" pitchFamily="18" charset="0"/>
                <a:cs typeface="Times New Roman" pitchFamily="18" charset="0"/>
              </a:rPr>
              <a:t>T</a:t>
            </a:r>
            <a:r>
              <a:rPr lang="el-GR" sz="3200" b="1" dirty="0" err="1">
                <a:latin typeface="Times New Roman" pitchFamily="18" charset="0"/>
                <a:cs typeface="Times New Roman" pitchFamily="18" charset="0"/>
              </a:rPr>
              <a:t>άξη</a:t>
            </a:r>
            <a:r>
              <a:rPr lang="el-GR" sz="3200" b="1" dirty="0">
                <a:latin typeface="Times New Roman" pitchFamily="18" charset="0"/>
                <a:cs typeface="Times New Roman" pitchFamily="18" charset="0"/>
              </a:rPr>
              <a:t>  Δικοτυλήδονα</a:t>
            </a:r>
            <a:r>
              <a:rPr lang="el-GR" sz="3600" dirty="0">
                <a:latin typeface="Times New Roman" pitchFamily="18" charset="0"/>
                <a:cs typeface="Times New Roman" pitchFamily="18" charset="0"/>
              </a:rPr>
              <a:t>: </a:t>
            </a:r>
            <a:r>
              <a:rPr lang="el-GR" dirty="0">
                <a:latin typeface="Times New Roman" pitchFamily="18" charset="0"/>
                <a:cs typeface="Times New Roman" pitchFamily="18" charset="0"/>
              </a:rPr>
              <a:t>Έχουν φύλλα με νεύρα που διακλαδίζονται φτιάχνοντας ένα δίχτυ. </a:t>
            </a:r>
            <a:r>
              <a:rPr lang="en-GB" dirty="0">
                <a:latin typeface="Times New Roman" pitchFamily="18" charset="0"/>
                <a:cs typeface="Times New Roman" pitchFamily="18" charset="0"/>
              </a:rPr>
              <a:t>T</a:t>
            </a:r>
            <a:r>
              <a:rPr lang="el-GR" dirty="0">
                <a:latin typeface="Times New Roman" pitchFamily="18" charset="0"/>
                <a:cs typeface="Times New Roman" pitchFamily="18" charset="0"/>
              </a:rPr>
              <a:t>α άνθη τους έχουν διάφορα τμήματα, όπως τα σέπαλα, τα πέταλα, οι στήμονες  κλπ.</a:t>
            </a:r>
            <a:r>
              <a:rPr lang="el-GR" sz="2800" dirty="0">
                <a:latin typeface="Times New Roman" pitchFamily="18" charset="0"/>
                <a:cs typeface="Times New Roman" pitchFamily="18" charset="0"/>
              </a:rPr>
              <a:t> </a:t>
            </a:r>
            <a:r>
              <a:rPr lang="el-GR" sz="3200" dirty="0">
                <a:latin typeface="Times New Roman" pitchFamily="18" charset="0"/>
                <a:cs typeface="Times New Roman" pitchFamily="18" charset="0"/>
              </a:rPr>
              <a:t>Οι καρποί έχουν δύο κοτυληδόνες.</a:t>
            </a:r>
            <a:r>
              <a:rPr lang="el-GR" sz="2800" dirty="0">
                <a:latin typeface="Times New Roman" pitchFamily="18" charset="0"/>
                <a:cs typeface="Times New Roman" pitchFamily="18" charset="0"/>
              </a:rPr>
              <a:t> </a:t>
            </a:r>
            <a:r>
              <a:rPr lang="el-GR" sz="1600" dirty="0">
                <a:latin typeface="Times New Roman" pitchFamily="18" charset="0"/>
                <a:cs typeface="Times New Roman" pitchFamily="18" charset="0"/>
              </a:rPr>
              <a:t>Ο κορμός τους αυξάνει και σε ύψος και σε διάμετρο, χρόνο με το χρόνο. Μερικές ενδεικτικές οικογένειες και αντιπρόσωποι που ανήκουν στην τάξη αυτή είναι:</a:t>
            </a:r>
            <a:endParaRPr lang="en-US" sz="2400" dirty="0"/>
          </a:p>
          <a:p>
            <a:pPr algn="just">
              <a:tabLst>
                <a:tab pos="809625" algn="l"/>
                <a:tab pos="2339975" algn="l"/>
              </a:tabLst>
            </a:pPr>
            <a:r>
              <a:rPr lang="el-GR" sz="3200" dirty="0">
                <a:latin typeface="Times New Roman" pitchFamily="18" charset="0"/>
                <a:cs typeface="Times New Roman" pitchFamily="18" charset="0"/>
              </a:rPr>
              <a:t>Οικογένεια:	</a:t>
            </a:r>
            <a:r>
              <a:rPr lang="en-GB" sz="1600" dirty="0" err="1">
                <a:latin typeface="Times New Roman" pitchFamily="18" charset="0"/>
                <a:cs typeface="Times New Roman" pitchFamily="18" charset="0"/>
              </a:rPr>
              <a:t>Rununculaceae</a:t>
            </a:r>
            <a:r>
              <a:rPr lang="el-GR" sz="1600" dirty="0">
                <a:latin typeface="Times New Roman" pitchFamily="18" charset="0"/>
                <a:cs typeface="Times New Roman" pitchFamily="18" charset="0"/>
              </a:rPr>
              <a:t>(π.χ. νεραγκούλα), </a:t>
            </a:r>
            <a:r>
              <a:rPr lang="en-GB" sz="1600" dirty="0">
                <a:latin typeface="Times New Roman" pitchFamily="18" charset="0"/>
                <a:cs typeface="Times New Roman" pitchFamily="18" charset="0"/>
              </a:rPr>
              <a:t>Rosaceae</a:t>
            </a:r>
            <a:r>
              <a:rPr lang="el-GR" sz="1600" dirty="0">
                <a:latin typeface="Times New Roman" pitchFamily="18" charset="0"/>
                <a:cs typeface="Times New Roman" pitchFamily="18" charset="0"/>
              </a:rPr>
              <a:t>(π.χ. τριαντάφυλλο), </a:t>
            </a:r>
            <a:r>
              <a:rPr lang="en-GB" sz="1600" dirty="0">
                <a:latin typeface="Times New Roman" pitchFamily="18" charset="0"/>
                <a:cs typeface="Times New Roman" pitchFamily="18" charset="0"/>
              </a:rPr>
              <a:t>Fagaceae</a:t>
            </a:r>
            <a:r>
              <a:rPr lang="el-GR" sz="1600" dirty="0">
                <a:latin typeface="Times New Roman" pitchFamily="18" charset="0"/>
                <a:cs typeface="Times New Roman" pitchFamily="18" charset="0"/>
              </a:rPr>
              <a:t>(π.χ. βαλανιδιά).</a:t>
            </a:r>
            <a:r>
              <a:rPr lang="en-GB" sz="1400" dirty="0">
                <a:latin typeface="Times New Roman" pitchFamily="18" charset="0"/>
                <a:cs typeface="Times New Roman" pitchFamily="18" charset="0"/>
              </a:rPr>
              <a:t> </a:t>
            </a:r>
            <a:r>
              <a:rPr lang="en-GB" sz="1400" dirty="0" err="1">
                <a:latin typeface="Times New Roman" pitchFamily="18" charset="0"/>
                <a:cs typeface="Times New Roman" pitchFamily="18" charset="0"/>
              </a:rPr>
              <a:t>Compositae</a:t>
            </a:r>
            <a:r>
              <a:rPr lang="el-GR" sz="1400" dirty="0">
                <a:latin typeface="Times New Roman" pitchFamily="18" charset="0"/>
                <a:cs typeface="Times New Roman" pitchFamily="18" charset="0"/>
              </a:rPr>
              <a:t> (π.χ. μαργαρίτα), </a:t>
            </a:r>
            <a:r>
              <a:rPr lang="en-GB" sz="1400" dirty="0" err="1">
                <a:latin typeface="Times New Roman" pitchFamily="18" charset="0"/>
                <a:cs typeface="Times New Roman" pitchFamily="18" charset="0"/>
              </a:rPr>
              <a:t>Cactaceae</a:t>
            </a:r>
            <a:r>
              <a:rPr lang="el-GR" sz="1400" dirty="0">
                <a:latin typeface="Times New Roman" pitchFamily="18" charset="0"/>
                <a:cs typeface="Times New Roman" pitchFamily="18" charset="0"/>
              </a:rPr>
              <a:t> (π.χ. κάκτος).</a:t>
            </a:r>
            <a:endParaRPr lang="el-GR" sz="1400" dirty="0"/>
          </a:p>
          <a:p>
            <a:pPr algn="just" eaLnBrk="0" hangingPunct="0">
              <a:tabLst>
                <a:tab pos="809625" algn="l"/>
                <a:tab pos="2339975" algn="l"/>
              </a:tabLst>
            </a:pPr>
            <a:r>
              <a:rPr lang="el-GR" sz="3200" dirty="0">
                <a:latin typeface="Times New Roman" pitchFamily="18" charset="0"/>
                <a:cs typeface="Times New Roman" pitchFamily="18" charset="0"/>
              </a:rPr>
              <a:t>	</a:t>
            </a:r>
            <a:r>
              <a:rPr lang="el-GR" sz="2400" dirty="0">
                <a:latin typeface="Times New Roman" pitchFamily="18" charset="0"/>
                <a:cs typeface="Times New Roman" pitchFamily="18" charset="0"/>
              </a:rPr>
              <a:t>     </a:t>
            </a:r>
            <a:r>
              <a:rPr lang="en-GB" sz="2400" b="1" dirty="0">
                <a:latin typeface="Times New Roman" pitchFamily="18" charset="0"/>
                <a:cs typeface="Times New Roman" pitchFamily="18" charset="0"/>
              </a:rPr>
              <a:t>Leguminosae</a:t>
            </a:r>
            <a:r>
              <a:rPr lang="el-GR" sz="2400" b="1" dirty="0">
                <a:latin typeface="Times New Roman" pitchFamily="18" charset="0"/>
                <a:cs typeface="Times New Roman" pitchFamily="18" charset="0"/>
              </a:rPr>
              <a:t> (όσπρια):    </a:t>
            </a:r>
            <a:r>
              <a:rPr lang="en-US" sz="2400" b="1" i="1" dirty="0">
                <a:latin typeface="Times New Roman" pitchFamily="18" charset="0"/>
                <a:cs typeface="Times New Roman" pitchFamily="18" charset="0"/>
              </a:rPr>
              <a:t>Phaseolus vulgaris </a:t>
            </a:r>
            <a:r>
              <a:rPr lang="en-US" sz="2400" b="1" dirty="0">
                <a:latin typeface="Times New Roman" pitchFamily="18" charset="0"/>
                <a:cs typeface="Times New Roman" pitchFamily="18" charset="0"/>
              </a:rPr>
              <a:t>(</a:t>
            </a:r>
            <a:r>
              <a:rPr lang="el-GR" sz="2400" b="1" dirty="0">
                <a:latin typeface="Times New Roman" pitchFamily="18" charset="0"/>
                <a:cs typeface="Times New Roman" pitchFamily="18" charset="0"/>
              </a:rPr>
              <a:t>φασολιά).</a:t>
            </a:r>
          </a:p>
          <a:p>
            <a:pPr algn="just">
              <a:tabLst>
                <a:tab pos="2339975" algn="l"/>
              </a:tabLst>
            </a:pPr>
            <a:r>
              <a:rPr lang="en-GB" sz="3200" b="1" dirty="0">
                <a:latin typeface="Times New Roman" pitchFamily="18" charset="0"/>
                <a:cs typeface="Times New Roman" pitchFamily="18" charset="0"/>
              </a:rPr>
              <a:t>T</a:t>
            </a:r>
            <a:r>
              <a:rPr lang="el-GR" sz="3200" b="1" dirty="0" err="1">
                <a:latin typeface="Times New Roman" pitchFamily="18" charset="0"/>
                <a:cs typeface="Times New Roman" pitchFamily="18" charset="0"/>
              </a:rPr>
              <a:t>άξη</a:t>
            </a:r>
            <a:r>
              <a:rPr lang="el-GR" sz="3200" b="1" dirty="0">
                <a:latin typeface="Times New Roman" pitchFamily="18" charset="0"/>
                <a:cs typeface="Times New Roman" pitchFamily="18" charset="0"/>
              </a:rPr>
              <a:t>: Μονοκοτυλήδονα </a:t>
            </a:r>
            <a:r>
              <a:rPr lang="el-GR" sz="3600" dirty="0">
                <a:latin typeface="Times New Roman" pitchFamily="18" charset="0"/>
                <a:cs typeface="Times New Roman" pitchFamily="18" charset="0"/>
              </a:rPr>
              <a:t>  </a:t>
            </a:r>
            <a:r>
              <a:rPr lang="el-GR" sz="2800" dirty="0">
                <a:latin typeface="Times New Roman" pitchFamily="18" charset="0"/>
                <a:cs typeface="Times New Roman" pitchFamily="18" charset="0"/>
              </a:rPr>
              <a:t>Οι καρποί έχουν μία κοτυληδόνα. </a:t>
            </a:r>
            <a:r>
              <a:rPr lang="en-GB" sz="2000" dirty="0">
                <a:latin typeface="Times New Roman" pitchFamily="18" charset="0"/>
                <a:cs typeface="Times New Roman" pitchFamily="18" charset="0"/>
              </a:rPr>
              <a:t>T</a:t>
            </a:r>
            <a:r>
              <a:rPr lang="el-GR" sz="2000" dirty="0">
                <a:latin typeface="Times New Roman" pitchFamily="18" charset="0"/>
                <a:cs typeface="Times New Roman" pitchFamily="18" charset="0"/>
              </a:rPr>
              <a:t>α φύλλα τους έχουν παράλληλα νεύρα. Δεν εμφανίζουν δευτερογενή αύξηση (διαμετρική), συνήθως έχουν μικρό μέγεθος.</a:t>
            </a:r>
            <a:r>
              <a:rPr lang="el-GR" sz="2800" dirty="0">
                <a:latin typeface="Times New Roman" pitchFamily="18" charset="0"/>
                <a:cs typeface="Times New Roman" pitchFamily="18" charset="0"/>
              </a:rPr>
              <a:t> Γνωστές οικογένειες είναι: 	</a:t>
            </a:r>
          </a:p>
          <a:p>
            <a:pPr algn="just">
              <a:tabLst>
                <a:tab pos="2339975" algn="l"/>
              </a:tabLst>
            </a:pPr>
            <a:r>
              <a:rPr lang="el-GR" sz="2800" dirty="0">
                <a:latin typeface="Times New Roman" pitchFamily="18" charset="0"/>
                <a:cs typeface="Times New Roman" pitchFamily="18" charset="0"/>
              </a:rPr>
              <a:t>     Οικογένεια:	</a:t>
            </a:r>
            <a:r>
              <a:rPr lang="en-GB" sz="2000" dirty="0">
                <a:latin typeface="Times New Roman" pitchFamily="18" charset="0"/>
                <a:cs typeface="Times New Roman" pitchFamily="18" charset="0"/>
              </a:rPr>
              <a:t>Liliaceae</a:t>
            </a:r>
            <a:r>
              <a:rPr lang="el-GR" sz="2000" dirty="0">
                <a:latin typeface="Times New Roman" pitchFamily="18" charset="0"/>
                <a:cs typeface="Times New Roman" pitchFamily="18" charset="0"/>
              </a:rPr>
              <a:t>, είναι οι κρίνοι.</a:t>
            </a:r>
            <a:endParaRPr lang="el-GR" dirty="0"/>
          </a:p>
          <a:p>
            <a:pPr algn="just">
              <a:tabLst>
                <a:tab pos="2339975" algn="l"/>
              </a:tabLst>
            </a:pPr>
            <a:r>
              <a:rPr lang="el-GR" sz="2800" dirty="0">
                <a:latin typeface="Times New Roman" pitchFamily="18" charset="0"/>
                <a:cs typeface="Times New Roman" pitchFamily="18" charset="0"/>
              </a:rPr>
              <a:t>        </a:t>
            </a:r>
            <a:r>
              <a:rPr lang="en-GB" sz="2800" dirty="0">
                <a:latin typeface="Times New Roman" pitchFamily="18" charset="0"/>
                <a:cs typeface="Times New Roman" pitchFamily="18" charset="0"/>
              </a:rPr>
              <a:t>Gramineae</a:t>
            </a:r>
            <a:r>
              <a:rPr lang="el-GR" sz="2800" dirty="0">
                <a:latin typeface="Times New Roman" pitchFamily="18" charset="0"/>
                <a:cs typeface="Times New Roman" pitchFamily="18" charset="0"/>
              </a:rPr>
              <a:t>, είναι τα αγρωστώδη (στάρι,    καλαμπόκι ). </a:t>
            </a:r>
            <a:r>
              <a:rPr lang="en-US" sz="2400" b="1" i="1" dirty="0"/>
              <a:t>Triticum </a:t>
            </a:r>
            <a:r>
              <a:rPr lang="en-US" sz="2400" b="1" i="1" dirty="0" err="1"/>
              <a:t>aestivum</a:t>
            </a:r>
            <a:r>
              <a:rPr lang="el-GR" sz="2400" b="1" i="1" dirty="0"/>
              <a:t>, </a:t>
            </a:r>
            <a:r>
              <a:rPr lang="en-US" sz="2400" b="1" i="1" dirty="0" err="1"/>
              <a:t>Zea</a:t>
            </a:r>
            <a:r>
              <a:rPr lang="en-US" sz="2400" b="1" i="1" dirty="0"/>
              <a:t> mays.</a:t>
            </a:r>
            <a:endParaRPr lang="el-GR" sz="2400" dirty="0"/>
          </a:p>
          <a:p>
            <a:pPr indent="107950" algn="just" eaLnBrk="0" hangingPunct="0">
              <a:tabLst>
                <a:tab pos="2339975" algn="l"/>
              </a:tabLst>
            </a:pPr>
            <a:r>
              <a:rPr lang="el-GR" sz="2800" dirty="0">
                <a:latin typeface="Times New Roman" pitchFamily="18" charset="0"/>
                <a:cs typeface="Times New Roman" pitchFamily="18" charset="0"/>
              </a:rPr>
              <a:t>	</a:t>
            </a:r>
            <a:endParaRPr lang="el-GR" sz="3600" dirty="0"/>
          </a:p>
        </p:txBody>
      </p:sp>
      <p:sp>
        <p:nvSpPr>
          <p:cNvPr id="2" name="Τίτλος 1">
            <a:extLst>
              <a:ext uri="{FF2B5EF4-FFF2-40B4-BE49-F238E27FC236}">
                <a16:creationId xmlns:a16="http://schemas.microsoft.com/office/drawing/2014/main" id="{D3C17148-DE20-4876-99C5-DBB601F30168}"/>
              </a:ext>
            </a:extLst>
          </p:cNvPr>
          <p:cNvSpPr>
            <a:spLocks noGrp="1"/>
          </p:cNvSpPr>
          <p:nvPr>
            <p:ph type="title"/>
          </p:nvPr>
        </p:nvSpPr>
        <p:spPr>
          <a:xfrm>
            <a:off x="660401" y="0"/>
            <a:ext cx="10348526" cy="790684"/>
          </a:xfrm>
        </p:spPr>
        <p:txBody>
          <a:bodyPr>
            <a:normAutofit fontScale="90000"/>
          </a:bodyPr>
          <a:lstStyle/>
          <a:p>
            <a:r>
              <a:rPr lang="el-GR" sz="2200" dirty="0">
                <a:latin typeface="Calibri" pitchFamily="34" charset="0"/>
              </a:rPr>
              <a:t>«</a:t>
            </a:r>
            <a:r>
              <a:rPr lang="el-GR" sz="2200" dirty="0" err="1">
                <a:latin typeface="Calibri" pitchFamily="34" charset="0"/>
              </a:rPr>
              <a:t>Tα</a:t>
            </a:r>
            <a:r>
              <a:rPr lang="el-GR" sz="2200" dirty="0">
                <a:latin typeface="Calibri" pitchFamily="34" charset="0"/>
              </a:rPr>
              <a:t> μονοκοτυλήδονα και τα δικοτυλήδονα ανθίζανε στον κάμπο</a:t>
            </a:r>
            <a:br>
              <a:rPr lang="el-GR" sz="2200" dirty="0">
                <a:latin typeface="Calibri" pitchFamily="34" charset="0"/>
              </a:rPr>
            </a:br>
            <a:r>
              <a:rPr lang="el-GR" sz="2200" dirty="0">
                <a:latin typeface="Calibri" pitchFamily="34" charset="0"/>
              </a:rPr>
              <a:t>σου το '</a:t>
            </a:r>
            <a:r>
              <a:rPr lang="el-GR" sz="2200" dirty="0" err="1">
                <a:latin typeface="Calibri" pitchFamily="34" charset="0"/>
              </a:rPr>
              <a:t>χαν</a:t>
            </a:r>
            <a:r>
              <a:rPr lang="el-GR" sz="2200" dirty="0">
                <a:latin typeface="Calibri" pitchFamily="34" charset="0"/>
              </a:rPr>
              <a:t> πει στον κλήδονα και σμίξαμε φιλήδονα τα χείλια μας, </a:t>
            </a:r>
            <a:r>
              <a:rPr lang="el-GR" sz="2200" dirty="0" err="1">
                <a:latin typeface="Calibri" pitchFamily="34" charset="0"/>
              </a:rPr>
              <a:t>Mαλάμω</a:t>
            </a:r>
            <a:r>
              <a:rPr lang="el-GR" sz="2200" dirty="0">
                <a:latin typeface="Calibri" pitchFamily="34" charset="0"/>
              </a:rPr>
              <a:t>!» (Γ. Σεφέρης) </a:t>
            </a:r>
            <a:br>
              <a:rPr lang="el-GR" sz="1800" dirty="0">
                <a:latin typeface="Calibri" pitchFamily="34" charset="0"/>
              </a:rPr>
            </a:br>
            <a:endParaRPr lang="en-US" sz="1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3CFEC695-A17A-4404-9A2A-81C887E08423}"/>
              </a:ext>
            </a:extLst>
          </p:cNvPr>
          <p:cNvSpPr>
            <a:spLocks noGrp="1"/>
          </p:cNvSpPr>
          <p:nvPr>
            <p:ph type="title"/>
          </p:nvPr>
        </p:nvSpPr>
        <p:spPr>
          <a:xfrm>
            <a:off x="321565" y="320040"/>
            <a:ext cx="1597387" cy="4938361"/>
          </a:xfrm>
        </p:spPr>
        <p:txBody>
          <a:bodyPr vert="horz" lIns="91440" tIns="45720" rIns="91440" bIns="45720" rtlCol="0" anchor="ctr">
            <a:normAutofit/>
          </a:bodyPr>
          <a:lstStyle/>
          <a:p>
            <a:r>
              <a:rPr lang="el-GR" sz="2800" dirty="0"/>
              <a:t>Βασίλειο των Ζώων: Με 2 </a:t>
            </a:r>
            <a:r>
              <a:rPr lang="el-GR" sz="2800" dirty="0" err="1"/>
              <a:t>υποβασίλεια</a:t>
            </a:r>
            <a:endParaRPr lang="en-US" sz="2800" kern="1200" dirty="0">
              <a:latin typeface="+mj-lt"/>
              <a:ea typeface="+mj-ea"/>
              <a:cs typeface="+mj-cs"/>
            </a:endParaRPr>
          </a:p>
        </p:txBody>
      </p:sp>
      <p:sp>
        <p:nvSpPr>
          <p:cNvPr id="7" name="Θέση περιεχομένου 6">
            <a:extLst>
              <a:ext uri="{FF2B5EF4-FFF2-40B4-BE49-F238E27FC236}">
                <a16:creationId xmlns:a16="http://schemas.microsoft.com/office/drawing/2014/main" id="{C186A47B-761D-4DFE-B888-271FFA89DEBF}"/>
              </a:ext>
            </a:extLst>
          </p:cNvPr>
          <p:cNvSpPr>
            <a:spLocks noGrp="1"/>
          </p:cNvSpPr>
          <p:nvPr>
            <p:ph idx="1"/>
          </p:nvPr>
        </p:nvSpPr>
        <p:spPr>
          <a:xfrm>
            <a:off x="2042199" y="1100210"/>
            <a:ext cx="7128514" cy="4938851"/>
          </a:xfrm>
        </p:spPr>
        <p:txBody>
          <a:bodyPr vert="horz" lIns="91440" tIns="45720" rIns="91440" bIns="45720" rtlCol="0" anchor="ctr">
            <a:normAutofit/>
          </a:bodyPr>
          <a:lstStyle/>
          <a:p>
            <a:pPr>
              <a:spcAft>
                <a:spcPts val="600"/>
              </a:spcAft>
            </a:pPr>
            <a:r>
              <a:rPr lang="en-US" sz="1900" b="1" dirty="0"/>
              <a:t>ΥΠΟΒΑΣΙΛΕΙΟ  ΠΡΩTΟΖΩΑ</a:t>
            </a:r>
            <a:endParaRPr lang="en-US" sz="1900" dirty="0"/>
          </a:p>
          <a:p>
            <a:pPr>
              <a:spcAft>
                <a:spcPts val="600"/>
              </a:spcAft>
            </a:pPr>
            <a:r>
              <a:rPr lang="en-US" sz="1900" b="1" dirty="0"/>
              <a:t>ΣΥΝΟΜΟTΑΞΙΑ:  ΠΡΩTΟΖΩΑ</a:t>
            </a:r>
            <a:endParaRPr lang="en-US" sz="1900" dirty="0"/>
          </a:p>
          <a:p>
            <a:pPr>
              <a:spcAft>
                <a:spcPts val="600"/>
              </a:spcAft>
            </a:pPr>
            <a:r>
              <a:rPr lang="en-US" sz="1900" dirty="0" err="1"/>
              <a:t>Κύρι</a:t>
            </a:r>
            <a:r>
              <a:rPr lang="en-US" sz="1900" dirty="0"/>
              <a:t>α χαρακτηριστικά</a:t>
            </a:r>
            <a:r>
              <a:rPr lang="el-GR" sz="1900" dirty="0"/>
              <a:t>: </a:t>
            </a:r>
            <a:r>
              <a:rPr lang="en-US" sz="1900" dirty="0" err="1"/>
              <a:t>Είν</a:t>
            </a:r>
            <a:r>
              <a:rPr lang="en-US" sz="1900" dirty="0"/>
              <a:t>αι μονοκύτταροι ζωικοί οργανισμοί. </a:t>
            </a:r>
            <a:r>
              <a:rPr lang="en-US" sz="1900" dirty="0" err="1"/>
              <a:t>Μερικές</a:t>
            </a:r>
            <a:r>
              <a:rPr lang="en-US" sz="1900" dirty="0"/>
              <a:t> </a:t>
            </a:r>
            <a:r>
              <a:rPr lang="en-US" sz="1900" dirty="0" err="1"/>
              <a:t>φορές</a:t>
            </a:r>
            <a:r>
              <a:rPr lang="en-US" sz="1900" dirty="0"/>
              <a:t> </a:t>
            </a:r>
            <a:r>
              <a:rPr lang="en-US" sz="1900" dirty="0" err="1"/>
              <a:t>σχημ</a:t>
            </a:r>
            <a:r>
              <a:rPr lang="en-US" sz="1900" dirty="0"/>
              <a:t>ατίζουν αποικίες.</a:t>
            </a:r>
            <a:r>
              <a:rPr lang="el-GR" sz="1900" dirty="0"/>
              <a:t> </a:t>
            </a:r>
            <a:r>
              <a:rPr lang="en-US" sz="1900" dirty="0"/>
              <a:t>Επ</a:t>
            </a:r>
            <a:r>
              <a:rPr lang="en-US" sz="1900" dirty="0" err="1"/>
              <a:t>ιτελούν</a:t>
            </a:r>
            <a:r>
              <a:rPr lang="en-US" sz="1900" dirty="0"/>
              <a:t> </a:t>
            </a:r>
            <a:r>
              <a:rPr lang="en-US" sz="1900" dirty="0" err="1"/>
              <a:t>όλες</a:t>
            </a:r>
            <a:r>
              <a:rPr lang="en-US" sz="1900" dirty="0"/>
              <a:t> </a:t>
            </a:r>
            <a:r>
              <a:rPr lang="en-US" sz="1900" dirty="0" err="1"/>
              <a:t>τις</a:t>
            </a:r>
            <a:r>
              <a:rPr lang="en-US" sz="1900" dirty="0"/>
              <a:t> βα</a:t>
            </a:r>
            <a:r>
              <a:rPr lang="en-US" sz="1900" dirty="0" err="1"/>
              <a:t>σικές</a:t>
            </a:r>
            <a:r>
              <a:rPr lang="en-US" sz="1900" dirty="0"/>
              <a:t> </a:t>
            </a:r>
            <a:r>
              <a:rPr lang="en-US" sz="1900" dirty="0" err="1"/>
              <a:t>λειτουργίες</a:t>
            </a:r>
            <a:r>
              <a:rPr lang="en-US" sz="1900" dirty="0"/>
              <a:t> (π</a:t>
            </a:r>
            <a:r>
              <a:rPr lang="en-US" sz="1900" dirty="0" err="1"/>
              <a:t>έψη</a:t>
            </a:r>
            <a:r>
              <a:rPr lang="en-US" sz="1900" dirty="0"/>
              <a:t>, </a:t>
            </a:r>
            <a:r>
              <a:rPr lang="en-US" sz="1900" dirty="0" err="1"/>
              <a:t>θρέψη</a:t>
            </a:r>
            <a:r>
              <a:rPr lang="en-US" sz="1900" dirty="0"/>
              <a:t>, αναπ</a:t>
            </a:r>
            <a:r>
              <a:rPr lang="en-US" sz="1900" dirty="0" err="1"/>
              <a:t>νοή</a:t>
            </a:r>
            <a:r>
              <a:rPr lang="en-US" sz="1900" dirty="0"/>
              <a:t> </a:t>
            </a:r>
            <a:r>
              <a:rPr lang="en-US" sz="1900" dirty="0" err="1"/>
              <a:t>κλ</a:t>
            </a:r>
            <a:r>
              <a:rPr lang="en-US" sz="1900" dirty="0"/>
              <a:t>π) χρησιμοποιώντας  κυτταρικά οργανίδια και όχι διαφοροποιημένους ιστούς και όργανα. Μπ</a:t>
            </a:r>
            <a:r>
              <a:rPr lang="en-US" sz="1900" dirty="0" err="1"/>
              <a:t>ορούμε</a:t>
            </a:r>
            <a:r>
              <a:rPr lang="en-US" sz="1900" dirty="0"/>
              <a:t> να π</a:t>
            </a:r>
            <a:r>
              <a:rPr lang="en-US" sz="1900" dirty="0" err="1"/>
              <a:t>ούμε</a:t>
            </a:r>
            <a:r>
              <a:rPr lang="en-US" sz="1900" dirty="0"/>
              <a:t>  </a:t>
            </a:r>
            <a:r>
              <a:rPr lang="en-US" sz="1900" dirty="0" err="1"/>
              <a:t>ότι</a:t>
            </a:r>
            <a:r>
              <a:rPr lang="en-US" sz="1900" dirty="0"/>
              <a:t> τα π</a:t>
            </a:r>
            <a:r>
              <a:rPr lang="en-US" sz="1900" dirty="0" err="1"/>
              <a:t>ρωτόζω</a:t>
            </a:r>
            <a:r>
              <a:rPr lang="en-US" sz="1900" dirty="0"/>
              <a:t>α αντιπροσωπεύουν τη μεγαλύτερη περιπλοκότητα που μπορεί να επιτευχθεί από ένα μονοκύτταρο οργανισμό.</a:t>
            </a:r>
            <a:r>
              <a:rPr lang="el-GR" sz="1800" dirty="0">
                <a:latin typeface="Calibri" pitchFamily="34" charset="0"/>
              </a:rPr>
              <a:t> </a:t>
            </a:r>
          </a:p>
          <a:p>
            <a:pPr>
              <a:spcAft>
                <a:spcPts val="600"/>
              </a:spcAft>
            </a:pPr>
            <a:r>
              <a:rPr lang="el-GR" sz="1800" dirty="0">
                <a:latin typeface="Calibri" pitchFamily="34" charset="0"/>
              </a:rPr>
              <a:t>Ομοταξία </a:t>
            </a:r>
            <a:r>
              <a:rPr lang="el-GR" sz="1800" dirty="0" err="1">
                <a:latin typeface="Calibri" pitchFamily="34" charset="0"/>
              </a:rPr>
              <a:t>Ευγλενοειδή</a:t>
            </a:r>
            <a:r>
              <a:rPr lang="en-US" sz="1800" dirty="0">
                <a:latin typeface="Calibri" pitchFamily="34" charset="0"/>
              </a:rPr>
              <a:t> </a:t>
            </a:r>
            <a:r>
              <a:rPr lang="en-US" sz="1800" i="1" dirty="0">
                <a:latin typeface="Calibri" pitchFamily="34" charset="0"/>
              </a:rPr>
              <a:t>Euglena</a:t>
            </a:r>
            <a:endParaRPr lang="el-GR" sz="1800" i="1" dirty="0">
              <a:latin typeface="Calibri" pitchFamily="34" charset="0"/>
            </a:endParaRPr>
          </a:p>
          <a:p>
            <a:r>
              <a:rPr lang="el-GR" sz="1800" dirty="0">
                <a:latin typeface="Calibri" pitchFamily="34" charset="0"/>
              </a:rPr>
              <a:t>Ομοταξία Βλεφαριδοφόρα, </a:t>
            </a:r>
            <a:r>
              <a:rPr lang="en-US" sz="1800" i="1" dirty="0">
                <a:latin typeface="Calibri" pitchFamily="34" charset="0"/>
              </a:rPr>
              <a:t>Paramecium</a:t>
            </a:r>
            <a:endParaRPr lang="el-GR" sz="1800" i="1" dirty="0">
              <a:latin typeface="Calibri" pitchFamily="34" charset="0"/>
            </a:endParaRPr>
          </a:p>
          <a:p>
            <a:pPr>
              <a:spcAft>
                <a:spcPts val="600"/>
              </a:spcAft>
            </a:pPr>
            <a:endParaRPr lang="en-US" sz="1800" i="1" dirty="0">
              <a:latin typeface="Calibri" pitchFamily="34" charset="0"/>
            </a:endParaRPr>
          </a:p>
          <a:p>
            <a:pPr>
              <a:spcAft>
                <a:spcPts val="600"/>
              </a:spcAft>
            </a:pPr>
            <a:endParaRPr lang="el-GR" sz="1900" dirty="0"/>
          </a:p>
          <a:p>
            <a:pPr>
              <a:spcAft>
                <a:spcPts val="600"/>
              </a:spcAft>
            </a:pPr>
            <a:endParaRPr lang="en-US" sz="1900" dirty="0"/>
          </a:p>
          <a:p>
            <a:pPr>
              <a:spcAft>
                <a:spcPts val="600"/>
              </a:spcAft>
            </a:pPr>
            <a:endParaRPr lang="en-US" sz="1500" dirty="0"/>
          </a:p>
        </p:txBody>
      </p:sp>
      <p:pic>
        <p:nvPicPr>
          <p:cNvPr id="8" name="Picture 2">
            <a:extLst>
              <a:ext uri="{FF2B5EF4-FFF2-40B4-BE49-F238E27FC236}">
                <a16:creationId xmlns:a16="http://schemas.microsoft.com/office/drawing/2014/main" id="{C4214D8E-26DF-47CF-AFBE-246B71914C18}"/>
              </a:ext>
            </a:extLst>
          </p:cNvPr>
          <p:cNvPicPr>
            <a:picLocks noChangeAspect="1" noChangeArrowheads="1"/>
          </p:cNvPicPr>
          <p:nvPr/>
        </p:nvPicPr>
        <p:blipFill>
          <a:blip r:embed="rId3" cstate="print"/>
          <a:srcRect/>
          <a:stretch>
            <a:fillRect/>
          </a:stretch>
        </p:blipFill>
        <p:spPr bwMode="auto">
          <a:xfrm>
            <a:off x="8892920" y="508000"/>
            <a:ext cx="2617514" cy="2413000"/>
          </a:xfrm>
          <a:prstGeom prst="rect">
            <a:avLst/>
          </a:prstGeom>
          <a:noFill/>
          <a:ln w="9525">
            <a:noFill/>
            <a:miter lim="800000"/>
            <a:headEnd/>
            <a:tailEnd/>
          </a:ln>
        </p:spPr>
      </p:pic>
      <p:pic>
        <p:nvPicPr>
          <p:cNvPr id="9" name="Picture 3">
            <a:extLst>
              <a:ext uri="{FF2B5EF4-FFF2-40B4-BE49-F238E27FC236}">
                <a16:creationId xmlns:a16="http://schemas.microsoft.com/office/drawing/2014/main" id="{CBAA276C-4079-40DD-9574-33B63F551154}"/>
              </a:ext>
            </a:extLst>
          </p:cNvPr>
          <p:cNvPicPr>
            <a:picLocks noChangeAspect="1" noChangeArrowheads="1"/>
          </p:cNvPicPr>
          <p:nvPr/>
        </p:nvPicPr>
        <p:blipFill>
          <a:blip r:embed="rId4" cstate="print"/>
          <a:srcRect/>
          <a:stretch>
            <a:fillRect/>
          </a:stretch>
        </p:blipFill>
        <p:spPr bwMode="auto">
          <a:xfrm>
            <a:off x="9512017" y="3241040"/>
            <a:ext cx="2019300" cy="26924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29E352-860F-4DE7-A6AF-626A6DCA7D82}"/>
              </a:ext>
            </a:extLst>
          </p:cNvPr>
          <p:cNvSpPr>
            <a:spLocks noGrp="1"/>
          </p:cNvSpPr>
          <p:nvPr>
            <p:ph type="title"/>
          </p:nvPr>
        </p:nvSpPr>
        <p:spPr/>
        <p:txBody>
          <a:bodyPr vert="horz" lIns="91440" tIns="45720" rIns="91440" bIns="45720" rtlCol="0" anchor="ctr">
            <a:normAutofit/>
          </a:bodyPr>
          <a:lstStyle/>
          <a:p>
            <a:r>
              <a:rPr lang="en-US" sz="3600" b="1" dirty="0">
                <a:solidFill>
                  <a:srgbClr val="FFFFFF"/>
                </a:solidFill>
              </a:rPr>
              <a:t>ΥΠΟΒΑΣΙΛΕΙΟ ΜΕTΑΖΩΑ.</a:t>
            </a:r>
            <a:br>
              <a:rPr lang="en-US" sz="3600" dirty="0">
                <a:solidFill>
                  <a:srgbClr val="FFFFFF"/>
                </a:solidFill>
              </a:rPr>
            </a:br>
            <a:r>
              <a:rPr lang="el-GR" sz="3600" dirty="0">
                <a:solidFill>
                  <a:srgbClr val="FFFFFF"/>
                </a:solidFill>
                <a:highlight>
                  <a:srgbClr val="000000"/>
                </a:highlight>
              </a:rPr>
              <a:t>Υποβασίλειο ΜΕΤΑΖΩΑ</a:t>
            </a:r>
            <a:endParaRPr lang="en-US" sz="3600" dirty="0">
              <a:solidFill>
                <a:srgbClr val="FFFFFF"/>
              </a:solidFill>
              <a:highlight>
                <a:srgbClr val="000000"/>
              </a:highlight>
            </a:endParaRPr>
          </a:p>
        </p:txBody>
      </p:sp>
      <p:sp>
        <p:nvSpPr>
          <p:cNvPr id="37890" name="Rectangle 1"/>
          <p:cNvSpPr>
            <a:spLocks noChangeArrowheads="1"/>
          </p:cNvSpPr>
          <p:nvPr/>
        </p:nvSpPr>
        <p:spPr bwMode="auto">
          <a:xfrm>
            <a:off x="4742016" y="605896"/>
            <a:ext cx="6413663" cy="5646208"/>
          </a:xfrm>
          <a:prstGeom prst="rect">
            <a:avLst/>
          </a:prstGeom>
        </p:spPr>
        <p:txBody>
          <a:bodyPr vert="horz" lIns="0" tIns="45720" rIns="0" bIns="45720" rtlCol="0" anchor="ctr">
            <a:normAutofit/>
          </a:bodyPr>
          <a:lstStyle/>
          <a:p>
            <a:pPr indent="-228600" defTabSz="914400">
              <a:lnSpc>
                <a:spcPct val="90000"/>
              </a:lnSpc>
              <a:spcAft>
                <a:spcPts val="600"/>
              </a:spcAft>
              <a:buClr>
                <a:schemeClr val="accent1"/>
              </a:buClr>
              <a:buFont typeface="Calibri" panose="020F0502020204030204" pitchFamily="34" charset="0"/>
              <a:buChar char="•"/>
            </a:pPr>
            <a:r>
              <a:rPr lang="en-US" sz="2000" b="1" dirty="0">
                <a:solidFill>
                  <a:schemeClr val="tx1">
                    <a:lumMod val="75000"/>
                    <a:lumOff val="25000"/>
                  </a:schemeClr>
                </a:solidFill>
              </a:rPr>
              <a:t>Επίπ</a:t>
            </a:r>
            <a:r>
              <a:rPr lang="en-US" sz="2000" b="1" dirty="0" err="1">
                <a:solidFill>
                  <a:schemeClr val="tx1">
                    <a:lumMod val="75000"/>
                    <a:lumOff val="25000"/>
                  </a:schemeClr>
                </a:solidFill>
              </a:rPr>
              <a:t>εδο</a:t>
            </a:r>
            <a:r>
              <a:rPr lang="en-US" sz="2000" b="1" dirty="0">
                <a:solidFill>
                  <a:schemeClr val="tx1">
                    <a:lumMod val="75000"/>
                    <a:lumOff val="25000"/>
                  </a:schemeClr>
                </a:solidFill>
              </a:rPr>
              <a:t> </a:t>
            </a:r>
            <a:r>
              <a:rPr lang="en-US" sz="2000" b="1" dirty="0" err="1">
                <a:solidFill>
                  <a:schemeClr val="tx1">
                    <a:lumMod val="75000"/>
                    <a:lumOff val="25000"/>
                  </a:schemeClr>
                </a:solidFill>
              </a:rPr>
              <a:t>οργάνωσης</a:t>
            </a:r>
            <a:r>
              <a:rPr lang="en-US" sz="2000" dirty="0">
                <a:solidFill>
                  <a:schemeClr val="tx1">
                    <a:lumMod val="75000"/>
                    <a:lumOff val="25000"/>
                  </a:schemeClr>
                </a:solidFill>
              </a:rPr>
              <a:t>: π</a:t>
            </a:r>
            <a:r>
              <a:rPr lang="en-US" sz="2000" dirty="0" err="1">
                <a:solidFill>
                  <a:schemeClr val="tx1">
                    <a:lumMod val="75000"/>
                    <a:lumOff val="25000"/>
                  </a:schemeClr>
                </a:solidFill>
              </a:rPr>
              <a:t>ολυκύττ</a:t>
            </a:r>
            <a:r>
              <a:rPr lang="en-US" sz="2000" dirty="0">
                <a:solidFill>
                  <a:schemeClr val="tx1">
                    <a:lumMod val="75000"/>
                    <a:lumOff val="25000"/>
                  </a:schemeClr>
                </a:solidFill>
              </a:rPr>
              <a:t>αροι ζωικοί οργανισμοί.</a:t>
            </a:r>
          </a:p>
          <a:p>
            <a:pPr indent="-228600" defTabSz="914400">
              <a:lnSpc>
                <a:spcPct val="90000"/>
              </a:lnSpc>
              <a:spcAft>
                <a:spcPts val="600"/>
              </a:spcAft>
              <a:buClr>
                <a:schemeClr val="accent1"/>
              </a:buClr>
              <a:buFont typeface="Calibri" panose="020F0502020204030204" pitchFamily="34" charset="0"/>
              <a:buChar char="•"/>
            </a:pPr>
            <a:r>
              <a:rPr lang="en-US" sz="2000" dirty="0">
                <a:solidFill>
                  <a:schemeClr val="tx1">
                    <a:lumMod val="75000"/>
                    <a:lumOff val="25000"/>
                  </a:schemeClr>
                </a:solidFill>
              </a:rPr>
              <a:t> </a:t>
            </a:r>
            <a:r>
              <a:rPr lang="en-US" sz="2000" dirty="0" err="1">
                <a:solidFill>
                  <a:schemeClr val="tx1">
                    <a:lumMod val="75000"/>
                    <a:lumOff val="25000"/>
                  </a:schemeClr>
                </a:solidFill>
              </a:rPr>
              <a:t>Δυν</a:t>
            </a:r>
            <a:r>
              <a:rPr lang="en-US" sz="2000" dirty="0">
                <a:solidFill>
                  <a:schemeClr val="tx1">
                    <a:lumMod val="75000"/>
                    <a:lumOff val="25000"/>
                  </a:schemeClr>
                </a:solidFill>
              </a:rPr>
              <a:t>ατότητες: 1) μεγάλο μέγεθος 2) μεγαλύτερη κινητικότητα 3) σταθερό και ελεγχόμενο εσωτερικό περιβάλλον 4) σχετική ανεξαρτησία από δύσκολα και ευμετάβλητα εξωτερικά περιβάλλοντα.</a:t>
            </a:r>
          </a:p>
          <a:p>
            <a:pPr indent="-228600" defTabSz="914400">
              <a:lnSpc>
                <a:spcPct val="90000"/>
              </a:lnSpc>
              <a:spcAft>
                <a:spcPts val="600"/>
              </a:spcAft>
              <a:buClr>
                <a:schemeClr val="accent1"/>
              </a:buClr>
              <a:buFont typeface="Calibri" panose="020F0502020204030204" pitchFamily="34" charset="0"/>
              <a:buChar char="•"/>
            </a:pPr>
            <a:r>
              <a:rPr lang="en-US" sz="2000" b="1" dirty="0">
                <a:solidFill>
                  <a:schemeClr val="tx1">
                    <a:lumMod val="75000"/>
                    <a:lumOff val="25000"/>
                  </a:schemeClr>
                </a:solidFill>
              </a:rPr>
              <a:t>ΣΥΝΟΜΟTΑΞ</a:t>
            </a:r>
            <a:r>
              <a:rPr lang="el-GR" sz="2000" b="1" dirty="0">
                <a:solidFill>
                  <a:schemeClr val="tx1">
                    <a:lumMod val="75000"/>
                    <a:lumOff val="25000"/>
                  </a:schemeClr>
                </a:solidFill>
              </a:rPr>
              <a:t>ΙΕΣ</a:t>
            </a:r>
            <a:r>
              <a:rPr lang="en-US" sz="2000" b="1" dirty="0">
                <a:solidFill>
                  <a:schemeClr val="tx1">
                    <a:lumMod val="75000"/>
                    <a:lumOff val="25000"/>
                  </a:schemeClr>
                </a:solidFill>
              </a:rPr>
              <a:t>:  Σ</a:t>
            </a:r>
            <a:r>
              <a:rPr lang="el-GR" sz="2000" b="1" dirty="0">
                <a:solidFill>
                  <a:schemeClr val="tx1">
                    <a:lumMod val="75000"/>
                    <a:lumOff val="25000"/>
                  </a:schemeClr>
                </a:solidFill>
              </a:rPr>
              <a:t>πόγγοι</a:t>
            </a:r>
            <a:r>
              <a:rPr lang="en-US" sz="2000" b="1" dirty="0">
                <a:solidFill>
                  <a:schemeClr val="tx1">
                    <a:lumMod val="75000"/>
                    <a:lumOff val="25000"/>
                  </a:schemeClr>
                </a:solidFill>
              </a:rPr>
              <a:t>  (ΠΟΡΟΦΟΡΑ)</a:t>
            </a:r>
            <a:r>
              <a:rPr lang="el-GR" sz="2000" b="1" dirty="0">
                <a:solidFill>
                  <a:schemeClr val="tx1">
                    <a:lumMod val="75000"/>
                    <a:lumOff val="25000"/>
                  </a:schemeClr>
                </a:solidFill>
              </a:rPr>
              <a:t>, </a:t>
            </a:r>
            <a:r>
              <a:rPr lang="el-GR" sz="2400" b="1" dirty="0" err="1"/>
              <a:t>Κνιδόζωα</a:t>
            </a:r>
            <a:r>
              <a:rPr lang="el-GR" sz="2400" b="1" dirty="0"/>
              <a:t>, Πλατυέλμυνθες, </a:t>
            </a:r>
            <a:r>
              <a:rPr lang="el-GR" sz="2400" b="1" dirty="0" err="1"/>
              <a:t>Αννελίδες</a:t>
            </a:r>
            <a:r>
              <a:rPr lang="el-GR" sz="2400" b="1" dirty="0"/>
              <a:t> (</a:t>
            </a:r>
            <a:r>
              <a:rPr lang="el-GR" sz="2400" b="1" dirty="0" err="1"/>
              <a:t>Δακτυλιοσκώλικες</a:t>
            </a:r>
            <a:r>
              <a:rPr lang="el-GR" sz="2400" b="1" dirty="0"/>
              <a:t>), Μαλάκια, Αρθρόποδα, Χορδωτά (Σπονδυλωτά)</a:t>
            </a: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524001" y="43934"/>
            <a:ext cx="184731" cy="369332"/>
          </a:xfrm>
          <a:prstGeom prst="rect">
            <a:avLst/>
          </a:prstGeom>
          <a:noFill/>
          <a:ln w="9525">
            <a:noFill/>
            <a:miter lim="800000"/>
            <a:headEnd/>
            <a:tailEnd/>
          </a:ln>
        </p:spPr>
        <p:txBody>
          <a:bodyPr wrap="none" anchor="ctr">
            <a:spAutoFit/>
          </a:bodyPr>
          <a:lstStyle/>
          <a:p>
            <a:endParaRPr lang="el-GR">
              <a:latin typeface="Calibri" pitchFamily="34" charset="0"/>
            </a:endParaRPr>
          </a:p>
        </p:txBody>
      </p:sp>
      <p:pic>
        <p:nvPicPr>
          <p:cNvPr id="39939" name="Picture 1"/>
          <p:cNvPicPr>
            <a:picLocks noChangeAspect="1" noChangeArrowheads="1"/>
          </p:cNvPicPr>
          <p:nvPr/>
        </p:nvPicPr>
        <p:blipFill>
          <a:blip r:embed="rId3" cstate="print"/>
          <a:srcRect/>
          <a:stretch>
            <a:fillRect/>
          </a:stretch>
        </p:blipFill>
        <p:spPr bwMode="auto">
          <a:xfrm>
            <a:off x="3738564" y="2000250"/>
            <a:ext cx="3724275" cy="2933700"/>
          </a:xfrm>
          <a:prstGeom prst="rect">
            <a:avLst/>
          </a:prstGeom>
          <a:noFill/>
          <a:ln w="9525">
            <a:noFill/>
            <a:miter lim="800000"/>
            <a:headEnd/>
            <a:tailEnd/>
          </a:ln>
        </p:spPr>
      </p:pic>
      <p:sp>
        <p:nvSpPr>
          <p:cNvPr id="39940" name="Rectangle 3"/>
          <p:cNvSpPr>
            <a:spLocks noChangeArrowheads="1"/>
          </p:cNvSpPr>
          <p:nvPr/>
        </p:nvSpPr>
        <p:spPr bwMode="auto">
          <a:xfrm>
            <a:off x="1738313" y="5214938"/>
            <a:ext cx="8501062" cy="830262"/>
          </a:xfrm>
          <a:prstGeom prst="rect">
            <a:avLst/>
          </a:prstGeom>
          <a:noFill/>
          <a:ln w="9525">
            <a:noFill/>
            <a:miter lim="800000"/>
            <a:headEnd/>
            <a:tailEnd/>
          </a:ln>
        </p:spPr>
        <p:txBody>
          <a:bodyPr anchor="ctr">
            <a:spAutoFit/>
          </a:bodyPr>
          <a:lstStyle/>
          <a:p>
            <a:pPr indent="107950" algn="just"/>
            <a:r>
              <a:rPr lang="el-GR" sz="2400">
                <a:latin typeface="Times New Roman" pitchFamily="18" charset="0"/>
                <a:cs typeface="Times New Roman" pitchFamily="18" charset="0"/>
              </a:rPr>
              <a:t> Αριστερά, ακτινωτή συμμετρία στα κοιλεντερόζωα, δεξιά αμφίπλευρη συμμετρία στον άνθρωπο</a:t>
            </a:r>
            <a:endParaRPr lang="el-GR" sz="4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E79F9B6-1F4E-4CDF-8B8D-51AE68F930AB}"/>
              </a:ext>
            </a:extLst>
          </p:cNvPr>
          <p:cNvSpPr>
            <a:spLocks noChangeArrowheads="1"/>
          </p:cNvSpPr>
          <p:nvPr/>
        </p:nvSpPr>
        <p:spPr bwMode="auto">
          <a:xfrm>
            <a:off x="1697038" y="2311400"/>
            <a:ext cx="10240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 name="Πίνακας 1">
            <a:extLst>
              <a:ext uri="{FF2B5EF4-FFF2-40B4-BE49-F238E27FC236}">
                <a16:creationId xmlns:a16="http://schemas.microsoft.com/office/drawing/2014/main" id="{1F335205-E372-49F7-ADDE-97A13CABBD19}"/>
              </a:ext>
            </a:extLst>
          </p:cNvPr>
          <p:cNvGraphicFramePr>
            <a:graphicFrameLocks noGrp="1"/>
          </p:cNvGraphicFramePr>
          <p:nvPr>
            <p:extLst>
              <p:ext uri="{D42A27DB-BD31-4B8C-83A1-F6EECF244321}">
                <p14:modId xmlns:p14="http://schemas.microsoft.com/office/powerpoint/2010/main" val="475560828"/>
              </p:ext>
            </p:extLst>
          </p:nvPr>
        </p:nvGraphicFramePr>
        <p:xfrm>
          <a:off x="1339403" y="1322061"/>
          <a:ext cx="9542549" cy="5249336"/>
        </p:xfrm>
        <a:graphic>
          <a:graphicData uri="http://schemas.openxmlformats.org/drawingml/2006/table">
            <a:tbl>
              <a:tblPr firstRow="1" firstCol="1" bandRow="1">
                <a:tableStyleId>{5C22544A-7EE6-4342-B048-85BDC9FD1C3A}</a:tableStyleId>
              </a:tblPr>
              <a:tblGrid>
                <a:gridCol w="1928730">
                  <a:extLst>
                    <a:ext uri="{9D8B030D-6E8A-4147-A177-3AD203B41FA5}">
                      <a16:colId xmlns:a16="http://schemas.microsoft.com/office/drawing/2014/main" val="2124869484"/>
                    </a:ext>
                  </a:extLst>
                </a:gridCol>
                <a:gridCol w="1419777">
                  <a:extLst>
                    <a:ext uri="{9D8B030D-6E8A-4147-A177-3AD203B41FA5}">
                      <a16:colId xmlns:a16="http://schemas.microsoft.com/office/drawing/2014/main" val="928099430"/>
                    </a:ext>
                  </a:extLst>
                </a:gridCol>
                <a:gridCol w="1511615">
                  <a:extLst>
                    <a:ext uri="{9D8B030D-6E8A-4147-A177-3AD203B41FA5}">
                      <a16:colId xmlns:a16="http://schemas.microsoft.com/office/drawing/2014/main" val="3647607023"/>
                    </a:ext>
                  </a:extLst>
                </a:gridCol>
                <a:gridCol w="1317996">
                  <a:extLst>
                    <a:ext uri="{9D8B030D-6E8A-4147-A177-3AD203B41FA5}">
                      <a16:colId xmlns:a16="http://schemas.microsoft.com/office/drawing/2014/main" val="2169893236"/>
                    </a:ext>
                  </a:extLst>
                </a:gridCol>
                <a:gridCol w="1620178">
                  <a:extLst>
                    <a:ext uri="{9D8B030D-6E8A-4147-A177-3AD203B41FA5}">
                      <a16:colId xmlns:a16="http://schemas.microsoft.com/office/drawing/2014/main" val="4156563548"/>
                    </a:ext>
                  </a:extLst>
                </a:gridCol>
                <a:gridCol w="1744253">
                  <a:extLst>
                    <a:ext uri="{9D8B030D-6E8A-4147-A177-3AD203B41FA5}">
                      <a16:colId xmlns:a16="http://schemas.microsoft.com/office/drawing/2014/main" val="3667973389"/>
                    </a:ext>
                  </a:extLst>
                </a:gridCol>
              </a:tblGrid>
              <a:tr h="700504">
                <a:tc>
                  <a:txBody>
                    <a:bodyPr/>
                    <a:lstStyle/>
                    <a:p>
                      <a:pPr marL="0" marR="0" indent="0" algn="just">
                        <a:lnSpc>
                          <a:spcPct val="150000"/>
                        </a:lnSpc>
                        <a:spcBef>
                          <a:spcPts val="0"/>
                        </a:spcBef>
                        <a:spcAft>
                          <a:spcPts val="0"/>
                        </a:spcAft>
                      </a:pPr>
                      <a:r>
                        <a:rPr lang="el-GR"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Συμμετρία</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Σωματική Κοιλότητα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Μεταμέρεια σώματος</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Ειδικά χαρακτηριστικά</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Παραδείγματα</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extLst>
                  <a:ext uri="{0D108BD9-81ED-4DB2-BD59-A6C34878D82A}">
                    <a16:rowId xmlns:a16="http://schemas.microsoft.com/office/drawing/2014/main" val="588239642"/>
                  </a:ext>
                </a:extLst>
              </a:tr>
              <a:tr h="700504">
                <a:tc>
                  <a:txBody>
                    <a:bodyPr/>
                    <a:lstStyle/>
                    <a:p>
                      <a:pPr marL="0" marR="0" indent="0" algn="just">
                        <a:lnSpc>
                          <a:spcPct val="150000"/>
                        </a:lnSpc>
                        <a:spcBef>
                          <a:spcPts val="0"/>
                        </a:spcBef>
                        <a:spcAft>
                          <a:spcPts val="0"/>
                        </a:spcAft>
                      </a:pPr>
                      <a:r>
                        <a:rPr lang="el-GR" sz="1500">
                          <a:effectLst/>
                        </a:rPr>
                        <a:t>Ποροφόρα</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dirty="0">
                          <a:effectLst/>
                        </a:rPr>
                        <a:t>Ασυμμετρία</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Όχι (πόροι)</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ΟΧΙ</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l">
                        <a:lnSpc>
                          <a:spcPct val="150000"/>
                        </a:lnSpc>
                        <a:spcBef>
                          <a:spcPts val="0"/>
                        </a:spcBef>
                        <a:spcAft>
                          <a:spcPts val="0"/>
                        </a:spcAft>
                      </a:pPr>
                      <a:r>
                        <a:rPr lang="el-GR" sz="1500">
                          <a:effectLst/>
                        </a:rPr>
                        <a:t>Άκανθες για στήριξη</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Σπόγγοι</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extLst>
                  <a:ext uri="{0D108BD9-81ED-4DB2-BD59-A6C34878D82A}">
                    <a16:rowId xmlns:a16="http://schemas.microsoft.com/office/drawing/2014/main" val="2196036154"/>
                  </a:ext>
                </a:extLst>
              </a:tr>
              <a:tr h="700504">
                <a:tc>
                  <a:txBody>
                    <a:bodyPr/>
                    <a:lstStyle/>
                    <a:p>
                      <a:pPr marL="0" marR="0" indent="0" algn="just">
                        <a:lnSpc>
                          <a:spcPct val="150000"/>
                        </a:lnSpc>
                        <a:spcBef>
                          <a:spcPts val="0"/>
                        </a:spcBef>
                        <a:spcAft>
                          <a:spcPts val="0"/>
                        </a:spcAft>
                      </a:pPr>
                      <a:r>
                        <a:rPr lang="el-GR" sz="1500" dirty="0" err="1">
                          <a:effectLst/>
                        </a:rPr>
                        <a:t>Κνιδόζωα</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dirty="0">
                          <a:effectLst/>
                        </a:rPr>
                        <a:t>Ακτινωτή</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Στόμα χωρίς πρωκτό</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ΟΧΙ</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l">
                        <a:lnSpc>
                          <a:spcPct val="150000"/>
                        </a:lnSpc>
                        <a:spcBef>
                          <a:spcPts val="0"/>
                        </a:spcBef>
                        <a:spcAft>
                          <a:spcPts val="0"/>
                        </a:spcAft>
                      </a:pPr>
                      <a:r>
                        <a:rPr lang="el-GR" sz="1500">
                          <a:effectLst/>
                        </a:rPr>
                        <a:t>Κνιδοκύτταρα</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Μέδουσες, κοράλλια</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extLst>
                  <a:ext uri="{0D108BD9-81ED-4DB2-BD59-A6C34878D82A}">
                    <a16:rowId xmlns:a16="http://schemas.microsoft.com/office/drawing/2014/main" val="1976232454"/>
                  </a:ext>
                </a:extLst>
              </a:tr>
              <a:tr h="700504">
                <a:tc>
                  <a:txBody>
                    <a:bodyPr/>
                    <a:lstStyle/>
                    <a:p>
                      <a:pPr marL="0" marR="0" indent="0" algn="just">
                        <a:lnSpc>
                          <a:spcPct val="150000"/>
                        </a:lnSpc>
                        <a:spcBef>
                          <a:spcPts val="0"/>
                        </a:spcBef>
                        <a:spcAft>
                          <a:spcPts val="0"/>
                        </a:spcAft>
                      </a:pPr>
                      <a:r>
                        <a:rPr lang="el-GR" sz="1500" dirty="0">
                          <a:effectLst/>
                        </a:rPr>
                        <a:t>Πλατυέλμυνθες</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Αμφίπλευρη</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dirty="0">
                          <a:effectLst/>
                        </a:rPr>
                        <a:t>Στόμα χωρίς πρωκτό</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ΟΧΙ</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l">
                        <a:lnSpc>
                          <a:spcPct val="150000"/>
                        </a:lnSpc>
                        <a:spcBef>
                          <a:spcPts val="0"/>
                        </a:spcBef>
                        <a:spcAft>
                          <a:spcPts val="0"/>
                        </a:spcAft>
                      </a:pPr>
                      <a:r>
                        <a:rPr lang="el-GR" sz="1500">
                          <a:effectLst/>
                        </a:rPr>
                        <a:t>Σώμα πλατυσμένο</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Ταινία</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extLst>
                  <a:ext uri="{0D108BD9-81ED-4DB2-BD59-A6C34878D82A}">
                    <a16:rowId xmlns:a16="http://schemas.microsoft.com/office/drawing/2014/main" val="2135190028"/>
                  </a:ext>
                </a:extLst>
              </a:tr>
              <a:tr h="1046312">
                <a:tc>
                  <a:txBody>
                    <a:bodyPr/>
                    <a:lstStyle/>
                    <a:p>
                      <a:pPr marL="0" marR="0" indent="0" algn="just">
                        <a:lnSpc>
                          <a:spcPct val="150000"/>
                        </a:lnSpc>
                        <a:spcBef>
                          <a:spcPts val="0"/>
                        </a:spcBef>
                        <a:spcAft>
                          <a:spcPts val="0"/>
                        </a:spcAft>
                      </a:pPr>
                      <a:r>
                        <a:rPr lang="el-GR" sz="1500" dirty="0" err="1">
                          <a:effectLst/>
                        </a:rPr>
                        <a:t>Αννελίδες</a:t>
                      </a:r>
                      <a:r>
                        <a:rPr lang="el-GR" sz="1500" dirty="0">
                          <a:effectLst/>
                        </a:rPr>
                        <a:t> (</a:t>
                      </a:r>
                      <a:r>
                        <a:rPr lang="el-GR" sz="1500" dirty="0" err="1">
                          <a:effectLst/>
                        </a:rPr>
                        <a:t>Δακτυλιδιοσκώλικες</a:t>
                      </a:r>
                      <a:r>
                        <a:rPr lang="el-GR" sz="1500" dirty="0">
                          <a:effectLst/>
                        </a:rPr>
                        <a: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Αμφίπλευρη</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Στόμα και  πρωκτός</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ΝΑΙ</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l">
                        <a:lnSpc>
                          <a:spcPct val="150000"/>
                        </a:lnSpc>
                        <a:spcBef>
                          <a:spcPts val="0"/>
                        </a:spcBef>
                        <a:spcAft>
                          <a:spcPts val="0"/>
                        </a:spcAft>
                      </a:pPr>
                      <a:r>
                        <a:rPr lang="el-GR" sz="1500">
                          <a:effectLst/>
                        </a:rPr>
                        <a:t>Κίνηση με περισταλτικές κινήσεις</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Γαιοσκώληκες, βδέλλες</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extLst>
                  <a:ext uri="{0D108BD9-81ED-4DB2-BD59-A6C34878D82A}">
                    <a16:rowId xmlns:a16="http://schemas.microsoft.com/office/drawing/2014/main" val="2947480537"/>
                  </a:ext>
                </a:extLst>
              </a:tr>
              <a:tr h="700504">
                <a:tc>
                  <a:txBody>
                    <a:bodyPr/>
                    <a:lstStyle/>
                    <a:p>
                      <a:pPr marL="0" marR="0" indent="0" algn="just">
                        <a:lnSpc>
                          <a:spcPct val="150000"/>
                        </a:lnSpc>
                        <a:spcBef>
                          <a:spcPts val="0"/>
                        </a:spcBef>
                        <a:spcAft>
                          <a:spcPts val="0"/>
                        </a:spcAft>
                      </a:pPr>
                      <a:r>
                        <a:rPr lang="el-GR" sz="1500" dirty="0">
                          <a:effectLst/>
                        </a:rPr>
                        <a:t>Μαλάκια</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Αμφίπλευρη</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Στόμα και πρωκτός</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ΜΗ ΟΡΑΤΗ</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l">
                        <a:lnSpc>
                          <a:spcPct val="150000"/>
                        </a:lnSpc>
                        <a:spcBef>
                          <a:spcPts val="0"/>
                        </a:spcBef>
                        <a:spcAft>
                          <a:spcPts val="0"/>
                        </a:spcAft>
                      </a:pPr>
                      <a:r>
                        <a:rPr lang="el-GR" sz="1500">
                          <a:effectLst/>
                        </a:rPr>
                        <a:t>Πιθανή ύπαρξη κελύφους</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Σαλιγκάρι, Χταπόδι, Σουπιά</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extLst>
                  <a:ext uri="{0D108BD9-81ED-4DB2-BD59-A6C34878D82A}">
                    <a16:rowId xmlns:a16="http://schemas.microsoft.com/office/drawing/2014/main" val="1221543318"/>
                  </a:ext>
                </a:extLst>
              </a:tr>
              <a:tr h="700504">
                <a:tc>
                  <a:txBody>
                    <a:bodyPr/>
                    <a:lstStyle/>
                    <a:p>
                      <a:pPr marL="0" marR="0" indent="0" algn="just">
                        <a:lnSpc>
                          <a:spcPct val="150000"/>
                        </a:lnSpc>
                        <a:spcBef>
                          <a:spcPts val="0"/>
                        </a:spcBef>
                        <a:spcAft>
                          <a:spcPts val="0"/>
                        </a:spcAft>
                      </a:pPr>
                      <a:r>
                        <a:rPr lang="el-GR" sz="1500" dirty="0">
                          <a:effectLst/>
                        </a:rPr>
                        <a:t>Αρθρόποδα</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Αμφίπλευρη</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Στόμα και πρωκτός</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a:effectLst/>
                        </a:rPr>
                        <a:t>ΝΑΙ</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l">
                        <a:lnSpc>
                          <a:spcPct val="150000"/>
                        </a:lnSpc>
                        <a:spcBef>
                          <a:spcPts val="0"/>
                        </a:spcBef>
                        <a:spcAft>
                          <a:spcPts val="0"/>
                        </a:spcAft>
                      </a:pPr>
                      <a:r>
                        <a:rPr lang="el-GR" sz="1500">
                          <a:effectLst/>
                        </a:rPr>
                        <a:t>Εξωσκελετός από χιτίνη</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tc>
                  <a:txBody>
                    <a:bodyPr/>
                    <a:lstStyle/>
                    <a:p>
                      <a:pPr marL="0" marR="0" indent="0" algn="just">
                        <a:lnSpc>
                          <a:spcPct val="150000"/>
                        </a:lnSpc>
                        <a:spcBef>
                          <a:spcPts val="0"/>
                        </a:spcBef>
                        <a:spcAft>
                          <a:spcPts val="0"/>
                        </a:spcAft>
                      </a:pPr>
                      <a:r>
                        <a:rPr lang="el-GR" sz="1500" dirty="0">
                          <a:effectLst/>
                        </a:rPr>
                        <a:t>Έντομα, Αράχνες, Γαρίδες, Αστακοί</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86452" marR="86452" marT="0" marB="0"/>
                </a:tc>
                <a:extLst>
                  <a:ext uri="{0D108BD9-81ED-4DB2-BD59-A6C34878D82A}">
                    <a16:rowId xmlns:a16="http://schemas.microsoft.com/office/drawing/2014/main" val="919797767"/>
                  </a:ext>
                </a:extLst>
              </a:tr>
            </a:tbl>
          </a:graphicData>
        </a:graphic>
      </p:graphicFrame>
      <p:sp>
        <p:nvSpPr>
          <p:cNvPr id="4" name="Τίτλος 3">
            <a:extLst>
              <a:ext uri="{FF2B5EF4-FFF2-40B4-BE49-F238E27FC236}">
                <a16:creationId xmlns:a16="http://schemas.microsoft.com/office/drawing/2014/main" id="{36B8F452-250A-455D-BFCA-935A31919F11}"/>
              </a:ext>
            </a:extLst>
          </p:cNvPr>
          <p:cNvSpPr>
            <a:spLocks noGrp="1"/>
          </p:cNvSpPr>
          <p:nvPr>
            <p:ph type="title"/>
          </p:nvPr>
        </p:nvSpPr>
        <p:spPr>
          <a:xfrm>
            <a:off x="1097280" y="286603"/>
            <a:ext cx="10058400" cy="780197"/>
          </a:xfrm>
        </p:spPr>
        <p:txBody>
          <a:bodyPr>
            <a:normAutofit fontScale="90000"/>
          </a:bodyPr>
          <a:lstStyle/>
          <a:p>
            <a:r>
              <a:rPr lang="el-GR" dirty="0"/>
              <a:t>Συνομοταξίες Ασπόνδυλων[Μόνο ως Γεν. εικόνα] ΑΠΛΗ ΑΝΑΓΝΩΣΗ</a:t>
            </a:r>
            <a:endParaRPr lang="en-US" dirty="0"/>
          </a:p>
        </p:txBody>
      </p:sp>
    </p:spTree>
    <p:extLst>
      <p:ext uri="{BB962C8B-B14F-4D97-AF65-F5344CB8AC3E}">
        <p14:creationId xmlns:p14="http://schemas.microsoft.com/office/powerpoint/2010/main" val="1778905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ChangeArrowheads="1"/>
          </p:cNvSpPr>
          <p:nvPr/>
        </p:nvSpPr>
        <p:spPr bwMode="auto">
          <a:xfrm>
            <a:off x="1524000" y="153958"/>
            <a:ext cx="8858250" cy="5324535"/>
          </a:xfrm>
          <a:prstGeom prst="rect">
            <a:avLst/>
          </a:prstGeom>
          <a:noFill/>
          <a:ln w="9525">
            <a:noFill/>
            <a:miter lim="800000"/>
            <a:headEnd/>
            <a:tailEnd/>
          </a:ln>
        </p:spPr>
        <p:txBody>
          <a:bodyPr anchor="ctr">
            <a:spAutoFit/>
          </a:bodyPr>
          <a:lstStyle/>
          <a:p>
            <a:pPr indent="111125" algn="just">
              <a:defRPr/>
            </a:pPr>
            <a:r>
              <a:rPr lang="el-GR" sz="2000" b="1" dirty="0">
                <a:latin typeface="Times New Roman" pitchFamily="18" charset="0"/>
                <a:cs typeface="Times New Roman" pitchFamily="18" charset="0"/>
              </a:rPr>
              <a:t>Συνομοταξία Αρθρόποδα: </a:t>
            </a:r>
          </a:p>
          <a:p>
            <a:pPr indent="111125" algn="just">
              <a:defRPr/>
            </a:pPr>
            <a:r>
              <a:rPr lang="el-GR" sz="2000" b="1" dirty="0">
                <a:latin typeface="Times New Roman" pitchFamily="18" charset="0"/>
                <a:cs typeface="Times New Roman" pitchFamily="18" charset="0"/>
              </a:rPr>
              <a:t>Ομοταξία : Έντομα.</a:t>
            </a:r>
            <a:endParaRPr lang="el-GR" dirty="0"/>
          </a:p>
          <a:p>
            <a:pPr indent="111125" algn="just" eaLnBrk="0" hangingPunct="0">
              <a:defRPr/>
            </a:pPr>
            <a:r>
              <a:rPr lang="en-GB" sz="2000" dirty="0">
                <a:latin typeface="Times New Roman" pitchFamily="18" charset="0"/>
                <a:cs typeface="Times New Roman" pitchFamily="18" charset="0"/>
              </a:rPr>
              <a:t>T</a:t>
            </a:r>
            <a:r>
              <a:rPr lang="el-GR" sz="2000" dirty="0">
                <a:latin typeface="Times New Roman" pitchFamily="18" charset="0"/>
                <a:cs typeface="Times New Roman" pitchFamily="18" charset="0"/>
              </a:rPr>
              <a:t>ο σώμα τους χωρίζεται σε τρία πολύ χαρακτηριστικά μέρη: την κεφαλή, το θώρακα και την κοιλιά. Από το θώρακα εκφύονται ένα ή δύο ζεύγη φτερών και </a:t>
            </a:r>
            <a:r>
              <a:rPr lang="el-GR" sz="2000" b="1" u="sng" dirty="0">
                <a:latin typeface="Times New Roman" pitchFamily="18" charset="0"/>
                <a:cs typeface="Times New Roman" pitchFamily="18" charset="0"/>
              </a:rPr>
              <a:t>τρία ζεύγη ποδιών,</a:t>
            </a:r>
            <a:r>
              <a:rPr lang="el-GR" sz="2000" dirty="0">
                <a:latin typeface="Times New Roman" pitchFamily="18" charset="0"/>
                <a:cs typeface="Times New Roman" pitchFamily="18" charset="0"/>
              </a:rPr>
              <a:t> ενώ δεν εκφύονται εξαρτήματα από την κοιλιά.</a:t>
            </a:r>
            <a:r>
              <a:rPr lang="en-GB" sz="2000" dirty="0">
                <a:latin typeface="Times New Roman" pitchFamily="18" charset="0"/>
                <a:cs typeface="Times New Roman" pitchFamily="18" charset="0"/>
              </a:rPr>
              <a:t>T</a:t>
            </a:r>
            <a:r>
              <a:rPr lang="el-GR" sz="2000" dirty="0">
                <a:latin typeface="Times New Roman" pitchFamily="18" charset="0"/>
                <a:cs typeface="Times New Roman" pitchFamily="18" charset="0"/>
              </a:rPr>
              <a:t>α πιο πρωτόγονα είδη είναι άπτερα, ενώ τα μεταγενέστερα είναι φτερωτά. </a:t>
            </a:r>
            <a:endParaRPr lang="el-GR" dirty="0"/>
          </a:p>
          <a:p>
            <a:pPr indent="111125" algn="just" eaLnBrk="0" hangingPunct="0">
              <a:defRPr/>
            </a:pPr>
            <a:r>
              <a:rPr lang="el-GR" sz="1050" dirty="0">
                <a:latin typeface="Times New Roman" pitchFamily="18" charset="0"/>
                <a:cs typeface="Times New Roman" pitchFamily="18" charset="0"/>
              </a:rPr>
              <a:t>Έχουν ένα ζεύγος κεραιών και αναπνέουν με σύστημα τραχειών, το οποίο ανοίγει στο εξωτερικό περιβάλλον με ειδικές βαλβίδες.</a:t>
            </a:r>
            <a:endParaRPr lang="el-GR" sz="1000" dirty="0"/>
          </a:p>
          <a:p>
            <a:pPr indent="111125" algn="just" eaLnBrk="0" hangingPunct="0">
              <a:defRPr/>
            </a:pPr>
            <a:r>
              <a:rPr lang="el-GR" sz="1050" dirty="0">
                <a:latin typeface="Times New Roman" pitchFamily="18" charset="0"/>
                <a:cs typeface="Times New Roman" pitchFamily="18" charset="0"/>
              </a:rPr>
              <a:t>Θεωρούνται η μεγαλύτερη και πιο επιτυχημένη ομοταξία των ζώων. Αυτό οφείλεται στα γενικά χαρακτηριστικά των αρθρόποδων αλλά και α) στο μικρό μέγεθός τους, που τους επιτρέπει να αξιοποιούν μια τεράστια ποικιλία περιβαλλόντων και β) στις ποικίλες στρατηγικές ανάπτυξης και επιβίωσης. Από τα μεταγενέστερα είδη άλλα εμφανίζουν ατελή μεταμόρφωση γεννούν αυγά τα οποία δίνουν προνύμφες που μοιάζουν με το τέλειο έντομο. Τρέφονται, αποβάλλουν το περίβλημά τους, μεγαλώνουν και ο κύκλος επαναλαμβάνεται αρκετές φορές Στην κατηγορία αυτή ανήκουν η ακρίδα και ο κρεμμυδοφάγος. Άλλα από τα μεταγενέστερα είδη εντόμων παρουσιάζουν τέλεια μεταμόρφωση η οποία περιλαμβάνει τα εξής στάδια: Αυγό-Προνύμφη-Χρυσαλλίδα-</a:t>
            </a:r>
            <a:r>
              <a:rPr lang="en-GB" sz="1050" dirty="0">
                <a:latin typeface="Times New Roman" pitchFamily="18" charset="0"/>
                <a:cs typeface="Times New Roman" pitchFamily="18" charset="0"/>
              </a:rPr>
              <a:t>T</a:t>
            </a:r>
            <a:r>
              <a:rPr lang="el-GR" sz="1050" dirty="0">
                <a:latin typeface="Times New Roman" pitchFamily="18" charset="0"/>
                <a:cs typeface="Times New Roman" pitchFamily="18" charset="0"/>
              </a:rPr>
              <a:t>έλειο έντομο. (Η προνύμφη μοιάζει με σκουλήκι). </a:t>
            </a:r>
          </a:p>
          <a:p>
            <a:pPr indent="111125" algn="just" eaLnBrk="0" hangingPunct="0">
              <a:defRPr/>
            </a:pPr>
            <a:endParaRPr lang="el-GR" sz="1050" dirty="0">
              <a:latin typeface="Times New Roman" pitchFamily="18" charset="0"/>
              <a:cs typeface="Times New Roman" pitchFamily="18" charset="0"/>
            </a:endParaRPr>
          </a:p>
          <a:p>
            <a:pPr indent="111125" algn="just" eaLnBrk="0" hangingPunct="0">
              <a:defRPr/>
            </a:pPr>
            <a:r>
              <a:rPr lang="el-GR" b="1" dirty="0"/>
              <a:t>Tάξη: Υμενόπτερα.</a:t>
            </a:r>
            <a:r>
              <a:rPr lang="el-GR" dirty="0"/>
              <a:t> Μυρμήγκια - Μέλισσες -Σφήκες. (πολλά ζουν σε   κοινωνίες).</a:t>
            </a:r>
          </a:p>
          <a:p>
            <a:pPr indent="111125" algn="just" eaLnBrk="0" hangingPunct="0">
              <a:defRPr/>
            </a:pPr>
            <a:endParaRPr lang="el-GR" dirty="0"/>
          </a:p>
          <a:p>
            <a:pPr indent="111125" algn="just" eaLnBrk="0" hangingPunct="0">
              <a:defRPr/>
            </a:pPr>
            <a:r>
              <a:rPr lang="el-GR" dirty="0"/>
              <a:t>Σφήκα: Επιστημονικό όνομα </a:t>
            </a:r>
            <a:r>
              <a:rPr lang="en-US" i="1" dirty="0" err="1"/>
              <a:t>Vespa</a:t>
            </a:r>
            <a:r>
              <a:rPr lang="en-US" i="1" dirty="0"/>
              <a:t> </a:t>
            </a:r>
            <a:r>
              <a:rPr lang="en-US" i="1" dirty="0" err="1"/>
              <a:t>auraria</a:t>
            </a:r>
            <a:endParaRPr lang="en-US" i="1" dirty="0"/>
          </a:p>
          <a:p>
            <a:pPr indent="111125" algn="just" eaLnBrk="0" hangingPunct="0">
              <a:defRPr/>
            </a:pPr>
            <a:endParaRPr lang="en-US" dirty="0"/>
          </a:p>
          <a:p>
            <a:pPr indent="111125" algn="just" eaLnBrk="0" hangingPunct="0">
              <a:defRPr/>
            </a:pPr>
            <a:r>
              <a:rPr lang="el-GR" b="1" dirty="0"/>
              <a:t>Επομένως, ταξινόμηση σφήκας</a:t>
            </a:r>
            <a:r>
              <a:rPr lang="el-GR" dirty="0"/>
              <a:t>: Είδος: </a:t>
            </a:r>
            <a:r>
              <a:rPr lang="en-US" dirty="0" err="1"/>
              <a:t>auraria</a:t>
            </a:r>
            <a:r>
              <a:rPr lang="en-US" dirty="0"/>
              <a:t>, </a:t>
            </a:r>
            <a:r>
              <a:rPr lang="el-GR" dirty="0"/>
              <a:t>Γένος:</a:t>
            </a:r>
            <a:r>
              <a:rPr lang="en-US" dirty="0"/>
              <a:t> </a:t>
            </a:r>
            <a:r>
              <a:rPr lang="en-US" dirty="0" err="1"/>
              <a:t>Vespa</a:t>
            </a:r>
            <a:r>
              <a:rPr lang="en-US" dirty="0"/>
              <a:t>,</a:t>
            </a:r>
            <a:r>
              <a:rPr lang="el-GR" dirty="0"/>
              <a:t> Τάξη: Υμενόπτερα</a:t>
            </a:r>
            <a:r>
              <a:rPr lang="en-US" dirty="0"/>
              <a:t>, </a:t>
            </a:r>
            <a:r>
              <a:rPr lang="el-GR" dirty="0"/>
              <a:t>Ομοταξία: Έντομα</a:t>
            </a:r>
            <a:r>
              <a:rPr lang="en-US" dirty="0"/>
              <a:t>, </a:t>
            </a:r>
            <a:r>
              <a:rPr lang="el-GR" dirty="0"/>
              <a:t>Συνομοταξία: Αρθρόποδα, </a:t>
            </a:r>
            <a:r>
              <a:rPr lang="el-GR" dirty="0" err="1"/>
              <a:t>Υποβασίλειο</a:t>
            </a:r>
            <a:r>
              <a:rPr lang="el-GR" dirty="0"/>
              <a:t> </a:t>
            </a:r>
            <a:r>
              <a:rPr lang="el-GR" dirty="0" err="1"/>
              <a:t>Μετάζωα</a:t>
            </a:r>
            <a:r>
              <a:rPr lang="el-GR" dirty="0"/>
              <a:t>, Βασίλειο: Ζώων</a:t>
            </a:r>
          </a:p>
          <a:p>
            <a:pPr indent="111125" algn="just" eaLnBrk="0" hangingPunct="0">
              <a:defRPr/>
            </a:pPr>
            <a:endParaRPr lang="el-GR" sz="1400" dirty="0"/>
          </a:p>
          <a:p>
            <a:pPr indent="111125" algn="just" eaLnBrk="0" hangingPunct="0">
              <a:defRPr/>
            </a:pPr>
            <a:endParaRPr lang="el-GR" sz="1400" dirty="0"/>
          </a:p>
        </p:txBody>
      </p:sp>
      <p:pic>
        <p:nvPicPr>
          <p:cNvPr id="2" name="Εγγεγραμμένος ήχος">
            <a:hlinkClick r:id="" action="ppaction://media"/>
            <a:extLst>
              <a:ext uri="{FF2B5EF4-FFF2-40B4-BE49-F238E27FC236}">
                <a16:creationId xmlns:a16="http://schemas.microsoft.com/office/drawing/2014/main" id="{24F9AF45-4C86-4FAA-B6A6-D4D4EE90AB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1524001" y="307638"/>
            <a:ext cx="8715375" cy="5355312"/>
          </a:xfrm>
          <a:prstGeom prst="rect">
            <a:avLst/>
          </a:prstGeom>
          <a:noFill/>
          <a:ln w="9525">
            <a:noFill/>
            <a:miter lim="800000"/>
            <a:headEnd/>
            <a:tailEnd/>
          </a:ln>
        </p:spPr>
        <p:txBody>
          <a:bodyPr anchor="ctr">
            <a:spAutoFit/>
          </a:bodyPr>
          <a:lstStyle/>
          <a:p>
            <a:pPr indent="111125" algn="just"/>
            <a:r>
              <a:rPr lang="el-GR" sz="2400" b="1" dirty="0">
                <a:latin typeface="Times New Roman" pitchFamily="18" charset="0"/>
                <a:cs typeface="Times New Roman" pitchFamily="18" charset="0"/>
              </a:rPr>
              <a:t>ΣΥΝΟΜΟ</a:t>
            </a:r>
            <a:r>
              <a:rPr lang="en-GB" sz="2400" b="1" dirty="0">
                <a:latin typeface="Times New Roman" pitchFamily="18" charset="0"/>
                <a:cs typeface="Times New Roman" pitchFamily="18" charset="0"/>
              </a:rPr>
              <a:t>T</a:t>
            </a:r>
            <a:r>
              <a:rPr lang="el-GR" sz="2400" b="1" dirty="0">
                <a:latin typeface="Times New Roman" pitchFamily="18" charset="0"/>
                <a:cs typeface="Times New Roman" pitchFamily="18" charset="0"/>
              </a:rPr>
              <a:t>ΑΞΙΑ: ΧΟΡΔΩ</a:t>
            </a:r>
            <a:r>
              <a:rPr lang="en-GB" sz="2400" b="1" dirty="0">
                <a:latin typeface="Times New Roman" pitchFamily="18" charset="0"/>
                <a:cs typeface="Times New Roman" pitchFamily="18" charset="0"/>
              </a:rPr>
              <a:t>T</a:t>
            </a:r>
            <a:r>
              <a:rPr lang="el-GR" sz="2400" b="1" dirty="0">
                <a:latin typeface="Times New Roman" pitchFamily="18" charset="0"/>
                <a:cs typeface="Times New Roman" pitchFamily="18" charset="0"/>
              </a:rPr>
              <a:t>Α/ ουσιαστικά ταυτίζεται με τα Σπονδυλωτά</a:t>
            </a:r>
            <a:endParaRPr lang="el-GR" sz="2000" dirty="0"/>
          </a:p>
          <a:p>
            <a:pPr indent="111125" algn="just" eaLnBrk="0" hangingPunct="0"/>
            <a:r>
              <a:rPr lang="el-GR" sz="2400" dirty="0">
                <a:latin typeface="Times New Roman" pitchFamily="18" charset="0"/>
                <a:cs typeface="Times New Roman" pitchFamily="18" charset="0"/>
              </a:rPr>
              <a:t>Περιλαμβάνει υδρόβιους και χερσαίους οργανισμούς. Χαρακτηριστικά που μοιράζονται με τ' ασπόνδυλα: Αμφίπλευρη συμμετρία, κεφάλι, σωματική κοιλότητα, πεπτικό σύστημα και </a:t>
            </a:r>
            <a:r>
              <a:rPr lang="el-GR" sz="2400" dirty="0" err="1">
                <a:latin typeface="Times New Roman" pitchFamily="18" charset="0"/>
                <a:cs typeface="Times New Roman" pitchFamily="18" charset="0"/>
              </a:rPr>
              <a:t>μεταμέρεια</a:t>
            </a:r>
            <a:r>
              <a:rPr lang="el-GR" sz="2400" dirty="0">
                <a:latin typeface="Times New Roman" pitchFamily="18" charset="0"/>
                <a:cs typeface="Times New Roman" pitchFamily="18" charset="0"/>
              </a:rPr>
              <a:t>.</a:t>
            </a:r>
          </a:p>
          <a:p>
            <a:pPr indent="111125" algn="just" eaLnBrk="0" hangingPunct="0"/>
            <a:endParaRPr lang="el-GR" sz="2000" dirty="0">
              <a:latin typeface="Times New Roman" pitchFamily="18" charset="0"/>
              <a:cs typeface="Times New Roman" pitchFamily="18" charset="0"/>
            </a:endParaRPr>
          </a:p>
          <a:p>
            <a:pPr indent="111125" hangingPunct="0"/>
            <a:r>
              <a:rPr lang="el-GR" sz="3200" b="1" dirty="0">
                <a:latin typeface="Calibri" pitchFamily="34" charset="0"/>
              </a:rPr>
              <a:t>ΣΠΟΝΔΥΛΩ</a:t>
            </a:r>
            <a:r>
              <a:rPr lang="en-GB" sz="3200" b="1" dirty="0">
                <a:latin typeface="Calibri" pitchFamily="34" charset="0"/>
              </a:rPr>
              <a:t>T</a:t>
            </a:r>
            <a:r>
              <a:rPr lang="el-GR" sz="3200" b="1" dirty="0">
                <a:latin typeface="Calibri" pitchFamily="34" charset="0"/>
              </a:rPr>
              <a:t>Α</a:t>
            </a:r>
            <a:r>
              <a:rPr lang="el-GR" sz="3200" dirty="0">
                <a:latin typeface="Calibri" pitchFamily="34" charset="0"/>
              </a:rPr>
              <a:t>: Σ' αυτά, η </a:t>
            </a:r>
            <a:r>
              <a:rPr lang="el-GR" sz="3200" dirty="0" err="1">
                <a:latin typeface="Calibri" pitchFamily="34" charset="0"/>
              </a:rPr>
              <a:t>νωτιαία</a:t>
            </a:r>
            <a:r>
              <a:rPr lang="el-GR" sz="3200" dirty="0">
                <a:latin typeface="Calibri" pitchFamily="34" charset="0"/>
              </a:rPr>
              <a:t> χορδή έχει αντικατασταθεί στα ώριμα άτομα από σπονδυλική στήλη, ενώ ο εγκέφαλος περιβάλλεται από κρανίο. Χωρίζονται στις εξής ομοταξίες:</a:t>
            </a:r>
          </a:p>
          <a:p>
            <a:pPr indent="111125" hangingPunct="0"/>
            <a:r>
              <a:rPr lang="el-GR" sz="3200" b="1" dirty="0">
                <a:latin typeface="Calibri" pitchFamily="34" charset="0"/>
              </a:rPr>
              <a:t>Ιχθύες, Αμφίβια, Ερπετά, Πτηνά, Θηλαστικά.</a:t>
            </a:r>
            <a:endParaRPr lang="el-GR" sz="3200" dirty="0">
              <a:latin typeface="Calibri" pitchFamily="34" charset="0"/>
            </a:endParaRPr>
          </a:p>
          <a:p>
            <a:pPr indent="111125" algn="just" eaLnBrk="0" hangingPunct="0"/>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3ECB29-979F-4F8D-91E3-72A29251530B}"/>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b="1"/>
              <a:t>Ομοταξία: Αμφίβια (Amphibia)</a:t>
            </a:r>
            <a:br>
              <a:rPr lang="en-US" sz="4100"/>
            </a:br>
            <a:endParaRPr lang="en-US" sz="4100"/>
          </a:p>
        </p:txBody>
      </p:sp>
      <p:sp>
        <p:nvSpPr>
          <p:cNvPr id="53250" name="Rectangle 1"/>
          <p:cNvSpPr>
            <a:spLocks noChangeArrowheads="1"/>
          </p:cNvSpPr>
          <p:nvPr/>
        </p:nvSpPr>
        <p:spPr bwMode="auto">
          <a:xfrm>
            <a:off x="4965431" y="2438400"/>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a:t>Είναι οργανισμοί οι οποίοι περνούν μέρος της ζωής τους στο νερό και το άλλο μέρος στην ξηρά. </a:t>
            </a:r>
          </a:p>
          <a:p>
            <a:pPr indent="-228600">
              <a:lnSpc>
                <a:spcPct val="90000"/>
              </a:lnSpc>
              <a:spcAft>
                <a:spcPts val="600"/>
              </a:spcAft>
              <a:buFont typeface="Arial" panose="020B0604020202020204" pitchFamily="34" charset="0"/>
              <a:buChar char="•"/>
            </a:pPr>
            <a:r>
              <a:rPr lang="en-US" sz="1600" b="1"/>
              <a:t>Επίπεδο οργάνωσης:</a:t>
            </a:r>
            <a:r>
              <a:rPr lang="en-US" sz="1600"/>
              <a:t> </a:t>
            </a:r>
          </a:p>
          <a:p>
            <a:pPr indent="-228600">
              <a:lnSpc>
                <a:spcPct val="90000"/>
              </a:lnSpc>
              <a:spcAft>
                <a:spcPts val="600"/>
              </a:spcAft>
              <a:buFont typeface="Arial" panose="020B0604020202020204" pitchFamily="34" charset="0"/>
              <a:buChar char="•"/>
            </a:pPr>
            <a:r>
              <a:rPr lang="en-US" sz="1600"/>
              <a:t>Πνεύμονες που μοιάζουν με σάκκους, ενώ η αναπνευστική διαδικασία συμπληρώνεται με τις λειτουργίες μιας υγρής επιδερμίδας. Δεν έχουν λέπια. </a:t>
            </a:r>
          </a:p>
          <a:p>
            <a:pPr indent="-228600">
              <a:lnSpc>
                <a:spcPct val="90000"/>
              </a:lnSpc>
              <a:spcAft>
                <a:spcPts val="600"/>
              </a:spcAft>
              <a:buFont typeface="Arial" panose="020B0604020202020204" pitchFamily="34" charset="0"/>
              <a:buChar char="•"/>
            </a:pPr>
            <a:r>
              <a:rPr lang="en-US" sz="1600"/>
              <a:t>Επιστροφή στο υδάτινο περιβάλλον για εξωτερική γονιμοποίηση. Οι υδρόβιες προνύμφες (γυρίνοι) υφίστανται μια μεταμόρφωση σε χερσαία ώριμα άτομα. Έτσι, ενώ οι γυρίνοι αναπνέουν με βράγχια, τα ώριμα άτομα αναπνέουν με πνεύμονες.</a:t>
            </a:r>
          </a:p>
          <a:p>
            <a:pPr indent="-228600">
              <a:lnSpc>
                <a:spcPct val="90000"/>
              </a:lnSpc>
              <a:spcAft>
                <a:spcPts val="600"/>
              </a:spcAft>
              <a:buFont typeface="Arial" panose="020B0604020202020204" pitchFamily="34" charset="0"/>
              <a:buChar char="•"/>
            </a:pPr>
            <a:r>
              <a:rPr lang="en-US" sz="1600" b="1"/>
              <a:t>Τρίτωνες </a:t>
            </a:r>
          </a:p>
          <a:p>
            <a:pPr indent="-228600">
              <a:lnSpc>
                <a:spcPct val="90000"/>
              </a:lnSpc>
              <a:spcAft>
                <a:spcPts val="600"/>
              </a:spcAft>
              <a:buFont typeface="Arial" panose="020B0604020202020204" pitchFamily="34" charset="0"/>
              <a:buChar char="•"/>
            </a:pPr>
            <a:r>
              <a:rPr lang="en-US" sz="1600" b="1"/>
              <a:t>Σαλαμάνδρες </a:t>
            </a:r>
          </a:p>
          <a:p>
            <a:pPr indent="-228600">
              <a:lnSpc>
                <a:spcPct val="90000"/>
              </a:lnSpc>
              <a:spcAft>
                <a:spcPts val="600"/>
              </a:spcAft>
              <a:buFont typeface="Arial" panose="020B0604020202020204" pitchFamily="34" charset="0"/>
              <a:buChar char="•"/>
            </a:pPr>
            <a:r>
              <a:rPr lang="en-US" sz="1600" b="1"/>
              <a:t>Bάτραχοι και οι Φρύνοι, </a:t>
            </a:r>
            <a:r>
              <a:rPr lang="en-US" sz="1600"/>
              <a:t>στους οποίους η ουρά περιορίζεται στο στάδιο του γυρίνου.</a:t>
            </a:r>
          </a:p>
        </p:txBody>
      </p:sp>
      <p:pic>
        <p:nvPicPr>
          <p:cNvPr id="4" name="Εικόνα 3">
            <a:extLst>
              <a:ext uri="{FF2B5EF4-FFF2-40B4-BE49-F238E27FC236}">
                <a16:creationId xmlns:a16="http://schemas.microsoft.com/office/drawing/2014/main" id="{4C02F4FD-DC5C-4BA6-B827-8236B1CF55DB}"/>
              </a:ext>
            </a:extLst>
          </p:cNvPr>
          <p:cNvPicPr>
            <a:picLocks noChangeAspect="1"/>
          </p:cNvPicPr>
          <p:nvPr/>
        </p:nvPicPr>
        <p:blipFill rotWithShape="1">
          <a:blip r:embed="rId3"/>
          <a:srcRect l="2870" r="6533"/>
          <a:stretch/>
        </p:blipFill>
        <p:spPr>
          <a:xfrm>
            <a:off x="541441" y="251742"/>
            <a:ext cx="4295253" cy="6354515"/>
          </a:xfrm>
          <a:prstGeom prst="rect">
            <a:avLst/>
          </a:prstGeom>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ChangeArrowheads="1"/>
          </p:cNvSpPr>
          <p:nvPr/>
        </p:nvSpPr>
        <p:spPr bwMode="auto">
          <a:xfrm>
            <a:off x="1881189" y="358925"/>
            <a:ext cx="8358187" cy="5386090"/>
          </a:xfrm>
          <a:prstGeom prst="rect">
            <a:avLst/>
          </a:prstGeom>
          <a:noFill/>
          <a:ln w="9525">
            <a:noFill/>
            <a:miter lim="800000"/>
            <a:headEnd/>
            <a:tailEnd/>
          </a:ln>
        </p:spPr>
        <p:txBody>
          <a:bodyPr anchor="ctr">
            <a:spAutoFit/>
          </a:bodyPr>
          <a:lstStyle/>
          <a:p>
            <a:pPr indent="111125"/>
            <a:r>
              <a:rPr lang="el-GR" sz="2800" b="1" dirty="0">
                <a:latin typeface="Times New Roman" pitchFamily="18" charset="0"/>
                <a:cs typeface="Times New Roman" pitchFamily="18" charset="0"/>
              </a:rPr>
              <a:t>Ομοταξία: Ερπετά (</a:t>
            </a:r>
            <a:r>
              <a:rPr lang="en-GB" sz="2800" b="1" dirty="0" err="1">
                <a:latin typeface="Times New Roman" pitchFamily="18" charset="0"/>
                <a:cs typeface="Times New Roman" pitchFamily="18" charset="0"/>
              </a:rPr>
              <a:t>Reptilia</a:t>
            </a:r>
            <a:r>
              <a:rPr lang="el-GR" sz="2800" b="1" dirty="0">
                <a:latin typeface="Times New Roman" pitchFamily="18" charset="0"/>
                <a:cs typeface="Times New Roman" pitchFamily="18" charset="0"/>
              </a:rPr>
              <a:t>)</a:t>
            </a:r>
            <a:endParaRPr lang="el-GR" sz="2400" dirty="0"/>
          </a:p>
          <a:p>
            <a:pPr indent="111125" eaLnBrk="0" hangingPunct="0"/>
            <a:r>
              <a:rPr lang="el-GR" sz="2800" dirty="0">
                <a:latin typeface="Times New Roman" pitchFamily="18" charset="0"/>
                <a:cs typeface="Times New Roman" pitchFamily="18" charset="0"/>
              </a:rPr>
              <a:t>Είναι χερσαία ζώα με ξηρό δέρμα το οποίο φέρει λέπια. </a:t>
            </a:r>
            <a:endParaRPr lang="el-GR" sz="2400" dirty="0"/>
          </a:p>
          <a:p>
            <a:pPr indent="111125" eaLnBrk="0" hangingPunct="0"/>
            <a:r>
              <a:rPr lang="el-GR" sz="2800" dirty="0">
                <a:latin typeface="Times New Roman" pitchFamily="18" charset="0"/>
                <a:cs typeface="Times New Roman" pitchFamily="18" charset="0"/>
              </a:rPr>
              <a:t>Η αναπνοή γίνεται αποκλειστικά με πνεύμονες. </a:t>
            </a:r>
            <a:endParaRPr lang="en-US" sz="2800" dirty="0">
              <a:latin typeface="Times New Roman" pitchFamily="18" charset="0"/>
              <a:cs typeface="Times New Roman" pitchFamily="18" charset="0"/>
            </a:endParaRPr>
          </a:p>
          <a:p>
            <a:pPr indent="111125" eaLnBrk="0" hangingPunct="0"/>
            <a:r>
              <a:rPr lang="el-GR" sz="2800" dirty="0">
                <a:latin typeface="Times New Roman" pitchFamily="18" charset="0"/>
                <a:cs typeface="Times New Roman" pitchFamily="18" charset="0"/>
              </a:rPr>
              <a:t>ΚΝΣ: Έχουν εγκέφαλο με μικρά ημισφαίρια χωρίς πτυχώσεις. </a:t>
            </a:r>
            <a:endParaRPr lang="el-GR" sz="2400" dirty="0"/>
          </a:p>
          <a:p>
            <a:pPr indent="111125" eaLnBrk="0" hangingPunct="0"/>
            <a:r>
              <a:rPr lang="el-GR" dirty="0">
                <a:latin typeface="Times New Roman" pitchFamily="18" charset="0"/>
                <a:cs typeface="Times New Roman" pitchFamily="18" charset="0"/>
              </a:rPr>
              <a:t>Έχουν </a:t>
            </a:r>
            <a:r>
              <a:rPr lang="el-GR" dirty="0" err="1">
                <a:latin typeface="Times New Roman" pitchFamily="18" charset="0"/>
                <a:cs typeface="Times New Roman" pitchFamily="18" charset="0"/>
              </a:rPr>
              <a:t>τρίχωρη</a:t>
            </a:r>
            <a:r>
              <a:rPr lang="el-GR" dirty="0">
                <a:latin typeface="Times New Roman" pitchFamily="18" charset="0"/>
                <a:cs typeface="Times New Roman" pitchFamily="18" charset="0"/>
              </a:rPr>
              <a:t> καρδιά και 2 ζευγάρια πόδια (σε μερικά λείπουν).</a:t>
            </a:r>
            <a:endParaRPr lang="el-GR" sz="1600" dirty="0"/>
          </a:p>
          <a:p>
            <a:pPr indent="111125" eaLnBrk="0" hangingPunct="0"/>
            <a:r>
              <a:rPr lang="el-GR" sz="2800" dirty="0">
                <a:latin typeface="Times New Roman" pitchFamily="18" charset="0"/>
                <a:cs typeface="Times New Roman" pitchFamily="18" charset="0"/>
              </a:rPr>
              <a:t>Η γονιμοποίηση είναι εσωτερική και τα αυγά τους φέρουν κέλυφος. </a:t>
            </a:r>
            <a:endParaRPr lang="el-GR" sz="2400" dirty="0"/>
          </a:p>
          <a:p>
            <a:pPr indent="111125" eaLnBrk="0" hangingPunct="0"/>
            <a:r>
              <a:rPr lang="el-GR" sz="2800" dirty="0">
                <a:latin typeface="Times New Roman" pitchFamily="18" charset="0"/>
                <a:cs typeface="Times New Roman" pitchFamily="18" charset="0"/>
              </a:rPr>
              <a:t> Εδώ ανήκουν οι </a:t>
            </a:r>
            <a:r>
              <a:rPr lang="el-GR" sz="2800" b="1" dirty="0">
                <a:latin typeface="Times New Roman" pitchFamily="18" charset="0"/>
                <a:cs typeface="Times New Roman" pitchFamily="18" charset="0"/>
              </a:rPr>
              <a:t>χελώνες, οι κροκόδειλοι, τα φίδια, οι σαύρες.</a:t>
            </a:r>
            <a:endParaRPr lang="en-US" sz="2800" b="1" dirty="0">
              <a:latin typeface="Times New Roman" pitchFamily="18" charset="0"/>
              <a:cs typeface="Times New Roman" pitchFamily="18" charset="0"/>
            </a:endParaRPr>
          </a:p>
          <a:p>
            <a:pPr indent="111125" eaLnBrk="0" hangingPunct="0"/>
            <a:endParaRPr lang="en-US" sz="2800" b="1" dirty="0">
              <a:latin typeface="Times New Roman" pitchFamily="18" charset="0"/>
              <a:cs typeface="Times New Roman" pitchFamily="18" charset="0"/>
            </a:endParaRPr>
          </a:p>
          <a:p>
            <a:pPr indent="111125" eaLnBrk="0" hangingPunct="0"/>
            <a:r>
              <a:rPr lang="en-US" sz="2800" b="1" dirty="0">
                <a:latin typeface="Times New Roman" pitchFamily="18" charset="0"/>
                <a:cs typeface="Times New Roman" pitchFamily="18" charset="0"/>
              </a:rPr>
              <a:t>OXIA: </a:t>
            </a:r>
            <a:r>
              <a:rPr lang="en-US" sz="2800" b="1" i="1" dirty="0" err="1">
                <a:latin typeface="Times New Roman" pitchFamily="18" charset="0"/>
                <a:cs typeface="Times New Roman" pitchFamily="18" charset="0"/>
              </a:rPr>
              <a:t>Vipera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ammodytes</a:t>
            </a:r>
            <a:r>
              <a:rPr lang="en-US" sz="2800" b="1" dirty="0">
                <a:latin typeface="Times New Roman" pitchFamily="18" charset="0"/>
                <a:cs typeface="Times New Roman" pitchFamily="18" charset="0"/>
              </a:rPr>
              <a:t>*</a:t>
            </a:r>
            <a:endParaRPr lang="el-GR" sz="2400" b="1" dirty="0"/>
          </a:p>
          <a:p>
            <a:pPr indent="111125" eaLnBrk="0" hangingPunct="0"/>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23FDF9-6CFB-025C-33B2-2547B080D008}"/>
              </a:ext>
            </a:extLst>
          </p:cNvPr>
          <p:cNvSpPr>
            <a:spLocks noGrp="1"/>
          </p:cNvSpPr>
          <p:nvPr>
            <p:ph type="title"/>
          </p:nvPr>
        </p:nvSpPr>
        <p:spPr>
          <a:xfrm>
            <a:off x="1097280" y="560707"/>
            <a:ext cx="10058400" cy="856397"/>
          </a:xfrm>
        </p:spPr>
        <p:txBody>
          <a:bodyPr>
            <a:noAutofit/>
          </a:bodyPr>
          <a:lstStyle/>
          <a:p>
            <a:r>
              <a:rPr lang="en-US" sz="2400" b="0" i="0" dirty="0">
                <a:solidFill>
                  <a:srgbClr val="333333"/>
                </a:solidFill>
                <a:effectLst/>
                <a:latin typeface="verdana" panose="020B0604030504040204" pitchFamily="34" charset="0"/>
              </a:rPr>
              <a:t>Of all species that have existed on Earth, 99.9 percent are now extinct. Many of them perished in five cataclysmic events.</a:t>
            </a:r>
            <a:br>
              <a:rPr lang="en-US" sz="2400" dirty="0"/>
            </a:br>
            <a:endParaRPr lang="en-US" sz="2400" dirty="0"/>
          </a:p>
        </p:txBody>
      </p:sp>
      <p:sp>
        <p:nvSpPr>
          <p:cNvPr id="3" name="Θέση περιεχομένου 2">
            <a:extLst>
              <a:ext uri="{FF2B5EF4-FFF2-40B4-BE49-F238E27FC236}">
                <a16:creationId xmlns:a16="http://schemas.microsoft.com/office/drawing/2014/main" id="{96BD5129-B941-349C-7816-CADE5D4C5A2F}"/>
              </a:ext>
            </a:extLst>
          </p:cNvPr>
          <p:cNvSpPr>
            <a:spLocks noGrp="1"/>
          </p:cNvSpPr>
          <p:nvPr>
            <p:ph idx="1"/>
          </p:nvPr>
        </p:nvSpPr>
        <p:spPr/>
        <p:txBody>
          <a:bodyPr/>
          <a:lstStyle/>
          <a:p>
            <a:endParaRPr lang="en-US" dirty="0"/>
          </a:p>
        </p:txBody>
      </p:sp>
      <p:pic>
        <p:nvPicPr>
          <p:cNvPr id="5" name="Εικόνα 4">
            <a:extLst>
              <a:ext uri="{FF2B5EF4-FFF2-40B4-BE49-F238E27FC236}">
                <a16:creationId xmlns:a16="http://schemas.microsoft.com/office/drawing/2014/main" id="{1EBCCC96-AB47-329B-C05C-D1688034BF3C}"/>
              </a:ext>
            </a:extLst>
          </p:cNvPr>
          <p:cNvPicPr>
            <a:picLocks noChangeAspect="1"/>
          </p:cNvPicPr>
          <p:nvPr/>
        </p:nvPicPr>
        <p:blipFill>
          <a:blip r:embed="rId2"/>
          <a:stretch>
            <a:fillRect/>
          </a:stretch>
        </p:blipFill>
        <p:spPr>
          <a:xfrm>
            <a:off x="2260904" y="1131993"/>
            <a:ext cx="6768796" cy="5415037"/>
          </a:xfrm>
          <a:prstGeom prst="rect">
            <a:avLst/>
          </a:prstGeom>
        </p:spPr>
      </p:pic>
    </p:spTree>
    <p:extLst>
      <p:ext uri="{BB962C8B-B14F-4D97-AF65-F5344CB8AC3E}">
        <p14:creationId xmlns:p14="http://schemas.microsoft.com/office/powerpoint/2010/main" val="531887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ChangeArrowheads="1"/>
          </p:cNvSpPr>
          <p:nvPr/>
        </p:nvSpPr>
        <p:spPr bwMode="auto">
          <a:xfrm>
            <a:off x="1108911" y="461665"/>
            <a:ext cx="8001000" cy="3293209"/>
          </a:xfrm>
          <a:prstGeom prst="rect">
            <a:avLst/>
          </a:prstGeom>
          <a:noFill/>
          <a:ln w="9525">
            <a:noFill/>
            <a:miter lim="800000"/>
            <a:headEnd/>
            <a:tailEnd/>
          </a:ln>
        </p:spPr>
        <p:txBody>
          <a:bodyPr anchor="ctr">
            <a:spAutoFit/>
          </a:bodyPr>
          <a:lstStyle/>
          <a:p>
            <a:pPr indent="111125" algn="just"/>
            <a:r>
              <a:rPr lang="el-GR" sz="2800" b="1" dirty="0">
                <a:latin typeface="Times New Roman" pitchFamily="18" charset="0"/>
                <a:cs typeface="Times New Roman" pitchFamily="18" charset="0"/>
              </a:rPr>
              <a:t>Ομοταξία: Πτηνά (</a:t>
            </a:r>
            <a:r>
              <a:rPr lang="en-GB" sz="2800" b="1" dirty="0">
                <a:latin typeface="Times New Roman" pitchFamily="18" charset="0"/>
                <a:cs typeface="Times New Roman" pitchFamily="18" charset="0"/>
              </a:rPr>
              <a:t>Aves</a:t>
            </a:r>
            <a:r>
              <a:rPr lang="el-GR" sz="2800" b="1" dirty="0">
                <a:latin typeface="Times New Roman" pitchFamily="18" charset="0"/>
                <a:cs typeface="Times New Roman" pitchFamily="18" charset="0"/>
              </a:rPr>
              <a:t>)</a:t>
            </a:r>
            <a:endParaRPr lang="el-GR" sz="2400" dirty="0"/>
          </a:p>
          <a:p>
            <a:pPr indent="111125" algn="just" eaLnBrk="0" hangingPunct="0"/>
            <a:r>
              <a:rPr lang="el-GR" sz="2800" dirty="0">
                <a:latin typeface="Times New Roman" pitchFamily="18" charset="0"/>
                <a:cs typeface="Times New Roman" pitchFamily="18" charset="0"/>
              </a:rPr>
              <a:t>Μοιάζουν σε αρκετά σημεία με τα ερπετά, αλλά:</a:t>
            </a:r>
            <a:endParaRPr lang="el-GR" sz="2400" dirty="0"/>
          </a:p>
          <a:p>
            <a:pPr indent="111125" algn="just" eaLnBrk="0" hangingPunct="0"/>
            <a:r>
              <a:rPr lang="el-GR" sz="2800" dirty="0">
                <a:latin typeface="Times New Roman" pitchFamily="18" charset="0"/>
                <a:cs typeface="Times New Roman" pitchFamily="18" charset="0"/>
              </a:rPr>
              <a:t>Τα λέπια έχουν αντικατασταθεί με φτερά, ενώ τα μπροστινά πόδια έχουν γίνει φτερούγες.</a:t>
            </a:r>
            <a:endParaRPr lang="el-GR" sz="2400" dirty="0"/>
          </a:p>
          <a:p>
            <a:pPr indent="111125" algn="just" eaLnBrk="0" hangingPunct="0"/>
            <a:r>
              <a:rPr lang="el-GR" sz="1600" dirty="0">
                <a:latin typeface="Times New Roman" pitchFamily="18" charset="0"/>
                <a:cs typeface="Times New Roman" pitchFamily="18" charset="0"/>
              </a:rPr>
              <a:t>Έχουν αεροφόρους σάκους και αεροφόρα οστά.</a:t>
            </a:r>
            <a:endParaRPr lang="el-GR" sz="1600" dirty="0"/>
          </a:p>
          <a:p>
            <a:pPr indent="111125" algn="just" eaLnBrk="0" hangingPunct="0"/>
            <a:r>
              <a:rPr lang="el-GR" sz="1600" dirty="0">
                <a:latin typeface="Times New Roman" pitchFamily="18" charset="0"/>
                <a:cs typeface="Times New Roman" pitchFamily="18" charset="0"/>
              </a:rPr>
              <a:t>Έχουν αυγά με σκληρό κέλυφος και σαγόνια χωρίς δόντια που καλύπτονται με σκληρό ράμφος. </a:t>
            </a:r>
            <a:endParaRPr lang="el-GR" sz="1600" dirty="0"/>
          </a:p>
          <a:p>
            <a:pPr indent="111125" algn="just" eaLnBrk="0" hangingPunct="0"/>
            <a:r>
              <a:rPr lang="el-GR" sz="1600" dirty="0">
                <a:latin typeface="Times New Roman" pitchFamily="18" charset="0"/>
                <a:cs typeface="Times New Roman" pitchFamily="18" charset="0"/>
              </a:rPr>
              <a:t>Είναι ομοιόθερμα με </a:t>
            </a:r>
            <a:r>
              <a:rPr lang="el-GR" sz="1600" dirty="0" err="1">
                <a:latin typeface="Times New Roman" pitchFamily="18" charset="0"/>
                <a:cs typeface="Times New Roman" pitchFamily="18" charset="0"/>
              </a:rPr>
              <a:t>τετράχωρη</a:t>
            </a:r>
            <a:r>
              <a:rPr lang="el-GR" sz="1600" dirty="0">
                <a:latin typeface="Times New Roman" pitchFamily="18" charset="0"/>
                <a:cs typeface="Times New Roman" pitchFamily="18" charset="0"/>
              </a:rPr>
              <a:t> καρδιά. </a:t>
            </a:r>
          </a:p>
          <a:p>
            <a:pPr indent="111125" algn="just" eaLnBrk="0" hangingPunct="0"/>
            <a:r>
              <a:rPr lang="el-GR" sz="1600" dirty="0">
                <a:latin typeface="Times New Roman" pitchFamily="18" charset="0"/>
                <a:cs typeface="Times New Roman" pitchFamily="18" charset="0"/>
              </a:rPr>
              <a:t>ΚΝΣ: Ανεπτυγμένα ημισφαίρια, χωρίς πτυχώσεις. Εκφυλισμένος ΟΣΦΡΥΤΙΚΌΣ λοβός.</a:t>
            </a:r>
            <a:endParaRPr lang="el-GR" sz="1600" dirty="0"/>
          </a:p>
          <a:p>
            <a:pPr indent="111125" algn="just" eaLnBrk="0" hangingPunct="0"/>
            <a:r>
              <a:rPr lang="el-GR" sz="1600" dirty="0">
                <a:latin typeface="Times New Roman" pitchFamily="18" charset="0"/>
                <a:cs typeface="Times New Roman" pitchFamily="18" charset="0"/>
              </a:rPr>
              <a:t>Υπάρχουν γύρω στα 9.000 είδη.</a:t>
            </a:r>
            <a:endParaRPr lang="el-GR" sz="1600" dirty="0"/>
          </a:p>
        </p:txBody>
      </p:sp>
      <p:pic>
        <p:nvPicPr>
          <p:cNvPr id="3" name="Εικόνα 2" descr="Ενήλικος πετρίτης με την λεία του (υποείδος F. p. anatum)">
            <a:hlinkClick r:id="rId3" tooltip="&quot;Ενήλικος πετρίτης με την λεία του (υποείδος F. p. anatum)&quot;"/>
            <a:extLst>
              <a:ext uri="{FF2B5EF4-FFF2-40B4-BE49-F238E27FC236}">
                <a16:creationId xmlns:a16="http://schemas.microsoft.com/office/drawing/2014/main" id="{B73D32D6-F65E-4C56-8269-B1043D518B0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695450" y="4396790"/>
            <a:ext cx="2857500" cy="1914525"/>
          </a:xfrm>
          <a:prstGeom prst="rect">
            <a:avLst/>
          </a:prstGeom>
          <a:noFill/>
          <a:ln>
            <a:noFill/>
          </a:ln>
        </p:spPr>
      </p:pic>
      <p:sp>
        <p:nvSpPr>
          <p:cNvPr id="2" name="TextBox 1">
            <a:extLst>
              <a:ext uri="{FF2B5EF4-FFF2-40B4-BE49-F238E27FC236}">
                <a16:creationId xmlns:a16="http://schemas.microsoft.com/office/drawing/2014/main" id="{01EE1F52-F1EF-4415-BA06-5A625BD99253}"/>
              </a:ext>
            </a:extLst>
          </p:cNvPr>
          <p:cNvSpPr txBox="1"/>
          <p:nvPr/>
        </p:nvSpPr>
        <p:spPr>
          <a:xfrm>
            <a:off x="5019259" y="4182997"/>
            <a:ext cx="6440905" cy="2308324"/>
          </a:xfrm>
          <a:prstGeom prst="rect">
            <a:avLst/>
          </a:prstGeom>
          <a:noFill/>
        </p:spPr>
        <p:txBody>
          <a:bodyPr wrap="square" rtlCol="0">
            <a:spAutoFit/>
          </a:bodyPr>
          <a:lstStyle/>
          <a:p>
            <a:r>
              <a:rPr lang="el-GR" u="sng" dirty="0">
                <a:hlinkClick r:id="rId5" tooltip="Βασίλειο (βιολογία)"/>
              </a:rPr>
              <a:t>ΓΕΡΑΚΙ</a:t>
            </a:r>
          </a:p>
          <a:p>
            <a:r>
              <a:rPr lang="el-GR" u="sng" dirty="0">
                <a:hlinkClick r:id="rId5" tooltip="Βασίλειο (βιολογία)"/>
              </a:rPr>
              <a:t>Βασίλειο</a:t>
            </a:r>
            <a:r>
              <a:rPr lang="el-GR" dirty="0"/>
              <a:t>: </a:t>
            </a:r>
            <a:r>
              <a:rPr lang="el-GR" u="sng" dirty="0">
                <a:hlinkClick r:id="rId6" tooltip="Ζώα"/>
              </a:rPr>
              <a:t>Ζώα</a:t>
            </a:r>
            <a:r>
              <a:rPr lang="el-GR" dirty="0"/>
              <a:t> (</a:t>
            </a:r>
            <a:r>
              <a:rPr lang="en-US" i="1" dirty="0"/>
              <a:t>Animalia</a:t>
            </a:r>
            <a:r>
              <a:rPr lang="el-GR" dirty="0"/>
              <a:t>)</a:t>
            </a:r>
            <a:endParaRPr lang="en-US" dirty="0"/>
          </a:p>
          <a:p>
            <a:r>
              <a:rPr lang="el-GR" u="sng" dirty="0">
                <a:hlinkClick r:id="rId7" tooltip="Συνομοταξία"/>
              </a:rPr>
              <a:t>Συνομοταξία</a:t>
            </a:r>
            <a:r>
              <a:rPr lang="el-GR" dirty="0"/>
              <a:t>: </a:t>
            </a:r>
            <a:r>
              <a:rPr lang="el-GR" u="sng" dirty="0">
                <a:hlinkClick r:id="rId8" tooltip="Χορδωτά"/>
              </a:rPr>
              <a:t>Χορδωτά</a:t>
            </a:r>
            <a:r>
              <a:rPr lang="el-GR" dirty="0"/>
              <a:t> (</a:t>
            </a:r>
            <a:r>
              <a:rPr lang="en-US" i="1" dirty="0"/>
              <a:t>Chordata</a:t>
            </a:r>
            <a:r>
              <a:rPr lang="el-GR" dirty="0"/>
              <a:t>)</a:t>
            </a:r>
            <a:endParaRPr lang="en-US" dirty="0"/>
          </a:p>
          <a:p>
            <a:r>
              <a:rPr lang="el-GR" u="sng" dirty="0">
                <a:hlinkClick r:id="rId9" tooltip="Ομοταξία"/>
              </a:rPr>
              <a:t>Ομοταξία</a:t>
            </a:r>
            <a:r>
              <a:rPr lang="el-GR" dirty="0"/>
              <a:t>: </a:t>
            </a:r>
            <a:r>
              <a:rPr lang="el-GR" u="sng" dirty="0">
                <a:hlinkClick r:id="rId10" tooltip="Πτηνά"/>
              </a:rPr>
              <a:t>Πτηνά</a:t>
            </a:r>
            <a:r>
              <a:rPr lang="el-GR" dirty="0"/>
              <a:t> (</a:t>
            </a:r>
            <a:r>
              <a:rPr lang="en-US" i="1" dirty="0"/>
              <a:t>Aves</a:t>
            </a:r>
            <a:r>
              <a:rPr lang="el-GR" dirty="0"/>
              <a:t>)</a:t>
            </a:r>
            <a:endParaRPr lang="en-US" dirty="0"/>
          </a:p>
          <a:p>
            <a:r>
              <a:rPr lang="el-GR" u="sng" dirty="0">
                <a:hlinkClick r:id="rId11" tooltip="Τάξη (βιολογία)"/>
              </a:rPr>
              <a:t>Τάξη</a:t>
            </a:r>
            <a:r>
              <a:rPr lang="el-GR" dirty="0"/>
              <a:t>: </a:t>
            </a:r>
            <a:r>
              <a:rPr lang="el-GR" u="sng" dirty="0" err="1">
                <a:hlinkClick r:id="rId12" tooltip="Ιερακόμορφα"/>
              </a:rPr>
              <a:t>Ιερακόμορφα</a:t>
            </a:r>
            <a:r>
              <a:rPr lang="el-GR" dirty="0"/>
              <a:t> (</a:t>
            </a:r>
            <a:r>
              <a:rPr lang="en-US" i="1" dirty="0"/>
              <a:t>Falconiformes</a:t>
            </a:r>
            <a:r>
              <a:rPr lang="el-GR" dirty="0"/>
              <a:t>)</a:t>
            </a:r>
            <a:endParaRPr lang="en-US" dirty="0"/>
          </a:p>
          <a:p>
            <a:r>
              <a:rPr lang="el-GR" u="sng" dirty="0">
                <a:hlinkClick r:id="rId13" tooltip="Οικογένεια (βιολογία)"/>
              </a:rPr>
              <a:t>Οικογένεια</a:t>
            </a:r>
            <a:r>
              <a:rPr lang="el-GR" dirty="0"/>
              <a:t>: (</a:t>
            </a:r>
            <a:r>
              <a:rPr lang="el-GR" i="1" dirty="0" err="1"/>
              <a:t>Falconidae</a:t>
            </a:r>
            <a:r>
              <a:rPr lang="el-GR" dirty="0"/>
              <a:t>)</a:t>
            </a:r>
            <a:endParaRPr lang="en-US" dirty="0"/>
          </a:p>
          <a:p>
            <a:r>
              <a:rPr lang="el-GR" u="sng" dirty="0">
                <a:hlinkClick r:id="rId14" tooltip="Γένος (βιολογία)"/>
              </a:rPr>
              <a:t>Γένος</a:t>
            </a:r>
            <a:r>
              <a:rPr lang="el-GR" dirty="0"/>
              <a:t>: </a:t>
            </a:r>
            <a:r>
              <a:rPr lang="en-US" i="1" dirty="0"/>
              <a:t>Falco,</a:t>
            </a:r>
            <a:r>
              <a:rPr lang="en-US" dirty="0"/>
              <a:t> </a:t>
            </a:r>
            <a:r>
              <a:rPr lang="el-GR" dirty="0"/>
              <a:t>Είδος: </a:t>
            </a:r>
            <a:r>
              <a:rPr lang="en-US" i="1" dirty="0"/>
              <a:t>peregrinus</a:t>
            </a:r>
            <a:r>
              <a:rPr lang="en-US" dirty="0"/>
              <a:t> </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2024063" y="1331913"/>
            <a:ext cx="7072312" cy="4432300"/>
          </a:xfrm>
          <a:prstGeom prst="rect">
            <a:avLst/>
          </a:prstGeom>
          <a:noFill/>
          <a:ln w="9525">
            <a:noFill/>
            <a:miter lim="800000"/>
            <a:headEnd/>
            <a:tailEnd/>
          </a:ln>
        </p:spPr>
        <p:txBody>
          <a:bodyPr anchor="ctr">
            <a:spAutoFit/>
          </a:bodyPr>
          <a:lstStyle/>
          <a:p>
            <a:pPr indent="111125" algn="just"/>
            <a:r>
              <a:rPr lang="el-GR" sz="2400" b="1">
                <a:latin typeface="Times New Roman" pitchFamily="18" charset="0"/>
                <a:cs typeface="Times New Roman" pitchFamily="18" charset="0"/>
              </a:rPr>
              <a:t>Ομοταξία: Θηλαστικά (</a:t>
            </a:r>
            <a:r>
              <a:rPr lang="en-GB" sz="2400" b="1">
                <a:latin typeface="Times New Roman" pitchFamily="18" charset="0"/>
                <a:cs typeface="Times New Roman" pitchFamily="18" charset="0"/>
              </a:rPr>
              <a:t>Mammalia</a:t>
            </a:r>
            <a:r>
              <a:rPr lang="el-GR" sz="2400" b="1">
                <a:latin typeface="Times New Roman" pitchFamily="18" charset="0"/>
                <a:cs typeface="Times New Roman" pitchFamily="18" charset="0"/>
              </a:rPr>
              <a:t>)</a:t>
            </a:r>
            <a:endParaRPr lang="el-GR" sz="2000"/>
          </a:p>
          <a:p>
            <a:pPr indent="111125" algn="just" eaLnBrk="0" hangingPunct="0"/>
            <a:r>
              <a:rPr lang="en-GB" sz="2400">
                <a:latin typeface="Times New Roman" pitchFamily="18" charset="0"/>
                <a:cs typeface="Times New Roman" pitchFamily="18" charset="0"/>
              </a:rPr>
              <a:t>T</a:t>
            </a:r>
            <a:r>
              <a:rPr lang="el-GR" sz="2400">
                <a:latin typeface="Times New Roman" pitchFamily="18" charset="0"/>
                <a:cs typeface="Times New Roman" pitchFamily="18" charset="0"/>
              </a:rPr>
              <a:t>ο δέρμα τους φέρει τρίχες (μόνωση-σταθερή θερμοκρασία- Ομοιόθερμα) </a:t>
            </a:r>
            <a:endParaRPr lang="el-GR" sz="2000"/>
          </a:p>
          <a:p>
            <a:pPr indent="111125" algn="just" eaLnBrk="0" hangingPunct="0"/>
            <a:r>
              <a:rPr lang="el-GR" sz="2400">
                <a:latin typeface="Times New Roman" pitchFamily="18" charset="0"/>
                <a:cs typeface="Times New Roman" pitchFamily="18" charset="0"/>
              </a:rPr>
              <a:t>Τα νεογνά τρέφονται με γάλα που εκκρίνουν ειδικοί αδένες, οι μαστοί. </a:t>
            </a:r>
            <a:endParaRPr lang="el-GR" sz="2000"/>
          </a:p>
          <a:p>
            <a:pPr indent="111125" algn="just" eaLnBrk="0" hangingPunct="0"/>
            <a:r>
              <a:rPr lang="el-GR">
                <a:latin typeface="Times New Roman" pitchFamily="18" charset="0"/>
                <a:cs typeface="Times New Roman" pitchFamily="18" charset="0"/>
              </a:rPr>
              <a:t>Έχουν 4 είδη δοντιών (κοπτήρες - κυνόδοντες - προγομφίοι - γομφίοι). </a:t>
            </a:r>
            <a:endParaRPr lang="el-GR" sz="1600"/>
          </a:p>
          <a:p>
            <a:pPr indent="111125" algn="just" eaLnBrk="0" hangingPunct="0"/>
            <a:r>
              <a:rPr lang="el-GR" sz="1600">
                <a:latin typeface="Times New Roman" pitchFamily="18" charset="0"/>
                <a:cs typeface="Times New Roman" pitchFamily="18" charset="0"/>
              </a:rPr>
              <a:t>Τετράχωρη καρδιά. </a:t>
            </a:r>
            <a:endParaRPr lang="el-GR" sz="1400"/>
          </a:p>
          <a:p>
            <a:pPr indent="111125" algn="just" eaLnBrk="0" hangingPunct="0"/>
            <a:r>
              <a:rPr lang="el-GR" sz="2400">
                <a:latin typeface="Times New Roman" pitchFamily="18" charset="0"/>
                <a:cs typeface="Times New Roman" pitchFamily="18" charset="0"/>
              </a:rPr>
              <a:t>Έχουν ανεπτυγμένη σεξουαλική συμπεριφορά και χαρακτηρίζονται από τη φροντίδα των νεογέννητων.</a:t>
            </a:r>
            <a:endParaRPr lang="el-GR" sz="2000"/>
          </a:p>
          <a:p>
            <a:pPr indent="111125" algn="just" eaLnBrk="0" hangingPunct="0"/>
            <a:r>
              <a:rPr lang="el-GR" sz="2400">
                <a:latin typeface="Times New Roman" pitchFamily="18" charset="0"/>
                <a:cs typeface="Times New Roman" pitchFamily="18" charset="0"/>
              </a:rPr>
              <a:t>Πολύ ανεπτυγμένο νευρικό σύστημα και αισθήσεις. Αυξανόμενο μέγεθος εγκεφάλου, με ανεπτυγμένα ημισφαίρια και πτυχώσεις.</a:t>
            </a:r>
            <a:endParaRPr lang="el-GR" sz="36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ChangeArrowheads="1"/>
          </p:cNvSpPr>
          <p:nvPr/>
        </p:nvSpPr>
        <p:spPr bwMode="auto">
          <a:xfrm>
            <a:off x="1524000" y="1385621"/>
            <a:ext cx="9144000" cy="3600986"/>
          </a:xfrm>
          <a:prstGeom prst="rect">
            <a:avLst/>
          </a:prstGeom>
          <a:noFill/>
          <a:ln w="9525">
            <a:noFill/>
            <a:miter lim="800000"/>
            <a:headEnd/>
            <a:tailEnd/>
          </a:ln>
        </p:spPr>
        <p:txBody>
          <a:bodyPr anchor="ctr">
            <a:spAutoFit/>
          </a:bodyPr>
          <a:lstStyle/>
          <a:p>
            <a:pPr indent="111125" algn="just"/>
            <a:r>
              <a:rPr lang="en-GB" sz="1200" b="1" dirty="0">
                <a:latin typeface="Times New Roman" pitchFamily="18" charset="0"/>
                <a:cs typeface="Times New Roman" pitchFamily="18" charset="0"/>
              </a:rPr>
              <a:t>T</a:t>
            </a:r>
            <a:r>
              <a:rPr lang="el-GR" sz="1200" b="1" dirty="0" err="1">
                <a:latin typeface="Times New Roman" pitchFamily="18" charset="0"/>
                <a:cs typeface="Times New Roman" pitchFamily="18" charset="0"/>
              </a:rPr>
              <a:t>άξη</a:t>
            </a:r>
            <a:r>
              <a:rPr lang="el-GR" sz="1200" b="1" dirty="0">
                <a:latin typeface="Times New Roman" pitchFamily="18" charset="0"/>
                <a:cs typeface="Times New Roman" pitchFamily="18" charset="0"/>
              </a:rPr>
              <a:t>   </a:t>
            </a:r>
            <a:r>
              <a:rPr lang="el-GR" sz="1200" b="1" dirty="0" err="1">
                <a:latin typeface="Times New Roman" pitchFamily="18" charset="0"/>
                <a:cs typeface="Times New Roman" pitchFamily="18" charset="0"/>
              </a:rPr>
              <a:t>Μονοτρήματα</a:t>
            </a:r>
            <a:r>
              <a:rPr lang="el-GR" sz="1200" b="1" dirty="0">
                <a:latin typeface="Times New Roman" pitchFamily="18" charset="0"/>
                <a:cs typeface="Times New Roman" pitchFamily="18" charset="0"/>
              </a:rPr>
              <a:t>.</a:t>
            </a:r>
            <a:r>
              <a:rPr lang="el-GR" sz="1200" dirty="0">
                <a:latin typeface="Times New Roman" pitchFamily="18" charset="0"/>
                <a:cs typeface="Times New Roman" pitchFamily="18" charset="0"/>
              </a:rPr>
              <a:t> Πρωτόγονα θηλαστικά τα οποία γεννούν αυγά, αλλά θηλάζουν. Απαντούν στην Αυστραλία. Εδώ ανήκουν ο </a:t>
            </a:r>
            <a:r>
              <a:rPr lang="el-GR" sz="1200" dirty="0" err="1">
                <a:latin typeface="Times New Roman" pitchFamily="18" charset="0"/>
                <a:cs typeface="Times New Roman" pitchFamily="18" charset="0"/>
              </a:rPr>
              <a:t>ορνιθόρυγχος</a:t>
            </a:r>
            <a:r>
              <a:rPr lang="el-GR" sz="1200" dirty="0">
                <a:latin typeface="Times New Roman" pitchFamily="18" charset="0"/>
                <a:cs typeface="Times New Roman" pitchFamily="18" charset="0"/>
              </a:rPr>
              <a:t> και ο </a:t>
            </a:r>
            <a:r>
              <a:rPr lang="el-GR" sz="1200" dirty="0" err="1">
                <a:latin typeface="Times New Roman" pitchFamily="18" charset="0"/>
                <a:cs typeface="Times New Roman" pitchFamily="18" charset="0"/>
              </a:rPr>
              <a:t>μυρμιγκοφάγος</a:t>
            </a:r>
            <a:r>
              <a:rPr lang="el-GR" sz="1200" dirty="0">
                <a:latin typeface="Times New Roman" pitchFamily="18" charset="0"/>
                <a:cs typeface="Times New Roman" pitchFamily="18" charset="0"/>
              </a:rPr>
              <a:t> (Ε</a:t>
            </a:r>
            <a:r>
              <a:rPr lang="en-GB" sz="1200" dirty="0" err="1">
                <a:latin typeface="Times New Roman" pitchFamily="18" charset="0"/>
                <a:cs typeface="Times New Roman" pitchFamily="18" charset="0"/>
              </a:rPr>
              <a:t>chidna</a:t>
            </a:r>
            <a:r>
              <a:rPr lang="el-GR" sz="1200" dirty="0">
                <a:latin typeface="Times New Roman" pitchFamily="18" charset="0"/>
                <a:cs typeface="Times New Roman" pitchFamily="18" charset="0"/>
              </a:rPr>
              <a:t>), που εξωτερικά μοιάζει με σκαντζόχοιρο.</a:t>
            </a:r>
            <a:endParaRPr lang="el-GR" sz="1200" dirty="0"/>
          </a:p>
          <a:p>
            <a:pPr indent="111125" algn="just" eaLnBrk="0" hangingPunct="0"/>
            <a:r>
              <a:rPr lang="en-GB" sz="1200" b="1" dirty="0">
                <a:latin typeface="Times New Roman" pitchFamily="18" charset="0"/>
                <a:cs typeface="Times New Roman" pitchFamily="18" charset="0"/>
              </a:rPr>
              <a:t>T</a:t>
            </a:r>
            <a:r>
              <a:rPr lang="el-GR" sz="1200" b="1" dirty="0" err="1">
                <a:latin typeface="Times New Roman" pitchFamily="18" charset="0"/>
                <a:cs typeface="Times New Roman" pitchFamily="18" charset="0"/>
              </a:rPr>
              <a:t>άξη</a:t>
            </a:r>
            <a:r>
              <a:rPr lang="el-GR" sz="1200" b="1" dirty="0">
                <a:latin typeface="Times New Roman" pitchFamily="18" charset="0"/>
                <a:cs typeface="Times New Roman" pitchFamily="18" charset="0"/>
              </a:rPr>
              <a:t>   Μαρσιποφόρα:</a:t>
            </a:r>
            <a:r>
              <a:rPr lang="el-GR" sz="1200" dirty="0">
                <a:latin typeface="Times New Roman" pitchFamily="18" charset="0"/>
                <a:cs typeface="Times New Roman" pitchFamily="18" charset="0"/>
              </a:rPr>
              <a:t> Φέρουν </a:t>
            </a:r>
            <a:r>
              <a:rPr lang="el-GR" sz="1200" dirty="0" err="1">
                <a:latin typeface="Times New Roman" pitchFamily="18" charset="0"/>
                <a:cs typeface="Times New Roman" pitchFamily="18" charset="0"/>
              </a:rPr>
              <a:t>μάρσιπο</a:t>
            </a:r>
            <a:r>
              <a:rPr lang="el-GR" sz="1200" dirty="0">
                <a:latin typeface="Times New Roman" pitchFamily="18" charset="0"/>
                <a:cs typeface="Times New Roman" pitchFamily="18" charset="0"/>
              </a:rPr>
              <a:t> (σακούλα). Τα νεαρά άτομα, τα οποία είναι μικρογραφίες των ώριμων ατόμων, μεταναστεύουν στο </a:t>
            </a:r>
            <a:r>
              <a:rPr lang="el-GR" sz="1200" dirty="0" err="1">
                <a:latin typeface="Times New Roman" pitchFamily="18" charset="0"/>
                <a:cs typeface="Times New Roman" pitchFamily="18" charset="0"/>
              </a:rPr>
              <a:t>μάρσιπο</a:t>
            </a:r>
            <a:r>
              <a:rPr lang="el-GR" sz="1200" dirty="0">
                <a:latin typeface="Times New Roman" pitchFamily="18" charset="0"/>
                <a:cs typeface="Times New Roman" pitchFamily="18" charset="0"/>
              </a:rPr>
              <a:t>, όπου τρέφονται θηλάζοντας από τους μαστούς. </a:t>
            </a:r>
            <a:r>
              <a:rPr lang="el-GR" sz="1200" dirty="0" err="1">
                <a:latin typeface="Times New Roman" pitchFamily="18" charset="0"/>
                <a:cs typeface="Times New Roman" pitchFamily="18" charset="0"/>
              </a:rPr>
              <a:t>Καγκουρώ</a:t>
            </a:r>
            <a:r>
              <a:rPr lang="el-GR" sz="1200" dirty="0">
                <a:latin typeface="Times New Roman" pitchFamily="18" charset="0"/>
                <a:cs typeface="Times New Roman" pitchFamily="18" charset="0"/>
              </a:rPr>
              <a:t>, </a:t>
            </a:r>
            <a:r>
              <a:rPr lang="el-GR" sz="1200" dirty="0" err="1">
                <a:latin typeface="Times New Roman" pitchFamily="18" charset="0"/>
                <a:cs typeface="Times New Roman" pitchFamily="18" charset="0"/>
              </a:rPr>
              <a:t>κοάλα</a:t>
            </a:r>
            <a:r>
              <a:rPr lang="el-GR" sz="1200" dirty="0">
                <a:latin typeface="Times New Roman" pitchFamily="18" charset="0"/>
                <a:cs typeface="Times New Roman" pitchFamily="18" charset="0"/>
              </a:rPr>
              <a:t>.</a:t>
            </a:r>
            <a:endParaRPr lang="el-GR" sz="1200" dirty="0"/>
          </a:p>
          <a:p>
            <a:pPr indent="111125" algn="just" eaLnBrk="0" hangingPunct="0"/>
            <a:r>
              <a:rPr lang="el-GR" sz="1200" b="1" dirty="0">
                <a:latin typeface="Times New Roman" pitchFamily="18" charset="0"/>
                <a:cs typeface="Times New Roman" pitchFamily="18" charset="0"/>
              </a:rPr>
              <a:t>Υπέρ-</a:t>
            </a:r>
            <a:r>
              <a:rPr lang="en-GB" sz="1200" b="1" dirty="0">
                <a:latin typeface="Times New Roman" pitchFamily="18" charset="0"/>
                <a:cs typeface="Times New Roman" pitchFamily="18" charset="0"/>
              </a:rPr>
              <a:t>T</a:t>
            </a:r>
            <a:r>
              <a:rPr lang="el-GR" sz="1200" b="1" dirty="0" err="1">
                <a:latin typeface="Times New Roman" pitchFamily="18" charset="0"/>
                <a:cs typeface="Times New Roman" pitchFamily="18" charset="0"/>
              </a:rPr>
              <a:t>άξη</a:t>
            </a:r>
            <a:r>
              <a:rPr lang="el-GR" sz="1200" b="1" dirty="0">
                <a:latin typeface="Times New Roman" pitchFamily="18" charset="0"/>
                <a:cs typeface="Times New Roman" pitchFamily="18" charset="0"/>
              </a:rPr>
              <a:t>   </a:t>
            </a:r>
            <a:r>
              <a:rPr lang="el-GR" sz="1200" b="1" dirty="0" err="1">
                <a:latin typeface="Times New Roman" pitchFamily="18" charset="0"/>
                <a:cs typeface="Times New Roman" pitchFamily="18" charset="0"/>
              </a:rPr>
              <a:t>Ευθήρια</a:t>
            </a:r>
            <a:r>
              <a:rPr lang="el-GR" sz="1200" dirty="0">
                <a:latin typeface="Times New Roman" pitchFamily="18" charset="0"/>
                <a:cs typeface="Times New Roman" pitchFamily="18" charset="0"/>
              </a:rPr>
              <a:t>: Έχουν πραγματικό πλακούντα. </a:t>
            </a:r>
            <a:r>
              <a:rPr lang="en-GB" sz="1200" dirty="0">
                <a:latin typeface="Times New Roman" pitchFamily="18" charset="0"/>
                <a:cs typeface="Times New Roman" pitchFamily="18" charset="0"/>
              </a:rPr>
              <a:t>T</a:t>
            </a:r>
            <a:r>
              <a:rPr lang="el-GR" sz="1200" dirty="0">
                <a:latin typeface="Times New Roman" pitchFamily="18" charset="0"/>
                <a:cs typeface="Times New Roman" pitchFamily="18" charset="0"/>
              </a:rPr>
              <a:t>α μικρά γεννιούνται σε ανεπτυγμένη μορφή. Περιλαμβάνονται πολλές υποκατηγορίες :</a:t>
            </a:r>
            <a:endParaRPr lang="el-GR" sz="1200" dirty="0"/>
          </a:p>
          <a:p>
            <a:pPr indent="111125" algn="just" eaLnBrk="0" hangingPunct="0"/>
            <a:r>
              <a:rPr lang="el-GR" sz="1200" b="1" dirty="0">
                <a:latin typeface="Times New Roman" pitchFamily="18" charset="0"/>
                <a:cs typeface="Times New Roman" pitchFamily="18" charset="0"/>
              </a:rPr>
              <a:t>Εντομοφάγα:</a:t>
            </a:r>
            <a:r>
              <a:rPr lang="el-GR" sz="1200" dirty="0">
                <a:latin typeface="Times New Roman" pitchFamily="18" charset="0"/>
                <a:cs typeface="Times New Roman" pitchFamily="18" charset="0"/>
              </a:rPr>
              <a:t> </a:t>
            </a:r>
            <a:r>
              <a:rPr lang="en-GB" sz="1200" dirty="0">
                <a:latin typeface="Times New Roman" pitchFamily="18" charset="0"/>
                <a:cs typeface="Times New Roman" pitchFamily="18" charset="0"/>
              </a:rPr>
              <a:t>T</a:t>
            </a:r>
            <a:r>
              <a:rPr lang="el-GR" sz="1200" dirty="0" err="1">
                <a:latin typeface="Times New Roman" pitchFamily="18" charset="0"/>
                <a:cs typeface="Times New Roman" pitchFamily="18" charset="0"/>
              </a:rPr>
              <a:t>υφλοπόντικοι</a:t>
            </a:r>
            <a:r>
              <a:rPr lang="el-GR" sz="1200" dirty="0">
                <a:latin typeface="Times New Roman" pitchFamily="18" charset="0"/>
                <a:cs typeface="Times New Roman" pitchFamily="18" charset="0"/>
              </a:rPr>
              <a:t>, σκαντζόχοιροι.</a:t>
            </a:r>
            <a:endParaRPr lang="el-GR" sz="1200" dirty="0"/>
          </a:p>
          <a:p>
            <a:pPr indent="111125" algn="just" eaLnBrk="0" hangingPunct="0"/>
            <a:r>
              <a:rPr lang="en-GB" sz="1200" b="1" dirty="0">
                <a:latin typeface="Times New Roman" pitchFamily="18" charset="0"/>
                <a:cs typeface="Times New Roman" pitchFamily="18" charset="0"/>
              </a:rPr>
              <a:t>T</a:t>
            </a:r>
            <a:r>
              <a:rPr lang="el-GR" sz="1200" b="1" dirty="0" err="1">
                <a:latin typeface="Times New Roman" pitchFamily="18" charset="0"/>
                <a:cs typeface="Times New Roman" pitchFamily="18" charset="0"/>
              </a:rPr>
              <a:t>ρωκτικά</a:t>
            </a:r>
            <a:r>
              <a:rPr lang="el-GR" sz="1200" dirty="0">
                <a:latin typeface="Times New Roman" pitchFamily="18" charset="0"/>
                <a:cs typeface="Times New Roman" pitchFamily="18" charset="0"/>
              </a:rPr>
              <a:t>: Ποντικοί, αρουραίοι, σκίουροι.</a:t>
            </a:r>
            <a:endParaRPr lang="el-GR" sz="1200" dirty="0"/>
          </a:p>
          <a:p>
            <a:pPr indent="111125" algn="just" eaLnBrk="0" hangingPunct="0"/>
            <a:r>
              <a:rPr lang="el-GR" sz="1200" b="1" dirty="0" err="1">
                <a:latin typeface="Times New Roman" pitchFamily="18" charset="0"/>
                <a:cs typeface="Times New Roman" pitchFamily="18" charset="0"/>
              </a:rPr>
              <a:t>Λαγόμορφα</a:t>
            </a:r>
            <a:r>
              <a:rPr lang="el-GR" sz="1200" dirty="0">
                <a:latin typeface="Times New Roman" pitchFamily="18" charset="0"/>
                <a:cs typeface="Times New Roman" pitchFamily="18" charset="0"/>
              </a:rPr>
              <a:t>: Κουνέλια.  </a:t>
            </a:r>
            <a:r>
              <a:rPr lang="el-GR" sz="1200" b="1" dirty="0" err="1">
                <a:latin typeface="Times New Roman" pitchFamily="18" charset="0"/>
                <a:cs typeface="Times New Roman" pitchFamily="18" charset="0"/>
              </a:rPr>
              <a:t>Σαρκοφάγα</a:t>
            </a:r>
            <a:r>
              <a:rPr lang="el-GR" sz="1200" dirty="0">
                <a:latin typeface="Times New Roman" pitchFamily="18" charset="0"/>
                <a:cs typeface="Times New Roman" pitchFamily="18" charset="0"/>
              </a:rPr>
              <a:t>: Αρκούδα, αλεπού, γάτα, σκύλος. </a:t>
            </a:r>
            <a:endParaRPr lang="el-GR" sz="1200" dirty="0"/>
          </a:p>
          <a:p>
            <a:pPr indent="111125" algn="just" eaLnBrk="0" hangingPunct="0"/>
            <a:r>
              <a:rPr lang="el-GR" sz="1200" b="1" dirty="0" err="1">
                <a:latin typeface="Times New Roman" pitchFamily="18" charset="0"/>
                <a:cs typeface="Times New Roman" pitchFamily="18" charset="0"/>
              </a:rPr>
              <a:t>Αρτιοδάκτυλα</a:t>
            </a:r>
            <a:r>
              <a:rPr lang="el-GR" sz="1200" b="1" dirty="0">
                <a:latin typeface="Times New Roman" pitchFamily="18" charset="0"/>
                <a:cs typeface="Times New Roman" pitchFamily="18" charset="0"/>
              </a:rPr>
              <a:t>:</a:t>
            </a:r>
            <a:r>
              <a:rPr lang="el-GR" sz="1200" dirty="0">
                <a:latin typeface="Times New Roman" pitchFamily="18" charset="0"/>
                <a:cs typeface="Times New Roman" pitchFamily="18" charset="0"/>
              </a:rPr>
              <a:t> Αγελάδες, πρόβατα, χοίροι κ.α. </a:t>
            </a:r>
            <a:endParaRPr lang="el-GR" sz="1200" dirty="0"/>
          </a:p>
          <a:p>
            <a:pPr indent="111125" algn="just" eaLnBrk="0" hangingPunct="0"/>
            <a:r>
              <a:rPr lang="el-GR" sz="1200" b="1" dirty="0">
                <a:latin typeface="Times New Roman" pitchFamily="18" charset="0"/>
                <a:cs typeface="Times New Roman" pitchFamily="18" charset="0"/>
              </a:rPr>
              <a:t>Τάξη: </a:t>
            </a:r>
            <a:r>
              <a:rPr lang="el-GR" sz="1200" b="1" dirty="0" err="1">
                <a:latin typeface="Times New Roman" pitchFamily="18" charset="0"/>
                <a:cs typeface="Times New Roman" pitchFamily="18" charset="0"/>
              </a:rPr>
              <a:t>Περισσοδάκτυλα</a:t>
            </a:r>
            <a:r>
              <a:rPr lang="el-GR" sz="1200" dirty="0">
                <a:latin typeface="Times New Roman" pitchFamily="18" charset="0"/>
                <a:cs typeface="Times New Roman" pitchFamily="18" charset="0"/>
              </a:rPr>
              <a:t>: Άλογο (</a:t>
            </a:r>
            <a:r>
              <a:rPr lang="en-US" sz="1200" i="1" dirty="0" err="1">
                <a:latin typeface="Times New Roman" pitchFamily="18" charset="0"/>
                <a:cs typeface="Times New Roman" pitchFamily="18" charset="0"/>
              </a:rPr>
              <a:t>Equs</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caballus</a:t>
            </a:r>
            <a:r>
              <a:rPr lang="en-US" sz="1200" dirty="0">
                <a:latin typeface="Times New Roman" pitchFamily="18" charset="0"/>
                <a:cs typeface="Times New Roman" pitchFamily="18" charset="0"/>
              </a:rPr>
              <a:t>)</a:t>
            </a:r>
            <a:r>
              <a:rPr lang="el-GR" sz="1200" dirty="0">
                <a:latin typeface="Times New Roman" pitchFamily="18" charset="0"/>
                <a:cs typeface="Times New Roman" pitchFamily="18" charset="0"/>
              </a:rPr>
              <a:t>, γαϊδούρι</a:t>
            </a:r>
            <a:r>
              <a:rPr lang="en-US" sz="1200" dirty="0">
                <a:latin typeface="Times New Roman" pitchFamily="18" charset="0"/>
                <a:cs typeface="Times New Roman" pitchFamily="18" charset="0"/>
              </a:rPr>
              <a:t> (</a:t>
            </a:r>
            <a:r>
              <a:rPr lang="en-US" sz="1200" i="1" dirty="0" err="1">
                <a:latin typeface="Times New Roman" pitchFamily="18" charset="0"/>
                <a:cs typeface="Times New Roman" pitchFamily="18" charset="0"/>
              </a:rPr>
              <a:t>Equs</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asinus</a:t>
            </a:r>
            <a:r>
              <a:rPr lang="en-US" sz="1200" dirty="0">
                <a:latin typeface="Times New Roman" pitchFamily="18" charset="0"/>
                <a:cs typeface="Times New Roman" pitchFamily="18" charset="0"/>
              </a:rPr>
              <a:t>)</a:t>
            </a:r>
            <a:r>
              <a:rPr lang="el-GR" sz="1200" dirty="0">
                <a:latin typeface="Times New Roman" pitchFamily="18" charset="0"/>
                <a:cs typeface="Times New Roman" pitchFamily="18" charset="0"/>
              </a:rPr>
              <a:t>.</a:t>
            </a:r>
            <a:endParaRPr lang="el-GR" sz="1200" dirty="0"/>
          </a:p>
          <a:p>
            <a:pPr indent="111125" algn="just" eaLnBrk="0" hangingPunct="0"/>
            <a:r>
              <a:rPr lang="el-GR" sz="1200" b="1" dirty="0" err="1">
                <a:latin typeface="Times New Roman" pitchFamily="18" charset="0"/>
                <a:cs typeface="Times New Roman" pitchFamily="18" charset="0"/>
              </a:rPr>
              <a:t>Πτερυγιόποδα</a:t>
            </a:r>
            <a:r>
              <a:rPr lang="el-GR" sz="1200" b="1" dirty="0">
                <a:latin typeface="Times New Roman" pitchFamily="18" charset="0"/>
                <a:cs typeface="Times New Roman" pitchFamily="18" charset="0"/>
              </a:rPr>
              <a:t>:</a:t>
            </a:r>
            <a:r>
              <a:rPr lang="el-GR" sz="1200" dirty="0">
                <a:latin typeface="Times New Roman" pitchFamily="18" charset="0"/>
                <a:cs typeface="Times New Roman" pitchFamily="18" charset="0"/>
              </a:rPr>
              <a:t> Φώκιες.         </a:t>
            </a:r>
            <a:r>
              <a:rPr lang="el-GR" sz="1200" b="1" dirty="0" err="1">
                <a:latin typeface="Times New Roman" pitchFamily="18" charset="0"/>
                <a:cs typeface="Times New Roman" pitchFamily="18" charset="0"/>
              </a:rPr>
              <a:t>Προβοσκιδοειδή</a:t>
            </a:r>
            <a:r>
              <a:rPr lang="el-GR" sz="1200" dirty="0">
                <a:latin typeface="Times New Roman" pitchFamily="18" charset="0"/>
                <a:cs typeface="Times New Roman" pitchFamily="18" charset="0"/>
              </a:rPr>
              <a:t>: Ελέφαντας.</a:t>
            </a:r>
            <a:endParaRPr lang="el-GR" sz="1200" dirty="0"/>
          </a:p>
          <a:p>
            <a:pPr indent="111125" algn="just" eaLnBrk="0" hangingPunct="0"/>
            <a:r>
              <a:rPr lang="el-GR" sz="1200" b="1" dirty="0">
                <a:latin typeface="Times New Roman" pitchFamily="18" charset="0"/>
                <a:cs typeface="Times New Roman" pitchFamily="18" charset="0"/>
              </a:rPr>
              <a:t>Χειρόπτερα:</a:t>
            </a:r>
            <a:r>
              <a:rPr lang="el-GR" sz="1200" dirty="0">
                <a:latin typeface="Times New Roman" pitchFamily="18" charset="0"/>
                <a:cs typeface="Times New Roman" pitchFamily="18" charset="0"/>
              </a:rPr>
              <a:t> Νυχτερίδες.       </a:t>
            </a:r>
            <a:endParaRPr lang="en-US" sz="1200" dirty="0">
              <a:latin typeface="Times New Roman" pitchFamily="18" charset="0"/>
              <a:cs typeface="Times New Roman" pitchFamily="18" charset="0"/>
            </a:endParaRPr>
          </a:p>
          <a:p>
            <a:pPr indent="111125" algn="just" eaLnBrk="0" hangingPunct="0"/>
            <a:r>
              <a:rPr lang="el-GR" sz="3200" b="1" dirty="0">
                <a:latin typeface="Times New Roman" pitchFamily="18" charset="0"/>
                <a:cs typeface="Times New Roman" pitchFamily="18" charset="0"/>
              </a:rPr>
              <a:t>Τάξη: Πρωτεύοντα:</a:t>
            </a:r>
            <a:r>
              <a:rPr lang="el-GR" sz="3200" dirty="0">
                <a:latin typeface="Times New Roman" pitchFamily="18" charset="0"/>
                <a:cs typeface="Times New Roman" pitchFamily="18" charset="0"/>
              </a:rPr>
              <a:t> Πίθηκοι, άνθρωπος</a:t>
            </a:r>
            <a:r>
              <a:rPr lang="en-US" sz="3200" dirty="0">
                <a:latin typeface="Times New Roman" pitchFamily="18" charset="0"/>
                <a:cs typeface="Times New Roman" pitchFamily="18" charset="0"/>
              </a:rPr>
              <a:t> </a:t>
            </a:r>
            <a:r>
              <a:rPr lang="el-GR" sz="3200" dirty="0">
                <a:latin typeface="Times New Roman" pitchFamily="18" charset="0"/>
                <a:cs typeface="Times New Roman" pitchFamily="18" charset="0"/>
              </a:rPr>
              <a:t>(</a:t>
            </a:r>
            <a:r>
              <a:rPr lang="en-US" sz="3200" i="1" dirty="0">
                <a:latin typeface="Times New Roman" pitchFamily="18" charset="0"/>
                <a:cs typeface="Times New Roman" pitchFamily="18" charset="0"/>
              </a:rPr>
              <a:t>Homo sapiens</a:t>
            </a:r>
            <a:r>
              <a:rPr lang="en-US" sz="3200" dirty="0">
                <a:latin typeface="Times New Roman" pitchFamily="18" charset="0"/>
                <a:cs typeface="Times New Roman" pitchFamily="18" charset="0"/>
              </a:rPr>
              <a:t>)</a:t>
            </a:r>
            <a:r>
              <a:rPr lang="el-GR" sz="3200" dirty="0">
                <a:latin typeface="Times New Roman" pitchFamily="18" charset="0"/>
                <a:cs typeface="Times New Roman" pitchFamily="18" charset="0"/>
              </a:rPr>
              <a:t>.</a:t>
            </a:r>
            <a:endParaRPr lang="el-GR" sz="2800" dirty="0"/>
          </a:p>
          <a:p>
            <a:pPr indent="111125" algn="just" eaLnBrk="0" hangingPunct="0"/>
            <a:r>
              <a:rPr lang="el-GR" sz="2000" b="1" dirty="0">
                <a:latin typeface="Times New Roman" pitchFamily="18" charset="0"/>
                <a:cs typeface="Times New Roman" pitchFamily="18" charset="0"/>
              </a:rPr>
              <a:t>Κητώδη: </a:t>
            </a:r>
            <a:r>
              <a:rPr lang="el-GR" sz="2000" dirty="0">
                <a:latin typeface="Times New Roman" pitchFamily="18" charset="0"/>
                <a:cs typeface="Times New Roman" pitchFamily="18" charset="0"/>
              </a:rPr>
              <a:t>Φάλαινες, δελφίνια.</a:t>
            </a:r>
            <a:endParaRPr lang="el-GR" sz="3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2"/>
          <p:cNvSpPr txBox="1">
            <a:spLocks noChangeArrowheads="1"/>
          </p:cNvSpPr>
          <p:nvPr/>
        </p:nvSpPr>
        <p:spPr bwMode="auto">
          <a:xfrm>
            <a:off x="1881189" y="500063"/>
            <a:ext cx="8429625" cy="6070600"/>
          </a:xfrm>
          <a:prstGeom prst="rect">
            <a:avLst/>
          </a:prstGeom>
          <a:noFill/>
          <a:ln w="9525">
            <a:noFill/>
            <a:miter lim="800000"/>
            <a:headEnd/>
            <a:tailEnd/>
          </a:ln>
        </p:spPr>
        <p:txBody>
          <a:bodyPr>
            <a:spAutoFit/>
          </a:bodyPr>
          <a:lstStyle/>
          <a:p>
            <a:r>
              <a:rPr lang="el-GR" sz="2800" dirty="0">
                <a:latin typeface="Calibri" pitchFamily="34" charset="0"/>
              </a:rPr>
              <a:t>Η επιστημονική ονομασία του ανθρώπου είναι </a:t>
            </a:r>
            <a:r>
              <a:rPr lang="en-US" sz="2800" b="1" i="1" dirty="0">
                <a:latin typeface="Calibri" pitchFamily="34" charset="0"/>
              </a:rPr>
              <a:t>Homo sapiens. </a:t>
            </a:r>
          </a:p>
          <a:p>
            <a:r>
              <a:rPr lang="el-GR" sz="2800" dirty="0">
                <a:latin typeface="Calibri" pitchFamily="34" charset="0"/>
              </a:rPr>
              <a:t>Να τον κατατάξετε συστηματικά.</a:t>
            </a:r>
          </a:p>
          <a:p>
            <a:endParaRPr lang="el-GR" sz="2800" dirty="0">
              <a:latin typeface="Calibri" pitchFamily="34" charset="0"/>
            </a:endParaRPr>
          </a:p>
          <a:p>
            <a:r>
              <a:rPr lang="el-GR" sz="2800" dirty="0">
                <a:latin typeface="Calibri" pitchFamily="34" charset="0"/>
              </a:rPr>
              <a:t>Βασίλειο: Ζώων</a:t>
            </a:r>
          </a:p>
          <a:p>
            <a:r>
              <a:rPr lang="el-GR" sz="2800" dirty="0" err="1">
                <a:latin typeface="Calibri" pitchFamily="34" charset="0"/>
              </a:rPr>
              <a:t>Υποβασίλειο</a:t>
            </a:r>
            <a:r>
              <a:rPr lang="el-GR" sz="2800" dirty="0">
                <a:latin typeface="Calibri" pitchFamily="34" charset="0"/>
              </a:rPr>
              <a:t>:  </a:t>
            </a:r>
            <a:r>
              <a:rPr lang="el-GR" sz="2800" dirty="0" err="1">
                <a:latin typeface="Calibri" pitchFamily="34" charset="0"/>
              </a:rPr>
              <a:t>Μετάζωα</a:t>
            </a:r>
            <a:endParaRPr lang="el-GR" sz="2800" dirty="0">
              <a:latin typeface="Calibri" pitchFamily="34" charset="0"/>
            </a:endParaRPr>
          </a:p>
          <a:p>
            <a:r>
              <a:rPr lang="el-GR" sz="2800" dirty="0">
                <a:latin typeface="Calibri" pitchFamily="34" charset="0"/>
              </a:rPr>
              <a:t>Συνομοταξία: Χορδωτά</a:t>
            </a:r>
          </a:p>
          <a:p>
            <a:r>
              <a:rPr lang="el-GR" sz="2800" dirty="0">
                <a:latin typeface="Calibri" pitchFamily="34" charset="0"/>
              </a:rPr>
              <a:t>Ομοταξία: Θηλαστικά</a:t>
            </a:r>
          </a:p>
          <a:p>
            <a:r>
              <a:rPr lang="el-GR" sz="2800" dirty="0">
                <a:latin typeface="Calibri" pitchFamily="34" charset="0"/>
              </a:rPr>
              <a:t>Τάξη: </a:t>
            </a:r>
            <a:r>
              <a:rPr lang="el-GR" sz="2800" dirty="0" err="1">
                <a:latin typeface="Calibri" pitchFamily="34" charset="0"/>
              </a:rPr>
              <a:t>Ευθήρια</a:t>
            </a:r>
            <a:r>
              <a:rPr lang="el-GR" sz="2800" dirty="0">
                <a:latin typeface="Calibri" pitchFamily="34" charset="0"/>
              </a:rPr>
              <a:t>, Γένος </a:t>
            </a:r>
            <a:r>
              <a:rPr lang="en-US" sz="2800" i="1" dirty="0">
                <a:latin typeface="Calibri" pitchFamily="34" charset="0"/>
              </a:rPr>
              <a:t>Homo</a:t>
            </a:r>
            <a:r>
              <a:rPr lang="en-US" sz="2800" dirty="0">
                <a:latin typeface="Calibri" pitchFamily="34" charset="0"/>
              </a:rPr>
              <a:t>, </a:t>
            </a:r>
            <a:r>
              <a:rPr lang="el-GR" sz="2800" dirty="0">
                <a:latin typeface="Calibri" pitchFamily="34" charset="0"/>
              </a:rPr>
              <a:t>Είδος </a:t>
            </a:r>
            <a:r>
              <a:rPr lang="en-US" sz="2800" i="1" dirty="0">
                <a:latin typeface="Calibri" pitchFamily="34" charset="0"/>
              </a:rPr>
              <a:t>sapiens</a:t>
            </a:r>
            <a:endParaRPr lang="el-GR" sz="2800" i="1" dirty="0">
              <a:latin typeface="Calibri" pitchFamily="34" charset="0"/>
            </a:endParaRPr>
          </a:p>
          <a:p>
            <a:r>
              <a:rPr lang="el-GR" sz="2800" b="1" dirty="0">
                <a:latin typeface="Calibri" pitchFamily="34" charset="0"/>
              </a:rPr>
              <a:t>Ταξινομείστε το άλογο και τον </a:t>
            </a:r>
            <a:r>
              <a:rPr lang="el-GR" sz="2800" b="1" dirty="0" err="1">
                <a:latin typeface="Calibri" pitchFamily="34" charset="0"/>
              </a:rPr>
              <a:t>γαϊδαρο</a:t>
            </a:r>
            <a:endParaRPr lang="el-GR" sz="2800" b="1" dirty="0">
              <a:latin typeface="Calibri" pitchFamily="34" charset="0"/>
            </a:endParaRPr>
          </a:p>
          <a:p>
            <a:r>
              <a:rPr lang="el-GR" sz="2800" dirty="0">
                <a:latin typeface="Calibri" pitchFamily="34" charset="0"/>
              </a:rPr>
              <a:t>Γένος: </a:t>
            </a:r>
            <a:r>
              <a:rPr lang="en-US" sz="2800" i="1" dirty="0" err="1">
                <a:latin typeface="Calibri" pitchFamily="34" charset="0"/>
              </a:rPr>
              <a:t>Equs</a:t>
            </a:r>
            <a:endParaRPr lang="el-GR" sz="2800" i="1" dirty="0">
              <a:latin typeface="Calibri" pitchFamily="34" charset="0"/>
            </a:endParaRPr>
          </a:p>
          <a:p>
            <a:r>
              <a:rPr lang="el-GR" sz="2800" dirty="0">
                <a:latin typeface="Calibri" pitchFamily="34" charset="0"/>
              </a:rPr>
              <a:t>Είδος: </a:t>
            </a:r>
            <a:r>
              <a:rPr lang="en-US" sz="2800" i="1" dirty="0" err="1">
                <a:latin typeface="Calibri" pitchFamily="34" charset="0"/>
              </a:rPr>
              <a:t>caballus</a:t>
            </a:r>
            <a:endParaRPr lang="en-US" sz="2800" i="1" dirty="0">
              <a:latin typeface="Calibri" pitchFamily="34" charset="0"/>
            </a:endParaRPr>
          </a:p>
          <a:p>
            <a:endParaRPr lang="en-US" sz="2800" dirty="0">
              <a:latin typeface="Calibri" pitchFamily="34" charset="0"/>
            </a:endParaRPr>
          </a:p>
          <a:p>
            <a:r>
              <a:rPr lang="en-US" sz="2800" i="1" dirty="0" err="1">
                <a:latin typeface="Calibri" pitchFamily="34" charset="0"/>
              </a:rPr>
              <a:t>Equs</a:t>
            </a:r>
            <a:r>
              <a:rPr lang="en-US" sz="2800" i="1" dirty="0">
                <a:latin typeface="Calibri" pitchFamily="34" charset="0"/>
              </a:rPr>
              <a:t> </a:t>
            </a:r>
            <a:r>
              <a:rPr lang="en-US" sz="2800" i="1" dirty="0" err="1">
                <a:latin typeface="Calibri" pitchFamily="34" charset="0"/>
              </a:rPr>
              <a:t>caballus</a:t>
            </a:r>
            <a:r>
              <a:rPr lang="en-US" sz="2800" i="1" dirty="0">
                <a:latin typeface="Calibri" pitchFamily="34" charset="0"/>
              </a:rPr>
              <a:t>, </a:t>
            </a:r>
            <a:r>
              <a:rPr lang="en-US" sz="2800" i="1" dirty="0" err="1">
                <a:latin typeface="Calibri" pitchFamily="34" charset="0"/>
              </a:rPr>
              <a:t>Equs</a:t>
            </a:r>
            <a:r>
              <a:rPr lang="en-US" sz="2800" i="1" dirty="0">
                <a:latin typeface="Calibri" pitchFamily="34" charset="0"/>
              </a:rPr>
              <a:t> </a:t>
            </a:r>
            <a:r>
              <a:rPr lang="en-US" sz="2800" i="1" dirty="0" err="1">
                <a:latin typeface="Calibri" pitchFamily="34" charset="0"/>
              </a:rPr>
              <a:t>asinus</a:t>
            </a:r>
            <a:endParaRPr lang="el-GR" i="1" dirty="0">
              <a:latin typeface="Calibri" pitchFamily="34" charset="0"/>
            </a:endParaRPr>
          </a:p>
        </p:txBody>
      </p:sp>
      <p:pic>
        <p:nvPicPr>
          <p:cNvPr id="2" name="Εγγεγραμμένος ήχος">
            <a:hlinkClick r:id="" action="ppaction://media"/>
            <a:extLst>
              <a:ext uri="{FF2B5EF4-FFF2-40B4-BE49-F238E27FC236}">
                <a16:creationId xmlns:a16="http://schemas.microsoft.com/office/drawing/2014/main" id="{1825DBCA-C5F9-4D42-AB4C-F09231879D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01052" y="1175662"/>
            <a:ext cx="11518231" cy="5927841"/>
          </a:xfrm>
          <a:prstGeom prst="rect">
            <a:avLst/>
          </a:prstGeom>
        </p:spPr>
        <p:txBody>
          <a:bodyPr wrap="square">
            <a:spAutoFit/>
          </a:bodyPr>
          <a:lstStyle/>
          <a:p>
            <a:pPr>
              <a:lnSpc>
                <a:spcPct val="107000"/>
              </a:lnSpc>
              <a:spcAft>
                <a:spcPts val="750"/>
              </a:spcAft>
            </a:pP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Το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Βασίλειο των Ζώων </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διαιρείται σε 2 </a:t>
            </a:r>
            <a:r>
              <a:rPr lang="el-GR" sz="2400" b="1"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Υποβασίλεια</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Στα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ΠΡΩΤΟΖΩΑ</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και τα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ΜΕΤΑΖΩΑ</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a:t>
            </a:r>
          </a:p>
          <a:p>
            <a:pPr>
              <a:lnSpc>
                <a:spcPct val="107000"/>
              </a:lnSpc>
              <a:spcAft>
                <a:spcPts val="750"/>
              </a:spcAft>
            </a:pP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Στο </a:t>
            </a:r>
            <a:r>
              <a:rPr lang="el-GR" sz="2400" b="1"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Υποβασίλειο</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των </a:t>
            </a:r>
            <a:r>
              <a:rPr lang="el-GR" sz="2400" b="1"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Μεταζώων</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αρκεί να θυμόσαστε τις Εξής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5 ΣΥΝΟΜΟΤΑΞΙΕΣ </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και είσαστε σχεδόν πλήρεις με την Ταξινόμηση των </a:t>
            </a:r>
            <a:r>
              <a:rPr lang="el-GR" sz="240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Μεταζώων</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a:t>
            </a:r>
          </a:p>
          <a:p>
            <a:pPr>
              <a:lnSpc>
                <a:spcPct val="107000"/>
              </a:lnSpc>
              <a:spcAft>
                <a:spcPts val="750"/>
              </a:spcAft>
            </a:pP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Συνομοταξίες </a:t>
            </a:r>
            <a:r>
              <a:rPr lang="el-GR" sz="2400" b="1"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Μεταζώων</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l-GR" sz="2400" b="1"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Κοιλεντερόζωα</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l-GR" sz="2400" b="1"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Πλατυέλμινθες</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Μαλάκια, Αρθρόποδα, Χορδωτά</a:t>
            </a:r>
            <a:r>
              <a:rPr lang="en-US"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Σπονδυλωτά)</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p>
          <a:p>
            <a:pPr>
              <a:lnSpc>
                <a:spcPct val="107000"/>
              </a:lnSpc>
              <a:spcAft>
                <a:spcPts val="750"/>
              </a:spcAft>
            </a:pP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Ένα επόμενο στάδιο διαφοράς στην οργάνωση του ΝΣ είναι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η μετάβαση από τα Ασπόνδυλα στα Σπονδυλωτά.</a:t>
            </a:r>
            <a:endParaRPr lang="el-GR" sz="32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ΣΥΝΟΜΟ</a:t>
            </a:r>
            <a:r>
              <a:rPr lang="en-GB"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T</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ΑΞΙΑ: ΧΟΡΔΩ</a:t>
            </a:r>
            <a:r>
              <a:rPr lang="en-GB"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T</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Α (Σπονδυλωτά): </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έχουν νωτιαίο μυελό που περιβάλλεται από οστεώδη σπονδυλική στήλη. </a:t>
            </a:r>
            <a:endParaRPr lang="el-GR"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Ομοταξίες</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l-GR" sz="1400" b="1"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Χονδριχθύες</a:t>
            </a:r>
            <a:r>
              <a:rPr lang="el-GR" sz="1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(Καρχαρίας, έχει σκελετό από χόνδρο), </a:t>
            </a:r>
            <a:r>
              <a:rPr lang="el-GR" sz="1400" b="1"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Οστεϊχθύες</a:t>
            </a:r>
            <a:r>
              <a:rPr lang="el-GR" sz="1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l-GR" sz="1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τα πιο πολλά ψάρια με σκελετό από οστό-(κόκαλο</a:t>
            </a:r>
            <a:r>
              <a:rPr lang="el-GR" sz="1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a:t>
            </a:r>
            <a:endParaRPr lang="el-G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l-GR" sz="2400" b="1"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Ιχθείς</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Αμφίβια, Ερπετά, Πτηνά, Θηλαστικά.</a:t>
            </a:r>
          </a:p>
          <a:p>
            <a:pPr>
              <a:lnSpc>
                <a:spcPct val="107000"/>
              </a:lnSpc>
              <a:spcAft>
                <a:spcPts val="750"/>
              </a:spcAft>
            </a:pPr>
            <a:r>
              <a:rPr lang="el-GR" sz="2400" b="1" dirty="0">
                <a:solidFill>
                  <a:srgbClr val="444444"/>
                </a:solidFill>
                <a:latin typeface="Arial" panose="020B0604020202020204" pitchFamily="34" charset="0"/>
                <a:ea typeface="Calibri" panose="020F0502020204030204" pitchFamily="34" charset="0"/>
                <a:cs typeface="Times New Roman" panose="02020603050405020304" pitchFamily="18" charset="0"/>
              </a:rPr>
              <a:t>Τ</a:t>
            </a:r>
            <a:r>
              <a:rPr lang="el-GR" sz="2400" b="1"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άξεις: </a:t>
            </a:r>
            <a:r>
              <a:rPr lang="el-GR" sz="2400" b="1" dirty="0" err="1">
                <a:solidFill>
                  <a:srgbClr val="444444"/>
                </a:solidFill>
                <a:effectLst/>
                <a:latin typeface="Arial" panose="020B0604020202020204" pitchFamily="34" charset="0"/>
                <a:ea typeface="Calibri" panose="020F0502020204030204" pitchFamily="34" charset="0"/>
                <a:cs typeface="Times New Roman" panose="02020603050405020304" pitchFamily="18" charset="0"/>
              </a:rPr>
              <a:t>Περισσοδάκτυλα</a:t>
            </a:r>
            <a:r>
              <a:rPr lang="el-GR" sz="2400" b="1"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 και </a:t>
            </a:r>
            <a:r>
              <a:rPr lang="el-GR" sz="2400" b="1" dirty="0" err="1">
                <a:solidFill>
                  <a:srgbClr val="444444"/>
                </a:solidFill>
                <a:effectLst/>
                <a:latin typeface="Arial" panose="020B0604020202020204" pitchFamily="34" charset="0"/>
                <a:ea typeface="Calibri" panose="020F0502020204030204" pitchFamily="34" charset="0"/>
                <a:cs typeface="Times New Roman" panose="02020603050405020304" pitchFamily="18" charset="0"/>
              </a:rPr>
              <a:t>Πρωτέυοντα</a:t>
            </a:r>
            <a:r>
              <a:rPr lang="el-GR" sz="2400" b="1"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 (</a:t>
            </a:r>
            <a:r>
              <a:rPr lang="en-US" sz="2400" b="1"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Homo sapiens)</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Τίτλος 2"/>
          <p:cNvSpPr>
            <a:spLocks noGrp="1"/>
          </p:cNvSpPr>
          <p:nvPr>
            <p:ph type="title"/>
          </p:nvPr>
        </p:nvSpPr>
        <p:spPr>
          <a:xfrm>
            <a:off x="533400" y="-307975"/>
            <a:ext cx="10515600" cy="1325563"/>
          </a:xfrm>
        </p:spPr>
        <p:txBody>
          <a:bodyPr>
            <a:normAutofit fontScale="90000"/>
          </a:bodyPr>
          <a:lstStyle/>
          <a:p>
            <a:r>
              <a:rPr lang="el-GR" b="1" dirty="0"/>
              <a:t>Μερικά στοιχεία Ταξινόμησης των Ζώων* </a:t>
            </a:r>
            <a:br>
              <a:rPr lang="el-GR" b="1" dirty="0"/>
            </a:br>
            <a:r>
              <a:rPr lang="el-GR" sz="2400" b="1" dirty="0"/>
              <a:t>*(Αν διαβάσετε την ταξινόμηση αυτή, σχεδόν δεν θα σας χρειαστεί να διαβάσετε το ειδικό κεφάλαιο με την ταξινόμηση των Ζώων).</a:t>
            </a:r>
          </a:p>
        </p:txBody>
      </p:sp>
    </p:spTree>
    <p:extLst>
      <p:ext uri="{BB962C8B-B14F-4D97-AF65-F5344CB8AC3E}">
        <p14:creationId xmlns:p14="http://schemas.microsoft.com/office/powerpoint/2010/main" val="1803357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4" name="Τίτλος 3"/>
          <p:cNvSpPr>
            <a:spLocks noGrp="1"/>
          </p:cNvSpPr>
          <p:nvPr>
            <p:ph type="title"/>
          </p:nvPr>
        </p:nvSpPr>
        <p:spPr>
          <a:xfrm>
            <a:off x="292100" y="-559594"/>
            <a:ext cx="10515600" cy="1325563"/>
          </a:xfrm>
        </p:spPr>
        <p:txBody>
          <a:bodyPr/>
          <a:lstStyle/>
          <a:p>
            <a:r>
              <a:rPr lang="el-GR" dirty="0">
                <a:latin typeface="Bahnschrift" panose="020B0502040204020203" pitchFamily="34" charset="0"/>
              </a:rPr>
              <a:t>                     Νευρικό Σύστημα</a:t>
            </a:r>
          </a:p>
        </p:txBody>
      </p:sp>
      <p:sp>
        <p:nvSpPr>
          <p:cNvPr id="5" name="Ορθογώνιο 4"/>
          <p:cNvSpPr/>
          <p:nvPr/>
        </p:nvSpPr>
        <p:spPr>
          <a:xfrm>
            <a:off x="825500" y="1016794"/>
            <a:ext cx="10198100" cy="3883114"/>
          </a:xfrm>
          <a:prstGeom prst="rect">
            <a:avLst/>
          </a:prstGeom>
        </p:spPr>
        <p:txBody>
          <a:bodyPr wrap="square">
            <a:spAutoFit/>
          </a:bodyPr>
          <a:lstStyle/>
          <a:p>
            <a:pPr>
              <a:lnSpc>
                <a:spcPct val="107000"/>
              </a:lnSpc>
              <a:spcAft>
                <a:spcPts val="750"/>
              </a:spcAft>
            </a:pPr>
            <a:r>
              <a:rPr lang="el-GR" sz="28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Ποιος είναι ο ρόλος του Νευρικού Συστήματος; </a:t>
            </a:r>
            <a:endParaRPr lang="el-G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l-GR" sz="28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Το ΝΣ είναι ένα υπολογιστικό και επικοινωνιακό σύστημα εξειδικευμένων κυττάρων για να μπορεί ένας ζωντανός οργανισμός (</a:t>
            </a:r>
            <a:r>
              <a:rPr lang="el-GR" sz="280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ζωϊκός</a:t>
            </a:r>
            <a:r>
              <a:rPr lang="el-GR" sz="28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να αντιλαμβάνεται γρήγορα το περιβάλλον, να το αναλύει, για  να μπορεί να μετακινήσει το σώμα με τον κατάλληλο τρόπο και στον κατάλληλο χρόνο. Για να γίνει αυτό, τα νευρικά συστήματα έχουν γενικά δύο αρχές σχεδιασμού: Τα Νευρικά Δίχτυα και τα Γάγγλια.</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2647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Είδη Συμμετρίας- Συνέχεια</a:t>
            </a:r>
          </a:p>
        </p:txBody>
      </p:sp>
      <p:sp>
        <p:nvSpPr>
          <p:cNvPr id="3" name="Ορθογώνιο 2"/>
          <p:cNvSpPr/>
          <p:nvPr/>
        </p:nvSpPr>
        <p:spPr>
          <a:xfrm>
            <a:off x="465221" y="1575760"/>
            <a:ext cx="10185400" cy="4917115"/>
          </a:xfrm>
          <a:prstGeom prst="rect">
            <a:avLst/>
          </a:prstGeom>
        </p:spPr>
        <p:txBody>
          <a:bodyPr wrap="square">
            <a:spAutoFit/>
          </a:bodyPr>
          <a:lstStyle/>
          <a:p>
            <a:pPr>
              <a:lnSpc>
                <a:spcPct val="107000"/>
              </a:lnSpc>
              <a:spcAft>
                <a:spcPts val="750"/>
              </a:spcAft>
            </a:pP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Ένας γενικός κανόνας είναι ότι τα ζώα με Ακτινωτή Συμμετρία (Μέδουσα, ανεμώνες, Ύδρα) έχουν νευρικά δίχτυα, όπως ονομάζεται μια γενική κατανομή των νευρώνων σε όλο το σώμα. Τα ζώα με Αμφίπλευρη συμμετρία (έντομα, σκουλήκια, άνθρωποι), ωστόσο, έχουν συλλογές νευρώνων ομαδοποιημένες σε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γάγγλια</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ενώ συχνά, υπάρχει μια συγκέντρωση από γάγγλια στο πρόσθιο μέρος του ζώου που σχηματίζουν ένα μεγαλύτερο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Γάγγλιο </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που ονομάζεται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εγκέφαλος"</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endParaRPr lang="el-GR"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Βέβαια, η Βιολογία είναι μια επιστήμη γνωστή, για την ύπαρξη εξαιρέσεων. Το ίδιο συμβαίνει και  στην οργάνωση του νευρικού συστήματος. Ένας Αστερίας, λ.χ. έχει ακτινωτή συμμετρία, αλλά δεν έχει νευρικό δίχτυο. Επιπλέον, δεν έχουν όλα τα ζώα νευρικά συστήματα, όπως αυτό συμβαίνει στα </a:t>
            </a:r>
            <a:r>
              <a:rPr lang="el-GR" sz="240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Ποροφόρα</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(Σπόγγοι, δηλ. σφουγγάρια).</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2582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0100" y="0"/>
            <a:ext cx="10515600" cy="1325563"/>
          </a:xfrm>
        </p:spPr>
        <p:txBody>
          <a:bodyPr/>
          <a:lstStyle/>
          <a:p>
            <a:r>
              <a:rPr lang="el-GR" dirty="0"/>
              <a:t>Από το Νευρικό Δίκτυο στα Γάγγλια</a:t>
            </a:r>
          </a:p>
        </p:txBody>
      </p:sp>
      <p:pic>
        <p:nvPicPr>
          <p:cNvPr id="4" name="Εικόνα 3"/>
          <p:cNvPicPr>
            <a:picLocks noChangeAspect="1"/>
          </p:cNvPicPr>
          <p:nvPr/>
        </p:nvPicPr>
        <p:blipFill>
          <a:blip r:embed="rId2"/>
          <a:stretch>
            <a:fillRect/>
          </a:stretch>
        </p:blipFill>
        <p:spPr>
          <a:xfrm>
            <a:off x="1212850" y="1162050"/>
            <a:ext cx="8572500" cy="5695950"/>
          </a:xfrm>
          <a:prstGeom prst="rect">
            <a:avLst/>
          </a:prstGeom>
        </p:spPr>
      </p:pic>
      <p:sp>
        <p:nvSpPr>
          <p:cNvPr id="3" name="TextBox 2">
            <a:extLst>
              <a:ext uri="{FF2B5EF4-FFF2-40B4-BE49-F238E27FC236}">
                <a16:creationId xmlns:a16="http://schemas.microsoft.com/office/drawing/2014/main" id="{7D63784C-1614-4D7C-95F8-575CB243EE6F}"/>
              </a:ext>
            </a:extLst>
          </p:cNvPr>
          <p:cNvSpPr txBox="1"/>
          <p:nvPr/>
        </p:nvSpPr>
        <p:spPr>
          <a:xfrm>
            <a:off x="5935579" y="7331242"/>
            <a:ext cx="6079958" cy="923330"/>
          </a:xfrm>
          <a:prstGeom prst="rect">
            <a:avLst/>
          </a:prstGeom>
          <a:noFill/>
        </p:spPr>
        <p:txBody>
          <a:bodyPr wrap="square" rtlCol="0">
            <a:spAutoFit/>
          </a:bodyPr>
          <a:lstStyle/>
          <a:p>
            <a:r>
              <a:rPr lang="el-GR" dirty="0"/>
              <a:t> Όπως βλέπετε στη Συνομοταξία των Αρθροπόδων-Ομοταξία Έντομα (Γιατί είναι έντομο????), Υπάρχουν και ο Εγκέφαλος και τα Γάγγλια.</a:t>
            </a:r>
            <a:endParaRPr lang="en-US" dirty="0"/>
          </a:p>
        </p:txBody>
      </p:sp>
    </p:spTree>
    <p:extLst>
      <p:ext uri="{BB962C8B-B14F-4D97-AF65-F5344CB8AC3E}">
        <p14:creationId xmlns:p14="http://schemas.microsoft.com/office/powerpoint/2010/main" val="892093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524001" y="43934"/>
            <a:ext cx="184731" cy="369332"/>
          </a:xfrm>
          <a:prstGeom prst="rect">
            <a:avLst/>
          </a:prstGeom>
          <a:noFill/>
          <a:ln w="9525">
            <a:noFill/>
            <a:miter lim="800000"/>
            <a:headEnd/>
            <a:tailEnd/>
          </a:ln>
        </p:spPr>
        <p:txBody>
          <a:bodyPr wrap="none" anchor="ctr">
            <a:spAutoFit/>
          </a:bodyPr>
          <a:lstStyle/>
          <a:p>
            <a:endParaRPr lang="el-GR">
              <a:latin typeface="Calibri" pitchFamily="34" charset="0"/>
            </a:endParaRPr>
          </a:p>
        </p:txBody>
      </p:sp>
      <p:pic>
        <p:nvPicPr>
          <p:cNvPr id="39939" name="Picture 1"/>
          <p:cNvPicPr>
            <a:picLocks noChangeAspect="1" noChangeArrowheads="1"/>
          </p:cNvPicPr>
          <p:nvPr/>
        </p:nvPicPr>
        <p:blipFill>
          <a:blip r:embed="rId3" cstate="print"/>
          <a:srcRect/>
          <a:stretch>
            <a:fillRect/>
          </a:stretch>
        </p:blipFill>
        <p:spPr bwMode="auto">
          <a:xfrm>
            <a:off x="3738564" y="2000250"/>
            <a:ext cx="3724275" cy="2933700"/>
          </a:xfrm>
          <a:prstGeom prst="rect">
            <a:avLst/>
          </a:prstGeom>
          <a:noFill/>
          <a:ln w="9525">
            <a:noFill/>
            <a:miter lim="800000"/>
            <a:headEnd/>
            <a:tailEnd/>
          </a:ln>
        </p:spPr>
      </p:pic>
      <p:sp>
        <p:nvSpPr>
          <p:cNvPr id="39940" name="Rectangle 3"/>
          <p:cNvSpPr>
            <a:spLocks noChangeArrowheads="1"/>
          </p:cNvSpPr>
          <p:nvPr/>
        </p:nvSpPr>
        <p:spPr bwMode="auto">
          <a:xfrm>
            <a:off x="1738313" y="5214938"/>
            <a:ext cx="8501062" cy="830262"/>
          </a:xfrm>
          <a:prstGeom prst="rect">
            <a:avLst/>
          </a:prstGeom>
          <a:noFill/>
          <a:ln w="9525">
            <a:noFill/>
            <a:miter lim="800000"/>
            <a:headEnd/>
            <a:tailEnd/>
          </a:ln>
        </p:spPr>
        <p:txBody>
          <a:bodyPr anchor="ctr">
            <a:spAutoFit/>
          </a:bodyPr>
          <a:lstStyle/>
          <a:p>
            <a:pPr indent="107950" algn="just"/>
            <a:r>
              <a:rPr lang="el-GR" sz="2400">
                <a:latin typeface="Times New Roman" pitchFamily="18" charset="0"/>
                <a:cs typeface="Times New Roman" pitchFamily="18" charset="0"/>
              </a:rPr>
              <a:t> Αριστερά, ακτινωτή συμμετρία στα κοιλεντερόζωα, δεξιά αμφίπλευρη συμμετρία στον άνθρωπο</a:t>
            </a:r>
            <a:endParaRPr lang="el-GR" sz="4000"/>
          </a:p>
        </p:txBody>
      </p:sp>
    </p:spTree>
    <p:extLst>
      <p:ext uri="{BB962C8B-B14F-4D97-AF65-F5344CB8AC3E}">
        <p14:creationId xmlns:p14="http://schemas.microsoft.com/office/powerpoint/2010/main" val="2328644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119501"/>
            <a:ext cx="12027315" cy="5262979"/>
          </a:xfrm>
          <a:prstGeom prst="rect">
            <a:avLst/>
          </a:prstGeom>
        </p:spPr>
        <p:txBody>
          <a:bodyPr wrap="square">
            <a:spAutoFit/>
          </a:bodyPr>
          <a:lstStyle/>
          <a:p>
            <a:pPr algn="just"/>
            <a:r>
              <a:rPr lang="el-GR" sz="2000" dirty="0">
                <a:solidFill>
                  <a:srgbClr val="000000"/>
                </a:solidFill>
                <a:latin typeface="Trebuchet MS" panose="020B0603020202020204" pitchFamily="34" charset="0"/>
                <a:ea typeface="Times New Roman" panose="02020603050405020304" pitchFamily="18" charset="0"/>
              </a:rPr>
              <a:t>Οι σημαντικότεροι σταθμοί στην εξέλιξη του ΝΣ των ζώων γενικά μπορούμε να πούμε πώς είναι οι εξής:</a:t>
            </a:r>
            <a:endParaRPr lang="el-GR" sz="2000" dirty="0">
              <a:latin typeface="Times New Roman" panose="02020603050405020304" pitchFamily="18" charset="0"/>
              <a:ea typeface="Times New Roman" panose="02020603050405020304" pitchFamily="18" charset="0"/>
            </a:endParaRPr>
          </a:p>
          <a:p>
            <a:pPr marL="342900" algn="just">
              <a:buFont typeface="Arial" panose="020B0604020202020204" pitchFamily="34" charset="0"/>
              <a:buChar char="•"/>
              <a:tabLst>
                <a:tab pos="457200" algn="l"/>
              </a:tabLst>
            </a:pPr>
            <a:r>
              <a:rPr lang="el-GR" sz="2000" dirty="0">
                <a:solidFill>
                  <a:srgbClr val="000000"/>
                </a:solidFill>
                <a:latin typeface="Trebuchet MS" panose="020B0603020202020204" pitchFamily="34" charset="0"/>
                <a:ea typeface="Times New Roman" panose="02020603050405020304" pitchFamily="18" charset="0"/>
              </a:rPr>
              <a:t>Αρχικά μετάβαση από τ</a:t>
            </a:r>
            <a:r>
              <a:rPr lang="en-US" sz="2000" dirty="0">
                <a:solidFill>
                  <a:srgbClr val="000000"/>
                </a:solidFill>
                <a:latin typeface="Trebuchet MS" panose="020B0603020202020204" pitchFamily="34" charset="0"/>
                <a:ea typeface="Times New Roman" panose="02020603050405020304" pitchFamily="18" charset="0"/>
              </a:rPr>
              <a:t>o </a:t>
            </a:r>
            <a:r>
              <a:rPr lang="el-GR" sz="2000" dirty="0">
                <a:solidFill>
                  <a:srgbClr val="000000"/>
                </a:solidFill>
                <a:latin typeface="Trebuchet MS" panose="020B0603020202020204" pitchFamily="34" charset="0"/>
                <a:ea typeface="Times New Roman" panose="02020603050405020304" pitchFamily="18" charset="0"/>
              </a:rPr>
              <a:t>ΥΠΟΒΑΣΙΛΕΙΟ </a:t>
            </a:r>
            <a:r>
              <a:rPr lang="el-GR" sz="2000" b="1" dirty="0">
                <a:solidFill>
                  <a:srgbClr val="000000"/>
                </a:solidFill>
                <a:latin typeface="Trebuchet MS" panose="020B0603020202020204" pitchFamily="34" charset="0"/>
                <a:ea typeface="Times New Roman" panose="02020603050405020304" pitchFamily="18" charset="0"/>
              </a:rPr>
              <a:t>Πρωτόζωα</a:t>
            </a:r>
            <a:r>
              <a:rPr lang="el-GR" sz="2000" dirty="0">
                <a:solidFill>
                  <a:srgbClr val="000000"/>
                </a:solidFill>
                <a:latin typeface="Trebuchet MS" panose="020B0603020202020204" pitchFamily="34" charset="0"/>
                <a:ea typeface="Times New Roman" panose="02020603050405020304" pitchFamily="18" charset="0"/>
              </a:rPr>
              <a:t> στο ΥΠΟΒΑΣΙΛΕΙΟ </a:t>
            </a:r>
            <a:r>
              <a:rPr lang="el-GR" sz="2000" b="1" dirty="0" err="1">
                <a:solidFill>
                  <a:srgbClr val="000000"/>
                </a:solidFill>
                <a:latin typeface="Trebuchet MS" panose="020B0603020202020204" pitchFamily="34" charset="0"/>
                <a:ea typeface="Times New Roman" panose="02020603050405020304" pitchFamily="18" charset="0"/>
              </a:rPr>
              <a:t>Μετάζωα</a:t>
            </a:r>
            <a:r>
              <a:rPr lang="el-GR" sz="2000" dirty="0">
                <a:solidFill>
                  <a:srgbClr val="000000"/>
                </a:solidFill>
                <a:latin typeface="Trebuchet MS" panose="020B0603020202020204" pitchFamily="34" charset="0"/>
                <a:ea typeface="Times New Roman" panose="02020603050405020304" pitchFamily="18" charset="0"/>
              </a:rPr>
              <a:t>: δηλαδή από το μονοκύτταρο</a:t>
            </a:r>
            <a:r>
              <a:rPr lang="en-US" sz="2000" dirty="0">
                <a:solidFill>
                  <a:srgbClr val="000000"/>
                </a:solidFill>
                <a:latin typeface="Abadi" panose="020B0604020104020204" pitchFamily="34" charset="0"/>
                <a:ea typeface="Times New Roman" panose="02020603050405020304" pitchFamily="18" charset="0"/>
              </a:rPr>
              <a:t> (</a:t>
            </a:r>
            <a:r>
              <a:rPr lang="el-GR" sz="2000" dirty="0">
                <a:solidFill>
                  <a:srgbClr val="000000"/>
                </a:solidFill>
                <a:latin typeface="Trebuchet MS" panose="020B0603020202020204" pitchFamily="34" charset="0"/>
                <a:ea typeface="Times New Roman" panose="02020603050405020304" pitchFamily="18" charset="0"/>
              </a:rPr>
              <a:t>όπου ένα κύτταρο εκτελεί όλες τις λειτουργίες) στο πολυκύτταρο. </a:t>
            </a:r>
          </a:p>
          <a:p>
            <a:pPr marL="342900" algn="just">
              <a:buFont typeface="Arial" panose="020B0604020202020204" pitchFamily="34" charset="0"/>
              <a:buChar char="•"/>
              <a:tabLst>
                <a:tab pos="457200" algn="l"/>
              </a:tabLst>
            </a:pPr>
            <a:r>
              <a:rPr lang="el-GR" sz="2000" dirty="0">
                <a:solidFill>
                  <a:srgbClr val="000000"/>
                </a:solidFill>
                <a:latin typeface="Trebuchet MS" panose="020B0603020202020204" pitchFamily="34" charset="0"/>
                <a:ea typeface="Times New Roman" panose="02020603050405020304" pitchFamily="18" charset="0"/>
              </a:rPr>
              <a:t>Σε πρώτη φάση, στους Σπόγγους (</a:t>
            </a:r>
            <a:r>
              <a:rPr lang="el-GR" sz="2000" b="1" dirty="0">
                <a:solidFill>
                  <a:srgbClr val="000000"/>
                </a:solidFill>
                <a:latin typeface="Trebuchet MS" panose="020B0603020202020204" pitchFamily="34" charset="0"/>
                <a:ea typeface="Times New Roman" panose="02020603050405020304" pitchFamily="18" charset="0"/>
              </a:rPr>
              <a:t>Συνομοταξία Σπόγγοι</a:t>
            </a:r>
            <a:r>
              <a:rPr lang="el-GR" sz="2000" dirty="0">
                <a:solidFill>
                  <a:srgbClr val="000000"/>
                </a:solidFill>
                <a:latin typeface="Trebuchet MS" panose="020B0603020202020204" pitchFamily="34" charset="0"/>
                <a:ea typeface="Times New Roman" panose="02020603050405020304" pitchFamily="18" charset="0"/>
              </a:rPr>
              <a:t>, που είναι ακίνητοι </a:t>
            </a:r>
            <a:r>
              <a:rPr lang="el-GR" sz="2000" dirty="0" err="1">
                <a:solidFill>
                  <a:srgbClr val="000000"/>
                </a:solidFill>
                <a:latin typeface="Trebuchet MS" panose="020B0603020202020204" pitchFamily="34" charset="0"/>
                <a:ea typeface="Times New Roman" panose="02020603050405020304" pitchFamily="18" charset="0"/>
              </a:rPr>
              <a:t>ζωϊκοί</a:t>
            </a:r>
            <a:r>
              <a:rPr lang="el-GR" sz="2000" dirty="0">
                <a:solidFill>
                  <a:srgbClr val="000000"/>
                </a:solidFill>
                <a:latin typeface="Trebuchet MS" panose="020B0603020202020204" pitchFamily="34" charset="0"/>
                <a:ea typeface="Times New Roman" panose="02020603050405020304" pitchFamily="18" charset="0"/>
              </a:rPr>
              <a:t> οργανισμοί) το ΝΣ είναι διάχυτο και χωρίς </a:t>
            </a:r>
            <a:r>
              <a:rPr lang="el-GR" sz="2000" b="1" u="sng" dirty="0">
                <a:solidFill>
                  <a:srgbClr val="000000"/>
                </a:solidFill>
                <a:latin typeface="Trebuchet MS" panose="020B0603020202020204" pitchFamily="34" charset="0"/>
                <a:ea typeface="Times New Roman" panose="02020603050405020304" pitchFamily="18" charset="0"/>
              </a:rPr>
              <a:t>ΚΑΜΙΑ Συμμετρία</a:t>
            </a:r>
            <a:r>
              <a:rPr lang="el-GR" sz="2000" dirty="0">
                <a:solidFill>
                  <a:srgbClr val="000000"/>
                </a:solidFill>
                <a:latin typeface="Trebuchet MS" panose="020B0603020202020204" pitchFamily="34" charset="0"/>
                <a:ea typeface="Times New Roman" panose="02020603050405020304" pitchFamily="18" charset="0"/>
              </a:rPr>
              <a:t>.</a:t>
            </a:r>
          </a:p>
          <a:p>
            <a:pPr marL="342900" algn="just">
              <a:buFont typeface="Arial" panose="020B0604020202020204" pitchFamily="34" charset="0"/>
              <a:buChar char="•"/>
              <a:tabLst>
                <a:tab pos="457200" algn="l"/>
              </a:tabLst>
            </a:pPr>
            <a:r>
              <a:rPr lang="el-GR" sz="2000" dirty="0">
                <a:solidFill>
                  <a:srgbClr val="000000"/>
                </a:solidFill>
                <a:latin typeface="Trebuchet MS" panose="020B0603020202020204" pitchFamily="34" charset="0"/>
                <a:ea typeface="Times New Roman" panose="02020603050405020304" pitchFamily="18" charset="0"/>
              </a:rPr>
              <a:t>Ακολουθεί το στάδιο της </a:t>
            </a:r>
            <a:r>
              <a:rPr lang="el-GR" sz="2000" b="1" dirty="0">
                <a:solidFill>
                  <a:srgbClr val="000000"/>
                </a:solidFill>
                <a:latin typeface="Trebuchet MS" panose="020B0603020202020204" pitchFamily="34" charset="0"/>
                <a:ea typeface="Times New Roman" panose="02020603050405020304" pitchFamily="18" charset="0"/>
              </a:rPr>
              <a:t>Ακτινωτής Συμμετρίας </a:t>
            </a:r>
            <a:r>
              <a:rPr lang="el-GR" sz="2000" dirty="0">
                <a:solidFill>
                  <a:srgbClr val="000000"/>
                </a:solidFill>
                <a:latin typeface="Trebuchet MS" panose="020B0603020202020204" pitchFamily="34" charset="0"/>
                <a:ea typeface="Times New Roman" panose="02020603050405020304" pitchFamily="18" charset="0"/>
              </a:rPr>
              <a:t>στη </a:t>
            </a:r>
            <a:r>
              <a:rPr lang="el-GR" sz="2000" b="1" dirty="0">
                <a:solidFill>
                  <a:srgbClr val="000000"/>
                </a:solidFill>
                <a:latin typeface="Trebuchet MS" panose="020B0603020202020204" pitchFamily="34" charset="0"/>
                <a:ea typeface="Times New Roman" panose="02020603050405020304" pitchFamily="18" charset="0"/>
              </a:rPr>
              <a:t>Συνομοταξία των ΚΟΙΛΕΝΤΕΡΟΖΩΩΝ </a:t>
            </a:r>
            <a:r>
              <a:rPr lang="el-GR" sz="2000" dirty="0">
                <a:solidFill>
                  <a:srgbClr val="000000"/>
                </a:solidFill>
                <a:latin typeface="Trebuchet MS" panose="020B0603020202020204" pitchFamily="34" charset="0"/>
                <a:ea typeface="Times New Roman" panose="02020603050405020304" pitchFamily="18" charset="0"/>
              </a:rPr>
              <a:t>(Μέδουσες).</a:t>
            </a:r>
            <a:endParaRPr lang="el-GR" sz="2000" dirty="0">
              <a:latin typeface="Times New Roman" panose="02020603050405020304" pitchFamily="18" charset="0"/>
              <a:ea typeface="Times New Roman" panose="02020603050405020304" pitchFamily="18" charset="0"/>
            </a:endParaRPr>
          </a:p>
          <a:p>
            <a:pPr marL="342900" algn="just">
              <a:buFont typeface="Arial" panose="020B0604020202020204" pitchFamily="34" charset="0"/>
              <a:buChar char="•"/>
              <a:tabLst>
                <a:tab pos="457200" algn="l"/>
              </a:tabLst>
            </a:pPr>
            <a:r>
              <a:rPr lang="el-GR" sz="2000" dirty="0">
                <a:solidFill>
                  <a:srgbClr val="000000"/>
                </a:solidFill>
                <a:latin typeface="Trebuchet MS" panose="020B0603020202020204" pitchFamily="34" charset="0"/>
                <a:ea typeface="Times New Roman" panose="02020603050405020304" pitchFamily="18" charset="0"/>
              </a:rPr>
              <a:t>Στη συνέχεια βασικό βήμα αποτέλεσε το πέρασμα από την ακτινωτή συμμετρία στην αμφίπλευρη συμμετρία και τη δυνατότητα, έτσι, δημιουργίας ενός κέντρου συντονισμού. Έχουμε δηλαδή συγκέντρωση οργάνων στην κεφαλή (</a:t>
            </a:r>
            <a:r>
              <a:rPr lang="el-GR" sz="2000" b="1" dirty="0" err="1">
                <a:solidFill>
                  <a:srgbClr val="000000"/>
                </a:solidFill>
                <a:latin typeface="Trebuchet MS" panose="020B0603020202020204" pitchFamily="34" charset="0"/>
                <a:ea typeface="Times New Roman" panose="02020603050405020304" pitchFamily="18" charset="0"/>
              </a:rPr>
              <a:t>κεφαλοποίηση</a:t>
            </a:r>
            <a:r>
              <a:rPr lang="el-GR" sz="2000" dirty="0">
                <a:solidFill>
                  <a:srgbClr val="000000"/>
                </a:solidFill>
                <a:latin typeface="Trebuchet MS" panose="020B0603020202020204" pitchFamily="34" charset="0"/>
                <a:ea typeface="Times New Roman" panose="02020603050405020304" pitchFamily="18" charset="0"/>
              </a:rPr>
              <a:t>) και </a:t>
            </a:r>
            <a:r>
              <a:rPr lang="el-GR" sz="2000" b="1" dirty="0">
                <a:solidFill>
                  <a:srgbClr val="000000"/>
                </a:solidFill>
                <a:latin typeface="Trebuchet MS" panose="020B0603020202020204" pitchFamily="34" charset="0"/>
                <a:ea typeface="Times New Roman" panose="02020603050405020304" pitchFamily="18" charset="0"/>
              </a:rPr>
              <a:t>κίνηση προς συγκεκριμένη κατεύθυνση </a:t>
            </a:r>
            <a:r>
              <a:rPr lang="el-GR" sz="2000" dirty="0">
                <a:solidFill>
                  <a:srgbClr val="000000"/>
                </a:solidFill>
                <a:latin typeface="Trebuchet MS" panose="020B0603020202020204" pitchFamily="34" charset="0"/>
                <a:ea typeface="Times New Roman" panose="02020603050405020304" pitchFamily="18" charset="0"/>
              </a:rPr>
              <a:t>(</a:t>
            </a:r>
            <a:r>
              <a:rPr lang="el-GR" sz="2000" b="1" dirty="0">
                <a:solidFill>
                  <a:srgbClr val="000000"/>
                </a:solidFill>
                <a:latin typeface="Trebuchet MS" panose="020B0603020202020204" pitchFamily="34" charset="0"/>
                <a:ea typeface="Times New Roman" panose="02020603050405020304" pitchFamily="18" charset="0"/>
              </a:rPr>
              <a:t>ΣΥΝΟΜΟΤΑΞΙΑ ΠΛΑΤΥΕΛΜΙΝΘΕΣ= ΠΡΩΤΟΓΟΝΑ ΣΚΟΥΛΙΚΙΑ</a:t>
            </a:r>
            <a:r>
              <a:rPr lang="el-GR" sz="2000" dirty="0">
                <a:solidFill>
                  <a:srgbClr val="000000"/>
                </a:solidFill>
                <a:latin typeface="Trebuchet MS" panose="020B0603020202020204" pitchFamily="34" charset="0"/>
                <a:ea typeface="Times New Roman" panose="02020603050405020304" pitchFamily="18" charset="0"/>
              </a:rPr>
              <a:t>). </a:t>
            </a:r>
            <a:r>
              <a:rPr lang="el-GR" sz="1200" dirty="0">
                <a:solidFill>
                  <a:srgbClr val="000000"/>
                </a:solidFill>
                <a:latin typeface="Trebuchet MS" panose="020B0603020202020204" pitchFamily="34" charset="0"/>
                <a:ea typeface="Times New Roman" panose="02020603050405020304" pitchFamily="18" charset="0"/>
              </a:rPr>
              <a:t>Αρχικά ο εγκέφαλος έχει τη μορφή </a:t>
            </a:r>
            <a:r>
              <a:rPr lang="el-GR" sz="1200" b="1" dirty="0">
                <a:solidFill>
                  <a:srgbClr val="000000"/>
                </a:solidFill>
                <a:latin typeface="Trebuchet MS" panose="020B0603020202020204" pitchFamily="34" charset="0"/>
                <a:ea typeface="Times New Roman" panose="02020603050405020304" pitchFamily="18" charset="0"/>
              </a:rPr>
              <a:t>Γαγγλίων</a:t>
            </a:r>
            <a:r>
              <a:rPr lang="el-GR" sz="1200" dirty="0">
                <a:solidFill>
                  <a:srgbClr val="000000"/>
                </a:solidFill>
                <a:latin typeface="Trebuchet MS" panose="020B0603020202020204" pitchFamily="34" charset="0"/>
                <a:ea typeface="Times New Roman" panose="02020603050405020304" pitchFamily="18" charset="0"/>
              </a:rPr>
              <a:t> (εμφάνιση ομάδων κυττάρων που φτιάχνουν ΚΑΙ ένα στοιχειώδη εγκέφαλο και είναι ΚΑΙ διάχυτα στο σώμα του ζώου) όπως συνέβη στη </a:t>
            </a:r>
            <a:r>
              <a:rPr lang="el-GR" sz="1200" b="1" dirty="0">
                <a:solidFill>
                  <a:srgbClr val="000000"/>
                </a:solidFill>
                <a:latin typeface="Trebuchet MS" panose="020B0603020202020204" pitchFamily="34" charset="0"/>
                <a:ea typeface="Times New Roman" panose="02020603050405020304" pitchFamily="18" charset="0"/>
              </a:rPr>
              <a:t>ΣΥΝΟΜΟΤΑΞΙΑ </a:t>
            </a:r>
            <a:r>
              <a:rPr lang="en-US" sz="1200" b="1" dirty="0">
                <a:solidFill>
                  <a:srgbClr val="000000"/>
                </a:solidFill>
                <a:latin typeface="Trebuchet MS" panose="020B0603020202020204" pitchFamily="34" charset="0"/>
                <a:ea typeface="Times New Roman" panose="02020603050405020304" pitchFamily="18" charset="0"/>
              </a:rPr>
              <a:t>ANNELIDES </a:t>
            </a:r>
            <a:r>
              <a:rPr lang="el-GR" sz="1200" b="1" dirty="0">
                <a:solidFill>
                  <a:srgbClr val="000000"/>
                </a:solidFill>
                <a:latin typeface="Trebuchet MS" panose="020B0603020202020204" pitchFamily="34" charset="0"/>
                <a:ea typeface="Times New Roman" panose="02020603050405020304" pitchFamily="18" charset="0"/>
              </a:rPr>
              <a:t>δηλ. ΔΑΚΤΥΛΙΟΣΚΩΛΗΚΕΣ</a:t>
            </a:r>
            <a:r>
              <a:rPr lang="el-GR" sz="1200" dirty="0">
                <a:solidFill>
                  <a:srgbClr val="000000"/>
                </a:solidFill>
                <a:latin typeface="Trebuchet MS" panose="020B0603020202020204" pitchFamily="34" charset="0"/>
                <a:ea typeface="Times New Roman" panose="02020603050405020304" pitchFamily="18" charset="0"/>
              </a:rPr>
              <a:t>. </a:t>
            </a:r>
            <a:endParaRPr lang="el-GR" sz="2000" dirty="0">
              <a:solidFill>
                <a:srgbClr val="000000"/>
              </a:solidFill>
              <a:latin typeface="Trebuchet MS" panose="020B0603020202020204" pitchFamily="34" charset="0"/>
              <a:ea typeface="Times New Roman" panose="02020603050405020304" pitchFamily="18" charset="0"/>
            </a:endParaRPr>
          </a:p>
          <a:p>
            <a:pPr marL="342900" algn="just">
              <a:buFont typeface="Arial" panose="020B0604020202020204" pitchFamily="34" charset="0"/>
              <a:buChar char="•"/>
              <a:tabLst>
                <a:tab pos="457200" algn="l"/>
              </a:tabLst>
            </a:pPr>
            <a:r>
              <a:rPr lang="el-GR" sz="2000" dirty="0">
                <a:solidFill>
                  <a:srgbClr val="000000"/>
                </a:solidFill>
                <a:latin typeface="Trebuchet MS" panose="020B0603020202020204" pitchFamily="34" charset="0"/>
                <a:ea typeface="Times New Roman" panose="02020603050405020304" pitchFamily="18" charset="0"/>
              </a:rPr>
              <a:t>Μετάβαση, από τα Γάγγλια στο σχηματισμό </a:t>
            </a:r>
            <a:r>
              <a:rPr lang="el-GR" sz="2000" b="1" dirty="0">
                <a:solidFill>
                  <a:srgbClr val="000000"/>
                </a:solidFill>
                <a:latin typeface="Trebuchet MS" panose="020B0603020202020204" pitchFamily="34" charset="0"/>
                <a:ea typeface="Times New Roman" panose="02020603050405020304" pitchFamily="18" charset="0"/>
              </a:rPr>
              <a:t>κανονικού Εγκεφάλου</a:t>
            </a:r>
            <a:r>
              <a:rPr lang="el-GR" sz="2000" dirty="0">
                <a:solidFill>
                  <a:srgbClr val="000000"/>
                </a:solidFill>
                <a:latin typeface="Trebuchet MS" panose="020B0603020202020204" pitchFamily="34" charset="0"/>
                <a:ea typeface="Times New Roman" panose="02020603050405020304" pitchFamily="18" charset="0"/>
              </a:rPr>
              <a:t>, όπως στην περίπτωση της </a:t>
            </a:r>
            <a:r>
              <a:rPr lang="el-GR" sz="2000" b="1" dirty="0">
                <a:solidFill>
                  <a:srgbClr val="000000"/>
                </a:solidFill>
                <a:latin typeface="Trebuchet MS" panose="020B0603020202020204" pitchFamily="34" charset="0"/>
                <a:ea typeface="Times New Roman" panose="02020603050405020304" pitchFamily="18" charset="0"/>
              </a:rPr>
              <a:t>ΣΥΝΟΜΟΤΑΞΙΑΣ ΜΑΛΑΚΙΑ </a:t>
            </a:r>
            <a:r>
              <a:rPr lang="el-GR" sz="2000" dirty="0">
                <a:solidFill>
                  <a:srgbClr val="000000"/>
                </a:solidFill>
                <a:latin typeface="Trebuchet MS" panose="020B0603020202020204" pitchFamily="34" charset="0"/>
                <a:ea typeface="Times New Roman" panose="02020603050405020304" pitchFamily="18" charset="0"/>
              </a:rPr>
              <a:t>(θα έχετε ακούσει για την εξυπνάδα των Χταποδιών!!, και φυσικά της </a:t>
            </a:r>
            <a:r>
              <a:rPr lang="el-GR" sz="2000" b="1" dirty="0">
                <a:solidFill>
                  <a:srgbClr val="000000"/>
                </a:solidFill>
                <a:latin typeface="Trebuchet MS" panose="020B0603020202020204" pitchFamily="34" charset="0"/>
                <a:ea typeface="Times New Roman" panose="02020603050405020304" pitchFamily="18" charset="0"/>
              </a:rPr>
              <a:t>ΣΥΝΟΜΟΤΑΞΙΑΣ ΑΡΘΡΟΠΟΔΑ</a:t>
            </a:r>
            <a:r>
              <a:rPr lang="el-GR" sz="2000" dirty="0">
                <a:solidFill>
                  <a:srgbClr val="000000"/>
                </a:solidFill>
                <a:latin typeface="Trebuchet MS" panose="020B0603020202020204" pitchFamily="34" charset="0"/>
                <a:ea typeface="Times New Roman" panose="02020603050405020304" pitchFamily="18" charset="0"/>
              </a:rPr>
              <a:t> με την </a:t>
            </a:r>
            <a:r>
              <a:rPr lang="el-GR" sz="2000" b="1" dirty="0">
                <a:solidFill>
                  <a:srgbClr val="000000"/>
                </a:solidFill>
                <a:latin typeface="Trebuchet MS" panose="020B0603020202020204" pitchFamily="34" charset="0"/>
                <a:ea typeface="Times New Roman" panose="02020603050405020304" pitchFamily="18" charset="0"/>
              </a:rPr>
              <a:t>ΟΜΟΤΑΞΙΑ ΕΝΤΟΜΑ</a:t>
            </a:r>
            <a:r>
              <a:rPr lang="el-GR" sz="2000" dirty="0">
                <a:solidFill>
                  <a:srgbClr val="000000"/>
                </a:solidFill>
                <a:latin typeface="Trebuchet MS" panose="020B0603020202020204" pitchFamily="34" charset="0"/>
                <a:ea typeface="Times New Roman" panose="02020603050405020304" pitchFamily="18" charset="0"/>
              </a:rPr>
              <a:t>, όπως οι Μέλισσες και τα Μυρμήγκια (Εξελιγμένη κίνηση).</a:t>
            </a:r>
          </a:p>
        </p:txBody>
      </p:sp>
      <p:sp>
        <p:nvSpPr>
          <p:cNvPr id="3" name="Τίτλος 2"/>
          <p:cNvSpPr>
            <a:spLocks noGrp="1"/>
          </p:cNvSpPr>
          <p:nvPr>
            <p:ph type="title"/>
          </p:nvPr>
        </p:nvSpPr>
        <p:spPr>
          <a:xfrm>
            <a:off x="164683" y="0"/>
            <a:ext cx="11862633" cy="1325563"/>
          </a:xfrm>
        </p:spPr>
        <p:txBody>
          <a:bodyPr>
            <a:noAutofit/>
          </a:bodyPr>
          <a:lstStyle/>
          <a:p>
            <a:r>
              <a:rPr lang="el-GR" sz="2800" b="1" dirty="0">
                <a:solidFill>
                  <a:srgbClr val="000000"/>
                </a:solidFill>
                <a:latin typeface="Trebuchet MS" panose="020B0603020202020204" pitchFamily="34" charset="0"/>
                <a:ea typeface="Times New Roman" panose="02020603050405020304" pitchFamily="18" charset="0"/>
              </a:rPr>
              <a:t>Α. Οι σημαντικότεροι σταθμοί στην εξέλιξη του ΝΣ των ζώων, γενικά: 1</a:t>
            </a:r>
            <a:r>
              <a:rPr lang="el-GR" sz="2800" b="1" baseline="30000" dirty="0">
                <a:solidFill>
                  <a:srgbClr val="000000"/>
                </a:solidFill>
                <a:latin typeface="Trebuchet MS" panose="020B0603020202020204" pitchFamily="34" charset="0"/>
                <a:ea typeface="Times New Roman" panose="02020603050405020304" pitchFamily="18" charset="0"/>
              </a:rPr>
              <a:t>ο</a:t>
            </a:r>
            <a:r>
              <a:rPr lang="el-GR" sz="2800" b="1" dirty="0">
                <a:solidFill>
                  <a:srgbClr val="000000"/>
                </a:solidFill>
                <a:latin typeface="Trebuchet MS" panose="020B0603020202020204" pitchFamily="34" charset="0"/>
                <a:ea typeface="Times New Roman" panose="02020603050405020304" pitchFamily="18" charset="0"/>
              </a:rPr>
              <a:t> Στάδιο: Από τους Σπόγγους στα Σπονδυλωτά.</a:t>
            </a:r>
            <a:br>
              <a:rPr lang="el-GR" sz="4000" dirty="0">
                <a:latin typeface="Times New Roman" panose="02020603050405020304" pitchFamily="18" charset="0"/>
                <a:ea typeface="Times New Roman" panose="02020603050405020304" pitchFamily="18" charset="0"/>
              </a:rPr>
            </a:br>
            <a:endParaRPr lang="el-GR" sz="2800" dirty="0"/>
          </a:p>
        </p:txBody>
      </p:sp>
    </p:spTree>
    <p:extLst>
      <p:ext uri="{BB962C8B-B14F-4D97-AF65-F5344CB8AC3E}">
        <p14:creationId xmlns:p14="http://schemas.microsoft.com/office/powerpoint/2010/main" val="656945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990600" y="1052737"/>
            <a:ext cx="10354733" cy="4893647"/>
          </a:xfrm>
          <a:prstGeom prst="rect">
            <a:avLst/>
          </a:prstGeom>
          <a:noFill/>
          <a:ln w="9525">
            <a:noFill/>
            <a:miter lim="800000"/>
            <a:headEnd/>
            <a:tailEnd/>
          </a:ln>
        </p:spPr>
        <p:txBody>
          <a:bodyPr wrap="square">
            <a:spAutoFit/>
          </a:bodyPr>
          <a:lstStyle/>
          <a:p>
            <a:r>
              <a:rPr lang="en-GB" sz="2400" dirty="0">
                <a:latin typeface="Calibri" pitchFamily="34" charset="0"/>
              </a:rPr>
              <a:t>T</a:t>
            </a:r>
            <a:r>
              <a:rPr lang="el-GR" sz="2400" dirty="0">
                <a:latin typeface="Calibri" pitchFamily="34" charset="0"/>
              </a:rPr>
              <a:t>α σύγχρονα συστήματα κατάταξης των οργανισμών στηρίζονται σε εκείνο του Σουηδού φυσιοδίφη </a:t>
            </a:r>
            <a:r>
              <a:rPr lang="el-GR" sz="2400" dirty="0" err="1">
                <a:latin typeface="Calibri" pitchFamily="34" charset="0"/>
              </a:rPr>
              <a:t>Λινναίου</a:t>
            </a:r>
            <a:r>
              <a:rPr lang="el-GR" sz="2400" dirty="0">
                <a:latin typeface="Calibri" pitchFamily="34" charset="0"/>
              </a:rPr>
              <a:t> ( </a:t>
            </a:r>
            <a:r>
              <a:rPr lang="en-GB" sz="2400" dirty="0">
                <a:latin typeface="Calibri" pitchFamily="34" charset="0"/>
              </a:rPr>
              <a:t>Carl </a:t>
            </a:r>
            <a:r>
              <a:rPr lang="en-GB" sz="2400" dirty="0" err="1">
                <a:latin typeface="Calibri" pitchFamily="34" charset="0"/>
              </a:rPr>
              <a:t>Linneus</a:t>
            </a:r>
            <a:r>
              <a:rPr lang="el-GR" sz="2400" dirty="0">
                <a:latin typeface="Calibri" pitchFamily="34" charset="0"/>
              </a:rPr>
              <a:t> 1707-78 ), ο οποίος εισήγαγε ένα φυσικό σύστημα κατάταξης με βάση τα ανατομικά κριτήρια. Σε αλλεπάλληλες εκδόσεις του έργου του "</a:t>
            </a:r>
            <a:r>
              <a:rPr lang="en-GB" sz="2400" dirty="0" err="1">
                <a:latin typeface="Calibri" pitchFamily="34" charset="0"/>
              </a:rPr>
              <a:t>Systema</a:t>
            </a:r>
            <a:r>
              <a:rPr lang="el-GR" sz="2400" dirty="0">
                <a:latin typeface="Calibri" pitchFamily="34" charset="0"/>
              </a:rPr>
              <a:t> Ν</a:t>
            </a:r>
            <a:r>
              <a:rPr lang="en-GB" sz="2400" dirty="0" err="1">
                <a:latin typeface="Calibri" pitchFamily="34" charset="0"/>
              </a:rPr>
              <a:t>ature</a:t>
            </a:r>
            <a:r>
              <a:rPr lang="el-GR" sz="2400" dirty="0">
                <a:latin typeface="Calibri" pitchFamily="34" charset="0"/>
              </a:rPr>
              <a:t>" κατέταξε τα περίπου 20.000 τότε γνωστά είδη φυτών και ζώων σε ομάδες ανατομικά όμοιων ατόμων με τον εξής τρόπο, ο οποίος σε γενικές γραμμές ακολουθείται και σήμερα. Σε κάθε οργανισμό έδωσε δύο ονόματα: το όνομα του </a:t>
            </a:r>
            <a:r>
              <a:rPr lang="el-GR" sz="2400" b="1" dirty="0">
                <a:latin typeface="Calibri" pitchFamily="34" charset="0"/>
              </a:rPr>
              <a:t>είδους</a:t>
            </a:r>
            <a:r>
              <a:rPr lang="el-GR" sz="2400" dirty="0">
                <a:latin typeface="Calibri" pitchFamily="34" charset="0"/>
              </a:rPr>
              <a:t> το οποίο περιέγραφε κατά κάποιο τρόπο το συγκεκριμένο φυτό ή ζώο, και το όνομα του </a:t>
            </a:r>
            <a:r>
              <a:rPr lang="el-GR" sz="2400" b="1" dirty="0">
                <a:latin typeface="Calibri" pitchFamily="34" charset="0"/>
              </a:rPr>
              <a:t>γένους</a:t>
            </a:r>
            <a:r>
              <a:rPr lang="el-GR" sz="2400" dirty="0">
                <a:latin typeface="Calibri" pitchFamily="34" charset="0"/>
              </a:rPr>
              <a:t>, το οποίο αναφερόταν σε είδη τα οποία έμοιαζαν μεταξύ τους και συνιστούσαν μια ομάδα. </a:t>
            </a:r>
            <a:r>
              <a:rPr lang="en-GB" sz="2400" dirty="0">
                <a:latin typeface="Calibri" pitchFamily="34" charset="0"/>
              </a:rPr>
              <a:t>T</a:t>
            </a:r>
            <a:r>
              <a:rPr lang="el-GR" sz="2400" dirty="0">
                <a:latin typeface="Calibri" pitchFamily="34" charset="0"/>
              </a:rPr>
              <a:t>α ονόματα αυτά δίνονταν, και δίνονται πάντα, στη λατινική γλώσσα. Προηγείται πάντα το όνομα του γένους που γράφεται με </a:t>
            </a:r>
            <a:r>
              <a:rPr lang="el-GR" sz="2400" b="1" dirty="0">
                <a:latin typeface="Calibri" pitchFamily="34" charset="0"/>
              </a:rPr>
              <a:t>κεφάλαιο</a:t>
            </a:r>
            <a:r>
              <a:rPr lang="el-GR" sz="2400" dirty="0">
                <a:latin typeface="Calibri" pitchFamily="34" charset="0"/>
              </a:rPr>
              <a:t> αρχικό, ενώ το όνομα του είδους γράφεται με </a:t>
            </a:r>
            <a:r>
              <a:rPr lang="el-GR" sz="2400" b="1" dirty="0">
                <a:latin typeface="Calibri" pitchFamily="34" charset="0"/>
              </a:rPr>
              <a:t>μικρό </a:t>
            </a:r>
            <a:r>
              <a:rPr lang="el-GR" sz="2400" dirty="0">
                <a:latin typeface="Calibri" pitchFamily="34" charset="0"/>
              </a:rPr>
              <a:t>αρχικό και έπεται. Έτσι ο άνθρωπος ονομάζεται </a:t>
            </a:r>
            <a:r>
              <a:rPr lang="el-GR" sz="2400" b="1" dirty="0">
                <a:latin typeface="Calibri" pitchFamily="34" charset="0"/>
              </a:rPr>
              <a:t>Η</a:t>
            </a:r>
            <a:r>
              <a:rPr lang="en-GB" sz="2400" b="1" dirty="0" err="1">
                <a:latin typeface="Calibri" pitchFamily="34" charset="0"/>
              </a:rPr>
              <a:t>omo</a:t>
            </a:r>
            <a:r>
              <a:rPr lang="en-GB" sz="2400" b="1" dirty="0">
                <a:latin typeface="Calibri" pitchFamily="34" charset="0"/>
              </a:rPr>
              <a:t> sapiens</a:t>
            </a:r>
            <a:r>
              <a:rPr lang="el-GR" sz="2400" dirty="0">
                <a:latin typeface="Calibri" pitchFamily="34" charset="0"/>
              </a:rPr>
              <a:t>, η γάτα </a:t>
            </a:r>
            <a:r>
              <a:rPr lang="en-GB" sz="2400" b="1" dirty="0" err="1">
                <a:latin typeface="Calibri" pitchFamily="34" charset="0"/>
              </a:rPr>
              <a:t>Felis</a:t>
            </a:r>
            <a:r>
              <a:rPr lang="en-GB" sz="2400" b="1" dirty="0">
                <a:latin typeface="Calibri" pitchFamily="34" charset="0"/>
              </a:rPr>
              <a:t> </a:t>
            </a:r>
            <a:r>
              <a:rPr lang="en-GB" sz="2400" b="1" dirty="0" err="1">
                <a:latin typeface="Calibri" pitchFamily="34" charset="0"/>
              </a:rPr>
              <a:t>domesticus</a:t>
            </a:r>
            <a:r>
              <a:rPr lang="el-GR" sz="2400" b="1" dirty="0">
                <a:latin typeface="Calibri" pitchFamily="34" charset="0"/>
              </a:rPr>
              <a:t>* </a:t>
            </a:r>
            <a:r>
              <a:rPr lang="el-GR" sz="2400" dirty="0" err="1">
                <a:latin typeface="Calibri" pitchFamily="34" charset="0"/>
              </a:rPr>
              <a:t>κ.ο.κ.</a:t>
            </a:r>
            <a:endParaRPr lang="el-GR" sz="2400" dirty="0">
              <a:latin typeface="Calibri"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5943600" y="3276600"/>
            <a:ext cx="304800" cy="304800"/>
          </a:xfrm>
          <a:prstGeom prst="rect">
            <a:avLst/>
          </a:prstGeom>
          <a:noFill/>
          <a:ln w="9525">
            <a:noFill/>
            <a:miter lim="800000"/>
            <a:headEnd/>
            <a:tailEnd/>
          </a:ln>
        </p:spPr>
      </p:pic>
      <p:sp>
        <p:nvSpPr>
          <p:cNvPr id="2" name="Τίτλος 1">
            <a:extLst>
              <a:ext uri="{FF2B5EF4-FFF2-40B4-BE49-F238E27FC236}">
                <a16:creationId xmlns:a16="http://schemas.microsoft.com/office/drawing/2014/main" id="{3C6F01AF-4C3D-4B50-977C-C521F913841E}"/>
              </a:ext>
            </a:extLst>
          </p:cNvPr>
          <p:cNvSpPr>
            <a:spLocks noGrp="1"/>
          </p:cNvSpPr>
          <p:nvPr>
            <p:ph type="title"/>
          </p:nvPr>
        </p:nvSpPr>
        <p:spPr>
          <a:xfrm>
            <a:off x="990600" y="-272826"/>
            <a:ext cx="10515600" cy="1325563"/>
          </a:xfrm>
        </p:spPr>
        <p:txBody>
          <a:bodyPr/>
          <a:lstStyle/>
          <a:p>
            <a:r>
              <a:rPr lang="el-GR" dirty="0"/>
              <a:t>Γνωριμία με τον </a:t>
            </a:r>
            <a:r>
              <a:rPr lang="el-GR" dirty="0" err="1"/>
              <a:t>Λινναίο</a:t>
            </a:r>
            <a:r>
              <a:rPr lang="el-GR" dirty="0"/>
              <a:t> (όχι τον Στέφανο!)</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1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843" y="1957137"/>
            <a:ext cx="10959153" cy="5447645"/>
          </a:xfrm>
          <a:prstGeom prst="rect">
            <a:avLst/>
          </a:prstGeom>
          <a:noFill/>
        </p:spPr>
        <p:txBody>
          <a:bodyPr wrap="square">
            <a:spAutoFit/>
          </a:bodyPr>
          <a:lstStyle/>
          <a:p>
            <a:pPr>
              <a:defRPr/>
            </a:pPr>
            <a:r>
              <a:rPr lang="el-GR" sz="2400" dirty="0">
                <a:latin typeface="Arial" pitchFamily="34" charset="0"/>
                <a:cs typeface="Arial" pitchFamily="34" charset="0"/>
              </a:rPr>
              <a:t>Συνοπτικά, θα μπορούσαμε να πούμε πως στο 2</a:t>
            </a:r>
            <a:r>
              <a:rPr lang="el-GR" sz="2400" baseline="30000" dirty="0">
                <a:latin typeface="Arial" pitchFamily="34" charset="0"/>
                <a:cs typeface="Arial" pitchFamily="34" charset="0"/>
              </a:rPr>
              <a:t>ο</a:t>
            </a:r>
            <a:r>
              <a:rPr lang="el-GR" sz="2400" dirty="0">
                <a:latin typeface="Arial" pitchFamily="34" charset="0"/>
                <a:cs typeface="Arial" pitchFamily="34" charset="0"/>
              </a:rPr>
              <a:t> Στάδιο Εξέλιξης του ΝΣ των Ζώων οι σημαντικοί σταθμοί είναι:</a:t>
            </a:r>
          </a:p>
          <a:p>
            <a:pPr marL="457200" indent="-457200">
              <a:buFontTx/>
              <a:buAutoNum type="arabicPeriod"/>
              <a:defRPr/>
            </a:pPr>
            <a:r>
              <a:rPr lang="el-GR" sz="2400" dirty="0">
                <a:latin typeface="Arial" pitchFamily="34" charset="0"/>
                <a:ea typeface="Times New Roman" pitchFamily="18" charset="0"/>
                <a:cs typeface="Arial" pitchFamily="34" charset="0"/>
              </a:rPr>
              <a:t>Από τους </a:t>
            </a:r>
            <a:r>
              <a:rPr lang="el-GR" sz="2400" dirty="0" err="1">
                <a:latin typeface="Arial" pitchFamily="34" charset="0"/>
                <a:ea typeface="Times New Roman" pitchFamily="18" charset="0"/>
                <a:cs typeface="Arial" pitchFamily="34" charset="0"/>
              </a:rPr>
              <a:t>Ιχθείς</a:t>
            </a:r>
            <a:r>
              <a:rPr lang="el-GR" sz="2400" dirty="0">
                <a:latin typeface="Arial" pitchFamily="34" charset="0"/>
                <a:ea typeface="Times New Roman" pitchFamily="18" charset="0"/>
                <a:cs typeface="Arial" pitchFamily="34" charset="0"/>
              </a:rPr>
              <a:t> στα Πρώτα Θηλαστικά), [4-5 επιμέρους βήματα!!!]</a:t>
            </a:r>
          </a:p>
          <a:p>
            <a:pPr marL="457200" indent="-457200">
              <a:buFontTx/>
              <a:buAutoNum type="arabicPeriod"/>
              <a:defRPr/>
            </a:pPr>
            <a:r>
              <a:rPr lang="el-GR" sz="2400" dirty="0">
                <a:latin typeface="Arial" pitchFamily="34" charset="0"/>
                <a:ea typeface="Times New Roman" pitchFamily="18" charset="0"/>
                <a:cs typeface="Arial" pitchFamily="34" charset="0"/>
              </a:rPr>
              <a:t>Εξέλιξη του Εγκεφάλου στα Θηλαστικά: Η περίπτωση των Πρωτευόντων [3 επιμέρους βήματα: </a:t>
            </a:r>
          </a:p>
          <a:p>
            <a:pPr marL="342900" indent="-342900">
              <a:buFont typeface="Arial" panose="020B0604020202020204" pitchFamily="34" charset="0"/>
              <a:buChar char="•"/>
              <a:defRPr/>
            </a:pPr>
            <a:r>
              <a:rPr lang="el-GR" sz="2400" dirty="0">
                <a:latin typeface="Arial" pitchFamily="34" charset="0"/>
                <a:ea typeface="Times New Roman" pitchFamily="18" charset="0"/>
                <a:cs typeface="Arial" pitchFamily="34" charset="0"/>
              </a:rPr>
              <a:t>           Πρώτα Θηλαστικά= πτυχώσεις χωρίς περιοχές </a:t>
            </a:r>
            <a:r>
              <a:rPr lang="en-US" sz="2400" b="1" dirty="0">
                <a:latin typeface="Arial" pitchFamily="34" charset="0"/>
                <a:ea typeface="Times New Roman" pitchFamily="18" charset="0"/>
                <a:cs typeface="Arial" pitchFamily="34" charset="0"/>
              </a:rPr>
              <a:t>Broca/Wernicke</a:t>
            </a:r>
            <a:r>
              <a:rPr lang="en-US" sz="2400" dirty="0">
                <a:latin typeface="Arial" pitchFamily="34" charset="0"/>
                <a:ea typeface="Times New Roman" pitchFamily="18" charset="0"/>
                <a:cs typeface="Arial" pitchFamily="34" charset="0"/>
              </a:rPr>
              <a:t>,</a:t>
            </a:r>
            <a:endParaRPr lang="el-GR" sz="2400" dirty="0">
              <a:latin typeface="Arial" pitchFamily="34" charset="0"/>
              <a:ea typeface="Times New Roman" pitchFamily="18" charset="0"/>
              <a:cs typeface="Arial" pitchFamily="34" charset="0"/>
            </a:endParaRPr>
          </a:p>
          <a:p>
            <a:pPr marL="342900" indent="-342900">
              <a:buFont typeface="Arial" panose="020B0604020202020204" pitchFamily="34" charset="0"/>
              <a:buChar char="•"/>
              <a:defRPr/>
            </a:pPr>
            <a:r>
              <a:rPr lang="el-GR" sz="2400" dirty="0">
                <a:latin typeface="Arial" pitchFamily="34" charset="0"/>
                <a:ea typeface="Times New Roman" pitchFamily="18" charset="0"/>
                <a:cs typeface="Arial" pitchFamily="34" charset="0"/>
              </a:rPr>
              <a:t>           Χιμπαντζής= έχει και </a:t>
            </a:r>
            <a:r>
              <a:rPr lang="en-US" sz="2400" b="1" dirty="0" err="1">
                <a:latin typeface="Arial" pitchFamily="34" charset="0"/>
                <a:ea typeface="Times New Roman" pitchFamily="18" charset="0"/>
                <a:cs typeface="Arial" pitchFamily="34" charset="0"/>
              </a:rPr>
              <a:t>Broca</a:t>
            </a:r>
            <a:r>
              <a:rPr lang="el-GR" sz="2400" dirty="0">
                <a:latin typeface="Arial" pitchFamily="34" charset="0"/>
                <a:ea typeface="Times New Roman" pitchFamily="18" charset="0"/>
                <a:cs typeface="Arial" pitchFamily="34" charset="0"/>
              </a:rPr>
              <a:t> και </a:t>
            </a:r>
            <a:r>
              <a:rPr lang="en-US" sz="2400" b="1" dirty="0">
                <a:latin typeface="Arial" pitchFamily="34" charset="0"/>
                <a:ea typeface="Times New Roman" pitchFamily="18" charset="0"/>
                <a:cs typeface="Arial" pitchFamily="34" charset="0"/>
              </a:rPr>
              <a:t>Wernicke</a:t>
            </a:r>
            <a:r>
              <a:rPr lang="el-GR" sz="2400" dirty="0">
                <a:latin typeface="Arial" pitchFamily="34" charset="0"/>
                <a:ea typeface="Times New Roman" pitchFamily="18" charset="0"/>
                <a:cs typeface="Arial" pitchFamily="34" charset="0"/>
              </a:rPr>
              <a:t> χωρίς </a:t>
            </a:r>
            <a:r>
              <a:rPr lang="el-GR" sz="2400" b="1" dirty="0">
                <a:latin typeface="Arial" pitchFamily="34" charset="0"/>
                <a:ea typeface="Times New Roman" pitchFamily="18" charset="0"/>
                <a:cs typeface="Arial" pitchFamily="34" charset="0"/>
              </a:rPr>
              <a:t>Τοξοειδή Δέσ</a:t>
            </a:r>
            <a:r>
              <a:rPr lang="el-GR" sz="2400" dirty="0">
                <a:latin typeface="Arial" pitchFamily="34" charset="0"/>
                <a:ea typeface="Times New Roman" pitchFamily="18" charset="0"/>
                <a:cs typeface="Arial" pitchFamily="34" charset="0"/>
              </a:rPr>
              <a:t>μη, </a:t>
            </a:r>
          </a:p>
          <a:p>
            <a:pPr marL="342900" indent="-342900">
              <a:buFont typeface="Arial" panose="020B0604020202020204" pitchFamily="34" charset="0"/>
              <a:buChar char="•"/>
              <a:defRPr/>
            </a:pPr>
            <a:r>
              <a:rPr lang="el-GR" sz="2400" i="1" dirty="0">
                <a:latin typeface="Arial" pitchFamily="34" charset="0"/>
                <a:ea typeface="Times New Roman" pitchFamily="18" charset="0"/>
                <a:cs typeface="Arial" pitchFamily="34" charset="0"/>
              </a:rPr>
              <a:t>           </a:t>
            </a:r>
            <a:r>
              <a:rPr lang="en-US" sz="2400" i="1" dirty="0">
                <a:latin typeface="Arial" pitchFamily="34" charset="0"/>
                <a:ea typeface="Times New Roman" pitchFamily="18" charset="0"/>
                <a:cs typeface="Arial" pitchFamily="34" charset="0"/>
              </a:rPr>
              <a:t>Homo sapiens </a:t>
            </a:r>
            <a:r>
              <a:rPr lang="en-US" sz="2400" dirty="0">
                <a:latin typeface="Arial" pitchFamily="34" charset="0"/>
                <a:ea typeface="Times New Roman" pitchFamily="18" charset="0"/>
                <a:cs typeface="Arial" pitchFamily="34" charset="0"/>
              </a:rPr>
              <a:t>= Broca</a:t>
            </a:r>
            <a:r>
              <a:rPr lang="el-GR" sz="2400" dirty="0">
                <a:latin typeface="Arial" pitchFamily="34" charset="0"/>
                <a:ea typeface="Times New Roman" pitchFamily="18" charset="0"/>
                <a:cs typeface="Arial" pitchFamily="34" charset="0"/>
              </a:rPr>
              <a:t> και </a:t>
            </a:r>
            <a:r>
              <a:rPr lang="en-US" sz="2400" dirty="0">
                <a:latin typeface="Arial" pitchFamily="34" charset="0"/>
                <a:ea typeface="Times New Roman" pitchFamily="18" charset="0"/>
                <a:cs typeface="Arial" pitchFamily="34" charset="0"/>
              </a:rPr>
              <a:t>Wernicke</a:t>
            </a:r>
            <a:r>
              <a:rPr lang="el-GR" sz="2400" dirty="0">
                <a:latin typeface="Arial" pitchFamily="34" charset="0"/>
                <a:ea typeface="Times New Roman" pitchFamily="18" charset="0"/>
                <a:cs typeface="Arial" pitchFamily="34" charset="0"/>
              </a:rPr>
              <a:t> </a:t>
            </a:r>
            <a:r>
              <a:rPr lang="en-US" sz="2400" dirty="0">
                <a:latin typeface="Arial" pitchFamily="34" charset="0"/>
                <a:ea typeface="Times New Roman" pitchFamily="18" charset="0"/>
                <a:cs typeface="Arial" pitchFamily="34" charset="0"/>
              </a:rPr>
              <a:t>+</a:t>
            </a:r>
            <a:r>
              <a:rPr lang="el-GR" sz="2400" dirty="0">
                <a:latin typeface="Arial" pitchFamily="34" charset="0"/>
                <a:ea typeface="Times New Roman" pitchFamily="18" charset="0"/>
                <a:cs typeface="Arial" pitchFamily="34" charset="0"/>
              </a:rPr>
              <a:t> Τοξοειδής Δέσμη.] Παράλληλα,</a:t>
            </a:r>
          </a:p>
          <a:p>
            <a:pPr>
              <a:defRPr/>
            </a:pPr>
            <a:r>
              <a:rPr lang="el-GR" sz="2400" dirty="0">
                <a:latin typeface="Arial" pitchFamily="34" charset="0"/>
                <a:ea typeface="Times New Roman" pitchFamily="18" charset="0"/>
                <a:cs typeface="Arial" pitchFamily="34" charset="0"/>
              </a:rPr>
              <a:t>               ανάπτυξη του όγκου του Εγκεφάλου + ανάπτυξη ειδικών δομών, όπως</a:t>
            </a:r>
          </a:p>
          <a:p>
            <a:pPr>
              <a:defRPr/>
            </a:pPr>
            <a:r>
              <a:rPr lang="el-GR" sz="2400" dirty="0">
                <a:latin typeface="Arial" pitchFamily="34" charset="0"/>
                <a:ea typeface="Times New Roman" pitchFamily="18" charset="0"/>
                <a:cs typeface="Arial" pitchFamily="34" charset="0"/>
              </a:rPr>
              <a:t>               η </a:t>
            </a:r>
            <a:r>
              <a:rPr lang="el-GR" sz="2400" b="1" dirty="0">
                <a:latin typeface="Arial" pitchFamily="34" charset="0"/>
                <a:ea typeface="Times New Roman" pitchFamily="18" charset="0"/>
                <a:cs typeface="Arial" pitchFamily="34" charset="0"/>
              </a:rPr>
              <a:t>Αμυγδαλή και ο Ιππόκαμπος</a:t>
            </a:r>
            <a:r>
              <a:rPr lang="el-GR" sz="2400" dirty="0">
                <a:latin typeface="Arial" pitchFamily="34" charset="0"/>
                <a:ea typeface="Times New Roman" pitchFamily="18" charset="0"/>
                <a:cs typeface="Arial" pitchFamily="34" charset="0"/>
              </a:rPr>
              <a:t>.</a:t>
            </a:r>
          </a:p>
          <a:p>
            <a:pPr marL="457200" indent="-457200">
              <a:buFontTx/>
              <a:buAutoNum type="arabicPeriod"/>
              <a:defRPr/>
            </a:pPr>
            <a:endParaRPr lang="el-GR" sz="2400" dirty="0">
              <a:latin typeface="Arial" pitchFamily="34" charset="0"/>
              <a:ea typeface="Times New Roman" pitchFamily="18" charset="0"/>
              <a:cs typeface="Arial" pitchFamily="34" charset="0"/>
            </a:endParaRPr>
          </a:p>
          <a:p>
            <a:pPr>
              <a:defRPr/>
            </a:pPr>
            <a:endParaRPr lang="el-GR" sz="2400" dirty="0">
              <a:latin typeface="Arial" pitchFamily="34" charset="0"/>
              <a:ea typeface="Times New Roman" pitchFamily="18" charset="0"/>
              <a:cs typeface="Arial" pitchFamily="34" charset="0"/>
            </a:endParaRPr>
          </a:p>
          <a:p>
            <a:pPr marL="457200" indent="-457200">
              <a:buFontTx/>
              <a:buAutoNum type="arabicPeriod"/>
              <a:defRPr/>
            </a:pPr>
            <a:endParaRPr lang="el-GR" sz="3600" dirty="0">
              <a:latin typeface="Arial" pitchFamily="34" charset="0"/>
            </a:endParaRPr>
          </a:p>
          <a:p>
            <a:pPr marL="457200" indent="-457200">
              <a:buFontTx/>
              <a:buAutoNum type="arabicPeriod"/>
              <a:defRPr/>
            </a:pPr>
            <a:endParaRPr lang="el-GR" sz="2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5943600" y="3276600"/>
            <a:ext cx="304800" cy="304800"/>
          </a:xfrm>
          <a:prstGeom prst="rect">
            <a:avLst/>
          </a:prstGeom>
          <a:noFill/>
          <a:ln w="9525">
            <a:noFill/>
            <a:miter lim="800000"/>
            <a:headEnd/>
            <a:tailEnd/>
          </a:ln>
        </p:spPr>
      </p:pic>
      <p:sp>
        <p:nvSpPr>
          <p:cNvPr id="4" name="Τίτλος 3">
            <a:extLst>
              <a:ext uri="{FF2B5EF4-FFF2-40B4-BE49-F238E27FC236}">
                <a16:creationId xmlns:a16="http://schemas.microsoft.com/office/drawing/2014/main" id="{FA339CB9-FE56-4D35-AC15-F1250C19BBE8}"/>
              </a:ext>
            </a:extLst>
          </p:cNvPr>
          <p:cNvSpPr>
            <a:spLocks noGrp="1"/>
          </p:cNvSpPr>
          <p:nvPr>
            <p:ph type="title"/>
          </p:nvPr>
        </p:nvSpPr>
        <p:spPr>
          <a:xfrm>
            <a:off x="269843" y="365125"/>
            <a:ext cx="11652314" cy="1325563"/>
          </a:xfrm>
        </p:spPr>
        <p:txBody>
          <a:bodyPr>
            <a:normAutofit/>
          </a:bodyPr>
          <a:lstStyle/>
          <a:p>
            <a:r>
              <a:rPr lang="el-GR" sz="2400" b="1" dirty="0">
                <a:solidFill>
                  <a:srgbClr val="000000"/>
                </a:solidFill>
                <a:latin typeface="Trebuchet MS" panose="020B0603020202020204" pitchFamily="34" charset="0"/>
                <a:ea typeface="Times New Roman" panose="02020603050405020304" pitchFamily="18" charset="0"/>
              </a:rPr>
              <a:t>2</a:t>
            </a:r>
            <a:r>
              <a:rPr lang="el-GR" sz="2400" b="1" baseline="30000" dirty="0">
                <a:solidFill>
                  <a:srgbClr val="000000"/>
                </a:solidFill>
                <a:latin typeface="Trebuchet MS" panose="020B0603020202020204" pitchFamily="34" charset="0"/>
                <a:ea typeface="Times New Roman" panose="02020603050405020304" pitchFamily="18" charset="0"/>
              </a:rPr>
              <a:t>ο</a:t>
            </a:r>
            <a:r>
              <a:rPr lang="el-GR" sz="2400" b="1" dirty="0">
                <a:solidFill>
                  <a:srgbClr val="000000"/>
                </a:solidFill>
                <a:latin typeface="Trebuchet MS" panose="020B0603020202020204" pitchFamily="34" charset="0"/>
                <a:ea typeface="Times New Roman" panose="02020603050405020304" pitchFamily="18" charset="0"/>
              </a:rPr>
              <a:t> Στάδιο: Εξέλιξη του ΝΣ στα Χορδωτά (Σπονδυλωτά) με τη δημιουργία νωτιαίου μυελού και στη συνέχεια εξελιγμένου εγκεφάλου.</a:t>
            </a:r>
            <a:br>
              <a:rPr lang="el-GR" sz="2400" b="1" dirty="0">
                <a:latin typeface="Times New Roman" panose="02020603050405020304" pitchFamily="18" charset="0"/>
                <a:ea typeface="Times New Roman" panose="02020603050405020304" pitchFamily="18" charset="0"/>
              </a:rPr>
            </a:br>
            <a:endParaRPr lang="en-US" sz="2400" dirty="0"/>
          </a:p>
        </p:txBody>
      </p:sp>
    </p:spTree>
    <p:extLst>
      <p:ext uri="{BB962C8B-B14F-4D97-AF65-F5344CB8AC3E}">
        <p14:creationId xmlns:p14="http://schemas.microsoft.com/office/powerpoint/2010/main" val="16737762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0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
            <a:ext cx="10515600" cy="698499"/>
          </a:xfrm>
        </p:spPr>
        <p:txBody>
          <a:bodyPr>
            <a:normAutofit fontScale="90000"/>
          </a:bodyPr>
          <a:lstStyle/>
          <a:p>
            <a:r>
              <a:rPr lang="el-GR" sz="3200" b="1" dirty="0"/>
              <a:t>Εξέλιξη του Εγκεφαλικού Φλοιού</a:t>
            </a:r>
            <a:r>
              <a:rPr lang="en-US" sz="3200" b="1" dirty="0"/>
              <a:t> </a:t>
            </a:r>
            <a:r>
              <a:rPr lang="el-GR" sz="3200" b="1" dirty="0"/>
              <a:t>(Ημισφαίρια) στα Σπονδυλωτά: Πρώτα οι </a:t>
            </a:r>
            <a:r>
              <a:rPr lang="el-GR" sz="3200" b="1" dirty="0" err="1"/>
              <a:t>Ιχθείς</a:t>
            </a:r>
            <a:r>
              <a:rPr lang="el-GR" sz="3200" b="1" dirty="0"/>
              <a:t>- Χωρίς ημισφαίρια</a:t>
            </a:r>
          </a:p>
        </p:txBody>
      </p:sp>
      <p:pic>
        <p:nvPicPr>
          <p:cNvPr id="3" name="Εικόνα 2"/>
          <p:cNvPicPr>
            <a:picLocks noChangeAspect="1"/>
          </p:cNvPicPr>
          <p:nvPr/>
        </p:nvPicPr>
        <p:blipFill>
          <a:blip r:embed="rId4"/>
          <a:stretch>
            <a:fillRect/>
          </a:stretch>
        </p:blipFill>
        <p:spPr>
          <a:xfrm>
            <a:off x="1255712" y="1133475"/>
            <a:ext cx="8410575" cy="5724525"/>
          </a:xfrm>
          <a:prstGeom prst="rect">
            <a:avLst/>
          </a:prstGeom>
        </p:spPr>
      </p:pic>
      <p:sp>
        <p:nvSpPr>
          <p:cNvPr id="4" name="TextBox 3"/>
          <p:cNvSpPr txBox="1"/>
          <p:nvPr/>
        </p:nvSpPr>
        <p:spPr>
          <a:xfrm>
            <a:off x="6273800" y="6159500"/>
            <a:ext cx="2209800" cy="369332"/>
          </a:xfrm>
          <a:prstGeom prst="rect">
            <a:avLst/>
          </a:prstGeom>
          <a:noFill/>
        </p:spPr>
        <p:txBody>
          <a:bodyPr wrap="square" rtlCol="0">
            <a:spAutoFit/>
          </a:bodyPr>
          <a:lstStyle/>
          <a:p>
            <a:r>
              <a:rPr lang="el-GR" dirty="0"/>
              <a:t>Θηλαστικά (Γάτα)</a:t>
            </a:r>
          </a:p>
        </p:txBody>
      </p:sp>
      <p:sp>
        <p:nvSpPr>
          <p:cNvPr id="6" name="TextBox 5"/>
          <p:cNvSpPr txBox="1"/>
          <p:nvPr/>
        </p:nvSpPr>
        <p:spPr>
          <a:xfrm>
            <a:off x="3441031" y="3549316"/>
            <a:ext cx="1756001" cy="646331"/>
          </a:xfrm>
          <a:prstGeom prst="rect">
            <a:avLst/>
          </a:prstGeom>
          <a:noFill/>
        </p:spPr>
        <p:txBody>
          <a:bodyPr wrap="square" rtlCol="0">
            <a:spAutoFit/>
          </a:bodyPr>
          <a:lstStyle/>
          <a:p>
            <a:r>
              <a:rPr lang="el-GR" dirty="0"/>
              <a:t>(+ Ερπετά): </a:t>
            </a:r>
            <a:r>
              <a:rPr lang="el-GR" b="1" dirty="0"/>
              <a:t>Ίχνη Ημισφαιρίων</a:t>
            </a:r>
          </a:p>
        </p:txBody>
      </p:sp>
      <p:pic>
        <p:nvPicPr>
          <p:cNvPr id="5"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
        <p:nvSpPr>
          <p:cNvPr id="7" name="TextBox 6">
            <a:extLst>
              <a:ext uri="{FF2B5EF4-FFF2-40B4-BE49-F238E27FC236}">
                <a16:creationId xmlns:a16="http://schemas.microsoft.com/office/drawing/2014/main" id="{DBA35B60-7BCC-4FCE-AE2D-DA2CA05CCF60}"/>
              </a:ext>
            </a:extLst>
          </p:cNvPr>
          <p:cNvSpPr txBox="1"/>
          <p:nvPr/>
        </p:nvSpPr>
        <p:spPr>
          <a:xfrm>
            <a:off x="7579663" y="4286666"/>
            <a:ext cx="2216729" cy="369332"/>
          </a:xfrm>
          <a:prstGeom prst="rect">
            <a:avLst/>
          </a:prstGeom>
          <a:noFill/>
        </p:spPr>
        <p:txBody>
          <a:bodyPr wrap="square" rtlCol="0">
            <a:spAutoFit/>
          </a:bodyPr>
          <a:lstStyle/>
          <a:p>
            <a:r>
              <a:rPr lang="el-GR" dirty="0"/>
              <a:t>+ </a:t>
            </a:r>
            <a:r>
              <a:rPr lang="el-GR" dirty="0" err="1"/>
              <a:t>Ημ</a:t>
            </a:r>
            <a:r>
              <a:rPr lang="el-GR" dirty="0"/>
              <a:t>/</a:t>
            </a:r>
            <a:r>
              <a:rPr lang="el-GR" dirty="0" err="1"/>
              <a:t>ρια</a:t>
            </a:r>
            <a:r>
              <a:rPr lang="el-GR" dirty="0"/>
              <a:t> - Πτυχώσεις</a:t>
            </a:r>
            <a:endParaRPr lang="en-US" dirty="0"/>
          </a:p>
        </p:txBody>
      </p:sp>
    </p:spTree>
    <p:extLst>
      <p:ext uri="{BB962C8B-B14F-4D97-AF65-F5344CB8AC3E}">
        <p14:creationId xmlns:p14="http://schemas.microsoft.com/office/powerpoint/2010/main" val="4113326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4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5910" y="-203199"/>
            <a:ext cx="11681138" cy="1092200"/>
          </a:xfrm>
        </p:spPr>
        <p:txBody>
          <a:bodyPr>
            <a:normAutofit fontScale="90000"/>
          </a:bodyPr>
          <a:lstStyle/>
          <a:p>
            <a:r>
              <a:rPr lang="el-GR" altLang="el-GR" b="1" dirty="0"/>
              <a:t>Εγκέφαλος πτηνών</a:t>
            </a:r>
            <a:r>
              <a:rPr lang="en-US" altLang="el-GR" b="1" dirty="0"/>
              <a:t> (</a:t>
            </a:r>
            <a:r>
              <a:rPr lang="el-GR" altLang="el-GR" b="1" dirty="0"/>
              <a:t>Οσφρητικός Λοβός και Ιππόκαμπος)</a:t>
            </a:r>
            <a:endParaRPr lang="el-GR" b="1" dirty="0"/>
          </a:p>
        </p:txBody>
      </p:sp>
      <p:pic>
        <p:nvPicPr>
          <p:cNvPr id="3" name="Εικόνα 2"/>
          <p:cNvPicPr>
            <a:picLocks noChangeAspect="1"/>
          </p:cNvPicPr>
          <p:nvPr/>
        </p:nvPicPr>
        <p:blipFill>
          <a:blip r:embed="rId5"/>
          <a:stretch>
            <a:fillRect/>
          </a:stretch>
        </p:blipFill>
        <p:spPr>
          <a:xfrm>
            <a:off x="1924050" y="1147762"/>
            <a:ext cx="7048500" cy="5248275"/>
          </a:xfrm>
          <a:prstGeom prst="rect">
            <a:avLst/>
          </a:prstGeom>
        </p:spPr>
      </p:pic>
      <p:sp>
        <p:nvSpPr>
          <p:cNvPr id="4" name="TextBox 3"/>
          <p:cNvSpPr txBox="1"/>
          <p:nvPr/>
        </p:nvSpPr>
        <p:spPr>
          <a:xfrm>
            <a:off x="7620000" y="1625600"/>
            <a:ext cx="3733800" cy="2862322"/>
          </a:xfrm>
          <a:prstGeom prst="rect">
            <a:avLst/>
          </a:prstGeom>
          <a:noFill/>
        </p:spPr>
        <p:txBody>
          <a:bodyPr wrap="square" rtlCol="0">
            <a:spAutoFit/>
          </a:bodyPr>
          <a:lstStyle/>
          <a:p>
            <a:r>
              <a:rPr lang="el-GR" dirty="0"/>
              <a:t>Τα πτηνά, ενώ έχουν ανεπτυγμένα Ημισφαίρια, τους λείπουν οι πτυχώσεις ή εγκολπώσεις που μεγαλώνουν αφάνταστα μια επιφάνεια. Αυτές απαντούν στα θηλαστικά. Για να εξοικονομηθεί χώρος στον εγκέφαλό τους, χάνεται ο Οσφρητικός Λοβός ή Βολβός* (Γιατί άραγε;). </a:t>
            </a:r>
          </a:p>
          <a:p>
            <a:r>
              <a:rPr lang="el-GR" dirty="0"/>
              <a:t>Ταυτοχρόνως, αυξάνει ο Ιππόκαμπος. </a:t>
            </a:r>
          </a:p>
        </p:txBody>
      </p:sp>
      <p:pic>
        <p:nvPicPr>
          <p:cNvPr id="5"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8034" y="5232400"/>
            <a:ext cx="609600" cy="609600"/>
          </a:xfrm>
          <a:prstGeom prst="rect">
            <a:avLst/>
          </a:prstGeom>
        </p:spPr>
      </p:pic>
    </p:spTree>
    <p:extLst>
      <p:ext uri="{BB962C8B-B14F-4D97-AF65-F5344CB8AC3E}">
        <p14:creationId xmlns:p14="http://schemas.microsoft.com/office/powerpoint/2010/main" val="2793932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3"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8900" y="108804"/>
            <a:ext cx="11785600" cy="806340"/>
          </a:xfrm>
        </p:spPr>
        <p:txBody>
          <a:bodyPr>
            <a:noAutofit/>
          </a:bodyPr>
          <a:lstStyle/>
          <a:p>
            <a:r>
              <a:rPr lang="en-US" sz="2800">
                <a:solidFill>
                  <a:srgbClr val="000000"/>
                </a:solidFill>
                <a:latin typeface="Trebuchet MS" panose="020B0603020202020204" pitchFamily="34" charset="0"/>
                <a:ea typeface="Times New Roman" panose="02020603050405020304" pitchFamily="18" charset="0"/>
              </a:rPr>
              <a:t>O</a:t>
            </a:r>
            <a:r>
              <a:rPr lang="el-GR" sz="2800">
                <a:solidFill>
                  <a:srgbClr val="000000"/>
                </a:solidFill>
                <a:latin typeface="Trebuchet MS" panose="020B0603020202020204" pitchFamily="34" charset="0"/>
                <a:ea typeface="Times New Roman" panose="02020603050405020304" pitchFamily="18" charset="0"/>
              </a:rPr>
              <a:t>ι σημαντικότεροι σταθμοί στην εξέλιξη του ΝΣ της </a:t>
            </a:r>
            <a:r>
              <a:rPr lang="el-GR" sz="2800" u="sng">
                <a:solidFill>
                  <a:srgbClr val="000000"/>
                </a:solidFill>
                <a:latin typeface="Trebuchet MS" panose="020B0603020202020204" pitchFamily="34" charset="0"/>
                <a:ea typeface="Times New Roman" panose="02020603050405020304" pitchFamily="18" charset="0"/>
              </a:rPr>
              <a:t>Συνομοταξίας των </a:t>
            </a:r>
            <a:r>
              <a:rPr lang="el-GR" sz="2800" b="1" u="sng">
                <a:solidFill>
                  <a:srgbClr val="000000"/>
                </a:solidFill>
                <a:latin typeface="Trebuchet MS" panose="020B0603020202020204" pitchFamily="34" charset="0"/>
                <a:ea typeface="Times New Roman" panose="02020603050405020304" pitchFamily="18" charset="0"/>
              </a:rPr>
              <a:t>Σπονδυλωτών</a:t>
            </a:r>
            <a:r>
              <a:rPr lang="el-GR" sz="2800" b="1">
                <a:solidFill>
                  <a:srgbClr val="000000"/>
                </a:solidFill>
                <a:latin typeface="Trebuchet MS" panose="020B0603020202020204" pitchFamily="34" charset="0"/>
                <a:ea typeface="Times New Roman" panose="02020603050405020304" pitchFamily="18" charset="0"/>
              </a:rPr>
              <a:t>;</a:t>
            </a:r>
            <a:endParaRPr lang="el-GR" sz="4000" dirty="0"/>
          </a:p>
        </p:txBody>
      </p:sp>
      <p:sp>
        <p:nvSpPr>
          <p:cNvPr id="3" name="Ορθογώνιο 2"/>
          <p:cNvSpPr/>
          <p:nvPr/>
        </p:nvSpPr>
        <p:spPr>
          <a:xfrm>
            <a:off x="622300" y="1092943"/>
            <a:ext cx="10718800" cy="7294305"/>
          </a:xfrm>
          <a:prstGeom prst="rect">
            <a:avLst/>
          </a:prstGeom>
        </p:spPr>
        <p:txBody>
          <a:bodyPr wrap="square">
            <a:spAutoFit/>
          </a:bodyPr>
          <a:lstStyle/>
          <a:p>
            <a:pPr indent="-457200" algn="just">
              <a:buFont typeface="Arial" panose="020B0604020202020204" pitchFamily="34" charset="0"/>
              <a:buChar char="•"/>
            </a:pPr>
            <a:r>
              <a:rPr lang="el-GR" sz="2400" dirty="0">
                <a:solidFill>
                  <a:srgbClr val="000000"/>
                </a:solidFill>
                <a:latin typeface="Trebuchet MS" panose="020B0603020202020204" pitchFamily="34" charset="0"/>
                <a:ea typeface="Times New Roman" panose="02020603050405020304" pitchFamily="18" charset="0"/>
              </a:rPr>
              <a:t>Ξεκίνησε με τα Ψάρια (</a:t>
            </a:r>
            <a:r>
              <a:rPr lang="el-GR" sz="2400" b="1" dirty="0">
                <a:solidFill>
                  <a:srgbClr val="000000"/>
                </a:solidFill>
                <a:latin typeface="Trebuchet MS" panose="020B0603020202020204" pitchFamily="34" charset="0"/>
                <a:ea typeface="Times New Roman" panose="02020603050405020304" pitchFamily="18" charset="0"/>
              </a:rPr>
              <a:t>Ομοταξία Ιχθύες</a:t>
            </a:r>
            <a:r>
              <a:rPr lang="el-GR" sz="2400" dirty="0">
                <a:solidFill>
                  <a:srgbClr val="000000"/>
                </a:solidFill>
                <a:latin typeface="Trebuchet MS" panose="020B0603020202020204" pitchFamily="34" charset="0"/>
                <a:ea typeface="Times New Roman" panose="02020603050405020304" pitchFamily="18" charset="0"/>
              </a:rPr>
              <a:t>), τα οποία δεν έχουν εγκεφαλικό φλοιό και σχεδόν καθόλου ημισφαίρια. ΕΧΟΥΝ ΟΜΩΣ ΑΜΥΓΔΑΛΗ το οργανίδιο των συναισθημάτων και του ΦΟΒΟΥ (σε </a:t>
            </a:r>
            <a:r>
              <a:rPr lang="el-GR" sz="2400" dirty="0" err="1">
                <a:solidFill>
                  <a:srgbClr val="000000"/>
                </a:solidFill>
                <a:latin typeface="Trebuchet MS" panose="020B0603020202020204" pitchFamily="34" charset="0"/>
                <a:ea typeface="Times New Roman" panose="02020603050405020304" pitchFamily="18" charset="0"/>
              </a:rPr>
              <a:t>πρώϊμη</a:t>
            </a:r>
            <a:r>
              <a:rPr lang="el-GR" sz="2400" dirty="0">
                <a:solidFill>
                  <a:srgbClr val="000000"/>
                </a:solidFill>
                <a:latin typeface="Trebuchet MS" panose="020B0603020202020204" pitchFamily="34" charset="0"/>
                <a:ea typeface="Times New Roman" panose="02020603050405020304" pitchFamily="18" charset="0"/>
              </a:rPr>
              <a:t> μορφή, που θα την δούμε πιο αναλυτικά στον Άνθρωπο). </a:t>
            </a:r>
          </a:p>
          <a:p>
            <a:pPr indent="-457200" algn="just">
              <a:buFont typeface="Arial" panose="020B0604020202020204" pitchFamily="34" charset="0"/>
              <a:buChar char="•"/>
            </a:pPr>
            <a:r>
              <a:rPr lang="el-GR" sz="2400" dirty="0">
                <a:solidFill>
                  <a:srgbClr val="000000"/>
                </a:solidFill>
                <a:latin typeface="Trebuchet MS" panose="020B0603020202020204" pitchFamily="34" charset="0"/>
                <a:ea typeface="Times New Roman" panose="02020603050405020304" pitchFamily="18" charset="0"/>
              </a:rPr>
              <a:t>Στη συνέχεια, οι </a:t>
            </a:r>
            <a:r>
              <a:rPr lang="el-GR" sz="2400" b="1" dirty="0">
                <a:solidFill>
                  <a:srgbClr val="000000"/>
                </a:solidFill>
                <a:latin typeface="Trebuchet MS" panose="020B0603020202020204" pitchFamily="34" charset="0"/>
                <a:ea typeface="Times New Roman" panose="02020603050405020304" pitchFamily="18" charset="0"/>
              </a:rPr>
              <a:t>ΟΜΟΤΑΞΙΕΣ Αμφίβια και Ερπετά </a:t>
            </a:r>
            <a:r>
              <a:rPr lang="el-GR" sz="2400" dirty="0">
                <a:solidFill>
                  <a:srgbClr val="000000"/>
                </a:solidFill>
                <a:latin typeface="Trebuchet MS" panose="020B0603020202020204" pitchFamily="34" charset="0"/>
                <a:ea typeface="Times New Roman" panose="02020603050405020304" pitchFamily="18" charset="0"/>
              </a:rPr>
              <a:t>έχουν </a:t>
            </a:r>
            <a:r>
              <a:rPr lang="el-GR" sz="2400" u="sng" dirty="0">
                <a:solidFill>
                  <a:srgbClr val="000000"/>
                </a:solidFill>
                <a:latin typeface="Trebuchet MS" panose="020B0603020202020204" pitchFamily="34" charset="0"/>
                <a:ea typeface="Times New Roman" panose="02020603050405020304" pitchFamily="18" charset="0"/>
              </a:rPr>
              <a:t>στοιχεία μόνο Εγκεφαλικού Φλοιού</a:t>
            </a:r>
            <a:r>
              <a:rPr lang="el-GR" sz="2400" dirty="0">
                <a:solidFill>
                  <a:srgbClr val="000000"/>
                </a:solidFill>
                <a:latin typeface="Trebuchet MS" panose="020B0603020202020204" pitchFamily="34" charset="0"/>
                <a:ea typeface="Times New Roman" panose="02020603050405020304" pitchFamily="18" charset="0"/>
              </a:rPr>
              <a:t>. </a:t>
            </a:r>
          </a:p>
          <a:p>
            <a:pPr indent="-457200" algn="just">
              <a:buFont typeface="Arial" panose="020B0604020202020204" pitchFamily="34" charset="0"/>
              <a:buChar char="•"/>
            </a:pPr>
            <a:r>
              <a:rPr lang="el-GR" sz="2400" dirty="0">
                <a:solidFill>
                  <a:srgbClr val="000000"/>
                </a:solidFill>
                <a:latin typeface="Trebuchet MS" panose="020B0603020202020204" pitchFamily="34" charset="0"/>
                <a:ea typeface="Times New Roman" panose="02020603050405020304" pitchFamily="18" charset="0"/>
              </a:rPr>
              <a:t>Στην </a:t>
            </a:r>
            <a:r>
              <a:rPr lang="el-GR" sz="2400" b="1" dirty="0">
                <a:solidFill>
                  <a:srgbClr val="000000"/>
                </a:solidFill>
                <a:latin typeface="Trebuchet MS" panose="020B0603020202020204" pitchFamily="34" charset="0"/>
                <a:ea typeface="Times New Roman" panose="02020603050405020304" pitchFamily="18" charset="0"/>
              </a:rPr>
              <a:t>Ομοταξία Πτηνά </a:t>
            </a:r>
            <a:r>
              <a:rPr lang="el-GR" sz="2400" dirty="0">
                <a:solidFill>
                  <a:srgbClr val="000000"/>
                </a:solidFill>
                <a:latin typeface="Trebuchet MS" panose="020B0603020202020204" pitchFamily="34" charset="0"/>
                <a:ea typeface="Times New Roman" panose="02020603050405020304" pitchFamily="18" charset="0"/>
              </a:rPr>
              <a:t>έχουμε αυτή την περιοχή ανεπτυγμένη, αλλά χωρίς πτυχώσεις. Επίσης, έχουμε σημαντική αύξηση του Όγκου (βοηθιέται και από τον εκφυλισμό του Οσφρητικού λοβού), μαζί με την </a:t>
            </a:r>
            <a:r>
              <a:rPr lang="el-GR" sz="2400" b="1" dirty="0">
                <a:solidFill>
                  <a:srgbClr val="000000"/>
                </a:solidFill>
                <a:latin typeface="Trebuchet MS" panose="020B0603020202020204" pitchFamily="34" charset="0"/>
                <a:ea typeface="Times New Roman" panose="02020603050405020304" pitchFamily="18" charset="0"/>
              </a:rPr>
              <a:t>εμφάνιση του Ιππόκαμπου</a:t>
            </a:r>
            <a:r>
              <a:rPr lang="el-GR" sz="2400" dirty="0">
                <a:solidFill>
                  <a:srgbClr val="000000"/>
                </a:solidFill>
                <a:latin typeface="Trebuchet MS" panose="020B0603020202020204" pitchFamily="34" charset="0"/>
                <a:ea typeface="Times New Roman" panose="02020603050405020304" pitchFamily="18" charset="0"/>
              </a:rPr>
              <a:t>.</a:t>
            </a:r>
          </a:p>
          <a:p>
            <a:pPr indent="-457200" algn="just">
              <a:buFont typeface="Arial" panose="020B0604020202020204" pitchFamily="34" charset="0"/>
              <a:buChar char="•"/>
            </a:pPr>
            <a:r>
              <a:rPr lang="el-GR" sz="2400" b="1" dirty="0">
                <a:solidFill>
                  <a:srgbClr val="000000"/>
                </a:solidFill>
                <a:latin typeface="Trebuchet MS" panose="020B0603020202020204" pitchFamily="34" charset="0"/>
                <a:ea typeface="Times New Roman" panose="02020603050405020304" pitchFamily="18" charset="0"/>
              </a:rPr>
              <a:t>Ομοταξία Θηλαστικά: </a:t>
            </a:r>
            <a:r>
              <a:rPr lang="el-GR" sz="2400" dirty="0">
                <a:solidFill>
                  <a:srgbClr val="000000"/>
                </a:solidFill>
                <a:latin typeface="Trebuchet MS" panose="020B0603020202020204" pitchFamily="34" charset="0"/>
                <a:ea typeface="Times New Roman" panose="02020603050405020304" pitchFamily="18" charset="0"/>
              </a:rPr>
              <a:t>Στα </a:t>
            </a:r>
            <a:r>
              <a:rPr lang="el-GR" sz="2400" u="sng" dirty="0">
                <a:solidFill>
                  <a:srgbClr val="000000"/>
                </a:solidFill>
                <a:latin typeface="Trebuchet MS" panose="020B0603020202020204" pitchFamily="34" charset="0"/>
                <a:ea typeface="Times New Roman" panose="02020603050405020304" pitchFamily="18" charset="0"/>
              </a:rPr>
              <a:t>πρώτα Θηλαστικά </a:t>
            </a:r>
            <a:r>
              <a:rPr lang="el-GR" sz="2400" dirty="0">
                <a:solidFill>
                  <a:srgbClr val="000000"/>
                </a:solidFill>
                <a:latin typeface="Trebuchet MS" panose="020B0603020202020204" pitchFamily="34" charset="0"/>
                <a:ea typeface="Times New Roman" panose="02020603050405020304" pitchFamily="18" charset="0"/>
              </a:rPr>
              <a:t>έχουμε νωτιαίο μυελό και εγκεφαλικό φλοιό με ανεπτυγμένες πτυχώσεις, μεγαλύτερη αναλογία βάρους Εγκεφάλου/σώματος, ανάπτυξη του Οσφρητικού λοβού (και της όσφρησης), μαζί με την </a:t>
            </a:r>
            <a:r>
              <a:rPr lang="el-GR" sz="2400" b="1" dirty="0">
                <a:solidFill>
                  <a:srgbClr val="000000"/>
                </a:solidFill>
                <a:latin typeface="Trebuchet MS" panose="020B0603020202020204" pitchFamily="34" charset="0"/>
                <a:ea typeface="Times New Roman" panose="02020603050405020304" pitchFamily="18" charset="0"/>
              </a:rPr>
              <a:t>ανάπτυξη του Ιππόκαμπου</a:t>
            </a:r>
            <a:r>
              <a:rPr lang="el-GR" sz="2400" dirty="0">
                <a:solidFill>
                  <a:srgbClr val="000000"/>
                </a:solidFill>
                <a:latin typeface="Trebuchet MS" panose="020B0603020202020204" pitchFamily="34" charset="0"/>
                <a:ea typeface="Times New Roman" panose="02020603050405020304" pitchFamily="18" charset="0"/>
              </a:rPr>
              <a:t>.</a:t>
            </a:r>
          </a:p>
          <a:p>
            <a:pPr indent="-457200" algn="just">
              <a:buFont typeface="Arial" panose="020B0604020202020204" pitchFamily="34" charset="0"/>
              <a:buChar char="•"/>
            </a:pPr>
            <a:r>
              <a:rPr lang="el-GR" sz="2400" u="sng" dirty="0">
                <a:solidFill>
                  <a:srgbClr val="000000"/>
                </a:solidFill>
                <a:latin typeface="Trebuchet MS" panose="020B0603020202020204" pitchFamily="34" charset="0"/>
                <a:ea typeface="Times New Roman" panose="02020603050405020304" pitchFamily="18" charset="0"/>
              </a:rPr>
              <a:t>Ανεπτυγμένα θηλαστικά-Πρωτεύοντα (Χιμπαντζής): </a:t>
            </a:r>
            <a:r>
              <a:rPr lang="el-GR" sz="2400" dirty="0">
                <a:solidFill>
                  <a:srgbClr val="000000"/>
                </a:solidFill>
                <a:latin typeface="Trebuchet MS" panose="020B0603020202020204" pitchFamily="34" charset="0"/>
                <a:ea typeface="Times New Roman" panose="02020603050405020304" pitchFamily="18" charset="0"/>
              </a:rPr>
              <a:t>Εμφάνιση περιοχών </a:t>
            </a:r>
            <a:r>
              <a:rPr lang="en-US" sz="2400" dirty="0" err="1">
                <a:solidFill>
                  <a:srgbClr val="000000"/>
                </a:solidFill>
                <a:latin typeface="Trebuchet MS" panose="020B0603020202020204" pitchFamily="34" charset="0"/>
                <a:ea typeface="Times New Roman" panose="02020603050405020304" pitchFamily="18" charset="0"/>
              </a:rPr>
              <a:t>Broca</a:t>
            </a:r>
            <a:r>
              <a:rPr lang="en-US" sz="2400" dirty="0">
                <a:solidFill>
                  <a:srgbClr val="000000"/>
                </a:solidFill>
                <a:latin typeface="Trebuchet MS" panose="020B0603020202020204" pitchFamily="34" charset="0"/>
                <a:ea typeface="Times New Roman" panose="02020603050405020304" pitchFamily="18" charset="0"/>
              </a:rPr>
              <a:t>  </a:t>
            </a:r>
            <a:r>
              <a:rPr lang="el-GR" sz="2400" dirty="0">
                <a:solidFill>
                  <a:srgbClr val="000000"/>
                </a:solidFill>
                <a:latin typeface="Trebuchet MS" panose="020B0603020202020204" pitchFamily="34" charset="0"/>
                <a:ea typeface="Times New Roman" panose="02020603050405020304" pitchFamily="18" charset="0"/>
              </a:rPr>
              <a:t>και </a:t>
            </a:r>
            <a:r>
              <a:rPr lang="en-US" sz="2400" dirty="0">
                <a:solidFill>
                  <a:srgbClr val="000000"/>
                </a:solidFill>
                <a:latin typeface="Trebuchet MS" panose="020B0603020202020204" pitchFamily="34" charset="0"/>
                <a:ea typeface="Times New Roman" panose="02020603050405020304" pitchFamily="18" charset="0"/>
              </a:rPr>
              <a:t>Wernicke</a:t>
            </a:r>
            <a:r>
              <a:rPr lang="el-GR" sz="2400" dirty="0">
                <a:solidFill>
                  <a:srgbClr val="000000"/>
                </a:solidFill>
                <a:latin typeface="Trebuchet MS" panose="020B0603020202020204" pitchFamily="34" charset="0"/>
                <a:ea typeface="Times New Roman" panose="02020603050405020304" pitchFamily="18" charset="0"/>
              </a:rPr>
              <a:t>, χωρίς διασύνδεση.</a:t>
            </a:r>
          </a:p>
          <a:p>
            <a:pPr indent="-457200" algn="just">
              <a:buFont typeface="Arial" panose="020B0604020202020204" pitchFamily="34" charset="0"/>
              <a:buChar char="•"/>
            </a:pPr>
            <a:r>
              <a:rPr lang="en-US" sz="2400" b="1" dirty="0">
                <a:solidFill>
                  <a:srgbClr val="000000"/>
                </a:solidFill>
                <a:latin typeface="Trebuchet MS" panose="020B0603020202020204" pitchFamily="34" charset="0"/>
                <a:ea typeface="Times New Roman" panose="02020603050405020304" pitchFamily="18" charset="0"/>
              </a:rPr>
              <a:t>Homo sapiens: </a:t>
            </a:r>
            <a:r>
              <a:rPr lang="el-GR" sz="2400" dirty="0">
                <a:solidFill>
                  <a:srgbClr val="000000"/>
                </a:solidFill>
                <a:latin typeface="Trebuchet MS" panose="020B0603020202020204" pitchFamily="34" charset="0"/>
                <a:ea typeface="Times New Roman" panose="02020603050405020304" pitchFamily="18" charset="0"/>
              </a:rPr>
              <a:t>Διασύνδεση περιοχών </a:t>
            </a:r>
            <a:r>
              <a:rPr lang="en-US" sz="2400" b="1" dirty="0" err="1">
                <a:solidFill>
                  <a:srgbClr val="000000"/>
                </a:solidFill>
                <a:latin typeface="Trebuchet MS" panose="020B0603020202020204" pitchFamily="34" charset="0"/>
                <a:ea typeface="Times New Roman" panose="02020603050405020304" pitchFamily="18" charset="0"/>
              </a:rPr>
              <a:t>Broca</a:t>
            </a:r>
            <a:r>
              <a:rPr lang="en-US" sz="2400" b="1" dirty="0">
                <a:solidFill>
                  <a:srgbClr val="000000"/>
                </a:solidFill>
                <a:latin typeface="Trebuchet MS" panose="020B0603020202020204" pitchFamily="34" charset="0"/>
                <a:ea typeface="Times New Roman" panose="02020603050405020304" pitchFamily="18" charset="0"/>
              </a:rPr>
              <a:t>  </a:t>
            </a:r>
            <a:r>
              <a:rPr lang="el-GR" sz="2400" dirty="0">
                <a:solidFill>
                  <a:srgbClr val="000000"/>
                </a:solidFill>
                <a:latin typeface="Trebuchet MS" panose="020B0603020202020204" pitchFamily="34" charset="0"/>
                <a:ea typeface="Times New Roman" panose="02020603050405020304" pitchFamily="18" charset="0"/>
              </a:rPr>
              <a:t>και </a:t>
            </a:r>
            <a:r>
              <a:rPr lang="en-US" sz="2400" b="1" dirty="0">
                <a:solidFill>
                  <a:srgbClr val="000000"/>
                </a:solidFill>
                <a:latin typeface="Trebuchet MS" panose="020B0603020202020204" pitchFamily="34" charset="0"/>
                <a:ea typeface="Times New Roman" panose="02020603050405020304" pitchFamily="18" charset="0"/>
              </a:rPr>
              <a:t>Wernicke</a:t>
            </a:r>
            <a:r>
              <a:rPr lang="el-GR" sz="2400" dirty="0">
                <a:solidFill>
                  <a:srgbClr val="000000"/>
                </a:solidFill>
                <a:latin typeface="Trebuchet MS" panose="020B0603020202020204" pitchFamily="34" charset="0"/>
                <a:ea typeface="Times New Roman" panose="02020603050405020304" pitchFamily="18" charset="0"/>
              </a:rPr>
              <a:t>, μέσω της </a:t>
            </a:r>
            <a:r>
              <a:rPr lang="el-GR" sz="2400" b="1" dirty="0">
                <a:solidFill>
                  <a:srgbClr val="000000"/>
                </a:solidFill>
                <a:latin typeface="Trebuchet MS" panose="020B0603020202020204" pitchFamily="34" charset="0"/>
                <a:ea typeface="Times New Roman" panose="02020603050405020304" pitchFamily="18" charset="0"/>
              </a:rPr>
              <a:t>Τοξοειδούς Δέσμης</a:t>
            </a:r>
            <a:r>
              <a:rPr lang="el-GR" sz="2400" dirty="0">
                <a:solidFill>
                  <a:srgbClr val="000000"/>
                </a:solidFill>
                <a:latin typeface="Trebuchet MS" panose="020B0603020202020204" pitchFamily="34" charset="0"/>
                <a:ea typeface="Times New Roman" panose="02020603050405020304" pitchFamily="18" charset="0"/>
              </a:rPr>
              <a:t>.</a:t>
            </a:r>
          </a:p>
          <a:p>
            <a:pPr algn="just"/>
            <a:endParaRPr lang="el-GR" sz="3600" dirty="0">
              <a:latin typeface="Times New Roman" panose="02020603050405020304" pitchFamily="18" charset="0"/>
              <a:ea typeface="Times New Roman" panose="02020603050405020304" pitchFamily="18" charset="0"/>
            </a:endParaRPr>
          </a:p>
        </p:txBody>
      </p:sp>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19137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6" cstate="print"/>
          <a:srcRect/>
          <a:stretch>
            <a:fillRect/>
          </a:stretch>
        </p:blipFill>
        <p:spPr bwMode="auto">
          <a:xfrm>
            <a:off x="160422" y="9525"/>
            <a:ext cx="8807116" cy="6838950"/>
          </a:xfrm>
          <a:prstGeom prst="rect">
            <a:avLst/>
          </a:prstGeom>
          <a:noFill/>
          <a:ln w="9525">
            <a:noFill/>
            <a:miter lim="800000"/>
            <a:headEnd/>
            <a:tailEnd/>
          </a:ln>
        </p:spPr>
      </p:pic>
      <p:sp>
        <p:nvSpPr>
          <p:cNvPr id="3" name="TextBox 2"/>
          <p:cNvSpPr txBox="1"/>
          <p:nvPr/>
        </p:nvSpPr>
        <p:spPr>
          <a:xfrm>
            <a:off x="1524000" y="5229200"/>
            <a:ext cx="3923928" cy="1477328"/>
          </a:xfrm>
          <a:prstGeom prst="rect">
            <a:avLst/>
          </a:prstGeom>
          <a:noFill/>
        </p:spPr>
        <p:txBody>
          <a:bodyPr wrap="square" rtlCol="0">
            <a:spAutoFit/>
          </a:bodyPr>
          <a:lstStyle/>
          <a:p>
            <a:r>
              <a:rPr lang="el-GR" sz="1000" dirty="0"/>
              <a:t>Παρά τη σημαντική ανατομική και λειτουργική ομοιότητα μεταξύ των περιοχών Wernicke και Broca στον άνθρωπο και τα ομόλογά του μη ανθρώπινα πρωτεύοντα θηλαστικά, υπάρχουν σημαντικές διαφορές στη συνδεσιμότητα μεταξύ των δύο περιοχών, με τους ανθρώπους να διαθέτουν σημαντικά ισχυρότερη και πιο διαδεδομένη συνδετικότητα μέσω της τοξοειδούς δέσμης. Στην πραγματικότητα, μελέτες δείχνουν ότι η κυρίαρχη επικοινωνία της αντίστοιχης με την περιοχή Βέρνικε στον </a:t>
            </a:r>
            <a:r>
              <a:rPr lang="el-GR" sz="1000" i="1" dirty="0"/>
              <a:t>Μακάκο</a:t>
            </a:r>
            <a:r>
              <a:rPr lang="el-GR" sz="1000" dirty="0"/>
              <a:t> είναι προς τον ραχιαίο προμετωπιαίο φλοιό και όχι προς την ομόλογη περιοχή Broca.</a:t>
            </a:r>
          </a:p>
        </p:txBody>
      </p:sp>
      <p:sp>
        <p:nvSpPr>
          <p:cNvPr id="4" name="TextBox 3"/>
          <p:cNvSpPr txBox="1"/>
          <p:nvPr/>
        </p:nvSpPr>
        <p:spPr>
          <a:xfrm>
            <a:off x="8839200" y="737937"/>
            <a:ext cx="3160295" cy="1569660"/>
          </a:xfrm>
          <a:prstGeom prst="rect">
            <a:avLst/>
          </a:prstGeom>
          <a:noFill/>
        </p:spPr>
        <p:txBody>
          <a:bodyPr wrap="square" rtlCol="0">
            <a:spAutoFit/>
          </a:bodyPr>
          <a:lstStyle/>
          <a:p>
            <a:r>
              <a:rPr lang="el-GR" sz="3200" dirty="0"/>
              <a:t>Διαφορές ανθρώπου και Χιμπαντζή</a:t>
            </a:r>
          </a:p>
        </p:txBody>
      </p:sp>
      <p:pic>
        <p:nvPicPr>
          <p:cNvPr id="5"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6" name="Εγγεγραμμένος ήχος">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74257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9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298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1524000" y="369332"/>
            <a:ext cx="8943975" cy="6619875"/>
          </a:xfrm>
          <a:prstGeom prst="rect">
            <a:avLst/>
          </a:prstGeom>
          <a:noFill/>
          <a:ln w="9525">
            <a:noFill/>
            <a:miter lim="800000"/>
            <a:headEnd/>
            <a:tailEnd/>
          </a:ln>
        </p:spPr>
      </p:pic>
      <p:sp>
        <p:nvSpPr>
          <p:cNvPr id="3" name="TextBox 2"/>
          <p:cNvSpPr txBox="1"/>
          <p:nvPr/>
        </p:nvSpPr>
        <p:spPr>
          <a:xfrm>
            <a:off x="1847528" y="5229200"/>
            <a:ext cx="8496944" cy="1600438"/>
          </a:xfrm>
          <a:prstGeom prst="rect">
            <a:avLst/>
          </a:prstGeom>
          <a:solidFill>
            <a:schemeClr val="bg1"/>
          </a:solidFill>
        </p:spPr>
        <p:txBody>
          <a:bodyPr wrap="square" rtlCol="0">
            <a:spAutoFit/>
          </a:bodyPr>
          <a:lstStyle/>
          <a:p>
            <a:r>
              <a:rPr lang="el-GR" sz="2000" dirty="0"/>
              <a:t>Το δάσος είναι ένας οπτικός εφιάλτης! Η διάκριση μιας οπτικής εικόνας από το περιβάλλον της απαιτεί εκτεταμένη οπτική επεξεργασία, η οποία με τη σειρά της, μπορεί να έχει οδηγήσει σε αυξημένο όγκο εγκεφάλου στα πρώτα πτηνά που έκαναν την εμφάνισή τους.</a:t>
            </a:r>
          </a:p>
          <a:p>
            <a:endParaRPr lang="el-GR" dirty="0"/>
          </a:p>
        </p:txBody>
      </p:sp>
      <p:sp>
        <p:nvSpPr>
          <p:cNvPr id="4" name="TextBox 3"/>
          <p:cNvSpPr txBox="1"/>
          <p:nvPr/>
        </p:nvSpPr>
        <p:spPr>
          <a:xfrm>
            <a:off x="1524000" y="0"/>
            <a:ext cx="5220072" cy="369332"/>
          </a:xfrm>
          <a:prstGeom prst="rect">
            <a:avLst/>
          </a:prstGeom>
          <a:solidFill>
            <a:schemeClr val="bg1"/>
          </a:solidFill>
        </p:spPr>
        <p:txBody>
          <a:bodyPr wrap="square" rtlCol="0">
            <a:spAutoFit/>
          </a:bodyPr>
          <a:lstStyle/>
          <a:p>
            <a:endParaRPr lang="el-GR" dirty="0"/>
          </a:p>
        </p:txBody>
      </p:sp>
      <p:sp>
        <p:nvSpPr>
          <p:cNvPr id="2" name="Τίτλος 1">
            <a:extLst>
              <a:ext uri="{FF2B5EF4-FFF2-40B4-BE49-F238E27FC236}">
                <a16:creationId xmlns:a16="http://schemas.microsoft.com/office/drawing/2014/main" id="{E766B1FA-0F41-4D9D-9A9F-22847B0A770A}"/>
              </a:ext>
            </a:extLst>
          </p:cNvPr>
          <p:cNvSpPr>
            <a:spLocks noGrp="1"/>
          </p:cNvSpPr>
          <p:nvPr>
            <p:ph type="title"/>
          </p:nvPr>
        </p:nvSpPr>
        <p:spPr>
          <a:xfrm>
            <a:off x="0" y="-365615"/>
            <a:ext cx="11353800" cy="905088"/>
          </a:xfrm>
        </p:spPr>
        <p:txBody>
          <a:bodyPr>
            <a:noAutofit/>
          </a:bodyPr>
          <a:lstStyle/>
          <a:p>
            <a:r>
              <a:rPr lang="el-GR" sz="3200" dirty="0"/>
              <a:t>ΙΠΠΟΚΑΜΠΟΣ</a:t>
            </a:r>
            <a:r>
              <a:rPr lang="en-US" sz="3200" dirty="0"/>
              <a:t> (</a:t>
            </a:r>
            <a:r>
              <a:rPr lang="el-GR" sz="3200" dirty="0"/>
              <a:t>Μνήμη) ΚΑΙ ΑΜΥΓΔΑΛΗ (Συναισθήματα-λ.χ. Φόβος</a:t>
            </a:r>
            <a:endParaRPr lang="en-US" sz="3200" dirty="0"/>
          </a:p>
        </p:txBody>
      </p:sp>
    </p:spTree>
    <p:extLst>
      <p:ext uri="{BB962C8B-B14F-4D97-AF65-F5344CB8AC3E}">
        <p14:creationId xmlns:p14="http://schemas.microsoft.com/office/powerpoint/2010/main" val="407579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5" cstate="print"/>
          <a:srcRect/>
          <a:stretch>
            <a:fillRect/>
          </a:stretch>
        </p:blipFill>
        <p:spPr bwMode="auto">
          <a:xfrm>
            <a:off x="1647825" y="109539"/>
            <a:ext cx="8896350" cy="6638925"/>
          </a:xfrm>
          <a:prstGeom prst="rect">
            <a:avLst/>
          </a:prstGeom>
          <a:noFill/>
          <a:ln w="9525">
            <a:noFill/>
            <a:miter lim="800000"/>
            <a:headEnd/>
            <a:tailEnd/>
          </a:ln>
        </p:spPr>
      </p:pic>
      <p:sp>
        <p:nvSpPr>
          <p:cNvPr id="3" name="TextBox 2"/>
          <p:cNvSpPr txBox="1"/>
          <p:nvPr/>
        </p:nvSpPr>
        <p:spPr>
          <a:xfrm>
            <a:off x="6744072" y="1196752"/>
            <a:ext cx="2376264" cy="369332"/>
          </a:xfrm>
          <a:prstGeom prst="rect">
            <a:avLst/>
          </a:prstGeom>
          <a:solidFill>
            <a:schemeClr val="bg1"/>
          </a:solidFill>
        </p:spPr>
        <p:txBody>
          <a:bodyPr wrap="square" rtlCol="0">
            <a:spAutoFit/>
          </a:bodyPr>
          <a:lstStyle/>
          <a:p>
            <a:r>
              <a:rPr lang="el-GR" dirty="0"/>
              <a:t>Αποθηκευτικά πτηνά</a:t>
            </a:r>
          </a:p>
        </p:txBody>
      </p:sp>
      <p:sp>
        <p:nvSpPr>
          <p:cNvPr id="4" name="TextBox 3"/>
          <p:cNvSpPr txBox="1"/>
          <p:nvPr/>
        </p:nvSpPr>
        <p:spPr>
          <a:xfrm>
            <a:off x="7032104" y="3861048"/>
            <a:ext cx="2376264" cy="369332"/>
          </a:xfrm>
          <a:prstGeom prst="rect">
            <a:avLst/>
          </a:prstGeom>
          <a:solidFill>
            <a:schemeClr val="bg1"/>
          </a:solidFill>
        </p:spPr>
        <p:txBody>
          <a:bodyPr wrap="square" rtlCol="0">
            <a:spAutoFit/>
          </a:bodyPr>
          <a:lstStyle/>
          <a:p>
            <a:r>
              <a:rPr lang="el-GR" dirty="0"/>
              <a:t>Μη αποθηκευτικά είδη</a:t>
            </a:r>
          </a:p>
        </p:txBody>
      </p:sp>
      <p:sp>
        <p:nvSpPr>
          <p:cNvPr id="5" name="TextBox 4"/>
          <p:cNvSpPr txBox="1"/>
          <p:nvPr/>
        </p:nvSpPr>
        <p:spPr>
          <a:xfrm>
            <a:off x="4727848" y="5373216"/>
            <a:ext cx="5760640" cy="1600438"/>
          </a:xfrm>
          <a:prstGeom prst="rect">
            <a:avLst/>
          </a:prstGeom>
          <a:solidFill>
            <a:schemeClr val="bg1"/>
          </a:solidFill>
        </p:spPr>
        <p:txBody>
          <a:bodyPr wrap="square" rtlCol="0">
            <a:spAutoFit/>
          </a:bodyPr>
          <a:lstStyle/>
          <a:p>
            <a:r>
              <a:rPr lang="el-GR" sz="2000" dirty="0"/>
              <a:t>Αναλογία όγκου Ιππόκαμπου /Τελεγκέφαλο σε είδη που αποθηκεύουν και σε μή-αποθηκευτικά είδη πτηνών.  (Τα πτηνά που αποθηκεύουν θα πρέπει να θυμούνται την τοποθεσία αποθήκευσης).</a:t>
            </a:r>
          </a:p>
          <a:p>
            <a:endParaRPr lang="el-GR" dirty="0"/>
          </a:p>
        </p:txBody>
      </p:sp>
      <p:sp>
        <p:nvSpPr>
          <p:cNvPr id="6" name="Title 5"/>
          <p:cNvSpPr>
            <a:spLocks noGrp="1"/>
          </p:cNvSpPr>
          <p:nvPr>
            <p:ph type="title"/>
          </p:nvPr>
        </p:nvSpPr>
        <p:spPr>
          <a:xfrm>
            <a:off x="1991544" y="0"/>
            <a:ext cx="8676456" cy="548680"/>
          </a:xfrm>
          <a:solidFill>
            <a:schemeClr val="bg1"/>
          </a:solidFill>
        </p:spPr>
        <p:txBody>
          <a:bodyPr>
            <a:noAutofit/>
          </a:bodyPr>
          <a:lstStyle/>
          <a:p>
            <a:pPr algn="l"/>
            <a:br>
              <a:rPr lang="en-US" sz="2400" b="1" dirty="0"/>
            </a:br>
            <a:r>
              <a:rPr lang="el-GR" sz="2400" b="1" dirty="0"/>
              <a:t> πτηνά</a:t>
            </a:r>
            <a:br>
              <a:rPr lang="el-GR" sz="2400" dirty="0"/>
            </a:br>
            <a:endParaRPr lang="el-GR" sz="2400" b="1" dirty="0"/>
          </a:p>
        </p:txBody>
      </p:sp>
      <p:sp>
        <p:nvSpPr>
          <p:cNvPr id="7" name="TextBox 6"/>
          <p:cNvSpPr txBox="1"/>
          <p:nvPr/>
        </p:nvSpPr>
        <p:spPr>
          <a:xfrm>
            <a:off x="1524000" y="0"/>
            <a:ext cx="7380312" cy="369332"/>
          </a:xfrm>
          <a:prstGeom prst="rect">
            <a:avLst/>
          </a:prstGeom>
          <a:solidFill>
            <a:schemeClr val="bg1"/>
          </a:solidFill>
        </p:spPr>
        <p:txBody>
          <a:bodyPr wrap="square" rtlCol="0">
            <a:spAutoFit/>
          </a:bodyPr>
          <a:lstStyle/>
          <a:p>
            <a:r>
              <a:rPr lang="el-GR" b="1" dirty="0"/>
              <a:t>Χωροταξική μνήμη και μέγεθος Ιππόκαμπου σε αποθηκευτικά </a:t>
            </a:r>
            <a:r>
              <a:rPr lang="en-US" b="1" dirty="0"/>
              <a:t> </a:t>
            </a:r>
            <a:r>
              <a:rPr lang="el-GR" b="1" dirty="0"/>
              <a:t>πτηνά</a:t>
            </a:r>
            <a:endParaRPr lang="el-GR" dirty="0"/>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26590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5" cstate="print"/>
          <a:srcRect/>
          <a:stretch>
            <a:fillRect/>
          </a:stretch>
        </p:blipFill>
        <p:spPr bwMode="auto">
          <a:xfrm>
            <a:off x="1524001" y="620689"/>
            <a:ext cx="8867775" cy="6657975"/>
          </a:xfrm>
          <a:prstGeom prst="rect">
            <a:avLst/>
          </a:prstGeom>
          <a:noFill/>
          <a:ln w="9525">
            <a:noFill/>
            <a:miter lim="800000"/>
            <a:headEnd/>
            <a:tailEnd/>
          </a:ln>
        </p:spPr>
      </p:pic>
      <p:sp>
        <p:nvSpPr>
          <p:cNvPr id="3" name="TextBox 2"/>
          <p:cNvSpPr txBox="1"/>
          <p:nvPr/>
        </p:nvSpPr>
        <p:spPr>
          <a:xfrm>
            <a:off x="2711624" y="2420888"/>
            <a:ext cx="1728192" cy="369332"/>
          </a:xfrm>
          <a:prstGeom prst="rect">
            <a:avLst/>
          </a:prstGeom>
          <a:solidFill>
            <a:schemeClr val="bg1"/>
          </a:solidFill>
        </p:spPr>
        <p:txBody>
          <a:bodyPr wrap="square" rtlCol="0">
            <a:spAutoFit/>
          </a:bodyPr>
          <a:lstStyle/>
          <a:p>
            <a:r>
              <a:rPr lang="el-GR" b="1" dirty="0"/>
              <a:t>Μονογαμικά</a:t>
            </a:r>
          </a:p>
        </p:txBody>
      </p:sp>
      <p:sp>
        <p:nvSpPr>
          <p:cNvPr id="4" name="TextBox 3"/>
          <p:cNvSpPr txBox="1"/>
          <p:nvPr/>
        </p:nvSpPr>
        <p:spPr>
          <a:xfrm>
            <a:off x="2351584" y="6858000"/>
            <a:ext cx="2664296" cy="369332"/>
          </a:xfrm>
          <a:prstGeom prst="rect">
            <a:avLst/>
          </a:prstGeom>
          <a:solidFill>
            <a:schemeClr val="bg1"/>
          </a:solidFill>
        </p:spPr>
        <p:txBody>
          <a:bodyPr wrap="square" rtlCol="0">
            <a:spAutoFit/>
          </a:bodyPr>
          <a:lstStyle/>
          <a:p>
            <a:r>
              <a:rPr lang="el-GR" b="1" dirty="0"/>
              <a:t>Πολυγαμικά τρωκτικά</a:t>
            </a:r>
          </a:p>
        </p:txBody>
      </p:sp>
      <p:sp>
        <p:nvSpPr>
          <p:cNvPr id="5" name="TextBox 4"/>
          <p:cNvSpPr txBox="1"/>
          <p:nvPr/>
        </p:nvSpPr>
        <p:spPr>
          <a:xfrm>
            <a:off x="1524000" y="2708921"/>
            <a:ext cx="3312368" cy="2031325"/>
          </a:xfrm>
          <a:prstGeom prst="rect">
            <a:avLst/>
          </a:prstGeom>
          <a:solidFill>
            <a:schemeClr val="bg1"/>
          </a:solidFill>
        </p:spPr>
        <p:txBody>
          <a:bodyPr wrap="square" rtlCol="0">
            <a:spAutoFit/>
          </a:bodyPr>
          <a:lstStyle/>
          <a:p>
            <a:r>
              <a:rPr lang="el-GR" dirty="0"/>
              <a:t>Τα πολυγαμικά αρσενικά τρωκτικά ελέγχουν μεγάλη περιοχή και παρουσιάζουν έναν Ιππόκαμπο με μεγαλύτερο μέγεθος και από τα συγγενικά μονογαμικά αρσενικά και θηλυκά και από τα θηλυκά τους όμοια.</a:t>
            </a:r>
          </a:p>
        </p:txBody>
      </p:sp>
      <p:sp>
        <p:nvSpPr>
          <p:cNvPr id="6" name="TextBox 5"/>
          <p:cNvSpPr txBox="1"/>
          <p:nvPr/>
        </p:nvSpPr>
        <p:spPr>
          <a:xfrm>
            <a:off x="6528048" y="692697"/>
            <a:ext cx="2448272" cy="461665"/>
          </a:xfrm>
          <a:prstGeom prst="rect">
            <a:avLst/>
          </a:prstGeom>
          <a:solidFill>
            <a:schemeClr val="bg1"/>
          </a:solidFill>
        </p:spPr>
        <p:txBody>
          <a:bodyPr wrap="square" rtlCol="0">
            <a:spAutoFit/>
          </a:bodyPr>
          <a:lstStyle/>
          <a:p>
            <a:r>
              <a:rPr lang="el-GR" sz="2400" dirty="0"/>
              <a:t>Ιππόκαμπος</a:t>
            </a:r>
          </a:p>
        </p:txBody>
      </p:sp>
      <p:sp>
        <p:nvSpPr>
          <p:cNvPr id="7" name="TextBox 6"/>
          <p:cNvSpPr txBox="1"/>
          <p:nvPr/>
        </p:nvSpPr>
        <p:spPr>
          <a:xfrm>
            <a:off x="6384032" y="3573016"/>
            <a:ext cx="1584176" cy="369332"/>
          </a:xfrm>
          <a:prstGeom prst="rect">
            <a:avLst/>
          </a:prstGeom>
          <a:solidFill>
            <a:schemeClr val="bg1"/>
          </a:solidFill>
        </p:spPr>
        <p:txBody>
          <a:bodyPr wrap="square" rtlCol="0">
            <a:spAutoFit/>
          </a:bodyPr>
          <a:lstStyle/>
          <a:p>
            <a:endParaRPr lang="el-GR" dirty="0"/>
          </a:p>
        </p:txBody>
      </p:sp>
      <p:sp>
        <p:nvSpPr>
          <p:cNvPr id="8" name="TextBox 7"/>
          <p:cNvSpPr txBox="1"/>
          <p:nvPr/>
        </p:nvSpPr>
        <p:spPr>
          <a:xfrm>
            <a:off x="1631504" y="0"/>
            <a:ext cx="7920880" cy="369332"/>
          </a:xfrm>
          <a:prstGeom prst="rect">
            <a:avLst/>
          </a:prstGeom>
          <a:solidFill>
            <a:schemeClr val="bg1"/>
          </a:solidFill>
        </p:spPr>
        <p:txBody>
          <a:bodyPr wrap="square" rtlCol="0">
            <a:spAutoFit/>
          </a:bodyPr>
          <a:lstStyle/>
          <a:p>
            <a:endParaRPr lang="el-GR" dirty="0"/>
          </a:p>
        </p:txBody>
      </p:sp>
      <p:sp>
        <p:nvSpPr>
          <p:cNvPr id="9" name="Title 8"/>
          <p:cNvSpPr>
            <a:spLocks noGrp="1"/>
          </p:cNvSpPr>
          <p:nvPr>
            <p:ph type="title"/>
          </p:nvPr>
        </p:nvSpPr>
        <p:spPr>
          <a:xfrm>
            <a:off x="1524000" y="116632"/>
            <a:ext cx="8686800" cy="490066"/>
          </a:xfrm>
        </p:spPr>
        <p:txBody>
          <a:bodyPr>
            <a:noAutofit/>
          </a:bodyPr>
          <a:lstStyle/>
          <a:p>
            <a:r>
              <a:rPr lang="el-GR" sz="2000" b="1" dirty="0"/>
              <a:t>Μέγεθος Ιππόκαμπου σε πολυγαμικά αρσενικά τρωκτικά</a:t>
            </a:r>
          </a:p>
        </p:txBody>
      </p:sp>
      <p:sp>
        <p:nvSpPr>
          <p:cNvPr id="10" name="TextBox 9"/>
          <p:cNvSpPr txBox="1"/>
          <p:nvPr/>
        </p:nvSpPr>
        <p:spPr>
          <a:xfrm>
            <a:off x="1524000" y="620688"/>
            <a:ext cx="5004048" cy="369332"/>
          </a:xfrm>
          <a:prstGeom prst="rect">
            <a:avLst/>
          </a:prstGeom>
          <a:solidFill>
            <a:schemeClr val="bg1"/>
          </a:solidFill>
        </p:spPr>
        <p:txBody>
          <a:bodyPr wrap="square" rtlCol="0">
            <a:spAutoFit/>
          </a:bodyPr>
          <a:lstStyle/>
          <a:p>
            <a:endParaRPr lang="el-GR" dirty="0"/>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75153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9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5" cstate="print"/>
          <a:srcRect/>
          <a:stretch>
            <a:fillRect/>
          </a:stretch>
        </p:blipFill>
        <p:spPr bwMode="auto">
          <a:xfrm>
            <a:off x="1624014" y="71439"/>
            <a:ext cx="8943975" cy="6715125"/>
          </a:xfrm>
          <a:prstGeom prst="rect">
            <a:avLst/>
          </a:prstGeom>
          <a:noFill/>
          <a:ln w="9525">
            <a:noFill/>
            <a:miter lim="800000"/>
            <a:headEnd/>
            <a:tailEnd/>
          </a:ln>
        </p:spPr>
      </p:pic>
      <p:sp>
        <p:nvSpPr>
          <p:cNvPr id="3" name="TextBox 2"/>
          <p:cNvSpPr txBox="1"/>
          <p:nvPr/>
        </p:nvSpPr>
        <p:spPr>
          <a:xfrm>
            <a:off x="8040216" y="764704"/>
            <a:ext cx="2627784" cy="3416320"/>
          </a:xfrm>
          <a:prstGeom prst="rect">
            <a:avLst/>
          </a:prstGeom>
          <a:solidFill>
            <a:schemeClr val="bg1"/>
          </a:solidFill>
        </p:spPr>
        <p:txBody>
          <a:bodyPr wrap="square" rtlCol="0">
            <a:spAutoFit/>
          </a:bodyPr>
          <a:lstStyle/>
          <a:p>
            <a:r>
              <a:rPr lang="el-GR" dirty="0"/>
              <a:t>Το απολιθωμένο μικρό θηλαστικό </a:t>
            </a:r>
            <a:r>
              <a:rPr lang="en-US" i="1" dirty="0" err="1"/>
              <a:t>Repenomamus</a:t>
            </a:r>
            <a:r>
              <a:rPr lang="en-US" i="1" dirty="0"/>
              <a:t> </a:t>
            </a:r>
            <a:r>
              <a:rPr lang="en-US" i="1" dirty="0" err="1"/>
              <a:t>robustus</a:t>
            </a:r>
            <a:r>
              <a:rPr lang="en-US" i="1" dirty="0"/>
              <a:t>  </a:t>
            </a:r>
            <a:r>
              <a:rPr lang="el-GR" dirty="0"/>
              <a:t>με υπολείματα μικρού δεινόσαυρου στο στομάχι του. Η ομοιοθερμία φαίνεται να επέτρεψε στα θηλαστικά του Μοσοζωϊκού αιώνα να κυνηγούν τη νύχτα, όταν οι δεινόσαυροι ήσαν λιγώτερο δραστήριοι.</a:t>
            </a:r>
          </a:p>
        </p:txBody>
      </p:sp>
      <p:sp>
        <p:nvSpPr>
          <p:cNvPr id="4" name="TextBox 3"/>
          <p:cNvSpPr txBox="1"/>
          <p:nvPr/>
        </p:nvSpPr>
        <p:spPr>
          <a:xfrm>
            <a:off x="1227786" y="6237312"/>
            <a:ext cx="7740352" cy="646331"/>
          </a:xfrm>
          <a:prstGeom prst="rect">
            <a:avLst/>
          </a:prstGeom>
          <a:solidFill>
            <a:schemeClr val="accent3"/>
          </a:solidFill>
        </p:spPr>
        <p:txBody>
          <a:bodyPr wrap="square" rtlCol="0">
            <a:spAutoFit/>
          </a:bodyPr>
          <a:lstStyle/>
          <a:p>
            <a:r>
              <a:rPr lang="el-GR" dirty="0"/>
              <a:t>Σημειώστε την μεγάλη ανάπτυξη του οσφρητικού λοβού στα  σύγχρονα νυχτόβια θηλαστικά</a:t>
            </a:r>
          </a:p>
        </p:txBody>
      </p:sp>
      <p:sp>
        <p:nvSpPr>
          <p:cNvPr id="5" name="TextBox 4"/>
          <p:cNvSpPr txBox="1"/>
          <p:nvPr/>
        </p:nvSpPr>
        <p:spPr>
          <a:xfrm>
            <a:off x="7536160" y="4149080"/>
            <a:ext cx="3131840" cy="2088232"/>
          </a:xfrm>
          <a:prstGeom prst="rect">
            <a:avLst/>
          </a:prstGeom>
          <a:solidFill>
            <a:schemeClr val="bg1"/>
          </a:solidFill>
        </p:spPr>
        <p:txBody>
          <a:bodyPr wrap="square" rtlCol="0">
            <a:spAutoFit/>
          </a:bodyPr>
          <a:lstStyle/>
          <a:p>
            <a:r>
              <a:rPr lang="el-GR" dirty="0"/>
              <a:t>Στα θηλαστικά του Μεσοζωϊκού αίώνα, η αντίληψη της απόστασης πιθανόν να στηριζόταν στην όσφρηση και την ακοή, διαδικασίες που έχουν μεγάλες απαιτήσεις σε μνήμη.</a:t>
            </a:r>
          </a:p>
        </p:txBody>
      </p:sp>
      <p:sp>
        <p:nvSpPr>
          <p:cNvPr id="6" name="TextBox 5"/>
          <p:cNvSpPr txBox="1"/>
          <p:nvPr/>
        </p:nvSpPr>
        <p:spPr>
          <a:xfrm>
            <a:off x="1524000" y="2"/>
            <a:ext cx="8820472" cy="830997"/>
          </a:xfrm>
          <a:prstGeom prst="rect">
            <a:avLst/>
          </a:prstGeom>
          <a:solidFill>
            <a:schemeClr val="bg1"/>
          </a:solidFill>
        </p:spPr>
        <p:txBody>
          <a:bodyPr wrap="square" rtlCol="0">
            <a:spAutoFit/>
          </a:bodyPr>
          <a:lstStyle/>
          <a:p>
            <a:r>
              <a:rPr lang="el-GR" sz="2400" dirty="0"/>
              <a:t>Ανάπτυξη της Όσφρησης στα μικρά θηλαστικά που ζούσαν ταυτόχρονα με τους Δεινόσαυρους</a:t>
            </a:r>
          </a:p>
        </p:txBody>
      </p:sp>
      <p:pic>
        <p:nvPicPr>
          <p:cNvPr id="9"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62972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81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91544" y="32048"/>
            <a:ext cx="8229600" cy="562074"/>
          </a:xfrm>
        </p:spPr>
        <p:txBody>
          <a:bodyPr>
            <a:normAutofit fontScale="90000"/>
          </a:bodyPr>
          <a:lstStyle/>
          <a:p>
            <a:r>
              <a:rPr lang="el-GR" dirty="0"/>
              <a:t>ΙΠΠΟΚΑΜΠΟΣ: το όργανο της μνήμης</a:t>
            </a:r>
          </a:p>
        </p:txBody>
      </p:sp>
      <p:pic>
        <p:nvPicPr>
          <p:cNvPr id="3" name="Εικόνα 2"/>
          <p:cNvPicPr/>
          <p:nvPr/>
        </p:nvPicPr>
        <p:blipFill>
          <a:blip r:embed="rId5">
            <a:extLst>
              <a:ext uri="{28A0092B-C50C-407E-A947-70E740481C1C}">
                <a14:useLocalDpi xmlns:a14="http://schemas.microsoft.com/office/drawing/2010/main" val="0"/>
              </a:ext>
            </a:extLst>
          </a:blip>
          <a:srcRect/>
          <a:stretch>
            <a:fillRect/>
          </a:stretch>
        </p:blipFill>
        <p:spPr bwMode="auto">
          <a:xfrm>
            <a:off x="6672066" y="957620"/>
            <a:ext cx="4999355" cy="3743325"/>
          </a:xfrm>
          <a:prstGeom prst="rect">
            <a:avLst/>
          </a:prstGeom>
          <a:noFill/>
          <a:ln>
            <a:noFill/>
          </a:ln>
        </p:spPr>
      </p:pic>
      <p:sp>
        <p:nvSpPr>
          <p:cNvPr id="4" name="TextBox 3"/>
          <p:cNvSpPr txBox="1"/>
          <p:nvPr/>
        </p:nvSpPr>
        <p:spPr>
          <a:xfrm>
            <a:off x="336884" y="964895"/>
            <a:ext cx="5183052" cy="4985980"/>
          </a:xfrm>
          <a:prstGeom prst="rect">
            <a:avLst/>
          </a:prstGeom>
          <a:noFill/>
        </p:spPr>
        <p:txBody>
          <a:bodyPr wrap="square" rtlCol="0">
            <a:spAutoFit/>
          </a:bodyPr>
          <a:lstStyle/>
          <a:p>
            <a:r>
              <a:rPr lang="el-GR" sz="2000" dirty="0"/>
              <a:t>Ο ιππόκαμπος ονομάστηκε έτσι επειδή το σχήμα του μοιάζει αόριστα με τον αντίστοιχο θαλάσσιο οργανισμό. Είναι υπεύθυνος για την κωδικοποίηση της μακροπρόθεσμης μνήμης του ανθρώπου.</a:t>
            </a:r>
          </a:p>
          <a:p>
            <a:r>
              <a:rPr lang="el-GR" sz="2000" dirty="0"/>
              <a:t>Ο ιππόκαμπος είναι αυτός που βοηθά τον άνθρωπο να «</a:t>
            </a:r>
            <a:r>
              <a:rPr lang="el-GR" sz="2000" dirty="0" err="1"/>
              <a:t>πλοηγείται</a:t>
            </a:r>
            <a:r>
              <a:rPr lang="el-GR" sz="2000" dirty="0"/>
              <a:t>» στο χώρο. Πρόκειται για ένα από τα παλαιότερα φυλογενετικά τμήματα του εγκεφάλου και αποτελεί μέρος του </a:t>
            </a:r>
            <a:r>
              <a:rPr lang="el-GR" sz="2000" b="1" dirty="0" err="1"/>
              <a:t>μεταιχμιακού</a:t>
            </a:r>
            <a:r>
              <a:rPr lang="el-GR" sz="2000" b="1" dirty="0"/>
              <a:t> συστήματος. </a:t>
            </a:r>
            <a:r>
              <a:rPr lang="el-GR" sz="2000" dirty="0"/>
              <a:t>Συμμετέχει στη μεταφορά πληροφοριών από τη βραχυπρόθεσμη μνήμη στη μακροπρόθεσμη. Οι άνθρωποι που έχουν εκτεταμένες διμερείς βλάβες στον ιππόκαμπο εμφανίζουν αδυναμία να σχηματίζουν ή να συγκρατούν πληροφορίες.</a:t>
            </a:r>
          </a:p>
          <a:p>
            <a:endParaRPr lang="el-GR" dirty="0"/>
          </a:p>
        </p:txBody>
      </p:sp>
      <p:pic>
        <p:nvPicPr>
          <p:cNvPr id="5" name="Εικόνα 4"/>
          <p:cNvPicPr>
            <a:picLocks noChangeAspect="1"/>
          </p:cNvPicPr>
          <p:nvPr/>
        </p:nvPicPr>
        <p:blipFill>
          <a:blip r:embed="rId6"/>
          <a:stretch>
            <a:fillRect/>
          </a:stretch>
        </p:blipFill>
        <p:spPr>
          <a:xfrm>
            <a:off x="8487594" y="5092476"/>
            <a:ext cx="1733550" cy="1162050"/>
          </a:xfrm>
          <a:prstGeom prst="rect">
            <a:avLst/>
          </a:prstGeom>
        </p:spPr>
      </p:pic>
      <p:pic>
        <p:nvPicPr>
          <p:cNvPr id="6"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5654451"/>
            <a:ext cx="609600" cy="609600"/>
          </a:xfrm>
          <a:prstGeom prst="rect">
            <a:avLst/>
          </a:prstGeom>
        </p:spPr>
      </p:pic>
    </p:spTree>
    <p:extLst>
      <p:ext uri="{BB962C8B-B14F-4D97-AF65-F5344CB8AC3E}">
        <p14:creationId xmlns:p14="http://schemas.microsoft.com/office/powerpoint/2010/main" val="3096772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7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321971" y="856257"/>
            <a:ext cx="10895527" cy="5693866"/>
          </a:xfrm>
          <a:prstGeom prst="rect">
            <a:avLst/>
          </a:prstGeom>
          <a:noFill/>
          <a:ln w="9525">
            <a:noFill/>
            <a:miter lim="800000"/>
            <a:headEnd/>
            <a:tailEnd/>
          </a:ln>
        </p:spPr>
        <p:txBody>
          <a:bodyPr wrap="square" anchor="ctr">
            <a:spAutoFit/>
          </a:bodyPr>
          <a:lstStyle/>
          <a:p>
            <a:pPr indent="111125"/>
            <a:r>
              <a:rPr lang="el-GR" sz="2800" dirty="0">
                <a:latin typeface="Times New Roman" pitchFamily="18" charset="0"/>
                <a:cs typeface="Times New Roman" pitchFamily="18" charset="0"/>
              </a:rPr>
              <a:t>Διάφορα συγγενικά γένη συνιστούν μια </a:t>
            </a:r>
            <a:r>
              <a:rPr lang="el-GR" sz="2800" b="1" u="sng" dirty="0">
                <a:latin typeface="Times New Roman" pitchFamily="18" charset="0"/>
                <a:cs typeface="Times New Roman" pitchFamily="18" charset="0"/>
              </a:rPr>
              <a:t>οικογένεια</a:t>
            </a:r>
            <a:r>
              <a:rPr lang="el-GR" sz="2800" dirty="0">
                <a:latin typeface="Times New Roman" pitchFamily="18" charset="0"/>
                <a:cs typeface="Times New Roman" pitchFamily="18" charset="0"/>
              </a:rPr>
              <a:t>, ενώ μια ή περισσότερες οικογένειες αποτελούν μια </a:t>
            </a:r>
            <a:r>
              <a:rPr lang="el-GR" sz="2800" b="1" u="sng" dirty="0">
                <a:latin typeface="Times New Roman" pitchFamily="18" charset="0"/>
                <a:cs typeface="Times New Roman" pitchFamily="18" charset="0"/>
              </a:rPr>
              <a:t>τάξη</a:t>
            </a:r>
            <a:r>
              <a:rPr lang="el-GR" sz="2800" dirty="0">
                <a:latin typeface="Times New Roman" pitchFamily="18" charset="0"/>
                <a:cs typeface="Times New Roman" pitchFamily="18" charset="0"/>
              </a:rPr>
              <a:t>. Διάφορες τάξεις συνιστούν μια </a:t>
            </a:r>
            <a:r>
              <a:rPr lang="el-GR" sz="2800" b="1" u="sng" dirty="0">
                <a:latin typeface="Times New Roman" pitchFamily="18" charset="0"/>
                <a:cs typeface="Times New Roman" pitchFamily="18" charset="0"/>
              </a:rPr>
              <a:t>ομοταξία</a:t>
            </a:r>
            <a:r>
              <a:rPr lang="el-GR" sz="2800" dirty="0">
                <a:latin typeface="Times New Roman" pitchFamily="18" charset="0"/>
                <a:cs typeface="Times New Roman" pitchFamily="18" charset="0"/>
              </a:rPr>
              <a:t> και οι τελευταίες τις </a:t>
            </a:r>
            <a:r>
              <a:rPr lang="el-GR" sz="2800" b="1" u="sng" dirty="0">
                <a:latin typeface="Times New Roman" pitchFamily="18" charset="0"/>
                <a:cs typeface="Times New Roman" pitchFamily="18" charset="0"/>
              </a:rPr>
              <a:t>συνομοταξίες</a:t>
            </a:r>
            <a:r>
              <a:rPr lang="el-GR" sz="2800" dirty="0">
                <a:latin typeface="Times New Roman" pitchFamily="18" charset="0"/>
                <a:cs typeface="Times New Roman" pitchFamily="18" charset="0"/>
              </a:rPr>
              <a:t> </a:t>
            </a:r>
            <a:r>
              <a:rPr lang="en-GB" sz="2800" dirty="0">
                <a:latin typeface="Times New Roman" pitchFamily="18" charset="0"/>
                <a:cs typeface="Times New Roman" pitchFamily="18" charset="0"/>
              </a:rPr>
              <a:t>T</a:t>
            </a:r>
            <a:r>
              <a:rPr lang="el-GR" sz="2800" dirty="0">
                <a:latin typeface="Times New Roman" pitchFamily="18" charset="0"/>
                <a:cs typeface="Times New Roman" pitchFamily="18" charset="0"/>
              </a:rPr>
              <a:t>έλος οι διάφορες συνομοταξίες ανήκουν</a:t>
            </a:r>
            <a:r>
              <a:rPr lang="en-US" sz="2800" dirty="0">
                <a:latin typeface="Times New Roman" pitchFamily="18" charset="0"/>
                <a:cs typeface="Times New Roman" pitchFamily="18" charset="0"/>
              </a:rPr>
              <a:t> </a:t>
            </a:r>
            <a:r>
              <a:rPr lang="el-GR" sz="2800" dirty="0">
                <a:latin typeface="Times New Roman" pitchFamily="18" charset="0"/>
                <a:cs typeface="Times New Roman" pitchFamily="18" charset="0"/>
              </a:rPr>
              <a:t>σε ένα από τα δύο </a:t>
            </a:r>
            <a:r>
              <a:rPr lang="el-GR" sz="2800" b="1" u="sng" dirty="0">
                <a:latin typeface="Times New Roman" pitchFamily="18" charset="0"/>
                <a:cs typeface="Times New Roman" pitchFamily="18" charset="0"/>
              </a:rPr>
              <a:t>βασίλεια</a:t>
            </a:r>
            <a:r>
              <a:rPr lang="el-GR"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indent="111125"/>
            <a:r>
              <a:rPr lang="el-GR" sz="2800" dirty="0">
                <a:latin typeface="Times New Roman" pitchFamily="18" charset="0"/>
                <a:cs typeface="Times New Roman" pitchFamily="18" charset="0"/>
              </a:rPr>
              <a:t>το </a:t>
            </a:r>
            <a:r>
              <a:rPr lang="en-US" sz="2800" dirty="0">
                <a:latin typeface="Times New Roman" pitchFamily="18" charset="0"/>
                <a:cs typeface="Times New Roman" pitchFamily="18" charset="0"/>
              </a:rPr>
              <a:t>B</a:t>
            </a:r>
            <a:r>
              <a:rPr lang="el-GR" sz="2800" b="1" dirty="0" err="1">
                <a:latin typeface="Times New Roman" pitchFamily="18" charset="0"/>
                <a:cs typeface="Times New Roman" pitchFamily="18" charset="0"/>
              </a:rPr>
              <a:t>ασίλειο</a:t>
            </a:r>
            <a:r>
              <a:rPr lang="el-GR" sz="2800" b="1" dirty="0">
                <a:latin typeface="Times New Roman" pitchFamily="18" charset="0"/>
                <a:cs typeface="Times New Roman" pitchFamily="18" charset="0"/>
              </a:rPr>
              <a:t> των ζώων και το </a:t>
            </a:r>
            <a:endParaRPr lang="en-US" sz="2800" b="1" dirty="0">
              <a:latin typeface="Times New Roman" pitchFamily="18" charset="0"/>
              <a:cs typeface="Times New Roman" pitchFamily="18" charset="0"/>
            </a:endParaRPr>
          </a:p>
          <a:p>
            <a:pPr indent="111125"/>
            <a:r>
              <a:rPr lang="en-US" sz="2800" b="1" dirty="0">
                <a:latin typeface="Times New Roman" pitchFamily="18" charset="0"/>
                <a:cs typeface="Times New Roman" pitchFamily="18" charset="0"/>
              </a:rPr>
              <a:t>B</a:t>
            </a:r>
            <a:r>
              <a:rPr lang="el-GR" sz="2800" b="1" dirty="0" err="1">
                <a:latin typeface="Times New Roman" pitchFamily="18" charset="0"/>
                <a:cs typeface="Times New Roman" pitchFamily="18" charset="0"/>
              </a:rPr>
              <a:t>ασίλειο</a:t>
            </a:r>
            <a:r>
              <a:rPr lang="el-GR" sz="2800" b="1" dirty="0">
                <a:latin typeface="Times New Roman" pitchFamily="18" charset="0"/>
                <a:cs typeface="Times New Roman" pitchFamily="18" charset="0"/>
              </a:rPr>
              <a:t> των φυτών.</a:t>
            </a:r>
          </a:p>
          <a:p>
            <a:pPr indent="111125"/>
            <a:r>
              <a:rPr lang="el-GR" sz="2800" b="1" dirty="0">
                <a:latin typeface="Times New Roman" pitchFamily="18" charset="0"/>
                <a:cs typeface="Times New Roman" pitchFamily="18" charset="0"/>
              </a:rPr>
              <a:t>Τώρα, αν πάμε από πάνω προς τα κάτω η σειρά είναι:   Βασίλειο</a:t>
            </a:r>
          </a:p>
          <a:p>
            <a:pPr indent="111125"/>
            <a:r>
              <a:rPr lang="el-GR" sz="2800" b="1" dirty="0">
                <a:latin typeface="Times New Roman" pitchFamily="18" charset="0"/>
                <a:cs typeface="Times New Roman" pitchFamily="18" charset="0"/>
              </a:rPr>
              <a:t>                         Συνομοταξία</a:t>
            </a:r>
          </a:p>
          <a:p>
            <a:pPr indent="111125"/>
            <a:r>
              <a:rPr lang="el-GR" sz="2800" b="1" dirty="0">
                <a:latin typeface="Times New Roman" pitchFamily="18" charset="0"/>
                <a:cs typeface="Times New Roman" pitchFamily="18" charset="0"/>
              </a:rPr>
              <a:t>                            Ομοταξία</a:t>
            </a:r>
          </a:p>
          <a:p>
            <a:pPr indent="111125"/>
            <a:r>
              <a:rPr lang="el-GR" sz="2800" b="1" dirty="0">
                <a:latin typeface="Times New Roman" pitchFamily="18" charset="0"/>
                <a:cs typeface="Times New Roman" pitchFamily="18" charset="0"/>
              </a:rPr>
              <a:t>                                   Τάξη</a:t>
            </a:r>
            <a:endParaRPr lang="en-US" sz="2800" b="1" dirty="0">
              <a:latin typeface="Times New Roman" pitchFamily="18" charset="0"/>
              <a:cs typeface="Times New Roman" pitchFamily="18" charset="0"/>
            </a:endParaRPr>
          </a:p>
          <a:p>
            <a:pPr indent="111125"/>
            <a:r>
              <a:rPr lang="en-US" sz="2800" b="1" dirty="0">
                <a:latin typeface="Times New Roman" pitchFamily="18" charset="0"/>
                <a:cs typeface="Times New Roman" pitchFamily="18" charset="0"/>
              </a:rPr>
              <a:t>                                 </a:t>
            </a:r>
            <a:r>
              <a:rPr lang="el-GR" sz="2800" b="1" dirty="0">
                <a:latin typeface="Times New Roman" pitchFamily="18" charset="0"/>
                <a:cs typeface="Times New Roman" pitchFamily="18" charset="0"/>
              </a:rPr>
              <a:t>Οικογένεια  [κατάληξη </a:t>
            </a:r>
            <a:r>
              <a:rPr lang="en-US" sz="2800" b="1" dirty="0">
                <a:latin typeface="Times New Roman" pitchFamily="18" charset="0"/>
                <a:cs typeface="Times New Roman" pitchFamily="18" charset="0"/>
              </a:rPr>
              <a:t>–ae</a:t>
            </a:r>
            <a:r>
              <a:rPr lang="el-GR" sz="2800" b="1" dirty="0">
                <a:latin typeface="Times New Roman" pitchFamily="18" charset="0"/>
                <a:cs typeface="Times New Roman" pitchFamily="18" charset="0"/>
              </a:rPr>
              <a:t>]</a:t>
            </a:r>
          </a:p>
          <a:p>
            <a:pPr indent="111125"/>
            <a:r>
              <a:rPr lang="el-GR" sz="2800" b="1" dirty="0">
                <a:latin typeface="Times New Roman" pitchFamily="18" charset="0"/>
                <a:cs typeface="Times New Roman" pitchFamily="18" charset="0"/>
              </a:rPr>
              <a:t>                                     Γένος</a:t>
            </a:r>
          </a:p>
          <a:p>
            <a:pPr indent="111125"/>
            <a:r>
              <a:rPr lang="el-GR" sz="2800" b="1" dirty="0">
                <a:latin typeface="Times New Roman" pitchFamily="18" charset="0"/>
                <a:cs typeface="Times New Roman" pitchFamily="18" charset="0"/>
              </a:rPr>
              <a:t>                                        Είδος</a:t>
            </a:r>
            <a:endParaRPr lang="el-GR" sz="20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5943600" y="3276600"/>
            <a:ext cx="304800" cy="304800"/>
          </a:xfrm>
          <a:prstGeom prst="rect">
            <a:avLst/>
          </a:prstGeom>
          <a:noFill/>
          <a:ln w="9525">
            <a:noFill/>
            <a:miter lim="800000"/>
            <a:headEnd/>
            <a:tailEnd/>
          </a:ln>
        </p:spPr>
      </p:pic>
      <p:sp>
        <p:nvSpPr>
          <p:cNvPr id="2" name="Τίτλος 1">
            <a:extLst>
              <a:ext uri="{FF2B5EF4-FFF2-40B4-BE49-F238E27FC236}">
                <a16:creationId xmlns:a16="http://schemas.microsoft.com/office/drawing/2014/main" id="{92C6E375-21EA-4297-AC0F-B8CAD70C7862}"/>
              </a:ext>
            </a:extLst>
          </p:cNvPr>
          <p:cNvSpPr>
            <a:spLocks noGrp="1"/>
          </p:cNvSpPr>
          <p:nvPr>
            <p:ph type="title"/>
          </p:nvPr>
        </p:nvSpPr>
        <p:spPr>
          <a:xfrm>
            <a:off x="1838325" y="0"/>
            <a:ext cx="8911687" cy="746975"/>
          </a:xfrm>
        </p:spPr>
        <p:txBody>
          <a:bodyPr/>
          <a:lstStyle/>
          <a:p>
            <a:r>
              <a:rPr lang="el-GR" dirty="0"/>
              <a:t>Η βάση της Ταξινόμησης</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5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02ACF58-8EB8-4A1C-83AC-DEC3220E3A39}"/>
              </a:ext>
            </a:extLst>
          </p:cNvPr>
          <p:cNvPicPr>
            <a:picLocks noChangeAspect="1"/>
          </p:cNvPicPr>
          <p:nvPr/>
        </p:nvPicPr>
        <p:blipFill>
          <a:blip r:embed="rId5"/>
          <a:stretch>
            <a:fillRect/>
          </a:stretch>
        </p:blipFill>
        <p:spPr>
          <a:xfrm>
            <a:off x="242887" y="1185862"/>
            <a:ext cx="11706225" cy="4486275"/>
          </a:xfrm>
          <a:prstGeom prst="rect">
            <a:avLst/>
          </a:prstGeom>
        </p:spPr>
      </p:pic>
      <p:pic>
        <p:nvPicPr>
          <p:cNvPr id="7" name="Εγγεγραμμένος ήχος">
            <a:hlinkClick r:id="" action="ppaction://media"/>
            <a:extLst>
              <a:ext uri="{FF2B5EF4-FFF2-40B4-BE49-F238E27FC236}">
                <a16:creationId xmlns:a16="http://schemas.microsoft.com/office/drawing/2014/main" id="{55E76598-1E25-4E8C-AE1E-666C47C5C0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9288" y="4359143"/>
            <a:ext cx="609600" cy="609600"/>
          </a:xfrm>
          <a:prstGeom prst="rect">
            <a:avLst/>
          </a:prstGeom>
        </p:spPr>
      </p:pic>
    </p:spTree>
    <p:extLst>
      <p:ext uri="{BB962C8B-B14F-4D97-AF65-F5344CB8AC3E}">
        <p14:creationId xmlns:p14="http://schemas.microsoft.com/office/powerpoint/2010/main" val="3139448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59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5900" y="-115887"/>
            <a:ext cx="11823700" cy="573087"/>
          </a:xfrm>
        </p:spPr>
        <p:txBody>
          <a:bodyPr>
            <a:normAutofit fontScale="90000"/>
          </a:bodyPr>
          <a:lstStyle/>
          <a:p>
            <a:br>
              <a:rPr lang="en-US" dirty="0"/>
            </a:br>
            <a:endParaRPr lang="el-GR" dirty="0"/>
          </a:p>
        </p:txBody>
      </p:sp>
      <p:pic>
        <p:nvPicPr>
          <p:cNvPr id="3" name="Εικόνα 2"/>
          <p:cNvPicPr>
            <a:picLocks noChangeAspect="1"/>
          </p:cNvPicPr>
          <p:nvPr/>
        </p:nvPicPr>
        <p:blipFill>
          <a:blip r:embed="rId5"/>
          <a:stretch>
            <a:fillRect/>
          </a:stretch>
        </p:blipFill>
        <p:spPr>
          <a:xfrm>
            <a:off x="2400662" y="457200"/>
            <a:ext cx="9048750" cy="6200775"/>
          </a:xfrm>
          <a:prstGeom prst="rect">
            <a:avLst/>
          </a:prstGeom>
        </p:spPr>
      </p:pic>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5" name="TextBox 4">
            <a:extLst>
              <a:ext uri="{FF2B5EF4-FFF2-40B4-BE49-F238E27FC236}">
                <a16:creationId xmlns:a16="http://schemas.microsoft.com/office/drawing/2014/main" id="{B05514AD-C390-E417-4474-DE9A62A5C9C9}"/>
              </a:ext>
            </a:extLst>
          </p:cNvPr>
          <p:cNvSpPr txBox="1"/>
          <p:nvPr/>
        </p:nvSpPr>
        <p:spPr>
          <a:xfrm>
            <a:off x="152400" y="1828800"/>
            <a:ext cx="2139387" cy="2215991"/>
          </a:xfrm>
          <a:prstGeom prst="rect">
            <a:avLst/>
          </a:prstGeom>
          <a:noFill/>
        </p:spPr>
        <p:txBody>
          <a:bodyPr wrap="square" rtlCol="0">
            <a:spAutoFit/>
          </a:bodyPr>
          <a:lstStyle/>
          <a:p>
            <a:r>
              <a:rPr lang="el-GR" sz="2400" b="1" dirty="0"/>
              <a:t>Από τους πιθήκους στα ανθρωποειδή (</a:t>
            </a:r>
            <a:r>
              <a:rPr lang="en-US" sz="2400" b="1" dirty="0"/>
              <a:t>mya=Million Years Ago)</a:t>
            </a:r>
            <a:br>
              <a:rPr lang="en-US" sz="1600" dirty="0"/>
            </a:br>
            <a:endParaRPr lang="en-US" sz="1600" dirty="0"/>
          </a:p>
        </p:txBody>
      </p:sp>
    </p:spTree>
    <p:extLst>
      <p:ext uri="{BB962C8B-B14F-4D97-AF65-F5344CB8AC3E}">
        <p14:creationId xmlns:p14="http://schemas.microsoft.com/office/powerpoint/2010/main" val="2766029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11">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40482ED-8BC2-EA74-1DF0-2C8E81FC7DA2}"/>
              </a:ext>
            </a:extLst>
          </p:cNvPr>
          <p:cNvSpPr>
            <a:spLocks noChangeArrowheads="1"/>
          </p:cNvSpPr>
          <p:nvPr/>
        </p:nvSpPr>
        <p:spPr bwMode="auto">
          <a:xfrm>
            <a:off x="4293519" y="680088"/>
            <a:ext cx="289869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2000"/>
          </a:p>
        </p:txBody>
      </p:sp>
      <p:graphicFrame>
        <p:nvGraphicFramePr>
          <p:cNvPr id="4" name="Πίνακας 3">
            <a:extLst>
              <a:ext uri="{FF2B5EF4-FFF2-40B4-BE49-F238E27FC236}">
                <a16:creationId xmlns:a16="http://schemas.microsoft.com/office/drawing/2014/main" id="{050555D7-7AF1-3331-FD15-866864EC72A8}"/>
              </a:ext>
            </a:extLst>
          </p:cNvPr>
          <p:cNvGraphicFramePr>
            <a:graphicFrameLocks noGrp="1"/>
          </p:cNvGraphicFramePr>
          <p:nvPr>
            <p:extLst>
              <p:ext uri="{D42A27DB-BD31-4B8C-83A1-F6EECF244321}">
                <p14:modId xmlns:p14="http://schemas.microsoft.com/office/powerpoint/2010/main" val="4145319673"/>
              </p:ext>
            </p:extLst>
          </p:nvPr>
        </p:nvGraphicFramePr>
        <p:xfrm>
          <a:off x="740781" y="480060"/>
          <a:ext cx="10729730" cy="6154700"/>
        </p:xfrm>
        <a:graphic>
          <a:graphicData uri="http://schemas.openxmlformats.org/drawingml/2006/table">
            <a:tbl>
              <a:tblPr>
                <a:tableStyleId>{69012ECD-51FC-41F1-AA8D-1B2483CD663E}</a:tableStyleId>
              </a:tblPr>
              <a:tblGrid>
                <a:gridCol w="10729730">
                  <a:extLst>
                    <a:ext uri="{9D8B030D-6E8A-4147-A177-3AD203B41FA5}">
                      <a16:colId xmlns:a16="http://schemas.microsoft.com/office/drawing/2014/main" val="3834429148"/>
                    </a:ext>
                  </a:extLst>
                </a:gridCol>
              </a:tblGrid>
              <a:tr h="618903">
                <a:tc>
                  <a:txBody>
                    <a:bodyPr/>
                    <a:lstStyle/>
                    <a:p>
                      <a:pPr marL="342900" marR="0" lvl="0" indent="-342900" algn="just">
                        <a:lnSpc>
                          <a:spcPts val="1200"/>
                        </a:lnSpc>
                        <a:spcBef>
                          <a:spcPts val="0"/>
                        </a:spcBef>
                        <a:spcAft>
                          <a:spcPts val="1000"/>
                        </a:spcAft>
                        <a:buFont typeface="+mj-lt"/>
                        <a:buAutoNum type="arabicPeriod"/>
                      </a:pPr>
                      <a:r>
                        <a:rPr lang="el-GR" sz="1050" cap="none" spc="0" dirty="0">
                          <a:solidFill>
                            <a:schemeClr val="tx1"/>
                          </a:solidFill>
                          <a:effectLst/>
                        </a:rPr>
                        <a:t>Το αρχείο των απολιθωμάτων δείχνει πως η σειρά εμφάνισης των παρακάτω φυτικών ομάδων είναι: (Α) </a:t>
                      </a:r>
                      <a:r>
                        <a:rPr lang="el-GR" sz="1050" cap="none" spc="0" dirty="0" err="1">
                          <a:solidFill>
                            <a:schemeClr val="tx1"/>
                          </a:solidFill>
                          <a:effectLst/>
                        </a:rPr>
                        <a:t>Φύκη</a:t>
                      </a:r>
                      <a:r>
                        <a:rPr lang="el-GR" sz="1050" cap="none" spc="0" dirty="0">
                          <a:solidFill>
                            <a:schemeClr val="tx1"/>
                          </a:solidFill>
                          <a:effectLst/>
                        </a:rPr>
                        <a:t>- Πτεριδόφυτα- Βρυόφυτα- Γυμνόσπερμα -Αγγειόσπερμα, (Β) Αγγειόσπερμα- </a:t>
                      </a:r>
                      <a:r>
                        <a:rPr lang="el-GR" sz="1050" cap="none" spc="0" dirty="0" err="1">
                          <a:solidFill>
                            <a:schemeClr val="tx1"/>
                          </a:solidFill>
                          <a:effectLst/>
                        </a:rPr>
                        <a:t>Φύκη</a:t>
                      </a:r>
                      <a:r>
                        <a:rPr lang="el-GR" sz="1050" cap="none" spc="0" dirty="0">
                          <a:solidFill>
                            <a:schemeClr val="tx1"/>
                          </a:solidFill>
                          <a:effectLst/>
                        </a:rPr>
                        <a:t>- Βρυόφυτα-Πτεριδόφυτα- Γυμνόσπερμα, (Γ) </a:t>
                      </a:r>
                      <a:r>
                        <a:rPr lang="el-GR" sz="1050" cap="none" spc="0" dirty="0" err="1">
                          <a:solidFill>
                            <a:schemeClr val="tx1"/>
                          </a:solidFill>
                          <a:effectLst/>
                        </a:rPr>
                        <a:t>Φύκη</a:t>
                      </a:r>
                      <a:r>
                        <a:rPr lang="el-GR" sz="1050" cap="none" spc="0" dirty="0">
                          <a:solidFill>
                            <a:schemeClr val="tx1"/>
                          </a:solidFill>
                          <a:effectLst/>
                        </a:rPr>
                        <a:t>- Βρυόφυτα-Πτεριδόφυτα- Γυμνόσπερμα -Αγγειόσπερμα,</a:t>
                      </a:r>
                      <a:r>
                        <a:rPr lang="en-GB" sz="1050" cap="none" spc="0" dirty="0">
                          <a:solidFill>
                            <a:schemeClr val="tx1"/>
                          </a:solidFill>
                          <a:effectLst/>
                        </a:rPr>
                        <a:t> </a:t>
                      </a:r>
                      <a:r>
                        <a:rPr lang="el-GR" sz="1050" cap="none" spc="0" dirty="0">
                          <a:solidFill>
                            <a:schemeClr val="tx1"/>
                          </a:solidFill>
                          <a:effectLst/>
                        </a:rPr>
                        <a:t> (Δ) </a:t>
                      </a:r>
                      <a:r>
                        <a:rPr lang="el-GR" sz="1050" cap="none" spc="0" dirty="0" err="1">
                          <a:solidFill>
                            <a:schemeClr val="tx1"/>
                          </a:solidFill>
                          <a:effectLst/>
                        </a:rPr>
                        <a:t>Φύκη</a:t>
                      </a:r>
                      <a:r>
                        <a:rPr lang="el-GR" sz="1050" cap="none" spc="0" dirty="0">
                          <a:solidFill>
                            <a:schemeClr val="tx1"/>
                          </a:solidFill>
                          <a:effectLst/>
                        </a:rPr>
                        <a:t>-Βρυόφυτα-Πτεριδόφυτα- Αγγειόσπερμα –Γυμνόσπερμα, (Ε) τίποτε από αυτά. </a:t>
                      </a:r>
                      <a:endParaRPr lang="en-US" sz="1050" cap="none" spc="0" dirty="0">
                        <a:solidFill>
                          <a:schemeClr val="tx1"/>
                        </a:solidFill>
                        <a:effectLst/>
                        <a:latin typeface="+mj-lt"/>
                        <a:ea typeface="Calibri" panose="020F0502020204030204" pitchFamily="34" charset="0"/>
                        <a:cs typeface="Times New Roman" panose="02020603050405020304" pitchFamily="18" charset="0"/>
                      </a:endParaRPr>
                    </a:p>
                  </a:txBody>
                  <a:tcPr marL="23367" marR="23367" marT="0" marB="46733"/>
                </a:tc>
                <a:extLst>
                  <a:ext uri="{0D108BD9-81ED-4DB2-BD59-A6C34878D82A}">
                    <a16:rowId xmlns:a16="http://schemas.microsoft.com/office/drawing/2014/main" val="4118749557"/>
                  </a:ext>
                </a:extLst>
              </a:tr>
              <a:tr h="418994">
                <a:tc>
                  <a:txBody>
                    <a:bodyPr/>
                    <a:lstStyle/>
                    <a:p>
                      <a:pPr marL="342900" marR="0" lvl="0" indent="-342900" algn="just">
                        <a:lnSpc>
                          <a:spcPts val="1200"/>
                        </a:lnSpc>
                        <a:spcBef>
                          <a:spcPts val="0"/>
                        </a:spcBef>
                        <a:spcAft>
                          <a:spcPts val="1000"/>
                        </a:spcAft>
                        <a:buFont typeface="+mj-lt"/>
                        <a:buAutoNum type="arabicPeriod"/>
                      </a:pPr>
                      <a:r>
                        <a:rPr lang="el-GR" sz="1050" cap="none" spc="0" dirty="0">
                          <a:solidFill>
                            <a:schemeClr val="tx1"/>
                          </a:solidFill>
                          <a:effectLst/>
                        </a:rPr>
                        <a:t>Τα αγγειόσπερμα</a:t>
                      </a:r>
                      <a:r>
                        <a:rPr lang="en-GB" sz="1050" cap="none" spc="0" dirty="0">
                          <a:solidFill>
                            <a:schemeClr val="tx1"/>
                          </a:solidFill>
                          <a:effectLst/>
                        </a:rPr>
                        <a:t> </a:t>
                      </a:r>
                      <a:r>
                        <a:rPr lang="el-GR" sz="1050" cap="none" spc="0" dirty="0">
                          <a:solidFill>
                            <a:schemeClr val="tx1"/>
                          </a:solidFill>
                          <a:effectLst/>
                        </a:rPr>
                        <a:t> κυρίεψαν τον πλανήτη Γη διότι (Α) </a:t>
                      </a:r>
                      <a:r>
                        <a:rPr lang="el-GR" sz="1050" cap="none" spc="0" dirty="0" err="1">
                          <a:solidFill>
                            <a:schemeClr val="tx1"/>
                          </a:solidFill>
                          <a:effectLst/>
                        </a:rPr>
                        <a:t>Ήσαν</a:t>
                      </a:r>
                      <a:r>
                        <a:rPr lang="el-GR" sz="1050" cap="none" spc="0" dirty="0">
                          <a:solidFill>
                            <a:schemeClr val="tx1"/>
                          </a:solidFill>
                          <a:effectLst/>
                        </a:rPr>
                        <a:t> τα πρώτα φυτά που εμφανίστηκαν στην ξηρά και είχαν χρόνο να εξαπλωθούν. (Β) Διασταυρώνονται ταχύτερα μέσω του αέρα και συνεπώς πολλαπλασιάζονται γρήγορα. (Γ) Διασταυρώνονται μέσω των εντόμων, κάτι που έχει πολλά πλεονεκτήματα.</a:t>
                      </a:r>
                      <a:r>
                        <a:rPr lang="en-GB" sz="1050" cap="none" spc="0" dirty="0">
                          <a:solidFill>
                            <a:schemeClr val="tx1"/>
                          </a:solidFill>
                          <a:effectLst/>
                        </a:rPr>
                        <a:t> </a:t>
                      </a:r>
                      <a:r>
                        <a:rPr lang="el-GR" sz="1050" cap="none" spc="0" dirty="0">
                          <a:solidFill>
                            <a:schemeClr val="tx1"/>
                          </a:solidFill>
                          <a:effectLst/>
                        </a:rPr>
                        <a:t> (Δ) Ζουν σε εύκρατα κλίματα γεγονός που ευνοεί την ποικιλότητα. (Ε) τίποτε από αυτά.</a:t>
                      </a:r>
                      <a:endParaRPr lang="en-US" sz="1050" cap="none" spc="0" dirty="0">
                        <a:solidFill>
                          <a:schemeClr val="tx1"/>
                        </a:solidFill>
                        <a:effectLst/>
                        <a:latin typeface="+mj-lt"/>
                        <a:ea typeface="Calibri" panose="020F0502020204030204" pitchFamily="34" charset="0"/>
                        <a:cs typeface="Times New Roman" panose="02020603050405020304" pitchFamily="18" charset="0"/>
                      </a:endParaRPr>
                    </a:p>
                  </a:txBody>
                  <a:tcPr marL="23367" marR="23367" marT="0" marB="46733"/>
                </a:tc>
                <a:extLst>
                  <a:ext uri="{0D108BD9-81ED-4DB2-BD59-A6C34878D82A}">
                    <a16:rowId xmlns:a16="http://schemas.microsoft.com/office/drawing/2014/main" val="3744241513"/>
                  </a:ext>
                </a:extLst>
              </a:tr>
              <a:tr h="418994">
                <a:tc>
                  <a:txBody>
                    <a:bodyPr/>
                    <a:lstStyle/>
                    <a:p>
                      <a:pPr marL="342900" marR="0" lvl="0" indent="-342900" algn="just">
                        <a:lnSpc>
                          <a:spcPts val="1200"/>
                        </a:lnSpc>
                        <a:spcBef>
                          <a:spcPts val="0"/>
                        </a:spcBef>
                        <a:spcAft>
                          <a:spcPts val="1000"/>
                        </a:spcAft>
                        <a:buFont typeface="+mj-lt"/>
                        <a:buAutoNum type="arabicPeriod"/>
                      </a:pPr>
                      <a:r>
                        <a:rPr lang="el-GR" sz="1050" cap="none" spc="0" dirty="0">
                          <a:solidFill>
                            <a:schemeClr val="tx1"/>
                          </a:solidFill>
                          <a:effectLst/>
                        </a:rPr>
                        <a:t>Υποδείξτε την λάθος πρόταση: (Α) Στα άρρενα (αρσενικά) μέρη ενός αγγειόσπερμου περιλαμβάνονται οι στήμονες.  (Β) Στα άρρενα (αρσενικά) μέρη ενός αγγειόσπερμου περιλαμβάνονται οι ανθήρες που παράγουν τη γύρη. (Γ) Στα θήλεα (θηλυκά) μέρη ενός αγγειόσπερμου περιλαμβάνεται ο Ύπερος.  (Δ) Στα θήλεα (θηλυκά) μέρη ενός αγγειόσπερμου περιλαμβάνεται ο Στύλος και το Στίγμα. (Ε) Στα θήλεα (θηλυκά) μέρη ενός αγγειόσπερμου περιλαμβάνονται οι Ανθήρες που παράγουν τα ωάρια.</a:t>
                      </a:r>
                      <a:endParaRPr lang="en-US" sz="1050" cap="none" spc="0" dirty="0">
                        <a:solidFill>
                          <a:schemeClr val="tx1"/>
                        </a:solidFill>
                        <a:effectLst/>
                        <a:latin typeface="+mj-lt"/>
                        <a:ea typeface="Calibri" panose="020F0502020204030204" pitchFamily="34" charset="0"/>
                        <a:cs typeface="Times New Roman" panose="02020603050405020304" pitchFamily="18" charset="0"/>
                      </a:endParaRPr>
                    </a:p>
                  </a:txBody>
                  <a:tcPr marL="23367" marR="23367" marT="0" marB="46733"/>
                </a:tc>
                <a:extLst>
                  <a:ext uri="{0D108BD9-81ED-4DB2-BD59-A6C34878D82A}">
                    <a16:rowId xmlns:a16="http://schemas.microsoft.com/office/drawing/2014/main" val="2439687023"/>
                  </a:ext>
                </a:extLst>
              </a:tr>
              <a:tr h="304099">
                <a:tc>
                  <a:txBody>
                    <a:bodyPr/>
                    <a:lstStyle/>
                    <a:p>
                      <a:pPr marL="342900" marR="0" lvl="0" indent="-342900" algn="just">
                        <a:lnSpc>
                          <a:spcPts val="1200"/>
                        </a:lnSpc>
                        <a:spcBef>
                          <a:spcPts val="0"/>
                        </a:spcBef>
                        <a:spcAft>
                          <a:spcPts val="1000"/>
                        </a:spcAft>
                        <a:buFont typeface="+mj-lt"/>
                        <a:buAutoNum type="arabicPeriod"/>
                      </a:pPr>
                      <a:r>
                        <a:rPr lang="el-GR" sz="1050" cap="none" spc="0" dirty="0">
                          <a:solidFill>
                            <a:schemeClr val="tx1"/>
                          </a:solidFill>
                          <a:effectLst/>
                        </a:rPr>
                        <a:t>Η Σφήκα: (Α) Ανήκει στο Γένος </a:t>
                      </a:r>
                      <a:r>
                        <a:rPr lang="en-GB" sz="1050" cap="none" spc="0" dirty="0">
                          <a:solidFill>
                            <a:schemeClr val="tx1"/>
                          </a:solidFill>
                          <a:effectLst/>
                        </a:rPr>
                        <a:t>Vespa</a:t>
                      </a:r>
                      <a:r>
                        <a:rPr lang="el-GR" sz="1050" cap="none" spc="0" dirty="0">
                          <a:solidFill>
                            <a:schemeClr val="tx1"/>
                          </a:solidFill>
                          <a:effectLst/>
                        </a:rPr>
                        <a:t>, (</a:t>
                      </a:r>
                      <a:r>
                        <a:rPr lang="en-GB" sz="1050" cap="none" spc="0" dirty="0">
                          <a:solidFill>
                            <a:schemeClr val="tx1"/>
                          </a:solidFill>
                          <a:effectLst/>
                        </a:rPr>
                        <a:t>B</a:t>
                      </a:r>
                      <a:r>
                        <a:rPr lang="el-GR" sz="1050" cap="none" spc="0" dirty="0">
                          <a:solidFill>
                            <a:schemeClr val="tx1"/>
                          </a:solidFill>
                          <a:effectLst/>
                        </a:rPr>
                        <a:t>) Ανήκει στο Είδος </a:t>
                      </a:r>
                      <a:r>
                        <a:rPr lang="en-GB" sz="1050" cap="none" spc="0" dirty="0" err="1">
                          <a:solidFill>
                            <a:schemeClr val="tx1"/>
                          </a:solidFill>
                          <a:effectLst/>
                        </a:rPr>
                        <a:t>auraria</a:t>
                      </a:r>
                      <a:r>
                        <a:rPr lang="el-GR" sz="1050" cap="none" spc="0" dirty="0">
                          <a:solidFill>
                            <a:schemeClr val="tx1"/>
                          </a:solidFill>
                          <a:effectLst/>
                        </a:rPr>
                        <a:t>, (Γ) Ανήκει στην Ομοταξία- Έντομα, (Δ) Ανήκει στη Συνομοταξία- Μαλάκια, (Ε) Ανήκει στην Τάξη-Υμενόπτερα. Υποδείξτε το λάθος.  </a:t>
                      </a:r>
                      <a:endParaRPr lang="en-US" sz="1050" cap="none" spc="0" dirty="0">
                        <a:solidFill>
                          <a:schemeClr val="tx1"/>
                        </a:solidFill>
                        <a:effectLst/>
                        <a:latin typeface="+mj-lt"/>
                        <a:ea typeface="Calibri" panose="020F0502020204030204" pitchFamily="34" charset="0"/>
                        <a:cs typeface="Times New Roman" panose="02020603050405020304" pitchFamily="18" charset="0"/>
                      </a:endParaRPr>
                    </a:p>
                  </a:txBody>
                  <a:tcPr marL="23367" marR="23367" marT="0" marB="46733"/>
                </a:tc>
                <a:extLst>
                  <a:ext uri="{0D108BD9-81ED-4DB2-BD59-A6C34878D82A}">
                    <a16:rowId xmlns:a16="http://schemas.microsoft.com/office/drawing/2014/main" val="1159989204"/>
                  </a:ext>
                </a:extLst>
              </a:tr>
              <a:tr h="189204">
                <a:tc>
                  <a:txBody>
                    <a:bodyPr/>
                    <a:lstStyle/>
                    <a:p>
                      <a:pPr marL="342900" marR="0" lvl="0" indent="-342900" algn="just">
                        <a:lnSpc>
                          <a:spcPts val="1200"/>
                        </a:lnSpc>
                        <a:spcBef>
                          <a:spcPts val="0"/>
                        </a:spcBef>
                        <a:spcAft>
                          <a:spcPts val="1000"/>
                        </a:spcAft>
                        <a:buFont typeface="+mj-lt"/>
                        <a:buAutoNum type="arabicPeriod"/>
                      </a:pPr>
                      <a:r>
                        <a:rPr lang="el-GR" sz="1050" cap="none" spc="0" dirty="0">
                          <a:solidFill>
                            <a:schemeClr val="tx1"/>
                          </a:solidFill>
                          <a:effectLst/>
                        </a:rPr>
                        <a:t>Η πιο πολυπληθής Συνομοταξία είναι τα: (Α) Πρωτόζωα, (</a:t>
                      </a:r>
                      <a:r>
                        <a:rPr lang="en-GB" sz="1050" cap="none" spc="0" dirty="0">
                          <a:solidFill>
                            <a:schemeClr val="tx1"/>
                          </a:solidFill>
                          <a:effectLst/>
                        </a:rPr>
                        <a:t>B</a:t>
                      </a:r>
                      <a:r>
                        <a:rPr lang="el-GR" sz="1050" cap="none" spc="0" dirty="0">
                          <a:solidFill>
                            <a:schemeClr val="tx1"/>
                          </a:solidFill>
                          <a:effectLst/>
                        </a:rPr>
                        <a:t>) Τα Μαλάκια, (Γ) Τα </a:t>
                      </a:r>
                      <a:r>
                        <a:rPr lang="en-GB" sz="1050" cap="none" spc="0" dirty="0">
                          <a:solidFill>
                            <a:schemeClr val="tx1"/>
                          </a:solidFill>
                          <a:effectLst/>
                        </a:rPr>
                        <a:t>Annelida</a:t>
                      </a:r>
                      <a:r>
                        <a:rPr lang="el-GR" sz="1050" cap="none" spc="0" dirty="0">
                          <a:solidFill>
                            <a:schemeClr val="tx1"/>
                          </a:solidFill>
                          <a:effectLst/>
                        </a:rPr>
                        <a:t>, (Δ) Σπονδυλωτά, (Ε) Τα Αρθρόποδα.  </a:t>
                      </a:r>
                      <a:endParaRPr lang="en-US" sz="1050" cap="none" spc="0" dirty="0">
                        <a:solidFill>
                          <a:schemeClr val="tx1"/>
                        </a:solidFill>
                        <a:effectLst/>
                        <a:latin typeface="+mj-lt"/>
                        <a:ea typeface="Calibri" panose="020F0502020204030204" pitchFamily="34" charset="0"/>
                        <a:cs typeface="Times New Roman" panose="02020603050405020304" pitchFamily="18" charset="0"/>
                      </a:endParaRPr>
                    </a:p>
                  </a:txBody>
                  <a:tcPr marL="23367" marR="23367" marT="0" marB="46733"/>
                </a:tc>
                <a:extLst>
                  <a:ext uri="{0D108BD9-81ED-4DB2-BD59-A6C34878D82A}">
                    <a16:rowId xmlns:a16="http://schemas.microsoft.com/office/drawing/2014/main" val="1512538465"/>
                  </a:ext>
                </a:extLst>
              </a:tr>
              <a:tr h="304099">
                <a:tc>
                  <a:txBody>
                    <a:bodyPr/>
                    <a:lstStyle/>
                    <a:p>
                      <a:pPr marL="342900" marR="0" lvl="0" indent="-342900" algn="just">
                        <a:lnSpc>
                          <a:spcPts val="1200"/>
                        </a:lnSpc>
                        <a:spcBef>
                          <a:spcPts val="0"/>
                        </a:spcBef>
                        <a:spcAft>
                          <a:spcPts val="1000"/>
                        </a:spcAft>
                        <a:buFont typeface="+mj-lt"/>
                        <a:buAutoNum type="arabicPeriod"/>
                      </a:pPr>
                      <a:r>
                        <a:rPr lang="el-GR" sz="1050" cap="none" spc="0" dirty="0">
                          <a:solidFill>
                            <a:schemeClr val="tx1"/>
                          </a:solidFill>
                          <a:effectLst/>
                        </a:rPr>
                        <a:t>Η Ομοταξία Αμφίβια: (Α) Ανήκει στη Συνομοταξία Σπονδυλωτά/Χορδωτά, (Β) Περιλαμβάνει το Βάτραχο (Γένος-</a:t>
                      </a:r>
                      <a:r>
                        <a:rPr lang="en-GB" sz="1050" cap="none" spc="0" dirty="0">
                          <a:solidFill>
                            <a:schemeClr val="tx1"/>
                          </a:solidFill>
                          <a:effectLst/>
                        </a:rPr>
                        <a:t>Rana</a:t>
                      </a:r>
                      <a:r>
                        <a:rPr lang="el-GR" sz="1050" cap="none" spc="0" dirty="0">
                          <a:solidFill>
                            <a:schemeClr val="tx1"/>
                          </a:solidFill>
                          <a:effectLst/>
                        </a:rPr>
                        <a:t>, (Γ) Περιλαμβάνει το Φρύνο (Γένος-</a:t>
                      </a:r>
                      <a:r>
                        <a:rPr lang="en-GB" sz="1050" cap="none" spc="0" dirty="0">
                          <a:solidFill>
                            <a:schemeClr val="tx1"/>
                          </a:solidFill>
                          <a:effectLst/>
                        </a:rPr>
                        <a:t>Bufo</a:t>
                      </a:r>
                      <a:r>
                        <a:rPr lang="el-GR" sz="1050" cap="none" spc="0" dirty="0">
                          <a:solidFill>
                            <a:schemeClr val="tx1"/>
                          </a:solidFill>
                          <a:effectLst/>
                        </a:rPr>
                        <a:t>), (Δ) Ονομάζονται έτσι διότι μπορούν να ζήσουν και στο νερό και στην ξηρά. (Ε) Περιλαμβάνουν το στάδιο του Γυρίνου. Υποδείξτε το λάθος.  </a:t>
                      </a:r>
                      <a:endParaRPr lang="en-US" sz="1050" cap="none" spc="0" dirty="0">
                        <a:solidFill>
                          <a:schemeClr val="tx1"/>
                        </a:solidFill>
                        <a:effectLst/>
                        <a:latin typeface="+mj-lt"/>
                        <a:ea typeface="Calibri" panose="020F0502020204030204" pitchFamily="34" charset="0"/>
                        <a:cs typeface="Times New Roman" panose="02020603050405020304" pitchFamily="18" charset="0"/>
                      </a:endParaRPr>
                    </a:p>
                  </a:txBody>
                  <a:tcPr marL="23367" marR="23367" marT="0" marB="46733"/>
                </a:tc>
                <a:extLst>
                  <a:ext uri="{0D108BD9-81ED-4DB2-BD59-A6C34878D82A}">
                    <a16:rowId xmlns:a16="http://schemas.microsoft.com/office/drawing/2014/main" val="1394270935"/>
                  </a:ext>
                </a:extLst>
              </a:tr>
              <a:tr h="304099">
                <a:tc>
                  <a:txBody>
                    <a:bodyPr/>
                    <a:lstStyle/>
                    <a:p>
                      <a:pPr marL="342900" marR="0" lvl="0" indent="-342900" algn="just">
                        <a:lnSpc>
                          <a:spcPts val="1200"/>
                        </a:lnSpc>
                        <a:spcBef>
                          <a:spcPts val="0"/>
                        </a:spcBef>
                        <a:spcAft>
                          <a:spcPts val="1000"/>
                        </a:spcAft>
                        <a:buFont typeface="+mj-lt"/>
                        <a:buAutoNum type="arabicPeriod"/>
                      </a:pPr>
                      <a:r>
                        <a:rPr lang="el-GR" sz="1050" cap="none" spc="0" dirty="0">
                          <a:solidFill>
                            <a:schemeClr val="tx1"/>
                          </a:solidFill>
                          <a:effectLst/>
                        </a:rPr>
                        <a:t>Η Οχιά: (Α) Ανήκει στο Γένος </a:t>
                      </a:r>
                      <a:r>
                        <a:rPr lang="en-GB" sz="1050" cap="none" spc="0" dirty="0" err="1">
                          <a:solidFill>
                            <a:schemeClr val="tx1"/>
                          </a:solidFill>
                          <a:effectLst/>
                        </a:rPr>
                        <a:t>Vipera</a:t>
                      </a:r>
                      <a:r>
                        <a:rPr lang="el-GR" sz="1050" cap="none" spc="0" dirty="0">
                          <a:solidFill>
                            <a:schemeClr val="tx1"/>
                          </a:solidFill>
                          <a:effectLst/>
                        </a:rPr>
                        <a:t>, (</a:t>
                      </a:r>
                      <a:r>
                        <a:rPr lang="en-GB" sz="1050" cap="none" spc="0" dirty="0">
                          <a:solidFill>
                            <a:schemeClr val="tx1"/>
                          </a:solidFill>
                          <a:effectLst/>
                        </a:rPr>
                        <a:t>B</a:t>
                      </a:r>
                      <a:r>
                        <a:rPr lang="el-GR" sz="1050" cap="none" spc="0" dirty="0">
                          <a:solidFill>
                            <a:schemeClr val="tx1"/>
                          </a:solidFill>
                          <a:effectLst/>
                        </a:rPr>
                        <a:t>) Ανήκει στο Είδος </a:t>
                      </a:r>
                      <a:r>
                        <a:rPr lang="en-GB" sz="1050" cap="none" spc="0" dirty="0" err="1">
                          <a:solidFill>
                            <a:schemeClr val="tx1"/>
                          </a:solidFill>
                          <a:effectLst/>
                        </a:rPr>
                        <a:t>ammodytes</a:t>
                      </a:r>
                      <a:r>
                        <a:rPr lang="el-GR" sz="1050" cap="none" spc="0" dirty="0">
                          <a:solidFill>
                            <a:schemeClr val="tx1"/>
                          </a:solidFill>
                          <a:effectLst/>
                        </a:rPr>
                        <a:t>, (Γ) Ανήκει στην Ομοταξία- Αμφίβια, (Δ) Ανήκει στη Συνομοταξία- </a:t>
                      </a:r>
                      <a:r>
                        <a:rPr lang="el-GR" sz="1050" cap="none" spc="0" dirty="0" err="1">
                          <a:solidFill>
                            <a:schemeClr val="tx1"/>
                          </a:solidFill>
                          <a:effectLst/>
                        </a:rPr>
                        <a:t>Μετάζωα</a:t>
                      </a:r>
                      <a:r>
                        <a:rPr lang="el-GR" sz="1050" cap="none" spc="0" dirty="0">
                          <a:solidFill>
                            <a:schemeClr val="tx1"/>
                          </a:solidFill>
                          <a:effectLst/>
                        </a:rPr>
                        <a:t>, (Ε) Ανήκει στην ίδια Ομοταξία με τις Χελώνες. Υποδείξτε το λάθος.</a:t>
                      </a:r>
                      <a:endParaRPr lang="en-US" sz="1050" cap="none" spc="0" dirty="0">
                        <a:solidFill>
                          <a:schemeClr val="tx1"/>
                        </a:solidFill>
                        <a:effectLst/>
                        <a:latin typeface="+mj-lt"/>
                        <a:ea typeface="Calibri" panose="020F0502020204030204" pitchFamily="34" charset="0"/>
                        <a:cs typeface="Times New Roman" panose="02020603050405020304" pitchFamily="18" charset="0"/>
                      </a:endParaRPr>
                    </a:p>
                  </a:txBody>
                  <a:tcPr marL="23367" marR="23367" marT="0" marB="46733"/>
                </a:tc>
                <a:extLst>
                  <a:ext uri="{0D108BD9-81ED-4DB2-BD59-A6C34878D82A}">
                    <a16:rowId xmlns:a16="http://schemas.microsoft.com/office/drawing/2014/main" val="3159675907"/>
                  </a:ext>
                </a:extLst>
              </a:tr>
              <a:tr h="304099">
                <a:tc>
                  <a:txBody>
                    <a:bodyPr/>
                    <a:lstStyle/>
                    <a:p>
                      <a:pPr marL="342900" marR="0" lvl="0" indent="-342900" algn="just">
                        <a:lnSpc>
                          <a:spcPts val="1200"/>
                        </a:lnSpc>
                        <a:spcBef>
                          <a:spcPts val="0"/>
                        </a:spcBef>
                        <a:spcAft>
                          <a:spcPts val="1000"/>
                        </a:spcAft>
                        <a:buFont typeface="+mj-lt"/>
                        <a:buAutoNum type="arabicPeriod"/>
                      </a:pPr>
                      <a:r>
                        <a:rPr lang="el-GR" sz="1050" cap="none" spc="0">
                          <a:solidFill>
                            <a:schemeClr val="tx1"/>
                          </a:solidFill>
                          <a:effectLst/>
                        </a:rPr>
                        <a:t>Το Γεράκι (Γένος-</a:t>
                      </a:r>
                      <a:r>
                        <a:rPr lang="en-GB" sz="1050" cap="none" spc="0">
                          <a:solidFill>
                            <a:schemeClr val="tx1"/>
                          </a:solidFill>
                          <a:effectLst/>
                        </a:rPr>
                        <a:t>Falcon</a:t>
                      </a:r>
                      <a:r>
                        <a:rPr lang="el-GR" sz="1050" cap="none" spc="0">
                          <a:solidFill>
                            <a:schemeClr val="tx1"/>
                          </a:solidFill>
                          <a:effectLst/>
                        </a:rPr>
                        <a:t>): (Α) Ανήκει στο Υποβασίλειο-</a:t>
                      </a:r>
                      <a:r>
                        <a:rPr lang="el-GR" sz="1050" cap="none" spc="0" err="1">
                          <a:solidFill>
                            <a:schemeClr val="tx1"/>
                          </a:solidFill>
                          <a:effectLst/>
                        </a:rPr>
                        <a:t>Μετάζωα</a:t>
                      </a:r>
                      <a:r>
                        <a:rPr lang="el-GR" sz="1050" cap="none" spc="0">
                          <a:solidFill>
                            <a:schemeClr val="tx1"/>
                          </a:solidFill>
                          <a:effectLst/>
                        </a:rPr>
                        <a:t>, (</a:t>
                      </a:r>
                      <a:r>
                        <a:rPr lang="en-GB" sz="1050" cap="none" spc="0">
                          <a:solidFill>
                            <a:schemeClr val="tx1"/>
                          </a:solidFill>
                          <a:effectLst/>
                        </a:rPr>
                        <a:t>B</a:t>
                      </a:r>
                      <a:r>
                        <a:rPr lang="el-GR" sz="1050" cap="none" spc="0">
                          <a:solidFill>
                            <a:schemeClr val="tx1"/>
                          </a:solidFill>
                          <a:effectLst/>
                        </a:rPr>
                        <a:t>) Ο εγκέφαλός του έχει Αμυγδαλή, (Γ) Ανήκει στην Ομοταξία- Πτηνά, (Δ) Ανήκει στη Συνομοταξία- Σπονδυλωτά/Χορδωτά, (Ε) Έχει ανεπτυγμένο Οσφρητικό Λοβό του Εγκεφάλου. Υποδείξτε το λάθος.</a:t>
                      </a:r>
                      <a:endParaRPr lang="en-US" sz="1050" cap="none" spc="0">
                        <a:solidFill>
                          <a:schemeClr val="tx1"/>
                        </a:solidFill>
                        <a:effectLst/>
                        <a:latin typeface="+mj-lt"/>
                        <a:ea typeface="Calibri" panose="020F0502020204030204" pitchFamily="34" charset="0"/>
                        <a:cs typeface="Times New Roman" panose="02020603050405020304" pitchFamily="18" charset="0"/>
                      </a:endParaRPr>
                    </a:p>
                  </a:txBody>
                  <a:tcPr marL="23367" marR="23367" marT="0" marB="46733"/>
                </a:tc>
                <a:extLst>
                  <a:ext uri="{0D108BD9-81ED-4DB2-BD59-A6C34878D82A}">
                    <a16:rowId xmlns:a16="http://schemas.microsoft.com/office/drawing/2014/main" val="2525247051"/>
                  </a:ext>
                </a:extLst>
              </a:tr>
              <a:tr h="418994">
                <a:tc>
                  <a:txBody>
                    <a:bodyPr/>
                    <a:lstStyle/>
                    <a:p>
                      <a:pPr marL="342900" marR="0" lvl="0" indent="-342900" algn="just">
                        <a:lnSpc>
                          <a:spcPts val="1200"/>
                        </a:lnSpc>
                        <a:spcBef>
                          <a:spcPts val="0"/>
                        </a:spcBef>
                        <a:spcAft>
                          <a:spcPts val="1000"/>
                        </a:spcAft>
                        <a:buFont typeface="+mj-lt"/>
                        <a:buAutoNum type="arabicPeriod"/>
                      </a:pPr>
                      <a:r>
                        <a:rPr lang="el-GR" sz="1050" cap="none" spc="0" dirty="0">
                          <a:solidFill>
                            <a:schemeClr val="tx1"/>
                          </a:solidFill>
                          <a:effectLst/>
                        </a:rPr>
                        <a:t>Στην Κοινωνιολογία ή την Κοινωνική ψυχολογία θα ακούσετε (ενδεχομένως) τη φράση: «Η Οντογένεση είναι σύντομη επανάληψη της Φυλογένεσης». Ποια είναι η σωστή σειρά της Φυλογένεσης της Τριανταφυλλιάς (Δεν εννοώ την </a:t>
                      </a:r>
                      <a:r>
                        <a:rPr lang="el-GR" sz="1050" cap="none" spc="0" dirty="0" err="1">
                          <a:solidFill>
                            <a:schemeClr val="tx1"/>
                          </a:solidFill>
                          <a:effectLst/>
                        </a:rPr>
                        <a:t>εξαδέρφη</a:t>
                      </a:r>
                      <a:r>
                        <a:rPr lang="el-GR" sz="1050" cap="none" spc="0" dirty="0">
                          <a:solidFill>
                            <a:schemeClr val="tx1"/>
                          </a:solidFill>
                          <a:effectLst/>
                        </a:rPr>
                        <a:t> σας!): (Α) </a:t>
                      </a:r>
                      <a:r>
                        <a:rPr lang="el-GR" sz="1050" cap="none" spc="0" dirty="0" err="1">
                          <a:solidFill>
                            <a:schemeClr val="tx1"/>
                          </a:solidFill>
                          <a:effectLst/>
                        </a:rPr>
                        <a:t>Φύκη</a:t>
                      </a:r>
                      <a:r>
                        <a:rPr lang="el-GR" sz="1050" cap="none" spc="0" dirty="0">
                          <a:solidFill>
                            <a:schemeClr val="tx1"/>
                          </a:solidFill>
                          <a:effectLst/>
                        </a:rPr>
                        <a:t>- Πτεριδόφυτα- Βρυόφυτα- Γυμνόσπερμα -Αγγειόσπερμα. (Β) Αγγειόσπερμα- </a:t>
                      </a:r>
                      <a:r>
                        <a:rPr lang="el-GR" sz="1050" cap="none" spc="0" dirty="0" err="1">
                          <a:solidFill>
                            <a:schemeClr val="tx1"/>
                          </a:solidFill>
                          <a:effectLst/>
                        </a:rPr>
                        <a:t>Φύκη</a:t>
                      </a:r>
                      <a:r>
                        <a:rPr lang="el-GR" sz="1050" cap="none" spc="0" dirty="0">
                          <a:solidFill>
                            <a:schemeClr val="tx1"/>
                          </a:solidFill>
                          <a:effectLst/>
                        </a:rPr>
                        <a:t>- Βρυόφυτα-Πτεριδόφυτα- Γυμνόσπερμα. (Γ) </a:t>
                      </a:r>
                      <a:r>
                        <a:rPr lang="el-GR" sz="1050" cap="none" spc="0" dirty="0" err="1">
                          <a:solidFill>
                            <a:schemeClr val="tx1"/>
                          </a:solidFill>
                          <a:effectLst/>
                        </a:rPr>
                        <a:t>Φύκη</a:t>
                      </a:r>
                      <a:r>
                        <a:rPr lang="el-GR" sz="1050" cap="none" spc="0" dirty="0">
                          <a:solidFill>
                            <a:schemeClr val="tx1"/>
                          </a:solidFill>
                          <a:effectLst/>
                        </a:rPr>
                        <a:t>- Βρυόφυτα-Πτεριδόφυτα- Γυμνόσπερμα -Αγγειόσπερμα.</a:t>
                      </a:r>
                      <a:r>
                        <a:rPr lang="en-GB" sz="1050" cap="none" spc="0" dirty="0">
                          <a:solidFill>
                            <a:schemeClr val="tx1"/>
                          </a:solidFill>
                          <a:effectLst/>
                        </a:rPr>
                        <a:t> </a:t>
                      </a:r>
                      <a:r>
                        <a:rPr lang="el-GR" sz="1050" cap="none" spc="0" dirty="0">
                          <a:solidFill>
                            <a:schemeClr val="tx1"/>
                          </a:solidFill>
                          <a:effectLst/>
                        </a:rPr>
                        <a:t> (Δ) </a:t>
                      </a:r>
                      <a:r>
                        <a:rPr lang="el-GR" sz="1050" cap="none" spc="0" dirty="0" err="1">
                          <a:solidFill>
                            <a:schemeClr val="tx1"/>
                          </a:solidFill>
                          <a:effectLst/>
                        </a:rPr>
                        <a:t>Φύκη</a:t>
                      </a:r>
                      <a:r>
                        <a:rPr lang="el-GR" sz="1050" cap="none" spc="0" dirty="0">
                          <a:solidFill>
                            <a:schemeClr val="tx1"/>
                          </a:solidFill>
                          <a:effectLst/>
                        </a:rPr>
                        <a:t>-Βρυόφυτα-Πτεριδόφυτα- Αγγειόσπερμα –Γυμνόσπερμα (Ε) τίποτε από αυτά.</a:t>
                      </a:r>
                      <a:endParaRPr lang="en-US" sz="1050" cap="none" spc="0" dirty="0">
                        <a:solidFill>
                          <a:schemeClr val="tx1"/>
                        </a:solidFill>
                        <a:effectLst/>
                        <a:latin typeface="+mj-lt"/>
                        <a:ea typeface="Calibri" panose="020F0502020204030204" pitchFamily="34" charset="0"/>
                        <a:cs typeface="Times New Roman" panose="02020603050405020304" pitchFamily="18" charset="0"/>
                      </a:endParaRPr>
                    </a:p>
                  </a:txBody>
                  <a:tcPr marL="23367" marR="23367" marT="0" marB="46733"/>
                </a:tc>
                <a:extLst>
                  <a:ext uri="{0D108BD9-81ED-4DB2-BD59-A6C34878D82A}">
                    <a16:rowId xmlns:a16="http://schemas.microsoft.com/office/drawing/2014/main" val="3166827045"/>
                  </a:ext>
                </a:extLst>
              </a:tr>
              <a:tr h="629635">
                <a:tc>
                  <a:txBody>
                    <a:bodyPr/>
                    <a:lstStyle/>
                    <a:p>
                      <a:pPr marL="342900" marR="0" lvl="0" indent="-342900" algn="just" defTabSz="914400" rtl="0" eaLnBrk="1" fontAlgn="auto" latinLnBrk="0" hangingPunct="1">
                        <a:lnSpc>
                          <a:spcPts val="1200"/>
                        </a:lnSpc>
                        <a:spcBef>
                          <a:spcPts val="0"/>
                        </a:spcBef>
                        <a:spcAft>
                          <a:spcPts val="1000"/>
                        </a:spcAft>
                        <a:buClrTx/>
                        <a:buSzTx/>
                        <a:buFont typeface="+mj-lt"/>
                        <a:buAutoNum type="arabicPeriod"/>
                        <a:tabLst/>
                        <a:defRPr/>
                      </a:pPr>
                      <a:r>
                        <a:rPr lang="el-GR" sz="1050" cap="none" spc="0" dirty="0">
                          <a:solidFill>
                            <a:schemeClr val="tx1"/>
                          </a:solidFill>
                          <a:effectLst/>
                        </a:rPr>
                        <a:t> Η σωστή αντιστοιχία είναι (Α) Περιοχή </a:t>
                      </a:r>
                      <a:r>
                        <a:rPr lang="en-GB" sz="1050" cap="none" spc="0" dirty="0">
                          <a:solidFill>
                            <a:schemeClr val="tx1"/>
                          </a:solidFill>
                          <a:effectLst/>
                        </a:rPr>
                        <a:t>Broca</a:t>
                      </a:r>
                      <a:r>
                        <a:rPr lang="el-GR" sz="1050" cap="none" spc="0" dirty="0">
                          <a:solidFill>
                            <a:schemeClr val="tx1"/>
                          </a:solidFill>
                          <a:effectLst/>
                        </a:rPr>
                        <a:t>- Άρθρωση λόγου, Περιοχή </a:t>
                      </a:r>
                      <a:r>
                        <a:rPr lang="en-GB" sz="1050" cap="none" spc="0" dirty="0">
                          <a:solidFill>
                            <a:schemeClr val="tx1"/>
                          </a:solidFill>
                          <a:effectLst/>
                        </a:rPr>
                        <a:t>Wernicke</a:t>
                      </a:r>
                      <a:r>
                        <a:rPr lang="el-GR" sz="1050" cap="none" spc="0" dirty="0">
                          <a:solidFill>
                            <a:schemeClr val="tx1"/>
                          </a:solidFill>
                          <a:effectLst/>
                        </a:rPr>
                        <a:t> –Γλωσσική κατανόηση, Τοξοειδής Δέσμη –επικοινωνία τους. (Β) Περιοχή </a:t>
                      </a:r>
                      <a:r>
                        <a:rPr lang="en-GB" sz="1050" cap="none" spc="0" dirty="0">
                          <a:solidFill>
                            <a:schemeClr val="tx1"/>
                          </a:solidFill>
                          <a:effectLst/>
                        </a:rPr>
                        <a:t>Broca</a:t>
                      </a:r>
                      <a:r>
                        <a:rPr lang="el-GR" sz="1050" cap="none" spc="0" dirty="0">
                          <a:solidFill>
                            <a:schemeClr val="tx1"/>
                          </a:solidFill>
                          <a:effectLst/>
                        </a:rPr>
                        <a:t>- Γλωσσική κατανόηση, Περιοχή </a:t>
                      </a:r>
                      <a:r>
                        <a:rPr lang="en-GB" sz="1050" cap="none" spc="0" dirty="0">
                          <a:solidFill>
                            <a:schemeClr val="tx1"/>
                          </a:solidFill>
                          <a:effectLst/>
                        </a:rPr>
                        <a:t>Wernicke</a:t>
                      </a:r>
                      <a:r>
                        <a:rPr lang="el-GR" sz="1050" cap="none" spc="0" dirty="0">
                          <a:solidFill>
                            <a:schemeClr val="tx1"/>
                          </a:solidFill>
                          <a:effectLst/>
                        </a:rPr>
                        <a:t> –Άρθρωση λόγου, Τοξοειδής Δέσμη –επικοινωνία τους. (Γ) Τοξοειδής Δέσμη - Γλωσσική κατανόηση, Περιοχή </a:t>
                      </a:r>
                      <a:r>
                        <a:rPr lang="en-GB" sz="1050" cap="none" spc="0" dirty="0">
                          <a:solidFill>
                            <a:schemeClr val="tx1"/>
                          </a:solidFill>
                          <a:effectLst/>
                        </a:rPr>
                        <a:t>Wernicke</a:t>
                      </a:r>
                      <a:r>
                        <a:rPr lang="el-GR" sz="1050" cap="none" spc="0" dirty="0">
                          <a:solidFill>
                            <a:schemeClr val="tx1"/>
                          </a:solidFill>
                          <a:effectLst/>
                        </a:rPr>
                        <a:t> –Άρθρωση λόγου, Περιοχή </a:t>
                      </a:r>
                      <a:r>
                        <a:rPr lang="en-GB" sz="1050" cap="none" spc="0" dirty="0">
                          <a:solidFill>
                            <a:schemeClr val="tx1"/>
                          </a:solidFill>
                          <a:effectLst/>
                        </a:rPr>
                        <a:t>Broca</a:t>
                      </a:r>
                      <a:r>
                        <a:rPr lang="el-GR" sz="1050" cap="none" spc="0" dirty="0">
                          <a:solidFill>
                            <a:schemeClr val="tx1"/>
                          </a:solidFill>
                          <a:effectLst/>
                        </a:rPr>
                        <a:t> -επικοινωνία τους. (Δ) Περιοχή </a:t>
                      </a:r>
                      <a:r>
                        <a:rPr lang="en-GB" sz="1050" cap="none" spc="0" dirty="0">
                          <a:solidFill>
                            <a:schemeClr val="tx1"/>
                          </a:solidFill>
                          <a:effectLst/>
                        </a:rPr>
                        <a:t>Broca</a:t>
                      </a:r>
                      <a:r>
                        <a:rPr lang="el-GR" sz="1050" cap="none" spc="0" dirty="0">
                          <a:solidFill>
                            <a:schemeClr val="tx1"/>
                          </a:solidFill>
                          <a:effectLst/>
                        </a:rPr>
                        <a:t> -Γλωσσική κατανόηση, Τοξοειδής Δέσμη-Άρθρωση λόγου, Περιοχή </a:t>
                      </a:r>
                      <a:r>
                        <a:rPr lang="en-GB" sz="1050" cap="none" spc="0" dirty="0">
                          <a:solidFill>
                            <a:schemeClr val="tx1"/>
                          </a:solidFill>
                          <a:effectLst/>
                        </a:rPr>
                        <a:t>Wernicke</a:t>
                      </a:r>
                      <a:r>
                        <a:rPr lang="el-GR" sz="1050" cap="none" spc="0" dirty="0">
                          <a:solidFill>
                            <a:schemeClr val="tx1"/>
                          </a:solidFill>
                          <a:effectLst/>
                        </a:rPr>
                        <a:t>- Επικοινωνία. Υποδείξτε το σωστό. </a:t>
                      </a:r>
                      <a:endParaRPr lang="en-US" sz="1050" cap="none" spc="0" dirty="0">
                        <a:solidFill>
                          <a:schemeClr val="tx1"/>
                        </a:solidFill>
                        <a:effectLst/>
                        <a:latin typeface="+mj-lt"/>
                        <a:ea typeface="Calibri" panose="020F0502020204030204" pitchFamily="34" charset="0"/>
                        <a:cs typeface="Times New Roman" panose="02020603050405020304" pitchFamily="18" charset="0"/>
                      </a:endParaRPr>
                    </a:p>
                  </a:txBody>
                  <a:tcPr marL="23367" marR="23367" marT="0" marB="46733"/>
                </a:tc>
                <a:extLst>
                  <a:ext uri="{0D108BD9-81ED-4DB2-BD59-A6C34878D82A}">
                    <a16:rowId xmlns:a16="http://schemas.microsoft.com/office/drawing/2014/main" val="2491950809"/>
                  </a:ext>
                </a:extLst>
              </a:tr>
              <a:tr h="304099">
                <a:tc>
                  <a:txBody>
                    <a:bodyPr/>
                    <a:lstStyle/>
                    <a:p>
                      <a:pPr marL="342900" marR="0" lvl="0" indent="-342900" algn="just">
                        <a:lnSpc>
                          <a:spcPts val="1200"/>
                        </a:lnSpc>
                        <a:spcBef>
                          <a:spcPts val="0"/>
                        </a:spcBef>
                        <a:spcAft>
                          <a:spcPts val="1000"/>
                        </a:spcAft>
                        <a:buFont typeface="+mj-lt"/>
                        <a:buAutoNum type="arabicPeriod"/>
                      </a:pPr>
                      <a:r>
                        <a:rPr lang="el-GR" sz="1050" cap="none" spc="0" dirty="0">
                          <a:solidFill>
                            <a:schemeClr val="tx1"/>
                          </a:solidFill>
                          <a:effectLst/>
                        </a:rPr>
                        <a:t>Ο εγκέφαλος των περιστεριών χαρακτηρίζεται: (Α) Από ανεπτυγμένα Ημισφαίρια. (Β) Έλλειψη πτυχώσεων ή εγκολπώσεων. (Γ) Ανεπτυγμένο Οσφρητικό Λοβό. (Δ) Ανεπτυγμένο Ιππόκαμπο. (Ε) Όλα αυτά. Υποδείξτε το λάθος.</a:t>
                      </a:r>
                      <a:endParaRPr lang="en-US" sz="1050" cap="none" spc="0" dirty="0">
                        <a:solidFill>
                          <a:schemeClr val="tx1"/>
                        </a:solidFill>
                        <a:effectLst/>
                        <a:latin typeface="+mj-lt"/>
                        <a:ea typeface="Calibri" panose="020F0502020204030204" pitchFamily="34" charset="0"/>
                        <a:cs typeface="Times New Roman" panose="02020603050405020304" pitchFamily="18" charset="0"/>
                      </a:endParaRPr>
                    </a:p>
                  </a:txBody>
                  <a:tcPr marL="23367" marR="23367" marT="0" marB="46733"/>
                </a:tc>
                <a:extLst>
                  <a:ext uri="{0D108BD9-81ED-4DB2-BD59-A6C34878D82A}">
                    <a16:rowId xmlns:a16="http://schemas.microsoft.com/office/drawing/2014/main" val="3584664112"/>
                  </a:ext>
                </a:extLst>
              </a:tr>
              <a:tr h="418994">
                <a:tc>
                  <a:txBody>
                    <a:bodyPr/>
                    <a:lstStyle/>
                    <a:p>
                      <a:pPr marL="342900" marR="0" lvl="0" indent="-342900" algn="just">
                        <a:lnSpc>
                          <a:spcPts val="1200"/>
                        </a:lnSpc>
                        <a:spcBef>
                          <a:spcPts val="0"/>
                        </a:spcBef>
                        <a:spcAft>
                          <a:spcPts val="1000"/>
                        </a:spcAft>
                        <a:buFont typeface="+mj-lt"/>
                        <a:buAutoNum type="arabicPeriod"/>
                      </a:pPr>
                      <a:r>
                        <a:rPr lang="el-GR" sz="1050" cap="none" spc="0" dirty="0">
                          <a:solidFill>
                            <a:schemeClr val="tx1"/>
                          </a:solidFill>
                          <a:effectLst/>
                        </a:rPr>
                        <a:t>Υποδείξτε τη λάθος αντιστοιχία: (Α) Τοξοειδής Δέσμη- μεταφορά μηνυμάτων από την περιοχή </a:t>
                      </a:r>
                      <a:r>
                        <a:rPr lang="el-GR" sz="1050" cap="none" spc="0" dirty="0" err="1">
                          <a:solidFill>
                            <a:schemeClr val="tx1"/>
                          </a:solidFill>
                          <a:effectLst/>
                        </a:rPr>
                        <a:t>Βέρνικε</a:t>
                      </a:r>
                      <a:r>
                        <a:rPr lang="el-GR" sz="1050" cap="none" spc="0" dirty="0">
                          <a:solidFill>
                            <a:schemeClr val="tx1"/>
                          </a:solidFill>
                          <a:effectLst/>
                        </a:rPr>
                        <a:t> στην περιοχή </a:t>
                      </a:r>
                      <a:r>
                        <a:rPr lang="el-GR" sz="1050" cap="none" spc="0" dirty="0" err="1">
                          <a:solidFill>
                            <a:schemeClr val="tx1"/>
                          </a:solidFill>
                          <a:effectLst/>
                        </a:rPr>
                        <a:t>Βροκά</a:t>
                      </a:r>
                      <a:r>
                        <a:rPr lang="el-GR" sz="1050" cap="none" spc="0" dirty="0">
                          <a:solidFill>
                            <a:schemeClr val="tx1"/>
                          </a:solidFill>
                          <a:effectLst/>
                        </a:rPr>
                        <a:t>.</a:t>
                      </a:r>
                      <a:r>
                        <a:rPr lang="en-GB" sz="1050" cap="none" spc="0" dirty="0">
                          <a:solidFill>
                            <a:schemeClr val="tx1"/>
                          </a:solidFill>
                          <a:effectLst/>
                        </a:rPr>
                        <a:t> </a:t>
                      </a:r>
                      <a:r>
                        <a:rPr lang="el-GR" sz="1050" cap="none" spc="0" dirty="0">
                          <a:solidFill>
                            <a:schemeClr val="tx1"/>
                          </a:solidFill>
                          <a:effectLst/>
                        </a:rPr>
                        <a:t> (Β) Περιοχή </a:t>
                      </a:r>
                      <a:r>
                        <a:rPr lang="el-GR" sz="1050" cap="none" spc="0" dirty="0" err="1">
                          <a:solidFill>
                            <a:schemeClr val="tx1"/>
                          </a:solidFill>
                          <a:effectLst/>
                        </a:rPr>
                        <a:t>Μπροκά</a:t>
                      </a:r>
                      <a:r>
                        <a:rPr lang="el-GR" sz="1050" cap="none" spc="0" dirty="0">
                          <a:solidFill>
                            <a:schemeClr val="tx1"/>
                          </a:solidFill>
                          <a:effectLst/>
                        </a:rPr>
                        <a:t>-γλωσσική ικανότητα.</a:t>
                      </a:r>
                      <a:r>
                        <a:rPr lang="en-GB" sz="1050" cap="none" spc="0" dirty="0">
                          <a:solidFill>
                            <a:schemeClr val="tx1"/>
                          </a:solidFill>
                          <a:effectLst/>
                        </a:rPr>
                        <a:t> </a:t>
                      </a:r>
                      <a:r>
                        <a:rPr lang="el-GR" sz="1050" cap="none" spc="0" dirty="0">
                          <a:solidFill>
                            <a:schemeClr val="tx1"/>
                          </a:solidFill>
                          <a:effectLst/>
                        </a:rPr>
                        <a:t> (Γ) Περιοχή </a:t>
                      </a:r>
                      <a:r>
                        <a:rPr lang="el-GR" sz="1050" cap="none" spc="0" dirty="0" err="1">
                          <a:solidFill>
                            <a:schemeClr val="tx1"/>
                          </a:solidFill>
                          <a:effectLst/>
                        </a:rPr>
                        <a:t>Βέρνιτσε</a:t>
                      </a:r>
                      <a:r>
                        <a:rPr lang="el-GR" sz="1050" cap="none" spc="0" dirty="0">
                          <a:solidFill>
                            <a:schemeClr val="tx1"/>
                          </a:solidFill>
                          <a:effectLst/>
                        </a:rPr>
                        <a:t>-κατανόηση γραπτού και προφορικού λόγου. (Δ) Τοξοειδής Δέσμη- μεταφορά μηνυμάτων από την κινητική περιοχή του εγκεφάλου στην περιοχή </a:t>
                      </a:r>
                      <a:r>
                        <a:rPr lang="el-GR" sz="1050" cap="none" spc="0" dirty="0" err="1">
                          <a:solidFill>
                            <a:schemeClr val="tx1"/>
                          </a:solidFill>
                          <a:effectLst/>
                        </a:rPr>
                        <a:t>Μπροκά</a:t>
                      </a:r>
                      <a:r>
                        <a:rPr lang="el-GR" sz="1050" cap="none" spc="0" dirty="0">
                          <a:solidFill>
                            <a:schemeClr val="tx1"/>
                          </a:solidFill>
                          <a:effectLst/>
                        </a:rPr>
                        <a:t>. (Ε) Δεξιό Ημισφαίριο-Τονισμός γλώσσας και συναίσθημα.</a:t>
                      </a:r>
                      <a:endParaRPr lang="en-US" sz="1050" cap="none" spc="0" dirty="0">
                        <a:solidFill>
                          <a:schemeClr val="tx1"/>
                        </a:solidFill>
                        <a:effectLst/>
                        <a:latin typeface="+mj-lt"/>
                        <a:ea typeface="Calibri" panose="020F0502020204030204" pitchFamily="34" charset="0"/>
                        <a:cs typeface="Times New Roman" panose="02020603050405020304" pitchFamily="18" charset="0"/>
                      </a:endParaRPr>
                    </a:p>
                  </a:txBody>
                  <a:tcPr marL="23367" marR="23367" marT="0" marB="46733"/>
                </a:tc>
                <a:extLst>
                  <a:ext uri="{0D108BD9-81ED-4DB2-BD59-A6C34878D82A}">
                    <a16:rowId xmlns:a16="http://schemas.microsoft.com/office/drawing/2014/main" val="3432313325"/>
                  </a:ext>
                </a:extLst>
              </a:tr>
              <a:tr h="418994">
                <a:tc>
                  <a:txBody>
                    <a:bodyPr/>
                    <a:lstStyle/>
                    <a:p>
                      <a:pPr marL="342900" marR="0" lvl="0" indent="-342900" algn="just">
                        <a:lnSpc>
                          <a:spcPts val="1200"/>
                        </a:lnSpc>
                        <a:spcBef>
                          <a:spcPts val="0"/>
                        </a:spcBef>
                        <a:spcAft>
                          <a:spcPts val="1000"/>
                        </a:spcAft>
                        <a:buFont typeface="+mj-lt"/>
                        <a:buAutoNum type="arabicPeriod"/>
                      </a:pPr>
                      <a:r>
                        <a:rPr lang="el-GR" sz="1050" cap="none" spc="0" dirty="0">
                          <a:solidFill>
                            <a:schemeClr val="tx1"/>
                          </a:solidFill>
                          <a:effectLst/>
                        </a:rPr>
                        <a:t>(Α) Τα πρώτα Θηλαστικά έχουν πτυχώσεις στα Ημισφαίρια του Εγκεφάλου, χωρίς περιοχές </a:t>
                      </a:r>
                      <a:r>
                        <a:rPr lang="en-GB" sz="1050" cap="none" spc="0" dirty="0">
                          <a:solidFill>
                            <a:schemeClr val="tx1"/>
                          </a:solidFill>
                          <a:effectLst/>
                        </a:rPr>
                        <a:t>Broca</a:t>
                      </a:r>
                      <a:r>
                        <a:rPr lang="el-GR" sz="1050" cap="none" spc="0" dirty="0">
                          <a:solidFill>
                            <a:schemeClr val="tx1"/>
                          </a:solidFill>
                          <a:effectLst/>
                        </a:rPr>
                        <a:t>/</a:t>
                      </a:r>
                      <a:r>
                        <a:rPr lang="en-GB" sz="1050" cap="none" spc="0" dirty="0">
                          <a:solidFill>
                            <a:schemeClr val="tx1"/>
                          </a:solidFill>
                          <a:effectLst/>
                        </a:rPr>
                        <a:t>Wernicke</a:t>
                      </a:r>
                      <a:r>
                        <a:rPr lang="el-GR" sz="1050" cap="none" spc="0" dirty="0">
                          <a:solidFill>
                            <a:schemeClr val="tx1"/>
                          </a:solidFill>
                          <a:effectLst/>
                        </a:rPr>
                        <a:t>. (Β) Ο Χιμπαντζής έχει και </a:t>
                      </a:r>
                      <a:r>
                        <a:rPr lang="en-GB" sz="1050" cap="none" spc="0" dirty="0">
                          <a:solidFill>
                            <a:schemeClr val="tx1"/>
                          </a:solidFill>
                          <a:effectLst/>
                        </a:rPr>
                        <a:t>Broca</a:t>
                      </a:r>
                      <a:r>
                        <a:rPr lang="el-GR" sz="1050" cap="none" spc="0" dirty="0">
                          <a:solidFill>
                            <a:schemeClr val="tx1"/>
                          </a:solidFill>
                          <a:effectLst/>
                        </a:rPr>
                        <a:t> και </a:t>
                      </a:r>
                      <a:r>
                        <a:rPr lang="en-GB" sz="1050" cap="none" spc="0" dirty="0">
                          <a:solidFill>
                            <a:schemeClr val="tx1"/>
                          </a:solidFill>
                          <a:effectLst/>
                        </a:rPr>
                        <a:t>Wernicke</a:t>
                      </a:r>
                      <a:r>
                        <a:rPr lang="el-GR" sz="1050" cap="none" spc="0" dirty="0">
                          <a:solidFill>
                            <a:schemeClr val="tx1"/>
                          </a:solidFill>
                          <a:effectLst/>
                        </a:rPr>
                        <a:t> χωρίς επικοινωνία μέσω Τοξοειδούς Δέσμης. (Γ) Ο </a:t>
                      </a:r>
                      <a:r>
                        <a:rPr lang="en-GB" sz="1050" cap="none" spc="0" dirty="0">
                          <a:solidFill>
                            <a:schemeClr val="tx1"/>
                          </a:solidFill>
                          <a:effectLst/>
                        </a:rPr>
                        <a:t>Homo sapiens </a:t>
                      </a:r>
                      <a:r>
                        <a:rPr lang="el-GR" sz="1050" cap="none" spc="0" dirty="0">
                          <a:solidFill>
                            <a:schemeClr val="tx1"/>
                          </a:solidFill>
                          <a:effectLst/>
                        </a:rPr>
                        <a:t>έχει περιοχές </a:t>
                      </a:r>
                      <a:r>
                        <a:rPr lang="en-GB" sz="1050" cap="none" spc="0" dirty="0">
                          <a:solidFill>
                            <a:schemeClr val="tx1"/>
                          </a:solidFill>
                          <a:effectLst/>
                        </a:rPr>
                        <a:t>Broca</a:t>
                      </a:r>
                      <a:r>
                        <a:rPr lang="el-GR" sz="1050" cap="none" spc="0" dirty="0">
                          <a:solidFill>
                            <a:schemeClr val="tx1"/>
                          </a:solidFill>
                          <a:effectLst/>
                        </a:rPr>
                        <a:t> και </a:t>
                      </a:r>
                      <a:r>
                        <a:rPr lang="en-GB" sz="1050" cap="none" spc="0" dirty="0">
                          <a:solidFill>
                            <a:schemeClr val="tx1"/>
                          </a:solidFill>
                          <a:effectLst/>
                        </a:rPr>
                        <a:t>Wernicke</a:t>
                      </a:r>
                      <a:r>
                        <a:rPr lang="el-GR" sz="1050" cap="none" spc="0" dirty="0">
                          <a:solidFill>
                            <a:schemeClr val="tx1"/>
                          </a:solidFill>
                          <a:effectLst/>
                        </a:rPr>
                        <a:t> που επικοινωνούν μέσω Τοξοειδούς Δέσμης. (Δ) Ο </a:t>
                      </a:r>
                      <a:r>
                        <a:rPr lang="en-GB" sz="1050" cap="none" spc="0" dirty="0">
                          <a:solidFill>
                            <a:schemeClr val="tx1"/>
                          </a:solidFill>
                          <a:effectLst/>
                        </a:rPr>
                        <a:t>Homo sapiens </a:t>
                      </a:r>
                      <a:r>
                        <a:rPr lang="el-GR" sz="1050" cap="none" spc="0" dirty="0">
                          <a:solidFill>
                            <a:schemeClr val="tx1"/>
                          </a:solidFill>
                          <a:effectLst/>
                        </a:rPr>
                        <a:t>έχει και περιοχή </a:t>
                      </a:r>
                      <a:r>
                        <a:rPr lang="en-GB" sz="1050" cap="none" spc="0" dirty="0">
                          <a:solidFill>
                            <a:schemeClr val="tx1"/>
                          </a:solidFill>
                          <a:effectLst/>
                        </a:rPr>
                        <a:t>Broca</a:t>
                      </a:r>
                      <a:r>
                        <a:rPr lang="el-GR" sz="1050" cap="none" spc="0" dirty="0">
                          <a:solidFill>
                            <a:schemeClr val="tx1"/>
                          </a:solidFill>
                          <a:effectLst/>
                        </a:rPr>
                        <a:t> και </a:t>
                      </a:r>
                      <a:r>
                        <a:rPr lang="en-GB" sz="1050" cap="none" spc="0" dirty="0">
                          <a:solidFill>
                            <a:schemeClr val="tx1"/>
                          </a:solidFill>
                          <a:effectLst/>
                        </a:rPr>
                        <a:t>Wernicke</a:t>
                      </a:r>
                      <a:r>
                        <a:rPr lang="el-GR" sz="1050" cap="none" spc="0" dirty="0">
                          <a:solidFill>
                            <a:schemeClr val="tx1"/>
                          </a:solidFill>
                          <a:effectLst/>
                        </a:rPr>
                        <a:t> αλλά και </a:t>
                      </a:r>
                      <a:r>
                        <a:rPr lang="en-GB" sz="1050" cap="none" spc="0" dirty="0">
                          <a:solidFill>
                            <a:schemeClr val="tx1"/>
                          </a:solidFill>
                          <a:effectLst/>
                        </a:rPr>
                        <a:t>Mauthausen</a:t>
                      </a:r>
                      <a:r>
                        <a:rPr lang="el-GR" sz="1050" cap="none" spc="0" dirty="0">
                          <a:solidFill>
                            <a:schemeClr val="tx1"/>
                          </a:solidFill>
                          <a:effectLst/>
                        </a:rPr>
                        <a:t> που επικοινωνούν μέσω Ενωτικής Δέσμης-</a:t>
                      </a:r>
                      <a:r>
                        <a:rPr lang="en-GB" sz="1050" cap="none" spc="0" dirty="0">
                          <a:solidFill>
                            <a:schemeClr val="tx1"/>
                          </a:solidFill>
                          <a:effectLst/>
                        </a:rPr>
                        <a:t>Triplex</a:t>
                      </a:r>
                      <a:r>
                        <a:rPr lang="el-GR" sz="1050" cap="none" spc="0" dirty="0">
                          <a:solidFill>
                            <a:schemeClr val="tx1"/>
                          </a:solidFill>
                          <a:effectLst/>
                        </a:rPr>
                        <a:t>. (</a:t>
                      </a:r>
                      <a:r>
                        <a:rPr lang="en-GB" sz="1050" cap="none" spc="0" dirty="0">
                          <a:solidFill>
                            <a:schemeClr val="tx1"/>
                          </a:solidFill>
                          <a:effectLst/>
                        </a:rPr>
                        <a:t>E</a:t>
                      </a:r>
                      <a:r>
                        <a:rPr lang="el-GR" sz="1050" cap="none" spc="0" dirty="0">
                          <a:solidFill>
                            <a:schemeClr val="tx1"/>
                          </a:solidFill>
                          <a:effectLst/>
                        </a:rPr>
                        <a:t>) Κανένα από αυτά. Υποδείξτε το λάθος.</a:t>
                      </a:r>
                      <a:endParaRPr lang="en-US" sz="1050" cap="none" spc="0" dirty="0">
                        <a:solidFill>
                          <a:schemeClr val="tx1"/>
                        </a:solidFill>
                        <a:effectLst/>
                        <a:latin typeface="+mj-lt"/>
                        <a:ea typeface="Calibri" panose="020F0502020204030204" pitchFamily="34" charset="0"/>
                        <a:cs typeface="Times New Roman" panose="02020603050405020304" pitchFamily="18" charset="0"/>
                      </a:endParaRPr>
                    </a:p>
                  </a:txBody>
                  <a:tcPr marL="23367" marR="23367" marT="0" marB="46733"/>
                </a:tc>
                <a:extLst>
                  <a:ext uri="{0D108BD9-81ED-4DB2-BD59-A6C34878D82A}">
                    <a16:rowId xmlns:a16="http://schemas.microsoft.com/office/drawing/2014/main" val="3395259220"/>
                  </a:ext>
                </a:extLst>
              </a:tr>
              <a:tr h="0">
                <a:tc>
                  <a:txBody>
                    <a:bodyPr/>
                    <a:lstStyle/>
                    <a:p>
                      <a:pPr marL="0" marR="0" algn="just">
                        <a:lnSpc>
                          <a:spcPts val="1200"/>
                        </a:lnSpc>
                        <a:spcBef>
                          <a:spcPts val="600"/>
                        </a:spcBef>
                        <a:spcAft>
                          <a:spcPts val="0"/>
                        </a:spcAft>
                      </a:pPr>
                      <a:r>
                        <a:rPr lang="el-GR" sz="1050" u="sng" cap="none" spc="0" dirty="0">
                          <a:solidFill>
                            <a:schemeClr val="tx1"/>
                          </a:solidFill>
                          <a:effectLst/>
                        </a:rPr>
                        <a:t>Υποδείξτε το λάθος για το </a:t>
                      </a:r>
                      <a:r>
                        <a:rPr lang="en-US" sz="1050" u="sng" cap="none" spc="0" dirty="0">
                          <a:solidFill>
                            <a:schemeClr val="tx1"/>
                          </a:solidFill>
                          <a:effectLst/>
                        </a:rPr>
                        <a:t>Pinus </a:t>
                      </a:r>
                      <a:r>
                        <a:rPr lang="en-US" sz="1050" u="sng" cap="none" spc="0" dirty="0" err="1">
                          <a:solidFill>
                            <a:schemeClr val="tx1"/>
                          </a:solidFill>
                          <a:effectLst/>
                        </a:rPr>
                        <a:t>silvestris</a:t>
                      </a:r>
                      <a:r>
                        <a:rPr lang="el-GR" sz="1050" u="sng" cap="none" spc="0" dirty="0">
                          <a:solidFill>
                            <a:schemeClr val="tx1"/>
                          </a:solidFill>
                          <a:effectLst/>
                        </a:rPr>
                        <a:t>: (Α) Βασίλειο: </a:t>
                      </a:r>
                      <a:r>
                        <a:rPr lang="el-GR" sz="1050" cap="none" spc="0" dirty="0">
                          <a:solidFill>
                            <a:schemeClr val="tx1"/>
                          </a:solidFill>
                          <a:effectLst/>
                        </a:rPr>
                        <a:t>Φυτών. (Β) </a:t>
                      </a:r>
                      <a:r>
                        <a:rPr lang="el-GR" sz="1050" u="sng" cap="none" spc="0" dirty="0">
                          <a:solidFill>
                            <a:schemeClr val="tx1"/>
                          </a:solidFill>
                          <a:effectLst/>
                        </a:rPr>
                        <a:t>Συνομοταξία: </a:t>
                      </a:r>
                      <a:r>
                        <a:rPr lang="el-GR" sz="1050" cap="none" spc="0" dirty="0">
                          <a:solidFill>
                            <a:schemeClr val="tx1"/>
                          </a:solidFill>
                          <a:effectLst/>
                        </a:rPr>
                        <a:t>Σπερματόφυτα, (Γ) </a:t>
                      </a:r>
                      <a:r>
                        <a:rPr lang="el-GR" sz="1050" u="sng" cap="none" spc="0" dirty="0">
                          <a:solidFill>
                            <a:schemeClr val="tx1"/>
                          </a:solidFill>
                          <a:effectLst/>
                        </a:rPr>
                        <a:t>Ομοταξία: </a:t>
                      </a:r>
                      <a:r>
                        <a:rPr lang="el-GR" sz="1050" cap="none" spc="0" dirty="0">
                          <a:solidFill>
                            <a:schemeClr val="tx1"/>
                          </a:solidFill>
                          <a:effectLst/>
                        </a:rPr>
                        <a:t>Γυμνόσπερμα,  (Δ) Ομοταξία Αγγειόσπερμα, (Ε) </a:t>
                      </a:r>
                      <a:r>
                        <a:rPr lang="el-GR" sz="1050" u="sng" cap="none" spc="0" dirty="0">
                          <a:solidFill>
                            <a:schemeClr val="tx1"/>
                          </a:solidFill>
                          <a:effectLst/>
                        </a:rPr>
                        <a:t>Οικογένεια: </a:t>
                      </a:r>
                      <a:r>
                        <a:rPr lang="en-US" sz="1050" cap="none" spc="0" dirty="0">
                          <a:solidFill>
                            <a:schemeClr val="tx1"/>
                          </a:solidFill>
                          <a:effectLst/>
                        </a:rPr>
                        <a:t>Pinaceae</a:t>
                      </a:r>
                      <a:r>
                        <a:rPr lang="el-GR" sz="1050" cap="none" spc="0" dirty="0">
                          <a:solidFill>
                            <a:schemeClr val="tx1"/>
                          </a:solidFill>
                          <a:effectLst/>
                        </a:rPr>
                        <a:t>, </a:t>
                      </a:r>
                      <a:endParaRPr lang="en-US" sz="1050" cap="none" spc="0" dirty="0">
                        <a:solidFill>
                          <a:schemeClr val="tx1"/>
                        </a:solidFill>
                        <a:effectLst/>
                        <a:latin typeface="+mj-lt"/>
                        <a:ea typeface="Times New Roman" panose="02020603050405020304" pitchFamily="18" charset="0"/>
                        <a:cs typeface="Times New Roman" panose="02020603050405020304" pitchFamily="18" charset="0"/>
                      </a:endParaRPr>
                    </a:p>
                  </a:txBody>
                  <a:tcPr marL="23367" marR="23367" marT="0" marB="46733"/>
                </a:tc>
                <a:extLst>
                  <a:ext uri="{0D108BD9-81ED-4DB2-BD59-A6C34878D82A}">
                    <a16:rowId xmlns:a16="http://schemas.microsoft.com/office/drawing/2014/main" val="2438579721"/>
                  </a:ext>
                </a:extLst>
              </a:tr>
              <a:tr h="230566">
                <a:tc>
                  <a:txBody>
                    <a:bodyPr/>
                    <a:lstStyle/>
                    <a:p>
                      <a:pPr marL="342900" marR="0" lvl="0" indent="-342900" algn="just">
                        <a:lnSpc>
                          <a:spcPts val="1200"/>
                        </a:lnSpc>
                        <a:spcBef>
                          <a:spcPts val="0"/>
                        </a:spcBef>
                        <a:spcAft>
                          <a:spcPts val="1000"/>
                        </a:spcAft>
                        <a:buFont typeface="+mj-lt"/>
                        <a:buAutoNum type="arabicPeriod"/>
                      </a:pPr>
                      <a:endParaRPr lang="en-US" sz="900" cap="none" spc="0" dirty="0">
                        <a:solidFill>
                          <a:schemeClr val="tx1"/>
                        </a:solidFill>
                        <a:effectLst/>
                        <a:latin typeface="+mj-lt"/>
                        <a:ea typeface="Calibri" panose="020F0502020204030204" pitchFamily="34" charset="0"/>
                        <a:cs typeface="Times New Roman" panose="02020603050405020304" pitchFamily="18" charset="0"/>
                      </a:endParaRPr>
                    </a:p>
                  </a:txBody>
                  <a:tcPr marL="23367" marR="23367" marT="0" marB="46733"/>
                </a:tc>
                <a:extLst>
                  <a:ext uri="{0D108BD9-81ED-4DB2-BD59-A6C34878D82A}">
                    <a16:rowId xmlns:a16="http://schemas.microsoft.com/office/drawing/2014/main" val="1617941901"/>
                  </a:ext>
                </a:extLst>
              </a:tr>
            </a:tbl>
          </a:graphicData>
        </a:graphic>
      </p:graphicFrame>
    </p:spTree>
    <p:extLst>
      <p:ext uri="{BB962C8B-B14F-4D97-AF65-F5344CB8AC3E}">
        <p14:creationId xmlns:p14="http://schemas.microsoft.com/office/powerpoint/2010/main" val="3414684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C87CC2-0349-4711-96FA-DBDA50F7516D}"/>
              </a:ext>
            </a:extLst>
          </p:cNvPr>
          <p:cNvSpPr>
            <a:spLocks noGrp="1"/>
          </p:cNvSpPr>
          <p:nvPr>
            <p:ph type="title"/>
          </p:nvPr>
        </p:nvSpPr>
        <p:spPr>
          <a:xfrm>
            <a:off x="1653363" y="365760"/>
            <a:ext cx="9367203" cy="1188720"/>
          </a:xfrm>
        </p:spPr>
        <p:txBody>
          <a:bodyPr vert="horz" lIns="91440" tIns="45720" rIns="91440" bIns="45720" rtlCol="0" anchor="ctr">
            <a:normAutofit/>
          </a:bodyPr>
          <a:lstStyle/>
          <a:p>
            <a:r>
              <a:rPr lang="el-GR" sz="4400" kern="1200" dirty="0">
                <a:solidFill>
                  <a:schemeClr val="tx1"/>
                </a:solidFill>
                <a:latin typeface="+mj-lt"/>
                <a:ea typeface="+mj-ea"/>
                <a:cs typeface="+mj-cs"/>
              </a:rPr>
              <a:t>Έννοια του Είδους</a:t>
            </a:r>
            <a:endParaRPr lang="en-US" sz="4400" kern="1200" dirty="0">
              <a:solidFill>
                <a:schemeClr val="tx1"/>
              </a:solidFill>
              <a:latin typeface="+mj-lt"/>
              <a:ea typeface="+mj-ea"/>
              <a:cs typeface="+mj-cs"/>
            </a:endParaRPr>
          </a:p>
        </p:txBody>
      </p:sp>
      <p:sp>
        <p:nvSpPr>
          <p:cNvPr id="12290" name="Rectangle 1"/>
          <p:cNvSpPr>
            <a:spLocks noChangeArrowheads="1"/>
          </p:cNvSpPr>
          <p:nvPr/>
        </p:nvSpPr>
        <p:spPr bwMode="auto">
          <a:xfrm>
            <a:off x="1653363" y="2176272"/>
            <a:ext cx="9367204" cy="404164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400" dirty="0" err="1"/>
              <a:t>Tο</a:t>
            </a:r>
            <a:r>
              <a:rPr lang="en-US" sz="2400" dirty="0"/>
              <a:t> </a:t>
            </a:r>
            <a:r>
              <a:rPr lang="en-US" sz="2400" dirty="0" err="1"/>
              <a:t>δεύτερο</a:t>
            </a:r>
            <a:r>
              <a:rPr lang="en-US" sz="2400" dirty="0"/>
              <a:t> χαρα</a:t>
            </a:r>
            <a:r>
              <a:rPr lang="en-US" sz="2400" dirty="0" err="1"/>
              <a:t>κτηριστικό</a:t>
            </a:r>
            <a:r>
              <a:rPr lang="en-US" sz="2400" dirty="0"/>
              <a:t> </a:t>
            </a:r>
            <a:r>
              <a:rPr lang="en-US" sz="2400" dirty="0" err="1"/>
              <a:t>της</a:t>
            </a:r>
            <a:r>
              <a:rPr lang="en-US" sz="2400" dirty="0"/>
              <a:t> </a:t>
            </a:r>
            <a:r>
              <a:rPr lang="en-US" sz="2400" dirty="0" err="1"/>
              <a:t>σύγχρονης</a:t>
            </a:r>
            <a:r>
              <a:rPr lang="en-US" sz="2400" dirty="0"/>
              <a:t> τα</a:t>
            </a:r>
            <a:r>
              <a:rPr lang="en-US" sz="2400" dirty="0" err="1"/>
              <a:t>ξινόμησης</a:t>
            </a:r>
            <a:r>
              <a:rPr lang="en-US" sz="2400" dirty="0"/>
              <a:t> </a:t>
            </a:r>
            <a:r>
              <a:rPr lang="en-US" sz="2400" dirty="0" err="1"/>
              <a:t>εστιάζετ</a:t>
            </a:r>
            <a:r>
              <a:rPr lang="en-US" sz="2400" dirty="0"/>
              <a:t>αι στην έννοια του </a:t>
            </a:r>
            <a:r>
              <a:rPr lang="en-US" sz="2400" b="1" dirty="0"/>
              <a:t>είδους: </a:t>
            </a:r>
          </a:p>
          <a:p>
            <a:pPr indent="-228600">
              <a:lnSpc>
                <a:spcPct val="90000"/>
              </a:lnSpc>
              <a:spcAft>
                <a:spcPts val="600"/>
              </a:spcAft>
              <a:buFont typeface="Arial" panose="020B0604020202020204" pitchFamily="34" charset="0"/>
              <a:buChar char="•"/>
            </a:pPr>
            <a:r>
              <a:rPr lang="en-US" sz="2400" dirty="0" err="1"/>
              <a:t>Λέμε</a:t>
            </a:r>
            <a:r>
              <a:rPr lang="en-US" sz="2400" dirty="0"/>
              <a:t> </a:t>
            </a:r>
            <a:r>
              <a:rPr lang="en-US" sz="2400" dirty="0" err="1"/>
              <a:t>ότι</a:t>
            </a:r>
            <a:r>
              <a:rPr lang="en-US" sz="2400" dirty="0"/>
              <a:t> </a:t>
            </a:r>
            <a:r>
              <a:rPr lang="en-US" sz="2400" dirty="0" err="1"/>
              <a:t>δύο</a:t>
            </a:r>
            <a:r>
              <a:rPr lang="en-US" sz="2400" dirty="0"/>
              <a:t> </a:t>
            </a:r>
            <a:r>
              <a:rPr lang="en-US" sz="2400" dirty="0" err="1"/>
              <a:t>άτομ</a:t>
            </a:r>
            <a:r>
              <a:rPr lang="en-US" sz="2400" dirty="0"/>
              <a:t>α ανήκουν στο ίδιο είδος, </a:t>
            </a:r>
            <a:r>
              <a:rPr lang="en-US" sz="2400" i="1" dirty="0"/>
              <a:t>όταν μπορούν να διασταυρωθούν μεταξύ τους και να δώσουν γόνιμους απογόνους. </a:t>
            </a:r>
          </a:p>
          <a:p>
            <a:pPr indent="-228600">
              <a:lnSpc>
                <a:spcPct val="90000"/>
              </a:lnSpc>
              <a:spcAft>
                <a:spcPts val="600"/>
              </a:spcAft>
              <a:buFont typeface="Arial" panose="020B0604020202020204" pitchFamily="34" charset="0"/>
              <a:buChar char="•"/>
            </a:pPr>
            <a:r>
              <a:rPr lang="en-US" sz="2400" dirty="0" err="1"/>
              <a:t>Με</a:t>
            </a:r>
            <a:r>
              <a:rPr lang="en-US" sz="2400" dirty="0"/>
              <a:t> </a:t>
            </a:r>
            <a:r>
              <a:rPr lang="en-US" sz="2400" dirty="0" err="1"/>
              <a:t>τον</a:t>
            </a:r>
            <a:r>
              <a:rPr lang="en-US" sz="2400" dirty="0"/>
              <a:t> </a:t>
            </a:r>
            <a:r>
              <a:rPr lang="en-US" sz="2400" dirty="0" err="1"/>
              <a:t>ορισμό</a:t>
            </a:r>
            <a:r>
              <a:rPr lang="en-US" sz="2400" dirty="0"/>
              <a:t> α</a:t>
            </a:r>
            <a:r>
              <a:rPr lang="en-US" sz="2400" dirty="0" err="1"/>
              <a:t>υτό</a:t>
            </a:r>
            <a:r>
              <a:rPr lang="en-US" sz="2400" dirty="0"/>
              <a:t>, </a:t>
            </a:r>
            <a:r>
              <a:rPr lang="en-US" sz="2400" dirty="0" err="1"/>
              <a:t>το</a:t>
            </a:r>
            <a:r>
              <a:rPr lang="en-US" sz="2400" dirty="0"/>
              <a:t> </a:t>
            </a:r>
            <a:r>
              <a:rPr lang="en-US" sz="2400" dirty="0" err="1"/>
              <a:t>άλογο</a:t>
            </a:r>
            <a:r>
              <a:rPr lang="en-US" sz="2400" dirty="0"/>
              <a:t> και </a:t>
            </a:r>
            <a:r>
              <a:rPr lang="en-US" sz="2400" dirty="0" err="1"/>
              <a:t>το</a:t>
            </a:r>
            <a:r>
              <a:rPr lang="en-US" sz="2400" dirty="0"/>
              <a:t> γα</a:t>
            </a:r>
            <a:r>
              <a:rPr lang="en-US" sz="2400" dirty="0" err="1"/>
              <a:t>ϊδούρι</a:t>
            </a:r>
            <a:r>
              <a:rPr lang="en-US" sz="2400" dirty="0"/>
              <a:t>, πα</a:t>
            </a:r>
            <a:r>
              <a:rPr lang="en-US" sz="2400" dirty="0" err="1"/>
              <a:t>ρόλο</a:t>
            </a:r>
            <a:r>
              <a:rPr lang="en-US" sz="2400" dirty="0"/>
              <a:t> π</a:t>
            </a:r>
            <a:r>
              <a:rPr lang="en-US" sz="2400" dirty="0" err="1"/>
              <a:t>ου</a:t>
            </a:r>
            <a:r>
              <a:rPr lang="en-US" sz="2400" dirty="0"/>
              <a:t> μπ</a:t>
            </a:r>
            <a:r>
              <a:rPr lang="en-US" sz="2400" dirty="0" err="1"/>
              <a:t>ορούν</a:t>
            </a:r>
            <a:r>
              <a:rPr lang="en-US" sz="2400" dirty="0"/>
              <a:t> να </a:t>
            </a:r>
            <a:r>
              <a:rPr lang="en-US" sz="2400" dirty="0" err="1"/>
              <a:t>δι</a:t>
            </a:r>
            <a:r>
              <a:rPr lang="en-US" sz="2400" dirty="0"/>
              <a:t>ασταυρωθούν, τα κατατάσσουμε σε διαφορετικά είδη αφού οι απόγονοι τους, τα μουλάρια δηλ, είναι στείροι οργανισμοί.</a:t>
            </a:r>
          </a:p>
          <a:p>
            <a:pPr>
              <a:lnSpc>
                <a:spcPct val="90000"/>
              </a:lnSpc>
              <a:spcAft>
                <a:spcPts val="600"/>
              </a:spcAft>
            </a:pPr>
            <a:r>
              <a:rPr lang="en-US" sz="2400" dirty="0"/>
              <a:t>  </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of: Equus asinus (ass)"/>
          <p:cNvPicPr>
            <a:picLocks noChangeAspect="1" noChangeArrowheads="1"/>
          </p:cNvPicPr>
          <p:nvPr/>
        </p:nvPicPr>
        <p:blipFill>
          <a:blip r:embed="rId5" cstate="print"/>
          <a:srcRect/>
          <a:stretch>
            <a:fillRect/>
          </a:stretch>
        </p:blipFill>
        <p:spPr bwMode="auto">
          <a:xfrm>
            <a:off x="1774825" y="1"/>
            <a:ext cx="4241800" cy="2663825"/>
          </a:xfrm>
          <a:prstGeom prst="rect">
            <a:avLst/>
          </a:prstGeom>
          <a:noFill/>
          <a:ln w="9525">
            <a:noFill/>
            <a:miter lim="800000"/>
            <a:headEnd/>
            <a:tailEnd/>
          </a:ln>
        </p:spPr>
      </p:pic>
      <p:pic>
        <p:nvPicPr>
          <p:cNvPr id="13315" name="Picture 4" descr="http://upload.wikimedia.org/wikipedia/commons/thumb/9/9d/Arizona_2004_Mustangs.jpg/220px-Arizona_2004_Mustangs.jpg"/>
          <p:cNvPicPr>
            <a:picLocks noChangeAspect="1" noChangeArrowheads="1"/>
          </p:cNvPicPr>
          <p:nvPr/>
        </p:nvPicPr>
        <p:blipFill>
          <a:blip r:embed="rId6" cstate="print"/>
          <a:srcRect/>
          <a:stretch>
            <a:fillRect/>
          </a:stretch>
        </p:blipFill>
        <p:spPr bwMode="auto">
          <a:xfrm>
            <a:off x="6383339" y="0"/>
            <a:ext cx="4079875" cy="3244850"/>
          </a:xfrm>
          <a:prstGeom prst="rect">
            <a:avLst/>
          </a:prstGeom>
          <a:noFill/>
          <a:ln w="9525">
            <a:noFill/>
            <a:miter lim="800000"/>
            <a:headEnd/>
            <a:tailEnd/>
          </a:ln>
        </p:spPr>
      </p:pic>
      <p:sp>
        <p:nvSpPr>
          <p:cNvPr id="13316" name="Rectangle 3"/>
          <p:cNvSpPr>
            <a:spLocks noChangeArrowheads="1"/>
          </p:cNvSpPr>
          <p:nvPr/>
        </p:nvSpPr>
        <p:spPr bwMode="auto">
          <a:xfrm>
            <a:off x="6743700" y="3284539"/>
            <a:ext cx="2559050" cy="369887"/>
          </a:xfrm>
          <a:prstGeom prst="rect">
            <a:avLst/>
          </a:prstGeom>
          <a:noFill/>
          <a:ln w="9525">
            <a:noFill/>
            <a:miter lim="800000"/>
            <a:headEnd/>
            <a:tailEnd/>
          </a:ln>
        </p:spPr>
        <p:txBody>
          <a:bodyPr wrap="none">
            <a:spAutoFit/>
          </a:bodyPr>
          <a:lstStyle/>
          <a:p>
            <a:pPr indent="111125" algn="just"/>
            <a:r>
              <a:rPr lang="en-US" i="1">
                <a:latin typeface="Times New Roman" pitchFamily="18" charset="0"/>
                <a:cs typeface="Times New Roman" pitchFamily="18" charset="0"/>
              </a:rPr>
              <a:t>Equus caballus</a:t>
            </a:r>
            <a:r>
              <a:rPr lang="en-US">
                <a:latin typeface="Times New Roman" pitchFamily="18" charset="0"/>
                <a:cs typeface="Times New Roman" pitchFamily="18" charset="0"/>
              </a:rPr>
              <a:t> = </a:t>
            </a:r>
            <a:r>
              <a:rPr lang="el-GR">
                <a:latin typeface="Times New Roman" pitchFamily="18" charset="0"/>
                <a:cs typeface="Times New Roman" pitchFamily="18" charset="0"/>
              </a:rPr>
              <a:t>Άλογο</a:t>
            </a:r>
            <a:endParaRPr lang="en-US">
              <a:latin typeface="Times New Roman" pitchFamily="18" charset="0"/>
              <a:cs typeface="Times New Roman" pitchFamily="18" charset="0"/>
            </a:endParaRPr>
          </a:p>
        </p:txBody>
      </p:sp>
      <p:sp>
        <p:nvSpPr>
          <p:cNvPr id="13317" name="Rectangle 4"/>
          <p:cNvSpPr>
            <a:spLocks noChangeArrowheads="1"/>
          </p:cNvSpPr>
          <p:nvPr/>
        </p:nvSpPr>
        <p:spPr bwMode="auto">
          <a:xfrm>
            <a:off x="2208213" y="2781300"/>
            <a:ext cx="2678112" cy="368300"/>
          </a:xfrm>
          <a:prstGeom prst="rect">
            <a:avLst/>
          </a:prstGeom>
          <a:noFill/>
          <a:ln w="9525">
            <a:noFill/>
            <a:miter lim="800000"/>
            <a:headEnd/>
            <a:tailEnd/>
          </a:ln>
        </p:spPr>
        <p:txBody>
          <a:bodyPr wrap="none">
            <a:spAutoFit/>
          </a:bodyPr>
          <a:lstStyle/>
          <a:p>
            <a:pPr indent="111125" algn="just"/>
            <a:r>
              <a:rPr lang="en-US" i="1">
                <a:latin typeface="Times New Roman" pitchFamily="18" charset="0"/>
                <a:cs typeface="Times New Roman" pitchFamily="18" charset="0"/>
              </a:rPr>
              <a:t>Equus asinus</a:t>
            </a:r>
            <a:r>
              <a:rPr lang="el-GR" i="1">
                <a:latin typeface="Times New Roman" pitchFamily="18" charset="0"/>
                <a:cs typeface="Times New Roman" pitchFamily="18" charset="0"/>
              </a:rPr>
              <a:t> </a:t>
            </a:r>
            <a:r>
              <a:rPr lang="el-GR">
                <a:latin typeface="Times New Roman" pitchFamily="18" charset="0"/>
                <a:cs typeface="Times New Roman" pitchFamily="18" charset="0"/>
              </a:rPr>
              <a:t>= Γαίδαρος </a:t>
            </a:r>
          </a:p>
        </p:txBody>
      </p:sp>
      <p:pic>
        <p:nvPicPr>
          <p:cNvPr id="13318" name="Picture 6" descr="ΜΟΥΛΑΡΙΑ Α.Ε."/>
          <p:cNvPicPr>
            <a:picLocks noChangeAspect="1" noChangeArrowheads="1"/>
          </p:cNvPicPr>
          <p:nvPr/>
        </p:nvPicPr>
        <p:blipFill>
          <a:blip r:embed="rId7" cstate="print"/>
          <a:srcRect/>
          <a:stretch>
            <a:fillRect/>
          </a:stretch>
        </p:blipFill>
        <p:spPr bwMode="auto">
          <a:xfrm>
            <a:off x="2640013" y="3500438"/>
            <a:ext cx="2489200" cy="2544762"/>
          </a:xfrm>
          <a:prstGeom prst="rect">
            <a:avLst/>
          </a:prstGeom>
          <a:noFill/>
          <a:ln w="9525">
            <a:noFill/>
            <a:miter lim="800000"/>
            <a:headEnd/>
            <a:tailEnd/>
          </a:ln>
        </p:spPr>
      </p:pic>
      <p:sp>
        <p:nvSpPr>
          <p:cNvPr id="13319" name="Rectangle 6"/>
          <p:cNvSpPr>
            <a:spLocks noChangeArrowheads="1"/>
          </p:cNvSpPr>
          <p:nvPr/>
        </p:nvSpPr>
        <p:spPr bwMode="auto">
          <a:xfrm>
            <a:off x="5591175" y="4149725"/>
            <a:ext cx="4572000" cy="1384300"/>
          </a:xfrm>
          <a:prstGeom prst="rect">
            <a:avLst/>
          </a:prstGeom>
          <a:noFill/>
          <a:ln w="9525">
            <a:noFill/>
            <a:miter lim="800000"/>
            <a:headEnd/>
            <a:tailEnd/>
          </a:ln>
        </p:spPr>
        <p:txBody>
          <a:bodyPr>
            <a:spAutoFit/>
          </a:bodyPr>
          <a:lstStyle/>
          <a:p>
            <a:r>
              <a:rPr lang="el-GR" sz="1400"/>
              <a:t>Μουλάρι ή ημίονος ονομάζεται το υβριδικό ζώο που προέρχεται από τη διασταύρωση αλόγου και γάϊδαρου. Το </a:t>
            </a:r>
            <a:r>
              <a:rPr lang="el-GR" sz="1400" b="1"/>
              <a:t>μουλάρι </a:t>
            </a:r>
            <a:r>
              <a:rPr lang="el-GR" sz="1400"/>
              <a:t>προέρχεται από γονιμοποίηση φοράδας από γάιδαρο. Ένα διαφορετικό είδος, το γαϊδουρομούλαρο ή </a:t>
            </a:r>
            <a:r>
              <a:rPr lang="el-GR" sz="1400" b="1"/>
              <a:t>γίννος</a:t>
            </a:r>
            <a:r>
              <a:rPr lang="el-GR" sz="1400"/>
              <a:t>, προκύπτει όταν γίνει γονιμοποίηση θηλυκού γαϊδουριού από άλογο.... </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rcRect/>
          <a:stretch>
            <a:fillRect/>
          </a:stretch>
        </p:blipFill>
        <p:spPr bwMode="auto">
          <a:xfrm>
            <a:off x="5943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19"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Τίτλος 2">
            <a:extLst>
              <a:ext uri="{FF2B5EF4-FFF2-40B4-BE49-F238E27FC236}">
                <a16:creationId xmlns:a16="http://schemas.microsoft.com/office/drawing/2014/main" id="{9A826ADE-634C-4C14-B9E1-64C4E760BB34}"/>
              </a:ext>
            </a:extLst>
          </p:cNvPr>
          <p:cNvSpPr>
            <a:spLocks noGrp="1"/>
          </p:cNvSpPr>
          <p:nvPr>
            <p:ph type="title"/>
          </p:nvPr>
        </p:nvSpPr>
        <p:spPr>
          <a:xfrm>
            <a:off x="5181601" y="634946"/>
            <a:ext cx="6368142" cy="1450757"/>
          </a:xfrm>
        </p:spPr>
        <p:txBody>
          <a:bodyPr vert="horz" lIns="91440" tIns="45720" rIns="91440" bIns="45720" rtlCol="0" anchor="b">
            <a:normAutofit/>
          </a:bodyPr>
          <a:lstStyle/>
          <a:p>
            <a:r>
              <a:rPr lang="en-US" kern="1200" spc="-50" baseline="0" dirty="0">
                <a:solidFill>
                  <a:schemeClr val="tx1">
                    <a:lumMod val="75000"/>
                    <a:lumOff val="25000"/>
                  </a:schemeClr>
                </a:solidFill>
                <a:latin typeface="+mj-lt"/>
                <a:ea typeface="+mj-ea"/>
                <a:cs typeface="+mj-cs"/>
              </a:rPr>
              <a:t>Δύο ή Έξη Βασίλεια;</a:t>
            </a:r>
          </a:p>
        </p:txBody>
      </p:sp>
      <p:pic>
        <p:nvPicPr>
          <p:cNvPr id="5" name="Picture 4">
            <a:extLst>
              <a:ext uri="{FF2B5EF4-FFF2-40B4-BE49-F238E27FC236}">
                <a16:creationId xmlns:a16="http://schemas.microsoft.com/office/drawing/2014/main" id="{5F446723-901B-E269-1D56-83589036E1E0}"/>
              </a:ext>
            </a:extLst>
          </p:cNvPr>
          <p:cNvPicPr>
            <a:picLocks noChangeAspect="1"/>
          </p:cNvPicPr>
          <p:nvPr/>
        </p:nvPicPr>
        <p:blipFill rotWithShape="1">
          <a:blip r:embed="rId3"/>
          <a:srcRect l="28282" r="31239" b="-1"/>
          <a:stretch/>
        </p:blipFill>
        <p:spPr>
          <a:xfrm>
            <a:off x="20" y="-12128"/>
            <a:ext cx="4654276" cy="6870127"/>
          </a:xfrm>
          <a:prstGeom prst="rect">
            <a:avLst/>
          </a:prstGeom>
        </p:spPr>
      </p:pic>
      <p:cxnSp>
        <p:nvCxnSpPr>
          <p:cNvPr id="19" name="Straight Connector 18">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Ορθογώνιο 1">
            <a:extLst>
              <a:ext uri="{FF2B5EF4-FFF2-40B4-BE49-F238E27FC236}">
                <a16:creationId xmlns:a16="http://schemas.microsoft.com/office/drawing/2014/main" id="{1F11103B-6068-4E3B-960F-3291DAE75DCD}"/>
              </a:ext>
            </a:extLst>
          </p:cNvPr>
          <p:cNvSpPr/>
          <p:nvPr/>
        </p:nvSpPr>
        <p:spPr>
          <a:xfrm>
            <a:off x="5181601" y="2198914"/>
            <a:ext cx="6368142" cy="3670180"/>
          </a:xfrm>
          <a:prstGeom prst="rect">
            <a:avLst/>
          </a:prstGeom>
        </p:spPr>
        <p:txBody>
          <a:bodyPr vert="horz" lIns="0" tIns="45720" rIns="0" bIns="45720" rtlCol="0">
            <a:normAutofit lnSpcReduction="10000"/>
          </a:bodyPr>
          <a:lstStyle/>
          <a:p>
            <a:pPr defTabSz="914400">
              <a:lnSpc>
                <a:spcPct val="90000"/>
              </a:lnSpc>
              <a:spcAft>
                <a:spcPts val="1000"/>
              </a:spcAft>
              <a:buClr>
                <a:schemeClr val="accent1"/>
              </a:buClr>
              <a:buFont typeface="Calibri" panose="020F0502020204030204" pitchFamily="34" charset="0"/>
            </a:pPr>
            <a:r>
              <a:rPr lang="en-US" sz="2400" dirty="0">
                <a:solidFill>
                  <a:schemeClr val="tx1">
                    <a:lumMod val="75000"/>
                    <a:lumOff val="25000"/>
                  </a:schemeClr>
                </a:solidFill>
              </a:rPr>
              <a:t>Στην κλασική </a:t>
            </a:r>
            <a:r>
              <a:rPr lang="en-US" sz="2400" u="sng" dirty="0">
                <a:solidFill>
                  <a:schemeClr val="tx1">
                    <a:lumMod val="75000"/>
                    <a:lumOff val="25000"/>
                  </a:schemeClr>
                </a:solidFill>
                <a:uFill>
                  <a:solidFill>
                    <a:srgbClr val="000000"/>
                  </a:solidFill>
                </a:uFill>
                <a:hlinkClick r:id="rId4" tooltip="Συστηματική ταξινόμηση"/>
              </a:rPr>
              <a:t>συστηματική ταξινόμηση</a:t>
            </a:r>
            <a:r>
              <a:rPr lang="en-US" sz="2400" dirty="0">
                <a:solidFill>
                  <a:schemeClr val="tx1">
                    <a:lumMod val="75000"/>
                    <a:lumOff val="25000"/>
                  </a:schemeClr>
                </a:solidFill>
              </a:rPr>
              <a:t> ως </a:t>
            </a:r>
            <a:r>
              <a:rPr lang="en-US" sz="2400" b="1" dirty="0">
                <a:solidFill>
                  <a:schemeClr val="tx1">
                    <a:lumMod val="75000"/>
                    <a:lumOff val="25000"/>
                  </a:schemeClr>
                </a:solidFill>
              </a:rPr>
              <a:t>βασίλειο</a:t>
            </a:r>
            <a:r>
              <a:rPr lang="en-US" sz="2400" dirty="0">
                <a:solidFill>
                  <a:schemeClr val="tx1">
                    <a:lumMod val="75000"/>
                    <a:lumOff val="25000"/>
                  </a:schemeClr>
                </a:solidFill>
              </a:rPr>
              <a:t> (</a:t>
            </a:r>
            <a:r>
              <a:rPr lang="en-US" sz="2400" u="sng" dirty="0">
                <a:solidFill>
                  <a:schemeClr val="tx1">
                    <a:lumMod val="75000"/>
                    <a:lumOff val="25000"/>
                  </a:schemeClr>
                </a:solidFill>
                <a:uFill>
                  <a:solidFill>
                    <a:srgbClr val="000000"/>
                  </a:solidFill>
                </a:uFill>
                <a:hlinkClick r:id="rId5" tooltip="Λατινική γλώσσα"/>
              </a:rPr>
              <a:t>λατ.</a:t>
            </a:r>
            <a:r>
              <a:rPr lang="en-US" sz="2400" dirty="0">
                <a:solidFill>
                  <a:schemeClr val="tx1">
                    <a:lumMod val="75000"/>
                    <a:lumOff val="25000"/>
                  </a:schemeClr>
                </a:solidFill>
              </a:rPr>
              <a:t>: </a:t>
            </a:r>
            <a:r>
              <a:rPr lang="en-US" sz="2400" i="1" dirty="0">
                <a:solidFill>
                  <a:schemeClr val="tx1">
                    <a:lumMod val="75000"/>
                    <a:lumOff val="25000"/>
                  </a:schemeClr>
                </a:solidFill>
              </a:rPr>
              <a:t>Regnum</a:t>
            </a:r>
            <a:r>
              <a:rPr lang="en-US" sz="2400" dirty="0">
                <a:solidFill>
                  <a:schemeClr val="tx1">
                    <a:lumMod val="75000"/>
                    <a:lumOff val="25000"/>
                  </a:schemeClr>
                </a:solidFill>
              </a:rPr>
              <a:t>) ονομάζεται η υψηλότερη κατηγορία της συστηματικής ταξινόμησης. Αρχικά όλα τα ζωντανά όντα διαιρούνταν μόνο σε </a:t>
            </a:r>
            <a:r>
              <a:rPr lang="en-US" sz="2400" b="1" dirty="0">
                <a:solidFill>
                  <a:schemeClr val="tx1">
                    <a:lumMod val="75000"/>
                    <a:lumOff val="25000"/>
                  </a:schemeClr>
                </a:solidFill>
              </a:rPr>
              <a:t>Φυτά</a:t>
            </a:r>
            <a:r>
              <a:rPr lang="en-US" sz="2400" dirty="0">
                <a:solidFill>
                  <a:schemeClr val="tx1">
                    <a:lumMod val="75000"/>
                    <a:lumOff val="25000"/>
                  </a:schemeClr>
                </a:solidFill>
              </a:rPr>
              <a:t> και </a:t>
            </a:r>
            <a:r>
              <a:rPr lang="en-US" sz="2400" b="1" dirty="0">
                <a:solidFill>
                  <a:schemeClr val="tx1">
                    <a:lumMod val="75000"/>
                    <a:lumOff val="25000"/>
                  </a:schemeClr>
                </a:solidFill>
              </a:rPr>
              <a:t>Ζώα</a:t>
            </a:r>
            <a:r>
              <a:rPr lang="en-US" sz="2400" dirty="0">
                <a:solidFill>
                  <a:schemeClr val="tx1">
                    <a:lumMod val="75000"/>
                    <a:lumOff val="25000"/>
                  </a:schemeClr>
                </a:solidFill>
              </a:rPr>
              <a:t>, αργότερα προστέθηκαν τα </a:t>
            </a:r>
            <a:r>
              <a:rPr lang="en-US" sz="2400" u="sng" dirty="0">
                <a:solidFill>
                  <a:schemeClr val="tx1">
                    <a:lumMod val="75000"/>
                    <a:lumOff val="25000"/>
                  </a:schemeClr>
                </a:solidFill>
                <a:uFill>
                  <a:solidFill>
                    <a:srgbClr val="000000"/>
                  </a:solidFill>
                </a:uFill>
                <a:hlinkClick r:id="rId6" tooltip="Πρώτιστα"/>
              </a:rPr>
              <a:t>Πρώτιστα</a:t>
            </a:r>
            <a:r>
              <a:rPr lang="en-US" sz="2400" dirty="0">
                <a:solidFill>
                  <a:schemeClr val="tx1">
                    <a:lumMod val="75000"/>
                    <a:lumOff val="25000"/>
                  </a:schemeClr>
                </a:solidFill>
              </a:rPr>
              <a:t> (Protista) και διαχωρίστηκαν οι </a:t>
            </a:r>
            <a:r>
              <a:rPr lang="en-US" sz="2400" u="sng" dirty="0">
                <a:solidFill>
                  <a:schemeClr val="tx1">
                    <a:lumMod val="75000"/>
                    <a:lumOff val="25000"/>
                  </a:schemeClr>
                </a:solidFill>
                <a:uFill>
                  <a:solidFill>
                    <a:srgbClr val="000000"/>
                  </a:solidFill>
                </a:uFill>
                <a:hlinkClick r:id="rId7" tooltip="Μύκητες"/>
              </a:rPr>
              <a:t>Μύκητες</a:t>
            </a:r>
            <a:r>
              <a:rPr lang="en-US" sz="2400" dirty="0">
                <a:solidFill>
                  <a:schemeClr val="tx1">
                    <a:lumMod val="75000"/>
                    <a:lumOff val="25000"/>
                  </a:schemeClr>
                </a:solidFill>
              </a:rPr>
              <a:t> από τα Φυτά. Τελευταία προστέθηκαν τα Αρχαιοβακτήρια. Αυτά τα 6 βασίλεια, βάσει γενετικών εξετάσεων, διαιρέθηκαν τελευταία σε τρία </a:t>
            </a:r>
            <a:r>
              <a:rPr lang="en-US" sz="2400" b="1" dirty="0">
                <a:solidFill>
                  <a:schemeClr val="tx1">
                    <a:lumMod val="75000"/>
                    <a:lumOff val="25000"/>
                  </a:schemeClr>
                </a:solidFill>
              </a:rPr>
              <a:t>Υπερβασίλεια</a:t>
            </a:r>
            <a:r>
              <a:rPr lang="en-US" sz="2400" dirty="0">
                <a:solidFill>
                  <a:schemeClr val="tx1">
                    <a:lumMod val="75000"/>
                    <a:lumOff val="25000"/>
                  </a:schemeClr>
                </a:solidFill>
              </a:rPr>
              <a:t> (</a:t>
            </a:r>
            <a:r>
              <a:rPr lang="en-US" sz="2400" i="1" dirty="0">
                <a:solidFill>
                  <a:schemeClr val="tx1">
                    <a:lumMod val="75000"/>
                    <a:lumOff val="25000"/>
                  </a:schemeClr>
                </a:solidFill>
              </a:rPr>
              <a:t>Superregnum</a:t>
            </a:r>
            <a:r>
              <a:rPr lang="en-US" sz="2400" dirty="0">
                <a:solidFill>
                  <a:schemeClr val="tx1">
                    <a:lumMod val="75000"/>
                    <a:lumOff val="25000"/>
                  </a:schemeClr>
                </a:solidFill>
              </a:rPr>
              <a:t>).</a:t>
            </a:r>
            <a:endParaRPr lang="en-US" sz="2400" dirty="0">
              <a:solidFill>
                <a:schemeClr val="tx1">
                  <a:lumMod val="75000"/>
                  <a:lumOff val="25000"/>
                </a:schemeClr>
              </a:solidFill>
              <a:effectLst/>
            </a:endParaRPr>
          </a:p>
        </p:txBody>
      </p:sp>
    </p:spTree>
    <p:extLst>
      <p:ext uri="{BB962C8B-B14F-4D97-AF65-F5344CB8AC3E}">
        <p14:creationId xmlns:p14="http://schemas.microsoft.com/office/powerpoint/2010/main" val="1087724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15905BD-6A55-46EA-BE4C-A8A2B20224CD}"/>
              </a:ext>
            </a:extLst>
          </p:cNvPr>
          <p:cNvPicPr>
            <a:picLocks noChangeAspect="1"/>
          </p:cNvPicPr>
          <p:nvPr/>
        </p:nvPicPr>
        <p:blipFill>
          <a:blip r:embed="rId3"/>
          <a:stretch>
            <a:fillRect/>
          </a:stretch>
        </p:blipFill>
        <p:spPr>
          <a:xfrm>
            <a:off x="4816955" y="352521"/>
            <a:ext cx="6963835" cy="5571067"/>
          </a:xfrm>
          <a:prstGeom prst="rect">
            <a:avLst/>
          </a:prstGeom>
        </p:spPr>
      </p:pic>
      <p:sp>
        <p:nvSpPr>
          <p:cNvPr id="3" name="TextBox 2">
            <a:extLst>
              <a:ext uri="{FF2B5EF4-FFF2-40B4-BE49-F238E27FC236}">
                <a16:creationId xmlns:a16="http://schemas.microsoft.com/office/drawing/2014/main" id="{6C9E9D08-E9C3-4532-AAC8-E26DCE8064F6}"/>
              </a:ext>
            </a:extLst>
          </p:cNvPr>
          <p:cNvSpPr txBox="1"/>
          <p:nvPr/>
        </p:nvSpPr>
        <p:spPr>
          <a:xfrm>
            <a:off x="304800" y="942109"/>
            <a:ext cx="3574473" cy="2585323"/>
          </a:xfrm>
          <a:prstGeom prst="rect">
            <a:avLst/>
          </a:prstGeom>
          <a:noFill/>
        </p:spPr>
        <p:txBody>
          <a:bodyPr wrap="square" rtlCol="0">
            <a:spAutoFit/>
          </a:bodyPr>
          <a:lstStyle/>
          <a:p>
            <a:r>
              <a:rPr lang="el-GR" sz="2400" dirty="0"/>
              <a:t>Εμείς κρατάμε αυτήν τη βασική ταξινόμηση και περιοριζόμαστε για λόγους πρακτικούς στα δύο βασίλεια των Ζώων και των Φυτών.</a:t>
            </a:r>
            <a:endParaRPr lang="en-US" sz="2400" dirty="0"/>
          </a:p>
          <a:p>
            <a:endParaRPr lang="en-US" dirty="0"/>
          </a:p>
        </p:txBody>
      </p:sp>
    </p:spTree>
    <p:extLst>
      <p:ext uri="{BB962C8B-B14F-4D97-AF65-F5344CB8AC3E}">
        <p14:creationId xmlns:p14="http://schemas.microsoft.com/office/powerpoint/2010/main" val="1144662938"/>
      </p:ext>
    </p:extLst>
  </p:cSld>
  <p:clrMapOvr>
    <a:masterClrMapping/>
  </p:clrMapOvr>
</p:sld>
</file>

<file path=ppt/theme/theme1.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873</TotalTime>
  <Words>6587</Words>
  <Application>Microsoft Office PowerPoint</Application>
  <PresentationFormat>Ευρεία οθόνη</PresentationFormat>
  <Paragraphs>400</Paragraphs>
  <Slides>52</Slides>
  <Notes>41</Notes>
  <HiddenSlides>0</HiddenSlides>
  <MMClips>25</MMClips>
  <ScaleCrop>false</ScaleCrop>
  <HeadingPairs>
    <vt:vector size="8" baseType="variant">
      <vt:variant>
        <vt:lpstr>Γραμματοσειρές που χρησιμοποιούνται</vt:lpstr>
      </vt:variant>
      <vt:variant>
        <vt:i4>9</vt:i4>
      </vt:variant>
      <vt:variant>
        <vt:lpstr>Θέμα</vt:lpstr>
      </vt:variant>
      <vt:variant>
        <vt:i4>1</vt:i4>
      </vt:variant>
      <vt:variant>
        <vt:lpstr>Ενσωματωμένοι διακομιστές OLE</vt:lpstr>
      </vt:variant>
      <vt:variant>
        <vt:i4>0</vt:i4>
      </vt:variant>
      <vt:variant>
        <vt:lpstr>Τίτλοι διαφανειών</vt:lpstr>
      </vt:variant>
      <vt:variant>
        <vt:i4>52</vt:i4>
      </vt:variant>
    </vt:vector>
  </HeadingPairs>
  <TitlesOfParts>
    <vt:vector size="62" baseType="lpstr">
      <vt:lpstr>Abadi</vt:lpstr>
      <vt:lpstr>Arial</vt:lpstr>
      <vt:lpstr>Bahnschrift</vt:lpstr>
      <vt:lpstr>Calibri</vt:lpstr>
      <vt:lpstr>Calibri Light</vt:lpstr>
      <vt:lpstr>Comic Sans MS</vt:lpstr>
      <vt:lpstr>Times New Roman</vt:lpstr>
      <vt:lpstr>Trebuchet MS</vt:lpstr>
      <vt:lpstr>verdana</vt:lpstr>
      <vt:lpstr>Ανασκόπηση</vt:lpstr>
      <vt:lpstr>ΔΠΜΣ-ΜΑΘΗΜΑ #2 ΓΙΑ ΤΟ ΑΠΟΤΕΛΕΣΜΑ ΕΞΕΛΙΞΗΣ ΜΕΣΩ ΦΥΣΙΚΗΣ ΕΠΙΛΟΓΗΣ –ΣΧΕΣΗ ΜΕ ΑΕΙΦΟΡΙΑ: SOS- Θα ξέρετε να απαντάτε μόνο τις ερωτήσεις ΠΕ της τελευταίας διαφάνειας</vt:lpstr>
      <vt:lpstr>(ΔΙΑΦΑΝΕΙΑ ΑΠΌ ΤΟ ΠΡΟΗΓΟΥΜΕΝΟ ΜΑΘΗΜΑ)  </vt:lpstr>
      <vt:lpstr>Of all species that have existed on Earth, 99.9 percent are now extinct. Many of them perished in five cataclysmic events. </vt:lpstr>
      <vt:lpstr>Γνωριμία με τον Λινναίο (όχι τον Στέφανο!)</vt:lpstr>
      <vt:lpstr>Η βάση της Ταξινόμησης</vt:lpstr>
      <vt:lpstr>Έννοια του Είδους</vt:lpstr>
      <vt:lpstr>Παρουσίαση του PowerPoint</vt:lpstr>
      <vt:lpstr>Δύο ή Έξη Βασίλεια;</vt:lpstr>
      <vt:lpstr>Παρουσίαση του PowerPoint</vt:lpstr>
      <vt:lpstr>Ιστορία της εμφάνισης των 4 κύριων ομάδων (Συνομοταξίες) του Βασιλείου των Φυτών:</vt:lpstr>
      <vt:lpstr>Κύριοι παράγοντες που επηρέασαν την εξέλιξη των φυτών: Ο Τρόπος πολλαπλασιασμού και ο τρόπος μεταφοράς του νερού (ύπαρξη σωλήνων).</vt:lpstr>
      <vt:lpstr>Εικόνα :  Τυπικό άνθος ενός φυτού (αγγειόσπερμου).</vt:lpstr>
      <vt:lpstr>Παρουσίαση του PowerPoint</vt:lpstr>
      <vt:lpstr>Παρουσίαση του PowerPoint</vt:lpstr>
      <vt:lpstr>Παρουσίαση του PowerPoint</vt:lpstr>
      <vt:lpstr>ΣΥΝΟΜΟTΑΞΙΑ:    ΒΡΥΟΦΥTΑ. </vt:lpstr>
      <vt:lpstr>Παρουσίαση του PowerPoint</vt:lpstr>
      <vt:lpstr>ΣΥΝΟΜΟTΑΞΙΑ: ΣΠΕΡΜΑΤΟΦΥTΑ</vt:lpstr>
      <vt:lpstr>Παρουσίαση του PowerPoint</vt:lpstr>
      <vt:lpstr>Παρουσίαση του PowerPoint</vt:lpstr>
      <vt:lpstr>«Tα μονοκοτυλήδονα και τα δικοτυλήδονα ανθίζανε στον κάμπο σου το 'χαν πει στον κλήδονα και σμίξαμε φιλήδονα τα χείλια μας, Mαλάμω!» (Γ. Σεφέρης)  </vt:lpstr>
      <vt:lpstr>Βασίλειο των Ζώων: Με 2 υποβασίλεια</vt:lpstr>
      <vt:lpstr>ΥΠΟΒΑΣΙΛΕΙΟ ΜΕTΑΖΩΑ. Υποβασίλειο ΜΕΤΑΖΩΑ</vt:lpstr>
      <vt:lpstr>Παρουσίαση του PowerPoint</vt:lpstr>
      <vt:lpstr>Συνομοταξίες Ασπόνδυλων[Μόνο ως Γεν. εικόνα] ΑΠΛΗ ΑΝΑΓΝΩΣΗ</vt:lpstr>
      <vt:lpstr>Παρουσίαση του PowerPoint</vt:lpstr>
      <vt:lpstr>Παρουσίαση του PowerPoint</vt:lpstr>
      <vt:lpstr>Ομοταξία: Αμφίβια (Amphibia)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Μερικά στοιχεία Ταξινόμησης των Ζώων*  *(Αν διαβάσετε την ταξινόμηση αυτή, σχεδόν δεν θα σας χρειαστεί να διαβάσετε το ειδικό κεφάλαιο με την ταξινόμηση των Ζώων).</vt:lpstr>
      <vt:lpstr>                     Νευρικό Σύστημα</vt:lpstr>
      <vt:lpstr>Είδη Συμμετρίας- Συνέχεια</vt:lpstr>
      <vt:lpstr>Από το Νευρικό Δίκτυο στα Γάγγλια</vt:lpstr>
      <vt:lpstr>Παρουσίαση του PowerPoint</vt:lpstr>
      <vt:lpstr>Α. Οι σημαντικότεροι σταθμοί στην εξέλιξη του ΝΣ των ζώων, γενικά: 1ο Στάδιο: Από τους Σπόγγους στα Σπονδυλωτά. </vt:lpstr>
      <vt:lpstr>2ο Στάδιο: Εξέλιξη του ΝΣ στα Χορδωτά (Σπονδυλωτά) με τη δημιουργία νωτιαίου μυελού και στη συνέχεια εξελιγμένου εγκεφάλου. </vt:lpstr>
      <vt:lpstr>Εξέλιξη του Εγκεφαλικού Φλοιού (Ημισφαίρια) στα Σπονδυλωτά: Πρώτα οι Ιχθείς- Χωρίς ημισφαίρια</vt:lpstr>
      <vt:lpstr>Εγκέφαλος πτηνών (Οσφρητικός Λοβός και Ιππόκαμπος)</vt:lpstr>
      <vt:lpstr>Oι σημαντικότεροι σταθμοί στην εξέλιξη του ΝΣ της Συνομοταξίας των Σπονδυλωτών;</vt:lpstr>
      <vt:lpstr>Παρουσίαση του PowerPoint</vt:lpstr>
      <vt:lpstr>ΙΠΠΟΚΑΜΠΟΣ (Μνήμη) ΚΑΙ ΑΜΥΓΔΑΛΗ (Συναισθήματα-λ.χ. Φόβος</vt:lpstr>
      <vt:lpstr>  πτηνά </vt:lpstr>
      <vt:lpstr>Μέγεθος Ιππόκαμπου σε πολυγαμικά αρσενικά τρωκτικά</vt:lpstr>
      <vt:lpstr>Παρουσίαση του PowerPoint</vt:lpstr>
      <vt:lpstr>ΙΠΠΟΚΑΜΠΟΣ: το όργανο της μνήμης</vt:lpstr>
      <vt:lpstr>Παρουσίαση του PowerPoint</vt:lpstr>
      <vt:lpstr>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ΕΞΕΛΙΞΗ ΜΕΣΩ ΦΥΣΙΚΗΣ ΕΠΙΛΟΓΗΣ ΚΑΙ ΑΕΙΦΟΡΙΑ</dc:title>
  <dc:creator>Kyriacos Athanasiou</dc:creator>
  <cp:lastModifiedBy>Kyriacos Athanasiou</cp:lastModifiedBy>
  <cp:revision>36</cp:revision>
  <dcterms:created xsi:type="dcterms:W3CDTF">2021-03-12T09:13:44Z</dcterms:created>
  <dcterms:modified xsi:type="dcterms:W3CDTF">2024-03-15T10:36:15Z</dcterms:modified>
</cp:coreProperties>
</file>