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6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02" autoAdjust="0"/>
    <p:restoredTop sz="94648" autoAdjust="0"/>
  </p:normalViewPr>
  <p:slideViewPr>
    <p:cSldViewPr snapToGrid="0" snapToObjects="1">
      <p:cViewPr varScale="1">
        <p:scale>
          <a:sx n="109" d="100"/>
          <a:sy n="109" d="100"/>
        </p:scale>
        <p:origin x="-8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2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86870-D26D-644A-9FD2-22E373086CE4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2E1C9-5B24-A34B-8C52-67021CB86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l-GR">
              <a:latin typeface="Arial" charset="-5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84692" y="8685109"/>
            <a:ext cx="2971693" cy="457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2893043-C18D-6141-8DA7-B224E1910B23}" type="slidenum">
              <a:rPr lang="el-GR" sz="120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pPr algn="r"/>
              <a:t>2</a:t>
            </a:fld>
            <a:endParaRPr lang="el-GR" sz="1200">
              <a:solidFill>
                <a:schemeClr val="tx1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4198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3475" y="674688"/>
            <a:ext cx="4594225" cy="3446462"/>
          </a:xfrm>
          <a:ln/>
        </p:spPr>
      </p:sp>
      <p:sp>
        <p:nvSpPr>
          <p:cNvPr id="41988" name="Notes Placeholder 2"/>
          <p:cNvSpPr>
            <a:spLocks noGrp="1"/>
          </p:cNvSpPr>
          <p:nvPr>
            <p:ph type="body" idx="1"/>
          </p:nvPr>
        </p:nvSpPr>
        <p:spPr>
          <a:xfrm>
            <a:off x="893610" y="4347702"/>
            <a:ext cx="5070783" cy="4121198"/>
          </a:xfrm>
          <a:noFill/>
        </p:spPr>
        <p:txBody>
          <a:bodyPr lIns="91440" tIns="45720" rIns="91440" bIns="45720"/>
          <a:lstStyle/>
          <a:p>
            <a:pPr eaLnBrk="1" hangingPunct="1"/>
            <a:endParaRPr lang="el-GR">
              <a:latin typeface="Arial" charset="-52"/>
            </a:endParaRPr>
          </a:p>
        </p:txBody>
      </p:sp>
      <p:sp>
        <p:nvSpPr>
          <p:cNvPr id="41989" name="Slide Number Placeholder 3"/>
          <p:cNvSpPr txBox="1">
            <a:spLocks noGrp="1"/>
          </p:cNvSpPr>
          <p:nvPr/>
        </p:nvSpPr>
        <p:spPr bwMode="auto">
          <a:xfrm>
            <a:off x="3876613" y="8695404"/>
            <a:ext cx="2981387" cy="448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 eaLnBrk="0" hangingPunct="0"/>
            <a:fld id="{6BA1B8EC-FB86-BF47-AF46-B891BB93014E}" type="slidenum">
              <a:rPr lang="en-US" sz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pPr algn="r" eaLnBrk="0" hangingPunct="0"/>
              <a:t>2</a:t>
            </a:fld>
            <a:endParaRPr lang="en-US" sz="120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4692" y="8685109"/>
            <a:ext cx="2971693" cy="457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B0A42BD-7358-024B-8F2D-79F93935FF3F}" type="slidenum">
              <a:rPr lang="el-GR" sz="120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pPr algn="r"/>
              <a:t>3</a:t>
            </a:fld>
            <a:endParaRPr lang="el-GR" sz="1200">
              <a:solidFill>
                <a:schemeClr val="tx1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4403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3475" y="674688"/>
            <a:ext cx="4594225" cy="3446462"/>
          </a:xfrm>
          <a:ln/>
        </p:spPr>
      </p:sp>
      <p:sp>
        <p:nvSpPr>
          <p:cNvPr id="44036" name="Notes Placeholder 2"/>
          <p:cNvSpPr>
            <a:spLocks noGrp="1"/>
          </p:cNvSpPr>
          <p:nvPr>
            <p:ph type="body" idx="1"/>
          </p:nvPr>
        </p:nvSpPr>
        <p:spPr>
          <a:xfrm>
            <a:off x="893610" y="4347702"/>
            <a:ext cx="5070783" cy="4121198"/>
          </a:xfrm>
          <a:noFill/>
        </p:spPr>
        <p:txBody>
          <a:bodyPr lIns="91440" tIns="45720" rIns="91440" bIns="45720"/>
          <a:lstStyle/>
          <a:p>
            <a:pPr eaLnBrk="1" hangingPunct="1"/>
            <a:endParaRPr lang="el-GR">
              <a:latin typeface="Arial" charset="-52"/>
            </a:endParaRPr>
          </a:p>
        </p:txBody>
      </p:sp>
      <p:sp>
        <p:nvSpPr>
          <p:cNvPr id="44037" name="Slide Number Placeholder 3"/>
          <p:cNvSpPr txBox="1">
            <a:spLocks noGrp="1"/>
          </p:cNvSpPr>
          <p:nvPr/>
        </p:nvSpPr>
        <p:spPr bwMode="auto">
          <a:xfrm>
            <a:off x="3876613" y="8695404"/>
            <a:ext cx="2981387" cy="448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 eaLnBrk="0" hangingPunct="0"/>
            <a:fld id="{06FA2BCA-C5DE-A747-9A7C-9BBCDDF5E5FE}" type="slidenum">
              <a:rPr lang="en-US" sz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pPr algn="r" eaLnBrk="0" hangingPunct="0"/>
              <a:t>3</a:t>
            </a:fld>
            <a:endParaRPr lang="en-US" sz="120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1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44450" eaLnBrk="1" hangingPunct="1"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Arial" charset="-52"/>
                <a:ea typeface="Arial" charset="-52"/>
                <a:cs typeface="Arial" charset="-52"/>
                <a:sym typeface="Arial" charset="-52"/>
              </a:rPr>
              <a:t>1 Attachment = survival tool. Social brain. Isolation is traumatizing. Well known effects on health: failure to thrive, grief process, wounds heal more slowly, etc.</a:t>
            </a:r>
          </a:p>
          <a:p>
            <a:pPr marL="44450" eaLnBrk="1" hangingPunct="1"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Arial" charset="-52"/>
                <a:ea typeface="Arial" charset="-52"/>
                <a:cs typeface="Arial" charset="-52"/>
                <a:sym typeface="Arial" charset="-52"/>
              </a:rPr>
              <a:t>Trauma = basic appraisal that the world is not a safe place.</a:t>
            </a:r>
          </a:p>
          <a:p>
            <a:pPr marL="44450" eaLnBrk="1" hangingPunct="1">
              <a:spcBef>
                <a:spcPts val="425"/>
              </a:spcBef>
            </a:pPr>
            <a:endParaRPr lang="en-US">
              <a:solidFill>
                <a:srgbClr val="000000"/>
              </a:solidFill>
              <a:latin typeface="Arial" charset="-52"/>
              <a:ea typeface="Arial" charset="-52"/>
              <a:cs typeface="Arial" charset="-52"/>
              <a:sym typeface="Arial" charset="-52"/>
            </a:endParaRPr>
          </a:p>
          <a:p>
            <a:pPr marL="44450" eaLnBrk="1" hangingPunct="1"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Arial" charset="-52"/>
                <a:ea typeface="Arial" charset="-52"/>
                <a:cs typeface="Arial" charset="-52"/>
                <a:sym typeface="Arial" charset="-52"/>
              </a:rPr>
              <a:t>2 Safe haven – reliance upon others in times of need (impact of fear on seeking connection) Most basic attachment question for couples: Are you there for me when I need you? </a:t>
            </a:r>
          </a:p>
          <a:p>
            <a:pPr marL="44450" eaLnBrk="1" hangingPunct="1"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Arial" charset="-52"/>
                <a:ea typeface="Arial" charset="-52"/>
                <a:cs typeface="Arial" charset="-52"/>
                <a:sym typeface="Arial" charset="-52"/>
              </a:rPr>
              <a:t>It says, </a:t>
            </a:r>
            <a:r>
              <a:rPr lang="ja-JP" altLang="en-US">
                <a:solidFill>
                  <a:srgbClr val="000000"/>
                </a:solidFill>
                <a:latin typeface="Arial" charset="-52"/>
                <a:ea typeface="Arial" charset="-52"/>
                <a:cs typeface="Arial" charset="-52"/>
                <a:sym typeface="Arial" charset="-52"/>
              </a:rPr>
              <a:t>“</a:t>
            </a:r>
            <a:r>
              <a:rPr lang="en-US" altLang="ja-JP">
                <a:solidFill>
                  <a:srgbClr val="000000"/>
                </a:solidFill>
                <a:latin typeface="Arial" charset="-52"/>
                <a:ea typeface="Arial" charset="-52"/>
                <a:cs typeface="Arial" charset="-52"/>
                <a:sym typeface="Arial" charset="-52"/>
              </a:rPr>
              <a:t>I can risk to ask for you</a:t>
            </a:r>
            <a:r>
              <a:rPr lang="ja-JP" altLang="en-US">
                <a:solidFill>
                  <a:srgbClr val="000000"/>
                </a:solidFill>
                <a:latin typeface="Arial" charset="-52"/>
                <a:ea typeface="Arial" charset="-52"/>
                <a:cs typeface="Arial" charset="-52"/>
                <a:sym typeface="Arial" charset="-52"/>
              </a:rPr>
              <a:t>”</a:t>
            </a:r>
            <a:r>
              <a:rPr lang="en-US" altLang="ja-JP">
                <a:solidFill>
                  <a:srgbClr val="000000"/>
                </a:solidFill>
                <a:latin typeface="Arial" charset="-52"/>
                <a:ea typeface="Arial" charset="-52"/>
                <a:cs typeface="Arial" charset="-52"/>
                <a:sym typeface="Arial" charset="-52"/>
              </a:rPr>
              <a:t>, vs. </a:t>
            </a:r>
            <a:r>
              <a:rPr lang="ja-JP" altLang="en-US">
                <a:solidFill>
                  <a:srgbClr val="000000"/>
                </a:solidFill>
                <a:latin typeface="Arial" charset="-52"/>
                <a:ea typeface="Arial" charset="-52"/>
                <a:cs typeface="Arial" charset="-52"/>
                <a:sym typeface="Arial" charset="-52"/>
              </a:rPr>
              <a:t>“</a:t>
            </a:r>
            <a:r>
              <a:rPr lang="en-US" altLang="ja-JP">
                <a:solidFill>
                  <a:srgbClr val="000000"/>
                </a:solidFill>
                <a:latin typeface="Arial" charset="-52"/>
                <a:ea typeface="Arial" charset="-52"/>
                <a:cs typeface="Arial" charset="-52"/>
                <a:sym typeface="Arial" charset="-52"/>
              </a:rPr>
              <a:t>I must ensure your response</a:t>
            </a:r>
            <a:r>
              <a:rPr lang="ja-JP" altLang="en-US">
                <a:solidFill>
                  <a:srgbClr val="000000"/>
                </a:solidFill>
                <a:latin typeface="Arial" charset="-52"/>
                <a:ea typeface="Arial" charset="-52"/>
                <a:cs typeface="Arial" charset="-52"/>
                <a:sym typeface="Arial" charset="-52"/>
              </a:rPr>
              <a:t>”</a:t>
            </a:r>
            <a:r>
              <a:rPr lang="en-US" altLang="ja-JP">
                <a:solidFill>
                  <a:srgbClr val="000000"/>
                </a:solidFill>
                <a:latin typeface="Arial" charset="-52"/>
                <a:ea typeface="Arial" charset="-52"/>
                <a:cs typeface="Arial" charset="-52"/>
                <a:sym typeface="Arial" charset="-52"/>
              </a:rPr>
              <a:t> or </a:t>
            </a:r>
            <a:r>
              <a:rPr lang="ja-JP" altLang="en-US">
                <a:solidFill>
                  <a:srgbClr val="000000"/>
                </a:solidFill>
                <a:latin typeface="Arial" charset="-52"/>
                <a:ea typeface="Arial" charset="-52"/>
                <a:cs typeface="Arial" charset="-52"/>
                <a:sym typeface="Arial" charset="-52"/>
              </a:rPr>
              <a:t>“</a:t>
            </a:r>
            <a:r>
              <a:rPr lang="en-US" altLang="ja-JP">
                <a:solidFill>
                  <a:srgbClr val="000000"/>
                </a:solidFill>
                <a:latin typeface="Arial" charset="-52"/>
                <a:ea typeface="Arial" charset="-52"/>
                <a:cs typeface="Arial" charset="-52"/>
                <a:sym typeface="Arial" charset="-52"/>
              </a:rPr>
              <a:t>It</a:t>
            </a:r>
            <a:r>
              <a:rPr lang="ja-JP" altLang="en-US">
                <a:solidFill>
                  <a:srgbClr val="000000"/>
                </a:solidFill>
                <a:latin typeface="Arial" charset="-52"/>
                <a:ea typeface="Arial" charset="-52"/>
                <a:cs typeface="Arial" charset="-52"/>
                <a:sym typeface="Arial" charset="-52"/>
              </a:rPr>
              <a:t>’</a:t>
            </a:r>
            <a:r>
              <a:rPr lang="en-US" altLang="ja-JP">
                <a:solidFill>
                  <a:srgbClr val="000000"/>
                </a:solidFill>
                <a:latin typeface="Arial" charset="-52"/>
                <a:ea typeface="Arial" charset="-52"/>
                <a:cs typeface="Arial" charset="-52"/>
                <a:sym typeface="Arial" charset="-52"/>
              </a:rPr>
              <a:t>s no use to ask for support</a:t>
            </a:r>
            <a:r>
              <a:rPr lang="ja-JP" altLang="en-US">
                <a:solidFill>
                  <a:srgbClr val="000000"/>
                </a:solidFill>
                <a:latin typeface="Arial" charset="-52"/>
                <a:ea typeface="Arial" charset="-52"/>
                <a:cs typeface="Arial" charset="-52"/>
                <a:sym typeface="Arial" charset="-52"/>
              </a:rPr>
              <a:t>”</a:t>
            </a:r>
            <a:endParaRPr lang="en-US" altLang="ja-JP">
              <a:solidFill>
                <a:srgbClr val="000000"/>
              </a:solidFill>
              <a:latin typeface="Arial" charset="-52"/>
              <a:ea typeface="Arial" charset="-52"/>
              <a:cs typeface="Arial" charset="-52"/>
              <a:sym typeface="Arial" charset="-52"/>
            </a:endParaRPr>
          </a:p>
          <a:p>
            <a:pPr marL="44450" eaLnBrk="1" hangingPunct="1">
              <a:spcBef>
                <a:spcPts val="425"/>
              </a:spcBef>
            </a:pPr>
            <a:endParaRPr lang="en-US">
              <a:solidFill>
                <a:srgbClr val="000000"/>
              </a:solidFill>
              <a:latin typeface="Arial" charset="-52"/>
              <a:ea typeface="Arial" charset="-52"/>
              <a:cs typeface="Arial" charset="-52"/>
              <a:sym typeface="Arial" charset="-52"/>
            </a:endParaRPr>
          </a:p>
          <a:p>
            <a:pPr marL="44450" eaLnBrk="1" hangingPunct="1"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Arial" charset="-52"/>
                <a:ea typeface="Arial" charset="-52"/>
                <a:cs typeface="Arial" charset="-52"/>
                <a:sym typeface="Arial" charset="-52"/>
              </a:rPr>
              <a:t>3 Secure base – If you are there, I am free to move about the world. Autonomy comes out of secure connection – not going it alone. </a:t>
            </a:r>
          </a:p>
          <a:p>
            <a:pPr marL="44450" eaLnBrk="1" hangingPunct="1"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Arial" charset="-52"/>
                <a:ea typeface="Arial" charset="-52"/>
                <a:cs typeface="Arial" charset="-52"/>
                <a:sym typeface="Arial" charset="-52"/>
              </a:rPr>
              <a:t>Allows emotions to be experienced and expressed without distortion or denial. Full range access to self.</a:t>
            </a:r>
          </a:p>
          <a:p>
            <a:pPr marL="44450" eaLnBrk="1" hangingPunct="1">
              <a:spcBef>
                <a:spcPts val="425"/>
              </a:spcBef>
            </a:pPr>
            <a:endParaRPr lang="en-US">
              <a:solidFill>
                <a:srgbClr val="000000"/>
              </a:solidFill>
              <a:latin typeface="Arial" charset="-52"/>
              <a:ea typeface="Arial" charset="-52"/>
              <a:cs typeface="Arial" charset="-52"/>
              <a:sym typeface="Arial" charset="-52"/>
            </a:endParaRPr>
          </a:p>
          <a:p>
            <a:pPr marL="44450" eaLnBrk="1" hangingPunct="1"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Arial" charset="-52"/>
                <a:ea typeface="Arial" charset="-52"/>
                <a:cs typeface="Arial" charset="-52"/>
                <a:sym typeface="Arial" charset="-52"/>
              </a:rPr>
              <a:t>4 Underlying issue in much couple conflict is about feeling connected: Do I matter to you? Will you respond?</a:t>
            </a:r>
          </a:p>
          <a:p>
            <a:pPr marL="44450" eaLnBrk="1" hangingPunct="1"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Arial" charset="-52"/>
                <a:ea typeface="Arial" charset="-52"/>
                <a:cs typeface="Arial" charset="-52"/>
                <a:sym typeface="Arial" charset="-52"/>
              </a:rPr>
              <a:t>Gottman – disconnection is corrosive to relationships</a:t>
            </a:r>
          </a:p>
          <a:p>
            <a:pPr marL="44450" eaLnBrk="1" hangingPunct="1">
              <a:spcBef>
                <a:spcPts val="425"/>
              </a:spcBef>
            </a:pPr>
            <a:endParaRPr lang="en-US">
              <a:solidFill>
                <a:srgbClr val="000000"/>
              </a:solidFill>
              <a:latin typeface="Arial" charset="-52"/>
              <a:ea typeface="Arial" charset="-52"/>
              <a:cs typeface="Arial" charset="-52"/>
              <a:sym typeface="Arial" charset="-52"/>
            </a:endParaRPr>
          </a:p>
          <a:p>
            <a:pPr marL="44450" eaLnBrk="1" hangingPunct="1"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Arial" charset="-52"/>
                <a:ea typeface="Arial" charset="-52"/>
                <a:cs typeface="Arial" charset="-52"/>
                <a:sym typeface="Arial" charset="-52"/>
              </a:rPr>
              <a:t>5 Predictable process of coping of coping with distress</a:t>
            </a:r>
          </a:p>
          <a:p>
            <a:pPr marL="44450" eaLnBrk="1" hangingPunct="1"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Arial" charset="-52"/>
                <a:ea typeface="Arial" charset="-52"/>
                <a:cs typeface="Arial" charset="-52"/>
                <a:sym typeface="Arial" charset="-52"/>
              </a:rPr>
              <a:t>Strange situation – it was the reunion that was diagnostic, not the level of distress at the time of the rupture.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>
              <a:latin typeface="Arial" charset="-5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9940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EE49DE-42EE-4F4A-8511-935B65BA4891}" type="slidenum">
              <a:rPr lang="el-GR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l-GR"/>
              <a:t>παράδειγμα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4036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28964B-D15E-524B-AB92-5C99F502BBA7}" type="slidenum">
              <a:rPr lang="el-GR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6856-56E2-EF45-991C-45C2A1BA84A5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52F0-5817-DE4A-9595-8B97E4CCE4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6856-56E2-EF45-991C-45C2A1BA84A5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52F0-5817-DE4A-9595-8B97E4CCE4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6856-56E2-EF45-991C-45C2A1BA84A5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52F0-5817-DE4A-9595-8B97E4CCE4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605B6-9FF1-454F-A6EF-4AA97E6B282D}" type="datetime1">
              <a:rPr lang="el-GR"/>
              <a:pPr>
                <a:defRPr/>
              </a:pPr>
              <a:t>1/24/18</a:t>
            </a:fld>
            <a:endParaRPr lang="el-G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0C74D-CA25-E64A-8B04-1AA25FFB2AA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6856-56E2-EF45-991C-45C2A1BA84A5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52F0-5817-DE4A-9595-8B97E4CCE4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6856-56E2-EF45-991C-45C2A1BA84A5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52F0-5817-DE4A-9595-8B97E4CCE4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6856-56E2-EF45-991C-45C2A1BA84A5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52F0-5817-DE4A-9595-8B97E4CCE4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6856-56E2-EF45-991C-45C2A1BA84A5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52F0-5817-DE4A-9595-8B97E4CCE4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6856-56E2-EF45-991C-45C2A1BA84A5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52F0-5817-DE4A-9595-8B97E4CCE4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6856-56E2-EF45-991C-45C2A1BA84A5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52F0-5817-DE4A-9595-8B97E4CCE4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6856-56E2-EF45-991C-45C2A1BA84A5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52F0-5817-DE4A-9595-8B97E4CCE4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6856-56E2-EF45-991C-45C2A1BA84A5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52F0-5817-DE4A-9595-8B97E4CCE4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56856-56E2-EF45-991C-45C2A1BA84A5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852F0-5817-DE4A-9595-8B97E4CCE4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2"/>
          <p:cNvSpPr>
            <a:spLocks noGrp="1"/>
          </p:cNvSpPr>
          <p:nvPr>
            <p:ph type="title"/>
          </p:nvPr>
        </p:nvSpPr>
        <p:spPr>
          <a:xfrm>
            <a:off x="827088" y="298851"/>
            <a:ext cx="7705725" cy="49954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2900" b="1" dirty="0" smtClean="0">
                <a:latin typeface="Arial" charset="-52"/>
                <a:ea typeface="Geneva" charset="0"/>
                <a:cs typeface="Geneva" charset="0"/>
              </a:rPr>
              <a:t/>
            </a:r>
            <a:br>
              <a:rPr lang="el-GR" sz="2900" b="1" dirty="0" smtClean="0">
                <a:latin typeface="Arial" charset="-52"/>
                <a:ea typeface="Geneva" charset="0"/>
                <a:cs typeface="Geneva" charset="0"/>
              </a:rPr>
            </a:br>
            <a:r>
              <a:rPr lang="el-GR" sz="2900" b="1" dirty="0" smtClean="0">
                <a:latin typeface="Arial" charset="-52"/>
                <a:ea typeface="Geneva" charset="0"/>
                <a:cs typeface="Geneva" charset="0"/>
              </a:rPr>
              <a:t/>
            </a:r>
            <a:br>
              <a:rPr lang="el-GR" sz="2900" b="1" dirty="0" smtClean="0">
                <a:latin typeface="Arial" charset="-52"/>
                <a:ea typeface="Geneva" charset="0"/>
                <a:cs typeface="Geneva" charset="0"/>
              </a:rPr>
            </a:br>
            <a:r>
              <a:rPr lang="el-GR" sz="2900" b="1" dirty="0" smtClean="0">
                <a:latin typeface="Arial" charset="-52"/>
                <a:ea typeface="Geneva" charset="0"/>
                <a:cs typeface="Geneva" charset="0"/>
              </a:rPr>
              <a:t>«</a:t>
            </a:r>
            <a:r>
              <a:rPr lang="en-US" sz="2900" b="1" dirty="0" smtClean="0">
                <a:latin typeface="Arial" charset="-52"/>
                <a:ea typeface="Geneva" charset="0"/>
                <a:cs typeface="Geneva" charset="0"/>
              </a:rPr>
              <a:t>H </a:t>
            </a:r>
            <a:r>
              <a:rPr lang="el-GR" sz="2900" b="1" dirty="0" smtClean="0">
                <a:latin typeface="Arial" charset="-52"/>
                <a:ea typeface="Geneva" charset="0"/>
                <a:cs typeface="Geneva" charset="0"/>
              </a:rPr>
              <a:t>σχέση γονιού – παιδιού</a:t>
            </a:r>
            <a:r>
              <a:rPr lang="en-US" sz="2900" b="1" dirty="0" smtClean="0">
                <a:latin typeface="Arial" charset="-52"/>
                <a:ea typeface="Geneva" charset="0"/>
                <a:cs typeface="Geneva" charset="0"/>
              </a:rPr>
              <a:t>: </a:t>
            </a:r>
            <a:r>
              <a:rPr lang="el-GR" sz="2900" b="1" dirty="0" smtClean="0">
                <a:latin typeface="Arial" charset="-52"/>
                <a:ea typeface="Geneva" charset="0"/>
                <a:cs typeface="Geneva" charset="0"/>
              </a:rPr>
              <a:t>Πως η Θεωρία του Δεσμού μας βοηθάει να καταλάβουμε την οικογένεια...»</a:t>
            </a:r>
            <a:br>
              <a:rPr lang="el-GR" sz="2900" b="1" dirty="0" smtClean="0">
                <a:latin typeface="Arial" charset="-52"/>
                <a:ea typeface="Geneva" charset="0"/>
                <a:cs typeface="Geneva" charset="0"/>
              </a:rPr>
            </a:br>
            <a:r>
              <a:rPr lang="el-GR" sz="2900" b="1" dirty="0" smtClean="0">
                <a:latin typeface="Arial" charset="-52"/>
                <a:ea typeface="Geneva" charset="0"/>
                <a:cs typeface="Geneva" charset="0"/>
              </a:rPr>
              <a:t/>
            </a:r>
            <a:br>
              <a:rPr lang="el-GR" sz="2900" b="1" dirty="0" smtClean="0">
                <a:latin typeface="Arial" charset="-52"/>
                <a:ea typeface="Geneva" charset="0"/>
                <a:cs typeface="Geneva" charset="0"/>
              </a:rPr>
            </a:br>
            <a:r>
              <a:rPr lang="el-GR" sz="2900" b="1" dirty="0" smtClean="0">
                <a:latin typeface="Arial" charset="-52"/>
                <a:ea typeface="Geneva" charset="0"/>
                <a:cs typeface="Geneva" charset="0"/>
              </a:rPr>
              <a:t/>
            </a:r>
            <a:br>
              <a:rPr lang="el-GR" sz="2900" b="1" dirty="0" smtClean="0">
                <a:latin typeface="Arial" charset="-52"/>
                <a:ea typeface="Geneva" charset="0"/>
                <a:cs typeface="Geneva" charset="0"/>
              </a:rPr>
            </a:br>
            <a:r>
              <a:rPr lang="el-GR" sz="2900" b="1" dirty="0" smtClean="0">
                <a:latin typeface="Arial" charset="-52"/>
                <a:ea typeface="Geneva" charset="0"/>
                <a:cs typeface="Geneva" charset="0"/>
              </a:rPr>
              <a:t/>
            </a:r>
            <a:br>
              <a:rPr lang="el-GR" sz="2900" b="1" dirty="0" smtClean="0">
                <a:latin typeface="Arial" charset="-52"/>
                <a:ea typeface="Geneva" charset="0"/>
                <a:cs typeface="Geneva" charset="0"/>
              </a:rPr>
            </a:br>
            <a:r>
              <a:rPr lang="el-GR" sz="2900" dirty="0" smtClean="0">
                <a:solidFill>
                  <a:srgbClr val="DF6C5D"/>
                </a:solidFill>
                <a:latin typeface="Arial" charset="-52"/>
                <a:ea typeface="Geneva" charset="0"/>
                <a:cs typeface="Geneva" charset="0"/>
              </a:rPr>
              <a:t/>
            </a:r>
            <a:br>
              <a:rPr lang="el-GR" sz="2900" dirty="0" smtClean="0">
                <a:solidFill>
                  <a:srgbClr val="DF6C5D"/>
                </a:solidFill>
                <a:latin typeface="Arial" charset="-52"/>
                <a:ea typeface="Geneva" charset="0"/>
                <a:cs typeface="Geneva" charset="0"/>
              </a:rPr>
            </a:br>
            <a:r>
              <a:rPr lang="en-US" sz="2222" b="1" dirty="0">
                <a:latin typeface="Arial" charset="-52"/>
                <a:ea typeface="Geneva" charset="0"/>
                <a:cs typeface="Geneva" charset="0"/>
              </a:rPr>
              <a:t/>
            </a:r>
            <a:br>
              <a:rPr lang="en-US" sz="2222" b="1" dirty="0">
                <a:latin typeface="Arial" charset="-52"/>
                <a:ea typeface="Geneva" charset="0"/>
                <a:cs typeface="Geneva" charset="0"/>
              </a:rPr>
            </a:br>
            <a:r>
              <a:rPr lang="el-GR" sz="2444" b="1" dirty="0">
                <a:latin typeface="Arial" charset="-52"/>
                <a:ea typeface="Geneva" charset="0"/>
                <a:cs typeface="Geneva" charset="0"/>
              </a:rPr>
              <a:t>Αλεξάνδρα Δημητριάδου</a:t>
            </a:r>
            <a:r>
              <a:rPr lang="el-GR" sz="2889" b="1" dirty="0" smtClean="0">
                <a:latin typeface="Arial" charset="-52"/>
                <a:ea typeface="Geneva" charset="0"/>
                <a:cs typeface="Geneva" charset="0"/>
              </a:rPr>
              <a:t/>
            </a:r>
            <a:br>
              <a:rPr lang="el-GR" sz="2889" b="1" dirty="0" smtClean="0">
                <a:latin typeface="Arial" charset="-52"/>
                <a:ea typeface="Geneva" charset="0"/>
                <a:cs typeface="Geneva" charset="0"/>
              </a:rPr>
            </a:br>
            <a:r>
              <a:rPr lang="el-GR" sz="2222" b="1" dirty="0" smtClean="0">
                <a:latin typeface="Arial" charset="-52"/>
                <a:ea typeface="Geneva" charset="0"/>
                <a:cs typeface="Geneva" charset="0"/>
              </a:rPr>
              <a:t>Ψυχολόγος </a:t>
            </a:r>
            <a:r>
              <a:rPr lang="en-US" sz="2222" b="1" dirty="0" err="1" smtClean="0">
                <a:latin typeface="Arial" charset="-52"/>
                <a:ea typeface="Geneva" charset="0"/>
                <a:cs typeface="Geneva" charset="0"/>
              </a:rPr>
              <a:t>MSc</a:t>
            </a:r>
            <a:r>
              <a:rPr lang="en-US" sz="2222" b="1" dirty="0" smtClean="0">
                <a:latin typeface="Arial" charset="-52"/>
                <a:ea typeface="Geneva" charset="0"/>
                <a:cs typeface="Geneva" charset="0"/>
              </a:rPr>
              <a:t>, </a:t>
            </a:r>
            <a:r>
              <a:rPr lang="el-GR" sz="2222" b="1" dirty="0" smtClean="0">
                <a:latin typeface="Arial" charset="-52"/>
                <a:ea typeface="Geneva" charset="0"/>
                <a:cs typeface="Geneva" charset="0"/>
              </a:rPr>
              <a:t>Θεραπεύτρια Οικογένειας και ζεύγους</a:t>
            </a:r>
            <a:r>
              <a:rPr lang="el-GR" sz="2889" b="1" dirty="0" smtClean="0">
                <a:latin typeface="Arial" charset="-52"/>
                <a:ea typeface="Geneva" charset="0"/>
                <a:cs typeface="Geneva" charset="0"/>
              </a:rPr>
              <a:t/>
            </a:r>
            <a:br>
              <a:rPr lang="el-GR" sz="2889" b="1" dirty="0" smtClean="0">
                <a:latin typeface="Arial" charset="-52"/>
                <a:ea typeface="Geneva" charset="0"/>
                <a:cs typeface="Geneva" charset="0"/>
              </a:rPr>
            </a:br>
            <a:r>
              <a:rPr lang="en-US" sz="2900" dirty="0" smtClean="0">
                <a:solidFill>
                  <a:srgbClr val="DF6C5D"/>
                </a:solidFill>
                <a:latin typeface="Arial" charset="-52"/>
                <a:ea typeface="Geneva" charset="0"/>
                <a:cs typeface="Geneva" charset="0"/>
              </a:rPr>
              <a:t/>
            </a:r>
            <a:br>
              <a:rPr lang="en-US" sz="2900" dirty="0" smtClean="0">
                <a:solidFill>
                  <a:srgbClr val="DF6C5D"/>
                </a:solidFill>
                <a:latin typeface="Arial" charset="-52"/>
                <a:ea typeface="Geneva" charset="0"/>
                <a:cs typeface="Geneva" charset="0"/>
              </a:rPr>
            </a:br>
            <a:endParaRPr lang="en-US" sz="2667" dirty="0" smtClean="0">
              <a:solidFill>
                <a:srgbClr val="DF6C5D"/>
              </a:solidFill>
              <a:latin typeface="Arial" charset="-52"/>
              <a:ea typeface="Geneva" charset="0"/>
              <a:cs typeface="Genev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65000" y="605172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46088" y="260350"/>
            <a:ext cx="8229600" cy="86995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sz="4400" dirty="0"/>
              <a:t>Έκδηλη</a:t>
            </a:r>
            <a:r>
              <a:rPr lang="en-US" sz="4400" dirty="0"/>
              <a:t> </a:t>
            </a:r>
            <a:r>
              <a:rPr lang="en-US" sz="4400" dirty="0" err="1"/>
              <a:t>μνήμη</a:t>
            </a:r>
            <a:endParaRPr lang="el-GR" sz="4400" dirty="0"/>
          </a:p>
        </p:txBody>
      </p:sp>
      <p:sp>
        <p:nvSpPr>
          <p:cNvPr id="2" name="Θέση κειμένου 1"/>
          <p:cNvSpPr>
            <a:spLocks noGrp="1"/>
          </p:cNvSpPr>
          <p:nvPr>
            <p:ph type="body" sz="half" idx="2"/>
          </p:nvPr>
        </p:nvSpPr>
        <p:spPr>
          <a:xfrm>
            <a:off x="0" y="1093788"/>
            <a:ext cx="4030663" cy="5287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Char char="n"/>
              <a:defRPr/>
            </a:pPr>
            <a:r>
              <a:rPr lang="el-GR" sz="2400" b="1" dirty="0"/>
              <a:t>Αναπτύσσεται κατά το δεύτερο έτος της ζωής μας.</a:t>
            </a:r>
          </a:p>
          <a:p>
            <a:pPr eaLnBrk="1" hangingPunct="1">
              <a:lnSpc>
                <a:spcPct val="80000"/>
              </a:lnSpc>
              <a:buFont typeface="Wingdings" charset="2"/>
              <a:buChar char="n"/>
              <a:defRPr/>
            </a:pPr>
            <a:r>
              <a:rPr lang="el-GR" sz="2400" b="1" dirty="0"/>
              <a:t>Μπορούμε να ανακαλέσουμε συγκεκριμένη ανάμνηση.</a:t>
            </a:r>
            <a:endParaRPr lang="en-US" sz="2400" b="1" dirty="0"/>
          </a:p>
          <a:p>
            <a:pPr eaLnBrk="1" hangingPunct="1">
              <a:lnSpc>
                <a:spcPct val="80000"/>
              </a:lnSpc>
              <a:buFont typeface="Wingdings" charset="2"/>
              <a:buChar char="n"/>
              <a:defRPr/>
            </a:pPr>
            <a:r>
              <a:rPr lang="el-GR" sz="2400" b="1" dirty="0"/>
              <a:t>Περιλαμβάνει πραγματικά περιστατικά  σε συγκεκριμένο χρόνο και αυτοβιογραφικά στοιχεία.</a:t>
            </a:r>
          </a:p>
          <a:p>
            <a:pPr eaLnBrk="1" hangingPunct="1">
              <a:lnSpc>
                <a:spcPct val="80000"/>
              </a:lnSpc>
              <a:buFont typeface="Wingdings" charset="2"/>
              <a:buChar char="n"/>
              <a:defRPr/>
            </a:pPr>
            <a:r>
              <a:rPr lang="el-GR" sz="2400" b="1" dirty="0"/>
              <a:t>Για να εγγραφεί χρειάζεται την συνειδητή προσοχή μας.</a:t>
            </a:r>
            <a:endParaRPr lang="en-US" sz="2400" b="1" dirty="0"/>
          </a:p>
          <a:p>
            <a:pPr eaLnBrk="1" hangingPunct="1">
              <a:lnSpc>
                <a:spcPct val="80000"/>
              </a:lnSpc>
              <a:buFont typeface="Wingdings" charset="2"/>
              <a:buChar char="n"/>
              <a:defRPr/>
            </a:pPr>
            <a:r>
              <a:rPr lang="el-GR" sz="2400" b="1" dirty="0"/>
              <a:t>Εμπλέκει τον ιππόκαμπο. </a:t>
            </a:r>
          </a:p>
          <a:p>
            <a:pPr eaLnBrk="1" hangingPunct="1">
              <a:lnSpc>
                <a:spcPct val="80000"/>
              </a:lnSpc>
              <a:buFont typeface="Wingdings" charset="2"/>
              <a:buChar char="n"/>
              <a:defRPr/>
            </a:pPr>
            <a:r>
              <a:rPr lang="el-GR" sz="2400" b="1" dirty="0"/>
              <a:t>Όταν  είναι αυτοβιογραφική, εμπλέκει, επίσης, τον προμετωπιαίο φλοιό.</a:t>
            </a:r>
            <a:endParaRPr lang="el-GR" sz="2400" dirty="0">
              <a:solidFill>
                <a:schemeClr val="accent2"/>
              </a:solidFill>
            </a:endParaRPr>
          </a:p>
          <a:p>
            <a:pPr lvl="2" algn="just" eaLnBrk="1" hangingPunct="1">
              <a:lnSpc>
                <a:spcPct val="80000"/>
              </a:lnSpc>
              <a:defRPr/>
            </a:pPr>
            <a:endParaRPr lang="el-GR" sz="18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  <a:defRPr/>
            </a:pPr>
            <a:endParaRPr lang="en-US" sz="4000" b="1" dirty="0"/>
          </a:p>
          <a:p>
            <a:pPr eaLnBrk="1" hangingPunct="1">
              <a:buFont typeface="Wingdings" charset="2"/>
              <a:buNone/>
              <a:defRPr/>
            </a:pPr>
            <a:endParaRPr lang="el-GR" sz="2800" dirty="0"/>
          </a:p>
        </p:txBody>
      </p:sp>
      <p:pic>
        <p:nvPicPr>
          <p:cNvPr id="4301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4663" y="1770063"/>
            <a:ext cx="4391025" cy="353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Ευθύγραμμο βέλος σύνδεσης 7"/>
          <p:cNvCxnSpPr>
            <a:cxnSpLocks noChangeShapeType="1"/>
          </p:cNvCxnSpPr>
          <p:nvPr/>
        </p:nvCxnSpPr>
        <p:spPr bwMode="auto">
          <a:xfrm flipV="1">
            <a:off x="3348038" y="3789363"/>
            <a:ext cx="3384550" cy="75565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/>
          </a:extLst>
        </p:spPr>
      </p:cxnSp>
      <p:sp>
        <p:nvSpPr>
          <p:cNvPr id="15367" name="Line 10"/>
          <p:cNvSpPr>
            <a:spLocks noChangeShapeType="1"/>
          </p:cNvSpPr>
          <p:nvPr/>
        </p:nvSpPr>
        <p:spPr bwMode="auto">
          <a:xfrm flipV="1">
            <a:off x="2555875" y="3357563"/>
            <a:ext cx="2663825" cy="208756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16" name="Θέση αριθμού διαφάνειας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A07D5E-BDFE-A54C-A738-45C18263C136}" type="slidenum">
              <a:rPr lang="el-GR"/>
              <a:pPr/>
              <a:t>10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4" descr="hand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447800"/>
            <a:ext cx="6553200" cy="461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4" descr="Samuel_Arma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371600"/>
            <a:ext cx="7440613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/>
          </p:cNvSpPr>
          <p:nvPr/>
        </p:nvSpPr>
        <p:spPr bwMode="auto">
          <a:xfrm>
            <a:off x="457200" y="762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bIns="91440" anchor="b">
            <a:prstTxWarp prst="textNoShape">
              <a:avLst/>
            </a:prstTxWarp>
          </a:bodyPr>
          <a:lstStyle/>
          <a:p>
            <a:pPr marL="39688">
              <a:spcBef>
                <a:spcPts val="1600"/>
              </a:spcBef>
              <a:defRPr/>
            </a:pPr>
            <a:r>
              <a:rPr lang="en-US" sz="4000">
                <a:solidFill>
                  <a:schemeClr val="tx2"/>
                </a:solidFill>
                <a:latin typeface="Franklin Gothic Book" pitchFamily="-110" charset="0"/>
                <a:ea typeface="Geneva" pitchFamily="-110" charset="0"/>
                <a:cs typeface="Geneva" pitchFamily="-110" charset="0"/>
                <a:sym typeface="Arial" pitchFamily="-110" charset="0"/>
              </a:rPr>
              <a:t>John Bowlby</a:t>
            </a:r>
            <a:r>
              <a:rPr lang="en-US" sz="49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Franklin Gothic Book" pitchFamily="-110" charset="0"/>
                <a:ea typeface="Geneva" pitchFamily="-110" charset="0"/>
                <a:cs typeface="Geneva" pitchFamily="-110" charset="0"/>
                <a:sym typeface="Arial" pitchFamily="-110" charset="0"/>
              </a:rPr>
              <a:t/>
            </a:r>
            <a:br>
              <a:rPr lang="en-US" sz="49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Franklin Gothic Book" pitchFamily="-110" charset="0"/>
                <a:ea typeface="Geneva" pitchFamily="-110" charset="0"/>
                <a:cs typeface="Geneva" pitchFamily="-110" charset="0"/>
                <a:sym typeface="Arial" pitchFamily="-110" charset="0"/>
              </a:rPr>
            </a:br>
            <a:r>
              <a:rPr lang="en-US" sz="1600">
                <a:solidFill>
                  <a:schemeClr val="tx2"/>
                </a:solidFill>
                <a:latin typeface="Franklin Gothic Book" pitchFamily="-110" charset="0"/>
                <a:ea typeface="Geneva" pitchFamily="-110" charset="0"/>
                <a:cs typeface="Geneva" pitchFamily="-110" charset="0"/>
                <a:sym typeface="Arial Italic" pitchFamily="126" charset="0"/>
              </a:rPr>
              <a:t>A Secure Base   </a:t>
            </a:r>
            <a:r>
              <a:rPr lang="en-US" sz="1600">
                <a:solidFill>
                  <a:schemeClr val="tx2"/>
                </a:solidFill>
                <a:latin typeface="Franklin Gothic Book" pitchFamily="-110" charset="0"/>
                <a:ea typeface="Geneva" pitchFamily="-110" charset="0"/>
                <a:cs typeface="Geneva" pitchFamily="-110" charset="0"/>
                <a:sym typeface="Arial" pitchFamily="-110" charset="0"/>
              </a:rPr>
              <a:t>(1988, </a:t>
            </a:r>
            <a:r>
              <a:rPr lang="el-GR" sz="1600">
                <a:solidFill>
                  <a:schemeClr val="tx2"/>
                </a:solidFill>
                <a:latin typeface="Franklin Gothic Book" pitchFamily="-110" charset="0"/>
                <a:ea typeface="Geneva" pitchFamily="-110" charset="0"/>
                <a:cs typeface="Geneva" pitchFamily="-110" charset="0"/>
                <a:sym typeface="Arial" pitchFamily="-110" charset="0"/>
              </a:rPr>
              <a:t>σελ</a:t>
            </a:r>
            <a:r>
              <a:rPr lang="en-US" sz="1600">
                <a:solidFill>
                  <a:schemeClr val="tx2"/>
                </a:solidFill>
                <a:latin typeface="Franklin Gothic Book" pitchFamily="-110" charset="0"/>
                <a:ea typeface="Geneva" pitchFamily="-110" charset="0"/>
                <a:cs typeface="Geneva" pitchFamily="-110" charset="0"/>
                <a:sym typeface="Arial" pitchFamily="-110" charset="0"/>
              </a:rPr>
              <a:t>. 62)</a:t>
            </a:r>
            <a:r>
              <a:rPr lang="en-US">
                <a:solidFill>
                  <a:srgbClr val="00FF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Franklin Gothic Book" pitchFamily="-110" charset="0"/>
                <a:ea typeface="Geneva" pitchFamily="-110" charset="0"/>
                <a:cs typeface="Geneva" pitchFamily="-110" charset="0"/>
                <a:sym typeface="Arial" pitchFamily="-110" charset="0"/>
              </a:rPr>
              <a:t/>
            </a:r>
            <a:br>
              <a:rPr lang="en-US">
                <a:solidFill>
                  <a:srgbClr val="00FF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Franklin Gothic Book" pitchFamily="-110" charset="0"/>
                <a:ea typeface="Geneva" pitchFamily="-110" charset="0"/>
                <a:cs typeface="Geneva" pitchFamily="-110" charset="0"/>
                <a:sym typeface="Arial" pitchFamily="-110" charset="0"/>
              </a:rPr>
            </a:br>
            <a:endParaRPr lang="en-US">
              <a:solidFill>
                <a:srgbClr val="00FF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Franklin Gothic Book" pitchFamily="-110" charset="0"/>
              <a:ea typeface="Geneva" pitchFamily="-110" charset="0"/>
              <a:cs typeface="Geneva" pitchFamily="-110" charset="0"/>
              <a:sym typeface="Arial" pitchFamily="-110" charset="0"/>
            </a:endParaRPr>
          </a:p>
        </p:txBody>
      </p:sp>
      <p:sp>
        <p:nvSpPr>
          <p:cNvPr id="53251" name="Rectangle 5"/>
          <p:cNvSpPr>
            <a:spLocks noChangeArrowheads="1"/>
          </p:cNvSpPr>
          <p:nvPr/>
        </p:nvSpPr>
        <p:spPr bwMode="auto">
          <a:xfrm>
            <a:off x="3657600" y="1828800"/>
            <a:ext cx="4419600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800" tIns="50800" rIns="132080" bIns="50800">
            <a:prstTxWarp prst="textNoShape">
              <a:avLst/>
            </a:prstTxWarp>
          </a:bodyPr>
          <a:lstStyle/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2400">
                <a:solidFill>
                  <a:schemeClr val="tx1"/>
                </a:solidFill>
              </a:rPr>
              <a:t>   </a:t>
            </a:r>
            <a:r>
              <a:rPr lang="ja-JP" altLang="en-US" sz="2400">
                <a:solidFill>
                  <a:schemeClr val="tx1"/>
                </a:solidFill>
              </a:rPr>
              <a:t>“</a:t>
            </a:r>
            <a:r>
              <a:rPr lang="el-GR" altLang="ja-JP" sz="2100">
                <a:solidFill>
                  <a:schemeClr val="tx1"/>
                </a:solidFill>
              </a:rPr>
              <a:t>Όλοι μας, </a:t>
            </a:r>
            <a:r>
              <a:rPr lang="el-GR" altLang="ja-JP" sz="2100" i="1">
                <a:solidFill>
                  <a:schemeClr val="tx1"/>
                </a:solidFill>
              </a:rPr>
              <a:t>από την κούνια ως τον τάφο</a:t>
            </a:r>
            <a:r>
              <a:rPr lang="el-GR" altLang="ja-JP" sz="2100">
                <a:solidFill>
                  <a:schemeClr val="tx1"/>
                </a:solidFill>
              </a:rPr>
              <a:t>, είμαστε ευτυχέστεροι όταν η ζωή είναι οργανωμένη ως μια σειρά εκδρομών - μακρινών ή κοντινών - από την ασφαλή βάση την οποία μας παρέχει/ουν το/τα πρόσωπο/α του δεσμού μας.</a:t>
            </a:r>
            <a:r>
              <a:rPr lang="ja-JP" altLang="en-US" sz="2400">
                <a:solidFill>
                  <a:schemeClr val="tx1"/>
                </a:solidFill>
              </a:rPr>
              <a:t>”</a:t>
            </a:r>
            <a:endParaRPr lang="en-US" sz="2400">
              <a:solidFill>
                <a:schemeClr val="tx1"/>
              </a:solidFill>
            </a:endParaRPr>
          </a:p>
        </p:txBody>
      </p:sp>
      <p:pic>
        <p:nvPicPr>
          <p:cNvPr id="23559" name="Picture 6"/>
          <p:cNvPicPr>
            <a:picLocks noChangeArrowheads="1"/>
          </p:cNvPicPr>
          <p:nvPr/>
        </p:nvPicPr>
        <p:blipFill>
          <a:blip r:embed="rId2">
            <a:extLst/>
          </a:blip>
          <a:srcRect l="13577" b="22136"/>
          <a:stretch>
            <a:fillRect/>
          </a:stretch>
        </p:blipFill>
        <p:spPr bwMode="auto">
          <a:xfrm>
            <a:off x="848891" y="1752600"/>
            <a:ext cx="2066925" cy="2895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ChangeArrowheads="1"/>
          </p:cNvSpPr>
          <p:nvPr/>
        </p:nvSpPr>
        <p:spPr bwMode="auto">
          <a:xfrm>
            <a:off x="611188" y="641349"/>
            <a:ext cx="7848600" cy="532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l-GR" sz="3600" dirty="0" smtClean="0">
                <a:solidFill>
                  <a:schemeClr val="tx2"/>
                </a:solidFill>
                <a:ea typeface="Arial Unicode MS" charset="-128"/>
                <a:cs typeface="Arial Unicode MS" charset="-128"/>
              </a:rPr>
              <a:t>         </a:t>
            </a:r>
            <a:r>
              <a:rPr lang="en-US" sz="3600" dirty="0" smtClean="0">
                <a:solidFill>
                  <a:schemeClr val="tx2"/>
                </a:solidFill>
                <a:ea typeface="Arial Unicode MS" charset="-128"/>
                <a:cs typeface="Arial Unicode MS" charset="-128"/>
              </a:rPr>
              <a:t>O </a:t>
            </a:r>
            <a:r>
              <a:rPr lang="el-GR" sz="3600" dirty="0" smtClean="0">
                <a:solidFill>
                  <a:schemeClr val="tx2"/>
                </a:solidFill>
                <a:ea typeface="Arial Unicode MS" charset="-128"/>
                <a:cs typeface="Arial Unicode MS" charset="-128"/>
              </a:rPr>
              <a:t>Συναισθηματικός Δεσμός</a:t>
            </a:r>
            <a:r>
              <a:rPr lang="en-US" sz="3200" b="1" dirty="0" smtClean="0">
                <a:solidFill>
                  <a:schemeClr val="bg2"/>
                </a:solidFill>
                <a:latin typeface="Arial Unicode MS" charset="-128"/>
                <a:ea typeface="Arial Unicode MS" charset="-128"/>
                <a:cs typeface="Arial Unicode MS" charset="-128"/>
              </a:rPr>
              <a:t> </a:t>
            </a:r>
            <a:endParaRPr lang="en-US" sz="1400" b="1" dirty="0">
              <a:solidFill>
                <a:schemeClr val="accent2"/>
              </a:solidFill>
              <a:latin typeface="Candara" charset="0"/>
              <a:ea typeface="ＭＳ Ｐゴシック" charset="-128"/>
              <a:cs typeface="ＭＳ Ｐゴシック" charset="-128"/>
            </a:endParaRPr>
          </a:p>
          <a:p>
            <a:pPr marL="96838" lvl="1"/>
            <a:endParaRPr lang="el-GR" sz="1600" b="1" dirty="0">
              <a:solidFill>
                <a:schemeClr val="bg2"/>
              </a:solidFill>
              <a:ea typeface="Arial Unicode MS" charset="-128"/>
              <a:cs typeface="Arial Unicode MS" charset="-128"/>
            </a:endParaRPr>
          </a:p>
          <a:p>
            <a:pPr marL="96838" lvl="1"/>
            <a:r>
              <a:rPr lang="el-GR" sz="2400" dirty="0">
                <a:solidFill>
                  <a:schemeClr val="tx1"/>
                </a:solidFill>
                <a:ea typeface="Arial" charset="-52"/>
                <a:cs typeface="Arial" charset="-52"/>
              </a:rPr>
              <a:t>Ο </a:t>
            </a:r>
            <a:r>
              <a:rPr lang="el-GR" sz="2400" dirty="0">
                <a:solidFill>
                  <a:schemeClr val="tx1"/>
                </a:solidFill>
                <a:ea typeface="Arial Unicode MS" charset="-128"/>
                <a:cs typeface="Arial Unicode MS" charset="-128"/>
              </a:rPr>
              <a:t>Δεσμός είναι μια ενδογενής ανάγκη καθ’ όλη τη διάρκεια της</a:t>
            </a:r>
            <a:r>
              <a:rPr lang="el-GR" sz="2400" dirty="0">
                <a:solidFill>
                  <a:schemeClr val="tx1"/>
                </a:solidFill>
                <a:ea typeface="Arial" charset="-52"/>
                <a:cs typeface="Arial" charset="-52"/>
              </a:rPr>
              <a:t> </a:t>
            </a:r>
            <a:r>
              <a:rPr lang="el-GR" sz="2400" dirty="0">
                <a:solidFill>
                  <a:schemeClr val="tx1"/>
                </a:solidFill>
                <a:ea typeface="Arial Unicode MS" charset="-128"/>
                <a:cs typeface="Arial Unicode MS" charset="-128"/>
              </a:rPr>
              <a:t>ζωής</a:t>
            </a:r>
            <a:r>
              <a:rPr lang="el-GR" sz="2400" dirty="0" smtClean="0">
                <a:solidFill>
                  <a:schemeClr val="tx1"/>
                </a:solidFill>
                <a:ea typeface="Arial" charset="-52"/>
                <a:cs typeface="Arial" charset="-52"/>
              </a:rPr>
              <a:t>.</a:t>
            </a:r>
          </a:p>
          <a:p>
            <a:pPr marL="96838" lvl="1"/>
            <a:endParaRPr lang="el-GR" sz="2400" dirty="0" smtClean="0">
              <a:solidFill>
                <a:schemeClr val="tx1"/>
              </a:solidFill>
              <a:ea typeface="Arial" charset="-52"/>
              <a:cs typeface="Arial" charset="-52"/>
            </a:endParaRPr>
          </a:p>
          <a:p>
            <a:pPr marL="96838" lvl="1">
              <a:buFont typeface="Arial" charset="-52"/>
              <a:buChar char="•"/>
            </a:pPr>
            <a:r>
              <a:rPr lang="el-GR" sz="2400" dirty="0">
                <a:solidFill>
                  <a:schemeClr val="tx1"/>
                </a:solidFill>
                <a:ea typeface="Arial" charset="-52"/>
                <a:cs typeface="Arial" charset="-52"/>
              </a:rPr>
              <a:t>Η </a:t>
            </a:r>
            <a:r>
              <a:rPr lang="el-GR" sz="2400" dirty="0">
                <a:solidFill>
                  <a:schemeClr val="tx1"/>
                </a:solidFill>
                <a:ea typeface="Arial Unicode MS" charset="-128"/>
                <a:cs typeface="Arial Unicode MS" charset="-128"/>
              </a:rPr>
              <a:t>αναζή</a:t>
            </a:r>
            <a:r>
              <a:rPr lang="el-GR" sz="2400" dirty="0">
                <a:solidFill>
                  <a:schemeClr val="tx1"/>
                </a:solidFill>
                <a:ea typeface="Arial" charset="-52"/>
                <a:cs typeface="Arial" charset="-52"/>
              </a:rPr>
              <a:t>τηση και </a:t>
            </a:r>
            <a:r>
              <a:rPr lang="el-GR" sz="2400" dirty="0">
                <a:solidFill>
                  <a:schemeClr val="tx1"/>
                </a:solidFill>
                <a:ea typeface="Arial Unicode MS" charset="-128"/>
                <a:cs typeface="Arial Unicode MS" charset="-128"/>
              </a:rPr>
              <a:t>διατή</a:t>
            </a:r>
            <a:r>
              <a:rPr lang="el-GR" sz="2400" dirty="0">
                <a:solidFill>
                  <a:schemeClr val="tx1"/>
                </a:solidFill>
                <a:ea typeface="Arial" charset="-52"/>
                <a:cs typeface="Arial" charset="-52"/>
              </a:rPr>
              <a:t>ρηση </a:t>
            </a:r>
            <a:r>
              <a:rPr lang="el-GR" sz="2400" dirty="0">
                <a:solidFill>
                  <a:schemeClr val="tx1"/>
                </a:solidFill>
                <a:ea typeface="Arial Unicode MS" charset="-128"/>
                <a:cs typeface="Arial Unicode MS" charset="-128"/>
              </a:rPr>
              <a:t>της</a:t>
            </a:r>
            <a:r>
              <a:rPr lang="el-GR" sz="2400" dirty="0">
                <a:solidFill>
                  <a:schemeClr val="tx1"/>
                </a:solidFill>
                <a:ea typeface="Arial" charset="-52"/>
                <a:cs typeface="Arial" charset="-52"/>
              </a:rPr>
              <a:t> </a:t>
            </a:r>
            <a:r>
              <a:rPr lang="el-GR" sz="2400" dirty="0">
                <a:solidFill>
                  <a:schemeClr val="tx1"/>
                </a:solidFill>
                <a:ea typeface="Arial Unicode MS" charset="-128"/>
                <a:cs typeface="Arial Unicode MS" charset="-128"/>
              </a:rPr>
              <a:t>επαφής με σημαντικούς</a:t>
            </a:r>
            <a:r>
              <a:rPr lang="el-GR" sz="2400" dirty="0">
                <a:solidFill>
                  <a:schemeClr val="tx1"/>
                </a:solidFill>
                <a:ea typeface="Arial" charset="-52"/>
                <a:cs typeface="Arial" charset="-52"/>
              </a:rPr>
              <a:t> </a:t>
            </a:r>
            <a:r>
              <a:rPr lang="el-GR" sz="2400" dirty="0">
                <a:solidFill>
                  <a:schemeClr val="tx1"/>
                </a:solidFill>
                <a:ea typeface="Arial Unicode MS" charset="-128"/>
                <a:cs typeface="Arial Unicode MS" charset="-128"/>
              </a:rPr>
              <a:t>άλλους</a:t>
            </a:r>
            <a:r>
              <a:rPr lang="el-GR" sz="2400" dirty="0">
                <a:solidFill>
                  <a:schemeClr val="tx1"/>
                </a:solidFill>
                <a:ea typeface="Arial" charset="-52"/>
                <a:cs typeface="Arial" charset="-52"/>
              </a:rPr>
              <a:t> </a:t>
            </a:r>
            <a:r>
              <a:rPr lang="el-GR" sz="2400" dirty="0">
                <a:solidFill>
                  <a:schemeClr val="tx1"/>
                </a:solidFill>
                <a:ea typeface="Arial Unicode MS" charset="-128"/>
                <a:cs typeface="Arial Unicode MS" charset="-128"/>
              </a:rPr>
              <a:t>εί</a:t>
            </a:r>
            <a:r>
              <a:rPr lang="el-GR" sz="2400" dirty="0">
                <a:solidFill>
                  <a:schemeClr val="tx1"/>
                </a:solidFill>
                <a:ea typeface="Arial" charset="-52"/>
                <a:cs typeface="Arial" charset="-52"/>
              </a:rPr>
              <a:t>ναι </a:t>
            </a:r>
            <a:r>
              <a:rPr lang="el-GR" sz="2400" dirty="0">
                <a:solidFill>
                  <a:schemeClr val="tx1"/>
                </a:solidFill>
                <a:ea typeface="Arial Unicode MS" charset="-128"/>
                <a:cs typeface="Arial Unicode MS" charset="-128"/>
              </a:rPr>
              <a:t>μί</a:t>
            </a:r>
            <a:r>
              <a:rPr lang="el-GR" sz="2400" dirty="0">
                <a:solidFill>
                  <a:schemeClr val="tx1"/>
                </a:solidFill>
                <a:ea typeface="Arial" charset="-52"/>
                <a:cs typeface="Arial" charset="-52"/>
              </a:rPr>
              <a:t>α </a:t>
            </a:r>
            <a:r>
              <a:rPr lang="el-GR" sz="2400" dirty="0">
                <a:solidFill>
                  <a:schemeClr val="tx1"/>
                </a:solidFill>
                <a:ea typeface="Arial Unicode MS" charset="-128"/>
                <a:cs typeface="Arial Unicode MS" charset="-128"/>
              </a:rPr>
              <a:t>πρωταρχική</a:t>
            </a:r>
            <a:r>
              <a:rPr lang="el-GR" sz="2400" dirty="0">
                <a:solidFill>
                  <a:schemeClr val="tx1"/>
                </a:solidFill>
                <a:ea typeface="Arial" charset="-52"/>
                <a:cs typeface="Arial" charset="-52"/>
              </a:rPr>
              <a:t> </a:t>
            </a:r>
            <a:r>
              <a:rPr lang="el-GR" sz="2400" dirty="0">
                <a:solidFill>
                  <a:schemeClr val="tx1"/>
                </a:solidFill>
                <a:ea typeface="Arial Unicode MS" charset="-128"/>
                <a:cs typeface="Arial Unicode MS" charset="-128"/>
              </a:rPr>
              <a:t>κινητήριος</a:t>
            </a:r>
            <a:r>
              <a:rPr lang="el-GR" sz="2400" dirty="0">
                <a:solidFill>
                  <a:schemeClr val="tx1"/>
                </a:solidFill>
                <a:ea typeface="Arial" charset="-52"/>
                <a:cs typeface="Arial" charset="-52"/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ea typeface="Arial Unicode MS" charset="-128"/>
                <a:cs typeface="Arial Unicode MS" charset="-128"/>
              </a:rPr>
              <a:t>δύ</a:t>
            </a:r>
            <a:r>
              <a:rPr lang="el-GR" sz="2400" dirty="0" smtClean="0">
                <a:solidFill>
                  <a:schemeClr val="tx1"/>
                </a:solidFill>
                <a:ea typeface="Arial" charset="-52"/>
                <a:cs typeface="Arial" charset="-52"/>
              </a:rPr>
              <a:t>ναμη</a:t>
            </a:r>
            <a:r>
              <a:rPr lang="el-GR" sz="2400" dirty="0" smtClean="0">
                <a:ea typeface="Arial" charset="-52"/>
                <a:cs typeface="Arial" charset="-52"/>
              </a:rPr>
              <a:t> – πρωταρχική ανάγκη του ανθρώπου</a:t>
            </a:r>
            <a:r>
              <a:rPr lang="el-GR" sz="2400" dirty="0" smtClean="0">
                <a:solidFill>
                  <a:schemeClr val="tx1"/>
                </a:solidFill>
                <a:ea typeface="Arial" charset="-52"/>
                <a:cs typeface="Arial" charset="-52"/>
              </a:rPr>
              <a:t> </a:t>
            </a:r>
            <a:r>
              <a:rPr lang="el-GR" sz="2400" dirty="0">
                <a:solidFill>
                  <a:schemeClr val="tx1"/>
                </a:solidFill>
                <a:ea typeface="Arial" charset="-52"/>
                <a:cs typeface="Arial" charset="-52"/>
              </a:rPr>
              <a:t>«</a:t>
            </a:r>
            <a:r>
              <a:rPr lang="el-GR" sz="2400" dirty="0">
                <a:solidFill>
                  <a:schemeClr val="tx1"/>
                </a:solidFill>
                <a:ea typeface="Arial Unicode MS" charset="-128"/>
                <a:cs typeface="Arial Unicode MS" charset="-128"/>
              </a:rPr>
              <a:t>από</a:t>
            </a:r>
            <a:r>
              <a:rPr lang="el-GR" sz="2400" dirty="0">
                <a:solidFill>
                  <a:schemeClr val="tx1"/>
                </a:solidFill>
                <a:ea typeface="Arial" charset="-52"/>
                <a:cs typeface="Arial" charset="-52"/>
              </a:rPr>
              <a:t> την </a:t>
            </a:r>
            <a:r>
              <a:rPr lang="el-GR" sz="2400" dirty="0">
                <a:solidFill>
                  <a:schemeClr val="tx1"/>
                </a:solidFill>
                <a:ea typeface="Arial Unicode MS" charset="-128"/>
                <a:cs typeface="Arial Unicode MS" charset="-128"/>
              </a:rPr>
              <a:t>κού</a:t>
            </a:r>
            <a:r>
              <a:rPr lang="el-GR" sz="2400" dirty="0">
                <a:solidFill>
                  <a:schemeClr val="tx1"/>
                </a:solidFill>
                <a:ea typeface="Arial" charset="-52"/>
                <a:cs typeface="Arial" charset="-52"/>
              </a:rPr>
              <a:t>νια </a:t>
            </a:r>
            <a:r>
              <a:rPr lang="el-GR" sz="2400" dirty="0">
                <a:solidFill>
                  <a:schemeClr val="tx1"/>
                </a:solidFill>
                <a:ea typeface="Arial Unicode MS" charset="-128"/>
                <a:cs typeface="Arial Unicode MS" charset="-128"/>
              </a:rPr>
              <a:t>ως</a:t>
            </a:r>
            <a:r>
              <a:rPr lang="el-GR" sz="2400" dirty="0">
                <a:solidFill>
                  <a:schemeClr val="tx1"/>
                </a:solidFill>
                <a:ea typeface="Arial" charset="-52"/>
                <a:cs typeface="Arial" charset="-52"/>
              </a:rPr>
              <a:t> τον </a:t>
            </a:r>
            <a:r>
              <a:rPr lang="el-GR" sz="2400" dirty="0">
                <a:solidFill>
                  <a:schemeClr val="tx1"/>
                </a:solidFill>
                <a:ea typeface="Arial Unicode MS" charset="-128"/>
                <a:cs typeface="Arial Unicode MS" charset="-128"/>
              </a:rPr>
              <a:t>τά</a:t>
            </a:r>
            <a:r>
              <a:rPr lang="el-GR" sz="2400" dirty="0">
                <a:solidFill>
                  <a:schemeClr val="tx1"/>
                </a:solidFill>
                <a:ea typeface="Arial" charset="-52"/>
                <a:cs typeface="Arial" charset="-52"/>
              </a:rPr>
              <a:t>φο».</a:t>
            </a:r>
            <a:r>
              <a:rPr lang="el-GR" sz="2400" dirty="0" smtClean="0">
                <a:solidFill>
                  <a:schemeClr val="tx1"/>
                </a:solidFill>
                <a:ea typeface="Arial" charset="-52"/>
                <a:cs typeface="Arial" charset="-52"/>
              </a:rPr>
              <a:t> </a:t>
            </a:r>
          </a:p>
          <a:p>
            <a:pPr marL="96838" lvl="1">
              <a:buFont typeface="Arial" charset="-52"/>
              <a:buChar char="•"/>
            </a:pPr>
            <a:endParaRPr lang="el-GR" sz="2400" dirty="0" smtClean="0">
              <a:solidFill>
                <a:schemeClr val="tx1"/>
              </a:solidFill>
              <a:ea typeface="Arial" charset="-52"/>
              <a:cs typeface="Arial" charset="-52"/>
            </a:endParaRPr>
          </a:p>
          <a:p>
            <a:pPr marL="96838" lvl="1">
              <a:buFont typeface="Arial" charset="-52"/>
              <a:buChar char="•"/>
            </a:pPr>
            <a:r>
              <a:rPr lang="el-GR" sz="2400" dirty="0">
                <a:solidFill>
                  <a:schemeClr val="tx1"/>
                </a:solidFill>
                <a:ea typeface="Arial" charset="-52"/>
                <a:cs typeface="Arial" charset="-52"/>
              </a:rPr>
              <a:t>Αυτό που επιζητούμε είναι να μην είμαστε μόνοι...</a:t>
            </a:r>
          </a:p>
          <a:p>
            <a:pPr marL="96838" lvl="1">
              <a:buFont typeface="Arial" charset="-52"/>
              <a:buChar char="•"/>
            </a:pPr>
            <a:endParaRPr lang="el-GR" sz="2400" dirty="0" smtClean="0">
              <a:solidFill>
                <a:schemeClr val="tx1"/>
              </a:solidFill>
              <a:ea typeface="Arial" charset="-52"/>
              <a:cs typeface="Arial" charset="-52"/>
            </a:endParaRPr>
          </a:p>
          <a:p>
            <a:pPr marL="96838" lvl="1"/>
            <a:endParaRPr lang="el-GR" sz="2400" dirty="0" smtClean="0">
              <a:solidFill>
                <a:schemeClr val="tx1"/>
              </a:solidFill>
              <a:ea typeface="Arial" charset="-52"/>
              <a:cs typeface="Arial" charset="-52"/>
            </a:endParaRPr>
          </a:p>
          <a:p>
            <a:pPr marL="96838" lvl="1">
              <a:buFont typeface="Arial" charset="-52"/>
              <a:buChar char="•"/>
            </a:pPr>
            <a:endParaRPr lang="en-US" sz="2400" dirty="0">
              <a:solidFill>
                <a:schemeClr val="tx1"/>
              </a:solidFill>
              <a:ea typeface="Arial" charset="-52"/>
              <a:cs typeface="Arial" charset="-52"/>
            </a:endParaRPr>
          </a:p>
        </p:txBody>
      </p:sp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215900" y="5045364"/>
            <a:ext cx="88201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l-GR" sz="2400" dirty="0">
                <a:solidFill>
                  <a:schemeClr val="tx1"/>
                </a:solidFill>
                <a:ea typeface="Arial" charset="-52"/>
                <a:cs typeface="Arial" charset="-52"/>
              </a:rPr>
              <a:t>	Η </a:t>
            </a:r>
            <a:r>
              <a:rPr lang="el-GR" sz="2400" dirty="0">
                <a:solidFill>
                  <a:schemeClr val="tx1"/>
                </a:solidFill>
                <a:ea typeface="Arial Unicode MS" charset="-128"/>
                <a:cs typeface="Arial Unicode MS" charset="-128"/>
              </a:rPr>
              <a:t>λειτουργική</a:t>
            </a:r>
            <a:r>
              <a:rPr lang="el-GR" sz="2400" dirty="0">
                <a:solidFill>
                  <a:schemeClr val="tx1"/>
                </a:solidFill>
                <a:ea typeface="Arial" charset="-52"/>
                <a:cs typeface="Arial" charset="-52"/>
              </a:rPr>
              <a:t>, </a:t>
            </a:r>
            <a:r>
              <a:rPr lang="el-GR" sz="2400" dirty="0">
                <a:solidFill>
                  <a:schemeClr val="tx1"/>
                </a:solidFill>
                <a:ea typeface="Arial Unicode MS" charset="-128"/>
                <a:cs typeface="Arial Unicode MS" charset="-128"/>
              </a:rPr>
              <a:t>ασφαλής</a:t>
            </a:r>
            <a:r>
              <a:rPr lang="el-GR" sz="2400" dirty="0">
                <a:solidFill>
                  <a:schemeClr val="tx1"/>
                </a:solidFill>
                <a:ea typeface="Arial" charset="-52"/>
                <a:cs typeface="Arial" charset="-52"/>
              </a:rPr>
              <a:t> </a:t>
            </a:r>
            <a:r>
              <a:rPr lang="el-GR" sz="2400" dirty="0">
                <a:solidFill>
                  <a:schemeClr val="tx1"/>
                </a:solidFill>
                <a:ea typeface="Arial Unicode MS" charset="-128"/>
                <a:cs typeface="Arial Unicode MS" charset="-128"/>
              </a:rPr>
              <a:t>εξά</a:t>
            </a:r>
            <a:r>
              <a:rPr lang="el-GR" sz="2400" dirty="0">
                <a:solidFill>
                  <a:schemeClr val="tx1"/>
                </a:solidFill>
                <a:ea typeface="Arial" charset="-52"/>
                <a:cs typeface="Arial" charset="-52"/>
              </a:rPr>
              <a:t>ρτηση είναι ουσιαστικά η βάση της</a:t>
            </a:r>
            <a:r>
              <a:rPr lang="en-US" sz="2400" dirty="0" smtClean="0">
                <a:solidFill>
                  <a:schemeClr val="tx1"/>
                </a:solidFill>
                <a:ea typeface="Arial" charset="-52"/>
                <a:cs typeface="Arial" charset="-52"/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ea typeface="Arial" charset="-52"/>
                <a:cs typeface="Arial" charset="-52"/>
              </a:rPr>
              <a:t>         α</a:t>
            </a:r>
            <a:r>
              <a:rPr lang="el-GR" sz="2400" dirty="0" smtClean="0">
                <a:solidFill>
                  <a:schemeClr val="tx1"/>
                </a:solidFill>
                <a:ea typeface="Arial Unicode MS" charset="-128"/>
                <a:cs typeface="Arial Unicode MS" charset="-128"/>
              </a:rPr>
              <a:t>υτονομί</a:t>
            </a:r>
            <a:r>
              <a:rPr lang="el-GR" sz="2400" dirty="0" smtClean="0">
                <a:solidFill>
                  <a:schemeClr val="tx1"/>
                </a:solidFill>
                <a:ea typeface="Arial" charset="-52"/>
                <a:cs typeface="Arial" charset="-52"/>
              </a:rPr>
              <a:t>ας</a:t>
            </a:r>
            <a:endParaRPr lang="el-GR" sz="2400" dirty="0">
              <a:solidFill>
                <a:schemeClr val="tx1"/>
              </a:solidFill>
              <a:ea typeface="Arial" charset="-52"/>
              <a:cs typeface="Arial" charset="-52"/>
            </a:endParaRPr>
          </a:p>
          <a:p>
            <a:endParaRPr lang="en-US" sz="2400" dirty="0">
              <a:solidFill>
                <a:schemeClr val="tx1"/>
              </a:solidFill>
              <a:ea typeface="Arial" charset="-52"/>
              <a:cs typeface="Arial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085273" y="127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458200" cy="1066801"/>
          </a:xfrm>
        </p:spPr>
        <p:txBody>
          <a:bodyPr lIns="50800" tIns="50800" rIns="132080" bIns="50800"/>
          <a:lstStyle/>
          <a:p>
            <a:pPr indent="39688" algn="l" eaLnBrk="1" hangingPunct="1"/>
            <a:r>
              <a:rPr lang="el-GR" sz="3600" dirty="0" smtClean="0">
                <a:solidFill>
                  <a:schemeClr val="tx2"/>
                </a:solidFill>
                <a:latin typeface="Arial" charset="-52"/>
                <a:ea typeface="Arial Unicode MS" charset="-128"/>
                <a:cs typeface="Arial Unicode MS" charset="-128"/>
                <a:sym typeface="Arial" charset="-52"/>
              </a:rPr>
              <a:t>			</a:t>
            </a:r>
            <a:endParaRPr lang="en-US" sz="3600" dirty="0" smtClean="0">
              <a:solidFill>
                <a:schemeClr val="tx2"/>
              </a:solidFill>
              <a:latin typeface="Arial" charset="-52"/>
              <a:ea typeface="Arial Unicode MS" charset="-128"/>
              <a:cs typeface="Arial Unicode MS" charset="-128"/>
              <a:sym typeface="Arial" charset="-52"/>
            </a:endParaRPr>
          </a:p>
        </p:txBody>
      </p:sp>
      <p:sp>
        <p:nvSpPr>
          <p:cNvPr id="62467" name="Rectangle 6"/>
          <p:cNvSpPr>
            <a:spLocks noGrp="1" noChangeArrowheads="1"/>
          </p:cNvSpPr>
          <p:nvPr>
            <p:ph idx="4294967295"/>
          </p:nvPr>
        </p:nvSpPr>
        <p:spPr>
          <a:xfrm>
            <a:off x="0" y="410920"/>
            <a:ext cx="8153400" cy="6081955"/>
          </a:xfrm>
        </p:spPr>
        <p:txBody>
          <a:bodyPr lIns="50800" tIns="50800" rIns="132080" bIns="50800"/>
          <a:lstStyle/>
          <a:p>
            <a:pPr marL="609600" indent="-609600" eaLnBrk="1" hangingPunct="1">
              <a:lnSpc>
                <a:spcPct val="90000"/>
              </a:lnSpc>
              <a:spcBef>
                <a:spcPts val="575"/>
              </a:spcBef>
              <a:buClr>
                <a:schemeClr val="accent1"/>
              </a:buClr>
              <a:buSzPct val="90000"/>
              <a:buFont typeface="Wingdings 2" charset="2"/>
              <a:buChar char=""/>
            </a:pPr>
            <a:endParaRPr lang="el-GR" sz="2400" dirty="0" smtClean="0">
              <a:latin typeface="Arial" charset="-52"/>
              <a:ea typeface="Arial Unicode MS" charset="-128"/>
              <a:cs typeface="Arial Unicode MS" charset="-128"/>
              <a:sym typeface="Arial" charset="-52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ts val="575"/>
              </a:spcBef>
              <a:buClr>
                <a:schemeClr val="accent1"/>
              </a:buClr>
              <a:buSzPct val="90000"/>
              <a:buFont typeface="Wingdings 2" charset="2"/>
              <a:buChar char=""/>
            </a:pPr>
            <a:r>
              <a:rPr lang="el-GR" sz="2400" dirty="0" smtClean="0">
                <a:latin typeface="Arial" charset="-52"/>
                <a:ea typeface="Arial Unicode MS" charset="-128"/>
                <a:cs typeface="Arial Unicode MS" charset="-128"/>
                <a:sym typeface="Arial" charset="-52"/>
              </a:rPr>
              <a:t>Η ερώτηση κλειδί για τις σχέση γονιού – παιδιού είναι: «Είσαι εκεί για μένα?», δηλαδή, «με αποδέχεσαι, όπως είμαι?» «είμαι σημαντικός για σένα? Θα ανταποκριθείς όταν σε χρειαστώ?»</a:t>
            </a:r>
            <a:endParaRPr lang="en-US" sz="2400" dirty="0" smtClean="0">
              <a:latin typeface="Arial" charset="-52"/>
              <a:ea typeface="Arial Unicode MS" charset="-128"/>
              <a:cs typeface="Arial Unicode MS" charset="-128"/>
              <a:sym typeface="Arial" charset="-52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ts val="575"/>
              </a:spcBef>
              <a:buClr>
                <a:schemeClr val="accent1"/>
              </a:buClr>
              <a:buSzPct val="90000"/>
              <a:buFont typeface="Wingdings 2" charset="2"/>
              <a:buChar char=""/>
            </a:pPr>
            <a:r>
              <a:rPr lang="el-GR" sz="2400" dirty="0" smtClean="0">
                <a:latin typeface="Arial" charset="-52"/>
                <a:ea typeface="Arial Unicode MS" charset="-128"/>
                <a:cs typeface="Arial Unicode MS" charset="-128"/>
                <a:sym typeface="Arial" charset="-52"/>
              </a:rPr>
              <a:t>Η σύνδεση αυτή παρέχει μια ασφαλή βάση τόσο για να νιώθει κανείς «καλά με τον εαυτό του» όσο και για να</a:t>
            </a:r>
            <a:r>
              <a:rPr lang="en-US" sz="2400" dirty="0" smtClean="0">
                <a:latin typeface="Arial" charset="-52"/>
                <a:ea typeface="Arial Unicode MS" charset="-128"/>
                <a:cs typeface="Arial Unicode MS" charset="-128"/>
                <a:sym typeface="Arial" charset="-52"/>
              </a:rPr>
              <a:t> </a:t>
            </a:r>
            <a:r>
              <a:rPr lang="el-GR" sz="2400" dirty="0" smtClean="0">
                <a:latin typeface="Arial" charset="-52"/>
                <a:ea typeface="Arial Unicode MS" charset="-128"/>
                <a:cs typeface="Arial Unicode MS" charset="-128"/>
                <a:sym typeface="Arial" charset="-52"/>
              </a:rPr>
              <a:t>μπορεί να αντιμετωπίζει τον κόσμο...</a:t>
            </a:r>
          </a:p>
          <a:p>
            <a:pPr marL="609600" indent="-609600" eaLnBrk="1" hangingPunct="1">
              <a:lnSpc>
                <a:spcPct val="90000"/>
              </a:lnSpc>
              <a:spcBef>
                <a:spcPts val="575"/>
              </a:spcBef>
              <a:buClr>
                <a:schemeClr val="accent1"/>
              </a:buClr>
              <a:buSzPct val="90000"/>
              <a:buFont typeface="Wingdings 2" charset="2"/>
              <a:buChar char=""/>
            </a:pPr>
            <a:r>
              <a:rPr lang="el-GR" sz="2400" dirty="0" smtClean="0">
                <a:latin typeface="Arial" charset="-52"/>
                <a:ea typeface="Arial Unicode MS" charset="-128"/>
                <a:cs typeface="Arial Unicode MS" charset="-128"/>
                <a:sym typeface="Arial" charset="-52"/>
              </a:rPr>
              <a:t>Η αίσθηση του εαυτού μας εξαρτάται και διαμορφώνεται από το δεσμό μας με άλλους – αν έχουμε ασφαλή δεσμό, βλέπουμε τον εαυτό μας ως κάποιον με αξία, αξιαγάπητος/η που δικαιούται φροντίδα.</a:t>
            </a:r>
          </a:p>
          <a:p>
            <a:pPr marL="609600" indent="-609600" eaLnBrk="1" hangingPunct="1">
              <a:lnSpc>
                <a:spcPct val="90000"/>
              </a:lnSpc>
              <a:spcBef>
                <a:spcPts val="575"/>
              </a:spcBef>
              <a:buClr>
                <a:schemeClr val="accent1"/>
              </a:buClr>
              <a:buSzPct val="90000"/>
              <a:buFont typeface="Wingdings 2" charset="2"/>
              <a:buChar char=""/>
            </a:pPr>
            <a:r>
              <a:rPr lang="el-GR" sz="2400" dirty="0" smtClean="0">
                <a:latin typeface="Arial" charset="-52"/>
                <a:ea typeface="Arial Unicode MS" charset="-128"/>
                <a:cs typeface="Arial Unicode MS" charset="-128"/>
                <a:sym typeface="Arial" charset="-52"/>
              </a:rPr>
              <a:t>Η ασφαλής σχέση είναι που «θρέφει» ουσιαστικά τα παιδιά...</a:t>
            </a:r>
          </a:p>
          <a:p>
            <a:pPr marL="609600" indent="-609600" eaLnBrk="1" hangingPunct="1">
              <a:lnSpc>
                <a:spcPct val="90000"/>
              </a:lnSpc>
              <a:spcBef>
                <a:spcPts val="575"/>
              </a:spcBef>
              <a:buClr>
                <a:schemeClr val="accent1"/>
              </a:buClr>
              <a:buSzPct val="90000"/>
              <a:buFont typeface="Wingdings 2" charset="2"/>
              <a:buChar char=""/>
            </a:pPr>
            <a:endParaRPr lang="el-GR" sz="2400" dirty="0" smtClean="0">
              <a:latin typeface="Arial" charset="-52"/>
              <a:ea typeface="Arial Unicode MS" charset="-128"/>
              <a:cs typeface="Arial Unicode MS" charset="-128"/>
              <a:sym typeface="Arial" charset="-52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ts val="575"/>
              </a:spcBef>
              <a:buClr>
                <a:schemeClr val="accent1"/>
              </a:buClr>
              <a:buSzPct val="90000"/>
              <a:buNone/>
            </a:pPr>
            <a:endParaRPr lang="el-GR" sz="2400" dirty="0" smtClean="0">
              <a:latin typeface="Arial" charset="-52"/>
              <a:ea typeface="Arial Unicode MS" charset="-128"/>
              <a:cs typeface="Arial Unicode MS" charset="-128"/>
              <a:sym typeface="Arial" charset="-52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ts val="575"/>
              </a:spcBef>
              <a:buClr>
                <a:schemeClr val="accent1"/>
              </a:buClr>
              <a:buSzPct val="90000"/>
              <a:buNone/>
            </a:pPr>
            <a:endParaRPr lang="en-US" sz="2400" dirty="0" smtClean="0">
              <a:latin typeface="Arial" charset="-52"/>
              <a:ea typeface="Arial Unicode MS" charset="-128"/>
              <a:cs typeface="Arial Unicode MS" charset="-128"/>
              <a:sym typeface="Arial" charset="-52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ts val="575"/>
              </a:spcBef>
              <a:buClr>
                <a:schemeClr val="accent1"/>
              </a:buClr>
              <a:buSzPct val="90000"/>
              <a:buFont typeface="Wingdings 2" charset="2"/>
              <a:buChar char=""/>
            </a:pPr>
            <a:endParaRPr lang="el-GR" altLang="ja-JP" sz="2200" dirty="0" smtClean="0">
              <a:latin typeface="Arial" charset="-52"/>
              <a:ea typeface="Geneva" charset="0"/>
              <a:cs typeface="Geneva" charset="0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ts val="575"/>
              </a:spcBef>
              <a:buClr>
                <a:schemeClr val="accent1"/>
              </a:buClr>
              <a:buSzPct val="90000"/>
              <a:buFont typeface="Wingdings 2" charset="2"/>
              <a:buChar char=""/>
            </a:pPr>
            <a:endParaRPr lang="el-GR" altLang="ja-JP" sz="2200" dirty="0" smtClean="0">
              <a:latin typeface="Arial" charset="-52"/>
              <a:ea typeface="Geneva" charset="0"/>
              <a:cs typeface="Geneva" charset="0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ts val="575"/>
              </a:spcBef>
              <a:buClr>
                <a:schemeClr val="accent1"/>
              </a:buClr>
              <a:buSzPct val="90000"/>
              <a:buFont typeface="Wingdings 2" charset="2"/>
              <a:buChar char=""/>
            </a:pPr>
            <a:endParaRPr lang="en-US" altLang="ja-JP" sz="2200" dirty="0" smtClean="0">
              <a:latin typeface="Arial" charset="-52"/>
              <a:ea typeface="Geneva" charset="0"/>
              <a:cs typeface="Geneva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>
          <a:xfrm>
            <a:off x="914400" y="419100"/>
            <a:ext cx="7772400" cy="849313"/>
          </a:xfrm>
        </p:spPr>
        <p:txBody>
          <a:bodyPr/>
          <a:lstStyle/>
          <a:p>
            <a:pPr eaLnBrk="1" hangingPunct="1"/>
            <a:r>
              <a:rPr lang="en-US" sz="3600" dirty="0" smtClean="0">
                <a:ea typeface="Geneva" charset="0"/>
                <a:cs typeface="Geneva" charset="0"/>
              </a:rPr>
              <a:t>Still Face Experiment</a:t>
            </a:r>
            <a:endParaRPr lang="el-GR" sz="3600" dirty="0" smtClean="0">
              <a:latin typeface="Franklin Gothic Book" charset="0"/>
              <a:ea typeface="Geneva" charset="0"/>
              <a:cs typeface="Geneva" charset="0"/>
            </a:endParaRPr>
          </a:p>
        </p:txBody>
      </p:sp>
      <p:pic>
        <p:nvPicPr>
          <p:cNvPr id="54275" name="Picture 3" descr="/Users/mikepsilogiannis/Desktop/Still Face Experiment Dr Edward Tronick.mpg">
            <a:hlinkClick r:id="" action="ppaction://media"/>
          </p:cNvPr>
          <p:cNvPicPr/>
          <p:nvPr>
            <p:ph idx="1"/>
            <a:videoFile r:link=""/>
          </p:nvPr>
        </p:nvPicPr>
        <p:blipFill>
          <a:blip r:embed="rId3"/>
          <a:srcRect/>
          <a:stretch>
            <a:fillRect/>
          </a:stretch>
        </p:blipFill>
        <p:spPr>
          <a:xfrm>
            <a:off x="2540000" y="2338388"/>
            <a:ext cx="4064000" cy="3048000"/>
          </a:xfrm>
        </p:spPr>
      </p:pic>
      <p:pic>
        <p:nvPicPr>
          <p:cNvPr id="54276" name="Still Face Experiment .mov">
            <a:hlinkClick r:id="" action="ppaction://media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68538" y="2492375"/>
            <a:ext cx="4751387" cy="287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7" name="Still Face Experiment Dr Edward Tronick.mpg">
            <a:hlinkClick r:id="" action="ppaction://media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1524000"/>
            <a:ext cx="72771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8" name="Picture 6" descr="/Users/mikepsilogiannis/Desktop/Still Face Experiment Dr Edward Tronick.mpg">
            <a:hlinkClick r:id="" action="ppaction://media"/>
          </p:cNvPr>
          <p:cNvPicPr/>
          <p:nvPr>
            <a:videoFile r:link="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381000" y="304800"/>
            <a:ext cx="76708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42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7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427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4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42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78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4278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sz="4400" dirty="0"/>
              <a:t>Δυο μορφές μνήμης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ctr" eaLnBrk="1" hangingPunct="1">
              <a:defRPr/>
            </a:pPr>
            <a:endParaRPr lang="el-GR" sz="4400" b="1" dirty="0"/>
          </a:p>
          <a:p>
            <a:pPr algn="ctr" eaLnBrk="1" hangingPunct="1">
              <a:defRPr/>
            </a:pPr>
            <a:r>
              <a:rPr lang="en-US" sz="4400" b="1" dirty="0" err="1"/>
              <a:t>Άδηλη</a:t>
            </a:r>
            <a:r>
              <a:rPr lang="en-US" sz="4400" b="1" dirty="0"/>
              <a:t> </a:t>
            </a:r>
            <a:r>
              <a:rPr lang="en-US" sz="4400" b="1" dirty="0" err="1"/>
              <a:t>μνήμη</a:t>
            </a:r>
            <a:endParaRPr lang="el-GR" sz="4400" b="1" dirty="0"/>
          </a:p>
          <a:p>
            <a:pPr algn="ctr" eaLnBrk="1" hangingPunct="1">
              <a:defRPr/>
            </a:pPr>
            <a:endParaRPr lang="en-US" sz="4400" b="1" dirty="0"/>
          </a:p>
          <a:p>
            <a:pPr algn="ctr" eaLnBrk="1" hangingPunct="1">
              <a:defRPr/>
            </a:pPr>
            <a:r>
              <a:rPr lang="en-US" sz="4400" b="1" dirty="0" err="1"/>
              <a:t>Έκδηλη</a:t>
            </a:r>
            <a:r>
              <a:rPr lang="en-US" sz="4400" b="1" dirty="0"/>
              <a:t> </a:t>
            </a:r>
            <a:r>
              <a:rPr lang="en-US" sz="4400" b="1" dirty="0" err="1"/>
              <a:t>μνήμη</a:t>
            </a:r>
            <a:endParaRPr lang="el-GR" sz="4400" b="1" dirty="0"/>
          </a:p>
          <a:p>
            <a:pPr>
              <a:defRPr/>
            </a:pPr>
            <a:endParaRPr lang="el-GR" sz="1600" dirty="0"/>
          </a:p>
        </p:txBody>
      </p:sp>
      <p:sp>
        <p:nvSpPr>
          <p:cNvPr id="38916" name="Θέση αριθμού διαφάνειας 1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20C824B-A50D-2845-A0CF-B89E1727C934}" type="slidenum">
              <a:rPr lang="el-GR"/>
              <a:pPr/>
              <a:t>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>
                <a:solidFill>
                  <a:schemeClr val="tx1"/>
                </a:solidFill>
              </a:rPr>
              <a:t>Άδηλη μνήμη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4500563" cy="4525963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l-GR" sz="2400" b="1" dirty="0"/>
              <a:t>Λειτουργεί ήδη από τη γέννηση μας.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dirty="0"/>
              <a:t>Δεν έχουμε αίσθηση συγκεκριμένης ανάμνησης.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dirty="0"/>
              <a:t>Ενώ αναδύονται κυρίως σωματικές αισθήσεις, συναισθήματα και συμπεριφορές.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dirty="0"/>
              <a:t>Συμβάλλει στη διαμόρφωση της εικόνας που έχουμε από  παιδιά για τον εαυτό μας και τον κόσμο.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dirty="0"/>
              <a:t>Εγγράφεται χωρίς την συνειδητή προσοχή μας.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dirty="0"/>
              <a:t>Η αμυγδαλή είναι το κλειδί.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dirty="0"/>
              <a:t>Δεν εμπλέκει τον ιππόκαμπο </a:t>
            </a:r>
            <a:endParaRPr lang="en-US" sz="2400" b="1" dirty="0"/>
          </a:p>
          <a:p>
            <a:pPr lvl="2" eaLnBrk="1" hangingPunct="1">
              <a:lnSpc>
                <a:spcPct val="80000"/>
              </a:lnSpc>
              <a:buFont typeface="Wingdings" charset="2"/>
              <a:buNone/>
              <a:defRPr/>
            </a:pPr>
            <a:endParaRPr lang="en-US" sz="2000" b="1" dirty="0"/>
          </a:p>
          <a:p>
            <a:pPr eaLnBrk="1" hangingPunct="1">
              <a:lnSpc>
                <a:spcPct val="80000"/>
              </a:lnSpc>
              <a:defRPr/>
            </a:pPr>
            <a:endParaRPr lang="el-GR" sz="2000" dirty="0"/>
          </a:p>
        </p:txBody>
      </p:sp>
      <p:pic>
        <p:nvPicPr>
          <p:cNvPr id="4096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3438" y="1844675"/>
            <a:ext cx="4321175" cy="3529013"/>
          </a:xfrm>
          <a:noFill/>
        </p:spPr>
      </p:pic>
      <p:sp>
        <p:nvSpPr>
          <p:cNvPr id="14341" name="Line 7"/>
          <p:cNvSpPr>
            <a:spLocks noChangeShapeType="1"/>
          </p:cNvSpPr>
          <p:nvPr/>
        </p:nvSpPr>
        <p:spPr bwMode="auto">
          <a:xfrm flipV="1">
            <a:off x="3851275" y="3824288"/>
            <a:ext cx="2736850" cy="19081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966" name="Θέση αριθμού διαφάνειας 1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05395C-6170-B946-9ACB-D9C2AFECEEFB}" type="slidenum">
              <a:rPr lang="el-GR"/>
              <a:pPr/>
              <a:t>9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654</Words>
  <Application>Microsoft Macintosh PowerPoint</Application>
  <PresentationFormat>On-screen Show (4:3)</PresentationFormat>
  <Paragraphs>67</Paragraphs>
  <Slides>10</Slides>
  <Notes>8</Notes>
  <HiddenSlides>0</HiddenSlides>
  <MMClips>2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«H σχέση γονιού – παιδιού: Πως η Θεωρία του Δεσμού μας βοηθάει να καταλάβουμε την οικογένεια...»      Αλεξάνδρα Δημητριάδου Ψυχολόγος MSc, Θεραπεύτρια Οικογένειας και ζεύγους  </vt:lpstr>
      <vt:lpstr>Slide 2</vt:lpstr>
      <vt:lpstr>Slide 3</vt:lpstr>
      <vt:lpstr>Slide 4</vt:lpstr>
      <vt:lpstr>Slide 5</vt:lpstr>
      <vt:lpstr>   </vt:lpstr>
      <vt:lpstr>Still Face Experiment</vt:lpstr>
      <vt:lpstr>Δυο μορφές μνήμης</vt:lpstr>
      <vt:lpstr>Άδηλη μνήμη</vt:lpstr>
      <vt:lpstr>Έκδηλη μνήμη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PSILOGIANNIS</dc:creator>
  <cp:lastModifiedBy>MIKE PSILOGIANNIS</cp:lastModifiedBy>
  <cp:revision>3</cp:revision>
  <dcterms:created xsi:type="dcterms:W3CDTF">2018-01-24T19:25:56Z</dcterms:created>
  <dcterms:modified xsi:type="dcterms:W3CDTF">2018-01-25T05:47:12Z</dcterms:modified>
</cp:coreProperties>
</file>