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73" r:id="rId4"/>
    <p:sldId id="291" r:id="rId5"/>
    <p:sldId id="316" r:id="rId6"/>
    <p:sldId id="290" r:id="rId7"/>
    <p:sldId id="289" r:id="rId8"/>
    <p:sldId id="312" r:id="rId9"/>
    <p:sldId id="315" r:id="rId10"/>
    <p:sldId id="313" r:id="rId11"/>
    <p:sldId id="314" r:id="rId12"/>
    <p:sldId id="334" r:id="rId13"/>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F6BB9F21-A159-4D64-B6AE-1942207B944B}" type="datetimeFigureOut">
              <a:rPr lang="el-GR"/>
              <a:pPr>
                <a:defRPr/>
              </a:pPr>
              <a:t>20/1/2021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CD24F1FB-A5D0-4472-AA29-EE002B7BE035}"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AB44F6A2-DAF7-46CC-99BC-C7EADC14F0DD}" type="datetimeFigureOut">
              <a:rPr lang="el-GR"/>
              <a:pPr>
                <a:defRPr/>
              </a:pPr>
              <a:t>20/1/2021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F9102CF2-08BD-44CD-BFB3-0CF0E19E74DF}"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46904C5C-3B01-41ED-B8C9-B01BCD3C06DC}" type="datetimeFigureOut">
              <a:rPr lang="el-GR"/>
              <a:pPr>
                <a:defRPr/>
              </a:pPr>
              <a:t>20/1/2021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65B58F95-9EDE-4CB5-A347-CBC192B53743}"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457200" y="274638"/>
            <a:ext cx="8229600" cy="1143000"/>
          </a:xfrm>
        </p:spPr>
        <p:txBody>
          <a:bodyPr/>
          <a:lstStyle/>
          <a:p>
            <a:r>
              <a:rPr lang="el-GR"/>
              <a:t>Kλικ για επεξεργασία του τίτλου</a:t>
            </a:r>
            <a:endParaRPr lang="en-US"/>
          </a:p>
        </p:txBody>
      </p:sp>
      <p:sp>
        <p:nvSpPr>
          <p:cNvPr id="3" name="Θέση περιεχομένου 2"/>
          <p:cNvSpPr>
            <a:spLocks noGrp="1"/>
          </p:cNvSpPr>
          <p:nvPr>
            <p:ph sz="quarter" idx="1"/>
          </p:nvPr>
        </p:nvSpPr>
        <p:spPr>
          <a:xfrm>
            <a:off x="457200" y="1600200"/>
            <a:ext cx="4038600" cy="2185988"/>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περιεχομένου 3"/>
          <p:cNvSpPr>
            <a:spLocks noGrp="1"/>
          </p:cNvSpPr>
          <p:nvPr>
            <p:ph sz="quarter" idx="2"/>
          </p:nvPr>
        </p:nvSpPr>
        <p:spPr>
          <a:xfrm>
            <a:off x="4648200" y="1600200"/>
            <a:ext cx="4038600" cy="2185988"/>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περιεχομένου 4"/>
          <p:cNvSpPr>
            <a:spLocks noGrp="1"/>
          </p:cNvSpPr>
          <p:nvPr>
            <p:ph sz="quarter" idx="3"/>
          </p:nvPr>
        </p:nvSpPr>
        <p:spPr>
          <a:xfrm>
            <a:off x="457200" y="3938588"/>
            <a:ext cx="4038600" cy="21875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περιεχομένου 5"/>
          <p:cNvSpPr>
            <a:spLocks noGrp="1"/>
          </p:cNvSpPr>
          <p:nvPr>
            <p:ph sz="quarter" idx="4"/>
          </p:nvPr>
        </p:nvSpPr>
        <p:spPr>
          <a:xfrm>
            <a:off x="4648200" y="3938588"/>
            <a:ext cx="4038600" cy="21875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3 - Θέση ημερομηνίας"/>
          <p:cNvSpPr>
            <a:spLocks noGrp="1"/>
          </p:cNvSpPr>
          <p:nvPr>
            <p:ph type="dt" sz="half" idx="10"/>
          </p:nvPr>
        </p:nvSpPr>
        <p:spPr/>
        <p:txBody>
          <a:bodyPr/>
          <a:lstStyle>
            <a:lvl1pPr>
              <a:defRPr/>
            </a:lvl1pPr>
          </a:lstStyle>
          <a:p>
            <a:pPr>
              <a:defRPr/>
            </a:pPr>
            <a:fld id="{47C53500-855B-4D1D-973C-E27F8D57C5B7}" type="datetimeFigureOut">
              <a:rPr lang="el-GR"/>
              <a:pPr>
                <a:defRPr/>
              </a:pPr>
              <a:t>20/1/2021</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2E3B2F15-588F-44F0-89CB-D029992E2473}"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457200" y="274638"/>
            <a:ext cx="8229600" cy="58515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3" name="3 - Θέση ημερομηνίας"/>
          <p:cNvSpPr>
            <a:spLocks noGrp="1"/>
          </p:cNvSpPr>
          <p:nvPr>
            <p:ph type="dt" sz="half" idx="10"/>
          </p:nvPr>
        </p:nvSpPr>
        <p:spPr/>
        <p:txBody>
          <a:bodyPr/>
          <a:lstStyle>
            <a:lvl1pPr>
              <a:defRPr/>
            </a:lvl1pPr>
          </a:lstStyle>
          <a:p>
            <a:pPr>
              <a:defRPr/>
            </a:pPr>
            <a:fld id="{4BE1E8F5-67E8-494C-8DFC-4057059BBA7F}" type="datetimeFigureOut">
              <a:rPr lang="el-GR"/>
              <a:pPr>
                <a:defRPr/>
              </a:pPr>
              <a:t>20/1/2021</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18D1CA94-A62A-4DC3-9BCE-69C7834CD627}"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DD6EDEC1-1F98-4DD4-AF2E-4EBE5A488826}" type="datetimeFigureOut">
              <a:rPr lang="el-GR"/>
              <a:pPr>
                <a:defRPr/>
              </a:pPr>
              <a:t>20/1/2021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CD91366F-3EFB-4B59-B86B-EAA82BCE4E3F}"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EC7C97A7-5EFB-483E-9616-B1D55A6AE4E4}" type="datetimeFigureOut">
              <a:rPr lang="el-GR"/>
              <a:pPr>
                <a:defRPr/>
              </a:pPr>
              <a:t>20/1/2021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E732C252-A25D-46DB-8791-AECCAE59E5D4}"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FAD19C53-2171-4085-8B75-258784AFBC4D}" type="datetimeFigureOut">
              <a:rPr lang="el-GR"/>
              <a:pPr>
                <a:defRPr/>
              </a:pPr>
              <a:t>20/1/2021</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9F5B3F50-F66A-48BD-A64E-BAC4FBF1950A}"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F609FCD4-DB7A-4360-A30C-5419100ACBA2}" type="datetimeFigureOut">
              <a:rPr lang="el-GR"/>
              <a:pPr>
                <a:defRPr/>
              </a:pPr>
              <a:t>20/1/2021</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DAA84194-DA99-4245-AC4D-C8AEDF833F9D}"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1541130F-FCF1-401F-82B1-216ABAC62D58}" type="datetimeFigureOut">
              <a:rPr lang="el-GR"/>
              <a:pPr>
                <a:defRPr/>
              </a:pPr>
              <a:t>20/1/2021</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0DFF2F5A-7D5B-417F-A341-752DAE496FAA}"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33E2B874-BCE6-40CB-804D-64BFE4E5A72D}" type="datetimeFigureOut">
              <a:rPr lang="el-GR"/>
              <a:pPr>
                <a:defRPr/>
              </a:pPr>
              <a:t>20/1/2021</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099774D5-177B-4B8C-A6A0-5915EA258581}"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EFAEB272-9B00-4327-955B-6C808B185A86}" type="datetimeFigureOut">
              <a:rPr lang="el-GR"/>
              <a:pPr>
                <a:defRPr/>
              </a:pPr>
              <a:t>20/1/2021</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DFD884FB-D8FE-4FCB-BD22-EB3357E3A8B8}"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FD483568-7B46-4DDA-884B-6732E47CD3BD}" type="datetimeFigureOut">
              <a:rPr lang="el-GR"/>
              <a:pPr>
                <a:defRPr/>
              </a:pPr>
              <a:t>20/1/2021</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D9B6FCFD-962A-466F-9E9D-B93F0FC43025}"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8F5346D-3D66-41AC-864E-2F37B654EC38}" type="datetimeFigureOut">
              <a:rPr lang="el-GR"/>
              <a:pPr>
                <a:defRPr/>
              </a:pPr>
              <a:t>20/1/2021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98D6A9F-05E1-4627-8AF5-50F4D774E29D}"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youtube.com/watch?v=r7L8YKRDs_w"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Mslku5O-3Y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zCkOocQGtDU"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Μεταβλητή εστίαση</a:t>
            </a:r>
            <a:endParaRPr lang="el-GR" dirty="0"/>
          </a:p>
        </p:txBody>
      </p:sp>
      <p:pic>
        <p:nvPicPr>
          <p:cNvPr id="4" name="Θέση περιεχομένου 3" descr="Εικόνα που περιέχει κείμενο&#10;&#10;Περιγραφή που δημιουργήθηκε αυτόματα">
            <a:extLst>
              <a:ext uri="{FF2B5EF4-FFF2-40B4-BE49-F238E27FC236}">
                <a16:creationId xmlns:lc="http://schemas.openxmlformats.org/drawingml/2006/lockedCanvas" xmlns:a16="http://schemas.microsoft.com/office/drawing/2014/main" xmlns="" id="{A25CF5AB-020F-4C48-B6D0-66B2E16175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827188"/>
            <a:ext cx="8229600" cy="4071987"/>
          </a:xfrm>
          <a:prstGeom prst="rect">
            <a:avLst/>
          </a:prstGeom>
        </p:spPr>
      </p:pic>
    </p:spTree>
    <p:extLst>
      <p:ext uri="{BB962C8B-B14F-4D97-AF65-F5344CB8AC3E}">
        <p14:creationId xmlns:p14="http://schemas.microsoft.com/office/powerpoint/2010/main" val="2335538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684" b="15501"/>
          <a:stretch/>
        </p:blipFill>
        <p:spPr bwMode="auto">
          <a:xfrm>
            <a:off x="1187624" y="1628800"/>
            <a:ext cx="7056784" cy="485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Τίτλος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l-GR" dirty="0" smtClean="0"/>
              <a:t>Εξωτερική εστίαση</a:t>
            </a:r>
            <a:endParaRPr lang="el-GR" dirty="0"/>
          </a:p>
        </p:txBody>
      </p:sp>
    </p:spTree>
    <p:extLst>
      <p:ext uri="{BB962C8B-B14F-4D97-AF65-F5344CB8AC3E}">
        <p14:creationId xmlns:p14="http://schemas.microsoft.com/office/powerpoint/2010/main" val="1351909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Θέση περιεχομένου 4">
            <a:extLst>
              <a:ext uri="{FF2B5EF4-FFF2-40B4-BE49-F238E27FC236}">
                <a16:creationId xmlns:lc="http://schemas.openxmlformats.org/drawingml/2006/lockedCanvas" xmlns:a16="http://schemas.microsoft.com/office/drawing/2014/main" xmlns="" id="{976ED1D3-9373-4815-BA86-6765A5FBE2E1}"/>
              </a:ext>
            </a:extLst>
          </p:cNvPr>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691627"/>
            <a:ext cx="5688632" cy="5690856"/>
          </a:xfrm>
          <a:prstGeom prst="rect">
            <a:avLst/>
          </a:prstGeom>
        </p:spPr>
      </p:pic>
    </p:spTree>
    <p:extLst>
      <p:ext uri="{BB962C8B-B14F-4D97-AF65-F5344CB8AC3E}">
        <p14:creationId xmlns:p14="http://schemas.microsoft.com/office/powerpoint/2010/main" val="1396137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51520" y="404664"/>
            <a:ext cx="8064896" cy="369332"/>
          </a:xfrm>
          <a:prstGeom prst="rect">
            <a:avLst/>
          </a:prstGeom>
        </p:spPr>
        <p:txBody>
          <a:bodyPr wrap="square">
            <a:spAutoFit/>
          </a:bodyPr>
          <a:lstStyle/>
          <a:p>
            <a:r>
              <a:rPr lang="en-US" dirty="0">
                <a:hlinkClick r:id="rId2"/>
              </a:rPr>
              <a:t>(327) Allie All Along Read Aloud with AHEV Library - YouTube</a:t>
            </a:r>
            <a:endParaRPr lang="el-GR" dirty="0"/>
          </a:p>
        </p:txBody>
      </p:sp>
      <p:pic>
        <p:nvPicPr>
          <p:cNvPr id="6146" name="Picture 2" descr="Allie All Along: Reul, Sarah Lynne: 9781454928584: Amazon.com: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908720"/>
            <a:ext cx="5338928" cy="536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745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95FD464-AE3D-6B4E-ABFD-B514260D741E}"/>
              </a:ext>
            </a:extLst>
          </p:cNvPr>
          <p:cNvSpPr>
            <a:spLocks noGrp="1"/>
          </p:cNvSpPr>
          <p:nvPr>
            <p:ph type="title"/>
          </p:nvPr>
        </p:nvSpPr>
        <p:spPr>
          <a:xfrm>
            <a:off x="467544" y="188640"/>
            <a:ext cx="7802459" cy="1268997"/>
          </a:xfrm>
        </p:spPr>
        <p:txBody>
          <a:bodyPr>
            <a:normAutofit fontScale="90000"/>
          </a:bodyPr>
          <a:lstStyle/>
          <a:p>
            <a:r>
              <a:rPr lang="en-GB" sz="3600" dirty="0">
                <a:latin typeface="Times New Roman" panose="02020603050405020304" pitchFamily="18" charset="0"/>
                <a:cs typeface="Times New Roman" panose="02020603050405020304" pitchFamily="18" charset="0"/>
              </a:rPr>
              <a:t>    </a:t>
            </a:r>
            <a:r>
              <a:rPr lang="en-GB" sz="3600" dirty="0">
                <a:latin typeface="Times New Roman" panose="02020603050405020304" pitchFamily="18" charset="0"/>
                <a:cs typeface="Times New Roman" panose="02020603050405020304" pitchFamily="18" charset="0"/>
                <a:hlinkClick r:id="rId2"/>
              </a:rPr>
              <a:t>https://</a:t>
            </a:r>
            <a:r>
              <a:rPr lang="en-GB" sz="3600" dirty="0" smtClean="0">
                <a:latin typeface="Times New Roman" panose="02020603050405020304" pitchFamily="18" charset="0"/>
                <a:cs typeface="Times New Roman" panose="02020603050405020304" pitchFamily="18" charset="0"/>
                <a:hlinkClick r:id="rId2"/>
              </a:rPr>
              <a:t>www.youtube.com/watch?v=Mslku5O-3YY</a:t>
            </a:r>
            <a:r>
              <a:rPr lang="el-GR" sz="3600" dirty="0" smtClean="0">
                <a:latin typeface="Times New Roman" panose="02020603050405020304" pitchFamily="18" charset="0"/>
                <a:cs typeface="Times New Roman" panose="02020603050405020304" pitchFamily="18" charset="0"/>
              </a:rPr>
              <a:t> </a:t>
            </a:r>
            <a:endParaRPr lang="el-GR" sz="3600" dirty="0">
              <a:latin typeface="Times New Roman" panose="02020603050405020304" pitchFamily="18" charset="0"/>
              <a:cs typeface="Times New Roman" panose="02020603050405020304" pitchFamily="18" charset="0"/>
            </a:endParaRPr>
          </a:p>
        </p:txBody>
      </p:sp>
      <p:pic>
        <p:nvPicPr>
          <p:cNvPr id="6" name="Εικόνα 6">
            <a:extLst>
              <a:ext uri="{FF2B5EF4-FFF2-40B4-BE49-F238E27FC236}">
                <a16:creationId xmlns:a16="http://schemas.microsoft.com/office/drawing/2014/main" xmlns="" id="{A0420260-643C-5541-8182-2DDB0470D53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95736" y="1700808"/>
            <a:ext cx="4258418" cy="5022274"/>
          </a:xfrm>
        </p:spPr>
      </p:pic>
    </p:spTree>
    <p:extLst>
      <p:ext uri="{BB962C8B-B14F-4D97-AF65-F5344CB8AC3E}">
        <p14:creationId xmlns:p14="http://schemas.microsoft.com/office/powerpoint/2010/main" val="2121458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2">
            <a:extLst>
              <a:ext uri="{FF2B5EF4-FFF2-40B4-BE49-F238E27FC236}">
                <a16:creationId xmlns:a16="http://schemas.microsoft.com/office/drawing/2014/main" xmlns="" id="{24D24521-0270-421C-94BF-04C38F1EF345}"/>
              </a:ext>
            </a:extLst>
          </p:cNvPr>
          <p:cNvSpPr txBox="1">
            <a:spLocks/>
          </p:cNvSpPr>
          <p:nvPr/>
        </p:nvSpPr>
        <p:spPr>
          <a:xfrm>
            <a:off x="4823080" y="884904"/>
            <a:ext cx="3760481" cy="5381433"/>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endParaRPr lang="el-GR" sz="3200" b="1" dirty="0"/>
          </a:p>
          <a:p>
            <a:pPr algn="ctr"/>
            <a:r>
              <a:rPr lang="el-GR" sz="3200" b="1" dirty="0"/>
              <a:t>Εστίαση: Μεταβλητή</a:t>
            </a:r>
          </a:p>
          <a:p>
            <a:pPr algn="ctr"/>
            <a:endParaRPr lang="el-GR" dirty="0"/>
          </a:p>
          <a:p>
            <a:r>
              <a:rPr lang="el-GR" dirty="0"/>
              <a:t>Περίληψη:</a:t>
            </a:r>
          </a:p>
          <a:p>
            <a:endParaRPr lang="en-US" dirty="0">
              <a:latin typeface="Arial Rounded MT Bold" panose="020F0704030504030204" pitchFamily="34" charset="0"/>
            </a:endParaRPr>
          </a:p>
          <a:p>
            <a:r>
              <a:rPr lang="el-GR" dirty="0"/>
              <a:t>Δύο συνομήλικα παιδιά, ένα κορίτσι, η Ζαχρά κι ένα αγόρι ο Νικόλας, ζουν το καθένα τη δική του πραγματικότητα. Το φαγητό, η σχολική ζωή, η ιατρική περίθαλψη, η ζωή σε μια σκηνή προσεγγίζονται από δύο διαφορετικές οπτικές γωνίες. Δύο ιστορίες ζωής παράλληλες οι οποίες βρίσκουν ένα σημείο τομής στο τέλος του βιβλίου στο κοινό θρανίο του σχολείου του Νικόλα.</a:t>
            </a:r>
          </a:p>
        </p:txBody>
      </p:sp>
      <p:pic>
        <p:nvPicPr>
          <p:cNvPr id="1026" name="Picture 2" descr="Ζαχρά και Νικόλας, οι ιστορίες τους, της Σοφίας Πανίδου (εικ.: Mariona  Cabassa) - Elniplex">
            <a:extLst>
              <a:ext uri="{FF2B5EF4-FFF2-40B4-BE49-F238E27FC236}">
                <a16:creationId xmlns:a16="http://schemas.microsoft.com/office/drawing/2014/main" xmlns="" id="{184F232F-A4D4-4045-8EEC-2199DF06E9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523" y="1445342"/>
            <a:ext cx="2998322" cy="4670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015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D133C872-E2C0-48FE-90AB-5BE42547BAA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5355" y="260212"/>
            <a:ext cx="3296461" cy="6337576"/>
          </a:xfrm>
          <a:prstGeom prst="rect">
            <a:avLst/>
          </a:prstGeom>
        </p:spPr>
      </p:pic>
    </p:spTree>
    <p:extLst>
      <p:ext uri="{BB962C8B-B14F-4D97-AF65-F5344CB8AC3E}">
        <p14:creationId xmlns:p14="http://schemas.microsoft.com/office/powerpoint/2010/main" val="2059743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Εικόνα 3"/>
          <p:cNvPicPr>
            <a:picLocks noChangeAspect="1"/>
          </p:cNvPicPr>
          <p:nvPr/>
        </p:nvPicPr>
        <p:blipFill>
          <a:blip r:embed="rId2">
            <a:extLst>
              <a:ext uri="{28A0092B-C50C-407E-A947-70E740481C1C}">
                <a14:useLocalDpi xmlns:a14="http://schemas.microsoft.com/office/drawing/2010/main" val="0"/>
              </a:ext>
            </a:extLst>
          </a:blip>
          <a:srcRect l="24527" t="14053" r="47501" b="19881"/>
          <a:stretch>
            <a:fillRect/>
          </a:stretch>
        </p:blipFill>
        <p:spPr bwMode="auto">
          <a:xfrm>
            <a:off x="1600200" y="1030289"/>
            <a:ext cx="2557463"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Εικόνα 4"/>
          <p:cNvPicPr>
            <a:picLocks noChangeAspect="1"/>
          </p:cNvPicPr>
          <p:nvPr/>
        </p:nvPicPr>
        <p:blipFill>
          <a:blip r:embed="rId3">
            <a:extLst>
              <a:ext uri="{28A0092B-C50C-407E-A947-70E740481C1C}">
                <a14:useLocalDpi xmlns:a14="http://schemas.microsoft.com/office/drawing/2010/main" val="0"/>
              </a:ext>
            </a:extLst>
          </a:blip>
          <a:srcRect l="29730" t="15616" r="42973" b="19279"/>
          <a:stretch>
            <a:fillRect/>
          </a:stretch>
        </p:blipFill>
        <p:spPr bwMode="auto">
          <a:xfrm>
            <a:off x="4516041" y="1030289"/>
            <a:ext cx="25336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760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Πολλαπλή εστίαση</a:t>
            </a:r>
            <a:endParaRPr lang="el-GR" dirty="0"/>
          </a:p>
        </p:txBody>
      </p:sp>
      <p:pic>
        <p:nvPicPr>
          <p:cNvPr id="4098" name="Picture 2" descr="Το κοριτσάκι... και το ποντικάκι"/>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87824" y="1916832"/>
            <a:ext cx="3382969" cy="3995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999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mages-na.ssl-images-amazon.com/images/I/51IgiwE7lm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32656"/>
            <a:ext cx="4648200"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244879" y="5984413"/>
            <a:ext cx="8568952" cy="646331"/>
          </a:xfrm>
          <a:prstGeom prst="rect">
            <a:avLst/>
          </a:prstGeom>
        </p:spPr>
        <p:txBody>
          <a:bodyPr wrap="square">
            <a:spAutoFit/>
          </a:bodyPr>
          <a:lstStyle/>
          <a:p>
            <a:r>
              <a:rPr lang="en-US" dirty="0">
                <a:hlinkClick r:id="rId3"/>
              </a:rPr>
              <a:t>(327) The Tale of Two Beasts | An Adorable Story About Different Perspectives - YouTube</a:t>
            </a:r>
            <a:endParaRPr lang="el-GR" dirty="0"/>
          </a:p>
        </p:txBody>
      </p:sp>
    </p:spTree>
    <p:extLst>
      <p:ext uri="{BB962C8B-B14F-4D97-AF65-F5344CB8AC3E}">
        <p14:creationId xmlns:p14="http://schemas.microsoft.com/office/powerpoint/2010/main" val="2276961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lc="http://schemas.openxmlformats.org/drawingml/2006/lockedCanvas" xmlns:a16="http://schemas.microsoft.com/office/drawing/2014/main" xmlns="" id="{5A1D8AF0-627D-4F83-9EEC-BE93ED17303B}"/>
              </a:ext>
            </a:extLst>
          </p:cNvPr>
          <p:cNvPicPr>
            <a:picLocks noChangeAspect="1"/>
          </p:cNvPicPr>
          <p:nvPr/>
        </p:nvPicPr>
        <p:blipFill rotWithShape="1">
          <a:blip r:embed="rId2">
            <a:extLst>
              <a:ext uri="{28A0092B-C50C-407E-A947-70E740481C1C}">
                <a14:useLocalDpi xmlns:a14="http://schemas.microsoft.com/office/drawing/2010/main" val="0"/>
              </a:ext>
            </a:extLst>
          </a:blip>
          <a:srcRect l="19372" t="1902" r="20285" b="4193"/>
          <a:stretch/>
        </p:blipFill>
        <p:spPr>
          <a:xfrm>
            <a:off x="251520" y="476672"/>
            <a:ext cx="4032448" cy="4383760"/>
          </a:xfrm>
          <a:prstGeom prst="rect">
            <a:avLst/>
          </a:prstGeom>
        </p:spPr>
      </p:pic>
      <p:pic>
        <p:nvPicPr>
          <p:cNvPr id="4" name="Εικόνα 3">
            <a:extLst>
              <a:ext uri="{FF2B5EF4-FFF2-40B4-BE49-F238E27FC236}">
                <a16:creationId xmlns:lc="http://schemas.openxmlformats.org/drawingml/2006/lockedCanvas" xmlns:a16="http://schemas.microsoft.com/office/drawing/2014/main" xmlns="" id="{59227DE4-9DBC-451B-97C3-A04B9840C755}"/>
              </a:ext>
            </a:extLst>
          </p:cNvPr>
          <p:cNvPicPr>
            <a:picLocks noChangeAspect="1"/>
          </p:cNvPicPr>
          <p:nvPr/>
        </p:nvPicPr>
        <p:blipFill rotWithShape="1">
          <a:blip r:embed="rId3">
            <a:extLst>
              <a:ext uri="{28A0092B-C50C-407E-A947-70E740481C1C}">
                <a14:useLocalDpi xmlns:a14="http://schemas.microsoft.com/office/drawing/2010/main" val="0"/>
              </a:ext>
            </a:extLst>
          </a:blip>
          <a:srcRect l="629" t="23714" r="52286" b="23028"/>
          <a:stretch/>
        </p:blipFill>
        <p:spPr>
          <a:xfrm>
            <a:off x="5148064" y="620688"/>
            <a:ext cx="3870615" cy="4377928"/>
          </a:xfrm>
          <a:prstGeom prst="rect">
            <a:avLst/>
          </a:prstGeom>
        </p:spPr>
      </p:pic>
    </p:spTree>
    <p:extLst>
      <p:ext uri="{BB962C8B-B14F-4D97-AF65-F5344CB8AC3E}">
        <p14:creationId xmlns:p14="http://schemas.microsoft.com/office/powerpoint/2010/main" val="1397537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708B7512-12DC-4EC5-91D8-6D48BD1D410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16" y="2005813"/>
            <a:ext cx="2393243" cy="3211644"/>
          </a:xfrm>
          <a:prstGeom prst="rect">
            <a:avLst/>
          </a:prstGeom>
        </p:spPr>
      </p:pic>
      <p:sp>
        <p:nvSpPr>
          <p:cNvPr id="2" name="TextBox 1">
            <a:extLst>
              <a:ext uri="{FF2B5EF4-FFF2-40B4-BE49-F238E27FC236}">
                <a16:creationId xmlns:a16="http://schemas.microsoft.com/office/drawing/2014/main" xmlns="" id="{334FD0E6-C8FE-42AD-8D76-47E3A7565946}"/>
              </a:ext>
            </a:extLst>
          </p:cNvPr>
          <p:cNvSpPr txBox="1"/>
          <p:nvPr/>
        </p:nvSpPr>
        <p:spPr>
          <a:xfrm>
            <a:off x="5220072" y="1348800"/>
            <a:ext cx="3519974" cy="5509200"/>
          </a:xfrm>
          <a:prstGeom prst="rect">
            <a:avLst/>
          </a:prstGeom>
          <a:noFill/>
        </p:spPr>
        <p:txBody>
          <a:bodyPr wrap="square" rtlCol="0">
            <a:spAutoFit/>
          </a:bodyPr>
          <a:lstStyle/>
          <a:p>
            <a:r>
              <a:rPr lang="el-GR" sz="2000" b="1" i="0" u="none" strike="noStrike" dirty="0">
                <a:effectLst/>
                <a:latin typeface="Times New Roman" panose="02020603050405020304" pitchFamily="18" charset="0"/>
                <a:cs typeface="Times New Roman" panose="02020603050405020304" pitchFamily="18" charset="0"/>
              </a:rPr>
              <a:t>Περίληψη</a:t>
            </a:r>
          </a:p>
          <a:p>
            <a:r>
              <a:rPr lang="el-GR" sz="1800" i="0" u="none" strike="noStrike" dirty="0">
                <a:effectLst/>
                <a:latin typeface="Times New Roman" panose="02020603050405020304" pitchFamily="18" charset="0"/>
                <a:cs typeface="Times New Roman" panose="02020603050405020304" pitchFamily="18" charset="0"/>
              </a:rPr>
              <a:t/>
            </a:r>
            <a:br>
              <a:rPr lang="el-GR" sz="1800" i="0" u="none" strike="noStrike" dirty="0">
                <a:effectLst/>
                <a:latin typeface="Times New Roman" panose="02020603050405020304" pitchFamily="18" charset="0"/>
                <a:cs typeface="Times New Roman" panose="02020603050405020304" pitchFamily="18" charset="0"/>
              </a:rPr>
            </a:br>
            <a:r>
              <a:rPr lang="el-GR" sz="2000" i="0" u="none" strike="noStrike" dirty="0">
                <a:effectLst/>
                <a:latin typeface="Times New Roman" panose="02020603050405020304" pitchFamily="18" charset="0"/>
                <a:cs typeface="Times New Roman" panose="02020603050405020304" pitchFamily="18" charset="0"/>
              </a:rPr>
              <a:t>Η ερμηνεία της οικονομικής κρίσης μέσα από δύο διαφορετικές πολιτικοοικονομικ</a:t>
            </a:r>
            <a:r>
              <a:rPr lang="el-GR" sz="2000" dirty="0">
                <a:latin typeface="Times New Roman" panose="02020603050405020304" pitchFamily="18" charset="0"/>
                <a:cs typeface="Times New Roman" panose="02020603050405020304" pitchFamily="18" charset="0"/>
              </a:rPr>
              <a:t>ές</a:t>
            </a:r>
            <a:r>
              <a:rPr lang="el-GR" sz="2000" i="0" u="none" strike="noStrike" dirty="0">
                <a:effectLst/>
                <a:latin typeface="Times New Roman" panose="02020603050405020304" pitchFamily="18" charset="0"/>
                <a:cs typeface="Times New Roman" panose="02020603050405020304" pitchFamily="18" charset="0"/>
              </a:rPr>
              <a:t> θεωρίες, του σοσιαλισμού και γυρίζοντας ανάποδα το βιβλίο του καπιταλισμού.</a:t>
            </a:r>
            <a:br>
              <a:rPr lang="el-GR" sz="2000" i="0" u="none" strike="noStrike" dirty="0">
                <a:effectLst/>
                <a:latin typeface="Times New Roman" panose="02020603050405020304" pitchFamily="18" charset="0"/>
                <a:cs typeface="Times New Roman" panose="02020603050405020304" pitchFamily="18" charset="0"/>
              </a:rPr>
            </a:br>
            <a:r>
              <a:rPr lang="el-GR" sz="2000" dirty="0">
                <a:latin typeface="Times New Roman" panose="02020603050405020304" pitchFamily="18" charset="0"/>
                <a:cs typeface="Times New Roman" panose="02020603050405020304" pitchFamily="18" charset="0"/>
              </a:rPr>
              <a:t>Δύο παιδιά ακούν τους μπαμπάδες τους να δίνουν τη δική τους εκδοχή για τα αίτια της οικονομικής κρίσης μέσα από το κοινό παράδειγμα δύο ζώων: της μέλισσας και της αρκούδας.</a:t>
            </a:r>
            <a:r>
              <a:rPr lang="el-GR" sz="2000" i="0" u="none" strike="noStrike" dirty="0">
                <a:solidFill>
                  <a:srgbClr val="A51717"/>
                </a:solidFill>
                <a:effectLst/>
                <a:latin typeface="Times New Roman" panose="02020603050405020304" pitchFamily="18" charset="0"/>
                <a:cs typeface="Times New Roman" panose="02020603050405020304" pitchFamily="18" charset="0"/>
              </a:rPr>
              <a:t/>
            </a:r>
            <a:br>
              <a:rPr lang="el-GR" sz="2000" i="0" u="none" strike="noStrike" dirty="0">
                <a:solidFill>
                  <a:srgbClr val="A51717"/>
                </a:solidFill>
                <a:effectLst/>
                <a:latin typeface="Times New Roman" panose="02020603050405020304" pitchFamily="18" charset="0"/>
                <a:cs typeface="Times New Roman" panose="02020603050405020304" pitchFamily="18" charset="0"/>
              </a:rPr>
            </a:br>
            <a:r>
              <a:rPr lang="el-GR" sz="1600" dirty="0"/>
              <a:t/>
            </a:r>
            <a:br>
              <a:rPr lang="el-GR" sz="1600" dirty="0"/>
            </a:br>
            <a:endParaRPr lang="el-GR" dirty="0"/>
          </a:p>
        </p:txBody>
      </p:sp>
      <p:sp>
        <p:nvSpPr>
          <p:cNvPr id="6" name="TextBox 5">
            <a:extLst>
              <a:ext uri="{FF2B5EF4-FFF2-40B4-BE49-F238E27FC236}">
                <a16:creationId xmlns:a16="http://schemas.microsoft.com/office/drawing/2014/main" xmlns="" id="{B226142C-977B-4B19-B164-EA14C3533B92}"/>
              </a:ext>
            </a:extLst>
          </p:cNvPr>
          <p:cNvSpPr txBox="1"/>
          <p:nvPr/>
        </p:nvSpPr>
        <p:spPr>
          <a:xfrm>
            <a:off x="314909" y="130629"/>
            <a:ext cx="6544842" cy="1538883"/>
          </a:xfrm>
          <a:prstGeom prst="rect">
            <a:avLst/>
          </a:prstGeom>
          <a:noFill/>
        </p:spPr>
        <p:txBody>
          <a:bodyPr wrap="square">
            <a:spAutoFit/>
          </a:bodyPr>
          <a:lstStyle/>
          <a:p>
            <a:r>
              <a:rPr lang="el-GR" sz="2400" b="1" i="0" dirty="0">
                <a:solidFill>
                  <a:srgbClr val="212121"/>
                </a:solidFill>
                <a:effectLst/>
                <a:latin typeface="Times New Roman" panose="02020603050405020304" pitchFamily="18" charset="0"/>
                <a:cs typeface="Times New Roman" panose="02020603050405020304" pitchFamily="18" charset="0"/>
              </a:rPr>
              <a:t>Τι φταίει για την κρίση, μπαμπά; </a:t>
            </a:r>
            <a:r>
              <a:rPr lang="el-GR" sz="1800" i="0" dirty="0">
                <a:solidFill>
                  <a:srgbClr val="212121"/>
                </a:solidFill>
                <a:effectLst/>
                <a:latin typeface="Times New Roman" panose="02020603050405020304" pitchFamily="18" charset="0"/>
                <a:cs typeface="Times New Roman" panose="02020603050405020304" pitchFamily="18" charset="0"/>
              </a:rPr>
              <a:t/>
            </a:r>
            <a:br>
              <a:rPr lang="el-GR" sz="1800" i="0" dirty="0">
                <a:solidFill>
                  <a:srgbClr val="212121"/>
                </a:solidFill>
                <a:effectLst/>
                <a:latin typeface="Times New Roman" panose="02020603050405020304" pitchFamily="18" charset="0"/>
                <a:cs typeface="Times New Roman" panose="02020603050405020304" pitchFamily="18" charset="0"/>
              </a:rPr>
            </a:br>
            <a:r>
              <a:rPr lang="el-GR" sz="1600" dirty="0">
                <a:solidFill>
                  <a:srgbClr val="212121"/>
                </a:solidFill>
                <a:effectLst/>
                <a:latin typeface="Times New Roman" panose="02020603050405020304" pitchFamily="18" charset="0"/>
                <a:cs typeface="Times New Roman" panose="02020603050405020304" pitchFamily="18" charset="0"/>
              </a:rPr>
              <a:t>Η απάντηση του «αριστερού</a:t>
            </a:r>
            <a:r>
              <a:rPr lang="el-GR" sz="1600" dirty="0">
                <a:solidFill>
                  <a:srgbClr val="212121"/>
                </a:solidFill>
                <a:latin typeface="Times New Roman" panose="02020603050405020304" pitchFamily="18" charset="0"/>
                <a:cs typeface="Times New Roman" panose="02020603050405020304" pitchFamily="18" charset="0"/>
              </a:rPr>
              <a:t>»</a:t>
            </a:r>
            <a:r>
              <a:rPr lang="el-GR" sz="1600" dirty="0">
                <a:solidFill>
                  <a:srgbClr val="212121"/>
                </a:solidFill>
                <a:effectLst/>
                <a:latin typeface="Times New Roman" panose="02020603050405020304" pitchFamily="18" charset="0"/>
                <a:cs typeface="Times New Roman" panose="02020603050405020304" pitchFamily="18" charset="0"/>
              </a:rPr>
              <a:t> μπαμπά</a:t>
            </a:r>
            <a:r>
              <a:rPr lang="el-GR" sz="1600" dirty="0">
                <a:solidFill>
                  <a:srgbClr val="212121"/>
                </a:solidFill>
                <a:latin typeface="Times New Roman" panose="02020603050405020304" pitchFamily="18" charset="0"/>
                <a:cs typeface="Times New Roman" panose="02020603050405020304" pitchFamily="18" charset="0"/>
              </a:rPr>
              <a:t> - </a:t>
            </a:r>
            <a:r>
              <a:rPr lang="el-GR" sz="1600" dirty="0">
                <a:solidFill>
                  <a:srgbClr val="212121"/>
                </a:solidFill>
                <a:effectLst/>
                <a:latin typeface="Times New Roman" panose="02020603050405020304" pitchFamily="18" charset="0"/>
                <a:cs typeface="Times New Roman" panose="02020603050405020304" pitchFamily="18" charset="0"/>
              </a:rPr>
              <a:t>Η απάντηση του «δεξιού</a:t>
            </a:r>
            <a:r>
              <a:rPr lang="el-GR" sz="1600" dirty="0">
                <a:solidFill>
                  <a:srgbClr val="212121"/>
                </a:solidFill>
                <a:latin typeface="Times New Roman" panose="02020603050405020304" pitchFamily="18" charset="0"/>
                <a:cs typeface="Times New Roman" panose="02020603050405020304" pitchFamily="18" charset="0"/>
              </a:rPr>
              <a:t>»</a:t>
            </a:r>
            <a:r>
              <a:rPr lang="el-GR" sz="1600" dirty="0">
                <a:solidFill>
                  <a:srgbClr val="212121"/>
                </a:solidFill>
                <a:effectLst/>
                <a:latin typeface="Times New Roman" panose="02020603050405020304" pitchFamily="18" charset="0"/>
                <a:cs typeface="Times New Roman" panose="02020603050405020304" pitchFamily="18" charset="0"/>
              </a:rPr>
              <a:t> μπαμπά</a:t>
            </a:r>
            <a:r>
              <a:rPr lang="el-GR" sz="1800" i="0" dirty="0">
                <a:solidFill>
                  <a:srgbClr val="212121"/>
                </a:solidFill>
                <a:effectLst/>
                <a:latin typeface="Times New Roman" panose="02020603050405020304" pitchFamily="18" charset="0"/>
                <a:cs typeface="Times New Roman" panose="02020603050405020304" pitchFamily="18" charset="0"/>
              </a:rPr>
              <a:t/>
            </a:r>
            <a:br>
              <a:rPr lang="el-GR" sz="1800" i="0" dirty="0">
                <a:solidFill>
                  <a:srgbClr val="212121"/>
                </a:solidFill>
                <a:effectLst/>
                <a:latin typeface="Times New Roman" panose="02020603050405020304" pitchFamily="18" charset="0"/>
                <a:cs typeface="Times New Roman" panose="02020603050405020304" pitchFamily="18" charset="0"/>
              </a:rPr>
            </a:br>
            <a:endParaRPr lang="en-US" sz="1800" i="0" dirty="0">
              <a:solidFill>
                <a:srgbClr val="212121"/>
              </a:solidFill>
              <a:effectLst/>
              <a:latin typeface="Times New Roman" panose="02020603050405020304" pitchFamily="18" charset="0"/>
              <a:cs typeface="Times New Roman" panose="02020603050405020304" pitchFamily="18" charset="0"/>
            </a:endParaRPr>
          </a:p>
          <a:p>
            <a:r>
              <a:rPr lang="el-GR" sz="1800" i="0" dirty="0">
                <a:effectLst/>
                <a:latin typeface="Times New Roman" panose="02020603050405020304" pitchFamily="18" charset="0"/>
                <a:cs typeface="Times New Roman" panose="02020603050405020304" pitchFamily="18" charset="0"/>
              </a:rPr>
              <a:t>κείμενο: </a:t>
            </a:r>
            <a:r>
              <a:rPr lang="el-GR" b="1" dirty="0">
                <a:latin typeface="Times New Roman" panose="02020603050405020304" pitchFamily="18" charset="0"/>
                <a:cs typeface="Times New Roman" panose="02020603050405020304" pitchFamily="18" charset="0"/>
              </a:rPr>
              <a:t>Joao</a:t>
            </a:r>
            <a:r>
              <a:rPr lang="en-US" b="1" dirty="0">
                <a:latin typeface="Times New Roman" panose="02020603050405020304" pitchFamily="18" charset="0"/>
                <a:cs typeface="Times New Roman" panose="02020603050405020304" pitchFamily="18" charset="0"/>
              </a:rPr>
              <a:t> Miguel</a:t>
            </a:r>
            <a:r>
              <a:rPr lang="el-GR" sz="1800" b="1" i="0" strike="noStrike" dirty="0">
                <a:effectLst/>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Tavares</a:t>
            </a:r>
            <a:r>
              <a:rPr lang="el-GR" sz="1800" b="1" i="0" strike="noStrike" dirty="0">
                <a:effectLst/>
                <a:latin typeface="Times New Roman" panose="02020603050405020304" pitchFamily="18" charset="0"/>
                <a:cs typeface="Times New Roman" panose="02020603050405020304" pitchFamily="18" charset="0"/>
              </a:rPr>
              <a:t>  </a:t>
            </a:r>
            <a:r>
              <a:rPr lang="el-GR" sz="1800" i="0" u="none" strike="noStrike" dirty="0">
                <a:effectLst/>
                <a:latin typeface="Times New Roman" panose="02020603050405020304" pitchFamily="18" charset="0"/>
                <a:cs typeface="Times New Roman" panose="02020603050405020304" pitchFamily="18" charset="0"/>
              </a:rPr>
              <a:t>εικονογράφηση: </a:t>
            </a:r>
            <a:r>
              <a:rPr lang="en-US" sz="1800" b="1" i="0" u="none" strike="noStrike" dirty="0">
                <a:effectLst/>
                <a:latin typeface="Times New Roman" panose="02020603050405020304" pitchFamily="18" charset="0"/>
                <a:cs typeface="Times New Roman" panose="02020603050405020304" pitchFamily="18" charset="0"/>
              </a:rPr>
              <a:t>Nuno Saraiva</a:t>
            </a:r>
            <a:r>
              <a:rPr lang="el-GR" sz="1800" i="0" u="none" strike="noStrike" dirty="0">
                <a:solidFill>
                  <a:srgbClr val="A51717"/>
                </a:solidFill>
                <a:effectLst/>
                <a:latin typeface="Times New Roman" panose="02020603050405020304" pitchFamily="18" charset="0"/>
                <a:cs typeface="Times New Roman" panose="02020603050405020304" pitchFamily="18" charset="0"/>
              </a:rPr>
              <a:t/>
            </a:r>
            <a:br>
              <a:rPr lang="el-GR" sz="1800" i="0" u="none" strike="noStrike" dirty="0">
                <a:solidFill>
                  <a:srgbClr val="A51717"/>
                </a:solidFill>
                <a:effectLst/>
                <a:latin typeface="Times New Roman" panose="02020603050405020304" pitchFamily="18" charset="0"/>
                <a:cs typeface="Times New Roman" panose="02020603050405020304" pitchFamily="18" charset="0"/>
              </a:rPr>
            </a:br>
            <a:endParaRPr lang="el-GR" dirty="0"/>
          </a:p>
        </p:txBody>
      </p:sp>
      <p:pic>
        <p:nvPicPr>
          <p:cNvPr id="7" name="Εικόνα 6">
            <a:extLst>
              <a:ext uri="{FF2B5EF4-FFF2-40B4-BE49-F238E27FC236}">
                <a16:creationId xmlns:a16="http://schemas.microsoft.com/office/drawing/2014/main" xmlns="" id="{66B9976D-8EDA-4A05-8F70-A834767B2B6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77839" y="2005813"/>
            <a:ext cx="2466358" cy="3211644"/>
          </a:xfrm>
          <a:prstGeom prst="rect">
            <a:avLst/>
          </a:prstGeom>
        </p:spPr>
      </p:pic>
    </p:spTree>
    <p:extLst>
      <p:ext uri="{BB962C8B-B14F-4D97-AF65-F5344CB8AC3E}">
        <p14:creationId xmlns:p14="http://schemas.microsoft.com/office/powerpoint/2010/main" val="218738081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1022</TotalTime>
  <Words>122</Words>
  <Application>Microsoft Office PowerPoint</Application>
  <PresentationFormat>Προβολή στην οθόνη (4:3)</PresentationFormat>
  <Paragraphs>16</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Θέμα του Office</vt:lpstr>
      <vt:lpstr>Μεταβλητή εστίαση</vt:lpstr>
      <vt:lpstr>    https://www.youtube.com/watch?v=Mslku5O-3YY </vt:lpstr>
      <vt:lpstr>Παρουσίαση του PowerPoint</vt:lpstr>
      <vt:lpstr>Παρουσίαση του PowerPoint</vt:lpstr>
      <vt:lpstr>Παρουσίαση του PowerPoint</vt:lpstr>
      <vt:lpstr>Πολλαπλή εστίαση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ΕΙΚΟΝΟΓΡΑΦΗΜΕΝΟ ΒΙΒΛΙΟ ΣΤΗΝ ΠΡΟΣΧΟΛΙΚΗ ΕΚΠΑΙΔΕΥΣΗ. 93Δ</dc:title>
  <dc:creator>Studio17-P7350</dc:creator>
  <cp:lastModifiedBy>angela</cp:lastModifiedBy>
  <cp:revision>99</cp:revision>
  <dcterms:created xsi:type="dcterms:W3CDTF">2014-02-18T18:39:26Z</dcterms:created>
  <dcterms:modified xsi:type="dcterms:W3CDTF">2021-01-20T00:23:06Z</dcterms:modified>
</cp:coreProperties>
</file>