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sldIdLst>
    <p:sldId id="256" r:id="rId2"/>
    <p:sldId id="260" r:id="rId3"/>
    <p:sldId id="268" r:id="rId4"/>
    <p:sldId id="270" r:id="rId5"/>
    <p:sldId id="269" r:id="rId6"/>
    <p:sldId id="267" r:id="rId7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43"/>
  </p:normalViewPr>
  <p:slideViewPr>
    <p:cSldViewPr>
      <p:cViewPr varScale="1">
        <p:scale>
          <a:sx n="110" d="100"/>
          <a:sy n="110" d="100"/>
        </p:scale>
        <p:origin x="14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B7ED4039-37C3-BD25-E0BE-B2B01A9CBCAD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A09E5168-49AE-6643-6D86-EC3395B7A641}"/>
              </a:ext>
            </a:extLst>
          </p:cNvPr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>
            <a:extLst>
              <a:ext uri="{FF2B5EF4-FFF2-40B4-BE49-F238E27FC236}">
                <a16:creationId xmlns:a16="http://schemas.microsoft.com/office/drawing/2014/main" id="{37426E38-0F7E-B481-24DA-33393D7E98B7}"/>
              </a:ext>
            </a:extLst>
          </p:cNvPr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7DA6539-F8CA-723D-1733-ED084436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03B2BE-BF5F-F655-376B-BE39DEAF5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8764D4-50E4-CB81-E1C4-61ADB560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464DD-B6E8-0B4B-95B4-6B3629B27EB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3603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146C2-CB47-566E-0124-2D8365CB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943DA-D0E7-5408-F67E-755FB5C15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25251-D285-44D3-825A-B42207C1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BF7C2-75C6-C742-9F7C-954ED6C093A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22461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2A9626BF-C475-F3A5-8371-D6C5AA38E7C0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" name="Straight Connector 11">
            <a:extLst>
              <a:ext uri="{FF2B5EF4-FFF2-40B4-BE49-F238E27FC236}">
                <a16:creationId xmlns:a16="http://schemas.microsoft.com/office/drawing/2014/main" id="{3956B99D-9DD0-C383-A7BB-916FD4D03374}"/>
              </a:ext>
            </a:extLst>
          </p:cNvPr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2">
            <a:extLst>
              <a:ext uri="{FF2B5EF4-FFF2-40B4-BE49-F238E27FC236}">
                <a16:creationId xmlns:a16="http://schemas.microsoft.com/office/drawing/2014/main" id="{0B8891D4-5539-9B16-14F6-44A964AAA58B}"/>
              </a:ext>
            </a:extLst>
          </p:cNvPr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0A5D43B-7366-864A-56FE-1762E5087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B953EE-7E76-6994-C49A-5C494FA12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AFFFB1-727C-104D-B9E7-16834C53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074D1C-9C52-6F44-8720-8970624FEEE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32178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8CD1406-AB06-E717-C671-4BA92399B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8670E-AA5B-2931-68B4-0539D725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7CEE4-5ED7-A626-A4C6-37FBBF70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A47E3-6D2B-8A4C-A33F-A2C94BEB8EF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1596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32AA028-51BD-0BC7-E6BC-36B1E8DF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F2E8A65-F70B-BB78-2B52-5862CDC76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A804F6E-EF08-BC21-5499-3FBB6D45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B1FA1-56D9-3E48-A931-2A90360BC58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304267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7687EF-CB95-F888-1E65-1EAD4EE5F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E706E5-42B5-0F2B-2308-8B0853991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7F57D9-8605-2414-EB27-9DA8B5F3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7197B-8CCF-FB49-B94D-78C8F540FC6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264263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BB0478A1-BCB0-1E42-1D63-6FC48258C02A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E890FDF1-698B-225D-79D5-4B15F92D8990}"/>
              </a:ext>
            </a:extLst>
          </p:cNvPr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026A61C8-F033-E052-E2E0-AB104E667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881325A9-F2AA-FADF-AA46-20D22D334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C309832A-0CCE-BCA9-1321-3C738346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ED95F-9434-C040-BAE9-4FD411C24AF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74994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90509D67-9270-6AFC-2A1E-AB95E76D3A7E}"/>
              </a:ext>
            </a:extLst>
          </p:cNvPr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4A855B15-80DE-9361-0E24-5BE7F83ACC62}"/>
              </a:ext>
            </a:extLst>
          </p:cNvPr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5C898101-7134-A32D-9F5B-CA34485FD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1557803-DEBF-05BD-78E9-E2792681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E44146E-13C9-A2B4-720B-075C685B0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5EE4BFB-0B2D-4240-86B5-8EB8B768762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66184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3B98A484-5EBE-A951-BF08-CD98D771DD7D}"/>
              </a:ext>
            </a:extLst>
          </p:cNvPr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B3636207-42D8-A2AC-BA6F-E05D66DF9F64}"/>
              </a:ext>
            </a:extLst>
          </p:cNvPr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4851061-E375-B27A-B696-C4AD7FB31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942969C4-26B7-7F7F-0830-EC4B5A2E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3AB37E3-4985-37B9-103A-0A3A26735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A3D88-9EA2-5847-8437-C0AD4BE78AA9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28232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7DD6E-9597-49A7-BF83-D1956144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EEAB1-205C-C945-506B-19611736E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B8059-5751-3B74-1655-24CB7EB1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5B34F-691F-5C4D-BDBB-119EB64849CC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9400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DE42CC50-2C8F-3C12-B8C1-E579DB8EC5AD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3B9DD554-B40B-6F03-67EC-F1EA82BB6C9E}"/>
              </a:ext>
            </a:extLst>
          </p:cNvPr>
          <p:cNvSpPr/>
          <p:nvPr/>
        </p:nvSpPr>
        <p:spPr>
          <a:xfrm>
            <a:off x="0" y="6334125"/>
            <a:ext cx="9144000" cy="6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C7C0523-97B9-5620-FA8A-DEB88822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B61A1DA-7D68-E994-7950-51A610724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903F49B-D86D-B4AF-832F-A8917B5B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C3B04-3D71-F442-BDAF-B50BA037ABE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96985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991DD6-6E74-7545-52A5-9A05D9DC8A9D}"/>
              </a:ext>
            </a:extLst>
          </p:cNvPr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DF64B9-F769-0449-6343-2A3F6B4FEA48}"/>
              </a:ext>
            </a:extLst>
          </p:cNvPr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AB5273-1882-F2FC-F4A9-3ACA6C085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2E5CA613-7673-BBA1-C229-D99A536B9A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D39AE-322C-472E-1B30-6ADF522AE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EAD0E-12D9-64FB-D0BC-9FE12683FD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06595-07E3-D1AA-4DDC-3C1BF52CB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C220FB3-1329-4542-9D7B-B231C8BC3879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7A4373-CAE2-3400-FEB6-8756651E6399}"/>
              </a:ext>
            </a:extLst>
          </p:cNvPr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16" r:id="rId2"/>
    <p:sldLayoutId id="2147483922" r:id="rId3"/>
    <p:sldLayoutId id="2147483917" r:id="rId4"/>
    <p:sldLayoutId id="2147483918" r:id="rId5"/>
    <p:sldLayoutId id="2147483919" r:id="rId6"/>
    <p:sldLayoutId id="2147483923" r:id="rId7"/>
    <p:sldLayoutId id="2147483924" r:id="rId8"/>
    <p:sldLayoutId id="2147483925" r:id="rId9"/>
    <p:sldLayoutId id="2147483920" r:id="rId10"/>
    <p:sldLayoutId id="2147483926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Rectangle 21">
            <a:extLst>
              <a:ext uri="{FF2B5EF4-FFF2-40B4-BE49-F238E27FC236}">
                <a16:creationId xmlns:a16="http://schemas.microsoft.com/office/drawing/2014/main" id="{0AEE1021-0934-06A5-536A-41455336FD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2325" y="758825"/>
            <a:ext cx="7543800" cy="3565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Georgia" pitchFamily="18" charset="0"/>
              </a:rPr>
              <a:t>Εκπαιδευτική Πολιτική ΙΙ</a:t>
            </a:r>
          </a:p>
        </p:txBody>
      </p:sp>
      <p:sp>
        <p:nvSpPr>
          <p:cNvPr id="10243" name="Rectangle 22">
            <a:extLst>
              <a:ext uri="{FF2B5EF4-FFF2-40B4-BE49-F238E27FC236}">
                <a16:creationId xmlns:a16="http://schemas.microsoft.com/office/drawing/2014/main" id="{033DC11A-0EE9-95CC-B551-9008B558974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25500" y="4456113"/>
            <a:ext cx="7543800" cy="1143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ct val="0"/>
              </a:spcBef>
              <a:defRPr/>
            </a:pPr>
            <a:endParaRPr lang="el-GR" altLang="el-GR" dirty="0">
              <a:latin typeface="Georgia" panose="02040502050405020303" pitchFamily="18" charset="0"/>
            </a:endParaRPr>
          </a:p>
          <a:p>
            <a:pPr eaLnBrk="1" fontAlgn="auto" hangingPunct="1">
              <a:spcBef>
                <a:spcPct val="0"/>
              </a:spcBef>
              <a:defRPr/>
            </a:pPr>
            <a:r>
              <a:rPr lang="el-GR" altLang="el-GR" dirty="0" err="1">
                <a:latin typeface="Georgia" panose="02040502050405020303" pitchFamily="18" charset="0"/>
              </a:rPr>
              <a:t>Ευη</a:t>
            </a:r>
            <a:r>
              <a:rPr lang="el-GR" altLang="el-GR" dirty="0">
                <a:latin typeface="Georgia" panose="02040502050405020303" pitchFamily="18" charset="0"/>
              </a:rPr>
              <a:t> </a:t>
            </a:r>
            <a:r>
              <a:rPr lang="el-GR" altLang="el-GR" dirty="0" err="1">
                <a:latin typeface="Georgia" panose="02040502050405020303" pitchFamily="18" charset="0"/>
              </a:rPr>
              <a:t>Ζαμπετα</a:t>
            </a:r>
            <a:endParaRPr lang="el-GR" altLang="el-GR" dirty="0">
              <a:latin typeface="Georgia" panose="02040502050405020303" pitchFamily="18" charset="0"/>
            </a:endParaRPr>
          </a:p>
          <a:p>
            <a:pPr eaLnBrk="1" fontAlgn="auto" hangingPunct="1">
              <a:spcBef>
                <a:spcPct val="0"/>
              </a:spcBef>
              <a:defRPr/>
            </a:pPr>
            <a:r>
              <a:rPr lang="el-GR" altLang="el-GR" dirty="0" err="1">
                <a:latin typeface="Georgia" panose="02040502050405020303" pitchFamily="18" charset="0"/>
              </a:rPr>
              <a:t>Καθηγητρια</a:t>
            </a:r>
            <a:r>
              <a:rPr lang="el-GR" altLang="el-GR" dirty="0">
                <a:latin typeface="Georgia" panose="02040502050405020303" pitchFamily="18" charset="0"/>
              </a:rPr>
              <a:t> ΕΚΠΑ</a:t>
            </a:r>
          </a:p>
          <a:p>
            <a:pPr eaLnBrk="1" fontAlgn="auto" hangingPunct="1">
              <a:spcBef>
                <a:spcPct val="0"/>
              </a:spcBef>
              <a:defRPr/>
            </a:pPr>
            <a:endParaRPr lang="el-GR" altLang="el-GR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912432E-3BB0-4E27-B142-66611AB76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54864"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latin typeface="Georgia" pitchFamily="18" charset="0"/>
              </a:rPr>
              <a:t>Αντικείμενο και Στόχοι</a:t>
            </a:r>
          </a:p>
        </p:txBody>
      </p:sp>
      <p:sp>
        <p:nvSpPr>
          <p:cNvPr id="14338" name="Rectangle 3">
            <a:extLst>
              <a:ext uri="{FF2B5EF4-FFF2-40B4-BE49-F238E27FC236}">
                <a16:creationId xmlns:a16="http://schemas.microsoft.com/office/drawing/2014/main" id="{E0257CE2-2C9F-B8A5-10E5-AE3337503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l-GR" altLang="el-GR" dirty="0">
              <a:latin typeface="Georgia" panose="02040502050405020303" pitchFamily="18" charset="0"/>
            </a:endParaRPr>
          </a:p>
          <a:p>
            <a:pPr eaLnBrk="1" hangingPunct="1"/>
            <a:r>
              <a:rPr lang="el-GR" altLang="el-GR" dirty="0">
                <a:latin typeface="Georgia" panose="02040502050405020303" pitchFamily="18" charset="0"/>
              </a:rPr>
              <a:t>Η μελέτη των εκπαιδευτικών θεσμών. Γιατί δημιουργήθηκαν τα εκπαιδευτικά συστήματα;</a:t>
            </a:r>
          </a:p>
          <a:p>
            <a:pPr eaLnBrk="1" hangingPunct="1"/>
            <a:r>
              <a:rPr lang="el-GR" altLang="el-GR" dirty="0">
                <a:latin typeface="Georgia" panose="02040502050405020303" pitchFamily="18" charset="0"/>
              </a:rPr>
              <a:t>Η συγκρότηση των εκπαιδευτικών θεσμών ως πεδίο του δημόσιου χώρου.</a:t>
            </a:r>
          </a:p>
          <a:p>
            <a:pPr eaLnBrk="1" hangingPunct="1"/>
            <a:r>
              <a:rPr lang="el-GR" altLang="el-GR" dirty="0">
                <a:latin typeface="Georgia" panose="02040502050405020303" pitchFamily="18" charset="0"/>
              </a:rPr>
              <a:t>Σύγχρονες προκλήσεις και οι συνέπειες για την εκπαίδευση</a:t>
            </a:r>
          </a:p>
          <a:p>
            <a:pPr eaLnBrk="1" hangingPunct="1"/>
            <a:endParaRPr lang="el-GR" altLang="el-GR" dirty="0">
              <a:latin typeface="Georgia" panose="02040502050405020303" pitchFamily="18" charset="0"/>
            </a:endParaRPr>
          </a:p>
          <a:p>
            <a:pPr eaLnBrk="1" hangingPunct="1"/>
            <a:r>
              <a:rPr lang="el-GR" altLang="el-GR" dirty="0">
                <a:latin typeface="Georgia" panose="02040502050405020303" pitchFamily="18" charset="0"/>
              </a:rPr>
              <a:t>Στόχος: να κατανοούμε και να «αποκρυπτογραφούμε» την εκπαιδευτική πολιτική και τις συνέπειές της, δηλ. «να διαβάζουμε πίσω από τις γραμμές»</a:t>
            </a:r>
            <a:r>
              <a:rPr lang="en-US" altLang="el-GR" dirty="0">
                <a:latin typeface="Georgia" panose="02040502050405020303" pitchFamily="18" charset="0"/>
              </a:rPr>
              <a:t> </a:t>
            </a:r>
            <a:r>
              <a:rPr lang="el-GR" altLang="el-GR" dirty="0">
                <a:latin typeface="Georgia" panose="02040502050405020303" pitchFamily="18" charset="0"/>
              </a:rPr>
              <a:t>του καθημερινού πολιτικού λόγου. </a:t>
            </a:r>
          </a:p>
          <a:p>
            <a:pPr eaLnBrk="1" hangingPunct="1"/>
            <a:endParaRPr lang="el-GR" altLang="el-GR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6092F9-BFA2-C9B6-CED7-C8CF7D5F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l-GR" sz="4400" dirty="0">
                <a:latin typeface="+mn-lt"/>
              </a:rPr>
              <a:t>Βασικές θεματικές ενότητες (1)</a:t>
            </a:r>
          </a:p>
        </p:txBody>
      </p:sp>
      <p:sp>
        <p:nvSpPr>
          <p:cNvPr id="27650" name="Θέση περιεχομένου 2">
            <a:extLst>
              <a:ext uri="{FF2B5EF4-FFF2-40B4-BE49-F238E27FC236}">
                <a16:creationId xmlns:a16="http://schemas.microsoft.com/office/drawing/2014/main" id="{D7E8A28D-83D6-E4FD-102E-F0888ED3F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altLang="el-GR" dirty="0"/>
          </a:p>
          <a:p>
            <a:r>
              <a:rPr lang="el-GR" altLang="el-GR" dirty="0"/>
              <a:t>1. </a:t>
            </a:r>
            <a:r>
              <a:rPr lang="el-GR" altLang="el-GR" b="1" dirty="0"/>
              <a:t>Ιστορική συγκρότηση των εκπαιδευτικών συστημάτων στο πλαίσιο της Νεωτερικότητας </a:t>
            </a:r>
          </a:p>
          <a:p>
            <a:r>
              <a:rPr lang="el-GR" altLang="el-GR" dirty="0"/>
              <a:t>                   - Γιατί δημιουργήθηκαν τα εκπαιδευτικά συστήματα και σε τι διαφέρουν από τις προγενέστερες μορφές εκπαίδευσης;</a:t>
            </a:r>
          </a:p>
          <a:p>
            <a:r>
              <a:rPr lang="el-GR" altLang="el-GR" dirty="0"/>
              <a:t>                   - Γιατί η εκπαίδευση γίνεται αντικείμενο δημόσιας δραστηριότητας και κρατικής παρέμβασης;</a:t>
            </a:r>
          </a:p>
          <a:p>
            <a:r>
              <a:rPr lang="el-GR" altLang="el-GR" dirty="0"/>
              <a:t>                   - Γιατί το κράτος υποχρεώνει τους πολίτες να εκπαιδεύονται; </a:t>
            </a:r>
          </a:p>
          <a:p>
            <a:r>
              <a:rPr lang="el-GR" altLang="el-GR" dirty="0"/>
              <a:t>                   - Πότε συμβαίνουν όλα αυτά και ποιο σκοπό εξυπηρετούν;</a:t>
            </a:r>
          </a:p>
          <a:p>
            <a:endParaRPr lang="el-GR" altLang="el-GR" dirty="0"/>
          </a:p>
          <a:p>
            <a:pPr marL="749300" lvl="4" indent="0">
              <a:buNone/>
            </a:pPr>
            <a:endParaRPr lang="el-GR" altLang="el-GR" sz="2000" dirty="0"/>
          </a:p>
          <a:p>
            <a:pPr lvl="4"/>
            <a:r>
              <a:rPr lang="el-GR" altLang="el-GR" dirty="0"/>
              <a:t>                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7E8F55-504D-1249-FD74-EB972D2E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>
                <a:latin typeface="+mn-lt"/>
              </a:rPr>
              <a:t>Βασικές θεματικές ενότητες (2)</a:t>
            </a:r>
            <a:endParaRPr lang="el-GR" sz="4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A1FF48-135D-DB9F-0424-1C5808ACE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dirty="0"/>
              <a:t>2. </a:t>
            </a:r>
            <a:r>
              <a:rPr lang="el-GR" altLang="el-GR" b="1" dirty="0"/>
              <a:t>Θεωρίες κράτους και εκπαίδευση: η εκπαίδευση ως πεδίο  δημόσιου χώρου</a:t>
            </a:r>
            <a:endParaRPr lang="el-GR" altLang="el-GR" dirty="0"/>
          </a:p>
          <a:p>
            <a:pPr lvl="4"/>
            <a:r>
              <a:rPr lang="el-GR" altLang="el-GR" sz="2000" dirty="0"/>
              <a:t>                        - Φιλελευθερισμός &amp; Νεοφιλελευθερισμός</a:t>
            </a:r>
          </a:p>
          <a:p>
            <a:pPr lvl="4"/>
            <a:r>
              <a:rPr lang="el-GR" altLang="el-GR" sz="2000" dirty="0"/>
              <a:t>                        - Μαρξισμός</a:t>
            </a:r>
          </a:p>
          <a:p>
            <a:pPr lvl="4"/>
            <a:r>
              <a:rPr lang="el-GR" altLang="el-GR" sz="2000" dirty="0"/>
              <a:t>                        - Κράτος Πρόνοιας</a:t>
            </a:r>
          </a:p>
          <a:p>
            <a:pPr lvl="4"/>
            <a:r>
              <a:rPr lang="el-GR" altLang="el-GR" sz="2000" dirty="0"/>
              <a:t>                        - Πλουραλισμός</a:t>
            </a:r>
          </a:p>
          <a:p>
            <a:pPr lvl="4"/>
            <a:endParaRPr lang="el-GR" altLang="el-GR" sz="2000" dirty="0"/>
          </a:p>
          <a:p>
            <a:pPr lvl="4"/>
            <a:endParaRPr lang="el-GR" altLang="el-GR" sz="2000" dirty="0"/>
          </a:p>
          <a:p>
            <a:pPr lvl="4"/>
            <a:r>
              <a:rPr lang="el-GR" altLang="el-GR" sz="2000" dirty="0"/>
              <a:t>Μας χρειάζεται η θεωρία για να κατανοήσουμε την κοινωνική πραγματικότητα;</a:t>
            </a:r>
          </a:p>
          <a:p>
            <a:pPr lvl="4"/>
            <a:r>
              <a:rPr lang="el-GR" altLang="el-GR" sz="2000" dirty="0"/>
              <a:t>Πώς αναλύουμε την εκπαιδευτική πολιτική; Ποια ερμηνευτικά εργαλεία χρησιμοποιούμε;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9492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4D35CC-FB91-1DCC-AC60-B547EAF5A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600" dirty="0">
                <a:latin typeface="+mn-lt"/>
              </a:rPr>
              <a:t>Βασικές θεματικές ενότητες (3)</a:t>
            </a:r>
            <a:endParaRPr lang="el-GR" sz="4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F29D58-A466-6DC1-D505-505A26E1A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3. </a:t>
            </a:r>
            <a:r>
              <a:rPr lang="el-GR" b="1" dirty="0"/>
              <a:t>Δημοκρατία και ο ευαίσθητος δημόσιος χώρος: η εκπαίδευση μπροστά στις σύγχρονες προκλήσεις</a:t>
            </a:r>
          </a:p>
          <a:p>
            <a:r>
              <a:rPr lang="el-GR" dirty="0"/>
              <a:t>              - Τι σημαίνει «δημόσιος χώρος»; Ποιος είναι «ο δήμος» στις σημερινές κοινωνίες; Ποια είναι η σημασία του για τη δημοκρατία;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	- Λαϊκισμός και ακροδεξιός λόγος ως απειλή για τη δημοκρατία: ο λόγος των αποκλεισμών (π.χ. </a:t>
            </a:r>
            <a:r>
              <a:rPr lang="el-GR" i="1" dirty="0"/>
              <a:t>«εκπαίδευση μόνο για τα ελληνόπουλα»</a:t>
            </a:r>
            <a:r>
              <a:rPr lang="el-GR" dirty="0"/>
              <a:t>).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               - Μέσα Κοινωνικής Δικτύωσης (</a:t>
            </a:r>
            <a:r>
              <a:rPr lang="en-US" dirty="0"/>
              <a:t>Social Media</a:t>
            </a:r>
            <a:r>
              <a:rPr lang="el-GR" dirty="0"/>
              <a:t>)</a:t>
            </a:r>
            <a:r>
              <a:rPr lang="en-US" dirty="0"/>
              <a:t> &amp; </a:t>
            </a:r>
            <a:r>
              <a:rPr lang="el-GR" dirty="0"/>
              <a:t>Τεχνητή   Νοημοσύνη (ΑΙ): νέοι όροι συγκρότησης της γνώσης και διαμόρφωσης της κοινής γνώμης.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l-GR" sz="2000" dirty="0"/>
              <a:t>           - Ποιες είναι οι συνέπειες για την εκπαίδευση; </a:t>
            </a:r>
            <a:r>
              <a:rPr lang="el-GR" sz="2000" i="1" dirty="0"/>
              <a:t>Χρειάζεται ακόμη το σχολείο;</a:t>
            </a:r>
            <a:r>
              <a:rPr lang="el-GR" sz="2000" dirty="0"/>
              <a:t> Ποιος είναι ο ρόλος του στη σημερινή εποχή;</a:t>
            </a:r>
          </a:p>
          <a:p>
            <a:pPr lvl="4">
              <a:buFont typeface="Arial" panose="020B0604020202020204" pitchFamily="34" charset="0"/>
              <a:buChar char="•"/>
            </a:pPr>
            <a:endParaRPr lang="en-US" dirty="0"/>
          </a:p>
          <a:p>
            <a:pPr marL="749300" lvl="4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8058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1F1D3-45E9-6897-932A-CD7E32774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Προτεινόμενα συγγράμματα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6EE0AE2E-0915-E677-4DEB-99E75E1A2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l-GR" altLang="el-GR" dirty="0"/>
          </a:p>
          <a:p>
            <a:pPr eaLnBrk="1" hangingPunct="1"/>
            <a:r>
              <a:rPr lang="en-US" altLang="el-GR" dirty="0"/>
              <a:t>Andy Green (2010). </a:t>
            </a:r>
            <a:r>
              <a:rPr lang="el-GR" altLang="el-GR" i="1" dirty="0"/>
              <a:t>Εκπαίδευση και συγκρότηση του κράτους. Η ανάδυση των εκπαιδευτικών συστημάτων στην Αγγλία, στη Γαλλία και στις ΗΠΑ. </a:t>
            </a:r>
            <a:r>
              <a:rPr lang="el-GR" altLang="el-GR" dirty="0"/>
              <a:t>Αθήνα: </a:t>
            </a:r>
            <a:r>
              <a:rPr lang="en-US" altLang="el-GR" dirty="0"/>
              <a:t>Gutenberg.</a:t>
            </a:r>
            <a:endParaRPr lang="el-GR" altLang="el-GR" dirty="0"/>
          </a:p>
          <a:p>
            <a:pPr eaLnBrk="1" hangingPunct="1"/>
            <a:endParaRPr lang="el-GR" altLang="el-GR" dirty="0"/>
          </a:p>
          <a:p>
            <a:pPr eaLnBrk="1" hangingPunct="1"/>
            <a:r>
              <a:rPr lang="el-GR" altLang="el-GR" dirty="0" err="1"/>
              <a:t>Γετ</a:t>
            </a:r>
            <a:r>
              <a:rPr lang="en-US" altLang="el-GR" dirty="0" err="1"/>
              <a:t>ί</a:t>
            </a:r>
            <a:r>
              <a:rPr lang="el-GR" altLang="el-GR" dirty="0" err="1"/>
              <a:t>μης</a:t>
            </a:r>
            <a:r>
              <a:rPr lang="el-GR" altLang="el-GR" dirty="0"/>
              <a:t>, Π. &amp; </a:t>
            </a:r>
            <a:r>
              <a:rPr lang="el-GR" altLang="el-GR" dirty="0" err="1"/>
              <a:t>Γράβαρης</a:t>
            </a:r>
            <a:r>
              <a:rPr lang="el-GR" altLang="el-GR" dirty="0"/>
              <a:t>, Δ. (1993), </a:t>
            </a:r>
            <a:r>
              <a:rPr lang="el-GR" altLang="el-GR" i="1" dirty="0"/>
              <a:t>Κοινωνικό κράτος και κοινωνική πολιτική</a:t>
            </a:r>
            <a:r>
              <a:rPr lang="el-GR" altLang="el-GR" dirty="0"/>
              <a:t>, Αθήνα: Θεμέλιο.</a:t>
            </a:r>
            <a:endParaRPr lang="en-US" altLang="el-GR" dirty="0"/>
          </a:p>
          <a:p>
            <a:pPr eaLnBrk="1" hangingPunct="1"/>
            <a:r>
              <a:rPr lang="en-US" altLang="el-GR" dirty="0"/>
              <a:t>-------</a:t>
            </a:r>
          </a:p>
          <a:p>
            <a:pPr eaLnBrk="1" hangingPunct="1"/>
            <a:endParaRPr lang="el-GR" altLang="el-GR" dirty="0"/>
          </a:p>
          <a:p>
            <a:pPr eaLnBrk="1" hangingPunct="1"/>
            <a:r>
              <a:rPr lang="el-GR" altLang="el-GR" dirty="0"/>
              <a:t>Επιπλέον κείμενα και βιβλιογραφία αναρτώνται στο </a:t>
            </a:r>
            <a:r>
              <a:rPr lang="en-US" altLang="el-GR" dirty="0" err="1"/>
              <a:t>eclass</a:t>
            </a:r>
            <a:endParaRPr lang="el-GR" alt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</TotalTime>
  <Words>388</Words>
  <Application>Microsoft Macintosh PowerPoint</Application>
  <PresentationFormat>Προβολή στην οθόνη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Georgia</vt:lpstr>
      <vt:lpstr>Retrospect</vt:lpstr>
      <vt:lpstr>Εκπαιδευτική Πολιτική ΙΙ</vt:lpstr>
      <vt:lpstr>Αντικείμενο και Στόχοι</vt:lpstr>
      <vt:lpstr>Βασικές θεματικές ενότητες (1)</vt:lpstr>
      <vt:lpstr>Βασικές θεματικές ενότητες (2)</vt:lpstr>
      <vt:lpstr>Βασικές θεματικές ενότητες (3)</vt:lpstr>
      <vt:lpstr>Προτεινόμενα συγγράμματα</vt:lpstr>
    </vt:vector>
  </TitlesOfParts>
  <Company>uehr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Εκπαιδευτικοί θεσμοί και Ιδιότητα του Πολίτη</dc:title>
  <dc:creator>pantion</dc:creator>
  <cp:lastModifiedBy>Evie Zambeta</cp:lastModifiedBy>
  <cp:revision>20</cp:revision>
  <dcterms:created xsi:type="dcterms:W3CDTF">2008-09-28T12:45:45Z</dcterms:created>
  <dcterms:modified xsi:type="dcterms:W3CDTF">2026-09-29T09:05:19Z</dcterms:modified>
</cp:coreProperties>
</file>