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70" r:id="rId15"/>
    <p:sldId id="271" r:id="rId16"/>
    <p:sldId id="272" r:id="rId17"/>
    <p:sldId id="284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80F4-585D-5D42-88B0-11FADA0C97DE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7AEC-B2F3-F440-9576-5A1466027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0051"/>
            <a:ext cx="7772400" cy="3096356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Σχέσεις, εμπειρίες και ψυχολογικές διαστάσεις της οικογενειακής ζωής: η γονική φροντίδα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Κοινωνικοί ρόλοι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49" y="320357"/>
            <a:ext cx="8762257" cy="6200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Καταμερισμός εργασίας μέσα στο σπίτι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ξακολουθεί ο πατέρας να συμμετέχει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λ</a:t>
            </a:r>
            <a:r>
              <a:rPr lang="el-GR" b="1" dirty="0" smtClean="0">
                <a:solidFill>
                  <a:schemeClr val="bg1"/>
                </a:solidFill>
              </a:rPr>
              <a:t>ιγότερο στις δουλειές του σπιτιού.  Ωστόσο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ρότυπο του «νέου πατέρα».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Charlie Lewis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αύξηση της συμμετοχής την εποχή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της γέννας. Αλλιώς λίγες διαφορές. Ιστορικά ο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  <a:ea typeface="Wingdings"/>
                <a:cs typeface="Wingdings"/>
              </a:rPr>
              <a:t>π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ατέρας ανέκαθεν συμμετείχε. Κάθε γενιά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  <a:ea typeface="Wingdings"/>
                <a:cs typeface="Wingdings"/>
              </a:rPr>
              <a:t>θ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εωρεί ότι ο πατέρας είναι λιγότερο παραδο-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σιακός απ’ ό,τι στις προηγούμενες γενιές.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331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7950"/>
            <a:ext cx="9144000" cy="6021485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Russell </a:t>
            </a:r>
            <a:r>
              <a:rPr lang="el-GR" b="1" dirty="0" smtClean="0">
                <a:solidFill>
                  <a:schemeClr val="bg1"/>
                </a:solidFill>
              </a:rPr>
              <a:t>(έρευνα στην Αυστραλία) 3 τύποι πατέρων: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(α) αδιάφορος και απών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(β) παραδοσιακός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περνάει κάποιο χρόνο αλλά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υρίως παίζει και δεν ασχολείται με τη φροντίδα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(γ) ο «καλός πατέρας» όπως τον περιγράφουν οι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μητέρες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 έχουν 46% της φροντίδας του παιδιού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τ</a:t>
            </a:r>
            <a:r>
              <a:rPr lang="el-GR" b="1" dirty="0" smtClean="0">
                <a:solidFill>
                  <a:schemeClr val="bg1"/>
                </a:solidFill>
              </a:rPr>
              <a:t>ην εβδομάδα αλλά και πάλι οι μητέρες έχουν τη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σ</a:t>
            </a:r>
            <a:r>
              <a:rPr lang="el-GR" b="1" dirty="0" smtClean="0">
                <a:solidFill>
                  <a:schemeClr val="bg1"/>
                </a:solidFill>
              </a:rPr>
              <a:t>υνολική ευθύνη.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Ελάχιστα επηρεάζει τη συμμετοχή του πατέρα αν οι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γ</a:t>
            </a:r>
            <a:r>
              <a:rPr lang="el-GR" b="1" dirty="0" smtClean="0">
                <a:solidFill>
                  <a:schemeClr val="bg1"/>
                </a:solidFill>
              </a:rPr>
              <a:t>υναίκες εργάζονται. 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19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91" y="1"/>
            <a:ext cx="8719443" cy="66493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Οι γυναίκες στις Βορειο-ευρωπαϊκές χώρες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αφιερώνουν  2 ώρες περισσότερο από τον άνδρα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για τις δουλειές του σπιτιού ενώ στο Νότο 3-4. 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πιο ισορροπημένη κατανομή σε Σουηδία, Δανία,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Φινλανδία.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Οι άνδρες εξακολουθούν να έχουν το ρόλο του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«κουβαλητή» ενώ οι γυναίκες παίζουν πολλούς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οινωνικούς ρόλους. Στο σπίτι ασχολούνται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ερισσότερο με το παιχνίδι.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Οι αλλαγές στους ρόλους των γυναικών στη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δ</a:t>
            </a:r>
            <a:r>
              <a:rPr lang="el-GR" b="1" dirty="0" smtClean="0">
                <a:solidFill>
                  <a:schemeClr val="bg1"/>
                </a:solidFill>
              </a:rPr>
              <a:t>ημόσια σφαίρα δεν συνδυάστηκαν με αντί-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στοιχες αλλαγές στην ιδιωτική.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589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74" y="587146"/>
            <a:ext cx="8728434" cy="60000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600" b="1" i="1" dirty="0" smtClean="0">
                <a:solidFill>
                  <a:schemeClr val="bg1"/>
                </a:solidFill>
              </a:rPr>
              <a:t>Εξουσία, ανισότητα και κατανομή πόρων</a:t>
            </a:r>
          </a:p>
          <a:p>
            <a:pPr marL="0" indent="0">
              <a:lnSpc>
                <a:spcPct val="80000"/>
              </a:lnSpc>
              <a:buNone/>
            </a:pPr>
            <a:endParaRPr lang="el-GR" sz="36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Η εξουσία μπορεί να ασκηθεί με πολλούς τρόπους μέσα από απαίτηση για σεβασμό και υπακοή, μέσα από την αίσθηση αυτονομίας και</a:t>
            </a:r>
          </a:p>
          <a:p>
            <a:pPr marL="0" indent="0">
              <a:buNone/>
            </a:pPr>
            <a:r>
              <a:rPr lang="el-GR" sz="3600" b="1" dirty="0">
                <a:solidFill>
                  <a:schemeClr val="bg1"/>
                </a:solidFill>
              </a:rPr>
              <a:t>ε</a:t>
            </a:r>
            <a:r>
              <a:rPr lang="el-GR" sz="3600" b="1" dirty="0" smtClean="0">
                <a:solidFill>
                  <a:schemeClr val="bg1"/>
                </a:solidFill>
              </a:rPr>
              <a:t>λέγχου που έχει κανείς για τη ζωή του, μέσα από τη δυνατότητα να ρυθμίζει την εξάρτηση από άλλους, τη δυνατότητα να αποφασίζει πού θα ζήσει η οικογένεια , στην καρριέρα ποιανού θα δοθεί προτεραιότητα, στο ελεύθερο να μπορεί κάποιος να αποχωρεί από δύσκολες οικογενειακές καταστάσεις.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196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08"/>
            <a:ext cx="8229600" cy="19854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14" y="298852"/>
            <a:ext cx="9019485" cy="6250958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Η εξουσία έχει σχέση με την κατανομή των υλικών πόρων και από τη θέση στον καταμερισμό εργασίας.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Για πολλές μητέρες η εξουσία ασκείται από τον έλεγχο που έχουν στην καθημερινή ρουτίνα και τη ζωή των παιδιών. Πολλοί άνδρες εξαρ-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τώνται από την περιποίηση αλλά και από τη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στοργή. Εξάρτηση σε τομείς που είναι ανίσχυροι.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Αν και «αρχηγός του σπιτιού» μπορεί να αισθά-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νεται αποκλεισμένος από τις οικογενειακές σχέ-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σεις και να αισθάνεται αδύναμος.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1579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08"/>
            <a:ext cx="8229600" cy="9892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71" y="199234"/>
            <a:ext cx="8828046" cy="6475097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Προβάλλουν την ανικανότητά τους να ασχοληθούν με το σπίτι και τα παιδιά και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κατ΄ επέκταση το πληρώνουν με τον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αποκλεισμό τους.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bg1"/>
                </a:solidFill>
              </a:rPr>
              <a:t>Φεμινίστριες </a:t>
            </a:r>
            <a:r>
              <a:rPr lang="el-GR" dirty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η έλλειψη ισχύος που αισθάνεται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ο</a:t>
            </a:r>
            <a:r>
              <a:rPr lang="el-GR" b="1" dirty="0" smtClean="0">
                <a:solidFill>
                  <a:schemeClr val="bg1"/>
                </a:solidFill>
              </a:rPr>
              <a:t> πατέρας δεν είναι τίποτα μπρος στην έλλειψη ισχύος της μητέρας. Οι άνδρες έχουν πρόσβαση στους οικονομικούς πόρους και αυτό αντανακλά-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τ</a:t>
            </a:r>
            <a:r>
              <a:rPr lang="el-GR" b="1" dirty="0" smtClean="0">
                <a:solidFill>
                  <a:schemeClr val="bg1"/>
                </a:solidFill>
              </a:rPr>
              <a:t>αι και στην οικογενειακή βία.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3361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66" y="320357"/>
            <a:ext cx="9029833" cy="6229077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 </a:t>
            </a:r>
            <a:r>
              <a:rPr lang="el-GR" b="1" dirty="0" smtClean="0">
                <a:solidFill>
                  <a:schemeClr val="bg1"/>
                </a:solidFill>
              </a:rPr>
              <a:t>Η γυναικεία εργασία είναι πολύπλοκο θέμα. Οι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γυναίκες απασχολούνται σε τομείς χαμηλότερα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αμειβόμενους. Κερδίζουν τα μισά από τους άνδρες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και μόνο 7% κερδίζουν τα ίδια ή περισσότερα. Ενώ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μοιράζονται τους ίδιους πόρους δεν σημαίνει ότι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έχουν ισότιμη πρόσβαση.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Στα παραδοσιακά νοικοκυριά ο άνδρας αποφασίζει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την κατανομή και η γυναίκα κάνει τη διαχείριση.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Δύναμη της γυναίκας στην οικιακή σφαίρα (κρυφή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και φανερή δύναμη).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75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220"/>
            <a:ext cx="8229600" cy="5964408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•  Τί περιμένουν συνήθως οι άνθρωποι από</a:t>
            </a:r>
          </a:p>
          <a:p>
            <a:pPr>
              <a:buNone/>
            </a:pPr>
            <a:r>
              <a:rPr lang="el-G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τη σχέση τους με τα παιδιά τους;</a:t>
            </a:r>
          </a:p>
          <a:p>
            <a:pPr>
              <a:buNone/>
            </a:pPr>
            <a:r>
              <a:rPr lang="el-G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•  Τί εννοούν οι άνθρωποι γύρω σας με τους</a:t>
            </a:r>
          </a:p>
          <a:p>
            <a:pPr>
              <a:buNone/>
            </a:pPr>
            <a:r>
              <a:rPr lang="el-G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όρους «καλή μητέρα» και «καλός πατερας»;</a:t>
            </a:r>
            <a:endParaRPr lang="en-US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•  </a:t>
            </a:r>
            <a:r>
              <a:rPr lang="el-G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Τί εννοείτε εσείς με αυτούς τους όρους;</a:t>
            </a:r>
          </a:p>
          <a:p>
            <a:pPr>
              <a:buNone/>
            </a:pPr>
            <a:r>
              <a:rPr lang="el-G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•  Μέχρι ποιό σημείο συγκρούονται ή αντίθετα</a:t>
            </a:r>
          </a:p>
          <a:p>
            <a:pPr>
              <a:buNone/>
            </a:pPr>
            <a:r>
              <a:rPr lang="el-G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συμφωνούν οι δικοί σας όροι με τις    συμβατικές προσδοκίες της κυρίαρχης</a:t>
            </a:r>
          </a:p>
          <a:p>
            <a:pPr>
              <a:buNone/>
            </a:pPr>
            <a:r>
              <a:rPr lang="el-G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κουλτούρας;</a:t>
            </a:r>
          </a:p>
          <a:p>
            <a:pPr>
              <a:buNone/>
            </a:pP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62" y="320357"/>
            <a:ext cx="8719444" cy="6314691"/>
          </a:xfrm>
        </p:spPr>
        <p:txBody>
          <a:bodyPr/>
          <a:lstStyle/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«Καλή μητέρα» και «καλός πατέρας»</a:t>
            </a:r>
          </a:p>
          <a:p>
            <a:pPr>
              <a:buNone/>
            </a:pPr>
            <a:endParaRPr lang="el-GR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Ιδεολογίες που διαμορφώνουν στερεότυπα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που συνδέονται με τις σχέσεις εξουσίας στην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ευρύτερη κοινωνία.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Φεμινίστριες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οι προσδοκίες για τη γυναικεία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και ανδρική συμπεριφορά διαιωνίζουν τις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ανισότητες των φύλων.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358"/>
            <a:ext cx="9144000" cy="62576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3600" b="1" i="1" dirty="0" smtClean="0">
                <a:solidFill>
                  <a:schemeClr val="bg1"/>
                </a:solidFill>
              </a:rPr>
              <a:t>Ο «άγγελος» και η «κολόνα» του σπιτιού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Λόγος που κάνουν παιδιά. Χ. Κατάκη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 από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συλλογικό-παιδοκεντρικό-προσωπικό επίτευγμα</a:t>
            </a:r>
          </a:p>
          <a:p>
            <a:pPr marL="514350" indent="-514350">
              <a:buAutoNum type="alphaUcPeriod"/>
            </a:pPr>
            <a:r>
              <a:rPr lang="en-US" b="1" dirty="0" err="1" smtClean="0">
                <a:solidFill>
                  <a:schemeClr val="bg1"/>
                </a:solidFill>
              </a:rPr>
              <a:t>Woollett</a:t>
            </a:r>
            <a:r>
              <a:rPr lang="el-GR" b="1" dirty="0" smtClean="0">
                <a:solidFill>
                  <a:schemeClr val="bg1"/>
                </a:solidFill>
              </a:rPr>
              <a:t> εφόσον είναι προσωπικό επίτευγμα, η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γονική ιδιότητα γίνεται ένδειξη επιτυχίας ή αποτυ-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χίας του ατόμου.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Αντιλήψεις για την «καλή» μητέρα (οδηγοί, στήλες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περιοδικών) πάντα διαθέσιμη, ήρεμη, φροντίζει,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υπομονετική, ελέγχει τον εαυτό της και αφιερώνε-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ται ολόψυχα και αδιάκοπα στο παιδί της.</a:t>
            </a:r>
          </a:p>
          <a:p>
            <a:pPr marL="514350" indent="-514350">
              <a:buNone/>
            </a:pPr>
            <a:r>
              <a:rPr lang="el-GR" b="1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19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74638"/>
            <a:ext cx="8419223" cy="5851526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Από τις έννοιες των οικογενειακών συστημάτων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και της οικογενειακής θεραπείας στις έννοιες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της κοινωνικής ψυχολογίας και κοινωνιολογίας.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Πολιτισμικές και κοινωνικές παρά προσωπικές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και οικογενειακές κατασκευές.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Κοινωνικοί ρόλοι και κοινωνικές θέσεις παρά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θέσεις των μελών στις οικογενειακές συμμαχίες.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49" y="542218"/>
            <a:ext cx="8776528" cy="5907333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Αντίθετα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Winnicott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b="1" dirty="0" smtClean="0">
                <a:solidFill>
                  <a:schemeClr val="bg1"/>
                </a:solidFill>
              </a:rPr>
              <a:t> ‘good enough mother’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Όμως και πάλι αναλαμβάνει την ευθύνη για την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ποιότητα της γονικής εμπειρίας ανεξάρτητα από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τον βαθμό κοινωνικής πίεσης που υφίσταται.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Η πίεση και το έργο να καθίσταται ‘αόρατο’ και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όλοι να νομίζουν ότι είναι εύκολο. Αν δεν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ανταποκριθεί η μητέρα αισθάνεται ένοχη και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αποτυχημένη.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1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74639"/>
            <a:ext cx="9144000" cy="6360410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«κακές» και «παθολογικές» είναι οι μητέρες που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αντιδρούν αρνητικά απέναντι στη μητρό-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τητα, που εκφράζουν την πίεση που νιώθουν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και αντιπαρατίθενται στην κοινωνική κατα-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σκευή που θεωρεί τη μητρότητα αδιαμφισβήτητα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ικανοποιητική. Επιλόχεια κατάθλιψη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οι προδοκίες απέναντι στον πατέρα διαφέρουν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πολλά μοντέλα (κουβαλητής, επιβάλλει πειθαρχία, παίζει, εκπαιδεύει, αντικαθιστά τη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μητέρα). ‘Κολόνα του σπιτιού’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ισχυρός, απόμακρος, συνεπής, αξιόπιστος.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357"/>
            <a:ext cx="9144000" cy="635749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Πολιτισμικά προσδιορισμένοι οι ορισμοί της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«καλής μητέρας» και του «καλού πατέρα» (κοι-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νωνική τάξη, εθνοτική </a:t>
            </a:r>
            <a:r>
              <a:rPr lang="el-GR" b="1" dirty="0" smtClean="0">
                <a:solidFill>
                  <a:schemeClr val="bg1"/>
                </a:solidFill>
              </a:rPr>
              <a:t>ομάδα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κλπ</a:t>
            </a:r>
            <a:r>
              <a:rPr lang="el-GR" b="1" dirty="0" smtClean="0">
                <a:solidFill>
                  <a:schemeClr val="bg1"/>
                </a:solidFill>
              </a:rPr>
              <a:t>)</a:t>
            </a:r>
            <a:endParaRPr lang="el-GR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21" y="320357"/>
            <a:ext cx="8733714" cy="63289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3600" b="1" i="1" dirty="0" smtClean="0">
                <a:solidFill>
                  <a:schemeClr val="bg1"/>
                </a:solidFill>
              </a:rPr>
              <a:t>Ιδεολογίες περί «φυσιολογικού»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Ενισχύθηκαν από την εκλαϊκευση ψυχολογικών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θεωριών σχετικά με τη δημιουργία δεσμού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 </a:t>
            </a:r>
            <a:r>
              <a:rPr lang="en-US" b="1" dirty="0" err="1" smtClean="0">
                <a:solidFill>
                  <a:schemeClr val="bg1"/>
                </a:solidFill>
              </a:rPr>
              <a:t>Bowlby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r>
              <a:rPr lang="el-GR" b="1" dirty="0" smtClean="0">
                <a:solidFill>
                  <a:schemeClr val="bg1"/>
                </a:solidFill>
              </a:rPr>
              <a:t> και τη μητρική στέρηση. Σύγχρονη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ερευνα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τα παιδιά μπορούν να δημιουργήσουν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δεσμό με πολλαπλά πρόσωπα.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Karen </a:t>
            </a:r>
            <a:r>
              <a:rPr lang="en-US" b="1" dirty="0" err="1" smtClean="0">
                <a:solidFill>
                  <a:schemeClr val="bg1"/>
                </a:solidFill>
              </a:rPr>
              <a:t>Stown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Μαύρες και ασιάτισσες μητέρες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δεν θεωρούν τα πρώϊμα χρόνια ως ζωτικής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σημασίας.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«Ευαίσθητη μητρική φροντίδα» συντονισμός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 τις ανάγκες του μωρού και αναγνώριση των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σημαδιών που δείχνουν ότι οι ανάγκες αλλάζουν.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2858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Ψυχολογικές συνέπειες των διαφυλικών ρόλων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2858"/>
            <a:ext cx="9143999" cy="5450728"/>
          </a:xfrm>
        </p:spPr>
        <p:txBody>
          <a:bodyPr>
            <a:normAutofit lnSpcReduction="1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Γυναίκες και άνδρες κλειδώνονται μέσα  στους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στερεότυπους ρόλους θηλυκότητας και ανδρισμού</a:t>
            </a:r>
          </a:p>
          <a:p>
            <a:pPr>
              <a:buNone/>
            </a:pPr>
            <a:r>
              <a:rPr lang="el-GR" b="1" u="sng" dirty="0" smtClean="0">
                <a:solidFill>
                  <a:schemeClr val="bg1"/>
                </a:solidFill>
              </a:rPr>
              <a:t>Άνδρες</a:t>
            </a:r>
            <a:r>
              <a:rPr lang="el-GR" b="1" dirty="0" smtClean="0">
                <a:solidFill>
                  <a:schemeClr val="bg1"/>
                </a:solidFill>
              </a:rPr>
              <a:t>: ανταγωνιστικοί, απόμακροι, αποτυγχάνουν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στις στενές σχέσεις, βίαιοι.</a:t>
            </a:r>
          </a:p>
          <a:p>
            <a:pPr>
              <a:buNone/>
            </a:pPr>
            <a:r>
              <a:rPr lang="el-GR" b="1" u="sng" dirty="0" smtClean="0">
                <a:solidFill>
                  <a:schemeClr val="bg1"/>
                </a:solidFill>
              </a:rPr>
              <a:t>Γυναίκες</a:t>
            </a:r>
            <a:r>
              <a:rPr lang="el-GR" b="1" dirty="0" smtClean="0">
                <a:solidFill>
                  <a:schemeClr val="bg1"/>
                </a:solidFill>
              </a:rPr>
              <a:t>: δεν αναπτύσσουν δεξιότητες ανεξαρτη-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σίας και διεκδικητικότητας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Διαφορετικού τύπου ψυχικές ασθένειες</a:t>
            </a:r>
          </a:p>
          <a:p>
            <a:pPr>
              <a:buNone/>
            </a:pPr>
            <a:r>
              <a:rPr lang="el-GR" b="1" u="sng" dirty="0" smtClean="0">
                <a:solidFill>
                  <a:schemeClr val="bg1"/>
                </a:solidFill>
              </a:rPr>
              <a:t>Άνδρες</a:t>
            </a:r>
            <a:r>
              <a:rPr lang="el-GR" b="1" dirty="0" smtClean="0">
                <a:solidFill>
                  <a:schemeClr val="bg1"/>
                </a:solidFill>
              </a:rPr>
              <a:t>: προβλήματα διαταραχών προσωπικότητας,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κατάχρηση ουσιών, εξάρτηση από αλκοόλ. Δεν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δέχονται ότι έχουν προβλήματα. 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endParaRPr lang="el-GR" b="1" dirty="0" smtClean="0">
              <a:solidFill>
                <a:schemeClr val="bg1"/>
              </a:solidFill>
            </a:endParaRPr>
          </a:p>
          <a:p>
            <a:endParaRPr lang="el-GR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62" y="320358"/>
            <a:ext cx="8929938" cy="6243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u="sng" dirty="0" smtClean="0">
                <a:solidFill>
                  <a:schemeClr val="bg1"/>
                </a:solidFill>
              </a:rPr>
              <a:t>Γυναίκες</a:t>
            </a:r>
            <a:r>
              <a:rPr lang="el-GR" b="1" dirty="0" smtClean="0">
                <a:solidFill>
                  <a:schemeClr val="bg1"/>
                </a:solidFill>
              </a:rPr>
              <a:t>: κατάθλιψη, νεύρωση</a:t>
            </a:r>
          </a:p>
          <a:p>
            <a:pPr>
              <a:buNone/>
            </a:pPr>
            <a:r>
              <a:rPr lang="el-GR" b="1" u="sng" dirty="0" smtClean="0">
                <a:solidFill>
                  <a:schemeClr val="bg1"/>
                </a:solidFill>
              </a:rPr>
              <a:t>Άνδρες</a:t>
            </a:r>
            <a:r>
              <a:rPr lang="el-GR" b="1" dirty="0" smtClean="0">
                <a:solidFill>
                  <a:schemeClr val="bg1"/>
                </a:solidFill>
              </a:rPr>
              <a:t>: οι απαιτήσεις του ανδρισμού τους δη-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μιουργούν προβλήματα</a:t>
            </a:r>
          </a:p>
          <a:p>
            <a:pPr>
              <a:buNone/>
            </a:pPr>
            <a:r>
              <a:rPr lang="el-GR" b="1" u="sng" dirty="0" smtClean="0">
                <a:solidFill>
                  <a:schemeClr val="bg1"/>
                </a:solidFill>
              </a:rPr>
              <a:t>Γυναίκες</a:t>
            </a:r>
            <a:r>
              <a:rPr lang="el-GR" b="1" dirty="0" smtClean="0">
                <a:solidFill>
                  <a:schemeClr val="bg1"/>
                </a:solidFill>
              </a:rPr>
              <a:t>: η φροντίδα του σπιτιού και των παιδιών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τους δημιουργεί μεγάλη ψυχική πίεση. Συνεχώς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προσαρμόζονται στις ανάγκες του άλλου, δεν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υπάρχουν ωράρια, δεν μπορούν να αποσυρθούν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εκούσια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κατάθλιψη/επιλόχεια κατάθλιψη.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Η εργασία εκτός σπιτιού βγάζει από την απομό-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νωση αλλά συχνά δεν είναι ικανοποιητική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62" y="320358"/>
            <a:ext cx="8747986" cy="6314690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Στα εκτεταμένα νοικοκυριά η μητρική φροντίδα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πιο εύκολη – δίκτυα γυναικών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Γάμος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 καλύτερη ψυχική υγεία για τους άνδρες,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χειρότερη για τις γυναίκες (1,68 φορές πιο πιθανή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η ψυχική ασθένεια για παντρεμένες γυναίκες)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Κατάσταση ανισότητας. Κανονικά το ζευγάρι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μοιράζεται αγαθά και πόρους και η έμφαση είναι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στη στοργή, στην αμοιβαιόττα και τη συναισθη-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ματική υποστήριξη. Οι γυναίκες εκλαμβάνουν τα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προβλήματα ως δική τους ανεπάρκεια, αποτυχία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332" y="320358"/>
            <a:ext cx="8676632" cy="62576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προσαρμογής στο μητρικό ρόλο αντί να το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αποδίδουν στο σύστημα της πατριαρχίας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Ανισότητες στις κοινωνικές σχέσεις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ιδεολογίες που μεταφράζονται  σε οικογενειακές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κατασκευές και οικογενειακά σενάρια.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Το ζητούμενο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 η κατανόηση των πρωτογενών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υλικών που χρησιμοποιούν τα ζευγάρια για να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διαπραγματευτούν την οικογενειακή τους ζωή,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την οικογενειακή δυναμική και τις οικογενειακές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διαδράσεις. Από τη γονική ιδιότητα αντλείται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μεγάλη ευχαρίστηση.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331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874" y="527950"/>
            <a:ext cx="8633820" cy="6021485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Η θεωρία των ρόλων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δεν μπαίνει σε ζητήματα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κινήτρων και ταυτότητας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Δεν εξηγεί τη σύνδεση μεταξύ προσωπικής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εμπειρίας και κοινωνικής κατάστασης, τα περί-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πλοκα κίνητρα κάθε μητέρας και πατέρα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Η σύνδεση ατομικού και κοινωνικού είναι πολύ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πιο περίπλοκη. Η ταυτότητα φύλου είναι πιο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περίπλοκη από </a:t>
            </a:r>
            <a:r>
              <a:rPr lang="el-GR" b="1" smtClean="0">
                <a:solidFill>
                  <a:schemeClr val="bg1"/>
                </a:solidFill>
              </a:rPr>
              <a:t>απλή εσωτερίκευση </a:t>
            </a:r>
            <a:r>
              <a:rPr lang="el-GR" b="1" dirty="0" smtClean="0">
                <a:solidFill>
                  <a:schemeClr val="bg1"/>
                </a:solidFill>
              </a:rPr>
              <a:t>προσδοκιών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ρόλου και κοινωνικού πλαισίου. Παραγνωρί-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ζονται τα περίπλοκα αντιφατικά συναισθήματα,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οι επιθυμίες και τα κίνητρα.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endParaRPr lang="el-GR" b="1" dirty="0" smtClean="0">
              <a:solidFill>
                <a:schemeClr val="bg1"/>
              </a:solidFill>
            </a:endParaRPr>
          </a:p>
          <a:p>
            <a:endParaRPr lang="el-GR" b="1" dirty="0" smtClean="0">
              <a:solidFill>
                <a:schemeClr val="bg1"/>
              </a:solidFill>
            </a:endParaRPr>
          </a:p>
          <a:p>
            <a:endParaRPr lang="el-GR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295" y="9274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62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93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</a:rPr>
              <a:t>•Η αλληλεπίδραση στην οικογένεια δεν είναι απλώς</a:t>
            </a:r>
          </a:p>
          <a:p>
            <a:pPr>
              <a:buNone/>
            </a:pPr>
            <a:r>
              <a:rPr lang="el-GR" sz="3459" b="1" dirty="0">
                <a:solidFill>
                  <a:schemeClr val="bg1"/>
                </a:solidFill>
              </a:rPr>
              <a:t>μ</a:t>
            </a:r>
            <a:r>
              <a:rPr lang="el-GR" sz="3459" b="1" dirty="0" smtClean="0">
                <a:solidFill>
                  <a:schemeClr val="bg1"/>
                </a:solidFill>
              </a:rPr>
              <a:t>ια ιδιωτική εμπειρία που εκτυλίσσεται σε ιδιωτι-</a:t>
            </a:r>
          </a:p>
          <a:p>
            <a:pPr>
              <a:buNone/>
            </a:pPr>
            <a:r>
              <a:rPr lang="el-GR" sz="3459" b="1" dirty="0">
                <a:solidFill>
                  <a:schemeClr val="bg1"/>
                </a:solidFill>
              </a:rPr>
              <a:t>κ</a:t>
            </a:r>
            <a:r>
              <a:rPr lang="el-GR" sz="3459" b="1" dirty="0" smtClean="0">
                <a:solidFill>
                  <a:schemeClr val="bg1"/>
                </a:solidFill>
              </a:rPr>
              <a:t>ό πλαίσιο. Επιτελείται μέσα σε μία συγκεκριμένη</a:t>
            </a:r>
          </a:p>
          <a:p>
            <a:pPr>
              <a:buNone/>
            </a:pPr>
            <a:r>
              <a:rPr lang="el-GR" sz="3459" b="1" dirty="0">
                <a:solidFill>
                  <a:schemeClr val="bg1"/>
                </a:solidFill>
              </a:rPr>
              <a:t>δ</a:t>
            </a:r>
            <a:r>
              <a:rPr lang="el-GR" sz="3459" b="1" dirty="0" smtClean="0">
                <a:solidFill>
                  <a:schemeClr val="bg1"/>
                </a:solidFill>
              </a:rPr>
              <a:t>ημόσια σφαίρα. 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</a:rPr>
              <a:t>•Οι προκλήσεις για τα άτομα μέσα στην οικογένεια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</a:rPr>
              <a:t>υπερπροσδιορίζονται από τις κοινωνικές δομές και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</a:rPr>
              <a:t>συνθήκες.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</a:rPr>
              <a:t>•Η σημασία της μετάβασης στη γονική ιδιότητα</a:t>
            </a:r>
          </a:p>
          <a:p>
            <a:pPr>
              <a:buNone/>
            </a:pPr>
            <a:r>
              <a:rPr lang="el-GR" sz="3459" b="1" dirty="0">
                <a:solidFill>
                  <a:schemeClr val="bg1"/>
                </a:solidFill>
              </a:rPr>
              <a:t>η</a:t>
            </a:r>
            <a:r>
              <a:rPr lang="el-GR" sz="3459" b="1" dirty="0" smtClean="0">
                <a:solidFill>
                  <a:schemeClr val="bg1"/>
                </a:solidFill>
              </a:rPr>
              <a:t> στιγμή που αναδεικνύεται η διαπλοκή των</a:t>
            </a:r>
          </a:p>
          <a:p>
            <a:pPr>
              <a:buNone/>
            </a:pPr>
            <a:r>
              <a:rPr lang="el-GR" sz="3459" b="1" dirty="0">
                <a:solidFill>
                  <a:schemeClr val="bg1"/>
                </a:solidFill>
              </a:rPr>
              <a:t>κ</a:t>
            </a:r>
            <a:r>
              <a:rPr lang="el-GR" sz="3459" b="1" dirty="0" smtClean="0">
                <a:solidFill>
                  <a:schemeClr val="bg1"/>
                </a:solidFill>
              </a:rPr>
              <a:t>οινωνικών δομών με τις εξιδανικευμένες και</a:t>
            </a:r>
          </a:p>
          <a:p>
            <a:pPr>
              <a:buNone/>
            </a:pPr>
            <a:r>
              <a:rPr lang="el-GR" sz="3459" b="1" dirty="0">
                <a:solidFill>
                  <a:schemeClr val="bg1"/>
                </a:solidFill>
              </a:rPr>
              <a:t>π</a:t>
            </a:r>
            <a:r>
              <a:rPr lang="el-GR" sz="3459" b="1" dirty="0" smtClean="0">
                <a:solidFill>
                  <a:schemeClr val="bg1"/>
                </a:solidFill>
              </a:rPr>
              <a:t>ραγματικές μορφές οικογένειας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8307964" y="3688338"/>
            <a:ext cx="378836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91" y="744303"/>
            <a:ext cx="8690903" cy="5847937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Η φεμινιστική θεωρία έχει καθορίσει τις αλλαγές στη μητρότητα και την πατρότητα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πώς οι σχέσεις εξουσίας στη δημόσια σφαίρα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οργανώνουν τις σχέσεις στην ιδιωτική σφαίρα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της οικογένειας.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022549" y="744303"/>
            <a:ext cx="482834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91" y="320358"/>
            <a:ext cx="8719443" cy="6286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•Γέννηση του πρώτου παιδιού – μετάβαση –κρίση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αι για τους δύο γονείς αλλά περισσότερο για τη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el-GR" b="1" dirty="0" smtClean="0">
                <a:solidFill>
                  <a:schemeClr val="bg1"/>
                </a:solidFill>
              </a:rPr>
              <a:t>ητέρα.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•Σωματικές και συναισθηματικές ανάγκες της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γ</a:t>
            </a:r>
            <a:r>
              <a:rPr lang="el-GR" b="1" dirty="0" smtClean="0">
                <a:solidFill>
                  <a:schemeClr val="bg1"/>
                </a:solidFill>
              </a:rPr>
              <a:t>ονικής φροντίδας. Νέες ευθύνες, νέες σχέσεις,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ν</a:t>
            </a:r>
            <a:r>
              <a:rPr lang="el-GR" b="1" dirty="0" smtClean="0">
                <a:solidFill>
                  <a:schemeClr val="bg1"/>
                </a:solidFill>
              </a:rPr>
              <a:t>έα αίσθηση εαυτού.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•Διαχείριση διαπλοκής εξουσίας, καταμερισμού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εργασίας, συναισθημάτων.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-Οι οικογένειες δρούν και αντιδρούν. Αναπτύσ-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σ</a:t>
            </a:r>
            <a:r>
              <a:rPr lang="el-GR" b="1" dirty="0" smtClean="0">
                <a:solidFill>
                  <a:schemeClr val="bg1"/>
                </a:solidFill>
              </a:rPr>
              <a:t>ουν στρατηγικές και εφευρίσκουν λύσεις.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62" y="320358"/>
            <a:ext cx="8929938" cy="635749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l-GR" b="1" dirty="0" smtClean="0">
                <a:solidFill>
                  <a:schemeClr val="bg1"/>
                </a:solidFill>
              </a:rPr>
              <a:t>Καμμία οικογένεια δεν είναι ίδια με την άλλη.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Ωστόσο υπάρχουν μεγάλες ομοιότητες εντός και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el-GR" b="1" dirty="0" smtClean="0">
                <a:solidFill>
                  <a:schemeClr val="bg1"/>
                </a:solidFill>
              </a:rPr>
              <a:t>εταξύ κοινωνικών τάξεων και εθνικών ομάδων.</a:t>
            </a:r>
          </a:p>
          <a:p>
            <a:pPr>
              <a:buFontTx/>
              <a:buChar char="-"/>
            </a:pPr>
            <a:r>
              <a:rPr lang="el-GR" b="1" dirty="0" smtClean="0">
                <a:solidFill>
                  <a:schemeClr val="bg1"/>
                </a:solidFill>
              </a:rPr>
              <a:t>Η ταυτότητα και ο ψυχισμός μπορεί να γίνουν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ατανοητοί μέσα από τους κοινωνικούς ρόλους. Η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οινωνική θέση που καταλαμβάνουμε μπορεί να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αθορίσει την ατομική συμπεριφορά. Ο ρόλος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νσαρκώνει τις κοινωνικές προσδοκίες από αυτούς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ου τον «παίζουν». Οι ρόλοι της νέας μητέρας και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πατέρα διαμορφώνονται με βάση τις κοινωνικές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επιταγές.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357"/>
            <a:ext cx="9144000" cy="6537643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Κοινωνικοποίηση στην υιοθέτηση ρόλων από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τ</a:t>
            </a:r>
            <a:r>
              <a:rPr lang="el-GR" b="1" dirty="0" smtClean="0">
                <a:solidFill>
                  <a:schemeClr val="bg1"/>
                </a:solidFill>
              </a:rPr>
              <a:t>ην παιδική ηλικία μέσα από τη διαδικασία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el-GR" b="1" dirty="0" smtClean="0">
                <a:solidFill>
                  <a:schemeClr val="bg1"/>
                </a:solidFill>
              </a:rPr>
              <a:t>άθησης και την μίμηση. Οι επιταγές εσωτερι-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εύονται και γίνονται δεύτερη φύση.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                              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Καθολικότητα της μητρικής και πατρικής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ι</a:t>
            </a:r>
            <a:r>
              <a:rPr lang="el-GR" b="1" dirty="0" smtClean="0">
                <a:solidFill>
                  <a:schemeClr val="bg1"/>
                </a:solidFill>
              </a:rPr>
              <a:t>διότητας αλλά και ποικιλομορφία.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Οι επιλογές για την υιοθέτηση ρόλου αποτέλεσμα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τ</a:t>
            </a:r>
            <a:r>
              <a:rPr lang="el-GR" b="1" dirty="0" smtClean="0">
                <a:solidFill>
                  <a:schemeClr val="bg1"/>
                </a:solidFill>
              </a:rPr>
              <a:t>ων διαθέσιμων κοινωνικών πόρων, της κοινωνικής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θ</a:t>
            </a:r>
            <a:r>
              <a:rPr lang="el-GR" b="1" dirty="0" smtClean="0">
                <a:solidFill>
                  <a:schemeClr val="bg1"/>
                </a:solidFill>
              </a:rPr>
              <a:t>έσης και των κοινωνικών σεναρίων για αυτές τις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θέσεις.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69962" y="2684876"/>
            <a:ext cx="822960" cy="49709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62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0874"/>
            <a:ext cx="9144000" cy="60357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Διαπραγμάτευση του δημόσιου και του ιδιωτικού </a:t>
            </a:r>
          </a:p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Συνδυασμός φροντίδας παιδιών και εργασίας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•Έμφυλος καταμερισμός εργασίας. Αλλαγές μέσα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σ</a:t>
            </a:r>
            <a:r>
              <a:rPr lang="el-GR" b="1" dirty="0" smtClean="0">
                <a:solidFill>
                  <a:schemeClr val="bg1"/>
                </a:solidFill>
              </a:rPr>
              <a:t>τον χρόνο για τις γυναίκες. Ωστόσο η εργασιακή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ζ</a:t>
            </a:r>
            <a:r>
              <a:rPr lang="el-GR" b="1" dirty="0" smtClean="0">
                <a:solidFill>
                  <a:schemeClr val="bg1"/>
                </a:solidFill>
              </a:rPr>
              <a:t>ωή των περισσότερων μητέρων έχει διακυμάνσεις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ατά τη διάρκεια του κύκλου ζωής της οικογένειας.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Ελάχιστη η διακύμανση για τους άνδρες. Εργάζονται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ερισσότερες ώρες όταν έχουν μκρά παιδιά.Χαμηλό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οσοστό μόνων πατέρων. 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62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20" y="470874"/>
            <a:ext cx="8958480" cy="6121367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Μετά τη γέννα οι μητέρες επιστρέφουν σε μερική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πασχόληση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επαγγελματική κινητικότητα προς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τα κάτω.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Εργαζόμενη και  μη αμειβόμενη στην οικογενειακή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  <a:ea typeface="Wingdings"/>
                <a:cs typeface="Wingdings"/>
              </a:rPr>
              <a:t>ε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πιχείρηση. 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Ο τρόπος που συγκροτείται και οργανώνεται το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  <a:ea typeface="Wingdings"/>
                <a:cs typeface="Wingdings"/>
              </a:rPr>
              <a:t>δ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ημόσιο και το ιδιωτικό μετά τη γέννηση του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  <a:ea typeface="Wingdings"/>
                <a:cs typeface="Wingdings"/>
              </a:rPr>
              <a:t>π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αιδιού καθορίζει την εσωτερική δυναμική μέσα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  <a:ea typeface="Wingdings"/>
                <a:cs typeface="Wingdings"/>
              </a:rPr>
              <a:t>σ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την οικογένεια και το πώς γυναίκες και άνδρες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  <a:ea typeface="Wingdings"/>
                <a:cs typeface="Wingdings"/>
              </a:rPr>
              <a:t>α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ντιλαμβάνονται τη νέα τους ταυτότητα.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1782</Words>
  <Application>Microsoft Macintosh PowerPoint</Application>
  <PresentationFormat>On-screen Show (4:3)</PresentationFormat>
  <Paragraphs>257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Σχέσεις, εμπειρίες και ψυχολογικές διαστάσεις της οικογενειακής ζωής: η γονική φροντίδα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Ψυχολογικές συνέπειες των διαφυλικών ρόλων</vt:lpstr>
      <vt:lpstr>Slide 25</vt:lpstr>
      <vt:lpstr>Slide 26</vt:lpstr>
      <vt:lpstr>Slide 27</vt:lpstr>
      <vt:lpstr>Slide 28</vt:lpstr>
    </vt:vector>
  </TitlesOfParts>
  <Company>THALIA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Σχέσεις, εμπειρίες και ψυχολογικές διαστάσεις της οικογενειακής ζωής: η γονική φροντίδα</dc:title>
  <dc:creator>Mac</dc:creator>
  <cp:lastModifiedBy>Mac</cp:lastModifiedBy>
  <cp:revision>36</cp:revision>
  <dcterms:created xsi:type="dcterms:W3CDTF">2018-12-09T13:56:51Z</dcterms:created>
  <dcterms:modified xsi:type="dcterms:W3CDTF">2018-12-09T14:06:10Z</dcterms:modified>
</cp:coreProperties>
</file>