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7" r:id="rId3"/>
    <p:sldId id="330" r:id="rId4"/>
    <p:sldId id="331" r:id="rId5"/>
    <p:sldId id="326" r:id="rId6"/>
    <p:sldId id="337" r:id="rId7"/>
    <p:sldId id="332" r:id="rId8"/>
    <p:sldId id="333" r:id="rId9"/>
    <p:sldId id="334" r:id="rId10"/>
    <p:sldId id="336" r:id="rId11"/>
    <p:sldId id="338" r:id="rId12"/>
    <p:sldId id="339" r:id="rId13"/>
    <p:sldId id="259" r:id="rId14"/>
    <p:sldId id="260" r:id="rId15"/>
    <p:sldId id="261" r:id="rId16"/>
    <p:sldId id="318" r:id="rId17"/>
    <p:sldId id="311" r:id="rId18"/>
    <p:sldId id="267" r:id="rId19"/>
    <p:sldId id="263" r:id="rId20"/>
    <p:sldId id="264" r:id="rId21"/>
    <p:sldId id="327" r:id="rId22"/>
    <p:sldId id="265" r:id="rId23"/>
    <p:sldId id="266" r:id="rId24"/>
    <p:sldId id="320" r:id="rId25"/>
    <p:sldId id="268" r:id="rId26"/>
    <p:sldId id="328" r:id="rId27"/>
    <p:sldId id="329" r:id="rId28"/>
    <p:sldId id="269" r:id="rId29"/>
    <p:sldId id="270" r:id="rId30"/>
    <p:sldId id="279" r:id="rId31"/>
    <p:sldId id="271" r:id="rId32"/>
    <p:sldId id="321" r:id="rId33"/>
    <p:sldId id="272" r:id="rId34"/>
    <p:sldId id="273" r:id="rId35"/>
    <p:sldId id="274" r:id="rId36"/>
    <p:sldId id="319" r:id="rId37"/>
    <p:sldId id="322" r:id="rId38"/>
    <p:sldId id="323" r:id="rId39"/>
    <p:sldId id="324" r:id="rId40"/>
    <p:sldId id="276" r:id="rId41"/>
    <p:sldId id="310" r:id="rId42"/>
    <p:sldId id="312" r:id="rId43"/>
    <p:sldId id="313" r:id="rId44"/>
    <p:sldId id="314" r:id="rId45"/>
    <p:sldId id="277" r:id="rId46"/>
    <p:sldId id="325" r:id="rId47"/>
    <p:sldId id="281" r:id="rId48"/>
    <p:sldId id="303" r:id="rId4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Μεσαίο στυλ 2 - Έμφαση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65677" autoAdjust="0"/>
  </p:normalViewPr>
  <p:slideViewPr>
    <p:cSldViewPr snapToGrid="0">
      <p:cViewPr varScale="1">
        <p:scale>
          <a:sx n="57" d="100"/>
          <a:sy n="57" d="100"/>
        </p:scale>
        <p:origin x="-1404" y="-6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B6F6C0-0FAF-4E65-AB16-4F0D55258A32}" type="datetimeFigureOut">
              <a:rPr lang="el-GR" smtClean="0"/>
              <a:pPr/>
              <a:t>6/10/2026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5EB44C-B961-4085-B0B9-5B40770B3ECD}" type="slidenum">
              <a:rPr lang="el-GR" smtClean="0"/>
              <a:pPr/>
              <a:t>‹#›</a:t>
            </a:fld>
            <a:endParaRPr lang="el-GR"/>
          </a:p>
        </p:txBody>
      </p:sp>
    </p:spTree>
    <p:extLst>
      <p:ext uri="{BB962C8B-B14F-4D97-AF65-F5344CB8AC3E}">
        <p14:creationId xmlns="" xmlns:p14="http://schemas.microsoft.com/office/powerpoint/2010/main" val="3140817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1</a:t>
            </a:fld>
            <a:endParaRPr lang="el-GR"/>
          </a:p>
        </p:txBody>
      </p:sp>
    </p:spTree>
    <p:extLst>
      <p:ext uri="{BB962C8B-B14F-4D97-AF65-F5344CB8AC3E}">
        <p14:creationId xmlns="" xmlns:p14="http://schemas.microsoft.com/office/powerpoint/2010/main" val="3355864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Παρατηρώ σημαίνει βλέπω με όλες μου τις αισθήσεις μια κατάσταση που εξελίσσεται και καταγράφω τις πληροφορίες που συλλέγω για να τις μελετήσω εκ των υστέρων για να μπορώ να εξαγάγω κάποια συμπεράσματα.</a:t>
            </a:r>
          </a:p>
          <a:p>
            <a:r>
              <a:rPr lang="el-GR" dirty="0"/>
              <a:t>Παρατήρηση ως ερευνητική μέθοδος.</a:t>
            </a:r>
          </a:p>
          <a:p>
            <a:pPr marL="0" marR="0" lvl="0" indent="0" algn="l" defTabSz="914400" rtl="0" eaLnBrk="1" fontAlgn="auto" latinLnBrk="0" hangingPunct="1">
              <a:lnSpc>
                <a:spcPct val="100000"/>
              </a:lnSpc>
              <a:spcBef>
                <a:spcPts val="0"/>
              </a:spcBef>
              <a:spcAft>
                <a:spcPts val="0"/>
              </a:spcAft>
              <a:buClrTx/>
              <a:buSzTx/>
              <a:buFontTx/>
              <a:buNone/>
              <a:tabLst/>
              <a:defRPr/>
            </a:pPr>
            <a:r>
              <a:rPr lang="uz-Cyrl-UZ" sz="1200" kern="1200" dirty="0">
                <a:solidFill>
                  <a:schemeClr val="tx1"/>
                </a:solidFill>
                <a:effectLst/>
                <a:latin typeface="+mn-lt"/>
                <a:ea typeface="+mn-ea"/>
                <a:cs typeface="+mn-cs"/>
              </a:rPr>
              <a:t>Σύνδεση με προηγούμενο μάθημα σχετικά με την σημασία παρατήρησης (εκπαιδευτικός ερευνητής/τρια του έργου του/της). Ανάδειξη της σημασίας στο νηπιαγωγείο π.χ. ότι κάθε παρατήρηση συμβάλλει  στην κατανόηση του πλαισίου και αποτελεί  αφετηρία για τον σχεδιασμό αλλά και ανατροφοδότηση για την εκπαιδευτική πράξη.  </a:t>
            </a:r>
            <a:endParaRPr lang="el-GR" sz="1200" kern="1200" dirty="0">
              <a:solidFill>
                <a:schemeClr val="tx1"/>
              </a:solidFill>
              <a:effectLst/>
              <a:latin typeface="+mn-lt"/>
              <a:ea typeface="+mn-ea"/>
              <a:cs typeface="+mn-cs"/>
            </a:endParaRPr>
          </a:p>
          <a:p>
            <a:r>
              <a:rPr lang="el-GR" dirty="0"/>
              <a:t>Γιατί προκύπτει η ανάγκη παρατήρησης; </a:t>
            </a:r>
          </a:p>
          <a:p>
            <a:r>
              <a:rPr lang="el-GR" dirty="0"/>
              <a:t>Εκπαιδευτικός που ερευνά το έργο του: βλέπει εκπαιδευτική πράξη όχι ως εφαρμογή καλών πρακτικών-συνταγών </a:t>
            </a:r>
            <a:r>
              <a:rPr lang="el-GR" sz="1200" b="0" i="0" u="none" strike="noStrike" kern="1200" baseline="0" dirty="0">
                <a:solidFill>
                  <a:schemeClr val="tx1"/>
                </a:solidFill>
                <a:latin typeface="+mn-lt"/>
                <a:ea typeface="+mn-ea"/>
                <a:cs typeface="+mn-cs"/>
              </a:rPr>
              <a:t>αλλά ως μια συνεχή έρευνα, που του επιτρέπει να διερευνήσει και να κατανοήσει τις παραμέτρους της εκπαιδευτικής διαδικασίας, ώστε να μπορεί να σχεδιάσει, να υλοποιήσει, να (</a:t>
            </a:r>
            <a:r>
              <a:rPr lang="el-GR" sz="1200" b="0" i="0" u="none" strike="noStrike" kern="1200" baseline="0" dirty="0" err="1">
                <a:solidFill>
                  <a:schemeClr val="tx1"/>
                </a:solidFill>
                <a:latin typeface="+mn-lt"/>
                <a:ea typeface="+mn-ea"/>
                <a:cs typeface="+mn-cs"/>
              </a:rPr>
              <a:t>ανα</a:t>
            </a:r>
            <a:r>
              <a:rPr lang="el-GR" sz="1200" b="0" i="0" u="none" strike="noStrike" kern="1200" baseline="0" dirty="0">
                <a:solidFill>
                  <a:schemeClr val="tx1"/>
                </a:solidFill>
                <a:latin typeface="+mn-lt"/>
                <a:ea typeface="+mn-ea"/>
                <a:cs typeface="+mn-cs"/>
              </a:rPr>
              <a:t>)στοχαστεί και να ανασχεδιάσει. </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2</a:t>
            </a:fld>
            <a:endParaRPr lang="el-GR"/>
          </a:p>
        </p:txBody>
      </p:sp>
    </p:spTree>
    <p:extLst>
      <p:ext uri="{BB962C8B-B14F-4D97-AF65-F5344CB8AC3E}">
        <p14:creationId xmlns="" xmlns:p14="http://schemas.microsoft.com/office/powerpoint/2010/main" val="2861424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609600"/>
            <a:ext cx="7124700" cy="3006329"/>
          </a:xfrm>
        </p:spPr>
        <p:txBody>
          <a:bodyPr/>
          <a:lstStyle/>
          <a:p>
            <a:endParaRPr lang="en-US"/>
          </a:p>
        </p:txBody>
      </p:sp>
      <p:sp>
        <p:nvSpPr>
          <p:cNvPr id="3" name="Notes Placeholder 2"/>
          <p:cNvSpPr>
            <a:spLocks noGrp="1"/>
          </p:cNvSpPr>
          <p:nvPr>
            <p:ph type="body"/>
          </p:nvPr>
        </p:nvSpPr>
        <p:spPr/>
        <p:txBody>
          <a:bodyPr/>
          <a:lstStyle/>
          <a:p>
            <a:r>
              <a:t>Τρία σύντομα αποσπάσματα από το τεύχος 2 που έχετε. Ο Altrichter λέει ότι η παρατήρηση δεν είναι καταγραφή αλλά ανασύνθεση μιας κατάστασης, και ότι οι προσδοκίες σας είναι εργαλείο αυτής της ανασύνθεσης — όχι ελάττωμα. Η Candini λέει ότι ο χώρος στέλνει μηνύματα, αλλά τα διαβάζουμε με τις δικές μας αντιλήψεις. Η Ασκούνη θυμίζει ότι το σχολείο αποτυπώνει και ενισχύει κοινωνικές ιεραρχίες. Το ζητούμενο δεν είναι να μην έχετε προ-καταλήψεις, αλλά να τις έχετε γραμμένες ώστε να λογοδοτούν στο στάδιο της ερμηνείας.</a:t>
            </a:r>
          </a:p>
        </p:txBody>
      </p:sp>
      <p:sp>
        <p:nvSpPr>
          <p:cNvPr id="4" name="Slide Number Placeholder 3"/>
          <p:cNvSpPr>
            <a:spLocks noGrp="1"/>
          </p:cNvSpPr>
          <p:nvPr>
            <p:ph type="sldNum"/>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609600"/>
            <a:ext cx="7124700" cy="3006329"/>
          </a:xfrm>
        </p:spPr>
        <p:txBody>
          <a:bodyPr/>
          <a:lstStyle/>
          <a:p>
            <a:endParaRPr lang="en-US"/>
          </a:p>
        </p:txBody>
      </p:sp>
      <p:sp>
        <p:nvSpPr>
          <p:cNvPr id="3" name="Notes Placeholder 2"/>
          <p:cNvSpPr>
            <a:spLocks noGrp="1"/>
          </p:cNvSpPr>
          <p:nvPr>
            <p:ph type="body"/>
          </p:nvPr>
        </p:nvSpPr>
        <p:spPr/>
        <p:txBody>
          <a:bodyPr/>
          <a:lstStyle/>
          <a:p>
            <a:r>
              <a:t>Εργαστήριο τριών βημάτων. Πρώτα βλέπετε μόνο τα στοιχεία της αριστερής στήλης και γράφετε τρεις προβλέψεις. Μετά αποκαλύπτεται η δεξιά στήλη και ελέγχετε ποιες επιβεβαιώθηκαν. Στην ολομέλεια το ερώτημα είναι ένα: κάθε πρόβλεψη που δεν επιβεβαιώθηκε, από πού ήρθε; Από τα στοιχεία που είχατε ή από κάτι που κουβαλούσατε ήδη;</a:t>
            </a:r>
          </a:p>
        </p:txBody>
      </p:sp>
      <p:sp>
        <p:nvSpPr>
          <p:cNvPr id="4" name="Slide Number Placeholder 3"/>
          <p:cNvSpPr>
            <a:spLocks noGrp="1"/>
          </p:cNvSpPr>
          <p:nvPr>
            <p:ph type="sldNum"/>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609600"/>
            <a:ext cx="7124700" cy="3006329"/>
          </a:xfrm>
        </p:spPr>
        <p:txBody>
          <a:bodyPr/>
          <a:lstStyle/>
          <a:p>
            <a:endParaRPr lang="en-US"/>
          </a:p>
        </p:txBody>
      </p:sp>
      <p:sp>
        <p:nvSpPr>
          <p:cNvPr id="3" name="Notes Placeholder 2"/>
          <p:cNvSpPr>
            <a:spLocks noGrp="1"/>
          </p:cNvSpPr>
          <p:nvPr>
            <p:ph type="body"/>
          </p:nvPr>
        </p:nvSpPr>
        <p:spPr/>
        <p:txBody>
          <a:bodyPr/>
          <a:lstStyle/>
          <a:p>
            <a:r>
              <a:t>Αριστερά έχετε τρία μόνο στοιχεία: περιοχή, γλώσσες των παιδιών, κτίριο. Δεξιά, τι κατέγραψε στην πραγματικότητα μια φοιτήτρια την πρώτη μέρα: βιβλία σε τρεις γλώσσες, ένα παιδί που διαβάζει στα αραβικά και μεταφράζει, παιδιά που αλλάζουν γλώσσα όταν διαφωνούν, η νηπιαγωγός που ρωτά «πώς το λέτε αυτό στο σπίτι σας». Το σενάριο είναι φτιαγμένο για το μάθημα, βασισμένο σε αληθινές τάξεις. Κρατήστε τη διαφορά ανάμεσα σε όσα συμπεράνατε από τα στοιχεία και σε όσα προσθέσατε μόνοι σας.</a:t>
            </a:r>
          </a:p>
        </p:txBody>
      </p:sp>
      <p:sp>
        <p:nvSpPr>
          <p:cNvPr id="4" name="Slide Number Placeholder 3"/>
          <p:cNvSpPr>
            <a:spLocks noGrp="1"/>
          </p:cNvSpPr>
          <p:nvPr>
            <p:ph type="sldNum"/>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PlaceHolder 1"/>
          <p:cNvSpPr>
            <a:spLocks noGrp="1" noRot="1" noChangeAspect="1"/>
          </p:cNvSpPr>
          <p:nvPr>
            <p:ph type="sldImg"/>
          </p:nvPr>
        </p:nvSpPr>
        <p:spPr>
          <a:xfrm>
            <a:off x="685801" y="857250"/>
            <a:ext cx="5483225" cy="2313385"/>
          </a:xfrm>
          <a:prstGeom prst="rect">
            <a:avLst/>
          </a:prstGeom>
        </p:spPr>
        <p:txBody>
          <a:bodyPr/>
          <a:lstStyle/>
          <a:p>
            <a:endParaRPr lang="en-US"/>
          </a:p>
        </p:txBody>
      </p:sp>
      <p:sp>
        <p:nvSpPr>
          <p:cNvPr id="276" name="PlaceHolder 2"/>
          <p:cNvSpPr>
            <a:spLocks noGrp="1"/>
          </p:cNvSpPr>
          <p:nvPr>
            <p:ph type="body"/>
          </p:nvPr>
        </p:nvSpPr>
        <p:spPr>
          <a:xfrm>
            <a:off x="685800" y="3300480"/>
            <a:ext cx="5483880" cy="2698380"/>
          </a:xfrm>
          <a:prstGeom prst="rect">
            <a:avLst/>
          </a:prstGeom>
        </p:spPr>
        <p:txBody>
          <a:bodyPr lIns="0" tIns="0" rIns="0" bIns="0">
            <a:noAutofit/>
          </a:bodyPr>
          <a:lstStyle/>
          <a:p>
            <a:r>
              <a:t>Τρία επίπεδα πλαισίου, από το τεύχος 2. Το θεσμικό και υλικό το βλέπετε από την πρώτη μέρα. Τη σύνθεση της τάξης τη ρωτάτε. Το κοινωνικο-πολιτισμικό μόνο το υποθέτετε — και κάθε υπόθεση χρειάζεται τεκμήριο. Η διάκριση αυτή σας προστατεύει από το να γράψετε ως δεδομένο κάτι που απλώς φανταστήκατε.</a:t>
            </a:r>
          </a:p>
        </p:txBody>
      </p:sp>
      <p:sp>
        <p:nvSpPr>
          <p:cNvPr id="277" name="CustomShape 3"/>
          <p:cNvSpPr/>
          <p:nvPr/>
        </p:nvSpPr>
        <p:spPr>
          <a:xfrm>
            <a:off x="3884760" y="6514020"/>
            <a:ext cx="2969280" cy="3420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2CFE30B-0C67-44DD-BC1F-B02892165B5C}" type="slidenum">
              <a:rPr lang="en-GB" sz="1200" b="0" strike="noStrike" spc="-1">
                <a:solidFill>
                  <a:srgbClr val="000000"/>
                </a:solidFill>
                <a:latin typeface="+mn-lt"/>
                <a:ea typeface="+mn-ea"/>
              </a:rPr>
              <a:pPr algn="r">
                <a:lnSpc>
                  <a:spcPct val="100000"/>
                </a:lnSpc>
              </a:pPr>
              <a:t>10</a:t>
            </a:fld>
            <a:endParaRPr lang="en-GB" sz="1200" b="0" strike="noStrike" spc="-1">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609600"/>
            <a:ext cx="7124700" cy="3006329"/>
          </a:xfrm>
        </p:spPr>
        <p:txBody>
          <a:bodyPr/>
          <a:lstStyle/>
          <a:p>
            <a:endParaRPr lang="en-US"/>
          </a:p>
        </p:txBody>
      </p:sp>
      <p:sp>
        <p:nvSpPr>
          <p:cNvPr id="3" name="Notes Placeholder 2"/>
          <p:cNvSpPr>
            <a:spLocks noGrp="1"/>
          </p:cNvSpPr>
          <p:nvPr>
            <p:ph type="body"/>
          </p:nvPr>
        </p:nvSpPr>
        <p:spPr/>
        <p:txBody>
          <a:bodyPr/>
          <a:lstStyle/>
          <a:p>
            <a:r>
              <a:t>Η γειτονιά δεν είναι το φόντο της τάξης. Είναι ένα πλέγμα σχέσεων, προνομίων και αποκλεισμών που τα παιδιά το φέρνουν μαζί τους μέσα. Σας επιτρέπει να διατυπώσετε υποθέσεις για τις εμπειρίες και τα οικεία υλικά των παιδιών. Δεν σας επιτρέπει κανένα συμπέρασμα για συγκεκριμένες οικογένειες και για το τι μπορεί ή δεν μπορεί ένα παιδί.</a:t>
            </a:r>
          </a:p>
        </p:txBody>
      </p:sp>
      <p:sp>
        <p:nvSpPr>
          <p:cNvPr id="4" name="Slide Number Placeholder 3"/>
          <p:cNvSpPr>
            <a:spLocks noGrp="1"/>
          </p:cNvSpPr>
          <p:nvPr>
            <p:ph type="sldNum"/>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p:nvPr>
        </p:nvSpPr>
        <p:spPr/>
        <p:txBody>
          <a:bodyPr/>
          <a:lstStyle/>
          <a:p>
            <a:r>
              <a:t>Τέσσερις πηγές, με σειρά. Οι τρεις πρώτες γίνονται πριν πάτε: περπάτημα στη γειτονιά, χάρτες και δεδομένα, η ίδια η είσοδος του σχολείου και οι γλώσσες των ανακοινώσεών του. Η τέταρτη, ό,τι λένε τα ίδια τα παιδιά για τον τόπο τους, είναι η πιο αξιόπιστη και η λιγότερο χρησιμοποιημένη — αλλά γίνεται μόνο αφού σας συνηθίσουν.</a:t>
            </a:r>
          </a:p>
        </p:txBody>
      </p:sp>
      <p:sp>
        <p:nvSpPr>
          <p:cNvPr id="4" name="Slide Number Placeholder 3"/>
          <p:cNvSpPr>
            <a:spLocks noGrp="1"/>
          </p:cNvSpPr>
          <p:nvPr>
            <p:ph type="sldNum"/>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Για να συζητήσουμε τα διαφορετικά είδη παρατήρησης</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13</a:t>
            </a:fld>
            <a:endParaRPr lang="el-GR"/>
          </a:p>
        </p:txBody>
      </p:sp>
    </p:spTree>
    <p:extLst>
      <p:ext uri="{BB962C8B-B14F-4D97-AF65-F5344CB8AC3E}">
        <p14:creationId xmlns="" xmlns:p14="http://schemas.microsoft.com/office/powerpoint/2010/main" val="2782592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Μη συμμετοχική παρατήρηση</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14</a:t>
            </a:fld>
            <a:endParaRPr lang="el-GR"/>
          </a:p>
        </p:txBody>
      </p:sp>
    </p:spTree>
    <p:extLst>
      <p:ext uri="{BB962C8B-B14F-4D97-AF65-F5344CB8AC3E}">
        <p14:creationId xmlns="" xmlns:p14="http://schemas.microsoft.com/office/powerpoint/2010/main" val="2930262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Συμμετοχική παρατήρηση</a:t>
            </a:r>
          </a:p>
          <a:p>
            <a:endParaRPr lang="el-GR" dirty="0"/>
          </a:p>
          <a:p>
            <a:r>
              <a:rPr lang="el-GR" sz="1200" b="0" i="0" u="none" strike="noStrike" kern="1200" baseline="0" dirty="0">
                <a:solidFill>
                  <a:schemeClr val="tx1"/>
                </a:solidFill>
                <a:latin typeface="+mn-lt"/>
                <a:ea typeface="+mn-ea"/>
                <a:cs typeface="+mn-cs"/>
              </a:rPr>
              <a:t>Συγκρίνοντας τις δύο καταγραφές (1+2)  αλλά και όσα έχεις μελετήσει και κατανοήσει από τη</a:t>
            </a:r>
          </a:p>
          <a:p>
            <a:r>
              <a:rPr lang="el-GR" sz="1200" b="0" i="0" u="none" strike="noStrike" kern="1200" baseline="0" dirty="0">
                <a:solidFill>
                  <a:schemeClr val="tx1"/>
                </a:solidFill>
                <a:latin typeface="+mn-lt"/>
                <a:ea typeface="+mn-ea"/>
                <a:cs typeface="+mn-cs"/>
              </a:rPr>
              <a:t>θεωρία, ποια πιστεύεις ότι είναι τα δυνατά και τα αδύνατα σημεία κάθε είδους</a:t>
            </a:r>
          </a:p>
          <a:p>
            <a:r>
              <a:rPr lang="el-GR" sz="1200" b="0" i="0" u="none" strike="noStrike" kern="1200" baseline="0" dirty="0">
                <a:solidFill>
                  <a:schemeClr val="tx1"/>
                </a:solidFill>
                <a:latin typeface="+mn-lt"/>
                <a:ea typeface="+mn-ea"/>
                <a:cs typeface="+mn-cs"/>
              </a:rPr>
              <a:t>παρατήρησης ως προς την εικόνα και τις πληροφορίες που μας δίνει για την</a:t>
            </a:r>
          </a:p>
          <a:p>
            <a:r>
              <a:rPr lang="el-GR" sz="1200" b="0" i="0" u="none" strike="noStrike" kern="1200" baseline="0" dirty="0">
                <a:solidFill>
                  <a:schemeClr val="tx1"/>
                </a:solidFill>
                <a:latin typeface="+mn-lt"/>
                <a:ea typeface="+mn-ea"/>
                <a:cs typeface="+mn-cs"/>
              </a:rPr>
              <a:t>εκπαιδευτική διαδικασία, καθώς και τις παραμέτρους που την ορίζουν. </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15</a:t>
            </a:fld>
            <a:endParaRPr lang="el-GR"/>
          </a:p>
        </p:txBody>
      </p:sp>
    </p:spTree>
    <p:extLst>
      <p:ext uri="{BB962C8B-B14F-4D97-AF65-F5344CB8AC3E}">
        <p14:creationId xmlns="" xmlns:p14="http://schemas.microsoft.com/office/powerpoint/2010/main" val="2394491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16</a:t>
            </a:fld>
            <a:endParaRPr lang="el-GR"/>
          </a:p>
        </p:txBody>
      </p:sp>
    </p:spTree>
    <p:extLst>
      <p:ext uri="{BB962C8B-B14F-4D97-AF65-F5344CB8AC3E}">
        <p14:creationId xmlns="" xmlns:p14="http://schemas.microsoft.com/office/powerpoint/2010/main" val="3511352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Καταγραφή στιγμιότυπου από παιχνίδι προσποίησης όπου φαίνεται και η συμμετοχή του ενήλικα και ο ρόλος του σε αυτό. Παρατήρηση του εαυτού μας. </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18</a:t>
            </a:fld>
            <a:endParaRPr lang="el-GR"/>
          </a:p>
        </p:txBody>
      </p:sp>
    </p:spTree>
    <p:extLst>
      <p:ext uri="{BB962C8B-B14F-4D97-AF65-F5344CB8AC3E}">
        <p14:creationId xmlns="" xmlns:p14="http://schemas.microsoft.com/office/powerpoint/2010/main" val="2353513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Πώς περνάμε από τη θεωρία στην εκπαιδευτική πράξη; Πώς η θεωρία μας βοηθά να παρατηρήσουμε, πώς βελτιώνει τη ματιά μας σε σχέση με την παρατήρηση. Η παρατήρηση φιλτράρεται μέσα από τις δικές μας θεωρίες.</a:t>
            </a:r>
          </a:p>
          <a:p>
            <a:r>
              <a:rPr lang="el-GR" dirty="0"/>
              <a:t>Υπάρχει ένας συνεκτικός κύκλος του μαθήματος: παρατήρηση – αυτοπαρατήρηση-σχεδιάζω-εφαρμόζω-</a:t>
            </a:r>
            <a:r>
              <a:rPr lang="el-GR" dirty="0" err="1"/>
              <a:t>αναστοχάζομαι</a:t>
            </a:r>
            <a:r>
              <a:rPr lang="el-GR" dirty="0"/>
              <a:t>-επανασχεδιάζω : Όλο αυτό κρύβει μέσα του θεωρία.</a:t>
            </a:r>
          </a:p>
          <a:p>
            <a:r>
              <a:rPr lang="el-GR" dirty="0"/>
              <a:t>Εστιασμένη χρήση θεωρίας για να ερμηνεύσουν την καταγραφή τους. Επιστημονική ανάγνωση παρατήρησής μας</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19</a:t>
            </a:fld>
            <a:endParaRPr lang="el-GR"/>
          </a:p>
        </p:txBody>
      </p:sp>
    </p:spTree>
    <p:extLst>
      <p:ext uri="{BB962C8B-B14F-4D97-AF65-F5344CB8AC3E}">
        <p14:creationId xmlns="" xmlns:p14="http://schemas.microsoft.com/office/powerpoint/2010/main" val="2401438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1" i="0" u="none" strike="noStrike" kern="1200" baseline="0" dirty="0">
                <a:solidFill>
                  <a:schemeClr val="tx1"/>
                </a:solidFill>
                <a:latin typeface="+mn-lt"/>
                <a:ea typeface="+mn-ea"/>
                <a:cs typeface="+mn-cs"/>
              </a:rPr>
              <a:t>Βήμα πρώτο: </a:t>
            </a:r>
            <a:r>
              <a:rPr lang="el-GR" sz="1200" b="0" i="1" u="none" strike="noStrike" kern="1200" baseline="0" dirty="0">
                <a:solidFill>
                  <a:schemeClr val="tx1"/>
                </a:solidFill>
                <a:latin typeface="+mn-lt"/>
                <a:ea typeface="+mn-ea"/>
                <a:cs typeface="+mn-cs"/>
              </a:rPr>
              <a:t>Πριν ξεκινήσει κανείς πρέπει να ξέρει τις θεωρητικές παραδοχές της μεθοδολογίας στην οποία θα εκπαιδευτεί</a:t>
            </a:r>
          </a:p>
          <a:p>
            <a:r>
              <a:rPr lang="el-GR" dirty="0" smtClean="0"/>
              <a:t>Στην παρατήρηση ο βαθμός συμμετοχής του παρατηρητή ποικίλλει. Ανάλογα με το τι θέλει να επιτύχει –το είδος της έρευνας που θέλει να διεξάγει, το επίπεδο πληροφόρησης ανάλογα με το υπό μελέτη φαινόμενο, τα ποιοτικά στοιχεία που θέλει να καταγράψει…</a:t>
            </a:r>
          </a:p>
          <a:p>
            <a:r>
              <a:rPr lang="el-GR" dirty="0" smtClean="0"/>
              <a:t>4 διαβαθμίσεις της συμμετοχής: -πλήρως συμμετέχων, συμμετέχων ως παρατηρητής, παρατηρητής ως συμμετέχων, πλήρως παρατηρητής.</a:t>
            </a:r>
          </a:p>
          <a:p>
            <a:endParaRPr lang="el-GR" sz="1200" b="0" i="1" u="none" strike="noStrike" kern="1200" baseline="0" dirty="0">
              <a:solidFill>
                <a:schemeClr val="tx1"/>
              </a:solidFill>
              <a:latin typeface="+mn-lt"/>
              <a:ea typeface="+mn-ea"/>
              <a:cs typeface="+mn-cs"/>
            </a:endParaRPr>
          </a:p>
          <a:p>
            <a:endParaRPr lang="el-GR" dirty="0"/>
          </a:p>
          <a:p>
            <a:r>
              <a:rPr lang="el-GR" sz="1200" b="0" i="0" u="none" strike="noStrike" kern="1200" baseline="0" dirty="0">
                <a:solidFill>
                  <a:schemeClr val="tx1"/>
                </a:solidFill>
                <a:latin typeface="+mn-lt"/>
                <a:ea typeface="+mn-ea"/>
                <a:cs typeface="+mn-cs"/>
              </a:rPr>
              <a:t>Συμμετοχική παρατήρησης: Στην πρώτη περίπτωση (</a:t>
            </a:r>
            <a:r>
              <a:rPr lang="el-GR" sz="1200" b="1" i="0" u="none" strike="noStrike" kern="1200" baseline="0" dirty="0">
                <a:solidFill>
                  <a:schemeClr val="tx1"/>
                </a:solidFill>
                <a:latin typeface="+mn-lt"/>
                <a:ea typeface="+mn-ea"/>
                <a:cs typeface="+mn-cs"/>
              </a:rPr>
              <a:t>πλήρη συμμετοχή</a:t>
            </a:r>
            <a:r>
              <a:rPr lang="el-GR" sz="1200" b="0" i="0" u="none" strike="noStrike" kern="1200" baseline="0" dirty="0">
                <a:solidFill>
                  <a:schemeClr val="tx1"/>
                </a:solidFill>
                <a:latin typeface="+mn-lt"/>
                <a:ea typeface="+mn-ea"/>
                <a:cs typeface="+mn-cs"/>
              </a:rPr>
              <a:t>) συχνά ο παρατηρητής υποκρύπτει την ιδιότητά του και το σκοπό ύπαρξής του στη συγκεκριμένη ομάδα, γεγονός που θέτει ζητήματα ηθικής και δεοντολογίας, για παράδειγμα έρευνα σε ‘κλειστές’ συλλογικότητες θρησκευτικού τύπου, αιρέσεις.</a:t>
            </a:r>
          </a:p>
          <a:p>
            <a:r>
              <a:rPr lang="el-GR" sz="1200" b="0" i="0" u="none" strike="noStrike" kern="1200" baseline="0" dirty="0">
                <a:solidFill>
                  <a:schemeClr val="tx1"/>
                </a:solidFill>
                <a:latin typeface="+mn-lt"/>
                <a:ea typeface="+mn-ea"/>
                <a:cs typeface="+mn-cs"/>
              </a:rPr>
              <a:t>Στη δεύτερη περίπτωση (</a:t>
            </a:r>
            <a:r>
              <a:rPr lang="el-GR" sz="1200" b="1" i="0" u="none" strike="noStrike" kern="1200" baseline="0" dirty="0">
                <a:solidFill>
                  <a:schemeClr val="tx1"/>
                </a:solidFill>
                <a:latin typeface="+mn-lt"/>
                <a:ea typeface="+mn-ea"/>
                <a:cs typeface="+mn-cs"/>
              </a:rPr>
              <a:t>συμμετοχή ως παρατήρηση</a:t>
            </a:r>
            <a:r>
              <a:rPr lang="el-GR" sz="1200" b="0" i="0" u="none" strike="noStrike" kern="1200" baseline="0" dirty="0">
                <a:solidFill>
                  <a:schemeClr val="tx1"/>
                </a:solidFill>
                <a:latin typeface="+mn-lt"/>
                <a:ea typeface="+mn-ea"/>
                <a:cs typeface="+mn-cs"/>
              </a:rPr>
              <a:t>) ο παρατηρητής δε συλλέγει δεδομένα μόνο μέσω της παρατήρησης αλλά και μέσω της ενεργούς συμμετοχής σε δραστηριότητες της ομάδας. Τέλος στην περίπτωση της </a:t>
            </a:r>
            <a:r>
              <a:rPr lang="el-GR" sz="1200" b="1" i="0" u="none" strike="noStrike" kern="1200" baseline="0" dirty="0">
                <a:solidFill>
                  <a:schemeClr val="tx1"/>
                </a:solidFill>
                <a:latin typeface="+mn-lt"/>
                <a:ea typeface="+mn-ea"/>
                <a:cs typeface="+mn-cs"/>
              </a:rPr>
              <a:t>παρατήρησης ως συμμετοχή</a:t>
            </a:r>
            <a:r>
              <a:rPr lang="el-GR" sz="1200" b="0" i="0" u="none" strike="noStrike" kern="1200" baseline="0" dirty="0">
                <a:solidFill>
                  <a:schemeClr val="tx1"/>
                </a:solidFill>
                <a:latin typeface="+mn-lt"/>
                <a:ea typeface="+mn-ea"/>
                <a:cs typeface="+mn-cs"/>
              </a:rPr>
              <a:t>, η ταυτότητα του παρατηρητή είναι γνωστή στην υπό μελέτη ομάδα αλλά ο παρατηρητής δε συμμετέχει στις δραστηριότητες της.</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20</a:t>
            </a:fld>
            <a:endParaRPr lang="el-GR"/>
          </a:p>
        </p:txBody>
      </p:sp>
    </p:spTree>
    <p:extLst>
      <p:ext uri="{BB962C8B-B14F-4D97-AF65-F5344CB8AC3E}">
        <p14:creationId xmlns="" xmlns:p14="http://schemas.microsoft.com/office/powerpoint/2010/main" val="2287020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0" i="0" u="none" strike="noStrike" kern="1200" baseline="0" dirty="0">
                <a:solidFill>
                  <a:schemeClr val="tx1"/>
                </a:solidFill>
                <a:latin typeface="+mn-lt"/>
                <a:ea typeface="+mn-ea"/>
                <a:cs typeface="+mn-cs"/>
              </a:rPr>
              <a:t>Επειδή λοιπόν ο βαθμός συμμετοχής του παρατηρητή είναι καθοριστικός για την πορεία της</a:t>
            </a:r>
          </a:p>
          <a:p>
            <a:r>
              <a:rPr lang="el-GR" sz="1200" b="0" i="0" u="none" strike="noStrike" kern="1200" baseline="0" dirty="0">
                <a:solidFill>
                  <a:schemeClr val="tx1"/>
                </a:solidFill>
                <a:latin typeface="+mn-lt"/>
                <a:ea typeface="+mn-ea"/>
                <a:cs typeface="+mn-cs"/>
              </a:rPr>
              <a:t>παρατήρησης, προσπάθησε να προσδιορίσεις ως παρατηρητής/</a:t>
            </a:r>
            <a:r>
              <a:rPr lang="el-GR" sz="1200" b="0" i="0" u="none" strike="noStrike" kern="1200" baseline="0" dirty="0" err="1">
                <a:solidFill>
                  <a:schemeClr val="tx1"/>
                </a:solidFill>
                <a:latin typeface="+mn-lt"/>
                <a:ea typeface="+mn-ea"/>
                <a:cs typeface="+mn-cs"/>
              </a:rPr>
              <a:t>ρια</a:t>
            </a:r>
            <a:r>
              <a:rPr lang="el-GR" sz="1200" b="0" i="0" u="none" strike="noStrike" kern="1200" baseline="0" dirty="0">
                <a:solidFill>
                  <a:schemeClr val="tx1"/>
                </a:solidFill>
                <a:latin typeface="+mn-lt"/>
                <a:ea typeface="+mn-ea"/>
                <a:cs typeface="+mn-cs"/>
              </a:rPr>
              <a:t> σε μια τάξη νηπιαγωγείου</a:t>
            </a:r>
          </a:p>
          <a:p>
            <a:r>
              <a:rPr lang="el-GR" sz="1200" b="0" i="0" u="none" strike="noStrike" kern="1200" baseline="0" dirty="0">
                <a:solidFill>
                  <a:schemeClr val="tx1"/>
                </a:solidFill>
                <a:latin typeface="+mn-lt"/>
                <a:ea typeface="+mn-ea"/>
                <a:cs typeface="+mn-cs"/>
              </a:rPr>
              <a:t>στο πλαίσιο της πρακτικής άσκησης, ποιον ρόλο θα επέλεγες στις διάφορες φάσεις της</a:t>
            </a:r>
          </a:p>
          <a:p>
            <a:r>
              <a:rPr lang="el-GR" sz="1200" b="0" i="0" u="none" strike="noStrike" kern="1200" baseline="0" dirty="0">
                <a:solidFill>
                  <a:schemeClr val="tx1"/>
                </a:solidFill>
                <a:latin typeface="+mn-lt"/>
                <a:ea typeface="+mn-ea"/>
                <a:cs typeface="+mn-cs"/>
              </a:rPr>
              <a:t>(πρώτη μέρα σε μια τάξη νηπιαγωγείου, μετά από αρκετές συνεχόμενες φορές στην ίδια τάξη</a:t>
            </a:r>
          </a:p>
          <a:p>
            <a:r>
              <a:rPr lang="el-GR" sz="1200" b="0" i="0" u="none" strike="noStrike" kern="1200" baseline="0" dirty="0">
                <a:solidFill>
                  <a:schemeClr val="tx1"/>
                </a:solidFill>
                <a:latin typeface="+mn-lt"/>
                <a:ea typeface="+mn-ea"/>
                <a:cs typeface="+mn-cs"/>
              </a:rPr>
              <a:t>και στο τέλος, λίγες μέρες προτού ολοκληρώσεις την πρακτική σου άσκηση στη</a:t>
            </a:r>
          </a:p>
          <a:p>
            <a:r>
              <a:rPr lang="el-GR" sz="1200" b="0" i="0" u="none" strike="noStrike" kern="1200" baseline="0" dirty="0">
                <a:solidFill>
                  <a:schemeClr val="tx1"/>
                </a:solidFill>
                <a:latin typeface="+mn-lt"/>
                <a:ea typeface="+mn-ea"/>
                <a:cs typeface="+mn-cs"/>
              </a:rPr>
              <a:t>συγκεκριμένη τάξη) και γιατί;</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22</a:t>
            </a:fld>
            <a:endParaRPr lang="el-GR"/>
          </a:p>
        </p:txBody>
      </p:sp>
    </p:spTree>
    <p:extLst>
      <p:ext uri="{BB962C8B-B14F-4D97-AF65-F5344CB8AC3E}">
        <p14:creationId xmlns="" xmlns:p14="http://schemas.microsoft.com/office/powerpoint/2010/main" val="415018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Πώς θα οργανώνατε την παρατήρησή σας; </a:t>
            </a:r>
          </a:p>
          <a:p>
            <a:r>
              <a:rPr lang="el-GR" sz="1200" b="0" i="0" u="none" strike="noStrike" kern="1200" baseline="0" dirty="0">
                <a:solidFill>
                  <a:schemeClr val="tx1"/>
                </a:solidFill>
                <a:latin typeface="+mn-lt"/>
                <a:ea typeface="+mn-ea"/>
                <a:cs typeface="+mn-cs"/>
              </a:rPr>
              <a:t>Ελπίζουμε, από όσα έχουν προαναφερθεί να έγινε κατανοητό ότι ο στόχος της παρατήρησης, η γνώση του πεδίου και τα ιδιαίτερα χαρακτηριστικά των συμμετεχόντων από τη μια, ενώ από την άλλη ο τρόπος καταγραφής των παρατηρήσεων και η γνώση από το πεδίο με τις ιδιαιτερότητες του καθώς και το θέμα της συναίνεσης και αποδοχής των παρατηρούμενων είναι κομβικά σημεία για την οργάνωση μιας παρατήρησης. </a:t>
            </a:r>
          </a:p>
          <a:p>
            <a:r>
              <a:rPr lang="el-GR" sz="1200" b="0" i="0" u="none" strike="noStrike" kern="1200" baseline="0" dirty="0">
                <a:solidFill>
                  <a:schemeClr val="tx1"/>
                </a:solidFill>
                <a:latin typeface="+mn-lt"/>
                <a:ea typeface="+mn-ea"/>
                <a:cs typeface="+mn-cs"/>
              </a:rPr>
              <a:t>Επίσης ένα άλλο θέμα πολύ σημαντικό, που θα μας απασχολήσει στη συνέχεια, είναι το ζήτημα της ποιότητας </a:t>
            </a:r>
            <a:r>
              <a:rPr lang="el-GR" sz="1200" b="1" i="0" u="none" strike="noStrike" kern="1200" baseline="0" dirty="0">
                <a:solidFill>
                  <a:schemeClr val="tx1"/>
                </a:solidFill>
                <a:latin typeface="+mn-lt"/>
                <a:ea typeface="+mn-ea"/>
                <a:cs typeface="+mn-cs"/>
              </a:rPr>
              <a:t>της καταγραφής</a:t>
            </a:r>
            <a:r>
              <a:rPr lang="el-GR" sz="1200" b="0" i="0" u="none" strike="noStrike" kern="1200" baseline="0" dirty="0">
                <a:solidFill>
                  <a:schemeClr val="tx1"/>
                </a:solidFill>
                <a:latin typeface="+mn-lt"/>
                <a:ea typeface="+mn-ea"/>
                <a:cs typeface="+mn-cs"/>
              </a:rPr>
              <a:t>, δεδομένου ότι είναι αποφασιστικό για το </a:t>
            </a:r>
            <a:r>
              <a:rPr lang="el-GR" sz="1200" b="1" i="0" u="none" strike="noStrike" kern="1200" baseline="0" dirty="0">
                <a:solidFill>
                  <a:schemeClr val="tx1"/>
                </a:solidFill>
                <a:latin typeface="+mn-lt"/>
                <a:ea typeface="+mn-ea"/>
                <a:cs typeface="+mn-cs"/>
              </a:rPr>
              <a:t>στάδιο της ανάλυσης και ερμηνείας</a:t>
            </a:r>
            <a:r>
              <a:rPr lang="el-GR" sz="1200" b="0" i="0" u="none" strike="noStrike" kern="1200" baseline="0" dirty="0">
                <a:solidFill>
                  <a:schemeClr val="tx1"/>
                </a:solidFill>
                <a:latin typeface="+mn-lt"/>
                <a:ea typeface="+mn-ea"/>
                <a:cs typeface="+mn-cs"/>
              </a:rPr>
              <a:t>.</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24</a:t>
            </a:fld>
            <a:endParaRPr lang="el-GR"/>
          </a:p>
        </p:txBody>
      </p:sp>
    </p:spTree>
    <p:extLst>
      <p:ext uri="{BB962C8B-B14F-4D97-AF65-F5344CB8AC3E}">
        <p14:creationId xmlns="" xmlns:p14="http://schemas.microsoft.com/office/powerpoint/2010/main" val="2351299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1" i="0" u="none" strike="noStrike" kern="1200" baseline="0" dirty="0">
                <a:solidFill>
                  <a:schemeClr val="tx1"/>
                </a:solidFill>
                <a:latin typeface="+mn-lt"/>
                <a:ea typeface="+mn-ea"/>
                <a:cs typeface="+mn-cs"/>
              </a:rPr>
              <a:t>Βήμα δεύτερο</a:t>
            </a:r>
            <a:r>
              <a:rPr lang="el-GR" sz="1200" b="0" i="0" u="none" strike="noStrike" kern="1200" baseline="0" dirty="0">
                <a:solidFill>
                  <a:schemeClr val="tx1"/>
                </a:solidFill>
                <a:latin typeface="+mn-lt"/>
                <a:ea typeface="+mn-ea"/>
                <a:cs typeface="+mn-cs"/>
              </a:rPr>
              <a:t>: </a:t>
            </a:r>
            <a:r>
              <a:rPr lang="el-GR" sz="1200" b="0" i="1" u="none" strike="noStrike" kern="1200" baseline="0" dirty="0">
                <a:solidFill>
                  <a:schemeClr val="tx1"/>
                </a:solidFill>
                <a:latin typeface="+mn-lt"/>
                <a:ea typeface="+mn-ea"/>
                <a:cs typeface="+mn-cs"/>
              </a:rPr>
              <a:t>Η κατανόηση του πλαισίου ως θεμέλιο για την οικοδόμηση της σφαιρικής κατανόησης της εκπαιδευτικής διαδικασίας.</a:t>
            </a:r>
          </a:p>
          <a:p>
            <a:endParaRPr lang="el-GR" sz="1200" b="0" i="1" u="none" strike="noStrike" kern="1200" baseline="0" dirty="0">
              <a:solidFill>
                <a:schemeClr val="tx1"/>
              </a:solidFill>
              <a:latin typeface="+mn-lt"/>
              <a:ea typeface="+mn-ea"/>
              <a:cs typeface="+mn-cs"/>
            </a:endParaRPr>
          </a:p>
          <a:p>
            <a:r>
              <a:rPr lang="el-GR" dirty="0"/>
              <a:t>Είναι σημαντικό να εξοικειωθείτε με τους άξονες παρατήρησης που μελετάμε κάθε φορά. Οι άξονες αποτελούν ένα επιστημονικό ερευνητικό εργαλείο. Έτσι εμπλέκεστε σε μια συστηματική διαδικασία παρατήρησης που σας επιτρέπει να διευρύνετε τη ματιά σας και να συλλέξετε στοιχεία για ποικίλες παραμέτρους που επηρεάζουν την εκπαιδευτική πράξη. Σταδιακή εμπλοκή αξόνων παρατήρησης για τη διερεύνηση το πλαισίου της τάξης.</a:t>
            </a:r>
          </a:p>
          <a:p>
            <a:endParaRPr lang="el-GR" dirty="0"/>
          </a:p>
          <a:p>
            <a:r>
              <a:rPr lang="el-GR" sz="1200" b="0" i="0" u="none" strike="noStrike" kern="1200" baseline="0" dirty="0">
                <a:solidFill>
                  <a:schemeClr val="tx1"/>
                </a:solidFill>
                <a:latin typeface="+mn-lt"/>
                <a:ea typeface="+mn-ea"/>
                <a:cs typeface="+mn-cs"/>
              </a:rPr>
              <a:t>Σταδιακά οικοδομείται η κατανόηση όλης της διαδικασίας της εκπαιδευτικής πράξης, όπως μπορεί να παρατηρηθεί και να καταγραφεί, περιλαμβάνοντας όσο το</a:t>
            </a:r>
          </a:p>
          <a:p>
            <a:r>
              <a:rPr lang="el-GR" sz="1200" b="0" i="0" u="none" strike="noStrike" kern="1200" baseline="0" dirty="0">
                <a:solidFill>
                  <a:schemeClr val="tx1"/>
                </a:solidFill>
                <a:latin typeface="+mn-lt"/>
                <a:ea typeface="+mn-ea"/>
                <a:cs typeface="+mn-cs"/>
              </a:rPr>
              <a:t>δυνατόν περισσότερα στοιχεία για το περιεχόμενο, τους συμμετέχοντες και τις αλληλεπιδράσεις τους. Η μεθοδολογία της παρατήρησης αναπτύσσεται σταδιακά ώστε να γίνει κατανοητό πώς μπορεί να αποδώσει σφαιρικά τη δυναμική διαδικασία της εκπαιδευτικής πράξης.</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25</a:t>
            </a:fld>
            <a:endParaRPr lang="el-GR"/>
          </a:p>
        </p:txBody>
      </p:sp>
    </p:spTree>
    <p:extLst>
      <p:ext uri="{BB962C8B-B14F-4D97-AF65-F5344CB8AC3E}">
        <p14:creationId xmlns="" xmlns:p14="http://schemas.microsoft.com/office/powerpoint/2010/main" val="863288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Ποικίλοι άξονες με τους οποίους μπορεί κάποιος να παρατηρήσει μια εκπαιδευτική συνθήκη. </a:t>
            </a:r>
          </a:p>
          <a:p>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28</a:t>
            </a:fld>
            <a:endParaRPr lang="el-GR"/>
          </a:p>
        </p:txBody>
      </p:sp>
    </p:spTree>
    <p:extLst>
      <p:ext uri="{BB962C8B-B14F-4D97-AF65-F5344CB8AC3E}">
        <p14:creationId xmlns="" xmlns:p14="http://schemas.microsoft.com/office/powerpoint/2010/main" val="1682701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Δυσκολία παρατήρησης: πόσο αντικειμενικοί είμαστε όταν παρατηρούμε; Παρατηρούμε με βάση τις ιδέες που έχουμε ήδη διαμορφώσει για ένα θέμα και με τις στερεότυπες αντιλήψεις; Τότε αξιολογούμε και ερμηνεύουμε αυτό που βλέπουμε χωρίς πραγματικά να έχουμε εστιάσει και συλλέξει πληροφορίες για το σύνολο των παραμέτρων και γεγονότων. Πόσο έχουμε </a:t>
            </a:r>
            <a:r>
              <a:rPr lang="el-GR" dirty="0" err="1"/>
              <a:t>απεμπλακεί</a:t>
            </a:r>
            <a:r>
              <a:rPr lang="el-GR" dirty="0"/>
              <a:t> συναισθηματικά; Μήπως προβάλλουμε στις διάφορες καταστάσεις δικά μας συναισθήματα και προσδοκίες και βλέπουμε μέσα από τις δικές μας εμπειρίες; Πώς περνάμε στην αντικειμενικότητα; </a:t>
            </a:r>
          </a:p>
          <a:p>
            <a:r>
              <a:rPr lang="el-GR" dirty="0"/>
              <a:t>Βλέπουμε χωρίς να κρίνουμε και να αξιολογούμε, αλλά παρατηρούμε με συστηματικότητα και ακρίβεια ό,τι βλέπουμε να συμβαίνει</a:t>
            </a:r>
          </a:p>
          <a:p>
            <a:endParaRPr lang="el-GR" sz="1200" b="1" i="0" u="none" strike="noStrike" kern="1200" baseline="0" dirty="0">
              <a:solidFill>
                <a:schemeClr val="tx1"/>
              </a:solidFill>
              <a:latin typeface="+mn-lt"/>
              <a:ea typeface="+mn-ea"/>
              <a:cs typeface="+mn-cs"/>
            </a:endParaRP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29</a:t>
            </a:fld>
            <a:endParaRPr lang="el-GR"/>
          </a:p>
        </p:txBody>
      </p:sp>
    </p:spTree>
    <p:extLst>
      <p:ext uri="{BB962C8B-B14F-4D97-AF65-F5344CB8AC3E}">
        <p14:creationId xmlns="" xmlns:p14="http://schemas.microsoft.com/office/powerpoint/2010/main" val="3527083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0" i="0" u="none" strike="noStrike" kern="1200" baseline="0" dirty="0">
                <a:solidFill>
                  <a:schemeClr val="tx1"/>
                </a:solidFill>
                <a:latin typeface="+mn-lt"/>
                <a:ea typeface="+mn-ea"/>
                <a:cs typeface="+mn-cs"/>
              </a:rPr>
              <a:t>Η καταγραφή είναι σημαντική διότι:</a:t>
            </a:r>
          </a:p>
          <a:p>
            <a:r>
              <a:rPr lang="el-GR" sz="1200" b="0" i="0" u="none" strike="noStrike" baseline="0" dirty="0"/>
              <a:t>• </a:t>
            </a:r>
            <a:r>
              <a:rPr lang="el-GR" sz="1200" b="0" i="0" u="none" strike="noStrike" kern="1200" baseline="0" dirty="0">
                <a:solidFill>
                  <a:schemeClr val="tx1"/>
                </a:solidFill>
                <a:latin typeface="+mn-lt"/>
                <a:ea typeface="+mn-ea"/>
                <a:cs typeface="+mn-cs"/>
              </a:rPr>
              <a:t>Μας επιτρέπει να επανέλθουμε αργότερα σε όσα καταγράψαμε, ώστε να μπορέσουμε να διερευνήσουμε και ίσως να κατανοήσουμε βαθύτερα την εκπαιδευτική διαδικασία.</a:t>
            </a:r>
          </a:p>
          <a:p>
            <a:r>
              <a:rPr lang="el-GR" sz="1200" b="0" i="0" u="none" strike="noStrike" baseline="0" dirty="0"/>
              <a:t>• </a:t>
            </a:r>
            <a:r>
              <a:rPr lang="el-GR" sz="1200" b="0" i="0" u="none" strike="noStrike" kern="1200" baseline="0" dirty="0">
                <a:solidFill>
                  <a:schemeClr val="tx1"/>
                </a:solidFill>
                <a:latin typeface="+mn-lt"/>
                <a:ea typeface="+mn-ea"/>
                <a:cs typeface="+mn-cs"/>
              </a:rPr>
              <a:t>Μας βοηθάει να βάλουμε σε μια σειρά τις σκέψεις μας, αλλά και να αναρωτηθούμε.</a:t>
            </a:r>
          </a:p>
          <a:p>
            <a:r>
              <a:rPr lang="el-GR" sz="1200" b="0" i="0" u="none" strike="noStrike" baseline="0" dirty="0"/>
              <a:t>• </a:t>
            </a:r>
            <a:r>
              <a:rPr lang="el-GR" sz="1200" b="0" i="0" u="none" strike="noStrike" kern="1200" baseline="0" dirty="0">
                <a:solidFill>
                  <a:schemeClr val="tx1"/>
                </a:solidFill>
                <a:latin typeface="+mn-lt"/>
                <a:ea typeface="+mn-ea"/>
                <a:cs typeface="+mn-cs"/>
              </a:rPr>
              <a:t>Μας επιτρέπει να συνειδητοποιήσουμε τις ποικίλες παραμέτρους που επηρεάζουν μια διαδικασία, αλλά και τα ποικίλα θέματα που μας απασχολούν και των αλληλεπιδράσεων που υπάρχουν και μπορούμε να αναδείξουμε τις σημαντικότερες και αυτές που χρειάζονται διερεύνηση</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30</a:t>
            </a:fld>
            <a:endParaRPr lang="el-GR"/>
          </a:p>
        </p:txBody>
      </p:sp>
    </p:spTree>
    <p:extLst>
      <p:ext uri="{BB962C8B-B14F-4D97-AF65-F5344CB8AC3E}">
        <p14:creationId xmlns="" xmlns:p14="http://schemas.microsoft.com/office/powerpoint/2010/main" val="3681762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0" i="0" u="none" strike="noStrike" kern="1200" baseline="0" dirty="0">
                <a:solidFill>
                  <a:schemeClr val="tx1"/>
                </a:solidFill>
                <a:latin typeface="+mn-lt"/>
                <a:ea typeface="+mn-ea"/>
                <a:cs typeface="+mn-cs"/>
              </a:rPr>
              <a:t>Ένα από τα βασικά </a:t>
            </a:r>
            <a:r>
              <a:rPr lang="el-GR" sz="1200" b="1" i="0" u="none" strike="noStrike" kern="1200" baseline="0" dirty="0">
                <a:solidFill>
                  <a:schemeClr val="tx1"/>
                </a:solidFill>
                <a:latin typeface="+mn-lt"/>
                <a:ea typeface="+mn-ea"/>
                <a:cs typeface="+mn-cs"/>
              </a:rPr>
              <a:t>εργαλεί</a:t>
            </a:r>
            <a:r>
              <a:rPr lang="el-GR" sz="1200" b="0" i="0" u="none" strike="noStrike" kern="1200" baseline="0" dirty="0">
                <a:solidFill>
                  <a:schemeClr val="tx1"/>
                </a:solidFill>
                <a:latin typeface="+mn-lt"/>
                <a:ea typeface="+mn-ea"/>
                <a:cs typeface="+mn-cs"/>
              </a:rPr>
              <a:t>α για τη μεθοδολογία της παρατήρησης είναι το ημερολόγιο: σε αυτό καταγράφονται οι παρατηρήσεις και αποτελεί το σημείο αναφοράς για τον εκπαιδευτικό-ερευνητή, διότι εκεί καταγράφει και αποτυπώνει τη διαδικασία, εντοπίζει τις ελλείψεις, </a:t>
            </a:r>
            <a:r>
              <a:rPr lang="el-GR" sz="1200" b="0" i="0" u="none" strike="noStrike" kern="1200" baseline="0" dirty="0" err="1">
                <a:solidFill>
                  <a:schemeClr val="tx1"/>
                </a:solidFill>
                <a:latin typeface="+mn-lt"/>
                <a:ea typeface="+mn-ea"/>
                <a:cs typeface="+mn-cs"/>
              </a:rPr>
              <a:t>αναστοχάζεται</a:t>
            </a:r>
            <a:r>
              <a:rPr lang="el-GR" sz="1200" b="0" i="0" u="none" strike="noStrike" kern="1200" baseline="0" dirty="0">
                <a:solidFill>
                  <a:schemeClr val="tx1"/>
                </a:solidFill>
                <a:latin typeface="+mn-lt"/>
                <a:ea typeface="+mn-ea"/>
                <a:cs typeface="+mn-cs"/>
              </a:rPr>
              <a:t> και με λίγα λόγια εξελίσσεται.</a:t>
            </a:r>
            <a:endParaRPr lang="el-GR" dirty="0"/>
          </a:p>
          <a:p>
            <a:endParaRPr lang="el-GR" dirty="0"/>
          </a:p>
          <a:p>
            <a:r>
              <a:rPr lang="el-GR" dirty="0"/>
              <a:t>Κρίσιμα συμβάντα ως συγκεκριμένα επεισόδια που εστιάζουμε περισσότερο. Θα συζητήσουμε πιο αναλυτικά στο επόμενο μάθημα.</a:t>
            </a:r>
          </a:p>
          <a:p>
            <a:endParaRPr lang="el-GR" dirty="0"/>
          </a:p>
          <a:p>
            <a:r>
              <a:rPr lang="el-GR" sz="1200" b="1" i="0" u="none" strike="noStrike" kern="1200" baseline="0" dirty="0">
                <a:solidFill>
                  <a:schemeClr val="tx1"/>
                </a:solidFill>
                <a:latin typeface="+mn-lt"/>
                <a:ea typeface="+mn-ea"/>
                <a:cs typeface="+mn-cs"/>
              </a:rPr>
              <a:t>Βήμα τρίτο</a:t>
            </a:r>
            <a:r>
              <a:rPr lang="el-GR" sz="1200" b="0" i="0" u="none" strike="noStrike" kern="1200" baseline="0" dirty="0">
                <a:solidFill>
                  <a:schemeClr val="tx1"/>
                </a:solidFill>
                <a:latin typeface="+mn-lt"/>
                <a:ea typeface="+mn-ea"/>
                <a:cs typeface="+mn-cs"/>
              </a:rPr>
              <a:t>: </a:t>
            </a:r>
            <a:r>
              <a:rPr lang="el-GR" sz="1200" b="0" i="1" u="none" strike="noStrike" kern="1200" baseline="0" dirty="0">
                <a:solidFill>
                  <a:schemeClr val="tx1"/>
                </a:solidFill>
                <a:latin typeface="+mn-lt"/>
                <a:ea typeface="+mn-ea"/>
                <a:cs typeface="+mn-cs"/>
              </a:rPr>
              <a:t>Τα κρίσιμα συμβάντα ως μεθοδολογικό εργαλείο για περαιτέρω κατανόηση της εκπαιδευτικής διαδικασίας</a:t>
            </a:r>
          </a:p>
          <a:p>
            <a:r>
              <a:rPr lang="el-GR" sz="1200" b="0" i="0" u="none" strike="noStrike" kern="1200" baseline="0" dirty="0">
                <a:solidFill>
                  <a:schemeClr val="tx1"/>
                </a:solidFill>
                <a:latin typeface="+mn-lt"/>
                <a:ea typeface="+mn-ea"/>
                <a:cs typeface="+mn-cs"/>
              </a:rPr>
              <a:t>Ο/Η υποψήφιος/α εκπαιδευτικός εξοικειώνεται με την εστίαση σε κρίσιμα συμβάντα. Μια μεθοδολογική πρόταση εστίασης σε συμβάντα που μπορούν να δώσουν “νόημα” στο τι συμβαίνει μέσα σε μια τάξη και να επιτρέψουν στον παρατηρητή να εμβαθύνει περισσότερο στις κατανοήσεις του.</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31</a:t>
            </a:fld>
            <a:endParaRPr lang="el-GR"/>
          </a:p>
        </p:txBody>
      </p:sp>
    </p:spTree>
    <p:extLst>
      <p:ext uri="{BB962C8B-B14F-4D97-AF65-F5344CB8AC3E}">
        <p14:creationId xmlns="" xmlns:p14="http://schemas.microsoft.com/office/powerpoint/2010/main" val="7141559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0" i="0" u="none" strike="noStrike" kern="1200" baseline="0" dirty="0">
                <a:solidFill>
                  <a:schemeClr val="tx1"/>
                </a:solidFill>
                <a:latin typeface="+mn-lt"/>
                <a:ea typeface="+mn-ea"/>
                <a:cs typeface="+mn-cs"/>
              </a:rPr>
              <a:t>Η συμμετοχική παρατήρηση παρέχει μεγάλα περιθώρια ευελιξίας όσον αφορά τις τεχνικές καταγραφής:</a:t>
            </a:r>
          </a:p>
          <a:p>
            <a:r>
              <a:rPr lang="el-GR" sz="1200" b="0" i="0" u="none" strike="noStrike" kern="1200" baseline="0" dirty="0">
                <a:solidFill>
                  <a:schemeClr val="tx1"/>
                </a:solidFill>
                <a:latin typeface="+mn-lt"/>
                <a:ea typeface="+mn-ea"/>
                <a:cs typeface="+mn-cs"/>
              </a:rPr>
              <a:t>Μπορεί να είναι λιγότερο ή περισσότερο δομημένα, ανάλογα με τους στόχους της παρατήρησης, να είναι σημειώσεις του παρατηρητή σε διάφορες διαδικασίες ή δραστηριότητες, να περιλαμβάνουν </a:t>
            </a:r>
            <a:r>
              <a:rPr lang="el-GR" sz="1200" b="0" i="0" u="none" strike="noStrike" kern="1200" baseline="0" dirty="0" err="1">
                <a:solidFill>
                  <a:schemeClr val="tx1"/>
                </a:solidFill>
                <a:latin typeface="+mn-lt"/>
                <a:ea typeface="+mn-ea"/>
                <a:cs typeface="+mn-cs"/>
              </a:rPr>
              <a:t>ημιδομημένες</a:t>
            </a:r>
            <a:r>
              <a:rPr lang="el-GR" sz="1200" b="0" i="0" u="none" strike="noStrike" kern="1200" baseline="0" dirty="0">
                <a:solidFill>
                  <a:schemeClr val="tx1"/>
                </a:solidFill>
                <a:latin typeface="+mn-lt"/>
                <a:ea typeface="+mn-ea"/>
                <a:cs typeface="+mn-cs"/>
              </a:rPr>
              <a:t> ή μη δομημένες συνεντεύξεις, συνεντεύξεις σε βάθος ή συλλογή γραπτών ή άλλων υλικών τεκμηρίων που λειτουργούν συμπληρωματικά με τη παρατήρηση. </a:t>
            </a:r>
          </a:p>
          <a:p>
            <a:r>
              <a:rPr lang="el-GR" sz="1200" b="1" i="0" u="none" strike="noStrike" kern="1200" baseline="0" dirty="0">
                <a:solidFill>
                  <a:schemeClr val="tx1"/>
                </a:solidFill>
                <a:latin typeface="+mn-lt"/>
                <a:ea typeface="+mn-ea"/>
                <a:cs typeface="+mn-cs"/>
              </a:rPr>
              <a:t>Λήψη σημειώσεων/ σύντομες (ανεκδοτικές) εκθέσεις</a:t>
            </a:r>
          </a:p>
          <a:p>
            <a:r>
              <a:rPr lang="el-GR" sz="1200" b="1" i="0" u="none" strike="noStrike" kern="1200" baseline="0" dirty="0">
                <a:solidFill>
                  <a:schemeClr val="tx1"/>
                </a:solidFill>
                <a:latin typeface="+mn-lt"/>
                <a:ea typeface="+mn-ea"/>
                <a:cs typeface="+mn-cs"/>
              </a:rPr>
              <a:t>Περιστασιακές συζητήσεις / άτυπες συνεντεύξεις</a:t>
            </a:r>
          </a:p>
          <a:p>
            <a:r>
              <a:rPr lang="el-GR" sz="1200" b="1" i="0" u="none" strike="noStrike" kern="1200" baseline="0" dirty="0" err="1">
                <a:solidFill>
                  <a:schemeClr val="tx1"/>
                </a:solidFill>
                <a:latin typeface="+mn-lt"/>
                <a:ea typeface="+mn-ea"/>
                <a:cs typeface="+mn-cs"/>
              </a:rPr>
              <a:t>Ημιδομημένες</a:t>
            </a:r>
            <a:r>
              <a:rPr lang="el-GR" sz="1200" b="1" i="0" u="none" strike="noStrike" kern="1200" baseline="0" dirty="0">
                <a:solidFill>
                  <a:schemeClr val="tx1"/>
                </a:solidFill>
                <a:latin typeface="+mn-lt"/>
                <a:ea typeface="+mn-ea"/>
                <a:cs typeface="+mn-cs"/>
              </a:rPr>
              <a:t> ή δομημένες Συνεντεύξεις</a:t>
            </a:r>
          </a:p>
          <a:p>
            <a:r>
              <a:rPr lang="el-GR" sz="1200" b="1" i="0" u="none" strike="noStrike" kern="1200" baseline="0" dirty="0">
                <a:solidFill>
                  <a:schemeClr val="tx1"/>
                </a:solidFill>
                <a:latin typeface="+mn-lt"/>
                <a:ea typeface="+mn-ea"/>
                <a:cs typeface="+mn-cs"/>
              </a:rPr>
              <a:t>Τρέχουσες καταγραφές</a:t>
            </a:r>
          </a:p>
          <a:p>
            <a:r>
              <a:rPr lang="el-GR" sz="1200" b="1" i="0" u="none" strike="noStrike" kern="1200" baseline="0" dirty="0">
                <a:solidFill>
                  <a:schemeClr val="tx1"/>
                </a:solidFill>
                <a:latin typeface="+mn-lt"/>
                <a:ea typeface="+mn-ea"/>
                <a:cs typeface="+mn-cs"/>
              </a:rPr>
              <a:t>Ρουμπρίκες</a:t>
            </a:r>
            <a:endParaRPr lang="el-GR" sz="1200" b="0" i="0" u="none" strike="noStrike" kern="1200" baseline="0" dirty="0">
              <a:solidFill>
                <a:schemeClr val="tx1"/>
              </a:solidFill>
              <a:latin typeface="+mn-lt"/>
              <a:ea typeface="+mn-ea"/>
              <a:cs typeface="+mn-cs"/>
            </a:endParaRPr>
          </a:p>
          <a:p>
            <a:r>
              <a:rPr lang="el-GR" sz="1200" b="1" i="0" u="none" strike="noStrike" kern="1200" baseline="0" dirty="0">
                <a:solidFill>
                  <a:schemeClr val="tx1"/>
                </a:solidFill>
                <a:latin typeface="+mn-lt"/>
                <a:ea typeface="+mn-ea"/>
                <a:cs typeface="+mn-cs"/>
              </a:rPr>
              <a:t>Κλίμακες ελέγχου </a:t>
            </a:r>
            <a:r>
              <a:rPr lang="en-US" sz="1200" b="1" i="0" u="none" strike="noStrike" kern="1200" baseline="0" dirty="0">
                <a:solidFill>
                  <a:schemeClr val="tx1"/>
                </a:solidFill>
                <a:latin typeface="+mn-lt"/>
                <a:ea typeface="+mn-ea"/>
                <a:cs typeface="+mn-cs"/>
              </a:rPr>
              <a:t>(checklists)</a:t>
            </a:r>
            <a:endParaRPr lang="el-GR" sz="1200" b="1" i="0" u="none" strike="noStrike" kern="1200" baseline="0" dirty="0">
              <a:solidFill>
                <a:schemeClr val="tx1"/>
              </a:solidFill>
              <a:latin typeface="+mn-lt"/>
              <a:ea typeface="+mn-ea"/>
              <a:cs typeface="+mn-cs"/>
            </a:endParaRPr>
          </a:p>
          <a:p>
            <a:r>
              <a:rPr lang="el-GR" sz="1200" b="1" i="0" u="none" strike="noStrike" kern="1200" baseline="0" dirty="0">
                <a:solidFill>
                  <a:schemeClr val="tx1"/>
                </a:solidFill>
                <a:latin typeface="+mn-lt"/>
                <a:ea typeface="+mn-ea"/>
                <a:cs typeface="+mn-cs"/>
              </a:rPr>
              <a:t>Μετρήσεις συγκεκριμένων </a:t>
            </a:r>
            <a:r>
              <a:rPr lang="el-GR" sz="1200" b="1" i="0" u="none" strike="noStrike" kern="1200" baseline="0" dirty="0" err="1">
                <a:solidFill>
                  <a:schemeClr val="tx1"/>
                </a:solidFill>
                <a:latin typeface="+mn-lt"/>
                <a:ea typeface="+mn-ea"/>
                <a:cs typeface="+mn-cs"/>
              </a:rPr>
              <a:t>παρατηρήσιμων</a:t>
            </a:r>
            <a:r>
              <a:rPr lang="el-GR" sz="1200" b="1" i="0" u="none" strike="noStrike" kern="1200" baseline="0" dirty="0">
                <a:solidFill>
                  <a:schemeClr val="tx1"/>
                </a:solidFill>
                <a:latin typeface="+mn-lt"/>
                <a:ea typeface="+mn-ea"/>
                <a:cs typeface="+mn-cs"/>
              </a:rPr>
              <a:t> συμβάντων</a:t>
            </a:r>
            <a:endParaRPr lang="el-GR" sz="1200" b="0" i="0" u="none" strike="noStrike" kern="1200" baseline="0" dirty="0">
              <a:solidFill>
                <a:schemeClr val="tx1"/>
              </a:solidFill>
              <a:latin typeface="+mn-lt"/>
              <a:ea typeface="+mn-ea"/>
              <a:cs typeface="+mn-cs"/>
            </a:endParaRPr>
          </a:p>
          <a:p>
            <a:r>
              <a:rPr lang="el-GR" sz="1200" b="0" i="0" u="none" strike="noStrike" kern="1200" baseline="0" dirty="0">
                <a:solidFill>
                  <a:schemeClr val="tx1"/>
                </a:solidFill>
                <a:latin typeface="+mn-lt"/>
                <a:ea typeface="+mn-ea"/>
                <a:cs typeface="+mn-cs"/>
              </a:rPr>
              <a:t>Η χρήση οποιασδήποτε τεχνικής για την καταγραφή πρέπει να καθορίζεται από τους σκοπούς και στόχους της παρατήρησης., δηλαδή</a:t>
            </a:r>
          </a:p>
          <a:p>
            <a:r>
              <a:rPr lang="el-GR" sz="1200" b="0" i="0" u="none" strike="noStrike" kern="1200" baseline="0" dirty="0">
                <a:solidFill>
                  <a:schemeClr val="tx1"/>
                </a:solidFill>
                <a:latin typeface="+mn-lt"/>
                <a:ea typeface="+mn-ea"/>
                <a:cs typeface="+mn-cs"/>
              </a:rPr>
              <a:t>αν η τεχνική που έχουμε επιλέξει μπορεί πραγματικά να καταγράψει το σημαντικό και όχι απλά αυτό που συμβαίνει (</a:t>
            </a:r>
            <a:r>
              <a:rPr lang="el-GR" sz="1200" b="0" i="0" u="none" strike="noStrike" kern="1200" baseline="0" dirty="0" err="1">
                <a:solidFill>
                  <a:schemeClr val="tx1"/>
                </a:solidFill>
                <a:latin typeface="+mn-lt"/>
                <a:ea typeface="+mn-ea"/>
                <a:cs typeface="+mn-cs"/>
              </a:rPr>
              <a:t>Richmond</a:t>
            </a:r>
            <a:r>
              <a:rPr lang="el-GR" sz="1200" b="0" i="0" u="none" strike="noStrike" kern="1200" baseline="0" dirty="0">
                <a:solidFill>
                  <a:schemeClr val="tx1"/>
                </a:solidFill>
                <a:latin typeface="+mn-lt"/>
                <a:ea typeface="+mn-ea"/>
                <a:cs typeface="+mn-cs"/>
              </a:rPr>
              <a:t> &amp; </a:t>
            </a:r>
            <a:r>
              <a:rPr lang="el-GR" sz="1200" b="0" i="0" u="none" strike="noStrike" kern="1200" baseline="0" dirty="0" err="1">
                <a:solidFill>
                  <a:schemeClr val="tx1"/>
                </a:solidFill>
                <a:latin typeface="+mn-lt"/>
                <a:ea typeface="+mn-ea"/>
                <a:cs typeface="+mn-cs"/>
              </a:rPr>
              <a:t>McCroskey</a:t>
            </a:r>
            <a:r>
              <a:rPr lang="el-GR" sz="1200" b="0" i="0" u="none" strike="noStrike" kern="1200" baseline="0" dirty="0">
                <a:solidFill>
                  <a:schemeClr val="tx1"/>
                </a:solidFill>
                <a:latin typeface="+mn-lt"/>
                <a:ea typeface="+mn-ea"/>
                <a:cs typeface="+mn-cs"/>
              </a:rPr>
              <a:t>, 2000). Για παράδειγμα, μια παρατήρηση που καταγράφει την περιγραφή μιας μη λεκτικής συμπεριφοράς ενός εκπαιδευτικού, και απλώς απαριθμεί τις φορές που ο δάσκαλος αγριοκοίταξε ή χαμογέλασε, χωρίς να λαμβάνεται υπόψη το πλαίσιο (αφορμή, τι προηγήθηκε, τι ακολούθησε, σε ποιον μαθητή, την αντίδραση του μαθητή, κλπ.) δεν προσφέρει ουσιαστικό υλικό.</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32</a:t>
            </a:fld>
            <a:endParaRPr lang="el-GR"/>
          </a:p>
        </p:txBody>
      </p:sp>
    </p:spTree>
    <p:extLst>
      <p:ext uri="{BB962C8B-B14F-4D97-AF65-F5344CB8AC3E}">
        <p14:creationId xmlns="" xmlns:p14="http://schemas.microsoft.com/office/powerpoint/2010/main" val="3754832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Στη συνέχεια γράφετε σε δυο στήλες…</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33</a:t>
            </a:fld>
            <a:endParaRPr lang="el-GR"/>
          </a:p>
        </p:txBody>
      </p:sp>
    </p:spTree>
    <p:extLst>
      <p:ext uri="{BB962C8B-B14F-4D97-AF65-F5344CB8AC3E}">
        <p14:creationId xmlns="" xmlns:p14="http://schemas.microsoft.com/office/powerpoint/2010/main" val="2370144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Πώς διακρίνουμε το περιγραφικό από το ερμηνευτικό μέρος; Γιατί;</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34</a:t>
            </a:fld>
            <a:endParaRPr lang="el-GR"/>
          </a:p>
        </p:txBody>
      </p:sp>
    </p:spTree>
    <p:extLst>
      <p:ext uri="{BB962C8B-B14F-4D97-AF65-F5344CB8AC3E}">
        <p14:creationId xmlns="" xmlns:p14="http://schemas.microsoft.com/office/powerpoint/2010/main" val="31371751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Γιατί πρέπει να είναι όσο πιο αναλυτική γίνεται η περιγραφή; Ποιες δυσκολίες θα </a:t>
            </a:r>
            <a:r>
              <a:rPr lang="el-GR" dirty="0" err="1"/>
              <a:t>προέκυπταν</a:t>
            </a:r>
            <a:r>
              <a:rPr lang="el-GR" dirty="0"/>
              <a:t> από μια περιγραφή σαν κι αυτή; Τι δεν έχει;</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35</a:t>
            </a:fld>
            <a:endParaRPr lang="el-GR"/>
          </a:p>
        </p:txBody>
      </p:sp>
    </p:spTree>
    <p:extLst>
      <p:ext uri="{BB962C8B-B14F-4D97-AF65-F5344CB8AC3E}">
        <p14:creationId xmlns="" xmlns:p14="http://schemas.microsoft.com/office/powerpoint/2010/main" val="1634871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1: </a:t>
            </a:r>
            <a:r>
              <a:rPr lang="el-GR" b="1" dirty="0"/>
              <a:t>Σχολιασμός </a:t>
            </a:r>
            <a:r>
              <a:rPr lang="el-GR" dirty="0"/>
              <a:t>Αυτή η περιγραφή είναι πολύ επιφανειακή. Δεν δίνει καμία πληροφορία για το πλαίσιο</a:t>
            </a:r>
          </a:p>
          <a:p>
            <a:r>
              <a:rPr lang="el-GR" dirty="0"/>
              <a:t>2. </a:t>
            </a:r>
            <a:r>
              <a:rPr lang="el-GR" sz="1200" b="1" i="0" u="none" strike="noStrike" kern="1200" baseline="0" dirty="0">
                <a:solidFill>
                  <a:schemeClr val="tx1"/>
                </a:solidFill>
                <a:latin typeface="+mn-lt"/>
                <a:ea typeface="+mn-ea"/>
                <a:cs typeface="+mn-cs"/>
              </a:rPr>
              <a:t>Σχολιασμός </a:t>
            </a:r>
            <a:r>
              <a:rPr lang="el-GR" sz="1200" b="0" i="0" u="none" strike="noStrike" kern="1200" baseline="0" dirty="0">
                <a:solidFill>
                  <a:schemeClr val="tx1"/>
                </a:solidFill>
                <a:latin typeface="+mn-lt"/>
                <a:ea typeface="+mn-ea"/>
                <a:cs typeface="+mn-cs"/>
              </a:rPr>
              <a:t>Η παρατήρηση αυτή δε δίνει λεπτομέρειες για το πλαίσιο σε σχέση με το πώς η ευκαιρία μάθησης εξελίχθηκε και αναπτύχθηκε</a:t>
            </a:r>
          </a:p>
          <a:p>
            <a:endParaRPr lang="el-GR" sz="1200" b="0" i="0" u="none" strike="noStrike" kern="1200" baseline="0" dirty="0">
              <a:solidFill>
                <a:schemeClr val="tx1"/>
              </a:solidFill>
              <a:latin typeface="+mn-lt"/>
              <a:ea typeface="+mn-ea"/>
              <a:cs typeface="+mn-cs"/>
            </a:endParaRPr>
          </a:p>
          <a:p>
            <a:r>
              <a:rPr lang="el-GR" sz="1200" b="0" i="0" u="none" strike="noStrike" kern="1200" baseline="0" dirty="0">
                <a:solidFill>
                  <a:schemeClr val="tx1"/>
                </a:solidFill>
                <a:latin typeface="+mn-lt"/>
                <a:ea typeface="+mn-ea"/>
                <a:cs typeface="+mn-cs"/>
              </a:rPr>
              <a:t>ΣΚΕΨΟΥ ΑΥΤΕΣ ΤΙΣ ΔΥΟ ΠΑΡΑΤΗΡΗΣΕΙΣ ΣΕ ΣΧΕΣΗ ΜΕ ΠΑΡΑΤΗΡΗΣΗ ΠΟΥ ΑΚΟΛΟΥΘΕΙ</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38</a:t>
            </a:fld>
            <a:endParaRPr lang="el-GR"/>
          </a:p>
        </p:txBody>
      </p:sp>
    </p:spTree>
    <p:extLst>
      <p:ext uri="{BB962C8B-B14F-4D97-AF65-F5344CB8AC3E}">
        <p14:creationId xmlns="" xmlns:p14="http://schemas.microsoft.com/office/powerpoint/2010/main" val="2634941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0" i="0" u="none" strike="noStrike" kern="1200" baseline="0" dirty="0">
                <a:solidFill>
                  <a:schemeClr val="tx1"/>
                </a:solidFill>
                <a:latin typeface="+mn-lt"/>
                <a:ea typeface="+mn-ea"/>
                <a:cs typeface="+mn-cs"/>
              </a:rPr>
              <a:t>Σχολιασμός: Η παρατήρηση αυτή παρέχει βασικές πληροφορίες που πλαισιώνουν (Πού; Πώς; Ποιος; Με ποιον; Με τι;) τις πληροφορίες που καταγράφηκαν. Περιγράφει μερικές από</a:t>
            </a:r>
          </a:p>
          <a:p>
            <a:r>
              <a:rPr lang="el-GR" sz="1200" b="0" i="0" u="none" strike="noStrike" kern="1200" baseline="0" dirty="0">
                <a:solidFill>
                  <a:schemeClr val="tx1"/>
                </a:solidFill>
                <a:latin typeface="+mn-lt"/>
                <a:ea typeface="+mn-ea"/>
                <a:cs typeface="+mn-cs"/>
              </a:rPr>
              <a:t>τις στρατηγικές που χρησιμοποιούνται από το προσωπικό για να υποστηρίξουν το ενδιαφέρον της Μαρίας για τα λουλούδια και τα χρώματα πριν από την παρατήρηση .</a:t>
            </a:r>
          </a:p>
          <a:p>
            <a:r>
              <a:rPr lang="el-GR" sz="1200" b="0" i="0" u="none" strike="noStrike" kern="1200" baseline="0" dirty="0">
                <a:solidFill>
                  <a:schemeClr val="tx1"/>
                </a:solidFill>
                <a:latin typeface="+mn-lt"/>
                <a:ea typeface="+mn-ea"/>
                <a:cs typeface="+mn-cs"/>
              </a:rPr>
              <a:t>Επίσης, περιγράφει με λεπτομέρεια τη γλώσσα που χρησιμοποιείται από τα παιδιά και μεταφέρει τη χαρούμενη διάθεση που</a:t>
            </a:r>
          </a:p>
          <a:p>
            <a:r>
              <a:rPr lang="el-GR" sz="1200" b="0" i="0" u="none" strike="noStrike" kern="1200" baseline="0" dirty="0">
                <a:solidFill>
                  <a:schemeClr val="tx1"/>
                </a:solidFill>
                <a:latin typeface="+mn-lt"/>
                <a:ea typeface="+mn-ea"/>
                <a:cs typeface="+mn-cs"/>
              </a:rPr>
              <a:t>τους δημιουργήθηκε από αυτή τη δραστηριότητα. </a:t>
            </a:r>
          </a:p>
          <a:p>
            <a:endParaRPr lang="el-GR" sz="1200" b="0" i="0" u="none" strike="noStrike" kern="1200" baseline="0" dirty="0">
              <a:solidFill>
                <a:schemeClr val="tx1"/>
              </a:solidFill>
              <a:latin typeface="+mn-lt"/>
              <a:ea typeface="+mn-ea"/>
              <a:cs typeface="+mn-cs"/>
            </a:endParaRPr>
          </a:p>
          <a:p>
            <a:r>
              <a:rPr lang="el-GR" sz="1200" b="0" i="0" u="none" strike="noStrike" kern="1200" baseline="0" dirty="0">
                <a:solidFill>
                  <a:schemeClr val="tx1"/>
                </a:solidFill>
                <a:latin typeface="+mn-lt"/>
                <a:ea typeface="+mn-ea"/>
                <a:cs typeface="+mn-cs"/>
              </a:rPr>
              <a:t>Έχει επικεντρωθεί σε κάποια συγκεκριμένη μαθησιακή εμπειρία;</a:t>
            </a:r>
          </a:p>
          <a:p>
            <a:r>
              <a:rPr lang="el-GR" sz="1200" b="0" i="0" u="none" strike="noStrike" kern="1200" baseline="0" dirty="0">
                <a:solidFill>
                  <a:schemeClr val="tx1"/>
                </a:solidFill>
                <a:latin typeface="+mn-lt"/>
                <a:ea typeface="+mn-ea"/>
                <a:cs typeface="+mn-cs"/>
              </a:rPr>
              <a:t>• η παρατήρηση προσδιορίζει με σαφήνεια τη μαθησιακή εμπειρία;</a:t>
            </a:r>
          </a:p>
          <a:p>
            <a:r>
              <a:rPr lang="el-GR" sz="1200" b="0" i="0" u="none" strike="noStrike" kern="1200" baseline="0" dirty="0">
                <a:solidFill>
                  <a:schemeClr val="tx1"/>
                </a:solidFill>
                <a:latin typeface="+mn-lt"/>
                <a:ea typeface="+mn-ea"/>
                <a:cs typeface="+mn-cs"/>
              </a:rPr>
              <a:t>• η παρατήρηση παρέχει συγκεκριμένες λεπτομέρειες, πλαισιώνει επαρκώς το</a:t>
            </a:r>
          </a:p>
          <a:p>
            <a:r>
              <a:rPr lang="el-GR" sz="1200" b="0" i="0" u="none" strike="noStrike" kern="1200" baseline="0" dirty="0">
                <a:solidFill>
                  <a:schemeClr val="tx1"/>
                </a:solidFill>
                <a:latin typeface="+mn-lt"/>
                <a:ea typeface="+mn-ea"/>
                <a:cs typeface="+mn-cs"/>
              </a:rPr>
              <a:t>περιστατικό, όπως η ημερομηνία, η ώρα και η διάρκειά του, το περιβάλλον μάθησης στο</a:t>
            </a:r>
          </a:p>
          <a:p>
            <a:r>
              <a:rPr lang="el-GR" sz="1200" b="0" i="0" u="none" strike="noStrike" kern="1200" baseline="0" dirty="0">
                <a:solidFill>
                  <a:schemeClr val="tx1"/>
                </a:solidFill>
                <a:latin typeface="+mn-lt"/>
                <a:ea typeface="+mn-ea"/>
                <a:cs typeface="+mn-cs"/>
              </a:rPr>
              <a:t>οποίο έγινε η παρατήρηση, ο αριθμός των παιδιών και των ενηλίκων που συμμετέχουν,</a:t>
            </a:r>
          </a:p>
          <a:p>
            <a:r>
              <a:rPr lang="el-GR" sz="1200" b="0" i="0" u="none" strike="noStrike" kern="1200" baseline="0" dirty="0">
                <a:solidFill>
                  <a:schemeClr val="tx1"/>
                </a:solidFill>
                <a:latin typeface="+mn-lt"/>
                <a:ea typeface="+mn-ea"/>
                <a:cs typeface="+mn-cs"/>
              </a:rPr>
              <a:t>το είδος των υλικών χρησιμοποιείται, </a:t>
            </a:r>
            <a:r>
              <a:rPr lang="el-GR" sz="1200" b="0" i="0" u="none" strike="noStrike" kern="1200" baseline="0" dirty="0" err="1">
                <a:solidFill>
                  <a:schemeClr val="tx1"/>
                </a:solidFill>
                <a:latin typeface="+mn-lt"/>
                <a:ea typeface="+mn-ea"/>
                <a:cs typeface="+mn-cs"/>
              </a:rPr>
              <a:t>κλπ</a:t>
            </a:r>
            <a:r>
              <a:rPr lang="el-GR" sz="1200" b="0" i="0" u="none" strike="noStrike" kern="1200" baseline="0" dirty="0">
                <a:solidFill>
                  <a:schemeClr val="tx1"/>
                </a:solidFill>
                <a:latin typeface="+mn-lt"/>
                <a:ea typeface="+mn-ea"/>
                <a:cs typeface="+mn-cs"/>
              </a:rPr>
              <a:t>;</a:t>
            </a:r>
          </a:p>
          <a:p>
            <a:r>
              <a:rPr lang="el-GR" sz="1200" b="0" i="0" u="none" strike="noStrike" kern="1200" baseline="0" dirty="0">
                <a:solidFill>
                  <a:schemeClr val="tx1"/>
                </a:solidFill>
                <a:latin typeface="+mn-lt"/>
                <a:ea typeface="+mn-ea"/>
                <a:cs typeface="+mn-cs"/>
              </a:rPr>
              <a:t>• Παρέχονται πληροφορίες σχετικά με τη λεκτική καθώς και τη μη λεκτική</a:t>
            </a:r>
          </a:p>
          <a:p>
            <a:r>
              <a:rPr lang="el-GR" sz="1200" b="0" i="0" u="none" strike="noStrike" kern="1200" baseline="0" dirty="0">
                <a:solidFill>
                  <a:schemeClr val="tx1"/>
                </a:solidFill>
                <a:latin typeface="+mn-lt"/>
                <a:ea typeface="+mn-ea"/>
                <a:cs typeface="+mn-cs"/>
              </a:rPr>
              <a:t>επικοινωνία, χαρακτηριστικές εκφράσεις και χειρονομίες;</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39</a:t>
            </a:fld>
            <a:endParaRPr lang="el-GR"/>
          </a:p>
        </p:txBody>
      </p:sp>
    </p:spTree>
    <p:extLst>
      <p:ext uri="{BB962C8B-B14F-4D97-AF65-F5344CB8AC3E}">
        <p14:creationId xmlns="" xmlns:p14="http://schemas.microsoft.com/office/powerpoint/2010/main" val="64847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Πώς με τα στοιχεία που καταγράφουμε μπορούμε να ερμηνεύσουμε τις παραμέτρους που επηρεάζουν την εκπαιδευτική διαδικασία; </a:t>
            </a:r>
          </a:p>
          <a:p>
            <a:r>
              <a:rPr lang="el-GR" dirty="0"/>
              <a:t>Να μην αξιολογούμε με βάση τα δικά μας κριτήρια, αλλά να καταγράφουμε όλα τα στοιχεία ώστε να μπορούμε να ερμηνεύσουμε τα όσα συμβαίνουν, να μπορούμε να αιτιολογήσουμε π.χ. τις διδακτικές επιλογές της νηπιαγωγού.</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40</a:t>
            </a:fld>
            <a:endParaRPr lang="el-GR"/>
          </a:p>
        </p:txBody>
      </p:sp>
    </p:spTree>
    <p:extLst>
      <p:ext uri="{BB962C8B-B14F-4D97-AF65-F5344CB8AC3E}">
        <p14:creationId xmlns="" xmlns:p14="http://schemas.microsoft.com/office/powerpoint/2010/main" val="21048487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Σε σχέση και με εργασίες τους…</a:t>
            </a:r>
          </a:p>
          <a:p>
            <a:r>
              <a:rPr lang="el-GR" dirty="0"/>
              <a:t>Πόσο εμβαθύνω στη θεωρία; Πόσο η αξιοποίηση της θεωρίας μας επιτρέπει τη βαθύτερη κατανόηση και την προσπάθεια ερμηνείας όσων παρατηρούμε; </a:t>
            </a:r>
          </a:p>
          <a:p>
            <a:endParaRPr lang="el-GR" dirty="0"/>
          </a:p>
          <a:p>
            <a:r>
              <a:rPr lang="el-GR" sz="1200" b="1" i="0" u="none" strike="noStrike" kern="1200" baseline="0" dirty="0">
                <a:solidFill>
                  <a:schemeClr val="tx1"/>
                </a:solidFill>
                <a:latin typeface="+mn-lt"/>
                <a:ea typeface="+mn-ea"/>
                <a:cs typeface="+mn-cs"/>
              </a:rPr>
              <a:t>Βήμα τέταρτο </a:t>
            </a:r>
            <a:r>
              <a:rPr lang="el-GR" sz="1200" b="0" i="0" u="none" strike="noStrike" kern="1200" baseline="0" dirty="0">
                <a:solidFill>
                  <a:schemeClr val="tx1"/>
                </a:solidFill>
                <a:latin typeface="+mn-lt"/>
                <a:ea typeface="+mn-ea"/>
                <a:cs typeface="+mn-cs"/>
              </a:rPr>
              <a:t>: </a:t>
            </a:r>
            <a:r>
              <a:rPr lang="el-GR" sz="1200" b="0" i="1" u="none" strike="noStrike" kern="1200" baseline="0" dirty="0">
                <a:solidFill>
                  <a:schemeClr val="tx1"/>
                </a:solidFill>
                <a:latin typeface="+mn-lt"/>
                <a:ea typeface="+mn-ea"/>
                <a:cs typeface="+mn-cs"/>
              </a:rPr>
              <a:t>πώς οι θεωρίες των επιστημών της αγωγής φωτίζουν την ανάλυση και κατανόηση της εκπαιδευτικής διαδικασίας</a:t>
            </a:r>
          </a:p>
          <a:p>
            <a:r>
              <a:rPr lang="el-GR" sz="1200" b="0" i="0" u="none" strike="noStrike" kern="1200" baseline="0" dirty="0">
                <a:solidFill>
                  <a:schemeClr val="tx1"/>
                </a:solidFill>
                <a:latin typeface="+mn-lt"/>
                <a:ea typeface="+mn-ea"/>
                <a:cs typeface="+mn-cs"/>
              </a:rPr>
              <a:t>Ο/Η υποψήφιος εκπαιδευτικός κατανοεί γιατί αλλά και με ποιον τρόπο τα δεδομένα της παρατήρησης χρειάζεται να φωτιστούν από τις θεωρητικές προσεγγίσεις ποικίλων επιστημών της αγωγής, έτσι ώστε να μπορεί να ερμηνεύσει τα δεδομένα που έχει καταγράψει θέτοντας ερωτήματα αλλά και </a:t>
            </a:r>
            <a:r>
              <a:rPr lang="el-GR" sz="1200" b="0" i="0" u="none" strike="noStrike" kern="1200" baseline="0" dirty="0" err="1">
                <a:solidFill>
                  <a:schemeClr val="tx1"/>
                </a:solidFill>
                <a:latin typeface="+mn-lt"/>
                <a:ea typeface="+mn-ea"/>
                <a:cs typeface="+mn-cs"/>
              </a:rPr>
              <a:t>αναστοχαζόμενος</a:t>
            </a:r>
            <a:r>
              <a:rPr lang="el-GR" sz="1200" b="0" i="0" u="none" strike="noStrike" kern="1200" baseline="0" dirty="0">
                <a:solidFill>
                  <a:schemeClr val="tx1"/>
                </a:solidFill>
                <a:latin typeface="+mn-lt"/>
                <a:ea typeface="+mn-ea"/>
                <a:cs typeface="+mn-cs"/>
              </a:rPr>
              <a:t> πάνω στα δεδομένα.</a:t>
            </a:r>
            <a:endParaRPr lang="el-GR" dirty="0"/>
          </a:p>
          <a:p>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41</a:t>
            </a:fld>
            <a:endParaRPr lang="el-GR"/>
          </a:p>
        </p:txBody>
      </p:sp>
    </p:spTree>
    <p:extLst>
      <p:ext uri="{BB962C8B-B14F-4D97-AF65-F5344CB8AC3E}">
        <p14:creationId xmlns="" xmlns:p14="http://schemas.microsoft.com/office/powerpoint/2010/main" val="25424426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Δυο φοιτήτριες που έχουν παρατηρήσει την ίδια τάξη, διαφέρουν όμως τα περιγραφικά μέρη – διαφορετική οπτική και διαφορετικές κατανοήσεις.</a:t>
            </a:r>
          </a:p>
          <a:p>
            <a:r>
              <a:rPr lang="el-GR" dirty="0"/>
              <a:t>Αδυναμία περιγραφικού μέρους – απλά αναπαράγει κάτι που έχει ακούσει από τη θεωρία</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42</a:t>
            </a:fld>
            <a:endParaRPr lang="el-GR"/>
          </a:p>
        </p:txBody>
      </p:sp>
    </p:spTree>
    <p:extLst>
      <p:ext uri="{BB962C8B-B14F-4D97-AF65-F5344CB8AC3E}">
        <p14:creationId xmlns="" xmlns:p14="http://schemas.microsoft.com/office/powerpoint/2010/main" val="26100009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Δυο φοιτήτριες που έχουν παρατηρήσει την ίδια τάξη, διαφέρουν όμως τα περιγραφικά μέρη – διαφορετική οπτική και διαφορετικές κατανοήσεις.</a:t>
            </a:r>
          </a:p>
          <a:p>
            <a:r>
              <a:rPr lang="el-GR" dirty="0"/>
              <a:t>Πώς εμβαθύνει αξιοποιώντας τη θεωρία και σχολιάζοντας τα δεδομένα που συνέλεξε; </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43</a:t>
            </a:fld>
            <a:endParaRPr lang="el-GR"/>
          </a:p>
        </p:txBody>
      </p:sp>
    </p:spTree>
    <p:extLst>
      <p:ext uri="{BB962C8B-B14F-4D97-AF65-F5344CB8AC3E}">
        <p14:creationId xmlns="" xmlns:p14="http://schemas.microsoft.com/office/powerpoint/2010/main" val="16923510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Δυο φοιτήτριες που έχουν παρατηρήσει την ίδια τάξη, διαφέρουν όμως τα περιγραφικά μέρη – διαφορετική οπτική και διαφορετικές κατανοήσεις.</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44</a:t>
            </a:fld>
            <a:endParaRPr lang="el-GR"/>
          </a:p>
        </p:txBody>
      </p:sp>
    </p:spTree>
    <p:extLst>
      <p:ext uri="{BB962C8B-B14F-4D97-AF65-F5344CB8AC3E}">
        <p14:creationId xmlns="" xmlns:p14="http://schemas.microsoft.com/office/powerpoint/2010/main" val="18389707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Σταδιακά η παρατήρησή σας θα είναι περισσότερο συμμετοχική. Τι κάνετε λοιπόν; </a:t>
            </a:r>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45</a:t>
            </a:fld>
            <a:endParaRPr lang="el-GR"/>
          </a:p>
        </p:txBody>
      </p:sp>
    </p:spTree>
    <p:extLst>
      <p:ext uri="{BB962C8B-B14F-4D97-AF65-F5344CB8AC3E}">
        <p14:creationId xmlns="" xmlns:p14="http://schemas.microsoft.com/office/powerpoint/2010/main" val="31926516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0" i="0" u="none" strike="noStrike" kern="1200" baseline="0" dirty="0">
                <a:solidFill>
                  <a:schemeClr val="tx1"/>
                </a:solidFill>
                <a:latin typeface="+mn-lt"/>
                <a:ea typeface="+mn-ea"/>
                <a:cs typeface="+mn-cs"/>
              </a:rPr>
              <a:t>Μια από τις βασικές δυσκολίες της</a:t>
            </a:r>
          </a:p>
          <a:p>
            <a:r>
              <a:rPr lang="el-GR" sz="1200" b="0" i="0" u="none" strike="noStrike" kern="1200" baseline="0" dirty="0">
                <a:solidFill>
                  <a:schemeClr val="tx1"/>
                </a:solidFill>
                <a:latin typeface="+mn-lt"/>
                <a:ea typeface="+mn-ea"/>
                <a:cs typeface="+mn-cs"/>
              </a:rPr>
              <a:t>παρατήρησης: Πόσο αντικειμενικοί/</a:t>
            </a:r>
            <a:r>
              <a:rPr lang="el-GR" sz="1200" b="0" i="0" u="none" strike="noStrike" kern="1200" baseline="0" dirty="0" err="1">
                <a:solidFill>
                  <a:schemeClr val="tx1"/>
                </a:solidFill>
                <a:latin typeface="+mn-lt"/>
                <a:ea typeface="+mn-ea"/>
                <a:cs typeface="+mn-cs"/>
              </a:rPr>
              <a:t>ές</a:t>
            </a:r>
            <a:r>
              <a:rPr lang="el-GR" sz="1200" b="0" i="0" u="none" strike="noStrike" kern="1200" baseline="0" dirty="0">
                <a:solidFill>
                  <a:schemeClr val="tx1"/>
                </a:solidFill>
                <a:latin typeface="+mn-lt"/>
                <a:ea typeface="+mn-ea"/>
                <a:cs typeface="+mn-cs"/>
              </a:rPr>
              <a:t> είμαστε όταν παρατηρούμε;</a:t>
            </a:r>
          </a:p>
          <a:p>
            <a:r>
              <a:rPr lang="el-GR" sz="1200" b="0" i="0" u="none" strike="noStrike" kern="1200" baseline="0" dirty="0">
                <a:solidFill>
                  <a:schemeClr val="tx1"/>
                </a:solidFill>
                <a:latin typeface="+mn-lt"/>
                <a:ea typeface="+mn-ea"/>
                <a:cs typeface="+mn-cs"/>
              </a:rPr>
              <a:t>Παρατηρούμε με βάση τις ιδέες που ήδη έχουμε διαμορφώσει για ένα θέμα και με τις</a:t>
            </a:r>
          </a:p>
          <a:p>
            <a:r>
              <a:rPr lang="el-GR" sz="1200" b="0" i="0" u="none" strike="noStrike" kern="1200" baseline="0" dirty="0">
                <a:solidFill>
                  <a:schemeClr val="tx1"/>
                </a:solidFill>
                <a:latin typeface="+mn-lt"/>
                <a:ea typeface="+mn-ea"/>
                <a:cs typeface="+mn-cs"/>
              </a:rPr>
              <a:t>στερεότυπες αντιλήψεις. Προβάλλουμε δηλαδή σε αυτό που βλέπουμε αυτό που ήδη</a:t>
            </a:r>
          </a:p>
          <a:p>
            <a:r>
              <a:rPr lang="el-GR" sz="1200" b="0" i="0" u="none" strike="noStrike" kern="1200" baseline="0" dirty="0">
                <a:solidFill>
                  <a:schemeClr val="tx1"/>
                </a:solidFill>
                <a:latin typeface="+mn-lt"/>
                <a:ea typeface="+mn-ea"/>
                <a:cs typeface="+mn-cs"/>
              </a:rPr>
              <a:t>πιστεύουμε. Αυτό έχει ως αποτέλεσμα να έχουμε την τάση να αξιολογούμε και να</a:t>
            </a:r>
          </a:p>
          <a:p>
            <a:r>
              <a:rPr lang="el-GR" sz="1200" b="0" i="0" u="none" strike="noStrike" kern="1200" baseline="0" dirty="0">
                <a:solidFill>
                  <a:schemeClr val="tx1"/>
                </a:solidFill>
                <a:latin typeface="+mn-lt"/>
                <a:ea typeface="+mn-ea"/>
                <a:cs typeface="+mn-cs"/>
              </a:rPr>
              <a:t>ερμηνεύουμε αυτό που βλέπουμε χωρίς στην πραγματικότητα να έχουμε εστιάσει και να</a:t>
            </a:r>
          </a:p>
          <a:p>
            <a:r>
              <a:rPr lang="el-GR" sz="1200" b="0" i="0" u="none" strike="noStrike" kern="1200" baseline="0" dirty="0">
                <a:solidFill>
                  <a:schemeClr val="tx1"/>
                </a:solidFill>
                <a:latin typeface="+mn-lt"/>
                <a:ea typeface="+mn-ea"/>
                <a:cs typeface="+mn-cs"/>
              </a:rPr>
              <a:t>έχουμε συλλέξει πληροφορίες για το σύνολο των παραμέτρων και γεγονότων.</a:t>
            </a:r>
          </a:p>
          <a:p>
            <a:r>
              <a:rPr lang="el-GR" sz="1200" b="0" i="0" u="none" strike="noStrike" kern="1200" baseline="0" dirty="0">
                <a:solidFill>
                  <a:schemeClr val="tx1"/>
                </a:solidFill>
                <a:latin typeface="+mn-lt"/>
                <a:ea typeface="+mn-ea"/>
                <a:cs typeface="+mn-cs"/>
              </a:rPr>
              <a:t>Παρατηρώντας ανακινούνται επίσης συναισθήματα, προβάλλονται στις καταστάσεις</a:t>
            </a:r>
          </a:p>
          <a:p>
            <a:r>
              <a:rPr lang="el-GR" sz="1200" b="0" i="0" u="none" strike="noStrike" kern="1200" baseline="0" dirty="0">
                <a:solidFill>
                  <a:schemeClr val="tx1"/>
                </a:solidFill>
                <a:latin typeface="+mn-lt"/>
                <a:ea typeface="+mn-ea"/>
                <a:cs typeface="+mn-cs"/>
              </a:rPr>
              <a:t>δικές μας προσδοκίες και υπάρχει πάντα ο κίνδυνος να βλέπουμε μέσα από τις δικές μας</a:t>
            </a:r>
          </a:p>
          <a:p>
            <a:r>
              <a:rPr lang="el-GR" sz="1200" b="0" i="0" u="none" strike="noStrike" kern="1200" baseline="0" dirty="0">
                <a:solidFill>
                  <a:schemeClr val="tx1"/>
                </a:solidFill>
                <a:latin typeface="+mn-lt"/>
                <a:ea typeface="+mn-ea"/>
                <a:cs typeface="+mn-cs"/>
              </a:rPr>
              <a:t>εμπειρίες και τις </a:t>
            </a:r>
            <a:r>
              <a:rPr lang="el-GR" sz="1200" b="0" i="0" u="none" strike="noStrike" kern="1200" baseline="0" dirty="0" err="1">
                <a:solidFill>
                  <a:schemeClr val="tx1"/>
                </a:solidFill>
                <a:latin typeface="+mn-lt"/>
                <a:ea typeface="+mn-ea"/>
                <a:cs typeface="+mn-cs"/>
              </a:rPr>
              <a:t>προκύπτουσες</a:t>
            </a:r>
            <a:r>
              <a:rPr lang="el-GR" sz="1200" b="0" i="0" u="none" strike="noStrike" kern="1200" baseline="0" dirty="0">
                <a:solidFill>
                  <a:schemeClr val="tx1"/>
                </a:solidFill>
                <a:latin typeface="+mn-lt"/>
                <a:ea typeface="+mn-ea"/>
                <a:cs typeface="+mn-cs"/>
              </a:rPr>
              <a:t> από αυτές αντιλήψεις. </a:t>
            </a:r>
            <a:r>
              <a:rPr lang="el-GR" sz="1200" b="0" i="0" u="none" strike="noStrike" kern="1200" baseline="0" dirty="0" err="1">
                <a:solidFill>
                  <a:schemeClr val="tx1"/>
                </a:solidFill>
                <a:latin typeface="+mn-lt"/>
                <a:ea typeface="+mn-ea"/>
                <a:cs typeface="+mn-cs"/>
              </a:rPr>
              <a:t>Γι</a:t>
            </a:r>
            <a:r>
              <a:rPr lang="el-GR" sz="1200" b="0" i="0" u="none" strike="noStrike" kern="1200" baseline="0" dirty="0">
                <a:solidFill>
                  <a:schemeClr val="tx1"/>
                </a:solidFill>
                <a:latin typeface="+mn-lt"/>
                <a:ea typeface="+mn-ea"/>
                <a:cs typeface="+mn-cs"/>
              </a:rPr>
              <a:t> αυτό και η μεθοδολογική</a:t>
            </a:r>
          </a:p>
          <a:p>
            <a:r>
              <a:rPr lang="el-GR" sz="1200" b="0" i="0" u="none" strike="noStrike" kern="1200" baseline="0" dirty="0">
                <a:solidFill>
                  <a:schemeClr val="tx1"/>
                </a:solidFill>
                <a:latin typeface="+mn-lt"/>
                <a:ea typeface="+mn-ea"/>
                <a:cs typeface="+mn-cs"/>
              </a:rPr>
              <a:t>κατάρτιση στη παρατήρηση στοχεύει στο να μάθει κανείς να παίρνει απόσταση από την</a:t>
            </a:r>
          </a:p>
          <a:p>
            <a:r>
              <a:rPr lang="el-GR" sz="1200" b="0" i="0" u="none" strike="noStrike" kern="1200" baseline="0" dirty="0">
                <a:solidFill>
                  <a:schemeClr val="tx1"/>
                </a:solidFill>
                <a:latin typeface="+mn-lt"/>
                <a:ea typeface="+mn-ea"/>
                <a:cs typeface="+mn-cs"/>
              </a:rPr>
              <a:t>διαδικασία που παρατηρεί και να προσπαθεί να παρατηρεί ό,τι γίνεται χωρίς</a:t>
            </a:r>
          </a:p>
          <a:p>
            <a:r>
              <a:rPr lang="el-GR" sz="1200" b="0" i="0" u="none" strike="noStrike" kern="1200" baseline="0" dirty="0">
                <a:solidFill>
                  <a:schemeClr val="tx1"/>
                </a:solidFill>
                <a:latin typeface="+mn-lt"/>
                <a:ea typeface="+mn-ea"/>
                <a:cs typeface="+mn-cs"/>
              </a:rPr>
              <a:t>προκαταλήψεις και προβολές των δικών του συναισθημάτων.</a:t>
            </a:r>
            <a:endParaRPr lang="el-GR" dirty="0"/>
          </a:p>
        </p:txBody>
      </p:sp>
      <p:sp>
        <p:nvSpPr>
          <p:cNvPr id="4" name="Θέση αριθμού διαφάνειας 3"/>
          <p:cNvSpPr>
            <a:spLocks noGrp="1"/>
          </p:cNvSpPr>
          <p:nvPr>
            <p:ph type="sldNum" sz="quarter" idx="5"/>
          </p:nvPr>
        </p:nvSpPr>
        <p:spPr/>
        <p:txBody>
          <a:bodyPr/>
          <a:lstStyle/>
          <a:p>
            <a:fld id="{E05EB44C-B961-4085-B0B9-5B40770B3ECD}" type="slidenum">
              <a:rPr lang="el-GR" smtClean="0"/>
              <a:pPr/>
              <a:t>46</a:t>
            </a:fld>
            <a:endParaRPr lang="el-GR"/>
          </a:p>
        </p:txBody>
      </p:sp>
    </p:spTree>
    <p:extLst>
      <p:ext uri="{BB962C8B-B14F-4D97-AF65-F5344CB8AC3E}">
        <p14:creationId xmlns="" xmlns:p14="http://schemas.microsoft.com/office/powerpoint/2010/main" val="2350150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FC0DF2C9-1AF8-4700-B1B0-D5DABAF6BB6A}"/>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 xmlns:a16="http://schemas.microsoft.com/office/drawing/2014/main" id="{C5F766FD-AC4F-42EF-9E1D-7F37468C7E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 xmlns:a16="http://schemas.microsoft.com/office/drawing/2014/main" id="{6527CCEE-DDE7-45A0-B586-3227E58C9E98}"/>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5" name="Θέση υποσέλιδου 4">
            <a:extLst>
              <a:ext uri="{FF2B5EF4-FFF2-40B4-BE49-F238E27FC236}">
                <a16:creationId xmlns="" xmlns:a16="http://schemas.microsoft.com/office/drawing/2014/main" id="{5F5DAFAB-EADA-492F-8866-5C3FA67DF33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 xmlns:a16="http://schemas.microsoft.com/office/drawing/2014/main" id="{F196958A-C79A-49CC-8809-988FD4C4A554}"/>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3366834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05BAE7C9-A29E-4048-865E-B858CE80557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 xmlns:a16="http://schemas.microsoft.com/office/drawing/2014/main" id="{6E095347-57E8-479C-B951-93D18A8197C3}"/>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 xmlns:a16="http://schemas.microsoft.com/office/drawing/2014/main" id="{CF6A95B1-A0AC-4098-8AA0-369F18A8EF59}"/>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5" name="Θέση υποσέλιδου 4">
            <a:extLst>
              <a:ext uri="{FF2B5EF4-FFF2-40B4-BE49-F238E27FC236}">
                <a16:creationId xmlns="" xmlns:a16="http://schemas.microsoft.com/office/drawing/2014/main" id="{9BA9A981-C0B7-485C-8F5B-BF47EB9972D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 xmlns:a16="http://schemas.microsoft.com/office/drawing/2014/main" id="{C433AEF4-9B17-4BB4-97B0-7735A4B50AA6}"/>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941600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538A693C-E35B-4053-B6E9-A3D214C958D5}"/>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 xmlns:a16="http://schemas.microsoft.com/office/drawing/2014/main" id="{83F786F1-EAF9-4278-B62D-31F8CDDD65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 xmlns:a16="http://schemas.microsoft.com/office/drawing/2014/main" id="{15B7793C-14F9-4534-9575-759D744ED187}"/>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5" name="Θέση υποσέλιδου 4">
            <a:extLst>
              <a:ext uri="{FF2B5EF4-FFF2-40B4-BE49-F238E27FC236}">
                <a16:creationId xmlns="" xmlns:a16="http://schemas.microsoft.com/office/drawing/2014/main" id="{BB0DD4B5-F88B-45BA-AC65-4C5574DFB98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 xmlns:a16="http://schemas.microsoft.com/office/drawing/2014/main" id="{1EC84CA8-0ED0-4647-86B6-13A12124C938}"/>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3954203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10DA2D5E-C373-4AA9-9FF1-4F759AA11AA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 xmlns:a16="http://schemas.microsoft.com/office/drawing/2014/main" id="{285E8C59-704E-4773-AA31-E648B12058CA}"/>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 xmlns:a16="http://schemas.microsoft.com/office/drawing/2014/main" id="{F06D0EA6-26E0-405A-9094-A4EAF1314CCF}"/>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 xmlns:a16="http://schemas.microsoft.com/office/drawing/2014/main" id="{8BBA5C3F-EDBE-4586-BA2E-B74080D2C00C}"/>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6" name="Θέση υποσέλιδου 5">
            <a:extLst>
              <a:ext uri="{FF2B5EF4-FFF2-40B4-BE49-F238E27FC236}">
                <a16:creationId xmlns="" xmlns:a16="http://schemas.microsoft.com/office/drawing/2014/main" id="{47F34419-2A0E-44F1-A98E-8EFF7E5BEA6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 xmlns:a16="http://schemas.microsoft.com/office/drawing/2014/main" id="{D9784FA2-0FF9-4A47-9CEB-FE8515E03243}"/>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1438453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4F69D851-CE6C-40DF-AD1A-F71052E80AF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 xmlns:a16="http://schemas.microsoft.com/office/drawing/2014/main" id="{F17DCE2C-89AC-44EF-B215-595FD02A38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 xmlns:a16="http://schemas.microsoft.com/office/drawing/2014/main" id="{3BBC35DB-D2CD-4717-B9F1-7107F9B1C061}"/>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 xmlns:a16="http://schemas.microsoft.com/office/drawing/2014/main" id="{59C419AB-3E77-4262-BF1B-B398AA813D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 xmlns:a16="http://schemas.microsoft.com/office/drawing/2014/main" id="{2C0442D7-F443-4AA7-8CCC-6B68F93FC2FB}"/>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 xmlns:a16="http://schemas.microsoft.com/office/drawing/2014/main" id="{BBF5B2E2-DE62-40C1-9406-116301669235}"/>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8" name="Θέση υποσέλιδου 7">
            <a:extLst>
              <a:ext uri="{FF2B5EF4-FFF2-40B4-BE49-F238E27FC236}">
                <a16:creationId xmlns="" xmlns:a16="http://schemas.microsoft.com/office/drawing/2014/main" id="{25AF06D7-E0F7-4884-A8CC-58E44D5B427E}"/>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 xmlns:a16="http://schemas.microsoft.com/office/drawing/2014/main" id="{C11A717B-CCAC-4DB2-830B-71D76B3A8209}"/>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2408917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42D01CA2-E90F-41D3-B9F7-5641ADEC358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 xmlns:a16="http://schemas.microsoft.com/office/drawing/2014/main" id="{E4520017-9BE4-4589-8DDC-36C8D8F25639}"/>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4" name="Θέση υποσέλιδου 3">
            <a:extLst>
              <a:ext uri="{FF2B5EF4-FFF2-40B4-BE49-F238E27FC236}">
                <a16:creationId xmlns="" xmlns:a16="http://schemas.microsoft.com/office/drawing/2014/main" id="{69F28B1B-7C1A-4834-BB35-CAEE2774A02D}"/>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 xmlns:a16="http://schemas.microsoft.com/office/drawing/2014/main" id="{BABD5289-B67A-444D-8B0B-BF03CE2A6F29}"/>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79013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 xmlns:a16="http://schemas.microsoft.com/office/drawing/2014/main" id="{28722BB4-D4C4-47F0-A68E-0289183ED21B}"/>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3" name="Θέση υποσέλιδου 2">
            <a:extLst>
              <a:ext uri="{FF2B5EF4-FFF2-40B4-BE49-F238E27FC236}">
                <a16:creationId xmlns="" xmlns:a16="http://schemas.microsoft.com/office/drawing/2014/main" id="{26269BB9-ACE5-44DC-8D48-7657E2419219}"/>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 xmlns:a16="http://schemas.microsoft.com/office/drawing/2014/main" id="{F62426CD-C344-4091-A6C5-74F696644FB5}"/>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1258396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774847E6-07AF-4E4A-9AFC-7C04606ADD7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 xmlns:a16="http://schemas.microsoft.com/office/drawing/2014/main" id="{47B5CD38-CD3C-4A5F-A41C-555DCDAFF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 xmlns:a16="http://schemas.microsoft.com/office/drawing/2014/main" id="{74A183D5-A7C1-4727-B578-85F28B6338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 xmlns:a16="http://schemas.microsoft.com/office/drawing/2014/main" id="{D3BAAD60-5BF3-4BCF-B412-16C1AEE5EBD7}"/>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6" name="Θέση υποσέλιδου 5">
            <a:extLst>
              <a:ext uri="{FF2B5EF4-FFF2-40B4-BE49-F238E27FC236}">
                <a16:creationId xmlns="" xmlns:a16="http://schemas.microsoft.com/office/drawing/2014/main" id="{DAE61E0D-75BC-4EED-941E-B2C1B32722D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 xmlns:a16="http://schemas.microsoft.com/office/drawing/2014/main" id="{CDB9A253-5B9B-46A6-BDF3-A3D7F50334DA}"/>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4192525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25BAE9DD-28F6-4972-8474-6679B87D778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 xmlns:a16="http://schemas.microsoft.com/office/drawing/2014/main" id="{4E74BCC3-743E-49CC-98C1-0432198ED5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 xmlns:a16="http://schemas.microsoft.com/office/drawing/2014/main" id="{0DC06FB2-7F3D-4014-975F-F488274980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 xmlns:a16="http://schemas.microsoft.com/office/drawing/2014/main" id="{5F3A533C-2A68-4EDD-9405-BE4A6951EA2D}"/>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6" name="Θέση υποσέλιδου 5">
            <a:extLst>
              <a:ext uri="{FF2B5EF4-FFF2-40B4-BE49-F238E27FC236}">
                <a16:creationId xmlns="" xmlns:a16="http://schemas.microsoft.com/office/drawing/2014/main" id="{E078C672-0D3B-449B-B5A7-D31D931C698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 xmlns:a16="http://schemas.microsoft.com/office/drawing/2014/main" id="{299D49F6-753E-45FE-96F5-EEB86334B565}"/>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2106501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03997B78-7051-466F-BD91-CE75724B933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 xmlns:a16="http://schemas.microsoft.com/office/drawing/2014/main" id="{1AAD4FBB-AB09-471D-A4E3-6FE6F1806DE2}"/>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 xmlns:a16="http://schemas.microsoft.com/office/drawing/2014/main" id="{5401EF66-82DF-488A-ADA3-81A19802E0E9}"/>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5" name="Θέση υποσέλιδου 4">
            <a:extLst>
              <a:ext uri="{FF2B5EF4-FFF2-40B4-BE49-F238E27FC236}">
                <a16:creationId xmlns="" xmlns:a16="http://schemas.microsoft.com/office/drawing/2014/main" id="{089BDDB0-7590-4F5B-8890-B3963F426D0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 xmlns:a16="http://schemas.microsoft.com/office/drawing/2014/main" id="{8695D05A-9DD6-42A7-BB00-DC003A9EDD90}"/>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3259830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 xmlns:a16="http://schemas.microsoft.com/office/drawing/2014/main" id="{564CDA1E-953D-4977-A07F-02FD73DCC27A}"/>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 xmlns:a16="http://schemas.microsoft.com/office/drawing/2014/main" id="{8ABCCB75-E476-4FAE-AFD3-8AD8E23E51CC}"/>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 xmlns:a16="http://schemas.microsoft.com/office/drawing/2014/main" id="{50586C53-1715-4C58-A7EB-14CAD5FD40CB}"/>
              </a:ext>
            </a:extLst>
          </p:cNvPr>
          <p:cNvSpPr>
            <a:spLocks noGrp="1"/>
          </p:cNvSpPr>
          <p:nvPr>
            <p:ph type="dt" sz="half" idx="10"/>
          </p:nvPr>
        </p:nvSpPr>
        <p:spPr/>
        <p:txBody>
          <a:bodyPr/>
          <a:lstStyle/>
          <a:p>
            <a:fld id="{61A85B24-38E6-4B10-8455-931274E6526C}" type="datetimeFigureOut">
              <a:rPr lang="el-GR" smtClean="0"/>
              <a:pPr/>
              <a:t>6/10/2026</a:t>
            </a:fld>
            <a:endParaRPr lang="el-GR"/>
          </a:p>
        </p:txBody>
      </p:sp>
      <p:sp>
        <p:nvSpPr>
          <p:cNvPr id="5" name="Θέση υποσέλιδου 4">
            <a:extLst>
              <a:ext uri="{FF2B5EF4-FFF2-40B4-BE49-F238E27FC236}">
                <a16:creationId xmlns="" xmlns:a16="http://schemas.microsoft.com/office/drawing/2014/main" id="{3E1F80DC-0DE3-4DC7-8ABC-255B67885DF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 xmlns:a16="http://schemas.microsoft.com/office/drawing/2014/main" id="{B9BAEF07-15E7-4847-A88C-E8110BE2F922}"/>
              </a:ext>
            </a:extLst>
          </p:cNvPr>
          <p:cNvSpPr>
            <a:spLocks noGrp="1"/>
          </p:cNvSpPr>
          <p:nvPr>
            <p:ph type="sldNum" sz="quarter" idx="12"/>
          </p:nvPr>
        </p:nvSpPr>
        <p:spPr/>
        <p:txBody>
          <a:body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1396644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 xmlns:a16="http://schemas.microsoft.com/office/drawing/2014/main" id="{6F463ED9-3FEB-4187-9E37-4BE9617171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 xmlns:a16="http://schemas.microsoft.com/office/drawing/2014/main" id="{2302169C-C7B2-4049-A8F4-B8D14DB320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 xmlns:a16="http://schemas.microsoft.com/office/drawing/2014/main" id="{72BD6636-E994-48C8-A03B-5AD3183B4F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A85B24-38E6-4B10-8455-931274E6526C}" type="datetimeFigureOut">
              <a:rPr lang="el-GR" smtClean="0"/>
              <a:pPr/>
              <a:t>6/10/2026</a:t>
            </a:fld>
            <a:endParaRPr lang="el-GR"/>
          </a:p>
        </p:txBody>
      </p:sp>
      <p:sp>
        <p:nvSpPr>
          <p:cNvPr id="5" name="Θέση υποσέλιδου 4">
            <a:extLst>
              <a:ext uri="{FF2B5EF4-FFF2-40B4-BE49-F238E27FC236}">
                <a16:creationId xmlns="" xmlns:a16="http://schemas.microsoft.com/office/drawing/2014/main" id="{738BE7AF-BD80-458E-8DD4-7206617C17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 xmlns:a16="http://schemas.microsoft.com/office/drawing/2014/main" id="{D5CF3659-F90F-425C-9763-80F3F55300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006713-307C-44B0-88EC-AF2CF049DFF0}" type="slidenum">
              <a:rPr lang="el-GR" smtClean="0"/>
              <a:pPr/>
              <a:t>‹#›</a:t>
            </a:fld>
            <a:endParaRPr lang="el-GR"/>
          </a:p>
        </p:txBody>
      </p:sp>
    </p:spTree>
    <p:extLst>
      <p:ext uri="{BB962C8B-B14F-4D97-AF65-F5344CB8AC3E}">
        <p14:creationId xmlns="" xmlns:p14="http://schemas.microsoft.com/office/powerpoint/2010/main" val="2073096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928;&#961;&#959;&#957;&#942;&#960;&#953;&#945;%204-5%20&#967;&#961;&#959;&#957;&#974;&#957;.mp4"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2A8AA5BC-4F7A-4226-8F99-6D824B226A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 xmlns:a16="http://schemas.microsoft.com/office/drawing/2014/main" id="{3E5445C6-DD42-4979-86FF-03730E8C6DB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 xmlns:a16="http://schemas.microsoft.com/office/drawing/2014/main" id="{564B2C63-F4C4-40C6-83A6-D53EBF3EB519}"/>
              </a:ext>
            </a:extLst>
          </p:cNvPr>
          <p:cNvSpPr>
            <a:spLocks noGrp="1"/>
          </p:cNvSpPr>
          <p:nvPr>
            <p:ph type="ctrTitle"/>
          </p:nvPr>
        </p:nvSpPr>
        <p:spPr>
          <a:xfrm>
            <a:off x="1536478" y="928250"/>
            <a:ext cx="9144000" cy="3640666"/>
          </a:xfrm>
        </p:spPr>
        <p:txBody>
          <a:bodyPr>
            <a:normAutofit fontScale="90000"/>
          </a:bodyPr>
          <a:lstStyle/>
          <a:p>
            <a:r>
              <a:rPr lang="el-GR" sz="4900" dirty="0"/>
              <a:t>Η παρατήρηση ως εργαλείο διερεύνησης της εκπαιδευτικής διαδικασίας:</a:t>
            </a:r>
            <a:br>
              <a:rPr lang="el-GR" sz="4900" dirty="0"/>
            </a:br>
            <a:r>
              <a:rPr lang="el-GR" sz="4900" dirty="0"/>
              <a:t/>
            </a:r>
            <a:br>
              <a:rPr lang="el-GR" sz="4900" dirty="0"/>
            </a:br>
            <a:r>
              <a:rPr lang="el-GR" sz="4000" dirty="0"/>
              <a:t>Η σημασία και η μεθοδολογία των καταγραφών.</a:t>
            </a:r>
            <a:br>
              <a:rPr lang="el-GR" sz="4000" dirty="0"/>
            </a:br>
            <a:endParaRPr lang="el-GR" sz="4000" dirty="0"/>
          </a:p>
        </p:txBody>
      </p:sp>
      <p:cxnSp>
        <p:nvCxnSpPr>
          <p:cNvPr id="11" name="Straight Connector 10">
            <a:extLst>
              <a:ext uri="{FF2B5EF4-FFF2-40B4-BE49-F238E27FC236}">
                <a16:creationId xmlns="" xmlns:a16="http://schemas.microsoft.com/office/drawing/2014/main" id="{45000665-DFC7-417E-8FD7-516A0F15C97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9635418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B1CEB869-3CE3-45ED-97EA-3F3EAF1B1816}"/>
              </a:ext>
            </a:extLst>
          </p:cNvPr>
          <p:cNvSpPr>
            <a:spLocks noGrp="1"/>
          </p:cNvSpPr>
          <p:nvPr>
            <p:ph type="title"/>
          </p:nvPr>
        </p:nvSpPr>
        <p:spPr>
          <a:xfrm>
            <a:off x="838200" y="365125"/>
            <a:ext cx="10515600" cy="3208069"/>
          </a:xfrm>
        </p:spPr>
        <p:txBody>
          <a:bodyPr/>
          <a:lstStyle/>
          <a:p>
            <a:pPr algn="ctr"/>
            <a:r>
              <a:rPr lang="el-GR" dirty="0"/>
              <a:t>Γιατί να παρατηρήσουμε</a:t>
            </a:r>
            <a:r>
              <a:rPr lang="el-GR" dirty="0" smtClean="0"/>
              <a:t>;</a:t>
            </a:r>
            <a:br>
              <a:rPr lang="el-GR" dirty="0" smtClean="0"/>
            </a:br>
            <a:r>
              <a:rPr lang="el-GR" dirty="0" smtClean="0"/>
              <a:t>Γιατί προκύπτει η ανάγκη της παρατήρησης;</a:t>
            </a:r>
            <a:br>
              <a:rPr lang="el-GR" dirty="0" smtClean="0"/>
            </a:br>
            <a:r>
              <a:rPr lang="el-GR" dirty="0" smtClean="0"/>
              <a:t>Τι θυμάστε από την παρατήρηση στο 2</a:t>
            </a:r>
            <a:r>
              <a:rPr lang="el-GR" baseline="30000" dirty="0" smtClean="0"/>
              <a:t>ο</a:t>
            </a:r>
            <a:r>
              <a:rPr lang="el-GR" dirty="0" smtClean="0"/>
              <a:t> έτος; (εμπόδια/</a:t>
            </a:r>
            <a:r>
              <a:rPr lang="el-GR" dirty="0" err="1" smtClean="0"/>
              <a:t>δυσκολίε</a:t>
            </a:r>
            <a:r>
              <a:rPr lang="el-GR" dirty="0" smtClean="0"/>
              <a:t>ς… κλπ) </a:t>
            </a:r>
            <a:endParaRPr lang="el-GR" dirty="0"/>
          </a:p>
        </p:txBody>
      </p:sp>
    </p:spTree>
    <p:extLst>
      <p:ext uri="{BB962C8B-B14F-4D97-AF65-F5344CB8AC3E}">
        <p14:creationId xmlns="" xmlns:p14="http://schemas.microsoft.com/office/powerpoint/2010/main" val="3245646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r>
              <a:rPr lang="en-US" dirty="0" smtClean="0"/>
              <a:t>T</a:t>
            </a:r>
            <a:r>
              <a:rPr lang="el-GR" dirty="0" smtClean="0"/>
              <a:t>ι βλέπετε στο </a:t>
            </a:r>
            <a:r>
              <a:rPr lang="en-US" dirty="0" smtClean="0"/>
              <a:t>video?</a:t>
            </a:r>
            <a:r>
              <a:rPr lang="el-GR" dirty="0" smtClean="0"/>
              <a:t>....κρατήστε σημειώσεις….</a:t>
            </a:r>
            <a:endParaRPr lang="en-US" dirty="0" smtClean="0"/>
          </a:p>
          <a:p>
            <a:pPr>
              <a:buNone/>
            </a:pPr>
            <a:r>
              <a:rPr lang="el-GR" dirty="0" err="1" smtClean="0">
                <a:hlinkClick r:id="rId2" action="ppaction://hlinkfile"/>
              </a:rPr>
              <a:t>Προνήπια</a:t>
            </a:r>
            <a:r>
              <a:rPr lang="el-GR" dirty="0" smtClean="0">
                <a:hlinkClick r:id="rId2" action="ppaction://hlinkfile"/>
              </a:rPr>
              <a:t> 4-5 χρονών.</a:t>
            </a:r>
            <a:r>
              <a:rPr lang="en-US" dirty="0" smtClean="0">
                <a:hlinkClick r:id="rId2" action="ppaction://hlinkfile"/>
              </a:rPr>
              <a:t>mp4</a:t>
            </a:r>
            <a:endParaRPr lang="el-GR" dirty="0"/>
          </a:p>
        </p:txBody>
      </p:sp>
      <p:sp>
        <p:nvSpPr>
          <p:cNvPr id="2" name="1 - Τίτλος"/>
          <p:cNvSpPr>
            <a:spLocks noGrp="1"/>
          </p:cNvSpPr>
          <p:nvPr>
            <p:ph type="title"/>
          </p:nvPr>
        </p:nvSpPr>
        <p:spPr/>
        <p:txBody>
          <a:bodyPr/>
          <a:lstStyle/>
          <a:p>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Σε ομάδες</a:t>
            </a:r>
            <a:endParaRPr lang="el-GR" dirty="0"/>
          </a:p>
        </p:txBody>
      </p:sp>
      <p:sp>
        <p:nvSpPr>
          <p:cNvPr id="3" name="2 - Θέση περιεχομένου"/>
          <p:cNvSpPr>
            <a:spLocks noGrp="1"/>
          </p:cNvSpPr>
          <p:nvPr>
            <p:ph idx="1"/>
          </p:nvPr>
        </p:nvSpPr>
        <p:spPr/>
        <p:txBody>
          <a:bodyPr>
            <a:normAutofit fontScale="92500" lnSpcReduction="10000"/>
          </a:bodyPr>
          <a:lstStyle/>
          <a:p>
            <a:r>
              <a:rPr lang="el-GR" dirty="0" smtClean="0"/>
              <a:t>Ποια εντύπωση σας έκανε το βίντεο;</a:t>
            </a:r>
          </a:p>
          <a:p>
            <a:r>
              <a:rPr lang="el-GR" dirty="0" smtClean="0"/>
              <a:t>Με ποια μορφή κρατήσατε σημειώσεις;</a:t>
            </a:r>
          </a:p>
          <a:p>
            <a:r>
              <a:rPr lang="el-GR" dirty="0" smtClean="0"/>
              <a:t>Σας δυσκόλεψε κάτι στην καταγραφή;</a:t>
            </a:r>
          </a:p>
          <a:p>
            <a:r>
              <a:rPr lang="el-GR" dirty="0" smtClean="0"/>
              <a:t>Νομίζετε ότι θα σας χρειαζόταν κάτι προκειμένου να διευκολυνθεί η καταγραφή σας;</a:t>
            </a:r>
          </a:p>
          <a:p>
            <a:r>
              <a:rPr lang="el-GR" dirty="0" smtClean="0"/>
              <a:t>Γιατί μας χρειάζεται η καταγραφή;</a:t>
            </a:r>
          </a:p>
          <a:p>
            <a:pPr algn="just"/>
            <a:r>
              <a:rPr lang="el-GR" dirty="0" smtClean="0"/>
              <a:t>Τι παρατηρήσατε;</a:t>
            </a:r>
          </a:p>
          <a:p>
            <a:pPr algn="just"/>
            <a:r>
              <a:rPr lang="el-GR" dirty="0" smtClean="0"/>
              <a:t>Τι καταγράψατε; Πώς ήταν οι καταγραφές σας;</a:t>
            </a:r>
          </a:p>
          <a:p>
            <a:pPr algn="just"/>
            <a:r>
              <a:rPr lang="el-GR" dirty="0" smtClean="0"/>
              <a:t>Σε ποιους άξονες κινηθήκατε;</a:t>
            </a:r>
          </a:p>
          <a:p>
            <a:pPr algn="just"/>
            <a:r>
              <a:rPr lang="el-GR" dirty="0" smtClean="0"/>
              <a:t>Τι έλειπε από την παρατήρησή σας</a:t>
            </a:r>
          </a:p>
          <a:p>
            <a:pPr>
              <a:buNone/>
            </a:pPr>
            <a:endParaRPr lang="el-GR" dirty="0" smtClean="0"/>
          </a:p>
          <a:p>
            <a:endParaRPr lang="el-G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800" dirty="0" smtClean="0"/>
              <a:t>Όσα άτομα τόσες διαφορετικές καταγραφές</a:t>
            </a:r>
            <a:endParaRPr lang="el-GR" sz="2800" dirty="0"/>
          </a:p>
        </p:txBody>
      </p:sp>
      <p:sp>
        <p:nvSpPr>
          <p:cNvPr id="3" name="Content Placeholder 2"/>
          <p:cNvSpPr>
            <a:spLocks noGrp="1"/>
          </p:cNvSpPr>
          <p:nvPr>
            <p:ph sz="quarter" idx="1"/>
          </p:nvPr>
        </p:nvSpPr>
        <p:spPr/>
        <p:txBody>
          <a:bodyPr/>
          <a:lstStyle/>
          <a:p>
            <a:endParaRPr lang="el-GR" dirty="0" smtClean="0">
              <a:latin typeface="+mj-lt"/>
            </a:endParaRPr>
          </a:p>
          <a:p>
            <a:endParaRPr lang="el-GR" dirty="0" smtClean="0">
              <a:latin typeface="+mj-lt"/>
            </a:endParaRPr>
          </a:p>
          <a:p>
            <a:endParaRPr lang="el-GR" dirty="0" smtClean="0">
              <a:latin typeface="+mj-lt"/>
            </a:endParaRPr>
          </a:p>
          <a:p>
            <a:r>
              <a:rPr lang="el-GR" dirty="0" smtClean="0">
                <a:latin typeface="+mj-lt"/>
              </a:rPr>
              <a:t>Γιατί; </a:t>
            </a:r>
          </a:p>
          <a:p>
            <a:r>
              <a:rPr lang="el-GR" dirty="0" smtClean="0">
                <a:latin typeface="+mj-lt"/>
              </a:rPr>
              <a:t>Τι μπορεί να σημαίνει;</a:t>
            </a:r>
          </a:p>
          <a:p>
            <a:r>
              <a:rPr lang="el-GR" dirty="0" smtClean="0">
                <a:latin typeface="+mj-lt"/>
              </a:rPr>
              <a:t>Απο τι εξαρτάται τι θα «δει» ο καθένας;</a:t>
            </a:r>
          </a:p>
          <a:p>
            <a:endParaRPr lang="el-GR" dirty="0">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r>
              <a:rPr lang="el-GR" sz="4000" dirty="0" smtClean="0">
                <a:solidFill>
                  <a:schemeClr val="accent1">
                    <a:lumMod val="75000"/>
                  </a:schemeClr>
                </a:solidFill>
              </a:rPr>
              <a:t>Πώς αντλώ στοιχεία από το πλαίσιο;</a:t>
            </a:r>
            <a:endParaRPr lang="el-GR" sz="4000"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CustomShape 1"/>
          <p:cNvSpPr/>
          <p:nvPr/>
        </p:nvSpPr>
        <p:spPr>
          <a:xfrm>
            <a:off x="685800" y="411480"/>
            <a:ext cx="9903240" cy="8661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2900" b="1" strike="noStrike" spc="-1" dirty="0" err="1">
                <a:solidFill>
                  <a:srgbClr val="16333B"/>
                </a:solidFill>
                <a:latin typeface="Cambria"/>
                <a:ea typeface="Cambria"/>
              </a:rPr>
              <a:t>Τρί</a:t>
            </a:r>
            <a:r>
              <a:rPr lang="en-GB" sz="2900" b="1" strike="noStrike" spc="-1" dirty="0">
                <a:solidFill>
                  <a:srgbClr val="16333B"/>
                </a:solidFill>
                <a:latin typeface="Cambria"/>
                <a:ea typeface="Cambria"/>
              </a:rPr>
              <a:t>α αποσπάσματα από τον </a:t>
            </a:r>
            <a:r>
              <a:rPr lang="el-GR" sz="2900" b="1" strike="noStrike" spc="-1" dirty="0">
                <a:solidFill>
                  <a:srgbClr val="16333B"/>
                </a:solidFill>
                <a:latin typeface="Cambria"/>
                <a:ea typeface="Cambria"/>
              </a:rPr>
              <a:t>2</a:t>
            </a:r>
            <a:r>
              <a:rPr lang="el-GR" sz="2900" b="1" strike="noStrike" spc="-1" baseline="30000" dirty="0">
                <a:solidFill>
                  <a:srgbClr val="16333B"/>
                </a:solidFill>
                <a:latin typeface="Cambria"/>
                <a:ea typeface="Cambria"/>
              </a:rPr>
              <a:t>ο</a:t>
            </a:r>
            <a:r>
              <a:rPr lang="el-GR" sz="2900" b="1" strike="noStrike" spc="-1" dirty="0">
                <a:solidFill>
                  <a:srgbClr val="16333B"/>
                </a:solidFill>
                <a:latin typeface="Cambria"/>
                <a:ea typeface="Cambria"/>
              </a:rPr>
              <a:t> </a:t>
            </a:r>
            <a:r>
              <a:rPr lang="en-GB" sz="2900" b="1" strike="noStrike" spc="-1" dirty="0" err="1">
                <a:solidFill>
                  <a:srgbClr val="16333B"/>
                </a:solidFill>
                <a:latin typeface="Cambria"/>
                <a:ea typeface="Cambria"/>
              </a:rPr>
              <a:t>τόμο</a:t>
            </a:r>
            <a:r>
              <a:rPr lang="en-GB" sz="2900" b="1" strike="noStrike" spc="-1" dirty="0">
                <a:solidFill>
                  <a:srgbClr val="16333B"/>
                </a:solidFill>
                <a:latin typeface="Cambria"/>
                <a:ea typeface="Cambria"/>
              </a:rPr>
              <a:t> π</a:t>
            </a:r>
            <a:r>
              <a:rPr lang="en-GB" sz="2900" b="1" strike="noStrike" spc="-1" dirty="0" err="1">
                <a:solidFill>
                  <a:srgbClr val="16333B"/>
                </a:solidFill>
                <a:latin typeface="Cambria"/>
                <a:ea typeface="Cambria"/>
              </a:rPr>
              <a:t>ου</a:t>
            </a:r>
            <a:r>
              <a:rPr lang="en-GB" sz="2900" b="1" strike="noStrike" spc="-1" dirty="0">
                <a:solidFill>
                  <a:srgbClr val="16333B"/>
                </a:solidFill>
                <a:latin typeface="Cambria"/>
                <a:ea typeface="Cambria"/>
              </a:rPr>
              <a:t> </a:t>
            </a:r>
            <a:r>
              <a:rPr lang="en-GB" sz="2900" b="1" strike="noStrike" spc="-1" dirty="0" err="1">
                <a:solidFill>
                  <a:srgbClr val="16333B"/>
                </a:solidFill>
                <a:latin typeface="Cambria"/>
                <a:ea typeface="Cambria"/>
              </a:rPr>
              <a:t>έχετε</a:t>
            </a:r>
            <a:endParaRPr lang="en-GB" sz="2900" b="1" strike="noStrike" spc="-1" dirty="0">
              <a:solidFill>
                <a:srgbClr val="16333B"/>
              </a:solidFill>
              <a:latin typeface="Cambria"/>
              <a:ea typeface="Cambria"/>
            </a:endParaRPr>
          </a:p>
          <a:p>
            <a:pPr>
              <a:lnSpc>
                <a:spcPct val="100000"/>
              </a:lnSpc>
            </a:pPr>
            <a:endParaRPr lang="en-GB" sz="2900" b="0" strike="noStrike" spc="-1" dirty="0">
              <a:latin typeface="Arial"/>
            </a:endParaRPr>
          </a:p>
        </p:txBody>
      </p:sp>
      <p:sp>
        <p:nvSpPr>
          <p:cNvPr id="64" name="CustomShape 2"/>
          <p:cNvSpPr/>
          <p:nvPr/>
        </p:nvSpPr>
        <p:spPr>
          <a:xfrm>
            <a:off x="685800" y="1068555"/>
            <a:ext cx="10814760" cy="1402081"/>
          </a:xfrm>
          <a:prstGeom prst="roundRect">
            <a:avLst>
              <a:gd name="adj" fmla="val 4615"/>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65" name="CustomShape 3"/>
          <p:cNvSpPr/>
          <p:nvPr/>
        </p:nvSpPr>
        <p:spPr>
          <a:xfrm>
            <a:off x="914400" y="1197144"/>
            <a:ext cx="173484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dirty="0" err="1">
                <a:solidFill>
                  <a:srgbClr val="56676C"/>
                </a:solidFill>
                <a:latin typeface="Cambria"/>
                <a:ea typeface="Cambria"/>
              </a:rPr>
              <a:t>Γι</a:t>
            </a:r>
            <a:r>
              <a:rPr lang="en-GB" sz="1900" b="1" strike="noStrike" spc="-1" dirty="0">
                <a:solidFill>
                  <a:srgbClr val="56676C"/>
                </a:solidFill>
                <a:latin typeface="Cambria"/>
                <a:ea typeface="Cambria"/>
              </a:rPr>
              <a:t>α τις προ-καταλήψεις</a:t>
            </a:r>
            <a:endParaRPr lang="en-GB" sz="1900" b="0" strike="noStrike" spc="-1" dirty="0">
              <a:latin typeface="Arial"/>
            </a:endParaRPr>
          </a:p>
        </p:txBody>
      </p:sp>
      <p:sp>
        <p:nvSpPr>
          <p:cNvPr id="66" name="CustomShape 4"/>
          <p:cNvSpPr/>
          <p:nvPr/>
        </p:nvSpPr>
        <p:spPr>
          <a:xfrm>
            <a:off x="2834640" y="1166876"/>
            <a:ext cx="511812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a:solidFill>
                  <a:srgbClr val="16333B"/>
                </a:solidFill>
                <a:latin typeface="Calibri"/>
                <a:ea typeface="Calibri"/>
              </a:rPr>
              <a:t>«Η παρα</a:t>
            </a:r>
            <a:r>
              <a:rPr lang="en-GB" sz="1600" b="0" strike="noStrike" spc="-1" dirty="0" err="1">
                <a:solidFill>
                  <a:srgbClr val="16333B"/>
                </a:solidFill>
                <a:latin typeface="Calibri"/>
                <a:ea typeface="Calibri"/>
              </a:rPr>
              <a:t>τήρηση</a:t>
            </a:r>
            <a:r>
              <a:rPr lang="en-GB" sz="1600" b="0" strike="noStrike" spc="-1" dirty="0">
                <a:solidFill>
                  <a:srgbClr val="16333B"/>
                </a:solidFill>
                <a:latin typeface="Calibri"/>
                <a:ea typeface="Calibri"/>
              </a:rPr>
              <a:t> </a:t>
            </a:r>
            <a:r>
              <a:rPr lang="en-GB" sz="1600" b="0" strike="noStrike" spc="-1" dirty="0" err="1">
                <a:solidFill>
                  <a:srgbClr val="16333B"/>
                </a:solidFill>
                <a:latin typeface="Calibri"/>
                <a:ea typeface="Calibri"/>
              </a:rPr>
              <a:t>δεν</a:t>
            </a:r>
            <a:r>
              <a:rPr lang="en-GB" sz="1600" b="0" strike="noStrike" spc="-1" dirty="0">
                <a:solidFill>
                  <a:srgbClr val="16333B"/>
                </a:solidFill>
                <a:latin typeface="Calibri"/>
                <a:ea typeface="Calibri"/>
              </a:rPr>
              <a:t> </a:t>
            </a:r>
            <a:r>
              <a:rPr lang="en-GB" sz="1600" b="0" strike="noStrike" spc="-1" dirty="0" err="1">
                <a:solidFill>
                  <a:srgbClr val="16333B"/>
                </a:solidFill>
                <a:latin typeface="Calibri"/>
                <a:ea typeface="Calibri"/>
              </a:rPr>
              <a:t>είν</a:t>
            </a:r>
            <a:r>
              <a:rPr lang="en-GB" sz="1600" b="0" strike="noStrike" spc="-1" dirty="0">
                <a:solidFill>
                  <a:srgbClr val="16333B"/>
                </a:solidFill>
                <a:latin typeface="Calibri"/>
                <a:ea typeface="Calibri"/>
              </a:rPr>
              <a:t>αι απλώς μια καταγραφή, αλλά η θεωρητική ανασύνθεση μιας κατάστασης. </a:t>
            </a:r>
            <a:r>
              <a:rPr lang="en-GB" sz="1600" b="1" strike="noStrike" spc="-1" dirty="0" err="1">
                <a:solidFill>
                  <a:srgbClr val="16333B"/>
                </a:solidFill>
                <a:latin typeface="Calibri"/>
                <a:ea typeface="Calibri"/>
              </a:rPr>
              <a:t>Οι</a:t>
            </a:r>
            <a:r>
              <a:rPr lang="en-GB" sz="1600" b="1" strike="noStrike" spc="-1" dirty="0">
                <a:solidFill>
                  <a:srgbClr val="16333B"/>
                </a:solidFill>
                <a:latin typeface="Calibri"/>
                <a:ea typeface="Calibri"/>
              </a:rPr>
              <a:t> υπ</a:t>
            </a:r>
            <a:r>
              <a:rPr lang="en-GB" sz="1600" b="1" strike="noStrike" spc="-1" dirty="0" err="1">
                <a:solidFill>
                  <a:srgbClr val="16333B"/>
                </a:solidFill>
                <a:latin typeface="Calibri"/>
                <a:ea typeface="Calibri"/>
              </a:rPr>
              <a:t>οθέσεις</a:t>
            </a:r>
            <a:r>
              <a:rPr lang="en-GB" sz="1600" b="1" strike="noStrike" spc="-1" dirty="0">
                <a:solidFill>
                  <a:srgbClr val="16333B"/>
                </a:solidFill>
                <a:latin typeface="Calibri"/>
                <a:ea typeface="Calibri"/>
              </a:rPr>
              <a:t> και </a:t>
            </a:r>
            <a:r>
              <a:rPr lang="en-GB" sz="1600" b="1" strike="noStrike" spc="-1" dirty="0" err="1">
                <a:solidFill>
                  <a:srgbClr val="16333B"/>
                </a:solidFill>
                <a:latin typeface="Calibri"/>
                <a:ea typeface="Calibri"/>
              </a:rPr>
              <a:t>οι</a:t>
            </a:r>
            <a:r>
              <a:rPr lang="en-GB" sz="1600" b="1" strike="noStrike" spc="-1" dirty="0">
                <a:solidFill>
                  <a:srgbClr val="16333B"/>
                </a:solidFill>
                <a:latin typeface="Calibri"/>
                <a:ea typeface="Calibri"/>
              </a:rPr>
              <a:t> π</a:t>
            </a:r>
            <a:r>
              <a:rPr lang="en-GB" sz="1600" b="1" strike="noStrike" spc="-1" dirty="0" err="1">
                <a:solidFill>
                  <a:srgbClr val="16333B"/>
                </a:solidFill>
                <a:latin typeface="Calibri"/>
                <a:ea typeface="Calibri"/>
              </a:rPr>
              <a:t>ροσδοκίες</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του</a:t>
            </a:r>
            <a:r>
              <a:rPr lang="en-GB" sz="1600" b="1" strike="noStrike" spc="-1" dirty="0">
                <a:solidFill>
                  <a:srgbClr val="16333B"/>
                </a:solidFill>
                <a:latin typeface="Calibri"/>
                <a:ea typeface="Calibri"/>
              </a:rPr>
              <a:t> παρα</a:t>
            </a:r>
            <a:r>
              <a:rPr lang="en-GB" sz="1600" b="1" strike="noStrike" spc="-1" dirty="0" err="1">
                <a:solidFill>
                  <a:srgbClr val="16333B"/>
                </a:solidFill>
                <a:latin typeface="Calibri"/>
                <a:ea typeface="Calibri"/>
              </a:rPr>
              <a:t>τηρητή</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είν</a:t>
            </a:r>
            <a:r>
              <a:rPr lang="en-GB" sz="1600" b="1" strike="noStrike" spc="-1" dirty="0">
                <a:solidFill>
                  <a:srgbClr val="16333B"/>
                </a:solidFill>
                <a:latin typeface="Calibri"/>
                <a:ea typeface="Calibri"/>
              </a:rPr>
              <a:t>αι οι “προ-καταλήψεις” του. </a:t>
            </a:r>
            <a:r>
              <a:rPr lang="en-GB" sz="1600" b="0" strike="noStrike" spc="-1" dirty="0">
                <a:solidFill>
                  <a:srgbClr val="16333B"/>
                </a:solidFill>
                <a:latin typeface="Calibri"/>
                <a:ea typeface="Calibri"/>
              </a:rPr>
              <a:t>Θα π</a:t>
            </a:r>
            <a:r>
              <a:rPr lang="en-GB" sz="1600" b="0" strike="noStrike" spc="-1" dirty="0" err="1">
                <a:solidFill>
                  <a:srgbClr val="16333B"/>
                </a:solidFill>
                <a:latin typeface="Calibri"/>
                <a:ea typeface="Calibri"/>
              </a:rPr>
              <a:t>ρέ</a:t>
            </a:r>
            <a:r>
              <a:rPr lang="en-GB" sz="1600" b="0" strike="noStrike" spc="-1" dirty="0">
                <a:solidFill>
                  <a:srgbClr val="16333B"/>
                </a:solidFill>
                <a:latin typeface="Calibri"/>
                <a:ea typeface="Calibri"/>
              </a:rPr>
              <a:t>πει να αποσαφηνίζονται, ώστε ο ρόλος τους να ληφθεί υπόψη στο στάδιο της ερμηνείας.»</a:t>
            </a:r>
            <a:endParaRPr lang="en-GB" sz="1600" b="0" strike="noStrike" spc="-1" dirty="0">
              <a:latin typeface="Arial"/>
            </a:endParaRPr>
          </a:p>
        </p:txBody>
      </p:sp>
      <p:sp>
        <p:nvSpPr>
          <p:cNvPr id="67" name="CustomShape 5"/>
          <p:cNvSpPr/>
          <p:nvPr/>
        </p:nvSpPr>
        <p:spPr>
          <a:xfrm>
            <a:off x="8138160" y="1432886"/>
            <a:ext cx="3060720" cy="820440"/>
          </a:xfrm>
          <a:prstGeom prst="roundRect">
            <a:avLst>
              <a:gd name="adj" fmla="val 5556"/>
            </a:avLst>
          </a:prstGeom>
          <a:solidFill>
            <a:srgbClr val="FFFFFF"/>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a:p>
        </p:txBody>
      </p:sp>
      <p:sp>
        <p:nvSpPr>
          <p:cNvPr id="68" name="CustomShape 6"/>
          <p:cNvSpPr/>
          <p:nvPr/>
        </p:nvSpPr>
        <p:spPr>
          <a:xfrm>
            <a:off x="8275320" y="1405524"/>
            <a:ext cx="2786400" cy="820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5000"/>
              </a:lnSpc>
            </a:pPr>
            <a:r>
              <a:rPr lang="en-GB" sz="1200" b="1" i="1" strike="noStrike" spc="-1" dirty="0">
                <a:solidFill>
                  <a:srgbClr val="56676C"/>
                </a:solidFill>
                <a:latin typeface="Calibri"/>
                <a:ea typeface="Calibri"/>
              </a:rPr>
              <a:t>Altrichter </a:t>
            </a:r>
            <a:r>
              <a:rPr lang="en-GB" sz="1200" b="1" i="1" strike="noStrike" spc="-1" dirty="0" err="1">
                <a:solidFill>
                  <a:srgbClr val="56676C"/>
                </a:solidFill>
                <a:latin typeface="Calibri"/>
                <a:ea typeface="Calibri"/>
              </a:rPr>
              <a:t>κ.ά</a:t>
            </a:r>
            <a:r>
              <a:rPr lang="en-GB" sz="1200" b="1" i="1" strike="noStrike" spc="-1" dirty="0">
                <a:solidFill>
                  <a:srgbClr val="56676C"/>
                </a:solidFill>
                <a:latin typeface="Calibri"/>
                <a:ea typeface="Calibri"/>
              </a:rPr>
              <a:t>., 2001: 133</a:t>
            </a:r>
            <a:endParaRPr lang="en-GB" sz="1200" b="0" strike="noStrike" spc="-1" dirty="0">
              <a:latin typeface="Arial"/>
            </a:endParaRPr>
          </a:p>
        </p:txBody>
      </p:sp>
      <p:sp>
        <p:nvSpPr>
          <p:cNvPr id="69" name="CustomShape 7"/>
          <p:cNvSpPr/>
          <p:nvPr/>
        </p:nvSpPr>
        <p:spPr>
          <a:xfrm>
            <a:off x="764458" y="2665804"/>
            <a:ext cx="10814760" cy="1436152"/>
          </a:xfrm>
          <a:prstGeom prst="roundRect">
            <a:avLst>
              <a:gd name="adj" fmla="val 4615"/>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dirty="0"/>
          </a:p>
        </p:txBody>
      </p:sp>
      <p:sp>
        <p:nvSpPr>
          <p:cNvPr id="70" name="CustomShape 8"/>
          <p:cNvSpPr/>
          <p:nvPr/>
        </p:nvSpPr>
        <p:spPr>
          <a:xfrm>
            <a:off x="962640" y="2832246"/>
            <a:ext cx="173484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dirty="0" err="1">
                <a:solidFill>
                  <a:srgbClr val="56676C"/>
                </a:solidFill>
                <a:latin typeface="Cambria"/>
                <a:ea typeface="Cambria"/>
              </a:rPr>
              <a:t>Γι</a:t>
            </a:r>
            <a:r>
              <a:rPr lang="en-GB" sz="1900" b="1" strike="noStrike" spc="-1" dirty="0">
                <a:solidFill>
                  <a:srgbClr val="56676C"/>
                </a:solidFill>
                <a:latin typeface="Cambria"/>
                <a:ea typeface="Cambria"/>
              </a:rPr>
              <a:t>α τον χώρο</a:t>
            </a:r>
            <a:endParaRPr lang="en-GB" sz="1900" b="0" strike="noStrike" spc="-1" dirty="0">
              <a:latin typeface="Arial"/>
            </a:endParaRPr>
          </a:p>
        </p:txBody>
      </p:sp>
      <p:sp>
        <p:nvSpPr>
          <p:cNvPr id="71" name="CustomShape 9"/>
          <p:cNvSpPr/>
          <p:nvPr/>
        </p:nvSpPr>
        <p:spPr>
          <a:xfrm>
            <a:off x="2834640" y="2721356"/>
            <a:ext cx="511812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a:solidFill>
                  <a:srgbClr val="16333B"/>
                </a:solidFill>
                <a:latin typeface="Calibri"/>
                <a:ea typeface="Calibri"/>
              </a:rPr>
              <a:t>«Ο επ</a:t>
            </a:r>
            <a:r>
              <a:rPr lang="en-GB" sz="1600" b="0" strike="noStrike" spc="-1" dirty="0" err="1">
                <a:solidFill>
                  <a:srgbClr val="16333B"/>
                </a:solidFill>
                <a:latin typeface="Calibri"/>
                <a:ea typeface="Calibri"/>
              </a:rPr>
              <a:t>ισκέ</a:t>
            </a:r>
            <a:r>
              <a:rPr lang="en-GB" sz="1600" b="0" strike="noStrike" spc="-1" dirty="0">
                <a:solidFill>
                  <a:srgbClr val="16333B"/>
                </a:solidFill>
                <a:latin typeface="Calibri"/>
                <a:ea typeface="Calibri"/>
              </a:rPr>
              <a:t>πτης κάθε νηπιαγωγείου προσπαθεί να διακρίνει από τα μηνύματα που αποπνέει ο χώρος την ποιότητα, τη φροντίδα καθώς και τις εκπαιδευτικές επιλογές. </a:t>
            </a:r>
            <a:r>
              <a:rPr lang="en-GB" sz="1600" b="1" strike="noStrike" spc="-1" dirty="0" err="1">
                <a:solidFill>
                  <a:srgbClr val="16333B"/>
                </a:solidFill>
                <a:latin typeface="Calibri"/>
                <a:ea typeface="Calibri"/>
              </a:rPr>
              <a:t>Όλοι</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έχουμε</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την</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τάση</a:t>
            </a:r>
            <a:r>
              <a:rPr lang="en-GB" sz="1600" b="1" strike="noStrike" spc="-1" dirty="0">
                <a:solidFill>
                  <a:srgbClr val="16333B"/>
                </a:solidFill>
                <a:latin typeface="Calibri"/>
                <a:ea typeface="Calibri"/>
              </a:rPr>
              <a:t> να “</a:t>
            </a:r>
            <a:r>
              <a:rPr lang="en-GB" sz="1600" b="1" strike="noStrike" spc="-1" dirty="0" err="1">
                <a:solidFill>
                  <a:srgbClr val="16333B"/>
                </a:solidFill>
                <a:latin typeface="Calibri"/>
                <a:ea typeface="Calibri"/>
              </a:rPr>
              <a:t>δι</a:t>
            </a:r>
            <a:r>
              <a:rPr lang="en-GB" sz="1600" b="1" strike="noStrike" spc="-1" dirty="0">
                <a:solidFill>
                  <a:srgbClr val="16333B"/>
                </a:solidFill>
                <a:latin typeface="Calibri"/>
                <a:ea typeface="Calibri"/>
              </a:rPr>
              <a:t>αβάζουμε” τα μηνύματά του βάσει των δικών μας αντιλήψεων.»</a:t>
            </a:r>
            <a:endParaRPr lang="en-GB" sz="1600" b="1" strike="noStrike" spc="-1" dirty="0">
              <a:latin typeface="Arial"/>
            </a:endParaRPr>
          </a:p>
        </p:txBody>
      </p:sp>
      <p:sp>
        <p:nvSpPr>
          <p:cNvPr id="72" name="CustomShape 10"/>
          <p:cNvSpPr/>
          <p:nvPr/>
        </p:nvSpPr>
        <p:spPr>
          <a:xfrm>
            <a:off x="8168640" y="2904236"/>
            <a:ext cx="3060720" cy="820440"/>
          </a:xfrm>
          <a:prstGeom prst="roundRect">
            <a:avLst>
              <a:gd name="adj" fmla="val 5556"/>
            </a:avLst>
          </a:prstGeom>
          <a:solidFill>
            <a:srgbClr val="FFFFFF"/>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a:p>
        </p:txBody>
      </p:sp>
      <p:sp>
        <p:nvSpPr>
          <p:cNvPr id="73" name="CustomShape 11"/>
          <p:cNvSpPr/>
          <p:nvPr/>
        </p:nvSpPr>
        <p:spPr>
          <a:xfrm>
            <a:off x="8275320" y="2967900"/>
            <a:ext cx="2786400" cy="820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5000"/>
              </a:lnSpc>
            </a:pPr>
            <a:r>
              <a:rPr lang="en-GB" sz="1200" b="1" i="1" strike="noStrike" spc="-1" dirty="0" err="1">
                <a:solidFill>
                  <a:srgbClr val="56676C"/>
                </a:solidFill>
                <a:latin typeface="Calibri"/>
                <a:ea typeface="Calibri"/>
              </a:rPr>
              <a:t>Candini</a:t>
            </a:r>
            <a:r>
              <a:rPr lang="en-GB" sz="1200" b="1" i="1" strike="noStrike" spc="-1" dirty="0">
                <a:solidFill>
                  <a:srgbClr val="56676C"/>
                </a:solidFill>
                <a:latin typeface="Calibri"/>
                <a:ea typeface="Calibri"/>
              </a:rPr>
              <a:t>, 2000: 234-235</a:t>
            </a:r>
            <a:endParaRPr lang="en-GB" sz="1200" b="0" strike="noStrike" spc="-1" dirty="0">
              <a:latin typeface="Arial"/>
            </a:endParaRPr>
          </a:p>
        </p:txBody>
      </p:sp>
      <p:sp>
        <p:nvSpPr>
          <p:cNvPr id="74" name="CustomShape 12"/>
          <p:cNvSpPr/>
          <p:nvPr/>
        </p:nvSpPr>
        <p:spPr>
          <a:xfrm>
            <a:off x="685800" y="4308497"/>
            <a:ext cx="10814760" cy="1436152"/>
          </a:xfrm>
          <a:prstGeom prst="roundRect">
            <a:avLst>
              <a:gd name="adj" fmla="val 4615"/>
            </a:avLst>
          </a:prstGeom>
          <a:solidFill>
            <a:srgbClr val="F1ECE2"/>
          </a:solidFill>
          <a:ln w="12600">
            <a:solidFill>
              <a:srgbClr val="F1ECE2"/>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75" name="CustomShape 13"/>
          <p:cNvSpPr/>
          <p:nvPr/>
        </p:nvSpPr>
        <p:spPr>
          <a:xfrm>
            <a:off x="1005840" y="4617720"/>
            <a:ext cx="173484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a:solidFill>
                  <a:srgbClr val="C2662C"/>
                </a:solidFill>
                <a:latin typeface="Cambria"/>
                <a:ea typeface="Cambria"/>
              </a:rPr>
              <a:t>Για την κοινωνική θέση</a:t>
            </a:r>
            <a:endParaRPr lang="en-GB" sz="1900" b="0" strike="noStrike" spc="-1">
              <a:latin typeface="Arial"/>
            </a:endParaRPr>
          </a:p>
        </p:txBody>
      </p:sp>
      <p:sp>
        <p:nvSpPr>
          <p:cNvPr id="76" name="CustomShape 14"/>
          <p:cNvSpPr/>
          <p:nvPr/>
        </p:nvSpPr>
        <p:spPr>
          <a:xfrm>
            <a:off x="2834640" y="4433473"/>
            <a:ext cx="511812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a:solidFill>
                  <a:srgbClr val="16333B"/>
                </a:solidFill>
                <a:latin typeface="Calibri"/>
                <a:ea typeface="Calibri"/>
              </a:rPr>
              <a:t>«Κάθε πα</a:t>
            </a:r>
            <a:r>
              <a:rPr lang="en-GB" sz="1600" b="0" strike="noStrike" spc="-1" dirty="0" err="1">
                <a:solidFill>
                  <a:srgbClr val="16333B"/>
                </a:solidFill>
                <a:latin typeface="Calibri"/>
                <a:ea typeface="Calibri"/>
              </a:rPr>
              <a:t>ιδί</a:t>
            </a:r>
            <a:r>
              <a:rPr lang="en-GB" sz="1600" b="0" strike="noStrike" spc="-1" dirty="0">
                <a:solidFill>
                  <a:srgbClr val="16333B"/>
                </a:solidFill>
                <a:latin typeface="Calibri"/>
                <a:ea typeface="Calibri"/>
              </a:rPr>
              <a:t> </a:t>
            </a:r>
            <a:r>
              <a:rPr lang="en-GB" sz="1600" b="0" strike="noStrike" spc="-1" dirty="0" err="1">
                <a:solidFill>
                  <a:srgbClr val="16333B"/>
                </a:solidFill>
                <a:latin typeface="Calibri"/>
                <a:ea typeface="Calibri"/>
              </a:rPr>
              <a:t>είν</a:t>
            </a:r>
            <a:r>
              <a:rPr lang="en-GB" sz="1600" b="0" strike="noStrike" spc="-1" dirty="0">
                <a:solidFill>
                  <a:srgbClr val="16333B"/>
                </a:solidFill>
                <a:latin typeface="Calibri"/>
                <a:ea typeface="Calibri"/>
              </a:rPr>
              <a:t>αι πράγματι μοναδικό και ξεχωριστό. Η </a:t>
            </a:r>
            <a:r>
              <a:rPr lang="en-GB" sz="1600" b="0" strike="noStrike" spc="-1" dirty="0" err="1">
                <a:solidFill>
                  <a:srgbClr val="16333B"/>
                </a:solidFill>
                <a:latin typeface="Calibri"/>
                <a:ea typeface="Calibri"/>
              </a:rPr>
              <a:t>μον</a:t>
            </a:r>
            <a:r>
              <a:rPr lang="en-GB" sz="1600" b="0" strike="noStrike" spc="-1" dirty="0">
                <a:solidFill>
                  <a:srgbClr val="16333B"/>
                </a:solidFill>
                <a:latin typeface="Calibri"/>
                <a:ea typeface="Calibri"/>
              </a:rPr>
              <a:t>αδικότητα αυτή παράγεται σε κοινωνικό περιβάλλον και φέρει τη σφραγίδα αυτού του περιβάλλοντος. […] </a:t>
            </a:r>
            <a:r>
              <a:rPr lang="en-GB" sz="1600" b="1" strike="noStrike" spc="-1" dirty="0" err="1">
                <a:solidFill>
                  <a:srgbClr val="16333B"/>
                </a:solidFill>
                <a:latin typeface="Calibri"/>
                <a:ea typeface="Calibri"/>
              </a:rPr>
              <a:t>Το</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σχολείο</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είν</a:t>
            </a:r>
            <a:r>
              <a:rPr lang="en-GB" sz="1600" b="1" strike="noStrike" spc="-1" dirty="0">
                <a:solidFill>
                  <a:srgbClr val="16333B"/>
                </a:solidFill>
                <a:latin typeface="Calibri"/>
                <a:ea typeface="Calibri"/>
              </a:rPr>
              <a:t>αι χώρος που αποτυπώνει αλλά και ενισχύει την κοινωνική ιεραρχία</a:t>
            </a:r>
            <a:r>
              <a:rPr lang="en-GB" sz="1600" b="0" strike="noStrike" spc="-1" dirty="0">
                <a:solidFill>
                  <a:srgbClr val="16333B"/>
                </a:solidFill>
                <a:latin typeface="Calibri"/>
                <a:ea typeface="Calibri"/>
              </a:rPr>
              <a:t>.»</a:t>
            </a:r>
            <a:endParaRPr lang="en-GB" sz="1600" b="0" strike="noStrike" spc="-1" dirty="0">
              <a:latin typeface="Arial"/>
            </a:endParaRPr>
          </a:p>
        </p:txBody>
      </p:sp>
      <p:sp>
        <p:nvSpPr>
          <p:cNvPr id="77" name="CustomShape 15"/>
          <p:cNvSpPr/>
          <p:nvPr/>
        </p:nvSpPr>
        <p:spPr>
          <a:xfrm>
            <a:off x="8138160" y="4800600"/>
            <a:ext cx="3060720" cy="820440"/>
          </a:xfrm>
          <a:prstGeom prst="roundRect">
            <a:avLst>
              <a:gd name="adj" fmla="val 5556"/>
            </a:avLst>
          </a:prstGeom>
          <a:solidFill>
            <a:srgbClr val="FFFFFF"/>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a:p>
        </p:txBody>
      </p:sp>
      <p:sp>
        <p:nvSpPr>
          <p:cNvPr id="78" name="CustomShape 16"/>
          <p:cNvSpPr/>
          <p:nvPr/>
        </p:nvSpPr>
        <p:spPr>
          <a:xfrm>
            <a:off x="8275320" y="4800600"/>
            <a:ext cx="2786400" cy="820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5000"/>
              </a:lnSpc>
            </a:pPr>
            <a:r>
              <a:rPr lang="en-GB" sz="1200" b="1" i="1" strike="noStrike" spc="-1">
                <a:solidFill>
                  <a:srgbClr val="C2662C"/>
                </a:solidFill>
                <a:latin typeface="Calibri"/>
                <a:ea typeface="Calibri"/>
              </a:rPr>
              <a:t>Ασκούνη, 2004: 15</a:t>
            </a:r>
            <a:endParaRPr lang="en-GB" sz="1200" b="0" strike="noStrike" spc="-1">
              <a:latin typeface="Arial"/>
            </a:endParaRPr>
          </a:p>
        </p:txBody>
      </p:sp>
      <p:sp>
        <p:nvSpPr>
          <p:cNvPr id="79" name="CustomShape 17"/>
          <p:cNvSpPr/>
          <p:nvPr/>
        </p:nvSpPr>
        <p:spPr>
          <a:xfrm>
            <a:off x="685800" y="6136804"/>
            <a:ext cx="10814760" cy="408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r>
              <a:rPr lang="en-GB" sz="1350" i="1" strike="noStrike" spc="-1" dirty="0" err="1">
                <a:solidFill>
                  <a:srgbClr val="16333B"/>
                </a:solidFill>
                <a:latin typeface="Calibri"/>
                <a:ea typeface="Calibri"/>
              </a:rPr>
              <a:t>Το</a:t>
            </a:r>
            <a:r>
              <a:rPr lang="en-GB" sz="1350" i="1" strike="noStrike" spc="-1" dirty="0">
                <a:solidFill>
                  <a:srgbClr val="16333B"/>
                </a:solidFill>
                <a:latin typeface="Calibri"/>
                <a:ea typeface="Calibri"/>
              </a:rPr>
              <a:t> </a:t>
            </a:r>
            <a:r>
              <a:rPr lang="en-GB" sz="1350" i="1" strike="noStrike" spc="-1" dirty="0" err="1">
                <a:solidFill>
                  <a:srgbClr val="16333B"/>
                </a:solidFill>
                <a:latin typeface="Calibri"/>
                <a:ea typeface="Calibri"/>
              </a:rPr>
              <a:t>ζητούμενο</a:t>
            </a:r>
            <a:r>
              <a:rPr lang="en-GB" sz="1350" i="1" strike="noStrike" spc="-1" dirty="0">
                <a:solidFill>
                  <a:srgbClr val="16333B"/>
                </a:solidFill>
                <a:latin typeface="Calibri"/>
                <a:ea typeface="Calibri"/>
              </a:rPr>
              <a:t> </a:t>
            </a:r>
            <a:r>
              <a:rPr lang="en-GB" sz="1350" i="1" strike="noStrike" spc="-1" dirty="0" err="1">
                <a:solidFill>
                  <a:srgbClr val="16333B"/>
                </a:solidFill>
                <a:latin typeface="Calibri"/>
                <a:ea typeface="Calibri"/>
              </a:rPr>
              <a:t>δεν</a:t>
            </a:r>
            <a:r>
              <a:rPr lang="en-GB" sz="1350" i="1" strike="noStrike" spc="-1" dirty="0">
                <a:solidFill>
                  <a:srgbClr val="16333B"/>
                </a:solidFill>
                <a:latin typeface="Calibri"/>
                <a:ea typeface="Calibri"/>
              </a:rPr>
              <a:t> </a:t>
            </a:r>
            <a:r>
              <a:rPr lang="en-GB" sz="1350" i="1" strike="noStrike" spc="-1" dirty="0" err="1">
                <a:solidFill>
                  <a:srgbClr val="16333B"/>
                </a:solidFill>
                <a:latin typeface="Calibri"/>
                <a:ea typeface="Calibri"/>
              </a:rPr>
              <a:t>είν</a:t>
            </a:r>
            <a:r>
              <a:rPr lang="en-GB" sz="1350" i="1" strike="noStrike" spc="-1" dirty="0">
                <a:solidFill>
                  <a:srgbClr val="16333B"/>
                </a:solidFill>
                <a:latin typeface="Calibri"/>
                <a:ea typeface="Calibri"/>
              </a:rPr>
              <a:t>αι να μην έχετε προ-καταλήψεις. </a:t>
            </a:r>
            <a:r>
              <a:rPr lang="en-GB" sz="1350" i="1" strike="noStrike" spc="-1" dirty="0" err="1">
                <a:solidFill>
                  <a:srgbClr val="16333B"/>
                </a:solidFill>
                <a:latin typeface="Calibri"/>
                <a:ea typeface="Calibri"/>
              </a:rPr>
              <a:t>Είν</a:t>
            </a:r>
            <a:r>
              <a:rPr lang="en-GB" sz="1350" i="1" strike="noStrike" spc="-1" dirty="0">
                <a:solidFill>
                  <a:srgbClr val="16333B"/>
                </a:solidFill>
                <a:latin typeface="Calibri"/>
                <a:ea typeface="Calibri"/>
              </a:rPr>
              <a:t>αι να τις έχετε γραμμένες, ώστε να λογοδοτούν στο στάδιο της ερμηνείας. (όπ</a:t>
            </a:r>
            <a:r>
              <a:rPr lang="en-GB" sz="1350" i="1" strike="noStrike" spc="-1" dirty="0" err="1">
                <a:solidFill>
                  <a:srgbClr val="16333B"/>
                </a:solidFill>
                <a:latin typeface="Calibri"/>
                <a:ea typeface="Calibri"/>
              </a:rPr>
              <a:t>ως</a:t>
            </a:r>
            <a:r>
              <a:rPr lang="en-GB" sz="1350" i="1" strike="noStrike" spc="-1" dirty="0">
                <a:solidFill>
                  <a:srgbClr val="16333B"/>
                </a:solidFill>
                <a:latin typeface="Calibri"/>
                <a:ea typeface="Calibri"/>
              </a:rPr>
              <a:t> παρα</a:t>
            </a:r>
            <a:r>
              <a:rPr lang="en-GB" sz="1350" i="1" strike="noStrike" spc="-1" dirty="0" err="1">
                <a:solidFill>
                  <a:srgbClr val="16333B"/>
                </a:solidFill>
                <a:latin typeface="Calibri"/>
                <a:ea typeface="Calibri"/>
              </a:rPr>
              <a:t>τίθεντ</a:t>
            </a:r>
            <a:r>
              <a:rPr lang="en-GB" sz="1350" i="1" strike="noStrike" spc="-1" dirty="0">
                <a:solidFill>
                  <a:srgbClr val="16333B"/>
                </a:solidFill>
                <a:latin typeface="Calibri"/>
                <a:ea typeface="Calibri"/>
              </a:rPr>
              <a:t>αι στο τεύχος 2</a:t>
            </a:r>
            <a:r>
              <a:rPr lang="el-GR" sz="1350" i="1" spc="-1" dirty="0">
                <a:solidFill>
                  <a:srgbClr val="16333B"/>
                </a:solidFill>
                <a:latin typeface="Calibri"/>
                <a:ea typeface="Calibri"/>
              </a:rPr>
              <a:t>, </a:t>
            </a:r>
            <a:r>
              <a:rPr lang="el-GR" sz="1400" b="0" i="0" dirty="0" err="1">
                <a:solidFill>
                  <a:srgbClr val="3A4A4E"/>
                </a:solidFill>
                <a:latin typeface="Calibri"/>
              </a:rPr>
              <a:t>Τσάφος</a:t>
            </a:r>
            <a:r>
              <a:rPr lang="el-GR" sz="1400" b="0" i="0" dirty="0">
                <a:solidFill>
                  <a:srgbClr val="3A4A4E"/>
                </a:solidFill>
                <a:latin typeface="Calibri"/>
              </a:rPr>
              <a:t>, Β. (</a:t>
            </a:r>
            <a:r>
              <a:rPr lang="el-GR" sz="1400" b="0" i="0" dirty="0" err="1">
                <a:solidFill>
                  <a:srgbClr val="3A4A4E"/>
                </a:solidFill>
                <a:latin typeface="Calibri"/>
              </a:rPr>
              <a:t>επιμ</a:t>
            </a:r>
            <a:r>
              <a:rPr lang="el-GR" sz="1400" b="0" i="0" dirty="0">
                <a:solidFill>
                  <a:srgbClr val="3A4A4E"/>
                </a:solidFill>
                <a:latin typeface="Calibri"/>
              </a:rPr>
              <a:t>.) (2016). Διερεύνηση και κατανόηση των παραμέτρων της εκπαιδευτικής διαδικασίας (τεύχος 2). Αθήνα: </a:t>
            </a:r>
            <a:r>
              <a:rPr lang="el-GR" sz="1400" b="0" i="0" dirty="0" err="1">
                <a:solidFill>
                  <a:srgbClr val="3A4A4E"/>
                </a:solidFill>
                <a:latin typeface="Calibri"/>
              </a:rPr>
              <a:t>Gutenberg</a:t>
            </a:r>
            <a:r>
              <a:rPr lang="el-GR" sz="1400" b="0" i="0" dirty="0">
                <a:solidFill>
                  <a:srgbClr val="3A4A4E"/>
                </a:solidFill>
                <a:latin typeface="Calibri"/>
              </a:rPr>
              <a:t>.</a:t>
            </a:r>
            <a:r>
              <a:rPr lang="en-GB" sz="1350" b="1" i="1" strike="noStrike" spc="-1" dirty="0">
                <a:solidFill>
                  <a:srgbClr val="16333B"/>
                </a:solidFill>
                <a:latin typeface="Calibri"/>
                <a:ea typeface="Calibri"/>
              </a:rPr>
              <a:t>)</a:t>
            </a:r>
            <a:endParaRPr lang="en-GB" sz="1350" b="0" strike="noStrike" spc="-1" dirty="0">
              <a:latin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CustomShape 1"/>
          <p:cNvSpPr/>
          <p:nvPr/>
        </p:nvSpPr>
        <p:spPr>
          <a:xfrm>
            <a:off x="685800" y="411480"/>
            <a:ext cx="9902880" cy="8658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2900" b="1" strike="noStrike" spc="-1">
                <a:solidFill>
                  <a:srgbClr val="16333B"/>
                </a:solidFill>
                <a:latin typeface="Cambria"/>
                <a:ea typeface="Cambria"/>
              </a:rPr>
              <a:t>Εργαστήριο: τρία στοιχεία, τρεις προβλέψεις</a:t>
            </a:r>
            <a:endParaRPr lang="en-GB" sz="2900" b="0" strike="noStrike" spc="-1">
              <a:latin typeface="Arial"/>
            </a:endParaRPr>
          </a:p>
        </p:txBody>
      </p:sp>
      <p:sp>
        <p:nvSpPr>
          <p:cNvPr id="196" name="CustomShape 2"/>
          <p:cNvSpPr/>
          <p:nvPr/>
        </p:nvSpPr>
        <p:spPr>
          <a:xfrm>
            <a:off x="685800" y="1828800"/>
            <a:ext cx="3426120" cy="2923200"/>
          </a:xfrm>
          <a:prstGeom prst="roundRect">
            <a:avLst>
              <a:gd name="adj" fmla="val 1875"/>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197" name="CustomShape 3"/>
          <p:cNvSpPr/>
          <p:nvPr/>
        </p:nvSpPr>
        <p:spPr>
          <a:xfrm>
            <a:off x="978480" y="2057400"/>
            <a:ext cx="774360" cy="408600"/>
          </a:xfrm>
          <a:prstGeom prst="roundRect">
            <a:avLst>
              <a:gd name="adj" fmla="val 48889"/>
            </a:avLst>
          </a:prstGeom>
          <a:solidFill>
            <a:srgbClr val="2E7D7B"/>
          </a:solidFill>
          <a:ln w="12600">
            <a:solidFill>
              <a:srgbClr val="2E7D7B"/>
            </a:solidFill>
            <a:round/>
          </a:ln>
        </p:spPr>
        <p:style>
          <a:lnRef idx="0">
            <a:scrgbClr r="0" g="0" b="0"/>
          </a:lnRef>
          <a:fillRef idx="0">
            <a:scrgbClr r="0" g="0" b="0"/>
          </a:fillRef>
          <a:effectRef idx="0">
            <a:scrgbClr r="0" g="0" b="0"/>
          </a:effectRef>
          <a:fontRef idx="minor"/>
        </p:style>
        <p:txBody>
          <a:bodyPr/>
          <a:lstStyle/>
          <a:p>
            <a:endParaRPr/>
          </a:p>
        </p:txBody>
      </p:sp>
      <p:sp>
        <p:nvSpPr>
          <p:cNvPr id="198" name="CustomShape 4"/>
          <p:cNvSpPr/>
          <p:nvPr/>
        </p:nvSpPr>
        <p:spPr>
          <a:xfrm>
            <a:off x="978480" y="2057400"/>
            <a:ext cx="774360" cy="408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GB" sz="1300" b="1" strike="noStrike" spc="-1">
                <a:solidFill>
                  <a:srgbClr val="FFFFFF"/>
                </a:solidFill>
                <a:latin typeface="Calibri"/>
                <a:ea typeface="Calibri"/>
              </a:rPr>
              <a:t>5'</a:t>
            </a:r>
            <a:endParaRPr lang="en-GB" sz="1300" b="0" strike="noStrike" spc="-1">
              <a:latin typeface="Arial"/>
            </a:endParaRPr>
          </a:p>
        </p:txBody>
      </p:sp>
      <p:sp>
        <p:nvSpPr>
          <p:cNvPr id="199" name="CustomShape 5"/>
          <p:cNvSpPr/>
          <p:nvPr/>
        </p:nvSpPr>
        <p:spPr>
          <a:xfrm>
            <a:off x="1874520" y="2057400"/>
            <a:ext cx="2008800" cy="408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800" b="1" strike="noStrike" spc="-1">
                <a:solidFill>
                  <a:srgbClr val="16333B"/>
                </a:solidFill>
                <a:latin typeface="Cambria"/>
                <a:ea typeface="Cambria"/>
              </a:rPr>
              <a:t>Ατομικά</a:t>
            </a:r>
            <a:endParaRPr lang="en-GB" sz="1800" b="0" strike="noStrike" spc="-1">
              <a:latin typeface="Arial"/>
            </a:endParaRPr>
          </a:p>
        </p:txBody>
      </p:sp>
      <p:sp>
        <p:nvSpPr>
          <p:cNvPr id="200" name="CustomShape 6"/>
          <p:cNvSpPr/>
          <p:nvPr/>
        </p:nvSpPr>
        <p:spPr>
          <a:xfrm>
            <a:off x="978480" y="2651760"/>
            <a:ext cx="2877480" cy="19173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2000"/>
              </a:lnSpc>
            </a:pPr>
            <a:r>
              <a:rPr lang="en-GB" b="0" strike="noStrike" spc="-1" dirty="0" err="1">
                <a:solidFill>
                  <a:srgbClr val="56676C"/>
                </a:solidFill>
                <a:latin typeface="Calibri"/>
                <a:ea typeface="Calibri"/>
              </a:rPr>
              <a:t>Δείτε</a:t>
            </a:r>
            <a:r>
              <a:rPr lang="en-GB" b="0" strike="noStrike" spc="-1" dirty="0">
                <a:solidFill>
                  <a:srgbClr val="56676C"/>
                </a:solidFill>
                <a:latin typeface="Calibri"/>
                <a:ea typeface="Calibri"/>
              </a:rPr>
              <a:t> </a:t>
            </a:r>
            <a:r>
              <a:rPr lang="en-GB" b="0" strike="noStrike" spc="-1" dirty="0" err="1">
                <a:solidFill>
                  <a:srgbClr val="56676C"/>
                </a:solidFill>
                <a:latin typeface="Calibri"/>
                <a:ea typeface="Calibri"/>
              </a:rPr>
              <a:t>την</a:t>
            </a:r>
            <a:r>
              <a:rPr lang="en-GB" b="0" strike="noStrike" spc="-1" dirty="0">
                <a:solidFill>
                  <a:srgbClr val="56676C"/>
                </a:solidFill>
                <a:latin typeface="Calibri"/>
                <a:ea typeface="Calibri"/>
              </a:rPr>
              <a:t> α</a:t>
            </a:r>
            <a:r>
              <a:rPr lang="en-GB" b="0" strike="noStrike" spc="-1" dirty="0" err="1">
                <a:solidFill>
                  <a:srgbClr val="56676C"/>
                </a:solidFill>
                <a:latin typeface="Calibri"/>
                <a:ea typeface="Calibri"/>
              </a:rPr>
              <a:t>ριστερή</a:t>
            </a:r>
            <a:r>
              <a:rPr lang="en-GB" b="0" strike="noStrike" spc="-1" dirty="0">
                <a:solidFill>
                  <a:srgbClr val="56676C"/>
                </a:solidFill>
                <a:latin typeface="Calibri"/>
                <a:ea typeface="Calibri"/>
              </a:rPr>
              <a:t> </a:t>
            </a:r>
            <a:r>
              <a:rPr lang="en-GB" b="0" strike="noStrike" spc="-1" dirty="0" err="1">
                <a:solidFill>
                  <a:srgbClr val="56676C"/>
                </a:solidFill>
                <a:latin typeface="Calibri"/>
                <a:ea typeface="Calibri"/>
              </a:rPr>
              <a:t>στήλη</a:t>
            </a:r>
            <a:r>
              <a:rPr lang="en-GB" b="0" strike="noStrike" spc="-1" dirty="0">
                <a:solidFill>
                  <a:srgbClr val="56676C"/>
                </a:solidFill>
                <a:latin typeface="Calibri"/>
                <a:ea typeface="Calibri"/>
              </a:rPr>
              <a:t> </a:t>
            </a:r>
            <a:r>
              <a:rPr lang="en-GB" b="0" strike="noStrike" spc="-1" dirty="0" err="1">
                <a:solidFill>
                  <a:srgbClr val="56676C"/>
                </a:solidFill>
                <a:latin typeface="Calibri"/>
                <a:ea typeface="Calibri"/>
              </a:rPr>
              <a:t>της</a:t>
            </a:r>
            <a:r>
              <a:rPr lang="en-GB" b="0" strike="noStrike" spc="-1" dirty="0">
                <a:solidFill>
                  <a:srgbClr val="56676C"/>
                </a:solidFill>
                <a:latin typeface="Calibri"/>
                <a:ea typeface="Calibri"/>
              </a:rPr>
              <a:t> επ</a:t>
            </a:r>
            <a:r>
              <a:rPr lang="en-GB" b="0" strike="noStrike" spc="-1" dirty="0" err="1">
                <a:solidFill>
                  <a:srgbClr val="56676C"/>
                </a:solidFill>
                <a:latin typeface="Calibri"/>
                <a:ea typeface="Calibri"/>
              </a:rPr>
              <a:t>όμενης</a:t>
            </a:r>
            <a:r>
              <a:rPr lang="en-GB" b="0" strike="noStrike" spc="-1" dirty="0">
                <a:solidFill>
                  <a:srgbClr val="56676C"/>
                </a:solidFill>
                <a:latin typeface="Calibri"/>
                <a:ea typeface="Calibri"/>
              </a:rPr>
              <a:t> </a:t>
            </a:r>
            <a:r>
              <a:rPr lang="en-GB" b="0" strike="noStrike" spc="-1" dirty="0" err="1">
                <a:solidFill>
                  <a:srgbClr val="56676C"/>
                </a:solidFill>
                <a:latin typeface="Calibri"/>
                <a:ea typeface="Calibri"/>
              </a:rPr>
              <a:t>δι</a:t>
            </a:r>
            <a:r>
              <a:rPr lang="en-GB" b="0" strike="noStrike" spc="-1" dirty="0">
                <a:solidFill>
                  <a:srgbClr val="56676C"/>
                </a:solidFill>
                <a:latin typeface="Calibri"/>
                <a:ea typeface="Calibri"/>
              </a:rPr>
              <a:t>αφάνειας. </a:t>
            </a:r>
            <a:r>
              <a:rPr lang="en-GB" b="0" strike="noStrike" spc="-1" dirty="0" err="1">
                <a:solidFill>
                  <a:srgbClr val="56676C"/>
                </a:solidFill>
                <a:latin typeface="Calibri"/>
                <a:ea typeface="Calibri"/>
              </a:rPr>
              <a:t>Γράψτε</a:t>
            </a:r>
            <a:r>
              <a:rPr lang="en-GB" b="0" strike="noStrike" spc="-1" dirty="0">
                <a:solidFill>
                  <a:srgbClr val="56676C"/>
                </a:solidFill>
                <a:latin typeface="Calibri"/>
                <a:ea typeface="Calibri"/>
              </a:rPr>
              <a:t> </a:t>
            </a:r>
            <a:r>
              <a:rPr lang="en-GB" b="0" strike="noStrike" spc="-1" dirty="0" err="1">
                <a:solidFill>
                  <a:srgbClr val="56676C"/>
                </a:solidFill>
                <a:latin typeface="Calibri"/>
                <a:ea typeface="Calibri"/>
              </a:rPr>
              <a:t>τρεις</a:t>
            </a:r>
            <a:r>
              <a:rPr lang="en-GB" b="0" strike="noStrike" spc="-1" dirty="0">
                <a:solidFill>
                  <a:srgbClr val="56676C"/>
                </a:solidFill>
                <a:latin typeface="Calibri"/>
                <a:ea typeface="Calibri"/>
              </a:rPr>
              <a:t> π</a:t>
            </a:r>
            <a:r>
              <a:rPr lang="en-GB" b="0" strike="noStrike" spc="-1" dirty="0" err="1">
                <a:solidFill>
                  <a:srgbClr val="56676C"/>
                </a:solidFill>
                <a:latin typeface="Calibri"/>
                <a:ea typeface="Calibri"/>
              </a:rPr>
              <a:t>ρο</a:t>
            </a:r>
            <a:r>
              <a:rPr lang="en-GB" b="0" strike="noStrike" spc="-1" dirty="0">
                <a:solidFill>
                  <a:srgbClr val="56676C"/>
                </a:solidFill>
                <a:latin typeface="Calibri"/>
                <a:ea typeface="Calibri"/>
              </a:rPr>
              <a:t>βλέψεις για το τι θα δείτε μέσα σε αυτή την τάξη.</a:t>
            </a:r>
            <a:endParaRPr lang="en-GB" b="0" strike="noStrike" spc="-1" dirty="0">
              <a:latin typeface="Arial"/>
            </a:endParaRPr>
          </a:p>
        </p:txBody>
      </p:sp>
      <p:sp>
        <p:nvSpPr>
          <p:cNvPr id="201" name="CustomShape 7"/>
          <p:cNvSpPr/>
          <p:nvPr/>
        </p:nvSpPr>
        <p:spPr>
          <a:xfrm>
            <a:off x="4361760" y="1828800"/>
            <a:ext cx="3426120" cy="2923200"/>
          </a:xfrm>
          <a:prstGeom prst="roundRect">
            <a:avLst>
              <a:gd name="adj" fmla="val 1875"/>
            </a:avLst>
          </a:prstGeom>
          <a:solidFill>
            <a:srgbClr val="F1ECE2"/>
          </a:solidFill>
          <a:ln w="12600">
            <a:solidFill>
              <a:srgbClr val="F1ECE2"/>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202" name="CustomShape 8"/>
          <p:cNvSpPr/>
          <p:nvPr/>
        </p:nvSpPr>
        <p:spPr>
          <a:xfrm>
            <a:off x="4654440" y="2057400"/>
            <a:ext cx="774360" cy="408600"/>
          </a:xfrm>
          <a:prstGeom prst="roundRect">
            <a:avLst>
              <a:gd name="adj" fmla="val 48889"/>
            </a:avLst>
          </a:prstGeom>
          <a:solidFill>
            <a:srgbClr val="C2662C"/>
          </a:solidFill>
          <a:ln w="12600">
            <a:solidFill>
              <a:srgbClr val="C2662C"/>
            </a:solidFill>
            <a:round/>
          </a:ln>
        </p:spPr>
        <p:style>
          <a:lnRef idx="0">
            <a:scrgbClr r="0" g="0" b="0"/>
          </a:lnRef>
          <a:fillRef idx="0">
            <a:scrgbClr r="0" g="0" b="0"/>
          </a:fillRef>
          <a:effectRef idx="0">
            <a:scrgbClr r="0" g="0" b="0"/>
          </a:effectRef>
          <a:fontRef idx="minor"/>
        </p:style>
        <p:txBody>
          <a:bodyPr/>
          <a:lstStyle/>
          <a:p>
            <a:endParaRPr/>
          </a:p>
        </p:txBody>
      </p:sp>
      <p:sp>
        <p:nvSpPr>
          <p:cNvPr id="203" name="CustomShape 9"/>
          <p:cNvSpPr/>
          <p:nvPr/>
        </p:nvSpPr>
        <p:spPr>
          <a:xfrm>
            <a:off x="4654440" y="2057400"/>
            <a:ext cx="774360" cy="408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l-GR" sz="1300" b="1" spc="-1" dirty="0">
                <a:solidFill>
                  <a:srgbClr val="FFFFFF"/>
                </a:solidFill>
                <a:latin typeface="Calibri"/>
                <a:ea typeface="Calibri"/>
              </a:rPr>
              <a:t>5</a:t>
            </a:r>
            <a:r>
              <a:rPr lang="en-GB" sz="1300" b="1" strike="noStrike" spc="-1" dirty="0">
                <a:solidFill>
                  <a:srgbClr val="FFFFFF"/>
                </a:solidFill>
                <a:latin typeface="Calibri"/>
                <a:ea typeface="Calibri"/>
              </a:rPr>
              <a:t>'</a:t>
            </a:r>
            <a:endParaRPr lang="en-GB" sz="1300" b="0" strike="noStrike" spc="-1" dirty="0">
              <a:latin typeface="Arial"/>
            </a:endParaRPr>
          </a:p>
        </p:txBody>
      </p:sp>
      <p:sp>
        <p:nvSpPr>
          <p:cNvPr id="204" name="CustomShape 10"/>
          <p:cNvSpPr/>
          <p:nvPr/>
        </p:nvSpPr>
        <p:spPr>
          <a:xfrm>
            <a:off x="5550480" y="2057400"/>
            <a:ext cx="2008800" cy="408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l-GR" b="1" spc="-1" dirty="0">
                <a:solidFill>
                  <a:srgbClr val="16333B"/>
                </a:solidFill>
                <a:latin typeface="Cambria"/>
                <a:ea typeface="Cambria"/>
              </a:rPr>
              <a:t>Ατομικά</a:t>
            </a:r>
            <a:endParaRPr lang="en-GB" sz="1800" b="0" strike="noStrike" spc="-1" dirty="0">
              <a:latin typeface="Arial"/>
            </a:endParaRPr>
          </a:p>
        </p:txBody>
      </p:sp>
      <p:sp>
        <p:nvSpPr>
          <p:cNvPr id="205" name="CustomShape 11"/>
          <p:cNvSpPr/>
          <p:nvPr/>
        </p:nvSpPr>
        <p:spPr>
          <a:xfrm>
            <a:off x="4654440" y="2651760"/>
            <a:ext cx="2877480" cy="19173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2000"/>
              </a:lnSpc>
            </a:pPr>
            <a:r>
              <a:rPr lang="en-GB" b="0" strike="noStrike" spc="-1" dirty="0">
                <a:solidFill>
                  <a:srgbClr val="56676C"/>
                </a:solidFill>
                <a:latin typeface="Calibri"/>
                <a:ea typeface="Calibri"/>
              </a:rPr>
              <a:t>Απ</a:t>
            </a:r>
            <a:r>
              <a:rPr lang="en-GB" b="0" strike="noStrike" spc="-1" dirty="0" err="1">
                <a:solidFill>
                  <a:srgbClr val="56676C"/>
                </a:solidFill>
                <a:latin typeface="Calibri"/>
                <a:ea typeface="Calibri"/>
              </a:rPr>
              <a:t>οκ</a:t>
            </a:r>
            <a:r>
              <a:rPr lang="en-GB" b="0" strike="noStrike" spc="-1" dirty="0">
                <a:solidFill>
                  <a:srgbClr val="56676C"/>
                </a:solidFill>
                <a:latin typeface="Calibri"/>
                <a:ea typeface="Calibri"/>
              </a:rPr>
              <a:t>αλύπτουμε τη δεξιά στήλη. </a:t>
            </a:r>
            <a:r>
              <a:rPr lang="en-GB" b="0" strike="noStrike" spc="-1" dirty="0" err="1">
                <a:solidFill>
                  <a:srgbClr val="56676C"/>
                </a:solidFill>
                <a:latin typeface="Calibri"/>
                <a:ea typeface="Calibri"/>
              </a:rPr>
              <a:t>Ποιες</a:t>
            </a:r>
            <a:r>
              <a:rPr lang="en-GB" b="0" strike="noStrike" spc="-1" dirty="0">
                <a:solidFill>
                  <a:srgbClr val="56676C"/>
                </a:solidFill>
                <a:latin typeface="Calibri"/>
                <a:ea typeface="Calibri"/>
              </a:rPr>
              <a:t> από </a:t>
            </a:r>
            <a:r>
              <a:rPr lang="en-GB" b="0" strike="noStrike" spc="-1" dirty="0" err="1">
                <a:solidFill>
                  <a:srgbClr val="56676C"/>
                </a:solidFill>
                <a:latin typeface="Calibri"/>
                <a:ea typeface="Calibri"/>
              </a:rPr>
              <a:t>τις</a:t>
            </a:r>
            <a:r>
              <a:rPr lang="en-GB" b="0" strike="noStrike" spc="-1" dirty="0">
                <a:solidFill>
                  <a:srgbClr val="56676C"/>
                </a:solidFill>
                <a:latin typeface="Calibri"/>
                <a:ea typeface="Calibri"/>
              </a:rPr>
              <a:t> π</a:t>
            </a:r>
            <a:r>
              <a:rPr lang="en-GB" b="0" strike="noStrike" spc="-1" dirty="0" err="1">
                <a:solidFill>
                  <a:srgbClr val="56676C"/>
                </a:solidFill>
                <a:latin typeface="Calibri"/>
                <a:ea typeface="Calibri"/>
              </a:rPr>
              <a:t>ρο</a:t>
            </a:r>
            <a:r>
              <a:rPr lang="en-GB" b="0" strike="noStrike" spc="-1" dirty="0">
                <a:solidFill>
                  <a:srgbClr val="56676C"/>
                </a:solidFill>
                <a:latin typeface="Calibri"/>
                <a:ea typeface="Calibri"/>
              </a:rPr>
              <a:t>βλέψεις σας επιβεβαιώθηκαν και ποιες όχι;</a:t>
            </a:r>
            <a:endParaRPr lang="en-GB" b="0" strike="noStrike" spc="-1" dirty="0">
              <a:latin typeface="Arial"/>
            </a:endParaRPr>
          </a:p>
        </p:txBody>
      </p:sp>
      <p:sp>
        <p:nvSpPr>
          <p:cNvPr id="206" name="CustomShape 12"/>
          <p:cNvSpPr/>
          <p:nvPr/>
        </p:nvSpPr>
        <p:spPr>
          <a:xfrm>
            <a:off x="8037720" y="1828800"/>
            <a:ext cx="3426120" cy="2923200"/>
          </a:xfrm>
          <a:prstGeom prst="roundRect">
            <a:avLst>
              <a:gd name="adj" fmla="val 1875"/>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207" name="CustomShape 13"/>
          <p:cNvSpPr/>
          <p:nvPr/>
        </p:nvSpPr>
        <p:spPr>
          <a:xfrm>
            <a:off x="8330040" y="2057400"/>
            <a:ext cx="774360" cy="408600"/>
          </a:xfrm>
          <a:prstGeom prst="roundRect">
            <a:avLst>
              <a:gd name="adj" fmla="val 48889"/>
            </a:avLst>
          </a:prstGeom>
          <a:solidFill>
            <a:srgbClr val="2E7D7B"/>
          </a:solidFill>
          <a:ln w="12600">
            <a:solidFill>
              <a:srgbClr val="2E7D7B"/>
            </a:solidFill>
            <a:round/>
          </a:ln>
        </p:spPr>
        <p:style>
          <a:lnRef idx="0">
            <a:scrgbClr r="0" g="0" b="0"/>
          </a:lnRef>
          <a:fillRef idx="0">
            <a:scrgbClr r="0" g="0" b="0"/>
          </a:fillRef>
          <a:effectRef idx="0">
            <a:scrgbClr r="0" g="0" b="0"/>
          </a:effectRef>
          <a:fontRef idx="minor"/>
        </p:style>
        <p:txBody>
          <a:bodyPr/>
          <a:lstStyle/>
          <a:p>
            <a:endParaRPr/>
          </a:p>
        </p:txBody>
      </p:sp>
      <p:sp>
        <p:nvSpPr>
          <p:cNvPr id="208" name="CustomShape 14"/>
          <p:cNvSpPr/>
          <p:nvPr/>
        </p:nvSpPr>
        <p:spPr>
          <a:xfrm>
            <a:off x="8330040" y="2057400"/>
            <a:ext cx="774360" cy="408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l-GR" sz="1300" b="1" spc="-1" dirty="0">
                <a:solidFill>
                  <a:srgbClr val="FFFFFF"/>
                </a:solidFill>
                <a:latin typeface="Calibri"/>
                <a:ea typeface="Calibri"/>
              </a:rPr>
              <a:t>5</a:t>
            </a:r>
            <a:r>
              <a:rPr lang="en-GB" sz="1300" b="1" strike="noStrike" spc="-1" dirty="0">
                <a:solidFill>
                  <a:srgbClr val="FFFFFF"/>
                </a:solidFill>
                <a:latin typeface="Calibri"/>
                <a:ea typeface="Calibri"/>
              </a:rPr>
              <a:t>'</a:t>
            </a:r>
            <a:endParaRPr lang="en-GB" sz="1300" b="0" strike="noStrike" spc="-1" dirty="0">
              <a:latin typeface="Arial"/>
            </a:endParaRPr>
          </a:p>
        </p:txBody>
      </p:sp>
      <p:sp>
        <p:nvSpPr>
          <p:cNvPr id="209" name="CustomShape 15"/>
          <p:cNvSpPr/>
          <p:nvPr/>
        </p:nvSpPr>
        <p:spPr>
          <a:xfrm>
            <a:off x="9226440" y="2057400"/>
            <a:ext cx="2008800" cy="408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800" b="1" strike="noStrike" spc="-1">
                <a:solidFill>
                  <a:srgbClr val="16333B"/>
                </a:solidFill>
                <a:latin typeface="Cambria"/>
                <a:ea typeface="Cambria"/>
              </a:rPr>
              <a:t>Ολομέλεια</a:t>
            </a:r>
            <a:endParaRPr lang="en-GB" sz="1800" b="0" strike="noStrike" spc="-1">
              <a:latin typeface="Arial"/>
            </a:endParaRPr>
          </a:p>
        </p:txBody>
      </p:sp>
      <p:sp>
        <p:nvSpPr>
          <p:cNvPr id="210" name="CustomShape 16"/>
          <p:cNvSpPr/>
          <p:nvPr/>
        </p:nvSpPr>
        <p:spPr>
          <a:xfrm>
            <a:off x="8330040" y="2651760"/>
            <a:ext cx="2877480" cy="19173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2000"/>
              </a:lnSpc>
            </a:pPr>
            <a:r>
              <a:rPr lang="en-GB" b="0" strike="noStrike" spc="-1" dirty="0" err="1">
                <a:solidFill>
                  <a:srgbClr val="56676C"/>
                </a:solidFill>
                <a:latin typeface="Calibri"/>
                <a:ea typeface="Calibri"/>
              </a:rPr>
              <a:t>Γι</a:t>
            </a:r>
            <a:r>
              <a:rPr lang="en-GB" b="0" strike="noStrike" spc="-1" dirty="0">
                <a:solidFill>
                  <a:srgbClr val="56676C"/>
                </a:solidFill>
                <a:latin typeface="Calibri"/>
                <a:ea typeface="Calibri"/>
              </a:rPr>
              <a:t>α κάθε πρόβλεψη που δεν επιβεβαιώθηκε: από πού ήρθε; Από τα τρία στοιχεία ή από κάτι που ήδη κουβαλούσατε;</a:t>
            </a:r>
            <a:endParaRPr lang="en-GB" b="0" strike="noStrike" spc="-1" dirty="0">
              <a:latin typeface="Arial"/>
            </a:endParaRPr>
          </a:p>
        </p:txBody>
      </p:sp>
      <p:sp>
        <p:nvSpPr>
          <p:cNvPr id="211" name="CustomShape 17"/>
          <p:cNvSpPr/>
          <p:nvPr/>
        </p:nvSpPr>
        <p:spPr>
          <a:xfrm>
            <a:off x="685800" y="4983480"/>
            <a:ext cx="10814400" cy="1048680"/>
          </a:xfrm>
          <a:prstGeom prst="roundRect">
            <a:avLst>
              <a:gd name="adj" fmla="val 5217"/>
            </a:avLst>
          </a:prstGeom>
          <a:solidFill>
            <a:srgbClr val="16333B"/>
          </a:solidFill>
          <a:ln w="12600">
            <a:solidFill>
              <a:srgbClr val="16333B"/>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212" name="CustomShape 18"/>
          <p:cNvSpPr/>
          <p:nvPr/>
        </p:nvSpPr>
        <p:spPr>
          <a:xfrm>
            <a:off x="1051560" y="4983480"/>
            <a:ext cx="10082880" cy="10486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8000"/>
              </a:lnSpc>
            </a:pPr>
            <a:r>
              <a:rPr lang="en-GB" sz="1600" b="1" strike="noStrike" spc="-1">
                <a:solidFill>
                  <a:srgbClr val="FFFFFF"/>
                </a:solidFill>
                <a:latin typeface="Cambria"/>
                <a:ea typeface="Cambria"/>
              </a:rPr>
              <a:t>Αυτό περιέγραψε ο Rist: η προσδοκία γεννιέται πριν από την παρατήρηση. Το ζητούμενο είναι να τη δείτε πριν σας κατευθύνει. (Rist, 1970· Gonzalez, Moll &amp; Amanti, 2005)</a:t>
            </a:r>
            <a:endParaRPr lang="en-GB" sz="1600" b="0" strike="noStrike" spc="-1">
              <a:latin typeface="Aria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CustomShape 1"/>
          <p:cNvSpPr/>
          <p:nvPr/>
        </p:nvSpPr>
        <p:spPr>
          <a:xfrm>
            <a:off x="685800" y="411480"/>
            <a:ext cx="9903240" cy="8661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2900" b="1" strike="noStrike" spc="-1" dirty="0" err="1">
                <a:solidFill>
                  <a:srgbClr val="16333B"/>
                </a:solidFill>
                <a:latin typeface="Cambria"/>
                <a:ea typeface="Cambria"/>
              </a:rPr>
              <a:t>Έν</a:t>
            </a:r>
            <a:r>
              <a:rPr lang="en-GB" sz="2900" b="1" strike="noStrike" spc="-1" dirty="0">
                <a:solidFill>
                  <a:srgbClr val="16333B"/>
                </a:solidFill>
                <a:latin typeface="Cambria"/>
                <a:ea typeface="Cambria"/>
              </a:rPr>
              <a:t>α νηπιαγωγείο, δύο εικόνες</a:t>
            </a:r>
            <a:endParaRPr lang="en-GB" sz="2900" b="0" strike="noStrike" spc="-1" dirty="0">
              <a:latin typeface="Arial"/>
            </a:endParaRPr>
          </a:p>
        </p:txBody>
      </p:sp>
      <p:sp>
        <p:nvSpPr>
          <p:cNvPr id="103" name="CustomShape 2"/>
          <p:cNvSpPr/>
          <p:nvPr/>
        </p:nvSpPr>
        <p:spPr>
          <a:xfrm>
            <a:off x="685800" y="1783080"/>
            <a:ext cx="5255280" cy="4020840"/>
          </a:xfrm>
          <a:prstGeom prst="roundRect">
            <a:avLst>
              <a:gd name="adj" fmla="val 1364"/>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104" name="CustomShape 3"/>
          <p:cNvSpPr/>
          <p:nvPr/>
        </p:nvSpPr>
        <p:spPr>
          <a:xfrm>
            <a:off x="733946" y="1346220"/>
            <a:ext cx="4615200" cy="408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2100" b="1" strike="noStrike" spc="-1" dirty="0">
                <a:solidFill>
                  <a:schemeClr val="accent6">
                    <a:lumMod val="75000"/>
                  </a:schemeClr>
                </a:solidFill>
                <a:latin typeface="Cambria"/>
                <a:ea typeface="Cambria"/>
              </a:rPr>
              <a:t>Τα </a:t>
            </a:r>
            <a:r>
              <a:rPr lang="en-GB" sz="2100" b="1" strike="noStrike" spc="-1" dirty="0" err="1">
                <a:solidFill>
                  <a:schemeClr val="accent6">
                    <a:lumMod val="75000"/>
                  </a:schemeClr>
                </a:solidFill>
                <a:latin typeface="Cambria"/>
                <a:ea typeface="Cambria"/>
              </a:rPr>
              <a:t>στοιχεί</a:t>
            </a:r>
            <a:r>
              <a:rPr lang="en-GB" sz="2100" b="1" strike="noStrike" spc="-1" dirty="0">
                <a:solidFill>
                  <a:schemeClr val="accent6">
                    <a:lumMod val="75000"/>
                  </a:schemeClr>
                </a:solidFill>
                <a:latin typeface="Cambria"/>
                <a:ea typeface="Cambria"/>
              </a:rPr>
              <a:t>α που έχετε</a:t>
            </a:r>
            <a:endParaRPr lang="en-GB" sz="2100" b="0" strike="noStrike" spc="-1" dirty="0">
              <a:solidFill>
                <a:schemeClr val="accent6">
                  <a:lumMod val="75000"/>
                </a:schemeClr>
              </a:solidFill>
              <a:latin typeface="Arial"/>
            </a:endParaRPr>
          </a:p>
        </p:txBody>
      </p:sp>
      <p:sp>
        <p:nvSpPr>
          <p:cNvPr id="105" name="CustomShape 4"/>
          <p:cNvSpPr/>
          <p:nvPr/>
        </p:nvSpPr>
        <p:spPr>
          <a:xfrm>
            <a:off x="3559201" y="1448787"/>
            <a:ext cx="4615200" cy="2901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600" b="0" i="1" strike="noStrike" spc="-1" dirty="0">
                <a:solidFill>
                  <a:srgbClr val="56676C"/>
                </a:solidFill>
                <a:latin typeface="Calibri"/>
                <a:ea typeface="Calibri"/>
              </a:rPr>
              <a:t>π</a:t>
            </a:r>
            <a:r>
              <a:rPr lang="en-GB" sz="1600" b="0" i="1" strike="noStrike" spc="-1" dirty="0" err="1">
                <a:solidFill>
                  <a:srgbClr val="56676C"/>
                </a:solidFill>
                <a:latin typeface="Calibri"/>
                <a:ea typeface="Calibri"/>
              </a:rPr>
              <a:t>ριν</a:t>
            </a:r>
            <a:r>
              <a:rPr lang="en-GB" sz="1600" b="0" i="1" strike="noStrike" spc="-1" dirty="0">
                <a:solidFill>
                  <a:srgbClr val="56676C"/>
                </a:solidFill>
                <a:latin typeface="Calibri"/>
                <a:ea typeface="Calibri"/>
              </a:rPr>
              <a:t> </a:t>
            </a:r>
            <a:r>
              <a:rPr lang="en-GB" sz="1600" b="0" i="1" strike="noStrike" spc="-1" dirty="0" err="1">
                <a:solidFill>
                  <a:srgbClr val="56676C"/>
                </a:solidFill>
                <a:latin typeface="Calibri"/>
                <a:ea typeface="Calibri"/>
              </a:rPr>
              <a:t>την</a:t>
            </a:r>
            <a:r>
              <a:rPr lang="en-GB" sz="1600" b="0" i="1" strike="noStrike" spc="-1" dirty="0">
                <a:solidFill>
                  <a:srgbClr val="56676C"/>
                </a:solidFill>
                <a:latin typeface="Calibri"/>
                <a:ea typeface="Calibri"/>
              </a:rPr>
              <a:t> π</a:t>
            </a:r>
            <a:r>
              <a:rPr lang="en-GB" sz="1600" b="0" i="1" strike="noStrike" spc="-1" dirty="0" err="1">
                <a:solidFill>
                  <a:srgbClr val="56676C"/>
                </a:solidFill>
                <a:latin typeface="Calibri"/>
                <a:ea typeface="Calibri"/>
              </a:rPr>
              <a:t>ρώτη</a:t>
            </a:r>
            <a:r>
              <a:rPr lang="en-GB" sz="1600" b="0" i="1" strike="noStrike" spc="-1" dirty="0">
                <a:solidFill>
                  <a:srgbClr val="56676C"/>
                </a:solidFill>
                <a:latin typeface="Calibri"/>
                <a:ea typeface="Calibri"/>
              </a:rPr>
              <a:t> επ</a:t>
            </a:r>
            <a:r>
              <a:rPr lang="en-GB" sz="1600" b="0" i="1" strike="noStrike" spc="-1" dirty="0" err="1">
                <a:solidFill>
                  <a:srgbClr val="56676C"/>
                </a:solidFill>
                <a:latin typeface="Calibri"/>
                <a:ea typeface="Calibri"/>
              </a:rPr>
              <a:t>ίσκεψη</a:t>
            </a:r>
            <a:endParaRPr lang="en-GB" sz="1600" b="0" strike="noStrike" spc="-1" dirty="0">
              <a:latin typeface="Arial"/>
            </a:endParaRPr>
          </a:p>
        </p:txBody>
      </p:sp>
      <p:sp>
        <p:nvSpPr>
          <p:cNvPr id="106" name="CustomShape 5"/>
          <p:cNvSpPr/>
          <p:nvPr/>
        </p:nvSpPr>
        <p:spPr>
          <a:xfrm>
            <a:off x="982980" y="2277935"/>
            <a:ext cx="4660920" cy="264020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343080" indent="-340560">
              <a:lnSpc>
                <a:spcPct val="112000"/>
              </a:lnSpc>
              <a:spcAft>
                <a:spcPts val="1001"/>
              </a:spcAft>
              <a:buClr>
                <a:srgbClr val="16333B"/>
              </a:buClr>
              <a:buFont typeface="Wingdings" charset="2"/>
              <a:buChar char=""/>
            </a:pPr>
            <a:r>
              <a:rPr lang="en-GB" b="0" strike="noStrike" spc="-1" dirty="0" err="1">
                <a:solidFill>
                  <a:srgbClr val="16333B"/>
                </a:solidFill>
                <a:latin typeface="Calibri"/>
                <a:ea typeface="Calibri"/>
              </a:rPr>
              <a:t>Νη</a:t>
            </a:r>
            <a:r>
              <a:rPr lang="en-GB" b="0" strike="noStrike" spc="-1" dirty="0">
                <a:solidFill>
                  <a:srgbClr val="16333B"/>
                </a:solidFill>
                <a:latin typeface="Calibri"/>
                <a:ea typeface="Calibri"/>
              </a:rPr>
              <a:t>πιαγωγείο σε δυτικό προάστιο της Αθήνας, δίπλα σε σταθμό λεωφορείων</a:t>
            </a:r>
            <a:endParaRPr lang="en-GB" b="0" strike="noStrike" spc="-1" dirty="0">
              <a:latin typeface="Arial"/>
            </a:endParaRPr>
          </a:p>
          <a:p>
            <a:pPr marL="343080" indent="-340560">
              <a:lnSpc>
                <a:spcPct val="112000"/>
              </a:lnSpc>
              <a:spcAft>
                <a:spcPts val="1001"/>
              </a:spcAft>
              <a:buClr>
                <a:srgbClr val="16333B"/>
              </a:buClr>
              <a:buFont typeface="Wingdings" charset="2"/>
              <a:buChar char=""/>
            </a:pPr>
            <a:r>
              <a:rPr lang="en-GB" b="0" strike="noStrike" spc="-1" dirty="0">
                <a:solidFill>
                  <a:srgbClr val="16333B"/>
                </a:solidFill>
                <a:latin typeface="Calibri"/>
                <a:ea typeface="Calibri"/>
              </a:rPr>
              <a:t>18 πα</a:t>
            </a:r>
            <a:r>
              <a:rPr lang="en-GB" b="0" strike="noStrike" spc="-1" dirty="0" err="1">
                <a:solidFill>
                  <a:srgbClr val="16333B"/>
                </a:solidFill>
                <a:latin typeface="Calibri"/>
                <a:ea typeface="Calibri"/>
              </a:rPr>
              <a:t>ιδιά</a:t>
            </a:r>
            <a:r>
              <a:rPr lang="en-GB" b="0" strike="noStrike" spc="-1" dirty="0">
                <a:solidFill>
                  <a:srgbClr val="16333B"/>
                </a:solidFill>
                <a:latin typeface="Calibri"/>
                <a:ea typeface="Calibri"/>
              </a:rPr>
              <a:t>· τα 11 </a:t>
            </a:r>
            <a:r>
              <a:rPr lang="en-GB" b="0" strike="noStrike" spc="-1" dirty="0" err="1">
                <a:solidFill>
                  <a:srgbClr val="16333B"/>
                </a:solidFill>
                <a:latin typeface="Calibri"/>
                <a:ea typeface="Calibri"/>
              </a:rPr>
              <a:t>μιλούν</a:t>
            </a:r>
            <a:r>
              <a:rPr lang="en-GB" b="0" strike="noStrike" spc="-1" dirty="0">
                <a:solidFill>
                  <a:srgbClr val="16333B"/>
                </a:solidFill>
                <a:latin typeface="Calibri"/>
                <a:ea typeface="Calibri"/>
              </a:rPr>
              <a:t> </a:t>
            </a:r>
            <a:r>
              <a:rPr lang="en-GB" b="0" strike="noStrike" spc="-1" dirty="0" err="1">
                <a:solidFill>
                  <a:srgbClr val="16333B"/>
                </a:solidFill>
                <a:latin typeface="Calibri"/>
                <a:ea typeface="Calibri"/>
              </a:rPr>
              <a:t>στο</a:t>
            </a:r>
            <a:r>
              <a:rPr lang="en-GB" b="0" strike="noStrike" spc="-1" dirty="0">
                <a:solidFill>
                  <a:srgbClr val="16333B"/>
                </a:solidFill>
                <a:latin typeface="Calibri"/>
                <a:ea typeface="Calibri"/>
              </a:rPr>
              <a:t> σπ</a:t>
            </a:r>
            <a:r>
              <a:rPr lang="en-GB" b="0" strike="noStrike" spc="-1" dirty="0" err="1">
                <a:solidFill>
                  <a:srgbClr val="16333B"/>
                </a:solidFill>
                <a:latin typeface="Calibri"/>
                <a:ea typeface="Calibri"/>
              </a:rPr>
              <a:t>ίτι</a:t>
            </a:r>
            <a:r>
              <a:rPr lang="en-GB" b="0" strike="noStrike" spc="-1" dirty="0">
                <a:solidFill>
                  <a:srgbClr val="16333B"/>
                </a:solidFill>
                <a:latin typeface="Calibri"/>
                <a:ea typeface="Calibri"/>
              </a:rPr>
              <a:t> και </a:t>
            </a:r>
            <a:r>
              <a:rPr lang="en-GB" b="0" strike="noStrike" spc="-1" dirty="0" err="1">
                <a:solidFill>
                  <a:srgbClr val="16333B"/>
                </a:solidFill>
                <a:latin typeface="Calibri"/>
                <a:ea typeface="Calibri"/>
              </a:rPr>
              <a:t>δεύτερη</a:t>
            </a:r>
            <a:r>
              <a:rPr lang="en-GB" b="0" strike="noStrike" spc="-1" dirty="0">
                <a:solidFill>
                  <a:srgbClr val="16333B"/>
                </a:solidFill>
                <a:latin typeface="Calibri"/>
                <a:ea typeface="Calibri"/>
              </a:rPr>
              <a:t> </a:t>
            </a:r>
            <a:r>
              <a:rPr lang="en-GB" b="0" strike="noStrike" spc="-1" dirty="0" err="1">
                <a:solidFill>
                  <a:srgbClr val="16333B"/>
                </a:solidFill>
                <a:latin typeface="Calibri"/>
                <a:ea typeface="Calibri"/>
              </a:rPr>
              <a:t>γλώσσ</a:t>
            </a:r>
            <a:r>
              <a:rPr lang="en-GB" b="0" strike="noStrike" spc="-1" dirty="0">
                <a:solidFill>
                  <a:srgbClr val="16333B"/>
                </a:solidFill>
                <a:latin typeface="Calibri"/>
                <a:ea typeface="Calibri"/>
              </a:rPr>
              <a:t>α — αλβανικά, αραβικά, ρομανί</a:t>
            </a:r>
            <a:endParaRPr lang="en-GB" b="0" strike="noStrike" spc="-1" dirty="0">
              <a:latin typeface="Arial"/>
            </a:endParaRPr>
          </a:p>
          <a:p>
            <a:pPr marL="343080" indent="-340560">
              <a:lnSpc>
                <a:spcPct val="112000"/>
              </a:lnSpc>
              <a:spcAft>
                <a:spcPts val="1001"/>
              </a:spcAft>
              <a:buClr>
                <a:srgbClr val="16333B"/>
              </a:buClr>
              <a:buFont typeface="Wingdings" charset="2"/>
              <a:buChar char=""/>
            </a:pPr>
            <a:r>
              <a:rPr lang="en-GB" b="0" strike="noStrike" spc="-1" dirty="0" err="1">
                <a:solidFill>
                  <a:srgbClr val="16333B"/>
                </a:solidFill>
                <a:latin typeface="Calibri"/>
                <a:ea typeface="Calibri"/>
              </a:rPr>
              <a:t>Προκ</a:t>
            </a:r>
            <a:r>
              <a:rPr lang="en-GB" b="0" strike="noStrike" spc="-1" dirty="0">
                <a:solidFill>
                  <a:srgbClr val="16333B"/>
                </a:solidFill>
                <a:latin typeface="Calibri"/>
                <a:ea typeface="Calibri"/>
              </a:rPr>
              <a:t>ατασκευασμένο κτίριο, αυλή από τσιμέντο, χωρίς πράσινο</a:t>
            </a:r>
            <a:endParaRPr lang="en-GB" b="0" strike="noStrike" spc="-1" dirty="0">
              <a:latin typeface="Arial"/>
            </a:endParaRPr>
          </a:p>
        </p:txBody>
      </p:sp>
      <p:sp>
        <p:nvSpPr>
          <p:cNvPr id="107" name="CustomShape 6"/>
          <p:cNvSpPr/>
          <p:nvPr/>
        </p:nvSpPr>
        <p:spPr>
          <a:xfrm>
            <a:off x="6194617" y="1177526"/>
            <a:ext cx="5858738" cy="4020840"/>
          </a:xfrm>
          <a:prstGeom prst="roundRect">
            <a:avLst>
              <a:gd name="adj" fmla="val 1364"/>
            </a:avLst>
          </a:prstGeom>
          <a:solidFill>
            <a:srgbClr val="F1ECE2"/>
          </a:solidFill>
          <a:ln w="12600">
            <a:solidFill>
              <a:srgbClr val="F1ECE2"/>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108" name="CustomShape 7"/>
          <p:cNvSpPr/>
          <p:nvPr/>
        </p:nvSpPr>
        <p:spPr>
          <a:xfrm>
            <a:off x="6600780" y="749774"/>
            <a:ext cx="4615200" cy="408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2100" b="1" strike="noStrike" spc="-1" dirty="0">
                <a:solidFill>
                  <a:srgbClr val="2E7D7B"/>
                </a:solidFill>
                <a:latin typeface="Cambria"/>
                <a:ea typeface="Cambria"/>
              </a:rPr>
              <a:t>Τι κα</a:t>
            </a:r>
            <a:r>
              <a:rPr lang="en-GB" sz="2100" b="1" strike="noStrike" spc="-1" dirty="0" err="1">
                <a:solidFill>
                  <a:srgbClr val="2E7D7B"/>
                </a:solidFill>
                <a:latin typeface="Cambria"/>
                <a:ea typeface="Cambria"/>
              </a:rPr>
              <a:t>τέγρ</a:t>
            </a:r>
            <a:r>
              <a:rPr lang="en-GB" sz="2100" b="1" strike="noStrike" spc="-1" dirty="0">
                <a:solidFill>
                  <a:srgbClr val="2E7D7B"/>
                </a:solidFill>
                <a:latin typeface="Cambria"/>
                <a:ea typeface="Cambria"/>
              </a:rPr>
              <a:t>αψε η φοιτήτρια</a:t>
            </a:r>
            <a:endParaRPr lang="en-GB" sz="2100" b="0" strike="noStrike" spc="-1" dirty="0">
              <a:latin typeface="Arial"/>
            </a:endParaRPr>
          </a:p>
        </p:txBody>
      </p:sp>
      <p:sp>
        <p:nvSpPr>
          <p:cNvPr id="109" name="CustomShape 8"/>
          <p:cNvSpPr/>
          <p:nvPr/>
        </p:nvSpPr>
        <p:spPr>
          <a:xfrm>
            <a:off x="10022948" y="818570"/>
            <a:ext cx="4615200" cy="2901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600" b="0" i="1" strike="noStrike" spc="-1" dirty="0" err="1">
                <a:solidFill>
                  <a:srgbClr val="56676C"/>
                </a:solidFill>
                <a:latin typeface="Calibri"/>
                <a:ea typeface="Calibri"/>
              </a:rPr>
              <a:t>την</a:t>
            </a:r>
            <a:r>
              <a:rPr lang="en-GB" sz="1600" b="0" i="1" strike="noStrike" spc="-1" dirty="0">
                <a:solidFill>
                  <a:srgbClr val="56676C"/>
                </a:solidFill>
                <a:latin typeface="Calibri"/>
                <a:ea typeface="Calibri"/>
              </a:rPr>
              <a:t> π</a:t>
            </a:r>
            <a:r>
              <a:rPr lang="en-GB" sz="1600" b="0" i="1" strike="noStrike" spc="-1" dirty="0" err="1">
                <a:solidFill>
                  <a:srgbClr val="56676C"/>
                </a:solidFill>
                <a:latin typeface="Calibri"/>
                <a:ea typeface="Calibri"/>
              </a:rPr>
              <a:t>ρώτη</a:t>
            </a:r>
            <a:r>
              <a:rPr lang="en-GB" sz="1600" b="0" i="1" strike="noStrike" spc="-1" dirty="0">
                <a:solidFill>
                  <a:srgbClr val="56676C"/>
                </a:solidFill>
                <a:latin typeface="Calibri"/>
                <a:ea typeface="Calibri"/>
              </a:rPr>
              <a:t> </a:t>
            </a:r>
            <a:r>
              <a:rPr lang="en-GB" sz="1600" b="0" i="1" strike="noStrike" spc="-1" dirty="0" err="1">
                <a:solidFill>
                  <a:srgbClr val="56676C"/>
                </a:solidFill>
                <a:latin typeface="Calibri"/>
                <a:ea typeface="Calibri"/>
              </a:rPr>
              <a:t>μέρ</a:t>
            </a:r>
            <a:r>
              <a:rPr lang="en-GB" sz="1600" b="0" i="1" strike="noStrike" spc="-1" dirty="0">
                <a:solidFill>
                  <a:srgbClr val="56676C"/>
                </a:solidFill>
                <a:latin typeface="Calibri"/>
                <a:ea typeface="Calibri"/>
              </a:rPr>
              <a:t>α</a:t>
            </a:r>
            <a:endParaRPr lang="en-GB" sz="1600" b="0" strike="noStrike" spc="-1" dirty="0">
              <a:latin typeface="Arial"/>
            </a:endParaRPr>
          </a:p>
        </p:txBody>
      </p:sp>
      <p:sp>
        <p:nvSpPr>
          <p:cNvPr id="110" name="CustomShape 9"/>
          <p:cNvSpPr/>
          <p:nvPr/>
        </p:nvSpPr>
        <p:spPr>
          <a:xfrm>
            <a:off x="6455317" y="1346220"/>
            <a:ext cx="4994580" cy="2832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343080" indent="-340560">
              <a:lnSpc>
                <a:spcPct val="112000"/>
              </a:lnSpc>
              <a:spcAft>
                <a:spcPts val="1001"/>
              </a:spcAft>
              <a:buClr>
                <a:srgbClr val="16333B"/>
              </a:buClr>
              <a:buFont typeface="Wingdings" charset="2"/>
              <a:buChar char=""/>
            </a:pPr>
            <a:r>
              <a:rPr lang="en-GB" b="0" strike="noStrike" spc="-1" dirty="0">
                <a:solidFill>
                  <a:srgbClr val="16333B"/>
                </a:solidFill>
                <a:latin typeface="Calibri"/>
                <a:ea typeface="Calibri"/>
              </a:rPr>
              <a:t>«</a:t>
            </a:r>
            <a:r>
              <a:rPr lang="en-GB" b="0" strike="noStrike" spc="-1" dirty="0" err="1">
                <a:solidFill>
                  <a:srgbClr val="16333B"/>
                </a:solidFill>
                <a:latin typeface="Calibri"/>
                <a:ea typeface="Calibri"/>
              </a:rPr>
              <a:t>Στη</a:t>
            </a:r>
            <a:r>
              <a:rPr lang="en-GB" b="0" strike="noStrike" spc="-1" dirty="0">
                <a:solidFill>
                  <a:srgbClr val="16333B"/>
                </a:solidFill>
                <a:latin typeface="Calibri"/>
                <a:ea typeface="Calibri"/>
              </a:rPr>
              <a:t> </a:t>
            </a:r>
            <a:r>
              <a:rPr lang="en-GB" b="0" strike="noStrike" spc="-1" dirty="0" err="1">
                <a:solidFill>
                  <a:srgbClr val="16333B"/>
                </a:solidFill>
                <a:latin typeface="Calibri"/>
                <a:ea typeface="Calibri"/>
              </a:rPr>
              <a:t>γωνιά</a:t>
            </a:r>
            <a:r>
              <a:rPr lang="en-GB" b="0" strike="noStrike" spc="-1" dirty="0">
                <a:solidFill>
                  <a:srgbClr val="16333B"/>
                </a:solidFill>
                <a:latin typeface="Calibri"/>
                <a:ea typeface="Calibri"/>
              </a:rPr>
              <a:t> </a:t>
            </a:r>
            <a:r>
              <a:rPr lang="en-GB" b="0" strike="noStrike" spc="-1" dirty="0" err="1">
                <a:solidFill>
                  <a:srgbClr val="16333B"/>
                </a:solidFill>
                <a:latin typeface="Calibri"/>
                <a:ea typeface="Calibri"/>
              </a:rPr>
              <a:t>της</a:t>
            </a:r>
            <a:r>
              <a:rPr lang="en-GB" b="0" strike="noStrike" spc="-1" dirty="0">
                <a:solidFill>
                  <a:srgbClr val="16333B"/>
                </a:solidFill>
                <a:latin typeface="Calibri"/>
                <a:ea typeface="Calibri"/>
              </a:rPr>
              <a:t> βιβ</a:t>
            </a:r>
            <a:r>
              <a:rPr lang="en-GB" b="0" strike="noStrike" spc="-1" dirty="0" err="1">
                <a:solidFill>
                  <a:srgbClr val="16333B"/>
                </a:solidFill>
                <a:latin typeface="Calibri"/>
                <a:ea typeface="Calibri"/>
              </a:rPr>
              <a:t>λιοθήκης</a:t>
            </a:r>
            <a:r>
              <a:rPr lang="en-GB" b="0" strike="noStrike" spc="-1" dirty="0">
                <a:solidFill>
                  <a:srgbClr val="16333B"/>
                </a:solidFill>
                <a:latin typeface="Calibri"/>
                <a:ea typeface="Calibri"/>
              </a:rPr>
              <a:t> υπ</a:t>
            </a:r>
            <a:r>
              <a:rPr lang="en-GB" b="0" strike="noStrike" spc="-1" dirty="0" err="1">
                <a:solidFill>
                  <a:srgbClr val="16333B"/>
                </a:solidFill>
                <a:latin typeface="Calibri"/>
                <a:ea typeface="Calibri"/>
              </a:rPr>
              <a:t>άρχουν</a:t>
            </a:r>
            <a:r>
              <a:rPr lang="en-GB" b="0" strike="noStrike" spc="-1" dirty="0">
                <a:solidFill>
                  <a:srgbClr val="16333B"/>
                </a:solidFill>
                <a:latin typeface="Calibri"/>
                <a:ea typeface="Calibri"/>
              </a:rPr>
              <a:t> βιβ</a:t>
            </a:r>
            <a:r>
              <a:rPr lang="en-GB" b="0" strike="noStrike" spc="-1" dirty="0" err="1">
                <a:solidFill>
                  <a:srgbClr val="16333B"/>
                </a:solidFill>
                <a:latin typeface="Calibri"/>
                <a:ea typeface="Calibri"/>
              </a:rPr>
              <a:t>λί</a:t>
            </a:r>
            <a:r>
              <a:rPr lang="en-GB" b="0" strike="noStrike" spc="-1" dirty="0">
                <a:solidFill>
                  <a:srgbClr val="16333B"/>
                </a:solidFill>
                <a:latin typeface="Calibri"/>
                <a:ea typeface="Calibri"/>
              </a:rPr>
              <a:t>α σε τρεις γλώσσες. Ο Α. </a:t>
            </a:r>
            <a:r>
              <a:rPr lang="en-GB" b="0" strike="noStrike" spc="-1" dirty="0" err="1">
                <a:solidFill>
                  <a:srgbClr val="16333B"/>
                </a:solidFill>
                <a:latin typeface="Calibri"/>
                <a:ea typeface="Calibri"/>
              </a:rPr>
              <a:t>δι</a:t>
            </a:r>
            <a:r>
              <a:rPr lang="en-GB" b="0" strike="noStrike" spc="-1" dirty="0">
                <a:solidFill>
                  <a:srgbClr val="16333B"/>
                </a:solidFill>
                <a:latin typeface="Calibri"/>
                <a:ea typeface="Calibri"/>
              </a:rPr>
              <a:t>αβάζει σε δύο παιδιά ένα βιβλίο στα αραβικά και το μεταφράζει.»</a:t>
            </a:r>
            <a:endParaRPr lang="en-GB" b="0" strike="noStrike" spc="-1" dirty="0">
              <a:latin typeface="Arial"/>
            </a:endParaRPr>
          </a:p>
          <a:p>
            <a:pPr marL="343080" indent="-340560">
              <a:lnSpc>
                <a:spcPct val="112000"/>
              </a:lnSpc>
              <a:spcAft>
                <a:spcPts val="1001"/>
              </a:spcAft>
              <a:buClr>
                <a:srgbClr val="16333B"/>
              </a:buClr>
              <a:buFont typeface="Wingdings" charset="2"/>
              <a:buChar char=""/>
            </a:pPr>
            <a:r>
              <a:rPr lang="en-GB" b="0" strike="noStrike" spc="-1" dirty="0">
                <a:solidFill>
                  <a:srgbClr val="16333B"/>
                </a:solidFill>
                <a:latin typeface="Calibri"/>
                <a:ea typeface="Calibri"/>
              </a:rPr>
              <a:t>«</a:t>
            </a:r>
            <a:r>
              <a:rPr lang="en-GB" b="0" strike="noStrike" spc="-1" dirty="0" err="1">
                <a:solidFill>
                  <a:srgbClr val="16333B"/>
                </a:solidFill>
                <a:latin typeface="Calibri"/>
                <a:ea typeface="Calibri"/>
              </a:rPr>
              <a:t>Στο</a:t>
            </a:r>
            <a:r>
              <a:rPr lang="en-GB" b="0" strike="noStrike" spc="-1" dirty="0">
                <a:solidFill>
                  <a:srgbClr val="16333B"/>
                </a:solidFill>
                <a:latin typeface="Calibri"/>
                <a:ea typeface="Calibri"/>
              </a:rPr>
              <a:t> </a:t>
            </a:r>
            <a:r>
              <a:rPr lang="en-GB" b="0" strike="noStrike" spc="-1" dirty="0" err="1">
                <a:solidFill>
                  <a:srgbClr val="16333B"/>
                </a:solidFill>
                <a:latin typeface="Calibri"/>
                <a:ea typeface="Calibri"/>
              </a:rPr>
              <a:t>ελεύθερο</a:t>
            </a:r>
            <a:r>
              <a:rPr lang="en-GB" b="0" strike="noStrike" spc="-1" dirty="0">
                <a:solidFill>
                  <a:srgbClr val="16333B"/>
                </a:solidFill>
                <a:latin typeface="Calibri"/>
                <a:ea typeface="Calibri"/>
              </a:rPr>
              <a:t> πα</a:t>
            </a:r>
            <a:r>
              <a:rPr lang="en-GB" b="0" strike="noStrike" spc="-1" dirty="0" err="1">
                <a:solidFill>
                  <a:srgbClr val="16333B"/>
                </a:solidFill>
                <a:latin typeface="Calibri"/>
                <a:ea typeface="Calibri"/>
              </a:rPr>
              <a:t>ιχνίδι</a:t>
            </a:r>
            <a:r>
              <a:rPr lang="en-GB" b="0" strike="noStrike" spc="-1" dirty="0">
                <a:solidFill>
                  <a:srgbClr val="16333B"/>
                </a:solidFill>
                <a:latin typeface="Calibri"/>
                <a:ea typeface="Calibri"/>
              </a:rPr>
              <a:t> η Ε. και η Μ. </a:t>
            </a:r>
            <a:r>
              <a:rPr lang="en-GB" b="0" strike="noStrike" spc="-1" dirty="0" err="1">
                <a:solidFill>
                  <a:srgbClr val="16333B"/>
                </a:solidFill>
                <a:latin typeface="Calibri"/>
                <a:ea typeface="Calibri"/>
              </a:rPr>
              <a:t>μιλούν</a:t>
            </a:r>
            <a:r>
              <a:rPr lang="en-GB" b="0" strike="noStrike" spc="-1" dirty="0">
                <a:solidFill>
                  <a:srgbClr val="16333B"/>
                </a:solidFill>
                <a:latin typeface="Calibri"/>
                <a:ea typeface="Calibri"/>
              </a:rPr>
              <a:t> </a:t>
            </a:r>
            <a:r>
              <a:rPr lang="en-GB" b="0" strike="noStrike" spc="-1" dirty="0" err="1">
                <a:solidFill>
                  <a:srgbClr val="16333B"/>
                </a:solidFill>
                <a:latin typeface="Calibri"/>
                <a:ea typeface="Calibri"/>
              </a:rPr>
              <a:t>ελληνικά</a:t>
            </a:r>
            <a:r>
              <a:rPr lang="en-GB" b="0" strike="noStrike" spc="-1" dirty="0">
                <a:solidFill>
                  <a:srgbClr val="16333B"/>
                </a:solidFill>
                <a:latin typeface="Calibri"/>
                <a:ea typeface="Calibri"/>
              </a:rPr>
              <a:t> και α</a:t>
            </a:r>
            <a:r>
              <a:rPr lang="en-GB" b="0" strike="noStrike" spc="-1" dirty="0" err="1">
                <a:solidFill>
                  <a:srgbClr val="16333B"/>
                </a:solidFill>
                <a:latin typeface="Calibri"/>
                <a:ea typeface="Calibri"/>
              </a:rPr>
              <a:t>λλάζουν</a:t>
            </a:r>
            <a:r>
              <a:rPr lang="en-GB" b="0" strike="noStrike" spc="-1" dirty="0">
                <a:solidFill>
                  <a:srgbClr val="16333B"/>
                </a:solidFill>
                <a:latin typeface="Calibri"/>
                <a:ea typeface="Calibri"/>
              </a:rPr>
              <a:t> </a:t>
            </a:r>
            <a:r>
              <a:rPr lang="en-GB" b="0" strike="noStrike" spc="-1" dirty="0" err="1">
                <a:solidFill>
                  <a:srgbClr val="16333B"/>
                </a:solidFill>
                <a:latin typeface="Calibri"/>
                <a:ea typeface="Calibri"/>
              </a:rPr>
              <a:t>στ</a:t>
            </a:r>
            <a:r>
              <a:rPr lang="en-GB" b="0" strike="noStrike" spc="-1" dirty="0">
                <a:solidFill>
                  <a:srgbClr val="16333B"/>
                </a:solidFill>
                <a:latin typeface="Calibri"/>
                <a:ea typeface="Calibri"/>
              </a:rPr>
              <a:t>α αλβανικά όταν διαφωνούν.»</a:t>
            </a:r>
            <a:endParaRPr lang="en-GB" b="0" strike="noStrike" spc="-1" dirty="0">
              <a:latin typeface="Arial"/>
            </a:endParaRPr>
          </a:p>
          <a:p>
            <a:pPr marL="343080" indent="-340560">
              <a:lnSpc>
                <a:spcPct val="112000"/>
              </a:lnSpc>
              <a:spcAft>
                <a:spcPts val="1001"/>
              </a:spcAft>
              <a:buClr>
                <a:srgbClr val="16333B"/>
              </a:buClr>
              <a:buFont typeface="Wingdings" charset="2"/>
              <a:buChar char=""/>
            </a:pPr>
            <a:r>
              <a:rPr lang="en-GB" b="0" strike="noStrike" spc="-1" dirty="0">
                <a:solidFill>
                  <a:srgbClr val="16333B"/>
                </a:solidFill>
                <a:latin typeface="Calibri"/>
                <a:ea typeface="Calibri"/>
              </a:rPr>
              <a:t>«Η </a:t>
            </a:r>
            <a:r>
              <a:rPr lang="en-GB" b="0" strike="noStrike" spc="-1" dirty="0" err="1">
                <a:solidFill>
                  <a:srgbClr val="16333B"/>
                </a:solidFill>
                <a:latin typeface="Calibri"/>
                <a:ea typeface="Calibri"/>
              </a:rPr>
              <a:t>νη</a:t>
            </a:r>
            <a:r>
              <a:rPr lang="en-GB" b="0" strike="noStrike" spc="-1" dirty="0">
                <a:solidFill>
                  <a:srgbClr val="16333B"/>
                </a:solidFill>
                <a:latin typeface="Calibri"/>
                <a:ea typeface="Calibri"/>
              </a:rPr>
              <a:t>πιαγωγός ρωτά: “Πώς το λέτε αυτό στο σπίτι σας;” Τρία παιδιά απαντούν μαζί.»</a:t>
            </a:r>
            <a:endParaRPr lang="en-GB" b="0" strike="noStrike" spc="-1" dirty="0">
              <a:latin typeface="Arial"/>
            </a:endParaRPr>
          </a:p>
          <a:p>
            <a:pPr marL="343080" indent="-340560">
              <a:lnSpc>
                <a:spcPct val="112000"/>
              </a:lnSpc>
              <a:spcAft>
                <a:spcPts val="1001"/>
              </a:spcAft>
              <a:buClr>
                <a:srgbClr val="16333B"/>
              </a:buClr>
              <a:buFont typeface="Wingdings" charset="2"/>
              <a:buChar char=""/>
            </a:pPr>
            <a:r>
              <a:rPr lang="en-GB" b="0" strike="noStrike" spc="-1" dirty="0">
                <a:solidFill>
                  <a:srgbClr val="16333B"/>
                </a:solidFill>
                <a:latin typeface="Calibri"/>
                <a:ea typeface="Calibri"/>
              </a:rPr>
              <a:t>«</a:t>
            </a:r>
            <a:r>
              <a:rPr lang="en-GB" b="0" strike="noStrike" spc="-1" dirty="0" err="1">
                <a:solidFill>
                  <a:srgbClr val="16333B"/>
                </a:solidFill>
                <a:latin typeface="Calibri"/>
                <a:ea typeface="Calibri"/>
              </a:rPr>
              <a:t>Στον</a:t>
            </a:r>
            <a:r>
              <a:rPr lang="en-GB" b="0" strike="noStrike" spc="-1" dirty="0">
                <a:solidFill>
                  <a:srgbClr val="16333B"/>
                </a:solidFill>
                <a:latin typeface="Calibri"/>
                <a:ea typeface="Calibri"/>
              </a:rPr>
              <a:t> </a:t>
            </a:r>
            <a:r>
              <a:rPr lang="en-GB" b="0" strike="noStrike" spc="-1" dirty="0" err="1">
                <a:solidFill>
                  <a:srgbClr val="16333B"/>
                </a:solidFill>
                <a:latin typeface="Calibri"/>
                <a:ea typeface="Calibri"/>
              </a:rPr>
              <a:t>τοίχο</a:t>
            </a:r>
            <a:r>
              <a:rPr lang="en-GB" b="0" strike="noStrike" spc="-1" dirty="0">
                <a:solidFill>
                  <a:srgbClr val="16333B"/>
                </a:solidFill>
                <a:latin typeface="Calibri"/>
                <a:ea typeface="Calibri"/>
              </a:rPr>
              <a:t>, </a:t>
            </a:r>
            <a:r>
              <a:rPr lang="en-GB" b="0" strike="noStrike" spc="-1" dirty="0" err="1">
                <a:solidFill>
                  <a:srgbClr val="16333B"/>
                </a:solidFill>
                <a:latin typeface="Calibri"/>
                <a:ea typeface="Calibri"/>
              </a:rPr>
              <a:t>έν</a:t>
            </a:r>
            <a:r>
              <a:rPr lang="en-GB" b="0" strike="noStrike" spc="-1" dirty="0">
                <a:solidFill>
                  <a:srgbClr val="16333B"/>
                </a:solidFill>
                <a:latin typeface="Calibri"/>
                <a:ea typeface="Calibri"/>
              </a:rPr>
              <a:t>α χαρτόνι με τη λέξη “καλημέρα” γραμμένη από τα παιδιά σε έξι γλώσσες.»</a:t>
            </a:r>
            <a:endParaRPr lang="en-GB" b="0" strike="noStrike" spc="-1" dirty="0">
              <a:latin typeface="Arial"/>
            </a:endParaRPr>
          </a:p>
        </p:txBody>
      </p:sp>
      <p:sp>
        <p:nvSpPr>
          <p:cNvPr id="111" name="CustomShape 10"/>
          <p:cNvSpPr/>
          <p:nvPr/>
        </p:nvSpPr>
        <p:spPr>
          <a:xfrm>
            <a:off x="5870520" y="3520440"/>
            <a:ext cx="454680" cy="4546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GB" sz="2400" b="1" strike="noStrike" spc="-1">
                <a:solidFill>
                  <a:srgbClr val="C2662C"/>
                </a:solidFill>
                <a:latin typeface="Calibri"/>
                <a:ea typeface="Calibri"/>
              </a:rPr>
              <a:t>↔</a:t>
            </a:r>
            <a:endParaRPr lang="en-GB" sz="2400" b="0" strike="noStrike" spc="-1">
              <a:latin typeface="Arial"/>
            </a:endParaRPr>
          </a:p>
        </p:txBody>
      </p:sp>
      <p:sp>
        <p:nvSpPr>
          <p:cNvPr id="112" name="CustomShape 11"/>
          <p:cNvSpPr/>
          <p:nvPr/>
        </p:nvSpPr>
        <p:spPr>
          <a:xfrm>
            <a:off x="135083" y="88300"/>
            <a:ext cx="7907481" cy="408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000" b="0" i="1" strike="noStrike" spc="-1" dirty="0" err="1">
                <a:solidFill>
                  <a:srgbClr val="56676C"/>
                </a:solidFill>
                <a:latin typeface="Calibri"/>
                <a:ea typeface="Calibri"/>
              </a:rPr>
              <a:t>Σενάριο</a:t>
            </a:r>
            <a:r>
              <a:rPr lang="en-GB" sz="1000" b="0" i="1" strike="noStrike" spc="-1" dirty="0">
                <a:solidFill>
                  <a:srgbClr val="56676C"/>
                </a:solidFill>
                <a:latin typeface="Calibri"/>
                <a:ea typeface="Calibri"/>
              </a:rPr>
              <a:t> βα</a:t>
            </a:r>
            <a:r>
              <a:rPr lang="en-GB" sz="1000" b="0" i="1" strike="noStrike" spc="-1" dirty="0" err="1">
                <a:solidFill>
                  <a:srgbClr val="56676C"/>
                </a:solidFill>
                <a:latin typeface="Calibri"/>
                <a:ea typeface="Calibri"/>
              </a:rPr>
              <a:t>σισμένο</a:t>
            </a:r>
            <a:r>
              <a:rPr lang="en-GB" sz="1000" b="0" i="1" strike="noStrike" spc="-1" dirty="0">
                <a:solidFill>
                  <a:srgbClr val="56676C"/>
                </a:solidFill>
                <a:latin typeface="Calibri"/>
                <a:ea typeface="Calibri"/>
              </a:rPr>
              <a:t> </a:t>
            </a:r>
            <a:r>
              <a:rPr lang="en-GB" sz="1000" b="0" i="1" strike="noStrike" spc="-1" dirty="0" err="1">
                <a:solidFill>
                  <a:srgbClr val="56676C"/>
                </a:solidFill>
                <a:latin typeface="Calibri"/>
                <a:ea typeface="Calibri"/>
              </a:rPr>
              <a:t>σε</a:t>
            </a:r>
            <a:r>
              <a:rPr lang="en-GB" sz="1000" b="0" i="1" strike="noStrike" spc="-1" dirty="0">
                <a:solidFill>
                  <a:srgbClr val="56676C"/>
                </a:solidFill>
                <a:latin typeface="Calibri"/>
                <a:ea typeface="Calibri"/>
              </a:rPr>
              <a:t> α</a:t>
            </a:r>
            <a:r>
              <a:rPr lang="en-GB" sz="1000" b="0" i="1" strike="noStrike" spc="-1" dirty="0" err="1">
                <a:solidFill>
                  <a:srgbClr val="56676C"/>
                </a:solidFill>
                <a:latin typeface="Calibri"/>
                <a:ea typeface="Calibri"/>
              </a:rPr>
              <a:t>ληθινές</a:t>
            </a:r>
            <a:r>
              <a:rPr lang="en-GB" sz="1000" b="0" i="1" strike="noStrike" spc="-1" dirty="0">
                <a:solidFill>
                  <a:srgbClr val="56676C"/>
                </a:solidFill>
                <a:latin typeface="Calibri"/>
                <a:ea typeface="Calibri"/>
              </a:rPr>
              <a:t> </a:t>
            </a:r>
            <a:r>
              <a:rPr lang="en-GB" sz="1000" b="0" i="1" strike="noStrike" spc="-1" dirty="0" err="1">
                <a:solidFill>
                  <a:srgbClr val="56676C"/>
                </a:solidFill>
                <a:latin typeface="Calibri"/>
                <a:ea typeface="Calibri"/>
              </a:rPr>
              <a:t>τάξεις</a:t>
            </a:r>
            <a:r>
              <a:rPr lang="en-GB" sz="1000" b="0" i="1" strike="noStrike" spc="-1" dirty="0">
                <a:solidFill>
                  <a:srgbClr val="56676C"/>
                </a:solidFill>
                <a:latin typeface="Calibri"/>
                <a:ea typeface="Calibri"/>
              </a:rPr>
              <a:t>. </a:t>
            </a:r>
            <a:r>
              <a:rPr lang="en-GB" sz="1000" b="0" i="1" strike="noStrike" spc="-1" dirty="0" err="1">
                <a:solidFill>
                  <a:srgbClr val="56676C"/>
                </a:solidFill>
                <a:latin typeface="Calibri"/>
                <a:ea typeface="Calibri"/>
              </a:rPr>
              <a:t>Ποιες</a:t>
            </a:r>
            <a:r>
              <a:rPr lang="en-GB" sz="1000" b="0" i="1" strike="noStrike" spc="-1" dirty="0">
                <a:solidFill>
                  <a:srgbClr val="56676C"/>
                </a:solidFill>
                <a:latin typeface="Calibri"/>
                <a:ea typeface="Calibri"/>
              </a:rPr>
              <a:t> από </a:t>
            </a:r>
            <a:r>
              <a:rPr lang="en-GB" sz="1000" b="0" i="1" strike="noStrike" spc="-1" dirty="0" err="1">
                <a:solidFill>
                  <a:srgbClr val="56676C"/>
                </a:solidFill>
                <a:latin typeface="Calibri"/>
                <a:ea typeface="Calibri"/>
              </a:rPr>
              <a:t>τις</a:t>
            </a:r>
            <a:r>
              <a:rPr lang="en-GB" sz="1000" b="0" i="1" strike="noStrike" spc="-1" dirty="0">
                <a:solidFill>
                  <a:srgbClr val="56676C"/>
                </a:solidFill>
                <a:latin typeface="Calibri"/>
                <a:ea typeface="Calibri"/>
              </a:rPr>
              <a:t> π</a:t>
            </a:r>
            <a:r>
              <a:rPr lang="en-GB" sz="1000" b="0" i="1" strike="noStrike" spc="-1" dirty="0" err="1">
                <a:solidFill>
                  <a:srgbClr val="56676C"/>
                </a:solidFill>
                <a:latin typeface="Calibri"/>
                <a:ea typeface="Calibri"/>
              </a:rPr>
              <a:t>ρο</a:t>
            </a:r>
            <a:r>
              <a:rPr lang="en-GB" sz="1000" b="0" i="1" strike="noStrike" spc="-1" dirty="0">
                <a:solidFill>
                  <a:srgbClr val="56676C"/>
                </a:solidFill>
                <a:latin typeface="Calibri"/>
                <a:ea typeface="Calibri"/>
              </a:rPr>
              <a:t>βλέψεις σας προέκυψαν από τα στοιχεία της αριστερής στήλης — και ποιες από κάπου αλλού;</a:t>
            </a:r>
            <a:endParaRPr lang="en-GB" sz="1000" b="0" strike="noStrike" spc="-1" dirty="0">
              <a:latin typeface="Arial"/>
            </a:endParaRPr>
          </a:p>
        </p:txBody>
      </p:sp>
      <p:sp>
        <p:nvSpPr>
          <p:cNvPr id="3" name="TextBox 2">
            <a:extLst>
              <a:ext uri="{FF2B5EF4-FFF2-40B4-BE49-F238E27FC236}">
                <a16:creationId xmlns:a16="http://schemas.microsoft.com/office/drawing/2014/main" xmlns="" id="{7FE7C54B-047E-6841-6DCB-A1A543E32F0E}"/>
              </a:ext>
            </a:extLst>
          </p:cNvPr>
          <p:cNvSpPr txBox="1"/>
          <p:nvPr/>
        </p:nvSpPr>
        <p:spPr>
          <a:xfrm>
            <a:off x="1732" y="5004733"/>
            <a:ext cx="6094268" cy="1686639"/>
          </a:xfrm>
          <a:prstGeom prst="cloudCallout">
            <a:avLst/>
          </a:prstGeom>
          <a:solidFill>
            <a:schemeClr val="accent2"/>
          </a:solidFill>
          <a:ln>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sz="2400" b="1" strike="noStrike" spc="-1" dirty="0">
                <a:solidFill>
                  <a:schemeClr val="bg1"/>
                </a:solidFill>
                <a:latin typeface="Calibri"/>
                <a:ea typeface="Calibri"/>
              </a:rPr>
              <a:t>Τι π</a:t>
            </a:r>
            <a:r>
              <a:rPr lang="en-GB" sz="2400" b="1" strike="noStrike" spc="-1" dirty="0" err="1">
                <a:solidFill>
                  <a:schemeClr val="bg1"/>
                </a:solidFill>
                <a:latin typeface="Calibri"/>
                <a:ea typeface="Calibri"/>
              </a:rPr>
              <a:t>εριμένετε</a:t>
            </a:r>
            <a:r>
              <a:rPr lang="en-GB" sz="2400" b="1" strike="noStrike" spc="-1" dirty="0">
                <a:solidFill>
                  <a:schemeClr val="bg1"/>
                </a:solidFill>
                <a:latin typeface="Calibri"/>
                <a:ea typeface="Calibri"/>
              </a:rPr>
              <a:t> να </a:t>
            </a:r>
            <a:r>
              <a:rPr lang="en-GB" sz="2400" b="1" strike="noStrike" spc="-1" dirty="0" err="1">
                <a:solidFill>
                  <a:schemeClr val="bg1"/>
                </a:solidFill>
                <a:latin typeface="Calibri"/>
                <a:ea typeface="Calibri"/>
              </a:rPr>
              <a:t>δείτε</a:t>
            </a:r>
            <a:r>
              <a:rPr lang="en-GB" sz="2400" b="1" strike="noStrike" spc="-1" dirty="0">
                <a:solidFill>
                  <a:schemeClr val="bg1"/>
                </a:solidFill>
                <a:latin typeface="Calibri"/>
                <a:ea typeface="Calibri"/>
              </a:rPr>
              <a:t> </a:t>
            </a:r>
            <a:r>
              <a:rPr lang="en-GB" sz="2400" b="1" strike="noStrike" spc="-1" dirty="0" err="1">
                <a:solidFill>
                  <a:schemeClr val="bg1"/>
                </a:solidFill>
                <a:latin typeface="Calibri"/>
                <a:ea typeface="Calibri"/>
              </a:rPr>
              <a:t>μέσ</a:t>
            </a:r>
            <a:r>
              <a:rPr lang="en-GB" sz="2400" b="1" strike="noStrike" spc="-1" dirty="0">
                <a:solidFill>
                  <a:schemeClr val="bg1"/>
                </a:solidFill>
                <a:latin typeface="Calibri"/>
                <a:ea typeface="Calibri"/>
              </a:rPr>
              <a:t>α στην τάξη</a:t>
            </a:r>
            <a:r>
              <a:rPr lang="el-GR" sz="2400" b="1" spc="-1" dirty="0">
                <a:solidFill>
                  <a:schemeClr val="bg1"/>
                </a:solidFill>
                <a:latin typeface="Calibri"/>
                <a:ea typeface="Calibri"/>
              </a:rPr>
              <a:t>;</a:t>
            </a:r>
          </a:p>
          <a:p>
            <a:endParaRPr lang="en-US" dirty="0">
              <a:solidFill>
                <a:schemeClr val="bg1"/>
              </a:solidFill>
            </a:endParaRPr>
          </a:p>
        </p:txBody>
      </p:sp>
      <p:sp>
        <p:nvSpPr>
          <p:cNvPr id="4" name="TextBox 3">
            <a:extLst>
              <a:ext uri="{FF2B5EF4-FFF2-40B4-BE49-F238E27FC236}">
                <a16:creationId xmlns:a16="http://schemas.microsoft.com/office/drawing/2014/main" xmlns="" id="{42419B03-1352-CF17-12BC-222FAA4215E4}"/>
              </a:ext>
            </a:extLst>
          </p:cNvPr>
          <p:cNvSpPr txBox="1"/>
          <p:nvPr/>
        </p:nvSpPr>
        <p:spPr>
          <a:xfrm>
            <a:off x="6216813" y="4871333"/>
            <a:ext cx="6094268" cy="2014597"/>
          </a:xfrm>
          <a:prstGeom prst="cloudCallout">
            <a:avLst/>
          </a:prstGeom>
          <a:solidFill>
            <a:schemeClr val="accent6"/>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Ποιες από τις προβλέψεις σας επιβεβαιώθηκαν και ποιες όχι;</a:t>
            </a:r>
            <a:endParaRPr lang="en-GB"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GB"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p:bldP spid="109" grpId="0"/>
      <p:bldP spid="110" grpId="0"/>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CustomShape 1"/>
          <p:cNvSpPr/>
          <p:nvPr/>
        </p:nvSpPr>
        <p:spPr>
          <a:xfrm>
            <a:off x="685800" y="411480"/>
            <a:ext cx="9903240" cy="8661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2900" b="1" strike="noStrike" spc="-1" dirty="0">
                <a:solidFill>
                  <a:srgbClr val="16333B"/>
                </a:solidFill>
                <a:latin typeface="Cambria"/>
                <a:ea typeface="Cambria"/>
              </a:rPr>
              <a:t>Τι </a:t>
            </a:r>
            <a:r>
              <a:rPr lang="en-GB" sz="2900" b="1" strike="noStrike" spc="-1" dirty="0" err="1">
                <a:solidFill>
                  <a:srgbClr val="16333B"/>
                </a:solidFill>
                <a:latin typeface="Cambria"/>
                <a:ea typeface="Cambria"/>
              </a:rPr>
              <a:t>εννοούμε</a:t>
            </a:r>
            <a:r>
              <a:rPr lang="en-GB" sz="2900" b="1" strike="noStrike" spc="-1" dirty="0">
                <a:solidFill>
                  <a:srgbClr val="16333B"/>
                </a:solidFill>
                <a:latin typeface="Cambria"/>
                <a:ea typeface="Cambria"/>
              </a:rPr>
              <a:t> «πλα</a:t>
            </a:r>
            <a:r>
              <a:rPr lang="en-GB" sz="2900" b="1" strike="noStrike" spc="-1" dirty="0" err="1">
                <a:solidFill>
                  <a:srgbClr val="16333B"/>
                </a:solidFill>
                <a:latin typeface="Cambria"/>
                <a:ea typeface="Cambria"/>
              </a:rPr>
              <a:t>ίσιο</a:t>
            </a:r>
            <a:r>
              <a:rPr lang="en-GB" sz="2900" b="1" strike="noStrike" spc="-1" dirty="0">
                <a:solidFill>
                  <a:srgbClr val="16333B"/>
                </a:solidFill>
                <a:latin typeface="Cambria"/>
                <a:ea typeface="Cambria"/>
              </a:rPr>
              <a:t>»</a:t>
            </a:r>
            <a:endParaRPr lang="en-GB" sz="2900" b="0" strike="noStrike" spc="-1" dirty="0">
              <a:latin typeface="Arial"/>
            </a:endParaRPr>
          </a:p>
        </p:txBody>
      </p:sp>
      <p:sp>
        <p:nvSpPr>
          <p:cNvPr id="64" name="CustomShape 2"/>
          <p:cNvSpPr/>
          <p:nvPr/>
        </p:nvSpPr>
        <p:spPr>
          <a:xfrm>
            <a:off x="685800" y="1874520"/>
            <a:ext cx="10814760" cy="1186200"/>
          </a:xfrm>
          <a:prstGeom prst="roundRect">
            <a:avLst>
              <a:gd name="adj" fmla="val 4615"/>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65" name="CustomShape 3"/>
          <p:cNvSpPr/>
          <p:nvPr/>
        </p:nvSpPr>
        <p:spPr>
          <a:xfrm>
            <a:off x="1005840" y="1874520"/>
            <a:ext cx="173484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a:solidFill>
                  <a:srgbClr val="56676C"/>
                </a:solidFill>
                <a:latin typeface="Cambria"/>
                <a:ea typeface="Cambria"/>
              </a:rPr>
              <a:t>Θεσμικό και υλικό</a:t>
            </a:r>
            <a:endParaRPr lang="en-GB" sz="1900" b="0" strike="noStrike" spc="-1">
              <a:latin typeface="Arial"/>
            </a:endParaRPr>
          </a:p>
        </p:txBody>
      </p:sp>
      <p:sp>
        <p:nvSpPr>
          <p:cNvPr id="66" name="CustomShape 4"/>
          <p:cNvSpPr/>
          <p:nvPr/>
        </p:nvSpPr>
        <p:spPr>
          <a:xfrm>
            <a:off x="2834640" y="1874520"/>
            <a:ext cx="511812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err="1">
                <a:solidFill>
                  <a:srgbClr val="16333B"/>
                </a:solidFill>
                <a:latin typeface="Calibri"/>
                <a:ea typeface="Calibri"/>
              </a:rPr>
              <a:t>Το</a:t>
            </a:r>
            <a:r>
              <a:rPr lang="en-GB" sz="1600" b="0" strike="noStrike" spc="-1" dirty="0">
                <a:solidFill>
                  <a:srgbClr val="16333B"/>
                </a:solidFill>
                <a:latin typeface="Calibri"/>
                <a:ea typeface="Calibri"/>
              </a:rPr>
              <a:t> </a:t>
            </a:r>
            <a:r>
              <a:rPr lang="en-GB" sz="1600" b="0" strike="noStrike" spc="-1" dirty="0" err="1">
                <a:solidFill>
                  <a:srgbClr val="16333B"/>
                </a:solidFill>
                <a:latin typeface="Calibri"/>
                <a:ea typeface="Calibri"/>
              </a:rPr>
              <a:t>κτίριο</a:t>
            </a:r>
            <a:r>
              <a:rPr lang="en-GB" sz="1600" b="0" strike="noStrike" spc="-1" dirty="0">
                <a:solidFill>
                  <a:srgbClr val="16333B"/>
                </a:solidFill>
                <a:latin typeface="Calibri"/>
                <a:ea typeface="Calibri"/>
              </a:rPr>
              <a:t>, η α</a:t>
            </a:r>
            <a:r>
              <a:rPr lang="en-GB" sz="1600" b="0" strike="noStrike" spc="-1" dirty="0" err="1">
                <a:solidFill>
                  <a:srgbClr val="16333B"/>
                </a:solidFill>
                <a:latin typeface="Calibri"/>
                <a:ea typeface="Calibri"/>
              </a:rPr>
              <a:t>υλή</a:t>
            </a:r>
            <a:r>
              <a:rPr lang="en-GB" sz="1600" b="0" strike="noStrike" spc="-1" dirty="0">
                <a:solidFill>
                  <a:srgbClr val="16333B"/>
                </a:solidFill>
                <a:latin typeface="Calibri"/>
                <a:ea typeface="Calibri"/>
              </a:rPr>
              <a:t>, ο </a:t>
            </a:r>
            <a:r>
              <a:rPr lang="en-GB" sz="1600" b="0" strike="noStrike" spc="-1" dirty="0" err="1">
                <a:solidFill>
                  <a:srgbClr val="16333B"/>
                </a:solidFill>
                <a:latin typeface="Calibri"/>
                <a:ea typeface="Calibri"/>
              </a:rPr>
              <a:t>εξο</a:t>
            </a:r>
            <a:r>
              <a:rPr lang="en-GB" sz="1600" b="0" strike="noStrike" spc="-1" dirty="0">
                <a:solidFill>
                  <a:srgbClr val="16333B"/>
                </a:solidFill>
                <a:latin typeface="Calibri"/>
                <a:ea typeface="Calibri"/>
              </a:rPr>
              <a:t>πλισμός, το ωρολόγιο πρόγραμμα, οι κανόνες λειτουργίας.</a:t>
            </a:r>
            <a:endParaRPr lang="en-GB" sz="1600" b="0" strike="noStrike" spc="-1" dirty="0">
              <a:latin typeface="Arial"/>
            </a:endParaRPr>
          </a:p>
        </p:txBody>
      </p:sp>
      <p:sp>
        <p:nvSpPr>
          <p:cNvPr id="67" name="CustomShape 5"/>
          <p:cNvSpPr/>
          <p:nvPr/>
        </p:nvSpPr>
        <p:spPr>
          <a:xfrm>
            <a:off x="8138160" y="2057400"/>
            <a:ext cx="3060720" cy="820440"/>
          </a:xfrm>
          <a:prstGeom prst="roundRect">
            <a:avLst>
              <a:gd name="adj" fmla="val 5556"/>
            </a:avLst>
          </a:prstGeom>
          <a:solidFill>
            <a:srgbClr val="FFFFFF"/>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a:p>
        </p:txBody>
      </p:sp>
      <p:sp>
        <p:nvSpPr>
          <p:cNvPr id="68" name="CustomShape 6"/>
          <p:cNvSpPr/>
          <p:nvPr/>
        </p:nvSpPr>
        <p:spPr>
          <a:xfrm>
            <a:off x="8275320" y="2057400"/>
            <a:ext cx="2786400" cy="820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5000"/>
              </a:lnSpc>
            </a:pPr>
            <a:r>
              <a:rPr lang="en-GB" sz="1600" b="1" i="1" strike="noStrike" spc="-1" dirty="0" err="1">
                <a:solidFill>
                  <a:srgbClr val="56676C"/>
                </a:solidFill>
                <a:latin typeface="Calibri"/>
                <a:ea typeface="Calibri"/>
              </a:rPr>
              <a:t>Το</a:t>
            </a:r>
            <a:r>
              <a:rPr lang="en-GB" sz="1600" b="1" i="1" strike="noStrike" spc="-1" dirty="0">
                <a:solidFill>
                  <a:srgbClr val="56676C"/>
                </a:solidFill>
                <a:latin typeface="Calibri"/>
                <a:ea typeface="Calibri"/>
              </a:rPr>
              <a:t> β</a:t>
            </a:r>
            <a:r>
              <a:rPr lang="en-GB" sz="1600" b="1" i="1" strike="noStrike" spc="-1" dirty="0" err="1">
                <a:solidFill>
                  <a:srgbClr val="56676C"/>
                </a:solidFill>
                <a:latin typeface="Calibri"/>
                <a:ea typeface="Calibri"/>
              </a:rPr>
              <a:t>λέ</a:t>
            </a:r>
            <a:r>
              <a:rPr lang="en-GB" sz="1600" b="1" i="1" strike="noStrike" spc="-1" dirty="0">
                <a:solidFill>
                  <a:srgbClr val="56676C"/>
                </a:solidFill>
                <a:latin typeface="Calibri"/>
                <a:ea typeface="Calibri"/>
              </a:rPr>
              <a:t>πετε από την πρώτη μέρα.</a:t>
            </a:r>
            <a:endParaRPr lang="en-GB" sz="1600" b="0" strike="noStrike" spc="-1" dirty="0">
              <a:latin typeface="Arial"/>
            </a:endParaRPr>
          </a:p>
        </p:txBody>
      </p:sp>
      <p:sp>
        <p:nvSpPr>
          <p:cNvPr id="69" name="CustomShape 7"/>
          <p:cNvSpPr/>
          <p:nvPr/>
        </p:nvSpPr>
        <p:spPr>
          <a:xfrm>
            <a:off x="685800" y="3246120"/>
            <a:ext cx="10814760" cy="1186200"/>
          </a:xfrm>
          <a:prstGeom prst="roundRect">
            <a:avLst>
              <a:gd name="adj" fmla="val 4615"/>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70" name="CustomShape 8"/>
          <p:cNvSpPr/>
          <p:nvPr/>
        </p:nvSpPr>
        <p:spPr>
          <a:xfrm>
            <a:off x="1005840" y="3246120"/>
            <a:ext cx="173484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a:solidFill>
                  <a:srgbClr val="56676C"/>
                </a:solidFill>
                <a:latin typeface="Cambria"/>
                <a:ea typeface="Cambria"/>
              </a:rPr>
              <a:t>Σύνθεση</a:t>
            </a:r>
            <a:endParaRPr lang="en-GB" sz="1900" b="0" strike="noStrike" spc="-1">
              <a:latin typeface="Arial"/>
            </a:endParaRPr>
          </a:p>
        </p:txBody>
      </p:sp>
      <p:sp>
        <p:nvSpPr>
          <p:cNvPr id="71" name="CustomShape 9"/>
          <p:cNvSpPr/>
          <p:nvPr/>
        </p:nvSpPr>
        <p:spPr>
          <a:xfrm>
            <a:off x="2834640" y="3246120"/>
            <a:ext cx="511812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err="1">
                <a:solidFill>
                  <a:srgbClr val="16333B"/>
                </a:solidFill>
                <a:latin typeface="Calibri"/>
                <a:ea typeface="Calibri"/>
              </a:rPr>
              <a:t>Πόσ</a:t>
            </a:r>
            <a:r>
              <a:rPr lang="en-GB" sz="1600" b="0" strike="noStrike" spc="-1" dirty="0">
                <a:solidFill>
                  <a:srgbClr val="16333B"/>
                </a:solidFill>
                <a:latin typeface="Calibri"/>
                <a:ea typeface="Calibri"/>
              </a:rPr>
              <a:t>α παιδιά, νήπια και προνήπια, πόσοι και ποιοι εκπαιδευτικοί, τι ειδικότητες υπάρχουν.</a:t>
            </a:r>
            <a:endParaRPr lang="en-GB" sz="1600" b="0" strike="noStrike" spc="-1" dirty="0">
              <a:latin typeface="Arial"/>
            </a:endParaRPr>
          </a:p>
        </p:txBody>
      </p:sp>
      <p:sp>
        <p:nvSpPr>
          <p:cNvPr id="72" name="CustomShape 10"/>
          <p:cNvSpPr/>
          <p:nvPr/>
        </p:nvSpPr>
        <p:spPr>
          <a:xfrm>
            <a:off x="8138160" y="3429000"/>
            <a:ext cx="3060720" cy="820440"/>
          </a:xfrm>
          <a:prstGeom prst="roundRect">
            <a:avLst>
              <a:gd name="adj" fmla="val 5556"/>
            </a:avLst>
          </a:prstGeom>
          <a:solidFill>
            <a:srgbClr val="FFFFFF"/>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a:p>
        </p:txBody>
      </p:sp>
      <p:sp>
        <p:nvSpPr>
          <p:cNvPr id="73" name="CustomShape 11"/>
          <p:cNvSpPr/>
          <p:nvPr/>
        </p:nvSpPr>
        <p:spPr>
          <a:xfrm>
            <a:off x="8275320" y="3429000"/>
            <a:ext cx="2786400" cy="820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5000"/>
              </a:lnSpc>
            </a:pPr>
            <a:r>
              <a:rPr lang="en-GB" sz="1600" b="1" i="1" strike="noStrike" spc="-1" dirty="0" err="1">
                <a:solidFill>
                  <a:srgbClr val="56676C"/>
                </a:solidFill>
                <a:latin typeface="Calibri"/>
                <a:ea typeface="Calibri"/>
              </a:rPr>
              <a:t>Το</a:t>
            </a:r>
            <a:r>
              <a:rPr lang="en-GB" sz="1600" b="1" i="1" strike="noStrike" spc="-1" dirty="0">
                <a:solidFill>
                  <a:srgbClr val="56676C"/>
                </a:solidFill>
                <a:latin typeface="Calibri"/>
                <a:ea typeface="Calibri"/>
              </a:rPr>
              <a:t> </a:t>
            </a:r>
            <a:r>
              <a:rPr lang="en-GB" sz="1600" b="1" i="1" strike="noStrike" spc="-1" dirty="0" err="1">
                <a:solidFill>
                  <a:srgbClr val="56676C"/>
                </a:solidFill>
                <a:latin typeface="Calibri"/>
                <a:ea typeface="Calibri"/>
              </a:rPr>
              <a:t>ρωτάτε</a:t>
            </a:r>
            <a:r>
              <a:rPr lang="en-GB" sz="1600" b="1" i="1" strike="noStrike" spc="-1" dirty="0">
                <a:solidFill>
                  <a:srgbClr val="56676C"/>
                </a:solidFill>
                <a:latin typeface="Calibri"/>
                <a:ea typeface="Calibri"/>
              </a:rPr>
              <a:t>.</a:t>
            </a:r>
            <a:endParaRPr lang="en-GB" sz="1600" b="0" strike="noStrike" spc="-1" dirty="0">
              <a:latin typeface="Arial"/>
            </a:endParaRPr>
          </a:p>
        </p:txBody>
      </p:sp>
      <p:sp>
        <p:nvSpPr>
          <p:cNvPr id="74" name="CustomShape 12"/>
          <p:cNvSpPr/>
          <p:nvPr/>
        </p:nvSpPr>
        <p:spPr>
          <a:xfrm>
            <a:off x="685800" y="4617720"/>
            <a:ext cx="10814760" cy="1186200"/>
          </a:xfrm>
          <a:prstGeom prst="roundRect">
            <a:avLst>
              <a:gd name="adj" fmla="val 4615"/>
            </a:avLst>
          </a:prstGeom>
          <a:solidFill>
            <a:schemeClr val="accent2"/>
          </a:solidFill>
          <a:ln w="12600">
            <a:solidFill>
              <a:srgbClr val="F1ECE2"/>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75" name="CustomShape 13"/>
          <p:cNvSpPr/>
          <p:nvPr/>
        </p:nvSpPr>
        <p:spPr>
          <a:xfrm>
            <a:off x="1005840" y="4617720"/>
            <a:ext cx="173484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dirty="0" err="1">
                <a:latin typeface="Cambria"/>
                <a:ea typeface="Cambria"/>
              </a:rPr>
              <a:t>Κοινωνικο</a:t>
            </a:r>
            <a:r>
              <a:rPr lang="en-GB" sz="1900" b="1" strike="noStrike" spc="-1" dirty="0">
                <a:latin typeface="Cambria"/>
                <a:ea typeface="Cambria"/>
              </a:rPr>
              <a:t>-π</a:t>
            </a:r>
            <a:r>
              <a:rPr lang="en-GB" sz="1900" b="1" strike="noStrike" spc="-1" dirty="0" err="1">
                <a:latin typeface="Cambria"/>
                <a:ea typeface="Cambria"/>
              </a:rPr>
              <a:t>ολιτισμικό</a:t>
            </a:r>
            <a:endParaRPr lang="en-GB" sz="1900" b="0" strike="noStrike" spc="-1" dirty="0">
              <a:latin typeface="Arial"/>
            </a:endParaRPr>
          </a:p>
        </p:txBody>
      </p:sp>
      <p:sp>
        <p:nvSpPr>
          <p:cNvPr id="76" name="CustomShape 14"/>
          <p:cNvSpPr/>
          <p:nvPr/>
        </p:nvSpPr>
        <p:spPr>
          <a:xfrm>
            <a:off x="2834640" y="4617720"/>
            <a:ext cx="5118120" cy="1186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1" strike="noStrike" spc="-1" dirty="0">
                <a:solidFill>
                  <a:srgbClr val="16333B"/>
                </a:solidFill>
                <a:latin typeface="Calibri"/>
                <a:ea typeface="Calibri"/>
              </a:rPr>
              <a:t>Η </a:t>
            </a:r>
            <a:r>
              <a:rPr lang="en-GB" sz="1600" b="1" strike="noStrike" spc="-1" dirty="0" err="1">
                <a:solidFill>
                  <a:srgbClr val="16333B"/>
                </a:solidFill>
                <a:latin typeface="Calibri"/>
                <a:ea typeface="Calibri"/>
              </a:rPr>
              <a:t>γειτονιά</a:t>
            </a:r>
            <a:r>
              <a:rPr lang="en-GB" sz="1600" b="1" strike="noStrike" spc="-1" dirty="0">
                <a:solidFill>
                  <a:srgbClr val="16333B"/>
                </a:solidFill>
                <a:latin typeface="Calibri"/>
                <a:ea typeface="Calibri"/>
              </a:rPr>
              <a:t>, η π</a:t>
            </a:r>
            <a:r>
              <a:rPr lang="en-GB" sz="1600" b="1" strike="noStrike" spc="-1" dirty="0" err="1">
                <a:solidFill>
                  <a:srgbClr val="16333B"/>
                </a:solidFill>
                <a:latin typeface="Calibri"/>
                <a:ea typeface="Calibri"/>
              </a:rPr>
              <a:t>ροέλευση</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των</a:t>
            </a:r>
            <a:r>
              <a:rPr lang="en-GB" sz="1600" b="1" strike="noStrike" spc="-1" dirty="0">
                <a:solidFill>
                  <a:srgbClr val="16333B"/>
                </a:solidFill>
                <a:latin typeface="Calibri"/>
                <a:ea typeface="Calibri"/>
              </a:rPr>
              <a:t> πα</a:t>
            </a:r>
            <a:r>
              <a:rPr lang="en-GB" sz="1600" b="1" strike="noStrike" spc="-1" dirty="0" err="1">
                <a:solidFill>
                  <a:srgbClr val="16333B"/>
                </a:solidFill>
                <a:latin typeface="Calibri"/>
                <a:ea typeface="Calibri"/>
              </a:rPr>
              <a:t>ιδιών</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οι</a:t>
            </a:r>
            <a:r>
              <a:rPr lang="en-GB" sz="1600" b="1" strike="noStrike" spc="-1" dirty="0">
                <a:solidFill>
                  <a:srgbClr val="16333B"/>
                </a:solidFill>
                <a:latin typeface="Calibri"/>
                <a:ea typeface="Calibri"/>
              </a:rPr>
              <a:t> κα</a:t>
            </a:r>
            <a:r>
              <a:rPr lang="en-GB" sz="1600" b="1" strike="noStrike" spc="-1" dirty="0" err="1">
                <a:solidFill>
                  <a:srgbClr val="16333B"/>
                </a:solidFill>
                <a:latin typeface="Calibri"/>
                <a:ea typeface="Calibri"/>
              </a:rPr>
              <a:t>θημερινές</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τους</a:t>
            </a:r>
            <a:r>
              <a:rPr lang="en-GB" sz="1600" b="1" strike="noStrike" spc="-1" dirty="0">
                <a:solidFill>
                  <a:srgbClr val="16333B"/>
                </a:solidFill>
                <a:latin typeface="Calibri"/>
                <a:ea typeface="Calibri"/>
              </a:rPr>
              <a:t> </a:t>
            </a:r>
            <a:r>
              <a:rPr lang="en-GB" sz="1600" b="1" strike="noStrike" spc="-1" dirty="0" err="1">
                <a:solidFill>
                  <a:srgbClr val="16333B"/>
                </a:solidFill>
                <a:latin typeface="Calibri"/>
                <a:ea typeface="Calibri"/>
              </a:rPr>
              <a:t>εμ</a:t>
            </a:r>
            <a:r>
              <a:rPr lang="en-GB" sz="1600" b="1" strike="noStrike" spc="-1" dirty="0">
                <a:solidFill>
                  <a:srgbClr val="16333B"/>
                </a:solidFill>
                <a:latin typeface="Calibri"/>
                <a:ea typeface="Calibri"/>
              </a:rPr>
              <a:t>πειρίες, η σχέση των οικογενειών με το σχολείο.</a:t>
            </a:r>
            <a:endParaRPr lang="en-GB" sz="1600" b="1" strike="noStrike" spc="-1" dirty="0">
              <a:latin typeface="Arial"/>
            </a:endParaRPr>
          </a:p>
        </p:txBody>
      </p:sp>
      <p:sp>
        <p:nvSpPr>
          <p:cNvPr id="77" name="CustomShape 15"/>
          <p:cNvSpPr/>
          <p:nvPr/>
        </p:nvSpPr>
        <p:spPr>
          <a:xfrm>
            <a:off x="8138160" y="4800600"/>
            <a:ext cx="3060720" cy="820440"/>
          </a:xfrm>
          <a:prstGeom prst="roundRect">
            <a:avLst>
              <a:gd name="adj" fmla="val 5556"/>
            </a:avLst>
          </a:prstGeom>
          <a:solidFill>
            <a:srgbClr val="FFFFFF"/>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a:p>
        </p:txBody>
      </p:sp>
      <p:sp>
        <p:nvSpPr>
          <p:cNvPr id="78" name="CustomShape 16"/>
          <p:cNvSpPr/>
          <p:nvPr/>
        </p:nvSpPr>
        <p:spPr>
          <a:xfrm>
            <a:off x="8275320" y="4800600"/>
            <a:ext cx="2786400" cy="820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5000"/>
              </a:lnSpc>
            </a:pPr>
            <a:r>
              <a:rPr lang="en-GB" sz="1600" b="1" i="1" strike="noStrike" spc="-1" dirty="0" err="1">
                <a:solidFill>
                  <a:srgbClr val="C2662C"/>
                </a:solidFill>
                <a:latin typeface="Calibri"/>
                <a:ea typeface="Calibri"/>
              </a:rPr>
              <a:t>Το</a:t>
            </a:r>
            <a:r>
              <a:rPr lang="en-GB" sz="1600" b="1" i="1" strike="noStrike" spc="-1" dirty="0">
                <a:solidFill>
                  <a:srgbClr val="C2662C"/>
                </a:solidFill>
                <a:latin typeface="Calibri"/>
                <a:ea typeface="Calibri"/>
              </a:rPr>
              <a:t> υπ</a:t>
            </a:r>
            <a:r>
              <a:rPr lang="en-GB" sz="1600" b="1" i="1" strike="noStrike" spc="-1" dirty="0" err="1">
                <a:solidFill>
                  <a:srgbClr val="C2662C"/>
                </a:solidFill>
                <a:latin typeface="Calibri"/>
                <a:ea typeface="Calibri"/>
              </a:rPr>
              <a:t>οθέτετε</a:t>
            </a:r>
            <a:r>
              <a:rPr lang="en-GB" sz="1600" b="1" i="1" strike="noStrike" spc="-1" dirty="0">
                <a:solidFill>
                  <a:srgbClr val="C2662C"/>
                </a:solidFill>
                <a:latin typeface="Calibri"/>
                <a:ea typeface="Calibri"/>
              </a:rPr>
              <a:t> — π</a:t>
            </a:r>
            <a:r>
              <a:rPr lang="en-GB" sz="1600" b="1" i="1" strike="noStrike" spc="-1" dirty="0" err="1">
                <a:solidFill>
                  <a:srgbClr val="C2662C"/>
                </a:solidFill>
                <a:latin typeface="Calibri"/>
                <a:ea typeface="Calibri"/>
              </a:rPr>
              <a:t>ροσεκτικά</a:t>
            </a:r>
            <a:r>
              <a:rPr lang="en-GB" sz="1600" b="1" i="1" strike="noStrike" spc="-1" dirty="0">
                <a:solidFill>
                  <a:srgbClr val="C2662C"/>
                </a:solidFill>
                <a:latin typeface="Calibri"/>
                <a:ea typeface="Calibri"/>
              </a:rPr>
              <a:t>.</a:t>
            </a:r>
            <a:endParaRPr lang="en-GB" sz="1600" b="0" strike="noStrike" spc="-1" dirty="0">
              <a:latin typeface="Arial"/>
            </a:endParaRPr>
          </a:p>
        </p:txBody>
      </p:sp>
      <p:sp>
        <p:nvSpPr>
          <p:cNvPr id="79" name="CustomShape 17"/>
          <p:cNvSpPr/>
          <p:nvPr/>
        </p:nvSpPr>
        <p:spPr>
          <a:xfrm>
            <a:off x="685800" y="5989320"/>
            <a:ext cx="10814760" cy="408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350" b="1" i="1" strike="noStrike" spc="-1" dirty="0">
                <a:solidFill>
                  <a:srgbClr val="16333B"/>
                </a:solidFill>
                <a:latin typeface="Calibri"/>
                <a:ea typeface="Calibri"/>
              </a:rPr>
              <a:t>Τα </a:t>
            </a:r>
            <a:r>
              <a:rPr lang="en-GB" sz="1350" b="1" i="1" strike="noStrike" spc="-1" dirty="0" err="1">
                <a:solidFill>
                  <a:srgbClr val="16333B"/>
                </a:solidFill>
                <a:latin typeface="Calibri"/>
                <a:ea typeface="Calibri"/>
              </a:rPr>
              <a:t>δύο</a:t>
            </a:r>
            <a:r>
              <a:rPr lang="en-GB" sz="1350" b="1" i="1" strike="noStrike" spc="-1" dirty="0">
                <a:solidFill>
                  <a:srgbClr val="16333B"/>
                </a:solidFill>
                <a:latin typeface="Calibri"/>
                <a:ea typeface="Calibri"/>
              </a:rPr>
              <a:t> π</a:t>
            </a:r>
            <a:r>
              <a:rPr lang="en-GB" sz="1350" b="1" i="1" strike="noStrike" spc="-1" dirty="0" err="1">
                <a:solidFill>
                  <a:srgbClr val="16333B"/>
                </a:solidFill>
                <a:latin typeface="Calibri"/>
                <a:ea typeface="Calibri"/>
              </a:rPr>
              <a:t>ρώτ</a:t>
            </a:r>
            <a:r>
              <a:rPr lang="en-GB" sz="1350" b="1" i="1" strike="noStrike" spc="-1" dirty="0">
                <a:solidFill>
                  <a:srgbClr val="16333B"/>
                </a:solidFill>
                <a:latin typeface="Calibri"/>
                <a:ea typeface="Calibri"/>
              </a:rPr>
              <a:t>α καταγράφονται. </a:t>
            </a:r>
            <a:r>
              <a:rPr lang="en-GB" sz="1350" b="1" i="1" strike="noStrike" spc="-1" dirty="0" err="1">
                <a:solidFill>
                  <a:srgbClr val="16333B"/>
                </a:solidFill>
                <a:latin typeface="Calibri"/>
                <a:ea typeface="Calibri"/>
              </a:rPr>
              <a:t>Το</a:t>
            </a:r>
            <a:r>
              <a:rPr lang="en-GB" sz="1350" b="1" i="1" strike="noStrike" spc="-1" dirty="0">
                <a:solidFill>
                  <a:srgbClr val="16333B"/>
                </a:solidFill>
                <a:latin typeface="Calibri"/>
                <a:ea typeface="Calibri"/>
              </a:rPr>
              <a:t> </a:t>
            </a:r>
            <a:r>
              <a:rPr lang="en-GB" sz="1350" b="1" i="1" strike="noStrike" spc="-1" dirty="0" err="1">
                <a:solidFill>
                  <a:srgbClr val="16333B"/>
                </a:solidFill>
                <a:latin typeface="Calibri"/>
                <a:ea typeface="Calibri"/>
              </a:rPr>
              <a:t>τρίτο</a:t>
            </a:r>
            <a:r>
              <a:rPr lang="en-GB" sz="1350" b="1" i="1" strike="noStrike" spc="-1" dirty="0">
                <a:solidFill>
                  <a:srgbClr val="16333B"/>
                </a:solidFill>
                <a:latin typeface="Calibri"/>
                <a:ea typeface="Calibri"/>
              </a:rPr>
              <a:t> </a:t>
            </a:r>
            <a:r>
              <a:rPr lang="en-GB" sz="1350" b="1" i="1" strike="noStrike" spc="-1" dirty="0" err="1">
                <a:solidFill>
                  <a:srgbClr val="16333B"/>
                </a:solidFill>
                <a:latin typeface="Calibri"/>
                <a:ea typeface="Calibri"/>
              </a:rPr>
              <a:t>μόνο</a:t>
            </a:r>
            <a:r>
              <a:rPr lang="en-GB" sz="1350" b="1" i="1" strike="noStrike" spc="-1" dirty="0">
                <a:solidFill>
                  <a:srgbClr val="16333B"/>
                </a:solidFill>
                <a:latin typeface="Calibri"/>
                <a:ea typeface="Calibri"/>
              </a:rPr>
              <a:t> υπ</a:t>
            </a:r>
            <a:r>
              <a:rPr lang="en-GB" sz="1350" b="1" i="1" strike="noStrike" spc="-1" dirty="0" err="1">
                <a:solidFill>
                  <a:srgbClr val="16333B"/>
                </a:solidFill>
                <a:latin typeface="Calibri"/>
                <a:ea typeface="Calibri"/>
              </a:rPr>
              <a:t>οτίθετ</a:t>
            </a:r>
            <a:r>
              <a:rPr lang="en-GB" sz="1350" b="1" i="1" strike="noStrike" spc="-1" dirty="0">
                <a:solidFill>
                  <a:srgbClr val="16333B"/>
                </a:solidFill>
                <a:latin typeface="Calibri"/>
                <a:ea typeface="Calibri"/>
              </a:rPr>
              <a:t>αι, και κάθε υπόθεση χρειάζεται τεκμήριο. (</a:t>
            </a:r>
            <a:r>
              <a:rPr lang="en-GB" sz="1350" b="1" i="1" strike="noStrike" spc="-1" dirty="0" err="1">
                <a:solidFill>
                  <a:srgbClr val="16333B"/>
                </a:solidFill>
                <a:latin typeface="Calibri"/>
                <a:ea typeface="Calibri"/>
              </a:rPr>
              <a:t>Τεύχος</a:t>
            </a:r>
            <a:r>
              <a:rPr lang="en-GB" sz="1350" b="1" i="1" strike="noStrike" spc="-1" dirty="0">
                <a:solidFill>
                  <a:srgbClr val="16333B"/>
                </a:solidFill>
                <a:latin typeface="Calibri"/>
                <a:ea typeface="Calibri"/>
              </a:rPr>
              <a:t> 2, υπ</a:t>
            </a:r>
            <a:r>
              <a:rPr lang="en-GB" sz="1350" b="1" i="1" strike="noStrike" spc="-1" dirty="0" err="1">
                <a:solidFill>
                  <a:srgbClr val="16333B"/>
                </a:solidFill>
                <a:latin typeface="Calibri"/>
                <a:ea typeface="Calibri"/>
              </a:rPr>
              <a:t>οεν</a:t>
            </a:r>
            <a:r>
              <a:rPr lang="en-GB" sz="1350" b="1" i="1" strike="noStrike" spc="-1" dirty="0">
                <a:solidFill>
                  <a:srgbClr val="16333B"/>
                </a:solidFill>
                <a:latin typeface="Calibri"/>
                <a:ea typeface="Calibri"/>
              </a:rPr>
              <a:t>. 2.2.1· </a:t>
            </a:r>
            <a:r>
              <a:rPr lang="en-GB" sz="1350" b="1" i="1" strike="noStrike" spc="-1" dirty="0" err="1">
                <a:solidFill>
                  <a:srgbClr val="16333B"/>
                </a:solidFill>
                <a:latin typeface="Calibri"/>
                <a:ea typeface="Calibri"/>
              </a:rPr>
              <a:t>Σφυρόερ</a:t>
            </a:r>
            <a:r>
              <a:rPr lang="en-GB" sz="1350" b="1" i="1" strike="noStrike" spc="-1" dirty="0">
                <a:solidFill>
                  <a:srgbClr val="16333B"/>
                </a:solidFill>
                <a:latin typeface="Calibri"/>
                <a:ea typeface="Calibri"/>
              </a:rPr>
              <a:t>α, 2007)</a:t>
            </a:r>
            <a:endParaRPr lang="en-GB" sz="1350" b="0" strike="noStrike" spc="-1" dirty="0">
              <a:latin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CustomShape 1"/>
          <p:cNvSpPr/>
          <p:nvPr/>
        </p:nvSpPr>
        <p:spPr>
          <a:xfrm>
            <a:off x="685800" y="411480"/>
            <a:ext cx="9903240" cy="8661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2900" b="1" strike="noStrike" spc="-1">
                <a:solidFill>
                  <a:srgbClr val="16333B"/>
                </a:solidFill>
                <a:latin typeface="Cambria"/>
                <a:ea typeface="Cambria"/>
              </a:rPr>
              <a:t>Γιατί μας ενδιαφέρει η γειτονιά</a:t>
            </a:r>
            <a:endParaRPr lang="en-GB" sz="2900" b="0" strike="noStrike" spc="-1">
              <a:latin typeface="Arial"/>
            </a:endParaRPr>
          </a:p>
        </p:txBody>
      </p:sp>
      <p:sp>
        <p:nvSpPr>
          <p:cNvPr id="81" name="CustomShape 2"/>
          <p:cNvSpPr/>
          <p:nvPr/>
        </p:nvSpPr>
        <p:spPr>
          <a:xfrm>
            <a:off x="685800" y="1874520"/>
            <a:ext cx="5255280" cy="1826280"/>
          </a:xfrm>
          <a:prstGeom prst="roundRect">
            <a:avLst>
              <a:gd name="adj" fmla="val 3000"/>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82" name="CustomShape 3"/>
          <p:cNvSpPr/>
          <p:nvPr/>
        </p:nvSpPr>
        <p:spPr>
          <a:xfrm>
            <a:off x="1005840" y="2148840"/>
            <a:ext cx="546120" cy="546120"/>
          </a:xfrm>
          <a:prstGeom prst="ellipse">
            <a:avLst/>
          </a:prstGeom>
          <a:solidFill>
            <a:srgbClr val="2E7D7B"/>
          </a:solidFill>
          <a:ln w="12600">
            <a:solidFill>
              <a:srgbClr val="2E7D7B"/>
            </a:solidFill>
            <a:round/>
          </a:ln>
        </p:spPr>
        <p:style>
          <a:lnRef idx="0">
            <a:scrgbClr r="0" g="0" b="0"/>
          </a:lnRef>
          <a:fillRef idx="0">
            <a:scrgbClr r="0" g="0" b="0"/>
          </a:fillRef>
          <a:effectRef idx="0">
            <a:scrgbClr r="0" g="0" b="0"/>
          </a:effectRef>
          <a:fontRef idx="minor"/>
        </p:style>
        <p:txBody>
          <a:bodyPr/>
          <a:lstStyle/>
          <a:p>
            <a:endParaRPr/>
          </a:p>
        </p:txBody>
      </p:sp>
      <p:sp>
        <p:nvSpPr>
          <p:cNvPr id="83" name="CustomShape 4"/>
          <p:cNvSpPr/>
          <p:nvPr/>
        </p:nvSpPr>
        <p:spPr>
          <a:xfrm>
            <a:off x="1005840" y="2148840"/>
            <a:ext cx="546120" cy="5461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GB" sz="1500" b="1" strike="noStrike" spc="-1">
                <a:solidFill>
                  <a:srgbClr val="FFFFFF"/>
                </a:solidFill>
                <a:latin typeface="Cambria"/>
                <a:ea typeface="Cambria"/>
              </a:rPr>
              <a:t>1</a:t>
            </a:r>
            <a:endParaRPr lang="en-GB" sz="1500" b="0" strike="noStrike" spc="-1">
              <a:latin typeface="Arial"/>
            </a:endParaRPr>
          </a:p>
        </p:txBody>
      </p:sp>
      <p:sp>
        <p:nvSpPr>
          <p:cNvPr id="84" name="CustomShape 5"/>
          <p:cNvSpPr/>
          <p:nvPr/>
        </p:nvSpPr>
        <p:spPr>
          <a:xfrm>
            <a:off x="1710000" y="2148840"/>
            <a:ext cx="3929400" cy="5004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a:solidFill>
                  <a:srgbClr val="16333B"/>
                </a:solidFill>
                <a:latin typeface="Cambria"/>
                <a:ea typeface="Cambria"/>
              </a:rPr>
              <a:t>Δεν είναι φόντο</a:t>
            </a:r>
            <a:endParaRPr lang="en-GB" sz="1900" b="0" strike="noStrike" spc="-1">
              <a:latin typeface="Arial"/>
            </a:endParaRPr>
          </a:p>
        </p:txBody>
      </p:sp>
      <p:sp>
        <p:nvSpPr>
          <p:cNvPr id="85" name="CustomShape 6"/>
          <p:cNvSpPr/>
          <p:nvPr/>
        </p:nvSpPr>
        <p:spPr>
          <a:xfrm>
            <a:off x="1005840" y="2788920"/>
            <a:ext cx="4615200" cy="774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a:solidFill>
                  <a:srgbClr val="56676C"/>
                </a:solidFill>
                <a:latin typeface="Calibri"/>
                <a:ea typeface="Calibri"/>
              </a:rPr>
              <a:t>Ο </a:t>
            </a:r>
            <a:r>
              <a:rPr lang="en-GB" sz="1600" b="0" strike="noStrike" spc="-1" dirty="0" err="1">
                <a:solidFill>
                  <a:srgbClr val="56676C"/>
                </a:solidFill>
                <a:latin typeface="Calibri"/>
                <a:ea typeface="Calibri"/>
              </a:rPr>
              <a:t>χώρος</a:t>
            </a:r>
            <a:r>
              <a:rPr lang="en-GB" sz="1600" b="0" strike="noStrike" spc="-1" dirty="0">
                <a:solidFill>
                  <a:srgbClr val="56676C"/>
                </a:solidFill>
                <a:latin typeface="Calibri"/>
                <a:ea typeface="Calibri"/>
              </a:rPr>
              <a:t> </a:t>
            </a:r>
            <a:r>
              <a:rPr lang="en-GB" sz="1600" b="0" strike="noStrike" spc="-1" dirty="0" err="1">
                <a:solidFill>
                  <a:srgbClr val="56676C"/>
                </a:solidFill>
                <a:latin typeface="Calibri"/>
                <a:ea typeface="Calibri"/>
              </a:rPr>
              <a:t>συνδι</a:t>
            </a:r>
            <a:r>
              <a:rPr lang="en-GB" sz="1600" b="0" strike="noStrike" spc="-1" dirty="0">
                <a:solidFill>
                  <a:srgbClr val="56676C"/>
                </a:solidFill>
                <a:latin typeface="Calibri"/>
                <a:ea typeface="Calibri"/>
              </a:rPr>
              <a:t>αμορφώνεται μέσα από πλέγματα κοινωνικών σχέσεων και πρακτικών.</a:t>
            </a:r>
            <a:endParaRPr lang="en-GB" sz="1600" b="0" strike="noStrike" spc="-1" dirty="0">
              <a:latin typeface="Arial"/>
            </a:endParaRPr>
          </a:p>
        </p:txBody>
      </p:sp>
      <p:sp>
        <p:nvSpPr>
          <p:cNvPr id="86" name="CustomShape 7"/>
          <p:cNvSpPr/>
          <p:nvPr/>
        </p:nvSpPr>
        <p:spPr>
          <a:xfrm>
            <a:off x="6236280" y="1874520"/>
            <a:ext cx="5255280" cy="1826280"/>
          </a:xfrm>
          <a:prstGeom prst="roundRect">
            <a:avLst>
              <a:gd name="adj" fmla="val 3000"/>
            </a:avLst>
          </a:prstGeom>
          <a:solidFill>
            <a:schemeClr val="accent2"/>
          </a:solidFill>
          <a:ln w="12600">
            <a:solidFill>
              <a:srgbClr val="F1ECE2"/>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87" name="CustomShape 8"/>
          <p:cNvSpPr/>
          <p:nvPr/>
        </p:nvSpPr>
        <p:spPr>
          <a:xfrm>
            <a:off x="6556320" y="2148840"/>
            <a:ext cx="546120" cy="546120"/>
          </a:xfrm>
          <a:prstGeom prst="ellipse">
            <a:avLst/>
          </a:prstGeom>
          <a:solidFill>
            <a:srgbClr val="C2662C"/>
          </a:solidFill>
          <a:ln w="12600">
            <a:solidFill>
              <a:srgbClr val="C2662C"/>
            </a:solidFill>
            <a:round/>
          </a:ln>
        </p:spPr>
        <p:style>
          <a:lnRef idx="0">
            <a:scrgbClr r="0" g="0" b="0"/>
          </a:lnRef>
          <a:fillRef idx="0">
            <a:scrgbClr r="0" g="0" b="0"/>
          </a:fillRef>
          <a:effectRef idx="0">
            <a:scrgbClr r="0" g="0" b="0"/>
          </a:effectRef>
          <a:fontRef idx="minor"/>
        </p:style>
        <p:txBody>
          <a:bodyPr/>
          <a:lstStyle/>
          <a:p>
            <a:endParaRPr/>
          </a:p>
        </p:txBody>
      </p:sp>
      <p:sp>
        <p:nvSpPr>
          <p:cNvPr id="88" name="CustomShape 9"/>
          <p:cNvSpPr/>
          <p:nvPr/>
        </p:nvSpPr>
        <p:spPr>
          <a:xfrm>
            <a:off x="6556320" y="2148840"/>
            <a:ext cx="546120" cy="5461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GB" sz="1500" b="1" strike="noStrike" spc="-1">
                <a:solidFill>
                  <a:srgbClr val="FFFFFF"/>
                </a:solidFill>
                <a:latin typeface="Cambria"/>
                <a:ea typeface="Cambria"/>
              </a:rPr>
              <a:t>2</a:t>
            </a:r>
            <a:endParaRPr lang="en-GB" sz="1500" b="0" strike="noStrike" spc="-1">
              <a:latin typeface="Arial"/>
            </a:endParaRPr>
          </a:p>
        </p:txBody>
      </p:sp>
      <p:sp>
        <p:nvSpPr>
          <p:cNvPr id="89" name="CustomShape 10"/>
          <p:cNvSpPr/>
          <p:nvPr/>
        </p:nvSpPr>
        <p:spPr>
          <a:xfrm>
            <a:off x="7260480" y="2148840"/>
            <a:ext cx="3929400" cy="5004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a:solidFill>
                  <a:srgbClr val="16333B"/>
                </a:solidFill>
                <a:latin typeface="Cambria"/>
                <a:ea typeface="Cambria"/>
              </a:rPr>
              <a:t>Είναι σύστημα θέσεων</a:t>
            </a:r>
            <a:endParaRPr lang="en-GB" sz="1900" b="0" strike="noStrike" spc="-1">
              <a:latin typeface="Arial"/>
            </a:endParaRPr>
          </a:p>
        </p:txBody>
      </p:sp>
      <p:sp>
        <p:nvSpPr>
          <p:cNvPr id="90" name="CustomShape 11"/>
          <p:cNvSpPr/>
          <p:nvPr/>
        </p:nvSpPr>
        <p:spPr>
          <a:xfrm>
            <a:off x="6556320" y="2788920"/>
            <a:ext cx="4615200" cy="774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1" strike="noStrike" spc="-1" dirty="0" err="1">
                <a:latin typeface="Calibri"/>
                <a:ea typeface="Calibri"/>
              </a:rPr>
              <a:t>Χωρο-χρονικά</a:t>
            </a:r>
            <a:r>
              <a:rPr lang="en-GB" sz="1600" b="1" strike="noStrike" spc="-1" dirty="0">
                <a:latin typeface="Calibri"/>
                <a:ea typeface="Calibri"/>
              </a:rPr>
              <a:t> </a:t>
            </a:r>
            <a:r>
              <a:rPr lang="en-GB" sz="1600" b="1" strike="noStrike" spc="-1" dirty="0" err="1">
                <a:latin typeface="Calibri"/>
                <a:ea typeface="Calibri"/>
              </a:rPr>
              <a:t>συστήμ</a:t>
            </a:r>
            <a:r>
              <a:rPr lang="en-GB" sz="1600" b="1" strike="noStrike" spc="-1" dirty="0">
                <a:latin typeface="Calibri"/>
                <a:ea typeface="Calibri"/>
              </a:rPr>
              <a:t>ατα προνομίων και αποκλεισμών, που τα παιδιά τα φέρνουν μαζί τους μέσα στην τάξη.</a:t>
            </a:r>
            <a:endParaRPr lang="en-GB" sz="1600" b="1" strike="noStrike" spc="-1" dirty="0">
              <a:latin typeface="Arial"/>
            </a:endParaRPr>
          </a:p>
        </p:txBody>
      </p:sp>
      <p:sp>
        <p:nvSpPr>
          <p:cNvPr id="91" name="CustomShape 12"/>
          <p:cNvSpPr/>
          <p:nvPr/>
        </p:nvSpPr>
        <p:spPr>
          <a:xfrm>
            <a:off x="685800" y="3931920"/>
            <a:ext cx="5255280" cy="1826280"/>
          </a:xfrm>
          <a:prstGeom prst="roundRect">
            <a:avLst>
              <a:gd name="adj" fmla="val 3000"/>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92" name="CustomShape 13"/>
          <p:cNvSpPr/>
          <p:nvPr/>
        </p:nvSpPr>
        <p:spPr>
          <a:xfrm>
            <a:off x="1005840" y="4206240"/>
            <a:ext cx="546120" cy="546120"/>
          </a:xfrm>
          <a:prstGeom prst="ellipse">
            <a:avLst/>
          </a:prstGeom>
          <a:solidFill>
            <a:srgbClr val="2E7D7B"/>
          </a:solidFill>
          <a:ln w="12600">
            <a:solidFill>
              <a:srgbClr val="2E7D7B"/>
            </a:solidFill>
            <a:round/>
          </a:ln>
        </p:spPr>
        <p:style>
          <a:lnRef idx="0">
            <a:scrgbClr r="0" g="0" b="0"/>
          </a:lnRef>
          <a:fillRef idx="0">
            <a:scrgbClr r="0" g="0" b="0"/>
          </a:fillRef>
          <a:effectRef idx="0">
            <a:scrgbClr r="0" g="0" b="0"/>
          </a:effectRef>
          <a:fontRef idx="minor"/>
        </p:style>
        <p:txBody>
          <a:bodyPr/>
          <a:lstStyle/>
          <a:p>
            <a:endParaRPr/>
          </a:p>
        </p:txBody>
      </p:sp>
      <p:sp>
        <p:nvSpPr>
          <p:cNvPr id="93" name="CustomShape 14"/>
          <p:cNvSpPr/>
          <p:nvPr/>
        </p:nvSpPr>
        <p:spPr>
          <a:xfrm>
            <a:off x="1005840" y="4206240"/>
            <a:ext cx="546120" cy="5461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GB" sz="1500" b="1" strike="noStrike" spc="-1">
                <a:solidFill>
                  <a:srgbClr val="FFFFFF"/>
                </a:solidFill>
                <a:latin typeface="Cambria"/>
                <a:ea typeface="Cambria"/>
              </a:rPr>
              <a:t>3</a:t>
            </a:r>
            <a:endParaRPr lang="en-GB" sz="1500" b="0" strike="noStrike" spc="-1">
              <a:latin typeface="Arial"/>
            </a:endParaRPr>
          </a:p>
        </p:txBody>
      </p:sp>
      <p:sp>
        <p:nvSpPr>
          <p:cNvPr id="94" name="CustomShape 15"/>
          <p:cNvSpPr/>
          <p:nvPr/>
        </p:nvSpPr>
        <p:spPr>
          <a:xfrm>
            <a:off x="1710000" y="4206240"/>
            <a:ext cx="3929400" cy="5004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dirty="0">
                <a:solidFill>
                  <a:srgbClr val="16333B"/>
                </a:solidFill>
                <a:latin typeface="Cambria"/>
                <a:ea typeface="Cambria"/>
              </a:rPr>
              <a:t>Τι υπ</a:t>
            </a:r>
            <a:r>
              <a:rPr lang="en-GB" sz="1900" b="1" strike="noStrike" spc="-1" dirty="0" err="1">
                <a:solidFill>
                  <a:srgbClr val="16333B"/>
                </a:solidFill>
                <a:latin typeface="Cambria"/>
                <a:ea typeface="Cambria"/>
              </a:rPr>
              <a:t>οθέσεις</a:t>
            </a:r>
            <a:r>
              <a:rPr lang="en-GB" sz="1900" b="1" strike="noStrike" spc="-1" dirty="0">
                <a:solidFill>
                  <a:srgbClr val="16333B"/>
                </a:solidFill>
                <a:latin typeface="Cambria"/>
                <a:ea typeface="Cambria"/>
              </a:rPr>
              <a:t> επ</a:t>
            </a:r>
            <a:r>
              <a:rPr lang="en-GB" sz="1900" b="1" strike="noStrike" spc="-1" dirty="0" err="1">
                <a:solidFill>
                  <a:srgbClr val="16333B"/>
                </a:solidFill>
                <a:latin typeface="Cambria"/>
                <a:ea typeface="Cambria"/>
              </a:rPr>
              <a:t>ιτρέ</a:t>
            </a:r>
            <a:r>
              <a:rPr lang="en-GB" sz="1900" b="1" strike="noStrike" spc="-1" dirty="0">
                <a:solidFill>
                  <a:srgbClr val="16333B"/>
                </a:solidFill>
                <a:latin typeface="Cambria"/>
                <a:ea typeface="Cambria"/>
              </a:rPr>
              <a:t>πει</a:t>
            </a:r>
            <a:endParaRPr lang="en-GB" sz="1900" b="0" strike="noStrike" spc="-1" dirty="0">
              <a:latin typeface="Arial"/>
            </a:endParaRPr>
          </a:p>
        </p:txBody>
      </p:sp>
      <p:sp>
        <p:nvSpPr>
          <p:cNvPr id="95" name="CustomShape 16"/>
          <p:cNvSpPr/>
          <p:nvPr/>
        </p:nvSpPr>
        <p:spPr>
          <a:xfrm>
            <a:off x="1005840" y="4846320"/>
            <a:ext cx="4615200" cy="774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err="1">
                <a:solidFill>
                  <a:srgbClr val="56676C"/>
                </a:solidFill>
                <a:latin typeface="Calibri"/>
                <a:ea typeface="Calibri"/>
              </a:rPr>
              <a:t>Γι</a:t>
            </a:r>
            <a:r>
              <a:rPr lang="en-GB" sz="1600" b="0" strike="noStrike" spc="-1" dirty="0">
                <a:solidFill>
                  <a:srgbClr val="56676C"/>
                </a:solidFill>
                <a:latin typeface="Calibri"/>
                <a:ea typeface="Calibri"/>
              </a:rPr>
              <a:t>α τις εμπειρίες των παιδιών, τις καθημερινές τους συνήθειες, τα υλικά που τους είναι οικεία.</a:t>
            </a:r>
            <a:endParaRPr lang="en-GB" sz="1600" b="0" strike="noStrike" spc="-1" dirty="0">
              <a:latin typeface="Arial"/>
            </a:endParaRPr>
          </a:p>
        </p:txBody>
      </p:sp>
      <p:sp>
        <p:nvSpPr>
          <p:cNvPr id="96" name="CustomShape 17"/>
          <p:cNvSpPr/>
          <p:nvPr/>
        </p:nvSpPr>
        <p:spPr>
          <a:xfrm>
            <a:off x="6236280" y="3931920"/>
            <a:ext cx="5255280" cy="1826280"/>
          </a:xfrm>
          <a:prstGeom prst="roundRect">
            <a:avLst>
              <a:gd name="adj" fmla="val 3000"/>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97" name="CustomShape 18"/>
          <p:cNvSpPr/>
          <p:nvPr/>
        </p:nvSpPr>
        <p:spPr>
          <a:xfrm>
            <a:off x="6556320" y="4206240"/>
            <a:ext cx="546120" cy="546120"/>
          </a:xfrm>
          <a:prstGeom prst="ellipse">
            <a:avLst/>
          </a:prstGeom>
          <a:solidFill>
            <a:srgbClr val="2E7D7B"/>
          </a:solidFill>
          <a:ln w="12600">
            <a:solidFill>
              <a:srgbClr val="2E7D7B"/>
            </a:solidFill>
            <a:round/>
          </a:ln>
        </p:spPr>
        <p:style>
          <a:lnRef idx="0">
            <a:scrgbClr r="0" g="0" b="0"/>
          </a:lnRef>
          <a:fillRef idx="0">
            <a:scrgbClr r="0" g="0" b="0"/>
          </a:fillRef>
          <a:effectRef idx="0">
            <a:scrgbClr r="0" g="0" b="0"/>
          </a:effectRef>
          <a:fontRef idx="minor"/>
        </p:style>
        <p:txBody>
          <a:bodyPr/>
          <a:lstStyle/>
          <a:p>
            <a:endParaRPr/>
          </a:p>
        </p:txBody>
      </p:sp>
      <p:sp>
        <p:nvSpPr>
          <p:cNvPr id="98" name="CustomShape 19"/>
          <p:cNvSpPr/>
          <p:nvPr/>
        </p:nvSpPr>
        <p:spPr>
          <a:xfrm>
            <a:off x="6556320" y="4206240"/>
            <a:ext cx="546120" cy="5461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GB" sz="1500" b="1" strike="noStrike" spc="-1">
                <a:solidFill>
                  <a:srgbClr val="FFFFFF"/>
                </a:solidFill>
                <a:latin typeface="Cambria"/>
                <a:ea typeface="Cambria"/>
              </a:rPr>
              <a:t>4</a:t>
            </a:r>
            <a:endParaRPr lang="en-GB" sz="1500" b="0" strike="noStrike" spc="-1">
              <a:latin typeface="Arial"/>
            </a:endParaRPr>
          </a:p>
        </p:txBody>
      </p:sp>
      <p:sp>
        <p:nvSpPr>
          <p:cNvPr id="99" name="CustomShape 20"/>
          <p:cNvSpPr/>
          <p:nvPr/>
        </p:nvSpPr>
        <p:spPr>
          <a:xfrm>
            <a:off x="7260480" y="4206240"/>
            <a:ext cx="3929400" cy="5004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dirty="0">
                <a:solidFill>
                  <a:srgbClr val="16333B"/>
                </a:solidFill>
                <a:latin typeface="Cambria"/>
                <a:ea typeface="Cambria"/>
              </a:rPr>
              <a:t>Τι </a:t>
            </a:r>
            <a:r>
              <a:rPr lang="en-GB" sz="1900" b="1" strike="noStrike" spc="-1" dirty="0" err="1">
                <a:solidFill>
                  <a:srgbClr val="16333B"/>
                </a:solidFill>
                <a:latin typeface="Cambria"/>
                <a:ea typeface="Cambria"/>
              </a:rPr>
              <a:t>δεν</a:t>
            </a:r>
            <a:r>
              <a:rPr lang="en-GB" sz="1900" b="1" strike="noStrike" spc="-1" dirty="0">
                <a:solidFill>
                  <a:srgbClr val="16333B"/>
                </a:solidFill>
                <a:latin typeface="Cambria"/>
                <a:ea typeface="Cambria"/>
              </a:rPr>
              <a:t> επ</a:t>
            </a:r>
            <a:r>
              <a:rPr lang="en-GB" sz="1900" b="1" strike="noStrike" spc="-1" dirty="0" err="1">
                <a:solidFill>
                  <a:srgbClr val="16333B"/>
                </a:solidFill>
                <a:latin typeface="Cambria"/>
                <a:ea typeface="Cambria"/>
              </a:rPr>
              <a:t>ιτρέ</a:t>
            </a:r>
            <a:r>
              <a:rPr lang="en-GB" sz="1900" b="1" strike="noStrike" spc="-1" dirty="0">
                <a:solidFill>
                  <a:srgbClr val="16333B"/>
                </a:solidFill>
                <a:latin typeface="Cambria"/>
                <a:ea typeface="Cambria"/>
              </a:rPr>
              <a:t>πει</a:t>
            </a:r>
            <a:endParaRPr lang="en-GB" sz="1900" b="0" strike="noStrike" spc="-1" dirty="0">
              <a:latin typeface="Arial"/>
            </a:endParaRPr>
          </a:p>
        </p:txBody>
      </p:sp>
      <p:sp>
        <p:nvSpPr>
          <p:cNvPr id="100" name="CustomShape 21"/>
          <p:cNvSpPr/>
          <p:nvPr/>
        </p:nvSpPr>
        <p:spPr>
          <a:xfrm>
            <a:off x="6556320" y="4846320"/>
            <a:ext cx="4615200" cy="774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a:solidFill>
                  <a:srgbClr val="56676C"/>
                </a:solidFill>
                <a:latin typeface="Calibri"/>
                <a:ea typeface="Calibri"/>
              </a:rPr>
              <a:t>Κα</a:t>
            </a:r>
            <a:r>
              <a:rPr lang="en-GB" sz="1600" b="0" strike="noStrike" spc="-1" dirty="0" err="1">
                <a:solidFill>
                  <a:srgbClr val="56676C"/>
                </a:solidFill>
                <a:latin typeface="Calibri"/>
                <a:ea typeface="Calibri"/>
              </a:rPr>
              <a:t>νέν</a:t>
            </a:r>
            <a:r>
              <a:rPr lang="en-GB" sz="1600" b="0" strike="noStrike" spc="-1" dirty="0">
                <a:solidFill>
                  <a:srgbClr val="56676C"/>
                </a:solidFill>
                <a:latin typeface="Calibri"/>
                <a:ea typeface="Calibri"/>
              </a:rPr>
              <a:t>α συμπέρασμα για συγκεκριμένες οικογένειες και για το τι μπορεί ή δεν μπορεί ένα παιδί.</a:t>
            </a:r>
            <a:endParaRPr lang="en-GB" sz="1600" b="0" strike="noStrike" spc="-1" dirty="0">
              <a:latin typeface="Arial"/>
            </a:endParaRPr>
          </a:p>
        </p:txBody>
      </p:sp>
      <p:sp>
        <p:nvSpPr>
          <p:cNvPr id="101" name="CustomShape 22"/>
          <p:cNvSpPr/>
          <p:nvPr/>
        </p:nvSpPr>
        <p:spPr>
          <a:xfrm>
            <a:off x="685800" y="6035040"/>
            <a:ext cx="10814760" cy="381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350" b="1" i="1" strike="noStrike" spc="-1">
                <a:solidFill>
                  <a:srgbClr val="C2662C"/>
                </a:solidFill>
                <a:latin typeface="Calibri"/>
                <a:ea typeface="Calibri"/>
              </a:rPr>
              <a:t>Συλλέγουμε πληροφορίες που μας επιτρέπουν να θέσουμε ερωτήματα — όχι να βγάλουμε συμπεράσματα για ανθρώπους.</a:t>
            </a:r>
            <a:endParaRPr lang="en-GB" sz="1350" b="0" strike="noStrike" spc="-1">
              <a:latin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685800" y="411480"/>
            <a:ext cx="9903240" cy="8661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2900" b="1" strike="noStrike" spc="-1">
                <a:solidFill>
                  <a:srgbClr val="16333B"/>
                </a:solidFill>
                <a:latin typeface="Cambria"/>
                <a:ea typeface="Cambria"/>
              </a:rPr>
              <a:t>Από πού αντλώ στοιχεία</a:t>
            </a:r>
            <a:endParaRPr lang="en-GB" sz="2900" b="0" strike="noStrike" spc="-1">
              <a:latin typeface="Arial"/>
            </a:endParaRPr>
          </a:p>
        </p:txBody>
      </p:sp>
      <p:sp>
        <p:nvSpPr>
          <p:cNvPr id="114" name="CustomShape 2"/>
          <p:cNvSpPr/>
          <p:nvPr/>
        </p:nvSpPr>
        <p:spPr>
          <a:xfrm>
            <a:off x="685800" y="1874520"/>
            <a:ext cx="5255280" cy="1826280"/>
          </a:xfrm>
          <a:prstGeom prst="roundRect">
            <a:avLst>
              <a:gd name="adj" fmla="val 3000"/>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115" name="CustomShape 3"/>
          <p:cNvSpPr/>
          <p:nvPr/>
        </p:nvSpPr>
        <p:spPr>
          <a:xfrm>
            <a:off x="1005840" y="2148840"/>
            <a:ext cx="546120" cy="546120"/>
          </a:xfrm>
          <a:prstGeom prst="ellipse">
            <a:avLst/>
          </a:prstGeom>
          <a:solidFill>
            <a:srgbClr val="2E7D7B"/>
          </a:solidFill>
          <a:ln w="12600">
            <a:solidFill>
              <a:srgbClr val="2E7D7B"/>
            </a:solidFill>
            <a:round/>
          </a:ln>
        </p:spPr>
        <p:style>
          <a:lnRef idx="0">
            <a:scrgbClr r="0" g="0" b="0"/>
          </a:lnRef>
          <a:fillRef idx="0">
            <a:scrgbClr r="0" g="0" b="0"/>
          </a:fillRef>
          <a:effectRef idx="0">
            <a:scrgbClr r="0" g="0" b="0"/>
          </a:effectRef>
          <a:fontRef idx="minor"/>
        </p:style>
        <p:txBody>
          <a:bodyPr/>
          <a:lstStyle/>
          <a:p>
            <a:endParaRPr/>
          </a:p>
        </p:txBody>
      </p:sp>
      <p:sp>
        <p:nvSpPr>
          <p:cNvPr id="116" name="CustomShape 4"/>
          <p:cNvSpPr/>
          <p:nvPr/>
        </p:nvSpPr>
        <p:spPr>
          <a:xfrm>
            <a:off x="1005840" y="2148840"/>
            <a:ext cx="546120" cy="5461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GB" sz="1500" b="1" strike="noStrike" spc="-1">
                <a:solidFill>
                  <a:srgbClr val="FFFFFF"/>
                </a:solidFill>
                <a:latin typeface="Cambria"/>
                <a:ea typeface="Cambria"/>
              </a:rPr>
              <a:t>1</a:t>
            </a:r>
            <a:endParaRPr lang="en-GB" sz="1500" b="0" strike="noStrike" spc="-1">
              <a:latin typeface="Arial"/>
            </a:endParaRPr>
          </a:p>
        </p:txBody>
      </p:sp>
      <p:sp>
        <p:nvSpPr>
          <p:cNvPr id="117" name="CustomShape 5"/>
          <p:cNvSpPr/>
          <p:nvPr/>
        </p:nvSpPr>
        <p:spPr>
          <a:xfrm>
            <a:off x="1710000" y="2148840"/>
            <a:ext cx="3929400" cy="5004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a:solidFill>
                  <a:srgbClr val="16333B"/>
                </a:solidFill>
                <a:latin typeface="Cambria"/>
                <a:ea typeface="Cambria"/>
              </a:rPr>
              <a:t>Με τα πόδια</a:t>
            </a:r>
            <a:endParaRPr lang="en-GB" sz="1900" b="0" strike="noStrike" spc="-1">
              <a:latin typeface="Arial"/>
            </a:endParaRPr>
          </a:p>
        </p:txBody>
      </p:sp>
      <p:sp>
        <p:nvSpPr>
          <p:cNvPr id="118" name="CustomShape 6"/>
          <p:cNvSpPr/>
          <p:nvPr/>
        </p:nvSpPr>
        <p:spPr>
          <a:xfrm>
            <a:off x="1005840" y="2788920"/>
            <a:ext cx="4615200" cy="774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err="1">
                <a:solidFill>
                  <a:srgbClr val="56676C"/>
                </a:solidFill>
                <a:latin typeface="Calibri"/>
                <a:ea typeface="Calibri"/>
              </a:rPr>
              <a:t>Περ</a:t>
            </a:r>
            <a:r>
              <a:rPr lang="en-GB" sz="1600" b="0" strike="noStrike" spc="-1" dirty="0">
                <a:solidFill>
                  <a:srgbClr val="56676C"/>
                </a:solidFill>
                <a:latin typeface="Calibri"/>
                <a:ea typeface="Calibri"/>
              </a:rPr>
              <a:t>πατήστε τη γειτονιά μισή ώρα πριν μπείτε. Τι υπ</a:t>
            </a:r>
            <a:r>
              <a:rPr lang="en-GB" sz="1600" b="0" strike="noStrike" spc="-1" dirty="0" err="1">
                <a:solidFill>
                  <a:srgbClr val="56676C"/>
                </a:solidFill>
                <a:latin typeface="Calibri"/>
                <a:ea typeface="Calibri"/>
              </a:rPr>
              <a:t>άρχει</a:t>
            </a:r>
            <a:r>
              <a:rPr lang="en-GB" sz="1600" b="0" strike="noStrike" spc="-1" dirty="0">
                <a:solidFill>
                  <a:srgbClr val="56676C"/>
                </a:solidFill>
                <a:latin typeface="Calibri"/>
                <a:ea typeface="Calibri"/>
              </a:rPr>
              <a:t> </a:t>
            </a:r>
            <a:r>
              <a:rPr lang="en-GB" sz="1600" b="0" strike="noStrike" spc="-1" dirty="0" err="1">
                <a:solidFill>
                  <a:srgbClr val="56676C"/>
                </a:solidFill>
                <a:latin typeface="Calibri"/>
                <a:ea typeface="Calibri"/>
              </a:rPr>
              <a:t>γύρω</a:t>
            </a:r>
            <a:r>
              <a:rPr lang="en-GB" sz="1600" b="0" strike="noStrike" spc="-1" dirty="0">
                <a:solidFill>
                  <a:srgbClr val="56676C"/>
                </a:solidFill>
                <a:latin typeface="Calibri"/>
                <a:ea typeface="Calibri"/>
              </a:rPr>
              <a:t>: μαγα</a:t>
            </a:r>
            <a:r>
              <a:rPr lang="en-GB" sz="1600" b="0" strike="noStrike" spc="-1" dirty="0" err="1">
                <a:solidFill>
                  <a:srgbClr val="56676C"/>
                </a:solidFill>
                <a:latin typeface="Calibri"/>
                <a:ea typeface="Calibri"/>
              </a:rPr>
              <a:t>ζιά</a:t>
            </a:r>
            <a:r>
              <a:rPr lang="en-GB" sz="1600" b="0" strike="noStrike" spc="-1" dirty="0">
                <a:solidFill>
                  <a:srgbClr val="56676C"/>
                </a:solidFill>
                <a:latin typeface="Calibri"/>
                <a:ea typeface="Calibri"/>
              </a:rPr>
              <a:t>, π</a:t>
            </a:r>
            <a:r>
              <a:rPr lang="en-GB" sz="1600" b="0" strike="noStrike" spc="-1" dirty="0" err="1">
                <a:solidFill>
                  <a:srgbClr val="56676C"/>
                </a:solidFill>
                <a:latin typeface="Calibri"/>
                <a:ea typeface="Calibri"/>
              </a:rPr>
              <a:t>άρκ</a:t>
            </a:r>
            <a:r>
              <a:rPr lang="en-GB" sz="1600" b="0" strike="noStrike" spc="-1" dirty="0">
                <a:solidFill>
                  <a:srgbClr val="56676C"/>
                </a:solidFill>
                <a:latin typeface="Calibri"/>
                <a:ea typeface="Calibri"/>
              </a:rPr>
              <a:t>α, υπηρεσίες, άλλα σχολεία;</a:t>
            </a:r>
            <a:endParaRPr lang="en-GB" sz="1600" b="0" strike="noStrike" spc="-1" dirty="0">
              <a:latin typeface="Arial"/>
            </a:endParaRPr>
          </a:p>
        </p:txBody>
      </p:sp>
      <p:sp>
        <p:nvSpPr>
          <p:cNvPr id="119" name="CustomShape 7"/>
          <p:cNvSpPr/>
          <p:nvPr/>
        </p:nvSpPr>
        <p:spPr>
          <a:xfrm>
            <a:off x="6236280" y="1874520"/>
            <a:ext cx="5255280" cy="1826280"/>
          </a:xfrm>
          <a:prstGeom prst="roundRect">
            <a:avLst>
              <a:gd name="adj" fmla="val 3000"/>
            </a:avLst>
          </a:prstGeom>
          <a:solidFill>
            <a:srgbClr val="F1ECE2"/>
          </a:solidFill>
          <a:ln w="12600">
            <a:solidFill>
              <a:srgbClr val="F1ECE2"/>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120" name="CustomShape 8"/>
          <p:cNvSpPr/>
          <p:nvPr/>
        </p:nvSpPr>
        <p:spPr>
          <a:xfrm>
            <a:off x="6556320" y="2148840"/>
            <a:ext cx="546120" cy="546120"/>
          </a:xfrm>
          <a:prstGeom prst="ellipse">
            <a:avLst/>
          </a:prstGeom>
          <a:solidFill>
            <a:srgbClr val="C2662C"/>
          </a:solidFill>
          <a:ln w="12600">
            <a:solidFill>
              <a:srgbClr val="C2662C"/>
            </a:solidFill>
            <a:round/>
          </a:ln>
        </p:spPr>
        <p:style>
          <a:lnRef idx="0">
            <a:scrgbClr r="0" g="0" b="0"/>
          </a:lnRef>
          <a:fillRef idx="0">
            <a:scrgbClr r="0" g="0" b="0"/>
          </a:fillRef>
          <a:effectRef idx="0">
            <a:scrgbClr r="0" g="0" b="0"/>
          </a:effectRef>
          <a:fontRef idx="minor"/>
        </p:style>
        <p:txBody>
          <a:bodyPr/>
          <a:lstStyle/>
          <a:p>
            <a:endParaRPr/>
          </a:p>
        </p:txBody>
      </p:sp>
      <p:sp>
        <p:nvSpPr>
          <p:cNvPr id="121" name="CustomShape 9"/>
          <p:cNvSpPr/>
          <p:nvPr/>
        </p:nvSpPr>
        <p:spPr>
          <a:xfrm>
            <a:off x="6556320" y="2148840"/>
            <a:ext cx="546120" cy="5461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GB" sz="1500" b="1" strike="noStrike" spc="-1">
                <a:solidFill>
                  <a:srgbClr val="FFFFFF"/>
                </a:solidFill>
                <a:latin typeface="Cambria"/>
                <a:ea typeface="Cambria"/>
              </a:rPr>
              <a:t>2</a:t>
            </a:r>
            <a:endParaRPr lang="en-GB" sz="1500" b="0" strike="noStrike" spc="-1">
              <a:latin typeface="Arial"/>
            </a:endParaRPr>
          </a:p>
        </p:txBody>
      </p:sp>
      <p:sp>
        <p:nvSpPr>
          <p:cNvPr id="122" name="CustomShape 10"/>
          <p:cNvSpPr/>
          <p:nvPr/>
        </p:nvSpPr>
        <p:spPr>
          <a:xfrm>
            <a:off x="7260480" y="2148840"/>
            <a:ext cx="3929400" cy="5004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a:solidFill>
                  <a:srgbClr val="16333B"/>
                </a:solidFill>
                <a:latin typeface="Cambria"/>
                <a:ea typeface="Cambria"/>
              </a:rPr>
              <a:t>Από χάρτες και δεδομένα</a:t>
            </a:r>
            <a:endParaRPr lang="en-GB" sz="1900" b="0" strike="noStrike" spc="-1">
              <a:latin typeface="Arial"/>
            </a:endParaRPr>
          </a:p>
        </p:txBody>
      </p:sp>
      <p:sp>
        <p:nvSpPr>
          <p:cNvPr id="123" name="CustomShape 11"/>
          <p:cNvSpPr/>
          <p:nvPr/>
        </p:nvSpPr>
        <p:spPr>
          <a:xfrm>
            <a:off x="6556320" y="2788920"/>
            <a:ext cx="4615200" cy="774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err="1">
                <a:solidFill>
                  <a:srgbClr val="56676C"/>
                </a:solidFill>
                <a:latin typeface="Calibri"/>
                <a:ea typeface="Calibri"/>
              </a:rPr>
              <a:t>Χάρτης</a:t>
            </a:r>
            <a:r>
              <a:rPr lang="en-GB" sz="1600" b="0" strike="noStrike" spc="-1" dirty="0">
                <a:solidFill>
                  <a:srgbClr val="56676C"/>
                </a:solidFill>
                <a:latin typeface="Calibri"/>
                <a:ea typeface="Calibri"/>
              </a:rPr>
              <a:t>, </a:t>
            </a:r>
            <a:r>
              <a:rPr lang="en-GB" sz="1600" b="0" strike="noStrike" spc="-1" dirty="0" err="1">
                <a:solidFill>
                  <a:srgbClr val="56676C"/>
                </a:solidFill>
                <a:latin typeface="Calibri"/>
                <a:ea typeface="Calibri"/>
              </a:rPr>
              <a:t>δορυφορική</a:t>
            </a:r>
            <a:r>
              <a:rPr lang="en-GB" sz="1600" b="0" strike="noStrike" spc="-1" dirty="0">
                <a:solidFill>
                  <a:srgbClr val="56676C"/>
                </a:solidFill>
                <a:latin typeface="Calibri"/>
                <a:ea typeface="Calibri"/>
              </a:rPr>
              <a:t> </a:t>
            </a:r>
            <a:r>
              <a:rPr lang="en-GB" sz="1600" b="0" strike="noStrike" spc="-1" dirty="0" err="1">
                <a:solidFill>
                  <a:srgbClr val="56676C"/>
                </a:solidFill>
                <a:latin typeface="Calibri"/>
                <a:ea typeface="Calibri"/>
              </a:rPr>
              <a:t>εικόν</a:t>
            </a:r>
            <a:r>
              <a:rPr lang="en-GB" sz="1600" b="0" strike="noStrike" spc="-1" dirty="0">
                <a:solidFill>
                  <a:srgbClr val="56676C"/>
                </a:solidFill>
                <a:latin typeface="Calibri"/>
                <a:ea typeface="Calibri"/>
              </a:rPr>
              <a:t>α, δημοτικά δεδομένα. </a:t>
            </a:r>
            <a:r>
              <a:rPr lang="en-GB" sz="1600" b="0" strike="noStrike" spc="-1" dirty="0" err="1">
                <a:solidFill>
                  <a:srgbClr val="56676C"/>
                </a:solidFill>
                <a:latin typeface="Calibri"/>
                <a:ea typeface="Calibri"/>
              </a:rPr>
              <a:t>Πόσο</a:t>
            </a:r>
            <a:r>
              <a:rPr lang="en-GB" sz="1600" b="0" strike="noStrike" spc="-1" dirty="0">
                <a:solidFill>
                  <a:srgbClr val="56676C"/>
                </a:solidFill>
                <a:latin typeface="Calibri"/>
                <a:ea typeface="Calibri"/>
              </a:rPr>
              <a:t> μα</a:t>
            </a:r>
            <a:r>
              <a:rPr lang="en-GB" sz="1600" b="0" strike="noStrike" spc="-1" dirty="0" err="1">
                <a:solidFill>
                  <a:srgbClr val="56676C"/>
                </a:solidFill>
                <a:latin typeface="Calibri"/>
                <a:ea typeface="Calibri"/>
              </a:rPr>
              <a:t>κριά</a:t>
            </a:r>
            <a:r>
              <a:rPr lang="en-GB" sz="1600" b="0" strike="noStrike" spc="-1" dirty="0">
                <a:solidFill>
                  <a:srgbClr val="56676C"/>
                </a:solidFill>
                <a:latin typeface="Calibri"/>
                <a:ea typeface="Calibri"/>
              </a:rPr>
              <a:t> </a:t>
            </a:r>
            <a:r>
              <a:rPr lang="en-GB" sz="1600" b="0" strike="noStrike" spc="-1" dirty="0" err="1">
                <a:solidFill>
                  <a:srgbClr val="56676C"/>
                </a:solidFill>
                <a:latin typeface="Calibri"/>
                <a:ea typeface="Calibri"/>
              </a:rPr>
              <a:t>είν</a:t>
            </a:r>
            <a:r>
              <a:rPr lang="en-GB" sz="1600" b="0" strike="noStrike" spc="-1" dirty="0">
                <a:solidFill>
                  <a:srgbClr val="56676C"/>
                </a:solidFill>
                <a:latin typeface="Calibri"/>
                <a:ea typeface="Calibri"/>
              </a:rPr>
              <a:t>αι το πλησιέστερο πάρκο ή βιβλιοθήκη;</a:t>
            </a:r>
            <a:endParaRPr lang="en-GB" sz="1600" b="0" strike="noStrike" spc="-1" dirty="0">
              <a:latin typeface="Arial"/>
            </a:endParaRPr>
          </a:p>
        </p:txBody>
      </p:sp>
      <p:sp>
        <p:nvSpPr>
          <p:cNvPr id="124" name="CustomShape 12"/>
          <p:cNvSpPr/>
          <p:nvPr/>
        </p:nvSpPr>
        <p:spPr>
          <a:xfrm>
            <a:off x="685800" y="3931920"/>
            <a:ext cx="5255280" cy="1826280"/>
          </a:xfrm>
          <a:prstGeom prst="roundRect">
            <a:avLst>
              <a:gd name="adj" fmla="val 3000"/>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125" name="CustomShape 13"/>
          <p:cNvSpPr/>
          <p:nvPr/>
        </p:nvSpPr>
        <p:spPr>
          <a:xfrm>
            <a:off x="1005840" y="4206240"/>
            <a:ext cx="546120" cy="546120"/>
          </a:xfrm>
          <a:prstGeom prst="ellipse">
            <a:avLst/>
          </a:prstGeom>
          <a:solidFill>
            <a:srgbClr val="2E7D7B"/>
          </a:solidFill>
          <a:ln w="12600">
            <a:solidFill>
              <a:srgbClr val="2E7D7B"/>
            </a:solidFill>
            <a:round/>
          </a:ln>
        </p:spPr>
        <p:style>
          <a:lnRef idx="0">
            <a:scrgbClr r="0" g="0" b="0"/>
          </a:lnRef>
          <a:fillRef idx="0">
            <a:scrgbClr r="0" g="0" b="0"/>
          </a:fillRef>
          <a:effectRef idx="0">
            <a:scrgbClr r="0" g="0" b="0"/>
          </a:effectRef>
          <a:fontRef idx="minor"/>
        </p:style>
        <p:txBody>
          <a:bodyPr/>
          <a:lstStyle/>
          <a:p>
            <a:endParaRPr/>
          </a:p>
        </p:txBody>
      </p:sp>
      <p:sp>
        <p:nvSpPr>
          <p:cNvPr id="126" name="CustomShape 14"/>
          <p:cNvSpPr/>
          <p:nvPr/>
        </p:nvSpPr>
        <p:spPr>
          <a:xfrm>
            <a:off x="1005840" y="4206240"/>
            <a:ext cx="546120" cy="5461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GB" sz="1500" b="1" strike="noStrike" spc="-1">
                <a:solidFill>
                  <a:srgbClr val="FFFFFF"/>
                </a:solidFill>
                <a:latin typeface="Cambria"/>
                <a:ea typeface="Cambria"/>
              </a:rPr>
              <a:t>3</a:t>
            </a:r>
            <a:endParaRPr lang="en-GB" sz="1500" b="0" strike="noStrike" spc="-1">
              <a:latin typeface="Arial"/>
            </a:endParaRPr>
          </a:p>
        </p:txBody>
      </p:sp>
      <p:sp>
        <p:nvSpPr>
          <p:cNvPr id="127" name="CustomShape 15"/>
          <p:cNvSpPr/>
          <p:nvPr/>
        </p:nvSpPr>
        <p:spPr>
          <a:xfrm>
            <a:off x="1710000" y="4206240"/>
            <a:ext cx="3929400" cy="5004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a:solidFill>
                  <a:srgbClr val="16333B"/>
                </a:solidFill>
                <a:latin typeface="Cambria"/>
                <a:ea typeface="Cambria"/>
              </a:rPr>
              <a:t>Από το ίδιο το σχολείο</a:t>
            </a:r>
            <a:endParaRPr lang="en-GB" sz="1900" b="0" strike="noStrike" spc="-1">
              <a:latin typeface="Arial"/>
            </a:endParaRPr>
          </a:p>
        </p:txBody>
      </p:sp>
      <p:sp>
        <p:nvSpPr>
          <p:cNvPr id="128" name="CustomShape 16"/>
          <p:cNvSpPr/>
          <p:nvPr/>
        </p:nvSpPr>
        <p:spPr>
          <a:xfrm>
            <a:off x="1005840" y="4846320"/>
            <a:ext cx="4615200" cy="774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err="1">
                <a:solidFill>
                  <a:srgbClr val="56676C"/>
                </a:solidFill>
                <a:latin typeface="Calibri"/>
                <a:ea typeface="Calibri"/>
              </a:rPr>
              <a:t>Ιστοσελίδ</a:t>
            </a:r>
            <a:r>
              <a:rPr lang="en-GB" sz="1600" b="0" strike="noStrike" spc="-1" dirty="0">
                <a:solidFill>
                  <a:srgbClr val="56676C"/>
                </a:solidFill>
                <a:latin typeface="Calibri"/>
                <a:ea typeface="Calibri"/>
              </a:rPr>
              <a:t>α, αναρτήσεις στην είσοδο, ανακοινώσεις προς γονείς, και σε ποιες γλώσσες είναι γραμμένες.</a:t>
            </a:r>
            <a:endParaRPr lang="en-GB" sz="1600" b="0" strike="noStrike" spc="-1" dirty="0">
              <a:latin typeface="Arial"/>
            </a:endParaRPr>
          </a:p>
        </p:txBody>
      </p:sp>
      <p:sp>
        <p:nvSpPr>
          <p:cNvPr id="129" name="CustomShape 17"/>
          <p:cNvSpPr/>
          <p:nvPr/>
        </p:nvSpPr>
        <p:spPr>
          <a:xfrm>
            <a:off x="6236280" y="3931920"/>
            <a:ext cx="5255280" cy="1826280"/>
          </a:xfrm>
          <a:prstGeom prst="roundRect">
            <a:avLst>
              <a:gd name="adj" fmla="val 3000"/>
            </a:avLst>
          </a:prstGeom>
          <a:solidFill>
            <a:srgbClr val="EEF3F3"/>
          </a:solidFill>
          <a:ln w="12600">
            <a:solidFill>
              <a:srgbClr val="EEF3F3"/>
            </a:solidFill>
            <a:round/>
          </a:ln>
          <a:effectLst>
            <a:outerShdw blurRad="127000" dist="25560" dir="5400000" algn="bl" rotWithShape="0">
              <a:srgbClr val="9AA8AC">
                <a:alpha val="30000"/>
              </a:srgbClr>
            </a:outerShdw>
          </a:effectLst>
        </p:spPr>
        <p:style>
          <a:lnRef idx="0">
            <a:scrgbClr r="0" g="0" b="0"/>
          </a:lnRef>
          <a:fillRef idx="0">
            <a:scrgbClr r="0" g="0" b="0"/>
          </a:fillRef>
          <a:effectRef idx="0">
            <a:scrgbClr r="0" g="0" b="0"/>
          </a:effectRef>
          <a:fontRef idx="minor"/>
        </p:style>
        <p:txBody>
          <a:bodyPr/>
          <a:lstStyle/>
          <a:p>
            <a:endParaRPr/>
          </a:p>
        </p:txBody>
      </p:sp>
      <p:sp>
        <p:nvSpPr>
          <p:cNvPr id="130" name="CustomShape 18"/>
          <p:cNvSpPr/>
          <p:nvPr/>
        </p:nvSpPr>
        <p:spPr>
          <a:xfrm>
            <a:off x="6556320" y="4206240"/>
            <a:ext cx="546120" cy="546120"/>
          </a:xfrm>
          <a:prstGeom prst="ellipse">
            <a:avLst/>
          </a:prstGeom>
          <a:solidFill>
            <a:srgbClr val="2E7D7B"/>
          </a:solidFill>
          <a:ln w="12600">
            <a:solidFill>
              <a:srgbClr val="2E7D7B"/>
            </a:solidFill>
            <a:round/>
          </a:ln>
        </p:spPr>
        <p:style>
          <a:lnRef idx="0">
            <a:scrgbClr r="0" g="0" b="0"/>
          </a:lnRef>
          <a:fillRef idx="0">
            <a:scrgbClr r="0" g="0" b="0"/>
          </a:fillRef>
          <a:effectRef idx="0">
            <a:scrgbClr r="0" g="0" b="0"/>
          </a:effectRef>
          <a:fontRef idx="minor"/>
        </p:style>
        <p:txBody>
          <a:bodyPr/>
          <a:lstStyle/>
          <a:p>
            <a:endParaRPr/>
          </a:p>
        </p:txBody>
      </p:sp>
      <p:sp>
        <p:nvSpPr>
          <p:cNvPr id="131" name="CustomShape 19"/>
          <p:cNvSpPr/>
          <p:nvPr/>
        </p:nvSpPr>
        <p:spPr>
          <a:xfrm>
            <a:off x="6556320" y="4206240"/>
            <a:ext cx="546120" cy="5461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GB" sz="1500" b="1" strike="noStrike" spc="-1">
                <a:solidFill>
                  <a:srgbClr val="FFFFFF"/>
                </a:solidFill>
                <a:latin typeface="Cambria"/>
                <a:ea typeface="Cambria"/>
              </a:rPr>
              <a:t>4</a:t>
            </a:r>
            <a:endParaRPr lang="en-GB" sz="1500" b="0" strike="noStrike" spc="-1">
              <a:latin typeface="Arial"/>
            </a:endParaRPr>
          </a:p>
        </p:txBody>
      </p:sp>
      <p:sp>
        <p:nvSpPr>
          <p:cNvPr id="132" name="CustomShape 20"/>
          <p:cNvSpPr/>
          <p:nvPr/>
        </p:nvSpPr>
        <p:spPr>
          <a:xfrm>
            <a:off x="7260480" y="4206240"/>
            <a:ext cx="3929400" cy="5004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900" b="1" strike="noStrike" spc="-1">
                <a:solidFill>
                  <a:srgbClr val="16333B"/>
                </a:solidFill>
                <a:latin typeface="Cambria"/>
                <a:ea typeface="Cambria"/>
              </a:rPr>
              <a:t>Από τα ίδια τα παιδιά</a:t>
            </a:r>
            <a:endParaRPr lang="en-GB" sz="1900" b="0" strike="noStrike" spc="-1">
              <a:latin typeface="Arial"/>
            </a:endParaRPr>
          </a:p>
        </p:txBody>
      </p:sp>
      <p:sp>
        <p:nvSpPr>
          <p:cNvPr id="133" name="CustomShape 21"/>
          <p:cNvSpPr/>
          <p:nvPr/>
        </p:nvSpPr>
        <p:spPr>
          <a:xfrm>
            <a:off x="6556320" y="4846320"/>
            <a:ext cx="4615200" cy="774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10000"/>
              </a:lnSpc>
            </a:pPr>
            <a:r>
              <a:rPr lang="en-GB" sz="1600" b="0" strike="noStrike" spc="-1" dirty="0" err="1">
                <a:solidFill>
                  <a:srgbClr val="56676C"/>
                </a:solidFill>
                <a:latin typeface="Calibri"/>
                <a:ea typeface="Calibri"/>
              </a:rPr>
              <a:t>Ό,τι</a:t>
            </a:r>
            <a:r>
              <a:rPr lang="en-GB" sz="1600" b="0" strike="noStrike" spc="-1" dirty="0">
                <a:solidFill>
                  <a:srgbClr val="56676C"/>
                </a:solidFill>
                <a:latin typeface="Calibri"/>
                <a:ea typeface="Calibri"/>
              </a:rPr>
              <a:t> </a:t>
            </a:r>
            <a:r>
              <a:rPr lang="en-GB" sz="1600" b="0" strike="noStrike" spc="-1" dirty="0" err="1">
                <a:solidFill>
                  <a:srgbClr val="56676C"/>
                </a:solidFill>
                <a:latin typeface="Calibri"/>
                <a:ea typeface="Calibri"/>
              </a:rPr>
              <a:t>λένε</a:t>
            </a:r>
            <a:r>
              <a:rPr lang="en-GB" sz="1600" b="0" strike="noStrike" spc="-1" dirty="0">
                <a:solidFill>
                  <a:srgbClr val="56676C"/>
                </a:solidFill>
                <a:latin typeface="Calibri"/>
                <a:ea typeface="Calibri"/>
              </a:rPr>
              <a:t> </a:t>
            </a:r>
            <a:r>
              <a:rPr lang="en-GB" sz="1600" b="0" strike="noStrike" spc="-1" dirty="0" err="1">
                <a:solidFill>
                  <a:srgbClr val="56676C"/>
                </a:solidFill>
                <a:latin typeface="Calibri"/>
                <a:ea typeface="Calibri"/>
              </a:rPr>
              <a:t>γι</a:t>
            </a:r>
            <a:r>
              <a:rPr lang="en-GB" sz="1600" b="0" strike="noStrike" spc="-1" dirty="0">
                <a:solidFill>
                  <a:srgbClr val="56676C"/>
                </a:solidFill>
                <a:latin typeface="Calibri"/>
                <a:ea typeface="Calibri"/>
              </a:rPr>
              <a:t>α τον τόπο τους μέσα στο παιχνίδι. </a:t>
            </a:r>
            <a:r>
              <a:rPr lang="en-GB" sz="1600" b="0" strike="noStrike" spc="-1" dirty="0" err="1">
                <a:solidFill>
                  <a:srgbClr val="56676C"/>
                </a:solidFill>
                <a:latin typeface="Calibri"/>
                <a:ea typeface="Calibri"/>
              </a:rPr>
              <a:t>Είν</a:t>
            </a:r>
            <a:r>
              <a:rPr lang="en-GB" sz="1600" b="0" strike="noStrike" spc="-1" dirty="0">
                <a:solidFill>
                  <a:srgbClr val="56676C"/>
                </a:solidFill>
                <a:latin typeface="Calibri"/>
                <a:ea typeface="Calibri"/>
              </a:rPr>
              <a:t>αι η πιο αξιόπιστη πηγή και η λιγότερο χρησιμοποιημένη.</a:t>
            </a:r>
            <a:endParaRPr lang="en-GB" sz="1600" b="0" strike="noStrike" spc="-1" dirty="0">
              <a:latin typeface="Arial"/>
            </a:endParaRPr>
          </a:p>
        </p:txBody>
      </p:sp>
      <p:sp>
        <p:nvSpPr>
          <p:cNvPr id="134" name="CustomShape 22"/>
          <p:cNvSpPr/>
          <p:nvPr/>
        </p:nvSpPr>
        <p:spPr>
          <a:xfrm>
            <a:off x="685800" y="6035040"/>
            <a:ext cx="10814760" cy="381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GB" sz="1350" b="1" i="1" strike="noStrike" spc="-1">
                <a:solidFill>
                  <a:srgbClr val="C2662C"/>
                </a:solidFill>
                <a:latin typeface="Calibri"/>
                <a:ea typeface="Calibri"/>
              </a:rPr>
              <a:t>Οι τρεις πρώτες γίνονται πριν πάτε. Η τέταρτη μόνο αφού σας συνηθίσουν. (Clark &amp; Moss, 2011, η προσέγγιση Mosaic)</a:t>
            </a:r>
            <a:endParaRPr lang="en-GB" sz="1350" b="0" strike="noStrike" spc="-1">
              <a:latin typeface="Aria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8229A2E9-AAF5-4BC5-ACBB-F14FD866CF7D}"/>
              </a:ext>
            </a:extLst>
          </p:cNvPr>
          <p:cNvSpPr>
            <a:spLocks noGrp="1"/>
          </p:cNvSpPr>
          <p:nvPr>
            <p:ph type="title"/>
          </p:nvPr>
        </p:nvSpPr>
        <p:spPr>
          <a:xfrm>
            <a:off x="838200" y="962526"/>
            <a:ext cx="10515600" cy="3200400"/>
          </a:xfrm>
        </p:spPr>
        <p:txBody>
          <a:bodyPr>
            <a:normAutofit/>
          </a:bodyPr>
          <a:lstStyle/>
          <a:p>
            <a:pPr algn="ctr"/>
            <a:r>
              <a:rPr lang="el-GR" i="1" dirty="0"/>
              <a:t>Εντοπίζετε διαφορές ανάμεσα στις καταγραφές που ακολουθούν;</a:t>
            </a:r>
            <a:br>
              <a:rPr lang="el-GR" i="1" dirty="0"/>
            </a:br>
            <a:r>
              <a:rPr lang="el-GR" i="1" dirty="0"/>
              <a:t>Σε σχέση με την προηγούμενη καταγραφή σας </a:t>
            </a:r>
            <a:r>
              <a:rPr lang="el-GR" i="1" dirty="0" smtClean="0"/>
              <a:t>στο βίντεο εντοπίζετε </a:t>
            </a:r>
            <a:r>
              <a:rPr lang="el-GR" i="1" dirty="0"/>
              <a:t>κάποιες διαφορές;</a:t>
            </a:r>
          </a:p>
        </p:txBody>
      </p:sp>
    </p:spTree>
    <p:extLst>
      <p:ext uri="{BB962C8B-B14F-4D97-AF65-F5344CB8AC3E}">
        <p14:creationId xmlns="" xmlns:p14="http://schemas.microsoft.com/office/powerpoint/2010/main" val="15597247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84165952-36EF-43A8-A4F0-9DD25C1D411A}"/>
              </a:ext>
            </a:extLst>
          </p:cNvPr>
          <p:cNvSpPr>
            <a:spLocks noGrp="1"/>
          </p:cNvSpPr>
          <p:nvPr>
            <p:ph type="title"/>
          </p:nvPr>
        </p:nvSpPr>
        <p:spPr>
          <a:xfrm>
            <a:off x="838200" y="365126"/>
            <a:ext cx="10515600" cy="577410"/>
          </a:xfrm>
        </p:spPr>
        <p:txBody>
          <a:bodyPr>
            <a:normAutofit fontScale="90000"/>
          </a:bodyPr>
          <a:lstStyle/>
          <a:p>
            <a:r>
              <a:rPr lang="el-GR" dirty="0"/>
              <a:t>Καταγραφή 1</a:t>
            </a:r>
          </a:p>
        </p:txBody>
      </p:sp>
      <p:sp>
        <p:nvSpPr>
          <p:cNvPr id="3" name="Θέση περιεχομένου 2">
            <a:extLst>
              <a:ext uri="{FF2B5EF4-FFF2-40B4-BE49-F238E27FC236}">
                <a16:creationId xmlns="" xmlns:a16="http://schemas.microsoft.com/office/drawing/2014/main" id="{2F11EFF0-2C05-4972-BF31-F52C018A7CC4}"/>
              </a:ext>
            </a:extLst>
          </p:cNvPr>
          <p:cNvSpPr>
            <a:spLocks noGrp="1"/>
          </p:cNvSpPr>
          <p:nvPr>
            <p:ph idx="1"/>
          </p:nvPr>
        </p:nvSpPr>
        <p:spPr>
          <a:xfrm>
            <a:off x="838200" y="942536"/>
            <a:ext cx="10515600" cy="5234427"/>
          </a:xfrm>
        </p:spPr>
        <p:txBody>
          <a:bodyPr>
            <a:normAutofit fontScale="92500"/>
          </a:bodyPr>
          <a:lstStyle/>
          <a:p>
            <a:pPr marL="0" indent="0">
              <a:buNone/>
            </a:pPr>
            <a:endParaRPr lang="el-GR" dirty="0"/>
          </a:p>
          <a:p>
            <a:pPr marL="0" indent="0" algn="just">
              <a:lnSpc>
                <a:spcPct val="150000"/>
              </a:lnSpc>
              <a:buNone/>
            </a:pPr>
            <a:r>
              <a:rPr lang="el-GR" dirty="0"/>
              <a:t>«Ως προς την επικοινωνία, υπήρξε ένα ασφαλές πλαίσιο επικοινωνίας όπου τα παιδιά δεν φοβούνταν να εκφραστούν. Στη δραστηριότητα της μουσικής η νηπιαγωγός απευθύνθηκε στα παιδιά κυρίως ερωτηματικά και προτρεπτικά. Τα παιδιά χωρίστηκαν κυρίως σε ομάδες και δημιουργούσαν ήχους. Η νηπιαγωγός τα επιβράβευε. Στη συνέχεια τα παιδιά συγκεντρώθηκαν στην ολομέλεια. Η νηπιαγωγός άρχισε να παίζει με μια φλογέρα και τα παιδιά σταματούσαν να μιλούν στο άκουσμά της ……»</a:t>
            </a:r>
          </a:p>
        </p:txBody>
      </p:sp>
    </p:spTree>
    <p:extLst>
      <p:ext uri="{BB962C8B-B14F-4D97-AF65-F5344CB8AC3E}">
        <p14:creationId xmlns="" xmlns:p14="http://schemas.microsoft.com/office/powerpoint/2010/main" val="30003004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18BDEE7C-DCD2-4550-9E4C-B7DA19D8276D}"/>
              </a:ext>
            </a:extLst>
          </p:cNvPr>
          <p:cNvSpPr>
            <a:spLocks noGrp="1"/>
          </p:cNvSpPr>
          <p:nvPr>
            <p:ph type="title"/>
          </p:nvPr>
        </p:nvSpPr>
        <p:spPr>
          <a:xfrm>
            <a:off x="838200" y="365125"/>
            <a:ext cx="10515600" cy="619613"/>
          </a:xfrm>
        </p:spPr>
        <p:txBody>
          <a:bodyPr>
            <a:normAutofit fontScale="90000"/>
          </a:bodyPr>
          <a:lstStyle/>
          <a:p>
            <a:r>
              <a:rPr lang="el-GR" dirty="0"/>
              <a:t>Καταγραφή 2</a:t>
            </a:r>
          </a:p>
        </p:txBody>
      </p:sp>
      <p:sp>
        <p:nvSpPr>
          <p:cNvPr id="3" name="Θέση περιεχομένου 2">
            <a:extLst>
              <a:ext uri="{FF2B5EF4-FFF2-40B4-BE49-F238E27FC236}">
                <a16:creationId xmlns="" xmlns:a16="http://schemas.microsoft.com/office/drawing/2014/main" id="{2B303085-61AC-4443-B1E1-7AFC09E49F54}"/>
              </a:ext>
            </a:extLst>
          </p:cNvPr>
          <p:cNvSpPr>
            <a:spLocks noGrp="1"/>
          </p:cNvSpPr>
          <p:nvPr>
            <p:ph idx="1"/>
          </p:nvPr>
        </p:nvSpPr>
        <p:spPr>
          <a:xfrm>
            <a:off x="838200" y="984738"/>
            <a:ext cx="10515600" cy="5508137"/>
          </a:xfrm>
        </p:spPr>
        <p:txBody>
          <a:bodyPr>
            <a:normAutofit fontScale="85000" lnSpcReduction="10000"/>
          </a:bodyPr>
          <a:lstStyle/>
          <a:p>
            <a:pPr marL="0" indent="0" algn="just">
              <a:lnSpc>
                <a:spcPct val="150000"/>
              </a:lnSpc>
              <a:buNone/>
            </a:pPr>
            <a:r>
              <a:rPr lang="el-GR" dirty="0"/>
              <a:t>«Χώρισα τα παιδιά σε 4 ομάδες. Σε κάθε ομάδα μοιράστηκαν φωτογραφίες σχετικές με το καλοκαίρι και τη θάλασσα. Η κάθε ομάδα ανέλαβε να δημιουργήσει μια ιστορία με βάση τις φωτογραφίες και να την παρουσιάσει στην ολομέλεια. Σε μια ομάδα ένα παιδί φάνηκε να έχει ανάγκη από λίγη παρότρυνση για να εκφράσει τη σκέψη του και με δική μου παρότρυνση τα υπόλοιπα παιδιά του άφησαν χρόνο να σκεφτεί και να μιλήσει και τελικά συνεργάστηκαν ικανοποιητικά. Στην 4</a:t>
            </a:r>
            <a:r>
              <a:rPr lang="el-GR" baseline="30000" dirty="0"/>
              <a:t>η</a:t>
            </a:r>
            <a:r>
              <a:rPr lang="el-GR" dirty="0"/>
              <a:t> ομάδα ένα παιδί το οποίο ήταν πολύ ομιλητικό, έπαιρνε πρωτοβουλίες συνεχώς και επενέβαινε στα λεγόμενα των υπολοίπων, με αποτέλεσμα να μην αφήνει χρόνο και χώρο στα άλλα παιδιά. δυσκολεύτηκα πολύ να το οριοθετήσω και να ενισχύσω τα υπόλοιπα…..»</a:t>
            </a:r>
          </a:p>
        </p:txBody>
      </p:sp>
    </p:spTree>
    <p:extLst>
      <p:ext uri="{BB962C8B-B14F-4D97-AF65-F5344CB8AC3E}">
        <p14:creationId xmlns="" xmlns:p14="http://schemas.microsoft.com/office/powerpoint/2010/main" val="2772492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0"/>
            <a:ext cx="11353800" cy="6176963"/>
          </a:xfrm>
        </p:spPr>
        <p:txBody>
          <a:bodyPr>
            <a:normAutofit fontScale="92500" lnSpcReduction="20000"/>
          </a:bodyPr>
          <a:lstStyle/>
          <a:p>
            <a:endParaRPr lang="en-US" dirty="0"/>
          </a:p>
          <a:p>
            <a:pPr>
              <a:buNone/>
            </a:pPr>
            <a:r>
              <a:rPr lang="en-US" dirty="0"/>
              <a:t>KATA</a:t>
            </a:r>
            <a:r>
              <a:rPr lang="el-GR" dirty="0"/>
              <a:t>ΓΡΑΦΗ 3</a:t>
            </a:r>
          </a:p>
          <a:p>
            <a:pPr>
              <a:buNone/>
            </a:pPr>
            <a:endParaRPr lang="en-US" dirty="0">
              <a:solidFill>
                <a:srgbClr val="FF0000"/>
              </a:solidFill>
            </a:endParaRPr>
          </a:p>
          <a:p>
            <a:pPr algn="just">
              <a:buNone/>
            </a:pPr>
            <a:r>
              <a:rPr lang="en-US" dirty="0">
                <a:solidFill>
                  <a:srgbClr val="FF0000"/>
                </a:solidFill>
              </a:rPr>
              <a:t>	</a:t>
            </a:r>
            <a:r>
              <a:rPr lang="el-GR" dirty="0"/>
              <a:t>Η νηπιαγωγός στέκεται μπροστά από τον πίνακα της τάξης. Οι μαθητές βρίσκονται καθισμένοι στα παγκάκια σχήματος «Π». </a:t>
            </a:r>
          </a:p>
          <a:p>
            <a:pPr algn="just">
              <a:buNone/>
            </a:pPr>
            <a:r>
              <a:rPr lang="en-US" dirty="0"/>
              <a:t>	</a:t>
            </a:r>
            <a:r>
              <a:rPr lang="el-GR" dirty="0"/>
              <a:t>Ν. Σήμερα θα μάθουμε το γράμμα «Π». Ξέρετε πώς είναι;  (Στον πίνακα έχει τραβήξει μια ευθεία γραμμή). Φανταστείτε ότι αυτή η ευθεία γραμμή είναι η γραμμή του τετραδίου μας, λίγο πιο πάνω από αυτήν τραβάμε άλλη μια γραμμούλα εμείς και από τις ακρούλες που αρχίζει και τελειώνει, τραβάμε άλλες δυο γραμμές κάθετες προς τη γραμμή του τετραδίου μας. </a:t>
            </a:r>
          </a:p>
          <a:p>
            <a:pPr algn="just">
              <a:buNone/>
            </a:pPr>
            <a:r>
              <a:rPr lang="en-US" dirty="0"/>
              <a:t>	</a:t>
            </a:r>
            <a:r>
              <a:rPr lang="el-GR" dirty="0"/>
              <a:t>(Ενώ δίνει τις οδηγίες, σχεδιάζει όσα λέει. Οι μαθητές την κοιτούν.)</a:t>
            </a:r>
          </a:p>
          <a:p>
            <a:pPr algn="just">
              <a:buNone/>
            </a:pPr>
            <a:r>
              <a:rPr lang="en-US" dirty="0"/>
              <a:t>	</a:t>
            </a:r>
            <a:r>
              <a:rPr lang="el-GR" dirty="0"/>
              <a:t>Κωνσταντίνος. Είναι σαν το «Γ» με μια ακόμα γραμμή;</a:t>
            </a:r>
          </a:p>
          <a:p>
            <a:pPr algn="just">
              <a:buNone/>
            </a:pPr>
            <a:r>
              <a:rPr lang="en-US" dirty="0"/>
              <a:t>	N</a:t>
            </a:r>
            <a:r>
              <a:rPr lang="el-GR" dirty="0"/>
              <a:t>. Ναι ... αλλά πάντα οι γραμμές που τραβάμε προς την γραμμή του τετραδίου είναι κάθετες και ευθεία. Έχετε δει κανένα «Π» με στραβές γραμμές;</a:t>
            </a:r>
          </a:p>
          <a:p>
            <a:pPr algn="just">
              <a:buNone/>
            </a:pPr>
            <a:r>
              <a:rPr lang="en-US" dirty="0"/>
              <a:t>	</a:t>
            </a:r>
            <a:r>
              <a:rPr lang="el-GR" dirty="0"/>
              <a:t>(Σχεδιάζει ένα «Π» με γραμμές που δεν είναι κάθετες)</a:t>
            </a:r>
          </a:p>
          <a:p>
            <a:pPr algn="just">
              <a:buNone/>
            </a:pPr>
            <a:r>
              <a:rPr lang="el-GR" dirty="0"/>
              <a:t> </a:t>
            </a:r>
          </a:p>
          <a:p>
            <a:pPr algn="just">
              <a:buNone/>
            </a:pPr>
            <a:r>
              <a:rPr lang="en-US" dirty="0"/>
              <a:t>	</a:t>
            </a:r>
            <a:r>
              <a:rPr lang="el-GR" dirty="0"/>
              <a:t>Παρόμοια εξηγεί και τον σχεδιασμό του «π». </a:t>
            </a:r>
          </a:p>
          <a:p>
            <a:endParaRPr lang="el-GR" dirty="0"/>
          </a:p>
          <a:p>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24543" y="310244"/>
            <a:ext cx="10929257" cy="5866720"/>
          </a:xfrm>
        </p:spPr>
        <p:txBody>
          <a:bodyPr>
            <a:normAutofit fontScale="70000" lnSpcReduction="20000"/>
          </a:bodyPr>
          <a:lstStyle/>
          <a:p>
            <a:pPr algn="just">
              <a:buNone/>
            </a:pPr>
            <a:r>
              <a:rPr lang="en-US" dirty="0"/>
              <a:t>	</a:t>
            </a:r>
            <a:r>
              <a:rPr lang="el-GR" dirty="0"/>
              <a:t>Στη συνέχεια, αφού οι μαθητές καθίσουν στα τραπεζάκια τους μοιράζει ένα φύλλο εργασίας. Στο πάνω μέρος του φύλλου εργασίας, υπάρχει σε τυποποιημένη μορφή το </a:t>
            </a:r>
            <a:r>
              <a:rPr lang="el-GR" dirty="0" err="1"/>
              <a:t>κεφαλλαίο</a:t>
            </a:r>
            <a:r>
              <a:rPr lang="el-GR" dirty="0"/>
              <a:t> και το μικρό γράμμα «</a:t>
            </a:r>
            <a:r>
              <a:rPr lang="el-GR" dirty="0" err="1"/>
              <a:t>Π,π</a:t>
            </a:r>
            <a:r>
              <a:rPr lang="el-GR" dirty="0"/>
              <a:t>». Από κάτω του βρίσκεται ένα τυποποιημένο σχέδιο ενός αντικειμένου (παπούτσι) το οποίο αρχίζει από «Π». Μέσα σ αυτό, υπάρχουν διάφορα γράμματα της αλφαβήτου. Γύρω από το σχέδιο αυτό, υπάρχουν λέξεις που κάθε μια εμπεριέχει το γράμμα «Π» (είτε αρχίζει, είτε βρίσκεται στη μέση, είτε στο τέλος). Οι μαθητές και στις δυο περιπτώσεις καλούνται να βρουν το γράμμα «Π» και να το κυκλώσουν. </a:t>
            </a:r>
          </a:p>
          <a:p>
            <a:pPr algn="just">
              <a:buNone/>
            </a:pPr>
            <a:r>
              <a:rPr lang="en-US" dirty="0"/>
              <a:t>	</a:t>
            </a:r>
            <a:r>
              <a:rPr lang="el-GR" dirty="0"/>
              <a:t>Κάτω από το σχέδιο υπάρχουν οδηγίες </a:t>
            </a:r>
          </a:p>
          <a:p>
            <a:pPr algn="just">
              <a:buNone/>
            </a:pPr>
            <a:r>
              <a:rPr lang="en-US" dirty="0"/>
              <a:t>	</a:t>
            </a:r>
            <a:r>
              <a:rPr lang="el-GR" dirty="0"/>
              <a:t>«Γράφω το γράμμα Π, π»</a:t>
            </a:r>
          </a:p>
          <a:p>
            <a:pPr algn="just">
              <a:buNone/>
            </a:pPr>
            <a:r>
              <a:rPr lang="en-US" dirty="0"/>
              <a:t>	</a:t>
            </a:r>
            <a:r>
              <a:rPr lang="el-GR" dirty="0"/>
              <a:t>Τέσσερα ζευγάρια γραμμών είναι σχεδιασμένα στο κάτω μέρος του φύλλου εργασίας. Τα δυο ζευγάρια αφορούν το κεφαλαίο «Π» και τα άλλα δυο το μικρό «π». Μπροστά από τις δυάδες των ζευγαριών υπάρχει τυποποιημένο σε μεγάλο μέγεθος το κεφαλαίο ή το μικρό γράμμα ανάλογα ενώ σε κάθε ζευγάρι γραμμών υπάρχει τυποποιημένο το κεφαλαίο «Π» και το μικρό «π». Στο κενό ανάμεσα στο κάθε ζευγάρι γραμμών, οι μαθητές καλούνται να αντιγράψουν το γράμμα (κεφαλαίο ή μικρό). </a:t>
            </a:r>
          </a:p>
          <a:p>
            <a:pPr algn="just">
              <a:buNone/>
            </a:pPr>
            <a:r>
              <a:rPr lang="el-GR" dirty="0"/>
              <a:t> </a:t>
            </a:r>
          </a:p>
          <a:p>
            <a:pPr algn="just">
              <a:buNone/>
            </a:pPr>
            <a:r>
              <a:rPr lang="en-US" dirty="0"/>
              <a:t>	</a:t>
            </a:r>
            <a:r>
              <a:rPr lang="el-GR" dirty="0"/>
              <a:t>Οι ερωτήσεις των μαθητών εστίαζαν στο αν θα μπορούσαν να χρωματίσουν τα σχέδια του φύλλου εργασίας. Μετά ξεκίνησαν να ασχολούνται με το φύλλο εργασίας. Ο Ι. προσπαθούσε να δει τι κάνει ο διπλανός του, η Ε. αφού έβαψε διάφορα με τους μαρκαδόρους της το έδωσε στη δασκάλα της: «Πού είναι το Π και το π;» τη ρώτησε εκείνη, η Ε. όμως δεν απάντησε. Ο Ρ. και ο Μ. άρχισαν να γαργαλούν ο ένας τον άλλο, η Φ. έβαλε τα κλάματα και η εκπαιδευτικός την πλησίασε και άρχισε να την ρωτάει αν πονάει κάπου. Η Φ. κουνούσε αρνητικά το κεφάλι της. </a:t>
            </a:r>
            <a:r>
              <a:rPr lang="en-US" dirty="0"/>
              <a:t>H A</a:t>
            </a:r>
            <a:r>
              <a:rPr lang="el-GR" dirty="0"/>
              <a:t>. το έκανε ολόσωστα και η Νηπιαγωγός την επιβράβευσε.</a:t>
            </a:r>
          </a:p>
          <a:p>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3263BBC4-686A-4024-87FF-727FF38A5718}"/>
              </a:ext>
            </a:extLst>
          </p:cNvPr>
          <p:cNvSpPr>
            <a:spLocks noGrp="1"/>
          </p:cNvSpPr>
          <p:nvPr>
            <p:ph type="title"/>
          </p:nvPr>
        </p:nvSpPr>
        <p:spPr>
          <a:xfrm>
            <a:off x="838200" y="365126"/>
            <a:ext cx="10515600" cy="521140"/>
          </a:xfrm>
        </p:spPr>
        <p:txBody>
          <a:bodyPr>
            <a:normAutofit fontScale="90000"/>
          </a:bodyPr>
          <a:lstStyle/>
          <a:p>
            <a:r>
              <a:rPr lang="el-GR" dirty="0"/>
              <a:t>Καταγραφή 4</a:t>
            </a:r>
          </a:p>
        </p:txBody>
      </p:sp>
      <p:sp>
        <p:nvSpPr>
          <p:cNvPr id="3" name="Θέση περιεχομένου 2">
            <a:extLst>
              <a:ext uri="{FF2B5EF4-FFF2-40B4-BE49-F238E27FC236}">
                <a16:creationId xmlns="" xmlns:a16="http://schemas.microsoft.com/office/drawing/2014/main" id="{7D971FF2-D346-41F4-8D0D-9754E50F8B72}"/>
              </a:ext>
            </a:extLst>
          </p:cNvPr>
          <p:cNvSpPr>
            <a:spLocks noGrp="1"/>
          </p:cNvSpPr>
          <p:nvPr>
            <p:ph idx="1"/>
          </p:nvPr>
        </p:nvSpPr>
        <p:spPr>
          <a:xfrm>
            <a:off x="838200" y="886266"/>
            <a:ext cx="10515600" cy="5606608"/>
          </a:xfrm>
        </p:spPr>
        <p:txBody>
          <a:bodyPr>
            <a:normAutofit fontScale="70000" lnSpcReduction="20000"/>
          </a:bodyPr>
          <a:lstStyle/>
          <a:p>
            <a:pPr marL="0" indent="0" algn="just">
              <a:lnSpc>
                <a:spcPct val="160000"/>
              </a:lnSpc>
              <a:buNone/>
            </a:pPr>
            <a:r>
              <a:rPr lang="el-GR" dirty="0"/>
              <a:t>Η Κατερίνα παίζει μόνη της με την κούκλα μωρό. Την παίρνει αγκαλιά και την </a:t>
            </a:r>
            <a:r>
              <a:rPr lang="el-GR" dirty="0" err="1"/>
              <a:t>ταϊζει</a:t>
            </a:r>
            <a:r>
              <a:rPr lang="el-GR" dirty="0"/>
              <a:t> με το κυπελάκι. Την σκεπάζει και την κουνά στην αγκαλιά της. Η </a:t>
            </a:r>
            <a:r>
              <a:rPr lang="el-GR" dirty="0" err="1"/>
              <a:t>Νάσια</a:t>
            </a:r>
            <a:r>
              <a:rPr lang="el-GR" dirty="0"/>
              <a:t> πλησιάζει και τραβά την κούκλα από τα μαλλιά. Η Κατερίνα φωνάζει «Ε!!!!!!!!!!!!!!!!» Παρεμβαίνω ως φοιτήτρια και λέω: « </a:t>
            </a:r>
            <a:r>
              <a:rPr lang="el-GR" dirty="0" err="1"/>
              <a:t>Νάσια</a:t>
            </a:r>
            <a:r>
              <a:rPr lang="el-GR" dirty="0"/>
              <a:t>….πρόσεχε γιατί το μωρό κοιμάται!» Την κοιτά με έκπληξη και φέρνει ένα μαξιλάρι στην Κατερίνα. « Να, βάλε το εδώ γιατί είναι νύχτα…» Η Κατερίνα ξαπλώνει την κούκλα, την σκεπάζει μέχρι πάνω με </a:t>
            </a:r>
            <a:r>
              <a:rPr lang="el-GR" dirty="0" err="1"/>
              <a:t>σεντονάκι</a:t>
            </a:r>
            <a:r>
              <a:rPr lang="el-GR" dirty="0"/>
              <a:t>.  Παρεμβαίνω πάλι και της λέω: « Πρόσεχε! Θα σκάσει…δεν αναπνέει!» Αμέσως η Κατερίνα πιάνει το σεντόνι και προσπαθεί να το διπλώσει . Μετά το βάζει προσεχτικά πάνω στην κούκλα αφήνοντας το κεφάλι της ελεύθερο και λέει χαμογελώντας: «Να….έτσι αναπνέει».  Συνεχίζει να ψάχνει για μπουκαλάκια και συγκρίνει τις ετικέτες. Μετά παίρνει ένα μαρκαδόρο και γράφει πάνω στις ετικέτες. Τη ρωτώ: « τι λέει εδώ δεν βλέπω» « Γάλα για μωρό» μου  απαντά. « Είναι νύχτα και πρέπει να του φτιάξω γάλα γιατί θα με κουφάνει……»  </a:t>
            </a:r>
          </a:p>
          <a:p>
            <a:pPr marL="0" indent="0">
              <a:buNone/>
            </a:pPr>
            <a:endParaRPr lang="el-GR" dirty="0"/>
          </a:p>
        </p:txBody>
      </p:sp>
    </p:spTree>
    <p:extLst>
      <p:ext uri="{BB962C8B-B14F-4D97-AF65-F5344CB8AC3E}">
        <p14:creationId xmlns="" xmlns:p14="http://schemas.microsoft.com/office/powerpoint/2010/main" val="38118630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A81CCCE0-31E4-4927-9004-8A49999D1B3A}"/>
              </a:ext>
            </a:extLst>
          </p:cNvPr>
          <p:cNvSpPr>
            <a:spLocks noGrp="1"/>
          </p:cNvSpPr>
          <p:nvPr>
            <p:ph idx="1"/>
          </p:nvPr>
        </p:nvSpPr>
        <p:spPr>
          <a:xfrm>
            <a:off x="838200" y="650240"/>
            <a:ext cx="10515600" cy="5526723"/>
          </a:xfrm>
        </p:spPr>
        <p:txBody>
          <a:bodyPr>
            <a:normAutofit/>
          </a:bodyPr>
          <a:lstStyle/>
          <a:p>
            <a:pPr marL="0" indent="0" algn="just">
              <a:buNone/>
            </a:pPr>
            <a:endParaRPr lang="en-US" sz="3200" dirty="0"/>
          </a:p>
          <a:p>
            <a:pPr marL="0" indent="0" algn="just">
              <a:buNone/>
            </a:pPr>
            <a:r>
              <a:rPr lang="el-GR" sz="3200" dirty="0"/>
              <a:t>Καταγράφουμε για ποιο λόγο;</a:t>
            </a:r>
          </a:p>
          <a:p>
            <a:pPr marL="0" indent="0" algn="just">
              <a:buNone/>
            </a:pPr>
            <a:endParaRPr lang="el-GR" sz="3200" dirty="0"/>
          </a:p>
          <a:p>
            <a:pPr marL="0" indent="0" algn="just">
              <a:buNone/>
            </a:pPr>
            <a:r>
              <a:rPr lang="el-GR" sz="3200" dirty="0"/>
              <a:t>Σχολιασμός  ΠΩΣ;</a:t>
            </a:r>
          </a:p>
          <a:p>
            <a:pPr marL="0" indent="0" algn="just">
              <a:buNone/>
            </a:pPr>
            <a:endParaRPr lang="el-GR" sz="3200" dirty="0"/>
          </a:p>
          <a:p>
            <a:pPr marL="0" indent="0" algn="just">
              <a:buNone/>
            </a:pPr>
            <a:r>
              <a:rPr lang="el-GR" sz="3200" dirty="0"/>
              <a:t>Θεωρία….</a:t>
            </a:r>
            <a:endParaRPr lang="en-US" sz="3200" dirty="0"/>
          </a:p>
          <a:p>
            <a:pPr marL="0" indent="0" algn="just">
              <a:buNone/>
            </a:pPr>
            <a:endParaRPr lang="en-US" sz="3200" dirty="0"/>
          </a:p>
          <a:p>
            <a:pPr marL="0" indent="0" algn="just">
              <a:buNone/>
            </a:pPr>
            <a:r>
              <a:rPr lang="el-GR" sz="3200" i="1" dirty="0"/>
              <a:t>Παρατηρώ – </a:t>
            </a:r>
            <a:r>
              <a:rPr lang="el-GR" sz="3200" i="1" dirty="0" err="1"/>
              <a:t>αυτοπαρατηρώ</a:t>
            </a:r>
            <a:r>
              <a:rPr lang="el-GR" sz="3200" i="1" dirty="0"/>
              <a:t> – σχεδιάζω – εφαρμόζω –</a:t>
            </a:r>
            <a:r>
              <a:rPr lang="el-GR" sz="3200" i="1" dirty="0" err="1"/>
              <a:t>αναστοχάζομαι</a:t>
            </a:r>
            <a:r>
              <a:rPr lang="el-GR" sz="3200" i="1" dirty="0"/>
              <a:t> - επανασχεδιάζω </a:t>
            </a:r>
          </a:p>
        </p:txBody>
      </p:sp>
    </p:spTree>
    <p:extLst>
      <p:ext uri="{BB962C8B-B14F-4D97-AF65-F5344CB8AC3E}">
        <p14:creationId xmlns="" xmlns:p14="http://schemas.microsoft.com/office/powerpoint/2010/main" val="8444001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5292F8CE-2A97-444A-B334-DBE7009D1FE2}"/>
              </a:ext>
            </a:extLst>
          </p:cNvPr>
          <p:cNvSpPr>
            <a:spLocks noGrp="1"/>
          </p:cNvSpPr>
          <p:nvPr>
            <p:ph type="title"/>
          </p:nvPr>
        </p:nvSpPr>
        <p:spPr/>
        <p:txBody>
          <a:bodyPr/>
          <a:lstStyle/>
          <a:p>
            <a:r>
              <a:rPr lang="el-GR" dirty="0"/>
              <a:t>Από την απλή στη συμμετοχική παρατήρηση</a:t>
            </a:r>
          </a:p>
        </p:txBody>
      </p:sp>
      <p:sp>
        <p:nvSpPr>
          <p:cNvPr id="3" name="Θέση περιεχομένου 2">
            <a:extLst>
              <a:ext uri="{FF2B5EF4-FFF2-40B4-BE49-F238E27FC236}">
                <a16:creationId xmlns="" xmlns:a16="http://schemas.microsoft.com/office/drawing/2014/main" id="{F64915FF-8FD0-4D1A-A4CC-66F95E4205F9}"/>
              </a:ext>
            </a:extLst>
          </p:cNvPr>
          <p:cNvSpPr>
            <a:spLocks noGrp="1"/>
          </p:cNvSpPr>
          <p:nvPr>
            <p:ph idx="1"/>
          </p:nvPr>
        </p:nvSpPr>
        <p:spPr/>
        <p:txBody>
          <a:bodyPr>
            <a:normAutofit fontScale="92500"/>
          </a:bodyPr>
          <a:lstStyle/>
          <a:p>
            <a:pPr>
              <a:lnSpc>
                <a:spcPct val="150000"/>
              </a:lnSpc>
            </a:pPr>
            <a:r>
              <a:rPr lang="el-GR" dirty="0"/>
              <a:t>Ο παρατηρητής συμμετέχει στη διαδικασία που </a:t>
            </a:r>
            <a:r>
              <a:rPr lang="el-GR" dirty="0" smtClean="0"/>
              <a:t>παρατηρεί</a:t>
            </a:r>
            <a:r>
              <a:rPr lang="en-US" dirty="0" smtClean="0"/>
              <a:t> (</a:t>
            </a:r>
            <a:r>
              <a:rPr lang="el-GR" dirty="0" smtClean="0"/>
              <a:t>υποκρύπτοντας την ιδιότητά του)</a:t>
            </a:r>
            <a:endParaRPr lang="el-GR" dirty="0"/>
          </a:p>
          <a:p>
            <a:pPr>
              <a:lnSpc>
                <a:spcPct val="150000"/>
              </a:lnSpc>
            </a:pPr>
            <a:r>
              <a:rPr lang="el-GR" dirty="0"/>
              <a:t>Είναι ταυτόχρονα εσωτερικός (συμμέτοχος) και εξωτερικός παρατηρητής</a:t>
            </a:r>
            <a:r>
              <a:rPr lang="el-GR" dirty="0" smtClean="0"/>
              <a:t>.</a:t>
            </a:r>
          </a:p>
          <a:p>
            <a:pPr>
              <a:lnSpc>
                <a:spcPct val="150000"/>
              </a:lnSpc>
            </a:pPr>
            <a:r>
              <a:rPr lang="el-GR" dirty="0" smtClean="0"/>
              <a:t>Παρατηρεί χωρίς να συμμετέχει</a:t>
            </a:r>
            <a:endParaRPr lang="en-US" dirty="0" smtClean="0"/>
          </a:p>
          <a:p>
            <a:pPr>
              <a:lnSpc>
                <a:spcPct val="150000"/>
              </a:lnSpc>
            </a:pPr>
            <a:endParaRPr lang="el-GR" dirty="0"/>
          </a:p>
          <a:p>
            <a:pPr>
              <a:lnSpc>
                <a:spcPct val="150000"/>
              </a:lnSpc>
              <a:buNone/>
            </a:pPr>
            <a:r>
              <a:rPr lang="el-GR" dirty="0"/>
              <a:t>Ποικιλία συμμετοχής .. Από απλή παρουσία ως την πλήρη συμμετοχή</a:t>
            </a:r>
          </a:p>
        </p:txBody>
      </p:sp>
    </p:spTree>
    <p:extLst>
      <p:ext uri="{BB962C8B-B14F-4D97-AF65-F5344CB8AC3E}">
        <p14:creationId xmlns="" xmlns:p14="http://schemas.microsoft.com/office/powerpoint/2010/main" val="29599637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Στην παρατήρηση ο βαθμός συμμετοχής του παρατηρητή ποικίλλει. Ανάλογα με το τι θέλει να επιτύχει –το είδος της έρευνας που θέλει να διεξάγει, το επίπεδο πληροφόρησης ανάλογα με το υπό μελέτη φαινόμενο, τα ποιοτικά στοιχεία που θέλει να καταγράψει…</a:t>
            </a:r>
          </a:p>
          <a:p>
            <a:r>
              <a:rPr lang="el-GR" dirty="0" smtClean="0"/>
              <a:t>4 διαβαθμίσεις της συμμετοχής: -πλήρως συμμετέχων, συμμετέχων ως παρατηρητής, παρατηρητής ως συμμετέχων, πλήρως παρατηρητής.</a:t>
            </a:r>
          </a:p>
          <a:p>
            <a:endParaRPr lang="el-G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67A10AFA-F127-4564-BA52-1BFCC74EE13F}"/>
              </a:ext>
            </a:extLst>
          </p:cNvPr>
          <p:cNvSpPr>
            <a:spLocks noGrp="1"/>
          </p:cNvSpPr>
          <p:nvPr>
            <p:ph type="title"/>
          </p:nvPr>
        </p:nvSpPr>
        <p:spPr/>
        <p:txBody>
          <a:bodyPr/>
          <a:lstStyle/>
          <a:p>
            <a:r>
              <a:rPr lang="el-GR" dirty="0"/>
              <a:t>Σκεφτείτε…</a:t>
            </a:r>
          </a:p>
        </p:txBody>
      </p:sp>
      <p:sp>
        <p:nvSpPr>
          <p:cNvPr id="3" name="Θέση περιεχομένου 2">
            <a:extLst>
              <a:ext uri="{FF2B5EF4-FFF2-40B4-BE49-F238E27FC236}">
                <a16:creationId xmlns="" xmlns:a16="http://schemas.microsoft.com/office/drawing/2014/main" id="{7B9A036F-341A-4243-85C7-C93399E114C8}"/>
              </a:ext>
            </a:extLst>
          </p:cNvPr>
          <p:cNvSpPr>
            <a:spLocks noGrp="1"/>
          </p:cNvSpPr>
          <p:nvPr>
            <p:ph idx="1"/>
          </p:nvPr>
        </p:nvSpPr>
        <p:spPr/>
        <p:txBody>
          <a:bodyPr/>
          <a:lstStyle/>
          <a:p>
            <a:pPr marL="0" indent="0">
              <a:lnSpc>
                <a:spcPct val="150000"/>
              </a:lnSpc>
              <a:buNone/>
            </a:pPr>
            <a:r>
              <a:rPr lang="el-GR" dirty="0"/>
              <a:t>Ποιον ρόλο παρατηρητή θα επιλέγατε στις διάφορες φάσεις;</a:t>
            </a:r>
          </a:p>
          <a:p>
            <a:pPr marL="0" indent="0">
              <a:lnSpc>
                <a:spcPct val="150000"/>
              </a:lnSpc>
              <a:buNone/>
            </a:pPr>
            <a:r>
              <a:rPr lang="el-GR" dirty="0"/>
              <a:t>-την πρώτη μέρα σε ένα νηπιαγωγείο</a:t>
            </a:r>
          </a:p>
          <a:p>
            <a:pPr marL="0" indent="0">
              <a:lnSpc>
                <a:spcPct val="150000"/>
              </a:lnSpc>
              <a:buNone/>
            </a:pPr>
            <a:r>
              <a:rPr lang="el-GR" dirty="0"/>
              <a:t>-ύστερα από αρκετές συνεχόμενες φορές σε μια τάξη νηπιαγωγείου</a:t>
            </a:r>
          </a:p>
          <a:p>
            <a:pPr marL="0" indent="0">
              <a:lnSpc>
                <a:spcPct val="150000"/>
              </a:lnSpc>
              <a:buNone/>
            </a:pPr>
            <a:r>
              <a:rPr lang="el-GR" dirty="0"/>
              <a:t>-κατά τη διάρκεια των παρεμβάσεών σας</a:t>
            </a:r>
          </a:p>
          <a:p>
            <a:pPr marL="0" indent="0">
              <a:lnSpc>
                <a:spcPct val="150000"/>
              </a:lnSpc>
              <a:buNone/>
            </a:pPr>
            <a:r>
              <a:rPr lang="el-GR" dirty="0"/>
              <a:t>-προς το τέλος της πρακτικής σας άσκησης</a:t>
            </a:r>
          </a:p>
        </p:txBody>
      </p:sp>
    </p:spTree>
    <p:extLst>
      <p:ext uri="{BB962C8B-B14F-4D97-AF65-F5344CB8AC3E}">
        <p14:creationId xmlns="" xmlns:p14="http://schemas.microsoft.com/office/powerpoint/2010/main" val="6462785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DABE3C4D-BE0C-4802-A73F-4545F0895A7A}"/>
              </a:ext>
            </a:extLst>
          </p:cNvPr>
          <p:cNvSpPr>
            <a:spLocks noGrp="1"/>
          </p:cNvSpPr>
          <p:nvPr>
            <p:ph type="title"/>
          </p:nvPr>
        </p:nvSpPr>
        <p:spPr/>
        <p:txBody>
          <a:bodyPr/>
          <a:lstStyle/>
          <a:p>
            <a:r>
              <a:rPr lang="el-GR" dirty="0"/>
              <a:t>Συμμετοχική παρατήρηση</a:t>
            </a:r>
          </a:p>
        </p:txBody>
      </p:sp>
      <p:sp>
        <p:nvSpPr>
          <p:cNvPr id="3" name="Θέση περιεχομένου 2">
            <a:extLst>
              <a:ext uri="{FF2B5EF4-FFF2-40B4-BE49-F238E27FC236}">
                <a16:creationId xmlns="" xmlns:a16="http://schemas.microsoft.com/office/drawing/2014/main" id="{5A0E8551-B336-4596-9043-2E1A6027A4C7}"/>
              </a:ext>
            </a:extLst>
          </p:cNvPr>
          <p:cNvSpPr>
            <a:spLocks noGrp="1"/>
          </p:cNvSpPr>
          <p:nvPr>
            <p:ph idx="1"/>
          </p:nvPr>
        </p:nvSpPr>
        <p:spPr/>
        <p:txBody>
          <a:bodyPr/>
          <a:lstStyle/>
          <a:p>
            <a:pPr algn="just">
              <a:lnSpc>
                <a:spcPct val="150000"/>
              </a:lnSpc>
            </a:pPr>
            <a:r>
              <a:rPr lang="el-GR" dirty="0"/>
              <a:t>Μεγαλύτερη εξοικείωση με την κατάσταση που παρατηρούμε</a:t>
            </a:r>
          </a:p>
          <a:p>
            <a:pPr algn="just">
              <a:lnSpc>
                <a:spcPct val="150000"/>
              </a:lnSpc>
            </a:pPr>
            <a:r>
              <a:rPr lang="el-GR" dirty="0"/>
              <a:t>Συλλογή στοιχείων από όσους συμμετέχουν, συζήτηση, ανταλλαγή σκέψεων, διατύπωση αποριών</a:t>
            </a:r>
          </a:p>
          <a:p>
            <a:pPr algn="just">
              <a:lnSpc>
                <a:spcPct val="150000"/>
              </a:lnSpc>
            </a:pPr>
            <a:r>
              <a:rPr lang="el-GR" dirty="0"/>
              <a:t>Σταδιακή εμβάθυνση</a:t>
            </a:r>
          </a:p>
          <a:p>
            <a:pPr algn="just">
              <a:lnSpc>
                <a:spcPct val="150000"/>
              </a:lnSpc>
            </a:pPr>
            <a:r>
              <a:rPr lang="el-GR" dirty="0"/>
              <a:t>Διαφοροποίηση αξόνων παρατήρησης με βάση όσα συνειδητοποιούμε εμπλεκόμενοι στη διαδικασία</a:t>
            </a:r>
          </a:p>
        </p:txBody>
      </p:sp>
    </p:spTree>
    <p:extLst>
      <p:ext uri="{BB962C8B-B14F-4D97-AF65-F5344CB8AC3E}">
        <p14:creationId xmlns="" xmlns:p14="http://schemas.microsoft.com/office/powerpoint/2010/main" val="15656211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BA487D61-9802-4BE4-8117-EAD14E0E055C}"/>
              </a:ext>
            </a:extLst>
          </p:cNvPr>
          <p:cNvSpPr>
            <a:spLocks noGrp="1"/>
          </p:cNvSpPr>
          <p:nvPr>
            <p:ph type="title"/>
          </p:nvPr>
        </p:nvSpPr>
        <p:spPr>
          <a:xfrm>
            <a:off x="838200" y="365125"/>
            <a:ext cx="10515600" cy="650875"/>
          </a:xfrm>
        </p:spPr>
        <p:txBody>
          <a:bodyPr>
            <a:normAutofit fontScale="90000"/>
          </a:bodyPr>
          <a:lstStyle/>
          <a:p>
            <a:r>
              <a:rPr lang="el-GR" dirty="0"/>
              <a:t>Στάδια της συμμετοχικής παρατήρησης</a:t>
            </a:r>
          </a:p>
        </p:txBody>
      </p:sp>
      <p:sp>
        <p:nvSpPr>
          <p:cNvPr id="3" name="Θέση περιεχομένου 2">
            <a:extLst>
              <a:ext uri="{FF2B5EF4-FFF2-40B4-BE49-F238E27FC236}">
                <a16:creationId xmlns="" xmlns:a16="http://schemas.microsoft.com/office/drawing/2014/main" id="{EB9C3905-42DF-4468-8BB1-83CE4914E676}"/>
              </a:ext>
            </a:extLst>
          </p:cNvPr>
          <p:cNvSpPr>
            <a:spLocks noGrp="1"/>
          </p:cNvSpPr>
          <p:nvPr>
            <p:ph idx="1"/>
          </p:nvPr>
        </p:nvSpPr>
        <p:spPr>
          <a:xfrm>
            <a:off x="838200" y="1361440"/>
            <a:ext cx="10515600" cy="4815523"/>
          </a:xfrm>
        </p:spPr>
        <p:txBody>
          <a:bodyPr>
            <a:normAutofit/>
          </a:bodyPr>
          <a:lstStyle/>
          <a:p>
            <a:pPr marL="514350" indent="-514350" algn="just">
              <a:buAutoNum type="arabicPeriod"/>
            </a:pPr>
            <a:r>
              <a:rPr lang="el-GR" dirty="0"/>
              <a:t>η επιλογή του θέματος (ερευνητικού προβλήματος) και του πεδίου</a:t>
            </a:r>
          </a:p>
          <a:p>
            <a:pPr marL="514350" indent="-514350" algn="just">
              <a:buAutoNum type="arabicPeriod"/>
            </a:pPr>
            <a:r>
              <a:rPr lang="el-GR" dirty="0"/>
              <a:t>η πρόσβαση στο πεδίο παρατήρησης</a:t>
            </a:r>
          </a:p>
          <a:p>
            <a:pPr marL="514350" indent="-514350" algn="just">
              <a:buAutoNum type="arabicPeriod"/>
            </a:pPr>
            <a:r>
              <a:rPr lang="el-GR" dirty="0"/>
              <a:t>ο προσδιορισμός των σχέσεων που θα αναπτύξει (ο παρατηρητής) στο πεδίο </a:t>
            </a:r>
          </a:p>
          <a:p>
            <a:pPr marL="514350" indent="-514350" algn="just">
              <a:buAutoNum type="arabicPeriod"/>
            </a:pPr>
            <a:r>
              <a:rPr lang="el-GR" dirty="0"/>
              <a:t>η συλλογή και καταγραφή των δεδομένων </a:t>
            </a:r>
          </a:p>
          <a:p>
            <a:pPr marL="514350" indent="-514350" algn="just">
              <a:buAutoNum type="arabicPeriod"/>
            </a:pPr>
            <a:r>
              <a:rPr lang="el-GR" dirty="0"/>
              <a:t>η ανάλυση, ερμηνεία και παρουσίαση των δεδομένων που ουσιαστικά εκφράζει και το βάθος της κατανόησής μας.</a:t>
            </a:r>
          </a:p>
          <a:p>
            <a:pPr marL="514350" indent="-514350" algn="just">
              <a:buAutoNum type="arabicPeriod"/>
            </a:pPr>
            <a:endParaRPr lang="el-GR" dirty="0"/>
          </a:p>
          <a:p>
            <a:pPr marL="0" indent="0" algn="r">
              <a:buNone/>
            </a:pPr>
            <a:r>
              <a:rPr lang="en-US" dirty="0"/>
              <a:t>(Bernard, 1994</a:t>
            </a:r>
            <a:r>
              <a:rPr lang="el-GR" dirty="0"/>
              <a:t>.</a:t>
            </a:r>
            <a:r>
              <a:rPr lang="en-US" dirty="0"/>
              <a:t> </a:t>
            </a:r>
            <a:r>
              <a:rPr lang="el-GR" dirty="0"/>
              <a:t>Ιωσηφίδης, 2003. </a:t>
            </a:r>
            <a:r>
              <a:rPr lang="en-US" dirty="0"/>
              <a:t>Hay, 2000</a:t>
            </a:r>
            <a:r>
              <a:rPr lang="el-GR" dirty="0"/>
              <a:t>. </a:t>
            </a:r>
            <a:r>
              <a:rPr lang="en-US" dirty="0"/>
              <a:t>Jorgensen, 1989)</a:t>
            </a:r>
            <a:endParaRPr lang="el-GR" dirty="0"/>
          </a:p>
        </p:txBody>
      </p:sp>
    </p:spTree>
    <p:extLst>
      <p:ext uri="{BB962C8B-B14F-4D97-AF65-F5344CB8AC3E}">
        <p14:creationId xmlns="" xmlns:p14="http://schemas.microsoft.com/office/powerpoint/2010/main" val="10804089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5B386FB5-486F-4B8F-94C6-2DF8F8CDB94C}"/>
              </a:ext>
            </a:extLst>
          </p:cNvPr>
          <p:cNvSpPr>
            <a:spLocks noGrp="1"/>
          </p:cNvSpPr>
          <p:nvPr>
            <p:ph type="title"/>
          </p:nvPr>
        </p:nvSpPr>
        <p:spPr>
          <a:xfrm>
            <a:off x="838200" y="365125"/>
            <a:ext cx="10515600" cy="648129"/>
          </a:xfrm>
        </p:spPr>
        <p:txBody>
          <a:bodyPr>
            <a:normAutofit fontScale="90000"/>
          </a:bodyPr>
          <a:lstStyle/>
          <a:p>
            <a:r>
              <a:rPr lang="el-GR" dirty="0"/>
              <a:t>Τι παρατηρούμε κάθε φορά;</a:t>
            </a:r>
          </a:p>
        </p:txBody>
      </p:sp>
      <p:sp>
        <p:nvSpPr>
          <p:cNvPr id="3" name="Θέση περιεχομένου 2">
            <a:extLst>
              <a:ext uri="{FF2B5EF4-FFF2-40B4-BE49-F238E27FC236}">
                <a16:creationId xmlns="" xmlns:a16="http://schemas.microsoft.com/office/drawing/2014/main" id="{30471774-2362-46BD-86BE-99B51D5BC606}"/>
              </a:ext>
            </a:extLst>
          </p:cNvPr>
          <p:cNvSpPr>
            <a:spLocks noGrp="1"/>
          </p:cNvSpPr>
          <p:nvPr>
            <p:ph idx="1"/>
          </p:nvPr>
        </p:nvSpPr>
        <p:spPr>
          <a:xfrm>
            <a:off x="838200" y="1260390"/>
            <a:ext cx="10515600" cy="4916574"/>
          </a:xfrm>
        </p:spPr>
        <p:txBody>
          <a:bodyPr/>
          <a:lstStyle/>
          <a:p>
            <a:pPr algn="just">
              <a:defRPr/>
            </a:pPr>
            <a:r>
              <a:rPr lang="el-GR" dirty="0"/>
              <a:t>Ως παρατηρητές </a:t>
            </a:r>
            <a:r>
              <a:rPr lang="el-GR" b="1" dirty="0"/>
              <a:t>μελετάτε τους άξονες* παρατήρησης πριν αρχίσει η διαδικασία</a:t>
            </a:r>
            <a:r>
              <a:rPr lang="el-GR" dirty="0"/>
              <a:t> και ορίζετε συγκεκριμένες πτυχές ή συμπεριφορές στις οποίες σκέφτεστε να εστιάσετε (π.χ. ποιοι αναλαμβάνουν πρωτοβουλίες, ποιος μιλάει σε ποιον και για πόσο, ποιοι δεν συμμετέχουν στην επικοινωνία;) </a:t>
            </a:r>
            <a:r>
              <a:rPr lang="en-US" dirty="0">
                <a:sym typeface="Wingdings" pitchFamily="2" charset="2"/>
              </a:rPr>
              <a:t> </a:t>
            </a:r>
            <a:r>
              <a:rPr lang="el-GR" dirty="0">
                <a:sym typeface="Wingdings" pitchFamily="2" charset="2"/>
              </a:rPr>
              <a:t>Συγκεκριμένα ερωτήματα για την παρατήρηση, τα οποία προκύπτουν από τις εισηγήσεις και βασίζονται σε ένα θεωρητικό πλαίσιο (Παρακολούθηση και μελέτη βιβλιογραφίας)</a:t>
            </a:r>
          </a:p>
          <a:p>
            <a:pPr algn="just">
              <a:defRPr/>
            </a:pPr>
            <a:endParaRPr lang="el-GR" dirty="0">
              <a:sym typeface="Wingdings" pitchFamily="2" charset="2"/>
            </a:endParaRPr>
          </a:p>
          <a:p>
            <a:pPr algn="just">
              <a:defRPr/>
            </a:pPr>
            <a:r>
              <a:rPr lang="el-GR" dirty="0">
                <a:sym typeface="Wingdings" pitchFamily="2" charset="2"/>
              </a:rPr>
              <a:t>* μαθησιακό περιβάλλον, μη λεκτική επικοινωνία, παιχνίδι, φύλο….</a:t>
            </a:r>
            <a:endParaRPr lang="en-US" dirty="0"/>
          </a:p>
          <a:p>
            <a:endParaRPr lang="el-GR" dirty="0"/>
          </a:p>
        </p:txBody>
      </p:sp>
    </p:spTree>
    <p:extLst>
      <p:ext uri="{BB962C8B-B14F-4D97-AF65-F5344CB8AC3E}">
        <p14:creationId xmlns="" xmlns:p14="http://schemas.microsoft.com/office/powerpoint/2010/main" val="42288873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783771" y="898071"/>
            <a:ext cx="10570029" cy="5278892"/>
          </a:xfrm>
        </p:spPr>
        <p:txBody>
          <a:bodyPr/>
          <a:lstStyle/>
          <a:p>
            <a:pPr>
              <a:buNone/>
            </a:pPr>
            <a:r>
              <a:rPr lang="el-GR" dirty="0" smtClean="0">
                <a:solidFill>
                  <a:srgbClr val="FF0000"/>
                </a:solidFill>
              </a:rPr>
              <a:t>ΠΟΙΟΣ ΕΊΝΑΙ Ο ΑΞΟΝΑΣ ΠΑΡΑΤΗΡΗΣΗΣ?</a:t>
            </a:r>
            <a:endParaRPr lang="en-US" dirty="0" smtClean="0">
              <a:solidFill>
                <a:srgbClr val="FF0000"/>
              </a:solidFill>
            </a:endParaRPr>
          </a:p>
          <a:p>
            <a:pPr>
              <a:buNone/>
            </a:pPr>
            <a:r>
              <a:rPr lang="en-US" dirty="0" smtClean="0"/>
              <a:t>	</a:t>
            </a:r>
            <a:r>
              <a:rPr lang="el-GR" dirty="0" smtClean="0"/>
              <a:t>Τα παιδιά συγκεντρώνονται στην </a:t>
            </a:r>
            <a:r>
              <a:rPr lang="el-GR" dirty="0" err="1" smtClean="0"/>
              <a:t>παρεούλα</a:t>
            </a:r>
            <a:r>
              <a:rPr lang="el-GR" dirty="0" smtClean="0"/>
              <a:t> και η νηπιαγωγός κάθεται σε μία ψηλότερη καρέκλα, σταυροπόδι με τα χέρια δεμένα. Αφού τοποθετήσουν τις καρτέλες με τη σημερινή ημερομηνία στον πίνακα, η νηπιαγωγός λέει «Σήμερα λοιπόν είναι Πέμπτη 17 Οκτωβρίου 2019, Μ. έλα.» Η Μ. σηκώνεται από την θέση της, πλησιάζει τον πίνακα και ξεκινά: «Σήμερα είναι ….</a:t>
            </a:r>
            <a:r>
              <a:rPr lang="el-GR" dirty="0" err="1" smtClean="0"/>
              <a:t>εεε</a:t>
            </a:r>
            <a:r>
              <a:rPr lang="el-GR" dirty="0" smtClean="0"/>
              <a:t>»</a:t>
            </a:r>
          </a:p>
          <a:p>
            <a:r>
              <a:rPr lang="el-GR" dirty="0" err="1" smtClean="0"/>
              <a:t>Νηπ</a:t>
            </a:r>
            <a:r>
              <a:rPr lang="el-GR" dirty="0" smtClean="0"/>
              <a:t>: Λύνει τα χέρια της, γυρνάει προς το πλάι της Μ. και λέει  «Πάμε μία φορά τις μέρες.»</a:t>
            </a:r>
          </a:p>
          <a:p>
            <a:r>
              <a:rPr lang="el-GR" dirty="0" smtClean="0"/>
              <a:t>Μ: «Δευτέρα, Τρίτη, Τετάρτη, Πέμπτη.»</a:t>
            </a:r>
            <a:endParaRPr lang="el-G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620486" y="440871"/>
            <a:ext cx="10733314" cy="5736092"/>
          </a:xfrm>
        </p:spPr>
        <p:txBody>
          <a:bodyPr>
            <a:normAutofit fontScale="62500" lnSpcReduction="20000"/>
          </a:bodyPr>
          <a:lstStyle/>
          <a:p>
            <a:r>
              <a:rPr lang="el-GR" dirty="0" err="1" smtClean="0"/>
              <a:t>Νηπ</a:t>
            </a:r>
            <a:r>
              <a:rPr lang="el-GR" dirty="0" smtClean="0"/>
              <a:t>: «Άρα, Πέμπτη 17.»</a:t>
            </a:r>
          </a:p>
          <a:p>
            <a:r>
              <a:rPr lang="el-GR" dirty="0" smtClean="0"/>
              <a:t>Μ: «Πέμπτη 17 Οκτωβρίου 2019.»</a:t>
            </a:r>
          </a:p>
          <a:p>
            <a:r>
              <a:rPr lang="el-GR" dirty="0" err="1" smtClean="0"/>
              <a:t>Νηπ</a:t>
            </a:r>
            <a:r>
              <a:rPr lang="el-GR" dirty="0" smtClean="0"/>
              <a:t>: «Κάθισε. Α. έλα.»</a:t>
            </a:r>
          </a:p>
          <a:p>
            <a:r>
              <a:rPr lang="el-GR" dirty="0" smtClean="0"/>
              <a:t>Α: «Σήμερα είναι Πέμπτη …..»</a:t>
            </a:r>
            <a:br>
              <a:rPr lang="el-GR" dirty="0" smtClean="0"/>
            </a:br>
            <a:r>
              <a:rPr lang="el-GR" dirty="0" err="1" smtClean="0"/>
              <a:t>Νηπ</a:t>
            </a:r>
            <a:r>
              <a:rPr lang="el-GR" dirty="0" smtClean="0"/>
              <a:t>: «17;;»</a:t>
            </a:r>
          </a:p>
          <a:p>
            <a:r>
              <a:rPr lang="el-GR" dirty="0" smtClean="0"/>
              <a:t>Α: «17 Οκτωβρίου 2019.»</a:t>
            </a:r>
          </a:p>
          <a:p>
            <a:r>
              <a:rPr lang="el-GR" dirty="0" err="1" smtClean="0"/>
              <a:t>Νηπ</a:t>
            </a:r>
            <a:r>
              <a:rPr lang="el-GR" dirty="0" smtClean="0"/>
              <a:t>: «Ν. η σειρά σου»</a:t>
            </a:r>
          </a:p>
          <a:p>
            <a:r>
              <a:rPr lang="el-GR" dirty="0" smtClean="0"/>
              <a:t>Ν: «Σήμερα είναι …»</a:t>
            </a:r>
          </a:p>
          <a:p>
            <a:r>
              <a:rPr lang="el-GR" dirty="0" err="1" smtClean="0"/>
              <a:t>Νηπ</a:t>
            </a:r>
            <a:r>
              <a:rPr lang="el-GR" dirty="0" smtClean="0"/>
              <a:t> (αναστενάζοντας και χωρίς να έχει οπτική επαφή μαζί της): «Πέμπτη 17 Οκτωβρίου 2019» </a:t>
            </a:r>
          </a:p>
          <a:p>
            <a:r>
              <a:rPr lang="el-GR" dirty="0" smtClean="0"/>
              <a:t>Η Ν. επαναλαμβάνει και επιστρέφει στη θέση της. Όσο γίνεται αυτό στην </a:t>
            </a:r>
            <a:r>
              <a:rPr lang="el-GR" dirty="0" err="1" smtClean="0"/>
              <a:t>παρεούλα</a:t>
            </a:r>
            <a:r>
              <a:rPr lang="el-GR" dirty="0" smtClean="0"/>
              <a:t> επικρατεί φασαρία και η νηπιαγωγός τους κοιτάζει αυστηρά για να σταματήσουν. </a:t>
            </a:r>
          </a:p>
          <a:p>
            <a:r>
              <a:rPr lang="el-GR" dirty="0" smtClean="0"/>
              <a:t>  Έπειτα η νηπιαγωγός συνεχίζει «Π. πες μας εσύ τον καιρό.»</a:t>
            </a:r>
          </a:p>
          <a:p>
            <a:r>
              <a:rPr lang="el-GR" dirty="0" smtClean="0"/>
              <a:t>Ο Π. σηκώνεται και πλησιάζει το παράθυρο. Ο Κ. πετάγεται και λέει πως έχει ήλιο. Η νηπιαγωγός  έντονα, του λέει «Δεν σε ρωτήσαμε». Ο Π. επιστρέφει και λέει πως έχει ήλιο. Παίρνει από το κουτί που κρατάει η νηπιαγωγός μία καρτέλα με ήλιο και την τοποθετεί στον πίνακα.</a:t>
            </a:r>
          </a:p>
          <a:p>
            <a:r>
              <a:rPr lang="el-GR" dirty="0" err="1" smtClean="0"/>
              <a:t>Νηπ</a:t>
            </a:r>
            <a:r>
              <a:rPr lang="el-GR" dirty="0" smtClean="0"/>
              <a:t>: «Ποιος θα μας πει τον καιρό μέχρι σήμερα; Μ.; Για πάμε.»</a:t>
            </a:r>
          </a:p>
          <a:p>
            <a:r>
              <a:rPr lang="el-GR" dirty="0" smtClean="0"/>
              <a:t>Η Μ. σηκώνεται και λέει «Την Δευτέρα είχε ήλιο, την Τρίτη είχε ήλιο, την Τετάρτη είχε ήλιο και …»</a:t>
            </a:r>
          </a:p>
          <a:p>
            <a:r>
              <a:rPr lang="el-GR" dirty="0" err="1" smtClean="0"/>
              <a:t>Νηπ</a:t>
            </a:r>
            <a:r>
              <a:rPr lang="el-GR" dirty="0" smtClean="0"/>
              <a:t>: «Και σήμερα που είναι Πέμπτη έχει ήλιο»</a:t>
            </a:r>
          </a:p>
          <a:p>
            <a:r>
              <a:rPr lang="el-GR" dirty="0" smtClean="0"/>
              <a:t>Η Μ. επαναλαμβάνει και γυρίζει στη θέση της.</a:t>
            </a:r>
            <a:endParaRPr lang="el-G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ECA2F33A-7DE2-4977-9361-B9A81DC13D30}"/>
              </a:ext>
            </a:extLst>
          </p:cNvPr>
          <p:cNvSpPr>
            <a:spLocks noGrp="1"/>
          </p:cNvSpPr>
          <p:nvPr>
            <p:ph type="title"/>
          </p:nvPr>
        </p:nvSpPr>
        <p:spPr/>
        <p:txBody>
          <a:bodyPr/>
          <a:lstStyle/>
          <a:p>
            <a:r>
              <a:rPr lang="el-GR" dirty="0"/>
              <a:t>Συλλογή στοιχείων</a:t>
            </a:r>
          </a:p>
        </p:txBody>
      </p:sp>
      <p:sp>
        <p:nvSpPr>
          <p:cNvPr id="3" name="Θέση περιεχομένου 2">
            <a:extLst>
              <a:ext uri="{FF2B5EF4-FFF2-40B4-BE49-F238E27FC236}">
                <a16:creationId xmlns="" xmlns:a16="http://schemas.microsoft.com/office/drawing/2014/main" id="{CEF674A9-7E85-4FDD-89E6-EA8850D2E9F3}"/>
              </a:ext>
            </a:extLst>
          </p:cNvPr>
          <p:cNvSpPr>
            <a:spLocks noGrp="1"/>
          </p:cNvSpPr>
          <p:nvPr>
            <p:ph idx="1"/>
          </p:nvPr>
        </p:nvSpPr>
        <p:spPr/>
        <p:txBody>
          <a:bodyPr>
            <a:normAutofit lnSpcReduction="10000"/>
          </a:bodyPr>
          <a:lstStyle/>
          <a:p>
            <a:pPr algn="just">
              <a:lnSpc>
                <a:spcPct val="150000"/>
              </a:lnSpc>
            </a:pPr>
            <a:r>
              <a:rPr lang="el-GR" altLang="el-GR" dirty="0"/>
              <a:t>Εστιάζοντας στους άξονες παρατήρησης που έχουν προσδιοριστεί (και στα επιμέρους </a:t>
            </a:r>
            <a:r>
              <a:rPr lang="el-GR" altLang="el-GR" dirty="0" err="1"/>
              <a:t>υποερωτήματα</a:t>
            </a:r>
            <a:r>
              <a:rPr lang="el-GR" altLang="el-GR" dirty="0"/>
              <a:t>) </a:t>
            </a:r>
            <a:r>
              <a:rPr lang="el-GR" altLang="el-GR" b="1" dirty="0"/>
              <a:t>συγκρατείτε όσα περισσότερα σχετικά στοιχεία</a:t>
            </a:r>
            <a:r>
              <a:rPr lang="el-GR" altLang="el-GR" dirty="0"/>
              <a:t> (π.χ. Μη λεκτική επικοινωνία: πώς αξιοποιείται το βλέμμα και ο τόνος της φωνής από τον/την Νηπιαγωγό, τα παιδιά; Ποιες επιθυμίες εκφράζουν τα παιδιά με μη λεκτική συμπεριφορά; Πώς τις αποκωδικοποιεί ο εκπαιδευτικός; Πόσο κοντά κάθονται το ένα στο άλλο;….)</a:t>
            </a:r>
          </a:p>
          <a:p>
            <a:endParaRPr lang="el-GR" dirty="0"/>
          </a:p>
        </p:txBody>
      </p:sp>
    </p:spTree>
    <p:extLst>
      <p:ext uri="{BB962C8B-B14F-4D97-AF65-F5344CB8AC3E}">
        <p14:creationId xmlns="" xmlns:p14="http://schemas.microsoft.com/office/powerpoint/2010/main" val="27262966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F91D945D-4864-4528-B96E-25BBB93B6435}"/>
              </a:ext>
            </a:extLst>
          </p:cNvPr>
          <p:cNvSpPr>
            <a:spLocks noGrp="1"/>
          </p:cNvSpPr>
          <p:nvPr>
            <p:ph type="title"/>
          </p:nvPr>
        </p:nvSpPr>
        <p:spPr/>
        <p:txBody>
          <a:bodyPr/>
          <a:lstStyle/>
          <a:p>
            <a:r>
              <a:rPr lang="el-GR" dirty="0"/>
              <a:t>Από την παρατήρηση, στην καταγραφή, στην ανάλυση και ερμηνεία…</a:t>
            </a:r>
          </a:p>
        </p:txBody>
      </p:sp>
      <p:sp>
        <p:nvSpPr>
          <p:cNvPr id="3" name="Θέση περιεχομένου 2">
            <a:extLst>
              <a:ext uri="{FF2B5EF4-FFF2-40B4-BE49-F238E27FC236}">
                <a16:creationId xmlns="" xmlns:a16="http://schemas.microsoft.com/office/drawing/2014/main" id="{120EA292-41BC-462C-9774-662D1D1C518D}"/>
              </a:ext>
            </a:extLst>
          </p:cNvPr>
          <p:cNvSpPr>
            <a:spLocks noGrp="1"/>
          </p:cNvSpPr>
          <p:nvPr>
            <p:ph idx="1"/>
          </p:nvPr>
        </p:nvSpPr>
        <p:spPr>
          <a:xfrm>
            <a:off x="838200" y="1825625"/>
            <a:ext cx="10515600" cy="4351338"/>
          </a:xfrm>
        </p:spPr>
        <p:txBody>
          <a:bodyPr/>
          <a:lstStyle/>
          <a:p>
            <a:pPr marL="0" indent="0" algn="just">
              <a:buNone/>
            </a:pPr>
            <a:endParaRPr lang="el-GR" dirty="0"/>
          </a:p>
          <a:p>
            <a:pPr marL="0" indent="0" algn="just">
              <a:buNone/>
            </a:pPr>
            <a:r>
              <a:rPr lang="el-GR" sz="3200" dirty="0"/>
              <a:t>Πώς μπορεί ένας παρατηρητής να μετακινήσει την οπτική του από την απλή περιγραφή στην ανάλυση;</a:t>
            </a:r>
          </a:p>
          <a:p>
            <a:pPr marL="0" indent="0" algn="just">
              <a:buNone/>
            </a:pPr>
            <a:endParaRPr lang="el-GR" sz="3200" dirty="0"/>
          </a:p>
          <a:p>
            <a:pPr marL="0" indent="0" algn="just">
              <a:buNone/>
            </a:pPr>
            <a:r>
              <a:rPr lang="el-GR" sz="3200" dirty="0"/>
              <a:t>Αποστασιοποίηση: κατανόηση σταδίων παρατήρησης και τρόπου επεξεργασίας της δικής μας </a:t>
            </a:r>
            <a:r>
              <a:rPr lang="el-GR" sz="3200"/>
              <a:t>οπτικής για </a:t>
            </a:r>
            <a:r>
              <a:rPr lang="el-GR" sz="3200" dirty="0"/>
              <a:t>τα εκπαιδευτικά δρώμενα που παρατηρούμε</a:t>
            </a:r>
          </a:p>
        </p:txBody>
      </p:sp>
    </p:spTree>
    <p:extLst>
      <p:ext uri="{BB962C8B-B14F-4D97-AF65-F5344CB8AC3E}">
        <p14:creationId xmlns="" xmlns:p14="http://schemas.microsoft.com/office/powerpoint/2010/main" val="25704075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00652ED8-889F-48B6-BBA0-8F3D272CD1D8}"/>
              </a:ext>
            </a:extLst>
          </p:cNvPr>
          <p:cNvSpPr>
            <a:spLocks noGrp="1"/>
          </p:cNvSpPr>
          <p:nvPr>
            <p:ph type="title"/>
          </p:nvPr>
        </p:nvSpPr>
        <p:spPr>
          <a:xfrm>
            <a:off x="838200" y="365126"/>
            <a:ext cx="10515600" cy="994118"/>
          </a:xfrm>
        </p:spPr>
        <p:txBody>
          <a:bodyPr/>
          <a:lstStyle/>
          <a:p>
            <a:r>
              <a:rPr lang="el-GR" dirty="0"/>
              <a:t>Για μια καλή καταγραφή…</a:t>
            </a:r>
          </a:p>
        </p:txBody>
      </p:sp>
      <p:sp>
        <p:nvSpPr>
          <p:cNvPr id="3" name="Θέση περιεχομένου 2">
            <a:extLst>
              <a:ext uri="{FF2B5EF4-FFF2-40B4-BE49-F238E27FC236}">
                <a16:creationId xmlns="" xmlns:a16="http://schemas.microsoft.com/office/drawing/2014/main" id="{A6B411E5-26F4-4A9F-B150-145AA676C2A0}"/>
              </a:ext>
            </a:extLst>
          </p:cNvPr>
          <p:cNvSpPr>
            <a:spLocks noGrp="1"/>
          </p:cNvSpPr>
          <p:nvPr>
            <p:ph idx="1"/>
          </p:nvPr>
        </p:nvSpPr>
        <p:spPr>
          <a:xfrm>
            <a:off x="838200" y="1359244"/>
            <a:ext cx="10515600" cy="5133630"/>
          </a:xfrm>
        </p:spPr>
        <p:txBody>
          <a:bodyPr>
            <a:normAutofit/>
          </a:bodyPr>
          <a:lstStyle/>
          <a:p>
            <a:pPr algn="just"/>
            <a:r>
              <a:rPr lang="el-GR" altLang="el-GR" dirty="0"/>
              <a:t>Προσπαθείτε, όσο μπορείτε, να διαχωρίσετε αυτά που καταγράφετε από: </a:t>
            </a:r>
          </a:p>
          <a:p>
            <a:pPr algn="just">
              <a:buNone/>
            </a:pPr>
            <a:r>
              <a:rPr lang="el-GR" altLang="el-GR" dirty="0"/>
              <a:t>α) </a:t>
            </a:r>
            <a:r>
              <a:rPr lang="el-GR" altLang="el-GR" u="sng" dirty="0"/>
              <a:t>τις προσδοκίες σας:</a:t>
            </a:r>
            <a:r>
              <a:rPr lang="el-GR" altLang="el-GR" dirty="0"/>
              <a:t> Στόχος της παρατήρησης δεν είναι να επιβεβαιώσετε αυτό που ξέρετε ή αυτό που πιστεύετε, αλλά και να διερευνήσετε διαδικασίες, που ίσως σας οδηγήσουν και σε απρόβλεπτες απόψεις</a:t>
            </a:r>
          </a:p>
          <a:p>
            <a:pPr algn="just">
              <a:buNone/>
            </a:pPr>
            <a:r>
              <a:rPr lang="el-GR" altLang="el-GR" dirty="0"/>
              <a:t>β) </a:t>
            </a:r>
            <a:r>
              <a:rPr lang="el-GR" altLang="el-GR" u="sng" dirty="0"/>
              <a:t>τις ερμηνείες σας: </a:t>
            </a:r>
            <a:r>
              <a:rPr lang="el-GR" altLang="el-GR" dirty="0"/>
              <a:t>Η συστηματική ερμηνεία αποτελεί σύνθεση των στοιχείων και εξαγωγή πορισμάτων με τη βοήθεια και της θεωρίας</a:t>
            </a:r>
          </a:p>
          <a:p>
            <a:pPr algn="just">
              <a:buNone/>
            </a:pPr>
            <a:r>
              <a:rPr lang="el-GR" altLang="el-GR" dirty="0"/>
              <a:t>γ) </a:t>
            </a:r>
            <a:r>
              <a:rPr lang="el-GR" altLang="el-GR" u="sng" dirty="0"/>
              <a:t>τη συναισθηματική φόρτιση</a:t>
            </a:r>
            <a:r>
              <a:rPr lang="el-GR" altLang="el-GR" dirty="0"/>
              <a:t> λόγω της συμμετοχής σας στη διαδικασία: προσπαθείτε στο βαθμό του δυνατού να αποστασιοποιηθείτε από τα στοιχεία που καταγράφετε. Μπορούν τα συναισθήματα να καταγράφονται στη συνέχεια.  </a:t>
            </a:r>
          </a:p>
          <a:p>
            <a:pPr marL="0" indent="0">
              <a:buNone/>
            </a:pPr>
            <a:endParaRPr lang="el-GR" dirty="0"/>
          </a:p>
        </p:txBody>
      </p:sp>
    </p:spTree>
    <p:extLst>
      <p:ext uri="{BB962C8B-B14F-4D97-AF65-F5344CB8AC3E}">
        <p14:creationId xmlns="" xmlns:p14="http://schemas.microsoft.com/office/powerpoint/2010/main" val="28737575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B16040DE-A0C9-4A4E-B2F8-E4C8A10E781B}"/>
              </a:ext>
            </a:extLst>
          </p:cNvPr>
          <p:cNvSpPr>
            <a:spLocks noGrp="1"/>
          </p:cNvSpPr>
          <p:nvPr>
            <p:ph type="title"/>
          </p:nvPr>
        </p:nvSpPr>
        <p:spPr/>
        <p:txBody>
          <a:bodyPr/>
          <a:lstStyle/>
          <a:p>
            <a:r>
              <a:rPr lang="el-GR" dirty="0"/>
              <a:t>Καταγραφή, σχολιασμός και ερμηνεία</a:t>
            </a:r>
          </a:p>
        </p:txBody>
      </p:sp>
      <p:sp>
        <p:nvSpPr>
          <p:cNvPr id="3" name="Θέση περιεχομένου 2">
            <a:extLst>
              <a:ext uri="{FF2B5EF4-FFF2-40B4-BE49-F238E27FC236}">
                <a16:creationId xmlns="" xmlns:a16="http://schemas.microsoft.com/office/drawing/2014/main" id="{FE057A0D-D156-4A8A-B6E3-0EFC6CFEB1FA}"/>
              </a:ext>
            </a:extLst>
          </p:cNvPr>
          <p:cNvSpPr>
            <a:spLocks noGrp="1"/>
          </p:cNvSpPr>
          <p:nvPr>
            <p:ph idx="1"/>
          </p:nvPr>
        </p:nvSpPr>
        <p:spPr>
          <a:xfrm>
            <a:off x="838200" y="1690688"/>
            <a:ext cx="10515600" cy="4486275"/>
          </a:xfrm>
        </p:spPr>
        <p:txBody>
          <a:bodyPr>
            <a:normAutofit lnSpcReduction="10000"/>
          </a:bodyPr>
          <a:lstStyle/>
          <a:p>
            <a:pPr algn="just">
              <a:defRPr/>
            </a:pPr>
            <a:r>
              <a:rPr lang="el-GR" dirty="0"/>
              <a:t>Ειδικά στη συνθήκη της συμμετοχικής παρατήρησης καταγράφετε </a:t>
            </a:r>
            <a:r>
              <a:rPr lang="el-GR" u="sng" dirty="0"/>
              <a:t>αμέσως μετά </a:t>
            </a:r>
            <a:r>
              <a:rPr lang="el-GR" dirty="0"/>
              <a:t>την παρατήρηση , συγκρατώντας  όσα περισσότερα στοιχεία μπορείτε, προκειμένου να τα περιγράψετε αναλυτικά και αντικειμενικά πριν τα φιλτράρετε μέσα από τη δική σας οπτική. </a:t>
            </a:r>
          </a:p>
          <a:p>
            <a:pPr algn="just">
              <a:defRPr/>
            </a:pPr>
            <a:r>
              <a:rPr lang="el-GR" dirty="0"/>
              <a:t>Σκεφτείτε ότι όσο πιο πλούσια είναι η καταγραφή σας τόσο πιο εύκολα θα μπορέσετε να αντλήσετε </a:t>
            </a:r>
            <a:r>
              <a:rPr lang="el-GR" b="1" dirty="0"/>
              <a:t>κρίσιμα συμβάντα-συγκεκριμένα επεισόδια </a:t>
            </a:r>
            <a:r>
              <a:rPr lang="el-GR" dirty="0"/>
              <a:t>για να τα ερμηνεύσετε και να τα σχολιάσετε.</a:t>
            </a:r>
          </a:p>
          <a:p>
            <a:pPr algn="just">
              <a:defRPr/>
            </a:pPr>
            <a:endParaRPr lang="el-GR" dirty="0"/>
          </a:p>
          <a:p>
            <a:pPr algn="just">
              <a:buNone/>
              <a:defRPr/>
            </a:pPr>
            <a:r>
              <a:rPr lang="el-GR" dirty="0"/>
              <a:t>	Εξάλλου, η παρατήρηση και η καταγραφή έχει νόημα όταν συνοδεύεται από ερμηνεία και στοχασμό</a:t>
            </a:r>
          </a:p>
          <a:p>
            <a:pPr marL="0" indent="0" algn="just">
              <a:buNone/>
            </a:pPr>
            <a:endParaRPr lang="el-GR" dirty="0"/>
          </a:p>
        </p:txBody>
      </p:sp>
    </p:spTree>
    <p:extLst>
      <p:ext uri="{BB962C8B-B14F-4D97-AF65-F5344CB8AC3E}">
        <p14:creationId xmlns="" xmlns:p14="http://schemas.microsoft.com/office/powerpoint/2010/main" val="36036597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DE281750-F45E-4AA9-BAA8-64FE971B1B77}"/>
              </a:ext>
            </a:extLst>
          </p:cNvPr>
          <p:cNvSpPr>
            <a:spLocks noGrp="1"/>
          </p:cNvSpPr>
          <p:nvPr>
            <p:ph type="title"/>
          </p:nvPr>
        </p:nvSpPr>
        <p:spPr>
          <a:xfrm>
            <a:off x="838200" y="365125"/>
            <a:ext cx="10515600" cy="671195"/>
          </a:xfrm>
        </p:spPr>
        <p:txBody>
          <a:bodyPr>
            <a:normAutofit/>
          </a:bodyPr>
          <a:lstStyle/>
          <a:p>
            <a:r>
              <a:rPr lang="el-GR" sz="3600" dirty="0"/>
              <a:t>Τεχνικές συλλογής και καταγραφής δεδομένων</a:t>
            </a:r>
          </a:p>
        </p:txBody>
      </p:sp>
      <p:sp>
        <p:nvSpPr>
          <p:cNvPr id="3" name="Θέση περιεχομένου 2">
            <a:extLst>
              <a:ext uri="{FF2B5EF4-FFF2-40B4-BE49-F238E27FC236}">
                <a16:creationId xmlns="" xmlns:a16="http://schemas.microsoft.com/office/drawing/2014/main" id="{55D31AC0-3293-472F-819D-1BBC716B55A9}"/>
              </a:ext>
            </a:extLst>
          </p:cNvPr>
          <p:cNvSpPr>
            <a:spLocks noGrp="1"/>
          </p:cNvSpPr>
          <p:nvPr>
            <p:ph idx="1"/>
          </p:nvPr>
        </p:nvSpPr>
        <p:spPr>
          <a:xfrm>
            <a:off x="838200" y="1036320"/>
            <a:ext cx="10515600" cy="5303520"/>
          </a:xfrm>
        </p:spPr>
        <p:txBody>
          <a:bodyPr/>
          <a:lstStyle/>
          <a:p>
            <a:pPr marL="0" indent="0">
              <a:buNone/>
            </a:pPr>
            <a:endParaRPr lang="el-GR" dirty="0"/>
          </a:p>
          <a:p>
            <a:pPr marL="0" indent="0">
              <a:buNone/>
            </a:pPr>
            <a:r>
              <a:rPr lang="el-GR" dirty="0"/>
              <a:t>Ποιες τεχνικές χρησιμοποιώ για την καταγραφή;</a:t>
            </a:r>
          </a:p>
          <a:p>
            <a:pPr marL="0" indent="0">
              <a:buNone/>
            </a:pPr>
            <a:endParaRPr lang="el-GR" dirty="0"/>
          </a:p>
          <a:p>
            <a:pPr algn="just"/>
            <a:r>
              <a:rPr lang="el-GR" dirty="0"/>
              <a:t>Καθορίζονται από τους σκοπούς και στόχους της παρατήρησης</a:t>
            </a:r>
          </a:p>
          <a:p>
            <a:pPr algn="just"/>
            <a:r>
              <a:rPr lang="el-GR" dirty="0"/>
              <a:t>Η τεχνική που έχουμε επιλέξει μπορεί πραγματικά να καταγράψει το σημαντικό και όχι απλά αυτό που συμβαίνει (</a:t>
            </a:r>
            <a:r>
              <a:rPr lang="el-GR" dirty="0" err="1"/>
              <a:t>Richmond</a:t>
            </a:r>
            <a:r>
              <a:rPr lang="el-GR" dirty="0"/>
              <a:t> &amp; </a:t>
            </a:r>
            <a:r>
              <a:rPr lang="el-GR" dirty="0" err="1"/>
              <a:t>McCroskey</a:t>
            </a:r>
            <a:r>
              <a:rPr lang="el-GR" dirty="0"/>
              <a:t>, 2000);</a:t>
            </a:r>
          </a:p>
          <a:p>
            <a:pPr marL="0" indent="0">
              <a:buNone/>
            </a:pPr>
            <a:endParaRPr lang="el-GR" dirty="0"/>
          </a:p>
        </p:txBody>
      </p:sp>
    </p:spTree>
    <p:extLst>
      <p:ext uri="{BB962C8B-B14F-4D97-AF65-F5344CB8AC3E}">
        <p14:creationId xmlns="" xmlns:p14="http://schemas.microsoft.com/office/powerpoint/2010/main" val="4029357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F9D09B67-9FB0-4D1F-9818-83B4FA23B433}"/>
              </a:ext>
            </a:extLst>
          </p:cNvPr>
          <p:cNvSpPr>
            <a:spLocks noGrp="1"/>
          </p:cNvSpPr>
          <p:nvPr>
            <p:ph type="title"/>
          </p:nvPr>
        </p:nvSpPr>
        <p:spPr/>
        <p:txBody>
          <a:bodyPr/>
          <a:lstStyle/>
          <a:p>
            <a:r>
              <a:rPr lang="el-GR" dirty="0"/>
              <a:t>Πώς καταγράφουμε και σχολιάζουμε;</a:t>
            </a:r>
            <a:br>
              <a:rPr lang="el-GR" dirty="0"/>
            </a:br>
            <a:r>
              <a:rPr lang="el-GR" dirty="0"/>
              <a:t>Τεχνική…</a:t>
            </a:r>
          </a:p>
        </p:txBody>
      </p:sp>
      <p:sp>
        <p:nvSpPr>
          <p:cNvPr id="3" name="Θέση περιεχομένου 2">
            <a:extLst>
              <a:ext uri="{FF2B5EF4-FFF2-40B4-BE49-F238E27FC236}">
                <a16:creationId xmlns="" xmlns:a16="http://schemas.microsoft.com/office/drawing/2014/main" id="{70E39AA1-D5C1-428A-AF7B-7F5FE49B5488}"/>
              </a:ext>
            </a:extLst>
          </p:cNvPr>
          <p:cNvSpPr>
            <a:spLocks noGrp="1"/>
          </p:cNvSpPr>
          <p:nvPr>
            <p:ph idx="1"/>
          </p:nvPr>
        </p:nvSpPr>
        <p:spPr>
          <a:xfrm>
            <a:off x="838200" y="1825625"/>
            <a:ext cx="10515600" cy="991716"/>
          </a:xfrm>
        </p:spPr>
        <p:txBody>
          <a:bodyPr/>
          <a:lstStyle/>
          <a:p>
            <a:pPr marL="0" indent="0">
              <a:buNone/>
            </a:pPr>
            <a:r>
              <a:rPr lang="el-GR" dirty="0"/>
              <a:t>Γράφετε σε μια σελίδα (περιγραφικό μέρος) και αφήνετε λευκή την αντικριστή της για το ερμηνευτικό μέρος.</a:t>
            </a:r>
          </a:p>
        </p:txBody>
      </p:sp>
      <p:graphicFrame>
        <p:nvGraphicFramePr>
          <p:cNvPr id="4" name="Πίνακας 4">
            <a:extLst>
              <a:ext uri="{FF2B5EF4-FFF2-40B4-BE49-F238E27FC236}">
                <a16:creationId xmlns="" xmlns:a16="http://schemas.microsoft.com/office/drawing/2014/main" id="{E6B51754-844F-48F9-94D6-EC8336BB6EF7}"/>
              </a:ext>
            </a:extLst>
          </p:cNvPr>
          <p:cNvGraphicFramePr>
            <a:graphicFrameLocks noGrp="1"/>
          </p:cNvGraphicFramePr>
          <p:nvPr>
            <p:extLst>
              <p:ext uri="{D42A27DB-BD31-4B8C-83A1-F6EECF244321}">
                <p14:modId xmlns="" xmlns:p14="http://schemas.microsoft.com/office/powerpoint/2010/main" val="3429473828"/>
              </p:ext>
            </p:extLst>
          </p:nvPr>
        </p:nvGraphicFramePr>
        <p:xfrm>
          <a:off x="1585905" y="3066072"/>
          <a:ext cx="8128000" cy="3426803"/>
        </p:xfrm>
        <a:graphic>
          <a:graphicData uri="http://schemas.openxmlformats.org/drawingml/2006/table">
            <a:tbl>
              <a:tblPr firstRow="1" bandRow="1">
                <a:tableStyleId>{F5AB1C69-6EDB-4FF4-983F-18BD219EF322}</a:tableStyleId>
              </a:tblPr>
              <a:tblGrid>
                <a:gridCol w="4064000">
                  <a:extLst>
                    <a:ext uri="{9D8B030D-6E8A-4147-A177-3AD203B41FA5}">
                      <a16:colId xmlns="" xmlns:a16="http://schemas.microsoft.com/office/drawing/2014/main" val="3050722356"/>
                    </a:ext>
                  </a:extLst>
                </a:gridCol>
                <a:gridCol w="4064000">
                  <a:extLst>
                    <a:ext uri="{9D8B030D-6E8A-4147-A177-3AD203B41FA5}">
                      <a16:colId xmlns="" xmlns:a16="http://schemas.microsoft.com/office/drawing/2014/main" val="3522723665"/>
                    </a:ext>
                  </a:extLst>
                </a:gridCol>
              </a:tblGrid>
              <a:tr h="1201763">
                <a:tc>
                  <a:txBody>
                    <a:bodyPr/>
                    <a:lstStyle/>
                    <a:p>
                      <a:r>
                        <a:rPr lang="el-GR" sz="2800" dirty="0"/>
                        <a:t>ΠΕΡΙΡΑΦΙΚΟ ΜΕΡΟΣ</a:t>
                      </a:r>
                    </a:p>
                  </a:txBody>
                  <a:tcPr/>
                </a:tc>
                <a:tc>
                  <a:txBody>
                    <a:bodyPr/>
                    <a:lstStyle/>
                    <a:p>
                      <a:r>
                        <a:rPr lang="el-GR" sz="2800" dirty="0"/>
                        <a:t>ΕΡΜΗΝΕΥΤΙΚΟ ΜΕΡΟΣ</a:t>
                      </a:r>
                    </a:p>
                  </a:txBody>
                  <a:tcPr/>
                </a:tc>
                <a:extLst>
                  <a:ext uri="{0D108BD9-81ED-4DB2-BD59-A6C34878D82A}">
                    <a16:rowId xmlns="" xmlns:a16="http://schemas.microsoft.com/office/drawing/2014/main" val="2663642574"/>
                  </a:ext>
                </a:extLst>
              </a:tr>
              <a:tr h="1201763">
                <a:tc>
                  <a:txBody>
                    <a:bodyPr/>
                    <a:lstStyle/>
                    <a:p>
                      <a:pPr algn="just"/>
                      <a:r>
                        <a:rPr lang="el-GR" sz="2800" dirty="0"/>
                        <a:t>Όσο το δυνατόν πιο αναλυτική περιγραφή…</a:t>
                      </a:r>
                    </a:p>
                  </a:txBody>
                  <a:tcPr/>
                </a:tc>
                <a:tc>
                  <a:txBody>
                    <a:bodyPr/>
                    <a:lstStyle/>
                    <a:p>
                      <a:pPr algn="ctr"/>
                      <a:r>
                        <a:rPr lang="el-GR" sz="2800" dirty="0"/>
                        <a:t>Σχόλια, σημειώσεις, αναθεωρήσεις, δεύτερες σκέψεις, ανάλυση δεδομένων, αξιολογήσεις άλλων….</a:t>
                      </a:r>
                    </a:p>
                  </a:txBody>
                  <a:tcPr/>
                </a:tc>
                <a:extLst>
                  <a:ext uri="{0D108BD9-81ED-4DB2-BD59-A6C34878D82A}">
                    <a16:rowId xmlns="" xmlns:a16="http://schemas.microsoft.com/office/drawing/2014/main" val="782246046"/>
                  </a:ext>
                </a:extLst>
              </a:tr>
            </a:tbl>
          </a:graphicData>
        </a:graphic>
      </p:graphicFrame>
    </p:spTree>
    <p:extLst>
      <p:ext uri="{BB962C8B-B14F-4D97-AF65-F5344CB8AC3E}">
        <p14:creationId xmlns="" xmlns:p14="http://schemas.microsoft.com/office/powerpoint/2010/main" val="2462753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ADF96899-E228-4833-9171-E7B78C4E39D6}"/>
              </a:ext>
            </a:extLst>
          </p:cNvPr>
          <p:cNvSpPr>
            <a:spLocks noGrp="1"/>
          </p:cNvSpPr>
          <p:nvPr>
            <p:ph type="title"/>
          </p:nvPr>
        </p:nvSpPr>
        <p:spPr>
          <a:xfrm>
            <a:off x="838200" y="365125"/>
            <a:ext cx="10515600" cy="975995"/>
          </a:xfrm>
        </p:spPr>
        <p:txBody>
          <a:bodyPr>
            <a:normAutofit/>
          </a:bodyPr>
          <a:lstStyle/>
          <a:p>
            <a:pPr algn="just"/>
            <a:r>
              <a:rPr lang="el-GR" dirty="0"/>
              <a:t>Περιγραφικό μέρος</a:t>
            </a:r>
          </a:p>
        </p:txBody>
      </p:sp>
      <p:sp>
        <p:nvSpPr>
          <p:cNvPr id="3" name="Θέση περιεχομένου 2">
            <a:extLst>
              <a:ext uri="{FF2B5EF4-FFF2-40B4-BE49-F238E27FC236}">
                <a16:creationId xmlns="" xmlns:a16="http://schemas.microsoft.com/office/drawing/2014/main" id="{EAB067BE-A70A-4EF4-84E6-3A4C5E66CF64}"/>
              </a:ext>
            </a:extLst>
          </p:cNvPr>
          <p:cNvSpPr>
            <a:spLocks noGrp="1"/>
          </p:cNvSpPr>
          <p:nvPr>
            <p:ph idx="1"/>
          </p:nvPr>
        </p:nvSpPr>
        <p:spPr>
          <a:xfrm>
            <a:off x="838200" y="1544320"/>
            <a:ext cx="10515600" cy="4632643"/>
          </a:xfrm>
        </p:spPr>
        <p:txBody>
          <a:bodyPr>
            <a:normAutofit fontScale="55000" lnSpcReduction="20000"/>
          </a:bodyPr>
          <a:lstStyle/>
          <a:p>
            <a:pPr marL="365760" indent="-256032" algn="just">
              <a:lnSpc>
                <a:spcPct val="120000"/>
              </a:lnSpc>
              <a:buClr>
                <a:schemeClr val="accent3"/>
              </a:buClr>
              <a:buNone/>
              <a:defRPr/>
            </a:pPr>
            <a:r>
              <a:rPr lang="el-GR" sz="5100" dirty="0"/>
              <a:t>Μαθησιακό περιβάλλον (στοιχεία λεκτικής / μη λεκτικής επικοινωνίας: Τι γίνεται; Τι λέγεται (ή τι δε λέγεται) και πώς;)</a:t>
            </a:r>
          </a:p>
          <a:p>
            <a:pPr marL="365760" indent="-256032" algn="just">
              <a:lnSpc>
                <a:spcPct val="120000"/>
              </a:lnSpc>
              <a:buClr>
                <a:schemeClr val="accent3"/>
              </a:buClr>
              <a:buNone/>
              <a:defRPr/>
            </a:pPr>
            <a:r>
              <a:rPr lang="el-GR" sz="5100" dirty="0"/>
              <a:t>Γεγονότα </a:t>
            </a:r>
          </a:p>
          <a:p>
            <a:pPr marL="365760" indent="-256032" algn="just">
              <a:lnSpc>
                <a:spcPct val="120000"/>
              </a:lnSpc>
              <a:buClr>
                <a:schemeClr val="accent3"/>
              </a:buClr>
              <a:buNone/>
              <a:defRPr/>
            </a:pPr>
            <a:r>
              <a:rPr lang="el-GR" sz="5100" dirty="0"/>
              <a:t>Ενδεικτικοί διάλογοι </a:t>
            </a:r>
          </a:p>
          <a:p>
            <a:pPr marL="795528" indent="-685800" algn="just">
              <a:lnSpc>
                <a:spcPct val="120000"/>
              </a:lnSpc>
              <a:buClr>
                <a:schemeClr val="accent3"/>
              </a:buClr>
              <a:buFont typeface="Wingdings" panose="05000000000000000000" pitchFamily="2" charset="2"/>
              <a:buChar char="ü"/>
              <a:defRPr/>
            </a:pPr>
            <a:r>
              <a:rPr lang="el-GR" sz="5100" i="1" dirty="0"/>
              <a:t>Σημαντικοί για την ερμηνεία η επάρκεια του περιγραφικού μέρους</a:t>
            </a:r>
          </a:p>
          <a:p>
            <a:pPr marL="795528" indent="-685800" algn="just">
              <a:lnSpc>
                <a:spcPct val="120000"/>
              </a:lnSpc>
              <a:buClr>
                <a:schemeClr val="accent3"/>
              </a:buClr>
              <a:buFont typeface="Wingdings" panose="05000000000000000000" pitchFamily="2" charset="2"/>
              <a:buChar char="ü"/>
              <a:defRPr/>
            </a:pPr>
            <a:r>
              <a:rPr lang="el-GR" sz="5100" i="1" dirty="0"/>
              <a:t>Απομόνωση κρίσιμων συμβάντων</a:t>
            </a:r>
          </a:p>
          <a:p>
            <a:pPr marL="365760" indent="-256032">
              <a:buClr>
                <a:schemeClr val="accent3"/>
              </a:buClr>
              <a:buNone/>
              <a:defRPr/>
            </a:pPr>
            <a:r>
              <a:rPr lang="el-GR" dirty="0"/>
              <a:t>	</a:t>
            </a:r>
          </a:p>
          <a:p>
            <a:pPr marL="0" indent="0">
              <a:buNone/>
            </a:pPr>
            <a:endParaRPr lang="el-GR" dirty="0"/>
          </a:p>
        </p:txBody>
      </p:sp>
    </p:spTree>
    <p:extLst>
      <p:ext uri="{BB962C8B-B14F-4D97-AF65-F5344CB8AC3E}">
        <p14:creationId xmlns="" xmlns:p14="http://schemas.microsoft.com/office/powerpoint/2010/main" val="10236155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66B39BDB-CAEF-478A-9C6C-FA339D35709C}"/>
              </a:ext>
            </a:extLst>
          </p:cNvPr>
          <p:cNvSpPr>
            <a:spLocks noGrp="1"/>
          </p:cNvSpPr>
          <p:nvPr>
            <p:ph type="title"/>
          </p:nvPr>
        </p:nvSpPr>
        <p:spPr/>
        <p:txBody>
          <a:bodyPr/>
          <a:lstStyle/>
          <a:p>
            <a:r>
              <a:rPr lang="el-GR" dirty="0"/>
              <a:t>Είναι οι επόμενες περιγραφές επαρκείς;</a:t>
            </a:r>
          </a:p>
        </p:txBody>
      </p:sp>
      <p:sp>
        <p:nvSpPr>
          <p:cNvPr id="3" name="Θέση περιεχομένου 2">
            <a:extLst>
              <a:ext uri="{FF2B5EF4-FFF2-40B4-BE49-F238E27FC236}">
                <a16:creationId xmlns="" xmlns:a16="http://schemas.microsoft.com/office/drawing/2014/main" id="{99ACB1EB-C8F4-4592-9B9D-E32669827056}"/>
              </a:ext>
            </a:extLst>
          </p:cNvPr>
          <p:cNvSpPr>
            <a:spLocks noGrp="1"/>
          </p:cNvSpPr>
          <p:nvPr>
            <p:ph idx="1"/>
          </p:nvPr>
        </p:nvSpPr>
        <p:spPr/>
        <p:txBody>
          <a:bodyPr/>
          <a:lstStyle/>
          <a:p>
            <a:pPr marL="0" indent="0" algn="just">
              <a:lnSpc>
                <a:spcPct val="150000"/>
              </a:lnSpc>
              <a:buNone/>
            </a:pPr>
            <a:endParaRPr lang="el-GR" dirty="0"/>
          </a:p>
          <a:p>
            <a:pPr marL="0" indent="0" algn="just">
              <a:lnSpc>
                <a:spcPct val="150000"/>
              </a:lnSpc>
              <a:buNone/>
            </a:pPr>
            <a:r>
              <a:rPr lang="el-GR" dirty="0"/>
              <a:t>Είναι ένα ωραίο νηπιαγωγείο με μια μικρή αυλή με κούνιες και κάποιες μπάλες και μια μεγάλη και ευρύχωρη αίθουσα με πολλά παιχνίδια και τραπεζάκια διάσπαρτα στο χώρο. Τα παιδιά ασχολούνται με διάφορα παιχνίδια.</a:t>
            </a:r>
          </a:p>
        </p:txBody>
      </p:sp>
    </p:spTree>
    <p:extLst>
      <p:ext uri="{BB962C8B-B14F-4D97-AF65-F5344CB8AC3E}">
        <p14:creationId xmlns="" xmlns:p14="http://schemas.microsoft.com/office/powerpoint/2010/main" val="13737254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AA9A5AFC-2BA8-4111-80D3-7A21FEF1F0C6}"/>
              </a:ext>
            </a:extLst>
          </p:cNvPr>
          <p:cNvSpPr>
            <a:spLocks noGrp="1"/>
          </p:cNvSpPr>
          <p:nvPr>
            <p:ph idx="1"/>
          </p:nvPr>
        </p:nvSpPr>
        <p:spPr>
          <a:xfrm>
            <a:off x="838200" y="1112108"/>
            <a:ext cx="10515600" cy="5064855"/>
          </a:xfrm>
        </p:spPr>
        <p:txBody>
          <a:bodyPr/>
          <a:lstStyle/>
          <a:p>
            <a:pPr marL="0" indent="0" algn="just">
              <a:buNone/>
            </a:pPr>
            <a:endParaRPr lang="el-GR" dirty="0"/>
          </a:p>
          <a:p>
            <a:pPr marL="0" indent="0" algn="just">
              <a:buNone/>
            </a:pPr>
            <a:endParaRPr lang="el-GR" dirty="0"/>
          </a:p>
          <a:p>
            <a:pPr marL="0" indent="0" algn="just">
              <a:lnSpc>
                <a:spcPct val="150000"/>
              </a:lnSpc>
              <a:buNone/>
            </a:pPr>
            <a:r>
              <a:rPr lang="el-GR" dirty="0"/>
              <a:t>Έξι παιδιά, τέσσερα κορίτσια και δύο αγόρια παίζουν στο πλαστικό σπίτι που υπάρχει στην αυλή κατά την ώρα του διαλείμματος, ενώ κάποια άλλα κάνουν τσουλήθρα.</a:t>
            </a:r>
          </a:p>
          <a:p>
            <a:pPr marL="0" indent="0">
              <a:buNone/>
            </a:pPr>
            <a:endParaRPr lang="el-GR" dirty="0"/>
          </a:p>
        </p:txBody>
      </p:sp>
    </p:spTree>
    <p:extLst>
      <p:ext uri="{BB962C8B-B14F-4D97-AF65-F5344CB8AC3E}">
        <p14:creationId xmlns="" xmlns:p14="http://schemas.microsoft.com/office/powerpoint/2010/main" val="27641490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75F5940C-1290-4AAB-86BC-CA7A151714EF}"/>
              </a:ext>
            </a:extLst>
          </p:cNvPr>
          <p:cNvSpPr>
            <a:spLocks noGrp="1"/>
          </p:cNvSpPr>
          <p:nvPr>
            <p:ph idx="1"/>
          </p:nvPr>
        </p:nvSpPr>
        <p:spPr>
          <a:xfrm>
            <a:off x="675640" y="980598"/>
            <a:ext cx="10515600" cy="4896803"/>
          </a:xfrm>
        </p:spPr>
        <p:txBody>
          <a:bodyPr>
            <a:normAutofit/>
          </a:bodyPr>
          <a:lstStyle/>
          <a:p>
            <a:pPr marL="0" indent="0" algn="just">
              <a:lnSpc>
                <a:spcPct val="150000"/>
              </a:lnSpc>
              <a:buNone/>
            </a:pPr>
            <a:r>
              <a:rPr lang="el-GR" sz="3200" i="1" dirty="0"/>
              <a:t>Προσπάθησε να κατανοήσεις την ευρύτητα της κάθε παρατήρησης που ακολουθεί και το βαθμό στον οποίο μας παρέχει στοιχεία για να κάνουμε υποθέσεις που θα μας βοηθήσουν να κατανοήσουμε την εκπαιδευτική πράξη</a:t>
            </a:r>
          </a:p>
        </p:txBody>
      </p:sp>
    </p:spTree>
    <p:extLst>
      <p:ext uri="{BB962C8B-B14F-4D97-AF65-F5344CB8AC3E}">
        <p14:creationId xmlns="" xmlns:p14="http://schemas.microsoft.com/office/powerpoint/2010/main" val="361775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9B9C59F6-FEEA-42A3-AD6B-CE721E277019}"/>
              </a:ext>
            </a:extLst>
          </p:cNvPr>
          <p:cNvSpPr>
            <a:spLocks noGrp="1"/>
          </p:cNvSpPr>
          <p:nvPr>
            <p:ph idx="1"/>
          </p:nvPr>
        </p:nvSpPr>
        <p:spPr>
          <a:xfrm>
            <a:off x="228600" y="162560"/>
            <a:ext cx="5704840" cy="6400800"/>
          </a:xfrm>
        </p:spPr>
        <p:txBody>
          <a:bodyPr>
            <a:normAutofit/>
          </a:bodyPr>
          <a:lstStyle/>
          <a:p>
            <a:pPr marL="0" indent="0" algn="just">
              <a:buNone/>
            </a:pPr>
            <a:r>
              <a:rPr lang="el-GR" b="1" dirty="0"/>
              <a:t>Παρατήρηση 1</a:t>
            </a:r>
          </a:p>
          <a:p>
            <a:pPr marL="0" indent="0" algn="just">
              <a:lnSpc>
                <a:spcPct val="150000"/>
              </a:lnSpc>
              <a:buNone/>
            </a:pPr>
            <a:r>
              <a:rPr lang="el-GR" dirty="0"/>
              <a:t>Η Μαρία κάθεται μαζί με την Ελένη.</a:t>
            </a:r>
          </a:p>
          <a:p>
            <a:pPr marL="0" indent="0" algn="just">
              <a:lnSpc>
                <a:spcPct val="150000"/>
              </a:lnSpc>
              <a:buNone/>
            </a:pPr>
            <a:r>
              <a:rPr lang="el-GR" dirty="0"/>
              <a:t>Η Ελένη παρατηρεί την Μαρία καθώς αυτή προσπαθεί να αντιγράψει έναν πίνακα ζωγραφικής με θέμα τα λουλούδια. Η Δάφνη καθώς περνά από δίπλα της δείχνει ενδιαφέρον, σταματάει και παρακολουθεί την Μαρία</a:t>
            </a:r>
          </a:p>
        </p:txBody>
      </p:sp>
      <p:sp>
        <p:nvSpPr>
          <p:cNvPr id="4" name="Θέση περιεχομένου 2">
            <a:extLst>
              <a:ext uri="{FF2B5EF4-FFF2-40B4-BE49-F238E27FC236}">
                <a16:creationId xmlns="" xmlns:a16="http://schemas.microsoft.com/office/drawing/2014/main" id="{7D48EB9B-E5BC-4E9B-9D95-104514E75977}"/>
              </a:ext>
            </a:extLst>
          </p:cNvPr>
          <p:cNvSpPr txBox="1">
            <a:spLocks/>
          </p:cNvSpPr>
          <p:nvPr/>
        </p:nvSpPr>
        <p:spPr>
          <a:xfrm>
            <a:off x="6258562" y="162560"/>
            <a:ext cx="5704840" cy="64008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b="1" dirty="0"/>
              <a:t>Παρατήρηση 2</a:t>
            </a:r>
          </a:p>
          <a:p>
            <a:pPr marL="0" indent="0" algn="just">
              <a:lnSpc>
                <a:spcPct val="150000"/>
              </a:lnSpc>
              <a:buNone/>
            </a:pPr>
            <a:r>
              <a:rPr lang="el-GR" dirty="0"/>
              <a:t>Η Μαρία, η Ελένη και η Δάφνη κάθονται και συζητούν μαζί , καθώς η Μαρία κάνει μια ζωγραφιά με λουλούδια από έναν πίνακα ζωγραφικής. Η Μαρία συζητά με την Δάφνη και την Ελένη για τα χρώματα που χρησιμοποιεί, σε μια προσπάθεια να επικοινωνήσει και να παίξει μαζί τους</a:t>
            </a:r>
            <a:endParaRPr lang="el-GR" b="1" dirty="0"/>
          </a:p>
        </p:txBody>
      </p:sp>
    </p:spTree>
    <p:extLst>
      <p:ext uri="{BB962C8B-B14F-4D97-AF65-F5344CB8AC3E}">
        <p14:creationId xmlns="" xmlns:p14="http://schemas.microsoft.com/office/powerpoint/2010/main" val="42511326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A8456083-70B4-4CAC-A9F9-BA3EAE00967A}"/>
              </a:ext>
            </a:extLst>
          </p:cNvPr>
          <p:cNvSpPr>
            <a:spLocks noGrp="1"/>
          </p:cNvSpPr>
          <p:nvPr>
            <p:ph idx="1"/>
          </p:nvPr>
        </p:nvSpPr>
        <p:spPr>
          <a:xfrm>
            <a:off x="838200" y="406400"/>
            <a:ext cx="10515600" cy="5770563"/>
          </a:xfrm>
        </p:spPr>
        <p:txBody>
          <a:bodyPr>
            <a:normAutofit/>
          </a:bodyPr>
          <a:lstStyle/>
          <a:p>
            <a:pPr marL="0" indent="0" algn="just">
              <a:buNone/>
            </a:pPr>
            <a:r>
              <a:rPr lang="el-GR" b="1" dirty="0"/>
              <a:t>Παρατήρηση 3</a:t>
            </a:r>
          </a:p>
          <a:p>
            <a:pPr marL="0" indent="0" algn="just">
              <a:buNone/>
            </a:pPr>
            <a:r>
              <a:rPr lang="el-GR" sz="2400" dirty="0"/>
              <a:t>Η Μαρία πειραματιζόταν με τους χρωματικούς συνδυασμούς αρκετές μέρες τώρα.</a:t>
            </a:r>
          </a:p>
          <a:p>
            <a:pPr marL="0" indent="0" algn="just">
              <a:buNone/>
            </a:pPr>
            <a:r>
              <a:rPr lang="el-GR" sz="2400" dirty="0"/>
              <a:t>Καθώς κουβέντιαζαν με την Ελένη (ασκούμενη φοιτήτρια) αποφάσισαν να χρησιμοποιήσουν μια παλέτα χρωμάτων, ώστε η Μαρία να μπορέσει να δημιουργήσει τους δικούς της χρωματικούς συνδυασμούς. Τότε, η Ελένη της έδειξε έναν πίνακα ζωγραφικής με λουλούδια, καθώς παλιότερα η Μαρία της είχε μιλήσει για τα πολύχρωμα λουλούδια που έχει η μαμά της στο μπαλκόνι του σπιτιού τους. Η Μαρία κοίταξε πολύ προσεκτικά τον πίνακα ζωγραφικής, και άρχισε να χρησιμοποιεί τα χρώματα που είχε ο πίνακας.</a:t>
            </a:r>
          </a:p>
          <a:p>
            <a:pPr marL="0" indent="0" algn="just">
              <a:buNone/>
            </a:pPr>
            <a:r>
              <a:rPr lang="el-GR" sz="2400" dirty="0"/>
              <a:t>Καθώς η Μαρία ζωγραφίζει είπε στη Δάφνη «</a:t>
            </a:r>
            <a:r>
              <a:rPr lang="el-GR" sz="2400" i="1" dirty="0"/>
              <a:t>χρησιμοποιώ το χρυσό χρώμα πρώτα, γιατί είναι το αγαπημένο μου, και μετά το πράσινο</a:t>
            </a:r>
            <a:r>
              <a:rPr lang="el-GR" sz="2400" dirty="0"/>
              <a:t>»! Η Δάφνη μετά ζωγράφισε με κόκκινο χρώμα και γελώντας είπε: «</a:t>
            </a:r>
            <a:r>
              <a:rPr lang="el-GR" sz="2400" i="1" dirty="0"/>
              <a:t>Το κόκκινο είναι το τελευταίο</a:t>
            </a:r>
            <a:r>
              <a:rPr lang="el-GR" sz="2400" dirty="0"/>
              <a:t>!». Η Μαρία γέλασε και άρχισε να ανακατεύει γρήγορα </a:t>
            </a:r>
            <a:r>
              <a:rPr lang="el-GR" sz="2400" dirty="0" smtClean="0"/>
              <a:t>τα χρώματα</a:t>
            </a:r>
            <a:endParaRPr lang="el-GR" sz="2400" dirty="0"/>
          </a:p>
        </p:txBody>
      </p:sp>
    </p:spTree>
    <p:extLst>
      <p:ext uri="{BB962C8B-B14F-4D97-AF65-F5344CB8AC3E}">
        <p14:creationId xmlns="" xmlns:p14="http://schemas.microsoft.com/office/powerpoint/2010/main" val="32069793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4D14A0BE-26CC-451B-B516-A3E014F0975B}"/>
              </a:ext>
            </a:extLst>
          </p:cNvPr>
          <p:cNvSpPr>
            <a:spLocks noGrp="1"/>
          </p:cNvSpPr>
          <p:nvPr>
            <p:ph type="title"/>
          </p:nvPr>
        </p:nvSpPr>
        <p:spPr/>
        <p:txBody>
          <a:bodyPr/>
          <a:lstStyle/>
          <a:p>
            <a:r>
              <a:rPr lang="el-GR" dirty="0"/>
              <a:t>Ερμηνευτικό μέρος</a:t>
            </a:r>
          </a:p>
        </p:txBody>
      </p:sp>
      <p:sp>
        <p:nvSpPr>
          <p:cNvPr id="3" name="Θέση περιεχομένου 2">
            <a:extLst>
              <a:ext uri="{FF2B5EF4-FFF2-40B4-BE49-F238E27FC236}">
                <a16:creationId xmlns="" xmlns:a16="http://schemas.microsoft.com/office/drawing/2014/main" id="{217A815C-3BF2-422E-9512-37CB42254283}"/>
              </a:ext>
            </a:extLst>
          </p:cNvPr>
          <p:cNvSpPr>
            <a:spLocks noGrp="1"/>
          </p:cNvSpPr>
          <p:nvPr>
            <p:ph idx="1"/>
          </p:nvPr>
        </p:nvSpPr>
        <p:spPr/>
        <p:txBody>
          <a:bodyPr/>
          <a:lstStyle/>
          <a:p>
            <a:pPr algn="just">
              <a:lnSpc>
                <a:spcPct val="150000"/>
              </a:lnSpc>
            </a:pPr>
            <a:r>
              <a:rPr lang="el-GR" altLang="el-GR" dirty="0"/>
              <a:t>Ερμηνείες δράσης, συμπεριφορών σε σύνδεση και με τη βιβλιογραφία</a:t>
            </a:r>
          </a:p>
          <a:p>
            <a:pPr algn="just">
              <a:lnSpc>
                <a:spcPct val="150000"/>
              </a:lnSpc>
            </a:pPr>
            <a:r>
              <a:rPr lang="el-GR" altLang="el-GR" dirty="0"/>
              <a:t>Ιδέες – Εναλλακτικές προτάσεις</a:t>
            </a:r>
          </a:p>
          <a:p>
            <a:pPr algn="just">
              <a:lnSpc>
                <a:spcPct val="150000"/>
              </a:lnSpc>
            </a:pPr>
            <a:r>
              <a:rPr lang="el-GR" altLang="el-GR" dirty="0"/>
              <a:t>Σκέψεις για τις πεποιθήσεις των υποκειμένων της δράσης (δραστών)</a:t>
            </a:r>
          </a:p>
          <a:p>
            <a:pPr algn="just">
              <a:lnSpc>
                <a:spcPct val="150000"/>
              </a:lnSpc>
            </a:pPr>
            <a:r>
              <a:rPr lang="el-GR" altLang="el-GR" dirty="0"/>
              <a:t>Ερωτήματα που προκύπτουν για περαιτέρω διερεύνηση</a:t>
            </a:r>
          </a:p>
          <a:p>
            <a:pPr marL="0" indent="0">
              <a:buNone/>
            </a:pPr>
            <a:endParaRPr lang="el-GR" dirty="0"/>
          </a:p>
        </p:txBody>
      </p:sp>
    </p:spTree>
    <p:extLst>
      <p:ext uri="{BB962C8B-B14F-4D97-AF65-F5344CB8AC3E}">
        <p14:creationId xmlns="" xmlns:p14="http://schemas.microsoft.com/office/powerpoint/2010/main" val="37108666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18DDD1BC-17A0-4FD2-AE80-4583EBD1198F}"/>
              </a:ext>
            </a:extLst>
          </p:cNvPr>
          <p:cNvSpPr>
            <a:spLocks noGrp="1"/>
          </p:cNvSpPr>
          <p:nvPr>
            <p:ph type="title"/>
          </p:nvPr>
        </p:nvSpPr>
        <p:spPr>
          <a:xfrm>
            <a:off x="838200" y="365125"/>
            <a:ext cx="10515600" cy="698131"/>
          </a:xfrm>
        </p:spPr>
        <p:txBody>
          <a:bodyPr>
            <a:normAutofit fontScale="90000"/>
          </a:bodyPr>
          <a:lstStyle/>
          <a:p>
            <a:r>
              <a:rPr lang="el-GR" dirty="0"/>
              <a:t/>
            </a:r>
            <a:br>
              <a:rPr lang="el-GR" dirty="0"/>
            </a:br>
            <a:r>
              <a:rPr lang="el-GR" dirty="0"/>
              <a:t>Πώς αξιοποιώ τη θεωρία;</a:t>
            </a:r>
            <a:br>
              <a:rPr lang="el-GR" dirty="0"/>
            </a:br>
            <a:endParaRPr lang="el-GR" dirty="0"/>
          </a:p>
        </p:txBody>
      </p:sp>
      <p:sp>
        <p:nvSpPr>
          <p:cNvPr id="3" name="Θέση περιεχομένου 2">
            <a:extLst>
              <a:ext uri="{FF2B5EF4-FFF2-40B4-BE49-F238E27FC236}">
                <a16:creationId xmlns="" xmlns:a16="http://schemas.microsoft.com/office/drawing/2014/main" id="{5E1BC9F2-638C-4473-BB51-7BFDD1CFDBFE}"/>
              </a:ext>
            </a:extLst>
          </p:cNvPr>
          <p:cNvSpPr>
            <a:spLocks noGrp="1"/>
          </p:cNvSpPr>
          <p:nvPr>
            <p:ph idx="1"/>
          </p:nvPr>
        </p:nvSpPr>
        <p:spPr>
          <a:xfrm>
            <a:off x="838200" y="1275907"/>
            <a:ext cx="10515600" cy="4901056"/>
          </a:xfrm>
        </p:spPr>
        <p:txBody>
          <a:bodyPr/>
          <a:lstStyle/>
          <a:p>
            <a:pPr marL="0" indent="0">
              <a:buNone/>
            </a:pPr>
            <a:endParaRPr lang="el-GR" dirty="0"/>
          </a:p>
          <a:p>
            <a:pPr marL="0" indent="0" algn="ctr">
              <a:buNone/>
            </a:pPr>
            <a:r>
              <a:rPr lang="el-GR" dirty="0" err="1"/>
              <a:t>Διεκπεραιωτική</a:t>
            </a:r>
            <a:r>
              <a:rPr lang="el-GR" dirty="0"/>
              <a:t> αναφορά σε θεωρητικά πορίσματα</a:t>
            </a:r>
          </a:p>
          <a:p>
            <a:pPr marL="0" indent="0" algn="ctr">
              <a:buNone/>
            </a:pPr>
            <a:endParaRPr lang="el-GR" dirty="0"/>
          </a:p>
          <a:p>
            <a:pPr marL="0" indent="0" algn="ctr">
              <a:buNone/>
            </a:pPr>
            <a:r>
              <a:rPr lang="el-GR" dirty="0"/>
              <a:t>Έναντι </a:t>
            </a:r>
          </a:p>
          <a:p>
            <a:pPr marL="0" indent="0" algn="ctr">
              <a:buNone/>
            </a:pPr>
            <a:endParaRPr lang="el-GR" dirty="0"/>
          </a:p>
          <a:p>
            <a:pPr marL="0" indent="0" algn="ctr">
              <a:buNone/>
            </a:pPr>
            <a:r>
              <a:rPr lang="el-GR" dirty="0"/>
              <a:t>Κατανοήσεων που μας επιτρέπουν να παρατηρήσουμε περισσότερα από αυτά που θα παρατηρούσαμε αν δεν τη γνωρίζαμε.</a:t>
            </a:r>
          </a:p>
        </p:txBody>
      </p:sp>
    </p:spTree>
    <p:extLst>
      <p:ext uri="{BB962C8B-B14F-4D97-AF65-F5344CB8AC3E}">
        <p14:creationId xmlns="" xmlns:p14="http://schemas.microsoft.com/office/powerpoint/2010/main" val="33474079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 xmlns:a16="http://schemas.microsoft.com/office/drawing/2014/main" id="{5C729DC2-4F82-4A1C-82FC-D0AA693C72EE}"/>
              </a:ext>
            </a:extLst>
          </p:cNvPr>
          <p:cNvSpPr>
            <a:spLocks noGrp="1"/>
          </p:cNvSpPr>
          <p:nvPr>
            <p:ph idx="1"/>
          </p:nvPr>
        </p:nvSpPr>
        <p:spPr>
          <a:xfrm>
            <a:off x="838200" y="467833"/>
            <a:ext cx="10515600" cy="5709130"/>
          </a:xfrm>
        </p:spPr>
        <p:txBody>
          <a:bodyPr/>
          <a:lstStyle/>
          <a:p>
            <a:pPr marL="0" algn="l" rtl="0" eaLnBrk="1" fontAlgn="t" latinLnBrk="0" hangingPunct="1">
              <a:spcBef>
                <a:spcPts val="0"/>
              </a:spcBef>
              <a:spcAft>
                <a:spcPts val="0"/>
              </a:spcAft>
            </a:pPr>
            <a:r>
              <a:rPr lang="el-GR" sz="1800" b="1" i="0" u="none" strike="noStrike" kern="1200" dirty="0">
                <a:solidFill>
                  <a:srgbClr val="FFFFFF"/>
                </a:solidFill>
                <a:effectLst/>
                <a:latin typeface="Calibri" panose="020F0502020204030204" pitchFamily="34" charset="0"/>
              </a:rPr>
              <a:t>ΠΕΡΙΡΑΦΙΚΟ ΜΕΡΟΣ</a:t>
            </a:r>
            <a:endParaRPr lang="el-GR" sz="1800" b="0" i="0" u="none" strike="noStrike" dirty="0">
              <a:effectLst/>
              <a:latin typeface="Arial" panose="020B0604020202020204" pitchFamily="34" charset="0"/>
            </a:endParaRPr>
          </a:p>
        </p:txBody>
      </p:sp>
      <p:graphicFrame>
        <p:nvGraphicFramePr>
          <p:cNvPr id="7" name="Πίνακας 6">
            <a:extLst>
              <a:ext uri="{FF2B5EF4-FFF2-40B4-BE49-F238E27FC236}">
                <a16:creationId xmlns="" xmlns:a16="http://schemas.microsoft.com/office/drawing/2014/main" id="{4D028D5C-5013-4EC4-90F6-8B9B8617699E}"/>
              </a:ext>
            </a:extLst>
          </p:cNvPr>
          <p:cNvGraphicFramePr>
            <a:graphicFrameLocks noGrp="1"/>
          </p:cNvGraphicFramePr>
          <p:nvPr>
            <p:extLst>
              <p:ext uri="{D42A27DB-BD31-4B8C-83A1-F6EECF244321}">
                <p14:modId xmlns="" xmlns:p14="http://schemas.microsoft.com/office/powerpoint/2010/main" val="1510014006"/>
              </p:ext>
            </p:extLst>
          </p:nvPr>
        </p:nvGraphicFramePr>
        <p:xfrm>
          <a:off x="531628" y="209476"/>
          <a:ext cx="11398102" cy="6403975"/>
        </p:xfrm>
        <a:graphic>
          <a:graphicData uri="http://schemas.openxmlformats.org/drawingml/2006/table">
            <a:tbl>
              <a:tblPr firstRow="1" bandRow="1">
                <a:tableStyleId>{F5AB1C69-6EDB-4FF4-983F-18BD219EF322}</a:tableStyleId>
              </a:tblPr>
              <a:tblGrid>
                <a:gridCol w="5699051">
                  <a:extLst>
                    <a:ext uri="{9D8B030D-6E8A-4147-A177-3AD203B41FA5}">
                      <a16:colId xmlns="" xmlns:a16="http://schemas.microsoft.com/office/drawing/2014/main" val="2411354346"/>
                    </a:ext>
                  </a:extLst>
                </a:gridCol>
                <a:gridCol w="5699051">
                  <a:extLst>
                    <a:ext uri="{9D8B030D-6E8A-4147-A177-3AD203B41FA5}">
                      <a16:colId xmlns="" xmlns:a16="http://schemas.microsoft.com/office/drawing/2014/main" val="959996638"/>
                    </a:ext>
                  </a:extLst>
                </a:gridCol>
              </a:tblGrid>
              <a:tr h="1081976">
                <a:tc>
                  <a:txBody>
                    <a:bodyPr/>
                    <a:lstStyle/>
                    <a:p>
                      <a:r>
                        <a:rPr lang="el-GR" sz="2800" dirty="0"/>
                        <a:t>ΠΕΡΙΡΑΦΙΚΟ ΜΕΡΟΣ</a:t>
                      </a:r>
                    </a:p>
                  </a:txBody>
                  <a:tcPr/>
                </a:tc>
                <a:tc>
                  <a:txBody>
                    <a:bodyPr/>
                    <a:lstStyle/>
                    <a:p>
                      <a:r>
                        <a:rPr lang="el-GR" sz="2800" dirty="0"/>
                        <a:t>ΕΡΜΗΝΕΥΤΙΚΟ ΜΕΡΟΣ</a:t>
                      </a:r>
                    </a:p>
                  </a:txBody>
                  <a:tcPr/>
                </a:tc>
                <a:extLst>
                  <a:ext uri="{0D108BD9-81ED-4DB2-BD59-A6C34878D82A}">
                    <a16:rowId xmlns="" xmlns:a16="http://schemas.microsoft.com/office/drawing/2014/main" val="3930945722"/>
                  </a:ext>
                </a:extLst>
              </a:tr>
              <a:tr h="5321999">
                <a:tc>
                  <a:txBody>
                    <a:bodyPr/>
                    <a:lstStyle/>
                    <a:p>
                      <a:pPr algn="just"/>
                      <a:r>
                        <a:rPr lang="el-GR" sz="2800" dirty="0"/>
                        <a:t>Οι τοίχοι της αίθουσας είναι στολισμένοι με έργα των παιδιών. Υπάρχουν και κάποιοι πίνακες που έχει φτιάξει η νηπιαγωγός (αλφαβήτα, χάρτης κλπ.)</a:t>
                      </a:r>
                    </a:p>
                  </a:txBody>
                  <a:tcPr/>
                </a:tc>
                <a:tc>
                  <a:txBody>
                    <a:bodyPr/>
                    <a:lstStyle/>
                    <a:p>
                      <a:pPr algn="just"/>
                      <a:r>
                        <a:rPr lang="el-GR" sz="2800" dirty="0"/>
                        <a:t>Η τάξη αντανακλά τις δραστηριότητες των παιδιών. Το ότι οι τοίχοι είναι στολισμένοι με τα έργα των παιδιών τα κάνει να αισθάνονται περήφανα (</a:t>
                      </a:r>
                      <a:r>
                        <a:rPr lang="en-US" sz="2800" dirty="0"/>
                        <a:t>Edwards et al., 2000)</a:t>
                      </a:r>
                      <a:endParaRPr lang="el-GR" sz="2800" dirty="0"/>
                    </a:p>
                  </a:txBody>
                  <a:tcPr/>
                </a:tc>
                <a:extLst>
                  <a:ext uri="{0D108BD9-81ED-4DB2-BD59-A6C34878D82A}">
                    <a16:rowId xmlns="" xmlns:a16="http://schemas.microsoft.com/office/drawing/2014/main" val="402935186"/>
                  </a:ext>
                </a:extLst>
              </a:tr>
            </a:tbl>
          </a:graphicData>
        </a:graphic>
      </p:graphicFrame>
    </p:spTree>
    <p:extLst>
      <p:ext uri="{BB962C8B-B14F-4D97-AF65-F5344CB8AC3E}">
        <p14:creationId xmlns="" xmlns:p14="http://schemas.microsoft.com/office/powerpoint/2010/main" val="21872288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 xmlns:a16="http://schemas.microsoft.com/office/drawing/2014/main" id="{5C729DC2-4F82-4A1C-82FC-D0AA693C72EE}"/>
              </a:ext>
            </a:extLst>
          </p:cNvPr>
          <p:cNvSpPr>
            <a:spLocks noGrp="1"/>
          </p:cNvSpPr>
          <p:nvPr>
            <p:ph idx="1"/>
          </p:nvPr>
        </p:nvSpPr>
        <p:spPr>
          <a:xfrm>
            <a:off x="838200" y="467833"/>
            <a:ext cx="10515600" cy="5709130"/>
          </a:xfrm>
        </p:spPr>
        <p:txBody>
          <a:bodyPr/>
          <a:lstStyle/>
          <a:p>
            <a:pPr marL="0" algn="l" rtl="0" eaLnBrk="1" fontAlgn="t" latinLnBrk="0" hangingPunct="1">
              <a:spcBef>
                <a:spcPts val="0"/>
              </a:spcBef>
              <a:spcAft>
                <a:spcPts val="0"/>
              </a:spcAft>
            </a:pPr>
            <a:r>
              <a:rPr lang="el-GR" sz="1800" b="1" i="0" u="none" strike="noStrike" kern="1200" dirty="0">
                <a:solidFill>
                  <a:srgbClr val="FFFFFF"/>
                </a:solidFill>
                <a:effectLst/>
                <a:latin typeface="Calibri" panose="020F0502020204030204" pitchFamily="34" charset="0"/>
              </a:rPr>
              <a:t>ΠΕΡΙΡΑΦΙΚΟ ΜΕΡΟΣ</a:t>
            </a:r>
            <a:endParaRPr lang="el-GR" sz="1800" b="0" i="0" u="none" strike="noStrike" dirty="0">
              <a:effectLst/>
              <a:latin typeface="Arial" panose="020B0604020202020204" pitchFamily="34" charset="0"/>
            </a:endParaRPr>
          </a:p>
        </p:txBody>
      </p:sp>
      <p:graphicFrame>
        <p:nvGraphicFramePr>
          <p:cNvPr id="7" name="Πίνακας 6">
            <a:extLst>
              <a:ext uri="{FF2B5EF4-FFF2-40B4-BE49-F238E27FC236}">
                <a16:creationId xmlns="" xmlns:a16="http://schemas.microsoft.com/office/drawing/2014/main" id="{4D028D5C-5013-4EC4-90F6-8B9B8617699E}"/>
              </a:ext>
            </a:extLst>
          </p:cNvPr>
          <p:cNvGraphicFramePr>
            <a:graphicFrameLocks noGrp="1"/>
          </p:cNvGraphicFramePr>
          <p:nvPr>
            <p:extLst>
              <p:ext uri="{D42A27DB-BD31-4B8C-83A1-F6EECF244321}">
                <p14:modId xmlns="" xmlns:p14="http://schemas.microsoft.com/office/powerpoint/2010/main" val="2358859091"/>
              </p:ext>
            </p:extLst>
          </p:nvPr>
        </p:nvGraphicFramePr>
        <p:xfrm>
          <a:off x="531628" y="209475"/>
          <a:ext cx="11398102" cy="6403975"/>
        </p:xfrm>
        <a:graphic>
          <a:graphicData uri="http://schemas.openxmlformats.org/drawingml/2006/table">
            <a:tbl>
              <a:tblPr firstRow="1" bandRow="1">
                <a:tableStyleId>{F5AB1C69-6EDB-4FF4-983F-18BD219EF322}</a:tableStyleId>
              </a:tblPr>
              <a:tblGrid>
                <a:gridCol w="5699051">
                  <a:extLst>
                    <a:ext uri="{9D8B030D-6E8A-4147-A177-3AD203B41FA5}">
                      <a16:colId xmlns="" xmlns:a16="http://schemas.microsoft.com/office/drawing/2014/main" val="2411354346"/>
                    </a:ext>
                  </a:extLst>
                </a:gridCol>
                <a:gridCol w="5699051">
                  <a:extLst>
                    <a:ext uri="{9D8B030D-6E8A-4147-A177-3AD203B41FA5}">
                      <a16:colId xmlns="" xmlns:a16="http://schemas.microsoft.com/office/drawing/2014/main" val="959996638"/>
                    </a:ext>
                  </a:extLst>
                </a:gridCol>
              </a:tblGrid>
              <a:tr h="626101">
                <a:tc>
                  <a:txBody>
                    <a:bodyPr/>
                    <a:lstStyle/>
                    <a:p>
                      <a:r>
                        <a:rPr lang="el-GR" sz="2800" dirty="0"/>
                        <a:t>ΠΕΡΙΡΑΦΙΚΟ ΜΕΡΟΣ</a:t>
                      </a:r>
                    </a:p>
                  </a:txBody>
                  <a:tcPr/>
                </a:tc>
                <a:tc>
                  <a:txBody>
                    <a:bodyPr/>
                    <a:lstStyle/>
                    <a:p>
                      <a:r>
                        <a:rPr lang="el-GR" sz="2800" dirty="0"/>
                        <a:t>ΕΡΜΗΝΕΥΤΙΚΟ ΜΕΡΟΣ</a:t>
                      </a:r>
                    </a:p>
                  </a:txBody>
                  <a:tcPr/>
                </a:tc>
                <a:extLst>
                  <a:ext uri="{0D108BD9-81ED-4DB2-BD59-A6C34878D82A}">
                    <a16:rowId xmlns="" xmlns:a16="http://schemas.microsoft.com/office/drawing/2014/main" val="3930945722"/>
                  </a:ext>
                </a:extLst>
              </a:tr>
              <a:tr h="5777874">
                <a:tc>
                  <a:txBody>
                    <a:bodyPr/>
                    <a:lstStyle/>
                    <a:p>
                      <a:pPr algn="just"/>
                      <a:endParaRPr lang="el-GR" sz="2400" dirty="0"/>
                    </a:p>
                    <a:p>
                      <a:pPr algn="just"/>
                      <a:r>
                        <a:rPr lang="el-GR" sz="2400" dirty="0"/>
                        <a:t>Στους τοίχους βρίσκονται αναρτημένες δημιουργίες κυρίως της νηπιαγωγού, όπως η αλφαβήτα και προκατασκευασμένες εικόνες σε φωτοτυπίες τις οποίες τα παιδιά έχουν απλά χρωματίσει ή έχουν γεμίσει κάνοντας </a:t>
                      </a:r>
                      <a:r>
                        <a:rPr lang="el-GR" sz="2400" dirty="0" err="1"/>
                        <a:t>κολάζ</a:t>
                      </a:r>
                      <a:r>
                        <a:rPr lang="el-GR" sz="2400" dirty="0"/>
                        <a:t>. Τα περισσότερα παιδιά έχουν χρησιμοποιήσει τα ίδια χρώματα για να χρωματίσουν π.χ. λουλούδια, ακόμη και ομπρέλες. Κρεμασμένες στον αέρα υπάρχουν ελληνικές σημαίες και φιγούρες του Καραγκιόζη  και πάλι χρωματισμένες από τα παιδιά.</a:t>
                      </a:r>
                    </a:p>
                  </a:txBody>
                  <a:tcPr/>
                </a:tc>
                <a:tc>
                  <a:txBody>
                    <a:bodyPr/>
                    <a:lstStyle/>
                    <a:p>
                      <a:pPr algn="just"/>
                      <a:endParaRPr lang="el-GR" sz="2600" dirty="0"/>
                    </a:p>
                    <a:p>
                      <a:pPr algn="just"/>
                      <a:r>
                        <a:rPr lang="el-GR" sz="2600" dirty="0"/>
                        <a:t>Τα παιδιά νιώθουν περήφανα ( όταν αναγνωρίζουν τα έργα τους αναρτημένα στους τοίχους και τους αρέσει να μιλούν για αυτά (</a:t>
                      </a:r>
                      <a:r>
                        <a:rPr lang="en-US" sz="2600" dirty="0"/>
                        <a:t>Edwards et al., 2000)</a:t>
                      </a:r>
                      <a:r>
                        <a:rPr lang="el-GR" sz="2600" dirty="0"/>
                        <a:t>. Στη συγκεκριμένη τάξη κατά τη γνώμη μου είναι δύσκολο να αναγνωρίσουν τα έργα τους στους τοίχους. Οι παραγωγές των παιδιών που είναι αναρτημένες είναι τυποποιημένες, ακόμη και οι επιλογές των χρωμάτων που έχουν χρησιμοποιήσει.</a:t>
                      </a:r>
                    </a:p>
                  </a:txBody>
                  <a:tcPr/>
                </a:tc>
                <a:extLst>
                  <a:ext uri="{0D108BD9-81ED-4DB2-BD59-A6C34878D82A}">
                    <a16:rowId xmlns="" xmlns:a16="http://schemas.microsoft.com/office/drawing/2014/main" val="402935186"/>
                  </a:ext>
                </a:extLst>
              </a:tr>
            </a:tbl>
          </a:graphicData>
        </a:graphic>
      </p:graphicFrame>
    </p:spTree>
    <p:extLst>
      <p:ext uri="{BB962C8B-B14F-4D97-AF65-F5344CB8AC3E}">
        <p14:creationId xmlns="" xmlns:p14="http://schemas.microsoft.com/office/powerpoint/2010/main" val="11616753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 xmlns:a16="http://schemas.microsoft.com/office/drawing/2014/main" id="{5C729DC2-4F82-4A1C-82FC-D0AA693C72EE}"/>
              </a:ext>
            </a:extLst>
          </p:cNvPr>
          <p:cNvSpPr>
            <a:spLocks noGrp="1"/>
          </p:cNvSpPr>
          <p:nvPr>
            <p:ph idx="1"/>
          </p:nvPr>
        </p:nvSpPr>
        <p:spPr>
          <a:xfrm>
            <a:off x="838200" y="467833"/>
            <a:ext cx="10515600" cy="5709130"/>
          </a:xfrm>
        </p:spPr>
        <p:txBody>
          <a:bodyPr/>
          <a:lstStyle/>
          <a:p>
            <a:pPr marL="0" algn="l" rtl="0" eaLnBrk="1" fontAlgn="t" latinLnBrk="0" hangingPunct="1">
              <a:spcBef>
                <a:spcPts val="0"/>
              </a:spcBef>
              <a:spcAft>
                <a:spcPts val="0"/>
              </a:spcAft>
            </a:pPr>
            <a:r>
              <a:rPr lang="el-GR" sz="1800" b="1" i="0" u="none" strike="noStrike" kern="1200" dirty="0">
                <a:solidFill>
                  <a:srgbClr val="FFFFFF"/>
                </a:solidFill>
                <a:effectLst/>
                <a:latin typeface="Calibri" panose="020F0502020204030204" pitchFamily="34" charset="0"/>
              </a:rPr>
              <a:t>ΠΕΡΙΡΑΦΙΚΟ ΜΕΡΟΣ</a:t>
            </a:r>
            <a:endParaRPr lang="el-GR" sz="1800" b="0" i="0" u="none" strike="noStrike" dirty="0">
              <a:effectLst/>
              <a:latin typeface="Arial" panose="020B0604020202020204" pitchFamily="34" charset="0"/>
            </a:endParaRPr>
          </a:p>
        </p:txBody>
      </p:sp>
      <p:graphicFrame>
        <p:nvGraphicFramePr>
          <p:cNvPr id="7" name="Πίνακας 6">
            <a:extLst>
              <a:ext uri="{FF2B5EF4-FFF2-40B4-BE49-F238E27FC236}">
                <a16:creationId xmlns="" xmlns:a16="http://schemas.microsoft.com/office/drawing/2014/main" id="{4D028D5C-5013-4EC4-90F6-8B9B8617699E}"/>
              </a:ext>
            </a:extLst>
          </p:cNvPr>
          <p:cNvGraphicFramePr>
            <a:graphicFrameLocks noGrp="1"/>
          </p:cNvGraphicFramePr>
          <p:nvPr>
            <p:extLst>
              <p:ext uri="{D42A27DB-BD31-4B8C-83A1-F6EECF244321}">
                <p14:modId xmlns="" xmlns:p14="http://schemas.microsoft.com/office/powerpoint/2010/main" val="3140734265"/>
              </p:ext>
            </p:extLst>
          </p:nvPr>
        </p:nvGraphicFramePr>
        <p:xfrm>
          <a:off x="531628" y="209476"/>
          <a:ext cx="11398102" cy="5920597"/>
        </p:xfrm>
        <a:graphic>
          <a:graphicData uri="http://schemas.openxmlformats.org/drawingml/2006/table">
            <a:tbl>
              <a:tblPr firstRow="1" bandRow="1">
                <a:tableStyleId>{F5AB1C69-6EDB-4FF4-983F-18BD219EF322}</a:tableStyleId>
              </a:tblPr>
              <a:tblGrid>
                <a:gridCol w="5699051">
                  <a:extLst>
                    <a:ext uri="{9D8B030D-6E8A-4147-A177-3AD203B41FA5}">
                      <a16:colId xmlns="" xmlns:a16="http://schemas.microsoft.com/office/drawing/2014/main" val="2411354346"/>
                    </a:ext>
                  </a:extLst>
                </a:gridCol>
                <a:gridCol w="5699051">
                  <a:extLst>
                    <a:ext uri="{9D8B030D-6E8A-4147-A177-3AD203B41FA5}">
                      <a16:colId xmlns="" xmlns:a16="http://schemas.microsoft.com/office/drawing/2014/main" val="959996638"/>
                    </a:ext>
                  </a:extLst>
                </a:gridCol>
              </a:tblGrid>
              <a:tr h="598598">
                <a:tc>
                  <a:txBody>
                    <a:bodyPr/>
                    <a:lstStyle/>
                    <a:p>
                      <a:r>
                        <a:rPr lang="el-GR" sz="2800" dirty="0"/>
                        <a:t>ΠΕΡΙΡΑΦΙΚΟ ΜΕΡΟΣ</a:t>
                      </a:r>
                    </a:p>
                  </a:txBody>
                  <a:tcPr/>
                </a:tc>
                <a:tc>
                  <a:txBody>
                    <a:bodyPr/>
                    <a:lstStyle/>
                    <a:p>
                      <a:r>
                        <a:rPr lang="el-GR" sz="2800" dirty="0"/>
                        <a:t>ΕΡΜΗΝΕΥΤΙΚΟ ΜΕΡΟΣ</a:t>
                      </a:r>
                    </a:p>
                  </a:txBody>
                  <a:tcPr/>
                </a:tc>
                <a:extLst>
                  <a:ext uri="{0D108BD9-81ED-4DB2-BD59-A6C34878D82A}">
                    <a16:rowId xmlns="" xmlns:a16="http://schemas.microsoft.com/office/drawing/2014/main" val="3930945722"/>
                  </a:ext>
                </a:extLst>
              </a:tr>
              <a:tr h="5321999">
                <a:tc>
                  <a:txBody>
                    <a:bodyPr/>
                    <a:lstStyle/>
                    <a:p>
                      <a:pPr algn="just"/>
                      <a:endParaRPr lang="el-GR" sz="2800" dirty="0"/>
                    </a:p>
                  </a:txBody>
                  <a:tcPr/>
                </a:tc>
                <a:tc>
                  <a:txBody>
                    <a:bodyPr/>
                    <a:lstStyle/>
                    <a:p>
                      <a:pPr algn="just"/>
                      <a:r>
                        <a:rPr lang="el-GR" sz="2600" dirty="0"/>
                        <a:t>Νομίζω ότι ο χώρος αντανακλά κυρίως την άποψη της εκπαιδευτικού για τη διδασκαλία και τη μάθηση και θέλω να διερευνήσω περισσότερο ποια διδακτική προσέγγιση υιοθετεί. Θέλω επίσης να διερευνήσω αν αυτού του χαρακτήρα είναι οι δραστηριότητες που αναπτύσσονται στην τάξη, που δύσκολα θα τις χαρακτηρίζαμε «δραστηριότητες των παιδιών». Κάνω την υπόθεση ότι πρόκειται για δραστηριότητες που επιβάλλει η νηπιαγωγός και τα παιδιά πειθαρχούν.</a:t>
                      </a:r>
                    </a:p>
                  </a:txBody>
                  <a:tcPr/>
                </a:tc>
                <a:extLst>
                  <a:ext uri="{0D108BD9-81ED-4DB2-BD59-A6C34878D82A}">
                    <a16:rowId xmlns="" xmlns:a16="http://schemas.microsoft.com/office/drawing/2014/main" val="402935186"/>
                  </a:ext>
                </a:extLst>
              </a:tr>
            </a:tbl>
          </a:graphicData>
        </a:graphic>
      </p:graphicFrame>
    </p:spTree>
    <p:extLst>
      <p:ext uri="{BB962C8B-B14F-4D97-AF65-F5344CB8AC3E}">
        <p14:creationId xmlns="" xmlns:p14="http://schemas.microsoft.com/office/powerpoint/2010/main" val="26577712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0D3F2FFA-8C1B-488E-920B-37BAA1BA621F}"/>
              </a:ext>
            </a:extLst>
          </p:cNvPr>
          <p:cNvSpPr>
            <a:spLocks noGrp="1"/>
          </p:cNvSpPr>
          <p:nvPr>
            <p:ph type="title"/>
          </p:nvPr>
        </p:nvSpPr>
        <p:spPr>
          <a:xfrm>
            <a:off x="838200" y="365125"/>
            <a:ext cx="10515600" cy="915035"/>
          </a:xfrm>
        </p:spPr>
        <p:txBody>
          <a:bodyPr/>
          <a:lstStyle/>
          <a:p>
            <a:r>
              <a:rPr lang="el-GR" dirty="0"/>
              <a:t>Συμμετοχική Παρατήρηση- (</a:t>
            </a:r>
            <a:r>
              <a:rPr lang="el-GR" dirty="0" err="1"/>
              <a:t>Ανα</a:t>
            </a:r>
            <a:r>
              <a:rPr lang="el-GR" dirty="0"/>
              <a:t>)στοχασμός</a:t>
            </a:r>
          </a:p>
        </p:txBody>
      </p:sp>
      <p:sp>
        <p:nvSpPr>
          <p:cNvPr id="3" name="Θέση περιεχομένου 2">
            <a:extLst>
              <a:ext uri="{FF2B5EF4-FFF2-40B4-BE49-F238E27FC236}">
                <a16:creationId xmlns="" xmlns:a16="http://schemas.microsoft.com/office/drawing/2014/main" id="{B3D6C075-574B-4037-B02D-35F928DC675E}"/>
              </a:ext>
            </a:extLst>
          </p:cNvPr>
          <p:cNvSpPr>
            <a:spLocks noGrp="1"/>
          </p:cNvSpPr>
          <p:nvPr>
            <p:ph idx="1"/>
          </p:nvPr>
        </p:nvSpPr>
        <p:spPr>
          <a:xfrm>
            <a:off x="838200" y="1280160"/>
            <a:ext cx="10515600" cy="4896803"/>
          </a:xfrm>
        </p:spPr>
        <p:txBody>
          <a:bodyPr>
            <a:normAutofit/>
          </a:bodyPr>
          <a:lstStyle/>
          <a:p>
            <a:pPr algn="just">
              <a:lnSpc>
                <a:spcPct val="150000"/>
              </a:lnSpc>
            </a:pPr>
            <a:r>
              <a:rPr lang="el-GR" altLang="el-GR" dirty="0"/>
              <a:t>Παρατηρείτε, καταγράφετε και στοχάζεστε σχετικά με την συμμετοχή σας στη διαδικασία </a:t>
            </a:r>
            <a:r>
              <a:rPr lang="el-GR" altLang="el-GR" dirty="0">
                <a:latin typeface="MS Gothic" panose="020B0609070205080204" pitchFamily="49" charset="-128"/>
                <a:ea typeface="MS Gothic" panose="020B0609070205080204" pitchFamily="49" charset="-128"/>
              </a:rPr>
              <a:t>⇒</a:t>
            </a:r>
            <a:endParaRPr lang="el-GR" altLang="el-GR" dirty="0"/>
          </a:p>
          <a:p>
            <a:pPr marL="457200" lvl="1" indent="0" algn="just">
              <a:lnSpc>
                <a:spcPct val="150000"/>
              </a:lnSpc>
              <a:buNone/>
            </a:pPr>
            <a:r>
              <a:rPr lang="el-GR" altLang="el-GR" dirty="0"/>
              <a:t>Εμπλέκεστε σε μια διαδικασία διερεύνησης όχι μόνο της πρακτικής σας (τι κάνετε) αλλά και των επιλογών σας (γιατί το κάνετε; Το μάθατε κάπου ή από συνήθεια/προσωπική εμπειρία ή….; Πώς μπορείτε να το βελτιώσετε;)</a:t>
            </a:r>
          </a:p>
          <a:p>
            <a:pPr algn="just">
              <a:lnSpc>
                <a:spcPct val="150000"/>
              </a:lnSpc>
            </a:pPr>
            <a:r>
              <a:rPr lang="el-GR" altLang="el-GR" dirty="0"/>
              <a:t>Αρχίζετε να ερευνάτε και την πρακτική σας και τις απόψεις σας (εκπαιδευτικός-ερευνητής)</a:t>
            </a:r>
          </a:p>
          <a:p>
            <a:endParaRPr lang="el-GR" dirty="0"/>
          </a:p>
        </p:txBody>
      </p:sp>
    </p:spTree>
    <p:extLst>
      <p:ext uri="{BB962C8B-B14F-4D97-AF65-F5344CB8AC3E}">
        <p14:creationId xmlns="" xmlns:p14="http://schemas.microsoft.com/office/powerpoint/2010/main" val="549355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7241AD24-B0AB-4738-9DFD-6AFB8C14BEF2}"/>
              </a:ext>
            </a:extLst>
          </p:cNvPr>
          <p:cNvSpPr>
            <a:spLocks noGrp="1"/>
          </p:cNvSpPr>
          <p:nvPr>
            <p:ph type="title"/>
          </p:nvPr>
        </p:nvSpPr>
        <p:spPr>
          <a:xfrm>
            <a:off x="838200" y="365125"/>
            <a:ext cx="10515600" cy="650875"/>
          </a:xfrm>
        </p:spPr>
        <p:txBody>
          <a:bodyPr>
            <a:normAutofit fontScale="90000"/>
          </a:bodyPr>
          <a:lstStyle/>
          <a:p>
            <a:r>
              <a:rPr lang="el-GR" dirty="0"/>
              <a:t>Βασικές δυσκολίες παρατήρησης ………</a:t>
            </a:r>
          </a:p>
        </p:txBody>
      </p:sp>
      <p:sp>
        <p:nvSpPr>
          <p:cNvPr id="3" name="Θέση περιεχομένου 2">
            <a:extLst>
              <a:ext uri="{FF2B5EF4-FFF2-40B4-BE49-F238E27FC236}">
                <a16:creationId xmlns="" xmlns:a16="http://schemas.microsoft.com/office/drawing/2014/main" id="{83230FFD-090E-487F-8A48-E402EE3F7430}"/>
              </a:ext>
            </a:extLst>
          </p:cNvPr>
          <p:cNvSpPr>
            <a:spLocks noGrp="1"/>
          </p:cNvSpPr>
          <p:nvPr>
            <p:ph idx="1"/>
          </p:nvPr>
        </p:nvSpPr>
        <p:spPr>
          <a:xfrm>
            <a:off x="838200" y="1463040"/>
            <a:ext cx="10515600" cy="4713923"/>
          </a:xfrm>
        </p:spPr>
        <p:txBody>
          <a:bodyPr/>
          <a:lstStyle/>
          <a:p>
            <a:r>
              <a:rPr lang="el-GR" dirty="0"/>
              <a:t>Αποστασιοποίηση από διαδικασία;</a:t>
            </a:r>
          </a:p>
          <a:p>
            <a:r>
              <a:rPr lang="el-GR" dirty="0"/>
              <a:t>Προσωπικές αντιλήψεις</a:t>
            </a:r>
          </a:p>
          <a:p>
            <a:r>
              <a:rPr lang="el-GR" dirty="0"/>
              <a:t>Έλλειψη εξοικείωσης με τις διαδικασίες συστηματικής παρατήρησης</a:t>
            </a:r>
          </a:p>
          <a:p>
            <a:r>
              <a:rPr lang="el-GR"/>
              <a:t>Διαδικασίες συναισθηματικής </a:t>
            </a:r>
            <a:r>
              <a:rPr lang="el-GR" dirty="0"/>
              <a:t>εμπλοκής</a:t>
            </a:r>
          </a:p>
        </p:txBody>
      </p:sp>
    </p:spTree>
    <p:extLst>
      <p:ext uri="{BB962C8B-B14F-4D97-AF65-F5344CB8AC3E}">
        <p14:creationId xmlns="" xmlns:p14="http://schemas.microsoft.com/office/powerpoint/2010/main" val="29628134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1C38390D-1FF7-495F-AE71-DD0D3893984B}"/>
              </a:ext>
            </a:extLst>
          </p:cNvPr>
          <p:cNvSpPr>
            <a:spLocks noGrp="1"/>
          </p:cNvSpPr>
          <p:nvPr>
            <p:ph type="title"/>
          </p:nvPr>
        </p:nvSpPr>
        <p:spPr>
          <a:xfrm>
            <a:off x="838200" y="223521"/>
            <a:ext cx="10515600" cy="833120"/>
          </a:xfrm>
        </p:spPr>
        <p:txBody>
          <a:bodyPr>
            <a:noAutofit/>
          </a:bodyPr>
          <a:lstStyle/>
          <a:p>
            <a:pPr algn="r"/>
            <a:r>
              <a:rPr lang="el-GR" sz="3200" dirty="0"/>
              <a:t>Πρωτόκολλο καθοδηγούμενου προσωπικού </a:t>
            </a:r>
            <a:r>
              <a:rPr lang="el-GR" sz="3200" dirty="0" err="1"/>
              <a:t>αναστοχασμού</a:t>
            </a:r>
            <a:r>
              <a:rPr lang="el-GR" sz="3200" dirty="0"/>
              <a:t>  </a:t>
            </a:r>
            <a:r>
              <a:rPr lang="en-US" sz="3200" dirty="0"/>
              <a:t>Hole &amp; McEntee (1999)</a:t>
            </a:r>
            <a:endParaRPr lang="el-GR" sz="3200" dirty="0"/>
          </a:p>
        </p:txBody>
      </p:sp>
      <p:sp>
        <p:nvSpPr>
          <p:cNvPr id="3" name="Θέση περιεχομένου 2">
            <a:extLst>
              <a:ext uri="{FF2B5EF4-FFF2-40B4-BE49-F238E27FC236}">
                <a16:creationId xmlns="" xmlns:a16="http://schemas.microsoft.com/office/drawing/2014/main" id="{5CF7BFFB-7E84-4BBB-8B1A-FE08E48FC875}"/>
              </a:ext>
            </a:extLst>
          </p:cNvPr>
          <p:cNvSpPr>
            <a:spLocks noGrp="1"/>
          </p:cNvSpPr>
          <p:nvPr>
            <p:ph idx="1"/>
          </p:nvPr>
        </p:nvSpPr>
        <p:spPr>
          <a:xfrm>
            <a:off x="838200" y="1361440"/>
            <a:ext cx="10515600" cy="5273039"/>
          </a:xfrm>
        </p:spPr>
        <p:txBody>
          <a:bodyPr>
            <a:normAutofit fontScale="85000" lnSpcReduction="20000"/>
          </a:bodyPr>
          <a:lstStyle/>
          <a:p>
            <a:pPr algn="just"/>
            <a:r>
              <a:rPr lang="el-GR" dirty="0"/>
              <a:t>Τηρήστε σύντομες σημειώσεις που θα αναπτύξετε στο ημερολόγιό σας στη συνέχεια</a:t>
            </a:r>
          </a:p>
          <a:p>
            <a:pPr algn="just"/>
            <a:endParaRPr lang="el-GR" dirty="0"/>
          </a:p>
          <a:p>
            <a:pPr algn="just"/>
            <a:r>
              <a:rPr lang="el-GR" dirty="0"/>
              <a:t>«Τι συνέβη»: Επιλέξτε ένα συμβάν που σας φάνηκε ενδιαφέρον και καταγράψτε το με όσες λεπτομέρειες μπορείτε να ανακαλέσετε στη μνήμη σας </a:t>
            </a:r>
          </a:p>
          <a:p>
            <a:pPr algn="just"/>
            <a:endParaRPr lang="el-GR" dirty="0"/>
          </a:p>
          <a:p>
            <a:pPr algn="just"/>
            <a:r>
              <a:rPr lang="el-GR" dirty="0"/>
              <a:t>«Γιατί συνέβη; Κατά τη διάρκεια ποιας διαδικασίας συνέβη;»: συμπληρώστε στοιχεία του πλαισίου της τάξης προκειμένου να αποδώσετε πληρέστερο νόημα στο περιγραφόμενο συμβάν.</a:t>
            </a:r>
          </a:p>
          <a:p>
            <a:pPr algn="just"/>
            <a:endParaRPr lang="el-GR" dirty="0"/>
          </a:p>
          <a:p>
            <a:pPr algn="just"/>
            <a:r>
              <a:rPr lang="el-GR" dirty="0"/>
              <a:t>«Τι θα μπορούσε να σημαίνει;»: Διερεύνηση πιθανών σημασιών, όχι παρουσίαση της «σωστής» σημασίας του συμβάντος</a:t>
            </a:r>
          </a:p>
          <a:p>
            <a:pPr algn="just"/>
            <a:endParaRPr lang="el-GR" dirty="0"/>
          </a:p>
          <a:p>
            <a:pPr algn="just"/>
            <a:r>
              <a:rPr lang="el-GR" dirty="0"/>
              <a:t>Ποιες οι συνέπειες στην πρακτική σας; Πώς θα άλλαζε η πρακτική σας ως συνέπεια των νέων κατανοήσεων;  </a:t>
            </a:r>
          </a:p>
        </p:txBody>
      </p:sp>
    </p:spTree>
    <p:extLst>
      <p:ext uri="{BB962C8B-B14F-4D97-AF65-F5344CB8AC3E}">
        <p14:creationId xmlns="" xmlns:p14="http://schemas.microsoft.com/office/powerpoint/2010/main" val="36074146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 Τίτλος">
            <a:extLst>
              <a:ext uri="{FF2B5EF4-FFF2-40B4-BE49-F238E27FC236}">
                <a16:creationId xmlns="" xmlns:a16="http://schemas.microsoft.com/office/drawing/2014/main" id="{CAF37668-2192-44E4-8B2B-F5BD8D3F808A}"/>
              </a:ext>
            </a:extLst>
          </p:cNvPr>
          <p:cNvSpPr>
            <a:spLocks noGrp="1"/>
          </p:cNvSpPr>
          <p:nvPr>
            <p:ph type="title"/>
          </p:nvPr>
        </p:nvSpPr>
        <p:spPr/>
        <p:txBody>
          <a:bodyPr>
            <a:normAutofit/>
          </a:bodyPr>
          <a:lstStyle/>
          <a:p>
            <a:pPr algn="just"/>
            <a:r>
              <a:rPr lang="el-GR" altLang="el-GR" sz="2400" dirty="0"/>
              <a:t>Από το : </a:t>
            </a:r>
            <a:r>
              <a:rPr lang="el-GR" altLang="el-GR" sz="2400" dirty="0" err="1"/>
              <a:t>Αυγητίδου</a:t>
            </a:r>
            <a:r>
              <a:rPr lang="el-GR" altLang="el-GR" sz="2400" dirty="0"/>
              <a:t>, Σ. ; </a:t>
            </a:r>
            <a:r>
              <a:rPr lang="el-GR" altLang="el-GR" sz="2400" dirty="0" err="1"/>
              <a:t>Τζεκάκη</a:t>
            </a:r>
            <a:r>
              <a:rPr lang="el-GR" altLang="el-GR" sz="2400" dirty="0"/>
              <a:t>, Μ. &amp; </a:t>
            </a:r>
            <a:r>
              <a:rPr lang="el-GR" altLang="el-GR" sz="2400" dirty="0" err="1"/>
              <a:t>Τσάφος</a:t>
            </a:r>
            <a:r>
              <a:rPr lang="el-GR" altLang="el-GR" sz="2400" dirty="0"/>
              <a:t>, Β.</a:t>
            </a:r>
            <a:r>
              <a:rPr lang="en-US" altLang="el-GR" sz="2400" dirty="0"/>
              <a:t> (2016).</a:t>
            </a:r>
            <a:r>
              <a:rPr lang="el-GR" altLang="el-GR" sz="2400" dirty="0"/>
              <a:t> </a:t>
            </a:r>
            <a:r>
              <a:rPr lang="el-GR" altLang="el-GR" sz="2400" i="1" dirty="0"/>
              <a:t>Οι υποψήφιοι εκπαιδευτικοί παρατηρούν, παρεμβαίνουν, </a:t>
            </a:r>
            <a:r>
              <a:rPr lang="el-GR" altLang="el-GR" sz="2400" i="1" dirty="0" err="1"/>
              <a:t>αναστοχάζονται</a:t>
            </a:r>
            <a:r>
              <a:rPr lang="el-GR" altLang="el-GR" sz="2400" dirty="0"/>
              <a:t>. Αθήνα : </a:t>
            </a:r>
            <a:r>
              <a:rPr lang="en-US" altLang="el-GR" sz="2400" dirty="0"/>
              <a:t>Gutenberg</a:t>
            </a:r>
            <a:endParaRPr lang="el-GR" altLang="el-GR" sz="2400" dirty="0"/>
          </a:p>
        </p:txBody>
      </p:sp>
      <p:sp>
        <p:nvSpPr>
          <p:cNvPr id="31747" name="2 - Θέση περιεχομένου">
            <a:extLst>
              <a:ext uri="{FF2B5EF4-FFF2-40B4-BE49-F238E27FC236}">
                <a16:creationId xmlns="" xmlns:a16="http://schemas.microsoft.com/office/drawing/2014/main" id="{0EA50A21-D873-4638-99CF-B016D6CE8B70}"/>
              </a:ext>
            </a:extLst>
          </p:cNvPr>
          <p:cNvSpPr>
            <a:spLocks noGrp="1"/>
          </p:cNvSpPr>
          <p:nvPr>
            <p:ph idx="1"/>
          </p:nvPr>
        </p:nvSpPr>
        <p:spPr>
          <a:xfrm>
            <a:off x="838200" y="2133599"/>
            <a:ext cx="10515600" cy="4043363"/>
          </a:xfrm>
        </p:spPr>
        <p:txBody>
          <a:bodyPr/>
          <a:lstStyle/>
          <a:p>
            <a:pPr algn="just">
              <a:buFont typeface="Arial" panose="020B0604020202020204" pitchFamily="34" charset="0"/>
              <a:buNone/>
            </a:pPr>
            <a:r>
              <a:rPr lang="el-GR" altLang="el-GR" sz="2400" dirty="0">
                <a:solidFill>
                  <a:srgbClr val="FF0000"/>
                </a:solidFill>
              </a:rPr>
              <a:t>Μελετήστε</a:t>
            </a:r>
            <a:r>
              <a:rPr lang="en-US" altLang="el-GR" sz="2400" dirty="0">
                <a:solidFill>
                  <a:srgbClr val="FF0000"/>
                </a:solidFill>
              </a:rPr>
              <a:t> </a:t>
            </a:r>
            <a:r>
              <a:rPr lang="el-GR" altLang="el-GR" sz="2400" dirty="0">
                <a:solidFill>
                  <a:srgbClr val="FF0000"/>
                </a:solidFill>
              </a:rPr>
              <a:t>από τον 2</a:t>
            </a:r>
            <a:r>
              <a:rPr lang="el-GR" altLang="el-GR" sz="2400" baseline="30000" dirty="0">
                <a:solidFill>
                  <a:srgbClr val="FF0000"/>
                </a:solidFill>
              </a:rPr>
              <a:t>ο</a:t>
            </a:r>
            <a:r>
              <a:rPr lang="el-GR" altLang="el-GR" sz="2400" dirty="0">
                <a:solidFill>
                  <a:srgbClr val="FF0000"/>
                </a:solidFill>
              </a:rPr>
              <a:t> τόμο:</a:t>
            </a:r>
          </a:p>
          <a:p>
            <a:pPr algn="just">
              <a:buNone/>
            </a:pPr>
            <a:endParaRPr lang="el-GR" altLang="el-GR" sz="2400" dirty="0" smtClean="0">
              <a:latin typeface="Calibri" pitchFamily="34" charset="0"/>
              <a:cs typeface="Calibri" pitchFamily="34" charset="0"/>
            </a:endParaRPr>
          </a:p>
          <a:p>
            <a:pPr algn="just"/>
            <a:r>
              <a:rPr lang="el-GR" altLang="el-GR" sz="2400" dirty="0" smtClean="0">
                <a:latin typeface="Calibri" pitchFamily="34" charset="0"/>
                <a:cs typeface="Calibri" pitchFamily="34" charset="0"/>
              </a:rPr>
              <a:t> τις σελ. 15-40</a:t>
            </a:r>
            <a:r>
              <a:rPr lang="en-US" altLang="el-GR" sz="2400" dirty="0" smtClean="0">
                <a:latin typeface="Calibri" pitchFamily="34" charset="0"/>
                <a:cs typeface="Calibri" pitchFamily="34" charset="0"/>
              </a:rPr>
              <a:t> </a:t>
            </a:r>
            <a:r>
              <a:rPr lang="el-GR" altLang="el-GR" sz="2400" dirty="0" smtClean="0">
                <a:latin typeface="Calibri" pitchFamily="34" charset="0"/>
                <a:cs typeface="Calibri" pitchFamily="34" charset="0"/>
              </a:rPr>
              <a:t>σχετικά με τις ΘΕΩΡΗΤΙΚΕΣ ΠΑΡΑΔΟΧΕΣ της μεθοδολογίας της παρατήρησης &amp;</a:t>
            </a:r>
          </a:p>
          <a:p>
            <a:pPr algn="just"/>
            <a:endParaRPr lang="el-GR" altLang="el-GR" sz="2400" dirty="0" smtClean="0"/>
          </a:p>
          <a:p>
            <a:pPr algn="just"/>
            <a:r>
              <a:rPr lang="el-GR" altLang="el-GR" sz="2400" dirty="0" smtClean="0"/>
              <a:t>τις </a:t>
            </a:r>
            <a:r>
              <a:rPr lang="el-GR" altLang="el-GR" sz="2400" dirty="0"/>
              <a:t>σελ. 149-168 σχετικά με το ΡΟΛΟ ΤΟΥ ΗΜΕΡΟΛΟΓΙΟΥ και την αξιοποίησή του στην κατανόηση της εκπαιδευτικής διαδικασίας</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3012</TotalTime>
  <Words>5563</Words>
  <Application>Microsoft Office PowerPoint</Application>
  <PresentationFormat>Προσαρμογή</PresentationFormat>
  <Paragraphs>432</Paragraphs>
  <Slides>48</Slides>
  <Notes>35</Notes>
  <HiddenSlides>0</HiddenSlides>
  <MMClips>0</MMClips>
  <ScaleCrop>false</ScaleCrop>
  <HeadingPairs>
    <vt:vector size="4" baseType="variant">
      <vt:variant>
        <vt:lpstr>Θέμα</vt:lpstr>
      </vt:variant>
      <vt:variant>
        <vt:i4>1</vt:i4>
      </vt:variant>
      <vt:variant>
        <vt:lpstr>Τίτλοι διαφανειών</vt:lpstr>
      </vt:variant>
      <vt:variant>
        <vt:i4>48</vt:i4>
      </vt:variant>
    </vt:vector>
  </HeadingPairs>
  <TitlesOfParts>
    <vt:vector size="49" baseType="lpstr">
      <vt:lpstr>Θέμα του Office</vt:lpstr>
      <vt:lpstr>Η παρατήρηση ως εργαλείο διερεύνησης της εκπαιδευτικής διαδικασίας:  Η σημασία και η μεθοδολογία των καταγραφών. </vt:lpstr>
      <vt:lpstr>Γιατί να παρατηρήσουμε; Γιατί προκύπτει η ανάγκη της παρατήρησης; Τι θυμάστε από την παρατήρηση στο 2ο έτος; (εμπόδια/δυσκολίες… κλπ) </vt:lpstr>
      <vt:lpstr>Διαφάνεια 3</vt:lpstr>
      <vt:lpstr>Σε ομάδες</vt:lpstr>
      <vt:lpstr>Όσα άτομα τόσες διαφορετικές καταγραφές</vt:lpstr>
      <vt:lpstr>Διαφάνεια 6</vt:lpstr>
      <vt:lpstr>Διαφάνεια 7</vt:lpstr>
      <vt:lpstr>Διαφάνεια 8</vt:lpstr>
      <vt:lpstr>Διαφάνεια 9</vt:lpstr>
      <vt:lpstr>Διαφάνεια 10</vt:lpstr>
      <vt:lpstr>Διαφάνεια 11</vt:lpstr>
      <vt:lpstr>Διαφάνεια 12</vt:lpstr>
      <vt:lpstr>Εντοπίζετε διαφορές ανάμεσα στις καταγραφές που ακολουθούν; Σε σχέση με την προηγούμενη καταγραφή σας στο βίντεο εντοπίζετε κάποιες διαφορές;</vt:lpstr>
      <vt:lpstr>Καταγραφή 1</vt:lpstr>
      <vt:lpstr>Καταγραφή 2</vt:lpstr>
      <vt:lpstr>Διαφάνεια 16</vt:lpstr>
      <vt:lpstr>Διαφάνεια 17</vt:lpstr>
      <vt:lpstr>Καταγραφή 4</vt:lpstr>
      <vt:lpstr>Διαφάνεια 19</vt:lpstr>
      <vt:lpstr>Από την απλή στη συμμετοχική παρατήρηση</vt:lpstr>
      <vt:lpstr>Διαφάνεια 21</vt:lpstr>
      <vt:lpstr>Σκεφτείτε…</vt:lpstr>
      <vt:lpstr>Συμμετοχική παρατήρηση</vt:lpstr>
      <vt:lpstr>Στάδια της συμμετοχικής παρατήρησης</vt:lpstr>
      <vt:lpstr>Τι παρατηρούμε κάθε φορά;</vt:lpstr>
      <vt:lpstr>Διαφάνεια 26</vt:lpstr>
      <vt:lpstr>Διαφάνεια 27</vt:lpstr>
      <vt:lpstr>Συλλογή στοιχείων</vt:lpstr>
      <vt:lpstr>Από την παρατήρηση, στην καταγραφή, στην ανάλυση και ερμηνεία…</vt:lpstr>
      <vt:lpstr>Για μια καλή καταγραφή…</vt:lpstr>
      <vt:lpstr>Καταγραφή, σχολιασμός και ερμηνεία</vt:lpstr>
      <vt:lpstr>Τεχνικές συλλογής και καταγραφής δεδομένων</vt:lpstr>
      <vt:lpstr>Πώς καταγράφουμε και σχολιάζουμε; Τεχνική…</vt:lpstr>
      <vt:lpstr>Περιγραφικό μέρος</vt:lpstr>
      <vt:lpstr>Είναι οι επόμενες περιγραφές επαρκείς;</vt:lpstr>
      <vt:lpstr>Διαφάνεια 36</vt:lpstr>
      <vt:lpstr>Διαφάνεια 37</vt:lpstr>
      <vt:lpstr>Διαφάνεια 38</vt:lpstr>
      <vt:lpstr>Διαφάνεια 39</vt:lpstr>
      <vt:lpstr>Ερμηνευτικό μέρος</vt:lpstr>
      <vt:lpstr> Πώς αξιοποιώ τη θεωρία; </vt:lpstr>
      <vt:lpstr>Διαφάνεια 42</vt:lpstr>
      <vt:lpstr>Διαφάνεια 43</vt:lpstr>
      <vt:lpstr>Διαφάνεια 44</vt:lpstr>
      <vt:lpstr>Συμμετοχική Παρατήρηση- (Ανα)στοχασμός</vt:lpstr>
      <vt:lpstr>Βασικές δυσκολίες παρατήρησης ………</vt:lpstr>
      <vt:lpstr>Πρωτόκολλο καθοδηγούμενου προσωπικού αναστοχασμού  Hole &amp; McEntee (1999)</vt:lpstr>
      <vt:lpstr>Από το : Αυγητίδου, Σ. ; Τζεκάκη, Μ. &amp; Τσάφος, Β. (2016). Οι υποψήφιοι εκπαιδευτικοί παρατηρούν, παρεμβαίνουν, αναστοχάζονται. Αθήνα : Gutenberg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σημασία και η μεθοδολογία των καταγραφών. Η οπτική των κρίσιμων συμβάντων</dc:title>
  <dc:creator>frank tsagrakis</dc:creator>
  <cp:lastModifiedBy>user</cp:lastModifiedBy>
  <cp:revision>124</cp:revision>
  <dcterms:created xsi:type="dcterms:W3CDTF">2019-09-21T12:10:10Z</dcterms:created>
  <dcterms:modified xsi:type="dcterms:W3CDTF">2026-10-06T03:43:43Z</dcterms:modified>
</cp:coreProperties>
</file>