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71" d="100"/>
          <a:sy n="71" d="100"/>
        </p:scale>
        <p:origin x="-1170"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F702B69-076E-AD99-F0F2-A9AFAF57F400}"/>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 xmlns:a16="http://schemas.microsoft.com/office/drawing/2014/main" id="{EE3F36A9-77FC-18A3-A295-EB66D2842B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 xmlns:a16="http://schemas.microsoft.com/office/drawing/2014/main" id="{A8499CEC-1A2D-261C-970A-6F953432A02F}"/>
              </a:ext>
            </a:extLst>
          </p:cNvPr>
          <p:cNvSpPr>
            <a:spLocks noGrp="1"/>
          </p:cNvSpPr>
          <p:nvPr>
            <p:ph type="dt" sz="half" idx="10"/>
          </p:nvPr>
        </p:nvSpPr>
        <p:spPr/>
        <p:txBody>
          <a:bodyPr/>
          <a:lstStyle/>
          <a:p>
            <a:fld id="{79442A86-81AA-473D-B097-028E491B4097}" type="datetimeFigureOut">
              <a:rPr lang="en-US" smtClean="0"/>
              <a:pPr/>
              <a:t>11/1/2023</a:t>
            </a:fld>
            <a:endParaRPr lang="en-US"/>
          </a:p>
        </p:txBody>
      </p:sp>
      <p:sp>
        <p:nvSpPr>
          <p:cNvPr id="5" name="Θέση υποσέλιδου 4">
            <a:extLst>
              <a:ext uri="{FF2B5EF4-FFF2-40B4-BE49-F238E27FC236}">
                <a16:creationId xmlns="" xmlns:a16="http://schemas.microsoft.com/office/drawing/2014/main" id="{D7F079EE-398B-13C6-6477-8C5EB3D07020}"/>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 xmlns:a16="http://schemas.microsoft.com/office/drawing/2014/main" id="{69713D42-C7C0-009F-E5FD-D42271E374C8}"/>
              </a:ext>
            </a:extLst>
          </p:cNvPr>
          <p:cNvSpPr>
            <a:spLocks noGrp="1"/>
          </p:cNvSpPr>
          <p:nvPr>
            <p:ph type="sldNum" sz="quarter" idx="12"/>
          </p:nvPr>
        </p:nvSpPr>
        <p:spPr/>
        <p:txBody>
          <a:bodyPr/>
          <a:lstStyle/>
          <a:p>
            <a:fld id="{E497E0B1-9DF4-45DE-ACA5-1BE9F428ED40}" type="slidenum">
              <a:rPr lang="en-US" smtClean="0"/>
              <a:pPr/>
              <a:t>‹#›</a:t>
            </a:fld>
            <a:endParaRPr lang="en-US"/>
          </a:p>
        </p:txBody>
      </p:sp>
    </p:spTree>
    <p:extLst>
      <p:ext uri="{BB962C8B-B14F-4D97-AF65-F5344CB8AC3E}">
        <p14:creationId xmlns="" xmlns:p14="http://schemas.microsoft.com/office/powerpoint/2010/main" val="869897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C141210C-EF26-5BA6-FFF2-8BA3A076E980}"/>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 xmlns:a16="http://schemas.microsoft.com/office/drawing/2014/main" id="{5666264D-F2A7-F287-94D9-1F8855E8109E}"/>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 xmlns:a16="http://schemas.microsoft.com/office/drawing/2014/main" id="{E8E622E0-ACEF-68F7-F703-8375398A96B6}"/>
              </a:ext>
            </a:extLst>
          </p:cNvPr>
          <p:cNvSpPr>
            <a:spLocks noGrp="1"/>
          </p:cNvSpPr>
          <p:nvPr>
            <p:ph type="dt" sz="half" idx="10"/>
          </p:nvPr>
        </p:nvSpPr>
        <p:spPr/>
        <p:txBody>
          <a:bodyPr/>
          <a:lstStyle/>
          <a:p>
            <a:fld id="{79442A86-81AA-473D-B097-028E491B4097}" type="datetimeFigureOut">
              <a:rPr lang="en-US" smtClean="0"/>
              <a:pPr/>
              <a:t>11/1/2023</a:t>
            </a:fld>
            <a:endParaRPr lang="en-US"/>
          </a:p>
        </p:txBody>
      </p:sp>
      <p:sp>
        <p:nvSpPr>
          <p:cNvPr id="5" name="Θέση υποσέλιδου 4">
            <a:extLst>
              <a:ext uri="{FF2B5EF4-FFF2-40B4-BE49-F238E27FC236}">
                <a16:creationId xmlns="" xmlns:a16="http://schemas.microsoft.com/office/drawing/2014/main" id="{0E39DA6E-5548-6046-C1BF-510F985480A6}"/>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 xmlns:a16="http://schemas.microsoft.com/office/drawing/2014/main" id="{D438C899-B6A4-F228-4196-617D00B368F2}"/>
              </a:ext>
            </a:extLst>
          </p:cNvPr>
          <p:cNvSpPr>
            <a:spLocks noGrp="1"/>
          </p:cNvSpPr>
          <p:nvPr>
            <p:ph type="sldNum" sz="quarter" idx="12"/>
          </p:nvPr>
        </p:nvSpPr>
        <p:spPr/>
        <p:txBody>
          <a:bodyPr/>
          <a:lstStyle/>
          <a:p>
            <a:fld id="{E497E0B1-9DF4-45DE-ACA5-1BE9F428ED40}" type="slidenum">
              <a:rPr lang="en-US" smtClean="0"/>
              <a:pPr/>
              <a:t>‹#›</a:t>
            </a:fld>
            <a:endParaRPr lang="en-US"/>
          </a:p>
        </p:txBody>
      </p:sp>
    </p:spTree>
    <p:extLst>
      <p:ext uri="{BB962C8B-B14F-4D97-AF65-F5344CB8AC3E}">
        <p14:creationId xmlns="" xmlns:p14="http://schemas.microsoft.com/office/powerpoint/2010/main" val="3688616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 xmlns:a16="http://schemas.microsoft.com/office/drawing/2014/main" id="{52142BBB-351D-7416-BFF7-AEC02902A13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 xmlns:a16="http://schemas.microsoft.com/office/drawing/2014/main" id="{673336A4-2273-8C9B-5D94-C40B9F41E890}"/>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 xmlns:a16="http://schemas.microsoft.com/office/drawing/2014/main" id="{E18C3045-7252-9A5C-0DEC-185ABA8454E3}"/>
              </a:ext>
            </a:extLst>
          </p:cNvPr>
          <p:cNvSpPr>
            <a:spLocks noGrp="1"/>
          </p:cNvSpPr>
          <p:nvPr>
            <p:ph type="dt" sz="half" idx="10"/>
          </p:nvPr>
        </p:nvSpPr>
        <p:spPr/>
        <p:txBody>
          <a:bodyPr/>
          <a:lstStyle/>
          <a:p>
            <a:fld id="{79442A86-81AA-473D-B097-028E491B4097}" type="datetimeFigureOut">
              <a:rPr lang="en-US" smtClean="0"/>
              <a:pPr/>
              <a:t>11/1/2023</a:t>
            </a:fld>
            <a:endParaRPr lang="en-US"/>
          </a:p>
        </p:txBody>
      </p:sp>
      <p:sp>
        <p:nvSpPr>
          <p:cNvPr id="5" name="Θέση υποσέλιδου 4">
            <a:extLst>
              <a:ext uri="{FF2B5EF4-FFF2-40B4-BE49-F238E27FC236}">
                <a16:creationId xmlns="" xmlns:a16="http://schemas.microsoft.com/office/drawing/2014/main" id="{DC96217D-8A12-5C0D-F5A2-F18B1626D4EE}"/>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 xmlns:a16="http://schemas.microsoft.com/office/drawing/2014/main" id="{AB16D22A-79CF-4FE7-46E5-932D11561793}"/>
              </a:ext>
            </a:extLst>
          </p:cNvPr>
          <p:cNvSpPr>
            <a:spLocks noGrp="1"/>
          </p:cNvSpPr>
          <p:nvPr>
            <p:ph type="sldNum" sz="quarter" idx="12"/>
          </p:nvPr>
        </p:nvSpPr>
        <p:spPr/>
        <p:txBody>
          <a:bodyPr/>
          <a:lstStyle/>
          <a:p>
            <a:fld id="{E497E0B1-9DF4-45DE-ACA5-1BE9F428ED40}" type="slidenum">
              <a:rPr lang="en-US" smtClean="0"/>
              <a:pPr/>
              <a:t>‹#›</a:t>
            </a:fld>
            <a:endParaRPr lang="en-US"/>
          </a:p>
        </p:txBody>
      </p:sp>
    </p:spTree>
    <p:extLst>
      <p:ext uri="{BB962C8B-B14F-4D97-AF65-F5344CB8AC3E}">
        <p14:creationId xmlns="" xmlns:p14="http://schemas.microsoft.com/office/powerpoint/2010/main" val="294136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7E5D802E-2E9B-AAAC-EE6C-9264B151984C}"/>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 xmlns:a16="http://schemas.microsoft.com/office/drawing/2014/main" id="{609ABF13-BB5E-509C-9A43-5C5DFFB95A4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 xmlns:a16="http://schemas.microsoft.com/office/drawing/2014/main" id="{A729D9F3-825B-9E32-AE80-06B0B0D0C52D}"/>
              </a:ext>
            </a:extLst>
          </p:cNvPr>
          <p:cNvSpPr>
            <a:spLocks noGrp="1"/>
          </p:cNvSpPr>
          <p:nvPr>
            <p:ph type="dt" sz="half" idx="10"/>
          </p:nvPr>
        </p:nvSpPr>
        <p:spPr/>
        <p:txBody>
          <a:bodyPr/>
          <a:lstStyle/>
          <a:p>
            <a:fld id="{79442A86-81AA-473D-B097-028E491B4097}" type="datetimeFigureOut">
              <a:rPr lang="en-US" smtClean="0"/>
              <a:pPr/>
              <a:t>11/1/2023</a:t>
            </a:fld>
            <a:endParaRPr lang="en-US"/>
          </a:p>
        </p:txBody>
      </p:sp>
      <p:sp>
        <p:nvSpPr>
          <p:cNvPr id="5" name="Θέση υποσέλιδου 4">
            <a:extLst>
              <a:ext uri="{FF2B5EF4-FFF2-40B4-BE49-F238E27FC236}">
                <a16:creationId xmlns="" xmlns:a16="http://schemas.microsoft.com/office/drawing/2014/main" id="{5A9B1A04-8E66-F995-1A03-58579A55A39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 xmlns:a16="http://schemas.microsoft.com/office/drawing/2014/main" id="{18D20A1D-7909-D956-BD35-70C47CDB73CD}"/>
              </a:ext>
            </a:extLst>
          </p:cNvPr>
          <p:cNvSpPr>
            <a:spLocks noGrp="1"/>
          </p:cNvSpPr>
          <p:nvPr>
            <p:ph type="sldNum" sz="quarter" idx="12"/>
          </p:nvPr>
        </p:nvSpPr>
        <p:spPr/>
        <p:txBody>
          <a:bodyPr/>
          <a:lstStyle/>
          <a:p>
            <a:fld id="{E497E0B1-9DF4-45DE-ACA5-1BE9F428ED40}" type="slidenum">
              <a:rPr lang="en-US" smtClean="0"/>
              <a:pPr/>
              <a:t>‹#›</a:t>
            </a:fld>
            <a:endParaRPr lang="en-US"/>
          </a:p>
        </p:txBody>
      </p:sp>
    </p:spTree>
    <p:extLst>
      <p:ext uri="{BB962C8B-B14F-4D97-AF65-F5344CB8AC3E}">
        <p14:creationId xmlns="" xmlns:p14="http://schemas.microsoft.com/office/powerpoint/2010/main" val="3914714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6DB5B90-618D-47B0-BDCA-BBDCFA5244F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 xmlns:a16="http://schemas.microsoft.com/office/drawing/2014/main" id="{7D2059BE-82EA-1617-763A-54FAA4E392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 xmlns:a16="http://schemas.microsoft.com/office/drawing/2014/main" id="{8652F371-240A-CB6C-8C22-D415358F1524}"/>
              </a:ext>
            </a:extLst>
          </p:cNvPr>
          <p:cNvSpPr>
            <a:spLocks noGrp="1"/>
          </p:cNvSpPr>
          <p:nvPr>
            <p:ph type="dt" sz="half" idx="10"/>
          </p:nvPr>
        </p:nvSpPr>
        <p:spPr/>
        <p:txBody>
          <a:bodyPr/>
          <a:lstStyle/>
          <a:p>
            <a:fld id="{79442A86-81AA-473D-B097-028E491B4097}" type="datetimeFigureOut">
              <a:rPr lang="en-US" smtClean="0"/>
              <a:pPr/>
              <a:t>11/1/2023</a:t>
            </a:fld>
            <a:endParaRPr lang="en-US"/>
          </a:p>
        </p:txBody>
      </p:sp>
      <p:sp>
        <p:nvSpPr>
          <p:cNvPr id="5" name="Θέση υποσέλιδου 4">
            <a:extLst>
              <a:ext uri="{FF2B5EF4-FFF2-40B4-BE49-F238E27FC236}">
                <a16:creationId xmlns="" xmlns:a16="http://schemas.microsoft.com/office/drawing/2014/main" id="{FBB180C5-59A5-30F3-150C-C81B348185E6}"/>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 xmlns:a16="http://schemas.microsoft.com/office/drawing/2014/main" id="{BEF01E23-D1A4-4801-6F6F-5E57806B8931}"/>
              </a:ext>
            </a:extLst>
          </p:cNvPr>
          <p:cNvSpPr>
            <a:spLocks noGrp="1"/>
          </p:cNvSpPr>
          <p:nvPr>
            <p:ph type="sldNum" sz="quarter" idx="12"/>
          </p:nvPr>
        </p:nvSpPr>
        <p:spPr/>
        <p:txBody>
          <a:bodyPr/>
          <a:lstStyle/>
          <a:p>
            <a:fld id="{E497E0B1-9DF4-45DE-ACA5-1BE9F428ED40}" type="slidenum">
              <a:rPr lang="en-US" smtClean="0"/>
              <a:pPr/>
              <a:t>‹#›</a:t>
            </a:fld>
            <a:endParaRPr lang="en-US"/>
          </a:p>
        </p:txBody>
      </p:sp>
    </p:spTree>
    <p:extLst>
      <p:ext uri="{BB962C8B-B14F-4D97-AF65-F5344CB8AC3E}">
        <p14:creationId xmlns="" xmlns:p14="http://schemas.microsoft.com/office/powerpoint/2010/main" val="563001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67410CD-D454-8FA1-D7E8-37899AC051A8}"/>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 xmlns:a16="http://schemas.microsoft.com/office/drawing/2014/main" id="{2E70BA5C-1C8E-10DE-6BAC-C8EF697B5A1D}"/>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 xmlns:a16="http://schemas.microsoft.com/office/drawing/2014/main" id="{3B44218A-68DF-A471-4BB9-3D3532450F2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 xmlns:a16="http://schemas.microsoft.com/office/drawing/2014/main" id="{35CAC676-DEAB-636B-3F5F-0BC58B397416}"/>
              </a:ext>
            </a:extLst>
          </p:cNvPr>
          <p:cNvSpPr>
            <a:spLocks noGrp="1"/>
          </p:cNvSpPr>
          <p:nvPr>
            <p:ph type="dt" sz="half" idx="10"/>
          </p:nvPr>
        </p:nvSpPr>
        <p:spPr/>
        <p:txBody>
          <a:bodyPr/>
          <a:lstStyle/>
          <a:p>
            <a:fld id="{79442A86-81AA-473D-B097-028E491B4097}" type="datetimeFigureOut">
              <a:rPr lang="en-US" smtClean="0"/>
              <a:pPr/>
              <a:t>11/1/2023</a:t>
            </a:fld>
            <a:endParaRPr lang="en-US"/>
          </a:p>
        </p:txBody>
      </p:sp>
      <p:sp>
        <p:nvSpPr>
          <p:cNvPr id="6" name="Θέση υποσέλιδου 5">
            <a:extLst>
              <a:ext uri="{FF2B5EF4-FFF2-40B4-BE49-F238E27FC236}">
                <a16:creationId xmlns="" xmlns:a16="http://schemas.microsoft.com/office/drawing/2014/main" id="{34152E40-F9D9-F349-2A7F-391BE6A142FF}"/>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 xmlns:a16="http://schemas.microsoft.com/office/drawing/2014/main" id="{1C7D907C-6EC1-0263-E172-D654AA9AC734}"/>
              </a:ext>
            </a:extLst>
          </p:cNvPr>
          <p:cNvSpPr>
            <a:spLocks noGrp="1"/>
          </p:cNvSpPr>
          <p:nvPr>
            <p:ph type="sldNum" sz="quarter" idx="12"/>
          </p:nvPr>
        </p:nvSpPr>
        <p:spPr/>
        <p:txBody>
          <a:bodyPr/>
          <a:lstStyle/>
          <a:p>
            <a:fld id="{E497E0B1-9DF4-45DE-ACA5-1BE9F428ED40}" type="slidenum">
              <a:rPr lang="en-US" smtClean="0"/>
              <a:pPr/>
              <a:t>‹#›</a:t>
            </a:fld>
            <a:endParaRPr lang="en-US"/>
          </a:p>
        </p:txBody>
      </p:sp>
    </p:spTree>
    <p:extLst>
      <p:ext uri="{BB962C8B-B14F-4D97-AF65-F5344CB8AC3E}">
        <p14:creationId xmlns="" xmlns:p14="http://schemas.microsoft.com/office/powerpoint/2010/main" val="197272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9F39E9C1-1B7D-1534-4FD9-2DC20F2C1A2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 xmlns:a16="http://schemas.microsoft.com/office/drawing/2014/main" id="{C5739403-FA28-79E9-0821-6C299013FD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 xmlns:a16="http://schemas.microsoft.com/office/drawing/2014/main" id="{2FF9CCE9-9B89-3764-DA93-106252CB1DFD}"/>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 xmlns:a16="http://schemas.microsoft.com/office/drawing/2014/main" id="{4F8E1527-4ED5-AED4-7774-523692800D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 xmlns:a16="http://schemas.microsoft.com/office/drawing/2014/main" id="{227B215F-40C2-EC7A-BD90-B0947700486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 xmlns:a16="http://schemas.microsoft.com/office/drawing/2014/main" id="{71A98D2A-CC9D-4D26-D5DD-F121A5C5674E}"/>
              </a:ext>
            </a:extLst>
          </p:cNvPr>
          <p:cNvSpPr>
            <a:spLocks noGrp="1"/>
          </p:cNvSpPr>
          <p:nvPr>
            <p:ph type="dt" sz="half" idx="10"/>
          </p:nvPr>
        </p:nvSpPr>
        <p:spPr/>
        <p:txBody>
          <a:bodyPr/>
          <a:lstStyle/>
          <a:p>
            <a:fld id="{79442A86-81AA-473D-B097-028E491B4097}" type="datetimeFigureOut">
              <a:rPr lang="en-US" smtClean="0"/>
              <a:pPr/>
              <a:t>11/1/2023</a:t>
            </a:fld>
            <a:endParaRPr lang="en-US"/>
          </a:p>
        </p:txBody>
      </p:sp>
      <p:sp>
        <p:nvSpPr>
          <p:cNvPr id="8" name="Θέση υποσέλιδου 7">
            <a:extLst>
              <a:ext uri="{FF2B5EF4-FFF2-40B4-BE49-F238E27FC236}">
                <a16:creationId xmlns="" xmlns:a16="http://schemas.microsoft.com/office/drawing/2014/main" id="{7361056E-0CB8-5850-06AD-84B52726B5C1}"/>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 xmlns:a16="http://schemas.microsoft.com/office/drawing/2014/main" id="{34763696-1E2C-854F-9CB7-9E48B4CC1209}"/>
              </a:ext>
            </a:extLst>
          </p:cNvPr>
          <p:cNvSpPr>
            <a:spLocks noGrp="1"/>
          </p:cNvSpPr>
          <p:nvPr>
            <p:ph type="sldNum" sz="quarter" idx="12"/>
          </p:nvPr>
        </p:nvSpPr>
        <p:spPr/>
        <p:txBody>
          <a:bodyPr/>
          <a:lstStyle/>
          <a:p>
            <a:fld id="{E497E0B1-9DF4-45DE-ACA5-1BE9F428ED40}" type="slidenum">
              <a:rPr lang="en-US" smtClean="0"/>
              <a:pPr/>
              <a:t>‹#›</a:t>
            </a:fld>
            <a:endParaRPr lang="en-US"/>
          </a:p>
        </p:txBody>
      </p:sp>
    </p:spTree>
    <p:extLst>
      <p:ext uri="{BB962C8B-B14F-4D97-AF65-F5344CB8AC3E}">
        <p14:creationId xmlns="" xmlns:p14="http://schemas.microsoft.com/office/powerpoint/2010/main" val="2687298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1E6C71B-B971-F0AC-BF54-2FF994ADB881}"/>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 xmlns:a16="http://schemas.microsoft.com/office/drawing/2014/main" id="{2FB0EE3D-BBAC-D0B1-1543-5A2D7D1B967D}"/>
              </a:ext>
            </a:extLst>
          </p:cNvPr>
          <p:cNvSpPr>
            <a:spLocks noGrp="1"/>
          </p:cNvSpPr>
          <p:nvPr>
            <p:ph type="dt" sz="half" idx="10"/>
          </p:nvPr>
        </p:nvSpPr>
        <p:spPr/>
        <p:txBody>
          <a:bodyPr/>
          <a:lstStyle/>
          <a:p>
            <a:fld id="{79442A86-81AA-473D-B097-028E491B4097}" type="datetimeFigureOut">
              <a:rPr lang="en-US" smtClean="0"/>
              <a:pPr/>
              <a:t>11/1/2023</a:t>
            </a:fld>
            <a:endParaRPr lang="en-US"/>
          </a:p>
        </p:txBody>
      </p:sp>
      <p:sp>
        <p:nvSpPr>
          <p:cNvPr id="4" name="Θέση υποσέλιδου 3">
            <a:extLst>
              <a:ext uri="{FF2B5EF4-FFF2-40B4-BE49-F238E27FC236}">
                <a16:creationId xmlns="" xmlns:a16="http://schemas.microsoft.com/office/drawing/2014/main" id="{8BF29AC8-94F2-B923-C33D-5AC34C432929}"/>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 xmlns:a16="http://schemas.microsoft.com/office/drawing/2014/main" id="{37AD49FD-21F9-082E-E2FD-CE8406C7E34F}"/>
              </a:ext>
            </a:extLst>
          </p:cNvPr>
          <p:cNvSpPr>
            <a:spLocks noGrp="1"/>
          </p:cNvSpPr>
          <p:nvPr>
            <p:ph type="sldNum" sz="quarter" idx="12"/>
          </p:nvPr>
        </p:nvSpPr>
        <p:spPr/>
        <p:txBody>
          <a:bodyPr/>
          <a:lstStyle/>
          <a:p>
            <a:fld id="{E497E0B1-9DF4-45DE-ACA5-1BE9F428ED40}" type="slidenum">
              <a:rPr lang="en-US" smtClean="0"/>
              <a:pPr/>
              <a:t>‹#›</a:t>
            </a:fld>
            <a:endParaRPr lang="en-US"/>
          </a:p>
        </p:txBody>
      </p:sp>
    </p:spTree>
    <p:extLst>
      <p:ext uri="{BB962C8B-B14F-4D97-AF65-F5344CB8AC3E}">
        <p14:creationId xmlns="" xmlns:p14="http://schemas.microsoft.com/office/powerpoint/2010/main" val="1893703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 xmlns:a16="http://schemas.microsoft.com/office/drawing/2014/main" id="{45B9AD43-7508-A32F-2D50-560A59249FDC}"/>
              </a:ext>
            </a:extLst>
          </p:cNvPr>
          <p:cNvSpPr>
            <a:spLocks noGrp="1"/>
          </p:cNvSpPr>
          <p:nvPr>
            <p:ph type="dt" sz="half" idx="10"/>
          </p:nvPr>
        </p:nvSpPr>
        <p:spPr/>
        <p:txBody>
          <a:bodyPr/>
          <a:lstStyle/>
          <a:p>
            <a:fld id="{79442A86-81AA-473D-B097-028E491B4097}" type="datetimeFigureOut">
              <a:rPr lang="en-US" smtClean="0"/>
              <a:pPr/>
              <a:t>11/1/2023</a:t>
            </a:fld>
            <a:endParaRPr lang="en-US"/>
          </a:p>
        </p:txBody>
      </p:sp>
      <p:sp>
        <p:nvSpPr>
          <p:cNvPr id="3" name="Θέση υποσέλιδου 2">
            <a:extLst>
              <a:ext uri="{FF2B5EF4-FFF2-40B4-BE49-F238E27FC236}">
                <a16:creationId xmlns="" xmlns:a16="http://schemas.microsoft.com/office/drawing/2014/main" id="{B57B9D01-3D67-A004-27BA-BB98C8112E62}"/>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 xmlns:a16="http://schemas.microsoft.com/office/drawing/2014/main" id="{6E26BF05-E533-FC52-9F83-19FC6FF894DC}"/>
              </a:ext>
            </a:extLst>
          </p:cNvPr>
          <p:cNvSpPr>
            <a:spLocks noGrp="1"/>
          </p:cNvSpPr>
          <p:nvPr>
            <p:ph type="sldNum" sz="quarter" idx="12"/>
          </p:nvPr>
        </p:nvSpPr>
        <p:spPr/>
        <p:txBody>
          <a:bodyPr/>
          <a:lstStyle/>
          <a:p>
            <a:fld id="{E497E0B1-9DF4-45DE-ACA5-1BE9F428ED40}" type="slidenum">
              <a:rPr lang="en-US" smtClean="0"/>
              <a:pPr/>
              <a:t>‹#›</a:t>
            </a:fld>
            <a:endParaRPr lang="en-US"/>
          </a:p>
        </p:txBody>
      </p:sp>
    </p:spTree>
    <p:extLst>
      <p:ext uri="{BB962C8B-B14F-4D97-AF65-F5344CB8AC3E}">
        <p14:creationId xmlns="" xmlns:p14="http://schemas.microsoft.com/office/powerpoint/2010/main" val="3546952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8BFE7B7-A1DF-DD0B-3FC7-BB564BFDE86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 xmlns:a16="http://schemas.microsoft.com/office/drawing/2014/main" id="{0A4BDBEA-C20F-692C-0794-D8670F45E1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 xmlns:a16="http://schemas.microsoft.com/office/drawing/2014/main" id="{BF6AA37C-51CF-A0E0-547A-17B5E0868F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308A5503-0228-E69F-C4AB-55F864E7A7B7}"/>
              </a:ext>
            </a:extLst>
          </p:cNvPr>
          <p:cNvSpPr>
            <a:spLocks noGrp="1"/>
          </p:cNvSpPr>
          <p:nvPr>
            <p:ph type="dt" sz="half" idx="10"/>
          </p:nvPr>
        </p:nvSpPr>
        <p:spPr/>
        <p:txBody>
          <a:bodyPr/>
          <a:lstStyle/>
          <a:p>
            <a:fld id="{79442A86-81AA-473D-B097-028E491B4097}" type="datetimeFigureOut">
              <a:rPr lang="en-US" smtClean="0"/>
              <a:pPr/>
              <a:t>11/1/2023</a:t>
            </a:fld>
            <a:endParaRPr lang="en-US"/>
          </a:p>
        </p:txBody>
      </p:sp>
      <p:sp>
        <p:nvSpPr>
          <p:cNvPr id="6" name="Θέση υποσέλιδου 5">
            <a:extLst>
              <a:ext uri="{FF2B5EF4-FFF2-40B4-BE49-F238E27FC236}">
                <a16:creationId xmlns="" xmlns:a16="http://schemas.microsoft.com/office/drawing/2014/main" id="{DECDBC86-FA73-A7EA-FB5B-4A558B453A0E}"/>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 xmlns:a16="http://schemas.microsoft.com/office/drawing/2014/main" id="{87C07006-747E-3478-AAD2-074C9F914CA3}"/>
              </a:ext>
            </a:extLst>
          </p:cNvPr>
          <p:cNvSpPr>
            <a:spLocks noGrp="1"/>
          </p:cNvSpPr>
          <p:nvPr>
            <p:ph type="sldNum" sz="quarter" idx="12"/>
          </p:nvPr>
        </p:nvSpPr>
        <p:spPr/>
        <p:txBody>
          <a:bodyPr/>
          <a:lstStyle/>
          <a:p>
            <a:fld id="{E497E0B1-9DF4-45DE-ACA5-1BE9F428ED40}" type="slidenum">
              <a:rPr lang="en-US" smtClean="0"/>
              <a:pPr/>
              <a:t>‹#›</a:t>
            </a:fld>
            <a:endParaRPr lang="en-US"/>
          </a:p>
        </p:txBody>
      </p:sp>
    </p:spTree>
    <p:extLst>
      <p:ext uri="{BB962C8B-B14F-4D97-AF65-F5344CB8AC3E}">
        <p14:creationId xmlns="" xmlns:p14="http://schemas.microsoft.com/office/powerpoint/2010/main" val="3706269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080BC8F-BE43-4CF6-96AF-81E44588F51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 xmlns:a16="http://schemas.microsoft.com/office/drawing/2014/main" id="{7F5D6D70-12BC-2295-ECBF-6B7C665239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 xmlns:a16="http://schemas.microsoft.com/office/drawing/2014/main" id="{8BCEAA72-1A16-C70F-A0AE-2C3D06DF4D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 xmlns:a16="http://schemas.microsoft.com/office/drawing/2014/main" id="{33CD98F1-A539-E23D-901C-3C7156B4B02C}"/>
              </a:ext>
            </a:extLst>
          </p:cNvPr>
          <p:cNvSpPr>
            <a:spLocks noGrp="1"/>
          </p:cNvSpPr>
          <p:nvPr>
            <p:ph type="dt" sz="half" idx="10"/>
          </p:nvPr>
        </p:nvSpPr>
        <p:spPr/>
        <p:txBody>
          <a:bodyPr/>
          <a:lstStyle/>
          <a:p>
            <a:fld id="{79442A86-81AA-473D-B097-028E491B4097}" type="datetimeFigureOut">
              <a:rPr lang="en-US" smtClean="0"/>
              <a:pPr/>
              <a:t>11/1/2023</a:t>
            </a:fld>
            <a:endParaRPr lang="en-US"/>
          </a:p>
        </p:txBody>
      </p:sp>
      <p:sp>
        <p:nvSpPr>
          <p:cNvPr id="6" name="Θέση υποσέλιδου 5">
            <a:extLst>
              <a:ext uri="{FF2B5EF4-FFF2-40B4-BE49-F238E27FC236}">
                <a16:creationId xmlns="" xmlns:a16="http://schemas.microsoft.com/office/drawing/2014/main" id="{41624786-D8D7-6D5B-9D22-DB868AA41DD4}"/>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 xmlns:a16="http://schemas.microsoft.com/office/drawing/2014/main" id="{890C4733-F331-55F6-31D8-3879224581A3}"/>
              </a:ext>
            </a:extLst>
          </p:cNvPr>
          <p:cNvSpPr>
            <a:spLocks noGrp="1"/>
          </p:cNvSpPr>
          <p:nvPr>
            <p:ph type="sldNum" sz="quarter" idx="12"/>
          </p:nvPr>
        </p:nvSpPr>
        <p:spPr/>
        <p:txBody>
          <a:bodyPr/>
          <a:lstStyle/>
          <a:p>
            <a:fld id="{E497E0B1-9DF4-45DE-ACA5-1BE9F428ED40}" type="slidenum">
              <a:rPr lang="en-US" smtClean="0"/>
              <a:pPr/>
              <a:t>‹#›</a:t>
            </a:fld>
            <a:endParaRPr lang="en-US"/>
          </a:p>
        </p:txBody>
      </p:sp>
    </p:spTree>
    <p:extLst>
      <p:ext uri="{BB962C8B-B14F-4D97-AF65-F5344CB8AC3E}">
        <p14:creationId xmlns="" xmlns:p14="http://schemas.microsoft.com/office/powerpoint/2010/main" val="2630362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 xmlns:a16="http://schemas.microsoft.com/office/drawing/2014/main" id="{1F648BC6-047A-FC7F-A29A-9B22CF649A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 xmlns:a16="http://schemas.microsoft.com/office/drawing/2014/main" id="{C0DAB19B-C5F6-3CEC-D038-8008F291A2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 xmlns:a16="http://schemas.microsoft.com/office/drawing/2014/main" id="{B485F888-242E-8E2A-66DE-0A620869A4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42A86-81AA-473D-B097-028E491B4097}" type="datetimeFigureOut">
              <a:rPr lang="en-US" smtClean="0"/>
              <a:pPr/>
              <a:t>11/1/2023</a:t>
            </a:fld>
            <a:endParaRPr lang="en-US"/>
          </a:p>
        </p:txBody>
      </p:sp>
      <p:sp>
        <p:nvSpPr>
          <p:cNvPr id="5" name="Θέση υποσέλιδου 4">
            <a:extLst>
              <a:ext uri="{FF2B5EF4-FFF2-40B4-BE49-F238E27FC236}">
                <a16:creationId xmlns="" xmlns:a16="http://schemas.microsoft.com/office/drawing/2014/main" id="{28DD930E-52D7-ADDC-9817-F35F856A72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 xmlns:a16="http://schemas.microsoft.com/office/drawing/2014/main" id="{5E633A2D-793A-1D97-A40F-065F9F293B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7E0B1-9DF4-45DE-ACA5-1BE9F428ED40}" type="slidenum">
              <a:rPr lang="en-US" smtClean="0"/>
              <a:pPr/>
              <a:t>‹#›</a:t>
            </a:fld>
            <a:endParaRPr lang="en-US"/>
          </a:p>
        </p:txBody>
      </p:sp>
    </p:spTree>
    <p:extLst>
      <p:ext uri="{BB962C8B-B14F-4D97-AF65-F5344CB8AC3E}">
        <p14:creationId xmlns="" xmlns:p14="http://schemas.microsoft.com/office/powerpoint/2010/main" val="959193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C62304B-C95D-B2C2-4477-1A3D98A49483}"/>
              </a:ext>
            </a:extLst>
          </p:cNvPr>
          <p:cNvSpPr>
            <a:spLocks noGrp="1"/>
          </p:cNvSpPr>
          <p:nvPr>
            <p:ph type="ctrTitle"/>
          </p:nvPr>
        </p:nvSpPr>
        <p:spPr/>
        <p:txBody>
          <a:bodyPr/>
          <a:lstStyle/>
          <a:p>
            <a:r>
              <a:rPr lang="el-GR" dirty="0"/>
              <a:t>Συζητώντας για τις παρατηρήσεις σας</a:t>
            </a:r>
            <a:endParaRPr lang="en-US" dirty="0"/>
          </a:p>
        </p:txBody>
      </p:sp>
      <p:sp>
        <p:nvSpPr>
          <p:cNvPr id="3" name="Υπότιτλος 2">
            <a:extLst>
              <a:ext uri="{FF2B5EF4-FFF2-40B4-BE49-F238E27FC236}">
                <a16:creationId xmlns="" xmlns:a16="http://schemas.microsoft.com/office/drawing/2014/main" id="{C62FC49D-57CC-2131-5028-20687F9D0A1E}"/>
              </a:ext>
            </a:extLst>
          </p:cNvPr>
          <p:cNvSpPr>
            <a:spLocks noGrp="1"/>
          </p:cNvSpPr>
          <p:nvPr>
            <p:ph type="subTitle" idx="1"/>
          </p:nvPr>
        </p:nvSpPr>
        <p:spPr/>
        <p:txBody>
          <a:bodyPr/>
          <a:lstStyle/>
          <a:p>
            <a:endParaRPr lang="en-US"/>
          </a:p>
        </p:txBody>
      </p:sp>
    </p:spTree>
    <p:extLst>
      <p:ext uri="{BB962C8B-B14F-4D97-AF65-F5344CB8AC3E}">
        <p14:creationId xmlns="" xmlns:p14="http://schemas.microsoft.com/office/powerpoint/2010/main" val="2223462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82603AE-B019-0B3A-2B9E-AEAFE2F83E1A}"/>
              </a:ext>
            </a:extLst>
          </p:cNvPr>
          <p:cNvSpPr>
            <a:spLocks noGrp="1"/>
          </p:cNvSpPr>
          <p:nvPr>
            <p:ph type="title"/>
          </p:nvPr>
        </p:nvSpPr>
        <p:spPr>
          <a:xfrm>
            <a:off x="838200" y="365126"/>
            <a:ext cx="10515600" cy="578458"/>
          </a:xfrm>
        </p:spPr>
        <p:txBody>
          <a:bodyPr>
            <a:normAutofit/>
          </a:bodyPr>
          <a:lstStyle/>
          <a:p>
            <a:r>
              <a:rPr lang="el-GR" sz="3200" dirty="0"/>
              <a:t>Δραστηριότητα</a:t>
            </a:r>
            <a:endParaRPr lang="en-US" sz="3200" dirty="0"/>
          </a:p>
        </p:txBody>
      </p:sp>
      <p:sp>
        <p:nvSpPr>
          <p:cNvPr id="3" name="Θέση περιεχομένου 2">
            <a:extLst>
              <a:ext uri="{FF2B5EF4-FFF2-40B4-BE49-F238E27FC236}">
                <a16:creationId xmlns="" xmlns:a16="http://schemas.microsoft.com/office/drawing/2014/main" id="{2310C3F2-0AD7-C73E-8A11-31B3B89D067B}"/>
              </a:ext>
            </a:extLst>
          </p:cNvPr>
          <p:cNvSpPr>
            <a:spLocks noGrp="1"/>
          </p:cNvSpPr>
          <p:nvPr>
            <p:ph idx="1"/>
          </p:nvPr>
        </p:nvSpPr>
        <p:spPr>
          <a:xfrm>
            <a:off x="838200" y="1225685"/>
            <a:ext cx="10515600" cy="4951278"/>
          </a:xfrm>
        </p:spPr>
        <p:txBody>
          <a:bodyPr>
            <a:normAutofit/>
          </a:bodyPr>
          <a:lstStyle/>
          <a:p>
            <a:pPr marL="0" indent="0" algn="just">
              <a:buNone/>
            </a:pPr>
            <a:r>
              <a:rPr lang="el-GR" sz="2400" dirty="0"/>
              <a:t>Στις ομάδες σας προσπαθήστε να συζητήσετε τα εξής αφού μοιραστείτε τα ημερολόγιά σας:</a:t>
            </a:r>
          </a:p>
          <a:p>
            <a:pPr marL="0" indent="0" algn="just">
              <a:buNone/>
            </a:pPr>
            <a:endParaRPr lang="el-GR" sz="2400" dirty="0"/>
          </a:p>
          <a:p>
            <a:pPr marL="0" indent="0" algn="just">
              <a:buNone/>
            </a:pPr>
            <a:r>
              <a:rPr lang="el-GR" sz="2400" dirty="0"/>
              <a:t>Ποιες ομοιότητες και ποιες διαφορές διαπιστώνετε σε σχέση με</a:t>
            </a:r>
          </a:p>
          <a:p>
            <a:pPr marL="0" indent="0" algn="just">
              <a:buNone/>
            </a:pPr>
            <a:r>
              <a:rPr lang="el-GR" sz="2400" dirty="0"/>
              <a:t>-</a:t>
            </a:r>
            <a:r>
              <a:rPr lang="el-GR" sz="2400" i="1" dirty="0"/>
              <a:t>μεθοδολογία καταγραφών σας</a:t>
            </a:r>
          </a:p>
          <a:p>
            <a:pPr marL="0" indent="0" algn="just">
              <a:buNone/>
            </a:pPr>
            <a:r>
              <a:rPr lang="el-GR" sz="2400" i="1" dirty="0"/>
              <a:t>-περιεχόμενο καταγραφών σας</a:t>
            </a:r>
          </a:p>
          <a:p>
            <a:pPr marL="0" indent="0" algn="just">
              <a:buNone/>
            </a:pPr>
            <a:r>
              <a:rPr lang="el-GR" sz="2400" i="1" dirty="0"/>
              <a:t>-ποια ζητήματα/ συγκεκριμένα </a:t>
            </a:r>
            <a:r>
              <a:rPr lang="el-GR" sz="2400" i="1"/>
              <a:t>ερευνητικά ερωτήματα </a:t>
            </a:r>
            <a:r>
              <a:rPr lang="el-GR" sz="2400" i="1" dirty="0"/>
              <a:t>αναδεικνύονται</a:t>
            </a:r>
          </a:p>
          <a:p>
            <a:pPr marL="0" indent="0" algn="just">
              <a:buNone/>
            </a:pPr>
            <a:endParaRPr lang="el-GR" sz="2400" i="1" dirty="0"/>
          </a:p>
          <a:p>
            <a:pPr marL="0" indent="0" algn="just">
              <a:buNone/>
            </a:pPr>
            <a:r>
              <a:rPr lang="el-GR" sz="2400" b="0" u="none" strike="noStrike" kern="1200" baseline="0" dirty="0">
                <a:solidFill>
                  <a:schemeClr val="tx1"/>
                </a:solidFill>
                <a:latin typeface="+mn-lt"/>
                <a:ea typeface="+mn-ea"/>
                <a:cs typeface="+mn-cs"/>
              </a:rPr>
              <a:t>Π</a:t>
            </a:r>
            <a:r>
              <a:rPr lang="el-GR" sz="2400" b="0" i="0" u="none" strike="noStrike" kern="1200" baseline="0" dirty="0">
                <a:solidFill>
                  <a:schemeClr val="tx1"/>
                </a:solidFill>
                <a:latin typeface="+mn-lt"/>
                <a:ea typeface="+mn-ea"/>
                <a:cs typeface="+mn-cs"/>
              </a:rPr>
              <a:t>οια πιστεύετε ότι είναι τα δυνατά και τα αδύνατα σημεία κάθε είδους καταγραφής ως προς την εικόνα και τις πληροφορίες που μας δίνει για την εκπαιδευτική διαδικασία, καθώς και τις παραμέτρους που την ορίζουν;</a:t>
            </a:r>
            <a:endParaRPr lang="el-GR" sz="2400" dirty="0"/>
          </a:p>
          <a:p>
            <a:pPr marL="0" indent="0" algn="just">
              <a:buNone/>
            </a:pPr>
            <a:endParaRPr lang="en-US" i="1" dirty="0"/>
          </a:p>
        </p:txBody>
      </p:sp>
    </p:spTree>
    <p:extLst>
      <p:ext uri="{BB962C8B-B14F-4D97-AF65-F5344CB8AC3E}">
        <p14:creationId xmlns="" xmlns:p14="http://schemas.microsoft.com/office/powerpoint/2010/main" val="265918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5BF333F-AACF-F54A-F18D-65E741EE2B5A}"/>
              </a:ext>
            </a:extLst>
          </p:cNvPr>
          <p:cNvSpPr>
            <a:spLocks noGrp="1"/>
          </p:cNvSpPr>
          <p:nvPr>
            <p:ph type="title"/>
          </p:nvPr>
        </p:nvSpPr>
        <p:spPr>
          <a:xfrm>
            <a:off x="838200" y="365125"/>
            <a:ext cx="10515600" cy="500637"/>
          </a:xfrm>
        </p:spPr>
        <p:txBody>
          <a:bodyPr>
            <a:normAutofit fontScale="90000"/>
          </a:bodyPr>
          <a:lstStyle/>
          <a:p>
            <a:r>
              <a:rPr lang="el-GR" sz="3200" dirty="0"/>
              <a:t>Εργασία</a:t>
            </a:r>
            <a:endParaRPr lang="en-US" sz="3200" dirty="0"/>
          </a:p>
        </p:txBody>
      </p:sp>
      <p:sp>
        <p:nvSpPr>
          <p:cNvPr id="3" name="Θέση περιεχομένου 2">
            <a:extLst>
              <a:ext uri="{FF2B5EF4-FFF2-40B4-BE49-F238E27FC236}">
                <a16:creationId xmlns="" xmlns:a16="http://schemas.microsoft.com/office/drawing/2014/main" id="{EB995297-8307-49D5-4547-EDFAAD1E4A73}"/>
              </a:ext>
            </a:extLst>
          </p:cNvPr>
          <p:cNvSpPr>
            <a:spLocks noGrp="1"/>
          </p:cNvSpPr>
          <p:nvPr>
            <p:ph idx="1"/>
          </p:nvPr>
        </p:nvSpPr>
        <p:spPr>
          <a:xfrm>
            <a:off x="838200" y="1118681"/>
            <a:ext cx="10515600" cy="5058282"/>
          </a:xfrm>
        </p:spPr>
        <p:txBody>
          <a:bodyPr/>
          <a:lstStyle/>
          <a:p>
            <a:pPr marL="0" indent="0" algn="just">
              <a:buNone/>
            </a:pPr>
            <a:r>
              <a:rPr lang="el-GR" u="sng" dirty="0">
                <a:effectLst/>
                <a:latin typeface="Calibri" panose="020F0502020204030204" pitchFamily="34" charset="0"/>
                <a:ea typeface="Calibri" panose="020F0502020204030204" pitchFamily="34" charset="0"/>
                <a:cs typeface="Calibri" panose="020F0502020204030204" pitchFamily="34" charset="0"/>
              </a:rPr>
              <a:t>1</a:t>
            </a:r>
            <a:r>
              <a:rPr lang="el-GR" u="sng" baseline="30000" dirty="0">
                <a:effectLst/>
                <a:latin typeface="Calibri" panose="020F0502020204030204" pitchFamily="34" charset="0"/>
                <a:ea typeface="Calibri" panose="020F0502020204030204" pitchFamily="34" charset="0"/>
                <a:cs typeface="Calibri" panose="020F0502020204030204" pitchFamily="34" charset="0"/>
              </a:rPr>
              <a:t>η</a:t>
            </a:r>
            <a:r>
              <a:rPr lang="el-GR" u="sng" dirty="0">
                <a:effectLst/>
                <a:latin typeface="Calibri" panose="020F0502020204030204" pitchFamily="34" charset="0"/>
                <a:ea typeface="Calibri" panose="020F0502020204030204" pitchFamily="34" charset="0"/>
                <a:cs typeface="Calibri" panose="020F0502020204030204" pitchFamily="34" charset="0"/>
              </a:rPr>
              <a:t> Παρατήρηση</a:t>
            </a:r>
            <a:r>
              <a:rPr lang="el-GR" dirty="0">
                <a:effectLst/>
                <a:latin typeface="Calibri" panose="020F0502020204030204" pitchFamily="34" charset="0"/>
                <a:ea typeface="Calibri" panose="020F0502020204030204" pitchFamily="34" charset="0"/>
                <a:cs typeface="Calibri" panose="020F0502020204030204" pitchFamily="34" charset="0"/>
              </a:rPr>
              <a:t>: </a:t>
            </a:r>
          </a:p>
          <a:p>
            <a:pPr marL="0" indent="0" algn="just">
              <a:buNone/>
            </a:pPr>
            <a:endParaRPr lang="el-GR" dirty="0">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el-GR" dirty="0">
                <a:effectLst/>
                <a:latin typeface="Calibri" panose="020F0502020204030204" pitchFamily="34" charset="0"/>
                <a:ea typeface="Calibri" panose="020F0502020204030204" pitchFamily="34" charset="0"/>
                <a:cs typeface="Calibri" panose="020F0502020204030204" pitchFamily="34" charset="0"/>
              </a:rPr>
              <a:t>Στόχος της παρατήρησης είναι να αρχίσετε να αντιλαμβάνεστε </a:t>
            </a:r>
            <a:r>
              <a:rPr lang="el-GR" i="1" dirty="0">
                <a:effectLst/>
                <a:latin typeface="Calibri" panose="020F0502020204030204" pitchFamily="34" charset="0"/>
                <a:ea typeface="Calibri" panose="020F0502020204030204" pitchFamily="34" charset="0"/>
                <a:cs typeface="Calibri" panose="020F0502020204030204" pitchFamily="34" charset="0"/>
              </a:rPr>
              <a:t>πιο συστηματικά</a:t>
            </a:r>
            <a:r>
              <a:rPr lang="el-GR" dirty="0">
                <a:effectLst/>
                <a:latin typeface="Calibri" panose="020F0502020204030204" pitchFamily="34" charset="0"/>
                <a:ea typeface="Calibri" panose="020F0502020204030204" pitchFamily="34" charset="0"/>
                <a:cs typeface="Calibri" panose="020F0502020204030204" pitchFamily="34" charset="0"/>
              </a:rPr>
              <a:t> το </a:t>
            </a:r>
            <a:r>
              <a:rPr lang="el-GR" b="1" dirty="0">
                <a:effectLst/>
                <a:latin typeface="Calibri" panose="020F0502020204030204" pitchFamily="34" charset="0"/>
                <a:ea typeface="Calibri" panose="020F0502020204030204" pitchFamily="34" charset="0"/>
                <a:cs typeface="Calibri" panose="020F0502020204030204" pitchFamily="34" charset="0"/>
              </a:rPr>
              <a:t>πλαίσιο</a:t>
            </a:r>
            <a:r>
              <a:rPr lang="el-GR" dirty="0">
                <a:effectLst/>
                <a:latin typeface="Calibri" panose="020F0502020204030204" pitchFamily="34" charset="0"/>
                <a:ea typeface="Calibri" panose="020F0502020204030204" pitchFamily="34" charset="0"/>
                <a:cs typeface="Calibri" panose="020F0502020204030204" pitchFamily="34" charset="0"/>
              </a:rPr>
              <a:t> της τάξης και τον </a:t>
            </a:r>
            <a:r>
              <a:rPr lang="el-GR" b="1" dirty="0">
                <a:effectLst/>
                <a:latin typeface="Calibri" panose="020F0502020204030204" pitchFamily="34" charset="0"/>
                <a:ea typeface="Calibri" panose="020F0502020204030204" pitchFamily="34" charset="0"/>
                <a:cs typeface="Calibri" panose="020F0502020204030204" pitchFamily="34" charset="0"/>
              </a:rPr>
              <a:t>τρόπο</a:t>
            </a:r>
            <a:r>
              <a:rPr lang="el-GR" dirty="0">
                <a:effectLst/>
                <a:latin typeface="Calibri" panose="020F0502020204030204" pitchFamily="34" charset="0"/>
                <a:ea typeface="Calibri" panose="020F0502020204030204" pitchFamily="34" charset="0"/>
                <a:cs typeface="Calibri" panose="020F0502020204030204" pitchFamily="34" charset="0"/>
              </a:rPr>
              <a:t> με τον οποίο διαμορφώνεται σε αυτό η </a:t>
            </a:r>
            <a:r>
              <a:rPr lang="el-GR" b="1" dirty="0">
                <a:effectLst/>
                <a:latin typeface="Calibri" panose="020F0502020204030204" pitchFamily="34" charset="0"/>
                <a:ea typeface="Calibri" panose="020F0502020204030204" pitchFamily="34" charset="0"/>
                <a:cs typeface="Calibri" panose="020F0502020204030204" pitchFamily="34" charset="0"/>
              </a:rPr>
              <a:t>εκπαιδευτική διαδικασία</a:t>
            </a:r>
            <a:r>
              <a:rPr lang="el-GR" dirty="0">
                <a:effectLst/>
                <a:latin typeface="Calibri" panose="020F0502020204030204" pitchFamily="34" charset="0"/>
                <a:ea typeface="Calibri" panose="020F0502020204030204" pitchFamily="34" charset="0"/>
                <a:cs typeface="Calibri" panose="020F0502020204030204" pitchFamily="34"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lgn="just">
              <a:buNone/>
            </a:pPr>
            <a:r>
              <a:rPr lang="el-GR" dirty="0"/>
              <a:t>Η εργασία σας θα αποτελείται από ομαδικά (Α+Β) και ατομικά (Γ) μέρη.</a:t>
            </a:r>
            <a:endParaRPr lang="en-US" dirty="0"/>
          </a:p>
        </p:txBody>
      </p:sp>
    </p:spTree>
    <p:extLst>
      <p:ext uri="{BB962C8B-B14F-4D97-AF65-F5344CB8AC3E}">
        <p14:creationId xmlns="" xmlns:p14="http://schemas.microsoft.com/office/powerpoint/2010/main" val="50146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7F35C02-ED19-51DA-3343-94F481061B54}"/>
              </a:ext>
            </a:extLst>
          </p:cNvPr>
          <p:cNvSpPr>
            <a:spLocks noGrp="1"/>
          </p:cNvSpPr>
          <p:nvPr>
            <p:ph type="title"/>
          </p:nvPr>
        </p:nvSpPr>
        <p:spPr>
          <a:xfrm>
            <a:off x="838200" y="365126"/>
            <a:ext cx="10515600" cy="461726"/>
          </a:xfrm>
        </p:spPr>
        <p:txBody>
          <a:bodyPr>
            <a:normAutofit fontScale="90000"/>
          </a:bodyPr>
          <a:lstStyle/>
          <a:p>
            <a:r>
              <a:rPr lang="el-GR" sz="3200" dirty="0"/>
              <a:t>Α. Ταυτότητα νηπιαγωγείου</a:t>
            </a:r>
            <a:endParaRPr lang="en-US" sz="3200" dirty="0"/>
          </a:p>
        </p:txBody>
      </p:sp>
      <p:sp>
        <p:nvSpPr>
          <p:cNvPr id="3" name="Θέση περιεχομένου 2">
            <a:extLst>
              <a:ext uri="{FF2B5EF4-FFF2-40B4-BE49-F238E27FC236}">
                <a16:creationId xmlns="" xmlns:a16="http://schemas.microsoft.com/office/drawing/2014/main" id="{B01AD59D-D8E9-E184-1C8A-A91644297F12}"/>
              </a:ext>
            </a:extLst>
          </p:cNvPr>
          <p:cNvSpPr>
            <a:spLocks noGrp="1"/>
          </p:cNvSpPr>
          <p:nvPr>
            <p:ph idx="1"/>
          </p:nvPr>
        </p:nvSpPr>
        <p:spPr>
          <a:xfrm>
            <a:off x="838200" y="1274323"/>
            <a:ext cx="10515600" cy="4902640"/>
          </a:xfrm>
        </p:spPr>
        <p:txBody>
          <a:bodyPr/>
          <a:lstStyle/>
          <a:p>
            <a:pPr marL="0" indent="0" algn="just">
              <a:lnSpc>
                <a:spcPct val="107000"/>
              </a:lnSpc>
              <a:spcAft>
                <a:spcPts val="800"/>
              </a:spcAft>
              <a:buNone/>
            </a:pPr>
            <a:r>
              <a:rPr lang="el-GR" sz="2400" dirty="0">
                <a:effectLst/>
                <a:latin typeface="Calibri" panose="020F0502020204030204" pitchFamily="34" charset="0"/>
                <a:ea typeface="Calibri" panose="020F0502020204030204" pitchFamily="34" charset="0"/>
                <a:cs typeface="Calibri" panose="020F0502020204030204" pitchFamily="34" charset="0"/>
              </a:rPr>
              <a:t>Αρχικά θα κάνετε μια προσπάθεια να καταγράψετε σύντομα σε ένα ενιαίο κείμενο την ταυτότητα του Νηπιαγωγείου. Ειδικότερα, θα προσπαθήσετε να απαντήσετε σε περιγραφικού χαρακτήρα ερωτήσεις σχετικά με την </a:t>
            </a:r>
            <a:r>
              <a:rPr lang="el-GR" sz="2400" b="1" dirty="0">
                <a:effectLst/>
                <a:latin typeface="Calibri" panose="020F0502020204030204" pitchFamily="34" charset="0"/>
                <a:ea typeface="Calibri" panose="020F0502020204030204" pitchFamily="34" charset="0"/>
                <a:cs typeface="Calibri" panose="020F0502020204030204" pitchFamily="34" charset="0"/>
              </a:rPr>
              <a:t>ταυτότητα του νηπιαγωγείου</a:t>
            </a:r>
            <a:r>
              <a:rPr lang="el-GR" sz="2400" dirty="0">
                <a:effectLst/>
                <a:latin typeface="Calibri" panose="020F0502020204030204" pitchFamily="34" charset="0"/>
                <a:ea typeface="Calibri" panose="020F0502020204030204" pitchFamily="34" charset="0"/>
                <a:cs typeface="Calibri" panose="020F0502020204030204" pitchFamily="34"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Wingdings" panose="05000000000000000000" pitchFamily="2" charset="2"/>
              <a:buChar char=""/>
              <a:tabLst>
                <a:tab pos="914400" algn="l"/>
              </a:tabLst>
            </a:pPr>
            <a:r>
              <a:rPr lang="el-GR" dirty="0">
                <a:effectLst/>
                <a:latin typeface="Calibri" panose="020F0502020204030204" pitchFamily="34" charset="0"/>
                <a:ea typeface="Calibri" panose="020F0502020204030204" pitchFamily="34" charset="0"/>
                <a:cs typeface="Calibri" panose="020F0502020204030204" pitchFamily="34" charset="0"/>
              </a:rPr>
              <a:t> το χώρο στέγασης του νηπιαγωγείου και τις εκπαιδευτικές υποδομές</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Wingdings" panose="05000000000000000000" pitchFamily="2" charset="2"/>
              <a:buChar char=""/>
              <a:tabLst>
                <a:tab pos="914400" algn="l"/>
              </a:tabLst>
            </a:pPr>
            <a:r>
              <a:rPr lang="el-GR" dirty="0">
                <a:effectLst/>
                <a:latin typeface="Calibri" panose="020F0502020204030204" pitchFamily="34" charset="0"/>
                <a:ea typeface="Calibri" panose="020F0502020204030204" pitchFamily="34" charset="0"/>
                <a:cs typeface="Calibri" panose="020F0502020204030204" pitchFamily="34" charset="0"/>
              </a:rPr>
              <a:t>τη σύνθεση της τάξης [(α) αριθμός παιδιών, νήπια και  </a:t>
            </a:r>
            <a:r>
              <a:rPr lang="el-GR" dirty="0" err="1">
                <a:effectLst/>
                <a:latin typeface="Calibri" panose="020F0502020204030204" pitchFamily="34" charset="0"/>
                <a:ea typeface="Calibri" panose="020F0502020204030204" pitchFamily="34" charset="0"/>
                <a:cs typeface="Calibri" panose="020F0502020204030204" pitchFamily="34" charset="0"/>
              </a:rPr>
              <a:t>προνήπια</a:t>
            </a:r>
            <a:r>
              <a:rPr lang="el-GR" dirty="0">
                <a:effectLst/>
                <a:latin typeface="Calibri" panose="020F0502020204030204" pitchFamily="34" charset="0"/>
                <a:ea typeface="Calibri" panose="020F0502020204030204" pitchFamily="34" charset="0"/>
                <a:cs typeface="Calibri" panose="020F0502020204030204" pitchFamily="34" charset="0"/>
              </a:rPr>
              <a:t>, αγόρια και κορίτσια, τόπος καταγωγής και (β) αριθμός εκπαιδευτικών-ίσως πληροφορίες για σπουδές]</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spcAft>
                <a:spcPts val="800"/>
              </a:spcAft>
              <a:buFont typeface="Wingdings" panose="05000000000000000000" pitchFamily="2" charset="2"/>
              <a:buChar char=""/>
              <a:tabLst>
                <a:tab pos="914400" algn="l"/>
              </a:tabLst>
            </a:pPr>
            <a:r>
              <a:rPr lang="el-GR" dirty="0">
                <a:effectLst/>
                <a:latin typeface="Calibri" panose="020F0502020204030204" pitchFamily="34" charset="0"/>
                <a:ea typeface="Calibri" panose="020F0502020204030204" pitchFamily="34" charset="0"/>
                <a:cs typeface="Calibri" panose="020F0502020204030204" pitchFamily="34" charset="0"/>
              </a:rPr>
              <a:t>την τυπική λειτουργία της τάξης (λειτουργεί μόνο πρωί, πρωί και απόγευμα, ολοήμερο).</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 xmlns:p14="http://schemas.microsoft.com/office/powerpoint/2010/main" val="4180578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348434EF-9236-EA0F-E565-EDFDBD423D96}"/>
              </a:ext>
            </a:extLst>
          </p:cNvPr>
          <p:cNvSpPr>
            <a:spLocks noGrp="1"/>
          </p:cNvSpPr>
          <p:nvPr>
            <p:ph type="title"/>
          </p:nvPr>
        </p:nvSpPr>
        <p:spPr>
          <a:xfrm>
            <a:off x="838200" y="365125"/>
            <a:ext cx="10515600" cy="500637"/>
          </a:xfrm>
        </p:spPr>
        <p:txBody>
          <a:bodyPr>
            <a:normAutofit fontScale="90000"/>
          </a:bodyPr>
          <a:lstStyle/>
          <a:p>
            <a:r>
              <a:rPr lang="el-GR" sz="3200" dirty="0"/>
              <a:t>Β. Χώρος</a:t>
            </a:r>
            <a:endParaRPr lang="en-US" sz="3200" dirty="0"/>
          </a:p>
        </p:txBody>
      </p:sp>
      <p:sp>
        <p:nvSpPr>
          <p:cNvPr id="3" name="Θέση περιεχομένου 2">
            <a:extLst>
              <a:ext uri="{FF2B5EF4-FFF2-40B4-BE49-F238E27FC236}">
                <a16:creationId xmlns="" xmlns:a16="http://schemas.microsoft.com/office/drawing/2014/main" id="{9D2EF0E9-AEF9-9F1A-4263-5939DE1562B2}"/>
              </a:ext>
            </a:extLst>
          </p:cNvPr>
          <p:cNvSpPr>
            <a:spLocks noGrp="1"/>
          </p:cNvSpPr>
          <p:nvPr>
            <p:ph idx="1"/>
          </p:nvPr>
        </p:nvSpPr>
        <p:spPr>
          <a:xfrm>
            <a:off x="838200" y="1011677"/>
            <a:ext cx="10515600" cy="5165286"/>
          </a:xfrm>
        </p:spPr>
        <p:txBody>
          <a:bodyPr>
            <a:normAutofit fontScale="70000" lnSpcReduction="20000"/>
          </a:bodyPr>
          <a:lstStyle/>
          <a:p>
            <a:pPr marL="0" indent="0" algn="just">
              <a:lnSpc>
                <a:spcPct val="107000"/>
              </a:lnSpc>
              <a:spcAft>
                <a:spcPts val="800"/>
              </a:spcAft>
              <a:buNone/>
            </a:pPr>
            <a:r>
              <a:rPr lang="el-GR" dirty="0">
                <a:effectLst/>
                <a:latin typeface="Calibri" panose="020F0502020204030204" pitchFamily="34" charset="0"/>
                <a:ea typeface="Calibri" panose="020F0502020204030204" pitchFamily="34" charset="0"/>
                <a:cs typeface="Calibri" panose="020F0502020204030204" pitchFamily="34" charset="0"/>
              </a:rPr>
              <a:t>Τα ερωτήματα που θα επεξεργαστείτε σχετίζονται με τις διάφορες</a:t>
            </a:r>
            <a:r>
              <a:rPr lang="el-GR" b="1" dirty="0">
                <a:effectLst/>
                <a:latin typeface="Calibri" panose="020F0502020204030204" pitchFamily="34" charset="0"/>
                <a:ea typeface="Calibri" panose="020F0502020204030204" pitchFamily="34" charset="0"/>
                <a:cs typeface="Calibri" panose="020F0502020204030204" pitchFamily="34" charset="0"/>
              </a:rPr>
              <a:t> διαστάσεις του χώρου</a:t>
            </a:r>
            <a:r>
              <a:rPr lang="el-GR" dirty="0">
                <a:effectLst/>
                <a:latin typeface="Calibri" panose="020F0502020204030204" pitchFamily="34" charset="0"/>
                <a:ea typeface="Calibri" panose="020F0502020204030204" pitchFamily="34"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dirty="0">
                <a:effectLst/>
                <a:latin typeface="Calibri" panose="020F0502020204030204" pitchFamily="34" charset="0"/>
                <a:ea typeface="Calibri" panose="020F0502020204030204" pitchFamily="34" charset="0"/>
                <a:cs typeface="Calibri" panose="020F0502020204030204" pitchFamily="34" charset="0"/>
              </a:rPr>
              <a:t>Προσπαθήστε να συγκεντρώσετε και να καταγράψετε σε κείμενο όσα στοιχεία μπορείτε για τις βασικές παραμέτρους του πλαισίου και του χώρου. Τα στοιχεία αυτά είναι σημαντικό να είναι </a:t>
            </a:r>
            <a:r>
              <a:rPr lang="el-GR" b="1" u="sng" dirty="0">
                <a:effectLst/>
                <a:latin typeface="Calibri" panose="020F0502020204030204" pitchFamily="34" charset="0"/>
                <a:ea typeface="Calibri" panose="020F0502020204030204" pitchFamily="34" charset="0"/>
                <a:cs typeface="Calibri" panose="020F0502020204030204" pitchFamily="34" charset="0"/>
              </a:rPr>
              <a:t>περιγραφικά</a:t>
            </a:r>
            <a:r>
              <a:rPr lang="el-GR" dirty="0">
                <a:effectLst/>
                <a:latin typeface="Calibri" panose="020F0502020204030204" pitchFamily="34" charset="0"/>
                <a:ea typeface="Calibri" panose="020F0502020204030204" pitchFamily="34" charset="0"/>
                <a:cs typeface="Calibri" panose="020F0502020204030204" pitchFamily="34" charset="0"/>
              </a:rPr>
              <a:t>. Από τις καταγραφές του ημερολογίου της παρατήρησής σας (περιγραφή) θα αντλήσετε υλικό προκειμένου να απαντήσετε στα ερωτήματα. Οι απαντήσεις είναι σημαντικό να τεκμηριώνονται με βάση την περιγραφή και ιδιαίτερο βάρος να δίνεται στην επιχειρηματολογία των απόψεων και στη βιβλιογραφική τους τεκμηρίωση.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sz="2900" i="1" dirty="0">
              <a:effectLst/>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el-GR" sz="2900" i="1" dirty="0">
                <a:effectLst/>
                <a:latin typeface="Calibri" panose="020F0502020204030204" pitchFamily="34" charset="0"/>
                <a:ea typeface="Calibri" panose="020F0502020204030204" pitchFamily="34" charset="0"/>
                <a:cs typeface="Calibri" panose="020F0502020204030204" pitchFamily="34" charset="0"/>
              </a:rPr>
              <a:t>Η παρατήρηση του χώρου σε ένα νηπιαγωγείο μας επιτρέπει να κάνουμε υποθέσεις για τη διαδικασία, δηλαδή τον τρόπο δουλειάς, και τις αντιλήψεις της νηπιαγωγού. </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Ποιες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υποθέσεις</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μπορείτε</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να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κάνετε</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για τον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τρόπο</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με τους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οποίο</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οργανώνει</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η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νηπιαγωγός</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την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εκπαιδευτικη</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διαδικασία</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στο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συγκεκριμένο</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νηπιαγωγείο</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Ποια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στοιχεία</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σας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οδηγούν</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σε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αυτές</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τις </a:t>
            </a:r>
            <a:r>
              <a:rPr lang="el-GR" sz="2900" i="1"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υποθέσεις</a:t>
            </a:r>
            <a:r>
              <a:rPr lang="el-GR" sz="2900" i="1"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sz="1900" dirty="0">
              <a:latin typeface="Calibri" panose="020F0502020204030204" pitchFamily="34" charset="0"/>
              <a:ea typeface="Calibri" panose="020F0502020204030204" pitchFamily="34" charset="0"/>
              <a:cs typeface="Calibri" panose="020F0502020204030204" pitchFamily="34" charset="0"/>
            </a:endParaRPr>
          </a:p>
          <a:p>
            <a:pPr marL="0" indent="0" algn="just">
              <a:buNone/>
            </a:pPr>
            <a:endParaRPr lang="el-GR" sz="1900" dirty="0">
              <a:latin typeface="Calibri" panose="020F0502020204030204" pitchFamily="34" charset="0"/>
              <a:ea typeface="Calibri" panose="020F0502020204030204" pitchFamily="34" charset="0"/>
              <a:cs typeface="Calibri" panose="020F0502020204030204" pitchFamily="34" charset="0"/>
            </a:endParaRPr>
          </a:p>
          <a:p>
            <a:pPr marL="0" indent="0" algn="just">
              <a:buNone/>
            </a:pPr>
            <a:r>
              <a:rPr lang="el-GR" sz="2600" dirty="0">
                <a:latin typeface="Calibri" panose="020F0502020204030204" pitchFamily="34" charset="0"/>
                <a:ea typeface="Calibri" panose="020F0502020204030204" pitchFamily="34" charset="0"/>
                <a:cs typeface="Calibri" panose="020F0502020204030204" pitchFamily="34" charset="0"/>
              </a:rPr>
              <a:t>Να μελετήσετε από τον Β΄ τόμο τα κεφάλαια </a:t>
            </a:r>
            <a:r>
              <a:rPr lang="el-GR" sz="2600" i="1" dirty="0">
                <a:latin typeface="Calibri" panose="020F0502020204030204" pitchFamily="34" charset="0"/>
                <a:ea typeface="Calibri" panose="020F0502020204030204" pitchFamily="34" charset="0"/>
                <a:cs typeface="Calibri" panose="020F0502020204030204" pitchFamily="34" charset="0"/>
              </a:rPr>
              <a:t>2.2.1 Το πλαίσιο και η σημασία του</a:t>
            </a:r>
            <a:r>
              <a:rPr lang="el-GR" sz="2600" dirty="0">
                <a:latin typeface="Calibri" panose="020F0502020204030204" pitchFamily="34" charset="0"/>
                <a:ea typeface="Calibri" panose="020F0502020204030204" pitchFamily="34" charset="0"/>
                <a:cs typeface="Calibri" panose="020F0502020204030204" pitchFamily="34" charset="0"/>
              </a:rPr>
              <a:t> και </a:t>
            </a:r>
            <a:r>
              <a:rPr lang="el-GR" sz="2600" i="1" dirty="0">
                <a:latin typeface="Calibri" panose="020F0502020204030204" pitchFamily="34" charset="0"/>
                <a:ea typeface="Calibri" panose="020F0502020204030204" pitchFamily="34" charset="0"/>
                <a:cs typeface="Calibri" panose="020F0502020204030204" pitchFamily="34" charset="0"/>
              </a:rPr>
              <a:t>2.2.2 Ο χώρος (</a:t>
            </a:r>
            <a:r>
              <a:rPr lang="el-GR" sz="2600" i="1" dirty="0" err="1">
                <a:latin typeface="Calibri" panose="020F0502020204030204" pitchFamily="34" charset="0"/>
                <a:ea typeface="Calibri" panose="020F0502020204030204" pitchFamily="34" charset="0"/>
                <a:cs typeface="Calibri" panose="020F0502020204030204" pitchFamily="34" charset="0"/>
              </a:rPr>
              <a:t>σελ</a:t>
            </a:r>
            <a:r>
              <a:rPr lang="el-GR" sz="2600" i="1" dirty="0">
                <a:latin typeface="Calibri" panose="020F0502020204030204" pitchFamily="34" charset="0"/>
                <a:ea typeface="Calibri" panose="020F0502020204030204" pitchFamily="34" charset="0"/>
                <a:cs typeface="Calibri" panose="020F0502020204030204" pitchFamily="34" charset="0"/>
              </a:rPr>
              <a:t> 50-66)</a:t>
            </a:r>
            <a:r>
              <a:rPr lang="el-GR" sz="2600" dirty="0">
                <a:latin typeface="Calibri" panose="020F0502020204030204" pitchFamily="34" charset="0"/>
                <a:ea typeface="Calibri" panose="020F0502020204030204" pitchFamily="34" charset="0"/>
                <a:cs typeface="Calibri" panose="020F0502020204030204" pitchFamily="34" charset="0"/>
              </a:rPr>
              <a:t> και από τον Οδηγό Νηπιαγωγού (</a:t>
            </a:r>
            <a:r>
              <a:rPr lang="el-GR" sz="2600" dirty="0" err="1">
                <a:latin typeface="Calibri" panose="020F0502020204030204" pitchFamily="34" charset="0"/>
                <a:ea typeface="Calibri" panose="020F0502020204030204" pitchFamily="34" charset="0"/>
                <a:cs typeface="Calibri" panose="020F0502020204030204" pitchFamily="34" charset="0"/>
              </a:rPr>
              <a:t>Δαφέρμου</a:t>
            </a:r>
            <a:r>
              <a:rPr lang="el-GR" sz="2600" dirty="0">
                <a:latin typeface="Calibri" panose="020F0502020204030204" pitchFamily="34" charset="0"/>
                <a:ea typeface="Calibri" panose="020F0502020204030204" pitchFamily="34" charset="0"/>
                <a:cs typeface="Calibri" panose="020F0502020204030204" pitchFamily="34" charset="0"/>
              </a:rPr>
              <a:t> κ.ά. 2007) το κεφάλαιο </a:t>
            </a:r>
            <a:r>
              <a:rPr lang="el-GR" sz="2600" i="1" dirty="0">
                <a:latin typeface="Calibri" panose="020F0502020204030204" pitchFamily="34" charset="0"/>
                <a:ea typeface="Calibri" panose="020F0502020204030204" pitchFamily="34" charset="0"/>
                <a:cs typeface="Calibri" panose="020F0502020204030204" pitchFamily="34" charset="0"/>
              </a:rPr>
              <a:t>5. Η σημασία του σχεδιασμού και της οργάνωσης του μαθησιακού περιβάλλοντος (σ. 57-74) </a:t>
            </a:r>
            <a:endParaRPr lang="en-US" sz="2600" dirty="0"/>
          </a:p>
        </p:txBody>
      </p:sp>
    </p:spTree>
    <p:extLst>
      <p:ext uri="{BB962C8B-B14F-4D97-AF65-F5344CB8AC3E}">
        <p14:creationId xmlns="" xmlns:p14="http://schemas.microsoft.com/office/powerpoint/2010/main" val="1516395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B0A3ED8B-11C2-A7F8-D0C1-F54CB101D8E9}"/>
              </a:ext>
            </a:extLst>
          </p:cNvPr>
          <p:cNvSpPr>
            <a:spLocks noGrp="1"/>
          </p:cNvSpPr>
          <p:nvPr>
            <p:ph type="title"/>
          </p:nvPr>
        </p:nvSpPr>
        <p:spPr>
          <a:xfrm>
            <a:off x="838200" y="365126"/>
            <a:ext cx="10515600" cy="451998"/>
          </a:xfrm>
        </p:spPr>
        <p:txBody>
          <a:bodyPr>
            <a:normAutofit fontScale="90000"/>
          </a:bodyPr>
          <a:lstStyle/>
          <a:p>
            <a:r>
              <a:rPr lang="el-GR" sz="3200" dirty="0"/>
              <a:t>Ενδεικτικά ερωτήματα για τις διαστάσεις του χώρου</a:t>
            </a:r>
            <a:endParaRPr lang="en-US" sz="3200" dirty="0"/>
          </a:p>
        </p:txBody>
      </p:sp>
      <p:sp>
        <p:nvSpPr>
          <p:cNvPr id="3" name="Θέση περιεχομένου 2">
            <a:extLst>
              <a:ext uri="{FF2B5EF4-FFF2-40B4-BE49-F238E27FC236}">
                <a16:creationId xmlns="" xmlns:a16="http://schemas.microsoft.com/office/drawing/2014/main" id="{BC4FD61A-D051-1467-1C7C-04B64EF1085D}"/>
              </a:ext>
            </a:extLst>
          </p:cNvPr>
          <p:cNvSpPr>
            <a:spLocks noGrp="1"/>
          </p:cNvSpPr>
          <p:nvPr>
            <p:ph idx="1"/>
          </p:nvPr>
        </p:nvSpPr>
        <p:spPr>
          <a:xfrm>
            <a:off x="457199" y="914400"/>
            <a:ext cx="11215991" cy="5578474"/>
          </a:xfrm>
        </p:spPr>
        <p:txBody>
          <a:bodyPr>
            <a:normAutofit fontScale="92500" lnSpcReduction="10000"/>
          </a:bodyPr>
          <a:lstStyle/>
          <a:p>
            <a:pPr marL="342900" lvl="0" indent="-342900" algn="just">
              <a:lnSpc>
                <a:spcPct val="107000"/>
              </a:lnSpc>
              <a:spcAft>
                <a:spcPts val="1600"/>
              </a:spcAft>
              <a:buFont typeface="Arial" panose="020B0604020202020204" pitchFamily="34" charset="0"/>
              <a:buChar char="•"/>
              <a:tabLst>
                <a:tab pos="139700" algn="l"/>
                <a:tab pos="180340" algn="l"/>
              </a:tabLst>
            </a:pP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Ο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χώρος</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αντανακλα</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ή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όχι</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βιώματα</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των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παιδιών</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Αναδεικνύονται οι ταυτότητες των παιδιών και οι πολιτισμικές τους αναφορές; Λαμβάνονται υπόψη για τη διαμόρφωση του χώρου στοιχεία του πλαισίου της τάξης;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1600"/>
              </a:spcAft>
              <a:buFont typeface="Arial" panose="020B0604020202020204" pitchFamily="34" charset="0"/>
              <a:buChar char="•"/>
              <a:tabLst>
                <a:tab pos="139700" algn="l"/>
                <a:tab pos="180340" algn="l"/>
              </a:tabLst>
            </a:pPr>
            <a:r>
              <a:rPr lang="el-GR" sz="2200" dirty="0">
                <a:effectLst/>
                <a:latin typeface="Calibri" panose="020F0502020204030204" pitchFamily="34" charset="0"/>
                <a:ea typeface="Calibri" panose="020F0502020204030204" pitchFamily="34" charset="0"/>
                <a:cs typeface="Calibri" panose="020F0502020204030204" pitchFamily="34" charset="0"/>
              </a:rPr>
              <a:t>Ποιες δραστηριότητες μαρτυρούν τα υλικά και οι δημιουργίες που υπάρχουν στο χώρο; Που φαίνεται να δίνεται έμφαση (πχ. στη μετάδοση συγκεκριμένων γνώσεων ή τη διαδικασία και την ενθάρρυνση της σκέψης των παιδιών;)</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1600"/>
              </a:spcAft>
              <a:buFont typeface="Arial" panose="020B0604020202020204" pitchFamily="34" charset="0"/>
              <a:buChar char="•"/>
              <a:tabLst>
                <a:tab pos="139700" algn="l"/>
                <a:tab pos="180340" algn="l"/>
              </a:tabLst>
            </a:pPr>
            <a:r>
              <a:rPr lang="el-GR" sz="2200" dirty="0">
                <a:effectLst/>
                <a:latin typeface="Calibri" panose="020F0502020204030204" pitchFamily="34" charset="0"/>
                <a:ea typeface="Calibri" panose="020F0502020204030204" pitchFamily="34" charset="0"/>
                <a:cs typeface="Calibri" panose="020F0502020204030204" pitchFamily="34" charset="0"/>
              </a:rPr>
              <a:t>Τι είδους έργα συναντάμε και σε ποιες υποθέσεις για την εκπαιδευτική διαδικασία μας οδηγούν (για παράδειγμα </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τα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έργα</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των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παιδιών</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είναι</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τυποποιημένα</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στηρίζονται</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δηλαδη</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σε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κάποια</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προκατασκευη</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της/του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εκπαιδευτικου</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ή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είναι</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διαφορετικο</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το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καθένα</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και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είναι</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δημιουργημένα</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μόνο</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απο</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τα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ίδια</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Τα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έργα</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μαρτυρούν</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ενθάρρυνση</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των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παιδιών</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για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προσωπικές</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δημιουργίες</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και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διαφοροποίηση</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της </a:t>
            </a:r>
            <a:r>
              <a:rPr lang="el-GR" sz="2200" dirty="0" err="1">
                <a:solidFill>
                  <a:srgbClr val="000000"/>
                </a:solidFill>
                <a:effectLst/>
                <a:latin typeface="Calibri" panose="020F0502020204030204" pitchFamily="34" charset="0"/>
                <a:ea typeface="MS Mincho" panose="02020609040205080304" pitchFamily="49" charset="-128"/>
                <a:cs typeface="Calibri" panose="020F0502020204030204" pitchFamily="34" charset="0"/>
              </a:rPr>
              <a:t>δουλειάς</a:t>
            </a:r>
            <a:r>
              <a:rPr lang="el-GR" sz="2200" dirty="0">
                <a:solidFill>
                  <a:srgbClr val="000000"/>
                </a:solidFill>
                <a:effectLst/>
                <a:latin typeface="Calibri" panose="020F0502020204030204" pitchFamily="34" charset="0"/>
                <a:ea typeface="MS Mincho" panose="02020609040205080304" pitchFamily="49" charset="-128"/>
                <a:cs typeface="Calibri" panose="020F0502020204030204" pitchFamily="34" charset="0"/>
              </a:rPr>
              <a:t>; </a:t>
            </a:r>
            <a:r>
              <a:rPr lang="el-GR" sz="2200" dirty="0">
                <a:effectLst/>
                <a:latin typeface="Calibri" panose="020F0502020204030204" pitchFamily="34" charset="0"/>
                <a:ea typeface="Calibri" panose="020F0502020204030204" pitchFamily="34" charset="0"/>
                <a:cs typeface="Calibri" panose="020F0502020204030204" pitchFamily="34" charset="0"/>
              </a:rPr>
              <a:t>Υπάρχουν ατομικά, ομαδικά έργα;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Arial" panose="020B0604020202020204" pitchFamily="34" charset="0"/>
              <a:buChar char="•"/>
            </a:pPr>
            <a:r>
              <a:rPr lang="el-GR" sz="2200" dirty="0">
                <a:effectLst/>
                <a:latin typeface="Calibri" panose="020F0502020204030204" pitchFamily="34" charset="0"/>
                <a:ea typeface="Calibri" panose="020F0502020204030204" pitchFamily="34" charset="0"/>
                <a:cs typeface="Calibri" panose="020F0502020204030204" pitchFamily="34" charset="0"/>
              </a:rPr>
              <a:t>Πόσο επιτρέπει τις αλληλεπιδράσεις η χωροταξική διαμόρφωση; </a:t>
            </a:r>
          </a:p>
          <a:p>
            <a:pPr marL="0" lvl="0" indent="0" algn="just">
              <a:lnSpc>
                <a:spcPct val="107000"/>
              </a:lnSpc>
              <a:buNone/>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el-GR" sz="2200" dirty="0">
                <a:effectLst/>
                <a:latin typeface="Calibri" panose="020F0502020204030204" pitchFamily="34" charset="0"/>
                <a:ea typeface="Calibri" panose="020F0502020204030204" pitchFamily="34" charset="0"/>
                <a:cs typeface="Calibri" panose="020F0502020204030204" pitchFamily="34" charset="0"/>
              </a:rPr>
              <a:t>Υπάρχει πρόσβαση των παιδιών σε υλικά και διάφορα σημεία/γωνιές;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 xmlns:p14="http://schemas.microsoft.com/office/powerpoint/2010/main" val="3567351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 xmlns:a16="http://schemas.microsoft.com/office/drawing/2014/main" id="{C31AF65F-E7DE-9028-C56C-9FEE91837969}"/>
              </a:ext>
            </a:extLst>
          </p:cNvPr>
          <p:cNvSpPr>
            <a:spLocks noGrp="1"/>
          </p:cNvSpPr>
          <p:nvPr>
            <p:ph idx="1"/>
          </p:nvPr>
        </p:nvSpPr>
        <p:spPr>
          <a:xfrm>
            <a:off x="838200" y="389106"/>
            <a:ext cx="10515600" cy="5787857"/>
          </a:xfrm>
        </p:spPr>
        <p:txBody>
          <a:bodyPr/>
          <a:lstStyle/>
          <a:p>
            <a:pPr algn="just">
              <a:lnSpc>
                <a:spcPct val="107000"/>
              </a:lnSpc>
              <a:spcAft>
                <a:spcPts val="800"/>
              </a:spcAft>
            </a:pPr>
            <a:r>
              <a:rPr lang="el-GR" sz="2400" b="1" dirty="0">
                <a:effectLst/>
                <a:latin typeface="Calibri" panose="020F0502020204030204" pitchFamily="34" charset="0"/>
                <a:ea typeface="Calibri" panose="020F0502020204030204" pitchFamily="34" charset="0"/>
                <a:cs typeface="Calibri" panose="020F0502020204030204" pitchFamily="34" charset="0"/>
              </a:rPr>
              <a:t>Μεθοδολογία καταγραφής</a:t>
            </a:r>
            <a:r>
              <a:rPr lang="el-GR" sz="2400" dirty="0">
                <a:effectLst/>
                <a:latin typeface="Calibri" panose="020F0502020204030204" pitchFamily="34" charset="0"/>
                <a:ea typeface="Calibri" panose="020F0502020204030204" pitchFamily="34" charset="0"/>
                <a:cs typeface="Calibri" panose="020F0502020204030204" pitchFamily="34" charset="0"/>
              </a:rPr>
              <a:t>:</a:t>
            </a:r>
          </a:p>
          <a:p>
            <a:pPr marL="0" indent="0" algn="just">
              <a:lnSpc>
                <a:spcPct val="107000"/>
              </a:lnSpc>
              <a:spcAft>
                <a:spcPts val="800"/>
              </a:spcAft>
              <a:buNone/>
            </a:pPr>
            <a:r>
              <a:rPr lang="el-GR" sz="2400" dirty="0">
                <a:effectLst/>
                <a:latin typeface="Calibri" panose="020F0502020204030204" pitchFamily="34" charset="0"/>
                <a:ea typeface="Calibri" panose="020F0502020204030204" pitchFamily="34" charset="0"/>
                <a:cs typeface="Calibri" panose="020F0502020204030204" pitchFamily="34" charset="0"/>
              </a:rPr>
              <a:t>Είναι χρήσιμο τα περιγραφικά στοιχεία να καταγραφούν σε ένα δίστηλο (αριστερή στήλη) και στη δεξιά να προσπαθήσετε να ερμηνεύσετε/αναλύσετε την περιγραφή σας με βάση και τα όσα έχουμε συζητήσει και έχετε μελετήσει στο πλαίσιο του μαθήματος.</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2400" b="1" dirty="0" err="1">
                <a:effectLst/>
                <a:latin typeface="Calibri" panose="020F0502020204030204" pitchFamily="34" charset="0"/>
                <a:ea typeface="Calibri" panose="020F0502020204030204" pitchFamily="34" charset="0"/>
                <a:cs typeface="Calibri" panose="020F0502020204030204" pitchFamily="34" charset="0"/>
              </a:rPr>
              <a:t>Αναστοχασμός</a:t>
            </a:r>
            <a:r>
              <a:rPr lang="el-GR" sz="2400" b="1" dirty="0">
                <a:effectLst/>
                <a:latin typeface="Calibri" panose="020F0502020204030204" pitchFamily="34" charset="0"/>
                <a:ea typeface="Calibri" panose="020F0502020204030204" pitchFamily="34" charset="0"/>
                <a:cs typeface="Calibri" panose="020F0502020204030204" pitchFamily="34" charset="0"/>
              </a:rPr>
              <a:t>: </a:t>
            </a:r>
          </a:p>
          <a:p>
            <a:pPr marL="0" indent="0" algn="just">
              <a:lnSpc>
                <a:spcPct val="107000"/>
              </a:lnSpc>
              <a:spcAft>
                <a:spcPts val="800"/>
              </a:spcAft>
              <a:buNone/>
            </a:pPr>
            <a:r>
              <a:rPr lang="el-GR" sz="2400" dirty="0">
                <a:effectLst/>
                <a:latin typeface="Calibri" panose="020F0502020204030204" pitchFamily="34" charset="0"/>
                <a:ea typeface="Calibri" panose="020F0502020204030204" pitchFamily="34" charset="0"/>
                <a:cs typeface="Calibri" panose="020F0502020204030204" pitchFamily="34" charset="0"/>
              </a:rPr>
              <a:t>Υπάρχουν κάποια ερωτήματα και προβληματισμοί που σας δημιουργήθηκαν σε σχέση με το χώρο σε αυτή την πρώτη σας παρατήρηση;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 xmlns:p14="http://schemas.microsoft.com/office/powerpoint/2010/main" val="4121136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0DD7057-03F8-3C56-38BD-8F5F68EB9CCD}"/>
              </a:ext>
            </a:extLst>
          </p:cNvPr>
          <p:cNvSpPr>
            <a:spLocks noGrp="1"/>
          </p:cNvSpPr>
          <p:nvPr>
            <p:ph type="title"/>
          </p:nvPr>
        </p:nvSpPr>
        <p:spPr>
          <a:xfrm>
            <a:off x="838200" y="365125"/>
            <a:ext cx="10515600" cy="549275"/>
          </a:xfrm>
        </p:spPr>
        <p:txBody>
          <a:bodyPr>
            <a:normAutofit/>
          </a:bodyPr>
          <a:lstStyle/>
          <a:p>
            <a:pPr algn="just"/>
            <a:r>
              <a:rPr lang="el-GR" sz="3200" dirty="0"/>
              <a:t>Γ. Δραστηριότητα ή στιγμιότυπο δραστηριότητας</a:t>
            </a:r>
            <a:endParaRPr lang="en-US" sz="3200" dirty="0"/>
          </a:p>
        </p:txBody>
      </p:sp>
      <p:sp>
        <p:nvSpPr>
          <p:cNvPr id="3" name="Θέση περιεχομένου 2">
            <a:extLst>
              <a:ext uri="{FF2B5EF4-FFF2-40B4-BE49-F238E27FC236}">
                <a16:creationId xmlns="" xmlns:a16="http://schemas.microsoft.com/office/drawing/2014/main" id="{0C197B45-727C-7CCC-A11E-AA4CF160320F}"/>
              </a:ext>
            </a:extLst>
          </p:cNvPr>
          <p:cNvSpPr>
            <a:spLocks noGrp="1"/>
          </p:cNvSpPr>
          <p:nvPr>
            <p:ph idx="1"/>
          </p:nvPr>
        </p:nvSpPr>
        <p:spPr/>
        <p:txBody>
          <a:bodyPr/>
          <a:lstStyle/>
          <a:p>
            <a:pPr marL="0" indent="0" algn="just">
              <a:lnSpc>
                <a:spcPct val="107000"/>
              </a:lnSpc>
              <a:spcAft>
                <a:spcPts val="800"/>
              </a:spcAft>
              <a:buNone/>
            </a:pPr>
            <a:r>
              <a:rPr lang="el-GR" dirty="0">
                <a:effectLst/>
                <a:latin typeface="Calibri" panose="020F0502020204030204" pitchFamily="34" charset="0"/>
                <a:ea typeface="Calibri" panose="020F0502020204030204" pitchFamily="34" charset="0"/>
                <a:cs typeface="Calibri" panose="020F0502020204030204" pitchFamily="34" charset="0"/>
              </a:rPr>
              <a:t>Προσπαθήστε επίσης να καταγράψετε ένα στιγμιότυπο ή μια μικρή δραστηριότητα. Σχολιάστε σε σχέση με το πώς αντιλαμβάνεστε τη διαδικασία μάθησης.</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 xmlns:p14="http://schemas.microsoft.com/office/powerpoint/2010/main" val="10744685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633</Words>
  <Application>Microsoft Office PowerPoint</Application>
  <PresentationFormat>Προσαρμογή</PresentationFormat>
  <Paragraphs>42</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Συζητώντας για τις παρατηρήσεις σας</vt:lpstr>
      <vt:lpstr>Δραστηριότητα</vt:lpstr>
      <vt:lpstr>Εργασία</vt:lpstr>
      <vt:lpstr>Α. Ταυτότητα νηπιαγωγείου</vt:lpstr>
      <vt:lpstr>Β. Χώρος</vt:lpstr>
      <vt:lpstr>Ενδεικτικά ερωτήματα για τις διαστάσεις του χώρου</vt:lpstr>
      <vt:lpstr>Διαφάνεια 7</vt:lpstr>
      <vt:lpstr>Γ. Δραστηριότητα ή στιγμιότυπο δραστηριότητας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1η και 2η παρατήρηση</dc:title>
  <dc:creator>Natasa</dc:creator>
  <cp:lastModifiedBy>user</cp:lastModifiedBy>
  <cp:revision>4</cp:revision>
  <dcterms:created xsi:type="dcterms:W3CDTF">2023-10-30T20:13:15Z</dcterms:created>
  <dcterms:modified xsi:type="dcterms:W3CDTF">2023-11-01T06:10:08Z</dcterms:modified>
</cp:coreProperties>
</file>