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0" r:id="rId3"/>
    <p:sldId id="261" r:id="rId4"/>
    <p:sldId id="264" r:id="rId5"/>
    <p:sldId id="262" r:id="rId6"/>
    <p:sldId id="265" r:id="rId7"/>
    <p:sldId id="266" r:id="rId8"/>
    <p:sldId id="267" r:id="rId9"/>
    <p:sldId id="268" r:id="rId10"/>
    <p:sldId id="276" r:id="rId11"/>
    <p:sldId id="269" r:id="rId12"/>
    <p:sldId id="273" r:id="rId13"/>
    <p:sldId id="274" r:id="rId14"/>
    <p:sldId id="272" r:id="rId15"/>
    <p:sldId id="277" r:id="rId16"/>
    <p:sldId id="280" r:id="rId17"/>
    <p:sldId id="279" r:id="rId18"/>
    <p:sldId id="271" r:id="rId19"/>
    <p:sldId id="275" r:id="rId20"/>
    <p:sldId id="270" r:id="rId21"/>
    <p:sldId id="281" r:id="rId22"/>
    <p:sldId id="259" r:id="rId23"/>
    <p:sldId id="258" r:id="rId24"/>
    <p:sldId id="257" r:id="rId25"/>
    <p:sldId id="282" r:id="rId26"/>
    <p:sldId id="283" r:id="rId27"/>
    <p:sldId id="284" r:id="rId28"/>
    <p:sldId id="285" r:id="rId29"/>
    <p:sldId id="286"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15620"/>
    <p:restoredTop sz="94660"/>
  </p:normalViewPr>
  <p:slideViewPr>
    <p:cSldViewPr>
      <p:cViewPr varScale="1">
        <p:scale>
          <a:sx n="82" d="100"/>
          <a:sy n="82" d="100"/>
        </p:scale>
        <p:origin x="-20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F3A3C-B04A-4592-88F0-2C7F2C92DF37}" type="datetimeFigureOut">
              <a:rPr lang="el-GR" smtClean="0"/>
              <a:pPr/>
              <a:t>11/11/2023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45CDAD-8B92-4DDC-AB7D-4540D94702E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Με ποια ερώτηση συνδέεται;</a:t>
            </a:r>
            <a:r>
              <a:rPr lang="el-GR" baseline="0" dirty="0" smtClean="0"/>
              <a:t> </a:t>
            </a:r>
            <a:r>
              <a:rPr lang="el-GR" baseline="0" smtClean="0"/>
              <a:t>Βιώματα παιδιών…..</a:t>
            </a:r>
            <a:endParaRPr lang="el-GR"/>
          </a:p>
        </p:txBody>
      </p:sp>
      <p:sp>
        <p:nvSpPr>
          <p:cNvPr id="4" name="3 - Θέση αριθμού διαφάνειας"/>
          <p:cNvSpPr>
            <a:spLocks noGrp="1"/>
          </p:cNvSpPr>
          <p:nvPr>
            <p:ph type="sldNum" sz="quarter" idx="10"/>
          </p:nvPr>
        </p:nvSpPr>
        <p:spPr/>
        <p:txBody>
          <a:bodyPr/>
          <a:lstStyle/>
          <a:p>
            <a:fld id="{1845CDAD-8B92-4DDC-AB7D-4540D94702EB}" type="slidenum">
              <a:rPr lang="el-GR" smtClean="0"/>
              <a:pPr/>
              <a:t>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Στην</a:t>
            </a:r>
            <a:r>
              <a:rPr lang="el-GR" baseline="0" dirty="0" smtClean="0"/>
              <a:t> ερμηνεία</a:t>
            </a:r>
            <a:endParaRPr lang="el-GR" dirty="0"/>
          </a:p>
        </p:txBody>
      </p:sp>
      <p:sp>
        <p:nvSpPr>
          <p:cNvPr id="4" name="3 - Θέση αριθμού διαφάνειας"/>
          <p:cNvSpPr>
            <a:spLocks noGrp="1"/>
          </p:cNvSpPr>
          <p:nvPr>
            <p:ph type="sldNum" sz="quarter" idx="10"/>
          </p:nvPr>
        </p:nvSpPr>
        <p:spPr/>
        <p:txBody>
          <a:bodyPr/>
          <a:lstStyle/>
          <a:p>
            <a:fld id="{1845CDAD-8B92-4DDC-AB7D-4540D94702EB}" type="slidenum">
              <a:rPr lang="el-GR" smtClean="0"/>
              <a:pPr/>
              <a:t>23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11/11/2023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11/11/2023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11/11/2023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11/11/2023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931;&#932;&#917;&#934;%20&#922;&#961;&#943;&#963;&#953;&#956;&#959;%20&#963;&#965;&#956;&#946;&#940;&#957;%20&#935;&#969;&#961;&#959;&#962;.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1</a:t>
            </a:r>
            <a:r>
              <a:rPr lang="el-GR" baseline="30000" dirty="0" smtClean="0"/>
              <a:t>η</a:t>
            </a:r>
            <a:r>
              <a:rPr lang="el-GR" dirty="0" smtClean="0"/>
              <a:t> Εποπτεία </a:t>
            </a:r>
            <a:br>
              <a:rPr lang="el-GR" dirty="0" smtClean="0"/>
            </a:br>
            <a:r>
              <a:rPr lang="el-GR" dirty="0" smtClean="0"/>
              <a:t>Χώρος και Μάθηση</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b="1" dirty="0" smtClean="0">
                <a:solidFill>
                  <a:srgbClr val="000000"/>
                </a:solidFill>
                <a:ea typeface="Calibri" panose="020F0502020204030204" pitchFamily="34" charset="0"/>
                <a:cs typeface="Times New Roman" panose="02020603050405020304" pitchFamily="18" charset="0"/>
              </a:rPr>
              <a:t>Στην περιγραφή του χώρου προσπαθήστε να κρατήσετε ισορροπία ανάμεσα σε μια εξαντλητική περιγραφή με στοιχεία που πιθανόν δεν έχει σημασία να καταγραφούν και μια περιγραφή απλής αναφοράς αντικειμένων και υλικών.</a:t>
            </a:r>
            <a:r>
              <a:rPr lang="el-GR" dirty="0" smtClean="0">
                <a:solidFill>
                  <a:srgbClr val="000000"/>
                </a:solidFill>
                <a:ea typeface="Calibri" panose="020F0502020204030204" pitchFamily="34" charset="0"/>
                <a:cs typeface="Times New Roman" panose="02020603050405020304" pitchFamily="18" charset="0"/>
              </a:rPr>
              <a:t> Σκεφτείτε επίσης αν κάποιος/α που δεν έχει επισκεφτεί τον συγκεκριμένο χώρο καταλαβαίνει με ποιόν τρόπο είναι διαμορφωμένος από την περιγραφή σας.</a:t>
            </a:r>
            <a:endParaRPr lang="el-GR" dirty="0" smtClean="0">
              <a:ea typeface="Calibri" panose="020F0502020204030204" pitchFamily="34" charset="0"/>
              <a:cs typeface="Times New Roman" panose="02020603050405020304" pitchFamily="18" charset="0"/>
            </a:endParaRP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A71BD4B-8392-4F22-8FD3-F53E16808B25}"/>
              </a:ext>
            </a:extLst>
          </p:cNvPr>
          <p:cNvSpPr>
            <a:spLocks noGrp="1"/>
          </p:cNvSpPr>
          <p:nvPr>
            <p:ph type="title"/>
          </p:nvPr>
        </p:nvSpPr>
        <p:spPr>
          <a:xfrm>
            <a:off x="187036" y="191397"/>
            <a:ext cx="8703425" cy="489640"/>
          </a:xfrm>
        </p:spPr>
        <p:txBody>
          <a:bodyPr>
            <a:normAutofit fontScale="90000"/>
          </a:bodyPr>
          <a:lstStyle/>
          <a:p>
            <a:pPr algn="ctr"/>
            <a:r>
              <a:rPr lang="el-GR" sz="3200" b="1" dirty="0">
                <a:solidFill>
                  <a:schemeClr val="accent1">
                    <a:lumMod val="75000"/>
                  </a:schemeClr>
                </a:solidFill>
              </a:rPr>
              <a:t>Εστίαση: </a:t>
            </a:r>
            <a:r>
              <a:rPr lang="el-GR" sz="3200" b="1" i="1" dirty="0">
                <a:solidFill>
                  <a:schemeClr val="accent1">
                    <a:lumMod val="75000"/>
                  </a:schemeClr>
                </a:solidFill>
              </a:rPr>
              <a:t>Χώρος ως μαθησιακό περιβάλλον </a:t>
            </a:r>
            <a:r>
              <a:rPr lang="el-GR" sz="3200" b="1" dirty="0">
                <a:solidFill>
                  <a:schemeClr val="accent1">
                    <a:lumMod val="75000"/>
                  </a:schemeClr>
                </a:solidFill>
              </a:rPr>
              <a:t>– Τι έχει σημασία να παρατηρήσω;</a:t>
            </a:r>
          </a:p>
        </p:txBody>
      </p:sp>
      <p:sp>
        <p:nvSpPr>
          <p:cNvPr id="3" name="Θέση περιεχομένου 2">
            <a:extLst>
              <a:ext uri="{FF2B5EF4-FFF2-40B4-BE49-F238E27FC236}">
                <a16:creationId xmlns:a16="http://schemas.microsoft.com/office/drawing/2014/main" xmlns="" id="{2BE6BA60-6C8E-40D5-942A-2F70F73FA15D}"/>
              </a:ext>
            </a:extLst>
          </p:cNvPr>
          <p:cNvSpPr>
            <a:spLocks noGrp="1"/>
          </p:cNvSpPr>
          <p:nvPr>
            <p:ph idx="1"/>
          </p:nvPr>
        </p:nvSpPr>
        <p:spPr>
          <a:xfrm>
            <a:off x="642910" y="1000108"/>
            <a:ext cx="7886700" cy="5143293"/>
          </a:xfrm>
        </p:spPr>
        <p:txBody>
          <a:bodyPr>
            <a:normAutofit fontScale="77500" lnSpcReduction="20000"/>
          </a:bodyPr>
          <a:lstStyle/>
          <a:p>
            <a:pPr marL="0" indent="0" algn="just">
              <a:buNone/>
            </a:pPr>
            <a:r>
              <a:rPr lang="el-GR" dirty="0"/>
              <a:t>Τι είδους ερεθίσματα παρέχει ή δεν παρέχει στα παιδιά για να οικοδομήσουν τη γνώση τους και για να διευρύνουν τις εμπειρίες και τα ενδιαφέροντά τους; </a:t>
            </a:r>
            <a:r>
              <a:rPr lang="el-GR" sz="2800" i="1" dirty="0"/>
              <a:t>[</a:t>
            </a:r>
            <a:r>
              <a:rPr lang="el-GR" sz="2800" i="1" dirty="0" err="1"/>
              <a:t>σσ</a:t>
            </a:r>
            <a:r>
              <a:rPr lang="el-GR" sz="2800" i="1" dirty="0"/>
              <a:t>. 55-66, τόμος β)</a:t>
            </a:r>
            <a:endParaRPr lang="el-GR" dirty="0"/>
          </a:p>
          <a:p>
            <a:pPr marL="457200" lvl="1" indent="0" algn="just">
              <a:buNone/>
            </a:pPr>
            <a:r>
              <a:rPr lang="el-GR" dirty="0"/>
              <a:t>π.χ.</a:t>
            </a:r>
          </a:p>
          <a:p>
            <a:pPr marL="457200" lvl="1" indent="0" algn="just">
              <a:buNone/>
            </a:pPr>
            <a:r>
              <a:rPr lang="el-GR" dirty="0"/>
              <a:t>-πρόσβαση σε σημεία (π.χ. βιβλιοθήκη) και υλικά</a:t>
            </a:r>
          </a:p>
          <a:p>
            <a:pPr marL="457200" lvl="1" indent="0" algn="just">
              <a:buNone/>
            </a:pPr>
            <a:r>
              <a:rPr lang="el-GR" dirty="0"/>
              <a:t>-χωροταξική διαμόρφωση και συνεργασία</a:t>
            </a:r>
          </a:p>
          <a:p>
            <a:pPr marL="457200" lvl="1" indent="0" algn="just">
              <a:buNone/>
            </a:pPr>
            <a:r>
              <a:rPr lang="el-GR" dirty="0"/>
              <a:t>-ερεθίσματα που ενεργοποιούν το ενδιαφέρον των παιδιών</a:t>
            </a:r>
          </a:p>
          <a:p>
            <a:pPr marL="457200" lvl="1" indent="0" algn="just">
              <a:buNone/>
            </a:pPr>
            <a:r>
              <a:rPr lang="el-GR" dirty="0"/>
              <a:t>-εμπλοκή παιδιών</a:t>
            </a:r>
          </a:p>
          <a:p>
            <a:pPr marL="457200" lvl="1" indent="0" algn="just">
              <a:buNone/>
            </a:pPr>
            <a:r>
              <a:rPr lang="el-GR" dirty="0"/>
              <a:t>-αντανάκλαση δουλειάς που γίνεται (πχ. πανομοιότυπα έργα, ατομικά ή ομαδικά;)</a:t>
            </a:r>
          </a:p>
          <a:p>
            <a:pPr marL="0" indent="0" algn="just">
              <a:buNone/>
            </a:pPr>
            <a:endParaRPr lang="el-GR" dirty="0"/>
          </a:p>
          <a:p>
            <a:pPr marL="0" indent="0" algn="just">
              <a:buNone/>
            </a:pPr>
            <a:r>
              <a:rPr lang="el-GR" dirty="0"/>
              <a:t>Καταγράφω στοιχεία και εσωτερικού και εξωτερικού χώρου</a:t>
            </a:r>
          </a:p>
          <a:p>
            <a:pPr marL="0" indent="0" algn="just">
              <a:buNone/>
            </a:pPr>
            <a:r>
              <a:rPr lang="el-GR" b="1" u="sng" dirty="0"/>
              <a:t>Θυμάμαι</a:t>
            </a:r>
            <a:r>
              <a:rPr lang="el-GR" b="1" dirty="0"/>
              <a:t>: Ανασυγκρότηση πλαισίου: </a:t>
            </a:r>
            <a:r>
              <a:rPr lang="el-GR" b="1" i="1" dirty="0"/>
              <a:t>Πώς αλλάζει ο χώρος; </a:t>
            </a:r>
            <a:r>
              <a:rPr lang="el-GR" i="1" dirty="0"/>
              <a:t>(αντλώ στοιχεία και στις επόμενες παρατηρήσεις)</a:t>
            </a:r>
          </a:p>
        </p:txBody>
      </p:sp>
    </p:spTree>
    <p:extLst>
      <p:ext uri="{BB962C8B-B14F-4D97-AF65-F5344CB8AC3E}">
        <p14:creationId xmlns:p14="http://schemas.microsoft.com/office/powerpoint/2010/main" xmlns="" val="1894696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Σχολιάστε τις παρακάτω περιγραφές.</a:t>
            </a:r>
            <a:br>
              <a:rPr lang="el-GR" dirty="0" smtClean="0"/>
            </a:br>
            <a:r>
              <a:rPr lang="el-GR" dirty="0" smtClean="0"/>
              <a:t>Τι λείπει και τι περισσεύει;</a:t>
            </a:r>
            <a:endParaRPr lang="el-GR" dirty="0"/>
          </a:p>
        </p:txBody>
      </p:sp>
      <p:sp>
        <p:nvSpPr>
          <p:cNvPr id="3" name="2 - Θέση περιεχομένου"/>
          <p:cNvSpPr>
            <a:spLocks noGrp="1"/>
          </p:cNvSpPr>
          <p:nvPr>
            <p:ph idx="1"/>
          </p:nvPr>
        </p:nvSpPr>
        <p:spPr/>
        <p:txBody>
          <a:bodyPr/>
          <a:lstStyle/>
          <a:p>
            <a:r>
              <a:rPr lang="el-GR" b="1" dirty="0" smtClean="0"/>
              <a:t>Η αίθουσα του νηπιαγωγείου είναι μικρή, όχι τόσο ευρύχωρη και τα χρώματα του τοίχου είναι σε μπεζ, πράσινες και λευκές αποχρώσεις ( σχετικά φωτεινές).Την προσοχή τραβάει μια  γιρλάντα «καλώς ήρθατε»  Υπάρχουν τρία μεγάλα παράθυρα με κουρτίνες κόκκινης απόχρωσης και μία πράσινη πόρτα </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285728"/>
            <a:ext cx="8258204" cy="5840435"/>
          </a:xfrm>
        </p:spPr>
        <p:txBody>
          <a:bodyPr>
            <a:normAutofit fontScale="70000" lnSpcReduction="20000"/>
          </a:bodyPr>
          <a:lstStyle/>
          <a:p>
            <a:r>
              <a:rPr lang="el-GR" dirty="0" smtClean="0"/>
              <a:t>Πιο δίπλα βλέπουμε και πάλι μια ντουλάπα, έναν ανεμιστήρα και έναν κάδο πιθανότατα ανακύκλωσης. Στον ακριβώς διπλανό τοίχο, ο οποίος βρίσκεται απέναντι από την είσοδο της αίθουσας, υπάρχει η πόρτα της διπλανής αίθουσας. Περιμετρικά από την πόρτα υπάρχουν κολλημένες κάποιες πανομοιότυπες κατασκευές-ζωγραφιές, που έχουν σαν τίτλο τη φράση «καλό φθινόπωρο» και εικονίζουν έναν σκαντζόχοιρο (εκτυπωμένο). Αντί για αγκάθια έχει κολλημένα φθινοπωρινά φύλλα. Δίπλα υπάρχει μια στοίβα από κρεβατάκια, μια κατασκευή από γεωμετρικά σχήματα κομμένα και κολλημένα σε μεγάλο χαρτόνι, ένας άσπρος πίνακας, ένα ξύλινο τραπεζάκι με ένα συρτάρι που έχει πλαστικά φρούτα και λαχανικά, και δύο μεγάλες κολλητές βιβλιοθήκες που πέρα από βιβλία έχουν επιτραπέζια παιχνίδια, χαρτόνια με διάφορα χρώματα και πακέτα με χαρτιά Α4. Πάνω από τις βιβλιοθήκες υπάρχει ένα κλιματιστικό και ένας ανεμιστήρας. Διπλά στην μια βιβλιοθήκη υπάρχει ένα τραπεζάκι με διάφορα παιχνίδια.</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r>
              <a:rPr lang="el-GR" dirty="0" smtClean="0"/>
              <a:t>Στην απέναντι πλευρά υπάρχει μία γωνιά με ένα ξύλινο σπιτάκι και </a:t>
            </a:r>
            <a:r>
              <a:rPr lang="el-GR" dirty="0" smtClean="0">
                <a:solidFill>
                  <a:srgbClr val="FF0000"/>
                </a:solidFill>
              </a:rPr>
              <a:t>ένα μαγαζάκι που είναι ο χώρος που παίζουν τα παιδιά</a:t>
            </a:r>
            <a:r>
              <a:rPr lang="el-GR" dirty="0" smtClean="0"/>
              <a:t>. Δεξιά από αυτό είναι κρεμασμένος ένας πολύ μεγάλος πίνακας ανακοινώσεων στον οποίο η εκπαιδευτικός τοποθετεί τις πρόσφατες εργασίες των παιδιών. Στην άλλη γωνία της αίθουσας βρίσκεται μία βιβλιοθήκη ακόμα με παραμύθια και ένα χαμηλότερο έπιπλο με παιχνίδια και επιτραπέζια.</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endParaRPr lang="el-GR" smtClean="0"/>
          </a:p>
        </p:txBody>
      </p:sp>
      <p:pic>
        <p:nvPicPr>
          <p:cNvPr id="11267" name="Picture 2" descr="C:\Users\user\Desktop\EGGRAFA\TEAPH\14-15\901\deltia- xwros- mi lektiki\Φωτογραφία1027.jpg"/>
          <p:cNvPicPr>
            <a:picLocks noGrp="1" noChangeAspect="1" noChangeArrowheads="1"/>
          </p:cNvPicPr>
          <p:nvPr>
            <p:ph idx="1"/>
          </p:nvPr>
        </p:nvPicPr>
        <p:blipFill>
          <a:blip r:embed="rId2"/>
          <a:srcRect/>
          <a:stretch>
            <a:fillRect/>
          </a:stretch>
        </p:blipFill>
        <p:spPr>
          <a:xfrm>
            <a:off x="1835150" y="303232"/>
            <a:ext cx="6380188" cy="591185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 - Τίτλος"/>
          <p:cNvSpPr>
            <a:spLocks noGrp="1"/>
          </p:cNvSpPr>
          <p:nvPr>
            <p:ph type="title"/>
          </p:nvPr>
        </p:nvSpPr>
        <p:spPr/>
        <p:txBody>
          <a:bodyPr/>
          <a:lstStyle/>
          <a:p>
            <a:endParaRPr lang="el-GR" smtClean="0"/>
          </a:p>
        </p:txBody>
      </p:sp>
      <p:sp>
        <p:nvSpPr>
          <p:cNvPr id="1028" name="2 - Θέση περιεχομένου"/>
          <p:cNvSpPr>
            <a:spLocks noGrp="1"/>
          </p:cNvSpPr>
          <p:nvPr>
            <p:ph idx="1"/>
          </p:nvPr>
        </p:nvSpPr>
        <p:spPr/>
        <p:txBody>
          <a:bodyPr/>
          <a:lstStyle/>
          <a:p>
            <a:endParaRPr lang="el-GR" smtClean="0"/>
          </a:p>
        </p:txBody>
      </p:sp>
      <p:graphicFrame>
        <p:nvGraphicFramePr>
          <p:cNvPr id="1026" name="Object 2"/>
          <p:cNvGraphicFramePr>
            <a:graphicFrameLocks noChangeAspect="1"/>
          </p:cNvGraphicFramePr>
          <p:nvPr/>
        </p:nvGraphicFramePr>
        <p:xfrm>
          <a:off x="3395663" y="3086100"/>
          <a:ext cx="2351087" cy="685800"/>
        </p:xfrm>
        <a:graphic>
          <a:graphicData uri="http://schemas.openxmlformats.org/presentationml/2006/ole">
            <p:oleObj spid="_x0000_s1026" name="Αντικείμενο κελύφους συσκευασίας" showAsIcon="1" r:id="rId3" imgW="2351880" imgH="685440" progId="Package">
              <p:embed/>
            </p:oleObj>
          </a:graphicData>
        </a:graphic>
      </p:graphicFrame>
      <p:pic>
        <p:nvPicPr>
          <p:cNvPr id="1029" name="Picture 3" descr="F:\901\Yliko\ebites\φωτογραφικό υλικό\DSC05952.JPG"/>
          <p:cNvPicPr>
            <a:picLocks noChangeAspect="1" noChangeArrowheads="1"/>
          </p:cNvPicPr>
          <p:nvPr/>
        </p:nvPicPr>
        <p:blipFill>
          <a:blip r:embed="rId4"/>
          <a:srcRect/>
          <a:stretch>
            <a:fillRect/>
          </a:stretch>
        </p:blipFill>
        <p:spPr bwMode="auto">
          <a:xfrm>
            <a:off x="-17002125" y="-10215563"/>
            <a:ext cx="34747200" cy="26060401"/>
          </a:xfrm>
          <a:prstGeom prst="rect">
            <a:avLst/>
          </a:prstGeom>
          <a:noFill/>
          <a:ln w="9525">
            <a:noFill/>
            <a:miter lim="800000"/>
            <a:headEnd/>
            <a:tailEnd/>
          </a:ln>
        </p:spPr>
      </p:pic>
      <p:pic>
        <p:nvPicPr>
          <p:cNvPr id="1030" name="Picture 3" descr="F:\901\Yliko\ebites\φωτογραφικό υλικό\DSC05952.JPG"/>
          <p:cNvPicPr>
            <a:picLocks noChangeAspect="1" noChangeArrowheads="1"/>
          </p:cNvPicPr>
          <p:nvPr/>
        </p:nvPicPr>
        <p:blipFill>
          <a:blip r:embed="rId5"/>
          <a:srcRect/>
          <a:stretch>
            <a:fillRect/>
          </a:stretch>
        </p:blipFill>
        <p:spPr bwMode="auto">
          <a:xfrm>
            <a:off x="-28898850" y="-18859500"/>
            <a:ext cx="6011862" cy="450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user\Desktop\EGGRAFA\ZEP\12-13\29o\φωτο γωνιές αναδυόμενη\P4160032.JPG"/>
          <p:cNvPicPr>
            <a:picLocks noChangeAspect="1" noChangeArrowheads="1"/>
          </p:cNvPicPr>
          <p:nvPr/>
        </p:nvPicPr>
        <p:blipFill>
          <a:blip r:embed="rId2"/>
          <a:srcRect r="28436"/>
          <a:stretch>
            <a:fillRect/>
          </a:stretch>
        </p:blipFill>
        <p:spPr bwMode="auto">
          <a:xfrm>
            <a:off x="500034" y="0"/>
            <a:ext cx="7500990" cy="5989638"/>
          </a:xfrm>
          <a:prstGeom prst="rect">
            <a:avLst/>
          </a:prstGeom>
          <a:noFill/>
          <a:ln w="9525">
            <a:noFill/>
            <a:miter lim="800000"/>
            <a:headEnd/>
            <a:tailEnd/>
          </a:ln>
          <a:effectLst>
            <a:outerShdw blurRad="50800" dist="50800" dir="5400000" algn="ctr" rotWithShape="0">
              <a:srgbClr val="000000">
                <a:alpha val="7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571480"/>
            <a:ext cx="8329642" cy="5554683"/>
          </a:xfrm>
        </p:spPr>
        <p:txBody>
          <a:bodyPr>
            <a:normAutofit fontScale="62500" lnSpcReduction="20000"/>
          </a:bodyPr>
          <a:lstStyle/>
          <a:p>
            <a:r>
              <a:rPr lang="el-GR" dirty="0" smtClean="0"/>
              <a:t>Δεξιά της εισόδου βρίσκεται ένα τραπέζι πάνω στο οποίο υπάρχει ένα άβακας, </a:t>
            </a:r>
            <a:r>
              <a:rPr lang="el-GR" dirty="0" err="1" smtClean="0"/>
              <a:t>παζλ</a:t>
            </a:r>
            <a:r>
              <a:rPr lang="el-GR" dirty="0" smtClean="0"/>
              <a:t> με την αλφαβήτα, τετράδια με το όνομα του κάθε μαθητή και ακριβώς πάνω ένα χαρτόνι με τα γράμματα της αλφαβήτας, μέσα σε ένα καλάθι υπάρχουν κομμένα μικρά χαρτάκια φωτοτυπημένα που έχουν τα γράμματα και δίπλα το σύμβολό τους στην νοηματική γλώσσα και μια εικόνα για κάθε γράμμα. Συνεχίζοντας υπάρχουν τρεις </a:t>
            </a:r>
            <a:r>
              <a:rPr lang="el-GR" dirty="0" err="1" smtClean="0"/>
              <a:t>συρταριέρες</a:t>
            </a:r>
            <a:r>
              <a:rPr lang="el-GR" dirty="0" smtClean="0"/>
              <a:t> και σε κάθε συρτάρι αναγράφεται το όνομα κάθε μαθητή εκτυπωμένα από την νηπιαγωγό, από πάνω υπάρχουν καλαθάκια με διαφόρων ειδών χρώματα, κόλλες, ψαλίδια, πλαστελίνες και χαρτιά. Πάνω από αυτά είναι κολλημένες εργασίες των παιδιών: ένας φαντάρος για ζωγραφική ενόψει 28ης, ένα χαρτί χωρισμένο στα τέσσερα, όπου σε κάθε κουτί είναι σχεδιασμένο από τη νηπιαγωγό ένα σχήμα και τα παιδιά το μετατρέπουν σε ότι θέλουν, ένα χαρτόνι όπου το κάθε παιδί έχει κολλήσει σχήματα πολύχρωμα κομμένα από τη νηπιαγωγό σε κάποιο δοσμένο πλαίσιο (τα περισσότερα είναι σπιτάκια) και ένα χαρτόνι με τίτλο «Όλοι ίσοι, όλοι  διαφορετικοί» που δεν γνωρίζουμε αν είναι έργο των φετινών παιδιών. Ακριβώς από πάνω, σε κάρτες υπάρχει η αλφαβήτα. Δίπλα από την πόρτα της αυλής υπάρχουν τελάρα γεμισμένα με κούκλες, αρκουδάκια, σιδερώστρα, δίπλα τους ένα ξύλινο σπιτάκι όπου μέσα υπάρχει κουζίνα, φρούτα/λαχανικά, καρεκλάκια, ταμειακή μηχανή, μαγειρικά σκεύη, καρέκλες και ένας καθρέφτης κρεμασμένος</a:t>
            </a:r>
          </a:p>
          <a:p>
            <a:r>
              <a:rPr lang="el-GR" dirty="0" smtClean="0"/>
              <a:t>Βλέπε διαφ. 28 ΕΡΜΗΝΕΙΑ</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smtClean="0"/>
              <a:t>Όσο αφορά την γωνιά της βιβλιοθήκης αυτή βρίσκεται σε μία αίθουσα μαζί με τις γωνιές του υπολογιστή, της γραφής και της </a:t>
            </a:r>
            <a:r>
              <a:rPr lang="el-GR" dirty="0" err="1" smtClean="0"/>
              <a:t>χειροτεχνίας.Τα</a:t>
            </a:r>
            <a:r>
              <a:rPr lang="el-GR" dirty="0" smtClean="0"/>
              <a:t> βιβλία είναι τοποθετημένα σε ράφια που είναι στο ύψος των παιδιών με το εξώφυλλο να φαίνεται προς τα έξω και στο σύνολο στα ράφια υπήρχαν 24 βιβλία. Ακριβώς μπροστά από αυτήν είναι στρωμένη μία μοκέτα και στο πλάι της υπάρχει ένα μονό στρώμα. Όπως μας ανέφερε η νηπιαγωγός στην αίθουσα αυτή ο βασικός κανόνας είναι τα παιδιά να τηρούν ησυχία ώστε να μην ενοχλούνται όσοι επεξεργάζονται τα βιβλία ή απασχολούνται στις υπόλοιπες γωνιές (της γραφής, των κατασκευών και του Η/Υ). Επίσης, μας είπε ότι το περιεχόμενο της βιβλιοθήκης ανανεώνεται κάθε μήνα. Τα βιβλία γενικά ήταν σε καλή κατάσταση και ελάχιστα από αυτά είχανε μικρό φθορές. Οι τίτλοι και οι χρονολογίες μερικών από αυτά ήταν «Οι θεοί του Ολύμπου, (2008)», «Ο ουρανός και τα μακρινά αστέρια, (1993)», «Το γεύμα των λύκων, (1999)», «Ποιος έκανε πιπί στο Μισισιπή, (2013)», «Τα τρία μικρά </a:t>
            </a:r>
            <a:r>
              <a:rPr lang="el-GR" dirty="0" err="1" smtClean="0"/>
              <a:t>λυκάκια</a:t>
            </a:r>
            <a:r>
              <a:rPr lang="el-GR" dirty="0" smtClean="0"/>
              <a:t>, (2011)» κ.α. (</a:t>
            </a:r>
            <a:r>
              <a:rPr lang="el-GR" dirty="0" err="1" smtClean="0"/>
              <a:t>εικ</a:t>
            </a:r>
            <a:r>
              <a:rPr lang="el-GR" dirty="0" smtClean="0"/>
              <a:t>. 16).</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κάνω πριν την παρατήρηση;</a:t>
            </a:r>
            <a:endParaRPr lang="el-GR" dirty="0"/>
          </a:p>
        </p:txBody>
      </p:sp>
      <p:sp>
        <p:nvSpPr>
          <p:cNvPr id="3" name="2 - Θέση περιεχομένου"/>
          <p:cNvSpPr>
            <a:spLocks noGrp="1"/>
          </p:cNvSpPr>
          <p:nvPr>
            <p:ph idx="1"/>
          </p:nvPr>
        </p:nvSpPr>
        <p:spPr/>
        <p:txBody>
          <a:bodyPr/>
          <a:lstStyle/>
          <a:p>
            <a:r>
              <a:rPr lang="el-GR" dirty="0" smtClean="0"/>
              <a:t>Τι κάνατε εσείς;</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41161"/>
          </a:xfrm>
        </p:spPr>
        <p:txBody>
          <a:bodyPr>
            <a:normAutofit fontScale="90000"/>
          </a:bodyPr>
          <a:lstStyle/>
          <a:p>
            <a:r>
              <a:rPr lang="el-GR" dirty="0" smtClean="0"/>
              <a:t>Μεθοδολογικά ζητήματα παρατήρησης</a:t>
            </a:r>
            <a:endParaRPr lang="el-GR" dirty="0"/>
          </a:p>
        </p:txBody>
      </p:sp>
      <p:sp>
        <p:nvSpPr>
          <p:cNvPr id="3" name="Content Placeholder 2"/>
          <p:cNvSpPr>
            <a:spLocks noGrp="1"/>
          </p:cNvSpPr>
          <p:nvPr>
            <p:ph idx="1"/>
          </p:nvPr>
        </p:nvSpPr>
        <p:spPr>
          <a:xfrm>
            <a:off x="628650" y="1306287"/>
            <a:ext cx="7886700" cy="4870677"/>
          </a:xfrm>
        </p:spPr>
        <p:txBody>
          <a:bodyPr>
            <a:normAutofit fontScale="92500" lnSpcReduction="10000"/>
          </a:bodyPr>
          <a:lstStyle/>
          <a:p>
            <a:pPr marL="0" indent="0">
              <a:buNone/>
            </a:pPr>
            <a:r>
              <a:rPr lang="el-GR" sz="2400" u="sng" dirty="0" smtClean="0"/>
              <a:t>Περιγραφή</a:t>
            </a:r>
            <a:r>
              <a:rPr lang="el-GR" dirty="0" smtClean="0"/>
              <a:t>: </a:t>
            </a:r>
          </a:p>
          <a:p>
            <a:r>
              <a:rPr lang="en-US" dirty="0" smtClean="0"/>
              <a:t>M</a:t>
            </a:r>
            <a:r>
              <a:rPr lang="el-GR" dirty="0" err="1" smtClean="0"/>
              <a:t>αζί</a:t>
            </a:r>
            <a:r>
              <a:rPr lang="el-GR" dirty="0" smtClean="0"/>
              <a:t> με ερμηνεία</a:t>
            </a:r>
          </a:p>
          <a:p>
            <a:pPr marL="0" indent="0">
              <a:buNone/>
            </a:pPr>
            <a:endParaRPr lang="el-GR" dirty="0"/>
          </a:p>
          <a:p>
            <a:pPr marL="0" indent="0">
              <a:buNone/>
            </a:pPr>
            <a:r>
              <a:rPr lang="el-GR" u="sng" dirty="0" smtClean="0"/>
              <a:t>Ερμηνεία</a:t>
            </a:r>
            <a:r>
              <a:rPr lang="el-GR" dirty="0" smtClean="0"/>
              <a:t>:</a:t>
            </a:r>
          </a:p>
          <a:p>
            <a:r>
              <a:rPr lang="el-GR" dirty="0" smtClean="0"/>
              <a:t>Σαν μια δεύτερη περιγραφή (πολλές φορές υπήρχαν πληροφορίες για τον χώρο στο ερμηνευτικό κομμάτι που δεν αναφέρονταν στο περιγραφικό) </a:t>
            </a:r>
          </a:p>
          <a:p>
            <a:r>
              <a:rPr lang="el-GR" dirty="0" smtClean="0"/>
              <a:t>Σχόλια/συμπερ</a:t>
            </a:r>
            <a:r>
              <a:rPr lang="el-GR" dirty="0"/>
              <a:t>ά</a:t>
            </a:r>
            <a:r>
              <a:rPr lang="el-GR" dirty="0" smtClean="0"/>
              <a:t>σματα που δεν τεκμηριώνονται  </a:t>
            </a:r>
          </a:p>
        </p:txBody>
      </p:sp>
    </p:spTree>
    <p:extLst>
      <p:ext uri="{BB962C8B-B14F-4D97-AF65-F5344CB8AC3E}">
        <p14:creationId xmlns:p14="http://schemas.microsoft.com/office/powerpoint/2010/main" xmlns="" val="2614252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285728"/>
            <a:ext cx="8329642" cy="5840435"/>
          </a:xfrm>
        </p:spPr>
        <p:txBody>
          <a:bodyPr>
            <a:normAutofit fontScale="62500" lnSpcReduction="20000"/>
          </a:bodyPr>
          <a:lstStyle/>
          <a:p>
            <a:r>
              <a:rPr lang="el-GR" dirty="0" smtClean="0"/>
              <a:t>Οι τοίχοι της τάξης είναι διακοσμημένοι με ζωγραφιές των παιδιών από τις οι οποίες </a:t>
            </a:r>
            <a:r>
              <a:rPr lang="el-GR" dirty="0" err="1" smtClean="0"/>
              <a:t>οιπερισσότερες</a:t>
            </a:r>
            <a:r>
              <a:rPr lang="el-GR" dirty="0" smtClean="0"/>
              <a:t> είναι ατομικές -στις οποίες η νηπιαγωγός γράφει την εκάστοτε ημερομηνία- τόσο ελεύθερης ζωγραφικής όσο και τυποποιημένων, χρωματισμένων σχεδίων (πχ σχέδιο με το ουράνιο τόξο). Στα παιδιά δίνεται η δυνατότητα να επιλέξουν μεταξύ άλλων τη ζωγραφική στην ώρα της ελεύθερης απασχόλησης. </a:t>
            </a:r>
          </a:p>
          <a:p>
            <a:r>
              <a:rPr lang="el-GR" dirty="0" smtClean="0"/>
              <a:t>Οτιδήποτε άλλο είναι κολλημένο στους τοίχους είναι εκπαιδευτικού περιεχομένου ή δεν αποτελεί εξ ολοκλήρου έργο των παιδιών. Υπάρχουν καρτελάκια με «</a:t>
            </a:r>
            <a:r>
              <a:rPr lang="el-GR" dirty="0" err="1" smtClean="0"/>
              <a:t>χρατς</a:t>
            </a:r>
            <a:r>
              <a:rPr lang="el-GR" dirty="0" smtClean="0"/>
              <a:t>» με τα ονόματα των παιδιών, τις ημέρες της εβδομάδας, τους μήνες και τις εποχές, με τους αριθμούς από το 1 έως το 31 και με τα καιρικά φαινόμενα. Επίσης είναι αναρτημένοι οι κανόνες της τάξης, που δεν είναι παρά τυποποιημένα σχέδια τα οποία τα παιδιά έχουν χρωματίσει. Τέλος, σε κάθε (εθνική) εορτή τα παιδιά κατασκευάζουν και κρεμούν στους τοίχους κάτι συμβολικό. </a:t>
            </a:r>
          </a:p>
          <a:p>
            <a:r>
              <a:rPr lang="el-GR" dirty="0" smtClean="0"/>
              <a:t>Όσον αφορά την συνεργασία, στην τελευταία μας επίσκεψη η νηπιαγωγός ζήτησε από τα παιδιά να χωριστούν σε δυάδες και να ζωγραφίσουν μαζί κάτι που τους αρέσει χωρίς να τα περιορίζει με κάποιο συγκεκριμένο θέμα. Στην συνέχεια παρουσίασαν το έργο τους και εξήγησαν τι ζωγράφισαν. </a:t>
            </a:r>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Περιγραφή</a:t>
            </a:r>
            <a:endParaRPr lang="el-GR" dirty="0"/>
          </a:p>
        </p:txBody>
      </p:sp>
      <p:sp>
        <p:nvSpPr>
          <p:cNvPr id="3" name="2 - Θέση περιεχομένου"/>
          <p:cNvSpPr>
            <a:spLocks noGrp="1"/>
          </p:cNvSpPr>
          <p:nvPr>
            <p:ph idx="1"/>
          </p:nvPr>
        </p:nvSpPr>
        <p:spPr/>
        <p:txBody>
          <a:bodyPr/>
          <a:lstStyle/>
          <a:p>
            <a:r>
              <a:rPr lang="el-GR" b="1" dirty="0" smtClean="0"/>
              <a:t>Γωνιά μαθηματικών: 2 αριθμητήρια σε ένα μικρό τραπεζάκι με δύο καρέκλες. Δεν αξιοποιήθηκε από κανένα παιδάκι κατά την επίσκεψη μας μέχρι τώρα. Μάλιστα, πάνω ψηλά στα ράφια  ένα παιχνίδι αριθμητικής με κουλούρες. </a:t>
            </a:r>
            <a:endParaRPr lang="el-GR" dirty="0" smtClean="0"/>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Ερμηνεία</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b="1" dirty="0" smtClean="0"/>
              <a:t>Οι γωνιές δεν επιτρέπουν στα παιδιά να κινηθούν ελεύθερα, να πειραματιστούν με τα υλικά που διαθέτει η κάθε γωνία και να συνεργαστούν κατά τη διάρκεια του ελεύθερου παιχνιδιού για να παίξουν κάποιο παιχνίδι. Για παράδειγμα, η γωνία των μαθηματικών είναι πολύ κοντά στα τραπεζάκια που τρώνε και κάνουν τις εργασίες τους  τα παιδιά και περιλαμβάνει μόνο δύο σκαμπό τα οποία χωράνε ίσα </a:t>
            </a:r>
            <a:r>
              <a:rPr lang="el-GR" b="1" dirty="0" err="1" smtClean="0"/>
              <a:t>ίσα</a:t>
            </a:r>
            <a:r>
              <a:rPr lang="el-GR" b="1" dirty="0" smtClean="0"/>
              <a:t> στο χώρο που καλύπτει η συγκεκριμένη γωνία. Άλλωστε έχει μόνο δύο καρεκλάκια και ίσως αυτό να μην δελεάζει την αξιοποίηση της. </a:t>
            </a:r>
            <a:endParaRPr lang="el-GR" dirty="0" smtClean="0"/>
          </a:p>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47500" lnSpcReduction="20000"/>
          </a:bodyPr>
          <a:lstStyle/>
          <a:p>
            <a:r>
              <a:rPr lang="el-GR" b="1" dirty="0" smtClean="0"/>
              <a:t>Καταγραφή</a:t>
            </a:r>
            <a:endParaRPr lang="el-GR" dirty="0" smtClean="0"/>
          </a:p>
          <a:p>
            <a:r>
              <a:rPr lang="el-GR" dirty="0" smtClean="0"/>
              <a:t>Στη μέση περίπου της αίθουσας εκτείνεται από την αριστερή (αυτή των παιχνιδιών) μέχρι και την δεξιά (αυτή με τα παράθυρα) μεριά ένα σκοινί στο οποίο είναι κρεμασμένες με μανταλάκια δημιουργίες των παιδιών και συγκεκριμένα η ελληνική σημαία, όμοια τόσο σε σχήμα όσο και χρωματικά, αφού είναι βαμμένη μονάχα με δύο αποχρώσεις του μπλε, αλλά και πολλές φωτοτυπίες με το ίδιο ακριβώς σχέδιο, δηλαδή με ένα άσπρο περιστέρι (το περιστέρι της ειρήνης), όπου τα παιδιά έχουν ζωγραφίσει το φόντο τους (των φωτοτυπιών), με διάφορα χρώματα με σχεδόν την ίδια και πάλι χρωματική παλέτα σε λουρίδες (ανοιχτόχρωμα χρώματα παραταγμένα το ένα κάτω από το άλλο).</a:t>
            </a:r>
          </a:p>
          <a:p>
            <a:r>
              <a:rPr lang="el-GR" b="1" dirty="0" smtClean="0"/>
              <a:t>Ερμηνεία </a:t>
            </a:r>
            <a:endParaRPr lang="el-GR" dirty="0" smtClean="0"/>
          </a:p>
          <a:p>
            <a:r>
              <a:rPr lang="el-GR" dirty="0" smtClean="0"/>
              <a:t>Από την νηπιαγωγό ενημερωθήκαμε πως όλα τα παιδιά της τάξης είναι ελληνικής καταγωγής, εκτός από ένα που είναι ελληνικής και αλβανικής καταγωγής (Ελληνίδα μητέρα και Αλβανός πατέρας). Έτσι με την ύπαρξη της ελληνικής σημαίας στις κατασκευές των παιδιών αναδεικνύεται ένα μικρό κομμάτι της πολιτισμικής ταυτότητας των παιδιών ακόμη και του παιδιού με τον Αλβανό πατέρα, εφόσον η μητέρα του είναι Ελληνίδα. Ωστόσο, παρατηρούμε πως γενικά δεν υπάρχουν άλλα στοιχεία της ταυτότητάς τους, των πολιτισμικών τους αναφορών, ούτε όμως και των προσωπικών βιωμάτων των παιδιών, όπου για παράδειγμα αρκετά παιδιά μας εκμυστηρεύτηκαν ότι ασκούν κάποιο άθλημα όπως σκι, τένις, ή ενόργανη/ρυθμική γυμναστική. Έτσι ο χώρος της τάξης, το ίδιο το νηπιαγωγείο, καθίσταται πιο ξένο για εκείνα, </a:t>
            </a:r>
            <a:r>
              <a:rPr lang="el-GR" dirty="0" err="1" smtClean="0"/>
              <a:t>ανοικείο</a:t>
            </a:r>
            <a:r>
              <a:rPr lang="el-GR" dirty="0" smtClean="0"/>
              <a:t>, διαχωρίζεται ακόμη περισσότερο από την υπόλοιπη πραγματικότητα - καθημερινότητα των παιδιών, ενώ επίσης θέτει ποικίλα εμπόδια και δυσκολίες στην αρχική ή μη ένταξη των παιδιών σε αυτή τη νέα πραγματικότητα και πλαίσιο.</a:t>
            </a:r>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75221A7-39FE-4B81-8785-37DF5D6FCB82}"/>
              </a:ext>
            </a:extLst>
          </p:cNvPr>
          <p:cNvSpPr>
            <a:spLocks noGrp="1"/>
          </p:cNvSpPr>
          <p:nvPr>
            <p:ph idx="1"/>
          </p:nvPr>
        </p:nvSpPr>
        <p:spPr>
          <a:xfrm>
            <a:off x="263627" y="301571"/>
            <a:ext cx="7886700" cy="6040235"/>
          </a:xfrm>
        </p:spPr>
        <p:txBody>
          <a:bodyPr>
            <a:normAutofit lnSpcReduction="10000"/>
          </a:bodyPr>
          <a:lstStyle/>
          <a:p>
            <a:pPr marL="0" indent="0">
              <a:buNone/>
            </a:pPr>
            <a:r>
              <a:rPr lang="el-GR" sz="3200" dirty="0">
                <a:effectLst/>
                <a:ea typeface="Calibri" panose="020F0502020204030204" pitchFamily="34" charset="0"/>
                <a:cs typeface="Times New Roman" panose="02020603050405020304" pitchFamily="18" charset="0"/>
              </a:rPr>
              <a:t>Ερμηνεία: </a:t>
            </a:r>
            <a:r>
              <a:rPr lang="el-GR" sz="3200" dirty="0">
                <a:ea typeface="Calibri" panose="020F0502020204030204" pitchFamily="34" charset="0"/>
                <a:cs typeface="Times New Roman" panose="02020603050405020304" pitchFamily="18" charset="0"/>
              </a:rPr>
              <a:t>π</a:t>
            </a:r>
            <a:r>
              <a:rPr lang="el-GR" sz="3200" dirty="0">
                <a:effectLst/>
                <a:ea typeface="Calibri" panose="020F0502020204030204" pitchFamily="34" charset="0"/>
                <a:cs typeface="Times New Roman" panose="02020603050405020304" pitchFamily="18" charset="0"/>
              </a:rPr>
              <a:t>ροχωρώντας στις υποθέσεις σας …</a:t>
            </a:r>
          </a:p>
          <a:p>
            <a:pPr marL="0" indent="0">
              <a:buNone/>
            </a:pPr>
            <a:endParaRPr lang="el-GR" sz="2000" dirty="0">
              <a:ea typeface="Calibri" panose="020F0502020204030204" pitchFamily="34" charset="0"/>
              <a:cs typeface="Times New Roman" panose="02020603050405020304" pitchFamily="18" charset="0"/>
            </a:endParaRPr>
          </a:p>
          <a:p>
            <a:pPr marL="0" indent="0" algn="just">
              <a:lnSpc>
                <a:spcPct val="100000"/>
              </a:lnSpc>
              <a:buNone/>
            </a:pPr>
            <a:r>
              <a:rPr lang="el-GR" sz="2200" dirty="0">
                <a:effectLst/>
                <a:ea typeface="Calibri" panose="020F0502020204030204" pitchFamily="34" charset="0"/>
                <a:cs typeface="Times New Roman" panose="02020603050405020304" pitchFamily="18" charset="0"/>
              </a:rPr>
              <a:t>Είναι σημαντικό </a:t>
            </a:r>
            <a:r>
              <a:rPr lang="el-GR" sz="2200" u="sng" dirty="0">
                <a:effectLst/>
                <a:ea typeface="Calibri" panose="020F0502020204030204" pitchFamily="34" charset="0"/>
                <a:cs typeface="Times New Roman" panose="02020603050405020304" pitchFamily="18" charset="0"/>
              </a:rPr>
              <a:t>να σκεφτείτε όλα τα ερωτήματα τα οποία αναφέρονται στην εκφώνηση, </a:t>
            </a:r>
            <a:r>
              <a:rPr lang="el-GR" sz="2200" dirty="0">
                <a:effectLst/>
                <a:ea typeface="Calibri" panose="020F0502020204030204" pitchFamily="34" charset="0"/>
                <a:cs typeface="Times New Roman" panose="02020603050405020304" pitchFamily="18" charset="0"/>
              </a:rPr>
              <a:t>γιατί σας βοηθά να λάβετε υπόψη σας περισσότερες διαστάσεις. </a:t>
            </a:r>
          </a:p>
          <a:p>
            <a:pPr marL="0" indent="0" algn="just">
              <a:lnSpc>
                <a:spcPct val="100000"/>
              </a:lnSpc>
              <a:buNone/>
            </a:pPr>
            <a:r>
              <a:rPr lang="el-GR" sz="2200" dirty="0">
                <a:effectLst/>
                <a:ea typeface="Calibri" panose="020F0502020204030204" pitchFamily="34" charset="0"/>
                <a:cs typeface="Times New Roman" panose="02020603050405020304" pitchFamily="18" charset="0"/>
              </a:rPr>
              <a:t>Οι απαντήσεις θα πρέπει να τεκμηριώνονται και ιδιαίτερο βάρος να δίνεται στην επιχειρηματολογία των απόψεων. Προσπαθήστε να αποφύγετε τα γενικόλογα σχόλια. </a:t>
            </a:r>
          </a:p>
          <a:p>
            <a:pPr marL="0" indent="0" algn="just">
              <a:lnSpc>
                <a:spcPct val="100000"/>
              </a:lnSpc>
              <a:buNone/>
            </a:pPr>
            <a:endParaRPr lang="el-GR" sz="2200" dirty="0">
              <a:ea typeface="Calibri" panose="020F0502020204030204" pitchFamily="34" charset="0"/>
              <a:cs typeface="Times New Roman" panose="02020603050405020304" pitchFamily="18" charset="0"/>
            </a:endParaRPr>
          </a:p>
          <a:p>
            <a:pPr marL="0" indent="0" algn="just">
              <a:lnSpc>
                <a:spcPct val="100000"/>
              </a:lnSpc>
              <a:buNone/>
            </a:pPr>
            <a:r>
              <a:rPr lang="el-GR" sz="2200" dirty="0">
                <a:effectLst/>
                <a:ea typeface="Calibri" panose="020F0502020204030204" pitchFamily="34" charset="0"/>
                <a:cs typeface="Times New Roman" panose="02020603050405020304" pitchFamily="18" charset="0"/>
              </a:rPr>
              <a:t>π.χ. δεν αρκεί να απαντήσετε «ναι πιστεύω ότι  η νηπιαγωγός λαμβάνει υπόψη το πλαίσιο» αλλά</a:t>
            </a:r>
            <a:r>
              <a:rPr lang="el-GR" sz="2200" b="1" dirty="0">
                <a:effectLst/>
                <a:ea typeface="Calibri" panose="020F0502020204030204" pitchFamily="34" charset="0"/>
                <a:cs typeface="Times New Roman" panose="02020603050405020304" pitchFamily="18" charset="0"/>
              </a:rPr>
              <a:t> χρειάζεται να αιτιολογήσετε την απάντηση σας. </a:t>
            </a:r>
          </a:p>
          <a:p>
            <a:pPr marL="0" indent="0" algn="just">
              <a:lnSpc>
                <a:spcPct val="100000"/>
              </a:lnSpc>
              <a:buNone/>
            </a:pPr>
            <a:r>
              <a:rPr lang="el-GR" sz="2200" b="1" dirty="0">
                <a:effectLst/>
                <a:ea typeface="Calibri" panose="020F0502020204030204" pitchFamily="34" charset="0"/>
                <a:cs typeface="Times New Roman" panose="02020603050405020304" pitchFamily="18" charset="0"/>
              </a:rPr>
              <a:t>Πού βασίζεστε με βάση τα στοιχεία που έχετε αναφέρει παραπάνω;  Εξηγήστε τον τρόπο σκέψης σας, τίποτα δεν είναι αυτονόητο. Στήριξη επιχειρή</a:t>
            </a:r>
            <a:r>
              <a:rPr lang="el-GR" sz="2200" b="1" dirty="0">
                <a:ea typeface="Calibri" panose="020F0502020204030204" pitchFamily="34" charset="0"/>
                <a:cs typeface="Times New Roman" panose="02020603050405020304" pitchFamily="18" charset="0"/>
              </a:rPr>
              <a:t>ματος με θεωρία.</a:t>
            </a:r>
            <a:endParaRPr lang="el-GR" sz="2200" dirty="0">
              <a:effectLst/>
              <a:ea typeface="Calibri" panose="020F0502020204030204" pitchFamily="34" charset="0"/>
              <a:cs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xmlns="" val="110645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Επίσης..</a:t>
            </a:r>
            <a:endParaRPr lang="el-GR" dirty="0"/>
          </a:p>
        </p:txBody>
      </p:sp>
      <p:sp>
        <p:nvSpPr>
          <p:cNvPr id="3" name="Content Placeholder 2"/>
          <p:cNvSpPr>
            <a:spLocks noGrp="1"/>
          </p:cNvSpPr>
          <p:nvPr>
            <p:ph idx="1"/>
          </p:nvPr>
        </p:nvSpPr>
        <p:spPr/>
        <p:txBody>
          <a:bodyPr>
            <a:normAutofit fontScale="85000" lnSpcReduction="10000"/>
          </a:bodyPr>
          <a:lstStyle/>
          <a:p>
            <a:r>
              <a:rPr lang="el-GR" dirty="0" smtClean="0"/>
              <a:t>Όταν δεν χρησιμοποιείτε το δίστηλο (μια ή δύο περιπτώσεις) αναγκάζεστε να επαναλαμβάνετε τα ίδια για να δείξετε που αναφέρονται τα σχόλια σας.</a:t>
            </a:r>
          </a:p>
          <a:p>
            <a:r>
              <a:rPr lang="el-GR" dirty="0" smtClean="0"/>
              <a:t>Τα ερωτήματα της εργασίας δεν χρειάζεται να τα απαντάτε αυτόνομα αλλά σας βοηθούν ως άξονες στην παρατήρηση και μετέπειτα στην επιλογή των πληροφοριών που θα συμπεριλάβετε στην εργασία (δηλαδή η απάντηση είναι ενιαία για όλα τα ερωτήματα)</a:t>
            </a:r>
          </a:p>
          <a:p>
            <a:r>
              <a:rPr lang="el-GR" dirty="0" smtClean="0"/>
              <a:t>Η ερμηνεία δεν έχει σχέση με το περιεχόμενο της καταγραφής!!!</a:t>
            </a:r>
          </a:p>
          <a:p>
            <a:endParaRPr lang="el-GR" dirty="0"/>
          </a:p>
        </p:txBody>
      </p:sp>
    </p:spTree>
    <p:extLst>
      <p:ext uri="{BB962C8B-B14F-4D97-AF65-F5344CB8AC3E}">
        <p14:creationId xmlns:p14="http://schemas.microsoft.com/office/powerpoint/2010/main" xmlns="" val="3439841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hlinkClick r:id="rId2" action="ppaction://hlinkfile"/>
              </a:rPr>
              <a:t>ΣΤΕΦ Κρίσιμο συμβάν </a:t>
            </a:r>
            <a:r>
              <a:rPr lang="el-GR" dirty="0" err="1" smtClean="0">
                <a:hlinkClick r:id="rId2" action="ppaction://hlinkfile"/>
              </a:rPr>
              <a:t>Χωρος</a:t>
            </a:r>
            <a:r>
              <a:rPr lang="el-GR" dirty="0" smtClean="0">
                <a:hlinkClick r:id="rId2" action="ppaction://hlinkfile"/>
              </a:rPr>
              <a:t>.</a:t>
            </a:r>
            <a:r>
              <a:rPr lang="en-US" dirty="0" err="1" smtClean="0">
                <a:hlinkClick r:id="rId2" action="ppaction://hlinkfile"/>
              </a:rPr>
              <a:t>docx</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r>
              <a:rPr lang="el-GR" dirty="0" smtClean="0"/>
              <a:t>Άλλο ένα σημείο που μας οδηγεί σε κάποιες σκέψεις σχετικά με τις εκπαιδευτικές αντιλήψεις της νηπιαγωγού είναι η</a:t>
            </a:r>
            <a:r>
              <a:rPr lang="en-US" dirty="0" smtClean="0"/>
              <a:t> </a:t>
            </a:r>
            <a:r>
              <a:rPr lang="el-GR" dirty="0" smtClean="0"/>
              <a:t>ύπαρξη μιας στοίβας με εξατομικευμένα τετράδια αντιγραφής, ένα χαρτόνι με τα γράμματα της αλφαβήτου  και από κάτω εικόνες από τα αρχικά γράμματα των λέξεων, αλλά και οι προκατασκευασμένες κάρτες με τους μήνες, τις μέρες και τους αριθμούς. Μέσω αυτών υποθέτουμε πως η νηπιαγωγός δίνει βάση στην προγραφή και στην </a:t>
            </a:r>
            <a:r>
              <a:rPr lang="el-GR" dirty="0" err="1" smtClean="0"/>
              <a:t>προανάγνωση</a:t>
            </a:r>
            <a:r>
              <a:rPr lang="el-GR" dirty="0" smtClean="0"/>
              <a:t>, ώστε τα παιδιά να είναι έτοιμα για το δημοτικό σχολείο και όχι στον αναδυόμενο </a:t>
            </a:r>
            <a:r>
              <a:rPr lang="el-GR" dirty="0" err="1" smtClean="0"/>
              <a:t>γραμματισμό</a:t>
            </a:r>
            <a:r>
              <a:rPr lang="el-GR" dirty="0" smtClean="0"/>
              <a:t>, δηλαδή στην αναδυόμενη επιθυμία των παιδιών προσχολικής ηλικίας για γραφή και </a:t>
            </a:r>
            <a:r>
              <a:rPr lang="el-GR" dirty="0" err="1" smtClean="0"/>
              <a:t>ανάγνωση.Όμως</a:t>
            </a:r>
            <a:r>
              <a:rPr lang="el-GR" dirty="0" smtClean="0"/>
              <a:t> αυτό τροφοδοτείται από τα ερεθίσματα και τις ευκαιρίες που δίνονται στο παιδί, κάτι που απουσιάζει στο νηπιαγωγείο μας καθώς δεν υπάρχει </a:t>
            </a:r>
            <a:r>
              <a:rPr lang="el-GR" dirty="0" err="1" smtClean="0"/>
              <a:t>γωνιάγια</a:t>
            </a:r>
            <a:r>
              <a:rPr lang="el-GR" dirty="0" smtClean="0"/>
              <a:t> να  ενθαρρύνονται τα παιδιά να γράψουν κάτι βάση του ανάλογου κοινωνικού πλαισίου, δηλαδή απουσιάζει η κοινωνική διάσταση της γλώσσας.</a:t>
            </a:r>
          </a:p>
          <a:p>
            <a:r>
              <a:rPr lang="el-GR" dirty="0" smtClean="0"/>
              <a:t>(</a:t>
            </a:r>
            <a:r>
              <a:rPr lang="el-GR" dirty="0" err="1" smtClean="0"/>
              <a:t>Δαφέρμου</a:t>
            </a:r>
            <a:r>
              <a:rPr lang="el-GR" dirty="0" smtClean="0"/>
              <a:t>, 2006)</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Σχολιάστε σε ομάδες με βάση τα ερωτήματα</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 αλλά και 4 διαφορετικές γωνιές απασχόλησης. Ειδικότερα, πρόκειται για την γωνία του παιχνιδιού που βρίσκεται στην αριστερή μεριά της αίθουσας (κοιτώντας κανείς από την πόρτα εισόδου στην αίθουσα και προς την αίθουσα), στην οποία συμπεριλαμβάνονται διαφορετικών ειδών </a:t>
            </a:r>
            <a:r>
              <a:rPr lang="el-GR" dirty="0" err="1" smtClean="0"/>
              <a:t>παζλ</a:t>
            </a:r>
            <a:r>
              <a:rPr lang="el-GR" dirty="0" smtClean="0"/>
              <a:t>, τη γωνία των μαθηματικών/γεωμετρίας η οποία είναι οργανωμένη με μια </a:t>
            </a:r>
            <a:r>
              <a:rPr lang="el-GR" dirty="0" err="1" smtClean="0"/>
              <a:t>ραφιέρα</a:t>
            </a:r>
            <a:r>
              <a:rPr lang="el-GR" dirty="0" smtClean="0"/>
              <a:t> στην οποία συμπεριλαμβάνονται άβακες, μικρά κομπιουτεράκια και διάφορα φύλλα εργασίας και βρίσκεται σε έναν πολύ μικρό και στενό χώρο ανάμεσα στη γωνιά του παιχνιδιού και τη βιβλιοθήκη, του κουκλόσπιτου στην οποία υπάρχουν τόσο διαφορετικών ειδών κούκλες (μωράκια με τα καροτσάκια και τα είδη φροντίδας τους -μπιμπερό, ρουχαλάκια- όσο και κουκλόσπιτα). Τέλος, υπάρχει και η γωνιά των εικαστικών ακριβώς δίπλα από τα τραπεζάκια, έχοντας μολυβοθήκες γεμάτες με μαρκαδόρους και </a:t>
            </a:r>
            <a:r>
              <a:rPr lang="el-GR" dirty="0" err="1" smtClean="0"/>
              <a:t>ξυλομπογιές</a:t>
            </a:r>
            <a:r>
              <a:rPr lang="el-GR" dirty="0" smtClean="0"/>
              <a:t> αλλά και χαρτιά Α4 για ελεύθερη ζωγραφική.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500042"/>
            <a:ext cx="8115328" cy="5626121"/>
          </a:xfrm>
        </p:spPr>
        <p:txBody>
          <a:bodyPr>
            <a:normAutofit fontScale="92500"/>
          </a:bodyPr>
          <a:lstStyle/>
          <a:p>
            <a:r>
              <a:rPr lang="el-GR" dirty="0" smtClean="0">
                <a:solidFill>
                  <a:srgbClr val="FF0000"/>
                </a:solidFill>
              </a:rPr>
              <a:t>Μελετάω θεωρητικά τα σχετικά με τον συγκεκριμένο άξονα…</a:t>
            </a:r>
          </a:p>
          <a:p>
            <a:pPr>
              <a:buNone/>
            </a:pPr>
            <a:r>
              <a:rPr lang="el-GR" dirty="0" smtClean="0"/>
              <a:t>	(από τον Β΄ τόμο τα κεφάλαια </a:t>
            </a:r>
            <a:r>
              <a:rPr lang="el-GR" i="1" dirty="0" smtClean="0"/>
              <a:t>2.2.1 Το πλαίσιο και η σημασία του</a:t>
            </a:r>
            <a:r>
              <a:rPr lang="el-GR" dirty="0" smtClean="0"/>
              <a:t> και </a:t>
            </a:r>
            <a:r>
              <a:rPr lang="el-GR" i="1" dirty="0" smtClean="0"/>
              <a:t>2.2.2 Ο χώρος (σελ 50-66)</a:t>
            </a:r>
            <a:r>
              <a:rPr lang="el-GR" dirty="0" smtClean="0"/>
              <a:t> και από τον Οδηγό Νηπιαγωγού (</a:t>
            </a:r>
            <a:r>
              <a:rPr lang="el-GR" dirty="0" err="1" smtClean="0"/>
              <a:t>Δαφέρμου</a:t>
            </a:r>
            <a:r>
              <a:rPr lang="el-GR" dirty="0" smtClean="0"/>
              <a:t> κ.ά. 2007) το κεφάλαιο </a:t>
            </a:r>
            <a:r>
              <a:rPr lang="el-GR" i="1" dirty="0" smtClean="0"/>
              <a:t>5. Η σημασία του σχεδιασμού και της οργάνωσης του μαθησιακού περιβάλλοντος (σ. 57-74)</a:t>
            </a:r>
          </a:p>
          <a:p>
            <a:r>
              <a:rPr lang="el-GR" dirty="0" smtClean="0">
                <a:solidFill>
                  <a:srgbClr val="FF0000"/>
                </a:solidFill>
              </a:rPr>
              <a:t>Μελετάω συστηματικά τα ερωτήματα τα οποία θέλω να απαντήσω (από την εκφώνηση της εργασίας) ή και άλλα που έχω στο μυαλό μου</a:t>
            </a:r>
            <a:r>
              <a:rPr lang="el-GR" i="1" dirty="0" smtClean="0"/>
              <a:t>.</a:t>
            </a:r>
          </a:p>
          <a:p>
            <a:pPr>
              <a:buNone/>
            </a:pPr>
            <a:endParaRPr lang="el-GR" i="1" dirty="0" smtClean="0"/>
          </a:p>
          <a:p>
            <a:pPr>
              <a:buNone/>
            </a:pPr>
            <a:endParaRPr lang="el-GR" i="1" dirty="0" smtClean="0"/>
          </a:p>
          <a:p>
            <a:pPr>
              <a:buNone/>
            </a:pPr>
            <a:endParaRPr lang="el-GR" dirty="0"/>
          </a:p>
        </p:txBody>
      </p:sp>
      <p:pic>
        <p:nvPicPr>
          <p:cNvPr id="1027" name="Picture 3" descr="C:\Program Files (x86)\Microsoft Office\MEDIA\CAGCAT10\j0217698.wmf"/>
          <p:cNvPicPr>
            <a:picLocks noChangeAspect="1" noChangeArrowheads="1"/>
          </p:cNvPicPr>
          <p:nvPr/>
        </p:nvPicPr>
        <p:blipFill>
          <a:blip r:embed="rId2"/>
          <a:srcRect/>
          <a:stretch>
            <a:fillRect/>
          </a:stretch>
        </p:blipFill>
        <p:spPr bwMode="auto">
          <a:xfrm>
            <a:off x="7572396" y="357166"/>
            <a:ext cx="1285852" cy="124615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357166"/>
            <a:ext cx="8329642" cy="5768997"/>
          </a:xfrm>
        </p:spPr>
        <p:txBody>
          <a:bodyPr>
            <a:normAutofit fontScale="62500" lnSpcReduction="20000"/>
          </a:bodyPr>
          <a:lstStyle/>
          <a:p>
            <a:pPr>
              <a:buNone/>
            </a:pPr>
            <a:r>
              <a:rPr lang="el-GR" dirty="0" smtClean="0"/>
              <a:t>	Ακολουθούν κάποια ερωτήματα που καλείστε να σκεφτείτε με βάση τις διάφορες διαστάσεις του χώρου ( τα ερωτήματα είναι ενδεικτικά, θα μπορούσατε να θέσετε και δικά σας ερευνητικά ερωτήματα με βάση τη μελέτη σας)</a:t>
            </a:r>
          </a:p>
          <a:p>
            <a:pPr lvl="0"/>
            <a:r>
              <a:rPr lang="el-GR" dirty="0" smtClean="0"/>
              <a:t>Ο </a:t>
            </a:r>
            <a:r>
              <a:rPr lang="el-GR" dirty="0" err="1" smtClean="0"/>
              <a:t>χώρος</a:t>
            </a:r>
            <a:r>
              <a:rPr lang="el-GR" dirty="0" smtClean="0"/>
              <a:t> </a:t>
            </a:r>
            <a:r>
              <a:rPr lang="el-GR" dirty="0" err="1" smtClean="0"/>
              <a:t>αντανακλά</a:t>
            </a:r>
            <a:r>
              <a:rPr lang="el-GR" dirty="0" smtClean="0"/>
              <a:t> </a:t>
            </a:r>
            <a:r>
              <a:rPr lang="el-GR" dirty="0" err="1" smtClean="0"/>
              <a:t>ή</a:t>
            </a:r>
            <a:r>
              <a:rPr lang="el-GR" dirty="0" smtClean="0"/>
              <a:t> </a:t>
            </a:r>
            <a:r>
              <a:rPr lang="el-GR" dirty="0" err="1" smtClean="0"/>
              <a:t>όχι</a:t>
            </a:r>
            <a:r>
              <a:rPr lang="el-GR" dirty="0" smtClean="0"/>
              <a:t> </a:t>
            </a:r>
            <a:r>
              <a:rPr lang="el-GR" dirty="0" err="1" smtClean="0"/>
              <a:t>βιώματα</a:t>
            </a:r>
            <a:r>
              <a:rPr lang="el-GR" dirty="0" smtClean="0"/>
              <a:t> των </a:t>
            </a:r>
            <a:r>
              <a:rPr lang="el-GR" dirty="0" err="1" smtClean="0"/>
              <a:t>παιδιών</a:t>
            </a:r>
            <a:r>
              <a:rPr lang="el-GR" dirty="0" smtClean="0"/>
              <a:t>; Αναδεικνύονται οι ταυτότητες των παιδιών και οι πολιτισμικές τους αναφορές; Λαμβάνονται υπόψη για τη διαμόρφωση του χώρου στοιχεία του πλαισίου της τάξης; </a:t>
            </a:r>
          </a:p>
          <a:p>
            <a:pPr lvl="0"/>
            <a:r>
              <a:rPr lang="el-GR" dirty="0" smtClean="0">
                <a:solidFill>
                  <a:srgbClr val="FF0000"/>
                </a:solidFill>
              </a:rPr>
              <a:t>Ποιες δραστηριότητες μαρτυρούν τα υλικά </a:t>
            </a:r>
            <a:r>
              <a:rPr lang="el-GR" dirty="0" smtClean="0"/>
              <a:t>και οι δημιουργίες που υπάρχουν στο χώρο; Που φαίνεται να δίνεται έμφαση (πχ. στη μετάδοση συγκεκριμένων γνώσεων ή τη διαδικασία και την ενθάρρυνση της σκέψης των παιδιών;)</a:t>
            </a:r>
          </a:p>
          <a:p>
            <a:pPr lvl="0"/>
            <a:r>
              <a:rPr lang="el-GR" dirty="0" smtClean="0"/>
              <a:t>Τι είδους έργα συναντάμε και σε ποιες υποθέσεις για την εκπαιδευτική διαδικασία μας οδηγούν (για παράδειγμα τα </a:t>
            </a:r>
            <a:r>
              <a:rPr lang="el-GR" dirty="0" err="1" smtClean="0"/>
              <a:t>έργα</a:t>
            </a:r>
            <a:r>
              <a:rPr lang="el-GR" dirty="0" smtClean="0"/>
              <a:t> των </a:t>
            </a:r>
            <a:r>
              <a:rPr lang="el-GR" dirty="0" err="1" smtClean="0"/>
              <a:t>παιδιώνείναιτυποποιημένα</a:t>
            </a:r>
            <a:r>
              <a:rPr lang="el-GR" dirty="0" smtClean="0"/>
              <a:t>, </a:t>
            </a:r>
            <a:r>
              <a:rPr lang="el-GR" dirty="0" err="1" smtClean="0"/>
              <a:t>στηρίζονταιδηλαδή</a:t>
            </a:r>
            <a:r>
              <a:rPr lang="el-GR" dirty="0" smtClean="0"/>
              <a:t> σε </a:t>
            </a:r>
            <a:r>
              <a:rPr lang="el-GR" dirty="0" err="1" smtClean="0"/>
              <a:t>κάποιαπροκατασκευή</a:t>
            </a:r>
            <a:r>
              <a:rPr lang="el-GR" dirty="0" smtClean="0"/>
              <a:t> της/του </a:t>
            </a:r>
            <a:r>
              <a:rPr lang="el-GR" dirty="0" err="1" smtClean="0"/>
              <a:t>εκπαιδευτικού</a:t>
            </a:r>
            <a:r>
              <a:rPr lang="el-GR" dirty="0" smtClean="0"/>
              <a:t>, </a:t>
            </a:r>
            <a:r>
              <a:rPr lang="el-GR" dirty="0" err="1" smtClean="0"/>
              <a:t>ή</a:t>
            </a:r>
            <a:r>
              <a:rPr lang="el-GR" dirty="0" smtClean="0"/>
              <a:t> </a:t>
            </a:r>
            <a:r>
              <a:rPr lang="el-GR" dirty="0" err="1" smtClean="0"/>
              <a:t>είναιδιαφορετικό</a:t>
            </a:r>
            <a:r>
              <a:rPr lang="el-GR" dirty="0" smtClean="0"/>
              <a:t> το </a:t>
            </a:r>
            <a:r>
              <a:rPr lang="el-GR" dirty="0" err="1" smtClean="0"/>
              <a:t>καθένα</a:t>
            </a:r>
            <a:r>
              <a:rPr lang="el-GR" dirty="0" smtClean="0"/>
              <a:t> και </a:t>
            </a:r>
            <a:r>
              <a:rPr lang="el-GR" dirty="0" err="1" smtClean="0"/>
              <a:t>είναιδημιουργημέναμόνοαπό</a:t>
            </a:r>
            <a:r>
              <a:rPr lang="el-GR" dirty="0" smtClean="0"/>
              <a:t> τα </a:t>
            </a:r>
            <a:r>
              <a:rPr lang="el-GR" dirty="0" err="1" smtClean="0"/>
              <a:t>ίδια;Τα</a:t>
            </a:r>
            <a:r>
              <a:rPr lang="el-GR" dirty="0" smtClean="0"/>
              <a:t> </a:t>
            </a:r>
            <a:r>
              <a:rPr lang="el-GR" dirty="0" err="1" smtClean="0"/>
              <a:t>έργαμαρτυρούνενθάρρυνση</a:t>
            </a:r>
            <a:r>
              <a:rPr lang="el-GR" dirty="0" smtClean="0"/>
              <a:t> των </a:t>
            </a:r>
            <a:r>
              <a:rPr lang="el-GR" dirty="0" err="1" smtClean="0"/>
              <a:t>παιδιών</a:t>
            </a:r>
            <a:r>
              <a:rPr lang="el-GR" dirty="0" smtClean="0"/>
              <a:t> για </a:t>
            </a:r>
            <a:r>
              <a:rPr lang="el-GR" dirty="0" err="1" smtClean="0"/>
              <a:t>προσωπικέςδημιουργίες</a:t>
            </a:r>
            <a:r>
              <a:rPr lang="el-GR" dirty="0" smtClean="0"/>
              <a:t> και </a:t>
            </a:r>
            <a:r>
              <a:rPr lang="el-GR" dirty="0" err="1" smtClean="0"/>
              <a:t>διαφοροποίηση</a:t>
            </a:r>
            <a:r>
              <a:rPr lang="el-GR" dirty="0" smtClean="0"/>
              <a:t> της </a:t>
            </a:r>
            <a:r>
              <a:rPr lang="el-GR" dirty="0" err="1" smtClean="0"/>
              <a:t>δουλειάς</a:t>
            </a:r>
            <a:r>
              <a:rPr lang="el-GR" dirty="0" smtClean="0"/>
              <a:t>; Υπάρχουν ατομικά, ομαδικά έργα; )</a:t>
            </a:r>
          </a:p>
          <a:p>
            <a:pPr lvl="0"/>
            <a:r>
              <a:rPr lang="el-GR" dirty="0" smtClean="0"/>
              <a:t>Πόσο επιτρέπει τις αλληλεπιδράσεις η χωροταξική διαμόρφωση; </a:t>
            </a:r>
          </a:p>
          <a:p>
            <a:pPr>
              <a:buNone/>
            </a:pPr>
            <a:r>
              <a:rPr lang="el-GR" dirty="0" smtClean="0"/>
              <a:t> </a:t>
            </a:r>
          </a:p>
          <a:p>
            <a:pPr lvl="0"/>
            <a:r>
              <a:rPr lang="el-GR" dirty="0" smtClean="0"/>
              <a:t>Υπάρχει πρόσβαση των παιδιών σε υλικά και διάφορα σημεία/γωνιές; </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dirty="0" smtClean="0"/>
              <a:t>Α. Ταυτότητα Νηπιαγωγείου</a:t>
            </a:r>
            <a:br>
              <a:rPr lang="el-GR" sz="2800" dirty="0" smtClean="0"/>
            </a:br>
            <a:r>
              <a:rPr lang="el-GR" sz="2800" dirty="0" err="1" smtClean="0"/>
              <a:t>Π.χ</a:t>
            </a:r>
            <a:r>
              <a:rPr lang="el-GR" sz="2800" dirty="0" smtClean="0"/>
              <a:t> ως προς το </a:t>
            </a:r>
            <a:r>
              <a:rPr lang="el-GR" sz="2800" dirty="0" err="1" smtClean="0"/>
              <a:t>κοινωνικοπολιτισμικό</a:t>
            </a:r>
            <a:r>
              <a:rPr lang="el-GR" sz="2800" dirty="0" smtClean="0"/>
              <a:t>  πλαίσιο:</a:t>
            </a:r>
            <a:br>
              <a:rPr lang="el-GR" sz="2800" dirty="0" smtClean="0"/>
            </a:br>
            <a:r>
              <a:rPr lang="el-GR" sz="2800" dirty="0" smtClean="0"/>
              <a:t>Είναι οι πληροφορίες επαρκείς;</a:t>
            </a:r>
            <a:r>
              <a:rPr lang="en-US" sz="2800" dirty="0" smtClean="0"/>
              <a:t> T</a:t>
            </a:r>
            <a:r>
              <a:rPr lang="el-GR" sz="2800" dirty="0" smtClean="0"/>
              <a:t>ι άλλο μου χρειάζεται;</a:t>
            </a:r>
            <a:endParaRPr lang="el-GR" sz="2800" dirty="0"/>
          </a:p>
        </p:txBody>
      </p:sp>
      <p:sp>
        <p:nvSpPr>
          <p:cNvPr id="3" name="2 - Θέση περιεχομένου"/>
          <p:cNvSpPr>
            <a:spLocks noGrp="1"/>
          </p:cNvSpPr>
          <p:nvPr>
            <p:ph idx="1"/>
          </p:nvPr>
        </p:nvSpPr>
        <p:spPr>
          <a:xfrm>
            <a:off x="642910" y="1928802"/>
            <a:ext cx="8043890" cy="4197361"/>
          </a:xfrm>
        </p:spPr>
        <p:txBody>
          <a:bodyPr>
            <a:normAutofit fontScale="85000" lnSpcReduction="20000"/>
          </a:bodyPr>
          <a:lstStyle/>
          <a:p>
            <a:r>
              <a:rPr lang="el-GR" dirty="0" smtClean="0"/>
              <a:t>Βρισκόμαστε σε ένα Νηπιαγωγείο στον κεντρικό τομέα Αθηνών, το οποίο περιλαμβάνει δύο τμήματα μαθητών. Το νηπιαγωγείο αποτελείται από 7 χώρους, τον χώρο υποδοχής, το γραφείο των εκπαιδευτικών, τον χώρο της κουζίνας , δύο αίθουσες, οι τουαλέτες και το προαύλιο. Όσο αφορά την σύνθεση της τάξης, φοιτούν είκοσι παιδιά εκ των οποίων τα δεκατέσσερα είναι αγόρια και τα έξι κορίτσια. Τα επτά είναι νήπια και τα δεκατρία </a:t>
            </a:r>
            <a:r>
              <a:rPr lang="el-GR" dirty="0" err="1" smtClean="0"/>
              <a:t>προνήπια</a:t>
            </a:r>
            <a:r>
              <a:rPr lang="el-GR" dirty="0" smtClean="0"/>
              <a:t> . Σχετικά με την καταγωγή των παιδιών τα οκτώ έχουν ελληνική καταγωγή και τα δώδεκα ξένη ( π.χ. Αλβανία, Ρουμανία κλπ.)………….</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Εδώ?</a:t>
            </a:r>
            <a:endParaRPr lang="el-GR" dirty="0"/>
          </a:p>
        </p:txBody>
      </p:sp>
      <p:sp>
        <p:nvSpPr>
          <p:cNvPr id="3" name="2 - Θέση περιεχομένου"/>
          <p:cNvSpPr>
            <a:spLocks noGrp="1"/>
          </p:cNvSpPr>
          <p:nvPr>
            <p:ph idx="1"/>
          </p:nvPr>
        </p:nvSpPr>
        <p:spPr/>
        <p:txBody>
          <a:bodyPr/>
          <a:lstStyle/>
          <a:p>
            <a:r>
              <a:rPr lang="el-GR" dirty="0" smtClean="0"/>
              <a:t>Επιπρόσθετα, η τάξη αποτελείται από δεκαεννιά παιδιά εκ των οποίων τα έντεκα είναι κορίτσια και τα υπόλοιπα οχτώ αγόρια. Ειδικότερα, τα περισσότερα παιδιά είναι νήπια και ένα μικρό ποσοστό αυτών είναι τα προ νήπια. Η πλειονότητα της τάξης είναι ελληνικής καταγωγής με εξαίρεση ένα κοριτσάκι της οποία η καταγωγή είναι κατά το ήμισυ Ρουμανική….</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A427D02-3A9D-4731-8087-C5629EF7A637}"/>
              </a:ext>
            </a:extLst>
          </p:cNvPr>
          <p:cNvSpPr>
            <a:spLocks noGrp="1"/>
          </p:cNvSpPr>
          <p:nvPr>
            <p:ph idx="1"/>
          </p:nvPr>
        </p:nvSpPr>
        <p:spPr>
          <a:xfrm>
            <a:off x="387627" y="238539"/>
            <a:ext cx="8542682" cy="6202018"/>
          </a:xfrm>
        </p:spPr>
        <p:txBody>
          <a:bodyPr>
            <a:normAutofit fontScale="77500" lnSpcReduction="20000"/>
          </a:bodyPr>
          <a:lstStyle/>
          <a:p>
            <a:pPr marL="0" indent="0" algn="just">
              <a:buNone/>
            </a:pPr>
            <a:r>
              <a:rPr lang="el-GR" sz="3000" b="1" i="1" dirty="0"/>
              <a:t>Για να κατανοήσουμε καθετί που συμβαίνει μέσα σε μια τάξη πρέπει να το τοποθετήσουμε μέσα στο πλαίσιο που διεξάγεται / Τα ερμηνευτικά εργαλεία μας </a:t>
            </a:r>
            <a:endParaRPr lang="el-GR" sz="3000" b="1" i="1" dirty="0" smtClean="0"/>
          </a:p>
          <a:p>
            <a:pPr marL="0" indent="0" algn="just">
              <a:buNone/>
            </a:pPr>
            <a:endParaRPr lang="el-GR" i="1" dirty="0"/>
          </a:p>
          <a:p>
            <a:pPr marL="0" indent="0" algn="just">
              <a:buNone/>
            </a:pPr>
            <a:r>
              <a:rPr lang="el-GR" i="1" dirty="0"/>
              <a:t>1. Θεσμικό πλαίσιο (τύπος σχολείου, κανόνες λειτουργίας, εκπαιδευτικές υποδομές, εκπαιδευτικό υλικό)</a:t>
            </a:r>
          </a:p>
          <a:p>
            <a:pPr marL="0" indent="0" algn="just">
              <a:buNone/>
            </a:pPr>
            <a:r>
              <a:rPr lang="el-GR" i="1" dirty="0"/>
              <a:t>2. Εκπαιδευτικό πλαίσιο (αριθμός και κατάρτιση εκπαιδευτικών, αριθμό παιδιών, αγόρια, κορίτσια, νήπια, </a:t>
            </a:r>
            <a:r>
              <a:rPr lang="el-GR" i="1" dirty="0" err="1"/>
              <a:t>προνήπια</a:t>
            </a:r>
            <a:r>
              <a:rPr lang="el-GR" i="1" dirty="0"/>
              <a:t>)</a:t>
            </a:r>
          </a:p>
          <a:p>
            <a:pPr marL="0" indent="0" algn="just">
              <a:buNone/>
            </a:pPr>
            <a:r>
              <a:rPr lang="el-GR" i="1" dirty="0">
                <a:solidFill>
                  <a:srgbClr val="FF0000"/>
                </a:solidFill>
              </a:rPr>
              <a:t>3. Κοινωνικό πλαίσιο (γειτονιά σχολείου, </a:t>
            </a:r>
            <a:r>
              <a:rPr lang="el-GR" i="1" dirty="0" err="1">
                <a:solidFill>
                  <a:srgbClr val="FF0000"/>
                </a:solidFill>
              </a:rPr>
              <a:t>κοινωνικο</a:t>
            </a:r>
            <a:r>
              <a:rPr lang="el-GR" i="1" dirty="0">
                <a:solidFill>
                  <a:srgbClr val="FF0000"/>
                </a:solidFill>
              </a:rPr>
              <a:t>-οικονομικό επίπεδο, εθνικότητες, θρησκείες, γλώσσα): </a:t>
            </a:r>
            <a:r>
              <a:rPr lang="el-GR" dirty="0">
                <a:solidFill>
                  <a:srgbClr val="FF0000"/>
                </a:solidFill>
              </a:rPr>
              <a:t>Εστίαση στη σημασία </a:t>
            </a:r>
            <a:r>
              <a:rPr lang="el-GR" b="1" i="1" u="sng" dirty="0" err="1">
                <a:solidFill>
                  <a:srgbClr val="FF0000"/>
                </a:solidFill>
              </a:rPr>
              <a:t>κοινωνικοπολιτισμικού</a:t>
            </a:r>
            <a:r>
              <a:rPr lang="el-GR" b="1" i="1" u="sng" dirty="0">
                <a:solidFill>
                  <a:srgbClr val="FF0000"/>
                </a:solidFill>
              </a:rPr>
              <a:t> πλαισίου</a:t>
            </a:r>
            <a:r>
              <a:rPr lang="el-GR" dirty="0">
                <a:solidFill>
                  <a:srgbClr val="FF0000"/>
                </a:solidFill>
              </a:rPr>
              <a:t>, ανάδειξη κοινωνικών διαφορών και κοινωνικής ταυτότητας παιδιών</a:t>
            </a:r>
            <a:endParaRPr lang="el-GR" i="1" dirty="0">
              <a:solidFill>
                <a:srgbClr val="FF0000"/>
              </a:solidFill>
            </a:endParaRPr>
          </a:p>
          <a:p>
            <a:pPr marL="0" indent="0" algn="just">
              <a:buNone/>
            </a:pPr>
            <a:endParaRPr lang="el-GR" i="1" dirty="0"/>
          </a:p>
          <a:p>
            <a:pPr marL="0" indent="0" algn="just">
              <a:buNone/>
            </a:pPr>
            <a:r>
              <a:rPr lang="el-GR" i="1" dirty="0"/>
              <a:t>Στις επόμενες παρατηρήσεις: Καταγράφω επίσης τα ενδιαφέροντα των μαθητών και </a:t>
            </a:r>
            <a:r>
              <a:rPr lang="el-GR" dirty="0"/>
              <a:t>διερευνώ και </a:t>
            </a:r>
            <a:r>
              <a:rPr lang="el-GR" b="1" i="1" u="sng" dirty="0"/>
              <a:t>εσωτερικές νοητικές διεργασίες</a:t>
            </a:r>
            <a:r>
              <a:rPr lang="el-GR" dirty="0"/>
              <a:t> (ανάδειξη </a:t>
            </a:r>
            <a:r>
              <a:rPr lang="el-GR" dirty="0" err="1"/>
              <a:t>προϋπαρχουσών</a:t>
            </a:r>
            <a:r>
              <a:rPr lang="el-GR" dirty="0"/>
              <a:t> γνώσεων- διερεύνηση θεωριών-πεποιθήσεων των παιδιών) </a:t>
            </a:r>
            <a:endParaRPr lang="el-GR" i="1" dirty="0"/>
          </a:p>
          <a:p>
            <a:pPr marL="0" indent="0" algn="just">
              <a:buNone/>
            </a:pPr>
            <a:endParaRPr lang="el-GR" i="1" dirty="0"/>
          </a:p>
        </p:txBody>
      </p:sp>
    </p:spTree>
    <p:extLst>
      <p:ext uri="{BB962C8B-B14F-4D97-AF65-F5344CB8AC3E}">
        <p14:creationId xmlns:p14="http://schemas.microsoft.com/office/powerpoint/2010/main" xmlns="" val="2069421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70897"/>
          </a:xfrm>
        </p:spPr>
        <p:txBody>
          <a:bodyPr>
            <a:normAutofit fontScale="90000"/>
          </a:bodyPr>
          <a:lstStyle/>
          <a:p>
            <a:r>
              <a:rPr lang="el-GR" dirty="0" smtClean="0"/>
              <a:t>Τι συμπεριλάβατε από τα παρακάτω?</a:t>
            </a:r>
            <a:endParaRPr lang="el-GR" dirty="0"/>
          </a:p>
        </p:txBody>
      </p:sp>
      <p:sp>
        <p:nvSpPr>
          <p:cNvPr id="3" name="Content Placeholder 2"/>
          <p:cNvSpPr>
            <a:spLocks noGrp="1"/>
          </p:cNvSpPr>
          <p:nvPr>
            <p:ph idx="1"/>
          </p:nvPr>
        </p:nvSpPr>
        <p:spPr>
          <a:xfrm>
            <a:off x="576398" y="1219200"/>
            <a:ext cx="7886700" cy="4670380"/>
          </a:xfrm>
        </p:spPr>
        <p:txBody>
          <a:bodyPr>
            <a:normAutofit fontScale="92500" lnSpcReduction="10000"/>
          </a:bodyPr>
          <a:lstStyle/>
          <a:p>
            <a:r>
              <a:rPr lang="el-GR" b="1" dirty="0" smtClean="0"/>
              <a:t>Τι </a:t>
            </a:r>
            <a:r>
              <a:rPr lang="el-GR" b="1" dirty="0"/>
              <a:t>υπάρχει κοντά από το νηπιαγωγείο π.χ. άλλα σχολεία; σπίτια; μαγαζιά, υπηρεσίες, πάρκα κλπ Με ποια χαρακτηριστικά</a:t>
            </a:r>
            <a:r>
              <a:rPr lang="el-GR" b="1" dirty="0" smtClean="0"/>
              <a:t>;</a:t>
            </a:r>
            <a:endParaRPr lang="el-GR" dirty="0" smtClean="0"/>
          </a:p>
          <a:p>
            <a:r>
              <a:rPr lang="el-GR" dirty="0" smtClean="0">
                <a:solidFill>
                  <a:srgbClr val="C00000"/>
                </a:solidFill>
              </a:rPr>
              <a:t>Τι υποθέσεις μπορούμε να κάνουμε σε </a:t>
            </a:r>
            <a:r>
              <a:rPr lang="el-GR" dirty="0">
                <a:solidFill>
                  <a:srgbClr val="C00000"/>
                </a:solidFill>
              </a:rPr>
              <a:t>σχέση με την προέλευση των μαθητών, τις εμπειρίες, τις καθημερινές τους συνήθειες κλπ?</a:t>
            </a:r>
            <a:r>
              <a:rPr lang="el-GR" dirty="0" smtClean="0"/>
              <a:t> </a:t>
            </a:r>
            <a:endParaRPr lang="el-GR" dirty="0"/>
          </a:p>
          <a:p>
            <a:r>
              <a:rPr lang="el-GR" b="1" dirty="0" smtClean="0"/>
              <a:t>Συλλογή πληροφοριών που μας επιτρέπουν να κάνουμε υποθέσεις για την καθημερινότητα των παιδιών και να θέσουμε ερωτήματα προς διερεύνηση…</a:t>
            </a:r>
            <a:endParaRPr lang="el-GR" b="1" dirty="0"/>
          </a:p>
        </p:txBody>
      </p:sp>
    </p:spTree>
    <p:extLst>
      <p:ext uri="{BB962C8B-B14F-4D97-AF65-F5344CB8AC3E}">
        <p14:creationId xmlns:p14="http://schemas.microsoft.com/office/powerpoint/2010/main" xmlns="" val="2744560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274638"/>
            <a:ext cx="8043890" cy="1011222"/>
          </a:xfrm>
        </p:spPr>
        <p:txBody>
          <a:bodyPr/>
          <a:lstStyle/>
          <a:p>
            <a:r>
              <a:rPr lang="el-GR" dirty="0" smtClean="0"/>
              <a:t>Μπαίνοντας στο χώρο</a:t>
            </a:r>
            <a:endParaRPr lang="el-GR" dirty="0"/>
          </a:p>
        </p:txBody>
      </p:sp>
      <p:sp>
        <p:nvSpPr>
          <p:cNvPr id="3" name="2 - Θέση περιεχομένου"/>
          <p:cNvSpPr>
            <a:spLocks noGrp="1"/>
          </p:cNvSpPr>
          <p:nvPr>
            <p:ph idx="1"/>
          </p:nvPr>
        </p:nvSpPr>
        <p:spPr>
          <a:xfrm>
            <a:off x="357158" y="1428736"/>
            <a:ext cx="8329642" cy="4697427"/>
          </a:xfrm>
        </p:spPr>
        <p:txBody>
          <a:bodyPr>
            <a:normAutofit lnSpcReduction="10000"/>
          </a:bodyPr>
          <a:lstStyle/>
          <a:p>
            <a:r>
              <a:rPr lang="el-GR" dirty="0" smtClean="0"/>
              <a:t>Στο πεδίο καταγράφω τα πάντα;</a:t>
            </a:r>
          </a:p>
          <a:p>
            <a:r>
              <a:rPr lang="el-GR" dirty="0" smtClean="0"/>
              <a:t>Αν ναι, τα κρατάω όλα στην εργασία μου;</a:t>
            </a:r>
          </a:p>
          <a:p>
            <a:r>
              <a:rPr lang="el-GR" dirty="0" smtClean="0"/>
              <a:t>Με ποια κριτήρια αποφασίζω τι μου χρειάζεται; Τι με βοηθάει σε αυτό?</a:t>
            </a:r>
          </a:p>
          <a:p>
            <a:r>
              <a:rPr lang="el-GR" dirty="0" smtClean="0"/>
              <a:t>Μόνο μια </a:t>
            </a:r>
            <a:r>
              <a:rPr lang="el-GR" u="sng" dirty="0" smtClean="0"/>
              <a:t>αναλυτική και πλήρης η περιγραφή </a:t>
            </a:r>
            <a:r>
              <a:rPr lang="el-GR" dirty="0" smtClean="0"/>
              <a:t>μας βοηθάει να κατανοήσουμε, να ερμηνεύσουμε, να κάνουμε υποθέσεις και να διατυπώσουμε συμπεράσματα. </a:t>
            </a:r>
          </a:p>
          <a:p>
            <a:r>
              <a:rPr lang="el-GR" dirty="0" smtClean="0"/>
              <a:t>Ως προς τι όμως αναλυτική και πλήρης;</a:t>
            </a:r>
          </a:p>
          <a:p>
            <a:endParaRPr lang="el-G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2420</Words>
  <PresentationFormat>Προβολή στην οθόνη (4:3)</PresentationFormat>
  <Paragraphs>92</Paragraphs>
  <Slides>29</Slides>
  <Notes>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29</vt:i4>
      </vt:variant>
    </vt:vector>
  </HeadingPairs>
  <TitlesOfParts>
    <vt:vector size="31" baseType="lpstr">
      <vt:lpstr>Θέμα του Office</vt:lpstr>
      <vt:lpstr>Αντικείμενο κελύφους συσκευασίας</vt:lpstr>
      <vt:lpstr>1η Εποπτεία  Χώρος και Μάθηση</vt:lpstr>
      <vt:lpstr>Τι κάνω πριν την παρατήρηση;</vt:lpstr>
      <vt:lpstr>Διαφάνεια 3</vt:lpstr>
      <vt:lpstr>Διαφάνεια 4</vt:lpstr>
      <vt:lpstr>Α. Ταυτότητα Νηπιαγωγείου Π.χ ως προς το κοινωνικοπολιτισμικό  πλαίσιο: Είναι οι πληροφορίες επαρκείς; Tι άλλο μου χρειάζεται;</vt:lpstr>
      <vt:lpstr>Εδώ?</vt:lpstr>
      <vt:lpstr>Διαφάνεια 7</vt:lpstr>
      <vt:lpstr>Τι συμπεριλάβατε από τα παρακάτω?</vt:lpstr>
      <vt:lpstr>Μπαίνοντας στο χώρο</vt:lpstr>
      <vt:lpstr>Διαφάνεια 10</vt:lpstr>
      <vt:lpstr>Εστίαση: Χώρος ως μαθησιακό περιβάλλον – Τι έχει σημασία να παρατηρήσω;</vt:lpstr>
      <vt:lpstr>Σχολιάστε τις παρακάτω περιγραφές. Τι λείπει και τι περισσεύει;</vt:lpstr>
      <vt:lpstr>Διαφάνεια 13</vt:lpstr>
      <vt:lpstr>Διαφάνεια 14</vt:lpstr>
      <vt:lpstr>Διαφάνεια 15</vt:lpstr>
      <vt:lpstr>Διαφάνεια 16</vt:lpstr>
      <vt:lpstr>Διαφάνεια 17</vt:lpstr>
      <vt:lpstr>Διαφάνεια 18</vt:lpstr>
      <vt:lpstr>Διαφάνεια 19</vt:lpstr>
      <vt:lpstr>Μεθοδολογικά ζητήματα παρατήρησης</vt:lpstr>
      <vt:lpstr>Διαφάνεια 21</vt:lpstr>
      <vt:lpstr>Περιγραφή</vt:lpstr>
      <vt:lpstr>Ερμηνεία</vt:lpstr>
      <vt:lpstr>Διαφάνεια 24</vt:lpstr>
      <vt:lpstr>Διαφάνεια 25</vt:lpstr>
      <vt:lpstr>Επίσης..</vt:lpstr>
      <vt:lpstr>Διαφάνεια 27</vt:lpstr>
      <vt:lpstr>Διαφάνεια 28</vt:lpstr>
      <vt:lpstr>Σχολιάστε σε ομάδες με βάση τα ερωτήματα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1η Εποπτεία  Χώρος και Μάθηση</dc:title>
  <dc:creator>user</dc:creator>
  <cp:lastModifiedBy>user</cp:lastModifiedBy>
  <cp:revision>6</cp:revision>
  <dcterms:created xsi:type="dcterms:W3CDTF">2023-11-09T21:28:54Z</dcterms:created>
  <dcterms:modified xsi:type="dcterms:W3CDTF">2023-11-11T06:39:47Z</dcterms:modified>
</cp:coreProperties>
</file>