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7" r:id="rId3"/>
    <p:sldId id="258" r:id="rId4"/>
    <p:sldId id="273" r:id="rId5"/>
    <p:sldId id="259" r:id="rId6"/>
    <p:sldId id="276" r:id="rId7"/>
    <p:sldId id="277" r:id="rId8"/>
    <p:sldId id="272" r:id="rId9"/>
    <p:sldId id="268" r:id="rId10"/>
    <p:sldId id="274" r:id="rId11"/>
    <p:sldId id="275" r:id="rId12"/>
    <p:sldId id="264" r:id="rId13"/>
    <p:sldId id="265" r:id="rId14"/>
    <p:sldId id="266" r:id="rId15"/>
    <p:sldId id="267"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2192" autoAdjust="0"/>
  </p:normalViewPr>
  <p:slideViewPr>
    <p:cSldViewPr snapToGrid="0">
      <p:cViewPr varScale="1">
        <p:scale>
          <a:sx n="52" d="100"/>
          <a:sy n="52" d="100"/>
        </p:scale>
        <p:origin x="-45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F5D33-B7B0-44BF-A48D-1753C840303F}" type="datetimeFigureOut">
              <a:rPr lang="el-GR" smtClean="0"/>
              <a:pPr/>
              <a:t>3/10/2023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63F23-C4B0-42B0-8EFD-2C8B2C938DAE}" type="slidenum">
              <a:rPr lang="el-GR" smtClean="0"/>
              <a:pPr/>
              <a:t>‹#›</a:t>
            </a:fld>
            <a:endParaRPr lang="el-GR"/>
          </a:p>
        </p:txBody>
      </p:sp>
    </p:spTree>
    <p:extLst>
      <p:ext uri="{BB962C8B-B14F-4D97-AF65-F5344CB8AC3E}">
        <p14:creationId xmlns="" xmlns:p14="http://schemas.microsoft.com/office/powerpoint/2010/main" val="28173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προσωπική της θεωρία αναδεικνύει τις πολλές ελλείψεις των παιδιών και την πρόθεσή της να τις καλύψει παρέχοντας δραστηριότητες και πλαίσια για τη μάθηση. Θεωρεί σημαντική τη δηλωτική γνώση και επιθυμεί να εμπλέξει τα παιδιά σε δραστηριότητες με αντίστοιχους στόχους ελέγχοντας κατά διαστήματα τι έχουν μάθει και θυμούνται τα παιδιά</a:t>
            </a:r>
          </a:p>
        </p:txBody>
      </p:sp>
      <p:sp>
        <p:nvSpPr>
          <p:cNvPr id="4" name="Θέση αριθμού διαφάνειας 3"/>
          <p:cNvSpPr>
            <a:spLocks noGrp="1"/>
          </p:cNvSpPr>
          <p:nvPr>
            <p:ph type="sldNum" sz="quarter" idx="5"/>
          </p:nvPr>
        </p:nvSpPr>
        <p:spPr/>
        <p:txBody>
          <a:bodyPr/>
          <a:lstStyle/>
          <a:p>
            <a:fld id="{D4AC7208-1C41-4FB2-AB99-43C140ABBE04}" type="slidenum">
              <a:rPr lang="el-GR" smtClean="0"/>
              <a:pPr/>
              <a:t>10</a:t>
            </a:fld>
            <a:endParaRPr lang="el-GR"/>
          </a:p>
        </p:txBody>
      </p:sp>
    </p:spTree>
    <p:extLst>
      <p:ext uri="{BB962C8B-B14F-4D97-AF65-F5344CB8AC3E}">
        <p14:creationId xmlns="" xmlns:p14="http://schemas.microsoft.com/office/powerpoint/2010/main" val="130119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Τα παιδιά έχουν πολλά αποθέματα γνώσης, ενδιαφέροντα και ικανότητες, να τα ανακαλύψουμε, να </a:t>
            </a:r>
            <a:r>
              <a:rPr lang="el-GR" dirty="0" err="1"/>
              <a:t>συνδιαμορφώσουμε</a:t>
            </a:r>
            <a:r>
              <a:rPr lang="el-GR" dirty="0"/>
              <a:t> με αυτά δραστηριότητες με νόημα. Σημαντική η διαδικαστική γνώση, πώς επικεντρωνόμαστε στη διαδικασία σκέψης των παιδιών….</a:t>
            </a:r>
          </a:p>
        </p:txBody>
      </p:sp>
      <p:sp>
        <p:nvSpPr>
          <p:cNvPr id="4" name="Θέση αριθμού διαφάνειας 3"/>
          <p:cNvSpPr>
            <a:spLocks noGrp="1"/>
          </p:cNvSpPr>
          <p:nvPr>
            <p:ph type="sldNum" sz="quarter" idx="5"/>
          </p:nvPr>
        </p:nvSpPr>
        <p:spPr/>
        <p:txBody>
          <a:bodyPr/>
          <a:lstStyle/>
          <a:p>
            <a:fld id="{D4AC7208-1C41-4FB2-AB99-43C140ABBE04}" type="slidenum">
              <a:rPr lang="el-GR" smtClean="0"/>
              <a:pPr/>
              <a:t>11</a:t>
            </a:fld>
            <a:endParaRPr lang="el-GR"/>
          </a:p>
        </p:txBody>
      </p:sp>
    </p:spTree>
    <p:extLst>
      <p:ext uri="{BB962C8B-B14F-4D97-AF65-F5344CB8AC3E}">
        <p14:creationId xmlns="" xmlns:p14="http://schemas.microsoft.com/office/powerpoint/2010/main" val="2399894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Εστίαση στις γνώσεις και δεξιότητες που έχει αποκτήσει</a:t>
            </a:r>
          </a:p>
        </p:txBody>
      </p:sp>
      <p:sp>
        <p:nvSpPr>
          <p:cNvPr id="4" name="Θέση αριθμού διαφάνειας 3"/>
          <p:cNvSpPr>
            <a:spLocks noGrp="1"/>
          </p:cNvSpPr>
          <p:nvPr>
            <p:ph type="sldNum" sz="quarter" idx="5"/>
          </p:nvPr>
        </p:nvSpPr>
        <p:spPr/>
        <p:txBody>
          <a:bodyPr/>
          <a:lstStyle/>
          <a:p>
            <a:fld id="{D4AC7208-1C41-4FB2-AB99-43C140ABBE04}" type="slidenum">
              <a:rPr lang="el-GR" smtClean="0"/>
              <a:pPr/>
              <a:t>12</a:t>
            </a:fld>
            <a:endParaRPr lang="el-GR"/>
          </a:p>
        </p:txBody>
      </p:sp>
    </p:spTree>
    <p:extLst>
      <p:ext uri="{BB962C8B-B14F-4D97-AF65-F5344CB8AC3E}">
        <p14:creationId xmlns="" xmlns:p14="http://schemas.microsoft.com/office/powerpoint/2010/main" val="19361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Εστίαση σε προσωπικά χαρακτηριστικά</a:t>
            </a:r>
          </a:p>
        </p:txBody>
      </p:sp>
      <p:sp>
        <p:nvSpPr>
          <p:cNvPr id="4" name="Θέση αριθμού διαφάνειας 3"/>
          <p:cNvSpPr>
            <a:spLocks noGrp="1"/>
          </p:cNvSpPr>
          <p:nvPr>
            <p:ph type="sldNum" sz="quarter" idx="5"/>
          </p:nvPr>
        </p:nvSpPr>
        <p:spPr/>
        <p:txBody>
          <a:bodyPr/>
          <a:lstStyle/>
          <a:p>
            <a:fld id="{D4AC7208-1C41-4FB2-AB99-43C140ABBE04}" type="slidenum">
              <a:rPr lang="el-GR" smtClean="0"/>
              <a:pPr/>
              <a:t>13</a:t>
            </a:fld>
            <a:endParaRPr lang="el-GR"/>
          </a:p>
        </p:txBody>
      </p:sp>
    </p:spTree>
    <p:extLst>
      <p:ext uri="{BB962C8B-B14F-4D97-AF65-F5344CB8AC3E}">
        <p14:creationId xmlns="" xmlns:p14="http://schemas.microsoft.com/office/powerpoint/2010/main" val="2593796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D4AC7208-1C41-4FB2-AB99-43C140ABBE04}" type="slidenum">
              <a:rPr lang="el-GR" smtClean="0"/>
              <a:pPr/>
              <a:t>15</a:t>
            </a:fld>
            <a:endParaRPr lang="el-GR"/>
          </a:p>
        </p:txBody>
      </p:sp>
    </p:spTree>
    <p:extLst>
      <p:ext uri="{BB962C8B-B14F-4D97-AF65-F5344CB8AC3E}">
        <p14:creationId xmlns="" xmlns:p14="http://schemas.microsoft.com/office/powerpoint/2010/main" val="255491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2EFE51C-4ED7-4FF9-8676-9365439C4C5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40970534-3E24-4A3B-A819-831801CB60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1E83FAB3-839B-4454-B63F-0E8FA5066E04}"/>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5E3CFF64-AA11-46B7-9993-A4ECB3A5DE8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9FBA3782-0C74-4BF7-9668-9152A1725745}"/>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294447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DAA7AD2-6530-494D-9F84-5C13272642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197E4142-A02C-4B14-8A2B-500D8AAA707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212DC8D2-58C0-4785-90E6-E8C25F1882E1}"/>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F47F65A8-32FD-4474-97BB-C4ED98B84F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77A45E0-6FBA-4B9D-8EA2-A7242BDE6139}"/>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56920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8F921EE6-102B-4F8B-8BEA-EC3C2839610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ABB55999-A56C-4A6D-9789-698C83395F2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4CBA724D-9C20-4115-8CB6-2B02137932C1}"/>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47B85AF5-B9EC-4C2F-9FF9-1E53370154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9E2D0F24-C6BD-403D-A92E-2D17753CA0C6}"/>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174990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EA5FC28-147F-45E3-A307-C48A597EBD5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122CB8FF-0A52-44AE-91C0-1AA7566FDB3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FAA29B7A-8922-4B76-AD70-2C47E46F5AD5}"/>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3FC35EE1-E0F7-4AB3-A2D8-87CD687568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896FEE1-C704-4719-A0E2-EFCEEE5098A5}"/>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259448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4C23EFB-D418-4FBC-93B0-C1079C8A339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12FD57D5-7245-4F85-A5EB-FFA90164E7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312FB9F6-FF2A-4081-A8A3-F1D82D820477}"/>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DDA99FDC-7F12-4460-9D0B-BDC0AFC5B3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9257F5F-C6DB-49E2-99C1-323BAAB8BCA1}"/>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110697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B7BE5C8-27B3-4DDE-8362-F81F2BEEA7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7D6ACF45-7B8E-4EA1-9501-3345A660DFC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 xmlns:a16="http://schemas.microsoft.com/office/drawing/2014/main" id="{0853973C-FAD3-4DDB-84B2-C25E12FFFD4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 xmlns:a16="http://schemas.microsoft.com/office/drawing/2014/main" id="{CE1CA883-1D56-41B8-A369-5865CE10DA37}"/>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6" name="Θέση υποσέλιδου 5">
            <a:extLst>
              <a:ext uri="{FF2B5EF4-FFF2-40B4-BE49-F238E27FC236}">
                <a16:creationId xmlns="" xmlns:a16="http://schemas.microsoft.com/office/drawing/2014/main" id="{D0096BAB-D814-4E61-A2F5-A9F37E481EB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2124F1EE-D7B5-4DC6-98EF-AE45BC249523}"/>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104590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ED1368A-A89E-45D7-8DD9-79B96EBB3E9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9FC5AF85-55A7-4876-B1C4-5B19196539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67C0C654-C310-4C73-8FD9-AE920F0E652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 xmlns:a16="http://schemas.microsoft.com/office/drawing/2014/main" id="{588C3A5C-0449-4DA3-83F1-805F3CB798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5AE3E066-C9EB-440E-96DB-186A034DD0F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 xmlns:a16="http://schemas.microsoft.com/office/drawing/2014/main" id="{FF5E2083-9C33-4AD1-8D07-F5D6BC892D64}"/>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8" name="Θέση υποσέλιδου 7">
            <a:extLst>
              <a:ext uri="{FF2B5EF4-FFF2-40B4-BE49-F238E27FC236}">
                <a16:creationId xmlns="" xmlns:a16="http://schemas.microsoft.com/office/drawing/2014/main" id="{806FC4CD-8C08-46D6-92D6-B56A0585A52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4DF1E1A0-2D5F-4A5A-85F9-A6914CDE5CAC}"/>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40575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AF80AC3-8DCF-40EC-BB11-FBA3DCFC94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B0837474-BB2D-43CD-A02D-8C658B59599A}"/>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4" name="Θέση υποσέλιδου 3">
            <a:extLst>
              <a:ext uri="{FF2B5EF4-FFF2-40B4-BE49-F238E27FC236}">
                <a16:creationId xmlns="" xmlns:a16="http://schemas.microsoft.com/office/drawing/2014/main" id="{28B90F6A-B898-4E24-ACE9-470D9C306EC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45D10FA6-454D-4317-BB71-9EC331D9BA1A}"/>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232017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99026577-E082-4049-80CD-0CED25CDC70A}"/>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3" name="Θέση υποσέλιδου 2">
            <a:extLst>
              <a:ext uri="{FF2B5EF4-FFF2-40B4-BE49-F238E27FC236}">
                <a16:creationId xmlns="" xmlns:a16="http://schemas.microsoft.com/office/drawing/2014/main" id="{F0460CBB-1B90-4398-8535-0E44F660559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6C3160DE-6927-4627-859D-066E99EF4775}"/>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144814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56A303F-8177-4599-84B3-684E5F9EDE1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6E4FA32C-5BD9-4AC5-AFF0-4A8476BAE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 xmlns:a16="http://schemas.microsoft.com/office/drawing/2014/main" id="{4D42B1DD-3873-4EA3-8E47-401FC5222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41A19CEE-9BFE-4E3D-A890-C685B14AF935}"/>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6" name="Θέση υποσέλιδου 5">
            <a:extLst>
              <a:ext uri="{FF2B5EF4-FFF2-40B4-BE49-F238E27FC236}">
                <a16:creationId xmlns="" xmlns:a16="http://schemas.microsoft.com/office/drawing/2014/main" id="{C09A6DAF-EE32-47C5-B0EA-8AE618C37FB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99BE584B-D509-4652-AD4C-2A9E04163542}"/>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217384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8B07706-596A-47A1-A8F6-49D77D9DA0B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5E40F032-E354-4CD9-8296-D76F7BCBB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E68FF41D-B8FC-4675-B2FE-499292FD8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271A2F6F-0C6B-4100-BDF7-43F568249418}"/>
              </a:ext>
            </a:extLst>
          </p:cNvPr>
          <p:cNvSpPr>
            <a:spLocks noGrp="1"/>
          </p:cNvSpPr>
          <p:nvPr>
            <p:ph type="dt" sz="half" idx="10"/>
          </p:nvPr>
        </p:nvSpPr>
        <p:spPr/>
        <p:txBody>
          <a:bodyPr/>
          <a:lstStyle/>
          <a:p>
            <a:fld id="{DF5B6041-D144-4639-86B2-C3373CEEF2B4}" type="datetimeFigureOut">
              <a:rPr lang="el-GR" smtClean="0"/>
              <a:pPr/>
              <a:t>3/10/2023</a:t>
            </a:fld>
            <a:endParaRPr lang="el-GR"/>
          </a:p>
        </p:txBody>
      </p:sp>
      <p:sp>
        <p:nvSpPr>
          <p:cNvPr id="6" name="Θέση υποσέλιδου 5">
            <a:extLst>
              <a:ext uri="{FF2B5EF4-FFF2-40B4-BE49-F238E27FC236}">
                <a16:creationId xmlns="" xmlns:a16="http://schemas.microsoft.com/office/drawing/2014/main" id="{69B3FE9C-07AE-48BD-AE7B-F07792E3C0C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6799DA2B-D1A2-4B98-9F89-291142A0AFDB}"/>
              </a:ext>
            </a:extLst>
          </p:cNvPr>
          <p:cNvSpPr>
            <a:spLocks noGrp="1"/>
          </p:cNvSpPr>
          <p:nvPr>
            <p:ph type="sldNum" sz="quarter" idx="12"/>
          </p:nvPr>
        </p:nvSpPr>
        <p:spPr/>
        <p:txBody>
          <a:body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84356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46D5464E-40B7-446A-88A4-F371E73E1D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0FE7089-9980-4B5B-89B8-4547F194F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78C95C3A-5D5C-4ED0-8520-9058E1A350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B6041-D144-4639-86B2-C3373CEEF2B4}" type="datetimeFigureOut">
              <a:rPr lang="el-GR" smtClean="0"/>
              <a:pPr/>
              <a:t>3/10/2023</a:t>
            </a:fld>
            <a:endParaRPr lang="el-GR"/>
          </a:p>
        </p:txBody>
      </p:sp>
      <p:sp>
        <p:nvSpPr>
          <p:cNvPr id="5" name="Θέση υποσέλιδου 4">
            <a:extLst>
              <a:ext uri="{FF2B5EF4-FFF2-40B4-BE49-F238E27FC236}">
                <a16:creationId xmlns="" xmlns:a16="http://schemas.microsoft.com/office/drawing/2014/main" id="{B58995B2-DEBC-40D0-91FF-4292C00F5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9E0DF1B4-A180-4521-8BDC-C92FC1345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C6609-1014-4A18-9D66-0723AA0CBC29}" type="slidenum">
              <a:rPr lang="el-GR" smtClean="0"/>
              <a:pPr/>
              <a:t>‹#›</a:t>
            </a:fld>
            <a:endParaRPr lang="el-GR"/>
          </a:p>
        </p:txBody>
      </p:sp>
    </p:spTree>
    <p:extLst>
      <p:ext uri="{BB962C8B-B14F-4D97-AF65-F5344CB8AC3E}">
        <p14:creationId xmlns="" xmlns:p14="http://schemas.microsoft.com/office/powerpoint/2010/main" val="82926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44B4CF5-A08F-4126-8DAE-40BCAEA3C7AA}"/>
              </a:ext>
            </a:extLst>
          </p:cNvPr>
          <p:cNvSpPr>
            <a:spLocks noGrp="1"/>
          </p:cNvSpPr>
          <p:nvPr>
            <p:ph type="ctrTitle"/>
          </p:nvPr>
        </p:nvSpPr>
        <p:spPr>
          <a:xfrm>
            <a:off x="6172783" y="1125415"/>
            <a:ext cx="5847152" cy="3967089"/>
          </a:xfrm>
        </p:spPr>
        <p:txBody>
          <a:bodyPr anchor="b">
            <a:normAutofit/>
          </a:bodyPr>
          <a:lstStyle/>
          <a:p>
            <a:r>
              <a:rPr lang="el-GR" sz="3200" b="1" dirty="0"/>
              <a:t>901. Μεθοδολογικές προσεγγίσεις στη διδακτική πράξη: από την παρατήρηση στον σχεδιασμό</a:t>
            </a:r>
            <a:r>
              <a:rPr lang="el-GR" altLang="el-GR" sz="3200" b="1" dirty="0"/>
              <a:t/>
            </a:r>
            <a:br>
              <a:rPr lang="el-GR" altLang="el-GR" sz="3200" b="1" dirty="0"/>
            </a:br>
            <a:r>
              <a:rPr lang="el-GR" altLang="el-GR" sz="3200" b="1" dirty="0"/>
              <a:t>	</a:t>
            </a:r>
            <a:br>
              <a:rPr lang="el-GR" altLang="el-GR" sz="3200" b="1" dirty="0"/>
            </a:br>
            <a:r>
              <a:rPr lang="en-US" altLang="el-GR" sz="3200" b="1" dirty="0"/>
              <a:t/>
            </a:r>
            <a:br>
              <a:rPr lang="en-US" altLang="el-GR" sz="3200" b="1" dirty="0"/>
            </a:br>
            <a:r>
              <a:rPr lang="el-GR" altLang="el-GR" sz="2400" b="1" dirty="0"/>
              <a:t/>
            </a:r>
            <a:br>
              <a:rPr lang="el-GR" altLang="el-GR" sz="2400" b="1" dirty="0"/>
            </a:br>
            <a:endParaRPr lang="el-GR" sz="2400" dirty="0"/>
          </a:p>
        </p:txBody>
      </p:sp>
      <p:sp>
        <p:nvSpPr>
          <p:cNvPr id="5" name="Υπότιτλος 2">
            <a:extLst>
              <a:ext uri="{FF2B5EF4-FFF2-40B4-BE49-F238E27FC236}">
                <a16:creationId xmlns="" xmlns:a16="http://schemas.microsoft.com/office/drawing/2014/main" id="{25A8A617-3C36-4D6E-9EC1-5F00661069B1}"/>
              </a:ext>
            </a:extLst>
          </p:cNvPr>
          <p:cNvSpPr>
            <a:spLocks noGrp="1"/>
          </p:cNvSpPr>
          <p:nvPr>
            <p:ph type="subTitle" idx="1"/>
          </p:nvPr>
        </p:nvSpPr>
        <p:spPr>
          <a:xfrm>
            <a:off x="3012087" y="6129988"/>
            <a:ext cx="9144000" cy="728002"/>
          </a:xfrm>
        </p:spPr>
        <p:txBody>
          <a:bodyPr>
            <a:normAutofit/>
          </a:bodyPr>
          <a:lstStyle/>
          <a:p>
            <a:r>
              <a:rPr lang="el-GR" sz="3600" dirty="0"/>
              <a:t>Χειμερινό Εξάμηνο 2023-2024</a:t>
            </a:r>
          </a:p>
        </p:txBody>
      </p:sp>
      <p:pic>
        <p:nvPicPr>
          <p:cNvPr id="8" name="7 - Εικόνα" descr="DSCN2361.JPG"/>
          <p:cNvPicPr>
            <a:picLocks noChangeAspect="1"/>
          </p:cNvPicPr>
          <p:nvPr/>
        </p:nvPicPr>
        <p:blipFill>
          <a:blip r:embed="rId2" cstate="print"/>
          <a:stretch>
            <a:fillRect/>
          </a:stretch>
        </p:blipFill>
        <p:spPr>
          <a:xfrm rot="20441444">
            <a:off x="573024" y="822960"/>
            <a:ext cx="5096256" cy="3822192"/>
          </a:xfrm>
          <a:prstGeom prst="rect">
            <a:avLst/>
          </a:prstGeom>
        </p:spPr>
      </p:pic>
    </p:spTree>
    <p:extLst>
      <p:ext uri="{BB962C8B-B14F-4D97-AF65-F5344CB8AC3E}">
        <p14:creationId xmlns="" xmlns:p14="http://schemas.microsoft.com/office/powerpoint/2010/main" val="115807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5373B40-4093-4994-B06C-35361130FC39}"/>
              </a:ext>
            </a:extLst>
          </p:cNvPr>
          <p:cNvSpPr>
            <a:spLocks noGrp="1"/>
          </p:cNvSpPr>
          <p:nvPr>
            <p:ph type="title"/>
          </p:nvPr>
        </p:nvSpPr>
        <p:spPr>
          <a:xfrm>
            <a:off x="746449" y="338360"/>
            <a:ext cx="7886700" cy="587375"/>
          </a:xfrm>
        </p:spPr>
        <p:txBody>
          <a:bodyPr>
            <a:normAutofit fontScale="90000"/>
          </a:bodyPr>
          <a:lstStyle/>
          <a:p>
            <a:r>
              <a:rPr lang="el-GR" dirty="0"/>
              <a:t>Φοιτήτρια 1</a:t>
            </a:r>
          </a:p>
        </p:txBody>
      </p:sp>
      <p:sp>
        <p:nvSpPr>
          <p:cNvPr id="3" name="Θέση περιεχομένου 2">
            <a:extLst>
              <a:ext uri="{FF2B5EF4-FFF2-40B4-BE49-F238E27FC236}">
                <a16:creationId xmlns="" xmlns:a16="http://schemas.microsoft.com/office/drawing/2014/main" id="{55FB2FE5-8562-418C-88D5-BB7178796BB0}"/>
              </a:ext>
            </a:extLst>
          </p:cNvPr>
          <p:cNvSpPr>
            <a:spLocks noGrp="1"/>
          </p:cNvSpPr>
          <p:nvPr>
            <p:ph idx="1"/>
          </p:nvPr>
        </p:nvSpPr>
        <p:spPr>
          <a:xfrm>
            <a:off x="746449" y="952502"/>
            <a:ext cx="10506269" cy="5540375"/>
          </a:xfrm>
        </p:spPr>
        <p:txBody>
          <a:bodyPr>
            <a:normAutofit/>
          </a:bodyPr>
          <a:lstStyle/>
          <a:p>
            <a:pPr marL="0" indent="0" algn="just">
              <a:buNone/>
            </a:pPr>
            <a:endParaRPr lang="el-GR" i="1" dirty="0"/>
          </a:p>
          <a:p>
            <a:pPr marL="0" indent="0" algn="just">
              <a:buNone/>
            </a:pPr>
            <a:endParaRPr lang="el-GR" i="1" dirty="0"/>
          </a:p>
          <a:p>
            <a:pPr marL="0" indent="0" algn="just">
              <a:buNone/>
            </a:pPr>
            <a:r>
              <a:rPr lang="el-GR" i="1" dirty="0"/>
              <a:t>Αυτό που προσδοκώ είναι να μάθω πώς μπορώ να διδάξω στα παιδιά πολλά πράγματα και να τα θυμούνται. Τα παιδιά δεν γνωρίζουν καλά διάφορες έννοιες, όπως τα χρώματα, τα σχήματα, οι αριθμοί, τα γράμματα, αλλά και πώς να δουλεύουν σε ομάδες. Με τις δραστηριότητες που θα σχεδιάσω θα φροντίσω όλα τα παιδιά να έχουν αυτή την ευκαιρία</a:t>
            </a:r>
            <a:r>
              <a:rPr lang="en-US" i="1" dirty="0"/>
              <a:t>.</a:t>
            </a:r>
            <a:endParaRPr lang="el-GR" i="1" dirty="0"/>
          </a:p>
        </p:txBody>
      </p:sp>
    </p:spTree>
    <p:extLst>
      <p:ext uri="{BB962C8B-B14F-4D97-AF65-F5344CB8AC3E}">
        <p14:creationId xmlns="" xmlns:p14="http://schemas.microsoft.com/office/powerpoint/2010/main" val="71688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AB7D31C-7FF2-4634-B4C7-15408164DE86}"/>
              </a:ext>
            </a:extLst>
          </p:cNvPr>
          <p:cNvSpPr>
            <a:spLocks noGrp="1"/>
          </p:cNvSpPr>
          <p:nvPr>
            <p:ph type="title"/>
          </p:nvPr>
        </p:nvSpPr>
        <p:spPr>
          <a:xfrm>
            <a:off x="503853" y="377822"/>
            <a:ext cx="7886700" cy="606425"/>
          </a:xfrm>
        </p:spPr>
        <p:txBody>
          <a:bodyPr>
            <a:normAutofit fontScale="90000"/>
          </a:bodyPr>
          <a:lstStyle/>
          <a:p>
            <a:r>
              <a:rPr lang="el-GR" dirty="0"/>
              <a:t>Φοιτήτρια 2</a:t>
            </a:r>
          </a:p>
        </p:txBody>
      </p:sp>
      <p:sp>
        <p:nvSpPr>
          <p:cNvPr id="3" name="Θέση περιεχομένου 2">
            <a:extLst>
              <a:ext uri="{FF2B5EF4-FFF2-40B4-BE49-F238E27FC236}">
                <a16:creationId xmlns="" xmlns:a16="http://schemas.microsoft.com/office/drawing/2014/main" id="{28D79B9D-4CD2-407C-AE43-EF958B497857}"/>
              </a:ext>
            </a:extLst>
          </p:cNvPr>
          <p:cNvSpPr>
            <a:spLocks noGrp="1"/>
          </p:cNvSpPr>
          <p:nvPr>
            <p:ph idx="1"/>
          </p:nvPr>
        </p:nvSpPr>
        <p:spPr>
          <a:xfrm>
            <a:off x="503853" y="1181102"/>
            <a:ext cx="10954139" cy="4995863"/>
          </a:xfrm>
        </p:spPr>
        <p:txBody>
          <a:bodyPr>
            <a:normAutofit/>
          </a:bodyPr>
          <a:lstStyle/>
          <a:p>
            <a:pPr marL="0" indent="0" algn="just">
              <a:buNone/>
            </a:pPr>
            <a:endParaRPr lang="el-GR" i="1" dirty="0"/>
          </a:p>
          <a:p>
            <a:pPr marL="0" indent="0" algn="just">
              <a:buNone/>
            </a:pPr>
            <a:endParaRPr lang="el-GR" i="1" dirty="0"/>
          </a:p>
          <a:p>
            <a:pPr marL="0" indent="0" algn="just">
              <a:buNone/>
            </a:pPr>
            <a:r>
              <a:rPr lang="el-GR" i="1" dirty="0"/>
              <a:t>Αυτό που προσδοκώ είναι ότι θα ανακαλύψω τρόπους να γνωρίζω τα παιδιά και να επικοινωνώ μαζί τους, για να δω τι μπορούν να κάνουν αλλά και τι τα ενδιαφέρει. Με βάση όσα ήδη ξέρουν αλλά και όσα ήδη τα ενδιαφέρουν θα δω τι είδους προβλήματα με νόημα θα μπορώ να σχεδιάσω για αυτά, προβλήματα που θα αξιοποιούν τη σκέψη τους και τις προτάσεις τους προκειμένου να βρεθούν λύσεις.</a:t>
            </a:r>
          </a:p>
        </p:txBody>
      </p:sp>
    </p:spTree>
    <p:extLst>
      <p:ext uri="{BB962C8B-B14F-4D97-AF65-F5344CB8AC3E}">
        <p14:creationId xmlns="" xmlns:p14="http://schemas.microsoft.com/office/powerpoint/2010/main" val="276604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29F876C-96C4-4715-9253-AB3C6715DB49}"/>
              </a:ext>
            </a:extLst>
          </p:cNvPr>
          <p:cNvSpPr>
            <a:spLocks noGrp="1"/>
          </p:cNvSpPr>
          <p:nvPr>
            <p:ph type="title"/>
          </p:nvPr>
        </p:nvSpPr>
        <p:spPr>
          <a:xfrm>
            <a:off x="921010" y="377822"/>
            <a:ext cx="7886700" cy="606425"/>
          </a:xfrm>
        </p:spPr>
        <p:txBody>
          <a:bodyPr>
            <a:normAutofit fontScale="90000"/>
          </a:bodyPr>
          <a:lstStyle/>
          <a:p>
            <a:r>
              <a:rPr lang="el-GR" dirty="0"/>
              <a:t>Φοιτητής 3</a:t>
            </a:r>
          </a:p>
        </p:txBody>
      </p:sp>
      <p:sp>
        <p:nvSpPr>
          <p:cNvPr id="3" name="Θέση περιεχομένου 2">
            <a:extLst>
              <a:ext uri="{FF2B5EF4-FFF2-40B4-BE49-F238E27FC236}">
                <a16:creationId xmlns="" xmlns:a16="http://schemas.microsoft.com/office/drawing/2014/main" id="{CDD58490-32D2-4E97-8918-51CE61632289}"/>
              </a:ext>
            </a:extLst>
          </p:cNvPr>
          <p:cNvSpPr>
            <a:spLocks noGrp="1"/>
          </p:cNvSpPr>
          <p:nvPr>
            <p:ph idx="1"/>
          </p:nvPr>
        </p:nvSpPr>
        <p:spPr>
          <a:xfrm>
            <a:off x="727787" y="1343608"/>
            <a:ext cx="10804849" cy="4833357"/>
          </a:xfrm>
        </p:spPr>
        <p:txBody>
          <a:bodyPr>
            <a:normAutofit/>
          </a:bodyPr>
          <a:lstStyle/>
          <a:p>
            <a:pPr marL="0" indent="0" algn="just">
              <a:buNone/>
            </a:pPr>
            <a:endParaRPr lang="el-GR" i="1" dirty="0"/>
          </a:p>
          <a:p>
            <a:pPr marL="0" indent="0" algn="just">
              <a:buNone/>
            </a:pPr>
            <a:r>
              <a:rPr lang="el-GR" i="1" dirty="0"/>
              <a:t>Το πρώτο μου συναίσθημα είναι αυτό της ανυπομονησίας για το τι πρόκειται να συναντήσω αλλά και του ενθουσιασμού. Ανησυχώ για το αν το πρόγραμμα που σχεδιάσω θα ενδιαφέρει τα παιδιά και θα είναι ένα πρόγραμμα που θα ενισχύει τη συμμετοχή και την πρωτοβουλία. Θεωρώ όμως ότι κατέχω τις γνώσεις και τη μεθοδολογία από τα παιδαγωγικά και τα υπόλοιπα μαθήματα στη Σχολή για να κάνω το καλύτερο που μπορώ. Θα προσπαθήσω να μελετήσω όσα έχουμε μάθει και να συμβουλευτώ όλους όσους μπορούν να με βοηθήσουν. Ίσως με δυσκολέψει το ζήτημα της πίεσης του χρόνου, αλλά με το σωστό προγραμματισμό θα προσπαθήσω να ανταποκριθώ. </a:t>
            </a:r>
          </a:p>
        </p:txBody>
      </p:sp>
    </p:spTree>
    <p:extLst>
      <p:ext uri="{BB962C8B-B14F-4D97-AF65-F5344CB8AC3E}">
        <p14:creationId xmlns="" xmlns:p14="http://schemas.microsoft.com/office/powerpoint/2010/main" val="2871693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0148A30-6C1F-4942-B008-59FAFCECDF07}"/>
              </a:ext>
            </a:extLst>
          </p:cNvPr>
          <p:cNvSpPr>
            <a:spLocks noGrp="1"/>
          </p:cNvSpPr>
          <p:nvPr>
            <p:ph type="title"/>
          </p:nvPr>
        </p:nvSpPr>
        <p:spPr>
          <a:xfrm>
            <a:off x="622430" y="346076"/>
            <a:ext cx="7886700" cy="492125"/>
          </a:xfrm>
        </p:spPr>
        <p:txBody>
          <a:bodyPr>
            <a:normAutofit fontScale="90000"/>
          </a:bodyPr>
          <a:lstStyle/>
          <a:p>
            <a:r>
              <a:rPr lang="el-GR" dirty="0"/>
              <a:t>Φοιτήτρια 4</a:t>
            </a:r>
          </a:p>
        </p:txBody>
      </p:sp>
      <p:sp>
        <p:nvSpPr>
          <p:cNvPr id="3" name="Θέση περιεχομένου 2">
            <a:extLst>
              <a:ext uri="{FF2B5EF4-FFF2-40B4-BE49-F238E27FC236}">
                <a16:creationId xmlns="" xmlns:a16="http://schemas.microsoft.com/office/drawing/2014/main" id="{F684A8F9-814C-490A-91C8-591E7FCB9996}"/>
              </a:ext>
            </a:extLst>
          </p:cNvPr>
          <p:cNvSpPr>
            <a:spLocks noGrp="1"/>
          </p:cNvSpPr>
          <p:nvPr>
            <p:ph idx="1"/>
          </p:nvPr>
        </p:nvSpPr>
        <p:spPr>
          <a:xfrm>
            <a:off x="466531" y="1138335"/>
            <a:ext cx="10935477" cy="5038629"/>
          </a:xfrm>
        </p:spPr>
        <p:txBody>
          <a:bodyPr>
            <a:normAutofit/>
          </a:bodyPr>
          <a:lstStyle/>
          <a:p>
            <a:pPr marL="0" indent="0">
              <a:buNone/>
            </a:pPr>
            <a:endParaRPr lang="el-GR" dirty="0"/>
          </a:p>
          <a:p>
            <a:pPr marL="0" indent="0" algn="just">
              <a:buNone/>
            </a:pPr>
            <a:r>
              <a:rPr lang="el-GR" i="1" dirty="0"/>
              <a:t>Το βασικό μου συναίσθημα είναι το άγχος και η αμφιβολία που νιώθω αν θα τα καταφέρω. Νομίζω ότι ο ανοιχτός μου χαρακτήρας και η καλή μου διάθεση και επιμονή θα με βοηθήσουν να τα καταφέρω. Η μεγαλύτερη δυσκολία μου θα είναι νομίζω να σκεφτώ τρόπους και να σχεδιάσω έτσι ώστε να τραβήξω το ενδιαφέρον των παιδιών για να με ακούν και να με προσέχουν. Πιστεύω ότι αν πηγαίναμε στα νηπιαγωγεία θα προσπαθούσα να με νιώσουν τα παιδιά νηπιαγωγό τους και να ακούν τις οδηγίες μου.</a:t>
            </a:r>
          </a:p>
        </p:txBody>
      </p:sp>
    </p:spTree>
    <p:extLst>
      <p:ext uri="{BB962C8B-B14F-4D97-AF65-F5344CB8AC3E}">
        <p14:creationId xmlns="" xmlns:p14="http://schemas.microsoft.com/office/powerpoint/2010/main" val="1278703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B6FA653-455B-4E42-9113-BC151C5F93D5}"/>
              </a:ext>
            </a:extLst>
          </p:cNvPr>
          <p:cNvSpPr>
            <a:spLocks noGrp="1"/>
          </p:cNvSpPr>
          <p:nvPr>
            <p:ph type="title"/>
          </p:nvPr>
        </p:nvSpPr>
        <p:spPr>
          <a:xfrm>
            <a:off x="491801" y="307977"/>
            <a:ext cx="7886700" cy="568325"/>
          </a:xfrm>
        </p:spPr>
        <p:txBody>
          <a:bodyPr>
            <a:normAutofit fontScale="90000"/>
          </a:bodyPr>
          <a:lstStyle/>
          <a:p>
            <a:r>
              <a:rPr lang="el-GR" dirty="0"/>
              <a:t>Φοιτήτρια 5</a:t>
            </a:r>
          </a:p>
        </p:txBody>
      </p:sp>
      <p:sp>
        <p:nvSpPr>
          <p:cNvPr id="3" name="Θέση περιεχομένου 2">
            <a:extLst>
              <a:ext uri="{FF2B5EF4-FFF2-40B4-BE49-F238E27FC236}">
                <a16:creationId xmlns="" xmlns:a16="http://schemas.microsoft.com/office/drawing/2014/main" id="{16B15301-66E6-4856-A381-ED85B920BDDE}"/>
              </a:ext>
            </a:extLst>
          </p:cNvPr>
          <p:cNvSpPr>
            <a:spLocks noGrp="1"/>
          </p:cNvSpPr>
          <p:nvPr>
            <p:ph idx="1"/>
          </p:nvPr>
        </p:nvSpPr>
        <p:spPr>
          <a:xfrm>
            <a:off x="709127" y="1362269"/>
            <a:ext cx="10711542" cy="4814696"/>
          </a:xfrm>
        </p:spPr>
        <p:txBody>
          <a:bodyPr/>
          <a:lstStyle/>
          <a:p>
            <a:pPr marL="0" indent="0">
              <a:buNone/>
            </a:pPr>
            <a:endParaRPr lang="el-GR" dirty="0"/>
          </a:p>
          <a:p>
            <a:pPr marL="0" indent="0">
              <a:buNone/>
            </a:pPr>
            <a:endParaRPr lang="el-GR" dirty="0"/>
          </a:p>
          <a:p>
            <a:pPr marL="0" indent="0" algn="just">
              <a:buNone/>
            </a:pPr>
            <a:r>
              <a:rPr lang="el-GR" i="1" dirty="0"/>
              <a:t>Αυτό που θεωρώ σημαντικό στην πρακτική μου άσκηση είναι να εφαρμόσω όσα έμαθα από το Πανεπιστήμιο στην πράξη. Θέλω όσα έχουμε διδαχτεί να τα δοκιμάσω στην πράξη και να σχεδιάσω ενδιαφέροντα εκπαιδευτικά προγράμματα για τα παιδιά.</a:t>
            </a:r>
          </a:p>
        </p:txBody>
      </p:sp>
    </p:spTree>
    <p:extLst>
      <p:ext uri="{BB962C8B-B14F-4D97-AF65-F5344CB8AC3E}">
        <p14:creationId xmlns="" xmlns:p14="http://schemas.microsoft.com/office/powerpoint/2010/main" val="116760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82563A-68AF-44F6-9611-FF740F15A233}"/>
              </a:ext>
            </a:extLst>
          </p:cNvPr>
          <p:cNvSpPr>
            <a:spLocks noGrp="1"/>
          </p:cNvSpPr>
          <p:nvPr>
            <p:ph type="title"/>
          </p:nvPr>
        </p:nvSpPr>
        <p:spPr>
          <a:xfrm>
            <a:off x="491801" y="387347"/>
            <a:ext cx="7886700" cy="587375"/>
          </a:xfrm>
        </p:spPr>
        <p:txBody>
          <a:bodyPr>
            <a:normAutofit fontScale="90000"/>
          </a:bodyPr>
          <a:lstStyle/>
          <a:p>
            <a:r>
              <a:rPr lang="el-GR" dirty="0"/>
              <a:t>Φοιτήτρια 6</a:t>
            </a:r>
          </a:p>
        </p:txBody>
      </p:sp>
      <p:sp>
        <p:nvSpPr>
          <p:cNvPr id="3" name="Θέση περιεχομένου 2">
            <a:extLst>
              <a:ext uri="{FF2B5EF4-FFF2-40B4-BE49-F238E27FC236}">
                <a16:creationId xmlns="" xmlns:a16="http://schemas.microsoft.com/office/drawing/2014/main" id="{72701DD8-B066-4286-B67F-56DCA4E2E390}"/>
              </a:ext>
            </a:extLst>
          </p:cNvPr>
          <p:cNvSpPr>
            <a:spLocks noGrp="1"/>
          </p:cNvSpPr>
          <p:nvPr>
            <p:ph idx="1"/>
          </p:nvPr>
        </p:nvSpPr>
        <p:spPr>
          <a:xfrm>
            <a:off x="653143" y="1530220"/>
            <a:ext cx="11010122" cy="4646745"/>
          </a:xfrm>
        </p:spPr>
        <p:txBody>
          <a:bodyPr/>
          <a:lstStyle/>
          <a:p>
            <a:pPr marL="0" indent="0" algn="just">
              <a:buNone/>
            </a:pPr>
            <a:endParaRPr lang="el-GR" i="1" dirty="0"/>
          </a:p>
          <a:p>
            <a:pPr marL="0" indent="0" algn="just">
              <a:buNone/>
            </a:pPr>
            <a:r>
              <a:rPr lang="el-GR" i="1" dirty="0"/>
              <a:t>Η πράξη απέχει πολύ από τη θεωρία. Στην πρακτική μου άσκηση θα σκεφτώ με βάση τα παραδείγματα που θα μας δοθούν πώς μια νηπιαγωγός οργανώνει δραστηριότητες με τα παιδιά και πώς εξασφαλίζει την προσοχή τους. Θα προσπαθήσω κι εγώ να σχεδιάσω με τον ίδιο τρόπο για να έχω καλά αποτελέσματα.</a:t>
            </a:r>
          </a:p>
        </p:txBody>
      </p:sp>
    </p:spTree>
    <p:extLst>
      <p:ext uri="{BB962C8B-B14F-4D97-AF65-F5344CB8AC3E}">
        <p14:creationId xmlns="" xmlns:p14="http://schemas.microsoft.com/office/powerpoint/2010/main" val="181515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F5571DF8-9049-4E03-AA5A-B3930D6F1D47}"/>
              </a:ext>
            </a:extLst>
          </p:cNvPr>
          <p:cNvSpPr>
            <a:spLocks noGrp="1"/>
          </p:cNvSpPr>
          <p:nvPr>
            <p:ph idx="1"/>
          </p:nvPr>
        </p:nvSpPr>
        <p:spPr>
          <a:xfrm>
            <a:off x="838200" y="478302"/>
            <a:ext cx="10515600" cy="5698661"/>
          </a:xfrm>
        </p:spPr>
        <p:txBody>
          <a:bodyPr>
            <a:normAutofit lnSpcReduction="10000"/>
          </a:bodyPr>
          <a:lstStyle/>
          <a:p>
            <a:pPr marL="0" indent="0" algn="just">
              <a:buNone/>
            </a:pPr>
            <a:r>
              <a:rPr lang="el-GR" b="1" dirty="0" err="1">
                <a:effectLst/>
              </a:rPr>
              <a:t>Προαπαιτούμενα</a:t>
            </a:r>
            <a:r>
              <a:rPr lang="el-GR" b="1" dirty="0">
                <a:effectLst/>
              </a:rPr>
              <a:t>:</a:t>
            </a:r>
          </a:p>
          <a:p>
            <a:pPr marL="0" indent="0" algn="just">
              <a:buNone/>
            </a:pPr>
            <a:r>
              <a:rPr lang="el-GR" sz="2600" dirty="0">
                <a:effectLst/>
              </a:rPr>
              <a:t>906. Εκπαιδευτικοί-ερευνητές του έργου τους: Θεσμικό-κοινωνικό και εκπαιδευτικό πλαίσιο στο νηπιαγωγείο (προηγούμενος τίτλος: Παρατήρηση στο νηπιαγωγείο/Ανάλυση και κατανόηση του πλαισίου της τάξης)</a:t>
            </a:r>
          </a:p>
          <a:p>
            <a:pPr marL="0" indent="0">
              <a:buNone/>
            </a:pPr>
            <a:endParaRPr lang="el-GR" b="1" dirty="0"/>
          </a:p>
          <a:p>
            <a:pPr marL="0" indent="0">
              <a:buNone/>
            </a:pPr>
            <a:endParaRPr lang="el-GR" b="1" dirty="0"/>
          </a:p>
          <a:p>
            <a:pPr marL="0" indent="0">
              <a:buNone/>
            </a:pPr>
            <a:r>
              <a:rPr lang="el-GR" b="1" dirty="0"/>
              <a:t>Υποχρεώσεις:</a:t>
            </a:r>
          </a:p>
          <a:p>
            <a:pPr marL="0" indent="0">
              <a:buNone/>
            </a:pPr>
            <a:endParaRPr lang="el-GR" b="1" dirty="0"/>
          </a:p>
          <a:p>
            <a:r>
              <a:rPr lang="el-GR" dirty="0"/>
              <a:t>Υποχρεωτική παρουσία στα μαθήματα (έως 2 απουσίες)</a:t>
            </a:r>
          </a:p>
          <a:p>
            <a:r>
              <a:rPr lang="el-GR" dirty="0"/>
              <a:t>Εποπτείες (διαδικτυακές) σε μικρότερες ομάδες (υποχρεωτική παρουσία)</a:t>
            </a:r>
          </a:p>
          <a:p>
            <a:r>
              <a:rPr lang="el-GR" dirty="0"/>
              <a:t>Παρατήρηση στα νηπιαγωγεία</a:t>
            </a:r>
          </a:p>
          <a:p>
            <a:r>
              <a:rPr lang="el-GR" dirty="0"/>
              <a:t>Διαδικτυακές </a:t>
            </a:r>
            <a:r>
              <a:rPr lang="el-GR" dirty="0" err="1"/>
              <a:t>σεμιναριακές</a:t>
            </a:r>
            <a:r>
              <a:rPr lang="el-GR" dirty="0"/>
              <a:t> διαλέξεις (υποχρεωτική παρουσία)</a:t>
            </a:r>
          </a:p>
        </p:txBody>
      </p:sp>
    </p:spTree>
    <p:extLst>
      <p:ext uri="{BB962C8B-B14F-4D97-AF65-F5344CB8AC3E}">
        <p14:creationId xmlns="" xmlns:p14="http://schemas.microsoft.com/office/powerpoint/2010/main" val="192431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D47B61D-B2E6-445E-8D63-5B095F7A5119}"/>
              </a:ext>
            </a:extLst>
          </p:cNvPr>
          <p:cNvSpPr>
            <a:spLocks noGrp="1"/>
          </p:cNvSpPr>
          <p:nvPr>
            <p:ph type="title"/>
          </p:nvPr>
        </p:nvSpPr>
        <p:spPr>
          <a:xfrm>
            <a:off x="838200" y="365125"/>
            <a:ext cx="10515600" cy="900967"/>
          </a:xfrm>
        </p:spPr>
        <p:txBody>
          <a:bodyPr/>
          <a:lstStyle/>
          <a:p>
            <a:r>
              <a:rPr lang="el-GR" dirty="0"/>
              <a:t>Προτεινόμενα συγγράμματα</a:t>
            </a:r>
          </a:p>
        </p:txBody>
      </p:sp>
      <p:sp>
        <p:nvSpPr>
          <p:cNvPr id="3" name="Θέση περιεχομένου 2">
            <a:extLst>
              <a:ext uri="{FF2B5EF4-FFF2-40B4-BE49-F238E27FC236}">
                <a16:creationId xmlns="" xmlns:a16="http://schemas.microsoft.com/office/drawing/2014/main" id="{A4FC7B18-8644-4E31-BCD0-298E0CBA180B}"/>
              </a:ext>
            </a:extLst>
          </p:cNvPr>
          <p:cNvSpPr>
            <a:spLocks noGrp="1"/>
          </p:cNvSpPr>
          <p:nvPr>
            <p:ph idx="1"/>
          </p:nvPr>
        </p:nvSpPr>
        <p:spPr/>
        <p:txBody>
          <a:bodyPr/>
          <a:lstStyle/>
          <a:p>
            <a:pPr algn="just">
              <a:buNone/>
            </a:pPr>
            <a:r>
              <a:rPr lang="el-GR" b="1" dirty="0"/>
              <a:t>	</a:t>
            </a:r>
            <a:r>
              <a:rPr lang="el-GR" dirty="0"/>
              <a:t>Κατσαρού, Ε.  &amp; </a:t>
            </a:r>
            <a:r>
              <a:rPr lang="el-GR" dirty="0" err="1"/>
              <a:t>Τσάφος</a:t>
            </a:r>
            <a:r>
              <a:rPr lang="el-GR" dirty="0"/>
              <a:t>, Β. (2003). Από την έρευνα στη διδασκαλία. Η εκπαιδευτική  έρευνα δράσης</a:t>
            </a:r>
            <a:r>
              <a:rPr lang="en-US" dirty="0"/>
              <a:t>.</a:t>
            </a:r>
            <a:r>
              <a:rPr lang="el-GR" dirty="0"/>
              <a:t>  </a:t>
            </a:r>
            <a:r>
              <a:rPr lang="el-GR" dirty="0" err="1"/>
              <a:t>Σάββαλας</a:t>
            </a:r>
            <a:r>
              <a:rPr lang="el-GR" dirty="0"/>
              <a:t> </a:t>
            </a:r>
            <a:r>
              <a:rPr lang="en-US" dirty="0"/>
              <a:t>:</a:t>
            </a:r>
            <a:r>
              <a:rPr lang="el-GR" dirty="0"/>
              <a:t>Αθήνα</a:t>
            </a:r>
          </a:p>
          <a:p>
            <a:pPr algn="just">
              <a:buNone/>
            </a:pPr>
            <a:endParaRPr lang="el-GR" dirty="0"/>
          </a:p>
          <a:p>
            <a:pPr algn="just">
              <a:buNone/>
            </a:pPr>
            <a:r>
              <a:rPr lang="el-GR" dirty="0"/>
              <a:t>	</a:t>
            </a:r>
            <a:r>
              <a:rPr lang="en-US" dirty="0" err="1"/>
              <a:t>Altrichter</a:t>
            </a:r>
            <a:r>
              <a:rPr lang="en-US" dirty="0"/>
              <a:t> </a:t>
            </a:r>
            <a:r>
              <a:rPr lang="el-GR" dirty="0"/>
              <a:t>Η. </a:t>
            </a:r>
            <a:r>
              <a:rPr lang="en-US" dirty="0"/>
              <a:t>Et al. (2001).</a:t>
            </a:r>
            <a:r>
              <a:rPr lang="el-GR" dirty="0"/>
              <a:t>Οι εκπαιδευτικοί ερευνούν το έργο τους</a:t>
            </a:r>
            <a:r>
              <a:rPr lang="en-US" dirty="0"/>
              <a:t>.</a:t>
            </a:r>
            <a:r>
              <a:rPr lang="el-GR" dirty="0"/>
              <a:t> ΜΕΤΑΙΧΜΙΟ</a:t>
            </a:r>
            <a:r>
              <a:rPr lang="en-US" dirty="0"/>
              <a:t>: A</a:t>
            </a:r>
            <a:r>
              <a:rPr lang="el-GR" dirty="0" err="1"/>
              <a:t>θήνα</a:t>
            </a:r>
            <a:endParaRPr lang="el-GR" dirty="0"/>
          </a:p>
          <a:p>
            <a:pPr algn="just">
              <a:buNone/>
            </a:pPr>
            <a:endParaRPr lang="el-GR" dirty="0"/>
          </a:p>
          <a:p>
            <a:pPr algn="just">
              <a:buNone/>
            </a:pPr>
            <a:r>
              <a:rPr lang="el-GR" dirty="0"/>
              <a:t>	Αξιοποίηση ντοσιέ 2</a:t>
            </a:r>
            <a:r>
              <a:rPr lang="el-GR" baseline="30000" dirty="0"/>
              <a:t>ου</a:t>
            </a:r>
            <a:r>
              <a:rPr lang="el-GR" dirty="0"/>
              <a:t> έτους</a:t>
            </a:r>
          </a:p>
          <a:p>
            <a:pPr marL="0" indent="0">
              <a:buNone/>
            </a:pPr>
            <a:endParaRPr lang="el-GR" dirty="0"/>
          </a:p>
        </p:txBody>
      </p:sp>
    </p:spTree>
    <p:extLst>
      <p:ext uri="{BB962C8B-B14F-4D97-AF65-F5344CB8AC3E}">
        <p14:creationId xmlns="" xmlns:p14="http://schemas.microsoft.com/office/powerpoint/2010/main" val="28795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F023F79-B922-4A65-B0AB-44CC829688E3}"/>
              </a:ext>
            </a:extLst>
          </p:cNvPr>
          <p:cNvSpPr>
            <a:spLocks noGrp="1"/>
          </p:cNvSpPr>
          <p:nvPr>
            <p:ph type="title"/>
          </p:nvPr>
        </p:nvSpPr>
        <p:spPr>
          <a:xfrm>
            <a:off x="355600" y="342899"/>
            <a:ext cx="10515600" cy="676275"/>
          </a:xfrm>
        </p:spPr>
        <p:txBody>
          <a:bodyPr>
            <a:normAutofit fontScale="90000"/>
          </a:bodyPr>
          <a:lstStyle/>
          <a:p>
            <a:r>
              <a:rPr lang="el-GR" dirty="0"/>
              <a:t>Αξιολόγηση μαθήματος</a:t>
            </a:r>
          </a:p>
        </p:txBody>
      </p:sp>
      <p:sp>
        <p:nvSpPr>
          <p:cNvPr id="3" name="Θέση περιεχομένου 2">
            <a:extLst>
              <a:ext uri="{FF2B5EF4-FFF2-40B4-BE49-F238E27FC236}">
                <a16:creationId xmlns="" xmlns:a16="http://schemas.microsoft.com/office/drawing/2014/main" id="{2C598A7B-2D67-4043-96F9-68B4ABC602F5}"/>
              </a:ext>
            </a:extLst>
          </p:cNvPr>
          <p:cNvSpPr>
            <a:spLocks noGrp="1"/>
          </p:cNvSpPr>
          <p:nvPr>
            <p:ph idx="1"/>
          </p:nvPr>
        </p:nvSpPr>
        <p:spPr>
          <a:xfrm>
            <a:off x="355600" y="1346200"/>
            <a:ext cx="11226800" cy="5168901"/>
          </a:xfrm>
        </p:spPr>
        <p:txBody>
          <a:bodyPr/>
          <a:lstStyle/>
          <a:p>
            <a:pPr eaLnBrk="1" hangingPunct="1">
              <a:buFont typeface="Arial" panose="020B0604020202020204" pitchFamily="34" charset="0"/>
              <a:buNone/>
            </a:pPr>
            <a:r>
              <a:rPr lang="el-GR" altLang="el-GR" dirty="0"/>
              <a:t>Το μάθημα </a:t>
            </a:r>
            <a:r>
              <a:rPr lang="el-GR" altLang="el-GR" dirty="0">
                <a:solidFill>
                  <a:srgbClr val="C00000"/>
                </a:solidFill>
              </a:rPr>
              <a:t>αξιολογείται</a:t>
            </a:r>
            <a:r>
              <a:rPr lang="el-GR" altLang="el-GR" dirty="0"/>
              <a:t> με</a:t>
            </a:r>
          </a:p>
          <a:p>
            <a:pPr eaLnBrk="1" hangingPunct="1">
              <a:buFont typeface="Arial" panose="020B0604020202020204" pitchFamily="34" charset="0"/>
              <a:buNone/>
            </a:pPr>
            <a:endParaRPr lang="en-US" altLang="el-GR" dirty="0"/>
          </a:p>
          <a:p>
            <a:pPr eaLnBrk="1" hangingPunct="1"/>
            <a:r>
              <a:rPr lang="el-GR" altLang="el-GR" dirty="0"/>
              <a:t> Εργασία ( ατομική και ομαδική) την οποία καταθέτετε στο τέλος του εξαμήνου:</a:t>
            </a:r>
          </a:p>
          <a:p>
            <a:pPr marL="0" indent="0" eaLnBrk="1" hangingPunct="1">
              <a:buNone/>
            </a:pPr>
            <a:endParaRPr lang="el-GR" altLang="el-GR" dirty="0"/>
          </a:p>
          <a:p>
            <a:pPr marL="457200" lvl="1" indent="0">
              <a:buNone/>
            </a:pPr>
            <a:r>
              <a:rPr lang="el-GR" altLang="el-GR" sz="2800" dirty="0"/>
              <a:t>Σύνθεση των επιμέρους εργασιών σας, σχολιασμών σας με βάση τους άξονες που συζητάμε, σχολιασμοί παρουσιάσεων, πρώτοι σχεδιασμοί.</a:t>
            </a:r>
          </a:p>
          <a:p>
            <a:pPr marL="457200" lvl="1" indent="0">
              <a:buNone/>
            </a:pPr>
            <a:endParaRPr lang="el-GR" altLang="el-GR" sz="2800" dirty="0"/>
          </a:p>
          <a:p>
            <a:r>
              <a:rPr lang="el-GR" altLang="el-GR" dirty="0"/>
              <a:t>Τη συμμετοχή σας στη διάρκεια του μαθήματος και των εποπτειών</a:t>
            </a:r>
          </a:p>
          <a:p>
            <a:r>
              <a:rPr lang="el-GR" altLang="el-GR" dirty="0"/>
              <a:t>Προφορική υποστήριξη της δουλειάς σας</a:t>
            </a:r>
            <a:endParaRPr lang="el-GR" dirty="0"/>
          </a:p>
        </p:txBody>
      </p:sp>
    </p:spTree>
    <p:extLst>
      <p:ext uri="{BB962C8B-B14F-4D97-AF65-F5344CB8AC3E}">
        <p14:creationId xmlns="" xmlns:p14="http://schemas.microsoft.com/office/powerpoint/2010/main" val="401938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7D6B590E-7A7A-4B4F-A2C4-47FE3FB99A7F}"/>
              </a:ext>
            </a:extLst>
          </p:cNvPr>
          <p:cNvSpPr>
            <a:spLocks noGrp="1"/>
          </p:cNvSpPr>
          <p:nvPr>
            <p:ph idx="1"/>
          </p:nvPr>
        </p:nvSpPr>
        <p:spPr>
          <a:xfrm>
            <a:off x="838200" y="514350"/>
            <a:ext cx="10515600" cy="6089650"/>
          </a:xfrm>
        </p:spPr>
        <p:txBody>
          <a:bodyPr>
            <a:normAutofit/>
          </a:bodyPr>
          <a:lstStyle/>
          <a:p>
            <a:pPr marL="0" indent="0">
              <a:buNone/>
            </a:pPr>
            <a:r>
              <a:rPr lang="el-GR" b="1" dirty="0"/>
              <a:t>Εγγραφή στην η-τάξη</a:t>
            </a:r>
          </a:p>
          <a:p>
            <a:pPr marL="0" indent="0">
              <a:buNone/>
            </a:pPr>
            <a:r>
              <a:rPr lang="el-GR" dirty="0"/>
              <a:t>Χρονοδιάγραμμα και υποχρεώσεις στο πλαίσιο του μαθήματος</a:t>
            </a:r>
          </a:p>
          <a:p>
            <a:pPr>
              <a:buNone/>
            </a:pPr>
            <a:r>
              <a:rPr lang="el-GR" dirty="0"/>
              <a:t>	Τρίτη </a:t>
            </a:r>
            <a:r>
              <a:rPr lang="el-GR" dirty="0" smtClean="0"/>
              <a:t>11-12.45: </a:t>
            </a:r>
            <a:r>
              <a:rPr lang="el-GR" dirty="0"/>
              <a:t>Παρακολούθηση μαθημάτων</a:t>
            </a:r>
          </a:p>
          <a:p>
            <a:pPr>
              <a:buNone/>
            </a:pPr>
            <a:r>
              <a:rPr lang="el-GR" dirty="0"/>
              <a:t>	Πέμπτη και Παρασκευή: Παρατηρήσεις στο Νηπιαγωγείο </a:t>
            </a:r>
          </a:p>
          <a:p>
            <a:pPr>
              <a:buNone/>
            </a:pPr>
            <a:r>
              <a:rPr lang="el-GR" dirty="0"/>
              <a:t>   </a:t>
            </a:r>
            <a:r>
              <a:rPr lang="el-GR" dirty="0" err="1"/>
              <a:t>Παρασκευή:Εποπτείες</a:t>
            </a:r>
            <a:r>
              <a:rPr lang="el-GR" dirty="0"/>
              <a:t> – </a:t>
            </a:r>
            <a:r>
              <a:rPr lang="el-GR" dirty="0" err="1"/>
              <a:t>Σεμιναριακές</a:t>
            </a:r>
            <a:r>
              <a:rPr lang="el-GR" dirty="0"/>
              <a:t> διαλέξεις</a:t>
            </a:r>
          </a:p>
          <a:p>
            <a:pPr>
              <a:buNone/>
            </a:pPr>
            <a:endParaRPr lang="el-GR" dirty="0"/>
          </a:p>
          <a:p>
            <a:pPr>
              <a:buNone/>
            </a:pPr>
            <a:r>
              <a:rPr lang="el-GR" dirty="0"/>
              <a:t>1 μονοήμερη και 3 διήμερες παρατηρήσεις στο Νηπιαγωγείο </a:t>
            </a:r>
          </a:p>
          <a:p>
            <a:pPr>
              <a:buNone/>
            </a:pPr>
            <a:r>
              <a:rPr lang="el-GR" dirty="0"/>
              <a:t>3 διαδικτυακές δίωρες εποπτείες</a:t>
            </a:r>
          </a:p>
          <a:p>
            <a:pPr>
              <a:buNone/>
            </a:pPr>
            <a:r>
              <a:rPr lang="el-GR" dirty="0"/>
              <a:t>Εργασίες στην η-τάξη </a:t>
            </a:r>
          </a:p>
          <a:p>
            <a:pPr>
              <a:buNone/>
            </a:pPr>
            <a:endParaRPr lang="el-GR" dirty="0"/>
          </a:p>
          <a:p>
            <a:pPr algn="just">
              <a:buNone/>
            </a:pPr>
            <a:r>
              <a:rPr lang="el-GR" dirty="0"/>
              <a:t>Ομάδες/χωρισμός σε </a:t>
            </a:r>
            <a:r>
              <a:rPr lang="el-GR" dirty="0" smtClean="0"/>
              <a:t>5μελείς </a:t>
            </a:r>
            <a:r>
              <a:rPr lang="el-GR" dirty="0"/>
              <a:t>ομάδες / ηλεκτρονική δήλωση νηπιαγωγείου</a:t>
            </a:r>
          </a:p>
        </p:txBody>
      </p:sp>
    </p:spTree>
    <p:extLst>
      <p:ext uri="{BB962C8B-B14F-4D97-AF65-F5344CB8AC3E}">
        <p14:creationId xmlns="" xmlns:p14="http://schemas.microsoft.com/office/powerpoint/2010/main" val="40474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EB2D51-2CB6-5AA7-C5DD-4BE3563A80D4}"/>
              </a:ext>
            </a:extLst>
          </p:cNvPr>
          <p:cNvSpPr>
            <a:spLocks noGrp="1"/>
          </p:cNvSpPr>
          <p:nvPr>
            <p:ph type="title"/>
          </p:nvPr>
        </p:nvSpPr>
        <p:spPr>
          <a:xfrm>
            <a:off x="406400" y="149225"/>
            <a:ext cx="10515600" cy="625475"/>
          </a:xfrm>
        </p:spPr>
        <p:txBody>
          <a:bodyPr>
            <a:normAutofit/>
          </a:bodyPr>
          <a:lstStyle/>
          <a:p>
            <a:r>
              <a:rPr lang="el-GR" sz="3200" b="1" dirty="0"/>
              <a:t>Ημερομηνίες Παρατηρήσεων-Εποπτειών</a:t>
            </a:r>
            <a:endParaRPr lang="en-US" sz="3200" b="1" dirty="0"/>
          </a:p>
        </p:txBody>
      </p:sp>
      <p:sp>
        <p:nvSpPr>
          <p:cNvPr id="3" name="Θέση περιεχομένου 2">
            <a:extLst>
              <a:ext uri="{FF2B5EF4-FFF2-40B4-BE49-F238E27FC236}">
                <a16:creationId xmlns="" xmlns:a16="http://schemas.microsoft.com/office/drawing/2014/main" id="{D01F199A-5AC4-D1B0-5665-B709F9D1AA02}"/>
              </a:ext>
            </a:extLst>
          </p:cNvPr>
          <p:cNvSpPr>
            <a:spLocks noGrp="1"/>
          </p:cNvSpPr>
          <p:nvPr>
            <p:ph idx="1"/>
          </p:nvPr>
        </p:nvSpPr>
        <p:spPr>
          <a:xfrm>
            <a:off x="838200" y="1130300"/>
            <a:ext cx="10515600" cy="5046663"/>
          </a:xfrm>
        </p:spPr>
        <p:txBody>
          <a:bodyPr/>
          <a:lstStyle/>
          <a:p>
            <a:pPr marL="0" indent="0">
              <a:buNone/>
            </a:pPr>
            <a:r>
              <a:rPr lang="el-GR" b="1" dirty="0"/>
              <a:t>Παρατηρήσεις σε νηπιαγωγεία:</a:t>
            </a:r>
          </a:p>
          <a:p>
            <a:pPr marL="0" indent="0">
              <a:buNone/>
            </a:pPr>
            <a:r>
              <a:rPr lang="el-GR" sz="2600" dirty="0"/>
              <a:t>Πέμπτη 26/10: 1</a:t>
            </a:r>
            <a:r>
              <a:rPr lang="el-GR" sz="2600" baseline="30000" dirty="0"/>
              <a:t>η</a:t>
            </a:r>
            <a:r>
              <a:rPr lang="el-GR" sz="2600" dirty="0"/>
              <a:t> επίσκεψη-Γνωριμία</a:t>
            </a:r>
          </a:p>
          <a:p>
            <a:pPr marL="0" indent="0">
              <a:buNone/>
            </a:pPr>
            <a:r>
              <a:rPr lang="el-GR" sz="2600" dirty="0"/>
              <a:t>Πέμπτη 2/11 και Παρασκευή 3/11: 1</a:t>
            </a:r>
            <a:r>
              <a:rPr lang="el-GR" sz="2600" baseline="30000" dirty="0"/>
              <a:t>η</a:t>
            </a:r>
            <a:r>
              <a:rPr lang="el-GR" sz="2600" dirty="0"/>
              <a:t> παρατήρηση</a:t>
            </a:r>
          </a:p>
          <a:p>
            <a:pPr marL="0" indent="0">
              <a:buNone/>
            </a:pPr>
            <a:r>
              <a:rPr lang="el-GR" sz="2600" dirty="0"/>
              <a:t>Πέμπτη 23/11 και Παρασκευή 24/11: 2</a:t>
            </a:r>
            <a:r>
              <a:rPr lang="el-GR" sz="2600" baseline="30000" dirty="0"/>
              <a:t>η</a:t>
            </a:r>
            <a:r>
              <a:rPr lang="el-GR" sz="2600" dirty="0"/>
              <a:t> παρατήρηση</a:t>
            </a:r>
          </a:p>
          <a:p>
            <a:pPr marL="0" indent="0">
              <a:buNone/>
            </a:pPr>
            <a:r>
              <a:rPr lang="el-GR" sz="2600" dirty="0"/>
              <a:t>Πέμπτη 14/12 και Παρασκευή 15/12: 3</a:t>
            </a:r>
            <a:r>
              <a:rPr lang="el-GR" sz="2600" baseline="30000" dirty="0"/>
              <a:t>η</a:t>
            </a:r>
            <a:r>
              <a:rPr lang="el-GR" sz="2600" dirty="0"/>
              <a:t> παρατήρηση</a:t>
            </a:r>
          </a:p>
          <a:p>
            <a:pPr marL="0" indent="0">
              <a:buNone/>
            </a:pPr>
            <a:endParaRPr lang="el-GR" b="1" dirty="0"/>
          </a:p>
          <a:p>
            <a:pPr marL="0" indent="0">
              <a:buNone/>
            </a:pPr>
            <a:r>
              <a:rPr lang="el-GR" b="1" dirty="0"/>
              <a:t>Εποπτείες:</a:t>
            </a:r>
          </a:p>
          <a:p>
            <a:pPr marL="0" indent="0">
              <a:buNone/>
            </a:pPr>
            <a:r>
              <a:rPr lang="el-GR" sz="2600" dirty="0"/>
              <a:t>Παρασκευή 10/11: 1</a:t>
            </a:r>
            <a:r>
              <a:rPr lang="el-GR" sz="2600" baseline="30000" dirty="0"/>
              <a:t>η</a:t>
            </a:r>
            <a:r>
              <a:rPr lang="el-GR" sz="2600" dirty="0"/>
              <a:t> εποπτεία (9-11 και 11-13)</a:t>
            </a:r>
          </a:p>
          <a:p>
            <a:pPr marL="0" indent="0">
              <a:buNone/>
            </a:pPr>
            <a:r>
              <a:rPr lang="el-GR" sz="2600" dirty="0"/>
              <a:t>Παρασκευή 1/12: 2</a:t>
            </a:r>
            <a:r>
              <a:rPr lang="el-GR" sz="2600" baseline="30000" dirty="0"/>
              <a:t>η</a:t>
            </a:r>
            <a:r>
              <a:rPr lang="el-GR" sz="2600" dirty="0"/>
              <a:t> εποπτεία (9-11 και 11-13</a:t>
            </a:r>
            <a:r>
              <a:rPr lang="el-GR" sz="2600" dirty="0" smtClean="0"/>
              <a:t>) ή </a:t>
            </a:r>
            <a:r>
              <a:rPr lang="el-GR" sz="2600" dirty="0" smtClean="0">
                <a:solidFill>
                  <a:srgbClr val="FF0000"/>
                </a:solidFill>
              </a:rPr>
              <a:t>8/12</a:t>
            </a:r>
            <a:endParaRPr lang="el-GR" sz="2600" dirty="0">
              <a:solidFill>
                <a:srgbClr val="FF0000"/>
              </a:solidFill>
            </a:endParaRPr>
          </a:p>
          <a:p>
            <a:pPr marL="0" indent="0">
              <a:buNone/>
            </a:pPr>
            <a:r>
              <a:rPr lang="el-GR" sz="2600" dirty="0"/>
              <a:t>Παρασκευή 12/01: 3</a:t>
            </a:r>
            <a:r>
              <a:rPr lang="el-GR" sz="2600" baseline="30000" dirty="0"/>
              <a:t>η</a:t>
            </a:r>
            <a:r>
              <a:rPr lang="el-GR" sz="2600" dirty="0"/>
              <a:t> εποπτεία (9-11 και 11-13)</a:t>
            </a:r>
          </a:p>
          <a:p>
            <a:pPr marL="0" indent="0">
              <a:buNone/>
            </a:pPr>
            <a:endParaRPr lang="el-GR" sz="2600" dirty="0"/>
          </a:p>
          <a:p>
            <a:pPr marL="0" indent="0">
              <a:buNone/>
            </a:pPr>
            <a:endParaRPr lang="en-US" sz="2600" dirty="0"/>
          </a:p>
        </p:txBody>
      </p:sp>
    </p:spTree>
    <p:extLst>
      <p:ext uri="{BB962C8B-B14F-4D97-AF65-F5344CB8AC3E}">
        <p14:creationId xmlns="" xmlns:p14="http://schemas.microsoft.com/office/powerpoint/2010/main" val="249842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7169E2FD-F268-0219-166D-0A44006D4C5C}"/>
              </a:ext>
            </a:extLst>
          </p:cNvPr>
          <p:cNvSpPr>
            <a:spLocks noGrp="1"/>
          </p:cNvSpPr>
          <p:nvPr>
            <p:ph idx="1"/>
          </p:nvPr>
        </p:nvSpPr>
        <p:spPr>
          <a:xfrm>
            <a:off x="838200" y="965200"/>
            <a:ext cx="10515600" cy="5211763"/>
          </a:xfrm>
        </p:spPr>
        <p:txBody>
          <a:bodyPr>
            <a:normAutofit/>
          </a:bodyPr>
          <a:lstStyle/>
          <a:p>
            <a:pPr marL="0" indent="0" algn="ctr">
              <a:buNone/>
            </a:pPr>
            <a:endParaRPr lang="el-GR" sz="4800" dirty="0"/>
          </a:p>
          <a:p>
            <a:pPr marL="0" indent="0" algn="ctr">
              <a:buNone/>
            </a:pPr>
            <a:endParaRPr lang="el-GR" sz="4800" dirty="0"/>
          </a:p>
          <a:p>
            <a:pPr marL="0" indent="0" algn="ctr">
              <a:buNone/>
            </a:pPr>
            <a:r>
              <a:rPr lang="el-GR" sz="4800" dirty="0"/>
              <a:t>Συζητήστε σε μικρότερες ομάδες τα παρακάτω ερωτήματα</a:t>
            </a:r>
            <a:endParaRPr lang="en-US" sz="4800" dirty="0"/>
          </a:p>
        </p:txBody>
      </p:sp>
    </p:spTree>
    <p:extLst>
      <p:ext uri="{BB962C8B-B14F-4D97-AF65-F5344CB8AC3E}">
        <p14:creationId xmlns="" xmlns:p14="http://schemas.microsoft.com/office/powerpoint/2010/main" val="365154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A99FB0D-92CB-4B17-8344-7F235A5D86F6}"/>
              </a:ext>
            </a:extLst>
          </p:cNvPr>
          <p:cNvSpPr>
            <a:spLocks noGrp="1"/>
          </p:cNvSpPr>
          <p:nvPr>
            <p:ph type="title"/>
          </p:nvPr>
        </p:nvSpPr>
        <p:spPr>
          <a:xfrm>
            <a:off x="0" y="0"/>
            <a:ext cx="10515600" cy="752475"/>
          </a:xfrm>
        </p:spPr>
        <p:txBody>
          <a:bodyPr/>
          <a:lstStyle/>
          <a:p>
            <a:r>
              <a:rPr lang="el-GR" dirty="0"/>
              <a:t>Βασικά ερωτήματα</a:t>
            </a:r>
          </a:p>
        </p:txBody>
      </p:sp>
      <p:sp>
        <p:nvSpPr>
          <p:cNvPr id="3" name="Θέση περιεχομένου 2">
            <a:extLst>
              <a:ext uri="{FF2B5EF4-FFF2-40B4-BE49-F238E27FC236}">
                <a16:creationId xmlns="" xmlns:a16="http://schemas.microsoft.com/office/drawing/2014/main" id="{6C8E33E9-86E7-467A-8CA8-04E23287740C}"/>
              </a:ext>
            </a:extLst>
          </p:cNvPr>
          <p:cNvSpPr>
            <a:spLocks noGrp="1"/>
          </p:cNvSpPr>
          <p:nvPr>
            <p:ph idx="1"/>
          </p:nvPr>
        </p:nvSpPr>
        <p:spPr>
          <a:xfrm>
            <a:off x="177800" y="1143000"/>
            <a:ext cx="11785600" cy="5359400"/>
          </a:xfrm>
        </p:spPr>
        <p:txBody>
          <a:bodyPr/>
          <a:lstStyle/>
          <a:p>
            <a:r>
              <a:rPr lang="el-GR" dirty="0"/>
              <a:t>Ποιες οι προσδοκίες/τι περιμένετε; από τη φετινή σας πρακτική;</a:t>
            </a:r>
          </a:p>
          <a:p>
            <a:r>
              <a:rPr lang="el-GR" dirty="0"/>
              <a:t>Με ποια συναισθήματα ξεκινάτε;</a:t>
            </a:r>
          </a:p>
          <a:p>
            <a:r>
              <a:rPr lang="el-GR" dirty="0"/>
              <a:t>Ποιες πιθανές δυσκολίες σκέφτεστε;</a:t>
            </a:r>
          </a:p>
          <a:p>
            <a:r>
              <a:rPr lang="el-GR" dirty="0"/>
              <a:t>Τι είναι σημαντικό για εσάς να καταφέρετε; </a:t>
            </a:r>
          </a:p>
          <a:p>
            <a:r>
              <a:rPr lang="el-GR" dirty="0"/>
              <a:t>Τι πιστεύετε ότι αναμένεται από εσάς να κάνετε;</a:t>
            </a:r>
          </a:p>
          <a:p>
            <a:r>
              <a:rPr lang="el-GR" dirty="0">
                <a:solidFill>
                  <a:srgbClr val="FF0000"/>
                </a:solidFill>
              </a:rPr>
              <a:t>Τι θεωρείτε ότι μάθατε/ κατανοήσατε στην Πρακτική του Β΄ έτους; Τι θεωρείτε ότι θα σας φανεί χρήσιμο από την Πρακτική του Β’ έτους; </a:t>
            </a:r>
          </a:p>
          <a:p>
            <a:r>
              <a:rPr lang="el-GR" dirty="0"/>
              <a:t>Τι θεωρείτε ότι θα πρέπει να κατέχετε/γνωρίζετε προκειμένου να μπορείτε να αναλάβετε μια τάξη νηπιαγωγείου, όπως θα κάνετε στο επόμενο εξάμηνο;</a:t>
            </a:r>
          </a:p>
          <a:p>
            <a:endParaRPr lang="el-GR" dirty="0"/>
          </a:p>
        </p:txBody>
      </p:sp>
    </p:spTree>
    <p:extLst>
      <p:ext uri="{BB962C8B-B14F-4D97-AF65-F5344CB8AC3E}">
        <p14:creationId xmlns="" xmlns:p14="http://schemas.microsoft.com/office/powerpoint/2010/main" val="1804048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4976" y="350416"/>
            <a:ext cx="10515600" cy="661242"/>
          </a:xfrm>
        </p:spPr>
        <p:txBody>
          <a:bodyPr>
            <a:normAutofit fontScale="90000"/>
          </a:bodyPr>
          <a:lstStyle/>
          <a:p>
            <a:r>
              <a:rPr lang="el-GR" dirty="0"/>
              <a:t>Δραστηριότητα</a:t>
            </a:r>
          </a:p>
        </p:txBody>
      </p:sp>
      <p:sp>
        <p:nvSpPr>
          <p:cNvPr id="3" name="2 - Θέση περιεχομένου"/>
          <p:cNvSpPr>
            <a:spLocks noGrp="1"/>
          </p:cNvSpPr>
          <p:nvPr>
            <p:ph idx="1"/>
          </p:nvPr>
        </p:nvSpPr>
        <p:spPr/>
        <p:txBody>
          <a:bodyPr/>
          <a:lstStyle/>
          <a:p>
            <a:pPr marL="0" indent="0">
              <a:buNone/>
            </a:pPr>
            <a:endParaRPr lang="el-GR" dirty="0"/>
          </a:p>
          <a:p>
            <a:pPr marL="0" indent="0" algn="just">
              <a:buNone/>
            </a:pPr>
            <a:r>
              <a:rPr lang="el-GR" i="1" dirty="0"/>
              <a:t>Διαβάστε τις παρακάτω δηλώσεις. Με ποια/ες φοιτήτριες συμφωνείτε;</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854</Words>
  <Application>Microsoft Office PowerPoint</Application>
  <PresentationFormat>Προσαρμογή</PresentationFormat>
  <Paragraphs>93</Paragraphs>
  <Slides>15</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901. Μεθοδολογικές προσεγγίσεις στη διδακτική πράξη: από την παρατήρηση στον σχεδιασμό     </vt:lpstr>
      <vt:lpstr>Διαφάνεια 2</vt:lpstr>
      <vt:lpstr>Προτεινόμενα συγγράμματα</vt:lpstr>
      <vt:lpstr>Αξιολόγηση μαθήματος</vt:lpstr>
      <vt:lpstr>Διαφάνεια 5</vt:lpstr>
      <vt:lpstr>Ημερομηνίες Παρατηρήσεων-Εποπτειών</vt:lpstr>
      <vt:lpstr>Διαφάνεια 7</vt:lpstr>
      <vt:lpstr>Βασικά ερωτήματα</vt:lpstr>
      <vt:lpstr>Δραστηριότητα</vt:lpstr>
      <vt:lpstr>Φοιτήτρια 1</vt:lpstr>
      <vt:lpstr>Φοιτήτρια 2</vt:lpstr>
      <vt:lpstr>Φοιτητής 3</vt:lpstr>
      <vt:lpstr>Φοιτήτρια 4</vt:lpstr>
      <vt:lpstr>Φοιτήτρια 5</vt:lpstr>
      <vt:lpstr>Φοιτήτρια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901. Μεθοδολογικές προσεγγίσεις στη διδακτική πράξη: από την παρατήρηση στον σχεδιασμό</dc:title>
  <dc:creator>NATASSA</dc:creator>
  <cp:lastModifiedBy>user</cp:lastModifiedBy>
  <cp:revision>23</cp:revision>
  <dcterms:created xsi:type="dcterms:W3CDTF">2021-10-11T08:07:59Z</dcterms:created>
  <dcterms:modified xsi:type="dcterms:W3CDTF">2023-10-03T06:51:29Z</dcterms:modified>
</cp:coreProperties>
</file>