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3"/>
  </p:notesMasterIdLst>
  <p:sldIdLst>
    <p:sldId id="256" r:id="rId2"/>
    <p:sldId id="257" r:id="rId3"/>
    <p:sldId id="317" r:id="rId4"/>
    <p:sldId id="258" r:id="rId5"/>
    <p:sldId id="259" r:id="rId6"/>
    <p:sldId id="349" r:id="rId7"/>
    <p:sldId id="260" r:id="rId8"/>
    <p:sldId id="322" r:id="rId9"/>
    <p:sldId id="351" r:id="rId10"/>
    <p:sldId id="261" r:id="rId11"/>
    <p:sldId id="290" r:id="rId12"/>
    <p:sldId id="319" r:id="rId13"/>
    <p:sldId id="321" r:id="rId14"/>
    <p:sldId id="320" r:id="rId15"/>
    <p:sldId id="264" r:id="rId16"/>
    <p:sldId id="373" r:id="rId17"/>
    <p:sldId id="266" r:id="rId18"/>
    <p:sldId id="323" r:id="rId19"/>
    <p:sldId id="297" r:id="rId20"/>
    <p:sldId id="299" r:id="rId21"/>
    <p:sldId id="275" r:id="rId22"/>
    <p:sldId id="295" r:id="rId23"/>
    <p:sldId id="300" r:id="rId24"/>
    <p:sldId id="348" r:id="rId25"/>
    <p:sldId id="350" r:id="rId26"/>
    <p:sldId id="362" r:id="rId27"/>
    <p:sldId id="368" r:id="rId28"/>
    <p:sldId id="294" r:id="rId29"/>
    <p:sldId id="365" r:id="rId30"/>
    <p:sldId id="296" r:id="rId31"/>
    <p:sldId id="366" r:id="rId32"/>
    <p:sldId id="298" r:id="rId33"/>
    <p:sldId id="367" r:id="rId34"/>
    <p:sldId id="369" r:id="rId35"/>
    <p:sldId id="370" r:id="rId36"/>
    <p:sldId id="371" r:id="rId37"/>
    <p:sldId id="267" r:id="rId38"/>
    <p:sldId id="268" r:id="rId39"/>
    <p:sldId id="272" r:id="rId40"/>
    <p:sldId id="285" r:id="rId41"/>
    <p:sldId id="347"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6164" autoAdjust="0"/>
  </p:normalViewPr>
  <p:slideViewPr>
    <p:cSldViewPr>
      <p:cViewPr varScale="1">
        <p:scale>
          <a:sx n="92" d="100"/>
          <a:sy n="92" d="100"/>
        </p:scale>
        <p:origin x="62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452940-30A1-4239-929D-3A0433602504}" type="datetimeFigureOut">
              <a:rPr lang="en-GB"/>
              <a:pPr>
                <a:defRPr/>
              </a:pPr>
              <a:t>21/05/2024</a:t>
            </a:fld>
            <a:endParaRPr lang="en-GB"/>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endParaRPr lang="en-GB" noProof="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ED6EDCA-6106-4F01-AE58-90C45545C65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opepmc.org/search?query=AUTH:%22Douglas%20B%20Kirby%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a:p>
          <a:p>
            <a:pPr eaLnBrk="1" hangingPunct="1">
              <a:spcBef>
                <a:spcPct val="0"/>
              </a:spcBef>
            </a:pPr>
            <a:endParaRPr lang="en-GB" altLang="el-GR"/>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A125F77-1AC3-40CF-8EDD-89067509A4A7}" type="slidenum">
              <a:rPr lang="en-GB" altLang="el-GR" smtClean="0">
                <a:latin typeface="Calibri" panose="020F0502020204030204" pitchFamily="34" charset="0"/>
              </a:rPr>
              <a:pPr fontAlgn="base">
                <a:spcBef>
                  <a:spcPct val="0"/>
                </a:spcBef>
                <a:spcAft>
                  <a:spcPct val="0"/>
                </a:spcAft>
              </a:pPr>
              <a:t>1</a:t>
            </a:fld>
            <a:endParaRPr lang="en-GB" altLang="el-G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a:p>
        </p:txBody>
      </p:sp>
      <p:sp>
        <p:nvSpPr>
          <p:cNvPr id="327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3561208-1573-4286-8B9C-A64EC78460F3}" type="slidenum">
              <a:rPr lang="en-GB" altLang="el-GR" smtClean="0">
                <a:latin typeface="Calibri" panose="020F0502020204030204" pitchFamily="34" charset="0"/>
              </a:rPr>
              <a:pPr fontAlgn="base">
                <a:spcBef>
                  <a:spcPct val="0"/>
                </a:spcBef>
                <a:spcAft>
                  <a:spcPct val="0"/>
                </a:spcAft>
              </a:pPr>
              <a:t>11</a:t>
            </a:fld>
            <a:endParaRPr lang="en-GB" altLang="el-G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a:p>
        </p:txBody>
      </p:sp>
      <p:sp>
        <p:nvSpPr>
          <p:cNvPr id="358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5E41FE5-24F8-4C35-B628-59C2F82110DA}" type="slidenum">
              <a:rPr lang="en-GB" altLang="el-GR" smtClean="0">
                <a:latin typeface="Calibri" panose="020F0502020204030204" pitchFamily="34" charset="0"/>
              </a:rPr>
              <a:pPr fontAlgn="base">
                <a:spcBef>
                  <a:spcPct val="0"/>
                </a:spcBef>
                <a:spcAft>
                  <a:spcPct val="0"/>
                </a:spcAft>
              </a:pPr>
              <a:t>13</a:t>
            </a:fld>
            <a:endParaRPr lang="en-GB" altLang="el-G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a:solidFill>
                  <a:schemeClr val="tx1"/>
                </a:solidFill>
                <a:effectLst/>
                <a:latin typeface="+mn-lt"/>
                <a:ea typeface="+mn-ea"/>
                <a:cs typeface="+mn-cs"/>
              </a:rPr>
              <a:t>Αν είναι μέσα σε ένα σώμα γυναίκας ή σε μια καλλιέργεια εργαστηριακή, το σπέρμα μπορεί να παραμείνει ζωντανό για περίπου πέντε ημέρες σύμφωνα με την κλινική </a:t>
            </a:r>
            <a:r>
              <a:rPr lang="el-GR" sz="1200" b="0" i="0" kern="1200" dirty="0" err="1">
                <a:solidFill>
                  <a:schemeClr val="tx1"/>
                </a:solidFill>
                <a:effectLst/>
                <a:latin typeface="+mn-lt"/>
                <a:ea typeface="+mn-ea"/>
                <a:cs typeface="+mn-cs"/>
              </a:rPr>
              <a:t>Mayo</a:t>
            </a:r>
            <a:r>
              <a:rPr lang="el-GR" sz="1200" b="0" i="0" kern="1200" dirty="0">
                <a:solidFill>
                  <a:schemeClr val="tx1"/>
                </a:solidFill>
                <a:effectLst/>
                <a:latin typeface="+mn-lt"/>
                <a:ea typeface="+mn-ea"/>
                <a:cs typeface="+mn-cs"/>
              </a:rPr>
              <a:t>. Εκτός όμως του σώματος ή της εργαστηριακής καλλιέργειας, το σπέρμα δεν τα καταφέρνει και τόσο καλά. Βασικά, όταν το σπερματικό υγρό εκτίθεται στον αέρα, το σπέρμα θα πεθάνει αμέσως μόλις στεγνώσει, όπως εξηγείται από την </a:t>
            </a:r>
            <a:r>
              <a:rPr lang="el-GR" sz="1200" b="0" i="0" kern="1200" dirty="0" err="1">
                <a:solidFill>
                  <a:schemeClr val="tx1"/>
                </a:solidFill>
                <a:effectLst/>
                <a:latin typeface="+mn-lt"/>
                <a:ea typeface="+mn-ea"/>
                <a:cs typeface="+mn-cs"/>
              </a:rPr>
              <a:t>Healthline</a:t>
            </a:r>
            <a:r>
              <a:rPr lang="el-GR" sz="1200" b="0" i="0" kern="1200" dirty="0">
                <a:solidFill>
                  <a:schemeClr val="tx1"/>
                </a:solidFill>
                <a:effectLst/>
                <a:latin typeface="+mn-lt"/>
                <a:ea typeface="+mn-ea"/>
                <a:cs typeface="+mn-cs"/>
              </a:rPr>
              <a:t>. Με αυτή την έννοια, το σπέρμα αρχίζει να πεθαίνει αμέσως μετά την επαφή του με τον αέρα.</a:t>
            </a:r>
            <a:endParaRPr lang="el-GR" dirty="0"/>
          </a:p>
        </p:txBody>
      </p:sp>
      <p:sp>
        <p:nvSpPr>
          <p:cNvPr id="4" name="Θέση αριθμού διαφάνειας 3"/>
          <p:cNvSpPr>
            <a:spLocks noGrp="1"/>
          </p:cNvSpPr>
          <p:nvPr>
            <p:ph type="sldNum" sz="quarter" idx="10"/>
          </p:nvPr>
        </p:nvSpPr>
        <p:spPr/>
        <p:txBody>
          <a:bodyPr/>
          <a:lstStyle/>
          <a:p>
            <a:pPr>
              <a:defRPr/>
            </a:pPr>
            <a:fld id="{FED6EDCA-6106-4F01-AE58-90C45545C65C}" type="slidenum">
              <a:rPr lang="en-GB" smtClean="0"/>
              <a:pPr>
                <a:defRPr/>
              </a:pPr>
              <a:t>14</a:t>
            </a:fld>
            <a:endParaRPr lang="en-GB"/>
          </a:p>
        </p:txBody>
      </p:sp>
    </p:spTree>
    <p:extLst>
      <p:ext uri="{BB962C8B-B14F-4D97-AF65-F5344CB8AC3E}">
        <p14:creationId xmlns:p14="http://schemas.microsoft.com/office/powerpoint/2010/main" val="220095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p:cNvSpPr>
            <a:spLocks noGrp="1"/>
          </p:cNvSpPr>
          <p:nvPr>
            <p:ph type="body" idx="1"/>
          </p:nvPr>
        </p:nvSpPr>
        <p:spPr/>
        <p:txBody>
          <a:bodyPr/>
          <a:lstStyle/>
          <a:p>
            <a:pPr eaLnBrk="1" hangingPunct="1">
              <a:defRPr/>
            </a:pPr>
            <a:r>
              <a:rPr lang="el-GR" dirty="0"/>
              <a:t>Οι</a:t>
            </a:r>
            <a:r>
              <a:rPr lang="el-GR" baseline="0" dirty="0"/>
              <a:t> </a:t>
            </a:r>
            <a:r>
              <a:rPr lang="el-GR" baseline="0" dirty="0" err="1"/>
              <a:t>μονοζυγωτικοί</a:t>
            </a:r>
            <a:r>
              <a:rPr lang="el-GR" baseline="0" dirty="0"/>
              <a:t> δίδυμοι (Α) προέρχονται από διαφορετικά ωάριο/α – σπερματοζωάριο/α, (Β) μπορεί να είναι διαφορετικού φύλου,  (Γ) μπορεί να έχουν το ανώτερο 50% των γενετικών χαρακτηριστικών τους ίδια, (Δ) προέρχονται από το ίδιο ωάριο/α – σπερματοζωάριο/α. Υποδείξτε το σωστό.</a:t>
            </a:r>
            <a:endParaRPr lang="el-GR" dirty="0"/>
          </a:p>
        </p:txBody>
      </p:sp>
      <p:sp>
        <p:nvSpPr>
          <p:cNvPr id="389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E12F10D-024B-4469-95BD-7DB2EEBAEE74}" type="slidenum">
              <a:rPr lang="en-GB" altLang="el-GR" smtClean="0">
                <a:latin typeface="Calibri" panose="020F0502020204030204" pitchFamily="34" charset="0"/>
              </a:rPr>
              <a:pPr fontAlgn="base">
                <a:spcBef>
                  <a:spcPct val="0"/>
                </a:spcBef>
                <a:spcAft>
                  <a:spcPct val="0"/>
                </a:spcAft>
              </a:pPr>
              <a:t>15</a:t>
            </a:fld>
            <a:endParaRPr lang="en-GB" altLang="el-G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dirty="0"/>
          </a:p>
        </p:txBody>
      </p:sp>
      <p:sp>
        <p:nvSpPr>
          <p:cNvPr id="4" name="Θέση αριθμού διαφάνειας 3"/>
          <p:cNvSpPr>
            <a:spLocks noGrp="1"/>
          </p:cNvSpPr>
          <p:nvPr>
            <p:ph type="sldNum" sz="quarter" idx="5"/>
          </p:nvPr>
        </p:nvSpPr>
        <p:spPr/>
        <p:txBody>
          <a:bodyPr/>
          <a:lstStyle/>
          <a:p>
            <a:pPr>
              <a:defRPr/>
            </a:pPr>
            <a:fld id="{D1D374CA-5EA7-4A19-B406-969A19685EC9}" type="slidenum">
              <a:rPr lang="en-GB" smtClean="0"/>
              <a:pPr>
                <a:defRPr/>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dirty="0"/>
              <a:t>Σε γυναίκες που έχουν σχετικά σταθερό </a:t>
            </a:r>
            <a:r>
              <a:rPr lang="el-GR" sz="1200" dirty="0" err="1"/>
              <a:t>εμμηνορρυσιακό</a:t>
            </a:r>
            <a:r>
              <a:rPr lang="el-GR" sz="1200" dirty="0"/>
              <a:t> κύκλο, η πρώτη μη γόνιμη ημέρα (Ω) μπορεί να υπολογισθεί και από τον τύπο: (Α) Ω=Α-12, (Β) Ω=Α-13, (Γ) Ω=Α+12, (Δ) Ω=Α-11*, (Ε) Ω=Α-14 (όπου Α= η μέρα έναρξης του επόμενου κύκλου.</a:t>
            </a:r>
            <a:endParaRPr lang="en-US" sz="1200" dirty="0"/>
          </a:p>
          <a:p>
            <a:pPr lvl="0"/>
            <a:r>
              <a:rPr lang="el-GR" sz="1200" dirty="0"/>
              <a:t>*Ω= Α-14+3 </a:t>
            </a:r>
          </a:p>
          <a:p>
            <a:pPr lvl="0"/>
            <a:r>
              <a:rPr lang="el-GR" sz="1200" dirty="0"/>
              <a:t>Σε γυναίκες που έχουν σχετικά σταθερό </a:t>
            </a:r>
            <a:r>
              <a:rPr lang="el-GR" sz="1200" dirty="0" err="1"/>
              <a:t>εμμηνορρυσιακό</a:t>
            </a:r>
            <a:r>
              <a:rPr lang="el-GR" sz="1200" dirty="0"/>
              <a:t> κύκλο, η πρώτη μη γόνιμη ημέρα (Ω) μπορεί να υπολογισθεί και από τον τύπο: (Α) είναι η πέμπτη μέρα του μηνιαίου</a:t>
            </a:r>
            <a:r>
              <a:rPr lang="el-GR" sz="1200" baseline="0" dirty="0"/>
              <a:t> κύκλου, (Β) η 7</a:t>
            </a:r>
            <a:r>
              <a:rPr lang="el-GR" sz="1200" baseline="30000" dirty="0"/>
              <a:t>η</a:t>
            </a:r>
            <a:r>
              <a:rPr lang="el-GR" sz="1200" baseline="0" dirty="0"/>
              <a:t>, (Γ) η 14</a:t>
            </a:r>
            <a:r>
              <a:rPr lang="el-GR" sz="1200" baseline="30000" dirty="0"/>
              <a:t>η</a:t>
            </a:r>
            <a:r>
              <a:rPr lang="el-GR" sz="1200" baseline="0" dirty="0"/>
              <a:t>, (Δ) κανένα από αυτά.</a:t>
            </a:r>
            <a:endParaRPr lang="el-GR" sz="1200" dirty="0"/>
          </a:p>
          <a:p>
            <a:pPr lvl="0"/>
            <a:endParaRPr lang="en-US" sz="1200" dirty="0"/>
          </a:p>
          <a:p>
            <a:endParaRPr lang="el-GR" dirty="0"/>
          </a:p>
        </p:txBody>
      </p:sp>
      <p:sp>
        <p:nvSpPr>
          <p:cNvPr id="4" name="Θέση αριθμού διαφάνειας 3"/>
          <p:cNvSpPr>
            <a:spLocks noGrp="1"/>
          </p:cNvSpPr>
          <p:nvPr>
            <p:ph type="sldNum" sz="quarter" idx="10"/>
          </p:nvPr>
        </p:nvSpPr>
        <p:spPr/>
        <p:txBody>
          <a:bodyPr/>
          <a:lstStyle/>
          <a:p>
            <a:pPr>
              <a:defRPr/>
            </a:pPr>
            <a:fld id="{FED6EDCA-6106-4F01-AE58-90C45545C65C}" type="slidenum">
              <a:rPr lang="en-GB" smtClean="0"/>
              <a:pPr>
                <a:defRPr/>
              </a:pPr>
              <a:t>18</a:t>
            </a:fld>
            <a:endParaRPr lang="en-GB"/>
          </a:p>
        </p:txBody>
      </p:sp>
    </p:spTree>
    <p:extLst>
      <p:ext uri="{BB962C8B-B14F-4D97-AF65-F5344CB8AC3E}">
        <p14:creationId xmlns:p14="http://schemas.microsoft.com/office/powerpoint/2010/main" val="988873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dirty="0"/>
              <a:t>Ναι ή όχι στη χρήση τους;</a:t>
            </a:r>
          </a:p>
          <a:p>
            <a:r>
              <a:rPr lang="el-GR" sz="1200" dirty="0"/>
              <a:t>Τα σύγχρονα αντισυλληπτικά χάπια είναι τόσο ασφαλή όσο και οποιοδήποτε άλλο φάρμακο εφόσον χορηγούνται από ειδικευμένο γυναικολόγο μετά από καλή λήψη ατομικού-οικογενειακού ιατρικού ιστορικού και εξέταση. Είναι αναμφίβολα ένα εξαιρετικά αποδοτικό μέσο αντισύλληψης για γυναίκες που έχουν μόνιμη σταθερή σχέση χωρίς κίνδυνο σεξουαλικά μεταδιδόμενων νοσημάτων και δεν υπάρχει ιδιαίτερη αντένδειξη για τη χρήση τους. Ταυτόχρονα, είναι ένα εξαιρετικό εργαλείο στην αντιμετώπιση ποικίλων προβλημάτων. Κατά συνέπεια συνιστάται η καθημερινή χρήση τους σε αρκετές γυναίκες, αρκεί αυτή να </a:t>
            </a:r>
            <a:r>
              <a:rPr lang="el-GR" sz="1200" dirty="0" err="1"/>
              <a:t>διέπεται</a:t>
            </a:r>
            <a:r>
              <a:rPr lang="el-GR" sz="1200" dirty="0"/>
              <a:t> από τους σχετικούς κανόνες ασφαλείας.</a:t>
            </a:r>
          </a:p>
          <a:p>
            <a:endParaRPr lang="el-GR" dirty="0"/>
          </a:p>
        </p:txBody>
      </p:sp>
      <p:sp>
        <p:nvSpPr>
          <p:cNvPr id="4" name="Θέση αριθμού διαφάνειας 3"/>
          <p:cNvSpPr>
            <a:spLocks noGrp="1"/>
          </p:cNvSpPr>
          <p:nvPr>
            <p:ph type="sldNum" sz="quarter" idx="10"/>
          </p:nvPr>
        </p:nvSpPr>
        <p:spPr/>
        <p:txBody>
          <a:bodyPr/>
          <a:lstStyle/>
          <a:p>
            <a:pPr>
              <a:defRPr/>
            </a:pPr>
            <a:fld id="{FED6EDCA-6106-4F01-AE58-90C45545C65C}" type="slidenum">
              <a:rPr lang="en-GB" smtClean="0"/>
              <a:pPr>
                <a:defRPr/>
              </a:pPr>
              <a:t>19</a:t>
            </a:fld>
            <a:endParaRPr lang="en-GB"/>
          </a:p>
        </p:txBody>
      </p:sp>
    </p:spTree>
    <p:extLst>
      <p:ext uri="{BB962C8B-B14F-4D97-AF65-F5344CB8AC3E}">
        <p14:creationId xmlns:p14="http://schemas.microsoft.com/office/powerpoint/2010/main" val="368734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FED6EDCA-6106-4F01-AE58-90C45545C65C}" type="slidenum">
              <a:rPr lang="en-GB" smtClean="0"/>
              <a:pPr>
                <a:defRPr/>
              </a:pPr>
              <a:t>22</a:t>
            </a:fld>
            <a:endParaRPr lang="en-GB"/>
          </a:p>
        </p:txBody>
      </p:sp>
    </p:spTree>
    <p:extLst>
      <p:ext uri="{BB962C8B-B14F-4D97-AF65-F5344CB8AC3E}">
        <p14:creationId xmlns:p14="http://schemas.microsoft.com/office/powerpoint/2010/main" val="7683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27</a:t>
            </a:fld>
            <a:endParaRPr lang="en-GB"/>
          </a:p>
        </p:txBody>
      </p:sp>
    </p:spTree>
    <p:extLst>
      <p:ext uri="{BB962C8B-B14F-4D97-AF65-F5344CB8AC3E}">
        <p14:creationId xmlns:p14="http://schemas.microsoft.com/office/powerpoint/2010/main" val="194233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AC981C62-C04E-4A3C-AA62-69BB15D0A2A8}" type="slidenum">
              <a:rPr lang="el-GR" smtClean="0"/>
              <a:t>28</a:t>
            </a:fld>
            <a:endParaRPr lang="el-GR"/>
          </a:p>
        </p:txBody>
      </p:sp>
    </p:spTree>
    <p:extLst>
      <p:ext uri="{BB962C8B-B14F-4D97-AF65-F5344CB8AC3E}">
        <p14:creationId xmlns:p14="http://schemas.microsoft.com/office/powerpoint/2010/main" val="367141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2</a:t>
            </a:fld>
            <a:endParaRPr lang="en-GB"/>
          </a:p>
        </p:txBody>
      </p:sp>
    </p:spTree>
    <p:extLst>
      <p:ext uri="{BB962C8B-B14F-4D97-AF65-F5344CB8AC3E}">
        <p14:creationId xmlns:p14="http://schemas.microsoft.com/office/powerpoint/2010/main" val="2040474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ΕΠΕ: Η </a:t>
            </a:r>
            <a:r>
              <a:rPr lang="el-GR" sz="12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ιντερσέξ</a:t>
            </a:r>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κατάσταση </a:t>
            </a:r>
            <a:r>
              <a:rPr lang="el-GR"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46, </a:t>
            </a:r>
            <a:r>
              <a:rPr lang="en-US"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a:t>
            </a:r>
            <a:r>
              <a:rPr lang="el-GR"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Χ</a:t>
            </a:r>
            <a:r>
              <a:rPr lang="en-US"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DSD</a:t>
            </a:r>
            <a:r>
              <a:rPr lang="el-GR"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a:t>
            </a:r>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μπορεί να οφείλεται (Α) σε συγγενή υπερπλασία των επινεφριδίων, (Β) Έκθεση της μητέρας σε ανδρικές ορμόνες,, (Γ) σε όγκους ωοθηκών, ή έλλειψη κάποιου ενζύμου (</a:t>
            </a:r>
            <a:r>
              <a:rPr lang="el-GR" sz="12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αρωματάση</a:t>
            </a:r>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(Δ) Κανένα από αυτά. Υποδείξτε το λάθος.</a:t>
            </a:r>
            <a:endParaRPr lang="en-US" dirty="0"/>
          </a:p>
          <a:p>
            <a:endParaRPr lang="en-US" dirty="0"/>
          </a:p>
        </p:txBody>
      </p:sp>
      <p:sp>
        <p:nvSpPr>
          <p:cNvPr id="4" name="Θέση αριθμού διαφάνειας 3"/>
          <p:cNvSpPr>
            <a:spLocks noGrp="1"/>
          </p:cNvSpPr>
          <p:nvPr>
            <p:ph type="sldNum" sz="quarter" idx="5"/>
          </p:nvPr>
        </p:nvSpPr>
        <p:spPr/>
        <p:txBody>
          <a:bodyPr/>
          <a:lstStyle/>
          <a:p>
            <a:fld id="{AC981C62-C04E-4A3C-AA62-69BB15D0A2A8}" type="slidenum">
              <a:rPr lang="el-GR" smtClean="0"/>
              <a:t>29</a:t>
            </a:fld>
            <a:endParaRPr lang="el-GR"/>
          </a:p>
        </p:txBody>
      </p:sp>
    </p:spTree>
    <p:extLst>
      <p:ext uri="{BB962C8B-B14F-4D97-AF65-F5344CB8AC3E}">
        <p14:creationId xmlns:p14="http://schemas.microsoft.com/office/powerpoint/2010/main" val="406459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ΕΠΕ: Η </a:t>
            </a:r>
            <a:r>
              <a:rPr lang="el-GR" sz="12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ιντερσέξ</a:t>
            </a:r>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κατάσταση </a:t>
            </a:r>
            <a:r>
              <a:rPr lang="el-GR"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46, </a:t>
            </a:r>
            <a:r>
              <a:rPr lang="en-US"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XY DSD</a:t>
            </a:r>
            <a:r>
              <a:rPr lang="el-GR" sz="1200" i="1"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a:t>
            </a:r>
            <a:r>
              <a:rPr lang="el-GR" sz="12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μπορεί να οφείλεται (Α) σε χαμηλή παραγωγή τεστοστερόνης από προβλήματα των όρχεων, (Β) από κακό σχηματισμό της τεστοστερόνης, (Γ) από προβλήματα στην υποδοχή της τεστοστερόνης. (Δ) Κανένα από αυτά. Υποδείξτε το λάθος.</a:t>
            </a:r>
            <a:endParaRPr lang="en-US"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30</a:t>
            </a:fld>
            <a:endParaRPr lang="en-GB"/>
          </a:p>
        </p:txBody>
      </p:sp>
    </p:spTree>
    <p:extLst>
      <p:ext uri="{BB962C8B-B14F-4D97-AF65-F5344CB8AC3E}">
        <p14:creationId xmlns:p14="http://schemas.microsoft.com/office/powerpoint/2010/main" val="348228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n-US" dirty="0"/>
              <a:t>Differences in Sex Development.</a:t>
            </a:r>
            <a:endParaRPr lang="el-GR" dirty="0"/>
          </a:p>
          <a:p>
            <a:pPr marL="171450" indent="-171450">
              <a:buFont typeface="Arial" panose="020B0604020202020204" pitchFamily="34" charset="0"/>
              <a:buChar char="•"/>
            </a:pPr>
            <a:r>
              <a:rPr lang="el-GR" dirty="0"/>
              <a:t>ΕΠΕ: Στην </a:t>
            </a:r>
            <a:r>
              <a:rPr lang="el-GR" dirty="0" err="1"/>
              <a:t>ιντερσεξ</a:t>
            </a:r>
            <a:r>
              <a:rPr lang="el-GR" dirty="0"/>
              <a:t> κατάσταση που είναι γνωστή ως </a:t>
            </a:r>
            <a:r>
              <a:rPr lang="el-GR" sz="1200" kern="0" dirty="0">
                <a:solidFill>
                  <a:srgbClr val="343434"/>
                </a:solidFill>
                <a:effectLst/>
                <a:latin typeface="Open Sans" panose="020B0606030504020204" pitchFamily="34" charset="0"/>
                <a:ea typeface="Times New Roman" panose="02020603050405020304" pitchFamily="18" charset="0"/>
              </a:rPr>
              <a:t>πραγματική </a:t>
            </a:r>
            <a:r>
              <a:rPr lang="el-GR" sz="1200" kern="0" dirty="0" err="1">
                <a:solidFill>
                  <a:srgbClr val="343434"/>
                </a:solidFill>
                <a:effectLst/>
                <a:latin typeface="Open Sans" panose="020B0606030504020204" pitchFamily="34" charset="0"/>
                <a:ea typeface="Times New Roman" panose="02020603050405020304" pitchFamily="18" charset="0"/>
              </a:rPr>
              <a:t>γοναδική</a:t>
            </a:r>
            <a:r>
              <a:rPr lang="el-GR" sz="1200" kern="0" dirty="0">
                <a:solidFill>
                  <a:srgbClr val="343434"/>
                </a:solidFill>
                <a:effectLst/>
                <a:latin typeface="Open Sans" panose="020B0606030504020204" pitchFamily="34" charset="0"/>
                <a:ea typeface="Times New Roman" panose="02020603050405020304" pitchFamily="18" charset="0"/>
              </a:rPr>
              <a:t> </a:t>
            </a:r>
            <a:r>
              <a:rPr lang="en-US" sz="1200" kern="0" dirty="0">
                <a:solidFill>
                  <a:srgbClr val="343434"/>
                </a:solidFill>
                <a:effectLst/>
                <a:latin typeface="Open Sans" panose="020B0606030504020204" pitchFamily="34" charset="0"/>
                <a:ea typeface="Times New Roman" panose="02020603050405020304" pitchFamily="18" charset="0"/>
              </a:rPr>
              <a:t>DSD</a:t>
            </a:r>
            <a:r>
              <a:rPr lang="el-GR" sz="1200" kern="0" dirty="0">
                <a:solidFill>
                  <a:srgbClr val="343434"/>
                </a:solidFill>
                <a:effectLst/>
                <a:latin typeface="Open Sans" panose="020B0606030504020204" pitchFamily="34" charset="0"/>
                <a:ea typeface="Times New Roman" panose="02020603050405020304" pitchFamily="18" charset="0"/>
              </a:rPr>
              <a:t>, (Α) το άτομο έχει και ορχικό και ωοθηκικό ιστό. (Β) Ονομάζεται και </a:t>
            </a:r>
            <a:r>
              <a:rPr lang="el-GR" sz="1200" kern="0" dirty="0" err="1">
                <a:solidFill>
                  <a:srgbClr val="343434"/>
                </a:solidFill>
                <a:effectLst/>
                <a:latin typeface="Open Sans" panose="020B0606030504020204" pitchFamily="34" charset="0"/>
                <a:ea typeface="Times New Roman" panose="02020603050405020304" pitchFamily="18" charset="0"/>
              </a:rPr>
              <a:t>ωοθικορχική</a:t>
            </a:r>
            <a:r>
              <a:rPr lang="el-GR" sz="1200" kern="0" dirty="0">
                <a:solidFill>
                  <a:srgbClr val="343434"/>
                </a:solidFill>
                <a:effectLst/>
                <a:latin typeface="Open Sans" panose="020B0606030504020204" pitchFamily="34" charset="0"/>
                <a:ea typeface="Times New Roman" panose="02020603050405020304" pitchFamily="18" charset="0"/>
              </a:rPr>
              <a:t> </a:t>
            </a:r>
            <a:r>
              <a:rPr lang="en-US" sz="1200" kern="0" dirty="0">
                <a:solidFill>
                  <a:srgbClr val="343434"/>
                </a:solidFill>
                <a:effectLst/>
                <a:latin typeface="Open Sans" panose="020B0606030504020204" pitchFamily="34" charset="0"/>
                <a:ea typeface="Times New Roman" panose="02020603050405020304" pitchFamily="18" charset="0"/>
              </a:rPr>
              <a:t>DSD</a:t>
            </a:r>
            <a:r>
              <a:rPr lang="el-GR" sz="1200" kern="0" dirty="0">
                <a:solidFill>
                  <a:srgbClr val="343434"/>
                </a:solidFill>
                <a:effectLst/>
                <a:latin typeface="Open Sans" panose="020B0606030504020204" pitchFamily="34" charset="0"/>
                <a:ea typeface="Times New Roman" panose="02020603050405020304" pitchFamily="18" charset="0"/>
              </a:rPr>
              <a:t>, (Γ), η </a:t>
            </a:r>
            <a:r>
              <a:rPr lang="el-GR" sz="1200" kern="0" dirty="0" err="1">
                <a:solidFill>
                  <a:srgbClr val="343434"/>
                </a:solidFill>
                <a:effectLst/>
                <a:latin typeface="Open Sans" panose="020B0606030504020204" pitchFamily="34" charset="0"/>
                <a:ea typeface="Times New Roman" panose="02020603050405020304" pitchFamily="18" charset="0"/>
              </a:rPr>
              <a:t>γονάδα</a:t>
            </a:r>
            <a:r>
              <a:rPr lang="el-GR" sz="1200" kern="0" dirty="0">
                <a:solidFill>
                  <a:srgbClr val="343434"/>
                </a:solidFill>
                <a:effectLst/>
                <a:latin typeface="Open Sans" panose="020B0606030504020204" pitchFamily="34" charset="0"/>
                <a:ea typeface="Times New Roman" panose="02020603050405020304" pitchFamily="18" charset="0"/>
              </a:rPr>
              <a:t> ονομάζεται </a:t>
            </a:r>
            <a:r>
              <a:rPr lang="en-US" sz="1200" kern="0" dirty="0">
                <a:solidFill>
                  <a:srgbClr val="343434"/>
                </a:solidFill>
                <a:effectLst/>
                <a:latin typeface="Open Sans" panose="020B0606030504020204" pitchFamily="34" charset="0"/>
                <a:ea typeface="Times New Roman" panose="02020603050405020304" pitchFamily="18" charset="0"/>
              </a:rPr>
              <a:t>ovotestis. (</a:t>
            </a:r>
            <a:r>
              <a:rPr lang="el-GR" sz="1200" kern="0" dirty="0">
                <a:solidFill>
                  <a:srgbClr val="343434"/>
                </a:solidFill>
                <a:effectLst/>
                <a:latin typeface="Open Sans" panose="020B0606030504020204" pitchFamily="34" charset="0"/>
                <a:ea typeface="Times New Roman" panose="02020603050405020304" pitchFamily="18" charset="0"/>
              </a:rPr>
              <a:t>Δ) Η αιτία που την προκαλεί στον άνθρωπο είναι γνωστή. Υποδείξτε το λάθος. </a:t>
            </a:r>
            <a:endParaRPr lang="en-US" dirty="0"/>
          </a:p>
        </p:txBody>
      </p:sp>
      <p:sp>
        <p:nvSpPr>
          <p:cNvPr id="4" name="Θέση αριθμού διαφάνειας 3"/>
          <p:cNvSpPr>
            <a:spLocks noGrp="1"/>
          </p:cNvSpPr>
          <p:nvPr>
            <p:ph type="sldNum" sz="quarter" idx="5"/>
          </p:nvPr>
        </p:nvSpPr>
        <p:spPr/>
        <p:txBody>
          <a:bodyPr/>
          <a:lstStyle/>
          <a:p>
            <a:fld id="{AC981C62-C04E-4A3C-AA62-69BB15D0A2A8}" type="slidenum">
              <a:rPr lang="el-GR" smtClean="0"/>
              <a:t>31</a:t>
            </a:fld>
            <a:endParaRPr lang="el-GR"/>
          </a:p>
        </p:txBody>
      </p:sp>
    </p:spTree>
    <p:extLst>
      <p:ext uri="{BB962C8B-B14F-4D97-AF65-F5344CB8AC3E}">
        <p14:creationId xmlns:p14="http://schemas.microsoft.com/office/powerpoint/2010/main" val="3827042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AC981C62-C04E-4A3C-AA62-69BB15D0A2A8}" type="slidenum">
              <a:rPr lang="el-GR" smtClean="0"/>
              <a:t>33</a:t>
            </a:fld>
            <a:endParaRPr lang="el-GR"/>
          </a:p>
        </p:txBody>
      </p:sp>
    </p:spTree>
    <p:extLst>
      <p:ext uri="{BB962C8B-B14F-4D97-AF65-F5344CB8AC3E}">
        <p14:creationId xmlns:p14="http://schemas.microsoft.com/office/powerpoint/2010/main" val="787131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FED6EDCA-6106-4F01-AE58-90C45545C65C}" type="slidenum">
              <a:rPr lang="en-GB" smtClean="0"/>
              <a:pPr>
                <a:defRPr/>
              </a:pPr>
              <a:t>37</a:t>
            </a:fld>
            <a:endParaRPr lang="en-GB"/>
          </a:p>
        </p:txBody>
      </p:sp>
    </p:spTree>
    <p:extLst>
      <p:ext uri="{BB962C8B-B14F-4D97-AF65-F5344CB8AC3E}">
        <p14:creationId xmlns:p14="http://schemas.microsoft.com/office/powerpoint/2010/main" val="2761318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2019=~18000</a:t>
            </a:r>
            <a:endParaRPr lang="en-US"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39</a:t>
            </a:fld>
            <a:endParaRPr lang="en-GB"/>
          </a:p>
        </p:txBody>
      </p:sp>
    </p:spTree>
    <p:extLst>
      <p:ext uri="{BB962C8B-B14F-4D97-AF65-F5344CB8AC3E}">
        <p14:creationId xmlns:p14="http://schemas.microsoft.com/office/powerpoint/2010/main" val="6467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41</a:t>
            </a:fld>
            <a:endParaRPr lang="en-GB"/>
          </a:p>
        </p:txBody>
      </p:sp>
    </p:spTree>
    <p:extLst>
      <p:ext uri="{BB962C8B-B14F-4D97-AF65-F5344CB8AC3E}">
        <p14:creationId xmlns:p14="http://schemas.microsoft.com/office/powerpoint/2010/main" val="19878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u="none" dirty="0">
                <a:solidFill>
                  <a:srgbClr val="0563C1"/>
                </a:solidFill>
                <a:hlinkClick r:id="rId3">
                  <a:extLst>
                    <a:ext uri="{A12FA001-AC4F-418D-AE19-62706E023703}">
                      <ahyp:hlinkClr xmlns:ahyp="http://schemas.microsoft.com/office/drawing/2018/hyperlinkcolor" val="tx"/>
                    </a:ext>
                  </a:extLst>
                </a:hlinkClick>
              </a:rPr>
              <a:t>ΕΠΕ: Σύμφωνα με μελέτη </a:t>
            </a:r>
            <a:r>
              <a:rPr lang="el-GR" b="0" u="none" dirty="0" err="1">
                <a:solidFill>
                  <a:srgbClr val="0563C1"/>
                </a:solidFill>
                <a:hlinkClick r:id="rId3">
                  <a:extLst>
                    <a:ext uri="{A12FA001-AC4F-418D-AE19-62706E023703}">
                      <ahyp:hlinkClr xmlns:ahyp="http://schemas.microsoft.com/office/drawing/2018/hyperlinkcolor" val="tx"/>
                    </a:ext>
                  </a:extLst>
                </a:hlinkClick>
              </a:rPr>
              <a:t>ανασκόπισης</a:t>
            </a:r>
            <a:r>
              <a:rPr lang="el-GR" b="0" u="none" dirty="0">
                <a:solidFill>
                  <a:srgbClr val="0563C1"/>
                </a:solidFill>
                <a:hlinkClick r:id="rId3">
                  <a:extLst>
                    <a:ext uri="{A12FA001-AC4F-418D-AE19-62706E023703}">
                      <ahyp:hlinkClr xmlns:ahyp="http://schemas.microsoft.com/office/drawing/2018/hyperlinkcolor" val="tx"/>
                    </a:ext>
                  </a:extLst>
                </a:hlinkClick>
              </a:rPr>
              <a:t> των </a:t>
            </a:r>
            <a:r>
              <a:rPr lang="en-US" b="0" u="none" dirty="0">
                <a:solidFill>
                  <a:schemeClr val="tx1"/>
                </a:solidFill>
                <a:hlinkClick r:id="rId3">
                  <a:extLst>
                    <a:ext uri="{A12FA001-AC4F-418D-AE19-62706E023703}">
                      <ahyp:hlinkClr xmlns:ahyp="http://schemas.microsoft.com/office/drawing/2018/hyperlinkcolor" val="tx"/>
                    </a:ext>
                  </a:extLst>
                </a:hlinkClick>
              </a:rPr>
              <a:t>Kirby </a:t>
            </a:r>
            <a:r>
              <a:rPr lang="el-GR" b="0" u="none" dirty="0">
                <a:solidFill>
                  <a:schemeClr val="tx1"/>
                </a:solidFill>
              </a:rPr>
              <a:t>και συν., </a:t>
            </a:r>
            <a:r>
              <a:rPr lang="el-GR" sz="1200" b="0" u="none" dirty="0">
                <a:solidFill>
                  <a:schemeClr val="tx1"/>
                </a:solidFill>
                <a:latin typeface="+mn-lt"/>
              </a:rPr>
              <a:t>η συντριπτική πλειοψηφία των εκθέσεων που επισκοπήθηκαν ισχυρίζονται πως </a:t>
            </a:r>
            <a:r>
              <a:rPr lang="el-GR" b="0" u="none" dirty="0">
                <a:solidFill>
                  <a:schemeClr val="tx1"/>
                </a:solidFill>
              </a:rPr>
              <a:t>τα μαθήματα Σεξουαλικής Αγωγής (ΣΑ): (Α) οδηγούν τους νέους στην ακολασία, (Β) </a:t>
            </a:r>
            <a:r>
              <a:rPr lang="el-GR" sz="1200" b="0" u="none" dirty="0">
                <a:solidFill>
                  <a:schemeClr val="tx1"/>
                </a:solidFill>
                <a:latin typeface="+mn-lt"/>
              </a:rPr>
              <a:t>στηρίζουν τον ισχυρισμό ότι η ΣΑ ενθαρρύνει τον πειραματισμό με το </a:t>
            </a:r>
            <a:r>
              <a:rPr lang="en-US" sz="1200" b="0" u="none" dirty="0">
                <a:solidFill>
                  <a:schemeClr val="tx1"/>
                </a:solidFill>
                <a:latin typeface="+mn-lt"/>
              </a:rPr>
              <a:t>Sex</a:t>
            </a:r>
            <a:r>
              <a:rPr lang="el-GR" sz="1200" b="0" u="none" dirty="0">
                <a:solidFill>
                  <a:schemeClr val="tx1"/>
                </a:solidFill>
                <a:latin typeface="+mn-lt"/>
              </a:rPr>
              <a:t>, (Γ)  στηρίζουν τον ισχυρισμό ότι η ΣΑ συντελεί στην αύξηση της σεξουαλικής δραστηριότητας</a:t>
            </a:r>
            <a:r>
              <a:rPr lang="en-US" sz="1200" b="0" u="none" dirty="0">
                <a:solidFill>
                  <a:schemeClr val="tx1"/>
                </a:solidFill>
                <a:latin typeface="+mn-lt"/>
              </a:rPr>
              <a:t>, (</a:t>
            </a:r>
            <a:r>
              <a:rPr lang="el-GR" sz="1200" b="0" u="none" dirty="0">
                <a:solidFill>
                  <a:schemeClr val="tx1"/>
                </a:solidFill>
                <a:latin typeface="+mn-lt"/>
              </a:rPr>
              <a:t>Δ) </a:t>
            </a:r>
            <a:r>
              <a:rPr lang="el-GR" sz="1200" b="0" u="none" dirty="0" err="1">
                <a:solidFill>
                  <a:schemeClr val="tx1"/>
                </a:solidFill>
                <a:latin typeface="+mn-lt"/>
              </a:rPr>
              <a:t>Καταρίπτουν</a:t>
            </a:r>
            <a:r>
              <a:rPr lang="el-GR" sz="1200" b="0" u="none" dirty="0">
                <a:solidFill>
                  <a:schemeClr val="tx1"/>
                </a:solidFill>
                <a:latin typeface="+mn-lt"/>
              </a:rPr>
              <a:t> τον ισχυρισμό ότι η ΣΑ ενθαρρύνει τον πειραματισμό ή την αύξηση της σεξουαλικής </a:t>
            </a:r>
            <a:r>
              <a:rPr lang="el-GR" b="0" u="none" dirty="0">
                <a:solidFill>
                  <a:schemeClr val="tx1"/>
                </a:solidFill>
              </a:rPr>
              <a:t>δραστηριότητας. </a:t>
            </a:r>
            <a:endParaRPr lang="en-US" b="0" u="none" dirty="0">
              <a:solidFill>
                <a:schemeClr val="tx1"/>
              </a:solidFill>
            </a:endParaRPr>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3</a:t>
            </a:fld>
            <a:endParaRPr lang="en-GB"/>
          </a:p>
        </p:txBody>
      </p:sp>
    </p:spTree>
    <p:extLst>
      <p:ext uri="{BB962C8B-B14F-4D97-AF65-F5344CB8AC3E}">
        <p14:creationId xmlns:p14="http://schemas.microsoft.com/office/powerpoint/2010/main" val="365707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5</a:t>
            </a:fld>
            <a:endParaRPr lang="en-GB"/>
          </a:p>
        </p:txBody>
      </p:sp>
    </p:spTree>
    <p:extLst>
      <p:ext uri="{BB962C8B-B14F-4D97-AF65-F5344CB8AC3E}">
        <p14:creationId xmlns:p14="http://schemas.microsoft.com/office/powerpoint/2010/main" val="303294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ΕΠΕ: Η Διακοπή της κύησης επιτρέπεται, (Α) Μέχρι την 12 εβδομάδα, γενικά (όταν δεν υπάρχει ειδικός λόγος). (Β) Μέχρι τη 19</a:t>
            </a:r>
            <a:r>
              <a:rPr lang="el-GR" baseline="30000" dirty="0"/>
              <a:t>η</a:t>
            </a:r>
            <a:r>
              <a:rPr lang="el-GR" dirty="0"/>
              <a:t> εβδομάδα σε περίπτωση βιασμού. (Γ) Μέχρι την 24</a:t>
            </a:r>
            <a:r>
              <a:rPr lang="el-GR" baseline="30000" dirty="0"/>
              <a:t>η</a:t>
            </a:r>
            <a:r>
              <a:rPr lang="el-GR" dirty="0"/>
              <a:t> εβδομάδα όταν υπάρχουν σοβαρές ανωμαλίες ή θέματα υγείας του εμβρύου ή της μητέρας. (Δ) Μέχρι τη 29</a:t>
            </a:r>
            <a:r>
              <a:rPr lang="el-GR" baseline="30000" dirty="0"/>
              <a:t>η</a:t>
            </a:r>
            <a:r>
              <a:rPr lang="el-GR" dirty="0"/>
              <a:t> εβδομάδα σε περίπτωση βιασμού. Υποδείξτε το λάθος. </a:t>
            </a:r>
            <a:endParaRPr lang="en-US"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6</a:t>
            </a:fld>
            <a:endParaRPr lang="en-GB"/>
          </a:p>
        </p:txBody>
      </p:sp>
    </p:spTree>
    <p:extLst>
      <p:ext uri="{BB962C8B-B14F-4D97-AF65-F5344CB8AC3E}">
        <p14:creationId xmlns:p14="http://schemas.microsoft.com/office/powerpoint/2010/main" val="176614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buFont typeface="Wingdings 3" charset="2"/>
              <a:buChar char=""/>
              <a:defRPr/>
            </a:pPr>
            <a:r>
              <a:rPr lang="el-GR" altLang="el-GR" dirty="0"/>
              <a:t>ΕΠΕ: Υποδείξτε το λάθος: </a:t>
            </a:r>
            <a:r>
              <a:rPr lang="el-GR" altLang="el-GR" sz="1200" dirty="0">
                <a:solidFill>
                  <a:schemeClr val="tx1">
                    <a:lumMod val="75000"/>
                    <a:lumOff val="25000"/>
                  </a:schemeClr>
                </a:solidFill>
              </a:rPr>
              <a:t>Σύμφωνα με την Εταιρεία Οικογενειακού Προγραμματισμού, η χώρα μας είναι πρώτη στην Ευρωπαϊκή Ένωση</a:t>
            </a:r>
            <a:r>
              <a:rPr lang="en-US" altLang="el-GR" sz="1200" dirty="0">
                <a:solidFill>
                  <a:schemeClr val="tx1">
                    <a:lumMod val="75000"/>
                    <a:lumOff val="25000"/>
                  </a:schemeClr>
                </a:solidFill>
              </a:rPr>
              <a:t> </a:t>
            </a:r>
            <a:r>
              <a:rPr lang="el-GR" altLang="el-GR" sz="1200" dirty="0">
                <a:solidFill>
                  <a:schemeClr val="tx1">
                    <a:lumMod val="75000"/>
                    <a:lumOff val="25000"/>
                  </a:schemeClr>
                </a:solidFill>
              </a:rPr>
              <a:t>(</a:t>
            </a:r>
            <a:r>
              <a:rPr lang="el-GR" altLang="el-GR" sz="1200" i="1" dirty="0">
                <a:solidFill>
                  <a:schemeClr val="tx1">
                    <a:lumMod val="75000"/>
                    <a:lumOff val="25000"/>
                  </a:schemeClr>
                </a:solidFill>
              </a:rPr>
              <a:t>ΕΕ των 15</a:t>
            </a:r>
            <a:r>
              <a:rPr lang="el-GR" altLang="el-GR" sz="1200" dirty="0">
                <a:solidFill>
                  <a:schemeClr val="tx1">
                    <a:lumMod val="75000"/>
                    <a:lumOff val="25000"/>
                  </a:schemeClr>
                </a:solidFill>
              </a:rPr>
              <a:t>) σε αριθμό ετήσιων εκτρώσεων, (Β) Υπολογίζεται ότι κάθε χρόνο γίνονται περίπου 80-150.000 εκτρώσεις στην Ελλάδα. (Γ) </a:t>
            </a:r>
            <a:r>
              <a:rPr lang="el-GR" sz="1200" b="0" i="0" dirty="0">
                <a:solidFill>
                  <a:srgbClr val="424242"/>
                </a:solidFill>
                <a:effectLst/>
                <a:latin typeface="Roboto Slab"/>
              </a:rPr>
              <a:t> </a:t>
            </a:r>
            <a:r>
              <a:rPr lang="el-GR" sz="1200" b="0" i="0" u="sng" dirty="0">
                <a:solidFill>
                  <a:srgbClr val="424242"/>
                </a:solidFill>
                <a:effectLst/>
                <a:latin typeface="Roboto Slab"/>
              </a:rPr>
              <a:t>Σύμφωνα με μελέτη της Ιατρικής Σχολής Αθηνών, το 22% των Ελληνίδων δηλώνουν ότι έχουν κάνει τουλάχιστον μία έκτρωση στη ζωή τους. (Δ) Α</a:t>
            </a:r>
            <a:r>
              <a:rPr lang="el-GR" sz="1200" b="1" dirty="0">
                <a:solidFill>
                  <a:schemeClr val="tx1">
                    <a:lumMod val="75000"/>
                    <a:lumOff val="25000"/>
                  </a:schemeClr>
                </a:solidFill>
              </a:rPr>
              <a:t>πό τις εκτρώσεις που καταγράφονται ετησίως στην Ελλάδα,</a:t>
            </a:r>
            <a:r>
              <a:rPr lang="el-GR" sz="1200" dirty="0">
                <a:solidFill>
                  <a:schemeClr val="tx1">
                    <a:lumMod val="75000"/>
                    <a:lumOff val="25000"/>
                  </a:schemeClr>
                </a:solidFill>
              </a:rPr>
              <a:t> μόνο το 1/10</a:t>
            </a:r>
            <a:r>
              <a:rPr lang="el-GR" sz="1200" b="1" dirty="0">
                <a:solidFill>
                  <a:schemeClr val="tx1">
                    <a:lumMod val="75000"/>
                    <a:lumOff val="25000"/>
                  </a:schemeClr>
                </a:solidFill>
              </a:rPr>
              <a:t> </a:t>
            </a:r>
            <a:r>
              <a:rPr lang="el-GR" sz="1200" dirty="0">
                <a:solidFill>
                  <a:schemeClr val="tx1">
                    <a:lumMod val="75000"/>
                    <a:lumOff val="25000"/>
                  </a:schemeClr>
                </a:solidFill>
              </a:rPr>
              <a:t>πραγματοποιούνται από κορίτσια κάτω των 18 ετών, </a:t>
            </a:r>
          </a:p>
          <a:p>
            <a:pPr eaLnBrk="1" hangingPunct="1">
              <a:spcBef>
                <a:spcPct val="0"/>
              </a:spcBef>
            </a:pPr>
            <a:endParaRPr lang="en-GB" altLang="el-GR" dirty="0"/>
          </a:p>
        </p:txBody>
      </p:sp>
      <p:sp>
        <p:nvSpPr>
          <p:cNvPr id="266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03BEED7-5646-41AB-B295-070F25CF4D29}" type="slidenum">
              <a:rPr lang="en-GB" altLang="el-GR" smtClean="0">
                <a:latin typeface="Calibri" panose="020F0502020204030204" pitchFamily="34" charset="0"/>
              </a:rPr>
              <a:pPr fontAlgn="base">
                <a:spcBef>
                  <a:spcPct val="0"/>
                </a:spcBef>
                <a:spcAft>
                  <a:spcPct val="0"/>
                </a:spcAft>
              </a:pPr>
              <a:t>7</a:t>
            </a:fld>
            <a:endParaRPr lang="en-GB" altLang="el-G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l-GR" sz="1200" dirty="0">
                <a:solidFill>
                  <a:schemeClr val="tx1"/>
                </a:solidFill>
              </a:rPr>
              <a:t>ΕΠΕ: Η συχνότερα χρησιμοποιούμενη αντισυλληπτική μέθοδος από τους έφηβους είναι  (Α)το ανδρικό προφυλακτικό, (Β) το αντισυλληπτικό δισκίο, (Γ) τα σπειράματα, (Δ) η διακοπτόμενη συνουσία. Υποδείξτε το σωστό.</a:t>
            </a:r>
            <a:endParaRPr lang="en-US" dirty="0"/>
          </a:p>
        </p:txBody>
      </p:sp>
      <p:sp>
        <p:nvSpPr>
          <p:cNvPr id="4" name="Slide Number Placeholder 3"/>
          <p:cNvSpPr>
            <a:spLocks noGrp="1"/>
          </p:cNvSpPr>
          <p:nvPr>
            <p:ph type="sldNum" sz="quarter" idx="5"/>
          </p:nvPr>
        </p:nvSpPr>
        <p:spPr/>
        <p:txBody>
          <a:bodyPr/>
          <a:lstStyle/>
          <a:p>
            <a:pPr>
              <a:defRPr/>
            </a:pPr>
            <a:fld id="{FED6EDCA-6106-4F01-AE58-90C45545C65C}" type="slidenum">
              <a:rPr lang="en-GB" smtClean="0"/>
              <a:pPr>
                <a:defRPr/>
              </a:pPr>
              <a:t>8</a:t>
            </a:fld>
            <a:endParaRPr lang="en-GB"/>
          </a:p>
        </p:txBody>
      </p:sp>
    </p:spTree>
    <p:extLst>
      <p:ext uri="{BB962C8B-B14F-4D97-AF65-F5344CB8AC3E}">
        <p14:creationId xmlns:p14="http://schemas.microsoft.com/office/powerpoint/2010/main" val="182927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ΕΠΕ: </a:t>
            </a:r>
            <a:r>
              <a:rPr lang="el-GR" sz="1200" b="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Υποδείξτε το σωστό για το χάπι της έκτρωσης (</a:t>
            </a:r>
            <a:r>
              <a:rPr lang="en-US" sz="1200" b="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Ru</a:t>
            </a:r>
            <a:r>
              <a:rPr lang="el-GR" sz="1200" b="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-486): (Α) Ονομάζεται και χάπι της επόμενης μέρας. (Β)  Χορηγείται σε μία φορά. (Γ) Αποτελείται από </a:t>
            </a:r>
            <a:r>
              <a:rPr lang="el-GR" sz="1200" b="0"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Μιφεπριστόνη</a:t>
            </a:r>
            <a:r>
              <a:rPr lang="el-GR" sz="1200" b="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και </a:t>
            </a:r>
            <a:r>
              <a:rPr lang="el-GR" sz="1200" b="0" dirty="0" err="1">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Μισοπροστόλη</a:t>
            </a:r>
            <a:r>
              <a:rPr lang="el-GR" sz="1200" b="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(Δ) Συγκαταλέγεται στις μεθόδους αντισύλληψης.</a:t>
            </a:r>
            <a:endParaRPr lang="en-US" b="0" dirty="0"/>
          </a:p>
        </p:txBody>
      </p:sp>
      <p:sp>
        <p:nvSpPr>
          <p:cNvPr id="4" name="Θέση αριθμού διαφάνειας 3"/>
          <p:cNvSpPr>
            <a:spLocks noGrp="1"/>
          </p:cNvSpPr>
          <p:nvPr>
            <p:ph type="sldNum" sz="quarter" idx="5"/>
          </p:nvPr>
        </p:nvSpPr>
        <p:spPr/>
        <p:txBody>
          <a:bodyPr/>
          <a:lstStyle/>
          <a:p>
            <a:pPr>
              <a:defRPr/>
            </a:pPr>
            <a:fld id="{FED6EDCA-6106-4F01-AE58-90C45545C65C}" type="slidenum">
              <a:rPr lang="en-GB" smtClean="0"/>
              <a:pPr>
                <a:defRPr/>
              </a:pPr>
              <a:t>9</a:t>
            </a:fld>
            <a:endParaRPr lang="en-GB"/>
          </a:p>
        </p:txBody>
      </p:sp>
    </p:spTree>
    <p:extLst>
      <p:ext uri="{BB962C8B-B14F-4D97-AF65-F5344CB8AC3E}">
        <p14:creationId xmlns:p14="http://schemas.microsoft.com/office/powerpoint/2010/main" val="110613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l-GR" altLang="el-GR"/>
              <a:t>Ο ΟιΠ μπορεί να περιλαμβάνει και την επιλογή του ζευγαριού ή της γυναίκας να μην κάνει παιδιά, καθώς και την ηλικία κατά την οποία επιθυμεί να τα έχει. Τα θέματα αυτά επηρεάζονται από εξωτερικούς παράγοντες, όπως η οικογενειακή κατάσταση, οι προβληματισμοί σταδιοδρομίας, η οικονομική κατάσταση και τυχόν αναπηρίες που μπορεί να επηρεάσουν την ικανότητά τους να αποκτήσουν παιδιά και να τα μεγαλώσουν. Ο ΟιΠ μπορεί να περιλαμβάνει τη χρήση αντισύλληψης και άλλων τεχνικών για τον έλεγχο του χρόνου αναπαραγωγής. Άλλες πτυχές του ΟιΠ περιλαμβάνουν τη Σεξουαλική Διαπαιδαγώγηση, την πρόληψη και διαχείριση των σεξουαλικά μεταδιδόμενων μολύνσεων, την παροχή συμβουλών και τη διαχείριση της προ-σύλληψης και της στειρότητας. </a:t>
            </a:r>
          </a:p>
          <a:p>
            <a:pPr eaLnBrk="1" hangingPunct="1"/>
            <a:endParaRPr lang="el-GR" altLang="el-GR"/>
          </a:p>
        </p:txBody>
      </p:sp>
      <p:sp>
        <p:nvSpPr>
          <p:cNvPr id="307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A4BF087-BAC7-469B-945A-22D6AB297F98}" type="slidenum">
              <a:rPr lang="en-GB" altLang="el-GR" smtClean="0">
                <a:latin typeface="Calibri" panose="020F0502020204030204" pitchFamily="34" charset="0"/>
              </a:rPr>
              <a:pPr fontAlgn="base">
                <a:spcBef>
                  <a:spcPct val="0"/>
                </a:spcBef>
                <a:spcAft>
                  <a:spcPct val="0"/>
                </a:spcAft>
              </a:pPr>
              <a:t>10</a:t>
            </a:fld>
            <a:endParaRPr lang="en-GB" altLang="el-G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174594415 w 8042"/>
              <a:gd name="T1" fmla="*/ 61003910 h 10000"/>
              <a:gd name="T2" fmla="*/ 179471940 w 8042"/>
              <a:gd name="T3" fmla="*/ 60271832 h 10000"/>
              <a:gd name="T4" fmla="*/ 180284861 w 8042"/>
              <a:gd name="T5" fmla="*/ 59905832 h 10000"/>
              <a:gd name="T6" fmla="*/ 242126018 w 8042"/>
              <a:gd name="T7" fmla="*/ 32088033 h 10000"/>
              <a:gd name="T8" fmla="*/ 242126018 w 8042"/>
              <a:gd name="T9" fmla="*/ 28799969 h 10000"/>
              <a:gd name="T10" fmla="*/ 180284861 w 8042"/>
              <a:gd name="T11" fmla="*/ 1348170 h 10000"/>
              <a:gd name="T12" fmla="*/ 179471940 w 8042"/>
              <a:gd name="T13" fmla="*/ 976078 h 10000"/>
              <a:gd name="T14" fmla="*/ 174594415 w 8042"/>
              <a:gd name="T15" fmla="*/ 250092 h 10000"/>
              <a:gd name="T16" fmla="*/ 541889 w 8042"/>
              <a:gd name="T17" fmla="*/ 0 h 10000"/>
              <a:gd name="T18" fmla="*/ 0 w 8042"/>
              <a:gd name="T19" fmla="*/ 60949002 h 10000"/>
              <a:gd name="T20" fmla="*/ 174594415 w 8042"/>
              <a:gd name="T21" fmla="*/ 6100391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2D16A974-794F-4CB4-BA31-3B4347532F2C}" type="slidenum">
              <a:rPr lang="el-GR" altLang="el-GR"/>
              <a:pPr>
                <a:defRPr/>
              </a:pPr>
              <a:t>‹#›</a:t>
            </a:fld>
            <a:endParaRPr lang="el-GR" altLang="el-GR"/>
          </a:p>
        </p:txBody>
      </p:sp>
    </p:spTree>
    <p:extLst>
      <p:ext uri="{BB962C8B-B14F-4D97-AF65-F5344CB8AC3E}">
        <p14:creationId xmlns:p14="http://schemas.microsoft.com/office/powerpoint/2010/main" val="287023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BD009981-FA90-47C9-8438-E8A05F27CE26}" type="slidenum">
              <a:rPr lang="el-GR" altLang="el-GR"/>
              <a:pPr>
                <a:defRPr/>
              </a:pPr>
              <a:t>‹#›</a:t>
            </a:fld>
            <a:endParaRPr lang="el-GR" altLang="el-GR"/>
          </a:p>
        </p:txBody>
      </p:sp>
    </p:spTree>
    <p:extLst>
      <p:ext uri="{BB962C8B-B14F-4D97-AF65-F5344CB8AC3E}">
        <p14:creationId xmlns:p14="http://schemas.microsoft.com/office/powerpoint/2010/main" val="172101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l-GR" sz="800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l-GR"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p>
        </p:txBody>
      </p:sp>
      <p:sp>
        <p:nvSpPr>
          <p:cNvPr id="9" name="Footer Placeholder 4"/>
          <p:cNvSpPr>
            <a:spLocks noGrp="1"/>
          </p:cNvSpPr>
          <p:nvPr>
            <p:ph type="ftr" sz="quarter" idx="15"/>
          </p:nvPr>
        </p:nvSpPr>
        <p:spPr/>
        <p:txBody>
          <a:bodyPr/>
          <a:lstStyle>
            <a:lvl1pPr>
              <a:defRPr/>
            </a:lvl1pPr>
          </a:lstStyle>
          <a:p>
            <a:pPr>
              <a:defRPr/>
            </a:pPr>
            <a:endParaRPr lang="el-G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C566F02D-1784-46AF-A23B-1D6FBD6AFE15}" type="slidenum">
              <a:rPr lang="el-GR" altLang="el-GR"/>
              <a:pPr>
                <a:defRPr/>
              </a:pPr>
              <a:t>‹#›</a:t>
            </a:fld>
            <a:endParaRPr lang="el-GR" altLang="el-GR"/>
          </a:p>
        </p:txBody>
      </p:sp>
    </p:spTree>
    <p:extLst>
      <p:ext uri="{BB962C8B-B14F-4D97-AF65-F5344CB8AC3E}">
        <p14:creationId xmlns:p14="http://schemas.microsoft.com/office/powerpoint/2010/main" val="784897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l-GR"/>
              <a:t>Επεξεργασία 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7DDE22C0-6482-49AB-9C51-6F1604DDB4CD}" type="slidenum">
              <a:rPr lang="el-GR" altLang="el-GR"/>
              <a:pPr>
                <a:defRPr/>
              </a:pPr>
              <a:t>‹#›</a:t>
            </a:fld>
            <a:endParaRPr lang="el-GR" altLang="el-GR"/>
          </a:p>
        </p:txBody>
      </p:sp>
    </p:spTree>
    <p:extLst>
      <p:ext uri="{BB962C8B-B14F-4D97-AF65-F5344CB8AC3E}">
        <p14:creationId xmlns:p14="http://schemas.microsoft.com/office/powerpoint/2010/main" val="126759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l-GR" sz="800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l-GR"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l-GR"/>
              <a:t>Επεξεργασία στυλ υποδείγματος κειμένου</a:t>
            </a:r>
          </a:p>
        </p:txBody>
      </p:sp>
      <p:sp>
        <p:nvSpPr>
          <p:cNvPr id="8" name="Date Placeholder 4"/>
          <p:cNvSpPr>
            <a:spLocks noGrp="1"/>
          </p:cNvSpPr>
          <p:nvPr>
            <p:ph type="dt" sz="half" idx="14"/>
          </p:nvPr>
        </p:nvSpPr>
        <p:spPr/>
        <p:txBody>
          <a:bodyPr/>
          <a:lstStyle>
            <a:lvl1pPr>
              <a:defRPr/>
            </a:lvl1pPr>
          </a:lstStyle>
          <a:p>
            <a:pPr>
              <a:defRPr/>
            </a:pPr>
            <a:endParaRPr lang="el-GR"/>
          </a:p>
        </p:txBody>
      </p:sp>
      <p:sp>
        <p:nvSpPr>
          <p:cNvPr id="9" name="Footer Placeholder 5"/>
          <p:cNvSpPr>
            <a:spLocks noGrp="1"/>
          </p:cNvSpPr>
          <p:nvPr>
            <p:ph type="ftr" sz="quarter" idx="15"/>
          </p:nvPr>
        </p:nvSpPr>
        <p:spPr/>
        <p:txBody>
          <a:bodyPr/>
          <a:lstStyle>
            <a:lvl1pPr>
              <a:defRPr/>
            </a:lvl1pPr>
          </a:lstStyle>
          <a:p>
            <a:pPr>
              <a:defRPr/>
            </a:pPr>
            <a:endParaRPr lang="el-G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5FD6652C-3AAB-44F2-877F-601E0947CBA6}" type="slidenum">
              <a:rPr lang="el-GR" altLang="el-GR"/>
              <a:pPr>
                <a:defRPr/>
              </a:pPr>
              <a:t>‹#›</a:t>
            </a:fld>
            <a:endParaRPr lang="el-GR" altLang="el-GR"/>
          </a:p>
        </p:txBody>
      </p:sp>
    </p:spTree>
    <p:extLst>
      <p:ext uri="{BB962C8B-B14F-4D97-AF65-F5344CB8AC3E}">
        <p14:creationId xmlns:p14="http://schemas.microsoft.com/office/powerpoint/2010/main" val="251867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l-GR"/>
              <a:t>Επεξεργασία στυλ υποδείγματος κειμένου</a:t>
            </a:r>
          </a:p>
        </p:txBody>
      </p:sp>
      <p:sp>
        <p:nvSpPr>
          <p:cNvPr id="6" name="Date Placeholder 4"/>
          <p:cNvSpPr>
            <a:spLocks noGrp="1"/>
          </p:cNvSpPr>
          <p:nvPr>
            <p:ph type="dt" sz="half" idx="14"/>
          </p:nvPr>
        </p:nvSpPr>
        <p:spPr/>
        <p:txBody>
          <a:bodyPr/>
          <a:lstStyle>
            <a:lvl1pPr>
              <a:defRPr/>
            </a:lvl1pPr>
          </a:lstStyle>
          <a:p>
            <a:pPr>
              <a:defRPr/>
            </a:pPr>
            <a:endParaRPr lang="el-GR"/>
          </a:p>
        </p:txBody>
      </p:sp>
      <p:sp>
        <p:nvSpPr>
          <p:cNvPr id="7" name="Footer Placeholder 5"/>
          <p:cNvSpPr>
            <a:spLocks noGrp="1"/>
          </p:cNvSpPr>
          <p:nvPr>
            <p:ph type="ftr" sz="quarter" idx="15"/>
          </p:nvPr>
        </p:nvSpPr>
        <p:spPr/>
        <p:txBody>
          <a:bodyPr/>
          <a:lstStyle>
            <a:lvl1pPr>
              <a:defRPr/>
            </a:lvl1pPr>
          </a:lstStyle>
          <a:p>
            <a:pPr>
              <a:defRPr/>
            </a:pPr>
            <a:endParaRPr lang="el-G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25F79280-4E48-4255-B561-6B55323ED7AA}" type="slidenum">
              <a:rPr lang="el-GR" altLang="el-GR"/>
              <a:pPr>
                <a:defRPr/>
              </a:pPr>
              <a:t>‹#›</a:t>
            </a:fld>
            <a:endParaRPr lang="el-GR" altLang="el-GR"/>
          </a:p>
        </p:txBody>
      </p:sp>
    </p:spTree>
    <p:extLst>
      <p:ext uri="{BB962C8B-B14F-4D97-AF65-F5344CB8AC3E}">
        <p14:creationId xmlns:p14="http://schemas.microsoft.com/office/powerpoint/2010/main" val="387986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780DA61-561D-4865-B841-381D0A6002F3}" type="slidenum">
              <a:rPr lang="el-GR" altLang="el-GR"/>
              <a:pPr>
                <a:defRPr/>
              </a:pPr>
              <a:t>‹#›</a:t>
            </a:fld>
            <a:endParaRPr lang="el-GR" altLang="el-GR"/>
          </a:p>
        </p:txBody>
      </p:sp>
    </p:spTree>
    <p:extLst>
      <p:ext uri="{BB962C8B-B14F-4D97-AF65-F5344CB8AC3E}">
        <p14:creationId xmlns:p14="http://schemas.microsoft.com/office/powerpoint/2010/main" val="272574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Vertical Title 1"/>
          <p:cNvSpPr>
            <a:spLocks noGrp="1"/>
          </p:cNvSpPr>
          <p:nvPr>
            <p:ph type="title" orient="vert"/>
          </p:nvPr>
        </p:nvSpPr>
        <p:spPr>
          <a:xfrm>
            <a:off x="6878535" y="627406"/>
            <a:ext cx="1656132"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5E11791-4B4E-4457-8DB6-1E5867C31A2A}" type="slidenum">
              <a:rPr lang="el-GR" altLang="el-GR"/>
              <a:pPr>
                <a:defRPr/>
              </a:pPr>
              <a:t>‹#›</a:t>
            </a:fld>
            <a:endParaRPr lang="el-GR" altLang="el-GR"/>
          </a:p>
        </p:txBody>
      </p:sp>
    </p:spTree>
    <p:extLst>
      <p:ext uri="{BB962C8B-B14F-4D97-AF65-F5344CB8AC3E}">
        <p14:creationId xmlns:p14="http://schemas.microsoft.com/office/powerpoint/2010/main" val="275034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5201" y="624110"/>
            <a:ext cx="6589199"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E515B72-E1E1-455F-ACF6-A31E8940E184}" type="slidenum">
              <a:rPr lang="el-GR" altLang="el-GR"/>
              <a:pPr>
                <a:defRPr/>
              </a:pPr>
              <a:t>‹#›</a:t>
            </a:fld>
            <a:endParaRPr lang="el-GR" altLang="el-GR"/>
          </a:p>
        </p:txBody>
      </p:sp>
    </p:spTree>
    <p:extLst>
      <p:ext uri="{BB962C8B-B14F-4D97-AF65-F5344CB8AC3E}">
        <p14:creationId xmlns:p14="http://schemas.microsoft.com/office/powerpoint/2010/main" val="16068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90CE99E1-BD01-480C-935A-FC34F4909AB1}" type="slidenum">
              <a:rPr lang="el-GR" altLang="el-GR"/>
              <a:pPr>
                <a:defRPr/>
              </a:pPr>
              <a:t>‹#›</a:t>
            </a:fld>
            <a:endParaRPr lang="el-GR" altLang="el-GR"/>
          </a:p>
        </p:txBody>
      </p:sp>
    </p:spTree>
    <p:extLst>
      <p:ext uri="{BB962C8B-B14F-4D97-AF65-F5344CB8AC3E}">
        <p14:creationId xmlns:p14="http://schemas.microsoft.com/office/powerpoint/2010/main" val="30389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B507BEBA-CA33-41F5-8CB7-8132F9EED56C}" type="slidenum">
              <a:rPr lang="el-GR" altLang="el-GR"/>
              <a:pPr>
                <a:defRPr/>
              </a:pPr>
              <a:t>‹#›</a:t>
            </a:fld>
            <a:endParaRPr lang="el-GR" altLang="el-GR"/>
          </a:p>
        </p:txBody>
      </p:sp>
    </p:spTree>
    <p:extLst>
      <p:ext uri="{BB962C8B-B14F-4D97-AF65-F5344CB8AC3E}">
        <p14:creationId xmlns:p14="http://schemas.microsoft.com/office/powerpoint/2010/main" val="95728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p>
        </p:txBody>
      </p:sp>
      <p:sp>
        <p:nvSpPr>
          <p:cNvPr id="9" name="Footer Placeholder 7"/>
          <p:cNvSpPr>
            <a:spLocks noGrp="1"/>
          </p:cNvSpPr>
          <p:nvPr>
            <p:ph type="ftr" sz="quarter" idx="11"/>
          </p:nvPr>
        </p:nvSpPr>
        <p:spPr/>
        <p:txBody>
          <a:bodyPr/>
          <a:lstStyle>
            <a:lvl1pPr>
              <a:defRPr/>
            </a:lvl1pPr>
          </a:lstStyle>
          <a:p>
            <a:pPr>
              <a:defRPr/>
            </a:pPr>
            <a:endParaRPr lang="el-GR"/>
          </a:p>
        </p:txBody>
      </p:sp>
      <p:sp>
        <p:nvSpPr>
          <p:cNvPr id="11" name="Slide Number Placeholder 5"/>
          <p:cNvSpPr>
            <a:spLocks noGrp="1"/>
          </p:cNvSpPr>
          <p:nvPr>
            <p:ph type="sldNum" sz="quarter" idx="12"/>
          </p:nvPr>
        </p:nvSpPr>
        <p:spPr/>
        <p:txBody>
          <a:bodyPr/>
          <a:lstStyle>
            <a:lvl1pPr>
              <a:defRPr/>
            </a:lvl1pPr>
          </a:lstStyle>
          <a:p>
            <a:pPr>
              <a:defRPr/>
            </a:pPr>
            <a:fld id="{2A6A9F6D-6B43-4FF4-ADF6-A3973135B3CE}" type="slidenum">
              <a:rPr lang="el-GR" altLang="el-GR"/>
              <a:pPr>
                <a:defRPr/>
              </a:pPr>
              <a:t>‹#›</a:t>
            </a:fld>
            <a:endParaRPr lang="el-GR" altLang="el-GR"/>
          </a:p>
        </p:txBody>
      </p:sp>
    </p:spTree>
    <p:extLst>
      <p:ext uri="{BB962C8B-B14F-4D97-AF65-F5344CB8AC3E}">
        <p14:creationId xmlns:p14="http://schemas.microsoft.com/office/powerpoint/2010/main" val="52564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5200" y="624110"/>
            <a:ext cx="6589200" cy="1280890"/>
          </a:xfrm>
        </p:spPr>
        <p:txBody>
          <a:bodyPr/>
          <a:lstStyle/>
          <a:p>
            <a:r>
              <a:rPr lang="el-GR"/>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p>
        </p:txBody>
      </p:sp>
      <p:sp>
        <p:nvSpPr>
          <p:cNvPr id="5" name="Footer Placeholder 3"/>
          <p:cNvSpPr>
            <a:spLocks noGrp="1"/>
          </p:cNvSpPr>
          <p:nvPr>
            <p:ph type="ftr" sz="quarter" idx="11"/>
          </p:nvPr>
        </p:nvSpPr>
        <p:spPr/>
        <p:txBody>
          <a:bodyPr/>
          <a:lstStyle>
            <a:lvl1pPr>
              <a:defRPr/>
            </a:lvl1pPr>
          </a:lstStyle>
          <a:p>
            <a:pPr>
              <a:defRPr/>
            </a:pPr>
            <a:endParaRPr lang="el-GR"/>
          </a:p>
        </p:txBody>
      </p:sp>
      <p:sp>
        <p:nvSpPr>
          <p:cNvPr id="6" name="Slide Number Placeholder 4"/>
          <p:cNvSpPr>
            <a:spLocks noGrp="1"/>
          </p:cNvSpPr>
          <p:nvPr>
            <p:ph type="sldNum" sz="quarter" idx="12"/>
          </p:nvPr>
        </p:nvSpPr>
        <p:spPr/>
        <p:txBody>
          <a:bodyPr/>
          <a:lstStyle>
            <a:lvl1pPr>
              <a:defRPr/>
            </a:lvl1pPr>
          </a:lstStyle>
          <a:p>
            <a:pPr>
              <a:defRPr/>
            </a:pPr>
            <a:fld id="{1B221602-964A-4E7B-B9B8-6604E3DF7C0B}" type="slidenum">
              <a:rPr lang="el-GR" altLang="el-GR"/>
              <a:pPr>
                <a:defRPr/>
              </a:pPr>
              <a:t>‹#›</a:t>
            </a:fld>
            <a:endParaRPr lang="el-GR" altLang="el-GR"/>
          </a:p>
        </p:txBody>
      </p:sp>
    </p:spTree>
    <p:extLst>
      <p:ext uri="{BB962C8B-B14F-4D97-AF65-F5344CB8AC3E}">
        <p14:creationId xmlns:p14="http://schemas.microsoft.com/office/powerpoint/2010/main" val="384949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 name="Date Placeholder 1"/>
          <p:cNvSpPr>
            <a:spLocks noGrp="1"/>
          </p:cNvSpPr>
          <p:nvPr>
            <p:ph type="dt" sz="half" idx="10"/>
          </p:nvPr>
        </p:nvSpPr>
        <p:spPr/>
        <p:txBody>
          <a:bodyPr/>
          <a:lstStyle>
            <a:lvl1pPr>
              <a:defRPr/>
            </a:lvl1pPr>
          </a:lstStyle>
          <a:p>
            <a:pPr>
              <a:defRPr/>
            </a:pPr>
            <a:endParaRPr lang="el-GR"/>
          </a:p>
        </p:txBody>
      </p:sp>
      <p:sp>
        <p:nvSpPr>
          <p:cNvPr id="4" name="Footer Placeholder 2"/>
          <p:cNvSpPr>
            <a:spLocks noGrp="1"/>
          </p:cNvSpPr>
          <p:nvPr>
            <p:ph type="ftr" sz="quarter" idx="11"/>
          </p:nvPr>
        </p:nvSpPr>
        <p:spPr/>
        <p:txBody>
          <a:bodyPr/>
          <a:lstStyle>
            <a:lvl1pPr>
              <a:defRPr/>
            </a:lvl1pPr>
          </a:lstStyle>
          <a:p>
            <a:pPr>
              <a:defRPr/>
            </a:pPr>
            <a:endParaRPr lang="el-GR"/>
          </a:p>
        </p:txBody>
      </p:sp>
      <p:sp>
        <p:nvSpPr>
          <p:cNvPr id="5" name="Slide Number Placeholder 3"/>
          <p:cNvSpPr>
            <a:spLocks noGrp="1"/>
          </p:cNvSpPr>
          <p:nvPr>
            <p:ph type="sldNum" sz="quarter" idx="12"/>
          </p:nvPr>
        </p:nvSpPr>
        <p:spPr/>
        <p:txBody>
          <a:bodyPr/>
          <a:lstStyle>
            <a:lvl1pPr>
              <a:defRPr/>
            </a:lvl1pPr>
          </a:lstStyle>
          <a:p>
            <a:pPr>
              <a:defRPr/>
            </a:pPr>
            <a:fld id="{746F6953-694A-4510-8968-EAB755CD8A94}" type="slidenum">
              <a:rPr lang="el-GR" altLang="el-GR"/>
              <a:pPr>
                <a:defRPr/>
              </a:pPr>
              <a:t>‹#›</a:t>
            </a:fld>
            <a:endParaRPr lang="el-GR" altLang="el-GR"/>
          </a:p>
        </p:txBody>
      </p:sp>
    </p:spTree>
    <p:extLst>
      <p:ext uri="{BB962C8B-B14F-4D97-AF65-F5344CB8AC3E}">
        <p14:creationId xmlns:p14="http://schemas.microsoft.com/office/powerpoint/2010/main" val="274563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DAA2C789-0C94-46B3-AD24-CA27E9C9F2DA}" type="slidenum">
              <a:rPr lang="el-GR" altLang="el-GR"/>
              <a:pPr>
                <a:defRPr/>
              </a:pPr>
              <a:t>‹#›</a:t>
            </a:fld>
            <a:endParaRPr lang="el-GR" altLang="el-GR"/>
          </a:p>
        </p:txBody>
      </p:sp>
    </p:spTree>
    <p:extLst>
      <p:ext uri="{BB962C8B-B14F-4D97-AF65-F5344CB8AC3E}">
        <p14:creationId xmlns:p14="http://schemas.microsoft.com/office/powerpoint/2010/main" val="171196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086786D0-C7A9-4AB4-8CE4-D5691B80FE0D}" type="slidenum">
              <a:rPr lang="el-GR" altLang="el-GR"/>
              <a:pPr>
                <a:defRPr/>
              </a:pPr>
              <a:t>‹#›</a:t>
            </a:fld>
            <a:endParaRPr lang="el-GR" altLang="el-GR"/>
          </a:p>
        </p:txBody>
      </p:sp>
    </p:spTree>
    <p:extLst>
      <p:ext uri="{BB962C8B-B14F-4D97-AF65-F5344CB8AC3E}">
        <p14:creationId xmlns:p14="http://schemas.microsoft.com/office/powerpoint/2010/main" val="35743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7" name="Freeform 12"/>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8" name="Freeform 13"/>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9" name="Freeform 14"/>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1" name="Freeform 16"/>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2" name="Freeform 17"/>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3" name="Freeform 18"/>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4" name="Freeform 19"/>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5" name="Freeform 20"/>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6" name="Freeform 21"/>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7" name="Freeform 22"/>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5" name="Freeform 28"/>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6" name="Freeform 29"/>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7" name="Freeform 30"/>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8" name="Freeform 31"/>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9" name="Freeform 32"/>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0" name="Freeform 33"/>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1" name="Freeform 34"/>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2" name="Freeform 35"/>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3" name="Freeform 36"/>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4" name="Freeform 37"/>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45" name="Freeform 38"/>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κύριου τίτλου</a:t>
            </a:r>
            <a:endParaRPr lang="en-US" altLang="el-GR"/>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Επεξεργασία 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l-G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A0D0C1F4-D50C-4BC4-9549-5931EBC3EF5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osexo.gr/"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prosexo.g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prosexo.gr/antisyllhptikes-methodoi-blog/kolpikos-daktilio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bing.com/ck/a?!&amp;&amp;p=498ac43ef1b11c25JmltdHM9MTcxNjE2MzIwMCZpZ3VpZD0zMTkxNzc2YS00MDRhLTY4YzItMjE5Zi02MzJjNDE1NjY5MmYmaW5zaWQ9NTgzMA&amp;ptn=3&amp;ver=2&amp;hsh=3&amp;fclid=3191776a-404a-68c2-219f-632c4156692f&amp;psq=%cf%84%ce%b9+%ce%b5%ce%b9%ce%bd%ce%b1%ce%b9+%cf%84%ce%bf+%ce%bb%ce%bf%ce%b1%cf%84%ce%ba%ce%b9&amp;u=a1aHR0cHM6Ly93d3cuY3JvYy5nci90aS1zaW1haW5laS1sb2F0a2kv&amp;ntb=1"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bing.com/ck/a?!&amp;&amp;p=92776a31b4516b1bJmltdHM9MTcxNjE2MzIwMCZpZ3VpZD0zMTkxNzc2YS00MDRhLTY4YzItMjE5Zi02MzJjNDE1NjY5MmYmaW5zaWQ9NTgyOQ&amp;ptn=3&amp;ver=2&amp;hsh=3&amp;fclid=3191776a-404a-68c2-219f-632c4156692f&amp;psq=%cf%84%ce%b9+%ce%b5%ce%b9%ce%bd%ce%b1%ce%b9+%cf%84%ce%bf+%ce%bb%ce%bf%ce%b1%cf%84%ce%ba%ce%b9&amp;u=a1aHR0cHM6Ly93d3cuY3JvYy5nci90aS1zaW1haW5laS1sb2F0a2kv&amp;ntb=1" TargetMode="External"/><Relationship Id="rId5" Type="http://schemas.openxmlformats.org/officeDocument/2006/relationships/hyperlink" Target="https://www.bing.com/ck/a?!&amp;&amp;p=6512575d8de47090JmltdHM9MTcxNjE2MzIwMCZpZ3VpZD0zMTkxNzc2YS00MDRhLTY4YzItMjE5Zi02MzJjNDE1NjY5MmYmaW5zaWQ9NTgyOA&amp;ptn=3&amp;ver=2&amp;hsh=3&amp;fclid=3191776a-404a-68c2-219f-632c4156692f&amp;psq=%cf%84%ce%b9+%ce%b5%ce%b9%ce%bd%ce%b1%ce%b9+%cf%84%ce%bf+%ce%bb%ce%bf%ce%b1%cf%84%ce%ba%ce%b9&amp;u=a1aHR0cHM6Ly93d3cuY3JvYy5nci90aS1zaW1haW5laS1sb2F0a2kv&amp;ntb=1" TargetMode="External"/><Relationship Id="rId4" Type="http://schemas.openxmlformats.org/officeDocument/2006/relationships/hyperlink" Target="https://www.bing.com/ck/a?!&amp;&amp;p=b3555906c4d6cb98JmltdHM9MTcxNjE2MzIwMCZpZ3VpZD0zMTkxNzc2YS00MDRhLTY4YzItMjE5Zi02MzJjNDE1NjY5MmYmaW5zaWQ9NTgyNw&amp;ptn=3&amp;ver=2&amp;hsh=3&amp;fclid=3191776a-404a-68c2-219f-632c4156692f&amp;psq=%cf%84%ce%b9+%ce%b5%ce%b9%ce%bd%ce%b1%ce%b9+%cf%84%ce%bf+%ce%bb%ce%bf%ce%b1%cf%84%ce%ba%ce%b9&amp;u=a1aHR0cHM6Ly93d3cuY3JvYy5nci90aS1zaW1haW5laS1sb2F0a2kv&amp;ntb=1"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uropepmc.org/search?query=AUTH:%22Douglas%20B%20Kirby%22"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doi.org/10.1016/j.jadohealth.2006.11.143"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urologists.org/article/conditions/low-testosteron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el.wikipedia.org/wiki/%CE%A6%CF%8D%CE%BB%CE%BF" TargetMode="External"/><Relationship Id="rId7" Type="http://schemas.openxmlformats.org/officeDocument/2006/relationships/hyperlink" Target="https://el.wikipedia.org/wiki/%CE%91%CF%83%CE%B5%CE%BE%CE%BF%CF%85%CE%B1%CE%BB%CE%B9%CE%BA%CF%8C%CF%84%CE%B7%CF%84%CE%B1" TargetMode="External"/><Relationship Id="rId2" Type="http://schemas.openxmlformats.org/officeDocument/2006/relationships/hyperlink" Target="https://el.wikipedia.org/wiki/%CE%A3%CE%B5%CE%BE" TargetMode="External"/><Relationship Id="rId1" Type="http://schemas.openxmlformats.org/officeDocument/2006/relationships/slideLayout" Target="../slideLayouts/slideLayout6.xml"/><Relationship Id="rId6" Type="http://schemas.openxmlformats.org/officeDocument/2006/relationships/hyperlink" Target="https://el.wikipedia.org/wiki/%CE%91%CE%BC%CF%86%CE%B9%CF%86%CF%85%CE%BB%CE%BF%CF%86%CE%B9%CE%BB%CE%AF%CE%B1" TargetMode="External"/><Relationship Id="rId5" Type="http://schemas.openxmlformats.org/officeDocument/2006/relationships/hyperlink" Target="https://el.wikipedia.org/wiki/%CE%9F%CE%BC%CE%BF%CF%86%CF%85%CE%BB%CE%BF%CF%86%CE%B9%CE%BB%CE%AF%CE%B1" TargetMode="External"/><Relationship Id="rId4" Type="http://schemas.openxmlformats.org/officeDocument/2006/relationships/hyperlink" Target="https://el.wikipedia.org/wiki/%CE%95%CF%84%CE%B5%CF%81%CE%BF%CF%86%CF%85%CE%BB%CE%BF%CF%86%CE%B9%CE%BB%CE%AF%CE%B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l.wikipedia.org/wiki/%CE%9F%CF%81%CE%BC%CF%8C%CE%BD%CE%B7" TargetMode="External"/><Relationship Id="rId2" Type="http://schemas.openxmlformats.org/officeDocument/2006/relationships/hyperlink" Target="https://el.wikipedia.org/wiki/%CE%93%CE%B5%CE%BD%CE%B5%CF%84%CE%B9%CE%BA%CE%AE" TargetMode="External"/><Relationship Id="rId1" Type="http://schemas.openxmlformats.org/officeDocument/2006/relationships/slideLayout" Target="../slideLayouts/slideLayout6.xml"/><Relationship Id="rId4" Type="http://schemas.openxmlformats.org/officeDocument/2006/relationships/hyperlink" Target="https://el.wikipedia.org/wiki/%CE%9C%CE%AE%CF%84%CF%81%CE%B1"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el.wikipedia.org/wiki/%CE%9F%CE%BC%CE%BF%CF%86%CF%85%CE%BB%CF%8C%CF%86%CE%B9%CE%BB%CE%BF%CF%82" TargetMode="External"/><Relationship Id="rId13" Type="http://schemas.openxmlformats.org/officeDocument/2006/relationships/hyperlink" Target="https://el.wikipedia.org/w/index.php?title=%CE%A6%CF%85%CE%BB%CE%BF%CE%BC%CE%B5%CF%84%CE%AC%CE%B2%CE%B1%CF%83%CE%B7&amp;action=edit&amp;redlink=1" TargetMode="External"/><Relationship Id="rId3" Type="http://schemas.openxmlformats.org/officeDocument/2006/relationships/hyperlink" Target="https://el.wikipedia.org/w/index.php?title=Non-binary&amp;action=edit&amp;redlink=1" TargetMode="External"/><Relationship Id="rId7" Type="http://schemas.openxmlformats.org/officeDocument/2006/relationships/hyperlink" Target="https://el.wikipedia.org/wiki/%CE%95%CF%84%CE%B5%CF%81%CE%BF%CF%86%CF%85%CE%BB%CE%BF%CF%86%CE%B9%CE%BB%CE%AF%CE%B1" TargetMode="External"/><Relationship Id="rId12" Type="http://schemas.openxmlformats.org/officeDocument/2006/relationships/hyperlink" Target="https://el.wikipedia.org/wiki/%CE%94%CF%85%CF%83%CF%86%CE%BF%CF%81%CE%AF%CE%B1_%CF%86%CF%8D%CE%BB%CE%BF%CF%85" TargetMode="External"/><Relationship Id="rId2" Type="http://schemas.openxmlformats.org/officeDocument/2006/relationships/hyperlink" Target="https://el.wikipedia.org/wiki/%CE%A4%CE%B1%CF%85%CF%84%CF%8C%CF%84%CE%B7%CF%84%CE%B1_%CF%86%CF%8D%CE%BB%CE%BF%CF%85" TargetMode="External"/><Relationship Id="rId1" Type="http://schemas.openxmlformats.org/officeDocument/2006/relationships/slideLayout" Target="../slideLayouts/slideLayout6.xml"/><Relationship Id="rId6" Type="http://schemas.openxmlformats.org/officeDocument/2006/relationships/hyperlink" Target="http://www.opengov.gr/ministryofjustice/?p=8076" TargetMode="External"/><Relationship Id="rId11" Type="http://schemas.openxmlformats.org/officeDocument/2006/relationships/hyperlink" Target="https://el.wikipedia.org/wiki/%CE%8A%CE%BD%CF%84%CE%B5%CF%81%CF%83%CE%B5%CE%BE" TargetMode="External"/><Relationship Id="rId5" Type="http://schemas.openxmlformats.org/officeDocument/2006/relationships/hyperlink" Target="https://el.wikipedia.org/wiki/%CE%A3%CE%B5%CE%BE%CE%BF%CF%85%CE%B1%CE%BB%CE%B9%CE%BA%CF%8C%CF%82_%CF%80%CF%81%CE%BF%CF%83%CE%B1%CE%BD%CE%B1%CF%84%CE%BF%CE%BB%CE%B9%CF%83%CE%BC%CF%8C%CF%82" TargetMode="External"/><Relationship Id="rId10" Type="http://schemas.openxmlformats.org/officeDocument/2006/relationships/hyperlink" Target="https://el.wikipedia.org/wiki/%CE%91%CF%83%CE%B5%CE%BE%CE%BF%CF%85%CE%B1%CE%BB%CE%B9%CE%BA%CF%8C%CF%84%CE%B7%CF%84%CE%B1" TargetMode="External"/><Relationship Id="rId4" Type="http://schemas.openxmlformats.org/officeDocument/2006/relationships/hyperlink" Target="https://el.wikipedia.org/w/index.php?title=Genderqueer&amp;action=edit&amp;redlink=1" TargetMode="External"/><Relationship Id="rId9" Type="http://schemas.openxmlformats.org/officeDocument/2006/relationships/hyperlink" Target="https://el.wikipedia.org/wiki/%CE%91%CE%BC%CF%86%CE%B9%CF%86%CF%85%CE%BB%CE%BF%CF%86%CE%B9%CE%BB%CE%AF%CE%B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l.wikipedia.org/wiki/%CE%A0%CE%B1%CE%BD%CE%B4%CE%B7%CE%BC%CE%AF%CE%B1" TargetMode="External"/><Relationship Id="rId7" Type="http://schemas.openxmlformats.org/officeDocument/2006/relationships/hyperlink" Target="https://el.wikipedia.org/w/index.php?title=%CE%95%CE%BD%CE%B1%CF%80%CE%BF%CE%BC%CE%B5%CE%AF%CE%BD%CE%B1%CE%BD%CF%84%CE%B1_%CE%AD%CF%84%CE%B7_%CE%B6%CF%89%CE%AE%CF%82&amp;action=edit&amp;redlink=1"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l.wikipedia.org/wiki/%CE%A0%CF%81%CE%BF%CF%83%CE%B4%CF%8C%CE%BA%CE%B9%CE%BC%CE%BF_%CE%B5%CF%80%CE%B9%CE%B2%CE%AF%CF%89%CF%83%CE%B7%CF%82" TargetMode="External"/><Relationship Id="rId5" Type="http://schemas.openxmlformats.org/officeDocument/2006/relationships/hyperlink" Target="https://el.wikipedia.org/w/index.php?title=%CE%A0%CF%81%CF%8C%CE%B3%CE%BD%CF%89%CF%83%CE%B7_%CE%BD%CF%8C%CF%83%CE%BF%CF%85&amp;action=edit&amp;redlink=1" TargetMode="External"/><Relationship Id="rId4" Type="http://schemas.openxmlformats.org/officeDocument/2006/relationships/hyperlink" Target="https://el.wikipedia.org/w/index.php?title=%CE%A7%CF%81%CF%8C%CE%BD%CE%B9%CE%B1_%CE%B1%CF%83%CE%B8%CE%AD%CE%BD%CE%B5%CE%B9%CE%B1&amp;action=edit&amp;redlink=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eclass.uoa.gr/modules/exercise/admin.php?course=ECD130&amp;modifyAnswers=28318&amp;fromExercis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eclass.uoa.gr/modules/exercise/admin.php?course=ECD130&amp;modifyAnswers=28312&amp;fromExerci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949;&#954;&#964;&#961;&#969;&#963;&#951;.gr/gynaikologos-gia-ektrosi"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949;&#954;&#964;&#961;&#969;&#963;&#951;.gr/blog-nea/178-koinonikes-epiptoseis-mias-anepithimitis-eggimosinis-stin-efivi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kathimerini.gr/896390/article/epikairothta/ellada/25-twn-amvlwsewn-ethsiws-ginontai-se-anhlik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kathimerini.gr/authors/penny-mpoyloytz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F8F8"/>
            </a:gs>
            <a:gs pos="74001">
              <a:srgbClr val="BEBEC1"/>
            </a:gs>
            <a:gs pos="83000">
              <a:srgbClr val="BEBEC1"/>
            </a:gs>
            <a:gs pos="100000">
              <a:srgbClr val="D4D4D5"/>
            </a:gs>
          </a:gsLst>
          <a:lin ang="5400000" scaled="1"/>
        </a:gra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66700" y="1981200"/>
            <a:ext cx="8534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524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defTabSz="914400" eaLnBrk="1" fontAlgn="auto" hangingPunct="1">
              <a:spcBef>
                <a:spcPts val="0"/>
              </a:spcBef>
              <a:spcAft>
                <a:spcPts val="0"/>
              </a:spcAft>
              <a:buFontTx/>
              <a:buNone/>
              <a:defRPr/>
            </a:pPr>
            <a:r>
              <a:rPr lang="el-GR" sz="1800" dirty="0"/>
              <a:t>Ξεκινάμε ένα κύκλο  μαθημάτων που στοχεύουν στον σχεδιασμό ενός προγράμματος Αγωγής Υγείας στο θέμα της Σεξουαλικής Αγωγής. Για να γίνει κάτι τέτοιο, όμως, είναι λογικό να εξοικειωθεί η μελλοντική Νηπιαγωγός με κάποιες βασικές γνώσεις πάνω στα ζητήματα αυτά. Συνεπώς ο κύκλος αυτός των  μαθημάτων θα στοιχειοθετείται από τρεις </a:t>
            </a:r>
            <a:r>
              <a:rPr lang="el-GR" sz="1800" dirty="0" err="1"/>
              <a:t>υπο</a:t>
            </a:r>
            <a:r>
              <a:rPr lang="el-GR" sz="1800" dirty="0"/>
              <a:t>-ενότητες:</a:t>
            </a:r>
          </a:p>
          <a:p>
            <a:pPr indent="0" defTabSz="914400" eaLnBrk="1" fontAlgn="auto" hangingPunct="1">
              <a:spcBef>
                <a:spcPts val="0"/>
              </a:spcBef>
              <a:spcAft>
                <a:spcPts val="0"/>
              </a:spcAft>
              <a:buFontTx/>
              <a:buNone/>
              <a:defRPr/>
            </a:pPr>
            <a:r>
              <a:rPr lang="el-GR" sz="1800" dirty="0"/>
              <a:t>1. Βασικές γνώσεις ανατομίας, φυσιολογίας του Αναπαραγωγικού/Γεννητικού συστήματος, Κοινωνικά θέματα όπως η </a:t>
            </a:r>
            <a:r>
              <a:rPr lang="el-GR" altLang="el-GR" sz="1800" dirty="0"/>
              <a:t>Σύλληψη, η </a:t>
            </a:r>
            <a:r>
              <a:rPr lang="el-GR" altLang="el-GR" sz="1800" dirty="0" err="1"/>
              <a:t>Αντι</a:t>
            </a:r>
            <a:r>
              <a:rPr lang="el-GR" altLang="el-GR" sz="1800" dirty="0"/>
              <a:t>-σύλληψη,</a:t>
            </a:r>
            <a:r>
              <a:rPr lang="en-US" altLang="el-GR" sz="1800" dirty="0"/>
              <a:t> </a:t>
            </a:r>
            <a:r>
              <a:rPr lang="el-GR" altLang="el-GR" sz="1800" dirty="0"/>
              <a:t>η  Σεξουαλική ταυτότητα, τα Σεξουαλικά μεταδιδόμενα νοσήματα.</a:t>
            </a:r>
          </a:p>
          <a:p>
            <a:pPr indent="0" defTabSz="914400" eaLnBrk="1" fontAlgn="auto" hangingPunct="1">
              <a:spcBef>
                <a:spcPts val="0"/>
              </a:spcBef>
              <a:spcAft>
                <a:spcPts val="0"/>
              </a:spcAft>
              <a:buFontTx/>
              <a:buNone/>
              <a:defRPr/>
            </a:pPr>
            <a:r>
              <a:rPr lang="el-GR" altLang="el-GR" sz="1800" dirty="0"/>
              <a:t>2. Εξοικείωση με βασικές Παιδαγωγικές Παρεμβάσεις (Μέθοδος </a:t>
            </a:r>
            <a:r>
              <a:rPr lang="en-US" altLang="el-GR" sz="1800" dirty="0"/>
              <a:t>Project)</a:t>
            </a:r>
            <a:r>
              <a:rPr lang="el-GR" altLang="el-GR" sz="1800" dirty="0"/>
              <a:t> , που συνιστούν το βασικό εργαλείο για όλες τις Βιωματικού Τύπου τέτοιες παρεμβάσεις.</a:t>
            </a:r>
          </a:p>
          <a:p>
            <a:pPr indent="0" defTabSz="914400" eaLnBrk="1" fontAlgn="auto" hangingPunct="1">
              <a:spcBef>
                <a:spcPts val="0"/>
              </a:spcBef>
              <a:spcAft>
                <a:spcPts val="0"/>
              </a:spcAft>
              <a:buFontTx/>
              <a:buNone/>
              <a:defRPr/>
            </a:pPr>
            <a:r>
              <a:rPr lang="el-GR" altLang="el-GR" sz="1800" dirty="0"/>
              <a:t>3. Σ</a:t>
            </a:r>
            <a:r>
              <a:rPr lang="el-GR" sz="1800" dirty="0"/>
              <a:t>χεδιασμός ενός τέτοιου προγράμματος Αγωγής Υγείας στο θέμα της Σεξουαλικής Αγωγής.</a:t>
            </a:r>
            <a:endParaRPr lang="el-GR" altLang="el-GR" sz="1800" dirty="0"/>
          </a:p>
          <a:p>
            <a:pPr eaLnBrk="1" fontAlgn="auto" hangingPunct="1">
              <a:spcBef>
                <a:spcPct val="0"/>
              </a:spcBef>
              <a:spcAft>
                <a:spcPts val="0"/>
              </a:spcAft>
              <a:buFontTx/>
              <a:buNone/>
              <a:defRPr/>
            </a:pPr>
            <a:endParaRPr lang="el-GR" altLang="el-GR" sz="2800" dirty="0"/>
          </a:p>
        </p:txBody>
      </p:sp>
      <p:sp>
        <p:nvSpPr>
          <p:cNvPr id="2" name="Τίτλος 1"/>
          <p:cNvSpPr>
            <a:spLocks noGrp="1"/>
          </p:cNvSpPr>
          <p:nvPr>
            <p:ph type="title"/>
          </p:nvPr>
        </p:nvSpPr>
        <p:spPr>
          <a:xfrm>
            <a:off x="762000" y="381000"/>
            <a:ext cx="7543800" cy="1450975"/>
          </a:xfrm>
        </p:spPr>
        <p:txBody>
          <a:bodyPr rtlCol="0">
            <a:normAutofit fontScale="90000"/>
          </a:bodyPr>
          <a:lstStyle/>
          <a:p>
            <a:pPr eaLnBrk="1" fontAlgn="auto" hangingPunct="1">
              <a:spcAft>
                <a:spcPts val="0"/>
              </a:spcAft>
              <a:defRPr/>
            </a:pPr>
            <a:r>
              <a:rPr lang="el-GR" sz="4000" dirty="0"/>
              <a:t>Μάθημα 11-12 (202</a:t>
            </a:r>
            <a:r>
              <a:rPr lang="en-US" sz="4000" dirty="0"/>
              <a:t>4</a:t>
            </a:r>
            <a:r>
              <a:rPr lang="el-GR" sz="4000" dirty="0"/>
              <a:t>)</a:t>
            </a:r>
            <a:br>
              <a:rPr lang="en-US" sz="4000" dirty="0"/>
            </a:br>
            <a:r>
              <a:rPr lang="el-GR" altLang="el-GR" sz="2400" b="1" dirty="0">
                <a:solidFill>
                  <a:schemeClr val="tx1">
                    <a:lumMod val="75000"/>
                    <a:lumOff val="25000"/>
                  </a:schemeClr>
                </a:solidFill>
              </a:rPr>
              <a:t>ΕΙΣΑΓΩΓΗ ΣΤΗΝ ΑΓΩΓΗ ΤΗΣ ΣΧΕΣΗΣ ΤΩΝ ΔΥΟ ΦΥΛΩΝ: ΟΙΚΟΓΕΝΕΙΑΚΟΣ ΠΡΟΓΡΑΜΜΑΤΙΣΜΟΣ ΚΑΙ ΣΕΞΟΥΑΛΙΚΗ ΑΓΩΓΗ</a:t>
            </a:r>
            <a:br>
              <a:rPr lang="en-US" altLang="el-GR" sz="2400" b="1" dirty="0">
                <a:solidFill>
                  <a:schemeClr val="tx1">
                    <a:lumMod val="75000"/>
                    <a:lumOff val="25000"/>
                  </a:schemeClr>
                </a:solidFill>
              </a:rPr>
            </a:br>
            <a:endParaRPr lang="en-GB" sz="24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685800" y="1601788"/>
            <a:ext cx="84582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l-GR" sz="2400" dirty="0">
                <a:latin typeface="+mn-lt"/>
              </a:rPr>
              <a:t>Οι υπηρεσίες/διαδικασίες Οικογενειακού Προγραμματισμού (</a:t>
            </a:r>
            <a:r>
              <a:rPr lang="el-GR" sz="2400" dirty="0" err="1">
                <a:latin typeface="+mn-lt"/>
              </a:rPr>
              <a:t>ΟιΠ</a:t>
            </a:r>
            <a:r>
              <a:rPr lang="el-GR" sz="2400" dirty="0">
                <a:latin typeface="+mn-lt"/>
              </a:rPr>
              <a:t>) ορίζονται ως οι «εκπαιδευτικές, ολοκληρωμένες ιατρικές ή κοινωνικές δραστηριότητες που επιτρέπουν στα άτομα, συμπεριλαμβανομένων των ανηλίκων, να καθορίζουν ελεύθερα τον αριθμό και την συχνότητα των παιδιών τους και να επιλέγουν τα μέσα με τα οποία αυτό μπορεί να επιτευχθεί». </a:t>
            </a:r>
          </a:p>
          <a:p>
            <a:pPr eaLnBrk="1" fontAlgn="auto" hangingPunct="1">
              <a:spcBef>
                <a:spcPts val="0"/>
              </a:spcBef>
              <a:spcAft>
                <a:spcPts val="0"/>
              </a:spcAft>
              <a:defRPr/>
            </a:pPr>
            <a:r>
              <a:rPr lang="el-GR" altLang="el-GR" sz="2400" dirty="0">
                <a:latin typeface="+mn-lt"/>
              </a:rPr>
              <a:t>Αφορά σε διαδικασίες οι οποίες παρεμβαίνουν στη λειτουργία της γονιμοποίησης και της σύλληψης με σκοπό την αποφυγή ή την επίτευξή τους σε επιθυμητό χρόνο. </a:t>
            </a:r>
          </a:p>
        </p:txBody>
      </p:sp>
      <p:sp>
        <p:nvSpPr>
          <p:cNvPr id="2" name="Τίτλος 1"/>
          <p:cNvSpPr>
            <a:spLocks noGrp="1"/>
          </p:cNvSpPr>
          <p:nvPr>
            <p:ph type="title"/>
          </p:nvPr>
        </p:nvSpPr>
        <p:spPr>
          <a:xfrm>
            <a:off x="1447800" y="266700"/>
            <a:ext cx="6589713" cy="703263"/>
          </a:xfrm>
        </p:spPr>
        <p:txBody>
          <a:bodyPr rtlCol="0">
            <a:normAutofit/>
          </a:bodyPr>
          <a:lstStyle/>
          <a:p>
            <a:pPr eaLnBrk="1" fontAlgn="auto" hangingPunct="1">
              <a:spcAft>
                <a:spcPts val="0"/>
              </a:spcAft>
              <a:defRPr/>
            </a:pPr>
            <a:r>
              <a:rPr lang="el-GR" altLang="el-GR" sz="3200" dirty="0">
                <a:solidFill>
                  <a:schemeClr val="tx1">
                    <a:lumMod val="85000"/>
                    <a:lumOff val="15000"/>
                  </a:schemeClr>
                </a:solidFill>
                <a:latin typeface="Bahnschrift SemiBold Condensed" panose="020B0502040204020203" pitchFamily="34" charset="0"/>
              </a:rPr>
              <a:t>Οικογενειακός Προγραμματισμός: </a:t>
            </a:r>
            <a:r>
              <a:rPr lang="en-US" sz="2400" dirty="0">
                <a:hlinkClick r:id="rId3"/>
              </a:rPr>
              <a:t>Prosexo.gr</a:t>
            </a:r>
            <a:endParaRPr lang="en-GB" sz="3200" dirty="0">
              <a:solidFill>
                <a:schemeClr val="tx1">
                  <a:lumMod val="75000"/>
                  <a:lumOff val="25000"/>
                </a:schemeClr>
              </a:solidFill>
              <a:latin typeface="Bahnschrift SemiBold Condensed"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0600" y="3175"/>
            <a:ext cx="6894513" cy="454025"/>
          </a:xfrm>
        </p:spPr>
        <p:txBody>
          <a:bodyPr rtlCol="0">
            <a:normAutofit fontScale="90000"/>
          </a:bodyPr>
          <a:lstStyle/>
          <a:p>
            <a:pPr eaLnBrk="1" fontAlgn="auto" hangingPunct="1">
              <a:spcAft>
                <a:spcPts val="0"/>
              </a:spcAft>
              <a:defRPr/>
            </a:pPr>
            <a:r>
              <a:rPr lang="el-GR" sz="2800" dirty="0">
                <a:solidFill>
                  <a:schemeClr val="tx1">
                    <a:lumMod val="75000"/>
                    <a:lumOff val="25000"/>
                  </a:schemeClr>
                </a:solidFill>
                <a:latin typeface="Bahnschrift SemiLight" panose="020B0502040204020203" pitchFamily="34" charset="0"/>
              </a:rPr>
              <a:t>ΓΟΝΙΜΟΠΟΙΗΣΗ</a:t>
            </a:r>
            <a:endParaRPr lang="en-GB" sz="2800" dirty="0">
              <a:solidFill>
                <a:schemeClr val="tx1">
                  <a:lumMod val="75000"/>
                  <a:lumOff val="25000"/>
                </a:schemeClr>
              </a:solidFill>
              <a:latin typeface="Bahnschrift SemiLight" panose="020B0502040204020203" pitchFamily="34" charset="0"/>
            </a:endParaRPr>
          </a:p>
        </p:txBody>
      </p:sp>
      <p:sp>
        <p:nvSpPr>
          <p:cNvPr id="31747" name="TextBox 2"/>
          <p:cNvSpPr txBox="1">
            <a:spLocks noChangeArrowheads="1"/>
          </p:cNvSpPr>
          <p:nvPr/>
        </p:nvSpPr>
        <p:spPr bwMode="auto">
          <a:xfrm>
            <a:off x="304800" y="487363"/>
            <a:ext cx="43434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l-GR" altLang="el-GR" sz="1600">
                <a:solidFill>
                  <a:schemeClr val="tx1"/>
                </a:solidFill>
              </a:rPr>
              <a:t>Επειδή τα περισσότερα από αυτά που συζητάμε σχετίζονται με τον ένα ή τον άλλο τρόπο με τη Γονιμοποίηση, ας δώσουμε ένα ορισμό:</a:t>
            </a:r>
          </a:p>
          <a:p>
            <a:pPr eaLnBrk="1" hangingPunct="1">
              <a:spcBef>
                <a:spcPct val="0"/>
              </a:spcBef>
              <a:buClrTx/>
              <a:buFontTx/>
              <a:buNone/>
            </a:pPr>
            <a:r>
              <a:rPr lang="el-GR" altLang="el-GR" sz="1600" u="sng">
                <a:solidFill>
                  <a:schemeClr val="tx1"/>
                </a:solidFill>
              </a:rPr>
              <a:t>Είναι η ένωση ενός Σπερματοζωαρίου (που προέρχεται από τον άνδρα) με ένα Ωάριο της γυναίκας και γίνεται συνήθως στον ένα ή τους δύο Ωαγωγούς (ή Σάλπιγγες) της μητέρας.</a:t>
            </a:r>
          </a:p>
          <a:p>
            <a:pPr eaLnBrk="1" hangingPunct="1">
              <a:spcBef>
                <a:spcPct val="0"/>
              </a:spcBef>
              <a:buClrTx/>
              <a:buFontTx/>
              <a:buNone/>
            </a:pPr>
            <a:r>
              <a:rPr lang="el-GR" altLang="el-GR" sz="1600">
                <a:solidFill>
                  <a:schemeClr val="tx1"/>
                </a:solidFill>
              </a:rPr>
              <a:t>Το αποτέλεσμα αυτής της ένωσης είναι η παραγωγή ενός </a:t>
            </a:r>
            <a:r>
              <a:rPr lang="el-GR" altLang="el-GR" sz="1600" u="sng">
                <a:solidFill>
                  <a:schemeClr val="tx1"/>
                </a:solidFill>
              </a:rPr>
              <a:t>ζυγωτού</a:t>
            </a:r>
            <a:r>
              <a:rPr lang="el-GR" altLang="el-GR" sz="1600">
                <a:solidFill>
                  <a:schemeClr val="tx1"/>
                </a:solidFill>
              </a:rPr>
              <a:t> κυττάρου, ή γονιμοποιημένου ωαρίου, που ξεκινά την προγεννητική ανάπτυξη. Η πιο συνηθισμένη διαδικασία ξεκινά με την </a:t>
            </a:r>
            <a:r>
              <a:rPr lang="el-GR" altLang="el-GR" sz="1600" u="sng">
                <a:solidFill>
                  <a:schemeClr val="tx1"/>
                </a:solidFill>
              </a:rPr>
              <a:t>εκσπερμάτωση</a:t>
            </a:r>
            <a:r>
              <a:rPr lang="el-GR" altLang="el-GR" sz="1600">
                <a:solidFill>
                  <a:schemeClr val="tx1"/>
                </a:solidFill>
              </a:rPr>
              <a:t> κατά την </a:t>
            </a:r>
            <a:r>
              <a:rPr lang="el-GR" altLang="el-GR" sz="1600" u="sng">
                <a:solidFill>
                  <a:schemeClr val="tx1"/>
                </a:solidFill>
              </a:rPr>
              <a:t>συνουσία</a:t>
            </a:r>
            <a:r>
              <a:rPr lang="el-GR" altLang="el-GR" sz="1600">
                <a:solidFill>
                  <a:schemeClr val="tx1"/>
                </a:solidFill>
              </a:rPr>
              <a:t>, ακολουθούμενη από την ωορρηξία και τελειώνει με τη γονιμοποίηση. </a:t>
            </a:r>
          </a:p>
          <a:p>
            <a:pPr eaLnBrk="1" hangingPunct="1">
              <a:spcBef>
                <a:spcPct val="0"/>
              </a:spcBef>
              <a:buClrTx/>
              <a:buFontTx/>
              <a:buNone/>
            </a:pPr>
            <a:r>
              <a:rPr lang="el-GR" altLang="el-GR" sz="1600">
                <a:solidFill>
                  <a:schemeClr val="tx1"/>
                </a:solidFill>
              </a:rPr>
              <a:t>Η εργαστηριακή γονιμοποίηση (In vitro fertilization ή IVF) είναι μια διεργασία με την οποία τα ωάρια γονιμοποιούνται από το σπέρμα εκτός της μήτρας.</a:t>
            </a:r>
          </a:p>
          <a:p>
            <a:pPr eaLnBrk="1" hangingPunct="1">
              <a:spcBef>
                <a:spcPct val="0"/>
              </a:spcBef>
              <a:buClrTx/>
              <a:buFontTx/>
              <a:buNone/>
            </a:pPr>
            <a:r>
              <a:rPr lang="el-GR" altLang="el-GR" sz="1600">
                <a:solidFill>
                  <a:schemeClr val="tx1"/>
                </a:solidFill>
              </a:rPr>
              <a:t>ΣΥΝΕΠΩΣ: ΘΑ ΠΡΕΠΕΙ ΝΑ ΕΞΟΙΚΕΙΩΘΟΥΜΕ ΜΕ ΟΤΙ ΕΧΕΙ ΣΧΕΣΗ ΜΕ ΤΑ ΩΑΡΙΑ, ΣΠΕΡΜΑΤΟΖΩΑΡΙΑ, ΤΟ ΣΧΗΜΑΤΙΣΜΟ ΤΟΥΣ ΚΑΙ ΤΗ ΔΙΑΔΙΚΑΣΙΑ ΣΥΝΕΝΕΩΣΗΣ ΤΟΥΣ.</a:t>
            </a:r>
          </a:p>
          <a:p>
            <a:pPr eaLnBrk="1" hangingPunct="1">
              <a:spcBef>
                <a:spcPct val="0"/>
              </a:spcBef>
              <a:buClrTx/>
              <a:buFontTx/>
              <a:buNone/>
            </a:pPr>
            <a:endParaRPr lang="el-GR" altLang="el-GR">
              <a:solidFill>
                <a:schemeClr val="tx1"/>
              </a:solidFill>
            </a:endParaRPr>
          </a:p>
          <a:p>
            <a:pPr eaLnBrk="1" hangingPunct="1">
              <a:spcBef>
                <a:spcPct val="0"/>
              </a:spcBef>
              <a:buClrTx/>
              <a:buFontTx/>
              <a:buNone/>
            </a:pPr>
            <a:endParaRPr lang="el-GR" altLang="el-GR">
              <a:solidFill>
                <a:schemeClr val="tx1"/>
              </a:solidFill>
            </a:endParaRPr>
          </a:p>
        </p:txBody>
      </p:sp>
      <p:pic>
        <p:nvPicPr>
          <p:cNvPr id="31748"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1148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0"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l-GR" altLang="el-GR">
              <a:solidFill>
                <a:schemeClr val="tx1"/>
              </a:solidFill>
              <a:latin typeface="Arial" panose="020B0604020202020204" pitchFamily="34" charset="0"/>
            </a:endParaRPr>
          </a:p>
        </p:txBody>
      </p:sp>
      <p:graphicFrame>
        <p:nvGraphicFramePr>
          <p:cNvPr id="33795" name="Object 4"/>
          <p:cNvGraphicFramePr>
            <a:graphicFrameLocks noChangeAspect="1"/>
          </p:cNvGraphicFramePr>
          <p:nvPr/>
        </p:nvGraphicFramePr>
        <p:xfrm>
          <a:off x="1104900" y="1295400"/>
          <a:ext cx="6934200" cy="5461000"/>
        </p:xfrm>
        <a:graphic>
          <a:graphicData uri="http://schemas.openxmlformats.org/presentationml/2006/ole">
            <mc:AlternateContent xmlns:mc="http://schemas.openxmlformats.org/markup-compatibility/2006">
              <mc:Choice xmlns:v="urn:schemas-microsoft-com:vml" Requires="v">
                <p:oleObj name="Εικόνα bitmap" r:id="rId2" imgW="2592259" imgH="2041710" progId="Paint.Picture">
                  <p:embed/>
                </p:oleObj>
              </mc:Choice>
              <mc:Fallback>
                <p:oleObj name="Εικόνα bitmap" r:id="rId2" imgW="2592259" imgH="2041710"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95400"/>
                        <a:ext cx="69342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Τίτλος 1"/>
          <p:cNvSpPr>
            <a:spLocks noGrp="1"/>
          </p:cNvSpPr>
          <p:nvPr>
            <p:ph type="title"/>
          </p:nvPr>
        </p:nvSpPr>
        <p:spPr>
          <a:xfrm>
            <a:off x="609600" y="106363"/>
            <a:ext cx="8382000" cy="671512"/>
          </a:xfrm>
        </p:spPr>
        <p:txBody>
          <a:bodyPr rtlCol="0">
            <a:normAutofit fontScale="90000"/>
          </a:bodyPr>
          <a:lstStyle/>
          <a:p>
            <a:pPr eaLnBrk="1" fontAlgn="auto" hangingPunct="1">
              <a:spcAft>
                <a:spcPts val="0"/>
              </a:spcAft>
              <a:defRPr/>
            </a:pPr>
            <a:r>
              <a:rPr lang="el-GR" b="1" dirty="0">
                <a:solidFill>
                  <a:schemeClr val="tx1">
                    <a:lumMod val="85000"/>
                    <a:lumOff val="15000"/>
                  </a:schemeClr>
                </a:solidFill>
                <a:latin typeface="Arial" panose="020B0604020202020204" pitchFamily="34" charset="0"/>
                <a:ea typeface="Times New Roman" panose="02020603050405020304" pitchFamily="18" charset="0"/>
                <a:cs typeface="HellasArc"/>
              </a:rPr>
              <a:t>Σχηματική απεικόνιση του ανδρικού γεννητικού συστήματος.</a:t>
            </a:r>
            <a:br>
              <a:rPr lang="el-GR" sz="4000" dirty="0">
                <a:solidFill>
                  <a:schemeClr val="tx1">
                    <a:lumMod val="85000"/>
                    <a:lumOff val="15000"/>
                  </a:schemeClr>
                </a:solidFill>
                <a:latin typeface="HellasArc"/>
                <a:ea typeface="Times New Roman" panose="02020603050405020304" pitchFamily="18" charset="0"/>
                <a:cs typeface="HellasArc"/>
              </a:rPr>
            </a:br>
            <a:endParaRPr lang="en-GB" dirty="0">
              <a:solidFill>
                <a:schemeClr val="tx1">
                  <a:lumMod val="75000"/>
                  <a:lumOff val="25000"/>
                </a:schemeClr>
              </a:solidFill>
            </a:endParaRPr>
          </a:p>
        </p:txBody>
      </p:sp>
      <p:sp>
        <p:nvSpPr>
          <p:cNvPr id="33797" name="Ορθογώνιο 2"/>
          <p:cNvSpPr>
            <a:spLocks noChangeArrowheads="1"/>
          </p:cNvSpPr>
          <p:nvPr/>
        </p:nvSpPr>
        <p:spPr bwMode="auto">
          <a:xfrm>
            <a:off x="1504950" y="6172200"/>
            <a:ext cx="70866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a:lnSpc>
                <a:spcPts val="1200"/>
              </a:lnSpc>
              <a:spcBef>
                <a:spcPct val="0"/>
              </a:spcBef>
              <a:buClrTx/>
              <a:buFontTx/>
              <a:buNone/>
            </a:pPr>
            <a:r>
              <a:rPr lang="el-GR" altLang="el-GR" sz="1400" b="1">
                <a:solidFill>
                  <a:schemeClr val="tx1"/>
                </a:solidFill>
                <a:latin typeface="Arial" panose="020B0604020202020204" pitchFamily="34" charset="0"/>
                <a:ea typeface="Times New Roman" panose="02020603050405020304" pitchFamily="18" charset="0"/>
                <a:cs typeface="HellasArc"/>
              </a:rPr>
              <a:t>Εικόνα 10.1. (από το βιβλίο Αγωγή Υγείας- Κ. Αθανασίου, Εκδόσεις Γρηγόρη).</a:t>
            </a:r>
            <a:endParaRPr lang="el-GR" altLang="el-GR" sz="1600">
              <a:solidFill>
                <a:schemeClr val="tx1"/>
              </a:solidFill>
              <a:latin typeface="HellasArc"/>
              <a:ea typeface="Times New Roman" panose="02020603050405020304" pitchFamily="18" charset="0"/>
              <a:cs typeface="HellasAr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4825" name="Group 3482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3482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482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482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3482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3483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483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483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483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483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483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83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483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4839" name="Group 3483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3484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484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484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484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484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484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484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84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84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84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85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85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4853" name="Rectangle 3485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855"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34857" name="Rectangle 34856">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859" name="Group 34858">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34860"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4861"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4862"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34863"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34864"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4865"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4866"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4867"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4868"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4869"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870"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4871"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4873" name="Group 34872">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34874"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4875"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4876"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4877"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4878"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4879"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4880"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881"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882"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883"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884"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885"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4818" name="Τίτλος 1"/>
          <p:cNvSpPr>
            <a:spLocks noGrp="1"/>
          </p:cNvSpPr>
          <p:nvPr>
            <p:ph type="title"/>
          </p:nvPr>
        </p:nvSpPr>
        <p:spPr>
          <a:xfrm>
            <a:off x="3494640" y="624110"/>
            <a:ext cx="5133819" cy="1280890"/>
          </a:xfrm>
        </p:spPr>
        <p:txBody>
          <a:bodyPr vert="horz" lIns="91440" tIns="45720" rIns="91440" bIns="45720" rtlCol="0" anchor="t">
            <a:normAutofit/>
          </a:bodyPr>
          <a:lstStyle/>
          <a:p>
            <a:pPr eaLnBrk="1" hangingPunct="1">
              <a:lnSpc>
                <a:spcPct val="90000"/>
              </a:lnSpc>
            </a:pPr>
            <a:r>
              <a:rPr lang="en-US" altLang="el-GR" sz="3100">
                <a:solidFill>
                  <a:schemeClr val="tx1">
                    <a:lumMod val="85000"/>
                    <a:lumOff val="15000"/>
                  </a:schemeClr>
                </a:solidFill>
              </a:rPr>
              <a:t>Περιγραφή του ανδρικού γεννητικού συστήματος.</a:t>
            </a:r>
          </a:p>
        </p:txBody>
      </p:sp>
      <p:sp>
        <p:nvSpPr>
          <p:cNvPr id="34887" name="Rectangle 34886">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889"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34821" name="Picture 34820">
            <a:extLst>
              <a:ext uri="{FF2B5EF4-FFF2-40B4-BE49-F238E27FC236}">
                <a16:creationId xmlns:a16="http://schemas.microsoft.com/office/drawing/2014/main" id="{32FFF972-6A5B-EB8D-298E-4ADF62C68929}"/>
              </a:ext>
            </a:extLst>
          </p:cNvPr>
          <p:cNvPicPr>
            <a:picLocks noChangeAspect="1"/>
          </p:cNvPicPr>
          <p:nvPr/>
        </p:nvPicPr>
        <p:blipFill rotWithShape="1">
          <a:blip r:embed="rId3"/>
          <a:srcRect l="61796" r="19683" b="-1"/>
          <a:stretch/>
        </p:blipFill>
        <p:spPr>
          <a:xfrm>
            <a:off x="20" y="1730"/>
            <a:ext cx="2040388" cy="6858000"/>
          </a:xfrm>
          <a:prstGeom prst="rect">
            <a:avLst/>
          </a:prstGeom>
        </p:spPr>
      </p:pic>
      <p:sp>
        <p:nvSpPr>
          <p:cNvPr id="34819" name="TextBox 2"/>
          <p:cNvSpPr txBox="1">
            <a:spLocks noChangeArrowheads="1"/>
          </p:cNvSpPr>
          <p:nvPr/>
        </p:nvSpPr>
        <p:spPr bwMode="auto">
          <a:xfrm>
            <a:off x="2731559" y="1543559"/>
            <a:ext cx="6511973" cy="4367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Aft>
                <a:spcPts val="0"/>
              </a:spcAft>
              <a:buFont typeface="Wingdings 3" charset="2"/>
              <a:buChar char=""/>
            </a:pPr>
            <a:r>
              <a:rPr lang="en-US" altLang="el-GR" dirty="0">
                <a:solidFill>
                  <a:schemeClr val="tx1">
                    <a:lumMod val="75000"/>
                    <a:lumOff val="25000"/>
                  </a:schemeClr>
                </a:solidFill>
                <a:latin typeface="+mn-lt"/>
              </a:rPr>
              <a:t>Τα σπ</a:t>
            </a:r>
            <a:r>
              <a:rPr lang="en-US" altLang="el-GR" dirty="0" err="1">
                <a:solidFill>
                  <a:schemeClr val="tx1">
                    <a:lumMod val="75000"/>
                    <a:lumOff val="25000"/>
                  </a:schemeClr>
                </a:solidFill>
                <a:latin typeface="+mn-lt"/>
              </a:rPr>
              <a:t>ερμ</a:t>
            </a:r>
            <a:r>
              <a:rPr lang="en-US" altLang="el-GR" dirty="0">
                <a:solidFill>
                  <a:schemeClr val="tx1">
                    <a:lumMod val="75000"/>
                    <a:lumOff val="25000"/>
                  </a:schemeClr>
                </a:solidFill>
                <a:latin typeface="+mn-lt"/>
              </a:rPr>
              <a:t>ατοζωάρια σχηματίζονται στους δύο </a:t>
            </a:r>
            <a:r>
              <a:rPr lang="en-US" altLang="el-GR" b="1" dirty="0">
                <a:solidFill>
                  <a:schemeClr val="tx1">
                    <a:lumMod val="75000"/>
                    <a:lumOff val="25000"/>
                  </a:schemeClr>
                </a:solidFill>
                <a:latin typeface="+mn-lt"/>
              </a:rPr>
              <a:t>όρχεις</a:t>
            </a:r>
            <a:r>
              <a:rPr lang="en-US" altLang="el-GR" dirty="0">
                <a:solidFill>
                  <a:schemeClr val="tx1">
                    <a:lumMod val="75000"/>
                    <a:lumOff val="25000"/>
                  </a:schemeClr>
                </a:solidFill>
                <a:latin typeface="+mn-lt"/>
              </a:rPr>
              <a:t> του άνδρα. </a:t>
            </a:r>
            <a:r>
              <a:rPr lang="en-US" altLang="el-GR" dirty="0" err="1">
                <a:solidFill>
                  <a:schemeClr val="tx1">
                    <a:lumMod val="75000"/>
                    <a:lumOff val="25000"/>
                  </a:schemeClr>
                </a:solidFill>
                <a:latin typeface="+mn-lt"/>
              </a:rPr>
              <a:t>Οι</a:t>
            </a:r>
            <a:r>
              <a:rPr lang="en-US" altLang="el-GR" dirty="0">
                <a:solidFill>
                  <a:schemeClr val="tx1">
                    <a:lumMod val="75000"/>
                    <a:lumOff val="25000"/>
                  </a:schemeClr>
                </a:solidFill>
                <a:latin typeface="+mn-lt"/>
              </a:rPr>
              <a:t> </a:t>
            </a:r>
            <a:r>
              <a:rPr lang="en-US" altLang="el-GR" dirty="0" err="1">
                <a:solidFill>
                  <a:schemeClr val="tx1">
                    <a:lumMod val="75000"/>
                    <a:lumOff val="25000"/>
                  </a:schemeClr>
                </a:solidFill>
                <a:latin typeface="+mn-lt"/>
              </a:rPr>
              <a:t>όρχεις</a:t>
            </a:r>
            <a:r>
              <a:rPr lang="en-US" altLang="el-GR" dirty="0">
                <a:solidFill>
                  <a:schemeClr val="tx1">
                    <a:lumMod val="75000"/>
                    <a:lumOff val="25000"/>
                  </a:schemeClr>
                </a:solidFill>
                <a:latin typeface="+mn-lt"/>
              </a:rPr>
              <a:t> β</a:t>
            </a:r>
            <a:r>
              <a:rPr lang="en-US" altLang="el-GR" dirty="0" err="1">
                <a:solidFill>
                  <a:schemeClr val="tx1">
                    <a:lumMod val="75000"/>
                    <a:lumOff val="25000"/>
                  </a:schemeClr>
                </a:solidFill>
                <a:latin typeface="+mn-lt"/>
              </a:rPr>
              <a:t>ρίσκοντ</a:t>
            </a:r>
            <a:r>
              <a:rPr lang="en-US" altLang="el-GR" dirty="0">
                <a:solidFill>
                  <a:schemeClr val="tx1">
                    <a:lumMod val="75000"/>
                    <a:lumOff val="25000"/>
                  </a:schemeClr>
                </a:solidFill>
                <a:latin typeface="+mn-lt"/>
              </a:rPr>
              <a:t>αι μέσα σε ένα σάκο, ο οποίος βρίσκεται κάτω από το πέος και ονομάζεται </a:t>
            </a:r>
            <a:r>
              <a:rPr lang="en-US" altLang="el-GR" b="1" dirty="0">
                <a:solidFill>
                  <a:schemeClr val="tx1">
                    <a:lumMod val="75000"/>
                    <a:lumOff val="25000"/>
                  </a:schemeClr>
                </a:solidFill>
                <a:latin typeface="+mn-lt"/>
              </a:rPr>
              <a:t>όσχεο</a:t>
            </a:r>
            <a:r>
              <a:rPr lang="en-US" altLang="el-GR" dirty="0">
                <a:solidFill>
                  <a:schemeClr val="tx1">
                    <a:lumMod val="75000"/>
                    <a:lumOff val="25000"/>
                  </a:schemeClr>
                </a:solidFill>
                <a:latin typeface="+mn-lt"/>
              </a:rPr>
              <a:t>. Σ' α</a:t>
            </a:r>
            <a:r>
              <a:rPr lang="en-US" altLang="el-GR" dirty="0" err="1">
                <a:solidFill>
                  <a:schemeClr val="tx1">
                    <a:lumMod val="75000"/>
                    <a:lumOff val="25000"/>
                  </a:schemeClr>
                </a:solidFill>
                <a:latin typeface="+mn-lt"/>
              </a:rPr>
              <a:t>υτήν</a:t>
            </a:r>
            <a:r>
              <a:rPr lang="en-US" altLang="el-GR" dirty="0">
                <a:solidFill>
                  <a:schemeClr val="tx1">
                    <a:lumMod val="75000"/>
                    <a:lumOff val="25000"/>
                  </a:schemeClr>
                </a:solidFill>
                <a:latin typeface="+mn-lt"/>
              </a:rPr>
              <a:t> την π</a:t>
            </a:r>
            <a:r>
              <a:rPr lang="en-US" altLang="el-GR" dirty="0" err="1">
                <a:solidFill>
                  <a:schemeClr val="tx1">
                    <a:lumMod val="75000"/>
                    <a:lumOff val="25000"/>
                  </a:schemeClr>
                </a:solidFill>
                <a:latin typeface="+mn-lt"/>
              </a:rPr>
              <a:t>εριοχή</a:t>
            </a:r>
            <a:r>
              <a:rPr lang="en-US" altLang="el-GR" dirty="0">
                <a:solidFill>
                  <a:schemeClr val="tx1">
                    <a:lumMod val="75000"/>
                    <a:lumOff val="25000"/>
                  </a:schemeClr>
                </a:solidFill>
                <a:latin typeface="+mn-lt"/>
              </a:rPr>
              <a:t> επ</a:t>
            </a:r>
            <a:r>
              <a:rPr lang="en-US" altLang="el-GR" dirty="0" err="1">
                <a:solidFill>
                  <a:schemeClr val="tx1">
                    <a:lumMod val="75000"/>
                    <a:lumOff val="25000"/>
                  </a:schemeClr>
                </a:solidFill>
                <a:latin typeface="+mn-lt"/>
              </a:rPr>
              <a:t>ικρ</a:t>
            </a:r>
            <a:r>
              <a:rPr lang="en-US" altLang="el-GR" dirty="0">
                <a:solidFill>
                  <a:schemeClr val="tx1">
                    <a:lumMod val="75000"/>
                    <a:lumOff val="25000"/>
                  </a:schemeClr>
                </a:solidFill>
                <a:latin typeface="+mn-lt"/>
              </a:rPr>
              <a:t>ατεί θερμοκρασία γύρω στους 35</a:t>
            </a:r>
            <a:r>
              <a:rPr lang="en-US" altLang="el-GR" baseline="30000" dirty="0">
                <a:solidFill>
                  <a:schemeClr val="tx1">
                    <a:lumMod val="75000"/>
                    <a:lumOff val="25000"/>
                  </a:schemeClr>
                </a:solidFill>
                <a:latin typeface="+mn-lt"/>
              </a:rPr>
              <a:t>Ο</a:t>
            </a:r>
            <a:r>
              <a:rPr lang="en-US" altLang="el-GR" dirty="0">
                <a:solidFill>
                  <a:schemeClr val="tx1">
                    <a:lumMod val="75000"/>
                    <a:lumOff val="25000"/>
                  </a:schemeClr>
                </a:solidFill>
                <a:latin typeface="+mn-lt"/>
              </a:rPr>
              <a:t>, δηλαδή λίγο πιο χαμηλή από την κανονική θερμοκρασία του σώματος και θεωρείται η κατάλληλη θερμοκρασία για την ανάπτυξη των σπερματοζωαρίων. Τα σπ</a:t>
            </a:r>
            <a:r>
              <a:rPr lang="en-US" altLang="el-GR" dirty="0" err="1">
                <a:solidFill>
                  <a:schemeClr val="tx1">
                    <a:lumMod val="75000"/>
                    <a:lumOff val="25000"/>
                  </a:schemeClr>
                </a:solidFill>
                <a:latin typeface="+mn-lt"/>
              </a:rPr>
              <a:t>ερμ</a:t>
            </a:r>
            <a:r>
              <a:rPr lang="en-US" altLang="el-GR" dirty="0">
                <a:solidFill>
                  <a:schemeClr val="tx1">
                    <a:lumMod val="75000"/>
                    <a:lumOff val="25000"/>
                  </a:schemeClr>
                </a:solidFill>
                <a:latin typeface="+mn-lt"/>
              </a:rPr>
              <a:t>ατοζωάρια για να φθάσουν στην άκρη της ουρήθρας θα πρέπει να περάσουν από τα </a:t>
            </a:r>
            <a:r>
              <a:rPr lang="en-US" altLang="el-GR" b="1" dirty="0">
                <a:solidFill>
                  <a:schemeClr val="tx1">
                    <a:lumMod val="75000"/>
                    <a:lumOff val="25000"/>
                  </a:schemeClr>
                </a:solidFill>
                <a:latin typeface="+mn-lt"/>
              </a:rPr>
              <a:t>σπερματικά σωληνάρια</a:t>
            </a:r>
            <a:r>
              <a:rPr lang="en-US" altLang="el-GR" dirty="0">
                <a:solidFill>
                  <a:schemeClr val="tx1">
                    <a:lumMod val="75000"/>
                    <a:lumOff val="25000"/>
                  </a:schemeClr>
                </a:solidFill>
                <a:latin typeface="+mn-lt"/>
              </a:rPr>
              <a:t> (πολυάριθμα τυλιγμένα σωληνάρια των όρχεων) στον κοινό πολυέλικτο πόρο (σωλήνα), την </a:t>
            </a:r>
            <a:r>
              <a:rPr lang="en-US" altLang="el-GR" b="1" dirty="0">
                <a:solidFill>
                  <a:schemeClr val="tx1">
                    <a:lumMod val="75000"/>
                    <a:lumOff val="25000"/>
                  </a:schemeClr>
                </a:solidFill>
                <a:latin typeface="+mn-lt"/>
              </a:rPr>
              <a:t>επιδιδυμίδα</a:t>
            </a:r>
            <a:r>
              <a:rPr lang="en-US" altLang="el-GR" dirty="0">
                <a:solidFill>
                  <a:schemeClr val="tx1">
                    <a:lumMod val="75000"/>
                    <a:lumOff val="25000"/>
                  </a:schemeClr>
                </a:solidFill>
                <a:latin typeface="+mn-lt"/>
              </a:rPr>
              <a:t>. Η επ</a:t>
            </a:r>
            <a:r>
              <a:rPr lang="en-US" altLang="el-GR" dirty="0" err="1">
                <a:solidFill>
                  <a:schemeClr val="tx1">
                    <a:lumMod val="75000"/>
                    <a:lumOff val="25000"/>
                  </a:schemeClr>
                </a:solidFill>
                <a:latin typeface="+mn-lt"/>
              </a:rPr>
              <a:t>ιδιδυμίδ</a:t>
            </a:r>
            <a:r>
              <a:rPr lang="en-US" altLang="el-GR" dirty="0">
                <a:solidFill>
                  <a:schemeClr val="tx1">
                    <a:lumMod val="75000"/>
                    <a:lumOff val="25000"/>
                  </a:schemeClr>
                </a:solidFill>
                <a:latin typeface="+mn-lt"/>
              </a:rPr>
              <a:t>α βρίσκεται στο πίσω μέρος κάθε όρχη και συνεχίζεται ως </a:t>
            </a:r>
            <a:r>
              <a:rPr lang="en-US" altLang="el-GR" b="1" dirty="0">
                <a:solidFill>
                  <a:schemeClr val="tx1">
                    <a:lumMod val="75000"/>
                    <a:lumOff val="25000"/>
                  </a:schemeClr>
                </a:solidFill>
                <a:latin typeface="+mn-lt"/>
              </a:rPr>
              <a:t>σπερματικός πόρος</a:t>
            </a:r>
            <a:r>
              <a:rPr lang="en-US" altLang="el-GR" dirty="0">
                <a:solidFill>
                  <a:schemeClr val="tx1">
                    <a:lumMod val="75000"/>
                    <a:lumOff val="25000"/>
                  </a:schemeClr>
                </a:solidFill>
                <a:latin typeface="+mn-lt"/>
              </a:rPr>
              <a:t>. </a:t>
            </a:r>
            <a:r>
              <a:rPr lang="en-US" altLang="el-GR" dirty="0" err="1">
                <a:solidFill>
                  <a:schemeClr val="tx1">
                    <a:lumMod val="75000"/>
                    <a:lumOff val="25000"/>
                  </a:schemeClr>
                </a:solidFill>
                <a:latin typeface="+mn-lt"/>
              </a:rPr>
              <a:t>Κάθε</a:t>
            </a:r>
            <a:r>
              <a:rPr lang="en-US" altLang="el-GR" dirty="0">
                <a:solidFill>
                  <a:schemeClr val="tx1">
                    <a:lumMod val="75000"/>
                    <a:lumOff val="25000"/>
                  </a:schemeClr>
                </a:solidFill>
                <a:latin typeface="+mn-lt"/>
              </a:rPr>
              <a:t> σπ</a:t>
            </a:r>
            <a:r>
              <a:rPr lang="en-US" altLang="el-GR" dirty="0" err="1">
                <a:solidFill>
                  <a:schemeClr val="tx1">
                    <a:lumMod val="75000"/>
                    <a:lumOff val="25000"/>
                  </a:schemeClr>
                </a:solidFill>
                <a:latin typeface="+mn-lt"/>
              </a:rPr>
              <a:t>ερμ</a:t>
            </a:r>
            <a:r>
              <a:rPr lang="en-US" altLang="el-GR" dirty="0">
                <a:solidFill>
                  <a:schemeClr val="tx1">
                    <a:lumMod val="75000"/>
                    <a:lumOff val="25000"/>
                  </a:schemeClr>
                </a:solidFill>
                <a:latin typeface="+mn-lt"/>
              </a:rPr>
              <a:t>ατικός πόρος μπαίνει μέσα στην κοιλιακή χώρα, όπου, αφού ενωθεί με τον πόρο της </a:t>
            </a:r>
            <a:r>
              <a:rPr lang="en-US" altLang="el-GR" b="1" dirty="0">
                <a:solidFill>
                  <a:schemeClr val="tx1">
                    <a:lumMod val="75000"/>
                    <a:lumOff val="25000"/>
                  </a:schemeClr>
                </a:solidFill>
                <a:latin typeface="+mn-lt"/>
              </a:rPr>
              <a:t>σπερματοδόχου κύστης, </a:t>
            </a:r>
            <a:r>
              <a:rPr lang="en-US" altLang="el-GR" dirty="0">
                <a:solidFill>
                  <a:schemeClr val="tx1">
                    <a:lumMod val="75000"/>
                    <a:lumOff val="25000"/>
                  </a:schemeClr>
                </a:solidFill>
                <a:latin typeface="+mn-lt"/>
              </a:rPr>
              <a:t>εκβάλλει στο μέρος της ουρήθρας που περνάει μέσα από τον </a:t>
            </a:r>
            <a:r>
              <a:rPr lang="en-US" altLang="el-GR" b="1" dirty="0">
                <a:solidFill>
                  <a:schemeClr val="tx1">
                    <a:lumMod val="75000"/>
                    <a:lumOff val="25000"/>
                  </a:schemeClr>
                </a:solidFill>
                <a:latin typeface="+mn-lt"/>
              </a:rPr>
              <a:t>προστάτη</a:t>
            </a:r>
            <a:r>
              <a:rPr lang="en-US" altLang="el-GR" dirty="0">
                <a:solidFill>
                  <a:schemeClr val="tx1">
                    <a:lumMod val="75000"/>
                    <a:lumOff val="25000"/>
                  </a:schemeClr>
                </a:solidFill>
                <a:latin typeface="+mn-lt"/>
              </a:rPr>
              <a:t>. Ο π</a:t>
            </a:r>
            <a:r>
              <a:rPr lang="en-US" altLang="el-GR" dirty="0" err="1">
                <a:solidFill>
                  <a:schemeClr val="tx1">
                    <a:lumMod val="75000"/>
                    <a:lumOff val="25000"/>
                  </a:schemeClr>
                </a:solidFill>
                <a:latin typeface="+mn-lt"/>
              </a:rPr>
              <a:t>ροστάτης</a:t>
            </a:r>
            <a:r>
              <a:rPr lang="en-US" altLang="el-GR" dirty="0">
                <a:solidFill>
                  <a:schemeClr val="tx1">
                    <a:lumMod val="75000"/>
                    <a:lumOff val="25000"/>
                  </a:schemeClr>
                </a:solidFill>
                <a:latin typeface="+mn-lt"/>
              </a:rPr>
              <a:t> </a:t>
            </a:r>
            <a:r>
              <a:rPr lang="en-US" altLang="el-GR" dirty="0" err="1">
                <a:solidFill>
                  <a:schemeClr val="tx1">
                    <a:lumMod val="75000"/>
                    <a:lumOff val="25000"/>
                  </a:schemeClr>
                </a:solidFill>
                <a:latin typeface="+mn-lt"/>
              </a:rPr>
              <a:t>είν</a:t>
            </a:r>
            <a:r>
              <a:rPr lang="en-US" altLang="el-GR" dirty="0">
                <a:solidFill>
                  <a:schemeClr val="tx1">
                    <a:lumMod val="75000"/>
                    <a:lumOff val="25000"/>
                  </a:schemeClr>
                </a:solidFill>
                <a:latin typeface="+mn-lt"/>
              </a:rPr>
              <a:t>αι αποκλειστικά ανδρικός αδένας, έχει  μέγεθος κάστανου και βρίσκεται κάτω από τη βάση της ουροδόχου κύστης.</a:t>
            </a:r>
          </a:p>
          <a:p>
            <a:pPr eaLnBrk="1" hangingPunct="1">
              <a:lnSpc>
                <a:spcPct val="90000"/>
              </a:lnSpc>
              <a:spcAft>
                <a:spcPts val="0"/>
              </a:spcAft>
              <a:buFont typeface="Wingdings 3" charset="2"/>
              <a:buChar char=""/>
            </a:pPr>
            <a:endParaRPr lang="en-US" altLang="el-GR" sz="1400" dirty="0">
              <a:solidFill>
                <a:schemeClr val="tx1">
                  <a:lumMod val="75000"/>
                  <a:lumOff val="25000"/>
                </a:schemeClr>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6941" name="Group 3694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3694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694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694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3694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3694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694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694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694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695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695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695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695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6955" name="Group 3695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3695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695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695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695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696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696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696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696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696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96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96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96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969" name="Rectangle 3696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97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36973" name="Rectangle 36972">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6868" name="Picture 36867">
            <a:extLst>
              <a:ext uri="{FF2B5EF4-FFF2-40B4-BE49-F238E27FC236}">
                <a16:creationId xmlns:a16="http://schemas.microsoft.com/office/drawing/2014/main" id="{02DE3D9A-E8C3-F959-9F06-49F33C963170}"/>
              </a:ext>
            </a:extLst>
          </p:cNvPr>
          <p:cNvPicPr>
            <a:picLocks noChangeAspect="1"/>
          </p:cNvPicPr>
          <p:nvPr/>
        </p:nvPicPr>
        <p:blipFill rotWithShape="1">
          <a:blip r:embed="rId3">
            <a:duotone>
              <a:schemeClr val="bg2">
                <a:shade val="45000"/>
                <a:satMod val="135000"/>
              </a:schemeClr>
              <a:prstClr val="white"/>
            </a:duotone>
            <a:alphaModFix amt="40000"/>
          </a:blip>
          <a:srcRect l="16044" r="4290" b="2"/>
          <a:stretch/>
        </p:blipFill>
        <p:spPr>
          <a:xfrm>
            <a:off x="20" y="10"/>
            <a:ext cx="9143980" cy="6857990"/>
          </a:xfrm>
          <a:prstGeom prst="rect">
            <a:avLst/>
          </a:prstGeom>
        </p:spPr>
      </p:pic>
      <p:grpSp>
        <p:nvGrpSpPr>
          <p:cNvPr id="36975" name="Group 36974">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36976"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6977"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6978"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36979"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36980"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6981"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6982"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6983"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6984"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6985"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6986"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6987"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Τίτλος 1"/>
          <p:cNvSpPr>
            <a:spLocks noGrp="1"/>
          </p:cNvSpPr>
          <p:nvPr>
            <p:ph type="title"/>
          </p:nvPr>
        </p:nvSpPr>
        <p:spPr>
          <a:xfrm>
            <a:off x="1944693" y="624110"/>
            <a:ext cx="6683766" cy="1280890"/>
          </a:xfrm>
        </p:spPr>
        <p:txBody>
          <a:bodyPr vert="horz" lIns="91440" tIns="45720" rIns="91440" bIns="45720" rtlCol="0" anchor="t">
            <a:normAutofit/>
          </a:bodyPr>
          <a:lstStyle/>
          <a:p>
            <a:pPr eaLnBrk="1" fontAlgn="auto" hangingPunct="1">
              <a:spcAft>
                <a:spcPts val="0"/>
              </a:spcAft>
              <a:defRPr/>
            </a:pPr>
            <a:r>
              <a:rPr lang="en-US">
                <a:solidFill>
                  <a:schemeClr val="tx1">
                    <a:lumMod val="85000"/>
                    <a:lumOff val="15000"/>
                  </a:schemeClr>
                </a:solidFill>
              </a:rPr>
              <a:t>ΣΠΕΡΜΑ-ΣΠΕΡΜΑΤΟΖΩΑΡΙΑ</a:t>
            </a:r>
          </a:p>
        </p:txBody>
      </p:sp>
      <p:grpSp>
        <p:nvGrpSpPr>
          <p:cNvPr id="36989" name="Group 36988">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36990"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6991"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6992"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6993"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6994"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6995"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6996"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6997"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6998"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999"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000"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001"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003" name="Rectangle 37002">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005"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6866" name="Rectangle 4"/>
          <p:cNvSpPr>
            <a:spLocks noChangeArrowheads="1"/>
          </p:cNvSpPr>
          <p:nvPr/>
        </p:nvSpPr>
        <p:spPr bwMode="auto">
          <a:xfrm>
            <a:off x="652657" y="1600199"/>
            <a:ext cx="8677465" cy="50001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Aft>
                <a:spcPts val="0"/>
              </a:spcAft>
              <a:buFont typeface="Wingdings 3" charset="2"/>
              <a:buChar char=""/>
            </a:pPr>
            <a:r>
              <a:rPr lang="en-US" altLang="el-GR" sz="2400" dirty="0" err="1">
                <a:solidFill>
                  <a:schemeClr val="tx1">
                    <a:lumMod val="75000"/>
                    <a:lumOff val="25000"/>
                  </a:schemeClr>
                </a:solidFill>
                <a:latin typeface="+mn-lt"/>
              </a:rPr>
              <a:t>Έτσι</a:t>
            </a:r>
            <a:r>
              <a:rPr lang="en-US" altLang="el-GR" sz="2400" dirty="0">
                <a:solidFill>
                  <a:schemeClr val="tx1">
                    <a:lumMod val="75000"/>
                    <a:lumOff val="25000"/>
                  </a:schemeClr>
                </a:solidFill>
                <a:latin typeface="+mn-lt"/>
              </a:rPr>
              <a:t>, τα σπ</a:t>
            </a:r>
            <a:r>
              <a:rPr lang="en-US" altLang="el-GR" sz="2400" dirty="0" err="1">
                <a:solidFill>
                  <a:schemeClr val="tx1">
                    <a:lumMod val="75000"/>
                    <a:lumOff val="25000"/>
                  </a:schemeClr>
                </a:solidFill>
                <a:latin typeface="+mn-lt"/>
              </a:rPr>
              <a:t>ερμ</a:t>
            </a:r>
            <a:r>
              <a:rPr lang="en-US" altLang="el-GR" sz="2400" dirty="0">
                <a:solidFill>
                  <a:schemeClr val="tx1">
                    <a:lumMod val="75000"/>
                    <a:lumOff val="25000"/>
                  </a:schemeClr>
                </a:solidFill>
                <a:latin typeface="+mn-lt"/>
              </a:rPr>
              <a:t>ατοζωάρια δέχονται τα εκκρίματα των σπερματοδόχων κύστεων, του προστάτη και άλλων αδένων, και σχηματίζουν ένα πυκνόρρευστο γαλακτώδες υγρό, το </a:t>
            </a:r>
            <a:r>
              <a:rPr lang="en-US" altLang="el-GR" sz="2400" b="1" dirty="0">
                <a:solidFill>
                  <a:schemeClr val="tx1">
                    <a:lumMod val="75000"/>
                    <a:lumOff val="25000"/>
                  </a:schemeClr>
                </a:solidFill>
                <a:latin typeface="+mn-lt"/>
              </a:rPr>
              <a:t>σπέρμα</a:t>
            </a:r>
            <a:r>
              <a:rPr lang="en-US" altLang="el-GR" sz="2400" dirty="0">
                <a:solidFill>
                  <a:schemeClr val="tx1">
                    <a:lumMod val="75000"/>
                    <a:lumOff val="25000"/>
                  </a:schemeClr>
                </a:solidFill>
                <a:latin typeface="+mn-lt"/>
              </a:rPr>
              <a:t>. </a:t>
            </a:r>
            <a:r>
              <a:rPr lang="en-US" altLang="el-GR" sz="2400" dirty="0" err="1">
                <a:solidFill>
                  <a:schemeClr val="tx1">
                    <a:lumMod val="75000"/>
                    <a:lumOff val="25000"/>
                  </a:schemeClr>
                </a:solidFill>
                <a:latin typeface="+mn-lt"/>
              </a:rPr>
              <a:t>Σε</a:t>
            </a:r>
            <a:r>
              <a:rPr lang="en-US" altLang="el-GR" sz="2400" dirty="0">
                <a:solidFill>
                  <a:schemeClr val="tx1">
                    <a:lumMod val="75000"/>
                    <a:lumOff val="25000"/>
                  </a:schemeClr>
                </a:solidFill>
                <a:latin typeface="+mn-lt"/>
              </a:rPr>
              <a:t> </a:t>
            </a:r>
            <a:r>
              <a:rPr lang="en-US" altLang="el-GR" sz="2400" dirty="0" err="1">
                <a:solidFill>
                  <a:schemeClr val="tx1">
                    <a:lumMod val="75000"/>
                    <a:lumOff val="25000"/>
                  </a:schemeClr>
                </a:solidFill>
                <a:latin typeface="+mn-lt"/>
              </a:rPr>
              <a:t>κάθε</a:t>
            </a:r>
            <a:r>
              <a:rPr lang="en-US" altLang="el-GR" sz="2400" dirty="0">
                <a:solidFill>
                  <a:schemeClr val="tx1">
                    <a:lumMod val="75000"/>
                    <a:lumOff val="25000"/>
                  </a:schemeClr>
                </a:solidFill>
                <a:latin typeface="+mn-lt"/>
              </a:rPr>
              <a:t> </a:t>
            </a:r>
            <a:r>
              <a:rPr lang="en-US" altLang="el-GR" sz="2400" dirty="0" err="1">
                <a:solidFill>
                  <a:schemeClr val="tx1">
                    <a:lumMod val="75000"/>
                    <a:lumOff val="25000"/>
                  </a:schemeClr>
                </a:solidFill>
                <a:latin typeface="+mn-lt"/>
              </a:rPr>
              <a:t>εκσ</a:t>
            </a:r>
            <a:r>
              <a:rPr lang="en-US" altLang="el-GR" sz="2400" dirty="0">
                <a:solidFill>
                  <a:schemeClr val="tx1">
                    <a:lumMod val="75000"/>
                    <a:lumOff val="25000"/>
                  </a:schemeClr>
                </a:solidFill>
                <a:latin typeface="+mn-lt"/>
              </a:rPr>
              <a:t>περμάτωση μπορεί να περιέχονται</a:t>
            </a:r>
            <a:r>
              <a:rPr lang="el-GR" altLang="el-GR" sz="2400" dirty="0">
                <a:solidFill>
                  <a:schemeClr val="tx1">
                    <a:lumMod val="75000"/>
                    <a:lumOff val="25000"/>
                  </a:schemeClr>
                </a:solidFill>
                <a:latin typeface="+mn-lt"/>
              </a:rPr>
              <a:t> </a:t>
            </a:r>
            <a:r>
              <a:rPr lang="en-US" altLang="el-GR" sz="2400" dirty="0">
                <a:solidFill>
                  <a:schemeClr val="tx1">
                    <a:lumMod val="75000"/>
                    <a:lumOff val="25000"/>
                  </a:schemeClr>
                </a:solidFill>
                <a:latin typeface="+mn-lt"/>
              </a:rPr>
              <a:t>200-300 εκατομμύρια σπερματοζωάρια (ή περίπου </a:t>
            </a:r>
            <a:r>
              <a:rPr lang="en-US" altLang="el-GR" sz="2400" b="1" dirty="0">
                <a:solidFill>
                  <a:schemeClr val="tx1">
                    <a:lumMod val="75000"/>
                    <a:lumOff val="25000"/>
                  </a:schemeClr>
                </a:solidFill>
                <a:latin typeface="+mn-lt"/>
              </a:rPr>
              <a:t>100 εκατομμύρια ανά κυβικό εκατοστό</a:t>
            </a:r>
            <a:r>
              <a:rPr lang="en-US" altLang="el-GR" sz="2400" dirty="0">
                <a:solidFill>
                  <a:schemeClr val="tx1">
                    <a:lumMod val="75000"/>
                    <a:lumOff val="25000"/>
                  </a:schemeClr>
                </a:solidFill>
                <a:latin typeface="+mn-lt"/>
              </a:rPr>
              <a:t>). </a:t>
            </a:r>
            <a:r>
              <a:rPr lang="en-US" altLang="el-GR" sz="2400" dirty="0" err="1">
                <a:solidFill>
                  <a:schemeClr val="tx1">
                    <a:lumMod val="75000"/>
                    <a:lumOff val="25000"/>
                  </a:schemeClr>
                </a:solidFill>
                <a:latin typeface="+mn-lt"/>
              </a:rPr>
              <a:t>Οι</a:t>
            </a:r>
            <a:r>
              <a:rPr lang="en-US" altLang="el-GR" sz="2400" dirty="0">
                <a:solidFill>
                  <a:schemeClr val="tx1">
                    <a:lumMod val="75000"/>
                    <a:lumOff val="25000"/>
                  </a:schemeClr>
                </a:solidFill>
                <a:latin typeface="+mn-lt"/>
              </a:rPr>
              <a:t> </a:t>
            </a:r>
            <a:r>
              <a:rPr lang="en-US" altLang="el-GR" sz="2400" dirty="0" err="1">
                <a:solidFill>
                  <a:schemeClr val="tx1">
                    <a:lumMod val="75000"/>
                    <a:lumOff val="25000"/>
                  </a:schemeClr>
                </a:solidFill>
                <a:latin typeface="+mn-lt"/>
              </a:rPr>
              <a:t>άνδρες</a:t>
            </a:r>
            <a:r>
              <a:rPr lang="en-US" altLang="el-GR" sz="2400" dirty="0">
                <a:solidFill>
                  <a:schemeClr val="tx1">
                    <a:lumMod val="75000"/>
                    <a:lumOff val="25000"/>
                  </a:schemeClr>
                </a:solidFill>
                <a:latin typeface="+mn-lt"/>
              </a:rPr>
              <a:t> </a:t>
            </a:r>
            <a:r>
              <a:rPr lang="en-US" altLang="el-GR" sz="2400" dirty="0" err="1">
                <a:solidFill>
                  <a:schemeClr val="tx1">
                    <a:lumMod val="75000"/>
                    <a:lumOff val="25000"/>
                  </a:schemeClr>
                </a:solidFill>
                <a:latin typeface="+mn-lt"/>
              </a:rPr>
              <a:t>των</a:t>
            </a:r>
            <a:r>
              <a:rPr lang="en-US" altLang="el-GR" sz="2400" dirty="0">
                <a:solidFill>
                  <a:schemeClr val="tx1">
                    <a:lumMod val="75000"/>
                    <a:lumOff val="25000"/>
                  </a:schemeClr>
                </a:solidFill>
                <a:latin typeface="+mn-lt"/>
              </a:rPr>
              <a:t> οπ</a:t>
            </a:r>
            <a:r>
              <a:rPr lang="en-US" altLang="el-GR" sz="2400" dirty="0" err="1">
                <a:solidFill>
                  <a:schemeClr val="tx1">
                    <a:lumMod val="75000"/>
                    <a:lumOff val="25000"/>
                  </a:schemeClr>
                </a:solidFill>
                <a:latin typeface="+mn-lt"/>
              </a:rPr>
              <a:t>οίων</a:t>
            </a:r>
            <a:r>
              <a:rPr lang="en-US" altLang="el-GR" sz="2400" dirty="0">
                <a:solidFill>
                  <a:schemeClr val="tx1">
                    <a:lumMod val="75000"/>
                    <a:lumOff val="25000"/>
                  </a:schemeClr>
                </a:solidFill>
                <a:latin typeface="+mn-lt"/>
              </a:rPr>
              <a:t> η π</a:t>
            </a:r>
            <a:r>
              <a:rPr lang="en-US" altLang="el-GR" sz="2400" dirty="0" err="1">
                <a:solidFill>
                  <a:schemeClr val="tx1">
                    <a:lumMod val="75000"/>
                    <a:lumOff val="25000"/>
                  </a:schemeClr>
                </a:solidFill>
                <a:latin typeface="+mn-lt"/>
              </a:rPr>
              <a:t>εριεκτικότητ</a:t>
            </a:r>
            <a:r>
              <a:rPr lang="en-US" altLang="el-GR" sz="2400" dirty="0">
                <a:solidFill>
                  <a:schemeClr val="tx1">
                    <a:lumMod val="75000"/>
                    <a:lumOff val="25000"/>
                  </a:schemeClr>
                </a:solidFill>
                <a:latin typeface="+mn-lt"/>
              </a:rPr>
              <a:t>α του σπέρματος είναι μικρότερη από 25 εκατομμύρια</a:t>
            </a:r>
            <a:r>
              <a:rPr lang="el-GR" altLang="el-GR" sz="2400" dirty="0">
                <a:solidFill>
                  <a:schemeClr val="tx1">
                    <a:lumMod val="75000"/>
                    <a:lumOff val="25000"/>
                  </a:schemeClr>
                </a:solidFill>
                <a:latin typeface="+mn-lt"/>
              </a:rPr>
              <a:t>, </a:t>
            </a:r>
            <a:r>
              <a:rPr lang="en-US" altLang="el-GR" sz="2400" dirty="0">
                <a:solidFill>
                  <a:schemeClr val="tx1">
                    <a:lumMod val="75000"/>
                    <a:lumOff val="25000"/>
                  </a:schemeClr>
                </a:solidFill>
                <a:latin typeface="+mn-lt"/>
              </a:rPr>
              <a:t>/ml, είναι πρακτικά στείροι.</a:t>
            </a:r>
          </a:p>
          <a:p>
            <a:pPr eaLnBrk="1" hangingPunct="1">
              <a:spcAft>
                <a:spcPts val="0"/>
              </a:spcAft>
              <a:buFont typeface="Wingdings 3" charset="2"/>
              <a:buChar char=""/>
            </a:pPr>
            <a:endParaRPr lang="en-US" altLang="el-GR" sz="2000" dirty="0">
              <a:solidFill>
                <a:schemeClr val="tx1">
                  <a:lumMod val="75000"/>
                  <a:lumOff val="25000"/>
                </a:schemeClr>
              </a:solidFill>
              <a:latin typeface="+mn-lt"/>
            </a:endParaRPr>
          </a:p>
          <a:p>
            <a:pPr eaLnBrk="1" hangingPunct="1">
              <a:spcAft>
                <a:spcPts val="0"/>
              </a:spcAft>
              <a:buFont typeface="Wingdings 3" charset="2"/>
              <a:buChar char=""/>
            </a:pPr>
            <a:r>
              <a:rPr lang="en-US" altLang="el-GR" dirty="0" err="1">
                <a:solidFill>
                  <a:schemeClr val="tx1">
                    <a:lumMod val="75000"/>
                    <a:lumOff val="25000"/>
                  </a:schemeClr>
                </a:solidFill>
                <a:latin typeface="+mn-lt"/>
              </a:rPr>
              <a:t>Στειρότητ</a:t>
            </a:r>
            <a:r>
              <a:rPr lang="en-US" altLang="el-GR" dirty="0">
                <a:solidFill>
                  <a:schemeClr val="tx1">
                    <a:lumMod val="75000"/>
                    <a:lumOff val="25000"/>
                  </a:schemeClr>
                </a:solidFill>
                <a:latin typeface="+mn-lt"/>
              </a:rPr>
              <a:t>α: Στενά παντελόνια, υψηλή Θ, Χημ. πα</a:t>
            </a:r>
            <a:r>
              <a:rPr lang="en-US" altLang="el-GR" dirty="0" err="1">
                <a:solidFill>
                  <a:schemeClr val="tx1">
                    <a:lumMod val="75000"/>
                    <a:lumOff val="25000"/>
                  </a:schemeClr>
                </a:solidFill>
                <a:latin typeface="+mn-lt"/>
              </a:rPr>
              <a:t>ράγοντες</a:t>
            </a:r>
            <a:endParaRPr lang="en-US" altLang="el-GR" dirty="0">
              <a:solidFill>
                <a:schemeClr val="tx1">
                  <a:lumMod val="75000"/>
                  <a:lumOff val="25000"/>
                </a:schemeClr>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1457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l-GR" altLang="el-GR">
              <a:solidFill>
                <a:schemeClr val="tx1"/>
              </a:solidFill>
              <a:latin typeface="Arial" panose="020B0604020202020204" pitchFamily="34" charset="0"/>
            </a:endParaRPr>
          </a:p>
        </p:txBody>
      </p:sp>
      <p:sp>
        <p:nvSpPr>
          <p:cNvPr id="2" name="Τίτλος 1"/>
          <p:cNvSpPr>
            <a:spLocks noGrp="1"/>
          </p:cNvSpPr>
          <p:nvPr>
            <p:ph type="title"/>
          </p:nvPr>
        </p:nvSpPr>
        <p:spPr>
          <a:xfrm>
            <a:off x="838200" y="76200"/>
            <a:ext cx="7924800" cy="457200"/>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Γυναικείο αναπαραγωγικό σύστημα </a:t>
            </a:r>
            <a:endParaRPr lang="en-GB" dirty="0">
              <a:solidFill>
                <a:schemeClr val="tx1">
                  <a:lumMod val="75000"/>
                  <a:lumOff val="25000"/>
                </a:schemeClr>
              </a:solidFill>
            </a:endParaRPr>
          </a:p>
        </p:txBody>
      </p:sp>
      <p:sp>
        <p:nvSpPr>
          <p:cNvPr id="37892" name="TextBox 2"/>
          <p:cNvSpPr txBox="1">
            <a:spLocks noChangeArrowheads="1"/>
          </p:cNvSpPr>
          <p:nvPr/>
        </p:nvSpPr>
        <p:spPr bwMode="auto">
          <a:xfrm>
            <a:off x="228600" y="4324350"/>
            <a:ext cx="8839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a:spcBef>
                <a:spcPct val="0"/>
              </a:spcBef>
              <a:buClrTx/>
              <a:buFontTx/>
              <a:buNone/>
            </a:pPr>
            <a:r>
              <a:rPr lang="el-GR" altLang="el-GR" sz="1400">
                <a:solidFill>
                  <a:schemeClr val="tx1"/>
                </a:solidFill>
              </a:rPr>
              <a:t>Στην εικόνα  10.2. (του βιβλίου) απεικονίζεται σχηματικά το αναπαραγωγικό σύστημα της γυναίκας που αποτελείται από:</a:t>
            </a:r>
          </a:p>
          <a:p>
            <a:pPr eaLnBrk="1">
              <a:spcBef>
                <a:spcPct val="0"/>
              </a:spcBef>
              <a:buClrTx/>
              <a:buFontTx/>
              <a:buNone/>
            </a:pPr>
            <a:r>
              <a:rPr lang="el-GR" altLang="el-GR" sz="1400">
                <a:solidFill>
                  <a:schemeClr val="tx1"/>
                </a:solidFill>
              </a:rPr>
              <a:t>- 	Τον κόλπο, στο οποίο γίνεται η εναπόθεση του σπέρματος.</a:t>
            </a:r>
          </a:p>
          <a:p>
            <a:pPr eaLnBrk="1">
              <a:spcBef>
                <a:spcPct val="0"/>
              </a:spcBef>
              <a:buClrTx/>
              <a:buFontTx/>
              <a:buNone/>
            </a:pPr>
            <a:r>
              <a:rPr lang="el-GR" altLang="el-GR" sz="1400">
                <a:solidFill>
                  <a:schemeClr val="tx1"/>
                </a:solidFill>
              </a:rPr>
              <a:t>- 	Τον </a:t>
            </a:r>
            <a:r>
              <a:rPr lang="el-GR" altLang="el-GR" sz="1400" b="1">
                <a:solidFill>
                  <a:schemeClr val="tx1"/>
                </a:solidFill>
              </a:rPr>
              <a:t>τράχηλο της μήτρας</a:t>
            </a:r>
            <a:r>
              <a:rPr lang="el-GR" altLang="el-GR" sz="1400">
                <a:solidFill>
                  <a:schemeClr val="tx1"/>
                </a:solidFill>
              </a:rPr>
              <a:t>, μια μυώδη στένωση η οποία διατηρεί τη μήτρα σε στείρες συνθήκες.</a:t>
            </a:r>
          </a:p>
          <a:p>
            <a:pPr eaLnBrk="1">
              <a:spcBef>
                <a:spcPct val="0"/>
              </a:spcBef>
              <a:buClrTx/>
              <a:buFontTx/>
              <a:buNone/>
            </a:pPr>
            <a:r>
              <a:rPr lang="el-GR" altLang="el-GR" sz="1400">
                <a:solidFill>
                  <a:schemeClr val="tx1"/>
                </a:solidFill>
              </a:rPr>
              <a:t>- 	Τις ωοθήκες, στις οποίες παράγονται και διατηρούνται τα ωάρια.</a:t>
            </a:r>
          </a:p>
          <a:p>
            <a:pPr eaLnBrk="1">
              <a:spcBef>
                <a:spcPct val="0"/>
              </a:spcBef>
              <a:buClrTx/>
              <a:buFontTx/>
              <a:buNone/>
            </a:pPr>
            <a:r>
              <a:rPr lang="el-GR" altLang="el-GR" sz="1400">
                <a:solidFill>
                  <a:schemeClr val="tx1"/>
                </a:solidFill>
              </a:rPr>
              <a:t>- 	Τους ωαγωγούς, στους οποίους γίνεται η γονιμοποίηση.</a:t>
            </a:r>
          </a:p>
          <a:p>
            <a:pPr eaLnBrk="1">
              <a:spcBef>
                <a:spcPct val="0"/>
              </a:spcBef>
              <a:buClrTx/>
              <a:buFontTx/>
              <a:buNone/>
            </a:pPr>
            <a:r>
              <a:rPr lang="el-GR" altLang="el-GR" sz="1400">
                <a:solidFill>
                  <a:schemeClr val="tx1"/>
                </a:solidFill>
              </a:rPr>
              <a:t>- 	Τη μήτρα, στα τοιχώματα της οποίας εμφυτεύεται το έμβρυο που αναπτύσσεται μετά τη γονιμοποίηση.</a:t>
            </a:r>
          </a:p>
          <a:p>
            <a:pPr eaLnBrk="1">
              <a:spcBef>
                <a:spcPct val="0"/>
              </a:spcBef>
              <a:buClrTx/>
              <a:buFontTx/>
              <a:buNone/>
            </a:pPr>
            <a:r>
              <a:rPr lang="el-GR" altLang="el-GR" sz="1400">
                <a:solidFill>
                  <a:schemeClr val="tx1"/>
                </a:solidFill>
              </a:rPr>
              <a:t>- 	Τους κροσσωτούς κώδωνες των ωαγωγών, οι οποίοι βοηθούν στο να περάσει το ωάριο μέσα στον ωαγωγό μετά την ωορρηξία.</a:t>
            </a:r>
          </a:p>
          <a:p>
            <a:pPr eaLnBrk="1">
              <a:spcBef>
                <a:spcPct val="0"/>
              </a:spcBef>
              <a:buClrTx/>
              <a:buFontTx/>
              <a:buNone/>
            </a:pPr>
            <a:r>
              <a:rPr lang="el-GR" altLang="el-GR" sz="1400">
                <a:solidFill>
                  <a:schemeClr val="tx1"/>
                </a:solidFill>
              </a:rPr>
              <a:t>- 	Το συνδετικό ιστό, ο οποίος συγκρατεί στη θέση τους τις ωοθήκες.</a:t>
            </a:r>
          </a:p>
          <a:p>
            <a:pPr eaLnBrk="1">
              <a:spcBef>
                <a:spcPct val="0"/>
              </a:spcBef>
              <a:buClrTx/>
              <a:buFontTx/>
              <a:buNone/>
            </a:pPr>
            <a:r>
              <a:rPr lang="el-GR" altLang="el-GR" b="1">
                <a:solidFill>
                  <a:schemeClr val="tx1"/>
                </a:solidFill>
              </a:rPr>
              <a:t> </a:t>
            </a:r>
            <a:endParaRPr lang="el-GR" altLang="el-GR">
              <a:solidFill>
                <a:schemeClr val="tx1"/>
              </a:solidFill>
            </a:endParaRPr>
          </a:p>
          <a:p>
            <a:pPr eaLnBrk="1" hangingPunct="1">
              <a:spcBef>
                <a:spcPct val="0"/>
              </a:spcBef>
              <a:buClrTx/>
              <a:buFontTx/>
              <a:buNone/>
            </a:pPr>
            <a:endParaRPr lang="el-GR" altLang="el-GR">
              <a:solidFill>
                <a:schemeClr val="tx1"/>
              </a:solidFill>
            </a:endParaRPr>
          </a:p>
        </p:txBody>
      </p:sp>
      <p:pic>
        <p:nvPicPr>
          <p:cNvPr id="37893"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7151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FF84BE6-1D09-42D5-04D1-19E3BD0E0FC3}"/>
              </a:ext>
            </a:extLst>
          </p:cNvPr>
          <p:cNvPicPr>
            <a:picLocks noChangeAspect="1"/>
          </p:cNvPicPr>
          <p:nvPr/>
        </p:nvPicPr>
        <p:blipFill>
          <a:blip r:embed="rId2"/>
          <a:stretch>
            <a:fillRect/>
          </a:stretch>
        </p:blipFill>
        <p:spPr>
          <a:xfrm>
            <a:off x="2691765" y="643467"/>
            <a:ext cx="3760469" cy="5571066"/>
          </a:xfrm>
          <a:prstGeom prst="rect">
            <a:avLst/>
          </a:prstGeom>
        </p:spPr>
      </p:pic>
      <p:sp>
        <p:nvSpPr>
          <p:cNvPr id="9" name="TextBox 8">
            <a:extLst>
              <a:ext uri="{FF2B5EF4-FFF2-40B4-BE49-F238E27FC236}">
                <a16:creationId xmlns:a16="http://schemas.microsoft.com/office/drawing/2014/main" id="{426339BF-CFD2-7B65-D82A-48EB8FBB6D0C}"/>
              </a:ext>
            </a:extLst>
          </p:cNvPr>
          <p:cNvSpPr txBox="1"/>
          <p:nvPr/>
        </p:nvSpPr>
        <p:spPr>
          <a:xfrm>
            <a:off x="269449" y="1295400"/>
            <a:ext cx="2386965" cy="4524315"/>
          </a:xfrm>
          <a:prstGeom prst="rect">
            <a:avLst/>
          </a:prstGeom>
          <a:noFill/>
        </p:spPr>
        <p:txBody>
          <a:bodyPr wrap="square" rtlCol="0">
            <a:spAutoFit/>
          </a:bodyPr>
          <a:lstStyle/>
          <a:p>
            <a:r>
              <a:rPr lang="el-GR" dirty="0"/>
              <a:t>Σκοπός της διαφάνειας είναι να σας δείξει πως η ανάπτυξη των Γεννητικών κυττάρων (</a:t>
            </a:r>
            <a:r>
              <a:rPr lang="el-GR" dirty="0" err="1"/>
              <a:t>Γονάδων</a:t>
            </a:r>
            <a:r>
              <a:rPr lang="el-GR" dirty="0"/>
              <a:t>) σε ένα άτομο αρχικά είναι κοινή και πως μετά τις 6 εβδομάδες με τη δράση των ορμονών διαφοροποιείται η πορεία ανάπτυξης αιδοίου ή όρχεων και φαλλού/πέους.</a:t>
            </a:r>
            <a:endParaRPr lang="en-US" dirty="0"/>
          </a:p>
        </p:txBody>
      </p:sp>
    </p:spTree>
    <p:extLst>
      <p:ext uri="{BB962C8B-B14F-4D97-AF65-F5344CB8AC3E}">
        <p14:creationId xmlns:p14="http://schemas.microsoft.com/office/powerpoint/2010/main" val="191227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141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l-GR" altLang="el-GR">
              <a:solidFill>
                <a:schemeClr val="tx1"/>
              </a:solidFill>
              <a:latin typeface="Arial" panose="020B0604020202020204" pitchFamily="34" charset="0"/>
            </a:endParaRPr>
          </a:p>
        </p:txBody>
      </p:sp>
      <p:graphicFrame>
        <p:nvGraphicFramePr>
          <p:cNvPr id="39939" name="Object 4"/>
          <p:cNvGraphicFramePr>
            <a:graphicFrameLocks noChangeAspect="1"/>
          </p:cNvGraphicFramePr>
          <p:nvPr/>
        </p:nvGraphicFramePr>
        <p:xfrm>
          <a:off x="1600200" y="381000"/>
          <a:ext cx="5486400" cy="4938713"/>
        </p:xfrm>
        <a:graphic>
          <a:graphicData uri="http://schemas.openxmlformats.org/presentationml/2006/ole">
            <mc:AlternateContent xmlns:mc="http://schemas.openxmlformats.org/markup-compatibility/2006">
              <mc:Choice xmlns:v="urn:schemas-microsoft-com:vml" Requires="v">
                <p:oleObj name="Εικόνα bitmap" r:id="rId5" imgW="4657143" imgH="4676190" progId="Paint.Picture">
                  <p:embed/>
                </p:oleObj>
              </mc:Choice>
              <mc:Fallback>
                <p:oleObj name="Εικόνα bitmap" r:id="rId5" imgW="4657143" imgH="4676190"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r="3079" b="13847"/>
                      <a:stretch>
                        <a:fillRect/>
                      </a:stretch>
                    </p:blipFill>
                    <p:spPr bwMode="auto">
                      <a:xfrm>
                        <a:off x="1600200" y="381000"/>
                        <a:ext cx="54864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Τίτλος 1"/>
          <p:cNvSpPr>
            <a:spLocks noGrp="1"/>
          </p:cNvSpPr>
          <p:nvPr>
            <p:ph type="title"/>
          </p:nvPr>
        </p:nvSpPr>
        <p:spPr>
          <a:xfrm>
            <a:off x="914400" y="0"/>
            <a:ext cx="7543800" cy="685800"/>
          </a:xfrm>
        </p:spPr>
        <p:txBody>
          <a:bodyPr rtlCol="0">
            <a:normAutofit/>
          </a:bodyPr>
          <a:lstStyle/>
          <a:p>
            <a:pPr eaLnBrk="1" fontAlgn="auto" hangingPunct="1">
              <a:spcAft>
                <a:spcPts val="0"/>
              </a:spcAft>
              <a:defRPr/>
            </a:pPr>
            <a:r>
              <a:rPr lang="el-GR" sz="1800" dirty="0">
                <a:solidFill>
                  <a:schemeClr val="tx1">
                    <a:lumMod val="75000"/>
                    <a:lumOff val="25000"/>
                  </a:schemeClr>
                </a:solidFill>
              </a:rPr>
              <a:t>ΣΧΗΜΑΤΙΚΗ ΑΝΑΠΑΡΑΣΤΑΣΗ ΤΟΥ ΓΥΝΑΙΚΕΙΟΥ ΕΜΜΗΝΟΥ ΚΥΚΛΟΥ</a:t>
            </a:r>
            <a:endParaRPr lang="en-GB" sz="1800" dirty="0">
              <a:solidFill>
                <a:schemeClr val="tx1">
                  <a:lumMod val="75000"/>
                  <a:lumOff val="25000"/>
                </a:schemeClr>
              </a:solidFill>
            </a:endParaRPr>
          </a:p>
        </p:txBody>
      </p:sp>
      <p:pic>
        <p:nvPicPr>
          <p:cNvPr id="4"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09933" y="804863"/>
            <a:ext cx="609600" cy="609600"/>
          </a:xfrm>
          <a:prstGeom prst="rect">
            <a:avLst/>
          </a:prstGeom>
        </p:spPr>
      </p:pic>
      <p:sp>
        <p:nvSpPr>
          <p:cNvPr id="5" name="TextBox 4">
            <a:extLst>
              <a:ext uri="{FF2B5EF4-FFF2-40B4-BE49-F238E27FC236}">
                <a16:creationId xmlns:a16="http://schemas.microsoft.com/office/drawing/2014/main" id="{A7934F59-D1CF-FA86-83B8-9E63E73D5516}"/>
              </a:ext>
            </a:extLst>
          </p:cNvPr>
          <p:cNvSpPr txBox="1"/>
          <p:nvPr/>
        </p:nvSpPr>
        <p:spPr>
          <a:xfrm>
            <a:off x="266700" y="5562600"/>
            <a:ext cx="8610600" cy="2092881"/>
          </a:xfrm>
          <a:prstGeom prst="rect">
            <a:avLst/>
          </a:prstGeom>
          <a:noFill/>
        </p:spPr>
        <p:txBody>
          <a:bodyPr wrap="square" rtlCol="0">
            <a:spAutoFit/>
          </a:bodyPr>
          <a:lstStyle/>
          <a:p>
            <a:r>
              <a:rPr lang="el-GR" altLang="el-GR" sz="1400" dirty="0"/>
              <a:t>Μία από τις διαφορές άνδρα και γυναίκας, έγκειται στο γεγονός  ότι στη γυναίκα τα ωάρια που θα ωριμάσουν στη διάρκεια της ζωής της, παραμένουν στις ωοθήκες της για όσο χρόνο είναι η ίδια γόνιμη: Ας πούμε, από την ηλικία των 11-12 ετών έως την ηλικία των 45-48 ετών δηλ. περίπου 35 χρόνια και αριθμούν περίπου 12 τέτοια ωάρια το κάθε γόνιμο έτος: Πολλαπλασιάστε τώρα τα 35 περίπου γόνιμα έτη μιας γυναίκας με τους 12 περίπου μηνιαίους κύκλους και θα βρείτε τον αριθμό 420 -450 που αντιστοιχεί στα ώριμα ωάρια που θα αποκτήσει στη διάρκεια της ζωής της. [Πλεονέκτημα γυναικών= όσο διαρκεί ο κύκλος, προστατεύονται από τα Οιστρογόνα </a:t>
            </a:r>
            <a:r>
              <a:rPr lang="el-GR" altLang="el-GR" sz="1400"/>
              <a:t>[χαμηλή </a:t>
            </a:r>
            <a:r>
              <a:rPr lang="el-GR" altLang="el-GR" sz="1400" dirty="0"/>
              <a:t>πιθανότητα καρδιαγγειακών]</a:t>
            </a:r>
            <a:endParaRPr lang="en-GB" altLang="el-GR" sz="1400" dirty="0"/>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581" fill="hold"/>
                                        <p:tgtEl>
                                          <p:spTgt spid="4"/>
                                        </p:tgtEl>
                                      </p:cBhvr>
                                    </p:cmd>
                                  </p:childTnLst>
                                </p:cTn>
                              </p:par>
                            </p:childTnLst>
                          </p:cTn>
                        </p:par>
                      </p:childTnLst>
                    </p:cTn>
                  </p:par>
                </p:childTnLst>
              </p:cTn>
              <p:nextCondLst>
                <p:cond evt="onClick" delay="0">
                  <p:tgtEl>
                    <p:spTgt spid="4"/>
                  </p:tgtEl>
                </p:cond>
              </p:nextCondLst>
            </p:seq>
            <p:audio>
              <p:cMediaNode vol="96341">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2632" y="304800"/>
            <a:ext cx="8153400" cy="1280890"/>
          </a:xfrm>
        </p:spPr>
        <p:txBody>
          <a:bodyPr/>
          <a:lstStyle/>
          <a:p>
            <a:r>
              <a:rPr lang="el-GR" dirty="0"/>
              <a:t>Οικογενειακός Προγραμματισμός- Αντισύλληψη</a:t>
            </a:r>
          </a:p>
        </p:txBody>
      </p:sp>
      <p:sp>
        <p:nvSpPr>
          <p:cNvPr id="3" name="TextBox 2"/>
          <p:cNvSpPr txBox="1"/>
          <p:nvPr/>
        </p:nvSpPr>
        <p:spPr>
          <a:xfrm>
            <a:off x="422031" y="2819400"/>
            <a:ext cx="8534400" cy="2362200"/>
          </a:xfrm>
          <a:prstGeom prst="rect">
            <a:avLst/>
          </a:prstGeom>
          <a:noFill/>
        </p:spPr>
        <p:txBody>
          <a:bodyPr wrap="square" rtlCol="0">
            <a:spAutoFit/>
          </a:bodyPr>
          <a:lstStyle/>
          <a:p>
            <a:endParaRPr lang="el-GR" dirty="0"/>
          </a:p>
        </p:txBody>
      </p:sp>
      <p:sp>
        <p:nvSpPr>
          <p:cNvPr id="4" name="TextBox 3"/>
          <p:cNvSpPr txBox="1"/>
          <p:nvPr/>
        </p:nvSpPr>
        <p:spPr>
          <a:xfrm>
            <a:off x="228600" y="1828800"/>
            <a:ext cx="8686800" cy="1477328"/>
          </a:xfrm>
          <a:prstGeom prst="rect">
            <a:avLst/>
          </a:prstGeom>
          <a:noFill/>
        </p:spPr>
        <p:txBody>
          <a:bodyPr wrap="square" rtlCol="0">
            <a:spAutoFit/>
          </a:bodyPr>
          <a:lstStyle/>
          <a:p>
            <a:r>
              <a:rPr lang="el-GR" dirty="0"/>
              <a:t>Η πρώτη μέθοδος (και η λιγότερο ασφαλής, είναι η «μέθοδος του ρυθμού του κύκλου». Δηλ. να αποφεύγεται η συνεύρεση στις πιθανές γόνιμες ημέρες. </a:t>
            </a:r>
          </a:p>
          <a:p>
            <a:r>
              <a:rPr lang="el-GR" dirty="0"/>
              <a:t>Πως υπολογίζουμε, λοιπόν, τις γόνιμες ή «μη-γόνιμες» ημέρες του κύκλου μιας γυναίκας;</a:t>
            </a:r>
          </a:p>
          <a:p>
            <a:endParaRPr lang="el-GR" dirty="0"/>
          </a:p>
        </p:txBody>
      </p:sp>
      <p:graphicFrame>
        <p:nvGraphicFramePr>
          <p:cNvPr id="5" name="Object 4"/>
          <p:cNvGraphicFramePr>
            <a:graphicFrameLocks noChangeAspect="1"/>
          </p:cNvGraphicFramePr>
          <p:nvPr>
            <p:extLst>
              <p:ext uri="{D42A27DB-BD31-4B8C-83A1-F6EECF244321}">
                <p14:modId xmlns:p14="http://schemas.microsoft.com/office/powerpoint/2010/main" val="3974471912"/>
              </p:ext>
            </p:extLst>
          </p:nvPr>
        </p:nvGraphicFramePr>
        <p:xfrm>
          <a:off x="1524000" y="2948186"/>
          <a:ext cx="4343400" cy="3909814"/>
        </p:xfrm>
        <a:graphic>
          <a:graphicData uri="http://schemas.openxmlformats.org/presentationml/2006/ole">
            <mc:AlternateContent xmlns:mc="http://schemas.openxmlformats.org/markup-compatibility/2006">
              <mc:Choice xmlns:v="urn:schemas-microsoft-com:vml" Requires="v">
                <p:oleObj name="Εικόνα bitmap" r:id="rId5" imgW="4657143" imgH="4676190" progId="Paint.Picture">
                  <p:embed/>
                </p:oleObj>
              </mc:Choice>
              <mc:Fallback>
                <p:oleObj name="Εικόνα bitmap" r:id="rId5" imgW="4657143" imgH="4676190" progId="Paint.Picture">
                  <p:embed/>
                  <p:pic>
                    <p:nvPicPr>
                      <p:cNvPr id="39939" name="Object 4"/>
                      <p:cNvPicPr>
                        <a:picLocks noChangeAspect="1" noChangeArrowheads="1"/>
                      </p:cNvPicPr>
                      <p:nvPr/>
                    </p:nvPicPr>
                    <p:blipFill>
                      <a:blip r:embed="rId6">
                        <a:extLst>
                          <a:ext uri="{28A0092B-C50C-407E-A947-70E740481C1C}">
                            <a14:useLocalDpi xmlns:a14="http://schemas.microsoft.com/office/drawing/2010/main" val="0"/>
                          </a:ext>
                        </a:extLst>
                      </a:blip>
                      <a:srcRect r="3079" b="13847"/>
                      <a:stretch>
                        <a:fillRect/>
                      </a:stretch>
                    </p:blipFill>
                    <p:spPr bwMode="auto">
                      <a:xfrm>
                        <a:off x="1524000" y="2948186"/>
                        <a:ext cx="4343400" cy="3909814"/>
                      </a:xfrm>
                      <a:prstGeom prst="rect">
                        <a:avLst/>
                      </a:prstGeom>
                      <a:noFill/>
                      <a:ln>
                        <a:noFill/>
                      </a:ln>
                    </p:spPr>
                  </p:pic>
                </p:oleObj>
              </mc:Fallback>
            </mc:AlternateContent>
          </a:graphicData>
        </a:graphic>
      </p:graphicFrame>
      <p:pic>
        <p:nvPicPr>
          <p:cNvPr id="1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39384" y="3390900"/>
            <a:ext cx="609600" cy="609600"/>
          </a:xfrm>
          <a:prstGeom prst="rect">
            <a:avLst/>
          </a:prstGeom>
        </p:spPr>
      </p:pic>
    </p:spTree>
    <p:extLst>
      <p:ext uri="{BB962C8B-B14F-4D97-AF65-F5344CB8AC3E}">
        <p14:creationId xmlns:p14="http://schemas.microsoft.com/office/powerpoint/2010/main" val="930319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39"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686800" cy="685800"/>
          </a:xfrm>
        </p:spPr>
        <p:txBody>
          <a:bodyPr rtlCol="0">
            <a:normAutofit fontScale="90000"/>
          </a:bodyPr>
          <a:lstStyle/>
          <a:p>
            <a:pPr indent="252413" eaLnBrk="1" fontAlgn="auto" hangingPunct="1">
              <a:spcAft>
                <a:spcPts val="0"/>
              </a:spcAft>
              <a:defRPr/>
            </a:pPr>
            <a:r>
              <a:rPr lang="el-GR" dirty="0"/>
              <a:t>Αντισύλληψη: Αντισυλληπτικά- το χάπι.</a:t>
            </a:r>
            <a:endParaRPr lang="el-GR" altLang="el-GR" dirty="0">
              <a:solidFill>
                <a:schemeClr val="tx1">
                  <a:lumMod val="75000"/>
                  <a:lumOff val="25000"/>
                </a:schemeClr>
              </a:solidFill>
              <a:ea typeface="Times New Roman" panose="02020603050405020304" pitchFamily="18" charset="0"/>
              <a:cs typeface="Arial" panose="020B0604020202020204" pitchFamily="34" charset="0"/>
            </a:endParaRPr>
          </a:p>
        </p:txBody>
      </p:sp>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5579032" cy="439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0" y="457200"/>
            <a:ext cx="2971800" cy="6555641"/>
          </a:xfrm>
          <a:prstGeom prst="rect">
            <a:avLst/>
          </a:prstGeom>
          <a:noFill/>
        </p:spPr>
        <p:txBody>
          <a:bodyPr wrap="square" rtlCol="0">
            <a:spAutoFit/>
          </a:bodyPr>
          <a:lstStyle/>
          <a:p>
            <a:r>
              <a:rPr lang="el-GR" altLang="el-GR" sz="1600" dirty="0">
                <a:solidFill>
                  <a:schemeClr val="tx1">
                    <a:lumMod val="75000"/>
                    <a:lumOff val="25000"/>
                  </a:schemeClr>
                </a:solidFill>
                <a:ea typeface="Times New Roman" panose="02020603050405020304" pitchFamily="18" charset="0"/>
                <a:cs typeface="Arial" panose="020B0604020202020204" pitchFamily="34" charset="0"/>
              </a:rPr>
              <a:t>Το πιο διαδεδομένο αντισυλληπτικό χάπι είναι αυτό που συνδυάζει τις δύο συνθετικές γυναικείες ορμόνες, την </a:t>
            </a:r>
            <a:r>
              <a:rPr lang="el-GR" altLang="el-GR" sz="1600" i="1" dirty="0">
                <a:solidFill>
                  <a:schemeClr val="tx1">
                    <a:lumMod val="75000"/>
                    <a:lumOff val="25000"/>
                  </a:schemeClr>
                </a:solidFill>
                <a:ea typeface="Times New Roman" panose="02020603050405020304" pitchFamily="18" charset="0"/>
                <a:cs typeface="Arial" panose="020B0604020202020204" pitchFamily="34" charset="0"/>
              </a:rPr>
              <a:t>προγεστερόνη</a:t>
            </a:r>
            <a:r>
              <a:rPr lang="el-GR" altLang="el-GR" sz="1600" dirty="0">
                <a:solidFill>
                  <a:schemeClr val="tx1">
                    <a:lumMod val="75000"/>
                    <a:lumOff val="25000"/>
                  </a:schemeClr>
                </a:solidFill>
                <a:ea typeface="Times New Roman" panose="02020603050405020304" pitchFamily="18" charset="0"/>
                <a:cs typeface="Arial" panose="020B0604020202020204" pitchFamily="34" charset="0"/>
              </a:rPr>
              <a:t> (ανήκει στα </a:t>
            </a:r>
            <a:r>
              <a:rPr lang="el-GR" altLang="el-GR" sz="1600" i="1" dirty="0" err="1">
                <a:solidFill>
                  <a:schemeClr val="tx1">
                    <a:lumMod val="75000"/>
                    <a:lumOff val="25000"/>
                  </a:schemeClr>
                </a:solidFill>
                <a:ea typeface="Times New Roman" panose="02020603050405020304" pitchFamily="18" charset="0"/>
                <a:cs typeface="Arial" panose="020B0604020202020204" pitchFamily="34" charset="0"/>
              </a:rPr>
              <a:t>προγεσταγόνα</a:t>
            </a:r>
            <a:r>
              <a:rPr lang="el-GR" altLang="el-GR" sz="1600" dirty="0">
                <a:solidFill>
                  <a:schemeClr val="tx1">
                    <a:lumMod val="75000"/>
                    <a:lumOff val="25000"/>
                  </a:schemeClr>
                </a:solidFill>
                <a:ea typeface="Times New Roman" panose="02020603050405020304" pitchFamily="18" charset="0"/>
                <a:cs typeface="Arial" panose="020B0604020202020204" pitchFamily="34" charset="0"/>
              </a:rPr>
              <a:t>) και τα </a:t>
            </a:r>
            <a:r>
              <a:rPr lang="el-GR" altLang="el-GR" sz="1600" i="1" dirty="0">
                <a:solidFill>
                  <a:schemeClr val="tx1">
                    <a:lumMod val="75000"/>
                    <a:lumOff val="25000"/>
                  </a:schemeClr>
                </a:solidFill>
                <a:ea typeface="Times New Roman" panose="02020603050405020304" pitchFamily="18" charset="0"/>
                <a:cs typeface="Arial" panose="020B0604020202020204" pitchFamily="34" charset="0"/>
              </a:rPr>
              <a:t>οιστρογόνα</a:t>
            </a:r>
            <a:r>
              <a:rPr lang="el-GR" altLang="el-GR" sz="1600" dirty="0">
                <a:solidFill>
                  <a:schemeClr val="tx1">
                    <a:lumMod val="75000"/>
                    <a:lumOff val="25000"/>
                  </a:schemeClr>
                </a:solidFill>
                <a:ea typeface="Times New Roman" panose="02020603050405020304" pitchFamily="18" charset="0"/>
                <a:cs typeface="Arial" panose="020B0604020202020204" pitchFamily="34" charset="0"/>
              </a:rPr>
              <a:t>. Η συνηθισμένη συσκευασία περιέχει 21 δισκία, ένα για καθεμιά από τις 21 διαδοχικές ημέρες στις οποίες πρέπει να γίνεται η λήψη τους. Ακολουθεί πάντα ένα χρονικό διάστημα 7 ημερών χωρίς το χάπι, κατά τη διάρκεια του οποίου παρουσιάζεται μια μικρή αιμορραγία από το ενδομήτριο.</a:t>
            </a:r>
          </a:p>
          <a:p>
            <a:r>
              <a:rPr lang="el-GR" sz="1600" b="0" i="0" dirty="0">
                <a:solidFill>
                  <a:srgbClr val="424242"/>
                </a:solidFill>
                <a:effectLst/>
                <a:latin typeface="Roboto Slab"/>
              </a:rPr>
              <a:t>Κάποια </a:t>
            </a:r>
            <a:r>
              <a:rPr lang="el-GR" sz="1800" b="0" i="0" dirty="0">
                <a:solidFill>
                  <a:srgbClr val="424242"/>
                </a:solidFill>
                <a:effectLst/>
                <a:latin typeface="Roboto Slab"/>
              </a:rPr>
              <a:t>αντισυλληπτικά δισκία</a:t>
            </a:r>
            <a:r>
              <a:rPr lang="el-GR" sz="1600" b="0" i="0" dirty="0">
                <a:solidFill>
                  <a:srgbClr val="424242"/>
                </a:solidFill>
                <a:effectLst/>
                <a:latin typeface="Roboto Slab"/>
              </a:rPr>
              <a:t> μπορεί να περιέχουν μόνο </a:t>
            </a:r>
            <a:r>
              <a:rPr lang="el-GR" sz="1600" b="0" i="0" dirty="0" err="1">
                <a:solidFill>
                  <a:srgbClr val="424242"/>
                </a:solidFill>
                <a:effectLst/>
                <a:latin typeface="Roboto Slab"/>
              </a:rPr>
              <a:t>προγεσταγόνα</a:t>
            </a:r>
            <a:r>
              <a:rPr lang="el-GR" sz="1600" b="0" i="0" dirty="0">
                <a:solidFill>
                  <a:srgbClr val="424242"/>
                </a:solidFill>
                <a:effectLst/>
                <a:latin typeface="Roboto Slab"/>
              </a:rPr>
              <a:t> ενώ άλλα, έναν συνδυασμό ορμονών όπως οιστρογόνα και </a:t>
            </a:r>
            <a:r>
              <a:rPr lang="el-GR" sz="1600" b="0" i="0" dirty="0" err="1">
                <a:solidFill>
                  <a:srgbClr val="424242"/>
                </a:solidFill>
                <a:effectLst/>
                <a:latin typeface="Roboto Slab"/>
              </a:rPr>
              <a:t>προγεσταγόνα</a:t>
            </a:r>
            <a:r>
              <a:rPr lang="el-GR" sz="1600" b="0" i="0" dirty="0">
                <a:solidFill>
                  <a:srgbClr val="424242"/>
                </a:solidFill>
                <a:effectLst/>
                <a:latin typeface="Roboto Slab"/>
              </a:rPr>
              <a:t>.</a:t>
            </a:r>
            <a:endParaRPr lang="el-GR" altLang="el-GR" sz="1600" dirty="0">
              <a:solidFill>
                <a:schemeClr val="tx1">
                  <a:lumMod val="75000"/>
                  <a:lumOff val="25000"/>
                </a:schemeClr>
              </a:solidFill>
              <a:ea typeface="Times New Roman" panose="02020603050405020304" pitchFamily="18" charset="0"/>
              <a:cs typeface="Arial" panose="020B0604020202020204" pitchFamily="34" charset="0"/>
            </a:endParaRPr>
          </a:p>
          <a:p>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5800" y="1981200"/>
            <a:ext cx="7010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l-GR" altLang="el-GR" sz="2400">
                <a:solidFill>
                  <a:schemeClr val="tx1"/>
                </a:solidFill>
                <a:latin typeface="Arial" panose="020B0604020202020204" pitchFamily="34" charset="0"/>
              </a:rPr>
              <a:t>Στόχος της σεξουαλικής πληροφόρησης θα πρέπει να είναι </a:t>
            </a:r>
            <a:r>
              <a:rPr lang="el-GR" altLang="el-GR" sz="2400" b="1">
                <a:solidFill>
                  <a:schemeClr val="tx1"/>
                </a:solidFill>
                <a:latin typeface="Arial" panose="020B0604020202020204" pitchFamily="34" charset="0"/>
              </a:rPr>
              <a:t>η ελαχιστοποίηση των προβλημάτων της σεξουαλικής ζωής</a:t>
            </a:r>
            <a:r>
              <a:rPr lang="el-GR" altLang="el-GR" sz="2400">
                <a:solidFill>
                  <a:schemeClr val="tx1"/>
                </a:solidFill>
                <a:latin typeface="Arial" panose="020B0604020202020204" pitchFamily="34" charset="0"/>
              </a:rPr>
              <a:t>, έτσι ώστε ο νέος και η νέα να αντλούν από τη γενετήσια σχέση τη μεγαλύτερη δυνατή χαρά, ηδονή και αγάπη, αντί ν' αποκτούν τραυματικές εμπειρίες. Ο </a:t>
            </a:r>
            <a:r>
              <a:rPr lang="el-GR" altLang="el-GR" sz="2400" b="1">
                <a:solidFill>
                  <a:schemeClr val="tx1"/>
                </a:solidFill>
                <a:latin typeface="Arial" panose="020B0604020202020204" pitchFamily="34" charset="0"/>
              </a:rPr>
              <a:t>περιορισμός των εφηβικών κυήσεων</a:t>
            </a:r>
            <a:r>
              <a:rPr lang="el-GR" altLang="el-GR" sz="2400">
                <a:solidFill>
                  <a:schemeClr val="tx1"/>
                </a:solidFill>
                <a:latin typeface="Arial" panose="020B0604020202020204" pitchFamily="34" charset="0"/>
              </a:rPr>
              <a:t> και ο </a:t>
            </a:r>
            <a:r>
              <a:rPr lang="el-GR" altLang="el-GR" sz="2400" b="1">
                <a:solidFill>
                  <a:schemeClr val="tx1"/>
                </a:solidFill>
                <a:latin typeface="Arial" panose="020B0604020202020204" pitchFamily="34" charset="0"/>
              </a:rPr>
              <a:t>περιορισμός των σεξουαλικά μεταδιδόμενων νοσημάτων</a:t>
            </a:r>
            <a:r>
              <a:rPr lang="el-GR" altLang="el-GR" sz="2400">
                <a:solidFill>
                  <a:schemeClr val="tx1"/>
                </a:solidFill>
                <a:latin typeface="Arial" panose="020B0604020202020204" pitchFamily="34" charset="0"/>
              </a:rPr>
              <a:t> είναι από τους πιο ουσιαστικούς στόχους της σεξουαλικής αγωγής</a:t>
            </a:r>
            <a:r>
              <a:rPr lang="en-US" altLang="el-GR" sz="2400">
                <a:solidFill>
                  <a:schemeClr val="tx1"/>
                </a:solidFill>
                <a:latin typeface="Arial" panose="020B0604020202020204" pitchFamily="34" charset="0"/>
              </a:rPr>
              <a:t>.</a:t>
            </a:r>
            <a:r>
              <a:rPr lang="el-GR" altLang="el-GR" sz="2400">
                <a:solidFill>
                  <a:schemeClr val="tx1"/>
                </a:solidFill>
                <a:latin typeface="Arial" panose="020B0604020202020204" pitchFamily="34" charset="0"/>
              </a:rPr>
              <a:t> </a:t>
            </a:r>
          </a:p>
        </p:txBody>
      </p:sp>
      <p:sp>
        <p:nvSpPr>
          <p:cNvPr id="2" name="Τίτλος 1"/>
          <p:cNvSpPr>
            <a:spLocks noGrp="1"/>
          </p:cNvSpPr>
          <p:nvPr>
            <p:ph type="title"/>
          </p:nvPr>
        </p:nvSpPr>
        <p:spPr>
          <a:xfrm>
            <a:off x="650875" y="457200"/>
            <a:ext cx="8015288" cy="931863"/>
          </a:xfrm>
        </p:spPr>
        <p:txBody>
          <a:bodyPr rtlCol="0">
            <a:normAutofit fontScale="90000"/>
          </a:bodyPr>
          <a:lstStyle/>
          <a:p>
            <a:pPr eaLnBrk="1" fontAlgn="auto" hangingPunct="1">
              <a:spcAft>
                <a:spcPts val="0"/>
              </a:spcAft>
              <a:defRPr/>
            </a:pPr>
            <a:r>
              <a:rPr lang="el-GR" altLang="el-GR" b="1" dirty="0">
                <a:solidFill>
                  <a:schemeClr val="tx1">
                    <a:lumMod val="75000"/>
                    <a:lumOff val="25000"/>
                  </a:schemeClr>
                </a:solidFill>
                <a:latin typeface="Bahnschrift Light Condensed" panose="020B0502040204020203" pitchFamily="34" charset="0"/>
              </a:rPr>
              <a:t>Ενότητα Α΄: Σεξουαλική πληροφόρηση/</a:t>
            </a:r>
            <a:r>
              <a:rPr lang="el-GR" altLang="el-GR" b="1" dirty="0" err="1">
                <a:solidFill>
                  <a:schemeClr val="tx1">
                    <a:lumMod val="75000"/>
                    <a:lumOff val="25000"/>
                  </a:schemeClr>
                </a:solidFill>
                <a:latin typeface="Bahnschrift Light Condensed" panose="020B0502040204020203" pitchFamily="34" charset="0"/>
              </a:rPr>
              <a:t>Αγωγή:Ένα</a:t>
            </a:r>
            <a:r>
              <a:rPr lang="el-GR" altLang="el-GR" b="1" dirty="0">
                <a:solidFill>
                  <a:schemeClr val="tx1">
                    <a:lumMod val="75000"/>
                    <a:lumOff val="25000"/>
                  </a:schemeClr>
                </a:solidFill>
                <a:latin typeface="Bahnschrift Light Condensed" panose="020B0502040204020203" pitchFamily="34" charset="0"/>
              </a:rPr>
              <a:t> πολύ χρήσιμο </a:t>
            </a:r>
            <a:r>
              <a:rPr lang="en-US" altLang="el-GR" b="1" dirty="0">
                <a:solidFill>
                  <a:schemeClr val="tx1">
                    <a:lumMod val="75000"/>
                    <a:lumOff val="25000"/>
                  </a:schemeClr>
                </a:solidFill>
                <a:latin typeface="Bahnschrift Light Condensed" panose="020B0502040204020203" pitchFamily="34" charset="0"/>
              </a:rPr>
              <a:t>site</a:t>
            </a:r>
            <a:r>
              <a:rPr lang="el-GR" altLang="el-GR" b="1" dirty="0">
                <a:solidFill>
                  <a:schemeClr val="tx1">
                    <a:lumMod val="75000"/>
                    <a:lumOff val="25000"/>
                  </a:schemeClr>
                </a:solidFill>
                <a:latin typeface="Bahnschrift Light Condensed" panose="020B0502040204020203" pitchFamily="34" charset="0"/>
              </a:rPr>
              <a:t> </a:t>
            </a:r>
            <a:r>
              <a:rPr lang="en-US" sz="3600" dirty="0">
                <a:hlinkClick r:id="rId3"/>
              </a:rPr>
              <a:t>Prosexo.gr</a:t>
            </a:r>
            <a:endParaRPr lang="en-GB" b="1" dirty="0">
              <a:solidFill>
                <a:schemeClr val="tx1">
                  <a:lumMod val="75000"/>
                  <a:lumOff val="25000"/>
                </a:schemeClr>
              </a:solidFill>
              <a:latin typeface="Bahnschrift Light Condensed" panose="020B05020402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428625" y="1071563"/>
            <a:ext cx="83581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52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Char char="•"/>
            </a:pPr>
            <a:r>
              <a:rPr lang="el-GR" altLang="el-GR" sz="2800">
                <a:solidFill>
                  <a:schemeClr val="tx1"/>
                </a:solidFill>
                <a:latin typeface="Arial" panose="020B0604020202020204" pitchFamily="34" charset="0"/>
                <a:ea typeface="Times New Roman" panose="02020603050405020304" pitchFamily="18" charset="0"/>
                <a:cs typeface="Arial" panose="020B0604020202020204" pitchFamily="34" charset="0"/>
              </a:rPr>
              <a:t>Αρκετός θόρυβος έχει γίνει στο παρελθόν για την πιθανή σχέση των αντισυλληπτικών με τη δημιουργία θρόμβων ή τον καρκίνο. </a:t>
            </a:r>
          </a:p>
          <a:p>
            <a:pPr algn="just" eaLnBrk="1" hangingPunct="1">
              <a:spcBef>
                <a:spcPct val="0"/>
              </a:spcBef>
              <a:buClrTx/>
              <a:buFontTx/>
              <a:buChar char="•"/>
            </a:pPr>
            <a:r>
              <a:rPr lang="el-GR" altLang="el-GR" sz="2800">
                <a:solidFill>
                  <a:schemeClr val="tx1"/>
                </a:solidFill>
                <a:latin typeface="Arial" panose="020B0604020202020204" pitchFamily="34" charset="0"/>
                <a:ea typeface="Times New Roman" panose="02020603050405020304" pitchFamily="18" charset="0"/>
                <a:cs typeface="Arial" panose="020B0604020202020204" pitchFamily="34" charset="0"/>
              </a:rPr>
              <a:t>Τα αντισυλληπτικά είναι ακατάλληλα για τις γυναίκες που έχουν προβλήματα ή βεβαρημένο οικογενειακό ιστορικό θρομβώσεων ή άλλων καρδιαγγειακών παθήσεων.</a:t>
            </a:r>
          </a:p>
          <a:p>
            <a:pPr algn="just" eaLnBrk="1" hangingPunct="1">
              <a:spcBef>
                <a:spcPct val="0"/>
              </a:spcBef>
              <a:buClrTx/>
              <a:buFontTx/>
              <a:buChar char="•"/>
            </a:pPr>
            <a:r>
              <a:rPr lang="el-GR" altLang="el-GR" sz="2800">
                <a:solidFill>
                  <a:schemeClr val="tx1"/>
                </a:solidFill>
                <a:latin typeface="Arial" panose="020B0604020202020204" pitchFamily="34" charset="0"/>
                <a:ea typeface="Times New Roman" panose="02020603050405020304" pitchFamily="18" charset="0"/>
                <a:cs typeface="Arial" panose="020B0604020202020204" pitchFamily="34" charset="0"/>
              </a:rPr>
              <a:t> Επίσης, είναι λιγότερο κατάλληλα για γυναίκες άνω των 35 ετών, ειδικά όταν είναι καπνίστριες. Γενικά, η χορήγησή τους θα πρέπει να γίνεται κάτω από ιατρικές οδηγίες και κανονική παρακολούθηση.</a:t>
            </a:r>
            <a:endParaRPr lang="el-GR" altLang="el-GR" sz="44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Τίτλος 1"/>
          <p:cNvSpPr>
            <a:spLocks noGrp="1"/>
          </p:cNvSpPr>
          <p:nvPr>
            <p:ph type="title"/>
          </p:nvPr>
        </p:nvSpPr>
        <p:spPr>
          <a:xfrm>
            <a:off x="228600" y="304800"/>
            <a:ext cx="8686800" cy="595312"/>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Αντισυλληπτικά και πιθανές παρενέργειες</a:t>
            </a:r>
            <a:endParaRPr lang="en-GB"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76200"/>
            <a:ext cx="7620000" cy="533400"/>
          </a:xfrm>
        </p:spPr>
        <p:txBody>
          <a:bodyPr rtlCol="0">
            <a:normAutofit fontScale="90000"/>
          </a:bodyPr>
          <a:lstStyle/>
          <a:p>
            <a:pPr eaLnBrk="1" fontAlgn="auto" hangingPunct="1">
              <a:spcAft>
                <a:spcPts val="0"/>
              </a:spcAft>
              <a:defRPr/>
            </a:pPr>
            <a:r>
              <a:rPr lang="el-GR" dirty="0"/>
              <a:t>Αντισύλληψη-Συνέχεια: </a:t>
            </a:r>
            <a:r>
              <a:rPr lang="el-GR" altLang="el-GR" dirty="0">
                <a:solidFill>
                  <a:schemeClr val="tx1">
                    <a:lumMod val="75000"/>
                    <a:lumOff val="25000"/>
                  </a:schemeClr>
                </a:solidFill>
              </a:rPr>
              <a:t>Προφυλακτικά</a:t>
            </a:r>
            <a:br>
              <a:rPr lang="el-GR" altLang="el-GR" dirty="0">
                <a:solidFill>
                  <a:schemeClr val="tx1">
                    <a:lumMod val="75000"/>
                    <a:lumOff val="25000"/>
                  </a:schemeClr>
                </a:solidFill>
              </a:rPr>
            </a:br>
            <a:endParaRPr lang="en-GB" dirty="0">
              <a:solidFill>
                <a:schemeClr val="tx1">
                  <a:lumMod val="75000"/>
                  <a:lumOff val="25000"/>
                </a:schemeClr>
              </a:solidFill>
            </a:endParaRPr>
          </a:p>
        </p:txBody>
      </p:sp>
      <p:sp>
        <p:nvSpPr>
          <p:cNvPr id="45059" name="Rectangle 3"/>
          <p:cNvSpPr>
            <a:spLocks noGrp="1" noChangeArrowheads="1"/>
          </p:cNvSpPr>
          <p:nvPr>
            <p:ph idx="4294967295"/>
          </p:nvPr>
        </p:nvSpPr>
        <p:spPr>
          <a:xfrm>
            <a:off x="1600200" y="1846263"/>
            <a:ext cx="7543800" cy="4022725"/>
          </a:xfrm>
        </p:spPr>
        <p:txBody>
          <a:bodyPr rtlCol="0">
            <a:normAutofit fontScale="92500" lnSpcReduction="10000"/>
          </a:bodyPr>
          <a:lstStyle/>
          <a:p>
            <a:pPr marL="91440" indent="-91440" eaLnBrk="1" fontAlgn="auto" hangingPunct="1">
              <a:lnSpc>
                <a:spcPct val="80000"/>
              </a:lnSpc>
              <a:spcAft>
                <a:spcPts val="0"/>
              </a:spcAft>
              <a:buFont typeface="Wingdings 3" charset="2"/>
              <a:buChar char=""/>
              <a:defRPr/>
            </a:pPr>
            <a:r>
              <a:rPr lang="el-GR" altLang="el-GR" dirty="0">
                <a:solidFill>
                  <a:schemeClr val="tx1">
                    <a:lumMod val="75000"/>
                    <a:lumOff val="25000"/>
                  </a:schemeClr>
                </a:solidFill>
              </a:rPr>
              <a:t>Το προφυλακτικό είναι συνήθως κατασκευασμένο από λεπτό ελαστικό υμένα και εφαρμόζεται στο ανδρικό πέος λίγο πριν την συνουσία, ενώ αυτό βρίσκεται σε στύση. Ο ρόλος του είναι να εμποδίζει την είσοδο των σπερματοζωαρίων που απελευθερώνονται κατά την εκσπερμάτωση στο γυναικείο κόλπο. Η τοποθέτηση του προφυλακτικού θα πρέπει να γίνεται πριν από οποιαδήποτε επαφή, προκειμένου να αποφεύγεται η έκθεση του κόλπου στα σπερματοζωάρια που τυχόν βρίσκονται στη άκρη του πέους λίγο πριν την εκσπερμάτωση.</a:t>
            </a:r>
          </a:p>
          <a:p>
            <a:pPr marL="91440" indent="-91440" eaLnBrk="1" fontAlgn="auto" hangingPunct="1">
              <a:lnSpc>
                <a:spcPct val="80000"/>
              </a:lnSpc>
              <a:spcAft>
                <a:spcPts val="0"/>
              </a:spcAft>
              <a:buFont typeface="Wingdings 3" charset="2"/>
              <a:buChar char=""/>
              <a:defRPr/>
            </a:pPr>
            <a:r>
              <a:rPr lang="el-GR" altLang="el-GR" dirty="0">
                <a:solidFill>
                  <a:schemeClr val="tx1">
                    <a:lumMod val="75000"/>
                    <a:lumOff val="25000"/>
                  </a:schemeClr>
                </a:solidFill>
              </a:rPr>
              <a:t>Αρκετά από τα προφυλακτικά που κυκλοφορούν στο εμπόριο περιέχουν </a:t>
            </a:r>
            <a:r>
              <a:rPr lang="el-GR" altLang="el-GR" dirty="0" err="1">
                <a:solidFill>
                  <a:schemeClr val="tx1">
                    <a:lumMod val="75000"/>
                    <a:lumOff val="25000"/>
                  </a:schemeClr>
                </a:solidFill>
              </a:rPr>
              <a:t>σπερματοκτόνες</a:t>
            </a:r>
            <a:r>
              <a:rPr lang="el-GR" altLang="el-GR" dirty="0">
                <a:solidFill>
                  <a:schemeClr val="tx1">
                    <a:lumMod val="75000"/>
                    <a:lumOff val="25000"/>
                  </a:schemeClr>
                </a:solidFill>
              </a:rPr>
              <a:t> ουσίες. Παρόλα' αυτά, τα προφυλακτικά είναι λιγότερο αξιόπιστα ως μέθοδος αντισύλληψης από τα αντισυλληπτικά. Το μεγάλο τους όμως πλεονέκτημα είναι η ευκολία απόκτησής τους, μια και πουλιούνται σε όλα τα φαρμακεία και τα περίπτερα, καθώς και ότι είναι φθηνά και εύκολα στη χρήση. Επιπλέον, η χρήση προφυλακτικού ελαττώνει σημαντικά, χωρίς όμως να  απομακρύνει τελείως, τον κίνδυνο προσβολής από αφροδίσια νοσήματα και κυρίως από AIDS. Αυτός είναι και ο λόγος της αλματώδους αύξησης της χρήσης τους τα τελευταία χρόνια.</a:t>
            </a:r>
          </a:p>
          <a:p>
            <a:pPr marL="91440" indent="-91440" eaLnBrk="1" fontAlgn="auto" hangingPunct="1">
              <a:lnSpc>
                <a:spcPct val="80000"/>
              </a:lnSpc>
              <a:spcAft>
                <a:spcPts val="0"/>
              </a:spcAft>
              <a:buFont typeface="Wingdings 3" charset="2"/>
              <a:buChar char=""/>
              <a:defRPr/>
            </a:pPr>
            <a:endParaRPr lang="el-GR" altLang="el-GR" dirty="0">
              <a:solidFill>
                <a:schemeClr val="tx1">
                  <a:lumMod val="75000"/>
                  <a:lumOff val="25000"/>
                </a:schemeClr>
              </a:solidFill>
            </a:endParaRPr>
          </a:p>
        </p:txBody>
      </p:sp>
      <p:pic>
        <p:nvPicPr>
          <p:cNvPr id="4" name="Picture 5" descr="The image “file:///C:/Documents%20and%20Settings/user/My%20Documents/My%20Pictures/1993cond.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873877"/>
            <a:ext cx="2971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28600" y="914400"/>
            <a:ext cx="6248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52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l-GR" altLang="el-GR" dirty="0">
                <a:solidFill>
                  <a:schemeClr val="tx1"/>
                </a:solidFill>
                <a:latin typeface="Arial" panose="020B0604020202020204" pitchFamily="34" charset="0"/>
              </a:rPr>
              <a:t>Το διάφραγμα είναι ένας λεπτός ελαστικός υμένας που μοιάζει με θόλο και εφαρμόζει στον τράχηλο της μήτρας ακριβώς στην κορυφή του κόλπου. Το ακριβές μέγεθος και το σχήμα καθορίζονται από το γυναικολόγο. Τοποθετείται στην ακριβή θέση από την ίδια τη γυναίκα λίγο πριν την συνουσία και πρέπει να παραμένει εκεί για έξι ώρες περίπου. Η χρήση του θα πρέπει να συνοδεύεται από ειδικό </a:t>
            </a:r>
            <a:r>
              <a:rPr lang="el-GR" altLang="el-GR" dirty="0" err="1">
                <a:solidFill>
                  <a:schemeClr val="tx1"/>
                </a:solidFill>
                <a:latin typeface="Arial" panose="020B0604020202020204" pitchFamily="34" charset="0"/>
              </a:rPr>
              <a:t>σπερματοκτόνο</a:t>
            </a:r>
            <a:r>
              <a:rPr lang="el-GR" altLang="el-GR" dirty="0">
                <a:solidFill>
                  <a:schemeClr val="tx1"/>
                </a:solidFill>
                <a:latin typeface="Arial" panose="020B0604020202020204" pitchFamily="34" charset="0"/>
              </a:rPr>
              <a:t>. Επειδή ο κόλπος είναι όργανο που αλλάζει σχήμα ή διαστάσεις, ο βαθμός προσαρμογής του διαφράγματος θα πρέπει να ελέγχεται κάθε έξι μήνες. </a:t>
            </a:r>
          </a:p>
          <a:p>
            <a:pPr algn="just" eaLnBrk="1" hangingPunct="1">
              <a:spcBef>
                <a:spcPct val="0"/>
              </a:spcBef>
              <a:buClrTx/>
              <a:buFontTx/>
              <a:buNone/>
            </a:pPr>
            <a:r>
              <a:rPr lang="el-GR" altLang="el-GR" dirty="0">
                <a:solidFill>
                  <a:schemeClr val="tx1"/>
                </a:solidFill>
                <a:latin typeface="Arial" panose="020B0604020202020204" pitchFamily="34" charset="0"/>
              </a:rPr>
              <a:t>'Όπως και το προφυλακτικό, το διάφραγμα υπάγεται στις μεθόδους αντισύλληψης που το σπέρμα εμποδίζεται να κολυμπήσει μέσα στον τράχηλο και να φθάσει στο ωάριο. Είναι περισσότερο αξιόπιστο ως μέθοδος αντισύλληψης από το προφυλακτικό, αλλά λιγότερο από τα αντισυλληπτικά διότι πρέπει να εφαρμόζει ακριβώς. Δεν παρουσιάζει ανεπιθύμητες ενέργειες και φαίνεται να προσφέρει κάποιο βαθμό προστασίας ενάντια στον καρκίνο του τραχήλου της μήτρας </a:t>
            </a:r>
          </a:p>
        </p:txBody>
      </p:sp>
      <p:sp>
        <p:nvSpPr>
          <p:cNvPr id="2" name="Τίτλος 1"/>
          <p:cNvSpPr>
            <a:spLocks noGrp="1"/>
          </p:cNvSpPr>
          <p:nvPr>
            <p:ph type="title"/>
          </p:nvPr>
        </p:nvSpPr>
        <p:spPr>
          <a:xfrm>
            <a:off x="609600" y="152400"/>
            <a:ext cx="7924800" cy="533400"/>
          </a:xfrm>
        </p:spPr>
        <p:txBody>
          <a:bodyPr rtlCol="0">
            <a:normAutofit fontScale="90000"/>
          </a:bodyPr>
          <a:lstStyle/>
          <a:p>
            <a:pPr eaLnBrk="1" fontAlgn="auto" hangingPunct="1">
              <a:spcAft>
                <a:spcPts val="0"/>
              </a:spcAft>
              <a:defRPr/>
            </a:pPr>
            <a:r>
              <a:rPr lang="el-GR" dirty="0"/>
              <a:t>Αντισύλληψη-Συνέχεια: </a:t>
            </a:r>
            <a:r>
              <a:rPr lang="el-GR" altLang="el-GR" b="1" dirty="0">
                <a:solidFill>
                  <a:schemeClr val="tx1"/>
                </a:solidFill>
                <a:latin typeface="Arial" panose="020B0604020202020204" pitchFamily="34" charset="0"/>
              </a:rPr>
              <a:t>Το διάφραγμα</a:t>
            </a:r>
            <a:br>
              <a:rPr lang="el-GR" altLang="el-GR" dirty="0">
                <a:solidFill>
                  <a:schemeClr val="tx1"/>
                </a:solidFill>
                <a:latin typeface="Arial" panose="020B0604020202020204" pitchFamily="34" charset="0"/>
              </a:rPr>
            </a:br>
            <a:endParaRPr lang="en-GB" dirty="0">
              <a:solidFill>
                <a:schemeClr val="tx1">
                  <a:lumMod val="75000"/>
                  <a:lumOff val="25000"/>
                </a:schemeClr>
              </a:solidFill>
            </a:endParaRPr>
          </a:p>
        </p:txBody>
      </p:sp>
      <p:pic>
        <p:nvPicPr>
          <p:cNvPr id="4" name="Picture 7" descr="The image “file:///C:/Documents%20and%20Settings/user/My%20Documents/My%20Pictures/picfemco.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081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1371600" y="0"/>
            <a:ext cx="6589712" cy="685800"/>
          </a:xfrm>
        </p:spPr>
        <p:txBody>
          <a:bodyPr rtlCol="0">
            <a:normAutofit fontScale="90000"/>
          </a:bodyPr>
          <a:lstStyle/>
          <a:p>
            <a:pPr eaLnBrk="1" fontAlgn="auto" hangingPunct="1">
              <a:spcAft>
                <a:spcPts val="0"/>
              </a:spcAft>
              <a:defRPr/>
            </a:pPr>
            <a:r>
              <a:rPr lang="el-GR" altLang="el-GR" b="1" dirty="0">
                <a:solidFill>
                  <a:schemeClr val="tx1"/>
                </a:solidFill>
                <a:ea typeface="Times New Roman" panose="02020603050405020304" pitchFamily="18" charset="0"/>
                <a:cs typeface="Arial" panose="020B0604020202020204" pitchFamily="34" charset="0"/>
              </a:rPr>
              <a:t>Ενδομήτρια σπειράματα</a:t>
            </a:r>
            <a:r>
              <a:rPr lang="el-GR" altLang="el-GR" sz="36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l-GR" altLang="el-GR" sz="36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spiral</a:t>
            </a:r>
            <a:r>
              <a:rPr lang="el-GR" altLang="el-GR" sz="36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el-GR" altLang="el-GR" dirty="0">
              <a:solidFill>
                <a:schemeClr val="tx1">
                  <a:lumMod val="75000"/>
                  <a:lumOff val="25000"/>
                </a:schemeClr>
              </a:solidFill>
              <a:ea typeface="Times New Roman" panose="02020603050405020304" pitchFamily="18" charset="0"/>
              <a:cs typeface="Arial" panose="020B0604020202020204" pitchFamily="34" charset="0"/>
            </a:endParaRPr>
          </a:p>
        </p:txBody>
      </p:sp>
      <p:sp>
        <p:nvSpPr>
          <p:cNvPr id="48131" name="Rectangle 3"/>
          <p:cNvSpPr>
            <a:spLocks noChangeArrowheads="1"/>
          </p:cNvSpPr>
          <p:nvPr/>
        </p:nvSpPr>
        <p:spPr bwMode="auto">
          <a:xfrm>
            <a:off x="533400" y="1085909"/>
            <a:ext cx="4267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52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l-GR" altLang="el-G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Στην κατηγορία αυτή υπάγονται μικρές καμπυλωτές πλαστικές  μικροσυσκευές, που έχουν σχήμα σπειροειδές (</a:t>
            </a:r>
            <a:r>
              <a:rPr lang="el-GR" altLang="el-GR" sz="16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spiral</a:t>
            </a:r>
            <a:r>
              <a:rPr lang="el-GR" altLang="el-G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δακτυλίου ή θηλιάς . Τοποθετούνται στη μήτρα από το γυναικολόγο και η δράση τους εστιάζεται στο να παρεμποδίσουν το γονιμοποιημένο ωάριο να φθάσει και να εμφυτευτεί στο τοίχωμα της μήτρας. </a:t>
            </a:r>
            <a:r>
              <a:rPr lang="el-GR" altLang="el-GR" sz="1200" dirty="0">
                <a:solidFill>
                  <a:schemeClr val="tx1"/>
                </a:solidFill>
                <a:latin typeface="Arial" panose="020B0604020202020204" pitchFamily="34" charset="0"/>
                <a:ea typeface="Times New Roman" panose="02020603050405020304" pitchFamily="18" charset="0"/>
                <a:cs typeface="Arial" panose="020B0604020202020204" pitchFamily="34" charset="0"/>
              </a:rPr>
              <a:t>Σε μερικές γυναίκες η χρήση  τέτοιων μεθόδων αντισύλληψης προκαλεί έντονη αιμορραγία κατά τη διάρκεια της περιόδου ενώ σε όλες αυξάνεται ο κίνδυνος λοιμώξεων στην περιοχή του ενδομήτριου. Εάν παραμείνουν στη θέση τους, οι μονάδες αυτές μπορούν να είναι αποτελεσματικές μέχρι και δύο χρόνια. </a:t>
            </a:r>
            <a:endParaRPr lang="el-GR" altLang="el-G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eaLnBrk="1" hangingPunct="1">
              <a:spcBef>
                <a:spcPct val="0"/>
              </a:spcBef>
              <a:buClrTx/>
              <a:buFontTx/>
              <a:buNone/>
            </a:pPr>
            <a:r>
              <a:rPr lang="el-GR" altLang="el-G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Σε κάποιους κύκλους επικρατεί η άποψη ότι η χρησιμοποίηση των ενδομήτριων σπειραμάτων θα πρέπει να συνιστάται μόνο σε γυναίκες οι που δεν προτίθενται να κάνουν άλλα παιδιά. Στις υπόλοιπες, και κυρίως στις νεότερες, μια πιθανή λοίμωξη είναι δυνατόν να προξενήσει στείρωση.</a:t>
            </a:r>
            <a:endParaRPr lang="el-GR" altLang="el-GR" sz="3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Εικόνα 1"/>
          <p:cNvPicPr>
            <a:picLocks noChangeAspect="1"/>
          </p:cNvPicPr>
          <p:nvPr/>
        </p:nvPicPr>
        <p:blipFill>
          <a:blip r:embed="rId2"/>
          <a:stretch>
            <a:fillRect/>
          </a:stretch>
        </p:blipFill>
        <p:spPr>
          <a:xfrm>
            <a:off x="5029200" y="1144875"/>
            <a:ext cx="3762375" cy="45910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34C072-CEA8-8B0D-43B4-8F326A520974}"/>
              </a:ext>
            </a:extLst>
          </p:cNvPr>
          <p:cNvSpPr>
            <a:spLocks noGrp="1"/>
          </p:cNvSpPr>
          <p:nvPr>
            <p:ph type="title"/>
          </p:nvPr>
        </p:nvSpPr>
        <p:spPr>
          <a:xfrm>
            <a:off x="1524000" y="0"/>
            <a:ext cx="7965033" cy="640445"/>
          </a:xfrm>
        </p:spPr>
        <p:txBody>
          <a:bodyPr/>
          <a:lstStyle/>
          <a:p>
            <a:r>
              <a:rPr lang="el-GR" sz="2400" b="1" i="1" u="none" strike="noStrike" dirty="0">
                <a:solidFill>
                  <a:srgbClr val="121212"/>
                </a:solidFill>
                <a:effectLst/>
                <a:latin typeface="Roboto Slab"/>
                <a:hlinkClick r:id="rId2"/>
              </a:rPr>
              <a:t>Κολπικός δακτύλιος</a:t>
            </a:r>
            <a:r>
              <a:rPr lang="en-US" sz="2400" b="1" i="1" u="none" strike="noStrike" dirty="0">
                <a:solidFill>
                  <a:srgbClr val="121212"/>
                </a:solidFill>
                <a:effectLst/>
                <a:latin typeface="Roboto Slab"/>
              </a:rPr>
              <a:t> (</a:t>
            </a:r>
            <a:r>
              <a:rPr lang="el-GR" sz="2400" b="1" i="1" u="none" strike="noStrike" dirty="0">
                <a:solidFill>
                  <a:srgbClr val="121212"/>
                </a:solidFill>
                <a:effectLst/>
                <a:latin typeface="Roboto Slab"/>
              </a:rPr>
              <a:t>από </a:t>
            </a:r>
            <a:r>
              <a:rPr lang="en-US" sz="2400" b="1" i="1" u="none" strike="noStrike" dirty="0">
                <a:solidFill>
                  <a:srgbClr val="121212"/>
                </a:solidFill>
                <a:effectLst/>
                <a:latin typeface="Roboto Slab"/>
              </a:rPr>
              <a:t>proseho.gr</a:t>
            </a:r>
            <a:r>
              <a:rPr lang="el-GR" sz="2400" b="1" i="1" u="none" strike="noStrike" dirty="0">
                <a:solidFill>
                  <a:srgbClr val="121212"/>
                </a:solidFill>
                <a:effectLst/>
                <a:latin typeface="Roboto Slab"/>
              </a:rPr>
              <a:t>)</a:t>
            </a:r>
            <a:br>
              <a:rPr lang="el-GR" b="1" i="1" dirty="0">
                <a:solidFill>
                  <a:srgbClr val="209FCA"/>
                </a:solidFill>
                <a:effectLst/>
                <a:latin typeface="Roboto Slab"/>
              </a:rPr>
            </a:br>
            <a:endParaRPr lang="en-US" dirty="0"/>
          </a:p>
        </p:txBody>
      </p:sp>
      <p:sp>
        <p:nvSpPr>
          <p:cNvPr id="3" name="TextBox 2">
            <a:extLst>
              <a:ext uri="{FF2B5EF4-FFF2-40B4-BE49-F238E27FC236}">
                <a16:creationId xmlns:a16="http://schemas.microsoft.com/office/drawing/2014/main" id="{9545D588-3197-7199-6A1F-D4A341850092}"/>
              </a:ext>
            </a:extLst>
          </p:cNvPr>
          <p:cNvSpPr txBox="1"/>
          <p:nvPr/>
        </p:nvSpPr>
        <p:spPr>
          <a:xfrm>
            <a:off x="304800" y="2362200"/>
            <a:ext cx="8686800" cy="3048000"/>
          </a:xfrm>
          <a:prstGeom prst="rect">
            <a:avLst/>
          </a:prstGeom>
          <a:noFill/>
        </p:spPr>
        <p:txBody>
          <a:bodyPr wrap="square" rtlCol="0">
            <a:spAutoFit/>
          </a:bodyPr>
          <a:lstStyle/>
          <a:p>
            <a:endParaRPr lang="en-US" dirty="0"/>
          </a:p>
        </p:txBody>
      </p:sp>
      <p:sp>
        <p:nvSpPr>
          <p:cNvPr id="4" name="Rectangle 1">
            <a:extLst>
              <a:ext uri="{FF2B5EF4-FFF2-40B4-BE49-F238E27FC236}">
                <a16:creationId xmlns:a16="http://schemas.microsoft.com/office/drawing/2014/main" id="{D0F19C30-147F-DF17-AC0D-E580EA329AAE}"/>
              </a:ext>
            </a:extLst>
          </p:cNvPr>
          <p:cNvSpPr>
            <a:spLocks noChangeArrowheads="1"/>
          </p:cNvSpPr>
          <p:nvPr/>
        </p:nvSpPr>
        <p:spPr bwMode="auto">
          <a:xfrm>
            <a:off x="268705" y="436255"/>
            <a:ext cx="8534400" cy="43767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424242"/>
                </a:solidFill>
                <a:effectLst/>
                <a:latin typeface="Roboto Slab"/>
              </a:rPr>
              <a:t>Πρόκειτ</a:t>
            </a:r>
            <a:r>
              <a:rPr kumimoji="0" lang="en-US" altLang="en-US" sz="1600" b="0" i="0" u="none" strike="noStrike" cap="none" normalizeH="0" baseline="0" dirty="0">
                <a:ln>
                  <a:noFill/>
                </a:ln>
                <a:solidFill>
                  <a:srgbClr val="424242"/>
                </a:solidFill>
                <a:effectLst/>
                <a:latin typeface="Roboto Slab"/>
              </a:rPr>
              <a:t>αι για ένα εύκαμπτο διαφανές πλαστικό δαχτυλίδι το οποίο περιέχει οιστρογόνο και προγεσταγόνο.</a:t>
            </a:r>
            <a:r>
              <a:rPr kumimoji="0" lang="el-GR" altLang="en-US" sz="1600" b="0" i="0" u="none" strike="noStrike" cap="none" normalizeH="0" baseline="0" dirty="0">
                <a:ln>
                  <a:noFill/>
                </a:ln>
                <a:solidFill>
                  <a:srgbClr val="424242"/>
                </a:solidFill>
                <a:effectLst/>
                <a:latin typeface="Roboto Slab"/>
              </a:rPr>
              <a:t>Τ</a:t>
            </a:r>
            <a:r>
              <a:rPr kumimoji="0" lang="en-US" altLang="en-US" sz="1600" b="0" i="0" u="none" strike="noStrike" cap="none" normalizeH="0" baseline="0" dirty="0">
                <a:ln>
                  <a:noFill/>
                </a:ln>
                <a:solidFill>
                  <a:srgbClr val="424242"/>
                </a:solidFill>
                <a:effectLst/>
                <a:latin typeface="Roboto Slab"/>
              </a:rPr>
              <a:t>οπ</a:t>
            </a:r>
            <a:r>
              <a:rPr kumimoji="0" lang="en-US" altLang="en-US" sz="1600" b="0" i="0" u="none" strike="noStrike" cap="none" normalizeH="0" baseline="0" dirty="0" err="1">
                <a:ln>
                  <a:noFill/>
                </a:ln>
                <a:solidFill>
                  <a:srgbClr val="424242"/>
                </a:solidFill>
                <a:effectLst/>
                <a:latin typeface="Roboto Slab"/>
              </a:rPr>
              <a:t>οθετείτ</a:t>
            </a:r>
            <a:r>
              <a:rPr kumimoji="0" lang="en-US" altLang="en-US" sz="1600" b="0" i="0" u="none" strike="noStrike" cap="none" normalizeH="0" baseline="0" dirty="0">
                <a:ln>
                  <a:noFill/>
                </a:ln>
                <a:solidFill>
                  <a:srgbClr val="424242"/>
                </a:solidFill>
                <a:effectLst/>
                <a:latin typeface="Roboto Slab"/>
              </a:rPr>
              <a:t>αι μία φορά τον μήνα προσφέροντας χαμηλή δόση ορμονών για μία περίοδο τριών εβδομάδων που παραμένει στον κόλπο.</a:t>
            </a:r>
            <a:r>
              <a:rPr kumimoji="0" lang="el-GR" altLang="en-US" sz="1600" b="0" i="0" u="none" strike="noStrike" cap="none" normalizeH="0" baseline="0" dirty="0">
                <a:ln>
                  <a:noFill/>
                </a:ln>
                <a:solidFill>
                  <a:srgbClr val="424242"/>
                </a:solidFill>
                <a:effectLst/>
                <a:latin typeface="Roboto Slab"/>
              </a:rPr>
              <a:t> Μεσολαβεί </a:t>
            </a:r>
            <a:r>
              <a:rPr kumimoji="0" lang="en-US" altLang="en-US" sz="1600" b="0" i="0" u="none" strike="noStrike" cap="none" normalizeH="0" baseline="0" dirty="0" err="1">
                <a:ln>
                  <a:noFill/>
                </a:ln>
                <a:solidFill>
                  <a:srgbClr val="424242"/>
                </a:solidFill>
                <a:effectLst/>
                <a:latin typeface="Roboto Slab"/>
              </a:rPr>
              <a:t>μί</a:t>
            </a:r>
            <a:r>
              <a:rPr kumimoji="0" lang="en-US" altLang="en-US" sz="1600" b="0" i="0" u="none" strike="noStrike" cap="none" normalizeH="0" baseline="0" dirty="0">
                <a:ln>
                  <a:noFill/>
                </a:ln>
                <a:solidFill>
                  <a:srgbClr val="424242"/>
                </a:solidFill>
                <a:effectLst/>
                <a:latin typeface="Roboto Slab"/>
              </a:rPr>
              <a:t>α εβδομάδα χωρίς το δαχτυλίδι, κατά την οποία εμφανίζεται η αιμορραγία απόσυρσης, </a:t>
            </a:r>
            <a:r>
              <a:rPr kumimoji="0" lang="el-GR" altLang="en-US" sz="1600" b="0" i="0" u="none" strike="noStrike" cap="none" normalizeH="0" baseline="0" dirty="0">
                <a:ln>
                  <a:noFill/>
                </a:ln>
                <a:solidFill>
                  <a:srgbClr val="424242"/>
                </a:solidFill>
                <a:effectLst/>
                <a:latin typeface="Roboto Slab"/>
              </a:rPr>
              <a:t>και </a:t>
            </a:r>
            <a:r>
              <a:rPr kumimoji="0" lang="en-US" altLang="en-US" sz="1600" b="0" i="0" u="none" strike="noStrike" cap="none" normalizeH="0" baseline="0" dirty="0" err="1">
                <a:ln>
                  <a:noFill/>
                </a:ln>
                <a:solidFill>
                  <a:srgbClr val="424242"/>
                </a:solidFill>
                <a:effectLst/>
                <a:latin typeface="Roboto Slab"/>
              </a:rPr>
              <a:t>έν</a:t>
            </a:r>
            <a:r>
              <a:rPr kumimoji="0" lang="en-US" altLang="en-US" sz="1600" b="0" i="0" u="none" strike="noStrike" cap="none" normalizeH="0" baseline="0" dirty="0">
                <a:ln>
                  <a:noFill/>
                </a:ln>
                <a:solidFill>
                  <a:srgbClr val="424242"/>
                </a:solidFill>
                <a:effectLst/>
                <a:latin typeface="Roboto Slab"/>
              </a:rPr>
              <a:t>ας καινούργιος δακτύλιος τοποθετείται.</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424242"/>
                </a:solidFill>
                <a:effectLst/>
                <a:latin typeface="Roboto Slab"/>
              </a:rPr>
              <a:t>Εμπ</a:t>
            </a:r>
            <a:r>
              <a:rPr kumimoji="0" lang="en-US" altLang="en-US" sz="1600" b="0" i="0" u="none" strike="noStrike" cap="none" normalizeH="0" baseline="0" dirty="0" err="1">
                <a:ln>
                  <a:noFill/>
                </a:ln>
                <a:solidFill>
                  <a:srgbClr val="424242"/>
                </a:solidFill>
                <a:effectLst/>
                <a:latin typeface="Roboto Slab"/>
              </a:rPr>
              <a:t>οδίζει</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τις</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ωοθήκες</a:t>
            </a:r>
            <a:r>
              <a:rPr kumimoji="0" lang="en-US" altLang="en-US" sz="1600" b="0" i="0" u="none" strike="noStrike" cap="none" normalizeH="0" baseline="0" dirty="0">
                <a:ln>
                  <a:noFill/>
                </a:ln>
                <a:solidFill>
                  <a:srgbClr val="424242"/>
                </a:solidFill>
                <a:effectLst/>
                <a:latin typeface="Roboto Slab"/>
              </a:rPr>
              <a:t> να απ</a:t>
            </a:r>
            <a:r>
              <a:rPr kumimoji="0" lang="en-US" altLang="en-US" sz="1600" b="0" i="0" u="none" strike="noStrike" cap="none" normalizeH="0" baseline="0" dirty="0" err="1">
                <a:ln>
                  <a:noFill/>
                </a:ln>
                <a:solidFill>
                  <a:srgbClr val="424242"/>
                </a:solidFill>
                <a:effectLst/>
                <a:latin typeface="Roboto Slab"/>
              </a:rPr>
              <a:t>ελευθερώσουν</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ωάρι</a:t>
            </a:r>
            <a:r>
              <a:rPr kumimoji="0" lang="en-US" altLang="en-US" sz="1600" b="0" i="0" u="none" strike="noStrike" cap="none" normalizeH="0" baseline="0" dirty="0">
                <a:ln>
                  <a:noFill/>
                </a:ln>
                <a:solidFill>
                  <a:srgbClr val="424242"/>
                </a:solidFill>
                <a:effectLst/>
                <a:latin typeface="Roboto Slab"/>
              </a:rPr>
              <a:t>α</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err="1">
                <a:ln>
                  <a:noFill/>
                </a:ln>
                <a:solidFill>
                  <a:srgbClr val="424242"/>
                </a:solidFill>
                <a:effectLst/>
                <a:latin typeface="Roboto Slab"/>
              </a:rPr>
              <a:t>Ενισχύει</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τη</a:t>
            </a:r>
            <a:r>
              <a:rPr kumimoji="0" lang="en-US" altLang="en-US" sz="1600" b="0" i="0" u="none" strike="noStrike" cap="none" normalizeH="0" baseline="0" dirty="0">
                <a:ln>
                  <a:noFill/>
                </a:ln>
                <a:solidFill>
                  <a:srgbClr val="424242"/>
                </a:solidFill>
                <a:effectLst/>
                <a:latin typeface="Roboto Slab"/>
              </a:rPr>
              <a:t> β</a:t>
            </a:r>
            <a:r>
              <a:rPr kumimoji="0" lang="en-US" altLang="en-US" sz="1600" b="0" i="0" u="none" strike="noStrike" cap="none" normalizeH="0" baseline="0" dirty="0" err="1">
                <a:ln>
                  <a:noFill/>
                </a:ln>
                <a:solidFill>
                  <a:srgbClr val="424242"/>
                </a:solidFill>
                <a:effectLst/>
                <a:latin typeface="Roboto Slab"/>
              </a:rPr>
              <a:t>λέννη</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του</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τρ</a:t>
            </a:r>
            <a:r>
              <a:rPr kumimoji="0" lang="en-US" altLang="en-US" sz="1600" b="0" i="0" u="none" strike="noStrike" cap="none" normalizeH="0" baseline="0" dirty="0">
                <a:ln>
                  <a:noFill/>
                </a:ln>
                <a:solidFill>
                  <a:srgbClr val="424242"/>
                </a:solidFill>
                <a:effectLst/>
                <a:latin typeface="Roboto Slab"/>
              </a:rPr>
              <a:t>αχήλου ώστε να εμποδίζει το σπέρμα</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424242"/>
                </a:solidFill>
                <a:effectLst/>
                <a:latin typeface="Roboto Slab"/>
              </a:rPr>
              <a:t>Εμπ</a:t>
            </a:r>
            <a:r>
              <a:rPr kumimoji="0" lang="en-US" altLang="en-US" sz="1600" b="0" i="0" u="none" strike="noStrike" cap="none" normalizeH="0" baseline="0" dirty="0" err="1">
                <a:ln>
                  <a:noFill/>
                </a:ln>
                <a:solidFill>
                  <a:srgbClr val="424242"/>
                </a:solidFill>
                <a:effectLst/>
                <a:latin typeface="Roboto Slab"/>
              </a:rPr>
              <a:t>οδίζει</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το</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ωάριο</a:t>
            </a:r>
            <a:r>
              <a:rPr kumimoji="0" lang="en-US" altLang="en-US" sz="1600" b="0" i="0" u="none" strike="noStrike" cap="none" normalizeH="0" baseline="0" dirty="0">
                <a:ln>
                  <a:noFill/>
                </a:ln>
                <a:solidFill>
                  <a:srgbClr val="424242"/>
                </a:solidFill>
                <a:effectLst/>
                <a:latin typeface="Roboto Slab"/>
              </a:rPr>
              <a:t> να </a:t>
            </a:r>
            <a:r>
              <a:rPr kumimoji="0" lang="en-US" altLang="en-US" sz="1600" b="0" i="0" u="none" strike="noStrike" cap="none" normalizeH="0" baseline="0" dirty="0" err="1">
                <a:ln>
                  <a:noFill/>
                </a:ln>
                <a:solidFill>
                  <a:srgbClr val="424242"/>
                </a:solidFill>
                <a:effectLst/>
                <a:latin typeface="Roboto Slab"/>
              </a:rPr>
              <a:t>εγκ</a:t>
            </a:r>
            <a:r>
              <a:rPr kumimoji="0" lang="en-US" altLang="en-US" sz="1600" b="0" i="0" u="none" strike="noStrike" cap="none" normalizeH="0" baseline="0" dirty="0">
                <a:ln>
                  <a:noFill/>
                </a:ln>
                <a:solidFill>
                  <a:srgbClr val="424242"/>
                </a:solidFill>
                <a:effectLst/>
                <a:latin typeface="Roboto Slab"/>
              </a:rPr>
              <a:t>ατασταθεί στη μήτρα, διατηρώντας λεπτή την επένδυσή της</a:t>
            </a:r>
            <a:r>
              <a:rPr kumimoji="0" lang="el-GR" altLang="en-US" sz="1600" b="0" i="0" u="none" strike="noStrike" cap="none" normalizeH="0" baseline="0" dirty="0">
                <a:ln>
                  <a:noFill/>
                </a:ln>
                <a:solidFill>
                  <a:srgbClr val="424242"/>
                </a:solidFill>
                <a:effectLst/>
                <a:latin typeface="Roboto Slab"/>
              </a:rPr>
              <a:t> και ε</a:t>
            </a:r>
            <a:r>
              <a:rPr kumimoji="0" lang="en-US" altLang="en-US" sz="1600" b="0" i="0" u="none" strike="noStrike" cap="none" normalizeH="0" baseline="0" dirty="0" err="1">
                <a:ln>
                  <a:noFill/>
                </a:ln>
                <a:solidFill>
                  <a:srgbClr val="424242"/>
                </a:solidFill>
                <a:effectLst/>
                <a:latin typeface="Roboto Slab"/>
              </a:rPr>
              <a:t>ίν</a:t>
            </a:r>
            <a:r>
              <a:rPr kumimoji="0" lang="en-US" altLang="en-US" sz="1600" b="0" i="0" u="none" strike="noStrike" cap="none" normalizeH="0" baseline="0" dirty="0">
                <a:ln>
                  <a:noFill/>
                </a:ln>
                <a:solidFill>
                  <a:srgbClr val="424242"/>
                </a:solidFill>
                <a:effectLst/>
                <a:latin typeface="Roboto Slab"/>
              </a:rPr>
              <a:t>αι 99% αποτελεσματικό όταν χρησιμοποιείται σωστά ακριβώς όπως και το αντισυλληπτικό χάπι.</a:t>
            </a:r>
            <a:endParaRPr kumimoji="0" lang="en-US" altLang="en-US" b="1" i="1" u="none" strike="noStrike" cap="none" normalizeH="0" baseline="0" dirty="0">
              <a:ln>
                <a:noFill/>
              </a:ln>
              <a:solidFill>
                <a:srgbClr val="209FCA"/>
              </a:solidFill>
              <a:effectLst/>
              <a:latin typeface="Roboto Slab"/>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err="1">
                <a:ln>
                  <a:noFill/>
                </a:ln>
                <a:solidFill>
                  <a:srgbClr val="424242"/>
                </a:solidFill>
                <a:effectLst/>
                <a:latin typeface="Roboto Slab"/>
              </a:rPr>
              <a:t>Δεν</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χρειάζετ</a:t>
            </a:r>
            <a:r>
              <a:rPr kumimoji="0" lang="en-US" altLang="en-US" sz="1600" b="0" i="0" u="none" strike="noStrike" cap="none" normalizeH="0" baseline="0" dirty="0">
                <a:ln>
                  <a:noFill/>
                </a:ln>
                <a:solidFill>
                  <a:srgbClr val="424242"/>
                </a:solidFill>
                <a:effectLst/>
                <a:latin typeface="Roboto Slab"/>
              </a:rPr>
              <a:t>αι να θυμάσαι να το παίρνεις καθημερινά</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err="1">
                <a:ln>
                  <a:noFill/>
                </a:ln>
                <a:solidFill>
                  <a:srgbClr val="424242"/>
                </a:solidFill>
                <a:effectLst/>
                <a:latin typeface="Roboto Slab"/>
              </a:rPr>
              <a:t>Οι</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ορμόνες</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δεν</a:t>
            </a:r>
            <a:r>
              <a:rPr kumimoji="0" lang="en-US" altLang="en-US" sz="1600" b="0" i="0" u="none" strike="noStrike" cap="none" normalizeH="0" baseline="0" dirty="0">
                <a:ln>
                  <a:noFill/>
                </a:ln>
                <a:solidFill>
                  <a:srgbClr val="424242"/>
                </a:solidFill>
                <a:effectLst/>
                <a:latin typeface="Roboto Slab"/>
              </a:rPr>
              <a:t> π</a:t>
            </a:r>
            <a:r>
              <a:rPr kumimoji="0" lang="en-US" altLang="en-US" sz="1600" b="0" i="0" u="none" strike="noStrike" cap="none" normalizeH="0" baseline="0" dirty="0" err="1">
                <a:ln>
                  <a:noFill/>
                </a:ln>
                <a:solidFill>
                  <a:srgbClr val="424242"/>
                </a:solidFill>
                <a:effectLst/>
                <a:latin typeface="Roboto Slab"/>
              </a:rPr>
              <a:t>ερνούν</a:t>
            </a:r>
            <a:r>
              <a:rPr kumimoji="0" lang="en-US" altLang="en-US" sz="1600" b="0" i="0" u="none" strike="noStrike" cap="none" normalizeH="0" baseline="0" dirty="0">
                <a:ln>
                  <a:noFill/>
                </a:ln>
                <a:solidFill>
                  <a:srgbClr val="424242"/>
                </a:solidFill>
                <a:effectLst/>
                <a:latin typeface="Roboto Slab"/>
              </a:rPr>
              <a:t> από </a:t>
            </a:r>
            <a:r>
              <a:rPr kumimoji="0" lang="en-US" altLang="en-US" sz="1600" b="0" i="0" u="none" strike="noStrike" cap="none" normalizeH="0" baseline="0" dirty="0" err="1">
                <a:ln>
                  <a:noFill/>
                </a:ln>
                <a:solidFill>
                  <a:srgbClr val="424242"/>
                </a:solidFill>
                <a:effectLst/>
                <a:latin typeface="Roboto Slab"/>
              </a:rPr>
              <a:t>το</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στομάχι</a:t>
            </a:r>
            <a:r>
              <a:rPr kumimoji="0" lang="en-US" altLang="en-US" sz="1600" b="0" i="0" u="none" strike="noStrike" cap="none" normalizeH="0" baseline="0" dirty="0">
                <a:ln>
                  <a:noFill/>
                </a:ln>
                <a:solidFill>
                  <a:srgbClr val="424242"/>
                </a:solidFill>
                <a:effectLst/>
                <a:latin typeface="Roboto Slab"/>
              </a:rPr>
              <a:t> και </a:t>
            </a:r>
            <a:r>
              <a:rPr kumimoji="0" lang="en-US" altLang="en-US" sz="1600" b="0" i="0" u="none" strike="noStrike" cap="none" normalizeH="0" baseline="0" dirty="0" err="1">
                <a:ln>
                  <a:noFill/>
                </a:ln>
                <a:solidFill>
                  <a:srgbClr val="424242"/>
                </a:solidFill>
                <a:effectLst/>
                <a:latin typeface="Roboto Slab"/>
              </a:rPr>
              <a:t>συνε</a:t>
            </a:r>
            <a:r>
              <a:rPr kumimoji="0" lang="en-US" altLang="en-US" sz="1600" b="0" i="0" u="none" strike="noStrike" cap="none" normalizeH="0" baseline="0" dirty="0">
                <a:ln>
                  <a:noFill/>
                </a:ln>
                <a:solidFill>
                  <a:srgbClr val="424242"/>
                </a:solidFill>
                <a:effectLst/>
                <a:latin typeface="Roboto Slab"/>
              </a:rPr>
              <a:t>πώς η προστασία δεν επηρεάζεται από διάφορες ασθένειες που θα μπορούσαν</a:t>
            </a:r>
            <a:r>
              <a:rPr kumimoji="0" lang="el-GR"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a:ln>
                  <a:noFill/>
                </a:ln>
                <a:solidFill>
                  <a:srgbClr val="424242"/>
                </a:solidFill>
                <a:effectLst/>
                <a:latin typeface="Roboto Slab"/>
              </a:rPr>
              <a:t>να ανα</a:t>
            </a:r>
            <a:r>
              <a:rPr kumimoji="0" lang="en-US" altLang="en-US" sz="1600" b="0" i="0" u="none" strike="noStrike" cap="none" normalizeH="0" baseline="0" dirty="0" err="1">
                <a:ln>
                  <a:noFill/>
                </a:ln>
                <a:solidFill>
                  <a:srgbClr val="424242"/>
                </a:solidFill>
                <a:effectLst/>
                <a:latin typeface="Roboto Slab"/>
              </a:rPr>
              <a:t>στείλουν</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την</a:t>
            </a:r>
            <a:r>
              <a:rPr kumimoji="0" lang="en-US" altLang="en-US" sz="1600" b="0" i="0" u="none" strike="noStrike" cap="none" normalizeH="0" baseline="0" dirty="0">
                <a:ln>
                  <a:noFill/>
                </a:ln>
                <a:solidFill>
                  <a:srgbClr val="424242"/>
                </a:solidFill>
                <a:effectLst/>
                <a:latin typeface="Roboto Slab"/>
              </a:rPr>
              <a:t> απ</a:t>
            </a:r>
            <a:r>
              <a:rPr kumimoji="0" lang="en-US" altLang="en-US" sz="1600" b="0" i="0" u="none" strike="noStrike" cap="none" normalizeH="0" baseline="0" dirty="0" err="1">
                <a:ln>
                  <a:noFill/>
                </a:ln>
                <a:solidFill>
                  <a:srgbClr val="424242"/>
                </a:solidFill>
                <a:effectLst/>
                <a:latin typeface="Roboto Slab"/>
              </a:rPr>
              <a:t>οτελεσμ</a:t>
            </a:r>
            <a:r>
              <a:rPr kumimoji="0" lang="en-US" altLang="en-US" sz="1600" b="0" i="0" u="none" strike="noStrike" cap="none" normalizeH="0" baseline="0" dirty="0">
                <a:ln>
                  <a:noFill/>
                </a:ln>
                <a:solidFill>
                  <a:srgbClr val="424242"/>
                </a:solidFill>
                <a:effectLst/>
                <a:latin typeface="Roboto Slab"/>
              </a:rPr>
              <a:t>ατικότητά του</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err="1">
                <a:ln>
                  <a:noFill/>
                </a:ln>
                <a:solidFill>
                  <a:srgbClr val="424242"/>
                </a:solidFill>
                <a:effectLst/>
                <a:latin typeface="Roboto Slab"/>
              </a:rPr>
              <a:t>Βοηθάει</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τις</a:t>
            </a:r>
            <a:r>
              <a:rPr kumimoji="0" lang="en-US" altLang="en-US" sz="1600" b="0" i="0" u="none" strike="noStrike" cap="none" normalizeH="0" baseline="0" dirty="0">
                <a:ln>
                  <a:noFill/>
                </a:ln>
                <a:solidFill>
                  <a:srgbClr val="424242"/>
                </a:solidFill>
                <a:effectLst/>
                <a:latin typeface="Roboto Slab"/>
              </a:rPr>
              <a:t> </a:t>
            </a:r>
            <a:r>
              <a:rPr kumimoji="0" lang="en-US" altLang="en-US" sz="1600" b="0" i="0" u="none" strike="noStrike" cap="none" normalizeH="0" baseline="0" dirty="0" err="1">
                <a:ln>
                  <a:noFill/>
                </a:ln>
                <a:solidFill>
                  <a:srgbClr val="424242"/>
                </a:solidFill>
                <a:effectLst/>
                <a:latin typeface="Roboto Slab"/>
              </a:rPr>
              <a:t>γυν</a:t>
            </a:r>
            <a:r>
              <a:rPr kumimoji="0" lang="en-US" altLang="en-US" sz="1600" b="0" i="0" u="none" strike="noStrike" cap="none" normalizeH="0" baseline="0" dirty="0">
                <a:ln>
                  <a:noFill/>
                </a:ln>
                <a:solidFill>
                  <a:srgbClr val="424242"/>
                </a:solidFill>
                <a:effectLst/>
                <a:latin typeface="Roboto Slab"/>
              </a:rPr>
              <a:t>αίκες να έχουν σταθερή περίοδο</a:t>
            </a:r>
            <a:r>
              <a:rPr kumimoji="0" lang="el-GR" altLang="en-US" sz="1600" b="0" i="0" u="none" strike="noStrike" cap="none" normalizeH="0" baseline="0" dirty="0">
                <a:ln>
                  <a:noFill/>
                </a:ln>
                <a:solidFill>
                  <a:srgbClr val="424242"/>
                </a:solidFill>
                <a:effectLst/>
                <a:latin typeface="Roboto Slab"/>
              </a:rPr>
              <a:t>.</a:t>
            </a:r>
          </a:p>
          <a:p>
            <a:pPr algn="just" defTabSz="914400">
              <a:buFontTx/>
              <a:buChar char="•"/>
            </a:pPr>
            <a:r>
              <a:rPr lang="en-US" altLang="en-US" sz="1600" dirty="0">
                <a:solidFill>
                  <a:srgbClr val="424242"/>
                </a:solidFill>
                <a:latin typeface="Roboto Slab"/>
              </a:rPr>
              <a:t>Η </a:t>
            </a:r>
            <a:r>
              <a:rPr lang="en-US" altLang="en-US" sz="1600" dirty="0" err="1">
                <a:solidFill>
                  <a:srgbClr val="424242"/>
                </a:solidFill>
                <a:latin typeface="Roboto Slab"/>
              </a:rPr>
              <a:t>συγκεκριμένη</a:t>
            </a:r>
            <a:r>
              <a:rPr lang="en-US" altLang="en-US" sz="1600" dirty="0">
                <a:solidFill>
                  <a:srgbClr val="424242"/>
                </a:solidFill>
                <a:latin typeface="Roboto Slab"/>
              </a:rPr>
              <a:t> </a:t>
            </a:r>
            <a:r>
              <a:rPr lang="en-US" altLang="en-US" sz="1600" dirty="0" err="1">
                <a:solidFill>
                  <a:srgbClr val="424242"/>
                </a:solidFill>
                <a:latin typeface="Roboto Slab"/>
              </a:rPr>
              <a:t>μέθοδος</a:t>
            </a:r>
            <a:r>
              <a:rPr lang="en-US" altLang="en-US" sz="1600" dirty="0">
                <a:solidFill>
                  <a:srgbClr val="424242"/>
                </a:solidFill>
                <a:latin typeface="Roboto Slab"/>
              </a:rPr>
              <a:t> α</a:t>
            </a:r>
            <a:r>
              <a:rPr lang="en-US" altLang="en-US" sz="1600" dirty="0" err="1">
                <a:solidFill>
                  <a:srgbClr val="424242"/>
                </a:solidFill>
                <a:latin typeface="Roboto Slab"/>
              </a:rPr>
              <a:t>ντισύλληψης</a:t>
            </a:r>
            <a:r>
              <a:rPr lang="en-US" altLang="en-US" sz="1600" dirty="0">
                <a:solidFill>
                  <a:srgbClr val="424242"/>
                </a:solidFill>
                <a:latin typeface="Roboto Slab"/>
              </a:rPr>
              <a:t> </a:t>
            </a:r>
            <a:r>
              <a:rPr lang="en-US" altLang="en-US" sz="1600" dirty="0" err="1">
                <a:solidFill>
                  <a:srgbClr val="424242"/>
                </a:solidFill>
                <a:latin typeface="Roboto Slab"/>
              </a:rPr>
              <a:t>δεν</a:t>
            </a:r>
            <a:r>
              <a:rPr lang="en-US" altLang="en-US" sz="1600" dirty="0">
                <a:solidFill>
                  <a:srgbClr val="424242"/>
                </a:solidFill>
                <a:latin typeface="Roboto Slab"/>
              </a:rPr>
              <a:t> π</a:t>
            </a:r>
            <a:r>
              <a:rPr lang="en-US" altLang="en-US" sz="1600" dirty="0" err="1">
                <a:solidFill>
                  <a:srgbClr val="424242"/>
                </a:solidFill>
                <a:latin typeface="Roboto Slab"/>
              </a:rPr>
              <a:t>ροστ</a:t>
            </a:r>
            <a:r>
              <a:rPr lang="en-US" altLang="en-US" sz="1600" dirty="0">
                <a:solidFill>
                  <a:srgbClr val="424242"/>
                </a:solidFill>
                <a:latin typeface="Roboto Slab"/>
              </a:rPr>
              <a:t>ατεύει από τα σεξουαλικώς μεταδιδόμενα νοσήματα.</a:t>
            </a:r>
            <a:r>
              <a:rPr lang="en-US" altLang="en-US" sz="1400" dirty="0">
                <a:solidFill>
                  <a:srgbClr val="424242"/>
                </a:solidFill>
                <a:latin typeface="Roboto Slab"/>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5714" name="Picture 2">
            <a:extLst>
              <a:ext uri="{FF2B5EF4-FFF2-40B4-BE49-F238E27FC236}">
                <a16:creationId xmlns:a16="http://schemas.microsoft.com/office/drawing/2014/main" id="{9368AB5B-B545-5974-AE06-6AFF9DB14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26652"/>
            <a:ext cx="3667002" cy="275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0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71DCA6-F9CD-DE20-B897-B29207457A36}"/>
              </a:ext>
            </a:extLst>
          </p:cNvPr>
          <p:cNvSpPr>
            <a:spLocks noGrp="1"/>
          </p:cNvSpPr>
          <p:nvPr>
            <p:ph type="title"/>
          </p:nvPr>
        </p:nvSpPr>
        <p:spPr>
          <a:xfrm>
            <a:off x="1066800" y="-60158"/>
            <a:ext cx="7848600" cy="747490"/>
          </a:xfrm>
        </p:spPr>
        <p:txBody>
          <a:bodyPr/>
          <a:lstStyle/>
          <a:p>
            <a:r>
              <a:rPr lang="el-GR" dirty="0"/>
              <a:t>Χάπι της επόμενης μέρας</a:t>
            </a:r>
            <a:endParaRPr lang="en-US" dirty="0"/>
          </a:p>
        </p:txBody>
      </p:sp>
      <p:sp>
        <p:nvSpPr>
          <p:cNvPr id="3" name="TextBox 2">
            <a:extLst>
              <a:ext uri="{FF2B5EF4-FFF2-40B4-BE49-F238E27FC236}">
                <a16:creationId xmlns:a16="http://schemas.microsoft.com/office/drawing/2014/main" id="{C730D536-72B3-7EE3-3341-C68FB2DA422E}"/>
              </a:ext>
            </a:extLst>
          </p:cNvPr>
          <p:cNvSpPr txBox="1"/>
          <p:nvPr/>
        </p:nvSpPr>
        <p:spPr>
          <a:xfrm>
            <a:off x="128336" y="533400"/>
            <a:ext cx="9015664" cy="6186309"/>
          </a:xfrm>
          <a:prstGeom prst="rect">
            <a:avLst/>
          </a:prstGeom>
          <a:noFill/>
        </p:spPr>
        <p:txBody>
          <a:bodyPr wrap="square" rtlCol="0">
            <a:spAutoFit/>
          </a:bodyPr>
          <a:lstStyle/>
          <a:p>
            <a:pPr marL="0" marR="0" algn="just">
              <a:spcBef>
                <a:spcPts val="0"/>
              </a:spcBef>
              <a:spcAft>
                <a:spcPts val="0"/>
              </a:spcAft>
            </a:pPr>
            <a:r>
              <a:rPr lang="el-GR" sz="1800" dirty="0">
                <a:solidFill>
                  <a:srgbClr val="2E3031"/>
                </a:solidFill>
                <a:effectLst/>
                <a:latin typeface="Calibri Light" panose="020F0302020204030204" pitchFamily="34" charset="0"/>
                <a:ea typeface="Times New Roman" panose="02020603050405020304" pitchFamily="18" charset="0"/>
              </a:rPr>
              <a:t>Αποτελεί ένα τρόπο επείγουσας αντισύλληψης. Σκοπός του είναι να εμποδίσει να συμβεί μια εγκυμοσύνη μετά από επαφή χωρίς η με αποτυχημένη προφύλαξη. Ασφαλώς δεν προστατεύει από σεξουαλικώς μεταδιδόμενα νοσήματα. </a:t>
            </a:r>
            <a:r>
              <a:rPr lang="el-GR" sz="1800" b="1" dirty="0">
                <a:solidFill>
                  <a:srgbClr val="2E3031"/>
                </a:solidFill>
                <a:effectLst/>
                <a:latin typeface="Calibri Light" panose="020F0302020204030204" pitchFamily="34" charset="0"/>
                <a:ea typeface="Times New Roman" panose="02020603050405020304" pitchFamily="18" charset="0"/>
              </a:rPr>
              <a:t>Δρα καθυστερώντας ή αναστέλλοντας την ωορρηξία και μπλοκάρει τη γονιμοποίηση του ωαρίου. </a:t>
            </a:r>
            <a:r>
              <a:rPr lang="el-GR" sz="1800" dirty="0">
                <a:solidFill>
                  <a:srgbClr val="2E3031"/>
                </a:solidFill>
                <a:effectLst/>
                <a:latin typeface="Calibri Light" panose="020F0302020204030204" pitchFamily="34" charset="0"/>
                <a:ea typeface="Times New Roman" panose="02020603050405020304" pitchFamily="18" charset="0"/>
              </a:rPr>
              <a:t>Δεν χρειάζεται συνταγή. </a:t>
            </a:r>
            <a:r>
              <a:rPr lang="el-GR" sz="1800" dirty="0">
                <a:solidFill>
                  <a:srgbClr val="000000"/>
                </a:solidFill>
                <a:effectLst/>
                <a:latin typeface="Calibri Light" panose="020F0302020204030204" pitchFamily="34" charset="0"/>
                <a:ea typeface="Times New Roman" panose="02020603050405020304" pitchFamily="18" charset="0"/>
              </a:rPr>
              <a:t>Στη Ελλάδα κυκλοφορούν δυο συσκευασίες με διαφορετική δραστική ουσία.</a:t>
            </a:r>
            <a:r>
              <a:rPr lang="en-US" sz="1800" dirty="0">
                <a:solidFill>
                  <a:srgbClr val="000000"/>
                </a:solidFill>
                <a:effectLst/>
                <a:latin typeface="Calibri Light" panose="020F0302020204030204" pitchFamily="34" charset="0"/>
                <a:ea typeface="Times New Roman" panose="02020603050405020304" pitchFamily="18" charset="0"/>
              </a:rPr>
              <a:t> </a:t>
            </a:r>
            <a:r>
              <a:rPr lang="el-GR" sz="1800" dirty="0">
                <a:solidFill>
                  <a:srgbClr val="000000"/>
                </a:solidFill>
                <a:effectLst/>
                <a:latin typeface="Calibri Light" panose="020F0302020204030204" pitchFamily="34" charset="0"/>
                <a:ea typeface="Times New Roman" panose="02020603050405020304" pitchFamily="18" charset="0"/>
              </a:rPr>
              <a:t> Η πρώτη συσκευασία περιέχει δύο δισκία </a:t>
            </a:r>
            <a:r>
              <a:rPr lang="el-GR" sz="1800" dirty="0" err="1">
                <a:solidFill>
                  <a:srgbClr val="000000"/>
                </a:solidFill>
                <a:effectLst/>
                <a:latin typeface="Calibri Light" panose="020F0302020204030204" pitchFamily="34" charset="0"/>
                <a:ea typeface="Times New Roman" panose="02020603050405020304" pitchFamily="18" charset="0"/>
              </a:rPr>
              <a:t>προγεσταγόνου</a:t>
            </a:r>
            <a:r>
              <a:rPr lang="el-GR" sz="1800" dirty="0">
                <a:solidFill>
                  <a:srgbClr val="000000"/>
                </a:solidFill>
                <a:effectLst/>
                <a:latin typeface="Calibri Light" panose="020F0302020204030204" pitchFamily="34" charset="0"/>
                <a:ea typeface="Times New Roman" panose="02020603050405020304" pitchFamily="18" charset="0"/>
              </a:rPr>
              <a:t> </a:t>
            </a:r>
            <a:r>
              <a:rPr lang="en-US" sz="1800" dirty="0">
                <a:solidFill>
                  <a:srgbClr val="000000"/>
                </a:solidFill>
                <a:effectLst/>
                <a:latin typeface="Calibri Light" panose="020F0302020204030204" pitchFamily="34" charset="0"/>
                <a:ea typeface="Times New Roman" panose="02020603050405020304" pitchFamily="18" charset="0"/>
              </a:rPr>
              <a:t>levonorgestrel</a:t>
            </a:r>
            <a:r>
              <a:rPr lang="el-GR" sz="1800" dirty="0">
                <a:solidFill>
                  <a:srgbClr val="000000"/>
                </a:solidFill>
                <a:effectLst/>
                <a:latin typeface="Calibri Light" panose="020F0302020204030204" pitchFamily="34" charset="0"/>
                <a:ea typeface="Times New Roman" panose="02020603050405020304" pitchFamily="18" charset="0"/>
              </a:rPr>
              <a:t> (0,75 </a:t>
            </a:r>
            <a:r>
              <a:rPr lang="en-US" sz="1800" dirty="0">
                <a:solidFill>
                  <a:srgbClr val="000000"/>
                </a:solidFill>
                <a:effectLst/>
                <a:latin typeface="Calibri Light" panose="020F0302020204030204" pitchFamily="34" charset="0"/>
                <a:ea typeface="Times New Roman" panose="02020603050405020304" pitchFamily="18" charset="0"/>
              </a:rPr>
              <a:t>mg</a:t>
            </a:r>
            <a:r>
              <a:rPr lang="el-GR" sz="1800" dirty="0">
                <a:solidFill>
                  <a:srgbClr val="000000"/>
                </a:solidFill>
                <a:effectLst/>
                <a:latin typeface="Calibri Light" panose="020F0302020204030204" pitchFamily="34" charset="0"/>
                <a:ea typeface="Times New Roman" panose="02020603050405020304" pitchFamily="18" charset="0"/>
              </a:rPr>
              <a:t>) και</a:t>
            </a:r>
            <a:r>
              <a:rPr lang="en-US" sz="1800" dirty="0">
                <a:solidFill>
                  <a:srgbClr val="000000"/>
                </a:solidFill>
                <a:effectLst/>
                <a:latin typeface="Calibri Light" panose="020F0302020204030204" pitchFamily="34" charset="0"/>
                <a:ea typeface="Times New Roman" panose="02020603050405020304" pitchFamily="18" charset="0"/>
              </a:rPr>
              <a:t> </a:t>
            </a:r>
            <a:r>
              <a:rPr lang="el-GR" sz="1800" b="1" dirty="0">
                <a:solidFill>
                  <a:srgbClr val="000000"/>
                </a:solidFill>
                <a:effectLst/>
                <a:latin typeface="Calibri Light" panose="020F0302020204030204" pitchFamily="34" charset="0"/>
                <a:ea typeface="Times New Roman" panose="02020603050405020304" pitchFamily="18" charset="0"/>
              </a:rPr>
              <a:t>κοστίζει 8,34 ευρώ,</a:t>
            </a:r>
            <a:r>
              <a:rPr lang="en-US" sz="1800" dirty="0">
                <a:solidFill>
                  <a:srgbClr val="000000"/>
                </a:solidFill>
                <a:effectLst/>
                <a:latin typeface="Calibri Light" panose="020F0302020204030204" pitchFamily="34" charset="0"/>
                <a:ea typeface="Times New Roman" panose="02020603050405020304" pitchFamily="18" charset="0"/>
              </a:rPr>
              <a:t> </a:t>
            </a:r>
            <a:r>
              <a:rPr lang="el-GR" sz="1800" dirty="0">
                <a:solidFill>
                  <a:srgbClr val="000000"/>
                </a:solidFill>
                <a:effectLst/>
                <a:latin typeface="Calibri Light" panose="020F0302020204030204" pitchFamily="34" charset="0"/>
                <a:ea typeface="Times New Roman" panose="02020603050405020304" pitchFamily="18" charset="0"/>
              </a:rPr>
              <a:t>ενώ η δεύτερη περιέχει ένα χάπι με τη δραστική ουσία </a:t>
            </a:r>
            <a:r>
              <a:rPr lang="en-US" sz="1800" dirty="0" err="1">
                <a:solidFill>
                  <a:srgbClr val="000000"/>
                </a:solidFill>
                <a:effectLst/>
                <a:latin typeface="Calibri Light" panose="020F0302020204030204" pitchFamily="34" charset="0"/>
                <a:ea typeface="Times New Roman" panose="02020603050405020304" pitchFamily="18" charset="0"/>
              </a:rPr>
              <a:t>Ulipristate</a:t>
            </a:r>
            <a:r>
              <a:rPr lang="en-US" sz="1800" dirty="0">
                <a:solidFill>
                  <a:srgbClr val="000000"/>
                </a:solidFill>
                <a:effectLst/>
                <a:latin typeface="Calibri Light" panose="020F0302020204030204" pitchFamily="34" charset="0"/>
                <a:ea typeface="Times New Roman" panose="02020603050405020304" pitchFamily="18" charset="0"/>
              </a:rPr>
              <a:t> Acetate</a:t>
            </a:r>
            <a:r>
              <a:rPr lang="el-GR" sz="1800" dirty="0">
                <a:solidFill>
                  <a:srgbClr val="000000"/>
                </a:solidFill>
                <a:effectLst/>
                <a:latin typeface="Calibri Light" panose="020F0302020204030204" pitchFamily="34" charset="0"/>
                <a:ea typeface="Times New Roman" panose="02020603050405020304" pitchFamily="18" charset="0"/>
              </a:rPr>
              <a:t> (30</a:t>
            </a:r>
            <a:r>
              <a:rPr lang="en-US" sz="1800" dirty="0">
                <a:solidFill>
                  <a:srgbClr val="000000"/>
                </a:solidFill>
                <a:effectLst/>
                <a:latin typeface="Calibri Light" panose="020F0302020204030204" pitchFamily="34" charset="0"/>
                <a:ea typeface="Times New Roman" panose="02020603050405020304" pitchFamily="18" charset="0"/>
              </a:rPr>
              <a:t>mg</a:t>
            </a:r>
            <a:r>
              <a:rPr lang="el-GR" sz="1800" dirty="0">
                <a:solidFill>
                  <a:srgbClr val="000000"/>
                </a:solidFill>
                <a:effectLst/>
                <a:latin typeface="Calibri Light" panose="020F0302020204030204" pitchFamily="34" charset="0"/>
                <a:ea typeface="Times New Roman" panose="02020603050405020304" pitchFamily="18" charset="0"/>
              </a:rPr>
              <a:t>) και</a:t>
            </a:r>
            <a:r>
              <a:rPr lang="en-US" sz="1800" dirty="0">
                <a:solidFill>
                  <a:srgbClr val="000000"/>
                </a:solidFill>
                <a:effectLst/>
                <a:latin typeface="Calibri Light" panose="020F0302020204030204" pitchFamily="34" charset="0"/>
                <a:ea typeface="Times New Roman" panose="02020603050405020304" pitchFamily="18" charset="0"/>
              </a:rPr>
              <a:t> </a:t>
            </a:r>
            <a:r>
              <a:rPr lang="el-GR" sz="1800" b="1" dirty="0">
                <a:solidFill>
                  <a:srgbClr val="000000"/>
                </a:solidFill>
                <a:effectLst/>
                <a:latin typeface="Calibri Light" panose="020F0302020204030204" pitchFamily="34" charset="0"/>
                <a:ea typeface="Times New Roman" panose="02020603050405020304" pitchFamily="18" charset="0"/>
              </a:rPr>
              <a:t>κοστίζει 18,60 ευρώ.</a:t>
            </a:r>
            <a:r>
              <a:rPr lang="en-US" sz="1800" dirty="0">
                <a:solidFill>
                  <a:srgbClr val="000000"/>
                </a:solidFill>
                <a:effectLst/>
                <a:latin typeface="Calibri Light" panose="020F03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l-G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Πότε;;;; </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Μπορεί να το πάρει αμέσως μετά την επαφή, αλλά και προκαταβολικά.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Εντός πόσων ωρών μπορεί να ληφθεί; </a:t>
            </a:r>
            <a:r>
              <a:rPr lang="el-GR" sz="1800" u="sng"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Το </a:t>
            </a:r>
            <a:r>
              <a:rPr lang="en-US" sz="1800" u="sng" dirty="0" err="1">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Norlevo</a:t>
            </a:r>
            <a:r>
              <a:rPr lang="el-GR" sz="1800" u="sng"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 μπορεί να ληφθεί εντός 72 ωρών μετά την επαφή, ενώ το </a:t>
            </a:r>
            <a:r>
              <a:rPr lang="en-US" sz="1800" u="sng" dirty="0" err="1">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Ellaone</a:t>
            </a:r>
            <a:r>
              <a:rPr lang="el-GR" sz="1800" u="sng"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 εντός 120 ωρών. </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Όσο νωρίτερα ληφθεί τόσο πιο αποτελεσματικό είναι, αν είναι δυνατόν</a:t>
            </a:r>
            <a:r>
              <a:rPr lang="en-US"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 το πρώτο 24ωρο και καλύτερα με το φαγητό.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Καμία μέθοδος αντισύλληψης δεν είναι 100% αποτελεσματική. Ωστόσο </a:t>
            </a:r>
            <a:r>
              <a:rPr lang="el-GR" sz="1800" b="1"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το χάπι έχει επιτυχία 95% αν ληφθεί σε 24 ώρες, 85% από 25-48 ώρες και 58% από 49-72 ώρες.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l-G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Πόσες φορές; </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Δεν υπάρχει περιορισμός σ’ αυτό.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-Είναι αλήθεια πως είναι επικίνδυνο; </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Εκατομμύρια γυναίκες σε όλο τον κόσμο το έχουν δοκιμάσει με ασφάλεια και συνίσταται η χρήση του.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Υπάρχουν παρενέργειες; </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Μπορεί να υπάρξουν, δεν είναι όμως σοβαρές ή μακράς διαρκείας (σε 1-2 ημέρες σταματούν). (Πιθαν</a:t>
            </a:r>
            <a:r>
              <a:rPr lang="el-GR" dirty="0">
                <a:solidFill>
                  <a:srgbClr val="2E3031"/>
                </a:solidFill>
                <a:latin typeface="Calibri Light" panose="020F0302020204030204" pitchFamily="34" charset="0"/>
                <a:ea typeface="Times New Roman" panose="02020603050405020304" pitchFamily="18" charset="0"/>
                <a:cs typeface="Times New Roman" panose="02020603050405020304" pitchFamily="18" charset="0"/>
              </a:rPr>
              <a:t>ότερες=</a:t>
            </a: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αδιαθεσία, κούραση, πόνος στην κοιλιά, ναυτία, πονοκέφαλος, αιμορραγία πριν την αναμενόμενη περίοδο. Οι λιγότερο συχνές είναι ζαλάδα, τάση στους μαστούς, εμετός).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Πόσο καθυστερεί την περίοδο το χάπι της επόμενης μέρας;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spcBef>
                <a:spcPts val="0"/>
              </a:spcBef>
              <a:spcAft>
                <a:spcPts val="0"/>
              </a:spcAft>
            </a:pPr>
            <a:r>
              <a:rPr lang="el-GR" sz="1800" dirty="0">
                <a:solidFill>
                  <a:srgbClr val="2E3031"/>
                </a:solidFill>
                <a:effectLst/>
                <a:latin typeface="Calibri Light" panose="020F0302020204030204" pitchFamily="34" charset="0"/>
                <a:ea typeface="Times New Roman" panose="02020603050405020304" pitchFamily="18" charset="0"/>
                <a:cs typeface="Times New Roman" panose="02020603050405020304" pitchFamily="18" charset="0"/>
              </a:rPr>
              <a:t>Συνήθως η περίοδος έρχεται στην ώρα της, μπορεί όμως λίγο νωρίτερα η και αργότερα.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68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C7265B-93C7-719B-C2ED-A0967A179EA9}"/>
              </a:ext>
            </a:extLst>
          </p:cNvPr>
          <p:cNvSpPr>
            <a:spLocks noGrp="1"/>
          </p:cNvSpPr>
          <p:nvPr>
            <p:ph type="title"/>
          </p:nvPr>
        </p:nvSpPr>
        <p:spPr>
          <a:xfrm>
            <a:off x="533400" y="624110"/>
            <a:ext cx="8001000" cy="1280890"/>
          </a:xfrm>
        </p:spPr>
        <p:txBody>
          <a:bodyPr/>
          <a:lstStyle/>
          <a:p>
            <a:r>
              <a:rPr lang="el-GR" dirty="0"/>
              <a:t>Ζητήματα Φύλου- Σεξουαλικής ταυτότητας: </a:t>
            </a:r>
            <a:r>
              <a:rPr lang="el-GR" sz="3600" i="1" kern="100" dirty="0" err="1">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Ίντερσεξ</a:t>
            </a:r>
            <a:r>
              <a:rPr lang="en-US" sz="3600" i="1" kern="100" dirty="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vs </a:t>
            </a:r>
            <a:r>
              <a:rPr lang="el-GR" sz="3600" i="1" kern="100" dirty="0" err="1">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τρανς</a:t>
            </a:r>
            <a:endParaRPr lang="en-US" dirty="0"/>
          </a:p>
        </p:txBody>
      </p:sp>
      <p:sp>
        <p:nvSpPr>
          <p:cNvPr id="3" name="TextBox 2">
            <a:extLst>
              <a:ext uri="{FF2B5EF4-FFF2-40B4-BE49-F238E27FC236}">
                <a16:creationId xmlns:a16="http://schemas.microsoft.com/office/drawing/2014/main" id="{9E881C28-23A2-A49D-CEEE-DD3FD9FBAC1E}"/>
              </a:ext>
            </a:extLst>
          </p:cNvPr>
          <p:cNvSpPr txBox="1"/>
          <p:nvPr/>
        </p:nvSpPr>
        <p:spPr>
          <a:xfrm>
            <a:off x="609600" y="2286000"/>
            <a:ext cx="8153400" cy="19812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8715AD3D-3C60-F86B-46B2-CDF6D4EB0648}"/>
              </a:ext>
            </a:extLst>
          </p:cNvPr>
          <p:cNvSpPr txBox="1"/>
          <p:nvPr/>
        </p:nvSpPr>
        <p:spPr>
          <a:xfrm>
            <a:off x="533400" y="2362200"/>
            <a:ext cx="8001000" cy="1554785"/>
          </a:xfrm>
          <a:prstGeom prst="rect">
            <a:avLst/>
          </a:prstGeom>
          <a:noFill/>
        </p:spPr>
        <p:txBody>
          <a:bodyPr wrap="square" rtlCol="0">
            <a:spAutoFit/>
          </a:bodyPr>
          <a:lstStyle/>
          <a:p>
            <a:pPr marL="0" marR="0">
              <a:lnSpc>
                <a:spcPts val="2250"/>
              </a:lnSpc>
              <a:spcBef>
                <a:spcPts val="0"/>
              </a:spcBef>
              <a:spcAft>
                <a:spcPts val="0"/>
              </a:spcAft>
            </a:pPr>
            <a:r>
              <a:rPr lang="el-GR" sz="1800"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Ο όρος </a:t>
            </a:r>
            <a:r>
              <a:rPr lang="el-GR" sz="1800" i="1"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ίντερσεξ</a:t>
            </a:r>
            <a:r>
              <a:rPr lang="el-GR" sz="1800"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περιγράφει μια διαφορετική σωματικότητα και διαφέρει από τον όρο </a:t>
            </a:r>
            <a:r>
              <a:rPr lang="el-GR" sz="1800" i="1"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τρανς</a:t>
            </a:r>
            <a:r>
              <a:rPr lang="el-GR" sz="1800"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ο οποίος περιγράφει την</a:t>
            </a:r>
            <a:r>
              <a:rPr lang="en-US" sz="1800"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r>
              <a:rPr lang="el-GR" sz="1800" kern="100">
                <a:solidFill>
                  <a:srgbClr val="040C28"/>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κατάσταση</a:t>
            </a:r>
            <a:r>
              <a:rPr lang="en-US" sz="1800"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r>
              <a:rPr lang="el-GR" sz="1800" kern="100">
                <a:solidFill>
                  <a:srgbClr val="202124"/>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κατά την οποία η ταυτότητα φύλου ενός ανθρώπου δεν συμβαδίζει με το βιολογικό του φύλο ή με το φύλο που του αποδόθηκε στη γέννηση. Κάποιοι άνθρωποι μπορεί να είναι ταυτόχρονα ίντερσεξ και τρανς.</a:t>
            </a:r>
            <a:endParaRPr lang="en-US" sz="1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0679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4CA74E-0B31-3930-5831-AA00A337E938}"/>
              </a:ext>
            </a:extLst>
          </p:cNvPr>
          <p:cNvSpPr>
            <a:spLocks noGrp="1"/>
          </p:cNvSpPr>
          <p:nvPr>
            <p:ph type="title"/>
          </p:nvPr>
        </p:nvSpPr>
        <p:spPr>
          <a:xfrm>
            <a:off x="266700" y="228600"/>
            <a:ext cx="8610600" cy="504825"/>
          </a:xfrm>
        </p:spPr>
        <p:txBody>
          <a:bodyPr/>
          <a:lstStyle/>
          <a:p>
            <a:r>
              <a:rPr lang="en-US" sz="1800" b="1"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GOD-GUNS AND TRUMP =RALLY </a:t>
            </a:r>
            <a:r>
              <a:rPr lang="el-GR" sz="1800" b="1"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οπαδών του </a:t>
            </a:r>
            <a:r>
              <a:rPr lang="en-US" sz="1800" b="1"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Trump: </a:t>
            </a:r>
            <a:r>
              <a:rPr lang="en-US" sz="1200"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Many attendees said in interviews they believed Trump shared their Christian faith and values. Several cited their opposition to abortion and LGBTQ+ rights, particularly to transgender expressions.</a:t>
            </a:r>
            <a:endParaRPr lang="en-US" sz="2400" dirty="0"/>
          </a:p>
        </p:txBody>
      </p:sp>
      <p:pic>
        <p:nvPicPr>
          <p:cNvPr id="4" name="Εικόνα 3">
            <a:extLst>
              <a:ext uri="{FF2B5EF4-FFF2-40B4-BE49-F238E27FC236}">
                <a16:creationId xmlns:a16="http://schemas.microsoft.com/office/drawing/2014/main" id="{AE5ACFFC-46A9-3E94-5500-F0932E5DBEC4}"/>
              </a:ext>
            </a:extLst>
          </p:cNvPr>
          <p:cNvPicPr>
            <a:picLocks noChangeAspect="1"/>
          </p:cNvPicPr>
          <p:nvPr/>
        </p:nvPicPr>
        <p:blipFill>
          <a:blip r:embed="rId3"/>
          <a:stretch>
            <a:fillRect/>
          </a:stretch>
        </p:blipFill>
        <p:spPr>
          <a:xfrm>
            <a:off x="1600200" y="1348502"/>
            <a:ext cx="5124450" cy="2867025"/>
          </a:xfrm>
          <a:prstGeom prst="rect">
            <a:avLst/>
          </a:prstGeom>
        </p:spPr>
      </p:pic>
      <p:sp>
        <p:nvSpPr>
          <p:cNvPr id="5" name="TextBox 4">
            <a:extLst>
              <a:ext uri="{FF2B5EF4-FFF2-40B4-BE49-F238E27FC236}">
                <a16:creationId xmlns:a16="http://schemas.microsoft.com/office/drawing/2014/main" id="{D95FA5BD-B59D-FDA8-CD07-29E65F5988FB}"/>
              </a:ext>
            </a:extLst>
          </p:cNvPr>
          <p:cNvSpPr txBox="1"/>
          <p:nvPr/>
        </p:nvSpPr>
        <p:spPr>
          <a:xfrm>
            <a:off x="228600" y="4343400"/>
            <a:ext cx="8610600" cy="2585323"/>
          </a:xfrm>
          <a:prstGeom prst="rect">
            <a:avLst/>
          </a:prstGeom>
          <a:noFill/>
        </p:spPr>
        <p:txBody>
          <a:bodyPr wrap="square" rtlCol="0">
            <a:spAutoFit/>
          </a:bodyPr>
          <a:lstStyle/>
          <a:p>
            <a:r>
              <a:rPr lang="el-GR" sz="1800"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Πολλοί συμμετέχοντες δήλωσαν σε συνεντεύξεις ότι πιστεύουν ότι ο </a:t>
            </a:r>
            <a:r>
              <a:rPr lang="el-GR" sz="1800" kern="0" dirty="0" err="1">
                <a:solidFill>
                  <a:srgbClr val="2B2B2B"/>
                </a:solidFill>
                <a:latin typeface="Segoe UI" panose="020B0502040204020203" pitchFamily="34" charset="0"/>
                <a:ea typeface="Times New Roman" panose="02020603050405020304" pitchFamily="18" charset="0"/>
                <a:cs typeface="Times New Roman" panose="02020603050405020304" pitchFamily="18" charset="0"/>
              </a:rPr>
              <a:t>Τραμπ</a:t>
            </a:r>
            <a:r>
              <a:rPr lang="el-GR" sz="1800"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 μοιράζεται τη χριστιανική πίστη και τις αξίες τους. Αρκετοί ανέφεραν την αντίθεσή τους στην άμβλωση και τα δικαιώματα των </a:t>
            </a:r>
            <a:r>
              <a:rPr lang="el-GR" sz="1800" b="1"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ΛΟΑΤΚΙ</a:t>
            </a:r>
            <a:r>
              <a:rPr lang="el-GR" sz="1800"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 ιδιαίτερα στις εκφράσεις των </a:t>
            </a:r>
            <a:r>
              <a:rPr lang="el-GR" sz="1800" b="1" i="1" kern="0" dirty="0" err="1">
                <a:solidFill>
                  <a:srgbClr val="2B2B2B"/>
                </a:solidFill>
                <a:latin typeface="Segoe UI" panose="020B0502040204020203" pitchFamily="34" charset="0"/>
                <a:ea typeface="Times New Roman" panose="02020603050405020304" pitchFamily="18" charset="0"/>
                <a:cs typeface="Times New Roman" panose="02020603050405020304" pitchFamily="18" charset="0"/>
              </a:rPr>
              <a:t>τρανσέξουαλ</a:t>
            </a:r>
            <a:r>
              <a:rPr lang="en-US" sz="1800"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a:t>
            </a:r>
            <a:r>
              <a:rPr lang="el-GR" sz="1800" kern="0" dirty="0">
                <a:solidFill>
                  <a:srgbClr val="2B2B2B"/>
                </a:solidFill>
                <a:latin typeface="Segoe UI" panose="020B0502040204020203" pitchFamily="34" charset="0"/>
                <a:ea typeface="Times New Roman" panose="02020603050405020304" pitchFamily="18" charset="0"/>
                <a:cs typeface="Times New Roman" panose="02020603050405020304" pitchFamily="18" charset="0"/>
              </a:rPr>
              <a:t> [</a:t>
            </a:r>
            <a:r>
              <a:rPr lang="el-GR" sz="1800" u="sng" kern="0" dirty="0">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4"/>
              </a:rPr>
              <a:t>Είναι ένα αρκτικόλεξο που προέρχεται από τις λέξεις Λεσβία, Ομοφυλόφιλος, Αμφιφυλόφιλος και Τρανς</a:t>
            </a:r>
            <a:r>
              <a:rPr lang="el-GR" sz="1800" b="1" u="sng" kern="0" baseline="30000" dirty="0">
                <a:solidFill>
                  <a:srgbClr val="123BB6"/>
                </a:solidFill>
                <a:effectLst/>
                <a:highlight>
                  <a:srgbClr val="D1DBFA"/>
                </a:highlight>
                <a:latin typeface="Roboto" panose="02000000000000000000" pitchFamily="2" charset="0"/>
                <a:ea typeface="Times New Roman" panose="02020603050405020304" pitchFamily="18" charset="0"/>
                <a:cs typeface="Times New Roman" panose="02020603050405020304" pitchFamily="18" charset="0"/>
                <a:hlinkClick r:id="rId5"/>
              </a:rPr>
              <a:t>2</a:t>
            </a:r>
            <a:r>
              <a:rPr lang="el-GR" sz="1800"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1800" u="sng" kern="0" dirty="0" err="1">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Το</a:t>
            </a:r>
            <a:r>
              <a:rPr lang="en-US" sz="1800" u="sng" kern="0" dirty="0">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 </a:t>
            </a:r>
            <a:r>
              <a:rPr lang="en-US" sz="1800" u="sng" kern="0" dirty="0" err="1">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διεθνές</a:t>
            </a:r>
            <a:r>
              <a:rPr lang="en-US" sz="1800" u="sng" kern="0" dirty="0">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 α</a:t>
            </a:r>
            <a:r>
              <a:rPr lang="en-US" sz="1800" u="sng" kern="0" dirty="0" err="1">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ρκτικόλεξο</a:t>
            </a:r>
            <a:r>
              <a:rPr lang="en-US" sz="1800" u="sng" kern="0" dirty="0">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 </a:t>
            </a:r>
            <a:r>
              <a:rPr lang="en-US" sz="1800" u="sng" kern="0" dirty="0" err="1">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είν</a:t>
            </a:r>
            <a:r>
              <a:rPr lang="en-US" sz="1800" u="sng" kern="0" dirty="0">
                <a:solidFill>
                  <a:srgbClr val="4007A2"/>
                </a:solidFill>
                <a:effectLst/>
                <a:latin typeface="Roboto" panose="02000000000000000000" pitchFamily="2" charset="0"/>
                <a:ea typeface="Times New Roman" panose="02020603050405020304" pitchFamily="18" charset="0"/>
                <a:cs typeface="Times New Roman" panose="02020603050405020304" pitchFamily="18" charset="0"/>
                <a:hlinkClick r:id="rId6"/>
              </a:rPr>
              <a:t>αι LGBTQ+ (Lesbian, Gay, Bisexual, Transgender και Queer), δηλαδή ΛΟΑΤΚΙ, που είναι αρκτικόλεξο για τις λέξεις: Λεσβία, Ομοφυλόφιλος, Αμφιφυλόφιλος, Τρανς, Queer και Ίντερσεξ άτομα</a:t>
            </a:r>
            <a:r>
              <a:rPr lang="en-US" sz="1800" b="1" u="sng" kern="0" baseline="30000" dirty="0">
                <a:solidFill>
                  <a:srgbClr val="123BB6"/>
                </a:solidFill>
                <a:effectLst/>
                <a:highlight>
                  <a:srgbClr val="D1DBFA"/>
                </a:highlight>
                <a:latin typeface="Roboto" panose="02000000000000000000" pitchFamily="2" charset="0"/>
                <a:ea typeface="Times New Roman" panose="02020603050405020304" pitchFamily="18" charset="0"/>
                <a:cs typeface="Times New Roman" panose="02020603050405020304" pitchFamily="18" charset="0"/>
                <a:hlinkClick r:id="rId7"/>
              </a:rPr>
              <a:t>2</a:t>
            </a:r>
            <a:endParaRPr lang="en-US" dirty="0"/>
          </a:p>
          <a:p>
            <a:endParaRPr lang="en-US" dirty="0"/>
          </a:p>
        </p:txBody>
      </p:sp>
    </p:spTree>
    <p:extLst>
      <p:ext uri="{BB962C8B-B14F-4D97-AF65-F5344CB8AC3E}">
        <p14:creationId xmlns:p14="http://schemas.microsoft.com/office/powerpoint/2010/main" val="347368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0F235-5A65-333E-26A3-4D618113A43E}"/>
              </a:ext>
            </a:extLst>
          </p:cNvPr>
          <p:cNvSpPr>
            <a:spLocks noGrp="1"/>
          </p:cNvSpPr>
          <p:nvPr>
            <p:ph type="title"/>
          </p:nvPr>
        </p:nvSpPr>
        <p:spPr/>
        <p:txBody>
          <a:bodyPr>
            <a:normAutofit fontScale="90000"/>
          </a:bodyPr>
          <a:lstStyle/>
          <a:p>
            <a:r>
              <a:rPr lang="el-GR" sz="3600" b="1" kern="0" dirty="0" err="1">
                <a:solidFill>
                  <a:srgbClr val="111111"/>
                </a:solidFill>
                <a:highlight>
                  <a:srgbClr val="F7F7F7"/>
                </a:highlight>
                <a:latin typeface="Roboto" panose="02000000000000000000" pitchFamily="2" charset="0"/>
                <a:ea typeface="Times New Roman" panose="02020603050405020304" pitchFamily="18" charset="0"/>
                <a:cs typeface="Times New Roman" panose="02020603050405020304" pitchFamily="18" charset="0"/>
              </a:rPr>
              <a:t>Δ</a:t>
            </a:r>
            <a:r>
              <a:rPr lang="el-GR" sz="36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ιαφυλικά</a:t>
            </a:r>
            <a:r>
              <a:rPr lang="el-GR" sz="36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άτομα- </a:t>
            </a:r>
            <a:r>
              <a:rPr lang="el-GR" sz="36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ίντερσεξ</a:t>
            </a:r>
            <a:r>
              <a:rPr lang="el-GR" sz="36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n-US" sz="36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intersex)-</a:t>
            </a:r>
            <a:r>
              <a:rPr lang="el-GR" sz="1800" kern="0" dirty="0">
                <a:solidFill>
                  <a:srgbClr val="343434"/>
                </a:solidFill>
                <a:effectLst/>
                <a:latin typeface="Open Sans" panose="020B0606030504020204" pitchFamily="34" charset="0"/>
                <a:ea typeface="Times New Roman" panose="02020603050405020304" pitchFamily="18" charset="0"/>
              </a:rPr>
              <a:t> </a:t>
            </a:r>
            <a:r>
              <a:rPr lang="el-GR" sz="1800" kern="0" dirty="0">
                <a:solidFill>
                  <a:srgbClr val="343434"/>
                </a:solidFill>
                <a:latin typeface="Open Sans" panose="020B0606030504020204" pitchFamily="34" charset="0"/>
                <a:ea typeface="Times New Roman" panose="02020603050405020304" pitchFamily="18" charset="0"/>
              </a:rPr>
              <a:t>Δ</a:t>
            </a:r>
            <a:r>
              <a:rPr lang="el-GR" sz="1800" kern="0" dirty="0">
                <a:solidFill>
                  <a:srgbClr val="343434"/>
                </a:solidFill>
                <a:effectLst/>
                <a:latin typeface="Open Sans" panose="020B0606030504020204" pitchFamily="34" charset="0"/>
                <a:ea typeface="Times New Roman" panose="02020603050405020304" pitchFamily="18" charset="0"/>
              </a:rPr>
              <a:t>ιαταραχές της ανάπτυξης του φύλου (</a:t>
            </a:r>
            <a:r>
              <a:rPr lang="en-US" sz="1800" kern="0" dirty="0">
                <a:solidFill>
                  <a:srgbClr val="343434"/>
                </a:solidFill>
                <a:effectLst/>
                <a:latin typeface="Open Sans" panose="020B0606030504020204" pitchFamily="34" charset="0"/>
                <a:ea typeface="Times New Roman" panose="02020603050405020304" pitchFamily="18" charset="0"/>
              </a:rPr>
              <a:t>DSD</a:t>
            </a:r>
            <a:r>
              <a:rPr lang="el-GR" sz="1800" kern="0" dirty="0">
                <a:solidFill>
                  <a:srgbClr val="343434"/>
                </a:solidFill>
                <a:effectLst/>
                <a:latin typeface="Open Sans" panose="020B0606030504020204" pitchFamily="34" charset="0"/>
                <a:ea typeface="Times New Roman" panose="02020603050405020304" pitchFamily="18" charset="0"/>
              </a:rPr>
              <a:t>)</a:t>
            </a:r>
            <a:r>
              <a:rPr lang="en-US" sz="1800" kern="0" dirty="0">
                <a:solidFill>
                  <a:srgbClr val="343434"/>
                </a:solidFill>
                <a:effectLst/>
                <a:latin typeface="Open Sans" panose="020B0606030504020204" pitchFamily="34" charset="0"/>
                <a:ea typeface="Times New Roman" panose="02020603050405020304" pitchFamily="18" charset="0"/>
              </a:rPr>
              <a:t> </a:t>
            </a:r>
            <a:r>
              <a:rPr lang="en-US" sz="3100" kern="0" dirty="0">
                <a:solidFill>
                  <a:srgbClr val="343434"/>
                </a:solidFill>
                <a:effectLst/>
                <a:latin typeface="Open Sans" panose="020B0606030504020204" pitchFamily="34" charset="0"/>
                <a:ea typeface="Times New Roman" panose="02020603050405020304" pitchFamily="18" charset="0"/>
              </a:rPr>
              <a:t>(</a:t>
            </a:r>
            <a:r>
              <a:rPr lang="en-US" sz="1600" b="0" i="0" dirty="0">
                <a:solidFill>
                  <a:srgbClr val="111111"/>
                </a:solidFill>
                <a:effectLst/>
                <a:highlight>
                  <a:srgbClr val="FFFFFF"/>
                </a:highlight>
                <a:latin typeface="Roboto" panose="02000000000000000000" pitchFamily="2" charset="0"/>
              </a:rPr>
              <a:t>""Differences of Sex Development"".</a:t>
            </a:r>
            <a:r>
              <a:rPr lang="el-GR" sz="1800" kern="0" dirty="0">
                <a:solidFill>
                  <a:srgbClr val="343434"/>
                </a:solidFill>
                <a:effectLst/>
                <a:latin typeface="Open Sans" panose="020B0606030504020204" pitchFamily="34" charset="0"/>
                <a:ea typeface="Times New Roman" panose="02020603050405020304" pitchFamily="18" charset="0"/>
              </a:rPr>
              <a:t>,</a:t>
            </a:r>
            <a:endParaRPr lang="en-US" dirty="0"/>
          </a:p>
        </p:txBody>
      </p:sp>
      <p:sp>
        <p:nvSpPr>
          <p:cNvPr id="3" name="TextBox 2">
            <a:extLst>
              <a:ext uri="{FF2B5EF4-FFF2-40B4-BE49-F238E27FC236}">
                <a16:creationId xmlns:a16="http://schemas.microsoft.com/office/drawing/2014/main" id="{070905F4-146E-E7B1-AE4A-14B7B474ABE2}"/>
              </a:ext>
            </a:extLst>
          </p:cNvPr>
          <p:cNvSpPr txBox="1"/>
          <p:nvPr/>
        </p:nvSpPr>
        <p:spPr>
          <a:xfrm>
            <a:off x="134815" y="1690689"/>
            <a:ext cx="8874369" cy="5518690"/>
          </a:xfrm>
          <a:prstGeom prst="rect">
            <a:avLst/>
          </a:prstGeom>
          <a:noFill/>
        </p:spPr>
        <p:txBody>
          <a:bodyPr wrap="square" rtlCol="0">
            <a:spAutoFit/>
          </a:bodyPr>
          <a:lstStyle/>
          <a:p>
            <a:pPr marL="0" marR="0">
              <a:lnSpc>
                <a:spcPct val="107000"/>
              </a:lnSpc>
              <a:spcBef>
                <a:spcPts val="0"/>
              </a:spcBef>
              <a:spcAft>
                <a:spcPts val="0"/>
              </a:spcAft>
            </a:pP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Τα άτομα ενδιάμεσου φύλου, γνωστά και ως</a:t>
            </a:r>
            <a:r>
              <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διαφυλικά</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γεννιούνται με μια συνδυασμένη παρουσία ανδρικών και θηλυκών γεννητικών οργάνων ή άλλων σεξουαλικών χαρακτηριστικών. Οι περισσότερες περιπτώσεις αφορούν ανωμαλίες στην ανάπτυξη των </a:t>
            </a:r>
            <a:r>
              <a:rPr lang="el-GR" sz="1800"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γονάδων</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kern="0" dirty="0">
                <a:solidFill>
                  <a:srgbClr val="343434"/>
                </a:solidFill>
                <a:effectLst/>
                <a:latin typeface="Open Sans" panose="020B0606030504020204" pitchFamily="34" charset="0"/>
                <a:ea typeface="Times New Roman" panose="02020603050405020304" pitchFamily="18" charset="0"/>
              </a:rPr>
              <a:t>Η πιο κοινή αιτία των </a:t>
            </a:r>
            <a:r>
              <a:rPr lang="el-GR" sz="1800" kern="0" dirty="0" err="1">
                <a:solidFill>
                  <a:srgbClr val="343434"/>
                </a:solidFill>
                <a:effectLst/>
                <a:latin typeface="Open Sans" panose="020B0606030504020204" pitchFamily="34" charset="0"/>
                <a:ea typeface="Times New Roman" panose="02020603050405020304" pitchFamily="18" charset="0"/>
              </a:rPr>
              <a:t>ίντερσεξ</a:t>
            </a:r>
            <a:r>
              <a:rPr lang="el-GR" sz="1800" kern="0" dirty="0">
                <a:solidFill>
                  <a:srgbClr val="343434"/>
                </a:solidFill>
                <a:effectLst/>
                <a:latin typeface="Open Sans" panose="020B0606030504020204" pitchFamily="34" charset="0"/>
                <a:ea typeface="Times New Roman" panose="02020603050405020304" pitchFamily="18" charset="0"/>
              </a:rPr>
              <a:t> παθήσεων είναι η συγγενής υπερπλασία των επινεφριδίων (</a:t>
            </a:r>
            <a:r>
              <a:rPr lang="en-US" sz="1800" kern="0" dirty="0">
                <a:solidFill>
                  <a:srgbClr val="343434"/>
                </a:solidFill>
                <a:effectLst/>
                <a:latin typeface="Open Sans" panose="020B0606030504020204" pitchFamily="34" charset="0"/>
                <a:ea typeface="Times New Roman" panose="02020603050405020304" pitchFamily="18" charset="0"/>
              </a:rPr>
              <a:t>CAH</a:t>
            </a:r>
            <a:r>
              <a:rPr lang="el-GR" sz="1800" kern="0" dirty="0">
                <a:solidFill>
                  <a:srgbClr val="343434"/>
                </a:solidFill>
                <a:effectLst/>
                <a:latin typeface="Open Sans" panose="020B0606030504020204" pitchFamily="34" charset="0"/>
                <a:ea typeface="Times New Roman" panose="02020603050405020304" pitchFamily="18" charset="0"/>
              </a:rPr>
              <a:t>), η οποία εμφανίζεται σε 1 στις 15.000 γεννήσεις ζώντων νεογνών παγκοσμίως. </a:t>
            </a:r>
            <a:endPar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kern="0" dirty="0">
              <a:solidFill>
                <a:srgbClr val="111111"/>
              </a:solidFill>
              <a:highlight>
                <a:srgbClr val="F7F7F7"/>
              </a:highlight>
              <a:latin typeface="Roboto" panose="02000000000000000000"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Υπάρχουν τέσσερεις βασικές κατηγορίες </a:t>
            </a:r>
            <a:r>
              <a:rPr lang="el-GR" sz="1800"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διαφυλικότητας</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a:t>
            </a:r>
            <a:endParaRPr lang="en-US" sz="1800" kern="100" dirty="0">
              <a:effectLst/>
              <a:highlight>
                <a:srgbClr val="F7F7F7"/>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46, </a:t>
            </a:r>
            <a:r>
              <a:rPr lang="en-US"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XX</a:t>
            </a: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Διαφυλικότητα</a:t>
            </a: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Άτομα με κανονικό ζεύγος χρωμοσωμάτων </a:t>
            </a:r>
            <a:r>
              <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XX</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αλλά με αναπτυξιακές ανωμαλίες στα γεννητικά όργανα.</a:t>
            </a:r>
            <a:endParaRPr lang="en-US" sz="1800" kern="100" dirty="0">
              <a:solidFill>
                <a:srgbClr val="111111"/>
              </a:solidFill>
              <a:effectLst/>
              <a:highlight>
                <a:srgbClr val="F7F7F7"/>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46, </a:t>
            </a:r>
            <a:r>
              <a:rPr lang="en-US"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XY</a:t>
            </a: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Διαφυλικότητα</a:t>
            </a: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Άτομα με ζεύγος χρωμοσωμάτων </a:t>
            </a:r>
            <a:r>
              <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XY</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αλλά με αναπτυξιακές ανωμαλίες.</a:t>
            </a:r>
            <a:endParaRPr lang="en-US" sz="1800" kern="100" dirty="0">
              <a:solidFill>
                <a:srgbClr val="111111"/>
              </a:solidFill>
              <a:effectLst/>
              <a:highlight>
                <a:srgbClr val="F7F7F7"/>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Αληθινή </a:t>
            </a:r>
            <a:r>
              <a:rPr lang="el-GR" sz="18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Γοναδική</a:t>
            </a: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b="1" kern="0" dirty="0" err="1">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Διαφυλικότητα</a:t>
            </a:r>
            <a:r>
              <a:rPr lang="el-GR" sz="1800" b="1"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 </a:t>
            </a:r>
            <a:r>
              <a:rPr lang="el-GR" sz="1800" kern="0" dirty="0">
                <a:solidFill>
                  <a:srgbClr val="111111"/>
                </a:solidFill>
                <a:effectLst/>
                <a:highlight>
                  <a:srgbClr val="F7F7F7"/>
                </a:highlight>
                <a:latin typeface="Roboto" panose="02000000000000000000" pitchFamily="2" charset="0"/>
                <a:ea typeface="Times New Roman" panose="02020603050405020304" pitchFamily="18" charset="0"/>
                <a:cs typeface="Times New Roman" panose="02020603050405020304" pitchFamily="18" charset="0"/>
              </a:rPr>
              <a:t>Άτομα με ταυτόχρονη παρουσία ωοθηκών και όρχεων.</a:t>
            </a:r>
            <a:endParaRPr lang="en-US" sz="1800" kern="100" dirty="0">
              <a:solidFill>
                <a:srgbClr val="111111"/>
              </a:solidFill>
              <a:effectLst/>
              <a:highlight>
                <a:srgbClr val="F7F7F7"/>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a:tabLst>
                <a:tab pos="457200" algn="l"/>
              </a:tabLst>
            </a:pPr>
            <a:r>
              <a:rPr lang="el-GR" sz="1800" b="1" kern="0" dirty="0" err="1">
                <a:solidFill>
                  <a:srgbClr val="111111"/>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Ψευδοδιαφυλικότητα</a:t>
            </a:r>
            <a:r>
              <a:rPr lang="el-GR" sz="1800" b="1" kern="0" dirty="0">
                <a:solidFill>
                  <a:srgbClr val="111111"/>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111111"/>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 </a:t>
            </a:r>
            <a:r>
              <a:rPr lang="el-GR" sz="1800" kern="0" dirty="0">
                <a:solidFill>
                  <a:srgbClr val="111111"/>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Τα εξωτερικά γεννητικά όργανα δεν αντιστοιχούν στα εσωτερικά.</a:t>
            </a:r>
            <a:r>
              <a:rPr lang="en-US" sz="1800" kern="0" dirty="0">
                <a:solidFill>
                  <a:srgbClr val="111111"/>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 </a:t>
            </a:r>
            <a:r>
              <a:rPr lang="el-GR" sz="1800" kern="0" dirty="0">
                <a:solidFill>
                  <a:srgbClr val="111111"/>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(λ.χ. ύπαρξη ωοθηκών σε άτομο που φαίνεται εξωτερικά με πέος). </a:t>
            </a:r>
            <a:endParaRPr lang="en-US" sz="1800" kern="100" dirty="0">
              <a:solidFill>
                <a:srgbClr val="272727"/>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103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CF77F3-DCCB-6014-E8FE-6B79BB5D953E}"/>
              </a:ext>
            </a:extLst>
          </p:cNvPr>
          <p:cNvSpPr>
            <a:spLocks noGrp="1"/>
          </p:cNvSpPr>
          <p:nvPr>
            <p:ph type="title"/>
          </p:nvPr>
        </p:nvSpPr>
        <p:spPr>
          <a:xfrm>
            <a:off x="1066800" y="124033"/>
            <a:ext cx="7967030" cy="1280890"/>
          </a:xfrm>
        </p:spPr>
        <p:txBody>
          <a:bodyPr>
            <a:normAutofit fontScale="90000"/>
          </a:bodyPr>
          <a:lstStyle/>
          <a:p>
            <a:r>
              <a:rPr lang="el-GR" sz="3600" b="1"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Γυναίκα με αρσενικά ή διφορούμενα γεννητικά όργανα.</a:t>
            </a:r>
            <a:br>
              <a:rPr lang="en-US" sz="3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30CBDA1C-A694-642C-8E53-F8ABDE454D0D}"/>
              </a:ext>
            </a:extLst>
          </p:cNvPr>
          <p:cNvSpPr txBox="1"/>
          <p:nvPr/>
        </p:nvSpPr>
        <p:spPr>
          <a:xfrm>
            <a:off x="110170" y="1450969"/>
            <a:ext cx="9033830" cy="4642553"/>
          </a:xfrm>
          <a:prstGeom prst="rect">
            <a:avLst/>
          </a:prstGeom>
          <a:noFill/>
        </p:spPr>
        <p:txBody>
          <a:bodyPr wrap="square">
            <a:spAutoFit/>
          </a:bodyPr>
          <a:lstStyle/>
          <a:p>
            <a:pPr marL="0" marR="0">
              <a:lnSpc>
                <a:spcPts val="1950"/>
              </a:lnSpc>
              <a:spcBef>
                <a:spcPts val="0"/>
              </a:spcBef>
              <a:spcAft>
                <a:spcPts val="1200"/>
              </a:spcAft>
            </a:pP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Σε αυτόν τον τύπο </a:t>
            </a:r>
            <a:r>
              <a:rPr lang="el-GR" sz="14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ίντερσεξ</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κατάστασης, ένα άτομο έχει θηλυκά (</a:t>
            </a:r>
            <a:r>
              <a:rPr lang="en-US"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XX</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χρωμοσώματα με φυσιολογικές ωοθήκες και μήτρα, αλλά τα εξωτερικά γεννητικά όργανα φαίνεται να είναι αρσενικά. Η κλειτορίδα μπορεί να διευρυνθεί και να μοιάζει με πέος. Οι πτυχές του δέρματος των εξωτερικών γυναικείων γεννητικών οργάνων «χείλη»  μπορούν επίσης να ενωθούν μεταξύ τους για να κλείσουν τον κόλπο.</a:t>
            </a:r>
            <a:b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b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Αυτή η κατάσταση ονομάζεται 46, </a:t>
            </a:r>
            <a:r>
              <a:rPr lang="en-US"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XX DSD</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ή 46, </a:t>
            </a:r>
            <a:r>
              <a:rPr lang="en-US"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XX</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με αρρενοποίηση. </a:t>
            </a:r>
            <a:r>
              <a:rPr lang="el-GR" sz="1400" u="sng"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Συνήθως προκύπτει από την έκθεση ενός θηλυκού εμβρύου σε μεγάλη ποσότητα αρσενικών ορμονών φύλου πριν από τη γέννηση</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όπως:</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Η συγγενής υπερπλασία των επινεφριδίων (η πιο κοινή αιτία) είναι μια ομάδα κληρονομικών διαταραχών στις οποίες τα επινεφρίδια στερούνται ενός ενζύμου που απαιτείται για την παραγωγή των ορμονών </a:t>
            </a:r>
            <a:r>
              <a:rPr lang="el-GR" sz="14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κορτιζόλης</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και </a:t>
            </a:r>
            <a:r>
              <a:rPr lang="el-GR" sz="14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αλδοστερόνης</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Κατά συνέπεια, το σώμα παράγει περισσότερα ανδρογόνα (αρσενικές ορμόνες φύλου).</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Έκθεση της μητέρας σε ανδρικές ορμόνες κατά τη διάρκεια της εγκυμοσύνης, όπως το </a:t>
            </a:r>
            <a:r>
              <a:rPr lang="el-GR" sz="14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τζελ</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τεστοστερόνης που χρησιμοποιείται από τους άνδρες για τη θεραπεία μιας ορμονικής ανεπάρκειας.</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Όγκοι στη μητέρα που παράγουν ανδρικές ορμόνες (συχνά όγκοι ωοθηκών)</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Ανεπάρκεια στο ένζυμο </a:t>
            </a:r>
            <a:r>
              <a:rPr lang="el-GR" sz="14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αρωματάση</a:t>
            </a:r>
            <a:r>
              <a:rPr lang="el-GR" sz="14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το οποίο είναι υπεύθυνο για τη μετατροπή των ανδρικών ορμονών σε γυναικείες ορμόνες. Σε αυτή την περίπτωση, τα συμπτώματα μπορεί να μην εμφανιστούν μέχρι την εφηβεία.</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977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38200" y="1162054"/>
            <a:ext cx="7786688"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l-GR" altLang="el-GR" sz="1600" dirty="0">
                <a:latin typeface="+mn-lt"/>
              </a:rPr>
              <a:t>Υπάρχει η άποψη πως δεν πρέπει να θίγονται τέτοια ζητήματα στο σχολείο, διότι τέτοια μαθήματα «σπρώχνουν τους νέους και τις νέες στην «ακολασία» και την πρόωρη εμπλοκή τους με το Σεξ. </a:t>
            </a:r>
            <a:r>
              <a:rPr lang="el-GR" altLang="el-GR" sz="1100" dirty="0">
                <a:latin typeface="+mn-lt"/>
              </a:rPr>
              <a:t>Η άποψη αυτή, ενισχύεται τα τελευταία χρόνια στις ΗΠΑ, ιδιαίτερα από κύκλους που πλαισιώνουν το σύστημα γύρω από τον </a:t>
            </a:r>
            <a:r>
              <a:rPr lang="el-GR" altLang="el-GR" sz="1100" dirty="0" err="1">
                <a:latin typeface="+mn-lt"/>
              </a:rPr>
              <a:t>Τραμπ</a:t>
            </a:r>
            <a:r>
              <a:rPr lang="el-GR" altLang="el-GR" sz="1100" dirty="0">
                <a:latin typeface="+mn-lt"/>
              </a:rPr>
              <a:t>.</a:t>
            </a:r>
            <a:endParaRPr lang="el-GR" altLang="el-GR" sz="1600" dirty="0">
              <a:latin typeface="+mn-lt"/>
            </a:endParaRPr>
          </a:p>
          <a:p>
            <a:pPr eaLnBrk="1" fontAlgn="auto" hangingPunct="1">
              <a:spcBef>
                <a:spcPts val="0"/>
              </a:spcBef>
              <a:spcAft>
                <a:spcPts val="0"/>
              </a:spcAft>
              <a:defRPr/>
            </a:pPr>
            <a:r>
              <a:rPr lang="el-GR" sz="1600" dirty="0">
                <a:latin typeface="+mn-lt"/>
              </a:rPr>
              <a:t>Ωστόσο, η επιστημονική βιβλιογραφία που πηγαίνει πίσω δεκαετίες δείχνει συντριπτικά ότι τα επιχειρήματα των συντηρητικών κοινωνικών κύκλων για τη σεξουαλική αγωγή είναι ψευδή. </a:t>
            </a:r>
            <a:r>
              <a:rPr lang="el-GR" sz="1100" dirty="0">
                <a:latin typeface="+mn-lt"/>
              </a:rPr>
              <a:t>Αρκετές μεγάλης κλίμακας συστηματικές επισκοπήσεις δεκάδων μελετών από τη δεκαετία του 1970 έως τη δεκαετία του 1990 δεν βρήκαν καμία ένδειξη ότι η σεξουαλική αγωγή συνέβαλε στην αυξημένη σεξουαλική δραστηριότητα στους νέους. Οι περισσότερες από τις μελέτες είτε δεν βρήκαν καμία αλλαγή στη συμπεριφορά, είτε βρήκαν πως οι νέοι υιοθετούν ασφαλέστερες σεξουαλικές πρακτικές, μετά την παρακολούθηση μαθημάτων Σεξουαλικής Αγωγής Υγείας. </a:t>
            </a:r>
            <a:r>
              <a:rPr lang="el-GR" sz="1600" dirty="0">
                <a:latin typeface="+mn-lt"/>
              </a:rPr>
              <a:t>Μόνο μια μικρή μειοψηφία των μελετών διαπίστωσε μια συσχέτιση μεταξύ της σεξουαλικής αγωγής και της αύξησης της σεξουαλικής δραστηριότητας. Σύμφωνα με τα λόγια ενός συγγραφέα, "</a:t>
            </a:r>
            <a:r>
              <a:rPr lang="el-GR" sz="1600" u="sng" dirty="0">
                <a:latin typeface="+mn-lt"/>
              </a:rPr>
              <a:t>η συντριπτική πλειοψηφία των εκθέσεων που επισκοπήθηκαν, ανεξάρτητα από τις διακυμάνσεις στη μεθοδολογία, τις χώρες υπό έρευνα και το έτος της δημοσίευσης, βρήκε μικρή υποστήριξη για τον ισχυρισμό ότι η Σεξουαλική Αγωγή Υγείας ενθαρρύνει τον πειραματισμό ή την αύξηση της σεξουαλικής </a:t>
            </a:r>
            <a:r>
              <a:rPr lang="el-GR" u="sng" dirty="0"/>
              <a:t>δραστηριότητας. </a:t>
            </a:r>
            <a:r>
              <a:rPr lang="el-GR" dirty="0"/>
              <a:t>(</a:t>
            </a:r>
            <a:r>
              <a:rPr lang="en-US" b="1" dirty="0">
                <a:hlinkClick r:id="rId3"/>
              </a:rPr>
              <a:t>Kirby DB</a:t>
            </a:r>
            <a:r>
              <a:rPr lang="en-US" b="1" dirty="0"/>
              <a:t>, κ.α. (2007). Sex and HIV education programs: their impact on sexual behaviors of young people throughout the world. The Journal of Adolescent Health, 40(3):206-217. DOI: </a:t>
            </a:r>
            <a:r>
              <a:rPr lang="en-US" b="1" u="sng" dirty="0">
                <a:hlinkClick r:id="rId4"/>
              </a:rPr>
              <a:t>10.1016/j.jadohealth.2006.11.143</a:t>
            </a:r>
            <a:r>
              <a:rPr lang="en-US" b="1" dirty="0"/>
              <a:t> </a:t>
            </a:r>
            <a:endParaRPr lang="el-GR" b="1" dirty="0"/>
          </a:p>
          <a:p>
            <a:pPr eaLnBrk="1" fontAlgn="auto" hangingPunct="1">
              <a:spcBef>
                <a:spcPts val="0"/>
              </a:spcBef>
              <a:spcAft>
                <a:spcPts val="0"/>
              </a:spcAft>
              <a:defRPr/>
            </a:pPr>
            <a:endParaRPr lang="el-GR" dirty="0"/>
          </a:p>
          <a:p>
            <a:pPr eaLnBrk="1" fontAlgn="auto" hangingPunct="1">
              <a:spcBef>
                <a:spcPts val="0"/>
              </a:spcBef>
              <a:spcAft>
                <a:spcPts val="0"/>
              </a:spcAft>
              <a:defRPr/>
            </a:pPr>
            <a:endParaRPr lang="el-GR" altLang="el-GR" sz="2400" dirty="0">
              <a:latin typeface="Arial" panose="020B0604020202020204" pitchFamily="34" charset="0"/>
            </a:endParaRPr>
          </a:p>
        </p:txBody>
      </p:sp>
      <p:sp>
        <p:nvSpPr>
          <p:cNvPr id="2" name="Τίτλος 1"/>
          <p:cNvSpPr>
            <a:spLocks noGrp="1"/>
          </p:cNvSpPr>
          <p:nvPr>
            <p:ph type="title"/>
          </p:nvPr>
        </p:nvSpPr>
        <p:spPr>
          <a:xfrm>
            <a:off x="609600" y="152400"/>
            <a:ext cx="8015288" cy="931863"/>
          </a:xfrm>
        </p:spPr>
        <p:txBody>
          <a:bodyPr rtlCol="0">
            <a:normAutofit/>
          </a:bodyPr>
          <a:lstStyle/>
          <a:p>
            <a:pPr eaLnBrk="1" fontAlgn="auto" hangingPunct="1">
              <a:spcAft>
                <a:spcPts val="0"/>
              </a:spcAft>
              <a:defRPr/>
            </a:pPr>
            <a:r>
              <a:rPr lang="el-GR" altLang="el-GR" b="1" dirty="0">
                <a:solidFill>
                  <a:schemeClr val="tx1">
                    <a:lumMod val="75000"/>
                    <a:lumOff val="25000"/>
                  </a:schemeClr>
                </a:solidFill>
                <a:latin typeface="Bahnschrift Light Condensed" panose="020B0502040204020203" pitchFamily="34" charset="0"/>
              </a:rPr>
              <a:t>Σεξουαλική Αγωγή: Μήπως δεν πρέπει;</a:t>
            </a:r>
            <a:endParaRPr lang="en-GB" b="1" dirty="0">
              <a:solidFill>
                <a:schemeClr val="tx1">
                  <a:lumMod val="75000"/>
                  <a:lumOff val="25000"/>
                </a:schemeClr>
              </a:solidFill>
              <a:latin typeface="Bahnschrift Light Condensed"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912DB42F-2BAB-38C0-AA15-639A3C402BDF}"/>
              </a:ext>
            </a:extLst>
          </p:cNvPr>
          <p:cNvSpPr>
            <a:spLocks noGrp="1"/>
          </p:cNvSpPr>
          <p:nvPr>
            <p:ph type="title"/>
          </p:nvPr>
        </p:nvSpPr>
        <p:spPr>
          <a:xfrm>
            <a:off x="115676" y="0"/>
            <a:ext cx="9144000" cy="306903"/>
          </a:xfrm>
        </p:spPr>
        <p:txBody>
          <a:bodyPr>
            <a:normAutofit fontScale="90000"/>
          </a:bodyPr>
          <a:lstStyle/>
          <a:p>
            <a:r>
              <a:rPr lang="el-GR" sz="2000" b="1"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Αρσενικό άτομο με γυναικεία γεννητικά όργανα</a:t>
            </a:r>
            <a:endParaRPr lang="en-US" sz="2000" dirty="0"/>
          </a:p>
        </p:txBody>
      </p:sp>
      <p:sp>
        <p:nvSpPr>
          <p:cNvPr id="4" name="TextBox 3">
            <a:extLst>
              <a:ext uri="{FF2B5EF4-FFF2-40B4-BE49-F238E27FC236}">
                <a16:creationId xmlns:a16="http://schemas.microsoft.com/office/drawing/2014/main" id="{8960C8E6-9B4A-284A-5AC7-5EB3FC761F7B}"/>
              </a:ext>
            </a:extLst>
          </p:cNvPr>
          <p:cNvSpPr txBox="1"/>
          <p:nvPr/>
        </p:nvSpPr>
        <p:spPr>
          <a:xfrm>
            <a:off x="115676" y="664140"/>
            <a:ext cx="8604173" cy="5529719"/>
          </a:xfrm>
          <a:prstGeom prst="rect">
            <a:avLst/>
          </a:prstGeom>
          <a:noFill/>
        </p:spPr>
        <p:txBody>
          <a:bodyPr wrap="square">
            <a:spAutoFit/>
          </a:bodyPr>
          <a:lstStyle/>
          <a:p>
            <a:pPr marL="0" marR="0">
              <a:lnSpc>
                <a:spcPts val="1950"/>
              </a:lnSpc>
              <a:spcBef>
                <a:spcPts val="0"/>
              </a:spcBef>
              <a:spcAft>
                <a:spcPts val="750"/>
              </a:spcAft>
            </a:pP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Με αυτόν τον τύπο </a:t>
            </a:r>
            <a:r>
              <a:rPr lang="el-GR" sz="18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ίντερσεξ</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κατάστασης, ένα άτομο έχει αρσενικά χρωμοσώματα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XY</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αλλά τα εξωτερικά γεννητικά όργανα φαίνονται θηλυκά, διφορούμενα ή ατελώς σχηματισμένα. Σε ορισμένες περιπτώσεις, οι </a:t>
            </a:r>
            <a:r>
              <a:rPr lang="el-GR" sz="18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όρχεις</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δεν κατεβαίνουν και παραμένουν μέσα στο σώμα. Αυτό είναι γνωστό ως 46,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XY DSD</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ή 46,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XY</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με </a:t>
            </a:r>
            <a:r>
              <a:rPr lang="el-GR" sz="18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υπο</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-αρρενοποίηση.</a:t>
            </a:r>
            <a:b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b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Προκειμένου να αναπτυχθούν τα αρσενικά εξωτερικά γεννητικά όργανα, το σώμα απαιτεί ισορροπία μεταξύ των θηλυκών και αρσενικών ορμονών φύλου. Η έλλειψη ανδρικών ορμονών μπορεί να οδηγήσει σε 46,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XY DSD</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Μ</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π</a:t>
            </a:r>
            <a:r>
              <a:rPr lang="en-US" sz="18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ορεί</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να </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οφείλεται σε</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Προβλήματα των όρχεων που οδηγούν σε πολύ λίγες ανδρικές ορμόνες (όπως </a:t>
            </a:r>
            <a:r>
              <a:rPr lang="el-GR" sz="1800" kern="0" dirty="0">
                <a:solidFill>
                  <a:srgbClr val="2A74C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hlinkClick r:id="rId3"/>
              </a:rPr>
              <a:t>χαμηλή τεστοστερόνη</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Προβλήματα σχηματισμού τεστοστερόνης, όπως η έλλειψη ενός ενζύμου που απαιτείται για ένα από τα βήματα κατά τη διάρκεια της παραγωγής αυτής της ανδρικής ορμόνης φύλου.</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950"/>
              </a:lnSpc>
              <a:spcBef>
                <a:spcPts val="0"/>
              </a:spcBef>
              <a:spcAft>
                <a:spcPts val="800"/>
              </a:spcAft>
              <a:buFont typeface="+mj-lt"/>
              <a:buAutoNum type="arabicPeriod"/>
              <a:tabLst>
                <a:tab pos="457200" algn="l"/>
              </a:tabLst>
            </a:pP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Δυσκολία στη χρήση τεστοστερόνης, στην οποία το σώμα παράγει αρκετή ορμόνη, αλλά δεν μπορεί να τη χρησιμοποιήσει σωστά. Αυτό μπορεί να συμβεί όταν το άτομο στερείται ενός ενζύμου που απαιτείται για τη μετατροπή της τεστοστερόνης σε άλλη ενεργή μορφή ή όταν τα κύτταρα του σώματος δεν ανταποκρίνονται κατάλληλα στην τεστοστερόνη (σύνδρομο αναισθησίας ανδρογόνων).</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26074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1A9DE-8AF8-25FF-3167-A902BA5A681E}"/>
              </a:ext>
            </a:extLst>
          </p:cNvPr>
          <p:cNvSpPr>
            <a:spLocks noGrp="1"/>
          </p:cNvSpPr>
          <p:nvPr>
            <p:ph type="title"/>
          </p:nvPr>
        </p:nvSpPr>
        <p:spPr>
          <a:xfrm>
            <a:off x="628650" y="365127"/>
            <a:ext cx="7886700" cy="725544"/>
          </a:xfrm>
        </p:spPr>
        <p:txBody>
          <a:bodyPr>
            <a:normAutofit fontScale="90000"/>
          </a:bodyPr>
          <a:lstStyle/>
          <a:p>
            <a:r>
              <a:rPr lang="el-GR" sz="2200" b="1"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Συνδυασμός αρσενικών και θηλυκών χαρακτηριστικών</a:t>
            </a:r>
            <a:br>
              <a:rPr lang="en-US" sz="3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3EA42B65-9E27-265A-CE6A-DC8984D1827D}"/>
              </a:ext>
            </a:extLst>
          </p:cNvPr>
          <p:cNvSpPr txBox="1"/>
          <p:nvPr/>
        </p:nvSpPr>
        <p:spPr>
          <a:xfrm>
            <a:off x="198303" y="1872217"/>
            <a:ext cx="8747393" cy="3139321"/>
          </a:xfrm>
          <a:prstGeom prst="rect">
            <a:avLst/>
          </a:prstGeom>
          <a:noFill/>
        </p:spPr>
        <p:txBody>
          <a:bodyPr wrap="square">
            <a:spAutoFit/>
          </a:bodyPr>
          <a:lstStyle/>
          <a:p>
            <a:r>
              <a:rPr lang="el-GR" sz="1800" kern="0" dirty="0">
                <a:solidFill>
                  <a:srgbClr val="343434"/>
                </a:solidFill>
                <a:effectLst/>
                <a:latin typeface="Open Sans" panose="020B0606030504020204" pitchFamily="34" charset="0"/>
                <a:ea typeface="Times New Roman" panose="02020603050405020304" pitchFamily="18" charset="0"/>
              </a:rPr>
              <a:t>Σε αυτόν τον τύπο </a:t>
            </a:r>
            <a:r>
              <a:rPr lang="el-GR" sz="1800" kern="0" dirty="0" err="1">
                <a:solidFill>
                  <a:srgbClr val="343434"/>
                </a:solidFill>
                <a:effectLst/>
                <a:latin typeface="Open Sans" panose="020B0606030504020204" pitchFamily="34" charset="0"/>
                <a:ea typeface="Times New Roman" panose="02020603050405020304" pitchFamily="18" charset="0"/>
              </a:rPr>
              <a:t>ίντερσεξ</a:t>
            </a:r>
            <a:r>
              <a:rPr lang="el-GR" sz="1800" kern="0" dirty="0">
                <a:solidFill>
                  <a:srgbClr val="343434"/>
                </a:solidFill>
                <a:effectLst/>
                <a:latin typeface="Open Sans" panose="020B0606030504020204" pitchFamily="34" charset="0"/>
                <a:ea typeface="Times New Roman" panose="02020603050405020304" pitchFamily="18" charset="0"/>
              </a:rPr>
              <a:t> κατάστασης - γνωστή ως πραγματική </a:t>
            </a:r>
            <a:r>
              <a:rPr lang="el-GR" sz="1800" kern="0" dirty="0" err="1">
                <a:solidFill>
                  <a:srgbClr val="343434"/>
                </a:solidFill>
                <a:effectLst/>
                <a:latin typeface="Open Sans" panose="020B0606030504020204" pitchFamily="34" charset="0"/>
                <a:ea typeface="Times New Roman" panose="02020603050405020304" pitchFamily="18" charset="0"/>
              </a:rPr>
              <a:t>γοναδική</a:t>
            </a:r>
            <a:r>
              <a:rPr lang="el-GR" sz="1800" kern="0" dirty="0">
                <a:solidFill>
                  <a:srgbClr val="343434"/>
                </a:solidFill>
                <a:effectLst/>
                <a:latin typeface="Open Sans" panose="020B0606030504020204" pitchFamily="34" charset="0"/>
                <a:ea typeface="Times New Roman" panose="02020603050405020304" pitchFamily="18" charset="0"/>
              </a:rPr>
              <a:t> </a:t>
            </a:r>
            <a:r>
              <a:rPr lang="en-US" sz="1800" kern="0" dirty="0">
                <a:solidFill>
                  <a:srgbClr val="343434"/>
                </a:solidFill>
                <a:effectLst/>
                <a:latin typeface="Open Sans" panose="020B0606030504020204" pitchFamily="34" charset="0"/>
                <a:ea typeface="Times New Roman" panose="02020603050405020304" pitchFamily="18" charset="0"/>
              </a:rPr>
              <a:t>DSD</a:t>
            </a:r>
            <a:r>
              <a:rPr lang="el-GR" sz="1800" kern="0" dirty="0">
                <a:solidFill>
                  <a:srgbClr val="343434"/>
                </a:solidFill>
                <a:effectLst/>
                <a:latin typeface="Open Sans" panose="020B0606030504020204" pitchFamily="34" charset="0"/>
                <a:ea typeface="Times New Roman" panose="02020603050405020304" pitchFamily="18" charset="0"/>
              </a:rPr>
              <a:t> ή </a:t>
            </a:r>
            <a:r>
              <a:rPr lang="el-GR" sz="1800" kern="0" dirty="0" err="1">
                <a:solidFill>
                  <a:srgbClr val="343434"/>
                </a:solidFill>
                <a:effectLst/>
                <a:latin typeface="Open Sans" panose="020B0606030504020204" pitchFamily="34" charset="0"/>
                <a:ea typeface="Times New Roman" panose="02020603050405020304" pitchFamily="18" charset="0"/>
              </a:rPr>
              <a:t>ωοθικορχική</a:t>
            </a:r>
            <a:r>
              <a:rPr lang="el-GR" sz="1800" kern="0" dirty="0">
                <a:solidFill>
                  <a:srgbClr val="343434"/>
                </a:solidFill>
                <a:effectLst/>
                <a:latin typeface="Open Sans" panose="020B0606030504020204" pitchFamily="34" charset="0"/>
                <a:ea typeface="Times New Roman" panose="02020603050405020304" pitchFamily="18" charset="0"/>
              </a:rPr>
              <a:t> </a:t>
            </a:r>
            <a:r>
              <a:rPr lang="en-US" sz="1800" kern="0" dirty="0">
                <a:solidFill>
                  <a:srgbClr val="343434"/>
                </a:solidFill>
                <a:effectLst/>
                <a:latin typeface="Open Sans" panose="020B0606030504020204" pitchFamily="34" charset="0"/>
                <a:ea typeface="Times New Roman" panose="02020603050405020304" pitchFamily="18" charset="0"/>
              </a:rPr>
              <a:t>DSD</a:t>
            </a:r>
            <a:r>
              <a:rPr lang="el-GR" sz="1800" kern="0" dirty="0">
                <a:solidFill>
                  <a:srgbClr val="343434"/>
                </a:solidFill>
                <a:effectLst/>
                <a:latin typeface="Open Sans" panose="020B0606030504020204" pitchFamily="34" charset="0"/>
                <a:ea typeface="Times New Roman" panose="02020603050405020304" pitchFamily="18" charset="0"/>
              </a:rPr>
              <a:t>* - το άτομο έχει τόσο ορχικό όσο και ωοθηκικό ιστό. Ο ιστός μπορεί να εμφανιστεί ως ξεχωριστή ωοθήκη και </a:t>
            </a:r>
            <a:r>
              <a:rPr lang="el-GR" sz="1800" kern="0" dirty="0" err="1">
                <a:solidFill>
                  <a:srgbClr val="343434"/>
                </a:solidFill>
                <a:effectLst/>
                <a:latin typeface="Open Sans" panose="020B0606030504020204" pitchFamily="34" charset="0"/>
                <a:ea typeface="Times New Roman" panose="02020603050405020304" pitchFamily="18" charset="0"/>
              </a:rPr>
              <a:t>όρχης</a:t>
            </a:r>
            <a:r>
              <a:rPr lang="el-GR" sz="1800" kern="0" dirty="0">
                <a:solidFill>
                  <a:srgbClr val="343434"/>
                </a:solidFill>
                <a:effectLst/>
                <a:latin typeface="Open Sans" panose="020B0606030504020204" pitchFamily="34" charset="0"/>
                <a:ea typeface="Times New Roman" panose="02020603050405020304" pitchFamily="18" charset="0"/>
              </a:rPr>
              <a:t> ή να εμφανιστεί μέσα στην ίδια </a:t>
            </a:r>
            <a:r>
              <a:rPr lang="el-GR" sz="1800" kern="0" dirty="0" err="1">
                <a:solidFill>
                  <a:srgbClr val="343434"/>
                </a:solidFill>
                <a:effectLst/>
                <a:latin typeface="Open Sans" panose="020B0606030504020204" pitchFamily="34" charset="0"/>
                <a:ea typeface="Times New Roman" panose="02020603050405020304" pitchFamily="18" charset="0"/>
              </a:rPr>
              <a:t>γονάδα</a:t>
            </a:r>
            <a:r>
              <a:rPr lang="el-GR" sz="1800" kern="0" dirty="0">
                <a:solidFill>
                  <a:srgbClr val="343434"/>
                </a:solidFill>
                <a:effectLst/>
                <a:latin typeface="Open Sans" panose="020B0606030504020204" pitchFamily="34" charset="0"/>
                <a:ea typeface="Times New Roman" panose="02020603050405020304" pitchFamily="18" charset="0"/>
              </a:rPr>
              <a:t> (που ονομάζεται </a:t>
            </a:r>
            <a:r>
              <a:rPr lang="en-US" sz="1800" kern="0" dirty="0">
                <a:solidFill>
                  <a:srgbClr val="343434"/>
                </a:solidFill>
                <a:effectLst/>
                <a:latin typeface="Open Sans" panose="020B0606030504020204" pitchFamily="34" charset="0"/>
                <a:ea typeface="Times New Roman" panose="02020603050405020304" pitchFamily="18" charset="0"/>
              </a:rPr>
              <a:t>ovotestis</a:t>
            </a:r>
            <a:r>
              <a:rPr lang="el-GR" sz="1800" kern="0" dirty="0">
                <a:solidFill>
                  <a:srgbClr val="343434"/>
                </a:solidFill>
                <a:effectLst/>
                <a:latin typeface="Open Sans" panose="020B0606030504020204" pitchFamily="34" charset="0"/>
                <a:ea typeface="Times New Roman" panose="02020603050405020304" pitchFamily="18" charset="0"/>
              </a:rPr>
              <a:t>).</a:t>
            </a:r>
            <a:br>
              <a:rPr lang="el-GR" sz="1800" kern="0" dirty="0">
                <a:solidFill>
                  <a:srgbClr val="343434"/>
                </a:solidFill>
                <a:effectLst/>
                <a:latin typeface="Open Sans" panose="020B0606030504020204" pitchFamily="34" charset="0"/>
                <a:ea typeface="Times New Roman" panose="02020603050405020304" pitchFamily="18" charset="0"/>
              </a:rPr>
            </a:br>
            <a:br>
              <a:rPr lang="el-GR" sz="1800" kern="0" dirty="0">
                <a:solidFill>
                  <a:srgbClr val="343434"/>
                </a:solidFill>
                <a:effectLst/>
                <a:latin typeface="Open Sans" panose="020B0606030504020204" pitchFamily="34" charset="0"/>
                <a:ea typeface="Times New Roman" panose="02020603050405020304" pitchFamily="18" charset="0"/>
              </a:rPr>
            </a:br>
            <a:r>
              <a:rPr lang="el-GR" sz="1800" kern="0" dirty="0">
                <a:solidFill>
                  <a:srgbClr val="343434"/>
                </a:solidFill>
                <a:effectLst/>
                <a:latin typeface="Open Sans" panose="020B0606030504020204" pitchFamily="34" charset="0"/>
                <a:ea typeface="Times New Roman" panose="02020603050405020304" pitchFamily="18" charset="0"/>
              </a:rPr>
              <a:t>Τα εξωτερικά γεννητικά όργανα μπορεί να εμφανίζονται ως αρσενικά, θηλυκά ή διφορούμενα. Για τους περισσότερους ανθρώπους, η υποκείμενη </a:t>
            </a:r>
            <a:r>
              <a:rPr lang="el-GR" sz="1800" b="1" kern="0" dirty="0">
                <a:solidFill>
                  <a:srgbClr val="343434"/>
                </a:solidFill>
                <a:effectLst/>
                <a:latin typeface="Open Sans" panose="020B0606030504020204" pitchFamily="34" charset="0"/>
                <a:ea typeface="Times New Roman" panose="02020603050405020304" pitchFamily="18" charset="0"/>
              </a:rPr>
              <a:t>αιτία</a:t>
            </a:r>
            <a:r>
              <a:rPr lang="el-GR" sz="1800" kern="0" dirty="0">
                <a:solidFill>
                  <a:srgbClr val="343434"/>
                </a:solidFill>
                <a:effectLst/>
                <a:latin typeface="Open Sans" panose="020B0606030504020204" pitchFamily="34" charset="0"/>
                <a:ea typeface="Times New Roman" panose="02020603050405020304" pitchFamily="18" charset="0"/>
              </a:rPr>
              <a:t> της πραγματικής </a:t>
            </a:r>
            <a:r>
              <a:rPr lang="el-GR" sz="1800" kern="0" dirty="0" err="1">
                <a:solidFill>
                  <a:srgbClr val="343434"/>
                </a:solidFill>
                <a:effectLst/>
                <a:latin typeface="Open Sans" panose="020B0606030504020204" pitchFamily="34" charset="0"/>
                <a:ea typeface="Times New Roman" panose="02020603050405020304" pitchFamily="18" charset="0"/>
              </a:rPr>
              <a:t>γοναδικής</a:t>
            </a:r>
            <a:r>
              <a:rPr lang="el-GR" sz="1800" kern="0" dirty="0">
                <a:solidFill>
                  <a:srgbClr val="343434"/>
                </a:solidFill>
                <a:effectLst/>
                <a:latin typeface="Open Sans" panose="020B0606030504020204" pitchFamily="34" charset="0"/>
                <a:ea typeface="Times New Roman" panose="02020603050405020304" pitchFamily="18" charset="0"/>
              </a:rPr>
              <a:t> </a:t>
            </a:r>
            <a:r>
              <a:rPr lang="en-US" sz="1800" kern="0" dirty="0">
                <a:solidFill>
                  <a:srgbClr val="343434"/>
                </a:solidFill>
                <a:effectLst/>
                <a:latin typeface="Open Sans" panose="020B0606030504020204" pitchFamily="34" charset="0"/>
                <a:ea typeface="Times New Roman" panose="02020603050405020304" pitchFamily="18" charset="0"/>
              </a:rPr>
              <a:t>DSD</a:t>
            </a:r>
            <a:r>
              <a:rPr lang="el-GR" sz="1800" kern="0" dirty="0">
                <a:solidFill>
                  <a:srgbClr val="343434"/>
                </a:solidFill>
                <a:effectLst/>
                <a:latin typeface="Open Sans" panose="020B0606030504020204" pitchFamily="34" charset="0"/>
                <a:ea typeface="Times New Roman" panose="02020603050405020304" pitchFamily="18" charset="0"/>
              </a:rPr>
              <a:t> είναι </a:t>
            </a:r>
            <a:r>
              <a:rPr lang="el-GR" sz="1800" b="1" kern="0" dirty="0">
                <a:solidFill>
                  <a:srgbClr val="343434"/>
                </a:solidFill>
                <a:effectLst/>
                <a:latin typeface="Open Sans" panose="020B0606030504020204" pitchFamily="34" charset="0"/>
                <a:ea typeface="Times New Roman" panose="02020603050405020304" pitchFamily="18" charset="0"/>
              </a:rPr>
              <a:t>άγνωστη,</a:t>
            </a:r>
            <a:r>
              <a:rPr lang="el-GR" sz="1800" kern="0" dirty="0">
                <a:solidFill>
                  <a:srgbClr val="343434"/>
                </a:solidFill>
                <a:effectLst/>
                <a:latin typeface="Open Sans" panose="020B0606030504020204" pitchFamily="34" charset="0"/>
                <a:ea typeface="Times New Roman" panose="02020603050405020304" pitchFamily="18" charset="0"/>
              </a:rPr>
              <a:t> αν και μερικές μελέτες σε ζώα έχουν συνδέσει αυτή την κατάσταση με την έκθεση σε φυτοφάρμακα που χρησιμοποιούνται για τη γεωργία (</a:t>
            </a:r>
            <a:r>
              <a:rPr lang="el-GR" sz="1800" kern="0" dirty="0" err="1">
                <a:solidFill>
                  <a:srgbClr val="343434"/>
                </a:solidFill>
                <a:effectLst/>
                <a:latin typeface="Open Sans" panose="020B0606030504020204" pitchFamily="34" charset="0"/>
                <a:ea typeface="Times New Roman" panose="02020603050405020304" pitchFamily="18" charset="0"/>
              </a:rPr>
              <a:t>γοναδιακή</a:t>
            </a:r>
            <a:r>
              <a:rPr lang="el-GR" sz="1800" kern="0" dirty="0">
                <a:solidFill>
                  <a:srgbClr val="343434"/>
                </a:solidFill>
                <a:effectLst/>
                <a:latin typeface="Open Sans" panose="020B0606030504020204" pitchFamily="34" charset="0"/>
                <a:ea typeface="Times New Roman" panose="02020603050405020304" pitchFamily="18" charset="0"/>
              </a:rPr>
              <a:t> </a:t>
            </a:r>
            <a:r>
              <a:rPr lang="el-GR" sz="1800" kern="0" dirty="0" err="1">
                <a:solidFill>
                  <a:srgbClr val="343434"/>
                </a:solidFill>
                <a:effectLst/>
                <a:latin typeface="Open Sans" panose="020B0606030504020204" pitchFamily="34" charset="0"/>
                <a:ea typeface="Times New Roman" panose="02020603050405020304" pitchFamily="18" charset="0"/>
              </a:rPr>
              <a:t>δυσγένεση</a:t>
            </a:r>
            <a:r>
              <a:rPr lang="el-GR" sz="1800" kern="0" dirty="0">
                <a:solidFill>
                  <a:srgbClr val="343434"/>
                </a:solidFill>
                <a:effectLst/>
                <a:latin typeface="Open Sans" panose="020B0606030504020204" pitchFamily="34" charset="0"/>
                <a:ea typeface="Times New Roman" panose="02020603050405020304" pitchFamily="18" charset="0"/>
              </a:rPr>
              <a:t>)</a:t>
            </a:r>
            <a:br>
              <a:rPr lang="el-GR" sz="1800" kern="0" dirty="0">
                <a:solidFill>
                  <a:srgbClr val="343434"/>
                </a:solidFill>
                <a:effectLst/>
                <a:latin typeface="Open Sans" panose="020B060603050402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620944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31B049-3BAB-AB76-9BD4-F8112AA18C60}"/>
              </a:ext>
            </a:extLst>
          </p:cNvPr>
          <p:cNvSpPr>
            <a:spLocks noGrp="1"/>
          </p:cNvSpPr>
          <p:nvPr>
            <p:ph type="title"/>
          </p:nvPr>
        </p:nvSpPr>
        <p:spPr/>
        <p:txBody>
          <a:bodyPr>
            <a:normAutofit/>
          </a:bodyPr>
          <a:lstStyle/>
          <a:p>
            <a:r>
              <a:rPr lang="el-GR" sz="2800" b="1"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Σύνθετη ή απροσδιόριστη </a:t>
            </a:r>
            <a:r>
              <a:rPr lang="en-US" sz="2800" b="1"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DSD</a:t>
            </a:r>
            <a:endParaRPr lang="en-US" sz="2800" dirty="0"/>
          </a:p>
        </p:txBody>
      </p:sp>
      <p:sp>
        <p:nvSpPr>
          <p:cNvPr id="4" name="TextBox 3">
            <a:extLst>
              <a:ext uri="{FF2B5EF4-FFF2-40B4-BE49-F238E27FC236}">
                <a16:creationId xmlns:a16="http://schemas.microsoft.com/office/drawing/2014/main" id="{598541E9-BD5A-7C79-E8C8-5B48081C653D}"/>
              </a:ext>
            </a:extLst>
          </p:cNvPr>
          <p:cNvSpPr txBox="1"/>
          <p:nvPr/>
        </p:nvSpPr>
        <p:spPr>
          <a:xfrm>
            <a:off x="369065" y="2487423"/>
            <a:ext cx="8405870" cy="2913618"/>
          </a:xfrm>
          <a:prstGeom prst="rect">
            <a:avLst/>
          </a:prstGeom>
          <a:noFill/>
        </p:spPr>
        <p:txBody>
          <a:bodyPr wrap="square">
            <a:spAutoFit/>
          </a:bodyPr>
          <a:lstStyle/>
          <a:p>
            <a:pPr marL="0" marR="0">
              <a:lnSpc>
                <a:spcPts val="1950"/>
              </a:lnSpc>
              <a:spcBef>
                <a:spcPts val="0"/>
              </a:spcBef>
              <a:spcAft>
                <a:spcPts val="750"/>
              </a:spcAft>
            </a:pPr>
            <a:b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b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Άλλα προβλήματα με τα χρωμοσώματα μπορούν να οδηγήσουν σε </a:t>
            </a:r>
            <a:r>
              <a:rPr lang="el-GR" sz="18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ίντερσεξ</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καταστάσεις. Σε ορισμένες περιπτώσεις, ένα άτομο έχει ένα επιπλέον φυλετικό χρωμόσωμα - είτε ένα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είτε ένα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Y</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 όπως συμβαίνει με το 47,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XXY</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ή 47,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XXX</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Αυτή η κατάσταση συμβαίνει επίσης όταν λείπει ένα από τα χρωμοσώματα Χ (45, </a:t>
            </a:r>
            <a:r>
              <a:rPr lang="en-US"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XO</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a:t>
            </a:r>
            <a:b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b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Σε αντίθεση με άλλους τύπους </a:t>
            </a:r>
            <a:r>
              <a:rPr lang="el-GR" sz="1800" kern="0" dirty="0" err="1">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ίντερσεξ</a:t>
            </a:r>
            <a:r>
              <a:rPr lang="el-GR" sz="1800" kern="0" dirty="0">
                <a:solidFill>
                  <a:srgbClr val="343434"/>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 παθήσεων, αυτές οι διαταραχές δεν οδηγούν σε αναντιστοιχία μεταξύ των εσωτερικών και εξωτερικών γεννητικών οργάνων. Ωστόσο, μπορεί να υπάρχουν και άλλα προβλήματα, όπως με τη σεξουαλική ανάπτυξη στην εφηβεία ή τα επίπεδα των ορμονών φύλου.</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2608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C88349-F177-1200-5307-F3A488B550DF}"/>
              </a:ext>
            </a:extLst>
          </p:cNvPr>
          <p:cNvSpPr>
            <a:spLocks noGrp="1"/>
          </p:cNvSpPr>
          <p:nvPr>
            <p:ph type="title"/>
          </p:nvPr>
        </p:nvSpPr>
        <p:spPr/>
        <p:txBody>
          <a:bodyPr/>
          <a:lstStyle/>
          <a:p>
            <a:r>
              <a:rPr lang="el-GR" sz="3600" kern="0" dirty="0">
                <a:solidFill>
                  <a:srgbClr val="272727"/>
                </a:solidFill>
                <a:effectLst/>
                <a:highlight>
                  <a:srgbClr val="FFFFFF"/>
                </a:highlight>
                <a:latin typeface="inherit"/>
                <a:ea typeface="Times New Roman" panose="02020603050405020304" pitchFamily="18" charset="0"/>
                <a:cs typeface="Open Sans" panose="020B0606030504020204" pitchFamily="34" charset="0"/>
              </a:rPr>
              <a:t>Σημάδια μιας </a:t>
            </a:r>
            <a:r>
              <a:rPr lang="el-GR" sz="3600" kern="0" dirty="0" err="1">
                <a:solidFill>
                  <a:srgbClr val="272727"/>
                </a:solidFill>
                <a:effectLst/>
                <a:highlight>
                  <a:srgbClr val="FFFFFF"/>
                </a:highlight>
                <a:latin typeface="inherit"/>
                <a:ea typeface="Times New Roman" panose="02020603050405020304" pitchFamily="18" charset="0"/>
                <a:cs typeface="Open Sans" panose="020B0606030504020204" pitchFamily="34" charset="0"/>
              </a:rPr>
              <a:t>ίντερσεξ</a:t>
            </a:r>
            <a:r>
              <a:rPr lang="el-GR" sz="3600" kern="0" dirty="0">
                <a:solidFill>
                  <a:srgbClr val="272727"/>
                </a:solidFill>
                <a:effectLst/>
                <a:highlight>
                  <a:srgbClr val="FFFFFF"/>
                </a:highlight>
                <a:latin typeface="inherit"/>
                <a:ea typeface="Times New Roman" panose="02020603050405020304" pitchFamily="18" charset="0"/>
                <a:cs typeface="Open Sans" panose="020B0606030504020204" pitchFamily="34" charset="0"/>
              </a:rPr>
              <a:t> κατάστασης</a:t>
            </a:r>
            <a:br>
              <a:rPr lang="en-US" sz="3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F635A244-CD2C-255C-3060-8B3EC2BE7CD7}"/>
              </a:ext>
            </a:extLst>
          </p:cNvPr>
          <p:cNvSpPr txBox="1"/>
          <p:nvPr/>
        </p:nvSpPr>
        <p:spPr>
          <a:xfrm>
            <a:off x="533400" y="1676400"/>
            <a:ext cx="8295702" cy="5427127"/>
          </a:xfrm>
          <a:prstGeom prst="rect">
            <a:avLst/>
          </a:prstGeom>
          <a:noFill/>
        </p:spPr>
        <p:txBody>
          <a:bodyPr wrap="square">
            <a:spAutoFit/>
          </a:bodyPr>
          <a:lstStyle/>
          <a:p>
            <a:pPr marL="342900" marR="0" lvl="0" indent="-342900">
              <a:lnSpc>
                <a:spcPts val="1950"/>
              </a:lnSpc>
              <a:spcBef>
                <a:spcPts val="0"/>
              </a:spcBef>
              <a:spcAft>
                <a:spcPts val="800"/>
              </a:spcAft>
              <a:buFont typeface="+mj-lt"/>
              <a:buAutoNum type="arabicPeriod"/>
              <a:tabLst>
                <a:tab pos="457200" algn="l"/>
              </a:tabLst>
            </a:pP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Γεννητικά όργανα που είναι διφορούμενα κατά τη γέννηση</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n-US"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Ασυνήθιστ</a:t>
            </a:r>
            <a:r>
              <a:rPr lang="en-US"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α μικρό πέος (μικροφαλλία)</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n-US"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Διευρυμένη</a:t>
            </a:r>
            <a:r>
              <a:rPr lang="en-US"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κλειτορίδ</a:t>
            </a:r>
            <a:r>
              <a:rPr lang="en-US"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α (κλειτομεγαλία)</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Μερική σύντηξη των </a:t>
            </a:r>
            <a:r>
              <a:rPr lang="el-GR"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χειλέων</a:t>
            </a: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του αιδοίου</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l-GR"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Όρχεις</a:t>
            </a: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που φαίνεται να μην έχουν κατέβει (στα αγόρια), αλλά μπορεί να είναι ωοθήκες</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Γεννητικά όργανα που φαίνονται ασυνήθιστα κατά τη γέννηση</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Ανωμαλίες στα επίπεδα ηλεκτρολυτών στο αίμα λόγω της αδυναμίας των επινεφριδίων να παράγουν </a:t>
            </a:r>
            <a:r>
              <a:rPr lang="el-GR"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αλδοστερόνη</a:t>
            </a: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μια </a:t>
            </a:r>
            <a:r>
              <a:rPr lang="el-GR" sz="1600" kern="0" dirty="0" err="1">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στεροειδή</a:t>
            </a: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ορμόνη που παράγεται από το εξωτερικό στρώμα του φλοιού των επινεφριδίων</a:t>
            </a:r>
            <a:endParaRPr lang="en-US"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Απουσία ή καθυστερημένη εφηβεία η Απροσδόκητες αλλαγές κατά την εφηβεία.</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a:lnSpc>
                <a:spcPts val="2250"/>
              </a:lnSpc>
              <a:spcBef>
                <a:spcPts val="995"/>
              </a:spcBef>
              <a:spcAft>
                <a:spcPts val="995"/>
              </a:spcAft>
            </a:pPr>
            <a:r>
              <a:rPr lang="el-GR" sz="1600" b="1" kern="0" dirty="0">
                <a:solidFill>
                  <a:srgbClr val="272727"/>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Θεραπεία</a:t>
            </a:r>
            <a:r>
              <a:rPr lang="en-US" sz="1600" b="1" kern="0" dirty="0">
                <a:solidFill>
                  <a:srgbClr val="2727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t>
            </a:r>
            <a:r>
              <a:rPr lang="en-US" sz="1600" kern="0" dirty="0">
                <a:solidFill>
                  <a:srgbClr val="2727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l-GR" sz="1600" kern="0" dirty="0">
                <a:solidFill>
                  <a:srgbClr val="34343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Εξαρτάται από την υποκείμενη αιτία, αλλά μπορεί να περιλαμβάνει φαρμακευτική αγωγή ή χειρουργική επέμβαση. Οι επαγγελματίες υγείας συχνά συνιστούν την καθυστέρηση της χειρουργικής επέμβασης έως ότου το παιδί είναι αρκετά μεγάλο για να λάβει μέρος στις αποφάσεις σχετικά με τη θεραπεία.</a:t>
            </a:r>
            <a:endParaRPr lang="en-US" sz="1600" kern="1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ts val="1950"/>
              </a:lnSpc>
              <a:spcBef>
                <a:spcPts val="0"/>
              </a:spcBef>
              <a:spcAft>
                <a:spcPts val="800"/>
              </a:spcAft>
              <a:buFont typeface="+mj-lt"/>
              <a:buAutoNum type="arabicPeriod"/>
              <a:tabLst>
                <a:tab pos="457200" algn="l"/>
              </a:tabLs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59534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0BB395-540F-0493-AC1E-0005A4A023CD}"/>
              </a:ext>
            </a:extLst>
          </p:cNvPr>
          <p:cNvSpPr>
            <a:spLocks noGrp="1"/>
          </p:cNvSpPr>
          <p:nvPr>
            <p:ph type="title"/>
          </p:nvPr>
        </p:nvSpPr>
        <p:spPr>
          <a:xfrm>
            <a:off x="304800" y="321681"/>
            <a:ext cx="8686800" cy="516519"/>
          </a:xfrm>
        </p:spPr>
        <p:txBody>
          <a:bodyPr/>
          <a:lstStyle/>
          <a:p>
            <a:r>
              <a:rPr lang="el-GR" sz="2400" kern="1800" dirty="0">
                <a:effectLst/>
                <a:latin typeface="Georgia" panose="02040502050405020303" pitchFamily="18" charset="0"/>
                <a:ea typeface="Times New Roman" panose="02020603050405020304" pitchFamily="18" charset="0"/>
                <a:cs typeface="Times New Roman" panose="02020603050405020304" pitchFamily="18" charset="0"/>
              </a:rPr>
              <a:t>Σεξουαλικός προσανατολισμός</a:t>
            </a:r>
            <a:br>
              <a:rPr lang="en-US" sz="1000" kern="100" dirty="0">
                <a:effectLst/>
                <a:latin typeface="Aptos" panose="020B0004020202020204" pitchFamily="34" charset="0"/>
                <a:ea typeface="Aptos" panose="020B0004020202020204" pitchFamily="34" charset="0"/>
                <a:cs typeface="Times New Roman" panose="02020603050405020304" pitchFamily="18" charset="0"/>
              </a:rPr>
            </a:br>
            <a:endParaRPr lang="en-US" sz="1800" dirty="0"/>
          </a:p>
        </p:txBody>
      </p:sp>
      <p:sp>
        <p:nvSpPr>
          <p:cNvPr id="4" name="TextBox 3">
            <a:extLst>
              <a:ext uri="{FF2B5EF4-FFF2-40B4-BE49-F238E27FC236}">
                <a16:creationId xmlns:a16="http://schemas.microsoft.com/office/drawing/2014/main" id="{D5564AE5-712D-59B2-C7E4-263535AF408C}"/>
              </a:ext>
            </a:extLst>
          </p:cNvPr>
          <p:cNvSpPr txBox="1"/>
          <p:nvPr/>
        </p:nvSpPr>
        <p:spPr>
          <a:xfrm>
            <a:off x="37707" y="1264555"/>
            <a:ext cx="8153400" cy="3463577"/>
          </a:xfrm>
          <a:prstGeom prst="rect">
            <a:avLst/>
          </a:prstGeom>
          <a:noFill/>
        </p:spPr>
        <p:txBody>
          <a:bodyPr wrap="square">
            <a:spAutoFit/>
          </a:bodyPr>
          <a:lstStyle/>
          <a:p>
            <a:pPr marL="0" marR="0" algn="just">
              <a:lnSpc>
                <a:spcPct val="107000"/>
              </a:lnSpc>
              <a:spcBef>
                <a:spcPts val="0"/>
              </a:spcBef>
              <a:spcAft>
                <a:spcPts val="0"/>
              </a:spcAft>
            </a:pPr>
            <a:r>
              <a:rPr lang="el-GR" sz="1400" kern="0" dirty="0">
                <a:solidFill>
                  <a:srgbClr val="202122"/>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Π</a:t>
            </a:r>
            <a:r>
              <a:rPr lang="el-GR" sz="14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εριγράφει ένα μακροχρόνιο μοτίβο έλξης - </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συναισθηματικής, ρομαντικής, </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2" tooltip="Σεξ"/>
              </a:rPr>
              <a:t>σεξουαλικής</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ή συνδυασμό αυτών - για το αντίθετο </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3" tooltip="Φύλο"/>
              </a:rPr>
              <a:t>φύλο</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το ίδιο φύλο, και τα δύο ή κανένα</a:t>
            </a:r>
            <a:r>
              <a:rPr lang="el-GR" sz="14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Κυμαίνεται σε οποιοδήποτε σημείο ενός συνεχούς διαστήματος από την αποκλειστική έλξη για άτομα του άλλου φύλου μέχρι την αποκλειστική έλξη για άτομα του ίδιου φύλου, ή την έλλειψη έλξης. Συνοψίζονται συνήθως με τους όρους:</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4" tooltip="Ετεροφυλοφιλία"/>
              </a:rPr>
              <a:t>Ετεροφυλοφιλία</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5" tooltip="Ομοφυλοφιλία"/>
              </a:rPr>
              <a:t>Ομοφυλοφιλία</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6" tooltip="Αμφιφυλοφιλία"/>
              </a:rPr>
              <a:t>Αμφιφυλοφιλία</a:t>
            </a: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και </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07000"/>
              </a:lnSpc>
              <a:spcBef>
                <a:spcPts val="600"/>
              </a:spcBef>
              <a:spcAft>
                <a:spcPts val="0"/>
              </a:spcAft>
              <a:buFont typeface="Symbol" panose="05050102010706020507" pitchFamily="18" charset="2"/>
              <a:buChar char=""/>
            </a:pPr>
            <a:r>
              <a:rPr lang="el-GR"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7" tooltip="Ασεξουαλικότητα"/>
              </a:rPr>
              <a:t>Ασεξουαλικότητα</a:t>
            </a:r>
            <a:r>
              <a:rPr lang="el-GR" sz="14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(τείνει όλο και περισσότερο να αναγνωριστεί ως τέταρτη κατηγορία).</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Bef>
                <a:spcPts val="600"/>
              </a:spcBef>
              <a:spcAft>
                <a:spcPts val="0"/>
              </a:spcAft>
            </a:pPr>
            <a:r>
              <a:rPr lang="el-GR" sz="14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Ο όρος «σεξουαλική προτίμηση» επικαλύπτεται σε μεγάλο βαθμό με το σεξουαλικό προσανατολισμό, αλλά διαφοροποιείται. Η «σεξουαλική προτίμηση» επίσης υπονοεί ένα βαθμό εκούσιας επιλογής. Αυτό αμφισβητείται υπό το πρίσμα της σεξουαλικής διαμόρφωσης, καθώς η τρέχουσα συμφωνία ανάμεσα στην </a:t>
            </a:r>
            <a:r>
              <a:rPr lang="el-GR" sz="1400" b="1"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επιστημονική κοινότητα</a:t>
            </a:r>
            <a:r>
              <a:rPr lang="el-GR" sz="14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είναι πως </a:t>
            </a:r>
            <a:r>
              <a:rPr lang="el-GR" sz="1400" b="1"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ο σεξουαλικός προσανατολισμός δεν αποτελεί επιλογή.</a:t>
            </a:r>
            <a:r>
              <a:rPr lang="el-GR" sz="14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0514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F9F501-FF2F-2228-CFFE-394C4232F078}"/>
              </a:ext>
            </a:extLst>
          </p:cNvPr>
          <p:cNvSpPr>
            <a:spLocks noGrp="1"/>
          </p:cNvSpPr>
          <p:nvPr>
            <p:ph type="title"/>
          </p:nvPr>
        </p:nvSpPr>
        <p:spPr>
          <a:xfrm>
            <a:off x="838200" y="624110"/>
            <a:ext cx="7696200" cy="823690"/>
          </a:xfrm>
        </p:spPr>
        <p:txBody>
          <a:bodyPr/>
          <a:lstStyle/>
          <a:p>
            <a:r>
              <a:rPr lang="el-GR" sz="2400" kern="1800" dirty="0">
                <a:effectLst/>
                <a:latin typeface="Georgia" panose="02040502050405020303" pitchFamily="18" charset="0"/>
                <a:ea typeface="Times New Roman" panose="02020603050405020304" pitchFamily="18" charset="0"/>
                <a:cs typeface="Times New Roman" panose="02020603050405020304" pitchFamily="18" charset="0"/>
              </a:rPr>
              <a:t>Σεξουαλικός προσανατολισμός (ΙΙ): Πως προκύπτει;</a:t>
            </a:r>
            <a:br>
              <a:rPr lang="en-US" sz="11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Box 3">
            <a:extLst>
              <a:ext uri="{FF2B5EF4-FFF2-40B4-BE49-F238E27FC236}">
                <a16:creationId xmlns:a16="http://schemas.microsoft.com/office/drawing/2014/main" id="{BDCB2747-8B16-002C-FC0A-0D80DE2F82E3}"/>
              </a:ext>
            </a:extLst>
          </p:cNvPr>
          <p:cNvSpPr txBox="1"/>
          <p:nvPr/>
        </p:nvSpPr>
        <p:spPr>
          <a:xfrm>
            <a:off x="381000" y="1676400"/>
            <a:ext cx="8382000" cy="3197222"/>
          </a:xfrm>
          <a:prstGeom prst="rect">
            <a:avLst/>
          </a:prstGeom>
          <a:noFill/>
        </p:spPr>
        <p:txBody>
          <a:bodyPr wrap="square">
            <a:spAutoFit/>
          </a:bodyPr>
          <a:lstStyle/>
          <a:p>
            <a:pPr marL="0" marR="0" algn="just">
              <a:lnSpc>
                <a:spcPct val="107000"/>
              </a:lnSpc>
              <a:spcBef>
                <a:spcPts val="600"/>
              </a:spcBef>
              <a:spcAft>
                <a:spcPts val="0"/>
              </a:spcAft>
            </a:pPr>
            <a:r>
              <a:rPr lang="el-GR" sz="1800" kern="0" dirty="0">
                <a:solidFill>
                  <a:srgbClr val="2021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Bef>
                <a:spcPts val="600"/>
              </a:spcBef>
              <a:spcAft>
                <a:spcPts val="0"/>
              </a:spcAft>
            </a:pP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Οι επιστήμονες δεν έχουν καταλήξει σε κάποιον απλό και μοναδικό παράγοντα βάσει του οποίου προκύπτει ο σεξουαλικός προσανατολισμός του ατόμου, ωστόσο η έρευνα καταδεικνύει πως πηγάζει από συνδυασμό </a:t>
            </a: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2" tooltip="Γενετική"/>
              </a:rPr>
              <a:t>γενετικών</a:t>
            </a: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3" tooltip="Ορμόνη"/>
              </a:rPr>
              <a:t>ορμονικών</a:t>
            </a: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και περιβαλλοντικών παραγόντων, με τους βιολογικούς να συμπεριλαμβάνουν μια περίπλοκη αλληλεπίδραση των γενετικών παραγόντων και του πρώιμου περιβάλλοντος της </a:t>
            </a: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4" tooltip="Μήτρα"/>
              </a:rPr>
              <a:t>μήτρας</a:t>
            </a:r>
            <a:r>
              <a:rPr lang="el-GR" sz="1800" u="sng"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Bef>
                <a:spcPts val="600"/>
              </a:spcBef>
              <a:spcAft>
                <a:spcPts val="0"/>
              </a:spcAft>
            </a:pPr>
            <a:r>
              <a:rPr lang="el-GR"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Περιβαλλοντικοί παράγοντες και χειρισμός της σεξουαλικότητας: Να θυμίσω το παράδειγμα της αριστεροχειρίας: Πως το περιβάλλον μπορεί να παρέμβει σε ένα γενετικό γνώρισμα.</a:t>
            </a:r>
            <a:endParaRPr lang="en-US"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0187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E5F083-3DD7-9BAA-BB36-587020367522}"/>
              </a:ext>
            </a:extLst>
          </p:cNvPr>
          <p:cNvSpPr>
            <a:spLocks noGrp="1"/>
          </p:cNvSpPr>
          <p:nvPr>
            <p:ph type="title"/>
          </p:nvPr>
        </p:nvSpPr>
        <p:spPr>
          <a:xfrm>
            <a:off x="381000" y="624110"/>
            <a:ext cx="8153400" cy="747490"/>
          </a:xfrm>
        </p:spPr>
        <p:txBody>
          <a:bodyPr/>
          <a:lstStyle/>
          <a:p>
            <a:r>
              <a:rPr lang="el-GR" sz="2400" b="1" dirty="0" err="1">
                <a:solidFill>
                  <a:srgbClr val="202122"/>
                </a:solidFill>
                <a:effectLst/>
                <a:highlight>
                  <a:srgbClr val="FFFFFF"/>
                </a:highlight>
                <a:latin typeface="Arial" panose="020B0604020202020204" pitchFamily="34" charset="0"/>
                <a:ea typeface="Times New Roman" panose="02020603050405020304" pitchFamily="18" charset="0"/>
              </a:rPr>
              <a:t>Τρανς</a:t>
            </a:r>
            <a:r>
              <a:rPr lang="en-US" sz="2400" dirty="0">
                <a:solidFill>
                  <a:srgbClr val="202122"/>
                </a:solidFill>
                <a:effectLst/>
                <a:highlight>
                  <a:srgbClr val="FFFFFF"/>
                </a:highlight>
                <a:latin typeface="Arial" panose="020B0604020202020204" pitchFamily="34" charset="0"/>
                <a:ea typeface="Times New Roman" panose="02020603050405020304" pitchFamily="18" charset="0"/>
              </a:rPr>
              <a:t> </a:t>
            </a:r>
            <a:r>
              <a:rPr lang="el-GR" sz="2400" dirty="0">
                <a:solidFill>
                  <a:srgbClr val="202122"/>
                </a:solidFill>
                <a:effectLst/>
                <a:highlight>
                  <a:srgbClr val="FFFFFF"/>
                </a:highlight>
                <a:latin typeface="Arial" panose="020B0604020202020204" pitchFamily="34" charset="0"/>
                <a:ea typeface="Times New Roman" panose="02020603050405020304" pitchFamily="18" charset="0"/>
              </a:rPr>
              <a:t>(σύντμηση του</a:t>
            </a:r>
            <a:r>
              <a:rPr lang="en-US" sz="2400" dirty="0">
                <a:solidFill>
                  <a:srgbClr val="202122"/>
                </a:solidFill>
                <a:effectLst/>
                <a:highlight>
                  <a:srgbClr val="FFFFFF"/>
                </a:highlight>
                <a:latin typeface="Arial" panose="020B0604020202020204" pitchFamily="34" charset="0"/>
                <a:ea typeface="Times New Roman" panose="02020603050405020304" pitchFamily="18" charset="0"/>
              </a:rPr>
              <a:t> </a:t>
            </a:r>
            <a:r>
              <a:rPr lang="en-US" sz="2400" b="1" dirty="0">
                <a:solidFill>
                  <a:srgbClr val="202122"/>
                </a:solidFill>
                <a:effectLst/>
                <a:highlight>
                  <a:srgbClr val="FFFFFF"/>
                </a:highlight>
                <a:latin typeface="Arial" panose="020B0604020202020204" pitchFamily="34" charset="0"/>
                <a:ea typeface="Times New Roman" panose="02020603050405020304" pitchFamily="18" charset="0"/>
              </a:rPr>
              <a:t>transgender</a:t>
            </a:r>
            <a:r>
              <a:rPr lang="el-GR" sz="2400" dirty="0">
                <a:solidFill>
                  <a:srgbClr val="202122"/>
                </a:solidFill>
                <a:effectLst/>
                <a:highlight>
                  <a:srgbClr val="FFFFFF"/>
                </a:highlight>
                <a:latin typeface="Arial" panose="020B0604020202020204" pitchFamily="34" charset="0"/>
                <a:ea typeface="Times New Roman" panose="02020603050405020304" pitchFamily="18" charset="0"/>
              </a:rPr>
              <a:t>) ή</a:t>
            </a:r>
            <a:r>
              <a:rPr lang="en-US" sz="2400" dirty="0">
                <a:solidFill>
                  <a:srgbClr val="202122"/>
                </a:solidFill>
                <a:effectLst/>
                <a:highlight>
                  <a:srgbClr val="FFFFFF"/>
                </a:highlight>
                <a:latin typeface="Arial" panose="020B0604020202020204" pitchFamily="34" charset="0"/>
                <a:ea typeface="Times New Roman" panose="02020603050405020304" pitchFamily="18" charset="0"/>
              </a:rPr>
              <a:t> </a:t>
            </a:r>
            <a:r>
              <a:rPr lang="el-GR" sz="2400" b="1" dirty="0" err="1">
                <a:solidFill>
                  <a:srgbClr val="202122"/>
                </a:solidFill>
                <a:effectLst/>
                <a:highlight>
                  <a:srgbClr val="FFFFFF"/>
                </a:highlight>
                <a:latin typeface="Arial" panose="020B0604020202020204" pitchFamily="34" charset="0"/>
                <a:ea typeface="Times New Roman" panose="02020603050405020304" pitchFamily="18" charset="0"/>
              </a:rPr>
              <a:t>διεμφυλικό</a:t>
            </a:r>
            <a:r>
              <a:rPr lang="en-US" sz="2400" dirty="0">
                <a:solidFill>
                  <a:srgbClr val="202122"/>
                </a:solidFill>
                <a:effectLst/>
                <a:highlight>
                  <a:srgbClr val="FFFFFF"/>
                </a:highlight>
                <a:latin typeface="Arial" panose="020B0604020202020204" pitchFamily="34" charset="0"/>
                <a:ea typeface="Times New Roman" panose="02020603050405020304" pitchFamily="18" charset="0"/>
              </a:rPr>
              <a:t> </a:t>
            </a:r>
            <a:br>
              <a:rPr lang="en-US" sz="44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5ECF308-2B78-D7B9-48EE-0272BDB0B2EA}"/>
              </a:ext>
            </a:extLst>
          </p:cNvPr>
          <p:cNvSpPr txBox="1"/>
          <p:nvPr/>
        </p:nvSpPr>
        <p:spPr>
          <a:xfrm>
            <a:off x="457200" y="1852324"/>
            <a:ext cx="8229600" cy="4493538"/>
          </a:xfrm>
          <a:prstGeom prst="rect">
            <a:avLst/>
          </a:prstGeom>
          <a:noFill/>
        </p:spPr>
        <p:txBody>
          <a:bodyPr wrap="square">
            <a:spAutoFit/>
          </a:bodyPr>
          <a:lstStyle/>
          <a:p>
            <a:pPr marL="285750" marR="0" indent="-285750">
              <a:spcBef>
                <a:spcPts val="600"/>
              </a:spcBef>
              <a:spcAft>
                <a:spcPts val="0"/>
              </a:spcAft>
              <a:buFont typeface="Arial" panose="020B0604020202020204" pitchFamily="34" charset="0"/>
              <a:buChar char="•"/>
            </a:pPr>
            <a:r>
              <a:rPr lang="el-GR" dirty="0">
                <a:solidFill>
                  <a:srgbClr val="000000"/>
                </a:solidFill>
                <a:highlight>
                  <a:srgbClr val="FFFFFF"/>
                </a:highlight>
                <a:latin typeface="Arial" panose="020B0604020202020204" pitchFamily="34" charset="0"/>
                <a:ea typeface="Times New Roman" panose="02020603050405020304" pitchFamily="18" charset="0"/>
              </a:rPr>
              <a:t>Ό</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ρος "ομπρέλα" και αφορά όλα τα άτομα που δεν ταυτίζονται με το φύλο που τους αποδόθηκε στη γέννηση στα επίσημά τους έγγραφα, δηλαδή συμπεριλαμβάνει και τα άτομα που δεν έχουν κάποια από τις τυπικές δυαδικές</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2" tooltip="Ταυτότητα φύλου"/>
              </a:rPr>
              <a:t>ταυτότητες φύλου</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αλλά </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αυτοπροσδιορίζονται</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εκτός </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διπόλου</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όπως</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n-US"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3" tooltip="Non-binary (δεν έχει γραφτεί ακόμα)"/>
              </a:rPr>
              <a:t>non</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3" tooltip="Non-binary (δεν έχει γραφτεί ακόμα)"/>
              </a:rPr>
              <a:t>-</a:t>
            </a:r>
            <a:r>
              <a:rPr lang="en-US"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3" tooltip="Non-binary (δεν έχει γραφτεί ακόμα)"/>
              </a:rPr>
              <a:t>binary</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και</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n-US"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4" tooltip="Genderqueer (δεν έχει γραφτεί ακόμα)"/>
              </a:rPr>
              <a:t>genderqueer</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endParaRPr lang="en-US" sz="2400" dirty="0">
              <a:effectLst/>
              <a:highlight>
                <a:srgbClr val="FFFFFF"/>
              </a:highlight>
              <a:latin typeface="Times New Roman" panose="02020603050405020304" pitchFamily="18" charset="0"/>
              <a:ea typeface="Times New Roman" panose="02020603050405020304" pitchFamily="18" charset="0"/>
            </a:endParaRPr>
          </a:p>
          <a:p>
            <a:pPr marL="285750" marR="0" indent="-285750">
              <a:spcBef>
                <a:spcPts val="600"/>
              </a:spcBef>
              <a:spcAft>
                <a:spcPts val="0"/>
              </a:spcAft>
              <a:buFont typeface="Arial" panose="020B0604020202020204" pitchFamily="34" charset="0"/>
              <a:buChar char="•"/>
            </a:pP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Είναι ανεξάρτητη από τον</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5" tooltip="Σεξουαλικός προσανατολισμός"/>
              </a:rPr>
              <a:t>σεξουαλικό προσανατολισμό</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και από τα</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6"/>
              </a:rPr>
              <a:t>χαρακτηριστικά φύλου</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συνεπώς ένα </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τρανς</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πρόσωπο μπορεί να είναι</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7" tooltip="Ετεροφυλοφιλία"/>
              </a:rPr>
              <a:t>ετεροφυλόφιλο</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στρέιτ</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8" tooltip="Ομοφυλόφιλος"/>
              </a:rPr>
              <a:t>ομοφυλόφιλο</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(γκέι),</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9" tooltip="Αμφιφυλοφιλία"/>
              </a:rPr>
              <a:t>αμφισεξουαλικό</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μπάι</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err="1">
                <a:solidFill>
                  <a:srgbClr val="000000"/>
                </a:solidFill>
                <a:effectLst/>
                <a:highlight>
                  <a:srgbClr val="FFFFFF"/>
                </a:highlight>
                <a:latin typeface="Arial" panose="020B0604020202020204" pitchFamily="34" charset="0"/>
                <a:ea typeface="Times New Roman" panose="02020603050405020304" pitchFamily="18" charset="0"/>
                <a:hlinkClick r:id="rId10" tooltip="Ασεξουαλικότητα"/>
              </a:rPr>
              <a:t>ασέξουαλ</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ή να θεωρεί τους συμβατικούς τίτλους σεξουαλικού προσανατολισμού ανεπαρκείς. Να μη </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συγχέται</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με τον όρο</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i="1" u="none" strike="noStrike" dirty="0" err="1">
                <a:solidFill>
                  <a:srgbClr val="000000"/>
                </a:solidFill>
                <a:effectLst/>
                <a:highlight>
                  <a:srgbClr val="FFFFFF"/>
                </a:highlight>
                <a:latin typeface="Arial" panose="020B0604020202020204" pitchFamily="34" charset="0"/>
                <a:ea typeface="Times New Roman" panose="02020603050405020304" pitchFamily="18" charset="0"/>
                <a:hlinkClick r:id="rId11" tooltip="Ίντερσεξ"/>
              </a:rPr>
              <a:t>ίντερσεξ</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οποίος περιγράφει τους ανθρώπους που έχουν γεννηθεί με χαρακτηριστικά φύλου που "δεν αντιστοιχούν στις κλασικές νόρμες των ανδρικών ή των γυναικείων σωμάτων.</a:t>
            </a:r>
            <a:endParaRPr lang="en-US" sz="2400" dirty="0">
              <a:effectLst/>
              <a:highlight>
                <a:srgbClr val="FFFFFF"/>
              </a:highlight>
              <a:latin typeface="Times New Roman" panose="02020603050405020304" pitchFamily="18" charset="0"/>
              <a:ea typeface="Times New Roman" panose="02020603050405020304" pitchFamily="18" charset="0"/>
            </a:endParaRPr>
          </a:p>
          <a:p>
            <a:pPr marL="0" marR="0">
              <a:spcBef>
                <a:spcPts val="600"/>
              </a:spcBef>
              <a:spcAft>
                <a:spcPts val="0"/>
              </a:spcAft>
            </a:pP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Πολλά </a:t>
            </a:r>
            <a:r>
              <a:rPr lang="el-GR" sz="1800" dirty="0" err="1">
                <a:solidFill>
                  <a:srgbClr val="000000"/>
                </a:solidFill>
                <a:effectLst/>
                <a:highlight>
                  <a:srgbClr val="FFFFFF"/>
                </a:highlight>
                <a:latin typeface="Arial" panose="020B0604020202020204" pitchFamily="34" charset="0"/>
                <a:ea typeface="Times New Roman" panose="02020603050405020304" pitchFamily="18" charset="0"/>
              </a:rPr>
              <a:t>τρανς</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 πρόσωπα βιώνουν</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a:solidFill>
                  <a:srgbClr val="000000"/>
                </a:solidFill>
                <a:effectLst/>
                <a:highlight>
                  <a:srgbClr val="FFFFFF"/>
                </a:highlight>
                <a:latin typeface="Arial" panose="020B0604020202020204" pitchFamily="34" charset="0"/>
                <a:ea typeface="Times New Roman" panose="02020603050405020304" pitchFamily="18" charset="0"/>
                <a:hlinkClick r:id="rId12" tooltip="Δυσφορία φύλου"/>
              </a:rPr>
              <a:t>δυσφορία φύλου</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dirty="0">
                <a:solidFill>
                  <a:srgbClr val="000000"/>
                </a:solidFill>
                <a:effectLst/>
                <a:highlight>
                  <a:srgbClr val="FFFFFF"/>
                </a:highlight>
                <a:latin typeface="Arial" panose="020B0604020202020204" pitchFamily="34" charset="0"/>
                <a:ea typeface="Times New Roman" panose="02020603050405020304" pitchFamily="18" charset="0"/>
              </a:rPr>
              <a:t>και επιλέγουν να προχωρήσουν σε</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t>
            </a:r>
            <a:r>
              <a:rPr lang="el-GR" sz="1800" u="none" strike="noStrike" dirty="0" err="1">
                <a:solidFill>
                  <a:srgbClr val="000000"/>
                </a:solidFill>
                <a:effectLst/>
                <a:highlight>
                  <a:srgbClr val="FFFFFF"/>
                </a:highlight>
                <a:latin typeface="Arial" panose="020B0604020202020204" pitchFamily="34" charset="0"/>
                <a:ea typeface="Times New Roman" panose="02020603050405020304" pitchFamily="18" charset="0"/>
                <a:hlinkClick r:id="rId13" tooltip="Φυλομετάβαση (δεν έχει γραφτεί ακόμα)"/>
              </a:rPr>
              <a:t>φυλομετάβαση</a:t>
            </a:r>
            <a:r>
              <a:rPr lang="el-GR" u="none" strike="noStrike" dirty="0">
                <a:solidFill>
                  <a:srgbClr val="000000"/>
                </a:solidFill>
                <a:highlight>
                  <a:srgbClr val="FFFFFF"/>
                </a:highlight>
                <a:latin typeface="Arial" panose="020B0604020202020204" pitchFamily="34" charset="0"/>
                <a:ea typeface="Times New Roman" panose="02020603050405020304" pitchFamily="18" charset="0"/>
              </a:rPr>
              <a:t>.</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38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ChangeArrowheads="1"/>
          </p:cNvSpPr>
          <p:nvPr/>
        </p:nvSpPr>
        <p:spPr bwMode="auto">
          <a:xfrm>
            <a:off x="0" y="2066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l-GR" altLang="el-GR">
              <a:solidFill>
                <a:schemeClr val="tx1"/>
              </a:solidFill>
              <a:latin typeface="Arial" panose="020B0604020202020204" pitchFamily="34" charset="0"/>
            </a:endParaRPr>
          </a:p>
        </p:txBody>
      </p:sp>
      <p:sp>
        <p:nvSpPr>
          <p:cNvPr id="2" name="Τίτλος 1"/>
          <p:cNvSpPr>
            <a:spLocks noGrp="1"/>
          </p:cNvSpPr>
          <p:nvPr>
            <p:ph type="title"/>
          </p:nvPr>
        </p:nvSpPr>
        <p:spPr>
          <a:xfrm>
            <a:off x="685800" y="-23446"/>
            <a:ext cx="7772400" cy="485774"/>
          </a:xfrm>
        </p:spPr>
        <p:txBody>
          <a:bodyPr rtlCol="0">
            <a:normAutofit/>
          </a:bodyPr>
          <a:lstStyle/>
          <a:p>
            <a:pPr eaLnBrk="1" fontAlgn="auto" hangingPunct="1">
              <a:spcAft>
                <a:spcPts val="0"/>
              </a:spcAft>
              <a:defRPr/>
            </a:pPr>
            <a:r>
              <a:rPr lang="el-GR" sz="2000" b="1" dirty="0">
                <a:solidFill>
                  <a:schemeClr val="tx1">
                    <a:lumMod val="75000"/>
                    <a:lumOff val="25000"/>
                  </a:schemeClr>
                </a:solidFill>
              </a:rPr>
              <a:t>Πρόληψη </a:t>
            </a:r>
            <a:r>
              <a:rPr lang="en-GB" sz="2000" b="1" dirty="0">
                <a:solidFill>
                  <a:schemeClr val="tx1">
                    <a:lumMod val="75000"/>
                    <a:lumOff val="25000"/>
                  </a:schemeClr>
                </a:solidFill>
              </a:rPr>
              <a:t>AIDS</a:t>
            </a:r>
            <a:r>
              <a:rPr lang="el-GR" sz="2000" b="1" dirty="0">
                <a:solidFill>
                  <a:schemeClr val="tx1">
                    <a:lumMod val="75000"/>
                    <a:lumOff val="25000"/>
                  </a:schemeClr>
                </a:solidFill>
              </a:rPr>
              <a:t> </a:t>
            </a:r>
            <a:r>
              <a:rPr lang="el-GR" sz="2000" b="1" dirty="0" err="1">
                <a:solidFill>
                  <a:schemeClr val="tx1">
                    <a:lumMod val="75000"/>
                    <a:lumOff val="25000"/>
                  </a:schemeClr>
                </a:solidFill>
              </a:rPr>
              <a:t>κ.λ.π</a:t>
            </a:r>
            <a:r>
              <a:rPr lang="el-GR" sz="2000" b="1" dirty="0">
                <a:solidFill>
                  <a:schemeClr val="tx1">
                    <a:lumMod val="75000"/>
                    <a:lumOff val="25000"/>
                  </a:schemeClr>
                </a:solidFill>
              </a:rPr>
              <a:t>. σεξουαλικά μεταδιδόμενων νοσημάτων</a:t>
            </a:r>
            <a:endParaRPr lang="en-GB" sz="2000" b="1" dirty="0">
              <a:solidFill>
                <a:schemeClr val="tx1">
                  <a:lumMod val="75000"/>
                  <a:lumOff val="25000"/>
                </a:schemeClr>
              </a:solidFill>
            </a:endParaRPr>
          </a:p>
        </p:txBody>
      </p:sp>
      <p:sp>
        <p:nvSpPr>
          <p:cNvPr id="3" name="TextBox 2"/>
          <p:cNvSpPr txBox="1"/>
          <p:nvPr/>
        </p:nvSpPr>
        <p:spPr>
          <a:xfrm>
            <a:off x="381000" y="838200"/>
            <a:ext cx="8915400" cy="4770537"/>
          </a:xfrm>
          <a:prstGeom prst="rect">
            <a:avLst/>
          </a:prstGeom>
          <a:noFill/>
        </p:spPr>
        <p:txBody>
          <a:bodyPr wrap="square" rtlCol="0">
            <a:spAutoFit/>
          </a:bodyPr>
          <a:lstStyle/>
          <a:p>
            <a:r>
              <a:rPr lang="el-GR" sz="1600" dirty="0"/>
              <a:t>Το σύνδρομο επίκτητης ανοσολογικής ανεπάρκειας (AIDS), αναγνωρίστηκε για πρώτη φορά ως ξεχωριστή ασθένεια το 1981 στις ΗΠΑ.</a:t>
            </a:r>
          </a:p>
          <a:p>
            <a:r>
              <a:rPr lang="el-GR" sz="1600" dirty="0"/>
              <a:t>Οι πιο πολλοί ερευνητές πιστεύουν πως ο ιός </a:t>
            </a:r>
            <a:r>
              <a:rPr lang="en-GB" sz="1600" dirty="0"/>
              <a:t>HIV </a:t>
            </a:r>
            <a:r>
              <a:rPr lang="el-GR" sz="1600" dirty="0"/>
              <a:t>εμφανίσθηκε σε περιοχές της Σαχάρας, στην Αφρική, στα μέσα του 20</a:t>
            </a:r>
            <a:r>
              <a:rPr lang="el-GR" sz="1600" baseline="30000" dirty="0"/>
              <a:t>ου</a:t>
            </a:r>
            <a:r>
              <a:rPr lang="el-GR" sz="1600" dirty="0"/>
              <a:t> αιώνα και συνιστούσε μέχρι πρόσφατα, μια πανδημική κατάσταση, με πάνω από 38.6 εκατομμύρια ανθρώπων να έχουν προσβληθεί από την ασθένεια σε όλο τον κόσμο. </a:t>
            </a:r>
          </a:p>
          <a:p>
            <a:r>
              <a:rPr lang="el-GR" sz="1600" dirty="0"/>
              <a:t>Το HIV/AIDS δεν θεωρείται πλέον μια παγκόσμια </a:t>
            </a:r>
            <a:r>
              <a:rPr lang="el-GR" sz="1600" u="sng" dirty="0">
                <a:hlinkClick r:id="rId3" tooltip="Πανδημία"/>
              </a:rPr>
              <a:t>πανδημία</a:t>
            </a:r>
            <a:r>
              <a:rPr lang="el-GR" sz="1600" dirty="0"/>
              <a:t>. Έχει πλέον γίνει σε πολλές περιοχές του κόσμου μια </a:t>
            </a:r>
            <a:r>
              <a:rPr lang="el-GR" sz="1600" u="sng" dirty="0">
                <a:hlinkClick r:id="rId4" tooltip="Χρόνια ασθένεια (δεν έχει γραφτεί ακόμα)"/>
              </a:rPr>
              <a:t>χρόνια ασθένεια</a:t>
            </a:r>
            <a:r>
              <a:rPr lang="el-GR" sz="1600" dirty="0"/>
              <a:t> παρά μια οξεία θανατηφόρος νόσος. Η </a:t>
            </a:r>
            <a:r>
              <a:rPr lang="el-GR" sz="1600" u="sng" dirty="0">
                <a:hlinkClick r:id="rId5" tooltip="Πρόγνωση νόσου (δεν έχει γραφτεί ακόμα)"/>
              </a:rPr>
              <a:t>πρόγνωση της νόσου</a:t>
            </a:r>
            <a:r>
              <a:rPr lang="el-GR" sz="1600" dirty="0"/>
              <a:t> ποικίλλει. Χωρίς θεραπεία ο μέσος όρος επιβίωσης μετά τη λοίμωξη με HIV εκτιμάται από 9 έως 11 έτη, ανάλογα με τον </a:t>
            </a:r>
            <a:r>
              <a:rPr lang="el-GR" sz="1600" dirty="0" err="1"/>
              <a:t>υπότυπο</a:t>
            </a:r>
            <a:r>
              <a:rPr lang="el-GR" sz="1600" dirty="0"/>
              <a:t> του ιού. Μετά τη διάγνωση του AIDS, αν δεν χορηγηθεί αγωγή η επιβίωση κυμαίνεται από 6 έως 19 μήνες. </a:t>
            </a:r>
            <a:r>
              <a:rPr lang="en-US" sz="1600" dirty="0"/>
              <a:t>O </a:t>
            </a:r>
            <a:r>
              <a:rPr lang="el-GR" sz="1600" dirty="0"/>
              <a:t>συνδυασμός φαρμάκων (</a:t>
            </a:r>
            <a:r>
              <a:rPr lang="el-GR" sz="1600" b="1" dirty="0" err="1"/>
              <a:t>highly</a:t>
            </a:r>
            <a:r>
              <a:rPr lang="el-GR" sz="1600" b="1" dirty="0"/>
              <a:t> </a:t>
            </a:r>
            <a:r>
              <a:rPr lang="el-GR" sz="1600" b="1" dirty="0" err="1"/>
              <a:t>active</a:t>
            </a:r>
            <a:r>
              <a:rPr lang="el-GR" sz="1600" b="1" dirty="0"/>
              <a:t> </a:t>
            </a:r>
            <a:r>
              <a:rPr lang="el-GR" sz="1600" b="1" dirty="0" err="1"/>
              <a:t>antiretroviral</a:t>
            </a:r>
            <a:r>
              <a:rPr lang="el-GR" sz="1600" b="1" dirty="0"/>
              <a:t> </a:t>
            </a:r>
            <a:r>
              <a:rPr lang="el-GR" sz="1600" b="1" dirty="0" err="1"/>
              <a:t>therapy</a:t>
            </a:r>
            <a:r>
              <a:rPr lang="el-GR" sz="1600" dirty="0"/>
              <a:t> (</a:t>
            </a:r>
            <a:r>
              <a:rPr lang="el-GR" sz="1600" b="1" dirty="0"/>
              <a:t>HAART</a:t>
            </a:r>
            <a:r>
              <a:rPr lang="el-GR" sz="1600" dirty="0"/>
              <a:t>) και η κατάλληλη πρόληψη των ευκαιριακών λοιμώξεων μειώνουν το ποσοστό θανάτου κατά 80% και ανεβάζουν το </a:t>
            </a:r>
            <a:r>
              <a:rPr lang="el-GR" sz="1600" u="sng" dirty="0">
                <a:hlinkClick r:id="rId6" tooltip="Προσδόκιμο επιβίωσης"/>
              </a:rPr>
              <a:t>προσδόκιμο επιβίωσης</a:t>
            </a:r>
            <a:r>
              <a:rPr lang="el-GR" sz="1600" dirty="0"/>
              <a:t> (</a:t>
            </a:r>
            <a:r>
              <a:rPr lang="el-GR" sz="1600" u="sng" dirty="0">
                <a:hlinkClick r:id="rId7" tooltip="Εναπομείναντα έτη ζωής (δεν έχει γραφτεί ακόμα)"/>
              </a:rPr>
              <a:t>εναπομείναντα έτη ζωής</a:t>
            </a:r>
            <a:r>
              <a:rPr lang="el-GR" sz="1600" dirty="0"/>
              <a:t>) για ένα </a:t>
            </a:r>
            <a:r>
              <a:rPr lang="el-GR" sz="1600" dirty="0" err="1"/>
              <a:t>νεοδιαγνωσμένο</a:t>
            </a:r>
            <a:r>
              <a:rPr lang="el-GR" sz="1600" dirty="0"/>
              <a:t> με HIV μόλυνση νεαρό ενήλικα στα 20 έως 50 χρόνια.  Αν η θεραπεία ξεκινήσει αργά στη διάρκεια της λοίμωξης η πρόγνωση δεν είναι τόσο καλή, για παράδειγμα αν ξεκινήσει μετά τη διάγνωση AIDS το προσδόκιμο επιβίωσης είναι περίπου 10-40 χρόνια. Χωρίς θεραπεία τα μισά από τα βρέφη που γεννιούνται με HIV πεθαίνουν πριν την ηλικία των δύο χρόνων.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4688" y="623888"/>
            <a:ext cx="6589712" cy="519112"/>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Μετάδοση </a:t>
            </a:r>
            <a:r>
              <a:rPr lang="en-US" dirty="0">
                <a:solidFill>
                  <a:schemeClr val="tx1">
                    <a:lumMod val="75000"/>
                    <a:lumOff val="25000"/>
                  </a:schemeClr>
                </a:solidFill>
              </a:rPr>
              <a:t>AIDS</a:t>
            </a:r>
            <a:endParaRPr lang="en-GB" dirty="0">
              <a:solidFill>
                <a:schemeClr val="tx1">
                  <a:lumMod val="75000"/>
                  <a:lumOff val="25000"/>
                </a:schemeClr>
              </a:solidFill>
            </a:endParaRPr>
          </a:p>
        </p:txBody>
      </p:sp>
      <p:sp>
        <p:nvSpPr>
          <p:cNvPr id="40963" name="Rectangle 3"/>
          <p:cNvSpPr>
            <a:spLocks noGrp="1" noChangeArrowheads="1"/>
          </p:cNvSpPr>
          <p:nvPr>
            <p:ph idx="4294967295"/>
          </p:nvPr>
        </p:nvSpPr>
        <p:spPr>
          <a:xfrm>
            <a:off x="0" y="1600200"/>
            <a:ext cx="8458200" cy="5105400"/>
          </a:xfrm>
        </p:spPr>
        <p:txBody>
          <a:bodyPr rtlCol="0">
            <a:normAutofit lnSpcReduction="10000"/>
          </a:bodyPr>
          <a:lstStyle/>
          <a:p>
            <a:pPr eaLnBrk="1" fontAlgn="auto" hangingPunct="1">
              <a:lnSpc>
                <a:spcPct val="80000"/>
              </a:lnSpc>
              <a:spcAft>
                <a:spcPts val="0"/>
              </a:spcAft>
              <a:buFont typeface="Wingdings 3" charset="2"/>
              <a:buChar char=""/>
              <a:defRPr/>
            </a:pPr>
            <a:r>
              <a:rPr lang="el-GR" altLang="el-GR" sz="2400" b="1" dirty="0">
                <a:solidFill>
                  <a:schemeClr val="tx1">
                    <a:lumMod val="75000"/>
                    <a:lumOff val="25000"/>
                  </a:schemeClr>
                </a:solidFill>
              </a:rPr>
              <a:t>1. Με τη σεξουαλική επαφή.</a:t>
            </a:r>
          </a:p>
          <a:p>
            <a:pPr eaLnBrk="1" fontAlgn="auto" hangingPunct="1">
              <a:lnSpc>
                <a:spcPct val="80000"/>
              </a:lnSpc>
              <a:spcAft>
                <a:spcPts val="0"/>
              </a:spcAft>
              <a:buFont typeface="Wingdings 3" charset="2"/>
              <a:buChar char=""/>
              <a:defRPr/>
            </a:pPr>
            <a:r>
              <a:rPr lang="el-GR" altLang="el-GR" sz="2400" b="1" dirty="0">
                <a:solidFill>
                  <a:schemeClr val="tx1">
                    <a:lumMod val="75000"/>
                    <a:lumOff val="25000"/>
                  </a:schemeClr>
                </a:solidFill>
              </a:rPr>
              <a:t>2. Με το μολυσμένο αίμα.</a:t>
            </a:r>
            <a:endParaRPr lang="el-GR" altLang="el-GR" sz="24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l-GR" altLang="el-GR" sz="2400" dirty="0">
                <a:solidFill>
                  <a:schemeClr val="tx1">
                    <a:lumMod val="75000"/>
                    <a:lumOff val="25000"/>
                  </a:schemeClr>
                </a:solidFill>
              </a:rPr>
              <a:t>- 	Με τη χρησιμοποίηση μολυσμένης σύριγγας ή βελόνας.</a:t>
            </a:r>
          </a:p>
          <a:p>
            <a:pPr eaLnBrk="1" fontAlgn="auto" hangingPunct="1">
              <a:lnSpc>
                <a:spcPct val="80000"/>
              </a:lnSpc>
              <a:spcAft>
                <a:spcPts val="0"/>
              </a:spcAft>
              <a:buFont typeface="Wingdings 3" charset="2"/>
              <a:buChar char=""/>
              <a:defRPr/>
            </a:pPr>
            <a:r>
              <a:rPr lang="el-GR" altLang="el-GR" sz="2400" dirty="0">
                <a:solidFill>
                  <a:schemeClr val="tx1">
                    <a:lumMod val="75000"/>
                    <a:lumOff val="25000"/>
                  </a:schemeClr>
                </a:solidFill>
              </a:rPr>
              <a:t>- 	Με τη μετάγγιση  μολυσμένου αίματος ή προϊόντων αίματος, -	Με την έκθεση εξωτερικών πληγών σε σημαντική ποσότητα μολυσμένου αίματος ή σωματικού υγρού.</a:t>
            </a:r>
            <a:endParaRPr lang="el-GR" altLang="el-GR" sz="2400" b="1"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l-GR" altLang="el-GR" sz="2400" b="1" dirty="0">
                <a:solidFill>
                  <a:schemeClr val="tx1">
                    <a:lumMod val="75000"/>
                    <a:lumOff val="25000"/>
                  </a:schemeClr>
                </a:solidFill>
              </a:rPr>
              <a:t>3. Από τη μητέρα στο έμβρυο ή το βρέφος.</a:t>
            </a:r>
            <a:endParaRPr lang="el-GR" altLang="el-GR" sz="24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l-GR" altLang="el-GR" sz="2400" dirty="0">
                <a:solidFill>
                  <a:schemeClr val="tx1">
                    <a:lumMod val="75000"/>
                    <a:lumOff val="25000"/>
                  </a:schemeClr>
                </a:solidFill>
              </a:rPr>
              <a:t>Κάτι τέτοιο μπορεί να συμβεί, όταν η μητέρα είναι φορέας του ιού, με τους εξής </a:t>
            </a:r>
            <a:r>
              <a:rPr lang="el-GR" altLang="el-GR" sz="2400" dirty="0" err="1">
                <a:solidFill>
                  <a:schemeClr val="tx1">
                    <a:lumMod val="75000"/>
                    <a:lumOff val="25000"/>
                  </a:schemeClr>
                </a:solidFill>
              </a:rPr>
              <a:t>τρόπους:α</a:t>
            </a:r>
            <a:r>
              <a:rPr lang="el-GR" altLang="el-GR" sz="2400" dirty="0">
                <a:solidFill>
                  <a:schemeClr val="tx1">
                    <a:lumMod val="75000"/>
                    <a:lumOff val="25000"/>
                  </a:schemeClr>
                </a:solidFill>
              </a:rPr>
              <a:t>) μέσα από τον πλακούντα κατά την εγκυμοσύνη, β) κατά τη διάρκεια της γέννας και γ) με το θηλασμό.</a:t>
            </a:r>
          </a:p>
          <a:p>
            <a:pPr eaLnBrk="1" fontAlgn="auto" hangingPunct="1">
              <a:lnSpc>
                <a:spcPct val="80000"/>
              </a:lnSpc>
              <a:spcAft>
                <a:spcPts val="0"/>
              </a:spcAft>
              <a:buFont typeface="Wingdings 3" charset="2"/>
              <a:buChar char=""/>
              <a:defRPr/>
            </a:pPr>
            <a:r>
              <a:rPr lang="el-GR" altLang="el-GR" sz="2400" dirty="0">
                <a:solidFill>
                  <a:schemeClr val="tx1">
                    <a:lumMod val="75000"/>
                    <a:lumOff val="25000"/>
                  </a:schemeClr>
                </a:solidFill>
              </a:rPr>
              <a:t>4. </a:t>
            </a:r>
            <a:r>
              <a:rPr lang="el-GR" altLang="el-GR" sz="2400" b="1" dirty="0">
                <a:solidFill>
                  <a:schemeClr val="tx1">
                    <a:lumMod val="75000"/>
                    <a:lumOff val="25000"/>
                  </a:schemeClr>
                </a:solidFill>
              </a:rPr>
              <a:t>Από εργαλεία ή διάφορα αντικείμενα που μπορεί να έχουν αίμα και δεν έχουν αποστειρωθεί. </a:t>
            </a:r>
            <a:endParaRPr lang="el-GR" altLang="el-GR" sz="2400" dirty="0">
              <a:solidFill>
                <a:schemeClr val="tx1">
                  <a:lumMod val="75000"/>
                  <a:lumOff val="2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The image “file:///C:/Documents%20and%20Settings/user/My%20Documents/My%20Pictures/HIV.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84" y="746720"/>
            <a:ext cx="6820916" cy="573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a:xfrm>
            <a:off x="228600" y="29308"/>
            <a:ext cx="7086600" cy="580292"/>
          </a:xfrm>
        </p:spPr>
        <p:txBody>
          <a:bodyPr rtlCol="0">
            <a:normAutofit/>
          </a:bodyPr>
          <a:lstStyle/>
          <a:p>
            <a:pPr eaLnBrk="1" fontAlgn="auto" hangingPunct="1">
              <a:spcAft>
                <a:spcPts val="0"/>
              </a:spcAft>
              <a:defRPr/>
            </a:pPr>
            <a:r>
              <a:rPr lang="el-GR" sz="2400" b="1" dirty="0">
                <a:solidFill>
                  <a:schemeClr val="tx1">
                    <a:lumMod val="75000"/>
                    <a:lumOff val="25000"/>
                  </a:schemeClr>
                </a:solidFill>
              </a:rPr>
              <a:t>Το </a:t>
            </a:r>
            <a:r>
              <a:rPr lang="en-US" sz="2400" b="1" dirty="0">
                <a:solidFill>
                  <a:schemeClr val="tx1">
                    <a:lumMod val="75000"/>
                    <a:lumOff val="25000"/>
                  </a:schemeClr>
                </a:solidFill>
              </a:rPr>
              <a:t>HIV </a:t>
            </a:r>
            <a:r>
              <a:rPr lang="el-GR" sz="2400" b="1" dirty="0">
                <a:solidFill>
                  <a:schemeClr val="tx1">
                    <a:lumMod val="75000"/>
                    <a:lumOff val="25000"/>
                  </a:schemeClr>
                </a:solidFill>
              </a:rPr>
              <a:t>στην Ελλάδα από το 1993-2018</a:t>
            </a:r>
            <a:endParaRPr lang="en-GB" sz="2400" b="1" dirty="0">
              <a:solidFill>
                <a:schemeClr val="tx1">
                  <a:lumMod val="75000"/>
                  <a:lumOff val="25000"/>
                </a:schemeClr>
              </a:solidFill>
            </a:endParaRPr>
          </a:p>
        </p:txBody>
      </p:sp>
      <p:cxnSp>
        <p:nvCxnSpPr>
          <p:cNvPr id="4" name="Ευθεία γραμμή σύνδεσης 3"/>
          <p:cNvCxnSpPr/>
          <p:nvPr/>
        </p:nvCxnSpPr>
        <p:spPr>
          <a:xfrm>
            <a:off x="8077200" y="5943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05800" y="6019800"/>
            <a:ext cx="838200" cy="369332"/>
          </a:xfrm>
          <a:prstGeom prst="rect">
            <a:avLst/>
          </a:prstGeom>
          <a:noFill/>
        </p:spPr>
        <p:txBody>
          <a:bodyPr wrap="square" rtlCol="0">
            <a:spAutoFit/>
          </a:bodyPr>
          <a:lstStyle/>
          <a:p>
            <a:r>
              <a:rPr lang="el-GR" dirty="0"/>
              <a:t>2018</a:t>
            </a:r>
          </a:p>
        </p:txBody>
      </p:sp>
      <p:cxnSp>
        <p:nvCxnSpPr>
          <p:cNvPr id="7" name="Ευθεία γραμμή σύνδεσης 6"/>
          <p:cNvCxnSpPr/>
          <p:nvPr/>
        </p:nvCxnSpPr>
        <p:spPr>
          <a:xfrm>
            <a:off x="8763000" y="533400"/>
            <a:ext cx="0" cy="5410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05800" y="228600"/>
            <a:ext cx="838200" cy="307777"/>
          </a:xfrm>
          <a:prstGeom prst="rect">
            <a:avLst/>
          </a:prstGeom>
          <a:noFill/>
        </p:spPr>
        <p:txBody>
          <a:bodyPr wrap="square" rtlCol="0">
            <a:spAutoFit/>
          </a:bodyPr>
          <a:lstStyle/>
          <a:p>
            <a:r>
              <a:rPr lang="el-GR" sz="1400" dirty="0"/>
              <a:t>17.241</a:t>
            </a:r>
          </a:p>
        </p:txBody>
      </p:sp>
      <p:sp>
        <p:nvSpPr>
          <p:cNvPr id="10" name="TextBox 9"/>
          <p:cNvSpPr txBox="1"/>
          <p:nvPr/>
        </p:nvSpPr>
        <p:spPr>
          <a:xfrm>
            <a:off x="8288215" y="5410200"/>
            <a:ext cx="1066800" cy="461665"/>
          </a:xfrm>
          <a:prstGeom prst="rect">
            <a:avLst/>
          </a:prstGeom>
          <a:noFill/>
        </p:spPr>
        <p:txBody>
          <a:bodyPr wrap="square" rtlCol="0">
            <a:spAutoFit/>
          </a:bodyPr>
          <a:lstStyle/>
          <a:p>
            <a:r>
              <a:rPr lang="el-GR" sz="1200" dirty="0"/>
              <a:t>687 νέα κρούσματα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28600" y="73025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52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l-GR" altLang="el-GR" sz="2400" dirty="0">
                <a:solidFill>
                  <a:schemeClr val="tx1"/>
                </a:solidFill>
                <a:latin typeface="Arial" panose="020B0604020202020204" pitchFamily="34" charset="0"/>
              </a:rPr>
              <a:t>Που οφείλεται η δυσκολία…</a:t>
            </a:r>
          </a:p>
          <a:p>
            <a:pPr eaLnBrk="1" hangingPunct="1">
              <a:spcBef>
                <a:spcPct val="0"/>
              </a:spcBef>
              <a:buClrTx/>
              <a:buFontTx/>
              <a:buNone/>
            </a:pPr>
            <a:r>
              <a:rPr lang="el-GR" altLang="el-GR" sz="2400" dirty="0">
                <a:solidFill>
                  <a:schemeClr val="tx1"/>
                </a:solidFill>
                <a:latin typeface="Arial" panose="020B0604020202020204" pitchFamily="34" charset="0"/>
              </a:rPr>
              <a:t>1) Στην πρώιμη έναρξη της σεξουαλικής δραστηριότητας, εξαιτίας της αλλαγής του τρόπου ζωής και των ηθών στη σημερινή κοινωνία.</a:t>
            </a:r>
          </a:p>
          <a:p>
            <a:pPr eaLnBrk="1" hangingPunct="1">
              <a:spcBef>
                <a:spcPct val="0"/>
              </a:spcBef>
              <a:buClrTx/>
              <a:buFontTx/>
              <a:buNone/>
            </a:pPr>
            <a:r>
              <a:rPr lang="el-GR" altLang="el-GR" sz="2400" dirty="0">
                <a:solidFill>
                  <a:schemeClr val="tx1"/>
                </a:solidFill>
                <a:latin typeface="Arial" panose="020B0604020202020204" pitchFamily="34" charset="0"/>
              </a:rPr>
              <a:t>2) Στην άγνοια, στην αδεξιότητα και στην απειρία των εφήβων, επειδή ανακαλύπτουν το σώμα τους για πρώτη φορά.</a:t>
            </a:r>
          </a:p>
          <a:p>
            <a:pPr eaLnBrk="1" hangingPunct="1">
              <a:spcBef>
                <a:spcPct val="0"/>
              </a:spcBef>
              <a:buClrTx/>
              <a:buFontTx/>
              <a:buNone/>
            </a:pPr>
            <a:r>
              <a:rPr lang="el-GR" altLang="el-GR" sz="2400" dirty="0">
                <a:solidFill>
                  <a:schemeClr val="tx1"/>
                </a:solidFill>
                <a:latin typeface="Arial" panose="020B0604020202020204" pitchFamily="34" charset="0"/>
              </a:rPr>
              <a:t>3) Στο γεγονός ότι η γονιμότητα πολύ σπάνια επιδιώκεται στην εφηβεία.</a:t>
            </a:r>
          </a:p>
          <a:p>
            <a:pPr eaLnBrk="1" hangingPunct="1">
              <a:spcBef>
                <a:spcPct val="0"/>
              </a:spcBef>
              <a:buClrTx/>
              <a:buFontTx/>
              <a:buNone/>
            </a:pPr>
            <a:r>
              <a:rPr lang="el-GR" altLang="el-GR" sz="2400" dirty="0">
                <a:solidFill>
                  <a:schemeClr val="tx1"/>
                </a:solidFill>
                <a:latin typeface="Arial" panose="020B0604020202020204" pitchFamily="34" charset="0"/>
              </a:rPr>
              <a:t>4) Στον περιστασιακό και απρογραμμάτιστο χαρακτήρα των σχέσεων κατά τη διάρκεια της εφηβείας.</a:t>
            </a:r>
          </a:p>
          <a:p>
            <a:pPr eaLnBrk="1" hangingPunct="1">
              <a:spcBef>
                <a:spcPct val="0"/>
              </a:spcBef>
              <a:buClrTx/>
              <a:buFontTx/>
              <a:buNone/>
            </a:pPr>
            <a:r>
              <a:rPr lang="el-GR" altLang="el-GR" sz="2400" dirty="0">
                <a:solidFill>
                  <a:schemeClr val="tx1"/>
                </a:solidFill>
                <a:latin typeface="Arial" panose="020B0604020202020204" pitchFamily="34" charset="0"/>
              </a:rPr>
              <a:t>5) Στις μεγάλες κοινωνικές πιέσεις  που ασκούνται στην άγαμη μητέρα, ιδιαίτερα την </a:t>
            </a:r>
            <a:r>
              <a:rPr lang="el-GR" altLang="el-GR" sz="2400" dirty="0" err="1">
                <a:solidFill>
                  <a:schemeClr val="tx1"/>
                </a:solidFill>
                <a:latin typeface="Arial" panose="020B0604020202020204" pitchFamily="34" charset="0"/>
              </a:rPr>
              <a:t>έφηβη</a:t>
            </a:r>
            <a:r>
              <a:rPr lang="el-GR" altLang="el-GR" sz="2400" dirty="0">
                <a:solidFill>
                  <a:schemeClr val="tx1"/>
                </a:solidFill>
                <a:latin typeface="Arial" panose="020B0604020202020204" pitchFamily="34" charset="0"/>
              </a:rPr>
              <a:t>, καθώς και στο ότι η διακοπή της εγκυμοσύνης παραμένει (σχεδόν) παράνομη ή κοινωνικά μη-αποδεκτή.</a:t>
            </a:r>
          </a:p>
          <a:p>
            <a:pPr eaLnBrk="1" hangingPunct="1">
              <a:spcBef>
                <a:spcPct val="0"/>
              </a:spcBef>
              <a:buClrTx/>
              <a:buFontTx/>
              <a:buNone/>
            </a:pPr>
            <a:endParaRPr lang="el-GR" altLang="el-GR" sz="2400" dirty="0">
              <a:solidFill>
                <a:schemeClr val="tx1"/>
              </a:solidFill>
              <a:latin typeface="Arial" panose="020B0604020202020204" pitchFamily="34" charset="0"/>
            </a:endParaRPr>
          </a:p>
        </p:txBody>
      </p:sp>
      <p:sp>
        <p:nvSpPr>
          <p:cNvPr id="2" name="Τίτλος 1"/>
          <p:cNvSpPr>
            <a:spLocks noGrp="1"/>
          </p:cNvSpPr>
          <p:nvPr>
            <p:ph type="title"/>
          </p:nvPr>
        </p:nvSpPr>
        <p:spPr>
          <a:xfrm>
            <a:off x="457200" y="-23813"/>
            <a:ext cx="7985125" cy="704851"/>
          </a:xfrm>
        </p:spPr>
        <p:txBody>
          <a:bodyPr rtlCol="0">
            <a:normAutofit/>
          </a:bodyPr>
          <a:lstStyle/>
          <a:p>
            <a:pPr eaLnBrk="1" fontAlgn="auto" hangingPunct="1">
              <a:spcAft>
                <a:spcPts val="0"/>
              </a:spcAft>
              <a:defRPr/>
            </a:pPr>
            <a:r>
              <a:rPr lang="el-GR" sz="3200" b="1" dirty="0">
                <a:solidFill>
                  <a:schemeClr val="tx1">
                    <a:lumMod val="75000"/>
                    <a:lumOff val="25000"/>
                  </a:schemeClr>
                </a:solidFill>
                <a:latin typeface="Bahnschrift Condensed" panose="020B0502040204020203" pitchFamily="34" charset="0"/>
              </a:rPr>
              <a:t>Μερικοί λόγοι που κάνουν τα πράγματα δύσκολα!</a:t>
            </a:r>
            <a:endParaRPr lang="en-GB" sz="3200" b="1" dirty="0">
              <a:solidFill>
                <a:schemeClr val="tx1">
                  <a:lumMod val="75000"/>
                  <a:lumOff val="25000"/>
                </a:schemeClr>
              </a:solidFill>
              <a:latin typeface="Bahnschrift Condensed" panose="020B05020402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534400" cy="685800"/>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Σαν να επιστρέφει το αρχικό προφίλ των φορέων???</a:t>
            </a:r>
            <a:endParaRPr lang="en-GB" dirty="0">
              <a:solidFill>
                <a:schemeClr val="tx1">
                  <a:lumMod val="75000"/>
                  <a:lumOff val="25000"/>
                </a:schemeClr>
              </a:solidFill>
            </a:endParaRPr>
          </a:p>
        </p:txBody>
      </p:sp>
      <p:sp>
        <p:nvSpPr>
          <p:cNvPr id="4" name="TextBox 3"/>
          <p:cNvSpPr txBox="1"/>
          <p:nvPr/>
        </p:nvSpPr>
        <p:spPr>
          <a:xfrm>
            <a:off x="609600" y="1524000"/>
            <a:ext cx="8305800" cy="3416320"/>
          </a:xfrm>
          <a:prstGeom prst="rect">
            <a:avLst/>
          </a:prstGeom>
          <a:noFill/>
        </p:spPr>
        <p:txBody>
          <a:bodyPr wrap="square" rtlCol="0">
            <a:spAutoFit/>
          </a:bodyPr>
          <a:lstStyle/>
          <a:p>
            <a:r>
              <a:rPr lang="el-GR" dirty="0"/>
              <a:t>Αρχικά, η νόσος είχε θεωρηθεί ως «ασθένεια των </a:t>
            </a:r>
            <a:r>
              <a:rPr lang="el-GR" dirty="0" err="1"/>
              <a:t>ομοφυλοφύλων</a:t>
            </a:r>
            <a:r>
              <a:rPr lang="el-GR" dirty="0"/>
              <a:t>». Μέχρι να κατανοήσουμε πως ο ιός του </a:t>
            </a:r>
            <a:r>
              <a:rPr lang="en-US" dirty="0"/>
              <a:t>AIDS </a:t>
            </a:r>
            <a:r>
              <a:rPr lang="el-GR" dirty="0"/>
              <a:t>δεν κάνει διακρίσεις.</a:t>
            </a:r>
          </a:p>
          <a:p>
            <a:endParaRPr lang="el-GR" dirty="0"/>
          </a:p>
          <a:p>
            <a:r>
              <a:rPr lang="el-GR" dirty="0"/>
              <a:t>Το πρώτο δεκάμηνο του 2018, όμως, το 40,74% των νέων HIV διαγνώσεων αφορούσε άνδρες που είχαν σεξουαλικές επαφές με άνδρες, ενώ για το 20% και το 16,85% των νέων περιστατικών δηλώθηκε ως πιθανός τρόπος μόλυνσης η απροφύλακτη ετεροφυλοφιλική σεξουαλική επαφή και η χρήση ενδοφλέβιων </a:t>
            </a:r>
            <a:r>
              <a:rPr lang="el-GR" dirty="0" err="1"/>
              <a:t>εξαρτησιογόνων</a:t>
            </a:r>
            <a:r>
              <a:rPr lang="el-GR" dirty="0"/>
              <a:t> ουσιών, αντίστοιχα. Κατά τους πρώτους 10 μήνες του 2018 δεν δηλώθηκε κανένα περιστατικό κάθετης μετάδοσης του ιού. Το πρώτο δεκάμηνο του 2018 οι περισσότερες μεταδόσεις του ιού αποδίδονται στην απροφύλακτη σεξουαλική επαφή, κυρίως σε αυτή μεταξύ ανδρών.</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29991-50AA-4732-8C69-E451CF49C79E}"/>
              </a:ext>
            </a:extLst>
          </p:cNvPr>
          <p:cNvSpPr txBox="1"/>
          <p:nvPr/>
        </p:nvSpPr>
        <p:spPr>
          <a:xfrm>
            <a:off x="76200" y="152400"/>
            <a:ext cx="9067800" cy="6555641"/>
          </a:xfrm>
          <a:prstGeom prst="rect">
            <a:avLst/>
          </a:prstGeom>
          <a:noFill/>
        </p:spPr>
        <p:txBody>
          <a:bodyPr wrap="square" rtlCol="0">
            <a:spAutoFit/>
          </a:bodyPr>
          <a:lstStyle/>
          <a:p>
            <a:r>
              <a:rPr lang="el-GR" sz="1600" dirty="0"/>
              <a:t>Η γονιμοποίηση του ωαρίου γίνεται: (Α) στον ωαγωγό (σάλπιγγα), (Β) στην ωοθήκη, (Γ) στη μήτρα, (Δ) στον τράχηλο της μήτρας, (Ε) στον  κόλπο.</a:t>
            </a:r>
            <a:endParaRPr lang="en-US" sz="1600" dirty="0"/>
          </a:p>
          <a:p>
            <a:r>
              <a:rPr lang="el-GR" sz="1600" dirty="0"/>
              <a:t> </a:t>
            </a:r>
            <a:endParaRPr lang="en-US" sz="1600" dirty="0"/>
          </a:p>
          <a:p>
            <a:pPr lvl="0"/>
            <a:r>
              <a:rPr lang="el-GR" sz="1600" dirty="0"/>
              <a:t>Υποδείξτε τη σωστή πρόταση.  Οι Ελληνίδες είναι: (Α) πρώτες στην Ε.Ε. των 15 σε αριθμό εκτρώσεων και κατανάλωση αντισυλληπτικών. (Β) πρώτες σε αριθμό εκτρώσεων και τελευταίες  στην κατανάλωση αντισυλληπτικών. (Γ) τελευταίες σε αριθμό εκτρώσεων και πρώτες στην κατανάλωση αντισυλληπτικών. (Δ) τελευταίες σε αριθμό εκτρώσεων και κατανάλωση αντισυλληπτικών. (Ε) κανένα από αυτά</a:t>
            </a:r>
            <a:endParaRPr lang="en-US" sz="1600" dirty="0"/>
          </a:p>
          <a:p>
            <a:pPr lvl="0"/>
            <a:r>
              <a:rPr lang="el-GR" sz="1600" dirty="0"/>
              <a:t>Σε γυναίκες που έχουν σχετικά σταθερό </a:t>
            </a:r>
            <a:r>
              <a:rPr lang="el-GR" sz="1600" dirty="0" err="1"/>
              <a:t>εμμηνορρυσιακό</a:t>
            </a:r>
            <a:r>
              <a:rPr lang="el-GR" sz="1600" dirty="0"/>
              <a:t> κύκλο, η πρώτη μη γόνιμη ημέρα (Ω) μπορεί να υπολογισθεί και από τον τύπο: (Α) Ω=Α-12, (Β) Ω=Α-13, (Γ) Ω=Α+12, (Δ) Ω=Α-11*, (Ε) Ω=Α-14 (όπου Α= η μέρα έναρξης του επόμενου κύκλου.</a:t>
            </a:r>
            <a:endParaRPr lang="en-US" sz="1600" dirty="0"/>
          </a:p>
          <a:p>
            <a:pPr lvl="0"/>
            <a:r>
              <a:rPr lang="el-GR" sz="1600" dirty="0"/>
              <a:t>*Ω= Α-14+3 </a:t>
            </a:r>
            <a:endParaRPr lang="en-US" sz="1600" dirty="0"/>
          </a:p>
          <a:p>
            <a:pPr lvl="0"/>
            <a:r>
              <a:rPr lang="el-GR" sz="1600" dirty="0"/>
              <a:t>Υποδείξτε τη λανθασμένη πρόταση. Ο ιός του </a:t>
            </a:r>
            <a:r>
              <a:rPr lang="en-US" sz="1600" dirty="0"/>
              <a:t>AIDS</a:t>
            </a:r>
            <a:r>
              <a:rPr lang="el-GR" sz="1600" dirty="0"/>
              <a:t>: (Α) προσβάλλει το ανοσοποιητικό σύστημα, (Β) προσβάλλει με την ίδια ευκολία ομοφυλόφιλους και ετεροφυλόφιλους, (Γ) μπορεί να μεταδοθεί από το κάθισμα της τουαλέτας, (Δ) μπορεί να μεταδοθεί από τη μητέρα στο έμβρυο, (Ε) είναι ευαίσθητος στη χλωρίνη και το οινόπνευμα.</a:t>
            </a:r>
          </a:p>
          <a:p>
            <a:pPr lvl="0"/>
            <a:endParaRPr lang="en-US" sz="1600" dirty="0"/>
          </a:p>
          <a:p>
            <a:pPr lvl="0"/>
            <a:r>
              <a:rPr lang="el-GR" sz="1600" dirty="0"/>
              <a:t>Το πιο διαδεδομένο αντισυλληπτικό αποτελείται από (Α) προγεστερόνη και τεστοστερόνη, (Β) τεστοστερόνη και οιστρογόνα, (Γ) προγεστερόνη και οιστρογόνα, (Δ) </a:t>
            </a:r>
            <a:r>
              <a:rPr lang="el-GR" sz="1600" dirty="0" err="1"/>
              <a:t>προλακτίνη</a:t>
            </a:r>
            <a:r>
              <a:rPr lang="el-GR" sz="1600" dirty="0"/>
              <a:t> και οιστρογόνα, (Ε) τίποτε από αυτά.</a:t>
            </a:r>
          </a:p>
          <a:p>
            <a:pPr lvl="0"/>
            <a:endParaRPr lang="el-GR" sz="1600" dirty="0"/>
          </a:p>
          <a:p>
            <a:pPr lvl="0"/>
            <a:endParaRPr lang="el-GR" sz="1600" dirty="0"/>
          </a:p>
          <a:p>
            <a:pPr lvl="0"/>
            <a:endParaRPr lang="el-GR" sz="1600" dirty="0"/>
          </a:p>
          <a:p>
            <a:pPr lvl="0"/>
            <a:endParaRPr lang="en-US" sz="1600" dirty="0"/>
          </a:p>
          <a:p>
            <a:r>
              <a:rPr lang="el-GR" dirty="0"/>
              <a:t> </a:t>
            </a:r>
            <a:endParaRPr lang="en-US" dirty="0"/>
          </a:p>
          <a:p>
            <a:endParaRPr lang="en-US" dirty="0"/>
          </a:p>
        </p:txBody>
      </p:sp>
      <p:graphicFrame>
        <p:nvGraphicFramePr>
          <p:cNvPr id="3" name="Πίνακας 2">
            <a:extLst>
              <a:ext uri="{FF2B5EF4-FFF2-40B4-BE49-F238E27FC236}">
                <a16:creationId xmlns:a16="http://schemas.microsoft.com/office/drawing/2014/main" id="{47A13845-908A-603B-6AC2-C07C0F897777}"/>
              </a:ext>
            </a:extLst>
          </p:cNvPr>
          <p:cNvGraphicFramePr>
            <a:graphicFrameLocks noGrp="1"/>
          </p:cNvGraphicFramePr>
          <p:nvPr>
            <p:extLst>
              <p:ext uri="{D42A27DB-BD31-4B8C-83A1-F6EECF244321}">
                <p14:modId xmlns:p14="http://schemas.microsoft.com/office/powerpoint/2010/main" val="369330382"/>
              </p:ext>
            </p:extLst>
          </p:nvPr>
        </p:nvGraphicFramePr>
        <p:xfrm>
          <a:off x="108284" y="5190196"/>
          <a:ext cx="8991600" cy="1635720"/>
        </p:xfrm>
        <a:graphic>
          <a:graphicData uri="http://schemas.openxmlformats.org/drawingml/2006/table">
            <a:tbl>
              <a:tblPr firstRow="1" firstCol="1" bandRow="1">
                <a:tableStyleId>{5C22544A-7EE6-4342-B048-85BDC9FD1C3A}</a:tableStyleId>
              </a:tblPr>
              <a:tblGrid>
                <a:gridCol w="8991600">
                  <a:extLst>
                    <a:ext uri="{9D8B030D-6E8A-4147-A177-3AD203B41FA5}">
                      <a16:colId xmlns:a16="http://schemas.microsoft.com/office/drawing/2014/main" val="3061215094"/>
                    </a:ext>
                  </a:extLst>
                </a:gridCol>
              </a:tblGrid>
              <a:tr h="890037">
                <a:tc>
                  <a:txBody>
                    <a:bodyPr/>
                    <a:lstStyle/>
                    <a:p>
                      <a:pPr marL="0" marR="2073910" algn="l">
                        <a:lnSpc>
                          <a:spcPct val="107000"/>
                        </a:lnSpc>
                        <a:spcBef>
                          <a:spcPts val="0"/>
                        </a:spcBef>
                        <a:spcAft>
                          <a:spcPts val="0"/>
                        </a:spcAft>
                      </a:pPr>
                      <a:r>
                        <a:rPr lang="el-GR" sz="1000" u="none" strike="noStrike" dirty="0">
                          <a:effectLst/>
                          <a:hlinkClick r:id="rId3"/>
                        </a:rPr>
                        <a:t>Για το 2018 η αναλογία στα ποσοστά διαγνωσμένων ανδρών/γυναικών που δηλώθηκαν ως φορείς του HIV στην Ελλάδα ήταν περίπου: (Α) 50/50, (Β) 20/80, (Γ) 80/20, (Δ) 10/90, (Ε) 3/97.</a:t>
                      </a:r>
                      <a:br>
                        <a:rPr lang="el-GR" sz="1000" dirty="0">
                          <a:effectLst/>
                        </a:rPr>
                      </a:br>
                      <a:r>
                        <a:rPr lang="el-GR" sz="1000" dirty="0">
                          <a:effectLst/>
                        </a:rPr>
                        <a:t>Πολλαπλής Επιλογής (Μοναδική Απάντηση)</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659" marR="63659" marT="50928" marB="50928"/>
                </a:tc>
                <a:extLst>
                  <a:ext uri="{0D108BD9-81ED-4DB2-BD59-A6C34878D82A}">
                    <a16:rowId xmlns:a16="http://schemas.microsoft.com/office/drawing/2014/main" val="2735701897"/>
                  </a:ext>
                </a:extLst>
              </a:tr>
              <a:tr h="553752">
                <a:tc>
                  <a:txBody>
                    <a:bodyPr/>
                    <a:lstStyle/>
                    <a:p>
                      <a:pPr marL="0" marR="2073910" algn="l">
                        <a:lnSpc>
                          <a:spcPct val="107000"/>
                        </a:lnSpc>
                        <a:spcBef>
                          <a:spcPts val="0"/>
                        </a:spcBef>
                        <a:spcAft>
                          <a:spcPts val="0"/>
                        </a:spcAft>
                      </a:pPr>
                      <a:r>
                        <a:rPr lang="el-GR" sz="1000" u="none" strike="noStrike" dirty="0">
                          <a:effectLst/>
                          <a:hlinkClick r:id="rId4"/>
                        </a:rPr>
                        <a:t>Για το 2018 και για την Ελλάδα οι αντίστοιχοι αριθμοί των ατόμων που είχαν καταμετρηθεί ως θετικοί στον ιό HIV (που προξενεί το AIDS) σε σχέση με εκείνον των νέων κρουσμάτων ήταν περίπου: (Α) 170.000/80, (Β) 100.000/1000, (Γ) 17.000/690, (Δ) 17.000/6.000, 1700/8.000.</a:t>
                      </a:r>
                      <a:br>
                        <a:rPr lang="el-GR" sz="1000" dirty="0">
                          <a:effectLst/>
                        </a:rPr>
                      </a:br>
                      <a:r>
                        <a:rPr lang="el-GR" sz="1000" dirty="0">
                          <a:effectLst/>
                        </a:rPr>
                        <a:t>Πολλαπλής Επιλογής (Μοναδική Απάντηση)</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659" marR="63659" marT="50928" marB="50928"/>
                </a:tc>
                <a:extLst>
                  <a:ext uri="{0D108BD9-81ED-4DB2-BD59-A6C34878D82A}">
                    <a16:rowId xmlns:a16="http://schemas.microsoft.com/office/drawing/2014/main" val="3331890436"/>
                  </a:ext>
                </a:extLst>
              </a:tr>
            </a:tbl>
          </a:graphicData>
        </a:graphic>
      </p:graphicFrame>
    </p:spTree>
    <p:extLst>
      <p:ext uri="{BB962C8B-B14F-4D97-AF65-F5344CB8AC3E}">
        <p14:creationId xmlns:p14="http://schemas.microsoft.com/office/powerpoint/2010/main" val="361634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748673"/>
            <a:ext cx="8534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524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l-GR" altLang="el-GR" sz="2400" dirty="0">
                <a:solidFill>
                  <a:schemeClr val="tx1"/>
                </a:solidFill>
                <a:latin typeface="Arial" panose="020B0604020202020204" pitchFamily="34" charset="0"/>
              </a:rPr>
              <a:t>Μια ανύπαντρη γυναίκα και ιδιαίτερα η </a:t>
            </a:r>
            <a:r>
              <a:rPr lang="el-GR" altLang="el-GR" sz="2400" dirty="0" err="1">
                <a:solidFill>
                  <a:schemeClr val="tx1"/>
                </a:solidFill>
                <a:latin typeface="Arial" panose="020B0604020202020204" pitchFamily="34" charset="0"/>
              </a:rPr>
              <a:t>έφηβη</a:t>
            </a:r>
            <a:r>
              <a:rPr lang="el-GR" altLang="el-GR" sz="2400" dirty="0">
                <a:solidFill>
                  <a:schemeClr val="tx1"/>
                </a:solidFill>
                <a:latin typeface="Arial" panose="020B0604020202020204" pitchFamily="34" charset="0"/>
              </a:rPr>
              <a:t>, όταν μείνει έγκυος,  έχει να διαλέξει ανάμεσα στον εσπευσμένο γάμο, τη γέννηση ενός εξώγαμου παιδιού ή την έκτρωση. </a:t>
            </a:r>
          </a:p>
          <a:p>
            <a:pPr eaLnBrk="1" hangingPunct="1">
              <a:spcBef>
                <a:spcPct val="0"/>
              </a:spcBef>
              <a:buClrTx/>
              <a:buFontTx/>
              <a:buNone/>
            </a:pPr>
            <a:r>
              <a:rPr lang="el-GR" altLang="el-GR" sz="2400" dirty="0">
                <a:solidFill>
                  <a:schemeClr val="tx1"/>
                </a:solidFill>
                <a:latin typeface="Arial" panose="020B0604020202020204" pitchFamily="34" charset="0"/>
              </a:rPr>
              <a:t>Ο εσπευσμένος γάμος, στις περισσότερες περιπτώσεις, είναι αποτυχημένος και συνήθως οδηγεί αργά ή γρήγορα στο διαζύγιο.</a:t>
            </a:r>
          </a:p>
          <a:p>
            <a:pPr eaLnBrk="1" hangingPunct="1">
              <a:spcBef>
                <a:spcPct val="0"/>
              </a:spcBef>
              <a:buClrTx/>
              <a:buFontTx/>
              <a:buNone/>
            </a:pPr>
            <a:r>
              <a:rPr lang="el-GR" altLang="el-GR" sz="2400" dirty="0">
                <a:solidFill>
                  <a:schemeClr val="tx1"/>
                </a:solidFill>
                <a:latin typeface="Arial" panose="020B0604020202020204" pitchFamily="34" charset="0"/>
              </a:rPr>
              <a:t> Η  απρογραμμάτιστη μητρότητα στην εφηβική ηλικία σημαίνει, συχνά,  διακοπή της σχολικής εκπαίδευσης και περιορισμούς στην κοινωνική δραστηριότητα και στις κοινωνικές σχέσεις της κοπέλας. Αν μια τέτοια μητρότητα συνοδεύεται και από απουσία συζύγου, τότε, είναι συχνά και αιτία κοινωνικού αποκλεισμού και κοινωνικής πίεσης. Όλα αυτά έχουν ως συνέπεια να βιώνεται η μητρότητα ως καταναγκασμός ή πεπρωμένο, και συντελούν στη συσσώρευση τραυματικών εμπειριών και στη μητέρα αλλά και στο παιδί.</a:t>
            </a:r>
            <a:r>
              <a:rPr lang="el-GR" altLang="el-GR" sz="2000" dirty="0">
                <a:solidFill>
                  <a:schemeClr val="tx1"/>
                </a:solidFill>
                <a:latin typeface="Arial" panose="020B0604020202020204" pitchFamily="34" charset="0"/>
              </a:rPr>
              <a:t> </a:t>
            </a:r>
          </a:p>
        </p:txBody>
      </p:sp>
      <p:sp>
        <p:nvSpPr>
          <p:cNvPr id="2" name="Τίτλος 1"/>
          <p:cNvSpPr>
            <a:spLocks noGrp="1"/>
          </p:cNvSpPr>
          <p:nvPr>
            <p:ph type="title"/>
          </p:nvPr>
        </p:nvSpPr>
        <p:spPr>
          <a:xfrm>
            <a:off x="1143000" y="381000"/>
            <a:ext cx="7543800" cy="703263"/>
          </a:xfrm>
        </p:spPr>
        <p:txBody>
          <a:bodyPr rtlCol="0">
            <a:normAutofit fontScale="90000"/>
          </a:bodyPr>
          <a:lstStyle/>
          <a:p>
            <a:pPr eaLnBrk="1" fontAlgn="auto" hangingPunct="1">
              <a:spcAft>
                <a:spcPts val="0"/>
              </a:spcAft>
              <a:defRPr/>
            </a:pPr>
            <a:r>
              <a:rPr lang="el-GR" altLang="el-GR" sz="3200" b="1" dirty="0">
                <a:solidFill>
                  <a:schemeClr val="tx1">
                    <a:lumMod val="75000"/>
                    <a:lumOff val="25000"/>
                  </a:schemeClr>
                </a:solidFill>
                <a:latin typeface="Bahnschrift Condensed" panose="020B0502040204020203" pitchFamily="34" charset="0"/>
              </a:rPr>
              <a:t>Ανεπιθύμητη εγκυμοσύνη και έκτρωση</a:t>
            </a:r>
            <a:br>
              <a:rPr lang="el-GR" altLang="el-GR" sz="3200" dirty="0">
                <a:solidFill>
                  <a:schemeClr val="tx1">
                    <a:lumMod val="75000"/>
                    <a:lumOff val="25000"/>
                  </a:schemeClr>
                </a:solidFill>
                <a:latin typeface="Bahnschrift Condensed" panose="020B0502040204020203" pitchFamily="34" charset="0"/>
              </a:rPr>
            </a:br>
            <a:endParaRPr lang="en-GB" sz="3200" dirty="0">
              <a:solidFill>
                <a:schemeClr val="tx1">
                  <a:lumMod val="75000"/>
                  <a:lumOff val="25000"/>
                </a:schemeClr>
              </a:solidFill>
              <a:latin typeface="Bahnschrift Condensed"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62B578-6D22-FB93-15AE-DAA26CBC9EB9}"/>
              </a:ext>
            </a:extLst>
          </p:cNvPr>
          <p:cNvSpPr>
            <a:spLocks noGrp="1"/>
          </p:cNvSpPr>
          <p:nvPr>
            <p:ph type="title"/>
          </p:nvPr>
        </p:nvSpPr>
        <p:spPr>
          <a:xfrm>
            <a:off x="152400" y="0"/>
            <a:ext cx="8991600" cy="747490"/>
          </a:xfrm>
        </p:spPr>
        <p:txBody>
          <a:bodyPr/>
          <a:lstStyle/>
          <a:p>
            <a:r>
              <a:rPr lang="el-GR" dirty="0"/>
              <a:t>Έκτρωση- Άμβλωση- Διακοπή Κύησης</a:t>
            </a:r>
            <a:endParaRPr lang="en-US" dirty="0"/>
          </a:p>
        </p:txBody>
      </p:sp>
      <p:sp>
        <p:nvSpPr>
          <p:cNvPr id="3" name="TextBox 2">
            <a:extLst>
              <a:ext uri="{FF2B5EF4-FFF2-40B4-BE49-F238E27FC236}">
                <a16:creationId xmlns:a16="http://schemas.microsoft.com/office/drawing/2014/main" id="{5A3371C0-4797-9193-1187-5A61501E45BD}"/>
              </a:ext>
            </a:extLst>
          </p:cNvPr>
          <p:cNvSpPr txBox="1"/>
          <p:nvPr/>
        </p:nvSpPr>
        <p:spPr>
          <a:xfrm>
            <a:off x="266700" y="609600"/>
            <a:ext cx="8877300" cy="5909310"/>
          </a:xfrm>
          <a:prstGeom prst="rect">
            <a:avLst/>
          </a:prstGeom>
          <a:noFill/>
        </p:spPr>
        <p:txBody>
          <a:bodyPr wrap="square" rtlCol="0">
            <a:spAutoFit/>
          </a:bodyPr>
          <a:lstStyle/>
          <a:p>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Στην </a:t>
            </a:r>
            <a:r>
              <a:rPr lang="en-US" sz="1800" b="1" dirty="0" err="1">
                <a:effectLst/>
                <a:latin typeface="Open Sans" panose="020B0606030504020204" pitchFamily="34" charset="0"/>
                <a:ea typeface="Calibri" panose="020F0502020204030204" pitchFamily="34" charset="0"/>
                <a:cs typeface="Times New Roman" panose="02020603050405020304" pitchFamily="18" charset="0"/>
              </a:rPr>
              <a:t>Ελλάδ</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α οι εκτρώσεις (αμβλώσεις) νομιμοποιήθηκαν</a:t>
            </a:r>
            <a:r>
              <a:rPr lang="en-US" sz="1800" dirty="0">
                <a:effectLst/>
                <a:latin typeface="Calibri" panose="020F0502020204030204" pitchFamily="34" charset="0"/>
                <a:ea typeface="Calibri" panose="020F0502020204030204" pitchFamily="34" charset="0"/>
                <a:cs typeface="Times New Roman" panose="02020603050405020304" pitchFamily="18" charset="0"/>
              </a:rPr>
              <a:t> με το </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νόμο 1609/86</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Με</a:t>
            </a:r>
            <a:r>
              <a:rPr lang="en-US" sz="1800" dirty="0">
                <a:effectLst/>
                <a:latin typeface="Calibri" panose="020F0502020204030204" pitchFamily="34" charset="0"/>
                <a:ea typeface="Calibri" panose="020F0502020204030204" pitchFamily="34" charset="0"/>
                <a:cs typeface="Times New Roman" panose="02020603050405020304" pitchFamily="18" charset="0"/>
              </a:rPr>
              <a:t> β</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άση</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το</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Νόμο</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κάθε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γυν</a:t>
            </a:r>
            <a:r>
              <a:rPr lang="en-US" sz="1800" dirty="0">
                <a:effectLst/>
                <a:latin typeface="Calibri" panose="020F0502020204030204" pitchFamily="34" charset="0"/>
                <a:ea typeface="Calibri" panose="020F0502020204030204" pitchFamily="34" charset="0"/>
                <a:cs typeface="Times New Roman" panose="02020603050405020304" pitchFamily="18" charset="0"/>
              </a:rPr>
              <a:t>αίκα δικαιούται αν το θέλει, να διακόψει μια ανεπιθύμητη εγκυμοσύνη, με τη βοήθεια </a:t>
            </a:r>
            <a:r>
              <a:rPr lang="el-GR" sz="1800" u="none" strike="noStrike" dirty="0">
                <a:effectLst/>
                <a:latin typeface="Open Sans" panose="020B0606030504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μαιευτήρα – γυναικολόγου</a:t>
            </a:r>
            <a:r>
              <a:rPr lang="el-GR" sz="1800" dirty="0">
                <a:effectLst/>
                <a:latin typeface="Open Sans" panose="020B0606030504020204" pitchFamily="34" charset="0"/>
                <a:ea typeface="Calibri" panose="020F0502020204030204" pitchFamily="34" charset="0"/>
                <a:cs typeface="Times New Roman" panose="02020603050405020304" pitchFamily="18" charset="0"/>
              </a:rPr>
              <a:t>, </a:t>
            </a: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με τη συμμετοχή αναισθησιολόγου και πάντα μέσα σε οργανωμένη νοσηλευτική μονάδα. </a:t>
            </a:r>
          </a:p>
          <a:p>
            <a:pPr marL="285750" indent="-285750">
              <a:buFont typeface="Arial" panose="020B0604020202020204" pitchFamily="34" charset="0"/>
              <a:buChar char="•"/>
            </a:pPr>
            <a:r>
              <a:rPr lang="el-GR" b="1" dirty="0">
                <a:solidFill>
                  <a:srgbClr val="141414"/>
                </a:solidFill>
                <a:latin typeface="Open Sans" panose="020B0606030504020204" pitchFamily="34" charset="0"/>
                <a:ea typeface="Calibri" panose="020F0502020204030204" pitchFamily="34" charset="0"/>
                <a:cs typeface="Times New Roman" panose="02020603050405020304" pitchFamily="18" charset="0"/>
              </a:rPr>
              <a:t>Α</a:t>
            </a:r>
            <a:r>
              <a:rPr lang="el-GR" sz="1800" b="1"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ν δεν έχουν συμπληρωθεί 12 εβδομάδες εγκυμοσύνης</a:t>
            </a: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 (περίπου τον 3ο μήνα), που μετράει από την πρώτη ημέρα της τελευταίας περιόδου. Η επιθυμία της εγκύου γυναίκας είναι αρκετή για να θεωρείται η έκτρωση ως νόμιμη. Η εξέταση από επιτροπή δεν χρειάζεται, στην περίπτωση που η ενδιαφερόμενη απευθυνθεί σε κάποιο ιδιωτικό κέντρο. </a:t>
            </a:r>
          </a:p>
          <a:p>
            <a:pPr marL="285750" indent="-285750">
              <a:buFont typeface="Arial" panose="020B0604020202020204" pitchFamily="34" charset="0"/>
              <a:buChar char="•"/>
            </a:pP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Αν η εγκυμοσύνη είναι αποτέλεσμα βιασμού, αποπλάνησης ανήλικης, αιμομιξίας ή κατάχρησης γυναίκας ανίκανης να αντισταθεί το όριο αυτό επεκτείνεται στις </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19 εβ</a:t>
            </a:r>
            <a:r>
              <a:rPr lang="en-US" sz="1800" b="1" dirty="0" err="1">
                <a:effectLst/>
                <a:latin typeface="Open Sans" panose="020B0606030504020204" pitchFamily="34" charset="0"/>
                <a:ea typeface="Calibri" panose="020F0502020204030204" pitchFamily="34" charset="0"/>
                <a:cs typeface="Times New Roman" panose="02020603050405020304" pitchFamily="18" charset="0"/>
              </a:rPr>
              <a:t>δομάδες</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b="1" dirty="0" err="1">
                <a:effectLst/>
                <a:latin typeface="Open Sans" panose="020B0606030504020204" pitchFamily="34" charset="0"/>
                <a:ea typeface="Calibri" panose="020F0502020204030204" pitchFamily="34" charset="0"/>
                <a:cs typeface="Times New Roman" panose="02020603050405020304" pitchFamily="18" charset="0"/>
              </a:rPr>
              <a:t>εγκυμοσύνης</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Σε περίπτωση που υπάρχει ιατρικό πρόβλημα, η έκτρωση επιτρέπεται </a:t>
            </a:r>
            <a:r>
              <a:rPr lang="el-GR" sz="1800" b="1"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μέχρι και την 24 εβδομάδα</a:t>
            </a: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 της κύησης (περίπου τον 6ο μήνα). Σοβαρό πρόβλημα θεωρείται οποιαδήποτε κατάσταση απειλεί με σοβαρή βλάβη την  σωματική ή </a:t>
            </a:r>
            <a:r>
              <a:rPr lang="el-GR" sz="1800" u="none" strike="noStrike"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hlinkClick r:id="rId4"/>
              </a:rPr>
              <a:t>ψυχική υγεία της εγκύου</a:t>
            </a: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 ή βάζει τη ζωή της γυναίκας σε κίνδυνο.</a:t>
            </a:r>
          </a:p>
          <a:p>
            <a:pPr marL="285750" indent="-285750">
              <a:buFont typeface="Arial" panose="020B0604020202020204" pitchFamily="34" charset="0"/>
              <a:buChar char="•"/>
            </a:pP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Επίσης,  αν το έμβρυο έχει σοβαρές ανωμαλίες και προβλήματα Υγείας. Προϋπόθεση για να προστατεύεται η </a:t>
            </a:r>
            <a:r>
              <a:rPr lang="el-GR" sz="1800" b="1"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ασφάλεια</a:t>
            </a: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 </a:t>
            </a:r>
            <a:r>
              <a:rPr lang="el-GR" sz="1800" b="1"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της γυναίκας</a:t>
            </a:r>
            <a:r>
              <a:rPr lang="el-GR" sz="1800" dirty="0">
                <a:solidFill>
                  <a:srgbClr val="141414"/>
                </a:solidFill>
                <a:effectLst/>
                <a:latin typeface="Open Sans" panose="020B0606030504020204" pitchFamily="34" charset="0"/>
                <a:ea typeface="Calibri" panose="020F0502020204030204" pitchFamily="34" charset="0"/>
                <a:cs typeface="Times New Roman" panose="02020603050405020304" pitchFamily="18" charset="0"/>
              </a:rPr>
              <a:t> είναι η επέμβαση της να γίνεται </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από </a:t>
            </a:r>
            <a:r>
              <a:rPr lang="en-US" sz="1800" b="1" dirty="0" err="1">
                <a:effectLst/>
                <a:latin typeface="Open Sans" panose="020B0606030504020204" pitchFamily="34" charset="0"/>
                <a:ea typeface="Calibri" panose="020F0502020204030204" pitchFamily="34" charset="0"/>
                <a:cs typeface="Times New Roman" panose="02020603050405020304" pitchFamily="18" charset="0"/>
              </a:rPr>
              <a:t>γι</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ατρό</a:t>
            </a:r>
            <a:r>
              <a:rPr lang="en-US" sz="1800" dirty="0">
                <a:effectLst/>
                <a:latin typeface="Calibri" panose="020F0502020204030204" pitchFamily="34" charset="0"/>
                <a:ea typeface="Calibri" panose="020F0502020204030204" pitchFamily="34" charset="0"/>
                <a:cs typeface="Times New Roman" panose="02020603050405020304" pitchFamily="18" charset="0"/>
              </a:rPr>
              <a:t>, και μάλιστα σε </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καλά οργανωμένο μαιευτήριο</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46596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F8F8"/>
            </a:gs>
            <a:gs pos="74001">
              <a:srgbClr val="BEBEC1"/>
            </a:gs>
            <a:gs pos="83000">
              <a:srgbClr val="BEBEC1"/>
            </a:gs>
            <a:gs pos="100000">
              <a:srgbClr val="D4D4D5"/>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22325" y="0"/>
            <a:ext cx="7543800" cy="609600"/>
          </a:xfrm>
        </p:spPr>
        <p:txBody>
          <a:bodyPr rtlCol="0">
            <a:normAutofit/>
          </a:bodyPr>
          <a:lstStyle/>
          <a:p>
            <a:pPr eaLnBrk="1" fontAlgn="auto" hangingPunct="1">
              <a:spcAft>
                <a:spcPts val="0"/>
              </a:spcAft>
              <a:defRPr/>
            </a:pPr>
            <a:r>
              <a:rPr lang="el-GR" sz="2800" dirty="0">
                <a:solidFill>
                  <a:schemeClr val="tx1">
                    <a:lumMod val="75000"/>
                    <a:lumOff val="25000"/>
                  </a:schemeClr>
                </a:solidFill>
                <a:latin typeface="Bahnschrift Condensed" panose="020B0502040204020203" pitchFamily="34" charset="0"/>
              </a:rPr>
              <a:t>Εκτρώσεις: Μία εθνική πληγή και αρνητική πρωτιά!</a:t>
            </a:r>
            <a:endParaRPr lang="en-GB" sz="2800" dirty="0">
              <a:solidFill>
                <a:schemeClr val="tx1">
                  <a:lumMod val="75000"/>
                  <a:lumOff val="25000"/>
                </a:schemeClr>
              </a:solidFill>
              <a:latin typeface="Bahnschrift Condensed" panose="020B0502040204020203" pitchFamily="34" charset="0"/>
            </a:endParaRPr>
          </a:p>
        </p:txBody>
      </p:sp>
      <p:sp>
        <p:nvSpPr>
          <p:cNvPr id="16387" name="Rectangle 3"/>
          <p:cNvSpPr>
            <a:spLocks noGrp="1" noChangeArrowheads="1"/>
          </p:cNvSpPr>
          <p:nvPr>
            <p:ph type="body" idx="4294967295"/>
          </p:nvPr>
        </p:nvSpPr>
        <p:spPr>
          <a:xfrm>
            <a:off x="381000" y="838200"/>
            <a:ext cx="8763000" cy="5029200"/>
          </a:xfrm>
        </p:spPr>
        <p:txBody>
          <a:bodyPr rtlCol="0">
            <a:normAutofit fontScale="25000" lnSpcReduction="20000"/>
          </a:bodyPr>
          <a:lstStyle/>
          <a:p>
            <a:pPr eaLnBrk="1" fontAlgn="auto" hangingPunct="1">
              <a:spcBef>
                <a:spcPct val="0"/>
              </a:spcBef>
              <a:spcAft>
                <a:spcPts val="0"/>
              </a:spcAft>
              <a:buFont typeface="Wingdings 3" charset="2"/>
              <a:buChar char=""/>
              <a:defRPr/>
            </a:pPr>
            <a:r>
              <a:rPr lang="en-US" altLang="el-GR" sz="2400" dirty="0">
                <a:solidFill>
                  <a:schemeClr val="tx1">
                    <a:lumMod val="75000"/>
                    <a:lumOff val="25000"/>
                  </a:schemeClr>
                </a:solidFill>
              </a:rPr>
              <a:t> </a:t>
            </a:r>
            <a:r>
              <a:rPr lang="en-US" altLang="el-GR" sz="6400" dirty="0">
                <a:solidFill>
                  <a:schemeClr val="tx1">
                    <a:lumMod val="75000"/>
                    <a:lumOff val="25000"/>
                  </a:schemeClr>
                </a:solidFill>
              </a:rPr>
              <a:t>H</a:t>
            </a:r>
            <a:r>
              <a:rPr lang="el-GR" altLang="el-GR" sz="6400" dirty="0">
                <a:solidFill>
                  <a:schemeClr val="tx1">
                    <a:lumMod val="75000"/>
                    <a:lumOff val="25000"/>
                  </a:schemeClr>
                </a:solidFill>
              </a:rPr>
              <a:t> έκτρωση στη χώρα μας παραμένει, σχεδόν, ΑΠΟΤΡΕΠΤΙΚΗ ΣΤΟ ΔΗΜΟΣΙΟ ΣΥΣΤΗΜΑ ΥΓΕΙΑΣ, ΜΕ αποτέλεσμα, συχνά, να συνοδεύεται από μυστικότητα και ενοχή.</a:t>
            </a:r>
            <a:endParaRPr lang="en-US" altLang="el-GR" sz="6400" dirty="0">
              <a:solidFill>
                <a:schemeClr val="tx1">
                  <a:lumMod val="75000"/>
                  <a:lumOff val="25000"/>
                </a:schemeClr>
              </a:solidFill>
            </a:endParaRPr>
          </a:p>
          <a:p>
            <a:pPr eaLnBrk="1" fontAlgn="auto" hangingPunct="1">
              <a:spcBef>
                <a:spcPct val="0"/>
              </a:spcBef>
              <a:spcAft>
                <a:spcPts val="0"/>
              </a:spcAft>
              <a:buFont typeface="Wingdings 3" charset="2"/>
              <a:buChar char=""/>
              <a:defRPr/>
            </a:pPr>
            <a:r>
              <a:rPr lang="el-GR" altLang="el-GR" sz="6400" dirty="0">
                <a:solidFill>
                  <a:schemeClr val="tx1">
                    <a:lumMod val="75000"/>
                    <a:lumOff val="25000"/>
                  </a:schemeClr>
                </a:solidFill>
              </a:rPr>
              <a:t> Σύμφωνα με την Εταιρεία Οικογενειακού Προγραμματισμού, η χώρα μας είναι πρώτη στην Ευρωπαϊκή Ένωση</a:t>
            </a:r>
            <a:r>
              <a:rPr lang="en-US" altLang="el-GR" sz="6400" dirty="0">
                <a:solidFill>
                  <a:schemeClr val="tx1">
                    <a:lumMod val="75000"/>
                    <a:lumOff val="25000"/>
                  </a:schemeClr>
                </a:solidFill>
              </a:rPr>
              <a:t> </a:t>
            </a:r>
            <a:r>
              <a:rPr lang="el-GR" altLang="el-GR" sz="6400" dirty="0">
                <a:solidFill>
                  <a:schemeClr val="tx1">
                    <a:lumMod val="75000"/>
                    <a:lumOff val="25000"/>
                  </a:schemeClr>
                </a:solidFill>
              </a:rPr>
              <a:t>(</a:t>
            </a:r>
            <a:r>
              <a:rPr lang="el-GR" altLang="el-GR" sz="6400" i="1" dirty="0">
                <a:solidFill>
                  <a:schemeClr val="tx1">
                    <a:lumMod val="75000"/>
                    <a:lumOff val="25000"/>
                  </a:schemeClr>
                </a:solidFill>
              </a:rPr>
              <a:t>ΕΕ των 15</a:t>
            </a:r>
            <a:r>
              <a:rPr lang="el-GR" altLang="el-GR" sz="6400" dirty="0">
                <a:solidFill>
                  <a:schemeClr val="tx1">
                    <a:lumMod val="75000"/>
                    <a:lumOff val="25000"/>
                  </a:schemeClr>
                </a:solidFill>
              </a:rPr>
              <a:t>) σε αριθμό ετήσιων εκτρώσεων, αφού υπολογίζεται ότι κάθε χρόνο γίνονται περίπου 80-150.000 εκτρώσεις.</a:t>
            </a:r>
            <a:endParaRPr lang="en-US" altLang="el-GR" sz="6400" dirty="0">
              <a:solidFill>
                <a:schemeClr val="tx1">
                  <a:lumMod val="75000"/>
                  <a:lumOff val="25000"/>
                </a:schemeClr>
              </a:solidFill>
            </a:endParaRPr>
          </a:p>
          <a:p>
            <a:pPr eaLnBrk="1" fontAlgn="auto" hangingPunct="1">
              <a:spcBef>
                <a:spcPct val="0"/>
              </a:spcBef>
              <a:spcAft>
                <a:spcPts val="0"/>
              </a:spcAft>
              <a:buFont typeface="Wingdings 3" charset="2"/>
              <a:buChar char=""/>
              <a:defRPr/>
            </a:pPr>
            <a:r>
              <a:rPr lang="el-GR" altLang="el-GR" sz="6400" dirty="0">
                <a:solidFill>
                  <a:schemeClr val="tx1">
                    <a:lumMod val="75000"/>
                    <a:lumOff val="25000"/>
                  </a:schemeClr>
                </a:solidFill>
              </a:rPr>
              <a:t>Βέβαια, οι  Ελληνίδες  κατείχαν μέχρι πρόσφατα την  τελευταία θέση στην Ευρωπαϊκή Ένωση, όσον αφορά τη χρήση αντισυλληπτικών</a:t>
            </a:r>
            <a:r>
              <a:rPr lang="en-US" altLang="el-GR" sz="6400" dirty="0">
                <a:solidFill>
                  <a:schemeClr val="tx1">
                    <a:lumMod val="75000"/>
                    <a:lumOff val="25000"/>
                  </a:schemeClr>
                </a:solidFill>
              </a:rPr>
              <a:t>.</a:t>
            </a:r>
            <a:r>
              <a:rPr lang="el-GR" altLang="el-GR" sz="6400" dirty="0">
                <a:solidFill>
                  <a:schemeClr val="tx1">
                    <a:lumMod val="75000"/>
                    <a:lumOff val="25000"/>
                  </a:schemeClr>
                </a:solidFill>
              </a:rPr>
              <a:t> </a:t>
            </a:r>
          </a:p>
          <a:p>
            <a:pPr eaLnBrk="1" fontAlgn="auto" hangingPunct="1">
              <a:spcBef>
                <a:spcPct val="0"/>
              </a:spcBef>
              <a:spcAft>
                <a:spcPts val="0"/>
              </a:spcAft>
              <a:buFont typeface="Wingdings 3" charset="2"/>
              <a:buChar char=""/>
              <a:defRPr/>
            </a:pPr>
            <a:r>
              <a:rPr lang="el-GR" sz="6400" b="0" i="0" dirty="0">
                <a:solidFill>
                  <a:srgbClr val="424242"/>
                </a:solidFill>
                <a:effectLst/>
                <a:latin typeface="Roboto Slab"/>
              </a:rPr>
              <a:t> </a:t>
            </a:r>
            <a:r>
              <a:rPr lang="el-GR" sz="6400" b="0" i="0" u="sng" dirty="0">
                <a:solidFill>
                  <a:srgbClr val="424242"/>
                </a:solidFill>
                <a:effectLst/>
                <a:latin typeface="Roboto Slab"/>
              </a:rPr>
              <a:t>Σύμφωνα με το Τμήμα Γυναικολογίας του Πανεπιστημίου της Ιατρικής Σχολής Αθηνών, το 22% των Ελληνίδων δηλώνουν ότι έχουν κάνει τουλάχιστον μία έκτρωση στη ζωή τους.</a:t>
            </a:r>
            <a:endParaRPr lang="el-GR" altLang="el-GR" sz="6400" u="sng" dirty="0">
              <a:solidFill>
                <a:schemeClr val="tx1">
                  <a:lumMod val="75000"/>
                  <a:lumOff val="25000"/>
                </a:schemeClr>
              </a:solidFill>
            </a:endParaRPr>
          </a:p>
          <a:p>
            <a:pPr eaLnBrk="1" fontAlgn="auto" hangingPunct="1">
              <a:spcAft>
                <a:spcPts val="0"/>
              </a:spcAft>
              <a:buFont typeface="Wingdings 3" charset="2"/>
              <a:buChar char=""/>
              <a:defRPr/>
            </a:pPr>
            <a:r>
              <a:rPr lang="el-GR" sz="6400" dirty="0">
                <a:solidFill>
                  <a:schemeClr val="tx1">
                    <a:lumMod val="75000"/>
                    <a:lumOff val="25000"/>
                  </a:schemeClr>
                </a:solidFill>
              </a:rPr>
              <a:t>Φαίνεται, μάλιστα πως </a:t>
            </a:r>
            <a:r>
              <a:rPr lang="el-GR" sz="6400" b="1" dirty="0">
                <a:solidFill>
                  <a:schemeClr val="tx1">
                    <a:lumMod val="75000"/>
                    <a:lumOff val="25000"/>
                  </a:schemeClr>
                </a:solidFill>
              </a:rPr>
              <a:t>από τις εκτρώσεις που καταγράφονται ετησίως στην Ελλάδα,</a:t>
            </a:r>
            <a:r>
              <a:rPr lang="el-GR" sz="6400" dirty="0">
                <a:solidFill>
                  <a:schemeClr val="tx1">
                    <a:lumMod val="75000"/>
                    <a:lumOff val="25000"/>
                  </a:schemeClr>
                </a:solidFill>
              </a:rPr>
              <a:t> 1/4</a:t>
            </a:r>
            <a:r>
              <a:rPr lang="el-GR" sz="6400" b="1" dirty="0">
                <a:solidFill>
                  <a:schemeClr val="tx1">
                    <a:lumMod val="75000"/>
                    <a:lumOff val="25000"/>
                  </a:schemeClr>
                </a:solidFill>
              </a:rPr>
              <a:t> </a:t>
            </a:r>
            <a:r>
              <a:rPr lang="el-GR" sz="6400" dirty="0">
                <a:solidFill>
                  <a:schemeClr val="tx1">
                    <a:lumMod val="75000"/>
                    <a:lumOff val="25000"/>
                  </a:schemeClr>
                </a:solidFill>
              </a:rPr>
              <a:t>πραγματοποιούνται από κορίτσια κάτω των 18 ετών, σύμφωνα με στοιχεία του Ινστιτούτου Ψυχικής και Σεξουαλικής Υγείας.</a:t>
            </a:r>
          </a:p>
          <a:p>
            <a:pPr eaLnBrk="1" fontAlgn="auto" hangingPunct="1">
              <a:spcAft>
                <a:spcPts val="0"/>
              </a:spcAft>
              <a:buFont typeface="Wingdings 3" charset="2"/>
              <a:buChar char=""/>
              <a:defRPr/>
            </a:pPr>
            <a:r>
              <a:rPr lang="el-GR" sz="6400" dirty="0">
                <a:solidFill>
                  <a:schemeClr val="tx1">
                    <a:lumMod val="75000"/>
                    <a:lumOff val="25000"/>
                  </a:schemeClr>
                </a:solidFill>
              </a:rPr>
              <a:t>Ιδιαίτερα σημαντικό είναι να σημειωθεί πως ένα στα τέσσερα κορίτσια (ηλικίας 14 έως 17 ετών) έχει κάνει έκτρωση, ενώ οι μισές </a:t>
            </a:r>
            <a:r>
              <a:rPr lang="el-GR" sz="6400" dirty="0" err="1">
                <a:solidFill>
                  <a:schemeClr val="tx1">
                    <a:lumMod val="75000"/>
                    <a:lumOff val="25000"/>
                  </a:schemeClr>
                </a:solidFill>
              </a:rPr>
              <a:t>έφηβες</a:t>
            </a:r>
            <a:r>
              <a:rPr lang="el-GR" sz="6400" dirty="0">
                <a:solidFill>
                  <a:schemeClr val="tx1">
                    <a:lumMod val="75000"/>
                    <a:lumOff val="25000"/>
                  </a:schemeClr>
                </a:solidFill>
              </a:rPr>
              <a:t> που προχωρούν σε διακοπή κύησης δεν έχουν ενημερώσει ούτε τη μητέρα τους, σύμφωνα με έρευνα του </a:t>
            </a:r>
            <a:r>
              <a:rPr lang="el-GR" sz="6400" dirty="0" err="1">
                <a:solidFill>
                  <a:schemeClr val="tx1">
                    <a:lumMod val="75000"/>
                    <a:lumOff val="25000"/>
                  </a:schemeClr>
                </a:solidFill>
              </a:rPr>
              <a:t>Αρεταίειου</a:t>
            </a:r>
            <a:r>
              <a:rPr lang="el-GR" sz="6400" dirty="0">
                <a:solidFill>
                  <a:schemeClr val="tx1">
                    <a:lumMod val="75000"/>
                    <a:lumOff val="25000"/>
                  </a:schemeClr>
                </a:solidFill>
              </a:rPr>
              <a:t> Νοσοκομείου. Πρόκειται για ένα ακόμη ποσοστό που καταδεικνύει την ελλιπή πληροφόρηση για σεξουαλικά θέματα όσον αφορά στους ανήλικους.</a:t>
            </a:r>
          </a:p>
          <a:p>
            <a:pPr eaLnBrk="1" fontAlgn="auto" hangingPunct="1">
              <a:spcAft>
                <a:spcPts val="0"/>
              </a:spcAft>
              <a:buFont typeface="Wingdings 3" charset="2"/>
              <a:buChar char=""/>
              <a:defRPr/>
            </a:pPr>
            <a:r>
              <a:rPr lang="el-GR" sz="6600" b="0" i="0" dirty="0">
                <a:solidFill>
                  <a:srgbClr val="667780"/>
                </a:solidFill>
                <a:effectLst/>
                <a:latin typeface="Open Sans" panose="020B0606030504020204" pitchFamily="34" charset="0"/>
              </a:rPr>
              <a:t>Στα Δημόσια νοσοκομεία η διαδικασία της διακοπής εγκυμοσύνης είναι περίπλοκη και χρονοβόρα. Χρειάζεται διαδικασία εισαγωγής στο νοσοκομείο από την προηγούμενη ημέρα και αρκετές εξετάσεις (κατά πολλούς περιττές) πριν την επέμβαση. Επίσης, συνήθως απαιτούν παραμονή της γυναίκας και για ένα επιπλέον βράδυ μετά την διακοπή, για τυπικούς λόγους. Έτσι απαιτείται συνολικά νοσηλεία και παραμονή στο νοσοκομείο για 2 ημέρες, χωρίς ουσιαστικό νόημα. Τέλος, χρειάζεται και η γραφειοκρατική διαδικασία του εξιτηρίου και της τακτοποίησης κάποιων λεπτομερειών με το ασφαλιστικό ταμείο. </a:t>
            </a:r>
            <a:endParaRPr lang="el-GR" altLang="el-GR" sz="160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a:xfrm>
            <a:off x="304800" y="166688"/>
            <a:ext cx="8229600" cy="1052512"/>
          </a:xfrm>
        </p:spPr>
        <p:txBody>
          <a:bodyPr/>
          <a:lstStyle/>
          <a:p>
            <a:pPr eaLnBrk="1" hangingPunct="1"/>
            <a:r>
              <a:rPr lang="en-US" altLang="el-GR" sz="2000">
                <a:hlinkClick r:id="rId3"/>
              </a:rPr>
              <a:t>https://www.kathimerini.gr/896390/article/epikairothta/ellada/25-twn-amvlwsewn-ethsiws-ginontai-se-anhlikes</a:t>
            </a:r>
            <a:r>
              <a:rPr lang="el-GR" altLang="el-GR" sz="2000"/>
              <a:t> </a:t>
            </a:r>
            <a:br>
              <a:rPr lang="el-GR" altLang="el-GR" sz="2000"/>
            </a:br>
            <a:r>
              <a:rPr lang="el-GR" altLang="el-GR" sz="2000" u="sng">
                <a:hlinkClick r:id="rId4"/>
              </a:rPr>
              <a:t>ΠΕΝΝΥ ΜΠΟΥΛΟΥΤΖΑ</a:t>
            </a:r>
            <a:r>
              <a:rPr lang="el-GR" altLang="el-GR" sz="2000"/>
              <a:t> στην «Καθημερινή», 15.02.2017</a:t>
            </a:r>
            <a:br>
              <a:rPr lang="el-GR" altLang="el-GR" sz="2000"/>
            </a:br>
            <a:endParaRPr lang="el-GR" altLang="el-GR" sz="2000"/>
          </a:p>
        </p:txBody>
      </p:sp>
      <p:sp>
        <p:nvSpPr>
          <p:cNvPr id="27651" name="TextBox 4"/>
          <p:cNvSpPr txBox="1">
            <a:spLocks noChangeArrowheads="1"/>
          </p:cNvSpPr>
          <p:nvPr/>
        </p:nvSpPr>
        <p:spPr bwMode="auto">
          <a:xfrm>
            <a:off x="228600" y="1219200"/>
            <a:ext cx="8839200" cy="443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l-GR" altLang="el-GR" b="1" dirty="0">
                <a:solidFill>
                  <a:schemeClr val="tx1"/>
                </a:solidFill>
              </a:rPr>
              <a:t>25% των αμβλώσεων ετησίως γίνονται σε ανήλικες</a:t>
            </a:r>
          </a:p>
          <a:p>
            <a:pPr eaLnBrk="1" hangingPunct="1">
              <a:spcBef>
                <a:spcPct val="0"/>
              </a:spcBef>
              <a:buClrTx/>
              <a:buFontTx/>
              <a:buNone/>
            </a:pPr>
            <a:endParaRPr lang="el-GR" altLang="el-GR" dirty="0">
              <a:solidFill>
                <a:schemeClr val="tx1"/>
              </a:solidFill>
            </a:endParaRPr>
          </a:p>
          <a:p>
            <a:pPr eaLnBrk="1" hangingPunct="1">
              <a:spcBef>
                <a:spcPct val="0"/>
              </a:spcBef>
              <a:buClrTx/>
              <a:buFontTx/>
              <a:buNone/>
            </a:pPr>
            <a:r>
              <a:rPr lang="el-GR" altLang="el-GR" sz="1050" dirty="0">
                <a:solidFill>
                  <a:schemeClr val="tx1"/>
                </a:solidFill>
              </a:rPr>
              <a:t>Σε σταθερά υψηλά επίπεδα κυμαίνεται ο αριθμός των αμβλώσεων στην Ελλάδα. Εκτιμάται ότι ο ετήσιος αριθμός τους στη χώρα μας είναι της τάξης των 80.000, ενώ </a:t>
            </a:r>
            <a:r>
              <a:rPr lang="el-GR" altLang="el-GR" sz="1050" dirty="0" err="1">
                <a:solidFill>
                  <a:schemeClr val="tx1"/>
                </a:solidFill>
              </a:rPr>
              <a:t>κατ΄άλλους</a:t>
            </a:r>
            <a:r>
              <a:rPr lang="el-GR" altLang="el-GR" sz="1050" dirty="0">
                <a:solidFill>
                  <a:schemeClr val="tx1"/>
                </a:solidFill>
              </a:rPr>
              <a:t> αγγίζει τις 150.000, με το 25% αυτών να αφορά νεαρά κορίτσια, μικρότερα των 16 ετών. Τα στοιχεία αυτά που καταδεικνύουν το έλλειμμα σεξουαλικής διαπαιδαγώγησης των Ελλήνων εφήβων ανέφεραν ο καθηγητής και διευθυντής της Β΄ Μαιευτικής Γυναικολογικής Κλινικής της Ιατρικής Σχολής Αθηνών στο Αρεταίειο, Ευθύμιος </a:t>
            </a:r>
            <a:r>
              <a:rPr lang="el-GR" altLang="el-GR" sz="1050" dirty="0" err="1">
                <a:solidFill>
                  <a:schemeClr val="tx1"/>
                </a:solidFill>
              </a:rPr>
              <a:t>Δεληγεώρογλου</a:t>
            </a:r>
            <a:r>
              <a:rPr lang="el-GR" altLang="el-GR" sz="1050" dirty="0">
                <a:solidFill>
                  <a:schemeClr val="tx1"/>
                </a:solidFill>
              </a:rPr>
              <a:t>, και ο αναπληρωτής καθηγητής Μαιευτικής-Γυναικολογίας Νικόλαος </a:t>
            </a:r>
            <a:r>
              <a:rPr lang="el-GR" altLang="el-GR" sz="1050" dirty="0" err="1">
                <a:solidFill>
                  <a:schemeClr val="tx1"/>
                </a:solidFill>
              </a:rPr>
              <a:t>Σαλάκος</a:t>
            </a:r>
            <a:r>
              <a:rPr lang="el-GR" altLang="el-GR" sz="1050" dirty="0">
                <a:solidFill>
                  <a:schemeClr val="tx1"/>
                </a:solidFill>
              </a:rPr>
              <a:t>, με αφορμή το </a:t>
            </a:r>
            <a:r>
              <a:rPr lang="el-GR" altLang="el-GR" sz="1050" u="sng" dirty="0">
                <a:solidFill>
                  <a:schemeClr val="tx1"/>
                </a:solidFill>
              </a:rPr>
              <a:t>6ο Πανελλήνιο Συνέδριο Γυναικολογικής Ενδοκρινολογίας </a:t>
            </a:r>
            <a:r>
              <a:rPr lang="el-GR" altLang="el-GR" sz="1050" dirty="0">
                <a:solidFill>
                  <a:schemeClr val="tx1"/>
                </a:solidFill>
              </a:rPr>
              <a:t>που πραγματοποιήθηκε στην Αθήνα. </a:t>
            </a:r>
            <a:r>
              <a:rPr lang="el-GR" altLang="el-GR" sz="1600" dirty="0">
                <a:solidFill>
                  <a:schemeClr val="tx1"/>
                </a:solidFill>
              </a:rPr>
              <a:t>΄</a:t>
            </a:r>
            <a:r>
              <a:rPr lang="el-GR" altLang="el-GR" sz="1600" dirty="0" err="1">
                <a:solidFill>
                  <a:schemeClr val="tx1"/>
                </a:solidFill>
              </a:rPr>
              <a:t>Οπως</a:t>
            </a:r>
            <a:r>
              <a:rPr lang="el-GR" altLang="el-GR" sz="1600" dirty="0">
                <a:solidFill>
                  <a:schemeClr val="tx1"/>
                </a:solidFill>
              </a:rPr>
              <a:t> είπαν οι ίδιες, τουλάχιστον οι μισές </a:t>
            </a:r>
            <a:r>
              <a:rPr lang="el-GR" altLang="el-GR" sz="1600" dirty="0" err="1">
                <a:solidFill>
                  <a:schemeClr val="tx1"/>
                </a:solidFill>
              </a:rPr>
              <a:t>έφηβες</a:t>
            </a:r>
            <a:r>
              <a:rPr lang="el-GR" altLang="el-GR" sz="1600" dirty="0">
                <a:solidFill>
                  <a:schemeClr val="tx1"/>
                </a:solidFill>
              </a:rPr>
              <a:t> ξεκινούν τη σεξουαλική τους ζωή πριν από τα 17 έτη, ενώ υπάρχουν μελέτες που δείχνουν πως το 73% των εφήβων 14 έως 16 ετών είχαν κάποιας μορφής σεξουαλική δραστηριότητα. </a:t>
            </a:r>
            <a:br>
              <a:rPr lang="el-GR" altLang="el-GR" sz="1600" dirty="0">
                <a:solidFill>
                  <a:schemeClr val="tx1"/>
                </a:solidFill>
              </a:rPr>
            </a:br>
            <a:endParaRPr lang="el-GR" altLang="el-GR" sz="1600" dirty="0">
              <a:solidFill>
                <a:schemeClr val="tx1"/>
              </a:solidFill>
            </a:endParaRPr>
          </a:p>
          <a:p>
            <a:pPr eaLnBrk="1" hangingPunct="1">
              <a:spcBef>
                <a:spcPct val="0"/>
              </a:spcBef>
              <a:buClrTx/>
              <a:buFontTx/>
              <a:buNone/>
            </a:pPr>
            <a:r>
              <a:rPr lang="el-GR" altLang="el-GR" sz="1600" dirty="0">
                <a:solidFill>
                  <a:schemeClr val="tx1"/>
                </a:solidFill>
              </a:rPr>
              <a:t>Η συχνότερα χρησιμοποιούμενη αντισυλληπτική μέθοδος από τους έφηβους είναι η διακοπτόμενη συνουσία σε ποσοστό 40%, μετά ακολουθεί το ανδρικό προφυλακτικό, ενώ τα ποσοστά χρήσης του αντισυλληπτικού δισκίου είναι μόλις 4%. Το ποσοστό ανεπιθύμητης κύησης με την εφαρμογή της διακοπτόμενης συνουσίας αγγίζει το 20% ανά έτος και το ποσοστό αποτυχίας του ανδρικού προφυλακτικού όταν χρησιμοποιείται ιδανικά είναι 2%, ενώ με την τυπική χρήση φθάνει το 18%.</a:t>
            </a:r>
          </a:p>
          <a:p>
            <a:pPr eaLnBrk="1" hangingPunct="1">
              <a:spcBef>
                <a:spcPct val="0"/>
              </a:spcBef>
              <a:buClrTx/>
              <a:buFontTx/>
              <a:buNone/>
            </a:pPr>
            <a:endParaRPr lang="el-GR" altLang="el-G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Τίτλος 1">
            <a:extLst>
              <a:ext uri="{FF2B5EF4-FFF2-40B4-BE49-F238E27FC236}">
                <a16:creationId xmlns:a16="http://schemas.microsoft.com/office/drawing/2014/main" id="{0B0B3888-02DF-98A5-178D-8FD3079AA527}"/>
              </a:ext>
            </a:extLst>
          </p:cNvPr>
          <p:cNvSpPr>
            <a:spLocks noGrp="1"/>
          </p:cNvSpPr>
          <p:nvPr>
            <p:ph type="title"/>
          </p:nvPr>
        </p:nvSpPr>
        <p:spPr>
          <a:xfrm>
            <a:off x="3494640" y="624110"/>
            <a:ext cx="5133819" cy="1280890"/>
          </a:xfrm>
        </p:spPr>
        <p:txBody>
          <a:bodyPr vert="horz" lIns="91440" tIns="45720" rIns="91440" bIns="45720" rtlCol="0" anchor="t">
            <a:normAutofit/>
          </a:bodyPr>
          <a:lstStyle/>
          <a:p>
            <a:pPr eaLnBrk="1" hangingPunct="1">
              <a:lnSpc>
                <a:spcPct val="90000"/>
              </a:lnSpc>
            </a:pPr>
            <a:r>
              <a:rPr lang="en-US" sz="1700" b="1">
                <a:solidFill>
                  <a:schemeClr val="tx1">
                    <a:lumMod val="85000"/>
                    <a:lumOff val="15000"/>
                  </a:schemeClr>
                </a:solidFill>
              </a:rPr>
              <a:t>Το χάπι της έκτρωσης (Ru-486): 2 χάπια (Μιφεπριστόνη και Μισοπροστόλη): SOS: ΔΕΝ ΕΊΝΑΙ ΜΕΘΟΔΟΣ ΑΝΤΙΣΥΛΛΗΨΗΣ</a:t>
            </a:r>
            <a:br>
              <a:rPr lang="en-US" sz="1700" b="1">
                <a:solidFill>
                  <a:schemeClr val="tx1">
                    <a:lumMod val="85000"/>
                    <a:lumOff val="15000"/>
                  </a:schemeClr>
                </a:solidFill>
              </a:rPr>
            </a:br>
            <a:r>
              <a:rPr lang="en-US" sz="1700" b="1">
                <a:solidFill>
                  <a:schemeClr val="tx1">
                    <a:lumMod val="85000"/>
                    <a:lumOff val="15000"/>
                  </a:schemeClr>
                </a:solidFill>
              </a:rPr>
              <a:t>,</a:t>
            </a:r>
            <a:endParaRPr lang="en-US" sz="1700">
              <a:solidFill>
                <a:schemeClr val="tx1">
                  <a:lumMod val="85000"/>
                  <a:lumOff val="15000"/>
                </a:schemeClr>
              </a:solidFill>
            </a:endParaRPr>
          </a:p>
        </p:txBody>
      </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a:extLst>
              <a:ext uri="{FF2B5EF4-FFF2-40B4-BE49-F238E27FC236}">
                <a16:creationId xmlns:a16="http://schemas.microsoft.com/office/drawing/2014/main" id="{B23D1515-314C-C4D8-4597-CE639BD25A42}"/>
              </a:ext>
            </a:extLst>
          </p:cNvPr>
          <p:cNvPicPr>
            <a:picLocks noChangeAspect="1"/>
          </p:cNvPicPr>
          <p:nvPr/>
        </p:nvPicPr>
        <p:blipFill rotWithShape="1">
          <a:blip r:embed="rId3"/>
          <a:srcRect l="22483" r="57657" b="-2"/>
          <a:stretch/>
        </p:blipFill>
        <p:spPr>
          <a:xfrm>
            <a:off x="20" y="1730"/>
            <a:ext cx="2040388" cy="6858000"/>
          </a:xfrm>
          <a:prstGeom prst="rect">
            <a:avLst/>
          </a:prstGeom>
        </p:spPr>
      </p:pic>
      <p:sp>
        <p:nvSpPr>
          <p:cNvPr id="3" name="TextBox 2">
            <a:extLst>
              <a:ext uri="{FF2B5EF4-FFF2-40B4-BE49-F238E27FC236}">
                <a16:creationId xmlns:a16="http://schemas.microsoft.com/office/drawing/2014/main" id="{41367313-044B-FADC-A9CE-7390E8CE8315}"/>
              </a:ext>
            </a:extLst>
          </p:cNvPr>
          <p:cNvSpPr txBox="1"/>
          <p:nvPr/>
        </p:nvSpPr>
        <p:spPr>
          <a:xfrm>
            <a:off x="2533660" y="1707447"/>
            <a:ext cx="6589928" cy="4203775"/>
          </a:xfrm>
          <a:prstGeom prst="rect">
            <a:avLst/>
          </a:prstGeom>
        </p:spPr>
        <p:txBody>
          <a:bodyPr vert="horz" lIns="91440" tIns="45720" rIns="91440" bIns="45720" rtlCol="0">
            <a:normAutofit lnSpcReduction="10000"/>
          </a:bodyPr>
          <a:lstStyle/>
          <a:p>
            <a:pPr marL="0" marR="0" eaLnBrk="1" hangingPunct="1">
              <a:lnSpc>
                <a:spcPct val="90000"/>
              </a:lnSpc>
              <a:spcBef>
                <a:spcPts val="1000"/>
              </a:spcBef>
              <a:spcAft>
                <a:spcPts val="0"/>
              </a:spcAft>
              <a:buClr>
                <a:schemeClr val="accent1"/>
              </a:buClr>
              <a:buFont typeface="Wingdings 3" charset="2"/>
              <a:buChar char=""/>
            </a:pPr>
            <a:r>
              <a:rPr lang="en-US" sz="1400" dirty="0" err="1">
                <a:solidFill>
                  <a:schemeClr val="tx1">
                    <a:lumMod val="75000"/>
                    <a:lumOff val="25000"/>
                  </a:schemeClr>
                </a:solidFill>
                <a:latin typeface="+mn-lt"/>
              </a:rPr>
              <a:t>Δ</a:t>
            </a:r>
            <a:r>
              <a:rPr lang="en-US" sz="1400" dirty="0" err="1">
                <a:solidFill>
                  <a:schemeClr val="tx1">
                    <a:lumMod val="75000"/>
                    <a:lumOff val="25000"/>
                  </a:schemeClr>
                </a:solidFill>
                <a:effectLst/>
                <a:latin typeface="+mn-lt"/>
              </a:rPr>
              <a:t>εν</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έχει</a:t>
            </a:r>
            <a:r>
              <a:rPr lang="en-US" sz="1400" dirty="0">
                <a:solidFill>
                  <a:schemeClr val="tx1">
                    <a:lumMod val="75000"/>
                    <a:lumOff val="25000"/>
                  </a:schemeClr>
                </a:solidFill>
                <a:effectLst/>
                <a:latin typeface="+mn-lt"/>
              </a:rPr>
              <a:t> κα</a:t>
            </a:r>
            <a:r>
              <a:rPr lang="en-US" sz="1400" dirty="0" err="1">
                <a:solidFill>
                  <a:schemeClr val="tx1">
                    <a:lumMod val="75000"/>
                    <a:lumOff val="25000"/>
                  </a:schemeClr>
                </a:solidFill>
                <a:effectLst/>
                <a:latin typeface="+mn-lt"/>
              </a:rPr>
              <a:t>μί</a:t>
            </a:r>
            <a:r>
              <a:rPr lang="en-US" sz="1400" dirty="0">
                <a:solidFill>
                  <a:schemeClr val="tx1">
                    <a:lumMod val="75000"/>
                    <a:lumOff val="25000"/>
                  </a:schemeClr>
                </a:solidFill>
                <a:effectLst/>
                <a:latin typeface="+mn-lt"/>
              </a:rPr>
              <a:t>α σχέση με το χάπι της επόμενης ημέρας. Η </a:t>
            </a:r>
            <a:r>
              <a:rPr lang="en-US" sz="1400" dirty="0" err="1">
                <a:solidFill>
                  <a:schemeClr val="tx1">
                    <a:lumMod val="75000"/>
                    <a:lumOff val="25000"/>
                  </a:schemeClr>
                </a:solidFill>
                <a:effectLst/>
                <a:latin typeface="+mn-lt"/>
              </a:rPr>
              <a:t>συγκεκριμένη</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μέθοδος</a:t>
            </a:r>
            <a:r>
              <a:rPr lang="en-US" sz="1400" dirty="0">
                <a:solidFill>
                  <a:schemeClr val="tx1">
                    <a:lumMod val="75000"/>
                    <a:lumOff val="25000"/>
                  </a:schemeClr>
                </a:solidFill>
                <a:effectLst/>
                <a:latin typeface="+mn-lt"/>
              </a:rPr>
              <a:t> μπ</a:t>
            </a:r>
            <a:r>
              <a:rPr lang="en-US" sz="1400" dirty="0" err="1">
                <a:solidFill>
                  <a:schemeClr val="tx1">
                    <a:lumMod val="75000"/>
                    <a:lumOff val="25000"/>
                  </a:schemeClr>
                </a:solidFill>
                <a:effectLst/>
                <a:latin typeface="+mn-lt"/>
              </a:rPr>
              <a:t>ορεί</a:t>
            </a:r>
            <a:r>
              <a:rPr lang="en-US" sz="1400" dirty="0">
                <a:solidFill>
                  <a:schemeClr val="tx1">
                    <a:lumMod val="75000"/>
                    <a:lumOff val="25000"/>
                  </a:schemeClr>
                </a:solidFill>
                <a:effectLst/>
                <a:latin typeface="+mn-lt"/>
              </a:rPr>
              <a:t> να </a:t>
            </a:r>
            <a:r>
              <a:rPr lang="en-US" sz="1400" dirty="0" err="1">
                <a:solidFill>
                  <a:schemeClr val="tx1">
                    <a:lumMod val="75000"/>
                    <a:lumOff val="25000"/>
                  </a:schemeClr>
                </a:solidFill>
                <a:effectLst/>
                <a:latin typeface="+mn-lt"/>
              </a:rPr>
              <a:t>ληφθεί</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ενώ</a:t>
            </a:r>
            <a:r>
              <a:rPr lang="en-US" sz="1400" dirty="0">
                <a:solidFill>
                  <a:schemeClr val="tx1">
                    <a:lumMod val="75000"/>
                    <a:lumOff val="25000"/>
                  </a:schemeClr>
                </a:solidFill>
                <a:effectLst/>
                <a:latin typeface="+mn-lt"/>
              </a:rPr>
              <a:t> η </a:t>
            </a:r>
            <a:r>
              <a:rPr lang="en-US" sz="1400" dirty="0" err="1">
                <a:solidFill>
                  <a:schemeClr val="tx1">
                    <a:lumMod val="75000"/>
                    <a:lumOff val="25000"/>
                  </a:schemeClr>
                </a:solidFill>
                <a:effectLst/>
                <a:latin typeface="+mn-lt"/>
              </a:rPr>
              <a:t>γυν</a:t>
            </a:r>
            <a:r>
              <a:rPr lang="en-US" sz="1400" dirty="0">
                <a:solidFill>
                  <a:schemeClr val="tx1">
                    <a:lumMod val="75000"/>
                    <a:lumOff val="25000"/>
                  </a:schemeClr>
                </a:solidFill>
                <a:effectLst/>
                <a:latin typeface="+mn-lt"/>
              </a:rPr>
              <a:t>αίκα κυοφορεί και να διακόψει την ανεπιθύμητη εγκυμοσύνη της. </a:t>
            </a:r>
            <a:r>
              <a:rPr lang="en-US" sz="1400" dirty="0" err="1">
                <a:solidFill>
                  <a:schemeClr val="tx1">
                    <a:lumMod val="75000"/>
                    <a:lumOff val="25000"/>
                  </a:schemeClr>
                </a:solidFill>
                <a:effectLst/>
                <a:latin typeface="+mn-lt"/>
              </a:rPr>
              <a:t>Το</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κόστος</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των</a:t>
            </a:r>
            <a:r>
              <a:rPr lang="en-US" sz="1400" dirty="0">
                <a:solidFill>
                  <a:schemeClr val="tx1">
                    <a:lumMod val="75000"/>
                    <a:lumOff val="25000"/>
                  </a:schemeClr>
                </a:solidFill>
                <a:effectLst/>
                <a:latin typeface="+mn-lt"/>
              </a:rPr>
              <a:t> χαπ</a:t>
            </a:r>
            <a:r>
              <a:rPr lang="en-US" sz="1400" dirty="0" err="1">
                <a:solidFill>
                  <a:schemeClr val="tx1">
                    <a:lumMod val="75000"/>
                    <a:lumOff val="25000"/>
                  </a:schemeClr>
                </a:solidFill>
                <a:effectLst/>
                <a:latin typeface="+mn-lt"/>
              </a:rPr>
              <a:t>ιών</a:t>
            </a:r>
            <a:r>
              <a:rPr lang="en-US" sz="1400" dirty="0">
                <a:solidFill>
                  <a:schemeClr val="tx1">
                    <a:lumMod val="75000"/>
                    <a:lumOff val="25000"/>
                  </a:schemeClr>
                </a:solidFill>
                <a:effectLst/>
                <a:latin typeface="+mn-lt"/>
              </a:rPr>
              <a:t> α</a:t>
            </a:r>
            <a:r>
              <a:rPr lang="en-US" sz="1400" dirty="0" err="1">
                <a:solidFill>
                  <a:schemeClr val="tx1">
                    <a:lumMod val="75000"/>
                    <a:lumOff val="25000"/>
                  </a:schemeClr>
                </a:solidFill>
                <a:effectLst/>
                <a:latin typeface="+mn-lt"/>
              </a:rPr>
              <a:t>υτών</a:t>
            </a:r>
            <a:r>
              <a:rPr lang="en-US" sz="1400" dirty="0">
                <a:solidFill>
                  <a:schemeClr val="tx1">
                    <a:lumMod val="75000"/>
                    <a:lumOff val="25000"/>
                  </a:schemeClr>
                </a:solidFill>
                <a:effectLst/>
                <a:latin typeface="+mn-lt"/>
              </a:rPr>
              <a:t> α</a:t>
            </a:r>
            <a:r>
              <a:rPr lang="en-US" sz="1400" dirty="0" err="1">
                <a:solidFill>
                  <a:schemeClr val="tx1">
                    <a:lumMod val="75000"/>
                    <a:lumOff val="25000"/>
                  </a:schemeClr>
                </a:solidFill>
                <a:effectLst/>
                <a:latin typeface="+mn-lt"/>
              </a:rPr>
              <a:t>νέρχετ</a:t>
            </a:r>
            <a:r>
              <a:rPr lang="en-US" sz="1400" dirty="0">
                <a:solidFill>
                  <a:schemeClr val="tx1">
                    <a:lumMod val="75000"/>
                    <a:lumOff val="25000"/>
                  </a:schemeClr>
                </a:solidFill>
                <a:effectLst/>
                <a:latin typeface="+mn-lt"/>
              </a:rPr>
              <a:t>αι περίπου στα 585-800 δολάρια και μια γυναίκα μπορεί να το πάρει ακόμη και στο σπίτι της. Η </a:t>
            </a:r>
            <a:r>
              <a:rPr lang="en-US" sz="1400" dirty="0" err="1">
                <a:solidFill>
                  <a:schemeClr val="tx1">
                    <a:lumMod val="75000"/>
                    <a:lumOff val="25000"/>
                  </a:schemeClr>
                </a:solidFill>
                <a:effectLst/>
                <a:latin typeface="+mn-lt"/>
              </a:rPr>
              <a:t>όλη</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δι</a:t>
            </a:r>
            <a:r>
              <a:rPr lang="en-US" sz="1400" dirty="0">
                <a:solidFill>
                  <a:schemeClr val="tx1">
                    <a:lumMod val="75000"/>
                    <a:lumOff val="25000"/>
                  </a:schemeClr>
                </a:solidFill>
                <a:effectLst/>
                <a:latin typeface="+mn-lt"/>
              </a:rPr>
              <a:t>αδικασία περιλαμβάνει 2 χάπια, έχει διάρκεια τεσσάρων ημερών και προκαλεί αρκετή αιμορραγία, η οποία συγκρίνεται με μια πολύ βαριά περίοδο. </a:t>
            </a:r>
            <a:r>
              <a:rPr lang="en-US" sz="1400" dirty="0" err="1">
                <a:solidFill>
                  <a:schemeClr val="tx1">
                    <a:lumMod val="75000"/>
                    <a:lumOff val="25000"/>
                  </a:schemeClr>
                </a:solidFill>
                <a:effectLst/>
                <a:latin typeface="+mn-lt"/>
              </a:rPr>
              <a:t>Στις</a:t>
            </a:r>
            <a:r>
              <a:rPr lang="en-US" sz="1400" dirty="0">
                <a:solidFill>
                  <a:schemeClr val="tx1">
                    <a:lumMod val="75000"/>
                    <a:lumOff val="25000"/>
                  </a:schemeClr>
                </a:solidFill>
                <a:effectLst/>
                <a:latin typeface="+mn-lt"/>
              </a:rPr>
              <a:t> ΗΠΑ </a:t>
            </a:r>
            <a:r>
              <a:rPr lang="en-US" sz="1400" dirty="0" err="1">
                <a:solidFill>
                  <a:schemeClr val="tx1">
                    <a:lumMod val="75000"/>
                    <a:lumOff val="25000"/>
                  </a:schemeClr>
                </a:solidFill>
                <a:effectLst/>
                <a:latin typeface="+mn-lt"/>
              </a:rPr>
              <a:t>το</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συγκεκριμένο</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χά</a:t>
            </a:r>
            <a:r>
              <a:rPr lang="en-US" sz="1400" dirty="0">
                <a:solidFill>
                  <a:schemeClr val="tx1">
                    <a:lumMod val="75000"/>
                    <a:lumOff val="25000"/>
                  </a:schemeClr>
                </a:solidFill>
                <a:effectLst/>
                <a:latin typeface="+mn-lt"/>
              </a:rPr>
              <a:t>πι, είναι ένας νόμιμος τρόπος για να διακόψει μια γυναίκα την ανεπιθύμητη εγκυμοσύνη της και σαφώς, είναι και πιο οικονομικός από ένα χειρουργείο. </a:t>
            </a:r>
            <a:r>
              <a:rPr lang="en-US" sz="1400" dirty="0" err="1">
                <a:solidFill>
                  <a:schemeClr val="tx1">
                    <a:lumMod val="75000"/>
                    <a:lumOff val="25000"/>
                  </a:schemeClr>
                </a:solidFill>
                <a:effectLst/>
                <a:latin typeface="+mn-lt"/>
              </a:rPr>
              <a:t>Πλέον</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το</a:t>
            </a:r>
            <a:r>
              <a:rPr lang="en-US" sz="1400" dirty="0">
                <a:solidFill>
                  <a:schemeClr val="tx1">
                    <a:lumMod val="75000"/>
                    <a:lumOff val="25000"/>
                  </a:schemeClr>
                </a:solidFill>
                <a:effectLst/>
                <a:latin typeface="+mn-lt"/>
              </a:rPr>
              <a:t> 1/3 </a:t>
            </a:r>
            <a:r>
              <a:rPr lang="en-US" sz="1400" dirty="0" err="1">
                <a:solidFill>
                  <a:schemeClr val="tx1">
                    <a:lumMod val="75000"/>
                    <a:lumOff val="25000"/>
                  </a:schemeClr>
                </a:solidFill>
                <a:effectLst/>
                <a:latin typeface="+mn-lt"/>
              </a:rPr>
              <a:t>των</a:t>
            </a:r>
            <a:r>
              <a:rPr lang="en-US" sz="1400" dirty="0">
                <a:solidFill>
                  <a:schemeClr val="tx1">
                    <a:lumMod val="75000"/>
                    <a:lumOff val="25000"/>
                  </a:schemeClr>
                </a:solidFill>
                <a:effectLst/>
                <a:latin typeface="+mn-lt"/>
              </a:rPr>
              <a:t> αμβ</a:t>
            </a:r>
            <a:r>
              <a:rPr lang="en-US" sz="1400" dirty="0" err="1">
                <a:solidFill>
                  <a:schemeClr val="tx1">
                    <a:lumMod val="75000"/>
                    <a:lumOff val="25000"/>
                  </a:schemeClr>
                </a:solidFill>
                <a:effectLst/>
                <a:latin typeface="+mn-lt"/>
              </a:rPr>
              <a:t>λώσεων</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γίνετ</a:t>
            </a:r>
            <a:r>
              <a:rPr lang="en-US" sz="1400" dirty="0">
                <a:solidFill>
                  <a:schemeClr val="tx1">
                    <a:lumMod val="75000"/>
                    <a:lumOff val="25000"/>
                  </a:schemeClr>
                </a:solidFill>
                <a:effectLst/>
                <a:latin typeface="+mn-lt"/>
              </a:rPr>
              <a:t>αι με αυτόν τον τρόπο και όχι σε κλινικές, σύμφωνα με τα στοιχεία του Ινστιτούτου Guttmacher. </a:t>
            </a:r>
            <a:r>
              <a:rPr lang="en-US" sz="1400" dirty="0" err="1">
                <a:solidFill>
                  <a:schemeClr val="tx1">
                    <a:lumMod val="75000"/>
                    <a:lumOff val="25000"/>
                  </a:schemeClr>
                </a:solidFill>
                <a:effectLst/>
                <a:latin typeface="+mn-lt"/>
              </a:rPr>
              <a:t>Το</a:t>
            </a:r>
            <a:r>
              <a:rPr lang="en-US" sz="1400" dirty="0">
                <a:solidFill>
                  <a:schemeClr val="tx1">
                    <a:lumMod val="75000"/>
                    <a:lumOff val="25000"/>
                  </a:schemeClr>
                </a:solidFill>
                <a:effectLst/>
                <a:latin typeface="+mn-lt"/>
              </a:rPr>
              <a:t> απ</a:t>
            </a:r>
            <a:r>
              <a:rPr lang="en-US" sz="1400" dirty="0" err="1">
                <a:solidFill>
                  <a:schemeClr val="tx1">
                    <a:lumMod val="75000"/>
                    <a:lumOff val="25000"/>
                  </a:schemeClr>
                </a:solidFill>
                <a:effectLst/>
                <a:latin typeface="+mn-lt"/>
              </a:rPr>
              <a:t>οτέλεσμ</a:t>
            </a:r>
            <a:r>
              <a:rPr lang="en-US" sz="1400" dirty="0">
                <a:solidFill>
                  <a:schemeClr val="tx1">
                    <a:lumMod val="75000"/>
                    <a:lumOff val="25000"/>
                  </a:schemeClr>
                </a:solidFill>
                <a:effectLst/>
                <a:latin typeface="+mn-lt"/>
              </a:rPr>
              <a:t>α της δράσης τους είναι παρόμοιο με το να είχε συμβεί μια φυσική αποβολή. </a:t>
            </a:r>
          </a:p>
          <a:p>
            <a:pPr marL="0" marR="0" eaLnBrk="1" fontAlgn="base" hangingPunct="1">
              <a:lnSpc>
                <a:spcPct val="90000"/>
              </a:lnSpc>
              <a:spcBef>
                <a:spcPts val="1000"/>
              </a:spcBef>
              <a:spcAft>
                <a:spcPts val="0"/>
              </a:spcAft>
              <a:buClr>
                <a:schemeClr val="accent1"/>
              </a:buClr>
              <a:buFont typeface="Wingdings 3" charset="2"/>
              <a:buChar char=""/>
            </a:pPr>
            <a:r>
              <a:rPr lang="en-US" sz="1400" dirty="0" err="1">
                <a:solidFill>
                  <a:schemeClr val="tx1">
                    <a:lumMod val="75000"/>
                    <a:lumOff val="25000"/>
                  </a:schemeClr>
                </a:solidFill>
                <a:effectLst/>
                <a:latin typeface="+mn-lt"/>
              </a:rPr>
              <a:t>Αρχικά</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χορηγείτ</a:t>
            </a:r>
            <a:r>
              <a:rPr lang="en-US" sz="1400" dirty="0">
                <a:solidFill>
                  <a:schemeClr val="tx1">
                    <a:lumMod val="75000"/>
                    <a:lumOff val="25000"/>
                  </a:schemeClr>
                </a:solidFill>
                <a:effectLst/>
                <a:latin typeface="+mn-lt"/>
              </a:rPr>
              <a:t>αι η Μιφεπριστόνη, που μπλοκάρει την ορμόνη προγεστερόνη που συντηρεί το εσωτερικό της μήτρας σε γόνιμη κατάσταση. </a:t>
            </a:r>
            <a:r>
              <a:rPr lang="en-US" sz="1400" dirty="0" err="1">
                <a:solidFill>
                  <a:schemeClr val="tx1">
                    <a:lumMod val="75000"/>
                    <a:lumOff val="25000"/>
                  </a:schemeClr>
                </a:solidFill>
                <a:effectLst/>
                <a:latin typeface="+mn-lt"/>
              </a:rPr>
              <a:t>Μετά</a:t>
            </a:r>
            <a:r>
              <a:rPr lang="en-US" sz="1400" dirty="0">
                <a:solidFill>
                  <a:schemeClr val="tx1">
                    <a:lumMod val="75000"/>
                    <a:lumOff val="25000"/>
                  </a:schemeClr>
                </a:solidFill>
                <a:effectLst/>
                <a:latin typeface="+mn-lt"/>
              </a:rPr>
              <a:t> από π</a:t>
            </a:r>
            <a:r>
              <a:rPr lang="en-US" sz="1400" dirty="0" err="1">
                <a:solidFill>
                  <a:schemeClr val="tx1">
                    <a:lumMod val="75000"/>
                    <a:lumOff val="25000"/>
                  </a:schemeClr>
                </a:solidFill>
                <a:effectLst/>
                <a:latin typeface="+mn-lt"/>
              </a:rPr>
              <a:t>ερί</a:t>
            </a:r>
            <a:r>
              <a:rPr lang="en-US" sz="1400" dirty="0">
                <a:solidFill>
                  <a:schemeClr val="tx1">
                    <a:lumMod val="75000"/>
                    <a:lumOff val="25000"/>
                  </a:schemeClr>
                </a:solidFill>
                <a:effectLst/>
                <a:latin typeface="+mn-lt"/>
              </a:rPr>
              <a:t>που 36 ώρες, λαμβάνεται το δεύτερο φάρμακο- Μισοπροστόλη . </a:t>
            </a:r>
            <a:r>
              <a:rPr lang="en-US" sz="1400" dirty="0" err="1">
                <a:solidFill>
                  <a:schemeClr val="tx1">
                    <a:lumMod val="75000"/>
                    <a:lumOff val="25000"/>
                  </a:schemeClr>
                </a:solidFill>
                <a:effectLst/>
                <a:latin typeface="+mn-lt"/>
              </a:rPr>
              <a:t>Μέσ</a:t>
            </a:r>
            <a:r>
              <a:rPr lang="en-US" sz="1400" dirty="0">
                <a:solidFill>
                  <a:schemeClr val="tx1">
                    <a:lumMod val="75000"/>
                    <a:lumOff val="25000"/>
                  </a:schemeClr>
                </a:solidFill>
                <a:effectLst/>
                <a:latin typeface="+mn-lt"/>
              </a:rPr>
              <a:t>α σε 4- 6 ώρες από τη λήψη του φαρμάκου, αρχίζει να αποκολλάται το στρώμα που καλύπτει το εσωτερικό της μήτρας, συμπαρασύροντας το έμβρυο. </a:t>
            </a:r>
            <a:r>
              <a:rPr lang="en-US" sz="1400" dirty="0" err="1">
                <a:solidFill>
                  <a:schemeClr val="tx1">
                    <a:lumMod val="75000"/>
                    <a:lumOff val="25000"/>
                  </a:schemeClr>
                </a:solidFill>
                <a:effectLst/>
                <a:latin typeface="+mn-lt"/>
              </a:rPr>
              <a:t>Αιμορρ</a:t>
            </a:r>
            <a:r>
              <a:rPr lang="en-US" sz="1400" dirty="0">
                <a:solidFill>
                  <a:schemeClr val="tx1">
                    <a:lumMod val="75000"/>
                    <a:lumOff val="25000"/>
                  </a:schemeClr>
                </a:solidFill>
                <a:effectLst/>
                <a:latin typeface="+mn-lt"/>
              </a:rPr>
              <a:t>αγία από τον κόλπο σαν περίοδος μαζί με κάποια “κομμάτια” που είναι οι ιστοί της εγκυμοσύνης. </a:t>
            </a:r>
            <a:r>
              <a:rPr lang="en-US" sz="1400" dirty="0" err="1">
                <a:solidFill>
                  <a:schemeClr val="tx1">
                    <a:lumMod val="75000"/>
                    <a:lumOff val="25000"/>
                  </a:schemeClr>
                </a:solidFill>
                <a:effectLst/>
                <a:latin typeface="+mn-lt"/>
              </a:rPr>
              <a:t>Αυτό</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το</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μέρος</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της</a:t>
            </a:r>
            <a:r>
              <a:rPr lang="en-US" sz="1400" dirty="0">
                <a:solidFill>
                  <a:schemeClr val="tx1">
                    <a:lumMod val="75000"/>
                    <a:lumOff val="25000"/>
                  </a:schemeClr>
                </a:solidFill>
                <a:effectLst/>
                <a:latin typeface="+mn-lt"/>
              </a:rPr>
              <a:t> </a:t>
            </a:r>
            <a:r>
              <a:rPr lang="en-US" sz="1400" dirty="0" err="1">
                <a:solidFill>
                  <a:schemeClr val="tx1">
                    <a:lumMod val="75000"/>
                    <a:lumOff val="25000"/>
                  </a:schemeClr>
                </a:solidFill>
                <a:effectLst/>
                <a:latin typeface="+mn-lt"/>
              </a:rPr>
              <a:t>δι</a:t>
            </a:r>
            <a:r>
              <a:rPr lang="en-US" sz="1400" dirty="0">
                <a:solidFill>
                  <a:schemeClr val="tx1">
                    <a:lumMod val="75000"/>
                    <a:lumOff val="25000"/>
                  </a:schemeClr>
                </a:solidFill>
                <a:effectLst/>
                <a:latin typeface="+mn-lt"/>
              </a:rPr>
              <a:t>αδικασίας μπορεί να είναι επώδυνο αλλά παίρνοντας παυσίπονα υπάρχει ανακούφιση από τον πόνο. </a:t>
            </a:r>
          </a:p>
          <a:p>
            <a:pPr eaLnBrk="1" hangingPunct="1">
              <a:lnSpc>
                <a:spcPct val="90000"/>
              </a:lnSpc>
              <a:spcBef>
                <a:spcPts val="1000"/>
              </a:spcBef>
              <a:spcAft>
                <a:spcPts val="0"/>
              </a:spcAft>
              <a:buClr>
                <a:schemeClr val="accent1"/>
              </a:buClr>
              <a:buFont typeface="Wingdings 3" charset="2"/>
              <a:buChar char=""/>
            </a:pPr>
            <a:endParaRPr lang="en-US" sz="1100" dirty="0">
              <a:solidFill>
                <a:schemeClr val="tx1">
                  <a:lumMod val="75000"/>
                  <a:lumOff val="25000"/>
                </a:schemeClr>
              </a:solidFill>
              <a:latin typeface="+mn-lt"/>
            </a:endParaRPr>
          </a:p>
        </p:txBody>
      </p:sp>
    </p:spTree>
    <p:extLst>
      <p:ext uri="{BB962C8B-B14F-4D97-AF65-F5344CB8AC3E}">
        <p14:creationId xmlns:p14="http://schemas.microsoft.com/office/powerpoint/2010/main" val="1059937408"/>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12478</TotalTime>
  <Words>7308</Words>
  <Application>Microsoft Office PowerPoint</Application>
  <PresentationFormat>Προβολή στην οθόνη (4:3)</PresentationFormat>
  <Paragraphs>242</Paragraphs>
  <Slides>41</Slides>
  <Notes>26</Notes>
  <HiddenSlides>0</HiddenSlides>
  <MMClips>2</MMClips>
  <ScaleCrop>false</ScaleCrop>
  <HeadingPairs>
    <vt:vector size="8" baseType="variant">
      <vt:variant>
        <vt:lpstr>Γραμματοσειρές που χρησιμοποιούνται</vt:lpstr>
      </vt:variant>
      <vt:variant>
        <vt:i4>19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62" baseType="lpstr">
      <vt:lpstr>Aptos</vt:lpstr>
      <vt:lpstr>Arial</vt:lpstr>
      <vt:lpstr>Bahnschrift Condensed</vt:lpstr>
      <vt:lpstr>Bahnschrift Light Condensed</vt:lpstr>
      <vt:lpstr>Bahnschrift SemiBold Condensed</vt:lpstr>
      <vt:lpstr>Bahnschrift SemiLight</vt:lpstr>
      <vt:lpstr>Calibri</vt:lpstr>
      <vt:lpstr>Calibri Light</vt:lpstr>
      <vt:lpstr>Century Gothic</vt:lpstr>
      <vt:lpstr>Georgia</vt:lpstr>
      <vt:lpstr>HellasArc</vt:lpstr>
      <vt:lpstr>inherit</vt:lpstr>
      <vt:lpstr>Open Sans</vt:lpstr>
      <vt:lpstr>Roboto</vt:lpstr>
      <vt:lpstr>Roboto Slab</vt:lpstr>
      <vt:lpstr>Segoe UI</vt:lpstr>
      <vt:lpstr>Symbol</vt:lpstr>
      <vt:lpstr>Times New Roman</vt:lpstr>
      <vt:lpstr>Wingdings 3</vt:lpstr>
      <vt:lpstr>Θρόισμα</vt:lpstr>
      <vt:lpstr>Εικόνα bitmap</vt:lpstr>
      <vt:lpstr>Μάθημα 11-12 (2024) ΕΙΣΑΓΩΓΗ ΣΤΗΝ ΑΓΩΓΗ ΤΗΣ ΣΧΕΣΗΣ ΤΩΝ ΔΥΟ ΦΥΛΩΝ: ΟΙΚΟΓΕΝΕΙΑΚΟΣ ΠΡΟΓΡΑΜΜΑΤΙΣΜΟΣ ΚΑΙ ΣΕΞΟΥΑΛΙΚΗ ΑΓΩΓΗ </vt:lpstr>
      <vt:lpstr>Ενότητα Α΄: Σεξουαλική πληροφόρηση/Αγωγή:Ένα πολύ χρήσιμο site Prosexo.gr</vt:lpstr>
      <vt:lpstr>Σεξουαλική Αγωγή: Μήπως δεν πρέπει;</vt:lpstr>
      <vt:lpstr>Μερικοί λόγοι που κάνουν τα πράγματα δύσκολα!</vt:lpstr>
      <vt:lpstr>Ανεπιθύμητη εγκυμοσύνη και έκτρωση </vt:lpstr>
      <vt:lpstr>Έκτρωση- Άμβλωση- Διακοπή Κύησης</vt:lpstr>
      <vt:lpstr>Εκτρώσεις: Μία εθνική πληγή και αρνητική πρωτιά!</vt:lpstr>
      <vt:lpstr>https://www.kathimerini.gr/896390/article/epikairothta/ellada/25-twn-amvlwsewn-ethsiws-ginontai-se-anhlikes  ΠΕΝΝΥ ΜΠΟΥΛΟΥΤΖΑ στην «Καθημερινή», 15.02.2017 </vt:lpstr>
      <vt:lpstr>Το χάπι της έκτρωσης (Ru-486): 2 χάπια (Μιφεπριστόνη και Μισοπροστόλη): SOS: ΔΕΝ ΕΊΝΑΙ ΜΕΘΟΔΟΣ ΑΝΤΙΣΥΛΛΗΨΗΣ ,</vt:lpstr>
      <vt:lpstr>Οικογενειακός Προγραμματισμός: Prosexo.gr</vt:lpstr>
      <vt:lpstr>ΓΟΝΙΜΟΠΟΙΗΣΗ</vt:lpstr>
      <vt:lpstr>Σχηματική απεικόνιση του ανδρικού γεννητικού συστήματος. </vt:lpstr>
      <vt:lpstr>Περιγραφή του ανδρικού γεννητικού συστήματος.</vt:lpstr>
      <vt:lpstr>ΣΠΕΡΜΑ-ΣΠΕΡΜΑΤΟΖΩΑΡΙΑ</vt:lpstr>
      <vt:lpstr>Γυναικείο αναπαραγωγικό σύστημα </vt:lpstr>
      <vt:lpstr>Παρουσίαση του PowerPoint</vt:lpstr>
      <vt:lpstr>ΣΧΗΜΑΤΙΚΗ ΑΝΑΠΑΡΑΣΤΑΣΗ ΤΟΥ ΓΥΝΑΙΚΕΙΟΥ ΕΜΜΗΝΟΥ ΚΥΚΛΟΥ</vt:lpstr>
      <vt:lpstr>Οικογενειακός Προγραμματισμός- Αντισύλληψη</vt:lpstr>
      <vt:lpstr>Αντισύλληψη: Αντισυλληπτικά- το χάπι.</vt:lpstr>
      <vt:lpstr>Αντισυλληπτικά και πιθανές παρενέργειες</vt:lpstr>
      <vt:lpstr>Αντισύλληψη-Συνέχεια: Προφυλακτικά </vt:lpstr>
      <vt:lpstr>Αντισύλληψη-Συνέχεια: Το διάφραγμα </vt:lpstr>
      <vt:lpstr>Ενδομήτρια σπειράματα (spiral)</vt:lpstr>
      <vt:lpstr>Κολπικός δακτύλιος (από proseho.gr) </vt:lpstr>
      <vt:lpstr>Χάπι της επόμενης μέρας</vt:lpstr>
      <vt:lpstr>Ζητήματα Φύλου- Σεξουαλικής ταυτότητας: Ίντερσεξ vs τρανς</vt:lpstr>
      <vt:lpstr>GOD-GUNS AND TRUMP =RALLY οπαδών του Trump: Many attendees said in interviews they believed Trump shared their Christian faith and values. Several cited their opposition to abortion and LGBTQ+ rights, particularly to transgender expressions.</vt:lpstr>
      <vt:lpstr>Διαφυλικά άτομα- ίντερσεξ (intersex)- Διαταραχές της ανάπτυξης του φύλου (DSD) (""Differences of Sex Development"".,</vt:lpstr>
      <vt:lpstr>Γυναίκα με αρσενικά ή διφορούμενα γεννητικά όργανα. </vt:lpstr>
      <vt:lpstr>Αρσενικό άτομο με γυναικεία γεννητικά όργανα</vt:lpstr>
      <vt:lpstr>Συνδυασμός αρσενικών και θηλυκών χαρακτηριστικών </vt:lpstr>
      <vt:lpstr>Σύνθετη ή απροσδιόριστη DSD</vt:lpstr>
      <vt:lpstr>Σημάδια μιας ίντερσεξ κατάστασης </vt:lpstr>
      <vt:lpstr>Σεξουαλικός προσανατολισμός </vt:lpstr>
      <vt:lpstr>Σεξουαλικός προσανατολισμός (ΙΙ): Πως προκύπτει; </vt:lpstr>
      <vt:lpstr>Τρανς (σύντμηση του transgender) ή διεμφυλικό  </vt:lpstr>
      <vt:lpstr>Πρόληψη AIDS κ.λ.π. σεξουαλικά μεταδιδόμενων νοσημάτων</vt:lpstr>
      <vt:lpstr>Μετάδοση AIDS</vt:lpstr>
      <vt:lpstr>Το HIV στην Ελλάδα από το 1993-2018</vt:lpstr>
      <vt:lpstr>Σαν να επιστρέφει το αρχικό προφίλ των φορέων???</vt:lpstr>
      <vt:lpstr>Παρουσίαση του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Αθανασίου Κυριάκος</dc:creator>
  <cp:lastModifiedBy>kathanas@o365.uoa.gr</cp:lastModifiedBy>
  <cp:revision>184</cp:revision>
  <dcterms:created xsi:type="dcterms:W3CDTF">2005-05-22T15:51:26Z</dcterms:created>
  <dcterms:modified xsi:type="dcterms:W3CDTF">2024-05-22T07:33:21Z</dcterms:modified>
</cp:coreProperties>
</file>