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2" r:id="rId4"/>
  </p:sldMasterIdLst>
  <p:notesMasterIdLst>
    <p:notesMasterId r:id="rId31"/>
  </p:notesMasterIdLst>
  <p:sldIdLst>
    <p:sldId id="515" r:id="rId5"/>
    <p:sldId id="340" r:id="rId6"/>
    <p:sldId id="374" r:id="rId7"/>
    <p:sldId id="375" r:id="rId8"/>
    <p:sldId id="257" r:id="rId9"/>
    <p:sldId id="258" r:id="rId10"/>
    <p:sldId id="259" r:id="rId11"/>
    <p:sldId id="320" r:id="rId12"/>
    <p:sldId id="502" r:id="rId13"/>
    <p:sldId id="334" r:id="rId14"/>
    <p:sldId id="335" r:id="rId15"/>
    <p:sldId id="336" r:id="rId16"/>
    <p:sldId id="339" r:id="rId17"/>
    <p:sldId id="337" r:id="rId18"/>
    <p:sldId id="507" r:id="rId19"/>
    <p:sldId id="503" r:id="rId20"/>
    <p:sldId id="504" r:id="rId21"/>
    <p:sldId id="508" r:id="rId22"/>
    <p:sldId id="333" r:id="rId23"/>
    <p:sldId id="310" r:id="rId24"/>
    <p:sldId id="511" r:id="rId25"/>
    <p:sldId id="314" r:id="rId26"/>
    <p:sldId id="514" r:id="rId27"/>
    <p:sldId id="322" r:id="rId28"/>
    <p:sldId id="318" r:id="rId29"/>
    <p:sldId id="516"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589" userDrawn="1">
          <p15:clr>
            <a:srgbClr val="A4A3A4"/>
          </p15:clr>
        </p15:guide>
        <p15:guide id="3" orient="horz"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riacos Athanasiou" initials="KA" lastIdx="3" clrIdx="0">
    <p:extLst>
      <p:ext uri="{19B8F6BF-5375-455C-9EA6-DF929625EA0E}">
        <p15:presenceInfo xmlns:p15="http://schemas.microsoft.com/office/powerpoint/2012/main" userId="6f06f6ba7998ac19" providerId="Windows Live"/>
      </p:ext>
    </p:extLst>
  </p:cmAuthor>
  <p:cmAuthor id="2" name="Kyriacos Athanasiou" initials="KA [2]" lastIdx="1" clrIdx="1">
    <p:extLst>
      <p:ext uri="{19B8F6BF-5375-455C-9EA6-DF929625EA0E}">
        <p15:presenceInfo xmlns:p15="http://schemas.microsoft.com/office/powerpoint/2012/main" userId="S::kathanas@ecd.uoa.gr::25be0863-1afa-471d-bbb4-c96d9f47ca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75" autoAdjust="0"/>
  </p:normalViewPr>
  <p:slideViewPr>
    <p:cSldViewPr>
      <p:cViewPr varScale="1">
        <p:scale>
          <a:sx n="81" d="100"/>
          <a:sy n="81" d="100"/>
        </p:scale>
        <p:origin x="96" y="456"/>
      </p:cViewPr>
      <p:guideLst>
        <p:guide pos="7589"/>
        <p:guide orient="horz"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hyperlink" Target="https://www.earthday.org/fact-sheet-global-species-decline/"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earthday.org/fact-sheet-global-species-decline/"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13389E-AA0C-4B4C-8E6B-F081F7C396F6}" type="doc">
      <dgm:prSet loTypeId="urn:microsoft.com/office/officeart/2016/7/layout/RepeatingBendingProcessNew" loCatId="process" qsTypeId="urn:microsoft.com/office/officeart/2005/8/quickstyle/simple1" qsCatId="simple" csTypeId="urn:microsoft.com/office/officeart/2005/8/colors/colorful5" csCatId="colorful"/>
      <dgm:spPr/>
      <dgm:t>
        <a:bodyPr/>
        <a:lstStyle/>
        <a:p>
          <a:endParaRPr lang="en-US"/>
        </a:p>
      </dgm:t>
    </dgm:pt>
    <dgm:pt modelId="{C270AC33-7764-44C7-8CCD-20F2193F47E4}">
      <dgm:prSet/>
      <dgm:spPr/>
      <dgm:t>
        <a:bodyPr/>
        <a:lstStyle/>
        <a:p>
          <a:r>
            <a:rPr lang="el-GR"/>
            <a:t>ΘΕΛΩ ΝΑ ΘΥΜΙΣΩ</a:t>
          </a:r>
          <a:endParaRPr lang="en-US"/>
        </a:p>
      </dgm:t>
    </dgm:pt>
    <dgm:pt modelId="{079EF41D-2CBE-4595-879C-934EADD1B3FC}" type="parTrans" cxnId="{B4DF55BA-C03E-42BA-B46F-2BD3928AF1B4}">
      <dgm:prSet/>
      <dgm:spPr/>
      <dgm:t>
        <a:bodyPr/>
        <a:lstStyle/>
        <a:p>
          <a:endParaRPr lang="en-US" sz="2800"/>
        </a:p>
      </dgm:t>
    </dgm:pt>
    <dgm:pt modelId="{9B8D4907-1DE5-47B9-B12B-711136C61A64}" type="sibTrans" cxnId="{B4DF55BA-C03E-42BA-B46F-2BD3928AF1B4}">
      <dgm:prSet/>
      <dgm:spPr/>
      <dgm:t>
        <a:bodyPr/>
        <a:lstStyle/>
        <a:p>
          <a:endParaRPr lang="en-US"/>
        </a:p>
      </dgm:t>
    </dgm:pt>
    <dgm:pt modelId="{943011F2-2A48-492E-AB29-79557F303C5A}">
      <dgm:prSet/>
      <dgm:spPr/>
      <dgm:t>
        <a:bodyPr/>
        <a:lstStyle/>
        <a:p>
          <a:r>
            <a:rPr lang="el-GR"/>
            <a:t>Για την κατανόηση της ΘΕΜΦΕ είναι το να κατανοήσουμε πως η ζωή είναι πολύ παλιά………</a:t>
          </a:r>
          <a:endParaRPr lang="en-US"/>
        </a:p>
      </dgm:t>
    </dgm:pt>
    <dgm:pt modelId="{AFAB31E3-4802-4E96-807A-4F873869F15C}" type="parTrans" cxnId="{EEEFB076-A6C2-4747-9193-2A496D3D4A33}">
      <dgm:prSet/>
      <dgm:spPr/>
      <dgm:t>
        <a:bodyPr/>
        <a:lstStyle/>
        <a:p>
          <a:endParaRPr lang="en-US" sz="2800"/>
        </a:p>
      </dgm:t>
    </dgm:pt>
    <dgm:pt modelId="{A2B57EC8-03AE-49EE-B90F-09EEE7F22456}" type="sibTrans" cxnId="{EEEFB076-A6C2-4747-9193-2A496D3D4A33}">
      <dgm:prSet/>
      <dgm:spPr/>
      <dgm:t>
        <a:bodyPr/>
        <a:lstStyle/>
        <a:p>
          <a:endParaRPr lang="en-US"/>
        </a:p>
      </dgm:t>
    </dgm:pt>
    <dgm:pt modelId="{C8F64AD6-52D5-440D-99B9-905C71E0025A}">
      <dgm:prSet/>
      <dgm:spPr/>
      <dgm:t>
        <a:bodyPr/>
        <a:lstStyle/>
        <a:p>
          <a:r>
            <a:rPr lang="el-GR"/>
            <a:t>Το 2</a:t>
          </a:r>
          <a:r>
            <a:rPr lang="el-GR" baseline="30000"/>
            <a:t>ο</a:t>
          </a:r>
          <a:r>
            <a:rPr lang="el-GR"/>
            <a:t> Βήμα …..πως στη διάρκεια της ιστορίας της ζωής, άλλα είδη εξαφανίστηκαν και άλλα έκαναν την εμφάνισή τους αργότερα. [Όσο και αν σας ακούγεται παράξενο, από το ΣΥΝΟΛΟ των Ειδών Φυτών-Ζώων-Πρωτίστων που έχουν κάνει την εμφάνισή τους στο σύνολο των 3,5 Δισ. Ετών, </a:t>
          </a:r>
          <a:endParaRPr lang="en-US"/>
        </a:p>
      </dgm:t>
    </dgm:pt>
    <dgm:pt modelId="{38004FD6-7C1B-41AF-8434-2EE3930EE294}" type="parTrans" cxnId="{3757E289-33DC-4268-AA75-5A807A3D8BEA}">
      <dgm:prSet/>
      <dgm:spPr/>
      <dgm:t>
        <a:bodyPr/>
        <a:lstStyle/>
        <a:p>
          <a:endParaRPr lang="en-US" sz="2800"/>
        </a:p>
      </dgm:t>
    </dgm:pt>
    <dgm:pt modelId="{5B7C41DD-3B23-4E7C-8D49-00ECA212CAC9}" type="sibTrans" cxnId="{3757E289-33DC-4268-AA75-5A807A3D8BEA}">
      <dgm:prSet/>
      <dgm:spPr/>
      <dgm:t>
        <a:bodyPr/>
        <a:lstStyle/>
        <a:p>
          <a:endParaRPr lang="en-US"/>
        </a:p>
      </dgm:t>
    </dgm:pt>
    <dgm:pt modelId="{194F5AB2-05C4-4879-85FB-6DCFAA8184F0}">
      <dgm:prSet/>
      <dgm:spPr/>
      <dgm:t>
        <a:bodyPr/>
        <a:lstStyle/>
        <a:p>
          <a:r>
            <a:rPr lang="el-GR" b="1" u="sng"/>
            <a:t>ΕΧΕΙ ΕΞΑΦΑΝΙΣΘΕΙ</a:t>
          </a:r>
          <a:r>
            <a:rPr lang="en-US" b="1" u="sng"/>
            <a:t> </a:t>
          </a:r>
          <a:r>
            <a:rPr lang="el-GR" b="1" u="sng"/>
            <a:t>πάνω από το ΤΟ 95%-99%!]</a:t>
          </a:r>
          <a:endParaRPr lang="en-US"/>
        </a:p>
      </dgm:t>
    </dgm:pt>
    <dgm:pt modelId="{3315A30E-DD54-473E-873F-E66672EC8DB5}" type="parTrans" cxnId="{072D0C29-259C-407E-A882-A41F37955BEA}">
      <dgm:prSet/>
      <dgm:spPr/>
      <dgm:t>
        <a:bodyPr/>
        <a:lstStyle/>
        <a:p>
          <a:endParaRPr lang="en-US" sz="2800"/>
        </a:p>
      </dgm:t>
    </dgm:pt>
    <dgm:pt modelId="{F1EAA622-10A0-4AF2-8995-9B574D8BA0EB}" type="sibTrans" cxnId="{072D0C29-259C-407E-A882-A41F37955BEA}">
      <dgm:prSet/>
      <dgm:spPr/>
      <dgm:t>
        <a:bodyPr/>
        <a:lstStyle/>
        <a:p>
          <a:endParaRPr lang="en-US"/>
        </a:p>
      </dgm:t>
    </dgm:pt>
    <dgm:pt modelId="{C85643F8-8AC2-456B-9EA1-EE64D396C710}">
      <dgm:prSet/>
      <dgm:spPr/>
      <dgm:t>
        <a:bodyPr/>
        <a:lstStyle/>
        <a:p>
          <a:r>
            <a:rPr lang="el-GR"/>
            <a:t>Σύμφωνα με το </a:t>
          </a:r>
          <a:r>
            <a:rPr lang="en-US"/>
            <a:t>site… </a:t>
          </a:r>
          <a:r>
            <a:rPr lang="el-GR"/>
            <a:t>ενώ ο κανονικός ρυθμός εξαφάνισης είναι περίπου 1-5 είδη /έτος, ο ρυθμός αυτός έχει γίνει 1000-10000 φορές μεγαλύτερος τα τελευταία χρόνια.</a:t>
          </a:r>
          <a:endParaRPr lang="en-US"/>
        </a:p>
      </dgm:t>
    </dgm:pt>
    <dgm:pt modelId="{A62FD703-8B67-41AE-818E-200884906CBF}" type="parTrans" cxnId="{78EDF512-4699-414D-8B0E-14C1AA2D5A56}">
      <dgm:prSet/>
      <dgm:spPr/>
      <dgm:t>
        <a:bodyPr/>
        <a:lstStyle/>
        <a:p>
          <a:endParaRPr lang="en-US" sz="2800"/>
        </a:p>
      </dgm:t>
    </dgm:pt>
    <dgm:pt modelId="{0F54006E-6312-4278-9E7C-393400905328}" type="sibTrans" cxnId="{78EDF512-4699-414D-8B0E-14C1AA2D5A56}">
      <dgm:prSet/>
      <dgm:spPr/>
      <dgm:t>
        <a:bodyPr/>
        <a:lstStyle/>
        <a:p>
          <a:endParaRPr lang="en-US"/>
        </a:p>
      </dgm:t>
    </dgm:pt>
    <dgm:pt modelId="{2159624D-3547-47B6-BD52-AB47181EC91E}">
      <dgm:prSet/>
      <dgm:spPr/>
      <dgm:t>
        <a:bodyPr/>
        <a:lstStyle/>
        <a:p>
          <a:r>
            <a:rPr lang="en-US">
              <a:hlinkClick xmlns:r="http://schemas.openxmlformats.org/officeDocument/2006/relationships" r:id="rId1"/>
            </a:rPr>
            <a:t>https://www.earthday.org/fact-sheet-global-species-decline/</a:t>
          </a:r>
          <a:r>
            <a:rPr lang="en-US"/>
            <a:t> </a:t>
          </a:r>
        </a:p>
      </dgm:t>
    </dgm:pt>
    <dgm:pt modelId="{18142B42-FC94-466F-96C7-E2D8549FBC7D}" type="parTrans" cxnId="{1E282B66-D318-4EAE-B115-C5B4DC6A6037}">
      <dgm:prSet/>
      <dgm:spPr/>
      <dgm:t>
        <a:bodyPr/>
        <a:lstStyle/>
        <a:p>
          <a:endParaRPr lang="en-US" sz="2800"/>
        </a:p>
      </dgm:t>
    </dgm:pt>
    <dgm:pt modelId="{AE1C83F3-7780-445C-8AC7-73600F53F081}" type="sibTrans" cxnId="{1E282B66-D318-4EAE-B115-C5B4DC6A6037}">
      <dgm:prSet/>
      <dgm:spPr/>
      <dgm:t>
        <a:bodyPr/>
        <a:lstStyle/>
        <a:p>
          <a:endParaRPr lang="en-US"/>
        </a:p>
      </dgm:t>
    </dgm:pt>
    <dgm:pt modelId="{117ACB0C-A43C-48C0-9E4C-F9C2BE62B323}">
      <dgm:prSet/>
      <dgm:spPr/>
      <dgm:t>
        <a:bodyPr/>
        <a:lstStyle/>
        <a:p>
          <a:r>
            <a:rPr lang="el-GR"/>
            <a:t>Δεχόμαστε για λόγους απλούστευσης τον αριθμό των χρόνων της μεγαλύτερης άνθησης των ειδών τα 2 Δισ ή το 1 Δισ. Αν χάνονταν 5 είδη/έτος, μπορούμε να</a:t>
          </a:r>
          <a:r>
            <a:rPr lang="en-US"/>
            <a:t> </a:t>
          </a:r>
          <a:r>
            <a:rPr lang="el-GR"/>
            <a:t>υπολογίσουμε τον αριθμό των χαμένων ειδών σε  0.2Χ10</a:t>
          </a:r>
          <a:r>
            <a:rPr lang="el-GR" baseline="30000"/>
            <a:t>9</a:t>
          </a:r>
          <a:r>
            <a:rPr lang="el-GR"/>
            <a:t>= 1-2Χ10</a:t>
          </a:r>
          <a:r>
            <a:rPr lang="en-US" baseline="30000"/>
            <a:t>8</a:t>
          </a:r>
          <a:endParaRPr lang="en-US"/>
        </a:p>
      </dgm:t>
    </dgm:pt>
    <dgm:pt modelId="{5869FE79-E5E6-462E-8325-A41D5A31000E}" type="parTrans" cxnId="{6258400B-2ACD-4CDD-9888-E37BD811E667}">
      <dgm:prSet/>
      <dgm:spPr/>
      <dgm:t>
        <a:bodyPr/>
        <a:lstStyle/>
        <a:p>
          <a:endParaRPr lang="en-US" sz="2800"/>
        </a:p>
      </dgm:t>
    </dgm:pt>
    <dgm:pt modelId="{F38583F4-68A8-45ED-9E2F-F4AB47300BDB}" type="sibTrans" cxnId="{6258400B-2ACD-4CDD-9888-E37BD811E667}">
      <dgm:prSet/>
      <dgm:spPr/>
      <dgm:t>
        <a:bodyPr/>
        <a:lstStyle/>
        <a:p>
          <a:endParaRPr lang="en-US"/>
        </a:p>
      </dgm:t>
    </dgm:pt>
    <dgm:pt modelId="{8236FC91-5B5D-4BE6-9B69-8AC72B06BB3A}">
      <dgm:prSet/>
      <dgm:spPr/>
      <dgm:t>
        <a:bodyPr/>
        <a:lstStyle/>
        <a:p>
          <a:r>
            <a:rPr lang="el-GR"/>
            <a:t>Είδη, δηλ 100-200 εκατομ. Είδη που έχουν χαθεί!</a:t>
          </a:r>
          <a:endParaRPr lang="en-US"/>
        </a:p>
      </dgm:t>
    </dgm:pt>
    <dgm:pt modelId="{019E3B9B-E991-4CF0-BCCF-18DE888276F9}" type="parTrans" cxnId="{69C096B1-8FFF-464C-8D4A-336F171DAEBF}">
      <dgm:prSet/>
      <dgm:spPr/>
      <dgm:t>
        <a:bodyPr/>
        <a:lstStyle/>
        <a:p>
          <a:endParaRPr lang="en-US" sz="2800"/>
        </a:p>
      </dgm:t>
    </dgm:pt>
    <dgm:pt modelId="{8903C717-20ED-4218-BA40-932113F95CA6}" type="sibTrans" cxnId="{69C096B1-8FFF-464C-8D4A-336F171DAEBF}">
      <dgm:prSet/>
      <dgm:spPr/>
      <dgm:t>
        <a:bodyPr/>
        <a:lstStyle/>
        <a:p>
          <a:endParaRPr lang="en-US"/>
        </a:p>
      </dgm:t>
    </dgm:pt>
    <dgm:pt modelId="{54D7BC44-4610-44A8-8A42-889B276C52FB}" type="pres">
      <dgm:prSet presAssocID="{9313389E-AA0C-4B4C-8E6B-F081F7C396F6}" presName="Name0" presStyleCnt="0">
        <dgm:presLayoutVars>
          <dgm:dir/>
          <dgm:resizeHandles val="exact"/>
        </dgm:presLayoutVars>
      </dgm:prSet>
      <dgm:spPr/>
    </dgm:pt>
    <dgm:pt modelId="{BA115CF8-B87F-436C-BE8E-8518BF214638}" type="pres">
      <dgm:prSet presAssocID="{C270AC33-7764-44C7-8CCD-20F2193F47E4}" presName="node" presStyleLbl="node1" presStyleIdx="0" presStyleCnt="8">
        <dgm:presLayoutVars>
          <dgm:bulletEnabled val="1"/>
        </dgm:presLayoutVars>
      </dgm:prSet>
      <dgm:spPr/>
    </dgm:pt>
    <dgm:pt modelId="{ED9E32DD-1C34-47FB-882C-980CBC13B99B}" type="pres">
      <dgm:prSet presAssocID="{9B8D4907-1DE5-47B9-B12B-711136C61A64}" presName="sibTrans" presStyleLbl="sibTrans1D1" presStyleIdx="0" presStyleCnt="7"/>
      <dgm:spPr/>
    </dgm:pt>
    <dgm:pt modelId="{DB4E030D-F489-4C9B-8F8B-2216399D1BD0}" type="pres">
      <dgm:prSet presAssocID="{9B8D4907-1DE5-47B9-B12B-711136C61A64}" presName="connectorText" presStyleLbl="sibTrans1D1" presStyleIdx="0" presStyleCnt="7"/>
      <dgm:spPr/>
    </dgm:pt>
    <dgm:pt modelId="{6A58CE0C-D198-45C2-A552-D5080A927BE7}" type="pres">
      <dgm:prSet presAssocID="{943011F2-2A48-492E-AB29-79557F303C5A}" presName="node" presStyleLbl="node1" presStyleIdx="1" presStyleCnt="8">
        <dgm:presLayoutVars>
          <dgm:bulletEnabled val="1"/>
        </dgm:presLayoutVars>
      </dgm:prSet>
      <dgm:spPr/>
    </dgm:pt>
    <dgm:pt modelId="{65F1E29C-448D-4D27-9DE6-04AE710DB75C}" type="pres">
      <dgm:prSet presAssocID="{A2B57EC8-03AE-49EE-B90F-09EEE7F22456}" presName="sibTrans" presStyleLbl="sibTrans1D1" presStyleIdx="1" presStyleCnt="7"/>
      <dgm:spPr/>
    </dgm:pt>
    <dgm:pt modelId="{AE4D34C5-706E-41C2-9CBD-476BC4769149}" type="pres">
      <dgm:prSet presAssocID="{A2B57EC8-03AE-49EE-B90F-09EEE7F22456}" presName="connectorText" presStyleLbl="sibTrans1D1" presStyleIdx="1" presStyleCnt="7"/>
      <dgm:spPr/>
    </dgm:pt>
    <dgm:pt modelId="{F57FAB6A-9617-4B8F-B78F-46E82B5B9419}" type="pres">
      <dgm:prSet presAssocID="{C8F64AD6-52D5-440D-99B9-905C71E0025A}" presName="node" presStyleLbl="node1" presStyleIdx="2" presStyleCnt="8">
        <dgm:presLayoutVars>
          <dgm:bulletEnabled val="1"/>
        </dgm:presLayoutVars>
      </dgm:prSet>
      <dgm:spPr/>
    </dgm:pt>
    <dgm:pt modelId="{28C8DBE1-1949-4E64-A8F7-3B668C00FCC4}" type="pres">
      <dgm:prSet presAssocID="{5B7C41DD-3B23-4E7C-8D49-00ECA212CAC9}" presName="sibTrans" presStyleLbl="sibTrans1D1" presStyleIdx="2" presStyleCnt="7"/>
      <dgm:spPr/>
    </dgm:pt>
    <dgm:pt modelId="{D826FAE7-F7AE-4577-9095-D6E8719AE7A4}" type="pres">
      <dgm:prSet presAssocID="{5B7C41DD-3B23-4E7C-8D49-00ECA212CAC9}" presName="connectorText" presStyleLbl="sibTrans1D1" presStyleIdx="2" presStyleCnt="7"/>
      <dgm:spPr/>
    </dgm:pt>
    <dgm:pt modelId="{3C944FCF-E878-4A69-9420-D23A984E5675}" type="pres">
      <dgm:prSet presAssocID="{194F5AB2-05C4-4879-85FB-6DCFAA8184F0}" presName="node" presStyleLbl="node1" presStyleIdx="3" presStyleCnt="8">
        <dgm:presLayoutVars>
          <dgm:bulletEnabled val="1"/>
        </dgm:presLayoutVars>
      </dgm:prSet>
      <dgm:spPr/>
    </dgm:pt>
    <dgm:pt modelId="{0871648E-FDA4-4F8E-85F7-45BF2A73379A}" type="pres">
      <dgm:prSet presAssocID="{F1EAA622-10A0-4AF2-8995-9B574D8BA0EB}" presName="sibTrans" presStyleLbl="sibTrans1D1" presStyleIdx="3" presStyleCnt="7"/>
      <dgm:spPr/>
    </dgm:pt>
    <dgm:pt modelId="{7F75DEE1-AFF0-4B32-8B96-A5060F295435}" type="pres">
      <dgm:prSet presAssocID="{F1EAA622-10A0-4AF2-8995-9B574D8BA0EB}" presName="connectorText" presStyleLbl="sibTrans1D1" presStyleIdx="3" presStyleCnt="7"/>
      <dgm:spPr/>
    </dgm:pt>
    <dgm:pt modelId="{6CF35997-20D3-452C-8DD6-D248C4507B25}" type="pres">
      <dgm:prSet presAssocID="{C85643F8-8AC2-456B-9EA1-EE64D396C710}" presName="node" presStyleLbl="node1" presStyleIdx="4" presStyleCnt="8">
        <dgm:presLayoutVars>
          <dgm:bulletEnabled val="1"/>
        </dgm:presLayoutVars>
      </dgm:prSet>
      <dgm:spPr/>
    </dgm:pt>
    <dgm:pt modelId="{0F7A0691-A3BB-4212-8648-04FBCE593CE7}" type="pres">
      <dgm:prSet presAssocID="{0F54006E-6312-4278-9E7C-393400905328}" presName="sibTrans" presStyleLbl="sibTrans1D1" presStyleIdx="4" presStyleCnt="7"/>
      <dgm:spPr/>
    </dgm:pt>
    <dgm:pt modelId="{D67B57D1-4933-489E-9F39-407E442418A5}" type="pres">
      <dgm:prSet presAssocID="{0F54006E-6312-4278-9E7C-393400905328}" presName="connectorText" presStyleLbl="sibTrans1D1" presStyleIdx="4" presStyleCnt="7"/>
      <dgm:spPr/>
    </dgm:pt>
    <dgm:pt modelId="{B7BDEA5E-8068-47F4-8A9E-BD605B64D92F}" type="pres">
      <dgm:prSet presAssocID="{2159624D-3547-47B6-BD52-AB47181EC91E}" presName="node" presStyleLbl="node1" presStyleIdx="5" presStyleCnt="8">
        <dgm:presLayoutVars>
          <dgm:bulletEnabled val="1"/>
        </dgm:presLayoutVars>
      </dgm:prSet>
      <dgm:spPr/>
    </dgm:pt>
    <dgm:pt modelId="{E9B8F5D9-9219-4163-B6BD-DB1E7EB22174}" type="pres">
      <dgm:prSet presAssocID="{AE1C83F3-7780-445C-8AC7-73600F53F081}" presName="sibTrans" presStyleLbl="sibTrans1D1" presStyleIdx="5" presStyleCnt="7"/>
      <dgm:spPr/>
    </dgm:pt>
    <dgm:pt modelId="{4C0E23F6-68B8-4145-B622-EDC90614EF2B}" type="pres">
      <dgm:prSet presAssocID="{AE1C83F3-7780-445C-8AC7-73600F53F081}" presName="connectorText" presStyleLbl="sibTrans1D1" presStyleIdx="5" presStyleCnt="7"/>
      <dgm:spPr/>
    </dgm:pt>
    <dgm:pt modelId="{5513386A-F137-4791-8D1A-66008A68F28F}" type="pres">
      <dgm:prSet presAssocID="{117ACB0C-A43C-48C0-9E4C-F9C2BE62B323}" presName="node" presStyleLbl="node1" presStyleIdx="6" presStyleCnt="8">
        <dgm:presLayoutVars>
          <dgm:bulletEnabled val="1"/>
        </dgm:presLayoutVars>
      </dgm:prSet>
      <dgm:spPr/>
    </dgm:pt>
    <dgm:pt modelId="{FF5F2ED1-9F71-4B89-8A64-B1601CDFB566}" type="pres">
      <dgm:prSet presAssocID="{F38583F4-68A8-45ED-9E2F-F4AB47300BDB}" presName="sibTrans" presStyleLbl="sibTrans1D1" presStyleIdx="6" presStyleCnt="7"/>
      <dgm:spPr/>
    </dgm:pt>
    <dgm:pt modelId="{D93D48F6-BB17-41CB-B702-005961926D37}" type="pres">
      <dgm:prSet presAssocID="{F38583F4-68A8-45ED-9E2F-F4AB47300BDB}" presName="connectorText" presStyleLbl="sibTrans1D1" presStyleIdx="6" presStyleCnt="7"/>
      <dgm:spPr/>
    </dgm:pt>
    <dgm:pt modelId="{01D92250-F288-420C-9A5B-2E32B838DC52}" type="pres">
      <dgm:prSet presAssocID="{8236FC91-5B5D-4BE6-9B69-8AC72B06BB3A}" presName="node" presStyleLbl="node1" presStyleIdx="7" presStyleCnt="8">
        <dgm:presLayoutVars>
          <dgm:bulletEnabled val="1"/>
        </dgm:presLayoutVars>
      </dgm:prSet>
      <dgm:spPr/>
    </dgm:pt>
  </dgm:ptLst>
  <dgm:cxnLst>
    <dgm:cxn modelId="{47992704-668B-41F4-9CD8-D6A41CCFEE3B}" type="presOf" srcId="{194F5AB2-05C4-4879-85FB-6DCFAA8184F0}" destId="{3C944FCF-E878-4A69-9420-D23A984E5675}" srcOrd="0" destOrd="0" presId="urn:microsoft.com/office/officeart/2016/7/layout/RepeatingBendingProcessNew"/>
    <dgm:cxn modelId="{A580D30A-CE5C-4231-80F8-7CF02F051157}" type="presOf" srcId="{117ACB0C-A43C-48C0-9E4C-F9C2BE62B323}" destId="{5513386A-F137-4791-8D1A-66008A68F28F}" srcOrd="0" destOrd="0" presId="urn:microsoft.com/office/officeart/2016/7/layout/RepeatingBendingProcessNew"/>
    <dgm:cxn modelId="{6258400B-2ACD-4CDD-9888-E37BD811E667}" srcId="{9313389E-AA0C-4B4C-8E6B-F081F7C396F6}" destId="{117ACB0C-A43C-48C0-9E4C-F9C2BE62B323}" srcOrd="6" destOrd="0" parTransId="{5869FE79-E5E6-462E-8325-A41D5A31000E}" sibTransId="{F38583F4-68A8-45ED-9E2F-F4AB47300BDB}"/>
    <dgm:cxn modelId="{78EDF512-4699-414D-8B0E-14C1AA2D5A56}" srcId="{9313389E-AA0C-4B4C-8E6B-F081F7C396F6}" destId="{C85643F8-8AC2-456B-9EA1-EE64D396C710}" srcOrd="4" destOrd="0" parTransId="{A62FD703-8B67-41AE-818E-200884906CBF}" sibTransId="{0F54006E-6312-4278-9E7C-393400905328}"/>
    <dgm:cxn modelId="{6981AE28-CCEE-4963-AE70-BF0C3D08A3AD}" type="presOf" srcId="{AE1C83F3-7780-445C-8AC7-73600F53F081}" destId="{4C0E23F6-68B8-4145-B622-EDC90614EF2B}" srcOrd="1" destOrd="0" presId="urn:microsoft.com/office/officeart/2016/7/layout/RepeatingBendingProcessNew"/>
    <dgm:cxn modelId="{072D0C29-259C-407E-A882-A41F37955BEA}" srcId="{9313389E-AA0C-4B4C-8E6B-F081F7C396F6}" destId="{194F5AB2-05C4-4879-85FB-6DCFAA8184F0}" srcOrd="3" destOrd="0" parTransId="{3315A30E-DD54-473E-873F-E66672EC8DB5}" sibTransId="{F1EAA622-10A0-4AF2-8995-9B574D8BA0EB}"/>
    <dgm:cxn modelId="{744EB436-5C9F-4A4F-A5DE-DA44E04AA714}" type="presOf" srcId="{C85643F8-8AC2-456B-9EA1-EE64D396C710}" destId="{6CF35997-20D3-452C-8DD6-D248C4507B25}" srcOrd="0" destOrd="0" presId="urn:microsoft.com/office/officeart/2016/7/layout/RepeatingBendingProcessNew"/>
    <dgm:cxn modelId="{1E282B66-D318-4EAE-B115-C5B4DC6A6037}" srcId="{9313389E-AA0C-4B4C-8E6B-F081F7C396F6}" destId="{2159624D-3547-47B6-BD52-AB47181EC91E}" srcOrd="5" destOrd="0" parTransId="{18142B42-FC94-466F-96C7-E2D8549FBC7D}" sibTransId="{AE1C83F3-7780-445C-8AC7-73600F53F081}"/>
    <dgm:cxn modelId="{83540349-DC53-4AE1-BDFF-A285977DEEFD}" type="presOf" srcId="{5B7C41DD-3B23-4E7C-8D49-00ECA212CAC9}" destId="{D826FAE7-F7AE-4577-9095-D6E8719AE7A4}" srcOrd="1" destOrd="0" presId="urn:microsoft.com/office/officeart/2016/7/layout/RepeatingBendingProcessNew"/>
    <dgm:cxn modelId="{C0633155-6BC2-4755-99E3-105CEAB77B05}" type="presOf" srcId="{F38583F4-68A8-45ED-9E2F-F4AB47300BDB}" destId="{FF5F2ED1-9F71-4B89-8A64-B1601CDFB566}" srcOrd="0" destOrd="0" presId="urn:microsoft.com/office/officeart/2016/7/layout/RepeatingBendingProcessNew"/>
    <dgm:cxn modelId="{EEEFB076-A6C2-4747-9193-2A496D3D4A33}" srcId="{9313389E-AA0C-4B4C-8E6B-F081F7C396F6}" destId="{943011F2-2A48-492E-AB29-79557F303C5A}" srcOrd="1" destOrd="0" parTransId="{AFAB31E3-4802-4E96-807A-4F873869F15C}" sibTransId="{A2B57EC8-03AE-49EE-B90F-09EEE7F22456}"/>
    <dgm:cxn modelId="{75CE3C5A-CF34-4D28-B681-3F4E0DA0FF73}" type="presOf" srcId="{9B8D4907-1DE5-47B9-B12B-711136C61A64}" destId="{ED9E32DD-1C34-47FB-882C-980CBC13B99B}" srcOrd="0" destOrd="0" presId="urn:microsoft.com/office/officeart/2016/7/layout/RepeatingBendingProcessNew"/>
    <dgm:cxn modelId="{3EBC3784-DCD7-43B3-8BC7-3D99BD2946DF}" type="presOf" srcId="{0F54006E-6312-4278-9E7C-393400905328}" destId="{0F7A0691-A3BB-4212-8648-04FBCE593CE7}" srcOrd="0" destOrd="0" presId="urn:microsoft.com/office/officeart/2016/7/layout/RepeatingBendingProcessNew"/>
    <dgm:cxn modelId="{3757E289-33DC-4268-AA75-5A807A3D8BEA}" srcId="{9313389E-AA0C-4B4C-8E6B-F081F7C396F6}" destId="{C8F64AD6-52D5-440D-99B9-905C71E0025A}" srcOrd="2" destOrd="0" parTransId="{38004FD6-7C1B-41AF-8434-2EE3930EE294}" sibTransId="{5B7C41DD-3B23-4E7C-8D49-00ECA212CAC9}"/>
    <dgm:cxn modelId="{C860D18E-D25A-428B-9C8E-630E7EF0855F}" type="presOf" srcId="{F38583F4-68A8-45ED-9E2F-F4AB47300BDB}" destId="{D93D48F6-BB17-41CB-B702-005961926D37}" srcOrd="1" destOrd="0" presId="urn:microsoft.com/office/officeart/2016/7/layout/RepeatingBendingProcessNew"/>
    <dgm:cxn modelId="{B8BA789B-3609-407B-A8AC-F7DCB614FE52}" type="presOf" srcId="{C270AC33-7764-44C7-8CCD-20F2193F47E4}" destId="{BA115CF8-B87F-436C-BE8E-8518BF214638}" srcOrd="0" destOrd="0" presId="urn:microsoft.com/office/officeart/2016/7/layout/RepeatingBendingProcessNew"/>
    <dgm:cxn modelId="{6002AE9D-06D3-487E-A39F-C63CF3080A43}" type="presOf" srcId="{A2B57EC8-03AE-49EE-B90F-09EEE7F22456}" destId="{AE4D34C5-706E-41C2-9CBD-476BC4769149}" srcOrd="1" destOrd="0" presId="urn:microsoft.com/office/officeart/2016/7/layout/RepeatingBendingProcessNew"/>
    <dgm:cxn modelId="{36DB32A1-FEDA-4DEF-A50A-6648669D956D}" type="presOf" srcId="{A2B57EC8-03AE-49EE-B90F-09EEE7F22456}" destId="{65F1E29C-448D-4D27-9DE6-04AE710DB75C}" srcOrd="0" destOrd="0" presId="urn:microsoft.com/office/officeart/2016/7/layout/RepeatingBendingProcessNew"/>
    <dgm:cxn modelId="{C5D1CEA2-EF9E-43C7-9178-E5BCC6472450}" type="presOf" srcId="{943011F2-2A48-492E-AB29-79557F303C5A}" destId="{6A58CE0C-D198-45C2-A552-D5080A927BE7}" srcOrd="0" destOrd="0" presId="urn:microsoft.com/office/officeart/2016/7/layout/RepeatingBendingProcessNew"/>
    <dgm:cxn modelId="{0BD522A9-A9B2-4458-8244-270B2F89CFB8}" type="presOf" srcId="{F1EAA622-10A0-4AF2-8995-9B574D8BA0EB}" destId="{0871648E-FDA4-4F8E-85F7-45BF2A73379A}" srcOrd="0" destOrd="0" presId="urn:microsoft.com/office/officeart/2016/7/layout/RepeatingBendingProcessNew"/>
    <dgm:cxn modelId="{068F5EAB-1B8A-453B-A32D-763FD167D5AB}" type="presOf" srcId="{C8F64AD6-52D5-440D-99B9-905C71E0025A}" destId="{F57FAB6A-9617-4B8F-B78F-46E82B5B9419}" srcOrd="0" destOrd="0" presId="urn:microsoft.com/office/officeart/2016/7/layout/RepeatingBendingProcessNew"/>
    <dgm:cxn modelId="{F05332B1-4062-41CF-AE9B-1B6EFC0AD0C2}" type="presOf" srcId="{F1EAA622-10A0-4AF2-8995-9B574D8BA0EB}" destId="{7F75DEE1-AFF0-4B32-8B96-A5060F295435}" srcOrd="1" destOrd="0" presId="urn:microsoft.com/office/officeart/2016/7/layout/RepeatingBendingProcessNew"/>
    <dgm:cxn modelId="{69C096B1-8FFF-464C-8D4A-336F171DAEBF}" srcId="{9313389E-AA0C-4B4C-8E6B-F081F7C396F6}" destId="{8236FC91-5B5D-4BE6-9B69-8AC72B06BB3A}" srcOrd="7" destOrd="0" parTransId="{019E3B9B-E991-4CF0-BCCF-18DE888276F9}" sibTransId="{8903C717-20ED-4218-BA40-932113F95CA6}"/>
    <dgm:cxn modelId="{203406B6-49BB-4E90-9E6A-1094A2B19917}" type="presOf" srcId="{AE1C83F3-7780-445C-8AC7-73600F53F081}" destId="{E9B8F5D9-9219-4163-B6BD-DB1E7EB22174}" srcOrd="0" destOrd="0" presId="urn:microsoft.com/office/officeart/2016/7/layout/RepeatingBendingProcessNew"/>
    <dgm:cxn modelId="{B4DF55BA-C03E-42BA-B46F-2BD3928AF1B4}" srcId="{9313389E-AA0C-4B4C-8E6B-F081F7C396F6}" destId="{C270AC33-7764-44C7-8CCD-20F2193F47E4}" srcOrd="0" destOrd="0" parTransId="{079EF41D-2CBE-4595-879C-934EADD1B3FC}" sibTransId="{9B8D4907-1DE5-47B9-B12B-711136C61A64}"/>
    <dgm:cxn modelId="{0A333FCB-3C0F-4A87-B92E-DA2E72CC990B}" type="presOf" srcId="{5B7C41DD-3B23-4E7C-8D49-00ECA212CAC9}" destId="{28C8DBE1-1949-4E64-A8F7-3B668C00FCC4}" srcOrd="0" destOrd="0" presId="urn:microsoft.com/office/officeart/2016/7/layout/RepeatingBendingProcessNew"/>
    <dgm:cxn modelId="{859933CD-E800-43CB-8B75-8C883A6C88FD}" type="presOf" srcId="{0F54006E-6312-4278-9E7C-393400905328}" destId="{D67B57D1-4933-489E-9F39-407E442418A5}" srcOrd="1" destOrd="0" presId="urn:microsoft.com/office/officeart/2016/7/layout/RepeatingBendingProcessNew"/>
    <dgm:cxn modelId="{937B8FE2-B89F-4047-8832-2B04E5C03585}" type="presOf" srcId="{9B8D4907-1DE5-47B9-B12B-711136C61A64}" destId="{DB4E030D-F489-4C9B-8F8B-2216399D1BD0}" srcOrd="1" destOrd="0" presId="urn:microsoft.com/office/officeart/2016/7/layout/RepeatingBendingProcessNew"/>
    <dgm:cxn modelId="{A6BA74E9-ED96-4563-B706-DB53B436601D}" type="presOf" srcId="{9313389E-AA0C-4B4C-8E6B-F081F7C396F6}" destId="{54D7BC44-4610-44A8-8A42-889B276C52FB}" srcOrd="0" destOrd="0" presId="urn:microsoft.com/office/officeart/2016/7/layout/RepeatingBendingProcessNew"/>
    <dgm:cxn modelId="{99FE9BFA-49BB-4BCC-B5C5-B9313BC4A5D6}" type="presOf" srcId="{8236FC91-5B5D-4BE6-9B69-8AC72B06BB3A}" destId="{01D92250-F288-420C-9A5B-2E32B838DC52}" srcOrd="0" destOrd="0" presId="urn:microsoft.com/office/officeart/2016/7/layout/RepeatingBendingProcessNew"/>
    <dgm:cxn modelId="{F68FECFF-086C-45E4-995F-FC7100CFBA05}" type="presOf" srcId="{2159624D-3547-47B6-BD52-AB47181EC91E}" destId="{B7BDEA5E-8068-47F4-8A9E-BD605B64D92F}" srcOrd="0" destOrd="0" presId="urn:microsoft.com/office/officeart/2016/7/layout/RepeatingBendingProcessNew"/>
    <dgm:cxn modelId="{107904D9-E06F-439A-8971-760086FE0FBB}" type="presParOf" srcId="{54D7BC44-4610-44A8-8A42-889B276C52FB}" destId="{BA115CF8-B87F-436C-BE8E-8518BF214638}" srcOrd="0" destOrd="0" presId="urn:microsoft.com/office/officeart/2016/7/layout/RepeatingBendingProcessNew"/>
    <dgm:cxn modelId="{D2220788-B981-4EBE-9553-D05F5439505F}" type="presParOf" srcId="{54D7BC44-4610-44A8-8A42-889B276C52FB}" destId="{ED9E32DD-1C34-47FB-882C-980CBC13B99B}" srcOrd="1" destOrd="0" presId="urn:microsoft.com/office/officeart/2016/7/layout/RepeatingBendingProcessNew"/>
    <dgm:cxn modelId="{9547EC46-1612-466F-8827-F8D6B3E2FEE3}" type="presParOf" srcId="{ED9E32DD-1C34-47FB-882C-980CBC13B99B}" destId="{DB4E030D-F489-4C9B-8F8B-2216399D1BD0}" srcOrd="0" destOrd="0" presId="urn:microsoft.com/office/officeart/2016/7/layout/RepeatingBendingProcessNew"/>
    <dgm:cxn modelId="{53049A4D-82F5-4710-B0C6-B232F412AA25}" type="presParOf" srcId="{54D7BC44-4610-44A8-8A42-889B276C52FB}" destId="{6A58CE0C-D198-45C2-A552-D5080A927BE7}" srcOrd="2" destOrd="0" presId="urn:microsoft.com/office/officeart/2016/7/layout/RepeatingBendingProcessNew"/>
    <dgm:cxn modelId="{50A291E0-D40E-4CB2-B945-9B9FE7C3D034}" type="presParOf" srcId="{54D7BC44-4610-44A8-8A42-889B276C52FB}" destId="{65F1E29C-448D-4D27-9DE6-04AE710DB75C}" srcOrd="3" destOrd="0" presId="urn:microsoft.com/office/officeart/2016/7/layout/RepeatingBendingProcessNew"/>
    <dgm:cxn modelId="{C56071FF-D3FD-4A51-B248-42A8C0DD0714}" type="presParOf" srcId="{65F1E29C-448D-4D27-9DE6-04AE710DB75C}" destId="{AE4D34C5-706E-41C2-9CBD-476BC4769149}" srcOrd="0" destOrd="0" presId="urn:microsoft.com/office/officeart/2016/7/layout/RepeatingBendingProcessNew"/>
    <dgm:cxn modelId="{445ADEDD-4982-43A8-B20D-834058C00D6E}" type="presParOf" srcId="{54D7BC44-4610-44A8-8A42-889B276C52FB}" destId="{F57FAB6A-9617-4B8F-B78F-46E82B5B9419}" srcOrd="4" destOrd="0" presId="urn:microsoft.com/office/officeart/2016/7/layout/RepeatingBendingProcessNew"/>
    <dgm:cxn modelId="{7AF2BA24-B23A-47D1-B3F5-D3E9AE836F52}" type="presParOf" srcId="{54D7BC44-4610-44A8-8A42-889B276C52FB}" destId="{28C8DBE1-1949-4E64-A8F7-3B668C00FCC4}" srcOrd="5" destOrd="0" presId="urn:microsoft.com/office/officeart/2016/7/layout/RepeatingBendingProcessNew"/>
    <dgm:cxn modelId="{B66D2100-1FA1-4510-BA59-ADAC894CC63F}" type="presParOf" srcId="{28C8DBE1-1949-4E64-A8F7-3B668C00FCC4}" destId="{D826FAE7-F7AE-4577-9095-D6E8719AE7A4}" srcOrd="0" destOrd="0" presId="urn:microsoft.com/office/officeart/2016/7/layout/RepeatingBendingProcessNew"/>
    <dgm:cxn modelId="{29D1C1A9-10D4-4D1D-BAD4-7218D1444426}" type="presParOf" srcId="{54D7BC44-4610-44A8-8A42-889B276C52FB}" destId="{3C944FCF-E878-4A69-9420-D23A984E5675}" srcOrd="6" destOrd="0" presId="urn:microsoft.com/office/officeart/2016/7/layout/RepeatingBendingProcessNew"/>
    <dgm:cxn modelId="{78C641A0-AADF-4DD1-A9CE-CCE251C0D578}" type="presParOf" srcId="{54D7BC44-4610-44A8-8A42-889B276C52FB}" destId="{0871648E-FDA4-4F8E-85F7-45BF2A73379A}" srcOrd="7" destOrd="0" presId="urn:microsoft.com/office/officeart/2016/7/layout/RepeatingBendingProcessNew"/>
    <dgm:cxn modelId="{D0C0145D-79DA-4777-B8BE-6861FA58B7DF}" type="presParOf" srcId="{0871648E-FDA4-4F8E-85F7-45BF2A73379A}" destId="{7F75DEE1-AFF0-4B32-8B96-A5060F295435}" srcOrd="0" destOrd="0" presId="urn:microsoft.com/office/officeart/2016/7/layout/RepeatingBendingProcessNew"/>
    <dgm:cxn modelId="{A2B1178F-BEA5-4610-9D1B-E2CE1D7F8F31}" type="presParOf" srcId="{54D7BC44-4610-44A8-8A42-889B276C52FB}" destId="{6CF35997-20D3-452C-8DD6-D248C4507B25}" srcOrd="8" destOrd="0" presId="urn:microsoft.com/office/officeart/2016/7/layout/RepeatingBendingProcessNew"/>
    <dgm:cxn modelId="{9D8B6B21-1D8A-4766-B683-E054BE6A89D1}" type="presParOf" srcId="{54D7BC44-4610-44A8-8A42-889B276C52FB}" destId="{0F7A0691-A3BB-4212-8648-04FBCE593CE7}" srcOrd="9" destOrd="0" presId="urn:microsoft.com/office/officeart/2016/7/layout/RepeatingBendingProcessNew"/>
    <dgm:cxn modelId="{B3A259D3-323B-4623-AB60-6BB2AC38AF7D}" type="presParOf" srcId="{0F7A0691-A3BB-4212-8648-04FBCE593CE7}" destId="{D67B57D1-4933-489E-9F39-407E442418A5}" srcOrd="0" destOrd="0" presId="urn:microsoft.com/office/officeart/2016/7/layout/RepeatingBendingProcessNew"/>
    <dgm:cxn modelId="{8975266B-9ECE-4FDB-85C7-47D4FAD7BCCE}" type="presParOf" srcId="{54D7BC44-4610-44A8-8A42-889B276C52FB}" destId="{B7BDEA5E-8068-47F4-8A9E-BD605B64D92F}" srcOrd="10" destOrd="0" presId="urn:microsoft.com/office/officeart/2016/7/layout/RepeatingBendingProcessNew"/>
    <dgm:cxn modelId="{23827AE8-A76A-405B-BA20-280F22366AF5}" type="presParOf" srcId="{54D7BC44-4610-44A8-8A42-889B276C52FB}" destId="{E9B8F5D9-9219-4163-B6BD-DB1E7EB22174}" srcOrd="11" destOrd="0" presId="urn:microsoft.com/office/officeart/2016/7/layout/RepeatingBendingProcessNew"/>
    <dgm:cxn modelId="{EE0A2503-99B9-4225-8609-84947A464D41}" type="presParOf" srcId="{E9B8F5D9-9219-4163-B6BD-DB1E7EB22174}" destId="{4C0E23F6-68B8-4145-B622-EDC90614EF2B}" srcOrd="0" destOrd="0" presId="urn:microsoft.com/office/officeart/2016/7/layout/RepeatingBendingProcessNew"/>
    <dgm:cxn modelId="{3DE2DAD8-B9DB-45E1-99D4-03CCC1549699}" type="presParOf" srcId="{54D7BC44-4610-44A8-8A42-889B276C52FB}" destId="{5513386A-F137-4791-8D1A-66008A68F28F}" srcOrd="12" destOrd="0" presId="urn:microsoft.com/office/officeart/2016/7/layout/RepeatingBendingProcessNew"/>
    <dgm:cxn modelId="{1C6EDD64-6DA7-4955-9245-E5A105934503}" type="presParOf" srcId="{54D7BC44-4610-44A8-8A42-889B276C52FB}" destId="{FF5F2ED1-9F71-4B89-8A64-B1601CDFB566}" srcOrd="13" destOrd="0" presId="urn:microsoft.com/office/officeart/2016/7/layout/RepeatingBendingProcessNew"/>
    <dgm:cxn modelId="{1974F4AD-0E4B-4B98-9B6F-4FF74C4CFED1}" type="presParOf" srcId="{FF5F2ED1-9F71-4B89-8A64-B1601CDFB566}" destId="{D93D48F6-BB17-41CB-B702-005961926D37}" srcOrd="0" destOrd="0" presId="urn:microsoft.com/office/officeart/2016/7/layout/RepeatingBendingProcessNew"/>
    <dgm:cxn modelId="{60BA5F23-13BB-4180-9CDC-BCB79C7169BE}" type="presParOf" srcId="{54D7BC44-4610-44A8-8A42-889B276C52FB}" destId="{01D92250-F288-420C-9A5B-2E32B838DC52}"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E32DD-1C34-47FB-882C-980CBC13B99B}">
      <dsp:nvSpPr>
        <dsp:cNvPr id="0" name=""/>
        <dsp:cNvSpPr/>
      </dsp:nvSpPr>
      <dsp:spPr>
        <a:xfrm>
          <a:off x="1999078" y="826456"/>
          <a:ext cx="427608" cy="91440"/>
        </a:xfrm>
        <a:custGeom>
          <a:avLst/>
          <a:gdLst/>
          <a:ahLst/>
          <a:cxnLst/>
          <a:rect l="0" t="0" r="0" b="0"/>
          <a:pathLst>
            <a:path>
              <a:moveTo>
                <a:pt x="0" y="45720"/>
              </a:moveTo>
              <a:lnTo>
                <a:pt x="427608" y="45720"/>
              </a:lnTo>
            </a:path>
          </a:pathLst>
        </a:custGeom>
        <a:noFill/>
        <a:ln w="1270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01427" y="869883"/>
        <a:ext cx="22910" cy="4586"/>
      </dsp:txXfrm>
    </dsp:sp>
    <dsp:sp modelId="{BA115CF8-B87F-436C-BE8E-8518BF214638}">
      <dsp:nvSpPr>
        <dsp:cNvPr id="0" name=""/>
        <dsp:cNvSpPr/>
      </dsp:nvSpPr>
      <dsp:spPr>
        <a:xfrm>
          <a:off x="8666" y="274512"/>
          <a:ext cx="1992212" cy="1195327"/>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620" tIns="102469" rIns="97620" bIns="102469" numCol="1" spcCol="1270" anchor="ctr" anchorCtr="0">
          <a:noAutofit/>
        </a:bodyPr>
        <a:lstStyle/>
        <a:p>
          <a:pPr marL="0" lvl="0" indent="0" algn="ctr" defTabSz="533400">
            <a:lnSpc>
              <a:spcPct val="90000"/>
            </a:lnSpc>
            <a:spcBef>
              <a:spcPct val="0"/>
            </a:spcBef>
            <a:spcAft>
              <a:spcPct val="35000"/>
            </a:spcAft>
            <a:buNone/>
          </a:pPr>
          <a:r>
            <a:rPr lang="el-GR" sz="1200" kern="1200"/>
            <a:t>ΘΕΛΩ ΝΑ ΘΥΜΙΣΩ</a:t>
          </a:r>
          <a:endParaRPr lang="en-US" sz="1200" kern="1200"/>
        </a:p>
      </dsp:txBody>
      <dsp:txXfrm>
        <a:off x="8666" y="274512"/>
        <a:ext cx="1992212" cy="1195327"/>
      </dsp:txXfrm>
    </dsp:sp>
    <dsp:sp modelId="{65F1E29C-448D-4D27-9DE6-04AE710DB75C}">
      <dsp:nvSpPr>
        <dsp:cNvPr id="0" name=""/>
        <dsp:cNvSpPr/>
      </dsp:nvSpPr>
      <dsp:spPr>
        <a:xfrm>
          <a:off x="4449499" y="826456"/>
          <a:ext cx="427608" cy="91440"/>
        </a:xfrm>
        <a:custGeom>
          <a:avLst/>
          <a:gdLst/>
          <a:ahLst/>
          <a:cxnLst/>
          <a:rect l="0" t="0" r="0" b="0"/>
          <a:pathLst>
            <a:path>
              <a:moveTo>
                <a:pt x="0" y="45720"/>
              </a:moveTo>
              <a:lnTo>
                <a:pt x="427608" y="45720"/>
              </a:lnTo>
            </a:path>
          </a:pathLst>
        </a:custGeom>
        <a:noFill/>
        <a:ln w="12700" cap="flat" cmpd="sng" algn="ctr">
          <a:solidFill>
            <a:schemeClr val="accent5">
              <a:hueOff val="274097"/>
              <a:satOff val="5724"/>
              <a:lumOff val="-32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51848" y="869883"/>
        <a:ext cx="22910" cy="4586"/>
      </dsp:txXfrm>
    </dsp:sp>
    <dsp:sp modelId="{6A58CE0C-D198-45C2-A552-D5080A927BE7}">
      <dsp:nvSpPr>
        <dsp:cNvPr id="0" name=""/>
        <dsp:cNvSpPr/>
      </dsp:nvSpPr>
      <dsp:spPr>
        <a:xfrm>
          <a:off x="2459087" y="274512"/>
          <a:ext cx="1992212" cy="1195327"/>
        </a:xfrm>
        <a:prstGeom prst="rect">
          <a:avLst/>
        </a:prstGeom>
        <a:solidFill>
          <a:schemeClr val="accent5">
            <a:hueOff val="234940"/>
            <a:satOff val="4906"/>
            <a:lumOff val="-28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620" tIns="102469" rIns="97620" bIns="102469" numCol="1" spcCol="1270" anchor="ctr" anchorCtr="0">
          <a:noAutofit/>
        </a:bodyPr>
        <a:lstStyle/>
        <a:p>
          <a:pPr marL="0" lvl="0" indent="0" algn="ctr" defTabSz="533400">
            <a:lnSpc>
              <a:spcPct val="90000"/>
            </a:lnSpc>
            <a:spcBef>
              <a:spcPct val="0"/>
            </a:spcBef>
            <a:spcAft>
              <a:spcPct val="35000"/>
            </a:spcAft>
            <a:buNone/>
          </a:pPr>
          <a:r>
            <a:rPr lang="el-GR" sz="1200" kern="1200"/>
            <a:t>Για την κατανόηση της ΘΕΜΦΕ είναι το να κατανοήσουμε πως η ζωή είναι πολύ παλιά………</a:t>
          </a:r>
          <a:endParaRPr lang="en-US" sz="1200" kern="1200"/>
        </a:p>
      </dsp:txBody>
      <dsp:txXfrm>
        <a:off x="2459087" y="274512"/>
        <a:ext cx="1992212" cy="1195327"/>
      </dsp:txXfrm>
    </dsp:sp>
    <dsp:sp modelId="{28C8DBE1-1949-4E64-A8F7-3B668C00FCC4}">
      <dsp:nvSpPr>
        <dsp:cNvPr id="0" name=""/>
        <dsp:cNvSpPr/>
      </dsp:nvSpPr>
      <dsp:spPr>
        <a:xfrm>
          <a:off x="1004772" y="1468040"/>
          <a:ext cx="4900841" cy="427608"/>
        </a:xfrm>
        <a:custGeom>
          <a:avLst/>
          <a:gdLst/>
          <a:ahLst/>
          <a:cxnLst/>
          <a:rect l="0" t="0" r="0" b="0"/>
          <a:pathLst>
            <a:path>
              <a:moveTo>
                <a:pt x="4900841" y="0"/>
              </a:moveTo>
              <a:lnTo>
                <a:pt x="4900841" y="230904"/>
              </a:lnTo>
              <a:lnTo>
                <a:pt x="0" y="230904"/>
              </a:lnTo>
              <a:lnTo>
                <a:pt x="0" y="427608"/>
              </a:lnTo>
            </a:path>
          </a:pathLst>
        </a:custGeom>
        <a:noFill/>
        <a:ln w="12700" cap="flat" cmpd="sng" algn="ctr">
          <a:solidFill>
            <a:schemeClr val="accent5">
              <a:hueOff val="548193"/>
              <a:satOff val="11448"/>
              <a:lumOff val="-65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32138" y="1679551"/>
        <a:ext cx="246110" cy="4586"/>
      </dsp:txXfrm>
    </dsp:sp>
    <dsp:sp modelId="{F57FAB6A-9617-4B8F-B78F-46E82B5B9419}">
      <dsp:nvSpPr>
        <dsp:cNvPr id="0" name=""/>
        <dsp:cNvSpPr/>
      </dsp:nvSpPr>
      <dsp:spPr>
        <a:xfrm>
          <a:off x="4909508" y="274512"/>
          <a:ext cx="1992212" cy="1195327"/>
        </a:xfrm>
        <a:prstGeom prst="rect">
          <a:avLst/>
        </a:prstGeom>
        <a:solidFill>
          <a:schemeClr val="accent5">
            <a:hueOff val="469880"/>
            <a:satOff val="9812"/>
            <a:lumOff val="-56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620" tIns="102469" rIns="97620" bIns="102469" numCol="1" spcCol="1270" anchor="ctr" anchorCtr="0">
          <a:noAutofit/>
        </a:bodyPr>
        <a:lstStyle/>
        <a:p>
          <a:pPr marL="0" lvl="0" indent="0" algn="ctr" defTabSz="533400">
            <a:lnSpc>
              <a:spcPct val="90000"/>
            </a:lnSpc>
            <a:spcBef>
              <a:spcPct val="0"/>
            </a:spcBef>
            <a:spcAft>
              <a:spcPct val="35000"/>
            </a:spcAft>
            <a:buNone/>
          </a:pPr>
          <a:r>
            <a:rPr lang="el-GR" sz="1200" kern="1200"/>
            <a:t>Το 2</a:t>
          </a:r>
          <a:r>
            <a:rPr lang="el-GR" sz="1200" kern="1200" baseline="30000"/>
            <a:t>ο</a:t>
          </a:r>
          <a:r>
            <a:rPr lang="el-GR" sz="1200" kern="1200"/>
            <a:t> Βήμα …..πως στη διάρκεια της ιστορίας της ζωής, άλλα είδη εξαφανίστηκαν και άλλα έκαναν την εμφάνισή τους αργότερα. [Όσο και αν σας ακούγεται παράξενο, από το ΣΥΝΟΛΟ των Ειδών Φυτών-Ζώων-Πρωτίστων που έχουν κάνει την εμφάνισή τους στο σύνολο των 3,5 Δισ. Ετών, </a:t>
          </a:r>
          <a:endParaRPr lang="en-US" sz="1200" kern="1200"/>
        </a:p>
      </dsp:txBody>
      <dsp:txXfrm>
        <a:off x="4909508" y="274512"/>
        <a:ext cx="1992212" cy="1195327"/>
      </dsp:txXfrm>
    </dsp:sp>
    <dsp:sp modelId="{0871648E-FDA4-4F8E-85F7-45BF2A73379A}">
      <dsp:nvSpPr>
        <dsp:cNvPr id="0" name=""/>
        <dsp:cNvSpPr/>
      </dsp:nvSpPr>
      <dsp:spPr>
        <a:xfrm>
          <a:off x="1999078" y="2479992"/>
          <a:ext cx="427608" cy="91440"/>
        </a:xfrm>
        <a:custGeom>
          <a:avLst/>
          <a:gdLst/>
          <a:ahLst/>
          <a:cxnLst/>
          <a:rect l="0" t="0" r="0" b="0"/>
          <a:pathLst>
            <a:path>
              <a:moveTo>
                <a:pt x="0" y="45720"/>
              </a:moveTo>
              <a:lnTo>
                <a:pt x="427608" y="45720"/>
              </a:lnTo>
            </a:path>
          </a:pathLst>
        </a:custGeom>
        <a:noFill/>
        <a:ln w="12700" cap="flat" cmpd="sng" algn="ctr">
          <a:solidFill>
            <a:schemeClr val="accent5">
              <a:hueOff val="822290"/>
              <a:satOff val="17171"/>
              <a:lumOff val="-98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01427" y="2523419"/>
        <a:ext cx="22910" cy="4586"/>
      </dsp:txXfrm>
    </dsp:sp>
    <dsp:sp modelId="{3C944FCF-E878-4A69-9420-D23A984E5675}">
      <dsp:nvSpPr>
        <dsp:cNvPr id="0" name=""/>
        <dsp:cNvSpPr/>
      </dsp:nvSpPr>
      <dsp:spPr>
        <a:xfrm>
          <a:off x="8666" y="1928048"/>
          <a:ext cx="1992212" cy="1195327"/>
        </a:xfrm>
        <a:prstGeom prst="rect">
          <a:avLst/>
        </a:prstGeom>
        <a:solidFill>
          <a:schemeClr val="accent5">
            <a:hueOff val="704820"/>
            <a:satOff val="14718"/>
            <a:lumOff val="-84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620" tIns="102469" rIns="97620" bIns="102469" numCol="1" spcCol="1270" anchor="ctr" anchorCtr="0">
          <a:noAutofit/>
        </a:bodyPr>
        <a:lstStyle/>
        <a:p>
          <a:pPr marL="0" lvl="0" indent="0" algn="ctr" defTabSz="533400">
            <a:lnSpc>
              <a:spcPct val="90000"/>
            </a:lnSpc>
            <a:spcBef>
              <a:spcPct val="0"/>
            </a:spcBef>
            <a:spcAft>
              <a:spcPct val="35000"/>
            </a:spcAft>
            <a:buNone/>
          </a:pPr>
          <a:r>
            <a:rPr lang="el-GR" sz="1200" b="1" u="sng" kern="1200"/>
            <a:t>ΕΧΕΙ ΕΞΑΦΑΝΙΣΘΕΙ</a:t>
          </a:r>
          <a:r>
            <a:rPr lang="en-US" sz="1200" b="1" u="sng" kern="1200"/>
            <a:t> </a:t>
          </a:r>
          <a:r>
            <a:rPr lang="el-GR" sz="1200" b="1" u="sng" kern="1200"/>
            <a:t>πάνω από το ΤΟ 95%-99%!]</a:t>
          </a:r>
          <a:endParaRPr lang="en-US" sz="1200" kern="1200"/>
        </a:p>
      </dsp:txBody>
      <dsp:txXfrm>
        <a:off x="8666" y="1928048"/>
        <a:ext cx="1992212" cy="1195327"/>
      </dsp:txXfrm>
    </dsp:sp>
    <dsp:sp modelId="{0F7A0691-A3BB-4212-8648-04FBCE593CE7}">
      <dsp:nvSpPr>
        <dsp:cNvPr id="0" name=""/>
        <dsp:cNvSpPr/>
      </dsp:nvSpPr>
      <dsp:spPr>
        <a:xfrm>
          <a:off x="4449499" y="2479992"/>
          <a:ext cx="427608" cy="91440"/>
        </a:xfrm>
        <a:custGeom>
          <a:avLst/>
          <a:gdLst/>
          <a:ahLst/>
          <a:cxnLst/>
          <a:rect l="0" t="0" r="0" b="0"/>
          <a:pathLst>
            <a:path>
              <a:moveTo>
                <a:pt x="0" y="45720"/>
              </a:moveTo>
              <a:lnTo>
                <a:pt x="427608" y="45720"/>
              </a:lnTo>
            </a:path>
          </a:pathLst>
        </a:custGeom>
        <a:noFill/>
        <a:ln w="12700" cap="flat" cmpd="sng" algn="ctr">
          <a:solidFill>
            <a:schemeClr val="accent5">
              <a:hueOff val="1096387"/>
              <a:satOff val="22895"/>
              <a:lumOff val="-130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51848" y="2523419"/>
        <a:ext cx="22910" cy="4586"/>
      </dsp:txXfrm>
    </dsp:sp>
    <dsp:sp modelId="{6CF35997-20D3-452C-8DD6-D248C4507B25}">
      <dsp:nvSpPr>
        <dsp:cNvPr id="0" name=""/>
        <dsp:cNvSpPr/>
      </dsp:nvSpPr>
      <dsp:spPr>
        <a:xfrm>
          <a:off x="2459087" y="1928048"/>
          <a:ext cx="1992212" cy="1195327"/>
        </a:xfrm>
        <a:prstGeom prst="rect">
          <a:avLst/>
        </a:prstGeom>
        <a:solidFill>
          <a:schemeClr val="accent5">
            <a:hueOff val="939760"/>
            <a:satOff val="19625"/>
            <a:lumOff val="-112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620" tIns="102469" rIns="97620" bIns="102469" numCol="1" spcCol="1270" anchor="ctr" anchorCtr="0">
          <a:noAutofit/>
        </a:bodyPr>
        <a:lstStyle/>
        <a:p>
          <a:pPr marL="0" lvl="0" indent="0" algn="ctr" defTabSz="533400">
            <a:lnSpc>
              <a:spcPct val="90000"/>
            </a:lnSpc>
            <a:spcBef>
              <a:spcPct val="0"/>
            </a:spcBef>
            <a:spcAft>
              <a:spcPct val="35000"/>
            </a:spcAft>
            <a:buNone/>
          </a:pPr>
          <a:r>
            <a:rPr lang="el-GR" sz="1200" kern="1200"/>
            <a:t>Σύμφωνα με το </a:t>
          </a:r>
          <a:r>
            <a:rPr lang="en-US" sz="1200" kern="1200"/>
            <a:t>site… </a:t>
          </a:r>
          <a:r>
            <a:rPr lang="el-GR" sz="1200" kern="1200"/>
            <a:t>ενώ ο κανονικός ρυθμός εξαφάνισης είναι περίπου 1-5 είδη /έτος, ο ρυθμός αυτός έχει γίνει 1000-10000 φορές μεγαλύτερος τα τελευταία χρόνια.</a:t>
          </a:r>
          <a:endParaRPr lang="en-US" sz="1200" kern="1200"/>
        </a:p>
      </dsp:txBody>
      <dsp:txXfrm>
        <a:off x="2459087" y="1928048"/>
        <a:ext cx="1992212" cy="1195327"/>
      </dsp:txXfrm>
    </dsp:sp>
    <dsp:sp modelId="{E9B8F5D9-9219-4163-B6BD-DB1E7EB22174}">
      <dsp:nvSpPr>
        <dsp:cNvPr id="0" name=""/>
        <dsp:cNvSpPr/>
      </dsp:nvSpPr>
      <dsp:spPr>
        <a:xfrm>
          <a:off x="1004772" y="3121576"/>
          <a:ext cx="4900841" cy="427608"/>
        </a:xfrm>
        <a:custGeom>
          <a:avLst/>
          <a:gdLst/>
          <a:ahLst/>
          <a:cxnLst/>
          <a:rect l="0" t="0" r="0" b="0"/>
          <a:pathLst>
            <a:path>
              <a:moveTo>
                <a:pt x="4900841" y="0"/>
              </a:moveTo>
              <a:lnTo>
                <a:pt x="4900841" y="230904"/>
              </a:lnTo>
              <a:lnTo>
                <a:pt x="0" y="230904"/>
              </a:lnTo>
              <a:lnTo>
                <a:pt x="0" y="427608"/>
              </a:lnTo>
            </a:path>
          </a:pathLst>
        </a:custGeom>
        <a:noFill/>
        <a:ln w="12700" cap="flat" cmpd="sng" algn="ctr">
          <a:solidFill>
            <a:schemeClr val="accent5">
              <a:hueOff val="1370483"/>
              <a:satOff val="28619"/>
              <a:lumOff val="-163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32138" y="3333087"/>
        <a:ext cx="246110" cy="4586"/>
      </dsp:txXfrm>
    </dsp:sp>
    <dsp:sp modelId="{B7BDEA5E-8068-47F4-8A9E-BD605B64D92F}">
      <dsp:nvSpPr>
        <dsp:cNvPr id="0" name=""/>
        <dsp:cNvSpPr/>
      </dsp:nvSpPr>
      <dsp:spPr>
        <a:xfrm>
          <a:off x="4909508" y="1928048"/>
          <a:ext cx="1992212" cy="1195327"/>
        </a:xfrm>
        <a:prstGeom prst="rect">
          <a:avLst/>
        </a:prstGeom>
        <a:solidFill>
          <a:schemeClr val="accent5">
            <a:hueOff val="1174700"/>
            <a:satOff val="24531"/>
            <a:lumOff val="-140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620" tIns="102469" rIns="97620" bIns="102469" numCol="1" spcCol="1270" anchor="ctr" anchorCtr="0">
          <a:noAutofit/>
        </a:bodyPr>
        <a:lstStyle/>
        <a:p>
          <a:pPr marL="0" lvl="0" indent="0" algn="ctr" defTabSz="533400">
            <a:lnSpc>
              <a:spcPct val="90000"/>
            </a:lnSpc>
            <a:spcBef>
              <a:spcPct val="0"/>
            </a:spcBef>
            <a:spcAft>
              <a:spcPct val="35000"/>
            </a:spcAft>
            <a:buNone/>
          </a:pPr>
          <a:r>
            <a:rPr lang="en-US" sz="1200" kern="1200">
              <a:hlinkClick xmlns:r="http://schemas.openxmlformats.org/officeDocument/2006/relationships" r:id="rId1"/>
            </a:rPr>
            <a:t>https://www.earthday.org/fact-sheet-global-species-decline/</a:t>
          </a:r>
          <a:r>
            <a:rPr lang="en-US" sz="1200" kern="1200"/>
            <a:t> </a:t>
          </a:r>
        </a:p>
      </dsp:txBody>
      <dsp:txXfrm>
        <a:off x="4909508" y="1928048"/>
        <a:ext cx="1992212" cy="1195327"/>
      </dsp:txXfrm>
    </dsp:sp>
    <dsp:sp modelId="{FF5F2ED1-9F71-4B89-8A64-B1601CDFB566}">
      <dsp:nvSpPr>
        <dsp:cNvPr id="0" name=""/>
        <dsp:cNvSpPr/>
      </dsp:nvSpPr>
      <dsp:spPr>
        <a:xfrm>
          <a:off x="1999078" y="4133528"/>
          <a:ext cx="427608" cy="91440"/>
        </a:xfrm>
        <a:custGeom>
          <a:avLst/>
          <a:gdLst/>
          <a:ahLst/>
          <a:cxnLst/>
          <a:rect l="0" t="0" r="0" b="0"/>
          <a:pathLst>
            <a:path>
              <a:moveTo>
                <a:pt x="0" y="45720"/>
              </a:moveTo>
              <a:lnTo>
                <a:pt x="427608" y="45720"/>
              </a:lnTo>
            </a:path>
          </a:pathLst>
        </a:custGeom>
        <a:noFill/>
        <a:ln w="12700" cap="flat" cmpd="sng" algn="ctr">
          <a:solidFill>
            <a:schemeClr val="accent5">
              <a:hueOff val="1644580"/>
              <a:satOff val="34343"/>
              <a:lumOff val="-196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01427" y="4176955"/>
        <a:ext cx="22910" cy="4586"/>
      </dsp:txXfrm>
    </dsp:sp>
    <dsp:sp modelId="{5513386A-F137-4791-8D1A-66008A68F28F}">
      <dsp:nvSpPr>
        <dsp:cNvPr id="0" name=""/>
        <dsp:cNvSpPr/>
      </dsp:nvSpPr>
      <dsp:spPr>
        <a:xfrm>
          <a:off x="8666" y="3581584"/>
          <a:ext cx="1992212" cy="1195327"/>
        </a:xfrm>
        <a:prstGeom prst="rect">
          <a:avLst/>
        </a:prstGeom>
        <a:solidFill>
          <a:schemeClr val="accent5">
            <a:hueOff val="1409640"/>
            <a:satOff val="29437"/>
            <a:lumOff val="-168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620" tIns="102469" rIns="97620" bIns="102469" numCol="1" spcCol="1270" anchor="ctr" anchorCtr="0">
          <a:noAutofit/>
        </a:bodyPr>
        <a:lstStyle/>
        <a:p>
          <a:pPr marL="0" lvl="0" indent="0" algn="ctr" defTabSz="533400">
            <a:lnSpc>
              <a:spcPct val="90000"/>
            </a:lnSpc>
            <a:spcBef>
              <a:spcPct val="0"/>
            </a:spcBef>
            <a:spcAft>
              <a:spcPct val="35000"/>
            </a:spcAft>
            <a:buNone/>
          </a:pPr>
          <a:r>
            <a:rPr lang="el-GR" sz="1200" kern="1200"/>
            <a:t>Δεχόμαστε για λόγους απλούστευσης τον αριθμό των χρόνων της μεγαλύτερης άνθησης των ειδών τα 2 Δισ ή το 1 Δισ. Αν χάνονταν 5 είδη/έτος, μπορούμε να</a:t>
          </a:r>
          <a:r>
            <a:rPr lang="en-US" sz="1200" kern="1200"/>
            <a:t> </a:t>
          </a:r>
          <a:r>
            <a:rPr lang="el-GR" sz="1200" kern="1200"/>
            <a:t>υπολογίσουμε τον αριθμό των χαμένων ειδών σε  0.2Χ10</a:t>
          </a:r>
          <a:r>
            <a:rPr lang="el-GR" sz="1200" kern="1200" baseline="30000"/>
            <a:t>9</a:t>
          </a:r>
          <a:r>
            <a:rPr lang="el-GR" sz="1200" kern="1200"/>
            <a:t>= 1-2Χ10</a:t>
          </a:r>
          <a:r>
            <a:rPr lang="en-US" sz="1200" kern="1200" baseline="30000"/>
            <a:t>8</a:t>
          </a:r>
          <a:endParaRPr lang="en-US" sz="1200" kern="1200"/>
        </a:p>
      </dsp:txBody>
      <dsp:txXfrm>
        <a:off x="8666" y="3581584"/>
        <a:ext cx="1992212" cy="1195327"/>
      </dsp:txXfrm>
    </dsp:sp>
    <dsp:sp modelId="{01D92250-F288-420C-9A5B-2E32B838DC52}">
      <dsp:nvSpPr>
        <dsp:cNvPr id="0" name=""/>
        <dsp:cNvSpPr/>
      </dsp:nvSpPr>
      <dsp:spPr>
        <a:xfrm>
          <a:off x="2459087" y="3581584"/>
          <a:ext cx="1992212" cy="1195327"/>
        </a:xfrm>
        <a:prstGeom prst="rect">
          <a:avLst/>
        </a:prstGeom>
        <a:solidFill>
          <a:schemeClr val="accent5">
            <a:hueOff val="1644580"/>
            <a:satOff val="34343"/>
            <a:lumOff val="-19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620" tIns="102469" rIns="97620" bIns="102469" numCol="1" spcCol="1270" anchor="ctr" anchorCtr="0">
          <a:noAutofit/>
        </a:bodyPr>
        <a:lstStyle/>
        <a:p>
          <a:pPr marL="0" lvl="0" indent="0" algn="ctr" defTabSz="533400">
            <a:lnSpc>
              <a:spcPct val="90000"/>
            </a:lnSpc>
            <a:spcBef>
              <a:spcPct val="0"/>
            </a:spcBef>
            <a:spcAft>
              <a:spcPct val="35000"/>
            </a:spcAft>
            <a:buNone/>
          </a:pPr>
          <a:r>
            <a:rPr lang="el-GR" sz="1200" kern="1200"/>
            <a:t>Είδη, δηλ 100-200 εκατομ. Είδη που έχουν χαθεί!</a:t>
          </a:r>
          <a:endParaRPr lang="en-US" sz="1200" kern="1200"/>
        </a:p>
      </dsp:txBody>
      <dsp:txXfrm>
        <a:off x="2459087" y="3581584"/>
        <a:ext cx="1992212" cy="1195327"/>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2T16:52:43.084"/>
    </inkml:context>
    <inkml:brush xml:id="br0">
      <inkml:brushProperty name="width" value="0.05" units="cm"/>
      <inkml:brushProperty name="height" value="0.05" units="cm"/>
    </inkml:brush>
  </inkml:definitions>
  <inkml:trace contextRef="#ctx0" brushRef="#br0">1 1 24575,'36'12'0,"-4"1"0,34-1 0,112 17 0,-96-19 0,127 33 0,-17 8 0,-155-43 0,0-1 0,0-2 0,1-1 0,70-3 0,17 2 0,-21 12 0,-69-9 0,51 3 0,-62-8 0,58 1 0,92 15 0,-76-7 0,-65-8 0,66 13 0,-22 0 0,-43-9 0,63 19 0,-49-10-2839,56 11-1,135 8 1735,-182-22 2867,-44-8 2130,-8-4-4127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2T16:53:39.640"/>
    </inkml:context>
    <inkml:brush xml:id="br0">
      <inkml:brushProperty name="width" value="0.05" units="cm"/>
      <inkml:brushProperty name="height" value="0.05" units="cm"/>
    </inkml:brush>
  </inkml:definitions>
  <inkml:trace contextRef="#ctx0" brushRef="#br0">216 0 24575,'-5'2'0,"-1"0"0,0 1 0,1-1 0,-1 1 0,1 0 0,0 0 0,0 1 0,0-1 0,-5 6 0,-55 48 0,63-54 0,-10 7 0,1 0 0,1 1 0,-1 1 0,2 0 0,-16 25 0,23-33 0,0-1 0,1 1 0,-1 0 0,1 0 0,0-1 0,0 1 0,0 0 0,0 0 0,1 0 0,-1 0 0,1 0 0,0 0 0,1 0 0,-1 0 0,1 0 0,-1 0 0,1 0 0,1 0 0,-1 0 0,0 0 0,1-1 0,0 1 0,0 0 0,0-1 0,0 0 0,0 1 0,4 3 0,5 4 0,-1-1 0,2-1 0,-1 0 0,18 11 0,-15-11 0,0 1 0,-2 0 0,14 12 0,-13-9 0,1-1 0,1-1 0,0 0 0,23 12 0,5 3 0,-40-24 0,0 0 0,0 0 0,-1 1 0,1-1 0,0 0 0,-1 1 0,0 0 0,0-1 0,0 1 0,0 0 0,0 0 0,0 0 0,-1 1 0,1-1 0,-1 0 0,0 1 0,0-1 0,0 4 0,0-1 0,-1-1 0,0 1 0,-1-1 0,1 0 0,-1 1 0,0-1 0,0 1 0,-1-1 0,1 0 0,-5 8 0,-3 4 0,0-1 0,-1 0 0,-1-1 0,-1 0 0,-22 23 0,28-32-177,0-1 0,-1 0 0,1 0 0,-1-1 0,-12 6 0,16-8-126,-6 2-6523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2T16:53:55.799"/>
    </inkml:context>
    <inkml:brush xml:id="br0">
      <inkml:brushProperty name="width" value="0.05" units="cm"/>
      <inkml:brushProperty name="height" value="0.05" units="cm"/>
    </inkml:brush>
  </inkml:definitions>
  <inkml:trace contextRef="#ctx0" brushRef="#br0">197 64 24575,'-1'1'0,"1"0"0,0 1 0,-1-1 0,1 0 0,-1 0 0,0 0 0,1 1 0,-1-1 0,0 0 0,1 0 0,-1 0 0,0 0 0,0 0 0,0-1 0,0 1 0,0 0 0,0 0 0,0 0 0,0-1 0,-2 1 0,-29 15 0,18-10 0,-7 5 0,8-4 0,0-1 0,0 2 0,0 0 0,-16 14 0,26-19 0,0-1 0,1 1 0,-1 0 0,1 0 0,0 0 0,0 0 0,0 1 0,0-1 0,0 0 0,1 1 0,0-1 0,-1 1 0,1 0 0,1-1 0,-1 1 0,0 0 0,1 0 0,0-1 0,0 1 0,0 0 0,0 0 0,2 5 0,2 8 0,1 0 0,1 0 0,0-1 0,1 1 0,1-2 0,1 1 0,11 15 0,80 97 0,-78-103 0,-15-16 0,1 0 0,0-1 0,0 0 0,1 0 0,0-1 0,0 0 0,1 0 0,0-1 0,0-1 0,1 0 0,-1 0 0,1-1 0,0 0 0,0 0 0,1-2 0,-1 1 0,1-2 0,-1 1 0,1-1 0,0-1 0,-1 0 0,1-1 0,0 0 0,16-5 0,-16 4 0,-1-1 0,1 0 0,-1-1 0,0 0 0,14-7 0,-22 9 0,0-1 0,1 1 0,-1-1 0,0 1 0,0-1 0,-1 0 0,1 0 0,-1 0 0,1-1 0,-1 1 0,0 0 0,0-1 0,-1 0 0,1 1 0,-1-1 0,1 0 0,-1 0 0,0 0 0,0-5 0,27-118 0,5-21 0,-31 132 0,0 0 0,-1-1 0,-1 1 0,-1-1 0,0 1 0,-6-29 0,5 40 0,1 0 0,-1 1 0,0-1 0,0 1 0,0 0 0,-1-1 0,1 1 0,-1 0 0,0 1 0,0-1 0,-1 0 0,1 1 0,-1 0 0,0 0 0,0 0 0,0 0 0,0 1 0,-6-4 0,-7-1 0,-1 0 0,0 1 0,-28-5 0,-3-2 0,39 10-59,0 0 0,0 0-1,-1 1 1,1 0-1,-1 1 1,1 0 0,-1 1-1,0 0 1,0 1 0,1 0-1,-1 0 1,1 1 0,-1 1-1,1 0 1,0 0-1,0 1 1,0 0 0,1 1-1,-1 0 1,1 0 0,0 1-1,-10 9 1,3-1-6767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2T16:54:00.994"/>
    </inkml:context>
    <inkml:brush xml:id="br0">
      <inkml:brushProperty name="width" value="0.05" units="cm"/>
      <inkml:brushProperty name="height" value="0.05" units="cm"/>
    </inkml:brush>
  </inkml:definitions>
  <inkml:trace contextRef="#ctx0" brushRef="#br0">253 0 24575,'-10'0'0,"-1"1"0,1-1 0,0 1 0,-1 1 0,1 0 0,0 1 0,-19 7 0,25-8 0,0 0 0,0 0 0,0 1 0,0-1 0,0 1 0,1 0 0,0 0 0,-1 1 0,1-1 0,0 1 0,1-1 0,-1 1 0,0 0 0,1 0 0,0 0 0,0 1 0,0-1 0,1 0 0,0 1 0,-2 4 0,-45 148 0,9-37 0,38-116 0,0-1 0,1 1 0,-1 0 0,1-1 0,0 1 0,0 0 0,0-1 0,0 1 0,1 0 0,-1-1 0,1 1 0,0 0 0,0-1 0,0 1 0,1-1 0,-1 0 0,1 1 0,0-1 0,0 0 0,0 0 0,0 0 0,0 0 0,4 2 0,5 6 0,1-2 0,0 1 0,1-2 0,19 11 0,13 9 0,-31-19 0,1 0 0,1-1 0,30 11 0,-35-16 0,1 1 0,-1 1 0,-1 0 0,1 1 0,-1 0 0,1 0 0,-2 1 0,1 1 0,11 11 0,-15-12 0,1 0 0,-2 1 0,1-1 0,-1 1 0,0 1 0,-1-1 0,0 1 0,-1 0 0,4 10 0,-6-16 0,-1 1 0,1 0 0,-1-1 0,0 1 0,0 0 0,0-1 0,0 1 0,0 0 0,-1-1 0,0 1 0,0-1 0,0 1 0,0-1 0,0 1 0,-1-1 0,0 0 0,1 1 0,-1-1 0,0 0 0,-1 0 0,1 0 0,0-1 0,-1 1 0,0-1 0,1 1 0,-7 3 0,-2 0-136,0 0-1,-1-1 1,1 0-1,-1-1 1,0 0-1,0-1 1,-1-1-1,1 1 0,-23-1 1,2 1-6690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2T16:54:11.577"/>
    </inkml:context>
    <inkml:brush xml:id="br0">
      <inkml:brushProperty name="width" value="0.05" units="cm"/>
      <inkml:brushProperty name="height" value="0.05" units="cm"/>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4DB76137-2DEC-47C0-BA28-AC4B36B412F4}" type="datetimeFigureOut">
              <a:rPr lang="el-GR"/>
              <a:pPr>
                <a:defRPr/>
              </a:pPr>
              <a:t>17/10/2025</a:t>
            </a:fld>
            <a:endParaRPr lang="el-G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l-GR"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98B0B92-F51C-403E-B273-AD3EFFE12950}"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ΕΠΕ: Στη διάρκεια της ιστορίας της ζωής υπολογίζεται πως έχει εξαφανιστεί το</a:t>
            </a:r>
            <a:r>
              <a:rPr lang="el-GR" sz="1200" kern="1200" dirty="0">
                <a:solidFill>
                  <a:schemeClr val="tx1"/>
                </a:solidFill>
                <a:effectLst/>
                <a:latin typeface="+mn-lt"/>
                <a:ea typeface="+mn-ea"/>
                <a:cs typeface="+mn-cs"/>
              </a:rPr>
              <a:t> (Α) 10% της βιοποικιλότητας (Β) το 1%, (Γ) το 20% Δ) το 95%, (Ε) Κανένα από αυτά.</a:t>
            </a:r>
            <a:endParaRPr lang="en-US" dirty="0"/>
          </a:p>
          <a:p>
            <a:r>
              <a:rPr lang="el-GR" dirty="0"/>
              <a:t> </a:t>
            </a:r>
          </a:p>
          <a:p>
            <a:r>
              <a:rPr lang="el-GR" dirty="0"/>
              <a:t>  </a:t>
            </a:r>
          </a:p>
        </p:txBody>
      </p:sp>
      <p:sp>
        <p:nvSpPr>
          <p:cNvPr id="1116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EF62195-871A-451C-B8B3-09F733E94509}" type="slidenum">
              <a:rPr lang="el-GR" smtClean="0">
                <a:latin typeface="Arial" pitchFamily="34" charset="0"/>
              </a:rPr>
              <a:pPr>
                <a:defRPr/>
              </a:pPr>
              <a:t>3</a:t>
            </a:fld>
            <a:endParaRPr lang="el-GR">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86020" name="Slide Number Placeholder 3"/>
          <p:cNvSpPr>
            <a:spLocks noGrp="1"/>
          </p:cNvSpPr>
          <p:nvPr>
            <p:ph type="sldNum" sz="quarter" idx="5"/>
          </p:nvPr>
        </p:nvSpPr>
        <p:spPr/>
        <p:txBody>
          <a:bodyPr/>
          <a:lstStyle/>
          <a:p>
            <a:pPr>
              <a:defRPr/>
            </a:pPr>
            <a:fld id="{2B43F267-1521-44FD-98FD-3F048E5D08BA}" type="slidenum">
              <a:rPr lang="el-GR" smtClean="0"/>
              <a:pPr>
                <a:defRPr/>
              </a:pPr>
              <a:t>12</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pPr>
              <a:defRPr/>
            </a:pPr>
            <a:fld id="{A98B0B92-F51C-403E-B273-AD3EFFE12950}" type="slidenum">
              <a:rPr lang="el-GR" smtClean="0"/>
              <a:pPr>
                <a:defRPr/>
              </a:pPr>
              <a:t>14</a:t>
            </a:fld>
            <a:endParaRPr lang="el-GR"/>
          </a:p>
        </p:txBody>
      </p:sp>
    </p:spTree>
    <p:extLst>
      <p:ext uri="{BB962C8B-B14F-4D97-AF65-F5344CB8AC3E}">
        <p14:creationId xmlns:p14="http://schemas.microsoft.com/office/powerpoint/2010/main" val="2282765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dirty="0"/>
              <a:t>ΕΠΕ: Υποδείξτε το λάθος: Τα 4 βασικά χαρακτηριστικά που κάνουν ένα οργανισμό να ανήκει στο Βασίλειο των Φυτών είναι (Α) Η φωτοσυνθετική ικανότητα, (Β) Η έλλειψη μετακίνησης, (Γ) Η παρουσία κυτταρίνης πάνω από την κυτταρική μεμβράνη, (Δ) Η αποθήκευση της ενέργειας που τους περισσεύει με τη μορφή Γλυκογόνου. (Ε) Η αποθήκευση της ενέργειας που περισσεύει με τη μορφή Αμύλου. </a:t>
            </a:r>
          </a:p>
        </p:txBody>
      </p:sp>
      <p:sp>
        <p:nvSpPr>
          <p:cNvPr id="56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19A09B-C675-4BB2-ACD6-8259D600119C}" type="slidenum">
              <a:rPr lang="el-GR" smtClean="0"/>
              <a:pPr fontAlgn="base">
                <a:spcBef>
                  <a:spcPct val="0"/>
                </a:spcBef>
                <a:spcAft>
                  <a:spcPct val="0"/>
                </a:spcAft>
                <a:defRPr/>
              </a:pPr>
              <a:t>15</a:t>
            </a:fld>
            <a:endParaRPr lang="el-GR"/>
          </a:p>
        </p:txBody>
      </p:sp>
    </p:spTree>
    <p:extLst>
      <p:ext uri="{BB962C8B-B14F-4D97-AF65-F5344CB8AC3E}">
        <p14:creationId xmlns:p14="http://schemas.microsoft.com/office/powerpoint/2010/main" val="2038800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r>
              <a:rPr lang="el-GR" sz="1200" dirty="0"/>
              <a:t>Ιστορία της εμφάνισης των 4 κύριων ομάδων (Συνομοταξίες) των Φυτών: Πρώτα εμφανίζεται η Ομοταξία των </a:t>
            </a:r>
            <a:r>
              <a:rPr lang="el-GR" sz="1200" dirty="0" err="1"/>
              <a:t>Φυκών</a:t>
            </a:r>
            <a:r>
              <a:rPr lang="el-GR" sz="1200" dirty="0"/>
              <a:t> (Ανήκουν στην 1</a:t>
            </a:r>
            <a:r>
              <a:rPr lang="el-GR" sz="1200" baseline="30000" dirty="0"/>
              <a:t>η</a:t>
            </a:r>
            <a:r>
              <a:rPr lang="el-GR" sz="1200" dirty="0"/>
              <a:t> Συνομοταξία, τα </a:t>
            </a:r>
            <a:r>
              <a:rPr lang="el-GR" sz="1200" dirty="0" err="1"/>
              <a:t>Θαλόφυτα</a:t>
            </a:r>
            <a:r>
              <a:rPr lang="el-GR" sz="1200" dirty="0"/>
              <a:t>), ζουν και διασταυρώνονται μέσα στο νερό, δεν έχουν εσωτερικούς σωλήνες.  Ακολουθούν τα πρώτα χερσαία φυτά (Συνομοταξία Βρύα).</a:t>
            </a:r>
            <a:endParaRPr lang="en-US" sz="1200" dirty="0"/>
          </a:p>
          <a:p>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l-GR" sz="1200" kern="1200" dirty="0">
                <a:solidFill>
                  <a:schemeClr val="tx1"/>
                </a:solidFill>
                <a:effectLst/>
                <a:latin typeface="+mn-lt"/>
                <a:ea typeface="+mn-ea"/>
                <a:cs typeface="+mn-cs"/>
              </a:rPr>
              <a:t>ΕΡΩΤΗΣΗ ΠΕ: Στην Κοινωνιολογία ή την Κοινωνική ψυχολογία θα ακούσετε (ενδεχομένως) τη φράση: «Η Οντογένεση είναι σύντομη επανάληψη της Φυλογένεσης». Ποια είναι η σωστή σειρά της Φυλογένεσης της Τριανταφυλλιάς (Δεν εννοώ την </a:t>
            </a:r>
            <a:r>
              <a:rPr lang="el-GR" sz="1200" kern="1200" dirty="0" err="1">
                <a:solidFill>
                  <a:schemeClr val="tx1"/>
                </a:solidFill>
                <a:effectLst/>
                <a:latin typeface="+mn-lt"/>
                <a:ea typeface="+mn-ea"/>
                <a:cs typeface="+mn-cs"/>
              </a:rPr>
              <a:t>εξαδέρφη</a:t>
            </a:r>
            <a:r>
              <a:rPr lang="el-GR" sz="1200" kern="1200" dirty="0">
                <a:solidFill>
                  <a:schemeClr val="tx1"/>
                </a:solidFill>
                <a:effectLst/>
                <a:latin typeface="+mn-lt"/>
                <a:ea typeface="+mn-ea"/>
                <a:cs typeface="+mn-cs"/>
              </a:rPr>
              <a:t> σας!): (Α) </a:t>
            </a:r>
            <a:r>
              <a:rPr lang="el-GR" sz="1200" kern="1200" dirty="0" err="1">
                <a:solidFill>
                  <a:schemeClr val="tx1"/>
                </a:solidFill>
                <a:effectLst/>
                <a:latin typeface="+mn-lt"/>
                <a:ea typeface="+mn-ea"/>
                <a:cs typeface="+mn-cs"/>
              </a:rPr>
              <a:t>Φύκη</a:t>
            </a:r>
            <a:r>
              <a:rPr lang="el-GR" sz="1200" kern="1200" dirty="0">
                <a:solidFill>
                  <a:schemeClr val="tx1"/>
                </a:solidFill>
                <a:effectLst/>
                <a:latin typeface="+mn-lt"/>
                <a:ea typeface="+mn-ea"/>
                <a:cs typeface="+mn-cs"/>
              </a:rPr>
              <a:t>- Πτεριδόφυτα- Βρυόφυτα- Γυμνόσπερμα -Αγγειόσπερμα. (Β) Αγγειόσπερμα- </a:t>
            </a:r>
            <a:r>
              <a:rPr lang="el-GR" sz="1200" kern="1200" dirty="0" err="1">
                <a:solidFill>
                  <a:schemeClr val="tx1"/>
                </a:solidFill>
                <a:effectLst/>
                <a:latin typeface="+mn-lt"/>
                <a:ea typeface="+mn-ea"/>
                <a:cs typeface="+mn-cs"/>
              </a:rPr>
              <a:t>Φύκη</a:t>
            </a:r>
            <a:r>
              <a:rPr lang="el-GR" sz="1200" kern="1200" dirty="0">
                <a:solidFill>
                  <a:schemeClr val="tx1"/>
                </a:solidFill>
                <a:effectLst/>
                <a:latin typeface="+mn-lt"/>
                <a:ea typeface="+mn-ea"/>
                <a:cs typeface="+mn-cs"/>
              </a:rPr>
              <a:t>- Βρυόφυτα-Πτεριδόφυτα- Γυμνόσπερμα. (Γ) </a:t>
            </a:r>
            <a:r>
              <a:rPr lang="el-GR" sz="1200" kern="1200" dirty="0" err="1">
                <a:solidFill>
                  <a:schemeClr val="tx1"/>
                </a:solidFill>
                <a:effectLst/>
                <a:latin typeface="+mn-lt"/>
                <a:ea typeface="+mn-ea"/>
                <a:cs typeface="+mn-cs"/>
              </a:rPr>
              <a:t>Φύκη</a:t>
            </a:r>
            <a:r>
              <a:rPr lang="el-GR" sz="1200" kern="1200" dirty="0">
                <a:solidFill>
                  <a:schemeClr val="tx1"/>
                </a:solidFill>
                <a:effectLst/>
                <a:latin typeface="+mn-lt"/>
                <a:ea typeface="+mn-ea"/>
                <a:cs typeface="+mn-cs"/>
              </a:rPr>
              <a:t>- Βρυόφυτα-Πτεριδόφυτα- Γυμνόσπερμα -Αγγειόσπερμα.</a:t>
            </a:r>
            <a:r>
              <a:rPr lang="en-US" sz="120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 (Δ) </a:t>
            </a:r>
            <a:r>
              <a:rPr lang="el-GR" sz="1200" kern="1200" dirty="0" err="1">
                <a:solidFill>
                  <a:schemeClr val="tx1"/>
                </a:solidFill>
                <a:effectLst/>
                <a:latin typeface="+mn-lt"/>
                <a:ea typeface="+mn-ea"/>
                <a:cs typeface="+mn-cs"/>
              </a:rPr>
              <a:t>Φύκη</a:t>
            </a:r>
            <a:r>
              <a:rPr lang="el-GR" sz="1200" kern="1200" dirty="0">
                <a:solidFill>
                  <a:schemeClr val="tx1"/>
                </a:solidFill>
                <a:effectLst/>
                <a:latin typeface="+mn-lt"/>
                <a:ea typeface="+mn-ea"/>
                <a:cs typeface="+mn-cs"/>
              </a:rPr>
              <a:t>-Βρυόφυτα-Πτεριδόφυτα- Αγγειόσπερμα –Γυμνόσπερμα (Ε) τίποτε από αυτά.</a:t>
            </a:r>
            <a:endParaRPr lang="en-US" sz="1200" kern="1200" dirty="0">
              <a:solidFill>
                <a:schemeClr val="tx1"/>
              </a:solidFill>
              <a:effectLst/>
              <a:latin typeface="+mn-lt"/>
              <a:ea typeface="+mn-ea"/>
              <a:cs typeface="+mn-cs"/>
            </a:endParaRPr>
          </a:p>
          <a:p>
            <a:endParaRPr lang="en-US" dirty="0"/>
          </a:p>
        </p:txBody>
      </p:sp>
      <p:sp>
        <p:nvSpPr>
          <p:cNvPr id="4" name="Θέση αριθμού διαφάνειας 3"/>
          <p:cNvSpPr>
            <a:spLocks noGrp="1"/>
          </p:cNvSpPr>
          <p:nvPr>
            <p:ph type="sldNum" sz="quarter" idx="5"/>
          </p:nvPr>
        </p:nvSpPr>
        <p:spPr/>
        <p:txBody>
          <a:bodyPr/>
          <a:lstStyle/>
          <a:p>
            <a:pPr>
              <a:defRPr/>
            </a:pPr>
            <a:fld id="{A98B0B92-F51C-403E-B273-AD3EFFE12950}" type="slidenum">
              <a:rPr lang="el-GR" smtClean="0"/>
              <a:pPr>
                <a:defRPr/>
              </a:pPr>
              <a:t>16</a:t>
            </a:fld>
            <a:endParaRPr lang="el-GR"/>
          </a:p>
        </p:txBody>
      </p:sp>
    </p:spTree>
    <p:extLst>
      <p:ext uri="{BB962C8B-B14F-4D97-AF65-F5344CB8AC3E}">
        <p14:creationId xmlns:p14="http://schemas.microsoft.com/office/powerpoint/2010/main" val="5399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r>
              <a:rPr lang="el-GR" dirty="0"/>
              <a:t> ΕΠΕ: </a:t>
            </a:r>
            <a:r>
              <a:rPr lang="el-GR" sz="1800" dirty="0">
                <a:effectLst/>
                <a:latin typeface="Comic Sans MS" panose="030F0702030302020204" pitchFamily="66" charset="0"/>
                <a:ea typeface="Times New Roman" panose="02020603050405020304" pitchFamily="18" charset="0"/>
                <a:cs typeface="Arial" panose="020B0604020202020204" pitchFamily="34" charset="0"/>
              </a:rPr>
              <a:t>Τα αγγειόσπερμα  κυρίεψαν τον πλανήτη Γη διότι (Α) Ήταν τα πρώτα φυτά που εμφανίστηκαν στην ξηρά και είχαν χρόνο να εξαπλωθούν. (Β) Διασταυρώνονται ταχύτερα μέσω του αέρα και συνεπώς πολλαπλασιάζονται γρήγορα. (Γ) Διασταυρώνονται μέσω των εντόμων, κάτι που έχει πολλά πλεονεκτήματα.  (Δ) Ζουν σε εύκρατα κλίματα γεγονός που ευνοεί την ποικιλότητα. (Ε) τίποτε από αυτά.</a:t>
            </a:r>
            <a:endParaRPr lang="en-US" dirty="0"/>
          </a:p>
        </p:txBody>
      </p:sp>
      <p:sp>
        <p:nvSpPr>
          <p:cNvPr id="4" name="Θέση αριθμού διαφάνειας 3"/>
          <p:cNvSpPr>
            <a:spLocks noGrp="1"/>
          </p:cNvSpPr>
          <p:nvPr>
            <p:ph type="sldNum" sz="quarter" idx="5"/>
          </p:nvPr>
        </p:nvSpPr>
        <p:spPr/>
        <p:txBody>
          <a:bodyPr/>
          <a:lstStyle/>
          <a:p>
            <a:fld id="{20FC884E-66A6-4521-9B5C-37BE7EE531B4}" type="slidenum">
              <a:rPr lang="en-US" smtClean="0"/>
              <a:t>17</a:t>
            </a:fld>
            <a:endParaRPr lang="en-US"/>
          </a:p>
        </p:txBody>
      </p:sp>
    </p:spTree>
    <p:extLst>
      <p:ext uri="{BB962C8B-B14F-4D97-AF65-F5344CB8AC3E}">
        <p14:creationId xmlns:p14="http://schemas.microsoft.com/office/powerpoint/2010/main" val="1385421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dirty="0"/>
              <a:t>Ομοταξία-</a:t>
            </a:r>
            <a:r>
              <a:rPr lang="el-GR" dirty="0" err="1"/>
              <a:t>Φύκη</a:t>
            </a:r>
            <a:r>
              <a:rPr lang="el-GR" dirty="0"/>
              <a:t>, Γένος-</a:t>
            </a:r>
            <a:r>
              <a:rPr lang="en-US" dirty="0"/>
              <a:t>Spirogyra, </a:t>
            </a:r>
            <a:r>
              <a:rPr lang="el-GR" dirty="0"/>
              <a:t>Βασίλειο- Φυτών, </a:t>
            </a:r>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F6CD95-3F0F-47DC-A2EC-F000999D3E74}" type="slidenum">
              <a:rPr lang="el-GR" smtClean="0"/>
              <a:pPr fontAlgn="base">
                <a:spcBef>
                  <a:spcPct val="0"/>
                </a:spcBef>
                <a:spcAft>
                  <a:spcPct val="0"/>
                </a:spcAft>
                <a:defRPr/>
              </a:pPr>
              <a:t>18</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ΕΠΕ: Η </a:t>
            </a:r>
            <a:r>
              <a:rPr lang="en-US" dirty="0"/>
              <a:t>SPIRULINA </a:t>
            </a:r>
            <a:r>
              <a:rPr lang="el-GR" dirty="0"/>
              <a:t>(Α) Λέγεται και </a:t>
            </a:r>
            <a:r>
              <a:rPr lang="el-GR" altLang="el-GR" sz="1200" i="1" dirty="0" err="1">
                <a:latin typeface="Arial" panose="020B0604020202020204" pitchFamily="34" charset="0"/>
              </a:rPr>
              <a:t>Arthrospira</a:t>
            </a:r>
            <a:r>
              <a:rPr lang="el-GR" altLang="el-GR" sz="1200" i="1" dirty="0">
                <a:latin typeface="Arial" panose="020B0604020202020204" pitchFamily="34" charset="0"/>
              </a:rPr>
              <a:t> </a:t>
            </a:r>
            <a:r>
              <a:rPr lang="el-GR" altLang="el-GR" sz="1200" i="1" dirty="0" err="1">
                <a:latin typeface="Arial" panose="020B0604020202020204" pitchFamily="34" charset="0"/>
              </a:rPr>
              <a:t>platensis</a:t>
            </a:r>
            <a:r>
              <a:rPr lang="el-GR" altLang="el-GR" sz="1200" i="1" dirty="0">
                <a:latin typeface="Arial" panose="020B0604020202020204" pitchFamily="34" charset="0"/>
              </a:rPr>
              <a:t>, </a:t>
            </a:r>
            <a:r>
              <a:rPr lang="el-GR" altLang="el-GR" sz="1200" i="0" dirty="0">
                <a:latin typeface="Arial" panose="020B0604020202020204" pitchFamily="34" charset="0"/>
              </a:rPr>
              <a:t>(Β) Ανήκει στη Συνομοταξία Σπερματόφυτα, (Γ) Ανήκει στην Ομοταξία Φύκη, (Δ) Ανήκει στα </a:t>
            </a:r>
            <a:r>
              <a:rPr lang="en-US" altLang="el-GR" sz="1200" i="0" dirty="0">
                <a:latin typeface="Arial" panose="020B0604020202020204" pitchFamily="34" charset="0"/>
              </a:rPr>
              <a:t>Superfoods</a:t>
            </a:r>
            <a:r>
              <a:rPr lang="el-GR" altLang="el-GR" sz="1200" i="0" dirty="0">
                <a:latin typeface="Arial" panose="020B0604020202020204" pitchFamily="34" charset="0"/>
              </a:rPr>
              <a:t>. Υποδείξτε το λάθος.</a:t>
            </a:r>
            <a:endParaRPr lang="el-GR" i="0" dirty="0"/>
          </a:p>
        </p:txBody>
      </p:sp>
      <p:sp>
        <p:nvSpPr>
          <p:cNvPr id="4" name="Θέση αριθμού διαφάνειας 3"/>
          <p:cNvSpPr>
            <a:spLocks noGrp="1"/>
          </p:cNvSpPr>
          <p:nvPr>
            <p:ph type="sldNum" sz="quarter" idx="5"/>
          </p:nvPr>
        </p:nvSpPr>
        <p:spPr/>
        <p:txBody>
          <a:bodyPr/>
          <a:lstStyle/>
          <a:p>
            <a:pPr>
              <a:defRPr/>
            </a:pPr>
            <a:fld id="{A98B0B92-F51C-403E-B273-AD3EFFE12950}" type="slidenum">
              <a:rPr lang="el-GR" smtClean="0"/>
              <a:pPr>
                <a:defRPr/>
              </a:pPr>
              <a:t>19</a:t>
            </a:fld>
            <a:endParaRPr lang="el-GR"/>
          </a:p>
        </p:txBody>
      </p:sp>
    </p:spTree>
    <p:extLst>
      <p:ext uri="{BB962C8B-B14F-4D97-AF65-F5344CB8AC3E}">
        <p14:creationId xmlns:p14="http://schemas.microsoft.com/office/powerpoint/2010/main" val="2350541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61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09D178-D9A1-4020-A8B5-5B1ECF326BE5}" type="slidenum">
              <a:rPr lang="el-GR" smtClean="0"/>
              <a:pPr fontAlgn="base">
                <a:spcBef>
                  <a:spcPct val="0"/>
                </a:spcBef>
                <a:spcAft>
                  <a:spcPct val="0"/>
                </a:spcAft>
                <a:defRPr/>
              </a:pPr>
              <a:t>20</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indent="107950" algn="just" eaLnBrk="0" hangingPunct="0"/>
            <a:r>
              <a:rPr lang="el-GR" sz="1200" u="sng" dirty="0">
                <a:latin typeface="Times New Roman" pitchFamily="18" charset="0"/>
                <a:cs typeface="Times New Roman" pitchFamily="18" charset="0"/>
              </a:rPr>
              <a:t>Βασίλειο: </a:t>
            </a:r>
            <a:r>
              <a:rPr lang="el-GR" sz="1200" dirty="0">
                <a:latin typeface="Times New Roman" pitchFamily="18" charset="0"/>
                <a:cs typeface="Times New Roman" pitchFamily="18" charset="0"/>
              </a:rPr>
              <a:t>Φυτών. </a:t>
            </a:r>
            <a:r>
              <a:rPr lang="el-GR" sz="1200" u="sng" dirty="0">
                <a:latin typeface="Times New Roman" pitchFamily="18" charset="0"/>
                <a:cs typeface="Times New Roman" pitchFamily="18" charset="0"/>
              </a:rPr>
              <a:t>Συνομοταξία: </a:t>
            </a:r>
            <a:r>
              <a:rPr lang="el-GR" sz="1200" u="none" dirty="0">
                <a:latin typeface="Times New Roman" pitchFamily="18" charset="0"/>
                <a:cs typeface="Times New Roman" pitchFamily="18" charset="0"/>
              </a:rPr>
              <a:t>Πτεριδόφυτα,  </a:t>
            </a:r>
            <a:r>
              <a:rPr lang="el-GR" sz="1200" u="sng" dirty="0">
                <a:latin typeface="Times New Roman" pitchFamily="18" charset="0"/>
                <a:cs typeface="Times New Roman" pitchFamily="18" charset="0"/>
              </a:rPr>
              <a:t>Ομοταξία: </a:t>
            </a:r>
            <a:r>
              <a:rPr lang="el-GR" sz="1200" u="none" dirty="0">
                <a:latin typeface="Times New Roman" pitchFamily="18" charset="0"/>
                <a:cs typeface="Times New Roman" pitchFamily="18" charset="0"/>
              </a:rPr>
              <a:t>……</a:t>
            </a:r>
            <a:r>
              <a:rPr lang="el-GR" sz="1200" u="sng" dirty="0">
                <a:latin typeface="Times New Roman" pitchFamily="18" charset="0"/>
                <a:cs typeface="Times New Roman" pitchFamily="18" charset="0"/>
              </a:rPr>
              <a:t> Γένος:</a:t>
            </a:r>
            <a:r>
              <a:rPr lang="el-GR" sz="1200" dirty="0">
                <a:latin typeface="Times New Roman" pitchFamily="18" charset="0"/>
                <a:cs typeface="Times New Roman" pitchFamily="18" charset="0"/>
              </a:rPr>
              <a:t> </a:t>
            </a:r>
            <a:r>
              <a:rPr lang="en-US" sz="1200" dirty="0">
                <a:latin typeface="Times New Roman" pitchFamily="18" charset="0"/>
                <a:cs typeface="Times New Roman" pitchFamily="18" charset="0"/>
              </a:rPr>
              <a:t>Dryopteris         </a:t>
            </a:r>
            <a:r>
              <a:rPr lang="el-GR" sz="1200" u="sng" dirty="0">
                <a:latin typeface="Times New Roman" pitchFamily="18" charset="0"/>
                <a:cs typeface="Times New Roman" pitchFamily="18" charset="0"/>
              </a:rPr>
              <a:t>Είδος:</a:t>
            </a:r>
            <a:r>
              <a:rPr lang="el-GR"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erythrosa</a:t>
            </a:r>
            <a:endParaRPr lang="en-US" sz="1200" dirty="0">
              <a:latin typeface="Times New Roman" pitchFamily="18" charset="0"/>
              <a:cs typeface="Times New Roman" pitchFamily="18" charset="0"/>
            </a:endParaRPr>
          </a:p>
          <a:p>
            <a:pPr eaLnBrk="1" hangingPunct="1">
              <a:spcBef>
                <a:spcPct val="0"/>
              </a:spcBef>
            </a:pPr>
            <a:endParaRPr lang="el-GR" dirty="0"/>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882DC-9DAA-440B-B0B1-2F14B949B02D}" type="slidenum">
              <a:rPr lang="el-GR" smtClean="0"/>
              <a:pPr fontAlgn="base">
                <a:spcBef>
                  <a:spcPct val="0"/>
                </a:spcBef>
                <a:spcAft>
                  <a:spcPct val="0"/>
                </a:spcAft>
                <a:defRPr/>
              </a:pPr>
              <a:t>21</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dirty="0"/>
              <a:t>Ερώτηση ΠΕ: </a:t>
            </a:r>
          </a:p>
        </p:txBody>
      </p:sp>
      <p:sp>
        <p:nvSpPr>
          <p:cNvPr id="65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7FF316-707E-4883-9686-4EED0138C051}" type="slidenum">
              <a:rPr lang="el-GR" smtClean="0"/>
              <a:pPr fontAlgn="base">
                <a:spcBef>
                  <a:spcPct val="0"/>
                </a:spcBef>
                <a:spcAft>
                  <a:spcPct val="0"/>
                </a:spcAft>
                <a:defRPr/>
              </a:pPr>
              <a:t>22</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dirty="0"/>
              <a:t>ΕΠΕ: Η αναλογία γνωστών ειδών/υπολογιζόμενο σύνολο ειδών του πλανήτη μας φαίνεται να είναι περίπου</a:t>
            </a:r>
            <a:r>
              <a:rPr lang="el-GR" sz="1200" kern="1200" dirty="0">
                <a:solidFill>
                  <a:schemeClr val="tx1"/>
                </a:solidFill>
                <a:effectLst/>
                <a:latin typeface="+mn-lt"/>
                <a:ea typeface="+mn-ea"/>
                <a:cs typeface="+mn-cs"/>
              </a:rPr>
              <a:t> (Α) 1 </a:t>
            </a:r>
            <a:r>
              <a:rPr lang="el-GR" sz="1200" kern="1200" dirty="0" err="1">
                <a:solidFill>
                  <a:schemeClr val="tx1"/>
                </a:solidFill>
                <a:effectLst/>
                <a:latin typeface="+mn-lt"/>
                <a:ea typeface="+mn-ea"/>
                <a:cs typeface="+mn-cs"/>
              </a:rPr>
              <a:t>εκατομ</a:t>
            </a:r>
            <a:r>
              <a:rPr lang="el-GR" sz="1200" kern="1200" dirty="0">
                <a:solidFill>
                  <a:schemeClr val="tx1"/>
                </a:solidFill>
                <a:effectLst/>
                <a:latin typeface="+mn-lt"/>
                <a:ea typeface="+mn-ea"/>
                <a:cs typeface="+mn-cs"/>
              </a:rPr>
              <a:t>./87 εκατομμύρια(Β) 12 </a:t>
            </a:r>
            <a:r>
              <a:rPr lang="el-GR" sz="1200" kern="1200" dirty="0" err="1">
                <a:solidFill>
                  <a:schemeClr val="tx1"/>
                </a:solidFill>
                <a:effectLst/>
                <a:latin typeface="+mn-lt"/>
                <a:ea typeface="+mn-ea"/>
                <a:cs typeface="+mn-cs"/>
              </a:rPr>
              <a:t>εκατομ</a:t>
            </a:r>
            <a:r>
              <a:rPr lang="el-GR" sz="1200" kern="1200" dirty="0">
                <a:solidFill>
                  <a:schemeClr val="tx1"/>
                </a:solidFill>
                <a:effectLst/>
                <a:latin typeface="+mn-lt"/>
                <a:ea typeface="+mn-ea"/>
                <a:cs typeface="+mn-cs"/>
              </a:rPr>
              <a:t>./24 εκατομμύρια (Γ) 1,2 </a:t>
            </a:r>
            <a:r>
              <a:rPr lang="el-GR" sz="1200" kern="1200" dirty="0" err="1">
                <a:solidFill>
                  <a:schemeClr val="tx1"/>
                </a:solidFill>
                <a:effectLst/>
                <a:latin typeface="+mn-lt"/>
                <a:ea typeface="+mn-ea"/>
                <a:cs typeface="+mn-cs"/>
              </a:rPr>
              <a:t>εκατομ</a:t>
            </a:r>
            <a:r>
              <a:rPr lang="el-GR" sz="1200" kern="1200" dirty="0">
                <a:solidFill>
                  <a:schemeClr val="tx1"/>
                </a:solidFill>
                <a:effectLst/>
                <a:latin typeface="+mn-lt"/>
                <a:ea typeface="+mn-ea"/>
                <a:cs typeface="+mn-cs"/>
              </a:rPr>
              <a:t>./8,7 εκατομμύρια Δ) 1 </a:t>
            </a:r>
            <a:r>
              <a:rPr lang="el-GR" sz="1200" kern="1200" dirty="0" err="1">
                <a:solidFill>
                  <a:schemeClr val="tx1"/>
                </a:solidFill>
                <a:effectLst/>
                <a:latin typeface="+mn-lt"/>
                <a:ea typeface="+mn-ea"/>
                <a:cs typeface="+mn-cs"/>
              </a:rPr>
              <a:t>εκατομ</a:t>
            </a:r>
            <a:r>
              <a:rPr lang="el-GR" sz="1200" kern="1200" dirty="0">
                <a:solidFill>
                  <a:schemeClr val="tx1"/>
                </a:solidFill>
                <a:effectLst/>
                <a:latin typeface="+mn-lt"/>
                <a:ea typeface="+mn-ea"/>
                <a:cs typeface="+mn-cs"/>
              </a:rPr>
              <a:t>./100 εκατομμύρια.</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Θέση αριθμού διαφάνειας 3"/>
          <p:cNvSpPr>
            <a:spLocks noGrp="1"/>
          </p:cNvSpPr>
          <p:nvPr>
            <p:ph type="sldNum" sz="quarter" idx="5"/>
          </p:nvPr>
        </p:nvSpPr>
        <p:spPr/>
        <p:txBody>
          <a:bodyPr/>
          <a:lstStyle/>
          <a:p>
            <a:pPr>
              <a:defRPr/>
            </a:pPr>
            <a:fld id="{A98B0B92-F51C-403E-B273-AD3EFFE12950}" type="slidenum">
              <a:rPr lang="el-GR" smtClean="0"/>
              <a:pPr>
                <a:defRPr/>
              </a:pPr>
              <a:t>4</a:t>
            </a:fld>
            <a:endParaRPr lang="el-GR"/>
          </a:p>
        </p:txBody>
      </p:sp>
    </p:spTree>
    <p:extLst>
      <p:ext uri="{BB962C8B-B14F-4D97-AF65-F5344CB8AC3E}">
        <p14:creationId xmlns:p14="http://schemas.microsoft.com/office/powerpoint/2010/main" val="3153961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l-GR" sz="1200" dirty="0">
                <a:effectLst/>
                <a:latin typeface="Comic Sans MS" panose="030F0702030302020204" pitchFamily="66" charset="0"/>
                <a:ea typeface="Times New Roman" panose="02020603050405020304" pitchFamily="18" charset="0"/>
                <a:cs typeface="Times New Roman" panose="02020603050405020304" pitchFamily="18" charset="0"/>
              </a:rPr>
              <a:t>Υποδείξτε το λάθος για το φυτό της Φασολιάς: (Α) Η επιστημονική ονομασία του είναι </a:t>
            </a:r>
            <a:r>
              <a:rPr lang="en-US" b="1" i="1" dirty="0">
                <a:latin typeface="Times New Roman" pitchFamily="18" charset="0"/>
                <a:cs typeface="Times New Roman" pitchFamily="18" charset="0"/>
              </a:rPr>
              <a:t>Phaseolus vulgaris</a:t>
            </a:r>
            <a:r>
              <a:rPr lang="en-US" sz="1200"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l-GR" sz="1200" dirty="0">
                <a:effectLst/>
                <a:latin typeface="Comic Sans MS" panose="030F0702030302020204" pitchFamily="66" charset="0"/>
                <a:ea typeface="Times New Roman" panose="02020603050405020304" pitchFamily="18" charset="0"/>
                <a:cs typeface="Times New Roman" panose="02020603050405020304" pitchFamily="18" charset="0"/>
              </a:rPr>
              <a:t>(Β) Ανήκει στην Τάξη Δικοτυλήδονα, (Γ) Ανήκει στην Ομοταξία Γυμνόσπερμα</a:t>
            </a:r>
            <a:r>
              <a:rPr lang="en-US" sz="1200"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l-GR" sz="1200" dirty="0">
                <a:effectLst/>
                <a:latin typeface="Comic Sans MS" panose="030F0702030302020204" pitchFamily="66" charset="0"/>
                <a:ea typeface="Times New Roman" panose="02020603050405020304" pitchFamily="18" charset="0"/>
                <a:cs typeface="Times New Roman" panose="02020603050405020304" pitchFamily="18" charset="0"/>
              </a:rPr>
              <a:t> (Δ) Ανήκει στα Σπερματόφυτα.</a:t>
            </a:r>
            <a:r>
              <a:rPr lang="el-GR" b="0" i="1" dirty="0"/>
              <a:t>.</a:t>
            </a:r>
            <a:endParaRPr lang="el-GR" b="0" dirty="0"/>
          </a:p>
          <a:p>
            <a:pPr eaLnBrk="1" hangingPunct="1">
              <a:spcBef>
                <a:spcPct val="0"/>
              </a:spcBef>
            </a:pPr>
            <a:endParaRPr lang="el-GR" dirty="0"/>
          </a:p>
        </p:txBody>
      </p:sp>
      <p:sp>
        <p:nvSpPr>
          <p:cNvPr id="68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CD835A-EEC0-436D-8671-46B1FFB3C875}" type="slidenum">
              <a:rPr lang="el-GR" smtClean="0"/>
              <a:pPr fontAlgn="base">
                <a:spcBef>
                  <a:spcPct val="0"/>
                </a:spcBef>
                <a:spcAft>
                  <a:spcPct val="0"/>
                </a:spcAft>
                <a:defRPr/>
              </a:pPr>
              <a:t>23</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r>
              <a:rPr lang="el-GR" sz="1800" dirty="0">
                <a:effectLst/>
                <a:latin typeface="Comic Sans MS" panose="030F0702030302020204" pitchFamily="66" charset="0"/>
                <a:ea typeface="Times New Roman" panose="02020603050405020304" pitchFamily="18" charset="0"/>
                <a:cs typeface="Times New Roman" panose="02020603050405020304" pitchFamily="18" charset="0"/>
              </a:rPr>
              <a:t>Υποδείξτε την λάθος πρόταση: (Α) Στα άρρενα (αρσενικά) μέρη ενός αγγειόσπερμου περιλαμβάνονται οι στήμονες.</a:t>
            </a:r>
            <a:r>
              <a:rPr lang="en-US" sz="1800"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l-GR" sz="1800" dirty="0">
                <a:effectLst/>
                <a:latin typeface="Comic Sans MS" panose="030F0702030302020204" pitchFamily="66" charset="0"/>
                <a:ea typeface="Times New Roman" panose="02020603050405020304" pitchFamily="18" charset="0"/>
                <a:cs typeface="Times New Roman" panose="02020603050405020304" pitchFamily="18" charset="0"/>
              </a:rPr>
              <a:t> (Β) Στα άρρενα (αρσενικά) μέρη ενός αγγειόσπερμου περιλαμβάνονται οι ανθήρες που παράγουν τη γύρη. (Γ) Στα θήλεα (θηλυκά) μέρη ενός αγγειόσπερμου περιλαμβάνεται ο Ύπερος.</a:t>
            </a:r>
            <a:r>
              <a:rPr lang="en-US" sz="1800"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l-GR" sz="1800" dirty="0">
                <a:effectLst/>
                <a:latin typeface="Comic Sans MS" panose="030F0702030302020204" pitchFamily="66" charset="0"/>
                <a:ea typeface="Times New Roman" panose="02020603050405020304" pitchFamily="18" charset="0"/>
                <a:cs typeface="Times New Roman" panose="02020603050405020304" pitchFamily="18" charset="0"/>
              </a:rPr>
              <a:t> (Δ) Στα θήλεα (θηλυκά) μέρη ενός αγγειόσπερμου περιλαμβάνεται ο Στύλος και το Στίγμα. (Ε) Στα θήλεα (θηλυκά) μέρη ενός αγγειόσπερμου περιλαμβάνονται οι Ανθήρες που παράγουν τα ωάρια.</a:t>
            </a:r>
            <a:endParaRPr lang="el-GR" dirty="0"/>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F591C91-669F-49F5-8FBF-A3D1F3A4A864}" type="slidenum">
              <a:rPr lang="el-GR" smtClean="0">
                <a:latin typeface="Arial" charset="0"/>
              </a:rPr>
              <a:pPr fontAlgn="base">
                <a:spcBef>
                  <a:spcPct val="0"/>
                </a:spcBef>
                <a:spcAft>
                  <a:spcPct val="0"/>
                </a:spcAft>
              </a:pPr>
              <a:t>24</a:t>
            </a:fld>
            <a:endParaRPr lang="el-GR">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b="0" dirty="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8B365F-0710-480D-BBC9-22C57C2DEDFB}" type="slidenum">
              <a:rPr lang="el-GR" smtClean="0"/>
              <a:pPr fontAlgn="base">
                <a:spcBef>
                  <a:spcPct val="0"/>
                </a:spcBef>
                <a:spcAft>
                  <a:spcPct val="0"/>
                </a:spcAft>
                <a:defRPr/>
              </a:pPr>
              <a:t>25</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b="1" dirty="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7619FF-080A-4FC3-819E-4A3189DE2318}" type="slidenum">
              <a:rPr lang="el-GR" smtClean="0"/>
              <a:pPr fontAlgn="base">
                <a:spcBef>
                  <a:spcPct val="0"/>
                </a:spcBef>
                <a:spcAft>
                  <a:spcPct val="0"/>
                </a:spcAft>
                <a:defRPr/>
              </a:pPr>
              <a:t>5</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l-GR" dirty="0"/>
              <a:t>ΕΠΕ: Όταν στο σύστημα του </a:t>
            </a:r>
            <a:r>
              <a:rPr lang="el-GR" dirty="0" err="1"/>
              <a:t>Λινναίου</a:t>
            </a:r>
            <a:r>
              <a:rPr lang="el-GR" dirty="0"/>
              <a:t> βλέπουμε για μία ονομασία την κατάληξη –</a:t>
            </a:r>
            <a:r>
              <a:rPr lang="en-US" dirty="0"/>
              <a:t>ae, </a:t>
            </a:r>
            <a:r>
              <a:rPr lang="el-GR" dirty="0"/>
              <a:t>αυτή αναφέρεται σε </a:t>
            </a:r>
            <a:r>
              <a:rPr lang="el-GR" sz="1200" kern="1200" dirty="0">
                <a:solidFill>
                  <a:schemeClr val="tx1"/>
                </a:solidFill>
                <a:effectLst/>
                <a:latin typeface="+mn-lt"/>
                <a:ea typeface="+mn-ea"/>
                <a:cs typeface="+mn-cs"/>
              </a:rPr>
              <a:t>(Α) Είδος, (Β) Τάξη, (Γ) Ομοταξία, Δ) Οικογένεια.</a:t>
            </a:r>
            <a:endParaRPr lang="el-GR" dirty="0"/>
          </a:p>
        </p:txBody>
      </p:sp>
      <p:sp>
        <p:nvSpPr>
          <p:cNvPr id="54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34E691-5792-41EA-8A94-822D0F9FFA11}" type="slidenum">
              <a:rPr lang="el-GR" smtClean="0"/>
              <a:pPr fontAlgn="base">
                <a:spcBef>
                  <a:spcPct val="0"/>
                </a:spcBef>
                <a:spcAft>
                  <a:spcPct val="0"/>
                </a:spcAft>
                <a:defRPr/>
              </a:pPr>
              <a:t>6</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8DEF48-3AE5-4CFD-8ED3-543553CAF954}" type="slidenum">
              <a:rPr lang="el-GR" smtClean="0"/>
              <a:pPr fontAlgn="base">
                <a:spcBef>
                  <a:spcPct val="0"/>
                </a:spcBef>
                <a:spcAft>
                  <a:spcPct val="0"/>
                </a:spcAft>
                <a:defRPr/>
              </a:pPr>
              <a:t>7</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i="0" dirty="0">
                <a:latin typeface="Times New Roman" pitchFamily="18" charset="0"/>
                <a:cs typeface="Times New Roman" pitchFamily="18" charset="0"/>
              </a:rPr>
              <a:t>Μέχρι τώρα έχετε μάθει τα 4 λατινικά ονόματα από τα 15-20 που θα ξέρετε για τις Εξετάσεις: </a:t>
            </a:r>
            <a:r>
              <a:rPr lang="en-US" i="1" dirty="0">
                <a:latin typeface="Times New Roman" pitchFamily="18" charset="0"/>
                <a:cs typeface="Times New Roman" pitchFamily="18" charset="0"/>
              </a:rPr>
              <a:t>Equus </a:t>
            </a:r>
            <a:r>
              <a:rPr lang="en-US" i="1" dirty="0" err="1">
                <a:latin typeface="Times New Roman" pitchFamily="18" charset="0"/>
                <a:cs typeface="Times New Roman" pitchFamily="18" charset="0"/>
              </a:rPr>
              <a:t>asinus</a:t>
            </a:r>
            <a:r>
              <a:rPr lang="el-GR" i="1" dirty="0">
                <a:latin typeface="Times New Roman" pitchFamily="18" charset="0"/>
                <a:cs typeface="Times New Roman" pitchFamily="18" charset="0"/>
              </a:rPr>
              <a:t> </a:t>
            </a:r>
            <a:r>
              <a:rPr lang="el-GR" dirty="0">
                <a:latin typeface="Times New Roman" pitchFamily="18" charset="0"/>
                <a:cs typeface="Times New Roman" pitchFamily="18" charset="0"/>
              </a:rPr>
              <a:t>= Γάιδαρος, </a:t>
            </a:r>
            <a:r>
              <a:rPr lang="en-US" i="1" dirty="0">
                <a:latin typeface="Times New Roman" pitchFamily="18" charset="0"/>
                <a:cs typeface="Times New Roman" pitchFamily="18" charset="0"/>
              </a:rPr>
              <a:t>Equus caballus</a:t>
            </a:r>
            <a:r>
              <a:rPr lang="en-US" dirty="0">
                <a:latin typeface="Times New Roman" pitchFamily="18" charset="0"/>
                <a:cs typeface="Times New Roman" pitchFamily="18" charset="0"/>
              </a:rPr>
              <a:t> = </a:t>
            </a:r>
            <a:r>
              <a:rPr lang="el-GR" dirty="0">
                <a:latin typeface="Times New Roman" pitchFamily="18" charset="0"/>
                <a:cs typeface="Times New Roman" pitchFamily="18" charset="0"/>
              </a:rPr>
              <a:t>Άλογο, </a:t>
            </a:r>
            <a:r>
              <a:rPr lang="en-US" i="1" dirty="0">
                <a:latin typeface="Times New Roman" pitchFamily="18" charset="0"/>
                <a:cs typeface="Times New Roman" pitchFamily="18" charset="0"/>
              </a:rPr>
              <a:t>Homo sapiens</a:t>
            </a:r>
            <a:r>
              <a:rPr lang="en-US" dirty="0">
                <a:latin typeface="Times New Roman" pitchFamily="18" charset="0"/>
                <a:cs typeface="Times New Roman" pitchFamily="18" charset="0"/>
              </a:rPr>
              <a:t>, </a:t>
            </a:r>
            <a:r>
              <a:rPr lang="en-US" i="1" dirty="0">
                <a:latin typeface="Times New Roman" pitchFamily="18" charset="0"/>
                <a:cs typeface="Times New Roman" pitchFamily="18" charset="0"/>
              </a:rPr>
              <a:t>Felis </a:t>
            </a:r>
            <a:r>
              <a:rPr lang="en-US" i="1" dirty="0" err="1">
                <a:latin typeface="Times New Roman" pitchFamily="18" charset="0"/>
                <a:cs typeface="Times New Roman" pitchFamily="18" charset="0"/>
              </a:rPr>
              <a:t>domesticus</a:t>
            </a:r>
            <a:r>
              <a:rPr lang="en-US" dirty="0">
                <a:latin typeface="Times New Roman" pitchFamily="18" charset="0"/>
                <a:cs typeface="Times New Roman" pitchFamily="18"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l-GR" dirty="0">
              <a:latin typeface="Times New Roman" pitchFamily="18" charset="0"/>
              <a:cs typeface="Times New Roman" pitchFamily="18" charset="0"/>
            </a:endParaRPr>
          </a:p>
          <a:p>
            <a:endParaRPr lang="en-US" dirty="0"/>
          </a:p>
        </p:txBody>
      </p:sp>
      <p:sp>
        <p:nvSpPr>
          <p:cNvPr id="4" name="Θέση αριθμού διαφάνειας 3"/>
          <p:cNvSpPr>
            <a:spLocks noGrp="1"/>
          </p:cNvSpPr>
          <p:nvPr>
            <p:ph type="sldNum" sz="quarter" idx="5"/>
          </p:nvPr>
        </p:nvSpPr>
        <p:spPr/>
        <p:txBody>
          <a:bodyPr/>
          <a:lstStyle/>
          <a:p>
            <a:pPr>
              <a:defRPr/>
            </a:pPr>
            <a:fld id="{A98B0B92-F51C-403E-B273-AD3EFFE12950}" type="slidenum">
              <a:rPr lang="el-GR" smtClean="0"/>
              <a:pPr>
                <a:defRPr/>
              </a:pPr>
              <a:t>8</a:t>
            </a:fld>
            <a:endParaRPr lang="el-GR"/>
          </a:p>
        </p:txBody>
      </p:sp>
    </p:spTree>
    <p:extLst>
      <p:ext uri="{BB962C8B-B14F-4D97-AF65-F5344CB8AC3E}">
        <p14:creationId xmlns:p14="http://schemas.microsoft.com/office/powerpoint/2010/main" val="808969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20FC884E-66A6-4521-9B5C-37BE7EE531B4}" type="slidenum">
              <a:rPr lang="en-US" smtClean="0"/>
              <a:t>9</a:t>
            </a:fld>
            <a:endParaRPr lang="en-US"/>
          </a:p>
        </p:txBody>
      </p:sp>
    </p:spTree>
    <p:extLst>
      <p:ext uri="{BB962C8B-B14F-4D97-AF65-F5344CB8AC3E}">
        <p14:creationId xmlns:p14="http://schemas.microsoft.com/office/powerpoint/2010/main" val="3081099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r>
              <a:rPr lang="el-GR" b="0" i="0" dirty="0">
                <a:solidFill>
                  <a:srgbClr val="000000"/>
                </a:solidFill>
                <a:effectLst/>
                <a:latin typeface="Poppins" panose="020B0502040204020203" pitchFamily="2" charset="0"/>
              </a:rPr>
              <a:t>320.000 είδη φυτών, απέναντι σε ένα εκατομμύριο είδη ζώων. </a:t>
            </a:r>
          </a:p>
          <a:p>
            <a:r>
              <a:rPr lang="el-GR" sz="1200" dirty="0"/>
              <a:t>Ιστορία της εμφάνισης των 4 κύριων ομάδων (Συνομοταξίες) των Φυτών: Πρώτα εμφανίζεται η Ομοταξία των </a:t>
            </a:r>
            <a:r>
              <a:rPr lang="el-GR" sz="1200" dirty="0" err="1"/>
              <a:t>Φυκών</a:t>
            </a:r>
            <a:r>
              <a:rPr lang="el-GR" sz="1200" dirty="0"/>
              <a:t> (Ανήκουν στην 1</a:t>
            </a:r>
            <a:r>
              <a:rPr lang="el-GR" sz="1200" baseline="30000" dirty="0"/>
              <a:t>η</a:t>
            </a:r>
            <a:r>
              <a:rPr lang="el-GR" sz="1200" dirty="0"/>
              <a:t> Συνομοταξία, τα </a:t>
            </a:r>
            <a:r>
              <a:rPr lang="el-GR" sz="1200" dirty="0" err="1"/>
              <a:t>Θαλόφυτα</a:t>
            </a:r>
            <a:r>
              <a:rPr lang="el-GR" sz="1200" dirty="0"/>
              <a:t>), ζουν και διασταυρώνονται μέσα στο νερό, δεν έχουν εσωτερικούς σωλήνες.  Ακολουθούν τα πρώτα χερσαία φυτά (Συνομοταξία Βρύα).</a:t>
            </a:r>
            <a:endParaRPr lang="en-US" sz="1200" dirty="0"/>
          </a:p>
          <a:p>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l-GR" sz="1200" kern="1200" dirty="0">
                <a:solidFill>
                  <a:schemeClr val="tx1"/>
                </a:solidFill>
                <a:effectLst/>
                <a:latin typeface="+mn-lt"/>
                <a:ea typeface="+mn-ea"/>
                <a:cs typeface="+mn-cs"/>
              </a:rPr>
              <a:t>ΕΡΩΤΗΣΗ ΠΕ: Στην Κοινωνιολογία ή την Κοινωνική ψυχολογία θα ακούσετε (ενδεχομένως) τη φράση: «Η Οντογένεση είναι σύντομη επανάληψη της Φυλογένεσης». Ποια είναι η σωστή σειρά της Φυλογένεσης της Τριανταφυλλιάς (Δεν εννοώ την </a:t>
            </a:r>
            <a:r>
              <a:rPr lang="el-GR" sz="1200" kern="1200" dirty="0" err="1">
                <a:solidFill>
                  <a:schemeClr val="tx1"/>
                </a:solidFill>
                <a:effectLst/>
                <a:latin typeface="+mn-lt"/>
                <a:ea typeface="+mn-ea"/>
                <a:cs typeface="+mn-cs"/>
              </a:rPr>
              <a:t>εξαδέρφη</a:t>
            </a:r>
            <a:r>
              <a:rPr lang="el-GR" sz="1200" kern="1200" dirty="0">
                <a:solidFill>
                  <a:schemeClr val="tx1"/>
                </a:solidFill>
                <a:effectLst/>
                <a:latin typeface="+mn-lt"/>
                <a:ea typeface="+mn-ea"/>
                <a:cs typeface="+mn-cs"/>
              </a:rPr>
              <a:t> σας!): (Α) </a:t>
            </a:r>
            <a:r>
              <a:rPr lang="el-GR" sz="1200" kern="1200" dirty="0" err="1">
                <a:solidFill>
                  <a:schemeClr val="tx1"/>
                </a:solidFill>
                <a:effectLst/>
                <a:latin typeface="+mn-lt"/>
                <a:ea typeface="+mn-ea"/>
                <a:cs typeface="+mn-cs"/>
              </a:rPr>
              <a:t>Φύκη</a:t>
            </a:r>
            <a:r>
              <a:rPr lang="el-GR" sz="1200" kern="1200" dirty="0">
                <a:solidFill>
                  <a:schemeClr val="tx1"/>
                </a:solidFill>
                <a:effectLst/>
                <a:latin typeface="+mn-lt"/>
                <a:ea typeface="+mn-ea"/>
                <a:cs typeface="+mn-cs"/>
              </a:rPr>
              <a:t>- Πτεριδόφυτα- Βρυόφυτα- Γυμνόσπερμα -Αγγειόσπερμα. (Β) Αγγειόσπερμα- </a:t>
            </a:r>
            <a:r>
              <a:rPr lang="el-GR" sz="1200" kern="1200" dirty="0" err="1">
                <a:solidFill>
                  <a:schemeClr val="tx1"/>
                </a:solidFill>
                <a:effectLst/>
                <a:latin typeface="+mn-lt"/>
                <a:ea typeface="+mn-ea"/>
                <a:cs typeface="+mn-cs"/>
              </a:rPr>
              <a:t>Φύκη</a:t>
            </a:r>
            <a:r>
              <a:rPr lang="el-GR" sz="1200" kern="1200" dirty="0">
                <a:solidFill>
                  <a:schemeClr val="tx1"/>
                </a:solidFill>
                <a:effectLst/>
                <a:latin typeface="+mn-lt"/>
                <a:ea typeface="+mn-ea"/>
                <a:cs typeface="+mn-cs"/>
              </a:rPr>
              <a:t>- Βρυόφυτα-Πτεριδόφυτα- Γυμνόσπερμα. (Γ) </a:t>
            </a:r>
            <a:r>
              <a:rPr lang="el-GR" sz="1200" kern="1200" dirty="0" err="1">
                <a:solidFill>
                  <a:schemeClr val="tx1"/>
                </a:solidFill>
                <a:effectLst/>
                <a:latin typeface="+mn-lt"/>
                <a:ea typeface="+mn-ea"/>
                <a:cs typeface="+mn-cs"/>
              </a:rPr>
              <a:t>Φύκη</a:t>
            </a:r>
            <a:r>
              <a:rPr lang="el-GR" sz="1200" kern="1200" dirty="0">
                <a:solidFill>
                  <a:schemeClr val="tx1"/>
                </a:solidFill>
                <a:effectLst/>
                <a:latin typeface="+mn-lt"/>
                <a:ea typeface="+mn-ea"/>
                <a:cs typeface="+mn-cs"/>
              </a:rPr>
              <a:t>- Βρυόφυτα-Πτεριδόφυτα- Γυμνόσπερμα -Αγγειόσπερμα.</a:t>
            </a:r>
            <a:r>
              <a:rPr lang="en-US" sz="120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 (Δ) </a:t>
            </a:r>
            <a:r>
              <a:rPr lang="el-GR" sz="1200" kern="1200" dirty="0" err="1">
                <a:solidFill>
                  <a:schemeClr val="tx1"/>
                </a:solidFill>
                <a:effectLst/>
                <a:latin typeface="+mn-lt"/>
                <a:ea typeface="+mn-ea"/>
                <a:cs typeface="+mn-cs"/>
              </a:rPr>
              <a:t>Φύκη</a:t>
            </a:r>
            <a:r>
              <a:rPr lang="el-GR" sz="1200" kern="1200" dirty="0">
                <a:solidFill>
                  <a:schemeClr val="tx1"/>
                </a:solidFill>
                <a:effectLst/>
                <a:latin typeface="+mn-lt"/>
                <a:ea typeface="+mn-ea"/>
                <a:cs typeface="+mn-cs"/>
              </a:rPr>
              <a:t>-Βρυόφυτα-Πτεριδόφυτα- Αγγειόσπερμα –Γυμνόσπερμα (Ε) τίποτε από αυτά.</a:t>
            </a:r>
            <a:endParaRPr lang="en-US" sz="1200" kern="1200" dirty="0">
              <a:solidFill>
                <a:schemeClr val="tx1"/>
              </a:solidFill>
              <a:effectLst/>
              <a:latin typeface="+mn-lt"/>
              <a:ea typeface="+mn-ea"/>
              <a:cs typeface="+mn-cs"/>
            </a:endParaRPr>
          </a:p>
          <a:p>
            <a:endParaRPr lang="en-US" dirty="0"/>
          </a:p>
        </p:txBody>
      </p:sp>
      <p:sp>
        <p:nvSpPr>
          <p:cNvPr id="4" name="Θέση αριθμού διαφάνειας 3"/>
          <p:cNvSpPr>
            <a:spLocks noGrp="1"/>
          </p:cNvSpPr>
          <p:nvPr>
            <p:ph type="sldNum" sz="quarter" idx="5"/>
          </p:nvPr>
        </p:nvSpPr>
        <p:spPr/>
        <p:txBody>
          <a:bodyPr/>
          <a:lstStyle/>
          <a:p>
            <a:pPr>
              <a:defRPr/>
            </a:pPr>
            <a:fld id="{A98B0B92-F51C-403E-B273-AD3EFFE12950}" type="slidenum">
              <a:rPr lang="el-GR" smtClean="0"/>
              <a:pPr>
                <a:defRPr/>
              </a:pPr>
              <a:t>10</a:t>
            </a:fld>
            <a:endParaRPr lang="el-GR"/>
          </a:p>
        </p:txBody>
      </p:sp>
    </p:spTree>
    <p:extLst>
      <p:ext uri="{BB962C8B-B14F-4D97-AF65-F5344CB8AC3E}">
        <p14:creationId xmlns:p14="http://schemas.microsoft.com/office/powerpoint/2010/main" val="5399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r>
              <a:rPr lang="en-US" b="0" dirty="0"/>
              <a:t>E</a:t>
            </a:r>
            <a:r>
              <a:rPr lang="el-GR" b="0" dirty="0"/>
              <a:t>ΠΕ: Οι κ</a:t>
            </a:r>
            <a:r>
              <a:rPr lang="en-US" sz="1200" b="0" dirty="0" err="1">
                <a:solidFill>
                  <a:srgbClr val="FFFFFF"/>
                </a:solidFill>
              </a:rPr>
              <a:t>ύριοι</a:t>
            </a:r>
            <a:r>
              <a:rPr lang="en-US" sz="1200" b="0" dirty="0">
                <a:solidFill>
                  <a:srgbClr val="FFFFFF"/>
                </a:solidFill>
              </a:rPr>
              <a:t> πα</a:t>
            </a:r>
            <a:r>
              <a:rPr lang="en-US" sz="1200" b="0" dirty="0" err="1">
                <a:solidFill>
                  <a:srgbClr val="FFFFFF"/>
                </a:solidFill>
              </a:rPr>
              <a:t>ράγοντες</a:t>
            </a:r>
            <a:r>
              <a:rPr lang="en-US" sz="1200" b="0" dirty="0">
                <a:solidFill>
                  <a:srgbClr val="FFFFFF"/>
                </a:solidFill>
              </a:rPr>
              <a:t> π</a:t>
            </a:r>
            <a:r>
              <a:rPr lang="en-US" sz="1200" b="0" dirty="0" err="1">
                <a:solidFill>
                  <a:srgbClr val="FFFFFF"/>
                </a:solidFill>
              </a:rPr>
              <a:t>ου</a:t>
            </a:r>
            <a:r>
              <a:rPr lang="en-US" sz="1200" b="0" dirty="0">
                <a:solidFill>
                  <a:srgbClr val="FFFFFF"/>
                </a:solidFill>
              </a:rPr>
              <a:t> επ</a:t>
            </a:r>
            <a:r>
              <a:rPr lang="en-US" sz="1200" b="0" dirty="0" err="1">
                <a:solidFill>
                  <a:srgbClr val="FFFFFF"/>
                </a:solidFill>
              </a:rPr>
              <a:t>ηρέ</a:t>
            </a:r>
            <a:r>
              <a:rPr lang="en-US" sz="1200" b="0" dirty="0">
                <a:solidFill>
                  <a:srgbClr val="FFFFFF"/>
                </a:solidFill>
              </a:rPr>
              <a:t>ασαν την εξέλιξη των φυτών</a:t>
            </a:r>
            <a:r>
              <a:rPr lang="el-GR" sz="1200" b="0" dirty="0">
                <a:solidFill>
                  <a:srgbClr val="FFFFFF"/>
                </a:solidFill>
              </a:rPr>
              <a:t> είναι</a:t>
            </a:r>
            <a:r>
              <a:rPr lang="en-US" sz="1200" b="0" dirty="0">
                <a:solidFill>
                  <a:srgbClr val="FFFFFF"/>
                </a:solidFill>
              </a:rPr>
              <a:t>:</a:t>
            </a:r>
            <a:r>
              <a:rPr lang="el-GR" sz="1200" b="0" dirty="0">
                <a:solidFill>
                  <a:srgbClr val="FFFFFF"/>
                </a:solidFill>
              </a:rPr>
              <a:t> (Α) Το πράσινο φύλλωμα. (Β) Το είδος των εδαφών. (Γ)</a:t>
            </a:r>
            <a:r>
              <a:rPr lang="en-US" sz="1200" b="0" dirty="0">
                <a:solidFill>
                  <a:srgbClr val="FFFFFF"/>
                </a:solidFill>
              </a:rPr>
              <a:t> Ο Τρόπος πολλαπλασιασμού και ο τρόπος μεταφοράς του νερού</a:t>
            </a:r>
            <a:r>
              <a:rPr lang="el-GR" sz="1200" b="0" dirty="0">
                <a:solidFill>
                  <a:srgbClr val="FFFFFF"/>
                </a:solidFill>
              </a:rPr>
              <a:t>. (Δ) Η ηλιοφάνεια.</a:t>
            </a:r>
            <a:r>
              <a:rPr lang="el-GR" b="0" dirty="0"/>
              <a:t> </a:t>
            </a:r>
            <a:endParaRPr lang="en-US" b="0" dirty="0"/>
          </a:p>
        </p:txBody>
      </p:sp>
      <p:sp>
        <p:nvSpPr>
          <p:cNvPr id="4" name="Θέση αριθμού διαφάνειας 3"/>
          <p:cNvSpPr>
            <a:spLocks noGrp="1"/>
          </p:cNvSpPr>
          <p:nvPr>
            <p:ph type="sldNum" sz="quarter" idx="5"/>
          </p:nvPr>
        </p:nvSpPr>
        <p:spPr/>
        <p:txBody>
          <a:bodyPr/>
          <a:lstStyle/>
          <a:p>
            <a:pPr>
              <a:defRPr/>
            </a:pPr>
            <a:fld id="{A98B0B92-F51C-403E-B273-AD3EFFE12950}" type="slidenum">
              <a:rPr lang="el-GR" smtClean="0"/>
              <a:pPr>
                <a:defRPr/>
              </a:pPr>
              <a:t>11</a:t>
            </a:fld>
            <a:endParaRPr lang="el-GR"/>
          </a:p>
        </p:txBody>
      </p:sp>
    </p:spTree>
    <p:extLst>
      <p:ext uri="{BB962C8B-B14F-4D97-AF65-F5344CB8AC3E}">
        <p14:creationId xmlns:p14="http://schemas.microsoft.com/office/powerpoint/2010/main" val="3179401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pPr>
              <a:defRPr/>
            </a:pPr>
            <a:fld id="{6FCC1380-4CAC-4A41-AE63-A32770CB5455}" type="datetimeFigureOut">
              <a:rPr lang="el-GR" smtClean="0"/>
              <a:pPr>
                <a:defRPr/>
              </a:pPr>
              <a:t>17/10/2025</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84032E35-E240-4D02-9348-4DF4E26D26C3}" type="slidenum">
              <a:rPr lang="el-GR" smtClean="0"/>
              <a:pPr>
                <a:defRPr/>
              </a:pPr>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990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a:defRPr/>
            </a:pPr>
            <a:fld id="{6FCC1380-4CAC-4A41-AE63-A32770CB5455}" type="datetimeFigureOut">
              <a:rPr lang="el-GR" smtClean="0"/>
              <a:pPr>
                <a:defRPr/>
              </a:pPr>
              <a:t>17/10/2025</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84032E35-E240-4D02-9348-4DF4E26D26C3}" type="slidenum">
              <a:rPr lang="el-GR" smtClean="0"/>
              <a:pPr>
                <a:defRPr/>
              </a:pPr>
              <a:t>‹#›</a:t>
            </a:fld>
            <a:endParaRPr lang="el-GR"/>
          </a:p>
        </p:txBody>
      </p:sp>
    </p:spTree>
    <p:extLst>
      <p:ext uri="{BB962C8B-B14F-4D97-AF65-F5344CB8AC3E}">
        <p14:creationId xmlns:p14="http://schemas.microsoft.com/office/powerpoint/2010/main" val="1563333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a:defRPr/>
            </a:pPr>
            <a:fld id="{6FCC1380-4CAC-4A41-AE63-A32770CB5455}" type="datetimeFigureOut">
              <a:rPr lang="el-GR" smtClean="0"/>
              <a:pPr>
                <a:defRPr/>
              </a:pPr>
              <a:t>17/10/2025</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84032E35-E240-4D02-9348-4DF4E26D26C3}" type="slidenum">
              <a:rPr lang="el-GR" smtClean="0"/>
              <a:pPr>
                <a:defRPr/>
              </a:pPr>
              <a:t>‹#›</a:t>
            </a:fld>
            <a:endParaRPr lang="el-GR"/>
          </a:p>
        </p:txBody>
      </p:sp>
    </p:spTree>
    <p:extLst>
      <p:ext uri="{BB962C8B-B14F-4D97-AF65-F5344CB8AC3E}">
        <p14:creationId xmlns:p14="http://schemas.microsoft.com/office/powerpoint/2010/main" val="1017353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a:defRPr/>
            </a:pPr>
            <a:fld id="{6FCC1380-4CAC-4A41-AE63-A32770CB5455}" type="datetimeFigureOut">
              <a:rPr lang="el-GR" smtClean="0"/>
              <a:pPr>
                <a:defRPr/>
              </a:pPr>
              <a:t>17/10/2025</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84032E35-E240-4D02-9348-4DF4E26D26C3}" type="slidenum">
              <a:rPr lang="el-GR" smtClean="0"/>
              <a:pPr>
                <a:defRPr/>
              </a:pPr>
              <a:t>‹#›</a:t>
            </a:fld>
            <a:endParaRPr lang="el-GR"/>
          </a:p>
        </p:txBody>
      </p:sp>
    </p:spTree>
    <p:extLst>
      <p:ext uri="{BB962C8B-B14F-4D97-AF65-F5344CB8AC3E}">
        <p14:creationId xmlns:p14="http://schemas.microsoft.com/office/powerpoint/2010/main" val="4191251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pPr>
              <a:defRPr/>
            </a:pPr>
            <a:fld id="{6FCC1380-4CAC-4A41-AE63-A32770CB5455}" type="datetimeFigureOut">
              <a:rPr lang="el-GR" smtClean="0"/>
              <a:pPr>
                <a:defRPr/>
              </a:pPr>
              <a:t>17/10/2025</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84032E35-E240-4D02-9348-4DF4E26D26C3}" type="slidenum">
              <a:rPr lang="el-GR" smtClean="0"/>
              <a:pPr>
                <a:defRPr/>
              </a:pPr>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2710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pPr>
              <a:defRPr/>
            </a:pPr>
            <a:fld id="{6FCC1380-4CAC-4A41-AE63-A32770CB5455}" type="datetimeFigureOut">
              <a:rPr lang="el-GR" smtClean="0"/>
              <a:pPr>
                <a:defRPr/>
              </a:pPr>
              <a:t>17/10/2025</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84032E35-E240-4D02-9348-4DF4E26D26C3}" type="slidenum">
              <a:rPr lang="el-GR" smtClean="0"/>
              <a:pPr>
                <a:defRPr/>
              </a:pPr>
              <a:t>‹#›</a:t>
            </a:fld>
            <a:endParaRPr lang="el-GR"/>
          </a:p>
        </p:txBody>
      </p:sp>
    </p:spTree>
    <p:extLst>
      <p:ext uri="{BB962C8B-B14F-4D97-AF65-F5344CB8AC3E}">
        <p14:creationId xmlns:p14="http://schemas.microsoft.com/office/powerpoint/2010/main" val="2058569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9728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1792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pPr>
              <a:defRPr/>
            </a:pPr>
            <a:fld id="{6FCC1380-4CAC-4A41-AE63-A32770CB5455}" type="datetimeFigureOut">
              <a:rPr lang="el-GR" smtClean="0"/>
              <a:pPr>
                <a:defRPr/>
              </a:pPr>
              <a:t>17/10/2025</a:t>
            </a:fld>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84032E35-E240-4D02-9348-4DF4E26D26C3}" type="slidenum">
              <a:rPr lang="el-GR" smtClean="0"/>
              <a:pPr>
                <a:defRPr/>
              </a:pPr>
              <a:t>‹#›</a:t>
            </a:fld>
            <a:endParaRPr lang="el-GR"/>
          </a:p>
        </p:txBody>
      </p:sp>
    </p:spTree>
    <p:extLst>
      <p:ext uri="{BB962C8B-B14F-4D97-AF65-F5344CB8AC3E}">
        <p14:creationId xmlns:p14="http://schemas.microsoft.com/office/powerpoint/2010/main" val="3130048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pPr>
              <a:defRPr/>
            </a:pPr>
            <a:fld id="{6FCC1380-4CAC-4A41-AE63-A32770CB5455}" type="datetimeFigureOut">
              <a:rPr lang="el-GR" smtClean="0"/>
              <a:pPr>
                <a:defRPr/>
              </a:pPr>
              <a:t>17/10/2025</a:t>
            </a:fld>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84032E35-E240-4D02-9348-4DF4E26D26C3}" type="slidenum">
              <a:rPr lang="el-GR" smtClean="0"/>
              <a:pPr>
                <a:defRPr/>
              </a:pPr>
              <a:t>‹#›</a:t>
            </a:fld>
            <a:endParaRPr lang="el-GR"/>
          </a:p>
        </p:txBody>
      </p:sp>
    </p:spTree>
    <p:extLst>
      <p:ext uri="{BB962C8B-B14F-4D97-AF65-F5344CB8AC3E}">
        <p14:creationId xmlns:p14="http://schemas.microsoft.com/office/powerpoint/2010/main" val="1717608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6FCC1380-4CAC-4A41-AE63-A32770CB5455}" type="datetimeFigureOut">
              <a:rPr lang="el-GR" smtClean="0"/>
              <a:pPr>
                <a:defRPr/>
              </a:pPr>
              <a:t>17/10/2025</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l-GR"/>
          </a:p>
        </p:txBody>
      </p:sp>
      <p:sp>
        <p:nvSpPr>
          <p:cNvPr id="9" name="Slide Number Placeholder 8"/>
          <p:cNvSpPr>
            <a:spLocks noGrp="1"/>
          </p:cNvSpPr>
          <p:nvPr>
            <p:ph type="sldNum" sz="quarter" idx="12"/>
          </p:nvPr>
        </p:nvSpPr>
        <p:spPr/>
        <p:txBody>
          <a:bodyPr/>
          <a:lstStyle/>
          <a:p>
            <a:pPr>
              <a:defRPr/>
            </a:pPr>
            <a:fld id="{84032E35-E240-4D02-9348-4DF4E26D26C3}" type="slidenum">
              <a:rPr lang="el-GR" smtClean="0"/>
              <a:pPr>
                <a:defRPr/>
              </a:pPr>
              <a:t>‹#›</a:t>
            </a:fld>
            <a:endParaRPr lang="el-GR"/>
          </a:p>
        </p:txBody>
      </p:sp>
    </p:spTree>
    <p:extLst>
      <p:ext uri="{BB962C8B-B14F-4D97-AF65-F5344CB8AC3E}">
        <p14:creationId xmlns:p14="http://schemas.microsoft.com/office/powerpoint/2010/main" val="1077164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a:defRPr/>
            </a:pPr>
            <a:fld id="{6FCC1380-4CAC-4A41-AE63-A32770CB5455}" type="datetimeFigureOut">
              <a:rPr lang="el-GR" smtClean="0"/>
              <a:pPr>
                <a:defRPr/>
              </a:pPr>
              <a:t>17/10/2025</a:t>
            </a:fld>
            <a:endParaRPr lang="el-G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a:defRPr/>
            </a:pPr>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84032E35-E240-4D02-9348-4DF4E26D26C3}" type="slidenum">
              <a:rPr lang="el-GR" smtClean="0"/>
              <a:pPr>
                <a:defRPr/>
              </a:pPr>
              <a:t>‹#›</a:t>
            </a:fld>
            <a:endParaRPr lang="el-GR"/>
          </a:p>
        </p:txBody>
      </p:sp>
    </p:spTree>
    <p:extLst>
      <p:ext uri="{BB962C8B-B14F-4D97-AF65-F5344CB8AC3E}">
        <p14:creationId xmlns:p14="http://schemas.microsoft.com/office/powerpoint/2010/main" val="3910491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pPr>
              <a:defRPr/>
            </a:pPr>
            <a:fld id="{6FCC1380-4CAC-4A41-AE63-A32770CB5455}" type="datetimeFigureOut">
              <a:rPr lang="el-GR" smtClean="0"/>
              <a:pPr>
                <a:defRPr/>
              </a:pPr>
              <a:t>17/10/2025</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84032E35-E240-4D02-9348-4DF4E26D26C3}" type="slidenum">
              <a:rPr lang="el-GR" smtClean="0"/>
              <a:pPr>
                <a:defRPr/>
              </a:pPr>
              <a:t>‹#›</a:t>
            </a:fld>
            <a:endParaRPr lang="el-GR"/>
          </a:p>
        </p:txBody>
      </p:sp>
    </p:spTree>
    <p:extLst>
      <p:ext uri="{BB962C8B-B14F-4D97-AF65-F5344CB8AC3E}">
        <p14:creationId xmlns:p14="http://schemas.microsoft.com/office/powerpoint/2010/main" val="3224532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a:defRPr/>
            </a:pPr>
            <a:fld id="{6FCC1380-4CAC-4A41-AE63-A32770CB5455}" type="datetimeFigureOut">
              <a:rPr lang="el-GR" smtClean="0"/>
              <a:pPr>
                <a:defRPr/>
              </a:pPr>
              <a:t>17/10/2025</a:t>
            </a:fld>
            <a:endParaRPr lang="el-G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l-G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defRPr/>
            </a:pPr>
            <a:fld id="{84032E35-E240-4D02-9348-4DF4E26D26C3}" type="slidenum">
              <a:rPr lang="el-GR" smtClean="0"/>
              <a:pPr>
                <a:defRPr/>
              </a:pPr>
              <a:t>‹#›</a:t>
            </a:fld>
            <a:endParaRPr lang="el-G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34774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8.wmf"/><Relationship Id="rId5" Type="http://schemas.openxmlformats.org/officeDocument/2006/relationships/oleObject" Target="../embeddings/oleObject1.bin"/><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hyperlink" Target="https://eclass.uoa.gr/modules/video/play.php?course=ECD125&amp;id=4078" TargetMode="External"/><Relationship Id="rId2" Type="http://schemas.openxmlformats.org/officeDocument/2006/relationships/hyperlink" Target="https://eclass.uoa.gr/modules/video/index.php"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jpe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9.png"/><Relationship Id="rId5" Type="http://schemas.openxmlformats.org/officeDocument/2006/relationships/hyperlink" Target="https://en.wikipedia.org/wiki/Dryopteris_erythrosora" TargetMode="External"/><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customXml" Target="../ink/ink4.xml"/><Relationship Id="rId3" Type="http://schemas.openxmlformats.org/officeDocument/2006/relationships/slideLayout" Target="../slideLayouts/slideLayout6.xml"/><Relationship Id="rId7" Type="http://schemas.openxmlformats.org/officeDocument/2006/relationships/customXml" Target="../ink/ink1.xml"/><Relationship Id="rId12" Type="http://schemas.openxmlformats.org/officeDocument/2006/relationships/image" Target="../media/image22.png"/><Relationship Id="rId2" Type="http://schemas.openxmlformats.org/officeDocument/2006/relationships/audio" Target="../media/media11.WAV"/><Relationship Id="rId16" Type="http://schemas.openxmlformats.org/officeDocument/2006/relationships/image" Target="../media/image24.png"/><Relationship Id="rId1" Type="http://schemas.microsoft.com/office/2007/relationships/media" Target="../media/media11.WAV"/><Relationship Id="rId6" Type="http://schemas.openxmlformats.org/officeDocument/2006/relationships/image" Target="../media/image2.png"/><Relationship Id="rId11" Type="http://schemas.openxmlformats.org/officeDocument/2006/relationships/customXml" Target="../ink/ink3.xml"/><Relationship Id="rId5" Type="http://schemas.openxmlformats.org/officeDocument/2006/relationships/image" Target="../media/image19.png"/><Relationship Id="rId15" Type="http://schemas.openxmlformats.org/officeDocument/2006/relationships/customXml" Target="../ink/ink5.xml"/><Relationship Id="rId10" Type="http://schemas.openxmlformats.org/officeDocument/2006/relationships/image" Target="../media/image21.png"/><Relationship Id="rId4" Type="http://schemas.openxmlformats.org/officeDocument/2006/relationships/notesSlide" Target="../notesSlides/notesSlide21.xml"/><Relationship Id="rId9" Type="http://schemas.openxmlformats.org/officeDocument/2006/relationships/customXml" Target="../ink/ink2.xml"/><Relationship Id="rId1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5.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E732F6-E264-BC63-C8F3-F0FFED1CCDA0}"/>
              </a:ext>
            </a:extLst>
          </p:cNvPr>
          <p:cNvSpPr>
            <a:spLocks noGrp="1"/>
          </p:cNvSpPr>
          <p:nvPr>
            <p:ph type="title"/>
          </p:nvPr>
        </p:nvSpPr>
        <p:spPr/>
        <p:txBody>
          <a:bodyPr/>
          <a:lstStyle/>
          <a:p>
            <a:r>
              <a:rPr lang="el-GR" dirty="0"/>
              <a:t>Μάθημα #4: Θα γίνει με </a:t>
            </a:r>
            <a:r>
              <a:rPr lang="el-GR" b="1" dirty="0"/>
              <a:t>ασύγχρονη διδασκαλία</a:t>
            </a:r>
            <a:endParaRPr lang="el-GR" dirty="0"/>
          </a:p>
        </p:txBody>
      </p:sp>
      <p:sp>
        <p:nvSpPr>
          <p:cNvPr id="3" name="Θέση περιεχομένου 2">
            <a:extLst>
              <a:ext uri="{FF2B5EF4-FFF2-40B4-BE49-F238E27FC236}">
                <a16:creationId xmlns:a16="http://schemas.microsoft.com/office/drawing/2014/main" id="{62CCF48E-D6C7-4FE3-3F8B-EC89C59C6C11}"/>
              </a:ext>
            </a:extLst>
          </p:cNvPr>
          <p:cNvSpPr>
            <a:spLocks noGrp="1"/>
          </p:cNvSpPr>
          <p:nvPr>
            <p:ph idx="1"/>
          </p:nvPr>
        </p:nvSpPr>
        <p:spPr>
          <a:xfrm>
            <a:off x="1097280" y="2462630"/>
            <a:ext cx="9031168" cy="4023360"/>
          </a:xfrm>
        </p:spPr>
        <p:txBody>
          <a:bodyPr/>
          <a:lstStyle/>
          <a:p>
            <a:r>
              <a:rPr lang="el-GR" sz="2400" dirty="0">
                <a:latin typeface="+mj-lt"/>
              </a:rPr>
              <a:t>Είναι μια μορφή </a:t>
            </a:r>
            <a:r>
              <a:rPr lang="el-GR" sz="2400" b="1" dirty="0">
                <a:latin typeface="+mj-lt"/>
              </a:rPr>
              <a:t>εξ αποστάσεως εκπαίδευσης</a:t>
            </a:r>
            <a:r>
              <a:rPr lang="el-GR" sz="2400" dirty="0">
                <a:latin typeface="+mj-lt"/>
              </a:rPr>
              <a:t>, στην οποία </a:t>
            </a:r>
            <a:r>
              <a:rPr lang="el-GR" sz="2400" b="1" dirty="0">
                <a:latin typeface="+mj-lt"/>
              </a:rPr>
              <a:t>η διδασκαλία και η μάθηση δεν γίνονται ταυτόχρονα</a:t>
            </a:r>
            <a:r>
              <a:rPr lang="el-GR" sz="2400" dirty="0">
                <a:latin typeface="+mj-lt"/>
              </a:rPr>
              <a:t> — δηλαδή, </a:t>
            </a:r>
            <a:r>
              <a:rPr lang="el-GR" sz="2400" b="1" dirty="0">
                <a:latin typeface="+mj-lt"/>
              </a:rPr>
              <a:t>ο διδάσκων και οι μαθητές δεν χρειάζεται να βρίσκονται “την ίδια στιγμή” συνδεδεμένοι</a:t>
            </a:r>
            <a:r>
              <a:rPr lang="el-GR" sz="2400" dirty="0">
                <a:latin typeface="+mj-lt"/>
              </a:rPr>
              <a:t>.</a:t>
            </a:r>
            <a:r>
              <a:rPr lang="el-GR" altLang="el-GR" sz="2400" dirty="0">
                <a:solidFill>
                  <a:schemeClr val="tx1"/>
                </a:solidFill>
                <a:latin typeface="+mj-lt"/>
              </a:rPr>
              <a:t> Η ασύγχρονη διδασκαλία επιτρέπει στους μαθητές να μελετούν στον δικό τους ρυθμό και χρόνο, χρησιμοποιώντας εκπαιδευτικό υλικό που έχει προετοιμαστεί εκ των προτέρων (π.χ. βίντεο, σημειώσεις, παρουσιάσεις, κουίζ, φόρουμ συζητήσεων κ.ά.).</a:t>
            </a:r>
          </a:p>
          <a:p>
            <a:endParaRPr lang="el-GR" dirty="0"/>
          </a:p>
          <a:p>
            <a:endParaRPr lang="el-GR" dirty="0"/>
          </a:p>
          <a:p>
            <a:endParaRPr lang="el-GR" dirty="0"/>
          </a:p>
          <a:p>
            <a:endParaRPr lang="el-GR" dirty="0"/>
          </a:p>
          <a:p>
            <a:endParaRPr lang="el-GR" dirty="0"/>
          </a:p>
        </p:txBody>
      </p:sp>
    </p:spTree>
    <p:extLst>
      <p:ext uri="{BB962C8B-B14F-4D97-AF65-F5344CB8AC3E}">
        <p14:creationId xmlns:p14="http://schemas.microsoft.com/office/powerpoint/2010/main" val="3002603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D1210-3BD3-4C6E-AD1B-07BFB5ABD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E4947F56-9DBB-4FF9-ABF2-5B7B3C7B5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B6E21A4B-9996-44C9-AE8B-9B156A6CDF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CAA95A4F-6851-483E-8C86-31AA85F75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8141110" y="639097"/>
            <a:ext cx="3401961" cy="3686015"/>
          </a:xfrm>
        </p:spPr>
        <p:txBody>
          <a:bodyPr vert="horz" lIns="91440" tIns="45720" rIns="91440" bIns="45720" rtlCol="0" anchor="b">
            <a:normAutofit/>
          </a:bodyPr>
          <a:lstStyle/>
          <a:p>
            <a:r>
              <a:rPr lang="en-US" sz="2100" b="1" dirty="0">
                <a:solidFill>
                  <a:schemeClr val="tx1">
                    <a:lumMod val="85000"/>
                    <a:lumOff val="15000"/>
                  </a:schemeClr>
                </a:solidFill>
              </a:rPr>
              <a:t>ΦΥΛΟΓΕΝΕΣΗ ΤΟΥ ΒΑΣΙΛΕΙΟΥ ΤΩΝ ΦΥΤΩΝ: </a:t>
            </a:r>
            <a:r>
              <a:rPr lang="en-US" sz="2100" b="1" dirty="0" err="1">
                <a:solidFill>
                  <a:schemeClr val="tx1">
                    <a:lumMod val="85000"/>
                    <a:lumOff val="15000"/>
                  </a:schemeClr>
                </a:solidFill>
              </a:rPr>
              <a:t>Δηλ</a:t>
            </a:r>
            <a:r>
              <a:rPr lang="en-US" sz="2100" b="1" dirty="0">
                <a:solidFill>
                  <a:schemeClr val="tx1">
                    <a:lumMod val="85000"/>
                    <a:lumOff val="15000"/>
                  </a:schemeClr>
                </a:solidFill>
              </a:rPr>
              <a:t>. </a:t>
            </a:r>
            <a:r>
              <a:rPr lang="en-US" sz="2100" b="1" dirty="0" err="1">
                <a:solidFill>
                  <a:schemeClr val="tx1">
                    <a:lumMod val="85000"/>
                    <a:lumOff val="15000"/>
                  </a:schemeClr>
                </a:solidFill>
              </a:rPr>
              <a:t>Ιστορί</a:t>
            </a:r>
            <a:r>
              <a:rPr lang="en-US" sz="2100" b="1" dirty="0">
                <a:solidFill>
                  <a:schemeClr val="tx1">
                    <a:lumMod val="85000"/>
                    <a:lumOff val="15000"/>
                  </a:schemeClr>
                </a:solidFill>
              </a:rPr>
              <a:t>α της εμφάνισης των 4 κύριων ομάδων (Συνομοταξίες) των Φυτών: ΘΑΛΟΦΥΤΑ (ΦΥΚΗ)-ΒΡΥΑ-ΦΤΕΡΕΣ-ΣΠΕΡΜΑΤΟΦΥΤΑ (</a:t>
            </a:r>
            <a:r>
              <a:rPr lang="el-GR" sz="2100" b="1" dirty="0">
                <a:solidFill>
                  <a:schemeClr val="tx1">
                    <a:lumMod val="85000"/>
                    <a:lumOff val="15000"/>
                  </a:schemeClr>
                </a:solidFill>
              </a:rPr>
              <a:t>Ομοταξίες: </a:t>
            </a:r>
            <a:r>
              <a:rPr lang="en-US" sz="2100" b="1" dirty="0" err="1">
                <a:solidFill>
                  <a:schemeClr val="tx1">
                    <a:lumMod val="85000"/>
                    <a:lumOff val="15000"/>
                  </a:schemeClr>
                </a:solidFill>
              </a:rPr>
              <a:t>Γυμνόσ</a:t>
            </a:r>
            <a:r>
              <a:rPr lang="en-US" sz="2100" b="1" dirty="0">
                <a:solidFill>
                  <a:schemeClr val="tx1">
                    <a:lumMod val="85000"/>
                    <a:lumOff val="15000"/>
                  </a:schemeClr>
                </a:solidFill>
              </a:rPr>
              <a:t>περμα και Αγγειόσπερμα Ή Ανθόφυτα)</a:t>
            </a:r>
          </a:p>
        </p:txBody>
      </p:sp>
      <p:pic>
        <p:nvPicPr>
          <p:cNvPr id="2" name="Εικόνα 1">
            <a:extLst>
              <a:ext uri="{FF2B5EF4-FFF2-40B4-BE49-F238E27FC236}">
                <a16:creationId xmlns:a16="http://schemas.microsoft.com/office/drawing/2014/main" id="{F04FE4CB-DD25-47F0-8BE2-C2A58CD0396D}"/>
              </a:ext>
            </a:extLst>
          </p:cNvPr>
          <p:cNvPicPr>
            <a:picLocks noChangeAspect="1"/>
          </p:cNvPicPr>
          <p:nvPr/>
        </p:nvPicPr>
        <p:blipFill>
          <a:blip r:embed="rId3"/>
          <a:stretch>
            <a:fillRect/>
          </a:stretch>
        </p:blipFill>
        <p:spPr>
          <a:xfrm>
            <a:off x="997785" y="442047"/>
            <a:ext cx="7123438" cy="5859027"/>
          </a:xfrm>
          <a:prstGeom prst="rect">
            <a:avLst/>
          </a:prstGeom>
        </p:spPr>
      </p:pic>
      <p:cxnSp>
        <p:nvCxnSpPr>
          <p:cNvPr id="16" name="Straight Connector 15">
            <a:extLst>
              <a:ext uri="{FF2B5EF4-FFF2-40B4-BE49-F238E27FC236}">
                <a16:creationId xmlns:a16="http://schemas.microsoft.com/office/drawing/2014/main" id="{8E67B80F-DC96-4AB3-BCAC-07B698F6F6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102C23A-5B68-4151-A35E-69055BD5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F16C535E-8900-4C12-9B34-681C17AD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210" name="Rectangle 7197">
            <a:extLst>
              <a:ext uri="{FF2B5EF4-FFF2-40B4-BE49-F238E27FC236}">
                <a16:creationId xmlns:a16="http://schemas.microsoft.com/office/drawing/2014/main" id="{7CA7A88D-1D29-4C2E-8E04-411C18DB1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211" name="Rectangle 7199">
            <a:extLst>
              <a:ext uri="{FF2B5EF4-FFF2-40B4-BE49-F238E27FC236}">
                <a16:creationId xmlns:a16="http://schemas.microsoft.com/office/drawing/2014/main" id="{4862BD95-BE80-4CCD-B3C5-778687DE1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7212" name="Straight Connector 7201">
            <a:extLst>
              <a:ext uri="{FF2B5EF4-FFF2-40B4-BE49-F238E27FC236}">
                <a16:creationId xmlns:a16="http://schemas.microsoft.com/office/drawing/2014/main" id="{7E980882-9F71-4735-B550-09F0FB4AA2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213" name="Rectangle 7203">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214" name="Rectangle 7205">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170" name="Title 1"/>
          <p:cNvSpPr>
            <a:spLocks noGrp="1"/>
          </p:cNvSpPr>
          <p:nvPr>
            <p:ph type="title"/>
          </p:nvPr>
        </p:nvSpPr>
        <p:spPr>
          <a:xfrm>
            <a:off x="167709" y="605896"/>
            <a:ext cx="3696043" cy="5646208"/>
          </a:xfrm>
        </p:spPr>
        <p:txBody>
          <a:bodyPr vert="horz" lIns="91440" tIns="45720" rIns="91440" bIns="45720" rtlCol="0" anchor="ctr">
            <a:normAutofit/>
          </a:bodyPr>
          <a:lstStyle/>
          <a:p>
            <a:r>
              <a:rPr lang="en-US" sz="3600" b="1" dirty="0" err="1">
                <a:solidFill>
                  <a:srgbClr val="FFFFFF"/>
                </a:solidFill>
              </a:rPr>
              <a:t>Κύριοι</a:t>
            </a:r>
            <a:r>
              <a:rPr lang="en-US" sz="3600" b="1" dirty="0">
                <a:solidFill>
                  <a:srgbClr val="FFFFFF"/>
                </a:solidFill>
              </a:rPr>
              <a:t> πα</a:t>
            </a:r>
            <a:r>
              <a:rPr lang="en-US" sz="3600" b="1" dirty="0" err="1">
                <a:solidFill>
                  <a:srgbClr val="FFFFFF"/>
                </a:solidFill>
              </a:rPr>
              <a:t>ράγοντες</a:t>
            </a:r>
            <a:r>
              <a:rPr lang="en-US" sz="3600" b="1" dirty="0">
                <a:solidFill>
                  <a:srgbClr val="FFFFFF"/>
                </a:solidFill>
              </a:rPr>
              <a:t> π</a:t>
            </a:r>
            <a:r>
              <a:rPr lang="en-US" sz="3600" b="1" dirty="0" err="1">
                <a:solidFill>
                  <a:srgbClr val="FFFFFF"/>
                </a:solidFill>
              </a:rPr>
              <a:t>ου</a:t>
            </a:r>
            <a:r>
              <a:rPr lang="en-US" sz="3600" b="1" dirty="0">
                <a:solidFill>
                  <a:srgbClr val="FFFFFF"/>
                </a:solidFill>
              </a:rPr>
              <a:t> επ</a:t>
            </a:r>
            <a:r>
              <a:rPr lang="en-US" sz="3600" b="1" dirty="0" err="1">
                <a:solidFill>
                  <a:srgbClr val="FFFFFF"/>
                </a:solidFill>
              </a:rPr>
              <a:t>ηρέ</a:t>
            </a:r>
            <a:r>
              <a:rPr lang="en-US" sz="3600" b="1" dirty="0">
                <a:solidFill>
                  <a:srgbClr val="FFFFFF"/>
                </a:solidFill>
              </a:rPr>
              <a:t>ασαν την εξέλιξη των φυτών: Ο Τρόπος πολλαπλασιασμού και ο τρόπος μεταφοράς του νερού (ύπαρξη σωλήνων).</a:t>
            </a:r>
          </a:p>
        </p:txBody>
      </p:sp>
      <p:sp>
        <p:nvSpPr>
          <p:cNvPr id="7215" name="Rectangle 7207">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171" name="TextBox 2"/>
          <p:cNvSpPr txBox="1">
            <a:spLocks noChangeArrowheads="1"/>
          </p:cNvSpPr>
          <p:nvPr/>
        </p:nvSpPr>
        <p:spPr bwMode="auto">
          <a:xfrm>
            <a:off x="4742016" y="605896"/>
            <a:ext cx="6413663" cy="5646208"/>
          </a:xfrm>
          <a:prstGeom prst="rect">
            <a:avLst/>
          </a:prstGeom>
        </p:spPr>
        <p:txBody>
          <a:bodyPr vert="horz" lIns="0" tIns="45720" rIns="0" bIns="45720" rtlCol="0" anchor="ctr">
            <a:normAutofit/>
          </a:bodyPr>
          <a:lstStyle/>
          <a:p>
            <a:pPr indent="-228600" defTabSz="914400">
              <a:lnSpc>
                <a:spcPct val="90000"/>
              </a:lnSpc>
              <a:spcAft>
                <a:spcPts val="600"/>
              </a:spcAft>
              <a:buClr>
                <a:schemeClr val="accent1"/>
              </a:buClr>
              <a:buFont typeface="Calibri" panose="020F0502020204030204" pitchFamily="34" charset="0"/>
              <a:buChar char="•"/>
            </a:pPr>
            <a:r>
              <a:rPr lang="en-US" sz="1500" dirty="0" err="1">
                <a:solidFill>
                  <a:schemeClr val="tx1">
                    <a:lumMod val="75000"/>
                    <a:lumOff val="25000"/>
                  </a:schemeClr>
                </a:solidFill>
              </a:rPr>
              <a:t>Πολλ</a:t>
            </a:r>
            <a:r>
              <a:rPr lang="en-US" sz="1500" dirty="0">
                <a:solidFill>
                  <a:schemeClr val="tx1">
                    <a:lumMod val="75000"/>
                    <a:lumOff val="25000"/>
                  </a:schemeClr>
                </a:solidFill>
              </a:rPr>
              <a:t>απλασιασμός και διαβίωση μέσα στο νερό ή την υγρασία: </a:t>
            </a:r>
          </a:p>
          <a:p>
            <a:pPr indent="-228600" defTabSz="914400">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rPr>
              <a:t>[</a:t>
            </a:r>
            <a:r>
              <a:rPr lang="en-US" sz="1500" b="1" dirty="0" err="1">
                <a:solidFill>
                  <a:schemeClr val="tx1">
                    <a:lumMod val="75000"/>
                    <a:lumOff val="25000"/>
                  </a:schemeClr>
                </a:solidFill>
              </a:rPr>
              <a:t>Συνομοτ</a:t>
            </a:r>
            <a:r>
              <a:rPr lang="en-US" sz="1500" b="1" dirty="0">
                <a:solidFill>
                  <a:schemeClr val="tx1">
                    <a:lumMod val="75000"/>
                    <a:lumOff val="25000"/>
                  </a:schemeClr>
                </a:solidFill>
              </a:rPr>
              <a:t>αξία: Θαλόφυτα,              </a:t>
            </a:r>
            <a:r>
              <a:rPr lang="en-US" sz="1500" dirty="0">
                <a:solidFill>
                  <a:schemeClr val="tx1">
                    <a:lumMod val="75000"/>
                    <a:lumOff val="25000"/>
                  </a:schemeClr>
                </a:solidFill>
              </a:rPr>
              <a:t>Ομοταξία Φύκη,</a:t>
            </a:r>
          </a:p>
          <a:p>
            <a:pPr indent="-228600" defTabSz="914400">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rPr>
              <a:t>                                                          </a:t>
            </a:r>
            <a:r>
              <a:rPr lang="en-US" sz="1500" dirty="0" err="1">
                <a:solidFill>
                  <a:schemeClr val="tx1">
                    <a:lumMod val="75000"/>
                    <a:lumOff val="25000"/>
                  </a:schemeClr>
                </a:solidFill>
              </a:rPr>
              <a:t>Ομοτ</a:t>
            </a:r>
            <a:r>
              <a:rPr lang="en-US" sz="1500" dirty="0">
                <a:solidFill>
                  <a:schemeClr val="tx1">
                    <a:lumMod val="75000"/>
                    <a:lumOff val="25000"/>
                  </a:schemeClr>
                </a:solidFill>
              </a:rPr>
              <a:t>αξία  Μύκητες</a:t>
            </a:r>
          </a:p>
          <a:p>
            <a:pPr indent="-228600" defTabSz="914400">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rPr>
              <a:t>                                                          </a:t>
            </a:r>
            <a:r>
              <a:rPr lang="en-US" sz="1500" dirty="0" err="1">
                <a:solidFill>
                  <a:schemeClr val="tx1">
                    <a:lumMod val="75000"/>
                    <a:lumOff val="25000"/>
                  </a:schemeClr>
                </a:solidFill>
              </a:rPr>
              <a:t>Ομοτ</a:t>
            </a:r>
            <a:r>
              <a:rPr lang="en-US" sz="1500" dirty="0">
                <a:solidFill>
                  <a:schemeClr val="tx1">
                    <a:lumMod val="75000"/>
                    <a:lumOff val="25000"/>
                  </a:schemeClr>
                </a:solidFill>
              </a:rPr>
              <a:t>αξία Βακτήρια</a:t>
            </a:r>
          </a:p>
          <a:p>
            <a:pPr indent="-228600" defTabSz="914400">
              <a:lnSpc>
                <a:spcPct val="90000"/>
              </a:lnSpc>
              <a:spcAft>
                <a:spcPts val="600"/>
              </a:spcAft>
              <a:buClr>
                <a:schemeClr val="accent1"/>
              </a:buClr>
              <a:buFont typeface="Calibri" panose="020F0502020204030204" pitchFamily="34" charset="0"/>
              <a:buChar char="•"/>
            </a:pPr>
            <a:endParaRPr lang="en-US" sz="1500" dirty="0">
              <a:solidFill>
                <a:schemeClr val="tx1">
                  <a:lumMod val="75000"/>
                  <a:lumOff val="25000"/>
                </a:schemeClr>
              </a:solidFill>
            </a:endParaRPr>
          </a:p>
          <a:p>
            <a:pPr indent="-228600" defTabSz="914400">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rPr>
              <a:t>               </a:t>
            </a:r>
          </a:p>
          <a:p>
            <a:pPr indent="-228600" defTabSz="914400">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rPr>
              <a:t> </a:t>
            </a:r>
            <a:r>
              <a:rPr lang="en-US" sz="1500" b="1" dirty="0" err="1">
                <a:solidFill>
                  <a:schemeClr val="tx1">
                    <a:lumMod val="75000"/>
                    <a:lumOff val="25000"/>
                  </a:schemeClr>
                </a:solidFill>
              </a:rPr>
              <a:t>Συνομοτ</a:t>
            </a:r>
            <a:r>
              <a:rPr lang="en-US" sz="1500" b="1" dirty="0">
                <a:solidFill>
                  <a:schemeClr val="tx1">
                    <a:lumMod val="75000"/>
                    <a:lumOff val="25000"/>
                  </a:schemeClr>
                </a:solidFill>
              </a:rPr>
              <a:t>αξία Βρυόφυτα : </a:t>
            </a:r>
            <a:r>
              <a:rPr lang="en-US" sz="1500" dirty="0">
                <a:solidFill>
                  <a:schemeClr val="tx1">
                    <a:lumMod val="75000"/>
                    <a:lumOff val="25000"/>
                  </a:schemeClr>
                </a:solidFill>
              </a:rPr>
              <a:t>Ζουν στη στεριά, αλλά εξαρτώνται ακόμη από την ύπαρξη νερού. </a:t>
            </a:r>
            <a:r>
              <a:rPr lang="en-US" sz="1500" dirty="0" err="1">
                <a:solidFill>
                  <a:schemeClr val="tx1">
                    <a:lumMod val="75000"/>
                    <a:lumOff val="25000"/>
                  </a:schemeClr>
                </a:solidFill>
              </a:rPr>
              <a:t>Κυρίως</a:t>
            </a:r>
            <a:r>
              <a:rPr lang="en-US" sz="1500" dirty="0">
                <a:solidFill>
                  <a:schemeClr val="tx1">
                    <a:lumMod val="75000"/>
                    <a:lumOff val="25000"/>
                  </a:schemeClr>
                </a:solidFill>
              </a:rPr>
              <a:t> </a:t>
            </a:r>
            <a:r>
              <a:rPr lang="en-US" sz="1500" dirty="0" err="1">
                <a:solidFill>
                  <a:schemeClr val="tx1">
                    <a:lumMod val="75000"/>
                    <a:lumOff val="25000"/>
                  </a:schemeClr>
                </a:solidFill>
              </a:rPr>
              <a:t>γι</a:t>
            </a:r>
            <a:r>
              <a:rPr lang="en-US" sz="1500" dirty="0">
                <a:solidFill>
                  <a:schemeClr val="tx1">
                    <a:lumMod val="75000"/>
                    <a:lumOff val="25000"/>
                  </a:schemeClr>
                </a:solidFill>
              </a:rPr>
              <a:t>α τον Πολλαπλασιασμό τους. Και επ</a:t>
            </a:r>
            <a:r>
              <a:rPr lang="en-US" sz="1500" dirty="0" err="1">
                <a:solidFill>
                  <a:schemeClr val="tx1">
                    <a:lumMod val="75000"/>
                    <a:lumOff val="25000"/>
                  </a:schemeClr>
                </a:solidFill>
              </a:rPr>
              <a:t>ειδή</a:t>
            </a:r>
            <a:r>
              <a:rPr lang="en-US" sz="1500" dirty="0">
                <a:solidFill>
                  <a:schemeClr val="tx1">
                    <a:lumMod val="75000"/>
                    <a:lumOff val="25000"/>
                  </a:schemeClr>
                </a:solidFill>
              </a:rPr>
              <a:t> </a:t>
            </a:r>
            <a:r>
              <a:rPr lang="en-US" sz="1500" dirty="0" err="1">
                <a:solidFill>
                  <a:schemeClr val="tx1">
                    <a:lumMod val="75000"/>
                    <a:lumOff val="25000"/>
                  </a:schemeClr>
                </a:solidFill>
              </a:rPr>
              <a:t>δεν</a:t>
            </a:r>
            <a:r>
              <a:rPr lang="en-US" sz="1500" dirty="0">
                <a:solidFill>
                  <a:schemeClr val="tx1">
                    <a:lumMod val="75000"/>
                    <a:lumOff val="25000"/>
                  </a:schemeClr>
                </a:solidFill>
              </a:rPr>
              <a:t> </a:t>
            </a:r>
            <a:r>
              <a:rPr lang="en-US" sz="1500" dirty="0" err="1">
                <a:solidFill>
                  <a:schemeClr val="tx1">
                    <a:lumMod val="75000"/>
                    <a:lumOff val="25000"/>
                  </a:schemeClr>
                </a:solidFill>
              </a:rPr>
              <a:t>έχουν</a:t>
            </a:r>
            <a:r>
              <a:rPr lang="en-US" sz="1500" dirty="0">
                <a:solidFill>
                  <a:schemeClr val="tx1">
                    <a:lumMod val="75000"/>
                    <a:lumOff val="25000"/>
                  </a:schemeClr>
                </a:solidFill>
              </a:rPr>
              <a:t> απ</a:t>
            </a:r>
            <a:r>
              <a:rPr lang="en-US" sz="1500" dirty="0" err="1">
                <a:solidFill>
                  <a:schemeClr val="tx1">
                    <a:lumMod val="75000"/>
                    <a:lumOff val="25000"/>
                  </a:schemeClr>
                </a:solidFill>
              </a:rPr>
              <a:t>οκτήσει</a:t>
            </a:r>
            <a:r>
              <a:rPr lang="en-US" sz="1500" dirty="0">
                <a:solidFill>
                  <a:schemeClr val="tx1">
                    <a:lumMod val="75000"/>
                    <a:lumOff val="25000"/>
                  </a:schemeClr>
                </a:solidFill>
              </a:rPr>
              <a:t>  </a:t>
            </a:r>
            <a:r>
              <a:rPr lang="en-US" sz="1500" dirty="0" err="1">
                <a:solidFill>
                  <a:schemeClr val="tx1">
                    <a:lumMod val="75000"/>
                    <a:lumOff val="25000"/>
                  </a:schemeClr>
                </a:solidFill>
              </a:rPr>
              <a:t>εσωτερικούς</a:t>
            </a:r>
            <a:r>
              <a:rPr lang="en-US" sz="1500" dirty="0">
                <a:solidFill>
                  <a:schemeClr val="tx1">
                    <a:lumMod val="75000"/>
                    <a:lumOff val="25000"/>
                  </a:schemeClr>
                </a:solidFill>
              </a:rPr>
              <a:t> </a:t>
            </a:r>
            <a:r>
              <a:rPr lang="en-US" sz="1500" dirty="0" err="1">
                <a:solidFill>
                  <a:schemeClr val="tx1">
                    <a:lumMod val="75000"/>
                    <a:lumOff val="25000"/>
                  </a:schemeClr>
                </a:solidFill>
              </a:rPr>
              <a:t>σωλήνες</a:t>
            </a:r>
            <a:r>
              <a:rPr lang="en-US" sz="1500" dirty="0">
                <a:solidFill>
                  <a:schemeClr val="tx1">
                    <a:lumMod val="75000"/>
                    <a:lumOff val="25000"/>
                  </a:schemeClr>
                </a:solidFill>
              </a:rPr>
              <a:t>- (</a:t>
            </a:r>
            <a:r>
              <a:rPr lang="en-US" sz="1500" dirty="0" err="1">
                <a:solidFill>
                  <a:schemeClr val="tx1">
                    <a:lumMod val="75000"/>
                    <a:lumOff val="25000"/>
                  </a:schemeClr>
                </a:solidFill>
              </a:rPr>
              <a:t>τρ</a:t>
            </a:r>
            <a:r>
              <a:rPr lang="en-US" sz="1500" dirty="0">
                <a:solidFill>
                  <a:schemeClr val="tx1">
                    <a:lumMod val="75000"/>
                    <a:lumOff val="25000"/>
                  </a:schemeClr>
                </a:solidFill>
              </a:rPr>
              <a:t>αχείες) για να μεταφέρουν το νερό, περιορίζονται σε μικρό μέγεθος και ζουν κανονικά όταν υπάρχει νερό στο περιβάλλον.</a:t>
            </a:r>
          </a:p>
          <a:p>
            <a:pPr indent="-228600" defTabSz="914400">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rPr>
              <a:t> </a:t>
            </a:r>
            <a:r>
              <a:rPr lang="en-US" sz="1500" b="1" dirty="0" err="1">
                <a:solidFill>
                  <a:schemeClr val="tx1">
                    <a:lumMod val="75000"/>
                    <a:lumOff val="25000"/>
                  </a:schemeClr>
                </a:solidFill>
              </a:rPr>
              <a:t>Συνομοτ</a:t>
            </a:r>
            <a:r>
              <a:rPr lang="en-US" sz="1500" b="1" dirty="0">
                <a:solidFill>
                  <a:schemeClr val="tx1">
                    <a:lumMod val="75000"/>
                    <a:lumOff val="25000"/>
                  </a:schemeClr>
                </a:solidFill>
              </a:rPr>
              <a:t>αξία  Πτεριδόφυτα: </a:t>
            </a:r>
            <a:r>
              <a:rPr lang="en-US" sz="1500" dirty="0">
                <a:solidFill>
                  <a:schemeClr val="tx1">
                    <a:lumMod val="75000"/>
                    <a:lumOff val="25000"/>
                  </a:schemeClr>
                </a:solidFill>
              </a:rPr>
              <a:t>Διασταυρώνονται μέσω του νερού, αλλά δεν χρειάζεται να είναι όλα τα κύτταρά τους σε επαφή με το νερό. </a:t>
            </a:r>
            <a:r>
              <a:rPr lang="en-US" sz="1500" dirty="0" err="1">
                <a:solidFill>
                  <a:schemeClr val="tx1">
                    <a:lumMod val="75000"/>
                    <a:lumOff val="25000"/>
                  </a:schemeClr>
                </a:solidFill>
              </a:rPr>
              <a:t>Κά</a:t>
            </a:r>
            <a:r>
              <a:rPr lang="en-US" sz="1500" dirty="0">
                <a:solidFill>
                  <a:schemeClr val="tx1">
                    <a:lumMod val="75000"/>
                    <a:lumOff val="25000"/>
                  </a:schemeClr>
                </a:solidFill>
              </a:rPr>
              <a:t>ποια που είναι ψηλά, δέχονται το νερό μέσω εσωτερικών σωλήνων: τις τραχείες. Από </a:t>
            </a:r>
            <a:r>
              <a:rPr lang="en-US" sz="1500" dirty="0" err="1">
                <a:solidFill>
                  <a:schemeClr val="tx1">
                    <a:lumMod val="75000"/>
                    <a:lumOff val="25000"/>
                  </a:schemeClr>
                </a:solidFill>
              </a:rPr>
              <a:t>εδώ</a:t>
            </a:r>
            <a:r>
              <a:rPr lang="en-US" sz="1500" dirty="0">
                <a:solidFill>
                  <a:schemeClr val="tx1">
                    <a:lumMod val="75000"/>
                    <a:lumOff val="25000"/>
                  </a:schemeClr>
                </a:solidFill>
              </a:rPr>
              <a:t> και π</a:t>
            </a:r>
            <a:r>
              <a:rPr lang="en-US" sz="1500" dirty="0" err="1">
                <a:solidFill>
                  <a:schemeClr val="tx1">
                    <a:lumMod val="75000"/>
                    <a:lumOff val="25000"/>
                  </a:schemeClr>
                </a:solidFill>
              </a:rPr>
              <a:t>έρ</a:t>
            </a:r>
            <a:r>
              <a:rPr lang="en-US" sz="1500" dirty="0">
                <a:solidFill>
                  <a:schemeClr val="tx1">
                    <a:lumMod val="75000"/>
                    <a:lumOff val="25000"/>
                  </a:schemeClr>
                </a:solidFill>
              </a:rPr>
              <a:t>α τα φυτά ονομάζονται </a:t>
            </a:r>
            <a:r>
              <a:rPr lang="en-US" sz="1500" b="1" dirty="0">
                <a:solidFill>
                  <a:schemeClr val="tx1">
                    <a:lumMod val="75000"/>
                    <a:lumOff val="25000"/>
                  </a:schemeClr>
                </a:solidFill>
              </a:rPr>
              <a:t>Τραχεόφυτα</a:t>
            </a:r>
            <a:r>
              <a:rPr lang="en-US" sz="1500" dirty="0">
                <a:solidFill>
                  <a:schemeClr val="tx1">
                    <a:lumMod val="75000"/>
                    <a:lumOff val="25000"/>
                  </a:schemeClr>
                </a:solidFill>
              </a:rPr>
              <a:t>.</a:t>
            </a:r>
          </a:p>
          <a:p>
            <a:pPr indent="-228600" defTabSz="914400">
              <a:lnSpc>
                <a:spcPct val="90000"/>
              </a:lnSpc>
              <a:spcAft>
                <a:spcPts val="600"/>
              </a:spcAft>
              <a:buClr>
                <a:schemeClr val="accent1"/>
              </a:buClr>
              <a:buFont typeface="Calibri" panose="020F0502020204030204" pitchFamily="34" charset="0"/>
              <a:buChar char="•"/>
            </a:pPr>
            <a:r>
              <a:rPr lang="en-US" sz="1500" b="1" dirty="0" err="1">
                <a:solidFill>
                  <a:schemeClr val="tx1">
                    <a:lumMod val="75000"/>
                    <a:lumOff val="25000"/>
                  </a:schemeClr>
                </a:solidFill>
              </a:rPr>
              <a:t>Συνομοτ</a:t>
            </a:r>
            <a:r>
              <a:rPr lang="en-US" sz="1500" b="1" dirty="0">
                <a:solidFill>
                  <a:schemeClr val="tx1">
                    <a:lumMod val="75000"/>
                    <a:lumOff val="25000"/>
                  </a:schemeClr>
                </a:solidFill>
              </a:rPr>
              <a:t>αξία Σπερματόφυτα: </a:t>
            </a:r>
            <a:r>
              <a:rPr lang="en-US" sz="1500" dirty="0">
                <a:solidFill>
                  <a:schemeClr val="tx1">
                    <a:lumMod val="75000"/>
                    <a:lumOff val="25000"/>
                  </a:schemeClr>
                </a:solidFill>
              </a:rPr>
              <a:t>Είναι φυτά που αρχικά διασταυρώνονταν μέσω του αέρα και αργότερα μέσω των εντόμων. </a:t>
            </a:r>
            <a:r>
              <a:rPr lang="en-US" sz="1500" dirty="0" err="1">
                <a:solidFill>
                  <a:schemeClr val="tx1">
                    <a:lumMod val="75000"/>
                    <a:lumOff val="25000"/>
                  </a:schemeClr>
                </a:solidFill>
              </a:rPr>
              <a:t>Το</a:t>
            </a:r>
            <a:r>
              <a:rPr lang="en-US" sz="1500" dirty="0">
                <a:solidFill>
                  <a:schemeClr val="tx1">
                    <a:lumMod val="75000"/>
                    <a:lumOff val="25000"/>
                  </a:schemeClr>
                </a:solidFill>
              </a:rPr>
              <a:t> π</a:t>
            </a:r>
            <a:r>
              <a:rPr lang="en-US" sz="1500" dirty="0" err="1">
                <a:solidFill>
                  <a:schemeClr val="tx1">
                    <a:lumMod val="75000"/>
                    <a:lumOff val="25000"/>
                  </a:schemeClr>
                </a:solidFill>
              </a:rPr>
              <a:t>ρώτο</a:t>
            </a:r>
            <a:r>
              <a:rPr lang="en-US" sz="1500" dirty="0">
                <a:solidFill>
                  <a:schemeClr val="tx1">
                    <a:lumMod val="75000"/>
                    <a:lumOff val="25000"/>
                  </a:schemeClr>
                </a:solidFill>
              </a:rPr>
              <a:t> </a:t>
            </a:r>
            <a:r>
              <a:rPr lang="en-US" sz="1500" dirty="0" err="1">
                <a:solidFill>
                  <a:schemeClr val="tx1">
                    <a:lumMod val="75000"/>
                    <a:lumOff val="25000"/>
                  </a:schemeClr>
                </a:solidFill>
              </a:rPr>
              <a:t>γονιμο</a:t>
            </a:r>
            <a:r>
              <a:rPr lang="en-US" sz="1500" dirty="0">
                <a:solidFill>
                  <a:schemeClr val="tx1">
                    <a:lumMod val="75000"/>
                    <a:lumOff val="25000"/>
                  </a:schemeClr>
                </a:solidFill>
              </a:rPr>
              <a:t>ποιημένο κύτταρο αποκτά τη μορφή Σπόρου (κουκουνάρι και αργότερα κουκούτσι μέσα σε καρπό).</a:t>
            </a:r>
          </a:p>
          <a:p>
            <a:pPr indent="-228600" defTabSz="914400">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rPr>
              <a:t>               </a:t>
            </a:r>
            <a:r>
              <a:rPr lang="en-US" sz="1500" b="1" dirty="0" err="1">
                <a:solidFill>
                  <a:schemeClr val="tx1">
                    <a:lumMod val="75000"/>
                    <a:lumOff val="25000"/>
                  </a:schemeClr>
                </a:solidFill>
              </a:rPr>
              <a:t>Ομοτ</a:t>
            </a:r>
            <a:r>
              <a:rPr lang="en-US" sz="1500" b="1" dirty="0">
                <a:solidFill>
                  <a:schemeClr val="tx1">
                    <a:lumMod val="75000"/>
                    <a:lumOff val="25000"/>
                  </a:schemeClr>
                </a:solidFill>
              </a:rPr>
              <a:t>αξία Γυμνόσπερμα -</a:t>
            </a:r>
            <a:r>
              <a:rPr lang="en-US" sz="1500" dirty="0">
                <a:solidFill>
                  <a:schemeClr val="tx1">
                    <a:lumMod val="75000"/>
                    <a:lumOff val="25000"/>
                  </a:schemeClr>
                </a:solidFill>
              </a:rPr>
              <a:t>χωρίς άνθη (διασταύρωση μέσω του αέρα)</a:t>
            </a:r>
          </a:p>
          <a:p>
            <a:pPr indent="-228600" defTabSz="914400">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rPr>
              <a:t>               </a:t>
            </a:r>
            <a:r>
              <a:rPr lang="en-US" sz="1500" b="1" dirty="0" err="1">
                <a:solidFill>
                  <a:schemeClr val="tx1">
                    <a:lumMod val="75000"/>
                    <a:lumOff val="25000"/>
                  </a:schemeClr>
                </a:solidFill>
              </a:rPr>
              <a:t>Ομοτ</a:t>
            </a:r>
            <a:r>
              <a:rPr lang="en-US" sz="1500" b="1" dirty="0">
                <a:solidFill>
                  <a:schemeClr val="tx1">
                    <a:lumMod val="75000"/>
                    <a:lumOff val="25000"/>
                  </a:schemeClr>
                </a:solidFill>
              </a:rPr>
              <a:t>αξία Αγγειόσπερμα</a:t>
            </a:r>
            <a:r>
              <a:rPr lang="en-US" sz="1500" dirty="0">
                <a:solidFill>
                  <a:schemeClr val="tx1">
                    <a:lumMod val="75000"/>
                    <a:lumOff val="25000"/>
                  </a:schemeClr>
                </a:solidFill>
              </a:rPr>
              <a:t> (με άνθη): διασταύρωση μέσω των εντόμων,                          και καμμιά φορά και μέσω του αέρα, ή μικρών πουλιών.</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4"/>
          <p:cNvSpPr>
            <a:spLocks noGrp="1" noChangeArrowheads="1"/>
          </p:cNvSpPr>
          <p:nvPr>
            <p:ph type="title"/>
          </p:nvPr>
        </p:nvSpPr>
        <p:spPr>
          <a:xfrm>
            <a:off x="1524000" y="274639"/>
            <a:ext cx="9144000" cy="490537"/>
          </a:xfrm>
        </p:spPr>
        <p:txBody>
          <a:bodyPr rtlCol="0">
            <a:normAutofit/>
          </a:bodyPr>
          <a:lstStyle/>
          <a:p>
            <a:pPr>
              <a:defRPr/>
            </a:pPr>
            <a:r>
              <a:rPr lang="el-GR" sz="2800" b="1" u="sng"/>
              <a:t>Εικόνα :</a:t>
            </a:r>
            <a:r>
              <a:rPr lang="el-GR" sz="2800" b="1"/>
              <a:t>  </a:t>
            </a:r>
            <a:r>
              <a:rPr lang="el-GR" sz="2800"/>
              <a:t>Τυπικό άνθος ενός φυτού (αγγειόσπερμου).</a:t>
            </a:r>
          </a:p>
        </p:txBody>
      </p:sp>
      <p:sp>
        <p:nvSpPr>
          <p:cNvPr id="2052" name="Rectangle 6"/>
          <p:cNvSpPr>
            <a:spLocks noChangeArrowheads="1"/>
          </p:cNvSpPr>
          <p:nvPr/>
        </p:nvSpPr>
        <p:spPr bwMode="auto">
          <a:xfrm>
            <a:off x="1524001" y="1323459"/>
            <a:ext cx="184731" cy="369332"/>
          </a:xfrm>
          <a:prstGeom prst="rect">
            <a:avLst/>
          </a:prstGeom>
          <a:noFill/>
          <a:ln w="9525">
            <a:noFill/>
            <a:miter lim="800000"/>
            <a:headEnd/>
            <a:tailEnd/>
          </a:ln>
        </p:spPr>
        <p:txBody>
          <a:bodyPr wrap="none" anchor="ctr">
            <a:spAutoFit/>
          </a:bodyPr>
          <a:lstStyle/>
          <a:p>
            <a:endParaRPr lang="el-GR">
              <a:latin typeface="Calibri" pitchFamily="34" charset="0"/>
            </a:endParaRPr>
          </a:p>
        </p:txBody>
      </p:sp>
      <p:graphicFrame>
        <p:nvGraphicFramePr>
          <p:cNvPr id="2050" name="Object 5"/>
          <p:cNvGraphicFramePr>
            <a:graphicFrameLocks noChangeAspect="1"/>
          </p:cNvGraphicFramePr>
          <p:nvPr>
            <p:extLst>
              <p:ext uri="{D42A27DB-BD31-4B8C-83A1-F6EECF244321}">
                <p14:modId xmlns:p14="http://schemas.microsoft.com/office/powerpoint/2010/main" val="2920190505"/>
              </p:ext>
            </p:extLst>
          </p:nvPr>
        </p:nvGraphicFramePr>
        <p:xfrm>
          <a:off x="608157" y="765176"/>
          <a:ext cx="8604249" cy="5929312"/>
        </p:xfrm>
        <a:graphic>
          <a:graphicData uri="http://schemas.openxmlformats.org/presentationml/2006/ole">
            <mc:AlternateContent xmlns:mc="http://schemas.openxmlformats.org/markup-compatibility/2006">
              <mc:Choice xmlns:v="urn:schemas-microsoft-com:vml" Requires="v">
                <p:oleObj r:id="rId5" imgW="5771693" imgH="3401568" progId="">
                  <p:embed/>
                </p:oleObj>
              </mc:Choice>
              <mc:Fallback>
                <p:oleObj r:id="rId5" imgW="5771693" imgH="3401568" progId="">
                  <p:embed/>
                  <p:pic>
                    <p:nvPicPr>
                      <p:cNvPr id="205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157" y="765176"/>
                        <a:ext cx="8604249" cy="5929312"/>
                      </a:xfrm>
                      <a:prstGeom prst="rect">
                        <a:avLst/>
                      </a:prstGeom>
                      <a:noFill/>
                    </p:spPr>
                  </p:pic>
                </p:oleObj>
              </mc:Fallback>
            </mc:AlternateContent>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rcRect/>
          <a:stretch>
            <a:fillRect/>
          </a:stretch>
        </p:blipFill>
        <p:spPr bwMode="auto">
          <a:xfrm>
            <a:off x="5943600" y="3276600"/>
            <a:ext cx="304800" cy="304800"/>
          </a:xfrm>
          <a:prstGeom prst="rect">
            <a:avLst/>
          </a:prstGeom>
          <a:noFill/>
          <a:ln w="9525">
            <a:noFill/>
            <a:miter lim="800000"/>
            <a:headEnd/>
            <a:tailEnd/>
          </a:ln>
        </p:spPr>
      </p:pic>
      <p:sp>
        <p:nvSpPr>
          <p:cNvPr id="2" name="Δεξί άγκιστρο 1">
            <a:extLst>
              <a:ext uri="{FF2B5EF4-FFF2-40B4-BE49-F238E27FC236}">
                <a16:creationId xmlns:a16="http://schemas.microsoft.com/office/drawing/2014/main" id="{68D2B0D7-CF42-DBA2-1804-0B4C9E3F2EB7}"/>
              </a:ext>
            </a:extLst>
          </p:cNvPr>
          <p:cNvSpPr/>
          <p:nvPr/>
        </p:nvSpPr>
        <p:spPr>
          <a:xfrm>
            <a:off x="8195243" y="1152093"/>
            <a:ext cx="1744960" cy="2105541"/>
          </a:xfrm>
          <a:prstGeom prst="rightBrace">
            <a:avLst>
              <a:gd name="adj1" fmla="val 8333"/>
              <a:gd name="adj2" fmla="val 5056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522E14AA-1629-11C1-F620-23F50A8A6DB3}"/>
              </a:ext>
            </a:extLst>
          </p:cNvPr>
          <p:cNvSpPr txBox="1"/>
          <p:nvPr/>
        </p:nvSpPr>
        <p:spPr>
          <a:xfrm>
            <a:off x="9624392" y="2204864"/>
            <a:ext cx="936104" cy="646331"/>
          </a:xfrm>
          <a:prstGeom prst="rect">
            <a:avLst/>
          </a:prstGeom>
          <a:noFill/>
        </p:spPr>
        <p:txBody>
          <a:bodyPr wrap="square" rtlCol="0">
            <a:spAutoFit/>
          </a:bodyPr>
          <a:lstStyle/>
          <a:p>
            <a:r>
              <a:rPr lang="el-GR" dirty="0"/>
              <a:t>Θηλυκά μέρη</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509" fill="hold"/>
                                        <p:tgtEl>
                                          <p:spTgt spid="5"/>
                                        </p:tgtEl>
                                      </p:cBhvr>
                                    </p:cmd>
                                  </p:childTnLst>
                                </p:cTn>
                              </p:par>
                            </p:childTnLst>
                          </p:cTn>
                        </p:par>
                      </p:childTnLst>
                    </p:cTn>
                  </p:par>
                </p:childTnLst>
              </p:cTn>
              <p:nextCondLst>
                <p:cond evt="onClick" delay="0">
                  <p:tgtEl>
                    <p:spTgt spid="5"/>
                  </p:tgtEl>
                </p:cond>
              </p:nextCondLst>
            </p:seq>
            <p:audio>
              <p:cMediaNode vol="84848">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cstate="print"/>
          <a:srcRect/>
          <a:stretch>
            <a:fillRect/>
          </a:stretch>
        </p:blipFill>
        <p:spPr bwMode="auto">
          <a:xfrm>
            <a:off x="2343150" y="476250"/>
            <a:ext cx="7505700" cy="5905500"/>
          </a:xfrm>
          <a:prstGeom prst="rect">
            <a:avLst/>
          </a:prstGeom>
          <a:noFill/>
          <a:ln w="9525">
            <a:noFill/>
            <a:miter lim="800000"/>
            <a:headEnd/>
            <a:tailEnd/>
          </a:ln>
        </p:spPr>
      </p:pic>
      <p:sp>
        <p:nvSpPr>
          <p:cNvPr id="2" name="TextBox 1">
            <a:extLst>
              <a:ext uri="{FF2B5EF4-FFF2-40B4-BE49-F238E27FC236}">
                <a16:creationId xmlns:a16="http://schemas.microsoft.com/office/drawing/2014/main" id="{6E4A498C-344B-78E2-C562-7A2FABFF0863}"/>
              </a:ext>
            </a:extLst>
          </p:cNvPr>
          <p:cNvSpPr txBox="1"/>
          <p:nvPr/>
        </p:nvSpPr>
        <p:spPr>
          <a:xfrm>
            <a:off x="9624392" y="1268760"/>
            <a:ext cx="2160240" cy="1200329"/>
          </a:xfrm>
          <a:prstGeom prst="rect">
            <a:avLst/>
          </a:prstGeom>
          <a:noFill/>
        </p:spPr>
        <p:txBody>
          <a:bodyPr wrap="square" rtlCol="0">
            <a:spAutoFit/>
          </a:bodyPr>
          <a:lstStyle/>
          <a:p>
            <a:r>
              <a:rPr lang="el-GR" dirty="0"/>
              <a:t>ΟΛΟΚΛΗΡΩΜΕΝΟΣ ΚΥΚΛΟΣ ΖΩΗΣ ΕΝΟΣ ΦΥΤΟΥ ΜΕ ΑΝΘΗ (ΑΓΓΕΙΟΣΠΕΡΜΟΥ)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487488" y="260648"/>
            <a:ext cx="7540322" cy="2928470"/>
          </a:xfrm>
        </p:spPr>
        <p:txBody>
          <a:bodyPr vert="horz" lIns="91440" tIns="45720" rIns="91440" bIns="45720" rtlCol="0" anchor="b" anchorCtr="0">
            <a:normAutofit/>
          </a:bodyPr>
          <a:lstStyle/>
          <a:p>
            <a:r>
              <a:rPr lang="en-US" sz="3900" dirty="0">
                <a:solidFill>
                  <a:srgbClr val="FFFFFF"/>
                </a:solidFill>
              </a:rPr>
              <a:t>ΑΦΟΥ ΕΞΟΙΚΕΙΩΘΕΙΤΕ ΜΕ ΤΑ ΜΕΡΗ ΕΝΟΣ ΑΝΘΟΥΣ, ΜΠΟΡΕΙΤΕ ΝΑ ΠΑΙΞΕΤΕ ΜΕ ΤΟ ΣΥΓΚΕΚΡΙΜΕΝΟ ΠΟΛΥΜΕΣΟ ΚΑΙ ΝΑ ΜΑΘΕΤΕ  ΑΝΘΟΣ ΜΕΤΑΤΡΕΠΕΤΑΙ ΣΕ ΚΑΡΠΟ</a:t>
            </a:r>
          </a:p>
        </p:txBody>
      </p:sp>
      <p:sp>
        <p:nvSpPr>
          <p:cNvPr id="4" name="Text Placeholder 3"/>
          <p:cNvSpPr>
            <a:spLocks noGrp="1"/>
          </p:cNvSpPr>
          <p:nvPr>
            <p:ph type="body" idx="1"/>
          </p:nvPr>
        </p:nvSpPr>
        <p:spPr>
          <a:xfrm>
            <a:off x="2537012" y="4870824"/>
            <a:ext cx="7504463" cy="1458258"/>
          </a:xfrm>
        </p:spPr>
        <p:txBody>
          <a:bodyPr vert="horz" lIns="91440" tIns="45720" rIns="91440" bIns="45720" rtlCol="0" anchor="ctr" anchorCtr="0">
            <a:normAutofit/>
          </a:bodyPr>
          <a:lstStyle/>
          <a:p>
            <a:r>
              <a:rPr lang="el-GR" kern="1200" dirty="0" err="1">
                <a:solidFill>
                  <a:schemeClr val="tx1"/>
                </a:solidFill>
                <a:latin typeface="+mn-lt"/>
                <a:ea typeface="+mn-ea"/>
                <a:cs typeface="+mn-cs"/>
              </a:rPr>
              <a:t>Μπορειτε</a:t>
            </a:r>
            <a:r>
              <a:rPr lang="el-GR" kern="1200" dirty="0">
                <a:solidFill>
                  <a:schemeClr val="tx1"/>
                </a:solidFill>
                <a:latin typeface="+mn-lt"/>
                <a:ea typeface="+mn-ea"/>
                <a:cs typeface="+mn-cs"/>
              </a:rPr>
              <a:t> να </a:t>
            </a:r>
            <a:r>
              <a:rPr lang="el-GR" kern="1200" dirty="0" err="1">
                <a:solidFill>
                  <a:schemeClr val="tx1"/>
                </a:solidFill>
                <a:latin typeface="+mn-lt"/>
                <a:ea typeface="+mn-ea"/>
                <a:cs typeface="+mn-cs"/>
              </a:rPr>
              <a:t>παιξετε</a:t>
            </a:r>
            <a:r>
              <a:rPr lang="el-GR" kern="1200" dirty="0">
                <a:solidFill>
                  <a:schemeClr val="tx1"/>
                </a:solidFill>
                <a:latin typeface="+mn-lt"/>
                <a:ea typeface="+mn-ea"/>
                <a:cs typeface="+mn-cs"/>
              </a:rPr>
              <a:t> </a:t>
            </a:r>
            <a:r>
              <a:rPr lang="el-GR" kern="1200" dirty="0" err="1">
                <a:solidFill>
                  <a:schemeClr val="tx1"/>
                </a:solidFill>
                <a:latin typeface="+mn-lt"/>
                <a:ea typeface="+mn-ea"/>
                <a:cs typeface="+mn-cs"/>
              </a:rPr>
              <a:t>λιγο</a:t>
            </a:r>
            <a:r>
              <a:rPr lang="el-GR" kern="1200" dirty="0">
                <a:solidFill>
                  <a:schemeClr val="tx1"/>
                </a:solidFill>
                <a:latin typeface="+mn-lt"/>
                <a:ea typeface="+mn-ea"/>
                <a:cs typeface="+mn-cs"/>
              </a:rPr>
              <a:t> και να </a:t>
            </a:r>
            <a:r>
              <a:rPr lang="el-GR" kern="1200" dirty="0" err="1">
                <a:solidFill>
                  <a:schemeClr val="tx1"/>
                </a:solidFill>
                <a:latin typeface="+mn-lt"/>
                <a:ea typeface="+mn-ea"/>
                <a:cs typeface="+mn-cs"/>
              </a:rPr>
              <a:t>βρειτε</a:t>
            </a:r>
            <a:r>
              <a:rPr lang="el-GR" kern="1200" dirty="0">
                <a:solidFill>
                  <a:schemeClr val="tx1"/>
                </a:solidFill>
                <a:latin typeface="+mn-lt"/>
                <a:ea typeface="+mn-ea"/>
                <a:cs typeface="+mn-cs"/>
              </a:rPr>
              <a:t> τη </a:t>
            </a:r>
            <a:r>
              <a:rPr lang="el-GR" kern="1200" dirty="0" err="1">
                <a:solidFill>
                  <a:schemeClr val="tx1"/>
                </a:solidFill>
                <a:latin typeface="+mn-lt"/>
                <a:ea typeface="+mn-ea"/>
                <a:cs typeface="+mn-cs"/>
              </a:rPr>
              <a:t>σωστη</a:t>
            </a:r>
            <a:r>
              <a:rPr lang="el-GR" kern="1200" dirty="0">
                <a:solidFill>
                  <a:schemeClr val="tx1"/>
                </a:solidFill>
                <a:latin typeface="+mn-lt"/>
                <a:ea typeface="+mn-ea"/>
                <a:cs typeface="+mn-cs"/>
              </a:rPr>
              <a:t> </a:t>
            </a:r>
            <a:r>
              <a:rPr lang="el-GR" kern="1200" dirty="0" err="1">
                <a:solidFill>
                  <a:schemeClr val="tx1"/>
                </a:solidFill>
                <a:latin typeface="+mn-lt"/>
                <a:ea typeface="+mn-ea"/>
                <a:cs typeface="+mn-cs"/>
              </a:rPr>
              <a:t>σειρα</a:t>
            </a:r>
            <a:r>
              <a:rPr lang="el-GR" kern="1200" dirty="0">
                <a:solidFill>
                  <a:schemeClr val="tx1"/>
                </a:solidFill>
                <a:latin typeface="+mn-lt"/>
                <a:ea typeface="+mn-ea"/>
                <a:cs typeface="+mn-cs"/>
              </a:rPr>
              <a:t> των </a:t>
            </a:r>
            <a:r>
              <a:rPr lang="el-GR" kern="1200" dirty="0" err="1">
                <a:solidFill>
                  <a:schemeClr val="tx1"/>
                </a:solidFill>
                <a:latin typeface="+mn-lt"/>
                <a:ea typeface="+mn-ea"/>
                <a:cs typeface="+mn-cs"/>
              </a:rPr>
              <a:t>γεγονοτων</a:t>
            </a:r>
            <a:endParaRPr lang="en-US" kern="1200" dirty="0">
              <a:solidFill>
                <a:schemeClr val="tx1"/>
              </a:solidFill>
              <a:latin typeface="+mn-lt"/>
              <a:ea typeface="+mn-ea"/>
              <a:cs typeface="+mn-cs"/>
            </a:endParaRPr>
          </a:p>
        </p:txBody>
      </p:sp>
      <p:sp>
        <p:nvSpPr>
          <p:cNvPr id="2" name="TextBox 1">
            <a:extLst>
              <a:ext uri="{FF2B5EF4-FFF2-40B4-BE49-F238E27FC236}">
                <a16:creationId xmlns:a16="http://schemas.microsoft.com/office/drawing/2014/main" id="{BA109324-25B0-AC7C-06EF-015DDDF83502}"/>
              </a:ext>
            </a:extLst>
          </p:cNvPr>
          <p:cNvSpPr txBox="1"/>
          <p:nvPr/>
        </p:nvSpPr>
        <p:spPr>
          <a:xfrm>
            <a:off x="623392" y="548680"/>
            <a:ext cx="10801200" cy="1661993"/>
          </a:xfrm>
          <a:prstGeom prst="rect">
            <a:avLst/>
          </a:prstGeom>
          <a:noFill/>
        </p:spPr>
        <p:txBody>
          <a:bodyPr wrap="square" rtlCol="0">
            <a:spAutoFit/>
          </a:bodyPr>
          <a:lstStyle/>
          <a:p>
            <a:r>
              <a:rPr lang="en-US" sz="2800" dirty="0"/>
              <a:t>ΣΤΟ ΣΗΜΕΙΟ ΑΥΤΟ ΠΗΓΑΙΝΕΤΕ ΚΑΙ ΒΛΕΠΕΤΕ ΤΟ ΠΟΛΥΜΕΣΟ «ΑΝΘΟΣ»</a:t>
            </a:r>
            <a:r>
              <a:rPr lang="el-GR" sz="2800" dirty="0"/>
              <a:t>. ΓΕΝΙΚΑ, ΕΙΝΑΙ ΚΑΛΥΤΕΡΑ ΝΑ ΚΑΤΕΒΑΣΕΤΕ ΠΡΩΤΑ ΤΟ ΜΑΘΗΜΑ ΣΤΟΝ </a:t>
            </a:r>
            <a:r>
              <a:rPr lang="en-US" sz="2800" dirty="0"/>
              <a:t>H/Y </a:t>
            </a:r>
            <a:r>
              <a:rPr lang="el-GR" sz="2800" dirty="0"/>
              <a:t>ΣΑΣ ΚΑΙ ΜΕΤΑ ΝΑ ΠΑΡΑΚΟΛΟΥΘΗΣΕΤΕ ΤΑ ΤΕΚΤΑΙΝΟΜΕΝΑ. </a:t>
            </a:r>
            <a:endParaRPr lang="en-US" sz="2800" dirty="0"/>
          </a:p>
          <a:p>
            <a:endParaRPr lang="el-G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2667001" y="776511"/>
            <a:ext cx="6429375" cy="4385816"/>
          </a:xfrm>
          <a:prstGeom prst="rect">
            <a:avLst/>
          </a:prstGeom>
          <a:noFill/>
          <a:ln w="9525">
            <a:noFill/>
            <a:miter lim="800000"/>
            <a:headEnd/>
            <a:tailEnd/>
          </a:ln>
        </p:spPr>
        <p:txBody>
          <a:bodyPr anchor="ctr">
            <a:spAutoFit/>
          </a:bodyPr>
          <a:lstStyle/>
          <a:p>
            <a:pPr indent="80963" algn="just"/>
            <a:r>
              <a:rPr lang="el-GR" sz="2100" b="1" dirty="0">
                <a:latin typeface="Times New Roman" pitchFamily="18" charset="0"/>
                <a:cs typeface="Times New Roman" pitchFamily="18" charset="0"/>
              </a:rPr>
              <a:t>ΒΑΣΙΛΕΙΟ   </a:t>
            </a:r>
            <a:r>
              <a:rPr lang="en-GB" sz="2100" b="1" dirty="0">
                <a:latin typeface="Times New Roman" pitchFamily="18" charset="0"/>
                <a:cs typeface="Times New Roman" pitchFamily="18" charset="0"/>
              </a:rPr>
              <a:t>T</a:t>
            </a:r>
            <a:r>
              <a:rPr lang="el-GR" sz="2100" b="1" dirty="0">
                <a:latin typeface="Times New Roman" pitchFamily="18" charset="0"/>
                <a:cs typeface="Times New Roman" pitchFamily="18" charset="0"/>
              </a:rPr>
              <a:t>ΩΝ   ΦΥ</a:t>
            </a:r>
            <a:r>
              <a:rPr lang="en-GB" sz="2100" b="1" dirty="0">
                <a:latin typeface="Times New Roman" pitchFamily="18" charset="0"/>
                <a:cs typeface="Times New Roman" pitchFamily="18" charset="0"/>
              </a:rPr>
              <a:t>T</a:t>
            </a:r>
            <a:r>
              <a:rPr lang="el-GR" sz="2100" b="1" dirty="0">
                <a:latin typeface="Times New Roman" pitchFamily="18" charset="0"/>
                <a:cs typeface="Times New Roman" pitchFamily="18" charset="0"/>
              </a:rPr>
              <a:t>ΩΝ</a:t>
            </a:r>
          </a:p>
          <a:p>
            <a:pPr indent="80963" algn="just"/>
            <a:endParaRPr lang="el-GR" sz="1500" dirty="0"/>
          </a:p>
          <a:p>
            <a:pPr indent="80963" algn="just" eaLnBrk="0" hangingPunct="0"/>
            <a:r>
              <a:rPr lang="el-GR" dirty="0">
                <a:latin typeface="Times New Roman" pitchFamily="18" charset="0"/>
                <a:cs typeface="Times New Roman" pitchFamily="18" charset="0"/>
              </a:rPr>
              <a:t>Φυτικοί οργανισμοί χαρακτηρίζονται εκείνοι οι οργανισμοί οι οποίοι είναι </a:t>
            </a:r>
            <a:r>
              <a:rPr lang="el-GR" b="1" dirty="0" err="1">
                <a:latin typeface="Times New Roman" pitchFamily="18" charset="0"/>
                <a:cs typeface="Times New Roman" pitchFamily="18" charset="0"/>
              </a:rPr>
              <a:t>αυτότροφοι</a:t>
            </a:r>
            <a:r>
              <a:rPr lang="el-GR" b="1" dirty="0">
                <a:latin typeface="Times New Roman" pitchFamily="18" charset="0"/>
                <a:cs typeface="Times New Roman" pitchFamily="18" charset="0"/>
              </a:rPr>
              <a:t>,</a:t>
            </a:r>
            <a:r>
              <a:rPr lang="el-GR" dirty="0">
                <a:latin typeface="Times New Roman" pitchFamily="18" charset="0"/>
                <a:cs typeface="Times New Roman" pitchFamily="18" charset="0"/>
              </a:rPr>
              <a:t> ικανοί δηλ. να συνθέσουν μόνοι τους τις οργανικές ουσίες τις οποίες χρειάζονται από πολύ απλά υλικά όπως το </a:t>
            </a:r>
            <a:r>
              <a:rPr lang="en-GB" dirty="0">
                <a:latin typeface="Times New Roman" pitchFamily="18" charset="0"/>
                <a:cs typeface="Times New Roman" pitchFamily="18" charset="0"/>
              </a:rPr>
              <a:t>C</a:t>
            </a:r>
            <a:r>
              <a:rPr lang="el-GR" dirty="0">
                <a:latin typeface="Times New Roman" pitchFamily="18" charset="0"/>
                <a:cs typeface="Times New Roman" pitchFamily="18" charset="0"/>
              </a:rPr>
              <a:t>Ο</a:t>
            </a:r>
            <a:r>
              <a:rPr lang="el-GR" sz="1200" dirty="0">
                <a:latin typeface="Times New Roman" pitchFamily="18" charset="0"/>
                <a:cs typeface="Times New Roman" pitchFamily="18" charset="0"/>
              </a:rPr>
              <a:t>2</a:t>
            </a:r>
            <a:r>
              <a:rPr lang="el-GR" dirty="0">
                <a:latin typeface="Times New Roman" pitchFamily="18" charset="0"/>
                <a:cs typeface="Times New Roman" pitchFamily="18" charset="0"/>
              </a:rPr>
              <a:t>, το νερό και κάποια ανόργανα ιόντα, με τη βοήθεια της χλωροφύλλης και του φωτός. Η διαδικασία αυτή, βέβαια, είναι η διαδικασία της φωτοσύνθεσης. Εξαιτίας της ύπαρξης αυτού του συγκεκριμένου τρόπου διατροφής, τα φυτά χαρακτηρίζονται από την </a:t>
            </a:r>
            <a:r>
              <a:rPr lang="el-GR" b="1" dirty="0">
                <a:latin typeface="Times New Roman" pitchFamily="18" charset="0"/>
                <a:cs typeface="Times New Roman" pitchFamily="18" charset="0"/>
              </a:rPr>
              <a:t>έλλειψη (</a:t>
            </a:r>
            <a:r>
              <a:rPr lang="el-GR" b="1" dirty="0" err="1">
                <a:latin typeface="Times New Roman" pitchFamily="18" charset="0"/>
                <a:cs typeface="Times New Roman" pitchFamily="18" charset="0"/>
              </a:rPr>
              <a:t>μετα</a:t>
            </a:r>
            <a:r>
              <a:rPr lang="el-GR" b="1" dirty="0">
                <a:latin typeface="Times New Roman" pitchFamily="18" charset="0"/>
                <a:cs typeface="Times New Roman" pitchFamily="18" charset="0"/>
              </a:rPr>
              <a:t>)κίνησης</a:t>
            </a:r>
            <a:r>
              <a:rPr lang="el-GR" dirty="0">
                <a:latin typeface="Times New Roman" pitchFamily="18" charset="0"/>
                <a:cs typeface="Times New Roman" pitchFamily="18" charset="0"/>
              </a:rPr>
              <a:t>. Μια άλλη χαρακτηριστική ιδιότητα είναι η ύπαρξη στα κύτταρά τους κυτταρικού τοιχώματος από </a:t>
            </a:r>
            <a:r>
              <a:rPr lang="el-GR" b="1" dirty="0">
                <a:latin typeface="Times New Roman" pitchFamily="18" charset="0"/>
                <a:cs typeface="Times New Roman" pitchFamily="18" charset="0"/>
              </a:rPr>
              <a:t>κυτταρίνη</a:t>
            </a:r>
            <a:r>
              <a:rPr lang="el-GR" dirty="0">
                <a:latin typeface="Times New Roman" pitchFamily="18" charset="0"/>
                <a:cs typeface="Times New Roman" pitchFamily="18" charset="0"/>
              </a:rPr>
              <a:t> και </a:t>
            </a:r>
            <a:r>
              <a:rPr lang="el-GR" b="1" dirty="0" err="1">
                <a:latin typeface="Times New Roman" pitchFamily="18" charset="0"/>
                <a:cs typeface="Times New Roman" pitchFamily="18" charset="0"/>
              </a:rPr>
              <a:t>κενοτοπίων</a:t>
            </a:r>
            <a:r>
              <a:rPr lang="el-GR" dirty="0">
                <a:latin typeface="Times New Roman" pitchFamily="18" charset="0"/>
                <a:cs typeface="Times New Roman" pitchFamily="18" charset="0"/>
              </a:rPr>
              <a:t> γεμάτων με νερό. Η αποθηκευτική ουσία είναι στα πιο πολλά φυτά το </a:t>
            </a:r>
            <a:r>
              <a:rPr lang="el-GR" b="1" dirty="0">
                <a:latin typeface="Times New Roman" pitchFamily="18" charset="0"/>
                <a:cs typeface="Times New Roman" pitchFamily="18" charset="0"/>
              </a:rPr>
              <a:t>άμυλο</a:t>
            </a:r>
            <a:r>
              <a:rPr lang="el-GR" dirty="0">
                <a:latin typeface="Times New Roman" pitchFamily="18" charset="0"/>
                <a:cs typeface="Times New Roman" pitchFamily="18" charset="0"/>
              </a:rPr>
              <a:t>.</a:t>
            </a:r>
            <a:endParaRPr lang="el-GR" sz="1500" dirty="0"/>
          </a:p>
          <a:p>
            <a:pPr indent="80963" algn="just" eaLnBrk="0" hangingPunct="0"/>
            <a:r>
              <a:rPr lang="en-GB" dirty="0">
                <a:latin typeface="Times New Roman" pitchFamily="18" charset="0"/>
                <a:cs typeface="Times New Roman" pitchFamily="18" charset="0"/>
              </a:rPr>
              <a:t>T</a:t>
            </a:r>
            <a:r>
              <a:rPr lang="el-GR" dirty="0">
                <a:latin typeface="Times New Roman" pitchFamily="18" charset="0"/>
                <a:cs typeface="Times New Roman" pitchFamily="18" charset="0"/>
              </a:rPr>
              <a:t>ο βασίλειο των φυτών χωρίζεται σε 4 συνομοταξίες: τα </a:t>
            </a:r>
            <a:r>
              <a:rPr lang="el-GR" sz="1500" b="1" dirty="0">
                <a:latin typeface="Times New Roman" pitchFamily="18" charset="0"/>
                <a:cs typeface="Times New Roman" pitchFamily="18" charset="0"/>
              </a:rPr>
              <a:t>Θαλλόφυτα</a:t>
            </a:r>
            <a:r>
              <a:rPr lang="el-GR" dirty="0">
                <a:latin typeface="Times New Roman" pitchFamily="18" charset="0"/>
                <a:cs typeface="Times New Roman" pitchFamily="18" charset="0"/>
              </a:rPr>
              <a:t>, τα </a:t>
            </a:r>
            <a:r>
              <a:rPr lang="el-GR" sz="1500" b="1" dirty="0" err="1">
                <a:latin typeface="Times New Roman" pitchFamily="18" charset="0"/>
                <a:cs typeface="Times New Roman" pitchFamily="18" charset="0"/>
              </a:rPr>
              <a:t>Βρυόφυτα</a:t>
            </a:r>
            <a:r>
              <a:rPr lang="el-GR" b="1" dirty="0" err="1">
                <a:latin typeface="Times New Roman" pitchFamily="18" charset="0"/>
                <a:cs typeface="Times New Roman" pitchFamily="18" charset="0"/>
              </a:rPr>
              <a:t>,</a:t>
            </a:r>
            <a:r>
              <a:rPr lang="el-GR" dirty="0" err="1">
                <a:latin typeface="Times New Roman" pitchFamily="18" charset="0"/>
                <a:cs typeface="Times New Roman" pitchFamily="18" charset="0"/>
              </a:rPr>
              <a:t>τα</a:t>
            </a:r>
            <a:r>
              <a:rPr lang="el-GR" dirty="0">
                <a:latin typeface="Times New Roman" pitchFamily="18" charset="0"/>
                <a:cs typeface="Times New Roman" pitchFamily="18" charset="0"/>
              </a:rPr>
              <a:t> </a:t>
            </a:r>
            <a:r>
              <a:rPr lang="el-GR" sz="1500" b="1" dirty="0">
                <a:latin typeface="Times New Roman" pitchFamily="18" charset="0"/>
                <a:cs typeface="Times New Roman" pitchFamily="18" charset="0"/>
              </a:rPr>
              <a:t>Πτεριδόφυτα</a:t>
            </a:r>
            <a:r>
              <a:rPr lang="el-GR" b="1" dirty="0">
                <a:latin typeface="Times New Roman" pitchFamily="18" charset="0"/>
                <a:cs typeface="Times New Roman" pitchFamily="18" charset="0"/>
              </a:rPr>
              <a:t> </a:t>
            </a:r>
            <a:r>
              <a:rPr lang="el-GR" dirty="0">
                <a:latin typeface="Times New Roman" pitchFamily="18" charset="0"/>
                <a:cs typeface="Times New Roman" pitchFamily="18" charset="0"/>
              </a:rPr>
              <a:t>και τα </a:t>
            </a:r>
            <a:r>
              <a:rPr lang="el-GR" sz="1500" b="1" dirty="0">
                <a:latin typeface="Times New Roman" pitchFamily="18" charset="0"/>
                <a:cs typeface="Times New Roman" pitchFamily="18" charset="0"/>
              </a:rPr>
              <a:t>Σπερματόφυτα</a:t>
            </a:r>
            <a:r>
              <a:rPr lang="el-GR" dirty="0">
                <a:latin typeface="Times New Roman" pitchFamily="18" charset="0"/>
                <a:cs typeface="Times New Roman" pitchFamily="18" charset="0"/>
              </a:rPr>
              <a:t>.</a:t>
            </a:r>
            <a:endParaRPr lang="el-GR" sz="27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9563099" y="2969419"/>
            <a:ext cx="228600" cy="228600"/>
          </a:xfrm>
          <a:prstGeom prst="rect">
            <a:avLst/>
          </a:prstGeom>
          <a:noFill/>
          <a:ln w="9525">
            <a:noFill/>
            <a:miter lim="800000"/>
            <a:headEnd/>
            <a:tailEnd/>
          </a:ln>
        </p:spPr>
      </p:pic>
    </p:spTree>
    <p:extLst>
      <p:ext uri="{BB962C8B-B14F-4D97-AF65-F5344CB8AC3E}">
        <p14:creationId xmlns:p14="http://schemas.microsoft.com/office/powerpoint/2010/main" val="38620836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950" fill="hold"/>
                                        <p:tgtEl>
                                          <p:spTgt spid="3"/>
                                        </p:tgtEl>
                                      </p:cBhvr>
                                    </p:cmd>
                                  </p:childTnLst>
                                </p:cTn>
                              </p:par>
                            </p:childTnLst>
                          </p:cTn>
                        </p:par>
                      </p:childTnLst>
                    </p:cTn>
                  </p:par>
                </p:childTnLst>
              </p:cTn>
              <p:nextCondLst>
                <p:cond evt="onClick" delay="0">
                  <p:tgtEl>
                    <p:spTgt spid="3"/>
                  </p:tgtEl>
                </p:cond>
              </p:nextCondLst>
            </p:seq>
            <p:audio>
              <p:cMediaNode vol="92424">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35935" y="947319"/>
            <a:ext cx="7611414" cy="313544"/>
          </a:xfrm>
        </p:spPr>
        <p:txBody>
          <a:bodyPr>
            <a:normAutofit/>
          </a:bodyPr>
          <a:lstStyle/>
          <a:p>
            <a:r>
              <a:rPr lang="el-GR" sz="1500" b="1" dirty="0"/>
              <a:t>Ιστορία της εμφάνισης των 4 κύριων ομάδων (Συνομοταξίες) του Βασιλείου των Φυτών:</a:t>
            </a:r>
          </a:p>
        </p:txBody>
      </p:sp>
      <p:pic>
        <p:nvPicPr>
          <p:cNvPr id="2" name="Εικόνα 1">
            <a:extLst>
              <a:ext uri="{FF2B5EF4-FFF2-40B4-BE49-F238E27FC236}">
                <a16:creationId xmlns:a16="http://schemas.microsoft.com/office/drawing/2014/main" id="{F04FE4CB-DD25-47F0-8BE2-C2A58CD0396D}"/>
              </a:ext>
            </a:extLst>
          </p:cNvPr>
          <p:cNvPicPr>
            <a:picLocks noChangeAspect="1"/>
          </p:cNvPicPr>
          <p:nvPr/>
        </p:nvPicPr>
        <p:blipFill>
          <a:blip r:embed="rId5"/>
          <a:stretch>
            <a:fillRect/>
          </a:stretch>
        </p:blipFill>
        <p:spPr>
          <a:xfrm>
            <a:off x="2445382" y="1456118"/>
            <a:ext cx="5879468" cy="4836336"/>
          </a:xfrm>
          <a:prstGeom prst="rect">
            <a:avLst/>
          </a:prstGeom>
        </p:spPr>
      </p:pic>
      <p:pic>
        <p:nvPicPr>
          <p:cNvPr id="4" name="Εγγεγραμμένος ήχος">
            <a:hlinkClick r:id="" action="ppaction://media"/>
            <a:extLst>
              <a:ext uri="{FF2B5EF4-FFF2-40B4-BE49-F238E27FC236}">
                <a16:creationId xmlns:a16="http://schemas.microsoft.com/office/drawing/2014/main" id="{33F32B9E-ADA9-46B8-A916-DA3E44A31A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53500" y="3417086"/>
            <a:ext cx="45720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2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524000" y="857252"/>
            <a:ext cx="9144000" cy="457199"/>
          </a:xfrm>
        </p:spPr>
        <p:txBody>
          <a:bodyPr>
            <a:normAutofit fontScale="90000"/>
          </a:bodyPr>
          <a:lstStyle/>
          <a:p>
            <a:r>
              <a:rPr lang="el-GR" sz="1800" b="1" dirty="0"/>
              <a:t>Κύριοι παράγοντες που επηρέασαν την εξέλιξη των φυτών: Ο Τρόπος πολλαπλασιασμού και ο τρόπος μεταφοράς του νερού (ύπαρξη σωλήνων).</a:t>
            </a:r>
            <a:endParaRPr lang="el-GR" sz="2400" b="1" dirty="0"/>
          </a:p>
        </p:txBody>
      </p:sp>
      <p:sp>
        <p:nvSpPr>
          <p:cNvPr id="7171" name="TextBox 2"/>
          <p:cNvSpPr txBox="1">
            <a:spLocks noChangeArrowheads="1"/>
          </p:cNvSpPr>
          <p:nvPr/>
        </p:nvSpPr>
        <p:spPr bwMode="auto">
          <a:xfrm>
            <a:off x="1617520" y="1538792"/>
            <a:ext cx="8905009" cy="424731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a:noFill/>
            <a:miter lim="800000"/>
            <a:headEnd/>
            <a:tailEnd/>
          </a:ln>
        </p:spPr>
        <p:txBody>
          <a:bodyPr wrap="square">
            <a:spAutoFit/>
          </a:bodyPr>
          <a:lstStyle/>
          <a:p>
            <a:r>
              <a:rPr lang="el-GR" dirty="0"/>
              <a:t>           </a:t>
            </a:r>
          </a:p>
          <a:p>
            <a:r>
              <a:rPr lang="el-GR" dirty="0"/>
              <a:t> </a:t>
            </a:r>
            <a:r>
              <a:rPr lang="el-GR" b="1" dirty="0"/>
              <a:t>Συνομοταξία Βρυόφυτα : </a:t>
            </a:r>
            <a:r>
              <a:rPr lang="el-GR" dirty="0"/>
              <a:t>Ζουν στη στεριά, αλλά εξαρτώνται ακόμη από την ύπαρξη νερού, τουλάχιστον για τον Πολλαπλασιασμό τους, αλλά επειδή δεν έχουν αποκτήσει  εσωτερικούς σωλήνες- (</a:t>
            </a:r>
            <a:r>
              <a:rPr lang="el-GR" b="1" dirty="0"/>
              <a:t>τραχείες</a:t>
            </a:r>
            <a:r>
              <a:rPr lang="el-GR" dirty="0"/>
              <a:t>) για να μεταφέρουν το νερό, περιορίζονται σε μικρό μέγεθος και ζουν κανονικά όταν υπάρχει νερό στο περιβάλλον.</a:t>
            </a:r>
          </a:p>
          <a:p>
            <a:r>
              <a:rPr lang="el-GR" dirty="0"/>
              <a:t> </a:t>
            </a:r>
            <a:r>
              <a:rPr lang="el-GR" b="1" dirty="0"/>
              <a:t>Συνομοταξία  Πτεριδόφυτα: </a:t>
            </a:r>
            <a:r>
              <a:rPr lang="el-GR" dirty="0"/>
              <a:t>Διασταυρώνονται μέσω του νερού, αλλά δεν χρειάζεται να είναι όλα τα κύτταρά τους σε επαφή με το νερό. Κάποια που είναι ψηλά, δέχονται το νερό μέσω εσωτερικών σωλήνων: τις τραχείες. Από εδώ και πέρα τα φυτά ονομάζονται  </a:t>
            </a:r>
            <a:r>
              <a:rPr lang="el-GR" b="1" dirty="0" err="1"/>
              <a:t>Τραχειόφυτα</a:t>
            </a:r>
            <a:r>
              <a:rPr lang="el-GR" dirty="0"/>
              <a:t>.</a:t>
            </a:r>
          </a:p>
          <a:p>
            <a:r>
              <a:rPr lang="el-GR" b="1" dirty="0"/>
              <a:t>Συνομοταξία Σπερματόφυτα: </a:t>
            </a:r>
            <a:r>
              <a:rPr lang="el-GR" dirty="0"/>
              <a:t>Είναι φυτά που αρχικά διασταυρώνονται μέσω του αέρα και αργότερα μέσω των εντόμων. Το πρώτο γονιμοποιημένο κύτταρο αποκτά τη μορφή Σπόρου (κουκουνάρι και αργότερα κουκούτσι μέσα σε καρπό).</a:t>
            </a:r>
          </a:p>
          <a:p>
            <a:r>
              <a:rPr lang="el-GR" dirty="0"/>
              <a:t>         </a:t>
            </a:r>
            <a:r>
              <a:rPr lang="el-GR" b="1" dirty="0"/>
              <a:t>Ομοταξία Γυμνόσπερμα </a:t>
            </a:r>
            <a:r>
              <a:rPr lang="el-GR" dirty="0"/>
              <a:t>χωρίς άνθη (διασταύρωση μέσω του αέρα)</a:t>
            </a:r>
          </a:p>
          <a:p>
            <a:r>
              <a:rPr lang="el-GR" dirty="0"/>
              <a:t>         </a:t>
            </a:r>
            <a:r>
              <a:rPr lang="el-GR" b="1" dirty="0"/>
              <a:t>Ομοταξία Αγγειόσπερμα </a:t>
            </a:r>
            <a:r>
              <a:rPr lang="el-GR" dirty="0"/>
              <a:t>(με άνθη): διασταύρωση μέσω των εντόμων, και καμμιά φορά και μέσω του αέρα, ή μικρών πουλιών.</a:t>
            </a:r>
          </a:p>
        </p:txBody>
      </p:sp>
      <p:pic>
        <p:nvPicPr>
          <p:cNvPr id="2" name="Εγγεγραμμένος ήχος">
            <a:hlinkClick r:id="" action="ppaction://media"/>
            <a:extLst>
              <a:ext uri="{FF2B5EF4-FFF2-40B4-BE49-F238E27FC236}">
                <a16:creationId xmlns:a16="http://schemas.microsoft.com/office/drawing/2014/main" id="{2012E853-AB45-4A12-9738-9F44635501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94800" y="2006600"/>
            <a:ext cx="45720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2667002" y="1134413"/>
            <a:ext cx="6536531" cy="4016484"/>
          </a:xfrm>
          <a:prstGeom prst="rect">
            <a:avLst/>
          </a:prstGeom>
          <a:noFill/>
          <a:ln w="9525">
            <a:noFill/>
            <a:miter lim="800000"/>
            <a:headEnd/>
            <a:tailEnd/>
          </a:ln>
        </p:spPr>
        <p:txBody>
          <a:bodyPr anchor="ctr">
            <a:spAutoFit/>
          </a:bodyPr>
          <a:lstStyle/>
          <a:p>
            <a:pPr indent="80963" algn="just"/>
            <a:r>
              <a:rPr lang="el-GR" sz="2100" b="1" dirty="0">
                <a:latin typeface="Times New Roman" pitchFamily="18" charset="0"/>
                <a:cs typeface="Times New Roman" pitchFamily="18" charset="0"/>
              </a:rPr>
              <a:t>ΣΥΝΟΜΟ</a:t>
            </a:r>
            <a:r>
              <a:rPr lang="en-GB" sz="2100" b="1" dirty="0">
                <a:latin typeface="Times New Roman" pitchFamily="18" charset="0"/>
                <a:cs typeface="Times New Roman" pitchFamily="18" charset="0"/>
              </a:rPr>
              <a:t>T</a:t>
            </a:r>
            <a:r>
              <a:rPr lang="el-GR" sz="2100" b="1" dirty="0">
                <a:latin typeface="Times New Roman" pitchFamily="18" charset="0"/>
                <a:cs typeface="Times New Roman" pitchFamily="18" charset="0"/>
              </a:rPr>
              <a:t>ΑΞΙΑ    ΘΑΛΛΟΦΥ</a:t>
            </a:r>
            <a:r>
              <a:rPr lang="en-GB" sz="2100" b="1" dirty="0">
                <a:latin typeface="Times New Roman" pitchFamily="18" charset="0"/>
                <a:cs typeface="Times New Roman" pitchFamily="18" charset="0"/>
              </a:rPr>
              <a:t>T</a:t>
            </a:r>
            <a:r>
              <a:rPr lang="el-GR" sz="2100" b="1" dirty="0">
                <a:latin typeface="Times New Roman" pitchFamily="18" charset="0"/>
                <a:cs typeface="Times New Roman" pitchFamily="18" charset="0"/>
              </a:rPr>
              <a:t>Α</a:t>
            </a:r>
            <a:endParaRPr lang="el-GR" dirty="0"/>
          </a:p>
          <a:p>
            <a:pPr indent="80963" algn="just" eaLnBrk="0" hangingPunct="0"/>
            <a:r>
              <a:rPr lang="en-GB" sz="2100" dirty="0">
                <a:latin typeface="Times New Roman" pitchFamily="18" charset="0"/>
                <a:cs typeface="Times New Roman" pitchFamily="18" charset="0"/>
              </a:rPr>
              <a:t>T</a:t>
            </a:r>
            <a:r>
              <a:rPr lang="el-GR" sz="2100" dirty="0">
                <a:latin typeface="Times New Roman" pitchFamily="18" charset="0"/>
                <a:cs typeface="Times New Roman" pitchFamily="18" charset="0"/>
              </a:rPr>
              <a:t>α βασικά χαρακτηριστικά τους είναι τα εξής:</a:t>
            </a:r>
            <a:endParaRPr lang="el-GR" dirty="0"/>
          </a:p>
          <a:p>
            <a:pPr indent="80963" algn="just" eaLnBrk="0" hangingPunct="0"/>
            <a:r>
              <a:rPr lang="el-GR" sz="2100" dirty="0">
                <a:latin typeface="Times New Roman" pitchFamily="18" charset="0"/>
                <a:cs typeface="Times New Roman" pitchFamily="18" charset="0"/>
              </a:rPr>
              <a:t>Είναι απλοί φυτικοί οργανισμοί των οποίων το σώμα είναι θαλλός, δεν είναι δηλ. διαφοροποιημένο σε ρίζα, κορμό και φύλλα, κάτι που συμβαίνει  σε άλλες κατηγορίες φυτών. </a:t>
            </a:r>
            <a:endParaRPr lang="el-GR" dirty="0"/>
          </a:p>
          <a:p>
            <a:pPr indent="80963" algn="just" eaLnBrk="0" hangingPunct="0"/>
            <a:r>
              <a:rPr lang="el-GR" sz="1200" dirty="0">
                <a:latin typeface="Times New Roman" pitchFamily="18" charset="0"/>
                <a:cs typeface="Times New Roman" pitchFamily="18" charset="0"/>
              </a:rPr>
              <a:t>Εμφανίζουν μεγάλο εύρος μορφών και μεγεθών, από μικροσκοπικές μονοκύτταρες μορφές μέχρι μεγάλα θαλάσσια </a:t>
            </a:r>
            <a:r>
              <a:rPr lang="el-GR" sz="1200" dirty="0" err="1">
                <a:latin typeface="Times New Roman" pitchFamily="18" charset="0"/>
                <a:cs typeface="Times New Roman" pitchFamily="18" charset="0"/>
              </a:rPr>
              <a:t>φύκη</a:t>
            </a:r>
            <a:r>
              <a:rPr lang="el-GR" sz="1200" dirty="0">
                <a:latin typeface="Times New Roman" pitchFamily="18" charset="0"/>
                <a:cs typeface="Times New Roman" pitchFamily="18" charset="0"/>
              </a:rPr>
              <a:t>.</a:t>
            </a:r>
            <a:endParaRPr lang="el-GR" sz="1050" dirty="0"/>
          </a:p>
          <a:p>
            <a:pPr indent="80963" algn="just" eaLnBrk="0" hangingPunct="0"/>
            <a:r>
              <a:rPr lang="el-GR" sz="2100" b="1" dirty="0">
                <a:latin typeface="Times New Roman" pitchFamily="18" charset="0"/>
                <a:cs typeface="Times New Roman" pitchFamily="18" charset="0"/>
              </a:rPr>
              <a:t>Ομοταξία: </a:t>
            </a:r>
            <a:r>
              <a:rPr lang="el-GR" sz="2100" b="1" dirty="0" err="1">
                <a:latin typeface="Times New Roman" pitchFamily="18" charset="0"/>
                <a:cs typeface="Times New Roman" pitchFamily="18" charset="0"/>
              </a:rPr>
              <a:t>Φύκη</a:t>
            </a:r>
            <a:r>
              <a:rPr lang="el-GR" sz="2100" b="1" dirty="0">
                <a:latin typeface="Times New Roman" pitchFamily="18" charset="0"/>
                <a:cs typeface="Times New Roman" pitchFamily="18" charset="0"/>
              </a:rPr>
              <a:t> (</a:t>
            </a:r>
            <a:r>
              <a:rPr lang="en-GB" sz="2100" b="1" dirty="0">
                <a:latin typeface="Times New Roman" pitchFamily="18" charset="0"/>
                <a:cs typeface="Times New Roman" pitchFamily="18" charset="0"/>
              </a:rPr>
              <a:t>Algae</a:t>
            </a:r>
            <a:r>
              <a:rPr lang="el-GR" sz="2100" b="1" dirty="0">
                <a:latin typeface="Times New Roman" pitchFamily="18" charset="0"/>
                <a:cs typeface="Times New Roman" pitchFamily="18" charset="0"/>
              </a:rPr>
              <a:t>)</a:t>
            </a:r>
            <a:endParaRPr lang="el-GR" dirty="0"/>
          </a:p>
          <a:p>
            <a:pPr indent="80963" algn="just" eaLnBrk="0" hangingPunct="0"/>
            <a:r>
              <a:rPr lang="el-GR" sz="2100" dirty="0">
                <a:latin typeface="Times New Roman" pitchFamily="18" charset="0"/>
                <a:cs typeface="Times New Roman" pitchFamily="18" charset="0"/>
              </a:rPr>
              <a:t>Είναι φωτοσυνθετικά και υδρόβια, κατά κύριο λόγο, θαλλόφυτα. </a:t>
            </a:r>
            <a:endParaRPr lang="en-US" sz="2100" dirty="0">
              <a:latin typeface="Times New Roman" pitchFamily="18" charset="0"/>
              <a:cs typeface="Times New Roman" pitchFamily="18" charset="0"/>
            </a:endParaRPr>
          </a:p>
          <a:p>
            <a:pPr indent="80963" algn="just" eaLnBrk="0" hangingPunct="0"/>
            <a:r>
              <a:rPr lang="el-GR" altLang="el-GR" sz="2400" i="1" dirty="0" err="1">
                <a:latin typeface="Arial" panose="020B0604020202020204" pitchFamily="34" charset="0"/>
              </a:rPr>
              <a:t>Arthrospira</a:t>
            </a:r>
            <a:r>
              <a:rPr lang="el-GR" altLang="el-GR" sz="2400" i="1" dirty="0">
                <a:latin typeface="Arial" panose="020B0604020202020204" pitchFamily="34" charset="0"/>
              </a:rPr>
              <a:t> </a:t>
            </a:r>
            <a:r>
              <a:rPr lang="el-GR" altLang="el-GR" sz="2400" i="1" dirty="0" err="1">
                <a:latin typeface="Arial" panose="020B0604020202020204" pitchFamily="34" charset="0"/>
              </a:rPr>
              <a:t>platensis</a:t>
            </a:r>
            <a:r>
              <a:rPr lang="el-GR" altLang="el-GR" sz="2400" dirty="0">
                <a:latin typeface="Arial" panose="020B0604020202020204" pitchFamily="34" charset="0"/>
              </a:rPr>
              <a:t>,</a:t>
            </a:r>
            <a:r>
              <a:rPr lang="en-US" altLang="el-GR" sz="2400" dirty="0">
                <a:latin typeface="Arial" panose="020B0604020202020204" pitchFamily="34" charset="0"/>
              </a:rPr>
              <a:t> (SPIRULINA)</a:t>
            </a:r>
            <a:endParaRPr lang="el-GR" sz="2100" dirty="0">
              <a:latin typeface="Times New Roman" pitchFamily="18" charset="0"/>
              <a:cs typeface="Times New Roman" pitchFamily="18" charset="0"/>
            </a:endParaRPr>
          </a:p>
          <a:p>
            <a:pPr indent="80963" algn="just" eaLnBrk="0" hangingPunct="0"/>
            <a:endParaRPr lang="el-GR"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5981700" y="3314700"/>
            <a:ext cx="228600" cy="228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5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ChangeArrowheads="1"/>
          </p:cNvSpPr>
          <p:nvPr/>
        </p:nvSpPr>
        <p:spPr bwMode="auto">
          <a:xfrm rot="10800000" flipV="1">
            <a:off x="1774825" y="2787698"/>
            <a:ext cx="7524750" cy="3470181"/>
          </a:xfrm>
          <a:prstGeom prst="rect">
            <a:avLst/>
          </a:prstGeom>
          <a:noFill/>
          <a:ln w="9525">
            <a:noFill/>
            <a:miter lim="800000"/>
            <a:headEnd/>
            <a:tailEnd/>
          </a:ln>
          <a:effectLst/>
        </p:spPr>
        <p:txBody>
          <a:bodyPr anchor="ctr">
            <a:spAutoFit/>
          </a:bodyPr>
          <a:lstStyle/>
          <a:p>
            <a:pPr eaLnBrk="0" hangingPunct="0">
              <a:defRPr/>
            </a:pPr>
            <a:r>
              <a:rPr lang="el-GR" sz="1200" dirty="0">
                <a:solidFill>
                  <a:srgbClr val="000000"/>
                </a:solidFill>
                <a:latin typeface="Arial" pitchFamily="34" charset="0"/>
                <a:cs typeface="Arial" pitchFamily="34" charset="0"/>
              </a:rPr>
              <a:t>Συγκεκριμένα, είναι από τις πληρέστερες τροφές στον κόσμο. Όλα τα βασικά αμινοξέα περιλαμβάνονται στο σπειροειδές αυτό φύκι. Έχει πάνω από 100 πολύτιμες θρεπτικές ουσίες και είναι ιδιαίτερα εύπεπτη τροφή, γι’ αυτό και την καταναλώνουν οι αστροναύτες στο διάστημα. H NASA χαρακτήρισε τη σπιρουλίνα «τροφή του μέλλοντος» και ο OHE «ιδανική τροφή για την ανθρωπότητα», αφού με τόσο πολλά θρεπτικά συστατικά και σε τόσο μεγάλες ποσότητες που τα περιέχει, αποτελεί πολύτιμη τροφή σε περιπτώσεις υποσιτισμού.</a:t>
            </a:r>
            <a:br>
              <a:rPr lang="el-GR" sz="1050" dirty="0">
                <a:latin typeface="Arial" pitchFamily="34" charset="0"/>
              </a:rPr>
            </a:br>
            <a:br>
              <a:rPr lang="el-GR" sz="2000" dirty="0">
                <a:latin typeface="Arial" pitchFamily="34" charset="0"/>
              </a:rPr>
            </a:br>
            <a:br>
              <a:rPr lang="el-GR" sz="2000" dirty="0">
                <a:latin typeface="Arial" pitchFamily="34" charset="0"/>
              </a:rPr>
            </a:br>
            <a:r>
              <a:rPr lang="el-GR" sz="2800" dirty="0">
                <a:latin typeface="Arial" pitchFamily="34" charset="0"/>
              </a:rPr>
              <a:t>Γιατί να την εντάξετε στη διατροφή σας </a:t>
            </a:r>
            <a:br>
              <a:rPr lang="el-GR" sz="2800" dirty="0">
                <a:latin typeface="Arial" pitchFamily="34" charset="0"/>
              </a:rPr>
            </a:br>
            <a:r>
              <a:rPr lang="el-GR" sz="1050" dirty="0">
                <a:solidFill>
                  <a:srgbClr val="000000"/>
                </a:solidFill>
                <a:latin typeface="Arial" pitchFamily="34" charset="0"/>
                <a:cs typeface="Arial" pitchFamily="34" charset="0"/>
              </a:rPr>
              <a:t>• Aποτελεί την πλουσιότερη σε πρωτεΐνη «πράσινη τροφή», με περιεκτικότητα 55-70%. </a:t>
            </a:r>
            <a:br>
              <a:rPr lang="el-GR" sz="900" dirty="0">
                <a:latin typeface="Arial" pitchFamily="34" charset="0"/>
              </a:rPr>
            </a:br>
            <a:r>
              <a:rPr lang="el-GR" sz="1050" dirty="0">
                <a:solidFill>
                  <a:srgbClr val="000000"/>
                </a:solidFill>
                <a:latin typeface="Arial" pitchFamily="34" charset="0"/>
                <a:cs typeface="Arial" pitchFamily="34" charset="0"/>
              </a:rPr>
              <a:t>• Περιέχει πολύ λίγες θερμίδες. Για παράδειγμα, 5 γρ. (μέχρι τόσα συνιστάται, γενικά, να καταναλώνει την ημέρα ένας υγιής άνθρωπος) σας δίνουν περίπου 14,5 θερμίδες. </a:t>
            </a:r>
            <a:br>
              <a:rPr lang="el-GR" sz="900" dirty="0">
                <a:latin typeface="Arial" pitchFamily="34" charset="0"/>
              </a:rPr>
            </a:br>
            <a:r>
              <a:rPr lang="el-GR" sz="1050" dirty="0">
                <a:solidFill>
                  <a:srgbClr val="000000"/>
                </a:solidFill>
                <a:latin typeface="Arial" pitchFamily="34" charset="0"/>
                <a:cs typeface="Arial" pitchFamily="34" charset="0"/>
              </a:rPr>
              <a:t>• Δεν περιέχει καθόλου χοληστερίνη. </a:t>
            </a:r>
            <a:br>
              <a:rPr lang="el-GR" sz="900" dirty="0">
                <a:latin typeface="Arial" pitchFamily="34" charset="0"/>
              </a:rPr>
            </a:br>
            <a:r>
              <a:rPr lang="el-GR" sz="1050" dirty="0">
                <a:solidFill>
                  <a:srgbClr val="000000"/>
                </a:solidFill>
                <a:latin typeface="Arial" pitchFamily="34" charset="0"/>
                <a:cs typeface="Arial" pitchFamily="34" charset="0"/>
              </a:rPr>
              <a:t>• Έχει περίπου 58 φορές περισσότερο σίδηρο από ό,τι το ωμό σπανάκι. </a:t>
            </a:r>
            <a:br>
              <a:rPr lang="el-GR" sz="900" dirty="0">
                <a:latin typeface="Arial" pitchFamily="34" charset="0"/>
              </a:rPr>
            </a:br>
            <a:r>
              <a:rPr lang="el-GR" sz="1050" dirty="0">
                <a:solidFill>
                  <a:srgbClr val="000000"/>
                </a:solidFill>
                <a:latin typeface="Arial" pitchFamily="34" charset="0"/>
                <a:cs typeface="Arial" pitchFamily="34" charset="0"/>
              </a:rPr>
              <a:t>• Eίναι από τις πιο πλούσιες τροφές στην αντιοξειδωτική προ-βιταμίνη A (β-καροτένιο). </a:t>
            </a:r>
            <a:br>
              <a:rPr lang="el-GR" sz="900" dirty="0">
                <a:latin typeface="Arial" pitchFamily="34" charset="0"/>
              </a:rPr>
            </a:br>
            <a:r>
              <a:rPr lang="el-GR" sz="1050" dirty="0">
                <a:solidFill>
                  <a:srgbClr val="000000"/>
                </a:solidFill>
                <a:latin typeface="Arial" pitchFamily="34" charset="0"/>
                <a:cs typeface="Arial" pitchFamily="34" charset="0"/>
              </a:rPr>
              <a:t>• Eίναι ιδιαίτερα καλή πηγή των βιταμινών B12 και E. </a:t>
            </a:r>
            <a:r>
              <a:rPr lang="el-GR" sz="900" dirty="0">
                <a:latin typeface="Arial" pitchFamily="34" charset="0"/>
              </a:rPr>
              <a:t> </a:t>
            </a:r>
          </a:p>
          <a:p>
            <a:pPr eaLnBrk="0" hangingPunct="0">
              <a:defRPr/>
            </a:pPr>
            <a:endParaRPr lang="el-GR" dirty="0">
              <a:latin typeface="Arial" pitchFamily="34" charset="0"/>
            </a:endParaRPr>
          </a:p>
        </p:txBody>
      </p:sp>
      <p:pic>
        <p:nvPicPr>
          <p:cNvPr id="16387" name="Picture 3" descr="http://www.gardenmagazine.gr/images/stories/1landhealth/spiroulina/2.jpg"/>
          <p:cNvPicPr>
            <a:picLocks noChangeAspect="1" noChangeArrowheads="1"/>
          </p:cNvPicPr>
          <p:nvPr/>
        </p:nvPicPr>
        <p:blipFill>
          <a:blip r:embed="rId3" cstate="print"/>
          <a:srcRect/>
          <a:stretch>
            <a:fillRect/>
          </a:stretch>
        </p:blipFill>
        <p:spPr bwMode="auto">
          <a:xfrm>
            <a:off x="2063750" y="1052514"/>
            <a:ext cx="2535238" cy="1584325"/>
          </a:xfrm>
          <a:prstGeom prst="rect">
            <a:avLst/>
          </a:prstGeom>
          <a:noFill/>
          <a:ln w="9525">
            <a:noFill/>
            <a:miter lim="800000"/>
            <a:headEnd/>
            <a:tailEnd/>
          </a:ln>
        </p:spPr>
      </p:pic>
      <p:sp>
        <p:nvSpPr>
          <p:cNvPr id="16388" name="Rectangle 4"/>
          <p:cNvSpPr>
            <a:spLocks noChangeArrowheads="1"/>
          </p:cNvSpPr>
          <p:nvPr/>
        </p:nvSpPr>
        <p:spPr bwMode="auto">
          <a:xfrm>
            <a:off x="3792538" y="6488113"/>
            <a:ext cx="1547668" cy="369332"/>
          </a:xfrm>
          <a:prstGeom prst="rect">
            <a:avLst/>
          </a:prstGeom>
          <a:noFill/>
          <a:ln w="9525">
            <a:noFill/>
            <a:miter lim="800000"/>
            <a:headEnd/>
            <a:tailEnd/>
          </a:ln>
        </p:spPr>
        <p:txBody>
          <a:bodyPr wrap="none">
            <a:spAutoFit/>
          </a:bodyPr>
          <a:lstStyle/>
          <a:p>
            <a:r>
              <a:rPr lang="en-GB"/>
              <a:t>Oscillatoriales.</a:t>
            </a:r>
            <a:endParaRPr lang="el-GR"/>
          </a:p>
        </p:txBody>
      </p:sp>
      <p:pic>
        <p:nvPicPr>
          <p:cNvPr id="16390" name="Picture 7" descr="http://upload.wikimedia.org/wikipedia/commons/thumb/9/9b/Spirogyra_cell.jpg/115px-Spirogyra_cell.jpg"/>
          <p:cNvPicPr>
            <a:picLocks noChangeAspect="1" noChangeArrowheads="1"/>
          </p:cNvPicPr>
          <p:nvPr/>
        </p:nvPicPr>
        <p:blipFill>
          <a:blip r:embed="rId4" cstate="print"/>
          <a:srcRect/>
          <a:stretch>
            <a:fillRect/>
          </a:stretch>
        </p:blipFill>
        <p:spPr bwMode="auto">
          <a:xfrm>
            <a:off x="6167439" y="765176"/>
            <a:ext cx="1944687" cy="2028825"/>
          </a:xfrm>
          <a:prstGeom prst="rect">
            <a:avLst/>
          </a:prstGeom>
          <a:noFill/>
          <a:ln w="9525">
            <a:noFill/>
            <a:miter lim="800000"/>
            <a:headEnd/>
            <a:tailEnd/>
          </a:ln>
        </p:spPr>
      </p:pic>
      <p:sp>
        <p:nvSpPr>
          <p:cNvPr id="4" name="Rectangle 3">
            <a:extLst>
              <a:ext uri="{FF2B5EF4-FFF2-40B4-BE49-F238E27FC236}">
                <a16:creationId xmlns:a16="http://schemas.microsoft.com/office/drawing/2014/main" id="{FCD0006D-CECD-2162-3C99-C69BE8B45845}"/>
              </a:ext>
            </a:extLst>
          </p:cNvPr>
          <p:cNvSpPr>
            <a:spLocks noGrp="1" noChangeArrowheads="1"/>
          </p:cNvSpPr>
          <p:nvPr>
            <p:ph type="title"/>
          </p:nvPr>
        </p:nvSpPr>
        <p:spPr bwMode="auto">
          <a:xfrm>
            <a:off x="1919288" y="60603"/>
            <a:ext cx="35702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1" u="none" strike="noStrike" cap="none" normalizeH="0" baseline="0" dirty="0" err="1">
                <a:ln>
                  <a:noFill/>
                </a:ln>
                <a:solidFill>
                  <a:schemeClr val="tx1"/>
                </a:solidFill>
                <a:effectLst/>
                <a:latin typeface="Arial" panose="020B0604020202020204" pitchFamily="34" charset="0"/>
              </a:rPr>
              <a:t>Arthrospira</a:t>
            </a:r>
            <a:r>
              <a:rPr kumimoji="0" lang="el-GR" altLang="el-GR" sz="1800" b="0" i="1" u="none" strike="noStrike" cap="none" normalizeH="0" baseline="0" dirty="0">
                <a:ln>
                  <a:noFill/>
                </a:ln>
                <a:solidFill>
                  <a:schemeClr val="tx1"/>
                </a:solidFill>
                <a:effectLst/>
                <a:latin typeface="Arial" panose="020B0604020202020204" pitchFamily="34" charset="0"/>
              </a:rPr>
              <a:t> </a:t>
            </a:r>
            <a:r>
              <a:rPr kumimoji="0" lang="el-GR" altLang="el-GR" sz="1800" b="0" i="1" u="none" strike="noStrike" cap="none" normalizeH="0" baseline="0" dirty="0" err="1">
                <a:ln>
                  <a:noFill/>
                </a:ln>
                <a:solidFill>
                  <a:schemeClr val="tx1"/>
                </a:solidFill>
                <a:effectLst/>
                <a:latin typeface="Arial" panose="020B0604020202020204" pitchFamily="34" charset="0"/>
              </a:rPr>
              <a:t>platensis</a:t>
            </a:r>
            <a:r>
              <a:rPr kumimoji="0" lang="el-GR" altLang="el-GR" sz="1800" b="0" i="0" u="none" strike="noStrike" cap="none" normalizeH="0" baseline="0" dirty="0">
                <a:ln>
                  <a:noFill/>
                </a:ln>
                <a:solidFill>
                  <a:schemeClr val="tx1"/>
                </a:solidFill>
                <a:effectLst/>
                <a:latin typeface="Arial" panose="020B0604020202020204" pitchFamily="34" charset="0"/>
              </a:rPr>
              <a:t>,</a:t>
            </a:r>
            <a:r>
              <a:rPr kumimoji="0" lang="en-US" altLang="el-GR" sz="1800" b="0" i="0" u="none" strike="noStrike" cap="none" normalizeH="0" baseline="0" dirty="0">
                <a:ln>
                  <a:noFill/>
                </a:ln>
                <a:solidFill>
                  <a:schemeClr val="tx1"/>
                </a:solidFill>
                <a:effectLst/>
                <a:latin typeface="Arial" panose="020B0604020202020204" pitchFamily="34" charset="0"/>
              </a:rPr>
              <a:t> (SPIRULINA)</a:t>
            </a: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21880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B4E841F-BD5E-49EC-8EC2-B40F5D8B3089}"/>
              </a:ext>
            </a:extLst>
          </p:cNvPr>
          <p:cNvSpPr>
            <a:spLocks noGrp="1"/>
          </p:cNvSpPr>
          <p:nvPr>
            <p:ph type="ctrTitle"/>
          </p:nvPr>
        </p:nvSpPr>
        <p:spPr>
          <a:xfrm>
            <a:off x="479376" y="2839363"/>
            <a:ext cx="10729192" cy="1470025"/>
          </a:xfrm>
        </p:spPr>
        <p:txBody>
          <a:bodyPr>
            <a:normAutofit fontScale="90000"/>
          </a:bodyPr>
          <a:lstStyle/>
          <a:p>
            <a:r>
              <a:rPr lang="el-GR" sz="3200" dirty="0"/>
              <a:t>Προτού δείτε τις διαφάνειες, παρακολουθείστε το </a:t>
            </a:r>
            <a:r>
              <a:rPr lang="en-US" sz="3200" dirty="0"/>
              <a:t>Video-</a:t>
            </a:r>
            <a:r>
              <a:rPr lang="el-GR" sz="3200" dirty="0"/>
              <a:t>Στα</a:t>
            </a:r>
            <a:r>
              <a:rPr lang="en-US" sz="3200" dirty="0"/>
              <a:t> </a:t>
            </a:r>
            <a:r>
              <a:rPr lang="el-GR" sz="3200" dirty="0"/>
              <a:t>Πολυμέσα- Εισαγωγή στο </a:t>
            </a:r>
            <a:r>
              <a:rPr lang="el-GR" sz="3200" dirty="0" err="1"/>
              <a:t>Μάθ</a:t>
            </a:r>
            <a:r>
              <a:rPr lang="el-GR" sz="3200" dirty="0"/>
              <a:t>. #4 </a:t>
            </a:r>
            <a:br>
              <a:rPr lang="el-GR" sz="3200" dirty="0"/>
            </a:br>
            <a:r>
              <a:rPr lang="en-US" sz="3200" dirty="0"/>
              <a:t>SOS! </a:t>
            </a:r>
            <a:r>
              <a:rPr lang="el-GR" sz="3200" dirty="0"/>
              <a:t>[ΚΑΛΥΤΕΡΑ ΚΑΤΕΒΑΣΤΕ</a:t>
            </a:r>
            <a:r>
              <a:rPr lang="en-US" sz="3200" dirty="0"/>
              <a:t> </a:t>
            </a:r>
            <a:r>
              <a:rPr lang="el-GR" sz="3200" dirty="0"/>
              <a:t>ΤΙΣ ΣΤΟΝ </a:t>
            </a:r>
            <a:r>
              <a:rPr lang="en-US" sz="3200" dirty="0"/>
              <a:t>H/Y </a:t>
            </a:r>
            <a:r>
              <a:rPr lang="el-GR" sz="3200" dirty="0"/>
              <a:t>σας ή το κινητό σας:</a:t>
            </a:r>
            <a:br>
              <a:rPr lang="el-GR" sz="3200" dirty="0"/>
            </a:br>
            <a:r>
              <a:rPr lang="en-US" sz="3200" dirty="0">
                <a:hlinkClick r:id="rId2"/>
              </a:rPr>
              <a:t>https://eclass.uoa.gr/modules/video/index.php</a:t>
            </a:r>
            <a:r>
              <a:rPr lang="el-GR" sz="3200" dirty="0"/>
              <a:t> ] ή βλέπετε στα πολυμέσα </a:t>
            </a:r>
            <a:r>
              <a:rPr lang="el-GR" sz="3100" b="1" dirty="0">
                <a:hlinkClick r:id="rId3" tooltip="Εισαγωγή στο Μάθημα #3 και #4: Ταξινόμηση των ζωντανών Οργανισμών."/>
              </a:rPr>
              <a:t>Εισαγωγή στο Μάθημα #3 και #4: Ταξινόμηση των ζωντανών Οργανισμών.</a:t>
            </a:r>
            <a:r>
              <a:rPr lang="el-GR" sz="3100" dirty="0"/>
              <a:t> </a:t>
            </a:r>
            <a:endParaRPr lang="en-US" dirty="0"/>
          </a:p>
        </p:txBody>
      </p:sp>
      <p:sp>
        <p:nvSpPr>
          <p:cNvPr id="3" name="Υπότιτλος 2">
            <a:extLst>
              <a:ext uri="{FF2B5EF4-FFF2-40B4-BE49-F238E27FC236}">
                <a16:creationId xmlns:a16="http://schemas.microsoft.com/office/drawing/2014/main" id="{011FDFCF-C468-428C-8EC3-BB6A3A1687C0}"/>
              </a:ext>
            </a:extLst>
          </p:cNvPr>
          <p:cNvSpPr>
            <a:spLocks noGrp="1"/>
          </p:cNvSpPr>
          <p:nvPr>
            <p:ph type="subTitle" idx="1"/>
          </p:nvPr>
        </p:nvSpPr>
        <p:spPr>
          <a:xfrm>
            <a:off x="1271464" y="80629"/>
            <a:ext cx="8424936" cy="1908211"/>
          </a:xfrm>
        </p:spPr>
        <p:txBody>
          <a:bodyPr/>
          <a:lstStyle/>
          <a:p>
            <a:r>
              <a:rPr lang="el-GR" b="1" dirty="0"/>
              <a:t>ΕΙΣΑΓΩΓΗ ΣΤΗ ΒΙΟΠΟΙΚΙΛΟΤΗΤΑ ΩΣ ΒΑΣΙΚΟ ΣΤΟΙΧΕΙΟ ΤΗΣ ΑΕΙΦΟΡΙΑΣ-ΤΑΞΙΝΟΜΗΣΗ ΤΩΝ ΖΩΝΤΑΝΩΝ ΟΡΓΑΝΙΣΜΩΝ: Ή (</a:t>
            </a:r>
            <a:r>
              <a:rPr lang="el-GR" b="1" dirty="0" err="1"/>
              <a:t>αλλιΩΣ</a:t>
            </a:r>
            <a:r>
              <a:rPr lang="el-GR" b="1" dirty="0"/>
              <a:t>) για ΤΟ ΑΠΟΤΕΛΕΣΜΑ ΤΗΣ ΔΡΑΣΗΣ ΤΗΣ </a:t>
            </a:r>
            <a:r>
              <a:rPr lang="el-GR" b="1" dirty="0" err="1"/>
              <a:t>ΕμΦΕ</a:t>
            </a:r>
            <a:r>
              <a:rPr lang="el-GR" b="1" dirty="0"/>
              <a:t> (</a:t>
            </a:r>
            <a:r>
              <a:rPr lang="el-GR" sz="1800" b="1" dirty="0" err="1"/>
              <a:t>ΕξΕλιξη</a:t>
            </a:r>
            <a:r>
              <a:rPr lang="el-GR" sz="1800" b="1" dirty="0"/>
              <a:t> </a:t>
            </a:r>
            <a:r>
              <a:rPr lang="el-GR" sz="1800" b="1" dirty="0" err="1"/>
              <a:t>μΕσω</a:t>
            </a:r>
            <a:r>
              <a:rPr lang="el-GR" sz="1800" b="1" dirty="0"/>
              <a:t> </a:t>
            </a:r>
            <a:r>
              <a:rPr lang="el-GR" sz="1800" b="1" dirty="0" err="1"/>
              <a:t>ΦυσικΗς</a:t>
            </a:r>
            <a:r>
              <a:rPr lang="el-GR" sz="1800" b="1" dirty="0"/>
              <a:t> </a:t>
            </a:r>
            <a:r>
              <a:rPr lang="el-GR" sz="1800" b="1" dirty="0" err="1"/>
              <a:t>ΕπιλογΗς</a:t>
            </a:r>
            <a:r>
              <a:rPr lang="el-GR" b="1" dirty="0"/>
              <a:t>)</a:t>
            </a:r>
          </a:p>
          <a:p>
            <a:endParaRPr lang="en-US" dirty="0"/>
          </a:p>
        </p:txBody>
      </p:sp>
    </p:spTree>
    <p:extLst>
      <p:ext uri="{BB962C8B-B14F-4D97-AF65-F5344CB8AC3E}">
        <p14:creationId xmlns:p14="http://schemas.microsoft.com/office/powerpoint/2010/main" val="236344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487" name="Rectangle 20486">
            <a:extLst>
              <a:ext uri="{FF2B5EF4-FFF2-40B4-BE49-F238E27FC236}">
                <a16:creationId xmlns:a16="http://schemas.microsoft.com/office/drawing/2014/main" id="{F1FBD9ED-634D-4A6C-B5FE-A2D45EC48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489" name="Rectangle 20488">
            <a:extLst>
              <a:ext uri="{FF2B5EF4-FFF2-40B4-BE49-F238E27FC236}">
                <a16:creationId xmlns:a16="http://schemas.microsoft.com/office/drawing/2014/main" id="{A78A33AE-58B7-4282-8E4F-4824411525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0491" name="Straight Connector 20490">
            <a:extLst>
              <a:ext uri="{FF2B5EF4-FFF2-40B4-BE49-F238E27FC236}">
                <a16:creationId xmlns:a16="http://schemas.microsoft.com/office/drawing/2014/main" id="{4D4D9825-BF05-4FC7-94DE-0E7C866993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493" name="Rectangle 20492">
            <a:extLst>
              <a:ext uri="{FF2B5EF4-FFF2-40B4-BE49-F238E27FC236}">
                <a16:creationId xmlns:a16="http://schemas.microsoft.com/office/drawing/2014/main" id="{34D33442-D148-4775-BF80-91F053E57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4F96914-B8CD-B805-DE1F-A921644E8229}"/>
              </a:ext>
            </a:extLst>
          </p:cNvPr>
          <p:cNvSpPr txBox="1"/>
          <p:nvPr/>
        </p:nvSpPr>
        <p:spPr>
          <a:xfrm>
            <a:off x="6411685" y="634946"/>
            <a:ext cx="5127171" cy="1450757"/>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4800" spc="-50">
                <a:solidFill>
                  <a:schemeClr val="tx1">
                    <a:lumMod val="75000"/>
                    <a:lumOff val="25000"/>
                  </a:schemeClr>
                </a:solidFill>
                <a:latin typeface="+mj-lt"/>
                <a:ea typeface="+mj-ea"/>
                <a:cs typeface="+mj-cs"/>
              </a:rPr>
              <a:t>ΣΥΝΟΜΟΤΑΞΙΑ ΒΡΥΟΦΥΤΑ (ΒΡΥΑ)</a:t>
            </a:r>
          </a:p>
        </p:txBody>
      </p:sp>
      <p:pic>
        <p:nvPicPr>
          <p:cNvPr id="3076" name="Picture 4" descr="Techos de tejas de terracota cubiertos de musgo, Cochabamba, Bolivia  Fotografía de stock - Alamy">
            <a:extLst>
              <a:ext uri="{FF2B5EF4-FFF2-40B4-BE49-F238E27FC236}">
                <a16:creationId xmlns:a16="http://schemas.microsoft.com/office/drawing/2014/main" id="{27D2B0DC-C6CA-49C1-B780-ACA25218A1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27" r="3126" b="2"/>
          <a:stretch/>
        </p:blipFill>
        <p:spPr bwMode="auto">
          <a:xfrm>
            <a:off x="643192" y="1154035"/>
            <a:ext cx="5451627" cy="4229888"/>
          </a:xfrm>
          <a:prstGeom prst="rect">
            <a:avLst/>
          </a:prstGeom>
          <a:noFill/>
          <a:extLst>
            <a:ext uri="{909E8E84-426E-40DD-AFC4-6F175D3DCCD1}">
              <a14:hiddenFill xmlns:a14="http://schemas.microsoft.com/office/drawing/2010/main">
                <a:solidFill>
                  <a:srgbClr val="FFFFFF"/>
                </a:solidFill>
              </a14:hiddenFill>
            </a:ext>
          </a:extLst>
        </p:spPr>
      </p:pic>
      <p:cxnSp>
        <p:nvCxnSpPr>
          <p:cNvPr id="20495" name="Straight Connector 20494">
            <a:extLst>
              <a:ext uri="{FF2B5EF4-FFF2-40B4-BE49-F238E27FC236}">
                <a16:creationId xmlns:a16="http://schemas.microsoft.com/office/drawing/2014/main" id="{E8EF2C47-53DA-4F9F-918A-F6057C8EB8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0482" name="Rectangle 1"/>
          <p:cNvSpPr>
            <a:spLocks noChangeArrowheads="1"/>
          </p:cNvSpPr>
          <p:nvPr/>
        </p:nvSpPr>
        <p:spPr bwMode="auto">
          <a:xfrm>
            <a:off x="6411684" y="2198914"/>
            <a:ext cx="5127172" cy="3670180"/>
          </a:xfrm>
          <a:prstGeom prst="rect">
            <a:avLst/>
          </a:prstGeom>
        </p:spPr>
        <p:txBody>
          <a:bodyPr vert="horz" lIns="0" tIns="45720" rIns="0" bIns="45720" rtlCol="0">
            <a:normAutofit/>
          </a:bodyPr>
          <a:lstStyle/>
          <a:p>
            <a:pPr indent="-228600" defTabSz="914400">
              <a:lnSpc>
                <a:spcPct val="90000"/>
              </a:lnSpc>
              <a:spcAft>
                <a:spcPts val="600"/>
              </a:spcAft>
              <a:buClr>
                <a:schemeClr val="accent1"/>
              </a:buClr>
              <a:buFont typeface="Calibri" panose="020F0502020204030204" pitchFamily="34" charset="0"/>
              <a:buChar char="•"/>
              <a:tabLst>
                <a:tab pos="269875" algn="l"/>
              </a:tabLst>
            </a:pPr>
            <a:r>
              <a:rPr lang="en-US" b="1">
                <a:solidFill>
                  <a:schemeClr val="tx1">
                    <a:lumMod val="75000"/>
                    <a:lumOff val="25000"/>
                  </a:schemeClr>
                </a:solidFill>
              </a:rPr>
              <a:t>ΣΥΝΟΜΟTΑΞΙΑ:    ΒΡΥΟΦΥTΑ.</a:t>
            </a:r>
            <a:endParaRPr lang="en-US">
              <a:solidFill>
                <a:schemeClr val="tx1">
                  <a:lumMod val="75000"/>
                  <a:lumOff val="25000"/>
                </a:schemeClr>
              </a:solidFill>
            </a:endParaRPr>
          </a:p>
          <a:p>
            <a:pPr indent="-228600" defTabSz="914400">
              <a:lnSpc>
                <a:spcPct val="90000"/>
              </a:lnSpc>
              <a:spcAft>
                <a:spcPts val="600"/>
              </a:spcAft>
              <a:buClr>
                <a:schemeClr val="accent1"/>
              </a:buClr>
              <a:buFont typeface="Calibri" panose="020F0502020204030204" pitchFamily="34" charset="0"/>
              <a:buChar char="•"/>
              <a:tabLst>
                <a:tab pos="269875" algn="l"/>
              </a:tabLst>
            </a:pPr>
            <a:r>
              <a:rPr lang="en-US">
                <a:solidFill>
                  <a:schemeClr val="tx1">
                    <a:lumMod val="75000"/>
                    <a:lumOff val="25000"/>
                  </a:schemeClr>
                </a:solidFill>
              </a:rPr>
              <a:t>Είναι συνήθως πιο σύνθετα από τα θαλλόφυτα, μια και έχουν απλά φύλλα ή σχηματισμούς που μοιάζουν με φύλλα ή ρίζες.</a:t>
            </a:r>
          </a:p>
          <a:p>
            <a:pPr indent="-228600" defTabSz="914400">
              <a:lnSpc>
                <a:spcPct val="90000"/>
              </a:lnSpc>
              <a:spcAft>
                <a:spcPts val="600"/>
              </a:spcAft>
              <a:buClr>
                <a:schemeClr val="accent1"/>
              </a:buClr>
              <a:buFont typeface="Calibri" panose="020F0502020204030204" pitchFamily="34" charset="0"/>
              <a:buChar char="•"/>
              <a:tabLst>
                <a:tab pos="269875" algn="l"/>
              </a:tabLst>
            </a:pPr>
            <a:r>
              <a:rPr lang="en-US">
                <a:solidFill>
                  <a:schemeClr val="tx1">
                    <a:lumMod val="75000"/>
                    <a:lumOff val="25000"/>
                  </a:schemeClr>
                </a:solidFill>
              </a:rPr>
              <a:t>Δεν έχουν αγγεία. Αναπτύσσονται σε υγρές, δροσερές και σκιερές περιοχές.</a:t>
            </a:r>
          </a:p>
        </p:txBody>
      </p:sp>
      <p:sp>
        <p:nvSpPr>
          <p:cNvPr id="20497" name="Rectangle 20496">
            <a:extLst>
              <a:ext uri="{FF2B5EF4-FFF2-40B4-BE49-F238E27FC236}">
                <a16:creationId xmlns:a16="http://schemas.microsoft.com/office/drawing/2014/main" id="{BD5E068D-E677-4E1B-8CE2-8CE1826A1D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499" name="Rectangle 20498">
            <a:extLst>
              <a:ext uri="{FF2B5EF4-FFF2-40B4-BE49-F238E27FC236}">
                <a16:creationId xmlns:a16="http://schemas.microsoft.com/office/drawing/2014/main" id="{F9AD6E12-8A58-4D86-AACD-D58C4B256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2080355" y="1254948"/>
            <a:ext cx="4566491" cy="5124480"/>
          </a:xfrm>
          <a:prstGeom prst="rect">
            <a:avLst/>
          </a:prstGeom>
          <a:noFill/>
          <a:ln w="9525">
            <a:noFill/>
            <a:miter lim="800000"/>
            <a:headEnd/>
            <a:tailEnd/>
          </a:ln>
        </p:spPr>
        <p:txBody>
          <a:bodyPr wrap="square" lIns="80937" rIns="80937" anchor="ctr">
            <a:spAutoFit/>
          </a:bodyPr>
          <a:lstStyle/>
          <a:p>
            <a:pPr indent="80963" algn="just"/>
            <a:r>
              <a:rPr lang="el-GR" b="1" dirty="0">
                <a:latin typeface="Times New Roman" pitchFamily="18" charset="0"/>
                <a:cs typeface="Times New Roman" pitchFamily="18" charset="0"/>
              </a:rPr>
              <a:t>Επίπεδο οργάνωσης</a:t>
            </a:r>
            <a:endParaRPr lang="el-GR" sz="1500" dirty="0"/>
          </a:p>
          <a:p>
            <a:pPr indent="80963" algn="just" eaLnBrk="0" hangingPunct="0"/>
            <a:r>
              <a:rPr lang="en-GB" dirty="0">
                <a:latin typeface="Times New Roman" pitchFamily="18" charset="0"/>
                <a:cs typeface="Times New Roman" pitchFamily="18" charset="0"/>
              </a:rPr>
              <a:t>T</a:t>
            </a:r>
            <a:r>
              <a:rPr lang="el-GR" dirty="0">
                <a:latin typeface="Times New Roman" pitchFamily="18" charset="0"/>
                <a:cs typeface="Times New Roman" pitchFamily="18" charset="0"/>
              </a:rPr>
              <a:t>α φυτά τα οποία ταξινομούνται από εδώ και κάτω έχουν ειδικά αγγεία, τις </a:t>
            </a:r>
            <a:r>
              <a:rPr lang="el-GR" sz="1500" b="1" dirty="0">
                <a:latin typeface="Times New Roman" pitchFamily="18" charset="0"/>
                <a:cs typeface="Times New Roman" pitchFamily="18" charset="0"/>
              </a:rPr>
              <a:t>τραχείες,</a:t>
            </a:r>
            <a:r>
              <a:rPr lang="el-GR" dirty="0">
                <a:latin typeface="Times New Roman" pitchFamily="18" charset="0"/>
                <a:cs typeface="Times New Roman" pitchFamily="18" charset="0"/>
              </a:rPr>
              <a:t> για τη μεταφορά του νερού και των διαλυτών αλάτων, αναγκαία προσαρμογή για τη ζωή στην ξηρά, γιατί επιπλέον προσφέρουν και στήριξη στο φυτό. Για το λόγο αυτό ονομάζονται </a:t>
            </a:r>
            <a:r>
              <a:rPr lang="en-GB" b="1" dirty="0">
                <a:latin typeface="Times New Roman" pitchFamily="18" charset="0"/>
                <a:cs typeface="Times New Roman" pitchFamily="18" charset="0"/>
              </a:rPr>
              <a:t>T</a:t>
            </a:r>
            <a:r>
              <a:rPr lang="el-GR" b="1" dirty="0" err="1">
                <a:latin typeface="Times New Roman" pitchFamily="18" charset="0"/>
                <a:cs typeface="Times New Roman" pitchFamily="18" charset="0"/>
              </a:rPr>
              <a:t>ραχειόφυτα</a:t>
            </a:r>
            <a:r>
              <a:rPr lang="el-GR" b="1" dirty="0">
                <a:latin typeface="Times New Roman" pitchFamily="18" charset="0"/>
                <a:cs typeface="Times New Roman" pitchFamily="18" charset="0"/>
              </a:rPr>
              <a:t>. </a:t>
            </a:r>
          </a:p>
          <a:p>
            <a:pPr indent="80963" algn="just" eaLnBrk="0" hangingPunct="0"/>
            <a:endParaRPr lang="el-GR" b="1" dirty="0">
              <a:latin typeface="Times New Roman" pitchFamily="18" charset="0"/>
              <a:cs typeface="Times New Roman" pitchFamily="18" charset="0"/>
            </a:endParaRPr>
          </a:p>
          <a:p>
            <a:pPr indent="80963" algn="just" eaLnBrk="0" hangingPunct="0"/>
            <a:r>
              <a:rPr lang="el-GR" b="1" dirty="0">
                <a:latin typeface="Times New Roman" pitchFamily="18" charset="0"/>
                <a:cs typeface="Times New Roman" pitchFamily="18" charset="0"/>
              </a:rPr>
              <a:t>ΣΥΝΟΜΟ</a:t>
            </a:r>
            <a:r>
              <a:rPr lang="en-GB" b="1" dirty="0">
                <a:latin typeface="Times New Roman" pitchFamily="18" charset="0"/>
                <a:cs typeface="Times New Roman" pitchFamily="18" charset="0"/>
              </a:rPr>
              <a:t>T</a:t>
            </a:r>
            <a:r>
              <a:rPr lang="el-GR" b="1" dirty="0">
                <a:latin typeface="Times New Roman" pitchFamily="18" charset="0"/>
                <a:cs typeface="Times New Roman" pitchFamily="18" charset="0"/>
              </a:rPr>
              <a:t>ΑΞΙΑ: Π</a:t>
            </a:r>
            <a:r>
              <a:rPr lang="en-GB" b="1" dirty="0">
                <a:latin typeface="Times New Roman" pitchFamily="18" charset="0"/>
                <a:cs typeface="Times New Roman" pitchFamily="18" charset="0"/>
              </a:rPr>
              <a:t>T</a:t>
            </a:r>
            <a:r>
              <a:rPr lang="el-GR" b="1" dirty="0">
                <a:latin typeface="Times New Roman" pitchFamily="18" charset="0"/>
                <a:cs typeface="Times New Roman" pitchFamily="18" charset="0"/>
              </a:rPr>
              <a:t>ΕΡΙΔΟΦΥ</a:t>
            </a:r>
            <a:r>
              <a:rPr lang="en-GB" b="1" dirty="0">
                <a:latin typeface="Times New Roman" pitchFamily="18" charset="0"/>
                <a:cs typeface="Times New Roman" pitchFamily="18" charset="0"/>
              </a:rPr>
              <a:t>T</a:t>
            </a:r>
            <a:r>
              <a:rPr lang="el-GR" b="1" dirty="0">
                <a:latin typeface="Times New Roman" pitchFamily="18" charset="0"/>
                <a:cs typeface="Times New Roman" pitchFamily="18" charset="0"/>
              </a:rPr>
              <a:t>Α</a:t>
            </a:r>
            <a:endParaRPr lang="el-GR" sz="1500" dirty="0"/>
          </a:p>
          <a:p>
            <a:pPr indent="80963" hangingPunct="0"/>
            <a:r>
              <a:rPr lang="el-GR" dirty="0">
                <a:latin typeface="Times New Roman" pitchFamily="18" charset="0"/>
                <a:cs typeface="Times New Roman" pitchFamily="18" charset="0"/>
              </a:rPr>
              <a:t>Εδώ ανήκει το Είδος   </a:t>
            </a:r>
            <a:r>
              <a:rPr lang="en-US" u="sng" dirty="0">
                <a:hlinkClick r:id="rId5"/>
              </a:rPr>
              <a:t>Dryopteris </a:t>
            </a:r>
            <a:r>
              <a:rPr lang="en-US" u="sng" dirty="0" err="1">
                <a:hlinkClick r:id="rId5"/>
              </a:rPr>
              <a:t>erythrosora</a:t>
            </a:r>
            <a:endParaRPr lang="en-US" u="sng" dirty="0">
              <a:hlinkClick r:id="rId5"/>
            </a:endParaRPr>
          </a:p>
          <a:p>
            <a:pPr indent="80963" hangingPunct="0"/>
            <a:r>
              <a:rPr lang="el-GR" dirty="0">
                <a:latin typeface="Times New Roman" pitchFamily="18" charset="0"/>
                <a:cs typeface="Times New Roman" pitchFamily="18" charset="0"/>
              </a:rPr>
              <a:t>η κοινή φτέρη, η οποία έχει χωρισμένα φύλλα και υπόγειο ρίζωμα.</a:t>
            </a:r>
            <a:r>
              <a:rPr lang="el-GR" b="1" dirty="0">
                <a:latin typeface="Times New Roman" pitchFamily="18" charset="0"/>
                <a:cs typeface="Times New Roman" pitchFamily="18" charset="0"/>
              </a:rPr>
              <a:t> </a:t>
            </a:r>
          </a:p>
          <a:p>
            <a:pPr indent="80963" hangingPunct="0"/>
            <a:r>
              <a:rPr lang="el-GR" b="1" dirty="0">
                <a:latin typeface="Times New Roman" pitchFamily="18" charset="0"/>
                <a:cs typeface="Times New Roman" pitchFamily="18" charset="0"/>
              </a:rPr>
              <a:t>Έχουν εσωτερικούς σωλήνες, αλλά ΟΧΙ άνθη. [Γιατί?]</a:t>
            </a:r>
          </a:p>
          <a:p>
            <a:pPr indent="80963" algn="just" eaLnBrk="0" hangingPunct="0"/>
            <a:endParaRPr lang="el-GR" dirty="0">
              <a:latin typeface="Times New Roman" pitchFamily="18" charset="0"/>
              <a:cs typeface="Times New Roman" pitchFamily="18" charset="0"/>
            </a:endParaRPr>
          </a:p>
          <a:p>
            <a:pPr indent="80963" algn="just" eaLnBrk="0" hangingPunct="0"/>
            <a:endParaRPr lang="el-GR" sz="1500" dirty="0">
              <a:latin typeface="Times New Roman" pitchFamily="18" charset="0"/>
              <a:cs typeface="Times New Roman" pitchFamily="18" charset="0"/>
            </a:endParaRPr>
          </a:p>
          <a:p>
            <a:pPr indent="80963" algn="just" eaLnBrk="0" hangingPunct="0"/>
            <a:endParaRPr lang="el-GR" sz="24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5981700" y="3314700"/>
            <a:ext cx="228600" cy="228600"/>
          </a:xfrm>
          <a:prstGeom prst="rect">
            <a:avLst/>
          </a:prstGeom>
          <a:noFill/>
          <a:ln w="9525">
            <a:noFill/>
            <a:miter lim="800000"/>
            <a:headEnd/>
            <a:tailEnd/>
          </a:ln>
        </p:spPr>
      </p:pic>
      <p:pic>
        <p:nvPicPr>
          <p:cNvPr id="4" name="Picture 2">
            <a:extLst>
              <a:ext uri="{FF2B5EF4-FFF2-40B4-BE49-F238E27FC236}">
                <a16:creationId xmlns:a16="http://schemas.microsoft.com/office/drawing/2014/main" id="{DEEFFB52-33C2-484C-93CE-705449C3F9E8}"/>
              </a:ext>
            </a:extLst>
          </p:cNvPr>
          <p:cNvPicPr>
            <a:picLocks noChangeAspect="1" noChangeArrowheads="1"/>
          </p:cNvPicPr>
          <p:nvPr/>
        </p:nvPicPr>
        <p:blipFill>
          <a:blip r:embed="rId7" cstate="print"/>
          <a:srcRect/>
          <a:stretch>
            <a:fillRect/>
          </a:stretch>
        </p:blipFill>
        <p:spPr bwMode="auto">
          <a:xfrm>
            <a:off x="7173488" y="1906607"/>
            <a:ext cx="1922501" cy="256361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6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2944102" y="976233"/>
            <a:ext cx="7740352" cy="5570756"/>
          </a:xfrm>
          <a:prstGeom prst="rect">
            <a:avLst/>
          </a:prstGeom>
          <a:noFill/>
          <a:ln w="9525">
            <a:noFill/>
            <a:miter lim="800000"/>
            <a:headEnd/>
            <a:tailEnd/>
          </a:ln>
        </p:spPr>
        <p:txBody>
          <a:bodyPr wrap="square" anchor="ctr">
            <a:spAutoFit/>
          </a:bodyPr>
          <a:lstStyle/>
          <a:p>
            <a:pPr indent="107950" hangingPunct="0"/>
            <a:r>
              <a:rPr lang="el-GR" sz="2400" dirty="0">
                <a:latin typeface="Calibri" pitchFamily="34" charset="0"/>
              </a:rPr>
              <a:t>Αν βγάλουμε έξω τα </a:t>
            </a:r>
            <a:r>
              <a:rPr lang="el-GR" sz="2400" dirty="0" err="1">
                <a:latin typeface="Calibri" pitchFamily="34" charset="0"/>
              </a:rPr>
              <a:t>Φύκη</a:t>
            </a:r>
            <a:r>
              <a:rPr lang="el-GR" sz="2400" dirty="0">
                <a:latin typeface="Calibri" pitchFamily="34" charset="0"/>
              </a:rPr>
              <a:t>, τα Βρύα και τις Φτέρες- Όλα τα υπόλοιπα φυτά ανήκουν στα Σπερματόφυτα.</a:t>
            </a:r>
          </a:p>
          <a:p>
            <a:pPr indent="107950" hangingPunct="0"/>
            <a:r>
              <a:rPr lang="el-GR" sz="2400" dirty="0">
                <a:latin typeface="Calibri" pitchFamily="34" charset="0"/>
              </a:rPr>
              <a:t>Έχουν ξεχωριστά αρσενικά και θηλυκά σπόρια (τη γύρη και τους </a:t>
            </a:r>
            <a:r>
              <a:rPr lang="el-GR" sz="2400" dirty="0" err="1">
                <a:latin typeface="Calibri" pitchFamily="34" charset="0"/>
              </a:rPr>
              <a:t>εμβρυόσακους</a:t>
            </a:r>
            <a:r>
              <a:rPr lang="el-GR" sz="2400" dirty="0">
                <a:latin typeface="Calibri" pitchFamily="34" charset="0"/>
              </a:rPr>
              <a:t>, αντίστοιχα). Ο </a:t>
            </a:r>
            <a:r>
              <a:rPr lang="el-GR" sz="2400" dirty="0" err="1">
                <a:latin typeface="Calibri" pitchFamily="34" charset="0"/>
              </a:rPr>
              <a:t>εμβρυόσακος</a:t>
            </a:r>
            <a:r>
              <a:rPr lang="el-GR" sz="2400" dirty="0">
                <a:latin typeface="Calibri" pitchFamily="34" charset="0"/>
              </a:rPr>
              <a:t> μετά τη γονιμοποίηση αναπτύσσεται σε σπέρμα. Έχουν σύνθετους αγγειώδεις ιστούς στη ρίζα, το κορμό και τα φύλλα.</a:t>
            </a:r>
          </a:p>
          <a:p>
            <a:pPr indent="107950" hangingPunct="0"/>
            <a:r>
              <a:rPr lang="el-GR" sz="2400" dirty="0">
                <a:latin typeface="Calibri" pitchFamily="34" charset="0"/>
              </a:rPr>
              <a:t> Διακρίνονται σε δύο </a:t>
            </a:r>
            <a:r>
              <a:rPr lang="el-GR" sz="2400" b="1" u="sng" dirty="0">
                <a:latin typeface="Calibri" pitchFamily="34" charset="0"/>
              </a:rPr>
              <a:t>Ομοταξίες:</a:t>
            </a:r>
            <a:r>
              <a:rPr lang="el-GR" sz="2400" dirty="0">
                <a:latin typeface="Calibri" pitchFamily="34" charset="0"/>
              </a:rPr>
              <a:t> Τα </a:t>
            </a:r>
            <a:r>
              <a:rPr lang="el-GR" sz="2400" b="1" dirty="0">
                <a:latin typeface="Calibri" pitchFamily="34" charset="0"/>
              </a:rPr>
              <a:t>Γυμνόσπερμα</a:t>
            </a:r>
            <a:r>
              <a:rPr lang="el-GR" sz="2400" dirty="0">
                <a:latin typeface="Calibri" pitchFamily="34" charset="0"/>
              </a:rPr>
              <a:t> και τα </a:t>
            </a:r>
            <a:r>
              <a:rPr lang="el-GR" sz="2400" b="1" dirty="0">
                <a:latin typeface="Calibri" pitchFamily="34" charset="0"/>
              </a:rPr>
              <a:t>Αγγειόσπερμα</a:t>
            </a:r>
            <a:r>
              <a:rPr lang="el-GR" sz="2400" dirty="0">
                <a:latin typeface="Calibri" pitchFamily="34" charset="0"/>
              </a:rPr>
              <a:t>.</a:t>
            </a:r>
          </a:p>
          <a:p>
            <a:pPr indent="107950" hangingPunct="0"/>
            <a:r>
              <a:rPr lang="el-GR" sz="2400" b="1" dirty="0">
                <a:latin typeface="Calibri" pitchFamily="34" charset="0"/>
              </a:rPr>
              <a:t>ΟΜΟΤΑΞΙΑ: Γυμνόσπερμα</a:t>
            </a:r>
            <a:r>
              <a:rPr lang="el-GR" sz="2400" dirty="0">
                <a:latin typeface="Calibri" pitchFamily="34" charset="0"/>
              </a:rPr>
              <a:t> (γυμνό σπέρμα μέσα σε κώνο (κωνοφόρα) –Δεν έχουν άνθος που μετά μετατρέπεται σε καρπό. Είναι το πεύκο, το έλατο, το κυπαρίσσι κ.α. </a:t>
            </a:r>
          </a:p>
          <a:p>
            <a:pPr indent="107950" hangingPunct="0"/>
            <a:r>
              <a:rPr lang="el-GR" sz="2400" dirty="0">
                <a:latin typeface="Calibri" pitchFamily="34" charset="0"/>
              </a:rPr>
              <a:t>Το πεύκο λέγεται </a:t>
            </a:r>
            <a:r>
              <a:rPr lang="el-GR" sz="2400" i="1" dirty="0">
                <a:latin typeface="Times New Roman" pitchFamily="18" charset="0"/>
                <a:cs typeface="Times New Roman" pitchFamily="18" charset="0"/>
              </a:rPr>
              <a:t>Ρ</a:t>
            </a:r>
            <a:r>
              <a:rPr lang="en-GB" sz="2400" i="1" dirty="0" err="1">
                <a:latin typeface="Times New Roman" pitchFamily="18" charset="0"/>
                <a:cs typeface="Times New Roman" pitchFamily="18" charset="0"/>
              </a:rPr>
              <a:t>inus</a:t>
            </a:r>
            <a:r>
              <a:rPr lang="el-GR"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silvestris</a:t>
            </a:r>
            <a:r>
              <a:rPr lang="el-GR" sz="2400" i="1" dirty="0">
                <a:latin typeface="Times New Roman" pitchFamily="18" charset="0"/>
                <a:cs typeface="Times New Roman" pitchFamily="18" charset="0"/>
              </a:rPr>
              <a:t>: </a:t>
            </a:r>
            <a:r>
              <a:rPr lang="en-US" sz="2400" i="1" dirty="0">
                <a:latin typeface="Times New Roman" pitchFamily="18" charset="0"/>
                <a:cs typeface="Times New Roman" pitchFamily="18" charset="0"/>
              </a:rPr>
              <a:t>SOS</a:t>
            </a:r>
            <a:r>
              <a:rPr lang="el-GR" sz="2400" i="1" dirty="0">
                <a:latin typeface="Times New Roman" pitchFamily="18" charset="0"/>
                <a:cs typeface="Times New Roman" pitchFamily="18" charset="0"/>
              </a:rPr>
              <a:t>: ΘΑ ΠΡΕΠΕΙ ΝΑ ΞΕΡΕΤΕ ΝΑ ΤΟ ΤΑΞΙΝΟΜΕΙΤΕ!!!!! </a:t>
            </a:r>
            <a:endParaRPr lang="el-GR" sz="2400" dirty="0">
              <a:latin typeface="Calibri" pitchFamily="34" charset="0"/>
            </a:endParaRPr>
          </a:p>
          <a:p>
            <a:pPr indent="107950" algn="just"/>
            <a:r>
              <a:rPr lang="el-GR" sz="2400" b="1" dirty="0">
                <a:latin typeface="Times New Roman" pitchFamily="18" charset="0"/>
                <a:cs typeface="Times New Roman" pitchFamily="18" charset="0"/>
              </a:rPr>
              <a:t> </a:t>
            </a:r>
            <a:endParaRPr lang="el-GR" sz="2400" dirty="0"/>
          </a:p>
          <a:p>
            <a:pPr indent="107950" algn="just" eaLnBrk="0" hangingPunct="0"/>
            <a:endParaRPr lang="el-GR" sz="20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801160" y="2276872"/>
            <a:ext cx="864096" cy="484188"/>
          </a:xfrm>
          <a:prstGeom prst="rect">
            <a:avLst/>
          </a:prstGeom>
          <a:noFill/>
          <a:ln w="9525">
            <a:noFill/>
            <a:miter lim="800000"/>
            <a:headEnd/>
            <a:tailEnd/>
          </a:ln>
        </p:spPr>
      </p:pic>
      <p:sp>
        <p:nvSpPr>
          <p:cNvPr id="2" name="Τίτλος 1">
            <a:extLst>
              <a:ext uri="{FF2B5EF4-FFF2-40B4-BE49-F238E27FC236}">
                <a16:creationId xmlns:a16="http://schemas.microsoft.com/office/drawing/2014/main" id="{35B82674-7279-4E08-AC2B-5828FC54FD65}"/>
              </a:ext>
            </a:extLst>
          </p:cNvPr>
          <p:cNvSpPr>
            <a:spLocks noGrp="1"/>
          </p:cNvSpPr>
          <p:nvPr>
            <p:ph type="title"/>
          </p:nvPr>
        </p:nvSpPr>
        <p:spPr>
          <a:xfrm>
            <a:off x="1981200" y="274638"/>
            <a:ext cx="8229600" cy="706090"/>
          </a:xfrm>
        </p:spPr>
        <p:txBody>
          <a:bodyPr>
            <a:normAutofit fontScale="90000"/>
          </a:bodyPr>
          <a:lstStyle/>
          <a:p>
            <a:r>
              <a:rPr lang="el-GR" sz="2800" b="1" dirty="0">
                <a:latin typeface="Times New Roman" pitchFamily="18" charset="0"/>
                <a:cs typeface="Times New Roman" pitchFamily="18" charset="0"/>
              </a:rPr>
              <a:t>ΣΥΝΟΜΟ</a:t>
            </a:r>
            <a:r>
              <a:rPr lang="en-GB" sz="2800" b="1" dirty="0">
                <a:latin typeface="Times New Roman" pitchFamily="18" charset="0"/>
                <a:cs typeface="Times New Roman" pitchFamily="18" charset="0"/>
              </a:rPr>
              <a:t>T</a:t>
            </a:r>
            <a:r>
              <a:rPr lang="el-GR" sz="2800" b="1" dirty="0">
                <a:latin typeface="Times New Roman" pitchFamily="18" charset="0"/>
                <a:cs typeface="Times New Roman" pitchFamily="18" charset="0"/>
              </a:rPr>
              <a:t>ΑΞΙΑ: ΣΠΕΡΜΑΤΟΦΥΤΑ </a:t>
            </a:r>
            <a:br>
              <a:rPr lang="el-GR" sz="2800" b="1" dirty="0">
                <a:latin typeface="Times New Roman" pitchFamily="18" charset="0"/>
                <a:cs typeface="Times New Roman" pitchFamily="18" charset="0"/>
              </a:rPr>
            </a:br>
            <a:endParaRPr lang="en-US" sz="2800" dirty="0"/>
          </a:p>
        </p:txBody>
      </p:sp>
      <p:pic>
        <p:nvPicPr>
          <p:cNvPr id="7" name="Picture 2">
            <a:extLst>
              <a:ext uri="{FF2B5EF4-FFF2-40B4-BE49-F238E27FC236}">
                <a16:creationId xmlns:a16="http://schemas.microsoft.com/office/drawing/2014/main" id="{EC8417E0-CD81-4805-BC4B-59D3B5D3616E}"/>
              </a:ext>
            </a:extLst>
          </p:cNvPr>
          <p:cNvPicPr>
            <a:picLocks noChangeAspect="1" noChangeArrowheads="1"/>
          </p:cNvPicPr>
          <p:nvPr/>
        </p:nvPicPr>
        <p:blipFill>
          <a:blip r:embed="rId6" cstate="print"/>
          <a:srcRect/>
          <a:stretch>
            <a:fillRect/>
          </a:stretch>
        </p:blipFill>
        <p:spPr bwMode="auto">
          <a:xfrm>
            <a:off x="1981200" y="4797152"/>
            <a:ext cx="962902" cy="15567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5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727" name="Rectangle 30726">
            <a:extLst>
              <a:ext uri="{FF2B5EF4-FFF2-40B4-BE49-F238E27FC236}">
                <a16:creationId xmlns:a16="http://schemas.microsoft.com/office/drawing/2014/main" id="{7CA7A88D-1D29-4C2E-8E04-411C18DB1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0729" name="Rectangle 30728">
            <a:extLst>
              <a:ext uri="{FF2B5EF4-FFF2-40B4-BE49-F238E27FC236}">
                <a16:creationId xmlns:a16="http://schemas.microsoft.com/office/drawing/2014/main" id="{4862BD95-BE80-4CCD-B3C5-778687DE1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cxnSp>
        <p:nvCxnSpPr>
          <p:cNvPr id="30731" name="Straight Connector 30730">
            <a:extLst>
              <a:ext uri="{FF2B5EF4-FFF2-40B4-BE49-F238E27FC236}">
                <a16:creationId xmlns:a16="http://schemas.microsoft.com/office/drawing/2014/main" id="{7E980882-9F71-4735-B550-09F0FB4AA2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0733" name="Rectangle 30732">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0735" name="Rectangle 30734">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D3C17148-DE20-4876-99C5-DBB601F30168}"/>
              </a:ext>
            </a:extLst>
          </p:cNvPr>
          <p:cNvSpPr>
            <a:spLocks noGrp="1"/>
          </p:cNvSpPr>
          <p:nvPr>
            <p:ph type="title"/>
          </p:nvPr>
        </p:nvSpPr>
        <p:spPr>
          <a:xfrm>
            <a:off x="492370" y="605896"/>
            <a:ext cx="3084844" cy="5646208"/>
          </a:xfrm>
        </p:spPr>
        <p:txBody>
          <a:bodyPr vert="horz" lIns="91440" tIns="45720" rIns="91440" bIns="45720" rtlCol="0" anchor="ctr">
            <a:normAutofit/>
          </a:bodyPr>
          <a:lstStyle/>
          <a:p>
            <a:r>
              <a:rPr lang="en-US" sz="3300" b="1">
                <a:solidFill>
                  <a:srgbClr val="FFFFFF"/>
                </a:solidFill>
              </a:rPr>
              <a:t>ΣΥΝΟΜΟΤΑΞΙΑ ΣΠΕΡΜΑΤΟΦΥΤΑ/ ΟΜΟΤΑΞΙΑ: Αγγειόσπερμα</a:t>
            </a:r>
            <a:endParaRPr lang="en-US" sz="3300">
              <a:solidFill>
                <a:srgbClr val="FFFFFF"/>
              </a:solidFill>
            </a:endParaRPr>
          </a:p>
        </p:txBody>
      </p:sp>
      <p:sp>
        <p:nvSpPr>
          <p:cNvPr id="30737" name="Rectangle 30736">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0722" name="Rectangle 1"/>
          <p:cNvSpPr>
            <a:spLocks noChangeArrowheads="1"/>
          </p:cNvSpPr>
          <p:nvPr/>
        </p:nvSpPr>
        <p:spPr bwMode="auto">
          <a:xfrm>
            <a:off x="4742016" y="605896"/>
            <a:ext cx="6413663" cy="5646208"/>
          </a:xfrm>
          <a:prstGeom prst="rect">
            <a:avLst/>
          </a:prstGeom>
        </p:spPr>
        <p:txBody>
          <a:bodyPr vert="horz" lIns="0" tIns="45720" rIns="0" bIns="45720" rtlCol="0" anchor="ctr">
            <a:normAutofit/>
          </a:bodyPr>
          <a:lstStyle/>
          <a:p>
            <a:pPr indent="-228600" defTabSz="914400">
              <a:lnSpc>
                <a:spcPct val="90000"/>
              </a:lnSpc>
              <a:spcAft>
                <a:spcPts val="600"/>
              </a:spcAft>
              <a:buClr>
                <a:schemeClr val="accent1"/>
              </a:buClr>
              <a:buFont typeface="Calibri" panose="020F0502020204030204" pitchFamily="34" charset="0"/>
              <a:buChar char="•"/>
              <a:tabLst>
                <a:tab pos="607219" algn="l"/>
                <a:tab pos="1754981" algn="l"/>
              </a:tabLst>
            </a:pPr>
            <a:r>
              <a:rPr lang="en-US" b="1">
                <a:solidFill>
                  <a:schemeClr val="tx1">
                    <a:lumMod val="75000"/>
                    <a:lumOff val="25000"/>
                  </a:schemeClr>
                </a:solidFill>
              </a:rPr>
              <a:t>Tάξη</a:t>
            </a:r>
            <a:r>
              <a:rPr lang="en-US" b="1" dirty="0">
                <a:solidFill>
                  <a:schemeClr val="tx1">
                    <a:lumMod val="75000"/>
                    <a:lumOff val="25000"/>
                  </a:schemeClr>
                </a:solidFill>
              </a:rPr>
              <a:t>  </a:t>
            </a:r>
            <a:r>
              <a:rPr lang="en-US" b="1">
                <a:solidFill>
                  <a:schemeClr val="tx1">
                    <a:lumMod val="75000"/>
                    <a:lumOff val="25000"/>
                  </a:schemeClr>
                </a:solidFill>
              </a:rPr>
              <a:t>Δικοτυλήδον</a:t>
            </a:r>
            <a:r>
              <a:rPr lang="en-US" b="1" dirty="0">
                <a:solidFill>
                  <a:schemeClr val="tx1">
                    <a:lumMod val="75000"/>
                    <a:lumOff val="25000"/>
                  </a:schemeClr>
                </a:solidFill>
              </a:rPr>
              <a:t>α</a:t>
            </a:r>
            <a:r>
              <a:rPr lang="en-US" dirty="0">
                <a:solidFill>
                  <a:schemeClr val="tx1">
                    <a:lumMod val="75000"/>
                    <a:lumOff val="25000"/>
                  </a:schemeClr>
                </a:solidFill>
              </a:rPr>
              <a:t>: Οι καρποί έχουν μία κοτυληδόνα. </a:t>
            </a:r>
            <a:r>
              <a:rPr lang="en-US">
                <a:solidFill>
                  <a:schemeClr val="tx1">
                    <a:lumMod val="75000"/>
                    <a:lumOff val="25000"/>
                  </a:schemeClr>
                </a:solidFill>
              </a:rPr>
              <a:t>Η πλέον</a:t>
            </a:r>
            <a:r>
              <a:rPr lang="en-US" dirty="0">
                <a:solidFill>
                  <a:schemeClr val="tx1">
                    <a:lumMod val="75000"/>
                    <a:lumOff val="25000"/>
                  </a:schemeClr>
                </a:solidFill>
              </a:rPr>
              <a:t> </a:t>
            </a:r>
            <a:r>
              <a:rPr lang="en-US">
                <a:solidFill>
                  <a:schemeClr val="tx1">
                    <a:lumMod val="75000"/>
                    <a:lumOff val="25000"/>
                  </a:schemeClr>
                </a:solidFill>
              </a:rPr>
              <a:t>ενδεικτική</a:t>
            </a:r>
            <a:r>
              <a:rPr lang="en-US" dirty="0">
                <a:solidFill>
                  <a:schemeClr val="tx1">
                    <a:lumMod val="75000"/>
                    <a:lumOff val="25000"/>
                  </a:schemeClr>
                </a:solidFill>
              </a:rPr>
              <a:t> </a:t>
            </a:r>
            <a:r>
              <a:rPr lang="en-US">
                <a:solidFill>
                  <a:schemeClr val="tx1">
                    <a:lumMod val="75000"/>
                    <a:lumOff val="25000"/>
                  </a:schemeClr>
                </a:solidFill>
              </a:rPr>
              <a:t>οικογένεια που θέλω να θυμόσαστε</a:t>
            </a:r>
            <a:r>
              <a:rPr lang="en-US" dirty="0">
                <a:solidFill>
                  <a:schemeClr val="tx1">
                    <a:lumMod val="75000"/>
                    <a:lumOff val="25000"/>
                  </a:schemeClr>
                </a:solidFill>
              </a:rPr>
              <a:t> και α</a:t>
            </a:r>
            <a:r>
              <a:rPr lang="en-US">
                <a:solidFill>
                  <a:schemeClr val="tx1">
                    <a:lumMod val="75000"/>
                    <a:lumOff val="25000"/>
                  </a:schemeClr>
                </a:solidFill>
              </a:rPr>
              <a:t>ντι</a:t>
            </a:r>
            <a:r>
              <a:rPr lang="en-US" dirty="0">
                <a:solidFill>
                  <a:schemeClr val="tx1">
                    <a:lumMod val="75000"/>
                    <a:lumOff val="25000"/>
                  </a:schemeClr>
                </a:solidFill>
              </a:rPr>
              <a:t>πρόσωποι που ανήκουν στην τάξη αυτή είναι:</a:t>
            </a:r>
          </a:p>
          <a:p>
            <a:pPr indent="-228600" defTabSz="914400">
              <a:lnSpc>
                <a:spcPct val="90000"/>
              </a:lnSpc>
              <a:spcAft>
                <a:spcPts val="600"/>
              </a:spcAft>
              <a:buClr>
                <a:schemeClr val="accent1"/>
              </a:buClr>
              <a:buFont typeface="Calibri" panose="020F0502020204030204" pitchFamily="34" charset="0"/>
              <a:buChar char="•"/>
              <a:tabLst>
                <a:tab pos="607219" algn="l"/>
                <a:tab pos="1754981" algn="l"/>
              </a:tabLst>
            </a:pPr>
            <a:r>
              <a:rPr lang="en-US" b="1">
                <a:solidFill>
                  <a:schemeClr val="tx1">
                    <a:lumMod val="75000"/>
                    <a:lumOff val="25000"/>
                  </a:schemeClr>
                </a:solidFill>
              </a:rPr>
              <a:t>Οικογένει</a:t>
            </a:r>
            <a:r>
              <a:rPr lang="en-US" b="1" dirty="0">
                <a:solidFill>
                  <a:schemeClr val="tx1">
                    <a:lumMod val="75000"/>
                    <a:lumOff val="25000"/>
                  </a:schemeClr>
                </a:solidFill>
              </a:rPr>
              <a:t>α</a:t>
            </a:r>
            <a:r>
              <a:rPr lang="en-US" dirty="0">
                <a:solidFill>
                  <a:schemeClr val="tx1">
                    <a:lumMod val="75000"/>
                    <a:lumOff val="25000"/>
                  </a:schemeClr>
                </a:solidFill>
              </a:rPr>
              <a:t>: </a:t>
            </a:r>
            <a:r>
              <a:rPr lang="en-US" b="1" dirty="0">
                <a:solidFill>
                  <a:schemeClr val="tx1">
                    <a:lumMod val="75000"/>
                    <a:lumOff val="25000"/>
                  </a:schemeClr>
                </a:solidFill>
              </a:rPr>
              <a:t>Leguminosae (όσπρια):    </a:t>
            </a:r>
            <a:r>
              <a:rPr lang="en-US" b="1" i="1" dirty="0">
                <a:solidFill>
                  <a:schemeClr val="tx1">
                    <a:lumMod val="75000"/>
                    <a:lumOff val="25000"/>
                  </a:schemeClr>
                </a:solidFill>
              </a:rPr>
              <a:t>Phaseolus vulgaris </a:t>
            </a:r>
            <a:r>
              <a:rPr lang="en-US" b="1" dirty="0">
                <a:solidFill>
                  <a:schemeClr val="tx1">
                    <a:lumMod val="75000"/>
                    <a:lumOff val="25000"/>
                  </a:schemeClr>
                </a:solidFill>
              </a:rPr>
              <a:t>(φασολιά).</a:t>
            </a:r>
          </a:p>
          <a:p>
            <a:pPr indent="-228600" defTabSz="914400">
              <a:lnSpc>
                <a:spcPct val="90000"/>
              </a:lnSpc>
              <a:spcAft>
                <a:spcPts val="600"/>
              </a:spcAft>
              <a:buClr>
                <a:schemeClr val="accent1"/>
              </a:buClr>
              <a:buFont typeface="Calibri" panose="020F0502020204030204" pitchFamily="34" charset="0"/>
              <a:buChar char="•"/>
              <a:tabLst>
                <a:tab pos="1754981" algn="l"/>
              </a:tabLst>
            </a:pPr>
            <a:endParaRPr lang="en-US" b="1">
              <a:solidFill>
                <a:schemeClr val="tx1">
                  <a:lumMod val="75000"/>
                  <a:lumOff val="25000"/>
                </a:schemeClr>
              </a:solidFill>
            </a:endParaRPr>
          </a:p>
          <a:p>
            <a:pPr indent="-228600" defTabSz="914400">
              <a:lnSpc>
                <a:spcPct val="90000"/>
              </a:lnSpc>
              <a:spcAft>
                <a:spcPts val="600"/>
              </a:spcAft>
              <a:buClr>
                <a:schemeClr val="accent1"/>
              </a:buClr>
              <a:buFont typeface="Calibri" panose="020F0502020204030204" pitchFamily="34" charset="0"/>
              <a:buChar char="•"/>
              <a:tabLst>
                <a:tab pos="1754981" algn="l"/>
              </a:tabLst>
            </a:pPr>
            <a:r>
              <a:rPr lang="en-US" b="1">
                <a:solidFill>
                  <a:schemeClr val="tx1">
                    <a:lumMod val="75000"/>
                    <a:lumOff val="25000"/>
                  </a:schemeClr>
                </a:solidFill>
              </a:rPr>
              <a:t>Tάξη</a:t>
            </a:r>
            <a:r>
              <a:rPr lang="en-US" b="1" dirty="0">
                <a:solidFill>
                  <a:schemeClr val="tx1">
                    <a:lumMod val="75000"/>
                    <a:lumOff val="25000"/>
                  </a:schemeClr>
                </a:solidFill>
              </a:rPr>
              <a:t>: </a:t>
            </a:r>
            <a:r>
              <a:rPr lang="en-US" b="1">
                <a:solidFill>
                  <a:schemeClr val="tx1">
                    <a:lumMod val="75000"/>
                    <a:lumOff val="25000"/>
                  </a:schemeClr>
                </a:solidFill>
              </a:rPr>
              <a:t>Μονοκοτυλήδον</a:t>
            </a:r>
            <a:r>
              <a:rPr lang="en-US" b="1" dirty="0">
                <a:solidFill>
                  <a:schemeClr val="tx1">
                    <a:lumMod val="75000"/>
                    <a:lumOff val="25000"/>
                  </a:schemeClr>
                </a:solidFill>
              </a:rPr>
              <a:t>α </a:t>
            </a:r>
            <a:r>
              <a:rPr lang="en-US" dirty="0">
                <a:solidFill>
                  <a:schemeClr val="tx1">
                    <a:lumMod val="75000"/>
                    <a:lumOff val="25000"/>
                  </a:schemeClr>
                </a:solidFill>
              </a:rPr>
              <a:t>  Οι καρποί έχουν μία κοτυληδόνα. </a:t>
            </a:r>
            <a:r>
              <a:rPr lang="en-US">
                <a:solidFill>
                  <a:schemeClr val="tx1">
                    <a:lumMod val="75000"/>
                    <a:lumOff val="25000"/>
                  </a:schemeClr>
                </a:solidFill>
              </a:rPr>
              <a:t>Γνωστή</a:t>
            </a:r>
            <a:r>
              <a:rPr lang="en-US" dirty="0">
                <a:solidFill>
                  <a:schemeClr val="tx1">
                    <a:lumMod val="75000"/>
                    <a:lumOff val="25000"/>
                  </a:schemeClr>
                </a:solidFill>
              </a:rPr>
              <a:t> </a:t>
            </a:r>
            <a:r>
              <a:rPr lang="en-US">
                <a:solidFill>
                  <a:schemeClr val="tx1">
                    <a:lumMod val="75000"/>
                    <a:lumOff val="25000"/>
                  </a:schemeClr>
                </a:solidFill>
              </a:rPr>
              <a:t>οικογένεια</a:t>
            </a:r>
            <a:r>
              <a:rPr lang="en-US" dirty="0">
                <a:solidFill>
                  <a:schemeClr val="tx1">
                    <a:lumMod val="75000"/>
                    <a:lumOff val="25000"/>
                  </a:schemeClr>
                </a:solidFill>
              </a:rPr>
              <a:t> </a:t>
            </a:r>
            <a:r>
              <a:rPr lang="en-US">
                <a:solidFill>
                  <a:schemeClr val="tx1">
                    <a:lumMod val="75000"/>
                    <a:lumOff val="25000"/>
                  </a:schemeClr>
                </a:solidFill>
              </a:rPr>
              <a:t>είν</a:t>
            </a:r>
            <a:r>
              <a:rPr lang="en-US" dirty="0">
                <a:solidFill>
                  <a:schemeClr val="tx1">
                    <a:lumMod val="75000"/>
                    <a:lumOff val="25000"/>
                  </a:schemeClr>
                </a:solidFill>
              </a:rPr>
              <a:t>αι: 	</a:t>
            </a:r>
          </a:p>
          <a:p>
            <a:pPr indent="-228600" defTabSz="914400">
              <a:lnSpc>
                <a:spcPct val="90000"/>
              </a:lnSpc>
              <a:spcAft>
                <a:spcPts val="600"/>
              </a:spcAft>
              <a:buClr>
                <a:schemeClr val="accent1"/>
              </a:buClr>
              <a:buFont typeface="Calibri" panose="020F0502020204030204" pitchFamily="34" charset="0"/>
              <a:buChar char="•"/>
              <a:tabLst>
                <a:tab pos="1754981" algn="l"/>
              </a:tabLst>
            </a:pPr>
            <a:r>
              <a:rPr lang="en-US" b="1" dirty="0">
                <a:solidFill>
                  <a:schemeClr val="tx1">
                    <a:lumMod val="75000"/>
                    <a:lumOff val="25000"/>
                  </a:schemeClr>
                </a:solidFill>
              </a:rPr>
              <a:t>  </a:t>
            </a:r>
            <a:r>
              <a:rPr lang="en-US" b="1">
                <a:solidFill>
                  <a:schemeClr val="tx1">
                    <a:lumMod val="75000"/>
                    <a:lumOff val="25000"/>
                  </a:schemeClr>
                </a:solidFill>
              </a:rPr>
              <a:t>Οικογένει</a:t>
            </a:r>
            <a:r>
              <a:rPr lang="en-US" b="1" dirty="0">
                <a:solidFill>
                  <a:schemeClr val="tx1">
                    <a:lumMod val="75000"/>
                    <a:lumOff val="25000"/>
                  </a:schemeClr>
                </a:solidFill>
              </a:rPr>
              <a:t>α:</a:t>
            </a:r>
            <a:r>
              <a:rPr lang="en-US" b="1">
                <a:solidFill>
                  <a:schemeClr val="tx1">
                    <a:lumMod val="75000"/>
                    <a:lumOff val="25000"/>
                  </a:schemeClr>
                </a:solidFill>
              </a:rPr>
              <a:t> </a:t>
            </a:r>
            <a:r>
              <a:rPr lang="en-US" b="1" dirty="0">
                <a:solidFill>
                  <a:schemeClr val="tx1">
                    <a:lumMod val="75000"/>
                    <a:lumOff val="25000"/>
                  </a:schemeClr>
                </a:solidFill>
              </a:rPr>
              <a:t>Gramineae, </a:t>
            </a:r>
            <a:r>
              <a:rPr lang="en-US" dirty="0">
                <a:solidFill>
                  <a:schemeClr val="tx1">
                    <a:lumMod val="75000"/>
                    <a:lumOff val="25000"/>
                  </a:schemeClr>
                </a:solidFill>
              </a:rPr>
              <a:t>είναι τα αγρωστώδη (στάρι,    καλαμπόκι ). </a:t>
            </a:r>
            <a:r>
              <a:rPr lang="en-US" b="1" i="1" dirty="0">
                <a:solidFill>
                  <a:schemeClr val="tx1">
                    <a:lumMod val="75000"/>
                    <a:lumOff val="25000"/>
                  </a:schemeClr>
                </a:solidFill>
              </a:rPr>
              <a:t>Triticum aestivum,</a:t>
            </a:r>
            <a:r>
              <a:rPr lang="en-US" b="1" i="1">
                <a:solidFill>
                  <a:schemeClr val="tx1">
                    <a:lumMod val="75000"/>
                    <a:lumOff val="25000"/>
                  </a:schemeClr>
                </a:solidFill>
              </a:rPr>
              <a:t> </a:t>
            </a:r>
            <a:r>
              <a:rPr lang="en-US">
                <a:solidFill>
                  <a:schemeClr val="tx1">
                    <a:lumMod val="75000"/>
                    <a:lumOff val="25000"/>
                  </a:schemeClr>
                </a:solidFill>
              </a:rPr>
              <a:t>και</a:t>
            </a:r>
            <a:r>
              <a:rPr lang="en-US" b="1" i="1" dirty="0">
                <a:solidFill>
                  <a:schemeClr val="tx1">
                    <a:lumMod val="75000"/>
                    <a:lumOff val="25000"/>
                  </a:schemeClr>
                </a:solidFill>
              </a:rPr>
              <a:t> Zea mays.</a:t>
            </a:r>
            <a:endParaRPr lang="en-US" b="1" i="1">
              <a:solidFill>
                <a:schemeClr val="tx1">
                  <a:lumMod val="75000"/>
                  <a:lumOff val="25000"/>
                </a:schemeClr>
              </a:solidFill>
            </a:endParaRPr>
          </a:p>
          <a:p>
            <a:pPr indent="-228600" defTabSz="914400">
              <a:lnSpc>
                <a:spcPct val="90000"/>
              </a:lnSpc>
              <a:spcAft>
                <a:spcPts val="600"/>
              </a:spcAft>
              <a:buClr>
                <a:schemeClr val="accent1"/>
              </a:buClr>
              <a:buFont typeface="Calibri" panose="020F0502020204030204" pitchFamily="34" charset="0"/>
              <a:buChar char="•"/>
              <a:tabLst>
                <a:tab pos="1754981" algn="l"/>
              </a:tabLst>
            </a:pPr>
            <a:endParaRPr lang="en-US" b="1" i="1">
              <a:solidFill>
                <a:schemeClr val="tx1">
                  <a:lumMod val="75000"/>
                  <a:lumOff val="25000"/>
                </a:schemeClr>
              </a:solidFill>
            </a:endParaRPr>
          </a:p>
          <a:p>
            <a:pPr indent="-228600" defTabSz="914400">
              <a:lnSpc>
                <a:spcPct val="90000"/>
              </a:lnSpc>
              <a:spcAft>
                <a:spcPts val="600"/>
              </a:spcAft>
              <a:buClr>
                <a:schemeClr val="accent1"/>
              </a:buClr>
              <a:buFont typeface="Calibri" panose="020F0502020204030204" pitchFamily="34" charset="0"/>
              <a:buChar char="•"/>
              <a:tabLst>
                <a:tab pos="1754981" algn="l"/>
              </a:tabLst>
            </a:pPr>
            <a:endParaRPr lang="en-US" dirty="0">
              <a:solidFill>
                <a:schemeClr val="tx1">
                  <a:lumMod val="75000"/>
                  <a:lumOff val="25000"/>
                </a:schemeClr>
              </a:solidFill>
            </a:endParaRPr>
          </a:p>
          <a:p>
            <a:pPr defTabSz="914400">
              <a:lnSpc>
                <a:spcPct val="90000"/>
              </a:lnSpc>
              <a:spcAft>
                <a:spcPts val="600"/>
              </a:spcAft>
              <a:buClr>
                <a:schemeClr val="accent1"/>
              </a:buClr>
              <a:buFont typeface="Calibri" panose="020F0502020204030204" pitchFamily="34" charset="0"/>
              <a:tabLst>
                <a:tab pos="1754981" algn="l"/>
              </a:tabLst>
            </a:pPr>
            <a:r>
              <a:rPr lang="en-US">
                <a:solidFill>
                  <a:schemeClr val="tx1">
                    <a:lumMod val="75000"/>
                    <a:lumOff val="25000"/>
                  </a:schemeClr>
                </a:solidFill>
                <a:highlight>
                  <a:srgbClr val="0000FF"/>
                </a:highlight>
              </a:rPr>
              <a:t>«Tα μονοκοτυλήδονα και τα δικοτυλήδονα ανθίζανε στον κάμπο</a:t>
            </a:r>
            <a:br>
              <a:rPr lang="en-US">
                <a:solidFill>
                  <a:schemeClr val="tx1">
                    <a:lumMod val="75000"/>
                    <a:lumOff val="25000"/>
                  </a:schemeClr>
                </a:solidFill>
                <a:highlight>
                  <a:srgbClr val="0000FF"/>
                </a:highlight>
              </a:rPr>
            </a:br>
            <a:r>
              <a:rPr lang="en-US">
                <a:solidFill>
                  <a:schemeClr val="tx1">
                    <a:lumMod val="75000"/>
                    <a:lumOff val="25000"/>
                  </a:schemeClr>
                </a:solidFill>
                <a:highlight>
                  <a:srgbClr val="0000FF"/>
                </a:highlight>
              </a:rPr>
              <a:t>σου το 'χαν πει στον κλήδονα και σμίξαμε φιλήδονα τα χείλια μας, Mαλάμω!» (Γ. Σεφέρης) </a:t>
            </a:r>
            <a:br>
              <a:rPr lang="en-US">
                <a:solidFill>
                  <a:schemeClr val="tx1">
                    <a:lumMod val="75000"/>
                    <a:lumOff val="25000"/>
                  </a:schemeClr>
                </a:solidFill>
                <a:highlight>
                  <a:srgbClr val="0000FF"/>
                </a:highlight>
              </a:rPr>
            </a:br>
            <a:r>
              <a:rPr lang="en-US">
                <a:solidFill>
                  <a:schemeClr val="tx1">
                    <a:lumMod val="75000"/>
                    <a:lumOff val="25000"/>
                  </a:schemeClr>
                </a:solidFill>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4"/>
          <p:cNvSpPr>
            <a:spLocks noGrp="1" noChangeArrowheads="1"/>
          </p:cNvSpPr>
          <p:nvPr>
            <p:ph type="title"/>
          </p:nvPr>
        </p:nvSpPr>
        <p:spPr>
          <a:xfrm>
            <a:off x="1524000" y="274639"/>
            <a:ext cx="9144000" cy="490537"/>
          </a:xfrm>
        </p:spPr>
        <p:txBody>
          <a:bodyPr rtlCol="0">
            <a:normAutofit/>
          </a:bodyPr>
          <a:lstStyle/>
          <a:p>
            <a:pPr>
              <a:defRPr/>
            </a:pPr>
            <a:r>
              <a:rPr lang="el-GR" sz="2800" b="1" u="sng" dirty="0"/>
              <a:t>Εικόνα :</a:t>
            </a:r>
            <a:r>
              <a:rPr lang="el-GR" sz="2800" b="1" dirty="0"/>
              <a:t>  </a:t>
            </a:r>
            <a:r>
              <a:rPr lang="el-GR" sz="2800" dirty="0" err="1"/>
              <a:t>ΤυπικΟ</a:t>
            </a:r>
            <a:r>
              <a:rPr lang="el-GR" sz="2800" dirty="0"/>
              <a:t> </a:t>
            </a:r>
            <a:r>
              <a:rPr lang="el-GR" sz="2800" dirty="0" err="1"/>
              <a:t>Ανθος</a:t>
            </a:r>
            <a:r>
              <a:rPr lang="el-GR" sz="2800" dirty="0"/>
              <a:t> </a:t>
            </a:r>
            <a:r>
              <a:rPr lang="el-GR" sz="2800" dirty="0" err="1"/>
              <a:t>ενΟς</a:t>
            </a:r>
            <a:r>
              <a:rPr lang="el-GR" sz="2800" dirty="0"/>
              <a:t> </a:t>
            </a:r>
            <a:r>
              <a:rPr lang="el-GR" sz="2800" dirty="0" err="1"/>
              <a:t>φυΤΟύ</a:t>
            </a:r>
            <a:r>
              <a:rPr lang="el-GR" sz="2800" dirty="0"/>
              <a:t> (</a:t>
            </a:r>
            <a:r>
              <a:rPr lang="el-GR" sz="2800" dirty="0" err="1"/>
              <a:t>αγγειΟσπερμου</a:t>
            </a:r>
            <a:r>
              <a:rPr lang="el-GR" sz="2800" dirty="0"/>
              <a:t>).</a:t>
            </a:r>
          </a:p>
        </p:txBody>
      </p:sp>
      <p:sp>
        <p:nvSpPr>
          <p:cNvPr id="3076" name="Rectangle 6"/>
          <p:cNvSpPr>
            <a:spLocks noChangeArrowheads="1"/>
          </p:cNvSpPr>
          <p:nvPr/>
        </p:nvSpPr>
        <p:spPr bwMode="auto">
          <a:xfrm>
            <a:off x="1524001" y="1323459"/>
            <a:ext cx="184731" cy="369332"/>
          </a:xfrm>
          <a:prstGeom prst="rect">
            <a:avLst/>
          </a:prstGeom>
          <a:noFill/>
          <a:ln w="9525">
            <a:noFill/>
            <a:miter lim="800000"/>
            <a:headEnd/>
            <a:tailEnd/>
          </a:ln>
        </p:spPr>
        <p:txBody>
          <a:bodyPr wrap="none" anchor="ctr">
            <a:spAutoFit/>
          </a:bodyPr>
          <a:lstStyle/>
          <a:p>
            <a:endParaRPr lang="el-GR"/>
          </a:p>
        </p:txBody>
      </p:sp>
      <p:pic>
        <p:nvPicPr>
          <p:cNvPr id="3" name="Picture 2">
            <a:extLst>
              <a:ext uri="{FF2B5EF4-FFF2-40B4-BE49-F238E27FC236}">
                <a16:creationId xmlns:a16="http://schemas.microsoft.com/office/drawing/2014/main" id="{5118FD0A-27CB-DF06-7BDC-83073415F1AC}"/>
              </a:ext>
            </a:extLst>
          </p:cNvPr>
          <p:cNvPicPr>
            <a:picLocks noChangeAspect="1"/>
          </p:cNvPicPr>
          <p:nvPr/>
        </p:nvPicPr>
        <p:blipFill>
          <a:blip r:embed="rId5"/>
          <a:stretch>
            <a:fillRect/>
          </a:stretch>
        </p:blipFill>
        <p:spPr>
          <a:xfrm>
            <a:off x="2305050" y="895350"/>
            <a:ext cx="7581900" cy="5067300"/>
          </a:xfrm>
          <a:prstGeom prst="rect">
            <a:avLst/>
          </a:prstGeom>
        </p:spPr>
      </p:pic>
      <p:pic>
        <p:nvPicPr>
          <p:cNvPr id="4" name="Recorded Sound">
            <a:hlinkClick r:id="" action="ppaction://media"/>
            <a:extLst>
              <a:ext uri="{FF2B5EF4-FFF2-40B4-BE49-F238E27FC236}">
                <a16:creationId xmlns:a16="http://schemas.microsoft.com/office/drawing/2014/main" id="{669B02FB-2378-C43D-BB42-2C75DB67ED67}"/>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7752184" y="5045075"/>
            <a:ext cx="304800" cy="304800"/>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7">
            <p14:nvContentPartPr>
              <p14:cNvPr id="2" name="Γραφή 1">
                <a:extLst>
                  <a:ext uri="{FF2B5EF4-FFF2-40B4-BE49-F238E27FC236}">
                    <a16:creationId xmlns:a16="http://schemas.microsoft.com/office/drawing/2014/main" id="{76C0D2CC-2601-E1AD-4C24-DD2DFE8C0C9C}"/>
                  </a:ext>
                </a:extLst>
              </p14:cNvPr>
              <p14:cNvContentPartPr/>
              <p14:nvPr/>
            </p14:nvContentPartPr>
            <p14:xfrm>
              <a:off x="9108535" y="1922068"/>
              <a:ext cx="931320" cy="148680"/>
            </p14:xfrm>
          </p:contentPart>
        </mc:Choice>
        <mc:Fallback xmlns="">
          <p:pic>
            <p:nvPicPr>
              <p:cNvPr id="2" name="Γραφή 1">
                <a:extLst>
                  <a:ext uri="{FF2B5EF4-FFF2-40B4-BE49-F238E27FC236}">
                    <a16:creationId xmlns:a16="http://schemas.microsoft.com/office/drawing/2014/main" id="{76C0D2CC-2601-E1AD-4C24-DD2DFE8C0C9C}"/>
                  </a:ext>
                </a:extLst>
              </p:cNvPr>
              <p:cNvPicPr/>
              <p:nvPr/>
            </p:nvPicPr>
            <p:blipFill>
              <a:blip r:embed="rId8"/>
              <a:stretch>
                <a:fillRect/>
              </a:stretch>
            </p:blipFill>
            <p:spPr>
              <a:xfrm>
                <a:off x="9099535" y="1913068"/>
                <a:ext cx="94896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Γραφή 5">
                <a:extLst>
                  <a:ext uri="{FF2B5EF4-FFF2-40B4-BE49-F238E27FC236}">
                    <a16:creationId xmlns:a16="http://schemas.microsoft.com/office/drawing/2014/main" id="{C1D27B51-8A94-39D2-C119-02DECAC8A0DE}"/>
                  </a:ext>
                </a:extLst>
              </p14:cNvPr>
              <p14:cNvContentPartPr/>
              <p14:nvPr/>
            </p14:nvContentPartPr>
            <p14:xfrm>
              <a:off x="9863455" y="1629388"/>
              <a:ext cx="123120" cy="282600"/>
            </p14:xfrm>
          </p:contentPart>
        </mc:Choice>
        <mc:Fallback xmlns="">
          <p:pic>
            <p:nvPicPr>
              <p:cNvPr id="6" name="Γραφή 5">
                <a:extLst>
                  <a:ext uri="{FF2B5EF4-FFF2-40B4-BE49-F238E27FC236}">
                    <a16:creationId xmlns:a16="http://schemas.microsoft.com/office/drawing/2014/main" id="{C1D27B51-8A94-39D2-C119-02DECAC8A0DE}"/>
                  </a:ext>
                </a:extLst>
              </p:cNvPr>
              <p:cNvPicPr/>
              <p:nvPr/>
            </p:nvPicPr>
            <p:blipFill>
              <a:blip r:embed="rId10"/>
              <a:stretch>
                <a:fillRect/>
              </a:stretch>
            </p:blipFill>
            <p:spPr>
              <a:xfrm>
                <a:off x="9854455" y="1620388"/>
                <a:ext cx="140760" cy="300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Γραφή 7">
                <a:extLst>
                  <a:ext uri="{FF2B5EF4-FFF2-40B4-BE49-F238E27FC236}">
                    <a16:creationId xmlns:a16="http://schemas.microsoft.com/office/drawing/2014/main" id="{2E971108-812E-14F1-605B-04903BA7B5E0}"/>
                  </a:ext>
                </a:extLst>
              </p14:cNvPr>
              <p14:cNvContentPartPr/>
              <p14:nvPr/>
            </p14:nvContentPartPr>
            <p14:xfrm>
              <a:off x="10011055" y="1676548"/>
              <a:ext cx="236520" cy="236520"/>
            </p14:xfrm>
          </p:contentPart>
        </mc:Choice>
        <mc:Fallback xmlns="">
          <p:pic>
            <p:nvPicPr>
              <p:cNvPr id="8" name="Γραφή 7">
                <a:extLst>
                  <a:ext uri="{FF2B5EF4-FFF2-40B4-BE49-F238E27FC236}">
                    <a16:creationId xmlns:a16="http://schemas.microsoft.com/office/drawing/2014/main" id="{2E971108-812E-14F1-605B-04903BA7B5E0}"/>
                  </a:ext>
                </a:extLst>
              </p:cNvPr>
              <p:cNvPicPr/>
              <p:nvPr/>
            </p:nvPicPr>
            <p:blipFill>
              <a:blip r:embed="rId12"/>
              <a:stretch>
                <a:fillRect/>
              </a:stretch>
            </p:blipFill>
            <p:spPr>
              <a:xfrm>
                <a:off x="10002055" y="1667548"/>
                <a:ext cx="25416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Γραφή 8">
                <a:extLst>
                  <a:ext uri="{FF2B5EF4-FFF2-40B4-BE49-F238E27FC236}">
                    <a16:creationId xmlns:a16="http://schemas.microsoft.com/office/drawing/2014/main" id="{388D67FF-99F1-080E-1B28-F440772B5904}"/>
                  </a:ext>
                </a:extLst>
              </p14:cNvPr>
              <p14:cNvContentPartPr/>
              <p14:nvPr/>
            </p14:nvContentPartPr>
            <p14:xfrm>
              <a:off x="10306975" y="1629388"/>
              <a:ext cx="149040" cy="318240"/>
            </p14:xfrm>
          </p:contentPart>
        </mc:Choice>
        <mc:Fallback xmlns="">
          <p:pic>
            <p:nvPicPr>
              <p:cNvPr id="9" name="Γραφή 8">
                <a:extLst>
                  <a:ext uri="{FF2B5EF4-FFF2-40B4-BE49-F238E27FC236}">
                    <a16:creationId xmlns:a16="http://schemas.microsoft.com/office/drawing/2014/main" id="{388D67FF-99F1-080E-1B28-F440772B5904}"/>
                  </a:ext>
                </a:extLst>
              </p:cNvPr>
              <p:cNvPicPr/>
              <p:nvPr/>
            </p:nvPicPr>
            <p:blipFill>
              <a:blip r:embed="rId14"/>
              <a:stretch>
                <a:fillRect/>
              </a:stretch>
            </p:blipFill>
            <p:spPr>
              <a:xfrm>
                <a:off x="10297953" y="1620388"/>
                <a:ext cx="166723" cy="335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Γραφή 9">
                <a:extLst>
                  <a:ext uri="{FF2B5EF4-FFF2-40B4-BE49-F238E27FC236}">
                    <a16:creationId xmlns:a16="http://schemas.microsoft.com/office/drawing/2014/main" id="{92202902-E4DC-2AFE-3794-0ECF816A3614}"/>
                  </a:ext>
                </a:extLst>
              </p14:cNvPr>
              <p14:cNvContentPartPr/>
              <p14:nvPr/>
            </p14:nvContentPartPr>
            <p14:xfrm>
              <a:off x="8698495" y="1804708"/>
              <a:ext cx="360" cy="360"/>
            </p14:xfrm>
          </p:contentPart>
        </mc:Choice>
        <mc:Fallback xmlns="">
          <p:pic>
            <p:nvPicPr>
              <p:cNvPr id="10" name="Γραφή 9">
                <a:extLst>
                  <a:ext uri="{FF2B5EF4-FFF2-40B4-BE49-F238E27FC236}">
                    <a16:creationId xmlns:a16="http://schemas.microsoft.com/office/drawing/2014/main" id="{92202902-E4DC-2AFE-3794-0ECF816A3614}"/>
                  </a:ext>
                </a:extLst>
              </p:cNvPr>
              <p:cNvPicPr/>
              <p:nvPr/>
            </p:nvPicPr>
            <p:blipFill>
              <a:blip r:embed="rId16"/>
              <a:stretch>
                <a:fillRect/>
              </a:stretch>
            </p:blipFill>
            <p:spPr>
              <a:xfrm>
                <a:off x="8689495" y="1795708"/>
                <a:ext cx="18000" cy="18000"/>
              </a:xfrm>
              <a:prstGeom prst="rect">
                <a:avLst/>
              </a:prstGeom>
            </p:spPr>
          </p:pic>
        </mc:Fallback>
      </mc:AlternateContent>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1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31751" name="Rectangle 31750">
            <a:extLst>
              <a:ext uri="{FF2B5EF4-FFF2-40B4-BE49-F238E27FC236}">
                <a16:creationId xmlns:a16="http://schemas.microsoft.com/office/drawing/2014/main" id="{7CA7A88D-1D29-4C2E-8E04-411C18DB1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1753" name="Rectangle 31752">
            <a:extLst>
              <a:ext uri="{FF2B5EF4-FFF2-40B4-BE49-F238E27FC236}">
                <a16:creationId xmlns:a16="http://schemas.microsoft.com/office/drawing/2014/main" id="{4862BD95-BE80-4CCD-B3C5-778687DE1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cxnSp>
        <p:nvCxnSpPr>
          <p:cNvPr id="31755" name="Straight Connector 31754">
            <a:extLst>
              <a:ext uri="{FF2B5EF4-FFF2-40B4-BE49-F238E27FC236}">
                <a16:creationId xmlns:a16="http://schemas.microsoft.com/office/drawing/2014/main" id="{7E980882-9F71-4735-B550-09F0FB4AA2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757" name="Rectangle 31756">
            <a:extLst>
              <a:ext uri="{FF2B5EF4-FFF2-40B4-BE49-F238E27FC236}">
                <a16:creationId xmlns:a16="http://schemas.microsoft.com/office/drawing/2014/main" id="{E54CE3AD-C754-4F1E-A76F-1EDDF7179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7897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1AA88D2-C37A-3366-2440-DCF7FC94B932}"/>
              </a:ext>
            </a:extLst>
          </p:cNvPr>
          <p:cNvSpPr>
            <a:spLocks noGrp="1"/>
          </p:cNvSpPr>
          <p:nvPr>
            <p:ph type="title"/>
          </p:nvPr>
        </p:nvSpPr>
        <p:spPr>
          <a:xfrm>
            <a:off x="781877" y="643467"/>
            <a:ext cx="3467569" cy="5571066"/>
          </a:xfrm>
        </p:spPr>
        <p:txBody>
          <a:bodyPr vert="horz" lIns="91440" tIns="45720" rIns="91440" bIns="45720" rtlCol="0" anchor="ctr">
            <a:normAutofit/>
          </a:bodyPr>
          <a:lstStyle/>
          <a:p>
            <a:r>
              <a:rPr lang="el-GR" sz="2800" dirty="0">
                <a:solidFill>
                  <a:srgbClr val="FFFFFF"/>
                </a:solidFill>
              </a:rPr>
              <a:t>Σε περίπτωση που δεν βλέπετε τις ΕΠΕ κάτω από τις διαφάνειες: </a:t>
            </a:r>
            <a:r>
              <a:rPr lang="en-US" sz="2800" dirty="0" err="1">
                <a:solidFill>
                  <a:srgbClr val="FFFFFF"/>
                </a:solidFill>
              </a:rPr>
              <a:t>Ερωτήσεις</a:t>
            </a:r>
            <a:r>
              <a:rPr lang="en-US" sz="2800" dirty="0">
                <a:solidFill>
                  <a:srgbClr val="FFFFFF"/>
                </a:solidFill>
              </a:rPr>
              <a:t> επα</a:t>
            </a:r>
            <a:r>
              <a:rPr lang="en-US" sz="2800" dirty="0" err="1">
                <a:solidFill>
                  <a:srgbClr val="FFFFFF"/>
                </a:solidFill>
              </a:rPr>
              <a:t>νάληψης</a:t>
            </a:r>
            <a:r>
              <a:rPr lang="en-US" sz="2800" dirty="0">
                <a:solidFill>
                  <a:srgbClr val="FFFFFF"/>
                </a:solidFill>
              </a:rPr>
              <a:t> μα</a:t>
            </a:r>
            <a:r>
              <a:rPr lang="en-US" sz="2800" dirty="0" err="1">
                <a:solidFill>
                  <a:srgbClr val="FFFFFF"/>
                </a:solidFill>
              </a:rPr>
              <a:t>θήμ</a:t>
            </a:r>
            <a:r>
              <a:rPr lang="en-US" sz="2800" dirty="0">
                <a:solidFill>
                  <a:srgbClr val="FFFFFF"/>
                </a:solidFill>
              </a:rPr>
              <a:t>ατος #4</a:t>
            </a:r>
          </a:p>
        </p:txBody>
      </p:sp>
      <p:sp>
        <p:nvSpPr>
          <p:cNvPr id="31759" name="Rectangle 31758">
            <a:extLst>
              <a:ext uri="{FF2B5EF4-FFF2-40B4-BE49-F238E27FC236}">
                <a16:creationId xmlns:a16="http://schemas.microsoft.com/office/drawing/2014/main" id="{D238B743-4443-4735-BFC2-B514F6409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8973" y="0"/>
            <a:ext cx="7613027"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1746" name="Rectangle 1"/>
          <p:cNvSpPr>
            <a:spLocks noChangeArrowheads="1"/>
          </p:cNvSpPr>
          <p:nvPr/>
        </p:nvSpPr>
        <p:spPr bwMode="auto">
          <a:xfrm>
            <a:off x="5124206" y="643467"/>
            <a:ext cx="6104288" cy="5571065"/>
          </a:xfrm>
          <a:prstGeom prst="rect">
            <a:avLst/>
          </a:prstGeom>
        </p:spPr>
        <p:txBody>
          <a:bodyPr vert="horz" lIns="0" tIns="45720" rIns="0" bIns="45720" rtlCol="0" anchor="ctr">
            <a:normAutofit fontScale="92500" lnSpcReduction="20000"/>
          </a:bodyPr>
          <a:lstStyle/>
          <a:p>
            <a:pPr defTabSz="914400">
              <a:lnSpc>
                <a:spcPct val="90000"/>
              </a:lnSpc>
              <a:spcAft>
                <a:spcPts val="600"/>
              </a:spcAft>
              <a:buClr>
                <a:schemeClr val="accent1"/>
              </a:buClr>
              <a:buFont typeface="Calibri" panose="020F0502020204030204" pitchFamily="34" charset="0"/>
            </a:pPr>
            <a:r>
              <a:rPr lang="en-US" sz="1500" dirty="0">
                <a:solidFill>
                  <a:srgbClr val="FFFFFF"/>
                </a:solidFill>
              </a:rPr>
              <a:t>ΕΠΕ: </a:t>
            </a:r>
            <a:r>
              <a:rPr lang="en-US" sz="1500" dirty="0" err="1">
                <a:solidFill>
                  <a:srgbClr val="FFFFFF"/>
                </a:solidFill>
              </a:rPr>
              <a:t>Στη</a:t>
            </a:r>
            <a:r>
              <a:rPr lang="en-US" sz="1500" dirty="0">
                <a:solidFill>
                  <a:srgbClr val="FFFFFF"/>
                </a:solidFill>
              </a:rPr>
              <a:t> </a:t>
            </a:r>
            <a:r>
              <a:rPr lang="en-US" sz="1500" dirty="0" err="1">
                <a:solidFill>
                  <a:srgbClr val="FFFFFF"/>
                </a:solidFill>
              </a:rPr>
              <a:t>διάρκει</a:t>
            </a:r>
            <a:r>
              <a:rPr lang="en-US" sz="1500" dirty="0">
                <a:solidFill>
                  <a:srgbClr val="FFFFFF"/>
                </a:solidFill>
              </a:rPr>
              <a:t>α της ιστορίας της ζωής υπολογίζεται πως έχει εξαφανιστεί το (Α) 10% της βιοποικιλότητας (Β) το 1%, (Γ) το 20% Δ) το 95%, (Ε) Κανένα από αυτά.</a:t>
            </a:r>
          </a:p>
          <a:p>
            <a:pPr defTabSz="914400">
              <a:lnSpc>
                <a:spcPct val="90000"/>
              </a:lnSpc>
              <a:spcAft>
                <a:spcPts val="600"/>
              </a:spcAft>
              <a:buClr>
                <a:schemeClr val="accent1"/>
              </a:buClr>
              <a:buFont typeface="Calibri" panose="020F0502020204030204" pitchFamily="34" charset="0"/>
            </a:pPr>
            <a:r>
              <a:rPr lang="en-US" sz="1500" dirty="0">
                <a:solidFill>
                  <a:srgbClr val="FFFFFF"/>
                </a:solidFill>
              </a:rPr>
              <a:t> </a:t>
            </a:r>
          </a:p>
          <a:p>
            <a:pPr defTabSz="914400">
              <a:lnSpc>
                <a:spcPct val="90000"/>
              </a:lnSpc>
              <a:spcAft>
                <a:spcPts val="600"/>
              </a:spcAft>
              <a:buClr>
                <a:schemeClr val="accent1"/>
              </a:buClr>
              <a:buFont typeface="Calibri" panose="020F0502020204030204" pitchFamily="34" charset="0"/>
            </a:pPr>
            <a:r>
              <a:rPr lang="en-US" sz="1500" dirty="0">
                <a:solidFill>
                  <a:srgbClr val="FFFFFF"/>
                </a:solidFill>
              </a:rPr>
              <a:t>ΕΠΕ: Η ανα</a:t>
            </a:r>
            <a:r>
              <a:rPr lang="en-US" sz="1500" dirty="0" err="1">
                <a:solidFill>
                  <a:srgbClr val="FFFFFF"/>
                </a:solidFill>
              </a:rPr>
              <a:t>λογί</a:t>
            </a:r>
            <a:r>
              <a:rPr lang="en-US" sz="1500" dirty="0">
                <a:solidFill>
                  <a:srgbClr val="FFFFFF"/>
                </a:solidFill>
              </a:rPr>
              <a:t>α γνωστών ειδών/υπολογιζόμενο σύνολο ειδών του πλανήτη μας φαίνεται να είναι περίπου (Α) 1 εκατομ./87 εκατομμύρια(Β) 12 εκατομ./24 εκατομμύρια (Γ) 1,2 εκατομ./8,7 εκατομμύρια Δ) 1 εκατομ./100 εκατομμύρια.</a:t>
            </a:r>
          </a:p>
          <a:p>
            <a:pPr defTabSz="914400">
              <a:lnSpc>
                <a:spcPct val="90000"/>
              </a:lnSpc>
              <a:spcAft>
                <a:spcPts val="600"/>
              </a:spcAft>
              <a:buClr>
                <a:schemeClr val="accent1"/>
              </a:buClr>
              <a:buFont typeface="Calibri" panose="020F0502020204030204" pitchFamily="34" charset="0"/>
            </a:pPr>
            <a:r>
              <a:rPr lang="en-US" sz="1500" b="1" dirty="0">
                <a:solidFill>
                  <a:srgbClr val="FFFFFF"/>
                </a:solidFill>
              </a:rPr>
              <a:t> </a:t>
            </a:r>
            <a:endParaRPr lang="en-US" sz="1500" dirty="0">
              <a:solidFill>
                <a:srgbClr val="FFFFFF"/>
              </a:solidFill>
            </a:endParaRPr>
          </a:p>
          <a:p>
            <a:pPr defTabSz="914400">
              <a:lnSpc>
                <a:spcPct val="90000"/>
              </a:lnSpc>
              <a:spcAft>
                <a:spcPts val="600"/>
              </a:spcAft>
              <a:buClr>
                <a:schemeClr val="accent1"/>
              </a:buClr>
              <a:buFont typeface="Calibri" panose="020F0502020204030204" pitchFamily="34" charset="0"/>
            </a:pPr>
            <a:r>
              <a:rPr lang="en-US" sz="1500" dirty="0" err="1">
                <a:solidFill>
                  <a:srgbClr val="FFFFFF"/>
                </a:solidFill>
              </a:rPr>
              <a:t>Ερώτηση</a:t>
            </a:r>
            <a:r>
              <a:rPr lang="en-US" sz="1500" dirty="0">
                <a:solidFill>
                  <a:srgbClr val="FFFFFF"/>
                </a:solidFill>
              </a:rPr>
              <a:t> ΠΕ: Η επ</a:t>
            </a:r>
            <a:r>
              <a:rPr lang="en-US" sz="1500" dirty="0" err="1">
                <a:solidFill>
                  <a:srgbClr val="FFFFFF"/>
                </a:solidFill>
              </a:rPr>
              <a:t>ιστημονική</a:t>
            </a:r>
            <a:r>
              <a:rPr lang="en-US" sz="1500" dirty="0">
                <a:solidFill>
                  <a:srgbClr val="FFFFFF"/>
                </a:solidFill>
              </a:rPr>
              <a:t> </a:t>
            </a:r>
            <a:r>
              <a:rPr lang="en-US" sz="1500" dirty="0" err="1">
                <a:solidFill>
                  <a:srgbClr val="FFFFFF"/>
                </a:solidFill>
              </a:rPr>
              <a:t>ονομ</a:t>
            </a:r>
            <a:r>
              <a:rPr lang="en-US" sz="1500" dirty="0">
                <a:solidFill>
                  <a:srgbClr val="FFFFFF"/>
                </a:solidFill>
              </a:rPr>
              <a:t>ασία της γάτας είναι: (Α) felis domesticus, (Β) Felis Domesticus, (Γ) Felis domesticus, (Δ) felis Domesticus, (E) Τίποτε από αυτά. Υπ</a:t>
            </a:r>
            <a:r>
              <a:rPr lang="en-US" sz="1500" dirty="0" err="1">
                <a:solidFill>
                  <a:srgbClr val="FFFFFF"/>
                </a:solidFill>
              </a:rPr>
              <a:t>οδείξτε</a:t>
            </a:r>
            <a:r>
              <a:rPr lang="en-US" sz="1500" dirty="0">
                <a:solidFill>
                  <a:srgbClr val="FFFFFF"/>
                </a:solidFill>
              </a:rPr>
              <a:t> </a:t>
            </a:r>
            <a:r>
              <a:rPr lang="en-US" sz="1500" dirty="0" err="1">
                <a:solidFill>
                  <a:srgbClr val="FFFFFF"/>
                </a:solidFill>
              </a:rPr>
              <a:t>το</a:t>
            </a:r>
            <a:r>
              <a:rPr lang="en-US" sz="1500" dirty="0">
                <a:solidFill>
                  <a:srgbClr val="FFFFFF"/>
                </a:solidFill>
              </a:rPr>
              <a:t> </a:t>
            </a:r>
            <a:r>
              <a:rPr lang="en-US" sz="1500" dirty="0" err="1">
                <a:solidFill>
                  <a:srgbClr val="FFFFFF"/>
                </a:solidFill>
              </a:rPr>
              <a:t>σωστό</a:t>
            </a:r>
            <a:r>
              <a:rPr lang="en-US" sz="1500" dirty="0">
                <a:solidFill>
                  <a:srgbClr val="FFFFFF"/>
                </a:solidFill>
              </a:rPr>
              <a:t>.</a:t>
            </a:r>
          </a:p>
          <a:p>
            <a:pPr defTabSz="914400">
              <a:lnSpc>
                <a:spcPct val="90000"/>
              </a:lnSpc>
              <a:spcAft>
                <a:spcPts val="600"/>
              </a:spcAft>
              <a:buClr>
                <a:schemeClr val="accent1"/>
              </a:buClr>
              <a:buFont typeface="Calibri" panose="020F0502020204030204" pitchFamily="34" charset="0"/>
            </a:pPr>
            <a:r>
              <a:rPr lang="en-US" sz="1500" dirty="0">
                <a:solidFill>
                  <a:srgbClr val="FFFFFF"/>
                </a:solidFill>
              </a:rPr>
              <a:t> </a:t>
            </a:r>
          </a:p>
          <a:p>
            <a:pPr defTabSz="914400">
              <a:lnSpc>
                <a:spcPct val="90000"/>
              </a:lnSpc>
              <a:spcAft>
                <a:spcPts val="600"/>
              </a:spcAft>
              <a:buClr>
                <a:schemeClr val="accent1"/>
              </a:buClr>
              <a:buFont typeface="Calibri" panose="020F0502020204030204" pitchFamily="34" charset="0"/>
            </a:pPr>
            <a:r>
              <a:rPr lang="en-US" sz="1500" dirty="0">
                <a:solidFill>
                  <a:srgbClr val="FFFFFF"/>
                </a:solidFill>
              </a:rPr>
              <a:t>ΕΠΕ: </a:t>
            </a:r>
            <a:r>
              <a:rPr lang="en-US" sz="1500" dirty="0" err="1">
                <a:solidFill>
                  <a:srgbClr val="FFFFFF"/>
                </a:solidFill>
              </a:rPr>
              <a:t>Ότ</a:t>
            </a:r>
            <a:r>
              <a:rPr lang="en-US" sz="1500" dirty="0">
                <a:solidFill>
                  <a:srgbClr val="FFFFFF"/>
                </a:solidFill>
              </a:rPr>
              <a:t>αν στο σύστημα του Λινναίου βλέπουμε για μία ονομασία την κατάληξη –ae, αυτή αναφέρεται σε (Α) Είδος, (Β) Τάξη, (Γ) Ομοταξία, Δ) Οικογένεια.</a:t>
            </a:r>
          </a:p>
          <a:p>
            <a:pPr defTabSz="914400">
              <a:lnSpc>
                <a:spcPct val="90000"/>
              </a:lnSpc>
              <a:spcAft>
                <a:spcPts val="600"/>
              </a:spcAft>
              <a:buClr>
                <a:schemeClr val="accent1"/>
              </a:buClr>
              <a:buFont typeface="Calibri" panose="020F0502020204030204" pitchFamily="34" charset="0"/>
            </a:pPr>
            <a:r>
              <a:rPr lang="en-US" sz="1500" dirty="0">
                <a:solidFill>
                  <a:srgbClr val="FFFFFF"/>
                </a:solidFill>
              </a:rPr>
              <a:t>ΕΠΕ: </a:t>
            </a:r>
            <a:r>
              <a:rPr lang="en-US" sz="1500" dirty="0" err="1">
                <a:solidFill>
                  <a:srgbClr val="FFFFFF"/>
                </a:solidFill>
              </a:rPr>
              <a:t>Λέμε</a:t>
            </a:r>
            <a:r>
              <a:rPr lang="en-US" sz="1500" dirty="0">
                <a:solidFill>
                  <a:srgbClr val="FFFFFF"/>
                </a:solidFill>
              </a:rPr>
              <a:t> </a:t>
            </a:r>
            <a:r>
              <a:rPr lang="en-US" sz="1500" dirty="0" err="1">
                <a:solidFill>
                  <a:srgbClr val="FFFFFF"/>
                </a:solidFill>
              </a:rPr>
              <a:t>ότι</a:t>
            </a:r>
            <a:r>
              <a:rPr lang="en-US" sz="1500" dirty="0">
                <a:solidFill>
                  <a:srgbClr val="FFFFFF"/>
                </a:solidFill>
              </a:rPr>
              <a:t> </a:t>
            </a:r>
            <a:r>
              <a:rPr lang="en-US" sz="1500" dirty="0" err="1">
                <a:solidFill>
                  <a:srgbClr val="FFFFFF"/>
                </a:solidFill>
              </a:rPr>
              <a:t>δύο</a:t>
            </a:r>
            <a:r>
              <a:rPr lang="en-US" sz="1500" dirty="0">
                <a:solidFill>
                  <a:srgbClr val="FFFFFF"/>
                </a:solidFill>
              </a:rPr>
              <a:t> </a:t>
            </a:r>
            <a:r>
              <a:rPr lang="en-US" sz="1500" dirty="0" err="1">
                <a:solidFill>
                  <a:srgbClr val="FFFFFF"/>
                </a:solidFill>
              </a:rPr>
              <a:t>άτομ</a:t>
            </a:r>
            <a:r>
              <a:rPr lang="en-US" sz="1500" dirty="0">
                <a:solidFill>
                  <a:srgbClr val="FFFFFF"/>
                </a:solidFill>
              </a:rPr>
              <a:t>α ανήκουν στο ίδιο είδος, </a:t>
            </a:r>
            <a:r>
              <a:rPr lang="en-US" sz="1500" i="1" dirty="0">
                <a:solidFill>
                  <a:srgbClr val="FFFFFF"/>
                </a:solidFill>
              </a:rPr>
              <a:t>όταν (Α) μπορούν να διασταυρωθούν μεταξύ τους  (Β) Απλά, έχουν μεταξύ τους γενετικές και λειτουργικές ομοιότητες (Γ) μπορούν να διασταυρωθούν μεταξύ τους και να δώσουν απογόνους (Δ) μπορούν να διασταυρωθούν μεταξύ τους και να δώσουν γόνιμους απογόνους. (Ε) </a:t>
            </a:r>
            <a:r>
              <a:rPr lang="en-US" sz="1500" i="1" dirty="0" err="1">
                <a:solidFill>
                  <a:srgbClr val="FFFFFF"/>
                </a:solidFill>
              </a:rPr>
              <a:t>Όλ</a:t>
            </a:r>
            <a:r>
              <a:rPr lang="en-US" sz="1500" i="1" dirty="0">
                <a:solidFill>
                  <a:srgbClr val="FFFFFF"/>
                </a:solidFill>
              </a:rPr>
              <a:t>α αυτά.</a:t>
            </a:r>
            <a:endParaRPr lang="el-GR" sz="1500" i="1" dirty="0">
              <a:solidFill>
                <a:srgbClr val="FFFFFF"/>
              </a:solidFill>
            </a:endParaRPr>
          </a:p>
          <a:p>
            <a:pPr defTabSz="914400">
              <a:lnSpc>
                <a:spcPct val="90000"/>
              </a:lnSpc>
              <a:spcAft>
                <a:spcPts val="600"/>
              </a:spcAft>
              <a:buClr>
                <a:schemeClr val="accent1"/>
              </a:buClr>
            </a:pPr>
            <a:r>
              <a:rPr lang="en-US" sz="1600" dirty="0">
                <a:solidFill>
                  <a:schemeClr val="tx1">
                    <a:lumMod val="75000"/>
                    <a:lumOff val="25000"/>
                  </a:schemeClr>
                </a:solidFill>
              </a:rPr>
              <a:t>ΕΡΩΤΗΣΗ ΠΕ: </a:t>
            </a:r>
            <a:r>
              <a:rPr lang="en-US" sz="1600" dirty="0" err="1">
                <a:solidFill>
                  <a:schemeClr val="tx1">
                    <a:lumMod val="75000"/>
                    <a:lumOff val="25000"/>
                  </a:schemeClr>
                </a:solidFill>
              </a:rPr>
              <a:t>Στην</a:t>
            </a:r>
            <a:r>
              <a:rPr lang="en-US" sz="1600" dirty="0">
                <a:solidFill>
                  <a:schemeClr val="tx1">
                    <a:lumMod val="75000"/>
                    <a:lumOff val="25000"/>
                  </a:schemeClr>
                </a:solidFill>
              </a:rPr>
              <a:t> </a:t>
            </a:r>
            <a:r>
              <a:rPr lang="en-US" sz="1600" dirty="0" err="1">
                <a:solidFill>
                  <a:schemeClr val="tx1">
                    <a:lumMod val="75000"/>
                    <a:lumOff val="25000"/>
                  </a:schemeClr>
                </a:solidFill>
              </a:rPr>
              <a:t>Κοινωνιολογί</a:t>
            </a:r>
            <a:r>
              <a:rPr lang="en-US" sz="1600" dirty="0">
                <a:solidFill>
                  <a:schemeClr val="tx1">
                    <a:lumMod val="75000"/>
                    <a:lumOff val="25000"/>
                  </a:schemeClr>
                </a:solidFill>
              </a:rPr>
              <a:t>α ή την Κοινωνική ψυχολογία θα ακούσετε (ενδεχομένως) τη φράση: «Η Οντογένεση είναι σύντομη επανάληψη της Φυλογένεσης». </a:t>
            </a:r>
            <a:r>
              <a:rPr lang="en-US" sz="1600" dirty="0" err="1">
                <a:solidFill>
                  <a:schemeClr val="tx1">
                    <a:lumMod val="75000"/>
                    <a:lumOff val="25000"/>
                  </a:schemeClr>
                </a:solidFill>
              </a:rPr>
              <a:t>Ποι</a:t>
            </a:r>
            <a:r>
              <a:rPr lang="en-US" sz="1600" dirty="0">
                <a:solidFill>
                  <a:schemeClr val="tx1">
                    <a:lumMod val="75000"/>
                    <a:lumOff val="25000"/>
                  </a:schemeClr>
                </a:solidFill>
              </a:rPr>
              <a:t>α είναι η σωστή σειρά της Φυλογένεσης της Τριανταφυλλιάς (Δεν εννοώ την εξαδέρφη σας!): (Α) Φύκη- Πτεριδόφυτα- Βρυόφυτα- Γυμνόσπερμα -Αγγειόσπερμα. (Β) </a:t>
            </a:r>
            <a:r>
              <a:rPr lang="en-US" sz="1600" dirty="0" err="1">
                <a:solidFill>
                  <a:schemeClr val="tx1">
                    <a:lumMod val="75000"/>
                    <a:lumOff val="25000"/>
                  </a:schemeClr>
                </a:solidFill>
              </a:rPr>
              <a:t>Αγγειόσ</a:t>
            </a:r>
            <a:r>
              <a:rPr lang="en-US" sz="1600" dirty="0">
                <a:solidFill>
                  <a:schemeClr val="tx1">
                    <a:lumMod val="75000"/>
                    <a:lumOff val="25000"/>
                  </a:schemeClr>
                </a:solidFill>
              </a:rPr>
              <a:t>περμα- Φύκη- Βρυόφυτα-Πτεριδόφυτα- Γυμνόσπερμα. (Γ) Φύκη- </a:t>
            </a:r>
            <a:r>
              <a:rPr lang="en-US" sz="1600" dirty="0" err="1">
                <a:solidFill>
                  <a:schemeClr val="tx1">
                    <a:lumMod val="75000"/>
                    <a:lumOff val="25000"/>
                  </a:schemeClr>
                </a:solidFill>
              </a:rPr>
              <a:t>Βρυόφυτ</a:t>
            </a:r>
            <a:r>
              <a:rPr lang="en-US" sz="1600" dirty="0">
                <a:solidFill>
                  <a:schemeClr val="tx1">
                    <a:lumMod val="75000"/>
                    <a:lumOff val="25000"/>
                  </a:schemeClr>
                </a:solidFill>
              </a:rPr>
              <a:t>α-Πτεριδόφυτα- Γυμνόσπερμα -Αγγειόσπερμα.  (Δ) Φύκη-</a:t>
            </a:r>
            <a:r>
              <a:rPr lang="en-US" sz="1600" dirty="0" err="1">
                <a:solidFill>
                  <a:schemeClr val="tx1">
                    <a:lumMod val="75000"/>
                    <a:lumOff val="25000"/>
                  </a:schemeClr>
                </a:solidFill>
              </a:rPr>
              <a:t>Βρυόφυτ</a:t>
            </a:r>
            <a:r>
              <a:rPr lang="en-US" sz="1600" dirty="0">
                <a:solidFill>
                  <a:schemeClr val="tx1">
                    <a:lumMod val="75000"/>
                    <a:lumOff val="25000"/>
                  </a:schemeClr>
                </a:solidFill>
              </a:rPr>
              <a:t>α-Πτεριδόφυτα- Αγγειόσπερμα –Γυμνόσπερμα (Ε) τίποτε από αυτά.</a:t>
            </a:r>
          </a:p>
          <a:p>
            <a:pPr defTabSz="914400">
              <a:lnSpc>
                <a:spcPct val="90000"/>
              </a:lnSpc>
              <a:spcAft>
                <a:spcPts val="600"/>
              </a:spcAft>
              <a:buClr>
                <a:schemeClr val="accent1"/>
              </a:buClr>
              <a:buFont typeface="Calibri" panose="020F0502020204030204" pitchFamily="34" charset="0"/>
            </a:pPr>
            <a:endParaRPr lang="el-GR" sz="1500" dirty="0">
              <a:solidFill>
                <a:srgbClr val="FFFFFF"/>
              </a:solidFill>
            </a:endParaRPr>
          </a:p>
          <a:p>
            <a:pPr defTabSz="914400">
              <a:lnSpc>
                <a:spcPct val="90000"/>
              </a:lnSpc>
              <a:spcAft>
                <a:spcPts val="600"/>
              </a:spcAft>
              <a:buClr>
                <a:schemeClr val="accent1"/>
              </a:buClr>
            </a:pPr>
            <a:r>
              <a:rPr lang="en-US" sz="1600" dirty="0">
                <a:solidFill>
                  <a:schemeClr val="tx1">
                    <a:lumMod val="75000"/>
                    <a:lumOff val="25000"/>
                  </a:schemeClr>
                </a:solidFill>
              </a:rPr>
              <a:t>EΠΕ: </a:t>
            </a:r>
            <a:r>
              <a:rPr lang="en-US" sz="1600" dirty="0" err="1">
                <a:solidFill>
                  <a:schemeClr val="tx1">
                    <a:lumMod val="75000"/>
                    <a:lumOff val="25000"/>
                  </a:schemeClr>
                </a:solidFill>
              </a:rPr>
              <a:t>Οι</a:t>
            </a:r>
            <a:r>
              <a:rPr lang="en-US" sz="1600" dirty="0">
                <a:solidFill>
                  <a:schemeClr val="tx1">
                    <a:lumMod val="75000"/>
                    <a:lumOff val="25000"/>
                  </a:schemeClr>
                </a:solidFill>
              </a:rPr>
              <a:t> </a:t>
            </a:r>
            <a:r>
              <a:rPr lang="en-US" sz="1600" dirty="0" err="1">
                <a:solidFill>
                  <a:schemeClr val="tx1">
                    <a:lumMod val="75000"/>
                    <a:lumOff val="25000"/>
                  </a:schemeClr>
                </a:solidFill>
              </a:rPr>
              <a:t>κύριοι</a:t>
            </a:r>
            <a:r>
              <a:rPr lang="en-US" sz="1600" dirty="0">
                <a:solidFill>
                  <a:schemeClr val="tx1">
                    <a:lumMod val="75000"/>
                    <a:lumOff val="25000"/>
                  </a:schemeClr>
                </a:solidFill>
              </a:rPr>
              <a:t> πα</a:t>
            </a:r>
            <a:r>
              <a:rPr lang="en-US" sz="1600" dirty="0" err="1">
                <a:solidFill>
                  <a:schemeClr val="tx1">
                    <a:lumMod val="75000"/>
                    <a:lumOff val="25000"/>
                  </a:schemeClr>
                </a:solidFill>
              </a:rPr>
              <a:t>ράγοντες</a:t>
            </a:r>
            <a:r>
              <a:rPr lang="en-US" sz="1600" dirty="0">
                <a:solidFill>
                  <a:schemeClr val="tx1">
                    <a:lumMod val="75000"/>
                    <a:lumOff val="25000"/>
                  </a:schemeClr>
                </a:solidFill>
              </a:rPr>
              <a:t> π</a:t>
            </a:r>
            <a:r>
              <a:rPr lang="en-US" sz="1600" dirty="0" err="1">
                <a:solidFill>
                  <a:schemeClr val="tx1">
                    <a:lumMod val="75000"/>
                    <a:lumOff val="25000"/>
                  </a:schemeClr>
                </a:solidFill>
              </a:rPr>
              <a:t>ου</a:t>
            </a:r>
            <a:r>
              <a:rPr lang="en-US" sz="1600" dirty="0">
                <a:solidFill>
                  <a:schemeClr val="tx1">
                    <a:lumMod val="75000"/>
                    <a:lumOff val="25000"/>
                  </a:schemeClr>
                </a:solidFill>
              </a:rPr>
              <a:t> επ</a:t>
            </a:r>
            <a:r>
              <a:rPr lang="en-US" sz="1600" dirty="0" err="1">
                <a:solidFill>
                  <a:schemeClr val="tx1">
                    <a:lumMod val="75000"/>
                    <a:lumOff val="25000"/>
                  </a:schemeClr>
                </a:solidFill>
              </a:rPr>
              <a:t>ηρέ</a:t>
            </a:r>
            <a:r>
              <a:rPr lang="en-US" sz="1600" dirty="0">
                <a:solidFill>
                  <a:schemeClr val="tx1">
                    <a:lumMod val="75000"/>
                    <a:lumOff val="25000"/>
                  </a:schemeClr>
                </a:solidFill>
              </a:rPr>
              <a:t>ασαν την εξέλιξη των φυτών είναι: (Α) Το πράσινο φύλλωμα. (Β) </a:t>
            </a:r>
            <a:r>
              <a:rPr lang="en-US" sz="1600" dirty="0" err="1">
                <a:solidFill>
                  <a:schemeClr val="tx1">
                    <a:lumMod val="75000"/>
                    <a:lumOff val="25000"/>
                  </a:schemeClr>
                </a:solidFill>
              </a:rPr>
              <a:t>Το</a:t>
            </a:r>
            <a:r>
              <a:rPr lang="en-US" sz="1600" dirty="0">
                <a:solidFill>
                  <a:schemeClr val="tx1">
                    <a:lumMod val="75000"/>
                    <a:lumOff val="25000"/>
                  </a:schemeClr>
                </a:solidFill>
              </a:rPr>
              <a:t> </a:t>
            </a:r>
            <a:r>
              <a:rPr lang="en-US" sz="1600" dirty="0" err="1">
                <a:solidFill>
                  <a:schemeClr val="tx1">
                    <a:lumMod val="75000"/>
                    <a:lumOff val="25000"/>
                  </a:schemeClr>
                </a:solidFill>
              </a:rPr>
              <a:t>είδος</a:t>
            </a:r>
            <a:r>
              <a:rPr lang="en-US" sz="1600" dirty="0">
                <a:solidFill>
                  <a:schemeClr val="tx1">
                    <a:lumMod val="75000"/>
                    <a:lumOff val="25000"/>
                  </a:schemeClr>
                </a:solidFill>
              </a:rPr>
              <a:t> </a:t>
            </a:r>
            <a:r>
              <a:rPr lang="en-US" sz="1600" dirty="0" err="1">
                <a:solidFill>
                  <a:schemeClr val="tx1">
                    <a:lumMod val="75000"/>
                    <a:lumOff val="25000"/>
                  </a:schemeClr>
                </a:solidFill>
              </a:rPr>
              <a:t>των</a:t>
            </a:r>
            <a:r>
              <a:rPr lang="en-US" sz="1600" dirty="0">
                <a:solidFill>
                  <a:schemeClr val="tx1">
                    <a:lumMod val="75000"/>
                    <a:lumOff val="25000"/>
                  </a:schemeClr>
                </a:solidFill>
              </a:rPr>
              <a:t> </a:t>
            </a:r>
            <a:r>
              <a:rPr lang="en-US" sz="1600" dirty="0" err="1">
                <a:solidFill>
                  <a:schemeClr val="tx1">
                    <a:lumMod val="75000"/>
                    <a:lumOff val="25000"/>
                  </a:schemeClr>
                </a:solidFill>
              </a:rPr>
              <a:t>εδ</a:t>
            </a:r>
            <a:r>
              <a:rPr lang="en-US" sz="1600" dirty="0">
                <a:solidFill>
                  <a:schemeClr val="tx1">
                    <a:lumMod val="75000"/>
                    <a:lumOff val="25000"/>
                  </a:schemeClr>
                </a:solidFill>
              </a:rPr>
              <a:t>αφών. (Γ) Ο </a:t>
            </a:r>
            <a:r>
              <a:rPr lang="en-US" sz="1600" dirty="0" err="1">
                <a:solidFill>
                  <a:schemeClr val="tx1">
                    <a:lumMod val="75000"/>
                    <a:lumOff val="25000"/>
                  </a:schemeClr>
                </a:solidFill>
              </a:rPr>
              <a:t>Τρό</a:t>
            </a:r>
            <a:r>
              <a:rPr lang="en-US" sz="1600" dirty="0">
                <a:solidFill>
                  <a:schemeClr val="tx1">
                    <a:lumMod val="75000"/>
                    <a:lumOff val="25000"/>
                  </a:schemeClr>
                </a:solidFill>
              </a:rPr>
              <a:t>πος πολλαπλασιασμού και ο τρόπος μεταφοράς του νερού. (Δ) Η </a:t>
            </a:r>
            <a:r>
              <a:rPr lang="en-US" sz="1600" dirty="0" err="1">
                <a:solidFill>
                  <a:schemeClr val="tx1">
                    <a:lumMod val="75000"/>
                    <a:lumOff val="25000"/>
                  </a:schemeClr>
                </a:solidFill>
              </a:rPr>
              <a:t>ηλιοφάνει</a:t>
            </a:r>
            <a:r>
              <a:rPr lang="en-US" sz="1600" dirty="0">
                <a:solidFill>
                  <a:schemeClr val="tx1">
                    <a:lumMod val="75000"/>
                    <a:lumOff val="25000"/>
                  </a:schemeClr>
                </a:solidFill>
              </a:rPr>
              <a:t>α. </a:t>
            </a:r>
          </a:p>
          <a:p>
            <a:pPr defTabSz="914400">
              <a:lnSpc>
                <a:spcPct val="90000"/>
              </a:lnSpc>
              <a:spcAft>
                <a:spcPts val="600"/>
              </a:spcAft>
              <a:buClr>
                <a:schemeClr val="accent1"/>
              </a:buClr>
              <a:buFont typeface="Calibri" panose="020F0502020204030204" pitchFamily="34" charset="0"/>
            </a:pPr>
            <a:endParaRPr lang="en-US" sz="1500" dirty="0">
              <a:solidFill>
                <a:srgbClr val="FFFFFF"/>
              </a:solidFill>
            </a:endParaRPr>
          </a:p>
          <a:p>
            <a:pPr indent="107950" defTabSz="914400">
              <a:lnSpc>
                <a:spcPct val="90000"/>
              </a:lnSpc>
              <a:spcAft>
                <a:spcPts val="600"/>
              </a:spcAft>
              <a:buClr>
                <a:schemeClr val="accent1"/>
              </a:buClr>
              <a:buFont typeface="Calibri" panose="020F0502020204030204" pitchFamily="34" charset="0"/>
              <a:tabLst>
                <a:tab pos="2339975" algn="l"/>
              </a:tabLst>
            </a:pPr>
            <a:endParaRPr lang="en-US" sz="1500" dirty="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7CA7A88D-1D29-4C2E-8E04-411C18DB1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2" name="Rectangle 10">
            <a:extLst>
              <a:ext uri="{FF2B5EF4-FFF2-40B4-BE49-F238E27FC236}">
                <a16:creationId xmlns:a16="http://schemas.microsoft.com/office/drawing/2014/main" id="{4862BD95-BE80-4CCD-B3C5-778687DE1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cxnSp>
        <p:nvCxnSpPr>
          <p:cNvPr id="23" name="Straight Connector 12">
            <a:extLst>
              <a:ext uri="{FF2B5EF4-FFF2-40B4-BE49-F238E27FC236}">
                <a16:creationId xmlns:a16="http://schemas.microsoft.com/office/drawing/2014/main" id="{7E980882-9F71-4735-B550-09F0FB4AA2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14">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5" name="Rectangle 16">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4" name="Τίτλος 3">
            <a:extLst>
              <a:ext uri="{FF2B5EF4-FFF2-40B4-BE49-F238E27FC236}">
                <a16:creationId xmlns:a16="http://schemas.microsoft.com/office/drawing/2014/main" id="{03D3DF81-A727-6318-CFC9-3CAEE555D5D5}"/>
              </a:ext>
            </a:extLst>
          </p:cNvPr>
          <p:cNvSpPr>
            <a:spLocks noGrp="1"/>
          </p:cNvSpPr>
          <p:nvPr>
            <p:ph type="title"/>
          </p:nvPr>
        </p:nvSpPr>
        <p:spPr>
          <a:xfrm>
            <a:off x="492370" y="1545744"/>
            <a:ext cx="2651302" cy="4706360"/>
          </a:xfrm>
        </p:spPr>
        <p:txBody>
          <a:bodyPr vert="horz" lIns="91440" tIns="45720" rIns="91440" bIns="45720" rtlCol="0" anchor="ctr">
            <a:normAutofit/>
          </a:bodyPr>
          <a:lstStyle/>
          <a:p>
            <a:r>
              <a:rPr lang="el-GR" sz="3600" dirty="0">
                <a:solidFill>
                  <a:srgbClr val="FFFFFF"/>
                </a:solidFill>
              </a:rPr>
              <a:t>Συνέχεια-</a:t>
            </a:r>
            <a:r>
              <a:rPr lang="en-US" sz="3600" dirty="0" err="1">
                <a:solidFill>
                  <a:srgbClr val="FFFFFF"/>
                </a:solidFill>
              </a:rPr>
              <a:t>Ερωτήσεις</a:t>
            </a:r>
            <a:r>
              <a:rPr lang="en-US" sz="3600" dirty="0">
                <a:solidFill>
                  <a:srgbClr val="FFFFFF"/>
                </a:solidFill>
              </a:rPr>
              <a:t> επα</a:t>
            </a:r>
            <a:r>
              <a:rPr lang="en-US" sz="3600" dirty="0" err="1">
                <a:solidFill>
                  <a:srgbClr val="FFFFFF"/>
                </a:solidFill>
              </a:rPr>
              <a:t>νάληψης</a:t>
            </a:r>
            <a:r>
              <a:rPr lang="en-US" sz="3600" dirty="0">
                <a:solidFill>
                  <a:srgbClr val="FFFFFF"/>
                </a:solidFill>
              </a:rPr>
              <a:t> μα</a:t>
            </a:r>
            <a:r>
              <a:rPr lang="en-US" sz="3600" dirty="0" err="1">
                <a:solidFill>
                  <a:srgbClr val="FFFFFF"/>
                </a:solidFill>
              </a:rPr>
              <a:t>θήμ</a:t>
            </a:r>
            <a:r>
              <a:rPr lang="en-US" sz="3600" dirty="0">
                <a:solidFill>
                  <a:srgbClr val="FFFFFF"/>
                </a:solidFill>
              </a:rPr>
              <a:t>ατος #4</a:t>
            </a:r>
          </a:p>
        </p:txBody>
      </p:sp>
      <p:sp>
        <p:nvSpPr>
          <p:cNvPr id="26" name="Rectangle 18">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 name="TextBox 2">
            <a:extLst>
              <a:ext uri="{FF2B5EF4-FFF2-40B4-BE49-F238E27FC236}">
                <a16:creationId xmlns:a16="http://schemas.microsoft.com/office/drawing/2014/main" id="{A6C8A58F-EE4C-E871-F270-D82320811B35}"/>
              </a:ext>
            </a:extLst>
          </p:cNvPr>
          <p:cNvSpPr txBox="1"/>
          <p:nvPr/>
        </p:nvSpPr>
        <p:spPr>
          <a:xfrm>
            <a:off x="4742016" y="605896"/>
            <a:ext cx="6413663" cy="5646208"/>
          </a:xfrm>
          <a:prstGeom prst="rect">
            <a:avLst/>
          </a:prstGeom>
        </p:spPr>
        <p:txBody>
          <a:bodyPr vert="horz" lIns="0" tIns="45720" rIns="0" bIns="45720" rtlCol="0" anchor="ctr">
            <a:normAutofit/>
          </a:bodyPr>
          <a:lstStyle/>
          <a:p>
            <a:pPr defTabSz="914400">
              <a:lnSpc>
                <a:spcPct val="90000"/>
              </a:lnSpc>
              <a:spcAft>
                <a:spcPts val="600"/>
              </a:spcAft>
              <a:buClr>
                <a:schemeClr val="accent1"/>
              </a:buClr>
              <a:buFont typeface="Calibri" panose="020F0502020204030204" pitchFamily="34" charset="0"/>
            </a:pPr>
            <a:r>
              <a:rPr lang="en-US" sz="1200" dirty="0">
                <a:solidFill>
                  <a:schemeClr val="tx1">
                    <a:lumMod val="75000"/>
                    <a:lumOff val="25000"/>
                  </a:schemeClr>
                </a:solidFill>
              </a:rPr>
              <a:t>ΕΠΕ: Υπ</a:t>
            </a:r>
            <a:r>
              <a:rPr lang="en-US" sz="1200" dirty="0" err="1">
                <a:solidFill>
                  <a:schemeClr val="tx1">
                    <a:lumMod val="75000"/>
                    <a:lumOff val="25000"/>
                  </a:schemeClr>
                </a:solidFill>
              </a:rPr>
              <a:t>οδείξτε</a:t>
            </a:r>
            <a:r>
              <a:rPr lang="en-US" sz="1200" dirty="0">
                <a:solidFill>
                  <a:schemeClr val="tx1">
                    <a:lumMod val="75000"/>
                    <a:lumOff val="25000"/>
                  </a:schemeClr>
                </a:solidFill>
              </a:rPr>
              <a:t> </a:t>
            </a:r>
            <a:r>
              <a:rPr lang="en-US" sz="1200" dirty="0" err="1">
                <a:solidFill>
                  <a:schemeClr val="tx1">
                    <a:lumMod val="75000"/>
                    <a:lumOff val="25000"/>
                  </a:schemeClr>
                </a:solidFill>
              </a:rPr>
              <a:t>το</a:t>
            </a:r>
            <a:r>
              <a:rPr lang="en-US" sz="1200" dirty="0">
                <a:solidFill>
                  <a:schemeClr val="tx1">
                    <a:lumMod val="75000"/>
                    <a:lumOff val="25000"/>
                  </a:schemeClr>
                </a:solidFill>
              </a:rPr>
              <a:t> </a:t>
            </a:r>
            <a:r>
              <a:rPr lang="en-US" sz="1200" dirty="0" err="1">
                <a:solidFill>
                  <a:schemeClr val="tx1">
                    <a:lumMod val="75000"/>
                    <a:lumOff val="25000"/>
                  </a:schemeClr>
                </a:solidFill>
              </a:rPr>
              <a:t>λάθος</a:t>
            </a:r>
            <a:r>
              <a:rPr lang="en-US" sz="1200" dirty="0">
                <a:solidFill>
                  <a:schemeClr val="tx1">
                    <a:lumMod val="75000"/>
                    <a:lumOff val="25000"/>
                  </a:schemeClr>
                </a:solidFill>
              </a:rPr>
              <a:t>: Τα 4 βα</a:t>
            </a:r>
            <a:r>
              <a:rPr lang="en-US" sz="1200" dirty="0" err="1">
                <a:solidFill>
                  <a:schemeClr val="tx1">
                    <a:lumMod val="75000"/>
                    <a:lumOff val="25000"/>
                  </a:schemeClr>
                </a:solidFill>
              </a:rPr>
              <a:t>σικά</a:t>
            </a:r>
            <a:r>
              <a:rPr lang="en-US" sz="1200" dirty="0">
                <a:solidFill>
                  <a:schemeClr val="tx1">
                    <a:lumMod val="75000"/>
                    <a:lumOff val="25000"/>
                  </a:schemeClr>
                </a:solidFill>
              </a:rPr>
              <a:t> χαρα</a:t>
            </a:r>
            <a:r>
              <a:rPr lang="en-US" sz="1200" dirty="0" err="1">
                <a:solidFill>
                  <a:schemeClr val="tx1">
                    <a:lumMod val="75000"/>
                    <a:lumOff val="25000"/>
                  </a:schemeClr>
                </a:solidFill>
              </a:rPr>
              <a:t>κτηριστικά</a:t>
            </a:r>
            <a:r>
              <a:rPr lang="en-US" sz="1200" dirty="0">
                <a:solidFill>
                  <a:schemeClr val="tx1">
                    <a:lumMod val="75000"/>
                    <a:lumOff val="25000"/>
                  </a:schemeClr>
                </a:solidFill>
              </a:rPr>
              <a:t> π</a:t>
            </a:r>
            <a:r>
              <a:rPr lang="en-US" sz="1200" dirty="0" err="1">
                <a:solidFill>
                  <a:schemeClr val="tx1">
                    <a:lumMod val="75000"/>
                    <a:lumOff val="25000"/>
                  </a:schemeClr>
                </a:solidFill>
              </a:rPr>
              <a:t>ου</a:t>
            </a:r>
            <a:r>
              <a:rPr lang="en-US" sz="1200" dirty="0">
                <a:solidFill>
                  <a:schemeClr val="tx1">
                    <a:lumMod val="75000"/>
                    <a:lumOff val="25000"/>
                  </a:schemeClr>
                </a:solidFill>
              </a:rPr>
              <a:t> </a:t>
            </a:r>
            <a:r>
              <a:rPr lang="en-US" sz="1200" dirty="0" err="1">
                <a:solidFill>
                  <a:schemeClr val="tx1">
                    <a:lumMod val="75000"/>
                    <a:lumOff val="25000"/>
                  </a:schemeClr>
                </a:solidFill>
              </a:rPr>
              <a:t>κάνουν</a:t>
            </a:r>
            <a:r>
              <a:rPr lang="en-US" sz="1200" dirty="0">
                <a:solidFill>
                  <a:schemeClr val="tx1">
                    <a:lumMod val="75000"/>
                    <a:lumOff val="25000"/>
                  </a:schemeClr>
                </a:solidFill>
              </a:rPr>
              <a:t> </a:t>
            </a:r>
            <a:r>
              <a:rPr lang="en-US" sz="1200" dirty="0" err="1">
                <a:solidFill>
                  <a:schemeClr val="tx1">
                    <a:lumMod val="75000"/>
                    <a:lumOff val="25000"/>
                  </a:schemeClr>
                </a:solidFill>
              </a:rPr>
              <a:t>έν</a:t>
            </a:r>
            <a:r>
              <a:rPr lang="en-US" sz="1200" dirty="0">
                <a:solidFill>
                  <a:schemeClr val="tx1">
                    <a:lumMod val="75000"/>
                    <a:lumOff val="25000"/>
                  </a:schemeClr>
                </a:solidFill>
              </a:rPr>
              <a:t>α οργανισμό να ανήκει στο Βασίλειο των Φυτών είναι (Α) Η φωτοσυνθετική ικανότητα, (Β) Η έλλειψη μετακίνησης, (Γ) Η παρουσία κυτταρίνης πάνω από την κυτταρική μεμβράνη, (Δ) Η αποθήκευση της ενέργειας που τους περισσεύει με τη μορφή Γλυκογόνου. (Ε) Η απ</a:t>
            </a:r>
            <a:r>
              <a:rPr lang="en-US" sz="1200" dirty="0" err="1">
                <a:solidFill>
                  <a:schemeClr val="tx1">
                    <a:lumMod val="75000"/>
                    <a:lumOff val="25000"/>
                  </a:schemeClr>
                </a:solidFill>
              </a:rPr>
              <a:t>οθήκευση</a:t>
            </a:r>
            <a:r>
              <a:rPr lang="en-US" sz="1200" dirty="0">
                <a:solidFill>
                  <a:schemeClr val="tx1">
                    <a:lumMod val="75000"/>
                    <a:lumOff val="25000"/>
                  </a:schemeClr>
                </a:solidFill>
              </a:rPr>
              <a:t> </a:t>
            </a:r>
            <a:r>
              <a:rPr lang="en-US" sz="1200" dirty="0" err="1">
                <a:solidFill>
                  <a:schemeClr val="tx1">
                    <a:lumMod val="75000"/>
                    <a:lumOff val="25000"/>
                  </a:schemeClr>
                </a:solidFill>
              </a:rPr>
              <a:t>της</a:t>
            </a:r>
            <a:r>
              <a:rPr lang="en-US" sz="1200" dirty="0">
                <a:solidFill>
                  <a:schemeClr val="tx1">
                    <a:lumMod val="75000"/>
                    <a:lumOff val="25000"/>
                  </a:schemeClr>
                </a:solidFill>
              </a:rPr>
              <a:t> </a:t>
            </a:r>
            <a:r>
              <a:rPr lang="en-US" sz="1200" dirty="0" err="1">
                <a:solidFill>
                  <a:schemeClr val="tx1">
                    <a:lumMod val="75000"/>
                    <a:lumOff val="25000"/>
                  </a:schemeClr>
                </a:solidFill>
              </a:rPr>
              <a:t>ενέργει</a:t>
            </a:r>
            <a:r>
              <a:rPr lang="en-US" sz="1200" dirty="0">
                <a:solidFill>
                  <a:schemeClr val="tx1">
                    <a:lumMod val="75000"/>
                    <a:lumOff val="25000"/>
                  </a:schemeClr>
                </a:solidFill>
              </a:rPr>
              <a:t>ας που περισσεύει με τη μορφή Αμύλου. </a:t>
            </a:r>
          </a:p>
          <a:p>
            <a:pPr defTabSz="914400">
              <a:lnSpc>
                <a:spcPct val="90000"/>
              </a:lnSpc>
              <a:spcAft>
                <a:spcPts val="600"/>
              </a:spcAft>
              <a:buClr>
                <a:schemeClr val="accent1"/>
              </a:buClr>
              <a:buFont typeface="Calibri" panose="020F0502020204030204" pitchFamily="34" charset="0"/>
            </a:pPr>
            <a:r>
              <a:rPr lang="en-US" sz="1200" dirty="0">
                <a:solidFill>
                  <a:schemeClr val="tx1">
                    <a:lumMod val="75000"/>
                    <a:lumOff val="25000"/>
                  </a:schemeClr>
                </a:solidFill>
              </a:rPr>
              <a:t>ΕΠΕ: Τα α</a:t>
            </a:r>
            <a:r>
              <a:rPr lang="en-US" sz="1200" dirty="0" err="1">
                <a:solidFill>
                  <a:schemeClr val="tx1">
                    <a:lumMod val="75000"/>
                    <a:lumOff val="25000"/>
                  </a:schemeClr>
                </a:solidFill>
              </a:rPr>
              <a:t>γγειόσ</a:t>
            </a:r>
            <a:r>
              <a:rPr lang="en-US" sz="1200" dirty="0">
                <a:solidFill>
                  <a:schemeClr val="tx1">
                    <a:lumMod val="75000"/>
                    <a:lumOff val="25000"/>
                  </a:schemeClr>
                </a:solidFill>
              </a:rPr>
              <a:t>περμα  κυρίεψαν τον πλανήτη Γη διότι (Α) Ήταν τα πρώτα φυτά που εμφανίστηκαν στην ξηρά και είχαν χρόνο να εξαπλωθούν. (Β) </a:t>
            </a:r>
            <a:r>
              <a:rPr lang="en-US" sz="1200" dirty="0" err="1">
                <a:solidFill>
                  <a:schemeClr val="tx1">
                    <a:lumMod val="75000"/>
                    <a:lumOff val="25000"/>
                  </a:schemeClr>
                </a:solidFill>
              </a:rPr>
              <a:t>Δι</a:t>
            </a:r>
            <a:r>
              <a:rPr lang="en-US" sz="1200" dirty="0">
                <a:solidFill>
                  <a:schemeClr val="tx1">
                    <a:lumMod val="75000"/>
                    <a:lumOff val="25000"/>
                  </a:schemeClr>
                </a:solidFill>
              </a:rPr>
              <a:t>ασταυρώνονται ταχύτερα μέσω του αέρα και συνεπώς πολλαπλασιάζονται γρήγορα. (Γ) </a:t>
            </a:r>
            <a:r>
              <a:rPr lang="en-US" sz="1200" dirty="0" err="1">
                <a:solidFill>
                  <a:schemeClr val="tx1">
                    <a:lumMod val="75000"/>
                    <a:lumOff val="25000"/>
                  </a:schemeClr>
                </a:solidFill>
              </a:rPr>
              <a:t>Δι</a:t>
            </a:r>
            <a:r>
              <a:rPr lang="en-US" sz="1200" dirty="0">
                <a:solidFill>
                  <a:schemeClr val="tx1">
                    <a:lumMod val="75000"/>
                    <a:lumOff val="25000"/>
                  </a:schemeClr>
                </a:solidFill>
              </a:rPr>
              <a:t>ασταυρώνονται μέσω των εντόμων, κάτι που έχει πολλά πλεονεκτήματα.  (Δ) </a:t>
            </a:r>
            <a:r>
              <a:rPr lang="en-US" sz="1200" dirty="0" err="1">
                <a:solidFill>
                  <a:schemeClr val="tx1">
                    <a:lumMod val="75000"/>
                    <a:lumOff val="25000"/>
                  </a:schemeClr>
                </a:solidFill>
              </a:rPr>
              <a:t>Ζουν</a:t>
            </a:r>
            <a:r>
              <a:rPr lang="en-US" sz="1200" dirty="0">
                <a:solidFill>
                  <a:schemeClr val="tx1">
                    <a:lumMod val="75000"/>
                    <a:lumOff val="25000"/>
                  </a:schemeClr>
                </a:solidFill>
              </a:rPr>
              <a:t> </a:t>
            </a:r>
            <a:r>
              <a:rPr lang="en-US" sz="1200" dirty="0" err="1">
                <a:solidFill>
                  <a:schemeClr val="tx1">
                    <a:lumMod val="75000"/>
                    <a:lumOff val="25000"/>
                  </a:schemeClr>
                </a:solidFill>
              </a:rPr>
              <a:t>σε</a:t>
            </a:r>
            <a:r>
              <a:rPr lang="en-US" sz="1200" dirty="0">
                <a:solidFill>
                  <a:schemeClr val="tx1">
                    <a:lumMod val="75000"/>
                    <a:lumOff val="25000"/>
                  </a:schemeClr>
                </a:solidFill>
              </a:rPr>
              <a:t> </a:t>
            </a:r>
            <a:r>
              <a:rPr lang="en-US" sz="1200" dirty="0" err="1">
                <a:solidFill>
                  <a:schemeClr val="tx1">
                    <a:lumMod val="75000"/>
                    <a:lumOff val="25000"/>
                  </a:schemeClr>
                </a:solidFill>
              </a:rPr>
              <a:t>εύκρ</a:t>
            </a:r>
            <a:r>
              <a:rPr lang="en-US" sz="1200" dirty="0">
                <a:solidFill>
                  <a:schemeClr val="tx1">
                    <a:lumMod val="75000"/>
                    <a:lumOff val="25000"/>
                  </a:schemeClr>
                </a:solidFill>
              </a:rPr>
              <a:t>ατα κλίματα γεγονός που ευνοεί την ποικιλότητα. (Ε) </a:t>
            </a:r>
            <a:r>
              <a:rPr lang="en-US" sz="1200" dirty="0" err="1">
                <a:solidFill>
                  <a:schemeClr val="tx1">
                    <a:lumMod val="75000"/>
                    <a:lumOff val="25000"/>
                  </a:schemeClr>
                </a:solidFill>
              </a:rPr>
              <a:t>τί</a:t>
            </a:r>
            <a:r>
              <a:rPr lang="en-US" sz="1200" dirty="0">
                <a:solidFill>
                  <a:schemeClr val="tx1">
                    <a:lumMod val="75000"/>
                    <a:lumOff val="25000"/>
                  </a:schemeClr>
                </a:solidFill>
              </a:rPr>
              <a:t>ποτε από αυτά.</a:t>
            </a:r>
          </a:p>
          <a:p>
            <a:pPr defTabSz="914400">
              <a:lnSpc>
                <a:spcPct val="90000"/>
              </a:lnSpc>
              <a:spcAft>
                <a:spcPts val="600"/>
              </a:spcAft>
              <a:buClr>
                <a:schemeClr val="accent1"/>
              </a:buClr>
              <a:buFont typeface="Calibri" panose="020F0502020204030204" pitchFamily="34" charset="0"/>
            </a:pPr>
            <a:r>
              <a:rPr lang="en-US" sz="1200" dirty="0">
                <a:solidFill>
                  <a:schemeClr val="tx1">
                    <a:lumMod val="75000"/>
                    <a:lumOff val="25000"/>
                  </a:schemeClr>
                </a:solidFill>
              </a:rPr>
              <a:t>ΕΠΕ: Η SPIRULINA (Α) </a:t>
            </a:r>
            <a:r>
              <a:rPr lang="en-US" sz="1200" dirty="0" err="1">
                <a:solidFill>
                  <a:schemeClr val="tx1">
                    <a:lumMod val="75000"/>
                    <a:lumOff val="25000"/>
                  </a:schemeClr>
                </a:solidFill>
              </a:rPr>
              <a:t>Λέγετ</a:t>
            </a:r>
            <a:r>
              <a:rPr lang="en-US" sz="1200" dirty="0">
                <a:solidFill>
                  <a:schemeClr val="tx1">
                    <a:lumMod val="75000"/>
                    <a:lumOff val="25000"/>
                  </a:schemeClr>
                </a:solidFill>
              </a:rPr>
              <a:t>αι και </a:t>
            </a:r>
            <a:r>
              <a:rPr lang="en-US" sz="1200" i="1" dirty="0">
                <a:solidFill>
                  <a:schemeClr val="tx1">
                    <a:lumMod val="75000"/>
                    <a:lumOff val="25000"/>
                  </a:schemeClr>
                </a:solidFill>
              </a:rPr>
              <a:t>Arthrospira platensis, </a:t>
            </a:r>
            <a:r>
              <a:rPr lang="en-US" sz="1200" dirty="0">
                <a:solidFill>
                  <a:schemeClr val="tx1">
                    <a:lumMod val="75000"/>
                    <a:lumOff val="25000"/>
                  </a:schemeClr>
                </a:solidFill>
              </a:rPr>
              <a:t>(Β) Ανήκει στη Συνομοταξία Σπερματόφυτα, (Γ) Ανήκει στην Ομοταξία Φύκη, (Δ) Ανήκει στα Superfoods. Υπ</a:t>
            </a:r>
            <a:r>
              <a:rPr lang="en-US" sz="1200" dirty="0" err="1">
                <a:solidFill>
                  <a:schemeClr val="tx1">
                    <a:lumMod val="75000"/>
                    <a:lumOff val="25000"/>
                  </a:schemeClr>
                </a:solidFill>
              </a:rPr>
              <a:t>οδείξτε</a:t>
            </a:r>
            <a:r>
              <a:rPr lang="en-US" sz="1200" dirty="0">
                <a:solidFill>
                  <a:schemeClr val="tx1">
                    <a:lumMod val="75000"/>
                    <a:lumOff val="25000"/>
                  </a:schemeClr>
                </a:solidFill>
              </a:rPr>
              <a:t> </a:t>
            </a:r>
            <a:r>
              <a:rPr lang="en-US" sz="1200" dirty="0" err="1">
                <a:solidFill>
                  <a:schemeClr val="tx1">
                    <a:lumMod val="75000"/>
                    <a:lumOff val="25000"/>
                  </a:schemeClr>
                </a:solidFill>
              </a:rPr>
              <a:t>το</a:t>
            </a:r>
            <a:r>
              <a:rPr lang="en-US" sz="1200" dirty="0">
                <a:solidFill>
                  <a:schemeClr val="tx1">
                    <a:lumMod val="75000"/>
                    <a:lumOff val="25000"/>
                  </a:schemeClr>
                </a:solidFill>
              </a:rPr>
              <a:t> </a:t>
            </a:r>
            <a:r>
              <a:rPr lang="en-US" sz="1200" dirty="0" err="1">
                <a:solidFill>
                  <a:schemeClr val="tx1">
                    <a:lumMod val="75000"/>
                    <a:lumOff val="25000"/>
                  </a:schemeClr>
                </a:solidFill>
              </a:rPr>
              <a:t>λάθος</a:t>
            </a:r>
            <a:r>
              <a:rPr lang="en-US" sz="1200" dirty="0">
                <a:solidFill>
                  <a:schemeClr val="tx1">
                    <a:lumMod val="75000"/>
                    <a:lumOff val="25000"/>
                  </a:schemeClr>
                </a:solidFill>
              </a:rPr>
              <a:t>.</a:t>
            </a:r>
          </a:p>
          <a:p>
            <a:pPr defTabSz="914400">
              <a:lnSpc>
                <a:spcPct val="90000"/>
              </a:lnSpc>
              <a:spcAft>
                <a:spcPts val="600"/>
              </a:spcAft>
              <a:buClr>
                <a:schemeClr val="accent1"/>
              </a:buClr>
              <a:buFont typeface="Calibri" panose="020F0502020204030204" pitchFamily="34" charset="0"/>
            </a:pPr>
            <a:r>
              <a:rPr lang="en-US" sz="1200" dirty="0">
                <a:solidFill>
                  <a:schemeClr val="tx1">
                    <a:lumMod val="75000"/>
                    <a:lumOff val="25000"/>
                  </a:schemeClr>
                </a:solidFill>
              </a:rPr>
              <a:t>ΕΠΕ: Υπ</a:t>
            </a:r>
            <a:r>
              <a:rPr lang="en-US" sz="1200" dirty="0" err="1">
                <a:solidFill>
                  <a:schemeClr val="tx1">
                    <a:lumMod val="75000"/>
                    <a:lumOff val="25000"/>
                  </a:schemeClr>
                </a:solidFill>
              </a:rPr>
              <a:t>οδείξτε</a:t>
            </a:r>
            <a:r>
              <a:rPr lang="en-US" sz="1200" dirty="0">
                <a:solidFill>
                  <a:schemeClr val="tx1">
                    <a:lumMod val="75000"/>
                    <a:lumOff val="25000"/>
                  </a:schemeClr>
                </a:solidFill>
              </a:rPr>
              <a:t> </a:t>
            </a:r>
            <a:r>
              <a:rPr lang="en-US" sz="1200" dirty="0" err="1">
                <a:solidFill>
                  <a:schemeClr val="tx1">
                    <a:lumMod val="75000"/>
                    <a:lumOff val="25000"/>
                  </a:schemeClr>
                </a:solidFill>
              </a:rPr>
              <a:t>το</a:t>
            </a:r>
            <a:r>
              <a:rPr lang="en-US" sz="1200" dirty="0">
                <a:solidFill>
                  <a:schemeClr val="tx1">
                    <a:lumMod val="75000"/>
                    <a:lumOff val="25000"/>
                  </a:schemeClr>
                </a:solidFill>
              </a:rPr>
              <a:t> </a:t>
            </a:r>
            <a:r>
              <a:rPr lang="en-US" sz="1200" dirty="0" err="1">
                <a:solidFill>
                  <a:schemeClr val="tx1">
                    <a:lumMod val="75000"/>
                    <a:lumOff val="25000"/>
                  </a:schemeClr>
                </a:solidFill>
              </a:rPr>
              <a:t>λάθος</a:t>
            </a:r>
            <a:r>
              <a:rPr lang="en-US" sz="1200" dirty="0">
                <a:solidFill>
                  <a:schemeClr val="tx1">
                    <a:lumMod val="75000"/>
                    <a:lumOff val="25000"/>
                  </a:schemeClr>
                </a:solidFill>
              </a:rPr>
              <a:t> </a:t>
            </a:r>
            <a:r>
              <a:rPr lang="en-US" sz="1200" dirty="0" err="1">
                <a:solidFill>
                  <a:schemeClr val="tx1">
                    <a:lumMod val="75000"/>
                    <a:lumOff val="25000"/>
                  </a:schemeClr>
                </a:solidFill>
              </a:rPr>
              <a:t>σχετικά</a:t>
            </a:r>
            <a:r>
              <a:rPr lang="en-US" sz="1200" dirty="0">
                <a:solidFill>
                  <a:schemeClr val="tx1">
                    <a:lumMod val="75000"/>
                    <a:lumOff val="25000"/>
                  </a:schemeClr>
                </a:solidFill>
              </a:rPr>
              <a:t> </a:t>
            </a:r>
            <a:r>
              <a:rPr lang="en-US" sz="1200" dirty="0" err="1">
                <a:solidFill>
                  <a:schemeClr val="tx1">
                    <a:lumMod val="75000"/>
                    <a:lumOff val="25000"/>
                  </a:schemeClr>
                </a:solidFill>
              </a:rPr>
              <a:t>με</a:t>
            </a:r>
            <a:r>
              <a:rPr lang="en-US" sz="1200" dirty="0">
                <a:solidFill>
                  <a:schemeClr val="tx1">
                    <a:lumMod val="75000"/>
                    <a:lumOff val="25000"/>
                  </a:schemeClr>
                </a:solidFill>
              </a:rPr>
              <a:t> </a:t>
            </a:r>
            <a:r>
              <a:rPr lang="en-US" sz="1200" dirty="0" err="1">
                <a:solidFill>
                  <a:schemeClr val="tx1">
                    <a:lumMod val="75000"/>
                    <a:lumOff val="25000"/>
                  </a:schemeClr>
                </a:solidFill>
              </a:rPr>
              <a:t>το</a:t>
            </a:r>
            <a:r>
              <a:rPr lang="en-US" sz="1200" dirty="0">
                <a:solidFill>
                  <a:schemeClr val="tx1">
                    <a:lumMod val="75000"/>
                    <a:lumOff val="25000"/>
                  </a:schemeClr>
                </a:solidFill>
              </a:rPr>
              <a:t> </a:t>
            </a:r>
            <a:r>
              <a:rPr lang="en-US" sz="1200" dirty="0" err="1">
                <a:solidFill>
                  <a:schemeClr val="tx1">
                    <a:lumMod val="75000"/>
                    <a:lumOff val="25000"/>
                  </a:schemeClr>
                </a:solidFill>
              </a:rPr>
              <a:t>Πεύκο</a:t>
            </a:r>
            <a:r>
              <a:rPr lang="en-US" sz="1200" dirty="0">
                <a:solidFill>
                  <a:schemeClr val="tx1">
                    <a:lumMod val="75000"/>
                    <a:lumOff val="25000"/>
                  </a:schemeClr>
                </a:solidFill>
              </a:rPr>
              <a:t>: (Α) </a:t>
            </a:r>
            <a:r>
              <a:rPr lang="en-US" sz="1200" dirty="0" err="1">
                <a:solidFill>
                  <a:schemeClr val="tx1">
                    <a:lumMod val="75000"/>
                    <a:lumOff val="25000"/>
                  </a:schemeClr>
                </a:solidFill>
              </a:rPr>
              <a:t>Ανήκει</a:t>
            </a:r>
            <a:r>
              <a:rPr lang="en-US" sz="1200" dirty="0">
                <a:solidFill>
                  <a:schemeClr val="tx1">
                    <a:lumMod val="75000"/>
                    <a:lumOff val="25000"/>
                  </a:schemeClr>
                </a:solidFill>
              </a:rPr>
              <a:t> </a:t>
            </a:r>
            <a:r>
              <a:rPr lang="en-US" sz="1200" dirty="0" err="1">
                <a:solidFill>
                  <a:schemeClr val="tx1">
                    <a:lumMod val="75000"/>
                    <a:lumOff val="25000"/>
                  </a:schemeClr>
                </a:solidFill>
              </a:rPr>
              <a:t>στο</a:t>
            </a:r>
            <a:r>
              <a:rPr lang="en-US" sz="1200" dirty="0">
                <a:solidFill>
                  <a:schemeClr val="tx1">
                    <a:lumMod val="75000"/>
                    <a:lumOff val="25000"/>
                  </a:schemeClr>
                </a:solidFill>
              </a:rPr>
              <a:t> </a:t>
            </a:r>
            <a:r>
              <a:rPr lang="en-US" sz="1200" dirty="0" err="1">
                <a:solidFill>
                  <a:schemeClr val="tx1">
                    <a:lumMod val="75000"/>
                    <a:lumOff val="25000"/>
                  </a:schemeClr>
                </a:solidFill>
              </a:rPr>
              <a:t>Γένος</a:t>
            </a:r>
            <a:r>
              <a:rPr lang="en-US" sz="1200" dirty="0">
                <a:solidFill>
                  <a:schemeClr val="tx1">
                    <a:lumMod val="75000"/>
                    <a:lumOff val="25000"/>
                  </a:schemeClr>
                </a:solidFill>
              </a:rPr>
              <a:t> Pinus, (B) </a:t>
            </a:r>
            <a:r>
              <a:rPr lang="en-US" sz="1200" dirty="0" err="1">
                <a:solidFill>
                  <a:schemeClr val="tx1">
                    <a:lumMod val="75000"/>
                    <a:lumOff val="25000"/>
                  </a:schemeClr>
                </a:solidFill>
              </a:rPr>
              <a:t>Ανήκει</a:t>
            </a:r>
            <a:r>
              <a:rPr lang="en-US" sz="1200" dirty="0">
                <a:solidFill>
                  <a:schemeClr val="tx1">
                    <a:lumMod val="75000"/>
                    <a:lumOff val="25000"/>
                  </a:schemeClr>
                </a:solidFill>
              </a:rPr>
              <a:t> </a:t>
            </a:r>
            <a:r>
              <a:rPr lang="en-US" sz="1200" dirty="0" err="1">
                <a:solidFill>
                  <a:schemeClr val="tx1">
                    <a:lumMod val="75000"/>
                    <a:lumOff val="25000"/>
                  </a:schemeClr>
                </a:solidFill>
              </a:rPr>
              <a:t>στο</a:t>
            </a:r>
            <a:r>
              <a:rPr lang="en-US" sz="1200" dirty="0">
                <a:solidFill>
                  <a:schemeClr val="tx1">
                    <a:lumMod val="75000"/>
                    <a:lumOff val="25000"/>
                  </a:schemeClr>
                </a:solidFill>
              </a:rPr>
              <a:t> </a:t>
            </a:r>
            <a:r>
              <a:rPr lang="en-US" sz="1200" dirty="0" err="1">
                <a:solidFill>
                  <a:schemeClr val="tx1">
                    <a:lumMod val="75000"/>
                    <a:lumOff val="25000"/>
                  </a:schemeClr>
                </a:solidFill>
              </a:rPr>
              <a:t>Είδος</a:t>
            </a:r>
            <a:r>
              <a:rPr lang="en-US" sz="1200" dirty="0">
                <a:solidFill>
                  <a:schemeClr val="tx1">
                    <a:lumMod val="75000"/>
                    <a:lumOff val="25000"/>
                  </a:schemeClr>
                </a:solidFill>
              </a:rPr>
              <a:t> sylvestris. (Γ) </a:t>
            </a:r>
            <a:r>
              <a:rPr lang="en-US" sz="1200" dirty="0" err="1">
                <a:solidFill>
                  <a:schemeClr val="tx1">
                    <a:lumMod val="75000"/>
                    <a:lumOff val="25000"/>
                  </a:schemeClr>
                </a:solidFill>
              </a:rPr>
              <a:t>Ανήκει</a:t>
            </a:r>
            <a:r>
              <a:rPr lang="en-US" sz="1200" dirty="0">
                <a:solidFill>
                  <a:schemeClr val="tx1">
                    <a:lumMod val="75000"/>
                    <a:lumOff val="25000"/>
                  </a:schemeClr>
                </a:solidFill>
              </a:rPr>
              <a:t> </a:t>
            </a:r>
            <a:r>
              <a:rPr lang="en-US" sz="1200" dirty="0" err="1">
                <a:solidFill>
                  <a:schemeClr val="tx1">
                    <a:lumMod val="75000"/>
                    <a:lumOff val="25000"/>
                  </a:schemeClr>
                </a:solidFill>
              </a:rPr>
              <a:t>στη</a:t>
            </a:r>
            <a:r>
              <a:rPr lang="en-US" sz="1200" dirty="0">
                <a:solidFill>
                  <a:schemeClr val="tx1">
                    <a:lumMod val="75000"/>
                    <a:lumOff val="25000"/>
                  </a:schemeClr>
                </a:solidFill>
              </a:rPr>
              <a:t> </a:t>
            </a:r>
            <a:r>
              <a:rPr lang="en-US" sz="1200" dirty="0" err="1">
                <a:solidFill>
                  <a:schemeClr val="tx1">
                    <a:lumMod val="75000"/>
                    <a:lumOff val="25000"/>
                  </a:schemeClr>
                </a:solidFill>
              </a:rPr>
              <a:t>Συνομοτ</a:t>
            </a:r>
            <a:r>
              <a:rPr lang="en-US" sz="1200" dirty="0">
                <a:solidFill>
                  <a:schemeClr val="tx1">
                    <a:lumMod val="75000"/>
                    <a:lumOff val="25000"/>
                  </a:schemeClr>
                </a:solidFill>
              </a:rPr>
              <a:t>αξία Σπερματόφυτα. (Δ) </a:t>
            </a:r>
            <a:r>
              <a:rPr lang="en-US" sz="1200" dirty="0" err="1">
                <a:solidFill>
                  <a:schemeClr val="tx1">
                    <a:lumMod val="75000"/>
                    <a:lumOff val="25000"/>
                  </a:schemeClr>
                </a:solidFill>
              </a:rPr>
              <a:t>Ανήκει</a:t>
            </a:r>
            <a:r>
              <a:rPr lang="en-US" sz="1200" dirty="0">
                <a:solidFill>
                  <a:schemeClr val="tx1">
                    <a:lumMod val="75000"/>
                    <a:lumOff val="25000"/>
                  </a:schemeClr>
                </a:solidFill>
              </a:rPr>
              <a:t> </a:t>
            </a:r>
            <a:r>
              <a:rPr lang="en-US" sz="1200" dirty="0" err="1">
                <a:solidFill>
                  <a:schemeClr val="tx1">
                    <a:lumMod val="75000"/>
                    <a:lumOff val="25000"/>
                  </a:schemeClr>
                </a:solidFill>
              </a:rPr>
              <a:t>στην</a:t>
            </a:r>
            <a:r>
              <a:rPr lang="en-US" sz="1200" dirty="0">
                <a:solidFill>
                  <a:schemeClr val="tx1">
                    <a:lumMod val="75000"/>
                    <a:lumOff val="25000"/>
                  </a:schemeClr>
                </a:solidFill>
              </a:rPr>
              <a:t> </a:t>
            </a:r>
            <a:r>
              <a:rPr lang="en-US" sz="1200" dirty="0" err="1">
                <a:solidFill>
                  <a:schemeClr val="tx1">
                    <a:lumMod val="75000"/>
                    <a:lumOff val="25000"/>
                  </a:schemeClr>
                </a:solidFill>
              </a:rPr>
              <a:t>Ομοτ</a:t>
            </a:r>
            <a:r>
              <a:rPr lang="en-US" sz="1200" dirty="0">
                <a:solidFill>
                  <a:schemeClr val="tx1">
                    <a:lumMod val="75000"/>
                    <a:lumOff val="25000"/>
                  </a:schemeClr>
                </a:solidFill>
              </a:rPr>
              <a:t>αξία Αγγειόσπερμα.</a:t>
            </a:r>
          </a:p>
          <a:p>
            <a:pPr defTabSz="914400">
              <a:lnSpc>
                <a:spcPct val="90000"/>
              </a:lnSpc>
              <a:spcBef>
                <a:spcPct val="0"/>
              </a:spcBef>
              <a:spcAft>
                <a:spcPts val="600"/>
              </a:spcAft>
              <a:buClr>
                <a:schemeClr val="accent1"/>
              </a:buClr>
              <a:buFont typeface="Calibri" panose="020F0502020204030204" pitchFamily="34" charset="0"/>
            </a:pPr>
            <a:endParaRPr lang="en-US" sz="1200" dirty="0">
              <a:solidFill>
                <a:schemeClr val="tx1">
                  <a:lumMod val="75000"/>
                  <a:lumOff val="25000"/>
                </a:schemeClr>
              </a:solidFill>
            </a:endParaRPr>
          </a:p>
          <a:p>
            <a:pPr defTabSz="914400">
              <a:lnSpc>
                <a:spcPct val="90000"/>
              </a:lnSpc>
              <a:spcBef>
                <a:spcPct val="0"/>
              </a:spcBef>
              <a:spcAft>
                <a:spcPts val="600"/>
              </a:spcAft>
              <a:buClr>
                <a:schemeClr val="accent1"/>
              </a:buClr>
              <a:buFont typeface="Calibri" panose="020F0502020204030204" pitchFamily="34" charset="0"/>
            </a:pPr>
            <a:r>
              <a:rPr lang="en-US" sz="1200" dirty="0">
                <a:solidFill>
                  <a:schemeClr val="tx1">
                    <a:lumMod val="75000"/>
                    <a:lumOff val="25000"/>
                  </a:schemeClr>
                </a:solidFill>
              </a:rPr>
              <a:t>Υπ</a:t>
            </a:r>
            <a:r>
              <a:rPr lang="en-US" sz="1200" dirty="0" err="1">
                <a:solidFill>
                  <a:schemeClr val="tx1">
                    <a:lumMod val="75000"/>
                    <a:lumOff val="25000"/>
                  </a:schemeClr>
                </a:solidFill>
              </a:rPr>
              <a:t>οδείξτε</a:t>
            </a:r>
            <a:r>
              <a:rPr lang="en-US" sz="1200" dirty="0">
                <a:solidFill>
                  <a:schemeClr val="tx1">
                    <a:lumMod val="75000"/>
                    <a:lumOff val="25000"/>
                  </a:schemeClr>
                </a:solidFill>
              </a:rPr>
              <a:t> </a:t>
            </a:r>
            <a:r>
              <a:rPr lang="en-US" sz="1200" dirty="0" err="1">
                <a:solidFill>
                  <a:schemeClr val="tx1">
                    <a:lumMod val="75000"/>
                    <a:lumOff val="25000"/>
                  </a:schemeClr>
                </a:solidFill>
              </a:rPr>
              <a:t>το</a:t>
            </a:r>
            <a:r>
              <a:rPr lang="en-US" sz="1200" dirty="0">
                <a:solidFill>
                  <a:schemeClr val="tx1">
                    <a:lumMod val="75000"/>
                    <a:lumOff val="25000"/>
                  </a:schemeClr>
                </a:solidFill>
              </a:rPr>
              <a:t> </a:t>
            </a:r>
            <a:r>
              <a:rPr lang="en-US" sz="1200" dirty="0" err="1">
                <a:solidFill>
                  <a:schemeClr val="tx1">
                    <a:lumMod val="75000"/>
                    <a:lumOff val="25000"/>
                  </a:schemeClr>
                </a:solidFill>
              </a:rPr>
              <a:t>λάθος</a:t>
            </a:r>
            <a:r>
              <a:rPr lang="en-US" sz="1200" dirty="0">
                <a:solidFill>
                  <a:schemeClr val="tx1">
                    <a:lumMod val="75000"/>
                    <a:lumOff val="25000"/>
                  </a:schemeClr>
                </a:solidFill>
              </a:rPr>
              <a:t> </a:t>
            </a:r>
            <a:r>
              <a:rPr lang="en-US" sz="1200" dirty="0" err="1">
                <a:solidFill>
                  <a:schemeClr val="tx1">
                    <a:lumMod val="75000"/>
                    <a:lumOff val="25000"/>
                  </a:schemeClr>
                </a:solidFill>
              </a:rPr>
              <a:t>γι</a:t>
            </a:r>
            <a:r>
              <a:rPr lang="en-US" sz="1200" dirty="0">
                <a:solidFill>
                  <a:schemeClr val="tx1">
                    <a:lumMod val="75000"/>
                    <a:lumOff val="25000"/>
                  </a:schemeClr>
                </a:solidFill>
              </a:rPr>
              <a:t>α το φυτό της Φασολιάς: (Α) Η επιστημονική ονομασία του είναι </a:t>
            </a:r>
            <a:r>
              <a:rPr lang="en-US" sz="1200" b="1" i="1" dirty="0">
                <a:solidFill>
                  <a:schemeClr val="tx1">
                    <a:lumMod val="75000"/>
                    <a:lumOff val="25000"/>
                  </a:schemeClr>
                </a:solidFill>
              </a:rPr>
              <a:t>Phaseolus vulgaris</a:t>
            </a:r>
            <a:r>
              <a:rPr lang="en-US" sz="1200" dirty="0">
                <a:solidFill>
                  <a:schemeClr val="tx1">
                    <a:lumMod val="75000"/>
                    <a:lumOff val="25000"/>
                  </a:schemeClr>
                </a:solidFill>
              </a:rPr>
              <a:t>, (Β) Ανήκει στην Τάξη Δικοτυλήδονα, (Γ) Ανήκει στην Ομοταξία Γυμνόσπερμα  (Δ) Ανήκει στα Σπερματόφυτα.</a:t>
            </a:r>
            <a:r>
              <a:rPr lang="en-US" sz="1200" i="1" dirty="0">
                <a:solidFill>
                  <a:schemeClr val="tx1">
                    <a:lumMod val="75000"/>
                    <a:lumOff val="25000"/>
                  </a:schemeClr>
                </a:solidFill>
              </a:rPr>
              <a:t>.</a:t>
            </a:r>
            <a:endParaRPr lang="en-US" sz="1200" dirty="0">
              <a:solidFill>
                <a:schemeClr val="tx1">
                  <a:lumMod val="75000"/>
                  <a:lumOff val="25000"/>
                </a:schemeClr>
              </a:solidFill>
            </a:endParaRPr>
          </a:p>
          <a:p>
            <a:pPr defTabSz="914400">
              <a:lnSpc>
                <a:spcPct val="90000"/>
              </a:lnSpc>
              <a:spcBef>
                <a:spcPct val="0"/>
              </a:spcBef>
              <a:spcAft>
                <a:spcPts val="600"/>
              </a:spcAft>
              <a:buClr>
                <a:schemeClr val="accent1"/>
              </a:buClr>
              <a:buFont typeface="Calibri" panose="020F0502020204030204" pitchFamily="34" charset="0"/>
            </a:pPr>
            <a:r>
              <a:rPr lang="en-US" sz="1200" dirty="0">
                <a:solidFill>
                  <a:schemeClr val="tx1">
                    <a:lumMod val="75000"/>
                    <a:lumOff val="25000"/>
                  </a:schemeClr>
                </a:solidFill>
              </a:rPr>
              <a:t>Υπ</a:t>
            </a:r>
            <a:r>
              <a:rPr lang="en-US" sz="1200" dirty="0" err="1">
                <a:solidFill>
                  <a:schemeClr val="tx1">
                    <a:lumMod val="75000"/>
                    <a:lumOff val="25000"/>
                  </a:schemeClr>
                </a:solidFill>
              </a:rPr>
              <a:t>οδείξτε</a:t>
            </a:r>
            <a:r>
              <a:rPr lang="en-US" sz="1200" dirty="0">
                <a:solidFill>
                  <a:schemeClr val="tx1">
                    <a:lumMod val="75000"/>
                    <a:lumOff val="25000"/>
                  </a:schemeClr>
                </a:solidFill>
              </a:rPr>
              <a:t> </a:t>
            </a:r>
            <a:r>
              <a:rPr lang="en-US" sz="1200" dirty="0" err="1">
                <a:solidFill>
                  <a:schemeClr val="tx1">
                    <a:lumMod val="75000"/>
                    <a:lumOff val="25000"/>
                  </a:schemeClr>
                </a:solidFill>
              </a:rPr>
              <a:t>την</a:t>
            </a:r>
            <a:r>
              <a:rPr lang="en-US" sz="1200" dirty="0">
                <a:solidFill>
                  <a:schemeClr val="tx1">
                    <a:lumMod val="75000"/>
                    <a:lumOff val="25000"/>
                  </a:schemeClr>
                </a:solidFill>
              </a:rPr>
              <a:t> </a:t>
            </a:r>
            <a:r>
              <a:rPr lang="en-US" sz="1200" dirty="0" err="1">
                <a:solidFill>
                  <a:schemeClr val="tx1">
                    <a:lumMod val="75000"/>
                    <a:lumOff val="25000"/>
                  </a:schemeClr>
                </a:solidFill>
              </a:rPr>
              <a:t>λάθος</a:t>
            </a:r>
            <a:r>
              <a:rPr lang="en-US" sz="1200" dirty="0">
                <a:solidFill>
                  <a:schemeClr val="tx1">
                    <a:lumMod val="75000"/>
                    <a:lumOff val="25000"/>
                  </a:schemeClr>
                </a:solidFill>
              </a:rPr>
              <a:t> π</a:t>
            </a:r>
            <a:r>
              <a:rPr lang="en-US" sz="1200" dirty="0" err="1">
                <a:solidFill>
                  <a:schemeClr val="tx1">
                    <a:lumMod val="75000"/>
                    <a:lumOff val="25000"/>
                  </a:schemeClr>
                </a:solidFill>
              </a:rPr>
              <a:t>ρότ</a:t>
            </a:r>
            <a:r>
              <a:rPr lang="en-US" sz="1200" dirty="0">
                <a:solidFill>
                  <a:schemeClr val="tx1">
                    <a:lumMod val="75000"/>
                    <a:lumOff val="25000"/>
                  </a:schemeClr>
                </a:solidFill>
              </a:rPr>
              <a:t>αση: (Α) Στα άρρενα (αρσενικά) μέρη ενός αγγειόσπερμου περιλαμβάνονται οι στήμονες.  (Β) </a:t>
            </a:r>
            <a:r>
              <a:rPr lang="en-US" sz="1200" dirty="0" err="1">
                <a:solidFill>
                  <a:schemeClr val="tx1">
                    <a:lumMod val="75000"/>
                    <a:lumOff val="25000"/>
                  </a:schemeClr>
                </a:solidFill>
              </a:rPr>
              <a:t>Στ</a:t>
            </a:r>
            <a:r>
              <a:rPr lang="en-US" sz="1200" dirty="0">
                <a:solidFill>
                  <a:schemeClr val="tx1">
                    <a:lumMod val="75000"/>
                    <a:lumOff val="25000"/>
                  </a:schemeClr>
                </a:solidFill>
              </a:rPr>
              <a:t>α άρρενα (αρσενικά) μέρη ενός αγγειόσπερμου περιλαμβάνονται οι ανθήρες που παράγουν τη γύρη. (Γ) </a:t>
            </a:r>
            <a:r>
              <a:rPr lang="en-US" sz="1200" dirty="0" err="1">
                <a:solidFill>
                  <a:schemeClr val="tx1">
                    <a:lumMod val="75000"/>
                    <a:lumOff val="25000"/>
                  </a:schemeClr>
                </a:solidFill>
              </a:rPr>
              <a:t>Στ</a:t>
            </a:r>
            <a:r>
              <a:rPr lang="en-US" sz="1200" dirty="0">
                <a:solidFill>
                  <a:schemeClr val="tx1">
                    <a:lumMod val="75000"/>
                    <a:lumOff val="25000"/>
                  </a:schemeClr>
                </a:solidFill>
              </a:rPr>
              <a:t>α θήλεα (θηλυκά) μέρη ενός αγγειόσπερμου περιλαμβάνεται ο Ύπερος.  (Δ) </a:t>
            </a:r>
            <a:r>
              <a:rPr lang="en-US" sz="1200" dirty="0" err="1">
                <a:solidFill>
                  <a:schemeClr val="tx1">
                    <a:lumMod val="75000"/>
                    <a:lumOff val="25000"/>
                  </a:schemeClr>
                </a:solidFill>
              </a:rPr>
              <a:t>Στ</a:t>
            </a:r>
            <a:r>
              <a:rPr lang="en-US" sz="1200" dirty="0">
                <a:solidFill>
                  <a:schemeClr val="tx1">
                    <a:lumMod val="75000"/>
                    <a:lumOff val="25000"/>
                  </a:schemeClr>
                </a:solidFill>
              </a:rPr>
              <a:t>α θήλεα (θηλυκά) μέρη ενός αγγειόσπερμου περιλαμβάνεται ο Στύλος και το Στίγμα. (Ε) </a:t>
            </a:r>
            <a:r>
              <a:rPr lang="en-US" sz="1200" dirty="0" err="1">
                <a:solidFill>
                  <a:schemeClr val="tx1">
                    <a:lumMod val="75000"/>
                    <a:lumOff val="25000"/>
                  </a:schemeClr>
                </a:solidFill>
              </a:rPr>
              <a:t>Στ</a:t>
            </a:r>
            <a:r>
              <a:rPr lang="en-US" sz="1200" dirty="0">
                <a:solidFill>
                  <a:schemeClr val="tx1">
                    <a:lumMod val="75000"/>
                    <a:lumOff val="25000"/>
                  </a:schemeClr>
                </a:solidFill>
              </a:rPr>
              <a:t>α θήλεα (θηλυκά) μέρη ενός αγγειόσπερμου περιλαμβάνονται οι Ανθήρες που παράγουν τα ωάρια.</a:t>
            </a:r>
          </a:p>
          <a:p>
            <a:pPr defTabSz="914400">
              <a:lnSpc>
                <a:spcPct val="90000"/>
              </a:lnSpc>
              <a:spcBef>
                <a:spcPct val="0"/>
              </a:spcBef>
              <a:spcAft>
                <a:spcPts val="600"/>
              </a:spcAft>
              <a:buClr>
                <a:schemeClr val="accent1"/>
              </a:buClr>
              <a:buFont typeface="Calibri" panose="020F0502020204030204" pitchFamily="34" charset="0"/>
            </a:pPr>
            <a:r>
              <a:rPr lang="en-US" sz="1200" dirty="0">
                <a:solidFill>
                  <a:schemeClr val="tx1">
                    <a:lumMod val="75000"/>
                    <a:lumOff val="25000"/>
                  </a:schemeClr>
                </a:solidFill>
              </a:rPr>
              <a:t>Υπ</a:t>
            </a:r>
            <a:r>
              <a:rPr lang="en-US" sz="1200" dirty="0" err="1">
                <a:solidFill>
                  <a:schemeClr val="tx1">
                    <a:lumMod val="75000"/>
                    <a:lumOff val="25000"/>
                  </a:schemeClr>
                </a:solidFill>
              </a:rPr>
              <a:t>οδείξτε</a:t>
            </a:r>
            <a:r>
              <a:rPr lang="en-US" sz="1200" dirty="0">
                <a:solidFill>
                  <a:schemeClr val="tx1">
                    <a:lumMod val="75000"/>
                    <a:lumOff val="25000"/>
                  </a:schemeClr>
                </a:solidFill>
              </a:rPr>
              <a:t> </a:t>
            </a:r>
            <a:r>
              <a:rPr lang="en-US" sz="1200" dirty="0" err="1">
                <a:solidFill>
                  <a:schemeClr val="tx1">
                    <a:lumMod val="75000"/>
                    <a:lumOff val="25000"/>
                  </a:schemeClr>
                </a:solidFill>
              </a:rPr>
              <a:t>το</a:t>
            </a:r>
            <a:r>
              <a:rPr lang="en-US" sz="1200" dirty="0">
                <a:solidFill>
                  <a:schemeClr val="tx1">
                    <a:lumMod val="75000"/>
                    <a:lumOff val="25000"/>
                  </a:schemeClr>
                </a:solidFill>
              </a:rPr>
              <a:t> </a:t>
            </a:r>
            <a:r>
              <a:rPr lang="en-US" sz="1200" dirty="0" err="1">
                <a:solidFill>
                  <a:schemeClr val="tx1">
                    <a:lumMod val="75000"/>
                    <a:lumOff val="25000"/>
                  </a:schemeClr>
                </a:solidFill>
              </a:rPr>
              <a:t>λάθος</a:t>
            </a:r>
            <a:r>
              <a:rPr lang="en-US" sz="1200" dirty="0">
                <a:solidFill>
                  <a:schemeClr val="tx1">
                    <a:lumMod val="75000"/>
                    <a:lumOff val="25000"/>
                  </a:schemeClr>
                </a:solidFill>
              </a:rPr>
              <a:t> </a:t>
            </a:r>
            <a:r>
              <a:rPr lang="en-US" sz="1200" dirty="0" err="1">
                <a:solidFill>
                  <a:schemeClr val="tx1">
                    <a:lumMod val="75000"/>
                    <a:lumOff val="25000"/>
                  </a:schemeClr>
                </a:solidFill>
              </a:rPr>
              <a:t>γι</a:t>
            </a:r>
            <a:r>
              <a:rPr lang="en-US" sz="1200" dirty="0">
                <a:solidFill>
                  <a:schemeClr val="tx1">
                    <a:lumMod val="75000"/>
                    <a:lumOff val="25000"/>
                  </a:schemeClr>
                </a:solidFill>
              </a:rPr>
              <a:t>α το φυτό Καλαμποκιά: (Α) Η επιστημονική ονομασία της είναι </a:t>
            </a:r>
            <a:r>
              <a:rPr lang="en-US" sz="1200" i="1" dirty="0">
                <a:solidFill>
                  <a:schemeClr val="tx1">
                    <a:lumMod val="75000"/>
                    <a:lumOff val="25000"/>
                  </a:schemeClr>
                </a:solidFill>
              </a:rPr>
              <a:t>Zea mays</a:t>
            </a:r>
            <a:r>
              <a:rPr lang="en-US" sz="1200" dirty="0">
                <a:solidFill>
                  <a:schemeClr val="tx1">
                    <a:lumMod val="75000"/>
                    <a:lumOff val="25000"/>
                  </a:schemeClr>
                </a:solidFill>
              </a:rPr>
              <a:t>, (Β) Ανήκει στην Τάξη Μονοκοτυλήδονα, (Γ) Ανήκει στην Ομοταξία Γυμνόσπερμα  (Δ) Η επίσημη ονομασία του είναι </a:t>
            </a:r>
            <a:r>
              <a:rPr lang="en-US" sz="1200" i="1" dirty="0">
                <a:solidFill>
                  <a:schemeClr val="tx1">
                    <a:lumMod val="75000"/>
                    <a:lumOff val="25000"/>
                  </a:schemeClr>
                </a:solidFill>
              </a:rPr>
              <a:t>Triticum aestivum.</a:t>
            </a:r>
          </a:p>
          <a:p>
            <a:pPr lvl="0" defTabSz="914400" fontAlgn="base">
              <a:lnSpc>
                <a:spcPct val="90000"/>
              </a:lnSpc>
              <a:spcBef>
                <a:spcPct val="0"/>
              </a:spcBef>
              <a:spcAft>
                <a:spcPts val="600"/>
              </a:spcAft>
              <a:buClr>
                <a:schemeClr val="accent1"/>
              </a:buClr>
              <a:buFont typeface="Calibri" panose="020F0502020204030204" pitchFamily="34" charset="0"/>
              <a:defRPr/>
            </a:pPr>
            <a:r>
              <a:rPr lang="en-US" sz="1200" dirty="0">
                <a:solidFill>
                  <a:schemeClr val="tx1">
                    <a:lumMod val="75000"/>
                    <a:lumOff val="25000"/>
                  </a:schemeClr>
                </a:solidFill>
              </a:rPr>
              <a:t>Υπ</a:t>
            </a:r>
            <a:r>
              <a:rPr lang="en-US" sz="1200" dirty="0" err="1">
                <a:solidFill>
                  <a:schemeClr val="tx1">
                    <a:lumMod val="75000"/>
                    <a:lumOff val="25000"/>
                  </a:schemeClr>
                </a:solidFill>
              </a:rPr>
              <a:t>οδείξτε</a:t>
            </a:r>
            <a:r>
              <a:rPr lang="en-US" sz="1200" dirty="0">
                <a:solidFill>
                  <a:schemeClr val="tx1">
                    <a:lumMod val="75000"/>
                    <a:lumOff val="25000"/>
                  </a:schemeClr>
                </a:solidFill>
              </a:rPr>
              <a:t> </a:t>
            </a:r>
            <a:r>
              <a:rPr lang="en-US" sz="1200" dirty="0" err="1">
                <a:solidFill>
                  <a:schemeClr val="tx1">
                    <a:lumMod val="75000"/>
                    <a:lumOff val="25000"/>
                  </a:schemeClr>
                </a:solidFill>
              </a:rPr>
              <a:t>το</a:t>
            </a:r>
            <a:r>
              <a:rPr lang="en-US" sz="1200" dirty="0">
                <a:solidFill>
                  <a:schemeClr val="tx1">
                    <a:lumMod val="75000"/>
                    <a:lumOff val="25000"/>
                  </a:schemeClr>
                </a:solidFill>
              </a:rPr>
              <a:t> </a:t>
            </a:r>
            <a:r>
              <a:rPr lang="en-US" sz="1200" dirty="0" err="1">
                <a:solidFill>
                  <a:schemeClr val="tx1">
                    <a:lumMod val="75000"/>
                    <a:lumOff val="25000"/>
                  </a:schemeClr>
                </a:solidFill>
              </a:rPr>
              <a:t>λάθος</a:t>
            </a:r>
            <a:r>
              <a:rPr lang="en-US" sz="1200" dirty="0">
                <a:solidFill>
                  <a:schemeClr val="tx1">
                    <a:lumMod val="75000"/>
                    <a:lumOff val="25000"/>
                  </a:schemeClr>
                </a:solidFill>
              </a:rPr>
              <a:t> </a:t>
            </a:r>
            <a:r>
              <a:rPr lang="en-US" sz="1200" dirty="0" err="1">
                <a:solidFill>
                  <a:schemeClr val="tx1">
                    <a:lumMod val="75000"/>
                    <a:lumOff val="25000"/>
                  </a:schemeClr>
                </a:solidFill>
              </a:rPr>
              <a:t>γι</a:t>
            </a:r>
            <a:r>
              <a:rPr lang="en-US" sz="1200" dirty="0">
                <a:solidFill>
                  <a:schemeClr val="tx1">
                    <a:lumMod val="75000"/>
                    <a:lumOff val="25000"/>
                  </a:schemeClr>
                </a:solidFill>
              </a:rPr>
              <a:t>α το φυτό Σιτάρι: (Α) Η επιστημονική ονομασία του είναι </a:t>
            </a:r>
            <a:r>
              <a:rPr lang="en-US" sz="1200" i="1" dirty="0">
                <a:solidFill>
                  <a:schemeClr val="tx1">
                    <a:lumMod val="75000"/>
                    <a:lumOff val="25000"/>
                  </a:schemeClr>
                </a:solidFill>
              </a:rPr>
              <a:t>Zea mays</a:t>
            </a:r>
            <a:r>
              <a:rPr lang="en-US" sz="1200" dirty="0">
                <a:solidFill>
                  <a:schemeClr val="tx1">
                    <a:lumMod val="75000"/>
                    <a:lumOff val="25000"/>
                  </a:schemeClr>
                </a:solidFill>
              </a:rPr>
              <a:t>, (Β) Ανήκει στην Τάξη Μονοκοτυλήδονα, (Γ) Ανήκει στην Ομοταξία Γυμνόσπερμα  (Δ) Η επίσημη ονομασία του είναι </a:t>
            </a:r>
            <a:r>
              <a:rPr lang="en-US" sz="1200" i="1" dirty="0">
                <a:solidFill>
                  <a:schemeClr val="tx1">
                    <a:lumMod val="75000"/>
                    <a:lumOff val="25000"/>
                  </a:schemeClr>
                </a:solidFill>
              </a:rPr>
              <a:t>Triticum aestivum.</a:t>
            </a:r>
            <a:endParaRPr lang="en-US" sz="1200" dirty="0">
              <a:solidFill>
                <a:schemeClr val="tx1">
                  <a:lumMod val="75000"/>
                  <a:lumOff val="25000"/>
                </a:schemeClr>
              </a:solidFill>
            </a:endParaRPr>
          </a:p>
        </p:txBody>
      </p:sp>
    </p:spTree>
    <p:extLst>
      <p:ext uri="{BB962C8B-B14F-4D97-AF65-F5344CB8AC3E}">
        <p14:creationId xmlns:p14="http://schemas.microsoft.com/office/powerpoint/2010/main" val="2421183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6884" name="Rectangle 36883">
            <a:extLst>
              <a:ext uri="{FF2B5EF4-FFF2-40B4-BE49-F238E27FC236}">
                <a16:creationId xmlns:a16="http://schemas.microsoft.com/office/drawing/2014/main" id="{C7682A25-42C8-4715-BF21-184A2A338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866" name="Rectangle 2"/>
          <p:cNvSpPr>
            <a:spLocks noGrp="1" noChangeArrowheads="1"/>
          </p:cNvSpPr>
          <p:nvPr>
            <p:ph type="title"/>
          </p:nvPr>
        </p:nvSpPr>
        <p:spPr>
          <a:xfrm>
            <a:off x="8177212" y="634946"/>
            <a:ext cx="3372529" cy="5055904"/>
          </a:xfrm>
        </p:spPr>
        <p:txBody>
          <a:bodyPr anchor="ctr">
            <a:normAutofit/>
          </a:bodyPr>
          <a:lstStyle/>
          <a:p>
            <a:pPr eaLnBrk="1" hangingPunct="1"/>
            <a:r>
              <a:rPr lang="el-GR" sz="3700" b="1" dirty="0"/>
              <a:t>(ΔΙΑΦΑΝΕΙΑ ΑΠΌ ΤΟ ΠΡΟΗΓΟΥΜΕΝΟ ΜΑΘΗΜΑ)</a:t>
            </a:r>
            <a:br>
              <a:rPr lang="el-GR" sz="3700" b="1" dirty="0"/>
            </a:br>
            <a:br>
              <a:rPr lang="el-GR" sz="3700" b="1" dirty="0"/>
            </a:br>
            <a:endParaRPr lang="el-GR" sz="3700" dirty="0"/>
          </a:p>
        </p:txBody>
      </p:sp>
      <p:cxnSp>
        <p:nvCxnSpPr>
          <p:cNvPr id="36886" name="Straight Connector 36885">
            <a:extLst>
              <a:ext uri="{FF2B5EF4-FFF2-40B4-BE49-F238E27FC236}">
                <a16:creationId xmlns:a16="http://schemas.microsoft.com/office/drawing/2014/main" id="{51736393-45A9-49C6-90FF-3486BD4235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888" name="Rectangle 36887">
            <a:extLst>
              <a:ext uri="{FF2B5EF4-FFF2-40B4-BE49-F238E27FC236}">
                <a16:creationId xmlns:a16="http://schemas.microsoft.com/office/drawing/2014/main" id="{83AD8F8B-6BDD-4751-800C-E84F1A8FA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6890" name="Rectangle 36889">
            <a:extLst>
              <a:ext uri="{FF2B5EF4-FFF2-40B4-BE49-F238E27FC236}">
                <a16:creationId xmlns:a16="http://schemas.microsoft.com/office/drawing/2014/main" id="{8021D79A-75FF-4A04-80E0-85755EA72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36869" name="Rectangle 3">
            <a:extLst>
              <a:ext uri="{FF2B5EF4-FFF2-40B4-BE49-F238E27FC236}">
                <a16:creationId xmlns:a16="http://schemas.microsoft.com/office/drawing/2014/main" id="{C275ADAD-01C0-BB6B-6F8F-8AD1EF509D93}"/>
              </a:ext>
            </a:extLst>
          </p:cNvPr>
          <p:cNvGraphicFramePr>
            <a:graphicFrameLocks noGrp="1"/>
          </p:cNvGraphicFramePr>
          <p:nvPr>
            <p:ph idx="1"/>
            <p:extLst>
              <p:ext uri="{D42A27DB-BD31-4B8C-83A1-F6EECF244321}">
                <p14:modId xmlns:p14="http://schemas.microsoft.com/office/powerpoint/2010/main" val="3720307035"/>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D2BFF-51F6-0C91-6534-F27515B7A5CF}"/>
              </a:ext>
            </a:extLst>
          </p:cNvPr>
          <p:cNvSpPr>
            <a:spLocks noGrp="1"/>
          </p:cNvSpPr>
          <p:nvPr>
            <p:ph type="title"/>
          </p:nvPr>
        </p:nvSpPr>
        <p:spPr/>
        <p:txBody>
          <a:bodyPr/>
          <a:lstStyle/>
          <a:p>
            <a:r>
              <a:rPr lang="el-GR" dirty="0"/>
              <a:t>Πόσα Είδη ζώων και φυτών υπάρχουν;</a:t>
            </a:r>
            <a:endParaRPr lang="en-US" dirty="0"/>
          </a:p>
        </p:txBody>
      </p:sp>
      <p:sp>
        <p:nvSpPr>
          <p:cNvPr id="3" name="Content Placeholder 2">
            <a:extLst>
              <a:ext uri="{FF2B5EF4-FFF2-40B4-BE49-F238E27FC236}">
                <a16:creationId xmlns:a16="http://schemas.microsoft.com/office/drawing/2014/main" id="{B7ED1FF6-A196-151E-EA2C-ED148B7F2E4A}"/>
              </a:ext>
            </a:extLst>
          </p:cNvPr>
          <p:cNvSpPr>
            <a:spLocks noGrp="1"/>
          </p:cNvSpPr>
          <p:nvPr>
            <p:ph idx="1"/>
          </p:nvPr>
        </p:nvSpPr>
        <p:spPr>
          <a:xfrm>
            <a:off x="1981200" y="1844825"/>
            <a:ext cx="8229600" cy="4281339"/>
          </a:xfrm>
        </p:spPr>
        <p:txBody>
          <a:bodyPr>
            <a:normAutofit/>
          </a:bodyPr>
          <a:lstStyle/>
          <a:p>
            <a:r>
              <a:rPr lang="el-GR" sz="2800" dirty="0">
                <a:solidFill>
                  <a:srgbClr val="202124"/>
                </a:solidFill>
                <a:latin typeface="Google Sans"/>
              </a:rPr>
              <a:t>Οι επιστήμονες έχουν υπολογίσει ότι υπάρχουν περίπου 8,7 εκατομμύρια είδη φυτών και ζώων. Ωστόσο, μόνο περίπου 1,2 εκατομμύρια είδη έχουν εντοπιστεί και περιγραφεί μέχρι στιγμής, τα περισσότερα από τα οποία είναι έντομα. Αυτό σημαίνει ότι εκατομμύρια άλλοι οργανισμοί παραμένουν ένα πλήρες μυστήριο.</a:t>
            </a:r>
            <a:endParaRPr lang="en-US" sz="2800" dirty="0"/>
          </a:p>
        </p:txBody>
      </p:sp>
    </p:spTree>
    <p:extLst>
      <p:ext uri="{BB962C8B-B14F-4D97-AF65-F5344CB8AC3E}">
        <p14:creationId xmlns:p14="http://schemas.microsoft.com/office/powerpoint/2010/main" val="482913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ChangeArrowheads="1"/>
          </p:cNvSpPr>
          <p:nvPr/>
        </p:nvSpPr>
        <p:spPr bwMode="auto">
          <a:xfrm>
            <a:off x="1828069" y="908720"/>
            <a:ext cx="8535863" cy="5355312"/>
          </a:xfrm>
          <a:prstGeom prst="rect">
            <a:avLst/>
          </a:prstGeom>
          <a:noFill/>
          <a:ln w="9525">
            <a:noFill/>
            <a:miter lim="800000"/>
            <a:headEnd/>
            <a:tailEnd/>
          </a:ln>
        </p:spPr>
        <p:txBody>
          <a:bodyPr wrap="square">
            <a:spAutoFit/>
          </a:bodyPr>
          <a:lstStyle/>
          <a:p>
            <a:r>
              <a:rPr lang="en-GB" sz="2000" dirty="0">
                <a:latin typeface="Calibri" pitchFamily="34" charset="0"/>
              </a:rPr>
              <a:t>T</a:t>
            </a:r>
            <a:r>
              <a:rPr lang="el-GR" sz="2000" dirty="0">
                <a:latin typeface="Calibri" pitchFamily="34" charset="0"/>
              </a:rPr>
              <a:t>α σύγχρονα συστήματα κατάταξης των οργανισμών στηρίζονται σε εκείνο του Σουηδού φυσιοδίφη </a:t>
            </a:r>
            <a:r>
              <a:rPr lang="el-GR" sz="2000" dirty="0" err="1">
                <a:latin typeface="Calibri" pitchFamily="34" charset="0"/>
              </a:rPr>
              <a:t>Λινναίου</a:t>
            </a:r>
            <a:r>
              <a:rPr lang="el-GR" sz="2000" dirty="0">
                <a:latin typeface="Calibri" pitchFamily="34" charset="0"/>
              </a:rPr>
              <a:t> ( </a:t>
            </a:r>
            <a:r>
              <a:rPr lang="en-GB" sz="2000" dirty="0">
                <a:latin typeface="Calibri" pitchFamily="34" charset="0"/>
              </a:rPr>
              <a:t>Carl </a:t>
            </a:r>
            <a:r>
              <a:rPr lang="en-GB" sz="2000" dirty="0" err="1">
                <a:latin typeface="Calibri" pitchFamily="34" charset="0"/>
              </a:rPr>
              <a:t>Linneus</a:t>
            </a:r>
            <a:r>
              <a:rPr lang="el-GR" sz="2000" dirty="0">
                <a:latin typeface="Calibri" pitchFamily="34" charset="0"/>
              </a:rPr>
              <a:t> 1707-78 ). Κατέταξε τα περίπου 20.000 τότε γνωστά είδη φυτών και ζώων σε ομάδες ανατομικά όμοιων ατόμων, </a:t>
            </a:r>
            <a:r>
              <a:rPr lang="el-GR" sz="2000" dirty="0" err="1">
                <a:latin typeface="Calibri" pitchFamily="34" charset="0"/>
              </a:rPr>
              <a:t>ονομάζωντάς</a:t>
            </a:r>
            <a:r>
              <a:rPr lang="el-GR" sz="2000" dirty="0">
                <a:latin typeface="Calibri" pitchFamily="34" charset="0"/>
              </a:rPr>
              <a:t> τα με τον εξής τρόπο:</a:t>
            </a:r>
          </a:p>
          <a:p>
            <a:r>
              <a:rPr lang="el-GR" sz="2000" dirty="0">
                <a:latin typeface="Calibri" pitchFamily="34" charset="0"/>
              </a:rPr>
              <a:t>Άνθρωπος= </a:t>
            </a:r>
            <a:r>
              <a:rPr lang="el-GR" sz="2000" b="1" i="1" dirty="0">
                <a:latin typeface="Calibri" pitchFamily="34" charset="0"/>
              </a:rPr>
              <a:t>Η</a:t>
            </a:r>
            <a:r>
              <a:rPr lang="en-GB" sz="2000" b="1" i="1" dirty="0" err="1">
                <a:latin typeface="Calibri" pitchFamily="34" charset="0"/>
              </a:rPr>
              <a:t>omo</a:t>
            </a:r>
            <a:r>
              <a:rPr lang="en-GB" sz="2000" b="1" i="1" dirty="0">
                <a:latin typeface="Calibri" pitchFamily="34" charset="0"/>
              </a:rPr>
              <a:t> sapiens</a:t>
            </a:r>
            <a:r>
              <a:rPr lang="el-GR" sz="2000" b="1" i="1" dirty="0">
                <a:latin typeface="Calibri" pitchFamily="34" charset="0"/>
              </a:rPr>
              <a:t>.</a:t>
            </a:r>
            <a:endParaRPr lang="el-GR" sz="2000" i="1" dirty="0">
              <a:latin typeface="Calibri" pitchFamily="34" charset="0"/>
            </a:endParaRPr>
          </a:p>
          <a:p>
            <a:r>
              <a:rPr lang="el-GR" sz="2000" dirty="0">
                <a:latin typeface="Calibri" pitchFamily="34" charset="0"/>
              </a:rPr>
              <a:t>Κάθε οργανισμός έχει δύο ονόματα </a:t>
            </a:r>
            <a:r>
              <a:rPr lang="el-GR" sz="2000" b="1" dirty="0">
                <a:latin typeface="Calibri" pitchFamily="34" charset="0"/>
              </a:rPr>
              <a:t>στα Λατινικά</a:t>
            </a:r>
            <a:r>
              <a:rPr lang="el-GR" sz="2000" dirty="0">
                <a:latin typeface="Calibri" pitchFamily="34" charset="0"/>
              </a:rPr>
              <a:t>: </a:t>
            </a:r>
          </a:p>
          <a:p>
            <a:pPr marL="342900" indent="-342900">
              <a:buFont typeface="Arial" panose="020B0604020202020204" pitchFamily="34" charset="0"/>
              <a:buChar char="•"/>
            </a:pPr>
            <a:r>
              <a:rPr lang="el-GR" sz="2000" dirty="0">
                <a:latin typeface="Calibri" pitchFamily="34" charset="0"/>
              </a:rPr>
              <a:t>Το όνομα του </a:t>
            </a:r>
            <a:r>
              <a:rPr lang="el-GR" sz="2000" b="1" dirty="0">
                <a:latin typeface="Calibri" pitchFamily="34" charset="0"/>
              </a:rPr>
              <a:t>Γένους (</a:t>
            </a:r>
            <a:r>
              <a:rPr lang="en-US" sz="2000" b="1" dirty="0">
                <a:latin typeface="Calibri" pitchFamily="34" charset="0"/>
              </a:rPr>
              <a:t>Homo) </a:t>
            </a:r>
            <a:r>
              <a:rPr lang="el-GR" sz="2000" b="1" dirty="0">
                <a:latin typeface="Calibri" pitchFamily="34" charset="0"/>
              </a:rPr>
              <a:t>που γράφεται ΠΑΝΤΑ με ΚΕΦΑΛΑΙΟ </a:t>
            </a:r>
            <a:r>
              <a:rPr lang="el-GR" sz="2000" dirty="0">
                <a:latin typeface="Calibri" pitchFamily="34" charset="0"/>
              </a:rPr>
              <a:t>(και περιλαμβάνει μία ομάδα από είδη τα οποία μοιάζουν μεταξύ τους και συνιστούν μια ομάδα). (Εδώ, μιλάμε για το γένος των Ανθρωποειδών).</a:t>
            </a:r>
          </a:p>
          <a:p>
            <a:pPr marL="342900" indent="-342900">
              <a:buFont typeface="Arial" panose="020B0604020202020204" pitchFamily="34" charset="0"/>
              <a:buChar char="•"/>
            </a:pPr>
            <a:r>
              <a:rPr lang="el-GR" sz="2000" dirty="0">
                <a:latin typeface="Calibri" pitchFamily="34" charset="0"/>
              </a:rPr>
              <a:t> Το όνομα του </a:t>
            </a:r>
            <a:r>
              <a:rPr lang="el-GR" sz="2000" b="1" dirty="0">
                <a:latin typeface="Calibri" pitchFamily="34" charset="0"/>
              </a:rPr>
              <a:t>είδους το οποίο γράφεται ΠΑΝΤΑ με ΜΙΚΡΟ </a:t>
            </a:r>
            <a:r>
              <a:rPr lang="el-GR" sz="2000" dirty="0">
                <a:latin typeface="Calibri" pitchFamily="34" charset="0"/>
              </a:rPr>
              <a:t>αρχικό γράμμα το οποίο περιγράφει κατά κάποιο τρόπο το συγκεκριμένο φυτό ή ζώο. Προηγείται πάντα το όνομα του γένους και ακολουθεί το είδος: η γάτα λέγεται </a:t>
            </a:r>
            <a:r>
              <a:rPr lang="en-GB" sz="2000" b="1" i="1" dirty="0">
                <a:latin typeface="Calibri" pitchFamily="34" charset="0"/>
              </a:rPr>
              <a:t>Felis </a:t>
            </a:r>
            <a:r>
              <a:rPr lang="en-GB" sz="2000" b="1" i="1" dirty="0" err="1">
                <a:latin typeface="Calibri" pitchFamily="34" charset="0"/>
              </a:rPr>
              <a:t>domesticus</a:t>
            </a:r>
            <a:r>
              <a:rPr lang="el-GR" sz="2000" b="1" dirty="0">
                <a:latin typeface="Calibri" pitchFamily="34" charset="0"/>
              </a:rPr>
              <a:t>* </a:t>
            </a:r>
            <a:r>
              <a:rPr lang="el-GR" sz="2000" dirty="0" err="1">
                <a:latin typeface="Calibri" pitchFamily="34" charset="0"/>
              </a:rPr>
              <a:t>κ.ο.κ.</a:t>
            </a:r>
            <a:endParaRPr lang="el-GR" sz="2000" dirty="0">
              <a:latin typeface="Calibri" pitchFamily="34" charset="0"/>
            </a:endParaRPr>
          </a:p>
          <a:p>
            <a:pPr marL="342900" indent="-342900">
              <a:buFont typeface="Arial" panose="020B0604020202020204" pitchFamily="34" charset="0"/>
              <a:buChar char="•"/>
            </a:pPr>
            <a:endParaRPr lang="el-GR" sz="2000" dirty="0">
              <a:latin typeface="Calibri" pitchFamily="34" charset="0"/>
            </a:endParaRPr>
          </a:p>
          <a:p>
            <a:pPr eaLnBrk="1" hangingPunct="1">
              <a:spcBef>
                <a:spcPct val="0"/>
              </a:spcBef>
            </a:pPr>
            <a:r>
              <a:rPr lang="el-GR" sz="1400" dirty="0"/>
              <a:t>*</a:t>
            </a:r>
            <a:r>
              <a:rPr lang="en-US" sz="1400" b="1" dirty="0">
                <a:latin typeface="+mj-lt"/>
              </a:rPr>
              <a:t>SOS! </a:t>
            </a:r>
            <a:r>
              <a:rPr lang="el-GR" sz="1400" b="1" dirty="0">
                <a:latin typeface="+mj-lt"/>
              </a:rPr>
              <a:t>Αν γράψετε τη Γάτα ως </a:t>
            </a:r>
            <a:r>
              <a:rPr lang="en-US" sz="1400" b="1" dirty="0" err="1">
                <a:latin typeface="+mj-lt"/>
              </a:rPr>
              <a:t>felis</a:t>
            </a:r>
            <a:r>
              <a:rPr lang="en-US" sz="1400" b="1" dirty="0">
                <a:latin typeface="+mj-lt"/>
              </a:rPr>
              <a:t> </a:t>
            </a:r>
            <a:r>
              <a:rPr lang="en-US" sz="1400" b="1" dirty="0" err="1">
                <a:latin typeface="+mj-lt"/>
              </a:rPr>
              <a:t>domesticus</a:t>
            </a:r>
            <a:r>
              <a:rPr lang="en-US" sz="1400" b="1" dirty="0">
                <a:latin typeface="+mj-lt"/>
              </a:rPr>
              <a:t> </a:t>
            </a:r>
            <a:r>
              <a:rPr lang="el-GR" sz="1400" b="1" dirty="0">
                <a:latin typeface="+mj-lt"/>
              </a:rPr>
              <a:t>είναι λάθος. Αν την γράψετε ως </a:t>
            </a:r>
            <a:r>
              <a:rPr lang="en-GB" sz="1400" b="1" dirty="0">
                <a:latin typeface="+mj-lt"/>
              </a:rPr>
              <a:t>Felis </a:t>
            </a:r>
            <a:r>
              <a:rPr lang="en-GB" sz="1400" b="1" dirty="0" err="1">
                <a:latin typeface="+mj-lt"/>
              </a:rPr>
              <a:t>Domesticus</a:t>
            </a:r>
            <a:r>
              <a:rPr lang="en-GB" sz="1400" b="1" dirty="0">
                <a:latin typeface="+mj-lt"/>
              </a:rPr>
              <a:t> </a:t>
            </a:r>
            <a:r>
              <a:rPr lang="el-GR" sz="1400" b="1" dirty="0">
                <a:latin typeface="+mj-lt"/>
              </a:rPr>
              <a:t>είναι πάλι λάθος.</a:t>
            </a:r>
          </a:p>
          <a:p>
            <a:pPr eaLnBrk="1" hangingPunct="1">
              <a:spcBef>
                <a:spcPct val="0"/>
              </a:spcBef>
            </a:pPr>
            <a:r>
              <a:rPr lang="el-GR" sz="1400" b="1" dirty="0">
                <a:latin typeface="+mj-lt"/>
              </a:rPr>
              <a:t>Συνεπώς: Ερώτηση ΠΕ: Η επιστημονική ονομασία της γάτας είναι: (Α) </a:t>
            </a:r>
            <a:r>
              <a:rPr lang="en-US" sz="1400" b="1" dirty="0" err="1">
                <a:latin typeface="+mj-lt"/>
              </a:rPr>
              <a:t>felis</a:t>
            </a:r>
            <a:r>
              <a:rPr lang="en-US" sz="1400" b="1" dirty="0">
                <a:latin typeface="+mj-lt"/>
              </a:rPr>
              <a:t> </a:t>
            </a:r>
            <a:r>
              <a:rPr lang="en-US" sz="1400" b="1" dirty="0" err="1">
                <a:latin typeface="+mj-lt"/>
              </a:rPr>
              <a:t>domesticus</a:t>
            </a:r>
            <a:r>
              <a:rPr lang="el-GR" sz="1400" b="1" dirty="0">
                <a:latin typeface="+mj-lt"/>
              </a:rPr>
              <a:t>, (Β) </a:t>
            </a:r>
            <a:r>
              <a:rPr lang="en-US" sz="1400" b="1" dirty="0">
                <a:latin typeface="+mj-lt"/>
              </a:rPr>
              <a:t>Felis </a:t>
            </a:r>
            <a:r>
              <a:rPr lang="en-US" sz="1400" b="1" dirty="0" err="1">
                <a:latin typeface="+mj-lt"/>
              </a:rPr>
              <a:t>Domesticus</a:t>
            </a:r>
            <a:r>
              <a:rPr lang="en-US" sz="1400" b="1" dirty="0">
                <a:latin typeface="+mj-lt"/>
              </a:rPr>
              <a:t>, (</a:t>
            </a:r>
            <a:r>
              <a:rPr lang="el-GR" sz="1400" b="1" dirty="0">
                <a:latin typeface="+mj-lt"/>
              </a:rPr>
              <a:t>Γ) </a:t>
            </a:r>
            <a:r>
              <a:rPr lang="en-US" sz="1400" b="1" dirty="0">
                <a:latin typeface="+mj-lt"/>
              </a:rPr>
              <a:t>Felis </a:t>
            </a:r>
            <a:r>
              <a:rPr lang="en-US" sz="1400" b="1" dirty="0" err="1">
                <a:latin typeface="+mj-lt"/>
              </a:rPr>
              <a:t>domesticus</a:t>
            </a:r>
            <a:r>
              <a:rPr lang="en-US" sz="1400" b="1" dirty="0">
                <a:latin typeface="+mj-lt"/>
              </a:rPr>
              <a:t>, (</a:t>
            </a:r>
            <a:r>
              <a:rPr lang="el-GR" sz="1400" b="1" dirty="0">
                <a:latin typeface="+mj-lt"/>
              </a:rPr>
              <a:t>Δ) </a:t>
            </a:r>
            <a:r>
              <a:rPr lang="en-US" sz="1400" b="1" dirty="0" err="1">
                <a:latin typeface="+mj-lt"/>
              </a:rPr>
              <a:t>felis</a:t>
            </a:r>
            <a:r>
              <a:rPr lang="en-US" sz="1400" b="1" dirty="0">
                <a:latin typeface="+mj-lt"/>
              </a:rPr>
              <a:t> </a:t>
            </a:r>
            <a:r>
              <a:rPr lang="en-US" sz="1400" b="1" dirty="0" err="1">
                <a:latin typeface="+mj-lt"/>
              </a:rPr>
              <a:t>Domesticus</a:t>
            </a:r>
            <a:r>
              <a:rPr lang="en-US" sz="1400" b="1" dirty="0">
                <a:latin typeface="+mj-lt"/>
              </a:rPr>
              <a:t>, (E) </a:t>
            </a:r>
            <a:r>
              <a:rPr lang="el-GR" sz="1400" b="1" dirty="0">
                <a:latin typeface="+mj-lt"/>
              </a:rPr>
              <a:t>Τίποτε από αυτά.</a:t>
            </a:r>
            <a:r>
              <a:rPr lang="en-US" sz="1400" b="1" dirty="0">
                <a:latin typeface="+mj-lt"/>
              </a:rPr>
              <a:t> </a:t>
            </a:r>
            <a:r>
              <a:rPr lang="el-GR" sz="1400" b="1" dirty="0">
                <a:latin typeface="+mj-lt"/>
              </a:rPr>
              <a:t>Υποδείξτε το σωστό.</a:t>
            </a:r>
          </a:p>
          <a:p>
            <a:endParaRPr lang="el-GR" sz="2000" dirty="0">
              <a:latin typeface="Calibri"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9408368" y="2564904"/>
            <a:ext cx="304800" cy="304800"/>
          </a:xfrm>
          <a:prstGeom prst="rect">
            <a:avLst/>
          </a:prstGeom>
          <a:noFill/>
          <a:ln w="9525">
            <a:noFill/>
            <a:miter lim="800000"/>
            <a:headEnd/>
            <a:tailEnd/>
          </a:ln>
        </p:spPr>
      </p:pic>
      <p:sp>
        <p:nvSpPr>
          <p:cNvPr id="2" name="Τίτλος 1">
            <a:extLst>
              <a:ext uri="{FF2B5EF4-FFF2-40B4-BE49-F238E27FC236}">
                <a16:creationId xmlns:a16="http://schemas.microsoft.com/office/drawing/2014/main" id="{3C6F01AF-4C3D-4B50-977C-C521F913841E}"/>
              </a:ext>
            </a:extLst>
          </p:cNvPr>
          <p:cNvSpPr>
            <a:spLocks noGrp="1"/>
          </p:cNvSpPr>
          <p:nvPr>
            <p:ph type="title"/>
          </p:nvPr>
        </p:nvSpPr>
        <p:spPr>
          <a:xfrm>
            <a:off x="1981200" y="274638"/>
            <a:ext cx="8229600" cy="634082"/>
          </a:xfrm>
        </p:spPr>
        <p:txBody>
          <a:bodyPr/>
          <a:lstStyle/>
          <a:p>
            <a:r>
              <a:rPr lang="el-GR" sz="2400" b="1" dirty="0"/>
              <a:t>Γνωριμία με τον </a:t>
            </a:r>
            <a:r>
              <a:rPr lang="el-GR" sz="2400" b="1" dirty="0" err="1"/>
              <a:t>Λινναίο</a:t>
            </a:r>
            <a:r>
              <a:rPr lang="el-GR" sz="2400" b="1" dirty="0"/>
              <a:t> (όχι τον Στέφανο!)</a:t>
            </a:r>
            <a:endParaRPr lang="en-US" sz="2400" b="1"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19" fill="hold"/>
                                        <p:tgtEl>
                                          <p:spTgt spid="4"/>
                                        </p:tgtEl>
                                      </p:cBhvr>
                                    </p:cmd>
                                  </p:childTnLst>
                                </p:cTn>
                              </p:par>
                            </p:childTnLst>
                          </p:cTn>
                        </p:par>
                      </p:childTnLst>
                    </p:cTn>
                  </p:par>
                </p:childTnLst>
              </p:cTn>
              <p:nextCondLst>
                <p:cond evt="onClick" delay="0">
                  <p:tgtEl>
                    <p:spTgt spid="4"/>
                  </p:tgtEl>
                </p:cond>
              </p:nextCondLst>
            </p:seq>
            <p:audio>
              <p:cMediaNode vol="87879">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1631504" y="498159"/>
            <a:ext cx="9046764" cy="6432530"/>
          </a:xfrm>
          <a:prstGeom prst="rect">
            <a:avLst/>
          </a:prstGeom>
          <a:noFill/>
          <a:ln w="9525">
            <a:noFill/>
            <a:miter lim="800000"/>
            <a:headEnd/>
            <a:tailEnd/>
          </a:ln>
        </p:spPr>
        <p:txBody>
          <a:bodyPr wrap="square" anchor="ctr">
            <a:spAutoFit/>
          </a:bodyPr>
          <a:lstStyle/>
          <a:p>
            <a:pPr indent="111125"/>
            <a:r>
              <a:rPr lang="el-GR" sz="2000" dirty="0">
                <a:latin typeface="Times New Roman" pitchFamily="18" charset="0"/>
                <a:cs typeface="Times New Roman" pitchFamily="18" charset="0"/>
              </a:rPr>
              <a:t>ΑΠΟ ΚΑΤΩ προς ΤΑ ΠΑΝΩ: Διάφορα συγγενικά γένη συνιστούν μια </a:t>
            </a:r>
            <a:r>
              <a:rPr lang="el-GR" sz="2000" b="1" u="sng" dirty="0">
                <a:latin typeface="Times New Roman" pitchFamily="18" charset="0"/>
                <a:cs typeface="Times New Roman" pitchFamily="18" charset="0"/>
              </a:rPr>
              <a:t>οικογένεια</a:t>
            </a:r>
            <a:r>
              <a:rPr lang="el-GR" sz="2000" dirty="0">
                <a:latin typeface="Times New Roman" pitchFamily="18" charset="0"/>
                <a:cs typeface="Times New Roman" pitchFamily="18" charset="0"/>
              </a:rPr>
              <a:t>, ενώ μια ή περισσότερες οικογένειες αποτελούν μια </a:t>
            </a:r>
            <a:r>
              <a:rPr lang="el-GR" sz="2000" b="1" u="sng" dirty="0">
                <a:latin typeface="Times New Roman" pitchFamily="18" charset="0"/>
                <a:cs typeface="Times New Roman" pitchFamily="18" charset="0"/>
              </a:rPr>
              <a:t>τάξη</a:t>
            </a:r>
            <a:r>
              <a:rPr lang="el-GR" sz="2000" dirty="0">
                <a:latin typeface="Times New Roman" pitchFamily="18" charset="0"/>
                <a:cs typeface="Times New Roman" pitchFamily="18" charset="0"/>
              </a:rPr>
              <a:t>. Διάφορες τάξεις συνιστούν μια </a:t>
            </a:r>
            <a:r>
              <a:rPr lang="el-GR" sz="2000" b="1" u="sng" dirty="0">
                <a:latin typeface="Times New Roman" pitchFamily="18" charset="0"/>
                <a:cs typeface="Times New Roman" pitchFamily="18" charset="0"/>
              </a:rPr>
              <a:t>ομοταξία</a:t>
            </a:r>
            <a:r>
              <a:rPr lang="el-GR" sz="2000" dirty="0">
                <a:latin typeface="Times New Roman" pitchFamily="18" charset="0"/>
                <a:cs typeface="Times New Roman" pitchFamily="18" charset="0"/>
              </a:rPr>
              <a:t> και οι τελευταίες τις </a:t>
            </a:r>
            <a:r>
              <a:rPr lang="el-GR" sz="2000" b="1" u="sng" dirty="0">
                <a:latin typeface="Times New Roman" pitchFamily="18" charset="0"/>
                <a:cs typeface="Times New Roman" pitchFamily="18" charset="0"/>
              </a:rPr>
              <a:t>συνομοταξίες</a:t>
            </a:r>
            <a:r>
              <a:rPr lang="el-GR" sz="2000" dirty="0">
                <a:latin typeface="Times New Roman" pitchFamily="18" charset="0"/>
                <a:cs typeface="Times New Roman" pitchFamily="18" charset="0"/>
              </a:rPr>
              <a:t> </a:t>
            </a:r>
            <a:r>
              <a:rPr lang="en-GB" sz="2000" dirty="0">
                <a:latin typeface="Times New Roman" pitchFamily="18" charset="0"/>
                <a:cs typeface="Times New Roman" pitchFamily="18" charset="0"/>
              </a:rPr>
              <a:t>T</a:t>
            </a:r>
            <a:r>
              <a:rPr lang="el-GR" sz="2000" dirty="0">
                <a:latin typeface="Times New Roman" pitchFamily="18" charset="0"/>
                <a:cs typeface="Times New Roman" pitchFamily="18" charset="0"/>
              </a:rPr>
              <a:t>έλος οι διάφορες συνομοταξίες ανήκουν</a:t>
            </a:r>
            <a:r>
              <a:rPr lang="en-US" sz="2000" dirty="0">
                <a:latin typeface="Times New Roman" pitchFamily="18" charset="0"/>
                <a:cs typeface="Times New Roman" pitchFamily="18" charset="0"/>
              </a:rPr>
              <a:t> </a:t>
            </a:r>
            <a:r>
              <a:rPr lang="el-GR" sz="2000" dirty="0">
                <a:latin typeface="Times New Roman" pitchFamily="18" charset="0"/>
                <a:cs typeface="Times New Roman" pitchFamily="18" charset="0"/>
              </a:rPr>
              <a:t>σε ένα από τα δύο </a:t>
            </a:r>
            <a:r>
              <a:rPr lang="el-GR" sz="2000" b="1" u="sng" dirty="0">
                <a:latin typeface="Times New Roman" pitchFamily="18" charset="0"/>
                <a:cs typeface="Times New Roman" pitchFamily="18" charset="0"/>
              </a:rPr>
              <a:t>βασίλεια</a:t>
            </a:r>
            <a:r>
              <a:rPr lang="el-GR" sz="2000" dirty="0">
                <a:latin typeface="Times New Roman" pitchFamily="18" charset="0"/>
                <a:cs typeface="Times New Roman" pitchFamily="18" charset="0"/>
              </a:rPr>
              <a:t>: </a:t>
            </a:r>
            <a:endParaRPr lang="en-US" sz="2000" dirty="0">
              <a:latin typeface="Times New Roman" pitchFamily="18" charset="0"/>
              <a:cs typeface="Times New Roman" pitchFamily="18" charset="0"/>
            </a:endParaRPr>
          </a:p>
          <a:p>
            <a:pPr indent="111125"/>
            <a:r>
              <a:rPr lang="el-GR" sz="2000" dirty="0">
                <a:latin typeface="Times New Roman" pitchFamily="18" charset="0"/>
                <a:cs typeface="Times New Roman" pitchFamily="18" charset="0"/>
              </a:rPr>
              <a:t>Το </a:t>
            </a:r>
            <a:r>
              <a:rPr lang="en-US" sz="2000" b="1" dirty="0">
                <a:latin typeface="Times New Roman" pitchFamily="18" charset="0"/>
                <a:cs typeface="Times New Roman" pitchFamily="18" charset="0"/>
              </a:rPr>
              <a:t>B</a:t>
            </a:r>
            <a:r>
              <a:rPr lang="el-GR" sz="2000" b="1" dirty="0" err="1">
                <a:latin typeface="Times New Roman" pitchFamily="18" charset="0"/>
                <a:cs typeface="Times New Roman" pitchFamily="18" charset="0"/>
              </a:rPr>
              <a:t>ασίλειο</a:t>
            </a:r>
            <a:r>
              <a:rPr lang="el-GR" sz="2000" b="1" dirty="0">
                <a:latin typeface="Times New Roman" pitchFamily="18" charset="0"/>
                <a:cs typeface="Times New Roman" pitchFamily="18" charset="0"/>
              </a:rPr>
              <a:t> των ζώων </a:t>
            </a:r>
            <a:r>
              <a:rPr lang="el-GR" sz="2000" dirty="0">
                <a:latin typeface="Times New Roman" pitchFamily="18" charset="0"/>
                <a:cs typeface="Times New Roman" pitchFamily="18" charset="0"/>
              </a:rPr>
              <a:t>και το </a:t>
            </a:r>
            <a:r>
              <a:rPr lang="en-US" sz="2000" b="1" dirty="0">
                <a:latin typeface="Times New Roman" pitchFamily="18" charset="0"/>
                <a:cs typeface="Times New Roman" pitchFamily="18" charset="0"/>
              </a:rPr>
              <a:t>B</a:t>
            </a:r>
            <a:r>
              <a:rPr lang="el-GR" sz="2000" b="1" dirty="0" err="1">
                <a:latin typeface="Times New Roman" pitchFamily="18" charset="0"/>
                <a:cs typeface="Times New Roman" pitchFamily="18" charset="0"/>
              </a:rPr>
              <a:t>ασίλειο</a:t>
            </a:r>
            <a:r>
              <a:rPr lang="el-GR" sz="2000" b="1" dirty="0">
                <a:latin typeface="Times New Roman" pitchFamily="18" charset="0"/>
                <a:cs typeface="Times New Roman" pitchFamily="18" charset="0"/>
              </a:rPr>
              <a:t> των φυτών.</a:t>
            </a:r>
          </a:p>
          <a:p>
            <a:pPr indent="111125"/>
            <a:r>
              <a:rPr lang="el-GR" sz="2400" b="1" dirty="0">
                <a:latin typeface="Times New Roman" pitchFamily="18" charset="0"/>
                <a:cs typeface="Times New Roman" pitchFamily="18" charset="0"/>
              </a:rPr>
              <a:t>Τώρα, αν πάμε από πάνω προς τα κάτω η σειρά είναι:</a:t>
            </a:r>
          </a:p>
          <a:p>
            <a:pPr indent="111125"/>
            <a:r>
              <a:rPr lang="el-GR" sz="2400" b="1" dirty="0">
                <a:latin typeface="Times New Roman" pitchFamily="18" charset="0"/>
                <a:cs typeface="Times New Roman" pitchFamily="18" charset="0"/>
              </a:rPr>
              <a:t>                  Βασίλειο (μετά </a:t>
            </a:r>
            <a:r>
              <a:rPr lang="el-GR" sz="2400" b="1" dirty="0" err="1">
                <a:latin typeface="Times New Roman" pitchFamily="18" charset="0"/>
                <a:cs typeface="Times New Roman" pitchFamily="18" charset="0"/>
              </a:rPr>
              <a:t>Υποβασίλειο</a:t>
            </a:r>
            <a:r>
              <a:rPr lang="el-GR" sz="2400" b="1" dirty="0">
                <a:latin typeface="Times New Roman" pitchFamily="18" charset="0"/>
                <a:cs typeface="Times New Roman" pitchFamily="18" charset="0"/>
              </a:rPr>
              <a:t>)</a:t>
            </a:r>
          </a:p>
          <a:p>
            <a:pPr indent="111125"/>
            <a:r>
              <a:rPr lang="el-GR" sz="2400" b="1" dirty="0">
                <a:latin typeface="Times New Roman" pitchFamily="18" charset="0"/>
                <a:cs typeface="Times New Roman" pitchFamily="18" charset="0"/>
              </a:rPr>
              <a:t>                      Συνομοταξία</a:t>
            </a:r>
          </a:p>
          <a:p>
            <a:pPr indent="111125"/>
            <a:r>
              <a:rPr lang="el-GR" sz="2400" b="1" dirty="0">
                <a:latin typeface="Times New Roman" pitchFamily="18" charset="0"/>
                <a:cs typeface="Times New Roman" pitchFamily="18" charset="0"/>
              </a:rPr>
              <a:t>                          Ομοταξία</a:t>
            </a:r>
          </a:p>
          <a:p>
            <a:pPr indent="111125"/>
            <a:r>
              <a:rPr lang="el-GR" sz="2400" b="1" dirty="0">
                <a:latin typeface="Times New Roman" pitchFamily="18" charset="0"/>
                <a:cs typeface="Times New Roman" pitchFamily="18" charset="0"/>
              </a:rPr>
              <a:t>                              Τάξη</a:t>
            </a:r>
            <a:endParaRPr lang="en-US" sz="2400" b="1" dirty="0">
              <a:latin typeface="Times New Roman" pitchFamily="18" charset="0"/>
              <a:cs typeface="Times New Roman" pitchFamily="18" charset="0"/>
            </a:endParaRPr>
          </a:p>
          <a:p>
            <a:pPr indent="111125"/>
            <a:r>
              <a:rPr lang="en-US" sz="2400" b="1" dirty="0">
                <a:latin typeface="Times New Roman" pitchFamily="18" charset="0"/>
                <a:cs typeface="Times New Roman" pitchFamily="18" charset="0"/>
              </a:rPr>
              <a:t>                                </a:t>
            </a:r>
            <a:r>
              <a:rPr lang="el-GR" sz="2400" b="1" dirty="0">
                <a:latin typeface="Times New Roman" pitchFamily="18" charset="0"/>
                <a:cs typeface="Times New Roman" pitchFamily="18" charset="0"/>
              </a:rPr>
              <a:t>Οικογένεια  [κατάληξη ΠΑΝΤΑ ΣΕ</a:t>
            </a:r>
            <a:r>
              <a:rPr lang="en-US" sz="2400" b="1" dirty="0">
                <a:latin typeface="Times New Roman" pitchFamily="18" charset="0"/>
                <a:cs typeface="Times New Roman" pitchFamily="18" charset="0"/>
              </a:rPr>
              <a:t>–ae</a:t>
            </a:r>
            <a:endParaRPr lang="el-GR" sz="2400" b="1" dirty="0">
              <a:latin typeface="Times New Roman" pitchFamily="18" charset="0"/>
              <a:cs typeface="Times New Roman" pitchFamily="18" charset="0"/>
            </a:endParaRPr>
          </a:p>
          <a:p>
            <a:pPr indent="111125"/>
            <a:r>
              <a:rPr lang="el-GR" sz="2400" b="1" dirty="0">
                <a:latin typeface="Times New Roman" pitchFamily="18" charset="0"/>
                <a:cs typeface="Times New Roman" pitchFamily="18" charset="0"/>
              </a:rPr>
              <a:t>                                     Γένος</a:t>
            </a:r>
          </a:p>
          <a:p>
            <a:pPr indent="111125"/>
            <a:r>
              <a:rPr lang="el-GR" sz="2400" b="1" dirty="0">
                <a:latin typeface="Times New Roman" pitchFamily="18" charset="0"/>
                <a:cs typeface="Times New Roman" pitchFamily="18" charset="0"/>
              </a:rPr>
              <a:t>                                        Είδος</a:t>
            </a:r>
          </a:p>
          <a:p>
            <a:pPr indent="111125"/>
            <a:r>
              <a:rPr lang="el-GR" sz="2400" b="1" dirty="0">
                <a:latin typeface="Times New Roman" pitchFamily="18" charset="0"/>
                <a:cs typeface="Times New Roman" pitchFamily="18" charset="0"/>
              </a:rPr>
              <a:t>ΠΡΟΣΟΧΗ!!! ΑΥΤΟ ΕΙΝΑΙ ΤΟ ΣΥΣΤΗΜΑ ΤΟΥ ΛΙΝΑΙΟΥ ΠΟΥ ΣΤΗΡΙΖΕΤΑΙ ΣΤΙΣ ΑΝΑΤΟΜΙΚΕΣ ΟΜΟΙΟΤΗΤΕΣ ΤΩΝ ΟΡΓΑΝΙΣΜΩΝ. ΤΙΣ ΑΚΟΛΟΥΘΟΥΜΕ ΒΑΣΙΚΑ ΚΑΙ ΣΗΜΕΡΑ, ΜΟΝΟ ΠΟΥ Η ΟΜΑΔΟΠΟΙΗΣΗ ΣΤΗΡΙΖΕΤΑΙ ΠΛΕΟΝ ΣΤΗΝ </a:t>
            </a:r>
            <a:r>
              <a:rPr lang="el-GR" sz="2400" b="1" u="sng" dirty="0">
                <a:latin typeface="Times New Roman" pitchFamily="18" charset="0"/>
                <a:cs typeface="Times New Roman" pitchFamily="18" charset="0"/>
              </a:rPr>
              <a:t>ΦΥΛΟΓΕΝΕΤΙΚΗ </a:t>
            </a:r>
            <a:r>
              <a:rPr lang="el-GR" sz="2400" b="1" dirty="0">
                <a:latin typeface="Times New Roman" pitchFamily="18" charset="0"/>
                <a:cs typeface="Times New Roman" pitchFamily="18" charset="0"/>
              </a:rPr>
              <a:t>ΙΣΤΟΡΙΑ ΤΩΝ ΕΙΔΩΝ!!!!!!!!</a:t>
            </a:r>
            <a:endParaRPr lang="el-GR"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5943600" y="3276600"/>
            <a:ext cx="304800" cy="304800"/>
          </a:xfrm>
          <a:prstGeom prst="rect">
            <a:avLst/>
          </a:prstGeom>
          <a:noFill/>
          <a:ln w="9525">
            <a:noFill/>
            <a:miter lim="800000"/>
            <a:headEnd/>
            <a:tailEnd/>
          </a:ln>
        </p:spPr>
      </p:pic>
      <p:sp>
        <p:nvSpPr>
          <p:cNvPr id="2" name="Τίτλος 1">
            <a:extLst>
              <a:ext uri="{FF2B5EF4-FFF2-40B4-BE49-F238E27FC236}">
                <a16:creationId xmlns:a16="http://schemas.microsoft.com/office/drawing/2014/main" id="{4D195938-0579-4308-A544-7E3ACCE6A852}"/>
              </a:ext>
            </a:extLst>
          </p:cNvPr>
          <p:cNvSpPr>
            <a:spLocks noGrp="1"/>
          </p:cNvSpPr>
          <p:nvPr>
            <p:ph type="title"/>
          </p:nvPr>
        </p:nvSpPr>
        <p:spPr>
          <a:xfrm>
            <a:off x="1881341" y="-47844"/>
            <a:ext cx="8229600" cy="668532"/>
          </a:xfrm>
        </p:spPr>
        <p:txBody>
          <a:bodyPr>
            <a:normAutofit/>
          </a:bodyPr>
          <a:lstStyle/>
          <a:p>
            <a:r>
              <a:rPr lang="el-GR" sz="3200" dirty="0"/>
              <a:t>Σύστημα Ταξινόμησης του </a:t>
            </a:r>
            <a:r>
              <a:rPr lang="el-GR" sz="3200" dirty="0" err="1"/>
              <a:t>Λιναίου</a:t>
            </a:r>
            <a:r>
              <a:rPr lang="el-GR" sz="3200" dirty="0"/>
              <a:t> : συνέχεια</a:t>
            </a:r>
            <a:endParaRPr lang="en-US" sz="32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5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295" name="Rectangle 12294">
            <a:extLst>
              <a:ext uri="{FF2B5EF4-FFF2-40B4-BE49-F238E27FC236}">
                <a16:creationId xmlns:a16="http://schemas.microsoft.com/office/drawing/2014/main" id="{7CA7A88D-1D29-4C2E-8E04-411C18DB1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2297" name="Rectangle 12296">
            <a:extLst>
              <a:ext uri="{FF2B5EF4-FFF2-40B4-BE49-F238E27FC236}">
                <a16:creationId xmlns:a16="http://schemas.microsoft.com/office/drawing/2014/main" id="{4862BD95-BE80-4CCD-B3C5-778687DE1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cxnSp>
        <p:nvCxnSpPr>
          <p:cNvPr id="12299" name="Straight Connector 12298">
            <a:extLst>
              <a:ext uri="{FF2B5EF4-FFF2-40B4-BE49-F238E27FC236}">
                <a16:creationId xmlns:a16="http://schemas.microsoft.com/office/drawing/2014/main" id="{7E980882-9F71-4735-B550-09F0FB4AA2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301" name="Rectangle 12300">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303" name="Rectangle 12302">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6FA624BB-5B79-47FE-9A89-E30093F7D46A}"/>
              </a:ext>
            </a:extLst>
          </p:cNvPr>
          <p:cNvSpPr>
            <a:spLocks noGrp="1"/>
          </p:cNvSpPr>
          <p:nvPr>
            <p:ph type="title"/>
          </p:nvPr>
        </p:nvSpPr>
        <p:spPr>
          <a:xfrm>
            <a:off x="492370" y="605896"/>
            <a:ext cx="3084844" cy="5646208"/>
          </a:xfrm>
        </p:spPr>
        <p:txBody>
          <a:bodyPr vert="horz" lIns="91440" tIns="45720" rIns="91440" bIns="45720" rtlCol="0" anchor="ctr">
            <a:normAutofit/>
          </a:bodyPr>
          <a:lstStyle/>
          <a:p>
            <a:r>
              <a:rPr lang="en-US" sz="3600">
                <a:solidFill>
                  <a:srgbClr val="FFFFFF"/>
                </a:solidFill>
              </a:rPr>
              <a:t>ΕΝΟΙΑ ΤΟΥ ΕΙΔΟΥΣ</a:t>
            </a:r>
          </a:p>
        </p:txBody>
      </p:sp>
      <p:sp>
        <p:nvSpPr>
          <p:cNvPr id="12305" name="Rectangle 12304">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2290" name="Rectangle 1"/>
          <p:cNvSpPr>
            <a:spLocks noChangeArrowheads="1"/>
          </p:cNvSpPr>
          <p:nvPr/>
        </p:nvSpPr>
        <p:spPr bwMode="auto">
          <a:xfrm>
            <a:off x="4742016" y="605896"/>
            <a:ext cx="6413663" cy="5646208"/>
          </a:xfrm>
          <a:prstGeom prst="rect">
            <a:avLst/>
          </a:prstGeom>
        </p:spPr>
        <p:txBody>
          <a:bodyPr vert="horz" lIns="0" tIns="45720" rIns="0" bIns="45720" rtlCol="0" anchor="ctr">
            <a:normAutofit/>
          </a:bodyPr>
          <a:lstStyle/>
          <a:p>
            <a:pPr indent="-228600" defTabSz="914400">
              <a:lnSpc>
                <a:spcPct val="90000"/>
              </a:lnSpc>
              <a:spcAft>
                <a:spcPts val="600"/>
              </a:spcAft>
              <a:buClr>
                <a:schemeClr val="accent1"/>
              </a:buClr>
              <a:buFont typeface="Calibri" panose="020F0502020204030204" pitchFamily="34" charset="0"/>
              <a:buChar char="•"/>
            </a:pPr>
            <a:r>
              <a:rPr lang="en-US" dirty="0" err="1">
                <a:solidFill>
                  <a:schemeClr val="tx1">
                    <a:lumMod val="75000"/>
                    <a:lumOff val="25000"/>
                  </a:schemeClr>
                </a:solidFill>
              </a:rPr>
              <a:t>Tο</a:t>
            </a:r>
            <a:r>
              <a:rPr lang="en-US" dirty="0">
                <a:solidFill>
                  <a:schemeClr val="tx1">
                    <a:lumMod val="75000"/>
                    <a:lumOff val="25000"/>
                  </a:schemeClr>
                </a:solidFill>
              </a:rPr>
              <a:t> </a:t>
            </a:r>
            <a:r>
              <a:rPr lang="en-US" dirty="0" err="1">
                <a:solidFill>
                  <a:schemeClr val="tx1">
                    <a:lumMod val="75000"/>
                    <a:lumOff val="25000"/>
                  </a:schemeClr>
                </a:solidFill>
              </a:rPr>
              <a:t>δεύτερο</a:t>
            </a:r>
            <a:r>
              <a:rPr lang="en-US" dirty="0">
                <a:solidFill>
                  <a:schemeClr val="tx1">
                    <a:lumMod val="75000"/>
                    <a:lumOff val="25000"/>
                  </a:schemeClr>
                </a:solidFill>
              </a:rPr>
              <a:t> χαρα</a:t>
            </a:r>
            <a:r>
              <a:rPr lang="en-US" dirty="0" err="1">
                <a:solidFill>
                  <a:schemeClr val="tx1">
                    <a:lumMod val="75000"/>
                    <a:lumOff val="25000"/>
                  </a:schemeClr>
                </a:solidFill>
              </a:rPr>
              <a:t>κτηριστικό</a:t>
            </a:r>
            <a:r>
              <a:rPr lang="en-US" dirty="0">
                <a:solidFill>
                  <a:schemeClr val="tx1">
                    <a:lumMod val="75000"/>
                    <a:lumOff val="25000"/>
                  </a:schemeClr>
                </a:solidFill>
              </a:rPr>
              <a:t> </a:t>
            </a:r>
            <a:r>
              <a:rPr lang="en-US" dirty="0" err="1">
                <a:solidFill>
                  <a:schemeClr val="tx1">
                    <a:lumMod val="75000"/>
                    <a:lumOff val="25000"/>
                  </a:schemeClr>
                </a:solidFill>
              </a:rPr>
              <a:t>της</a:t>
            </a:r>
            <a:r>
              <a:rPr lang="en-US" dirty="0">
                <a:solidFill>
                  <a:schemeClr val="tx1">
                    <a:lumMod val="75000"/>
                    <a:lumOff val="25000"/>
                  </a:schemeClr>
                </a:solidFill>
              </a:rPr>
              <a:t> </a:t>
            </a:r>
            <a:r>
              <a:rPr lang="en-US" dirty="0" err="1">
                <a:solidFill>
                  <a:schemeClr val="tx1">
                    <a:lumMod val="75000"/>
                    <a:lumOff val="25000"/>
                  </a:schemeClr>
                </a:solidFill>
              </a:rPr>
              <a:t>σύγχρονης</a:t>
            </a:r>
            <a:r>
              <a:rPr lang="en-US" dirty="0">
                <a:solidFill>
                  <a:schemeClr val="tx1">
                    <a:lumMod val="75000"/>
                    <a:lumOff val="25000"/>
                  </a:schemeClr>
                </a:solidFill>
              </a:rPr>
              <a:t> τα</a:t>
            </a:r>
            <a:r>
              <a:rPr lang="en-US" dirty="0" err="1">
                <a:solidFill>
                  <a:schemeClr val="tx1">
                    <a:lumMod val="75000"/>
                    <a:lumOff val="25000"/>
                  </a:schemeClr>
                </a:solidFill>
              </a:rPr>
              <a:t>ξινόμησης</a:t>
            </a:r>
            <a:r>
              <a:rPr lang="en-US" dirty="0">
                <a:solidFill>
                  <a:schemeClr val="tx1">
                    <a:lumMod val="75000"/>
                    <a:lumOff val="25000"/>
                  </a:schemeClr>
                </a:solidFill>
              </a:rPr>
              <a:t> </a:t>
            </a:r>
            <a:r>
              <a:rPr lang="en-US" dirty="0" err="1">
                <a:solidFill>
                  <a:schemeClr val="tx1">
                    <a:lumMod val="75000"/>
                    <a:lumOff val="25000"/>
                  </a:schemeClr>
                </a:solidFill>
              </a:rPr>
              <a:t>εστιάζετ</a:t>
            </a:r>
            <a:r>
              <a:rPr lang="en-US" dirty="0">
                <a:solidFill>
                  <a:schemeClr val="tx1">
                    <a:lumMod val="75000"/>
                    <a:lumOff val="25000"/>
                  </a:schemeClr>
                </a:solidFill>
              </a:rPr>
              <a:t>αι στην έννοια του </a:t>
            </a:r>
            <a:r>
              <a:rPr lang="en-US" b="1" dirty="0">
                <a:solidFill>
                  <a:schemeClr val="tx1">
                    <a:lumMod val="75000"/>
                    <a:lumOff val="25000"/>
                  </a:schemeClr>
                </a:solidFill>
              </a:rPr>
              <a:t>είδους: </a:t>
            </a:r>
          </a:p>
          <a:p>
            <a:pPr indent="-228600" defTabSz="914400">
              <a:lnSpc>
                <a:spcPct val="90000"/>
              </a:lnSpc>
              <a:spcAft>
                <a:spcPts val="600"/>
              </a:spcAft>
              <a:buClr>
                <a:schemeClr val="accent1"/>
              </a:buClr>
              <a:buFont typeface="Calibri" panose="020F0502020204030204" pitchFamily="34" charset="0"/>
              <a:buChar char="•"/>
            </a:pPr>
            <a:r>
              <a:rPr lang="en-US" dirty="0" err="1">
                <a:solidFill>
                  <a:schemeClr val="tx1">
                    <a:lumMod val="75000"/>
                    <a:lumOff val="25000"/>
                  </a:schemeClr>
                </a:solidFill>
              </a:rPr>
              <a:t>Λέμε</a:t>
            </a:r>
            <a:r>
              <a:rPr lang="en-US" dirty="0">
                <a:solidFill>
                  <a:schemeClr val="tx1">
                    <a:lumMod val="75000"/>
                    <a:lumOff val="25000"/>
                  </a:schemeClr>
                </a:solidFill>
              </a:rPr>
              <a:t> </a:t>
            </a:r>
            <a:r>
              <a:rPr lang="en-US" dirty="0" err="1">
                <a:solidFill>
                  <a:schemeClr val="tx1">
                    <a:lumMod val="75000"/>
                    <a:lumOff val="25000"/>
                  </a:schemeClr>
                </a:solidFill>
              </a:rPr>
              <a:t>ότι</a:t>
            </a:r>
            <a:r>
              <a:rPr lang="en-US" dirty="0">
                <a:solidFill>
                  <a:schemeClr val="tx1">
                    <a:lumMod val="75000"/>
                    <a:lumOff val="25000"/>
                  </a:schemeClr>
                </a:solidFill>
              </a:rPr>
              <a:t> </a:t>
            </a:r>
            <a:r>
              <a:rPr lang="en-US" dirty="0" err="1">
                <a:solidFill>
                  <a:schemeClr val="tx1">
                    <a:lumMod val="75000"/>
                    <a:lumOff val="25000"/>
                  </a:schemeClr>
                </a:solidFill>
              </a:rPr>
              <a:t>δύο</a:t>
            </a:r>
            <a:r>
              <a:rPr lang="en-US" dirty="0">
                <a:solidFill>
                  <a:schemeClr val="tx1">
                    <a:lumMod val="75000"/>
                    <a:lumOff val="25000"/>
                  </a:schemeClr>
                </a:solidFill>
              </a:rPr>
              <a:t> </a:t>
            </a:r>
            <a:r>
              <a:rPr lang="en-US" dirty="0" err="1">
                <a:solidFill>
                  <a:schemeClr val="tx1">
                    <a:lumMod val="75000"/>
                    <a:lumOff val="25000"/>
                  </a:schemeClr>
                </a:solidFill>
              </a:rPr>
              <a:t>άτομ</a:t>
            </a:r>
            <a:r>
              <a:rPr lang="en-US" dirty="0">
                <a:solidFill>
                  <a:schemeClr val="tx1">
                    <a:lumMod val="75000"/>
                    <a:lumOff val="25000"/>
                  </a:schemeClr>
                </a:solidFill>
              </a:rPr>
              <a:t>α ανήκουν στο ίδιο είδος, </a:t>
            </a:r>
            <a:r>
              <a:rPr lang="en-US" i="1" dirty="0">
                <a:solidFill>
                  <a:schemeClr val="tx1">
                    <a:lumMod val="75000"/>
                    <a:lumOff val="25000"/>
                  </a:schemeClr>
                </a:solidFill>
              </a:rPr>
              <a:t>όταν μπορούν να διασταυρωθούν μεταξύ τους και να δώσουν γόνιμους απογόνους. </a:t>
            </a:r>
          </a:p>
          <a:p>
            <a:pPr indent="-228600" defTabSz="914400">
              <a:lnSpc>
                <a:spcPct val="90000"/>
              </a:lnSpc>
              <a:spcAft>
                <a:spcPts val="600"/>
              </a:spcAft>
              <a:buClr>
                <a:schemeClr val="accent1"/>
              </a:buClr>
              <a:buFont typeface="Calibri" panose="020F0502020204030204" pitchFamily="34" charset="0"/>
              <a:buChar char="•"/>
            </a:pPr>
            <a:r>
              <a:rPr lang="en-US" dirty="0" err="1">
                <a:solidFill>
                  <a:schemeClr val="tx1">
                    <a:lumMod val="75000"/>
                    <a:lumOff val="25000"/>
                  </a:schemeClr>
                </a:solidFill>
              </a:rPr>
              <a:t>Με</a:t>
            </a:r>
            <a:r>
              <a:rPr lang="en-US" dirty="0">
                <a:solidFill>
                  <a:schemeClr val="tx1">
                    <a:lumMod val="75000"/>
                    <a:lumOff val="25000"/>
                  </a:schemeClr>
                </a:solidFill>
              </a:rPr>
              <a:t> </a:t>
            </a:r>
            <a:r>
              <a:rPr lang="en-US" dirty="0" err="1">
                <a:solidFill>
                  <a:schemeClr val="tx1">
                    <a:lumMod val="75000"/>
                    <a:lumOff val="25000"/>
                  </a:schemeClr>
                </a:solidFill>
              </a:rPr>
              <a:t>τον</a:t>
            </a:r>
            <a:r>
              <a:rPr lang="en-US" dirty="0">
                <a:solidFill>
                  <a:schemeClr val="tx1">
                    <a:lumMod val="75000"/>
                    <a:lumOff val="25000"/>
                  </a:schemeClr>
                </a:solidFill>
              </a:rPr>
              <a:t> </a:t>
            </a:r>
            <a:r>
              <a:rPr lang="en-US" dirty="0" err="1">
                <a:solidFill>
                  <a:schemeClr val="tx1">
                    <a:lumMod val="75000"/>
                    <a:lumOff val="25000"/>
                  </a:schemeClr>
                </a:solidFill>
              </a:rPr>
              <a:t>ορισμό</a:t>
            </a:r>
            <a:r>
              <a:rPr lang="en-US" dirty="0">
                <a:solidFill>
                  <a:schemeClr val="tx1">
                    <a:lumMod val="75000"/>
                    <a:lumOff val="25000"/>
                  </a:schemeClr>
                </a:solidFill>
              </a:rPr>
              <a:t> α</a:t>
            </a:r>
            <a:r>
              <a:rPr lang="en-US" dirty="0" err="1">
                <a:solidFill>
                  <a:schemeClr val="tx1">
                    <a:lumMod val="75000"/>
                    <a:lumOff val="25000"/>
                  </a:schemeClr>
                </a:solidFill>
              </a:rPr>
              <a:t>υτό</a:t>
            </a:r>
            <a:r>
              <a:rPr lang="en-US" dirty="0">
                <a:solidFill>
                  <a:schemeClr val="tx1">
                    <a:lumMod val="75000"/>
                    <a:lumOff val="25000"/>
                  </a:schemeClr>
                </a:solidFill>
              </a:rPr>
              <a:t>, </a:t>
            </a:r>
            <a:r>
              <a:rPr lang="en-US" dirty="0" err="1">
                <a:solidFill>
                  <a:schemeClr val="tx1">
                    <a:lumMod val="75000"/>
                    <a:lumOff val="25000"/>
                  </a:schemeClr>
                </a:solidFill>
              </a:rPr>
              <a:t>το</a:t>
            </a:r>
            <a:r>
              <a:rPr lang="en-US" dirty="0">
                <a:solidFill>
                  <a:schemeClr val="tx1">
                    <a:lumMod val="75000"/>
                    <a:lumOff val="25000"/>
                  </a:schemeClr>
                </a:solidFill>
              </a:rPr>
              <a:t> </a:t>
            </a:r>
            <a:r>
              <a:rPr lang="en-US" dirty="0" err="1">
                <a:solidFill>
                  <a:schemeClr val="tx1">
                    <a:lumMod val="75000"/>
                    <a:lumOff val="25000"/>
                  </a:schemeClr>
                </a:solidFill>
              </a:rPr>
              <a:t>άλογο</a:t>
            </a:r>
            <a:r>
              <a:rPr lang="en-US" dirty="0">
                <a:solidFill>
                  <a:schemeClr val="tx1">
                    <a:lumMod val="75000"/>
                    <a:lumOff val="25000"/>
                  </a:schemeClr>
                </a:solidFill>
              </a:rPr>
              <a:t> και </a:t>
            </a:r>
            <a:r>
              <a:rPr lang="en-US" dirty="0" err="1">
                <a:solidFill>
                  <a:schemeClr val="tx1">
                    <a:lumMod val="75000"/>
                    <a:lumOff val="25000"/>
                  </a:schemeClr>
                </a:solidFill>
              </a:rPr>
              <a:t>το</a:t>
            </a:r>
            <a:r>
              <a:rPr lang="en-US" dirty="0">
                <a:solidFill>
                  <a:schemeClr val="tx1">
                    <a:lumMod val="75000"/>
                    <a:lumOff val="25000"/>
                  </a:schemeClr>
                </a:solidFill>
              </a:rPr>
              <a:t> γα</a:t>
            </a:r>
            <a:r>
              <a:rPr lang="en-US" dirty="0" err="1">
                <a:solidFill>
                  <a:schemeClr val="tx1">
                    <a:lumMod val="75000"/>
                    <a:lumOff val="25000"/>
                  </a:schemeClr>
                </a:solidFill>
              </a:rPr>
              <a:t>ϊδούρι</a:t>
            </a:r>
            <a:r>
              <a:rPr lang="en-US" dirty="0">
                <a:solidFill>
                  <a:schemeClr val="tx1">
                    <a:lumMod val="75000"/>
                    <a:lumOff val="25000"/>
                  </a:schemeClr>
                </a:solidFill>
              </a:rPr>
              <a:t>, </a:t>
            </a:r>
            <a:r>
              <a:rPr lang="en-US" u="sng" dirty="0">
                <a:solidFill>
                  <a:schemeClr val="tx1">
                    <a:lumMod val="75000"/>
                    <a:lumOff val="25000"/>
                  </a:schemeClr>
                </a:solidFill>
              </a:rPr>
              <a:t>πα</a:t>
            </a:r>
            <a:r>
              <a:rPr lang="en-US" u="sng" dirty="0" err="1">
                <a:solidFill>
                  <a:schemeClr val="tx1">
                    <a:lumMod val="75000"/>
                    <a:lumOff val="25000"/>
                  </a:schemeClr>
                </a:solidFill>
              </a:rPr>
              <a:t>ρόλο</a:t>
            </a:r>
            <a:r>
              <a:rPr lang="en-US" u="sng" dirty="0">
                <a:solidFill>
                  <a:schemeClr val="tx1">
                    <a:lumMod val="75000"/>
                    <a:lumOff val="25000"/>
                  </a:schemeClr>
                </a:solidFill>
              </a:rPr>
              <a:t> π</a:t>
            </a:r>
            <a:r>
              <a:rPr lang="en-US" u="sng" dirty="0" err="1">
                <a:solidFill>
                  <a:schemeClr val="tx1">
                    <a:lumMod val="75000"/>
                    <a:lumOff val="25000"/>
                  </a:schemeClr>
                </a:solidFill>
              </a:rPr>
              <a:t>ου</a:t>
            </a:r>
            <a:r>
              <a:rPr lang="en-US" u="sng" dirty="0">
                <a:solidFill>
                  <a:schemeClr val="tx1">
                    <a:lumMod val="75000"/>
                    <a:lumOff val="25000"/>
                  </a:schemeClr>
                </a:solidFill>
              </a:rPr>
              <a:t> μπ</a:t>
            </a:r>
            <a:r>
              <a:rPr lang="en-US" u="sng" dirty="0" err="1">
                <a:solidFill>
                  <a:schemeClr val="tx1">
                    <a:lumMod val="75000"/>
                    <a:lumOff val="25000"/>
                  </a:schemeClr>
                </a:solidFill>
              </a:rPr>
              <a:t>ορούν</a:t>
            </a:r>
            <a:r>
              <a:rPr lang="en-US" u="sng" dirty="0">
                <a:solidFill>
                  <a:schemeClr val="tx1">
                    <a:lumMod val="75000"/>
                    <a:lumOff val="25000"/>
                  </a:schemeClr>
                </a:solidFill>
              </a:rPr>
              <a:t> να </a:t>
            </a:r>
            <a:r>
              <a:rPr lang="en-US" u="sng" dirty="0" err="1">
                <a:solidFill>
                  <a:schemeClr val="tx1">
                    <a:lumMod val="75000"/>
                    <a:lumOff val="25000"/>
                  </a:schemeClr>
                </a:solidFill>
              </a:rPr>
              <a:t>δι</a:t>
            </a:r>
            <a:r>
              <a:rPr lang="en-US" u="sng" dirty="0">
                <a:solidFill>
                  <a:schemeClr val="tx1">
                    <a:lumMod val="75000"/>
                    <a:lumOff val="25000"/>
                  </a:schemeClr>
                </a:solidFill>
              </a:rPr>
              <a:t>ασταυρωθούν</a:t>
            </a:r>
            <a:r>
              <a:rPr lang="en-US" dirty="0">
                <a:solidFill>
                  <a:schemeClr val="tx1">
                    <a:lumMod val="75000"/>
                    <a:lumOff val="25000"/>
                  </a:schemeClr>
                </a:solidFill>
              </a:rPr>
              <a:t>, τα κατατάσσουμε σε διαφορετικά είδη αφού οι απόγονοι τους, τα μουλάρια δηλ, είναι στείροι οργανισμοί.</a:t>
            </a:r>
            <a:endParaRPr lang="el-GR" dirty="0">
              <a:solidFill>
                <a:schemeClr val="tx1">
                  <a:lumMod val="75000"/>
                  <a:lumOff val="25000"/>
                </a:schemeClr>
              </a:solidFill>
            </a:endParaRPr>
          </a:p>
          <a:p>
            <a:pPr indent="-228600" defTabSz="914400">
              <a:lnSpc>
                <a:spcPct val="90000"/>
              </a:lnSpc>
              <a:spcAft>
                <a:spcPts val="600"/>
              </a:spcAft>
              <a:buClr>
                <a:schemeClr val="accent1"/>
              </a:buClr>
              <a:buFont typeface="Calibri" panose="020F0502020204030204" pitchFamily="34" charset="0"/>
              <a:buChar char="•"/>
            </a:pPr>
            <a:endParaRPr lang="el-GR" dirty="0">
              <a:solidFill>
                <a:schemeClr val="tx1">
                  <a:lumMod val="75000"/>
                  <a:lumOff val="25000"/>
                </a:schemeClr>
              </a:solidFill>
            </a:endParaRPr>
          </a:p>
          <a:p>
            <a:pPr indent="-228600" defTabSz="914400">
              <a:lnSpc>
                <a:spcPct val="90000"/>
              </a:lnSpc>
              <a:spcAft>
                <a:spcPts val="600"/>
              </a:spcAft>
              <a:buClr>
                <a:schemeClr val="accent1"/>
              </a:buClr>
              <a:buFont typeface="Calibri" panose="020F0502020204030204" pitchFamily="34" charset="0"/>
              <a:buChar char="•"/>
            </a:pPr>
            <a:endParaRPr lang="el-GR" dirty="0">
              <a:solidFill>
                <a:schemeClr val="tx1">
                  <a:lumMod val="75000"/>
                  <a:lumOff val="25000"/>
                </a:schemeClr>
              </a:solidFill>
            </a:endParaRPr>
          </a:p>
          <a:p>
            <a:pPr indent="-228600" defTabSz="914400">
              <a:lnSpc>
                <a:spcPct val="90000"/>
              </a:lnSpc>
              <a:spcAft>
                <a:spcPts val="600"/>
              </a:spcAft>
              <a:buClr>
                <a:schemeClr val="accent1"/>
              </a:buClr>
              <a:buFont typeface="Calibri" panose="020F0502020204030204" pitchFamily="34" charset="0"/>
              <a:buChar char="•"/>
            </a:pPr>
            <a:r>
              <a:rPr lang="el-GR" dirty="0">
                <a:solidFill>
                  <a:schemeClr val="tx1">
                    <a:lumMod val="75000"/>
                    <a:lumOff val="25000"/>
                  </a:schemeClr>
                </a:solidFill>
              </a:rPr>
              <a:t>ΕΠΕ: </a:t>
            </a:r>
            <a:r>
              <a:rPr lang="en-US" dirty="0" err="1"/>
              <a:t>Λέμε</a:t>
            </a:r>
            <a:r>
              <a:rPr lang="en-US" dirty="0"/>
              <a:t> </a:t>
            </a:r>
            <a:r>
              <a:rPr lang="en-US" dirty="0" err="1"/>
              <a:t>ότι</a:t>
            </a:r>
            <a:r>
              <a:rPr lang="en-US" dirty="0"/>
              <a:t> </a:t>
            </a:r>
            <a:r>
              <a:rPr lang="en-US" dirty="0" err="1"/>
              <a:t>δύο</a:t>
            </a:r>
            <a:r>
              <a:rPr lang="en-US" dirty="0"/>
              <a:t> </a:t>
            </a:r>
            <a:r>
              <a:rPr lang="en-US" dirty="0" err="1"/>
              <a:t>άτομ</a:t>
            </a:r>
            <a:r>
              <a:rPr lang="en-US" dirty="0"/>
              <a:t>α ανήκουν στο ίδιο είδος, </a:t>
            </a:r>
            <a:r>
              <a:rPr lang="en-US" i="1" dirty="0"/>
              <a:t>όταν </a:t>
            </a:r>
            <a:r>
              <a:rPr lang="el-GR" i="1" dirty="0"/>
              <a:t>(Α)</a:t>
            </a:r>
            <a:r>
              <a:rPr lang="en-US" i="1" dirty="0"/>
              <a:t> μπ</a:t>
            </a:r>
            <a:r>
              <a:rPr lang="en-US" i="1" dirty="0" err="1"/>
              <a:t>ορούν</a:t>
            </a:r>
            <a:r>
              <a:rPr lang="en-US" i="1" dirty="0"/>
              <a:t> να </a:t>
            </a:r>
            <a:r>
              <a:rPr lang="en-US" i="1" dirty="0" err="1"/>
              <a:t>δι</a:t>
            </a:r>
            <a:r>
              <a:rPr lang="en-US" i="1" dirty="0"/>
              <a:t>ασταυρωθούν μεταξύ τους </a:t>
            </a:r>
            <a:r>
              <a:rPr lang="el-GR" i="1" dirty="0"/>
              <a:t> (Β)</a:t>
            </a:r>
            <a:r>
              <a:rPr lang="en-US" i="1" dirty="0"/>
              <a:t> </a:t>
            </a:r>
            <a:r>
              <a:rPr lang="el-GR" i="1" dirty="0"/>
              <a:t>Απλά, έχουν </a:t>
            </a:r>
            <a:r>
              <a:rPr lang="el-GR" i="1" dirty="0" err="1"/>
              <a:t>μεταγύ</a:t>
            </a:r>
            <a:r>
              <a:rPr lang="el-GR" i="1" dirty="0"/>
              <a:t> τους γενετικές και λειτουργικές ομοιότητες (Γ) </a:t>
            </a:r>
            <a:r>
              <a:rPr lang="en-US" i="1" dirty="0"/>
              <a:t>μπ</a:t>
            </a:r>
            <a:r>
              <a:rPr lang="en-US" i="1" dirty="0" err="1"/>
              <a:t>ορούν</a:t>
            </a:r>
            <a:r>
              <a:rPr lang="en-US" i="1" dirty="0"/>
              <a:t> να </a:t>
            </a:r>
            <a:r>
              <a:rPr lang="en-US" i="1" dirty="0" err="1"/>
              <a:t>δι</a:t>
            </a:r>
            <a:r>
              <a:rPr lang="en-US" i="1" dirty="0"/>
              <a:t>ασταυρωθούν μεταξύ τους και να δώσουν απογόνους</a:t>
            </a:r>
            <a:r>
              <a:rPr lang="el-GR" i="1" dirty="0"/>
              <a:t> (Δ) </a:t>
            </a:r>
            <a:r>
              <a:rPr lang="en-US" i="1" dirty="0"/>
              <a:t>μπ</a:t>
            </a:r>
            <a:r>
              <a:rPr lang="en-US" i="1" dirty="0" err="1"/>
              <a:t>ορούν</a:t>
            </a:r>
            <a:r>
              <a:rPr lang="en-US" i="1" dirty="0"/>
              <a:t> να </a:t>
            </a:r>
            <a:r>
              <a:rPr lang="en-US" i="1" dirty="0" err="1"/>
              <a:t>δι</a:t>
            </a:r>
            <a:r>
              <a:rPr lang="en-US" i="1" dirty="0"/>
              <a:t>ασταυρωθούν μεταξύ τους και να δώσουν </a:t>
            </a:r>
            <a:r>
              <a:rPr lang="el-GR" i="1" dirty="0"/>
              <a:t>γόνιμους </a:t>
            </a:r>
            <a:r>
              <a:rPr lang="en-US" i="1" dirty="0"/>
              <a:t>απ</a:t>
            </a:r>
            <a:r>
              <a:rPr lang="en-US" i="1" dirty="0" err="1"/>
              <a:t>ογόνους</a:t>
            </a:r>
            <a:r>
              <a:rPr lang="en-US" i="1" dirty="0"/>
              <a:t>. </a:t>
            </a:r>
            <a:r>
              <a:rPr lang="el-GR" i="1" dirty="0"/>
              <a:t>(Ε) Όλα αυτά.</a:t>
            </a:r>
            <a:endParaRPr lang="en-US" i="1" dirty="0"/>
          </a:p>
          <a:p>
            <a:pPr indent="-228600" defTabSz="914400">
              <a:lnSpc>
                <a:spcPct val="90000"/>
              </a:lnSpc>
              <a:spcAft>
                <a:spcPts val="600"/>
              </a:spcAft>
              <a:buClr>
                <a:schemeClr val="accent1"/>
              </a:buClr>
              <a:buFont typeface="Calibri" panose="020F0502020204030204" pitchFamily="34" charset="0"/>
              <a:buChar char="•"/>
            </a:pPr>
            <a:endParaRPr lang="en-US" dirty="0">
              <a:solidFill>
                <a:schemeClr val="tx1">
                  <a:lumMod val="75000"/>
                  <a:lumOff val="25000"/>
                </a:schemeClr>
              </a:solidFill>
            </a:endParaRPr>
          </a:p>
          <a:p>
            <a:pPr defTabSz="914400">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rPr>
              <a:t>  </a:t>
            </a:r>
          </a:p>
          <a:p>
            <a:pPr indent="-228600" defTabSz="914400">
              <a:lnSpc>
                <a:spcPct val="90000"/>
              </a:lnSpc>
              <a:spcAft>
                <a:spcPts val="600"/>
              </a:spcAft>
              <a:buClr>
                <a:schemeClr val="accent1"/>
              </a:buClr>
              <a:buFont typeface="Calibri" panose="020F0502020204030204" pitchFamily="34" charset="0"/>
              <a:buChar char="•"/>
            </a:pPr>
            <a:endParaRPr lang="en-US" dirty="0">
              <a:solidFill>
                <a:schemeClr val="tx1">
                  <a:lumMod val="75000"/>
                  <a:lumOff val="25000"/>
                </a:schemeClr>
              </a:solidFill>
            </a:endParaRPr>
          </a:p>
          <a:p>
            <a:pPr indent="-228600" defTabSz="914400">
              <a:lnSpc>
                <a:spcPct val="90000"/>
              </a:lnSpc>
              <a:spcAft>
                <a:spcPts val="600"/>
              </a:spcAft>
              <a:buClr>
                <a:schemeClr val="accent1"/>
              </a:buClr>
              <a:buFont typeface="Calibri" panose="020F0502020204030204" pitchFamily="34" charset="0"/>
              <a:buChar char="•"/>
            </a:pPr>
            <a:endParaRPr lang="en-US" dirty="0">
              <a:solidFill>
                <a:schemeClr val="tx1">
                  <a:lumMod val="75000"/>
                  <a:lumOff val="25000"/>
                </a:schemeClr>
              </a:solidFill>
            </a:endParaRPr>
          </a:p>
          <a:p>
            <a:pPr indent="-228600" defTabSz="914400">
              <a:lnSpc>
                <a:spcPct val="90000"/>
              </a:lnSpc>
              <a:spcAft>
                <a:spcPts val="600"/>
              </a:spcAft>
              <a:buClr>
                <a:schemeClr val="accent1"/>
              </a:buClr>
              <a:buFont typeface="Calibri" panose="020F0502020204030204" pitchFamily="34" charset="0"/>
              <a:buChar char="•"/>
            </a:pPr>
            <a:endParaRPr lang="en-US" dirty="0">
              <a:solidFill>
                <a:schemeClr val="tx1">
                  <a:lumMod val="75000"/>
                  <a:lumOff val="25000"/>
                </a:schemeClr>
              </a:solidFill>
            </a:endParaRPr>
          </a:p>
          <a:p>
            <a:pPr indent="-228600" defTabSz="914400">
              <a:lnSpc>
                <a:spcPct val="90000"/>
              </a:lnSpc>
              <a:spcAft>
                <a:spcPts val="600"/>
              </a:spcAft>
              <a:buClr>
                <a:schemeClr val="accent1"/>
              </a:buClr>
              <a:buFont typeface="Calibri" panose="020F0502020204030204" pitchFamily="34" charset="0"/>
              <a:buChar char="•"/>
            </a:pPr>
            <a:endParaRPr lang="en-US" dirty="0">
              <a:solidFill>
                <a:schemeClr val="tx1">
                  <a:lumMod val="75000"/>
                  <a:lumOff val="25000"/>
                </a:schemeClr>
              </a:solidFill>
            </a:endParaRPr>
          </a:p>
          <a:p>
            <a:pPr indent="-228600" defTabSz="914400">
              <a:lnSpc>
                <a:spcPct val="90000"/>
              </a:lnSpc>
              <a:spcAft>
                <a:spcPts val="600"/>
              </a:spcAft>
              <a:buClr>
                <a:schemeClr val="accent1"/>
              </a:buClr>
              <a:buFont typeface="Calibri" panose="020F0502020204030204" pitchFamily="34" charset="0"/>
              <a:buChar char="•"/>
            </a:pPr>
            <a:endParaRPr lang="en-US" dirty="0">
              <a:solidFill>
                <a:schemeClr val="tx1">
                  <a:lumMod val="75000"/>
                  <a:lumOff val="25000"/>
                </a:schemeClr>
              </a:solidFill>
            </a:endParaRPr>
          </a:p>
          <a:p>
            <a:pPr indent="-228600" defTabSz="914400">
              <a:lnSpc>
                <a:spcPct val="90000"/>
              </a:lnSpc>
              <a:spcAft>
                <a:spcPts val="600"/>
              </a:spcAft>
              <a:buClr>
                <a:schemeClr val="accent1"/>
              </a:buClr>
              <a:buFont typeface="Calibri" panose="020F0502020204030204" pitchFamily="34" charset="0"/>
              <a:buChar char="•"/>
            </a:pPr>
            <a:endParaRPr lang="en-US" dirty="0">
              <a:solidFill>
                <a:schemeClr val="tx1">
                  <a:lumMod val="75000"/>
                  <a:lumOff val="25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of: Equus asinus (ass)"/>
          <p:cNvPicPr>
            <a:picLocks noChangeAspect="1" noChangeArrowheads="1"/>
          </p:cNvPicPr>
          <p:nvPr/>
        </p:nvPicPr>
        <p:blipFill>
          <a:blip r:embed="rId5" cstate="print"/>
          <a:srcRect/>
          <a:stretch>
            <a:fillRect/>
          </a:stretch>
        </p:blipFill>
        <p:spPr bwMode="auto">
          <a:xfrm>
            <a:off x="1774825" y="1"/>
            <a:ext cx="4241800" cy="2663825"/>
          </a:xfrm>
          <a:prstGeom prst="rect">
            <a:avLst/>
          </a:prstGeom>
          <a:noFill/>
          <a:ln w="9525">
            <a:noFill/>
            <a:miter lim="800000"/>
            <a:headEnd/>
            <a:tailEnd/>
          </a:ln>
        </p:spPr>
      </p:pic>
      <p:pic>
        <p:nvPicPr>
          <p:cNvPr id="13315" name="Picture 4" descr="http://upload.wikimedia.org/wikipedia/commons/thumb/9/9d/Arizona_2004_Mustangs.jpg/220px-Arizona_2004_Mustangs.jpg"/>
          <p:cNvPicPr>
            <a:picLocks noChangeAspect="1" noChangeArrowheads="1"/>
          </p:cNvPicPr>
          <p:nvPr/>
        </p:nvPicPr>
        <p:blipFill>
          <a:blip r:embed="rId6" cstate="print"/>
          <a:srcRect/>
          <a:stretch>
            <a:fillRect/>
          </a:stretch>
        </p:blipFill>
        <p:spPr bwMode="auto">
          <a:xfrm>
            <a:off x="6383339" y="0"/>
            <a:ext cx="4079875" cy="3244850"/>
          </a:xfrm>
          <a:prstGeom prst="rect">
            <a:avLst/>
          </a:prstGeom>
          <a:noFill/>
          <a:ln w="9525">
            <a:noFill/>
            <a:miter lim="800000"/>
            <a:headEnd/>
            <a:tailEnd/>
          </a:ln>
        </p:spPr>
      </p:pic>
      <p:sp>
        <p:nvSpPr>
          <p:cNvPr id="13316" name="Rectangle 3"/>
          <p:cNvSpPr>
            <a:spLocks noChangeArrowheads="1"/>
          </p:cNvSpPr>
          <p:nvPr/>
        </p:nvSpPr>
        <p:spPr bwMode="auto">
          <a:xfrm>
            <a:off x="6743700" y="3284539"/>
            <a:ext cx="2559050" cy="369887"/>
          </a:xfrm>
          <a:prstGeom prst="rect">
            <a:avLst/>
          </a:prstGeom>
          <a:noFill/>
          <a:ln w="9525">
            <a:noFill/>
            <a:miter lim="800000"/>
            <a:headEnd/>
            <a:tailEnd/>
          </a:ln>
        </p:spPr>
        <p:txBody>
          <a:bodyPr wrap="none">
            <a:spAutoFit/>
          </a:bodyPr>
          <a:lstStyle/>
          <a:p>
            <a:pPr indent="111125" algn="just"/>
            <a:r>
              <a:rPr lang="en-US" i="1" dirty="0">
                <a:latin typeface="Times New Roman" pitchFamily="18" charset="0"/>
                <a:cs typeface="Times New Roman" pitchFamily="18" charset="0"/>
              </a:rPr>
              <a:t>Equus caballus</a:t>
            </a:r>
            <a:r>
              <a:rPr lang="en-US" dirty="0">
                <a:latin typeface="Times New Roman" pitchFamily="18" charset="0"/>
                <a:cs typeface="Times New Roman" pitchFamily="18" charset="0"/>
              </a:rPr>
              <a:t> = </a:t>
            </a:r>
            <a:r>
              <a:rPr lang="el-GR" dirty="0">
                <a:latin typeface="Times New Roman" pitchFamily="18" charset="0"/>
                <a:cs typeface="Times New Roman" pitchFamily="18" charset="0"/>
              </a:rPr>
              <a:t>Άλογο</a:t>
            </a:r>
            <a:endParaRPr lang="en-US" dirty="0">
              <a:latin typeface="Times New Roman" pitchFamily="18" charset="0"/>
              <a:cs typeface="Times New Roman" pitchFamily="18" charset="0"/>
            </a:endParaRPr>
          </a:p>
        </p:txBody>
      </p:sp>
      <p:sp>
        <p:nvSpPr>
          <p:cNvPr id="13317" name="Rectangle 4"/>
          <p:cNvSpPr>
            <a:spLocks noChangeArrowheads="1"/>
          </p:cNvSpPr>
          <p:nvPr/>
        </p:nvSpPr>
        <p:spPr bwMode="auto">
          <a:xfrm>
            <a:off x="712333" y="2781300"/>
            <a:ext cx="5669885" cy="369332"/>
          </a:xfrm>
          <a:prstGeom prst="rect">
            <a:avLst/>
          </a:prstGeom>
          <a:noFill/>
          <a:ln w="9525">
            <a:noFill/>
            <a:miter lim="800000"/>
            <a:headEnd/>
            <a:tailEnd/>
          </a:ln>
        </p:spPr>
        <p:txBody>
          <a:bodyPr wrap="none">
            <a:spAutoFit/>
          </a:bodyPr>
          <a:lstStyle/>
          <a:p>
            <a:pPr indent="111125" algn="just"/>
            <a:r>
              <a:rPr lang="en-US" i="1" dirty="0">
                <a:latin typeface="Times New Roman" pitchFamily="18" charset="0"/>
                <a:cs typeface="Times New Roman" pitchFamily="18" charset="0"/>
              </a:rPr>
              <a:t>Equus </a:t>
            </a:r>
            <a:r>
              <a:rPr lang="en-US" i="1" dirty="0" err="1">
                <a:latin typeface="Times New Roman" pitchFamily="18" charset="0"/>
                <a:cs typeface="Times New Roman" pitchFamily="18" charset="0"/>
              </a:rPr>
              <a:t>asinus</a:t>
            </a:r>
            <a:r>
              <a:rPr lang="el-GR" i="1" dirty="0">
                <a:latin typeface="Times New Roman" pitchFamily="18" charset="0"/>
                <a:cs typeface="Times New Roman" pitchFamily="18" charset="0"/>
              </a:rPr>
              <a:t> </a:t>
            </a:r>
            <a:r>
              <a:rPr lang="el-GR" dirty="0">
                <a:latin typeface="Times New Roman" pitchFamily="18" charset="0"/>
                <a:cs typeface="Times New Roman" pitchFamily="18" charset="0"/>
              </a:rPr>
              <a:t>= Γάιδαρος (Αγγλικά </a:t>
            </a:r>
            <a:r>
              <a:rPr lang="en-US" dirty="0">
                <a:latin typeface="Times New Roman" pitchFamily="18" charset="0"/>
                <a:cs typeface="Times New Roman" pitchFamily="18" charset="0"/>
              </a:rPr>
              <a:t>Ass!! </a:t>
            </a:r>
            <a:r>
              <a:rPr lang="el-GR" dirty="0">
                <a:latin typeface="Times New Roman" pitchFamily="18" charset="0"/>
                <a:cs typeface="Times New Roman" pitchFamily="18" charset="0"/>
              </a:rPr>
              <a:t>Διπλή σημασία</a:t>
            </a:r>
            <a:r>
              <a:rPr lang="en-US" dirty="0">
                <a:latin typeface="Times New Roman" pitchFamily="18" charset="0"/>
                <a:cs typeface="Times New Roman" pitchFamily="18" charset="0"/>
              </a:rPr>
              <a:t>)</a:t>
            </a:r>
            <a:r>
              <a:rPr lang="el-GR" dirty="0">
                <a:latin typeface="Times New Roman" pitchFamily="18" charset="0"/>
                <a:cs typeface="Times New Roman" pitchFamily="18" charset="0"/>
              </a:rPr>
              <a:t> </a:t>
            </a:r>
          </a:p>
        </p:txBody>
      </p:sp>
      <p:pic>
        <p:nvPicPr>
          <p:cNvPr id="13318" name="Picture 6" descr="ΜΟΥΛΑΡΙΑ Α.Ε."/>
          <p:cNvPicPr>
            <a:picLocks noChangeAspect="1" noChangeArrowheads="1"/>
          </p:cNvPicPr>
          <p:nvPr/>
        </p:nvPicPr>
        <p:blipFill>
          <a:blip r:embed="rId7" cstate="print"/>
          <a:srcRect/>
          <a:stretch>
            <a:fillRect/>
          </a:stretch>
        </p:blipFill>
        <p:spPr bwMode="auto">
          <a:xfrm>
            <a:off x="2640013" y="3500438"/>
            <a:ext cx="2489200" cy="2544762"/>
          </a:xfrm>
          <a:prstGeom prst="rect">
            <a:avLst/>
          </a:prstGeom>
          <a:noFill/>
          <a:ln w="9525">
            <a:noFill/>
            <a:miter lim="800000"/>
            <a:headEnd/>
            <a:tailEnd/>
          </a:ln>
        </p:spPr>
      </p:pic>
      <p:sp>
        <p:nvSpPr>
          <p:cNvPr id="13319" name="Rectangle 6"/>
          <p:cNvSpPr>
            <a:spLocks noChangeArrowheads="1"/>
          </p:cNvSpPr>
          <p:nvPr/>
        </p:nvSpPr>
        <p:spPr bwMode="auto">
          <a:xfrm>
            <a:off x="5591175" y="4149725"/>
            <a:ext cx="4572000" cy="1815882"/>
          </a:xfrm>
          <a:prstGeom prst="rect">
            <a:avLst/>
          </a:prstGeom>
          <a:noFill/>
          <a:ln w="9525">
            <a:noFill/>
            <a:miter lim="800000"/>
            <a:headEnd/>
            <a:tailEnd/>
          </a:ln>
        </p:spPr>
        <p:txBody>
          <a:bodyPr>
            <a:spAutoFit/>
          </a:bodyPr>
          <a:lstStyle/>
          <a:p>
            <a:r>
              <a:rPr lang="el-GR" sz="1400" dirty="0"/>
              <a:t>Μουλάρι ή ημίονος ονομάζεται το υβριδικό ζώο που προέρχεται από τη διασταύρωση αλόγου και </a:t>
            </a:r>
            <a:r>
              <a:rPr lang="el-GR" sz="1400" dirty="0" err="1"/>
              <a:t>γάϊδαρου</a:t>
            </a:r>
            <a:r>
              <a:rPr lang="el-GR" sz="1400" dirty="0"/>
              <a:t>. Το </a:t>
            </a:r>
            <a:r>
              <a:rPr lang="el-GR" sz="1400" b="1" dirty="0"/>
              <a:t>μουλάρι </a:t>
            </a:r>
            <a:r>
              <a:rPr lang="el-GR" sz="1400" dirty="0"/>
              <a:t>προέρχεται από γονιμοποίηση φοράδας από γάιδαρο. Ένα διαφορετικό είδος, το </a:t>
            </a:r>
            <a:r>
              <a:rPr lang="el-GR" sz="1400" dirty="0" err="1"/>
              <a:t>γαϊδουρομούλαρο</a:t>
            </a:r>
            <a:r>
              <a:rPr lang="el-GR" sz="1400" dirty="0"/>
              <a:t> ή </a:t>
            </a:r>
            <a:r>
              <a:rPr lang="el-GR" sz="1400" b="1" dirty="0" err="1"/>
              <a:t>γίννος</a:t>
            </a:r>
            <a:r>
              <a:rPr lang="el-GR" sz="1400" dirty="0"/>
              <a:t>, προκύπτει όταν γίνει γονιμοποίηση θηλυκού γαϊδουριού από άλογο....[ΑΥΤΌ ΓΙΑ ΝΑ ΚΑΝΕΤΕ τους ΕΞΥΠΝΟΥΣ ΚΑΙ ΟΧΙ ΓΙΑ ΕΞΕΤΑΣΕΙΣ]. Για τις εξετάσεις θα ξέρετε το επιστημονικό όνομα του Αλόγου και το γαϊδάρου.</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rcRect/>
          <a:stretch>
            <a:fillRect/>
          </a:stretch>
        </p:blipFill>
        <p:spPr bwMode="auto">
          <a:xfrm>
            <a:off x="5943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19"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F15905BD-6A55-46EA-BE4C-A8A2B20224CD}"/>
              </a:ext>
            </a:extLst>
          </p:cNvPr>
          <p:cNvPicPr>
            <a:picLocks noChangeAspect="1"/>
          </p:cNvPicPr>
          <p:nvPr/>
        </p:nvPicPr>
        <p:blipFill>
          <a:blip r:embed="rId3"/>
          <a:stretch>
            <a:fillRect/>
          </a:stretch>
        </p:blipFill>
        <p:spPr>
          <a:xfrm>
            <a:off x="5136717" y="1121641"/>
            <a:ext cx="5222876" cy="4178300"/>
          </a:xfrm>
          <a:prstGeom prst="rect">
            <a:avLst/>
          </a:prstGeom>
        </p:spPr>
      </p:pic>
      <p:sp>
        <p:nvSpPr>
          <p:cNvPr id="3" name="TextBox 2">
            <a:extLst>
              <a:ext uri="{FF2B5EF4-FFF2-40B4-BE49-F238E27FC236}">
                <a16:creationId xmlns:a16="http://schemas.microsoft.com/office/drawing/2014/main" id="{6C9E9D08-E9C3-4532-AAC8-E26DCE8064F6}"/>
              </a:ext>
            </a:extLst>
          </p:cNvPr>
          <p:cNvSpPr txBox="1"/>
          <p:nvPr/>
        </p:nvSpPr>
        <p:spPr>
          <a:xfrm>
            <a:off x="1752601" y="1563833"/>
            <a:ext cx="2680855" cy="2031325"/>
          </a:xfrm>
          <a:prstGeom prst="rect">
            <a:avLst/>
          </a:prstGeom>
          <a:noFill/>
        </p:spPr>
        <p:txBody>
          <a:bodyPr wrap="square" rtlCol="0">
            <a:spAutoFit/>
          </a:bodyPr>
          <a:lstStyle/>
          <a:p>
            <a:r>
              <a:rPr lang="el-GR" dirty="0"/>
              <a:t>Εμείς κρατάμε αυτήν τη βασική ταξινόμηση και περιοριζόμαστε για λόγους πρακτικούς στα δύο βασίλεια των Ζώων και των Φυτών.</a:t>
            </a:r>
            <a:endParaRPr lang="en-US" dirty="0"/>
          </a:p>
          <a:p>
            <a:endParaRPr lang="en-US" dirty="0"/>
          </a:p>
        </p:txBody>
      </p:sp>
    </p:spTree>
    <p:extLst>
      <p:ext uri="{BB962C8B-B14F-4D97-AF65-F5344CB8AC3E}">
        <p14:creationId xmlns:p14="http://schemas.microsoft.com/office/powerpoint/2010/main" val="1144662938"/>
      </p:ext>
    </p:extLst>
  </p:cSld>
  <p:clrMapOvr>
    <a:masterClrMapping/>
  </p:clrMapOvr>
</p:sld>
</file>

<file path=ppt/theme/theme1.xml><?xml version="1.0" encoding="utf-8"?>
<a:theme xmlns:a="http://schemas.openxmlformats.org/drawingml/2006/main" name="Ανασκόπηση">
  <a:themeElements>
    <a:clrScheme name="Ανασκόπηση">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F19B389E151B0D4EA25EB9010C289021" ma:contentTypeVersion="13" ma:contentTypeDescription="Δημιουργία νέου εγγράφου" ma:contentTypeScope="" ma:versionID="37b7e3a06529d719a0e54b7095f98708">
  <xsd:schema xmlns:xsd="http://www.w3.org/2001/XMLSchema" xmlns:xs="http://www.w3.org/2001/XMLSchema" xmlns:p="http://schemas.microsoft.com/office/2006/metadata/properties" xmlns:ns3="945b7022-21bc-4802-b6ce-90d71ed874a0" xmlns:ns4="5363633d-22ac-44c4-9ecf-b9b3596beb70" targetNamespace="http://schemas.microsoft.com/office/2006/metadata/properties" ma:root="true" ma:fieldsID="05ae77f07c088bb6ca7642131a50e690" ns3:_="" ns4:_="">
    <xsd:import namespace="945b7022-21bc-4802-b6ce-90d71ed874a0"/>
    <xsd:import namespace="5363633d-22ac-44c4-9ecf-b9b3596beb7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5b7022-21bc-4802-b6ce-90d71ed874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63633d-22ac-44c4-9ecf-b9b3596beb70" elementFormDefault="qualified">
    <xsd:import namespace="http://schemas.microsoft.com/office/2006/documentManagement/types"/>
    <xsd:import namespace="http://schemas.microsoft.com/office/infopath/2007/PartnerControls"/>
    <xsd:element name="SharedWithUsers" ma:index="18"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Κοινή χρήση με λεπτομέρειες" ma:internalName="SharedWithDetails" ma:readOnly="true">
      <xsd:simpleType>
        <xsd:restriction base="dms:Note">
          <xsd:maxLength value="255"/>
        </xsd:restriction>
      </xsd:simpleType>
    </xsd:element>
    <xsd:element name="SharingHintHash" ma:index="20" nillable="true" ma:displayName="Κοινή χρήση κατακερματισμού υπόδειξης"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1A4097-C1BA-41DF-ACF0-16A02C794D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5b7022-21bc-4802-b6ce-90d71ed874a0"/>
    <ds:schemaRef ds:uri="5363633d-22ac-44c4-9ecf-b9b3596beb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227CCC2-E2CD-4526-8C49-95AB280C3F80}">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5363633d-22ac-44c4-9ecf-b9b3596beb70"/>
    <ds:schemaRef ds:uri="http://schemas.microsoft.com/office/2006/documentManagement/types"/>
    <ds:schemaRef ds:uri="945b7022-21bc-4802-b6ce-90d71ed874a0"/>
    <ds:schemaRef ds:uri="http://www.w3.org/XML/1998/namespace"/>
  </ds:schemaRefs>
</ds:datastoreItem>
</file>

<file path=customXml/itemProps3.xml><?xml version="1.0" encoding="utf-8"?>
<ds:datastoreItem xmlns:ds="http://schemas.openxmlformats.org/officeDocument/2006/customXml" ds:itemID="{2EE72625-884C-462A-90D7-037AD99935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3661</TotalTime>
  <Words>4080</Words>
  <Application>Microsoft Office PowerPoint</Application>
  <PresentationFormat>Ευρεία οθόνη</PresentationFormat>
  <Paragraphs>192</Paragraphs>
  <Slides>26</Slides>
  <Notes>22</Notes>
  <HiddenSlides>0</HiddenSlides>
  <MMClips>11</MMClips>
  <ScaleCrop>false</ScaleCrop>
  <HeadingPairs>
    <vt:vector size="8" baseType="variant">
      <vt:variant>
        <vt:lpstr>Γραμματοσειρές που χρησιμοποιούνται</vt:lpstr>
      </vt:variant>
      <vt:variant>
        <vt:i4>7</vt:i4>
      </vt:variant>
      <vt:variant>
        <vt:lpstr>Θέμα</vt:lpstr>
      </vt:variant>
      <vt:variant>
        <vt:i4>1</vt:i4>
      </vt:variant>
      <vt:variant>
        <vt:lpstr>Ενσωματωμένοι διακομιστές OLE</vt:lpstr>
      </vt:variant>
      <vt:variant>
        <vt:i4>0</vt:i4>
      </vt:variant>
      <vt:variant>
        <vt:lpstr>Τίτλοι διαφανειών</vt:lpstr>
      </vt:variant>
      <vt:variant>
        <vt:i4>26</vt:i4>
      </vt:variant>
    </vt:vector>
  </HeadingPairs>
  <TitlesOfParts>
    <vt:vector size="34" baseType="lpstr">
      <vt:lpstr>Arial</vt:lpstr>
      <vt:lpstr>Calibri</vt:lpstr>
      <vt:lpstr>Calibri Light</vt:lpstr>
      <vt:lpstr>Comic Sans MS</vt:lpstr>
      <vt:lpstr>Google Sans</vt:lpstr>
      <vt:lpstr>Poppins</vt:lpstr>
      <vt:lpstr>Times New Roman</vt:lpstr>
      <vt:lpstr>Ανασκόπηση</vt:lpstr>
      <vt:lpstr>Μάθημα #4: Θα γίνει με ασύγχρονη διδασκαλία</vt:lpstr>
      <vt:lpstr>Προτού δείτε τις διαφάνειες, παρακολουθείστε το Video-Στα Πολυμέσα- Εισαγωγή στο Μάθ. #4  SOS! [ΚΑΛΥΤΕΡΑ ΚΑΤΕΒΑΣΤΕ ΤΙΣ ΣΤΟΝ H/Y σας ή το κινητό σας: https://eclass.uoa.gr/modules/video/index.php ] ή βλέπετε στα πολυμέσα Εισαγωγή στο Μάθημα #3 και #4: Ταξινόμηση των ζωντανών Οργανισμών. </vt:lpstr>
      <vt:lpstr>(ΔΙΑΦΑΝΕΙΑ ΑΠΌ ΤΟ ΠΡΟΗΓΟΥΜΕΝΟ ΜΑΘΗΜΑ)  </vt:lpstr>
      <vt:lpstr>Πόσα Είδη ζώων και φυτών υπάρχουν;</vt:lpstr>
      <vt:lpstr>Γνωριμία με τον Λινναίο (όχι τον Στέφανο!)</vt:lpstr>
      <vt:lpstr>Σύστημα Ταξινόμησης του Λιναίου : συνέχεια</vt:lpstr>
      <vt:lpstr>ΕΝΟΙΑ ΤΟΥ ΕΙΔΟΥΣ</vt:lpstr>
      <vt:lpstr>Παρουσίαση του PowerPoint</vt:lpstr>
      <vt:lpstr>Παρουσίαση του PowerPoint</vt:lpstr>
      <vt:lpstr>ΦΥΛΟΓΕΝΕΣΗ ΤΟΥ ΒΑΣΙΛΕΙΟΥ ΤΩΝ ΦΥΤΩΝ: Δηλ. Ιστορία της εμφάνισης των 4 κύριων ομάδων (Συνομοταξίες) των Φυτών: ΘΑΛΟΦΥΤΑ (ΦΥΚΗ)-ΒΡΥΑ-ΦΤΕΡΕΣ-ΣΠΕΡΜΑΤΟΦΥΤΑ (Ομοταξίες: Γυμνόσπερμα και Αγγειόσπερμα Ή Ανθόφυτα)</vt:lpstr>
      <vt:lpstr>Κύριοι παράγοντες που επηρέασαν την εξέλιξη των φυτών: Ο Τρόπος πολλαπλασιασμού και ο τρόπος μεταφοράς του νερού (ύπαρξη σωλήνων).</vt:lpstr>
      <vt:lpstr>Εικόνα :  Τυπικό άνθος ενός φυτού (αγγειόσπερμου).</vt:lpstr>
      <vt:lpstr>Παρουσίαση του PowerPoint</vt:lpstr>
      <vt:lpstr>ΑΦΟΥ ΕΞΟΙΚΕΙΩΘΕΙΤΕ ΜΕ ΤΑ ΜΕΡΗ ΕΝΟΣ ΑΝΘΟΥΣ, ΜΠΟΡΕΙΤΕ ΝΑ ΠΑΙΞΕΤΕ ΜΕ ΤΟ ΣΥΓΚΕΚΡΙΜΕΝΟ ΠΟΛΥΜΕΣΟ ΚΑΙ ΝΑ ΜΑΘΕΤΕ  ΑΝΘΟΣ ΜΕΤΑΤΡΕΠΕΤΑΙ ΣΕ ΚΑΡΠΟ</vt:lpstr>
      <vt:lpstr>Παρουσίαση του PowerPoint</vt:lpstr>
      <vt:lpstr>Ιστορία της εμφάνισης των 4 κύριων ομάδων (Συνομοταξίες) του Βασιλείου των Φυτών:</vt:lpstr>
      <vt:lpstr>Κύριοι παράγοντες που επηρέασαν την εξέλιξη των φυτών: Ο Τρόπος πολλαπλασιασμού και ο τρόπος μεταφοράς του νερού (ύπαρξη σωλήνων).</vt:lpstr>
      <vt:lpstr>Παρουσίαση του PowerPoint</vt:lpstr>
      <vt:lpstr>Arthrospira platensis, (SPIRULINA)</vt:lpstr>
      <vt:lpstr>Παρουσίαση του PowerPoint</vt:lpstr>
      <vt:lpstr>Παρουσίαση του PowerPoint</vt:lpstr>
      <vt:lpstr>ΣΥΝΟΜΟTΑΞΙΑ: ΣΠΕΡΜΑΤΟΦΥΤΑ  </vt:lpstr>
      <vt:lpstr>ΣΥΝΟΜΟΤΑΞΙΑ ΣΠΕΡΜΑΤΟΦΥΤΑ/ ΟΜΟΤΑΞΙΑ: Αγγειόσπερμα</vt:lpstr>
      <vt:lpstr>Εικόνα :  ΤυπικΟ Ανθος ενΟς φυΤΟύ (αγγειΟσπερμου).</vt:lpstr>
      <vt:lpstr>Σε περίπτωση που δεν βλέπετε τις ΕΠΕ κάτω από τις διαφάνειες: Ερωτήσεις επανάληψης μαθήματος #4</vt:lpstr>
      <vt:lpstr>Συνέχεια-Ερωτήσεις επανάληψης μαθήματος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kathanas@o365.uoa.gr</dc:creator>
  <cp:lastModifiedBy>Kyriacos Athanasiou</cp:lastModifiedBy>
  <cp:revision>67</cp:revision>
  <dcterms:created xsi:type="dcterms:W3CDTF">2020-10-19T08:49:51Z</dcterms:created>
  <dcterms:modified xsi:type="dcterms:W3CDTF">2025-10-17T16:24:30Z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0x010100F19B389E151B0D4EA25EB9010C289021</vt:lpwstr>
  </property>
</Properties>
</file>