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87" r:id="rId3"/>
    <p:sldId id="323" r:id="rId4"/>
    <p:sldId id="277" r:id="rId5"/>
    <p:sldId id="275" r:id="rId6"/>
    <p:sldId id="289" r:id="rId7"/>
    <p:sldId id="278" r:id="rId8"/>
    <p:sldId id="276" r:id="rId9"/>
    <p:sldId id="269" r:id="rId10"/>
    <p:sldId id="259" r:id="rId11"/>
    <p:sldId id="321" r:id="rId12"/>
    <p:sldId id="279" r:id="rId13"/>
    <p:sldId id="283" r:id="rId14"/>
    <p:sldId id="300" r:id="rId15"/>
    <p:sldId id="301" r:id="rId16"/>
    <p:sldId id="304" r:id="rId17"/>
    <p:sldId id="303" r:id="rId18"/>
    <p:sldId id="302" r:id="rId19"/>
    <p:sldId id="305" r:id="rId20"/>
    <p:sldId id="320" r:id="rId21"/>
    <p:sldId id="271" r:id="rId22"/>
    <p:sldId id="2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riacos Athanasiou" initials="KA" lastIdx="1" clrIdx="0">
    <p:extLst>
      <p:ext uri="{19B8F6BF-5375-455C-9EA6-DF929625EA0E}">
        <p15:presenceInfo xmlns:p15="http://schemas.microsoft.com/office/powerpoint/2012/main" userId="6f06f6ba7998ac1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74416" autoAdjust="0"/>
  </p:normalViewPr>
  <p:slideViewPr>
    <p:cSldViewPr snapToGrid="0">
      <p:cViewPr varScale="1">
        <p:scale>
          <a:sx n="76" d="100"/>
          <a:sy n="76" d="100"/>
        </p:scale>
        <p:origin x="126"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1-09T10:44:52.964"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B1F16E-816D-4F29-A8FD-BC8DC4B0FDD2}" type="datetimeFigureOut">
              <a:rPr lang="en-US" smtClean="0"/>
              <a:t>11/4/2025</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6D785C-DC3A-4435-A891-FA60F929973F}" type="slidenum">
              <a:rPr lang="en-US" smtClean="0"/>
              <a:t>‹#›</a:t>
            </a:fld>
            <a:endParaRPr lang="en-US"/>
          </a:p>
        </p:txBody>
      </p:sp>
    </p:spTree>
    <p:extLst>
      <p:ext uri="{BB962C8B-B14F-4D97-AF65-F5344CB8AC3E}">
        <p14:creationId xmlns:p14="http://schemas.microsoft.com/office/powerpoint/2010/main" val="1754962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l.wikipedia.org/wiki/%CE%99%CF%80%CF%80%CF%8C%CE%BA%CE%B1%CE%BC%CF%80%CE%BF%CF%82_(%CE%B1%CE%BD%CE%B1%CF%84%CE%BF%CE%BC%CE%AF%CE%B1)"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el.wikipedia.org/wiki/%CE%91%CE%BC%CF%85%CE%B3%CE%B4%CE%B1%CE%BB%CE%AE_(%CE%9A%CE%9D%CE%A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66D785C-DC3A-4435-A891-FA60F929973F}" type="slidenum">
              <a:rPr lang="en-US" smtClean="0"/>
              <a:t>1</a:t>
            </a:fld>
            <a:endParaRPr lang="en-US"/>
          </a:p>
        </p:txBody>
      </p:sp>
    </p:spTree>
    <p:extLst>
      <p:ext uri="{BB962C8B-B14F-4D97-AF65-F5344CB8AC3E}">
        <p14:creationId xmlns:p14="http://schemas.microsoft.com/office/powerpoint/2010/main" val="2186841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dirty="0"/>
              <a:t>Η Αναλογία όγκου Ιππόκαμπου /</a:t>
            </a:r>
            <a:r>
              <a:rPr lang="el-GR" sz="1200" dirty="0" err="1"/>
              <a:t>Τελεγκέφαλο</a:t>
            </a:r>
            <a:r>
              <a:rPr lang="el-GR" sz="1200" dirty="0"/>
              <a:t> σε είδη πτηνών που αποθηκεύουν είναι περίπου (Α), 1/2, (Β) 1/1, (Γ) 2/1, (Δ)1/10. </a:t>
            </a:r>
            <a:endParaRPr lang="el-GR" dirty="0"/>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15</a:t>
            </a:fld>
            <a:endParaRPr lang="el-GR"/>
          </a:p>
        </p:txBody>
      </p:sp>
    </p:spTree>
    <p:extLst>
      <p:ext uri="{BB962C8B-B14F-4D97-AF65-F5344CB8AC3E}">
        <p14:creationId xmlns:p14="http://schemas.microsoft.com/office/powerpoint/2010/main" val="4170874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Μυς ο υπόγειος</a:t>
            </a:r>
          </a:p>
          <a:p>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t>Η αναλογία στο μέγεθος του Ιππόκαμπου ανάμεσα σε πολυγαμικά αρσενικά και Μη-πολυγαμικά ποντίκια είναι περίπου  (Α), 1/3, (Β) 1/1, (Γ) 3/1, (Δ)1/10. </a:t>
            </a:r>
            <a:endParaRPr lang="el-GR" dirty="0"/>
          </a:p>
          <a:p>
            <a:endParaRPr lang="el-GR" dirty="0"/>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16</a:t>
            </a:fld>
            <a:endParaRPr lang="el-GR"/>
          </a:p>
        </p:txBody>
      </p:sp>
    </p:spTree>
    <p:extLst>
      <p:ext uri="{BB962C8B-B14F-4D97-AF65-F5344CB8AC3E}">
        <p14:creationId xmlns:p14="http://schemas.microsoft.com/office/powerpoint/2010/main" val="3669126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17</a:t>
            </a:fld>
            <a:endParaRPr lang="el-GR"/>
          </a:p>
        </p:txBody>
      </p:sp>
    </p:spTree>
    <p:extLst>
      <p:ext uri="{BB962C8B-B14F-4D97-AF65-F5344CB8AC3E}">
        <p14:creationId xmlns:p14="http://schemas.microsoft.com/office/powerpoint/2010/main" val="3669315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(ΕΠΕ): Κάποιο άτομο που έχει βαριά αφασία μνήμης, κατά πάσα πιθανότητα έχει κάποια βλάβη (Α) στο νωτιαίο μυελό, (Β) στην παρεγκεφαλίδα, (Γ) στον Ιππόκαμπο, (Δ) στην περιοχή </a:t>
            </a:r>
            <a:r>
              <a:rPr lang="en-US" dirty="0"/>
              <a:t>Broca, (E) </a:t>
            </a:r>
            <a:r>
              <a:rPr lang="el-GR" dirty="0"/>
              <a:t>σε όλα αυτά.</a:t>
            </a:r>
          </a:p>
          <a:p>
            <a:endParaRPr lang="el-GR" dirty="0"/>
          </a:p>
          <a:p>
            <a:r>
              <a:rPr lang="el-GR" sz="1200" dirty="0"/>
              <a:t>Ο ιππόκαμπος (Α) ονομάστηκε έτσι επειδή το σχήμα του μοιάζει αόριστα με τον αντίστοιχο θαλάσσιο οργανισμό. (Β) Είναι υπεύθυνος για την μεταφορά πληροφοριών από την βραχυπρόθεσμη στην μακροπρόθεσμη μνήμη. (Γ) Βοηθά τον άνθρωπο να «</a:t>
            </a:r>
            <a:r>
              <a:rPr lang="el-GR" sz="1200" dirty="0" err="1"/>
              <a:t>πλοηγείται</a:t>
            </a:r>
            <a:r>
              <a:rPr lang="el-GR" sz="1200" dirty="0"/>
              <a:t>» στο χώρο. (Δ) Αποτελεί </a:t>
            </a:r>
            <a:r>
              <a:rPr lang="el-GR" sz="1200" b="0" dirty="0"/>
              <a:t>μέρος του </a:t>
            </a:r>
            <a:r>
              <a:rPr lang="el-GR" sz="1200" b="0" dirty="0" err="1"/>
              <a:t>μεταιχμιακού</a:t>
            </a:r>
            <a:r>
              <a:rPr lang="el-GR" sz="1200" b="0" dirty="0"/>
              <a:t> συστήματος. (Ε) Δεν έχει σχέση με το Μεταιχμιακό Σύστημα του ανθρώπου. Υποδείξτε το λάθος.</a:t>
            </a:r>
            <a:endParaRPr lang="el-GR" b="0" dirty="0"/>
          </a:p>
          <a:p>
            <a:endParaRPr lang="el-GR" dirty="0"/>
          </a:p>
          <a:p>
            <a:endParaRPr lang="el-GR" dirty="0"/>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19</a:t>
            </a:fld>
            <a:endParaRPr lang="el-GR"/>
          </a:p>
        </p:txBody>
      </p:sp>
    </p:spTree>
    <p:extLst>
      <p:ext uri="{BB962C8B-B14F-4D97-AF65-F5344CB8AC3E}">
        <p14:creationId xmlns:p14="http://schemas.microsoft.com/office/powerpoint/2010/main" val="4282230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ΕΠΕ: Από τα εξής χαρακτηριστικά, υποδείξτε αυτό που δεν συνιστά περίπτωση δράσης της Φυσικής Επιλογής: (Α) Ανεπτυγμένος οσφρητικός λοβός σε μικρά θηλαστικά ταυτόχρονα των Δεινοσαύρων, (Β) Διογκωμένος Ιππόκαμπος σε οδηγούς </a:t>
            </a:r>
            <a:r>
              <a:rPr lang="en-US" dirty="0"/>
              <a:t>taxi, (</a:t>
            </a:r>
            <a:r>
              <a:rPr lang="el-GR" dirty="0"/>
              <a:t>Γ) Διογκωμένος Ιππόκαμπος στα πολυγαμικά ποντίκια, </a:t>
            </a:r>
            <a:r>
              <a:rPr lang="en-US" dirty="0"/>
              <a:t> </a:t>
            </a:r>
            <a:r>
              <a:rPr lang="el-GR" dirty="0"/>
              <a:t>(Δ) Διογκωμένος Ιππόκαμπος στα αποθηκευτικά πτηνά, (Ε) </a:t>
            </a:r>
            <a:r>
              <a:rPr lang="el-GR"/>
              <a:t>Παρουσία Τοξοειδούς Δέσμης </a:t>
            </a:r>
            <a:r>
              <a:rPr lang="el-GR" dirty="0"/>
              <a:t>στον </a:t>
            </a:r>
            <a:r>
              <a:rPr lang="en-US" dirty="0"/>
              <a:t>Homo sapiens</a:t>
            </a:r>
            <a:r>
              <a:rPr lang="el-GR" dirty="0"/>
              <a:t> και στον Χιμπαντζή </a:t>
            </a:r>
            <a:r>
              <a:rPr lang="en-US" dirty="0"/>
              <a:t>. </a:t>
            </a:r>
          </a:p>
        </p:txBody>
      </p:sp>
      <p:sp>
        <p:nvSpPr>
          <p:cNvPr id="4" name="Θέση αριθμού διαφάνειας 3"/>
          <p:cNvSpPr>
            <a:spLocks noGrp="1"/>
          </p:cNvSpPr>
          <p:nvPr>
            <p:ph type="sldNum" sz="quarter" idx="5"/>
          </p:nvPr>
        </p:nvSpPr>
        <p:spPr/>
        <p:txBody>
          <a:bodyPr/>
          <a:lstStyle/>
          <a:p>
            <a:fld id="{663414C4-0A35-406D-A192-C8DD5E841543}" type="slidenum">
              <a:rPr lang="el-GR" smtClean="0"/>
              <a:t>20</a:t>
            </a:fld>
            <a:endParaRPr lang="el-GR"/>
          </a:p>
        </p:txBody>
      </p:sp>
    </p:spTree>
    <p:extLst>
      <p:ext uri="{BB962C8B-B14F-4D97-AF65-F5344CB8AC3E}">
        <p14:creationId xmlns:p14="http://schemas.microsoft.com/office/powerpoint/2010/main" val="19723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663414C4-0A35-406D-A192-C8DD5E841543}" type="slidenum">
              <a:rPr lang="el-GR" smtClean="0"/>
              <a:t>21</a:t>
            </a:fld>
            <a:endParaRPr lang="el-GR"/>
          </a:p>
        </p:txBody>
      </p:sp>
    </p:spTree>
    <p:extLst>
      <p:ext uri="{BB962C8B-B14F-4D97-AF65-F5344CB8AC3E}">
        <p14:creationId xmlns:p14="http://schemas.microsoft.com/office/powerpoint/2010/main" val="151802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266D785C-DC3A-4435-A891-FA60F929973F}" type="slidenum">
              <a:rPr lang="en-US" smtClean="0"/>
              <a:t>22</a:t>
            </a:fld>
            <a:endParaRPr lang="en-US"/>
          </a:p>
        </p:txBody>
      </p:sp>
    </p:spTree>
    <p:extLst>
      <p:ext uri="{BB962C8B-B14F-4D97-AF65-F5344CB8AC3E}">
        <p14:creationId xmlns:p14="http://schemas.microsoft.com/office/powerpoint/2010/main" val="3469885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Εδώ τώρα θα ήθελα να θυμόσαστε μερικά βασικά πράγματα: 1. Τους Αιώνες (Αρχαϊκό, Προτεροζωϊκό –μετά την</a:t>
            </a:r>
            <a:r>
              <a:rPr lang="el-GR" baseline="0" dirty="0"/>
              <a:t> εμφάνιση της Ζωής μέχρι την ανάπτυξη των Φυκιών στα 550 </a:t>
            </a:r>
            <a:r>
              <a:rPr lang="en-US" baseline="0" dirty="0" err="1"/>
              <a:t>mya</a:t>
            </a:r>
            <a:r>
              <a:rPr lang="en-US" baseline="0" dirty="0"/>
              <a:t> </a:t>
            </a:r>
            <a:r>
              <a:rPr lang="el-GR" baseline="0" dirty="0"/>
              <a:t>όπου αρχίζει ο Παλαιοζωικός: Στον οποίο  στα μεν Φυτά κάνουν την εμφάνισή τους με τη σειρά: Τα Φύκη, οι φτέρες και τα πρώτα Γυμνόσπερμα. Στα Ζώα, έχουμε το μέρος της Εμφάνισης των Πρώτων Ψαριών, Αμφίβιων, Ερπετών… Κάπου εκεί στα 250, περίπου αρχίζει ο </a:t>
            </a:r>
            <a:r>
              <a:rPr lang="el-GR" baseline="0" dirty="0" err="1"/>
              <a:t>Μεσοζωϊκός</a:t>
            </a:r>
            <a:r>
              <a:rPr lang="el-GR" baseline="0" dirty="0"/>
              <a:t>, που περιλαμβάνει το </a:t>
            </a:r>
            <a:r>
              <a:rPr lang="el-GR" b="1" baseline="0" dirty="0"/>
              <a:t>ΙΟΥΡΑΣΙΟ (Ελληνικά </a:t>
            </a:r>
            <a:r>
              <a:rPr lang="en-US" b="1" baseline="0" dirty="0" err="1"/>
              <a:t>Jurasic</a:t>
            </a:r>
            <a:r>
              <a:rPr lang="en-US" b="1" baseline="0" dirty="0"/>
              <a:t>), </a:t>
            </a:r>
            <a:r>
              <a:rPr lang="el-GR" b="1" baseline="0" dirty="0"/>
              <a:t>που</a:t>
            </a:r>
            <a:r>
              <a:rPr lang="en-US" b="1" baseline="0" dirty="0"/>
              <a:t> </a:t>
            </a:r>
            <a:r>
              <a:rPr lang="el-GR" b="1" baseline="0" dirty="0"/>
              <a:t>αρχίζει στα 200</a:t>
            </a:r>
            <a:r>
              <a:rPr lang="en-US" b="1" baseline="0" dirty="0"/>
              <a:t> </a:t>
            </a:r>
            <a:r>
              <a:rPr lang="el-GR" b="1" baseline="0" dirty="0"/>
              <a:t>περίπου </a:t>
            </a:r>
            <a:r>
              <a:rPr lang="en-US" b="1" baseline="0" dirty="0" err="1"/>
              <a:t>mya</a:t>
            </a:r>
            <a:r>
              <a:rPr lang="el-GR" b="1" baseline="0" dirty="0"/>
              <a:t> λήγει με την εξαφάνιση των Δεινοσαύρων</a:t>
            </a:r>
            <a:r>
              <a:rPr lang="en-US" b="1" baseline="0" dirty="0"/>
              <a:t> ( </a:t>
            </a:r>
            <a:r>
              <a:rPr lang="el-GR" b="1" baseline="0" dirty="0"/>
              <a:t>κάπου στα 65 </a:t>
            </a:r>
            <a:r>
              <a:rPr lang="en-US" b="1" baseline="0" dirty="0" err="1"/>
              <a:t>mya</a:t>
            </a:r>
            <a:r>
              <a:rPr lang="el-GR" b="1" baseline="0" dirty="0"/>
              <a:t>)</a:t>
            </a:r>
            <a:r>
              <a:rPr lang="en-US" baseline="0" dirty="0"/>
              <a:t>. </a:t>
            </a:r>
            <a:r>
              <a:rPr lang="el-GR" baseline="0" dirty="0"/>
              <a:t>Και φυσικά, δεν μπορεί να μην έχετε δει κάποιο </a:t>
            </a:r>
            <a:r>
              <a:rPr lang="en-US" baseline="0" dirty="0" err="1"/>
              <a:t>Jurasic</a:t>
            </a:r>
            <a:r>
              <a:rPr lang="en-US" baseline="0" dirty="0"/>
              <a:t> Park. </a:t>
            </a:r>
            <a:r>
              <a:rPr lang="el-GR" baseline="0" dirty="0"/>
              <a:t>Όσο ζουν οι Δεινόσαυροι, επιβιώνουν μόνο πολύ μικρά θηλαστικά, μικρότερα και από ποντίκια που καταφέρνουν και ζουν σε λαγούμια κάτω στη Γη. </a:t>
            </a:r>
            <a:r>
              <a:rPr lang="en-US" baseline="0" dirty="0"/>
              <a:t>(</a:t>
            </a:r>
            <a:r>
              <a:rPr lang="el-GR" baseline="0" dirty="0"/>
              <a:t>Βλέπε αντίστοιχη διαφάνεια, για την επιβίωση των μικρών-</a:t>
            </a:r>
            <a:r>
              <a:rPr lang="el-GR" baseline="0" dirty="0" err="1"/>
              <a:t>πρώϊμων</a:t>
            </a:r>
            <a:r>
              <a:rPr lang="el-GR" baseline="0" dirty="0"/>
              <a:t> θηλαστικών).</a:t>
            </a:r>
            <a:endParaRPr lang="el-GR" dirty="0"/>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2</a:t>
            </a:fld>
            <a:endParaRPr lang="el-GR"/>
          </a:p>
        </p:txBody>
      </p:sp>
    </p:spTree>
    <p:extLst>
      <p:ext uri="{BB962C8B-B14F-4D97-AF65-F5344CB8AC3E}">
        <p14:creationId xmlns:p14="http://schemas.microsoft.com/office/powerpoint/2010/main" val="1409108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5FADE4E8-B1AE-5575-AF49-426DB3D564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1A9F9C6B-D090-BEA0-1336-127645CFF6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n-US" b="1" dirty="0" err="1"/>
              <a:t>Ταξινόμιση</a:t>
            </a:r>
            <a:r>
              <a:rPr lang="el-GR" altLang="en-US" b="1" dirty="0"/>
              <a:t> Σφήκας: </a:t>
            </a:r>
            <a:r>
              <a:rPr lang="el-GR" altLang="en-US" dirty="0"/>
              <a:t>Γένος-</a:t>
            </a:r>
            <a:r>
              <a:rPr lang="en-US" altLang="en-US" dirty="0"/>
              <a:t>Vespa, </a:t>
            </a:r>
            <a:r>
              <a:rPr lang="el-GR" altLang="en-US" dirty="0"/>
              <a:t>Είδος-</a:t>
            </a:r>
            <a:r>
              <a:rPr lang="en-US" altLang="en-US" dirty="0"/>
              <a:t>vulgaris, </a:t>
            </a:r>
            <a:r>
              <a:rPr lang="el-GR" altLang="en-US" dirty="0"/>
              <a:t>Βασίλειο-Ζώων, Υποβασίλειο-Μετάζωα, Συνομοταξία-Αρθρόποδα, Ομοταξία-Έντομα, Τάξη-Υμενόπτερα.</a:t>
            </a:r>
          </a:p>
          <a:p>
            <a:pPr eaLnBrk="1" hangingPunct="1">
              <a:spcBef>
                <a:spcPct val="0"/>
              </a:spcBef>
            </a:pPr>
            <a:r>
              <a:rPr lang="el-GR" altLang="en-US" dirty="0" err="1"/>
              <a:t>Ταξινόμιση</a:t>
            </a:r>
            <a:r>
              <a:rPr lang="el-GR" altLang="en-US"/>
              <a:t> της </a:t>
            </a:r>
            <a:r>
              <a:rPr lang="en-US" b="1" i="1"/>
              <a:t>Aplysia </a:t>
            </a:r>
            <a:r>
              <a:rPr lang="en-US" b="1" i="1" dirty="0"/>
              <a:t>californica: </a:t>
            </a:r>
            <a:r>
              <a:rPr lang="el-GR" altLang="en-US" b="1" dirty="0"/>
              <a:t>: </a:t>
            </a:r>
            <a:r>
              <a:rPr lang="el-GR" altLang="en-US" dirty="0"/>
              <a:t>Γένος-</a:t>
            </a:r>
            <a:r>
              <a:rPr lang="en-US" altLang="en-US" dirty="0"/>
              <a:t>Aplysia, </a:t>
            </a:r>
            <a:r>
              <a:rPr lang="el-GR" altLang="en-US" dirty="0"/>
              <a:t>Είδος-</a:t>
            </a:r>
            <a:r>
              <a:rPr lang="en-US" altLang="en-US" dirty="0"/>
              <a:t>californica, </a:t>
            </a:r>
            <a:r>
              <a:rPr lang="el-GR" altLang="en-US" dirty="0"/>
              <a:t>Βασίλειο-Ζώων, Υποβασίλειο-Μετάζωα, Συνομοταξία-Μαλάκια, Ομοταξία-Γαστερόποδα.</a:t>
            </a:r>
          </a:p>
          <a:p>
            <a:pPr eaLnBrk="1" hangingPunct="1">
              <a:spcBef>
                <a:spcPct val="0"/>
              </a:spcBef>
            </a:pPr>
            <a:endParaRPr lang="en-US" altLang="en-US" dirty="0"/>
          </a:p>
        </p:txBody>
      </p:sp>
      <p:sp>
        <p:nvSpPr>
          <p:cNvPr id="74756" name="Slide Number Placeholder 3">
            <a:extLst>
              <a:ext uri="{FF2B5EF4-FFF2-40B4-BE49-F238E27FC236}">
                <a16:creationId xmlns:a16="http://schemas.microsoft.com/office/drawing/2014/main" id="{D17DCEF1-28D4-7EEE-4FFD-CA918455344F}"/>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2AB056E-156A-4F0A-BC66-4243B0989556}" type="slidenum">
              <a:rPr lang="el-GR" altLang="en-US">
                <a:latin typeface="Calibri" panose="020F0502020204030204" pitchFamily="34" charset="0"/>
              </a:rPr>
              <a:pPr eaLnBrk="1" hangingPunct="1"/>
              <a:t>3</a:t>
            </a:fld>
            <a:endParaRPr lang="el-GR" altLang="en-US">
              <a:latin typeface="Calibri" panose="020F0502020204030204" pitchFamily="34" charset="0"/>
            </a:endParaRPr>
          </a:p>
        </p:txBody>
      </p:sp>
    </p:spTree>
    <p:extLst>
      <p:ext uri="{BB962C8B-B14F-4D97-AF65-F5344CB8AC3E}">
        <p14:creationId xmlns:p14="http://schemas.microsoft.com/office/powerpoint/2010/main" val="3168883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ΖΗΤΗΜΑ 2</a:t>
            </a:r>
            <a:r>
              <a:rPr lang="el-GR" baseline="30000" dirty="0"/>
              <a:t>Ο</a:t>
            </a:r>
            <a:r>
              <a:rPr lang="el-GR" dirty="0"/>
              <a:t>: Υποδείξτε τη σωστή αντιστοιχία για κάθε μία Συνομοταξία και την αντίστοιχη ιδιότητα: 1-Σπόγγοι, 2-Κοιλεντεροζωα, 3-Πλατυέλμινθες, 4-Δακτυλιοσκώληκες, 5- Μαλάκια και Αρθρόποδα. 6- Σπονδυλωτά.</a:t>
            </a:r>
          </a:p>
          <a:p>
            <a:r>
              <a:rPr lang="el-GR" dirty="0"/>
              <a:t>Α. Ακτινωτή Συμμετρία, Β. Ασυμμετρία, Γ. Αμφίπλευρη Συμμετρία και </a:t>
            </a:r>
            <a:r>
              <a:rPr lang="el-GR" dirty="0" err="1"/>
              <a:t>Κεφαλοποίηση</a:t>
            </a:r>
            <a:r>
              <a:rPr lang="el-GR" dirty="0"/>
              <a:t>,  Δ. Διαμορφωμένος Εγκέφαλος και Γάγγλια. Ε. Νωτιαίος Μυελός και Εξελιγμένος Εγκέφαλος. ΣΤ΄. Γάγγλια.</a:t>
            </a:r>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9</a:t>
            </a:fld>
            <a:endParaRPr lang="el-GR"/>
          </a:p>
        </p:txBody>
      </p:sp>
    </p:spTree>
    <p:extLst>
      <p:ext uri="{BB962C8B-B14F-4D97-AF65-F5344CB8AC3E}">
        <p14:creationId xmlns:p14="http://schemas.microsoft.com/office/powerpoint/2010/main" val="3359771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2514600" y="857250"/>
            <a:ext cx="4114800" cy="2314575"/>
          </a:xfrm>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a:p>
        </p:txBody>
      </p:sp>
      <p:sp>
        <p:nvSpPr>
          <p:cNvPr id="4" name="Slide Number Placeholder 3"/>
          <p:cNvSpPr>
            <a:spLocks noGrp="1"/>
          </p:cNvSpPr>
          <p:nvPr>
            <p:ph type="sldNum" sz="quarter" idx="5"/>
          </p:nvPr>
        </p:nvSpPr>
        <p:spPr/>
        <p:txBody>
          <a:bodyPr/>
          <a:lstStyle/>
          <a:p>
            <a:pPr>
              <a:defRPr/>
            </a:pPr>
            <a:fld id="{355CCD4B-C613-490F-A981-E6A78C92742C}" type="slidenum">
              <a:rPr lang="el-GR" smtClean="0"/>
              <a:pPr>
                <a:defRPr/>
              </a:pPr>
              <a:t>10</a:t>
            </a:fld>
            <a:endParaRPr lang="el-GR"/>
          </a:p>
        </p:txBody>
      </p:sp>
    </p:spTree>
    <p:extLst>
      <p:ext uri="{BB962C8B-B14F-4D97-AF65-F5344CB8AC3E}">
        <p14:creationId xmlns:p14="http://schemas.microsoft.com/office/powerpoint/2010/main" val="250450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ΕΠΕ: Οι 4 λοβοί του ανθρώπινου εγκεφάλου είναι: (Α) Οι Γναθικός, Βρεγματικός, Μετωπιαίος (που περιλαμβάνει τον Οσφρητικό βολβό), και Κροταφικός. (Β) (Α) Οι Ινιακός, Βρεγματικός, Μετωπιαίος (που περιλαμβάνει τον Οσφρητικό βολβό), και Κροταφικός.</a:t>
            </a:r>
          </a:p>
          <a:p>
            <a:endParaRPr lang="el-GR" dirty="0"/>
          </a:p>
          <a:p>
            <a:r>
              <a:rPr lang="el-GR" sz="1800" b="1" dirty="0">
                <a:effectLst/>
                <a:latin typeface="Calibri" panose="020F0502020204030204" pitchFamily="34" charset="0"/>
                <a:ea typeface="Calibri" panose="020F0502020204030204" pitchFamily="34" charset="0"/>
                <a:cs typeface="Times New Roman" panose="02020603050405020304" pitchFamily="18" charset="0"/>
              </a:rPr>
              <a:t>ΕΠΕ: Η Τοξοειδής Δέσμη (Α) μεταφέρει μηνύματα από την περιοχή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Βέρνικε</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στην περιοχή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Βροκά</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(Β) μεταφέρει μηνύματα από την περιοχή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Μπροκά</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στην περιοχή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Βέρνιτσε</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(Γ) μεταφέρει μηνύματα από την κινητική περιοχή του εγκεφάλου στην περιοχή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Βέρνιτσε</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a:t>
            </a:r>
            <a:r>
              <a:rPr lang="el-GR" sz="1800" b="1" u="sng" dirty="0">
                <a:effectLst/>
                <a:latin typeface="Calibri" panose="020F0502020204030204" pitchFamily="34" charset="0"/>
                <a:ea typeface="Calibri" panose="020F0502020204030204" pitchFamily="34" charset="0"/>
                <a:cs typeface="Times New Roman" panose="02020603050405020304" pitchFamily="18" charset="0"/>
              </a:rPr>
              <a:t>(Δ)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μεταφέρει μηνύματα από την κινητική περιοχή του εγκεφάλου στην περιοχή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Μπροκά</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(Ε) Τίποτε από αυτά.</a:t>
            </a:r>
            <a:endParaRPr lang="en-US" dirty="0"/>
          </a:p>
        </p:txBody>
      </p:sp>
      <p:sp>
        <p:nvSpPr>
          <p:cNvPr id="4" name="Θέση αριθμού διαφάνειας 3"/>
          <p:cNvSpPr>
            <a:spLocks noGrp="1"/>
          </p:cNvSpPr>
          <p:nvPr>
            <p:ph type="sldNum" sz="quarter" idx="5"/>
          </p:nvPr>
        </p:nvSpPr>
        <p:spPr/>
        <p:txBody>
          <a:bodyPr/>
          <a:lstStyle/>
          <a:p>
            <a:fld id="{663414C4-0A35-406D-A192-C8DD5E841543}" type="slidenum">
              <a:rPr lang="el-GR" smtClean="0"/>
              <a:t>11</a:t>
            </a:fld>
            <a:endParaRPr lang="el-GR"/>
          </a:p>
        </p:txBody>
      </p:sp>
    </p:spTree>
    <p:extLst>
      <p:ext uri="{BB962C8B-B14F-4D97-AF65-F5344CB8AC3E}">
        <p14:creationId xmlns:p14="http://schemas.microsoft.com/office/powerpoint/2010/main" val="1029201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(Α) Οι </a:t>
            </a:r>
            <a:r>
              <a:rPr lang="el-GR" dirty="0" err="1"/>
              <a:t>Ιχθείς</a:t>
            </a:r>
            <a:r>
              <a:rPr lang="el-GR" dirty="0"/>
              <a:t>= Έχουν Αμυγδαλή αλλά όχι ΕΦ (Φαιά Ουσία), (Β) Τα Αμφίβια + Ερπετά έχουν Στοιχεία Εγκεφαλικού Φλοιού, (Γ) Τα Πτηνά έχουν αναπτυγμένα Ημισφαίρια με εγκολπώσεις, (Δ) Τα Πτηνά έχουν αναπτυγμένα Ημισφαίρια χωρίς εγκολπώσεις. Υποδείξτε το Λάθος.  </a:t>
            </a:r>
            <a:endParaRPr lang="en-US" dirty="0"/>
          </a:p>
        </p:txBody>
      </p:sp>
      <p:sp>
        <p:nvSpPr>
          <p:cNvPr id="4" name="Slide Number Placeholder 3"/>
          <p:cNvSpPr>
            <a:spLocks noGrp="1"/>
          </p:cNvSpPr>
          <p:nvPr>
            <p:ph type="sldNum" sz="quarter" idx="5"/>
          </p:nvPr>
        </p:nvSpPr>
        <p:spPr/>
        <p:txBody>
          <a:bodyPr/>
          <a:lstStyle/>
          <a:p>
            <a:fld id="{266D785C-DC3A-4435-A891-FA60F929973F}" type="slidenum">
              <a:rPr lang="en-US" smtClean="0"/>
              <a:t>12</a:t>
            </a:fld>
            <a:endParaRPr lang="en-US"/>
          </a:p>
        </p:txBody>
      </p:sp>
    </p:spTree>
    <p:extLst>
      <p:ext uri="{BB962C8B-B14F-4D97-AF65-F5344CB8AC3E}">
        <p14:creationId xmlns:p14="http://schemas.microsoft.com/office/powerpoint/2010/main" val="4062209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Ερώτηση</a:t>
            </a:r>
            <a:r>
              <a:rPr lang="el-GR" baseline="0" dirty="0"/>
              <a:t> Πολ. </a:t>
            </a:r>
            <a:r>
              <a:rPr lang="el-GR" baseline="0" dirty="0" err="1"/>
              <a:t>Επιλ</a:t>
            </a:r>
            <a:r>
              <a:rPr lang="el-GR" baseline="0" dirty="0"/>
              <a:t>. : </a:t>
            </a:r>
            <a:r>
              <a:rPr lang="el-GR" dirty="0"/>
              <a:t>Τα πτηνά:</a:t>
            </a:r>
            <a:r>
              <a:rPr lang="el-GR" baseline="0" dirty="0"/>
              <a:t> </a:t>
            </a:r>
            <a:r>
              <a:rPr lang="el-GR" dirty="0"/>
              <a:t>(Α) Έχουν Ανεπτυγμένα Ημισφαίρια του Εγκεφάλου, (Β) Δεν έχουν πτυχώσεις ή εγκολπώσεις, (Γ) Έχουν ανεπτυγμένο Οσφρητικό Λοβό ή Βολβό. (Δ) Έχουν ανεπτυγμένο Ιππόκαμπο. Υποδείξτε το λάθος. </a:t>
            </a:r>
          </a:p>
          <a:p>
            <a:endParaRPr lang="el-GR" dirty="0"/>
          </a:p>
          <a:p>
            <a:r>
              <a:rPr lang="el-GR" dirty="0"/>
              <a:t>* Τα πιο πολλά πτηνά ζουν μεγάλες ομάδες</a:t>
            </a:r>
            <a:r>
              <a:rPr lang="el-GR" baseline="0" dirty="0"/>
              <a:t> (πιγκουίνοι, αποδημητικά πουλιά, όρνιθες, κλπ. Επειδή δεν υπάρχει σύστημα αποχετευτικό, αντιλαμβάνεσθε πως αν είχαν καλή όσφρηση, η ζωή τους θα ήταν αφόρητη. </a:t>
            </a:r>
            <a:endParaRPr lang="el-GR" dirty="0"/>
          </a:p>
          <a:p>
            <a:endParaRPr lang="el-GR" dirty="0"/>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13</a:t>
            </a:fld>
            <a:endParaRPr lang="el-GR"/>
          </a:p>
        </p:txBody>
      </p:sp>
    </p:spTree>
    <p:extLst>
      <p:ext uri="{BB962C8B-B14F-4D97-AF65-F5344CB8AC3E}">
        <p14:creationId xmlns:p14="http://schemas.microsoft.com/office/powerpoint/2010/main" val="702895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b="1" dirty="0">
                <a:solidFill>
                  <a:srgbClr val="202122"/>
                </a:solidFill>
                <a:latin typeface="Arial" panose="020B0604020202020204" pitchFamily="34" charset="0"/>
                <a:ea typeface="Times New Roman" panose="02020603050405020304" pitchFamily="18" charset="0"/>
                <a:cs typeface="Times New Roman" panose="02020603050405020304" pitchFamily="18" charset="0"/>
              </a:rPr>
              <a:t>Στο </a:t>
            </a:r>
            <a:r>
              <a:rPr lang="el-GR" sz="1200" b="1" dirty="0" err="1">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μεταιχμιακό</a:t>
            </a:r>
            <a:r>
              <a:rPr lang="el-GR" sz="1200" b="1"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 σύστημα</a:t>
            </a:r>
            <a:r>
              <a:rPr lang="el-GR" sz="1200"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 περιλαμβάνεται (Α) </a:t>
            </a:r>
            <a:r>
              <a:rPr lang="el-GR" sz="1200" b="1" dirty="0">
                <a:effectLst/>
                <a:latin typeface="Arial" panose="020B0604020202020204" pitchFamily="34" charset="0"/>
                <a:ea typeface="Times New Roman" panose="02020603050405020304" pitchFamily="18" charset="0"/>
                <a:cs typeface="Times New Roman" panose="02020603050405020304" pitchFamily="18" charset="0"/>
              </a:rPr>
              <a:t>ο </a:t>
            </a:r>
            <a:r>
              <a:rPr lang="el-GR" sz="1200" b="1" u="none" strike="noStrike"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3" tooltip="Ιππόκαμπος (ανατομία)"/>
              </a:rPr>
              <a:t>Ιππόκαμπος</a:t>
            </a:r>
            <a:r>
              <a:rPr lang="el-GR" sz="1200" b="1" dirty="0">
                <a:effectLst/>
                <a:latin typeface="Arial" panose="020B0604020202020204" pitchFamily="34" charset="0"/>
                <a:ea typeface="Times New Roman" panose="02020603050405020304" pitchFamily="18" charset="0"/>
                <a:cs typeface="Times New Roman" panose="02020603050405020304" pitchFamily="18" charset="0"/>
              </a:rPr>
              <a:t>, (Β) η </a:t>
            </a:r>
            <a:r>
              <a:rPr lang="el-GR" sz="1200" b="1" u="none" strike="noStrike"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4" tooltip="Αμυγδαλή (ΚΝΣ)"/>
              </a:rPr>
              <a:t>Αμυγδαλή</a:t>
            </a:r>
            <a:r>
              <a:rPr lang="el-GR" sz="1200" b="1" dirty="0">
                <a:effectLst/>
                <a:latin typeface="Arial" panose="020B0604020202020204" pitchFamily="34" charset="0"/>
                <a:ea typeface="Times New Roman" panose="02020603050405020304" pitchFamily="18" charset="0"/>
                <a:cs typeface="Times New Roman" panose="02020603050405020304" pitchFamily="18" charset="0"/>
              </a:rPr>
              <a:t>, (Γ) ο </a:t>
            </a:r>
            <a:r>
              <a:rPr lang="el-GR" sz="1200" b="1"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Υποθάλαμος. (Δ) Ο νωτιαίος μυελός. </a:t>
            </a:r>
            <a:r>
              <a:rPr lang="el-GR" sz="1200" b="1" dirty="0" err="1">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Υποδείξτετο</a:t>
            </a:r>
            <a:r>
              <a:rPr lang="el-GR" sz="1200" b="1"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 λάθος.</a:t>
            </a:r>
          </a:p>
          <a:p>
            <a:endParaRPr lang="el-GR" dirty="0"/>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14</a:t>
            </a:fld>
            <a:endParaRPr lang="el-GR"/>
          </a:p>
        </p:txBody>
      </p:sp>
    </p:spTree>
    <p:extLst>
      <p:ext uri="{BB962C8B-B14F-4D97-AF65-F5344CB8AC3E}">
        <p14:creationId xmlns:p14="http://schemas.microsoft.com/office/powerpoint/2010/main" val="221682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610F63-3AF0-9CDF-1818-455C0965AB9F}"/>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a:p>
        </p:txBody>
      </p:sp>
      <p:sp>
        <p:nvSpPr>
          <p:cNvPr id="3" name="Υπότιτλος 2">
            <a:extLst>
              <a:ext uri="{FF2B5EF4-FFF2-40B4-BE49-F238E27FC236}">
                <a16:creationId xmlns:a16="http://schemas.microsoft.com/office/drawing/2014/main" id="{4867FA44-87BA-F028-03E1-3089ED3F10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a:p>
        </p:txBody>
      </p:sp>
      <p:sp>
        <p:nvSpPr>
          <p:cNvPr id="4" name="Θέση ημερομηνίας 3">
            <a:extLst>
              <a:ext uri="{FF2B5EF4-FFF2-40B4-BE49-F238E27FC236}">
                <a16:creationId xmlns:a16="http://schemas.microsoft.com/office/drawing/2014/main" id="{AD5AE2B8-C35C-B60D-9D16-1674A37EAC78}"/>
              </a:ext>
            </a:extLst>
          </p:cNvPr>
          <p:cNvSpPr>
            <a:spLocks noGrp="1"/>
          </p:cNvSpPr>
          <p:nvPr>
            <p:ph type="dt" sz="half" idx="10"/>
          </p:nvPr>
        </p:nvSpPr>
        <p:spPr/>
        <p:txBody>
          <a:bodyPr/>
          <a:lstStyle/>
          <a:p>
            <a:fld id="{CF208527-1CEC-42BE-B8A1-A49C64ED7C0C}" type="datetimeFigureOut">
              <a:rPr lang="en-US" smtClean="0"/>
              <a:t>11/4/2025</a:t>
            </a:fld>
            <a:endParaRPr lang="en-US"/>
          </a:p>
        </p:txBody>
      </p:sp>
      <p:sp>
        <p:nvSpPr>
          <p:cNvPr id="5" name="Θέση υποσέλιδου 4">
            <a:extLst>
              <a:ext uri="{FF2B5EF4-FFF2-40B4-BE49-F238E27FC236}">
                <a16:creationId xmlns:a16="http://schemas.microsoft.com/office/drawing/2014/main" id="{944A97AC-AC51-7CC7-D054-FC8ABC66EA1A}"/>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154E4198-BDCA-3DB2-6F4C-2DD255FF349F}"/>
              </a:ext>
            </a:extLst>
          </p:cNvPr>
          <p:cNvSpPr>
            <a:spLocks noGrp="1"/>
          </p:cNvSpPr>
          <p:nvPr>
            <p:ph type="sldNum" sz="quarter" idx="12"/>
          </p:nvPr>
        </p:nvSpPr>
        <p:spPr/>
        <p:txBody>
          <a:bodyPr/>
          <a:lstStyle/>
          <a:p>
            <a:fld id="{3F3A59D3-88DA-477D-B90D-771C4B9481B9}" type="slidenum">
              <a:rPr lang="en-US" smtClean="0"/>
              <a:t>‹#›</a:t>
            </a:fld>
            <a:endParaRPr lang="en-US"/>
          </a:p>
        </p:txBody>
      </p:sp>
    </p:spTree>
    <p:extLst>
      <p:ext uri="{BB962C8B-B14F-4D97-AF65-F5344CB8AC3E}">
        <p14:creationId xmlns:p14="http://schemas.microsoft.com/office/powerpoint/2010/main" val="4015246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A3DA83-CEB8-B6B8-EAD2-C235D2A44DD6}"/>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ADB3AFA1-A6C5-8018-86FD-CB01529962AC}"/>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BA7FD0CA-9F08-EA4C-2741-368C4B9DCBB7}"/>
              </a:ext>
            </a:extLst>
          </p:cNvPr>
          <p:cNvSpPr>
            <a:spLocks noGrp="1"/>
          </p:cNvSpPr>
          <p:nvPr>
            <p:ph type="dt" sz="half" idx="10"/>
          </p:nvPr>
        </p:nvSpPr>
        <p:spPr/>
        <p:txBody>
          <a:bodyPr/>
          <a:lstStyle/>
          <a:p>
            <a:fld id="{CF208527-1CEC-42BE-B8A1-A49C64ED7C0C}" type="datetimeFigureOut">
              <a:rPr lang="en-US" smtClean="0"/>
              <a:t>11/4/2025</a:t>
            </a:fld>
            <a:endParaRPr lang="en-US"/>
          </a:p>
        </p:txBody>
      </p:sp>
      <p:sp>
        <p:nvSpPr>
          <p:cNvPr id="5" name="Θέση υποσέλιδου 4">
            <a:extLst>
              <a:ext uri="{FF2B5EF4-FFF2-40B4-BE49-F238E27FC236}">
                <a16:creationId xmlns:a16="http://schemas.microsoft.com/office/drawing/2014/main" id="{D12148E4-FD4A-8DA7-1832-78A13CDB79BB}"/>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53212537-0AE7-CD24-778F-5804B621F077}"/>
              </a:ext>
            </a:extLst>
          </p:cNvPr>
          <p:cNvSpPr>
            <a:spLocks noGrp="1"/>
          </p:cNvSpPr>
          <p:nvPr>
            <p:ph type="sldNum" sz="quarter" idx="12"/>
          </p:nvPr>
        </p:nvSpPr>
        <p:spPr/>
        <p:txBody>
          <a:bodyPr/>
          <a:lstStyle/>
          <a:p>
            <a:fld id="{3F3A59D3-88DA-477D-B90D-771C4B9481B9}" type="slidenum">
              <a:rPr lang="en-US" smtClean="0"/>
              <a:t>‹#›</a:t>
            </a:fld>
            <a:endParaRPr lang="en-US"/>
          </a:p>
        </p:txBody>
      </p:sp>
    </p:spTree>
    <p:extLst>
      <p:ext uri="{BB962C8B-B14F-4D97-AF65-F5344CB8AC3E}">
        <p14:creationId xmlns:p14="http://schemas.microsoft.com/office/powerpoint/2010/main" val="1719426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862B230B-2926-63A2-8359-4E0CED91C719}"/>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F40CDCBB-6A90-C553-CCE9-E59DC4CFCC0A}"/>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470ECE07-EB18-CB5A-F6D4-CA8AA31BC560}"/>
              </a:ext>
            </a:extLst>
          </p:cNvPr>
          <p:cNvSpPr>
            <a:spLocks noGrp="1"/>
          </p:cNvSpPr>
          <p:nvPr>
            <p:ph type="dt" sz="half" idx="10"/>
          </p:nvPr>
        </p:nvSpPr>
        <p:spPr/>
        <p:txBody>
          <a:bodyPr/>
          <a:lstStyle/>
          <a:p>
            <a:fld id="{CF208527-1CEC-42BE-B8A1-A49C64ED7C0C}" type="datetimeFigureOut">
              <a:rPr lang="en-US" smtClean="0"/>
              <a:t>11/4/2025</a:t>
            </a:fld>
            <a:endParaRPr lang="en-US"/>
          </a:p>
        </p:txBody>
      </p:sp>
      <p:sp>
        <p:nvSpPr>
          <p:cNvPr id="5" name="Θέση υποσέλιδου 4">
            <a:extLst>
              <a:ext uri="{FF2B5EF4-FFF2-40B4-BE49-F238E27FC236}">
                <a16:creationId xmlns:a16="http://schemas.microsoft.com/office/drawing/2014/main" id="{DEFAAF29-4C79-481C-E05E-8DE1F99E89DB}"/>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BEAAF92E-39FA-C355-F450-4599981A289C}"/>
              </a:ext>
            </a:extLst>
          </p:cNvPr>
          <p:cNvSpPr>
            <a:spLocks noGrp="1"/>
          </p:cNvSpPr>
          <p:nvPr>
            <p:ph type="sldNum" sz="quarter" idx="12"/>
          </p:nvPr>
        </p:nvSpPr>
        <p:spPr/>
        <p:txBody>
          <a:bodyPr/>
          <a:lstStyle/>
          <a:p>
            <a:fld id="{3F3A59D3-88DA-477D-B90D-771C4B9481B9}" type="slidenum">
              <a:rPr lang="en-US" smtClean="0"/>
              <a:t>‹#›</a:t>
            </a:fld>
            <a:endParaRPr lang="en-US"/>
          </a:p>
        </p:txBody>
      </p:sp>
    </p:spTree>
    <p:extLst>
      <p:ext uri="{BB962C8B-B14F-4D97-AF65-F5344CB8AC3E}">
        <p14:creationId xmlns:p14="http://schemas.microsoft.com/office/powerpoint/2010/main" val="1510327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76809ED-C574-C994-C2E2-587E1A688C51}"/>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0B62DFE6-14DA-DA63-9F44-1D98EAD5F43F}"/>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A2D99CEC-E148-FAD4-53F8-BD8DE0E10273}"/>
              </a:ext>
            </a:extLst>
          </p:cNvPr>
          <p:cNvSpPr>
            <a:spLocks noGrp="1"/>
          </p:cNvSpPr>
          <p:nvPr>
            <p:ph type="dt" sz="half" idx="10"/>
          </p:nvPr>
        </p:nvSpPr>
        <p:spPr/>
        <p:txBody>
          <a:bodyPr/>
          <a:lstStyle/>
          <a:p>
            <a:fld id="{CF208527-1CEC-42BE-B8A1-A49C64ED7C0C}" type="datetimeFigureOut">
              <a:rPr lang="en-US" smtClean="0"/>
              <a:t>11/4/2025</a:t>
            </a:fld>
            <a:endParaRPr lang="en-US"/>
          </a:p>
        </p:txBody>
      </p:sp>
      <p:sp>
        <p:nvSpPr>
          <p:cNvPr id="5" name="Θέση υποσέλιδου 4">
            <a:extLst>
              <a:ext uri="{FF2B5EF4-FFF2-40B4-BE49-F238E27FC236}">
                <a16:creationId xmlns:a16="http://schemas.microsoft.com/office/drawing/2014/main" id="{74927C20-ADC6-26FA-1924-11F2CBA1A29E}"/>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A6BB3C7F-F3EA-44EE-F13F-C91AE2AB83E9}"/>
              </a:ext>
            </a:extLst>
          </p:cNvPr>
          <p:cNvSpPr>
            <a:spLocks noGrp="1"/>
          </p:cNvSpPr>
          <p:nvPr>
            <p:ph type="sldNum" sz="quarter" idx="12"/>
          </p:nvPr>
        </p:nvSpPr>
        <p:spPr/>
        <p:txBody>
          <a:bodyPr/>
          <a:lstStyle/>
          <a:p>
            <a:fld id="{3F3A59D3-88DA-477D-B90D-771C4B9481B9}" type="slidenum">
              <a:rPr lang="en-US" smtClean="0"/>
              <a:t>‹#›</a:t>
            </a:fld>
            <a:endParaRPr lang="en-US"/>
          </a:p>
        </p:txBody>
      </p:sp>
    </p:spTree>
    <p:extLst>
      <p:ext uri="{BB962C8B-B14F-4D97-AF65-F5344CB8AC3E}">
        <p14:creationId xmlns:p14="http://schemas.microsoft.com/office/powerpoint/2010/main" val="3909988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B2D0E86-BED3-9692-0FE9-35E8C74AB352}"/>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5928922C-A168-AAE5-BFF7-74279B7D20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811745C3-9166-0C11-0B39-AF650E35EB7D}"/>
              </a:ext>
            </a:extLst>
          </p:cNvPr>
          <p:cNvSpPr>
            <a:spLocks noGrp="1"/>
          </p:cNvSpPr>
          <p:nvPr>
            <p:ph type="dt" sz="half" idx="10"/>
          </p:nvPr>
        </p:nvSpPr>
        <p:spPr/>
        <p:txBody>
          <a:bodyPr/>
          <a:lstStyle/>
          <a:p>
            <a:fld id="{CF208527-1CEC-42BE-B8A1-A49C64ED7C0C}" type="datetimeFigureOut">
              <a:rPr lang="en-US" smtClean="0"/>
              <a:t>11/4/2025</a:t>
            </a:fld>
            <a:endParaRPr lang="en-US"/>
          </a:p>
        </p:txBody>
      </p:sp>
      <p:sp>
        <p:nvSpPr>
          <p:cNvPr id="5" name="Θέση υποσέλιδου 4">
            <a:extLst>
              <a:ext uri="{FF2B5EF4-FFF2-40B4-BE49-F238E27FC236}">
                <a16:creationId xmlns:a16="http://schemas.microsoft.com/office/drawing/2014/main" id="{C2686D9E-8BBC-E41B-AD2A-83572EACFFF6}"/>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794A6026-4981-623D-D678-B96FC9B578BC}"/>
              </a:ext>
            </a:extLst>
          </p:cNvPr>
          <p:cNvSpPr>
            <a:spLocks noGrp="1"/>
          </p:cNvSpPr>
          <p:nvPr>
            <p:ph type="sldNum" sz="quarter" idx="12"/>
          </p:nvPr>
        </p:nvSpPr>
        <p:spPr/>
        <p:txBody>
          <a:bodyPr/>
          <a:lstStyle/>
          <a:p>
            <a:fld id="{3F3A59D3-88DA-477D-B90D-771C4B9481B9}" type="slidenum">
              <a:rPr lang="en-US" smtClean="0"/>
              <a:t>‹#›</a:t>
            </a:fld>
            <a:endParaRPr lang="en-US"/>
          </a:p>
        </p:txBody>
      </p:sp>
    </p:spTree>
    <p:extLst>
      <p:ext uri="{BB962C8B-B14F-4D97-AF65-F5344CB8AC3E}">
        <p14:creationId xmlns:p14="http://schemas.microsoft.com/office/powerpoint/2010/main" val="1811910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08E4E7-0084-3349-B669-774601C394D2}"/>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A68F075E-04DF-70FC-9A20-0F8C258FF4FA}"/>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περιεχομένου 3">
            <a:extLst>
              <a:ext uri="{FF2B5EF4-FFF2-40B4-BE49-F238E27FC236}">
                <a16:creationId xmlns:a16="http://schemas.microsoft.com/office/drawing/2014/main" id="{9E102205-47BB-B680-CFC3-27013A2E884C}"/>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ημερομηνίας 4">
            <a:extLst>
              <a:ext uri="{FF2B5EF4-FFF2-40B4-BE49-F238E27FC236}">
                <a16:creationId xmlns:a16="http://schemas.microsoft.com/office/drawing/2014/main" id="{58CC9F07-3D49-EDA1-BF88-857F3C0D29EF}"/>
              </a:ext>
            </a:extLst>
          </p:cNvPr>
          <p:cNvSpPr>
            <a:spLocks noGrp="1"/>
          </p:cNvSpPr>
          <p:nvPr>
            <p:ph type="dt" sz="half" idx="10"/>
          </p:nvPr>
        </p:nvSpPr>
        <p:spPr/>
        <p:txBody>
          <a:bodyPr/>
          <a:lstStyle/>
          <a:p>
            <a:fld id="{CF208527-1CEC-42BE-B8A1-A49C64ED7C0C}" type="datetimeFigureOut">
              <a:rPr lang="en-US" smtClean="0"/>
              <a:t>11/4/2025</a:t>
            </a:fld>
            <a:endParaRPr lang="en-US"/>
          </a:p>
        </p:txBody>
      </p:sp>
      <p:sp>
        <p:nvSpPr>
          <p:cNvPr id="6" name="Θέση υποσέλιδου 5">
            <a:extLst>
              <a:ext uri="{FF2B5EF4-FFF2-40B4-BE49-F238E27FC236}">
                <a16:creationId xmlns:a16="http://schemas.microsoft.com/office/drawing/2014/main" id="{16734C9A-903C-7820-FDE8-5DBA3C995A08}"/>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F679E150-FDDE-2CEA-1BE7-A9A74B776956}"/>
              </a:ext>
            </a:extLst>
          </p:cNvPr>
          <p:cNvSpPr>
            <a:spLocks noGrp="1"/>
          </p:cNvSpPr>
          <p:nvPr>
            <p:ph type="sldNum" sz="quarter" idx="12"/>
          </p:nvPr>
        </p:nvSpPr>
        <p:spPr/>
        <p:txBody>
          <a:bodyPr/>
          <a:lstStyle/>
          <a:p>
            <a:fld id="{3F3A59D3-88DA-477D-B90D-771C4B9481B9}" type="slidenum">
              <a:rPr lang="en-US" smtClean="0"/>
              <a:t>‹#›</a:t>
            </a:fld>
            <a:endParaRPr lang="en-US"/>
          </a:p>
        </p:txBody>
      </p:sp>
    </p:spTree>
    <p:extLst>
      <p:ext uri="{BB962C8B-B14F-4D97-AF65-F5344CB8AC3E}">
        <p14:creationId xmlns:p14="http://schemas.microsoft.com/office/powerpoint/2010/main" val="3514213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F3CAD8-A0AB-465A-0F2D-925996747C24}"/>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BFD1368E-F60F-0496-185B-A83856E4C3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C9E73FFD-4C25-74F7-04DB-885FAF895AB5}"/>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κειμένου 4">
            <a:extLst>
              <a:ext uri="{FF2B5EF4-FFF2-40B4-BE49-F238E27FC236}">
                <a16:creationId xmlns:a16="http://schemas.microsoft.com/office/drawing/2014/main" id="{5FD2C76B-06E3-2E5C-B93A-C5248E0D40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1908C8B3-C692-EB12-F32D-C669B4BD8172}"/>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7" name="Θέση ημερομηνίας 6">
            <a:extLst>
              <a:ext uri="{FF2B5EF4-FFF2-40B4-BE49-F238E27FC236}">
                <a16:creationId xmlns:a16="http://schemas.microsoft.com/office/drawing/2014/main" id="{C4595E99-EBE9-BA6C-1135-E2247D58823E}"/>
              </a:ext>
            </a:extLst>
          </p:cNvPr>
          <p:cNvSpPr>
            <a:spLocks noGrp="1"/>
          </p:cNvSpPr>
          <p:nvPr>
            <p:ph type="dt" sz="half" idx="10"/>
          </p:nvPr>
        </p:nvSpPr>
        <p:spPr/>
        <p:txBody>
          <a:bodyPr/>
          <a:lstStyle/>
          <a:p>
            <a:fld id="{CF208527-1CEC-42BE-B8A1-A49C64ED7C0C}" type="datetimeFigureOut">
              <a:rPr lang="en-US" smtClean="0"/>
              <a:t>11/4/2025</a:t>
            </a:fld>
            <a:endParaRPr lang="en-US"/>
          </a:p>
        </p:txBody>
      </p:sp>
      <p:sp>
        <p:nvSpPr>
          <p:cNvPr id="8" name="Θέση υποσέλιδου 7">
            <a:extLst>
              <a:ext uri="{FF2B5EF4-FFF2-40B4-BE49-F238E27FC236}">
                <a16:creationId xmlns:a16="http://schemas.microsoft.com/office/drawing/2014/main" id="{2ABB6D73-325C-5F7C-4E04-F72318E31778}"/>
              </a:ext>
            </a:extLst>
          </p:cNvPr>
          <p:cNvSpPr>
            <a:spLocks noGrp="1"/>
          </p:cNvSpPr>
          <p:nvPr>
            <p:ph type="ftr" sz="quarter" idx="11"/>
          </p:nvPr>
        </p:nvSpPr>
        <p:spPr/>
        <p:txBody>
          <a:bodyPr/>
          <a:lstStyle/>
          <a:p>
            <a:endParaRPr lang="en-US"/>
          </a:p>
        </p:txBody>
      </p:sp>
      <p:sp>
        <p:nvSpPr>
          <p:cNvPr id="9" name="Θέση αριθμού διαφάνειας 8">
            <a:extLst>
              <a:ext uri="{FF2B5EF4-FFF2-40B4-BE49-F238E27FC236}">
                <a16:creationId xmlns:a16="http://schemas.microsoft.com/office/drawing/2014/main" id="{DDD41F56-9EBF-A35D-18CC-D9B2B6A00277}"/>
              </a:ext>
            </a:extLst>
          </p:cNvPr>
          <p:cNvSpPr>
            <a:spLocks noGrp="1"/>
          </p:cNvSpPr>
          <p:nvPr>
            <p:ph type="sldNum" sz="quarter" idx="12"/>
          </p:nvPr>
        </p:nvSpPr>
        <p:spPr/>
        <p:txBody>
          <a:bodyPr/>
          <a:lstStyle/>
          <a:p>
            <a:fld id="{3F3A59D3-88DA-477D-B90D-771C4B9481B9}" type="slidenum">
              <a:rPr lang="en-US" smtClean="0"/>
              <a:t>‹#›</a:t>
            </a:fld>
            <a:endParaRPr lang="en-US"/>
          </a:p>
        </p:txBody>
      </p:sp>
    </p:spTree>
    <p:extLst>
      <p:ext uri="{BB962C8B-B14F-4D97-AF65-F5344CB8AC3E}">
        <p14:creationId xmlns:p14="http://schemas.microsoft.com/office/powerpoint/2010/main" val="3666000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C20AA3-88A4-5579-D727-A1F445227993}"/>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ημερομηνίας 2">
            <a:extLst>
              <a:ext uri="{FF2B5EF4-FFF2-40B4-BE49-F238E27FC236}">
                <a16:creationId xmlns:a16="http://schemas.microsoft.com/office/drawing/2014/main" id="{A5A3D968-B3CE-2140-5C9D-6DA2BF91DBC5}"/>
              </a:ext>
            </a:extLst>
          </p:cNvPr>
          <p:cNvSpPr>
            <a:spLocks noGrp="1"/>
          </p:cNvSpPr>
          <p:nvPr>
            <p:ph type="dt" sz="half" idx="10"/>
          </p:nvPr>
        </p:nvSpPr>
        <p:spPr/>
        <p:txBody>
          <a:bodyPr/>
          <a:lstStyle/>
          <a:p>
            <a:fld id="{CF208527-1CEC-42BE-B8A1-A49C64ED7C0C}" type="datetimeFigureOut">
              <a:rPr lang="en-US" smtClean="0"/>
              <a:t>11/4/2025</a:t>
            </a:fld>
            <a:endParaRPr lang="en-US"/>
          </a:p>
        </p:txBody>
      </p:sp>
      <p:sp>
        <p:nvSpPr>
          <p:cNvPr id="4" name="Θέση υποσέλιδου 3">
            <a:extLst>
              <a:ext uri="{FF2B5EF4-FFF2-40B4-BE49-F238E27FC236}">
                <a16:creationId xmlns:a16="http://schemas.microsoft.com/office/drawing/2014/main" id="{1DD7C160-119F-68A3-A117-D578C70612DA}"/>
              </a:ext>
            </a:extLst>
          </p:cNvPr>
          <p:cNvSpPr>
            <a:spLocks noGrp="1"/>
          </p:cNvSpPr>
          <p:nvPr>
            <p:ph type="ftr" sz="quarter" idx="11"/>
          </p:nvPr>
        </p:nvSpPr>
        <p:spPr/>
        <p:txBody>
          <a:bodyPr/>
          <a:lstStyle/>
          <a:p>
            <a:endParaRPr lang="en-US"/>
          </a:p>
        </p:txBody>
      </p:sp>
      <p:sp>
        <p:nvSpPr>
          <p:cNvPr id="5" name="Θέση αριθμού διαφάνειας 4">
            <a:extLst>
              <a:ext uri="{FF2B5EF4-FFF2-40B4-BE49-F238E27FC236}">
                <a16:creationId xmlns:a16="http://schemas.microsoft.com/office/drawing/2014/main" id="{82E02CED-595A-110E-6340-661399124A09}"/>
              </a:ext>
            </a:extLst>
          </p:cNvPr>
          <p:cNvSpPr>
            <a:spLocks noGrp="1"/>
          </p:cNvSpPr>
          <p:nvPr>
            <p:ph type="sldNum" sz="quarter" idx="12"/>
          </p:nvPr>
        </p:nvSpPr>
        <p:spPr/>
        <p:txBody>
          <a:bodyPr/>
          <a:lstStyle/>
          <a:p>
            <a:fld id="{3F3A59D3-88DA-477D-B90D-771C4B9481B9}" type="slidenum">
              <a:rPr lang="en-US" smtClean="0"/>
              <a:t>‹#›</a:t>
            </a:fld>
            <a:endParaRPr lang="en-US"/>
          </a:p>
        </p:txBody>
      </p:sp>
    </p:spTree>
    <p:extLst>
      <p:ext uri="{BB962C8B-B14F-4D97-AF65-F5344CB8AC3E}">
        <p14:creationId xmlns:p14="http://schemas.microsoft.com/office/powerpoint/2010/main" val="2674955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79B423BC-3D42-F282-9DFE-5B0473A83EB5}"/>
              </a:ext>
            </a:extLst>
          </p:cNvPr>
          <p:cNvSpPr>
            <a:spLocks noGrp="1"/>
          </p:cNvSpPr>
          <p:nvPr>
            <p:ph type="dt" sz="half" idx="10"/>
          </p:nvPr>
        </p:nvSpPr>
        <p:spPr/>
        <p:txBody>
          <a:bodyPr/>
          <a:lstStyle/>
          <a:p>
            <a:fld id="{CF208527-1CEC-42BE-B8A1-A49C64ED7C0C}" type="datetimeFigureOut">
              <a:rPr lang="en-US" smtClean="0"/>
              <a:t>11/4/2025</a:t>
            </a:fld>
            <a:endParaRPr lang="en-US"/>
          </a:p>
        </p:txBody>
      </p:sp>
      <p:sp>
        <p:nvSpPr>
          <p:cNvPr id="3" name="Θέση υποσέλιδου 2">
            <a:extLst>
              <a:ext uri="{FF2B5EF4-FFF2-40B4-BE49-F238E27FC236}">
                <a16:creationId xmlns:a16="http://schemas.microsoft.com/office/drawing/2014/main" id="{ACB96BCE-18F5-2B50-D912-AB2F8CAB2A46}"/>
              </a:ext>
            </a:extLst>
          </p:cNvPr>
          <p:cNvSpPr>
            <a:spLocks noGrp="1"/>
          </p:cNvSpPr>
          <p:nvPr>
            <p:ph type="ftr" sz="quarter" idx="11"/>
          </p:nvPr>
        </p:nvSpPr>
        <p:spPr/>
        <p:txBody>
          <a:bodyPr/>
          <a:lstStyle/>
          <a:p>
            <a:endParaRPr lang="en-US"/>
          </a:p>
        </p:txBody>
      </p:sp>
      <p:sp>
        <p:nvSpPr>
          <p:cNvPr id="4" name="Θέση αριθμού διαφάνειας 3">
            <a:extLst>
              <a:ext uri="{FF2B5EF4-FFF2-40B4-BE49-F238E27FC236}">
                <a16:creationId xmlns:a16="http://schemas.microsoft.com/office/drawing/2014/main" id="{854E73EE-9F54-2BDB-DB50-1E5391E11A3B}"/>
              </a:ext>
            </a:extLst>
          </p:cNvPr>
          <p:cNvSpPr>
            <a:spLocks noGrp="1"/>
          </p:cNvSpPr>
          <p:nvPr>
            <p:ph type="sldNum" sz="quarter" idx="12"/>
          </p:nvPr>
        </p:nvSpPr>
        <p:spPr/>
        <p:txBody>
          <a:bodyPr/>
          <a:lstStyle/>
          <a:p>
            <a:fld id="{3F3A59D3-88DA-477D-B90D-771C4B9481B9}" type="slidenum">
              <a:rPr lang="en-US" smtClean="0"/>
              <a:t>‹#›</a:t>
            </a:fld>
            <a:endParaRPr lang="en-US"/>
          </a:p>
        </p:txBody>
      </p:sp>
    </p:spTree>
    <p:extLst>
      <p:ext uri="{BB962C8B-B14F-4D97-AF65-F5344CB8AC3E}">
        <p14:creationId xmlns:p14="http://schemas.microsoft.com/office/powerpoint/2010/main" val="3862960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9217D7-041F-2D6F-49FC-17A0E43AC46D}"/>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5AE95979-C0EF-E301-76BA-E29087D8E1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κειμένου 3">
            <a:extLst>
              <a:ext uri="{FF2B5EF4-FFF2-40B4-BE49-F238E27FC236}">
                <a16:creationId xmlns:a16="http://schemas.microsoft.com/office/drawing/2014/main" id="{610DDBE5-A77F-EA95-2A39-62C138B7D5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90C1E95-9467-DDAA-BD0D-7D5BEE8F2409}"/>
              </a:ext>
            </a:extLst>
          </p:cNvPr>
          <p:cNvSpPr>
            <a:spLocks noGrp="1"/>
          </p:cNvSpPr>
          <p:nvPr>
            <p:ph type="dt" sz="half" idx="10"/>
          </p:nvPr>
        </p:nvSpPr>
        <p:spPr/>
        <p:txBody>
          <a:bodyPr/>
          <a:lstStyle/>
          <a:p>
            <a:fld id="{CF208527-1CEC-42BE-B8A1-A49C64ED7C0C}" type="datetimeFigureOut">
              <a:rPr lang="en-US" smtClean="0"/>
              <a:t>11/4/2025</a:t>
            </a:fld>
            <a:endParaRPr lang="en-US"/>
          </a:p>
        </p:txBody>
      </p:sp>
      <p:sp>
        <p:nvSpPr>
          <p:cNvPr id="6" name="Θέση υποσέλιδου 5">
            <a:extLst>
              <a:ext uri="{FF2B5EF4-FFF2-40B4-BE49-F238E27FC236}">
                <a16:creationId xmlns:a16="http://schemas.microsoft.com/office/drawing/2014/main" id="{15C591C6-5245-4561-6147-DC0D446DDEF7}"/>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1755F4C9-5323-9192-BEE2-F35A0AF467C8}"/>
              </a:ext>
            </a:extLst>
          </p:cNvPr>
          <p:cNvSpPr>
            <a:spLocks noGrp="1"/>
          </p:cNvSpPr>
          <p:nvPr>
            <p:ph type="sldNum" sz="quarter" idx="12"/>
          </p:nvPr>
        </p:nvSpPr>
        <p:spPr/>
        <p:txBody>
          <a:bodyPr/>
          <a:lstStyle/>
          <a:p>
            <a:fld id="{3F3A59D3-88DA-477D-B90D-771C4B9481B9}" type="slidenum">
              <a:rPr lang="en-US" smtClean="0"/>
              <a:t>‹#›</a:t>
            </a:fld>
            <a:endParaRPr lang="en-US"/>
          </a:p>
        </p:txBody>
      </p:sp>
    </p:spTree>
    <p:extLst>
      <p:ext uri="{BB962C8B-B14F-4D97-AF65-F5344CB8AC3E}">
        <p14:creationId xmlns:p14="http://schemas.microsoft.com/office/powerpoint/2010/main" val="3493971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7FC72A-C4EE-5590-56B1-359D808BC37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εικόνας 2">
            <a:extLst>
              <a:ext uri="{FF2B5EF4-FFF2-40B4-BE49-F238E27FC236}">
                <a16:creationId xmlns:a16="http://schemas.microsoft.com/office/drawing/2014/main" id="{12C9C149-27B2-B316-A06F-A82DE3577E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Θέση κειμένου 3">
            <a:extLst>
              <a:ext uri="{FF2B5EF4-FFF2-40B4-BE49-F238E27FC236}">
                <a16:creationId xmlns:a16="http://schemas.microsoft.com/office/drawing/2014/main" id="{1C9BF3B5-E854-1949-DA5C-69D6C6948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04D3A5C-BEE8-C047-9301-3638FC9B099A}"/>
              </a:ext>
            </a:extLst>
          </p:cNvPr>
          <p:cNvSpPr>
            <a:spLocks noGrp="1"/>
          </p:cNvSpPr>
          <p:nvPr>
            <p:ph type="dt" sz="half" idx="10"/>
          </p:nvPr>
        </p:nvSpPr>
        <p:spPr/>
        <p:txBody>
          <a:bodyPr/>
          <a:lstStyle/>
          <a:p>
            <a:fld id="{CF208527-1CEC-42BE-B8A1-A49C64ED7C0C}" type="datetimeFigureOut">
              <a:rPr lang="en-US" smtClean="0"/>
              <a:t>11/4/2025</a:t>
            </a:fld>
            <a:endParaRPr lang="en-US"/>
          </a:p>
        </p:txBody>
      </p:sp>
      <p:sp>
        <p:nvSpPr>
          <p:cNvPr id="6" name="Θέση υποσέλιδου 5">
            <a:extLst>
              <a:ext uri="{FF2B5EF4-FFF2-40B4-BE49-F238E27FC236}">
                <a16:creationId xmlns:a16="http://schemas.microsoft.com/office/drawing/2014/main" id="{5D27CDDF-DF11-16FA-A9DE-1B7EA53B337A}"/>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728142B4-62ED-5A41-D3B6-F2D61D6ACD0E}"/>
              </a:ext>
            </a:extLst>
          </p:cNvPr>
          <p:cNvSpPr>
            <a:spLocks noGrp="1"/>
          </p:cNvSpPr>
          <p:nvPr>
            <p:ph type="sldNum" sz="quarter" idx="12"/>
          </p:nvPr>
        </p:nvSpPr>
        <p:spPr/>
        <p:txBody>
          <a:bodyPr/>
          <a:lstStyle/>
          <a:p>
            <a:fld id="{3F3A59D3-88DA-477D-B90D-771C4B9481B9}" type="slidenum">
              <a:rPr lang="en-US" smtClean="0"/>
              <a:t>‹#›</a:t>
            </a:fld>
            <a:endParaRPr lang="en-US"/>
          </a:p>
        </p:txBody>
      </p:sp>
    </p:spTree>
    <p:extLst>
      <p:ext uri="{BB962C8B-B14F-4D97-AF65-F5344CB8AC3E}">
        <p14:creationId xmlns:p14="http://schemas.microsoft.com/office/powerpoint/2010/main" val="3108568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6C7BE56E-F182-51D6-096E-BCB133617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5B490840-8503-3F82-5EAD-2B1CFCD8F2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91B313C7-77FB-EAD1-E8A0-108E3F1776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08527-1CEC-42BE-B8A1-A49C64ED7C0C}" type="datetimeFigureOut">
              <a:rPr lang="en-US" smtClean="0"/>
              <a:t>11/4/2025</a:t>
            </a:fld>
            <a:endParaRPr lang="en-US"/>
          </a:p>
        </p:txBody>
      </p:sp>
      <p:sp>
        <p:nvSpPr>
          <p:cNvPr id="5" name="Θέση υποσέλιδου 4">
            <a:extLst>
              <a:ext uri="{FF2B5EF4-FFF2-40B4-BE49-F238E27FC236}">
                <a16:creationId xmlns:a16="http://schemas.microsoft.com/office/drawing/2014/main" id="{D18C076C-E907-053B-A1E2-5C6A261E2C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Θέση αριθμού διαφάνειας 5">
            <a:extLst>
              <a:ext uri="{FF2B5EF4-FFF2-40B4-BE49-F238E27FC236}">
                <a16:creationId xmlns:a16="http://schemas.microsoft.com/office/drawing/2014/main" id="{8809FBE5-5B69-7D22-6E54-C1642DA6D1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A59D3-88DA-477D-B90D-771C4B9481B9}" type="slidenum">
              <a:rPr lang="en-US" smtClean="0"/>
              <a:t>‹#›</a:t>
            </a:fld>
            <a:endParaRPr lang="en-US"/>
          </a:p>
        </p:txBody>
      </p:sp>
    </p:spTree>
    <p:extLst>
      <p:ext uri="{BB962C8B-B14F-4D97-AF65-F5344CB8AC3E}">
        <p14:creationId xmlns:p14="http://schemas.microsoft.com/office/powerpoint/2010/main" val="625802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8" Type="http://schemas.openxmlformats.org/officeDocument/2006/relationships/hyperlink" Target="https://el.wikipedia.org/wiki/%CE%9C%CE%BD%CE%AE%CE%BC%CE%B7" TargetMode="External"/><Relationship Id="rId3" Type="http://schemas.openxmlformats.org/officeDocument/2006/relationships/image" Target="../media/image8.png"/><Relationship Id="rId7" Type="http://schemas.openxmlformats.org/officeDocument/2006/relationships/hyperlink" Target="https://el.wikipedia.org/wiki/%CE%A3%CF%85%CE%BC%CF%80%CE%B5%CF%81%CE%B9%CF%86%CE%BF%CF%81%CE%AC"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https://el.wikipedia.org/wiki/%CE%A3%CF%85%CE%BD%CE%B1%CE%AF%CF%83%CE%B8%CE%B7%CE%BC%CE%B1" TargetMode="External"/><Relationship Id="rId11" Type="http://schemas.openxmlformats.org/officeDocument/2006/relationships/comments" Target="../comments/comment1.xml"/><Relationship Id="rId5" Type="http://schemas.openxmlformats.org/officeDocument/2006/relationships/hyperlink" Target="https://el.wikipedia.org/wiki/%CE%91%CE%BC%CF%85%CE%B3%CE%B4%CE%B1%CE%BB%CE%AE_(%CE%9A%CE%9D%CE%A3)" TargetMode="External"/><Relationship Id="rId10" Type="http://schemas.openxmlformats.org/officeDocument/2006/relationships/hyperlink" Target="https://el.wikipedia.org/wiki/%CE%A6%CF%8C%CE%B2%CE%BF%CF%82" TargetMode="External"/><Relationship Id="rId4" Type="http://schemas.openxmlformats.org/officeDocument/2006/relationships/hyperlink" Target="https://el.wikipedia.org/wiki/%CE%99%CF%80%CF%80%CF%8C%CE%BA%CE%B1%CE%BC%CF%80%CE%BF%CF%82_(%CE%B1%CE%BD%CE%B1%CF%84%CE%BF%CE%BC%CE%AF%CE%B1)" TargetMode="External"/><Relationship Id="rId9" Type="http://schemas.openxmlformats.org/officeDocument/2006/relationships/hyperlink" Target="https://el.wikipedia.org/wiki/%CE%9C%CE%AC%CE%B8%CE%B7%CF%83%CE%B7"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jsg.utexas.edu/news/2011/05/mammals-first-evolved-big-brains-for-better-sense-of-smell/"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2.m4a"/><Relationship Id="rId7" Type="http://schemas.openxmlformats.org/officeDocument/2006/relationships/image" Target="../media/image2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openxmlformats.org/officeDocument/2006/relationships/audio" Target="../media/media12.m4a"/></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5D5C2A19-FFE5-02B9-A882-F39C3778A16F}"/>
              </a:ext>
            </a:extLst>
          </p:cNvPr>
          <p:cNvSpPr>
            <a:spLocks noGrp="1"/>
          </p:cNvSpPr>
          <p:nvPr>
            <p:ph type="ctrTitle"/>
          </p:nvPr>
        </p:nvSpPr>
        <p:spPr>
          <a:xfrm>
            <a:off x="4038600" y="1939159"/>
            <a:ext cx="7644627" cy="2751086"/>
          </a:xfrm>
        </p:spPr>
        <p:txBody>
          <a:bodyPr>
            <a:normAutofit/>
          </a:bodyPr>
          <a:lstStyle/>
          <a:p>
            <a:pPr algn="r"/>
            <a:r>
              <a:rPr lang="el-GR" dirty="0"/>
              <a:t>Μάθημα #6-202</a:t>
            </a:r>
            <a:r>
              <a:rPr lang="en-US" dirty="0"/>
              <a:t>5</a:t>
            </a:r>
          </a:p>
        </p:txBody>
      </p:sp>
      <p:sp>
        <p:nvSpPr>
          <p:cNvPr id="3" name="Υπότιτλος 2">
            <a:extLst>
              <a:ext uri="{FF2B5EF4-FFF2-40B4-BE49-F238E27FC236}">
                <a16:creationId xmlns:a16="http://schemas.microsoft.com/office/drawing/2014/main" id="{3DC172F0-39B1-537D-7FE4-34E4BCE11C39}"/>
              </a:ext>
            </a:extLst>
          </p:cNvPr>
          <p:cNvSpPr>
            <a:spLocks noGrp="1"/>
          </p:cNvSpPr>
          <p:nvPr>
            <p:ph type="subTitle" idx="1"/>
          </p:nvPr>
        </p:nvSpPr>
        <p:spPr>
          <a:xfrm>
            <a:off x="4038600" y="4782320"/>
            <a:ext cx="7644627" cy="1329443"/>
          </a:xfrm>
        </p:spPr>
        <p:txBody>
          <a:bodyPr>
            <a:normAutofit/>
          </a:bodyPr>
          <a:lstStyle/>
          <a:p>
            <a:pPr algn="l"/>
            <a:r>
              <a:rPr lang="el-GR" dirty="0"/>
              <a:t> Εξέλιξη του Νευρικού συστήματος στο Βασίλειο των Ζώων</a:t>
            </a:r>
            <a:endParaRPr lang="en-US" dirty="0"/>
          </a:p>
        </p:txBody>
      </p:sp>
    </p:spTree>
    <p:extLst>
      <p:ext uri="{BB962C8B-B14F-4D97-AF65-F5344CB8AC3E}">
        <p14:creationId xmlns:p14="http://schemas.microsoft.com/office/powerpoint/2010/main" val="372510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843" y="1957137"/>
            <a:ext cx="10959153" cy="5447645"/>
          </a:xfrm>
          <a:prstGeom prst="rect">
            <a:avLst/>
          </a:prstGeom>
          <a:noFill/>
        </p:spPr>
        <p:txBody>
          <a:bodyPr wrap="square">
            <a:spAutoFit/>
          </a:bodyPr>
          <a:lstStyle/>
          <a:p>
            <a:pPr>
              <a:defRPr/>
            </a:pPr>
            <a:r>
              <a:rPr lang="el-GR" sz="2400" dirty="0">
                <a:latin typeface="Arial" pitchFamily="34" charset="0"/>
                <a:cs typeface="Arial" pitchFamily="34" charset="0"/>
              </a:rPr>
              <a:t>Συνοπτικά, θα μπορούσαμε να πούμε πως στο 2</a:t>
            </a:r>
            <a:r>
              <a:rPr lang="el-GR" sz="2400" baseline="30000" dirty="0">
                <a:latin typeface="Arial" pitchFamily="34" charset="0"/>
                <a:cs typeface="Arial" pitchFamily="34" charset="0"/>
              </a:rPr>
              <a:t>ο</a:t>
            </a:r>
            <a:r>
              <a:rPr lang="el-GR" sz="2400" dirty="0">
                <a:latin typeface="Arial" pitchFamily="34" charset="0"/>
                <a:cs typeface="Arial" pitchFamily="34" charset="0"/>
              </a:rPr>
              <a:t> Στάδιο Εξέλιξης του ΝΣ των Ζώων οι σημαντικοί σταθμοί είναι:</a:t>
            </a:r>
          </a:p>
          <a:p>
            <a:pPr marL="457200" indent="-457200">
              <a:buFontTx/>
              <a:buAutoNum type="arabicPeriod"/>
              <a:defRPr/>
            </a:pPr>
            <a:r>
              <a:rPr lang="el-GR" sz="2400" dirty="0">
                <a:latin typeface="Arial" pitchFamily="34" charset="0"/>
                <a:ea typeface="Times New Roman" pitchFamily="18" charset="0"/>
                <a:cs typeface="Arial" pitchFamily="34" charset="0"/>
              </a:rPr>
              <a:t>Από τους Ιχθύς στα Πρώτα Θηλαστικά), [4-5 επιμέρους βήματα!!!]</a:t>
            </a:r>
          </a:p>
          <a:p>
            <a:pPr marL="457200" indent="-457200">
              <a:buFontTx/>
              <a:buAutoNum type="arabicPeriod"/>
              <a:defRPr/>
            </a:pPr>
            <a:r>
              <a:rPr lang="el-GR" sz="2400" dirty="0">
                <a:latin typeface="Arial" pitchFamily="34" charset="0"/>
                <a:ea typeface="Times New Roman" pitchFamily="18" charset="0"/>
                <a:cs typeface="Arial" pitchFamily="34" charset="0"/>
              </a:rPr>
              <a:t>Εξέλιξη του Εγκεφάλου στα Θηλαστικά: Η περίπτωση των Πρωτευόντων [3 επιμέρους βήματα: </a:t>
            </a:r>
          </a:p>
          <a:p>
            <a:pPr marL="342900" indent="-342900">
              <a:buFont typeface="Arial" panose="020B0604020202020204" pitchFamily="34" charset="0"/>
              <a:buChar char="•"/>
              <a:defRPr/>
            </a:pPr>
            <a:r>
              <a:rPr lang="el-GR" sz="2400" dirty="0">
                <a:latin typeface="Arial" pitchFamily="34" charset="0"/>
                <a:ea typeface="Times New Roman" pitchFamily="18" charset="0"/>
                <a:cs typeface="Arial" pitchFamily="34" charset="0"/>
              </a:rPr>
              <a:t>           Πρώτα Θηλαστικά= πτυχώσεις χωρίς περιοχές </a:t>
            </a:r>
            <a:r>
              <a:rPr lang="en-US" sz="2400" b="1" dirty="0">
                <a:latin typeface="Arial" pitchFamily="34" charset="0"/>
                <a:ea typeface="Times New Roman" pitchFamily="18" charset="0"/>
                <a:cs typeface="Arial" pitchFamily="34" charset="0"/>
              </a:rPr>
              <a:t>Broca/Wernicke</a:t>
            </a:r>
            <a:r>
              <a:rPr lang="en-US" sz="2400" dirty="0">
                <a:latin typeface="Arial" pitchFamily="34" charset="0"/>
                <a:ea typeface="Times New Roman" pitchFamily="18" charset="0"/>
                <a:cs typeface="Arial" pitchFamily="34" charset="0"/>
              </a:rPr>
              <a:t>,</a:t>
            </a:r>
            <a:endParaRPr lang="el-GR" sz="2400" dirty="0">
              <a:latin typeface="Arial" pitchFamily="34" charset="0"/>
              <a:ea typeface="Times New Roman" pitchFamily="18" charset="0"/>
              <a:cs typeface="Arial" pitchFamily="34" charset="0"/>
            </a:endParaRPr>
          </a:p>
          <a:p>
            <a:pPr marL="342900" indent="-342900">
              <a:buFont typeface="Arial" panose="020B0604020202020204" pitchFamily="34" charset="0"/>
              <a:buChar char="•"/>
              <a:defRPr/>
            </a:pPr>
            <a:r>
              <a:rPr lang="el-GR" sz="2400" dirty="0">
                <a:latin typeface="Arial" pitchFamily="34" charset="0"/>
                <a:ea typeface="Times New Roman" pitchFamily="18" charset="0"/>
                <a:cs typeface="Arial" pitchFamily="34" charset="0"/>
              </a:rPr>
              <a:t>           Χιμπαντζής= έχει και </a:t>
            </a:r>
            <a:r>
              <a:rPr lang="en-US" sz="2400" b="1" dirty="0" err="1">
                <a:latin typeface="Arial" pitchFamily="34" charset="0"/>
                <a:ea typeface="Times New Roman" pitchFamily="18" charset="0"/>
                <a:cs typeface="Arial" pitchFamily="34" charset="0"/>
              </a:rPr>
              <a:t>Broca</a:t>
            </a:r>
            <a:r>
              <a:rPr lang="el-GR" sz="2400" dirty="0">
                <a:latin typeface="Arial" pitchFamily="34" charset="0"/>
                <a:ea typeface="Times New Roman" pitchFamily="18" charset="0"/>
                <a:cs typeface="Arial" pitchFamily="34" charset="0"/>
              </a:rPr>
              <a:t> και </a:t>
            </a:r>
            <a:r>
              <a:rPr lang="en-US" sz="2400" b="1" dirty="0">
                <a:latin typeface="Arial" pitchFamily="34" charset="0"/>
                <a:ea typeface="Times New Roman" pitchFamily="18" charset="0"/>
                <a:cs typeface="Arial" pitchFamily="34" charset="0"/>
              </a:rPr>
              <a:t>Wernicke</a:t>
            </a:r>
            <a:r>
              <a:rPr lang="el-GR" sz="2400" dirty="0">
                <a:latin typeface="Arial" pitchFamily="34" charset="0"/>
                <a:ea typeface="Times New Roman" pitchFamily="18" charset="0"/>
                <a:cs typeface="Arial" pitchFamily="34" charset="0"/>
              </a:rPr>
              <a:t> χωρίς </a:t>
            </a:r>
            <a:r>
              <a:rPr lang="el-GR" sz="2400" b="1" dirty="0">
                <a:latin typeface="Arial" pitchFamily="34" charset="0"/>
                <a:ea typeface="Times New Roman" pitchFamily="18" charset="0"/>
                <a:cs typeface="Arial" pitchFamily="34" charset="0"/>
              </a:rPr>
              <a:t>Τοξοειδή Δέσ</a:t>
            </a:r>
            <a:r>
              <a:rPr lang="el-GR" sz="2400" dirty="0">
                <a:latin typeface="Arial" pitchFamily="34" charset="0"/>
                <a:ea typeface="Times New Roman" pitchFamily="18" charset="0"/>
                <a:cs typeface="Arial" pitchFamily="34" charset="0"/>
              </a:rPr>
              <a:t>μη, </a:t>
            </a:r>
          </a:p>
          <a:p>
            <a:pPr marL="342900" indent="-342900">
              <a:buFont typeface="Arial" panose="020B0604020202020204" pitchFamily="34" charset="0"/>
              <a:buChar char="•"/>
              <a:defRPr/>
            </a:pPr>
            <a:r>
              <a:rPr lang="el-GR" sz="2400" i="1" dirty="0">
                <a:latin typeface="Arial" pitchFamily="34" charset="0"/>
                <a:ea typeface="Times New Roman" pitchFamily="18" charset="0"/>
                <a:cs typeface="Arial" pitchFamily="34" charset="0"/>
              </a:rPr>
              <a:t>           </a:t>
            </a:r>
            <a:r>
              <a:rPr lang="en-US" sz="2400" i="1" dirty="0">
                <a:latin typeface="Arial" pitchFamily="34" charset="0"/>
                <a:ea typeface="Times New Roman" pitchFamily="18" charset="0"/>
                <a:cs typeface="Arial" pitchFamily="34" charset="0"/>
              </a:rPr>
              <a:t>Homo sapiens </a:t>
            </a:r>
            <a:r>
              <a:rPr lang="en-US" sz="2400" dirty="0">
                <a:latin typeface="Arial" pitchFamily="34" charset="0"/>
                <a:ea typeface="Times New Roman" pitchFamily="18" charset="0"/>
                <a:cs typeface="Arial" pitchFamily="34" charset="0"/>
              </a:rPr>
              <a:t>= Broca</a:t>
            </a:r>
            <a:r>
              <a:rPr lang="el-GR" sz="2400" dirty="0">
                <a:latin typeface="Arial" pitchFamily="34" charset="0"/>
                <a:ea typeface="Times New Roman" pitchFamily="18" charset="0"/>
                <a:cs typeface="Arial" pitchFamily="34" charset="0"/>
              </a:rPr>
              <a:t> και </a:t>
            </a:r>
            <a:r>
              <a:rPr lang="en-US" sz="2400" dirty="0">
                <a:latin typeface="Arial" pitchFamily="34" charset="0"/>
                <a:ea typeface="Times New Roman" pitchFamily="18" charset="0"/>
                <a:cs typeface="Arial" pitchFamily="34" charset="0"/>
              </a:rPr>
              <a:t>Wernicke</a:t>
            </a:r>
            <a:r>
              <a:rPr lang="el-GR" sz="2400" dirty="0">
                <a:latin typeface="Arial" pitchFamily="34" charset="0"/>
                <a:ea typeface="Times New Roman" pitchFamily="18" charset="0"/>
                <a:cs typeface="Arial" pitchFamily="34" charset="0"/>
              </a:rPr>
              <a:t> </a:t>
            </a:r>
            <a:r>
              <a:rPr lang="en-US" sz="2400" dirty="0">
                <a:latin typeface="Arial" pitchFamily="34" charset="0"/>
                <a:ea typeface="Times New Roman" pitchFamily="18" charset="0"/>
                <a:cs typeface="Arial" pitchFamily="34" charset="0"/>
              </a:rPr>
              <a:t>+</a:t>
            </a:r>
            <a:r>
              <a:rPr lang="el-GR" sz="2400" dirty="0">
                <a:latin typeface="Arial" pitchFamily="34" charset="0"/>
                <a:ea typeface="Times New Roman" pitchFamily="18" charset="0"/>
                <a:cs typeface="Arial" pitchFamily="34" charset="0"/>
              </a:rPr>
              <a:t> Τοξοειδής Δέσμη.] Παράλληλα,</a:t>
            </a:r>
          </a:p>
          <a:p>
            <a:pPr>
              <a:defRPr/>
            </a:pPr>
            <a:r>
              <a:rPr lang="el-GR" sz="2400" dirty="0">
                <a:latin typeface="Arial" pitchFamily="34" charset="0"/>
                <a:ea typeface="Times New Roman" pitchFamily="18" charset="0"/>
                <a:cs typeface="Arial" pitchFamily="34" charset="0"/>
              </a:rPr>
              <a:t>               ανάπτυξη του όγκου του Εγκεφάλου + ανάπτυξη ειδικών δομών, όπως</a:t>
            </a:r>
          </a:p>
          <a:p>
            <a:pPr>
              <a:defRPr/>
            </a:pPr>
            <a:r>
              <a:rPr lang="el-GR" sz="2400" dirty="0">
                <a:latin typeface="Arial" pitchFamily="34" charset="0"/>
                <a:ea typeface="Times New Roman" pitchFamily="18" charset="0"/>
                <a:cs typeface="Arial" pitchFamily="34" charset="0"/>
              </a:rPr>
              <a:t>               η </a:t>
            </a:r>
            <a:r>
              <a:rPr lang="el-GR" sz="2400" b="1" dirty="0">
                <a:latin typeface="Arial" pitchFamily="34" charset="0"/>
                <a:ea typeface="Times New Roman" pitchFamily="18" charset="0"/>
                <a:cs typeface="Arial" pitchFamily="34" charset="0"/>
              </a:rPr>
              <a:t>Αμυγδαλή και ο Ιππόκαμπος</a:t>
            </a:r>
            <a:r>
              <a:rPr lang="el-GR" sz="2400" dirty="0">
                <a:latin typeface="Arial" pitchFamily="34" charset="0"/>
                <a:ea typeface="Times New Roman" pitchFamily="18" charset="0"/>
                <a:cs typeface="Arial" pitchFamily="34" charset="0"/>
              </a:rPr>
              <a:t>.</a:t>
            </a:r>
          </a:p>
          <a:p>
            <a:pPr marL="457200" indent="-457200">
              <a:buFontTx/>
              <a:buAutoNum type="arabicPeriod"/>
              <a:defRPr/>
            </a:pPr>
            <a:endParaRPr lang="el-GR" sz="2400" dirty="0">
              <a:latin typeface="Arial" pitchFamily="34" charset="0"/>
              <a:ea typeface="Times New Roman" pitchFamily="18" charset="0"/>
              <a:cs typeface="Arial" pitchFamily="34" charset="0"/>
            </a:endParaRPr>
          </a:p>
          <a:p>
            <a:pPr>
              <a:defRPr/>
            </a:pPr>
            <a:endParaRPr lang="el-GR" sz="2400" dirty="0">
              <a:latin typeface="Arial" pitchFamily="34" charset="0"/>
              <a:ea typeface="Times New Roman" pitchFamily="18" charset="0"/>
              <a:cs typeface="Arial" pitchFamily="34" charset="0"/>
            </a:endParaRPr>
          </a:p>
          <a:p>
            <a:pPr marL="457200" indent="-457200">
              <a:buFontTx/>
              <a:buAutoNum type="arabicPeriod"/>
              <a:defRPr/>
            </a:pPr>
            <a:endParaRPr lang="el-GR" sz="3600" dirty="0">
              <a:latin typeface="Arial" pitchFamily="34" charset="0"/>
            </a:endParaRPr>
          </a:p>
          <a:p>
            <a:pPr marL="457200" indent="-457200">
              <a:buFontTx/>
              <a:buAutoNum type="arabicPeriod"/>
              <a:defRPr/>
            </a:pPr>
            <a:endParaRPr lang="el-GR" sz="24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5943600" y="3276600"/>
            <a:ext cx="304800" cy="304800"/>
          </a:xfrm>
          <a:prstGeom prst="rect">
            <a:avLst/>
          </a:prstGeom>
          <a:noFill/>
          <a:ln w="9525">
            <a:noFill/>
            <a:miter lim="800000"/>
            <a:headEnd/>
            <a:tailEnd/>
          </a:ln>
        </p:spPr>
      </p:pic>
      <p:sp>
        <p:nvSpPr>
          <p:cNvPr id="4" name="Τίτλος 3">
            <a:extLst>
              <a:ext uri="{FF2B5EF4-FFF2-40B4-BE49-F238E27FC236}">
                <a16:creationId xmlns:a16="http://schemas.microsoft.com/office/drawing/2014/main" id="{FA339CB9-FE56-4D35-AC15-F1250C19BBE8}"/>
              </a:ext>
            </a:extLst>
          </p:cNvPr>
          <p:cNvSpPr>
            <a:spLocks noGrp="1"/>
          </p:cNvSpPr>
          <p:nvPr>
            <p:ph type="title"/>
          </p:nvPr>
        </p:nvSpPr>
        <p:spPr>
          <a:xfrm>
            <a:off x="269843" y="365125"/>
            <a:ext cx="11652314" cy="1325563"/>
          </a:xfrm>
        </p:spPr>
        <p:txBody>
          <a:bodyPr>
            <a:noAutofit/>
          </a:bodyPr>
          <a:lstStyle/>
          <a:p>
            <a:r>
              <a:rPr lang="el-GR" sz="3600" b="1" dirty="0">
                <a:solidFill>
                  <a:srgbClr val="000000"/>
                </a:solidFill>
                <a:latin typeface="Trebuchet MS" panose="020B0603020202020204" pitchFamily="34" charset="0"/>
                <a:ea typeface="Times New Roman" panose="02020603050405020304" pitchFamily="18" charset="0"/>
              </a:rPr>
              <a:t>2</a:t>
            </a:r>
            <a:r>
              <a:rPr lang="el-GR" sz="3600" b="1" baseline="30000" dirty="0">
                <a:solidFill>
                  <a:srgbClr val="000000"/>
                </a:solidFill>
                <a:latin typeface="Trebuchet MS" panose="020B0603020202020204" pitchFamily="34" charset="0"/>
                <a:ea typeface="Times New Roman" panose="02020603050405020304" pitchFamily="18" charset="0"/>
              </a:rPr>
              <a:t>ο</a:t>
            </a:r>
            <a:r>
              <a:rPr lang="el-GR" sz="3600" b="1" dirty="0">
                <a:solidFill>
                  <a:srgbClr val="000000"/>
                </a:solidFill>
                <a:latin typeface="Trebuchet MS" panose="020B0603020202020204" pitchFamily="34" charset="0"/>
                <a:ea typeface="Times New Roman" panose="02020603050405020304" pitchFamily="18" charset="0"/>
              </a:rPr>
              <a:t> Στάδιο: </a:t>
            </a:r>
            <a:r>
              <a:rPr lang="el-GR" sz="3600" dirty="0">
                <a:latin typeface="Arial" pitchFamily="34" charset="0"/>
                <a:ea typeface="Times New Roman" pitchFamily="18" charset="0"/>
                <a:cs typeface="Arial" pitchFamily="34" charset="0"/>
              </a:rPr>
              <a:t>Εξέλιξη του Εγκεφάλου στη Συνομοταξία των </a:t>
            </a:r>
            <a:r>
              <a:rPr lang="el-GR" sz="3600" dirty="0" err="1">
                <a:latin typeface="Arial" pitchFamily="34" charset="0"/>
                <a:ea typeface="Times New Roman" pitchFamily="18" charset="0"/>
                <a:cs typeface="Arial" pitchFamily="34" charset="0"/>
              </a:rPr>
              <a:t>Χορδωτών</a:t>
            </a:r>
            <a:r>
              <a:rPr lang="el-GR" sz="3600" dirty="0">
                <a:latin typeface="Arial" pitchFamily="34" charset="0"/>
                <a:ea typeface="Times New Roman" pitchFamily="18" charset="0"/>
                <a:cs typeface="Arial" pitchFamily="34" charset="0"/>
              </a:rPr>
              <a:t> (</a:t>
            </a:r>
            <a:r>
              <a:rPr lang="el-GR" sz="3600" dirty="0" err="1">
                <a:latin typeface="Arial" pitchFamily="34" charset="0"/>
                <a:ea typeface="Times New Roman" pitchFamily="18" charset="0"/>
                <a:cs typeface="Arial" pitchFamily="34" charset="0"/>
              </a:rPr>
              <a:t>Σπονδυλωτα</a:t>
            </a:r>
            <a:r>
              <a:rPr lang="el-GR" sz="3600" dirty="0">
                <a:latin typeface="Arial" pitchFamily="34" charset="0"/>
                <a:ea typeface="Times New Roman" pitchFamily="18" charset="0"/>
                <a:cs typeface="Arial" pitchFamily="34" charset="0"/>
              </a:rPr>
              <a:t>): Από τα ψάρια στον Άνθρωπο.</a:t>
            </a:r>
            <a:endParaRPr lang="en-US" sz="3600" dirty="0"/>
          </a:p>
        </p:txBody>
      </p:sp>
    </p:spTree>
    <p:extLst>
      <p:ext uri="{BB962C8B-B14F-4D97-AF65-F5344CB8AC3E}">
        <p14:creationId xmlns:p14="http://schemas.microsoft.com/office/powerpoint/2010/main" val="3920732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0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76826F-6D53-4D23-8ED8-419DBD95A90B}"/>
              </a:ext>
            </a:extLst>
          </p:cNvPr>
          <p:cNvSpPr>
            <a:spLocks noGrp="1"/>
          </p:cNvSpPr>
          <p:nvPr>
            <p:ph type="title"/>
          </p:nvPr>
        </p:nvSpPr>
        <p:spPr>
          <a:xfrm>
            <a:off x="352926" y="-196107"/>
            <a:ext cx="11839074" cy="1189148"/>
          </a:xfrm>
        </p:spPr>
        <p:txBody>
          <a:bodyPr/>
          <a:lstStyle/>
          <a:p>
            <a:r>
              <a:rPr lang="el-GR" dirty="0"/>
              <a:t>Εγκέφαλος </a:t>
            </a:r>
            <a:r>
              <a:rPr lang="en-US" i="1" dirty="0"/>
              <a:t>Homo sapiens</a:t>
            </a:r>
            <a:r>
              <a:rPr lang="el-GR" dirty="0"/>
              <a:t>: </a:t>
            </a:r>
            <a:r>
              <a:rPr lang="el-GR" dirty="0" err="1"/>
              <a:t>Μεταιχμιακό</a:t>
            </a:r>
            <a:r>
              <a:rPr lang="el-GR" dirty="0"/>
              <a:t> Σύστημα</a:t>
            </a:r>
            <a:r>
              <a:rPr lang="en-US" dirty="0"/>
              <a:t>  </a:t>
            </a:r>
          </a:p>
        </p:txBody>
      </p:sp>
      <p:sp>
        <p:nvSpPr>
          <p:cNvPr id="5" name="TextBox 4">
            <a:extLst>
              <a:ext uri="{FF2B5EF4-FFF2-40B4-BE49-F238E27FC236}">
                <a16:creationId xmlns:a16="http://schemas.microsoft.com/office/drawing/2014/main" id="{095CFC2F-4BC9-4D21-B97B-478AE100B73D}"/>
              </a:ext>
            </a:extLst>
          </p:cNvPr>
          <p:cNvSpPr txBox="1"/>
          <p:nvPr/>
        </p:nvSpPr>
        <p:spPr>
          <a:xfrm>
            <a:off x="176463" y="5470358"/>
            <a:ext cx="11790948" cy="369332"/>
          </a:xfrm>
          <a:prstGeom prst="rect">
            <a:avLst/>
          </a:prstGeom>
          <a:noFill/>
        </p:spPr>
        <p:txBody>
          <a:bodyPr wrap="square" rtlCol="0">
            <a:spAutoFit/>
          </a:bodyPr>
          <a:lstStyle/>
          <a:p>
            <a:r>
              <a:rPr lang="el-GR"/>
              <a:t>Α΄: </a:t>
            </a:r>
            <a:endParaRPr lang="en-US" dirty="0"/>
          </a:p>
        </p:txBody>
      </p:sp>
      <p:pic>
        <p:nvPicPr>
          <p:cNvPr id="7" name="Εικόνα 6">
            <a:extLst>
              <a:ext uri="{FF2B5EF4-FFF2-40B4-BE49-F238E27FC236}">
                <a16:creationId xmlns:a16="http://schemas.microsoft.com/office/drawing/2014/main" id="{A6AD2D05-C867-48B0-BD2B-A8AFC798CDBE}"/>
              </a:ext>
            </a:extLst>
          </p:cNvPr>
          <p:cNvPicPr>
            <a:picLocks noChangeAspect="1"/>
          </p:cNvPicPr>
          <p:nvPr/>
        </p:nvPicPr>
        <p:blipFill>
          <a:blip r:embed="rId3"/>
          <a:stretch>
            <a:fillRect/>
          </a:stretch>
        </p:blipFill>
        <p:spPr>
          <a:xfrm>
            <a:off x="0" y="993040"/>
            <a:ext cx="12192000" cy="4871920"/>
          </a:xfrm>
          <a:prstGeom prst="rect">
            <a:avLst/>
          </a:prstGeom>
        </p:spPr>
      </p:pic>
      <p:sp>
        <p:nvSpPr>
          <p:cNvPr id="8" name="TextBox 7">
            <a:extLst>
              <a:ext uri="{FF2B5EF4-FFF2-40B4-BE49-F238E27FC236}">
                <a16:creationId xmlns:a16="http://schemas.microsoft.com/office/drawing/2014/main" id="{3C240C58-D343-43A0-A95E-0F55E6B89377}"/>
              </a:ext>
            </a:extLst>
          </p:cNvPr>
          <p:cNvSpPr txBox="1"/>
          <p:nvPr/>
        </p:nvSpPr>
        <p:spPr>
          <a:xfrm>
            <a:off x="4315326" y="5646821"/>
            <a:ext cx="7876674" cy="1754326"/>
          </a:xfrm>
          <a:prstGeom prst="rect">
            <a:avLst/>
          </a:prstGeom>
          <a:noFill/>
        </p:spPr>
        <p:txBody>
          <a:bodyPr wrap="square" rtlCol="0">
            <a:spAutoFit/>
          </a:bodyPr>
          <a:lstStyle/>
          <a:p>
            <a:pPr marL="0" marR="0" indent="0" algn="l">
              <a:spcBef>
                <a:spcPts val="600"/>
              </a:spcBef>
              <a:spcAft>
                <a:spcPts val="600"/>
              </a:spcAft>
            </a:pPr>
            <a:r>
              <a:rPr lang="el-GR" b="1" dirty="0">
                <a:solidFill>
                  <a:srgbClr val="202122"/>
                </a:solidFill>
                <a:latin typeface="Arial" panose="020B0604020202020204" pitchFamily="34" charset="0"/>
                <a:ea typeface="Times New Roman" panose="02020603050405020304" pitchFamily="18" charset="0"/>
                <a:cs typeface="Times New Roman" panose="02020603050405020304" pitchFamily="18" charset="0"/>
              </a:rPr>
              <a:t>Στο </a:t>
            </a:r>
            <a:r>
              <a:rPr lang="el-GR" sz="1800" b="1" dirty="0" err="1">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μεταιχμιακό</a:t>
            </a:r>
            <a:r>
              <a:rPr lang="el-GR" sz="1800" b="1"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 σύστημα</a:t>
            </a:r>
            <a:r>
              <a:rPr lang="el-GR" sz="1800"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 περιλαμβάνεται </a:t>
            </a:r>
            <a:r>
              <a:rPr lang="el-GR" sz="1800" b="1" dirty="0">
                <a:effectLst/>
                <a:latin typeface="Arial" panose="020B0604020202020204" pitchFamily="34" charset="0"/>
                <a:ea typeface="Times New Roman" panose="02020603050405020304" pitchFamily="18" charset="0"/>
                <a:cs typeface="Times New Roman" panose="02020603050405020304" pitchFamily="18" charset="0"/>
              </a:rPr>
              <a:t>ο </a:t>
            </a:r>
            <a:r>
              <a:rPr lang="el-GR" sz="1800" b="1" u="none" strike="noStrike"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4" tooltip="Ιππόκαμπος (ανατομία)"/>
              </a:rPr>
              <a:t>Ιππόκαμπος</a:t>
            </a:r>
            <a:r>
              <a:rPr lang="el-GR" sz="1800" b="1" dirty="0">
                <a:effectLst/>
                <a:latin typeface="Arial" panose="020B0604020202020204" pitchFamily="34" charset="0"/>
                <a:ea typeface="Times New Roman" panose="02020603050405020304" pitchFamily="18" charset="0"/>
                <a:cs typeface="Times New Roman" panose="02020603050405020304" pitchFamily="18" charset="0"/>
              </a:rPr>
              <a:t>, η </a:t>
            </a:r>
            <a:r>
              <a:rPr lang="el-GR" sz="1800" b="1" u="none" strike="noStrike"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5" tooltip="Αμυγδαλή (ΚΝΣ)"/>
              </a:rPr>
              <a:t>Αμυγδαλή</a:t>
            </a:r>
            <a:r>
              <a:rPr lang="el-GR"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l-GR" sz="1800" b="1"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και ο Υποθάλαμος. </a:t>
            </a:r>
            <a:r>
              <a:rPr lang="el-GR" sz="1800"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Σχετίζεται με το έλεγχο των </a:t>
            </a:r>
            <a:r>
              <a:rPr lang="el-GR" sz="1800" u="none" strike="noStrike" dirty="0">
                <a:solidFill>
                  <a:srgbClr val="0645AD"/>
                </a:solidFill>
                <a:effectLst/>
                <a:latin typeface="Arial" panose="020B0604020202020204" pitchFamily="34" charset="0"/>
                <a:ea typeface="Times New Roman" panose="02020603050405020304" pitchFamily="18" charset="0"/>
                <a:cs typeface="Times New Roman" panose="02020603050405020304" pitchFamily="18" charset="0"/>
                <a:hlinkClick r:id="rId6" tooltip="Συναίσθημα"/>
              </a:rPr>
              <a:t>συναισθημάτων</a:t>
            </a:r>
            <a:r>
              <a:rPr lang="el-GR" sz="1800"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 της </a:t>
            </a:r>
            <a:r>
              <a:rPr lang="el-GR" sz="1800" u="none" strike="noStrike" dirty="0">
                <a:solidFill>
                  <a:srgbClr val="0645AD"/>
                </a:solidFill>
                <a:effectLst/>
                <a:latin typeface="Arial" panose="020B0604020202020204" pitchFamily="34" charset="0"/>
                <a:ea typeface="Times New Roman" panose="02020603050405020304" pitchFamily="18" charset="0"/>
                <a:cs typeface="Times New Roman" panose="02020603050405020304" pitchFamily="18" charset="0"/>
                <a:hlinkClick r:id="rId7" tooltip="Συμπεριφορά"/>
              </a:rPr>
              <a:t>συμπεριφοράς</a:t>
            </a:r>
            <a:r>
              <a:rPr lang="el-GR" sz="1800"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 και παίζει ένα σημαντικό ρόλο στη </a:t>
            </a:r>
            <a:r>
              <a:rPr lang="el-GR" sz="1800" u="none" strike="noStrike" dirty="0">
                <a:solidFill>
                  <a:srgbClr val="0645AD"/>
                </a:solidFill>
                <a:effectLst/>
                <a:latin typeface="Arial" panose="020B0604020202020204" pitchFamily="34" charset="0"/>
                <a:ea typeface="Times New Roman" panose="02020603050405020304" pitchFamily="18" charset="0"/>
                <a:cs typeface="Times New Roman" panose="02020603050405020304" pitchFamily="18" charset="0"/>
                <a:hlinkClick r:id="rId8" tooltip="Μνήμη"/>
              </a:rPr>
              <a:t>μνήμη</a:t>
            </a:r>
            <a:r>
              <a:rPr lang="el-GR" sz="1800"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 και τη </a:t>
            </a:r>
            <a:r>
              <a:rPr lang="el-GR" sz="1800" u="none" strike="noStrike" dirty="0">
                <a:solidFill>
                  <a:srgbClr val="0645AD"/>
                </a:solidFill>
                <a:effectLst/>
                <a:latin typeface="Arial" panose="020B0604020202020204" pitchFamily="34" charset="0"/>
                <a:ea typeface="Times New Roman" panose="02020603050405020304" pitchFamily="18" charset="0"/>
                <a:cs typeface="Times New Roman" panose="02020603050405020304" pitchFamily="18" charset="0"/>
                <a:hlinkClick r:id="rId9" tooltip="Μάθηση"/>
              </a:rPr>
              <a:t>μάθηση</a:t>
            </a:r>
            <a:r>
              <a:rPr lang="el-GR" sz="1800"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 Μέσω του υποθαλάμου και τις ορμόνες που αυτός εκκρίνει επηρεάζει με πολλούς τρόπους τη συμπεριφορά του ατόμου, όπως για παράδειγμα αντιδράσεις </a:t>
            </a:r>
            <a:r>
              <a:rPr lang="el-GR" sz="1800" u="none" strike="noStrike" dirty="0">
                <a:solidFill>
                  <a:srgbClr val="0645AD"/>
                </a:solidFill>
                <a:effectLst/>
                <a:latin typeface="Arial" panose="020B0604020202020204" pitchFamily="34" charset="0"/>
                <a:ea typeface="Times New Roman" panose="02020603050405020304" pitchFamily="18" charset="0"/>
                <a:cs typeface="Times New Roman" panose="02020603050405020304" pitchFamily="18" charset="0"/>
                <a:hlinkClick r:id="rId10" tooltip="Φόβος"/>
              </a:rPr>
              <a:t>φόβου</a:t>
            </a:r>
            <a:r>
              <a:rPr lang="el-GR" sz="1800"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50446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
            <a:ext cx="10515600" cy="698499"/>
          </a:xfrm>
        </p:spPr>
        <p:txBody>
          <a:bodyPr>
            <a:normAutofit/>
          </a:bodyPr>
          <a:lstStyle/>
          <a:p>
            <a:r>
              <a:rPr lang="el-GR" sz="3200" b="1" dirty="0"/>
              <a:t>Εξέλιξη του Εγκεφαλικού Φλοιού</a:t>
            </a:r>
            <a:r>
              <a:rPr lang="en-US" sz="3200" b="1" dirty="0"/>
              <a:t> </a:t>
            </a:r>
            <a:r>
              <a:rPr lang="el-GR" sz="3200" b="1" dirty="0"/>
              <a:t>(Ημισφαίρια) στα Σπονδυλωτά</a:t>
            </a:r>
          </a:p>
        </p:txBody>
      </p:sp>
      <p:pic>
        <p:nvPicPr>
          <p:cNvPr id="3" name="Εικόνα 2"/>
          <p:cNvPicPr>
            <a:picLocks noChangeAspect="1"/>
          </p:cNvPicPr>
          <p:nvPr/>
        </p:nvPicPr>
        <p:blipFill>
          <a:blip r:embed="rId5"/>
          <a:stretch>
            <a:fillRect/>
          </a:stretch>
        </p:blipFill>
        <p:spPr>
          <a:xfrm>
            <a:off x="1255712" y="1133475"/>
            <a:ext cx="8410575" cy="5724525"/>
          </a:xfrm>
          <a:prstGeom prst="rect">
            <a:avLst/>
          </a:prstGeom>
        </p:spPr>
      </p:pic>
      <p:sp>
        <p:nvSpPr>
          <p:cNvPr id="4" name="TextBox 3"/>
          <p:cNvSpPr txBox="1"/>
          <p:nvPr/>
        </p:nvSpPr>
        <p:spPr>
          <a:xfrm>
            <a:off x="6273800" y="6159500"/>
            <a:ext cx="2209800" cy="369332"/>
          </a:xfrm>
          <a:prstGeom prst="rect">
            <a:avLst/>
          </a:prstGeom>
          <a:noFill/>
        </p:spPr>
        <p:txBody>
          <a:bodyPr wrap="square" rtlCol="0">
            <a:spAutoFit/>
          </a:bodyPr>
          <a:lstStyle/>
          <a:p>
            <a:r>
              <a:rPr lang="el-GR" dirty="0"/>
              <a:t>Θηλαστικά (Γάτα)</a:t>
            </a:r>
          </a:p>
        </p:txBody>
      </p:sp>
      <p:sp>
        <p:nvSpPr>
          <p:cNvPr id="6" name="TextBox 5"/>
          <p:cNvSpPr txBox="1"/>
          <p:nvPr/>
        </p:nvSpPr>
        <p:spPr>
          <a:xfrm>
            <a:off x="3441032" y="3549316"/>
            <a:ext cx="1528010" cy="369332"/>
          </a:xfrm>
          <a:prstGeom prst="rect">
            <a:avLst/>
          </a:prstGeom>
          <a:noFill/>
        </p:spPr>
        <p:txBody>
          <a:bodyPr wrap="square" rtlCol="0">
            <a:spAutoFit/>
          </a:bodyPr>
          <a:lstStyle/>
          <a:p>
            <a:r>
              <a:rPr lang="el-GR" dirty="0"/>
              <a:t>(+ Ερπετά)</a:t>
            </a:r>
          </a:p>
        </p:txBody>
      </p:sp>
      <p:pic>
        <p:nvPicPr>
          <p:cNvPr id="5"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9000" y="3386137"/>
            <a:ext cx="609600" cy="609600"/>
          </a:xfrm>
          <a:prstGeom prst="rect">
            <a:avLst/>
          </a:prstGeom>
        </p:spPr>
      </p:pic>
    </p:spTree>
    <p:extLst>
      <p:ext uri="{BB962C8B-B14F-4D97-AF65-F5344CB8AC3E}">
        <p14:creationId xmlns:p14="http://schemas.microsoft.com/office/powerpoint/2010/main" val="3206559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441"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5910" y="-203199"/>
            <a:ext cx="11681138" cy="1092200"/>
          </a:xfrm>
        </p:spPr>
        <p:txBody>
          <a:bodyPr>
            <a:normAutofit fontScale="90000"/>
          </a:bodyPr>
          <a:lstStyle/>
          <a:p>
            <a:r>
              <a:rPr lang="el-GR" altLang="el-GR" b="1" dirty="0"/>
              <a:t>Εγκέφαλος πτηνών</a:t>
            </a:r>
            <a:r>
              <a:rPr lang="en-US" altLang="el-GR" b="1" dirty="0"/>
              <a:t> (</a:t>
            </a:r>
            <a:r>
              <a:rPr lang="el-GR" altLang="el-GR" b="1" dirty="0"/>
              <a:t>Οσφρητικός Λοβός και Ιππόκαμπος)</a:t>
            </a:r>
            <a:endParaRPr lang="el-GR" b="1" dirty="0"/>
          </a:p>
        </p:txBody>
      </p:sp>
      <p:pic>
        <p:nvPicPr>
          <p:cNvPr id="3" name="Εικόνα 2"/>
          <p:cNvPicPr>
            <a:picLocks noChangeAspect="1"/>
          </p:cNvPicPr>
          <p:nvPr/>
        </p:nvPicPr>
        <p:blipFill>
          <a:blip r:embed="rId5"/>
          <a:stretch>
            <a:fillRect/>
          </a:stretch>
        </p:blipFill>
        <p:spPr>
          <a:xfrm>
            <a:off x="1924050" y="1147762"/>
            <a:ext cx="7048500" cy="5248275"/>
          </a:xfrm>
          <a:prstGeom prst="rect">
            <a:avLst/>
          </a:prstGeom>
        </p:spPr>
      </p:pic>
      <p:sp>
        <p:nvSpPr>
          <p:cNvPr id="4" name="TextBox 3"/>
          <p:cNvSpPr txBox="1"/>
          <p:nvPr/>
        </p:nvSpPr>
        <p:spPr>
          <a:xfrm>
            <a:off x="7620000" y="1625600"/>
            <a:ext cx="3733800" cy="2862322"/>
          </a:xfrm>
          <a:prstGeom prst="rect">
            <a:avLst/>
          </a:prstGeom>
          <a:noFill/>
        </p:spPr>
        <p:txBody>
          <a:bodyPr wrap="square" rtlCol="0">
            <a:spAutoFit/>
          </a:bodyPr>
          <a:lstStyle/>
          <a:p>
            <a:r>
              <a:rPr lang="el-GR" dirty="0"/>
              <a:t>Τα πτηνά, ενώ έχουν ανεπτυγμένα Ημισφαίρια, τους λείπουν οι πτυχώσεις ή εγκολπώσεις που μεγαλώνουν αφάνταστα μια επιφάνεια. Αυτές απαντούν στα θηλαστικά. Για να εξοικονομηθεί χώρος στον εγκέφαλό τους, χάνεται ο Οσφρητικός Λοβός ή Βολβός* (Γιατί άραγε;). </a:t>
            </a:r>
          </a:p>
          <a:p>
            <a:r>
              <a:rPr lang="el-GR" dirty="0"/>
              <a:t>Ταυτοχρόνως, αυξάνει ο Ιππόκαμπος. </a:t>
            </a:r>
          </a:p>
        </p:txBody>
      </p:sp>
      <p:pic>
        <p:nvPicPr>
          <p:cNvPr id="5"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48034" y="5232400"/>
            <a:ext cx="609600" cy="609600"/>
          </a:xfrm>
          <a:prstGeom prst="rect">
            <a:avLst/>
          </a:prstGeom>
        </p:spPr>
      </p:pic>
    </p:spTree>
    <p:extLst>
      <p:ext uri="{BB962C8B-B14F-4D97-AF65-F5344CB8AC3E}">
        <p14:creationId xmlns:p14="http://schemas.microsoft.com/office/powerpoint/2010/main" val="42630041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3"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1524000" y="369332"/>
            <a:ext cx="8943975" cy="6619875"/>
          </a:xfrm>
          <a:prstGeom prst="rect">
            <a:avLst/>
          </a:prstGeom>
          <a:noFill/>
          <a:ln w="9525">
            <a:noFill/>
            <a:miter lim="800000"/>
            <a:headEnd/>
            <a:tailEnd/>
          </a:ln>
        </p:spPr>
      </p:pic>
      <p:sp>
        <p:nvSpPr>
          <p:cNvPr id="3" name="TextBox 2"/>
          <p:cNvSpPr txBox="1"/>
          <p:nvPr/>
        </p:nvSpPr>
        <p:spPr>
          <a:xfrm>
            <a:off x="1847528" y="5229200"/>
            <a:ext cx="8496944" cy="1600438"/>
          </a:xfrm>
          <a:prstGeom prst="rect">
            <a:avLst/>
          </a:prstGeom>
          <a:solidFill>
            <a:schemeClr val="bg1"/>
          </a:solidFill>
        </p:spPr>
        <p:txBody>
          <a:bodyPr wrap="square" rtlCol="0">
            <a:spAutoFit/>
          </a:bodyPr>
          <a:lstStyle/>
          <a:p>
            <a:r>
              <a:rPr lang="el-GR" sz="2000" dirty="0"/>
              <a:t>Το δάσος είναι ένας οπτικός εφιάλτης! Η διάκριση μιας οπτικής εικόνας από το περιβάλλον της απαιτεί εκτεταμένη οπτική επεξεργασία, η οποία με τη σειρά της, μπορεί να έχει οδηγήσει σε αυξημένο όγκο εγκεφάλου στα πρώτα πτηνά που έκαναν την εμφάνισή τους.</a:t>
            </a:r>
          </a:p>
          <a:p>
            <a:endParaRPr lang="el-GR" dirty="0"/>
          </a:p>
        </p:txBody>
      </p:sp>
      <p:sp>
        <p:nvSpPr>
          <p:cNvPr id="4" name="TextBox 3"/>
          <p:cNvSpPr txBox="1"/>
          <p:nvPr/>
        </p:nvSpPr>
        <p:spPr>
          <a:xfrm>
            <a:off x="1524000" y="0"/>
            <a:ext cx="5220072" cy="369332"/>
          </a:xfrm>
          <a:prstGeom prst="rect">
            <a:avLst/>
          </a:prstGeom>
          <a:solidFill>
            <a:schemeClr val="bg1"/>
          </a:solidFill>
        </p:spPr>
        <p:txBody>
          <a:bodyPr wrap="square" rtlCol="0">
            <a:spAutoFit/>
          </a:bodyPr>
          <a:lstStyle/>
          <a:p>
            <a:endParaRPr lang="el-GR" dirty="0"/>
          </a:p>
        </p:txBody>
      </p:sp>
      <p:sp>
        <p:nvSpPr>
          <p:cNvPr id="2" name="Τίτλος 1">
            <a:extLst>
              <a:ext uri="{FF2B5EF4-FFF2-40B4-BE49-F238E27FC236}">
                <a16:creationId xmlns:a16="http://schemas.microsoft.com/office/drawing/2014/main" id="{E766B1FA-0F41-4D9D-9A9F-22847B0A770A}"/>
              </a:ext>
            </a:extLst>
          </p:cNvPr>
          <p:cNvSpPr>
            <a:spLocks noGrp="1"/>
          </p:cNvSpPr>
          <p:nvPr>
            <p:ph type="title"/>
          </p:nvPr>
        </p:nvSpPr>
        <p:spPr>
          <a:xfrm>
            <a:off x="0" y="-365615"/>
            <a:ext cx="11353800" cy="905088"/>
          </a:xfrm>
        </p:spPr>
        <p:txBody>
          <a:bodyPr>
            <a:noAutofit/>
          </a:bodyPr>
          <a:lstStyle/>
          <a:p>
            <a:r>
              <a:rPr lang="el-GR" sz="3200" dirty="0"/>
              <a:t>ΙΠΠΟΚΑΜΠΟΣ</a:t>
            </a:r>
            <a:r>
              <a:rPr lang="en-US" sz="3200" dirty="0"/>
              <a:t> (</a:t>
            </a:r>
            <a:r>
              <a:rPr lang="el-GR" sz="3200" dirty="0"/>
              <a:t>Μνήμη) ΚΑΙ ΑΜΥΓΔΑΛΗ (Συναισθήματα-λ.χ. Φόβος</a:t>
            </a:r>
            <a:endParaRPr lang="en-US" sz="3200" dirty="0"/>
          </a:p>
        </p:txBody>
      </p:sp>
    </p:spTree>
    <p:extLst>
      <p:ext uri="{BB962C8B-B14F-4D97-AF65-F5344CB8AC3E}">
        <p14:creationId xmlns:p14="http://schemas.microsoft.com/office/powerpoint/2010/main" val="407579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5" cstate="print"/>
          <a:srcRect/>
          <a:stretch>
            <a:fillRect/>
          </a:stretch>
        </p:blipFill>
        <p:spPr bwMode="auto">
          <a:xfrm>
            <a:off x="1647825" y="109539"/>
            <a:ext cx="8896350" cy="6638925"/>
          </a:xfrm>
          <a:prstGeom prst="rect">
            <a:avLst/>
          </a:prstGeom>
          <a:noFill/>
          <a:ln w="9525">
            <a:noFill/>
            <a:miter lim="800000"/>
            <a:headEnd/>
            <a:tailEnd/>
          </a:ln>
        </p:spPr>
      </p:pic>
      <p:sp>
        <p:nvSpPr>
          <p:cNvPr id="3" name="TextBox 2"/>
          <p:cNvSpPr txBox="1"/>
          <p:nvPr/>
        </p:nvSpPr>
        <p:spPr>
          <a:xfrm>
            <a:off x="6744072" y="1196752"/>
            <a:ext cx="2376264" cy="369332"/>
          </a:xfrm>
          <a:prstGeom prst="rect">
            <a:avLst/>
          </a:prstGeom>
          <a:solidFill>
            <a:schemeClr val="bg1"/>
          </a:solidFill>
        </p:spPr>
        <p:txBody>
          <a:bodyPr wrap="square" rtlCol="0">
            <a:spAutoFit/>
          </a:bodyPr>
          <a:lstStyle/>
          <a:p>
            <a:r>
              <a:rPr lang="el-GR" dirty="0"/>
              <a:t>Αποθηκευτικά πτηνά</a:t>
            </a:r>
          </a:p>
        </p:txBody>
      </p:sp>
      <p:sp>
        <p:nvSpPr>
          <p:cNvPr id="4" name="TextBox 3"/>
          <p:cNvSpPr txBox="1"/>
          <p:nvPr/>
        </p:nvSpPr>
        <p:spPr>
          <a:xfrm>
            <a:off x="7032104" y="3861048"/>
            <a:ext cx="2376264" cy="369332"/>
          </a:xfrm>
          <a:prstGeom prst="rect">
            <a:avLst/>
          </a:prstGeom>
          <a:solidFill>
            <a:schemeClr val="bg1"/>
          </a:solidFill>
        </p:spPr>
        <p:txBody>
          <a:bodyPr wrap="square" rtlCol="0">
            <a:spAutoFit/>
          </a:bodyPr>
          <a:lstStyle/>
          <a:p>
            <a:r>
              <a:rPr lang="el-GR" dirty="0"/>
              <a:t>Μη αποθηκευτικά είδη</a:t>
            </a:r>
          </a:p>
        </p:txBody>
      </p:sp>
      <p:sp>
        <p:nvSpPr>
          <p:cNvPr id="5" name="TextBox 4"/>
          <p:cNvSpPr txBox="1"/>
          <p:nvPr/>
        </p:nvSpPr>
        <p:spPr>
          <a:xfrm>
            <a:off x="4727848" y="5373216"/>
            <a:ext cx="5760640" cy="1600438"/>
          </a:xfrm>
          <a:prstGeom prst="rect">
            <a:avLst/>
          </a:prstGeom>
          <a:solidFill>
            <a:schemeClr val="bg1"/>
          </a:solidFill>
        </p:spPr>
        <p:txBody>
          <a:bodyPr wrap="square" rtlCol="0">
            <a:spAutoFit/>
          </a:bodyPr>
          <a:lstStyle/>
          <a:p>
            <a:r>
              <a:rPr lang="el-GR" sz="2000" dirty="0"/>
              <a:t>Αναλογία όγκου Ιππόκαμπου /Τελεγκέφαλο σε είδη που αποθηκεύουν και σε μή-αποθηκευτικά είδη πτηνών.  (Τα πτηνά που αποθηκεύουν θα πρέπει να θυμούνται την τοποθεσία αποθήκευσης).</a:t>
            </a:r>
          </a:p>
          <a:p>
            <a:endParaRPr lang="el-GR" dirty="0"/>
          </a:p>
        </p:txBody>
      </p:sp>
      <p:sp>
        <p:nvSpPr>
          <p:cNvPr id="6" name="Title 5"/>
          <p:cNvSpPr>
            <a:spLocks noGrp="1"/>
          </p:cNvSpPr>
          <p:nvPr>
            <p:ph type="title"/>
          </p:nvPr>
        </p:nvSpPr>
        <p:spPr>
          <a:xfrm>
            <a:off x="1991544" y="0"/>
            <a:ext cx="8676456" cy="548680"/>
          </a:xfrm>
          <a:solidFill>
            <a:schemeClr val="bg1"/>
          </a:solidFill>
        </p:spPr>
        <p:txBody>
          <a:bodyPr>
            <a:noAutofit/>
          </a:bodyPr>
          <a:lstStyle/>
          <a:p>
            <a:pPr algn="l"/>
            <a:br>
              <a:rPr lang="en-US" sz="2400" b="1" dirty="0"/>
            </a:br>
            <a:r>
              <a:rPr lang="el-GR" sz="2400" b="1" dirty="0"/>
              <a:t> πτηνά</a:t>
            </a:r>
            <a:br>
              <a:rPr lang="el-GR" sz="2400" dirty="0"/>
            </a:br>
            <a:endParaRPr lang="el-GR" sz="2400" b="1" dirty="0"/>
          </a:p>
        </p:txBody>
      </p:sp>
      <p:sp>
        <p:nvSpPr>
          <p:cNvPr id="7" name="TextBox 6"/>
          <p:cNvSpPr txBox="1"/>
          <p:nvPr/>
        </p:nvSpPr>
        <p:spPr>
          <a:xfrm>
            <a:off x="1524000" y="0"/>
            <a:ext cx="7380312" cy="369332"/>
          </a:xfrm>
          <a:prstGeom prst="rect">
            <a:avLst/>
          </a:prstGeom>
          <a:solidFill>
            <a:schemeClr val="bg1"/>
          </a:solidFill>
        </p:spPr>
        <p:txBody>
          <a:bodyPr wrap="square" rtlCol="0">
            <a:spAutoFit/>
          </a:bodyPr>
          <a:lstStyle/>
          <a:p>
            <a:r>
              <a:rPr lang="el-GR" b="1" dirty="0"/>
              <a:t>Χωροταξική μνήμη και μέγεθος Ιππόκαμπου σε αποθηκευτικά </a:t>
            </a:r>
            <a:r>
              <a:rPr lang="en-US" b="1" dirty="0"/>
              <a:t> </a:t>
            </a:r>
            <a:r>
              <a:rPr lang="el-GR" b="1" dirty="0"/>
              <a:t>πτηνά</a:t>
            </a:r>
            <a:endParaRPr lang="el-GR" dirty="0"/>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26590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5" cstate="print"/>
          <a:srcRect/>
          <a:stretch>
            <a:fillRect/>
          </a:stretch>
        </p:blipFill>
        <p:spPr bwMode="auto">
          <a:xfrm>
            <a:off x="1524001" y="620689"/>
            <a:ext cx="8867775" cy="6657975"/>
          </a:xfrm>
          <a:prstGeom prst="rect">
            <a:avLst/>
          </a:prstGeom>
          <a:noFill/>
          <a:ln w="9525">
            <a:noFill/>
            <a:miter lim="800000"/>
            <a:headEnd/>
            <a:tailEnd/>
          </a:ln>
        </p:spPr>
      </p:pic>
      <p:sp>
        <p:nvSpPr>
          <p:cNvPr id="3" name="TextBox 2"/>
          <p:cNvSpPr txBox="1"/>
          <p:nvPr/>
        </p:nvSpPr>
        <p:spPr>
          <a:xfrm>
            <a:off x="2711624" y="2420888"/>
            <a:ext cx="1728192" cy="369332"/>
          </a:xfrm>
          <a:prstGeom prst="rect">
            <a:avLst/>
          </a:prstGeom>
          <a:solidFill>
            <a:schemeClr val="bg1"/>
          </a:solidFill>
        </p:spPr>
        <p:txBody>
          <a:bodyPr wrap="square" rtlCol="0">
            <a:spAutoFit/>
          </a:bodyPr>
          <a:lstStyle/>
          <a:p>
            <a:r>
              <a:rPr lang="el-GR" b="1" dirty="0"/>
              <a:t>Μονογαμικά</a:t>
            </a:r>
          </a:p>
        </p:txBody>
      </p:sp>
      <p:sp>
        <p:nvSpPr>
          <p:cNvPr id="4" name="TextBox 3"/>
          <p:cNvSpPr txBox="1"/>
          <p:nvPr/>
        </p:nvSpPr>
        <p:spPr>
          <a:xfrm>
            <a:off x="2351584" y="6858000"/>
            <a:ext cx="2664296" cy="369332"/>
          </a:xfrm>
          <a:prstGeom prst="rect">
            <a:avLst/>
          </a:prstGeom>
          <a:solidFill>
            <a:schemeClr val="bg1"/>
          </a:solidFill>
        </p:spPr>
        <p:txBody>
          <a:bodyPr wrap="square" rtlCol="0">
            <a:spAutoFit/>
          </a:bodyPr>
          <a:lstStyle/>
          <a:p>
            <a:r>
              <a:rPr lang="el-GR" b="1" dirty="0"/>
              <a:t>Πολυγαμικά τρωκτικά</a:t>
            </a:r>
          </a:p>
        </p:txBody>
      </p:sp>
      <p:sp>
        <p:nvSpPr>
          <p:cNvPr id="5" name="TextBox 4"/>
          <p:cNvSpPr txBox="1"/>
          <p:nvPr/>
        </p:nvSpPr>
        <p:spPr>
          <a:xfrm>
            <a:off x="1524000" y="2708921"/>
            <a:ext cx="3312368" cy="2031325"/>
          </a:xfrm>
          <a:prstGeom prst="rect">
            <a:avLst/>
          </a:prstGeom>
          <a:solidFill>
            <a:schemeClr val="bg1"/>
          </a:solidFill>
        </p:spPr>
        <p:txBody>
          <a:bodyPr wrap="square" rtlCol="0">
            <a:spAutoFit/>
          </a:bodyPr>
          <a:lstStyle/>
          <a:p>
            <a:r>
              <a:rPr lang="el-GR" dirty="0"/>
              <a:t>Τα πολυγαμικά αρσενικά τρωκτικά ελέγχουν μεγάλη περιοχή και παρουσιάζουν έναν Ιππόκαμπο με μεγαλύτερο μέγεθος και από τα συγγενικά μονογαμικά αρσενικά και θηλυκά και από τα θηλυκά τους όμοια.</a:t>
            </a:r>
          </a:p>
        </p:txBody>
      </p:sp>
      <p:sp>
        <p:nvSpPr>
          <p:cNvPr id="6" name="TextBox 5"/>
          <p:cNvSpPr txBox="1"/>
          <p:nvPr/>
        </p:nvSpPr>
        <p:spPr>
          <a:xfrm>
            <a:off x="6528048" y="692697"/>
            <a:ext cx="2448272" cy="461665"/>
          </a:xfrm>
          <a:prstGeom prst="rect">
            <a:avLst/>
          </a:prstGeom>
          <a:solidFill>
            <a:schemeClr val="bg1"/>
          </a:solidFill>
        </p:spPr>
        <p:txBody>
          <a:bodyPr wrap="square" rtlCol="0">
            <a:spAutoFit/>
          </a:bodyPr>
          <a:lstStyle/>
          <a:p>
            <a:r>
              <a:rPr lang="el-GR" sz="2400" dirty="0"/>
              <a:t>Ιππόκαμπος</a:t>
            </a:r>
          </a:p>
        </p:txBody>
      </p:sp>
      <p:sp>
        <p:nvSpPr>
          <p:cNvPr id="7" name="TextBox 6"/>
          <p:cNvSpPr txBox="1"/>
          <p:nvPr/>
        </p:nvSpPr>
        <p:spPr>
          <a:xfrm>
            <a:off x="6384032" y="3573016"/>
            <a:ext cx="1584176" cy="369332"/>
          </a:xfrm>
          <a:prstGeom prst="rect">
            <a:avLst/>
          </a:prstGeom>
          <a:solidFill>
            <a:schemeClr val="bg1"/>
          </a:solidFill>
        </p:spPr>
        <p:txBody>
          <a:bodyPr wrap="square" rtlCol="0">
            <a:spAutoFit/>
          </a:bodyPr>
          <a:lstStyle/>
          <a:p>
            <a:endParaRPr lang="el-GR" dirty="0"/>
          </a:p>
        </p:txBody>
      </p:sp>
      <p:sp>
        <p:nvSpPr>
          <p:cNvPr id="8" name="TextBox 7"/>
          <p:cNvSpPr txBox="1"/>
          <p:nvPr/>
        </p:nvSpPr>
        <p:spPr>
          <a:xfrm>
            <a:off x="1631504" y="0"/>
            <a:ext cx="7920880" cy="369332"/>
          </a:xfrm>
          <a:prstGeom prst="rect">
            <a:avLst/>
          </a:prstGeom>
          <a:solidFill>
            <a:schemeClr val="bg1"/>
          </a:solidFill>
        </p:spPr>
        <p:txBody>
          <a:bodyPr wrap="square" rtlCol="0">
            <a:spAutoFit/>
          </a:bodyPr>
          <a:lstStyle/>
          <a:p>
            <a:endParaRPr lang="el-GR" dirty="0"/>
          </a:p>
        </p:txBody>
      </p:sp>
      <p:sp>
        <p:nvSpPr>
          <p:cNvPr id="9" name="Title 8"/>
          <p:cNvSpPr>
            <a:spLocks noGrp="1"/>
          </p:cNvSpPr>
          <p:nvPr>
            <p:ph type="title"/>
          </p:nvPr>
        </p:nvSpPr>
        <p:spPr>
          <a:xfrm>
            <a:off x="1524000" y="116632"/>
            <a:ext cx="8686800" cy="490066"/>
          </a:xfrm>
        </p:spPr>
        <p:txBody>
          <a:bodyPr>
            <a:noAutofit/>
          </a:bodyPr>
          <a:lstStyle/>
          <a:p>
            <a:r>
              <a:rPr lang="el-GR" sz="2000" b="1" dirty="0"/>
              <a:t>Μέγεθος Ιππόκαμπου σε πολυγαμικά αρσενικά τρωκτικά</a:t>
            </a:r>
          </a:p>
        </p:txBody>
      </p:sp>
      <p:sp>
        <p:nvSpPr>
          <p:cNvPr id="10" name="TextBox 9"/>
          <p:cNvSpPr txBox="1"/>
          <p:nvPr/>
        </p:nvSpPr>
        <p:spPr>
          <a:xfrm>
            <a:off x="1524000" y="620688"/>
            <a:ext cx="5004048" cy="369332"/>
          </a:xfrm>
          <a:prstGeom prst="rect">
            <a:avLst/>
          </a:prstGeom>
          <a:solidFill>
            <a:schemeClr val="bg1"/>
          </a:solidFill>
        </p:spPr>
        <p:txBody>
          <a:bodyPr wrap="square" rtlCol="0">
            <a:spAutoFit/>
          </a:bodyPr>
          <a:lstStyle/>
          <a:p>
            <a:endParaRPr lang="el-GR" dirty="0"/>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751534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9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5" cstate="print"/>
          <a:srcRect/>
          <a:stretch>
            <a:fillRect/>
          </a:stretch>
        </p:blipFill>
        <p:spPr bwMode="auto">
          <a:xfrm>
            <a:off x="1624014" y="71439"/>
            <a:ext cx="8943975" cy="6715125"/>
          </a:xfrm>
          <a:prstGeom prst="rect">
            <a:avLst/>
          </a:prstGeom>
          <a:noFill/>
          <a:ln w="9525">
            <a:noFill/>
            <a:miter lim="800000"/>
            <a:headEnd/>
            <a:tailEnd/>
          </a:ln>
        </p:spPr>
      </p:pic>
      <p:sp>
        <p:nvSpPr>
          <p:cNvPr id="3" name="TextBox 2"/>
          <p:cNvSpPr txBox="1"/>
          <p:nvPr/>
        </p:nvSpPr>
        <p:spPr>
          <a:xfrm>
            <a:off x="8040216" y="764704"/>
            <a:ext cx="2627784" cy="3416320"/>
          </a:xfrm>
          <a:prstGeom prst="rect">
            <a:avLst/>
          </a:prstGeom>
          <a:solidFill>
            <a:schemeClr val="bg1"/>
          </a:solidFill>
        </p:spPr>
        <p:txBody>
          <a:bodyPr wrap="square" rtlCol="0">
            <a:spAutoFit/>
          </a:bodyPr>
          <a:lstStyle/>
          <a:p>
            <a:r>
              <a:rPr lang="el-GR" dirty="0"/>
              <a:t>Το απολιθωμένο μικρό θηλαστικό </a:t>
            </a:r>
            <a:r>
              <a:rPr lang="en-US" i="1" dirty="0" err="1"/>
              <a:t>Repenomamus</a:t>
            </a:r>
            <a:r>
              <a:rPr lang="en-US" i="1" dirty="0"/>
              <a:t> </a:t>
            </a:r>
            <a:r>
              <a:rPr lang="en-US" i="1" dirty="0" err="1"/>
              <a:t>robustus</a:t>
            </a:r>
            <a:r>
              <a:rPr lang="en-US" i="1" dirty="0"/>
              <a:t>  </a:t>
            </a:r>
            <a:r>
              <a:rPr lang="el-GR" dirty="0"/>
              <a:t>με υπολείματα μικρού δεινόσαυρου στο στομάχι του. Η ομοιοθερμία φαίνεται να επέτρεψε στα θηλαστικά του Μοσοζωϊκού αιώνα να κυνηγούν τη νύχτα, όταν οι δεινόσαυροι ήσαν λιγώτερο δραστήριοι.</a:t>
            </a:r>
          </a:p>
        </p:txBody>
      </p:sp>
      <p:sp>
        <p:nvSpPr>
          <p:cNvPr id="4" name="TextBox 3"/>
          <p:cNvSpPr txBox="1"/>
          <p:nvPr/>
        </p:nvSpPr>
        <p:spPr>
          <a:xfrm>
            <a:off x="1227786" y="6237312"/>
            <a:ext cx="7740352" cy="646331"/>
          </a:xfrm>
          <a:prstGeom prst="rect">
            <a:avLst/>
          </a:prstGeom>
          <a:solidFill>
            <a:schemeClr val="accent3"/>
          </a:solidFill>
        </p:spPr>
        <p:txBody>
          <a:bodyPr wrap="square" rtlCol="0">
            <a:spAutoFit/>
          </a:bodyPr>
          <a:lstStyle/>
          <a:p>
            <a:r>
              <a:rPr lang="el-GR" dirty="0"/>
              <a:t>Σημειώστε την μεγάλη ανάπτυξη του οσφρητικού λοβού στα  σύγχρονα νυχτόβια θηλαστικά</a:t>
            </a:r>
          </a:p>
        </p:txBody>
      </p:sp>
      <p:sp>
        <p:nvSpPr>
          <p:cNvPr id="5" name="TextBox 4"/>
          <p:cNvSpPr txBox="1"/>
          <p:nvPr/>
        </p:nvSpPr>
        <p:spPr>
          <a:xfrm>
            <a:off x="7536160" y="4149080"/>
            <a:ext cx="3131840" cy="2088232"/>
          </a:xfrm>
          <a:prstGeom prst="rect">
            <a:avLst/>
          </a:prstGeom>
          <a:solidFill>
            <a:schemeClr val="bg1"/>
          </a:solidFill>
        </p:spPr>
        <p:txBody>
          <a:bodyPr wrap="square" rtlCol="0">
            <a:spAutoFit/>
          </a:bodyPr>
          <a:lstStyle/>
          <a:p>
            <a:r>
              <a:rPr lang="el-GR" dirty="0"/>
              <a:t>Στα θηλαστικά του Μεσοζωϊκού αίώνα, η αντίληψη της απόστασης πιθανόν να στηριζόταν στην όσφρηση και την ακοή, διαδικασίες που έχουν μεγάλες απαιτήσεις σε μνήμη.</a:t>
            </a:r>
          </a:p>
        </p:txBody>
      </p:sp>
      <p:sp>
        <p:nvSpPr>
          <p:cNvPr id="6" name="TextBox 5"/>
          <p:cNvSpPr txBox="1"/>
          <p:nvPr/>
        </p:nvSpPr>
        <p:spPr>
          <a:xfrm>
            <a:off x="1524000" y="2"/>
            <a:ext cx="8820472" cy="830997"/>
          </a:xfrm>
          <a:prstGeom prst="rect">
            <a:avLst/>
          </a:prstGeom>
          <a:solidFill>
            <a:schemeClr val="bg1"/>
          </a:solidFill>
        </p:spPr>
        <p:txBody>
          <a:bodyPr wrap="square" rtlCol="0">
            <a:spAutoFit/>
          </a:bodyPr>
          <a:lstStyle/>
          <a:p>
            <a:r>
              <a:rPr lang="el-GR" sz="2400" dirty="0"/>
              <a:t>Ανάπτυξη της Όσφρησης στα μικρά θηλαστικά που ζούσαν ταυτόχρονα με τους Δεινόσαυρους</a:t>
            </a:r>
          </a:p>
        </p:txBody>
      </p:sp>
      <p:pic>
        <p:nvPicPr>
          <p:cNvPr id="9"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62972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81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ChangeArrowheads="1"/>
          </p:cNvSpPr>
          <p:nvPr/>
        </p:nvSpPr>
        <p:spPr bwMode="auto">
          <a:xfrm>
            <a:off x="1006280" y="2951914"/>
            <a:ext cx="8424936" cy="4124206"/>
          </a:xfrm>
          <a:prstGeom prst="rect">
            <a:avLst/>
          </a:prstGeom>
          <a:noFill/>
          <a:ln w="9525">
            <a:noFill/>
            <a:miter lim="800000"/>
            <a:headEnd/>
            <a:tailEnd/>
          </a:ln>
          <a:effectLst/>
        </p:spPr>
        <p:txBody>
          <a:bodyPr vert="horz" wrap="square" lIns="0" tIns="0" rIns="158700" bIns="0" numCol="1" anchor="ctr" anchorCtr="0" compatLnSpc="1">
            <a:prstTxWarp prst="textNoShape">
              <a:avLst/>
            </a:prstTxWarp>
            <a:spAutoFit/>
          </a:bodyPr>
          <a:lstStyle/>
          <a:p>
            <a:pPr lvl="0" eaLnBrk="0" fontAlgn="base" hangingPunct="0">
              <a:spcBef>
                <a:spcPct val="0"/>
              </a:spcBef>
              <a:spcAft>
                <a:spcPct val="0"/>
              </a:spcAft>
            </a:pPr>
            <a:r>
              <a:rPr lang="el-GR" sz="1000" dirty="0">
                <a:latin typeface="Arial" pitchFamily="34" charset="0"/>
                <a:cs typeface="Arial" pitchFamily="34" charset="0"/>
              </a:rPr>
              <a:t>Posted on May 19, 2011</a:t>
            </a:r>
            <a:r>
              <a:rPr lang="en-US" sz="1000" dirty="0">
                <a:latin typeface="Arial" pitchFamily="34" charset="0"/>
                <a:cs typeface="Arial" pitchFamily="34" charset="0"/>
              </a:rPr>
              <a:t> </a:t>
            </a:r>
            <a:r>
              <a:rPr lang="el-GR" sz="2000" dirty="0" err="1">
                <a:latin typeface="Arial" pitchFamily="34" charset="0"/>
                <a:cs typeface="Arial" pitchFamily="34" charset="0"/>
              </a:rPr>
              <a:t>Mammals</a:t>
            </a:r>
            <a:r>
              <a:rPr lang="el-GR" sz="2000" dirty="0">
                <a:latin typeface="Arial" pitchFamily="34" charset="0"/>
                <a:cs typeface="Arial" pitchFamily="34" charset="0"/>
              </a:rPr>
              <a:t> </a:t>
            </a:r>
            <a:r>
              <a:rPr lang="el-GR" sz="1400" dirty="0">
                <a:latin typeface="Arial" pitchFamily="34" charset="0"/>
                <a:cs typeface="Arial" pitchFamily="34" charset="0"/>
              </a:rPr>
              <a:t>first evolved their characteristic large brains to enable a stronger sense of smell, according to a new study published this week in the journal </a:t>
            </a:r>
            <a:r>
              <a:rPr lang="el-GR" sz="1400" i="1" dirty="0">
                <a:latin typeface="Arial" pitchFamily="34" charset="0"/>
                <a:cs typeface="Arial" pitchFamily="34" charset="0"/>
              </a:rPr>
              <a:t>Science</a:t>
            </a:r>
            <a:r>
              <a:rPr lang="el-GR" sz="1400" dirty="0">
                <a:latin typeface="Arial" pitchFamily="34" charset="0"/>
                <a:cs typeface="Arial" pitchFamily="34" charset="0"/>
              </a:rPr>
              <a:t> by paleontologists from The University of Texas at Austin, Carnegie Museum of Natural History and St. Mary’s University in San Antonio.</a:t>
            </a:r>
          </a:p>
          <a:p>
            <a:pPr lvl="0" eaLnBrk="0" fontAlgn="base" hangingPunct="0">
              <a:spcBef>
                <a:spcPct val="0"/>
              </a:spcBef>
              <a:spcAft>
                <a:spcPct val="0"/>
              </a:spcAft>
            </a:pPr>
            <a:r>
              <a:rPr lang="el-GR" sz="1400" dirty="0">
                <a:latin typeface="Arial" pitchFamily="34" charset="0"/>
                <a:cs typeface="Arial" pitchFamily="34" charset="0"/>
              </a:rPr>
              <a:t>This latest study is the first to use CT technology, similar to medical scanners, to reconstruct the brains of two of the earliest known mammal species, both from the Jurassic fossil beds of China. The 3D scans revealed that even these tiny, 190-million-year-old animals had developed brains larger than expected for specimens of their period, particularly in the brain area for smell.</a:t>
            </a:r>
          </a:p>
          <a:p>
            <a:pPr eaLnBrk="0" fontAlgn="base" hangingPunct="0">
              <a:spcBef>
                <a:spcPct val="0"/>
              </a:spcBef>
              <a:spcAft>
                <a:spcPct val="0"/>
              </a:spcAft>
            </a:pPr>
            <a:r>
              <a:rPr lang="el-GR" sz="1400" dirty="0">
                <a:latin typeface="Arial" pitchFamily="34" charset="0"/>
                <a:cs typeface="Arial" pitchFamily="34" charset="0"/>
              </a:rPr>
              <a:t>Among living animals, mammals have the largest brains relative to body size. Scientists have proposed many explanations, but because fossil skulls of early mammals are extremely rare, have been reluctant to cut them open for closer study, thus destroying the fossils. Scientists have mostly</a:t>
            </a:r>
            <a:r>
              <a:rPr lang="en-US" sz="1400" dirty="0">
                <a:latin typeface="Arial" pitchFamily="34" charset="0"/>
                <a:cs typeface="Arial" pitchFamily="34" charset="0"/>
              </a:rPr>
              <a:t> </a:t>
            </a:r>
            <a:r>
              <a:rPr lang="el-GR" sz="1400" dirty="0"/>
              <a:t>Scientists have mostly relied on</a:t>
            </a:r>
            <a:r>
              <a:rPr lang="en-US" sz="1400" dirty="0"/>
              <a:t> comparative studies on living animals.</a:t>
            </a:r>
          </a:p>
          <a:p>
            <a:pPr eaLnBrk="0" fontAlgn="base" hangingPunct="0">
              <a:spcBef>
                <a:spcPct val="0"/>
              </a:spcBef>
              <a:spcAft>
                <a:spcPct val="0"/>
              </a:spcAft>
            </a:pPr>
            <a:endParaRPr lang="en-US" sz="1400" dirty="0"/>
          </a:p>
          <a:p>
            <a:r>
              <a:rPr lang="en-US" u="sng" dirty="0">
                <a:hlinkClick r:id="rId2"/>
              </a:rPr>
              <a:t>https://www.jsg.utexas.edu/news/2011/05/mammals-first-evolved-big-brains-for-better-sense-of-smell/</a:t>
            </a:r>
            <a:r>
              <a:rPr lang="en-US" dirty="0"/>
              <a:t> </a:t>
            </a:r>
            <a:endParaRPr lang="el-GR" dirty="0"/>
          </a:p>
          <a:p>
            <a:r>
              <a:rPr lang="en-US" dirty="0"/>
              <a:t> </a:t>
            </a:r>
            <a:endParaRPr lang="el-GR" dirty="0"/>
          </a:p>
          <a:p>
            <a:pPr eaLnBrk="0" fontAlgn="base" hangingPunct="0">
              <a:spcBef>
                <a:spcPct val="0"/>
              </a:spcBef>
              <a:spcAft>
                <a:spcPct val="0"/>
              </a:spcAft>
            </a:pPr>
            <a:endParaRPr lang="el-GR" sz="1400" dirty="0"/>
          </a:p>
          <a:p>
            <a:pPr lvl="0" eaLnBrk="0" fontAlgn="base" hangingPunct="0">
              <a:spcBef>
                <a:spcPct val="0"/>
              </a:spcBef>
              <a:spcAft>
                <a:spcPct val="0"/>
              </a:spcAft>
            </a:pPr>
            <a:endParaRPr lang="el-GR" sz="1400" dirty="0">
              <a:latin typeface="Arial" pitchFamily="34" charset="0"/>
              <a:cs typeface="Arial" pitchFamily="34" charset="0"/>
            </a:endParaRPr>
          </a:p>
        </p:txBody>
      </p:sp>
      <p:pic>
        <p:nvPicPr>
          <p:cNvPr id="54274" name="Picture 2" descr="CT scans of modern short-tailed opossum (left) and Hadrocodium (right) brains (pink). Olfactory bulbs are at front of brain (reddish pink). Credit: Matt Colbert."/>
          <p:cNvPicPr>
            <a:picLocks noChangeAspect="1" noChangeArrowheads="1"/>
          </p:cNvPicPr>
          <p:nvPr/>
        </p:nvPicPr>
        <p:blipFill>
          <a:blip r:embed="rId3" cstate="print"/>
          <a:srcRect/>
          <a:stretch>
            <a:fillRect/>
          </a:stretch>
        </p:blipFill>
        <p:spPr bwMode="auto">
          <a:xfrm>
            <a:off x="8328248" y="1412776"/>
            <a:ext cx="1877194" cy="1877194"/>
          </a:xfrm>
          <a:prstGeom prst="rect">
            <a:avLst/>
          </a:prstGeom>
          <a:noFill/>
        </p:spPr>
      </p:pic>
      <p:sp>
        <p:nvSpPr>
          <p:cNvPr id="4" name="TextBox 3"/>
          <p:cNvSpPr txBox="1"/>
          <p:nvPr/>
        </p:nvSpPr>
        <p:spPr>
          <a:xfrm>
            <a:off x="4799856" y="2060849"/>
            <a:ext cx="3168352" cy="769441"/>
          </a:xfrm>
          <a:prstGeom prst="rect">
            <a:avLst/>
          </a:prstGeom>
          <a:noFill/>
        </p:spPr>
        <p:txBody>
          <a:bodyPr wrap="square" rtlCol="0">
            <a:spAutoFit/>
          </a:bodyPr>
          <a:lstStyle/>
          <a:p>
            <a:r>
              <a:rPr lang="en-US" sz="1100" b="1" dirty="0"/>
              <a:t>CT scans of modern short-tailed opossum (left) and </a:t>
            </a:r>
            <a:r>
              <a:rPr lang="en-US" sz="1100" b="1" dirty="0" err="1"/>
              <a:t>Hadrocodium</a:t>
            </a:r>
            <a:r>
              <a:rPr lang="en-US" sz="1100" b="1" dirty="0"/>
              <a:t> (right) brains (pink). Olfactory bulbs are at front of brain (reddish pink). Credit: Matt Colbert</a:t>
            </a:r>
            <a:endParaRPr lang="el-GR" sz="1100" b="1" dirty="0"/>
          </a:p>
        </p:txBody>
      </p:sp>
      <p:sp>
        <p:nvSpPr>
          <p:cNvPr id="5" name="Title 4"/>
          <p:cNvSpPr>
            <a:spLocks noGrp="1"/>
          </p:cNvSpPr>
          <p:nvPr>
            <p:ph type="title"/>
          </p:nvPr>
        </p:nvSpPr>
        <p:spPr/>
        <p:txBody>
          <a:bodyPr>
            <a:normAutofit/>
          </a:bodyPr>
          <a:lstStyle/>
          <a:p>
            <a:pPr lvl="0"/>
            <a:r>
              <a:rPr lang="el-GR" sz="2400" b="1" dirty="0">
                <a:latin typeface="Arial" pitchFamily="34" charset="0"/>
                <a:cs typeface="Arial" pitchFamily="34" charset="0"/>
              </a:rPr>
              <a:t>Mammals First Evolved Big Brains for Better Sense of Smell</a:t>
            </a:r>
            <a:br>
              <a:rPr lang="el-GR" sz="2400" b="1" dirty="0">
                <a:latin typeface="Arial" pitchFamily="34" charset="0"/>
                <a:cs typeface="Arial" pitchFamily="34" charset="0"/>
              </a:rPr>
            </a:br>
            <a:r>
              <a:rPr lang="en-US" sz="2000" b="1" i="1" dirty="0">
                <a:latin typeface="Arial" pitchFamily="34" charset="0"/>
                <a:cs typeface="Arial" pitchFamily="34" charset="0"/>
              </a:rPr>
              <a:t>[</a:t>
            </a:r>
            <a:r>
              <a:rPr lang="el-GR" sz="2000" b="1" i="1" dirty="0">
                <a:latin typeface="Arial" pitchFamily="34" charset="0"/>
                <a:cs typeface="Arial" pitchFamily="34" charset="0"/>
              </a:rPr>
              <a:t>Από το περιοδικό </a:t>
            </a:r>
            <a:r>
              <a:rPr lang="en-US" sz="2000" b="1" i="1" dirty="0">
                <a:latin typeface="Arial" pitchFamily="34" charset="0"/>
                <a:cs typeface="Arial" pitchFamily="34" charset="0"/>
              </a:rPr>
              <a:t>Science]</a:t>
            </a:r>
            <a:r>
              <a:rPr lang="el-GR" sz="2000" b="1" i="1" dirty="0">
                <a:latin typeface="Arial" pitchFamily="34" charset="0"/>
                <a:cs typeface="Arial" pitchFamily="34" charset="0"/>
              </a:rPr>
              <a:t> </a:t>
            </a:r>
            <a:r>
              <a:rPr lang="el-GR" sz="2000" b="1" i="1" u="sng" dirty="0">
                <a:latin typeface="Arial" pitchFamily="34" charset="0"/>
                <a:cs typeface="Arial" pitchFamily="34" charset="0"/>
              </a:rPr>
              <a:t>Μεταφράστε το κείμενο και διαβάστε το!</a:t>
            </a:r>
            <a:endParaRPr lang="el-GR" sz="2400" b="1" i="1" u="sng" dirty="0"/>
          </a:p>
        </p:txBody>
      </p:sp>
    </p:spTree>
    <p:extLst>
      <p:ext uri="{BB962C8B-B14F-4D97-AF65-F5344CB8AC3E}">
        <p14:creationId xmlns:p14="http://schemas.microsoft.com/office/powerpoint/2010/main" val="2773097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91544" y="32048"/>
            <a:ext cx="8229600" cy="562074"/>
          </a:xfrm>
        </p:spPr>
        <p:txBody>
          <a:bodyPr>
            <a:normAutofit fontScale="90000"/>
          </a:bodyPr>
          <a:lstStyle/>
          <a:p>
            <a:r>
              <a:rPr lang="el-GR" dirty="0"/>
              <a:t>ΙΠΠΟΚΑΜΠΟΣ: το όργανο της μνήμης</a:t>
            </a:r>
          </a:p>
        </p:txBody>
      </p:sp>
      <p:pic>
        <p:nvPicPr>
          <p:cNvPr id="3" name="Εικόνα 2"/>
          <p:cNvPicPr/>
          <p:nvPr/>
        </p:nvPicPr>
        <p:blipFill>
          <a:blip r:embed="rId5">
            <a:extLst>
              <a:ext uri="{28A0092B-C50C-407E-A947-70E740481C1C}">
                <a14:useLocalDpi xmlns:a14="http://schemas.microsoft.com/office/drawing/2010/main" val="0"/>
              </a:ext>
            </a:extLst>
          </a:blip>
          <a:srcRect/>
          <a:stretch>
            <a:fillRect/>
          </a:stretch>
        </p:blipFill>
        <p:spPr bwMode="auto">
          <a:xfrm>
            <a:off x="6672066" y="957620"/>
            <a:ext cx="4999355" cy="3743325"/>
          </a:xfrm>
          <a:prstGeom prst="rect">
            <a:avLst/>
          </a:prstGeom>
          <a:noFill/>
          <a:ln>
            <a:noFill/>
          </a:ln>
        </p:spPr>
      </p:pic>
      <p:sp>
        <p:nvSpPr>
          <p:cNvPr id="4" name="TextBox 3"/>
          <p:cNvSpPr txBox="1"/>
          <p:nvPr/>
        </p:nvSpPr>
        <p:spPr>
          <a:xfrm>
            <a:off x="336884" y="964895"/>
            <a:ext cx="5183052" cy="4985980"/>
          </a:xfrm>
          <a:prstGeom prst="rect">
            <a:avLst/>
          </a:prstGeom>
          <a:noFill/>
        </p:spPr>
        <p:txBody>
          <a:bodyPr wrap="square" rtlCol="0">
            <a:spAutoFit/>
          </a:bodyPr>
          <a:lstStyle/>
          <a:p>
            <a:r>
              <a:rPr lang="el-GR" sz="2000" dirty="0"/>
              <a:t>Ο ιππόκαμπος ονομάστηκε έτσι επειδή το σχήμα του μοιάζει αόριστα με τον αντίστοιχο θαλάσσιο οργανισμό. Είναι υπεύθυνος για την κωδικοποίηση της μακροπρόθεσμης μνήμης του ανθρώπου.</a:t>
            </a:r>
          </a:p>
          <a:p>
            <a:r>
              <a:rPr lang="el-GR" sz="2000" dirty="0"/>
              <a:t>Ο ιππόκαμπος είναι αυτός που βοηθά τον άνθρωπο να «</a:t>
            </a:r>
            <a:r>
              <a:rPr lang="el-GR" sz="2000" dirty="0" err="1"/>
              <a:t>πλοηγείται</a:t>
            </a:r>
            <a:r>
              <a:rPr lang="el-GR" sz="2000" dirty="0"/>
              <a:t>» στο χώρο. Πρόκειται για ένα από τα παλαιότερα φυλογενετικά τμήματα του εγκεφάλου και αποτελεί μέρος του </a:t>
            </a:r>
            <a:r>
              <a:rPr lang="el-GR" sz="2000" b="1" dirty="0" err="1"/>
              <a:t>μεταιχμιακού</a:t>
            </a:r>
            <a:r>
              <a:rPr lang="el-GR" sz="2000" b="1" dirty="0"/>
              <a:t> συστήματος. </a:t>
            </a:r>
            <a:r>
              <a:rPr lang="el-GR" sz="2000" dirty="0"/>
              <a:t>Συμμετέχει στη μεταφορά πληροφοριών από τη βραχυπρόθεσμη μνήμη στη μακροπρόθεσμη. Οι άνθρωποι που έχουν εκτεταμένες διμερείς βλάβες στον ιππόκαμπο εμφανίζουν αδυναμία να σχηματίζουν ή να συγκρατούν πληροφορίες.</a:t>
            </a:r>
          </a:p>
          <a:p>
            <a:endParaRPr lang="el-GR" dirty="0"/>
          </a:p>
        </p:txBody>
      </p:sp>
      <p:pic>
        <p:nvPicPr>
          <p:cNvPr id="5" name="Εικόνα 4"/>
          <p:cNvPicPr>
            <a:picLocks noChangeAspect="1"/>
          </p:cNvPicPr>
          <p:nvPr/>
        </p:nvPicPr>
        <p:blipFill>
          <a:blip r:embed="rId6"/>
          <a:stretch>
            <a:fillRect/>
          </a:stretch>
        </p:blipFill>
        <p:spPr>
          <a:xfrm>
            <a:off x="8487594" y="5092476"/>
            <a:ext cx="1733550" cy="1162050"/>
          </a:xfrm>
          <a:prstGeom prst="rect">
            <a:avLst/>
          </a:prstGeom>
        </p:spPr>
      </p:pic>
      <p:pic>
        <p:nvPicPr>
          <p:cNvPr id="6"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5654451"/>
            <a:ext cx="609600" cy="609600"/>
          </a:xfrm>
          <a:prstGeom prst="rect">
            <a:avLst/>
          </a:prstGeom>
        </p:spPr>
      </p:pic>
    </p:spTree>
    <p:extLst>
      <p:ext uri="{BB962C8B-B14F-4D97-AF65-F5344CB8AC3E}">
        <p14:creationId xmlns:p14="http://schemas.microsoft.com/office/powerpoint/2010/main" val="3096772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37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5" cstate="print"/>
          <a:srcRect/>
          <a:stretch>
            <a:fillRect/>
          </a:stretch>
        </p:blipFill>
        <p:spPr bwMode="auto">
          <a:xfrm>
            <a:off x="1619451" y="270456"/>
            <a:ext cx="6398764" cy="6422033"/>
          </a:xfrm>
          <a:prstGeom prst="rect">
            <a:avLst/>
          </a:prstGeom>
          <a:noFill/>
          <a:ln w="9525">
            <a:noFill/>
            <a:miter lim="800000"/>
            <a:headEnd/>
            <a:tailEnd/>
          </a:ln>
        </p:spPr>
      </p:pic>
      <p:sp>
        <p:nvSpPr>
          <p:cNvPr id="3" name="TextBox 2"/>
          <p:cNvSpPr txBox="1"/>
          <p:nvPr/>
        </p:nvSpPr>
        <p:spPr>
          <a:xfrm>
            <a:off x="8152327" y="270456"/>
            <a:ext cx="3760631" cy="3693319"/>
          </a:xfrm>
          <a:prstGeom prst="rect">
            <a:avLst/>
          </a:prstGeom>
          <a:noFill/>
        </p:spPr>
        <p:txBody>
          <a:bodyPr wrap="square" rtlCol="0">
            <a:spAutoFit/>
          </a:bodyPr>
          <a:lstStyle/>
          <a:p>
            <a:r>
              <a:rPr lang="el-GR" dirty="0"/>
              <a:t>Πρώτα Ψάρια = Πριν 500 </a:t>
            </a:r>
            <a:r>
              <a:rPr lang="en-US" dirty="0" err="1"/>
              <a:t>mya</a:t>
            </a:r>
            <a:endParaRPr lang="en-US" dirty="0"/>
          </a:p>
          <a:p>
            <a:endParaRPr lang="en-US" dirty="0"/>
          </a:p>
          <a:p>
            <a:r>
              <a:rPr lang="el-GR" dirty="0"/>
              <a:t>Αμφίβια- Ερπετά = 405-345 </a:t>
            </a:r>
            <a:r>
              <a:rPr lang="en-US" dirty="0" err="1"/>
              <a:t>mya</a:t>
            </a:r>
            <a:r>
              <a:rPr lang="en-US" dirty="0"/>
              <a:t> </a:t>
            </a:r>
            <a:r>
              <a:rPr lang="el-GR" dirty="0"/>
              <a:t>πριν</a:t>
            </a:r>
          </a:p>
          <a:p>
            <a:endParaRPr lang="el-GR" dirty="0"/>
          </a:p>
          <a:p>
            <a:r>
              <a:rPr lang="el-GR" dirty="0"/>
              <a:t>Πτηνά        = 135 </a:t>
            </a:r>
            <a:r>
              <a:rPr lang="en-US" dirty="0" err="1"/>
              <a:t>mya</a:t>
            </a:r>
            <a:r>
              <a:rPr lang="en-US" dirty="0"/>
              <a:t> </a:t>
            </a:r>
            <a:r>
              <a:rPr lang="el-GR" dirty="0"/>
              <a:t>πριν</a:t>
            </a:r>
            <a:endParaRPr lang="en-US" dirty="0"/>
          </a:p>
          <a:p>
            <a:endParaRPr lang="en-US" dirty="0"/>
          </a:p>
          <a:p>
            <a:r>
              <a:rPr lang="el-GR" dirty="0"/>
              <a:t>Εκρηκτική ανάπτυξη θηλαστικών μετά τα                             65 </a:t>
            </a:r>
            <a:r>
              <a:rPr lang="en-US" dirty="0" err="1"/>
              <a:t>mya</a:t>
            </a:r>
            <a:r>
              <a:rPr lang="en-US" dirty="0"/>
              <a:t> </a:t>
            </a:r>
            <a:r>
              <a:rPr lang="el-GR" dirty="0"/>
              <a:t>πριν</a:t>
            </a:r>
          </a:p>
          <a:p>
            <a:endParaRPr lang="el-GR" dirty="0"/>
          </a:p>
          <a:p>
            <a:r>
              <a:rPr lang="el-GR" dirty="0"/>
              <a:t>Χιμπαντζής      = 7 </a:t>
            </a:r>
            <a:r>
              <a:rPr lang="en-US" dirty="0" err="1"/>
              <a:t>mya</a:t>
            </a:r>
            <a:endParaRPr lang="en-US" dirty="0"/>
          </a:p>
          <a:p>
            <a:endParaRPr lang="en-US" dirty="0"/>
          </a:p>
          <a:p>
            <a:r>
              <a:rPr lang="en-US" dirty="0"/>
              <a:t>Homo sapiens   = 200.000  </a:t>
            </a:r>
            <a:r>
              <a:rPr lang="el-GR" dirty="0"/>
              <a:t>χρόνια πριν</a:t>
            </a:r>
          </a:p>
        </p:txBody>
      </p:sp>
      <p:sp>
        <p:nvSpPr>
          <p:cNvPr id="4" name="Τίτλος 3"/>
          <p:cNvSpPr>
            <a:spLocks noGrp="1"/>
          </p:cNvSpPr>
          <p:nvPr>
            <p:ph type="title"/>
          </p:nvPr>
        </p:nvSpPr>
        <p:spPr>
          <a:xfrm>
            <a:off x="716280" y="-273094"/>
            <a:ext cx="10515600" cy="712005"/>
          </a:xfrm>
        </p:spPr>
        <p:txBody>
          <a:bodyPr>
            <a:normAutofit/>
          </a:bodyPr>
          <a:lstStyle/>
          <a:p>
            <a:r>
              <a:rPr lang="el-GR" sz="2400" b="1" dirty="0"/>
              <a:t>                                                         ΓΕΩΛΟΓΙΚΟΣ ΧΡΟΝΟΣ</a:t>
            </a:r>
          </a:p>
        </p:txBody>
      </p:sp>
      <p:pic>
        <p:nvPicPr>
          <p:cNvPr id="6" name="Εγγεγραμμένος ήχος">
            <a:hlinkClick r:id="" action="ppaction://media"/>
            <a:extLst>
              <a:ext uri="{FF2B5EF4-FFF2-40B4-BE49-F238E27FC236}">
                <a16:creationId xmlns:a16="http://schemas.microsoft.com/office/drawing/2014/main" id="{027656F1-E679-CB95-1BF1-A1F33BDA73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1786" y="4027275"/>
            <a:ext cx="609600" cy="609600"/>
          </a:xfrm>
          <a:prstGeom prst="rect">
            <a:avLst/>
          </a:prstGeom>
        </p:spPr>
      </p:pic>
    </p:spTree>
    <p:extLst>
      <p:ext uri="{BB962C8B-B14F-4D97-AF65-F5344CB8AC3E}">
        <p14:creationId xmlns:p14="http://schemas.microsoft.com/office/powerpoint/2010/main" val="195941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8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E02ACF58-8EB8-4A1C-83AC-DEC3220E3A39}"/>
              </a:ext>
            </a:extLst>
          </p:cNvPr>
          <p:cNvPicPr>
            <a:picLocks noChangeAspect="1"/>
          </p:cNvPicPr>
          <p:nvPr/>
        </p:nvPicPr>
        <p:blipFill>
          <a:blip r:embed="rId5"/>
          <a:stretch>
            <a:fillRect/>
          </a:stretch>
        </p:blipFill>
        <p:spPr>
          <a:xfrm>
            <a:off x="128587" y="1018381"/>
            <a:ext cx="11706225" cy="4821237"/>
          </a:xfrm>
          <a:prstGeom prst="rect">
            <a:avLst/>
          </a:prstGeom>
        </p:spPr>
      </p:pic>
      <p:pic>
        <p:nvPicPr>
          <p:cNvPr id="7" name="Εγγεγραμμένος ήχος">
            <a:hlinkClick r:id="" action="ppaction://media"/>
            <a:extLst>
              <a:ext uri="{FF2B5EF4-FFF2-40B4-BE49-F238E27FC236}">
                <a16:creationId xmlns:a16="http://schemas.microsoft.com/office/drawing/2014/main" id="{55E76598-1E25-4E8C-AE1E-666C47C5C0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9288" y="4359143"/>
            <a:ext cx="609600" cy="609600"/>
          </a:xfrm>
          <a:prstGeom prst="rect">
            <a:avLst/>
          </a:prstGeom>
        </p:spPr>
      </p:pic>
    </p:spTree>
    <p:extLst>
      <p:ext uri="{BB962C8B-B14F-4D97-AF65-F5344CB8AC3E}">
        <p14:creationId xmlns:p14="http://schemas.microsoft.com/office/powerpoint/2010/main" val="31394484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59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15900" y="1"/>
            <a:ext cx="11823700" cy="457199"/>
          </a:xfrm>
        </p:spPr>
        <p:txBody>
          <a:bodyPr>
            <a:normAutofit fontScale="90000"/>
          </a:bodyPr>
          <a:lstStyle/>
          <a:p>
            <a:br>
              <a:rPr lang="en-US" dirty="0"/>
            </a:br>
            <a:r>
              <a:rPr lang="el-GR" dirty="0"/>
              <a:t>Από τους πιθήκους στα ανθρωποειδή (</a:t>
            </a:r>
            <a:r>
              <a:rPr lang="en-US" dirty="0" err="1"/>
              <a:t>mya</a:t>
            </a:r>
            <a:r>
              <a:rPr lang="en-US" dirty="0"/>
              <a:t>=Million Years Ago)</a:t>
            </a:r>
            <a:br>
              <a:rPr lang="en-US" dirty="0"/>
            </a:br>
            <a:endParaRPr lang="el-GR" dirty="0"/>
          </a:p>
        </p:txBody>
      </p:sp>
      <p:pic>
        <p:nvPicPr>
          <p:cNvPr id="3" name="Εικόνα 2"/>
          <p:cNvPicPr>
            <a:picLocks noChangeAspect="1"/>
          </p:cNvPicPr>
          <p:nvPr/>
        </p:nvPicPr>
        <p:blipFill>
          <a:blip r:embed="rId5"/>
          <a:stretch>
            <a:fillRect/>
          </a:stretch>
        </p:blipFill>
        <p:spPr>
          <a:xfrm>
            <a:off x="1000125" y="773112"/>
            <a:ext cx="9048750" cy="6200775"/>
          </a:xfrm>
          <a:prstGeom prst="rect">
            <a:avLst/>
          </a:prstGeom>
        </p:spPr>
      </p:pic>
      <p:pic>
        <p:nvPicPr>
          <p:cNvPr id="4"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66029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8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7" cstate="print"/>
          <a:srcRect/>
          <a:stretch>
            <a:fillRect/>
          </a:stretch>
        </p:blipFill>
        <p:spPr bwMode="auto">
          <a:xfrm>
            <a:off x="160422" y="9525"/>
            <a:ext cx="8807116" cy="6838950"/>
          </a:xfrm>
          <a:prstGeom prst="rect">
            <a:avLst/>
          </a:prstGeom>
          <a:noFill/>
          <a:ln w="9525">
            <a:noFill/>
            <a:miter lim="800000"/>
            <a:headEnd/>
            <a:tailEnd/>
          </a:ln>
        </p:spPr>
      </p:pic>
      <p:sp>
        <p:nvSpPr>
          <p:cNvPr id="3" name="TextBox 2"/>
          <p:cNvSpPr txBox="1"/>
          <p:nvPr/>
        </p:nvSpPr>
        <p:spPr>
          <a:xfrm>
            <a:off x="1524000" y="5229200"/>
            <a:ext cx="3923928" cy="1477328"/>
          </a:xfrm>
          <a:prstGeom prst="rect">
            <a:avLst/>
          </a:prstGeom>
          <a:noFill/>
        </p:spPr>
        <p:txBody>
          <a:bodyPr wrap="square" rtlCol="0">
            <a:spAutoFit/>
          </a:bodyPr>
          <a:lstStyle/>
          <a:p>
            <a:r>
              <a:rPr lang="el-GR" sz="1000" dirty="0"/>
              <a:t>Παρά τη σημαντική ανατομική και λειτουργική ομοιότητα μεταξύ των περιοχών Wernicke και Broca στον άνθρωπο και τα ομόλογά του μη ανθρώπινα πρωτεύοντα θηλαστικά, υπάρχουν σημαντικές διαφορές στη συνδεσιμότητα μεταξύ των δύο περιοχών, με τους ανθρώπους να διαθέτουν σημαντικά ισχυρότερη και πιο διαδεδομένη συνδετικότητα μέσω της τοξοειδούς δέσμης. Στην πραγματικότητα, μελέτες δείχνουν ότι η κυρίαρχη επικοινωνία της αντίστοιχης με την περιοχή Βέρνικε στον </a:t>
            </a:r>
            <a:r>
              <a:rPr lang="el-GR" sz="1000" i="1" dirty="0"/>
              <a:t>Μακάκο</a:t>
            </a:r>
            <a:r>
              <a:rPr lang="el-GR" sz="1000" dirty="0"/>
              <a:t> είναι προς τον ραχιαίο προμετωπιαίο φλοιό και όχι προς την ομόλογη περιοχή Broca.</a:t>
            </a:r>
          </a:p>
        </p:txBody>
      </p:sp>
      <p:sp>
        <p:nvSpPr>
          <p:cNvPr id="4" name="TextBox 3"/>
          <p:cNvSpPr txBox="1"/>
          <p:nvPr/>
        </p:nvSpPr>
        <p:spPr>
          <a:xfrm>
            <a:off x="8839200" y="737937"/>
            <a:ext cx="3160295" cy="1569660"/>
          </a:xfrm>
          <a:prstGeom prst="rect">
            <a:avLst/>
          </a:prstGeom>
          <a:noFill/>
        </p:spPr>
        <p:txBody>
          <a:bodyPr wrap="square" rtlCol="0">
            <a:spAutoFit/>
          </a:bodyPr>
          <a:lstStyle/>
          <a:p>
            <a:r>
              <a:rPr lang="el-GR" sz="3200" dirty="0"/>
              <a:t>Διαφορές ανθρώπου και Χιμπαντζή</a:t>
            </a:r>
          </a:p>
        </p:txBody>
      </p:sp>
      <p:pic>
        <p:nvPicPr>
          <p:cNvPr id="5"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6" name="Εγγεγραμμένος ήχος">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742572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92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2986"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D02D31A0-1379-7E4A-052D-F8450697F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440737"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2">
            <a:extLst>
              <a:ext uri="{FF2B5EF4-FFF2-40B4-BE49-F238E27FC236}">
                <a16:creationId xmlns:a16="http://schemas.microsoft.com/office/drawing/2014/main" id="{B8E31ED5-A5B0-D038-E35B-F07EFD886CB3}"/>
              </a:ext>
            </a:extLst>
          </p:cNvPr>
          <p:cNvSpPr txBox="1">
            <a:spLocks noChangeArrowheads="1"/>
          </p:cNvSpPr>
          <p:nvPr/>
        </p:nvSpPr>
        <p:spPr bwMode="auto">
          <a:xfrm>
            <a:off x="3432176" y="2403478"/>
            <a:ext cx="21431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sz="1600" b="1" dirty="0" err="1">
                <a:latin typeface="Calibri" panose="020F0502020204030204" pitchFamily="34" charset="0"/>
              </a:rPr>
              <a:t>Δακτυλιδ</a:t>
            </a:r>
            <a:r>
              <a:rPr lang="el-GR" altLang="en-US" sz="1600" b="1" dirty="0">
                <a:latin typeface="Calibri" panose="020F0502020204030204" pitchFamily="34" charset="0"/>
              </a:rPr>
              <a:t>/</a:t>
            </a:r>
            <a:r>
              <a:rPr lang="el-GR" altLang="en-US" sz="1600" b="1" dirty="0" err="1">
                <a:latin typeface="Calibri" panose="020F0502020204030204" pitchFamily="34" charset="0"/>
              </a:rPr>
              <a:t>ληκες</a:t>
            </a:r>
            <a:r>
              <a:rPr lang="el-GR" altLang="en-US" sz="1600" b="1" dirty="0">
                <a:latin typeface="Calibri" panose="020F0502020204030204" pitchFamily="34" charset="0"/>
              </a:rPr>
              <a:t>-</a:t>
            </a:r>
            <a:r>
              <a:rPr lang="en-US" altLang="en-US" sz="1600" b="1" dirty="0">
                <a:latin typeface="Calibri" panose="020F0502020204030204" pitchFamily="34" charset="0"/>
              </a:rPr>
              <a:t>Annelida</a:t>
            </a:r>
            <a:endParaRPr lang="el-GR" altLang="en-US" sz="1600" b="1" dirty="0">
              <a:latin typeface="Calibri" panose="020F0502020204030204" pitchFamily="34" charset="0"/>
            </a:endParaRPr>
          </a:p>
        </p:txBody>
      </p:sp>
      <p:sp>
        <p:nvSpPr>
          <p:cNvPr id="3" name="TextBox 2">
            <a:extLst>
              <a:ext uri="{FF2B5EF4-FFF2-40B4-BE49-F238E27FC236}">
                <a16:creationId xmlns:a16="http://schemas.microsoft.com/office/drawing/2014/main" id="{E5BCB22F-FCB2-AB88-181C-B4C6CCBF41FA}"/>
              </a:ext>
            </a:extLst>
          </p:cNvPr>
          <p:cNvSpPr txBox="1"/>
          <p:nvPr/>
        </p:nvSpPr>
        <p:spPr>
          <a:xfrm>
            <a:off x="8534400" y="165100"/>
            <a:ext cx="3556000" cy="5632311"/>
          </a:xfrm>
          <a:prstGeom prst="rect">
            <a:avLst/>
          </a:prstGeom>
          <a:noFill/>
        </p:spPr>
        <p:txBody>
          <a:bodyPr wrap="square" rtlCol="0">
            <a:spAutoFit/>
          </a:bodyPr>
          <a:lstStyle/>
          <a:p>
            <a:r>
              <a:rPr lang="el-GR" dirty="0"/>
              <a:t>Μας ενδιαφέρουν Οι Συνομοταξίες: </a:t>
            </a:r>
            <a:r>
              <a:rPr lang="el-GR" b="1" dirty="0"/>
              <a:t>Κοιλεντερόζωα (Μέδουσα) </a:t>
            </a:r>
            <a:r>
              <a:rPr lang="el-GR" dirty="0"/>
              <a:t>διότι έχει Ακτινωτή Συμμετρία</a:t>
            </a:r>
          </a:p>
          <a:p>
            <a:r>
              <a:rPr lang="el-GR" b="1" dirty="0" err="1"/>
              <a:t>Δακτυλιοσκώληκες</a:t>
            </a:r>
            <a:r>
              <a:rPr lang="el-GR" dirty="0"/>
              <a:t>=Αμφίπλευρη Συμμετρία</a:t>
            </a:r>
          </a:p>
          <a:p>
            <a:r>
              <a:rPr lang="el-GR" b="1" dirty="0"/>
              <a:t>Συνομοταξία Μαλάκια</a:t>
            </a:r>
            <a:r>
              <a:rPr lang="el-GR" dirty="0"/>
              <a:t>: Εδώ ανήκει η </a:t>
            </a:r>
            <a:r>
              <a:rPr lang="en-US" b="1" i="1" dirty="0"/>
              <a:t>Aplysia californica</a:t>
            </a:r>
            <a:r>
              <a:rPr lang="en-US" dirty="0"/>
              <a:t>, </a:t>
            </a:r>
            <a:r>
              <a:rPr lang="el-GR" dirty="0"/>
              <a:t>Ομοταξία-Γαστερόποδα που έχει εγκέφαλο με 20.000 νευρώνες (ΝΚ)=Πειραματόζωο του </a:t>
            </a:r>
            <a:r>
              <a:rPr lang="el-GR" dirty="0" err="1"/>
              <a:t>καθ</a:t>
            </a:r>
            <a:r>
              <a:rPr lang="el-GR" dirty="0"/>
              <a:t>. </a:t>
            </a:r>
            <a:r>
              <a:rPr lang="en-US" dirty="0"/>
              <a:t>Kandel</a:t>
            </a:r>
            <a:r>
              <a:rPr lang="el-GR" dirty="0"/>
              <a:t>.</a:t>
            </a:r>
          </a:p>
          <a:p>
            <a:r>
              <a:rPr lang="el-GR" b="1" dirty="0"/>
              <a:t>ΚΑΙ ΦΥΣΙΚΑ ΤΑ ΧΟΡΔΩΤΑ (ΣΠΟΝΔΥΛΩΤΑ)</a:t>
            </a:r>
            <a:endParaRPr lang="en-US" b="1" dirty="0"/>
          </a:p>
          <a:p>
            <a:endParaRPr lang="en-US" b="1" dirty="0"/>
          </a:p>
          <a:p>
            <a:endParaRPr lang="en-US" b="1" dirty="0"/>
          </a:p>
          <a:p>
            <a:endParaRPr lang="en-US" b="1" dirty="0"/>
          </a:p>
          <a:p>
            <a:r>
              <a:rPr lang="en-US" b="1" dirty="0"/>
              <a:t>*</a:t>
            </a:r>
            <a:r>
              <a:rPr lang="el-GR" b="1" dirty="0"/>
              <a:t>Υπάρχει και η </a:t>
            </a:r>
            <a:r>
              <a:rPr lang="el-GR" b="1" dirty="0" err="1"/>
              <a:t>Συνομ</a:t>
            </a:r>
            <a:r>
              <a:rPr lang="el-GR" b="1" dirty="0"/>
              <a:t>/</a:t>
            </a:r>
            <a:r>
              <a:rPr lang="el-GR" b="1" dirty="0" err="1"/>
              <a:t>ξία</a:t>
            </a:r>
            <a:r>
              <a:rPr lang="el-GR" b="1" dirty="0"/>
              <a:t> Σπόγγοι, που απλά θα θυμόσαστε πως είναι </a:t>
            </a:r>
            <a:r>
              <a:rPr lang="el-GR" b="1" dirty="0" err="1"/>
              <a:t>Ζωϊκοί</a:t>
            </a:r>
            <a:r>
              <a:rPr lang="el-GR" b="1" dirty="0"/>
              <a:t> οργανισμοί.</a:t>
            </a:r>
          </a:p>
          <a:p>
            <a:endParaRPr lang="en-US" dirty="0"/>
          </a:p>
        </p:txBody>
      </p:sp>
      <p:sp>
        <p:nvSpPr>
          <p:cNvPr id="4" name="Title 3">
            <a:extLst>
              <a:ext uri="{FF2B5EF4-FFF2-40B4-BE49-F238E27FC236}">
                <a16:creationId xmlns:a16="http://schemas.microsoft.com/office/drawing/2014/main" id="{CA2514B9-EAC5-40A7-8655-E6EC9D288069}"/>
              </a:ext>
            </a:extLst>
          </p:cNvPr>
          <p:cNvSpPr>
            <a:spLocks noGrp="1"/>
          </p:cNvSpPr>
          <p:nvPr>
            <p:ph type="title"/>
          </p:nvPr>
        </p:nvSpPr>
        <p:spPr>
          <a:xfrm>
            <a:off x="1159479" y="-1140233"/>
            <a:ext cx="9603275" cy="1049235"/>
          </a:xfrm>
        </p:spPr>
        <p:txBody>
          <a:bodyPr>
            <a:normAutofit fontScale="90000"/>
          </a:bodyPr>
          <a:lstStyle/>
          <a:p>
            <a:r>
              <a:rPr lang="el-GR" dirty="0"/>
              <a:t>ΥΠΑΡΧΟΥΝ 8 ΣΥΝΟΜΟΤΑΞΙΕΣ, ΑΛΛΑ ΘΑ ΘΥΜΟΣΑΣΤΕ ΤΙΣ ΕΞΗΣ 4!</a:t>
            </a:r>
            <a:endParaRPr lang="en-US" dirty="0"/>
          </a:p>
        </p:txBody>
      </p:sp>
    </p:spTree>
    <p:extLst>
      <p:ext uri="{BB962C8B-B14F-4D97-AF65-F5344CB8AC3E}">
        <p14:creationId xmlns:p14="http://schemas.microsoft.com/office/powerpoint/2010/main" val="290721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365126"/>
            <a:ext cx="12192000" cy="645528"/>
          </a:xfrm>
        </p:spPr>
        <p:txBody>
          <a:bodyPr>
            <a:normAutofit/>
          </a:bodyPr>
          <a:lstStyle/>
          <a:p>
            <a:r>
              <a:rPr lang="el-GR" sz="3600" b="1" dirty="0"/>
              <a:t>Είδη Συμμετρίας: Έννοια που συνοδεύει την εξέλιξη των ΝΣ.</a:t>
            </a:r>
          </a:p>
        </p:txBody>
      </p:sp>
      <p:pic>
        <p:nvPicPr>
          <p:cNvPr id="3" name="Εικόνα 2"/>
          <p:cNvPicPr>
            <a:picLocks noChangeAspect="1"/>
          </p:cNvPicPr>
          <p:nvPr/>
        </p:nvPicPr>
        <p:blipFill>
          <a:blip r:embed="rId2"/>
          <a:stretch>
            <a:fillRect/>
          </a:stretch>
        </p:blipFill>
        <p:spPr>
          <a:xfrm>
            <a:off x="1001963" y="1190625"/>
            <a:ext cx="8458200" cy="4476750"/>
          </a:xfrm>
          <a:prstGeom prst="rect">
            <a:avLst/>
          </a:prstGeom>
        </p:spPr>
      </p:pic>
      <p:sp>
        <p:nvSpPr>
          <p:cNvPr id="4" name="TextBox 3">
            <a:extLst>
              <a:ext uri="{FF2B5EF4-FFF2-40B4-BE49-F238E27FC236}">
                <a16:creationId xmlns:a16="http://schemas.microsoft.com/office/drawing/2014/main" id="{DDC90FEE-5208-4A45-9C01-3C36FCA3F901}"/>
              </a:ext>
            </a:extLst>
          </p:cNvPr>
          <p:cNvSpPr txBox="1"/>
          <p:nvPr/>
        </p:nvSpPr>
        <p:spPr>
          <a:xfrm>
            <a:off x="465221" y="5667375"/>
            <a:ext cx="4138863" cy="646331"/>
          </a:xfrm>
          <a:prstGeom prst="rect">
            <a:avLst/>
          </a:prstGeom>
          <a:noFill/>
        </p:spPr>
        <p:txBody>
          <a:bodyPr wrap="square" rtlCol="0">
            <a:spAutoFit/>
          </a:bodyPr>
          <a:lstStyle/>
          <a:p>
            <a:r>
              <a:rPr lang="el-GR" dirty="0"/>
              <a:t>Στην ακτινωτή συμμετρία το ζώο μπορεί                                                     </a:t>
            </a:r>
          </a:p>
          <a:p>
            <a:r>
              <a:rPr lang="el-GR" dirty="0"/>
              <a:t>Να χωριστεί σε πολλά ίδια μισά</a:t>
            </a:r>
            <a:endParaRPr lang="en-US" dirty="0"/>
          </a:p>
        </p:txBody>
      </p:sp>
      <p:sp>
        <p:nvSpPr>
          <p:cNvPr id="5" name="TextBox 4">
            <a:extLst>
              <a:ext uri="{FF2B5EF4-FFF2-40B4-BE49-F238E27FC236}">
                <a16:creationId xmlns:a16="http://schemas.microsoft.com/office/drawing/2014/main" id="{42F62F2E-2785-4270-930B-F10C43F3C16E}"/>
              </a:ext>
            </a:extLst>
          </p:cNvPr>
          <p:cNvSpPr txBox="1"/>
          <p:nvPr/>
        </p:nvSpPr>
        <p:spPr>
          <a:xfrm>
            <a:off x="5502442" y="5855368"/>
            <a:ext cx="4700337" cy="923330"/>
          </a:xfrm>
          <a:prstGeom prst="rect">
            <a:avLst/>
          </a:prstGeom>
          <a:noFill/>
        </p:spPr>
        <p:txBody>
          <a:bodyPr wrap="square" rtlCol="0">
            <a:spAutoFit/>
          </a:bodyPr>
          <a:lstStyle/>
          <a:p>
            <a:r>
              <a:rPr lang="el-GR" dirty="0"/>
              <a:t>Στην Αμφίπλευρη: Μόνο μία περίπτωση χωρισμού σε δύο ίδια μισά. Συνοδεύεται συνήθως από την </a:t>
            </a:r>
            <a:r>
              <a:rPr lang="el-GR" b="1" dirty="0" err="1"/>
              <a:t>Κεφαλοποίηση</a:t>
            </a:r>
            <a:endParaRPr lang="en-US" b="1" dirty="0"/>
          </a:p>
        </p:txBody>
      </p:sp>
    </p:spTree>
    <p:extLst>
      <p:ext uri="{BB962C8B-B14F-4D97-AF65-F5344CB8AC3E}">
        <p14:creationId xmlns:p14="http://schemas.microsoft.com/office/powerpoint/2010/main" val="3231002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4" name="Τίτλος 3"/>
          <p:cNvSpPr>
            <a:spLocks noGrp="1"/>
          </p:cNvSpPr>
          <p:nvPr>
            <p:ph type="title"/>
          </p:nvPr>
        </p:nvSpPr>
        <p:spPr>
          <a:xfrm>
            <a:off x="292100" y="-559594"/>
            <a:ext cx="10515600" cy="1325563"/>
          </a:xfrm>
        </p:spPr>
        <p:txBody>
          <a:bodyPr/>
          <a:lstStyle/>
          <a:p>
            <a:r>
              <a:rPr lang="el-GR" dirty="0">
                <a:latin typeface="Bahnschrift" panose="020B0502040204020203" pitchFamily="34" charset="0"/>
              </a:rPr>
              <a:t>                     Νευρικό Σύστημα</a:t>
            </a:r>
          </a:p>
        </p:txBody>
      </p:sp>
      <p:sp>
        <p:nvSpPr>
          <p:cNvPr id="5" name="Ορθογώνιο 4"/>
          <p:cNvSpPr/>
          <p:nvPr/>
        </p:nvSpPr>
        <p:spPr>
          <a:xfrm>
            <a:off x="800100" y="1956594"/>
            <a:ext cx="10198100" cy="3883114"/>
          </a:xfrm>
          <a:prstGeom prst="rect">
            <a:avLst/>
          </a:prstGeom>
        </p:spPr>
        <p:txBody>
          <a:bodyPr wrap="square">
            <a:spAutoFit/>
          </a:bodyPr>
          <a:lstStyle/>
          <a:p>
            <a:pPr>
              <a:lnSpc>
                <a:spcPct val="107000"/>
              </a:lnSpc>
              <a:spcAft>
                <a:spcPts val="750"/>
              </a:spcAft>
            </a:pPr>
            <a:r>
              <a:rPr lang="el-GR" sz="28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Ποιος είναι ο ρόλος του Νευρικού Συστήματος; </a:t>
            </a:r>
            <a:endParaRPr lang="el-G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50"/>
              </a:spcAft>
            </a:pPr>
            <a:r>
              <a:rPr lang="el-GR" sz="28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Το ΝΣ είναι ένα υπολογιστικό και επικοινωνιακό σύστημα εξειδικευμένων κυττάρων για να μπορεί ένας ζωντανός οργανισμός (</a:t>
            </a:r>
            <a:r>
              <a:rPr lang="el-GR" sz="280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ζωϊκός</a:t>
            </a:r>
            <a:r>
              <a:rPr lang="el-GR" sz="28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να αντιλαμβάνεται γρήγορα το περιβάλλον, να το αναλύει, για  να μπορεί να μετακινήσει το σώμα με τον κατάλληλο τρόπο και στον κατάλληλο χρόνο. Για να γίνει αυτό, τα νευρικά συστήματα έχουν γενικά δύο αρχές σχεδιασμού: Τα Νευρικά Δίχτυα και τα Γάγγλια.</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5182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1520156" y="0"/>
            <a:ext cx="9859044" cy="7887235"/>
          </a:xfrm>
          <a:prstGeom prst="rect">
            <a:avLst/>
          </a:prstGeom>
          <a:noFill/>
          <a:ln w="9525">
            <a:noFill/>
            <a:miter lim="800000"/>
            <a:headEnd/>
            <a:tailEnd/>
          </a:ln>
        </p:spPr>
      </p:pic>
    </p:spTree>
    <p:extLst>
      <p:ext uri="{BB962C8B-B14F-4D97-AF65-F5344CB8AC3E}">
        <p14:creationId xmlns:p14="http://schemas.microsoft.com/office/powerpoint/2010/main" val="1407518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94362" y="0"/>
            <a:ext cx="9603275" cy="1049235"/>
          </a:xfrm>
        </p:spPr>
        <p:txBody>
          <a:bodyPr/>
          <a:lstStyle/>
          <a:p>
            <a:r>
              <a:rPr lang="el-GR" dirty="0"/>
              <a:t>Είδη Συμμετρίας- Συνέχεια</a:t>
            </a:r>
          </a:p>
        </p:txBody>
      </p:sp>
      <p:sp>
        <p:nvSpPr>
          <p:cNvPr id="3" name="Ορθογώνιο 2"/>
          <p:cNvSpPr/>
          <p:nvPr/>
        </p:nvSpPr>
        <p:spPr>
          <a:xfrm>
            <a:off x="528721" y="2058360"/>
            <a:ext cx="10185400" cy="4917115"/>
          </a:xfrm>
          <a:prstGeom prst="rect">
            <a:avLst/>
          </a:prstGeom>
        </p:spPr>
        <p:txBody>
          <a:bodyPr wrap="square">
            <a:spAutoFit/>
          </a:bodyPr>
          <a:lstStyle/>
          <a:p>
            <a:pPr>
              <a:lnSpc>
                <a:spcPct val="107000"/>
              </a:lnSpc>
              <a:spcAft>
                <a:spcPts val="750"/>
              </a:spcAft>
            </a:pP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Ένας γενικός κανόνας είναι ότι τα ζώα με Ακτινωτή Συμμετρία (Μέδουσα, ανεμώνες, Ύδρα) έχουν νευρικά δίχτυα, όπως ονομάζεται μια γενική κατανομή των νευρώνων σε όλο το σώμα. Τα ζώα με Αμφίπλευρη συμμετρία (έντομα, σκουλήκια, άνθρωποι), ωστόσο, έχουν συλλογές νευρώνων ομαδοποιημένες σε </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γάγγλια</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ενώ συχνά, υπάρχει μια συγκέντρωση από γάγγλια στο πρόσθιο μέρος του ζώου που σχηματίζουν ένα μεγαλύτερο </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Γάγγλιο </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που ονομάζεται "</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εγκέφαλος"</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endParaRPr lang="el-GR" sz="3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50"/>
              </a:spcAft>
            </a:pP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Βέβαια, η Βιολογία είναι μια επιστήμη γνωστή, για την ύπαρξη εξαιρέσεων. Το ίδιο συμβαίνει και  στην οργάνωση του νευρικού συστήματος. Ένας Αστερίας, λ.χ. έχει ακτινωτή συμμετρία, αλλά δεν έχει νευρικό δίχτυο. Επιπλέον, δεν έχουν όλα τα ζώα νευρικά συστήματα, όπως αυτό συμβαίνει στα </a:t>
            </a:r>
            <a:r>
              <a:rPr lang="el-GR" sz="240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Ποροφόρα</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(Σπόγγοι, δηλ. σφουγγάρια).</a:t>
            </a:r>
            <a:endParaRPr lang="el-GR"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7459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0100" y="0"/>
            <a:ext cx="10515600" cy="1325563"/>
          </a:xfrm>
        </p:spPr>
        <p:txBody>
          <a:bodyPr/>
          <a:lstStyle/>
          <a:p>
            <a:r>
              <a:rPr lang="el-GR" dirty="0"/>
              <a:t>Από το Νευρικό Δίκτυο στα Γάγγλια</a:t>
            </a:r>
          </a:p>
        </p:txBody>
      </p:sp>
      <p:pic>
        <p:nvPicPr>
          <p:cNvPr id="4" name="Εικόνα 3"/>
          <p:cNvPicPr>
            <a:picLocks noChangeAspect="1"/>
          </p:cNvPicPr>
          <p:nvPr/>
        </p:nvPicPr>
        <p:blipFill>
          <a:blip r:embed="rId2"/>
          <a:stretch>
            <a:fillRect/>
          </a:stretch>
        </p:blipFill>
        <p:spPr>
          <a:xfrm>
            <a:off x="1212850" y="1162050"/>
            <a:ext cx="8572500" cy="5695950"/>
          </a:xfrm>
          <a:prstGeom prst="rect">
            <a:avLst/>
          </a:prstGeom>
        </p:spPr>
      </p:pic>
      <p:sp>
        <p:nvSpPr>
          <p:cNvPr id="3" name="TextBox 2">
            <a:extLst>
              <a:ext uri="{FF2B5EF4-FFF2-40B4-BE49-F238E27FC236}">
                <a16:creationId xmlns:a16="http://schemas.microsoft.com/office/drawing/2014/main" id="{7D63784C-1614-4D7C-95F8-575CB243EE6F}"/>
              </a:ext>
            </a:extLst>
          </p:cNvPr>
          <p:cNvSpPr txBox="1"/>
          <p:nvPr/>
        </p:nvSpPr>
        <p:spPr>
          <a:xfrm>
            <a:off x="5935579" y="7331242"/>
            <a:ext cx="6079958" cy="923330"/>
          </a:xfrm>
          <a:prstGeom prst="rect">
            <a:avLst/>
          </a:prstGeom>
          <a:noFill/>
        </p:spPr>
        <p:txBody>
          <a:bodyPr wrap="square" rtlCol="0">
            <a:spAutoFit/>
          </a:bodyPr>
          <a:lstStyle/>
          <a:p>
            <a:r>
              <a:rPr lang="el-GR" dirty="0"/>
              <a:t> Όπως βλέπετε στη Συνομοταξία των Αρθροπόδων-Ομοταξία Έντομα (Γιατί είναι έντομο????), Υπάρχουν και ο Εγκέφαλος και τα Γάγγλια.</a:t>
            </a:r>
            <a:endParaRPr lang="en-US" dirty="0"/>
          </a:p>
        </p:txBody>
      </p:sp>
    </p:spTree>
    <p:extLst>
      <p:ext uri="{BB962C8B-B14F-4D97-AF65-F5344CB8AC3E}">
        <p14:creationId xmlns:p14="http://schemas.microsoft.com/office/powerpoint/2010/main" val="697652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1119501"/>
            <a:ext cx="12027315" cy="5940088"/>
          </a:xfrm>
          <a:prstGeom prst="rect">
            <a:avLst/>
          </a:prstGeom>
        </p:spPr>
        <p:txBody>
          <a:bodyPr wrap="square">
            <a:spAutoFit/>
          </a:bodyPr>
          <a:lstStyle/>
          <a:p>
            <a:pPr algn="just"/>
            <a:r>
              <a:rPr lang="el-GR" sz="2000" dirty="0">
                <a:solidFill>
                  <a:srgbClr val="000000"/>
                </a:solidFill>
                <a:latin typeface="Trebuchet MS" panose="020B0603020202020204" pitchFamily="34" charset="0"/>
                <a:ea typeface="Times New Roman" panose="02020603050405020304" pitchFamily="18" charset="0"/>
              </a:rPr>
              <a:t>Οι σημαντικότεροι σταθμοί στην εξέλιξη του ΝΣ των ζώων γενικά μπορούμε να πούμε πώς είναι οι εξής:</a:t>
            </a:r>
            <a:endParaRPr lang="el-GR" sz="2000" dirty="0">
              <a:latin typeface="Times New Roman" panose="02020603050405020304" pitchFamily="18" charset="0"/>
              <a:ea typeface="Times New Roman" panose="02020603050405020304" pitchFamily="18" charset="0"/>
            </a:endParaRPr>
          </a:p>
          <a:p>
            <a:pPr marL="342900" algn="just">
              <a:buFont typeface="Arial" panose="020B0604020202020204" pitchFamily="34" charset="0"/>
              <a:buChar char="•"/>
              <a:tabLst>
                <a:tab pos="457200" algn="l"/>
              </a:tabLst>
            </a:pPr>
            <a:r>
              <a:rPr lang="el-GR" sz="2000" dirty="0">
                <a:solidFill>
                  <a:srgbClr val="000000"/>
                </a:solidFill>
                <a:latin typeface="Trebuchet MS" panose="020B0603020202020204" pitchFamily="34" charset="0"/>
                <a:ea typeface="Times New Roman" panose="02020603050405020304" pitchFamily="18" charset="0"/>
              </a:rPr>
              <a:t>Αρχικά μετάβαση από τ</a:t>
            </a:r>
            <a:r>
              <a:rPr lang="en-US" sz="2000" dirty="0">
                <a:solidFill>
                  <a:srgbClr val="000000"/>
                </a:solidFill>
                <a:latin typeface="Trebuchet MS" panose="020B0603020202020204" pitchFamily="34" charset="0"/>
                <a:ea typeface="Times New Roman" panose="02020603050405020304" pitchFamily="18" charset="0"/>
              </a:rPr>
              <a:t>o </a:t>
            </a:r>
            <a:r>
              <a:rPr lang="el-GR" sz="2000" dirty="0">
                <a:solidFill>
                  <a:srgbClr val="000000"/>
                </a:solidFill>
                <a:latin typeface="Trebuchet MS" panose="020B0603020202020204" pitchFamily="34" charset="0"/>
                <a:ea typeface="Times New Roman" panose="02020603050405020304" pitchFamily="18" charset="0"/>
              </a:rPr>
              <a:t>ΥΠΟΒΑΣΙΛΕΙΟ </a:t>
            </a:r>
            <a:r>
              <a:rPr lang="el-GR" sz="2000" b="1" dirty="0">
                <a:solidFill>
                  <a:srgbClr val="000000"/>
                </a:solidFill>
                <a:latin typeface="Trebuchet MS" panose="020B0603020202020204" pitchFamily="34" charset="0"/>
                <a:ea typeface="Times New Roman" panose="02020603050405020304" pitchFamily="18" charset="0"/>
              </a:rPr>
              <a:t>Πρωτόζωα</a:t>
            </a:r>
            <a:r>
              <a:rPr lang="el-GR" sz="2000" dirty="0">
                <a:solidFill>
                  <a:srgbClr val="000000"/>
                </a:solidFill>
                <a:latin typeface="Trebuchet MS" panose="020B0603020202020204" pitchFamily="34" charset="0"/>
                <a:ea typeface="Times New Roman" panose="02020603050405020304" pitchFamily="18" charset="0"/>
              </a:rPr>
              <a:t> στο ΥΠΟΒΑΣΙΛΕΙΟ </a:t>
            </a:r>
            <a:r>
              <a:rPr lang="el-GR" sz="2000" b="1" dirty="0" err="1">
                <a:solidFill>
                  <a:srgbClr val="000000"/>
                </a:solidFill>
                <a:latin typeface="Trebuchet MS" panose="020B0603020202020204" pitchFamily="34" charset="0"/>
                <a:ea typeface="Times New Roman" panose="02020603050405020304" pitchFamily="18" charset="0"/>
              </a:rPr>
              <a:t>Μετάζωα</a:t>
            </a:r>
            <a:r>
              <a:rPr lang="el-GR" sz="2000" dirty="0">
                <a:solidFill>
                  <a:srgbClr val="000000"/>
                </a:solidFill>
                <a:latin typeface="Trebuchet MS" panose="020B0603020202020204" pitchFamily="34" charset="0"/>
                <a:ea typeface="Times New Roman" panose="02020603050405020304" pitchFamily="18" charset="0"/>
              </a:rPr>
              <a:t>: δηλαδή από το μονοκύτταρο</a:t>
            </a:r>
            <a:r>
              <a:rPr lang="en-US" sz="2000" dirty="0">
                <a:solidFill>
                  <a:srgbClr val="000000"/>
                </a:solidFill>
                <a:latin typeface="Abadi" panose="020B0604020104020204" pitchFamily="34" charset="0"/>
                <a:ea typeface="Times New Roman" panose="02020603050405020304" pitchFamily="18" charset="0"/>
              </a:rPr>
              <a:t> (</a:t>
            </a:r>
            <a:r>
              <a:rPr lang="el-GR" sz="2000" dirty="0">
                <a:solidFill>
                  <a:srgbClr val="000000"/>
                </a:solidFill>
                <a:latin typeface="Trebuchet MS" panose="020B0603020202020204" pitchFamily="34" charset="0"/>
                <a:ea typeface="Times New Roman" panose="02020603050405020304" pitchFamily="18" charset="0"/>
              </a:rPr>
              <a:t>όπου ένα κύτταρο εκτελεί όλες τις λειτουργίες) στο πολυκύτταρο. Με τον τρόπο αυτό επιτρέπεται ο σχηματισμός ειδικών κυττάρων, των νευρικών (ΝΚ). Σε πρώτη φάση, στους Σπόγγους (</a:t>
            </a:r>
            <a:r>
              <a:rPr lang="el-GR" sz="2000" b="1" dirty="0">
                <a:solidFill>
                  <a:srgbClr val="000000"/>
                </a:solidFill>
                <a:latin typeface="Trebuchet MS" panose="020B0603020202020204" pitchFamily="34" charset="0"/>
                <a:ea typeface="Times New Roman" panose="02020603050405020304" pitchFamily="18" charset="0"/>
              </a:rPr>
              <a:t>Συνομοταξία Σπόγγοι</a:t>
            </a:r>
            <a:r>
              <a:rPr lang="el-GR" sz="2000" dirty="0">
                <a:solidFill>
                  <a:srgbClr val="000000"/>
                </a:solidFill>
                <a:latin typeface="Trebuchet MS" panose="020B0603020202020204" pitchFamily="34" charset="0"/>
                <a:ea typeface="Times New Roman" panose="02020603050405020304" pitchFamily="18" charset="0"/>
              </a:rPr>
              <a:t>, που είναι ακίνητοι </a:t>
            </a:r>
            <a:r>
              <a:rPr lang="el-GR" sz="2000" dirty="0" err="1">
                <a:solidFill>
                  <a:srgbClr val="000000"/>
                </a:solidFill>
                <a:latin typeface="Trebuchet MS" panose="020B0603020202020204" pitchFamily="34" charset="0"/>
                <a:ea typeface="Times New Roman" panose="02020603050405020304" pitchFamily="18" charset="0"/>
              </a:rPr>
              <a:t>ζωϊκοί</a:t>
            </a:r>
            <a:r>
              <a:rPr lang="el-GR" sz="2000" dirty="0">
                <a:solidFill>
                  <a:srgbClr val="000000"/>
                </a:solidFill>
                <a:latin typeface="Trebuchet MS" panose="020B0603020202020204" pitchFamily="34" charset="0"/>
                <a:ea typeface="Times New Roman" panose="02020603050405020304" pitchFamily="18" charset="0"/>
              </a:rPr>
              <a:t> οργανισμοί) το ΝΣ είναι διάχυτο και χωρίς </a:t>
            </a:r>
            <a:r>
              <a:rPr lang="el-GR" sz="2000" b="1" u="sng" dirty="0">
                <a:solidFill>
                  <a:srgbClr val="000000"/>
                </a:solidFill>
                <a:latin typeface="Trebuchet MS" panose="020B0603020202020204" pitchFamily="34" charset="0"/>
                <a:ea typeface="Times New Roman" panose="02020603050405020304" pitchFamily="18" charset="0"/>
              </a:rPr>
              <a:t>ΚΑΜΙΑ Συμμετρία</a:t>
            </a:r>
            <a:r>
              <a:rPr lang="el-GR" sz="2000" dirty="0">
                <a:solidFill>
                  <a:srgbClr val="000000"/>
                </a:solidFill>
                <a:latin typeface="Trebuchet MS" panose="020B0603020202020204" pitchFamily="34" charset="0"/>
                <a:ea typeface="Times New Roman" panose="02020603050405020304" pitchFamily="18" charset="0"/>
              </a:rPr>
              <a:t>.</a:t>
            </a:r>
          </a:p>
          <a:p>
            <a:pPr marL="342900" algn="just">
              <a:buFont typeface="Arial" panose="020B0604020202020204" pitchFamily="34" charset="0"/>
              <a:buChar char="•"/>
              <a:tabLst>
                <a:tab pos="457200" algn="l"/>
              </a:tabLst>
            </a:pPr>
            <a:r>
              <a:rPr lang="el-GR" sz="2000" dirty="0">
                <a:solidFill>
                  <a:srgbClr val="000000"/>
                </a:solidFill>
                <a:latin typeface="Trebuchet MS" panose="020B0603020202020204" pitchFamily="34" charset="0"/>
                <a:ea typeface="Times New Roman" panose="02020603050405020304" pitchFamily="18" charset="0"/>
              </a:rPr>
              <a:t>Ακολουθεί το στάδιο της </a:t>
            </a:r>
            <a:r>
              <a:rPr lang="el-GR" sz="2000" b="1" dirty="0">
                <a:solidFill>
                  <a:srgbClr val="000000"/>
                </a:solidFill>
                <a:latin typeface="Trebuchet MS" panose="020B0603020202020204" pitchFamily="34" charset="0"/>
                <a:ea typeface="Times New Roman" panose="02020603050405020304" pitchFamily="18" charset="0"/>
              </a:rPr>
              <a:t>Ακτινωτής Συμμετρίας </a:t>
            </a:r>
            <a:r>
              <a:rPr lang="el-GR" sz="2000" dirty="0">
                <a:solidFill>
                  <a:srgbClr val="000000"/>
                </a:solidFill>
                <a:latin typeface="Trebuchet MS" panose="020B0603020202020204" pitchFamily="34" charset="0"/>
                <a:ea typeface="Times New Roman" panose="02020603050405020304" pitchFamily="18" charset="0"/>
              </a:rPr>
              <a:t>στη </a:t>
            </a:r>
            <a:r>
              <a:rPr lang="el-GR" sz="2000" b="1" dirty="0">
                <a:solidFill>
                  <a:srgbClr val="000000"/>
                </a:solidFill>
                <a:latin typeface="Trebuchet MS" panose="020B0603020202020204" pitchFamily="34" charset="0"/>
                <a:ea typeface="Times New Roman" panose="02020603050405020304" pitchFamily="18" charset="0"/>
              </a:rPr>
              <a:t>Συνομοταξία των ΚΟΙΛΕΝΤΕΡΟΖΩΩΝ </a:t>
            </a:r>
            <a:r>
              <a:rPr lang="el-GR" sz="2000" dirty="0">
                <a:solidFill>
                  <a:srgbClr val="000000"/>
                </a:solidFill>
                <a:latin typeface="Trebuchet MS" panose="020B0603020202020204" pitchFamily="34" charset="0"/>
                <a:ea typeface="Times New Roman" panose="02020603050405020304" pitchFamily="18" charset="0"/>
              </a:rPr>
              <a:t>(Μέδουσες).</a:t>
            </a:r>
            <a:endParaRPr lang="el-GR" sz="2000" dirty="0">
              <a:latin typeface="Times New Roman" panose="02020603050405020304" pitchFamily="18" charset="0"/>
              <a:ea typeface="Times New Roman" panose="02020603050405020304" pitchFamily="18" charset="0"/>
            </a:endParaRPr>
          </a:p>
          <a:p>
            <a:pPr marL="342900" algn="just">
              <a:buFont typeface="Arial" panose="020B0604020202020204" pitchFamily="34" charset="0"/>
              <a:buChar char="•"/>
              <a:tabLst>
                <a:tab pos="457200" algn="l"/>
              </a:tabLst>
            </a:pPr>
            <a:r>
              <a:rPr lang="el-GR" sz="2000" dirty="0">
                <a:solidFill>
                  <a:srgbClr val="000000"/>
                </a:solidFill>
                <a:latin typeface="Trebuchet MS" panose="020B0603020202020204" pitchFamily="34" charset="0"/>
                <a:ea typeface="Times New Roman" panose="02020603050405020304" pitchFamily="18" charset="0"/>
              </a:rPr>
              <a:t>Στη συνέχεια βασικό βήμα αποτέλεσε το πέρασμα από την ακτινωτή συμμετρία στην αμφίπλευρη συμμετρία και τη δυνατότητα, έτσι, δημιουργίας ενός κέντρου συντονισμού. Έχουμε δηλαδή συγκέντρωση οργάνων στην κεφαλή (</a:t>
            </a:r>
            <a:r>
              <a:rPr lang="el-GR" sz="2000" b="1" dirty="0" err="1">
                <a:solidFill>
                  <a:srgbClr val="000000"/>
                </a:solidFill>
                <a:latin typeface="Trebuchet MS" panose="020B0603020202020204" pitchFamily="34" charset="0"/>
                <a:ea typeface="Times New Roman" panose="02020603050405020304" pitchFamily="18" charset="0"/>
              </a:rPr>
              <a:t>κεφαλοποίηση</a:t>
            </a:r>
            <a:r>
              <a:rPr lang="el-GR" sz="2000" dirty="0">
                <a:solidFill>
                  <a:srgbClr val="000000"/>
                </a:solidFill>
                <a:latin typeface="Trebuchet MS" panose="020B0603020202020204" pitchFamily="34" charset="0"/>
                <a:ea typeface="Times New Roman" panose="02020603050405020304" pitchFamily="18" charset="0"/>
              </a:rPr>
              <a:t>) και </a:t>
            </a:r>
            <a:r>
              <a:rPr lang="el-GR" sz="2000" b="1" dirty="0">
                <a:solidFill>
                  <a:srgbClr val="000000"/>
                </a:solidFill>
                <a:latin typeface="Trebuchet MS" panose="020B0603020202020204" pitchFamily="34" charset="0"/>
                <a:ea typeface="Times New Roman" panose="02020603050405020304" pitchFamily="18" charset="0"/>
              </a:rPr>
              <a:t>κίνηση προς συγκεκριμένη κατεύθυνση </a:t>
            </a:r>
            <a:r>
              <a:rPr lang="el-GR" sz="2000" dirty="0">
                <a:solidFill>
                  <a:srgbClr val="000000"/>
                </a:solidFill>
                <a:latin typeface="Trebuchet MS" panose="020B0603020202020204" pitchFamily="34" charset="0"/>
                <a:ea typeface="Times New Roman" panose="02020603050405020304" pitchFamily="18" charset="0"/>
              </a:rPr>
              <a:t>(</a:t>
            </a:r>
            <a:r>
              <a:rPr lang="el-GR" sz="2000" b="1" dirty="0">
                <a:solidFill>
                  <a:srgbClr val="000000"/>
                </a:solidFill>
                <a:latin typeface="Trebuchet MS" panose="020B0603020202020204" pitchFamily="34" charset="0"/>
                <a:ea typeface="Times New Roman" panose="02020603050405020304" pitchFamily="18" charset="0"/>
              </a:rPr>
              <a:t>ΣΥΝΟΜΟΤΑΞΙΑ ΠΛΑΤΥΕΛΜΙΝΘΕΣ= ΠΡΩΤΟΓΟΝΑ ΣΚΟΥΛΙΚΙΑ</a:t>
            </a:r>
            <a:r>
              <a:rPr lang="el-GR" sz="2000" dirty="0">
                <a:solidFill>
                  <a:srgbClr val="000000"/>
                </a:solidFill>
                <a:latin typeface="Trebuchet MS" panose="020B0603020202020204" pitchFamily="34" charset="0"/>
                <a:ea typeface="Times New Roman" panose="02020603050405020304" pitchFamily="18" charset="0"/>
              </a:rPr>
              <a:t>). Αρχικά ο εγκέφαλος έχει τη μορφή </a:t>
            </a:r>
            <a:r>
              <a:rPr lang="el-GR" sz="2000" b="1" dirty="0">
                <a:solidFill>
                  <a:srgbClr val="000000"/>
                </a:solidFill>
                <a:latin typeface="Trebuchet MS" panose="020B0603020202020204" pitchFamily="34" charset="0"/>
                <a:ea typeface="Times New Roman" panose="02020603050405020304" pitchFamily="18" charset="0"/>
              </a:rPr>
              <a:t>Γαγγλίων</a:t>
            </a:r>
            <a:r>
              <a:rPr lang="el-GR" sz="2000" dirty="0">
                <a:solidFill>
                  <a:srgbClr val="000000"/>
                </a:solidFill>
                <a:latin typeface="Trebuchet MS" panose="020B0603020202020204" pitchFamily="34" charset="0"/>
                <a:ea typeface="Times New Roman" panose="02020603050405020304" pitchFamily="18" charset="0"/>
              </a:rPr>
              <a:t> (εμφάνιση ομάδων κυττάρων που φτιάχνουν ΚΑΙ ένα στοιχειώδη εγκέφαλο και είναι ΚΑΙ διάχυτα στο σώμα του ζώου) όπως συνέβη στη </a:t>
            </a:r>
            <a:r>
              <a:rPr lang="el-GR" sz="2000" b="1" dirty="0">
                <a:solidFill>
                  <a:srgbClr val="000000"/>
                </a:solidFill>
                <a:latin typeface="Trebuchet MS" panose="020B0603020202020204" pitchFamily="34" charset="0"/>
                <a:ea typeface="Times New Roman" panose="02020603050405020304" pitchFamily="18" charset="0"/>
              </a:rPr>
              <a:t>ΣΥΝΟΜΟΤΑΞΙΑ </a:t>
            </a:r>
            <a:r>
              <a:rPr lang="en-US" sz="2000" b="1" dirty="0">
                <a:solidFill>
                  <a:srgbClr val="000000"/>
                </a:solidFill>
                <a:latin typeface="Trebuchet MS" panose="020B0603020202020204" pitchFamily="34" charset="0"/>
                <a:ea typeface="Times New Roman" panose="02020603050405020304" pitchFamily="18" charset="0"/>
              </a:rPr>
              <a:t>ANNELIDES </a:t>
            </a:r>
            <a:r>
              <a:rPr lang="el-GR" sz="2000" b="1" dirty="0">
                <a:solidFill>
                  <a:srgbClr val="000000"/>
                </a:solidFill>
                <a:latin typeface="Trebuchet MS" panose="020B0603020202020204" pitchFamily="34" charset="0"/>
                <a:ea typeface="Times New Roman" panose="02020603050405020304" pitchFamily="18" charset="0"/>
              </a:rPr>
              <a:t>δηλ. ΔΑΚΤΥΛΙΟΣΚΩΛΗΚΕΣ</a:t>
            </a:r>
            <a:r>
              <a:rPr lang="el-GR" sz="2000" dirty="0">
                <a:solidFill>
                  <a:srgbClr val="000000"/>
                </a:solidFill>
                <a:latin typeface="Trebuchet MS" panose="020B0603020202020204" pitchFamily="34" charset="0"/>
                <a:ea typeface="Times New Roman" panose="02020603050405020304" pitchFamily="18" charset="0"/>
              </a:rPr>
              <a:t>. </a:t>
            </a:r>
          </a:p>
          <a:p>
            <a:pPr marL="342900" algn="just">
              <a:buFont typeface="Arial" panose="020B0604020202020204" pitchFamily="34" charset="0"/>
              <a:buChar char="•"/>
              <a:tabLst>
                <a:tab pos="457200" algn="l"/>
              </a:tabLst>
            </a:pPr>
            <a:r>
              <a:rPr lang="el-GR" sz="2000" dirty="0">
                <a:solidFill>
                  <a:srgbClr val="000000"/>
                </a:solidFill>
                <a:latin typeface="Trebuchet MS" panose="020B0603020202020204" pitchFamily="34" charset="0"/>
                <a:ea typeface="Times New Roman" panose="02020603050405020304" pitchFamily="18" charset="0"/>
              </a:rPr>
              <a:t>Μετάβαση, από τα Γάγγλια στο σχηματισμό </a:t>
            </a:r>
            <a:r>
              <a:rPr lang="el-GR" sz="2000" b="1" dirty="0">
                <a:solidFill>
                  <a:srgbClr val="000000"/>
                </a:solidFill>
                <a:latin typeface="Trebuchet MS" panose="020B0603020202020204" pitchFamily="34" charset="0"/>
                <a:ea typeface="Times New Roman" panose="02020603050405020304" pitchFamily="18" charset="0"/>
              </a:rPr>
              <a:t>κανονικού Εγκεφάλου</a:t>
            </a:r>
            <a:r>
              <a:rPr lang="el-GR" sz="2000" dirty="0">
                <a:solidFill>
                  <a:srgbClr val="000000"/>
                </a:solidFill>
                <a:latin typeface="Trebuchet MS" panose="020B0603020202020204" pitchFamily="34" charset="0"/>
                <a:ea typeface="Times New Roman" panose="02020603050405020304" pitchFamily="18" charset="0"/>
              </a:rPr>
              <a:t>, όπως στην περίπτωση της </a:t>
            </a:r>
            <a:r>
              <a:rPr lang="el-GR" sz="2000" b="1" dirty="0">
                <a:solidFill>
                  <a:srgbClr val="000000"/>
                </a:solidFill>
                <a:latin typeface="Trebuchet MS" panose="020B0603020202020204" pitchFamily="34" charset="0"/>
                <a:ea typeface="Times New Roman" panose="02020603050405020304" pitchFamily="18" charset="0"/>
              </a:rPr>
              <a:t>ΣΥΝΟΜΟΤΑΞΙΑΣ ΜΑΛΑΚΙΑ </a:t>
            </a:r>
            <a:r>
              <a:rPr lang="el-GR" sz="2000" dirty="0">
                <a:solidFill>
                  <a:srgbClr val="000000"/>
                </a:solidFill>
                <a:latin typeface="Trebuchet MS" panose="020B0603020202020204" pitchFamily="34" charset="0"/>
                <a:ea typeface="Times New Roman" panose="02020603050405020304" pitchFamily="18" charset="0"/>
              </a:rPr>
              <a:t>(θα έχετε ακούσει για την εξυπνάδα των Χταποδιών!!,[</a:t>
            </a:r>
            <a:r>
              <a:rPr lang="en-US" sz="2000" dirty="0">
                <a:solidFill>
                  <a:srgbClr val="000000"/>
                </a:solidFill>
                <a:latin typeface="Trebuchet MS" panose="020B0603020202020204" pitchFamily="34" charset="0"/>
                <a:ea typeface="Times New Roman" panose="02020603050405020304" pitchFamily="18" charset="0"/>
              </a:rPr>
              <a:t>Aplysia….]SOS!</a:t>
            </a:r>
            <a:r>
              <a:rPr lang="el-GR" sz="2000" dirty="0">
                <a:solidFill>
                  <a:srgbClr val="000000"/>
                </a:solidFill>
                <a:latin typeface="Trebuchet MS" panose="020B0603020202020204" pitchFamily="34" charset="0"/>
                <a:ea typeface="Times New Roman" panose="02020603050405020304" pitchFamily="18" charset="0"/>
              </a:rPr>
              <a:t> </a:t>
            </a:r>
          </a:p>
          <a:p>
            <a:pPr marL="342900" algn="just">
              <a:buFont typeface="Arial" panose="020B0604020202020204" pitchFamily="34" charset="0"/>
              <a:buChar char="•"/>
              <a:tabLst>
                <a:tab pos="457200" algn="l"/>
              </a:tabLst>
            </a:pPr>
            <a:r>
              <a:rPr lang="el-GR" sz="2000" dirty="0">
                <a:solidFill>
                  <a:srgbClr val="000000"/>
                </a:solidFill>
                <a:latin typeface="Trebuchet MS" panose="020B0603020202020204" pitchFamily="34" charset="0"/>
                <a:ea typeface="Times New Roman" panose="02020603050405020304" pitchFamily="18" charset="0"/>
              </a:rPr>
              <a:t> </a:t>
            </a:r>
            <a:r>
              <a:rPr lang="el-GR" sz="2000" b="1" dirty="0">
                <a:solidFill>
                  <a:srgbClr val="000000"/>
                </a:solidFill>
                <a:latin typeface="Trebuchet MS" panose="020B0603020202020204" pitchFamily="34" charset="0"/>
                <a:ea typeface="Times New Roman" panose="02020603050405020304" pitchFamily="18" charset="0"/>
              </a:rPr>
              <a:t>ΣΥΝΟΜΟΤΑΞΙΑΣ ΑΡΘΡΟΠΟΔΑ</a:t>
            </a:r>
            <a:r>
              <a:rPr lang="el-GR" sz="2000" dirty="0">
                <a:solidFill>
                  <a:srgbClr val="000000"/>
                </a:solidFill>
                <a:latin typeface="Trebuchet MS" panose="020B0603020202020204" pitchFamily="34" charset="0"/>
                <a:ea typeface="Times New Roman" panose="02020603050405020304" pitchFamily="18" charset="0"/>
              </a:rPr>
              <a:t> με την </a:t>
            </a:r>
            <a:r>
              <a:rPr lang="el-GR" sz="2000" b="1" dirty="0">
                <a:solidFill>
                  <a:srgbClr val="000000"/>
                </a:solidFill>
                <a:latin typeface="Trebuchet MS" panose="020B0603020202020204" pitchFamily="34" charset="0"/>
                <a:ea typeface="Times New Roman" panose="02020603050405020304" pitchFamily="18" charset="0"/>
              </a:rPr>
              <a:t>ΟΜΟΤΑΞΙΑ ΕΝΤΟΜΑ</a:t>
            </a:r>
            <a:r>
              <a:rPr lang="el-GR" sz="2000" dirty="0">
                <a:solidFill>
                  <a:srgbClr val="000000"/>
                </a:solidFill>
                <a:latin typeface="Trebuchet MS" panose="020B0603020202020204" pitchFamily="34" charset="0"/>
                <a:ea typeface="Times New Roman" panose="02020603050405020304" pitchFamily="18" charset="0"/>
              </a:rPr>
              <a:t>, όπως οι Μέλισσες και τα Μυρμήγκια (Εξελιγμένη κίνηση).</a:t>
            </a:r>
          </a:p>
        </p:txBody>
      </p:sp>
      <p:sp>
        <p:nvSpPr>
          <p:cNvPr id="3" name="Τίτλος 2"/>
          <p:cNvSpPr>
            <a:spLocks noGrp="1"/>
          </p:cNvSpPr>
          <p:nvPr>
            <p:ph type="title"/>
          </p:nvPr>
        </p:nvSpPr>
        <p:spPr>
          <a:xfrm>
            <a:off x="164683" y="0"/>
            <a:ext cx="11862633" cy="1325563"/>
          </a:xfrm>
        </p:spPr>
        <p:txBody>
          <a:bodyPr>
            <a:noAutofit/>
          </a:bodyPr>
          <a:lstStyle/>
          <a:p>
            <a:r>
              <a:rPr lang="el-GR" sz="2800" b="1" dirty="0">
                <a:solidFill>
                  <a:srgbClr val="000000"/>
                </a:solidFill>
                <a:latin typeface="Trebuchet MS" panose="020B0603020202020204" pitchFamily="34" charset="0"/>
                <a:ea typeface="Times New Roman" panose="02020603050405020304" pitchFamily="18" charset="0"/>
              </a:rPr>
              <a:t>Α. Οι σημαντικότεροι σταθμοί στην εξέλιξη του ΝΣ των ζώων, γενικά: 1</a:t>
            </a:r>
            <a:r>
              <a:rPr lang="el-GR" sz="2800" b="1" baseline="30000" dirty="0">
                <a:solidFill>
                  <a:srgbClr val="000000"/>
                </a:solidFill>
                <a:latin typeface="Trebuchet MS" panose="020B0603020202020204" pitchFamily="34" charset="0"/>
                <a:ea typeface="Times New Roman" panose="02020603050405020304" pitchFamily="18" charset="0"/>
              </a:rPr>
              <a:t>ο</a:t>
            </a:r>
            <a:r>
              <a:rPr lang="el-GR" sz="2800" b="1" dirty="0">
                <a:solidFill>
                  <a:srgbClr val="000000"/>
                </a:solidFill>
                <a:latin typeface="Trebuchet MS" panose="020B0603020202020204" pitchFamily="34" charset="0"/>
                <a:ea typeface="Times New Roman" panose="02020603050405020304" pitchFamily="18" charset="0"/>
              </a:rPr>
              <a:t> Στάδιο: Από τους Σπόγγους στα Σπονδυλωτά.</a:t>
            </a:r>
            <a:br>
              <a:rPr lang="el-GR" sz="4000" dirty="0">
                <a:latin typeface="Times New Roman" panose="02020603050405020304" pitchFamily="18" charset="0"/>
                <a:ea typeface="Times New Roman" panose="02020603050405020304" pitchFamily="18" charset="0"/>
              </a:rPr>
            </a:br>
            <a:endParaRPr lang="el-GR" sz="2800" dirty="0"/>
          </a:p>
        </p:txBody>
      </p:sp>
    </p:spTree>
    <p:extLst>
      <p:ext uri="{BB962C8B-B14F-4D97-AF65-F5344CB8AC3E}">
        <p14:creationId xmlns:p14="http://schemas.microsoft.com/office/powerpoint/2010/main" val="240898438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TotalTime>
  <Words>2456</Words>
  <Application>Microsoft Office PowerPoint</Application>
  <PresentationFormat>Ευρεία οθόνη</PresentationFormat>
  <Paragraphs>130</Paragraphs>
  <Slides>22</Slides>
  <Notes>16</Notes>
  <HiddenSlides>0</HiddenSlides>
  <MMClips>12</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22</vt:i4>
      </vt:variant>
    </vt:vector>
  </HeadingPairs>
  <TitlesOfParts>
    <vt:vector size="30" baseType="lpstr">
      <vt:lpstr>Abadi</vt:lpstr>
      <vt:lpstr>Arial</vt:lpstr>
      <vt:lpstr>Bahnschrift</vt:lpstr>
      <vt:lpstr>Calibri</vt:lpstr>
      <vt:lpstr>Calibri Light</vt:lpstr>
      <vt:lpstr>Times New Roman</vt:lpstr>
      <vt:lpstr>Trebuchet MS</vt:lpstr>
      <vt:lpstr>Θέμα του Office</vt:lpstr>
      <vt:lpstr>Μάθημα #6-2025</vt:lpstr>
      <vt:lpstr>                                                         ΓΕΩΛΟΓΙΚΟΣ ΧΡΟΝΟΣ</vt:lpstr>
      <vt:lpstr>ΥΠΑΡΧΟΥΝ 8 ΣΥΝΟΜΟΤΑΞΙΕΣ, ΑΛΛΑ ΘΑ ΘΥΜΟΣΑΣΤΕ ΤΙΣ ΕΞΗΣ 4!</vt:lpstr>
      <vt:lpstr>Είδη Συμμετρίας: Έννοια που συνοδεύει την εξέλιξη των ΝΣ.</vt:lpstr>
      <vt:lpstr>                     Νευρικό Σύστημα</vt:lpstr>
      <vt:lpstr>Παρουσίαση του PowerPoint</vt:lpstr>
      <vt:lpstr>Είδη Συμμετρίας- Συνέχεια</vt:lpstr>
      <vt:lpstr>Από το Νευρικό Δίκτυο στα Γάγγλια</vt:lpstr>
      <vt:lpstr>Α. Οι σημαντικότεροι σταθμοί στην εξέλιξη του ΝΣ των ζώων, γενικά: 1ο Στάδιο: Από τους Σπόγγους στα Σπονδυλωτά. </vt:lpstr>
      <vt:lpstr>2ο Στάδιο: Εξέλιξη του Εγκεφάλου στη Συνομοταξία των Χορδωτών (Σπονδυλωτα): Από τα ψάρια στον Άνθρωπο.</vt:lpstr>
      <vt:lpstr>Εγκέφαλος Homo sapiens: Μεταιχμιακό Σύστημα  </vt:lpstr>
      <vt:lpstr>Εξέλιξη του Εγκεφαλικού Φλοιού (Ημισφαίρια) στα Σπονδυλωτά</vt:lpstr>
      <vt:lpstr>Εγκέφαλος πτηνών (Οσφρητικός Λοβός και Ιππόκαμπος)</vt:lpstr>
      <vt:lpstr>ΙΠΠΟΚΑΜΠΟΣ (Μνήμη) ΚΑΙ ΑΜΥΓΔΑΛΗ (Συναισθήματα-λ.χ. Φόβος</vt:lpstr>
      <vt:lpstr>  πτηνά </vt:lpstr>
      <vt:lpstr>Μέγεθος Ιππόκαμπου σε πολυγαμικά αρσενικά τρωκτικά</vt:lpstr>
      <vt:lpstr>Παρουσίαση του PowerPoint</vt:lpstr>
      <vt:lpstr>Mammals First Evolved Big Brains for Better Sense of Smell [Από το περιοδικό Science] Μεταφράστε το κείμενο και διαβάστε το!</vt:lpstr>
      <vt:lpstr>ΙΠΠΟΚΑΜΠΟΣ: το όργανο της μνήμης</vt:lpstr>
      <vt:lpstr>Παρουσίαση του PowerPoint</vt:lpstr>
      <vt:lpstr> Από τους πιθήκους στα ανθρωποειδή (mya=Million Years Ago) </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Μάθημα #7Α-2022</dc:title>
  <dc:creator>Kyriacos Athanasiou</dc:creator>
  <cp:lastModifiedBy>Kyriacos Athanasiou</cp:lastModifiedBy>
  <cp:revision>22</cp:revision>
  <dcterms:created xsi:type="dcterms:W3CDTF">2022-11-30T09:08:44Z</dcterms:created>
  <dcterms:modified xsi:type="dcterms:W3CDTF">2025-11-04T16:52:14Z</dcterms:modified>
</cp:coreProperties>
</file>