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35"/>
  </p:notesMasterIdLst>
  <p:sldIdLst>
    <p:sldId id="534" r:id="rId2"/>
    <p:sldId id="507" r:id="rId3"/>
    <p:sldId id="503" r:id="rId4"/>
    <p:sldId id="504" r:id="rId5"/>
    <p:sldId id="332" r:id="rId6"/>
    <p:sldId id="514" r:id="rId7"/>
    <p:sldId id="515" r:id="rId8"/>
    <p:sldId id="322" r:id="rId9"/>
    <p:sldId id="307" r:id="rId10"/>
    <p:sldId id="323" r:id="rId11"/>
    <p:sldId id="521" r:id="rId12"/>
    <p:sldId id="520" r:id="rId13"/>
    <p:sldId id="267" r:id="rId14"/>
    <p:sldId id="524" r:id="rId15"/>
    <p:sldId id="272" r:id="rId16"/>
    <p:sldId id="527" r:id="rId17"/>
    <p:sldId id="274" r:id="rId18"/>
    <p:sldId id="528" r:id="rId19"/>
    <p:sldId id="327" r:id="rId20"/>
    <p:sldId id="529" r:id="rId21"/>
    <p:sldId id="530" r:id="rId22"/>
    <p:sldId id="531" r:id="rId23"/>
    <p:sldId id="532" r:id="rId24"/>
    <p:sldId id="533" r:id="rId25"/>
    <p:sldId id="275" r:id="rId26"/>
    <p:sldId id="277" r:id="rId27"/>
    <p:sldId id="289" r:id="rId28"/>
    <p:sldId id="278" r:id="rId29"/>
    <p:sldId id="276" r:id="rId30"/>
    <p:sldId id="269" r:id="rId31"/>
    <p:sldId id="259" r:id="rId32"/>
    <p:sldId id="311" r:id="rId33"/>
    <p:sldId id="324" r:id="rId3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6" clrIdx="0">
    <p:extLst>
      <p:ext uri="{19B8F6BF-5375-455C-9EA6-DF929625EA0E}">
        <p15:presenceInfo xmlns:p15="http://schemas.microsoft.com/office/powerpoint/2012/main" userId="6f06f6ba7998ac19" providerId="Windows Live"/>
      </p:ext>
    </p:extLst>
  </p:cmAuthor>
  <p:cmAuthor id="2" name="user" initials="u" lastIdx="1"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2800" autoAdjust="0"/>
  </p:normalViewPr>
  <p:slideViewPr>
    <p:cSldViewPr snapToGrid="0">
      <p:cViewPr varScale="1">
        <p:scale>
          <a:sx n="76" d="100"/>
          <a:sy n="76" d="100"/>
        </p:scale>
        <p:origin x="1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11-02T08:44:30.767"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AB294F6-EA11-44F0-A0B7-0A61176021C7}" type="datetimeFigureOut">
              <a:rPr lang="el-GR" smtClean="0"/>
              <a:t>28/10/2025</a:t>
            </a:fld>
            <a:endParaRPr lang="el-GR"/>
          </a:p>
        </p:txBody>
      </p:sp>
      <p:sp>
        <p:nvSpPr>
          <p:cNvPr id="4" name="Θέση εικόνας διαφάνειας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63414C4-0A35-406D-A192-C8DD5E841543}" type="slidenum">
              <a:rPr lang="el-GR" smtClean="0"/>
              <a:t>‹#›</a:t>
            </a:fld>
            <a:endParaRPr lang="el-GR"/>
          </a:p>
        </p:txBody>
      </p:sp>
    </p:spTree>
    <p:extLst>
      <p:ext uri="{BB962C8B-B14F-4D97-AF65-F5344CB8AC3E}">
        <p14:creationId xmlns:p14="http://schemas.microsoft.com/office/powerpoint/2010/main" val="358849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ΕΠΕ: Υποδείξτε το λάθος: Τα 4 βασικά χαρακτηριστικά που κάνουν ένα οργανισμό να ανήκει στο Βασίλειο των Φυτών είναι (Α) Η φωτοσυνθετική ικανότητα, (Β) Η έλλειψη μετακίνησης, (Γ) Η παρουσία κυτταρίνης πάνω από την κυτταρική μεμβράνη, (Δ) Η αποθήκευση της ενέργειας που τους περισσεύει με τη μορφή Γλυκογόνου. (Ε) Η αποθήκευση της ενέργειας που περισσεύει με τη μορφή Αμύλου. </a:t>
            </a:r>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19A09B-C675-4BB2-ACD6-8259D600119C}" type="slidenum">
              <a:rPr lang="el-GR" smtClean="0"/>
              <a:pPr fontAlgn="base">
                <a:spcBef>
                  <a:spcPct val="0"/>
                </a:spcBef>
                <a:spcAft>
                  <a:spcPct val="0"/>
                </a:spcAft>
                <a:defRPr/>
              </a:pPr>
              <a:t>2</a:t>
            </a:fld>
            <a:endParaRPr lang="el-GR"/>
          </a:p>
        </p:txBody>
      </p:sp>
    </p:spTree>
    <p:extLst>
      <p:ext uri="{BB962C8B-B14F-4D97-AF65-F5344CB8AC3E}">
        <p14:creationId xmlns:p14="http://schemas.microsoft.com/office/powerpoint/2010/main" val="203880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874376-797C-4E67-ACE5-98EDD7E0F5AF}" type="slidenum">
              <a:rPr lang="el-GR" smtClean="0"/>
              <a:pPr fontAlgn="base">
                <a:spcBef>
                  <a:spcPct val="0"/>
                </a:spcBef>
                <a:spcAft>
                  <a:spcPct val="0"/>
                </a:spcAft>
                <a:defRPr/>
              </a:pPr>
              <a:t>11</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5133FA-5BD7-41C3-825D-BFE0DD08A39B}" type="slidenum">
              <a:rPr lang="el-GR" smtClean="0"/>
              <a:pPr fontAlgn="base">
                <a:spcBef>
                  <a:spcPct val="0"/>
                </a:spcBef>
                <a:spcAft>
                  <a:spcPct val="0"/>
                </a:spcAft>
                <a:defRPr/>
              </a:pPr>
              <a:t>12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89BE83-480E-41FA-928A-0F48932BAD55}" type="slidenum">
              <a:rPr lang="el-GR" smtClean="0"/>
              <a:pPr fontAlgn="base">
                <a:spcBef>
                  <a:spcPct val="0"/>
                </a:spcBef>
                <a:spcAft>
                  <a:spcPct val="0"/>
                </a:spcAft>
                <a:defRPr/>
              </a:pPr>
              <a:t>13</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2D328-A8FC-44D9-9400-1284AD728882}" type="slidenum">
              <a:rPr lang="el-GR" smtClean="0"/>
              <a:pPr fontAlgn="base">
                <a:spcBef>
                  <a:spcPct val="0"/>
                </a:spcBef>
                <a:spcAft>
                  <a:spcPct val="0"/>
                </a:spcAft>
                <a:defRPr/>
              </a:pPr>
              <a:t>14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Θέματα εξετάσεων </a:t>
            </a:r>
            <a:r>
              <a:rPr lang="en-US" dirty="0"/>
              <a:t>SOS</a:t>
            </a:r>
            <a:r>
              <a:rPr lang="el-GR" dirty="0"/>
              <a:t>: 1. Πολυπληθέστερη Συνομοταξία Ζώων. 2. Ταξινόμηση Σφήκας. 3. Εικόνα Σκαθαριού και Εντόμου</a:t>
            </a:r>
          </a:p>
          <a:p>
            <a:pPr eaLnBrk="1" hangingPunct="1">
              <a:spcBef>
                <a:spcPct val="0"/>
              </a:spcBef>
            </a:pPr>
            <a:endParaRPr lang="el-GR" dirty="0"/>
          </a:p>
          <a:p>
            <a:pPr marL="0" marR="0" lvl="0" indent="0" algn="l" defTabSz="914400" rtl="0" eaLnBrk="1" fontAlgn="auto" latinLnBrk="0" hangingPunct="1">
              <a:lnSpc>
                <a:spcPct val="100000"/>
              </a:lnSpc>
              <a:spcBef>
                <a:spcPct val="0"/>
              </a:spcBef>
              <a:spcAft>
                <a:spcPts val="0"/>
              </a:spcAft>
              <a:buClrTx/>
              <a:buSzTx/>
              <a:buFontTx/>
              <a:buNone/>
              <a:tabLst/>
              <a:defRPr/>
            </a:pPr>
            <a:r>
              <a:rPr lang="el-GR" dirty="0"/>
              <a:t>ΕΠΕ: Η Σφήκα</a:t>
            </a:r>
            <a:r>
              <a:rPr lang="en-US" dirty="0"/>
              <a:t>:</a:t>
            </a:r>
            <a:r>
              <a:rPr lang="el-GR" dirty="0"/>
              <a:t> (Α) Ανήκει στο Γένος </a:t>
            </a:r>
            <a:r>
              <a:rPr lang="en-US" dirty="0"/>
              <a:t>Vespa, (B)</a:t>
            </a:r>
            <a:r>
              <a:rPr lang="el-GR" dirty="0"/>
              <a:t> Ανήκει στο Είδος </a:t>
            </a:r>
            <a:r>
              <a:rPr lang="en-US" dirty="0" err="1"/>
              <a:t>auraria</a:t>
            </a:r>
            <a:r>
              <a:rPr lang="en-US" dirty="0"/>
              <a:t>, </a:t>
            </a:r>
            <a:r>
              <a:rPr lang="en-US" strike="sngStrike" dirty="0"/>
              <a:t>(</a:t>
            </a:r>
            <a:r>
              <a:rPr lang="el-GR" strike="sngStrike" dirty="0"/>
              <a:t>Γ)</a:t>
            </a:r>
            <a:r>
              <a:rPr lang="el-GR" sz="1200" strike="sngStrike" dirty="0"/>
              <a:t> Ανήκει στην Ομοταξία- Έντομα</a:t>
            </a:r>
            <a:r>
              <a:rPr lang="en-US" sz="1200" dirty="0"/>
              <a:t>,</a:t>
            </a:r>
            <a:r>
              <a:rPr lang="el-GR" sz="1200" dirty="0"/>
              <a:t> (Δ) Έχει 4 ζευγάρια πόδια, (Ε) Ανήκει στην Τάξη-Υμενόπτερα. Υποδείξτε το λάθος.</a:t>
            </a:r>
            <a:r>
              <a:rPr lang="el-GR" dirty="0"/>
              <a:t> </a:t>
            </a:r>
            <a:r>
              <a:rPr lang="en-US" dirty="0"/>
              <a:t> </a:t>
            </a:r>
          </a:p>
          <a:p>
            <a:pPr eaLnBrk="1" hangingPunct="1">
              <a:spcBef>
                <a:spcPct val="0"/>
              </a:spcBef>
            </a:pPr>
            <a:endParaRPr lang="el-GR" dirty="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CB14AB-E168-4934-B36A-3A8265F800E4}" type="slidenum">
              <a:rPr lang="el-GR" smtClean="0"/>
              <a:pPr fontAlgn="base">
                <a:spcBef>
                  <a:spcPct val="0"/>
                </a:spcBef>
                <a:spcAft>
                  <a:spcPct val="0"/>
                </a:spcAft>
                <a:defRPr/>
              </a:pPr>
              <a:t>15</a:t>
            </a:fld>
            <a:endParaRPr lang="el-GR"/>
          </a:p>
        </p:txBody>
      </p:sp>
    </p:spTree>
    <p:extLst>
      <p:ext uri="{BB962C8B-B14F-4D97-AF65-F5344CB8AC3E}">
        <p14:creationId xmlns:p14="http://schemas.microsoft.com/office/powerpoint/2010/main" val="317428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2000F6-643C-4209-AE38-3CA1E952E8F7}" type="slidenum">
              <a:rPr lang="el-GR" smtClean="0"/>
              <a:pPr fontAlgn="base">
                <a:spcBef>
                  <a:spcPct val="0"/>
                </a:spcBef>
                <a:spcAft>
                  <a:spcPct val="0"/>
                </a:spcAft>
                <a:defRPr/>
              </a:pPr>
              <a:t>16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ΔΕΝ ΕΧΟΥΝ ΗΜΙΣΦΑΙΡΙΑ ΣΤΟΝ ΕΓΚΕΦΑΛΟ</a:t>
            </a:r>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3B867C-3D15-4656-8D56-2F35BB8305D8}" type="slidenum">
              <a:rPr lang="el-GR" smtClean="0"/>
              <a:pPr fontAlgn="base">
                <a:spcBef>
                  <a:spcPct val="0"/>
                </a:spcBef>
                <a:spcAft>
                  <a:spcPct val="0"/>
                </a:spcAft>
                <a:defRPr/>
              </a:pPr>
              <a:t>17</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113E6A-9796-4D89-8BE6-5020767C95C4}" type="slidenum">
              <a:rPr lang="el-GR" smtClean="0"/>
              <a:pPr fontAlgn="base">
                <a:spcBef>
                  <a:spcPct val="0"/>
                </a:spcBef>
                <a:spcAft>
                  <a:spcPct val="0"/>
                </a:spcAft>
                <a:defRPr/>
              </a:pPr>
              <a:t>18</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113E6A-9796-4D89-8BE6-5020767C95C4}" type="slidenum">
              <a:rPr lang="el-GR" smtClean="0"/>
              <a:pPr fontAlgn="base">
                <a:spcBef>
                  <a:spcPct val="0"/>
                </a:spcBef>
                <a:spcAft>
                  <a:spcPct val="0"/>
                </a:spcAft>
                <a:defRPr/>
              </a:pPr>
              <a:t>19</a:t>
            </a:fld>
            <a:endParaRPr lang="el-GR"/>
          </a:p>
        </p:txBody>
      </p:sp>
    </p:spTree>
    <p:extLst>
      <p:ext uri="{BB962C8B-B14F-4D97-AF65-F5344CB8AC3E}">
        <p14:creationId xmlns:p14="http://schemas.microsoft.com/office/powerpoint/2010/main" val="340560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ΕΠΕ: Η Οχιά (Α) Ανήκει στο γένος </a:t>
            </a:r>
            <a:r>
              <a:rPr lang="en-US" dirty="0" err="1"/>
              <a:t>Vipera</a:t>
            </a:r>
            <a:r>
              <a:rPr lang="en-US" dirty="0"/>
              <a:t>, (B) </a:t>
            </a:r>
            <a:r>
              <a:rPr lang="el-GR" dirty="0"/>
              <a:t>Ανήκει στην Ομοταξία Ερπετά, (Γ) Έχει Εγκέφαλο με πτυχώσεις, (Δ) Συνομοταξία Σπονδυλωτά (Χορδωτά. Υποδείξτε το λάθος</a:t>
            </a:r>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88BEBD-59DE-4A06-9F47-133A8EEF60D8}" type="slidenum">
              <a:rPr lang="el-GR" smtClean="0"/>
              <a:pPr fontAlgn="base">
                <a:spcBef>
                  <a:spcPct val="0"/>
                </a:spcBef>
                <a:spcAft>
                  <a:spcPct val="0"/>
                </a:spcAft>
                <a:defRPr/>
              </a:pPr>
              <a:t>20</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sz="1200" dirty="0"/>
              <a:t>Ιστορία της εμφάνισης των 4 κύριων ομάδων (Συνομοταξίες) των Φυτών: Πρώτα εμφανίζεται η Ομοταξία των </a:t>
            </a:r>
            <a:r>
              <a:rPr lang="el-GR" sz="1200" dirty="0" err="1"/>
              <a:t>Φυκών</a:t>
            </a:r>
            <a:r>
              <a:rPr lang="el-GR" sz="1200" dirty="0"/>
              <a:t> (Ανήκουν στην 1</a:t>
            </a:r>
            <a:r>
              <a:rPr lang="el-GR" sz="1200" baseline="30000" dirty="0"/>
              <a:t>η</a:t>
            </a:r>
            <a:r>
              <a:rPr lang="el-GR" sz="1200" dirty="0"/>
              <a:t> Συνομοταξία, τα </a:t>
            </a:r>
            <a:r>
              <a:rPr lang="el-GR" sz="1200" dirty="0" err="1"/>
              <a:t>Θαλόφυτα</a:t>
            </a:r>
            <a:r>
              <a:rPr lang="el-GR" sz="1200" dirty="0"/>
              <a:t>), ζουν και διασταυρώνονται μέσα στο νερό, δεν έχουν εσωτερικούς σωλήνες.  Ακολουθούν τα πρώτα χερσαία φυτά (Συνομοταξία Βρύα).</a:t>
            </a:r>
            <a:endParaRPr lang="en-US" sz="1200" dirty="0"/>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1200" dirty="0">
                <a:solidFill>
                  <a:schemeClr val="tx1"/>
                </a:solidFill>
                <a:effectLst/>
                <a:latin typeface="+mn-lt"/>
                <a:ea typeface="+mn-ea"/>
                <a:cs typeface="+mn-cs"/>
              </a:rPr>
              <a:t>ΕΡΩΤΗΣΗ ΠΕ: Στην Κοινωνιολογία ή την Κοινωνική ψυχολογία θα ακούσετε (ενδεχομένως) τη φράση: «Η Οντογένεση είναι σύντομη επανάληψη της Φυλογένεσης». Ποια είναι η σωστή σειρά της Φυλογένεσης της Τριανταφυλλιάς (Δεν εννοώ την </a:t>
            </a:r>
            <a:r>
              <a:rPr lang="el-GR" sz="1200" kern="1200" dirty="0" err="1">
                <a:solidFill>
                  <a:schemeClr val="tx1"/>
                </a:solidFill>
                <a:effectLst/>
                <a:latin typeface="+mn-lt"/>
                <a:ea typeface="+mn-ea"/>
                <a:cs typeface="+mn-cs"/>
              </a:rPr>
              <a:t>εξαδέρφη</a:t>
            </a:r>
            <a:r>
              <a:rPr lang="el-GR" sz="1200" kern="1200" dirty="0">
                <a:solidFill>
                  <a:schemeClr val="tx1"/>
                </a:solidFill>
                <a:effectLst/>
                <a:latin typeface="+mn-lt"/>
                <a:ea typeface="+mn-ea"/>
                <a:cs typeface="+mn-cs"/>
              </a:rPr>
              <a:t> σας!): (Α)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Πτεριδόφυτα- Βρυόφυτα- Γυμνόσπερμα -Αγγειόσπερμα. (Β) Αγγειόσπερμα-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(Γ)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 Βρυόφυτα-Πτεριδόφυτα- Γυμνόσπερμα -Αγγειόσπερμα.</a:t>
            </a:r>
            <a:r>
              <a:rPr lang="en-US"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(Δ) </a:t>
            </a:r>
            <a:r>
              <a:rPr lang="el-GR" sz="1200" kern="1200" dirty="0" err="1">
                <a:solidFill>
                  <a:schemeClr val="tx1"/>
                </a:solidFill>
                <a:effectLst/>
                <a:latin typeface="+mn-lt"/>
                <a:ea typeface="+mn-ea"/>
                <a:cs typeface="+mn-cs"/>
              </a:rPr>
              <a:t>Φύκη</a:t>
            </a:r>
            <a:r>
              <a:rPr lang="el-GR" sz="1200" kern="1200" dirty="0">
                <a:solidFill>
                  <a:schemeClr val="tx1"/>
                </a:solidFill>
                <a:effectLst/>
                <a:latin typeface="+mn-lt"/>
                <a:ea typeface="+mn-ea"/>
                <a:cs typeface="+mn-cs"/>
              </a:rPr>
              <a:t>-Βρυόφυτα-Πτεριδόφυτα- Αγγειόσπερμα –Γυμνόσπερμα (Ε) τίποτε από αυτά.</a:t>
            </a:r>
            <a:endParaRPr lang="en-US" sz="1200" kern="1200" dirty="0">
              <a:solidFill>
                <a:schemeClr val="tx1"/>
              </a:solidFill>
              <a:effectLst/>
              <a:latin typeface="+mn-lt"/>
              <a:ea typeface="+mn-ea"/>
              <a:cs typeface="+mn-cs"/>
            </a:endParaRPr>
          </a:p>
          <a:p>
            <a:endParaRPr lang="en-US" dirty="0"/>
          </a:p>
        </p:txBody>
      </p:sp>
      <p:sp>
        <p:nvSpPr>
          <p:cNvPr id="4" name="Θέση αριθμού διαφάνειας 3"/>
          <p:cNvSpPr>
            <a:spLocks noGrp="1"/>
          </p:cNvSpPr>
          <p:nvPr>
            <p:ph type="sldNum" sz="quarter" idx="5"/>
          </p:nvPr>
        </p:nvSpPr>
        <p:spPr/>
        <p:txBody>
          <a:bodyPr/>
          <a:lstStyle/>
          <a:p>
            <a:pPr>
              <a:defRPr/>
            </a:pPr>
            <a:fld id="{A98B0B92-F51C-403E-B273-AD3EFFE12950}" type="slidenum">
              <a:rPr lang="el-GR" smtClean="0"/>
              <a:pPr>
                <a:defRPr/>
              </a:pPr>
              <a:t>3</a:t>
            </a:fld>
            <a:endParaRPr lang="el-GR"/>
          </a:p>
        </p:txBody>
      </p:sp>
    </p:spTree>
    <p:extLst>
      <p:ext uri="{BB962C8B-B14F-4D97-AF65-F5344CB8AC3E}">
        <p14:creationId xmlns:p14="http://schemas.microsoft.com/office/powerpoint/2010/main" val="539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153CEA-10A4-402C-ADAE-8C7EED194475}" type="slidenum">
              <a:rPr lang="el-GR" smtClean="0"/>
              <a:pPr fontAlgn="base">
                <a:spcBef>
                  <a:spcPct val="0"/>
                </a:spcBef>
                <a:spcAft>
                  <a:spcPct val="0"/>
                </a:spcAft>
                <a:defRPr/>
              </a:pPr>
              <a:t>21</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4BCFF3-2BB9-4898-9AB4-6E7FA4A5D552}" type="slidenum">
              <a:rPr lang="el-GR" smtClean="0"/>
              <a:pPr fontAlgn="base">
                <a:spcBef>
                  <a:spcPct val="0"/>
                </a:spcBef>
                <a:spcAft>
                  <a:spcPct val="0"/>
                </a:spcAft>
                <a:defRPr/>
              </a:pPr>
              <a:t>22</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98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C372CD-EEA8-4880-9A42-B1672B27D843}" type="slidenum">
              <a:rPr lang="el-GR" smtClean="0"/>
              <a:pPr fontAlgn="base">
                <a:spcBef>
                  <a:spcPct val="0"/>
                </a:spcBef>
                <a:spcAft>
                  <a:spcPct val="0"/>
                </a:spcAft>
                <a:defRPr/>
              </a:pPr>
              <a:t>23</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SOS-SOS!!!!!</a:t>
            </a:r>
            <a:r>
              <a:rPr lang="el-GR" dirty="0"/>
              <a:t>Ταξινόμηση Ανθρώπου, Αλόγου, Γαϊδουριού, βατράχου, Οχιάς, Γάτας, Σφήκας.</a:t>
            </a:r>
          </a:p>
          <a:p>
            <a:pPr eaLnBrk="1" hangingPunct="1">
              <a:spcBef>
                <a:spcPct val="0"/>
              </a:spcBef>
            </a:pPr>
            <a:r>
              <a:rPr lang="el-GR" dirty="0"/>
              <a:t>Από Φυτά: </a:t>
            </a:r>
            <a:r>
              <a:rPr lang="en-US" dirty="0"/>
              <a:t>Spirogyra, </a:t>
            </a:r>
            <a:r>
              <a:rPr lang="el-GR" dirty="0"/>
              <a:t>πεύκο, καλαμπόκι, στάρι, φασολιά. </a:t>
            </a:r>
          </a:p>
        </p:txBody>
      </p:sp>
      <p:sp>
        <p:nvSpPr>
          <p:cNvPr id="99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89AB4E-6900-4311-83CA-ED60367504CE}" type="slidenum">
              <a:rPr lang="el-GR" smtClean="0"/>
              <a:pPr fontAlgn="base">
                <a:spcBef>
                  <a:spcPct val="0"/>
                </a:spcBef>
                <a:spcAft>
                  <a:spcPct val="0"/>
                </a:spcAft>
                <a:defRPr/>
              </a:pPr>
              <a:t>24</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ΖΗΤΗΜΑ 2</a:t>
            </a:r>
            <a:r>
              <a:rPr lang="el-GR" baseline="30000" dirty="0"/>
              <a:t>Ο</a:t>
            </a:r>
            <a:r>
              <a:rPr lang="el-GR" dirty="0"/>
              <a:t>: Υποδείξτε τη σωστή αντιστοιχία για κάθε μία Συνομοταξία και την αντίστοιχη ιδιότητα: 1-Σπόγγοι, 2-Κοιλεντεροζωα, 3-Πλατυέλμινθες, 4-Δακτυλιοσκώληκες, 5- Μαλάκια και Αρθρόποδα. 6- Σπονδυλωτά.</a:t>
            </a:r>
          </a:p>
          <a:p>
            <a:r>
              <a:rPr lang="el-GR" dirty="0"/>
              <a:t>Α. Ακτινωτή Συμμετρία, Β. Ασυμμετρία, Γ. Αμφίπλευρη Συμμετρία και </a:t>
            </a:r>
            <a:r>
              <a:rPr lang="el-GR" dirty="0" err="1"/>
              <a:t>Κεφαλοποίηση</a:t>
            </a:r>
            <a:r>
              <a:rPr lang="el-GR" dirty="0"/>
              <a:t>,  Δ. Διαμορφωμένος Εγκέφαλος και Γάγγλια. Ε. Νωτιαίος Μυελός και Εξελιγμένος Εγκέφαλος. ΣΤ΄. Γάγγλια.</a:t>
            </a:r>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30</a:t>
            </a:fld>
            <a:endParaRPr lang="el-GR"/>
          </a:p>
        </p:txBody>
      </p:sp>
    </p:spTree>
    <p:extLst>
      <p:ext uri="{BB962C8B-B14F-4D97-AF65-F5344CB8AC3E}">
        <p14:creationId xmlns:p14="http://schemas.microsoft.com/office/powerpoint/2010/main" val="3359771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2514600" y="857250"/>
            <a:ext cx="4114800" cy="2314575"/>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a:p>
        </p:txBody>
      </p:sp>
      <p:sp>
        <p:nvSpPr>
          <p:cNvPr id="4" name="Slide Number Placeholder 3"/>
          <p:cNvSpPr>
            <a:spLocks noGrp="1"/>
          </p:cNvSpPr>
          <p:nvPr>
            <p:ph type="sldNum" sz="quarter" idx="5"/>
          </p:nvPr>
        </p:nvSpPr>
        <p:spPr/>
        <p:txBody>
          <a:bodyPr/>
          <a:lstStyle/>
          <a:p>
            <a:pPr>
              <a:defRPr/>
            </a:pPr>
            <a:fld id="{355CCD4B-C613-490F-A981-E6A78C92742C}" type="slidenum">
              <a:rPr lang="el-GR" smtClean="0"/>
              <a:pPr>
                <a:defRPr/>
              </a:pPr>
              <a:t>31</a:t>
            </a:fld>
            <a:endParaRPr lang="el-GR"/>
          </a:p>
        </p:txBody>
      </p:sp>
    </p:spTree>
    <p:extLst>
      <p:ext uri="{BB962C8B-B14F-4D97-AF65-F5344CB8AC3E}">
        <p14:creationId xmlns:p14="http://schemas.microsoft.com/office/powerpoint/2010/main" val="250450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32</a:t>
            </a:fld>
            <a:endParaRPr lang="el-GR"/>
          </a:p>
        </p:txBody>
      </p:sp>
    </p:spTree>
    <p:extLst>
      <p:ext uri="{BB962C8B-B14F-4D97-AF65-F5344CB8AC3E}">
        <p14:creationId xmlns:p14="http://schemas.microsoft.com/office/powerpoint/2010/main" val="220495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Κάποιο άτομο που έχει βαριά αφασία μνήμης, κατά πάσα πιθανότητα έχει κάποια βλάβη (Α) στο νωτιαίο μυελό, (Β) στην παρεγκεφαλίδα, (Γ) στον Ιππόκαμπο, (Δ) στην περιοχή </a:t>
            </a:r>
            <a:r>
              <a:rPr lang="en-US" dirty="0"/>
              <a:t>Broca, (E) </a:t>
            </a:r>
            <a:r>
              <a:rPr lang="el-GR" dirty="0"/>
              <a:t>σε όλα αυτά.</a:t>
            </a:r>
          </a:p>
          <a:p>
            <a:endParaRPr lang="el-GR" dirty="0"/>
          </a:p>
          <a:p>
            <a:endParaRPr lang="el-GR" dirty="0"/>
          </a:p>
        </p:txBody>
      </p:sp>
      <p:sp>
        <p:nvSpPr>
          <p:cNvPr id="4" name="Θέση αριθμού διαφάνειας 3"/>
          <p:cNvSpPr>
            <a:spLocks noGrp="1"/>
          </p:cNvSpPr>
          <p:nvPr>
            <p:ph type="sldNum" sz="quarter" idx="10"/>
          </p:nvPr>
        </p:nvSpPr>
        <p:spPr/>
        <p:txBody>
          <a:bodyPr/>
          <a:lstStyle/>
          <a:p>
            <a:fld id="{663414C4-0A35-406D-A192-C8DD5E841543}" type="slidenum">
              <a:rPr lang="el-GR" smtClean="0"/>
              <a:t>33</a:t>
            </a:fld>
            <a:endParaRPr lang="el-GR"/>
          </a:p>
        </p:txBody>
      </p:sp>
    </p:spTree>
    <p:extLst>
      <p:ext uri="{BB962C8B-B14F-4D97-AF65-F5344CB8AC3E}">
        <p14:creationId xmlns:p14="http://schemas.microsoft.com/office/powerpoint/2010/main" val="204278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l-GR" dirty="0"/>
              <a:t> ΕΠΕ: </a:t>
            </a:r>
            <a:r>
              <a:rPr lang="el-GR" sz="1800" dirty="0">
                <a:effectLst/>
                <a:latin typeface="Comic Sans MS" panose="030F0702030302020204" pitchFamily="66" charset="0"/>
                <a:ea typeface="Times New Roman" panose="02020603050405020304" pitchFamily="18" charset="0"/>
                <a:cs typeface="Arial" panose="020B0604020202020204" pitchFamily="34" charset="0"/>
              </a:rPr>
              <a:t>Τα αγγειόσπερμα  κυρίεψαν τον πλανήτη Γη διότι (Α) Ήταν τα πρώτα φυτά που εμφανίστηκαν στην ξηρά και είχαν χρόνο να εξαπλωθούν. (Β) Διασταυρώνονται ταχύτερα μέσω του αέρα και συνεπώς πολλαπλασιάζονται γρήγορα. (Γ) Διασταυρώνονται μέσω των εντόμων, κάτι που έχει πολλά πλεονεκτήματα.  (Δ) Ζουν σε εύκρατα κλίματα γεγονός που ευνοεί την ποικιλότητα. (Ε) τίποτε από αυτά.</a:t>
            </a:r>
            <a:endParaRPr lang="en-US" dirty="0"/>
          </a:p>
        </p:txBody>
      </p:sp>
      <p:sp>
        <p:nvSpPr>
          <p:cNvPr id="4" name="Θέση αριθμού διαφάνειας 3"/>
          <p:cNvSpPr>
            <a:spLocks noGrp="1"/>
          </p:cNvSpPr>
          <p:nvPr>
            <p:ph type="sldNum" sz="quarter" idx="5"/>
          </p:nvPr>
        </p:nvSpPr>
        <p:spPr/>
        <p:txBody>
          <a:bodyPr/>
          <a:lstStyle/>
          <a:p>
            <a:fld id="{20FC884E-66A6-4521-9B5C-37BE7EE531B4}" type="slidenum">
              <a:rPr lang="en-US" smtClean="0"/>
              <a:t>4</a:t>
            </a:fld>
            <a:endParaRPr lang="en-US"/>
          </a:p>
        </p:txBody>
      </p:sp>
    </p:spTree>
    <p:extLst>
      <p:ext uri="{BB962C8B-B14F-4D97-AF65-F5344CB8AC3E}">
        <p14:creationId xmlns:p14="http://schemas.microsoft.com/office/powerpoint/2010/main" val="1385421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l-GR" dirty="0"/>
              <a:t>Ερώτηση ΠΕ: Το Πεύκο (Α) Είναι Σπερματόφυτο, (Β) Είναι </a:t>
            </a:r>
            <a:r>
              <a:rPr lang="el-GR" dirty="0" err="1"/>
              <a:t>Γυμνόσπερμο</a:t>
            </a:r>
            <a:r>
              <a:rPr lang="el-GR" dirty="0"/>
              <a:t>, (Γ) Είναι Αγγειόσπερμο, (Δ) Λέγεται </a:t>
            </a:r>
            <a:r>
              <a:rPr lang="el-GR" sz="1200" i="1" dirty="0">
                <a:latin typeface="Times New Roman" pitchFamily="18" charset="0"/>
                <a:cs typeface="Times New Roman" pitchFamily="18" charset="0"/>
              </a:rPr>
              <a:t>Ρ</a:t>
            </a:r>
            <a:r>
              <a:rPr lang="en-GB" sz="1200" i="1" dirty="0" err="1">
                <a:latin typeface="Times New Roman" pitchFamily="18" charset="0"/>
                <a:cs typeface="Times New Roman" pitchFamily="18" charset="0"/>
              </a:rPr>
              <a:t>inus</a:t>
            </a:r>
            <a:r>
              <a:rPr lang="el-GR" sz="1200" i="1" dirty="0">
                <a:latin typeface="Times New Roman" pitchFamily="18" charset="0"/>
                <a:cs typeface="Times New Roman" pitchFamily="18" charset="0"/>
              </a:rPr>
              <a:t> </a:t>
            </a:r>
            <a:r>
              <a:rPr lang="en-US" sz="1200" i="1" dirty="0">
                <a:latin typeface="Times New Roman" pitchFamily="18" charset="0"/>
                <a:cs typeface="Times New Roman" pitchFamily="18" charset="0"/>
              </a:rPr>
              <a:t>silvestris</a:t>
            </a:r>
            <a:r>
              <a:rPr lang="el-GR" sz="1200" i="1" dirty="0">
                <a:latin typeface="Times New Roman" pitchFamily="18" charset="0"/>
                <a:cs typeface="Times New Roman" pitchFamily="18" charset="0"/>
              </a:rPr>
              <a:t>. Υποδείξτε το ΛΑΘΟΣ.</a:t>
            </a:r>
            <a:endParaRPr lang="el-GR" dirty="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7FF316-707E-4883-9686-4EED0138C051}" type="slidenum">
              <a:rPr lang="el-GR" smtClean="0"/>
              <a:pPr fontAlgn="base">
                <a:spcBef>
                  <a:spcPct val="0"/>
                </a:spcBef>
                <a:spcAft>
                  <a:spcPct val="0"/>
                </a:spcAft>
                <a:defRPr/>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το λάθος για το φυτό της Φασολιάς: (Α) Η επιστημονική ονομασία του είναι </a:t>
            </a:r>
            <a:r>
              <a:rPr lang="en-US" b="1" i="1" dirty="0">
                <a:latin typeface="Times New Roman" pitchFamily="18" charset="0"/>
                <a:cs typeface="Times New Roman" pitchFamily="18" charset="0"/>
              </a:rPr>
              <a:t>Phaseolus vulgaris</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(Β) Ανήκει στην Τάξη Δικοτυλήδονα, (Γ) Ανήκει στην Ομοταξία Γυμνόσπερμα</a:t>
            </a:r>
            <a:r>
              <a:rPr lang="en-US" sz="12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200" dirty="0">
                <a:effectLst/>
                <a:latin typeface="Comic Sans MS" panose="030F0702030302020204" pitchFamily="66" charset="0"/>
                <a:ea typeface="Times New Roman" panose="02020603050405020304" pitchFamily="18" charset="0"/>
                <a:cs typeface="Times New Roman" panose="02020603050405020304" pitchFamily="18" charset="0"/>
              </a:rPr>
              <a:t> (Δ) Ανήκει στα Σπερματόφυτα.</a:t>
            </a:r>
            <a:endParaRPr lang="en-US" sz="1200" b="0" i="1" dirty="0">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l-GR" sz="1200" b="0" i="1" dirty="0">
                <a:effectLst/>
                <a:latin typeface="+mn-lt"/>
                <a:ea typeface="+mn-ea"/>
                <a:cs typeface="+mn-cs"/>
              </a:rPr>
              <a:t>ΘΕΜΑ</a:t>
            </a:r>
            <a:r>
              <a:rPr lang="el-GR" sz="1200" b="0" i="1" baseline="0" dirty="0">
                <a:effectLst/>
                <a:latin typeface="+mn-lt"/>
                <a:ea typeface="+mn-ea"/>
                <a:cs typeface="+mn-cs"/>
              </a:rPr>
              <a:t> ΕΞΕΤΑΣΕΩΝ, ΖΗΤΗΜΑ 2</a:t>
            </a:r>
            <a:r>
              <a:rPr lang="el-GR" sz="1200" b="0" i="1" baseline="30000" dirty="0">
                <a:effectLst/>
                <a:latin typeface="+mn-lt"/>
                <a:ea typeface="+mn-ea"/>
                <a:cs typeface="+mn-cs"/>
              </a:rPr>
              <a:t>ο</a:t>
            </a:r>
            <a:r>
              <a:rPr lang="el-GR" sz="1200" b="0" i="1" baseline="0" dirty="0">
                <a:effectLst/>
                <a:latin typeface="+mn-lt"/>
                <a:ea typeface="+mn-ea"/>
                <a:cs typeface="+mn-cs"/>
              </a:rPr>
              <a:t>=15% . Σας δίνονται οι οργανισμοί </a:t>
            </a:r>
            <a:r>
              <a:rPr lang="en-US" b="1" i="1" dirty="0" err="1">
                <a:latin typeface="Times New Roman" pitchFamily="18" charset="0"/>
                <a:cs typeface="Times New Roman" pitchFamily="18" charset="0"/>
              </a:rPr>
              <a:t>Phaseolus</a:t>
            </a:r>
            <a:r>
              <a:rPr lang="en-US" b="1" i="1" dirty="0">
                <a:latin typeface="Times New Roman" pitchFamily="18" charset="0"/>
                <a:cs typeface="Times New Roman" pitchFamily="18" charset="0"/>
              </a:rPr>
              <a:t> vulgaris</a:t>
            </a:r>
            <a:r>
              <a:rPr lang="el-GR"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Leguminosae</a:t>
            </a:r>
            <a:r>
              <a:rPr lang="en-US" b="1" i="1" dirty="0">
                <a:latin typeface="Times New Roman" pitchFamily="18" charset="0"/>
                <a:cs typeface="Times New Roman" pitchFamily="18" charset="0"/>
              </a:rPr>
              <a:t>) kai</a:t>
            </a:r>
            <a:r>
              <a:rPr lang="en-US" b="1" i="1" baseline="0" dirty="0">
                <a:latin typeface="Times New Roman" pitchFamily="18" charset="0"/>
                <a:cs typeface="Times New Roman" pitchFamily="18" charset="0"/>
              </a:rPr>
              <a:t> </a:t>
            </a:r>
            <a:r>
              <a:rPr lang="en-US" b="1" i="1" dirty="0" err="1"/>
              <a:t>Zea</a:t>
            </a:r>
            <a:r>
              <a:rPr lang="en-US" b="1" i="1" dirty="0"/>
              <a:t> mays ((</a:t>
            </a:r>
            <a:r>
              <a:rPr lang="en-US" b="1" i="1" dirty="0" err="1"/>
              <a:t>Graminae</a:t>
            </a:r>
            <a:r>
              <a:rPr lang="en-US" b="1" i="1" dirty="0"/>
              <a:t>). </a:t>
            </a:r>
            <a:r>
              <a:rPr lang="el-GR" b="0" i="0" dirty="0"/>
              <a:t>Επιλέξατε το Δικοτυλήδονο και αντιστοιχείστε το με : Βασίλειο, Συνομοταξία</a:t>
            </a:r>
            <a:r>
              <a:rPr lang="en-US" b="0" i="0" dirty="0"/>
              <a:t>,</a:t>
            </a:r>
            <a:r>
              <a:rPr lang="en-US" b="0" i="0" baseline="0" dirty="0"/>
              <a:t> </a:t>
            </a:r>
            <a:r>
              <a:rPr lang="el-GR" b="0" i="0" baseline="0" dirty="0"/>
              <a:t>Ομοταξία, Τάξη, Οικογένεια, Γένος, είδος. </a:t>
            </a:r>
            <a:endParaRPr lang="el-GR" b="0" i="0" dirty="0"/>
          </a:p>
          <a:p>
            <a:pPr eaLnBrk="1" hangingPunct="1">
              <a:spcBef>
                <a:spcPct val="0"/>
              </a:spcBef>
            </a:pPr>
            <a:endParaRPr lang="el-GR" dirty="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CD835A-EEC0-436D-8671-46B1FFB3C875}" type="slidenum">
              <a:rPr lang="el-GR" smtClean="0"/>
              <a:pPr fontAlgn="base">
                <a:spcBef>
                  <a:spcPct val="0"/>
                </a:spcBef>
                <a:spcAft>
                  <a:spcPct val="0"/>
                </a:spcAft>
                <a:defRPr/>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Υποδείξτε την λάθος πρόταση: (Α) Στα άρρενα (αρσενικά) μέρη ενός αγγειόσπερμου περιλαμβάνονται οι στήμονες.</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(Β) Στα άρρενα (αρσενικά) μέρη ενός αγγειόσπερμου περιλαμβάνονται οι ανθήρες που παράγουν τη γύρη. (Γ) Στα θήλεα (θηλυκά) μέρη ενός αγγειόσπερμου περιλαμβάνεται ο Ύπερος.</a:t>
            </a:r>
            <a:r>
              <a:rPr lang="en-US"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l-GR" sz="1800" dirty="0">
                <a:effectLst/>
                <a:latin typeface="Comic Sans MS" panose="030F0702030302020204" pitchFamily="66" charset="0"/>
                <a:ea typeface="Times New Roman" panose="02020603050405020304" pitchFamily="18" charset="0"/>
                <a:cs typeface="Times New Roman" panose="02020603050405020304" pitchFamily="18" charset="0"/>
              </a:rPr>
              <a:t> (Δ) Στα θήλεα (θηλυκά) μέρη ενός αγγειόσπερμου περιλαμβάνεται ο Στύλος και το Στίγμα. (Ε) Στα θήλεα (θηλυκά) μέρη ενός αγγειόσπερμου περιλαμβάνονται οι Ανθήρες που παράγουν τα ωάρια.</a:t>
            </a:r>
            <a:endParaRPr lang="el-GR" dirty="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591C91-669F-49F5-8FBF-A3D1F3A4A864}" type="slidenum">
              <a:rPr lang="el-GR" smtClean="0">
                <a:latin typeface="Arial" charset="0"/>
              </a:rPr>
              <a:pPr fontAlgn="base">
                <a:spcBef>
                  <a:spcPct val="0"/>
                </a:spcBef>
                <a:spcAft>
                  <a:spcPct val="0"/>
                </a:spcAft>
              </a:pPr>
              <a:t>7</a:t>
            </a:fld>
            <a:endParaRPr lang="el-GR">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45BC4B8-EAE9-9FBF-6871-B0930B6B2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1E14A758-AF9F-0B91-7118-D0B834F17A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dirty="0"/>
              <a:t>Σας δίνεται ο μονοκύτταρος οργανισμός </a:t>
            </a:r>
            <a:r>
              <a:rPr lang="en-US" dirty="0"/>
              <a:t>Euglena </a:t>
            </a:r>
            <a:r>
              <a:rPr lang="en-US" dirty="0" err="1"/>
              <a:t>viridis</a:t>
            </a:r>
            <a:r>
              <a:rPr lang="en-US" dirty="0"/>
              <a:t>. </a:t>
            </a:r>
            <a:r>
              <a:rPr lang="el-GR" dirty="0" err="1"/>
              <a:t>Ταξινόμιση</a:t>
            </a:r>
            <a:r>
              <a:rPr lang="el-GR" dirty="0"/>
              <a:t> σε Βασίλειο, </a:t>
            </a:r>
            <a:r>
              <a:rPr lang="el-GR" dirty="0" err="1"/>
              <a:t>Υποβασίλειο</a:t>
            </a:r>
            <a:r>
              <a:rPr lang="el-GR" dirty="0"/>
              <a:t>, Συνομοταξία, Ομοταξία, Γένος, Είδος. </a:t>
            </a:r>
          </a:p>
          <a:p>
            <a:r>
              <a:rPr lang="el-GR" dirty="0"/>
              <a:t>Γνωστά το Γένος, Είδος, Βασίλειο, </a:t>
            </a:r>
            <a:r>
              <a:rPr lang="el-GR" dirty="0" err="1"/>
              <a:t>Υποβασίλειο</a:t>
            </a:r>
            <a:r>
              <a:rPr lang="el-GR" dirty="0"/>
              <a:t>, </a:t>
            </a:r>
            <a:endParaRPr lang="en-US" altLang="en-US" dirty="0"/>
          </a:p>
        </p:txBody>
      </p:sp>
      <p:sp>
        <p:nvSpPr>
          <p:cNvPr id="73732" name="Slide Number Placeholder 3">
            <a:extLst>
              <a:ext uri="{FF2B5EF4-FFF2-40B4-BE49-F238E27FC236}">
                <a16:creationId xmlns:a16="http://schemas.microsoft.com/office/drawing/2014/main" id="{92A084D8-FEA1-6B6C-1742-CEE34750223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D8B1BC-F088-4E3D-87FA-0BA7F689C87F}" type="slidenum">
              <a:rPr lang="el-GR" altLang="en-US">
                <a:latin typeface="Calibri" panose="020F0502020204030204" pitchFamily="34" charset="0"/>
              </a:rPr>
              <a:pPr eaLnBrk="1" hangingPunct="1"/>
              <a:t>8</a:t>
            </a:fld>
            <a:endParaRPr lang="el-GR" altLang="en-US">
              <a:latin typeface="Calibri" panose="020F0502020204030204" pitchFamily="34" charset="0"/>
            </a:endParaRPr>
          </a:p>
        </p:txBody>
      </p:sp>
    </p:spTree>
    <p:extLst>
      <p:ext uri="{BB962C8B-B14F-4D97-AF65-F5344CB8AC3E}">
        <p14:creationId xmlns:p14="http://schemas.microsoft.com/office/powerpoint/2010/main" val="313815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Ταξινόμιση</a:t>
            </a:r>
            <a:r>
              <a:rPr lang="el-GR" dirty="0"/>
              <a:t> Αλόγου, Γαϊδάρου, Ανθρώπου, Σφήκας, Οχιάς. </a:t>
            </a:r>
            <a:endParaRPr lang="en-US" dirty="0"/>
          </a:p>
        </p:txBody>
      </p:sp>
      <p:sp>
        <p:nvSpPr>
          <p:cNvPr id="4" name="Θέση αριθμού διαφάνειας 3"/>
          <p:cNvSpPr>
            <a:spLocks noGrp="1"/>
          </p:cNvSpPr>
          <p:nvPr>
            <p:ph type="sldNum" sz="quarter" idx="5"/>
          </p:nvPr>
        </p:nvSpPr>
        <p:spPr/>
        <p:txBody>
          <a:bodyPr/>
          <a:lstStyle/>
          <a:p>
            <a:fld id="{663414C4-0A35-406D-A192-C8DD5E841543}" type="slidenum">
              <a:rPr lang="el-GR" smtClean="0"/>
              <a:t>9</a:t>
            </a:fld>
            <a:endParaRPr lang="el-GR"/>
          </a:p>
        </p:txBody>
      </p:sp>
    </p:spTree>
    <p:extLst>
      <p:ext uri="{BB962C8B-B14F-4D97-AF65-F5344CB8AC3E}">
        <p14:creationId xmlns:p14="http://schemas.microsoft.com/office/powerpoint/2010/main" val="216160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5FADE4E8-B1AE-5575-AF49-426DB3D564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1A9F9C6B-D090-BEA0-1336-127645CFF6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n-US" dirty="0" err="1"/>
              <a:t>Ταξινόμιση</a:t>
            </a:r>
            <a:r>
              <a:rPr lang="el-GR" altLang="en-US" dirty="0"/>
              <a:t> Σφήκας: Γένος-</a:t>
            </a:r>
            <a:r>
              <a:rPr lang="en-US" altLang="en-US" dirty="0"/>
              <a:t>Vespa, </a:t>
            </a:r>
            <a:r>
              <a:rPr lang="el-GR" altLang="en-US" dirty="0"/>
              <a:t>Είδος-</a:t>
            </a:r>
            <a:r>
              <a:rPr lang="en-US" altLang="en-US" dirty="0"/>
              <a:t>vulgaris, </a:t>
            </a:r>
            <a:r>
              <a:rPr lang="el-GR" altLang="en-US" dirty="0"/>
              <a:t>Βασίλειο-Ζώων, Υποβασίλειο-</a:t>
            </a:r>
            <a:r>
              <a:rPr lang="el-GR" altLang="en-US" dirty="0" err="1"/>
              <a:t>Μετάζωα</a:t>
            </a:r>
            <a:r>
              <a:rPr lang="el-GR" altLang="en-US" dirty="0"/>
              <a:t>, Συνομοταξία-Αρθρόποδα, Ομοταξία-Έντομα, Τάξη-Υμενόπτερα</a:t>
            </a:r>
            <a:endParaRPr lang="en-US" altLang="en-US" dirty="0"/>
          </a:p>
        </p:txBody>
      </p:sp>
      <p:sp>
        <p:nvSpPr>
          <p:cNvPr id="74756" name="Slide Number Placeholder 3">
            <a:extLst>
              <a:ext uri="{FF2B5EF4-FFF2-40B4-BE49-F238E27FC236}">
                <a16:creationId xmlns:a16="http://schemas.microsoft.com/office/drawing/2014/main" id="{D17DCEF1-28D4-7EEE-4FFD-CA918455344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AB056E-156A-4F0A-BC66-4243B0989556}" type="slidenum">
              <a:rPr lang="el-GR" altLang="en-US">
                <a:latin typeface="Calibri" panose="020F0502020204030204" pitchFamily="34" charset="0"/>
              </a:rPr>
              <a:pPr eaLnBrk="1" hangingPunct="1"/>
              <a:t>10</a:t>
            </a:fld>
            <a:endParaRPr lang="el-GR" altLang="en-US">
              <a:latin typeface="Calibri" panose="020F0502020204030204" pitchFamily="34" charset="0"/>
            </a:endParaRPr>
          </a:p>
        </p:txBody>
      </p:sp>
    </p:spTree>
    <p:extLst>
      <p:ext uri="{BB962C8B-B14F-4D97-AF65-F5344CB8AC3E}">
        <p14:creationId xmlns:p14="http://schemas.microsoft.com/office/powerpoint/2010/main" val="3168883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26239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15646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168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4240066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261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3270619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22268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2878585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223760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61DB83-F292-49B0-98FF-A6A75EDCD17E}" type="datetimeFigureOut">
              <a:rPr lang="el-GR" smtClean="0"/>
              <a:t>28/10/2025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202378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61DB83-F292-49B0-98FF-A6A75EDCD17E}" type="datetimeFigureOut">
              <a:rPr lang="el-GR" smtClean="0"/>
              <a:t>28/10/2025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159508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61DB83-F292-49B0-98FF-A6A75EDCD17E}" type="datetimeFigureOut">
              <a:rPr lang="el-GR" smtClean="0"/>
              <a:t>28/10/2025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314755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61DB83-F292-49B0-98FF-A6A75EDCD17E}" type="datetimeFigureOut">
              <a:rPr lang="el-GR" smtClean="0"/>
              <a:t>28/10/2025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384771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1DB83-F292-49B0-98FF-A6A75EDCD17E}" type="datetimeFigureOut">
              <a:rPr lang="el-GR" smtClean="0"/>
              <a:t>28/10/2025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313661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61DB83-F292-49B0-98FF-A6A75EDCD17E}" type="datetimeFigureOut">
              <a:rPr lang="el-GR" smtClean="0"/>
              <a:t>28/10/2025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205066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61DB83-F292-49B0-98FF-A6A75EDCD17E}" type="datetimeFigureOut">
              <a:rPr lang="el-GR" smtClean="0"/>
              <a:t>28/10/2025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3A34829-7675-4865-812C-6B50930C57FA}" type="slidenum">
              <a:rPr lang="el-GR" smtClean="0"/>
              <a:t>‹#›</a:t>
            </a:fld>
            <a:endParaRPr lang="el-GR"/>
          </a:p>
        </p:txBody>
      </p:sp>
    </p:spTree>
    <p:extLst>
      <p:ext uri="{BB962C8B-B14F-4D97-AF65-F5344CB8AC3E}">
        <p14:creationId xmlns:p14="http://schemas.microsoft.com/office/powerpoint/2010/main" val="281289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61DB83-F292-49B0-98FF-A6A75EDCD17E}" type="datetimeFigureOut">
              <a:rPr lang="el-GR" smtClean="0"/>
              <a:t>28/10/2025</a:t>
            </a:fld>
            <a:endParaRPr lang="el-G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3A34829-7675-4865-812C-6B50930C57FA}" type="slidenum">
              <a:rPr lang="el-GR" smtClean="0"/>
              <a:t>‹#›</a:t>
            </a:fld>
            <a:endParaRPr lang="el-GR"/>
          </a:p>
        </p:txBody>
      </p:sp>
    </p:spTree>
    <p:extLst>
      <p:ext uri="{BB962C8B-B14F-4D97-AF65-F5344CB8AC3E}">
        <p14:creationId xmlns:p14="http://schemas.microsoft.com/office/powerpoint/2010/main" val="50241862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omments" Target="../comments/commen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B5A557-20D2-44F1-3974-CA35857B603B}"/>
              </a:ext>
            </a:extLst>
          </p:cNvPr>
          <p:cNvSpPr>
            <a:spLocks noGrp="1"/>
          </p:cNvSpPr>
          <p:nvPr>
            <p:ph type="ctrTitle"/>
          </p:nvPr>
        </p:nvSpPr>
        <p:spPr>
          <a:xfrm>
            <a:off x="1507066" y="2404534"/>
            <a:ext cx="9834701" cy="1646302"/>
          </a:xfrm>
        </p:spPr>
        <p:txBody>
          <a:bodyPr/>
          <a:lstStyle/>
          <a:p>
            <a:pPr algn="l"/>
            <a:r>
              <a:rPr lang="el-GR" b="1" dirty="0">
                <a:latin typeface="Times New Roman" pitchFamily="18" charset="0"/>
                <a:cs typeface="Times New Roman" pitchFamily="18" charset="0"/>
              </a:rPr>
              <a:t>ΜΑΘΗΜΑ #5 </a:t>
            </a:r>
            <a:br>
              <a:rPr lang="el-GR" b="1" dirty="0">
                <a:latin typeface="Times New Roman" pitchFamily="18" charset="0"/>
                <a:cs typeface="Times New Roman" pitchFamily="18" charset="0"/>
              </a:rPr>
            </a:br>
            <a:r>
              <a:rPr lang="el-GR" b="1" dirty="0">
                <a:latin typeface="Times New Roman" pitchFamily="18" charset="0"/>
                <a:cs typeface="Times New Roman" pitchFamily="18" charset="0"/>
              </a:rPr>
              <a:t>ΒΑΣΙΛΕΙΟ </a:t>
            </a:r>
            <a:r>
              <a:rPr lang="en-GB" b="1" dirty="0">
                <a:latin typeface="Times New Roman" pitchFamily="18" charset="0"/>
                <a:cs typeface="Times New Roman" pitchFamily="18" charset="0"/>
              </a:rPr>
              <a:t>T</a:t>
            </a:r>
            <a:r>
              <a:rPr lang="el-GR" b="1" dirty="0">
                <a:latin typeface="Times New Roman" pitchFamily="18" charset="0"/>
                <a:cs typeface="Times New Roman" pitchFamily="18" charset="0"/>
              </a:rPr>
              <a:t>ΩΝ ΖΩΩΝ</a:t>
            </a:r>
            <a:br>
              <a:rPr lang="el-GR" b="1" dirty="0">
                <a:latin typeface="Times New Roman" pitchFamily="18" charset="0"/>
                <a:cs typeface="Times New Roman" pitchFamily="18" charset="0"/>
              </a:rPr>
            </a:br>
            <a:r>
              <a:rPr lang="el-GR" b="1" dirty="0">
                <a:latin typeface="Times New Roman" pitchFamily="18" charset="0"/>
                <a:cs typeface="Times New Roman" pitchFamily="18" charset="0"/>
              </a:rPr>
              <a:t>(ΚΑΙ ΣΥΝΔΕΣΗ ΜΕ ΤΟ Μ-4)</a:t>
            </a:r>
            <a:br>
              <a:rPr lang="el-GR" b="1" dirty="0">
                <a:latin typeface="Times New Roman" pitchFamily="18" charset="0"/>
                <a:cs typeface="Times New Roman" pitchFamily="18" charset="0"/>
              </a:rPr>
            </a:br>
            <a:endParaRPr lang="el-GR" dirty="0"/>
          </a:p>
        </p:txBody>
      </p:sp>
      <p:sp>
        <p:nvSpPr>
          <p:cNvPr id="3" name="Υπότιτλος 2">
            <a:extLst>
              <a:ext uri="{FF2B5EF4-FFF2-40B4-BE49-F238E27FC236}">
                <a16:creationId xmlns:a16="http://schemas.microsoft.com/office/drawing/2014/main" id="{B8D74672-87D5-FE99-DE6A-DEAF54ED84BC}"/>
              </a:ext>
            </a:extLst>
          </p:cNvPr>
          <p:cNvSpPr>
            <a:spLocks noGrp="1"/>
          </p:cNvSpPr>
          <p:nvPr>
            <p:ph type="subTitle" idx="1"/>
          </p:nvPr>
        </p:nvSpPr>
        <p:spPr/>
        <p:txBody>
          <a:bodyPr>
            <a:normAutofit/>
          </a:bodyPr>
          <a:lstStyle/>
          <a:p>
            <a:pPr algn="l"/>
            <a:r>
              <a:rPr lang="el-GR" sz="2400" b="1" dirty="0"/>
              <a:t>ΜΑΘΗΜΑ #5- ΠΕΜΠΤΗ, 30-10-2025</a:t>
            </a:r>
          </a:p>
        </p:txBody>
      </p:sp>
    </p:spTree>
    <p:extLst>
      <p:ext uri="{BB962C8B-B14F-4D97-AF65-F5344CB8AC3E}">
        <p14:creationId xmlns:p14="http://schemas.microsoft.com/office/powerpoint/2010/main" val="3980543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D02D31A0-1379-7E4A-052D-F8450697F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44073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a:extLst>
              <a:ext uri="{FF2B5EF4-FFF2-40B4-BE49-F238E27FC236}">
                <a16:creationId xmlns:a16="http://schemas.microsoft.com/office/drawing/2014/main" id="{B8E31ED5-A5B0-D038-E35B-F07EFD886CB3}"/>
              </a:ext>
            </a:extLst>
          </p:cNvPr>
          <p:cNvSpPr txBox="1">
            <a:spLocks noChangeArrowheads="1"/>
          </p:cNvSpPr>
          <p:nvPr/>
        </p:nvSpPr>
        <p:spPr bwMode="auto">
          <a:xfrm>
            <a:off x="3432176" y="2403478"/>
            <a:ext cx="2143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sz="1600" b="1" dirty="0" err="1">
                <a:latin typeface="Calibri" panose="020F0502020204030204" pitchFamily="34" charset="0"/>
              </a:rPr>
              <a:t>Δακτυλιδ</a:t>
            </a:r>
            <a:r>
              <a:rPr lang="el-GR" altLang="en-US" sz="1600" b="1" dirty="0">
                <a:latin typeface="Calibri" panose="020F0502020204030204" pitchFamily="34" charset="0"/>
              </a:rPr>
              <a:t>/</a:t>
            </a:r>
            <a:r>
              <a:rPr lang="el-GR" altLang="en-US" sz="1600" b="1" dirty="0" err="1">
                <a:latin typeface="Calibri" panose="020F0502020204030204" pitchFamily="34" charset="0"/>
              </a:rPr>
              <a:t>ληκες</a:t>
            </a:r>
            <a:r>
              <a:rPr lang="el-GR" altLang="en-US" sz="1600" b="1" dirty="0">
                <a:latin typeface="Calibri" panose="020F0502020204030204" pitchFamily="34" charset="0"/>
              </a:rPr>
              <a:t>-</a:t>
            </a:r>
            <a:r>
              <a:rPr lang="en-US" altLang="en-US" sz="1600" b="1" dirty="0">
                <a:latin typeface="Calibri" panose="020F0502020204030204" pitchFamily="34" charset="0"/>
              </a:rPr>
              <a:t>Annelida</a:t>
            </a:r>
            <a:endParaRPr lang="el-GR" altLang="en-US" sz="1600" b="1" dirty="0">
              <a:latin typeface="Calibri" panose="020F0502020204030204" pitchFamily="34" charset="0"/>
            </a:endParaRPr>
          </a:p>
        </p:txBody>
      </p:sp>
      <p:sp>
        <p:nvSpPr>
          <p:cNvPr id="3" name="TextBox 2">
            <a:extLst>
              <a:ext uri="{FF2B5EF4-FFF2-40B4-BE49-F238E27FC236}">
                <a16:creationId xmlns:a16="http://schemas.microsoft.com/office/drawing/2014/main" id="{E5BCB22F-FCB2-AB88-181C-B4C6CCBF41FA}"/>
              </a:ext>
            </a:extLst>
          </p:cNvPr>
          <p:cNvSpPr txBox="1"/>
          <p:nvPr/>
        </p:nvSpPr>
        <p:spPr>
          <a:xfrm>
            <a:off x="8534400" y="165100"/>
            <a:ext cx="3556000" cy="5632311"/>
          </a:xfrm>
          <a:prstGeom prst="rect">
            <a:avLst/>
          </a:prstGeom>
          <a:noFill/>
        </p:spPr>
        <p:txBody>
          <a:bodyPr wrap="square" rtlCol="0">
            <a:spAutoFit/>
          </a:bodyPr>
          <a:lstStyle/>
          <a:p>
            <a:r>
              <a:rPr lang="el-GR" dirty="0"/>
              <a:t>Μας ενδιαφέρουν Οι Συνομοταξίες: </a:t>
            </a:r>
            <a:r>
              <a:rPr lang="el-GR" b="1" dirty="0"/>
              <a:t>Κοιλεντερόζωα (Μέδουσα) </a:t>
            </a:r>
            <a:r>
              <a:rPr lang="el-GR" dirty="0"/>
              <a:t>διότι έχει Ακτινωτή Συμμετρία</a:t>
            </a:r>
          </a:p>
          <a:p>
            <a:r>
              <a:rPr lang="el-GR" b="1" dirty="0" err="1"/>
              <a:t>Δακτυλιοσκώληκες</a:t>
            </a:r>
            <a:r>
              <a:rPr lang="el-GR" dirty="0"/>
              <a:t>=Αμφίπλευρη Συμμετρία</a:t>
            </a:r>
          </a:p>
          <a:p>
            <a:r>
              <a:rPr lang="el-GR" b="1" dirty="0"/>
              <a:t>Συνομοταξία Μαλάκια</a:t>
            </a:r>
            <a:r>
              <a:rPr lang="el-GR" dirty="0"/>
              <a:t>: Εδώ ανήκει η </a:t>
            </a:r>
            <a:r>
              <a:rPr lang="en-US" b="1" i="1" dirty="0"/>
              <a:t>Aplysia californica</a:t>
            </a:r>
            <a:r>
              <a:rPr lang="en-US" dirty="0"/>
              <a:t>, </a:t>
            </a:r>
            <a:r>
              <a:rPr lang="el-GR" dirty="0"/>
              <a:t>Ομοταξία-Γαστερόποδα που έχει εγκέφαλο με 20.000 νευρώνες (ΝΚ)=Πειραματόζωο του </a:t>
            </a:r>
            <a:r>
              <a:rPr lang="el-GR" dirty="0" err="1"/>
              <a:t>καθ</a:t>
            </a:r>
            <a:r>
              <a:rPr lang="el-GR" dirty="0"/>
              <a:t>. </a:t>
            </a:r>
            <a:r>
              <a:rPr lang="en-US" dirty="0"/>
              <a:t>Kandel</a:t>
            </a:r>
            <a:r>
              <a:rPr lang="el-GR" dirty="0"/>
              <a:t>.</a:t>
            </a:r>
          </a:p>
          <a:p>
            <a:r>
              <a:rPr lang="el-GR" b="1" dirty="0"/>
              <a:t>ΚΑΙ ΦΥΣΙΚΑ ΤΑ ΧΟΡΔΩΤΑ (ΣΠΟΝΔΥΛΩΤΑ)</a:t>
            </a:r>
            <a:endParaRPr lang="en-US" b="1" dirty="0"/>
          </a:p>
          <a:p>
            <a:endParaRPr lang="en-US" b="1" dirty="0"/>
          </a:p>
          <a:p>
            <a:endParaRPr lang="en-US" b="1" dirty="0"/>
          </a:p>
          <a:p>
            <a:endParaRPr lang="en-US" b="1" dirty="0"/>
          </a:p>
          <a:p>
            <a:r>
              <a:rPr lang="en-US" b="1" dirty="0"/>
              <a:t>*</a:t>
            </a:r>
            <a:r>
              <a:rPr lang="el-GR" b="1" dirty="0"/>
              <a:t>Υπάρχει και η </a:t>
            </a:r>
            <a:r>
              <a:rPr lang="el-GR" b="1" dirty="0" err="1"/>
              <a:t>Συνομ</a:t>
            </a:r>
            <a:r>
              <a:rPr lang="el-GR" b="1" dirty="0"/>
              <a:t>/</a:t>
            </a:r>
            <a:r>
              <a:rPr lang="el-GR" b="1" dirty="0" err="1"/>
              <a:t>ξία</a:t>
            </a:r>
            <a:r>
              <a:rPr lang="el-GR" b="1" dirty="0"/>
              <a:t> Σπόγγοι, που απλά θα θυμόσαστε πως είναι </a:t>
            </a:r>
            <a:r>
              <a:rPr lang="el-GR" b="1" dirty="0" err="1"/>
              <a:t>Ζωϊκοί</a:t>
            </a:r>
            <a:r>
              <a:rPr lang="el-GR" b="1" dirty="0"/>
              <a:t> οργανισμοί.</a:t>
            </a:r>
          </a:p>
          <a:p>
            <a:endParaRPr lang="en-US" dirty="0"/>
          </a:p>
        </p:txBody>
      </p:sp>
      <p:sp>
        <p:nvSpPr>
          <p:cNvPr id="4" name="Title 3">
            <a:extLst>
              <a:ext uri="{FF2B5EF4-FFF2-40B4-BE49-F238E27FC236}">
                <a16:creationId xmlns:a16="http://schemas.microsoft.com/office/drawing/2014/main" id="{CA2514B9-EAC5-40A7-8655-E6EC9D288069}"/>
              </a:ext>
            </a:extLst>
          </p:cNvPr>
          <p:cNvSpPr>
            <a:spLocks noGrp="1"/>
          </p:cNvSpPr>
          <p:nvPr>
            <p:ph type="title"/>
          </p:nvPr>
        </p:nvSpPr>
        <p:spPr>
          <a:xfrm>
            <a:off x="1159479" y="-1140233"/>
            <a:ext cx="9603275" cy="1049235"/>
          </a:xfrm>
        </p:spPr>
        <p:txBody>
          <a:bodyPr>
            <a:normAutofit fontScale="90000"/>
          </a:bodyPr>
          <a:lstStyle/>
          <a:p>
            <a:r>
              <a:rPr lang="el-GR" dirty="0"/>
              <a:t>ΥΠΑΡΧΟΥΝ 8 ΣΥΝΟΜΟΤΑΞΙΕΣ, ΑΛΛΑ ΘΑ ΘΥΜΟΣΑΣΤΕ ΤΙΣ ΕΞΗΣ 4!</a:t>
            </a:r>
            <a:endParaRPr lang="en-US" dirty="0"/>
          </a:p>
        </p:txBody>
      </p:sp>
    </p:spTree>
    <p:extLst>
      <p:ext uri="{BB962C8B-B14F-4D97-AF65-F5344CB8AC3E}">
        <p14:creationId xmlns:p14="http://schemas.microsoft.com/office/powerpoint/2010/main" val="290721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1524000" y="61585"/>
            <a:ext cx="8358188" cy="4401205"/>
          </a:xfrm>
          <a:prstGeom prst="rect">
            <a:avLst/>
          </a:prstGeom>
          <a:noFill/>
          <a:ln w="9525">
            <a:noFill/>
            <a:miter lim="800000"/>
            <a:headEnd/>
            <a:tailEnd/>
          </a:ln>
        </p:spPr>
        <p:txBody>
          <a:bodyPr rIns="444360" anchor="ctr">
            <a:spAutoFit/>
          </a:bodyPr>
          <a:lstStyle/>
          <a:p>
            <a:pPr indent="111125" algn="just"/>
            <a:r>
              <a:rPr lang="el-GR" sz="2400" b="1" dirty="0">
                <a:latin typeface="Times New Roman" pitchFamily="18" charset="0"/>
                <a:cs typeface="Times New Roman" pitchFamily="18" charset="0"/>
              </a:rPr>
              <a:t>Επίπεδο οργάνωσης</a:t>
            </a:r>
            <a:endParaRPr lang="el-GR" sz="2000" dirty="0"/>
          </a:p>
          <a:p>
            <a:pPr indent="111125" algn="just" eaLnBrk="0" hangingPunct="0"/>
            <a:r>
              <a:rPr lang="el-GR" sz="2400" dirty="0">
                <a:latin typeface="Times New Roman" pitchFamily="18" charset="0"/>
                <a:cs typeface="Times New Roman" pitchFamily="18" charset="0"/>
              </a:rPr>
              <a:t> Οι οργανισμοί από τώρα και στο εξής εμφανίζουν τα ακόλουθα χαρακτηριστικά :</a:t>
            </a:r>
            <a:endParaRPr lang="el-GR" sz="2000" dirty="0"/>
          </a:p>
          <a:p>
            <a:pPr indent="111125" algn="just" eaLnBrk="0" hangingPunct="0"/>
            <a:r>
              <a:rPr lang="el-GR" sz="1600" dirty="0">
                <a:latin typeface="Times New Roman" pitchFamily="18" charset="0"/>
                <a:cs typeface="Times New Roman" pitchFamily="18" charset="0"/>
              </a:rPr>
              <a:t>Είναι </a:t>
            </a:r>
            <a:r>
              <a:rPr lang="el-GR" sz="1400" b="1" dirty="0" err="1">
                <a:latin typeface="Times New Roman" pitchFamily="18" charset="0"/>
                <a:cs typeface="Times New Roman" pitchFamily="18" charset="0"/>
              </a:rPr>
              <a:t>τριπλοβλαστικοί</a:t>
            </a:r>
            <a:r>
              <a:rPr lang="el-GR" sz="1600" dirty="0">
                <a:latin typeface="Times New Roman" pitchFamily="18" charset="0"/>
                <a:cs typeface="Times New Roman" pitchFamily="18" charset="0"/>
              </a:rPr>
              <a:t>. Δηλ. τα όργανά τους  διαφοροποιούνται από τρεις εμβρυακές στιβάδες κυττάρων, το </a:t>
            </a:r>
            <a:r>
              <a:rPr lang="el-GR" sz="1600" b="1" dirty="0" err="1">
                <a:latin typeface="Times New Roman" pitchFamily="18" charset="0"/>
                <a:cs typeface="Times New Roman" pitchFamily="18" charset="0"/>
              </a:rPr>
              <a:t>εξώδερμα</a:t>
            </a:r>
            <a:r>
              <a:rPr lang="el-GR" sz="1600" dirty="0">
                <a:latin typeface="Times New Roman" pitchFamily="18" charset="0"/>
                <a:cs typeface="Times New Roman" pitchFamily="18" charset="0"/>
              </a:rPr>
              <a:t>, το </a:t>
            </a:r>
            <a:r>
              <a:rPr lang="el-GR" sz="1600" b="1" dirty="0" err="1">
                <a:latin typeface="Times New Roman" pitchFamily="18" charset="0"/>
                <a:cs typeface="Times New Roman" pitchFamily="18" charset="0"/>
              </a:rPr>
              <a:t>ενδόδερμα</a:t>
            </a:r>
            <a:r>
              <a:rPr lang="el-GR" sz="1600" dirty="0">
                <a:latin typeface="Times New Roman" pitchFamily="18" charset="0"/>
                <a:cs typeface="Times New Roman" pitchFamily="18" charset="0"/>
              </a:rPr>
              <a:t> και ανάμεσά τους το </a:t>
            </a:r>
            <a:r>
              <a:rPr lang="el-GR" sz="1600" b="1" dirty="0">
                <a:latin typeface="Times New Roman" pitchFamily="18" charset="0"/>
                <a:cs typeface="Times New Roman" pitchFamily="18" charset="0"/>
              </a:rPr>
              <a:t>μεσόδερμα</a:t>
            </a:r>
            <a:r>
              <a:rPr lang="el-GR" sz="1600" dirty="0">
                <a:latin typeface="Times New Roman" pitchFamily="18" charset="0"/>
                <a:cs typeface="Times New Roman" pitchFamily="18" charset="0"/>
              </a:rPr>
              <a:t>. </a:t>
            </a:r>
          </a:p>
          <a:p>
            <a:pPr indent="111125" algn="just" eaLnBrk="0" hangingPunct="0"/>
            <a:r>
              <a:rPr lang="el-GR" sz="2400" dirty="0">
                <a:latin typeface="Times New Roman" pitchFamily="18" charset="0"/>
                <a:cs typeface="Times New Roman" pitchFamily="18" charset="0"/>
              </a:rPr>
              <a:t>Εμφανίζουν </a:t>
            </a:r>
            <a:r>
              <a:rPr lang="el-GR" sz="2000" b="1" dirty="0">
                <a:latin typeface="Times New Roman" pitchFamily="18" charset="0"/>
                <a:cs typeface="Times New Roman" pitchFamily="18" charset="0"/>
              </a:rPr>
              <a:t>αμφίπλευρη συμμετρία</a:t>
            </a:r>
            <a:r>
              <a:rPr lang="el-GR" sz="2400" dirty="0">
                <a:latin typeface="Times New Roman" pitchFamily="18" charset="0"/>
                <a:cs typeface="Times New Roman" pitchFamily="18" charset="0"/>
              </a:rPr>
              <a:t>. Δηλ. η αριστερή και η δεξιά πλευρά του σώματός τους έχουν σχέση ειδώλου προς αντικείμενο. Εμφανίζουν </a:t>
            </a:r>
            <a:r>
              <a:rPr lang="el-GR" sz="2000" b="1" dirty="0">
                <a:latin typeface="Times New Roman" pitchFamily="18" charset="0"/>
                <a:cs typeface="Times New Roman" pitchFamily="18" charset="0"/>
              </a:rPr>
              <a:t>πρόσθιο και οπίσθιο άκρο</a:t>
            </a:r>
            <a:r>
              <a:rPr lang="el-GR" sz="2400" dirty="0">
                <a:latin typeface="Times New Roman" pitchFamily="18" charset="0"/>
                <a:cs typeface="Times New Roman" pitchFamily="18" charset="0"/>
              </a:rPr>
              <a:t> (κεφαλή και ουρά) -</a:t>
            </a:r>
            <a:r>
              <a:rPr lang="el-GR" sz="2400" dirty="0" err="1">
                <a:latin typeface="Times New Roman" pitchFamily="18" charset="0"/>
                <a:cs typeface="Times New Roman" pitchFamily="18" charset="0"/>
              </a:rPr>
              <a:t>κεφαλοποίηση</a:t>
            </a:r>
            <a:r>
              <a:rPr lang="el-GR" sz="2400" dirty="0">
                <a:latin typeface="Times New Roman" pitchFamily="18" charset="0"/>
                <a:cs typeface="Times New Roman" pitchFamily="18" charset="0"/>
              </a:rPr>
              <a:t>- καθώς και </a:t>
            </a:r>
            <a:r>
              <a:rPr lang="el-GR" sz="2000" b="1" dirty="0">
                <a:latin typeface="Times New Roman" pitchFamily="18" charset="0"/>
                <a:cs typeface="Times New Roman" pitchFamily="18" charset="0"/>
              </a:rPr>
              <a:t>ραχιαία και κοιλιακή πλευρά</a:t>
            </a:r>
            <a:r>
              <a:rPr lang="el-GR" sz="2400" dirty="0">
                <a:latin typeface="Times New Roman" pitchFamily="18" charset="0"/>
                <a:cs typeface="Times New Roman" pitchFamily="18" charset="0"/>
              </a:rPr>
              <a:t>. (Εξαίρεση αποτελούν τα εχινόδερμα). Αποτέλεσμα: κίνηση προς συγκεκριμένη κατεύθυνση και συγκέντρωση οργάνων στην κεφαλή.</a:t>
            </a:r>
            <a:endParaRPr lang="el-GR"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24001" y="43934"/>
            <a:ext cx="184731" cy="369332"/>
          </a:xfrm>
          <a:prstGeom prst="rect">
            <a:avLst/>
          </a:prstGeom>
          <a:noFill/>
          <a:ln w="9525">
            <a:noFill/>
            <a:miter lim="800000"/>
            <a:headEnd/>
            <a:tailEnd/>
          </a:ln>
        </p:spPr>
        <p:txBody>
          <a:bodyPr wrap="none" anchor="ctr">
            <a:spAutoFit/>
          </a:bodyPr>
          <a:lstStyle/>
          <a:p>
            <a:endParaRPr lang="el-GR">
              <a:latin typeface="Calibri" pitchFamily="34" charset="0"/>
            </a:endParaRPr>
          </a:p>
        </p:txBody>
      </p:sp>
      <p:pic>
        <p:nvPicPr>
          <p:cNvPr id="39939" name="Picture 1"/>
          <p:cNvPicPr>
            <a:picLocks noChangeAspect="1" noChangeArrowheads="1"/>
          </p:cNvPicPr>
          <p:nvPr/>
        </p:nvPicPr>
        <p:blipFill>
          <a:blip r:embed="rId3" cstate="print"/>
          <a:srcRect/>
          <a:stretch>
            <a:fillRect/>
          </a:stretch>
        </p:blipFill>
        <p:spPr bwMode="auto">
          <a:xfrm>
            <a:off x="3738564" y="2000250"/>
            <a:ext cx="3724275" cy="2933700"/>
          </a:xfrm>
          <a:prstGeom prst="rect">
            <a:avLst/>
          </a:prstGeom>
          <a:noFill/>
          <a:ln w="9525">
            <a:noFill/>
            <a:miter lim="800000"/>
            <a:headEnd/>
            <a:tailEnd/>
          </a:ln>
        </p:spPr>
      </p:pic>
      <p:sp>
        <p:nvSpPr>
          <p:cNvPr id="39940" name="Rectangle 3"/>
          <p:cNvSpPr>
            <a:spLocks noChangeArrowheads="1"/>
          </p:cNvSpPr>
          <p:nvPr/>
        </p:nvSpPr>
        <p:spPr bwMode="auto">
          <a:xfrm>
            <a:off x="1738313" y="5029905"/>
            <a:ext cx="8501062" cy="1200329"/>
          </a:xfrm>
          <a:prstGeom prst="rect">
            <a:avLst/>
          </a:prstGeom>
          <a:noFill/>
          <a:ln w="9525">
            <a:noFill/>
            <a:miter lim="800000"/>
            <a:headEnd/>
            <a:tailEnd/>
          </a:ln>
        </p:spPr>
        <p:txBody>
          <a:bodyPr anchor="ctr">
            <a:spAutoFit/>
          </a:bodyPr>
          <a:lstStyle/>
          <a:p>
            <a:pPr indent="107950" algn="just"/>
            <a:r>
              <a:rPr lang="el-GR" sz="2400" dirty="0">
                <a:latin typeface="Times New Roman" pitchFamily="18" charset="0"/>
                <a:cs typeface="Times New Roman" pitchFamily="18" charset="0"/>
              </a:rPr>
              <a:t> Αριστερά, ακτινωτή συμμετρία στα Κοιλεντερόζωα, δεξιά αμφίπλευρη συμμετρία στον άνθρωπο- Εμφανίζεται μετά τους </a:t>
            </a:r>
            <a:r>
              <a:rPr lang="el-GR" sz="2400" dirty="0" err="1">
                <a:latin typeface="Times New Roman" pitchFamily="18" charset="0"/>
                <a:cs typeface="Times New Roman" pitchFamily="18" charset="0"/>
              </a:rPr>
              <a:t>Πλατυέλμινθες</a:t>
            </a:r>
            <a:endParaRPr lang="el-GR" sz="4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524001" y="43934"/>
            <a:ext cx="184731" cy="369332"/>
          </a:xfrm>
          <a:prstGeom prst="rect">
            <a:avLst/>
          </a:prstGeom>
          <a:noFill/>
          <a:ln w="9525">
            <a:noFill/>
            <a:miter lim="800000"/>
            <a:headEnd/>
            <a:tailEnd/>
          </a:ln>
        </p:spPr>
        <p:txBody>
          <a:bodyPr wrap="none" anchor="ctr">
            <a:spAutoFit/>
          </a:bodyPr>
          <a:lstStyle/>
          <a:p>
            <a:endParaRPr lang="el-GR">
              <a:latin typeface="Calibri" pitchFamily="34" charset="0"/>
            </a:endParaRPr>
          </a:p>
        </p:txBody>
      </p:sp>
      <p:pic>
        <p:nvPicPr>
          <p:cNvPr id="43011" name="Picture 1"/>
          <p:cNvPicPr>
            <a:picLocks noChangeAspect="1" noChangeArrowheads="1"/>
          </p:cNvPicPr>
          <p:nvPr/>
        </p:nvPicPr>
        <p:blipFill>
          <a:blip r:embed="rId3" cstate="print"/>
          <a:srcRect/>
          <a:stretch>
            <a:fillRect/>
          </a:stretch>
        </p:blipFill>
        <p:spPr bwMode="auto">
          <a:xfrm>
            <a:off x="3024188" y="1000125"/>
            <a:ext cx="6013450" cy="3124200"/>
          </a:xfrm>
          <a:prstGeom prst="rect">
            <a:avLst/>
          </a:prstGeom>
          <a:noFill/>
          <a:ln w="9525">
            <a:noFill/>
            <a:miter lim="800000"/>
            <a:headEnd/>
            <a:tailEnd/>
          </a:ln>
        </p:spPr>
      </p:pic>
      <p:sp>
        <p:nvSpPr>
          <p:cNvPr id="43012" name="Rectangle 3"/>
          <p:cNvSpPr>
            <a:spLocks noChangeArrowheads="1"/>
          </p:cNvSpPr>
          <p:nvPr/>
        </p:nvSpPr>
        <p:spPr bwMode="auto">
          <a:xfrm>
            <a:off x="1524000" y="5072063"/>
            <a:ext cx="8572500" cy="646112"/>
          </a:xfrm>
          <a:prstGeom prst="rect">
            <a:avLst/>
          </a:prstGeom>
          <a:noFill/>
          <a:ln w="9525">
            <a:noFill/>
            <a:miter lim="800000"/>
            <a:headEnd/>
            <a:tailEnd/>
          </a:ln>
        </p:spPr>
        <p:txBody>
          <a:bodyPr anchor="ctr">
            <a:spAutoFit/>
          </a:bodyPr>
          <a:lstStyle/>
          <a:p>
            <a:pPr indent="111125" algn="just"/>
            <a:r>
              <a:rPr lang="en-GB" sz="1100">
                <a:latin typeface="Times New Roman" pitchFamily="18" charset="0"/>
                <a:cs typeface="Times New Roman" pitchFamily="18" charset="0"/>
              </a:rPr>
              <a:t> </a:t>
            </a:r>
            <a:r>
              <a:rPr lang="el-GR" b="1" u="sng">
                <a:latin typeface="Times New Roman" pitchFamily="18" charset="0"/>
                <a:cs typeface="Times New Roman" pitchFamily="18" charset="0"/>
              </a:rPr>
              <a:t>Εικόνα   5-5:</a:t>
            </a:r>
            <a:r>
              <a:rPr lang="el-GR" b="1">
                <a:latin typeface="Times New Roman" pitchFamily="18" charset="0"/>
                <a:cs typeface="Times New Roman" pitchFamily="18" charset="0"/>
              </a:rPr>
              <a:t> </a:t>
            </a:r>
            <a:r>
              <a:rPr lang="el-GR">
                <a:latin typeface="Times New Roman" pitchFamily="18" charset="0"/>
                <a:cs typeface="Times New Roman" pitchFamily="18" charset="0"/>
              </a:rPr>
              <a:t>Ανατομία ενός γαιοσκώληκα, του πιό συνηθισμένου είδος των δακτυλιοσκωλήκων</a:t>
            </a:r>
            <a:endParaRPr lang="el-GR" sz="3200"/>
          </a:p>
        </p:txBody>
      </p:sp>
      <p:sp>
        <p:nvSpPr>
          <p:cNvPr id="2" name="Title 1">
            <a:extLst>
              <a:ext uri="{FF2B5EF4-FFF2-40B4-BE49-F238E27FC236}">
                <a16:creationId xmlns:a16="http://schemas.microsoft.com/office/drawing/2014/main" id="{C7CC0EFD-DC2B-59BE-0A53-0E109E6155E8}"/>
              </a:ext>
            </a:extLst>
          </p:cNvPr>
          <p:cNvSpPr>
            <a:spLocks noGrp="1"/>
          </p:cNvSpPr>
          <p:nvPr>
            <p:ph type="title"/>
          </p:nvPr>
        </p:nvSpPr>
        <p:spPr/>
        <p:txBody>
          <a:bodyPr/>
          <a:lstStyle/>
          <a:p>
            <a:r>
              <a:rPr lang="el-GR" dirty="0" err="1"/>
              <a:t>Συνομοταξια</a:t>
            </a:r>
            <a:r>
              <a:rPr lang="el-GR" dirty="0"/>
              <a:t> </a:t>
            </a:r>
            <a:r>
              <a:rPr lang="el-GR" dirty="0" err="1"/>
              <a:t>Δακτυλιδιοσκώληκες</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108" name="Group 46107">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6088" name="Straight Connector 46087">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089" name="Straight Connector 46088">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110"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2"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4" name="Isosceles Triangle 461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20" name="Isosceles Triangle 461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21" name="Isosceles Triangle 461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46122" name="Rectangle 461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6123" name="Rectangle 461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124" name="Straight Connector 461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125" name="Straight Connector 4612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610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0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1" name="Isosceles Triangle 4611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5" name="Isosceles Triangle 4611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117" name="Freeform: Shape 4611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6DD112-B24E-DE80-A79F-5416AF2EE65C}"/>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b="1">
                <a:solidFill>
                  <a:srgbClr val="FFFFFF"/>
                </a:solidFill>
              </a:rPr>
              <a:t>ΣΥΝΟΜΟTΑΞΙΑ:  ΑΡΘΡΟΠΟΔΑ</a:t>
            </a:r>
            <a:br>
              <a:rPr lang="en-US">
                <a:solidFill>
                  <a:srgbClr val="FFFFFF"/>
                </a:solidFill>
              </a:rPr>
            </a:br>
            <a:endParaRPr lang="en-US">
              <a:solidFill>
                <a:srgbClr val="FFFFFF"/>
              </a:solidFill>
            </a:endParaRPr>
          </a:p>
        </p:txBody>
      </p:sp>
      <p:pic>
        <p:nvPicPr>
          <p:cNvPr id="3" name="Picture 1">
            <a:extLst>
              <a:ext uri="{FF2B5EF4-FFF2-40B4-BE49-F238E27FC236}">
                <a16:creationId xmlns:a16="http://schemas.microsoft.com/office/drawing/2014/main" id="{69812854-8EE5-1A8B-D20D-1670732769D7}"/>
              </a:ext>
            </a:extLst>
          </p:cNvPr>
          <p:cNvPicPr>
            <a:picLocks noChangeAspect="1" noChangeArrowheads="1"/>
          </p:cNvPicPr>
          <p:nvPr/>
        </p:nvPicPr>
        <p:blipFill>
          <a:blip r:embed="rId3" cstate="print"/>
          <a:stretch>
            <a:fillRect/>
          </a:stretch>
        </p:blipFill>
        <p:spPr bwMode="auto">
          <a:xfrm>
            <a:off x="757251" y="1704154"/>
            <a:ext cx="3856774" cy="3538590"/>
          </a:xfrm>
          <a:prstGeom prst="rect">
            <a:avLst/>
          </a:prstGeom>
          <a:noFill/>
        </p:spPr>
      </p:pic>
      <p:sp>
        <p:nvSpPr>
          <p:cNvPr id="46082" name="Rectangle 1"/>
          <p:cNvSpPr>
            <a:spLocks noChangeArrowheads="1"/>
          </p:cNvSpPr>
          <p:nvPr/>
        </p:nvSpPr>
        <p:spPr bwMode="auto">
          <a:xfrm>
            <a:off x="7181725" y="2837329"/>
            <a:ext cx="4512988" cy="3317938"/>
          </a:xfrm>
          <a:prstGeom prst="rect">
            <a:avLst/>
          </a:prstGeom>
        </p:spPr>
        <p:txBody>
          <a:bodyPr vert="horz" lIns="91440" tIns="45720" rIns="91440" bIns="45720" rtlCol="0" anchor="t">
            <a:normAutofit/>
          </a:bodyPr>
          <a:lstStyle/>
          <a:p>
            <a:pPr indent="111125">
              <a:lnSpc>
                <a:spcPct val="90000"/>
              </a:lnSpc>
              <a:spcBef>
                <a:spcPts val="1000"/>
              </a:spcBef>
              <a:buClr>
                <a:schemeClr val="accent1"/>
              </a:buClr>
              <a:buSzPct val="80000"/>
              <a:buFont typeface="Wingdings 3" charset="2"/>
              <a:buChar char=""/>
            </a:pPr>
            <a:endParaRPr lang="en-US" sz="1300">
              <a:solidFill>
                <a:srgbClr val="FFFFFF"/>
              </a:solidFill>
            </a:endParaRPr>
          </a:p>
          <a:p>
            <a:pPr indent="111125">
              <a:lnSpc>
                <a:spcPct val="90000"/>
              </a:lnSpc>
              <a:spcBef>
                <a:spcPts val="1000"/>
              </a:spcBef>
              <a:buClr>
                <a:schemeClr val="accent1"/>
              </a:buClr>
              <a:buSzPct val="80000"/>
              <a:buFont typeface="Wingdings 3" charset="2"/>
              <a:buChar char=""/>
            </a:pPr>
            <a:r>
              <a:rPr lang="en-US" sz="1300">
                <a:solidFill>
                  <a:srgbClr val="FFFFFF"/>
                </a:solidFill>
              </a:rPr>
              <a:t>Η συνομοταξία αυτή είναι η μεγαλύτερη ζωική ομάδα, αφού περιλαμβάνει τα  8/10 των ειδών του ζωικού βασιλείου (838.000 Είδη).</a:t>
            </a:r>
          </a:p>
          <a:p>
            <a:pPr indent="111125">
              <a:lnSpc>
                <a:spcPct val="90000"/>
              </a:lnSpc>
              <a:spcBef>
                <a:spcPts val="1000"/>
              </a:spcBef>
              <a:buClr>
                <a:schemeClr val="accent1"/>
              </a:buClr>
              <a:buSzPct val="80000"/>
              <a:buFont typeface="Wingdings 3" charset="2"/>
              <a:buChar char=""/>
            </a:pPr>
            <a:r>
              <a:rPr lang="en-US" sz="1300">
                <a:solidFill>
                  <a:srgbClr val="FFFFFF"/>
                </a:solidFill>
              </a:rPr>
              <a:t>Βασικά χαρακτηριστικά:</a:t>
            </a:r>
          </a:p>
          <a:p>
            <a:pPr indent="111125">
              <a:lnSpc>
                <a:spcPct val="90000"/>
              </a:lnSpc>
              <a:spcBef>
                <a:spcPts val="1000"/>
              </a:spcBef>
              <a:buClr>
                <a:schemeClr val="accent1"/>
              </a:buClr>
              <a:buSzPct val="80000"/>
              <a:buFont typeface="Wingdings 3" charset="2"/>
              <a:buChar char=""/>
            </a:pPr>
            <a:r>
              <a:rPr lang="en-US" sz="1300">
                <a:solidFill>
                  <a:srgbClr val="FFFFFF"/>
                </a:solidFill>
              </a:rPr>
              <a:t>Εξωτερικός σκελετός από χιτίνη. </a:t>
            </a:r>
          </a:p>
          <a:p>
            <a:pPr indent="111125">
              <a:lnSpc>
                <a:spcPct val="90000"/>
              </a:lnSpc>
              <a:spcBef>
                <a:spcPts val="1000"/>
              </a:spcBef>
              <a:buClr>
                <a:schemeClr val="accent1"/>
              </a:buClr>
              <a:buSzPct val="80000"/>
              <a:buFont typeface="Wingdings 3" charset="2"/>
              <a:buChar char=""/>
            </a:pPr>
            <a:r>
              <a:rPr lang="en-US" sz="1300">
                <a:solidFill>
                  <a:srgbClr val="FFFFFF"/>
                </a:solidFill>
              </a:rPr>
              <a:t>Παρουσιάζουν μεταμερισμό και αρθρωτά εξαρτήματα. </a:t>
            </a:r>
          </a:p>
          <a:p>
            <a:pPr indent="111125">
              <a:lnSpc>
                <a:spcPct val="90000"/>
              </a:lnSpc>
              <a:spcBef>
                <a:spcPts val="1000"/>
              </a:spcBef>
              <a:buClr>
                <a:schemeClr val="accent1"/>
              </a:buClr>
              <a:buSzPct val="80000"/>
              <a:buFont typeface="Wingdings 3" charset="2"/>
              <a:buChar char=""/>
            </a:pPr>
            <a:r>
              <a:rPr lang="en-US" sz="1300">
                <a:solidFill>
                  <a:srgbClr val="FFFFFF"/>
                </a:solidFill>
              </a:rPr>
              <a:t>Οι εξελιγμένες μορφές εμφανίζουν κεφαλή, εξοπλισμένη με όργανα μεγάλης ευαισθησίας (π.χ. σύνθετα μάτια).</a:t>
            </a:r>
          </a:p>
          <a:p>
            <a:pPr indent="111125">
              <a:lnSpc>
                <a:spcPct val="90000"/>
              </a:lnSpc>
              <a:spcBef>
                <a:spcPts val="1000"/>
              </a:spcBef>
              <a:buClr>
                <a:schemeClr val="accent1"/>
              </a:buClr>
              <a:buSzPct val="80000"/>
              <a:buFont typeface="Wingdings 3" charset="2"/>
              <a:buChar char=""/>
            </a:pPr>
            <a:r>
              <a:rPr lang="en-US" sz="1300">
                <a:solidFill>
                  <a:srgbClr val="FFFFFF"/>
                </a:solidFill>
              </a:rPr>
              <a:t>Χαρακτηρίζονται και από ένα καλά ανεπτυγμένο νευρικό σύστημα, το οποίο, όπως στην περίπτωση των δακτυλιοσκωλήκων, περιλαμβάνει εγκεφαλικά γάγγλια και πρόσθια νευρική χορδή.</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848" name="Group 35847">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5849" name="Straight Connector 35848">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850" name="Straight Connector 35849">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851"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2"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3" name="Isosceles Triangle 35852">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4"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5"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6"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7" name="Isosceles Triangle 35856">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58" name="Isosceles Triangle 35857">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itle 2">
            <a:extLst>
              <a:ext uri="{FF2B5EF4-FFF2-40B4-BE49-F238E27FC236}">
                <a16:creationId xmlns:a16="http://schemas.microsoft.com/office/drawing/2014/main" id="{AEB1F11D-2CFB-E289-5AF2-9E10A6336AAB}"/>
              </a:ext>
            </a:extLst>
          </p:cNvPr>
          <p:cNvSpPr>
            <a:spLocks noGrp="1"/>
          </p:cNvSpPr>
          <p:nvPr>
            <p:ph type="title"/>
          </p:nvPr>
        </p:nvSpPr>
        <p:spPr>
          <a:xfrm>
            <a:off x="2849562" y="609600"/>
            <a:ext cx="6424440" cy="1320800"/>
          </a:xfrm>
        </p:spPr>
        <p:txBody>
          <a:bodyPr vert="horz" lIns="91440" tIns="45720" rIns="91440" bIns="45720" rtlCol="0" anchor="t">
            <a:normAutofit/>
          </a:bodyPr>
          <a:lstStyle/>
          <a:p>
            <a:r>
              <a:rPr lang="en-US" b="0" i="0" cap="all">
                <a:effectLst/>
              </a:rPr>
              <a:t>ΟμοταξΙα : Εντομα.</a:t>
            </a:r>
            <a:br>
              <a:rPr lang="en-US" b="0" i="0" cap="all">
                <a:effectLst/>
              </a:rPr>
            </a:br>
            <a:endParaRPr lang="en-US" b="0" i="0" cap="all">
              <a:effectLst/>
            </a:endParaRPr>
          </a:p>
        </p:txBody>
      </p:sp>
      <p:pic>
        <p:nvPicPr>
          <p:cNvPr id="35844" name="Picture 35843" descr="A green triangles on a black background&#10;&#10;Description automatically generated">
            <a:extLst>
              <a:ext uri="{FF2B5EF4-FFF2-40B4-BE49-F238E27FC236}">
                <a16:creationId xmlns:a16="http://schemas.microsoft.com/office/drawing/2014/main" id="{0CB771CA-EC07-2B9B-3580-3369EA203169}"/>
              </a:ext>
            </a:extLst>
          </p:cNvPr>
          <p:cNvPicPr>
            <a:picLocks noChangeAspect="1"/>
          </p:cNvPicPr>
          <p:nvPr/>
        </p:nvPicPr>
        <p:blipFill rotWithShape="1">
          <a:blip r:embed="rId3"/>
          <a:srcRect l="43703" r="29724"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5860" name="Isosceles Triangle 3585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842" name="Rectangle 1"/>
          <p:cNvSpPr>
            <a:spLocks noChangeArrowheads="1"/>
          </p:cNvSpPr>
          <p:nvPr/>
        </p:nvSpPr>
        <p:spPr bwMode="auto">
          <a:xfrm>
            <a:off x="2849562" y="2160589"/>
            <a:ext cx="6424440" cy="3880773"/>
          </a:xfrm>
          <a:prstGeom prst="rect">
            <a:avLst/>
          </a:prstGeom>
        </p:spPr>
        <p:txBody>
          <a:bodyPr vert="horz" lIns="91440" tIns="45720" rIns="91440" bIns="45720" rtlCol="0">
            <a:normAutofit/>
          </a:bodyPr>
          <a:lstStyle/>
          <a:p>
            <a:pPr indent="-228600">
              <a:lnSpc>
                <a:spcPct val="90000"/>
              </a:lnSpc>
              <a:spcBef>
                <a:spcPts val="1000"/>
              </a:spcBef>
              <a:buClr>
                <a:schemeClr val="accent1"/>
              </a:buClr>
              <a:buSzPct val="80000"/>
              <a:buFont typeface="Wingdings 3" charset="2"/>
              <a:buChar char=""/>
              <a:defRPr/>
            </a:pPr>
            <a:r>
              <a:rPr lang="en-US">
                <a:solidFill>
                  <a:schemeClr val="tx1">
                    <a:lumMod val="75000"/>
                    <a:lumOff val="25000"/>
                  </a:schemeClr>
                </a:solidFill>
              </a:rPr>
              <a:t>Tο σώμα τους χωρίζεται σε τρία πολύ χαρακτηριστικά μέρη: την κεφαλή, το θώρακα και την κοιλιά. Από το θώρακα εκφύονται ένα ή δύο ζεύγη φτερών και </a:t>
            </a:r>
            <a:r>
              <a:rPr lang="en-US" b="1" u="sng">
                <a:solidFill>
                  <a:schemeClr val="tx1">
                    <a:lumMod val="75000"/>
                    <a:lumOff val="25000"/>
                  </a:schemeClr>
                </a:solidFill>
              </a:rPr>
              <a:t>τρία ζεύγη ποδιών,</a:t>
            </a:r>
            <a:r>
              <a:rPr lang="en-US">
                <a:solidFill>
                  <a:schemeClr val="tx1">
                    <a:lumMod val="75000"/>
                    <a:lumOff val="25000"/>
                  </a:schemeClr>
                </a:solidFill>
              </a:rPr>
              <a:t> ενώ δεν εκφύονται εξαρτήματα από την κοιλιά.Tα πιο πρωτόγονα είδη είναι άπτερα, ενώ τα μεταγενέστερα είναι φτερωτά. </a:t>
            </a:r>
          </a:p>
          <a:p>
            <a:pPr indent="-228600">
              <a:lnSpc>
                <a:spcPct val="90000"/>
              </a:lnSpc>
              <a:spcBef>
                <a:spcPts val="1000"/>
              </a:spcBef>
              <a:buClr>
                <a:schemeClr val="accent1"/>
              </a:buClr>
              <a:buSzPct val="80000"/>
              <a:buFont typeface="Wingdings 3" charset="2"/>
              <a:buChar char=""/>
              <a:defRPr/>
            </a:pPr>
            <a:r>
              <a:rPr lang="en-US" b="1">
                <a:solidFill>
                  <a:schemeClr val="tx1">
                    <a:lumMod val="75000"/>
                    <a:lumOff val="25000"/>
                  </a:schemeClr>
                </a:solidFill>
              </a:rPr>
              <a:t>Tάξη: Υμενόπτερα.</a:t>
            </a:r>
            <a:r>
              <a:rPr lang="en-US">
                <a:solidFill>
                  <a:schemeClr val="tx1">
                    <a:lumMod val="75000"/>
                    <a:lumOff val="25000"/>
                  </a:schemeClr>
                </a:solidFill>
              </a:rPr>
              <a:t> Μυρμήγκια - Μέλισσες -Σφήκες. (πολλά ζουν σε   κοινωνίες).</a:t>
            </a:r>
          </a:p>
          <a:p>
            <a:pPr indent="-228600">
              <a:lnSpc>
                <a:spcPct val="90000"/>
              </a:lnSpc>
              <a:spcBef>
                <a:spcPts val="1000"/>
              </a:spcBef>
              <a:buClr>
                <a:schemeClr val="accent1"/>
              </a:buClr>
              <a:buSzPct val="80000"/>
              <a:buFont typeface="Wingdings 3" charset="2"/>
              <a:buChar char=""/>
              <a:defRPr/>
            </a:pPr>
            <a:r>
              <a:rPr lang="en-US">
                <a:solidFill>
                  <a:schemeClr val="tx1">
                    <a:lumMod val="75000"/>
                    <a:lumOff val="25000"/>
                  </a:schemeClr>
                </a:solidFill>
              </a:rPr>
              <a:t>Σφήκα: Επιστημονικό όνομα </a:t>
            </a:r>
            <a:r>
              <a:rPr lang="en-US" i="1">
                <a:solidFill>
                  <a:schemeClr val="tx1">
                    <a:lumMod val="75000"/>
                    <a:lumOff val="25000"/>
                  </a:schemeClr>
                </a:solidFill>
              </a:rPr>
              <a:t>Vespa auraria</a:t>
            </a:r>
          </a:p>
          <a:p>
            <a:pPr indent="-2286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a:p>
            <a:pPr indent="-228600">
              <a:lnSpc>
                <a:spcPct val="90000"/>
              </a:lnSpc>
              <a:spcBef>
                <a:spcPts val="1000"/>
              </a:spcBef>
              <a:buClr>
                <a:schemeClr val="accent1"/>
              </a:buClr>
              <a:buSzPct val="80000"/>
              <a:buFont typeface="Wingdings 3" charset="2"/>
              <a:buChar char=""/>
              <a:defRPr/>
            </a:pPr>
            <a:r>
              <a:rPr lang="en-US">
                <a:solidFill>
                  <a:schemeClr val="tx1">
                    <a:lumMod val="75000"/>
                    <a:lumOff val="25000"/>
                  </a:schemeClr>
                </a:solidFill>
              </a:rPr>
              <a:t>SOS- Ταξινόμηση Σφήκας: Είδος: auraria, Γένος: Vespa, Τάξη: Υμενόπτερα, Ομοταξία: Έντομα, Συνομοταξία: Αρθρόποδα, Βασίλειο: Ζώων.</a:t>
            </a:r>
          </a:p>
          <a:p>
            <a:pPr indent="-2286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a:p>
            <a:pPr indent="-2286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p:txBody>
      </p:sp>
    </p:spTree>
    <p:extLst>
      <p:ext uri="{BB962C8B-B14F-4D97-AF65-F5344CB8AC3E}">
        <p14:creationId xmlns:p14="http://schemas.microsoft.com/office/powerpoint/2010/main" val="47507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1524001" y="246063"/>
            <a:ext cx="8715375" cy="5478462"/>
          </a:xfrm>
          <a:prstGeom prst="rect">
            <a:avLst/>
          </a:prstGeom>
          <a:noFill/>
          <a:ln w="9525">
            <a:noFill/>
            <a:miter lim="800000"/>
            <a:headEnd/>
            <a:tailEnd/>
          </a:ln>
        </p:spPr>
        <p:txBody>
          <a:bodyPr anchor="ctr">
            <a:spAutoFit/>
          </a:bodyPr>
          <a:lstStyle/>
          <a:p>
            <a:pPr indent="111125" algn="just"/>
            <a:r>
              <a:rPr lang="el-GR" sz="2400" b="1" dirty="0">
                <a:latin typeface="Times New Roman" pitchFamily="18" charset="0"/>
                <a:cs typeface="Times New Roman" pitchFamily="18" charset="0"/>
              </a:rPr>
              <a:t>ΣΥΝΟΜΟ</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ΑΞΙΑ: ΧΟΡΔΩ</a:t>
            </a:r>
            <a:r>
              <a:rPr lang="en-GB" sz="2400" b="1" dirty="0">
                <a:latin typeface="Times New Roman" pitchFamily="18" charset="0"/>
                <a:cs typeface="Times New Roman" pitchFamily="18" charset="0"/>
              </a:rPr>
              <a:t>T</a:t>
            </a:r>
            <a:r>
              <a:rPr lang="el-GR" sz="2400" b="1" dirty="0">
                <a:latin typeface="Times New Roman" pitchFamily="18" charset="0"/>
                <a:cs typeface="Times New Roman" pitchFamily="18" charset="0"/>
              </a:rPr>
              <a:t>Α</a:t>
            </a:r>
            <a:endParaRPr lang="el-GR" sz="2000" dirty="0"/>
          </a:p>
          <a:p>
            <a:pPr indent="111125" algn="just" eaLnBrk="0" hangingPunct="0"/>
            <a:r>
              <a:rPr lang="el-GR" sz="2400" dirty="0">
                <a:latin typeface="Times New Roman" pitchFamily="18" charset="0"/>
                <a:cs typeface="Times New Roman" pitchFamily="18" charset="0"/>
              </a:rPr>
              <a:t>Περιλαμβάνει υδρόβιους και χερσαίους οργανισμούς. Χαρακτηριστικά που μοιράζονται με τ' ασπόνδυλα: Αμφίπλευρη συμμετρία, κεφάλι, σωματική κοιλότητα, πεπτικό σύστημα και </a:t>
            </a:r>
            <a:r>
              <a:rPr lang="el-GR" sz="2400" dirty="0" err="1">
                <a:latin typeface="Times New Roman" pitchFamily="18" charset="0"/>
                <a:cs typeface="Times New Roman" pitchFamily="18" charset="0"/>
              </a:rPr>
              <a:t>μεταμέρεια</a:t>
            </a:r>
            <a:r>
              <a:rPr lang="el-GR" sz="2400" dirty="0">
                <a:latin typeface="Times New Roman" pitchFamily="18" charset="0"/>
                <a:cs typeface="Times New Roman" pitchFamily="18" charset="0"/>
              </a:rPr>
              <a:t>.</a:t>
            </a:r>
          </a:p>
          <a:p>
            <a:pPr indent="111125" algn="just" eaLnBrk="0" hangingPunct="0"/>
            <a:endParaRPr lang="el-GR" sz="2000" dirty="0">
              <a:latin typeface="Times New Roman" pitchFamily="18" charset="0"/>
              <a:cs typeface="Times New Roman" pitchFamily="18" charset="0"/>
            </a:endParaRPr>
          </a:p>
          <a:p>
            <a:pPr indent="111125" hangingPunct="0"/>
            <a:r>
              <a:rPr lang="el-GR" sz="3200" b="1" dirty="0">
                <a:latin typeface="Calibri" pitchFamily="34" charset="0"/>
              </a:rPr>
              <a:t>ΣΠΟΝΔΥΛΩ</a:t>
            </a:r>
            <a:r>
              <a:rPr lang="en-GB" sz="3200" b="1" dirty="0">
                <a:latin typeface="Calibri" pitchFamily="34" charset="0"/>
              </a:rPr>
              <a:t>T</a:t>
            </a:r>
            <a:r>
              <a:rPr lang="el-GR" sz="3200" b="1" dirty="0">
                <a:latin typeface="Calibri" pitchFamily="34" charset="0"/>
              </a:rPr>
              <a:t>Α</a:t>
            </a:r>
            <a:r>
              <a:rPr lang="el-GR" sz="3200" dirty="0">
                <a:latin typeface="Calibri" pitchFamily="34" charset="0"/>
              </a:rPr>
              <a:t>: Σ' αυτά, η </a:t>
            </a:r>
            <a:r>
              <a:rPr lang="el-GR" sz="3200" dirty="0" err="1">
                <a:latin typeface="Calibri" pitchFamily="34" charset="0"/>
              </a:rPr>
              <a:t>νωτιαία</a:t>
            </a:r>
            <a:r>
              <a:rPr lang="el-GR" sz="3200" dirty="0">
                <a:latin typeface="Calibri" pitchFamily="34" charset="0"/>
              </a:rPr>
              <a:t> χορδή έχει αντικατασταθεί στα ώριμα άτομα από σπονδυλική στήλη, ενώ ο εγκέφαλος περιβάλλεται από κρανίο. Χωρίζονται στις εξής ομοταξίες:</a:t>
            </a:r>
          </a:p>
          <a:p>
            <a:pPr indent="111125" hangingPunct="0"/>
            <a:r>
              <a:rPr lang="el-GR" sz="3200" b="1" dirty="0">
                <a:latin typeface="Calibri" pitchFamily="34" charset="0"/>
              </a:rPr>
              <a:t>(</a:t>
            </a:r>
            <a:r>
              <a:rPr lang="el-GR" sz="2400" dirty="0" err="1">
                <a:latin typeface="Calibri" pitchFamily="34" charset="0"/>
              </a:rPr>
              <a:t>Χονδρ</a:t>
            </a:r>
            <a:r>
              <a:rPr lang="el-GR" sz="3200" b="1" dirty="0">
                <a:latin typeface="Calibri" pitchFamily="34" charset="0"/>
              </a:rPr>
              <a:t>)Ιχθύες, (</a:t>
            </a:r>
            <a:r>
              <a:rPr lang="el-GR" sz="2400" dirty="0" err="1">
                <a:latin typeface="Calibri" pitchFamily="34" charset="0"/>
              </a:rPr>
              <a:t>Οστεο</a:t>
            </a:r>
            <a:r>
              <a:rPr lang="el-GR" sz="3200" b="1" dirty="0">
                <a:latin typeface="Calibri" pitchFamily="34" charset="0"/>
              </a:rPr>
              <a:t>)Ιχθύες, </a:t>
            </a:r>
          </a:p>
          <a:p>
            <a:pPr indent="111125" hangingPunct="0"/>
            <a:r>
              <a:rPr lang="el-GR" sz="3200" b="1" dirty="0">
                <a:latin typeface="Calibri" pitchFamily="34" charset="0"/>
              </a:rPr>
              <a:t>Αμφίβια, Ερπετά, Πτηνά, Θηλαστικά.</a:t>
            </a:r>
            <a:endParaRPr lang="el-GR" sz="3200" dirty="0">
              <a:latin typeface="Calibri" pitchFamily="34" charset="0"/>
            </a:endParaRPr>
          </a:p>
          <a:p>
            <a:pPr indent="111125" algn="just" eaLnBrk="0" hangingPunct="0"/>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660400" y="148471"/>
            <a:ext cx="11061700" cy="7694414"/>
          </a:xfrm>
          <a:prstGeom prst="rect">
            <a:avLst/>
          </a:prstGeom>
          <a:noFill/>
          <a:ln w="9525">
            <a:noFill/>
            <a:miter lim="800000"/>
            <a:headEnd/>
            <a:tailEnd/>
          </a:ln>
        </p:spPr>
        <p:txBody>
          <a:bodyPr wrap="square" anchor="ctr">
            <a:spAutoFit/>
          </a:bodyPr>
          <a:lstStyle/>
          <a:p>
            <a:pPr indent="111125" algn="just"/>
            <a:r>
              <a:rPr lang="el-GR" sz="3200" b="1" dirty="0">
                <a:latin typeface="Times New Roman" pitchFamily="18" charset="0"/>
                <a:cs typeface="Times New Roman" pitchFamily="18" charset="0"/>
              </a:rPr>
              <a:t>Ομοταξία:  </a:t>
            </a:r>
            <a:r>
              <a:rPr lang="el-GR" sz="3200" b="1" dirty="0" err="1">
                <a:latin typeface="Times New Roman" pitchFamily="18" charset="0"/>
                <a:cs typeface="Times New Roman" pitchFamily="18" charset="0"/>
              </a:rPr>
              <a:t>Χονδριχθύες</a:t>
            </a:r>
            <a:endParaRPr lang="el-GR" sz="2800" dirty="0"/>
          </a:p>
          <a:p>
            <a:pPr indent="111125" algn="just" eaLnBrk="0" hangingPunct="0"/>
            <a:r>
              <a:rPr lang="el-GR" sz="3200" dirty="0">
                <a:latin typeface="Times New Roman" pitchFamily="18" charset="0"/>
                <a:cs typeface="Times New Roman" pitchFamily="18" charset="0"/>
              </a:rPr>
              <a:t>Είναι ψάρια με γνάθους, πτερύγια και λέπια. Έχουν χόνδρινο σκελετό. </a:t>
            </a:r>
            <a:r>
              <a:rPr lang="el-GR" sz="1600" dirty="0">
                <a:latin typeface="Times New Roman" pitchFamily="18" charset="0"/>
                <a:cs typeface="Times New Roman" pitchFamily="18" charset="0"/>
              </a:rPr>
              <a:t>Έχουν πέντε ζευγάρια </a:t>
            </a:r>
            <a:r>
              <a:rPr lang="el-GR" sz="1600" dirty="0" err="1">
                <a:latin typeface="Times New Roman" pitchFamily="18" charset="0"/>
                <a:cs typeface="Times New Roman" pitchFamily="18" charset="0"/>
              </a:rPr>
              <a:t>βραγχιακών</a:t>
            </a:r>
            <a:r>
              <a:rPr lang="el-GR" sz="1600" dirty="0">
                <a:latin typeface="Times New Roman" pitchFamily="18" charset="0"/>
                <a:cs typeface="Times New Roman" pitchFamily="18" charset="0"/>
              </a:rPr>
              <a:t> σχισμών, οι οποίες δεν καλύπτονται από ειδικό επικάλυμμα. Εδώ ανήκει το </a:t>
            </a:r>
            <a:r>
              <a:rPr lang="el-GR" sz="2800" b="1" dirty="0">
                <a:latin typeface="Times New Roman" pitchFamily="18" charset="0"/>
                <a:cs typeface="Times New Roman" pitchFamily="18" charset="0"/>
              </a:rPr>
              <a:t>σκυλόψαρο</a:t>
            </a:r>
            <a:r>
              <a:rPr lang="el-GR" sz="2800" dirty="0">
                <a:latin typeface="Times New Roman" pitchFamily="18" charset="0"/>
                <a:cs typeface="Times New Roman" pitchFamily="18" charset="0"/>
              </a:rPr>
              <a:t>, </a:t>
            </a:r>
            <a:r>
              <a:rPr lang="el-GR" sz="1600" dirty="0">
                <a:latin typeface="Times New Roman" pitchFamily="18" charset="0"/>
                <a:cs typeface="Times New Roman" pitchFamily="18" charset="0"/>
              </a:rPr>
              <a:t>σαρκοφάγο είδος το οποίο τρέφεται με πτώματα του βυθού, οι </a:t>
            </a:r>
            <a:r>
              <a:rPr lang="el-GR" sz="3200" b="1" dirty="0">
                <a:latin typeface="Times New Roman" pitchFamily="18" charset="0"/>
                <a:cs typeface="Times New Roman" pitchFamily="18" charset="0"/>
              </a:rPr>
              <a:t>καρχαρίες,</a:t>
            </a:r>
            <a:r>
              <a:rPr lang="el-GR" sz="1600" dirty="0">
                <a:latin typeface="Times New Roman" pitchFamily="18" charset="0"/>
                <a:cs typeface="Times New Roman" pitchFamily="18" charset="0"/>
              </a:rPr>
              <a:t> οι οποίοι είναι γρήγοροι κολυμβητές - σαρκοφάγοι, καθώς και τα σελάχια (</a:t>
            </a:r>
            <a:r>
              <a:rPr lang="el-GR" sz="1600" b="1" dirty="0" err="1">
                <a:latin typeface="Times New Roman" pitchFamily="18" charset="0"/>
                <a:cs typeface="Times New Roman" pitchFamily="18" charset="0"/>
              </a:rPr>
              <a:t>σάλπες</a:t>
            </a:r>
            <a:r>
              <a:rPr lang="el-GR" sz="1600" dirty="0">
                <a:latin typeface="Times New Roman" pitchFamily="18" charset="0"/>
                <a:cs typeface="Times New Roman" pitchFamily="18" charset="0"/>
              </a:rPr>
              <a:t>). Εδώ ανήκουν γύρω στα 600 είδη.</a:t>
            </a:r>
          </a:p>
          <a:p>
            <a:pPr indent="111125" algn="just" eaLnBrk="0" hangingPunct="0"/>
            <a:endParaRPr lang="el-GR" sz="1600" dirty="0">
              <a:latin typeface="Times New Roman" pitchFamily="18" charset="0"/>
              <a:cs typeface="Times New Roman" pitchFamily="18" charset="0"/>
            </a:endParaRPr>
          </a:p>
          <a:p>
            <a:pPr indent="111125" algn="just"/>
            <a:r>
              <a:rPr lang="el-GR" sz="3600" b="1" dirty="0">
                <a:latin typeface="Times New Roman" pitchFamily="18" charset="0"/>
                <a:cs typeface="Times New Roman" pitchFamily="18" charset="0"/>
              </a:rPr>
              <a:t>Ομοταξία: (</a:t>
            </a:r>
            <a:r>
              <a:rPr lang="el-GR" sz="3600" b="1" dirty="0" err="1">
                <a:latin typeface="Times New Roman" pitchFamily="18" charset="0"/>
                <a:cs typeface="Times New Roman" pitchFamily="18" charset="0"/>
              </a:rPr>
              <a:t>Οστεο</a:t>
            </a:r>
            <a:r>
              <a:rPr lang="el-GR" sz="3600" b="1" dirty="0">
                <a:latin typeface="Times New Roman" pitchFamily="18" charset="0"/>
                <a:cs typeface="Times New Roman" pitchFamily="18" charset="0"/>
              </a:rPr>
              <a:t>)-</a:t>
            </a:r>
            <a:r>
              <a:rPr lang="el-GR" sz="3600" b="1" dirty="0" err="1">
                <a:latin typeface="Times New Roman" pitchFamily="18" charset="0"/>
                <a:cs typeface="Times New Roman" pitchFamily="18" charset="0"/>
              </a:rPr>
              <a:t>Ιχθυες</a:t>
            </a:r>
            <a:r>
              <a:rPr lang="el-GR" sz="3600" b="1" dirty="0">
                <a:latin typeface="Times New Roman" pitchFamily="18" charset="0"/>
                <a:cs typeface="Times New Roman" pitchFamily="18" charset="0"/>
              </a:rPr>
              <a:t> </a:t>
            </a:r>
            <a:endParaRPr lang="el-GR" sz="3200" dirty="0"/>
          </a:p>
          <a:p>
            <a:pPr indent="111125" algn="just" eaLnBrk="0" hangingPunct="0"/>
            <a:r>
              <a:rPr lang="el-GR" sz="3600" dirty="0">
                <a:latin typeface="Times New Roman" pitchFamily="18" charset="0"/>
                <a:cs typeface="Times New Roman" pitchFamily="18" charset="0"/>
              </a:rPr>
              <a:t>Έχουν οστέινο σκελετό </a:t>
            </a:r>
            <a:r>
              <a:rPr lang="el-GR" dirty="0">
                <a:latin typeface="Times New Roman" pitchFamily="18" charset="0"/>
                <a:cs typeface="Times New Roman" pitchFamily="18" charset="0"/>
              </a:rPr>
              <a:t>(οστά: αποθήκες φώσφορου) και τέσσερα ζευγάρια </a:t>
            </a:r>
            <a:r>
              <a:rPr lang="el-GR" dirty="0" err="1">
                <a:latin typeface="Times New Roman" pitchFamily="18" charset="0"/>
                <a:cs typeface="Times New Roman" pitchFamily="18" charset="0"/>
              </a:rPr>
              <a:t>βραγχιακών</a:t>
            </a:r>
            <a:r>
              <a:rPr lang="el-GR" dirty="0">
                <a:latin typeface="Times New Roman" pitchFamily="18" charset="0"/>
                <a:cs typeface="Times New Roman" pitchFamily="18" charset="0"/>
              </a:rPr>
              <a:t> σχισμών, οι οποίες καλύπτονται με ειδικό επικάλυμμα. Εδώ ανήκουν τα σημερινά ψάρια των θαλάσσιών και γλυκών νερών (20.000 είδη) με ηλικία πολύ νεότερη των </a:t>
            </a:r>
            <a:r>
              <a:rPr lang="el-GR" dirty="0" err="1">
                <a:latin typeface="Times New Roman" pitchFamily="18" charset="0"/>
                <a:cs typeface="Times New Roman" pitchFamily="18" charset="0"/>
              </a:rPr>
              <a:t>χονδριχθύων</a:t>
            </a:r>
            <a:r>
              <a:rPr lang="el-GR" sz="3600" dirty="0">
                <a:latin typeface="Times New Roman" pitchFamily="18" charset="0"/>
                <a:cs typeface="Times New Roman" pitchFamily="18" charset="0"/>
              </a:rPr>
              <a:t> (Νεότεροι κατά 50. εκατ. χρόνια, περίπου).</a:t>
            </a:r>
          </a:p>
          <a:p>
            <a:pPr indent="111125" algn="just" eaLnBrk="0" hangingPunct="0"/>
            <a:r>
              <a:rPr lang="el-GR" sz="2800" dirty="0">
                <a:solidFill>
                  <a:srgbClr val="000000"/>
                </a:solidFill>
                <a:latin typeface="Trebuchet MS" panose="020B0603020202020204" pitchFamily="34" charset="0"/>
                <a:ea typeface="Times New Roman" panose="02020603050405020304" pitchFamily="18" charset="0"/>
              </a:rPr>
              <a:t>Δεν έχουν εγκεφαλικό φλοιό και σχεδόν καθόλου ημισφαίρια. ΕΧΟΥΝ ΟΜΩΣ ΑΜΥΓΔΑΛΗ το οργανίδιο των συναισθημάτων και του ΦΟΒΟΥ (σε </a:t>
            </a:r>
            <a:r>
              <a:rPr lang="el-GR" sz="2800" dirty="0" err="1">
                <a:solidFill>
                  <a:srgbClr val="000000"/>
                </a:solidFill>
                <a:latin typeface="Trebuchet MS" panose="020B0603020202020204" pitchFamily="34" charset="0"/>
                <a:ea typeface="Times New Roman" panose="02020603050405020304" pitchFamily="18" charset="0"/>
              </a:rPr>
              <a:t>πρώϊμη</a:t>
            </a:r>
            <a:r>
              <a:rPr lang="el-GR" sz="2800" dirty="0">
                <a:solidFill>
                  <a:srgbClr val="000000"/>
                </a:solidFill>
                <a:latin typeface="Trebuchet MS" panose="020B0603020202020204" pitchFamily="34" charset="0"/>
                <a:ea typeface="Times New Roman" panose="02020603050405020304" pitchFamily="18" charset="0"/>
              </a:rPr>
              <a:t> μορφή, που θα την δούμε πιο αναλυτικά στον Άνθρωπο).</a:t>
            </a:r>
            <a:endParaRPr lang="el-GR" sz="2800" dirty="0"/>
          </a:p>
          <a:p>
            <a:pPr indent="111125" algn="just" eaLnBrk="0" hangingPunct="0"/>
            <a:endParaRPr lang="el-GR" sz="4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BAE6-7664-2E6B-D917-7CC8275537F1}"/>
              </a:ext>
            </a:extLst>
          </p:cNvPr>
          <p:cNvSpPr>
            <a:spLocks noGrp="1"/>
          </p:cNvSpPr>
          <p:nvPr>
            <p:ph type="title"/>
          </p:nvPr>
        </p:nvSpPr>
        <p:spPr>
          <a:xfrm>
            <a:off x="876694" y="741391"/>
            <a:ext cx="3549649" cy="1616203"/>
          </a:xfrm>
        </p:spPr>
        <p:txBody>
          <a:bodyPr vert="horz" lIns="91440" tIns="45720" rIns="91440" bIns="45720" rtlCol="0" anchor="b">
            <a:normAutofit fontScale="90000"/>
          </a:bodyPr>
          <a:lstStyle/>
          <a:p>
            <a:r>
              <a:rPr lang="en-US" sz="3200" b="1"/>
              <a:t>Ομοταξία: Αμφίβια (Amphibia)</a:t>
            </a:r>
            <a:br>
              <a:rPr lang="en-US" sz="3200"/>
            </a:br>
            <a:endParaRPr lang="en-US" sz="3200"/>
          </a:p>
        </p:txBody>
      </p:sp>
      <p:sp>
        <p:nvSpPr>
          <p:cNvPr id="53250" name="Rectangle 1"/>
          <p:cNvSpPr>
            <a:spLocks noChangeArrowheads="1"/>
          </p:cNvSpPr>
          <p:nvPr/>
        </p:nvSpPr>
        <p:spPr bwMode="auto">
          <a:xfrm>
            <a:off x="876693" y="2533476"/>
            <a:ext cx="3346964" cy="3447832"/>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sz="1400" dirty="0" err="1"/>
              <a:t>Είν</a:t>
            </a:r>
            <a:r>
              <a:rPr lang="en-US" sz="1400" dirty="0"/>
              <a:t>αι οργανισμοί οι οποίοι περνούν μέρος της ζωής τους στο νερό και το άλλο μέρος στην ξηρά. </a:t>
            </a:r>
          </a:p>
          <a:p>
            <a:pPr indent="-228600">
              <a:lnSpc>
                <a:spcPct val="90000"/>
              </a:lnSpc>
              <a:spcAft>
                <a:spcPts val="600"/>
              </a:spcAft>
              <a:buFont typeface="Arial" panose="020B0604020202020204" pitchFamily="34" charset="0"/>
              <a:buChar char="•"/>
            </a:pPr>
            <a:r>
              <a:rPr lang="en-US" sz="1400" dirty="0"/>
              <a:t>Επ</a:t>
            </a:r>
            <a:r>
              <a:rPr lang="en-US" sz="1400" dirty="0" err="1"/>
              <a:t>ιστροφή</a:t>
            </a:r>
            <a:r>
              <a:rPr lang="en-US" sz="1400" dirty="0"/>
              <a:t> </a:t>
            </a:r>
            <a:r>
              <a:rPr lang="en-US" sz="1400" dirty="0" err="1"/>
              <a:t>στο</a:t>
            </a:r>
            <a:r>
              <a:rPr lang="en-US" sz="1400" dirty="0"/>
              <a:t> </a:t>
            </a:r>
            <a:r>
              <a:rPr lang="en-US" sz="1400" dirty="0" err="1"/>
              <a:t>υδάτινο</a:t>
            </a:r>
            <a:r>
              <a:rPr lang="en-US" sz="1400" dirty="0"/>
              <a:t> π</a:t>
            </a:r>
            <a:r>
              <a:rPr lang="en-US" sz="1400" dirty="0" err="1"/>
              <a:t>ερι</a:t>
            </a:r>
            <a:r>
              <a:rPr lang="en-US" sz="1400" dirty="0"/>
              <a:t>βάλλον για εξωτερική γονιμοποίηση. </a:t>
            </a:r>
            <a:r>
              <a:rPr lang="en-US" sz="1400" dirty="0" err="1"/>
              <a:t>Οι</a:t>
            </a:r>
            <a:r>
              <a:rPr lang="en-US" sz="1400" dirty="0"/>
              <a:t> </a:t>
            </a:r>
            <a:r>
              <a:rPr lang="en-US" sz="1400" dirty="0" err="1"/>
              <a:t>υδρό</a:t>
            </a:r>
            <a:r>
              <a:rPr lang="en-US" sz="1400" dirty="0"/>
              <a:t>βιες προνύμφες (γυρίνοι) υφίστανται μια μεταμόρφωση σε χερσαία ώριμα άτομα. </a:t>
            </a:r>
            <a:r>
              <a:rPr lang="en-US" sz="1400" dirty="0" err="1"/>
              <a:t>Έτσι</a:t>
            </a:r>
            <a:r>
              <a:rPr lang="en-US" sz="1400" dirty="0"/>
              <a:t>, </a:t>
            </a:r>
            <a:r>
              <a:rPr lang="en-US" sz="1400" dirty="0" err="1"/>
              <a:t>ενώ</a:t>
            </a:r>
            <a:r>
              <a:rPr lang="en-US" sz="1400" dirty="0"/>
              <a:t> </a:t>
            </a:r>
            <a:r>
              <a:rPr lang="en-US" sz="1400" dirty="0" err="1"/>
              <a:t>οι</a:t>
            </a:r>
            <a:r>
              <a:rPr lang="en-US" sz="1400" dirty="0"/>
              <a:t> </a:t>
            </a:r>
            <a:r>
              <a:rPr lang="en-US" sz="1400" dirty="0" err="1"/>
              <a:t>γυρίνοι</a:t>
            </a:r>
            <a:r>
              <a:rPr lang="en-US" sz="1400" dirty="0"/>
              <a:t> αναπ</a:t>
            </a:r>
            <a:r>
              <a:rPr lang="en-US" sz="1400" dirty="0" err="1"/>
              <a:t>νέουν</a:t>
            </a:r>
            <a:r>
              <a:rPr lang="en-US" sz="1400" dirty="0"/>
              <a:t> </a:t>
            </a:r>
            <a:r>
              <a:rPr lang="en-US" sz="1400" dirty="0" err="1"/>
              <a:t>με</a:t>
            </a:r>
            <a:r>
              <a:rPr lang="en-US" sz="1400" dirty="0"/>
              <a:t> β</a:t>
            </a:r>
            <a:r>
              <a:rPr lang="en-US" sz="1400" dirty="0" err="1"/>
              <a:t>ράγχι</a:t>
            </a:r>
            <a:r>
              <a:rPr lang="en-US" sz="1400" dirty="0"/>
              <a:t>α, τα ώριμα άτομα αναπνέουν με πνεύμονες.</a:t>
            </a:r>
          </a:p>
          <a:p>
            <a:pPr indent="-228600">
              <a:lnSpc>
                <a:spcPct val="90000"/>
              </a:lnSpc>
              <a:spcAft>
                <a:spcPts val="600"/>
              </a:spcAft>
              <a:buFont typeface="Arial" panose="020B0604020202020204" pitchFamily="34" charset="0"/>
              <a:buChar char="•"/>
            </a:pPr>
            <a:r>
              <a:rPr lang="en-US" sz="1400" b="1" dirty="0" err="1"/>
              <a:t>Τρίτωνες</a:t>
            </a:r>
            <a:r>
              <a:rPr lang="en-US" sz="1400" b="1" dirty="0"/>
              <a:t> </a:t>
            </a:r>
          </a:p>
          <a:p>
            <a:pPr indent="-228600">
              <a:lnSpc>
                <a:spcPct val="90000"/>
              </a:lnSpc>
              <a:spcAft>
                <a:spcPts val="600"/>
              </a:spcAft>
              <a:buFont typeface="Arial" panose="020B0604020202020204" pitchFamily="34" charset="0"/>
              <a:buChar char="•"/>
            </a:pPr>
            <a:r>
              <a:rPr lang="en-US" sz="1400" b="1" dirty="0"/>
              <a:t>Σαλα</a:t>
            </a:r>
            <a:r>
              <a:rPr lang="en-US" sz="1400" b="1" dirty="0" err="1"/>
              <a:t>μάνδρες</a:t>
            </a:r>
            <a:r>
              <a:rPr lang="en-US" sz="1400" b="1" dirty="0"/>
              <a:t> </a:t>
            </a:r>
          </a:p>
          <a:p>
            <a:pPr indent="-228600">
              <a:lnSpc>
                <a:spcPct val="90000"/>
              </a:lnSpc>
              <a:spcAft>
                <a:spcPts val="600"/>
              </a:spcAft>
              <a:buFont typeface="Arial" panose="020B0604020202020204" pitchFamily="34" charset="0"/>
              <a:buChar char="•"/>
            </a:pPr>
            <a:r>
              <a:rPr lang="en-US" sz="1400" b="1" dirty="0" err="1"/>
              <a:t>Bάτρ</a:t>
            </a:r>
            <a:r>
              <a:rPr lang="en-US" sz="1400" b="1" dirty="0"/>
              <a:t>αχοι και οι Φύνοι, </a:t>
            </a:r>
            <a:r>
              <a:rPr lang="en-US" sz="1400" dirty="0"/>
              <a:t>στους οποίους η ουρά περιορίζεται στο στάδιο του γυρίνου.</a:t>
            </a:r>
            <a:endParaRPr lang="el-GR" sz="1400" dirty="0"/>
          </a:p>
          <a:p>
            <a:pPr indent="-228600">
              <a:lnSpc>
                <a:spcPct val="90000"/>
              </a:lnSpc>
              <a:spcAft>
                <a:spcPts val="600"/>
              </a:spcAft>
              <a:buFont typeface="Arial" panose="020B0604020202020204" pitchFamily="34" charset="0"/>
              <a:buChar char="•"/>
            </a:pPr>
            <a:r>
              <a:rPr lang="el-GR" sz="1400" b="1" u="sng" dirty="0">
                <a:latin typeface="Times New Roman" pitchFamily="18" charset="0"/>
                <a:cs typeface="Times New Roman" pitchFamily="18" charset="0"/>
              </a:rPr>
              <a:t>ΚΝΣ: ΔΕΝ Έχουν εγκέφαλο με  ημισφαίρια αλλά μόνο στοιχεία Εγκεφαλικού φλοιού) </a:t>
            </a:r>
            <a:endParaRPr lang="el-GR" sz="1200" b="1" u="sng" dirty="0"/>
          </a:p>
          <a:p>
            <a:pPr indent="-228600">
              <a:lnSpc>
                <a:spcPct val="90000"/>
              </a:lnSpc>
              <a:spcAft>
                <a:spcPts val="600"/>
              </a:spcAft>
              <a:buFont typeface="Arial" panose="020B0604020202020204" pitchFamily="34" charset="0"/>
              <a:buChar char="•"/>
            </a:pPr>
            <a:endParaRPr lang="en-US" sz="1400" dirty="0"/>
          </a:p>
        </p:txBody>
      </p:sp>
      <p:pic>
        <p:nvPicPr>
          <p:cNvPr id="3" name="Picture 2">
            <a:extLst>
              <a:ext uri="{FF2B5EF4-FFF2-40B4-BE49-F238E27FC236}">
                <a16:creationId xmlns:a16="http://schemas.microsoft.com/office/drawing/2014/main" id="{392D6080-899D-4F74-2BCC-A94DCB115104}"/>
              </a:ext>
            </a:extLst>
          </p:cNvPr>
          <p:cNvPicPr>
            <a:picLocks noChangeAspect="1" noChangeArrowheads="1"/>
          </p:cNvPicPr>
          <p:nvPr/>
        </p:nvPicPr>
        <p:blipFill rotWithShape="1">
          <a:blip r:embed="rId3" cstate="print"/>
          <a:srcRect l="17741" r="-1" b="-1"/>
          <a:stretch/>
        </p:blipFill>
        <p:spPr bwMode="auto">
          <a:xfrm>
            <a:off x="5089243" y="948485"/>
            <a:ext cx="3060684" cy="2480515"/>
          </a:xfrm>
          <a:prstGeom prst="rect">
            <a:avLst/>
          </a:prstGeom>
          <a:noFill/>
        </p:spPr>
      </p:pic>
      <p:pic>
        <p:nvPicPr>
          <p:cNvPr id="4" name="Picture 4">
            <a:extLst>
              <a:ext uri="{FF2B5EF4-FFF2-40B4-BE49-F238E27FC236}">
                <a16:creationId xmlns:a16="http://schemas.microsoft.com/office/drawing/2014/main" id="{D0CFBB51-21E6-CD85-EE8F-6D23ADA055C3}"/>
              </a:ext>
            </a:extLst>
          </p:cNvPr>
          <p:cNvPicPr>
            <a:picLocks noChangeAspect="1" noChangeArrowheads="1"/>
          </p:cNvPicPr>
          <p:nvPr/>
        </p:nvPicPr>
        <p:blipFill>
          <a:blip r:embed="rId4" cstate="print"/>
          <a:srcRect/>
          <a:stretch>
            <a:fillRect/>
          </a:stretch>
        </p:blipFill>
        <p:spPr bwMode="auto">
          <a:xfrm>
            <a:off x="5441659" y="3760469"/>
            <a:ext cx="2355852" cy="1766889"/>
          </a:xfrm>
          <a:prstGeom prst="rect">
            <a:avLst/>
          </a:prstGeom>
          <a:noFill/>
          <a:ln w="9525">
            <a:noFill/>
            <a:miter lim="800000"/>
            <a:headEnd/>
            <a:tailEnd/>
          </a:ln>
        </p:spPr>
      </p:pic>
      <p:sp>
        <p:nvSpPr>
          <p:cNvPr id="5" name="TextBox 4">
            <a:extLst>
              <a:ext uri="{FF2B5EF4-FFF2-40B4-BE49-F238E27FC236}">
                <a16:creationId xmlns:a16="http://schemas.microsoft.com/office/drawing/2014/main" id="{23A1FE40-A87D-E38D-1A71-CB9CCD2B39F7}"/>
              </a:ext>
            </a:extLst>
          </p:cNvPr>
          <p:cNvSpPr txBox="1"/>
          <p:nvPr/>
        </p:nvSpPr>
        <p:spPr>
          <a:xfrm>
            <a:off x="8686800" y="1273629"/>
            <a:ext cx="2171700" cy="923330"/>
          </a:xfrm>
          <a:prstGeom prst="rect">
            <a:avLst/>
          </a:prstGeom>
          <a:noFill/>
        </p:spPr>
        <p:txBody>
          <a:bodyPr wrap="square" rtlCol="0">
            <a:spAutoFit/>
          </a:bodyPr>
          <a:lstStyle/>
          <a:p>
            <a:r>
              <a:rPr lang="en-US" i="1" dirty="0"/>
              <a:t>Rana </a:t>
            </a:r>
            <a:r>
              <a:rPr lang="en-US" i="1" dirty="0" err="1"/>
              <a:t>temporaria</a:t>
            </a:r>
            <a:r>
              <a:rPr lang="en-US" dirty="0"/>
              <a:t>= </a:t>
            </a:r>
            <a:r>
              <a:rPr lang="el-GR" dirty="0"/>
              <a:t>βάτραχος</a:t>
            </a:r>
            <a:endParaRPr lang="en-US" dirty="0"/>
          </a:p>
          <a:p>
            <a:endParaRPr lang="en-US" dirty="0"/>
          </a:p>
        </p:txBody>
      </p:sp>
      <p:sp>
        <p:nvSpPr>
          <p:cNvPr id="6" name="TextBox 5">
            <a:extLst>
              <a:ext uri="{FF2B5EF4-FFF2-40B4-BE49-F238E27FC236}">
                <a16:creationId xmlns:a16="http://schemas.microsoft.com/office/drawing/2014/main" id="{6E783F86-531F-597C-5916-7C520DC16BB4}"/>
              </a:ext>
            </a:extLst>
          </p:cNvPr>
          <p:cNvSpPr txBox="1"/>
          <p:nvPr/>
        </p:nvSpPr>
        <p:spPr>
          <a:xfrm>
            <a:off x="8432800" y="4216400"/>
            <a:ext cx="2743200" cy="646331"/>
          </a:xfrm>
          <a:prstGeom prst="rect">
            <a:avLst/>
          </a:prstGeom>
          <a:noFill/>
        </p:spPr>
        <p:txBody>
          <a:bodyPr wrap="square" rtlCol="0">
            <a:spAutoFit/>
          </a:bodyPr>
          <a:lstStyle/>
          <a:p>
            <a:r>
              <a:rPr lang="en-US" i="1" dirty="0"/>
              <a:t>Bufo </a:t>
            </a:r>
            <a:r>
              <a:rPr lang="en-US" i="1" dirty="0" err="1"/>
              <a:t>fufo</a:t>
            </a:r>
            <a:r>
              <a:rPr lang="en-US" i="1" dirty="0"/>
              <a:t> </a:t>
            </a:r>
            <a:r>
              <a:rPr lang="en-US" dirty="0"/>
              <a:t>(</a:t>
            </a:r>
            <a:r>
              <a:rPr lang="el-GR" dirty="0"/>
              <a:t>Φρύνος)</a:t>
            </a:r>
            <a:endParaRPr lang="en-US" dirty="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524000" y="184737"/>
            <a:ext cx="9436100" cy="5262979"/>
          </a:xfrm>
          <a:prstGeom prst="rect">
            <a:avLst/>
          </a:prstGeom>
          <a:noFill/>
          <a:ln w="9525">
            <a:noFill/>
            <a:miter lim="800000"/>
            <a:headEnd/>
            <a:tailEnd/>
          </a:ln>
        </p:spPr>
        <p:txBody>
          <a:bodyPr wrap="square" anchor="ctr">
            <a:spAutoFit/>
          </a:bodyPr>
          <a:lstStyle/>
          <a:p>
            <a:pPr indent="111125" algn="just"/>
            <a:r>
              <a:rPr lang="el-GR" sz="2400" b="1" dirty="0">
                <a:latin typeface="Times New Roman" pitchFamily="18" charset="0"/>
                <a:cs typeface="Times New Roman" pitchFamily="18" charset="0"/>
              </a:rPr>
              <a:t>Ομοταξία: Αμφίβια (</a:t>
            </a:r>
            <a:r>
              <a:rPr lang="en-GB" sz="2400" b="1" dirty="0">
                <a:latin typeface="Times New Roman" pitchFamily="18" charset="0"/>
                <a:cs typeface="Times New Roman" pitchFamily="18" charset="0"/>
              </a:rPr>
              <a:t>Amphibia</a:t>
            </a:r>
            <a:r>
              <a:rPr lang="el-GR" sz="2400" b="1" dirty="0">
                <a:latin typeface="Times New Roman" pitchFamily="18" charset="0"/>
                <a:cs typeface="Times New Roman" pitchFamily="18" charset="0"/>
              </a:rPr>
              <a:t>)</a:t>
            </a:r>
            <a:endParaRPr lang="el-GR" sz="2000" dirty="0"/>
          </a:p>
          <a:p>
            <a:pPr indent="111125" algn="just" eaLnBrk="0" hangingPunct="0"/>
            <a:r>
              <a:rPr lang="el-GR" sz="2400" dirty="0">
                <a:latin typeface="Times New Roman" pitchFamily="18" charset="0"/>
                <a:cs typeface="Times New Roman" pitchFamily="18" charset="0"/>
              </a:rPr>
              <a:t>Είναι οργανισμοί οι οποίοι περνούν μέρος της ζωής τους αποκλειστικά στο νερό αναπνέοντας με βράγχια και το άλλο μέρος στην ξηρά αναπνέοντας με πνεύμονες. [Μπαίνουν στο νερό για να μη στεγνώσει το δέρμα τους αλλά για λίγο]. </a:t>
            </a:r>
            <a:endParaRPr lang="el-GR" sz="2000" dirty="0"/>
          </a:p>
          <a:p>
            <a:pPr indent="111125" algn="just" eaLnBrk="0" hangingPunct="0"/>
            <a:r>
              <a:rPr lang="el-GR" sz="2400" dirty="0">
                <a:latin typeface="Times New Roman" pitchFamily="18" charset="0"/>
                <a:cs typeface="Times New Roman" pitchFamily="18" charset="0"/>
              </a:rPr>
              <a:t>Επιστροφή στο υδάτινο περιβάλλον για εξωτερική γονιμοποίηση. Οι υδρόβιες προνύμφες (γυρίνοι) υφίστανται μια μεταμόρφωση σε χερσαία ώριμα άτομα. Έτσι, ενώ οι γυρίνοι αναπνέουν με βράγχια, τα ώριμα άτομα αναπνέουν με πνεύμονες.</a:t>
            </a:r>
            <a:endParaRPr lang="el-GR" sz="2000" dirty="0"/>
          </a:p>
          <a:p>
            <a:pPr indent="111125" algn="just" eaLnBrk="0" hangingPunct="0"/>
            <a:r>
              <a:rPr lang="el-GR" sz="2400" b="1" dirty="0">
                <a:latin typeface="Times New Roman" pitchFamily="18" charset="0"/>
                <a:cs typeface="Times New Roman" pitchFamily="18" charset="0"/>
              </a:rPr>
              <a:t>Τρίτωνες, Σαλαμάνδρες, </a:t>
            </a:r>
            <a:r>
              <a:rPr lang="en-US" sz="2400" b="1" dirty="0">
                <a:latin typeface="Times New Roman" pitchFamily="18" charset="0"/>
                <a:cs typeface="Times New Roman" pitchFamily="18" charset="0"/>
              </a:rPr>
              <a:t>B</a:t>
            </a:r>
            <a:r>
              <a:rPr lang="el-GR" sz="2400" b="1" dirty="0" err="1">
                <a:latin typeface="Times New Roman" pitchFamily="18" charset="0"/>
                <a:cs typeface="Times New Roman" pitchFamily="18" charset="0"/>
              </a:rPr>
              <a:t>άτραχοι</a:t>
            </a:r>
            <a:r>
              <a:rPr lang="el-GR" sz="2400" b="1" dirty="0">
                <a:latin typeface="Times New Roman" pitchFamily="18" charset="0"/>
                <a:cs typeface="Times New Roman" pitchFamily="18" charset="0"/>
              </a:rPr>
              <a:t> και οι Φρύνοι, </a:t>
            </a:r>
            <a:r>
              <a:rPr lang="el-GR" sz="2400" dirty="0">
                <a:latin typeface="Times New Roman" pitchFamily="18" charset="0"/>
                <a:cs typeface="Times New Roman" pitchFamily="18" charset="0"/>
              </a:rPr>
              <a:t>στους οποίους η ουρά περιορίζεται στο στάδιο του γυρίνου.</a:t>
            </a:r>
          </a:p>
          <a:p>
            <a:pPr indent="111125" algn="just" eaLnBrk="0" hangingPunct="0"/>
            <a:r>
              <a:rPr lang="el-GR" sz="3600" dirty="0">
                <a:solidFill>
                  <a:srgbClr val="000000"/>
                </a:solidFill>
                <a:latin typeface="Trebuchet MS" panose="020B0603020202020204" pitchFamily="34" charset="0"/>
                <a:ea typeface="Times New Roman" panose="02020603050405020304" pitchFamily="18" charset="0"/>
              </a:rPr>
              <a:t>Οι </a:t>
            </a:r>
            <a:r>
              <a:rPr lang="el-GR" sz="3600" b="1" dirty="0">
                <a:solidFill>
                  <a:srgbClr val="000000"/>
                </a:solidFill>
                <a:latin typeface="Trebuchet MS" panose="020B0603020202020204" pitchFamily="34" charset="0"/>
                <a:ea typeface="Times New Roman" panose="02020603050405020304" pitchFamily="18" charset="0"/>
              </a:rPr>
              <a:t>ΟΜΟΤΑΞΙΕΣ Αμφίβια και Ερπετά </a:t>
            </a:r>
            <a:r>
              <a:rPr lang="el-GR" sz="3600" dirty="0">
                <a:solidFill>
                  <a:srgbClr val="000000"/>
                </a:solidFill>
                <a:latin typeface="Trebuchet MS" panose="020B0603020202020204" pitchFamily="34" charset="0"/>
                <a:ea typeface="Times New Roman" panose="02020603050405020304" pitchFamily="18" charset="0"/>
              </a:rPr>
              <a:t>έχουν </a:t>
            </a:r>
            <a:r>
              <a:rPr lang="el-GR" sz="3600" u="sng" dirty="0">
                <a:solidFill>
                  <a:srgbClr val="000000"/>
                </a:solidFill>
                <a:latin typeface="Trebuchet MS" panose="020B0603020202020204" pitchFamily="34" charset="0"/>
                <a:ea typeface="Times New Roman" panose="02020603050405020304" pitchFamily="18" charset="0"/>
              </a:rPr>
              <a:t>στοιχεία μόνο Εγκεφαλικού Φλοιού</a:t>
            </a:r>
            <a:r>
              <a:rPr lang="el-GR" sz="3600" dirty="0">
                <a:solidFill>
                  <a:srgbClr val="000000"/>
                </a:solidFill>
                <a:latin typeface="Trebuchet MS" panose="020B0603020202020204" pitchFamily="34" charset="0"/>
                <a:ea typeface="Times New Roman" panose="02020603050405020304" pitchFamily="18" charset="0"/>
              </a:rPr>
              <a:t>.</a:t>
            </a:r>
            <a:endParaRPr lang="el-GR" sz="3600" dirty="0"/>
          </a:p>
        </p:txBody>
      </p:sp>
      <p:sp>
        <p:nvSpPr>
          <p:cNvPr id="2" name="TextBox 1">
            <a:extLst>
              <a:ext uri="{FF2B5EF4-FFF2-40B4-BE49-F238E27FC236}">
                <a16:creationId xmlns:a16="http://schemas.microsoft.com/office/drawing/2014/main" id="{90BD3D42-B45D-3102-1A06-12F85EC9C645}"/>
              </a:ext>
            </a:extLst>
          </p:cNvPr>
          <p:cNvSpPr txBox="1"/>
          <p:nvPr/>
        </p:nvSpPr>
        <p:spPr>
          <a:xfrm>
            <a:off x="317500" y="5601605"/>
            <a:ext cx="11341100" cy="923330"/>
          </a:xfrm>
          <a:prstGeom prst="rect">
            <a:avLst/>
          </a:prstGeom>
          <a:noFill/>
        </p:spPr>
        <p:txBody>
          <a:bodyPr wrap="square" rtlCol="0">
            <a:spAutoFit/>
          </a:bodyPr>
          <a:lstStyle/>
          <a:p>
            <a:r>
              <a:rPr lang="el-GR" dirty="0"/>
              <a:t>ΕΠΕ: Η Ομοταξία Αμφίβια: (Α) Ανήκει στη Συνομοταξία Σπονδυλωτά/Χορδωτά, (Β) Περιλαμβάνει το Βάτραχο (Γένος-</a:t>
            </a:r>
            <a:r>
              <a:rPr lang="en-US" dirty="0"/>
              <a:t>Rana</a:t>
            </a:r>
            <a:r>
              <a:rPr lang="el-GR" dirty="0"/>
              <a:t>, (Γ) Περιλαμβάνει το Φρύνο (Γένος-</a:t>
            </a:r>
            <a:r>
              <a:rPr lang="en-US" dirty="0"/>
              <a:t>Bufo)</a:t>
            </a:r>
            <a:r>
              <a:rPr lang="el-GR" dirty="0"/>
              <a:t>, (Δ) Ονομάζονται έτσι διότι μπορούν να ζήσουν και στο νερό και στην ξηρά. (Ε) Περιλαμβάνουν το στάδιο του Γυρίνου. Υποδείξτε το λάθος.  </a:t>
            </a:r>
            <a:endParaRPr lang="en-US" dirty="0"/>
          </a:p>
        </p:txBody>
      </p:sp>
    </p:spTree>
    <p:extLst>
      <p:ext uri="{BB962C8B-B14F-4D97-AF65-F5344CB8AC3E}">
        <p14:creationId xmlns:p14="http://schemas.microsoft.com/office/powerpoint/2010/main" val="1168375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138989" y="168655"/>
            <a:ext cx="9464843" cy="5601533"/>
          </a:xfrm>
          <a:prstGeom prst="rect">
            <a:avLst/>
          </a:prstGeom>
          <a:noFill/>
          <a:ln w="9525">
            <a:noFill/>
            <a:miter lim="800000"/>
            <a:headEnd/>
            <a:tailEnd/>
          </a:ln>
        </p:spPr>
        <p:txBody>
          <a:bodyPr wrap="square" anchor="ctr">
            <a:spAutoFit/>
          </a:bodyPr>
          <a:lstStyle/>
          <a:p>
            <a:pPr indent="80963" algn="just"/>
            <a:r>
              <a:rPr lang="el-GR" sz="2800" b="1" dirty="0">
                <a:latin typeface="Times New Roman" pitchFamily="18" charset="0"/>
                <a:cs typeface="Times New Roman" pitchFamily="18" charset="0"/>
              </a:rPr>
              <a:t>ΒΑΣΙΛΕΙΟ   </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ΩΝ   ΦΥ</a:t>
            </a:r>
            <a:r>
              <a:rPr lang="en-GB" sz="2800" b="1" dirty="0">
                <a:latin typeface="Times New Roman" pitchFamily="18" charset="0"/>
                <a:cs typeface="Times New Roman" pitchFamily="18" charset="0"/>
              </a:rPr>
              <a:t>T</a:t>
            </a:r>
            <a:r>
              <a:rPr lang="el-GR" sz="2800" b="1" dirty="0">
                <a:latin typeface="Times New Roman" pitchFamily="18" charset="0"/>
                <a:cs typeface="Times New Roman" pitchFamily="18" charset="0"/>
              </a:rPr>
              <a:t>ΩΝ (Επανάληψη)</a:t>
            </a:r>
          </a:p>
          <a:p>
            <a:pPr indent="80963" algn="just"/>
            <a:endParaRPr lang="el-GR" dirty="0"/>
          </a:p>
          <a:p>
            <a:pPr indent="80963" algn="just" eaLnBrk="0" hangingPunct="0"/>
            <a:r>
              <a:rPr lang="el-GR" sz="2400" dirty="0">
                <a:latin typeface="Times New Roman" pitchFamily="18" charset="0"/>
                <a:cs typeface="Times New Roman" pitchFamily="18" charset="0"/>
              </a:rPr>
              <a:t>Φυτικοί οργανισμοί χαρακτηρίζονται εκείνοι οι οργανισμοί οι οποίοι είναι </a:t>
            </a:r>
            <a:r>
              <a:rPr lang="el-GR" sz="2400" b="1" dirty="0" err="1">
                <a:latin typeface="Times New Roman" pitchFamily="18" charset="0"/>
                <a:cs typeface="Times New Roman" pitchFamily="18" charset="0"/>
              </a:rPr>
              <a:t>αυτότροφοι</a:t>
            </a:r>
            <a:r>
              <a:rPr lang="el-GR" sz="2400" b="1" dirty="0">
                <a:latin typeface="Times New Roman" pitchFamily="18" charset="0"/>
                <a:cs typeface="Times New Roman" pitchFamily="18" charset="0"/>
              </a:rPr>
              <a:t>,</a:t>
            </a:r>
            <a:r>
              <a:rPr lang="el-GR" sz="2400" dirty="0">
                <a:latin typeface="Times New Roman" pitchFamily="18" charset="0"/>
                <a:cs typeface="Times New Roman" pitchFamily="18" charset="0"/>
              </a:rPr>
              <a:t> ικανοί δηλ. να συνθέσουν μόνοι τους τις οργανικές ουσίες τις οποίες χρειάζονται από πολύ απλά υλικά όπως το </a:t>
            </a:r>
            <a:r>
              <a:rPr lang="en-GB" sz="2400" dirty="0">
                <a:latin typeface="Times New Roman" pitchFamily="18" charset="0"/>
                <a:cs typeface="Times New Roman" pitchFamily="18" charset="0"/>
              </a:rPr>
              <a:t>C</a:t>
            </a:r>
            <a:r>
              <a:rPr lang="el-GR" sz="2400" dirty="0">
                <a:latin typeface="Times New Roman" pitchFamily="18" charset="0"/>
                <a:cs typeface="Times New Roman" pitchFamily="18" charset="0"/>
              </a:rPr>
              <a:t>Ο</a:t>
            </a:r>
            <a:r>
              <a:rPr lang="el-GR" sz="1600" dirty="0">
                <a:latin typeface="Times New Roman" pitchFamily="18" charset="0"/>
                <a:cs typeface="Times New Roman" pitchFamily="18" charset="0"/>
              </a:rPr>
              <a:t>2</a:t>
            </a:r>
            <a:r>
              <a:rPr lang="el-GR" sz="2400" dirty="0">
                <a:latin typeface="Times New Roman" pitchFamily="18" charset="0"/>
                <a:cs typeface="Times New Roman" pitchFamily="18" charset="0"/>
              </a:rPr>
              <a:t>, το νερό και κάποια ανόργανα ιόντα, με τη βοήθεια της χλωροφύλλης και του φωτός. Η διαδικασία αυτή, βέβαια, είναι η διαδικασία της φωτοσύνθεσης. Εξαιτίας της ύπαρξης αυτού του συγκεκριμένου τρόπου διατροφής, τα φυτά χαρακτηρίζονται από την </a:t>
            </a:r>
            <a:r>
              <a:rPr lang="el-GR" sz="2400" b="1" dirty="0">
                <a:latin typeface="Times New Roman" pitchFamily="18" charset="0"/>
                <a:cs typeface="Times New Roman" pitchFamily="18" charset="0"/>
              </a:rPr>
              <a:t>έλλειψη (</a:t>
            </a:r>
            <a:r>
              <a:rPr lang="el-GR" sz="2400" b="1" dirty="0" err="1">
                <a:latin typeface="Times New Roman" pitchFamily="18" charset="0"/>
                <a:cs typeface="Times New Roman" pitchFamily="18" charset="0"/>
              </a:rPr>
              <a:t>μετα</a:t>
            </a:r>
            <a:r>
              <a:rPr lang="el-GR" sz="2400" b="1" dirty="0">
                <a:latin typeface="Times New Roman" pitchFamily="18" charset="0"/>
                <a:cs typeface="Times New Roman" pitchFamily="18" charset="0"/>
              </a:rPr>
              <a:t>)κίνησης</a:t>
            </a:r>
            <a:r>
              <a:rPr lang="el-GR" sz="2400" dirty="0">
                <a:latin typeface="Times New Roman" pitchFamily="18" charset="0"/>
                <a:cs typeface="Times New Roman" pitchFamily="18" charset="0"/>
              </a:rPr>
              <a:t>. Μια άλλη χαρακτηριστική ιδιότητα είναι η ύπαρξη στα κύτταρά τους κυτταρικού τοιχώματος από </a:t>
            </a:r>
            <a:r>
              <a:rPr lang="el-GR" sz="2400" b="1" dirty="0">
                <a:latin typeface="Times New Roman" pitchFamily="18" charset="0"/>
                <a:cs typeface="Times New Roman" pitchFamily="18" charset="0"/>
              </a:rPr>
              <a:t>κυτταρίνη</a:t>
            </a:r>
            <a:r>
              <a:rPr lang="el-GR" sz="2400" dirty="0">
                <a:latin typeface="Times New Roman" pitchFamily="18" charset="0"/>
                <a:cs typeface="Times New Roman" pitchFamily="18" charset="0"/>
              </a:rPr>
              <a:t> και </a:t>
            </a:r>
            <a:r>
              <a:rPr lang="el-GR" sz="2400" b="1" dirty="0" err="1">
                <a:latin typeface="Times New Roman" pitchFamily="18" charset="0"/>
                <a:cs typeface="Times New Roman" pitchFamily="18" charset="0"/>
              </a:rPr>
              <a:t>κενοτοπίων</a:t>
            </a:r>
            <a:r>
              <a:rPr lang="el-GR" sz="2400" dirty="0">
                <a:latin typeface="Times New Roman" pitchFamily="18" charset="0"/>
                <a:cs typeface="Times New Roman" pitchFamily="18" charset="0"/>
              </a:rPr>
              <a:t> γεμάτων με νερό. Η αποθηκευτική ουσία είναι στα πιο πολλά φυτά το </a:t>
            </a:r>
            <a:r>
              <a:rPr lang="el-GR" sz="2400" b="1" dirty="0">
                <a:latin typeface="Times New Roman" pitchFamily="18" charset="0"/>
                <a:cs typeface="Times New Roman" pitchFamily="18" charset="0"/>
              </a:rPr>
              <a:t>άμυλο</a:t>
            </a:r>
            <a:r>
              <a:rPr lang="el-GR" sz="2400" dirty="0">
                <a:latin typeface="Times New Roman" pitchFamily="18" charset="0"/>
                <a:cs typeface="Times New Roman" pitchFamily="18" charset="0"/>
              </a:rPr>
              <a:t>. (Αντιθέτως, η αποθηκευτική ουσία των ζώων είναι το ΓΛΥΚΟΓΟΝΟ.</a:t>
            </a:r>
            <a:endParaRPr lang="el-GR" dirty="0"/>
          </a:p>
          <a:p>
            <a:pPr indent="80963" algn="just" eaLnBrk="0" hangingPunct="0"/>
            <a:r>
              <a:rPr lang="en-GB" sz="2400" dirty="0">
                <a:latin typeface="Times New Roman" pitchFamily="18" charset="0"/>
                <a:cs typeface="Times New Roman" pitchFamily="18" charset="0"/>
              </a:rPr>
              <a:t>T</a:t>
            </a:r>
            <a:r>
              <a:rPr lang="el-GR" sz="2400" dirty="0">
                <a:latin typeface="Times New Roman" pitchFamily="18" charset="0"/>
                <a:cs typeface="Times New Roman" pitchFamily="18" charset="0"/>
              </a:rPr>
              <a:t>ο βασίλειο των φυτών χωρίζεται σε 4 συνομοταξίες: τα </a:t>
            </a:r>
            <a:r>
              <a:rPr lang="el-GR" b="1" dirty="0">
                <a:latin typeface="Times New Roman" pitchFamily="18" charset="0"/>
                <a:cs typeface="Times New Roman" pitchFamily="18" charset="0"/>
              </a:rPr>
              <a:t>Θαλλόφυτα (με γνωστή Ομοταξία ΤΑ ΦΥΚΗ)</a:t>
            </a:r>
            <a:r>
              <a:rPr lang="el-GR" sz="2400" dirty="0">
                <a:latin typeface="Times New Roman" pitchFamily="18" charset="0"/>
                <a:cs typeface="Times New Roman" pitchFamily="18" charset="0"/>
              </a:rPr>
              <a:t>, τα </a:t>
            </a:r>
            <a:r>
              <a:rPr lang="el-GR" b="1" dirty="0" err="1">
                <a:latin typeface="Times New Roman" pitchFamily="18" charset="0"/>
                <a:cs typeface="Times New Roman" pitchFamily="18" charset="0"/>
              </a:rPr>
              <a:t>Βρυόφυτα</a:t>
            </a:r>
            <a:r>
              <a:rPr lang="el-GR" sz="2400" b="1" dirty="0" err="1">
                <a:latin typeface="Times New Roman" pitchFamily="18" charset="0"/>
                <a:cs typeface="Times New Roman" pitchFamily="18" charset="0"/>
              </a:rPr>
              <a:t>,</a:t>
            </a:r>
            <a:r>
              <a:rPr lang="el-GR" sz="2400" dirty="0" err="1">
                <a:latin typeface="Times New Roman" pitchFamily="18" charset="0"/>
                <a:cs typeface="Times New Roman" pitchFamily="18" charset="0"/>
              </a:rPr>
              <a:t>τα</a:t>
            </a:r>
            <a:r>
              <a:rPr lang="el-GR" sz="2400" dirty="0">
                <a:latin typeface="Times New Roman" pitchFamily="18" charset="0"/>
                <a:cs typeface="Times New Roman" pitchFamily="18" charset="0"/>
              </a:rPr>
              <a:t> </a:t>
            </a:r>
            <a:r>
              <a:rPr lang="el-GR" b="1" dirty="0">
                <a:latin typeface="Times New Roman" pitchFamily="18" charset="0"/>
                <a:cs typeface="Times New Roman" pitchFamily="18" charset="0"/>
              </a:rPr>
              <a:t>Πτεριδόφυτα</a:t>
            </a:r>
            <a:r>
              <a:rPr lang="el-GR" sz="2400" b="1" dirty="0">
                <a:latin typeface="Times New Roman" pitchFamily="18" charset="0"/>
                <a:cs typeface="Times New Roman" pitchFamily="18" charset="0"/>
              </a:rPr>
              <a:t> </a:t>
            </a:r>
            <a:r>
              <a:rPr lang="el-GR" sz="2400" dirty="0">
                <a:latin typeface="Times New Roman" pitchFamily="18" charset="0"/>
                <a:cs typeface="Times New Roman" pitchFamily="18" charset="0"/>
              </a:rPr>
              <a:t>και τα </a:t>
            </a:r>
            <a:r>
              <a:rPr lang="el-GR" b="1" dirty="0">
                <a:latin typeface="Times New Roman" pitchFamily="18" charset="0"/>
                <a:cs typeface="Times New Roman" pitchFamily="18" charset="0"/>
              </a:rPr>
              <a:t>Σπερματόφυτα</a:t>
            </a:r>
            <a:r>
              <a:rPr lang="el-GR" sz="2400" dirty="0">
                <a:latin typeface="Times New Roman" pitchFamily="18" charset="0"/>
                <a:cs typeface="Times New Roman" pitchFamily="18" charset="0"/>
              </a:rPr>
              <a:t>.</a:t>
            </a:r>
            <a:endParaRPr lang="el-GR" sz="3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1247520" y="4830303"/>
            <a:ext cx="228600" cy="228600"/>
          </a:xfrm>
          <a:prstGeom prst="rect">
            <a:avLst/>
          </a:prstGeom>
          <a:noFill/>
          <a:ln w="9525">
            <a:noFill/>
            <a:miter lim="800000"/>
            <a:headEnd/>
            <a:tailEnd/>
          </a:ln>
        </p:spPr>
      </p:pic>
    </p:spTree>
    <p:extLst>
      <p:ext uri="{BB962C8B-B14F-4D97-AF65-F5344CB8AC3E}">
        <p14:creationId xmlns:p14="http://schemas.microsoft.com/office/powerpoint/2010/main" val="3862083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50" fill="hold"/>
                                        <p:tgtEl>
                                          <p:spTgt spid="3"/>
                                        </p:tgtEl>
                                      </p:cBhvr>
                                    </p:cmd>
                                  </p:childTnLst>
                                </p:cTn>
                              </p:par>
                            </p:childTnLst>
                          </p:cTn>
                        </p:par>
                      </p:childTnLst>
                    </p:cTn>
                  </p:par>
                </p:childTnLst>
              </p:cTn>
              <p:nextCondLst>
                <p:cond evt="onClick" delay="0">
                  <p:tgtEl>
                    <p:spTgt spid="3"/>
                  </p:tgtEl>
                </p:cond>
              </p:nextCondLst>
            </p:seq>
            <p:audio>
              <p:cMediaNode vol="92424">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1881189" y="358925"/>
            <a:ext cx="8358187" cy="5386090"/>
          </a:xfrm>
          <a:prstGeom prst="rect">
            <a:avLst/>
          </a:prstGeom>
          <a:noFill/>
          <a:ln w="9525">
            <a:noFill/>
            <a:miter lim="800000"/>
            <a:headEnd/>
            <a:tailEnd/>
          </a:ln>
        </p:spPr>
        <p:txBody>
          <a:bodyPr anchor="ctr">
            <a:spAutoFit/>
          </a:bodyPr>
          <a:lstStyle/>
          <a:p>
            <a:pPr indent="111125"/>
            <a:r>
              <a:rPr lang="el-GR" sz="2800" b="1" dirty="0">
                <a:latin typeface="Times New Roman" pitchFamily="18" charset="0"/>
                <a:cs typeface="Times New Roman" pitchFamily="18" charset="0"/>
              </a:rPr>
              <a:t>Ομοταξία: Ερπετά (</a:t>
            </a:r>
            <a:r>
              <a:rPr lang="en-GB" sz="2800" b="1" dirty="0" err="1">
                <a:latin typeface="Times New Roman" pitchFamily="18" charset="0"/>
                <a:cs typeface="Times New Roman" pitchFamily="18" charset="0"/>
              </a:rPr>
              <a:t>Reptilia</a:t>
            </a:r>
            <a:r>
              <a:rPr lang="el-GR" sz="2800" b="1" dirty="0">
                <a:latin typeface="Times New Roman" pitchFamily="18" charset="0"/>
                <a:cs typeface="Times New Roman" pitchFamily="18" charset="0"/>
              </a:rPr>
              <a:t>)</a:t>
            </a:r>
            <a:endParaRPr lang="el-GR" sz="2400" dirty="0"/>
          </a:p>
          <a:p>
            <a:pPr indent="111125" eaLnBrk="0" hangingPunct="0"/>
            <a:r>
              <a:rPr lang="el-GR" sz="2800" dirty="0">
                <a:latin typeface="Times New Roman" pitchFamily="18" charset="0"/>
                <a:cs typeface="Times New Roman" pitchFamily="18" charset="0"/>
              </a:rPr>
              <a:t>Είναι χερσαία ζώα με ξηρό δέρμα το οποίο φέρει λέπια. </a:t>
            </a:r>
            <a:endParaRPr lang="el-GR" sz="2400" dirty="0"/>
          </a:p>
          <a:p>
            <a:pPr indent="111125" eaLnBrk="0" hangingPunct="0"/>
            <a:r>
              <a:rPr lang="el-GR" sz="2800" dirty="0">
                <a:latin typeface="Times New Roman" pitchFamily="18" charset="0"/>
                <a:cs typeface="Times New Roman" pitchFamily="18" charset="0"/>
              </a:rPr>
              <a:t>Η αναπνοή γίνεται αποκλειστικά με πνεύμονες. </a:t>
            </a:r>
            <a:endParaRPr lang="en-US" sz="2800" dirty="0">
              <a:latin typeface="Times New Roman" pitchFamily="18" charset="0"/>
              <a:cs typeface="Times New Roman" pitchFamily="18" charset="0"/>
            </a:endParaRPr>
          </a:p>
          <a:p>
            <a:pPr indent="111125" eaLnBrk="0" hangingPunct="0"/>
            <a:r>
              <a:rPr lang="el-GR" sz="2800" b="1" u="sng" dirty="0">
                <a:latin typeface="Times New Roman" pitchFamily="18" charset="0"/>
                <a:cs typeface="Times New Roman" pitchFamily="18" charset="0"/>
              </a:rPr>
              <a:t>ΚΝΣ: Έχουν εγκέφαλο με μικρά ημισφαίρια (στοιχεία Εγκεφαλικού φλοιού) χωρίς πτυχώσεις. </a:t>
            </a:r>
            <a:endParaRPr lang="el-GR" sz="2400" b="1" u="sng" dirty="0"/>
          </a:p>
          <a:p>
            <a:pPr indent="111125" eaLnBrk="0" hangingPunct="0"/>
            <a:r>
              <a:rPr lang="el-GR" dirty="0">
                <a:latin typeface="Times New Roman" pitchFamily="18" charset="0"/>
                <a:cs typeface="Times New Roman" pitchFamily="18" charset="0"/>
              </a:rPr>
              <a:t>Έχουν </a:t>
            </a:r>
            <a:r>
              <a:rPr lang="el-GR" dirty="0" err="1">
                <a:latin typeface="Times New Roman" pitchFamily="18" charset="0"/>
                <a:cs typeface="Times New Roman" pitchFamily="18" charset="0"/>
              </a:rPr>
              <a:t>τρίχωρη</a:t>
            </a:r>
            <a:r>
              <a:rPr lang="el-GR" dirty="0">
                <a:latin typeface="Times New Roman" pitchFamily="18" charset="0"/>
                <a:cs typeface="Times New Roman" pitchFamily="18" charset="0"/>
              </a:rPr>
              <a:t> καρδιά και 2 ζευγάρια πόδια (σε μερικά λείπουν).</a:t>
            </a:r>
            <a:endParaRPr lang="el-GR" sz="1600" dirty="0"/>
          </a:p>
          <a:p>
            <a:pPr indent="111125" eaLnBrk="0" hangingPunct="0"/>
            <a:r>
              <a:rPr lang="el-GR" sz="2800" dirty="0">
                <a:latin typeface="Times New Roman" pitchFamily="18" charset="0"/>
                <a:cs typeface="Times New Roman" pitchFamily="18" charset="0"/>
              </a:rPr>
              <a:t>Η γονιμοποίηση είναι εσωτερική και τα αυγά τους φέρουν κέλυφος. </a:t>
            </a:r>
            <a:endParaRPr lang="el-GR" sz="2400" dirty="0"/>
          </a:p>
          <a:p>
            <a:pPr indent="111125" eaLnBrk="0" hangingPunct="0"/>
            <a:r>
              <a:rPr lang="el-GR" sz="2800" dirty="0">
                <a:latin typeface="Times New Roman" pitchFamily="18" charset="0"/>
                <a:cs typeface="Times New Roman" pitchFamily="18" charset="0"/>
              </a:rPr>
              <a:t> Εδώ ανήκουν οι </a:t>
            </a:r>
            <a:r>
              <a:rPr lang="el-GR" sz="2800" b="1" dirty="0">
                <a:latin typeface="Times New Roman" pitchFamily="18" charset="0"/>
                <a:cs typeface="Times New Roman" pitchFamily="18" charset="0"/>
              </a:rPr>
              <a:t>χελώνες, οι κροκόδειλοι, τα φίδια, οι σαύρες.</a:t>
            </a:r>
            <a:endParaRPr lang="en-US" sz="2800" b="1" dirty="0">
              <a:latin typeface="Times New Roman" pitchFamily="18" charset="0"/>
              <a:cs typeface="Times New Roman" pitchFamily="18" charset="0"/>
            </a:endParaRPr>
          </a:p>
          <a:p>
            <a:pPr indent="111125" eaLnBrk="0" hangingPunct="0"/>
            <a:endParaRPr lang="en-US" sz="2800" b="1" dirty="0">
              <a:latin typeface="Times New Roman" pitchFamily="18" charset="0"/>
              <a:cs typeface="Times New Roman" pitchFamily="18" charset="0"/>
            </a:endParaRPr>
          </a:p>
          <a:p>
            <a:pPr indent="111125" eaLnBrk="0" hangingPunct="0"/>
            <a:r>
              <a:rPr lang="en-US" sz="2800" b="1" dirty="0">
                <a:latin typeface="Times New Roman" pitchFamily="18" charset="0"/>
                <a:cs typeface="Times New Roman" pitchFamily="18" charset="0"/>
              </a:rPr>
              <a:t>OXIA: </a:t>
            </a:r>
            <a:r>
              <a:rPr lang="en-US" sz="2800" b="1" i="1" dirty="0" err="1">
                <a:latin typeface="Times New Roman" pitchFamily="18" charset="0"/>
                <a:cs typeface="Times New Roman" pitchFamily="18" charset="0"/>
              </a:rPr>
              <a:t>Vipera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ammodytes</a:t>
            </a:r>
            <a:endParaRPr lang="el-GR" sz="2400" b="1" i="1" dirty="0"/>
          </a:p>
          <a:p>
            <a:pPr indent="111125" eaLnBrk="0" hangingPunct="0"/>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ChangeArrowheads="1"/>
          </p:cNvSpPr>
          <p:nvPr/>
        </p:nvSpPr>
        <p:spPr bwMode="auto">
          <a:xfrm>
            <a:off x="2095500" y="805588"/>
            <a:ext cx="8001000" cy="4216539"/>
          </a:xfrm>
          <a:prstGeom prst="rect">
            <a:avLst/>
          </a:prstGeom>
          <a:noFill/>
          <a:ln w="9525">
            <a:noFill/>
            <a:miter lim="800000"/>
            <a:headEnd/>
            <a:tailEnd/>
          </a:ln>
        </p:spPr>
        <p:txBody>
          <a:bodyPr anchor="ctr">
            <a:spAutoFit/>
          </a:bodyPr>
          <a:lstStyle/>
          <a:p>
            <a:pPr indent="111125" algn="just"/>
            <a:r>
              <a:rPr lang="el-GR" sz="2800" b="1" dirty="0">
                <a:latin typeface="Times New Roman" pitchFamily="18" charset="0"/>
                <a:cs typeface="Times New Roman" pitchFamily="18" charset="0"/>
              </a:rPr>
              <a:t>Ομοταξία: Πτηνά (</a:t>
            </a:r>
            <a:r>
              <a:rPr lang="en-GB" sz="2800" b="1" dirty="0">
                <a:latin typeface="Times New Roman" pitchFamily="18" charset="0"/>
                <a:cs typeface="Times New Roman" pitchFamily="18" charset="0"/>
              </a:rPr>
              <a:t>Aves</a:t>
            </a:r>
            <a:r>
              <a:rPr lang="el-GR" sz="2800" b="1" dirty="0">
                <a:latin typeface="Times New Roman" pitchFamily="18" charset="0"/>
                <a:cs typeface="Times New Roman" pitchFamily="18" charset="0"/>
              </a:rPr>
              <a:t>)</a:t>
            </a:r>
            <a:endParaRPr lang="el-GR" sz="2400" dirty="0"/>
          </a:p>
          <a:p>
            <a:pPr indent="111125" algn="just" eaLnBrk="0" hangingPunct="0"/>
            <a:r>
              <a:rPr lang="el-GR" sz="2800" dirty="0">
                <a:latin typeface="Times New Roman" pitchFamily="18" charset="0"/>
                <a:cs typeface="Times New Roman" pitchFamily="18" charset="0"/>
              </a:rPr>
              <a:t>Μοιάζουν σε αρκετά σημεία με τα ερπετά, αλλά:</a:t>
            </a:r>
            <a:endParaRPr lang="el-GR" sz="2400" dirty="0"/>
          </a:p>
          <a:p>
            <a:pPr indent="111125" algn="just" eaLnBrk="0" hangingPunct="0"/>
            <a:r>
              <a:rPr lang="el-GR" sz="2800" dirty="0">
                <a:latin typeface="Times New Roman" pitchFamily="18" charset="0"/>
                <a:cs typeface="Times New Roman" pitchFamily="18" charset="0"/>
              </a:rPr>
              <a:t>Τα λέπια έχουν αντικατασταθεί με φτερά, ενώ τα μπροστινά πόδια έχουν γίνει φτερούγες.</a:t>
            </a:r>
            <a:endParaRPr lang="el-GR" sz="2400" dirty="0"/>
          </a:p>
          <a:p>
            <a:pPr indent="111125" algn="just" eaLnBrk="0" hangingPunct="0"/>
            <a:r>
              <a:rPr lang="el-GR" dirty="0">
                <a:latin typeface="Times New Roman" pitchFamily="18" charset="0"/>
                <a:cs typeface="Times New Roman" pitchFamily="18" charset="0"/>
              </a:rPr>
              <a:t>Έχουν αεροφόρους σάκους και αεροφόρα οστά.</a:t>
            </a:r>
            <a:endParaRPr lang="el-GR" sz="1600" dirty="0"/>
          </a:p>
          <a:p>
            <a:pPr indent="111125" algn="just" eaLnBrk="0" hangingPunct="0"/>
            <a:r>
              <a:rPr lang="el-GR" dirty="0">
                <a:latin typeface="Times New Roman" pitchFamily="18" charset="0"/>
                <a:cs typeface="Times New Roman" pitchFamily="18" charset="0"/>
              </a:rPr>
              <a:t>Έχουν αυγά με σκληρό κέλυφος και σαγόνια χωρίς δόντια που καλύπτονται με σκληρό ράμφος. </a:t>
            </a:r>
            <a:endParaRPr lang="el-GR" sz="1600" dirty="0"/>
          </a:p>
          <a:p>
            <a:pPr indent="111125" algn="just" eaLnBrk="0" hangingPunct="0"/>
            <a:r>
              <a:rPr lang="el-GR" sz="2800" dirty="0">
                <a:latin typeface="Times New Roman" pitchFamily="18" charset="0"/>
                <a:cs typeface="Times New Roman" pitchFamily="18" charset="0"/>
              </a:rPr>
              <a:t>Είναι ομοιόθερμα με </a:t>
            </a:r>
            <a:r>
              <a:rPr lang="el-GR" sz="2800" dirty="0" err="1">
                <a:latin typeface="Times New Roman" pitchFamily="18" charset="0"/>
                <a:cs typeface="Times New Roman" pitchFamily="18" charset="0"/>
              </a:rPr>
              <a:t>τετράχωρη</a:t>
            </a:r>
            <a:r>
              <a:rPr lang="el-GR" sz="2800" dirty="0">
                <a:latin typeface="Times New Roman" pitchFamily="18" charset="0"/>
                <a:cs typeface="Times New Roman" pitchFamily="18" charset="0"/>
              </a:rPr>
              <a:t> καρδιά. </a:t>
            </a:r>
          </a:p>
          <a:p>
            <a:pPr indent="111125" algn="just" eaLnBrk="0" hangingPunct="0"/>
            <a:r>
              <a:rPr lang="el-GR" sz="2800" b="1" u="sng" dirty="0">
                <a:latin typeface="Times New Roman" pitchFamily="18" charset="0"/>
                <a:cs typeface="Times New Roman" pitchFamily="18" charset="0"/>
              </a:rPr>
              <a:t>ΚΝΣ: Ανεπτυγμένα ημισφαίρια, χωρίς πτυχώσεις. Εκφυλισμένος οπτικός λοβός.</a:t>
            </a:r>
            <a:endParaRPr lang="el-GR" sz="2400" b="1" u="sng" dirty="0"/>
          </a:p>
          <a:p>
            <a:pPr indent="111125" algn="just" eaLnBrk="0" hangingPunct="0"/>
            <a:r>
              <a:rPr lang="el-GR" dirty="0">
                <a:latin typeface="Times New Roman" pitchFamily="18" charset="0"/>
                <a:cs typeface="Times New Roman" pitchFamily="18" charset="0"/>
              </a:rPr>
              <a:t>Υπάρχουν γύρω στα 9.000 είδη.</a:t>
            </a:r>
            <a:endParaRPr lang="el-GR"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024063" y="1331913"/>
            <a:ext cx="7072312" cy="4432300"/>
          </a:xfrm>
          <a:prstGeom prst="rect">
            <a:avLst/>
          </a:prstGeom>
          <a:noFill/>
          <a:ln w="9525">
            <a:noFill/>
            <a:miter lim="800000"/>
            <a:headEnd/>
            <a:tailEnd/>
          </a:ln>
        </p:spPr>
        <p:txBody>
          <a:bodyPr anchor="ctr">
            <a:spAutoFit/>
          </a:bodyPr>
          <a:lstStyle/>
          <a:p>
            <a:pPr indent="111125" algn="just"/>
            <a:r>
              <a:rPr lang="el-GR" sz="2400" b="1">
                <a:latin typeface="Times New Roman" pitchFamily="18" charset="0"/>
                <a:cs typeface="Times New Roman" pitchFamily="18" charset="0"/>
              </a:rPr>
              <a:t>Ομοταξία: Θηλαστικά (</a:t>
            </a:r>
            <a:r>
              <a:rPr lang="en-GB" sz="2400" b="1">
                <a:latin typeface="Times New Roman" pitchFamily="18" charset="0"/>
                <a:cs typeface="Times New Roman" pitchFamily="18" charset="0"/>
              </a:rPr>
              <a:t>Mammalia</a:t>
            </a:r>
            <a:r>
              <a:rPr lang="el-GR" sz="2400" b="1">
                <a:latin typeface="Times New Roman" pitchFamily="18" charset="0"/>
                <a:cs typeface="Times New Roman" pitchFamily="18" charset="0"/>
              </a:rPr>
              <a:t>)</a:t>
            </a:r>
            <a:endParaRPr lang="el-GR" sz="2000"/>
          </a:p>
          <a:p>
            <a:pPr indent="111125" algn="just" eaLnBrk="0" hangingPunct="0"/>
            <a:r>
              <a:rPr lang="en-GB" sz="2400">
                <a:latin typeface="Times New Roman" pitchFamily="18" charset="0"/>
                <a:cs typeface="Times New Roman" pitchFamily="18" charset="0"/>
              </a:rPr>
              <a:t>T</a:t>
            </a:r>
            <a:r>
              <a:rPr lang="el-GR" sz="2400">
                <a:latin typeface="Times New Roman" pitchFamily="18" charset="0"/>
                <a:cs typeface="Times New Roman" pitchFamily="18" charset="0"/>
              </a:rPr>
              <a:t>ο δέρμα τους φέρει τρίχες (μόνωση-σταθερή θερμοκρασία- Ομοιόθερμα) </a:t>
            </a:r>
            <a:endParaRPr lang="el-GR" sz="2000"/>
          </a:p>
          <a:p>
            <a:pPr indent="111125" algn="just" eaLnBrk="0" hangingPunct="0"/>
            <a:r>
              <a:rPr lang="el-GR" sz="2400">
                <a:latin typeface="Times New Roman" pitchFamily="18" charset="0"/>
                <a:cs typeface="Times New Roman" pitchFamily="18" charset="0"/>
              </a:rPr>
              <a:t>Τα νεογνά τρέφονται με γάλα που εκκρίνουν ειδικοί αδένες, οι μαστοί. </a:t>
            </a:r>
            <a:endParaRPr lang="el-GR" sz="2000"/>
          </a:p>
          <a:p>
            <a:pPr indent="111125" algn="just" eaLnBrk="0" hangingPunct="0"/>
            <a:r>
              <a:rPr lang="el-GR">
                <a:latin typeface="Times New Roman" pitchFamily="18" charset="0"/>
                <a:cs typeface="Times New Roman" pitchFamily="18" charset="0"/>
              </a:rPr>
              <a:t>Έχουν 4 είδη δοντιών (κοπτήρες - κυνόδοντες - προγομφίοι - γομφίοι). </a:t>
            </a:r>
            <a:endParaRPr lang="el-GR" sz="1600"/>
          </a:p>
          <a:p>
            <a:pPr indent="111125" algn="just" eaLnBrk="0" hangingPunct="0"/>
            <a:r>
              <a:rPr lang="el-GR" sz="1600">
                <a:latin typeface="Times New Roman" pitchFamily="18" charset="0"/>
                <a:cs typeface="Times New Roman" pitchFamily="18" charset="0"/>
              </a:rPr>
              <a:t>Τετράχωρη καρδιά. </a:t>
            </a:r>
            <a:endParaRPr lang="el-GR" sz="1400"/>
          </a:p>
          <a:p>
            <a:pPr indent="111125" algn="just" eaLnBrk="0" hangingPunct="0"/>
            <a:r>
              <a:rPr lang="el-GR" sz="2400">
                <a:latin typeface="Times New Roman" pitchFamily="18" charset="0"/>
                <a:cs typeface="Times New Roman" pitchFamily="18" charset="0"/>
              </a:rPr>
              <a:t>Έχουν ανεπτυγμένη σεξουαλική συμπεριφορά και χαρακτηρίζονται από τη φροντίδα των νεογέννητων.</a:t>
            </a:r>
            <a:endParaRPr lang="el-GR" sz="2000"/>
          </a:p>
          <a:p>
            <a:pPr indent="111125" algn="just" eaLnBrk="0" hangingPunct="0"/>
            <a:r>
              <a:rPr lang="el-GR" sz="2400">
                <a:latin typeface="Times New Roman" pitchFamily="18" charset="0"/>
                <a:cs typeface="Times New Roman" pitchFamily="18" charset="0"/>
              </a:rPr>
              <a:t>Πολύ ανεπτυγμένο νευρικό σύστημα και αισθήσεις. Αυξανόμενο μέγεθος εγκεφάλου, με ανεπτυγμένα ημισφαίρια και πτυχώσεις.</a:t>
            </a:r>
            <a:endParaRPr lang="el-GR" sz="3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1524000" y="739290"/>
            <a:ext cx="9144000" cy="4893647"/>
          </a:xfrm>
          <a:prstGeom prst="rect">
            <a:avLst/>
          </a:prstGeom>
          <a:noFill/>
          <a:ln w="9525">
            <a:noFill/>
            <a:miter lim="800000"/>
            <a:headEnd/>
            <a:tailEnd/>
          </a:ln>
        </p:spPr>
        <p:txBody>
          <a:bodyPr anchor="ctr">
            <a:spAutoFit/>
          </a:bodyPr>
          <a:lstStyle/>
          <a:p>
            <a:pPr indent="111125" algn="just"/>
            <a:r>
              <a:rPr lang="en-GB" sz="1400" b="1" dirty="0">
                <a:latin typeface="Times New Roman" pitchFamily="18" charset="0"/>
                <a:cs typeface="Times New Roman" pitchFamily="18" charset="0"/>
              </a:rPr>
              <a:t>T</a:t>
            </a:r>
            <a:r>
              <a:rPr lang="el-GR" sz="1400" b="1" dirty="0" err="1">
                <a:latin typeface="Times New Roman" pitchFamily="18" charset="0"/>
                <a:cs typeface="Times New Roman" pitchFamily="18" charset="0"/>
              </a:rPr>
              <a:t>άξη</a:t>
            </a:r>
            <a:r>
              <a:rPr lang="el-GR" sz="1400" b="1" dirty="0">
                <a:latin typeface="Times New Roman" pitchFamily="18" charset="0"/>
                <a:cs typeface="Times New Roman" pitchFamily="18" charset="0"/>
              </a:rPr>
              <a:t>   </a:t>
            </a:r>
            <a:r>
              <a:rPr lang="el-GR" sz="1400" b="1" dirty="0" err="1">
                <a:latin typeface="Times New Roman" pitchFamily="18" charset="0"/>
                <a:cs typeface="Times New Roman" pitchFamily="18" charset="0"/>
              </a:rPr>
              <a:t>Μονοτρήματα</a:t>
            </a:r>
            <a:r>
              <a:rPr lang="el-GR" sz="1400" b="1" dirty="0">
                <a:latin typeface="Times New Roman" pitchFamily="18" charset="0"/>
                <a:cs typeface="Times New Roman" pitchFamily="18" charset="0"/>
              </a:rPr>
              <a:t>.</a:t>
            </a:r>
            <a:r>
              <a:rPr lang="el-GR" sz="1400" dirty="0">
                <a:latin typeface="Times New Roman" pitchFamily="18" charset="0"/>
                <a:cs typeface="Times New Roman" pitchFamily="18" charset="0"/>
              </a:rPr>
              <a:t> Πρωτόγονα θηλαστικά τα οποία γεννούν αυγά, αλλά θηλάζουν. Απαντούν στην Αυστραλία. Εδώ ανήκουν ο </a:t>
            </a:r>
            <a:r>
              <a:rPr lang="el-GR" sz="1400" dirty="0" err="1">
                <a:latin typeface="Times New Roman" pitchFamily="18" charset="0"/>
                <a:cs typeface="Times New Roman" pitchFamily="18" charset="0"/>
              </a:rPr>
              <a:t>ορνιθόρυγχος</a:t>
            </a:r>
            <a:r>
              <a:rPr lang="el-GR" sz="1400" dirty="0">
                <a:latin typeface="Times New Roman" pitchFamily="18" charset="0"/>
                <a:cs typeface="Times New Roman" pitchFamily="18" charset="0"/>
              </a:rPr>
              <a:t> και ο </a:t>
            </a:r>
            <a:r>
              <a:rPr lang="el-GR" sz="1400" dirty="0" err="1">
                <a:latin typeface="Times New Roman" pitchFamily="18" charset="0"/>
                <a:cs typeface="Times New Roman" pitchFamily="18" charset="0"/>
              </a:rPr>
              <a:t>μυρμιγκοφάγος</a:t>
            </a:r>
            <a:r>
              <a:rPr lang="el-GR" sz="1400" dirty="0">
                <a:latin typeface="Times New Roman" pitchFamily="18" charset="0"/>
                <a:cs typeface="Times New Roman" pitchFamily="18" charset="0"/>
              </a:rPr>
              <a:t> (Ε</a:t>
            </a:r>
            <a:r>
              <a:rPr lang="en-GB" sz="1400" dirty="0" err="1">
                <a:latin typeface="Times New Roman" pitchFamily="18" charset="0"/>
                <a:cs typeface="Times New Roman" pitchFamily="18" charset="0"/>
              </a:rPr>
              <a:t>chidna</a:t>
            </a:r>
            <a:r>
              <a:rPr lang="el-GR" sz="1400" dirty="0">
                <a:latin typeface="Times New Roman" pitchFamily="18" charset="0"/>
                <a:cs typeface="Times New Roman" pitchFamily="18" charset="0"/>
              </a:rPr>
              <a:t>), που εξωτερικά μοιάζει με σκαντζόχοιρο.</a:t>
            </a:r>
            <a:endParaRPr lang="el-GR" sz="1200" dirty="0"/>
          </a:p>
          <a:p>
            <a:pPr indent="111125" algn="just" eaLnBrk="0" hangingPunct="0"/>
            <a:r>
              <a:rPr lang="en-GB" sz="1400" b="1" dirty="0">
                <a:latin typeface="Times New Roman" pitchFamily="18" charset="0"/>
                <a:cs typeface="Times New Roman" pitchFamily="18" charset="0"/>
              </a:rPr>
              <a:t>T</a:t>
            </a:r>
            <a:r>
              <a:rPr lang="el-GR" sz="1400" b="1" dirty="0" err="1">
                <a:latin typeface="Times New Roman" pitchFamily="18" charset="0"/>
                <a:cs typeface="Times New Roman" pitchFamily="18" charset="0"/>
              </a:rPr>
              <a:t>άξη</a:t>
            </a:r>
            <a:r>
              <a:rPr lang="el-GR" sz="1400" b="1" dirty="0">
                <a:latin typeface="Times New Roman" pitchFamily="18" charset="0"/>
                <a:cs typeface="Times New Roman" pitchFamily="18" charset="0"/>
              </a:rPr>
              <a:t>   Μαρσιποφόρα:</a:t>
            </a:r>
            <a:r>
              <a:rPr lang="el-GR" sz="1400" dirty="0">
                <a:latin typeface="Times New Roman" pitchFamily="18" charset="0"/>
                <a:cs typeface="Times New Roman" pitchFamily="18" charset="0"/>
              </a:rPr>
              <a:t> Φέρουν </a:t>
            </a:r>
            <a:r>
              <a:rPr lang="el-GR" sz="1400" dirty="0" err="1">
                <a:latin typeface="Times New Roman" pitchFamily="18" charset="0"/>
                <a:cs typeface="Times New Roman" pitchFamily="18" charset="0"/>
              </a:rPr>
              <a:t>μάρσιπο</a:t>
            </a:r>
            <a:r>
              <a:rPr lang="el-GR" sz="1400" dirty="0">
                <a:latin typeface="Times New Roman" pitchFamily="18" charset="0"/>
                <a:cs typeface="Times New Roman" pitchFamily="18" charset="0"/>
              </a:rPr>
              <a:t> (σακούλα). Τα νεαρά άτομα, τα οποία είναι μικρογραφίες των ώριμων ατόμων, μεταναστεύουν στο </a:t>
            </a:r>
            <a:r>
              <a:rPr lang="el-GR" sz="1400" dirty="0" err="1">
                <a:latin typeface="Times New Roman" pitchFamily="18" charset="0"/>
                <a:cs typeface="Times New Roman" pitchFamily="18" charset="0"/>
              </a:rPr>
              <a:t>μάρσιπο</a:t>
            </a:r>
            <a:r>
              <a:rPr lang="el-GR" sz="1400" dirty="0">
                <a:latin typeface="Times New Roman" pitchFamily="18" charset="0"/>
                <a:cs typeface="Times New Roman" pitchFamily="18" charset="0"/>
              </a:rPr>
              <a:t>, όπου τρέφονται θηλάζοντας από τους μαστούς. </a:t>
            </a:r>
            <a:r>
              <a:rPr lang="el-GR" sz="1400" dirty="0" err="1">
                <a:latin typeface="Times New Roman" pitchFamily="18" charset="0"/>
                <a:cs typeface="Times New Roman" pitchFamily="18" charset="0"/>
              </a:rPr>
              <a:t>Καγκουρώ</a:t>
            </a:r>
            <a:r>
              <a:rPr lang="el-GR" sz="1400" dirty="0">
                <a:latin typeface="Times New Roman" pitchFamily="18" charset="0"/>
                <a:cs typeface="Times New Roman" pitchFamily="18" charset="0"/>
              </a:rPr>
              <a:t>, </a:t>
            </a:r>
            <a:r>
              <a:rPr lang="el-GR" sz="1400" dirty="0" err="1">
                <a:latin typeface="Times New Roman" pitchFamily="18" charset="0"/>
                <a:cs typeface="Times New Roman" pitchFamily="18" charset="0"/>
              </a:rPr>
              <a:t>κοάλα</a:t>
            </a:r>
            <a:r>
              <a:rPr lang="el-GR" sz="1400" dirty="0">
                <a:latin typeface="Times New Roman" pitchFamily="18" charset="0"/>
                <a:cs typeface="Times New Roman" pitchFamily="18" charset="0"/>
              </a:rPr>
              <a:t>.</a:t>
            </a:r>
            <a:endParaRPr lang="el-GR" sz="1200" dirty="0"/>
          </a:p>
          <a:p>
            <a:pPr indent="111125" algn="just" eaLnBrk="0" hangingPunct="0"/>
            <a:r>
              <a:rPr lang="el-GR" sz="2400" b="1" dirty="0" err="1">
                <a:latin typeface="Times New Roman" pitchFamily="18" charset="0"/>
                <a:cs typeface="Times New Roman" pitchFamily="18" charset="0"/>
              </a:rPr>
              <a:t>Υπερ</a:t>
            </a:r>
            <a:r>
              <a:rPr lang="el-GR" sz="2400" b="1" dirty="0">
                <a:latin typeface="Times New Roman" pitchFamily="18" charset="0"/>
                <a:cs typeface="Times New Roman" pitchFamily="18" charset="0"/>
              </a:rPr>
              <a:t>-</a:t>
            </a:r>
            <a:r>
              <a:rPr lang="en-GB" sz="2400" b="1" dirty="0">
                <a:latin typeface="Times New Roman" pitchFamily="18" charset="0"/>
                <a:cs typeface="Times New Roman" pitchFamily="18" charset="0"/>
              </a:rPr>
              <a:t>T</a:t>
            </a:r>
            <a:r>
              <a:rPr lang="el-GR" sz="2400" b="1" dirty="0" err="1">
                <a:latin typeface="Times New Roman" pitchFamily="18" charset="0"/>
                <a:cs typeface="Times New Roman" pitchFamily="18" charset="0"/>
              </a:rPr>
              <a:t>άξη</a:t>
            </a:r>
            <a:r>
              <a:rPr lang="el-GR" sz="2400" b="1" dirty="0">
                <a:latin typeface="Times New Roman" pitchFamily="18" charset="0"/>
                <a:cs typeface="Times New Roman" pitchFamily="18" charset="0"/>
              </a:rPr>
              <a:t>   </a:t>
            </a:r>
            <a:r>
              <a:rPr lang="el-GR" sz="2400" b="1" dirty="0" err="1">
                <a:latin typeface="Times New Roman" pitchFamily="18" charset="0"/>
                <a:cs typeface="Times New Roman" pitchFamily="18" charset="0"/>
              </a:rPr>
              <a:t>Ευθήρια</a:t>
            </a:r>
            <a:r>
              <a:rPr lang="el-GR" sz="2400" dirty="0">
                <a:latin typeface="Times New Roman" pitchFamily="18" charset="0"/>
                <a:cs typeface="Times New Roman" pitchFamily="18" charset="0"/>
              </a:rPr>
              <a:t>: Έχουν πραγματικό πλακούντα. </a:t>
            </a:r>
            <a:r>
              <a:rPr lang="en-GB" sz="2400" dirty="0">
                <a:latin typeface="Times New Roman" pitchFamily="18" charset="0"/>
                <a:cs typeface="Times New Roman" pitchFamily="18" charset="0"/>
              </a:rPr>
              <a:t>T</a:t>
            </a:r>
            <a:r>
              <a:rPr lang="el-GR" sz="2400" dirty="0">
                <a:latin typeface="Times New Roman" pitchFamily="18" charset="0"/>
                <a:cs typeface="Times New Roman" pitchFamily="18" charset="0"/>
              </a:rPr>
              <a:t>α μικρά γεννιούνται σε ανεπτυγμένη μορφή. Περιλαμβάνονται πολλές υποκατηγορίες :</a:t>
            </a:r>
            <a:endParaRPr lang="el-GR" sz="2000" dirty="0"/>
          </a:p>
          <a:p>
            <a:pPr indent="111125" algn="just" eaLnBrk="0" hangingPunct="0"/>
            <a:r>
              <a:rPr lang="el-GR" sz="1400" b="1" dirty="0">
                <a:latin typeface="Times New Roman" pitchFamily="18" charset="0"/>
                <a:cs typeface="Times New Roman" pitchFamily="18" charset="0"/>
              </a:rPr>
              <a:t>Εντομοφάγα:</a:t>
            </a:r>
            <a:r>
              <a:rPr lang="el-GR" sz="1400" dirty="0">
                <a:latin typeface="Times New Roman" pitchFamily="18" charset="0"/>
                <a:cs typeface="Times New Roman" pitchFamily="18" charset="0"/>
              </a:rPr>
              <a:t> </a:t>
            </a:r>
            <a:r>
              <a:rPr lang="en-GB" sz="1400" dirty="0">
                <a:latin typeface="Times New Roman" pitchFamily="18" charset="0"/>
                <a:cs typeface="Times New Roman" pitchFamily="18" charset="0"/>
              </a:rPr>
              <a:t>T</a:t>
            </a:r>
            <a:r>
              <a:rPr lang="el-GR" sz="1400" dirty="0" err="1">
                <a:latin typeface="Times New Roman" pitchFamily="18" charset="0"/>
                <a:cs typeface="Times New Roman" pitchFamily="18" charset="0"/>
              </a:rPr>
              <a:t>υφλοπόντικοι</a:t>
            </a:r>
            <a:r>
              <a:rPr lang="el-GR" sz="1400" dirty="0">
                <a:latin typeface="Times New Roman" pitchFamily="18" charset="0"/>
                <a:cs typeface="Times New Roman" pitchFamily="18" charset="0"/>
              </a:rPr>
              <a:t>, σκαντζόχοιροι.</a:t>
            </a:r>
            <a:endParaRPr lang="el-GR" sz="1200" dirty="0"/>
          </a:p>
          <a:p>
            <a:pPr indent="111125" algn="just" eaLnBrk="0" hangingPunct="0"/>
            <a:r>
              <a:rPr lang="en-GB" sz="1600" b="1" dirty="0">
                <a:latin typeface="Times New Roman" pitchFamily="18" charset="0"/>
                <a:cs typeface="Times New Roman" pitchFamily="18" charset="0"/>
              </a:rPr>
              <a:t>T</a:t>
            </a:r>
            <a:r>
              <a:rPr lang="el-GR" sz="1600" b="1" dirty="0" err="1">
                <a:latin typeface="Times New Roman" pitchFamily="18" charset="0"/>
                <a:cs typeface="Times New Roman" pitchFamily="18" charset="0"/>
              </a:rPr>
              <a:t>ρωκτικά</a:t>
            </a:r>
            <a:r>
              <a:rPr lang="el-GR" sz="1600" dirty="0">
                <a:latin typeface="Times New Roman" pitchFamily="18" charset="0"/>
                <a:cs typeface="Times New Roman" pitchFamily="18" charset="0"/>
              </a:rPr>
              <a:t>: Ποντικοί, αρουραίοι, σκίουροι.</a:t>
            </a:r>
            <a:endParaRPr lang="el-GR" sz="1400" dirty="0"/>
          </a:p>
          <a:p>
            <a:pPr indent="111125" algn="just" eaLnBrk="0" hangingPunct="0"/>
            <a:r>
              <a:rPr lang="el-GR" sz="1400" b="1" dirty="0" err="1">
                <a:latin typeface="Times New Roman" pitchFamily="18" charset="0"/>
                <a:cs typeface="Times New Roman" pitchFamily="18" charset="0"/>
              </a:rPr>
              <a:t>Λαγόμορφα</a:t>
            </a:r>
            <a:r>
              <a:rPr lang="el-GR" sz="1400" dirty="0">
                <a:latin typeface="Times New Roman" pitchFamily="18" charset="0"/>
                <a:cs typeface="Times New Roman" pitchFamily="18" charset="0"/>
              </a:rPr>
              <a:t>: Κουνέλια.  </a:t>
            </a:r>
            <a:r>
              <a:rPr lang="el-GR" sz="1400" b="1" dirty="0" err="1">
                <a:latin typeface="Times New Roman" pitchFamily="18" charset="0"/>
                <a:cs typeface="Times New Roman" pitchFamily="18" charset="0"/>
              </a:rPr>
              <a:t>Σαρκοφάγα</a:t>
            </a:r>
            <a:r>
              <a:rPr lang="el-GR" sz="1400" dirty="0">
                <a:latin typeface="Times New Roman" pitchFamily="18" charset="0"/>
                <a:cs typeface="Times New Roman" pitchFamily="18" charset="0"/>
              </a:rPr>
              <a:t>: Αρκούδα, αλεπού, γάτα, σκύλος. </a:t>
            </a:r>
            <a:endParaRPr lang="el-GR" sz="1200" dirty="0"/>
          </a:p>
          <a:p>
            <a:pPr indent="111125" algn="just" eaLnBrk="0" hangingPunct="0"/>
            <a:r>
              <a:rPr lang="el-GR" sz="1400" b="1" dirty="0" err="1">
                <a:latin typeface="Times New Roman" pitchFamily="18" charset="0"/>
                <a:cs typeface="Times New Roman" pitchFamily="18" charset="0"/>
              </a:rPr>
              <a:t>Αρτιοδάκτυλα</a:t>
            </a:r>
            <a:r>
              <a:rPr lang="el-GR" sz="1400" b="1" dirty="0">
                <a:latin typeface="Times New Roman" pitchFamily="18" charset="0"/>
                <a:cs typeface="Times New Roman" pitchFamily="18" charset="0"/>
              </a:rPr>
              <a:t>:</a:t>
            </a:r>
            <a:r>
              <a:rPr lang="el-GR" sz="1400" dirty="0">
                <a:latin typeface="Times New Roman" pitchFamily="18" charset="0"/>
                <a:cs typeface="Times New Roman" pitchFamily="18" charset="0"/>
              </a:rPr>
              <a:t> Αγελάδες, πρόβατα, χοίροι κ.α. </a:t>
            </a:r>
            <a:endParaRPr lang="el-GR" sz="1200" dirty="0"/>
          </a:p>
          <a:p>
            <a:pPr indent="111125" algn="just" eaLnBrk="0" hangingPunct="0"/>
            <a:r>
              <a:rPr lang="el-GR" sz="2400" b="1" dirty="0">
                <a:latin typeface="Times New Roman" pitchFamily="18" charset="0"/>
                <a:cs typeface="Times New Roman" pitchFamily="18" charset="0"/>
              </a:rPr>
              <a:t>Τάξη-</a:t>
            </a:r>
            <a:r>
              <a:rPr lang="el-GR" sz="2400" b="1" dirty="0" err="1">
                <a:latin typeface="Times New Roman" pitchFamily="18" charset="0"/>
                <a:cs typeface="Times New Roman" pitchFamily="18" charset="0"/>
              </a:rPr>
              <a:t>Περισσοδάκτυλα</a:t>
            </a:r>
            <a:r>
              <a:rPr lang="el-GR" sz="2400" dirty="0">
                <a:latin typeface="Times New Roman" pitchFamily="18" charset="0"/>
                <a:cs typeface="Times New Roman" pitchFamily="18" charset="0"/>
              </a:rPr>
              <a:t>: Άλογο (</a:t>
            </a:r>
            <a:r>
              <a:rPr lang="en-US" sz="2400" i="1" dirty="0" err="1">
                <a:latin typeface="Times New Roman" pitchFamily="18" charset="0"/>
                <a:cs typeface="Times New Roman" pitchFamily="18" charset="0"/>
              </a:rPr>
              <a:t>Equs</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caballus</a:t>
            </a:r>
            <a:r>
              <a:rPr lang="en-US" sz="2400" dirty="0">
                <a:latin typeface="Times New Roman" pitchFamily="18" charset="0"/>
                <a:cs typeface="Times New Roman" pitchFamily="18" charset="0"/>
              </a:rPr>
              <a:t>)</a:t>
            </a:r>
            <a:r>
              <a:rPr lang="el-GR" sz="2400" dirty="0">
                <a:latin typeface="Times New Roman" pitchFamily="18" charset="0"/>
                <a:cs typeface="Times New Roman" pitchFamily="18" charset="0"/>
              </a:rPr>
              <a:t>, γαϊδούρι</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Equs</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asinus</a:t>
            </a:r>
            <a:r>
              <a:rPr lang="en-US" sz="2400" dirty="0">
                <a:latin typeface="Times New Roman" pitchFamily="18" charset="0"/>
                <a:cs typeface="Times New Roman" pitchFamily="18" charset="0"/>
              </a:rPr>
              <a:t>)</a:t>
            </a:r>
            <a:r>
              <a:rPr lang="el-GR" sz="2400" dirty="0">
                <a:latin typeface="Times New Roman" pitchFamily="18" charset="0"/>
                <a:cs typeface="Times New Roman" pitchFamily="18" charset="0"/>
              </a:rPr>
              <a:t>.</a:t>
            </a:r>
            <a:endParaRPr lang="el-GR" sz="2000" dirty="0"/>
          </a:p>
          <a:p>
            <a:pPr indent="111125" algn="just" eaLnBrk="0" hangingPunct="0"/>
            <a:r>
              <a:rPr lang="el-GR" sz="1400" b="1" dirty="0" err="1">
                <a:latin typeface="Times New Roman" pitchFamily="18" charset="0"/>
                <a:cs typeface="Times New Roman" pitchFamily="18" charset="0"/>
              </a:rPr>
              <a:t>Πτερυγιόποδα</a:t>
            </a:r>
            <a:r>
              <a:rPr lang="el-GR" sz="1400" b="1" dirty="0">
                <a:latin typeface="Times New Roman" pitchFamily="18" charset="0"/>
                <a:cs typeface="Times New Roman" pitchFamily="18" charset="0"/>
              </a:rPr>
              <a:t>:</a:t>
            </a:r>
            <a:r>
              <a:rPr lang="el-GR" sz="1400" dirty="0">
                <a:latin typeface="Times New Roman" pitchFamily="18" charset="0"/>
                <a:cs typeface="Times New Roman" pitchFamily="18" charset="0"/>
              </a:rPr>
              <a:t> Φώκιες.         </a:t>
            </a:r>
            <a:r>
              <a:rPr lang="el-GR" sz="1400" b="1" dirty="0" err="1">
                <a:latin typeface="Times New Roman" pitchFamily="18" charset="0"/>
                <a:cs typeface="Times New Roman" pitchFamily="18" charset="0"/>
              </a:rPr>
              <a:t>Προβοσκιδοειδή</a:t>
            </a:r>
            <a:r>
              <a:rPr lang="el-GR" sz="1400" dirty="0">
                <a:latin typeface="Times New Roman" pitchFamily="18" charset="0"/>
                <a:cs typeface="Times New Roman" pitchFamily="18" charset="0"/>
              </a:rPr>
              <a:t>: Ελέφαντας.</a:t>
            </a:r>
            <a:endParaRPr lang="el-GR" sz="1200" dirty="0"/>
          </a:p>
          <a:p>
            <a:pPr indent="111125" algn="just" eaLnBrk="0" hangingPunct="0"/>
            <a:r>
              <a:rPr lang="el-GR" sz="1400" b="1" dirty="0">
                <a:latin typeface="Times New Roman" pitchFamily="18" charset="0"/>
                <a:cs typeface="Times New Roman" pitchFamily="18" charset="0"/>
              </a:rPr>
              <a:t>Χειρόπτερα:</a:t>
            </a:r>
            <a:r>
              <a:rPr lang="el-GR" sz="1400" dirty="0">
                <a:latin typeface="Times New Roman" pitchFamily="18" charset="0"/>
                <a:cs typeface="Times New Roman" pitchFamily="18" charset="0"/>
              </a:rPr>
              <a:t> Νυχτερίδες.     </a:t>
            </a:r>
            <a:r>
              <a:rPr lang="el-GR"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indent="111125" algn="just" eaLnBrk="0" hangingPunct="0"/>
            <a:r>
              <a:rPr lang="el-GR" sz="2400" b="1" dirty="0">
                <a:latin typeface="Times New Roman" pitchFamily="18" charset="0"/>
                <a:cs typeface="Times New Roman" pitchFamily="18" charset="0"/>
              </a:rPr>
              <a:t>Τάξη Πρωτεύοντα:</a:t>
            </a:r>
            <a:r>
              <a:rPr lang="el-GR" sz="2400" dirty="0">
                <a:latin typeface="Times New Roman" pitchFamily="18" charset="0"/>
                <a:cs typeface="Times New Roman" pitchFamily="18" charset="0"/>
              </a:rPr>
              <a:t> Πίθηκοι, άνθρωπος</a:t>
            </a:r>
            <a:r>
              <a:rPr lang="en-US" sz="2400" dirty="0">
                <a:latin typeface="Times New Roman" pitchFamily="18" charset="0"/>
                <a:cs typeface="Times New Roman" pitchFamily="18" charset="0"/>
              </a:rPr>
              <a:t> </a:t>
            </a:r>
            <a:r>
              <a:rPr lang="el-GR" sz="2400" dirty="0">
                <a:latin typeface="Times New Roman" pitchFamily="18" charset="0"/>
                <a:cs typeface="Times New Roman" pitchFamily="18" charset="0"/>
              </a:rPr>
              <a:t>(</a:t>
            </a:r>
            <a:r>
              <a:rPr lang="en-US" sz="2400" i="1" dirty="0">
                <a:latin typeface="Times New Roman" pitchFamily="18" charset="0"/>
                <a:cs typeface="Times New Roman" pitchFamily="18" charset="0"/>
              </a:rPr>
              <a:t>Homo sapiens</a:t>
            </a:r>
            <a:r>
              <a:rPr lang="en-US" sz="2400" dirty="0">
                <a:latin typeface="Times New Roman" pitchFamily="18" charset="0"/>
                <a:cs typeface="Times New Roman" pitchFamily="18" charset="0"/>
              </a:rPr>
              <a:t>)</a:t>
            </a:r>
            <a:r>
              <a:rPr lang="el-GR" sz="2400" dirty="0">
                <a:latin typeface="Times New Roman" pitchFamily="18" charset="0"/>
                <a:cs typeface="Times New Roman" pitchFamily="18" charset="0"/>
              </a:rPr>
              <a:t>.</a:t>
            </a:r>
            <a:endParaRPr lang="el-GR" sz="2000" dirty="0"/>
          </a:p>
          <a:p>
            <a:pPr indent="111125" algn="just" eaLnBrk="0" hangingPunct="0"/>
            <a:r>
              <a:rPr lang="el-GR" sz="1600" b="1" dirty="0">
                <a:latin typeface="Times New Roman" pitchFamily="18" charset="0"/>
                <a:cs typeface="Times New Roman" pitchFamily="18" charset="0"/>
              </a:rPr>
              <a:t>Κητώδη: </a:t>
            </a:r>
            <a:r>
              <a:rPr lang="el-GR" sz="1600" dirty="0">
                <a:latin typeface="Times New Roman" pitchFamily="18" charset="0"/>
                <a:cs typeface="Times New Roman" pitchFamily="18" charset="0"/>
              </a:rPr>
              <a:t>Φάλαινες, δελφίνια.</a:t>
            </a:r>
            <a:endParaRPr lang="el-GR"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2"/>
          <p:cNvSpPr txBox="1">
            <a:spLocks noChangeArrowheads="1"/>
          </p:cNvSpPr>
          <p:nvPr/>
        </p:nvSpPr>
        <p:spPr bwMode="auto">
          <a:xfrm>
            <a:off x="1881189" y="500063"/>
            <a:ext cx="8429625" cy="6070600"/>
          </a:xfrm>
          <a:prstGeom prst="rect">
            <a:avLst/>
          </a:prstGeom>
          <a:noFill/>
          <a:ln w="9525">
            <a:noFill/>
            <a:miter lim="800000"/>
            <a:headEnd/>
            <a:tailEnd/>
          </a:ln>
        </p:spPr>
        <p:txBody>
          <a:bodyPr>
            <a:spAutoFit/>
          </a:bodyPr>
          <a:lstStyle/>
          <a:p>
            <a:r>
              <a:rPr lang="el-GR" sz="2800" dirty="0">
                <a:latin typeface="Calibri" pitchFamily="34" charset="0"/>
              </a:rPr>
              <a:t>Η επιστημονική ονομασία του ανθρώπου είναι </a:t>
            </a:r>
            <a:r>
              <a:rPr lang="en-US" sz="2800" b="1" i="1" dirty="0">
                <a:latin typeface="Calibri" pitchFamily="34" charset="0"/>
              </a:rPr>
              <a:t>Homo sapiens. </a:t>
            </a:r>
          </a:p>
          <a:p>
            <a:r>
              <a:rPr lang="el-GR" sz="2800" dirty="0">
                <a:latin typeface="Calibri" pitchFamily="34" charset="0"/>
              </a:rPr>
              <a:t>Να τον κατατάξετε συστηματικά.</a:t>
            </a:r>
          </a:p>
          <a:p>
            <a:endParaRPr lang="el-GR" sz="2800" dirty="0">
              <a:latin typeface="Calibri" pitchFamily="34" charset="0"/>
            </a:endParaRPr>
          </a:p>
          <a:p>
            <a:r>
              <a:rPr lang="el-GR" sz="2800" dirty="0">
                <a:latin typeface="Calibri" pitchFamily="34" charset="0"/>
              </a:rPr>
              <a:t>Βασίλειο: Ζώων</a:t>
            </a:r>
          </a:p>
          <a:p>
            <a:r>
              <a:rPr lang="el-GR" sz="2800" dirty="0" err="1">
                <a:latin typeface="Calibri" pitchFamily="34" charset="0"/>
              </a:rPr>
              <a:t>Υποβασίλειο</a:t>
            </a:r>
            <a:r>
              <a:rPr lang="el-GR" sz="2800" dirty="0">
                <a:latin typeface="Calibri" pitchFamily="34" charset="0"/>
              </a:rPr>
              <a:t>:  </a:t>
            </a:r>
            <a:r>
              <a:rPr lang="el-GR" sz="2800" dirty="0" err="1">
                <a:latin typeface="Calibri" pitchFamily="34" charset="0"/>
              </a:rPr>
              <a:t>Μετάζωα</a:t>
            </a:r>
            <a:endParaRPr lang="el-GR" sz="2800" dirty="0">
              <a:latin typeface="Calibri" pitchFamily="34" charset="0"/>
            </a:endParaRPr>
          </a:p>
          <a:p>
            <a:r>
              <a:rPr lang="el-GR" sz="2800" dirty="0">
                <a:latin typeface="Calibri" pitchFamily="34" charset="0"/>
              </a:rPr>
              <a:t>Συνομοταξία: </a:t>
            </a:r>
            <a:r>
              <a:rPr lang="el-GR" sz="2800" dirty="0" err="1">
                <a:latin typeface="Calibri" pitchFamily="34" charset="0"/>
              </a:rPr>
              <a:t>Χορδωτά</a:t>
            </a:r>
            <a:endParaRPr lang="el-GR" sz="2800" dirty="0">
              <a:latin typeface="Calibri" pitchFamily="34" charset="0"/>
            </a:endParaRPr>
          </a:p>
          <a:p>
            <a:r>
              <a:rPr lang="el-GR" sz="2800" dirty="0">
                <a:latin typeface="Calibri" pitchFamily="34" charset="0"/>
              </a:rPr>
              <a:t>Ομοταξία: Θηλαστικά</a:t>
            </a:r>
          </a:p>
          <a:p>
            <a:r>
              <a:rPr lang="el-GR" sz="2800" dirty="0">
                <a:latin typeface="Calibri" pitchFamily="34" charset="0"/>
              </a:rPr>
              <a:t>Τάξη: </a:t>
            </a:r>
            <a:r>
              <a:rPr lang="el-GR" sz="2800" dirty="0" err="1">
                <a:latin typeface="Calibri" pitchFamily="34" charset="0"/>
              </a:rPr>
              <a:t>Ευθήρια</a:t>
            </a:r>
            <a:endParaRPr lang="el-GR" sz="2800" dirty="0">
              <a:latin typeface="Calibri" pitchFamily="34" charset="0"/>
            </a:endParaRPr>
          </a:p>
          <a:p>
            <a:endParaRPr lang="el-GR" sz="2800" dirty="0">
              <a:latin typeface="Calibri" pitchFamily="34" charset="0"/>
            </a:endParaRPr>
          </a:p>
          <a:p>
            <a:r>
              <a:rPr lang="el-GR" sz="2800" dirty="0">
                <a:latin typeface="Calibri" pitchFamily="34" charset="0"/>
              </a:rPr>
              <a:t>Γένος: </a:t>
            </a:r>
            <a:r>
              <a:rPr lang="en-US" sz="2800" dirty="0" err="1">
                <a:latin typeface="Calibri" pitchFamily="34" charset="0"/>
              </a:rPr>
              <a:t>Equs</a:t>
            </a:r>
            <a:endParaRPr lang="el-GR" sz="2800" dirty="0">
              <a:latin typeface="Calibri" pitchFamily="34" charset="0"/>
            </a:endParaRPr>
          </a:p>
          <a:p>
            <a:r>
              <a:rPr lang="el-GR" sz="2800" dirty="0">
                <a:latin typeface="Calibri" pitchFamily="34" charset="0"/>
              </a:rPr>
              <a:t>Είδος: </a:t>
            </a:r>
            <a:r>
              <a:rPr lang="en-US" sz="2800" dirty="0" err="1">
                <a:latin typeface="Calibri" pitchFamily="34" charset="0"/>
              </a:rPr>
              <a:t>caballus</a:t>
            </a:r>
            <a:endParaRPr lang="en-US" sz="2800" dirty="0">
              <a:latin typeface="Calibri" pitchFamily="34" charset="0"/>
            </a:endParaRPr>
          </a:p>
          <a:p>
            <a:endParaRPr lang="en-US" sz="2800" dirty="0">
              <a:latin typeface="Calibri" pitchFamily="34" charset="0"/>
            </a:endParaRPr>
          </a:p>
          <a:p>
            <a:r>
              <a:rPr lang="en-US" sz="2800" i="1" dirty="0" err="1">
                <a:latin typeface="Calibri" pitchFamily="34" charset="0"/>
              </a:rPr>
              <a:t>Equs</a:t>
            </a:r>
            <a:r>
              <a:rPr lang="en-US" sz="2800" i="1" dirty="0">
                <a:latin typeface="Calibri" pitchFamily="34" charset="0"/>
              </a:rPr>
              <a:t> </a:t>
            </a:r>
            <a:r>
              <a:rPr lang="en-US" sz="2800" i="1" dirty="0" err="1">
                <a:latin typeface="Calibri" pitchFamily="34" charset="0"/>
              </a:rPr>
              <a:t>caballus</a:t>
            </a:r>
            <a:r>
              <a:rPr lang="en-US" sz="2800" i="1" dirty="0">
                <a:latin typeface="Calibri" pitchFamily="34" charset="0"/>
              </a:rPr>
              <a:t>, </a:t>
            </a:r>
            <a:r>
              <a:rPr lang="en-US" sz="2800" i="1" dirty="0" err="1">
                <a:latin typeface="Calibri" pitchFamily="34" charset="0"/>
              </a:rPr>
              <a:t>Equs</a:t>
            </a:r>
            <a:r>
              <a:rPr lang="en-US" sz="2800" i="1" dirty="0">
                <a:latin typeface="Calibri" pitchFamily="34" charset="0"/>
              </a:rPr>
              <a:t> </a:t>
            </a:r>
            <a:r>
              <a:rPr lang="en-US" sz="2800" i="1" dirty="0" err="1">
                <a:latin typeface="Calibri" pitchFamily="34" charset="0"/>
              </a:rPr>
              <a:t>asinus</a:t>
            </a:r>
            <a:endParaRPr lang="el-GR" i="1" dirty="0">
              <a:latin typeface="Calibri" pitchFamily="34" charset="0"/>
            </a:endParaRPr>
          </a:p>
        </p:txBody>
      </p:sp>
      <p:pic>
        <p:nvPicPr>
          <p:cNvPr id="2" name="Εγγεγραμμένος ήχος">
            <a:hlinkClick r:id="" action="ppaction://media"/>
            <a:extLst>
              <a:ext uri="{FF2B5EF4-FFF2-40B4-BE49-F238E27FC236}">
                <a16:creationId xmlns:a16="http://schemas.microsoft.com/office/drawing/2014/main" id="{1825DBCA-C5F9-4D42-AB4C-F09231879D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4" name="Τίτλος 3"/>
          <p:cNvSpPr>
            <a:spLocks noGrp="1"/>
          </p:cNvSpPr>
          <p:nvPr>
            <p:ph type="title"/>
          </p:nvPr>
        </p:nvSpPr>
        <p:spPr>
          <a:xfrm>
            <a:off x="292100" y="-559594"/>
            <a:ext cx="10515600" cy="1325563"/>
          </a:xfrm>
        </p:spPr>
        <p:txBody>
          <a:bodyPr/>
          <a:lstStyle/>
          <a:p>
            <a:r>
              <a:rPr lang="el-GR" dirty="0">
                <a:latin typeface="Bahnschrift" panose="020B0502040204020203" pitchFamily="34" charset="0"/>
              </a:rPr>
              <a:t>                     Νευρικό Σύστημα</a:t>
            </a:r>
          </a:p>
        </p:txBody>
      </p:sp>
      <p:sp>
        <p:nvSpPr>
          <p:cNvPr id="5" name="Ορθογώνιο 4"/>
          <p:cNvSpPr/>
          <p:nvPr/>
        </p:nvSpPr>
        <p:spPr>
          <a:xfrm>
            <a:off x="800100" y="1956594"/>
            <a:ext cx="10198100" cy="3883114"/>
          </a:xfrm>
          <a:prstGeom prst="rect">
            <a:avLst/>
          </a:prstGeom>
        </p:spPr>
        <p:txBody>
          <a:bodyPr wrap="square">
            <a:spAutoFit/>
          </a:bodyPr>
          <a:lstStyle/>
          <a:p>
            <a:pPr>
              <a:lnSpc>
                <a:spcPct val="107000"/>
              </a:lnSpc>
              <a:spcAft>
                <a:spcPts val="750"/>
              </a:spcAft>
            </a:pP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Ποιος είναι ο ρόλος του Νευρικού Συστήματος; </a:t>
            </a:r>
            <a:endParaRPr lang="el-G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Το ΝΣ είναι ένα υπολογιστικό και επικοινωνιακό σύστημα εξειδικευμένων κυττάρων για να μπορεί ένας ζωντανός οργανισμός (</a:t>
            </a:r>
            <a:r>
              <a:rPr lang="el-GR" sz="28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ζωϊκός</a:t>
            </a:r>
            <a:r>
              <a:rPr lang="el-GR" sz="28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να αντιλαμβάνεται γρήγορα το περιβάλλον, να το αναλύει, για  να μπορεί να μετακινήσει το σώμα με τον κατάλληλο τρόπο και στον κατάλληλο χρόνο. Για να γίνει αυτό, τα νευρικά συστήματα έχουν γενικά δύο αρχές σχεδιασμού: Τα Νευρικά Δίχτυα και τα Γάγγλια.</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5182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65126"/>
            <a:ext cx="12192000" cy="645528"/>
          </a:xfrm>
        </p:spPr>
        <p:txBody>
          <a:bodyPr>
            <a:normAutofit fontScale="90000"/>
          </a:bodyPr>
          <a:lstStyle/>
          <a:p>
            <a:r>
              <a:rPr lang="el-GR" sz="3600" b="1" dirty="0"/>
              <a:t>Είδη Συμμετρίας: Έννοια που συνοδεύει την εξέλιξη των ΝΣ.</a:t>
            </a:r>
          </a:p>
        </p:txBody>
      </p:sp>
      <p:pic>
        <p:nvPicPr>
          <p:cNvPr id="3" name="Εικόνα 2"/>
          <p:cNvPicPr>
            <a:picLocks noChangeAspect="1"/>
          </p:cNvPicPr>
          <p:nvPr/>
        </p:nvPicPr>
        <p:blipFill>
          <a:blip r:embed="rId2"/>
          <a:stretch>
            <a:fillRect/>
          </a:stretch>
        </p:blipFill>
        <p:spPr>
          <a:xfrm>
            <a:off x="1001963" y="1190625"/>
            <a:ext cx="8458200" cy="4476750"/>
          </a:xfrm>
          <a:prstGeom prst="rect">
            <a:avLst/>
          </a:prstGeom>
        </p:spPr>
      </p:pic>
      <p:sp>
        <p:nvSpPr>
          <p:cNvPr id="4" name="TextBox 3">
            <a:extLst>
              <a:ext uri="{FF2B5EF4-FFF2-40B4-BE49-F238E27FC236}">
                <a16:creationId xmlns:a16="http://schemas.microsoft.com/office/drawing/2014/main" id="{DDC90FEE-5208-4A45-9C01-3C36FCA3F901}"/>
              </a:ext>
            </a:extLst>
          </p:cNvPr>
          <p:cNvSpPr txBox="1"/>
          <p:nvPr/>
        </p:nvSpPr>
        <p:spPr>
          <a:xfrm>
            <a:off x="465221" y="5667375"/>
            <a:ext cx="4138863" cy="646331"/>
          </a:xfrm>
          <a:prstGeom prst="rect">
            <a:avLst/>
          </a:prstGeom>
          <a:noFill/>
        </p:spPr>
        <p:txBody>
          <a:bodyPr wrap="square" rtlCol="0">
            <a:spAutoFit/>
          </a:bodyPr>
          <a:lstStyle/>
          <a:p>
            <a:r>
              <a:rPr lang="el-GR" dirty="0"/>
              <a:t>Στην ακτινωτή συμμετρία το ζώο μπορεί                                                     </a:t>
            </a:r>
          </a:p>
          <a:p>
            <a:r>
              <a:rPr lang="el-GR" dirty="0"/>
              <a:t>Να χωριστεί σε πολλά ίδια μισά</a:t>
            </a:r>
            <a:endParaRPr lang="en-US" dirty="0"/>
          </a:p>
        </p:txBody>
      </p:sp>
      <p:sp>
        <p:nvSpPr>
          <p:cNvPr id="5" name="TextBox 4">
            <a:extLst>
              <a:ext uri="{FF2B5EF4-FFF2-40B4-BE49-F238E27FC236}">
                <a16:creationId xmlns:a16="http://schemas.microsoft.com/office/drawing/2014/main" id="{42F62F2E-2785-4270-930B-F10C43F3C16E}"/>
              </a:ext>
            </a:extLst>
          </p:cNvPr>
          <p:cNvSpPr txBox="1"/>
          <p:nvPr/>
        </p:nvSpPr>
        <p:spPr>
          <a:xfrm>
            <a:off x="5502442" y="5855368"/>
            <a:ext cx="4700337" cy="923330"/>
          </a:xfrm>
          <a:prstGeom prst="rect">
            <a:avLst/>
          </a:prstGeom>
          <a:noFill/>
        </p:spPr>
        <p:txBody>
          <a:bodyPr wrap="square" rtlCol="0">
            <a:spAutoFit/>
          </a:bodyPr>
          <a:lstStyle/>
          <a:p>
            <a:r>
              <a:rPr lang="el-GR" dirty="0"/>
              <a:t>Στην Αμφίπλευρη: Μόνο μία περίπτωση χωρισμού σε δύο ίδια μισά. Συνοδεύεται συνήθως από την </a:t>
            </a:r>
            <a:r>
              <a:rPr lang="el-GR" b="1" dirty="0" err="1"/>
              <a:t>Κεφαλοποίηση</a:t>
            </a:r>
            <a:endParaRPr lang="en-US" b="1" dirty="0"/>
          </a:p>
        </p:txBody>
      </p:sp>
    </p:spTree>
    <p:extLst>
      <p:ext uri="{BB962C8B-B14F-4D97-AF65-F5344CB8AC3E}">
        <p14:creationId xmlns:p14="http://schemas.microsoft.com/office/powerpoint/2010/main" val="3231002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520156" y="0"/>
            <a:ext cx="9859044" cy="7887235"/>
          </a:xfrm>
          <a:prstGeom prst="rect">
            <a:avLst/>
          </a:prstGeom>
          <a:noFill/>
          <a:ln w="9525">
            <a:noFill/>
            <a:miter lim="800000"/>
            <a:headEnd/>
            <a:tailEnd/>
          </a:ln>
        </p:spPr>
      </p:pic>
    </p:spTree>
    <p:extLst>
      <p:ext uri="{BB962C8B-B14F-4D97-AF65-F5344CB8AC3E}">
        <p14:creationId xmlns:p14="http://schemas.microsoft.com/office/powerpoint/2010/main" val="1407518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94362" y="0"/>
            <a:ext cx="9603275" cy="1049235"/>
          </a:xfrm>
        </p:spPr>
        <p:txBody>
          <a:bodyPr/>
          <a:lstStyle/>
          <a:p>
            <a:r>
              <a:rPr lang="el-GR" dirty="0"/>
              <a:t>Είδη Συμμετρίας- Συνέχεια</a:t>
            </a:r>
          </a:p>
        </p:txBody>
      </p:sp>
      <p:sp>
        <p:nvSpPr>
          <p:cNvPr id="3" name="Ορθογώνιο 2"/>
          <p:cNvSpPr/>
          <p:nvPr/>
        </p:nvSpPr>
        <p:spPr>
          <a:xfrm>
            <a:off x="528721" y="2058360"/>
            <a:ext cx="10185400" cy="4917115"/>
          </a:xfrm>
          <a:prstGeom prst="rect">
            <a:avLst/>
          </a:prstGeom>
        </p:spPr>
        <p:txBody>
          <a:bodyPr wrap="square">
            <a:spAutoFit/>
          </a:bodyPr>
          <a:lstStyle/>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Ένας γενικός κανόνας είναι ότι τα ζώα με Ακτινωτή Συμμετρία (Μέδουσα, ανεμώνες, Ύδρα) έχουν νευρικά δίχτυα, όπως ονομάζεται μια γενική κατανομή των νευρώνων σε όλο το σώμα. Τα ζώα με Αμφίπλευρη συμμετρία (έντομα, σκουλήκια, άνθρωποι), ωστόσο, έχουν συλλογές νευρώνων ομαδοποιημένες σε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γάγγλια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ενώ συχνά, υπάρχει μια συγκέντρωση από γάγγλια στο πρόσθιο μέρος του ζώου που σχηματίζουν ένα μεγαλύτερο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Γάγγλιο </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που ονομάζεται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εγκέφαλος"</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endParaRPr lang="el-GR"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Βέβαια, η Βιολογία είναι μια επιστήμη γνωστή, για την ύπαρξη εξαιρέσεων. Το ίδιο συμβαίνει και  στην οργάνωση του νευρικού συστήματος. Ένας Αστερίας, λ.χ. έχει ακτινωτή συμμετρία, αλλά δεν έχει νευρικό δίχτυο. Επιπλέον, δεν έχουν όλα τα ζώα νευρικά συστήματα, όπως αυτό συμβαίνει στα </a:t>
            </a:r>
            <a:r>
              <a:rPr lang="el-GR" sz="24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Ποροφόρα</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(Σπόγγοι, δηλ. σφουγγάρια).</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459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00100" y="0"/>
            <a:ext cx="10515600" cy="1325563"/>
          </a:xfrm>
        </p:spPr>
        <p:txBody>
          <a:bodyPr/>
          <a:lstStyle/>
          <a:p>
            <a:r>
              <a:rPr lang="el-GR" dirty="0"/>
              <a:t>Από το Νευρικό Δίκτυο στα Γάγγλια</a:t>
            </a:r>
          </a:p>
        </p:txBody>
      </p:sp>
      <p:pic>
        <p:nvPicPr>
          <p:cNvPr id="4" name="Εικόνα 3"/>
          <p:cNvPicPr>
            <a:picLocks noChangeAspect="1"/>
          </p:cNvPicPr>
          <p:nvPr/>
        </p:nvPicPr>
        <p:blipFill>
          <a:blip r:embed="rId2"/>
          <a:stretch>
            <a:fillRect/>
          </a:stretch>
        </p:blipFill>
        <p:spPr>
          <a:xfrm>
            <a:off x="1212850" y="1162050"/>
            <a:ext cx="8572500" cy="5695950"/>
          </a:xfrm>
          <a:prstGeom prst="rect">
            <a:avLst/>
          </a:prstGeom>
        </p:spPr>
      </p:pic>
      <p:sp>
        <p:nvSpPr>
          <p:cNvPr id="3" name="TextBox 2">
            <a:extLst>
              <a:ext uri="{FF2B5EF4-FFF2-40B4-BE49-F238E27FC236}">
                <a16:creationId xmlns:a16="http://schemas.microsoft.com/office/drawing/2014/main" id="{7D63784C-1614-4D7C-95F8-575CB243EE6F}"/>
              </a:ext>
            </a:extLst>
          </p:cNvPr>
          <p:cNvSpPr txBox="1"/>
          <p:nvPr/>
        </p:nvSpPr>
        <p:spPr>
          <a:xfrm>
            <a:off x="5935579" y="7331242"/>
            <a:ext cx="6079958" cy="923330"/>
          </a:xfrm>
          <a:prstGeom prst="rect">
            <a:avLst/>
          </a:prstGeom>
          <a:noFill/>
        </p:spPr>
        <p:txBody>
          <a:bodyPr wrap="square" rtlCol="0">
            <a:spAutoFit/>
          </a:bodyPr>
          <a:lstStyle/>
          <a:p>
            <a:r>
              <a:rPr lang="el-GR" dirty="0"/>
              <a:t> Όπως βλέπετε στη Συνομοταξία των Αρθροπόδων-Ομοταξία Έντομα (Γιατί είναι έντομο????), Υπάρχουν και ο Εγκέφαλος και τα Γάγγλια.</a:t>
            </a:r>
            <a:endParaRPr lang="en-US" dirty="0"/>
          </a:p>
        </p:txBody>
      </p:sp>
    </p:spTree>
    <p:extLst>
      <p:ext uri="{BB962C8B-B14F-4D97-AF65-F5344CB8AC3E}">
        <p14:creationId xmlns:p14="http://schemas.microsoft.com/office/powerpoint/2010/main" val="697652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23235" y="252002"/>
            <a:ext cx="7611414" cy="313544"/>
          </a:xfrm>
        </p:spPr>
        <p:txBody>
          <a:bodyPr>
            <a:normAutofit fontScale="90000"/>
          </a:bodyPr>
          <a:lstStyle/>
          <a:p>
            <a:r>
              <a:rPr lang="el-GR" sz="1500" b="1" dirty="0"/>
              <a:t>Ιστορία της εμφάνισης των 4 κύριων ομάδων (Συνομοταξίες) του Βασιλείου των Φυτών:</a:t>
            </a:r>
          </a:p>
        </p:txBody>
      </p:sp>
      <p:pic>
        <p:nvPicPr>
          <p:cNvPr id="2" name="Εικόνα 1">
            <a:extLst>
              <a:ext uri="{FF2B5EF4-FFF2-40B4-BE49-F238E27FC236}">
                <a16:creationId xmlns:a16="http://schemas.microsoft.com/office/drawing/2014/main" id="{F04FE4CB-DD25-47F0-8BE2-C2A58CD0396D}"/>
              </a:ext>
            </a:extLst>
          </p:cNvPr>
          <p:cNvPicPr>
            <a:picLocks noChangeAspect="1"/>
          </p:cNvPicPr>
          <p:nvPr/>
        </p:nvPicPr>
        <p:blipFill>
          <a:blip r:embed="rId5"/>
          <a:stretch>
            <a:fillRect/>
          </a:stretch>
        </p:blipFill>
        <p:spPr>
          <a:xfrm>
            <a:off x="1817701" y="939799"/>
            <a:ext cx="6996099" cy="5754855"/>
          </a:xfrm>
          <a:prstGeom prst="rect">
            <a:avLst/>
          </a:prstGeom>
        </p:spPr>
      </p:pic>
      <p:pic>
        <p:nvPicPr>
          <p:cNvPr id="4" name="Εγγεγραμμένος ήχος">
            <a:hlinkClick r:id="" action="ppaction://media"/>
            <a:extLst>
              <a:ext uri="{FF2B5EF4-FFF2-40B4-BE49-F238E27FC236}">
                <a16:creationId xmlns:a16="http://schemas.microsoft.com/office/drawing/2014/main" id="{33F32B9E-ADA9-46B8-A916-DA3E44A31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3500" y="3417086"/>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1119501"/>
            <a:ext cx="12027315" cy="5940088"/>
          </a:xfrm>
          <a:prstGeom prst="rect">
            <a:avLst/>
          </a:prstGeom>
        </p:spPr>
        <p:txBody>
          <a:bodyPr wrap="square">
            <a:spAutoFit/>
          </a:bodyPr>
          <a:lstStyle/>
          <a:p>
            <a:pPr algn="just"/>
            <a:r>
              <a:rPr lang="el-GR" sz="2000" dirty="0">
                <a:solidFill>
                  <a:srgbClr val="000000"/>
                </a:solidFill>
                <a:latin typeface="Trebuchet MS" panose="020B0603020202020204" pitchFamily="34" charset="0"/>
                <a:ea typeface="Times New Roman" panose="02020603050405020304" pitchFamily="18" charset="0"/>
              </a:rPr>
              <a:t>Οι σημαντικότεροι σταθμοί στην εξέλιξη του ΝΣ των ζώων γενικά μπορούμε να πούμε πώς είναι οι εξής:</a:t>
            </a:r>
            <a:endParaRPr lang="el-GR" sz="2000" dirty="0">
              <a:latin typeface="Times New Roman" panose="02020603050405020304" pitchFamily="18" charset="0"/>
              <a:ea typeface="Times New Roman" panose="02020603050405020304" pitchFamily="18" charset="0"/>
            </a:endParaRP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Αρχικά μετάβαση από τ</a:t>
            </a:r>
            <a:r>
              <a:rPr lang="en-US" sz="2000" dirty="0">
                <a:solidFill>
                  <a:srgbClr val="000000"/>
                </a:solidFill>
                <a:latin typeface="Trebuchet MS" panose="020B0603020202020204" pitchFamily="34" charset="0"/>
                <a:ea typeface="Times New Roman" panose="02020603050405020304" pitchFamily="18" charset="0"/>
              </a:rPr>
              <a:t>o </a:t>
            </a:r>
            <a:r>
              <a:rPr lang="el-GR" sz="2000" dirty="0">
                <a:solidFill>
                  <a:srgbClr val="000000"/>
                </a:solidFill>
                <a:latin typeface="Trebuchet MS" panose="020B0603020202020204" pitchFamily="34" charset="0"/>
                <a:ea typeface="Times New Roman" panose="02020603050405020304" pitchFamily="18" charset="0"/>
              </a:rPr>
              <a:t>ΥΠΟΒΑΣΙΛΕΙΟ </a:t>
            </a:r>
            <a:r>
              <a:rPr lang="el-GR" sz="2000" b="1" dirty="0">
                <a:solidFill>
                  <a:srgbClr val="000000"/>
                </a:solidFill>
                <a:latin typeface="Trebuchet MS" panose="020B0603020202020204" pitchFamily="34" charset="0"/>
                <a:ea typeface="Times New Roman" panose="02020603050405020304" pitchFamily="18" charset="0"/>
              </a:rPr>
              <a:t>Πρωτόζωα</a:t>
            </a:r>
            <a:r>
              <a:rPr lang="el-GR" sz="2000" dirty="0">
                <a:solidFill>
                  <a:srgbClr val="000000"/>
                </a:solidFill>
                <a:latin typeface="Trebuchet MS" panose="020B0603020202020204" pitchFamily="34" charset="0"/>
                <a:ea typeface="Times New Roman" panose="02020603050405020304" pitchFamily="18" charset="0"/>
              </a:rPr>
              <a:t> στο ΥΠΟΒΑΣΙΛΕΙΟ </a:t>
            </a:r>
            <a:r>
              <a:rPr lang="el-GR" sz="2000" b="1" dirty="0" err="1">
                <a:solidFill>
                  <a:srgbClr val="000000"/>
                </a:solidFill>
                <a:latin typeface="Trebuchet MS" panose="020B0603020202020204" pitchFamily="34" charset="0"/>
                <a:ea typeface="Times New Roman" panose="02020603050405020304" pitchFamily="18" charset="0"/>
              </a:rPr>
              <a:t>Μετάζωα</a:t>
            </a:r>
            <a:r>
              <a:rPr lang="el-GR" sz="2000" dirty="0">
                <a:solidFill>
                  <a:srgbClr val="000000"/>
                </a:solidFill>
                <a:latin typeface="Trebuchet MS" panose="020B0603020202020204" pitchFamily="34" charset="0"/>
                <a:ea typeface="Times New Roman" panose="02020603050405020304" pitchFamily="18" charset="0"/>
              </a:rPr>
              <a:t>: δηλαδή από το μονοκύτταρο</a:t>
            </a:r>
            <a:r>
              <a:rPr lang="en-US" sz="2000" dirty="0">
                <a:solidFill>
                  <a:srgbClr val="000000"/>
                </a:solidFill>
                <a:latin typeface="Abadi" panose="020B0604020104020204" pitchFamily="34" charset="0"/>
                <a:ea typeface="Times New Roman" panose="02020603050405020304" pitchFamily="18" charset="0"/>
              </a:rPr>
              <a:t> (</a:t>
            </a:r>
            <a:r>
              <a:rPr lang="el-GR" sz="2000" dirty="0">
                <a:solidFill>
                  <a:srgbClr val="000000"/>
                </a:solidFill>
                <a:latin typeface="Trebuchet MS" panose="020B0603020202020204" pitchFamily="34" charset="0"/>
                <a:ea typeface="Times New Roman" panose="02020603050405020304" pitchFamily="18" charset="0"/>
              </a:rPr>
              <a:t>όπου ένα κύτταρο εκτελεί όλες τις λειτουργίες) στο πολυκύτταρο. Με τον τρόπο αυτό επιτρέπεται ο σχηματισμός ειδικών κυττάρων, των νευρικών (ΝΚ). Σε πρώτη φάση, στους Σπόγγους (</a:t>
            </a:r>
            <a:r>
              <a:rPr lang="el-GR" sz="2000" b="1" dirty="0">
                <a:solidFill>
                  <a:srgbClr val="000000"/>
                </a:solidFill>
                <a:latin typeface="Trebuchet MS" panose="020B0603020202020204" pitchFamily="34" charset="0"/>
                <a:ea typeface="Times New Roman" panose="02020603050405020304" pitchFamily="18" charset="0"/>
              </a:rPr>
              <a:t>Συνομοταξία Σπόγγοι</a:t>
            </a:r>
            <a:r>
              <a:rPr lang="el-GR" sz="2000" dirty="0">
                <a:solidFill>
                  <a:srgbClr val="000000"/>
                </a:solidFill>
                <a:latin typeface="Trebuchet MS" panose="020B0603020202020204" pitchFamily="34" charset="0"/>
                <a:ea typeface="Times New Roman" panose="02020603050405020304" pitchFamily="18" charset="0"/>
              </a:rPr>
              <a:t>, που είναι ακίνητοι </a:t>
            </a:r>
            <a:r>
              <a:rPr lang="el-GR" sz="2000" dirty="0" err="1">
                <a:solidFill>
                  <a:srgbClr val="000000"/>
                </a:solidFill>
                <a:latin typeface="Trebuchet MS" panose="020B0603020202020204" pitchFamily="34" charset="0"/>
                <a:ea typeface="Times New Roman" panose="02020603050405020304" pitchFamily="18" charset="0"/>
              </a:rPr>
              <a:t>ζωϊκοί</a:t>
            </a:r>
            <a:r>
              <a:rPr lang="el-GR" sz="2000" dirty="0">
                <a:solidFill>
                  <a:srgbClr val="000000"/>
                </a:solidFill>
                <a:latin typeface="Trebuchet MS" panose="020B0603020202020204" pitchFamily="34" charset="0"/>
                <a:ea typeface="Times New Roman" panose="02020603050405020304" pitchFamily="18" charset="0"/>
              </a:rPr>
              <a:t> οργανισμοί) το ΝΣ είναι διάχυτο και χωρίς </a:t>
            </a:r>
            <a:r>
              <a:rPr lang="el-GR" sz="2000" b="1" u="sng" dirty="0">
                <a:solidFill>
                  <a:srgbClr val="000000"/>
                </a:solidFill>
                <a:latin typeface="Trebuchet MS" panose="020B0603020202020204" pitchFamily="34" charset="0"/>
                <a:ea typeface="Times New Roman" panose="02020603050405020304" pitchFamily="18" charset="0"/>
              </a:rPr>
              <a:t>ΚΑΜΙΑ Συμμετρία</a:t>
            </a:r>
            <a:r>
              <a:rPr lang="el-GR" sz="2000" dirty="0">
                <a:solidFill>
                  <a:srgbClr val="000000"/>
                </a:solidFill>
                <a:latin typeface="Trebuchet MS" panose="020B0603020202020204" pitchFamily="34" charset="0"/>
                <a:ea typeface="Times New Roman" panose="02020603050405020304" pitchFamily="18" charset="0"/>
              </a:rPr>
              <a:t>.</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Ακολουθεί το στάδιο της </a:t>
            </a:r>
            <a:r>
              <a:rPr lang="el-GR" sz="2000" b="1" dirty="0">
                <a:solidFill>
                  <a:srgbClr val="000000"/>
                </a:solidFill>
                <a:latin typeface="Trebuchet MS" panose="020B0603020202020204" pitchFamily="34" charset="0"/>
                <a:ea typeface="Times New Roman" panose="02020603050405020304" pitchFamily="18" charset="0"/>
              </a:rPr>
              <a:t>Ακτινωτής Συμμετρίας </a:t>
            </a:r>
            <a:r>
              <a:rPr lang="el-GR" sz="2000" dirty="0">
                <a:solidFill>
                  <a:srgbClr val="000000"/>
                </a:solidFill>
                <a:latin typeface="Trebuchet MS" panose="020B0603020202020204" pitchFamily="34" charset="0"/>
                <a:ea typeface="Times New Roman" panose="02020603050405020304" pitchFamily="18" charset="0"/>
              </a:rPr>
              <a:t>στη </a:t>
            </a:r>
            <a:r>
              <a:rPr lang="el-GR" sz="2000" b="1" dirty="0">
                <a:solidFill>
                  <a:srgbClr val="000000"/>
                </a:solidFill>
                <a:latin typeface="Trebuchet MS" panose="020B0603020202020204" pitchFamily="34" charset="0"/>
                <a:ea typeface="Times New Roman" panose="02020603050405020304" pitchFamily="18" charset="0"/>
              </a:rPr>
              <a:t>Συνομοταξία των ΚΟΙΛΕΝΤΕΡΟΖΩΩΝ </a:t>
            </a:r>
            <a:r>
              <a:rPr lang="el-GR" sz="2000" dirty="0">
                <a:solidFill>
                  <a:srgbClr val="000000"/>
                </a:solidFill>
                <a:latin typeface="Trebuchet MS" panose="020B0603020202020204" pitchFamily="34" charset="0"/>
                <a:ea typeface="Times New Roman" panose="02020603050405020304" pitchFamily="18" charset="0"/>
              </a:rPr>
              <a:t>(Μέδουσες).</a:t>
            </a:r>
            <a:endParaRPr lang="el-GR" sz="2000" dirty="0">
              <a:latin typeface="Times New Roman" panose="02020603050405020304" pitchFamily="18" charset="0"/>
              <a:ea typeface="Times New Roman" panose="02020603050405020304" pitchFamily="18" charset="0"/>
            </a:endParaRP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Στη συνέχεια βασικό βήμα αποτέλεσε το πέρασμα από την ακτινωτή συμμετρία στην αμφίπλευρη συμμετρία και τη δυνατότητα, έτσι, δημιουργίας ενός κέντρου συντονισμού. Έχουμε δηλαδή συγκέντρωση οργάνων στην κεφαλή (</a:t>
            </a:r>
            <a:r>
              <a:rPr lang="el-GR" sz="2000" b="1" dirty="0" err="1">
                <a:solidFill>
                  <a:srgbClr val="000000"/>
                </a:solidFill>
                <a:latin typeface="Trebuchet MS" panose="020B0603020202020204" pitchFamily="34" charset="0"/>
                <a:ea typeface="Times New Roman" panose="02020603050405020304" pitchFamily="18" charset="0"/>
              </a:rPr>
              <a:t>κεφαλοποίηση</a:t>
            </a:r>
            <a:r>
              <a:rPr lang="el-GR" sz="2000" dirty="0">
                <a:solidFill>
                  <a:srgbClr val="000000"/>
                </a:solidFill>
                <a:latin typeface="Trebuchet MS" panose="020B0603020202020204" pitchFamily="34" charset="0"/>
                <a:ea typeface="Times New Roman" panose="02020603050405020304" pitchFamily="18" charset="0"/>
              </a:rPr>
              <a:t>) και </a:t>
            </a:r>
            <a:r>
              <a:rPr lang="el-GR" sz="2000" b="1" dirty="0">
                <a:solidFill>
                  <a:srgbClr val="000000"/>
                </a:solidFill>
                <a:latin typeface="Trebuchet MS" panose="020B0603020202020204" pitchFamily="34" charset="0"/>
                <a:ea typeface="Times New Roman" panose="02020603050405020304" pitchFamily="18" charset="0"/>
              </a:rPr>
              <a:t>κίνηση προς συγκεκριμένη κατεύθυνση </a:t>
            </a:r>
            <a:r>
              <a:rPr lang="el-GR" sz="2000" dirty="0">
                <a:solidFill>
                  <a:srgbClr val="000000"/>
                </a:solidFill>
                <a:latin typeface="Trebuchet MS" panose="020B0603020202020204" pitchFamily="34" charset="0"/>
                <a:ea typeface="Times New Roman" panose="02020603050405020304" pitchFamily="18" charset="0"/>
              </a:rPr>
              <a:t>(</a:t>
            </a:r>
            <a:r>
              <a:rPr lang="el-GR" sz="2000" b="1" dirty="0">
                <a:solidFill>
                  <a:srgbClr val="000000"/>
                </a:solidFill>
                <a:latin typeface="Trebuchet MS" panose="020B0603020202020204" pitchFamily="34" charset="0"/>
                <a:ea typeface="Times New Roman" panose="02020603050405020304" pitchFamily="18" charset="0"/>
              </a:rPr>
              <a:t>ΣΥΝΟΜΟΤΑΞΙΑ ΠΛΑΤΥΕΛΜΙΝΘΕΣ= ΠΡΩΤΟΓΟΝΑ ΣΚΟΥΛΙΚΙΑ</a:t>
            </a:r>
            <a:r>
              <a:rPr lang="el-GR" sz="2000" dirty="0">
                <a:solidFill>
                  <a:srgbClr val="000000"/>
                </a:solidFill>
                <a:latin typeface="Trebuchet MS" panose="020B0603020202020204" pitchFamily="34" charset="0"/>
                <a:ea typeface="Times New Roman" panose="02020603050405020304" pitchFamily="18" charset="0"/>
              </a:rPr>
              <a:t>). Αρχικά ο εγκέφαλος έχει τη μορφή </a:t>
            </a:r>
            <a:r>
              <a:rPr lang="el-GR" sz="2000" b="1" dirty="0">
                <a:solidFill>
                  <a:srgbClr val="000000"/>
                </a:solidFill>
                <a:latin typeface="Trebuchet MS" panose="020B0603020202020204" pitchFamily="34" charset="0"/>
                <a:ea typeface="Times New Roman" panose="02020603050405020304" pitchFamily="18" charset="0"/>
              </a:rPr>
              <a:t>Γαγγλίων</a:t>
            </a:r>
            <a:r>
              <a:rPr lang="el-GR" sz="2000" dirty="0">
                <a:solidFill>
                  <a:srgbClr val="000000"/>
                </a:solidFill>
                <a:latin typeface="Trebuchet MS" panose="020B0603020202020204" pitchFamily="34" charset="0"/>
                <a:ea typeface="Times New Roman" panose="02020603050405020304" pitchFamily="18" charset="0"/>
              </a:rPr>
              <a:t> (εμφάνιση ομάδων κυττάρων που φτιάχνουν ΚΑΙ ένα στοιχειώδη εγκέφαλο και είναι ΚΑΙ διάχυτα στο σώμα του ζώου) όπως συνέβη στη </a:t>
            </a:r>
            <a:r>
              <a:rPr lang="el-GR" sz="2000" b="1" dirty="0">
                <a:solidFill>
                  <a:srgbClr val="000000"/>
                </a:solidFill>
                <a:latin typeface="Trebuchet MS" panose="020B0603020202020204" pitchFamily="34" charset="0"/>
                <a:ea typeface="Times New Roman" panose="02020603050405020304" pitchFamily="18" charset="0"/>
              </a:rPr>
              <a:t>ΣΥΝΟΜΟΤΑΞΙΑ </a:t>
            </a:r>
            <a:r>
              <a:rPr lang="en-US" sz="2000" b="1" dirty="0">
                <a:solidFill>
                  <a:srgbClr val="000000"/>
                </a:solidFill>
                <a:latin typeface="Trebuchet MS" panose="020B0603020202020204" pitchFamily="34" charset="0"/>
                <a:ea typeface="Times New Roman" panose="02020603050405020304" pitchFamily="18" charset="0"/>
              </a:rPr>
              <a:t>ANNELIDES </a:t>
            </a:r>
            <a:r>
              <a:rPr lang="el-GR" sz="2000" b="1" dirty="0">
                <a:solidFill>
                  <a:srgbClr val="000000"/>
                </a:solidFill>
                <a:latin typeface="Trebuchet MS" panose="020B0603020202020204" pitchFamily="34" charset="0"/>
                <a:ea typeface="Times New Roman" panose="02020603050405020304" pitchFamily="18" charset="0"/>
              </a:rPr>
              <a:t>δηλ. ΔΑΚΤΥΛΙΟΣΚΩΛΗΚΕΣ</a:t>
            </a:r>
            <a:r>
              <a:rPr lang="el-GR" sz="2000" dirty="0">
                <a:solidFill>
                  <a:srgbClr val="000000"/>
                </a:solidFill>
                <a:latin typeface="Trebuchet MS" panose="020B0603020202020204" pitchFamily="34" charset="0"/>
                <a:ea typeface="Times New Roman" panose="02020603050405020304" pitchFamily="18" charset="0"/>
              </a:rPr>
              <a:t>. </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Μετάβαση, από τα Γάγγλια στο σχηματισμό </a:t>
            </a:r>
            <a:r>
              <a:rPr lang="el-GR" sz="2000" b="1" dirty="0">
                <a:solidFill>
                  <a:srgbClr val="000000"/>
                </a:solidFill>
                <a:latin typeface="Trebuchet MS" panose="020B0603020202020204" pitchFamily="34" charset="0"/>
                <a:ea typeface="Times New Roman" panose="02020603050405020304" pitchFamily="18" charset="0"/>
              </a:rPr>
              <a:t>κανονικού Εγκεφάλου</a:t>
            </a:r>
            <a:r>
              <a:rPr lang="el-GR" sz="2000" dirty="0">
                <a:solidFill>
                  <a:srgbClr val="000000"/>
                </a:solidFill>
                <a:latin typeface="Trebuchet MS" panose="020B0603020202020204" pitchFamily="34" charset="0"/>
                <a:ea typeface="Times New Roman" panose="02020603050405020304" pitchFamily="18" charset="0"/>
              </a:rPr>
              <a:t>, όπως στην περίπτωση της </a:t>
            </a:r>
            <a:r>
              <a:rPr lang="el-GR" sz="2000" b="1" dirty="0">
                <a:solidFill>
                  <a:srgbClr val="000000"/>
                </a:solidFill>
                <a:latin typeface="Trebuchet MS" panose="020B0603020202020204" pitchFamily="34" charset="0"/>
                <a:ea typeface="Times New Roman" panose="02020603050405020304" pitchFamily="18" charset="0"/>
              </a:rPr>
              <a:t>ΣΥΝΟΜΟΤΑΞΙΑΣ ΜΑΛΑΚΙΑ </a:t>
            </a:r>
            <a:r>
              <a:rPr lang="el-GR" sz="2000" dirty="0">
                <a:solidFill>
                  <a:srgbClr val="000000"/>
                </a:solidFill>
                <a:latin typeface="Trebuchet MS" panose="020B0603020202020204" pitchFamily="34" charset="0"/>
                <a:ea typeface="Times New Roman" panose="02020603050405020304" pitchFamily="18" charset="0"/>
              </a:rPr>
              <a:t>(θα έχετε ακούσει για την εξυπνάδα των Χταποδιών!!,[</a:t>
            </a:r>
            <a:r>
              <a:rPr lang="en-US" sz="2000" dirty="0">
                <a:solidFill>
                  <a:srgbClr val="000000"/>
                </a:solidFill>
                <a:latin typeface="Trebuchet MS" panose="020B0603020202020204" pitchFamily="34" charset="0"/>
                <a:ea typeface="Times New Roman" panose="02020603050405020304" pitchFamily="18" charset="0"/>
              </a:rPr>
              <a:t>Aplysia….]SOS!</a:t>
            </a:r>
            <a:r>
              <a:rPr lang="el-GR" sz="2000" dirty="0">
                <a:solidFill>
                  <a:srgbClr val="000000"/>
                </a:solidFill>
                <a:latin typeface="Trebuchet MS" panose="020B0603020202020204" pitchFamily="34" charset="0"/>
                <a:ea typeface="Times New Roman" panose="02020603050405020304" pitchFamily="18" charset="0"/>
              </a:rPr>
              <a:t> </a:t>
            </a:r>
          </a:p>
          <a:p>
            <a:pPr marL="342900" algn="just">
              <a:buFont typeface="Arial" panose="020B0604020202020204" pitchFamily="34" charset="0"/>
              <a:buChar char="•"/>
              <a:tabLst>
                <a:tab pos="457200" algn="l"/>
              </a:tabLst>
            </a:pPr>
            <a:r>
              <a:rPr lang="el-GR" sz="2000" dirty="0">
                <a:solidFill>
                  <a:srgbClr val="000000"/>
                </a:solidFill>
                <a:latin typeface="Trebuchet MS" panose="020B0603020202020204" pitchFamily="34" charset="0"/>
                <a:ea typeface="Times New Roman" panose="02020603050405020304" pitchFamily="18" charset="0"/>
              </a:rPr>
              <a:t> </a:t>
            </a:r>
            <a:r>
              <a:rPr lang="el-GR" sz="2000" b="1" dirty="0">
                <a:solidFill>
                  <a:srgbClr val="000000"/>
                </a:solidFill>
                <a:latin typeface="Trebuchet MS" panose="020B0603020202020204" pitchFamily="34" charset="0"/>
                <a:ea typeface="Times New Roman" panose="02020603050405020304" pitchFamily="18" charset="0"/>
              </a:rPr>
              <a:t>ΣΥΝΟΜΟΤΑΞΙΑΣ ΑΡΘΡΟΠΟΔΑ</a:t>
            </a:r>
            <a:r>
              <a:rPr lang="el-GR" sz="2000" dirty="0">
                <a:solidFill>
                  <a:srgbClr val="000000"/>
                </a:solidFill>
                <a:latin typeface="Trebuchet MS" panose="020B0603020202020204" pitchFamily="34" charset="0"/>
                <a:ea typeface="Times New Roman" panose="02020603050405020304" pitchFamily="18" charset="0"/>
              </a:rPr>
              <a:t> με την </a:t>
            </a:r>
            <a:r>
              <a:rPr lang="el-GR" sz="2000" b="1" dirty="0">
                <a:solidFill>
                  <a:srgbClr val="000000"/>
                </a:solidFill>
                <a:latin typeface="Trebuchet MS" panose="020B0603020202020204" pitchFamily="34" charset="0"/>
                <a:ea typeface="Times New Roman" panose="02020603050405020304" pitchFamily="18" charset="0"/>
              </a:rPr>
              <a:t>ΟΜΟΤΑΞΙΑ ΕΝΤΟΜΑ</a:t>
            </a:r>
            <a:r>
              <a:rPr lang="el-GR" sz="2000" dirty="0">
                <a:solidFill>
                  <a:srgbClr val="000000"/>
                </a:solidFill>
                <a:latin typeface="Trebuchet MS" panose="020B0603020202020204" pitchFamily="34" charset="0"/>
                <a:ea typeface="Times New Roman" panose="02020603050405020304" pitchFamily="18" charset="0"/>
              </a:rPr>
              <a:t>, όπως οι Μέλισσες και τα Μυρμήγκια (Εξελιγμένη κίνηση).</a:t>
            </a:r>
          </a:p>
        </p:txBody>
      </p:sp>
      <p:sp>
        <p:nvSpPr>
          <p:cNvPr id="3" name="Τίτλος 2"/>
          <p:cNvSpPr>
            <a:spLocks noGrp="1"/>
          </p:cNvSpPr>
          <p:nvPr>
            <p:ph type="title"/>
          </p:nvPr>
        </p:nvSpPr>
        <p:spPr>
          <a:xfrm>
            <a:off x="164683" y="0"/>
            <a:ext cx="11862633" cy="1325563"/>
          </a:xfrm>
        </p:spPr>
        <p:txBody>
          <a:bodyPr>
            <a:noAutofit/>
          </a:bodyPr>
          <a:lstStyle/>
          <a:p>
            <a:r>
              <a:rPr lang="el-GR" sz="2800" b="1" dirty="0">
                <a:solidFill>
                  <a:srgbClr val="000000"/>
                </a:solidFill>
                <a:latin typeface="Trebuchet MS" panose="020B0603020202020204" pitchFamily="34" charset="0"/>
                <a:ea typeface="Times New Roman" panose="02020603050405020304" pitchFamily="18" charset="0"/>
              </a:rPr>
              <a:t>Α. Οι σημαντικότεροι σταθμοί στην εξέλιξη του ΝΣ των ζώων, γενικά: 1</a:t>
            </a:r>
            <a:r>
              <a:rPr lang="el-GR" sz="2800" b="1" baseline="30000" dirty="0">
                <a:solidFill>
                  <a:srgbClr val="000000"/>
                </a:solidFill>
                <a:latin typeface="Trebuchet MS" panose="020B0603020202020204" pitchFamily="34" charset="0"/>
                <a:ea typeface="Times New Roman" panose="02020603050405020304" pitchFamily="18" charset="0"/>
              </a:rPr>
              <a:t>ο</a:t>
            </a:r>
            <a:r>
              <a:rPr lang="el-GR" sz="2800" b="1" dirty="0">
                <a:solidFill>
                  <a:srgbClr val="000000"/>
                </a:solidFill>
                <a:latin typeface="Trebuchet MS" panose="020B0603020202020204" pitchFamily="34" charset="0"/>
                <a:ea typeface="Times New Roman" panose="02020603050405020304" pitchFamily="18" charset="0"/>
              </a:rPr>
              <a:t> Στάδιο: Από τους Σπόγγους στα Σπονδυλωτά.</a:t>
            </a:r>
            <a:br>
              <a:rPr lang="el-GR" sz="4000" dirty="0">
                <a:latin typeface="Times New Roman" panose="02020603050405020304" pitchFamily="18" charset="0"/>
                <a:ea typeface="Times New Roman" panose="02020603050405020304" pitchFamily="18" charset="0"/>
              </a:rPr>
            </a:br>
            <a:endParaRPr lang="el-GR" sz="2800" dirty="0"/>
          </a:p>
        </p:txBody>
      </p:sp>
    </p:spTree>
    <p:extLst>
      <p:ext uri="{BB962C8B-B14F-4D97-AF65-F5344CB8AC3E}">
        <p14:creationId xmlns:p14="http://schemas.microsoft.com/office/powerpoint/2010/main" val="2408984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43" y="1957137"/>
            <a:ext cx="10959153" cy="5447645"/>
          </a:xfrm>
          <a:prstGeom prst="rect">
            <a:avLst/>
          </a:prstGeom>
          <a:noFill/>
        </p:spPr>
        <p:txBody>
          <a:bodyPr wrap="square">
            <a:spAutoFit/>
          </a:bodyPr>
          <a:lstStyle/>
          <a:p>
            <a:pPr>
              <a:defRPr/>
            </a:pPr>
            <a:r>
              <a:rPr lang="el-GR" sz="2400" dirty="0">
                <a:latin typeface="Arial" pitchFamily="34" charset="0"/>
                <a:cs typeface="Arial" pitchFamily="34" charset="0"/>
              </a:rPr>
              <a:t>Συνοπτικά, θα μπορούσαμε να πούμε πως στο 2</a:t>
            </a:r>
            <a:r>
              <a:rPr lang="el-GR" sz="2400" baseline="30000" dirty="0">
                <a:latin typeface="Arial" pitchFamily="34" charset="0"/>
                <a:cs typeface="Arial" pitchFamily="34" charset="0"/>
              </a:rPr>
              <a:t>ο</a:t>
            </a:r>
            <a:r>
              <a:rPr lang="el-GR" sz="2400" dirty="0">
                <a:latin typeface="Arial" pitchFamily="34" charset="0"/>
                <a:cs typeface="Arial" pitchFamily="34" charset="0"/>
              </a:rPr>
              <a:t> Στάδιο Εξέλιξης του ΝΣ των Ζώων οι σημαντικοί σταθμοί είναι:</a:t>
            </a:r>
          </a:p>
          <a:p>
            <a:pPr marL="457200" indent="-457200">
              <a:buFontTx/>
              <a:buAutoNum type="arabicPeriod"/>
              <a:defRPr/>
            </a:pPr>
            <a:r>
              <a:rPr lang="el-GR" sz="2400" dirty="0">
                <a:latin typeface="Arial" pitchFamily="34" charset="0"/>
                <a:ea typeface="Times New Roman" pitchFamily="18" charset="0"/>
                <a:cs typeface="Arial" pitchFamily="34" charset="0"/>
              </a:rPr>
              <a:t>Από τους Ιχθύς στα Πρώτα Θηλαστικά), [4-5 επιμέρους βήματα!!!]</a:t>
            </a:r>
          </a:p>
          <a:p>
            <a:pPr marL="457200" indent="-457200">
              <a:buFontTx/>
              <a:buAutoNum type="arabicPeriod"/>
              <a:defRPr/>
            </a:pPr>
            <a:r>
              <a:rPr lang="el-GR" sz="2400" dirty="0">
                <a:latin typeface="Arial" pitchFamily="34" charset="0"/>
                <a:ea typeface="Times New Roman" pitchFamily="18" charset="0"/>
                <a:cs typeface="Arial" pitchFamily="34" charset="0"/>
              </a:rPr>
              <a:t>Εξέλιξη του Εγκεφάλου στα Θηλαστικά: Η περίπτωση των Πρωτευόντων [3 επιμέρους βήματα: </a:t>
            </a:r>
          </a:p>
          <a:p>
            <a:pPr marL="342900" indent="-342900">
              <a:buFont typeface="Arial" panose="020B0604020202020204" pitchFamily="34" charset="0"/>
              <a:buChar char="•"/>
              <a:defRPr/>
            </a:pPr>
            <a:r>
              <a:rPr lang="el-GR" sz="2400" dirty="0">
                <a:latin typeface="Arial" pitchFamily="34" charset="0"/>
                <a:ea typeface="Times New Roman" pitchFamily="18" charset="0"/>
                <a:cs typeface="Arial" pitchFamily="34" charset="0"/>
              </a:rPr>
              <a:t>           Πρώτα Θηλαστικά= πτυχώσεις χωρίς περιοχές </a:t>
            </a:r>
            <a:r>
              <a:rPr lang="en-US" sz="2400" b="1" dirty="0">
                <a:latin typeface="Arial" pitchFamily="34" charset="0"/>
                <a:ea typeface="Times New Roman" pitchFamily="18" charset="0"/>
                <a:cs typeface="Arial" pitchFamily="34" charset="0"/>
              </a:rPr>
              <a:t>Broca/Wernicke</a:t>
            </a:r>
            <a:r>
              <a:rPr lang="en-US" sz="2400" dirty="0">
                <a:latin typeface="Arial" pitchFamily="34" charset="0"/>
                <a:ea typeface="Times New Roman" pitchFamily="18" charset="0"/>
                <a:cs typeface="Arial" pitchFamily="34" charset="0"/>
              </a:rPr>
              <a:t>,</a:t>
            </a:r>
            <a:endParaRPr lang="el-GR" sz="2400" dirty="0">
              <a:latin typeface="Arial" pitchFamily="34" charset="0"/>
              <a:ea typeface="Times New Roman" pitchFamily="18" charset="0"/>
              <a:cs typeface="Arial" pitchFamily="34" charset="0"/>
            </a:endParaRPr>
          </a:p>
          <a:p>
            <a:pPr marL="342900" indent="-342900">
              <a:buFont typeface="Arial" panose="020B0604020202020204" pitchFamily="34" charset="0"/>
              <a:buChar char="•"/>
              <a:defRPr/>
            </a:pPr>
            <a:r>
              <a:rPr lang="el-GR" sz="2400" dirty="0">
                <a:latin typeface="Arial" pitchFamily="34" charset="0"/>
                <a:ea typeface="Times New Roman" pitchFamily="18" charset="0"/>
                <a:cs typeface="Arial" pitchFamily="34" charset="0"/>
              </a:rPr>
              <a:t>           Χιμπαντζής= έχει και </a:t>
            </a:r>
            <a:r>
              <a:rPr lang="en-US" sz="2400" b="1" dirty="0" err="1">
                <a:latin typeface="Arial" pitchFamily="34" charset="0"/>
                <a:ea typeface="Times New Roman" pitchFamily="18" charset="0"/>
                <a:cs typeface="Arial" pitchFamily="34" charset="0"/>
              </a:rPr>
              <a:t>Broca</a:t>
            </a:r>
            <a:r>
              <a:rPr lang="el-GR" sz="2400" dirty="0">
                <a:latin typeface="Arial" pitchFamily="34" charset="0"/>
                <a:ea typeface="Times New Roman" pitchFamily="18" charset="0"/>
                <a:cs typeface="Arial" pitchFamily="34" charset="0"/>
              </a:rPr>
              <a:t> και </a:t>
            </a:r>
            <a:r>
              <a:rPr lang="en-US" sz="2400" b="1" dirty="0">
                <a:latin typeface="Arial" pitchFamily="34" charset="0"/>
                <a:ea typeface="Times New Roman" pitchFamily="18" charset="0"/>
                <a:cs typeface="Arial" pitchFamily="34" charset="0"/>
              </a:rPr>
              <a:t>Wernicke</a:t>
            </a:r>
            <a:r>
              <a:rPr lang="el-GR" sz="2400" dirty="0">
                <a:latin typeface="Arial" pitchFamily="34" charset="0"/>
                <a:ea typeface="Times New Roman" pitchFamily="18" charset="0"/>
                <a:cs typeface="Arial" pitchFamily="34" charset="0"/>
              </a:rPr>
              <a:t> χωρίς </a:t>
            </a:r>
            <a:r>
              <a:rPr lang="el-GR" sz="2400" b="1" dirty="0">
                <a:latin typeface="Arial" pitchFamily="34" charset="0"/>
                <a:ea typeface="Times New Roman" pitchFamily="18" charset="0"/>
                <a:cs typeface="Arial" pitchFamily="34" charset="0"/>
              </a:rPr>
              <a:t>Τοξοειδή Δέσ</a:t>
            </a:r>
            <a:r>
              <a:rPr lang="el-GR" sz="2400" dirty="0">
                <a:latin typeface="Arial" pitchFamily="34" charset="0"/>
                <a:ea typeface="Times New Roman" pitchFamily="18" charset="0"/>
                <a:cs typeface="Arial" pitchFamily="34" charset="0"/>
              </a:rPr>
              <a:t>μη, </a:t>
            </a:r>
          </a:p>
          <a:p>
            <a:pPr marL="342900" indent="-342900">
              <a:buFont typeface="Arial" panose="020B0604020202020204" pitchFamily="34" charset="0"/>
              <a:buChar char="•"/>
              <a:defRPr/>
            </a:pPr>
            <a:r>
              <a:rPr lang="el-GR" sz="2400" i="1" dirty="0">
                <a:latin typeface="Arial" pitchFamily="34" charset="0"/>
                <a:ea typeface="Times New Roman" pitchFamily="18" charset="0"/>
                <a:cs typeface="Arial" pitchFamily="34" charset="0"/>
              </a:rPr>
              <a:t>           </a:t>
            </a:r>
            <a:r>
              <a:rPr lang="en-US" sz="2400" i="1" dirty="0">
                <a:latin typeface="Arial" pitchFamily="34" charset="0"/>
                <a:ea typeface="Times New Roman" pitchFamily="18" charset="0"/>
                <a:cs typeface="Arial" pitchFamily="34" charset="0"/>
              </a:rPr>
              <a:t>Homo sapiens </a:t>
            </a:r>
            <a:r>
              <a:rPr lang="en-US" sz="2400" dirty="0">
                <a:latin typeface="Arial" pitchFamily="34" charset="0"/>
                <a:ea typeface="Times New Roman" pitchFamily="18" charset="0"/>
                <a:cs typeface="Arial" pitchFamily="34" charset="0"/>
              </a:rPr>
              <a:t>= Broca</a:t>
            </a:r>
            <a:r>
              <a:rPr lang="el-GR" sz="2400" dirty="0">
                <a:latin typeface="Arial" pitchFamily="34" charset="0"/>
                <a:ea typeface="Times New Roman" pitchFamily="18" charset="0"/>
                <a:cs typeface="Arial" pitchFamily="34" charset="0"/>
              </a:rPr>
              <a:t> και </a:t>
            </a:r>
            <a:r>
              <a:rPr lang="en-US" sz="2400" dirty="0">
                <a:latin typeface="Arial" pitchFamily="34" charset="0"/>
                <a:ea typeface="Times New Roman" pitchFamily="18" charset="0"/>
                <a:cs typeface="Arial" pitchFamily="34" charset="0"/>
              </a:rPr>
              <a:t>Wernicke</a:t>
            </a:r>
            <a:r>
              <a:rPr lang="el-GR" sz="2400" dirty="0">
                <a:latin typeface="Arial" pitchFamily="34" charset="0"/>
                <a:ea typeface="Times New Roman" pitchFamily="18" charset="0"/>
                <a:cs typeface="Arial" pitchFamily="34" charset="0"/>
              </a:rPr>
              <a:t> </a:t>
            </a:r>
            <a:r>
              <a:rPr lang="en-US" sz="2400" dirty="0">
                <a:latin typeface="Arial" pitchFamily="34" charset="0"/>
                <a:ea typeface="Times New Roman" pitchFamily="18" charset="0"/>
                <a:cs typeface="Arial" pitchFamily="34" charset="0"/>
              </a:rPr>
              <a:t>+</a:t>
            </a:r>
            <a:r>
              <a:rPr lang="el-GR" sz="2400" dirty="0">
                <a:latin typeface="Arial" pitchFamily="34" charset="0"/>
                <a:ea typeface="Times New Roman" pitchFamily="18" charset="0"/>
                <a:cs typeface="Arial" pitchFamily="34" charset="0"/>
              </a:rPr>
              <a:t> Τοξοειδής Δέσμη.] Παράλληλα,</a:t>
            </a:r>
          </a:p>
          <a:p>
            <a:pPr>
              <a:defRPr/>
            </a:pPr>
            <a:r>
              <a:rPr lang="el-GR" sz="2400" dirty="0">
                <a:latin typeface="Arial" pitchFamily="34" charset="0"/>
                <a:ea typeface="Times New Roman" pitchFamily="18" charset="0"/>
                <a:cs typeface="Arial" pitchFamily="34" charset="0"/>
              </a:rPr>
              <a:t>               ανάπτυξη του όγκου του Εγκεφάλου + ανάπτυξη ειδικών δομών, όπως</a:t>
            </a:r>
          </a:p>
          <a:p>
            <a:pPr>
              <a:defRPr/>
            </a:pPr>
            <a:r>
              <a:rPr lang="el-GR" sz="2400" dirty="0">
                <a:latin typeface="Arial" pitchFamily="34" charset="0"/>
                <a:ea typeface="Times New Roman" pitchFamily="18" charset="0"/>
                <a:cs typeface="Arial" pitchFamily="34" charset="0"/>
              </a:rPr>
              <a:t>               η </a:t>
            </a:r>
            <a:r>
              <a:rPr lang="el-GR" sz="2400" b="1" dirty="0">
                <a:latin typeface="Arial" pitchFamily="34" charset="0"/>
                <a:ea typeface="Times New Roman" pitchFamily="18" charset="0"/>
                <a:cs typeface="Arial" pitchFamily="34" charset="0"/>
              </a:rPr>
              <a:t>Αμυγδαλή και ο Ιππόκαμπος</a:t>
            </a:r>
            <a:r>
              <a:rPr lang="el-GR" sz="2400" dirty="0">
                <a:latin typeface="Arial" pitchFamily="34" charset="0"/>
                <a:ea typeface="Times New Roman" pitchFamily="18" charset="0"/>
                <a:cs typeface="Arial" pitchFamily="34" charset="0"/>
              </a:rPr>
              <a:t>.</a:t>
            </a:r>
          </a:p>
          <a:p>
            <a:pPr marL="457200" indent="-457200">
              <a:buFontTx/>
              <a:buAutoNum type="arabicPeriod"/>
              <a:defRPr/>
            </a:pPr>
            <a:endParaRPr lang="el-GR" sz="2400" dirty="0">
              <a:latin typeface="Arial" pitchFamily="34" charset="0"/>
              <a:ea typeface="Times New Roman" pitchFamily="18" charset="0"/>
              <a:cs typeface="Arial" pitchFamily="34" charset="0"/>
            </a:endParaRPr>
          </a:p>
          <a:p>
            <a:pPr>
              <a:defRPr/>
            </a:pPr>
            <a:endParaRPr lang="el-GR" sz="2400" dirty="0">
              <a:latin typeface="Arial" pitchFamily="34" charset="0"/>
              <a:ea typeface="Times New Roman" pitchFamily="18" charset="0"/>
              <a:cs typeface="Arial" pitchFamily="34" charset="0"/>
            </a:endParaRPr>
          </a:p>
          <a:p>
            <a:pPr marL="457200" indent="-457200">
              <a:buFontTx/>
              <a:buAutoNum type="arabicPeriod"/>
              <a:defRPr/>
            </a:pPr>
            <a:endParaRPr lang="el-GR" sz="3600" dirty="0">
              <a:latin typeface="Arial" pitchFamily="34" charset="0"/>
            </a:endParaRPr>
          </a:p>
          <a:p>
            <a:pPr marL="457200" indent="-457200">
              <a:buFontTx/>
              <a:buAutoNum type="arabicPeriod"/>
              <a:defRPr/>
            </a:pPr>
            <a:endParaRPr lang="el-GR"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600"/>
            <a:ext cx="304800" cy="304800"/>
          </a:xfrm>
          <a:prstGeom prst="rect">
            <a:avLst/>
          </a:prstGeom>
          <a:noFill/>
          <a:ln w="9525">
            <a:noFill/>
            <a:miter lim="800000"/>
            <a:headEnd/>
            <a:tailEnd/>
          </a:ln>
        </p:spPr>
      </p:pic>
      <p:sp>
        <p:nvSpPr>
          <p:cNvPr id="4" name="Τίτλος 3">
            <a:extLst>
              <a:ext uri="{FF2B5EF4-FFF2-40B4-BE49-F238E27FC236}">
                <a16:creationId xmlns:a16="http://schemas.microsoft.com/office/drawing/2014/main" id="{FA339CB9-FE56-4D35-AC15-F1250C19BBE8}"/>
              </a:ext>
            </a:extLst>
          </p:cNvPr>
          <p:cNvSpPr>
            <a:spLocks noGrp="1"/>
          </p:cNvSpPr>
          <p:nvPr>
            <p:ph type="title"/>
          </p:nvPr>
        </p:nvSpPr>
        <p:spPr>
          <a:xfrm>
            <a:off x="269843" y="365125"/>
            <a:ext cx="11652314" cy="1325563"/>
          </a:xfrm>
        </p:spPr>
        <p:txBody>
          <a:bodyPr>
            <a:noAutofit/>
          </a:bodyPr>
          <a:lstStyle/>
          <a:p>
            <a:r>
              <a:rPr lang="el-GR" sz="3600" b="1" dirty="0">
                <a:solidFill>
                  <a:srgbClr val="000000"/>
                </a:solidFill>
                <a:latin typeface="Trebuchet MS" panose="020B0603020202020204" pitchFamily="34" charset="0"/>
                <a:ea typeface="Times New Roman" panose="02020603050405020304" pitchFamily="18" charset="0"/>
              </a:rPr>
              <a:t>2</a:t>
            </a:r>
            <a:r>
              <a:rPr lang="el-GR" sz="3600" b="1" baseline="30000" dirty="0">
                <a:solidFill>
                  <a:srgbClr val="000000"/>
                </a:solidFill>
                <a:latin typeface="Trebuchet MS" panose="020B0603020202020204" pitchFamily="34" charset="0"/>
                <a:ea typeface="Times New Roman" panose="02020603050405020304" pitchFamily="18" charset="0"/>
              </a:rPr>
              <a:t>ο</a:t>
            </a:r>
            <a:r>
              <a:rPr lang="el-GR" sz="3600" b="1" dirty="0">
                <a:solidFill>
                  <a:srgbClr val="000000"/>
                </a:solidFill>
                <a:latin typeface="Trebuchet MS" panose="020B0603020202020204" pitchFamily="34" charset="0"/>
                <a:ea typeface="Times New Roman" panose="02020603050405020304" pitchFamily="18" charset="0"/>
              </a:rPr>
              <a:t> Στάδιο: </a:t>
            </a:r>
            <a:r>
              <a:rPr lang="el-GR" sz="3600" dirty="0">
                <a:latin typeface="Arial" pitchFamily="34" charset="0"/>
                <a:ea typeface="Times New Roman" pitchFamily="18" charset="0"/>
                <a:cs typeface="Arial" pitchFamily="34" charset="0"/>
              </a:rPr>
              <a:t>Εξέλιξη του Εγκεφάλου στη Συνομοταξία των </a:t>
            </a:r>
            <a:r>
              <a:rPr lang="el-GR" sz="3600" dirty="0" err="1">
                <a:latin typeface="Arial" pitchFamily="34" charset="0"/>
                <a:ea typeface="Times New Roman" pitchFamily="18" charset="0"/>
                <a:cs typeface="Arial" pitchFamily="34" charset="0"/>
              </a:rPr>
              <a:t>Χορδωτών</a:t>
            </a:r>
            <a:r>
              <a:rPr lang="el-GR" sz="3600" dirty="0">
                <a:latin typeface="Arial" pitchFamily="34" charset="0"/>
                <a:ea typeface="Times New Roman" pitchFamily="18" charset="0"/>
                <a:cs typeface="Arial" pitchFamily="34" charset="0"/>
              </a:rPr>
              <a:t> (</a:t>
            </a:r>
            <a:r>
              <a:rPr lang="el-GR" sz="3600" dirty="0" err="1">
                <a:latin typeface="Arial" pitchFamily="34" charset="0"/>
                <a:ea typeface="Times New Roman" pitchFamily="18" charset="0"/>
                <a:cs typeface="Arial" pitchFamily="34" charset="0"/>
              </a:rPr>
              <a:t>Σπονδυλωτα</a:t>
            </a:r>
            <a:r>
              <a:rPr lang="el-GR" sz="3600" dirty="0">
                <a:latin typeface="Arial" pitchFamily="34" charset="0"/>
                <a:ea typeface="Times New Roman" pitchFamily="18" charset="0"/>
                <a:cs typeface="Arial" pitchFamily="34" charset="0"/>
              </a:rPr>
              <a:t>): Από τα ψάρια στον Άνθρωπο.</a:t>
            </a:r>
            <a:endParaRPr lang="en-US" sz="3600" dirty="0"/>
          </a:p>
        </p:txBody>
      </p:sp>
    </p:spTree>
    <p:extLst>
      <p:ext uri="{BB962C8B-B14F-4D97-AF65-F5344CB8AC3E}">
        <p14:creationId xmlns:p14="http://schemas.microsoft.com/office/powerpoint/2010/main" val="3920732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23900" y="283335"/>
            <a:ext cx="10515600" cy="1100965"/>
          </a:xfrm>
        </p:spPr>
        <p:txBody>
          <a:bodyPr>
            <a:normAutofit fontScale="90000"/>
          </a:bodyPr>
          <a:lstStyle/>
          <a:p>
            <a:r>
              <a:rPr lang="el-GR" sz="3600" dirty="0">
                <a:solidFill>
                  <a:srgbClr val="000000"/>
                </a:solidFill>
                <a:latin typeface="Trebuchet MS" panose="020B0603020202020204" pitchFamily="34" charset="0"/>
                <a:ea typeface="Times New Roman" panose="02020603050405020304" pitchFamily="18" charset="0"/>
              </a:rPr>
              <a:t>Β΄ Ποιοι   είναι οι σημαντικότεροι σταθμοί στην εξέλιξη του ΝΣ της </a:t>
            </a:r>
            <a:r>
              <a:rPr lang="el-GR" sz="3600" u="sng" dirty="0">
                <a:solidFill>
                  <a:srgbClr val="000000"/>
                </a:solidFill>
                <a:latin typeface="Trebuchet MS" panose="020B0603020202020204" pitchFamily="34" charset="0"/>
                <a:ea typeface="Times New Roman" panose="02020603050405020304" pitchFamily="18" charset="0"/>
              </a:rPr>
              <a:t>Συνομοταξίας των </a:t>
            </a:r>
            <a:r>
              <a:rPr lang="el-GR" sz="3600" b="1" u="sng" dirty="0">
                <a:solidFill>
                  <a:srgbClr val="000000"/>
                </a:solidFill>
                <a:latin typeface="Trebuchet MS" panose="020B0603020202020204" pitchFamily="34" charset="0"/>
                <a:ea typeface="Times New Roman" panose="02020603050405020304" pitchFamily="18" charset="0"/>
              </a:rPr>
              <a:t>Σπονδυλωτών</a:t>
            </a:r>
            <a:r>
              <a:rPr lang="el-GR" sz="3600" b="1" dirty="0">
                <a:solidFill>
                  <a:srgbClr val="000000"/>
                </a:solidFill>
                <a:latin typeface="Trebuchet MS" panose="020B0603020202020204" pitchFamily="34" charset="0"/>
                <a:ea typeface="Times New Roman" panose="02020603050405020304" pitchFamily="18" charset="0"/>
              </a:rPr>
              <a:t>; </a:t>
            </a:r>
            <a:r>
              <a:rPr lang="el-GR" sz="2200" u="sng" dirty="0">
                <a:solidFill>
                  <a:srgbClr val="000000"/>
                </a:solidFill>
                <a:latin typeface="Trebuchet MS" panose="020B0603020202020204" pitchFamily="34" charset="0"/>
                <a:ea typeface="Times New Roman" panose="02020603050405020304" pitchFamily="18" charset="0"/>
              </a:rPr>
              <a:t>[Ζήτημα 2</a:t>
            </a:r>
            <a:r>
              <a:rPr lang="el-GR" sz="2200" u="sng" baseline="30000" dirty="0">
                <a:solidFill>
                  <a:srgbClr val="000000"/>
                </a:solidFill>
                <a:latin typeface="Trebuchet MS" panose="020B0603020202020204" pitchFamily="34" charset="0"/>
                <a:ea typeface="Times New Roman" panose="02020603050405020304" pitchFamily="18" charset="0"/>
              </a:rPr>
              <a:t>ο</a:t>
            </a:r>
            <a:r>
              <a:rPr lang="el-GR" sz="2200" u="sng" dirty="0">
                <a:solidFill>
                  <a:srgbClr val="000000"/>
                </a:solidFill>
                <a:latin typeface="Trebuchet MS" panose="020B0603020202020204" pitchFamily="34" charset="0"/>
                <a:ea typeface="Times New Roman" panose="02020603050405020304" pitchFamily="18" charset="0"/>
              </a:rPr>
              <a:t>, 20%]</a:t>
            </a:r>
            <a:br>
              <a:rPr lang="el-GR" sz="6000" dirty="0">
                <a:latin typeface="Times New Roman" panose="02020603050405020304" pitchFamily="18" charset="0"/>
                <a:ea typeface="Times New Roman" panose="02020603050405020304" pitchFamily="18" charset="0"/>
              </a:rPr>
            </a:br>
            <a:br>
              <a:rPr lang="el-GR" sz="3600" dirty="0">
                <a:solidFill>
                  <a:srgbClr val="000000"/>
                </a:solidFill>
                <a:latin typeface="Trebuchet MS" panose="020B0603020202020204" pitchFamily="34" charset="0"/>
                <a:ea typeface="Times New Roman" panose="02020603050405020304" pitchFamily="18" charset="0"/>
              </a:rPr>
            </a:br>
            <a:endParaRPr lang="el-GR" dirty="0"/>
          </a:p>
        </p:txBody>
      </p:sp>
      <p:sp>
        <p:nvSpPr>
          <p:cNvPr id="3" name="Ορθογώνιο 2"/>
          <p:cNvSpPr/>
          <p:nvPr/>
        </p:nvSpPr>
        <p:spPr>
          <a:xfrm>
            <a:off x="431800" y="1384300"/>
            <a:ext cx="10718800" cy="7294305"/>
          </a:xfrm>
          <a:prstGeom prst="rect">
            <a:avLst/>
          </a:prstGeom>
        </p:spPr>
        <p:txBody>
          <a:bodyPr wrap="square">
            <a:spAutoFit/>
          </a:bodyPr>
          <a:lstStyle/>
          <a:p>
            <a:pPr indent="-457200" algn="just">
              <a:buFont typeface="Arial" panose="020B0604020202020204" pitchFamily="34" charset="0"/>
              <a:buChar char="•"/>
            </a:pPr>
            <a:r>
              <a:rPr lang="el-GR" sz="2400" dirty="0">
                <a:solidFill>
                  <a:srgbClr val="000000"/>
                </a:solidFill>
                <a:latin typeface="Trebuchet MS" panose="020B0603020202020204" pitchFamily="34" charset="0"/>
                <a:ea typeface="Times New Roman" panose="02020603050405020304" pitchFamily="18" charset="0"/>
              </a:rPr>
              <a:t>Ξεκίνησε με τα Ψάρια (</a:t>
            </a:r>
            <a:r>
              <a:rPr lang="el-GR" sz="2400" b="1" dirty="0">
                <a:solidFill>
                  <a:srgbClr val="000000"/>
                </a:solidFill>
                <a:latin typeface="Trebuchet MS" panose="020B0603020202020204" pitchFamily="34" charset="0"/>
                <a:ea typeface="Times New Roman" panose="02020603050405020304" pitchFamily="18" charset="0"/>
              </a:rPr>
              <a:t>Ομοταξία Ιχθύες</a:t>
            </a:r>
            <a:r>
              <a:rPr lang="el-GR" sz="2400" dirty="0">
                <a:solidFill>
                  <a:srgbClr val="000000"/>
                </a:solidFill>
                <a:latin typeface="Trebuchet MS" panose="020B0603020202020204" pitchFamily="34" charset="0"/>
                <a:ea typeface="Times New Roman" panose="02020603050405020304" pitchFamily="18" charset="0"/>
              </a:rPr>
              <a:t>), τα οποία δεν έχουν εγκεφαλικό φλοιό και σχεδόν καθόλου ημισφαίρια. ΕΧΟΥΝ ΟΜΩΣ ΑΜΥΓΔΑΛΗ το οργανίδιο των συναισθημάτων και του ΦΟΒΟΥ (σε </a:t>
            </a:r>
            <a:r>
              <a:rPr lang="el-GR" sz="2400" dirty="0" err="1">
                <a:solidFill>
                  <a:srgbClr val="000000"/>
                </a:solidFill>
                <a:latin typeface="Trebuchet MS" panose="020B0603020202020204" pitchFamily="34" charset="0"/>
                <a:ea typeface="Times New Roman" panose="02020603050405020304" pitchFamily="18" charset="0"/>
              </a:rPr>
              <a:t>πρώϊμη</a:t>
            </a:r>
            <a:r>
              <a:rPr lang="el-GR" sz="2400" dirty="0">
                <a:solidFill>
                  <a:srgbClr val="000000"/>
                </a:solidFill>
                <a:latin typeface="Trebuchet MS" panose="020B0603020202020204" pitchFamily="34" charset="0"/>
                <a:ea typeface="Times New Roman" panose="02020603050405020304" pitchFamily="18" charset="0"/>
              </a:rPr>
              <a:t> μορφή, που θα την δούμε πιο αναλυτικά στον Άνθρωπο). </a:t>
            </a:r>
          </a:p>
          <a:p>
            <a:pPr indent="-457200" algn="just">
              <a:buFont typeface="Arial" panose="020B0604020202020204" pitchFamily="34" charset="0"/>
              <a:buChar char="•"/>
            </a:pPr>
            <a:r>
              <a:rPr lang="el-GR" sz="2400" dirty="0">
                <a:solidFill>
                  <a:srgbClr val="000000"/>
                </a:solidFill>
                <a:latin typeface="Trebuchet MS" panose="020B0603020202020204" pitchFamily="34" charset="0"/>
                <a:ea typeface="Times New Roman" panose="02020603050405020304" pitchFamily="18" charset="0"/>
              </a:rPr>
              <a:t>Στη συνέχεια, οι </a:t>
            </a:r>
            <a:r>
              <a:rPr lang="el-GR" sz="2400" b="1" dirty="0">
                <a:solidFill>
                  <a:srgbClr val="000000"/>
                </a:solidFill>
                <a:latin typeface="Trebuchet MS" panose="020B0603020202020204" pitchFamily="34" charset="0"/>
                <a:ea typeface="Times New Roman" panose="02020603050405020304" pitchFamily="18" charset="0"/>
              </a:rPr>
              <a:t>ΟΜΟΤΑΞΙΕΣ Αμφίβια και Ερπετά </a:t>
            </a:r>
            <a:r>
              <a:rPr lang="el-GR" sz="2400" dirty="0">
                <a:solidFill>
                  <a:srgbClr val="000000"/>
                </a:solidFill>
                <a:latin typeface="Trebuchet MS" panose="020B0603020202020204" pitchFamily="34" charset="0"/>
                <a:ea typeface="Times New Roman" panose="02020603050405020304" pitchFamily="18" charset="0"/>
              </a:rPr>
              <a:t>έχουν </a:t>
            </a:r>
            <a:r>
              <a:rPr lang="el-GR" sz="2400" u="sng" dirty="0">
                <a:solidFill>
                  <a:srgbClr val="000000"/>
                </a:solidFill>
                <a:latin typeface="Trebuchet MS" panose="020B0603020202020204" pitchFamily="34" charset="0"/>
                <a:ea typeface="Times New Roman" panose="02020603050405020304" pitchFamily="18" charset="0"/>
              </a:rPr>
              <a:t>στοιχεία μόνο Εγκεφαλικού Φλοιού</a:t>
            </a:r>
            <a:r>
              <a:rPr lang="el-GR" sz="2400" dirty="0">
                <a:solidFill>
                  <a:srgbClr val="000000"/>
                </a:solidFill>
                <a:latin typeface="Trebuchet MS" panose="020B0603020202020204" pitchFamily="34" charset="0"/>
                <a:ea typeface="Times New Roman" panose="02020603050405020304" pitchFamily="18" charset="0"/>
              </a:rPr>
              <a:t>. </a:t>
            </a:r>
          </a:p>
          <a:p>
            <a:pPr indent="-457200" algn="just">
              <a:buFont typeface="Arial" panose="020B0604020202020204" pitchFamily="34" charset="0"/>
              <a:buChar char="•"/>
            </a:pPr>
            <a:r>
              <a:rPr lang="el-GR" sz="2400" dirty="0">
                <a:solidFill>
                  <a:srgbClr val="000000"/>
                </a:solidFill>
                <a:latin typeface="Trebuchet MS" panose="020B0603020202020204" pitchFamily="34" charset="0"/>
                <a:ea typeface="Times New Roman" panose="02020603050405020304" pitchFamily="18" charset="0"/>
              </a:rPr>
              <a:t>Στην </a:t>
            </a:r>
            <a:r>
              <a:rPr lang="el-GR" sz="2400" b="1" dirty="0">
                <a:solidFill>
                  <a:srgbClr val="000000"/>
                </a:solidFill>
                <a:latin typeface="Trebuchet MS" panose="020B0603020202020204" pitchFamily="34" charset="0"/>
                <a:ea typeface="Times New Roman" panose="02020603050405020304" pitchFamily="18" charset="0"/>
              </a:rPr>
              <a:t>Ομοταξία Πτηνά </a:t>
            </a:r>
            <a:r>
              <a:rPr lang="el-GR" sz="2400" dirty="0">
                <a:solidFill>
                  <a:srgbClr val="000000"/>
                </a:solidFill>
                <a:latin typeface="Trebuchet MS" panose="020B0603020202020204" pitchFamily="34" charset="0"/>
                <a:ea typeface="Times New Roman" panose="02020603050405020304" pitchFamily="18" charset="0"/>
              </a:rPr>
              <a:t>έχουμε αυτή την περιοχή ανεπτυγμένη, αλλά χωρίς πτυχώσεις. Επίσης, έχουμε σημαντική αύξηση του Όγκου (βοηθιέται και από τον εκφυλισμό του Οσφρητικού λοβού), μαζί με την </a:t>
            </a:r>
            <a:r>
              <a:rPr lang="el-GR" sz="2400" b="1" dirty="0">
                <a:solidFill>
                  <a:srgbClr val="000000"/>
                </a:solidFill>
                <a:latin typeface="Trebuchet MS" panose="020B0603020202020204" pitchFamily="34" charset="0"/>
                <a:ea typeface="Times New Roman" panose="02020603050405020304" pitchFamily="18" charset="0"/>
              </a:rPr>
              <a:t>εμφάνιση του Ιππόκαμπου</a:t>
            </a:r>
            <a:r>
              <a:rPr lang="el-GR" sz="2400" dirty="0">
                <a:solidFill>
                  <a:srgbClr val="000000"/>
                </a:solidFill>
                <a:latin typeface="Trebuchet MS" panose="020B0603020202020204" pitchFamily="34" charset="0"/>
                <a:ea typeface="Times New Roman" panose="02020603050405020304" pitchFamily="18" charset="0"/>
              </a:rPr>
              <a:t>.</a:t>
            </a:r>
          </a:p>
          <a:p>
            <a:pPr indent="-457200" algn="just">
              <a:buFont typeface="Arial" panose="020B0604020202020204" pitchFamily="34" charset="0"/>
              <a:buChar char="•"/>
            </a:pPr>
            <a:r>
              <a:rPr lang="el-GR" sz="2400" b="1" dirty="0">
                <a:solidFill>
                  <a:srgbClr val="000000"/>
                </a:solidFill>
                <a:latin typeface="Trebuchet MS" panose="020B0603020202020204" pitchFamily="34" charset="0"/>
                <a:ea typeface="Times New Roman" panose="02020603050405020304" pitchFamily="18" charset="0"/>
              </a:rPr>
              <a:t>Ομοταξία Θηλαστικά: </a:t>
            </a:r>
            <a:r>
              <a:rPr lang="el-GR" sz="2400" dirty="0">
                <a:solidFill>
                  <a:srgbClr val="000000"/>
                </a:solidFill>
                <a:latin typeface="Trebuchet MS" panose="020B0603020202020204" pitchFamily="34" charset="0"/>
                <a:ea typeface="Times New Roman" panose="02020603050405020304" pitchFamily="18" charset="0"/>
              </a:rPr>
              <a:t>Στα </a:t>
            </a:r>
            <a:r>
              <a:rPr lang="el-GR" sz="2400" u="sng" dirty="0">
                <a:solidFill>
                  <a:srgbClr val="000000"/>
                </a:solidFill>
                <a:latin typeface="Trebuchet MS" panose="020B0603020202020204" pitchFamily="34" charset="0"/>
                <a:ea typeface="Times New Roman" panose="02020603050405020304" pitchFamily="18" charset="0"/>
              </a:rPr>
              <a:t>πρώτα Θηλαστικά </a:t>
            </a:r>
            <a:r>
              <a:rPr lang="el-GR" sz="2400" dirty="0">
                <a:solidFill>
                  <a:srgbClr val="000000"/>
                </a:solidFill>
                <a:latin typeface="Trebuchet MS" panose="020B0603020202020204" pitchFamily="34" charset="0"/>
                <a:ea typeface="Times New Roman" panose="02020603050405020304" pitchFamily="18" charset="0"/>
              </a:rPr>
              <a:t>έχουμε νωτιαίο μυελό και εγκεφαλικό φλοιό με ανεπτυγμένες πτυχώσεις, μεγαλύτερη αναλογία βάρους Εγκεφάλου/σώματος, ανάπτυξη του Οσφρητικού λοβού (και της όσφρησης), μαζί με την </a:t>
            </a:r>
            <a:r>
              <a:rPr lang="el-GR" sz="2400" b="1" dirty="0">
                <a:solidFill>
                  <a:srgbClr val="000000"/>
                </a:solidFill>
                <a:latin typeface="Trebuchet MS" panose="020B0603020202020204" pitchFamily="34" charset="0"/>
                <a:ea typeface="Times New Roman" panose="02020603050405020304" pitchFamily="18" charset="0"/>
              </a:rPr>
              <a:t>ανάπτυξη του Ιππόκαμπου</a:t>
            </a:r>
            <a:r>
              <a:rPr lang="el-GR" sz="2400" dirty="0">
                <a:solidFill>
                  <a:srgbClr val="000000"/>
                </a:solidFill>
                <a:latin typeface="Trebuchet MS" panose="020B0603020202020204" pitchFamily="34" charset="0"/>
                <a:ea typeface="Times New Roman" panose="02020603050405020304" pitchFamily="18" charset="0"/>
              </a:rPr>
              <a:t>.</a:t>
            </a:r>
          </a:p>
          <a:p>
            <a:pPr indent="-457200" algn="just">
              <a:buFont typeface="Arial" panose="020B0604020202020204" pitchFamily="34" charset="0"/>
              <a:buChar char="•"/>
            </a:pPr>
            <a:r>
              <a:rPr lang="el-GR" sz="2400" u="sng" dirty="0">
                <a:solidFill>
                  <a:srgbClr val="000000"/>
                </a:solidFill>
                <a:latin typeface="Trebuchet MS" panose="020B0603020202020204" pitchFamily="34" charset="0"/>
                <a:ea typeface="Times New Roman" panose="02020603050405020304" pitchFamily="18" charset="0"/>
              </a:rPr>
              <a:t>Ανεπτυγμένα θηλαστικά-Πρωτεύοντα (Χιμπαντζής): </a:t>
            </a:r>
            <a:r>
              <a:rPr lang="el-GR" sz="2400" dirty="0">
                <a:solidFill>
                  <a:srgbClr val="000000"/>
                </a:solidFill>
                <a:latin typeface="Trebuchet MS" panose="020B0603020202020204" pitchFamily="34" charset="0"/>
                <a:ea typeface="Times New Roman" panose="02020603050405020304" pitchFamily="18" charset="0"/>
              </a:rPr>
              <a:t>Εμφάνιση περιοχών </a:t>
            </a:r>
            <a:r>
              <a:rPr lang="en-US" sz="2400" dirty="0" err="1">
                <a:solidFill>
                  <a:srgbClr val="000000"/>
                </a:solidFill>
                <a:latin typeface="Trebuchet MS" panose="020B0603020202020204" pitchFamily="34" charset="0"/>
                <a:ea typeface="Times New Roman" panose="02020603050405020304" pitchFamily="18" charset="0"/>
              </a:rPr>
              <a:t>Broca</a:t>
            </a:r>
            <a:r>
              <a:rPr lang="en-US" sz="2400" dirty="0">
                <a:solidFill>
                  <a:srgbClr val="000000"/>
                </a:solidFill>
                <a:latin typeface="Trebuchet MS" panose="020B0603020202020204" pitchFamily="34" charset="0"/>
                <a:ea typeface="Times New Roman" panose="02020603050405020304" pitchFamily="18" charset="0"/>
              </a:rPr>
              <a:t>  </a:t>
            </a:r>
            <a:r>
              <a:rPr lang="el-GR" sz="2400" dirty="0">
                <a:solidFill>
                  <a:srgbClr val="000000"/>
                </a:solidFill>
                <a:latin typeface="Trebuchet MS" panose="020B0603020202020204" pitchFamily="34" charset="0"/>
                <a:ea typeface="Times New Roman" panose="02020603050405020304" pitchFamily="18" charset="0"/>
              </a:rPr>
              <a:t>και </a:t>
            </a:r>
            <a:r>
              <a:rPr lang="en-US" sz="2400" dirty="0">
                <a:solidFill>
                  <a:srgbClr val="000000"/>
                </a:solidFill>
                <a:latin typeface="Trebuchet MS" panose="020B0603020202020204" pitchFamily="34" charset="0"/>
                <a:ea typeface="Times New Roman" panose="02020603050405020304" pitchFamily="18" charset="0"/>
              </a:rPr>
              <a:t>Wernicke</a:t>
            </a:r>
            <a:r>
              <a:rPr lang="el-GR" sz="2400" dirty="0">
                <a:solidFill>
                  <a:srgbClr val="000000"/>
                </a:solidFill>
                <a:latin typeface="Trebuchet MS" panose="020B0603020202020204" pitchFamily="34" charset="0"/>
                <a:ea typeface="Times New Roman" panose="02020603050405020304" pitchFamily="18" charset="0"/>
              </a:rPr>
              <a:t>, χωρίς διασύνδεση.</a:t>
            </a:r>
          </a:p>
          <a:p>
            <a:pPr indent="-457200" algn="just">
              <a:buFont typeface="Arial" panose="020B0604020202020204" pitchFamily="34" charset="0"/>
              <a:buChar char="•"/>
            </a:pPr>
            <a:r>
              <a:rPr lang="en-US" sz="2400" b="1" dirty="0">
                <a:solidFill>
                  <a:srgbClr val="000000"/>
                </a:solidFill>
                <a:latin typeface="Trebuchet MS" panose="020B0603020202020204" pitchFamily="34" charset="0"/>
                <a:ea typeface="Times New Roman" panose="02020603050405020304" pitchFamily="18" charset="0"/>
              </a:rPr>
              <a:t>Homo sapiens: </a:t>
            </a:r>
            <a:r>
              <a:rPr lang="el-GR" sz="2400" dirty="0">
                <a:solidFill>
                  <a:srgbClr val="000000"/>
                </a:solidFill>
                <a:latin typeface="Trebuchet MS" panose="020B0603020202020204" pitchFamily="34" charset="0"/>
                <a:ea typeface="Times New Roman" panose="02020603050405020304" pitchFamily="18" charset="0"/>
              </a:rPr>
              <a:t>Διασύνδεση περιοχών </a:t>
            </a:r>
            <a:r>
              <a:rPr lang="en-US" sz="2400" b="1" dirty="0" err="1">
                <a:solidFill>
                  <a:srgbClr val="000000"/>
                </a:solidFill>
                <a:latin typeface="Trebuchet MS" panose="020B0603020202020204" pitchFamily="34" charset="0"/>
                <a:ea typeface="Times New Roman" panose="02020603050405020304" pitchFamily="18" charset="0"/>
              </a:rPr>
              <a:t>Broca</a:t>
            </a:r>
            <a:r>
              <a:rPr lang="en-US" sz="2400" b="1" dirty="0">
                <a:solidFill>
                  <a:srgbClr val="000000"/>
                </a:solidFill>
                <a:latin typeface="Trebuchet MS" panose="020B0603020202020204" pitchFamily="34" charset="0"/>
                <a:ea typeface="Times New Roman" panose="02020603050405020304" pitchFamily="18" charset="0"/>
              </a:rPr>
              <a:t>  </a:t>
            </a:r>
            <a:r>
              <a:rPr lang="el-GR" sz="2400" dirty="0">
                <a:solidFill>
                  <a:srgbClr val="000000"/>
                </a:solidFill>
                <a:latin typeface="Trebuchet MS" panose="020B0603020202020204" pitchFamily="34" charset="0"/>
                <a:ea typeface="Times New Roman" panose="02020603050405020304" pitchFamily="18" charset="0"/>
              </a:rPr>
              <a:t>και </a:t>
            </a:r>
            <a:r>
              <a:rPr lang="en-US" sz="2400" b="1" dirty="0">
                <a:solidFill>
                  <a:srgbClr val="000000"/>
                </a:solidFill>
                <a:latin typeface="Trebuchet MS" panose="020B0603020202020204" pitchFamily="34" charset="0"/>
                <a:ea typeface="Times New Roman" panose="02020603050405020304" pitchFamily="18" charset="0"/>
              </a:rPr>
              <a:t>Wernicke</a:t>
            </a:r>
            <a:r>
              <a:rPr lang="el-GR" sz="2400" dirty="0">
                <a:solidFill>
                  <a:srgbClr val="000000"/>
                </a:solidFill>
                <a:latin typeface="Trebuchet MS" panose="020B0603020202020204" pitchFamily="34" charset="0"/>
                <a:ea typeface="Times New Roman" panose="02020603050405020304" pitchFamily="18" charset="0"/>
              </a:rPr>
              <a:t>, μέσω της </a:t>
            </a:r>
            <a:r>
              <a:rPr lang="el-GR" sz="2400" b="1" dirty="0">
                <a:solidFill>
                  <a:srgbClr val="000000"/>
                </a:solidFill>
                <a:latin typeface="Trebuchet MS" panose="020B0603020202020204" pitchFamily="34" charset="0"/>
                <a:ea typeface="Times New Roman" panose="02020603050405020304" pitchFamily="18" charset="0"/>
              </a:rPr>
              <a:t>Τοξοειδούς Δέσμης</a:t>
            </a:r>
            <a:r>
              <a:rPr lang="el-GR" sz="2400" dirty="0">
                <a:solidFill>
                  <a:srgbClr val="000000"/>
                </a:solidFill>
                <a:latin typeface="Trebuchet MS" panose="020B0603020202020204" pitchFamily="34" charset="0"/>
                <a:ea typeface="Times New Roman" panose="02020603050405020304" pitchFamily="18" charset="0"/>
              </a:rPr>
              <a:t>.</a:t>
            </a:r>
          </a:p>
          <a:p>
            <a:pPr algn="just"/>
            <a:endParaRPr lang="el-GR" sz="3600" dirty="0">
              <a:latin typeface="Times New Roman" panose="02020603050405020304" pitchFamily="18" charset="0"/>
              <a:ea typeface="Times New Roman" panose="02020603050405020304" pitchFamily="18" charset="0"/>
            </a:endParaRP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51646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32048"/>
            <a:ext cx="8229600" cy="562074"/>
          </a:xfrm>
        </p:spPr>
        <p:txBody>
          <a:bodyPr>
            <a:normAutofit fontScale="90000"/>
          </a:bodyPr>
          <a:lstStyle/>
          <a:p>
            <a:r>
              <a:rPr lang="el-GR" dirty="0"/>
              <a:t>ΙΠΠΟΚΑΜΠΟΣ: το όργανο της μνήμης</a:t>
            </a:r>
          </a:p>
        </p:txBody>
      </p:sp>
      <p:pic>
        <p:nvPicPr>
          <p:cNvPr id="3" name="Εικόνα 2"/>
          <p:cNvPicPr/>
          <p:nvPr/>
        </p:nvPicPr>
        <p:blipFill>
          <a:blip r:embed="rId5">
            <a:extLst>
              <a:ext uri="{28A0092B-C50C-407E-A947-70E740481C1C}">
                <a14:useLocalDpi xmlns:a14="http://schemas.microsoft.com/office/drawing/2010/main" val="0"/>
              </a:ext>
            </a:extLst>
          </a:blip>
          <a:srcRect/>
          <a:stretch>
            <a:fillRect/>
          </a:stretch>
        </p:blipFill>
        <p:spPr bwMode="auto">
          <a:xfrm>
            <a:off x="6672066" y="957620"/>
            <a:ext cx="4999355" cy="3743325"/>
          </a:xfrm>
          <a:prstGeom prst="rect">
            <a:avLst/>
          </a:prstGeom>
          <a:noFill/>
          <a:ln>
            <a:noFill/>
          </a:ln>
        </p:spPr>
      </p:pic>
      <p:sp>
        <p:nvSpPr>
          <p:cNvPr id="4" name="TextBox 3"/>
          <p:cNvSpPr txBox="1"/>
          <p:nvPr/>
        </p:nvSpPr>
        <p:spPr>
          <a:xfrm>
            <a:off x="336884" y="964895"/>
            <a:ext cx="5183052" cy="4985980"/>
          </a:xfrm>
          <a:prstGeom prst="rect">
            <a:avLst/>
          </a:prstGeom>
          <a:noFill/>
        </p:spPr>
        <p:txBody>
          <a:bodyPr wrap="square" rtlCol="0">
            <a:spAutoFit/>
          </a:bodyPr>
          <a:lstStyle/>
          <a:p>
            <a:r>
              <a:rPr lang="el-GR" sz="2000" dirty="0"/>
              <a:t>Ο ιππόκαμπος ονομάστηκε έτσι επειδή το σχήμα του μοιάζει αόριστα με τον αντίστοιχο θαλάσσιο οργανισμό. Είναι υπεύθυνος για την κωδικοποίηση της μακροπρόθεσμης μνήμης του ανθρώπου.</a:t>
            </a:r>
          </a:p>
          <a:p>
            <a:r>
              <a:rPr lang="el-GR" sz="2000" dirty="0"/>
              <a:t>Ο ιππόκαμπος είναι αυτός που βοηθά τον άνθρωπο να «</a:t>
            </a:r>
            <a:r>
              <a:rPr lang="el-GR" sz="2000" dirty="0" err="1"/>
              <a:t>πλοηγείται</a:t>
            </a:r>
            <a:r>
              <a:rPr lang="el-GR" sz="2000" dirty="0"/>
              <a:t>» στο χώρο. Πρόκειται για ένα από τα παλαιότερα φυλογενετικά τμήματα του εγκεφάλου και αποτελεί μέρος του </a:t>
            </a:r>
            <a:r>
              <a:rPr lang="el-GR" sz="2000" b="1" dirty="0" err="1"/>
              <a:t>μεταιχμιακού</a:t>
            </a:r>
            <a:r>
              <a:rPr lang="el-GR" sz="2000" b="1" dirty="0"/>
              <a:t> συστήματος. </a:t>
            </a:r>
            <a:r>
              <a:rPr lang="el-GR" sz="2000" dirty="0"/>
              <a:t>Συμμετέχει στη μεταφορά πληροφοριών από τη βραχυπρόθεσμη μνήμη στη μακροπρόθεσμη. Οι άνθρωποι που έχουν εκτεταμένες διμερείς βλάβες στον ιππόκαμπο εμφανίζουν αδυναμία να σχηματίζουν ή να συγκρατούν πληροφορίες.</a:t>
            </a:r>
          </a:p>
          <a:p>
            <a:endParaRPr lang="el-GR" dirty="0"/>
          </a:p>
        </p:txBody>
      </p:sp>
      <p:pic>
        <p:nvPicPr>
          <p:cNvPr id="5" name="Εικόνα 4"/>
          <p:cNvPicPr>
            <a:picLocks noChangeAspect="1"/>
          </p:cNvPicPr>
          <p:nvPr/>
        </p:nvPicPr>
        <p:blipFill>
          <a:blip r:embed="rId6"/>
          <a:stretch>
            <a:fillRect/>
          </a:stretch>
        </p:blipFill>
        <p:spPr>
          <a:xfrm>
            <a:off x="8487594" y="5092476"/>
            <a:ext cx="1733550" cy="1162050"/>
          </a:xfrm>
          <a:prstGeom prst="rect">
            <a:avLst/>
          </a:prstGeom>
        </p:spPr>
      </p:pic>
      <p:pic>
        <p:nvPicPr>
          <p:cNvPr id="6"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5654451"/>
            <a:ext cx="609600" cy="609600"/>
          </a:xfrm>
          <a:prstGeom prst="rect">
            <a:avLst/>
          </a:prstGeom>
        </p:spPr>
      </p:pic>
    </p:spTree>
    <p:extLst>
      <p:ext uri="{BB962C8B-B14F-4D97-AF65-F5344CB8AC3E}">
        <p14:creationId xmlns:p14="http://schemas.microsoft.com/office/powerpoint/2010/main" val="3826845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857252"/>
            <a:ext cx="9144000" cy="457199"/>
          </a:xfrm>
        </p:spPr>
        <p:txBody>
          <a:bodyPr>
            <a:normAutofit fontScale="90000"/>
          </a:bodyPr>
          <a:lstStyle/>
          <a:p>
            <a:r>
              <a:rPr lang="el-GR" sz="1800" b="1" dirty="0"/>
              <a:t>Κύριοι παράγοντες που επηρέασαν την εξέλιξη των φυτών: Ο Τρόπος πολλαπλασιασμού και ο τρόπος μεταφοράς του νερού (ύπαρξη σωλήνων).</a:t>
            </a:r>
            <a:endParaRPr lang="el-GR" sz="2400" b="1" dirty="0"/>
          </a:p>
        </p:txBody>
      </p:sp>
      <p:sp>
        <p:nvSpPr>
          <p:cNvPr id="7171" name="TextBox 2"/>
          <p:cNvSpPr txBox="1">
            <a:spLocks noChangeArrowheads="1"/>
          </p:cNvSpPr>
          <p:nvPr/>
        </p:nvSpPr>
        <p:spPr bwMode="auto">
          <a:xfrm>
            <a:off x="1617520" y="1538792"/>
            <a:ext cx="8905009" cy="42473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noFill/>
            <a:miter lim="800000"/>
            <a:headEnd/>
            <a:tailEnd/>
          </a:ln>
        </p:spPr>
        <p:txBody>
          <a:bodyPr wrap="square">
            <a:spAutoFit/>
          </a:bodyPr>
          <a:lstStyle/>
          <a:p>
            <a:r>
              <a:rPr lang="el-GR" dirty="0"/>
              <a:t>           </a:t>
            </a:r>
          </a:p>
          <a:p>
            <a:r>
              <a:rPr lang="el-GR" dirty="0"/>
              <a:t> </a:t>
            </a:r>
            <a:r>
              <a:rPr lang="el-GR" b="1" dirty="0"/>
              <a:t>Συνομοταξία Βρυόφυτα : </a:t>
            </a:r>
            <a:r>
              <a:rPr lang="el-GR" dirty="0"/>
              <a:t>Ζουν στη στεριά, αλλά εξαρτώνται ακόμη από την ύπαρξη νερού, τουλάχιστον για τον Πολλαπλασιασμό τους, αλλά επειδή δεν έχουν αποκτήσει  εσωτερικούς σωλήνες- (</a:t>
            </a:r>
            <a:r>
              <a:rPr lang="el-GR" b="1" dirty="0"/>
              <a:t>τραχείες</a:t>
            </a:r>
            <a:r>
              <a:rPr lang="el-GR" dirty="0"/>
              <a:t>) για να μεταφέρουν το νερό, περιορίζονται σε μικρό μέγεθος και ζουν κανονικά όταν υπάρχει νερό στο περιβάλλον.</a:t>
            </a:r>
          </a:p>
          <a:p>
            <a:r>
              <a:rPr lang="el-GR" dirty="0"/>
              <a:t> </a:t>
            </a:r>
            <a:r>
              <a:rPr lang="el-GR" b="1" dirty="0"/>
              <a:t>Συνομοταξία  Πτεριδόφυτα: </a:t>
            </a:r>
            <a:r>
              <a:rPr lang="el-GR" dirty="0"/>
              <a:t>Διασταυρώνονται μέσω του νερού, αλλά δεν χρειάζεται να είναι όλα τα κύτταρά τους σε επαφή με το νερό. Κάποια που είναι ψηλά, δέχονται το νερό μέσω εσωτερικών σωλήνων: τις τραχείες. Από εδώ και πέρα τα φυτά ονομάζονται  </a:t>
            </a:r>
            <a:r>
              <a:rPr lang="el-GR" b="1" dirty="0" err="1"/>
              <a:t>Τραχειόφυτα</a:t>
            </a:r>
            <a:r>
              <a:rPr lang="el-GR" dirty="0"/>
              <a:t>.</a:t>
            </a:r>
          </a:p>
          <a:p>
            <a:r>
              <a:rPr lang="el-GR" b="1" dirty="0"/>
              <a:t>Συνομοταξία Σπερματόφυτα: </a:t>
            </a:r>
            <a:r>
              <a:rPr lang="el-GR" dirty="0"/>
              <a:t>Είναι φυτά που αρχικά διασταυρώνονται μέσω του αέρα και αργότερα μέσω των εντόμων. Το πρώτο γονιμοποιημένο κύτταρο αποκτά τη μορφή Σπόρου (κουκουνάρι και αργότερα κουκούτσι μέσα σε καρπό).</a:t>
            </a:r>
          </a:p>
          <a:p>
            <a:r>
              <a:rPr lang="el-GR" dirty="0"/>
              <a:t>         </a:t>
            </a:r>
            <a:r>
              <a:rPr lang="el-GR" b="1" dirty="0"/>
              <a:t>Ομοταξία Γυμνόσπερμα </a:t>
            </a:r>
            <a:r>
              <a:rPr lang="el-GR" dirty="0"/>
              <a:t>χωρίς άνθη (διασταύρωση μέσω του αέρα)</a:t>
            </a:r>
          </a:p>
          <a:p>
            <a:r>
              <a:rPr lang="el-GR" dirty="0"/>
              <a:t>         </a:t>
            </a:r>
            <a:r>
              <a:rPr lang="el-GR" b="1" dirty="0"/>
              <a:t>Ομοταξία Αγγειόσπερμα </a:t>
            </a:r>
            <a:r>
              <a:rPr lang="el-GR" dirty="0"/>
              <a:t>(με άνθη): διασταύρωση μέσω των εντόμων, και καμμιά φορά και μέσω του αέρα, ή μικρών πουλιών.</a:t>
            </a:r>
          </a:p>
        </p:txBody>
      </p:sp>
      <p:pic>
        <p:nvPicPr>
          <p:cNvPr id="2" name="Εγγεγραμμένος ήχος">
            <a:hlinkClick r:id="" action="ppaction://media"/>
            <a:extLst>
              <a:ext uri="{FF2B5EF4-FFF2-40B4-BE49-F238E27FC236}">
                <a16:creationId xmlns:a16="http://schemas.microsoft.com/office/drawing/2014/main" id="{2012E853-AB45-4A12-9738-9F4463550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4800" y="200660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944102" y="976233"/>
            <a:ext cx="7740352" cy="5570756"/>
          </a:xfrm>
          <a:prstGeom prst="rect">
            <a:avLst/>
          </a:prstGeom>
          <a:noFill/>
          <a:ln w="9525">
            <a:noFill/>
            <a:miter lim="800000"/>
            <a:headEnd/>
            <a:tailEnd/>
          </a:ln>
        </p:spPr>
        <p:txBody>
          <a:bodyPr wrap="square" anchor="ctr">
            <a:spAutoFit/>
          </a:bodyPr>
          <a:lstStyle/>
          <a:p>
            <a:pPr indent="107950" hangingPunct="0"/>
            <a:r>
              <a:rPr lang="el-GR" sz="2400" dirty="0">
                <a:latin typeface="Calibri" pitchFamily="34" charset="0"/>
              </a:rPr>
              <a:t>Αν βγάλουμε έξω τα </a:t>
            </a:r>
            <a:r>
              <a:rPr lang="el-GR" sz="2400" dirty="0" err="1">
                <a:latin typeface="Calibri" pitchFamily="34" charset="0"/>
              </a:rPr>
              <a:t>Φύκη</a:t>
            </a:r>
            <a:r>
              <a:rPr lang="el-GR" sz="2400" dirty="0">
                <a:latin typeface="Calibri" pitchFamily="34" charset="0"/>
              </a:rPr>
              <a:t>, τα Βρύα και τις Φτέρες- Όλα τα υπόλοιπα φυτά ανήκουν στα Σπερματόφυτα.</a:t>
            </a:r>
          </a:p>
          <a:p>
            <a:pPr indent="107950" hangingPunct="0"/>
            <a:r>
              <a:rPr lang="el-GR" sz="2400" dirty="0">
                <a:latin typeface="Calibri" pitchFamily="34" charset="0"/>
              </a:rPr>
              <a:t>Έχουν ξεχωριστά αρσενικά και θηλυκά σπόρια (τη γύρη και τους </a:t>
            </a:r>
            <a:r>
              <a:rPr lang="el-GR" sz="2400" dirty="0" err="1">
                <a:latin typeface="Calibri" pitchFamily="34" charset="0"/>
              </a:rPr>
              <a:t>εμβρυόσακους</a:t>
            </a:r>
            <a:r>
              <a:rPr lang="el-GR" sz="2400" dirty="0">
                <a:latin typeface="Calibri" pitchFamily="34" charset="0"/>
              </a:rPr>
              <a:t>, αντίστοιχα). Ο </a:t>
            </a:r>
            <a:r>
              <a:rPr lang="el-GR" sz="2400" dirty="0" err="1">
                <a:latin typeface="Calibri" pitchFamily="34" charset="0"/>
              </a:rPr>
              <a:t>εμβρυόσακος</a:t>
            </a:r>
            <a:r>
              <a:rPr lang="el-GR" sz="2400" dirty="0">
                <a:latin typeface="Calibri" pitchFamily="34" charset="0"/>
              </a:rPr>
              <a:t> μετά τη γονιμοποίηση αναπτύσσεται σε σπέρμα. Έχουν σύνθετους αγγειώδεις ιστούς στη ρίζα, το κορμό και τα φύλλα.</a:t>
            </a:r>
          </a:p>
          <a:p>
            <a:pPr indent="107950" hangingPunct="0"/>
            <a:r>
              <a:rPr lang="el-GR" sz="2400" dirty="0">
                <a:latin typeface="Calibri" pitchFamily="34" charset="0"/>
              </a:rPr>
              <a:t> Διακρίνονται σε δύο </a:t>
            </a:r>
            <a:r>
              <a:rPr lang="el-GR" sz="2400" b="1" u="sng" dirty="0">
                <a:latin typeface="Calibri" pitchFamily="34" charset="0"/>
              </a:rPr>
              <a:t>Ομοταξίες:</a:t>
            </a:r>
            <a:r>
              <a:rPr lang="el-GR" sz="2400" dirty="0">
                <a:latin typeface="Calibri" pitchFamily="34" charset="0"/>
              </a:rPr>
              <a:t> Τα </a:t>
            </a:r>
            <a:r>
              <a:rPr lang="el-GR" sz="2400" b="1" dirty="0">
                <a:latin typeface="Calibri" pitchFamily="34" charset="0"/>
              </a:rPr>
              <a:t>Γυμνόσπερμα</a:t>
            </a:r>
            <a:r>
              <a:rPr lang="el-GR" sz="2400" dirty="0">
                <a:latin typeface="Calibri" pitchFamily="34" charset="0"/>
              </a:rPr>
              <a:t> και τα </a:t>
            </a:r>
            <a:r>
              <a:rPr lang="el-GR" sz="2400" b="1" dirty="0">
                <a:latin typeface="Calibri" pitchFamily="34" charset="0"/>
              </a:rPr>
              <a:t>Αγγειόσπερμα</a:t>
            </a:r>
            <a:r>
              <a:rPr lang="el-GR" sz="2400" dirty="0">
                <a:latin typeface="Calibri" pitchFamily="34" charset="0"/>
              </a:rPr>
              <a:t>.</a:t>
            </a:r>
          </a:p>
          <a:p>
            <a:pPr indent="107950" hangingPunct="0"/>
            <a:r>
              <a:rPr lang="el-GR" sz="2400" b="1" dirty="0">
                <a:latin typeface="Calibri" pitchFamily="34" charset="0"/>
              </a:rPr>
              <a:t>ΟΜΟΤΑΞΙΑ: Γυμνόσπερμα</a:t>
            </a:r>
            <a:r>
              <a:rPr lang="el-GR" sz="2400" dirty="0">
                <a:latin typeface="Calibri" pitchFamily="34" charset="0"/>
              </a:rPr>
              <a:t> (γυμνό σπέρμα μέσα σε κώνο (κωνοφόρα) –Δεν έχουν άνθος που μετά μετατρέπεται σε καρπό. Είναι το πεύκο, το έλατο, το κυπαρίσσι κ.α. </a:t>
            </a:r>
          </a:p>
          <a:p>
            <a:pPr indent="107950" hangingPunct="0"/>
            <a:r>
              <a:rPr lang="el-GR" sz="2400" dirty="0">
                <a:latin typeface="Calibri" pitchFamily="34" charset="0"/>
              </a:rPr>
              <a:t>Το πεύκο λέγεται </a:t>
            </a:r>
            <a:r>
              <a:rPr lang="el-GR" sz="2400" i="1" dirty="0">
                <a:latin typeface="Times New Roman" pitchFamily="18" charset="0"/>
                <a:cs typeface="Times New Roman" pitchFamily="18" charset="0"/>
              </a:rPr>
              <a:t>Ρ</a:t>
            </a:r>
            <a:r>
              <a:rPr lang="en-GB" sz="2400" i="1" dirty="0" err="1">
                <a:latin typeface="Times New Roman" pitchFamily="18" charset="0"/>
                <a:cs typeface="Times New Roman" pitchFamily="18" charset="0"/>
              </a:rPr>
              <a:t>inus</a:t>
            </a:r>
            <a:r>
              <a:rPr lang="el-GR" sz="2400" i="1" dirty="0">
                <a:latin typeface="Times New Roman" pitchFamily="18" charset="0"/>
                <a:cs typeface="Times New Roman" pitchFamily="18" charset="0"/>
              </a:rPr>
              <a:t> </a:t>
            </a:r>
            <a:r>
              <a:rPr lang="en-US" sz="2400" i="1" dirty="0">
                <a:latin typeface="Times New Roman" pitchFamily="18" charset="0"/>
                <a:cs typeface="Times New Roman" pitchFamily="18" charset="0"/>
              </a:rPr>
              <a:t>silvestris</a:t>
            </a:r>
            <a:r>
              <a:rPr lang="el-GR" sz="2400" i="1" dirty="0">
                <a:latin typeface="Times New Roman" pitchFamily="18" charset="0"/>
                <a:cs typeface="Times New Roman" pitchFamily="18" charset="0"/>
              </a:rPr>
              <a:t>: </a:t>
            </a:r>
            <a:r>
              <a:rPr lang="en-US" sz="2400" i="1" dirty="0">
                <a:latin typeface="Times New Roman" pitchFamily="18" charset="0"/>
                <a:cs typeface="Times New Roman" pitchFamily="18" charset="0"/>
              </a:rPr>
              <a:t>SOS</a:t>
            </a:r>
            <a:r>
              <a:rPr lang="el-GR" sz="2400" i="1" dirty="0">
                <a:latin typeface="Times New Roman" pitchFamily="18" charset="0"/>
                <a:cs typeface="Times New Roman" pitchFamily="18" charset="0"/>
              </a:rPr>
              <a:t>: ΘΑ ΠΡΕΠΕΙ ΝΑ ΞΕΡΕΤΕ ΝΑ ΤΟ ΤΑΞΙΝΟΜΕΙΤΕ!!!!! </a:t>
            </a:r>
            <a:endParaRPr lang="el-GR" sz="2400" dirty="0">
              <a:latin typeface="Calibri" pitchFamily="34" charset="0"/>
            </a:endParaRPr>
          </a:p>
          <a:p>
            <a:pPr indent="107950" algn="just"/>
            <a:r>
              <a:rPr lang="el-GR" sz="2400" b="1" dirty="0">
                <a:latin typeface="Times New Roman" pitchFamily="18" charset="0"/>
                <a:cs typeface="Times New Roman" pitchFamily="18" charset="0"/>
              </a:rPr>
              <a:t> </a:t>
            </a:r>
            <a:endParaRPr lang="el-GR" sz="2400" dirty="0"/>
          </a:p>
          <a:p>
            <a:pPr indent="107950" algn="just" eaLnBrk="0" hangingPunct="0"/>
            <a:endParaRPr lang="el-GR" sz="2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801160" y="2276872"/>
            <a:ext cx="864096" cy="484188"/>
          </a:xfrm>
          <a:prstGeom prst="rect">
            <a:avLst/>
          </a:prstGeom>
          <a:noFill/>
          <a:ln w="9525">
            <a:noFill/>
            <a:miter lim="800000"/>
            <a:headEnd/>
            <a:tailEnd/>
          </a:ln>
        </p:spPr>
      </p:pic>
      <p:sp>
        <p:nvSpPr>
          <p:cNvPr id="2" name="Τίτλος 1">
            <a:extLst>
              <a:ext uri="{FF2B5EF4-FFF2-40B4-BE49-F238E27FC236}">
                <a16:creationId xmlns:a16="http://schemas.microsoft.com/office/drawing/2014/main" id="{35B82674-7279-4E08-AC2B-5828FC54FD65}"/>
              </a:ext>
            </a:extLst>
          </p:cNvPr>
          <p:cNvSpPr>
            <a:spLocks noGrp="1"/>
          </p:cNvSpPr>
          <p:nvPr>
            <p:ph type="title"/>
          </p:nvPr>
        </p:nvSpPr>
        <p:spPr>
          <a:xfrm>
            <a:off x="1981200" y="274638"/>
            <a:ext cx="8229600" cy="706090"/>
          </a:xfrm>
        </p:spPr>
        <p:txBody>
          <a:bodyPr>
            <a:normAutofit/>
          </a:bodyPr>
          <a:lstStyle/>
          <a:p>
            <a:r>
              <a:rPr lang="el-GR" sz="2800" dirty="0"/>
              <a:t>Συνομοταξία Σπερματόφυτα= 2 Ομοταξίες</a:t>
            </a:r>
            <a:endParaRPr lang="en-US" sz="2800" dirty="0"/>
          </a:p>
        </p:txBody>
      </p:sp>
      <p:pic>
        <p:nvPicPr>
          <p:cNvPr id="7" name="Picture 2">
            <a:extLst>
              <a:ext uri="{FF2B5EF4-FFF2-40B4-BE49-F238E27FC236}">
                <a16:creationId xmlns:a16="http://schemas.microsoft.com/office/drawing/2014/main" id="{EC8417E0-CD81-4805-BC4B-59D3B5D3616E}"/>
              </a:ext>
            </a:extLst>
          </p:cNvPr>
          <p:cNvPicPr>
            <a:picLocks noChangeAspect="1" noChangeArrowheads="1"/>
          </p:cNvPicPr>
          <p:nvPr/>
        </p:nvPicPr>
        <p:blipFill>
          <a:blip r:embed="rId6" cstate="print"/>
          <a:srcRect/>
          <a:stretch>
            <a:fillRect/>
          </a:stretch>
        </p:blipFill>
        <p:spPr bwMode="auto">
          <a:xfrm>
            <a:off x="1981200" y="4797152"/>
            <a:ext cx="962902" cy="15567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9"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1754886" y="1670514"/>
            <a:ext cx="8682228" cy="4593565"/>
          </a:xfrm>
          <a:prstGeom prst="rect">
            <a:avLst/>
          </a:prstGeom>
          <a:noFill/>
          <a:ln w="9525">
            <a:noFill/>
            <a:miter lim="800000"/>
            <a:headEnd/>
            <a:tailEnd/>
          </a:ln>
        </p:spPr>
        <p:txBody>
          <a:bodyPr wrap="square" anchor="ctr">
            <a:spAutoFit/>
          </a:bodyPr>
          <a:lstStyle/>
          <a:p>
            <a:pPr algn="just">
              <a:tabLst>
                <a:tab pos="607219" algn="l"/>
                <a:tab pos="1754981" algn="l"/>
              </a:tabLst>
            </a:pPr>
            <a:r>
              <a:rPr lang="en-GB" sz="2400" b="1" dirty="0">
                <a:latin typeface="Times New Roman" pitchFamily="18" charset="0"/>
                <a:cs typeface="Times New Roman" pitchFamily="18" charset="0"/>
              </a:rPr>
              <a:t>T</a:t>
            </a:r>
            <a:r>
              <a:rPr lang="el-GR" sz="2400" b="1" dirty="0" err="1">
                <a:latin typeface="Times New Roman" pitchFamily="18" charset="0"/>
                <a:cs typeface="Times New Roman" pitchFamily="18" charset="0"/>
              </a:rPr>
              <a:t>άξη</a:t>
            </a:r>
            <a:r>
              <a:rPr lang="el-GR" sz="2400" b="1" dirty="0">
                <a:latin typeface="Times New Roman" pitchFamily="18" charset="0"/>
                <a:cs typeface="Times New Roman" pitchFamily="18" charset="0"/>
              </a:rPr>
              <a:t>  Δικοτυλήδονα</a:t>
            </a:r>
            <a:r>
              <a:rPr lang="el-GR" sz="2700" dirty="0">
                <a:latin typeface="Times New Roman" pitchFamily="18" charset="0"/>
                <a:cs typeface="Times New Roman" pitchFamily="18" charset="0"/>
              </a:rPr>
              <a:t>: </a:t>
            </a:r>
            <a:r>
              <a:rPr lang="el-GR" dirty="0">
                <a:latin typeface="Times New Roman" pitchFamily="18" charset="0"/>
                <a:cs typeface="Times New Roman" pitchFamily="18" charset="0"/>
              </a:rPr>
              <a:t>Έχουν φύλλα με νεύρα που διακλαδίζονται φτιάχνοντας ένα δίχτυ. </a:t>
            </a:r>
            <a:r>
              <a:rPr lang="en-GB" dirty="0">
                <a:latin typeface="Times New Roman" pitchFamily="18" charset="0"/>
                <a:cs typeface="Times New Roman" pitchFamily="18" charset="0"/>
              </a:rPr>
              <a:t>T</a:t>
            </a:r>
            <a:r>
              <a:rPr lang="el-GR" dirty="0">
                <a:latin typeface="Times New Roman" pitchFamily="18" charset="0"/>
                <a:cs typeface="Times New Roman" pitchFamily="18" charset="0"/>
              </a:rPr>
              <a:t>α άνθη τους έχουν διάφορα τμήματα, όπως τα σέπαλα, τα πέταλα, οι στήμονες  κλπ.</a:t>
            </a:r>
            <a:r>
              <a:rPr lang="el-GR" sz="2100" dirty="0">
                <a:latin typeface="Times New Roman" pitchFamily="18" charset="0"/>
                <a:cs typeface="Times New Roman" pitchFamily="18" charset="0"/>
              </a:rPr>
              <a:t> </a:t>
            </a:r>
            <a:r>
              <a:rPr lang="el-GR" sz="2400" dirty="0">
                <a:latin typeface="Times New Roman" pitchFamily="18" charset="0"/>
                <a:cs typeface="Times New Roman" pitchFamily="18" charset="0"/>
              </a:rPr>
              <a:t>Οι καρποί έχουν δύο κοτυληδόνες.</a:t>
            </a:r>
            <a:r>
              <a:rPr lang="el-GR" sz="2100" dirty="0">
                <a:latin typeface="Times New Roman" pitchFamily="18" charset="0"/>
                <a:cs typeface="Times New Roman" pitchFamily="18" charset="0"/>
              </a:rPr>
              <a:t> </a:t>
            </a:r>
            <a:r>
              <a:rPr lang="el-GR" sz="1200" dirty="0">
                <a:latin typeface="Times New Roman" pitchFamily="18" charset="0"/>
                <a:cs typeface="Times New Roman" pitchFamily="18" charset="0"/>
              </a:rPr>
              <a:t>Ο κορμός τους αυξάνει και σε ύψος και σε διάμετρο, χρόνο με το χρόνο. Μερικές ενδεικτικές οικογένειες και αντιπρόσωποι που ανήκουν στην τάξη αυτή είναι:</a:t>
            </a:r>
            <a:endParaRPr lang="en-US" dirty="0"/>
          </a:p>
          <a:p>
            <a:pPr algn="just">
              <a:tabLst>
                <a:tab pos="607219" algn="l"/>
                <a:tab pos="1754981" algn="l"/>
              </a:tabLst>
            </a:pPr>
            <a:r>
              <a:rPr lang="el-GR" sz="2400" dirty="0">
                <a:latin typeface="Times New Roman" pitchFamily="18" charset="0"/>
                <a:cs typeface="Times New Roman" pitchFamily="18" charset="0"/>
              </a:rPr>
              <a:t>Οικογένεια:	</a:t>
            </a:r>
            <a:r>
              <a:rPr lang="en-GB" sz="1200" dirty="0" err="1">
                <a:latin typeface="Times New Roman" pitchFamily="18" charset="0"/>
                <a:cs typeface="Times New Roman" pitchFamily="18" charset="0"/>
              </a:rPr>
              <a:t>Rununculaceae</a:t>
            </a:r>
            <a:r>
              <a:rPr lang="el-GR" sz="1200" dirty="0">
                <a:latin typeface="Times New Roman" pitchFamily="18" charset="0"/>
                <a:cs typeface="Times New Roman" pitchFamily="18" charset="0"/>
              </a:rPr>
              <a:t>(π.χ. νεραγκούλα), </a:t>
            </a:r>
            <a:r>
              <a:rPr lang="en-GB" sz="1200" dirty="0">
                <a:latin typeface="Times New Roman" pitchFamily="18" charset="0"/>
                <a:cs typeface="Times New Roman" pitchFamily="18" charset="0"/>
              </a:rPr>
              <a:t>Rosaceae</a:t>
            </a:r>
            <a:r>
              <a:rPr lang="el-GR" sz="1200" dirty="0">
                <a:latin typeface="Times New Roman" pitchFamily="18" charset="0"/>
                <a:cs typeface="Times New Roman" pitchFamily="18" charset="0"/>
              </a:rPr>
              <a:t>(π.χ. τριαντάφυλλο), </a:t>
            </a:r>
            <a:r>
              <a:rPr lang="en-GB" sz="1200" dirty="0">
                <a:latin typeface="Times New Roman" pitchFamily="18" charset="0"/>
                <a:cs typeface="Times New Roman" pitchFamily="18" charset="0"/>
              </a:rPr>
              <a:t>Fagaceae</a:t>
            </a:r>
            <a:r>
              <a:rPr lang="el-GR" sz="1200" dirty="0">
                <a:latin typeface="Times New Roman" pitchFamily="18" charset="0"/>
                <a:cs typeface="Times New Roman" pitchFamily="18" charset="0"/>
              </a:rPr>
              <a:t>(π.χ. βαλανιδιά).</a:t>
            </a:r>
            <a:r>
              <a:rPr lang="en-GB" sz="1050" dirty="0">
                <a:latin typeface="Times New Roman" pitchFamily="18" charset="0"/>
                <a:cs typeface="Times New Roman" pitchFamily="18" charset="0"/>
              </a:rPr>
              <a:t> </a:t>
            </a:r>
            <a:r>
              <a:rPr lang="en-GB" sz="1050" dirty="0" err="1">
                <a:latin typeface="Times New Roman" pitchFamily="18" charset="0"/>
                <a:cs typeface="Times New Roman" pitchFamily="18" charset="0"/>
              </a:rPr>
              <a:t>Compositae</a:t>
            </a:r>
            <a:r>
              <a:rPr lang="el-GR" sz="1050" dirty="0">
                <a:latin typeface="Times New Roman" pitchFamily="18" charset="0"/>
                <a:cs typeface="Times New Roman" pitchFamily="18" charset="0"/>
              </a:rPr>
              <a:t> (π.χ. μαργαρίτα), </a:t>
            </a:r>
            <a:r>
              <a:rPr lang="en-GB" sz="1050" dirty="0" err="1">
                <a:latin typeface="Times New Roman" pitchFamily="18" charset="0"/>
                <a:cs typeface="Times New Roman" pitchFamily="18" charset="0"/>
              </a:rPr>
              <a:t>Cactaceae</a:t>
            </a:r>
            <a:r>
              <a:rPr lang="el-GR" sz="1050" dirty="0">
                <a:latin typeface="Times New Roman" pitchFamily="18" charset="0"/>
                <a:cs typeface="Times New Roman" pitchFamily="18" charset="0"/>
              </a:rPr>
              <a:t> (π.χ. κάκτος).</a:t>
            </a:r>
            <a:endParaRPr lang="el-GR" sz="1050" dirty="0"/>
          </a:p>
          <a:p>
            <a:pPr algn="just" eaLnBrk="0" hangingPunct="0">
              <a:tabLst>
                <a:tab pos="607219" algn="l"/>
                <a:tab pos="1754981" algn="l"/>
              </a:tabLst>
            </a:pPr>
            <a:r>
              <a:rPr lang="el-GR" sz="2400" dirty="0">
                <a:latin typeface="Times New Roman" pitchFamily="18" charset="0"/>
                <a:cs typeface="Times New Roman" pitchFamily="18" charset="0"/>
              </a:rPr>
              <a:t>	</a:t>
            </a:r>
            <a:r>
              <a:rPr lang="el-GR" dirty="0">
                <a:latin typeface="Times New Roman" pitchFamily="18" charset="0"/>
                <a:cs typeface="Times New Roman" pitchFamily="18" charset="0"/>
              </a:rPr>
              <a:t>     </a:t>
            </a:r>
            <a:r>
              <a:rPr lang="en-GB" b="1" dirty="0">
                <a:latin typeface="Times New Roman" pitchFamily="18" charset="0"/>
                <a:cs typeface="Times New Roman" pitchFamily="18" charset="0"/>
              </a:rPr>
              <a:t>Leguminosae</a:t>
            </a:r>
            <a:r>
              <a:rPr lang="el-GR" b="1" dirty="0">
                <a:latin typeface="Times New Roman" pitchFamily="18" charset="0"/>
                <a:cs typeface="Times New Roman" pitchFamily="18" charset="0"/>
              </a:rPr>
              <a:t> (όσπρια):    </a:t>
            </a:r>
            <a:r>
              <a:rPr lang="en-US" b="1" i="1" dirty="0">
                <a:latin typeface="Times New Roman" pitchFamily="18" charset="0"/>
                <a:cs typeface="Times New Roman" pitchFamily="18" charset="0"/>
              </a:rPr>
              <a:t>Phaseolus vulgaris </a:t>
            </a:r>
            <a:r>
              <a:rPr lang="en-US" b="1" dirty="0">
                <a:latin typeface="Times New Roman" pitchFamily="18" charset="0"/>
                <a:cs typeface="Times New Roman" pitchFamily="18" charset="0"/>
              </a:rPr>
              <a:t>(</a:t>
            </a:r>
            <a:r>
              <a:rPr lang="el-GR" b="1" dirty="0">
                <a:latin typeface="Times New Roman" pitchFamily="18" charset="0"/>
                <a:cs typeface="Times New Roman" pitchFamily="18" charset="0"/>
              </a:rPr>
              <a:t>φασολιά).</a:t>
            </a:r>
          </a:p>
          <a:p>
            <a:pPr algn="just">
              <a:tabLst>
                <a:tab pos="1754981" algn="l"/>
              </a:tabLst>
            </a:pPr>
            <a:r>
              <a:rPr lang="en-GB" sz="2400" b="1" dirty="0">
                <a:latin typeface="Times New Roman" pitchFamily="18" charset="0"/>
                <a:cs typeface="Times New Roman" pitchFamily="18" charset="0"/>
              </a:rPr>
              <a:t>T</a:t>
            </a:r>
            <a:r>
              <a:rPr lang="el-GR" sz="2400" b="1" dirty="0" err="1">
                <a:latin typeface="Times New Roman" pitchFamily="18" charset="0"/>
                <a:cs typeface="Times New Roman" pitchFamily="18" charset="0"/>
              </a:rPr>
              <a:t>άξη</a:t>
            </a:r>
            <a:r>
              <a:rPr lang="el-GR" sz="2400" b="1" dirty="0">
                <a:latin typeface="Times New Roman" pitchFamily="18" charset="0"/>
                <a:cs typeface="Times New Roman" pitchFamily="18" charset="0"/>
              </a:rPr>
              <a:t>: Μονοκοτυλήδονα </a:t>
            </a:r>
            <a:r>
              <a:rPr lang="el-GR" sz="2700" dirty="0">
                <a:latin typeface="Times New Roman" pitchFamily="18" charset="0"/>
                <a:cs typeface="Times New Roman" pitchFamily="18" charset="0"/>
              </a:rPr>
              <a:t>  </a:t>
            </a:r>
            <a:r>
              <a:rPr lang="el-GR" sz="2100" dirty="0">
                <a:latin typeface="Times New Roman" pitchFamily="18" charset="0"/>
                <a:cs typeface="Times New Roman" pitchFamily="18" charset="0"/>
              </a:rPr>
              <a:t>Οι καρποί έχουν μία κοτυληδόνα. </a:t>
            </a:r>
            <a:r>
              <a:rPr lang="en-GB" sz="1500" dirty="0">
                <a:latin typeface="Times New Roman" pitchFamily="18" charset="0"/>
                <a:cs typeface="Times New Roman" pitchFamily="18" charset="0"/>
              </a:rPr>
              <a:t>T</a:t>
            </a:r>
            <a:r>
              <a:rPr lang="el-GR" sz="1500" dirty="0">
                <a:latin typeface="Times New Roman" pitchFamily="18" charset="0"/>
                <a:cs typeface="Times New Roman" pitchFamily="18" charset="0"/>
              </a:rPr>
              <a:t>α φύλλα τους έχουν παράλληλα νεύρα. Δεν εμφανίζουν δευτερογενή αύξηση (διαμετρική), συνήθως έχουν μικρό μέγεθος.</a:t>
            </a:r>
            <a:r>
              <a:rPr lang="el-GR" sz="2100" dirty="0">
                <a:latin typeface="Times New Roman" pitchFamily="18" charset="0"/>
                <a:cs typeface="Times New Roman" pitchFamily="18" charset="0"/>
              </a:rPr>
              <a:t> Γνωστές οικογένειες είναι: 	</a:t>
            </a:r>
          </a:p>
          <a:p>
            <a:pPr algn="just">
              <a:tabLst>
                <a:tab pos="1754981" algn="l"/>
              </a:tabLst>
            </a:pPr>
            <a:r>
              <a:rPr lang="el-GR" sz="2100" dirty="0">
                <a:latin typeface="Times New Roman" pitchFamily="18" charset="0"/>
                <a:cs typeface="Times New Roman" pitchFamily="18" charset="0"/>
              </a:rPr>
              <a:t>     Οικογένεια:	</a:t>
            </a:r>
            <a:r>
              <a:rPr lang="en-GB" sz="1500" dirty="0">
                <a:latin typeface="Times New Roman" pitchFamily="18" charset="0"/>
                <a:cs typeface="Times New Roman" pitchFamily="18" charset="0"/>
              </a:rPr>
              <a:t>Liliaceae</a:t>
            </a:r>
            <a:r>
              <a:rPr lang="el-GR" sz="1500" dirty="0">
                <a:latin typeface="Times New Roman" pitchFamily="18" charset="0"/>
                <a:cs typeface="Times New Roman" pitchFamily="18" charset="0"/>
              </a:rPr>
              <a:t>, είναι οι κρίνοι.</a:t>
            </a:r>
            <a:endParaRPr lang="el-GR" dirty="0"/>
          </a:p>
          <a:p>
            <a:pPr algn="just">
              <a:tabLst>
                <a:tab pos="1754981" algn="l"/>
              </a:tabLst>
            </a:pPr>
            <a:r>
              <a:rPr lang="el-GR" sz="2100" dirty="0">
                <a:latin typeface="Times New Roman" pitchFamily="18" charset="0"/>
                <a:cs typeface="Times New Roman" pitchFamily="18" charset="0"/>
              </a:rPr>
              <a:t>        </a:t>
            </a:r>
            <a:r>
              <a:rPr lang="en-GB" sz="2100" dirty="0">
                <a:latin typeface="Times New Roman" pitchFamily="18" charset="0"/>
                <a:cs typeface="Times New Roman" pitchFamily="18" charset="0"/>
              </a:rPr>
              <a:t>Gramineae</a:t>
            </a:r>
            <a:r>
              <a:rPr lang="el-GR" sz="2100" dirty="0">
                <a:latin typeface="Times New Roman" pitchFamily="18" charset="0"/>
                <a:cs typeface="Times New Roman" pitchFamily="18" charset="0"/>
              </a:rPr>
              <a:t>, είναι τα αγρωστώδη (στάρι,    καλαμπόκι ). </a:t>
            </a:r>
            <a:r>
              <a:rPr lang="en-US" b="1" i="1" dirty="0"/>
              <a:t>Triticum </a:t>
            </a:r>
            <a:r>
              <a:rPr lang="en-US" b="1" i="1" dirty="0" err="1"/>
              <a:t>aestivum</a:t>
            </a:r>
            <a:r>
              <a:rPr lang="el-GR" b="1" i="1" dirty="0"/>
              <a:t>, </a:t>
            </a:r>
            <a:r>
              <a:rPr lang="en-US" b="1" i="1" dirty="0" err="1"/>
              <a:t>Zea</a:t>
            </a:r>
            <a:r>
              <a:rPr lang="en-US" b="1" i="1" dirty="0"/>
              <a:t> mays.</a:t>
            </a:r>
            <a:endParaRPr lang="el-GR" dirty="0"/>
          </a:p>
          <a:p>
            <a:pPr indent="80963" algn="just" eaLnBrk="0" hangingPunct="0">
              <a:tabLst>
                <a:tab pos="1754981" algn="l"/>
              </a:tabLst>
            </a:pPr>
            <a:r>
              <a:rPr lang="el-GR" sz="2100" dirty="0">
                <a:latin typeface="Times New Roman" pitchFamily="18" charset="0"/>
                <a:cs typeface="Times New Roman" pitchFamily="18" charset="0"/>
              </a:rPr>
              <a:t>	</a:t>
            </a:r>
            <a:endParaRPr lang="el-GR" sz="2700" dirty="0"/>
          </a:p>
        </p:txBody>
      </p:sp>
      <p:sp>
        <p:nvSpPr>
          <p:cNvPr id="2" name="Τίτλος 1">
            <a:extLst>
              <a:ext uri="{FF2B5EF4-FFF2-40B4-BE49-F238E27FC236}">
                <a16:creationId xmlns:a16="http://schemas.microsoft.com/office/drawing/2014/main" id="{D3C17148-DE20-4876-99C5-DBB601F30168}"/>
              </a:ext>
            </a:extLst>
          </p:cNvPr>
          <p:cNvSpPr>
            <a:spLocks noGrp="1"/>
          </p:cNvSpPr>
          <p:nvPr>
            <p:ph type="title"/>
          </p:nvPr>
        </p:nvSpPr>
        <p:spPr>
          <a:xfrm>
            <a:off x="685800" y="593921"/>
            <a:ext cx="10388600" cy="856343"/>
          </a:xfrm>
        </p:spPr>
        <p:txBody>
          <a:bodyPr>
            <a:normAutofit fontScale="90000"/>
          </a:bodyPr>
          <a:lstStyle/>
          <a:p>
            <a:r>
              <a:rPr lang="el-GR" sz="2000" dirty="0">
                <a:latin typeface="Calibri" pitchFamily="34" charset="0"/>
              </a:rPr>
              <a:t>ΟΜΟΤΑΞΙΑ: ΑΓΓΕΙΟΣΠΕΡΜΑ</a:t>
            </a:r>
            <a:br>
              <a:rPr lang="el-GR" sz="2000" dirty="0">
                <a:latin typeface="Calibri" pitchFamily="34" charset="0"/>
              </a:rPr>
            </a:br>
            <a:r>
              <a:rPr lang="el-GR" sz="2000" dirty="0">
                <a:latin typeface="Calibri" pitchFamily="34" charset="0"/>
              </a:rPr>
              <a:t>«</a:t>
            </a:r>
            <a:r>
              <a:rPr lang="el-GR" sz="2000" dirty="0" err="1">
                <a:latin typeface="Calibri" pitchFamily="34" charset="0"/>
              </a:rPr>
              <a:t>Tα</a:t>
            </a:r>
            <a:r>
              <a:rPr lang="el-GR" sz="2000" dirty="0">
                <a:latin typeface="Calibri" pitchFamily="34" charset="0"/>
              </a:rPr>
              <a:t> μονοκοτυλήδονα και τα δικοτυλήδονα ανθίζανε στον κάμπο</a:t>
            </a:r>
            <a:br>
              <a:rPr lang="el-GR" sz="2000" dirty="0">
                <a:latin typeface="Calibri" pitchFamily="34" charset="0"/>
              </a:rPr>
            </a:br>
            <a:r>
              <a:rPr lang="el-GR" sz="2000" dirty="0">
                <a:latin typeface="Calibri" pitchFamily="34" charset="0"/>
              </a:rPr>
              <a:t>σου το '</a:t>
            </a:r>
            <a:r>
              <a:rPr lang="el-GR" sz="2000" dirty="0" err="1">
                <a:latin typeface="Calibri" pitchFamily="34" charset="0"/>
              </a:rPr>
              <a:t>χαν</a:t>
            </a:r>
            <a:r>
              <a:rPr lang="el-GR" sz="2000" dirty="0">
                <a:latin typeface="Calibri" pitchFamily="34" charset="0"/>
              </a:rPr>
              <a:t> πει στον κλήδονα και σμίξαμε φιλήδονα τα χείλια μας, </a:t>
            </a:r>
            <a:r>
              <a:rPr lang="el-GR" sz="2000" dirty="0" err="1">
                <a:latin typeface="Calibri" pitchFamily="34" charset="0"/>
              </a:rPr>
              <a:t>Mαλάμω</a:t>
            </a:r>
            <a:r>
              <a:rPr lang="el-GR" sz="2000" dirty="0">
                <a:latin typeface="Calibri" pitchFamily="34" charset="0"/>
              </a:rPr>
              <a:t>!» (Γ. Σεφέρης) </a:t>
            </a:r>
            <a:br>
              <a:rPr lang="el-GR" sz="1350" dirty="0">
                <a:latin typeface="Calibri" pitchFamily="34" charset="0"/>
              </a:rPr>
            </a:b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1524000" y="274639"/>
            <a:ext cx="9144000" cy="490537"/>
          </a:xfrm>
        </p:spPr>
        <p:txBody>
          <a:bodyPr rtlCol="0">
            <a:normAutofit fontScale="90000"/>
          </a:bodyPr>
          <a:lstStyle/>
          <a:p>
            <a:pPr>
              <a:defRPr/>
            </a:pPr>
            <a:r>
              <a:rPr lang="el-GR" sz="2800" b="1" u="sng" dirty="0"/>
              <a:t>Εικόνα :</a:t>
            </a:r>
            <a:r>
              <a:rPr lang="el-GR" sz="2800" b="1" dirty="0"/>
              <a:t>  </a:t>
            </a:r>
            <a:r>
              <a:rPr lang="el-GR" sz="2800" dirty="0" err="1"/>
              <a:t>ΤυπικΟ</a:t>
            </a:r>
            <a:r>
              <a:rPr lang="el-GR" sz="2800" dirty="0"/>
              <a:t> </a:t>
            </a:r>
            <a:r>
              <a:rPr lang="el-GR" sz="2800" dirty="0" err="1"/>
              <a:t>Ανθος</a:t>
            </a:r>
            <a:r>
              <a:rPr lang="el-GR" sz="2800" dirty="0"/>
              <a:t> </a:t>
            </a:r>
            <a:r>
              <a:rPr lang="el-GR" sz="2800" dirty="0" err="1"/>
              <a:t>ενΟς</a:t>
            </a:r>
            <a:r>
              <a:rPr lang="el-GR" sz="2800" dirty="0"/>
              <a:t> </a:t>
            </a:r>
            <a:r>
              <a:rPr lang="el-GR" sz="2800" dirty="0" err="1"/>
              <a:t>φυΤΟύ</a:t>
            </a:r>
            <a:r>
              <a:rPr lang="el-GR" sz="2800" dirty="0"/>
              <a:t> (</a:t>
            </a:r>
            <a:r>
              <a:rPr lang="el-GR" sz="2800" dirty="0" err="1"/>
              <a:t>αγγειΟσπερμου</a:t>
            </a:r>
            <a:r>
              <a:rPr lang="el-GR" sz="2800" dirty="0"/>
              <a:t>).</a:t>
            </a:r>
          </a:p>
        </p:txBody>
      </p:sp>
      <p:sp>
        <p:nvSpPr>
          <p:cNvPr id="3076" name="Rectangle 6"/>
          <p:cNvSpPr>
            <a:spLocks noChangeArrowheads="1"/>
          </p:cNvSpPr>
          <p:nvPr/>
        </p:nvSpPr>
        <p:spPr bwMode="auto">
          <a:xfrm>
            <a:off x="1524001" y="1323459"/>
            <a:ext cx="184731" cy="369332"/>
          </a:xfrm>
          <a:prstGeom prst="rect">
            <a:avLst/>
          </a:prstGeom>
          <a:noFill/>
          <a:ln w="9525">
            <a:noFill/>
            <a:miter lim="800000"/>
            <a:headEnd/>
            <a:tailEnd/>
          </a:ln>
        </p:spPr>
        <p:txBody>
          <a:bodyPr wrap="none" anchor="ctr">
            <a:spAutoFit/>
          </a:bodyPr>
          <a:lstStyle/>
          <a:p>
            <a:endParaRPr lang="el-GR"/>
          </a:p>
        </p:txBody>
      </p:sp>
      <p:pic>
        <p:nvPicPr>
          <p:cNvPr id="3" name="Picture 2">
            <a:extLst>
              <a:ext uri="{FF2B5EF4-FFF2-40B4-BE49-F238E27FC236}">
                <a16:creationId xmlns:a16="http://schemas.microsoft.com/office/drawing/2014/main" id="{5118FD0A-27CB-DF06-7BDC-83073415F1AC}"/>
              </a:ext>
            </a:extLst>
          </p:cNvPr>
          <p:cNvPicPr>
            <a:picLocks noChangeAspect="1"/>
          </p:cNvPicPr>
          <p:nvPr/>
        </p:nvPicPr>
        <p:blipFill>
          <a:blip r:embed="rId5"/>
          <a:stretch>
            <a:fillRect/>
          </a:stretch>
        </p:blipFill>
        <p:spPr>
          <a:xfrm>
            <a:off x="2305050" y="895350"/>
            <a:ext cx="7581900" cy="5067300"/>
          </a:xfrm>
          <a:prstGeom prst="rect">
            <a:avLst/>
          </a:prstGeom>
        </p:spPr>
      </p:pic>
      <p:pic>
        <p:nvPicPr>
          <p:cNvPr id="4" name="Recorded Sound">
            <a:hlinkClick r:id="" action="ppaction://media"/>
            <a:extLst>
              <a:ext uri="{FF2B5EF4-FFF2-40B4-BE49-F238E27FC236}">
                <a16:creationId xmlns:a16="http://schemas.microsoft.com/office/drawing/2014/main" id="{669B02FB-2378-C43D-BB42-2C75DB67ED6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7752184" y="5045075"/>
            <a:ext cx="304800" cy="304800"/>
          </a:xfrm>
          <a:prstGeom prst="rect">
            <a:avLst/>
          </a:prstGeom>
          <a:noFill/>
          <a:ln w="9525">
            <a:noFill/>
            <a:miter lim="800000"/>
            <a:headEnd/>
            <a:tailEnd/>
          </a:ln>
        </p:spPr>
      </p:pic>
      <p:sp>
        <p:nvSpPr>
          <p:cNvPr id="2" name="TextBox 1"/>
          <p:cNvSpPr txBox="1"/>
          <p:nvPr/>
        </p:nvSpPr>
        <p:spPr>
          <a:xfrm>
            <a:off x="9886950" y="1908313"/>
            <a:ext cx="2020128" cy="369332"/>
          </a:xfrm>
          <a:prstGeom prst="rect">
            <a:avLst/>
          </a:prstGeom>
          <a:noFill/>
        </p:spPr>
        <p:txBody>
          <a:bodyPr wrap="square" rtlCol="0">
            <a:spAutoFit/>
          </a:bodyPr>
          <a:lstStyle/>
          <a:p>
            <a:r>
              <a:rPr lang="el-GR" dirty="0"/>
              <a:t>ΥΠΕΡΟΣ</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9"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EC23A100-86CA-9C9F-629E-9D3D78793A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1286" y="2402682"/>
            <a:ext cx="2794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a:extLst>
              <a:ext uri="{FF2B5EF4-FFF2-40B4-BE49-F238E27FC236}">
                <a16:creationId xmlns:a16="http://schemas.microsoft.com/office/drawing/2014/main" id="{45A504B2-B799-9CE2-D73D-B734A23C04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7750" y="2123282"/>
            <a:ext cx="20193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a:extLst>
              <a:ext uri="{FF2B5EF4-FFF2-40B4-BE49-F238E27FC236}">
                <a16:creationId xmlns:a16="http://schemas.microsoft.com/office/drawing/2014/main" id="{0FD03F6D-B0FA-7450-8587-8F9CB786A3B3}"/>
              </a:ext>
            </a:extLst>
          </p:cNvPr>
          <p:cNvSpPr txBox="1">
            <a:spLocks noChangeArrowheads="1"/>
          </p:cNvSpPr>
          <p:nvPr/>
        </p:nvSpPr>
        <p:spPr bwMode="auto">
          <a:xfrm>
            <a:off x="2099465" y="4815682"/>
            <a:ext cx="1857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dirty="0">
                <a:latin typeface="Calibri" panose="020F0502020204030204" pitchFamily="34" charset="0"/>
              </a:rPr>
              <a:t>Ομοταξία </a:t>
            </a:r>
            <a:r>
              <a:rPr lang="el-GR" altLang="en-US" dirty="0" err="1">
                <a:latin typeface="Calibri" panose="020F0502020204030204" pitchFamily="34" charset="0"/>
              </a:rPr>
              <a:t>Ευγλενοειδή</a:t>
            </a:r>
            <a:r>
              <a:rPr lang="en-US" altLang="en-US" dirty="0">
                <a:latin typeface="Calibri" panose="020F0502020204030204" pitchFamily="34" charset="0"/>
              </a:rPr>
              <a:t> </a:t>
            </a:r>
            <a:r>
              <a:rPr lang="en-US" altLang="en-US" i="1" dirty="0">
                <a:latin typeface="Calibri" panose="020F0502020204030204" pitchFamily="34" charset="0"/>
              </a:rPr>
              <a:t>Euglena</a:t>
            </a:r>
            <a:r>
              <a:rPr lang="el-GR" altLang="en-US" i="1" dirty="0">
                <a:latin typeface="Calibri" panose="020F0502020204030204" pitchFamily="34" charset="0"/>
              </a:rPr>
              <a:t> </a:t>
            </a:r>
            <a:r>
              <a:rPr lang="en-US" altLang="en-US" i="1" dirty="0" err="1">
                <a:latin typeface="Calibri" panose="020F0502020204030204" pitchFamily="34" charset="0"/>
              </a:rPr>
              <a:t>viridis</a:t>
            </a:r>
            <a:endParaRPr lang="en-US" altLang="en-US" i="1" dirty="0">
              <a:latin typeface="Calibri" panose="020F0502020204030204" pitchFamily="34" charset="0"/>
            </a:endParaRPr>
          </a:p>
        </p:txBody>
      </p:sp>
      <p:sp>
        <p:nvSpPr>
          <p:cNvPr id="35845" name="TextBox 4">
            <a:extLst>
              <a:ext uri="{FF2B5EF4-FFF2-40B4-BE49-F238E27FC236}">
                <a16:creationId xmlns:a16="http://schemas.microsoft.com/office/drawing/2014/main" id="{322FF66E-4EC6-D7AD-E562-19287F4131AB}"/>
              </a:ext>
            </a:extLst>
          </p:cNvPr>
          <p:cNvSpPr txBox="1">
            <a:spLocks noChangeArrowheads="1"/>
          </p:cNvSpPr>
          <p:nvPr/>
        </p:nvSpPr>
        <p:spPr bwMode="auto">
          <a:xfrm>
            <a:off x="6377784" y="4815682"/>
            <a:ext cx="2786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altLang="en-US" dirty="0">
                <a:latin typeface="Calibri" panose="020F0502020204030204" pitchFamily="34" charset="0"/>
              </a:rPr>
              <a:t>Ομοταξία Βλεφαριδοφόρα</a:t>
            </a:r>
            <a:endParaRPr lang="en-US" altLang="en-US" dirty="0">
              <a:latin typeface="Calibri" panose="020F0502020204030204" pitchFamily="34" charset="0"/>
            </a:endParaRPr>
          </a:p>
          <a:p>
            <a:pPr eaLnBrk="1" hangingPunct="1"/>
            <a:r>
              <a:rPr lang="en-US" altLang="en-US" i="1" dirty="0">
                <a:latin typeface="Calibri" panose="020F0502020204030204" pitchFamily="34" charset="0"/>
              </a:rPr>
              <a:t>Paramecium</a:t>
            </a:r>
            <a:endParaRPr lang="el-GR" altLang="en-US" i="1" dirty="0">
              <a:latin typeface="Calibri" panose="020F0502020204030204" pitchFamily="34" charset="0"/>
            </a:endParaRPr>
          </a:p>
        </p:txBody>
      </p:sp>
      <p:sp>
        <p:nvSpPr>
          <p:cNvPr id="3" name="TextBox 2">
            <a:extLst>
              <a:ext uri="{FF2B5EF4-FFF2-40B4-BE49-F238E27FC236}">
                <a16:creationId xmlns:a16="http://schemas.microsoft.com/office/drawing/2014/main" id="{76E78B66-A298-9283-71AF-9795871962D2}"/>
              </a:ext>
            </a:extLst>
          </p:cNvPr>
          <p:cNvSpPr txBox="1"/>
          <p:nvPr/>
        </p:nvSpPr>
        <p:spPr>
          <a:xfrm>
            <a:off x="495300" y="0"/>
            <a:ext cx="11201400" cy="461665"/>
          </a:xfrm>
          <a:prstGeom prst="rect">
            <a:avLst/>
          </a:prstGeom>
          <a:noFill/>
        </p:spPr>
        <p:txBody>
          <a:bodyPr wrap="square" rtlCol="0">
            <a:spAutoFit/>
          </a:bodyPr>
          <a:lstStyle/>
          <a:p>
            <a:pPr algn="just" eaLnBrk="1" hangingPunct="1"/>
            <a:r>
              <a:rPr lang="el-GR" altLang="en-US" sz="2400" b="1" dirty="0">
                <a:highlight>
                  <a:srgbClr val="00FF00"/>
                </a:highlight>
                <a:latin typeface="Times New Roman" panose="02020603050405020304" pitchFamily="18" charset="0"/>
                <a:cs typeface="Times New Roman" panose="02020603050405020304" pitchFamily="18" charset="0"/>
              </a:rPr>
              <a:t>ΒΑΣΙΛΕΙΟ ΤΩΝ ΖΩΩΝ: ΥΠΟΒΑΣΙΛΕΙΟ  ΠΡΩ</a:t>
            </a:r>
            <a:r>
              <a:rPr lang="en-GB" altLang="en-US" sz="2400" b="1" dirty="0">
                <a:highlight>
                  <a:srgbClr val="00FF00"/>
                </a:highlight>
                <a:latin typeface="Times New Roman" panose="02020603050405020304" pitchFamily="18" charset="0"/>
                <a:cs typeface="Times New Roman" panose="02020603050405020304" pitchFamily="18" charset="0"/>
              </a:rPr>
              <a:t>T</a:t>
            </a:r>
            <a:r>
              <a:rPr lang="el-GR" altLang="en-US" sz="2400" b="1" dirty="0">
                <a:highlight>
                  <a:srgbClr val="00FF00"/>
                </a:highlight>
                <a:latin typeface="Times New Roman" panose="02020603050405020304" pitchFamily="18" charset="0"/>
                <a:cs typeface="Times New Roman" panose="02020603050405020304" pitchFamily="18" charset="0"/>
              </a:rPr>
              <a:t>ΟΖΩΑ:</a:t>
            </a:r>
            <a:endParaRPr lang="en-US" sz="2400" dirty="0">
              <a:highlight>
                <a:srgbClr val="00FF00"/>
              </a:highlight>
            </a:endParaRPr>
          </a:p>
        </p:txBody>
      </p:sp>
      <p:sp>
        <p:nvSpPr>
          <p:cNvPr id="2" name="TextBox 1">
            <a:extLst>
              <a:ext uri="{FF2B5EF4-FFF2-40B4-BE49-F238E27FC236}">
                <a16:creationId xmlns:a16="http://schemas.microsoft.com/office/drawing/2014/main" id="{2C3AC6EB-B7D5-C6A4-F318-E700AEE69C93}"/>
              </a:ext>
            </a:extLst>
          </p:cNvPr>
          <p:cNvSpPr txBox="1"/>
          <p:nvPr/>
        </p:nvSpPr>
        <p:spPr>
          <a:xfrm>
            <a:off x="596899" y="711200"/>
            <a:ext cx="8566947" cy="1200329"/>
          </a:xfrm>
          <a:prstGeom prst="rect">
            <a:avLst/>
          </a:prstGeom>
          <a:noFill/>
        </p:spPr>
        <p:txBody>
          <a:bodyPr wrap="square" rtlCol="0">
            <a:spAutoFit/>
          </a:bodyPr>
          <a:lstStyle/>
          <a:p>
            <a:pPr algn="just"/>
            <a:r>
              <a:rPr lang="el-GR" altLang="en-US" b="1" dirty="0">
                <a:latin typeface="Times New Roman" panose="02020603050405020304" pitchFamily="18" charset="0"/>
                <a:cs typeface="Times New Roman" panose="02020603050405020304" pitchFamily="18" charset="0"/>
              </a:rPr>
              <a:t>ΣΥΝΟΜΟ</a:t>
            </a:r>
            <a:r>
              <a:rPr lang="en-GB" altLang="en-US" b="1" dirty="0">
                <a:latin typeface="Times New Roman" panose="02020603050405020304" pitchFamily="18" charset="0"/>
                <a:cs typeface="Times New Roman" panose="02020603050405020304" pitchFamily="18" charset="0"/>
              </a:rPr>
              <a:t>T</a:t>
            </a:r>
            <a:r>
              <a:rPr lang="el-GR" altLang="en-US" b="1" dirty="0">
                <a:latin typeface="Times New Roman" panose="02020603050405020304" pitchFamily="18" charset="0"/>
                <a:cs typeface="Times New Roman" panose="02020603050405020304" pitchFamily="18" charset="0"/>
              </a:rPr>
              <a:t>ΑΞΙΑ:  ΠΡΩ</a:t>
            </a:r>
            <a:r>
              <a:rPr lang="en-GB" altLang="en-US" b="1" dirty="0">
                <a:latin typeface="Times New Roman" panose="02020603050405020304" pitchFamily="18" charset="0"/>
                <a:cs typeface="Times New Roman" panose="02020603050405020304" pitchFamily="18" charset="0"/>
              </a:rPr>
              <a:t>T</a:t>
            </a:r>
            <a:r>
              <a:rPr lang="el-GR" altLang="en-US" b="1" dirty="0">
                <a:latin typeface="Times New Roman" panose="02020603050405020304" pitchFamily="18" charset="0"/>
                <a:cs typeface="Times New Roman" panose="02020603050405020304" pitchFamily="18" charset="0"/>
              </a:rPr>
              <a:t>ΟΖΩΑ</a:t>
            </a:r>
            <a:endParaRPr lang="el-GR" altLang="en-US" sz="1600" dirty="0"/>
          </a:p>
          <a:p>
            <a:pPr algn="just"/>
            <a:r>
              <a:rPr lang="el-GR" altLang="en-US" dirty="0">
                <a:latin typeface="Times New Roman" panose="02020603050405020304" pitchFamily="18" charset="0"/>
                <a:cs typeface="Times New Roman" panose="02020603050405020304" pitchFamily="18" charset="0"/>
              </a:rPr>
              <a:t>Κύρια χαρακτηριστικά :</a:t>
            </a:r>
            <a:endParaRPr lang="el-GR" altLang="en-US" sz="1600" dirty="0"/>
          </a:p>
          <a:p>
            <a:pPr algn="just"/>
            <a:r>
              <a:rPr lang="el-GR" altLang="en-US" dirty="0">
                <a:latin typeface="Times New Roman" panose="02020603050405020304" pitchFamily="18" charset="0"/>
                <a:cs typeface="Times New Roman" panose="02020603050405020304" pitchFamily="18" charset="0"/>
              </a:rPr>
              <a:t>	Είναι μονοκύτταροι ζωικοί οργανισμοί. Μερικές φορές σχηματίζουν αποικίες.</a:t>
            </a:r>
            <a:endParaRPr lang="el-GR" altLang="en-US" sz="1600" dirty="0"/>
          </a:p>
          <a:p>
            <a:endParaRPr lang="el-GR" dirty="0"/>
          </a:p>
        </p:txBody>
      </p:sp>
    </p:spTree>
    <p:extLst>
      <p:ext uri="{BB962C8B-B14F-4D97-AF65-F5344CB8AC3E}">
        <p14:creationId xmlns:p14="http://schemas.microsoft.com/office/powerpoint/2010/main" val="1026233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5584" y="-660400"/>
            <a:ext cx="11518231" cy="6133026"/>
          </a:xfrm>
          <a:prstGeom prst="rect">
            <a:avLst/>
          </a:prstGeom>
        </p:spPr>
        <p:txBody>
          <a:bodyPr wrap="square">
            <a:spAutoFit/>
          </a:bodyPr>
          <a:lstStyle/>
          <a:p>
            <a:pPr>
              <a:lnSpc>
                <a:spcPct val="107000"/>
              </a:lnSpc>
              <a:spcAft>
                <a:spcPts val="750"/>
              </a:spcAft>
            </a:pPr>
            <a:endPar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Αρκεί να θυμόσαστε τις Εξής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5 ΣΥΝΟΜΟΤΑΞΙΕΣ</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Συνομοταξίες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Μεταζώων</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Κοιλεντερόζωα,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Πλατυέλμινθες</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Μαλάκια,</a:t>
            </a:r>
            <a:endParaRPr lang="en-US"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Αρθρόποδα, Χορδωτά</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Aft>
                <a:spcPts val="750"/>
              </a:spcAft>
            </a:pP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Ένα επόμενο στάδιο διαφοράς στην οργάνωση του ΝΣ είναι </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η μετάβαση από τα Ασπόνδυλα στα Σπονδυλωτά.</a:t>
            </a:r>
            <a:endParaRPr lang="el-GR"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ΣΥΝΟΜΟ</a:t>
            </a:r>
            <a:r>
              <a:rPr lang="en-GB"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T</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ΑΞΙΑ: ΧΟΡΔΩ</a:t>
            </a:r>
            <a:r>
              <a:rPr lang="en-GB"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T</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Α (Σπονδυλωτά): </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έχουν νωτιαίο μυελό που περιβάλλεται από οστεώδη σπονδυλική στήλη. </a:t>
            </a:r>
            <a:endParaRPr lang="el-GR"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Ομοταξίες</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1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Χονδριχθύες</a:t>
            </a:r>
            <a:r>
              <a:rPr lang="el-GR" sz="1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(Καρχαρίας, έχει σκελετό από χόνδρο), </a:t>
            </a:r>
            <a:r>
              <a:rPr lang="el-GR" sz="1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Οστεϊχθύες</a:t>
            </a:r>
            <a:r>
              <a:rPr lang="el-GR" sz="1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1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τα πιο πολλά ψάρια με σκελετό από οστό-(κόκαλο</a:t>
            </a:r>
            <a:r>
              <a:rPr lang="el-GR" sz="1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endParaRPr lang="el-G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sz="2400" b="1"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Ιχθείς</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Αμφίβια, Ερπετά (</a:t>
            </a:r>
            <a:r>
              <a:rPr lang="en-US" sz="24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Vipera</a:t>
            </a:r>
            <a:r>
              <a:rPr lang="en-US"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ammodytes</a:t>
            </a:r>
            <a:r>
              <a:rPr lang="en-US"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r>
              <a:rPr lang="el-GR" sz="240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οχιά</a:t>
            </a:r>
            <a:r>
              <a:rPr lang="el-GR" sz="2400"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Πτηνά, Θηλαστικά.</a:t>
            </a:r>
          </a:p>
          <a:p>
            <a:pPr>
              <a:lnSpc>
                <a:spcPct val="107000"/>
              </a:lnSpc>
              <a:spcAft>
                <a:spcPts val="750"/>
              </a:spcAft>
            </a:pPr>
            <a:r>
              <a:rPr lang="el-GR"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Υπέρ-τάξη: Ευθήρια και </a:t>
            </a:r>
            <a:endParaRPr lang="en-US"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750"/>
              </a:spcAft>
            </a:pPr>
            <a:r>
              <a:rPr lang="el-GR" sz="2400" b="1" dirty="0">
                <a:solidFill>
                  <a:srgbClr val="444444"/>
                </a:solidFill>
                <a:latin typeface="Arial" panose="020B0604020202020204" pitchFamily="34" charset="0"/>
                <a:ea typeface="Calibri" panose="020F0502020204030204" pitchFamily="34" charset="0"/>
                <a:cs typeface="Times New Roman" panose="02020603050405020304" pitchFamily="18" charset="0"/>
              </a:rPr>
              <a:t>Τ</a:t>
            </a:r>
            <a:r>
              <a:rPr lang="el-GR"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άξεις: Περισσοδάκτυλα (</a:t>
            </a:r>
            <a:r>
              <a:rPr lang="el-GR" altLang="en-US" sz="2400" b="1" i="1" dirty="0" err="1"/>
              <a:t>Equus</a:t>
            </a:r>
            <a:r>
              <a:rPr lang="el-GR" altLang="en-US" sz="2400" b="1" i="1" dirty="0"/>
              <a:t> </a:t>
            </a:r>
            <a:r>
              <a:rPr lang="el-GR" altLang="en-US" sz="2400" b="1" i="1" dirty="0" err="1"/>
              <a:t>caballus</a:t>
            </a:r>
            <a:r>
              <a:rPr lang="el-GR" altLang="en-US" sz="2400" b="1" i="1" dirty="0"/>
              <a:t>/</a:t>
            </a:r>
            <a:r>
              <a:rPr lang="en-US" altLang="en-US" sz="2400" b="1" i="1" dirty="0" err="1"/>
              <a:t>asinus</a:t>
            </a:r>
            <a:r>
              <a:rPr lang="el-GR" altLang="en-US" sz="2400" b="1" i="1" dirty="0"/>
              <a:t>)</a:t>
            </a:r>
            <a:r>
              <a:rPr lang="el-GR"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 και Πρωτεύοντα (</a:t>
            </a:r>
            <a:r>
              <a:rPr lang="en-US" sz="2400" b="1" dirty="0">
                <a:solidFill>
                  <a:srgbClr val="444444"/>
                </a:solidFill>
                <a:effectLst/>
                <a:latin typeface="Arial" panose="020B0604020202020204" pitchFamily="34" charset="0"/>
                <a:ea typeface="Calibri" panose="020F0502020204030204" pitchFamily="34" charset="0"/>
                <a:cs typeface="Times New Roman" panose="02020603050405020304" pitchFamily="18" charset="0"/>
              </a:rPr>
              <a:t>Homo sapiens)</a:t>
            </a:r>
            <a:endParaRPr lang="el-GR"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Τίτλος 2"/>
          <p:cNvSpPr>
            <a:spLocks noGrp="1"/>
          </p:cNvSpPr>
          <p:nvPr>
            <p:ph type="title"/>
          </p:nvPr>
        </p:nvSpPr>
        <p:spPr>
          <a:xfrm>
            <a:off x="723900" y="-1168400"/>
            <a:ext cx="10515600" cy="939800"/>
          </a:xfrm>
        </p:spPr>
        <p:txBody>
          <a:bodyPr>
            <a:normAutofit fontScale="90000"/>
          </a:bodyPr>
          <a:lstStyle/>
          <a:p>
            <a:r>
              <a:rPr lang="el-GR" b="1" dirty="0"/>
              <a:t>ΒΑΣΙΛΕΙΟ των Ζώων*=</a:t>
            </a:r>
            <a:r>
              <a:rPr lang="el-GR"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Υποβασίλειο:</a:t>
            </a:r>
            <a:r>
              <a:rPr lang="el-GR"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l-GR" b="1"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ΜΕΤΑΖΩΑ</a:t>
            </a:r>
            <a:r>
              <a:rPr lang="el-GR"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r>
              <a:rPr lang="el-GR" b="1" dirty="0"/>
              <a:t> </a:t>
            </a:r>
            <a:br>
              <a:rPr lang="el-GR" b="1" dirty="0"/>
            </a:br>
            <a:endParaRPr lang="el-GR" sz="2400" b="1" dirty="0"/>
          </a:p>
        </p:txBody>
      </p:sp>
    </p:spTree>
    <p:extLst>
      <p:ext uri="{BB962C8B-B14F-4D97-AF65-F5344CB8AC3E}">
        <p14:creationId xmlns:p14="http://schemas.microsoft.com/office/powerpoint/2010/main" val="158874602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10146</TotalTime>
  <Words>4079</Words>
  <Application>Microsoft Office PowerPoint</Application>
  <PresentationFormat>Ευρεία οθόνη</PresentationFormat>
  <Paragraphs>246</Paragraphs>
  <Slides>33</Slides>
  <Notes>27</Notes>
  <HiddenSlides>0</HiddenSlides>
  <MMClips>9</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33</vt:i4>
      </vt:variant>
    </vt:vector>
  </HeadingPairs>
  <TitlesOfParts>
    <vt:vector size="42" baseType="lpstr">
      <vt:lpstr>Abadi</vt:lpstr>
      <vt:lpstr>Arial</vt:lpstr>
      <vt:lpstr>Bahnschrift</vt:lpstr>
      <vt:lpstr>Calibri</vt:lpstr>
      <vt:lpstr>Comic Sans MS</vt:lpstr>
      <vt:lpstr>Times New Roman</vt:lpstr>
      <vt:lpstr>Trebuchet MS</vt:lpstr>
      <vt:lpstr>Wingdings 3</vt:lpstr>
      <vt:lpstr>Facet</vt:lpstr>
      <vt:lpstr>ΜΑΘΗΜΑ #5  ΒΑΣΙΛΕΙΟ TΩΝ ΖΩΩΝ (ΚΑΙ ΣΥΝΔΕΣΗ ΜΕ ΤΟ Μ-4) </vt:lpstr>
      <vt:lpstr>Παρουσίαση του PowerPoint</vt:lpstr>
      <vt:lpstr>Ιστορία της εμφάνισης των 4 κύριων ομάδων (Συνομοταξίες) του Βασιλείου των Φυτών:</vt:lpstr>
      <vt:lpstr>Κύριοι παράγοντες που επηρέασαν την εξέλιξη των φυτών: Ο Τρόπος πολλαπλασιασμού και ο τρόπος μεταφοράς του νερού (ύπαρξη σωλήνων).</vt:lpstr>
      <vt:lpstr>Συνομοταξία Σπερματόφυτα= 2 Ομοταξίες</vt:lpstr>
      <vt:lpstr>ΟΜΟΤΑΞΙΑ: ΑΓΓΕΙΟΣΠΕΡΜΑ «Tα μονοκοτυλήδονα και τα δικοτυλήδονα ανθίζανε στον κάμπο σου το 'χαν πει στον κλήδονα και σμίξαμε φιλήδονα τα χείλια μας, Mαλάμω!» (Γ. Σεφέρης)  </vt:lpstr>
      <vt:lpstr>Εικόνα :  ΤυπικΟ Ανθος ενΟς φυΤΟύ (αγγειΟσπερμου).</vt:lpstr>
      <vt:lpstr>Παρουσίαση του PowerPoint</vt:lpstr>
      <vt:lpstr>ΒΑΣΙΛΕΙΟ των Ζώων*= Υποβασίλειο: ΜΕΤΑΖΩΑ.  </vt:lpstr>
      <vt:lpstr>ΥΠΑΡΧΟΥΝ 8 ΣΥΝΟΜΟΤΑΞΙΕΣ, ΑΛΛΑ ΘΑ ΘΥΜΟΣΑΣΤΕ ΤΙΣ ΕΞΗΣ 4!</vt:lpstr>
      <vt:lpstr>Παρουσίαση του PowerPoint</vt:lpstr>
      <vt:lpstr>Παρουσίαση του PowerPoint</vt:lpstr>
      <vt:lpstr>Συνομοταξια Δακτυλιδιοσκώληκες</vt:lpstr>
      <vt:lpstr>ΣΥΝΟΜΟTΑΞΙΑ:  ΑΡΘΡΟΠΟΔΑ </vt:lpstr>
      <vt:lpstr>ΟμοταξΙα : Εντομα. </vt:lpstr>
      <vt:lpstr>Παρουσίαση του PowerPoint</vt:lpstr>
      <vt:lpstr>Παρουσίαση του PowerPoint</vt:lpstr>
      <vt:lpstr>Ομοταξία: Αμφίβια (Amphibia)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Νευρικό Σύστημα</vt:lpstr>
      <vt:lpstr>Είδη Συμμετρίας: Έννοια που συνοδεύει την εξέλιξη των ΝΣ.</vt:lpstr>
      <vt:lpstr>Παρουσίαση του PowerPoint</vt:lpstr>
      <vt:lpstr>Είδη Συμμετρίας- Συνέχεια</vt:lpstr>
      <vt:lpstr>Από το Νευρικό Δίκτυο στα Γάγγλια</vt:lpstr>
      <vt:lpstr>Α. Οι σημαντικότεροι σταθμοί στην εξέλιξη του ΝΣ των ζώων, γενικά: 1ο Στάδιο: Από τους Σπόγγους στα Σπονδυλωτά. </vt:lpstr>
      <vt:lpstr>2ο Στάδιο: Εξέλιξη του Εγκεφάλου στη Συνομοταξία των Χορδωτών (Σπονδυλωτα): Από τα ψάρια στον Άνθρωπο.</vt:lpstr>
      <vt:lpstr>Β΄ Ποιοι   είναι οι σημαντικότεροι σταθμοί στην εξέλιξη του ΝΣ της Συνομοταξίας των Σπονδυλωτών; [Ζήτημα 2ο, 20%]  </vt:lpstr>
      <vt:lpstr>ΙΠΠΟΚΑΜΠΟΣ: το όργανο της μνήμης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Kyriacos Athanasiou</dc:creator>
  <cp:lastModifiedBy>Kyriacos Athanasiou</cp:lastModifiedBy>
  <cp:revision>126</cp:revision>
  <dcterms:created xsi:type="dcterms:W3CDTF">2019-10-04T15:30:00Z</dcterms:created>
  <dcterms:modified xsi:type="dcterms:W3CDTF">2025-10-28T16:50:58Z</dcterms:modified>
</cp:coreProperties>
</file>