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49"/>
  </p:notesMasterIdLst>
  <p:sldIdLst>
    <p:sldId id="517" r:id="rId2"/>
    <p:sldId id="541" r:id="rId3"/>
    <p:sldId id="374" r:id="rId4"/>
    <p:sldId id="479" r:id="rId5"/>
    <p:sldId id="542" r:id="rId6"/>
    <p:sldId id="475" r:id="rId7"/>
    <p:sldId id="279" r:id="rId8"/>
    <p:sldId id="508" r:id="rId9"/>
    <p:sldId id="516" r:id="rId10"/>
    <p:sldId id="506" r:id="rId11"/>
    <p:sldId id="284" r:id="rId12"/>
    <p:sldId id="329" r:id="rId13"/>
    <p:sldId id="328" r:id="rId14"/>
    <p:sldId id="297" r:id="rId15"/>
    <p:sldId id="298" r:id="rId16"/>
    <p:sldId id="539" r:id="rId17"/>
    <p:sldId id="484" r:id="rId18"/>
    <p:sldId id="537" r:id="rId19"/>
    <p:sldId id="289" r:id="rId20"/>
    <p:sldId id="348" r:id="rId21"/>
    <p:sldId id="410" r:id="rId22"/>
    <p:sldId id="490" r:id="rId23"/>
    <p:sldId id="491" r:id="rId24"/>
    <p:sldId id="488" r:id="rId25"/>
    <p:sldId id="492" r:id="rId26"/>
    <p:sldId id="493" r:id="rId27"/>
    <p:sldId id="494" r:id="rId28"/>
    <p:sldId id="495" r:id="rId29"/>
    <p:sldId id="496" r:id="rId30"/>
    <p:sldId id="497" r:id="rId31"/>
    <p:sldId id="500" r:id="rId32"/>
    <p:sldId id="504" r:id="rId33"/>
    <p:sldId id="503" r:id="rId34"/>
    <p:sldId id="502" r:id="rId35"/>
    <p:sldId id="266" r:id="rId36"/>
    <p:sldId id="501" r:id="rId37"/>
    <p:sldId id="499" r:id="rId38"/>
    <p:sldId id="301" r:id="rId39"/>
    <p:sldId id="444" r:id="rId40"/>
    <p:sldId id="302" r:id="rId41"/>
    <p:sldId id="299" r:id="rId42"/>
    <p:sldId id="384" r:id="rId43"/>
    <p:sldId id="545" r:id="rId44"/>
    <p:sldId id="511" r:id="rId45"/>
    <p:sldId id="512" r:id="rId46"/>
    <p:sldId id="513" r:id="rId47"/>
    <p:sldId id="514" r:id="rId48"/>
  </p:sldIdLst>
  <p:sldSz cx="9144000" cy="6858000" type="screen4x3"/>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96B450-FD2B-E80A-761E-EF6E028D5089}" name="Kyriacos Athanasiou" initials="KA" userId="S::kathanas@o365.uoa.gr::11b6d5e1-9b6c-4670-a6de-e48c0a664b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59" autoAdjust="0"/>
    <p:restoredTop sz="90649" autoAdjust="0"/>
  </p:normalViewPr>
  <p:slideViewPr>
    <p:cSldViewPr>
      <p:cViewPr varScale="1">
        <p:scale>
          <a:sx n="93" d="100"/>
          <a:sy n="93" d="100"/>
        </p:scale>
        <p:origin x="720" y="72"/>
      </p:cViewPr>
      <p:guideLst>
        <p:guide orient="horz" pos="2160"/>
        <p:guide pos="2880"/>
      </p:guideLst>
    </p:cSldViewPr>
  </p:slideViewPr>
  <p:outlineViewPr>
    <p:cViewPr>
      <p:scale>
        <a:sx n="33" d="100"/>
        <a:sy n="33" d="100"/>
      </p:scale>
      <p:origin x="0" y="108"/>
    </p:cViewPr>
  </p:outlineViewPr>
  <p:notesTextViewPr>
    <p:cViewPr>
      <p:scale>
        <a:sx n="100" d="100"/>
        <a:sy n="100" d="100"/>
      </p:scale>
      <p:origin x="0" y="0"/>
    </p:cViewPr>
  </p:notesTextViewPr>
  <p:sorterViewPr>
    <p:cViewPr>
      <p:scale>
        <a:sx n="66" d="100"/>
        <a:sy n="66" d="100"/>
      </p:scale>
      <p:origin x="0" y="5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8T14:28:55.3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0,'0'3538'0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8T14:29:23.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121 0 0,'-121'3810'0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0936"/>
          </a:xfrm>
          <a:prstGeom prst="rect">
            <a:avLst/>
          </a:prstGeom>
        </p:spPr>
        <p:txBody>
          <a:bodyPr vert="horz" lIns="96616" tIns="48308" rIns="96616" bIns="48308" rtlCol="0"/>
          <a:lstStyle>
            <a:lvl1pPr algn="l">
              <a:defRPr sz="1300">
                <a:latin typeface="Arial" charset="0"/>
                <a:cs typeface="+mn-cs"/>
              </a:defRPr>
            </a:lvl1pPr>
          </a:lstStyle>
          <a:p>
            <a:pPr>
              <a:defRPr/>
            </a:pPr>
            <a:endParaRPr lang="el-GR"/>
          </a:p>
        </p:txBody>
      </p:sp>
      <p:sp>
        <p:nvSpPr>
          <p:cNvPr id="3" name="Date Placeholder 2"/>
          <p:cNvSpPr>
            <a:spLocks noGrp="1"/>
          </p:cNvSpPr>
          <p:nvPr>
            <p:ph type="dt" idx="1"/>
          </p:nvPr>
        </p:nvSpPr>
        <p:spPr>
          <a:xfrm>
            <a:off x="3902597" y="0"/>
            <a:ext cx="2985558" cy="500936"/>
          </a:xfrm>
          <a:prstGeom prst="rect">
            <a:avLst/>
          </a:prstGeom>
        </p:spPr>
        <p:txBody>
          <a:bodyPr vert="horz" lIns="96616" tIns="48308" rIns="96616" bIns="48308" rtlCol="0"/>
          <a:lstStyle>
            <a:lvl1pPr algn="r">
              <a:defRPr sz="1300">
                <a:latin typeface="Arial" charset="0"/>
                <a:cs typeface="+mn-cs"/>
              </a:defRPr>
            </a:lvl1pPr>
          </a:lstStyle>
          <a:p>
            <a:pPr>
              <a:defRPr/>
            </a:pPr>
            <a:fld id="{F12CBA56-A974-49F5-B2A6-BCF9044DFEE0}" type="datetimeFigureOut">
              <a:rPr lang="el-GR"/>
              <a:pPr>
                <a:defRPr/>
              </a:pPr>
              <a:t>15/10/2025</a:t>
            </a:fld>
            <a:endParaRPr lang="el-GR"/>
          </a:p>
        </p:txBody>
      </p:sp>
      <p:sp>
        <p:nvSpPr>
          <p:cNvPr id="4" name="Slide Image Placeholder 3"/>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6616" tIns="48308" rIns="96616" bIns="48308" rtlCol="0" anchor="ctr"/>
          <a:lstStyle/>
          <a:p>
            <a:pPr lvl="0"/>
            <a:endParaRPr lang="el-GR" noProof="0"/>
          </a:p>
        </p:txBody>
      </p:sp>
      <p:sp>
        <p:nvSpPr>
          <p:cNvPr id="5" name="Notes Placeholder 4"/>
          <p:cNvSpPr>
            <a:spLocks noGrp="1"/>
          </p:cNvSpPr>
          <p:nvPr>
            <p:ph type="body" sz="quarter" idx="3"/>
          </p:nvPr>
        </p:nvSpPr>
        <p:spPr>
          <a:xfrm>
            <a:off x="688975" y="4758889"/>
            <a:ext cx="5511800" cy="4508421"/>
          </a:xfrm>
          <a:prstGeom prst="rect">
            <a:avLst/>
          </a:prstGeom>
        </p:spPr>
        <p:txBody>
          <a:bodyPr vert="horz" lIns="96616" tIns="48308" rIns="96616"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9516038"/>
            <a:ext cx="2985558" cy="500936"/>
          </a:xfrm>
          <a:prstGeom prst="rect">
            <a:avLst/>
          </a:prstGeom>
        </p:spPr>
        <p:txBody>
          <a:bodyPr vert="horz" lIns="96616" tIns="48308" rIns="96616" bIns="48308" rtlCol="0" anchor="b"/>
          <a:lstStyle>
            <a:lvl1pPr algn="l">
              <a:defRPr sz="1300">
                <a:latin typeface="Arial" charset="0"/>
                <a:cs typeface="+mn-cs"/>
              </a:defRPr>
            </a:lvl1pPr>
          </a:lstStyle>
          <a:p>
            <a:pPr>
              <a:defRPr/>
            </a:pPr>
            <a:endParaRPr lang="el-GR"/>
          </a:p>
        </p:txBody>
      </p:sp>
      <p:sp>
        <p:nvSpPr>
          <p:cNvPr id="7" name="Slide Number Placeholder 6"/>
          <p:cNvSpPr>
            <a:spLocks noGrp="1"/>
          </p:cNvSpPr>
          <p:nvPr>
            <p:ph type="sldNum" sz="quarter" idx="5"/>
          </p:nvPr>
        </p:nvSpPr>
        <p:spPr>
          <a:xfrm>
            <a:off x="3902597" y="9516038"/>
            <a:ext cx="2985558" cy="500936"/>
          </a:xfrm>
          <a:prstGeom prst="rect">
            <a:avLst/>
          </a:prstGeom>
        </p:spPr>
        <p:txBody>
          <a:bodyPr vert="horz" lIns="96616" tIns="48308" rIns="96616" bIns="48308" rtlCol="0" anchor="b"/>
          <a:lstStyle>
            <a:lvl1pPr algn="r">
              <a:defRPr sz="1300">
                <a:latin typeface="Arial" charset="0"/>
                <a:cs typeface="+mn-cs"/>
              </a:defRPr>
            </a:lvl1pPr>
          </a:lstStyle>
          <a:p>
            <a:pPr>
              <a:defRPr/>
            </a:pPr>
            <a:fld id="{42A38314-94B7-42C3-A2DD-450EC8DF7210}"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tovima.gr/2011/11/23/world/emfylios-me-thymata-tis-geneiades-stin-airesi-twn-ami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A38314-94B7-42C3-A2DD-450EC8DF7210}" type="slidenum">
              <a:rPr lang="el-GR" smtClean="0"/>
              <a:pPr>
                <a:defRPr/>
              </a:pPr>
              <a:t>1</a:t>
            </a:fld>
            <a:endParaRPr lang="el-GR"/>
          </a:p>
        </p:txBody>
      </p:sp>
    </p:spTree>
    <p:extLst>
      <p:ext uri="{BB962C8B-B14F-4D97-AF65-F5344CB8AC3E}">
        <p14:creationId xmlns:p14="http://schemas.microsoft.com/office/powerpoint/2010/main" val="4135025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31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D424154-F289-45EE-BFAF-A7F31F2C7ADA}" type="slidenum">
              <a:rPr lang="el-GR" smtClean="0">
                <a:latin typeface="Arial" pitchFamily="34" charset="0"/>
              </a:rPr>
              <a:pPr>
                <a:defRPr/>
              </a:pPr>
              <a:t>13</a:t>
            </a:fld>
            <a:endParaRPr lang="el-GR">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2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E6D5C91-BB1F-45B5-B162-666CB6C03713}" type="slidenum">
              <a:rPr lang="el-GR" smtClean="0">
                <a:latin typeface="Arial" pitchFamily="34" charset="0"/>
              </a:rPr>
              <a:pPr>
                <a:defRPr/>
              </a:pPr>
              <a:t>14</a:t>
            </a:fld>
            <a:endParaRPr lang="el-GR">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4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246FEDF-BCD5-448C-8506-D71B99BB92EA}" type="slidenum">
              <a:rPr lang="el-GR" smtClean="0">
                <a:latin typeface="Arial" pitchFamily="34" charset="0"/>
              </a:rPr>
              <a:pPr>
                <a:defRPr/>
              </a:pPr>
              <a:t>15</a:t>
            </a:fld>
            <a:endParaRPr lang="el-GR">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A7E8FE7-DFEE-4F5A-808F-AA11136498DF}" type="slidenum">
              <a:rPr lang="el-GR" smtClean="0"/>
              <a:pPr>
                <a:defRPr/>
              </a:pPr>
              <a:t>17</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42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825EE46-193E-4563-BDF5-B5A73739D1C1}" type="slidenum">
              <a:rPr lang="el-GR" smtClean="0">
                <a:latin typeface="Arial" pitchFamily="34" charset="0"/>
              </a:rPr>
              <a:pPr>
                <a:defRPr/>
              </a:pPr>
              <a:t>19</a:t>
            </a:fld>
            <a:endParaRPr lang="el-GR">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98660" name="Slide Number Placeholder 3"/>
          <p:cNvSpPr txBox="1">
            <a:spLocks noGrp="1"/>
          </p:cNvSpPr>
          <p:nvPr/>
        </p:nvSpPr>
        <p:spPr bwMode="auto">
          <a:xfrm>
            <a:off x="3902597" y="9516038"/>
            <a:ext cx="2985558" cy="500936"/>
          </a:xfrm>
          <a:prstGeom prst="rect">
            <a:avLst/>
          </a:prstGeom>
          <a:noFill/>
          <a:ln w="9525">
            <a:noFill/>
            <a:miter lim="800000"/>
            <a:headEnd/>
            <a:tailEnd/>
          </a:ln>
        </p:spPr>
        <p:txBody>
          <a:bodyPr lIns="96616" tIns="48308" rIns="96616" bIns="48308" anchor="b"/>
          <a:lstStyle/>
          <a:p>
            <a:pPr algn="r"/>
            <a:fld id="{9F9112F7-87DB-437E-BD00-DBB86EC62F05}" type="slidenum">
              <a:rPr lang="el-GR" sz="1300">
                <a:latin typeface="Tahoma" pitchFamily="34" charset="0"/>
              </a:rPr>
              <a:pPr algn="r"/>
              <a:t>20</a:t>
            </a:fld>
            <a:endParaRPr lang="el-GR" sz="1300">
              <a:latin typeface="Tahom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598786-7972-42A1-9BCF-8193FF9959DC}" type="slidenum">
              <a:rPr lang="el-GR" smtClean="0">
                <a:latin typeface="Arial" pitchFamily="34" charset="0"/>
              </a:rPr>
              <a:pPr>
                <a:defRPr/>
              </a:pPr>
              <a:t>21</a:t>
            </a:fld>
            <a:endParaRPr lang="el-GR">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2A2F2DF-09B3-4F28-B14A-6EAA595EA21D}" type="slidenum">
              <a:rPr lang="el-GR" smtClean="0">
                <a:latin typeface="Arial" pitchFamily="34" charset="0"/>
              </a:rPr>
              <a:pPr>
                <a:defRPr/>
              </a:pPr>
              <a:t>22</a:t>
            </a:fld>
            <a:endParaRPr lang="el-GR">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7C62435-3055-48E4-86E1-F82B60EDD333}" type="slidenum">
              <a:rPr lang="el-GR" smtClean="0">
                <a:latin typeface="Arial" pitchFamily="34" charset="0"/>
              </a:rPr>
              <a:pPr>
                <a:defRPr/>
              </a:pPr>
              <a:t>23</a:t>
            </a:fld>
            <a:endParaRPr lang="el-GR">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84AD6BE3-7BEB-4927-991A-9D6169294CC1}" type="slidenum">
              <a:rPr lang="el-GR" smtClean="0"/>
              <a:pPr>
                <a:defRPr/>
              </a:pPr>
              <a:t>24</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5598786-7972-42A1-9BCF-8193FF9959DC}" type="slidenum">
              <a:rPr lang="el-GR" smtClean="0">
                <a:latin typeface="Arial" pitchFamily="34" charset="0"/>
              </a:rPr>
              <a:pPr>
                <a:defRPr/>
              </a:pPr>
              <a:t>2</a:t>
            </a:fld>
            <a:endParaRPr lang="el-GR">
              <a:latin typeface="Arial" pitchFamily="34" charset="0"/>
            </a:endParaRPr>
          </a:p>
        </p:txBody>
      </p:sp>
    </p:spTree>
    <p:extLst>
      <p:ext uri="{BB962C8B-B14F-4D97-AF65-F5344CB8AC3E}">
        <p14:creationId xmlns:p14="http://schemas.microsoft.com/office/powerpoint/2010/main" val="1322969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5DB87F8-39C6-4188-A003-FD1EF26A073F}" type="slidenum">
              <a:rPr lang="el-GR" smtClean="0">
                <a:latin typeface="Arial" pitchFamily="34" charset="0"/>
              </a:rPr>
              <a:pPr>
                <a:defRPr/>
              </a:pPr>
              <a:t>25</a:t>
            </a:fld>
            <a:endParaRPr lang="el-GR">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4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7B6CED-0677-41B4-870E-D227C3A6BB05}" type="slidenum">
              <a:rPr lang="el-GR" smtClean="0">
                <a:latin typeface="Arial" pitchFamily="34" charset="0"/>
              </a:rPr>
              <a:pPr>
                <a:defRPr/>
              </a:pPr>
              <a:t>26</a:t>
            </a:fld>
            <a:endParaRPr lang="el-GR">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5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0578061-B474-498A-BC9C-A0D9C7C6B953}" type="slidenum">
              <a:rPr lang="el-GR" smtClean="0">
                <a:latin typeface="Arial" pitchFamily="34" charset="0"/>
              </a:rPr>
              <a:pPr>
                <a:defRPr/>
              </a:pPr>
              <a:t>27</a:t>
            </a:fld>
            <a:endParaRPr lang="el-GR">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6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422913F-9734-4ED9-976F-A6B9F7CC6BD2}" type="slidenum">
              <a:rPr lang="el-GR" smtClean="0">
                <a:latin typeface="Arial" pitchFamily="34" charset="0"/>
              </a:rPr>
              <a:pPr>
                <a:defRPr/>
              </a:pPr>
              <a:t>28</a:t>
            </a:fld>
            <a:endParaRPr lang="el-GR">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7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4370D9B-8CE8-43C4-A8F4-C39200425A3A}" type="slidenum">
              <a:rPr lang="el-GR" smtClean="0">
                <a:latin typeface="Arial" pitchFamily="34" charset="0"/>
              </a:rPr>
              <a:pPr>
                <a:defRPr/>
              </a:pPr>
              <a:t>29</a:t>
            </a:fld>
            <a:endParaRPr lang="el-GR">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06E9991-50AA-448D-A0E8-AC6680532B03}" type="slidenum">
              <a:rPr lang="el-GR" smtClean="0">
                <a:latin typeface="Arial" pitchFamily="34" charset="0"/>
              </a:rPr>
              <a:pPr>
                <a:defRPr/>
              </a:pPr>
              <a:t>30</a:t>
            </a:fld>
            <a:endParaRPr lang="el-GR">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62E85907-1116-41BD-9049-D1F95C88424B}" type="slidenum">
              <a:rPr lang="el-GR" smtClean="0"/>
              <a:pPr>
                <a:defRPr/>
              </a:pPr>
              <a:t>31</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2E2620F-FD70-4EF9-BAB3-5BB059854EB4}" type="slidenum">
              <a:rPr lang="el-GR" smtClean="0"/>
              <a:pPr>
                <a:defRPr/>
              </a:pPr>
              <a:t>32</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4" name="Slide Number Placeholder 3"/>
          <p:cNvSpPr>
            <a:spLocks noGrp="1"/>
          </p:cNvSpPr>
          <p:nvPr>
            <p:ph type="sldNum" sz="quarter" idx="5"/>
          </p:nvPr>
        </p:nvSpPr>
        <p:spPr/>
        <p:txBody>
          <a:bodyPr/>
          <a:lstStyle/>
          <a:p>
            <a:pPr>
              <a:defRPr/>
            </a:pPr>
            <a:fld id="{6E1258A3-0D33-4049-9C11-A692571DEF0C}" type="slidenum">
              <a:rPr lang="el-GR" smtClean="0"/>
              <a:pPr>
                <a:defRPr/>
              </a:pPr>
              <a:t>33</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A0E150D5-F02F-428B-8CEC-ACE8D9A3DBED}" type="slidenum">
              <a:rPr lang="el-GR" smtClean="0"/>
              <a:pPr>
                <a:defRPr/>
              </a:pPr>
              <a:t>34</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EF62195-871A-451C-B8B3-09F733E94509}" type="slidenum">
              <a:rPr lang="el-GR" smtClean="0">
                <a:latin typeface="Arial" pitchFamily="34" charset="0"/>
              </a:rPr>
              <a:pPr>
                <a:defRPr/>
              </a:pPr>
              <a:t>3</a:t>
            </a:fld>
            <a:endParaRPr lang="el-GR">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*Τον έχουμε συναντήσει και στο Μάθημα</a:t>
            </a:r>
            <a:r>
              <a:rPr lang="el-GR" baseline="0" dirty="0"/>
              <a:t> της Βιολογίας, στο κεφ. της Εξέλιξης στο «Φαινόμενο του Ιδρυτή». Θυμηθείτε, «Άμις»</a:t>
            </a:r>
          </a:p>
          <a:p>
            <a:r>
              <a:rPr lang="en-US" dirty="0">
                <a:hlinkClick r:id="rId3"/>
              </a:rPr>
              <a:t>https://www.tovima.gr/2011/11/23/world/emfylios-me-thymata-tis-geneiades-stin-airesi-twn-amis/</a:t>
            </a:r>
            <a:r>
              <a:rPr lang="el-GR" dirty="0"/>
              <a:t> </a:t>
            </a:r>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35</a:t>
            </a:fld>
            <a:endParaRPr lang="el-GR" altLang="el-GR"/>
          </a:p>
        </p:txBody>
      </p:sp>
    </p:spTree>
    <p:extLst>
      <p:ext uri="{BB962C8B-B14F-4D97-AF65-F5344CB8AC3E}">
        <p14:creationId xmlns:p14="http://schemas.microsoft.com/office/powerpoint/2010/main" val="2814305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7DA7E1E-A056-4C50-A758-FE2FD9D8F2B0}" type="slidenum">
              <a:rPr lang="el-GR" smtClean="0"/>
              <a:pPr>
                <a:defRPr/>
              </a:pPr>
              <a:t>36</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marL="347472" marR="0" indent="-347472" algn="just" rtl="0" eaLnBrk="1" fontAlgn="t" latinLnBrk="0" hangingPunct="1">
              <a:lnSpc>
                <a:spcPts val="1200"/>
              </a:lnSpc>
              <a:spcBef>
                <a:spcPts val="0"/>
              </a:spcBef>
              <a:spcAft>
                <a:spcPts val="1000"/>
              </a:spcAft>
              <a:buClrTx/>
              <a:buSzPts val="1400"/>
              <a:buFont typeface="+mj-lt"/>
              <a:buAutoNum type="arabicPeriod"/>
            </a:pPr>
            <a:r>
              <a:rPr lang="el-GR" sz="1800" b="0" i="0" u="none" strike="noStrike" kern="1200" dirty="0">
                <a:solidFill>
                  <a:srgbClr val="000000"/>
                </a:solidFill>
                <a:effectLst/>
                <a:latin typeface="Calibri" panose="020F0502020204030204" pitchFamily="34" charset="0"/>
              </a:rPr>
              <a:t>Οι </a:t>
            </a:r>
            <a:r>
              <a:rPr lang="el-GR" sz="1800" b="0" i="0" u="none" strike="noStrike" kern="1200" dirty="0" err="1">
                <a:solidFill>
                  <a:srgbClr val="000000"/>
                </a:solidFill>
                <a:effectLst/>
                <a:latin typeface="Calibri" panose="020F0502020204030204" pitchFamily="34" charset="0"/>
              </a:rPr>
              <a:t>πιγκουϊνοι</a:t>
            </a:r>
            <a:r>
              <a:rPr lang="el-GR" sz="1800" b="0" i="0" u="none" strike="noStrike" kern="1200" dirty="0">
                <a:solidFill>
                  <a:srgbClr val="000000"/>
                </a:solidFill>
                <a:effectLst/>
                <a:latin typeface="Calibri" panose="020F0502020204030204" pitchFamily="34" charset="0"/>
              </a:rPr>
              <a:t> ενώ είναι πτηνά, έχουν πολλά δομικά χαρακτηριστικά κοινά με τα ψάρια. Η εξήγηση που η εξελικτική θεωρία θα μπορούσε να δώσει για αυτή την ομοιότητα είναι: (Α) Τα ψάρια και οι </a:t>
            </a:r>
            <a:r>
              <a:rPr lang="el-GR" sz="1800" b="0" i="0" u="none" strike="noStrike" kern="1200" dirty="0" err="1">
                <a:solidFill>
                  <a:srgbClr val="000000"/>
                </a:solidFill>
                <a:effectLst/>
                <a:latin typeface="Calibri" panose="020F0502020204030204" pitchFamily="34" charset="0"/>
              </a:rPr>
              <a:t>πιγκουϊνοι</a:t>
            </a:r>
            <a:r>
              <a:rPr lang="el-GR" sz="1800" b="0" i="0" u="none" strike="noStrike" kern="1200" dirty="0">
                <a:solidFill>
                  <a:srgbClr val="000000"/>
                </a:solidFill>
                <a:effectLst/>
                <a:latin typeface="Calibri" panose="020F0502020204030204" pitchFamily="34" charset="0"/>
              </a:rPr>
              <a:t> είναι συγγενικά είδη. (Β) Τα ψάρια ανέπτυξαν δομές παρόμοιες με τις ήδη υπάρχουσες στους </a:t>
            </a:r>
            <a:r>
              <a:rPr lang="el-GR" sz="1800" b="0" i="0" u="none" strike="noStrike" kern="1200" dirty="0" err="1">
                <a:solidFill>
                  <a:srgbClr val="000000"/>
                </a:solidFill>
                <a:effectLst/>
                <a:latin typeface="Calibri" panose="020F0502020204030204" pitchFamily="34" charset="0"/>
              </a:rPr>
              <a:t>πιγκουϊνους</a:t>
            </a:r>
            <a:r>
              <a:rPr lang="el-GR" sz="1800" b="0" i="0" u="none" strike="noStrike" kern="1200" dirty="0">
                <a:solidFill>
                  <a:srgbClr val="000000"/>
                </a:solidFill>
                <a:effectLst/>
                <a:latin typeface="Calibri" panose="020F0502020204030204" pitchFamily="34" charset="0"/>
              </a:rPr>
              <a:t>, (Γ) Οι </a:t>
            </a:r>
            <a:r>
              <a:rPr lang="el-GR" sz="1800" b="0" i="0" u="none" strike="noStrike" kern="1200" dirty="0" err="1">
                <a:solidFill>
                  <a:srgbClr val="000000"/>
                </a:solidFill>
                <a:effectLst/>
                <a:latin typeface="Calibri" panose="020F0502020204030204" pitchFamily="34" charset="0"/>
              </a:rPr>
              <a:t>πιγκουϊνοι</a:t>
            </a:r>
            <a:r>
              <a:rPr lang="el-GR" sz="1800" b="0" i="0" u="none" strike="noStrike" kern="1200" dirty="0">
                <a:solidFill>
                  <a:srgbClr val="000000"/>
                </a:solidFill>
                <a:effectLst/>
                <a:latin typeface="Calibri" panose="020F0502020204030204" pitchFamily="34" charset="0"/>
              </a:rPr>
              <a:t> εξελίχτηκαν απ’ ευθείας από τα ψάρια. (Δ) Οι </a:t>
            </a:r>
            <a:r>
              <a:rPr lang="el-GR" sz="1800" b="0" i="0" u="none" strike="noStrike" kern="1200" dirty="0" err="1">
                <a:solidFill>
                  <a:srgbClr val="000000"/>
                </a:solidFill>
                <a:effectLst/>
                <a:latin typeface="Calibri" panose="020F0502020204030204" pitchFamily="34" charset="0"/>
              </a:rPr>
              <a:t>πιγκουϊνοι</a:t>
            </a:r>
            <a:r>
              <a:rPr lang="el-GR" sz="1800" b="0" i="0" u="none" strike="noStrike" kern="1200" dirty="0">
                <a:solidFill>
                  <a:srgbClr val="000000"/>
                </a:solidFill>
                <a:effectLst/>
                <a:latin typeface="Calibri" panose="020F0502020204030204" pitchFamily="34" charset="0"/>
              </a:rPr>
              <a:t>  προσαρμόστηκαν για διαβίωση σε ένα περιβάλλον παρόμοιο με αυτό των ψαριών. </a:t>
            </a:r>
            <a:endParaRPr lang="en-US" sz="1800" b="0" i="0" u="none" strike="noStrike" dirty="0">
              <a:effectLst/>
              <a:latin typeface="Arial" panose="020B0604020202020204" pitchFamily="34" charset="0"/>
            </a:endParaRPr>
          </a:p>
          <a:p>
            <a:pPr marL="347472" marR="0" indent="-347472" algn="just" rtl="0" eaLnBrk="1" fontAlgn="t" latinLnBrk="0" hangingPunct="1">
              <a:lnSpc>
                <a:spcPts val="1200"/>
              </a:lnSpc>
              <a:spcBef>
                <a:spcPts val="0"/>
              </a:spcBef>
              <a:spcAft>
                <a:spcPts val="1000"/>
              </a:spcAft>
            </a:pPr>
            <a:r>
              <a:rPr lang="el-GR" sz="1800" b="0" i="0" u="none" strike="noStrike" kern="1200" dirty="0">
                <a:solidFill>
                  <a:srgbClr val="000000"/>
                </a:solidFill>
                <a:effectLst/>
                <a:latin typeface="Calibri" panose="020F0502020204030204" pitchFamily="34" charset="0"/>
              </a:rPr>
              <a:t>Ποιο χαρακτηριστικό, από τα παρακάτω, θα θεωρούσε ένας βιολόγος ως το πλέον σημαντικό στο να καθορισθεί ποια από τα ψάρια ενός είδους σε μια λίμνη ήταν τα πλέον καλά «προσαρμοσμένα»; (Α) Μεγάλο μέγεθος σώματος και ικανότητα κολύμβησης για γρήγορη απομάκρυνση από τους θηρευτές. (Β) Εξαιρετική ικανότητα στον ανταγωνισμό για την τροφή. (Γ) Μεγάλος αριθμός απογόνων που επιζούσαν μέχρι την ηλικία της αναπαραγωγής. (Δ) Μεγάλος αριθμός ζευγαρωμάτων με πολλά διαφορετικά θηλυκά. (Ε) Τίποτε από αυτά.  </a:t>
            </a:r>
            <a:endParaRPr lang="en-US" sz="1800" b="0" i="0" u="none" strike="noStrike" dirty="0">
              <a:effectLst/>
              <a:latin typeface="Arial" panose="020B0604020202020204" pitchFamily="34" charset="0"/>
            </a:endParaRPr>
          </a:p>
          <a:p>
            <a:pPr marL="347472" marR="0" indent="-347472" algn="just" rtl="0" eaLnBrk="1" fontAlgn="t" latinLnBrk="0" hangingPunct="1">
              <a:lnSpc>
                <a:spcPts val="1200"/>
              </a:lnSpc>
              <a:spcBef>
                <a:spcPts val="0"/>
              </a:spcBef>
              <a:spcAft>
                <a:spcPts val="1000"/>
              </a:spcAft>
            </a:pPr>
            <a:r>
              <a:rPr lang="el-GR" sz="1800" b="0" i="0" u="none" strike="noStrike" kern="1200" spc="25" dirty="0">
                <a:solidFill>
                  <a:srgbClr val="000000"/>
                </a:solidFill>
                <a:effectLst/>
                <a:latin typeface="Calibri" panose="020F0502020204030204" pitchFamily="34" charset="0"/>
              </a:rPr>
              <a:t>Σύμφωνα με το </a:t>
            </a:r>
            <a:r>
              <a:rPr lang="en-GB" sz="1800" b="0" i="0" u="none" strike="noStrike" kern="1200" spc="25" dirty="0">
                <a:solidFill>
                  <a:srgbClr val="000000"/>
                </a:solidFill>
                <a:effectLst/>
                <a:latin typeface="Calibri" panose="020F0502020204030204" pitchFamily="34" charset="0"/>
              </a:rPr>
              <a:t>La</a:t>
            </a:r>
            <a:r>
              <a:rPr lang="en-US" sz="1800" b="0" i="0" u="none" strike="noStrike" kern="1200" spc="25" dirty="0">
                <a:solidFill>
                  <a:srgbClr val="000000"/>
                </a:solidFill>
                <a:effectLst/>
                <a:latin typeface="Calibri" panose="020F0502020204030204" pitchFamily="34" charset="0"/>
              </a:rPr>
              <a:t>m</a:t>
            </a:r>
            <a:r>
              <a:rPr lang="en-GB" sz="1800" b="0" i="0" u="none" strike="noStrike" kern="1200" spc="25" dirty="0">
                <a:solidFill>
                  <a:srgbClr val="000000"/>
                </a:solidFill>
                <a:effectLst/>
                <a:latin typeface="Calibri" panose="020F0502020204030204" pitchFamily="34" charset="0"/>
              </a:rPr>
              <a:t>ark</a:t>
            </a:r>
            <a:r>
              <a:rPr lang="el-GR" sz="1800" b="0" i="0" u="none" strike="noStrike" kern="1200" spc="25" dirty="0">
                <a:solidFill>
                  <a:srgbClr val="000000"/>
                </a:solidFill>
                <a:effectLst/>
                <a:latin typeface="Calibri" panose="020F0502020204030204" pitchFamily="34" charset="0"/>
              </a:rPr>
              <a:t> η εξέλιξη είναι το αποτέλεσμα: (Α) Της φυσικής επιλογής, (Β) της εναλλαγής των γενεών, (Γ) του υπερπληθυσμού, (Δ) της ανάμιξης των χαρακτήρων, (Ε) της κληρονόμησης των επίκτητων γνωρισμάτων. Υποδείξτε το σωστό.  </a:t>
            </a:r>
            <a:endParaRPr lang="en-US" sz="1800" b="0" i="0" u="none" strike="noStrike" dirty="0">
              <a:effectLst/>
              <a:latin typeface="Arial" panose="020B0604020202020204" pitchFamily="34" charset="0"/>
            </a:endParaRPr>
          </a:p>
          <a:p>
            <a:endParaRPr lang="el-GR" dirty="0"/>
          </a:p>
        </p:txBody>
      </p:sp>
      <p:sp>
        <p:nvSpPr>
          <p:cNvPr id="4" name="Slide Number Placeholder 3"/>
          <p:cNvSpPr>
            <a:spLocks noGrp="1"/>
          </p:cNvSpPr>
          <p:nvPr>
            <p:ph type="sldNum" sz="quarter" idx="5"/>
          </p:nvPr>
        </p:nvSpPr>
        <p:spPr/>
        <p:txBody>
          <a:bodyPr/>
          <a:lstStyle/>
          <a:p>
            <a:pPr>
              <a:defRPr/>
            </a:pPr>
            <a:fld id="{D4633A58-ADB1-4F9B-BD42-C556E591EC90}" type="slidenum">
              <a:rPr lang="el-GR" smtClean="0"/>
              <a:pPr>
                <a:defRPr/>
              </a:pPr>
              <a:t>37</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975A14-1692-40B1-8754-015C0710A5B5}" type="slidenum">
              <a:rPr lang="el-GR" smtClean="0">
                <a:latin typeface="Arial" pitchFamily="34" charset="0"/>
              </a:rPr>
              <a:pPr>
                <a:defRPr/>
              </a:pPr>
              <a:t>38</a:t>
            </a:fld>
            <a:endParaRPr lang="el-GR">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A14987C2-3C88-4239-9E23-89A91549131C}" type="slidenum">
              <a:rPr lang="el-GR" smtClean="0"/>
              <a:pPr>
                <a:defRPr/>
              </a:pPr>
              <a:t>39</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60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E8B692-6F75-4220-B64D-9A6870353633}" type="slidenum">
              <a:rPr lang="el-GR" smtClean="0">
                <a:latin typeface="Arial" pitchFamily="34" charset="0"/>
              </a:rPr>
              <a:pPr>
                <a:defRPr/>
              </a:pPr>
              <a:t>40</a:t>
            </a:fld>
            <a:endParaRPr lang="el-GR">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59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F7A800E-EB5D-4BBE-B0D4-FFB98CFCDBB7}" type="slidenum">
              <a:rPr lang="el-GR" smtClean="0">
                <a:latin typeface="Arial" pitchFamily="34" charset="0"/>
              </a:rPr>
              <a:pPr>
                <a:defRPr/>
              </a:pPr>
              <a:t>41</a:t>
            </a:fld>
            <a:endParaRPr lang="el-GR">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169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B2D5686-DFE8-4CB3-88D1-A7DC4E9A8CD4}" type="slidenum">
              <a:rPr lang="el-GR" smtClean="0">
                <a:latin typeface="Arial" pitchFamily="34" charset="0"/>
              </a:rPr>
              <a:pPr>
                <a:defRPr/>
              </a:pPr>
              <a:t>42</a:t>
            </a:fld>
            <a:endParaRPr lang="el-GR">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Arial" pitchFamily="34" charset="0"/>
                <a:ea typeface="+mn-ea"/>
                <a:cs typeface="+mn-cs"/>
              </a:rPr>
              <a:t>* ΠΩΣ ΑΠΑΝΤΑΤΕ ΛΟΙΠΟΝ ΤΩΡΑ ΣΤΟ ΕΡΩΤΗΜΑ;: </a:t>
            </a:r>
            <a:r>
              <a:rPr lang="el-GR" sz="1200" kern="1200" dirty="0" err="1">
                <a:solidFill>
                  <a:schemeClr val="tx1"/>
                </a:solidFill>
                <a:effectLst/>
                <a:latin typeface="Arial" pitchFamily="34" charset="0"/>
                <a:ea typeface="+mn-ea"/>
                <a:cs typeface="+mn-cs"/>
              </a:rPr>
              <a:t>Ποιά</a:t>
            </a:r>
            <a:r>
              <a:rPr lang="el-GR" sz="1200" kern="1200" dirty="0">
                <a:solidFill>
                  <a:schemeClr val="tx1"/>
                </a:solidFill>
                <a:effectLst/>
                <a:latin typeface="Arial" pitchFamily="34" charset="0"/>
                <a:ea typeface="+mn-ea"/>
                <a:cs typeface="+mn-cs"/>
              </a:rPr>
              <a:t> από τις εξής προτάσεις ΔΕΝ έχει σχέση με τη θεωρία της Φυσικής Επιλογής; (Α) Οι οργανισμοί παράγουν, γενικά, περισσότερους απογόνους </a:t>
            </a:r>
            <a:r>
              <a:rPr lang="el-GR" sz="1200" kern="1200" dirty="0" err="1">
                <a:solidFill>
                  <a:schemeClr val="tx1"/>
                </a:solidFill>
                <a:effectLst/>
                <a:latin typeface="Arial" pitchFamily="34" charset="0"/>
                <a:ea typeface="+mn-ea"/>
                <a:cs typeface="+mn-cs"/>
              </a:rPr>
              <a:t>απότι</a:t>
            </a:r>
            <a:r>
              <a:rPr lang="el-GR" sz="1200" kern="1200" dirty="0">
                <a:solidFill>
                  <a:schemeClr val="tx1"/>
                </a:solidFill>
                <a:effectLst/>
                <a:latin typeface="Arial" pitchFamily="34" charset="0"/>
                <a:ea typeface="+mn-ea"/>
                <a:cs typeface="+mn-cs"/>
              </a:rPr>
              <a:t> οι φυσικοί πόροι αντέχουν. (Β) Τα πιο ισχυρά άτομα ενός πληθυσμού  είναι αυτά που επιβιώνουν. (Γ) Σε κάθε φυσικό πληθυσμό υπάρχει ποικιλότητα χαρακτήρων. (Δ) Στους φυσικούς πληθυσμούς ενός βιοτόπου γίνεται αγώνας για την επιβίωση. (Ε) Κανένα από αυτά.</a:t>
            </a:r>
            <a:endParaRPr lang="en-US" dirty="0"/>
          </a:p>
        </p:txBody>
      </p:sp>
      <p:sp>
        <p:nvSpPr>
          <p:cNvPr id="4" name="Θέση αριθμού διαφάνειας 3"/>
          <p:cNvSpPr>
            <a:spLocks noGrp="1"/>
          </p:cNvSpPr>
          <p:nvPr>
            <p:ph type="sldNum" sz="quarter" idx="5"/>
          </p:nvPr>
        </p:nvSpPr>
        <p:spPr/>
        <p:txBody>
          <a:bodyPr/>
          <a:lstStyle/>
          <a:p>
            <a:pPr>
              <a:defRPr/>
            </a:pPr>
            <a:fld id="{5976A5BD-C504-4560-8F1F-25C1D822ADF9}" type="slidenum">
              <a:rPr lang="el-GR" smtClean="0"/>
              <a:pPr>
                <a:defRPr/>
              </a:pPr>
              <a:t>43</a:t>
            </a:fld>
            <a:endParaRPr lang="el-GR"/>
          </a:p>
        </p:txBody>
      </p:sp>
    </p:spTree>
    <p:extLst>
      <p:ext uri="{BB962C8B-B14F-4D97-AF65-F5344CB8AC3E}">
        <p14:creationId xmlns:p14="http://schemas.microsoft.com/office/powerpoint/2010/main" val="2951506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C08B636B-15E0-4A5E-8DD9-B41F73AF90CD}" type="slidenum">
              <a:rPr lang="el-GR" smtClean="0"/>
              <a:pPr>
                <a:defRPr/>
              </a:pPr>
              <a:t>44</a:t>
            </a:fld>
            <a:endParaRPr lang="el-GR"/>
          </a:p>
        </p:txBody>
      </p:sp>
    </p:spTree>
    <p:extLst>
      <p:ext uri="{BB962C8B-B14F-4D97-AF65-F5344CB8AC3E}">
        <p14:creationId xmlns:p14="http://schemas.microsoft.com/office/powerpoint/2010/main" val="122341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05CBDC4-4D74-472E-983D-D386D70DB822}" type="slidenum">
              <a:rPr lang="el-GR" smtClean="0">
                <a:latin typeface="Arial" pitchFamily="34" charset="0"/>
              </a:rPr>
              <a:pPr>
                <a:defRPr/>
              </a:pPr>
              <a:t>4</a:t>
            </a:fld>
            <a:endParaRPr lang="el-GR">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78D8AE3B-C86F-4CDA-801A-CA57863728DD}" type="slidenum">
              <a:rPr lang="el-GR" smtClean="0"/>
              <a:pPr>
                <a:defRPr/>
              </a:pPr>
              <a:t>45</a:t>
            </a:fld>
            <a:endParaRPr lang="el-GR"/>
          </a:p>
        </p:txBody>
      </p:sp>
    </p:spTree>
    <p:extLst>
      <p:ext uri="{BB962C8B-B14F-4D97-AF65-F5344CB8AC3E}">
        <p14:creationId xmlns:p14="http://schemas.microsoft.com/office/powerpoint/2010/main" val="3532386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EBAA07AA-1C93-4D8D-9DFF-C2F21DFAE728}" type="slidenum">
              <a:rPr lang="el-GR" smtClean="0"/>
              <a:pPr>
                <a:defRPr/>
              </a:pPr>
              <a:t>46</a:t>
            </a:fld>
            <a:endParaRPr lang="el-GR"/>
          </a:p>
        </p:txBody>
      </p:sp>
    </p:spTree>
    <p:extLst>
      <p:ext uri="{BB962C8B-B14F-4D97-AF65-F5344CB8AC3E}">
        <p14:creationId xmlns:p14="http://schemas.microsoft.com/office/powerpoint/2010/main" val="3986847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851D7291-5456-469D-8064-65E577730F77}" type="slidenum">
              <a:rPr lang="el-GR" smtClean="0"/>
              <a:pPr>
                <a:defRPr/>
              </a:pPr>
              <a:t>47</a:t>
            </a:fld>
            <a:endParaRPr lang="el-GR"/>
          </a:p>
        </p:txBody>
      </p:sp>
    </p:spTree>
    <p:extLst>
      <p:ext uri="{BB962C8B-B14F-4D97-AF65-F5344CB8AC3E}">
        <p14:creationId xmlns:p14="http://schemas.microsoft.com/office/powerpoint/2010/main" val="48858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42A38314-94B7-42C3-A2DD-450EC8DF7210}" type="slidenum">
              <a:rPr lang="el-GR" smtClean="0"/>
              <a:pPr>
                <a:defRPr/>
              </a:pPr>
              <a:t>5</a:t>
            </a:fld>
            <a:endParaRPr lang="el-GR"/>
          </a:p>
        </p:txBody>
      </p:sp>
    </p:spTree>
    <p:extLst>
      <p:ext uri="{BB962C8B-B14F-4D97-AF65-F5344CB8AC3E}">
        <p14:creationId xmlns:p14="http://schemas.microsoft.com/office/powerpoint/2010/main" val="1127973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200" dirty="0">
                <a:effectLst/>
                <a:latin typeface="Comic Sans MS" panose="030F0702030302020204" pitchFamily="66" charset="0"/>
                <a:ea typeface="Times New Roman" panose="02020603050405020304" pitchFamily="18" charset="0"/>
                <a:cs typeface="Arial" panose="020B0604020202020204" pitchFamily="34" charset="0"/>
              </a:rPr>
              <a:t>ΕΠΕ: Σε πολλές ταινίες κινηματογράφου φαίνονται οι δεινόσαυροι να κυνηγούν ανθρώπινα πλάσματα. Κάτι τέτοιο δεν μπορεί να έχει συμβεί διότι: (Α) Οι δεινόσαυροι δεν υπήρξαν ποτέ. (Β) Ήταν όλοι φυτοφάγοι. (Γ) Εξαφανίστηκαν 65-80 εκατομμύρια χρόνια πριν την εμφάνιση του </a:t>
            </a:r>
            <a:r>
              <a:rPr lang="en-US" sz="1200" i="1" dirty="0">
                <a:effectLst/>
                <a:latin typeface="Comic Sans MS" panose="030F0702030302020204" pitchFamily="66" charset="0"/>
                <a:ea typeface="Times New Roman" panose="02020603050405020304" pitchFamily="18" charset="0"/>
                <a:cs typeface="Arial" panose="020B0604020202020204" pitchFamily="34" charset="0"/>
              </a:rPr>
              <a:t>Homo sapiens</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 (Δ) Εξαφανίσθηκαν 65-80 χιλιάδες χρόνια πριν την εμφάνιση του </a:t>
            </a:r>
            <a:r>
              <a:rPr lang="en-US" sz="1200" i="1" dirty="0">
                <a:effectLst/>
                <a:latin typeface="Comic Sans MS" panose="030F0702030302020204" pitchFamily="66" charset="0"/>
                <a:ea typeface="Times New Roman" panose="02020603050405020304" pitchFamily="18" charset="0"/>
                <a:cs typeface="Arial" panose="020B0604020202020204" pitchFamily="34" charset="0"/>
              </a:rPr>
              <a:t>Homo sapiens</a:t>
            </a:r>
            <a:r>
              <a:rPr lang="el-GR" sz="1200" dirty="0">
                <a:effectLst/>
                <a:latin typeface="Comic Sans MS" panose="030F0702030302020204" pitchFamily="66" charset="0"/>
                <a:ea typeface="Times New Roman" panose="02020603050405020304" pitchFamily="18" charset="0"/>
                <a:cs typeface="Arial" panose="020B0604020202020204" pitchFamily="34" charset="0"/>
              </a:rPr>
              <a:t>. Υποδείξτε το ΣΩΣΤΟ.</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l-GR" sz="1600" spc="25"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l-GR" dirty="0"/>
          </a:p>
        </p:txBody>
      </p:sp>
      <p:sp>
        <p:nvSpPr>
          <p:cNvPr id="4" name="Slide Number Placeholder 3"/>
          <p:cNvSpPr>
            <a:spLocks noGrp="1"/>
          </p:cNvSpPr>
          <p:nvPr>
            <p:ph type="sldNum" sz="quarter" idx="5"/>
          </p:nvPr>
        </p:nvSpPr>
        <p:spPr/>
        <p:txBody>
          <a:bodyPr/>
          <a:lstStyle/>
          <a:p>
            <a:pPr>
              <a:defRPr/>
            </a:pPr>
            <a:fld id="{AEF786B7-E351-4CE6-ADC9-B46E6A7A2844}" type="slidenum">
              <a:rPr lang="el-GR" smtClean="0"/>
              <a:pPr>
                <a:defRPr/>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BA29D1F-5F84-4383-A641-2553041D2C68}" type="slidenum">
              <a:rPr lang="el-GR" smtClean="0">
                <a:latin typeface="Arial" pitchFamily="34" charset="0"/>
              </a:rPr>
              <a:pPr>
                <a:defRPr/>
              </a:pPr>
              <a:t>7</a:t>
            </a:fld>
            <a:endParaRPr lang="el-GR">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269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A115CCC-776A-4136-9DDC-8E6213CA2A12}" type="slidenum">
              <a:rPr lang="el-GR" smtClean="0">
                <a:latin typeface="Arial" pitchFamily="34" charset="0"/>
              </a:rPr>
              <a:pPr>
                <a:defRPr/>
              </a:pPr>
              <a:t>11</a:t>
            </a:fld>
            <a:endParaRPr lang="el-GR">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00E1B9-0E9D-492F-ABC4-A12F75886E26}" type="slidenum">
              <a:rPr lang="el-GR" smtClean="0">
                <a:latin typeface="Arial" pitchFamily="34" charset="0"/>
              </a:rPr>
              <a:pPr>
                <a:defRPr/>
              </a:pPr>
              <a:t>12</a:t>
            </a:fld>
            <a:endParaRPr lang="el-GR">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AC36630-CB0A-44A3-B6FE-02AB28B09223}"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A18EC6F6-3D53-406A-BBE6-D84CE7618296}" type="slidenum">
              <a:rPr lang="el-GR" smtClean="0"/>
              <a:pPr>
                <a:defRPr/>
              </a:pPr>
              <a:t>‹#›</a:t>
            </a:fld>
            <a:endParaRPr lang="el-GR"/>
          </a:p>
        </p:txBody>
      </p:sp>
    </p:spTree>
    <p:extLst>
      <p:ext uri="{BB962C8B-B14F-4D97-AF65-F5344CB8AC3E}">
        <p14:creationId xmlns:p14="http://schemas.microsoft.com/office/powerpoint/2010/main" val="141767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241993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312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2302716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2319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D6A4744-33DD-44A5-BE5F-8F6FDB718132}"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4175553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57C303-2419-4CC2-8C04-E5F8343BEFEC}"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12FB2AA4-4A0F-4A68-9CA4-4EEBCAA4D6C5}" type="slidenum">
              <a:rPr lang="el-GR" smtClean="0"/>
              <a:pPr>
                <a:defRPr/>
              </a:pPr>
              <a:t>‹#›</a:t>
            </a:fld>
            <a:endParaRPr lang="el-GR"/>
          </a:p>
        </p:txBody>
      </p:sp>
    </p:spTree>
    <p:extLst>
      <p:ext uri="{BB962C8B-B14F-4D97-AF65-F5344CB8AC3E}">
        <p14:creationId xmlns:p14="http://schemas.microsoft.com/office/powerpoint/2010/main" val="2659963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306799F-813D-421D-86C2-01FB94CF5F3B}"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095DBF66-ED15-4A6C-AEC4-9473CA51BCF2}" type="slidenum">
              <a:rPr lang="el-GR" smtClean="0"/>
              <a:pPr>
                <a:defRPr/>
              </a:pPr>
              <a:t>‹#›</a:t>
            </a:fld>
            <a:endParaRPr lang="el-GR"/>
          </a:p>
        </p:txBody>
      </p:sp>
    </p:spTree>
    <p:extLst>
      <p:ext uri="{BB962C8B-B14F-4D97-AF65-F5344CB8AC3E}">
        <p14:creationId xmlns:p14="http://schemas.microsoft.com/office/powerpoint/2010/main" val="299136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AE32AD3-F326-4023-B35B-20F85B9E8DF7}"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2D3426A-54D7-4886-B735-A7D6FB077D2C}" type="slidenum">
              <a:rPr lang="el-GR" smtClean="0"/>
              <a:pPr>
                <a:defRPr/>
              </a:pPr>
              <a:t>‹#›</a:t>
            </a:fld>
            <a:endParaRPr lang="el-GR"/>
          </a:p>
        </p:txBody>
      </p:sp>
    </p:spTree>
    <p:extLst>
      <p:ext uri="{BB962C8B-B14F-4D97-AF65-F5344CB8AC3E}">
        <p14:creationId xmlns:p14="http://schemas.microsoft.com/office/powerpoint/2010/main" val="267511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DEDA878-1029-43E3-9B2C-565A8DBB2306}" type="datetimeFigureOut">
              <a:rPr lang="el-GR" smtClean="0"/>
              <a:pPr>
                <a:defRPr/>
              </a:pPr>
              <a:t>15/10/2025</a:t>
            </a:fld>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3A7CAFB2-5E5A-445F-8437-6610F66577FE}" type="slidenum">
              <a:rPr lang="el-GR" smtClean="0"/>
              <a:pPr>
                <a:defRPr/>
              </a:pPr>
              <a:t>‹#›</a:t>
            </a:fld>
            <a:endParaRPr lang="el-GR"/>
          </a:p>
        </p:txBody>
      </p:sp>
    </p:spTree>
    <p:extLst>
      <p:ext uri="{BB962C8B-B14F-4D97-AF65-F5344CB8AC3E}">
        <p14:creationId xmlns:p14="http://schemas.microsoft.com/office/powerpoint/2010/main" val="213447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E94A950-A9BF-47E9-9B3F-A1079C43A554}" type="datetimeFigureOut">
              <a:rPr lang="el-GR" smtClean="0"/>
              <a:pPr>
                <a:defRPr/>
              </a:pPr>
              <a:t>15/10/2025</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4230EF88-B362-485F-85E5-2288A2316D8B}" type="slidenum">
              <a:rPr lang="el-GR" smtClean="0"/>
              <a:pPr>
                <a:defRPr/>
              </a:pPr>
              <a:t>‹#›</a:t>
            </a:fld>
            <a:endParaRPr lang="el-GR"/>
          </a:p>
        </p:txBody>
      </p:sp>
    </p:spTree>
    <p:extLst>
      <p:ext uri="{BB962C8B-B14F-4D97-AF65-F5344CB8AC3E}">
        <p14:creationId xmlns:p14="http://schemas.microsoft.com/office/powerpoint/2010/main" val="94675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1A2FD10-0E68-4594-81CA-36E35D3323A8}" type="datetimeFigureOut">
              <a:rPr lang="el-GR" smtClean="0"/>
              <a:pPr>
                <a:defRPr/>
              </a:pPr>
              <a:t>15/10/2025</a:t>
            </a:fld>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E0B354D0-60E6-4BAD-AA6E-146A532E09C6}" type="slidenum">
              <a:rPr lang="el-GR" smtClean="0"/>
              <a:pPr>
                <a:defRPr/>
              </a:pPr>
              <a:t>‹#›</a:t>
            </a:fld>
            <a:endParaRPr lang="el-GR"/>
          </a:p>
        </p:txBody>
      </p:sp>
    </p:spTree>
    <p:extLst>
      <p:ext uri="{BB962C8B-B14F-4D97-AF65-F5344CB8AC3E}">
        <p14:creationId xmlns:p14="http://schemas.microsoft.com/office/powerpoint/2010/main" val="88355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3F2A771-0E14-430A-9BAF-CDC5B5367767}" type="datetimeFigureOut">
              <a:rPr lang="el-GR" smtClean="0"/>
              <a:pPr>
                <a:defRPr/>
              </a:pPr>
              <a:t>15/10/2025</a:t>
            </a:fld>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B5CC2F13-11EB-4B7A-80AC-31A272D3D389}" type="slidenum">
              <a:rPr lang="el-GR" smtClean="0"/>
              <a:pPr>
                <a:defRPr/>
              </a:pPr>
              <a:t>‹#›</a:t>
            </a:fld>
            <a:endParaRPr lang="el-GR"/>
          </a:p>
        </p:txBody>
      </p:sp>
    </p:spTree>
    <p:extLst>
      <p:ext uri="{BB962C8B-B14F-4D97-AF65-F5344CB8AC3E}">
        <p14:creationId xmlns:p14="http://schemas.microsoft.com/office/powerpoint/2010/main" val="296319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C4E40E3-4EAE-4D57-9760-BFF783B3F574}" type="datetimeFigureOut">
              <a:rPr lang="el-GR" smtClean="0"/>
              <a:pPr>
                <a:defRPr/>
              </a:pPr>
              <a:t>15/10/2025</a:t>
            </a:fld>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7659C571-9150-4704-96B5-A0F41044656D}" type="slidenum">
              <a:rPr lang="el-GR" smtClean="0"/>
              <a:pPr>
                <a:defRPr/>
              </a:pPr>
              <a:t>‹#›</a:t>
            </a:fld>
            <a:endParaRPr lang="el-GR"/>
          </a:p>
        </p:txBody>
      </p:sp>
    </p:spTree>
    <p:extLst>
      <p:ext uri="{BB962C8B-B14F-4D97-AF65-F5344CB8AC3E}">
        <p14:creationId xmlns:p14="http://schemas.microsoft.com/office/powerpoint/2010/main" val="185298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ADFB92A-22C8-41AA-822F-F09BBD489138}" type="datetimeFigureOut">
              <a:rPr lang="el-GR" smtClean="0"/>
              <a:pPr>
                <a:defRPr/>
              </a:pPr>
              <a:t>15/10/2025</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282E45EF-E8E6-479D-B87F-CF03E24D6332}" type="slidenum">
              <a:rPr lang="el-GR" smtClean="0"/>
              <a:pPr>
                <a:defRPr/>
              </a:pPr>
              <a:t>‹#›</a:t>
            </a:fld>
            <a:endParaRPr lang="el-GR"/>
          </a:p>
        </p:txBody>
      </p:sp>
    </p:spTree>
    <p:extLst>
      <p:ext uri="{BB962C8B-B14F-4D97-AF65-F5344CB8AC3E}">
        <p14:creationId xmlns:p14="http://schemas.microsoft.com/office/powerpoint/2010/main" val="184070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0108AA1-D5F0-472E-95CC-FFA9357072D3}" type="datetimeFigureOut">
              <a:rPr lang="el-GR" smtClean="0"/>
              <a:pPr>
                <a:defRPr/>
              </a:pPr>
              <a:t>15/10/2025</a:t>
            </a:fld>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058F4ABE-E71F-48FF-897C-1E6281D78FC5}" type="slidenum">
              <a:rPr lang="el-GR" smtClean="0"/>
              <a:pPr>
                <a:defRPr/>
              </a:pPr>
              <a:t>‹#›</a:t>
            </a:fld>
            <a:endParaRPr lang="el-GR"/>
          </a:p>
        </p:txBody>
      </p:sp>
    </p:spTree>
    <p:extLst>
      <p:ext uri="{BB962C8B-B14F-4D97-AF65-F5344CB8AC3E}">
        <p14:creationId xmlns:p14="http://schemas.microsoft.com/office/powerpoint/2010/main" val="197829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D6A4744-33DD-44A5-BE5F-8F6FDB718132}" type="datetimeFigureOut">
              <a:rPr lang="el-GR" smtClean="0"/>
              <a:pPr>
                <a:defRPr/>
              </a:pPr>
              <a:t>15/10/2025</a:t>
            </a:fld>
            <a:endParaRPr lang="el-G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20560EF-CC28-4725-95BD-4B86C29B9CA9}" type="slidenum">
              <a:rPr lang="el-GR" smtClean="0"/>
              <a:pPr>
                <a:defRPr/>
              </a:pPr>
              <a:t>‹#›</a:t>
            </a:fld>
            <a:endParaRPr lang="el-GR"/>
          </a:p>
        </p:txBody>
      </p:sp>
    </p:spTree>
    <p:extLst>
      <p:ext uri="{BB962C8B-B14F-4D97-AF65-F5344CB8AC3E}">
        <p14:creationId xmlns:p14="http://schemas.microsoft.com/office/powerpoint/2010/main" val="312591917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foxnews.com/science/2013/09/25/deadly-pakistan-quake-creates-new-island/"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www.ebdomi.com/politismos/10417-pikermi-h-akropolh-ths-palaiontologias.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8.m4a"/><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18.xml"/><Relationship Id="rId5" Type="http://schemas.openxmlformats.org/officeDocument/2006/relationships/slideLayout" Target="../slideLayouts/slideLayout6.xml"/><Relationship Id="rId4" Type="http://schemas.openxmlformats.org/officeDocument/2006/relationships/audio" Target="../media/media8.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earthday.org/fact-sheet-global-species-declin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www.primehealthchannel.com/wp-content/uploads/2011/10/Primordial-Dwarfism.jp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customXml" Target="../ink/ink2.xml"/><Relationship Id="rId5" Type="http://schemas.openxmlformats.org/officeDocument/2006/relationships/image" Target="../media/image5.png"/><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cnn.gr/kosmos/story/204332/giati-exafanistikan-oi-deinosayroi-nea-ereyna-deinei-oristiki-apantisi"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4a"/><Relationship Id="rId7" Type="http://schemas.openxmlformats.org/officeDocument/2006/relationships/oleObject" Target="../embeddings/oleObject1.bin"/><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7.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image" Target="../media/image8.png"/><Relationship Id="rId4" Type="http://schemas.openxmlformats.org/officeDocument/2006/relationships/audio" Target="../media/media3.m4a"/><Relationship Id="rId9"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Υπότιτλος 2"/>
          <p:cNvSpPr>
            <a:spLocks noGrp="1"/>
          </p:cNvSpPr>
          <p:nvPr>
            <p:ph type="subTitle" idx="1"/>
          </p:nvPr>
        </p:nvSpPr>
        <p:spPr>
          <a:xfrm>
            <a:off x="1130300" y="4050833"/>
            <a:ext cx="5825202" cy="1096899"/>
          </a:xfrm>
        </p:spPr>
        <p:txBody>
          <a:bodyPr>
            <a:normAutofit/>
          </a:bodyPr>
          <a:lstStyle/>
          <a:p>
            <a:pPr>
              <a:lnSpc>
                <a:spcPct val="90000"/>
              </a:lnSpc>
            </a:pPr>
            <a:r>
              <a:rPr lang="el-GR" sz="1500"/>
              <a:t>Φυσικά, το μάθημα είναι συνέχεια του προηγούμενου και έχει ενσωματωμένες ηχογραφημένες επεξηγήσεις καθώς και ένα </a:t>
            </a:r>
            <a:r>
              <a:rPr lang="en-US" sz="1500"/>
              <a:t>video </a:t>
            </a:r>
            <a:r>
              <a:rPr lang="el-GR" sz="1500"/>
              <a:t>που θα το βρείτε στα </a:t>
            </a:r>
            <a:r>
              <a:rPr lang="en-US" sz="1500"/>
              <a:t>Multimedia.</a:t>
            </a:r>
            <a:endParaRPr lang="el-GR" sz="1500"/>
          </a:p>
          <a:p>
            <a:pPr>
              <a:lnSpc>
                <a:spcPct val="90000"/>
              </a:lnSpc>
            </a:pPr>
            <a:r>
              <a:rPr lang="el-GR" sz="1500"/>
              <a:t>…ΑΣ ΘΥΜΗΘΟΥΜΕ ΤΑ ΠΡΟΗΓΟΥΜΕΝΑ…</a:t>
            </a:r>
          </a:p>
        </p:txBody>
      </p:sp>
      <p:sp>
        <p:nvSpPr>
          <p:cNvPr id="2" name="Τίτλος 1"/>
          <p:cNvSpPr>
            <a:spLocks noGrp="1"/>
          </p:cNvSpPr>
          <p:nvPr>
            <p:ph type="ctrTitle"/>
          </p:nvPr>
        </p:nvSpPr>
        <p:spPr>
          <a:xfrm>
            <a:off x="1130300" y="1397000"/>
            <a:ext cx="5825202" cy="2653836"/>
          </a:xfrm>
        </p:spPr>
        <p:txBody>
          <a:bodyPr>
            <a:normAutofit/>
          </a:bodyPr>
          <a:lstStyle/>
          <a:p>
            <a:r>
              <a:rPr lang="el-GR" dirty="0"/>
              <a:t>Μάθημα #2, Πέμπτης, 9-10-25</a:t>
            </a:r>
          </a:p>
        </p:txBody>
      </p:sp>
    </p:spTree>
    <p:extLst>
      <p:ext uri="{BB962C8B-B14F-4D97-AF65-F5344CB8AC3E}">
        <p14:creationId xmlns:p14="http://schemas.microsoft.com/office/powerpoint/2010/main" val="2354520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80" name="Group 5427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4281" name="Straight Connector 5428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282" name="Straight Connector 5428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28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5" name="Isosceles Triangle 5428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89" name="Isosceles Triangle 5428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290" name="Isosceles Triangle 5428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54274" name="Title 1"/>
          <p:cNvSpPr>
            <a:spLocks noGrp="1"/>
          </p:cNvSpPr>
          <p:nvPr>
            <p:ph type="title"/>
          </p:nvPr>
        </p:nvSpPr>
        <p:spPr>
          <a:xfrm>
            <a:off x="508000" y="609600"/>
            <a:ext cx="6447501" cy="1320800"/>
          </a:xfrm>
        </p:spPr>
        <p:txBody>
          <a:bodyPr vert="horz" lIns="91440" tIns="45720" rIns="91440" bIns="45720" rtlCol="0" anchor="t">
            <a:normAutofit/>
          </a:bodyPr>
          <a:lstStyle/>
          <a:p>
            <a:pPr>
              <a:lnSpc>
                <a:spcPct val="90000"/>
              </a:lnSpc>
            </a:pPr>
            <a:r>
              <a:rPr lang="en-US" sz="3100"/>
              <a:t>Μα για να γίνει κάτι τέτοιο, θα πρέπει να έρθουν τα πάνω-κάτω!</a:t>
            </a:r>
          </a:p>
        </p:txBody>
      </p:sp>
      <p:sp>
        <p:nvSpPr>
          <p:cNvPr id="54275" name="TextBox 2"/>
          <p:cNvSpPr txBox="1">
            <a:spLocks noChangeArrowheads="1"/>
          </p:cNvSpPr>
          <p:nvPr/>
        </p:nvSpPr>
        <p:spPr bwMode="auto">
          <a:xfrm>
            <a:off x="4752215" y="2160589"/>
            <a:ext cx="2201035"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300" dirty="0" err="1">
                <a:solidFill>
                  <a:schemeClr val="tx1">
                    <a:lumMod val="75000"/>
                    <a:lumOff val="25000"/>
                  </a:schemeClr>
                </a:solidFill>
              </a:rPr>
              <a:t>Με</a:t>
            </a:r>
            <a:r>
              <a:rPr lang="en-US" sz="1300" dirty="0">
                <a:solidFill>
                  <a:schemeClr val="tx1">
                    <a:lumMod val="75000"/>
                    <a:lumOff val="25000"/>
                  </a:schemeClr>
                </a:solidFill>
              </a:rPr>
              <a:t> </a:t>
            </a:r>
            <a:r>
              <a:rPr lang="en-US" sz="1300" dirty="0" err="1">
                <a:solidFill>
                  <a:schemeClr val="tx1">
                    <a:lumMod val="75000"/>
                    <a:lumOff val="25000"/>
                  </a:schemeClr>
                </a:solidFill>
              </a:rPr>
              <a:t>άλλ</a:t>
            </a:r>
            <a:r>
              <a:rPr lang="en-US" sz="1300" dirty="0">
                <a:solidFill>
                  <a:schemeClr val="tx1">
                    <a:lumMod val="75000"/>
                    <a:lumOff val="25000"/>
                  </a:schemeClr>
                </a:solidFill>
              </a:rPr>
              <a:t>α λόγια... </a:t>
            </a:r>
            <a:r>
              <a:rPr lang="en-US" sz="1300" dirty="0" err="1">
                <a:solidFill>
                  <a:schemeClr val="tx1">
                    <a:lumMod val="75000"/>
                    <a:lumOff val="25000"/>
                  </a:schemeClr>
                </a:solidFill>
              </a:rPr>
              <a:t>Μή</a:t>
            </a:r>
            <a:r>
              <a:rPr lang="en-US" sz="1300" dirty="0">
                <a:solidFill>
                  <a:schemeClr val="tx1">
                    <a:lumMod val="75000"/>
                    <a:lumOff val="25000"/>
                  </a:schemeClr>
                </a:solidFill>
              </a:rPr>
              <a:t>πως μας πουλάτε «φούμαρα» λέγοντας πως ο πυθμένας της θάλασσας μπορεί να βρεθεί στην κορυφή ενός βουνού;</a:t>
            </a:r>
          </a:p>
          <a:p>
            <a:pPr>
              <a:lnSpc>
                <a:spcPct val="90000"/>
              </a:lnSpc>
              <a:spcBef>
                <a:spcPts val="1000"/>
              </a:spcBef>
              <a:buClr>
                <a:schemeClr val="accent1"/>
              </a:buClr>
              <a:buSzPct val="80000"/>
              <a:buFont typeface="Wingdings 3" charset="2"/>
              <a:buChar char=""/>
            </a:pPr>
            <a:endParaRPr lang="en-US" sz="13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300" dirty="0" err="1">
                <a:solidFill>
                  <a:schemeClr val="tx1">
                    <a:lumMod val="75000"/>
                    <a:lumOff val="25000"/>
                  </a:schemeClr>
                </a:solidFill>
              </a:rPr>
              <a:t>Λ.χ</a:t>
            </a:r>
            <a:r>
              <a:rPr lang="en-US" sz="1300" dirty="0">
                <a:solidFill>
                  <a:schemeClr val="tx1">
                    <a:lumMod val="75000"/>
                    <a:lumOff val="25000"/>
                  </a:schemeClr>
                </a:solidFill>
              </a:rPr>
              <a:t>. </a:t>
            </a:r>
            <a:r>
              <a:rPr lang="en-US" sz="1300" dirty="0" err="1">
                <a:solidFill>
                  <a:schemeClr val="tx1">
                    <a:lumMod val="75000"/>
                    <a:lumOff val="25000"/>
                  </a:schemeClr>
                </a:solidFill>
              </a:rPr>
              <a:t>Στο</a:t>
            </a:r>
            <a:r>
              <a:rPr lang="en-US" sz="1300" dirty="0">
                <a:solidFill>
                  <a:schemeClr val="tx1">
                    <a:lumMod val="75000"/>
                    <a:lumOff val="25000"/>
                  </a:schemeClr>
                </a:solidFill>
              </a:rPr>
              <a:t> Πα</a:t>
            </a:r>
            <a:r>
              <a:rPr lang="en-US" sz="1300" dirty="0" err="1">
                <a:solidFill>
                  <a:schemeClr val="tx1">
                    <a:lumMod val="75000"/>
                    <a:lumOff val="25000"/>
                  </a:schemeClr>
                </a:solidFill>
              </a:rPr>
              <a:t>κιστάν</a:t>
            </a:r>
            <a:r>
              <a:rPr lang="en-US" sz="1300" dirty="0">
                <a:solidFill>
                  <a:schemeClr val="tx1">
                    <a:lumMod val="75000"/>
                    <a:lumOff val="25000"/>
                  </a:schemeClr>
                </a:solidFill>
              </a:rPr>
              <a:t>, </a:t>
            </a:r>
            <a:r>
              <a:rPr lang="en-US" sz="1300" dirty="0" err="1">
                <a:solidFill>
                  <a:schemeClr val="tx1">
                    <a:lumMod val="75000"/>
                    <a:lumOff val="25000"/>
                  </a:schemeClr>
                </a:solidFill>
              </a:rPr>
              <a:t>το</a:t>
            </a:r>
            <a:r>
              <a:rPr lang="en-US" sz="1300" dirty="0">
                <a:solidFill>
                  <a:schemeClr val="tx1">
                    <a:lumMod val="75000"/>
                    <a:lumOff val="25000"/>
                  </a:schemeClr>
                </a:solidFill>
              </a:rPr>
              <a:t> 2013, </a:t>
            </a:r>
            <a:r>
              <a:rPr lang="en-US" sz="1300" dirty="0" err="1">
                <a:solidFill>
                  <a:schemeClr val="tx1">
                    <a:lumMod val="75000"/>
                    <a:lumOff val="25000"/>
                  </a:schemeClr>
                </a:solidFill>
              </a:rPr>
              <a:t>οι</a:t>
            </a:r>
            <a:r>
              <a:rPr lang="en-US" sz="1300" dirty="0">
                <a:solidFill>
                  <a:schemeClr val="tx1">
                    <a:lumMod val="75000"/>
                    <a:lumOff val="25000"/>
                  </a:schemeClr>
                </a:solidFill>
              </a:rPr>
              <a:t> </a:t>
            </a:r>
            <a:r>
              <a:rPr lang="en-US" sz="1300" dirty="0" err="1">
                <a:solidFill>
                  <a:schemeClr val="tx1">
                    <a:lumMod val="75000"/>
                    <a:lumOff val="25000"/>
                  </a:schemeClr>
                </a:solidFill>
              </a:rPr>
              <a:t>κάτοικοι</a:t>
            </a:r>
            <a:r>
              <a:rPr lang="en-US" sz="1300" dirty="0">
                <a:solidFill>
                  <a:schemeClr val="tx1">
                    <a:lumMod val="75000"/>
                    <a:lumOff val="25000"/>
                  </a:schemeClr>
                </a:solidFill>
              </a:rPr>
              <a:t> </a:t>
            </a:r>
            <a:r>
              <a:rPr lang="en-US" sz="1300" dirty="0" err="1">
                <a:solidFill>
                  <a:schemeClr val="tx1">
                    <a:lumMod val="75000"/>
                    <a:lumOff val="25000"/>
                  </a:schemeClr>
                </a:solidFill>
              </a:rPr>
              <a:t>είδ</a:t>
            </a:r>
            <a:r>
              <a:rPr lang="en-US" sz="1300" dirty="0">
                <a:solidFill>
                  <a:schemeClr val="tx1">
                    <a:lumMod val="75000"/>
                    <a:lumOff val="25000"/>
                  </a:schemeClr>
                </a:solidFill>
              </a:rPr>
              <a:t>αν μπροστά τους να ξεφυτρώνει ένα νησί από τον πυθμένα της θάλασσας μετά από ένα σεισμό!!!!</a:t>
            </a:r>
            <a:endParaRPr lang="el-GR" sz="13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GB" sz="1400" dirty="0">
                <a:solidFill>
                  <a:srgbClr val="000000"/>
                </a:solidFill>
                <a:cs typeface="Times New Roman" pitchFamily="18" charset="0"/>
                <a:hlinkClick r:id="rId2"/>
              </a:rPr>
              <a:t>http://www.foxnews.com/science/2013/09/25/deadly-pakistan-quake-creates-new-island</a:t>
            </a:r>
            <a:endParaRPr lang="en-US" sz="1300" dirty="0">
              <a:solidFill>
                <a:schemeClr val="tx1">
                  <a:lumMod val="75000"/>
                  <a:lumOff val="25000"/>
                </a:schemeClr>
              </a:solidFill>
            </a:endParaRPr>
          </a:p>
        </p:txBody>
      </p:sp>
      <p:pic>
        <p:nvPicPr>
          <p:cNvPr id="2" name="Picture 1" descr="new island off Pakistan.jpg">
            <a:hlinkClick r:id="rId2"/>
            <a:extLst>
              <a:ext uri="{FF2B5EF4-FFF2-40B4-BE49-F238E27FC236}">
                <a16:creationId xmlns:a16="http://schemas.microsoft.com/office/drawing/2014/main" id="{F6718BED-AF0E-0C7F-FBC1-20A8263ACE80}"/>
              </a:ext>
            </a:extLst>
          </p:cNvPr>
          <p:cNvPicPr>
            <a:picLocks noChangeAspect="1" noChangeArrowheads="1"/>
          </p:cNvPicPr>
          <p:nvPr/>
        </p:nvPicPr>
        <p:blipFill>
          <a:blip r:embed="rId3" cstate="print"/>
          <a:srcRect l="17822" r="23244"/>
          <a:stretch>
            <a:fillRect/>
          </a:stretch>
        </p:blipFill>
        <p:spPr bwMode="auto">
          <a:xfrm>
            <a:off x="508000" y="2159331"/>
            <a:ext cx="4067572" cy="388236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arheopteryx"/>
          <p:cNvPicPr>
            <a:picLocks noChangeAspect="1" noChangeArrowheads="1"/>
          </p:cNvPicPr>
          <p:nvPr/>
        </p:nvPicPr>
        <p:blipFill>
          <a:blip r:embed="rId3" cstate="print"/>
          <a:srcRect/>
          <a:stretch>
            <a:fillRect/>
          </a:stretch>
        </p:blipFill>
        <p:spPr bwMode="auto">
          <a:xfrm>
            <a:off x="107505" y="116632"/>
            <a:ext cx="6716198" cy="5616624"/>
          </a:xfrm>
          <a:prstGeom prst="rect">
            <a:avLst/>
          </a:prstGeom>
          <a:noFill/>
          <a:ln w="9525">
            <a:noFill/>
            <a:miter lim="800000"/>
            <a:headEnd/>
            <a:tailEnd/>
          </a:ln>
        </p:spPr>
      </p:pic>
      <p:sp>
        <p:nvSpPr>
          <p:cNvPr id="2" name="TextBox 1"/>
          <p:cNvSpPr txBox="1"/>
          <p:nvPr/>
        </p:nvSpPr>
        <p:spPr>
          <a:xfrm>
            <a:off x="7092280" y="1268760"/>
            <a:ext cx="1872208" cy="4524315"/>
          </a:xfrm>
          <a:prstGeom prst="rect">
            <a:avLst/>
          </a:prstGeom>
          <a:noFill/>
        </p:spPr>
        <p:txBody>
          <a:bodyPr wrap="square" rtlCol="0">
            <a:spAutoFit/>
          </a:bodyPr>
          <a:lstStyle/>
          <a:p>
            <a:r>
              <a:rPr lang="el-GR" dirty="0" err="1"/>
              <a:t>Αρχαιοπτέρυξ</a:t>
            </a:r>
            <a:r>
              <a:rPr lang="el-GR" dirty="0"/>
              <a:t>: Μια ιδιαίτερη μορφή ζώου που το απολίθωμά του δείχνει πως είχε χαρακτηριστικά Ερπετού και Πτηνού. Δηλαδή, μας δείχνει πως τα πτηνά, εξελίχθηκαν- κατάγονται από τα ερπετά!</a:t>
            </a:r>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6516688" y="3789363"/>
            <a:ext cx="2232025" cy="396875"/>
          </a:xfrm>
          <a:prstGeom prst="rect">
            <a:avLst/>
          </a:prstGeom>
          <a:noFill/>
          <a:ln w="9525" algn="ctr">
            <a:noFill/>
            <a:miter lim="800000"/>
            <a:headEnd/>
            <a:tailEnd/>
          </a:ln>
        </p:spPr>
        <p:txBody>
          <a:bodyPr>
            <a:spAutoFit/>
          </a:bodyPr>
          <a:lstStyle/>
          <a:p>
            <a:pPr>
              <a:spcBef>
                <a:spcPct val="50000"/>
              </a:spcBef>
            </a:pPr>
            <a:endParaRPr lang="el-GR"/>
          </a:p>
        </p:txBody>
      </p:sp>
      <p:sp>
        <p:nvSpPr>
          <p:cNvPr id="60419" name="Rectangle 2"/>
          <p:cNvSpPr>
            <a:spLocks noChangeArrowheads="1"/>
          </p:cNvSpPr>
          <p:nvPr/>
        </p:nvSpPr>
        <p:spPr bwMode="auto">
          <a:xfrm>
            <a:off x="0" y="642938"/>
            <a:ext cx="9144000" cy="5324535"/>
          </a:xfrm>
          <a:prstGeom prst="rect">
            <a:avLst/>
          </a:prstGeom>
          <a:noFill/>
          <a:ln w="9525">
            <a:noFill/>
            <a:miter lim="800000"/>
            <a:headEnd/>
            <a:tailEnd/>
          </a:ln>
        </p:spPr>
        <p:txBody>
          <a:bodyPr>
            <a:spAutoFit/>
          </a:bodyPr>
          <a:lstStyle/>
          <a:p>
            <a:r>
              <a:rPr lang="el-GR" sz="2000" b="1" dirty="0"/>
              <a:t>α) Μέθοδος ραδιενεργού άνθρακα*</a:t>
            </a:r>
          </a:p>
          <a:p>
            <a:r>
              <a:rPr lang="el-GR" sz="2000" dirty="0"/>
              <a:t>Είναι γνωστό πως ο άνθρακας-14 (C</a:t>
            </a:r>
            <a:r>
              <a:rPr lang="el-GR" sz="2000" baseline="30000" dirty="0"/>
              <a:t>14</a:t>
            </a:r>
            <a:r>
              <a:rPr lang="el-GR" sz="2000" dirty="0"/>
              <a:t>), το ραδιενεργό ισότοπο του άνθρακα, παράγεται, πάνω- πάνω στην ατμόσφαιρα από τον βομβαρδισμό του Ν (Αζώτου) από την κοσμική ακτινοβολία. Το στοιχείο αυτό εκφυλίζεται ή μετατρέπεται σιγά-σιγά σε C</a:t>
            </a:r>
            <a:r>
              <a:rPr lang="el-GR" sz="2000" baseline="30000" dirty="0"/>
              <a:t>12</a:t>
            </a:r>
            <a:r>
              <a:rPr lang="el-GR" sz="2000" dirty="0"/>
              <a:t> με μια γνωστή ταχύτητα.</a:t>
            </a:r>
            <a:br>
              <a:rPr lang="el-GR" sz="2000" dirty="0"/>
            </a:br>
            <a:r>
              <a:rPr lang="el-GR" sz="2000" dirty="0"/>
              <a:t>Επικρατεί λοιπόν στην ατμόσφαιρα μια ισορροπία ανάμεσα στο C</a:t>
            </a:r>
            <a:r>
              <a:rPr lang="el-GR" sz="2000" baseline="30000" dirty="0"/>
              <a:t>14</a:t>
            </a:r>
            <a:r>
              <a:rPr lang="el-GR" sz="2000" dirty="0"/>
              <a:t> και στο C</a:t>
            </a:r>
            <a:r>
              <a:rPr lang="el-GR" sz="2000" baseline="30000" dirty="0"/>
              <a:t>12</a:t>
            </a:r>
            <a:r>
              <a:rPr lang="el-GR" sz="2000" dirty="0"/>
              <a:t> που εκφράζεται με μια γνωστή αναλογία α/β.[ΌΤΑΝ ΑΝΑΠΝΕΟΥΜΕ]!!!</a:t>
            </a:r>
            <a:br>
              <a:rPr lang="el-GR" sz="2000" dirty="0"/>
            </a:br>
            <a:r>
              <a:rPr lang="el-GR" sz="2000" dirty="0"/>
              <a:t>Όλοι οι ζωντανοί οργανισμοί περιέχουν C τον οποίο προσλαμβάνουν σε μια καθορισμένη αρχική αναλογία σε C</a:t>
            </a:r>
            <a:r>
              <a:rPr lang="el-GR" sz="2000" baseline="30000" dirty="0"/>
              <a:t>14 </a:t>
            </a:r>
            <a:r>
              <a:rPr lang="el-GR" sz="2000" dirty="0"/>
              <a:t>/ C</a:t>
            </a:r>
            <a:r>
              <a:rPr lang="el-GR" sz="2000" baseline="30000" dirty="0"/>
              <a:t>12</a:t>
            </a:r>
            <a:r>
              <a:rPr lang="el-GR" sz="2000" dirty="0"/>
              <a:t>. Όταν το ζώο ή το φυτό πεθαίνει σταματάει να παίρνει C από το περιβάλλον. Ταυτόχρονα, η μετατροπή του C</a:t>
            </a:r>
            <a:r>
              <a:rPr lang="el-GR" sz="2000" baseline="30000" dirty="0"/>
              <a:t>14</a:t>
            </a:r>
            <a:r>
              <a:rPr lang="el-GR" sz="2000" dirty="0"/>
              <a:t> προς C</a:t>
            </a:r>
            <a:r>
              <a:rPr lang="el-GR" sz="2000" baseline="30000" dirty="0"/>
              <a:t>12</a:t>
            </a:r>
            <a:r>
              <a:rPr lang="el-GR" sz="2000" dirty="0"/>
              <a:t> συνεχίζει με σταθερό ρυθμό. Έτσι, καθορίζοντας σε ένα απολίθωμα ζώου ή φυτού την αναλογία C</a:t>
            </a:r>
            <a:r>
              <a:rPr lang="el-GR" sz="2000" baseline="30000" dirty="0"/>
              <a:t>14</a:t>
            </a:r>
            <a:r>
              <a:rPr lang="el-GR" sz="2000" dirty="0"/>
              <a:t> / C</a:t>
            </a:r>
            <a:r>
              <a:rPr lang="el-GR" sz="2000" baseline="30000" dirty="0"/>
              <a:t>12</a:t>
            </a:r>
            <a:r>
              <a:rPr lang="el-GR" sz="2000" dirty="0"/>
              <a:t> μπορούμε να υπολογίσουμε με ακρίβεια το χρόνο θανάτου του. (Χρόνος Τ1/2 = 6,000 χρόνια).</a:t>
            </a:r>
          </a:p>
          <a:p>
            <a:endParaRPr lang="el-GR" sz="2000" dirty="0"/>
          </a:p>
          <a:p>
            <a:r>
              <a:rPr lang="el-GR" sz="2000" dirty="0"/>
              <a:t>*Σημειώστε πως χρειαζόμαστε λίγο ξύλο ή οστό για τη χρονολόγηση. Και πως όση ποσότητα C</a:t>
            </a:r>
            <a:r>
              <a:rPr lang="el-GR" sz="2000" baseline="30000" dirty="0"/>
              <a:t>14  </a:t>
            </a:r>
            <a:r>
              <a:rPr lang="el-GR" sz="2000" dirty="0"/>
              <a:t> και να έχουμε σε 40-50 χρόνια δε μένει τίποτε.</a:t>
            </a:r>
          </a:p>
          <a:p>
            <a:r>
              <a:rPr lang="el-GR" sz="2000" dirty="0"/>
              <a:t>ΣΥΝΕΠΩΣ: Η μέθοδος έχει 2 μειονεκτήματα: Διάρκεια και δειγματοληψία.</a:t>
            </a:r>
          </a:p>
        </p:txBody>
      </p:sp>
      <p:sp>
        <p:nvSpPr>
          <p:cNvPr id="38916" name="Title 3"/>
          <p:cNvSpPr>
            <a:spLocks noGrp="1"/>
          </p:cNvSpPr>
          <p:nvPr>
            <p:ph type="title" idx="4294967295"/>
          </p:nvPr>
        </p:nvSpPr>
        <p:spPr>
          <a:xfrm>
            <a:off x="0" y="-214313"/>
            <a:ext cx="8229600" cy="1000126"/>
          </a:xfrm>
        </p:spPr>
        <p:txBody>
          <a:bodyPr>
            <a:norm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l-GR" sz="41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ΜΕΘΟΔΟΙ ΧΡΟΝΟΛΟΓΗΣΗΣ*</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p:cNvPicPr>
            <a:picLocks noChangeAspect="1" noChangeArrowheads="1"/>
          </p:cNvPicPr>
          <p:nvPr/>
        </p:nvPicPr>
        <p:blipFill>
          <a:blip r:embed="rId3" cstate="print"/>
          <a:srcRect/>
          <a:stretch>
            <a:fillRect/>
          </a:stretch>
        </p:blipFill>
        <p:spPr bwMode="auto">
          <a:xfrm>
            <a:off x="3491880" y="33337"/>
            <a:ext cx="4656137" cy="6824663"/>
          </a:xfrm>
          <a:prstGeom prst="rect">
            <a:avLst/>
          </a:prstGeom>
          <a:noFill/>
          <a:ln w="9525">
            <a:noFill/>
            <a:miter lim="800000"/>
            <a:headEnd/>
            <a:tailEnd/>
          </a:ln>
        </p:spPr>
      </p:pic>
      <p:sp>
        <p:nvSpPr>
          <p:cNvPr id="4" name="Title 1"/>
          <p:cNvSpPr txBox="1">
            <a:spLocks/>
          </p:cNvSpPr>
          <p:nvPr/>
        </p:nvSpPr>
        <p:spPr bwMode="auto">
          <a:xfrm>
            <a:off x="179512" y="1052736"/>
            <a:ext cx="2458616" cy="15841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55000" lnSpcReduction="2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l-GR" sz="2000" dirty="0"/>
              <a:t>Σχηματισμός </a:t>
            </a:r>
            <a:r>
              <a:rPr lang="en-US" sz="2000" dirty="0"/>
              <a:t>C</a:t>
            </a:r>
            <a:r>
              <a:rPr lang="el-GR" sz="2000" dirty="0"/>
              <a:t>-</a:t>
            </a:r>
            <a:r>
              <a:rPr lang="el-GR" sz="2000" baseline="30000" dirty="0"/>
              <a:t>12</a:t>
            </a:r>
            <a:r>
              <a:rPr lang="el-GR" sz="2000" dirty="0"/>
              <a:t>*</a:t>
            </a:r>
          </a:p>
          <a:p>
            <a:pPr eaLnBrk="1" hangingPunct="1">
              <a:defRPr/>
            </a:pPr>
            <a:endParaRPr lang="el-GR" sz="2000" b="1"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eaLnBrk="1" hangingPunct="1">
              <a:defRPr/>
            </a:pPr>
            <a:endParaRPr lang="el-GR" sz="20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endParaRPr>
          </a:p>
          <a:p>
            <a:pPr algn="l" eaLnBrk="1" hangingPunct="1">
              <a:defRPr/>
            </a:pPr>
            <a:r>
              <a:rPr lang="el-GR" sz="2000" dirty="0"/>
              <a:t>* Μην τρομάζετε. Είναι μόνο για να πάρετε μία ιδέα για το πώς γίνεται η μέτρηση. Δεν θα σας βάλω τέτοια ερώτηση στις εξετάσεις, αλλά είναι σημαντικό να μάθετε να πείθεστε από τα επιστημονικά δεδομένα.</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8229600" cy="571500"/>
          </a:xfrm>
        </p:spPr>
        <p:txBody>
          <a:bodyPr>
            <a:normAutofit fontScale="90000"/>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l-GR" sz="2000" b="1" kern="1200" dirty="0">
                <a:ln w="6350">
                  <a:noFill/>
                </a:ln>
                <a:solidFill>
                  <a:schemeClr val="bg2"/>
                </a:solidFill>
                <a:effectLst>
                  <a:outerShdw blurRad="114300" dist="101600" dir="2700000" algn="tl" rotWithShape="0">
                    <a:srgbClr val="000000">
                      <a:alpha val="40000"/>
                    </a:srgbClr>
                  </a:outerShdw>
                </a:effectLst>
              </a:rPr>
              <a:t>Β’ ΜΕΘΟΔΟΣ ΟΥΡΑΝΙΟΥ-ΜΟΛΥΒΔΟΥ</a:t>
            </a:r>
            <a:br>
              <a:rPr lang="el-GR" sz="2000" b="1" kern="1200" dirty="0">
                <a:ln w="6350">
                  <a:noFill/>
                </a:ln>
                <a:solidFill>
                  <a:schemeClr val="bg2"/>
                </a:solidFill>
                <a:effectLst>
                  <a:outerShdw blurRad="114300" dist="101600" dir="2700000" algn="tl" rotWithShape="0">
                    <a:srgbClr val="000000">
                      <a:alpha val="40000"/>
                    </a:srgbClr>
                  </a:outerShdw>
                </a:effectLst>
              </a:rPr>
            </a:br>
            <a:endParaRPr lang="el-GR" sz="2000" b="1" kern="1200" dirty="0">
              <a:ln w="6350">
                <a:noFill/>
              </a:ln>
              <a:solidFill>
                <a:schemeClr val="bg2"/>
              </a:solidFill>
              <a:effectLst>
                <a:outerShdw blurRad="114300" dist="101600" dir="2700000" algn="tl" rotWithShape="0">
                  <a:srgbClr val="000000">
                    <a:alpha val="40000"/>
                  </a:srgbClr>
                </a:outerShdw>
              </a:effectLst>
            </a:endParaRPr>
          </a:p>
        </p:txBody>
      </p:sp>
      <p:sp>
        <p:nvSpPr>
          <p:cNvPr id="62467" name="Rectangle 3"/>
          <p:cNvSpPr>
            <a:spLocks noGrp="1" noChangeArrowheads="1"/>
          </p:cNvSpPr>
          <p:nvPr>
            <p:ph idx="4294967295"/>
          </p:nvPr>
        </p:nvSpPr>
        <p:spPr>
          <a:xfrm>
            <a:off x="758825" y="765175"/>
            <a:ext cx="8385175" cy="4176713"/>
          </a:xfrm>
        </p:spPr>
        <p:txBody>
          <a:bodyPr>
            <a:normAutofit fontScale="85000" lnSpcReduction="10000"/>
          </a:bodyPr>
          <a:lstStyle/>
          <a:p>
            <a:pPr eaLnBrk="1" hangingPunct="1">
              <a:lnSpc>
                <a:spcPct val="80000"/>
              </a:lnSpc>
              <a:buFontTx/>
              <a:buNone/>
            </a:pPr>
            <a:r>
              <a:rPr lang="el-GR" sz="2800" dirty="0"/>
              <a:t>   </a:t>
            </a:r>
            <a:r>
              <a:rPr lang="el-GR" sz="2400" dirty="0"/>
              <a:t>Ένας από αυτούς, είναι </a:t>
            </a:r>
            <a:r>
              <a:rPr lang="el-GR" sz="2400" b="1" dirty="0"/>
              <a:t>η μέθοδος Ουρανίου /</a:t>
            </a:r>
            <a:r>
              <a:rPr lang="el-GR" sz="2400" b="1" dirty="0" err="1"/>
              <a:t>Μολύβδου</a:t>
            </a:r>
            <a:r>
              <a:rPr lang="el-GR" sz="2400" b="1" dirty="0"/>
              <a:t>.</a:t>
            </a:r>
            <a:r>
              <a:rPr lang="el-GR" sz="2400" dirty="0"/>
              <a:t> Στηρίζεται στην ιδιότητα του ραδιενεργού Ουρανίου (</a:t>
            </a:r>
            <a:r>
              <a:rPr lang="en-US" sz="2400" dirty="0">
                <a:latin typeface="Book Antiqua" pitchFamily="18" charset="0"/>
              </a:rPr>
              <a:t>U</a:t>
            </a:r>
            <a:r>
              <a:rPr lang="el-GR" sz="2400" baseline="30000" dirty="0"/>
              <a:t>238</a:t>
            </a:r>
            <a:r>
              <a:rPr lang="el-GR" sz="2400" dirty="0"/>
              <a:t>) που έχει χρόνο ημιζωής ίσο με 4500 εκατομμύρια χρόνια. </a:t>
            </a:r>
            <a:r>
              <a:rPr lang="el-GR" sz="2400" u="sng" dirty="0"/>
              <a:t>Αυτό σημαίνει πως το ραδιενεργό αυτό στοιχείο αποσυντίθεται, διασπάται, χάνοντας μέρος από τη μάζα του, σε ποσότητα ίση με τη μισή, σε ένα διάστημα 4500 εκατομμυρίων ετών, που μετατρέπεται σε Μόλυβδο.</a:t>
            </a:r>
            <a:r>
              <a:rPr lang="el-GR" sz="2400" dirty="0"/>
              <a:t> Μετρώντας, λοιπόν, την ποσότητα του μόλυβδου που περιέχεται σε ένα πέτρωμα και συγκρίνοντάς την με την ποσότητα του ραδιενεργού Ουρανίου που εμπεριέχεται, μπορούμε κατά προσέγγιση να υπολογίσουμε την ηλικία του πετρώματος ή του απολιθώματος</a:t>
            </a:r>
            <a:r>
              <a:rPr lang="el-GR" sz="2400" b="1" dirty="0"/>
              <a:t>.*</a:t>
            </a:r>
          </a:p>
          <a:p>
            <a:pPr eaLnBrk="1" hangingPunct="1">
              <a:lnSpc>
                <a:spcPct val="80000"/>
              </a:lnSpc>
              <a:buFontTx/>
              <a:buNone/>
            </a:pPr>
            <a:endParaRPr lang="el-GR" sz="2400" b="1" dirty="0"/>
          </a:p>
          <a:p>
            <a:pPr eaLnBrk="1" hangingPunct="1">
              <a:lnSpc>
                <a:spcPct val="80000"/>
              </a:lnSpc>
              <a:buFontTx/>
              <a:buNone/>
            </a:pPr>
            <a:endParaRPr lang="el-GR" sz="2400" b="1" dirty="0"/>
          </a:p>
          <a:p>
            <a:pPr eaLnBrk="1" hangingPunct="1">
              <a:lnSpc>
                <a:spcPct val="120000"/>
              </a:lnSpc>
              <a:buFontTx/>
              <a:buNone/>
            </a:pPr>
            <a:r>
              <a:rPr lang="el-GR" sz="2400" b="1" dirty="0"/>
              <a:t> *</a:t>
            </a:r>
            <a:r>
              <a:rPr lang="el-GR" sz="1800" b="1" dirty="0"/>
              <a:t>Πιθανή ερώτηση εξετάσεων: Για απολιθώματα ηλικίας πάνω από 50.000 έτη μία καλή μέθοδος χρονολόγησης είναι: (Α) Η μέθοδος του Άνθρακα-14, (Β) η μέθοδος Καλίου/Νατρίου, (Γ) η μέθοδος Ουρανίου/</a:t>
            </a:r>
            <a:r>
              <a:rPr lang="el-GR" sz="1800" b="1" dirty="0" err="1"/>
              <a:t>Μολύβδου</a:t>
            </a:r>
            <a:r>
              <a:rPr lang="el-GR" sz="1800" b="1" dirty="0"/>
              <a:t>, (Δ) η μέθοδος Ουρανίου/Κολάσεως, (Ε) Τίποτε από αυτά.</a:t>
            </a:r>
            <a:endParaRPr lang="el-GR" sz="2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323528" y="908720"/>
            <a:ext cx="8137525" cy="4708981"/>
          </a:xfrm>
          <a:prstGeom prst="rect">
            <a:avLst/>
          </a:prstGeom>
          <a:noFill/>
          <a:ln w="9525">
            <a:noFill/>
            <a:miter lim="800000"/>
            <a:headEnd/>
            <a:tailEnd/>
          </a:ln>
        </p:spPr>
        <p:txBody>
          <a:bodyPr anchor="ctr">
            <a:spAutoFit/>
          </a:bodyPr>
          <a:lstStyle/>
          <a:p>
            <a:pPr algn="just">
              <a:tabLst>
                <a:tab pos="6515100" algn="l"/>
              </a:tabLst>
            </a:pPr>
            <a:r>
              <a:rPr lang="en-US" sz="2000" dirty="0"/>
              <a:t>SOS: </a:t>
            </a:r>
            <a:r>
              <a:rPr lang="el-GR" sz="2000" dirty="0"/>
              <a:t>Μετά τις ανακαλύψεις του </a:t>
            </a:r>
            <a:r>
              <a:rPr lang="en-US" sz="2000" dirty="0"/>
              <a:t>William </a:t>
            </a:r>
            <a:r>
              <a:rPr lang="en-US" sz="2000" dirty="0" err="1"/>
              <a:t>Schoph</a:t>
            </a:r>
            <a:r>
              <a:rPr lang="el-GR" sz="2000" dirty="0"/>
              <a:t> το 1993</a:t>
            </a:r>
            <a:r>
              <a:rPr lang="en-US" sz="2000" dirty="0"/>
              <a:t> </a:t>
            </a:r>
            <a:r>
              <a:rPr lang="el-GR" sz="2000" dirty="0"/>
              <a:t>άλλαξαν οι απόψεις μας για τα πιο παλιά ίχνη ζωής που υπάρχουν στον πλανήτη μας. Έτσι, βρέθηκαν απολιθώματα (</a:t>
            </a:r>
            <a:r>
              <a:rPr lang="el-GR" sz="2000" dirty="0" err="1"/>
              <a:t>κυανο</a:t>
            </a:r>
            <a:r>
              <a:rPr lang="el-GR" sz="2000" dirty="0"/>
              <a:t>)βακτηριδίων που χρονολογούνται στα 3.5 Δισ. Χρόνια.  Οι πιο παλιοί βράχοι που έχουν σχηματισθεί από την </a:t>
            </a:r>
            <a:r>
              <a:rPr lang="el-GR" sz="2000" dirty="0" err="1"/>
              <a:t>κατακάθηση</a:t>
            </a:r>
            <a:r>
              <a:rPr lang="el-GR" sz="2000" dirty="0"/>
              <a:t> </a:t>
            </a:r>
            <a:r>
              <a:rPr lang="el-GR" sz="2000" dirty="0" err="1"/>
              <a:t>αιωρουμένων</a:t>
            </a:r>
            <a:r>
              <a:rPr lang="el-GR" sz="2000" dirty="0"/>
              <a:t> σωματιδίων (</a:t>
            </a:r>
            <a:r>
              <a:rPr lang="el-GR" sz="2000" dirty="0" err="1"/>
              <a:t>ιζηματοποίηση</a:t>
            </a:r>
            <a:r>
              <a:rPr lang="el-GR" sz="2000" dirty="0"/>
              <a:t>) και στους οποίους έχουν εντοπισθεί απολιθώματα από οργανισμούς, χρονολογούνται στα </a:t>
            </a:r>
            <a:r>
              <a:rPr lang="en-US" sz="2000" dirty="0"/>
              <a:t>3.</a:t>
            </a:r>
            <a:r>
              <a:rPr lang="el-GR" sz="2000" dirty="0"/>
              <a:t>500 εκατομμύρια χρόνια, μια περίοδο που αντιστοιχεί στον λεγόμενο </a:t>
            </a:r>
            <a:r>
              <a:rPr lang="el-GR" sz="2000" b="1" dirty="0" err="1"/>
              <a:t>Παλαιοζωϊκό</a:t>
            </a:r>
            <a:r>
              <a:rPr lang="el-GR" sz="2000" b="1" dirty="0"/>
              <a:t> Αιώνα.</a:t>
            </a:r>
            <a:r>
              <a:rPr lang="el-GR" sz="2000" dirty="0"/>
              <a:t> </a:t>
            </a:r>
          </a:p>
          <a:p>
            <a:pPr algn="just">
              <a:tabLst>
                <a:tab pos="6515100" algn="l"/>
              </a:tabLst>
            </a:pPr>
            <a:r>
              <a:rPr lang="el-GR" sz="2000" b="1" dirty="0"/>
              <a:t>Περισσότερα στο </a:t>
            </a:r>
            <a:r>
              <a:rPr lang="en-US" sz="2000" b="1" dirty="0"/>
              <a:t>Google:</a:t>
            </a:r>
            <a:r>
              <a:rPr lang="el-GR" sz="2000" b="1" dirty="0"/>
              <a:t> </a:t>
            </a:r>
            <a:r>
              <a:rPr lang="en-US" sz="2000" b="1" dirty="0"/>
              <a:t>tolweb</a:t>
            </a:r>
            <a:r>
              <a:rPr lang="en-US" sz="2000" dirty="0"/>
              <a:t>.</a:t>
            </a:r>
            <a:r>
              <a:rPr lang="en-US" sz="2000" b="1" dirty="0"/>
              <a:t>org</a:t>
            </a:r>
            <a:r>
              <a:rPr lang="en-US" sz="2000" dirty="0"/>
              <a:t>/</a:t>
            </a:r>
            <a:r>
              <a:rPr lang="el-GR" sz="2000" dirty="0"/>
              <a:t> </a:t>
            </a:r>
          </a:p>
          <a:p>
            <a:pPr algn="just">
              <a:tabLst>
                <a:tab pos="6515100" algn="l"/>
              </a:tabLst>
            </a:pPr>
            <a:endParaRPr lang="el-GR" sz="2000" dirty="0"/>
          </a:p>
          <a:p>
            <a:pPr algn="just">
              <a:tabLst>
                <a:tab pos="6515100" algn="l"/>
              </a:tabLst>
            </a:pPr>
            <a:r>
              <a:rPr lang="el-GR" sz="2000" u="sng" dirty="0"/>
              <a:t>Κλασσική ερώτηση εξετάσεων πολλαπλής επιλογής: </a:t>
            </a:r>
          </a:p>
          <a:p>
            <a:pPr algn="just">
              <a:tabLst>
                <a:tab pos="6515100" algn="l"/>
              </a:tabLst>
            </a:pPr>
            <a:r>
              <a:rPr lang="el-GR" sz="2000" dirty="0"/>
              <a:t>Τα πιο παλιά ίχνη ζωής που έχουν βρεθεί στον Πλανήτη μας χρονολογούνται, περίπου: (Α) Στα 2 εκατομμύρια χρόνια. (Β) Στα 10 </a:t>
            </a:r>
            <a:r>
              <a:rPr lang="el-GR" sz="2000" dirty="0" err="1"/>
              <a:t>εκατομ</a:t>
            </a:r>
            <a:r>
              <a:rPr lang="el-GR" sz="2000" dirty="0"/>
              <a:t>. Χρόνια. (Γ) Στα 100 </a:t>
            </a:r>
            <a:r>
              <a:rPr lang="el-GR" sz="2000" dirty="0" err="1"/>
              <a:t>εκατομ</a:t>
            </a:r>
            <a:r>
              <a:rPr lang="el-GR" sz="2000" dirty="0"/>
              <a:t>. Χρόνια. (Δ) Στα 3.5 Δισ. Χρόνια. (Ε) Τίποτε από αυτά.  </a:t>
            </a:r>
          </a:p>
        </p:txBody>
      </p:sp>
      <p:sp>
        <p:nvSpPr>
          <p:cNvPr id="2" name="Τίτλος 1"/>
          <p:cNvSpPr>
            <a:spLocks noGrp="1"/>
          </p:cNvSpPr>
          <p:nvPr>
            <p:ph type="title"/>
          </p:nvPr>
        </p:nvSpPr>
        <p:spPr>
          <a:xfrm>
            <a:off x="457200" y="274638"/>
            <a:ext cx="8229600" cy="778098"/>
          </a:xfrm>
        </p:spPr>
        <p:txBody>
          <a:bodyPr/>
          <a:lstStyle/>
          <a:p>
            <a:r>
              <a:rPr lang="el-GR" dirty="0"/>
              <a:t>ΠΟΣΟ ΠΑΛΙΑ ΕΙΝΑΙ Η ΖΩΗ;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F65F08F-DBDB-48F0-BA4F-8EF6AB835DB8}"/>
              </a:ext>
            </a:extLst>
          </p:cNvPr>
          <p:cNvPicPr>
            <a:picLocks noChangeAspect="1"/>
          </p:cNvPicPr>
          <p:nvPr/>
        </p:nvPicPr>
        <p:blipFill>
          <a:blip r:embed="rId2"/>
          <a:stretch>
            <a:fillRect/>
          </a:stretch>
        </p:blipFill>
        <p:spPr>
          <a:xfrm>
            <a:off x="2657475" y="1417638"/>
            <a:ext cx="6486525" cy="4819650"/>
          </a:xfrm>
          <a:prstGeom prst="rect">
            <a:avLst/>
          </a:prstGeom>
        </p:spPr>
      </p:pic>
      <p:sp>
        <p:nvSpPr>
          <p:cNvPr id="4" name="Τίτλος 3">
            <a:extLst>
              <a:ext uri="{FF2B5EF4-FFF2-40B4-BE49-F238E27FC236}">
                <a16:creationId xmlns:a16="http://schemas.microsoft.com/office/drawing/2014/main" id="{B8C3CC2C-B488-4341-A072-9BCBD2FAC332}"/>
              </a:ext>
            </a:extLst>
          </p:cNvPr>
          <p:cNvSpPr>
            <a:spLocks noGrp="1"/>
          </p:cNvSpPr>
          <p:nvPr>
            <p:ph type="title"/>
          </p:nvPr>
        </p:nvSpPr>
        <p:spPr>
          <a:xfrm>
            <a:off x="539552" y="129697"/>
            <a:ext cx="7704856" cy="1320800"/>
          </a:xfrm>
        </p:spPr>
        <p:txBody>
          <a:bodyPr>
            <a:normAutofit fontScale="90000"/>
          </a:bodyPr>
          <a:lstStyle/>
          <a:p>
            <a:r>
              <a:rPr lang="el-GR" dirty="0"/>
              <a:t>Για την Αρχέγονη Σούπα ή αλλιώς για τα πειράματα των </a:t>
            </a:r>
            <a:r>
              <a:rPr lang="en-US" dirty="0"/>
              <a:t>Oparin, Fox, Urey-Miller</a:t>
            </a:r>
          </a:p>
        </p:txBody>
      </p:sp>
      <p:sp>
        <p:nvSpPr>
          <p:cNvPr id="5" name="TextBox 4">
            <a:extLst>
              <a:ext uri="{FF2B5EF4-FFF2-40B4-BE49-F238E27FC236}">
                <a16:creationId xmlns:a16="http://schemas.microsoft.com/office/drawing/2014/main" id="{F1414402-04C6-4E81-93A6-E124A178901F}"/>
              </a:ext>
            </a:extLst>
          </p:cNvPr>
          <p:cNvSpPr txBox="1"/>
          <p:nvPr/>
        </p:nvSpPr>
        <p:spPr>
          <a:xfrm>
            <a:off x="194358" y="1417638"/>
            <a:ext cx="2376264" cy="5355312"/>
          </a:xfrm>
          <a:prstGeom prst="rect">
            <a:avLst/>
          </a:prstGeom>
          <a:noFill/>
        </p:spPr>
        <p:txBody>
          <a:bodyPr wrap="square" rtlCol="0">
            <a:spAutoFit/>
          </a:bodyPr>
          <a:lstStyle/>
          <a:p>
            <a:r>
              <a:rPr lang="el-GR" dirty="0"/>
              <a:t>Υπάρχουν πάρα πολλά πειράματα που δείχνουν πως σε μικρές λίμνες δημιουργήθηκε μία αρχέγονη σούπα στην οποία τα αμινοξέα και οι βάσεις του </a:t>
            </a:r>
            <a:r>
              <a:rPr lang="en-US" dirty="0"/>
              <a:t>RNA </a:t>
            </a:r>
            <a:r>
              <a:rPr lang="el-GR" dirty="0"/>
              <a:t>σχημάτισαν αρχέγονα </a:t>
            </a:r>
            <a:r>
              <a:rPr lang="el-GR" dirty="0" err="1"/>
              <a:t>κυστίδια</a:t>
            </a:r>
            <a:r>
              <a:rPr lang="el-GR" dirty="0"/>
              <a:t>, ΟΠΩΣ ΑΥΤΑ ΠΟΥ ΧΡΗΣΙΜΟΠΟΙΟΥΝΤΑΙ ΣΤΑ ΕΜΒΟΛΙΑ </a:t>
            </a:r>
            <a:r>
              <a:rPr lang="en-US" dirty="0"/>
              <a:t>mRNA </a:t>
            </a:r>
            <a:r>
              <a:rPr lang="el-GR" dirty="0"/>
              <a:t>εναντίον του </a:t>
            </a:r>
            <a:r>
              <a:rPr lang="el-GR" dirty="0" err="1"/>
              <a:t>κορονοϊού</a:t>
            </a:r>
            <a:r>
              <a:rPr lang="el-GR" dirty="0"/>
              <a:t>. [Ανάγνωση του κειμένου στα έγγραφα]</a:t>
            </a:r>
            <a:endParaRPr lang="en-US" dirty="0"/>
          </a:p>
        </p:txBody>
      </p:sp>
    </p:spTree>
    <p:extLst>
      <p:ext uri="{BB962C8B-B14F-4D97-AF65-F5344CB8AC3E}">
        <p14:creationId xmlns:p14="http://schemas.microsoft.com/office/powerpoint/2010/main" val="148788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324544" y="692696"/>
            <a:ext cx="4457700" cy="5572125"/>
          </a:xfrm>
          <a:prstGeom prst="rect">
            <a:avLst/>
          </a:prstGeom>
          <a:noFill/>
          <a:ln w="9525">
            <a:noFill/>
            <a:miter lim="800000"/>
            <a:headEnd/>
            <a:tailEnd/>
          </a:ln>
        </p:spPr>
      </p:pic>
      <p:sp>
        <p:nvSpPr>
          <p:cNvPr id="71683" name="Rectangle 2"/>
          <p:cNvSpPr>
            <a:spLocks noChangeArrowheads="1"/>
          </p:cNvSpPr>
          <p:nvPr/>
        </p:nvSpPr>
        <p:spPr bwMode="auto">
          <a:xfrm>
            <a:off x="4133156" y="593161"/>
            <a:ext cx="4572000" cy="5170646"/>
          </a:xfrm>
          <a:prstGeom prst="rect">
            <a:avLst/>
          </a:prstGeom>
          <a:noFill/>
          <a:ln w="9525">
            <a:noFill/>
            <a:miter lim="800000"/>
            <a:headEnd/>
            <a:tailEnd/>
          </a:ln>
        </p:spPr>
        <p:txBody>
          <a:bodyPr>
            <a:spAutoFit/>
          </a:bodyPr>
          <a:lstStyle/>
          <a:p>
            <a:r>
              <a:rPr lang="el-GR" sz="1400" b="1" dirty="0"/>
              <a:t>Το </a:t>
            </a:r>
            <a:r>
              <a:rPr lang="el-GR" sz="1400" b="1" dirty="0" err="1"/>
              <a:t>Πικέρμι</a:t>
            </a:r>
            <a:r>
              <a:rPr lang="el-GR" sz="1400" b="1" dirty="0"/>
              <a:t> «φωτίζει» τη θεωρία του Δαρβίνου</a:t>
            </a:r>
            <a:br>
              <a:rPr lang="el-GR" sz="1400" dirty="0"/>
            </a:br>
            <a:br>
              <a:rPr lang="el-GR" sz="1400" dirty="0"/>
            </a:br>
            <a:r>
              <a:rPr lang="el-GR" sz="1400" b="1" dirty="0"/>
              <a:t>Τα απολιθώματα ζώων στο Μεγάλο Ρέμα έδωσαν απαντήσεις σε βασικά ερωτήματα για την εξέλιξη, αλλά και την εξαφάνιση ειδών του ζωικού κόσμου.</a:t>
            </a:r>
          </a:p>
          <a:p>
            <a:r>
              <a:rPr lang="el-GR" sz="1400" b="1" dirty="0"/>
              <a:t>Ήταν από τα πρώτα απολιθώματα που βρέθηκαν τον καιρό που ζούσε ακόμη ο Δαρβίνος, ο οποίος αναφέρεται σε αυτά στο βιβλίο του. </a:t>
            </a:r>
          </a:p>
          <a:p>
            <a:r>
              <a:rPr lang="el-GR" sz="1400" b="1" dirty="0" err="1"/>
              <a:t>ές</a:t>
            </a:r>
            <a:br>
              <a:rPr lang="el-GR" sz="1400" dirty="0"/>
            </a:br>
            <a:br>
              <a:rPr lang="el-GR" sz="1400" dirty="0"/>
            </a:br>
            <a:r>
              <a:rPr lang="el-GR" sz="1400" b="1" dirty="0"/>
              <a:t>1855-62 </a:t>
            </a:r>
            <a:r>
              <a:rPr lang="el-GR" sz="1400" dirty="0"/>
              <a:t>Ο </a:t>
            </a:r>
            <a:r>
              <a:rPr lang="el-GR" sz="1400" dirty="0" err="1"/>
              <a:t>Γκοντρί</a:t>
            </a:r>
            <a:r>
              <a:rPr lang="el-GR" sz="1400" dirty="0"/>
              <a:t> από μέρους της Ακαδημίας του Παρισιού πραγματοποιεί ανασκαφές στο </a:t>
            </a:r>
            <a:r>
              <a:rPr lang="el-GR" sz="1400" dirty="0" err="1"/>
              <a:t>Πικέρμι</a:t>
            </a:r>
            <a:r>
              <a:rPr lang="el-GR" sz="1400" dirty="0"/>
              <a:t>. </a:t>
            </a:r>
            <a:r>
              <a:rPr lang="el-GR" sz="1400" b="1" dirty="0"/>
              <a:t>1858-1869</a:t>
            </a:r>
            <a:br>
              <a:rPr lang="el-GR" sz="1400" dirty="0"/>
            </a:br>
            <a:r>
              <a:rPr lang="el-GR" sz="1400" dirty="0"/>
              <a:t>Ο Δαρβίνος παρακολουθεί τις δημοσιεύσεις του </a:t>
            </a:r>
            <a:r>
              <a:rPr lang="el-GR" sz="1400" dirty="0" err="1"/>
              <a:t>Γκοντρί</a:t>
            </a:r>
            <a:r>
              <a:rPr lang="el-GR" sz="1400" dirty="0"/>
              <a:t>, με τον οποίο και διατηρεί αλληλογραφία για τα ευρήματά του στο </a:t>
            </a:r>
            <a:r>
              <a:rPr lang="el-GR" sz="1400" dirty="0" err="1"/>
              <a:t>Πικέρμι</a:t>
            </a:r>
            <a:r>
              <a:rPr lang="el-GR" sz="1400" dirty="0"/>
              <a:t>. Ζητά και παίρνει πληροφορίες και τις αξιοποιεί στα έργα του. </a:t>
            </a:r>
          </a:p>
          <a:p>
            <a:r>
              <a:rPr lang="en-US" sz="1600" dirty="0">
                <a:hlinkClick r:id="rId4"/>
              </a:rPr>
              <a:t>https://www.ebdomi.com/politismos/10417-pikermi-h-akropolh-ths-palaiontologias.html</a:t>
            </a:r>
            <a:endParaRPr lang="el-GR" sz="1600" dirty="0"/>
          </a:p>
          <a:p>
            <a:endParaRPr lang="el-GR" sz="2000" dirty="0"/>
          </a:p>
          <a:p>
            <a:r>
              <a:rPr lang="el-GR" sz="2000" dirty="0"/>
              <a:t>*Διαφάνειες 22-32 Μόνο για Ανάγνωση. </a:t>
            </a:r>
          </a:p>
        </p:txBody>
      </p:sp>
      <p:sp>
        <p:nvSpPr>
          <p:cNvPr id="2" name="Τίτλος 1"/>
          <p:cNvSpPr>
            <a:spLocks noGrp="1"/>
          </p:cNvSpPr>
          <p:nvPr>
            <p:ph type="title"/>
          </p:nvPr>
        </p:nvSpPr>
        <p:spPr>
          <a:xfrm>
            <a:off x="169168" y="0"/>
            <a:ext cx="8229600" cy="562074"/>
          </a:xfrm>
        </p:spPr>
        <p:txBody>
          <a:bodyPr>
            <a:normAutofit fontScale="90000"/>
          </a:bodyPr>
          <a:lstStyle/>
          <a:p>
            <a:r>
              <a:rPr lang="el-GR" sz="3100" b="1" dirty="0" err="1"/>
              <a:t>Πικέρμι</a:t>
            </a:r>
            <a:r>
              <a:rPr lang="el-GR" sz="3100" b="1" dirty="0"/>
              <a:t>: Η «Ακρόπολη των Απολιθωμάτων</a:t>
            </a:r>
            <a:r>
              <a:rPr lang="el-GR"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AFCBFB-F4EB-432D-B013-8F86FC6826C7}"/>
              </a:ext>
            </a:extLst>
          </p:cNvPr>
          <p:cNvSpPr>
            <a:spLocks noGrp="1"/>
          </p:cNvSpPr>
          <p:nvPr>
            <p:ph type="title"/>
          </p:nvPr>
        </p:nvSpPr>
        <p:spPr/>
        <p:txBody>
          <a:bodyPr/>
          <a:lstStyle/>
          <a:p>
            <a:r>
              <a:rPr lang="el-GR" dirty="0"/>
              <a:t>Ανακεφαλαιώνουμε:</a:t>
            </a:r>
            <a:endParaRPr lang="en-US" dirty="0"/>
          </a:p>
        </p:txBody>
      </p:sp>
      <p:sp>
        <p:nvSpPr>
          <p:cNvPr id="3" name="TextBox 2">
            <a:extLst>
              <a:ext uri="{FF2B5EF4-FFF2-40B4-BE49-F238E27FC236}">
                <a16:creationId xmlns:a16="http://schemas.microsoft.com/office/drawing/2014/main" id="{CBCA6F0B-48BF-47DD-923E-6CC95E01C196}"/>
              </a:ext>
            </a:extLst>
          </p:cNvPr>
          <p:cNvSpPr txBox="1"/>
          <p:nvPr/>
        </p:nvSpPr>
        <p:spPr>
          <a:xfrm>
            <a:off x="467544" y="1844824"/>
            <a:ext cx="7992888" cy="3139321"/>
          </a:xfrm>
          <a:prstGeom prst="rect">
            <a:avLst/>
          </a:prstGeom>
          <a:noFill/>
        </p:spPr>
        <p:txBody>
          <a:bodyPr wrap="square" rtlCol="0">
            <a:spAutoFit/>
          </a:bodyPr>
          <a:lstStyle/>
          <a:p>
            <a:pPr marL="342900" indent="-342900">
              <a:buAutoNum type="arabicPeriod"/>
            </a:pPr>
            <a:r>
              <a:rPr lang="el-GR" dirty="0"/>
              <a:t>Η ζωή είναι πολύ παλιά: 3.5 </a:t>
            </a:r>
            <a:r>
              <a:rPr lang="el-GR" dirty="0" err="1"/>
              <a:t>Δισ</a:t>
            </a:r>
            <a:r>
              <a:rPr lang="el-GR" dirty="0"/>
              <a:t> χρόνια.</a:t>
            </a:r>
            <a:endParaRPr lang="en-US" dirty="0"/>
          </a:p>
          <a:p>
            <a:pPr marL="342900" indent="-342900">
              <a:buAutoNum type="arabicPeriod"/>
            </a:pPr>
            <a:r>
              <a:rPr lang="el-GR" dirty="0"/>
              <a:t>Μετά την εμφάνιση των πρώτων μονοκύτταρων οργανισμών, στο διάβα των αιώνων δημιουργήθηκαν εκατομμύρια νέα είδη. Τα περισσότερα από τα οποία εξαφανίστηκαν.</a:t>
            </a:r>
          </a:p>
          <a:p>
            <a:pPr marL="342900" indent="-342900">
              <a:buAutoNum type="arabicPeriod"/>
            </a:pPr>
            <a:r>
              <a:rPr lang="el-GR" dirty="0"/>
              <a:t>Πολλά από αυτά, όπως τα χιλιάδες είδη των Δεινοσαύρων, μας άφησαν το αποτύπωμά τους, με τη μορφή των απολιθωμάτων.</a:t>
            </a:r>
          </a:p>
          <a:p>
            <a:pPr marL="342900" indent="-342900">
              <a:buAutoNum type="arabicPeriod"/>
            </a:pPr>
            <a:r>
              <a:rPr lang="el-GR" dirty="0"/>
              <a:t>ΠΩΣ όμως από ένα </a:t>
            </a:r>
            <a:r>
              <a:rPr lang="el-GR" dirty="0" err="1"/>
              <a:t>προϋπάρχον</a:t>
            </a:r>
            <a:r>
              <a:rPr lang="el-GR" dirty="0"/>
              <a:t> είδος πηγαίνουμε σε ένα Νέο Είδος; - Σε αυτό το ερώτημα μας δίνει την απάντηση η Δαρβινική Θεωρία για την «Εξέλιξη μέσω Φυσικής Επιλογής. </a:t>
            </a:r>
          </a:p>
          <a:p>
            <a:pPr marL="342900" indent="-342900">
              <a:buAutoNum type="arabicPeriod"/>
            </a:pPr>
            <a:endParaRPr lang="el-GR" dirty="0"/>
          </a:p>
          <a:p>
            <a:pPr marL="342900" indent="-342900">
              <a:buAutoNum type="arabicPeriod"/>
            </a:pPr>
            <a:endParaRPr lang="en-US" dirty="0"/>
          </a:p>
        </p:txBody>
      </p:sp>
    </p:spTree>
    <p:extLst>
      <p:ext uri="{BB962C8B-B14F-4D97-AF65-F5344CB8AC3E}">
        <p14:creationId xmlns:p14="http://schemas.microsoft.com/office/powerpoint/2010/main" val="102124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arwincr"/>
          <p:cNvPicPr>
            <a:picLocks noChangeAspect="1" noChangeArrowheads="1"/>
          </p:cNvPicPr>
          <p:nvPr/>
        </p:nvPicPr>
        <p:blipFill>
          <a:blip r:embed="rId5" cstate="print"/>
          <a:srcRect/>
          <a:stretch>
            <a:fillRect/>
          </a:stretch>
        </p:blipFill>
        <p:spPr bwMode="auto">
          <a:xfrm>
            <a:off x="1763688" y="188640"/>
            <a:ext cx="4087813" cy="5400675"/>
          </a:xfrm>
          <a:prstGeom prst="rect">
            <a:avLst/>
          </a:prstGeom>
          <a:noFill/>
          <a:ln w="9525">
            <a:noFill/>
            <a:miter lim="800000"/>
            <a:headEnd/>
            <a:tailEnd/>
          </a:ln>
        </p:spPr>
      </p:pic>
      <p:pic>
        <p:nvPicPr>
          <p:cNvPr id="79875" name="Picture 6" descr="darsig"/>
          <p:cNvPicPr>
            <a:picLocks noGrp="1" noChangeAspect="1" noChangeArrowheads="1"/>
          </p:cNvPicPr>
          <p:nvPr>
            <p:ph sz="half" idx="4294967295"/>
          </p:nvPr>
        </p:nvPicPr>
        <p:blipFill>
          <a:blip r:embed="rId6" cstate="print"/>
          <a:srcRect/>
          <a:stretch>
            <a:fillRect/>
          </a:stretch>
        </p:blipFill>
        <p:spPr>
          <a:xfrm>
            <a:off x="7488238" y="155575"/>
            <a:ext cx="1655762" cy="344488"/>
          </a:xfrm>
        </p:spPr>
      </p:pic>
      <p:sp>
        <p:nvSpPr>
          <p:cNvPr id="79876" name="Text Box 13"/>
          <p:cNvSpPr txBox="1">
            <a:spLocks noChangeArrowheads="1"/>
          </p:cNvSpPr>
          <p:nvPr/>
        </p:nvSpPr>
        <p:spPr bwMode="auto">
          <a:xfrm>
            <a:off x="5940425" y="549275"/>
            <a:ext cx="1152525" cy="396875"/>
          </a:xfrm>
          <a:prstGeom prst="rect">
            <a:avLst/>
          </a:prstGeom>
          <a:noFill/>
          <a:ln w="9525" algn="ctr">
            <a:noFill/>
            <a:miter lim="800000"/>
            <a:headEnd/>
            <a:tailEnd/>
          </a:ln>
        </p:spPr>
        <p:txBody>
          <a:bodyPr>
            <a:spAutoFit/>
          </a:bodyPr>
          <a:lstStyle/>
          <a:p>
            <a:pPr>
              <a:spcBef>
                <a:spcPct val="50000"/>
              </a:spcBef>
            </a:pPr>
            <a:r>
              <a:rPr lang="en-US"/>
              <a:t>1809-</a:t>
            </a:r>
            <a:endParaRPr lang="el-G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79164" y="681088"/>
            <a:ext cx="8785671" cy="6801862"/>
          </a:xfrm>
          <a:prstGeom prst="rect">
            <a:avLst/>
          </a:prstGeom>
          <a:noFill/>
          <a:ln w="9525">
            <a:noFill/>
            <a:miter lim="800000"/>
            <a:headEnd/>
            <a:tailEnd/>
          </a:ln>
        </p:spPr>
        <p:txBody>
          <a:bodyPr wrap="square" anchor="ctr">
            <a:spAutoFit/>
          </a:bodyPr>
          <a:lstStyle/>
          <a:p>
            <a:pPr>
              <a:tabLst>
                <a:tab pos="269875" algn="l"/>
              </a:tabLst>
            </a:pPr>
            <a:r>
              <a:rPr lang="en-US" sz="2000" dirty="0"/>
              <a:t>O</a:t>
            </a:r>
            <a:r>
              <a:rPr lang="el-GR" sz="2000" dirty="0"/>
              <a:t> Δαρβίνος συνδύασε δύο αδιαμφισβήτητα γεγονότα, βασισμένα στις παρατηρήσεις του, και συνέθεσε ένα οξυδερκές συμπέρασμα: </a:t>
            </a:r>
          </a:p>
          <a:p>
            <a:pPr>
              <a:tabLst>
                <a:tab pos="269875" algn="l"/>
              </a:tabLst>
            </a:pPr>
            <a:r>
              <a:rPr lang="el-GR" sz="2000" dirty="0"/>
              <a:t>1ο: Τα άτομα ενός πληθυσμού παρουσιάζουν πολλές διαφορές και μερικές απ' αυτές είναι κληρονομικές. Υπάρχει, δηλ. ΠΟΙΚΙΛΟΜΟΡΦΙΑ στους πληθυσμούς.</a:t>
            </a:r>
          </a:p>
          <a:p>
            <a:pPr>
              <a:tabLst>
                <a:tab pos="269875" algn="l"/>
              </a:tabLst>
            </a:pPr>
            <a:r>
              <a:rPr lang="el-GR" sz="2000" dirty="0"/>
              <a:t>2ο: Οι πληθυσμοί έχουν την έμφυτη ικανότητα να αποκτούν πολύ περισσότερους απογόνους απ' ό,τι η τροφή, ο χώρος και άλλοι περιβαλλοντικοί παράγοντες επιτρέπουν.</a:t>
            </a:r>
          </a:p>
          <a:p>
            <a:pPr>
              <a:buFontTx/>
              <a:buChar char="•"/>
              <a:tabLst>
                <a:tab pos="269875" algn="l"/>
              </a:tabLst>
            </a:pPr>
            <a:r>
              <a:rPr lang="el-GR" sz="2000" dirty="0"/>
              <a:t> Επομένως, στους πληθυσμούς υπάρχει αγώνας για επιβίωση.</a:t>
            </a:r>
          </a:p>
          <a:p>
            <a:pPr>
              <a:buFontTx/>
              <a:buChar char="•"/>
              <a:tabLst>
                <a:tab pos="269875" algn="l"/>
              </a:tabLst>
            </a:pPr>
            <a:r>
              <a:rPr lang="el-GR" sz="2000" dirty="0"/>
              <a:t> Επιβιώνουν, επομένως τα καλύτερα προσαρμοσμένα άτομα, τα οποία μεταβιβάζουν τα χαρακτηριστικά τους στους απογόνους τους.[</a:t>
            </a:r>
            <a:r>
              <a:rPr lang="en-US" sz="2000" dirty="0"/>
              <a:t>SOS: </a:t>
            </a:r>
            <a:r>
              <a:rPr lang="el-GR" sz="2000" dirty="0"/>
              <a:t>ΕΝΝΟΙΑ ΠΡΟΣΑΡΜΟΣΤΙΚΟΤΗΤΑΣ].</a:t>
            </a:r>
          </a:p>
          <a:p>
            <a:pPr>
              <a:buFontTx/>
              <a:buChar char="•"/>
              <a:tabLst>
                <a:tab pos="269875" algn="l"/>
              </a:tabLst>
            </a:pPr>
            <a:r>
              <a:rPr lang="el-GR" sz="2000" dirty="0"/>
              <a:t> Τα διαφορετικά αυτά άτομα συνιστούν ένα ΥΠΟ πληθυσμό, ο οποίος αν υποστεί κάποιο είδος απομόνωσης (γεωγραφική ή γενετική) μπορεί να οδηγηθεί σταδιακά στη δημιουργία νέου είδους.</a:t>
            </a:r>
          </a:p>
          <a:p>
            <a:pPr>
              <a:buFontTx/>
              <a:buChar char="•"/>
              <a:tabLst>
                <a:tab pos="269875" algn="l"/>
              </a:tabLst>
            </a:pPr>
            <a:endParaRPr lang="el-GR" sz="2000" dirty="0"/>
          </a:p>
          <a:p>
            <a:pPr>
              <a:buFontTx/>
              <a:buChar char="•"/>
              <a:tabLst>
                <a:tab pos="269875" algn="l"/>
              </a:tabLst>
            </a:pPr>
            <a:r>
              <a:rPr lang="el-GR" sz="2000" b="1" u="sng" dirty="0"/>
              <a:t>ΑΥΤΗ ΜΕ ΛΙΓΑ ΛΟΓΙΑ ΕΙΝΑΙ Η ΘΕΩΡΙΑ ΤΟΥ ΔΑΡΒΙΝΟΥ, ΠΟΥ Η ΑΚΡΙΒΗΣ ΤΗΣ ΟΝΟΜΑΣΙΑ ΕΙΝΑΙ «ΘΕΩΡΙΑ ΤΗΣ ΕΞΕΛΙΞΗΣ ΜΕΣΩ ΦΥΣΙΚΗΣ ΕΠΙΛΟΓΗΣ».</a:t>
            </a:r>
            <a:endParaRPr lang="en-US" sz="2000" b="1" u="sng" dirty="0"/>
          </a:p>
          <a:p>
            <a:pPr>
              <a:tabLst>
                <a:tab pos="269875" algn="l"/>
              </a:tabLst>
            </a:pPr>
            <a:endParaRPr lang="en-US" sz="2800" dirty="0"/>
          </a:p>
          <a:p>
            <a:pPr>
              <a:buFontTx/>
              <a:buChar char="•"/>
              <a:tabLst>
                <a:tab pos="269875" algn="l"/>
              </a:tabLst>
            </a:pPr>
            <a:endParaRPr lang="el-GR" sz="2800" dirty="0"/>
          </a:p>
        </p:txBody>
      </p:sp>
      <p:sp>
        <p:nvSpPr>
          <p:cNvPr id="2" name="Τίτλος 1"/>
          <p:cNvSpPr>
            <a:spLocks noGrp="1"/>
          </p:cNvSpPr>
          <p:nvPr>
            <p:ph type="title"/>
          </p:nvPr>
        </p:nvSpPr>
        <p:spPr>
          <a:xfrm>
            <a:off x="457200" y="274638"/>
            <a:ext cx="8229600" cy="562074"/>
          </a:xfrm>
        </p:spPr>
        <p:txBody>
          <a:bodyPr>
            <a:normAutofit fontScale="90000"/>
          </a:bodyPr>
          <a:lstStyle/>
          <a:p>
            <a:r>
              <a:rPr lang="el-GR" dirty="0"/>
              <a:t>ΚΑΙ ΕΠΙΤΕΛΟΥΣ… ΤΙ ΕΙΠΕ Ο ΔΑΡΒΙΝΟΣ…</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78887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p:cNvSpPr>
            <a:spLocks noGrp="1"/>
          </p:cNvSpPr>
          <p:nvPr>
            <p:ph type="title" idx="4294967295"/>
          </p:nvPr>
        </p:nvSpPr>
        <p:spPr>
          <a:xfrm>
            <a:off x="0" y="0"/>
            <a:ext cx="8229600" cy="928688"/>
          </a:xfrm>
        </p:spPr>
        <p:txBody>
          <a:bodyPr>
            <a:normAutofit fontScale="90000"/>
          </a:bodyPr>
          <a:lstStyle/>
          <a:p>
            <a:pPr eaLnBrk="1" hangingPunct="1"/>
            <a:r>
              <a:rPr lang="el-GR" sz="2800">
                <a:cs typeface="Arial" pitchFamily="34" charset="0"/>
              </a:rPr>
              <a:t>Προϋπάρχοντα στοιχεία που χρησιμοποίησε ο Δαρβίνος</a:t>
            </a:r>
          </a:p>
        </p:txBody>
      </p:sp>
      <p:sp>
        <p:nvSpPr>
          <p:cNvPr id="81923" name="Rectangle 2"/>
          <p:cNvSpPr>
            <a:spLocks noChangeArrowheads="1"/>
          </p:cNvSpPr>
          <p:nvPr/>
        </p:nvSpPr>
        <p:spPr bwMode="auto">
          <a:xfrm>
            <a:off x="285750" y="886966"/>
            <a:ext cx="8429625" cy="6001643"/>
          </a:xfrm>
          <a:prstGeom prst="rect">
            <a:avLst/>
          </a:prstGeom>
          <a:noFill/>
          <a:ln w="9525">
            <a:noFill/>
            <a:miter lim="800000"/>
            <a:headEnd/>
            <a:tailEnd/>
          </a:ln>
        </p:spPr>
        <p:txBody>
          <a:bodyPr anchor="ctr">
            <a:spAutoFit/>
          </a:bodyPr>
          <a:lstStyle/>
          <a:p>
            <a:pPr indent="457200" algn="just" eaLnBrk="0" hangingPunct="0">
              <a:buFont typeface="Arial" pitchFamily="34" charset="0"/>
              <a:buChar char="•"/>
            </a:pPr>
            <a:r>
              <a:rPr lang="el-GR" sz="2400" dirty="0">
                <a:cs typeface="Times New Roman" pitchFamily="18" charset="0"/>
              </a:rPr>
              <a:t>Από τον </a:t>
            </a:r>
            <a:r>
              <a:rPr lang="en-US" sz="2400" dirty="0">
                <a:cs typeface="Times New Roman" pitchFamily="18" charset="0"/>
              </a:rPr>
              <a:t>Malthus </a:t>
            </a:r>
            <a:r>
              <a:rPr lang="el-GR" sz="2400" dirty="0">
                <a:cs typeface="Times New Roman" pitchFamily="18" charset="0"/>
              </a:rPr>
              <a:t>την έννοια του </a:t>
            </a:r>
            <a:r>
              <a:rPr lang="el-GR" sz="2400" b="1" dirty="0">
                <a:cs typeface="Times New Roman" pitchFamily="18" charset="0"/>
              </a:rPr>
              <a:t>υπερπληθυσμού</a:t>
            </a:r>
            <a:r>
              <a:rPr lang="el-GR" sz="2400" dirty="0">
                <a:cs typeface="Times New Roman" pitchFamily="18" charset="0"/>
              </a:rPr>
              <a:t> και του αδυσώπητου πολέμου που επικρατεί ανάμεσα στα έμβια όντα.</a:t>
            </a:r>
            <a:endParaRPr lang="el-GR" sz="2000" dirty="0">
              <a:latin typeface="Tahoma" pitchFamily="34" charset="0"/>
              <a:cs typeface="Times New Roman" pitchFamily="18" charset="0"/>
            </a:endParaRPr>
          </a:p>
          <a:p>
            <a:pPr indent="457200" algn="just" eaLnBrk="0" hangingPunct="0">
              <a:buFont typeface="Arial" pitchFamily="34" charset="0"/>
              <a:buChar char="•"/>
            </a:pPr>
            <a:r>
              <a:rPr lang="el-GR" sz="2400" dirty="0">
                <a:cs typeface="Times New Roman" pitchFamily="18" charset="0"/>
              </a:rPr>
              <a:t>Από τον παππού του Έρασμο Δαρβίνο και άλλους, την ιδέα πως υπάρχει </a:t>
            </a:r>
            <a:r>
              <a:rPr lang="el-GR" sz="2400" b="1" dirty="0">
                <a:cs typeface="Times New Roman" pitchFamily="18" charset="0"/>
              </a:rPr>
              <a:t>βιολογική εξέλιξη</a:t>
            </a:r>
            <a:r>
              <a:rPr lang="el-GR" sz="2400" dirty="0">
                <a:cs typeface="Times New Roman" pitchFamily="18" charset="0"/>
              </a:rPr>
              <a:t>, κάτι που έδειχναν τα γεωλογικά ευρήματα της εξελικτικής γεωλογίας (Κάρολος </a:t>
            </a:r>
            <a:r>
              <a:rPr lang="el-GR" sz="2400" dirty="0" err="1">
                <a:cs typeface="Times New Roman" pitchFamily="18" charset="0"/>
              </a:rPr>
              <a:t>Λάϊελ</a:t>
            </a:r>
            <a:r>
              <a:rPr lang="el-GR" sz="2400" dirty="0">
                <a:cs typeface="Times New Roman" pitchFamily="18" charset="0"/>
              </a:rPr>
              <a:t>) [Ερώτηση Εξετάσεων: Ήταν ο Δαρβίνος εισηγητής της Θεωρίας πως εξελίσσονται οι οργανισμοί;].</a:t>
            </a:r>
            <a:endParaRPr lang="el-GR" sz="2000" dirty="0">
              <a:latin typeface="Tahoma" pitchFamily="34" charset="0"/>
              <a:cs typeface="Times New Roman" pitchFamily="18" charset="0"/>
            </a:endParaRPr>
          </a:p>
          <a:p>
            <a:pPr indent="457200" algn="just" eaLnBrk="0" hangingPunct="0">
              <a:buFont typeface="Arial" pitchFamily="34" charset="0"/>
              <a:buChar char="•"/>
            </a:pPr>
            <a:r>
              <a:rPr lang="el-GR" sz="2400" dirty="0">
                <a:cs typeface="Times New Roman" pitchFamily="18" charset="0"/>
              </a:rPr>
              <a:t>Την ύπαρξη </a:t>
            </a:r>
            <a:r>
              <a:rPr lang="el-GR" sz="2400" b="1" dirty="0">
                <a:cs typeface="Times New Roman" pitchFamily="18" charset="0"/>
              </a:rPr>
              <a:t>προσαρμοστικών μηχανισμών </a:t>
            </a:r>
            <a:r>
              <a:rPr lang="el-GR" sz="2400" dirty="0">
                <a:cs typeface="Times New Roman" pitchFamily="18" charset="0"/>
              </a:rPr>
              <a:t>στους οργανισμούς που αποδίδονταν σε κάποιο θείο σχεδιασμό, (Ουίλιαμ </a:t>
            </a:r>
            <a:r>
              <a:rPr lang="el-GR" sz="2400" dirty="0" err="1">
                <a:cs typeface="Times New Roman" pitchFamily="18" charset="0"/>
              </a:rPr>
              <a:t>Πάλλεϋ</a:t>
            </a:r>
            <a:r>
              <a:rPr lang="el-GR" sz="2400" dirty="0">
                <a:cs typeface="Times New Roman" pitchFamily="18" charset="0"/>
              </a:rPr>
              <a:t>).</a:t>
            </a:r>
            <a:endParaRPr lang="el-GR" sz="2000" dirty="0">
              <a:latin typeface="Tahoma" pitchFamily="34" charset="0"/>
              <a:cs typeface="Times New Roman" pitchFamily="18" charset="0"/>
            </a:endParaRPr>
          </a:p>
          <a:p>
            <a:pPr indent="457200" algn="just" eaLnBrk="0" hangingPunct="0"/>
            <a:r>
              <a:rPr lang="el-GR" sz="2400" dirty="0">
                <a:cs typeface="Times New Roman" pitchFamily="18" charset="0"/>
              </a:rPr>
              <a:t>      </a:t>
            </a:r>
          </a:p>
          <a:p>
            <a:pPr indent="457200" algn="just" eaLnBrk="0" hangingPunct="0"/>
            <a:r>
              <a:rPr lang="el-GR" sz="2400" dirty="0">
                <a:cs typeface="Times New Roman" pitchFamily="18" charset="0"/>
              </a:rPr>
              <a:t>Ο Δαρβίνος ήταν αυτός που μπόρεσε να συνθέσει τις απόψεις αυτές και να δώσει μια πειστική απάντηση για τον μηχανισμό της εξέλιξης, εισάγοντας την έννοια της </a:t>
            </a:r>
            <a:r>
              <a:rPr lang="el-GR" sz="2400" b="1" dirty="0">
                <a:cs typeface="Times New Roman" pitchFamily="18" charset="0"/>
              </a:rPr>
              <a:t>Φυσικής Επιλογής</a:t>
            </a:r>
            <a:r>
              <a:rPr lang="el-GR" sz="2400" dirty="0">
                <a:cs typeface="Times New Roman" pitchFamily="18" charset="0"/>
              </a:rPr>
              <a:t>.</a:t>
            </a:r>
            <a:endParaRPr lang="el-GR" sz="4000" dirty="0">
              <a:latin typeface="Tahoma" pitchFamily="34"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79164" y="988864"/>
            <a:ext cx="8785671" cy="6186309"/>
          </a:xfrm>
          <a:prstGeom prst="rect">
            <a:avLst/>
          </a:prstGeom>
          <a:noFill/>
          <a:ln w="9525">
            <a:noFill/>
            <a:miter lim="800000"/>
            <a:headEnd/>
            <a:tailEnd/>
          </a:ln>
        </p:spPr>
        <p:txBody>
          <a:bodyPr wrap="square" anchor="ctr">
            <a:spAutoFit/>
          </a:bodyPr>
          <a:lstStyle/>
          <a:p>
            <a:pPr>
              <a:tabLst>
                <a:tab pos="269875" algn="l"/>
              </a:tabLst>
            </a:pPr>
            <a:r>
              <a:rPr lang="el-GR" sz="2000" dirty="0"/>
              <a:t>1ο: Τα άτομα ενός πληθυσμού παρουσιάζουν πολλές διαφορές και μερικές απ' αυτές είναι κληρονομικές. Υπάρχει, δηλ. ΠΟΙΚΙΛΟΜΟΡΦΙΑ στους πληθυσμούς.</a:t>
            </a:r>
          </a:p>
          <a:p>
            <a:pPr>
              <a:tabLst>
                <a:tab pos="269875" algn="l"/>
              </a:tabLst>
            </a:pPr>
            <a:r>
              <a:rPr lang="el-GR" sz="2000" dirty="0"/>
              <a:t>2ο: Οι πληθυσμοί έχουν την έμφυτη ικανότητα να αποκτούν πολύ περισσότερους απογόνους απ' ό,τι η τροφή, ο χώρος και άλλοι περιβαλλοντικοί παράγοντες επιτρέπουν.</a:t>
            </a:r>
          </a:p>
          <a:p>
            <a:pPr>
              <a:buFontTx/>
              <a:buChar char="•"/>
              <a:tabLst>
                <a:tab pos="269875" algn="l"/>
              </a:tabLst>
            </a:pPr>
            <a:r>
              <a:rPr lang="el-GR" sz="2000" dirty="0"/>
              <a:t> Επομένως, στους πληθυσμούς υπάρχει αγώνας για επιβίωση.</a:t>
            </a:r>
          </a:p>
          <a:p>
            <a:pPr>
              <a:buFontTx/>
              <a:buChar char="•"/>
              <a:tabLst>
                <a:tab pos="269875" algn="l"/>
              </a:tabLst>
            </a:pPr>
            <a:r>
              <a:rPr lang="el-GR" sz="2000" dirty="0"/>
              <a:t> Επιβιώνουν, επομένως τα καλύτερα προσαρμοσμένα άτομα, τα οποία μεταβιβάζουν τα χαρακτηριστικά τους στους απογόνους τους.[</a:t>
            </a:r>
            <a:r>
              <a:rPr lang="en-US" sz="2000" dirty="0"/>
              <a:t>SOS: </a:t>
            </a:r>
            <a:r>
              <a:rPr lang="el-GR" sz="2000" dirty="0"/>
              <a:t>ΕΝΝΟΙΑ ΠΡΟΣΑΡΜΟΣΤΙΚΟΤΗΤΑΣ].</a:t>
            </a:r>
          </a:p>
          <a:p>
            <a:pPr>
              <a:buFontTx/>
              <a:buChar char="•"/>
              <a:tabLst>
                <a:tab pos="269875" algn="l"/>
              </a:tabLst>
            </a:pPr>
            <a:r>
              <a:rPr lang="el-GR" sz="2000" dirty="0"/>
              <a:t> Τα διαφορετικά αυτά άτομα συνιστούν ένα ΥΠΟ πληθυσμό, ο οποίος αν υποστεί κάποιο είδος απομόνωσης (γεωγραφική ή γενετική) μπορεί να οδηγηθεί σταδιακά στη δημιουργία νέου είδους.</a:t>
            </a:r>
          </a:p>
          <a:p>
            <a:pPr>
              <a:buFontTx/>
              <a:buChar char="•"/>
              <a:tabLst>
                <a:tab pos="269875" algn="l"/>
              </a:tabLst>
            </a:pPr>
            <a:endParaRPr lang="el-GR" sz="2000" dirty="0"/>
          </a:p>
          <a:p>
            <a:pPr>
              <a:buFontTx/>
              <a:buChar char="•"/>
              <a:tabLst>
                <a:tab pos="269875" algn="l"/>
              </a:tabLst>
            </a:pPr>
            <a:r>
              <a:rPr lang="el-GR" sz="2000" b="1" u="sng" dirty="0"/>
              <a:t>ΑΥΤΗ ΜΕ ΛΙΓΑ ΛΟΓΙΑ ΕΙΝΑΙ Η ΘΕΩΡΙΑ ΤΟΥ ΔΑΡΒΙΝΟΥ, ΠΟΥ Η ΑΚΡΙΒΗΣ ΤΗΣ ΟΝΟΜΑΣΙΑ ΕΙΝΑΙ «ΘΕΩΡΙΑ ΤΗΣ ΕΞΕΛΙΞΗΣ ΜΕΣΩ ΦΥΣΙΚΗΣ ΕΠΙΛΟΓΗΣ».</a:t>
            </a:r>
            <a:endParaRPr lang="en-US" sz="2000" b="1" u="sng" dirty="0"/>
          </a:p>
          <a:p>
            <a:pPr>
              <a:buFontTx/>
              <a:buChar char="•"/>
              <a:tabLst>
                <a:tab pos="269875" algn="l"/>
              </a:tabLst>
            </a:pPr>
            <a:endParaRPr lang="en-US" sz="2800" dirty="0"/>
          </a:p>
          <a:p>
            <a:pPr>
              <a:buFontTx/>
              <a:buChar char="•"/>
              <a:tabLst>
                <a:tab pos="269875" algn="l"/>
              </a:tabLst>
            </a:pPr>
            <a:endParaRPr lang="el-GR" sz="2800" dirty="0"/>
          </a:p>
        </p:txBody>
      </p:sp>
      <p:sp>
        <p:nvSpPr>
          <p:cNvPr id="2" name="Τίτλος 1"/>
          <p:cNvSpPr>
            <a:spLocks noGrp="1"/>
          </p:cNvSpPr>
          <p:nvPr>
            <p:ph type="title"/>
          </p:nvPr>
        </p:nvSpPr>
        <p:spPr>
          <a:xfrm>
            <a:off x="457200" y="274638"/>
            <a:ext cx="8229600" cy="562074"/>
          </a:xfrm>
        </p:spPr>
        <p:txBody>
          <a:bodyPr>
            <a:normAutofit fontScale="90000"/>
          </a:bodyPr>
          <a:lstStyle/>
          <a:p>
            <a:r>
              <a:rPr lang="el-GR" dirty="0"/>
              <a:t>ΚΑΙ ΕΠΙΤΕΛΟΥΣ… ΤΙ ΕΙΠΕ Ο ΔΑΡΒΙΝΟΣ…</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1943100"/>
            <a:ext cx="9144000" cy="0"/>
          </a:xfrm>
          <a:prstGeom prst="rect">
            <a:avLst/>
          </a:prstGeom>
          <a:noFill/>
          <a:ln w="9525">
            <a:noFill/>
            <a:miter lim="800000"/>
            <a:headEnd/>
            <a:tailEnd/>
          </a:ln>
        </p:spPr>
        <p:txBody>
          <a:bodyPr wrap="none" anchor="ctr">
            <a:spAutoFit/>
          </a:bodyPr>
          <a:lstStyle/>
          <a:p>
            <a:pPr indent="107950">
              <a:tabLst>
                <a:tab pos="269875" algn="l"/>
              </a:tabLst>
            </a:pPr>
            <a:endParaRPr lang="el-GR"/>
          </a:p>
        </p:txBody>
      </p:sp>
      <p:pic>
        <p:nvPicPr>
          <p:cNvPr id="84995" name="Picture 3"/>
          <p:cNvPicPr>
            <a:picLocks noChangeAspect="1" noChangeArrowheads="1"/>
          </p:cNvPicPr>
          <p:nvPr/>
        </p:nvPicPr>
        <p:blipFill>
          <a:blip r:embed="rId5" cstate="print"/>
          <a:srcRect/>
          <a:stretch>
            <a:fillRect/>
          </a:stretch>
        </p:blipFill>
        <p:spPr bwMode="auto">
          <a:xfrm>
            <a:off x="0" y="277813"/>
            <a:ext cx="8675688" cy="4959350"/>
          </a:xfrm>
          <a:prstGeom prst="rect">
            <a:avLst/>
          </a:prstGeom>
          <a:noFill/>
          <a:ln w="9525">
            <a:noFill/>
            <a:miter lim="800000"/>
            <a:headEnd/>
            <a:tailEnd/>
          </a:ln>
        </p:spPr>
      </p:pic>
      <p:sp>
        <p:nvSpPr>
          <p:cNvPr id="84996" name="Rectangle 4"/>
          <p:cNvSpPr>
            <a:spLocks noChangeArrowheads="1"/>
          </p:cNvSpPr>
          <p:nvPr/>
        </p:nvSpPr>
        <p:spPr bwMode="auto">
          <a:xfrm>
            <a:off x="1042988" y="5391150"/>
            <a:ext cx="7561262" cy="990600"/>
          </a:xfrm>
          <a:prstGeom prst="rect">
            <a:avLst/>
          </a:prstGeom>
          <a:noFill/>
          <a:ln w="9525">
            <a:noFill/>
            <a:miter lim="800000"/>
            <a:headEnd/>
            <a:tailEnd/>
          </a:ln>
        </p:spPr>
        <p:txBody>
          <a:bodyPr anchor="ctr">
            <a:spAutoFit/>
          </a:bodyPr>
          <a:lstStyle/>
          <a:p>
            <a:pPr indent="107950" algn="just">
              <a:tabLst>
                <a:tab pos="269875" algn="l"/>
              </a:tabLst>
            </a:pPr>
            <a:endParaRPr lang="el-GR" sz="1100" b="1" u="sng">
              <a:cs typeface="Times New Roman" pitchFamily="18" charset="0"/>
            </a:endParaRPr>
          </a:p>
          <a:p>
            <a:pPr indent="107950" algn="just">
              <a:tabLst>
                <a:tab pos="269875" algn="l"/>
              </a:tabLst>
            </a:pPr>
            <a:r>
              <a:rPr lang="el-GR" sz="2400" b="1" u="sng">
                <a:latin typeface="Swis721Greek BT"/>
                <a:cs typeface="Times New Roman" pitchFamily="18" charset="0"/>
              </a:rPr>
              <a:t>Εικόνα 22</a:t>
            </a:r>
            <a:r>
              <a:rPr lang="el-GR" sz="2400" u="sng">
                <a:latin typeface="Swis721Greek BT"/>
                <a:cs typeface="Times New Roman" pitchFamily="18" charset="0"/>
              </a:rPr>
              <a:t>: </a:t>
            </a:r>
            <a:r>
              <a:rPr lang="el-GR" sz="2400">
                <a:latin typeface="Swis721Greek BT"/>
                <a:cs typeface="Times New Roman" pitchFamily="18" charset="0"/>
              </a:rPr>
              <a:t>Η άποψη του </a:t>
            </a:r>
            <a:r>
              <a:rPr lang="en-GB" sz="2400">
                <a:latin typeface="Swis721Greek BT"/>
                <a:cs typeface="Times New Roman" pitchFamily="18" charset="0"/>
              </a:rPr>
              <a:t>Lamarck</a:t>
            </a:r>
            <a:r>
              <a:rPr lang="el-GR" sz="2400">
                <a:latin typeface="Swis721Greek BT"/>
                <a:cs typeface="Times New Roman" pitchFamily="18" charset="0"/>
              </a:rPr>
              <a:t> για την εξέλιξη της ζωής, μέσω της μεταβίβασης των επίκτητων ιδιοτήτων</a:t>
            </a:r>
            <a:endParaRPr lang="el-GR" sz="240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7" cstate="print"/>
          <a:srcRect/>
          <a:stretch>
            <a:fillRect/>
          </a:stretch>
        </p:blipFill>
        <p:spPr bwMode="auto">
          <a:xfrm>
            <a:off x="1844675" y="0"/>
            <a:ext cx="5680075" cy="6858000"/>
          </a:xfrm>
          <a:prstGeom prst="rect">
            <a:avLst/>
          </a:prstGeom>
          <a:noFill/>
          <a:ln w="9525">
            <a:noFill/>
            <a:miter lim="800000"/>
            <a:headEnd/>
            <a:tailEnd/>
          </a:ln>
        </p:spPr>
      </p:pic>
      <p:sp>
        <p:nvSpPr>
          <p:cNvPr id="86019" name="Title 4"/>
          <p:cNvSpPr>
            <a:spLocks noGrp="1"/>
          </p:cNvSpPr>
          <p:nvPr>
            <p:ph type="title"/>
          </p:nvPr>
        </p:nvSpPr>
        <p:spPr>
          <a:xfrm>
            <a:off x="-323850" y="260350"/>
            <a:ext cx="2457450" cy="260350"/>
          </a:xfrm>
        </p:spPr>
        <p:txBody>
          <a:bodyPr>
            <a:normAutofit fontScale="90000"/>
          </a:bodyPr>
          <a:lstStyle/>
          <a:p>
            <a:r>
              <a:rPr lang="el-GR" sz="2000"/>
              <a:t>Το ίδιο όπως θα το έλεγε ο Δαρβίνος</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3" name="Εγγεγραμμένος ήχος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787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80975" y="1000125"/>
            <a:ext cx="8967788" cy="5632311"/>
          </a:xfrm>
          <a:prstGeom prst="rect">
            <a:avLst/>
          </a:prstGeom>
          <a:noFill/>
          <a:ln w="9525">
            <a:noFill/>
            <a:miter lim="800000"/>
            <a:headEnd/>
            <a:tailEnd/>
          </a:ln>
        </p:spPr>
        <p:txBody>
          <a:bodyPr>
            <a:spAutoFit/>
          </a:bodyPr>
          <a:lstStyle/>
          <a:p>
            <a:r>
              <a:rPr lang="el-GR" sz="2400" dirty="0"/>
              <a:t>Λέμε πως τα καλύτερα προσαρμοσμένα επιβιώνουν και δίνουν γόνιμους απογόνους.</a:t>
            </a:r>
          </a:p>
          <a:p>
            <a:r>
              <a:rPr lang="el-GR" sz="2400" dirty="0"/>
              <a:t>ΕΡΩΤΗΜΑ: Καλύτερα προσαρμοσμένα ως προς ΤΙ;</a:t>
            </a:r>
          </a:p>
          <a:p>
            <a:endParaRPr lang="el-GR" sz="2400" dirty="0"/>
          </a:p>
          <a:p>
            <a:endParaRPr lang="el-GR" sz="2400" dirty="0"/>
          </a:p>
          <a:p>
            <a:r>
              <a:rPr lang="el-GR" sz="2400" b="1" dirty="0"/>
              <a:t>ΑΠΑΝΤΗΣΗ: ΩΣ ΠΡΟΣ ΚΑΠΟΙΟ ΧΑΡΑΚΤΗΡΙΣΤΙΚΟ ΤΟΥ ΠΕΡΙΒΑΛΛΟΝΤΟΣ</a:t>
            </a:r>
          </a:p>
          <a:p>
            <a:endParaRPr lang="el-GR" sz="2400" dirty="0"/>
          </a:p>
          <a:p>
            <a:r>
              <a:rPr lang="el-GR" sz="2400" b="1" dirty="0"/>
              <a:t>Αν το χαρακτηριστικό είναι</a:t>
            </a:r>
            <a:r>
              <a:rPr lang="el-GR" sz="2400" dirty="0"/>
              <a:t>...............</a:t>
            </a:r>
            <a:r>
              <a:rPr lang="el-GR" sz="2400" b="1" dirty="0"/>
              <a:t>Το αποτέλεσμα  είναι</a:t>
            </a:r>
          </a:p>
          <a:p>
            <a:r>
              <a:rPr lang="el-GR" sz="2400" dirty="0"/>
              <a:t>Μικρόβιο................................................Ανθεκτικότητα</a:t>
            </a:r>
          </a:p>
          <a:p>
            <a:r>
              <a:rPr lang="el-GR" sz="2400" dirty="0"/>
              <a:t>Εχθρός............                 Ταχύτητα, Ικανότητα εντοπισμού, </a:t>
            </a:r>
          </a:p>
          <a:p>
            <a:r>
              <a:rPr lang="el-GR" sz="2400" dirty="0"/>
              <a:t>                                                                  Καμουφλάζ</a:t>
            </a:r>
          </a:p>
          <a:p>
            <a:r>
              <a:rPr lang="el-GR" sz="2400" dirty="0"/>
              <a:t>Έλλειψη τροφής στο χώμα......................Μακρύτερος λαιμός</a:t>
            </a:r>
          </a:p>
          <a:p>
            <a:endParaRPr lang="el-GR" sz="2400" dirty="0"/>
          </a:p>
          <a:p>
            <a:r>
              <a:rPr lang="el-GR" sz="2400" dirty="0"/>
              <a:t>ΠΡΟΣΑΡΜΟΓΗ..................ΠΡΟΣΑΡΜΟΣΤΙΚΟΤΗΤΑ (</a:t>
            </a:r>
            <a:r>
              <a:rPr lang="en-US" sz="2400" dirty="0"/>
              <a:t>Fitness)</a:t>
            </a:r>
            <a:r>
              <a:rPr lang="el-GR" sz="2400" dirty="0"/>
              <a:t> </a:t>
            </a:r>
          </a:p>
        </p:txBody>
      </p:sp>
      <p:sp>
        <p:nvSpPr>
          <p:cNvPr id="83971" name="Title 2"/>
          <p:cNvSpPr>
            <a:spLocks noGrp="1"/>
          </p:cNvSpPr>
          <p:nvPr>
            <p:ph type="title"/>
          </p:nvPr>
        </p:nvSpPr>
        <p:spPr>
          <a:xfrm>
            <a:off x="457200" y="274638"/>
            <a:ext cx="8229600" cy="777875"/>
          </a:xfrm>
        </p:spPr>
        <p:txBody>
          <a:bodyPr/>
          <a:lstStyle/>
          <a:p>
            <a:r>
              <a:rPr lang="el-GR" sz="2800" b="1"/>
              <a:t>ΓΙΑ ΤΗΝ ΠΡΟΣΑΡΜΟΣΤΙΚΟΤΗΤΑ- </a:t>
            </a:r>
            <a:r>
              <a:rPr lang="en-US" sz="2800" b="1"/>
              <a:t>FITNESS</a:t>
            </a:r>
            <a:endParaRPr lang="el-GR" sz="2800" b="1"/>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5" cstate="print"/>
          <a:srcRect/>
          <a:stretch>
            <a:fillRect/>
          </a:stretch>
        </p:blipFill>
        <p:spPr bwMode="auto">
          <a:xfrm>
            <a:off x="179388" y="1268760"/>
            <a:ext cx="6459538" cy="5235575"/>
          </a:xfrm>
          <a:prstGeom prst="rect">
            <a:avLst/>
          </a:prstGeom>
          <a:noFill/>
          <a:ln w="9525">
            <a:noFill/>
            <a:miter lim="800000"/>
            <a:headEnd/>
            <a:tailEnd/>
          </a:ln>
        </p:spPr>
      </p:pic>
      <p:sp>
        <p:nvSpPr>
          <p:cNvPr id="87043" name="Title 2"/>
          <p:cNvSpPr>
            <a:spLocks noGrp="1"/>
          </p:cNvSpPr>
          <p:nvPr>
            <p:ph type="title"/>
          </p:nvPr>
        </p:nvSpPr>
        <p:spPr>
          <a:xfrm>
            <a:off x="179388" y="0"/>
            <a:ext cx="8229600" cy="922338"/>
          </a:xfrm>
        </p:spPr>
        <p:txBody>
          <a:bodyPr>
            <a:normAutofit fontScale="90000"/>
          </a:bodyPr>
          <a:lstStyle/>
          <a:p>
            <a:r>
              <a:rPr lang="el-GR"/>
              <a:t>ΓΙΑ ΤΗΝ ΠΡΟΣΑΡΜΟΣΤΙΚΟΤΗΤΑ:</a:t>
            </a:r>
            <a:br>
              <a:rPr lang="el-GR"/>
            </a:br>
            <a:r>
              <a:rPr lang="el-GR"/>
              <a:t>Λέει ο λαός: άλλα τα μάτια του λαγού....</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srcRect/>
          <a:stretch>
            <a:fillRect/>
          </a:stretch>
        </p:blipFill>
        <p:spPr bwMode="auto">
          <a:xfrm>
            <a:off x="1143000" y="1438275"/>
            <a:ext cx="6858000" cy="3981450"/>
          </a:xfrm>
          <a:prstGeom prst="rect">
            <a:avLst/>
          </a:prstGeom>
          <a:noFill/>
          <a:ln w="9525">
            <a:noFill/>
            <a:miter lim="800000"/>
            <a:headEnd/>
            <a:tailEnd/>
          </a:ln>
        </p:spPr>
      </p:pic>
      <p:sp>
        <p:nvSpPr>
          <p:cNvPr id="88067" name="Title 2"/>
          <p:cNvSpPr>
            <a:spLocks noGrp="1"/>
          </p:cNvSpPr>
          <p:nvPr>
            <p:ph type="title"/>
          </p:nvPr>
        </p:nvSpPr>
        <p:spPr/>
        <p:txBody>
          <a:bodyPr/>
          <a:lstStyle/>
          <a:p>
            <a:r>
              <a:rPr lang="el-GR" sz="2800"/>
              <a:t>Κι΄αλλα της κουκουβάγιας...</a:t>
            </a:r>
          </a:p>
        </p:txBody>
      </p:sp>
      <p:sp>
        <p:nvSpPr>
          <p:cNvPr id="88068" name="TextBox 3"/>
          <p:cNvSpPr txBox="1">
            <a:spLocks noChangeArrowheads="1"/>
          </p:cNvSpPr>
          <p:nvPr/>
        </p:nvSpPr>
        <p:spPr bwMode="auto">
          <a:xfrm>
            <a:off x="468313" y="6092825"/>
            <a:ext cx="7775575" cy="461963"/>
          </a:xfrm>
          <a:prstGeom prst="rect">
            <a:avLst/>
          </a:prstGeom>
          <a:noFill/>
          <a:ln w="9525">
            <a:noFill/>
            <a:miter lim="800000"/>
            <a:headEnd/>
            <a:tailEnd/>
          </a:ln>
        </p:spPr>
        <p:txBody>
          <a:bodyPr>
            <a:spAutoFit/>
          </a:bodyPr>
          <a:lstStyle/>
          <a:p>
            <a:r>
              <a:rPr lang="el-GR" sz="2400" b="1"/>
              <a:t>Σε τί διαφέρουν;</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5" cstate="print"/>
          <a:srcRect/>
          <a:stretch>
            <a:fillRect/>
          </a:stretch>
        </p:blipFill>
        <p:spPr bwMode="auto">
          <a:xfrm>
            <a:off x="107504" y="1415189"/>
            <a:ext cx="8724900" cy="3000375"/>
          </a:xfrm>
          <a:prstGeom prst="rect">
            <a:avLst/>
          </a:prstGeom>
          <a:noFill/>
          <a:ln w="9525">
            <a:noFill/>
            <a:miter lim="800000"/>
            <a:headEnd/>
            <a:tailEnd/>
          </a:ln>
        </p:spPr>
      </p:pic>
      <p:sp>
        <p:nvSpPr>
          <p:cNvPr id="89091" name="Title 2"/>
          <p:cNvSpPr>
            <a:spLocks noGrp="1"/>
          </p:cNvSpPr>
          <p:nvPr>
            <p:ph type="title"/>
          </p:nvPr>
        </p:nvSpPr>
        <p:spPr/>
        <p:txBody>
          <a:bodyPr>
            <a:normAutofit fontScale="90000"/>
          </a:bodyPr>
          <a:lstStyle/>
          <a:p>
            <a:r>
              <a:rPr lang="el-GR"/>
              <a:t>Παρατηρείστε τα μάτια των σαρκοφάγων ζώων. Τί βλέπετε;</a:t>
            </a:r>
          </a:p>
        </p:txBody>
      </p:sp>
      <p:pic>
        <p:nvPicPr>
          <p:cNvPr id="4" name="Picture 2"/>
          <p:cNvPicPr>
            <a:picLocks noChangeAspect="1" noChangeArrowheads="1"/>
          </p:cNvPicPr>
          <p:nvPr/>
        </p:nvPicPr>
        <p:blipFill>
          <a:blip r:embed="rId6" cstate="print"/>
          <a:srcRect/>
          <a:stretch>
            <a:fillRect/>
          </a:stretch>
        </p:blipFill>
        <p:spPr bwMode="auto">
          <a:xfrm>
            <a:off x="971600" y="4581128"/>
            <a:ext cx="2597349" cy="2105199"/>
          </a:xfrm>
          <a:prstGeom prst="rect">
            <a:avLst/>
          </a:prstGeom>
          <a:noFill/>
          <a:ln w="9525">
            <a:noFill/>
            <a:miter lim="800000"/>
            <a:headEnd/>
            <a:tailEnd/>
          </a:ln>
        </p:spPr>
      </p:pic>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92080" y="532892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7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1113683" y="845798"/>
            <a:ext cx="4429419" cy="669414"/>
          </a:xfrm>
          <a:prstGeom prst="rect">
            <a:avLst/>
          </a:prstGeom>
          <a:noFill/>
          <a:ln w="9525">
            <a:noFill/>
            <a:miter lim="800000"/>
            <a:headEnd/>
            <a:tailEnd/>
          </a:ln>
        </p:spPr>
        <p:txBody>
          <a:bodyPr wrap="none" anchor="ctr">
            <a:spAutoFit/>
          </a:bodyPr>
          <a:lstStyle/>
          <a:p>
            <a:pPr algn="ctr" eaLnBrk="0" hangingPunct="0"/>
            <a:r>
              <a:rPr lang="el-GR" sz="2400"/>
              <a:t>Προσαρμογή των Πυγκουϊνων </a:t>
            </a:r>
            <a:r>
              <a:rPr lang="el-GR" sz="825"/>
              <a:t> </a:t>
            </a:r>
            <a:endParaRPr lang="el-GR" sz="13350"/>
          </a:p>
          <a:p>
            <a:pPr algn="ctr" eaLnBrk="0" hangingPunct="0"/>
            <a:r>
              <a:rPr lang="el-GR" sz="1350"/>
              <a:t>  </a:t>
            </a:r>
            <a:endParaRPr lang="el-GR" sz="18225"/>
          </a:p>
        </p:txBody>
      </p:sp>
      <p:pic>
        <p:nvPicPr>
          <p:cNvPr id="90115" name="Picture 2" descr="Sketch of different types of penguins"/>
          <p:cNvPicPr>
            <a:picLocks noChangeAspect="1" noChangeArrowheads="1"/>
          </p:cNvPicPr>
          <p:nvPr/>
        </p:nvPicPr>
        <p:blipFill>
          <a:blip r:embed="rId3" cstate="print"/>
          <a:srcRect/>
          <a:stretch>
            <a:fillRect/>
          </a:stretch>
        </p:blipFill>
        <p:spPr bwMode="auto">
          <a:xfrm>
            <a:off x="2141935" y="1825228"/>
            <a:ext cx="4914900" cy="3661172"/>
          </a:xfrm>
          <a:prstGeom prst="rect">
            <a:avLst/>
          </a:prstGeom>
          <a:noFill/>
          <a:ln w="9525">
            <a:noFill/>
            <a:miter lim="800000"/>
            <a:headEnd/>
            <a:tailEnd/>
          </a:ln>
        </p:spPr>
      </p:pic>
      <p:sp>
        <p:nvSpPr>
          <p:cNvPr id="90116" name="AutoShape 3" descr="Various penguin adaptations"/>
          <p:cNvSpPr>
            <a:spLocks noChangeAspect="1" noChangeArrowheads="1"/>
          </p:cNvSpPr>
          <p:nvPr/>
        </p:nvSpPr>
        <p:spPr bwMode="auto">
          <a:xfrm>
            <a:off x="1143000" y="942975"/>
            <a:ext cx="1285875" cy="2900363"/>
          </a:xfrm>
          <a:prstGeom prst="rect">
            <a:avLst/>
          </a:prstGeom>
          <a:noFill/>
          <a:ln w="9525">
            <a:noFill/>
            <a:miter lim="800000"/>
            <a:headEnd/>
            <a:tailEnd/>
          </a:ln>
        </p:spPr>
        <p:txBody>
          <a:bodyPr/>
          <a:lstStyle/>
          <a:p>
            <a:endParaRPr lang="el-GR" sz="1350"/>
          </a:p>
        </p:txBody>
      </p:sp>
      <p:sp>
        <p:nvSpPr>
          <p:cNvPr id="90117" name="Title 4"/>
          <p:cNvSpPr>
            <a:spLocks noGrp="1"/>
          </p:cNvSpPr>
          <p:nvPr>
            <p:ph type="title"/>
          </p:nvPr>
        </p:nvSpPr>
        <p:spPr/>
        <p:txBody>
          <a:bodyPr/>
          <a:lstStyle/>
          <a:p>
            <a:r>
              <a:rPr lang="el-GR" sz="2100" b="1" dirty="0"/>
              <a:t>Ας μιλήσουμε για </a:t>
            </a:r>
            <a:r>
              <a:rPr lang="el-GR" sz="2100" b="1" dirty="0" err="1"/>
              <a:t>πιγκουϊνους</a:t>
            </a:r>
            <a:r>
              <a:rPr lang="el-GR" sz="2100" b="1"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2" descr="Various penguin adaptations"/>
          <p:cNvPicPr>
            <a:picLocks noChangeAspect="1" noChangeArrowheads="1"/>
          </p:cNvPicPr>
          <p:nvPr/>
        </p:nvPicPr>
        <p:blipFill>
          <a:blip r:embed="rId3" cstate="print"/>
          <a:stretch>
            <a:fillRect/>
          </a:stretch>
        </p:blipFill>
        <p:spPr bwMode="auto">
          <a:xfrm>
            <a:off x="1934293" y="1461437"/>
            <a:ext cx="1546790" cy="3495572"/>
          </a:xfrm>
          <a:prstGeom prst="rect">
            <a:avLst/>
          </a:prstGeom>
          <a:noFill/>
        </p:spPr>
      </p:pic>
      <p:sp>
        <p:nvSpPr>
          <p:cNvPr id="91140" name="TextBox 4"/>
          <p:cNvSpPr txBox="1">
            <a:spLocks noChangeArrowheads="1"/>
          </p:cNvSpPr>
          <p:nvPr/>
        </p:nvSpPr>
        <p:spPr bwMode="auto">
          <a:xfrm>
            <a:off x="4934735" y="2369049"/>
            <a:ext cx="3119063" cy="2587960"/>
          </a:xfrm>
          <a:prstGeom prst="rect">
            <a:avLst/>
          </a:prstGeom>
        </p:spPr>
        <p:txBody>
          <a:bodyPr vert="horz" lIns="68580" tIns="34290" rIns="68580" bIns="34290" rtlCol="0" anchor="t">
            <a:normAutofit fontScale="92500"/>
          </a:bodyPr>
          <a:lstStyle/>
          <a:p>
            <a:pPr indent="-171450" defTabSz="685800">
              <a:lnSpc>
                <a:spcPct val="110000"/>
              </a:lnSpc>
              <a:spcAft>
                <a:spcPts val="450"/>
              </a:spcAft>
              <a:buClr>
                <a:schemeClr val="accent1"/>
              </a:buClr>
              <a:buSzPct val="100000"/>
              <a:buFont typeface="Arial" panose="020B0604020202020204" pitchFamily="34" charset="0"/>
              <a:buChar char="•"/>
            </a:pPr>
            <a:r>
              <a:rPr lang="en-US" sz="375"/>
              <a:t>Ζουν στη θάλασσα.</a:t>
            </a:r>
          </a:p>
          <a:p>
            <a:pPr indent="-171450" defTabSz="685800">
              <a:lnSpc>
                <a:spcPct val="110000"/>
              </a:lnSpc>
              <a:spcAft>
                <a:spcPts val="450"/>
              </a:spcAft>
              <a:buClr>
                <a:schemeClr val="accent1"/>
              </a:buClr>
              <a:buSzPct val="100000"/>
              <a:buFont typeface="Arial" panose="020B0604020202020204" pitchFamily="34" charset="0"/>
              <a:buChar char="•"/>
            </a:pPr>
            <a:r>
              <a:rPr lang="en-US" sz="375"/>
              <a:t>Φτερά που χρησιμεύουν για κουπί.</a:t>
            </a:r>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r>
              <a:rPr lang="en-US" sz="375"/>
              <a:t>Σώμα με Αεροδυναμικό σχήμα.</a:t>
            </a:r>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r>
              <a:rPr lang="en-US" sz="375"/>
              <a:t>Οστά συμπαγή- Βαρίδια </a:t>
            </a:r>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r>
              <a:rPr lang="en-US" sz="375"/>
              <a:t>Μονωτικό φτέρωμα.</a:t>
            </a:r>
          </a:p>
          <a:p>
            <a:pPr indent="-171450" defTabSz="685800">
              <a:lnSpc>
                <a:spcPct val="110000"/>
              </a:lnSpc>
              <a:spcAft>
                <a:spcPts val="450"/>
              </a:spcAft>
              <a:buClr>
                <a:schemeClr val="accent1"/>
              </a:buClr>
              <a:buSzPct val="100000"/>
              <a:buFont typeface="Arial" panose="020B0604020202020204" pitchFamily="34" charset="0"/>
              <a:buChar char="•"/>
            </a:pPr>
            <a:r>
              <a:rPr lang="en-US" sz="375"/>
              <a:t>Υδατοστεγές. Αδένες λίπανσης.</a:t>
            </a:r>
          </a:p>
          <a:p>
            <a:pPr indent="-171450" defTabSz="685800">
              <a:lnSpc>
                <a:spcPct val="110000"/>
              </a:lnSpc>
              <a:spcAft>
                <a:spcPts val="450"/>
              </a:spcAft>
              <a:buClr>
                <a:schemeClr val="accent1"/>
              </a:buClr>
              <a:buSzPct val="100000"/>
              <a:buFont typeface="Arial" panose="020B0604020202020204" pitchFamily="34" charset="0"/>
              <a:buChar char="•"/>
            </a:pPr>
            <a:endParaRPr lang="en-US" sz="375"/>
          </a:p>
          <a:p>
            <a:pPr indent="-171450" defTabSz="685800">
              <a:lnSpc>
                <a:spcPct val="110000"/>
              </a:lnSpc>
              <a:spcAft>
                <a:spcPts val="450"/>
              </a:spcAft>
              <a:buClr>
                <a:schemeClr val="accent1"/>
              </a:buClr>
              <a:buSzPct val="100000"/>
              <a:buFont typeface="Arial" panose="020B0604020202020204" pitchFamily="34" charset="0"/>
              <a:buChar char="•"/>
            </a:pPr>
            <a:r>
              <a:rPr lang="en-US" sz="375"/>
              <a:t>Λίπος κάτω από το δέρμα.</a:t>
            </a:r>
          </a:p>
          <a:p>
            <a:pPr indent="-171450" defTabSz="685800">
              <a:lnSpc>
                <a:spcPct val="110000"/>
              </a:lnSpc>
              <a:spcAft>
                <a:spcPts val="450"/>
              </a:spcAft>
              <a:buClr>
                <a:schemeClr val="accent1"/>
              </a:buClr>
              <a:buSzPct val="100000"/>
              <a:buFont typeface="Arial" panose="020B0604020202020204" pitchFamily="34" charset="0"/>
              <a:buChar char="•"/>
            </a:pPr>
            <a:endParaRPr lang="en-US" sz="375"/>
          </a:p>
        </p:txBody>
      </p:sp>
      <p:sp>
        <p:nvSpPr>
          <p:cNvPr id="91138" name="Rectangle 1"/>
          <p:cNvSpPr>
            <a:spLocks noChangeArrowheads="1"/>
          </p:cNvSpPr>
          <p:nvPr/>
        </p:nvSpPr>
        <p:spPr bwMode="auto">
          <a:xfrm>
            <a:off x="1143001" y="845571"/>
            <a:ext cx="994183" cy="3104696"/>
          </a:xfrm>
          <a:prstGeom prst="rect">
            <a:avLst/>
          </a:prstGeom>
          <a:noFill/>
          <a:ln w="9525">
            <a:noFill/>
            <a:miter lim="800000"/>
            <a:headEnd/>
            <a:tailEnd/>
          </a:ln>
        </p:spPr>
        <p:txBody>
          <a:bodyPr wrap="none" anchor="ctr">
            <a:spAutoFit/>
          </a:bodyPr>
          <a:lstStyle/>
          <a:p>
            <a:pPr eaLnBrk="0" hangingPunct="0">
              <a:spcAft>
                <a:spcPts val="450"/>
              </a:spcAft>
            </a:pPr>
            <a:r>
              <a:rPr lang="el-GR" sz="1350"/>
              <a:t>  </a:t>
            </a:r>
            <a:r>
              <a:rPr lang="el-GR" sz="18225"/>
              <a:t> </a:t>
            </a:r>
            <a:br>
              <a:rPr lang="el-GR" sz="1350"/>
            </a:br>
            <a:endParaRPr lang="el-GR" sz="13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9512" y="274638"/>
            <a:ext cx="8964488" cy="1143000"/>
          </a:xfrm>
        </p:spPr>
        <p:txBody>
          <a:bodyPr>
            <a:normAutofit fontScale="90000"/>
          </a:bodyPr>
          <a:lstStyle/>
          <a:p>
            <a:pPr eaLnBrk="1" hangingPunct="1"/>
            <a:r>
              <a:rPr lang="el-GR" sz="2400" b="1" dirty="0"/>
              <a:t>Και ύστερα από όλα αυτά τα βοηθητικά στοιχεία, ας ξεκινήσουμε την προσπάθεια κατανόησης της </a:t>
            </a:r>
            <a:r>
              <a:rPr lang="el-GR" sz="2400" b="1" dirty="0" err="1"/>
              <a:t>ΘΕμΦΕ</a:t>
            </a:r>
            <a:r>
              <a:rPr lang="el-GR" sz="2400" b="1" dirty="0"/>
              <a:t>.</a:t>
            </a:r>
            <a:br>
              <a:rPr lang="el-GR" sz="2400" b="1" dirty="0"/>
            </a:br>
            <a:r>
              <a:rPr lang="el-GR" sz="3200" dirty="0"/>
              <a:t>Το πρώτο βήμα…..</a:t>
            </a:r>
          </a:p>
        </p:txBody>
      </p:sp>
      <p:sp>
        <p:nvSpPr>
          <p:cNvPr id="36867" name="Rectangle 3"/>
          <p:cNvSpPr>
            <a:spLocks noGrp="1" noChangeArrowheads="1"/>
          </p:cNvSpPr>
          <p:nvPr>
            <p:ph idx="1"/>
          </p:nvPr>
        </p:nvSpPr>
        <p:spPr>
          <a:xfrm>
            <a:off x="395536" y="1556792"/>
            <a:ext cx="8748464" cy="4525963"/>
          </a:xfrm>
        </p:spPr>
        <p:txBody>
          <a:bodyPr>
            <a:normAutofit lnSpcReduction="10000"/>
          </a:bodyPr>
          <a:lstStyle/>
          <a:p>
            <a:pPr eaLnBrk="1" hangingPunct="1"/>
            <a:r>
              <a:rPr lang="el-GR" sz="2400" dirty="0"/>
              <a:t>Για την κατανόηση της </a:t>
            </a:r>
            <a:r>
              <a:rPr lang="el-GR" sz="2400" dirty="0" err="1"/>
              <a:t>ΘΕμΦΕ</a:t>
            </a:r>
            <a:r>
              <a:rPr lang="el-GR" sz="2400" dirty="0"/>
              <a:t> είναι το να κατανοήσουμε πως η ζωή είναι πολύ παλιά………</a:t>
            </a:r>
          </a:p>
          <a:p>
            <a:pPr eaLnBrk="1" hangingPunct="1"/>
            <a:r>
              <a:rPr lang="el-GR" sz="2400" dirty="0"/>
              <a:t>Το 2</a:t>
            </a:r>
            <a:r>
              <a:rPr lang="el-GR" sz="2400" baseline="30000" dirty="0"/>
              <a:t>ο</a:t>
            </a:r>
            <a:r>
              <a:rPr lang="el-GR" sz="2400" dirty="0"/>
              <a:t> Βήμα …..πως στη διάρκεια της ιστορίας της ζωής, άλλα είδη εξαφανίστηκαν και άλλα έκαναν την εμφάνισή τους αργότερα. [Όσο και αν σας ακούγεται παράξενο, από το ΣΥΝΟΛΟ των Ειδών Φυτών-Ζώων-Πρωτίστων που έχουν κάνει την εμφάνισή τους στο σύνολο των 3,5 Δισ. Ετών, ΕΧΕΙ ΕΞΑΦΑΝΙΣΘΕΙ ΤΟ 95%!!!!!!]</a:t>
            </a:r>
            <a:endParaRPr lang="en-US" sz="2400" dirty="0"/>
          </a:p>
          <a:p>
            <a:pPr eaLnBrk="1" hangingPunct="1">
              <a:buFontTx/>
              <a:buNone/>
            </a:pPr>
            <a:r>
              <a:rPr lang="el-GR" sz="2400" dirty="0"/>
              <a:t>Σύμφωνα με το </a:t>
            </a:r>
            <a:r>
              <a:rPr lang="en-US" sz="2400" dirty="0"/>
              <a:t>site… </a:t>
            </a:r>
            <a:r>
              <a:rPr lang="el-GR" sz="2400" dirty="0"/>
              <a:t>ενώ ο κανονικός ρυθμός εξαφάνισης είναι περίπου 1-5 είδη /έτος, ο ρυθμός αυτός έχει γίνει 1000 φορές μεγαλύτερος τα τελευταία χρόνια.</a:t>
            </a:r>
            <a:endParaRPr lang="en-US" sz="2400" dirty="0"/>
          </a:p>
          <a:p>
            <a:pPr eaLnBrk="1" hangingPunct="1">
              <a:buFontTx/>
              <a:buNone/>
            </a:pPr>
            <a:r>
              <a:rPr lang="en-US" sz="2400" dirty="0">
                <a:hlinkClick r:id="rId3"/>
              </a:rPr>
              <a:t>https://www.earthday.org/fact-sheet-global-species-decline/</a:t>
            </a:r>
            <a:r>
              <a:rPr lang="en-US" sz="2400" dirty="0"/>
              <a:t> </a:t>
            </a:r>
            <a:endParaRPr lang="el-GR"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2168" name="Group 9216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2169" name="Straight Connector 9216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170" name="Straight Connector 9216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217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7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73" name="Isosceles Triangle 9217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7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7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7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77" name="Isosceles Triangle 9217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78" name="Isosceles Triangle 9217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useBgFill="1">
        <p:nvSpPr>
          <p:cNvPr id="92180" name="Rectangle 9217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2182" name="Rectangle 9218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184" name="Straight Connector 9218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65032"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186" name="Straight Connector 9218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99781" y="3681413"/>
            <a:ext cx="3572669"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9218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3473" y="-8467"/>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9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9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92" name="Isosceles Triangle 9219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6616" y="3048000"/>
            <a:ext cx="244475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9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82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96" name="Isosceles Triangle 9219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6115" y="3589867"/>
            <a:ext cx="1362870"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2163" name="Title 2"/>
          <p:cNvSpPr>
            <a:spLocks noGrp="1"/>
          </p:cNvSpPr>
          <p:nvPr>
            <p:ph type="title"/>
          </p:nvPr>
        </p:nvSpPr>
        <p:spPr>
          <a:xfrm>
            <a:off x="508000" y="609600"/>
            <a:ext cx="2882531" cy="5175624"/>
          </a:xfrm>
        </p:spPr>
        <p:txBody>
          <a:bodyPr vert="horz" lIns="91440" tIns="45720" rIns="91440" bIns="45720" rtlCol="0" anchor="ctr">
            <a:normAutofit/>
          </a:bodyPr>
          <a:lstStyle/>
          <a:p>
            <a:r>
              <a:rPr lang="en-US" sz="3300" b="0" i="0" cap="all">
                <a:solidFill>
                  <a:schemeClr val="tx1">
                    <a:lumMod val="85000"/>
                    <a:lumOff val="15000"/>
                  </a:schemeClr>
                </a:solidFill>
                <a:effectLst/>
              </a:rPr>
              <a:t>ΠροσαρμογΗ στους ΠιγκουΙνους για διαβΙωση σε παρΑκτιες περιοχΕς των πΟλων</a:t>
            </a:r>
          </a:p>
        </p:txBody>
      </p:sp>
      <p:sp>
        <p:nvSpPr>
          <p:cNvPr id="92198" name="Freeform: Shape 9219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1615" y="-8467"/>
            <a:ext cx="5332385"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418" name="Rectangle 1"/>
          <p:cNvSpPr>
            <a:spLocks noChangeArrowheads="1"/>
          </p:cNvSpPr>
          <p:nvPr/>
        </p:nvSpPr>
        <p:spPr bwMode="auto">
          <a:xfrm>
            <a:off x="4587063" y="609601"/>
            <a:ext cx="4133472" cy="5175624"/>
          </a:xfrm>
          <a:prstGeom prst="rect">
            <a:avLst/>
          </a:prstGeom>
        </p:spPr>
        <p:txBody>
          <a:bodyPr vert="horz" lIns="91440" tIns="45720" rIns="91440" bIns="45720" rtlCol="0" anchor="ctr">
            <a:normAutofit/>
          </a:bodyPr>
          <a:lstStyle/>
          <a:p>
            <a:pPr indent="-171450">
              <a:lnSpc>
                <a:spcPct val="90000"/>
              </a:lnSpc>
              <a:spcBef>
                <a:spcPts val="1000"/>
              </a:spcBef>
              <a:buClr>
                <a:schemeClr val="accent1"/>
              </a:buClr>
              <a:buSzPct val="80000"/>
              <a:buFont typeface="Wingdings 3" charset="2"/>
              <a:buChar char=""/>
              <a:defRPr/>
            </a:pPr>
            <a:endParaRPr lang="en-US" dirty="0">
              <a:solidFill>
                <a:srgbClr val="FFFFFF"/>
              </a:solidFill>
            </a:endParaRPr>
          </a:p>
          <a:p>
            <a:pPr marL="257175" indent="-171450">
              <a:lnSpc>
                <a:spcPct val="90000"/>
              </a:lnSpc>
              <a:spcBef>
                <a:spcPts val="1000"/>
              </a:spcBef>
              <a:buClr>
                <a:schemeClr val="accent1"/>
              </a:buClr>
              <a:buSzPct val="80000"/>
              <a:buFont typeface="Wingdings 3" charset="2"/>
              <a:buChar char=""/>
              <a:defRPr/>
            </a:pPr>
            <a:r>
              <a:rPr lang="en-US" dirty="0" err="1">
                <a:solidFill>
                  <a:srgbClr val="FFFFFF"/>
                </a:solidFill>
              </a:rPr>
              <a:t>Λί</a:t>
            </a:r>
            <a:r>
              <a:rPr lang="en-US" dirty="0">
                <a:solidFill>
                  <a:srgbClr val="FFFFFF"/>
                </a:solidFill>
              </a:rPr>
              <a:t>πος κάτω από το δέρμα.</a:t>
            </a:r>
          </a:p>
          <a:p>
            <a:pPr marL="257175" indent="-171450">
              <a:lnSpc>
                <a:spcPct val="90000"/>
              </a:lnSpc>
              <a:spcBef>
                <a:spcPts val="1000"/>
              </a:spcBef>
              <a:buClr>
                <a:schemeClr val="accent1"/>
              </a:buClr>
              <a:buSzPct val="80000"/>
              <a:buFont typeface="Wingdings 3" charset="2"/>
              <a:buChar char=""/>
              <a:defRPr/>
            </a:pPr>
            <a:r>
              <a:rPr lang="en-US" dirty="0" err="1">
                <a:solidFill>
                  <a:srgbClr val="FFFFFF"/>
                </a:solidFill>
              </a:rPr>
              <a:t>Πού</a:t>
            </a:r>
            <a:r>
              <a:rPr lang="en-US" dirty="0">
                <a:solidFill>
                  <a:srgbClr val="FFFFFF"/>
                </a:solidFill>
              </a:rPr>
              <a:t>πουλα που αλληλοκαλύπτονται  -Αδένες που εκκρίνουν ειδικό λάδι για περαιτέρω μόνωση.</a:t>
            </a:r>
          </a:p>
          <a:p>
            <a:pPr marL="257175" indent="-171450">
              <a:lnSpc>
                <a:spcPct val="90000"/>
              </a:lnSpc>
              <a:spcBef>
                <a:spcPts val="1000"/>
              </a:spcBef>
              <a:buClr>
                <a:schemeClr val="accent1"/>
              </a:buClr>
              <a:buSzPct val="80000"/>
              <a:buFont typeface="Wingdings 3" charset="2"/>
              <a:buChar char=""/>
              <a:defRPr/>
            </a:pPr>
            <a:r>
              <a:rPr lang="en-US" dirty="0" err="1">
                <a:solidFill>
                  <a:srgbClr val="FFFFFF"/>
                </a:solidFill>
              </a:rPr>
              <a:t>Χρωμ</a:t>
            </a:r>
            <a:r>
              <a:rPr lang="en-US" dirty="0">
                <a:solidFill>
                  <a:srgbClr val="FFFFFF"/>
                </a:solidFill>
              </a:rPr>
              <a:t>ατισμός  Λευκού και Μαύρου για να είναι αόρατοι από αρπακτικά, από κάτω και από πάνω.</a:t>
            </a:r>
          </a:p>
          <a:p>
            <a:pPr marL="257175" indent="-171450">
              <a:lnSpc>
                <a:spcPct val="90000"/>
              </a:lnSpc>
              <a:spcBef>
                <a:spcPts val="1000"/>
              </a:spcBef>
              <a:buClr>
                <a:schemeClr val="accent1"/>
              </a:buClr>
              <a:buSzPct val="80000"/>
              <a:buFont typeface="Wingdings 3" charset="2"/>
              <a:buChar char=""/>
              <a:defRPr/>
            </a:pPr>
            <a:r>
              <a:rPr lang="en-US" dirty="0" err="1">
                <a:solidFill>
                  <a:srgbClr val="FFFFFF"/>
                </a:solidFill>
              </a:rPr>
              <a:t>Έλλειψη</a:t>
            </a:r>
            <a:r>
              <a:rPr lang="en-US" dirty="0">
                <a:solidFill>
                  <a:srgbClr val="FFFFFF"/>
                </a:solidFill>
              </a:rPr>
              <a:t> </a:t>
            </a:r>
            <a:r>
              <a:rPr lang="en-US" dirty="0" err="1">
                <a:solidFill>
                  <a:srgbClr val="FFFFFF"/>
                </a:solidFill>
              </a:rPr>
              <a:t>όσφρισης</a:t>
            </a:r>
            <a:r>
              <a:rPr lang="en-US" dirty="0">
                <a:solidFill>
                  <a:srgbClr val="FFFFFF"/>
                </a:solidFill>
              </a:rPr>
              <a:t> και π</a:t>
            </a:r>
            <a:r>
              <a:rPr lang="en-US" dirty="0" err="1">
                <a:solidFill>
                  <a:srgbClr val="FFFFFF"/>
                </a:solidFill>
              </a:rPr>
              <a:t>εριορισμένη</a:t>
            </a:r>
            <a:r>
              <a:rPr lang="en-US" dirty="0">
                <a:solidFill>
                  <a:srgbClr val="FFFFFF"/>
                </a:solidFill>
              </a:rPr>
              <a:t> </a:t>
            </a:r>
            <a:r>
              <a:rPr lang="en-US" dirty="0" err="1">
                <a:solidFill>
                  <a:srgbClr val="FFFFFF"/>
                </a:solidFill>
              </a:rPr>
              <a:t>γεύση</a:t>
            </a:r>
            <a:r>
              <a:rPr lang="en-US" dirty="0">
                <a:solidFill>
                  <a:srgbClr val="FFFFFF"/>
                </a:solidFill>
              </a:rPr>
              <a:t> (</a:t>
            </a:r>
            <a:r>
              <a:rPr lang="en-US" dirty="0" err="1">
                <a:solidFill>
                  <a:srgbClr val="FFFFFF"/>
                </a:solidFill>
              </a:rPr>
              <a:t>κοινό</a:t>
            </a:r>
            <a:r>
              <a:rPr lang="en-US" dirty="0">
                <a:solidFill>
                  <a:srgbClr val="FFFFFF"/>
                </a:solidFill>
              </a:rPr>
              <a:t> χαρα</a:t>
            </a:r>
            <a:r>
              <a:rPr lang="en-US" dirty="0" err="1">
                <a:solidFill>
                  <a:srgbClr val="FFFFFF"/>
                </a:solidFill>
              </a:rPr>
              <a:t>κτηριστικό</a:t>
            </a:r>
            <a:r>
              <a:rPr lang="en-US" dirty="0">
                <a:solidFill>
                  <a:srgbClr val="FFFFFF"/>
                </a:solidFill>
              </a:rPr>
              <a:t> </a:t>
            </a:r>
            <a:r>
              <a:rPr lang="en-US" dirty="0" err="1">
                <a:solidFill>
                  <a:srgbClr val="FFFFFF"/>
                </a:solidFill>
              </a:rPr>
              <a:t>των</a:t>
            </a:r>
            <a:r>
              <a:rPr lang="en-US" dirty="0">
                <a:solidFill>
                  <a:srgbClr val="FFFFFF"/>
                </a:solidFill>
              </a:rPr>
              <a:t> π</a:t>
            </a:r>
            <a:r>
              <a:rPr lang="en-US" dirty="0" err="1">
                <a:solidFill>
                  <a:srgbClr val="FFFFFF"/>
                </a:solidFill>
              </a:rPr>
              <a:t>τηνών</a:t>
            </a:r>
            <a:r>
              <a:rPr lang="en-US" dirty="0">
                <a:solidFill>
                  <a:srgbClr val="FFFFFF"/>
                </a:solidFill>
              </a:rPr>
              <a:t>). </a:t>
            </a:r>
            <a:r>
              <a:rPr lang="en-US" dirty="0" err="1">
                <a:solidFill>
                  <a:srgbClr val="FFFFFF"/>
                </a:solidFill>
              </a:rPr>
              <a:t>Εξηγείστε</a:t>
            </a:r>
            <a:r>
              <a:rPr lang="en-US" dirty="0">
                <a:solidFill>
                  <a:srgbClr val="FFFFFF"/>
                </a:solidFill>
              </a:rPr>
              <a:t>. </a:t>
            </a:r>
          </a:p>
          <a:p>
            <a:pPr marL="257175" indent="-171450">
              <a:lnSpc>
                <a:spcPct val="90000"/>
              </a:lnSpc>
              <a:spcBef>
                <a:spcPts val="1000"/>
              </a:spcBef>
              <a:buClr>
                <a:schemeClr val="accent1"/>
              </a:buClr>
              <a:buSzPct val="80000"/>
              <a:buFont typeface="Wingdings 3" charset="2"/>
              <a:buChar char=""/>
              <a:defRPr/>
            </a:pPr>
            <a:r>
              <a:rPr lang="en-US" dirty="0" err="1">
                <a:solidFill>
                  <a:srgbClr val="FFFFFF"/>
                </a:solidFill>
              </a:rPr>
              <a:t>Με</a:t>
            </a:r>
            <a:r>
              <a:rPr lang="en-US" dirty="0">
                <a:solidFill>
                  <a:srgbClr val="FFFFFF"/>
                </a:solidFill>
              </a:rPr>
              <a:t> </a:t>
            </a:r>
            <a:r>
              <a:rPr lang="en-US" dirty="0" err="1">
                <a:solidFill>
                  <a:srgbClr val="FFFFFF"/>
                </a:solidFill>
              </a:rPr>
              <a:t>μάλλον</a:t>
            </a:r>
            <a:r>
              <a:rPr lang="en-US" dirty="0">
                <a:solidFill>
                  <a:srgbClr val="FFFFFF"/>
                </a:solidFill>
              </a:rPr>
              <a:t> </a:t>
            </a:r>
            <a:r>
              <a:rPr lang="en-US" dirty="0" err="1">
                <a:solidFill>
                  <a:srgbClr val="FFFFFF"/>
                </a:solidFill>
              </a:rPr>
              <a:t>κοντινή</a:t>
            </a:r>
            <a:r>
              <a:rPr lang="en-US" dirty="0">
                <a:solidFill>
                  <a:srgbClr val="FFFFFF"/>
                </a:solidFill>
              </a:rPr>
              <a:t> </a:t>
            </a:r>
            <a:r>
              <a:rPr lang="en-US" dirty="0" err="1">
                <a:solidFill>
                  <a:srgbClr val="FFFFFF"/>
                </a:solidFill>
              </a:rPr>
              <a:t>όρ</a:t>
            </a:r>
            <a:r>
              <a:rPr lang="en-US" dirty="0">
                <a:solidFill>
                  <a:srgbClr val="FFFFFF"/>
                </a:solidFill>
              </a:rPr>
              <a:t>αση που είναι καλύτερη κάτω από το νερό.</a:t>
            </a:r>
          </a:p>
          <a:p>
            <a:pPr marL="257175" indent="-171450">
              <a:lnSpc>
                <a:spcPct val="90000"/>
              </a:lnSpc>
              <a:spcBef>
                <a:spcPts val="1000"/>
              </a:spcBef>
              <a:buClr>
                <a:schemeClr val="accent1"/>
              </a:buClr>
              <a:buSzPct val="80000"/>
              <a:buFont typeface="Wingdings 3" charset="2"/>
              <a:buChar char=""/>
              <a:defRPr/>
            </a:pPr>
            <a:r>
              <a:rPr lang="en-US" dirty="0" err="1">
                <a:solidFill>
                  <a:srgbClr val="FFFFFF"/>
                </a:solidFill>
              </a:rPr>
              <a:t>Αντ</a:t>
            </a:r>
            <a:r>
              <a:rPr lang="en-US" dirty="0">
                <a:solidFill>
                  <a:srgbClr val="FFFFFF"/>
                </a:solidFill>
              </a:rPr>
              <a:t>αρκτική: 24 Εκατομ.</a:t>
            </a:r>
          </a:p>
          <a:p>
            <a:pPr marL="257175" indent="-171450">
              <a:lnSpc>
                <a:spcPct val="90000"/>
              </a:lnSpc>
              <a:spcBef>
                <a:spcPts val="1000"/>
              </a:spcBef>
              <a:buClr>
                <a:schemeClr val="accent1"/>
              </a:buClr>
              <a:buSzPct val="80000"/>
              <a:buFont typeface="Wingdings 3" charset="2"/>
              <a:buChar char=""/>
              <a:defRPr/>
            </a:pPr>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795403" y="1939158"/>
            <a:ext cx="7886699" cy="3970318"/>
          </a:xfrm>
          <a:prstGeom prst="rect">
            <a:avLst/>
          </a:prstGeom>
          <a:noFill/>
          <a:ln w="9525">
            <a:noFill/>
            <a:miter lim="800000"/>
            <a:headEnd/>
            <a:tailEnd/>
          </a:ln>
        </p:spPr>
        <p:txBody>
          <a:bodyPr wrap="square" anchor="ctr">
            <a:spAutoFit/>
          </a:bodyPr>
          <a:lstStyle/>
          <a:p>
            <a:pPr indent="342900" algn="just"/>
            <a:r>
              <a:rPr lang="el-GR" sz="2100" b="1" dirty="0">
                <a:latin typeface="Times New Roman" pitchFamily="18" charset="0"/>
                <a:cs typeface="Times New Roman" pitchFamily="18" charset="0"/>
              </a:rPr>
              <a:t>Μετανάστευση</a:t>
            </a:r>
            <a:endParaRPr lang="el-GR" dirty="0"/>
          </a:p>
          <a:p>
            <a:pPr indent="342900" algn="just" eaLnBrk="0" hangingPunct="0"/>
            <a:r>
              <a:rPr lang="el-GR" sz="2100" dirty="0">
                <a:latin typeface="Times New Roman" pitchFamily="18" charset="0"/>
                <a:cs typeface="Times New Roman" pitchFamily="18" charset="0"/>
              </a:rPr>
              <a:t>Η μετανάστευση είναι συνηθισμένο φαινόμενο: Η γύρη μπορεί να παρασυρθεί από τον άνεμο σε απίστευτα μεγάλες αποστάσεις, οι μέδουσες μεταφέρονται από τα θαλάσσια ρεύματα σε άλλες περιοχές και εκεί απελευθερώνουν τους γαμέτες τους, μια νεαρή </a:t>
            </a:r>
            <a:r>
              <a:rPr lang="el-GR" sz="2100" dirty="0" err="1">
                <a:latin typeface="Times New Roman" pitchFamily="18" charset="0"/>
                <a:cs typeface="Times New Roman" pitchFamily="18" charset="0"/>
              </a:rPr>
              <a:t>άλκη</a:t>
            </a:r>
            <a:r>
              <a:rPr lang="el-GR" sz="2100" dirty="0">
                <a:latin typeface="Times New Roman" pitchFamily="18" charset="0"/>
                <a:cs typeface="Times New Roman" pitchFamily="18" charset="0"/>
              </a:rPr>
              <a:t> κατακτά ένα νέο ζωτικό χώρο, η μετακίνηση μεγάλων ή μικρότερων ανθρώπινων ομάδων έγινε πολλές φορές και για ποικίλους λόγους στην ανθρώπινη ιστορία. Τα παραπάνω είναι μόνο λίγα παραδείγματα που δείχνουν τον τρόπο με τον οποίο νέα κληρονομικά χαρακτηριστικά μπορούν να εισαχθούν στους πληθυσμούς υποδοχής και να απομακρυνθούν από τους πληθυσμούς προέλευσης και ν' αλλάξουν τη γενετική τους σύσταση. </a:t>
            </a:r>
            <a:endParaRPr lang="el-GR" sz="3000" dirty="0"/>
          </a:p>
        </p:txBody>
      </p:sp>
      <p:sp>
        <p:nvSpPr>
          <p:cNvPr id="2" name="Τίτλος 1">
            <a:extLst>
              <a:ext uri="{FF2B5EF4-FFF2-40B4-BE49-F238E27FC236}">
                <a16:creationId xmlns:a16="http://schemas.microsoft.com/office/drawing/2014/main" id="{79415A3D-DB88-53DE-FD12-5B51BA1FC243}"/>
              </a:ext>
            </a:extLst>
          </p:cNvPr>
          <p:cNvSpPr>
            <a:spLocks noGrp="1"/>
          </p:cNvSpPr>
          <p:nvPr>
            <p:ph type="title"/>
          </p:nvPr>
        </p:nvSpPr>
        <p:spPr>
          <a:xfrm>
            <a:off x="628650" y="857251"/>
            <a:ext cx="7886700" cy="994172"/>
          </a:xfrm>
        </p:spPr>
        <p:txBody>
          <a:bodyPr>
            <a:normAutofit/>
          </a:bodyPr>
          <a:lstStyle/>
          <a:p>
            <a:r>
              <a:rPr lang="el-GR" sz="1800" dirty="0"/>
              <a:t>Άλλοι παράγοντες που βοηθούν τη διαδικασία: Η περίπτωση της Μετανάστευσης-Φαινόμενο Ιδρυτή</a:t>
            </a:r>
            <a:endParaRPr lang="en-US" sz="1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827584" y="116632"/>
            <a:ext cx="7286625" cy="642938"/>
          </a:xfrm>
        </p:spPr>
        <p:txBody>
          <a:bodyPr>
            <a:normAutofit fontScale="90000"/>
          </a:bodyPr>
          <a:lstStyle/>
          <a:p>
            <a:r>
              <a:rPr lang="el-GR" dirty="0">
                <a:solidFill>
                  <a:schemeClr val="tx1"/>
                </a:solidFill>
                <a:latin typeface="Times New Roman" pitchFamily="18" charset="0"/>
                <a:cs typeface="Times New Roman" pitchFamily="18" charset="0"/>
              </a:rPr>
              <a:t>Τα μέλη ενός πληθυσμού που επιβιώνουν από μια φυσική καταστροφή σπάνια διατηρούν το σύνολο της γενετικής ποικιλομορφίας</a:t>
            </a:r>
            <a:r>
              <a:rPr lang="en-US" dirty="0">
                <a:solidFill>
                  <a:schemeClr val="tx1"/>
                </a:solidFill>
                <a:latin typeface="Times New Roman" pitchFamily="18" charset="0"/>
                <a:cs typeface="Times New Roman" pitchFamily="18" charset="0"/>
              </a:rPr>
              <a:t> </a:t>
            </a:r>
            <a:r>
              <a:rPr lang="el-GR" dirty="0">
                <a:solidFill>
                  <a:schemeClr val="tx1"/>
                </a:solidFill>
                <a:latin typeface="Times New Roman" pitchFamily="18" charset="0"/>
                <a:cs typeface="Times New Roman" pitchFamily="18" charset="0"/>
              </a:rPr>
              <a:t>:</a:t>
            </a:r>
            <a:r>
              <a:rPr lang="en-US" dirty="0">
                <a:solidFill>
                  <a:schemeClr val="tx1"/>
                </a:solidFill>
                <a:latin typeface="Times New Roman" pitchFamily="18" charset="0"/>
                <a:cs typeface="Times New Roman" pitchFamily="18" charset="0"/>
              </a:rPr>
              <a:t> </a:t>
            </a:r>
            <a:r>
              <a:rPr lang="el-GR" dirty="0">
                <a:solidFill>
                  <a:schemeClr val="tx1"/>
                </a:solidFill>
                <a:latin typeface="Times New Roman" pitchFamily="18" charset="0"/>
                <a:cs typeface="Times New Roman" pitchFamily="18" charset="0"/>
              </a:rPr>
              <a:t>Γενετική κλίση:</a:t>
            </a:r>
            <a:br>
              <a:rPr lang="el-GR" sz="2100" dirty="0">
                <a:cs typeface="Arial" pitchFamily="34" charset="0"/>
              </a:rPr>
            </a:br>
            <a:endParaRPr lang="el-GR" sz="2100" dirty="0"/>
          </a:p>
        </p:txBody>
      </p:sp>
      <p:sp>
        <p:nvSpPr>
          <p:cNvPr id="101379" name="Rectangle 2"/>
          <p:cNvSpPr>
            <a:spLocks noChangeArrowheads="1"/>
          </p:cNvSpPr>
          <p:nvPr/>
        </p:nvSpPr>
        <p:spPr bwMode="auto">
          <a:xfrm>
            <a:off x="1143001" y="878659"/>
            <a:ext cx="184731" cy="300082"/>
          </a:xfrm>
          <a:prstGeom prst="rect">
            <a:avLst/>
          </a:prstGeom>
          <a:noFill/>
          <a:ln w="9525">
            <a:noFill/>
            <a:miter lim="800000"/>
            <a:headEnd/>
            <a:tailEnd/>
          </a:ln>
        </p:spPr>
        <p:txBody>
          <a:bodyPr wrap="none" anchor="ctr">
            <a:spAutoFit/>
          </a:bodyPr>
          <a:lstStyle/>
          <a:p>
            <a:endParaRPr lang="el-GR" sz="1350"/>
          </a:p>
        </p:txBody>
      </p:sp>
      <p:pic>
        <p:nvPicPr>
          <p:cNvPr id="101380" name="Picture 1"/>
          <p:cNvPicPr>
            <a:picLocks noChangeAspect="1" noChangeArrowheads="1"/>
          </p:cNvPicPr>
          <p:nvPr/>
        </p:nvPicPr>
        <p:blipFill>
          <a:blip r:embed="rId3" cstate="print"/>
          <a:srcRect/>
          <a:stretch>
            <a:fillRect/>
          </a:stretch>
        </p:blipFill>
        <p:spPr bwMode="auto">
          <a:xfrm>
            <a:off x="2627784" y="2438814"/>
            <a:ext cx="3154258" cy="44005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933907" y="1648234"/>
            <a:ext cx="4087416" cy="4087415"/>
          </a:xfrm>
          <a:prstGeom prst="rect">
            <a:avLst/>
          </a:prstGeom>
          <a:noFill/>
          <a:ln w="9525">
            <a:noFill/>
            <a:miter lim="800000"/>
            <a:headEnd/>
            <a:tailEnd/>
          </a:ln>
        </p:spPr>
      </p:pic>
      <p:sp>
        <p:nvSpPr>
          <p:cNvPr id="100355" name="Title 2"/>
          <p:cNvSpPr>
            <a:spLocks noGrp="1"/>
          </p:cNvSpPr>
          <p:nvPr>
            <p:ph type="title"/>
          </p:nvPr>
        </p:nvSpPr>
        <p:spPr>
          <a:xfrm>
            <a:off x="1143000" y="857251"/>
            <a:ext cx="7147832" cy="626269"/>
          </a:xfrm>
        </p:spPr>
        <p:txBody>
          <a:bodyPr>
            <a:normAutofit fontScale="90000"/>
          </a:bodyPr>
          <a:lstStyle/>
          <a:p>
            <a:r>
              <a:rPr lang="en-US" dirty="0"/>
              <a:t>Amish</a:t>
            </a:r>
            <a:r>
              <a:rPr lang="el-GR" dirty="0"/>
              <a:t>: Ένας απομονωμένος πληθυσμός που προήλθε από μετανάστευση</a:t>
            </a:r>
          </a:p>
        </p:txBody>
      </p:sp>
      <p:sp>
        <p:nvSpPr>
          <p:cNvPr id="2" name="TextBox 1">
            <a:extLst>
              <a:ext uri="{FF2B5EF4-FFF2-40B4-BE49-F238E27FC236}">
                <a16:creationId xmlns:a16="http://schemas.microsoft.com/office/drawing/2014/main" id="{6BB1C66F-2AB1-3F11-F1D2-03C288A27BE3}"/>
              </a:ext>
            </a:extLst>
          </p:cNvPr>
          <p:cNvSpPr txBox="1"/>
          <p:nvPr/>
        </p:nvSpPr>
        <p:spPr>
          <a:xfrm>
            <a:off x="5523978" y="1648234"/>
            <a:ext cx="3231716" cy="4939814"/>
          </a:xfrm>
          <a:prstGeom prst="rect">
            <a:avLst/>
          </a:prstGeom>
          <a:noFill/>
        </p:spPr>
        <p:txBody>
          <a:bodyPr wrap="square" rtlCol="0">
            <a:spAutoFit/>
          </a:bodyPr>
          <a:lstStyle/>
          <a:p>
            <a:r>
              <a:rPr lang="el-GR" sz="1500" dirty="0"/>
              <a:t>Φανταστείτε τώρα πως τα άτομα με Νανισμό και πολυδακτυλία ανάμεσα στους </a:t>
            </a:r>
            <a:r>
              <a:rPr lang="el-GR" sz="1500" dirty="0" err="1"/>
              <a:t>Αμις</a:t>
            </a:r>
            <a:r>
              <a:rPr lang="el-GR" sz="1500" dirty="0"/>
              <a:t> για κάποιο λόγο, δημιουργούν ένα δικό τους πληθυσμό (Σέχτα) και απομονώνονται, δημιουργώντας ένα δικό τους καταυλισμό (απομόνωση). Και πως μετά από μερικές δεκαετίες γίνεται και μία κατολίσθηση και ένας σεισμός και η περιοχή τους ξεχωρίζει από μία χαράδρα ή ένα οροπέδιο. ΝΕΟ ΥΠΟΕΙΔΟΣ!!!!</a:t>
            </a:r>
          </a:p>
          <a:p>
            <a:endParaRPr lang="el-GR" sz="1500" dirty="0"/>
          </a:p>
          <a:p>
            <a:endParaRPr lang="el-GR" sz="1500" dirty="0"/>
          </a:p>
          <a:p>
            <a:r>
              <a:rPr lang="el-GR" sz="1500" dirty="0"/>
              <a:t>ΕΠΕ: Η συνύπαρξη Πολυδακτυλίας και Νανισμού στους «</a:t>
            </a:r>
            <a:r>
              <a:rPr lang="el-GR" sz="1500" dirty="0" err="1"/>
              <a:t>Αμις</a:t>
            </a:r>
            <a:r>
              <a:rPr lang="el-GR" sz="1500" dirty="0"/>
              <a:t>» συνιστά (Α) Φαινόμενο του Πυγμαλίωνα, (Β) Φαινόμενο του Θερμοκηπίου,  (Γ) Φαινόμενο Ιδρυτή, (Δ) Φαινόμενο </a:t>
            </a:r>
            <a:r>
              <a:rPr lang="en-US" sz="1500" dirty="0" err="1"/>
              <a:t>Dopler</a:t>
            </a:r>
            <a:r>
              <a:rPr lang="en-US" sz="1500" dirty="0"/>
              <a:t>, </a:t>
            </a:r>
            <a:r>
              <a:rPr lang="el-GR" sz="1500" dirty="0"/>
              <a:t>(Ε) Τίποτε από αυτά.  </a:t>
            </a:r>
            <a:endParaRPr lang="en-US" sz="15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a:stretch>
            <a:fillRect/>
          </a:stretch>
        </p:blipFill>
        <p:spPr bwMode="auto">
          <a:xfrm>
            <a:off x="3125391" y="857250"/>
            <a:ext cx="3438525" cy="2357438"/>
          </a:xfrm>
          <a:prstGeom prst="rect">
            <a:avLst/>
          </a:prstGeom>
          <a:noFill/>
          <a:ln w="9525">
            <a:noFill/>
            <a:miter lim="800000"/>
            <a:headEnd/>
            <a:tailEnd/>
          </a:ln>
        </p:spPr>
      </p:pic>
      <p:pic>
        <p:nvPicPr>
          <p:cNvPr id="99331" name="Picture 3"/>
          <p:cNvPicPr>
            <a:picLocks noChangeAspect="1" noChangeArrowheads="1"/>
          </p:cNvPicPr>
          <p:nvPr/>
        </p:nvPicPr>
        <p:blipFill>
          <a:blip r:embed="rId4" cstate="print"/>
          <a:srcRect/>
          <a:stretch>
            <a:fillRect/>
          </a:stretch>
        </p:blipFill>
        <p:spPr bwMode="auto">
          <a:xfrm>
            <a:off x="2911079" y="3214689"/>
            <a:ext cx="3589734" cy="2464594"/>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223628" y="1057871"/>
            <a:ext cx="6434472" cy="1049274"/>
          </a:xfrm>
        </p:spPr>
        <p:txBody>
          <a:bodyPr>
            <a:normAutofit fontScale="90000"/>
          </a:bodyPr>
          <a:lstStyle/>
          <a:p>
            <a:pPr marL="363474">
              <a:defRPr/>
            </a:pPr>
            <a:r>
              <a:rPr lang="el-GR" dirty="0">
                <a:solidFill>
                  <a:schemeClr val="accent1">
                    <a:tint val="83000"/>
                    <a:satMod val="150000"/>
                  </a:schemeClr>
                </a:solidFill>
              </a:rPr>
              <a:t>Αχονδροπλαστικός νανισμός*</a:t>
            </a:r>
          </a:p>
        </p:txBody>
      </p:sp>
      <p:pic>
        <p:nvPicPr>
          <p:cNvPr id="23555" name="Content Placeholder 3" descr="Primordial Dwarfism Picture">
            <a:hlinkClick r:id="rId3"/>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a:xfrm>
            <a:off x="2736056" y="2310860"/>
            <a:ext cx="3833813" cy="2646759"/>
          </a:xfrm>
        </p:spPr>
      </p:pic>
    </p:spTree>
    <p:extLst>
      <p:ext uri="{BB962C8B-B14F-4D97-AF65-F5344CB8AC3E}">
        <p14:creationId xmlns:p14="http://schemas.microsoft.com/office/powerpoint/2010/main" val="1597902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EF41BD-C8BB-2BEA-BBC5-9CB4E672E255}"/>
              </a:ext>
            </a:extLst>
          </p:cNvPr>
          <p:cNvSpPr>
            <a:spLocks noGrp="1"/>
          </p:cNvSpPr>
          <p:nvPr>
            <p:ph type="title"/>
          </p:nvPr>
        </p:nvSpPr>
        <p:spPr>
          <a:xfrm>
            <a:off x="1733360" y="1131570"/>
            <a:ext cx="5677280" cy="966179"/>
          </a:xfrm>
        </p:spPr>
        <p:txBody>
          <a:bodyPr vert="horz" lIns="68580" tIns="34290" rIns="68580" bIns="34290" rtlCol="0" anchor="ctr">
            <a:normAutofit fontScale="90000"/>
          </a:bodyPr>
          <a:lstStyle/>
          <a:p>
            <a:pPr algn="ctr"/>
            <a:r>
              <a:rPr lang="en-US" sz="2325">
                <a:solidFill>
                  <a:schemeClr val="tx1"/>
                </a:solidFill>
              </a:rPr>
              <a:t>2/12000  με νανισμό στον αρχικό πληθυσμό που μετανάστευσε και απομονώθηκε</a:t>
            </a:r>
          </a:p>
        </p:txBody>
      </p:sp>
      <p:sp>
        <p:nvSpPr>
          <p:cNvPr id="98306" name="Rectangle 1"/>
          <p:cNvSpPr>
            <a:spLocks noChangeArrowheads="1"/>
          </p:cNvSpPr>
          <p:nvPr/>
        </p:nvSpPr>
        <p:spPr bwMode="auto">
          <a:xfrm>
            <a:off x="1624177" y="2324862"/>
            <a:ext cx="5895647" cy="3018663"/>
          </a:xfrm>
          <a:prstGeom prst="rect">
            <a:avLst/>
          </a:prstGeom>
        </p:spPr>
        <p:txBody>
          <a:bodyPr vert="horz" lIns="68580" tIns="34290" rIns="68580" bIns="34290" rtlCol="0" anchor="t">
            <a:normAutofit/>
          </a:bodyPr>
          <a:lstStyle/>
          <a:p>
            <a:pPr indent="-171450">
              <a:lnSpc>
                <a:spcPct val="90000"/>
              </a:lnSpc>
              <a:spcAft>
                <a:spcPts val="450"/>
              </a:spcAft>
              <a:buFont typeface="Arial" panose="020B0604020202020204" pitchFamily="34" charset="0"/>
              <a:buChar char="•"/>
            </a:pPr>
            <a:endParaRPr lang="en-US" sz="1650"/>
          </a:p>
          <a:p>
            <a:pPr indent="-171450">
              <a:lnSpc>
                <a:spcPct val="90000"/>
              </a:lnSpc>
              <a:spcAft>
                <a:spcPts val="450"/>
              </a:spcAft>
              <a:buFont typeface="Arial" panose="020B0604020202020204" pitchFamily="34" charset="0"/>
              <a:buChar char="•"/>
            </a:pPr>
            <a:r>
              <a:rPr lang="en-US" sz="1650"/>
              <a:t>Οι 12.000 περίπου Amish (θρησκευτική ομάδα), που ζουν σε διάφορες απομονωμένες κοινότητες στις ΗΠΑ, κατάγονται από τριάντα άτομα που μετανάστευσαν το 1720 από την Ελβετία. Στις κοινότητες των Amish της Πενσυλβανίας παρουσιάζεται πολύ μεγάλη συχνότητα ενός υποτελούς γονιδίου (1:17) άτομα που προκαλεί νανισμό στα άκρα και μερικές φορές πολυδακτυλία. Τα ομοζυγωτικά άτομα πεθαίνουν λίγους μήνες μετά τη γέννηση. Ένα μόνο ζευγάρι από τους ιδρυτές του πληθυσμού των Amish ήταν ετερόζυγο γι' αυτό το γονίδιο, που έγινε πολύ συχνό εξαιτίας της απομόνωσης των κοινοτήτων τους.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ChangeArrowheads="1"/>
          </p:cNvSpPr>
          <p:nvPr/>
        </p:nvSpPr>
        <p:spPr bwMode="auto">
          <a:xfrm>
            <a:off x="1250157" y="1083469"/>
            <a:ext cx="6750844" cy="5493812"/>
          </a:xfrm>
          <a:prstGeom prst="rect">
            <a:avLst/>
          </a:prstGeom>
          <a:noFill/>
          <a:ln w="9525">
            <a:noFill/>
            <a:miter lim="800000"/>
            <a:headEnd/>
            <a:tailEnd/>
          </a:ln>
        </p:spPr>
        <p:txBody>
          <a:bodyPr>
            <a:spAutoFit/>
          </a:bodyPr>
          <a:lstStyle/>
          <a:p>
            <a:r>
              <a:rPr lang="el-GR" sz="2100" dirty="0"/>
              <a:t>Η εξέλιξη θα μπορούσε να ορισθεί διαφορετικά ως αλλαγή στις γονιδιακές συχνότητες ενός πληθυσμού.</a:t>
            </a:r>
          </a:p>
          <a:p>
            <a:r>
              <a:rPr lang="el-GR" sz="2100" u="sng" dirty="0"/>
              <a:t>«Πληθυσμιακή </a:t>
            </a:r>
            <a:r>
              <a:rPr lang="en-US" sz="2100" u="sng" dirty="0"/>
              <a:t>vs </a:t>
            </a:r>
            <a:r>
              <a:rPr lang="el-GR" sz="2100" u="sng" dirty="0"/>
              <a:t>Τυπολογική Οπτική» –ΤΙΤΛΟΣ </a:t>
            </a:r>
            <a:r>
              <a:rPr lang="en-US" sz="2100" u="sng" dirty="0"/>
              <a:t>VIDEO</a:t>
            </a:r>
            <a:r>
              <a:rPr lang="el-GR" sz="2100" u="sng" dirty="0"/>
              <a:t>. </a:t>
            </a:r>
            <a:endParaRPr lang="en-US" sz="2100" u="sng" dirty="0"/>
          </a:p>
          <a:p>
            <a:r>
              <a:rPr lang="en-US" sz="1200" u="sng" dirty="0"/>
              <a:t>SOS: </a:t>
            </a:r>
            <a:r>
              <a:rPr lang="el-GR" sz="1200" u="sng" dirty="0"/>
              <a:t>Δείτε το </a:t>
            </a:r>
            <a:r>
              <a:rPr lang="en-US" sz="1200" u="sng" dirty="0"/>
              <a:t>video, </a:t>
            </a:r>
            <a:r>
              <a:rPr lang="el-GR" sz="1200" u="sng" dirty="0"/>
              <a:t>στα </a:t>
            </a:r>
            <a:r>
              <a:rPr lang="en-US" sz="1200" u="sng"/>
              <a:t>Multimedia </a:t>
            </a:r>
          </a:p>
          <a:p>
            <a:r>
              <a:rPr lang="el-GR" sz="1500" b="1"/>
              <a:t>Μετάλλαξη</a:t>
            </a:r>
            <a:r>
              <a:rPr lang="el-GR" sz="1500" b="1" dirty="0"/>
              <a:t>: Οι </a:t>
            </a:r>
            <a:r>
              <a:rPr lang="el-GR" sz="1500" b="1" u="sng" dirty="0"/>
              <a:t>συνεχείς</a:t>
            </a:r>
            <a:r>
              <a:rPr lang="el-GR" sz="1500" b="1" dirty="0"/>
              <a:t>, </a:t>
            </a:r>
            <a:r>
              <a:rPr lang="el-GR" sz="1500" b="1" u="sng" dirty="0"/>
              <a:t>τυχαίες αλλαγές </a:t>
            </a:r>
            <a:r>
              <a:rPr lang="el-GR" sz="1500" b="1" dirty="0"/>
              <a:t>που συμβαίνουν σε </a:t>
            </a:r>
            <a:r>
              <a:rPr lang="el-GR" sz="1500" b="1" u="sng" dirty="0"/>
              <a:t>ατομικό επίπεδο</a:t>
            </a:r>
            <a:r>
              <a:rPr lang="el-GR" sz="1500" b="1" dirty="0"/>
              <a:t> ως η κινητήρια δύναμη πάνω στην οποία δρα η Φυσική Επιλογή (ΦΕ). </a:t>
            </a:r>
            <a:r>
              <a:rPr lang="el-GR" sz="1500" b="1" u="sng" dirty="0"/>
              <a:t>Το τυχαίο στη βιολογία!!!!!</a:t>
            </a:r>
            <a:endParaRPr lang="el-GR" sz="1500" u="sng" dirty="0"/>
          </a:p>
          <a:p>
            <a:r>
              <a:rPr lang="el-GR" sz="1500" dirty="0"/>
              <a:t>Ως μετάλλαξη ορίζουμε τις κληρονομήσιμες αλλαγές στη δομή των γονιδίων και των χρωμοσωμάτων. Οι μεταλλάξεις μπορούν ν' αλλάξουν διάφορα χαρακτηριστικά του οργανισμού: δομικά, φυσιολογικά, βιοχημικά ή ηθολογικά. Είναι, συνήθως, καταστροφικές, π.χ. </a:t>
            </a:r>
            <a:r>
              <a:rPr lang="en-US" sz="1500" dirty="0"/>
              <a:t>M</a:t>
            </a:r>
            <a:r>
              <a:rPr lang="el-GR" sz="1500" dirty="0" err="1"/>
              <a:t>υϊκή</a:t>
            </a:r>
            <a:r>
              <a:rPr lang="el-GR" sz="1500" dirty="0"/>
              <a:t> δυστροφία στον άνθρωπο. Μερικές όμως μπορεί να είναι ουδέτερες και άλλες, όπως οι μεταλλάξεις γονιδίων που ελέγχουν ποσοτικά χαρακτηριστικά (π.χ. ημερήσια παραγωγή γάλακτος μιας αγελάδας), μπορούν να προκαλέσουν ευνοϊκή γενετική ποικιλομορφία.</a:t>
            </a:r>
            <a:r>
              <a:rPr lang="el-GR" sz="2100" dirty="0"/>
              <a:t> </a:t>
            </a:r>
          </a:p>
          <a:p>
            <a:r>
              <a:rPr lang="el-GR" sz="2100" dirty="0"/>
              <a:t>Και ενώ οι Μεταλλάξεις είναι τυχαία γεγονότα που συμβαίνουν σε ατομικό επίπεδο, Η ΦΕ ΔΡΑ ΠΑΝΩ ΣΕ ΠΛΗΘΥΣΜΟΥΣ (ΠΛΗΘΥΣΜΙΑΚΗ ΟΠΤΙΚΗ).</a:t>
            </a:r>
          </a:p>
          <a:p>
            <a:endParaRPr lang="el-GR" sz="2100" u="sng" dirty="0"/>
          </a:p>
          <a:p>
            <a:endParaRPr lang="el-GR" sz="2100" u="sng"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img009"/>
          <p:cNvPicPr>
            <a:picLocks noChangeAspect="1" noChangeArrowheads="1"/>
          </p:cNvPicPr>
          <p:nvPr/>
        </p:nvPicPr>
        <p:blipFill>
          <a:blip r:embed="rId3" cstate="print"/>
          <a:srcRect/>
          <a:stretch>
            <a:fillRect/>
          </a:stretch>
        </p:blipFill>
        <p:spPr bwMode="auto">
          <a:xfrm>
            <a:off x="1331120" y="857250"/>
            <a:ext cx="6318647" cy="4738688"/>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485900" y="857250"/>
            <a:ext cx="6172200" cy="267891"/>
          </a:xfrm>
        </p:spPr>
        <p:txBody>
          <a:bodyPr>
            <a:normAutofit fontScale="90000"/>
          </a:bodyPr>
          <a:lstStyle/>
          <a:p>
            <a:r>
              <a:rPr lang="el-GR" sz="2400"/>
              <a:t>Άλλες ενδείξεις</a:t>
            </a:r>
          </a:p>
        </p:txBody>
      </p:sp>
      <p:sp>
        <p:nvSpPr>
          <p:cNvPr id="3" name="TextBox 2"/>
          <p:cNvSpPr txBox="1"/>
          <p:nvPr/>
        </p:nvSpPr>
        <p:spPr>
          <a:xfrm>
            <a:off x="1357314" y="2625329"/>
            <a:ext cx="5732860" cy="2354491"/>
          </a:xfrm>
          <a:prstGeom prst="rect">
            <a:avLst/>
          </a:prstGeom>
          <a:noFill/>
        </p:spPr>
        <p:txBody>
          <a:bodyPr>
            <a:spAutoFit/>
          </a:bodyPr>
          <a:lstStyle/>
          <a:p>
            <a:pPr marL="257175" indent="-257175">
              <a:buFontTx/>
              <a:buAutoNum type="arabicPeriod"/>
              <a:defRPr/>
            </a:pPr>
            <a:r>
              <a:rPr lang="el-GR" sz="3000" dirty="0"/>
              <a:t>Κοινό </a:t>
            </a:r>
            <a:r>
              <a:rPr lang="en-US" sz="3000" dirty="0"/>
              <a:t>DNA </a:t>
            </a:r>
            <a:r>
              <a:rPr lang="el-GR" sz="3000" dirty="0"/>
              <a:t>σε όλα τα είδη</a:t>
            </a:r>
          </a:p>
          <a:p>
            <a:pPr marL="257175" indent="-257175">
              <a:buFontTx/>
              <a:buAutoNum type="arabicPeriod"/>
              <a:defRPr/>
            </a:pPr>
            <a:r>
              <a:rPr lang="el-GR" sz="3000" dirty="0"/>
              <a:t> 20 αμινοξέα σε όλες τις πρωτεϊνες.</a:t>
            </a:r>
          </a:p>
          <a:p>
            <a:pPr>
              <a:defRPr/>
            </a:pPr>
            <a:r>
              <a:rPr lang="el-GR" sz="3000" dirty="0"/>
              <a:t> </a:t>
            </a:r>
          </a:p>
          <a:p>
            <a:pPr>
              <a:defRPr/>
            </a:pPr>
            <a:r>
              <a:rPr lang="en-US" sz="1350" b="1" dirty="0"/>
              <a:t> </a:t>
            </a:r>
            <a:endParaRPr lang="el-GR" sz="1350" dirty="0"/>
          </a:p>
          <a:p>
            <a:pPr marL="257175" indent="-257175">
              <a:buFontTx/>
              <a:buAutoNum type="arabicPeriod"/>
              <a:defRPr/>
            </a:pPr>
            <a:endParaRPr lang="el-GR" sz="13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cstate="print"/>
          <a:srcRect/>
          <a:stretch>
            <a:fillRect/>
          </a:stretch>
        </p:blipFill>
        <p:spPr bwMode="auto">
          <a:xfrm>
            <a:off x="0" y="555576"/>
            <a:ext cx="6398764" cy="6422033"/>
          </a:xfrm>
          <a:prstGeom prst="rect">
            <a:avLst/>
          </a:prstGeom>
          <a:noFill/>
          <a:ln w="9525">
            <a:noFill/>
            <a:miter lim="800000"/>
            <a:headEnd/>
            <a:tailEnd/>
          </a:ln>
        </p:spPr>
      </p:pic>
      <p:sp>
        <p:nvSpPr>
          <p:cNvPr id="2" name="Τίτλος 1"/>
          <p:cNvSpPr>
            <a:spLocks noGrp="1"/>
          </p:cNvSpPr>
          <p:nvPr>
            <p:ph type="title"/>
          </p:nvPr>
        </p:nvSpPr>
        <p:spPr>
          <a:xfrm>
            <a:off x="467544" y="25256"/>
            <a:ext cx="8229600" cy="451416"/>
          </a:xfrm>
        </p:spPr>
        <p:txBody>
          <a:bodyPr/>
          <a:lstStyle/>
          <a:p>
            <a:r>
              <a:rPr lang="el-GR" sz="2000" dirty="0"/>
              <a:t>Γεωλογικός Χρόνος: </a:t>
            </a:r>
            <a:r>
              <a:rPr lang="en-US" sz="2000" dirty="0" err="1"/>
              <a:t>mya</a:t>
            </a:r>
            <a:r>
              <a:rPr lang="en-US" sz="2000" dirty="0"/>
              <a:t>= million/years/ago (</a:t>
            </a:r>
            <a:r>
              <a:rPr lang="el-GR" sz="2000" dirty="0"/>
              <a:t>=</a:t>
            </a:r>
            <a:r>
              <a:rPr lang="el-GR" sz="2000" dirty="0" err="1"/>
              <a:t>εκατομ</a:t>
            </a:r>
            <a:r>
              <a:rPr lang="el-GR" sz="2000" dirty="0"/>
              <a:t>. Χρόνια πριν)</a:t>
            </a:r>
          </a:p>
        </p:txBody>
      </p:sp>
      <mc:AlternateContent xmlns:mc="http://schemas.openxmlformats.org/markup-compatibility/2006" xmlns:p14="http://schemas.microsoft.com/office/powerpoint/2010/main">
        <mc:Choice Requires="p14">
          <p:contentPart p14:bwMode="auto" r:id="rId4">
            <p14:nvContentPartPr>
              <p14:cNvPr id="5" name="Γραφή 4">
                <a:extLst>
                  <a:ext uri="{FF2B5EF4-FFF2-40B4-BE49-F238E27FC236}">
                    <a16:creationId xmlns:a16="http://schemas.microsoft.com/office/drawing/2014/main" id="{2A7F9481-9332-264F-DF2A-FF77507B9AB2}"/>
                  </a:ext>
                </a:extLst>
              </p14:cNvPr>
              <p14:cNvContentPartPr/>
              <p14:nvPr/>
            </p14:nvContentPartPr>
            <p14:xfrm>
              <a:off x="6366021" y="1861337"/>
              <a:ext cx="720" cy="1274040"/>
            </p14:xfrm>
          </p:contentPart>
        </mc:Choice>
        <mc:Fallback xmlns="">
          <p:pic>
            <p:nvPicPr>
              <p:cNvPr id="5" name="Γραφή 4">
                <a:extLst>
                  <a:ext uri="{FF2B5EF4-FFF2-40B4-BE49-F238E27FC236}">
                    <a16:creationId xmlns:a16="http://schemas.microsoft.com/office/drawing/2014/main" id="{2A7F9481-9332-264F-DF2A-FF77507B9AB2}"/>
                  </a:ext>
                </a:extLst>
              </p:cNvPr>
              <p:cNvPicPr/>
              <p:nvPr/>
            </p:nvPicPr>
            <p:blipFill>
              <a:blip r:embed="rId5"/>
              <a:stretch>
                <a:fillRect/>
              </a:stretch>
            </p:blipFill>
            <p:spPr>
              <a:xfrm>
                <a:off x="6258021" y="1753337"/>
                <a:ext cx="216000" cy="148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Γραφή 6">
                <a:extLst>
                  <a:ext uri="{FF2B5EF4-FFF2-40B4-BE49-F238E27FC236}">
                    <a16:creationId xmlns:a16="http://schemas.microsoft.com/office/drawing/2014/main" id="{89E95D9B-3DA2-EB46-A677-BF5E164260DA}"/>
                  </a:ext>
                </a:extLst>
              </p14:cNvPr>
              <p14:cNvContentPartPr/>
              <p14:nvPr/>
            </p14:nvContentPartPr>
            <p14:xfrm>
              <a:off x="0" y="1763417"/>
              <a:ext cx="43920" cy="1371960"/>
            </p14:xfrm>
          </p:contentPart>
        </mc:Choice>
        <mc:Fallback xmlns="">
          <p:pic>
            <p:nvPicPr>
              <p:cNvPr id="7" name="Γραφή 6">
                <a:extLst>
                  <a:ext uri="{FF2B5EF4-FFF2-40B4-BE49-F238E27FC236}">
                    <a16:creationId xmlns:a16="http://schemas.microsoft.com/office/drawing/2014/main" id="{89E95D9B-3DA2-EB46-A677-BF5E164260DA}"/>
                  </a:ext>
                </a:extLst>
              </p:cNvPr>
              <p:cNvPicPr/>
              <p:nvPr/>
            </p:nvPicPr>
            <p:blipFill>
              <a:blip r:embed="rId7"/>
              <a:stretch>
                <a:fillRect/>
              </a:stretch>
            </p:blipFill>
            <p:spPr>
              <a:xfrm>
                <a:off x="-54000" y="1655417"/>
                <a:ext cx="151560" cy="1587600"/>
              </a:xfrm>
              <a:prstGeom prst="rect">
                <a:avLst/>
              </a:prstGeom>
            </p:spPr>
          </p:pic>
        </mc:Fallback>
      </mc:AlternateContent>
      <p:sp>
        <p:nvSpPr>
          <p:cNvPr id="8" name="TextBox 7">
            <a:extLst>
              <a:ext uri="{FF2B5EF4-FFF2-40B4-BE49-F238E27FC236}">
                <a16:creationId xmlns:a16="http://schemas.microsoft.com/office/drawing/2014/main" id="{8954E2E8-9C45-6AF1-9DE5-4F4FEAA461B9}"/>
              </a:ext>
            </a:extLst>
          </p:cNvPr>
          <p:cNvSpPr txBox="1"/>
          <p:nvPr/>
        </p:nvSpPr>
        <p:spPr>
          <a:xfrm>
            <a:off x="6366021" y="1861217"/>
            <a:ext cx="1347213" cy="830997"/>
          </a:xfrm>
          <a:prstGeom prst="rect">
            <a:avLst/>
          </a:prstGeom>
          <a:noFill/>
        </p:spPr>
        <p:txBody>
          <a:bodyPr wrap="square" rtlCol="0">
            <a:spAutoFit/>
          </a:bodyPr>
          <a:lstStyle/>
          <a:p>
            <a:r>
              <a:rPr lang="el-GR" sz="1600" dirty="0"/>
              <a:t>Δεινόσαυροι+ μικρά θηλαστικά</a:t>
            </a:r>
          </a:p>
        </p:txBody>
      </p:sp>
      <p:sp>
        <p:nvSpPr>
          <p:cNvPr id="9" name="TextBox 8">
            <a:extLst>
              <a:ext uri="{FF2B5EF4-FFF2-40B4-BE49-F238E27FC236}">
                <a16:creationId xmlns:a16="http://schemas.microsoft.com/office/drawing/2014/main" id="{A990A39A-06EA-14AF-DEAB-C9B2D268BBCE}"/>
              </a:ext>
            </a:extLst>
          </p:cNvPr>
          <p:cNvSpPr txBox="1"/>
          <p:nvPr/>
        </p:nvSpPr>
        <p:spPr>
          <a:xfrm>
            <a:off x="6398764" y="3233297"/>
            <a:ext cx="2133675" cy="2031325"/>
          </a:xfrm>
          <a:prstGeom prst="rect">
            <a:avLst/>
          </a:prstGeom>
          <a:noFill/>
        </p:spPr>
        <p:txBody>
          <a:bodyPr wrap="square" rtlCol="0">
            <a:spAutoFit/>
          </a:bodyPr>
          <a:lstStyle/>
          <a:p>
            <a:r>
              <a:rPr lang="el-GR" dirty="0"/>
              <a:t>100.000</a:t>
            </a:r>
          </a:p>
          <a:p>
            <a:r>
              <a:rPr lang="el-GR" dirty="0"/>
              <a:t>1.000.000=1 </a:t>
            </a:r>
            <a:r>
              <a:rPr lang="el-GR" dirty="0" err="1"/>
              <a:t>εκατ</a:t>
            </a:r>
            <a:endParaRPr lang="el-GR" dirty="0"/>
          </a:p>
          <a:p>
            <a:r>
              <a:rPr lang="el-GR" dirty="0"/>
              <a:t>1.000.000.000=1 </a:t>
            </a:r>
            <a:r>
              <a:rPr lang="el-GR" dirty="0" err="1"/>
              <a:t>Δισ</a:t>
            </a:r>
            <a:endParaRPr lang="el-GR" dirty="0"/>
          </a:p>
          <a:p>
            <a:endParaRPr lang="el-GR" dirty="0"/>
          </a:p>
          <a:p>
            <a:r>
              <a:rPr lang="el-GR" dirty="0"/>
              <a:t>Δηλ. 1000 </a:t>
            </a:r>
            <a:r>
              <a:rPr lang="en-US" dirty="0"/>
              <a:t>mya=1 </a:t>
            </a:r>
            <a:r>
              <a:rPr lang="el-GR" dirty="0"/>
              <a:t>ΔΙΣ</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70" name="Group 34"/>
          <p:cNvGraphicFramePr>
            <a:graphicFrameLocks noGrp="1"/>
          </p:cNvGraphicFramePr>
          <p:nvPr/>
        </p:nvGraphicFramePr>
        <p:xfrm>
          <a:off x="1709737" y="2132410"/>
          <a:ext cx="5292329" cy="4160520"/>
        </p:xfrm>
        <a:graphic>
          <a:graphicData uri="http://schemas.openxmlformats.org/drawingml/2006/table">
            <a:tbl>
              <a:tblPr/>
              <a:tblGrid>
                <a:gridCol w="2645569">
                  <a:extLst>
                    <a:ext uri="{9D8B030D-6E8A-4147-A177-3AD203B41FA5}">
                      <a16:colId xmlns:a16="http://schemas.microsoft.com/office/drawing/2014/main" val="20000"/>
                    </a:ext>
                  </a:extLst>
                </a:gridCol>
                <a:gridCol w="2646760">
                  <a:extLst>
                    <a:ext uri="{9D8B030D-6E8A-4147-A177-3AD203B41FA5}">
                      <a16:colId xmlns:a16="http://schemas.microsoft.com/office/drawing/2014/main" val="20001"/>
                    </a:ext>
                  </a:extLst>
                </a:gridCol>
              </a:tblGrid>
              <a:tr h="116586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1" i="0" u="none" strike="noStrike" cap="none" normalizeH="0" baseline="0">
                          <a:ln>
                            <a:noFill/>
                          </a:ln>
                          <a:solidFill>
                            <a:schemeClr val="tx1"/>
                          </a:solidFill>
                          <a:effectLst/>
                          <a:latin typeface="Arial" pitchFamily="34" charset="0"/>
                          <a:cs typeface="Times New Roman" pitchFamily="18" charset="0"/>
                        </a:rPr>
                        <a:t>Είδος</a:t>
                      </a:r>
                      <a:r>
                        <a:rPr kumimoji="0" lang="en-US" sz="2400" b="1" i="0" u="none" strike="noStrike" cap="none" normalizeH="0" baseline="0">
                          <a:ln>
                            <a:noFill/>
                          </a:ln>
                          <a:solidFill>
                            <a:schemeClr val="tx1"/>
                          </a:solidFill>
                          <a:effectLst/>
                          <a:latin typeface="Arial" pitchFamily="34" charset="0"/>
                          <a:cs typeface="Times New Roman" pitchFamily="18" charset="0"/>
                        </a:rPr>
                        <a:t> </a:t>
                      </a:r>
                      <a:r>
                        <a:rPr kumimoji="0" lang="el-GR" sz="2400" b="1" i="0" u="none" strike="noStrike" cap="none" normalizeH="0" baseline="0">
                          <a:ln>
                            <a:noFill/>
                          </a:ln>
                          <a:solidFill>
                            <a:schemeClr val="tx1"/>
                          </a:solidFill>
                          <a:effectLst/>
                          <a:latin typeface="Arial" pitchFamily="34" charset="0"/>
                          <a:cs typeface="Times New Roman" pitchFamily="18" charset="0"/>
                        </a:rPr>
                        <a:t>οργανισμού</a:t>
                      </a:r>
                      <a:endParaRPr kumimoji="0" lang="el-GR" sz="2400" b="0" i="0" u="none" strike="noStrike" cap="none" normalizeH="0" baseline="0">
                        <a:ln>
                          <a:noFill/>
                        </a:ln>
                        <a:solidFill>
                          <a:schemeClr val="tx1"/>
                        </a:solidFill>
                        <a:effectLst/>
                        <a:latin typeface="Arial" pitchFamily="34" charset="0"/>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1" i="0" u="none" strike="noStrike" cap="none" normalizeH="0" baseline="0">
                          <a:ln>
                            <a:noFill/>
                          </a:ln>
                          <a:solidFill>
                            <a:schemeClr val="tx1"/>
                          </a:solidFill>
                          <a:effectLst/>
                          <a:latin typeface="Arial" pitchFamily="34" charset="0"/>
                          <a:cs typeface="Times New Roman" pitchFamily="18" charset="0"/>
                        </a:rPr>
                        <a:t>Ποσοστό ομοιότητας στο κυτόχρωμα- </a:t>
                      </a:r>
                      <a:r>
                        <a:rPr kumimoji="0" lang="en-US" sz="2400" b="1" i="0" u="none" strike="noStrike" cap="none" normalizeH="0" baseline="0">
                          <a:ln>
                            <a:noFill/>
                          </a:ln>
                          <a:solidFill>
                            <a:schemeClr val="tx1"/>
                          </a:solidFill>
                          <a:effectLst/>
                          <a:latin typeface="Arial" pitchFamily="34" charset="0"/>
                          <a:cs typeface="Times New Roman" pitchFamily="18" charset="0"/>
                        </a:rPr>
                        <a:t>c</a:t>
                      </a:r>
                      <a:r>
                        <a:rPr kumimoji="0" lang="el-GR" sz="2400" b="1" i="0" u="none" strike="noStrike" cap="none" normalizeH="0" baseline="0">
                          <a:ln>
                            <a:noFill/>
                          </a:ln>
                          <a:solidFill>
                            <a:schemeClr val="tx1"/>
                          </a:solidFill>
                          <a:effectLst/>
                          <a:latin typeface="Arial" pitchFamily="34" charset="0"/>
                          <a:cs typeface="Times New Roman" pitchFamily="18" charset="0"/>
                        </a:rPr>
                        <a:t> </a:t>
                      </a:r>
                      <a:endParaRPr kumimoji="0" lang="el-GR" sz="2400" b="0" i="0" u="none" strike="noStrike" cap="none" normalizeH="0" baseline="0">
                        <a:ln>
                          <a:noFill/>
                        </a:ln>
                        <a:solidFill>
                          <a:schemeClr val="tx1"/>
                        </a:solidFill>
                        <a:effectLst/>
                        <a:latin typeface="Arial" pitchFamily="34" charset="0"/>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289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0" i="0" u="none" strike="noStrike" cap="none" normalizeH="0" baseline="0">
                          <a:ln>
                            <a:noFill/>
                          </a:ln>
                          <a:solidFill>
                            <a:schemeClr val="tx1"/>
                          </a:solidFill>
                          <a:effectLst/>
                          <a:latin typeface="Arial" pitchFamily="34" charset="0"/>
                          <a:cs typeface="Times New Roman" pitchFamily="18" charset="0"/>
                        </a:rPr>
                        <a:t>Άνθρωπος</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0" i="0" u="none" strike="noStrike" cap="none" normalizeH="0" baseline="0">
                          <a:ln>
                            <a:noFill/>
                          </a:ln>
                          <a:solidFill>
                            <a:schemeClr val="tx1"/>
                          </a:solidFill>
                          <a:effectLst/>
                          <a:latin typeface="Arial" pitchFamily="34" charset="0"/>
                          <a:cs typeface="Times New Roman" pitchFamily="18" charset="0"/>
                        </a:rPr>
                        <a:t>Χιμπαντζής</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0" i="0" u="none" strike="noStrike" cap="none" normalizeH="0" baseline="0">
                          <a:ln>
                            <a:noFill/>
                          </a:ln>
                          <a:solidFill>
                            <a:schemeClr val="tx1"/>
                          </a:solidFill>
                          <a:effectLst/>
                          <a:latin typeface="Arial" pitchFamily="34" charset="0"/>
                          <a:cs typeface="Times New Roman" pitchFamily="18" charset="0"/>
                        </a:rPr>
                        <a:t>Ποντικός</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0" i="0" u="none" strike="noStrike" cap="none" normalizeH="0" baseline="0">
                          <a:ln>
                            <a:noFill/>
                          </a:ln>
                          <a:solidFill>
                            <a:schemeClr val="tx1"/>
                          </a:solidFill>
                          <a:effectLst/>
                          <a:latin typeface="Arial" pitchFamily="34" charset="0"/>
                          <a:cs typeface="Times New Roman" pitchFamily="18" charset="0"/>
                        </a:rPr>
                        <a:t>Κυπρίνος (ψάρι)</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0" i="0" u="none" strike="noStrike" cap="none" normalizeH="0" baseline="0">
                          <a:ln>
                            <a:noFill/>
                          </a:ln>
                          <a:solidFill>
                            <a:schemeClr val="tx1"/>
                          </a:solidFill>
                          <a:effectLst/>
                          <a:latin typeface="Arial" pitchFamily="34" charset="0"/>
                          <a:cs typeface="Times New Roman" pitchFamily="18" charset="0"/>
                        </a:rPr>
                        <a:t>Καλαμπόκι</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n-US" sz="2400" b="0" i="1" u="none" strike="noStrike" cap="none" normalizeH="0" baseline="0">
                          <a:ln>
                            <a:noFill/>
                          </a:ln>
                          <a:solidFill>
                            <a:schemeClr val="tx1"/>
                          </a:solidFill>
                          <a:effectLst/>
                          <a:latin typeface="Arial" pitchFamily="34" charset="0"/>
                          <a:cs typeface="Times New Roman" pitchFamily="18" charset="0"/>
                        </a:rPr>
                        <a:t>Neurospora </a:t>
                      </a:r>
                      <a:r>
                        <a:rPr kumimoji="0" lang="en-US" sz="2400" b="0" i="0" u="none" strike="noStrike" cap="none" normalizeH="0" baseline="0">
                          <a:ln>
                            <a:noFill/>
                          </a:ln>
                          <a:solidFill>
                            <a:schemeClr val="tx1"/>
                          </a:solidFill>
                          <a:effectLst/>
                          <a:latin typeface="Arial" pitchFamily="34" charset="0"/>
                          <a:cs typeface="Times New Roman" pitchFamily="18" charset="0"/>
                        </a:rPr>
                        <a:t> </a:t>
                      </a:r>
                      <a:r>
                        <a:rPr kumimoji="0" lang="el-GR" sz="2400" b="0" i="0" u="none" strike="noStrike" cap="none" normalizeH="0" baseline="0">
                          <a:ln>
                            <a:noFill/>
                          </a:ln>
                          <a:solidFill>
                            <a:schemeClr val="tx1"/>
                          </a:solidFill>
                          <a:effectLst/>
                          <a:latin typeface="Arial" pitchFamily="34" charset="0"/>
                          <a:cs typeface="Times New Roman" pitchFamily="18" charset="0"/>
                        </a:rPr>
                        <a:t>(μύκητας)</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n-US" sz="2400" b="0" i="0" u="none" strike="noStrike" cap="none" normalizeH="0" baseline="0">
                          <a:ln>
                            <a:noFill/>
                          </a:ln>
                          <a:solidFill>
                            <a:schemeClr val="tx1"/>
                          </a:solidFill>
                          <a:effectLst/>
                          <a:latin typeface="Arial" pitchFamily="34" charset="0"/>
                          <a:cs typeface="Times New Roman" pitchFamily="18" charset="0"/>
                        </a:rPr>
                        <a:t> </a:t>
                      </a:r>
                      <a:r>
                        <a:rPr kumimoji="0" lang="el-GR" sz="2400" b="0" i="0" u="none" strike="noStrike" cap="none" normalizeH="0" baseline="0">
                          <a:ln>
                            <a:noFill/>
                          </a:ln>
                          <a:solidFill>
                            <a:schemeClr val="tx1"/>
                          </a:solidFill>
                          <a:effectLst/>
                          <a:latin typeface="Arial" pitchFamily="34" charset="0"/>
                          <a:cs typeface="Times New Roman" pitchFamily="18" charset="0"/>
                        </a:rPr>
                        <a:t>100%</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n-US" sz="2400" b="0" i="0" u="none" strike="noStrike" cap="none" normalizeH="0" baseline="0">
                          <a:ln>
                            <a:noFill/>
                          </a:ln>
                          <a:solidFill>
                            <a:schemeClr val="tx1"/>
                          </a:solidFill>
                          <a:effectLst/>
                          <a:latin typeface="Arial" pitchFamily="34" charset="0"/>
                          <a:cs typeface="Times New Roman" pitchFamily="18" charset="0"/>
                        </a:rPr>
                        <a:t>  </a:t>
                      </a:r>
                      <a:r>
                        <a:rPr kumimoji="0" lang="el-GR" sz="2400" b="0" i="0" u="none" strike="noStrike" cap="none" normalizeH="0" baseline="0">
                          <a:ln>
                            <a:noFill/>
                          </a:ln>
                          <a:solidFill>
                            <a:schemeClr val="tx1"/>
                          </a:solidFill>
                          <a:effectLst/>
                          <a:latin typeface="Arial" pitchFamily="34" charset="0"/>
                          <a:cs typeface="Times New Roman" pitchFamily="18" charset="0"/>
                        </a:rPr>
                        <a:t>100%</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0" i="0" u="none" strike="noStrike" cap="none" normalizeH="0" baseline="0">
                          <a:ln>
                            <a:noFill/>
                          </a:ln>
                          <a:solidFill>
                            <a:schemeClr val="tx1"/>
                          </a:solidFill>
                          <a:effectLst/>
                          <a:latin typeface="Arial" pitchFamily="34" charset="0"/>
                          <a:cs typeface="Times New Roman" pitchFamily="18" charset="0"/>
                        </a:rPr>
                        <a:t>    91.3%</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0" i="0" u="none" strike="noStrike" cap="none" normalizeH="0" baseline="0">
                          <a:ln>
                            <a:noFill/>
                          </a:ln>
                          <a:solidFill>
                            <a:schemeClr val="tx1"/>
                          </a:solidFill>
                          <a:effectLst/>
                          <a:latin typeface="Arial" pitchFamily="34" charset="0"/>
                          <a:cs typeface="Times New Roman" pitchFamily="18" charset="0"/>
                        </a:rPr>
                        <a:t>   78.6%</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0" i="0" u="none" strike="noStrike" cap="none" normalizeH="0" baseline="0">
                          <a:ln>
                            <a:noFill/>
                          </a:ln>
                          <a:solidFill>
                            <a:schemeClr val="tx1"/>
                          </a:solidFill>
                          <a:effectLst/>
                          <a:latin typeface="Arial" pitchFamily="34" charset="0"/>
                          <a:cs typeface="Times New Roman" pitchFamily="18" charset="0"/>
                        </a:rPr>
                        <a:t>    66.7%</a:t>
                      </a:r>
                    </a:p>
                    <a:p>
                      <a:pPr marL="342900" marR="0" lvl="0" indent="-342900" algn="just" defTabSz="914400" rtl="0" eaLnBrk="1" fontAlgn="base" latinLnBrk="0" hangingPunct="1">
                        <a:lnSpc>
                          <a:spcPct val="100000"/>
                        </a:lnSpc>
                        <a:spcBef>
                          <a:spcPct val="0"/>
                        </a:spcBef>
                        <a:spcAft>
                          <a:spcPct val="0"/>
                        </a:spcAft>
                        <a:buClrTx/>
                        <a:buSzTx/>
                        <a:buFontTx/>
                        <a:buNone/>
                        <a:tabLst>
                          <a:tab pos="5029200" algn="l"/>
                          <a:tab pos="5143500" algn="l"/>
                        </a:tabLst>
                      </a:pPr>
                      <a:r>
                        <a:rPr kumimoji="0" lang="el-GR" sz="2400" b="0" i="0" u="none" strike="noStrike" cap="none" normalizeH="0" baseline="0">
                          <a:ln>
                            <a:noFill/>
                          </a:ln>
                          <a:solidFill>
                            <a:schemeClr val="tx1"/>
                          </a:solidFill>
                          <a:effectLst/>
                          <a:latin typeface="Arial" pitchFamily="34" charset="0"/>
                          <a:cs typeface="Times New Roman" pitchFamily="18" charset="0"/>
                        </a:rPr>
                        <a:t>    63.7%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7533" name="Rectangle 31"/>
          <p:cNvSpPr>
            <a:spLocks noChangeArrowheads="1"/>
          </p:cNvSpPr>
          <p:nvPr/>
        </p:nvSpPr>
        <p:spPr bwMode="auto">
          <a:xfrm>
            <a:off x="2172205" y="3853436"/>
            <a:ext cx="184731" cy="300082"/>
          </a:xfrm>
          <a:prstGeom prst="rect">
            <a:avLst/>
          </a:prstGeom>
          <a:noFill/>
          <a:ln w="9525">
            <a:noFill/>
            <a:miter lim="800000"/>
            <a:headEnd/>
            <a:tailEnd/>
          </a:ln>
        </p:spPr>
        <p:txBody>
          <a:bodyPr wrap="none" anchor="ctr">
            <a:spAutoFit/>
          </a:bodyPr>
          <a:lstStyle/>
          <a:p>
            <a:pPr algn="just">
              <a:tabLst>
                <a:tab pos="3771900" algn="l"/>
                <a:tab pos="3857625" algn="l"/>
              </a:tabLst>
            </a:pPr>
            <a:endParaRPr lang="en-GB" sz="1350"/>
          </a:p>
        </p:txBody>
      </p:sp>
      <p:sp>
        <p:nvSpPr>
          <p:cNvPr id="48142" name="Rectangle 32"/>
          <p:cNvSpPr>
            <a:spLocks noGrp="1" noChangeArrowheads="1"/>
          </p:cNvSpPr>
          <p:nvPr>
            <p:ph type="title" idx="4294967295"/>
          </p:nvPr>
        </p:nvSpPr>
        <p:spPr>
          <a:xfrm>
            <a:off x="0" y="1131094"/>
            <a:ext cx="7886700" cy="994172"/>
          </a:xfrm>
        </p:spPr>
        <p:txBody>
          <a:bodyPr>
            <a:normAutofit/>
            <a:scene3d>
              <a:camera prst="orthographicFront"/>
              <a:lightRig rig="soft" dir="t">
                <a:rot lat="0" lon="0" rev="16800000"/>
              </a:lightRig>
            </a:scene3d>
            <a:sp3d prstMaterial="softEdge">
              <a:bevelT w="38100" h="38100"/>
            </a:sp3d>
          </a:bodyPr>
          <a:lstStyle/>
          <a:p>
            <a:pPr>
              <a:defRPr/>
            </a:pPr>
            <a:r>
              <a:rPr lang="el-GR" sz="2100" b="1">
                <a:ln w="6350">
                  <a:noFill/>
                </a:ln>
                <a:effectLst>
                  <a:outerShdw blurRad="114300" dist="101600" dir="2700000" algn="tl" rotWithShape="0">
                    <a:srgbClr val="000000">
                      <a:alpha val="40000"/>
                    </a:srgbClr>
                  </a:outerShdw>
                </a:effectLst>
              </a:rPr>
              <a:t>Εικόνα : Βαθμός ομοιότητας μιας πρωτεΐνης σε διαφορετικά είδη οργανισμών.</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p:cNvSpPr>
            <a:spLocks noChangeArrowheads="1"/>
          </p:cNvSpPr>
          <p:nvPr/>
        </p:nvSpPr>
        <p:spPr bwMode="auto">
          <a:xfrm>
            <a:off x="1143001" y="797511"/>
            <a:ext cx="6723460" cy="5262979"/>
          </a:xfrm>
          <a:prstGeom prst="rect">
            <a:avLst/>
          </a:prstGeom>
          <a:noFill/>
          <a:ln w="9525">
            <a:noFill/>
            <a:miter lim="800000"/>
            <a:headEnd/>
            <a:tailEnd/>
          </a:ln>
        </p:spPr>
        <p:txBody>
          <a:bodyPr anchor="ctr">
            <a:spAutoFit/>
          </a:bodyPr>
          <a:lstStyle/>
          <a:p>
            <a:pPr algn="just">
              <a:buFontTx/>
              <a:buChar char="•"/>
              <a:tabLst>
                <a:tab pos="4543425" algn="l"/>
              </a:tabLst>
            </a:pPr>
            <a:r>
              <a:rPr lang="el-GR" sz="2100"/>
              <a:t>Τα τελευταία χρόνια έχει αναπτυχθεί ο κλάδο της </a:t>
            </a:r>
            <a:r>
              <a:rPr lang="el-GR" sz="2100" b="1"/>
              <a:t>Μοριακής Εξέλιξης</a:t>
            </a:r>
            <a:r>
              <a:rPr lang="el-GR" sz="2100"/>
              <a:t> που ασχολείται με την μελέτη του βαθμού συγγένειας πρωτεϊνικών μορίων ανάμεσα στα διάφορα είδη. </a:t>
            </a:r>
          </a:p>
          <a:p>
            <a:pPr algn="just">
              <a:buFontTx/>
              <a:buChar char="•"/>
              <a:tabLst>
                <a:tab pos="4543425" algn="l"/>
              </a:tabLst>
            </a:pPr>
            <a:r>
              <a:rPr lang="el-GR" sz="2100"/>
              <a:t>Αυτό γίνεται, γιατί η δομή των πρωτεϊνών και η αλληλουχία των αμινοξέων μέσα στο μόριο μιας πρωτεΐνης είναι μια ιδιότητα που καθορίζεται απόλυτα γενετικά. Ελέγχεται δηλ. με μια συγκεκριμένη και αυστηρά καθορισμένη αλληλουχία τριάδων βάσεων στο μόριο του </a:t>
            </a:r>
            <a:r>
              <a:rPr lang="en-US" sz="2100"/>
              <a:t>DNA</a:t>
            </a:r>
            <a:r>
              <a:rPr lang="el-GR" sz="2100"/>
              <a:t>. </a:t>
            </a:r>
          </a:p>
          <a:p>
            <a:pPr algn="just">
              <a:buFontTx/>
              <a:buChar char="•"/>
              <a:tabLst>
                <a:tab pos="4543425" algn="l"/>
              </a:tabLst>
            </a:pPr>
            <a:r>
              <a:rPr lang="el-GR" sz="2100"/>
              <a:t>Αν λοιπόν υπάρχει εξελικτική σχέση ανάμεσα στους ζωντανούς οργανισμούς, είναι λογικό να περιμένουμε για κάποιες χαρακτηριστικές πρωτεΐνες του ποντικού ή του πιθήκου να έχουν μεγαλύτερο βαθμό ομοιότητας με την αντίστοιχη του ανθρώπου απ’ ότι έχει η αντίστοιχη πρωτεΐνη του ψαριού.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4"/>
          <p:cNvSpPr txBox="1">
            <a:spLocks noChangeArrowheads="1"/>
          </p:cNvSpPr>
          <p:nvPr/>
        </p:nvSpPr>
        <p:spPr bwMode="auto">
          <a:xfrm>
            <a:off x="2033588" y="1646636"/>
            <a:ext cx="4914900" cy="3831818"/>
          </a:xfrm>
          <a:prstGeom prst="rect">
            <a:avLst/>
          </a:prstGeom>
          <a:noFill/>
          <a:ln w="9525">
            <a:noFill/>
            <a:miter lim="800000"/>
            <a:headEnd/>
            <a:tailEnd/>
          </a:ln>
        </p:spPr>
        <p:txBody>
          <a:bodyPr>
            <a:spAutoFit/>
          </a:bodyPr>
          <a:lstStyle/>
          <a:p>
            <a:pPr>
              <a:spcBef>
                <a:spcPct val="50000"/>
              </a:spcBef>
            </a:pPr>
            <a:r>
              <a:rPr lang="el-GR" sz="2700" dirty="0"/>
              <a:t>Γιατί έχουμε στην Ελλάδα περίπου 850.000-900.000 φορείς  Μεσογειακής Αναιμίας</a:t>
            </a:r>
            <a:r>
              <a:rPr lang="en-US" sz="2700" dirty="0"/>
              <a:t>;</a:t>
            </a:r>
            <a:endParaRPr lang="el-GR" sz="2700" dirty="0"/>
          </a:p>
          <a:p>
            <a:pPr>
              <a:spcBef>
                <a:spcPct val="50000"/>
              </a:spcBef>
            </a:pPr>
            <a:r>
              <a:rPr lang="el-GR" sz="2700" dirty="0"/>
              <a:t>-Η Απάντηση βρίσκεται στην Εισαγωγή στο κεφ. «Γενετική και την Κληρονομικότητα». </a:t>
            </a:r>
          </a:p>
          <a:p>
            <a:pPr>
              <a:spcBef>
                <a:spcPct val="50000"/>
              </a:spcBef>
            </a:pPr>
            <a:endParaRPr lang="el-GR" sz="27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390C9E-C572-4631-8EA6-558CD2775ABC}"/>
              </a:ext>
            </a:extLst>
          </p:cNvPr>
          <p:cNvSpPr>
            <a:spLocks noGrp="1"/>
          </p:cNvSpPr>
          <p:nvPr>
            <p:ph type="title"/>
          </p:nvPr>
        </p:nvSpPr>
        <p:spPr>
          <a:xfrm>
            <a:off x="395536" y="356359"/>
            <a:ext cx="8280920" cy="1049235"/>
          </a:xfrm>
        </p:spPr>
        <p:txBody>
          <a:bodyPr/>
          <a:lstStyle/>
          <a:p>
            <a:r>
              <a:rPr lang="el-GR" sz="2800" dirty="0">
                <a:latin typeface="Arial Narrow" panose="020B0606020202030204" pitchFamily="34" charset="0"/>
              </a:rPr>
              <a:t>Μεσογειακή Αναιμία (ΜΑ) ως Παράδειγμα Δράσης της ΦΕ</a:t>
            </a:r>
            <a:endParaRPr lang="en-US" sz="2800" dirty="0">
              <a:latin typeface="Arial Narrow" panose="020B0606020202030204" pitchFamily="34" charset="0"/>
            </a:endParaRPr>
          </a:p>
        </p:txBody>
      </p:sp>
      <p:sp>
        <p:nvSpPr>
          <p:cNvPr id="3" name="TextBox 2">
            <a:extLst>
              <a:ext uri="{FF2B5EF4-FFF2-40B4-BE49-F238E27FC236}">
                <a16:creationId xmlns:a16="http://schemas.microsoft.com/office/drawing/2014/main" id="{9B9BBB13-6368-4A3A-A256-0AE6A868EF78}"/>
              </a:ext>
            </a:extLst>
          </p:cNvPr>
          <p:cNvSpPr txBox="1"/>
          <p:nvPr/>
        </p:nvSpPr>
        <p:spPr>
          <a:xfrm>
            <a:off x="215516" y="1417638"/>
            <a:ext cx="8712968" cy="4524315"/>
          </a:xfrm>
          <a:prstGeom prst="rect">
            <a:avLst/>
          </a:prstGeom>
          <a:noFill/>
        </p:spPr>
        <p:txBody>
          <a:bodyPr wrap="square" rtlCol="0">
            <a:spAutoFit/>
          </a:bodyPr>
          <a:lstStyle/>
          <a:p>
            <a:r>
              <a:rPr lang="el-GR" dirty="0"/>
              <a:t>Φανταστείτε πως σε ότι αφορά στη ΜΑ ένα άτομο μπορεί να είναι ΑΑ (τελείως κανονικό), </a:t>
            </a:r>
            <a:r>
              <a:rPr lang="el-GR" dirty="0" err="1"/>
              <a:t>αα</a:t>
            </a:r>
            <a:r>
              <a:rPr lang="el-GR" dirty="0"/>
              <a:t>= Πάσχων από ΜΑ και </a:t>
            </a:r>
            <a:r>
              <a:rPr lang="el-GR" dirty="0" err="1"/>
              <a:t>Αα</a:t>
            </a:r>
            <a:r>
              <a:rPr lang="el-GR" dirty="0"/>
              <a:t>= φορέας ή άτομο με στίγμα (όπως εγώ! Και άλλο 1 </a:t>
            </a:r>
            <a:r>
              <a:rPr lang="el-GR" dirty="0" err="1"/>
              <a:t>εκατομ</a:t>
            </a:r>
            <a:r>
              <a:rPr lang="el-GR" dirty="0"/>
              <a:t>. περίπου Έλληνες Συχνότητα 1/10!). Στη Σουηδία, όμως η συχνότητα είναι 1/1000!!!!! Γιατί?????</a:t>
            </a:r>
          </a:p>
          <a:p>
            <a:endParaRPr lang="el-GR" dirty="0"/>
          </a:p>
          <a:p>
            <a:r>
              <a:rPr lang="el-GR" dirty="0"/>
              <a:t>Μέχρι πριν 80-100 χρόνια η περιοχή μας (Μεσόγειος) μαστιζόταν από την Ελονοσία που οφείλεται σε ένα Πρωτόζωο του Γένους </a:t>
            </a:r>
            <a:r>
              <a:rPr lang="en-US" i="1" dirty="0"/>
              <a:t>Plasmodium</a:t>
            </a:r>
            <a:r>
              <a:rPr lang="el-GR" dirty="0"/>
              <a:t> και μεταφέρεται με τα κουνούπια</a:t>
            </a:r>
            <a:r>
              <a:rPr lang="en-US" dirty="0"/>
              <a:t> (</a:t>
            </a:r>
            <a:r>
              <a:rPr lang="en-US" i="1" dirty="0"/>
              <a:t>Anopheles</a:t>
            </a:r>
            <a:r>
              <a:rPr lang="en-US" dirty="0"/>
              <a:t>)</a:t>
            </a:r>
            <a:r>
              <a:rPr lang="el-GR" dirty="0"/>
              <a:t>. Ας υποθέσουμε πως ζούσαμε τότε: Είμαστε στο έτος 1900. </a:t>
            </a:r>
          </a:p>
          <a:p>
            <a:r>
              <a:rPr lang="el-GR" dirty="0"/>
              <a:t>Συμβαίνει κάτι παράδοξο: Όποιος φορέας (</a:t>
            </a:r>
            <a:r>
              <a:rPr lang="el-GR" dirty="0" err="1"/>
              <a:t>Αα</a:t>
            </a:r>
            <a:r>
              <a:rPr lang="el-GR" dirty="0"/>
              <a:t>) τσιμπιέται από τον </a:t>
            </a:r>
            <a:r>
              <a:rPr lang="en-US" dirty="0" err="1"/>
              <a:t>Anofeles</a:t>
            </a:r>
            <a:r>
              <a:rPr lang="en-US" dirty="0"/>
              <a:t> </a:t>
            </a:r>
            <a:r>
              <a:rPr lang="el-GR" dirty="0"/>
              <a:t>ΔΕΝ παθαίνει Ελονοσία. Αντίθετα, εσείς όλοι οι «κανονικοί» (και θεωρητικά, πιο δυνατοί) πεθαίνετε «σαν τα κουνούπια»!!! Οπότε, τί γίνεται; Αρχίζουν και λιγοστεύουν οι «κανονικοί» και αυξανόμαστε εμείς οι «διαφορετικοί-πιο αδύνατοι» αλλά ΚΑΛΥΤΕΡΑ ΠΡΟΣΑΡΜΟΣΜΕΝΟΙ!!! Το περιβάλλον, δηλ. (</a:t>
            </a:r>
            <a:r>
              <a:rPr lang="el-GR" dirty="0" err="1"/>
              <a:t>Έλη+κουνούπια</a:t>
            </a:r>
            <a:r>
              <a:rPr lang="el-GR" dirty="0"/>
              <a:t>+ </a:t>
            </a:r>
            <a:r>
              <a:rPr lang="el-GR" dirty="0" err="1"/>
              <a:t>Πλασμόδιο</a:t>
            </a:r>
            <a:r>
              <a:rPr lang="el-GR" dirty="0"/>
              <a:t>) επιλέγει να ζήσουν και να αναπαραχθούν άτομα μέσα στον Πληθυσμό με διαφορετικό γενετικό υλικό που έχει γίνει τυχαία!!! = Επιβίωση των καλύτερα προσαρμοσμένων= Δράση της Φυσικής Επιλογής*. </a:t>
            </a:r>
            <a:endParaRPr lang="en-US" dirty="0"/>
          </a:p>
        </p:txBody>
      </p:sp>
    </p:spTree>
    <p:extLst>
      <p:ext uri="{BB962C8B-B14F-4D97-AF65-F5344CB8AC3E}">
        <p14:creationId xmlns:p14="http://schemas.microsoft.com/office/powerpoint/2010/main" val="1527974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752" name="Rectangle 3175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754" name="Straight Connector 3175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756" name="Straight Connector 3175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175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176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1762" name="Isosceles Triangle 3176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176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1766" name="Isosceles Triangle 3176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1768" name="Freeform: Shape 3176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6"/>
          <p:cNvSpPr>
            <a:spLocks noGrp="1"/>
          </p:cNvSpPr>
          <p:nvPr>
            <p:ph type="ctrTitle"/>
          </p:nvPr>
        </p:nvSpPr>
        <p:spPr>
          <a:xfrm>
            <a:off x="3314352" y="1020871"/>
            <a:ext cx="5220569" cy="2849671"/>
          </a:xfrm>
        </p:spPr>
        <p:txBody>
          <a:bodyPr>
            <a:normAutofit/>
          </a:bodyPr>
          <a:lstStyle/>
          <a:p>
            <a:pPr algn="l">
              <a:lnSpc>
                <a:spcPct val="90000"/>
              </a:lnSpc>
            </a:pPr>
            <a:r>
              <a:rPr lang="el-GR" sz="2100">
                <a:solidFill>
                  <a:srgbClr val="FFFFFF"/>
                </a:solidFill>
                <a:cs typeface="Times New Roman" pitchFamily="18" charset="0"/>
              </a:rPr>
              <a:t>Περιπτώσεις, όπου διάφορες ομάδες φανταμενταλιστών Χριστιανών ή Μουσουλμάνων,  κατάφεραν να επιβάλουν τη διδασκαλία του Δημιουργισμού σε ίση βάση με τον Δαρβινισμό, ή σε άλλες περιπτώσεις κατάφεραν να επιβληθεί με νόμο η απαγόρευση της Θεωρίας του Δαρβίνου. </a:t>
            </a:r>
            <a:br>
              <a:rPr lang="el-GR" sz="2100">
                <a:solidFill>
                  <a:srgbClr val="FFFFFF"/>
                </a:solidFill>
                <a:cs typeface="Arial" pitchFamily="34" charset="0"/>
              </a:rPr>
            </a:br>
            <a:endParaRPr lang="el-GR" sz="2100">
              <a:solidFill>
                <a:srgbClr val="FFFFFF"/>
              </a:solidFill>
            </a:endParaRPr>
          </a:p>
        </p:txBody>
      </p:sp>
      <p:sp>
        <p:nvSpPr>
          <p:cNvPr id="31747" name="Subtitle 7"/>
          <p:cNvSpPr>
            <a:spLocks noGrp="1"/>
          </p:cNvSpPr>
          <p:nvPr>
            <p:ph type="subTitle" idx="1"/>
          </p:nvPr>
        </p:nvSpPr>
        <p:spPr>
          <a:xfrm>
            <a:off x="3411078" y="3962088"/>
            <a:ext cx="4584057" cy="1186108"/>
          </a:xfrm>
        </p:spPr>
        <p:txBody>
          <a:bodyPr>
            <a:normAutofit/>
          </a:bodyPr>
          <a:lstStyle/>
          <a:p>
            <a:pPr algn="l">
              <a:lnSpc>
                <a:spcPct val="90000"/>
              </a:lnSpc>
            </a:pPr>
            <a:r>
              <a:rPr lang="el-GR" sz="1100">
                <a:solidFill>
                  <a:srgbClr val="FFFFFF">
                    <a:alpha val="70000"/>
                  </a:srgbClr>
                </a:solidFill>
              </a:rPr>
              <a:t>1) Η «δίκη του Δαρβίνου» ή «δίκη των πιθήκων».</a:t>
            </a:r>
          </a:p>
          <a:p>
            <a:pPr algn="l">
              <a:lnSpc>
                <a:spcPct val="90000"/>
              </a:lnSpc>
            </a:pPr>
            <a:r>
              <a:rPr lang="el-GR" sz="1100">
                <a:solidFill>
                  <a:srgbClr val="FFFFFF">
                    <a:alpha val="70000"/>
                  </a:srgbClr>
                </a:solidFill>
              </a:rPr>
              <a:t> 2) Περίπτωση Κάνσας.</a:t>
            </a:r>
          </a:p>
          <a:p>
            <a:pPr algn="l">
              <a:lnSpc>
                <a:spcPct val="90000"/>
              </a:lnSpc>
            </a:pPr>
            <a:r>
              <a:rPr lang="el-GR" sz="1100">
                <a:solidFill>
                  <a:srgbClr val="FFFFFF">
                    <a:alpha val="70000"/>
                  </a:srgbClr>
                </a:solidFill>
              </a:rPr>
              <a:t>3) «Άτλαντας της Δημιουργίας» του Τούρκου Harun Yahya.</a:t>
            </a:r>
          </a:p>
          <a:p>
            <a:pPr algn="l">
              <a:lnSpc>
                <a:spcPct val="90000"/>
              </a:lnSpc>
            </a:pPr>
            <a:r>
              <a:rPr lang="el-GR" sz="1100">
                <a:solidFill>
                  <a:srgbClr val="FFFFFF">
                    <a:alpha val="70000"/>
                  </a:srgbClr>
                </a:solidFill>
              </a:rPr>
              <a:t>4) Περίπτωση της </a:t>
            </a:r>
            <a:r>
              <a:rPr lang="en-GB" sz="1100">
                <a:solidFill>
                  <a:srgbClr val="FFFFFF">
                    <a:alpha val="70000"/>
                  </a:srgbClr>
                </a:solidFill>
              </a:rPr>
              <a:t>Ljiljana Colic</a:t>
            </a:r>
            <a:r>
              <a:rPr lang="el-GR" sz="1100">
                <a:solidFill>
                  <a:srgbClr val="FFFFFF">
                    <a:alpha val="70000"/>
                  </a:srgbClr>
                </a:solidFill>
              </a:rPr>
              <a:t>, Υπουργός παιδείας της Σερβίας.</a:t>
            </a:r>
          </a:p>
          <a:p>
            <a:pPr algn="l">
              <a:lnSpc>
                <a:spcPct val="90000"/>
              </a:lnSpc>
            </a:pPr>
            <a:endParaRPr lang="el-GR" sz="1100" b="1">
              <a:solidFill>
                <a:srgbClr val="FFFFFF">
                  <a:alpha val="70000"/>
                </a:srgbClr>
              </a:solidFill>
            </a:endParaRPr>
          </a:p>
        </p:txBody>
      </p:sp>
      <p:sp>
        <p:nvSpPr>
          <p:cNvPr id="31770" name="Isosceles Triangle 3176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018224"/>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1006380" y="2636912"/>
            <a:ext cx="6643688" cy="3323987"/>
          </a:xfrm>
          <a:prstGeom prst="rect">
            <a:avLst/>
          </a:prstGeom>
          <a:noFill/>
          <a:ln w="9525">
            <a:noFill/>
            <a:miter lim="800000"/>
            <a:headEnd/>
            <a:tailEnd/>
          </a:ln>
        </p:spPr>
        <p:txBody>
          <a:bodyPr anchor="ctr">
            <a:spAutoFit/>
          </a:bodyPr>
          <a:lstStyle/>
          <a:p>
            <a:pPr indent="342900" algn="just"/>
            <a:r>
              <a:rPr lang="el-GR" sz="1050" dirty="0">
                <a:cs typeface="Times New Roman" pitchFamily="18" charset="0"/>
              </a:rPr>
              <a:t>Η «δίκη του Δαρβίνου» ή «δίκη των πιθήκων»: ήταν, σύμφωνα με δημοσκόπηση που έγινε μεταξύ 200 δημοσιογράφων  από όλο τον κόσμο, ένα από τα σημαντικότερα γεγονότα του 20ού αιώνα. Ένας νεαρός Αμερικανός καθηγητής ο Τζον Τόμας </a:t>
            </a:r>
            <a:r>
              <a:rPr lang="el-GR" sz="1050" dirty="0" err="1">
                <a:cs typeface="Times New Roman" pitchFamily="18" charset="0"/>
              </a:rPr>
              <a:t>Σκόουπς</a:t>
            </a:r>
            <a:r>
              <a:rPr lang="el-GR" sz="1050" dirty="0">
                <a:cs typeface="Times New Roman" pitchFamily="18" charset="0"/>
              </a:rPr>
              <a:t> που τόλμησε στις αρχές της δεκαετίας του '20 να διδάξει στο μάθημα της βιολογίας τη δαρβινική θεωρία της εξέλιξης, σύρθηκε στο δικαστήριο. Η δίκη έγινε σε μια μικρή πόλη έξω από το </a:t>
            </a:r>
            <a:r>
              <a:rPr lang="el-GR" sz="1050" dirty="0" err="1">
                <a:cs typeface="Times New Roman" pitchFamily="18" charset="0"/>
              </a:rPr>
              <a:t>Τενεσί</a:t>
            </a:r>
            <a:r>
              <a:rPr lang="el-GR" sz="1050" dirty="0">
                <a:cs typeface="Times New Roman" pitchFamily="18" charset="0"/>
              </a:rPr>
              <a:t>,  το </a:t>
            </a:r>
            <a:r>
              <a:rPr lang="el-GR" sz="1050" dirty="0" err="1">
                <a:cs typeface="Times New Roman" pitchFamily="18" charset="0"/>
              </a:rPr>
              <a:t>Ντέιτον</a:t>
            </a:r>
            <a:r>
              <a:rPr lang="el-GR" sz="1050" dirty="0">
                <a:cs typeface="Times New Roman" pitchFamily="18" charset="0"/>
              </a:rPr>
              <a:t>, το καλοκαίρι του 1925. </a:t>
            </a:r>
          </a:p>
          <a:p>
            <a:pPr indent="342900" algn="just"/>
            <a:r>
              <a:rPr lang="el-GR" sz="1050" dirty="0">
                <a:cs typeface="Times New Roman" pitchFamily="18" charset="0"/>
              </a:rPr>
              <a:t>Ο καθηγητής θα έπρεπε, σύμφωνα με εκείνους που τον εγκάλεσαν, να διδάσκει στο κεφάλαιο περί της ζωής τη Βιβλική εξήγηση της γέννησης του κόσμου. </a:t>
            </a:r>
          </a:p>
          <a:p>
            <a:pPr indent="342900" algn="just"/>
            <a:r>
              <a:rPr lang="el-GR" sz="1050" dirty="0">
                <a:cs typeface="Times New Roman" pitchFamily="18" charset="0"/>
              </a:rPr>
              <a:t>Το κύριο βάρος της υπεράσπισης ανέλαβε ένας πολύ γνωστός ποινικολόγος της Αμερικής ο </a:t>
            </a:r>
            <a:r>
              <a:rPr lang="el-GR" sz="1050" dirty="0" err="1">
                <a:cs typeface="Times New Roman" pitchFamily="18" charset="0"/>
              </a:rPr>
              <a:t>Ντάροου</a:t>
            </a:r>
            <a:r>
              <a:rPr lang="el-GR" sz="1050" dirty="0">
                <a:cs typeface="Times New Roman" pitchFamily="18" charset="0"/>
              </a:rPr>
              <a:t> (</a:t>
            </a:r>
            <a:r>
              <a:rPr lang="en-GB" sz="1050" dirty="0">
                <a:cs typeface="Times New Roman" pitchFamily="18" charset="0"/>
              </a:rPr>
              <a:t>Darrow</a:t>
            </a:r>
            <a:r>
              <a:rPr lang="el-GR" sz="1050" dirty="0">
                <a:cs typeface="Times New Roman" pitchFamily="18" charset="0"/>
              </a:rPr>
              <a:t>) ενώ την εκστρατεία κατά του Δαρβίνου, στο πρόσωπο του καθηγητή, καθοδήγησε ο Γουίλιαμ </a:t>
            </a:r>
            <a:r>
              <a:rPr lang="el-GR" sz="1050" dirty="0" err="1">
                <a:cs typeface="Times New Roman" pitchFamily="18" charset="0"/>
              </a:rPr>
              <a:t>Τζένιγκς</a:t>
            </a:r>
            <a:r>
              <a:rPr lang="el-GR" sz="1050" dirty="0">
                <a:cs typeface="Times New Roman" pitchFamily="18" charset="0"/>
              </a:rPr>
              <a:t> Μπράιαν (</a:t>
            </a:r>
            <a:r>
              <a:rPr lang="en-GB" sz="1050" dirty="0">
                <a:cs typeface="Times New Roman" pitchFamily="18" charset="0"/>
              </a:rPr>
              <a:t>Bryan</a:t>
            </a:r>
            <a:r>
              <a:rPr lang="el-GR" sz="1050" dirty="0">
                <a:cs typeface="Times New Roman" pitchFamily="18" charset="0"/>
              </a:rPr>
              <a:t>), ο οποίος ήταν τρεις φορές υποψήφιος  από την πλευρά των Δημοκρατικών για την προεδρία της χώρας.</a:t>
            </a:r>
            <a:endParaRPr lang="el-GR" sz="1050" dirty="0"/>
          </a:p>
          <a:p>
            <a:pPr indent="342900" algn="just" eaLnBrk="0" hangingPunct="0"/>
            <a:r>
              <a:rPr lang="el-GR" sz="1050" dirty="0">
                <a:cs typeface="Times New Roman" pitchFamily="18" charset="0"/>
              </a:rPr>
              <a:t>Η αίθουσα του δικαστηρίου είχε πολιορκηθεί για τις μέρες που διαρκούσε η δίκη από δεκάδες δημοσιογράφους. Το ενδιαφέρον του κόσμου ήταν τέτοιο, ώστε αρκετοί πολίτες συνωστίζονταν μέσα στην αίθουσα, ενώ, όσοι δεν μπορούσαν να μεταβούν στο </a:t>
            </a:r>
            <a:r>
              <a:rPr lang="el-GR" sz="1050" dirty="0" err="1">
                <a:cs typeface="Times New Roman" pitchFamily="18" charset="0"/>
              </a:rPr>
              <a:t>Ντέιτον</a:t>
            </a:r>
            <a:r>
              <a:rPr lang="el-GR" sz="1050" dirty="0">
                <a:cs typeface="Times New Roman" pitchFamily="18" charset="0"/>
              </a:rPr>
              <a:t>, κάθονταν στο σπίτι τους και μάθαιναν τα νέα από το ραδιόφωνο. </a:t>
            </a:r>
          </a:p>
          <a:p>
            <a:pPr indent="342900" algn="just" eaLnBrk="0" hangingPunct="0"/>
            <a:r>
              <a:rPr lang="el-GR" sz="1050" dirty="0">
                <a:cs typeface="Times New Roman" pitchFamily="18" charset="0"/>
              </a:rPr>
              <a:t>Η δίκη, έφθασε κάποτε στο τέλος της και το δικαστήριο ανακοίνωσε πως βρήκε τον κατηγορούμενο ένοχο, επειδή δίδασκε στα παιδιά πως ο άνθρωπος προέρχεται από κατώτερα είδη ζώων (εξ ου και δίκη του πιθήκου), αρνούμενος ταυτοχρόνως να υποστηρίξει τη θεϊκή προέλευσή του (του ανθρώπου). </a:t>
            </a:r>
          </a:p>
          <a:p>
            <a:pPr indent="342900" algn="just" eaLnBrk="0" hangingPunct="0"/>
            <a:r>
              <a:rPr lang="el-GR" sz="1050" dirty="0">
                <a:cs typeface="Times New Roman" pitchFamily="18" charset="0"/>
              </a:rPr>
              <a:t>Το πρόστιμο καθορίστηκε στα 100 δολάρια, η κοινή γνώμη ξεσηκώθηκε και σε μια καινούργια δίκη που έγινε αργότερα, ο νεαρός καθηγητής βρήκε το δίκιο του και ο Δαρβίνος το δικό του.</a:t>
            </a:r>
            <a:endParaRPr lang="el-GR" sz="1050" dirty="0"/>
          </a:p>
        </p:txBody>
      </p:sp>
      <p:sp>
        <p:nvSpPr>
          <p:cNvPr id="2" name="Τίτλος 1"/>
          <p:cNvSpPr>
            <a:spLocks noGrp="1"/>
          </p:cNvSpPr>
          <p:nvPr>
            <p:ph type="title"/>
          </p:nvPr>
        </p:nvSpPr>
        <p:spPr>
          <a:xfrm>
            <a:off x="1485900" y="1063228"/>
            <a:ext cx="6172200" cy="529568"/>
          </a:xfrm>
        </p:spPr>
        <p:txBody>
          <a:bodyPr>
            <a:normAutofit fontScale="90000"/>
          </a:bodyPr>
          <a:lstStyle/>
          <a:p>
            <a:r>
              <a:rPr lang="el-GR" dirty="0"/>
              <a:t>Η «δίκη του Δαρβίνου» ή αλλιώς «δίκη των πιθήκων».</a:t>
            </a:r>
            <a:br>
              <a:rPr lang="el-GR" dirty="0"/>
            </a:br>
            <a:endParaRPr lang="el-GR" dirty="0"/>
          </a:p>
        </p:txBody>
      </p:sp>
    </p:spTree>
    <p:extLst>
      <p:ext uri="{BB962C8B-B14F-4D97-AF65-F5344CB8AC3E}">
        <p14:creationId xmlns:p14="http://schemas.microsoft.com/office/powerpoint/2010/main" val="1490107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DAR2"/>
          <p:cNvPicPr>
            <a:picLocks noChangeAspect="1" noChangeArrowheads="1"/>
          </p:cNvPicPr>
          <p:nvPr/>
        </p:nvPicPr>
        <p:blipFill>
          <a:blip r:embed="rId3" cstate="print"/>
          <a:srcRect/>
          <a:stretch>
            <a:fillRect/>
          </a:stretch>
        </p:blipFill>
        <p:spPr bwMode="auto">
          <a:xfrm>
            <a:off x="1925706" y="2240869"/>
            <a:ext cx="4953000" cy="3380185"/>
          </a:xfrm>
          <a:prstGeom prst="rect">
            <a:avLst/>
          </a:prstGeom>
          <a:noFill/>
          <a:ln w="9525">
            <a:noFill/>
            <a:miter lim="800000"/>
            <a:headEnd/>
            <a:tailEnd/>
          </a:ln>
        </p:spPr>
      </p:pic>
      <p:sp>
        <p:nvSpPr>
          <p:cNvPr id="2" name="Τίτλος 1"/>
          <p:cNvSpPr>
            <a:spLocks noGrp="1"/>
          </p:cNvSpPr>
          <p:nvPr>
            <p:ph type="title"/>
          </p:nvPr>
        </p:nvSpPr>
        <p:spPr/>
        <p:txBody>
          <a:bodyPr/>
          <a:lstStyle/>
          <a:p>
            <a:r>
              <a:rPr lang="el-GR" dirty="0"/>
              <a:t>Ο </a:t>
            </a:r>
            <a:r>
              <a:rPr lang="en-US" dirty="0"/>
              <a:t>Darrow </a:t>
            </a:r>
            <a:r>
              <a:rPr lang="el-GR" dirty="0"/>
              <a:t>αγορεύει στη διάρκεια της Δίκης</a:t>
            </a:r>
          </a:p>
        </p:txBody>
      </p:sp>
    </p:spTree>
    <p:extLst>
      <p:ext uri="{BB962C8B-B14F-4D97-AF65-F5344CB8AC3E}">
        <p14:creationId xmlns:p14="http://schemas.microsoft.com/office/powerpoint/2010/main" val="3390406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4823" name="Group 34822">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4824" name="Straight Connector 34823">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825" name="Straight Connector 34824">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826"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27"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28" name="Isosceles Triangle 34827">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29"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30"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31"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32" name="Isosceles Triangle 34831">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33" name="Isosceles Triangle 34832">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useBgFill="1">
        <p:nvSpPr>
          <p:cNvPr id="34835" name="Rectangle 3483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4837" name="Rectangle 3483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39" name="Straight Connector 3483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65032"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841" name="Straight Connector 3484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99781" y="3681413"/>
            <a:ext cx="3572669"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484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3473" y="-8467"/>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4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9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47" name="Isosceles Triangle 3484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6616" y="3048000"/>
            <a:ext cx="244475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4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82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851" name="Isosceles Triangle 3485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6115" y="3589867"/>
            <a:ext cx="1362870"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p:cNvSpPr>
            <a:spLocks noGrp="1"/>
          </p:cNvSpPr>
          <p:nvPr>
            <p:ph type="title"/>
          </p:nvPr>
        </p:nvSpPr>
        <p:spPr>
          <a:xfrm>
            <a:off x="508000" y="609600"/>
            <a:ext cx="2882531" cy="5175624"/>
          </a:xfrm>
        </p:spPr>
        <p:txBody>
          <a:bodyPr vert="horz" lIns="91440" tIns="45720" rIns="91440" bIns="45720" rtlCol="0" anchor="ctr">
            <a:normAutofit/>
          </a:bodyPr>
          <a:lstStyle/>
          <a:p>
            <a:r>
              <a:rPr lang="en-US" b="1">
                <a:solidFill>
                  <a:schemeClr val="tx1">
                    <a:lumMod val="85000"/>
                    <a:lumOff val="15000"/>
                  </a:schemeClr>
                </a:solidFill>
              </a:rPr>
              <a:t>Η περίπτωση της Πολιτείας του Κάνσας στις ΗΠΑ</a:t>
            </a:r>
          </a:p>
        </p:txBody>
      </p:sp>
      <p:sp>
        <p:nvSpPr>
          <p:cNvPr id="34853" name="Freeform: Shape 34852">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1615" y="-8467"/>
            <a:ext cx="5332385"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818" name="Rectangle 1"/>
          <p:cNvSpPr>
            <a:spLocks noChangeArrowheads="1"/>
          </p:cNvSpPr>
          <p:nvPr/>
        </p:nvSpPr>
        <p:spPr bwMode="auto">
          <a:xfrm>
            <a:off x="4587063" y="609601"/>
            <a:ext cx="4133472" cy="5175624"/>
          </a:xfrm>
          <a:prstGeom prst="rect">
            <a:avLst/>
          </a:prstGeom>
        </p:spPr>
        <p:txBody>
          <a:bodyPr vert="horz" lIns="91440" tIns="45720" rIns="91440" bIns="45720" rtlCol="0" anchor="ctr">
            <a:normAutofit/>
          </a:bodyPr>
          <a:lstStyle/>
          <a:p>
            <a:pPr indent="342900">
              <a:spcBef>
                <a:spcPts val="1000"/>
              </a:spcBef>
              <a:buClr>
                <a:schemeClr val="accent1"/>
              </a:buClr>
              <a:buSzPct val="80000"/>
              <a:buFont typeface="Wingdings 3" charset="2"/>
              <a:buChar char=""/>
            </a:pPr>
            <a:r>
              <a:rPr lang="en-US">
                <a:solidFill>
                  <a:srgbClr val="FFFFFF"/>
                </a:solidFill>
              </a:rPr>
              <a:t>Στις 13 Φεβρουαρίου του 2007, το Συμβούλιο Παιδείας του Κάνσας στις ΗΠΑ, με ψήφους 6-4 ενέκρινε το νέο κώδικα Παιδείας στον οποίο η διδασκαλία της Εξέλιξης τοποθετείται ξανά σε ένα Παιδαγωγικό και επιστημονικά ορθό πλαίσιο. Ο κώδικας αυτός αντικατέστησε μια σειρά από αποφάσεις που είχαν ληφθεί το Νοέμβριο του 2005 και που θεωρούσαν την εξέλιξη «...ως μία θεωρία… επιστημονικά αντιφατική». Η απόφαση της 13</a:t>
            </a:r>
            <a:r>
              <a:rPr lang="en-US" baseline="30000">
                <a:solidFill>
                  <a:srgbClr val="FFFFFF"/>
                </a:solidFill>
              </a:rPr>
              <a:t>ης</a:t>
            </a:r>
            <a:r>
              <a:rPr lang="en-US">
                <a:solidFill>
                  <a:srgbClr val="FFFFFF"/>
                </a:solidFill>
              </a:rPr>
              <a:t> Φεβρουαρίου ήταν η 5</a:t>
            </a:r>
            <a:r>
              <a:rPr lang="en-US" baseline="30000">
                <a:solidFill>
                  <a:srgbClr val="FFFFFF"/>
                </a:solidFill>
              </a:rPr>
              <a:t>η</a:t>
            </a:r>
            <a:r>
              <a:rPr lang="en-US">
                <a:solidFill>
                  <a:srgbClr val="FFFFFF"/>
                </a:solidFill>
              </a:rPr>
              <a:t> αναθεωριτική απόφαση σε διάστημα 5 ετών.</a:t>
            </a:r>
          </a:p>
        </p:txBody>
      </p:sp>
    </p:spTree>
    <p:extLst>
      <p:ext uri="{BB962C8B-B14F-4D97-AF65-F5344CB8AC3E}">
        <p14:creationId xmlns:p14="http://schemas.microsoft.com/office/powerpoint/2010/main" val="321986912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10">
            <a:extLst>
              <a:ext uri="{FF2B5EF4-FFF2-40B4-BE49-F238E27FC236}">
                <a16:creationId xmlns:a16="http://schemas.microsoft.com/office/drawing/2014/main" id="{41DC778F-EF1A-4C1B-B1AD-BA37A74E5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7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2">
            <a:extLst>
              <a:ext uri="{FF2B5EF4-FFF2-40B4-BE49-F238E27FC236}">
                <a16:creationId xmlns:a16="http://schemas.microsoft.com/office/drawing/2014/main" id="{613FCDB4-670C-4568-96EE-093382A9E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DC67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descr="Εικόνα που περιέχει κείμενο, στιγμιότυπο οθόνης, γραμματοσειρά, αριθμός&#10;&#10;Το περιεχόμενο που δημιουργείται από AI ενδέχεται να είναι εσφαλμένο.">
            <a:extLst>
              <a:ext uri="{FF2B5EF4-FFF2-40B4-BE49-F238E27FC236}">
                <a16:creationId xmlns:a16="http://schemas.microsoft.com/office/drawing/2014/main" id="{81A254E1-B9B5-E260-AE81-EAFD501D3458}"/>
              </a:ext>
            </a:extLst>
          </p:cNvPr>
          <p:cNvPicPr>
            <a:picLocks noChangeAspect="1"/>
          </p:cNvPicPr>
          <p:nvPr/>
        </p:nvPicPr>
        <p:blipFill>
          <a:blip r:embed="rId3"/>
          <a:srcRect t="7373" b="6130"/>
          <a:stretch>
            <a:fillRect/>
          </a:stretch>
        </p:blipFill>
        <p:spPr>
          <a:xfrm>
            <a:off x="482600" y="643467"/>
            <a:ext cx="8178799" cy="5571066"/>
          </a:xfrm>
          <a:prstGeom prst="rect">
            <a:avLst/>
          </a:prstGeom>
        </p:spPr>
      </p:pic>
    </p:spTree>
    <p:extLst>
      <p:ext uri="{BB962C8B-B14F-4D97-AF65-F5344CB8AC3E}">
        <p14:creationId xmlns:p14="http://schemas.microsoft.com/office/powerpoint/2010/main" val="576691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611560" y="1349388"/>
            <a:ext cx="7344816" cy="5508612"/>
          </a:xfrm>
          <a:prstGeom prst="rect">
            <a:avLst/>
          </a:prstGeom>
          <a:noFill/>
          <a:ln w="9525">
            <a:noFill/>
            <a:miter lim="800000"/>
            <a:headEnd/>
            <a:tailEnd/>
          </a:ln>
        </p:spPr>
      </p:pic>
      <p:sp>
        <p:nvSpPr>
          <p:cNvPr id="2" name="Τίτλος 1"/>
          <p:cNvSpPr>
            <a:spLocks noGrp="1"/>
          </p:cNvSpPr>
          <p:nvPr>
            <p:ph type="title"/>
          </p:nvPr>
        </p:nvSpPr>
        <p:spPr>
          <a:xfrm>
            <a:off x="323528" y="11266"/>
            <a:ext cx="8229600" cy="1143000"/>
          </a:xfrm>
        </p:spPr>
        <p:txBody>
          <a:bodyPr>
            <a:normAutofit fontScale="90000"/>
          </a:bodyPr>
          <a:lstStyle/>
          <a:p>
            <a:r>
              <a:rPr lang="el-GR" sz="1200" dirty="0"/>
              <a:t>Αν πάτε στην προηγούμενη διαφάνεια θα δείτε πως οι Δεινόσαυροι ΕΖΗΣΑΝ περίπου 135 </a:t>
            </a:r>
            <a:r>
              <a:rPr lang="en-US" sz="1200" dirty="0"/>
              <a:t>mya </a:t>
            </a:r>
            <a:r>
              <a:rPr lang="el-GR" sz="1200" dirty="0"/>
              <a:t>και εξαφανίσθηκαν στα περίπου 66 </a:t>
            </a:r>
            <a:r>
              <a:rPr lang="en-US" sz="1200" dirty="0" err="1"/>
              <a:t>mya</a:t>
            </a:r>
            <a:r>
              <a:rPr lang="en-US" sz="1200" dirty="0"/>
              <a:t> </a:t>
            </a:r>
            <a:r>
              <a:rPr lang="el-GR" sz="1200" dirty="0"/>
              <a:t>πριν. Για την εξαφάνισή τους υπάρχουν πολλές θεωρίες (</a:t>
            </a:r>
            <a:r>
              <a:rPr lang="en-US" sz="1200" dirty="0">
                <a:hlinkClick r:id="rId4"/>
              </a:rPr>
              <a:t>https://www.cnn.gr/kosmos/story/204332/giati-exafanistikan-oi-deinosayroi-nea-ereyna-deinei-oristiki-apantisi</a:t>
            </a:r>
            <a:r>
              <a:rPr lang="el-GR" sz="1200" dirty="0"/>
              <a:t> ), αλλά θα θυμόσαστε, (Ερώτηση εξετάσεων:</a:t>
            </a:r>
            <a:r>
              <a:rPr lang="en-US" sz="1200" dirty="0"/>
              <a:t>SOS)</a:t>
            </a:r>
            <a:r>
              <a:rPr lang="el-GR" sz="1200" dirty="0"/>
              <a:t>: Πως όσο ζούσαν οι Δεινόσαυροι, δεν επέτρεπαν την εξέλιξη των Θηλαστικών. (Αγώνας για την Επιβίωση). Αυτή γίνεται μετά τα 66 </a:t>
            </a:r>
            <a:r>
              <a:rPr lang="en-US" sz="1200" dirty="0" err="1"/>
              <a:t>mya</a:t>
            </a:r>
            <a:r>
              <a:rPr lang="en-US" sz="1200" dirty="0"/>
              <a:t> </a:t>
            </a:r>
            <a:r>
              <a:rPr lang="el-GR" sz="1200" dirty="0"/>
              <a:t>από πολύ μικρά τρωκτικά που επιβίωσαν κάτω από τη ΓΗ.</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4073626307"/>
              </p:ext>
            </p:extLst>
          </p:nvPr>
        </p:nvGraphicFramePr>
        <p:xfrm>
          <a:off x="827584" y="116632"/>
          <a:ext cx="6624736" cy="3312368"/>
        </p:xfrm>
        <a:graphic>
          <a:graphicData uri="http://schemas.openxmlformats.org/presentationml/2006/ole">
            <mc:AlternateContent xmlns:mc="http://schemas.openxmlformats.org/markup-compatibility/2006">
              <mc:Choice xmlns:v="urn:schemas-microsoft-com:vml" Requires="v">
                <p:oleObj name="Bitmap Image" r:id="rId7" imgW="5772956" imgH="1638529" progId="PBrush">
                  <p:embed/>
                </p:oleObj>
              </mc:Choice>
              <mc:Fallback>
                <p:oleObj name="Bitmap Image" r:id="rId7" imgW="5772956" imgH="1638529" progId="PBrush">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116632"/>
                        <a:ext cx="6624736" cy="3312368"/>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76228924"/>
              </p:ext>
            </p:extLst>
          </p:nvPr>
        </p:nvGraphicFramePr>
        <p:xfrm>
          <a:off x="899914" y="3449425"/>
          <a:ext cx="6552406" cy="3312021"/>
        </p:xfrm>
        <a:graphic>
          <a:graphicData uri="http://schemas.openxmlformats.org/presentationml/2006/ole">
            <mc:AlternateContent xmlns:mc="http://schemas.openxmlformats.org/markup-compatibility/2006">
              <mc:Choice xmlns:v="urn:schemas-microsoft-com:vml" Requires="v">
                <p:oleObj name="Bitmap Image" r:id="rId9" imgW="5761905" imgH="1609524" progId="PBrush">
                  <p:embed/>
                </p:oleObj>
              </mc:Choice>
              <mc:Fallback>
                <p:oleObj name="Bitmap Image" r:id="rId9" imgW="5761905" imgH="1609524" progId="PBrush">
                  <p:embed/>
                  <p:pic>
                    <p:nvPicPr>
                      <p:cNvPr id="3074"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914" y="3449425"/>
                        <a:ext cx="6552406" cy="3312021"/>
                      </a:xfrm>
                      <a:prstGeom prst="rect">
                        <a:avLst/>
                      </a:prstGeom>
                      <a:noFill/>
                      <a:ln>
                        <a:noFill/>
                      </a:ln>
                      <a:effectLst/>
                    </p:spPr>
                  </p:pic>
                </p:oleObj>
              </mc:Fallback>
            </mc:AlternateContent>
          </a:graphicData>
        </a:graphic>
      </p:graphicFrame>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12360" y="1340768"/>
            <a:ext cx="609600" cy="609600"/>
          </a:xfrm>
          <a:prstGeom prst="rect">
            <a:avLst/>
          </a:prstGeom>
        </p:spPr>
      </p:pic>
      <p:pic>
        <p:nvPicPr>
          <p:cNvPr id="4" name="Εγγεγραμμένος ήχος">
            <a:hlinkClick r:id="" action="ppaction://media"/>
            <a:extLst>
              <a:ext uri="{FF2B5EF4-FFF2-40B4-BE49-F238E27FC236}">
                <a16:creationId xmlns:a16="http://schemas.microsoft.com/office/drawing/2014/main" id="{02C386B5-6861-47AC-A439-98C651F0B97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21885" y="32129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470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Τί σχέση μπορεί να έχει ο Λεωνίδας με αυτά που λέμε;</a:t>
            </a:r>
          </a:p>
        </p:txBody>
      </p:sp>
      <p:pic>
        <p:nvPicPr>
          <p:cNvPr id="9" name="Picture 42" descr="image10531%5b8876%5d"/>
          <p:cNvPicPr>
            <a:picLocks noGrp="1" noChangeAspect="1" noChangeArrowheads="1"/>
          </p:cNvPicPr>
          <p:nvPr>
            <p:ph type="pic" idx="1"/>
          </p:nvPr>
        </p:nvPicPr>
        <p:blipFill>
          <a:blip r:embed="rId2" cstate="print"/>
          <a:srcRect t="8791" b="8791"/>
          <a:stretch>
            <a:fillRect/>
          </a:stretch>
        </p:blipFill>
        <p:spPr bwMode="auto">
          <a:xfrm>
            <a:off x="1792288" y="260648"/>
            <a:ext cx="5486400" cy="4114800"/>
          </a:xfrm>
          <a:prstGeom prst="rect">
            <a:avLst/>
          </a:prstGeom>
          <a:noFill/>
          <a:ln w="9525">
            <a:noFill/>
            <a:miter lim="800000"/>
            <a:headEnd/>
            <a:tailEnd/>
          </a:ln>
        </p:spPr>
      </p:pic>
      <p:sp>
        <p:nvSpPr>
          <p:cNvPr id="8" name="Θέση κειμένου 7"/>
          <p:cNvSpPr>
            <a:spLocks noGrp="1"/>
          </p:cNvSpPr>
          <p:nvPr>
            <p:ph type="body" sz="half" idx="2"/>
          </p:nvPr>
        </p:nvSpPr>
        <p:spPr/>
        <p:txBody>
          <a:bodyPr>
            <a:normAutofit fontScale="92500" lnSpcReduction="10000"/>
          </a:bodyPr>
          <a:lstStyle/>
          <a:p>
            <a:r>
              <a:rPr lang="el-GR" dirty="0"/>
              <a:t>Ο Λεωνίδας δεν έχει. Έχουν όμως οι Θερμοπύλες. Αναλογιστείτε το γιατί επέλεξε ο Λεωνίδας τη συγκεκριμένη τοποθεσία για τη μάχη εναντίον των Περσών; </a:t>
            </a:r>
          </a:p>
          <a:p>
            <a:r>
              <a:rPr lang="el-GR" dirty="0"/>
              <a:t>Έχετε πάει τώρα τελευταία από ΄κει; </a:t>
            </a:r>
          </a:p>
        </p:txBody>
      </p:sp>
    </p:spTree>
    <p:extLst>
      <p:ext uri="{BB962C8B-B14F-4D97-AF65-F5344CB8AC3E}">
        <p14:creationId xmlns:p14="http://schemas.microsoft.com/office/powerpoint/2010/main" val="933537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Τι έγιναν τα ΣΤΕΝΑ;</a:t>
            </a:r>
          </a:p>
        </p:txBody>
      </p:sp>
      <p:pic>
        <p:nvPicPr>
          <p:cNvPr id="4098" name="Picture 2" descr="Thermopylae, the view of the pass - Εικόνα του Πεδίο της Μάχης των  Θερμοπυλών και Μνημείο του Λεωνίδα, Θερμοπύλες - Tripadviso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9672" b="967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Θέση κειμένου 3"/>
          <p:cNvSpPr>
            <a:spLocks noGrp="1"/>
          </p:cNvSpPr>
          <p:nvPr>
            <p:ph type="body" sz="half" idx="2"/>
          </p:nvPr>
        </p:nvSpPr>
        <p:spPr/>
        <p:txBody>
          <a:bodyPr/>
          <a:lstStyle/>
          <a:p>
            <a:r>
              <a:rPr lang="el-GR" dirty="0"/>
              <a:t>ΕΙΚΟΝΑ ΘΕΡΜΟΠΥΛΩΝ ΣΗΜΕΡΑ.</a:t>
            </a:r>
          </a:p>
        </p:txBody>
      </p:sp>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48064" y="5401758"/>
            <a:ext cx="609600" cy="609600"/>
          </a:xfrm>
          <a:prstGeom prst="rect">
            <a:avLst/>
          </a:prstGeom>
        </p:spPr>
      </p:pic>
    </p:spTree>
    <p:extLst>
      <p:ext uri="{BB962C8B-B14F-4D97-AF65-F5344CB8AC3E}">
        <p14:creationId xmlns:p14="http://schemas.microsoft.com/office/powerpoint/2010/main" val="101270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82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3369</TotalTime>
  <Words>3931</Words>
  <Application>Microsoft Office PowerPoint</Application>
  <PresentationFormat>Προβολή στην οθόνη (4:3)</PresentationFormat>
  <Paragraphs>255</Paragraphs>
  <Slides>47</Slides>
  <Notes>42</Notes>
  <HiddenSlides>0</HiddenSlides>
  <MMClips>12</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47</vt:i4>
      </vt:variant>
    </vt:vector>
  </HeadingPairs>
  <TitlesOfParts>
    <vt:vector size="59" baseType="lpstr">
      <vt:lpstr>Arial</vt:lpstr>
      <vt:lpstr>Arial Narrow</vt:lpstr>
      <vt:lpstr>Book Antiqua</vt:lpstr>
      <vt:lpstr>Calibri</vt:lpstr>
      <vt:lpstr>Comic Sans MS</vt:lpstr>
      <vt:lpstr>Swis721Greek BT</vt:lpstr>
      <vt:lpstr>Tahoma</vt:lpstr>
      <vt:lpstr>Times New Roman</vt:lpstr>
      <vt:lpstr>Trebuchet MS</vt:lpstr>
      <vt:lpstr>Wingdings 3</vt:lpstr>
      <vt:lpstr>Facet</vt:lpstr>
      <vt:lpstr>Bitmap Image</vt:lpstr>
      <vt:lpstr>Μάθημα #2, Πέμπτης, 9-10-25</vt:lpstr>
      <vt:lpstr>ΚΑΙ ΕΠΙΤΕΛΟΥΣ… ΤΙ ΕΙΠΕ Ο ΔΑΡΒΙΝΟΣ…</vt:lpstr>
      <vt:lpstr>Και ύστερα από όλα αυτά τα βοηθητικά στοιχεία, ας ξεκινήσουμε την προσπάθεια κατανόησης της ΘΕμΦΕ. Το πρώτο βήμα…..</vt:lpstr>
      <vt:lpstr>Γεωλογικός Χρόνος: mya= million/years/ago (=εκατομ. Χρόνια πριν)</vt:lpstr>
      <vt:lpstr>Παρουσίαση του PowerPoint</vt:lpstr>
      <vt:lpstr>Αν πάτε στην προηγούμενη διαφάνεια θα δείτε πως οι Δεινόσαυροι ΕΖΗΣΑΝ περίπου 135 mya και εξαφανίσθηκαν στα περίπου 66 mya πριν. Για την εξαφάνισή τους υπάρχουν πολλές θεωρίες (https://www.cnn.gr/kosmos/story/204332/giati-exafanistikan-oi-deinosayroi-nea-ereyna-deinei-oristiki-apantisi ), αλλά θα θυμόσαστε, (Ερώτηση εξετάσεων:SOS): Πως όσο ζούσαν οι Δεινόσαυροι, δεν επέτρεπαν την εξέλιξη των Θηλαστικών. (Αγώνας για την Επιβίωση). Αυτή γίνεται μετά τα 66 mya από πολύ μικρά τρωκτικά που επιβίωσαν κάτω από τη ΓΗ.</vt:lpstr>
      <vt:lpstr>Παρουσίαση του PowerPoint</vt:lpstr>
      <vt:lpstr>Τί σχέση μπορεί να έχει ο Λεωνίδας με αυτά που λέμε;</vt:lpstr>
      <vt:lpstr>Τι έγιναν τα ΣΤΕΝΑ;</vt:lpstr>
      <vt:lpstr>Μα για να γίνει κάτι τέτοιο, θα πρέπει να έρθουν τα πάνω-κάτω!</vt:lpstr>
      <vt:lpstr>Παρουσίαση του PowerPoint</vt:lpstr>
      <vt:lpstr>ΜΕΘΟΔΟΙ ΧΡΟΝΟΛΟΓΗΣΗΣ*</vt:lpstr>
      <vt:lpstr>Παρουσίαση του PowerPoint</vt:lpstr>
      <vt:lpstr>Β’ ΜΕΘΟΔΟΣ ΟΥΡΑΝΙΟΥ-ΜΟΛΥΒΔΟΥ </vt:lpstr>
      <vt:lpstr>ΠΟΣΟ ΠΑΛΙΑ ΕΙΝΑΙ Η ΖΩΗ; </vt:lpstr>
      <vt:lpstr>Για την Αρχέγονη Σούπα ή αλλιώς για τα πειράματα των Oparin, Fox, Urey-Miller</vt:lpstr>
      <vt:lpstr>Πικέρμι: Η «Ακρόπολη των Απολιθωμάτων»*</vt:lpstr>
      <vt:lpstr>Ανακεφαλαιώνουμε:</vt:lpstr>
      <vt:lpstr>Παρουσίαση του PowerPoint</vt:lpstr>
      <vt:lpstr>Προϋπάρχοντα στοιχεία που χρησιμοποίησε ο Δαρβίνος</vt:lpstr>
      <vt:lpstr>ΚΑΙ ΕΠΙΤΕΛΟΥΣ… ΤΙ ΕΙΠΕ Ο ΔΑΡΒΙΝΟΣ…</vt:lpstr>
      <vt:lpstr>Παρουσίαση του PowerPoint</vt:lpstr>
      <vt:lpstr>Το ίδιο όπως θα το έλεγε ο Δαρβίνος</vt:lpstr>
      <vt:lpstr>ΓΙΑ ΤΗΝ ΠΡΟΣΑΡΜΟΣΤΙΚΟΤΗΤΑ- FITNESS</vt:lpstr>
      <vt:lpstr>ΓΙΑ ΤΗΝ ΠΡΟΣΑΡΜΟΣΤΙΚΟΤΗΤΑ: Λέει ο λαός: άλλα τα μάτια του λαγού....</vt:lpstr>
      <vt:lpstr>Κι΄αλλα της κουκουβάγιας...</vt:lpstr>
      <vt:lpstr>Παρατηρείστε τα μάτια των σαρκοφάγων ζώων. Τί βλέπετε;</vt:lpstr>
      <vt:lpstr>Ας μιλήσουμε για πιγκουϊνους....</vt:lpstr>
      <vt:lpstr>Παρουσίαση του PowerPoint</vt:lpstr>
      <vt:lpstr>ΠροσαρμογΗ στους ΠιγκουΙνους για διαβΙωση σε παρΑκτιες περιοχΕς των πΟλων</vt:lpstr>
      <vt:lpstr>Άλλοι παράγοντες που βοηθούν τη διαδικασία: Η περίπτωση της Μετανάστευσης-Φαινόμενο Ιδρυτή</vt:lpstr>
      <vt:lpstr>Τα μέλη ενός πληθυσμού που επιβιώνουν από μια φυσική καταστροφή σπάνια διατηρούν το σύνολο της γενετικής ποικιλομορφίας : Γενετική κλίση: </vt:lpstr>
      <vt:lpstr>Amish: Ένας απομονωμένος πληθυσμός που προήλθε από μετανάστευση</vt:lpstr>
      <vt:lpstr>Παρουσίαση του PowerPoint</vt:lpstr>
      <vt:lpstr>Αχονδροπλαστικός νανισμός*</vt:lpstr>
      <vt:lpstr>2/12000  με νανισμό στον αρχικό πληθυσμό που μετανάστευσε και απομονώθηκε</vt:lpstr>
      <vt:lpstr>Παρουσίαση του PowerPoint</vt:lpstr>
      <vt:lpstr>Παρουσίαση του PowerPoint</vt:lpstr>
      <vt:lpstr>Άλλες ενδείξεις</vt:lpstr>
      <vt:lpstr>Εικόνα : Βαθμός ομοιότητας μιας πρωτεΐνης σε διαφορετικά είδη οργανισμών.</vt:lpstr>
      <vt:lpstr>Παρουσίαση του PowerPoint</vt:lpstr>
      <vt:lpstr>Παρουσίαση του PowerPoint</vt:lpstr>
      <vt:lpstr>Μεσογειακή Αναιμία (ΜΑ) ως Παράδειγμα Δράσης της ΦΕ</vt:lpstr>
      <vt:lpstr>Περιπτώσεις, όπου διάφορες ομάδες φανταμενταλιστών Χριστιανών ή Μουσουλμάνων,  κατάφεραν να επιβάλουν τη διδασκαλία του Δημιουργισμού σε ίση βάση με τον Δαρβινισμό, ή σε άλλες περιπτώσεις κατάφεραν να επιβληθεί με νόμο η απαγόρευση της Θεωρίας του Δαρβίνου.  </vt:lpstr>
      <vt:lpstr>Η «δίκη του Δαρβίνου» ή αλλιώς «δίκη των πιθήκων». </vt:lpstr>
      <vt:lpstr>Ο Darrow αγορεύει στη διάρκεια της Δίκης</vt:lpstr>
      <vt:lpstr>Η περίπτωση της Πολιτείας του Κάνσας στις ΗΠΑ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demo</dc:creator>
  <cp:lastModifiedBy>Kyriacos Athanasiou</cp:lastModifiedBy>
  <cp:revision>266</cp:revision>
  <cp:lastPrinted>2020-10-07T08:46:50Z</cp:lastPrinted>
  <dcterms:created xsi:type="dcterms:W3CDTF">2007-03-11T08:58:52Z</dcterms:created>
  <dcterms:modified xsi:type="dcterms:W3CDTF">2025-10-15T17:04:46Z</dcterms:modified>
</cp:coreProperties>
</file>