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8" r:id="rId2"/>
    <p:sldMasterId id="2147483756" r:id="rId3"/>
  </p:sldMasterIdLst>
  <p:notesMasterIdLst>
    <p:notesMasterId r:id="rId76"/>
  </p:notesMasterIdLst>
  <p:sldIdLst>
    <p:sldId id="528" r:id="rId4"/>
    <p:sldId id="281" r:id="rId5"/>
    <p:sldId id="315" r:id="rId6"/>
    <p:sldId id="337" r:id="rId7"/>
    <p:sldId id="340" r:id="rId8"/>
    <p:sldId id="341" r:id="rId9"/>
    <p:sldId id="342" r:id="rId10"/>
    <p:sldId id="335" r:id="rId11"/>
    <p:sldId id="287" r:id="rId12"/>
    <p:sldId id="334" r:id="rId13"/>
    <p:sldId id="343" r:id="rId14"/>
    <p:sldId id="344" r:id="rId15"/>
    <p:sldId id="321" r:id="rId16"/>
    <p:sldId id="326" r:id="rId17"/>
    <p:sldId id="336" r:id="rId18"/>
    <p:sldId id="345" r:id="rId19"/>
    <p:sldId id="541" r:id="rId20"/>
    <p:sldId id="290" r:id="rId21"/>
    <p:sldId id="260" r:id="rId22"/>
    <p:sldId id="261" r:id="rId23"/>
    <p:sldId id="262" r:id="rId24"/>
    <p:sldId id="286" r:id="rId25"/>
    <p:sldId id="258" r:id="rId26"/>
    <p:sldId id="283" r:id="rId27"/>
    <p:sldId id="291" r:id="rId28"/>
    <p:sldId id="292" r:id="rId29"/>
    <p:sldId id="259" r:id="rId30"/>
    <p:sldId id="534" r:id="rId31"/>
    <p:sldId id="510" r:id="rId32"/>
    <p:sldId id="324" r:id="rId33"/>
    <p:sldId id="347" r:id="rId34"/>
    <p:sldId id="323" r:id="rId35"/>
    <p:sldId id="294" r:id="rId36"/>
    <p:sldId id="329" r:id="rId37"/>
    <p:sldId id="529" r:id="rId38"/>
    <p:sldId id="331" r:id="rId39"/>
    <p:sldId id="509" r:id="rId40"/>
    <p:sldId id="511" r:id="rId41"/>
    <p:sldId id="505" r:id="rId42"/>
    <p:sldId id="506" r:id="rId43"/>
    <p:sldId id="507" r:id="rId44"/>
    <p:sldId id="512" r:id="rId45"/>
    <p:sldId id="513" r:id="rId46"/>
    <p:sldId id="348" r:id="rId47"/>
    <p:sldId id="351" r:id="rId48"/>
    <p:sldId id="350" r:id="rId49"/>
    <p:sldId id="504" r:id="rId50"/>
    <p:sldId id="517" r:id="rId51"/>
    <p:sldId id="518" r:id="rId52"/>
    <p:sldId id="349" r:id="rId53"/>
    <p:sldId id="521" r:id="rId54"/>
    <p:sldId id="533" r:id="rId55"/>
    <p:sldId id="531" r:id="rId56"/>
    <p:sldId id="503" r:id="rId57"/>
    <p:sldId id="519" r:id="rId58"/>
    <p:sldId id="525" r:id="rId59"/>
    <p:sldId id="526" r:id="rId60"/>
    <p:sldId id="270" r:id="rId61"/>
    <p:sldId id="269" r:id="rId62"/>
    <p:sldId id="271" r:id="rId63"/>
    <p:sldId id="263" r:id="rId64"/>
    <p:sldId id="284" r:id="rId65"/>
    <p:sldId id="277" r:id="rId66"/>
    <p:sldId id="274" r:id="rId67"/>
    <p:sldId id="275" r:id="rId68"/>
    <p:sldId id="276" r:id="rId69"/>
    <p:sldId id="539" r:id="rId70"/>
    <p:sldId id="257" r:id="rId71"/>
    <p:sldId id="256" r:id="rId72"/>
    <p:sldId id="538" r:id="rId73"/>
    <p:sldId id="536" r:id="rId74"/>
    <p:sldId id="537"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2598" autoAdjust="0"/>
    <p:restoredTop sz="76234" autoAdjust="0"/>
  </p:normalViewPr>
  <p:slideViewPr>
    <p:cSldViewPr>
      <p:cViewPr varScale="1">
        <p:scale>
          <a:sx n="78" d="100"/>
          <a:sy n="78" d="100"/>
        </p:scale>
        <p:origin x="129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iagrams/_rels/data1.xml.rels><?xml version="1.0" encoding="UTF-8" standalone="yes"?>
<Relationships xmlns="http://schemas.openxmlformats.org/package/2006/relationships"><Relationship Id="rId3" Type="http://schemas.openxmlformats.org/officeDocument/2006/relationships/hyperlink" Target="https://el.wikipedia.org/w/index.php?title=%CE%9F%CE%BC%CF%86%CE%B1%CE%BB%CE%BF%CE%BA%CE%AD%CE%BD%CF%84%CE%B7%CF%83%CE%B7&amp;action=edit&amp;redlink=1" TargetMode="External"/><Relationship Id="rId2" Type="http://schemas.openxmlformats.org/officeDocument/2006/relationships/hyperlink" Target="https://el.wikipedia.org/wiki/%CE%91%CE%BC%CE%BD%CE%B9%CE%BF%CE%BA%CE%AD%CE%BD%CF%84%CE%B7%CF%83%CE%B7" TargetMode="External"/><Relationship Id="rId1" Type="http://schemas.openxmlformats.org/officeDocument/2006/relationships/hyperlink" Target="https://el.wikipedia.org/wiki/%CE%9B%CE%AE%CF%88%CE%B7_%CF%87%CE%BF%CF%81%CE%B9%CE%B1%CE%BA%CF%8E%CE%BD_%CE%BB%CE%B1%CF%87%CE%BD%CF%8E%CE%BD"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el.wikipedia.org/w/index.php?title=%CE%9F%CE%BC%CF%86%CE%B1%CE%BB%CE%BF%CE%BA%CE%AD%CE%BD%CF%84%CE%B7%CF%83%CE%B7&amp;action=edit&amp;redlink=1" TargetMode="External"/><Relationship Id="rId2" Type="http://schemas.openxmlformats.org/officeDocument/2006/relationships/hyperlink" Target="https://el.wikipedia.org/wiki/%CE%91%CE%BC%CE%BD%CE%B9%CE%BF%CE%BA%CE%AD%CE%BD%CF%84%CE%B7%CF%83%CE%B7" TargetMode="External"/><Relationship Id="rId1" Type="http://schemas.openxmlformats.org/officeDocument/2006/relationships/hyperlink" Target="https://el.wikipedia.org/wiki/%CE%9B%CE%AE%CF%88%CE%B7_%CF%87%CE%BF%CF%81%CE%B9%CE%B1%CE%BA%CF%8E%CE%BD_%CE%BB%CE%B1%CF%87%CE%BD%CF%8E%CE%BD"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A4EDC7-5872-411E-8D7C-18A173F06272}" type="doc">
      <dgm:prSet loTypeId="urn:microsoft.com/office/officeart/2005/8/layout/hierarchy2" loCatId="hierarchy" qsTypeId="urn:microsoft.com/office/officeart/2005/8/quickstyle/simple2" qsCatId="simple" csTypeId="urn:microsoft.com/office/officeart/2005/8/colors/accent2_2" csCatId="accent2" phldr="1"/>
      <dgm:spPr/>
      <dgm:t>
        <a:bodyPr/>
        <a:lstStyle/>
        <a:p>
          <a:endParaRPr lang="en-US"/>
        </a:p>
      </dgm:t>
    </dgm:pt>
    <dgm:pt modelId="{A629A7CC-A7EB-4CD2-99B7-714873635699}">
      <dgm:prSet custT="1"/>
      <dgm:spPr/>
      <dgm:t>
        <a:bodyPr/>
        <a:lstStyle/>
        <a:p>
          <a:r>
            <a:rPr lang="el-GR" sz="1600" dirty="0">
              <a:hlinkClick xmlns:r="http://schemas.openxmlformats.org/officeDocument/2006/relationships" r:id="rId1"/>
            </a:rPr>
            <a:t>Η λήψη </a:t>
          </a:r>
          <a:r>
            <a:rPr lang="el-GR" sz="1600" b="0" i="0" dirty="0" err="1">
              <a:hlinkClick xmlns:r="http://schemas.openxmlformats.org/officeDocument/2006/relationships" r:id="rId1"/>
            </a:rPr>
            <a:t>χοριακών</a:t>
          </a:r>
          <a:r>
            <a:rPr lang="el-GR" sz="1600" b="0" i="0" dirty="0">
              <a:hlinkClick xmlns:r="http://schemas.openxmlformats.org/officeDocument/2006/relationships" r:id="rId1"/>
            </a:rPr>
            <a:t> λαχνών</a:t>
          </a:r>
          <a:r>
            <a:rPr lang="el-GR" sz="1600" b="0" i="0" dirty="0"/>
            <a:t> </a:t>
          </a:r>
        </a:p>
        <a:p>
          <a:r>
            <a:rPr lang="el-GR" sz="1600" b="0" i="0" dirty="0"/>
            <a:t>(CVS : </a:t>
          </a:r>
          <a:r>
            <a:rPr lang="el-GR" sz="1600" b="1" i="0" dirty="0" err="1"/>
            <a:t>C</a:t>
          </a:r>
          <a:r>
            <a:rPr lang="el-GR" sz="1600" b="0" i="0" dirty="0" err="1"/>
            <a:t>horionic</a:t>
          </a:r>
          <a:r>
            <a:rPr lang="el-GR" sz="1600" b="0" i="0" dirty="0"/>
            <a:t> </a:t>
          </a:r>
          <a:r>
            <a:rPr lang="el-GR" sz="1600" b="1" i="0" dirty="0" err="1"/>
            <a:t>V</a:t>
          </a:r>
          <a:r>
            <a:rPr lang="el-GR" sz="1600" b="0" i="0" dirty="0" err="1"/>
            <a:t>illus</a:t>
          </a:r>
          <a:r>
            <a:rPr lang="el-GR" sz="1600" b="0" i="0" dirty="0"/>
            <a:t> </a:t>
          </a:r>
          <a:r>
            <a:rPr lang="el-GR" sz="1600" b="1" i="0" dirty="0" err="1"/>
            <a:t>S</a:t>
          </a:r>
          <a:r>
            <a:rPr lang="el-GR" sz="1600" b="0" i="0" dirty="0" err="1"/>
            <a:t>ampling</a:t>
          </a:r>
          <a:r>
            <a:rPr lang="el-GR" sz="1600" b="0" i="0" dirty="0"/>
            <a:t>) - χρησιμοποιείται και ο όρος "Λήψη (ή βιοψία) </a:t>
          </a:r>
          <a:r>
            <a:rPr lang="el-GR" sz="1600" b="0" i="0" dirty="0" err="1"/>
            <a:t>τροφοβλάστης</a:t>
          </a:r>
          <a:r>
            <a:rPr lang="el-GR" sz="1600" b="0" i="0" dirty="0"/>
            <a:t>" - που διενεργείται μεταξύ 9ης και 11ης εβδομάδας κυήσεως, </a:t>
          </a:r>
          <a:endParaRPr lang="en-US" sz="1600" dirty="0"/>
        </a:p>
      </dgm:t>
    </dgm:pt>
    <dgm:pt modelId="{D2ACACAE-3A60-4A8D-919F-ED1DC76FF838}" type="parTrans" cxnId="{BFD7A1BE-22AE-4813-BE87-124CF80C5524}">
      <dgm:prSet/>
      <dgm:spPr/>
      <dgm:t>
        <a:bodyPr/>
        <a:lstStyle/>
        <a:p>
          <a:endParaRPr lang="en-US"/>
        </a:p>
      </dgm:t>
    </dgm:pt>
    <dgm:pt modelId="{EC3804EA-78F9-4683-846C-26425A1EF46B}" type="sibTrans" cxnId="{BFD7A1BE-22AE-4813-BE87-124CF80C5524}">
      <dgm:prSet/>
      <dgm:spPr/>
      <dgm:t>
        <a:bodyPr/>
        <a:lstStyle/>
        <a:p>
          <a:endParaRPr lang="en-US"/>
        </a:p>
      </dgm:t>
    </dgm:pt>
    <dgm:pt modelId="{19F2A01C-27D5-41B1-BF15-23A77E5F8905}">
      <dgm:prSet/>
      <dgm:spPr/>
      <dgm:t>
        <a:bodyPr/>
        <a:lstStyle/>
        <a:p>
          <a:r>
            <a:rPr lang="el-GR" b="0" i="0"/>
            <a:t>η </a:t>
          </a:r>
          <a:r>
            <a:rPr lang="el-GR" b="0" i="0">
              <a:hlinkClick xmlns:r="http://schemas.openxmlformats.org/officeDocument/2006/relationships" r:id="rId2"/>
            </a:rPr>
            <a:t>Αμνιοπαρακέντηση</a:t>
          </a:r>
          <a:r>
            <a:rPr lang="el-GR" b="0" i="0"/>
            <a:t>, που διεξάγεται συνήθως περί την 19η ±2 εβδομάδα </a:t>
          </a:r>
          <a:endParaRPr lang="en-US"/>
        </a:p>
      </dgm:t>
    </dgm:pt>
    <dgm:pt modelId="{49E7B643-F4CB-4335-825E-25E8B4689BA0}" type="parTrans" cxnId="{96DDC894-94BF-41CF-BF51-F2AA5D0DB21D}">
      <dgm:prSet/>
      <dgm:spPr/>
      <dgm:t>
        <a:bodyPr/>
        <a:lstStyle/>
        <a:p>
          <a:endParaRPr lang="en-US"/>
        </a:p>
      </dgm:t>
    </dgm:pt>
    <dgm:pt modelId="{756612E2-399C-4CF5-9D79-04D699D081B0}" type="sibTrans" cxnId="{96DDC894-94BF-41CF-BF51-F2AA5D0DB21D}">
      <dgm:prSet/>
      <dgm:spPr/>
      <dgm:t>
        <a:bodyPr/>
        <a:lstStyle/>
        <a:p>
          <a:endParaRPr lang="en-US"/>
        </a:p>
      </dgm:t>
    </dgm:pt>
    <dgm:pt modelId="{09AB0C9B-B6EB-4B08-AADC-ED5213CDFBD3}">
      <dgm:prSet/>
      <dgm:spPr/>
      <dgm:t>
        <a:bodyPr/>
        <a:lstStyle/>
        <a:p>
          <a:r>
            <a:rPr lang="el-GR" b="0" i="0"/>
            <a:t>η Ομφαλοπαρακέντηση ή </a:t>
          </a:r>
          <a:r>
            <a:rPr lang="el-GR" b="0" i="0">
              <a:hlinkClick xmlns:r="http://schemas.openxmlformats.org/officeDocument/2006/relationships" r:id="rId3"/>
            </a:rPr>
            <a:t>Ομφαλοκέντηση</a:t>
          </a:r>
          <a:r>
            <a:rPr lang="el-GR" b="0" i="0"/>
            <a:t>, που διενεργείται συνήθως μετά την 19η εβδομάδα. </a:t>
          </a:r>
          <a:endParaRPr lang="en-US"/>
        </a:p>
      </dgm:t>
    </dgm:pt>
    <dgm:pt modelId="{235DA29B-41E6-4C17-9D81-5506458FB90B}" type="parTrans" cxnId="{2CD81817-7376-4F9A-8C44-766416996ADE}">
      <dgm:prSet/>
      <dgm:spPr/>
      <dgm:t>
        <a:bodyPr/>
        <a:lstStyle/>
        <a:p>
          <a:endParaRPr lang="en-US"/>
        </a:p>
      </dgm:t>
    </dgm:pt>
    <dgm:pt modelId="{0D729D4E-6ADD-4911-AA79-9C4A284BE4FF}" type="sibTrans" cxnId="{2CD81817-7376-4F9A-8C44-766416996ADE}">
      <dgm:prSet/>
      <dgm:spPr/>
      <dgm:t>
        <a:bodyPr/>
        <a:lstStyle/>
        <a:p>
          <a:endParaRPr lang="en-US"/>
        </a:p>
      </dgm:t>
    </dgm:pt>
    <dgm:pt modelId="{C8B69FB1-D35A-4F8B-8692-E85783DBF3D3}" type="pres">
      <dgm:prSet presAssocID="{AFA4EDC7-5872-411E-8D7C-18A173F06272}" presName="diagram" presStyleCnt="0">
        <dgm:presLayoutVars>
          <dgm:chPref val="1"/>
          <dgm:dir/>
          <dgm:animOne val="branch"/>
          <dgm:animLvl val="lvl"/>
          <dgm:resizeHandles val="exact"/>
        </dgm:presLayoutVars>
      </dgm:prSet>
      <dgm:spPr/>
    </dgm:pt>
    <dgm:pt modelId="{763FC25B-6E4C-4F3B-8067-D45B25C2DB9A}" type="pres">
      <dgm:prSet presAssocID="{A629A7CC-A7EB-4CD2-99B7-714873635699}" presName="root1" presStyleCnt="0"/>
      <dgm:spPr/>
    </dgm:pt>
    <dgm:pt modelId="{A4118E07-7E9A-4835-AB40-14E9B59496B1}" type="pres">
      <dgm:prSet presAssocID="{A629A7CC-A7EB-4CD2-99B7-714873635699}" presName="LevelOneTextNode" presStyleLbl="node0" presStyleIdx="0" presStyleCnt="1">
        <dgm:presLayoutVars>
          <dgm:chPref val="3"/>
        </dgm:presLayoutVars>
      </dgm:prSet>
      <dgm:spPr/>
    </dgm:pt>
    <dgm:pt modelId="{E4B1B45D-9E0A-4A82-BD32-2E22F3DBECC7}" type="pres">
      <dgm:prSet presAssocID="{A629A7CC-A7EB-4CD2-99B7-714873635699}" presName="level2hierChild" presStyleCnt="0"/>
      <dgm:spPr/>
    </dgm:pt>
    <dgm:pt modelId="{1570EC4F-73E2-455A-8D41-454C8436FDB2}" type="pres">
      <dgm:prSet presAssocID="{49E7B643-F4CB-4335-825E-25E8B4689BA0}" presName="conn2-1" presStyleLbl="parChTrans1D2" presStyleIdx="0" presStyleCnt="2"/>
      <dgm:spPr/>
    </dgm:pt>
    <dgm:pt modelId="{A79B593B-2150-48BE-85DB-BB275B644A52}" type="pres">
      <dgm:prSet presAssocID="{49E7B643-F4CB-4335-825E-25E8B4689BA0}" presName="connTx" presStyleLbl="parChTrans1D2" presStyleIdx="0" presStyleCnt="2"/>
      <dgm:spPr/>
    </dgm:pt>
    <dgm:pt modelId="{C31C8653-A0EB-44F7-B513-4F78848E4FA3}" type="pres">
      <dgm:prSet presAssocID="{19F2A01C-27D5-41B1-BF15-23A77E5F8905}" presName="root2" presStyleCnt="0"/>
      <dgm:spPr/>
    </dgm:pt>
    <dgm:pt modelId="{909C7C9D-3865-4D5E-AF4A-48AC8D1C8B71}" type="pres">
      <dgm:prSet presAssocID="{19F2A01C-27D5-41B1-BF15-23A77E5F8905}" presName="LevelTwoTextNode" presStyleLbl="node2" presStyleIdx="0" presStyleCnt="2">
        <dgm:presLayoutVars>
          <dgm:chPref val="3"/>
        </dgm:presLayoutVars>
      </dgm:prSet>
      <dgm:spPr/>
    </dgm:pt>
    <dgm:pt modelId="{E18C17A2-618A-45BC-A68F-E8751C7B8E76}" type="pres">
      <dgm:prSet presAssocID="{19F2A01C-27D5-41B1-BF15-23A77E5F8905}" presName="level3hierChild" presStyleCnt="0"/>
      <dgm:spPr/>
    </dgm:pt>
    <dgm:pt modelId="{30B76FD0-E34D-4BF7-9D99-0D36769918A6}" type="pres">
      <dgm:prSet presAssocID="{235DA29B-41E6-4C17-9D81-5506458FB90B}" presName="conn2-1" presStyleLbl="parChTrans1D2" presStyleIdx="1" presStyleCnt="2"/>
      <dgm:spPr/>
    </dgm:pt>
    <dgm:pt modelId="{80B82954-FD1E-43FA-8D5F-62B8171ADB23}" type="pres">
      <dgm:prSet presAssocID="{235DA29B-41E6-4C17-9D81-5506458FB90B}" presName="connTx" presStyleLbl="parChTrans1D2" presStyleIdx="1" presStyleCnt="2"/>
      <dgm:spPr/>
    </dgm:pt>
    <dgm:pt modelId="{0D20008D-761A-4578-9A48-99852C7BD093}" type="pres">
      <dgm:prSet presAssocID="{09AB0C9B-B6EB-4B08-AADC-ED5213CDFBD3}" presName="root2" presStyleCnt="0"/>
      <dgm:spPr/>
    </dgm:pt>
    <dgm:pt modelId="{F506260B-C73F-4E95-A1E4-DAA4108C5150}" type="pres">
      <dgm:prSet presAssocID="{09AB0C9B-B6EB-4B08-AADC-ED5213CDFBD3}" presName="LevelTwoTextNode" presStyleLbl="node2" presStyleIdx="1" presStyleCnt="2">
        <dgm:presLayoutVars>
          <dgm:chPref val="3"/>
        </dgm:presLayoutVars>
      </dgm:prSet>
      <dgm:spPr/>
    </dgm:pt>
    <dgm:pt modelId="{28798CFA-014E-488F-AF37-B6E482B9B405}" type="pres">
      <dgm:prSet presAssocID="{09AB0C9B-B6EB-4B08-AADC-ED5213CDFBD3}" presName="level3hierChild" presStyleCnt="0"/>
      <dgm:spPr/>
    </dgm:pt>
  </dgm:ptLst>
  <dgm:cxnLst>
    <dgm:cxn modelId="{2CD81817-7376-4F9A-8C44-766416996ADE}" srcId="{A629A7CC-A7EB-4CD2-99B7-714873635699}" destId="{09AB0C9B-B6EB-4B08-AADC-ED5213CDFBD3}" srcOrd="1" destOrd="0" parTransId="{235DA29B-41E6-4C17-9D81-5506458FB90B}" sibTransId="{0D729D4E-6ADD-4911-AA79-9C4A284BE4FF}"/>
    <dgm:cxn modelId="{0A5B5A1D-83A6-4872-8F86-4115D9AEC741}" type="presOf" srcId="{19F2A01C-27D5-41B1-BF15-23A77E5F8905}" destId="{909C7C9D-3865-4D5E-AF4A-48AC8D1C8B71}" srcOrd="0" destOrd="0" presId="urn:microsoft.com/office/officeart/2005/8/layout/hierarchy2"/>
    <dgm:cxn modelId="{7D44E839-14DA-4EC8-B463-0EFD2572CB48}" type="presOf" srcId="{49E7B643-F4CB-4335-825E-25E8B4689BA0}" destId="{A79B593B-2150-48BE-85DB-BB275B644A52}" srcOrd="1" destOrd="0" presId="urn:microsoft.com/office/officeart/2005/8/layout/hierarchy2"/>
    <dgm:cxn modelId="{EB95ED3F-7F80-463D-85A3-5A26BD9007A5}" type="presOf" srcId="{235DA29B-41E6-4C17-9D81-5506458FB90B}" destId="{80B82954-FD1E-43FA-8D5F-62B8171ADB23}" srcOrd="1" destOrd="0" presId="urn:microsoft.com/office/officeart/2005/8/layout/hierarchy2"/>
    <dgm:cxn modelId="{A9BC7C63-229D-466C-868B-D66C7C1AC369}" type="presOf" srcId="{49E7B643-F4CB-4335-825E-25E8B4689BA0}" destId="{1570EC4F-73E2-455A-8D41-454C8436FDB2}" srcOrd="0" destOrd="0" presId="urn:microsoft.com/office/officeart/2005/8/layout/hierarchy2"/>
    <dgm:cxn modelId="{96DDC894-94BF-41CF-BF51-F2AA5D0DB21D}" srcId="{A629A7CC-A7EB-4CD2-99B7-714873635699}" destId="{19F2A01C-27D5-41B1-BF15-23A77E5F8905}" srcOrd="0" destOrd="0" parTransId="{49E7B643-F4CB-4335-825E-25E8B4689BA0}" sibTransId="{756612E2-399C-4CF5-9D79-04D699D081B0}"/>
    <dgm:cxn modelId="{680CA29C-7CD6-4AC8-BAC3-6A54CE3721C1}" type="presOf" srcId="{AFA4EDC7-5872-411E-8D7C-18A173F06272}" destId="{C8B69FB1-D35A-4F8B-8692-E85783DBF3D3}" srcOrd="0" destOrd="0" presId="urn:microsoft.com/office/officeart/2005/8/layout/hierarchy2"/>
    <dgm:cxn modelId="{EF078BA1-46AC-421B-9CC8-21EC644B095C}" type="presOf" srcId="{A629A7CC-A7EB-4CD2-99B7-714873635699}" destId="{A4118E07-7E9A-4835-AB40-14E9B59496B1}" srcOrd="0" destOrd="0" presId="urn:microsoft.com/office/officeart/2005/8/layout/hierarchy2"/>
    <dgm:cxn modelId="{29D913A3-9BB9-4D00-9563-C196364BCD8D}" type="presOf" srcId="{235DA29B-41E6-4C17-9D81-5506458FB90B}" destId="{30B76FD0-E34D-4BF7-9D99-0D36769918A6}" srcOrd="0" destOrd="0" presId="urn:microsoft.com/office/officeart/2005/8/layout/hierarchy2"/>
    <dgm:cxn modelId="{BFD7A1BE-22AE-4813-BE87-124CF80C5524}" srcId="{AFA4EDC7-5872-411E-8D7C-18A173F06272}" destId="{A629A7CC-A7EB-4CD2-99B7-714873635699}" srcOrd="0" destOrd="0" parTransId="{D2ACACAE-3A60-4A8D-919F-ED1DC76FF838}" sibTransId="{EC3804EA-78F9-4683-846C-26425A1EF46B}"/>
    <dgm:cxn modelId="{D24469D7-136F-417B-8298-48B5D638F370}" type="presOf" srcId="{09AB0C9B-B6EB-4B08-AADC-ED5213CDFBD3}" destId="{F506260B-C73F-4E95-A1E4-DAA4108C5150}" srcOrd="0" destOrd="0" presId="urn:microsoft.com/office/officeart/2005/8/layout/hierarchy2"/>
    <dgm:cxn modelId="{FD6AC56E-7926-424B-A666-9DE5CFB014A4}" type="presParOf" srcId="{C8B69FB1-D35A-4F8B-8692-E85783DBF3D3}" destId="{763FC25B-6E4C-4F3B-8067-D45B25C2DB9A}" srcOrd="0" destOrd="0" presId="urn:microsoft.com/office/officeart/2005/8/layout/hierarchy2"/>
    <dgm:cxn modelId="{1D7C4CAE-F208-4F88-88D3-83A435D13C25}" type="presParOf" srcId="{763FC25B-6E4C-4F3B-8067-D45B25C2DB9A}" destId="{A4118E07-7E9A-4835-AB40-14E9B59496B1}" srcOrd="0" destOrd="0" presId="urn:microsoft.com/office/officeart/2005/8/layout/hierarchy2"/>
    <dgm:cxn modelId="{B3724F40-7B9A-464A-A7EF-B32F5AF0D78B}" type="presParOf" srcId="{763FC25B-6E4C-4F3B-8067-D45B25C2DB9A}" destId="{E4B1B45D-9E0A-4A82-BD32-2E22F3DBECC7}" srcOrd="1" destOrd="0" presId="urn:microsoft.com/office/officeart/2005/8/layout/hierarchy2"/>
    <dgm:cxn modelId="{E642DBB5-C8F8-4E11-B279-294676511F86}" type="presParOf" srcId="{E4B1B45D-9E0A-4A82-BD32-2E22F3DBECC7}" destId="{1570EC4F-73E2-455A-8D41-454C8436FDB2}" srcOrd="0" destOrd="0" presId="urn:microsoft.com/office/officeart/2005/8/layout/hierarchy2"/>
    <dgm:cxn modelId="{BCBE6886-9369-47AF-BBDD-2BF6B71DF455}" type="presParOf" srcId="{1570EC4F-73E2-455A-8D41-454C8436FDB2}" destId="{A79B593B-2150-48BE-85DB-BB275B644A52}" srcOrd="0" destOrd="0" presId="urn:microsoft.com/office/officeart/2005/8/layout/hierarchy2"/>
    <dgm:cxn modelId="{3D8A9E4D-60A4-4D2D-A12F-F640D6F0B1BB}" type="presParOf" srcId="{E4B1B45D-9E0A-4A82-BD32-2E22F3DBECC7}" destId="{C31C8653-A0EB-44F7-B513-4F78848E4FA3}" srcOrd="1" destOrd="0" presId="urn:microsoft.com/office/officeart/2005/8/layout/hierarchy2"/>
    <dgm:cxn modelId="{90FE11DC-4E0D-40CB-99A5-26674D5380F3}" type="presParOf" srcId="{C31C8653-A0EB-44F7-B513-4F78848E4FA3}" destId="{909C7C9D-3865-4D5E-AF4A-48AC8D1C8B71}" srcOrd="0" destOrd="0" presId="urn:microsoft.com/office/officeart/2005/8/layout/hierarchy2"/>
    <dgm:cxn modelId="{0B92019D-89CF-4D56-B748-4387A5180987}" type="presParOf" srcId="{C31C8653-A0EB-44F7-B513-4F78848E4FA3}" destId="{E18C17A2-618A-45BC-A68F-E8751C7B8E76}" srcOrd="1" destOrd="0" presId="urn:microsoft.com/office/officeart/2005/8/layout/hierarchy2"/>
    <dgm:cxn modelId="{01528FC5-B553-4D56-A809-439DC0D7EB19}" type="presParOf" srcId="{E4B1B45D-9E0A-4A82-BD32-2E22F3DBECC7}" destId="{30B76FD0-E34D-4BF7-9D99-0D36769918A6}" srcOrd="2" destOrd="0" presId="urn:microsoft.com/office/officeart/2005/8/layout/hierarchy2"/>
    <dgm:cxn modelId="{CBB4937E-4430-4FC2-875B-D5FD11B84A7E}" type="presParOf" srcId="{30B76FD0-E34D-4BF7-9D99-0D36769918A6}" destId="{80B82954-FD1E-43FA-8D5F-62B8171ADB23}" srcOrd="0" destOrd="0" presId="urn:microsoft.com/office/officeart/2005/8/layout/hierarchy2"/>
    <dgm:cxn modelId="{B6C92C2B-2228-4953-978C-98615F7900F5}" type="presParOf" srcId="{E4B1B45D-9E0A-4A82-BD32-2E22F3DBECC7}" destId="{0D20008D-761A-4578-9A48-99852C7BD093}" srcOrd="3" destOrd="0" presId="urn:microsoft.com/office/officeart/2005/8/layout/hierarchy2"/>
    <dgm:cxn modelId="{EBCD77D3-26B1-4383-8B05-E55CFA696463}" type="presParOf" srcId="{0D20008D-761A-4578-9A48-99852C7BD093}" destId="{F506260B-C73F-4E95-A1E4-DAA4108C5150}" srcOrd="0" destOrd="0" presId="urn:microsoft.com/office/officeart/2005/8/layout/hierarchy2"/>
    <dgm:cxn modelId="{758E2360-A39A-4545-BF9F-D43B6DE7CDA5}" type="presParOf" srcId="{0D20008D-761A-4578-9A48-99852C7BD093}" destId="{28798CFA-014E-488F-AF37-B6E482B9B40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118E07-7E9A-4835-AB40-14E9B59496B1}">
      <dsp:nvSpPr>
        <dsp:cNvPr id="0" name=""/>
        <dsp:cNvSpPr/>
      </dsp:nvSpPr>
      <dsp:spPr>
        <a:xfrm>
          <a:off x="4306" y="1406628"/>
          <a:ext cx="3425411" cy="1712705"/>
        </a:xfrm>
        <a:prstGeom prst="roundRect">
          <a:avLst>
            <a:gd name="adj" fmla="val 10000"/>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hlinkClick xmlns:r="http://schemas.openxmlformats.org/officeDocument/2006/relationships" r:id="rId1"/>
            </a:rPr>
            <a:t>Η λήψη </a:t>
          </a:r>
          <a:r>
            <a:rPr lang="el-GR" sz="1600" b="0" i="0" kern="1200" dirty="0" err="1">
              <a:hlinkClick xmlns:r="http://schemas.openxmlformats.org/officeDocument/2006/relationships" r:id="rId1"/>
            </a:rPr>
            <a:t>χοριακών</a:t>
          </a:r>
          <a:r>
            <a:rPr lang="el-GR" sz="1600" b="0" i="0" kern="1200" dirty="0">
              <a:hlinkClick xmlns:r="http://schemas.openxmlformats.org/officeDocument/2006/relationships" r:id="rId1"/>
            </a:rPr>
            <a:t> λαχνών</a:t>
          </a:r>
          <a:r>
            <a:rPr lang="el-GR" sz="1600" b="0" i="0" kern="1200" dirty="0"/>
            <a:t> </a:t>
          </a:r>
        </a:p>
        <a:p>
          <a:pPr marL="0" lvl="0" indent="0" algn="ctr" defTabSz="711200">
            <a:lnSpc>
              <a:spcPct val="90000"/>
            </a:lnSpc>
            <a:spcBef>
              <a:spcPct val="0"/>
            </a:spcBef>
            <a:spcAft>
              <a:spcPct val="35000"/>
            </a:spcAft>
            <a:buNone/>
          </a:pPr>
          <a:r>
            <a:rPr lang="el-GR" sz="1600" b="0" i="0" kern="1200" dirty="0"/>
            <a:t>(CVS : </a:t>
          </a:r>
          <a:r>
            <a:rPr lang="el-GR" sz="1600" b="1" i="0" kern="1200" dirty="0" err="1"/>
            <a:t>C</a:t>
          </a:r>
          <a:r>
            <a:rPr lang="el-GR" sz="1600" b="0" i="0" kern="1200" dirty="0" err="1"/>
            <a:t>horionic</a:t>
          </a:r>
          <a:r>
            <a:rPr lang="el-GR" sz="1600" b="0" i="0" kern="1200" dirty="0"/>
            <a:t> </a:t>
          </a:r>
          <a:r>
            <a:rPr lang="el-GR" sz="1600" b="1" i="0" kern="1200" dirty="0" err="1"/>
            <a:t>V</a:t>
          </a:r>
          <a:r>
            <a:rPr lang="el-GR" sz="1600" b="0" i="0" kern="1200" dirty="0" err="1"/>
            <a:t>illus</a:t>
          </a:r>
          <a:r>
            <a:rPr lang="el-GR" sz="1600" b="0" i="0" kern="1200" dirty="0"/>
            <a:t> </a:t>
          </a:r>
          <a:r>
            <a:rPr lang="el-GR" sz="1600" b="1" i="0" kern="1200" dirty="0" err="1"/>
            <a:t>S</a:t>
          </a:r>
          <a:r>
            <a:rPr lang="el-GR" sz="1600" b="0" i="0" kern="1200" dirty="0" err="1"/>
            <a:t>ampling</a:t>
          </a:r>
          <a:r>
            <a:rPr lang="el-GR" sz="1600" b="0" i="0" kern="1200" dirty="0"/>
            <a:t>) - χρησιμοποιείται και ο όρος "Λήψη (ή βιοψία) </a:t>
          </a:r>
          <a:r>
            <a:rPr lang="el-GR" sz="1600" b="0" i="0" kern="1200" dirty="0" err="1"/>
            <a:t>τροφοβλάστης</a:t>
          </a:r>
          <a:r>
            <a:rPr lang="el-GR" sz="1600" b="0" i="0" kern="1200" dirty="0"/>
            <a:t>" - που διενεργείται μεταξύ 9ης και 11ης εβδομάδας κυήσεως, </a:t>
          </a:r>
          <a:endParaRPr lang="en-US" sz="1600" kern="1200" dirty="0"/>
        </a:p>
      </dsp:txBody>
      <dsp:txXfrm>
        <a:off x="54469" y="1456791"/>
        <a:ext cx="3325085" cy="1612379"/>
      </dsp:txXfrm>
    </dsp:sp>
    <dsp:sp modelId="{1570EC4F-73E2-455A-8D41-454C8436FDB2}">
      <dsp:nvSpPr>
        <dsp:cNvPr id="0" name=""/>
        <dsp:cNvSpPr/>
      </dsp:nvSpPr>
      <dsp:spPr>
        <a:xfrm rot="19457599">
          <a:off x="3271118" y="1736520"/>
          <a:ext cx="1687362" cy="68115"/>
        </a:xfrm>
        <a:custGeom>
          <a:avLst/>
          <a:gdLst/>
          <a:ahLst/>
          <a:cxnLst/>
          <a:rect l="0" t="0" r="0" b="0"/>
          <a:pathLst>
            <a:path>
              <a:moveTo>
                <a:pt x="0" y="34057"/>
              </a:moveTo>
              <a:lnTo>
                <a:pt x="1687362" y="34057"/>
              </a:lnTo>
            </a:path>
          </a:pathLst>
        </a:custGeom>
        <a:noFill/>
        <a:ln w="19050"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072615" y="1728394"/>
        <a:ext cx="84368" cy="84368"/>
      </dsp:txXfrm>
    </dsp:sp>
    <dsp:sp modelId="{909C7C9D-3865-4D5E-AF4A-48AC8D1C8B71}">
      <dsp:nvSpPr>
        <dsp:cNvPr id="0" name=""/>
        <dsp:cNvSpPr/>
      </dsp:nvSpPr>
      <dsp:spPr>
        <a:xfrm>
          <a:off x="4799882" y="421822"/>
          <a:ext cx="3425411" cy="1712705"/>
        </a:xfrm>
        <a:prstGeom prst="roundRect">
          <a:avLst>
            <a:gd name="adj" fmla="val 10000"/>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l-GR" sz="2200" b="0" i="0" kern="1200"/>
            <a:t>η </a:t>
          </a:r>
          <a:r>
            <a:rPr lang="el-GR" sz="2200" b="0" i="0" kern="1200">
              <a:hlinkClick xmlns:r="http://schemas.openxmlformats.org/officeDocument/2006/relationships" r:id="rId2"/>
            </a:rPr>
            <a:t>Αμνιοπαρακέντηση</a:t>
          </a:r>
          <a:r>
            <a:rPr lang="el-GR" sz="2200" b="0" i="0" kern="1200"/>
            <a:t>, που διεξάγεται συνήθως περί την 19η ±2 εβδομάδα </a:t>
          </a:r>
          <a:endParaRPr lang="en-US" sz="2200" kern="1200"/>
        </a:p>
      </dsp:txBody>
      <dsp:txXfrm>
        <a:off x="4850045" y="471985"/>
        <a:ext cx="3325085" cy="1612379"/>
      </dsp:txXfrm>
    </dsp:sp>
    <dsp:sp modelId="{30B76FD0-E34D-4BF7-9D99-0D36769918A6}">
      <dsp:nvSpPr>
        <dsp:cNvPr id="0" name=""/>
        <dsp:cNvSpPr/>
      </dsp:nvSpPr>
      <dsp:spPr>
        <a:xfrm rot="2142401">
          <a:off x="3271118" y="2721326"/>
          <a:ext cx="1687362" cy="68115"/>
        </a:xfrm>
        <a:custGeom>
          <a:avLst/>
          <a:gdLst/>
          <a:ahLst/>
          <a:cxnLst/>
          <a:rect l="0" t="0" r="0" b="0"/>
          <a:pathLst>
            <a:path>
              <a:moveTo>
                <a:pt x="0" y="34057"/>
              </a:moveTo>
              <a:lnTo>
                <a:pt x="1687362" y="34057"/>
              </a:lnTo>
            </a:path>
          </a:pathLst>
        </a:custGeom>
        <a:noFill/>
        <a:ln w="19050"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072615" y="2713200"/>
        <a:ext cx="84368" cy="84368"/>
      </dsp:txXfrm>
    </dsp:sp>
    <dsp:sp modelId="{F506260B-C73F-4E95-A1E4-DAA4108C5150}">
      <dsp:nvSpPr>
        <dsp:cNvPr id="0" name=""/>
        <dsp:cNvSpPr/>
      </dsp:nvSpPr>
      <dsp:spPr>
        <a:xfrm>
          <a:off x="4799882" y="2391434"/>
          <a:ext cx="3425411" cy="1712705"/>
        </a:xfrm>
        <a:prstGeom prst="roundRect">
          <a:avLst>
            <a:gd name="adj" fmla="val 10000"/>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l-GR" sz="2200" b="0" i="0" kern="1200"/>
            <a:t>η Ομφαλοπαρακέντηση ή </a:t>
          </a:r>
          <a:r>
            <a:rPr lang="el-GR" sz="2200" b="0" i="0" kern="1200">
              <a:hlinkClick xmlns:r="http://schemas.openxmlformats.org/officeDocument/2006/relationships" r:id="rId3"/>
            </a:rPr>
            <a:t>Ομφαλοκέντηση</a:t>
          </a:r>
          <a:r>
            <a:rPr lang="el-GR" sz="2200" b="0" i="0" kern="1200"/>
            <a:t>, που διενεργείται συνήθως μετά την 19η εβδομάδα. </a:t>
          </a:r>
          <a:endParaRPr lang="en-US" sz="2200" kern="1200"/>
        </a:p>
      </dsp:txBody>
      <dsp:txXfrm>
        <a:off x="4850045" y="2441597"/>
        <a:ext cx="3325085" cy="16123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E43808-D994-7650-7EB6-A9CE31C4C40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l-GR"/>
          </a:p>
        </p:txBody>
      </p:sp>
      <p:sp>
        <p:nvSpPr>
          <p:cNvPr id="3" name="Date Placeholder 2">
            <a:extLst>
              <a:ext uri="{FF2B5EF4-FFF2-40B4-BE49-F238E27FC236}">
                <a16:creationId xmlns:a16="http://schemas.microsoft.com/office/drawing/2014/main" id="{EA52E27A-6D72-1851-A2E0-1400B16FAE39}"/>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1665C21-B6F6-4704-8CD1-F071327545ED}" type="datetimeFigureOut">
              <a:rPr lang="el-GR"/>
              <a:pPr>
                <a:defRPr/>
              </a:pPr>
              <a:t>3/12/2025</a:t>
            </a:fld>
            <a:endParaRPr lang="el-GR"/>
          </a:p>
        </p:txBody>
      </p:sp>
      <p:sp>
        <p:nvSpPr>
          <p:cNvPr id="4" name="Slide Image Placeholder 3">
            <a:extLst>
              <a:ext uri="{FF2B5EF4-FFF2-40B4-BE49-F238E27FC236}">
                <a16:creationId xmlns:a16="http://schemas.microsoft.com/office/drawing/2014/main" id="{A31661D3-14F1-AAEA-844C-2931C6CDEF29}"/>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Notes Placeholder 4">
            <a:extLst>
              <a:ext uri="{FF2B5EF4-FFF2-40B4-BE49-F238E27FC236}">
                <a16:creationId xmlns:a16="http://schemas.microsoft.com/office/drawing/2014/main" id="{5CF8B343-F499-C6CF-8F3E-B17A0939E6E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l-GR" noProof="0"/>
          </a:p>
        </p:txBody>
      </p:sp>
      <p:sp>
        <p:nvSpPr>
          <p:cNvPr id="6" name="Footer Placeholder 5">
            <a:extLst>
              <a:ext uri="{FF2B5EF4-FFF2-40B4-BE49-F238E27FC236}">
                <a16:creationId xmlns:a16="http://schemas.microsoft.com/office/drawing/2014/main" id="{DF1604E7-02C6-18A1-AF3A-D18307B8FAE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l-GR"/>
          </a:p>
        </p:txBody>
      </p:sp>
      <p:sp>
        <p:nvSpPr>
          <p:cNvPr id="7" name="Slide Number Placeholder 6">
            <a:extLst>
              <a:ext uri="{FF2B5EF4-FFF2-40B4-BE49-F238E27FC236}">
                <a16:creationId xmlns:a16="http://schemas.microsoft.com/office/drawing/2014/main" id="{C7503F47-EB15-B68C-7B11-F6D50E5A602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4EDC90D-B723-4E82-9A33-130EA52EA299}" type="slidenum">
              <a:rPr lang="el-GR" altLang="en-US"/>
              <a:pPr/>
              <a:t>‹#›</a:t>
            </a:fld>
            <a:endParaRPr lang="el-GR"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pPr eaLnBrk="1" hangingPunct="1"/>
            <a:endParaRPr lang="el-GR"/>
          </a:p>
        </p:txBody>
      </p:sp>
      <p:sp>
        <p:nvSpPr>
          <p:cNvPr id="100356" name="Slide Number Placeholder 3"/>
          <p:cNvSpPr>
            <a:spLocks noGrp="1"/>
          </p:cNvSpPr>
          <p:nvPr>
            <p:ph type="sldNum" sz="quarter" idx="5"/>
          </p:nvPr>
        </p:nvSpPr>
        <p:spPr>
          <a:noFill/>
        </p:spPr>
        <p:txBody>
          <a:bodyPr/>
          <a:lstStyle/>
          <a:p>
            <a:fld id="{E5EE596F-EE96-4FF1-8EBC-6E1C7275328C}" type="slidenum">
              <a:rPr lang="el-GR" smtClean="0"/>
              <a:pPr/>
              <a:t>2</a:t>
            </a:fld>
            <a:endParaRPr lang="el-GR"/>
          </a:p>
        </p:txBody>
      </p:sp>
    </p:spTree>
    <p:extLst>
      <p:ext uri="{BB962C8B-B14F-4D97-AF65-F5344CB8AC3E}">
        <p14:creationId xmlns:p14="http://schemas.microsoft.com/office/powerpoint/2010/main" val="1951555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solidFill>
                  <a:schemeClr val="tx1"/>
                </a:solidFill>
              </a:rPr>
              <a:t>Θυμόμαστε από την Ενότητα της Διατροφής τους Υδατάνθρακες: Μία ειδική κατηγορία Υδατανθράκων είναι οι </a:t>
            </a:r>
            <a:r>
              <a:rPr lang="el-GR" dirty="0" err="1">
                <a:solidFill>
                  <a:schemeClr val="tx1"/>
                </a:solidFill>
              </a:rPr>
              <a:t>Δισακχαρίτες</a:t>
            </a:r>
            <a:r>
              <a:rPr lang="el-GR" dirty="0">
                <a:solidFill>
                  <a:schemeClr val="tx1"/>
                </a:solidFill>
              </a:rPr>
              <a:t> και ένας από αυτούς είναι η ΛΑΚΤΚΤΟΖΗ. Που στο Λεπτό έντερο, με τη βοήθεια του Ενζύμου </a:t>
            </a:r>
            <a:r>
              <a:rPr lang="el-GR" b="1" dirty="0" err="1">
                <a:solidFill>
                  <a:schemeClr val="tx1"/>
                </a:solidFill>
              </a:rPr>
              <a:t>Λακτάση</a:t>
            </a:r>
            <a:r>
              <a:rPr lang="el-GR" b="0" dirty="0">
                <a:solidFill>
                  <a:schemeClr val="tx1"/>
                </a:solidFill>
              </a:rPr>
              <a:t> διασπώνται</a:t>
            </a:r>
            <a:r>
              <a:rPr lang="el-GR" b="0" baseline="0" dirty="0">
                <a:solidFill>
                  <a:schemeClr val="tx1"/>
                </a:solidFill>
              </a:rPr>
              <a:t> σε </a:t>
            </a:r>
            <a:r>
              <a:rPr lang="el-GR" b="1" baseline="0" dirty="0">
                <a:solidFill>
                  <a:schemeClr val="tx1"/>
                </a:solidFill>
              </a:rPr>
              <a:t>Γαλακτόζη </a:t>
            </a:r>
            <a:r>
              <a:rPr lang="el-GR" b="0" baseline="0" dirty="0">
                <a:solidFill>
                  <a:schemeClr val="tx1"/>
                </a:solidFill>
              </a:rPr>
              <a:t>και </a:t>
            </a:r>
            <a:r>
              <a:rPr lang="el-GR" b="1" baseline="0" dirty="0">
                <a:solidFill>
                  <a:schemeClr val="tx1"/>
                </a:solidFill>
              </a:rPr>
              <a:t>Γλυκόζη</a:t>
            </a:r>
            <a:r>
              <a:rPr lang="el-GR" b="0" baseline="0" dirty="0">
                <a:solidFill>
                  <a:schemeClr val="tx1"/>
                </a:solidFill>
              </a:rPr>
              <a:t>. </a:t>
            </a:r>
          </a:p>
          <a:p>
            <a:r>
              <a:rPr lang="el-GR" b="0" baseline="0" dirty="0">
                <a:solidFill>
                  <a:schemeClr val="tx1"/>
                </a:solidFill>
              </a:rPr>
              <a:t>Όταν λοιπόν η βλάβη σχετίζεται με το μεταβολισμό της Λακτόζης, τότε μιλάμε για Δυσανεξία της Λακτόζης.</a:t>
            </a:r>
          </a:p>
          <a:p>
            <a:pPr marL="0" marR="0" lvl="0" indent="0" algn="l" defTabSz="914400" rtl="0" eaLnBrk="0" fontAlgn="base" latinLnBrk="0" hangingPunct="0">
              <a:lnSpc>
                <a:spcPct val="100000"/>
              </a:lnSpc>
              <a:spcBef>
                <a:spcPct val="30000"/>
              </a:spcBef>
              <a:spcAft>
                <a:spcPct val="0"/>
              </a:spcAft>
              <a:buClrTx/>
              <a:buSzTx/>
              <a:buFontTx/>
              <a:buNone/>
              <a:tabLst/>
              <a:defRPr/>
            </a:pPr>
            <a:r>
              <a:rPr lang="el-GR" b="0" baseline="0" dirty="0">
                <a:solidFill>
                  <a:schemeClr val="tx1"/>
                </a:solidFill>
              </a:rPr>
              <a:t>Όταν λοιπόν η βλάβη σχετίζεται με το μεταβολισμό της </a:t>
            </a:r>
            <a:r>
              <a:rPr lang="el-GR" b="1" baseline="0" dirty="0">
                <a:solidFill>
                  <a:schemeClr val="tx1"/>
                </a:solidFill>
              </a:rPr>
              <a:t>Γαλακτόζης</a:t>
            </a:r>
            <a:r>
              <a:rPr lang="el-GR" b="0" baseline="0" dirty="0">
                <a:solidFill>
                  <a:schemeClr val="tx1"/>
                </a:solidFill>
              </a:rPr>
              <a:t>, τότε μιλάμε για </a:t>
            </a:r>
            <a:r>
              <a:rPr lang="el-GR" b="1" baseline="0" dirty="0" err="1">
                <a:solidFill>
                  <a:schemeClr val="tx1"/>
                </a:solidFill>
              </a:rPr>
              <a:t>Γαλακτοζαιμία</a:t>
            </a:r>
            <a:r>
              <a:rPr lang="el-GR" b="0" baseline="0" dirty="0">
                <a:solidFill>
                  <a:schemeClr val="tx1"/>
                </a:solidFill>
              </a:rPr>
              <a:t>.</a:t>
            </a:r>
          </a:p>
          <a:p>
            <a:endParaRPr lang="el-GR" b="0" baseline="0" dirty="0">
              <a:solidFill>
                <a:schemeClr val="tx1"/>
              </a:solidFill>
            </a:endParaRPr>
          </a:p>
          <a:p>
            <a:r>
              <a:rPr lang="el-GR" b="0" baseline="0" dirty="0">
                <a:solidFill>
                  <a:schemeClr val="tx1"/>
                </a:solidFill>
              </a:rPr>
              <a:t> </a:t>
            </a:r>
            <a:endParaRPr lang="el-GR" b="0" dirty="0">
              <a:solidFill>
                <a:schemeClr val="tx1"/>
              </a:solidFill>
            </a:endParaRPr>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19</a:t>
            </a:fld>
            <a:endParaRPr lang="el-GR" altLang="el-GR"/>
          </a:p>
        </p:txBody>
      </p:sp>
    </p:spTree>
    <p:extLst>
      <p:ext uri="{BB962C8B-B14F-4D97-AF65-F5344CB8AC3E}">
        <p14:creationId xmlns:p14="http://schemas.microsoft.com/office/powerpoint/2010/main" val="1643296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lnSpcReduction="10000"/>
          </a:bodyPr>
          <a:lstStyle/>
          <a:p>
            <a:r>
              <a:rPr lang="el-GR" sz="1200" b="0" kern="1200" dirty="0">
                <a:solidFill>
                  <a:schemeClr val="tx1"/>
                </a:solidFill>
                <a:effectLst/>
                <a:latin typeface="+mn-lt"/>
                <a:ea typeface="+mn-ea"/>
                <a:cs typeface="+mn-cs"/>
              </a:rPr>
              <a:t>Η δυσανεξία στη λακτόζη διαφέρει από μία άλλη Γενετική Νόσο που οφείλεται σε Υπολειπόμενο Αυτοσωμικό Γονίδιο και ευθύνεται για τον ΜΗ ΠΑΡΑΠΕΡΑ ΜΕΤΑΒΟΛΙΣΜΟ της ΓΑΛΑΚΤΟΖΗΣ. Αυτή είναι η </a:t>
            </a:r>
            <a:r>
              <a:rPr lang="el-GR" sz="1200" b="0" kern="1200" dirty="0" err="1">
                <a:solidFill>
                  <a:schemeClr val="tx1"/>
                </a:solidFill>
                <a:effectLst/>
                <a:latin typeface="+mn-lt"/>
                <a:ea typeface="+mn-ea"/>
                <a:cs typeface="+mn-cs"/>
              </a:rPr>
              <a:t>Γαλακτοζαιμία</a:t>
            </a:r>
            <a:r>
              <a:rPr lang="el-GR" sz="1200" b="0" kern="1200" dirty="0">
                <a:solidFill>
                  <a:schemeClr val="tx1"/>
                </a:solidFill>
                <a:effectLst/>
                <a:latin typeface="+mn-lt"/>
                <a:ea typeface="+mn-ea"/>
                <a:cs typeface="+mn-cs"/>
              </a:rPr>
              <a:t>,</a:t>
            </a:r>
            <a:r>
              <a:rPr lang="el-GR" sz="1200" b="0" kern="1200" baseline="0" dirty="0">
                <a:solidFill>
                  <a:schemeClr val="tx1"/>
                </a:solidFill>
                <a:effectLst/>
                <a:latin typeface="+mn-lt"/>
                <a:ea typeface="+mn-ea"/>
                <a:cs typeface="+mn-cs"/>
              </a:rPr>
              <a:t> ένα σπάνιο Γονιδιακού Τύπου γενετικό νόσημα.</a:t>
            </a:r>
          </a:p>
          <a:p>
            <a:endParaRPr lang="el-GR" sz="1200" b="0" kern="1200" baseline="0" dirty="0">
              <a:solidFill>
                <a:schemeClr val="tx1"/>
              </a:solidFill>
              <a:effectLst/>
              <a:latin typeface="+mn-lt"/>
              <a:ea typeface="+mn-ea"/>
              <a:cs typeface="+mn-cs"/>
            </a:endParaRPr>
          </a:p>
          <a:p>
            <a:r>
              <a:rPr lang="el-GR" sz="1200" b="0" kern="1200" baseline="0" dirty="0">
                <a:solidFill>
                  <a:schemeClr val="tx1"/>
                </a:solidFill>
                <a:effectLst/>
                <a:latin typeface="+mn-lt"/>
                <a:ea typeface="+mn-ea"/>
                <a:cs typeface="+mn-cs"/>
              </a:rPr>
              <a:t>ΑΝΤΙΜΕΤΩΠΙΣΗ: </a:t>
            </a:r>
            <a:r>
              <a:rPr lang="el-GR" sz="1200" kern="1200" dirty="0">
                <a:solidFill>
                  <a:schemeClr val="tx1"/>
                </a:solidFill>
                <a:effectLst/>
                <a:latin typeface="+mn-lt"/>
                <a:ea typeface="+mn-ea"/>
                <a:cs typeface="+mn-cs"/>
              </a:rPr>
              <a:t>Δεν υπάρχει θεραπεία για τη δυσανεξία στη λακτόζη, μπορούν όμως να ελαττωθούν τα συμπτώματά της.</a:t>
            </a:r>
          </a:p>
          <a:p>
            <a:pPr lvl="0"/>
            <a:r>
              <a:rPr lang="el-GR" sz="1200" kern="1200" dirty="0">
                <a:solidFill>
                  <a:schemeClr val="tx1"/>
                </a:solidFill>
                <a:effectLst/>
                <a:latin typeface="+mn-lt"/>
                <a:ea typeface="+mn-ea"/>
                <a:cs typeface="+mn-cs"/>
              </a:rPr>
              <a:t>Στην περίπτωση που δεν μπορεί κάποιος να καταναλώσει καθόλου γαλακτοκομικά, φροντίζουμε να παίρνει συμπληρώματα ασβεστίου.</a:t>
            </a:r>
          </a:p>
          <a:p>
            <a:pPr lvl="0"/>
            <a:r>
              <a:rPr lang="el-GR" sz="1200" kern="1200" dirty="0">
                <a:solidFill>
                  <a:schemeClr val="tx1"/>
                </a:solidFill>
                <a:effectLst/>
                <a:latin typeface="+mn-lt"/>
                <a:ea typeface="+mn-ea"/>
                <a:cs typeface="+mn-cs"/>
              </a:rPr>
              <a:t>Προτιμήστε τα πλήρη γαλακτοκομικά, που γίνονται καλύτερα ανεκτά από τα ελαφριά.</a:t>
            </a:r>
          </a:p>
          <a:p>
            <a:pPr lvl="0"/>
            <a:r>
              <a:rPr lang="el-GR" sz="1200" kern="1200" dirty="0">
                <a:solidFill>
                  <a:schemeClr val="tx1"/>
                </a:solidFill>
                <a:effectLst/>
                <a:latin typeface="+mn-lt"/>
                <a:ea typeface="+mn-ea"/>
                <a:cs typeface="+mn-cs"/>
              </a:rPr>
              <a:t>Πίνετε το γάλα χλιαρό, γιατί αν είναι κρύο τα συμπτώματα είναι εντονότερα.</a:t>
            </a:r>
          </a:p>
          <a:p>
            <a:pPr lvl="0"/>
            <a:r>
              <a:rPr lang="el-GR" sz="1200" kern="1200" dirty="0">
                <a:solidFill>
                  <a:schemeClr val="tx1"/>
                </a:solidFill>
                <a:effectLst/>
                <a:latin typeface="+mn-lt"/>
                <a:ea typeface="+mn-ea"/>
                <a:cs typeface="+mn-cs"/>
              </a:rPr>
              <a:t>Καταναλώστε τυρί ή βούτυρο, που περιέχουν πολύ λιγότερη λακτόζη από το γάλα.</a:t>
            </a:r>
          </a:p>
          <a:p>
            <a:pPr lvl="0"/>
            <a:r>
              <a:rPr lang="el-GR" sz="1200" kern="1200" dirty="0">
                <a:solidFill>
                  <a:schemeClr val="tx1"/>
                </a:solidFill>
                <a:effectLst/>
                <a:latin typeface="+mn-lt"/>
                <a:ea typeface="+mn-ea"/>
                <a:cs typeface="+mn-cs"/>
              </a:rPr>
              <a:t>Επιλέξτε γιαούρτι, γιατί ως προϊόν ζύμωσης γίνεται καλύτερα ανεκτό.</a:t>
            </a:r>
          </a:p>
          <a:p>
            <a:pPr lvl="0"/>
            <a:r>
              <a:rPr lang="el-GR" sz="1200" kern="1200" dirty="0">
                <a:solidFill>
                  <a:schemeClr val="tx1"/>
                </a:solidFill>
                <a:effectLst/>
                <a:latin typeface="+mn-lt"/>
                <a:ea typeface="+mn-ea"/>
                <a:cs typeface="+mn-cs"/>
              </a:rPr>
              <a:t>Προτιμήστε γαλακτοκομικά προϊόντα με μειωμένη ή και καθόλου λακτόζη. Θα τα βρείτε στο εμπόριο.</a:t>
            </a:r>
          </a:p>
          <a:p>
            <a:pPr lvl="0"/>
            <a:r>
              <a:rPr lang="el-GR" sz="1200" kern="1200" dirty="0">
                <a:solidFill>
                  <a:schemeClr val="tx1"/>
                </a:solidFill>
                <a:effectLst/>
                <a:latin typeface="+mn-lt"/>
                <a:ea typeface="+mn-ea"/>
                <a:cs typeface="+mn-cs"/>
              </a:rPr>
              <a:t>Έχετε υπόψη σας ότι υπάρχουν σκευάσματα </a:t>
            </a:r>
            <a:r>
              <a:rPr lang="el-GR" sz="1200" kern="1200" dirty="0" err="1">
                <a:solidFill>
                  <a:schemeClr val="tx1"/>
                </a:solidFill>
                <a:effectLst/>
                <a:latin typeface="+mn-lt"/>
                <a:ea typeface="+mn-ea"/>
                <a:cs typeface="+mn-cs"/>
              </a:rPr>
              <a:t>λακτάσης</a:t>
            </a:r>
            <a:r>
              <a:rPr lang="el-GR" sz="1200" kern="1200" dirty="0">
                <a:solidFill>
                  <a:schemeClr val="tx1"/>
                </a:solidFill>
                <a:effectLst/>
                <a:latin typeface="+mn-lt"/>
                <a:ea typeface="+mn-ea"/>
                <a:cs typeface="+mn-cs"/>
              </a:rPr>
              <a:t> (σε σταγόνες, σκόνη, ταμπλέτες κ.ά.) που τα παίρνει κανείς μαζί με τα γαλακτοκομικά προϊόντα ή τα ρίχνει στο γάλα, ώστε να διασπάται η λακτόζη που περιέχουν και να μπορούν να καταναλωθούν χωρίς την εμφάνιση των ανεπιθύμητων συμπτωμάτων.</a:t>
            </a:r>
          </a:p>
          <a:p>
            <a:endParaRPr lang="el-GR" sz="1200" b="0" kern="1200" baseline="0" dirty="0">
              <a:solidFill>
                <a:schemeClr val="tx1"/>
              </a:solidFill>
              <a:effectLst/>
              <a:latin typeface="+mn-lt"/>
              <a:ea typeface="+mn-ea"/>
              <a:cs typeface="+mn-cs"/>
            </a:endParaRPr>
          </a:p>
          <a:p>
            <a:endParaRPr lang="el-GR" sz="1200" b="0" kern="1200" dirty="0">
              <a:solidFill>
                <a:schemeClr val="tx1"/>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20</a:t>
            </a:fld>
            <a:endParaRPr lang="el-GR" altLang="el-GR"/>
          </a:p>
        </p:txBody>
      </p:sp>
    </p:spTree>
    <p:extLst>
      <p:ext uri="{BB962C8B-B14F-4D97-AF65-F5344CB8AC3E}">
        <p14:creationId xmlns:p14="http://schemas.microsoft.com/office/powerpoint/2010/main" val="2116695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eaLnBrk="1" hangingPunct="1">
              <a:spcBef>
                <a:spcPct val="0"/>
              </a:spcBef>
              <a:buClrTx/>
              <a:buSzTx/>
              <a:buFontTx/>
              <a:buNone/>
            </a:pPr>
            <a:r>
              <a:rPr lang="el-GR" altLang="el-GR" sz="1200" dirty="0">
                <a:latin typeface="Arial" panose="020B0604020202020204" pitchFamily="34" charset="0"/>
              </a:rPr>
              <a:t>Συχνά η </a:t>
            </a:r>
            <a:r>
              <a:rPr lang="el-GR" altLang="el-GR" sz="1200" dirty="0" err="1">
                <a:latin typeface="Arial" panose="020B0604020202020204" pitchFamily="34" charset="0"/>
              </a:rPr>
              <a:t>Γαλακτοσαιμία</a:t>
            </a:r>
            <a:r>
              <a:rPr lang="el-GR" altLang="el-GR" sz="1200" dirty="0">
                <a:latin typeface="Arial" panose="020B0604020202020204" pitchFamily="34" charset="0"/>
              </a:rPr>
              <a:t> συγχέεται με την </a:t>
            </a:r>
            <a:r>
              <a:rPr lang="el-GR" altLang="el-GR" sz="1200" i="1" u="sng" dirty="0">
                <a:latin typeface="Arial" panose="020B0604020202020204" pitchFamily="34" charset="0"/>
              </a:rPr>
              <a:t>Δυσανεξία στη Λακτόζη </a:t>
            </a:r>
            <a:r>
              <a:rPr lang="el-GR" altLang="el-GR" sz="1200" dirty="0">
                <a:latin typeface="Arial" panose="020B0604020202020204" pitchFamily="34" charset="0"/>
              </a:rPr>
              <a:t>που αφορά στην έλλειψη του ενζύμου </a:t>
            </a:r>
            <a:r>
              <a:rPr lang="el-GR" altLang="el-GR" sz="1200" dirty="0" err="1">
                <a:latin typeface="Arial" panose="020B0604020202020204" pitchFamily="34" charset="0"/>
              </a:rPr>
              <a:t>Λακτάση</a:t>
            </a:r>
            <a:r>
              <a:rPr lang="el-GR" altLang="el-GR" sz="1200" dirty="0">
                <a:latin typeface="Arial" panose="020B0604020202020204" pitchFamily="34" charset="0"/>
              </a:rPr>
              <a:t> (πόνοι στην κοιλιακή χώρα μετά από κατανάλωση γάλακτος). Αντίθετα στη </a:t>
            </a:r>
            <a:r>
              <a:rPr lang="el-GR" altLang="el-GR" sz="1200" dirty="0" err="1">
                <a:latin typeface="Arial" panose="020B0604020202020204" pitchFamily="34" charset="0"/>
              </a:rPr>
              <a:t>Γαλακτοσαιμία</a:t>
            </a:r>
            <a:r>
              <a:rPr lang="el-GR" altLang="el-GR" sz="1200" dirty="0">
                <a:latin typeface="Arial" panose="020B0604020202020204" pitchFamily="34" charset="0"/>
              </a:rPr>
              <a:t> οι επιπτώσεις είναι και μακροχρόνιες και πιο σοβαρές:</a:t>
            </a:r>
            <a:r>
              <a:rPr lang="en-US" altLang="el-GR" sz="1200" dirty="0">
                <a:latin typeface="Arial" panose="020B0604020202020204" pitchFamily="34" charset="0"/>
              </a:rPr>
              <a:t> </a:t>
            </a:r>
            <a:endParaRPr lang="el-GR" altLang="el-GR" sz="1200" dirty="0">
              <a:latin typeface="Arial" panose="020B0604020202020204" pitchFamily="34" charset="0"/>
            </a:endParaRPr>
          </a:p>
          <a:p>
            <a:pPr eaLnBrk="1" hangingPunct="1">
              <a:spcBef>
                <a:spcPct val="0"/>
              </a:spcBef>
              <a:buClrTx/>
              <a:buSzTx/>
              <a:buFontTx/>
              <a:buNone/>
            </a:pPr>
            <a:r>
              <a:rPr lang="el-GR" altLang="el-GR" sz="1200" u="sng" dirty="0">
                <a:latin typeface="Arial" panose="020B0604020202020204" pitchFamily="34" charset="0"/>
              </a:rPr>
              <a:t>Προβλήματα στην ομιλία, Αταξία, </a:t>
            </a:r>
            <a:r>
              <a:rPr lang="el-GR" altLang="el-GR" sz="1200" u="sng" dirty="0" err="1">
                <a:latin typeface="Arial" panose="020B0604020202020204" pitchFamily="34" charset="0"/>
              </a:rPr>
              <a:t>καταράκτης</a:t>
            </a:r>
            <a:r>
              <a:rPr lang="el-GR" altLang="el-GR" sz="1200" u="sng" dirty="0">
                <a:latin typeface="Arial" panose="020B0604020202020204" pitchFamily="34" charset="0"/>
              </a:rPr>
              <a:t>, αδυναμία ωοθηκών, κακή σωματική διάπλαση, νοητική υστέρηση, κίρρωση.</a:t>
            </a:r>
            <a:endParaRPr lang="en-US" altLang="el-GR" sz="1200" u="sng" dirty="0">
              <a:latin typeface="Arial" panose="020B0604020202020204" pitchFamily="34" charset="0"/>
            </a:endParaRPr>
          </a:p>
          <a:p>
            <a:endParaRPr lang="el-GR" dirty="0"/>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21</a:t>
            </a:fld>
            <a:endParaRPr lang="el-GR" altLang="el-GR"/>
          </a:p>
        </p:txBody>
      </p:sp>
    </p:spTree>
    <p:extLst>
      <p:ext uri="{BB962C8B-B14F-4D97-AF65-F5344CB8AC3E}">
        <p14:creationId xmlns:p14="http://schemas.microsoft.com/office/powerpoint/2010/main" val="2023142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E3042D36-EA05-170D-2D9E-E1BB495F56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0238EE94-D87E-11C8-927A-57A62622FF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5300" name="Slide Number Placeholder 3">
            <a:extLst>
              <a:ext uri="{FF2B5EF4-FFF2-40B4-BE49-F238E27FC236}">
                <a16:creationId xmlns:a16="http://schemas.microsoft.com/office/drawing/2014/main" id="{FD94F3DD-CE57-C81F-0228-5DAEC179D9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3B195A3-268B-46F5-AC20-06883EB2E191}" type="slidenum">
              <a:rPr lang="el-GR" altLang="en-US"/>
              <a:pPr eaLnBrk="1" hangingPunct="1"/>
              <a:t>22</a:t>
            </a:fld>
            <a:endParaRPr lang="el-GR"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32B20401-5313-A5E5-554F-B23BE328DE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FA87E781-F6E6-D9F3-89DC-0CB9BA2A3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4" name="Slide Number Placeholder 3">
            <a:extLst>
              <a:ext uri="{FF2B5EF4-FFF2-40B4-BE49-F238E27FC236}">
                <a16:creationId xmlns:a16="http://schemas.microsoft.com/office/drawing/2014/main" id="{0596018B-7AB3-4865-DB7C-9AB1D2465F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D3DDC1-557F-4371-BECE-1A5F89A08061}" type="slidenum">
              <a:rPr lang="el-GR" altLang="en-US"/>
              <a:pPr eaLnBrk="1" hangingPunct="1"/>
              <a:t>23</a:t>
            </a:fld>
            <a:endParaRPr lang="el-GR"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01F75D68-2F34-D5D5-C871-89BFD29A62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7EC2FA3D-A06E-ABA0-742F-B198308C97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4276" name="Slide Number Placeholder 3">
            <a:extLst>
              <a:ext uri="{FF2B5EF4-FFF2-40B4-BE49-F238E27FC236}">
                <a16:creationId xmlns:a16="http://schemas.microsoft.com/office/drawing/2014/main" id="{C4E17899-AE63-E7BD-E02B-22FA96AD2F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D48D950-D5AD-4FF9-A35D-BAC6CB7BC0BF}" type="slidenum">
              <a:rPr lang="el-GR" altLang="en-US"/>
              <a:pPr eaLnBrk="1" hangingPunct="1"/>
              <a:t>24</a:t>
            </a:fld>
            <a:endParaRPr lang="el-GR"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0F342EE8-AF29-0D53-E424-91A61477B3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27B071C0-09FE-A1FE-1FC5-111039B3E2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7348" name="Slide Number Placeholder 3">
            <a:extLst>
              <a:ext uri="{FF2B5EF4-FFF2-40B4-BE49-F238E27FC236}">
                <a16:creationId xmlns:a16="http://schemas.microsoft.com/office/drawing/2014/main" id="{B1821F7E-E720-D754-0826-448660F1CE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DCE4D1B-CB82-4575-95A6-2FDB79FA5427}" type="slidenum">
              <a:rPr lang="el-GR" altLang="en-US"/>
              <a:pPr eaLnBrk="1" hangingPunct="1"/>
              <a:t>25</a:t>
            </a:fld>
            <a:endParaRPr lang="el-GR"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121D60EF-E2B9-9425-87D1-21DF18F2BF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90C8A745-C24A-F508-5B72-5AFF48ABF2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8372" name="Slide Number Placeholder 3">
            <a:extLst>
              <a:ext uri="{FF2B5EF4-FFF2-40B4-BE49-F238E27FC236}">
                <a16:creationId xmlns:a16="http://schemas.microsoft.com/office/drawing/2014/main" id="{A888F30F-2573-69E9-AEED-E0A1B45517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B096514-03A6-46A0-858E-CDFB3ED54927}" type="slidenum">
              <a:rPr lang="el-GR" altLang="en-US"/>
              <a:pPr eaLnBrk="1" hangingPunct="1"/>
              <a:t>26</a:t>
            </a:fld>
            <a:endParaRPr lang="el-GR"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5C64ED81-1701-7520-7EAF-F0115FDA1C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5FDAC839-06C9-6A80-59ED-D06F37F569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9396" name="Slide Number Placeholder 3">
            <a:extLst>
              <a:ext uri="{FF2B5EF4-FFF2-40B4-BE49-F238E27FC236}">
                <a16:creationId xmlns:a16="http://schemas.microsoft.com/office/drawing/2014/main" id="{58FCB1BC-35F7-3276-7429-5C27DBE97C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451F7E5-D6EF-4BAA-88D2-BBD5765B1873}" type="slidenum">
              <a:rPr lang="el-GR" altLang="en-US"/>
              <a:pPr eaLnBrk="1" hangingPunct="1"/>
              <a:t>27</a:t>
            </a:fld>
            <a:endParaRPr lang="el-GR"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 Δαλτωνισμός (ή η Αιμοφιλία, ή η Μυϊκή Δυστροφία) : (Α) Οφείλεται σε γονίδιο που βρίσκεται στο ζεύγος χρωμοσωμάτων #1. (Β) Οφείλεται σε γονίδιο που βρίσκεται στο ζεύγος χρωμοσωμάτων #2. (Γ) Οφείλεται σε γονίδιο που βρίσκεται στο χρωμόσωμα-</a:t>
            </a:r>
            <a:r>
              <a:rPr lang="el-GR" dirty="0" err="1"/>
              <a:t>Ψι</a:t>
            </a:r>
            <a:r>
              <a:rPr lang="el-GR" dirty="0"/>
              <a:t>. (Δ) Οφείλεται σε γονίδιο που βρίσκεται στο χρωμόσωμα Χι. (Ε) Κανένα από αυτά.  </a:t>
            </a:r>
            <a:endParaRPr lang="en-US" dirty="0"/>
          </a:p>
        </p:txBody>
      </p:sp>
      <p:sp>
        <p:nvSpPr>
          <p:cNvPr id="4" name="Θέση αριθμού διαφάνειας 3"/>
          <p:cNvSpPr>
            <a:spLocks noGrp="1"/>
          </p:cNvSpPr>
          <p:nvPr>
            <p:ph type="sldNum" sz="quarter" idx="5"/>
          </p:nvPr>
        </p:nvSpPr>
        <p:spPr/>
        <p:txBody>
          <a:bodyPr/>
          <a:lstStyle/>
          <a:p>
            <a:pPr>
              <a:defRPr/>
            </a:pPr>
            <a:fld id="{5976A5BD-C504-4560-8F1F-25C1D822ADF9}" type="slidenum">
              <a:rPr lang="el-GR" smtClean="0"/>
              <a:pPr>
                <a:defRPr/>
              </a:pPr>
              <a:t>29</a:t>
            </a:fld>
            <a:endParaRPr lang="el-GR"/>
          </a:p>
        </p:txBody>
      </p:sp>
    </p:spTree>
    <p:extLst>
      <p:ext uri="{BB962C8B-B14F-4D97-AF65-F5344CB8AC3E}">
        <p14:creationId xmlns:p14="http://schemas.microsoft.com/office/powerpoint/2010/main" val="2112289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l-GR"/>
          </a:p>
        </p:txBody>
      </p:sp>
      <p:sp>
        <p:nvSpPr>
          <p:cNvPr id="107524" name="Slide Number Placeholder 3"/>
          <p:cNvSpPr>
            <a:spLocks noGrp="1"/>
          </p:cNvSpPr>
          <p:nvPr>
            <p:ph type="sldNum" sz="quarter" idx="5"/>
          </p:nvPr>
        </p:nvSpPr>
        <p:spPr>
          <a:noFill/>
        </p:spPr>
        <p:txBody>
          <a:bodyPr/>
          <a:lstStyle/>
          <a:p>
            <a:fld id="{B7CC2BC5-F713-4D75-A1AB-29E7ED906840}" type="slidenum">
              <a:rPr lang="el-GR" smtClean="0"/>
              <a:pPr/>
              <a:t>3</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l-GR"/>
          </a:p>
        </p:txBody>
      </p:sp>
      <p:sp>
        <p:nvSpPr>
          <p:cNvPr id="113668" name="Slide Number Placeholder 3"/>
          <p:cNvSpPr>
            <a:spLocks noGrp="1"/>
          </p:cNvSpPr>
          <p:nvPr>
            <p:ph type="sldNum" sz="quarter" idx="5"/>
          </p:nvPr>
        </p:nvSpPr>
        <p:spPr>
          <a:noFill/>
        </p:spPr>
        <p:txBody>
          <a:bodyPr/>
          <a:lstStyle/>
          <a:p>
            <a:fld id="{B5D083FA-8809-4E26-B287-4CBE1737CB69}" type="slidenum">
              <a:rPr lang="el-GR" smtClean="0"/>
              <a:pPr/>
              <a:t>30</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dirty="0"/>
              <a:t>ΕΠΕ: Ο </a:t>
            </a:r>
            <a:r>
              <a:rPr lang="el-GR" dirty="0" err="1"/>
              <a:t>καρυώτυπος</a:t>
            </a:r>
            <a:r>
              <a:rPr lang="el-GR" dirty="0"/>
              <a:t> ανήκει σε (Α) Αγόρι κανονικό, (Β) Κορίτσι με σύνδρομο </a:t>
            </a:r>
            <a:r>
              <a:rPr lang="en-US" dirty="0" err="1"/>
              <a:t>Klinfelter</a:t>
            </a:r>
            <a:r>
              <a:rPr lang="el-GR" dirty="0"/>
              <a:t>, (Γ)</a:t>
            </a:r>
            <a:r>
              <a:rPr lang="en-US" dirty="0"/>
              <a:t> </a:t>
            </a:r>
            <a:r>
              <a:rPr lang="el-GR" dirty="0"/>
              <a:t>Κορίτσι κανονικό, (Δ) Κορίτσι με Σύνδρομο </a:t>
            </a:r>
            <a:r>
              <a:rPr lang="en-US" dirty="0"/>
              <a:t>Down</a:t>
            </a:r>
            <a:r>
              <a:rPr lang="el-GR" dirty="0"/>
              <a:t>, (Ε)</a:t>
            </a:r>
            <a:r>
              <a:rPr lang="en-US" dirty="0"/>
              <a:t> </a:t>
            </a:r>
            <a:r>
              <a:rPr lang="el-GR" dirty="0"/>
              <a:t>κανένα από αυτά. </a:t>
            </a:r>
            <a:endParaRPr lang="en-US" dirty="0"/>
          </a:p>
          <a:p>
            <a:endParaRPr lang="el-GR" dirty="0"/>
          </a:p>
        </p:txBody>
      </p:sp>
      <p:sp>
        <p:nvSpPr>
          <p:cNvPr id="114692" name="Slide Number Placeholder 3"/>
          <p:cNvSpPr>
            <a:spLocks noGrp="1"/>
          </p:cNvSpPr>
          <p:nvPr>
            <p:ph type="sldNum" sz="quarter" idx="5"/>
          </p:nvPr>
        </p:nvSpPr>
        <p:spPr>
          <a:noFill/>
        </p:spPr>
        <p:txBody>
          <a:bodyPr/>
          <a:lstStyle/>
          <a:p>
            <a:fld id="{9946FE76-CC17-46A9-BC52-2ACB8742D9F9}" type="slidenum">
              <a:rPr lang="el-GR" smtClean="0"/>
              <a:pPr/>
              <a:t>32</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3A379116-4823-7850-A5C4-1235BE3D7D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92222FD0-CA50-C63B-BF9D-B7804EF4DB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l-GR" dirty="0"/>
              <a:t>ΕΠΕ: Ο </a:t>
            </a:r>
            <a:r>
              <a:rPr lang="el-GR" dirty="0" err="1"/>
              <a:t>καρυώτυπος</a:t>
            </a:r>
            <a:r>
              <a:rPr lang="el-GR" dirty="0"/>
              <a:t> ανήκει σε (Α) Αγόρι κανονικό, (Β) Κορίτσι με σύνδρομο </a:t>
            </a:r>
            <a:r>
              <a:rPr lang="en-US" dirty="0" err="1"/>
              <a:t>Klinfelter</a:t>
            </a:r>
            <a:r>
              <a:rPr lang="el-GR" dirty="0"/>
              <a:t>, (Γ)</a:t>
            </a:r>
            <a:r>
              <a:rPr lang="en-US" dirty="0"/>
              <a:t> </a:t>
            </a:r>
            <a:r>
              <a:rPr lang="el-GR" dirty="0"/>
              <a:t>Κορίτσι κανονικό, (Δ) Κορίτσι με Σύνδρομο </a:t>
            </a:r>
            <a:r>
              <a:rPr lang="en-US" dirty="0"/>
              <a:t>Down</a:t>
            </a:r>
            <a:r>
              <a:rPr lang="el-GR" dirty="0"/>
              <a:t>, (Ε)</a:t>
            </a:r>
            <a:r>
              <a:rPr lang="en-US" dirty="0"/>
              <a:t> </a:t>
            </a:r>
            <a:r>
              <a:rPr lang="el-GR" dirty="0"/>
              <a:t>κανένα από αυτά. </a:t>
            </a:r>
            <a:endParaRPr lang="en-US" dirty="0"/>
          </a:p>
          <a:p>
            <a:pPr eaLnBrk="1" hangingPunct="1">
              <a:spcBef>
                <a:spcPct val="0"/>
              </a:spcBef>
            </a:pPr>
            <a:endParaRPr lang="en-US" altLang="en-US" dirty="0"/>
          </a:p>
        </p:txBody>
      </p:sp>
      <p:sp>
        <p:nvSpPr>
          <p:cNvPr id="63492" name="Slide Number Placeholder 3">
            <a:extLst>
              <a:ext uri="{FF2B5EF4-FFF2-40B4-BE49-F238E27FC236}">
                <a16:creationId xmlns:a16="http://schemas.microsoft.com/office/drawing/2014/main" id="{2E6DDD3C-46F5-0C6C-1CE8-E801523995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A4ABD81-251D-44D4-96DF-ADC2431A3588}" type="slidenum">
              <a:rPr lang="el-GR" altLang="en-US"/>
              <a:pPr eaLnBrk="1" hangingPunct="1"/>
              <a:t>33</a:t>
            </a:fld>
            <a:endParaRPr lang="el-GR" altLang="en-US"/>
          </a:p>
        </p:txBody>
      </p:sp>
    </p:spTree>
    <p:extLst>
      <p:ext uri="{BB962C8B-B14F-4D97-AF65-F5344CB8AC3E}">
        <p14:creationId xmlns:p14="http://schemas.microsoft.com/office/powerpoint/2010/main" val="3304818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pPr eaLnBrk="1" hangingPunct="1">
              <a:spcBef>
                <a:spcPct val="0"/>
              </a:spcBef>
            </a:pPr>
            <a:endParaRPr lang="el-GR"/>
          </a:p>
        </p:txBody>
      </p:sp>
      <p:sp>
        <p:nvSpPr>
          <p:cNvPr id="115716" name="Slide Number Placeholder 3"/>
          <p:cNvSpPr>
            <a:spLocks noGrp="1"/>
          </p:cNvSpPr>
          <p:nvPr>
            <p:ph type="sldNum" sz="quarter" idx="5"/>
          </p:nvPr>
        </p:nvSpPr>
        <p:spPr>
          <a:noFill/>
        </p:spPr>
        <p:txBody>
          <a:bodyPr/>
          <a:lstStyle/>
          <a:p>
            <a:fld id="{EF19D194-CA37-498B-8A43-51362EB37B9B}" type="slidenum">
              <a:rPr lang="el-GR" smtClean="0"/>
              <a:pPr/>
              <a:t>37</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Arial" pitchFamily="34" charset="0"/>
                <a:ea typeface="+mn-ea"/>
                <a:cs typeface="+mn-cs"/>
              </a:rPr>
              <a:t>ΕΡΩΤΗΣΗ ΠΕ: Ένα σπερματοζωάριο ανθρώπου περιέχει συνήθως: (Α) 23 αυτοσωμικά χρωμοσώματα, (Β) 22 αυτοσωμικά  χρωμοσώματα και ένα Ψ οπωσδήποτε,  (Γ) 22 αυτοσωμικά χρωμοσώματα και ένα  Χ ή ένα Ψ, (Δ) 22 αυτοσωμικά χρωμοσώματα και ένα Χ οπωσδήποτε, (Ε)  τίποτε από αυτά</a:t>
            </a:r>
            <a:r>
              <a:rPr lang="el-GR" sz="1200" b="1" kern="1200" dirty="0">
                <a:solidFill>
                  <a:schemeClr val="tx1"/>
                </a:solidFill>
                <a:effectLst/>
                <a:latin typeface="Arial" pitchFamily="34" charset="0"/>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kern="1200" dirty="0">
                <a:solidFill>
                  <a:schemeClr val="tx1"/>
                </a:solidFill>
                <a:effectLst/>
                <a:latin typeface="Arial" pitchFamily="34" charset="0"/>
                <a:ea typeface="+mn-ea"/>
                <a:cs typeface="+mn-cs"/>
              </a:rPr>
              <a:t>ΕΡΩΤΗΣΗ ΠΕ: Ένα γυναικείο ωάριο περιέχει συνήθως: (Α) 23 αυτοσωμικά χρωμοσώματα, (Β) 22 αυτοσωμικά  χρωμοσώματα και ένα Ψ οπωσδήποτε,  (Γ) 22 αυτοσωμικά χρωμοσώματα και ένα  Χ ή ένα Ψ, (Δ) 22 αυτοσωμικά χρωμοσώματα και ένα Χ οπωσδήποτε, (Ε)  τίποτε από αυτά</a:t>
            </a:r>
            <a:r>
              <a:rPr lang="el-GR" sz="1200" b="1" kern="1200" dirty="0">
                <a:solidFill>
                  <a:schemeClr val="tx1"/>
                </a:solidFill>
                <a:effectLst/>
                <a:latin typeface="Arial" pitchFamily="34" charset="0"/>
                <a:ea typeface="+mn-ea"/>
                <a:cs typeface="+mn-cs"/>
              </a:rPr>
              <a:t>. </a:t>
            </a:r>
            <a:endParaRPr lang="en-US" dirty="0"/>
          </a:p>
          <a:p>
            <a:endParaRPr lang="en-US" dirty="0"/>
          </a:p>
        </p:txBody>
      </p:sp>
      <p:sp>
        <p:nvSpPr>
          <p:cNvPr id="4" name="Θέση αριθμού διαφάνειας 3"/>
          <p:cNvSpPr>
            <a:spLocks noGrp="1"/>
          </p:cNvSpPr>
          <p:nvPr>
            <p:ph type="sldNum" sz="quarter" idx="5"/>
          </p:nvPr>
        </p:nvSpPr>
        <p:spPr/>
        <p:txBody>
          <a:bodyPr/>
          <a:lstStyle/>
          <a:p>
            <a:pPr>
              <a:defRPr/>
            </a:pPr>
            <a:fld id="{5976A5BD-C504-4560-8F1F-25C1D822ADF9}" type="slidenum">
              <a:rPr lang="el-GR" smtClean="0"/>
              <a:pPr>
                <a:defRPr/>
              </a:pPr>
              <a:t>38</a:t>
            </a:fld>
            <a:endParaRPr lang="el-GR"/>
          </a:p>
        </p:txBody>
      </p:sp>
    </p:spTree>
    <p:extLst>
      <p:ext uri="{BB962C8B-B14F-4D97-AF65-F5344CB8AC3E}">
        <p14:creationId xmlns:p14="http://schemas.microsoft.com/office/powerpoint/2010/main" val="2444869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a:defRPr/>
            </a:pPr>
            <a:fld id="{5976A5BD-C504-4560-8F1F-25C1D822ADF9}" type="slidenum">
              <a:rPr lang="el-GR" smtClean="0"/>
              <a:pPr>
                <a:defRPr/>
              </a:pPr>
              <a:t>42</a:t>
            </a:fld>
            <a:endParaRPr lang="el-GR"/>
          </a:p>
        </p:txBody>
      </p:sp>
    </p:spTree>
    <p:extLst>
      <p:ext uri="{BB962C8B-B14F-4D97-AF65-F5344CB8AC3E}">
        <p14:creationId xmlns:p14="http://schemas.microsoft.com/office/powerpoint/2010/main" val="1838894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ΕΠΕ: Το Σκουλήκι </a:t>
            </a:r>
            <a:r>
              <a:rPr lang="en-US" dirty="0"/>
              <a:t>Ascaris </a:t>
            </a:r>
            <a:r>
              <a:rPr lang="el-GR" dirty="0"/>
              <a:t>έχει: (Α) 4 χρωμοσώματα μόνο στα κύτταρα του δέρματος. (Β) 4 χρωμοσώματα σε όλα τα σωματικά και τα γεννητικά κύτταρα. (Γ) 4 χρωμοσώματα σε όλα τα σωματικά και 2 χρωμοσώματα στα ωάρια και τα σπερματοζωάρια. (Δ) 4 χρωμοσώματα σε όλα τα σωματικά κύτταρα και τα ωάρια και 2 χρωμοσώματα στα σπερματοζωάρια. (Ε) Τίποτε από αυτά.</a:t>
            </a:r>
          </a:p>
          <a:p>
            <a:pPr marL="0" marR="0" lvl="0" indent="0" algn="l" defTabSz="914400" rtl="0" eaLnBrk="0" fontAlgn="base" latinLnBrk="0" hangingPunct="0">
              <a:lnSpc>
                <a:spcPct val="100000"/>
              </a:lnSpc>
              <a:spcBef>
                <a:spcPct val="30000"/>
              </a:spcBef>
              <a:spcAft>
                <a:spcPct val="0"/>
              </a:spcAft>
              <a:buClrTx/>
              <a:buSzTx/>
              <a:buFontTx/>
              <a:buNone/>
              <a:tabLst/>
              <a:defRPr/>
            </a:pPr>
            <a:r>
              <a:rPr lang="el-GR" dirty="0"/>
              <a:t>ΕΠΕ: Ο </a:t>
            </a:r>
            <a:r>
              <a:rPr lang="en-US" dirty="0"/>
              <a:t>Homo sapiens </a:t>
            </a:r>
            <a:r>
              <a:rPr lang="el-GR" dirty="0"/>
              <a:t>έχει: (Α) 4</a:t>
            </a:r>
            <a:r>
              <a:rPr lang="en-US" dirty="0"/>
              <a:t>6</a:t>
            </a:r>
            <a:r>
              <a:rPr lang="el-GR" dirty="0"/>
              <a:t> χρωμοσώματα μόνο στα κύτταρα του δέρματος. (Β) 4</a:t>
            </a:r>
            <a:r>
              <a:rPr lang="en-US" dirty="0"/>
              <a:t>6</a:t>
            </a:r>
            <a:r>
              <a:rPr lang="el-GR" dirty="0"/>
              <a:t> χρωμοσώματα σε όλα τα σωματικά και τα γεννητικά κύτταρα. (Γ) 4</a:t>
            </a:r>
            <a:r>
              <a:rPr lang="en-US" dirty="0"/>
              <a:t>6</a:t>
            </a:r>
            <a:r>
              <a:rPr lang="el-GR" dirty="0"/>
              <a:t> χρωμοσώματα σε όλα τα σωματικά και 2</a:t>
            </a:r>
            <a:r>
              <a:rPr lang="en-US" dirty="0"/>
              <a:t>3</a:t>
            </a:r>
            <a:r>
              <a:rPr lang="el-GR" dirty="0"/>
              <a:t> χρωμοσώματα στα ωάρια και τα σπερματοζωάρια. (Δ) 4</a:t>
            </a:r>
            <a:r>
              <a:rPr lang="en-US" dirty="0"/>
              <a:t>6</a:t>
            </a:r>
            <a:r>
              <a:rPr lang="el-GR" dirty="0"/>
              <a:t> χρωμοσώματα σε όλα τα σωματικά κύτταρα και τα ωάρια και 2</a:t>
            </a:r>
            <a:r>
              <a:rPr lang="en-US" dirty="0"/>
              <a:t>3</a:t>
            </a:r>
            <a:r>
              <a:rPr lang="el-GR" dirty="0"/>
              <a:t> χρωμοσώματα στα σπερματοζωάρια. (Ε) Τίποτε από αυτά.</a:t>
            </a:r>
            <a:endParaRPr lang="en-US" dirty="0"/>
          </a:p>
          <a:p>
            <a:endParaRPr lang="en-US" dirty="0"/>
          </a:p>
        </p:txBody>
      </p:sp>
      <p:sp>
        <p:nvSpPr>
          <p:cNvPr id="4" name="Θέση αριθμού διαφάνειας 3"/>
          <p:cNvSpPr>
            <a:spLocks noGrp="1"/>
          </p:cNvSpPr>
          <p:nvPr>
            <p:ph type="sldNum" sz="quarter" idx="5"/>
          </p:nvPr>
        </p:nvSpPr>
        <p:spPr/>
        <p:txBody>
          <a:bodyPr/>
          <a:lstStyle/>
          <a:p>
            <a:pPr>
              <a:defRPr/>
            </a:pPr>
            <a:fld id="{5976A5BD-C504-4560-8F1F-25C1D822ADF9}" type="slidenum">
              <a:rPr lang="el-GR" smtClean="0"/>
              <a:pPr>
                <a:defRPr/>
              </a:pPr>
              <a:t>44</a:t>
            </a:fld>
            <a:endParaRPr lang="el-GR"/>
          </a:p>
        </p:txBody>
      </p:sp>
    </p:spTree>
    <p:extLst>
      <p:ext uri="{BB962C8B-B14F-4D97-AF65-F5344CB8AC3E}">
        <p14:creationId xmlns:p14="http://schemas.microsoft.com/office/powerpoint/2010/main" val="354510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800" dirty="0">
                <a:effectLst/>
                <a:latin typeface="Comic Sans MS" panose="030F0702030302020204" pitchFamily="66" charset="0"/>
                <a:ea typeface="Times New Roman" panose="02020603050405020304" pitchFamily="18" charset="0"/>
                <a:cs typeface="Microsoft Sans Serif" panose="020B0604020202020204" pitchFamily="34" charset="0"/>
              </a:rPr>
              <a:t>ΕΠΕ: Ποια από τις προτάσεις ΔΕΝ αφορά την μίτωση; (Α) Απαντά και στα σωματικά κύτταρα του ανθρώπου. (Β) Από ένα αρχικό κύτταρο δημιουργούνται δύο θυγατρικά με τον μισό αριθμό χρωμοσωμάτων (από τον αρχικό). (Γ) Από ένα αρχικό κύτταρο δημιουργούνται δύο θυγατρικά με τον ίδιο αριθμό χρωμοσωμάτων. (Δ) Είναι ο τρόπος πολλαπλασιασμού μονοκύτταρων οργανισμών όπως η Αμοιβάδα. (Ε) Τίποτε από αυτά</a:t>
            </a:r>
            <a:r>
              <a:rPr lang="el-GR" dirty="0"/>
              <a:t>.</a:t>
            </a:r>
          </a:p>
          <a:p>
            <a:r>
              <a:rPr lang="el-GR" sz="1800" dirty="0">
                <a:effectLst/>
                <a:latin typeface="Comic Sans MS" panose="030F0702030302020204" pitchFamily="66" charset="0"/>
                <a:ea typeface="Times New Roman" panose="02020603050405020304" pitchFamily="18" charset="0"/>
                <a:cs typeface="Arial" panose="020B0604020202020204" pitchFamily="34" charset="0"/>
              </a:rPr>
              <a:t>ΕΠΕ: Αν μελετήσουμε ένα κύτταρο της γλώσσας σου κάτω από το μικροσκόπιο θα μετρήσουμε τον εξής αριθμό χρωμοσωμάτων: (Α) 12, (Β) 24, (Γ) 32, (Δ) 69, (Ε) 46.</a:t>
            </a:r>
            <a:endParaRPr lang="en-US" dirty="0"/>
          </a:p>
        </p:txBody>
      </p:sp>
      <p:sp>
        <p:nvSpPr>
          <p:cNvPr id="4" name="Θέση αριθμού διαφάνειας 3"/>
          <p:cNvSpPr>
            <a:spLocks noGrp="1"/>
          </p:cNvSpPr>
          <p:nvPr>
            <p:ph type="sldNum" sz="quarter" idx="5"/>
          </p:nvPr>
        </p:nvSpPr>
        <p:spPr/>
        <p:txBody>
          <a:bodyPr/>
          <a:lstStyle/>
          <a:p>
            <a:pPr>
              <a:defRPr/>
            </a:pPr>
            <a:fld id="{5976A5BD-C504-4560-8F1F-25C1D822ADF9}" type="slidenum">
              <a:rPr lang="el-GR" smtClean="0"/>
              <a:pPr>
                <a:defRPr/>
              </a:pPr>
              <a:t>47</a:t>
            </a:fld>
            <a:endParaRPr lang="el-GR"/>
          </a:p>
        </p:txBody>
      </p:sp>
    </p:spTree>
    <p:extLst>
      <p:ext uri="{BB962C8B-B14F-4D97-AF65-F5344CB8AC3E}">
        <p14:creationId xmlns:p14="http://schemas.microsoft.com/office/powerpoint/2010/main" val="625340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dirty="0"/>
              <a:t>ΕΠΕ: </a:t>
            </a:r>
            <a:r>
              <a:rPr lang="el-GR" sz="1800" dirty="0">
                <a:effectLst/>
                <a:latin typeface="Comic Sans MS" panose="030F0702030302020204" pitchFamily="66" charset="0"/>
                <a:ea typeface="Times New Roman" panose="02020603050405020304" pitchFamily="18" charset="0"/>
                <a:cs typeface="Arial" panose="020B0604020202020204" pitchFamily="34" charset="0"/>
              </a:rPr>
              <a:t>Ένα τυπικό σπερματοζωάριο ανθρώπου περιέχει συνήθως: (Α) 23 αυτοσωμικά χρωμοσώματα, (Β) 22 αυτοσωμικά  χρωμοσώματα και ένα Ψ οπωσδήποτε,  (Γ) 22 αυτοσωμικά χρωμοσώματα και ένα  Χ ή ένα Ψ, (Δ) 22 αυτοσωμικά χρωμοσώματα και ένα Χ οπωσδήποτε, (Ε)  τίποτε από αυτά.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l-GR" sz="1800" dirty="0">
                <a:effectLst/>
                <a:latin typeface="Comic Sans MS" panose="030F0702030302020204" pitchFamily="66" charset="0"/>
                <a:ea typeface="Times New Roman" panose="02020603050405020304" pitchFamily="18" charset="0"/>
              </a:rPr>
              <a:t>ΕΠΕ: Ένα τυπικό γυναικείο ωάριο θα πρέπει να περιέχει: (Α) 23 αυτοσωμικά χρωμοσώματα, (Β) 22 αυτοσωμικά</a:t>
            </a:r>
            <a:r>
              <a:rPr lang="en-US" sz="1800" dirty="0">
                <a:effectLst/>
                <a:latin typeface="Comic Sans MS" panose="030F0702030302020204" pitchFamily="66" charset="0"/>
                <a:ea typeface="Times New Roman" panose="02020603050405020304" pitchFamily="18" charset="0"/>
              </a:rPr>
              <a:t> </a:t>
            </a:r>
            <a:r>
              <a:rPr lang="el-GR" sz="1800" dirty="0">
                <a:effectLst/>
                <a:latin typeface="Comic Sans MS" panose="030F0702030302020204" pitchFamily="66" charset="0"/>
                <a:ea typeface="Times New Roman" panose="02020603050405020304" pitchFamily="18" charset="0"/>
              </a:rPr>
              <a:t> χρωμοσώματα και ένα Ψ οπωσδήποτε,</a:t>
            </a:r>
            <a:r>
              <a:rPr lang="en-US" sz="1800" dirty="0">
                <a:effectLst/>
                <a:latin typeface="Comic Sans MS" panose="030F0702030302020204" pitchFamily="66" charset="0"/>
                <a:ea typeface="Times New Roman" panose="02020603050405020304" pitchFamily="18" charset="0"/>
              </a:rPr>
              <a:t> </a:t>
            </a:r>
            <a:r>
              <a:rPr lang="el-GR" sz="1800" dirty="0">
                <a:effectLst/>
                <a:latin typeface="Comic Sans MS" panose="030F0702030302020204" pitchFamily="66" charset="0"/>
                <a:ea typeface="Times New Roman" panose="02020603050405020304" pitchFamily="18" charset="0"/>
              </a:rPr>
              <a:t> (Γ) 22 αυτοσωμικά χρωμοσώματα και ένα</a:t>
            </a:r>
            <a:r>
              <a:rPr lang="en-US" sz="1800" dirty="0">
                <a:effectLst/>
                <a:latin typeface="Comic Sans MS" panose="030F0702030302020204" pitchFamily="66" charset="0"/>
                <a:ea typeface="Times New Roman" panose="02020603050405020304" pitchFamily="18" charset="0"/>
              </a:rPr>
              <a:t> </a:t>
            </a:r>
            <a:r>
              <a:rPr lang="el-GR" sz="1800" dirty="0">
                <a:effectLst/>
                <a:latin typeface="Comic Sans MS" panose="030F0702030302020204" pitchFamily="66" charset="0"/>
                <a:ea typeface="Times New Roman" panose="02020603050405020304" pitchFamily="18" charset="0"/>
              </a:rPr>
              <a:t> Χ ή ένα Ψ, (Δ) 22 αυτοσωμικά χρωμοσώματα και ένα Χ οπωσδήποτε, (Ε)</a:t>
            </a:r>
            <a:r>
              <a:rPr lang="en-US" sz="1800" dirty="0">
                <a:effectLst/>
                <a:latin typeface="Comic Sans MS" panose="030F0702030302020204" pitchFamily="66" charset="0"/>
                <a:ea typeface="Times New Roman" panose="02020603050405020304" pitchFamily="18" charset="0"/>
              </a:rPr>
              <a:t> </a:t>
            </a:r>
            <a:r>
              <a:rPr lang="el-GR" sz="1800" dirty="0">
                <a:effectLst/>
                <a:latin typeface="Comic Sans MS" panose="030F0702030302020204" pitchFamily="66" charset="0"/>
                <a:ea typeface="Times New Roman" panose="02020603050405020304" pitchFamily="18" charset="0"/>
              </a:rPr>
              <a:t> τίποτε από αυτά</a:t>
            </a:r>
            <a:r>
              <a:rPr lang="el-GR" sz="1800" b="1" dirty="0">
                <a:effectLst/>
                <a:latin typeface="Comic Sans MS" panose="030F0702030302020204" pitchFamily="66" charset="0"/>
                <a:ea typeface="Times New Roman" panose="02020603050405020304" pitchFamily="18" charset="0"/>
              </a:rPr>
              <a:t>.</a:t>
            </a:r>
            <a:r>
              <a:rPr lang="en-US" sz="1800" b="1" dirty="0">
                <a:effectLst/>
                <a:latin typeface="Comic Sans MS" panose="030F0702030302020204" pitchFamily="66"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l-GR" dirty="0"/>
          </a:p>
        </p:txBody>
      </p:sp>
      <p:sp>
        <p:nvSpPr>
          <p:cNvPr id="114692" name="Slide Number Placeholder 3"/>
          <p:cNvSpPr>
            <a:spLocks noGrp="1"/>
          </p:cNvSpPr>
          <p:nvPr>
            <p:ph type="sldNum" sz="quarter" idx="5"/>
          </p:nvPr>
        </p:nvSpPr>
        <p:spPr>
          <a:noFill/>
        </p:spPr>
        <p:txBody>
          <a:bodyPr/>
          <a:lstStyle/>
          <a:p>
            <a:fld id="{9946FE76-CC17-46A9-BC52-2ACB8742D9F9}" type="slidenum">
              <a:rPr lang="el-GR" smtClean="0"/>
              <a:pPr/>
              <a:t>52</a:t>
            </a:fld>
            <a:endParaRPr lang="el-GR"/>
          </a:p>
        </p:txBody>
      </p:sp>
    </p:spTree>
    <p:extLst>
      <p:ext uri="{BB962C8B-B14F-4D97-AF65-F5344CB8AC3E}">
        <p14:creationId xmlns:p14="http://schemas.microsoft.com/office/powerpoint/2010/main" val="1169225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dirty="0"/>
              <a:t>ΕΠΕ: Ο </a:t>
            </a:r>
            <a:r>
              <a:rPr lang="el-GR" dirty="0" err="1"/>
              <a:t>καρυώτυπος</a:t>
            </a:r>
            <a:r>
              <a:rPr lang="el-GR" dirty="0"/>
              <a:t> ανήκει σε (Α) Αγόρι κανονικό, (Β) Κορίτσι με σύνδρομο </a:t>
            </a:r>
            <a:r>
              <a:rPr lang="en-US" dirty="0" err="1"/>
              <a:t>Klinfelter</a:t>
            </a:r>
            <a:r>
              <a:rPr lang="el-GR" dirty="0"/>
              <a:t>, (Γ)</a:t>
            </a:r>
            <a:r>
              <a:rPr lang="en-US" dirty="0"/>
              <a:t> </a:t>
            </a:r>
            <a:r>
              <a:rPr lang="el-GR" dirty="0"/>
              <a:t>Κορίτσι κανονικό, (Δ) Κορίτσι με Σύνδρομο </a:t>
            </a:r>
            <a:r>
              <a:rPr lang="en-US" dirty="0"/>
              <a:t>Down</a:t>
            </a:r>
            <a:r>
              <a:rPr lang="el-GR" dirty="0"/>
              <a:t>, (Ε)</a:t>
            </a:r>
            <a:r>
              <a:rPr lang="en-US" dirty="0"/>
              <a:t> </a:t>
            </a:r>
            <a:r>
              <a:rPr lang="el-GR" dirty="0"/>
              <a:t>κανένα από αυτά. </a:t>
            </a:r>
            <a:endParaRPr lang="en-US" dirty="0"/>
          </a:p>
          <a:p>
            <a:endParaRPr lang="el-GR" dirty="0"/>
          </a:p>
        </p:txBody>
      </p:sp>
      <p:sp>
        <p:nvSpPr>
          <p:cNvPr id="114692" name="Slide Number Placeholder 3"/>
          <p:cNvSpPr>
            <a:spLocks noGrp="1"/>
          </p:cNvSpPr>
          <p:nvPr>
            <p:ph type="sldNum" sz="quarter" idx="5"/>
          </p:nvPr>
        </p:nvSpPr>
        <p:spPr>
          <a:noFill/>
        </p:spPr>
        <p:txBody>
          <a:bodyPr/>
          <a:lstStyle/>
          <a:p>
            <a:fld id="{9946FE76-CC17-46A9-BC52-2ACB8742D9F9}" type="slidenum">
              <a:rPr lang="el-GR" smtClean="0"/>
              <a:pPr/>
              <a:t>53</a:t>
            </a:fld>
            <a:endParaRPr lang="el-GR"/>
          </a:p>
        </p:txBody>
      </p:sp>
    </p:spTree>
    <p:extLst>
      <p:ext uri="{BB962C8B-B14F-4D97-AF65-F5344CB8AC3E}">
        <p14:creationId xmlns:p14="http://schemas.microsoft.com/office/powerpoint/2010/main" val="133995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pPr eaLnBrk="1" hangingPunct="1"/>
            <a:endParaRPr lang="el-GR"/>
          </a:p>
        </p:txBody>
      </p:sp>
      <p:sp>
        <p:nvSpPr>
          <p:cNvPr id="109572" name="Slide Number Placeholder 3"/>
          <p:cNvSpPr>
            <a:spLocks noGrp="1"/>
          </p:cNvSpPr>
          <p:nvPr>
            <p:ph type="sldNum" sz="quarter" idx="5"/>
          </p:nvPr>
        </p:nvSpPr>
        <p:spPr>
          <a:noFill/>
        </p:spPr>
        <p:txBody>
          <a:bodyPr/>
          <a:lstStyle/>
          <a:p>
            <a:fld id="{D00B749D-AC54-4806-BA0F-BC90F81F0A97}" type="slidenum">
              <a:rPr lang="el-GR" smtClean="0"/>
              <a:pPr/>
              <a:t>5</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Arial" pitchFamily="34" charset="0"/>
                <a:ea typeface="+mn-ea"/>
                <a:cs typeface="+mn-cs"/>
              </a:rPr>
              <a:t>ΕΡΩΤΗΣΗ ΠΕ: Τα άτομα μέσα σε ένα είδος θηλαστικών τείνουν να είναι γενετικά διαφορετικά. Ο κύριος μηχανισμός που προκαλεί αυτή τη γενετική ποικιλότητα είναι: (Α) Η μείωση, (Β) Η μίτωση, (Γ) Η </a:t>
            </a:r>
            <a:r>
              <a:rPr lang="el-GR" sz="1200" kern="1200" dirty="0" err="1">
                <a:solidFill>
                  <a:schemeClr val="tx1"/>
                </a:solidFill>
                <a:effectLst/>
                <a:latin typeface="Arial" pitchFamily="34" charset="0"/>
                <a:ea typeface="+mn-ea"/>
                <a:cs typeface="+mn-cs"/>
              </a:rPr>
              <a:t>πολυπλοειδία</a:t>
            </a:r>
            <a:r>
              <a:rPr lang="el-GR" sz="1200" kern="1200" dirty="0">
                <a:solidFill>
                  <a:schemeClr val="tx1"/>
                </a:solidFill>
                <a:effectLst/>
                <a:latin typeface="Arial" pitchFamily="34" charset="0"/>
                <a:ea typeface="+mn-ea"/>
                <a:cs typeface="+mn-cs"/>
              </a:rPr>
              <a:t>, (Δ) Οι διπλασιασμοί, (Ε) Τίποτε από αυτά. </a:t>
            </a:r>
            <a:endParaRPr lang="en-US" dirty="0"/>
          </a:p>
        </p:txBody>
      </p:sp>
      <p:sp>
        <p:nvSpPr>
          <p:cNvPr id="4" name="Θέση αριθμού διαφάνειας 3"/>
          <p:cNvSpPr>
            <a:spLocks noGrp="1"/>
          </p:cNvSpPr>
          <p:nvPr>
            <p:ph type="sldNum" sz="quarter" idx="5"/>
          </p:nvPr>
        </p:nvSpPr>
        <p:spPr/>
        <p:txBody>
          <a:bodyPr/>
          <a:lstStyle/>
          <a:p>
            <a:pPr>
              <a:defRPr/>
            </a:pPr>
            <a:fld id="{5976A5BD-C504-4560-8F1F-25C1D822ADF9}" type="slidenum">
              <a:rPr lang="el-GR" smtClean="0"/>
              <a:pPr>
                <a:defRPr/>
              </a:pPr>
              <a:t>54</a:t>
            </a:fld>
            <a:endParaRPr lang="el-GR"/>
          </a:p>
        </p:txBody>
      </p:sp>
    </p:spTree>
    <p:extLst>
      <p:ext uri="{BB962C8B-B14F-4D97-AF65-F5344CB8AC3E}">
        <p14:creationId xmlns:p14="http://schemas.microsoft.com/office/powerpoint/2010/main" val="369671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Arial" pitchFamily="34" charset="0"/>
                <a:ea typeface="+mn-ea"/>
                <a:cs typeface="+mn-cs"/>
              </a:rPr>
              <a:t>ΕΡΩΤΗΣΗ ΠΕ: Τα άτομα μέσα σε ένα είδος θηλαστικών τείνουν να είναι γενετικά διαφορετικά. Ο κύριος μηχανισμός που προκαλεί αυτή τη γενετική ποικιλότητα είναι: (Α) Η μείωση, (Β) Η μίτωση, (Γ) Η </a:t>
            </a:r>
            <a:r>
              <a:rPr lang="el-GR" sz="1200" kern="1200" dirty="0" err="1">
                <a:solidFill>
                  <a:schemeClr val="tx1"/>
                </a:solidFill>
                <a:effectLst/>
                <a:latin typeface="Arial" pitchFamily="34" charset="0"/>
                <a:ea typeface="+mn-ea"/>
                <a:cs typeface="+mn-cs"/>
              </a:rPr>
              <a:t>πολυπλοειδία</a:t>
            </a:r>
            <a:r>
              <a:rPr lang="el-GR" sz="1200" kern="1200" dirty="0">
                <a:solidFill>
                  <a:schemeClr val="tx1"/>
                </a:solidFill>
                <a:effectLst/>
                <a:latin typeface="Arial" pitchFamily="34" charset="0"/>
                <a:ea typeface="+mn-ea"/>
                <a:cs typeface="+mn-cs"/>
              </a:rPr>
              <a:t>, (Δ) Οι διπλασιασμοί, (Ε) Τίποτε από αυτά. </a:t>
            </a:r>
            <a:endParaRPr lang="en-US" dirty="0"/>
          </a:p>
        </p:txBody>
      </p:sp>
      <p:sp>
        <p:nvSpPr>
          <p:cNvPr id="4" name="Θέση αριθμού διαφάνειας 3"/>
          <p:cNvSpPr>
            <a:spLocks noGrp="1"/>
          </p:cNvSpPr>
          <p:nvPr>
            <p:ph type="sldNum" sz="quarter" idx="5"/>
          </p:nvPr>
        </p:nvSpPr>
        <p:spPr/>
        <p:txBody>
          <a:bodyPr/>
          <a:lstStyle/>
          <a:p>
            <a:pPr>
              <a:defRPr/>
            </a:pPr>
            <a:fld id="{5976A5BD-C504-4560-8F1F-25C1D822ADF9}" type="slidenum">
              <a:rPr lang="el-GR" smtClean="0"/>
              <a:pPr>
                <a:defRPr/>
              </a:pPr>
              <a:t>57</a:t>
            </a:fld>
            <a:endParaRPr lang="el-GR"/>
          </a:p>
        </p:txBody>
      </p:sp>
    </p:spTree>
    <p:extLst>
      <p:ext uri="{BB962C8B-B14F-4D97-AF65-F5344CB8AC3E}">
        <p14:creationId xmlns:p14="http://schemas.microsoft.com/office/powerpoint/2010/main" val="2673858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96CFB9E3-9D4C-2F09-CDF8-05488518CE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A8E74083-291C-F73E-3E36-352D58FEA8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5540" name="Slide Number Placeholder 3">
            <a:extLst>
              <a:ext uri="{FF2B5EF4-FFF2-40B4-BE49-F238E27FC236}">
                <a16:creationId xmlns:a16="http://schemas.microsoft.com/office/drawing/2014/main" id="{52276FC0-B318-3E98-2C28-DEC5F807A4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D092210-881E-4004-B6A3-D39713FFDAB8}" type="slidenum">
              <a:rPr lang="el-GR" altLang="en-US"/>
              <a:pPr eaLnBrk="1" hangingPunct="1"/>
              <a:t>58</a:t>
            </a:fld>
            <a:endParaRPr lang="el-GR"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24A6A9F5-3BB8-9A58-D191-A4CEDEE7CA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DA81E6DE-1B57-966E-FE55-DD636E2FF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6564" name="Slide Number Placeholder 3">
            <a:extLst>
              <a:ext uri="{FF2B5EF4-FFF2-40B4-BE49-F238E27FC236}">
                <a16:creationId xmlns:a16="http://schemas.microsoft.com/office/drawing/2014/main" id="{FBCF0CB2-B936-25D9-2C12-CA54DE34B4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D46A800-1939-4047-B8E4-0B17A45602E6}" type="slidenum">
              <a:rPr lang="el-GR" altLang="en-US"/>
              <a:pPr eaLnBrk="1" hangingPunct="1"/>
              <a:t>59</a:t>
            </a:fld>
            <a:endParaRPr lang="el-GR"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284D0C9A-950E-8542-9339-35CD976506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445DBE0A-EB73-E470-4336-103FDC3EB8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l-GR" sz="1200" dirty="0">
                <a:effectLst/>
              </a:rPr>
              <a:t>ΕΠΕ: Η εικόνα είναι: (Α) </a:t>
            </a:r>
            <a:r>
              <a:rPr lang="el-GR" sz="1200" dirty="0" err="1">
                <a:effectLst/>
              </a:rPr>
              <a:t>Καρυώτυπος</a:t>
            </a:r>
            <a:r>
              <a:rPr lang="el-GR" sz="1200" dirty="0">
                <a:effectLst/>
              </a:rPr>
              <a:t> κοριτσιού με σύνδρομο </a:t>
            </a:r>
            <a:r>
              <a:rPr lang="en-US" sz="1200" dirty="0">
                <a:effectLst/>
              </a:rPr>
              <a:t>Turner</a:t>
            </a:r>
            <a:r>
              <a:rPr lang="el-GR" sz="1200" dirty="0">
                <a:effectLst/>
              </a:rPr>
              <a:t>, (Β) </a:t>
            </a:r>
            <a:r>
              <a:rPr lang="el-GR" sz="1200" dirty="0" err="1">
                <a:effectLst/>
              </a:rPr>
              <a:t>Καρυώτυπος</a:t>
            </a:r>
            <a:r>
              <a:rPr lang="el-GR" sz="1200" dirty="0">
                <a:effectLst/>
              </a:rPr>
              <a:t> ΑΓΟΡΙΟΥ με σύνδρομο </a:t>
            </a:r>
            <a:r>
              <a:rPr lang="en-US" sz="1200" dirty="0">
                <a:effectLst/>
              </a:rPr>
              <a:t>Down</a:t>
            </a:r>
            <a:r>
              <a:rPr lang="el-GR" sz="1200" dirty="0">
                <a:effectLst/>
              </a:rPr>
              <a:t>, (Γ) </a:t>
            </a:r>
            <a:r>
              <a:rPr lang="el-GR" sz="1200" b="1" dirty="0">
                <a:effectLst/>
              </a:rPr>
              <a:t>Φαινότυπος </a:t>
            </a:r>
            <a:r>
              <a:rPr lang="el-GR" sz="1200" dirty="0">
                <a:effectLst/>
              </a:rPr>
              <a:t>κοριτσιού με σύνδρομο </a:t>
            </a:r>
            <a:r>
              <a:rPr lang="en-US" sz="1200" dirty="0">
                <a:effectLst/>
              </a:rPr>
              <a:t>Down</a:t>
            </a:r>
            <a:r>
              <a:rPr lang="el-GR" sz="1200" dirty="0">
                <a:effectLst/>
              </a:rPr>
              <a:t>, (Δ) </a:t>
            </a:r>
            <a:r>
              <a:rPr lang="el-GR" sz="1200" dirty="0" err="1">
                <a:effectLst/>
              </a:rPr>
              <a:t>Καρυώτυπος</a:t>
            </a:r>
            <a:r>
              <a:rPr lang="el-GR" sz="1200" dirty="0">
                <a:effectLst/>
              </a:rPr>
              <a:t> </a:t>
            </a:r>
            <a:r>
              <a:rPr lang="el-GR" sz="1200" b="1" dirty="0">
                <a:effectLst/>
              </a:rPr>
              <a:t>κανονικού</a:t>
            </a:r>
            <a:r>
              <a:rPr lang="el-GR" sz="1200" dirty="0">
                <a:effectLst/>
              </a:rPr>
              <a:t> κοριτσιού, (Ε) Τίποτε από αυτά.</a:t>
            </a:r>
            <a:endParaRPr lang="en-US" sz="1200" dirty="0">
              <a:effectLst/>
            </a:endParaRPr>
          </a:p>
          <a:p>
            <a:pPr eaLnBrk="1" hangingPunct="1">
              <a:spcBef>
                <a:spcPct val="0"/>
              </a:spcBef>
            </a:pPr>
            <a:endParaRPr lang="en-US" altLang="en-US" dirty="0"/>
          </a:p>
        </p:txBody>
      </p:sp>
      <p:sp>
        <p:nvSpPr>
          <p:cNvPr id="68612" name="Slide Number Placeholder 3">
            <a:extLst>
              <a:ext uri="{FF2B5EF4-FFF2-40B4-BE49-F238E27FC236}">
                <a16:creationId xmlns:a16="http://schemas.microsoft.com/office/drawing/2014/main" id="{D835BE97-11B6-FB76-BBFF-4C4BD95950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0AA1FC2-D695-4F40-9B70-525E75003466}" type="slidenum">
              <a:rPr lang="el-GR" altLang="en-US"/>
              <a:pPr eaLnBrk="1" hangingPunct="1"/>
              <a:t>60</a:t>
            </a:fld>
            <a:endParaRPr lang="el-GR"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C07836BF-FE8E-3544-0796-4DC08EA375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7A40C453-26AD-993F-1517-C973945EA1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684" name="Slide Number Placeholder 3">
            <a:extLst>
              <a:ext uri="{FF2B5EF4-FFF2-40B4-BE49-F238E27FC236}">
                <a16:creationId xmlns:a16="http://schemas.microsoft.com/office/drawing/2014/main" id="{FBA927F0-7EF8-FC18-F168-D53C44F929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F7944A2-6C42-4509-8E31-54439CF4454A}" type="slidenum">
              <a:rPr lang="el-GR" altLang="en-US"/>
              <a:pPr eaLnBrk="1" hangingPunct="1"/>
              <a:t>61</a:t>
            </a:fld>
            <a:endParaRPr lang="el-GR"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812A612C-A24D-8E6B-8D1B-55562177CD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4CAE226E-EC7E-44C7-B414-25D3666222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2708" name="Slide Number Placeholder 3">
            <a:extLst>
              <a:ext uri="{FF2B5EF4-FFF2-40B4-BE49-F238E27FC236}">
                <a16:creationId xmlns:a16="http://schemas.microsoft.com/office/drawing/2014/main" id="{CD1C8D44-974D-2D6E-0C2F-6073E27598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5847C8-AC4F-4DD9-A7E3-98CB98E0AE4B}" type="slidenum">
              <a:rPr lang="el-GR" altLang="en-US"/>
              <a:pPr eaLnBrk="1" hangingPunct="1"/>
              <a:t>62</a:t>
            </a:fld>
            <a:endParaRPr lang="el-GR"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06AB7106-DA98-E651-CB0D-BEBDB1C051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1B011238-A7D0-EA24-2B01-7CE8F71438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l-GR" sz="1200" dirty="0">
                <a:effectLst/>
              </a:rPr>
              <a:t>Η εικόνα είναι: (Α) </a:t>
            </a:r>
            <a:r>
              <a:rPr lang="el-GR" sz="1200" dirty="0" err="1">
                <a:effectLst/>
              </a:rPr>
              <a:t>Καρυώτυπος</a:t>
            </a:r>
            <a:r>
              <a:rPr lang="el-GR" sz="1200" dirty="0">
                <a:effectLst/>
              </a:rPr>
              <a:t> κοριτσιού με σύνδρομο </a:t>
            </a:r>
            <a:r>
              <a:rPr lang="en-US" sz="1200" dirty="0">
                <a:effectLst/>
              </a:rPr>
              <a:t>Turner</a:t>
            </a:r>
            <a:r>
              <a:rPr lang="el-GR" sz="1200" dirty="0">
                <a:effectLst/>
              </a:rPr>
              <a:t>, (Β) </a:t>
            </a:r>
            <a:r>
              <a:rPr lang="el-GR" sz="1200" dirty="0" err="1">
                <a:effectLst/>
              </a:rPr>
              <a:t>Καρυώτυπος</a:t>
            </a:r>
            <a:r>
              <a:rPr lang="el-GR" sz="1200" dirty="0">
                <a:effectLst/>
              </a:rPr>
              <a:t> κοριτσιού με σύνδρομο </a:t>
            </a:r>
            <a:r>
              <a:rPr lang="en-US" sz="1200" dirty="0">
                <a:effectLst/>
              </a:rPr>
              <a:t>Down</a:t>
            </a:r>
            <a:r>
              <a:rPr lang="el-GR" sz="1200" dirty="0">
                <a:effectLst/>
              </a:rPr>
              <a:t>, (Γ) Φαινότυπος κοριτσιού με σύνδρομο </a:t>
            </a:r>
            <a:r>
              <a:rPr lang="en-US" sz="1200" dirty="0">
                <a:effectLst/>
              </a:rPr>
              <a:t>Down</a:t>
            </a:r>
            <a:r>
              <a:rPr lang="el-GR" sz="1200" dirty="0">
                <a:effectLst/>
              </a:rPr>
              <a:t>, (Δ) </a:t>
            </a:r>
            <a:r>
              <a:rPr lang="el-GR" sz="1200" dirty="0" err="1">
                <a:effectLst/>
              </a:rPr>
              <a:t>Καρυώτυπος</a:t>
            </a:r>
            <a:r>
              <a:rPr lang="el-GR" sz="1200" dirty="0">
                <a:effectLst/>
              </a:rPr>
              <a:t> αγοριού με Σ </a:t>
            </a:r>
            <a:r>
              <a:rPr lang="en-US" sz="1200" dirty="0" err="1">
                <a:effectLst/>
              </a:rPr>
              <a:t>Klienfelter</a:t>
            </a:r>
            <a:r>
              <a:rPr lang="en-US" sz="1200" dirty="0">
                <a:effectLst/>
              </a:rPr>
              <a:t>.</a:t>
            </a:r>
          </a:p>
          <a:p>
            <a:pPr eaLnBrk="1" hangingPunct="1">
              <a:spcBef>
                <a:spcPct val="0"/>
              </a:spcBef>
            </a:pPr>
            <a:endParaRPr lang="en-US" altLang="en-US" dirty="0"/>
          </a:p>
        </p:txBody>
      </p:sp>
      <p:sp>
        <p:nvSpPr>
          <p:cNvPr id="73732" name="Slide Number Placeholder 3">
            <a:extLst>
              <a:ext uri="{FF2B5EF4-FFF2-40B4-BE49-F238E27FC236}">
                <a16:creationId xmlns:a16="http://schemas.microsoft.com/office/drawing/2014/main" id="{80635E67-B117-30A3-6CB6-1B5682A3BB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6B9BB35-0856-4ECA-8865-9216A598FA18}" type="slidenum">
              <a:rPr lang="el-GR" altLang="en-US"/>
              <a:pPr eaLnBrk="1" hangingPunct="1"/>
              <a:t>63</a:t>
            </a:fld>
            <a:endParaRPr lang="el-GR"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2547B66E-9EC2-A159-6C38-4BDBB7187A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53B5C064-CE3E-1B4C-C613-72746C7599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0116" name="Slide Number Placeholder 3">
            <a:extLst>
              <a:ext uri="{FF2B5EF4-FFF2-40B4-BE49-F238E27FC236}">
                <a16:creationId xmlns:a16="http://schemas.microsoft.com/office/drawing/2014/main" id="{2D975E3D-13E2-EEF8-827B-19FCA11868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AD33D6A-B0D2-47E7-8EEE-9BA3BDBF0C72}" type="slidenum">
              <a:rPr lang="el-GR" altLang="en-US"/>
              <a:pPr eaLnBrk="1" hangingPunct="1"/>
              <a:t>64</a:t>
            </a:fld>
            <a:endParaRPr lang="el-GR"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0A4DDE36-5E7A-8CF8-FFF1-E86D41CCFF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3E6D8329-8212-1460-1912-63E47BBCDB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1140" name="Slide Number Placeholder 3">
            <a:extLst>
              <a:ext uri="{FF2B5EF4-FFF2-40B4-BE49-F238E27FC236}">
                <a16:creationId xmlns:a16="http://schemas.microsoft.com/office/drawing/2014/main" id="{4C6F9229-A43F-42A5-84DE-98ED854A90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5439592-845A-48B3-9E0B-293B5130CA08}" type="slidenum">
              <a:rPr lang="el-GR" altLang="en-US"/>
              <a:pPr eaLnBrk="1" hangingPunct="1"/>
              <a:t>65</a:t>
            </a:fld>
            <a:endParaRPr lang="el-GR"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eaLnBrk="1" hangingPunct="1"/>
            <a:endParaRPr lang="el-GR"/>
          </a:p>
        </p:txBody>
      </p:sp>
      <p:sp>
        <p:nvSpPr>
          <p:cNvPr id="110596" name="Slide Number Placeholder 3"/>
          <p:cNvSpPr>
            <a:spLocks noGrp="1"/>
          </p:cNvSpPr>
          <p:nvPr>
            <p:ph type="sldNum" sz="quarter" idx="5"/>
          </p:nvPr>
        </p:nvSpPr>
        <p:spPr>
          <a:noFill/>
        </p:spPr>
        <p:txBody>
          <a:bodyPr/>
          <a:lstStyle/>
          <a:p>
            <a:fld id="{7A9049F5-22B7-4BFB-A28F-9BD027DC6CD2}" type="slidenum">
              <a:rPr lang="el-GR" smtClean="0"/>
              <a:pPr/>
              <a:t>8</a:t>
            </a:fld>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76699BBA-1D4C-ADEC-A3FE-E4690BB9B4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302F28FB-ACF1-C7D9-9DD9-FC1C1E7F32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sz="1800" dirty="0">
                <a:effectLst/>
                <a:latin typeface="Comic Sans MS" panose="030F0702030302020204" pitchFamily="66" charset="0"/>
                <a:ea typeface="Times New Roman" panose="02020603050405020304" pitchFamily="18" charset="0"/>
                <a:cs typeface="Times New Roman" panose="02020603050405020304" pitchFamily="18" charset="0"/>
              </a:rPr>
              <a:t>Υποδείξτε στα παρακάτω το Σύνδρομο στο οποίο δεν υπάρχει απόκλιση ή βλάβη στη ΔΟΜΗ των Χρωμοσωμάτων αλλά  στον αριθμό τους:  (Α) «</a:t>
            </a:r>
            <a:r>
              <a:rPr lang="el-GR" sz="1800" dirty="0" err="1">
                <a:effectLst/>
                <a:latin typeface="Comic Sans MS" panose="030F0702030302020204" pitchFamily="66" charset="0"/>
                <a:ea typeface="Times New Roman" panose="02020603050405020304" pitchFamily="18" charset="0"/>
                <a:cs typeface="Times New Roman" panose="02020603050405020304" pitchFamily="18" charset="0"/>
              </a:rPr>
              <a:t>Κρι</a:t>
            </a:r>
            <a:r>
              <a:rPr lang="el-GR" sz="1800" dirty="0">
                <a:effectLst/>
                <a:latin typeface="Comic Sans MS" panose="030F0702030302020204" pitchFamily="66" charset="0"/>
                <a:ea typeface="Times New Roman" panose="02020603050405020304" pitchFamily="18" charset="0"/>
                <a:cs typeface="Times New Roman" panose="02020603050405020304" pitchFamily="18" charset="0"/>
              </a:rPr>
              <a:t> Ντου Σα ή Κλάμα Γαλής»,  (Β) Συν. </a:t>
            </a:r>
            <a:r>
              <a:rPr lang="en-US" sz="1800" i="1" dirty="0">
                <a:effectLst/>
                <a:latin typeface="Comic Sans MS" panose="030F0702030302020204" pitchFamily="66" charset="0"/>
                <a:ea typeface="Times New Roman" panose="02020603050405020304" pitchFamily="18" charset="0"/>
                <a:cs typeface="Times New Roman" panose="02020603050405020304" pitchFamily="18" charset="0"/>
              </a:rPr>
              <a:t>Williams</a:t>
            </a:r>
            <a:r>
              <a:rPr lang="el-GR" sz="1800" dirty="0">
                <a:effectLst/>
                <a:latin typeface="Comic Sans MS" panose="030F0702030302020204" pitchFamily="66" charset="0"/>
                <a:ea typeface="Times New Roman" panose="02020603050405020304" pitchFamily="18" charset="0"/>
                <a:cs typeface="Times New Roman" panose="02020603050405020304" pitchFamily="18" charset="0"/>
              </a:rPr>
              <a:t>, (Γ) </a:t>
            </a:r>
            <a:r>
              <a:rPr lang="el-GR" sz="1800" i="1" dirty="0">
                <a:effectLst/>
                <a:latin typeface="Comic Sans MS" panose="030F0702030302020204" pitchFamily="66" charset="0"/>
                <a:ea typeface="Times New Roman" panose="02020603050405020304" pitchFamily="18" charset="0"/>
                <a:cs typeface="Times New Roman" panose="02020603050405020304" pitchFamily="18" charset="0"/>
              </a:rPr>
              <a:t>Συν. </a:t>
            </a:r>
            <a:r>
              <a:rPr lang="en-US" sz="1800" i="1" dirty="0">
                <a:effectLst/>
                <a:latin typeface="Comic Sans MS" panose="030F0702030302020204" pitchFamily="66" charset="0"/>
                <a:ea typeface="Times New Roman" panose="02020603050405020304" pitchFamily="18" charset="0"/>
                <a:cs typeface="Times New Roman" panose="02020603050405020304" pitchFamily="18" charset="0"/>
              </a:rPr>
              <a:t>Klinefelter</a:t>
            </a:r>
            <a:r>
              <a:rPr lang="el-GR" sz="1800" dirty="0">
                <a:effectLst/>
                <a:latin typeface="Comic Sans MS" panose="030F0702030302020204" pitchFamily="66" charset="0"/>
                <a:ea typeface="Times New Roman" panose="02020603050405020304" pitchFamily="18" charset="0"/>
                <a:cs typeface="Times New Roman" panose="02020603050405020304" pitchFamily="18" charset="0"/>
              </a:rPr>
              <a:t>, (Δ) Συν. Χρωμοσώματος Φιλαδέλφειας, (Ε) Κανένα από αυτά. </a:t>
            </a:r>
            <a:endParaRPr lang="en-US" sz="18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l-GR" sz="1200" dirty="0">
                <a:effectLst/>
                <a:latin typeface="Comic Sans MS" panose="030F0702030302020204" pitchFamily="66" charset="0"/>
                <a:ea typeface="Times New Roman" panose="02020603050405020304" pitchFamily="18" charset="0"/>
              </a:rPr>
              <a:t>Υποδείξτε από τα παρακάτω το Σύνδρομο στο οποίο δεν φαίνεται να συνοδεύεται, συνήθως, από μειωμένη νοητική ικανότητα:  (Α) </a:t>
            </a:r>
            <a:r>
              <a:rPr lang="en-US" sz="1200" i="1" dirty="0">
                <a:effectLst/>
                <a:latin typeface="Comic Sans MS" panose="030F0702030302020204" pitchFamily="66" charset="0"/>
                <a:ea typeface="Times New Roman" panose="02020603050405020304" pitchFamily="18" charset="0"/>
              </a:rPr>
              <a:t>Down</a:t>
            </a:r>
            <a:r>
              <a:rPr lang="el-GR" sz="1200" dirty="0">
                <a:effectLst/>
                <a:latin typeface="Comic Sans MS" panose="030F0702030302020204" pitchFamily="66" charset="0"/>
                <a:ea typeface="Times New Roman" panose="02020603050405020304" pitchFamily="18" charset="0"/>
              </a:rPr>
              <a:t>, (Β) </a:t>
            </a:r>
            <a:r>
              <a:rPr lang="en-US" sz="1200" i="1" dirty="0">
                <a:effectLst/>
                <a:latin typeface="Comic Sans MS" panose="030F0702030302020204" pitchFamily="66" charset="0"/>
                <a:ea typeface="Times New Roman" panose="02020603050405020304" pitchFamily="18" charset="0"/>
              </a:rPr>
              <a:t>Turner</a:t>
            </a:r>
            <a:r>
              <a:rPr lang="el-GR" sz="1200" dirty="0">
                <a:effectLst/>
                <a:latin typeface="Comic Sans MS" panose="030F0702030302020204" pitchFamily="66" charset="0"/>
                <a:ea typeface="Times New Roman" panose="02020603050405020304" pitchFamily="18" charset="0"/>
              </a:rPr>
              <a:t>, (Γ) </a:t>
            </a:r>
            <a:r>
              <a:rPr lang="en-US" sz="1200" i="1" dirty="0">
                <a:effectLst/>
                <a:latin typeface="Comic Sans MS" panose="030F0702030302020204" pitchFamily="66" charset="0"/>
                <a:ea typeface="Times New Roman" panose="02020603050405020304" pitchFamily="18" charset="0"/>
              </a:rPr>
              <a:t>Klinefelter</a:t>
            </a:r>
            <a:r>
              <a:rPr lang="el-GR" sz="1200" dirty="0">
                <a:effectLst/>
                <a:latin typeface="Comic Sans MS" panose="030F0702030302020204" pitchFamily="66" charset="0"/>
                <a:ea typeface="Times New Roman" panose="02020603050405020304" pitchFamily="18" charset="0"/>
              </a:rPr>
              <a:t>, (Δ) Συν. </a:t>
            </a:r>
            <a:r>
              <a:rPr lang="en-US" sz="1200" dirty="0">
                <a:effectLst/>
                <a:latin typeface="Comic Sans MS" panose="030F0702030302020204" pitchFamily="66" charset="0"/>
                <a:ea typeface="Times New Roman" panose="02020603050405020304" pitchFamily="18" charset="0"/>
              </a:rPr>
              <a:t>Williams</a:t>
            </a:r>
            <a:r>
              <a:rPr lang="el-GR" sz="1200" dirty="0">
                <a:effectLst/>
                <a:latin typeface="Comic Sans MS" panose="030F0702030302020204" pitchFamily="66" charset="0"/>
                <a:ea typeface="Times New Roman" panose="02020603050405020304" pitchFamily="18" charset="0"/>
              </a:rPr>
              <a:t>, (Ε) κανένα από αυτά. </a:t>
            </a:r>
            <a:endParaRPr lang="en-US" sz="1200" dirty="0">
              <a:effectLst/>
              <a:latin typeface="Times New Roman" panose="02020603050405020304" pitchFamily="18" charset="0"/>
              <a:ea typeface="Times New Roman" panose="02020603050405020304" pitchFamily="18" charset="0"/>
            </a:endParaRPr>
          </a:p>
          <a:p>
            <a:pPr eaLnBrk="1" hangingPunct="1">
              <a:spcBef>
                <a:spcPct val="0"/>
              </a:spcBef>
            </a:pPr>
            <a:endParaRPr lang="en-US" altLang="en-US" dirty="0"/>
          </a:p>
        </p:txBody>
      </p:sp>
      <p:sp>
        <p:nvSpPr>
          <p:cNvPr id="92164" name="Slide Number Placeholder 3">
            <a:extLst>
              <a:ext uri="{FF2B5EF4-FFF2-40B4-BE49-F238E27FC236}">
                <a16:creationId xmlns:a16="http://schemas.microsoft.com/office/drawing/2014/main" id="{59CEF380-521E-2218-9DD2-727DB849F6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8D031FE-1090-4885-82BB-731F566037B8}" type="slidenum">
              <a:rPr lang="el-GR" altLang="en-US"/>
              <a:pPr eaLnBrk="1" hangingPunct="1"/>
              <a:t>66</a:t>
            </a:fld>
            <a:endParaRPr lang="el-GR"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F7197EBE-DC13-606B-ABCC-416F6CA39F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EE4A0F8F-8D33-57BF-2DCC-7E3BBABC5D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9636" name="Slide Number Placeholder 3">
            <a:extLst>
              <a:ext uri="{FF2B5EF4-FFF2-40B4-BE49-F238E27FC236}">
                <a16:creationId xmlns:a16="http://schemas.microsoft.com/office/drawing/2014/main" id="{9C3E8537-27B2-D2DE-AC6B-AC7725A3C2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9FDAC9F-9470-43D5-ADE1-7366C5F7CF44}" type="slidenum">
              <a:rPr lang="el-GR" altLang="en-US"/>
              <a:pPr eaLnBrk="1" hangingPunct="1"/>
              <a:t>68</a:t>
            </a:fld>
            <a:endParaRPr lang="el-GR" altLang="en-US"/>
          </a:p>
        </p:txBody>
      </p:sp>
    </p:spTree>
    <p:extLst>
      <p:ext uri="{BB962C8B-B14F-4D97-AF65-F5344CB8AC3E}">
        <p14:creationId xmlns:p14="http://schemas.microsoft.com/office/powerpoint/2010/main" val="40618782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7893FD4E-2871-5167-DE5F-701194A935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E24667AC-1CA8-986F-DD1E-778CCA02F9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800" dirty="0"/>
              <a:t>SOS!!!!! </a:t>
            </a:r>
            <a:r>
              <a:rPr lang="el-GR" altLang="en-US" sz="2800" dirty="0"/>
              <a:t>ΠΙΟ ΑΝΑΛΥΤΙΚΑ ΣΤΟ ΚΕΦ. 5 ΤΟΥ ΒΙΒΛΙΟΥ</a:t>
            </a:r>
          </a:p>
          <a:p>
            <a:pPr eaLnBrk="1" hangingPunct="1">
              <a:spcBef>
                <a:spcPct val="0"/>
              </a:spcBef>
            </a:pPr>
            <a:endParaRPr lang="el-GR" altLang="en-US" sz="2800" dirty="0"/>
          </a:p>
          <a:p>
            <a:pPr eaLnBrk="1" hangingPunct="1">
              <a:spcBef>
                <a:spcPct val="0"/>
              </a:spcBef>
            </a:pPr>
            <a:endParaRPr lang="en-US" altLang="en-US" sz="2800" dirty="0"/>
          </a:p>
        </p:txBody>
      </p:sp>
      <p:sp>
        <p:nvSpPr>
          <p:cNvPr id="70660" name="Slide Number Placeholder 3">
            <a:extLst>
              <a:ext uri="{FF2B5EF4-FFF2-40B4-BE49-F238E27FC236}">
                <a16:creationId xmlns:a16="http://schemas.microsoft.com/office/drawing/2014/main" id="{2534B865-E7CB-F970-3B9E-1DE29725E2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D6751F5-83DD-4893-B254-2612F0D654F1}" type="slidenum">
              <a:rPr lang="el-GR" altLang="en-US"/>
              <a:pPr eaLnBrk="1" hangingPunct="1"/>
              <a:t>69</a:t>
            </a:fld>
            <a:endParaRPr lang="el-GR" altLang="en-US"/>
          </a:p>
        </p:txBody>
      </p:sp>
    </p:spTree>
    <p:extLst>
      <p:ext uri="{BB962C8B-B14F-4D97-AF65-F5344CB8AC3E}">
        <p14:creationId xmlns:p14="http://schemas.microsoft.com/office/powerpoint/2010/main" val="854123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F4EDC90D-B723-4E82-9A33-130EA52EA299}" type="slidenum">
              <a:rPr lang="el-GR" altLang="en-US" smtClean="0"/>
              <a:pPr/>
              <a:t>71</a:t>
            </a:fld>
            <a:endParaRPr lang="el-GR" altLang="en-US"/>
          </a:p>
        </p:txBody>
      </p:sp>
    </p:spTree>
    <p:extLst>
      <p:ext uri="{BB962C8B-B14F-4D97-AF65-F5344CB8AC3E}">
        <p14:creationId xmlns:p14="http://schemas.microsoft.com/office/powerpoint/2010/main" val="2264326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28EE003-2292-603A-49F8-BD3937BDD1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848C55D4-2930-FDA9-30EB-7B4C421DE1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0180" name="Slide Number Placeholder 3">
            <a:extLst>
              <a:ext uri="{FF2B5EF4-FFF2-40B4-BE49-F238E27FC236}">
                <a16:creationId xmlns:a16="http://schemas.microsoft.com/office/drawing/2014/main" id="{B679AFC2-2AE5-6759-B51B-CA5E69A55D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BBBFD01-030F-4B51-82F3-24B908494BA0}" type="slidenum">
              <a:rPr lang="el-GR" altLang="en-US"/>
              <a:pPr eaLnBrk="1" hangingPunct="1"/>
              <a:t>9</a:t>
            </a:fld>
            <a:endParaRPr lang="el-GR"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pPr eaLnBrk="1" hangingPunct="1"/>
            <a:endParaRPr lang="el-GR"/>
          </a:p>
        </p:txBody>
      </p:sp>
      <p:sp>
        <p:nvSpPr>
          <p:cNvPr id="111620" name="Slide Number Placeholder 3"/>
          <p:cNvSpPr>
            <a:spLocks noGrp="1"/>
          </p:cNvSpPr>
          <p:nvPr>
            <p:ph type="sldNum" sz="quarter" idx="5"/>
          </p:nvPr>
        </p:nvSpPr>
        <p:spPr>
          <a:noFill/>
        </p:spPr>
        <p:txBody>
          <a:bodyPr/>
          <a:lstStyle/>
          <a:p>
            <a:fld id="{7A905972-3AEB-41AE-9F4E-78980A3335EE}" type="slidenum">
              <a:rPr lang="el-GR" smtClean="0"/>
              <a:pPr/>
              <a:t>10</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l-GR"/>
          </a:p>
        </p:txBody>
      </p:sp>
      <p:sp>
        <p:nvSpPr>
          <p:cNvPr id="112644" name="Slide Number Placeholder 3"/>
          <p:cNvSpPr>
            <a:spLocks noGrp="1"/>
          </p:cNvSpPr>
          <p:nvPr>
            <p:ph type="sldNum" sz="quarter" idx="5"/>
          </p:nvPr>
        </p:nvSpPr>
        <p:spPr>
          <a:noFill/>
        </p:spPr>
        <p:txBody>
          <a:bodyPr/>
          <a:lstStyle/>
          <a:p>
            <a:fld id="{4733032E-30E1-4345-A372-A9939C6FAD9B}" type="slidenum">
              <a:rPr lang="el-GR" smtClean="0"/>
              <a:pPr/>
              <a:t>14</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Τα συμπτώματα της </a:t>
            </a:r>
            <a:r>
              <a:rPr lang="el-GR" sz="1200" kern="1200" dirty="0" err="1">
                <a:solidFill>
                  <a:schemeClr val="tx1"/>
                </a:solidFill>
                <a:effectLst/>
                <a:latin typeface="+mn-lt"/>
                <a:ea typeface="+mn-ea"/>
                <a:cs typeface="+mn-cs"/>
              </a:rPr>
              <a:t>φαινυλκετονουρίας</a:t>
            </a:r>
            <a:r>
              <a:rPr lang="el-GR" sz="1200" kern="1200" dirty="0">
                <a:solidFill>
                  <a:schemeClr val="tx1"/>
                </a:solidFill>
                <a:effectLst/>
                <a:latin typeface="+mn-lt"/>
                <a:ea typeface="+mn-ea"/>
                <a:cs typeface="+mn-cs"/>
              </a:rPr>
              <a:t> κυμαίνονται από ήπια έως σοβαρά.</a:t>
            </a:r>
            <a:endParaRPr lang="el-GR" dirty="0">
              <a:effectLst/>
            </a:endParaRPr>
          </a:p>
          <a:p>
            <a:r>
              <a:rPr lang="el-GR" sz="1200" kern="1200" dirty="0">
                <a:solidFill>
                  <a:schemeClr val="tx1"/>
                </a:solidFill>
                <a:effectLst/>
                <a:latin typeface="+mn-lt"/>
                <a:ea typeface="+mn-ea"/>
                <a:cs typeface="+mn-cs"/>
              </a:rPr>
              <a:t>Στην κλασσική μορφή της νόσου η συμπτωματολογία είναι βαριά.</a:t>
            </a:r>
            <a:endParaRPr lang="el-GR" dirty="0">
              <a:effectLst/>
            </a:endParaRPr>
          </a:p>
          <a:p>
            <a:r>
              <a:rPr lang="el-GR" sz="1200" kern="1200" dirty="0">
                <a:solidFill>
                  <a:schemeClr val="tx1"/>
                </a:solidFill>
                <a:effectLst/>
                <a:latin typeface="+mn-lt"/>
                <a:ea typeface="+mn-ea"/>
                <a:cs typeface="+mn-cs"/>
              </a:rPr>
              <a:t>Ωστόσο τα παιδιά κατά τους πρώτους μήνες της ζωής είναι φυσιολογικά.</a:t>
            </a:r>
            <a:endParaRPr lang="el-GR" dirty="0">
              <a:effectLst/>
            </a:endParaRPr>
          </a:p>
          <a:p>
            <a:r>
              <a:rPr lang="el-GR" sz="1200" kern="1200" dirty="0">
                <a:solidFill>
                  <a:schemeClr val="tx1"/>
                </a:solidFill>
                <a:effectLst/>
                <a:latin typeface="+mn-lt"/>
                <a:ea typeface="+mn-ea"/>
                <a:cs typeface="+mn-cs"/>
              </a:rPr>
              <a:t>Εφόσον η πάθηση δε διαγνωσθεί έγκαιρα αρχίζουν να εμφανίζονται διάφορα συμπτώματα τα οποία περιλαμβάνουν σπασμούς, τρόμο, αναστολή της ανάπτυξης, νοητική στέρηση, υπερδραστηριότητα, έκζεμα κ.α.</a:t>
            </a:r>
            <a:endParaRPr lang="el-GR" dirty="0">
              <a:effectLst/>
            </a:endParaRPr>
          </a:p>
          <a:p>
            <a:r>
              <a:rPr lang="el-GR" sz="1200" kern="1200" dirty="0">
                <a:solidFill>
                  <a:schemeClr val="tx1"/>
                </a:solidFill>
                <a:effectLst/>
                <a:latin typeface="+mn-lt"/>
                <a:ea typeface="+mn-ea"/>
                <a:cs typeface="+mn-cs"/>
              </a:rPr>
              <a:t>Σε μια πιο ήπια μορφή της νόσου τα μωρά εμφανίζουν υψηλά επίπεδα </a:t>
            </a:r>
            <a:r>
              <a:rPr lang="el-GR" sz="1200" kern="1200" dirty="0" err="1">
                <a:solidFill>
                  <a:schemeClr val="tx1"/>
                </a:solidFill>
                <a:effectLst/>
                <a:latin typeface="+mn-lt"/>
                <a:ea typeface="+mn-ea"/>
                <a:cs typeface="+mn-cs"/>
              </a:rPr>
              <a:t>φαινυλαλανίνης</a:t>
            </a:r>
            <a:r>
              <a:rPr lang="el-GR" sz="1200" kern="1200" dirty="0">
                <a:solidFill>
                  <a:schemeClr val="tx1"/>
                </a:solidFill>
                <a:effectLst/>
                <a:latin typeface="+mn-lt"/>
                <a:ea typeface="+mn-ea"/>
                <a:cs typeface="+mn-cs"/>
              </a:rPr>
              <a:t> στο αίμα τους και ήπια συμπτώματα. Και σε αυτές τις περιπτώσεις, ωστόσο θα πρέπει να ακολουθήσουν συγκεκριμένη δίαιτα για την αποφυγή ανάπτυξης γνωσιακών δυσλειτουργιών (χαμηλό δείκτη νοημοσύνης </a:t>
            </a:r>
            <a:r>
              <a:rPr lang="el-GR" sz="1200" kern="1200" dirty="0" err="1">
                <a:solidFill>
                  <a:schemeClr val="tx1"/>
                </a:solidFill>
                <a:effectLst/>
                <a:latin typeface="+mn-lt"/>
                <a:ea typeface="+mn-ea"/>
                <a:cs typeface="+mn-cs"/>
              </a:rPr>
              <a:t>κλπ</a:t>
            </a:r>
            <a:r>
              <a:rPr lang="el-GR" sz="1200" kern="1200" dirty="0">
                <a:solidFill>
                  <a:schemeClr val="tx1"/>
                </a:solidFill>
                <a:effectLst/>
                <a:latin typeface="+mn-lt"/>
                <a:ea typeface="+mn-ea"/>
                <a:cs typeface="+mn-cs"/>
              </a:rPr>
              <a:t>).</a:t>
            </a:r>
            <a:endParaRPr lang="el-GR" dirty="0">
              <a:effectLst/>
            </a:endParaRPr>
          </a:p>
          <a:p>
            <a:endParaRPr lang="el-GR" dirty="0"/>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17</a:t>
            </a:fld>
            <a:endParaRPr lang="el-GR" altLang="el-GR"/>
          </a:p>
        </p:txBody>
      </p:sp>
    </p:spTree>
    <p:extLst>
      <p:ext uri="{BB962C8B-B14F-4D97-AF65-F5344CB8AC3E}">
        <p14:creationId xmlns:p14="http://schemas.microsoft.com/office/powerpoint/2010/main" val="2356639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B3CC7424-D6F4-517F-834B-EE9BFCBDF6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D00BF10F-772E-E407-E605-75856FE3D8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3252" name="Slide Number Placeholder 3">
            <a:extLst>
              <a:ext uri="{FF2B5EF4-FFF2-40B4-BE49-F238E27FC236}">
                <a16:creationId xmlns:a16="http://schemas.microsoft.com/office/drawing/2014/main" id="{D5E33597-A406-D047-2812-9B3B497C9F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790BEDF-3F1F-4AD1-B6EB-4FF5136C8B42}" type="slidenum">
              <a:rPr lang="el-GR" altLang="en-US"/>
              <a:pPr eaLnBrk="1" hangingPunct="1"/>
              <a:t>18</a:t>
            </a:fld>
            <a:endParaRPr lang="el-GR"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l-GR"/>
              <a:t>Στυλ κύριου τίτλου</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677974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2217439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l-GR"/>
              <a:t>Στυλ κύριου τίτλου</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3736984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l-GR"/>
              <a:t>Στυλ κύριου τίτλου</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a:t>Επεξεργασία στυλ υποδείγματος κειμένου</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572612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1307613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Στυλ κύριου τίτλου</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l-GR"/>
          </a:p>
        </p:txBody>
      </p:sp>
      <p:sp>
        <p:nvSpPr>
          <p:cNvPr id="4"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3073516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Στυλ κύριου τίτλου</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l-GR"/>
          </a:p>
        </p:txBody>
      </p:sp>
      <p:sp>
        <p:nvSpPr>
          <p:cNvPr id="4"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3859457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nchor="t" anchorCtr="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240131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l-GR"/>
              <a:t>Στυλ κύριου τίτλου</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3119789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l-GR"/>
              <a:t>Στυλ κύριου τίτλου</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1295459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383310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2874275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2118512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3923569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2689621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7" name="Date Placeholder 2"/>
          <p:cNvSpPr>
            <a:spLocks noGrp="1"/>
          </p:cNvSpPr>
          <p:nvPr>
            <p:ph type="dt" sz="half" idx="10"/>
          </p:nvPr>
        </p:nvSpPr>
        <p:spPr/>
        <p:txBody>
          <a:bodyPr/>
          <a:lstStyle/>
          <a:p>
            <a:pPr>
              <a:defRPr/>
            </a:pPr>
            <a:endParaRPr lang="el-GR"/>
          </a:p>
        </p:txBody>
      </p:sp>
      <p:sp>
        <p:nvSpPr>
          <p:cNvPr id="5" name="Footer Placeholder 3"/>
          <p:cNvSpPr>
            <a:spLocks noGrp="1"/>
          </p:cNvSpPr>
          <p:nvPr>
            <p:ph type="ftr" sz="quarter" idx="11"/>
          </p:nvPr>
        </p:nvSpPr>
        <p:spPr/>
        <p:txBody>
          <a:bodyPr/>
          <a:lstStyle/>
          <a:p>
            <a:pPr>
              <a:defRPr/>
            </a:pPr>
            <a:endParaRPr lang="el-GR"/>
          </a:p>
        </p:txBody>
      </p:sp>
      <p:sp>
        <p:nvSpPr>
          <p:cNvPr id="6" name="Slide Number Placeholder 4"/>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33316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l-GR"/>
          </a:p>
        </p:txBody>
      </p:sp>
      <p:sp>
        <p:nvSpPr>
          <p:cNvPr id="5" name="Footer Placeholder 2"/>
          <p:cNvSpPr>
            <a:spLocks noGrp="1"/>
          </p:cNvSpPr>
          <p:nvPr>
            <p:ph type="ftr" sz="quarter" idx="11"/>
          </p:nvPr>
        </p:nvSpPr>
        <p:spPr/>
        <p:txBody>
          <a:bodyPr/>
          <a:lstStyle/>
          <a:p>
            <a:pPr>
              <a:defRPr/>
            </a:pPr>
            <a:endParaRPr lang="el-GR"/>
          </a:p>
        </p:txBody>
      </p:sp>
      <p:sp>
        <p:nvSpPr>
          <p:cNvPr id="6" name="Slide Number Placeholder 3"/>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3937855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l-GR"/>
              <a:t>Στυλ κύριου τίτλου</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7" name="Date Placeholder 4"/>
          <p:cNvSpPr>
            <a:spLocks noGrp="1"/>
          </p:cNvSpPr>
          <p:nvPr>
            <p:ph type="dt" sz="half" idx="10"/>
          </p:nvPr>
        </p:nvSpPr>
        <p:spPr/>
        <p:txBody>
          <a:bodyPr/>
          <a:lstStyle/>
          <a:p>
            <a:pPr>
              <a:defRPr/>
            </a:pPr>
            <a:endParaRPr lang="el-GR"/>
          </a:p>
        </p:txBody>
      </p:sp>
      <p:sp>
        <p:nvSpPr>
          <p:cNvPr id="5" name="Footer Placeholder 5"/>
          <p:cNvSpPr>
            <a:spLocks noGrp="1"/>
          </p:cNvSpPr>
          <p:nvPr>
            <p:ph type="ftr" sz="quarter" idx="11"/>
          </p:nvPr>
        </p:nvSpPr>
        <p:spPr/>
        <p:txBody>
          <a:bodyPr/>
          <a:lstStyle/>
          <a:p>
            <a:pPr>
              <a:defRPr/>
            </a:pPr>
            <a:endParaRPr lang="el-GR"/>
          </a:p>
        </p:txBody>
      </p:sp>
      <p:sp>
        <p:nvSpPr>
          <p:cNvPr id="6" name="Slide Number Placeholder 6"/>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608773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3321133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11660246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l-GR"/>
              <a:t>Στυλ κύριου τίτλου</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3868980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l-GR"/>
              <a:t>Στυλ κύριου τίτλου</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a:t>Επεξεργασία στυλ υποδείγματος κειμένου</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345829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3792667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3571482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Στυλ κύριου τίτλου</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l-GR"/>
          </a:p>
        </p:txBody>
      </p:sp>
      <p:sp>
        <p:nvSpPr>
          <p:cNvPr id="4"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2442897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Στυλ κύριου τίτλου</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l-GR"/>
          </a:p>
        </p:txBody>
      </p:sp>
      <p:sp>
        <p:nvSpPr>
          <p:cNvPr id="4"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1536090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nchor="t" anchorCtr="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3765884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l-GR"/>
              <a:t>Στυλ κύριου τίτλου</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192918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l-GR"/>
              <a:t>Στυλ κύριου τίτλου</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73146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l-GR"/>
              <a:t>Στυλ κύριου τίτλου</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2130083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3911075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1919398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Στυλ κύριου τίτλου</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937500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6785279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21482014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l-GR"/>
          </a:p>
        </p:txBody>
      </p:sp>
      <p:sp>
        <p:nvSpPr>
          <p:cNvPr id="3" name="Footer Placeholder 2"/>
          <p:cNvSpPr>
            <a:spLocks noGrp="1"/>
          </p:cNvSpPr>
          <p:nvPr>
            <p:ph type="ftr" sz="quarter" idx="11"/>
          </p:nvPr>
        </p:nvSpPr>
        <p:spPr/>
        <p:txBody>
          <a:bodyPr/>
          <a:lstStyle/>
          <a:p>
            <a:pPr>
              <a:defRPr/>
            </a:pPr>
            <a:endParaRPr lang="el-G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4316186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l-GR"/>
              <a:t>Στυλ κύριου τίτλου</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1576828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5665175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l-GR"/>
              <a:t>Στυλ κύριου τίτλου</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2002393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Στυλ κύριου τίτλου</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6E0A05-A924-4C3D-A122-F96C34F45F32}" type="slidenum">
              <a:rPr lang="el-GR" altLang="en-US" smtClean="0"/>
              <a:pPr/>
              <a:t>‹#›</a:t>
            </a:fld>
            <a:endParaRPr lang="el-GR" alt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031730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l-GR"/>
              <a:t>Στυλ κύριου τίτλου</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4179720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Στυλ κύριου τίτλου</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6E0A05-A924-4C3D-A122-F96C34F45F32}" type="slidenum">
              <a:rPr lang="el-GR" altLang="en-US" smtClean="0"/>
              <a:pPr/>
              <a:t>‹#›</a:t>
            </a:fld>
            <a:endParaRPr lang="el-GR" alt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60908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l-GR"/>
              <a:t>Στυλ κύριου τίτλου</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4280422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3143452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405538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l-GR"/>
              <a:t>Στυλ κύριου τίτλου</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199769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7" name="Date Placeholder 2"/>
          <p:cNvSpPr>
            <a:spLocks noGrp="1"/>
          </p:cNvSpPr>
          <p:nvPr>
            <p:ph type="dt" sz="half" idx="10"/>
          </p:nvPr>
        </p:nvSpPr>
        <p:spPr/>
        <p:txBody>
          <a:bodyPr/>
          <a:lstStyle/>
          <a:p>
            <a:pPr>
              <a:defRPr/>
            </a:pPr>
            <a:endParaRPr lang="el-GR"/>
          </a:p>
        </p:txBody>
      </p:sp>
      <p:sp>
        <p:nvSpPr>
          <p:cNvPr id="5" name="Footer Placeholder 3"/>
          <p:cNvSpPr>
            <a:spLocks noGrp="1"/>
          </p:cNvSpPr>
          <p:nvPr>
            <p:ph type="ftr" sz="quarter" idx="11"/>
          </p:nvPr>
        </p:nvSpPr>
        <p:spPr/>
        <p:txBody>
          <a:bodyPr/>
          <a:lstStyle/>
          <a:p>
            <a:pPr>
              <a:defRPr/>
            </a:pPr>
            <a:endParaRPr lang="el-GR"/>
          </a:p>
        </p:txBody>
      </p:sp>
      <p:sp>
        <p:nvSpPr>
          <p:cNvPr id="6" name="Slide Number Placeholder 4"/>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420783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l-GR"/>
          </a:p>
        </p:txBody>
      </p:sp>
      <p:sp>
        <p:nvSpPr>
          <p:cNvPr id="5" name="Footer Placeholder 2"/>
          <p:cNvSpPr>
            <a:spLocks noGrp="1"/>
          </p:cNvSpPr>
          <p:nvPr>
            <p:ph type="ftr" sz="quarter" idx="11"/>
          </p:nvPr>
        </p:nvSpPr>
        <p:spPr/>
        <p:txBody>
          <a:bodyPr/>
          <a:lstStyle/>
          <a:p>
            <a:pPr>
              <a:defRPr/>
            </a:pPr>
            <a:endParaRPr lang="el-GR"/>
          </a:p>
        </p:txBody>
      </p:sp>
      <p:sp>
        <p:nvSpPr>
          <p:cNvPr id="6" name="Slide Number Placeholder 3"/>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4199411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l-GR"/>
              <a:t>Στυλ κύριου τίτλου</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7" name="Date Placeholder 4"/>
          <p:cNvSpPr>
            <a:spLocks noGrp="1"/>
          </p:cNvSpPr>
          <p:nvPr>
            <p:ph type="dt" sz="half" idx="10"/>
          </p:nvPr>
        </p:nvSpPr>
        <p:spPr/>
        <p:txBody>
          <a:bodyPr/>
          <a:lstStyle/>
          <a:p>
            <a:pPr>
              <a:defRPr/>
            </a:pPr>
            <a:endParaRPr lang="el-GR"/>
          </a:p>
        </p:txBody>
      </p:sp>
      <p:sp>
        <p:nvSpPr>
          <p:cNvPr id="5" name="Footer Placeholder 5"/>
          <p:cNvSpPr>
            <a:spLocks noGrp="1"/>
          </p:cNvSpPr>
          <p:nvPr>
            <p:ph type="ftr" sz="quarter" idx="11"/>
          </p:nvPr>
        </p:nvSpPr>
        <p:spPr/>
        <p:txBody>
          <a:bodyPr/>
          <a:lstStyle/>
          <a:p>
            <a:pPr>
              <a:defRPr/>
            </a:pPr>
            <a:endParaRPr lang="el-GR"/>
          </a:p>
        </p:txBody>
      </p:sp>
      <p:sp>
        <p:nvSpPr>
          <p:cNvPr id="6" name="Slide Number Placeholder 6"/>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165286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1234898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l-GR"/>
              <a:t>Στυλ κύριου τίτλου</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l-G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l-G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2629311601"/>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l-GR"/>
              <a:t>Στυλ κύριου τίτλου</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l-G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l-G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1028516726"/>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l-GR"/>
            </a:p>
          </p:txBody>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l-GR"/>
            </a:p>
          </p:txBody>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l-GR"/>
            </a:p>
          </p:txBody>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l-GR"/>
            </a:p>
          </p:txBody>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l-GR"/>
            </a:p>
          </p:txBody>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l-GR"/>
            </a:p>
          </p:txBody>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l-GR"/>
            </a:p>
          </p:txBody>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l-GR"/>
            </a:p>
          </p:txBody>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l-GR"/>
            </a:p>
          </p:txBody>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l-GR"/>
            </a:p>
          </p:txBody>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l-GR"/>
            </a:p>
          </p:txBody>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l-GR"/>
            </a:p>
          </p:txBody>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l-GR"/>
            </a:p>
          </p:txBody>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l-GR"/>
            </a:p>
          </p:txBody>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l-GR"/>
            </a:p>
          </p:txBody>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l-GR"/>
            </a:p>
          </p:txBody>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l-GR"/>
            </a:p>
          </p:txBody>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l-GR"/>
            </a:p>
          </p:txBody>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l-GR"/>
            </a:p>
          </p:txBody>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l-GR"/>
            </a:p>
          </p:txBody>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l-GR"/>
            </a:p>
          </p:txBody>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l-GR"/>
            </a:p>
          </p:txBody>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l-GR"/>
            </a:p>
          </p:txBody>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l-GR"/>
            </a:p>
          </p:txBody>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l-GR"/>
              <a:t>Στυλ κύριου τίτλου</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56E0A05-A924-4C3D-A122-F96C34F45F32}" type="slidenum">
              <a:rPr lang="el-GR" altLang="en-US" smtClean="0"/>
              <a:pPr/>
              <a:t>‹#›</a:t>
            </a:fld>
            <a:endParaRPr lang="el-GR" altLang="en-US"/>
          </a:p>
        </p:txBody>
      </p:sp>
    </p:spTree>
    <p:extLst>
      <p:ext uri="{BB962C8B-B14F-4D97-AF65-F5344CB8AC3E}">
        <p14:creationId xmlns:p14="http://schemas.microsoft.com/office/powerpoint/2010/main" val="299988294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0.xml"/><Relationship Id="rId7" Type="http://schemas.openxmlformats.org/officeDocument/2006/relationships/hyperlink" Target="http://en.wikipedia.org/wiki/File:Beta-D-Glucopyranose.svg"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hyperlink" Target="http://en.wikipedia.org/wiki/File:Lactose_Haworth.svg" TargetMode="External"/><Relationship Id="rId10" Type="http://schemas.openxmlformats.org/officeDocument/2006/relationships/image" Target="../media/image13.png"/><Relationship Id="rId4" Type="http://schemas.openxmlformats.org/officeDocument/2006/relationships/notesSlide" Target="../notesSlides/notesSlide10.xml"/><Relationship Id="rId9" Type="http://schemas.openxmlformats.org/officeDocument/2006/relationships/hyperlink" Target="http://en.wikipedia.org/wiki/File:Beta-D-Galactopyranose.sv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el.wikipedia.org/wiki/%CE%9B%CE%B9%CF%80%CE%B1%CF%81%CE%AC_%CE%BF%CE%BE%CE%AD%CE%B1" TargetMode="External"/><Relationship Id="rId5" Type="http://schemas.openxmlformats.org/officeDocument/2006/relationships/hyperlink" Target="https://el.wikipedia.org/wiki/%CE%A0%CE%B1%CF%87%CF%8D_%CE%AD%CE%BD%CF%84%CE%B5%CF%81%CE%BF" TargetMode="External"/><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hyperlink" Target="https://el.wikipedia.org/wiki/%CE%95%CE%BB%CE%BB%CE%AC%CE%B4%CE%B1" TargetMode="External"/><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0.xml"/><Relationship Id="rId5" Type="http://schemas.openxmlformats.org/officeDocument/2006/relationships/image" Target="../media/image20.png"/><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4.xml"/><Relationship Id="rId1" Type="http://schemas.openxmlformats.org/officeDocument/2006/relationships/slideLayout" Target="../slideLayouts/slideLayout40.xml"/><Relationship Id="rId5" Type="http://schemas.openxmlformats.org/officeDocument/2006/relationships/image" Target="../media/image27.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oleObject" Target="../embeddings/oleObject5.bin"/><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25.xml"/><Relationship Id="rId1" Type="http://schemas.openxmlformats.org/officeDocument/2006/relationships/slideLayout" Target="../slideLayouts/slideLayout40.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35.png"/><Relationship Id="rId1" Type="http://schemas.openxmlformats.org/officeDocument/2006/relationships/slideLayout" Target="../slideLayouts/slideLayout36.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oleObject" Target="../embeddings/oleObject8.bin"/><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oleObject" Target="../embeddings/oleObject9.bin"/><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oleObject" Target="../embeddings/oleObject10.bin"/><Relationship Id="rId1" Type="http://schemas.openxmlformats.org/officeDocument/2006/relationships/slideLayout" Target="../slideLayouts/slideLayout41.xml"/><Relationship Id="rId6" Type="http://schemas.openxmlformats.org/officeDocument/2006/relationships/oleObject" Target="../embeddings/oleObject12.bin"/><Relationship Id="rId5" Type="http://schemas.openxmlformats.org/officeDocument/2006/relationships/image" Target="../media/image40.png"/><Relationship Id="rId4" Type="http://schemas.openxmlformats.org/officeDocument/2006/relationships/oleObject" Target="../embeddings/oleObject11.bin"/><Relationship Id="rId9"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40.xml"/><Relationship Id="rId5" Type="http://schemas.openxmlformats.org/officeDocument/2006/relationships/image" Target="../media/image20.png"/><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oleObject" Target="../embeddings/oleObject14.bin"/><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oleObject" Target="../embeddings/oleObject15.bin"/><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oleObject" Target="../embeddings/oleObject16.bin"/><Relationship Id="rId5" Type="http://schemas.openxmlformats.org/officeDocument/2006/relationships/hyperlink" Target="https://wikihealth.gr/health/agchos-kai-diataraches-agchoys/" TargetMode="External"/><Relationship Id="rId4" Type="http://schemas.openxmlformats.org/officeDocument/2006/relationships/hyperlink" Target="https://wikihealth.gr/health/diatarachi-elleimmatikis-prosochis-yperkinitikotita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99D714-08A4-3A59-C9F5-12ECF9D9430B}"/>
              </a:ext>
            </a:extLst>
          </p:cNvPr>
          <p:cNvSpPr>
            <a:spLocks noGrp="1"/>
          </p:cNvSpPr>
          <p:nvPr>
            <p:ph type="title"/>
          </p:nvPr>
        </p:nvSpPr>
        <p:spPr>
          <a:xfrm>
            <a:off x="1040148" y="818984"/>
            <a:ext cx="6772212" cy="3268520"/>
          </a:xfrm>
        </p:spPr>
        <p:txBody>
          <a:bodyPr vert="horz" lIns="91440" tIns="45720" rIns="91440" bIns="45720" rtlCol="0" anchor="b">
            <a:normAutofit/>
          </a:bodyPr>
          <a:lstStyle/>
          <a:p>
            <a:pPr algn="r" defTabSz="914400"/>
            <a:r>
              <a:rPr lang="en-US" sz="4200" kern="1200" dirty="0">
                <a:solidFill>
                  <a:srgbClr val="FFFFFF"/>
                </a:solidFill>
                <a:latin typeface="+mj-lt"/>
                <a:ea typeface="+mj-ea"/>
                <a:cs typeface="+mj-cs"/>
              </a:rPr>
              <a:t>11</a:t>
            </a:r>
            <a:r>
              <a:rPr lang="en-US" sz="4200" kern="1200" baseline="30000" dirty="0">
                <a:solidFill>
                  <a:srgbClr val="FFFFFF"/>
                </a:solidFill>
                <a:latin typeface="+mj-lt"/>
                <a:ea typeface="+mj-ea"/>
                <a:cs typeface="+mj-cs"/>
              </a:rPr>
              <a:t>ο</a:t>
            </a:r>
            <a:r>
              <a:rPr lang="el-GR" baseline="30000" dirty="0">
                <a:solidFill>
                  <a:srgbClr val="FFFFFF"/>
                </a:solidFill>
              </a:rPr>
              <a:t> </a:t>
            </a:r>
            <a:r>
              <a:rPr lang="en-US" sz="4200" kern="1200" dirty="0">
                <a:solidFill>
                  <a:srgbClr val="FFFFFF"/>
                </a:solidFill>
                <a:latin typeface="+mj-lt"/>
                <a:ea typeface="+mj-ea"/>
                <a:cs typeface="+mj-cs"/>
              </a:rPr>
              <a:t> </a:t>
            </a:r>
            <a:r>
              <a:rPr lang="el-GR" sz="4200" kern="1200" dirty="0">
                <a:solidFill>
                  <a:srgbClr val="FFFFFF"/>
                </a:solidFill>
                <a:latin typeface="+mj-lt"/>
                <a:ea typeface="+mj-ea"/>
                <a:cs typeface="+mj-cs"/>
              </a:rPr>
              <a:t>-12</a:t>
            </a:r>
            <a:r>
              <a:rPr lang="el-GR" sz="4200" kern="1200" baseline="30000" dirty="0">
                <a:solidFill>
                  <a:srgbClr val="FFFFFF"/>
                </a:solidFill>
                <a:latin typeface="+mj-lt"/>
                <a:ea typeface="+mj-ea"/>
                <a:cs typeface="+mj-cs"/>
              </a:rPr>
              <a:t>ο</a:t>
            </a:r>
            <a:r>
              <a:rPr lang="el-GR" sz="4200" kern="1200" dirty="0">
                <a:solidFill>
                  <a:srgbClr val="FFFFFF"/>
                </a:solidFill>
                <a:latin typeface="+mj-lt"/>
                <a:ea typeface="+mj-ea"/>
                <a:cs typeface="+mj-cs"/>
              </a:rPr>
              <a:t> </a:t>
            </a:r>
            <a:r>
              <a:rPr lang="en-US" sz="4200" kern="1200" dirty="0" err="1">
                <a:solidFill>
                  <a:srgbClr val="FFFFFF"/>
                </a:solidFill>
                <a:latin typeface="+mj-lt"/>
                <a:ea typeface="+mj-ea"/>
                <a:cs typeface="+mj-cs"/>
              </a:rPr>
              <a:t>Μάθημ</a:t>
            </a:r>
            <a:r>
              <a:rPr lang="en-US" sz="4200" kern="1200" dirty="0">
                <a:solidFill>
                  <a:srgbClr val="FFFFFF"/>
                </a:solidFill>
                <a:latin typeface="+mj-lt"/>
                <a:ea typeface="+mj-ea"/>
                <a:cs typeface="+mj-cs"/>
              </a:rPr>
              <a:t>α, 2024</a:t>
            </a:r>
          </a:p>
        </p:txBody>
      </p:sp>
      <p:sp>
        <p:nvSpPr>
          <p:cNvPr id="3" name="Υπότιτλος 2">
            <a:extLst>
              <a:ext uri="{FF2B5EF4-FFF2-40B4-BE49-F238E27FC236}">
                <a16:creationId xmlns:a16="http://schemas.microsoft.com/office/drawing/2014/main" id="{9CBDF04F-B58A-3C8A-BC47-F317E11BB124}"/>
              </a:ext>
            </a:extLst>
          </p:cNvPr>
          <p:cNvSpPr>
            <a:spLocks noGrp="1"/>
          </p:cNvSpPr>
          <p:nvPr>
            <p:ph idx="1"/>
          </p:nvPr>
        </p:nvSpPr>
        <p:spPr>
          <a:xfrm>
            <a:off x="1448905" y="4797188"/>
            <a:ext cx="4538427" cy="1241828"/>
          </a:xfrm>
        </p:spPr>
        <p:txBody>
          <a:bodyPr vert="horz" lIns="91440" tIns="45720" rIns="91440" bIns="45720" rtlCol="0">
            <a:normAutofit/>
          </a:bodyPr>
          <a:lstStyle/>
          <a:p>
            <a:pPr marL="0" indent="0" algn="r" defTabSz="914400">
              <a:spcBef>
                <a:spcPts val="1000"/>
              </a:spcBef>
              <a:buNone/>
            </a:pPr>
            <a:r>
              <a:rPr lang="en-US" sz="2400" kern="1200">
                <a:solidFill>
                  <a:srgbClr val="FFFFFF"/>
                </a:solidFill>
                <a:latin typeface="+mn-lt"/>
                <a:ea typeface="+mn-ea"/>
                <a:cs typeface="+mn-cs"/>
              </a:rPr>
              <a:t>Γονίδια, Χρωμοσώματα, Ασκήσεις Γενετικής, Γενετικά Σύνδρομα</a:t>
            </a:r>
          </a:p>
        </p:txBody>
      </p:sp>
    </p:spTree>
    <p:extLst>
      <p:ext uri="{BB962C8B-B14F-4D97-AF65-F5344CB8AC3E}">
        <p14:creationId xmlns:p14="http://schemas.microsoft.com/office/powerpoint/2010/main" val="378270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3199" y="286603"/>
            <a:ext cx="5063240" cy="1450757"/>
          </a:xfrm>
        </p:spPr>
        <p:txBody>
          <a:bodyPr vert="horz" lIns="91440" tIns="45720" rIns="91440" bIns="45720" rtlCol="0" anchor="b">
            <a:normAutofit fontScale="90000"/>
          </a:bodyPr>
          <a:lstStyle/>
          <a:p>
            <a:pPr>
              <a:defRPr/>
            </a:pPr>
            <a:r>
              <a:rPr lang="en-US" sz="1900">
                <a:solidFill>
                  <a:schemeClr val="accent2"/>
                </a:solidFill>
              </a:rPr>
              <a:t>΄Αλλοι κοινοί κληρονομικοί χαρακτήρες στον άνθρωπο που κληρονομούνται με τον γνωστό Μενδελικό τρόπο: (όπως το ύψος των μπιζελιών</a:t>
            </a:r>
            <a:br>
              <a:rPr lang="en-US" sz="1900">
                <a:solidFill>
                  <a:schemeClr val="accent2"/>
                </a:solidFill>
              </a:rPr>
            </a:br>
            <a:endParaRPr lang="en-US" sz="1900">
              <a:solidFill>
                <a:schemeClr val="accent2"/>
              </a:solidFill>
            </a:endParaRPr>
          </a:p>
        </p:txBody>
      </p:sp>
      <p:sp>
        <p:nvSpPr>
          <p:cNvPr id="57347" name="Rectangle 1"/>
          <p:cNvSpPr>
            <a:spLocks noChangeArrowheads="1"/>
          </p:cNvSpPr>
          <p:nvPr/>
        </p:nvSpPr>
        <p:spPr bwMode="auto">
          <a:xfrm>
            <a:off x="323528" y="2023962"/>
            <a:ext cx="8208912" cy="3845131"/>
          </a:xfrm>
          <a:prstGeom prst="rect">
            <a:avLst/>
          </a:prstGeom>
        </p:spPr>
        <p:txBody>
          <a:bodyPr vert="horz" lIns="0" tIns="45720" rIns="0" bIns="45720" rtlCol="0">
            <a:normAutofit/>
          </a:bodyPr>
          <a:lstStyle/>
          <a:p>
            <a:pPr indent="107950" defTabSz="914400">
              <a:lnSpc>
                <a:spcPct val="90000"/>
              </a:lnSpc>
              <a:spcAft>
                <a:spcPts val="600"/>
              </a:spcAft>
              <a:buClr>
                <a:schemeClr val="accent1"/>
              </a:buClr>
              <a:buFont typeface="Calibri" panose="020F0502020204030204" pitchFamily="34" charset="0"/>
              <a:tabLst>
                <a:tab pos="450850" algn="l"/>
                <a:tab pos="2879725" algn="l"/>
              </a:tabLst>
            </a:pPr>
            <a:r>
              <a:rPr lang="en-US" sz="1500" dirty="0">
                <a:solidFill>
                  <a:schemeClr val="tx1">
                    <a:lumMod val="75000"/>
                    <a:lumOff val="25000"/>
                  </a:schemeClr>
                </a:solidFill>
              </a:rPr>
              <a:t>	</a:t>
            </a:r>
            <a:r>
              <a:rPr lang="en-US" sz="1500" b="1" dirty="0">
                <a:solidFill>
                  <a:schemeClr val="tx1">
                    <a:lumMod val="75000"/>
                    <a:lumOff val="25000"/>
                  </a:schemeClr>
                </a:solidFill>
              </a:rPr>
              <a:t>     </a:t>
            </a:r>
            <a:r>
              <a:rPr lang="en-US" sz="1500" b="1" u="sng" dirty="0">
                <a:solidFill>
                  <a:schemeClr val="tx1">
                    <a:lumMod val="75000"/>
                    <a:lumOff val="25000"/>
                  </a:schemeClr>
                </a:solidFill>
              </a:rPr>
              <a:t>Επ</a:t>
            </a:r>
            <a:r>
              <a:rPr lang="en-US" sz="1500" b="1" u="sng" dirty="0" err="1">
                <a:solidFill>
                  <a:schemeClr val="tx1">
                    <a:lumMod val="75000"/>
                    <a:lumOff val="25000"/>
                  </a:schemeClr>
                </a:solidFill>
              </a:rPr>
              <a:t>ικρ</a:t>
            </a:r>
            <a:r>
              <a:rPr lang="en-US" sz="1500" b="1" u="sng" dirty="0">
                <a:solidFill>
                  <a:schemeClr val="tx1">
                    <a:lumMod val="75000"/>
                    <a:lumOff val="25000"/>
                  </a:schemeClr>
                </a:solidFill>
              </a:rPr>
              <a:t>ατής</a:t>
            </a:r>
            <a:r>
              <a:rPr lang="en-US" sz="1500" b="1" dirty="0">
                <a:solidFill>
                  <a:schemeClr val="tx1">
                    <a:lumMod val="75000"/>
                    <a:lumOff val="25000"/>
                  </a:schemeClr>
                </a:solidFill>
              </a:rPr>
              <a:t>                        </a:t>
            </a:r>
            <a:r>
              <a:rPr lang="en-US" sz="1500" b="1" u="sng" dirty="0">
                <a:solidFill>
                  <a:schemeClr val="tx1">
                    <a:lumMod val="75000"/>
                    <a:lumOff val="25000"/>
                  </a:schemeClr>
                </a:solidFill>
              </a:rPr>
              <a:t>Υπολειπόμενος</a:t>
            </a:r>
            <a:endParaRPr lang="en-US" sz="1500" b="1" dirty="0">
              <a:solidFill>
                <a:schemeClr val="tx1">
                  <a:lumMod val="75000"/>
                  <a:lumOff val="25000"/>
                </a:schemeClr>
              </a:solidFill>
            </a:endParaRPr>
          </a:p>
          <a:p>
            <a:pPr indent="107950" defTabSz="914400">
              <a:lnSpc>
                <a:spcPct val="90000"/>
              </a:lnSpc>
              <a:spcAft>
                <a:spcPts val="600"/>
              </a:spcAft>
              <a:buClr>
                <a:schemeClr val="accent1"/>
              </a:buClr>
              <a:buFont typeface="Calibri" panose="020F0502020204030204" pitchFamily="34" charset="0"/>
              <a:tabLst>
                <a:tab pos="450850" algn="l"/>
                <a:tab pos="2879725" algn="l"/>
              </a:tabLst>
            </a:pPr>
            <a:r>
              <a:rPr lang="en-US" sz="1500" dirty="0">
                <a:solidFill>
                  <a:schemeClr val="tx1">
                    <a:lumMod val="75000"/>
                    <a:lumOff val="25000"/>
                  </a:schemeClr>
                </a:solidFill>
              </a:rPr>
              <a:t>	</a:t>
            </a:r>
            <a:r>
              <a:rPr lang="en-US" sz="1500" dirty="0" err="1">
                <a:solidFill>
                  <a:schemeClr val="tx1">
                    <a:lumMod val="75000"/>
                    <a:lumOff val="25000"/>
                  </a:schemeClr>
                </a:solidFill>
              </a:rPr>
              <a:t>Σκουρόχρωμ</a:t>
            </a:r>
            <a:r>
              <a:rPr lang="en-US" sz="1500" dirty="0">
                <a:solidFill>
                  <a:schemeClr val="tx1">
                    <a:lumMod val="75000"/>
                    <a:lumOff val="25000"/>
                  </a:schemeClr>
                </a:solidFill>
              </a:rPr>
              <a:t>α μαλλιά 	Ανοιχτόχρωμα μαλλιά</a:t>
            </a:r>
          </a:p>
          <a:p>
            <a:pPr indent="107950" defTabSz="914400">
              <a:lnSpc>
                <a:spcPct val="90000"/>
              </a:lnSpc>
              <a:spcAft>
                <a:spcPts val="600"/>
              </a:spcAft>
              <a:buClr>
                <a:schemeClr val="accent1"/>
              </a:buClr>
              <a:buFont typeface="Calibri" panose="020F0502020204030204" pitchFamily="34" charset="0"/>
              <a:tabLst>
                <a:tab pos="450850" algn="l"/>
                <a:tab pos="2879725" algn="l"/>
              </a:tabLst>
            </a:pPr>
            <a:r>
              <a:rPr lang="en-US" sz="1500" dirty="0">
                <a:solidFill>
                  <a:schemeClr val="tx1">
                    <a:lumMod val="75000"/>
                    <a:lumOff val="25000"/>
                  </a:schemeClr>
                </a:solidFill>
              </a:rPr>
              <a:t>	Κα</a:t>
            </a:r>
            <a:r>
              <a:rPr lang="en-US" sz="1500" dirty="0" err="1">
                <a:solidFill>
                  <a:schemeClr val="tx1">
                    <a:lumMod val="75000"/>
                    <a:lumOff val="25000"/>
                  </a:schemeClr>
                </a:solidFill>
              </a:rPr>
              <a:t>τσ</a:t>
            </a:r>
            <a:r>
              <a:rPr lang="en-US" sz="1500" dirty="0">
                <a:solidFill>
                  <a:schemeClr val="tx1">
                    <a:lumMod val="75000"/>
                    <a:lumOff val="25000"/>
                  </a:schemeClr>
                </a:solidFill>
              </a:rPr>
              <a:t>αρά μαλλιά 	  Ίσια μαλλιά</a:t>
            </a:r>
          </a:p>
          <a:p>
            <a:pPr indent="107950" defTabSz="914400">
              <a:lnSpc>
                <a:spcPct val="90000"/>
              </a:lnSpc>
              <a:spcAft>
                <a:spcPts val="600"/>
              </a:spcAft>
              <a:buClr>
                <a:schemeClr val="accent1"/>
              </a:buClr>
              <a:buFont typeface="Calibri" panose="020F0502020204030204" pitchFamily="34" charset="0"/>
              <a:tabLst>
                <a:tab pos="450850" algn="l"/>
                <a:tab pos="2879725" algn="l"/>
              </a:tabLst>
            </a:pPr>
            <a:r>
              <a:rPr lang="en-US" sz="1500" dirty="0">
                <a:solidFill>
                  <a:schemeClr val="tx1">
                    <a:lumMod val="75000"/>
                    <a:lumOff val="25000"/>
                  </a:schemeClr>
                </a:solidFill>
              </a:rPr>
              <a:t>	Κα</a:t>
            </a:r>
            <a:r>
              <a:rPr lang="en-US" sz="1500" dirty="0" err="1">
                <a:solidFill>
                  <a:schemeClr val="tx1">
                    <a:lumMod val="75000"/>
                    <a:lumOff val="25000"/>
                  </a:schemeClr>
                </a:solidFill>
              </a:rPr>
              <a:t>νονική</a:t>
            </a:r>
            <a:r>
              <a:rPr lang="en-US" sz="1500" dirty="0">
                <a:solidFill>
                  <a:schemeClr val="tx1">
                    <a:lumMod val="75000"/>
                    <a:lumOff val="25000"/>
                  </a:schemeClr>
                </a:solidFill>
              </a:rPr>
              <a:t> </a:t>
            </a:r>
            <a:r>
              <a:rPr lang="en-US" sz="1500" dirty="0" err="1">
                <a:solidFill>
                  <a:schemeClr val="tx1">
                    <a:lumMod val="75000"/>
                    <a:lumOff val="25000"/>
                  </a:schemeClr>
                </a:solidFill>
              </a:rPr>
              <a:t>χρωστική</a:t>
            </a:r>
            <a:r>
              <a:rPr lang="en-US" sz="1500" dirty="0">
                <a:solidFill>
                  <a:schemeClr val="tx1">
                    <a:lumMod val="75000"/>
                    <a:lumOff val="25000"/>
                  </a:schemeClr>
                </a:solidFill>
              </a:rPr>
              <a:t> 	  </a:t>
            </a:r>
            <a:r>
              <a:rPr lang="en-US" sz="1500" dirty="0" err="1">
                <a:solidFill>
                  <a:schemeClr val="tx1">
                    <a:lumMod val="75000"/>
                    <a:lumOff val="25000"/>
                  </a:schemeClr>
                </a:solidFill>
              </a:rPr>
              <a:t>Αλφισμός</a:t>
            </a:r>
            <a:endParaRPr lang="en-US" sz="1500" dirty="0">
              <a:solidFill>
                <a:schemeClr val="tx1">
                  <a:lumMod val="75000"/>
                  <a:lumOff val="25000"/>
                </a:schemeClr>
              </a:solidFill>
            </a:endParaRPr>
          </a:p>
          <a:p>
            <a:pPr indent="107950" defTabSz="914400">
              <a:lnSpc>
                <a:spcPct val="90000"/>
              </a:lnSpc>
              <a:spcAft>
                <a:spcPts val="600"/>
              </a:spcAft>
              <a:buClr>
                <a:schemeClr val="accent1"/>
              </a:buClr>
              <a:buFont typeface="Calibri" panose="020F0502020204030204" pitchFamily="34" charset="0"/>
              <a:tabLst>
                <a:tab pos="450850" algn="l"/>
                <a:tab pos="2879725" algn="l"/>
              </a:tabLst>
            </a:pPr>
            <a:r>
              <a:rPr lang="en-US" sz="1500" dirty="0">
                <a:solidFill>
                  <a:schemeClr val="tx1">
                    <a:lumMod val="75000"/>
                    <a:lumOff val="25000"/>
                  </a:schemeClr>
                </a:solidFill>
              </a:rPr>
              <a:t>	</a:t>
            </a:r>
            <a:r>
              <a:rPr lang="en-US" sz="1500" dirty="0" err="1">
                <a:solidFill>
                  <a:schemeClr val="tx1">
                    <a:lumMod val="75000"/>
                    <a:lumOff val="25000"/>
                  </a:schemeClr>
                </a:solidFill>
              </a:rPr>
              <a:t>Ελεύθερος</a:t>
            </a:r>
            <a:r>
              <a:rPr lang="en-US" sz="1500" dirty="0">
                <a:solidFill>
                  <a:schemeClr val="tx1">
                    <a:lumMod val="75000"/>
                    <a:lumOff val="25000"/>
                  </a:schemeClr>
                </a:solidFill>
              </a:rPr>
              <a:t> </a:t>
            </a:r>
            <a:r>
              <a:rPr lang="en-US" sz="1500" dirty="0" err="1">
                <a:solidFill>
                  <a:schemeClr val="tx1">
                    <a:lumMod val="75000"/>
                    <a:lumOff val="25000"/>
                  </a:schemeClr>
                </a:solidFill>
              </a:rPr>
              <a:t>λο</a:t>
            </a:r>
            <a:r>
              <a:rPr lang="en-US" sz="1500" dirty="0">
                <a:solidFill>
                  <a:schemeClr val="tx1">
                    <a:lumMod val="75000"/>
                    <a:lumOff val="25000"/>
                  </a:schemeClr>
                </a:solidFill>
              </a:rPr>
              <a:t>βός αυτιού 	Κολλημένος λοβός</a:t>
            </a:r>
          </a:p>
          <a:p>
            <a:pPr indent="107950" defTabSz="914400">
              <a:lnSpc>
                <a:spcPct val="90000"/>
              </a:lnSpc>
              <a:spcAft>
                <a:spcPts val="600"/>
              </a:spcAft>
              <a:buClr>
                <a:schemeClr val="accent1"/>
              </a:buClr>
              <a:buFont typeface="Calibri" panose="020F0502020204030204" pitchFamily="34" charset="0"/>
              <a:tabLst>
                <a:tab pos="450850" algn="l"/>
                <a:tab pos="2879725" algn="l"/>
              </a:tabLst>
            </a:pPr>
            <a:r>
              <a:rPr lang="en-US" sz="1500" dirty="0">
                <a:solidFill>
                  <a:schemeClr val="tx1">
                    <a:lumMod val="75000"/>
                    <a:lumOff val="25000"/>
                  </a:schemeClr>
                </a:solidFill>
              </a:rPr>
              <a:t>	</a:t>
            </a:r>
            <a:r>
              <a:rPr lang="en-US" sz="1500" dirty="0" err="1">
                <a:solidFill>
                  <a:schemeClr val="tx1">
                    <a:lumMod val="75000"/>
                    <a:lumOff val="25000"/>
                  </a:schemeClr>
                </a:solidFill>
              </a:rPr>
              <a:t>Τούφ</a:t>
            </a:r>
            <a:r>
              <a:rPr lang="en-US" sz="1500" dirty="0">
                <a:solidFill>
                  <a:schemeClr val="tx1">
                    <a:lumMod val="75000"/>
                    <a:lumOff val="25000"/>
                  </a:schemeClr>
                </a:solidFill>
              </a:rPr>
              <a:t>α λευκών μαλλιών 	Κανονικά μαλλιά</a:t>
            </a:r>
          </a:p>
          <a:p>
            <a:pPr indent="107950" defTabSz="914400">
              <a:lnSpc>
                <a:spcPct val="90000"/>
              </a:lnSpc>
              <a:spcAft>
                <a:spcPts val="600"/>
              </a:spcAft>
              <a:buClr>
                <a:schemeClr val="accent1"/>
              </a:buClr>
              <a:buFont typeface="Calibri" panose="020F0502020204030204" pitchFamily="34" charset="0"/>
              <a:tabLst>
                <a:tab pos="450850" algn="l"/>
                <a:tab pos="2879725" algn="l"/>
              </a:tabLst>
            </a:pPr>
            <a:r>
              <a:rPr lang="en-US" sz="1500" dirty="0">
                <a:solidFill>
                  <a:schemeClr val="tx1">
                    <a:lumMod val="75000"/>
                    <a:lumOff val="25000"/>
                  </a:schemeClr>
                </a:solidFill>
              </a:rPr>
              <a:t>	</a:t>
            </a:r>
            <a:r>
              <a:rPr lang="en-US" sz="1500" dirty="0" err="1">
                <a:solidFill>
                  <a:schemeClr val="tx1">
                    <a:lumMod val="75000"/>
                    <a:lumOff val="25000"/>
                  </a:schemeClr>
                </a:solidFill>
              </a:rPr>
              <a:t>Θετικό</a:t>
            </a:r>
            <a:r>
              <a:rPr lang="en-US" sz="1500" dirty="0">
                <a:solidFill>
                  <a:schemeClr val="tx1">
                    <a:lumMod val="75000"/>
                    <a:lumOff val="25000"/>
                  </a:schemeClr>
                </a:solidFill>
              </a:rPr>
              <a:t> Rhesus 	 </a:t>
            </a:r>
            <a:r>
              <a:rPr lang="en-US" sz="1500" dirty="0" err="1">
                <a:solidFill>
                  <a:schemeClr val="tx1">
                    <a:lumMod val="75000"/>
                    <a:lumOff val="25000"/>
                  </a:schemeClr>
                </a:solidFill>
              </a:rPr>
              <a:t>Αρνητικό</a:t>
            </a:r>
            <a:r>
              <a:rPr lang="en-US" sz="1500" dirty="0">
                <a:solidFill>
                  <a:schemeClr val="tx1">
                    <a:lumMod val="75000"/>
                    <a:lumOff val="25000"/>
                  </a:schemeClr>
                </a:solidFill>
              </a:rPr>
              <a:t> Rhesus</a:t>
            </a:r>
          </a:p>
          <a:p>
            <a:pPr indent="107950" defTabSz="914400">
              <a:lnSpc>
                <a:spcPct val="90000"/>
              </a:lnSpc>
              <a:spcAft>
                <a:spcPts val="600"/>
              </a:spcAft>
              <a:buClr>
                <a:schemeClr val="accent1"/>
              </a:buClr>
              <a:buFont typeface="Calibri" panose="020F0502020204030204" pitchFamily="34" charset="0"/>
              <a:tabLst>
                <a:tab pos="450850" algn="l"/>
                <a:tab pos="2879725" algn="l"/>
              </a:tabLst>
            </a:pPr>
            <a:r>
              <a:rPr lang="en-US" sz="1500" dirty="0">
                <a:solidFill>
                  <a:schemeClr val="tx1">
                    <a:lumMod val="75000"/>
                    <a:lumOff val="25000"/>
                  </a:schemeClr>
                </a:solidFill>
              </a:rPr>
              <a:t>	Κα</a:t>
            </a:r>
            <a:r>
              <a:rPr lang="en-US" sz="1500" dirty="0" err="1">
                <a:solidFill>
                  <a:schemeClr val="tx1">
                    <a:lumMod val="75000"/>
                    <a:lumOff val="25000"/>
                  </a:schemeClr>
                </a:solidFill>
              </a:rPr>
              <a:t>νονική</a:t>
            </a:r>
            <a:r>
              <a:rPr lang="en-US" sz="1500" dirty="0">
                <a:solidFill>
                  <a:schemeClr val="tx1">
                    <a:lumMod val="75000"/>
                    <a:lumOff val="25000"/>
                  </a:schemeClr>
                </a:solidFill>
              </a:rPr>
              <a:t> </a:t>
            </a:r>
            <a:r>
              <a:rPr lang="en-US" sz="1500" dirty="0" err="1">
                <a:solidFill>
                  <a:schemeClr val="tx1">
                    <a:lumMod val="75000"/>
                    <a:lumOff val="25000"/>
                  </a:schemeClr>
                </a:solidFill>
              </a:rPr>
              <a:t>όρ</a:t>
            </a:r>
            <a:r>
              <a:rPr lang="en-US" sz="1500" dirty="0">
                <a:solidFill>
                  <a:schemeClr val="tx1">
                    <a:lumMod val="75000"/>
                    <a:lumOff val="25000"/>
                  </a:schemeClr>
                </a:solidFill>
              </a:rPr>
              <a:t>αση 	 Αχρωματοψία</a:t>
            </a:r>
          </a:p>
          <a:p>
            <a:pPr indent="107950" defTabSz="914400">
              <a:lnSpc>
                <a:spcPct val="90000"/>
              </a:lnSpc>
              <a:spcAft>
                <a:spcPts val="600"/>
              </a:spcAft>
              <a:buClr>
                <a:schemeClr val="accent1"/>
              </a:buClr>
              <a:buFont typeface="Calibri" panose="020F0502020204030204" pitchFamily="34" charset="0"/>
              <a:tabLst>
                <a:tab pos="450850" algn="l"/>
                <a:tab pos="2879725" algn="l"/>
              </a:tabLst>
            </a:pPr>
            <a:r>
              <a:rPr lang="en-US" sz="1500" dirty="0">
                <a:solidFill>
                  <a:schemeClr val="tx1">
                    <a:lumMod val="75000"/>
                    <a:lumOff val="25000"/>
                  </a:schemeClr>
                </a:solidFill>
              </a:rPr>
              <a:t>	</a:t>
            </a:r>
            <a:r>
              <a:rPr lang="en-US" sz="1500" dirty="0" err="1">
                <a:solidFill>
                  <a:schemeClr val="tx1">
                    <a:lumMod val="75000"/>
                    <a:lumOff val="25000"/>
                  </a:schemeClr>
                </a:solidFill>
              </a:rPr>
              <a:t>Μετ</a:t>
            </a:r>
            <a:r>
              <a:rPr lang="en-US" sz="1500" dirty="0">
                <a:solidFill>
                  <a:schemeClr val="tx1">
                    <a:lumMod val="75000"/>
                    <a:lumOff val="25000"/>
                  </a:schemeClr>
                </a:solidFill>
              </a:rPr>
              <a:t>αβολισμός Φαιν/νίνης    </a:t>
            </a:r>
            <a:r>
              <a:rPr lang="el-GR" sz="1500" dirty="0">
                <a:solidFill>
                  <a:schemeClr val="tx1">
                    <a:lumMod val="75000"/>
                    <a:lumOff val="25000"/>
                  </a:schemeClr>
                </a:solidFill>
              </a:rPr>
              <a:t>     </a:t>
            </a:r>
            <a:r>
              <a:rPr lang="en-US" sz="1500" dirty="0">
                <a:solidFill>
                  <a:schemeClr val="tx1">
                    <a:lumMod val="75000"/>
                    <a:lumOff val="25000"/>
                  </a:schemeClr>
                </a:solidFill>
              </a:rPr>
              <a:t>Φα</a:t>
            </a:r>
            <a:r>
              <a:rPr lang="en-US" sz="1500" dirty="0" err="1">
                <a:solidFill>
                  <a:schemeClr val="tx1">
                    <a:lumMod val="75000"/>
                    <a:lumOff val="25000"/>
                  </a:schemeClr>
                </a:solidFill>
              </a:rPr>
              <a:t>ινυλκετονουρί</a:t>
            </a:r>
            <a:r>
              <a:rPr lang="en-US" sz="1500" dirty="0">
                <a:solidFill>
                  <a:schemeClr val="tx1">
                    <a:lumMod val="75000"/>
                    <a:lumOff val="25000"/>
                  </a:schemeClr>
                </a:solidFill>
              </a:rPr>
              <a:t>α</a:t>
            </a:r>
          </a:p>
          <a:p>
            <a:pPr indent="107950" defTabSz="914400">
              <a:lnSpc>
                <a:spcPct val="90000"/>
              </a:lnSpc>
              <a:spcAft>
                <a:spcPts val="600"/>
              </a:spcAft>
              <a:buClr>
                <a:schemeClr val="accent1"/>
              </a:buClr>
              <a:buFont typeface="Calibri" panose="020F0502020204030204" pitchFamily="34" charset="0"/>
              <a:tabLst>
                <a:tab pos="450850" algn="l"/>
                <a:tab pos="2879725" algn="l"/>
              </a:tabLst>
            </a:pPr>
            <a:r>
              <a:rPr lang="en-US" sz="1500" dirty="0">
                <a:solidFill>
                  <a:schemeClr val="tx1">
                    <a:lumMod val="75000"/>
                    <a:lumOff val="25000"/>
                  </a:schemeClr>
                </a:solidFill>
              </a:rPr>
              <a:t>    </a:t>
            </a:r>
            <a:r>
              <a:rPr lang="el-GR" sz="1500" dirty="0">
                <a:solidFill>
                  <a:schemeClr val="tx1">
                    <a:lumMod val="75000"/>
                    <a:lumOff val="25000"/>
                  </a:schemeClr>
                </a:solidFill>
              </a:rPr>
              <a:t>    </a:t>
            </a:r>
            <a:r>
              <a:rPr lang="en-US" sz="1500" dirty="0" err="1">
                <a:solidFill>
                  <a:schemeClr val="tx1">
                    <a:lumMod val="75000"/>
                    <a:lumOff val="25000"/>
                  </a:schemeClr>
                </a:solidFill>
              </a:rPr>
              <a:t>Ικ</a:t>
            </a:r>
            <a:r>
              <a:rPr lang="en-US" sz="1500" dirty="0">
                <a:solidFill>
                  <a:schemeClr val="tx1">
                    <a:lumMod val="75000"/>
                    <a:lumOff val="25000"/>
                  </a:schemeClr>
                </a:solidFill>
              </a:rPr>
              <a:t>ανότητα αναδίπλωσης    Ανικανότητα</a:t>
            </a:r>
            <a:r>
              <a:rPr lang="el-GR" sz="1500" dirty="0">
                <a:solidFill>
                  <a:schemeClr val="tx1">
                    <a:lumMod val="75000"/>
                    <a:lumOff val="25000"/>
                  </a:schemeClr>
                </a:solidFill>
              </a:rPr>
              <a:t> αναδίπλωσης</a:t>
            </a:r>
            <a:r>
              <a:rPr lang="en-US" sz="1500" dirty="0">
                <a:solidFill>
                  <a:schemeClr val="tx1">
                    <a:lumMod val="75000"/>
                    <a:lumOff val="25000"/>
                  </a:schemeClr>
                </a:solidFill>
              </a:rPr>
              <a:t> </a:t>
            </a:r>
            <a:r>
              <a:rPr lang="en-US" sz="1500" dirty="0" err="1">
                <a:solidFill>
                  <a:schemeClr val="tx1">
                    <a:lumMod val="75000"/>
                    <a:lumOff val="25000"/>
                  </a:schemeClr>
                </a:solidFill>
              </a:rPr>
              <a:t>γλώσσ</a:t>
            </a:r>
            <a:r>
              <a:rPr lang="en-US" sz="1500" dirty="0">
                <a:solidFill>
                  <a:schemeClr val="tx1">
                    <a:lumMod val="75000"/>
                    <a:lumOff val="25000"/>
                  </a:schemeClr>
                </a:solidFill>
              </a:rPr>
              <a:t>ας</a:t>
            </a:r>
          </a:p>
          <a:p>
            <a:pPr indent="107950" defTabSz="914400">
              <a:lnSpc>
                <a:spcPct val="90000"/>
              </a:lnSpc>
              <a:spcAft>
                <a:spcPts val="600"/>
              </a:spcAft>
              <a:buClr>
                <a:schemeClr val="accent1"/>
              </a:buClr>
              <a:buFont typeface="Calibri" panose="020F0502020204030204" pitchFamily="34" charset="0"/>
              <a:tabLst>
                <a:tab pos="450850" algn="l"/>
                <a:tab pos="2879725" algn="l"/>
              </a:tabLst>
            </a:pPr>
            <a:endParaRPr lang="en-US" sz="1500" dirty="0">
              <a:solidFill>
                <a:schemeClr val="tx1">
                  <a:lumMod val="75000"/>
                  <a:lumOff val="2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2"/>
          <p:cNvSpPr txBox="1">
            <a:spLocks noChangeArrowheads="1"/>
          </p:cNvSpPr>
          <p:nvPr/>
        </p:nvSpPr>
        <p:spPr bwMode="auto">
          <a:xfrm>
            <a:off x="1357313" y="785813"/>
            <a:ext cx="7000875" cy="4739759"/>
          </a:xfrm>
          <a:prstGeom prst="rect">
            <a:avLst/>
          </a:prstGeom>
          <a:noFill/>
          <a:ln w="9525">
            <a:noFill/>
            <a:miter lim="800000"/>
            <a:headEnd/>
            <a:tailEnd/>
          </a:ln>
        </p:spPr>
        <p:txBody>
          <a:bodyPr>
            <a:spAutoFit/>
          </a:bodyPr>
          <a:lstStyle/>
          <a:p>
            <a:r>
              <a:rPr lang="el-GR" dirty="0"/>
              <a:t>Ας υποθέσουμε πως μια γυναίκα (Η Τασία) που δεν έχει Αλφισμό, παντρεύεται τον Τάσο, που και αυτός δεν έχει Αλφισμό και σχεδιάζουν να κάνουν παιδί. Τί πιθανότητες έχει το ζευγάρι να γεννήσει παιδί με Αλφισμό, όταν γνωρίζουμε πως και ο πατέρας του Τάσου και της Τασίας είχαν Αλφισμό; (Μας έχει δοθεί ο προηγούμενος πίνακας με τις γενετικές παθήσεις ή χαρακτηριστικά).</a:t>
            </a:r>
          </a:p>
          <a:p>
            <a:endParaRPr lang="el-GR" dirty="0"/>
          </a:p>
          <a:p>
            <a:r>
              <a:rPr lang="el-GR" u="sng" dirty="0"/>
              <a:t>Απάντηση: </a:t>
            </a:r>
            <a:r>
              <a:rPr lang="el-GR" dirty="0"/>
              <a:t>Η Τασία δεν έχει Αλφισμό, άρα ο Γονότυπός της είναι ή ΑΑ ή </a:t>
            </a:r>
            <a:r>
              <a:rPr lang="el-GR" dirty="0" err="1"/>
              <a:t>Αα</a:t>
            </a:r>
            <a:r>
              <a:rPr lang="el-GR" dirty="0"/>
              <a:t>. Επειδή όμως ο πατέρας της έχει αλφισμό, (ο πατέρας της) έχει γονότυπο </a:t>
            </a:r>
            <a:r>
              <a:rPr lang="el-GR" dirty="0" err="1"/>
              <a:t>αα</a:t>
            </a:r>
            <a:r>
              <a:rPr lang="el-GR" dirty="0"/>
              <a:t>. Επομένως, η Τασία έχει πάρει οπωσδήποτε ένα α από τον πατέρα της. Άρα η Τασία έχει γονότυπο </a:t>
            </a:r>
            <a:r>
              <a:rPr lang="el-GR" dirty="0" err="1"/>
              <a:t>Αα</a:t>
            </a:r>
            <a:r>
              <a:rPr lang="el-GR" dirty="0"/>
              <a:t>.</a:t>
            </a:r>
          </a:p>
          <a:p>
            <a:r>
              <a:rPr lang="el-GR" dirty="0"/>
              <a:t>Το ίδιο συμβαίνει και με τον Τάσο, έχει γονότυπο </a:t>
            </a:r>
            <a:r>
              <a:rPr lang="el-GR" dirty="0" err="1"/>
              <a:t>Αα</a:t>
            </a:r>
            <a:r>
              <a:rPr lang="el-GR" dirty="0"/>
              <a:t>.</a:t>
            </a:r>
          </a:p>
          <a:p>
            <a:r>
              <a:rPr lang="el-GR" dirty="0"/>
              <a:t>Επομένως, η διασταύρωση που θα κάνω είναι:</a:t>
            </a:r>
          </a:p>
          <a:p>
            <a:endParaRPr lang="el-GR" dirty="0"/>
          </a:p>
          <a:p>
            <a:r>
              <a:rPr lang="el-GR" dirty="0"/>
              <a:t>                                  (Τασία) </a:t>
            </a:r>
            <a:r>
              <a:rPr lang="el-GR" sz="2400" dirty="0" err="1"/>
              <a:t>Αα</a:t>
            </a:r>
            <a:r>
              <a:rPr lang="el-GR" dirty="0"/>
              <a:t> </a:t>
            </a:r>
            <a:r>
              <a:rPr lang="el-GR" sz="3200" dirty="0"/>
              <a:t>Χ </a:t>
            </a:r>
            <a:r>
              <a:rPr lang="el-GR" sz="2400" dirty="0" err="1"/>
              <a:t>Αα</a:t>
            </a:r>
            <a:r>
              <a:rPr lang="el-GR" sz="2400" dirty="0"/>
              <a:t>  (</a:t>
            </a:r>
            <a:r>
              <a:rPr lang="el-GR" dirty="0"/>
              <a:t>Τάσος</a:t>
            </a:r>
            <a:r>
              <a:rPr lang="el-GR" sz="2400" dirty="0"/>
              <a:t>)</a:t>
            </a:r>
            <a:endParaRPr lang="el-G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8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1428750" y="571500"/>
            <a:ext cx="5786438" cy="1970088"/>
          </a:xfrm>
          <a:prstGeom prst="rect">
            <a:avLst/>
          </a:prstGeom>
          <a:noFill/>
          <a:ln w="9525">
            <a:noFill/>
            <a:miter lim="800000"/>
            <a:headEnd/>
            <a:tailEnd/>
          </a:ln>
        </p:spPr>
        <p:txBody>
          <a:bodyPr>
            <a:spAutoFit/>
          </a:bodyPr>
          <a:lstStyle/>
          <a:p>
            <a:r>
              <a:rPr lang="el-GR"/>
              <a:t>(Τασία)     </a:t>
            </a:r>
            <a:r>
              <a:rPr lang="el-GR" sz="2400"/>
              <a:t>Αα</a:t>
            </a:r>
            <a:r>
              <a:rPr lang="el-GR"/>
              <a:t>           </a:t>
            </a:r>
            <a:r>
              <a:rPr lang="el-GR" sz="3200"/>
              <a:t>Χ     </a:t>
            </a:r>
            <a:r>
              <a:rPr lang="el-GR" sz="2400"/>
              <a:t>Αα       (</a:t>
            </a:r>
            <a:r>
              <a:rPr lang="el-GR"/>
              <a:t>Τάσος</a:t>
            </a:r>
            <a:r>
              <a:rPr lang="el-GR" sz="2400"/>
              <a:t>)</a:t>
            </a:r>
          </a:p>
          <a:p>
            <a:r>
              <a:rPr lang="el-GR"/>
              <a:t>Πιθανοί τύποι                         Πιθανοί τύποι</a:t>
            </a:r>
          </a:p>
          <a:p>
            <a:r>
              <a:rPr lang="el-GR"/>
              <a:t>ωαρίων της Τασίας                 σπερματοζωαρίων</a:t>
            </a:r>
          </a:p>
          <a:p>
            <a:endParaRPr lang="el-GR"/>
          </a:p>
          <a:p>
            <a:r>
              <a:rPr lang="el-GR"/>
              <a:t>Α,     α ,                                         Α,   α</a:t>
            </a:r>
          </a:p>
          <a:p>
            <a:endParaRPr lang="el-GR"/>
          </a:p>
        </p:txBody>
      </p:sp>
      <p:pic>
        <p:nvPicPr>
          <p:cNvPr id="59395" name="Picture 2"/>
          <p:cNvPicPr>
            <a:picLocks noChangeAspect="1" noChangeArrowheads="1"/>
          </p:cNvPicPr>
          <p:nvPr/>
        </p:nvPicPr>
        <p:blipFill>
          <a:blip r:embed="rId4" cstate="print"/>
          <a:srcRect/>
          <a:stretch>
            <a:fillRect/>
          </a:stretch>
        </p:blipFill>
        <p:spPr bwMode="auto">
          <a:xfrm>
            <a:off x="1285875" y="3214688"/>
            <a:ext cx="5324475" cy="3324225"/>
          </a:xfrm>
          <a:prstGeom prst="rect">
            <a:avLst/>
          </a:prstGeom>
          <a:noFill/>
          <a:ln w="9525">
            <a:noFill/>
            <a:miter lim="800000"/>
            <a:headEnd/>
            <a:tailEnd/>
          </a:ln>
        </p:spPr>
      </p:pic>
      <p:sp>
        <p:nvSpPr>
          <p:cNvPr id="59396" name="TextBox 3"/>
          <p:cNvSpPr txBox="1">
            <a:spLocks noChangeArrowheads="1"/>
          </p:cNvSpPr>
          <p:nvPr/>
        </p:nvSpPr>
        <p:spPr bwMode="auto">
          <a:xfrm>
            <a:off x="1285875" y="2714625"/>
            <a:ext cx="4786313" cy="369888"/>
          </a:xfrm>
          <a:prstGeom prst="rect">
            <a:avLst/>
          </a:prstGeom>
          <a:noFill/>
          <a:ln w="9525">
            <a:noFill/>
            <a:miter lim="800000"/>
            <a:headEnd/>
            <a:tailEnd/>
          </a:ln>
        </p:spPr>
        <p:txBody>
          <a:bodyPr>
            <a:spAutoFit/>
          </a:bodyPr>
          <a:lstStyle/>
          <a:p>
            <a:r>
              <a:rPr lang="el-GR"/>
              <a:t>Τα βάζω σε ένα αβάκειο και έχω:</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5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normAutofit fontScale="90000"/>
          </a:bodyPr>
          <a:lstStyle/>
          <a:p>
            <a:r>
              <a:rPr lang="el-GR" sz="3600" dirty="0"/>
              <a:t>Άλλο παράδειγμα στον άνθρωπο:</a:t>
            </a:r>
            <a:br>
              <a:rPr lang="el-GR" sz="3600" dirty="0"/>
            </a:br>
            <a:endParaRPr lang="el-GR" sz="3600" dirty="0"/>
          </a:p>
        </p:txBody>
      </p:sp>
      <p:sp>
        <p:nvSpPr>
          <p:cNvPr id="60419" name="Rectangle 2"/>
          <p:cNvSpPr>
            <a:spLocks noChangeArrowheads="1"/>
          </p:cNvSpPr>
          <p:nvPr/>
        </p:nvSpPr>
        <p:spPr bwMode="auto">
          <a:xfrm>
            <a:off x="357188" y="1143000"/>
            <a:ext cx="8501062" cy="1570038"/>
          </a:xfrm>
          <a:prstGeom prst="rect">
            <a:avLst/>
          </a:prstGeom>
          <a:noFill/>
          <a:ln w="9525">
            <a:noFill/>
            <a:miter lim="800000"/>
            <a:headEnd/>
            <a:tailEnd/>
          </a:ln>
        </p:spPr>
        <p:txBody>
          <a:bodyPr>
            <a:spAutoFit/>
          </a:bodyPr>
          <a:lstStyle/>
          <a:p>
            <a:r>
              <a:rPr lang="el-GR" sz="2400" dirty="0"/>
              <a:t>Δύο γονείς που είναι </a:t>
            </a:r>
            <a:r>
              <a:rPr lang="el-GR" sz="2400" dirty="0" err="1"/>
              <a:t>ετεροζυγώτες</a:t>
            </a:r>
            <a:r>
              <a:rPr lang="el-GR" sz="2400" dirty="0"/>
              <a:t>/φορείς/με στίγμα για Μεσογειακή Αναιμία (ΜΑ), σχεδιάζουν να κάνουν παιδιά.</a:t>
            </a:r>
          </a:p>
          <a:p>
            <a:r>
              <a:rPr lang="el-GR" sz="2400" dirty="0"/>
              <a:t>Τί πιθανότητες υπάρχουν να κάνουν παιδιά που να πάσχουν από ΜΑ, ή να είναι φορείς;</a:t>
            </a:r>
          </a:p>
        </p:txBody>
      </p:sp>
      <p:sp>
        <p:nvSpPr>
          <p:cNvPr id="60420" name="Rectangle 3"/>
          <p:cNvSpPr>
            <a:spLocks noChangeArrowheads="1"/>
          </p:cNvSpPr>
          <p:nvPr/>
        </p:nvSpPr>
        <p:spPr bwMode="auto">
          <a:xfrm>
            <a:off x="928688" y="3143250"/>
            <a:ext cx="6715125" cy="3354388"/>
          </a:xfrm>
          <a:prstGeom prst="rect">
            <a:avLst/>
          </a:prstGeom>
          <a:noFill/>
          <a:ln w="9525">
            <a:noFill/>
            <a:miter lim="800000"/>
            <a:headEnd/>
            <a:tailEnd/>
          </a:ln>
        </p:spPr>
        <p:txBody>
          <a:bodyPr>
            <a:spAutoFit/>
          </a:bodyPr>
          <a:lstStyle/>
          <a:p>
            <a:r>
              <a:rPr lang="el-GR" dirty="0"/>
              <a:t>(Μητέρα)     </a:t>
            </a:r>
            <a:r>
              <a:rPr lang="el-GR" sz="2400" dirty="0" err="1"/>
              <a:t>Μμ</a:t>
            </a:r>
            <a:r>
              <a:rPr lang="el-GR" dirty="0"/>
              <a:t>          </a:t>
            </a:r>
            <a:r>
              <a:rPr lang="el-GR" sz="3200" dirty="0"/>
              <a:t>Χ     </a:t>
            </a:r>
            <a:r>
              <a:rPr lang="el-GR" sz="2400" dirty="0" err="1"/>
              <a:t>Μμ</a:t>
            </a:r>
            <a:r>
              <a:rPr lang="el-GR" sz="2400" dirty="0"/>
              <a:t>     </a:t>
            </a:r>
            <a:r>
              <a:rPr lang="el-GR" dirty="0"/>
              <a:t>(Πατέρας)</a:t>
            </a:r>
            <a:endParaRPr lang="el-GR" sz="2400" dirty="0"/>
          </a:p>
          <a:p>
            <a:r>
              <a:rPr lang="el-GR" dirty="0"/>
              <a:t>Πιθανοί τύποι                         Πιθανοί τύποι</a:t>
            </a:r>
          </a:p>
          <a:p>
            <a:r>
              <a:rPr lang="el-GR" dirty="0"/>
              <a:t>ωαρίων της Μητέρας                 σπερματοζωαρίων</a:t>
            </a:r>
          </a:p>
          <a:p>
            <a:endParaRPr lang="el-GR" dirty="0"/>
          </a:p>
          <a:p>
            <a:r>
              <a:rPr lang="el-GR" dirty="0"/>
              <a:t>Μ,     μ ,                                         Μ,   μ</a:t>
            </a:r>
          </a:p>
          <a:p>
            <a:endParaRPr lang="el-GR" dirty="0"/>
          </a:p>
          <a:p>
            <a:r>
              <a:rPr lang="el-GR" dirty="0"/>
              <a:t>Άρα για κάθε παιδί που θα γεννηθεί από το ζευγάρι αυτό, οι πιθανότητες είναι: ¼  Να είναι παιδί με ΜΜ, 2/4 να έχει </a:t>
            </a:r>
            <a:r>
              <a:rPr lang="el-GR" dirty="0" err="1"/>
              <a:t>Μμ</a:t>
            </a:r>
            <a:r>
              <a:rPr lang="el-GR" dirty="0"/>
              <a:t> και ¼ να είναι μμ. Άρα υπάρχουν 50% πιθανότητες να γεννηθεί ένα παιδί φορέας (</a:t>
            </a:r>
            <a:r>
              <a:rPr lang="el-GR" dirty="0" err="1"/>
              <a:t>Μμ</a:t>
            </a:r>
            <a:r>
              <a:rPr lang="el-GR" dirty="0"/>
              <a:t>) και ¼ δηλ. 25% να  πάσχει από Μεσογειακή Αναιμία.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4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ChangeArrowheads="1"/>
          </p:cNvSpPr>
          <p:nvPr/>
        </p:nvSpPr>
        <p:spPr bwMode="auto">
          <a:xfrm>
            <a:off x="539750" y="2276475"/>
            <a:ext cx="7488238" cy="4462463"/>
          </a:xfrm>
          <a:prstGeom prst="rect">
            <a:avLst/>
          </a:prstGeom>
          <a:noFill/>
          <a:ln w="9525">
            <a:noFill/>
            <a:miter lim="800000"/>
            <a:headEnd/>
            <a:tailEnd/>
          </a:ln>
        </p:spPr>
        <p:txBody>
          <a:bodyPr>
            <a:spAutoFit/>
          </a:bodyPr>
          <a:lstStyle/>
          <a:p>
            <a:r>
              <a:rPr lang="en-US" sz="2400"/>
              <a:t>Tα διάφορα γονίδια που σχετίζονται με μια ορισμένη ιδιότητα και βρίσκονται στην ίδια θέση των ομόλογων χρωμοσωμάτων ονομάζονται </a:t>
            </a:r>
            <a:r>
              <a:rPr lang="en-US" sz="2400" i="1"/>
              <a:t>αλληλόμορφα</a:t>
            </a:r>
            <a:r>
              <a:rPr lang="en-US" sz="2400"/>
              <a:t> ή </a:t>
            </a:r>
            <a:r>
              <a:rPr lang="en-US" sz="2400" i="1"/>
              <a:t>πολλαπλά αλληλόμορφα.</a:t>
            </a:r>
            <a:r>
              <a:rPr lang="en-US" sz="2400"/>
              <a:t> Για παράδειγμα, οι ομάδες αίματος στον άνθρωπο ελέγχονται από τρία αλληλόμορφα Ι</a:t>
            </a:r>
            <a:r>
              <a:rPr lang="en-US" sz="2400" baseline="30000"/>
              <a:t>Α</a:t>
            </a:r>
            <a:r>
              <a:rPr lang="en-US" sz="2400"/>
              <a:t>, Ι</a:t>
            </a:r>
            <a:r>
              <a:rPr lang="en-US" sz="2400" baseline="30000"/>
              <a:t>Β</a:t>
            </a:r>
            <a:r>
              <a:rPr lang="en-US" sz="2400"/>
              <a:t>, Ι</a:t>
            </a:r>
            <a:r>
              <a:rPr lang="en-US" sz="2400" baseline="30000"/>
              <a:t>Ο</a:t>
            </a:r>
            <a:r>
              <a:rPr lang="en-US" sz="2400"/>
              <a:t>, από τα οποία το Ι</a:t>
            </a:r>
            <a:r>
              <a:rPr lang="en-US" sz="2400" baseline="30000"/>
              <a:t>Ο</a:t>
            </a:r>
            <a:r>
              <a:rPr lang="en-US" sz="2400"/>
              <a:t> είναι υπολειπόμενο ως προς τα Ι</a:t>
            </a:r>
            <a:r>
              <a:rPr lang="en-US" sz="2400" baseline="30000"/>
              <a:t>Α</a:t>
            </a:r>
            <a:r>
              <a:rPr lang="en-US" sz="2400"/>
              <a:t>, Ι</a:t>
            </a:r>
            <a:r>
              <a:rPr lang="en-US" sz="2400" baseline="30000"/>
              <a:t>Β</a:t>
            </a:r>
            <a:r>
              <a:rPr lang="en-US" sz="2400"/>
              <a:t>, που με τη σειρά τους είναι </a:t>
            </a:r>
            <a:r>
              <a:rPr lang="en-US" sz="2400" i="1"/>
              <a:t>ισοεπικρατή  </a:t>
            </a:r>
            <a:r>
              <a:rPr lang="en-US" sz="2400"/>
              <a:t>μεταξύ τους.</a:t>
            </a:r>
          </a:p>
          <a:p>
            <a:endParaRPr lang="en-US" sz="2400"/>
          </a:p>
          <a:p>
            <a:r>
              <a:rPr lang="en-US" sz="2400"/>
              <a:t>                               (Ι</a:t>
            </a:r>
            <a:r>
              <a:rPr lang="en-US" sz="2400" baseline="30000"/>
              <a:t>Α</a:t>
            </a:r>
            <a:r>
              <a:rPr lang="en-US" sz="2400"/>
              <a:t>= Ι</a:t>
            </a:r>
            <a:r>
              <a:rPr lang="en-US" sz="2400" baseline="30000"/>
              <a:t>Β </a:t>
            </a:r>
            <a:r>
              <a:rPr lang="en-US" sz="2400"/>
              <a:t>) &gt; Ι</a:t>
            </a:r>
            <a:r>
              <a:rPr lang="en-US" sz="2400" baseline="30000"/>
              <a:t>Ο</a:t>
            </a:r>
            <a:endParaRPr lang="en-US" sz="2400"/>
          </a:p>
          <a:p>
            <a:endParaRPr lang="en-US" sz="2400"/>
          </a:p>
          <a:p>
            <a:endParaRPr lang="el-GR" sz="2000"/>
          </a:p>
        </p:txBody>
      </p:sp>
      <p:sp>
        <p:nvSpPr>
          <p:cNvPr id="61443" name="Rectangle 5"/>
          <p:cNvSpPr>
            <a:spLocks noGrp="1" noChangeArrowheads="1"/>
          </p:cNvSpPr>
          <p:nvPr>
            <p:ph type="title"/>
          </p:nvPr>
        </p:nvSpPr>
        <p:spPr/>
        <p:txBody>
          <a:bodyPr>
            <a:normAutofit fontScale="90000"/>
          </a:bodyPr>
          <a:lstStyle/>
          <a:p>
            <a:r>
              <a:rPr lang="el-GR" sz="4000" i="1" dirty="0">
                <a:solidFill>
                  <a:schemeClr val="tx1"/>
                </a:solidFill>
              </a:rPr>
              <a:t>Δύο εξαιρέσεις: Α</a:t>
            </a:r>
            <a:r>
              <a:rPr lang="en-US" sz="4000" i="1" dirty="0" err="1">
                <a:solidFill>
                  <a:schemeClr val="tx1"/>
                </a:solidFill>
              </a:rPr>
              <a:t>λληλόμορφ</a:t>
            </a:r>
            <a:r>
              <a:rPr lang="en-US" sz="4000" i="1" dirty="0">
                <a:solidFill>
                  <a:schemeClr val="tx1"/>
                </a:solidFill>
              </a:rPr>
              <a:t>α</a:t>
            </a:r>
            <a:r>
              <a:rPr lang="en-US" sz="4000" dirty="0">
                <a:solidFill>
                  <a:schemeClr val="tx1"/>
                </a:solidFill>
              </a:rPr>
              <a:t> ή </a:t>
            </a:r>
            <a:r>
              <a:rPr lang="en-US" sz="4000" i="1" dirty="0">
                <a:solidFill>
                  <a:schemeClr val="tx1"/>
                </a:solidFill>
              </a:rPr>
              <a:t>πολλαπλά αλληλόμορφα</a:t>
            </a:r>
            <a:endParaRPr lang="el-GR" sz="4000" i="1"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5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274638"/>
            <a:ext cx="8229600" cy="654050"/>
          </a:xfrm>
        </p:spPr>
        <p:txBody>
          <a:bodyPr>
            <a:normAutofit/>
          </a:bodyPr>
          <a:lstStyle/>
          <a:p>
            <a:r>
              <a:rPr lang="el-GR" sz="2800"/>
              <a:t>Γονότυποι ομάδων αίματος στον άνθρωπο</a:t>
            </a:r>
          </a:p>
        </p:txBody>
      </p:sp>
      <p:graphicFrame>
        <p:nvGraphicFramePr>
          <p:cNvPr id="3" name="Table 2"/>
          <p:cNvGraphicFramePr>
            <a:graphicFrameLocks noGrp="1"/>
          </p:cNvGraphicFramePr>
          <p:nvPr/>
        </p:nvGraphicFramePr>
        <p:xfrm>
          <a:off x="642938" y="1143000"/>
          <a:ext cx="7929618" cy="4435953"/>
        </p:xfrm>
        <a:graphic>
          <a:graphicData uri="http://schemas.openxmlformats.org/drawingml/2006/table">
            <a:tbl>
              <a:tblPr/>
              <a:tblGrid>
                <a:gridCol w="2643207">
                  <a:extLst>
                    <a:ext uri="{9D8B030D-6E8A-4147-A177-3AD203B41FA5}">
                      <a16:colId xmlns:a16="http://schemas.microsoft.com/office/drawing/2014/main" val="20000"/>
                    </a:ext>
                  </a:extLst>
                </a:gridCol>
                <a:gridCol w="1857388">
                  <a:extLst>
                    <a:ext uri="{9D8B030D-6E8A-4147-A177-3AD203B41FA5}">
                      <a16:colId xmlns:a16="http://schemas.microsoft.com/office/drawing/2014/main" val="20001"/>
                    </a:ext>
                  </a:extLst>
                </a:gridCol>
                <a:gridCol w="1501786">
                  <a:extLst>
                    <a:ext uri="{9D8B030D-6E8A-4147-A177-3AD203B41FA5}">
                      <a16:colId xmlns:a16="http://schemas.microsoft.com/office/drawing/2014/main" val="20002"/>
                    </a:ext>
                  </a:extLst>
                </a:gridCol>
                <a:gridCol w="1927237">
                  <a:extLst>
                    <a:ext uri="{9D8B030D-6E8A-4147-A177-3AD203B41FA5}">
                      <a16:colId xmlns:a16="http://schemas.microsoft.com/office/drawing/2014/main" val="20003"/>
                    </a:ext>
                  </a:extLst>
                </a:gridCol>
              </a:tblGrid>
              <a:tr h="1143007">
                <a:tc>
                  <a:txBody>
                    <a:bodyPr/>
                    <a:lstStyle/>
                    <a:p>
                      <a:pPr>
                        <a:lnSpc>
                          <a:spcPct val="115000"/>
                        </a:lnSpc>
                        <a:spcAft>
                          <a:spcPts val="0"/>
                        </a:spcAft>
                      </a:pPr>
                      <a:r>
                        <a:rPr lang="el-GR" sz="2400" b="1" dirty="0">
                          <a:latin typeface="Calibri"/>
                          <a:ea typeface="Calibri"/>
                          <a:cs typeface="Times New Roman"/>
                        </a:rPr>
                        <a:t>ΦΑΙΝΟΤΥΠΟΣ</a:t>
                      </a:r>
                      <a:endParaRPr lang="el-GR" sz="1800" dirty="0">
                        <a:latin typeface="Calibri"/>
                        <a:ea typeface="Calibri"/>
                        <a:cs typeface="Times New Roman"/>
                      </a:endParaRPr>
                    </a:p>
                    <a:p>
                      <a:pPr>
                        <a:lnSpc>
                          <a:spcPct val="115000"/>
                        </a:lnSpc>
                        <a:spcAft>
                          <a:spcPts val="0"/>
                        </a:spcAft>
                      </a:pPr>
                      <a:r>
                        <a:rPr lang="el-GR" sz="2400" b="1" dirty="0">
                          <a:latin typeface="Calibri"/>
                          <a:ea typeface="Calibri"/>
                          <a:cs typeface="Times New Roman"/>
                        </a:rPr>
                        <a:t>(ΤΥΠΟΣ ΑΙΜΑΤΟΣ)</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400" b="1">
                          <a:latin typeface="Calibri"/>
                          <a:ea typeface="Calibri"/>
                          <a:cs typeface="Times New Roman"/>
                        </a:rPr>
                        <a:t>ΓΟΝΟΤΥΠΟΣ</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400" b="1">
                          <a:latin typeface="Calibri"/>
                          <a:ea typeface="Calibri"/>
                          <a:cs typeface="Times New Roman"/>
                        </a:rPr>
                        <a:t>ΑΝΤΙΓΟΝΑ</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400" b="1">
                          <a:latin typeface="Calibri"/>
                          <a:ea typeface="Calibri"/>
                          <a:cs typeface="Times New Roman"/>
                        </a:rPr>
                        <a:t>ΑΝΤΙΣΩΜΑΤΑ</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40533">
                <a:tc>
                  <a:txBody>
                    <a:bodyPr/>
                    <a:lstStyle/>
                    <a:p>
                      <a:pPr algn="ctr">
                        <a:lnSpc>
                          <a:spcPct val="115000"/>
                        </a:lnSpc>
                        <a:spcAft>
                          <a:spcPts val="0"/>
                        </a:spcAft>
                      </a:pPr>
                      <a:r>
                        <a:rPr lang="el-GR" sz="2800">
                          <a:latin typeface="Calibri"/>
                          <a:ea typeface="Calibri"/>
                          <a:cs typeface="Times New Roman"/>
                        </a:rPr>
                        <a:t>Α</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dirty="0">
                          <a:latin typeface="Calibri"/>
                          <a:ea typeface="Calibri"/>
                          <a:cs typeface="Times New Roman"/>
                        </a:rPr>
                        <a:t>Ι</a:t>
                      </a:r>
                      <a:r>
                        <a:rPr lang="el-GR" sz="2800" baseline="30000" dirty="0">
                          <a:latin typeface="Calibri"/>
                          <a:ea typeface="Calibri"/>
                          <a:cs typeface="Times New Roman"/>
                        </a:rPr>
                        <a:t>Α</a:t>
                      </a:r>
                      <a:r>
                        <a:rPr lang="el-GR" sz="2800" dirty="0">
                          <a:latin typeface="Calibri"/>
                          <a:ea typeface="Calibri"/>
                          <a:cs typeface="Times New Roman"/>
                        </a:rPr>
                        <a:t> Ι</a:t>
                      </a:r>
                      <a:r>
                        <a:rPr lang="el-GR" sz="2800" baseline="30000" dirty="0">
                          <a:latin typeface="Calibri"/>
                          <a:ea typeface="Calibri"/>
                          <a:cs typeface="Times New Roman"/>
                        </a:rPr>
                        <a:t>Α  </a:t>
                      </a:r>
                      <a:r>
                        <a:rPr lang="el-GR" sz="2000" dirty="0">
                          <a:latin typeface="Calibri"/>
                          <a:ea typeface="Calibri"/>
                          <a:cs typeface="Times New Roman"/>
                        </a:rPr>
                        <a:t>ή  </a:t>
                      </a:r>
                      <a:r>
                        <a:rPr lang="el-GR" sz="2800" dirty="0">
                          <a:latin typeface="Calibri"/>
                          <a:ea typeface="Calibri"/>
                          <a:cs typeface="Times New Roman"/>
                        </a:rPr>
                        <a:t>Ι</a:t>
                      </a:r>
                      <a:r>
                        <a:rPr lang="el-GR" sz="2800" baseline="30000" dirty="0">
                          <a:latin typeface="Calibri"/>
                          <a:ea typeface="Calibri"/>
                          <a:cs typeface="Times New Roman"/>
                        </a:rPr>
                        <a:t>Α </a:t>
                      </a:r>
                      <a:r>
                        <a:rPr lang="el-GR" sz="2800" dirty="0">
                          <a:latin typeface="Calibri"/>
                          <a:ea typeface="Calibri"/>
                          <a:cs typeface="Times New Roman"/>
                        </a:rPr>
                        <a:t>Ι</a:t>
                      </a:r>
                      <a:r>
                        <a:rPr lang="el-GR" sz="2800" baseline="30000" dirty="0">
                          <a:latin typeface="Calibri"/>
                          <a:ea typeface="Calibri"/>
                          <a:cs typeface="Times New Roman"/>
                        </a:rPr>
                        <a:t>Ο</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2800">
                          <a:latin typeface="Calibri"/>
                          <a:ea typeface="Calibri"/>
                          <a:cs typeface="Times New Roman"/>
                        </a:rPr>
                        <a:t>Α</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a:latin typeface="Calibri"/>
                          <a:ea typeface="Calibri"/>
                          <a:cs typeface="Times New Roman"/>
                        </a:rPr>
                        <a:t>αντι-Β</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40533">
                <a:tc>
                  <a:txBody>
                    <a:bodyPr/>
                    <a:lstStyle/>
                    <a:p>
                      <a:pPr algn="ctr">
                        <a:lnSpc>
                          <a:spcPct val="115000"/>
                        </a:lnSpc>
                        <a:spcAft>
                          <a:spcPts val="0"/>
                        </a:spcAft>
                      </a:pPr>
                      <a:r>
                        <a:rPr lang="el-GR" sz="2800">
                          <a:latin typeface="Calibri"/>
                          <a:ea typeface="Calibri"/>
                          <a:cs typeface="Times New Roman"/>
                        </a:rPr>
                        <a:t>Β</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dirty="0">
                          <a:latin typeface="Calibri"/>
                          <a:ea typeface="Calibri"/>
                          <a:cs typeface="Times New Roman"/>
                        </a:rPr>
                        <a:t>Ι</a:t>
                      </a:r>
                      <a:r>
                        <a:rPr lang="el-GR" sz="2800" baseline="30000" dirty="0">
                          <a:latin typeface="Calibri"/>
                          <a:ea typeface="Calibri"/>
                          <a:cs typeface="Times New Roman"/>
                        </a:rPr>
                        <a:t>Β</a:t>
                      </a:r>
                      <a:r>
                        <a:rPr lang="el-GR" sz="2800" dirty="0">
                          <a:latin typeface="Calibri"/>
                          <a:ea typeface="Calibri"/>
                          <a:cs typeface="Times New Roman"/>
                        </a:rPr>
                        <a:t> Ι</a:t>
                      </a:r>
                      <a:r>
                        <a:rPr lang="el-GR" sz="2800" baseline="30000" dirty="0">
                          <a:latin typeface="Calibri"/>
                          <a:ea typeface="Calibri"/>
                          <a:cs typeface="Times New Roman"/>
                        </a:rPr>
                        <a:t>Β  </a:t>
                      </a:r>
                      <a:r>
                        <a:rPr lang="el-GR" sz="2000" dirty="0">
                          <a:latin typeface="Calibri"/>
                          <a:ea typeface="Calibri"/>
                          <a:cs typeface="Times New Roman"/>
                        </a:rPr>
                        <a:t>ή  </a:t>
                      </a:r>
                      <a:r>
                        <a:rPr lang="el-GR" sz="2800" dirty="0">
                          <a:latin typeface="Calibri"/>
                          <a:ea typeface="Calibri"/>
                          <a:cs typeface="Times New Roman"/>
                        </a:rPr>
                        <a:t>Ι</a:t>
                      </a:r>
                      <a:r>
                        <a:rPr lang="el-GR" sz="2800" baseline="30000" dirty="0">
                          <a:latin typeface="Calibri"/>
                          <a:ea typeface="Calibri"/>
                          <a:cs typeface="Times New Roman"/>
                        </a:rPr>
                        <a:t>Β </a:t>
                      </a:r>
                      <a:r>
                        <a:rPr lang="el-GR" sz="2800" dirty="0">
                          <a:latin typeface="Calibri"/>
                          <a:ea typeface="Calibri"/>
                          <a:cs typeface="Times New Roman"/>
                        </a:rPr>
                        <a:t>Ι</a:t>
                      </a:r>
                      <a:r>
                        <a:rPr lang="el-GR" sz="2800" baseline="30000" dirty="0">
                          <a:latin typeface="Calibri"/>
                          <a:ea typeface="Calibri"/>
                          <a:cs typeface="Times New Roman"/>
                        </a:rPr>
                        <a:t>Ο</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2800">
                          <a:latin typeface="Calibri"/>
                          <a:ea typeface="Calibri"/>
                          <a:cs typeface="Times New Roman"/>
                        </a:rPr>
                        <a:t>Β</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a:latin typeface="Calibri"/>
                          <a:ea typeface="Calibri"/>
                          <a:cs typeface="Times New Roman"/>
                        </a:rPr>
                        <a:t>αντι-Α</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40533">
                <a:tc>
                  <a:txBody>
                    <a:bodyPr/>
                    <a:lstStyle/>
                    <a:p>
                      <a:pPr algn="ctr">
                        <a:lnSpc>
                          <a:spcPct val="115000"/>
                        </a:lnSpc>
                        <a:spcAft>
                          <a:spcPts val="0"/>
                        </a:spcAft>
                      </a:pPr>
                      <a:r>
                        <a:rPr lang="el-GR" sz="2800">
                          <a:latin typeface="Calibri"/>
                          <a:ea typeface="Calibri"/>
                          <a:cs typeface="Times New Roman"/>
                        </a:rPr>
                        <a:t>ΑΒ</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dirty="0">
                          <a:latin typeface="Calibri"/>
                          <a:ea typeface="Calibri"/>
                          <a:cs typeface="Times New Roman"/>
                        </a:rPr>
                        <a:t>Ι</a:t>
                      </a:r>
                      <a:r>
                        <a:rPr lang="el-GR" sz="2800" baseline="30000" dirty="0">
                          <a:latin typeface="Calibri"/>
                          <a:ea typeface="Calibri"/>
                          <a:cs typeface="Times New Roman"/>
                        </a:rPr>
                        <a:t>Α</a:t>
                      </a:r>
                      <a:r>
                        <a:rPr lang="el-GR" sz="2800" dirty="0">
                          <a:latin typeface="Calibri"/>
                          <a:ea typeface="Calibri"/>
                          <a:cs typeface="Times New Roman"/>
                        </a:rPr>
                        <a:t> Ι</a:t>
                      </a:r>
                      <a:r>
                        <a:rPr lang="el-GR" sz="2800" baseline="30000" dirty="0">
                          <a:latin typeface="Calibri"/>
                          <a:ea typeface="Calibri"/>
                          <a:cs typeface="Times New Roman"/>
                        </a:rPr>
                        <a:t>Β  </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2800">
                          <a:latin typeface="Calibri"/>
                          <a:ea typeface="Calibri"/>
                          <a:cs typeface="Times New Roman"/>
                        </a:rPr>
                        <a:t>ΑΒ</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a:latin typeface="Calibri"/>
                          <a:ea typeface="Calibri"/>
                          <a:cs typeface="Times New Roman"/>
                        </a:rPr>
                        <a:t>-</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71347">
                <a:tc>
                  <a:txBody>
                    <a:bodyPr/>
                    <a:lstStyle/>
                    <a:p>
                      <a:pPr algn="ctr">
                        <a:lnSpc>
                          <a:spcPct val="115000"/>
                        </a:lnSpc>
                        <a:spcAft>
                          <a:spcPts val="0"/>
                        </a:spcAft>
                      </a:pPr>
                      <a:r>
                        <a:rPr lang="el-GR" sz="2800">
                          <a:latin typeface="Calibri"/>
                          <a:ea typeface="Calibri"/>
                          <a:cs typeface="Times New Roman"/>
                        </a:rPr>
                        <a:t>Ο</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dirty="0">
                          <a:latin typeface="Calibri"/>
                          <a:ea typeface="Calibri"/>
                          <a:cs typeface="Times New Roman"/>
                        </a:rPr>
                        <a:t>Ι</a:t>
                      </a:r>
                      <a:r>
                        <a:rPr lang="el-GR" sz="2800" baseline="30000" dirty="0">
                          <a:latin typeface="Calibri"/>
                          <a:ea typeface="Calibri"/>
                          <a:cs typeface="Times New Roman"/>
                        </a:rPr>
                        <a:t>Ο </a:t>
                      </a:r>
                      <a:r>
                        <a:rPr lang="el-GR" sz="2800" dirty="0">
                          <a:latin typeface="Calibri"/>
                          <a:ea typeface="Calibri"/>
                          <a:cs typeface="Times New Roman"/>
                        </a:rPr>
                        <a:t>Ι</a:t>
                      </a:r>
                      <a:r>
                        <a:rPr lang="el-GR" sz="2800" baseline="30000" dirty="0">
                          <a:latin typeface="Calibri"/>
                          <a:ea typeface="Calibri"/>
                          <a:cs typeface="Times New Roman"/>
                        </a:rPr>
                        <a:t>Ο</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2800">
                          <a:latin typeface="Calibri"/>
                          <a:ea typeface="Calibri"/>
                          <a:cs typeface="Times New Roman"/>
                        </a:rPr>
                        <a:t>-</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dirty="0">
                          <a:latin typeface="Calibri"/>
                          <a:ea typeface="Calibri"/>
                          <a:cs typeface="Times New Roman"/>
                        </a:rPr>
                        <a:t>αντι-Α, αντι-Β</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5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title"/>
          </p:nvPr>
        </p:nvSpPr>
        <p:spPr>
          <a:xfrm>
            <a:off x="107504" y="274638"/>
            <a:ext cx="9036496" cy="1143000"/>
          </a:xfrm>
        </p:spPr>
        <p:txBody>
          <a:bodyPr>
            <a:normAutofit fontScale="90000"/>
          </a:bodyPr>
          <a:lstStyle/>
          <a:p>
            <a:r>
              <a:rPr lang="el-GR" sz="3200" dirty="0"/>
              <a:t>Πως μπορούμε να χρησιμοποιήσουμε τις ομάδες αίματος ως τεστ πατρότητας ή μητρότητας</a:t>
            </a:r>
          </a:p>
        </p:txBody>
      </p:sp>
      <p:sp>
        <p:nvSpPr>
          <p:cNvPr id="63491" name="TextBox 4"/>
          <p:cNvSpPr txBox="1">
            <a:spLocks noChangeArrowheads="1"/>
          </p:cNvSpPr>
          <p:nvPr/>
        </p:nvSpPr>
        <p:spPr bwMode="auto">
          <a:xfrm>
            <a:off x="457200" y="1571625"/>
            <a:ext cx="8686800" cy="5591274"/>
          </a:xfrm>
          <a:prstGeom prst="rect">
            <a:avLst/>
          </a:prstGeom>
          <a:noFill/>
          <a:ln w="9525">
            <a:noFill/>
            <a:miter lim="800000"/>
            <a:headEnd/>
            <a:tailEnd/>
          </a:ln>
        </p:spPr>
        <p:txBody>
          <a:bodyPr wrap="square">
            <a:spAutoFit/>
          </a:bodyPr>
          <a:lstStyle/>
          <a:p>
            <a:r>
              <a:rPr lang="el-GR" dirty="0"/>
              <a:t>Υπάρχουν κάποιες περιπτώσεις στις οποίες όταν αμφισβητείται η πατρότητα, μπορεί να αποκλεισθεί κάποιος από πιθανός πατέρας. Αντίθετα, με τα τεστ του </a:t>
            </a:r>
            <a:r>
              <a:rPr lang="en-US" dirty="0"/>
              <a:t>DNA </a:t>
            </a:r>
            <a:r>
              <a:rPr lang="el-GR" dirty="0"/>
              <a:t> λέμε σχεδόν με βεβαιότητα πως κάποιος είναι πατέρας κάποιου ή κάποιας.</a:t>
            </a:r>
          </a:p>
          <a:p>
            <a:r>
              <a:rPr lang="el-GR" dirty="0"/>
              <a:t>Πιο συγκεκριμένα:</a:t>
            </a:r>
          </a:p>
          <a:p>
            <a:r>
              <a:rPr lang="el-GR" dirty="0"/>
              <a:t>Ας πάρουμε την περίπτωση που σε ένα ζευγάρι, ο σύζυγος κ. Νίκος αμφιβάλλει αν η κόρη τους είναι φυσικό του παιδί.</a:t>
            </a:r>
          </a:p>
          <a:p>
            <a:r>
              <a:rPr lang="el-GR" dirty="0"/>
              <a:t>Μας δίνονται τα εξής στοιχεία: κ. Νίκος ανήκει στην ΑΒ ομάδα αίματος, η κ. Μαργαρίτα (σύζυγος) στην  Ο ομάδα αίματος, ενώ η κόρη είναι και αυτή ΑΒ ομάδα. Θα πρέπει να χαρεί ο κ. Νίκος που η κόρη τους έχει την ίδια ομάδα με αυτόν;</a:t>
            </a:r>
          </a:p>
          <a:p>
            <a:r>
              <a:rPr lang="el-GR" dirty="0"/>
              <a:t>ΑΠΑΝΤΗΣΗ:     κ. Νίκος   </a:t>
            </a:r>
            <a:r>
              <a:rPr lang="el-GR" sz="2400" dirty="0"/>
              <a:t>ομάδα ΑΒ  Χ  ομάδα ο (</a:t>
            </a:r>
            <a:r>
              <a:rPr lang="el-GR" dirty="0"/>
              <a:t>κυρ. Μαργαρίτα)</a:t>
            </a:r>
          </a:p>
          <a:p>
            <a:r>
              <a:rPr lang="el-GR" sz="1400" dirty="0"/>
              <a:t>     </a:t>
            </a:r>
            <a:r>
              <a:rPr lang="el-GR" dirty="0"/>
              <a:t>Πιθανοί γονότυποι γονέων:                      </a:t>
            </a:r>
            <a:r>
              <a:rPr lang="el-GR" sz="2400" dirty="0">
                <a:latin typeface="Calibri" pitchFamily="34" charset="0"/>
                <a:ea typeface="Calibri" pitchFamily="34" charset="0"/>
                <a:cs typeface="Times New Roman" pitchFamily="18" charset="0"/>
              </a:rPr>
              <a:t>Ι</a:t>
            </a:r>
            <a:r>
              <a:rPr lang="el-GR" sz="2400" baseline="30000" dirty="0">
                <a:latin typeface="Calibri" pitchFamily="34" charset="0"/>
                <a:ea typeface="Calibri" pitchFamily="34" charset="0"/>
                <a:cs typeface="Times New Roman" pitchFamily="18" charset="0"/>
              </a:rPr>
              <a:t>Α</a:t>
            </a:r>
            <a:r>
              <a:rPr lang="el-GR" sz="2400" dirty="0">
                <a:latin typeface="Calibri" pitchFamily="34" charset="0"/>
                <a:ea typeface="Calibri" pitchFamily="34" charset="0"/>
                <a:cs typeface="Times New Roman" pitchFamily="18" charset="0"/>
              </a:rPr>
              <a:t> Ι</a:t>
            </a:r>
            <a:r>
              <a:rPr lang="el-GR" sz="2400" baseline="30000" dirty="0">
                <a:latin typeface="Calibri" pitchFamily="34" charset="0"/>
                <a:ea typeface="Calibri" pitchFamily="34" charset="0"/>
                <a:cs typeface="Times New Roman" pitchFamily="18" charset="0"/>
              </a:rPr>
              <a:t>Β</a:t>
            </a:r>
            <a:r>
              <a:rPr lang="el-GR" sz="2400" dirty="0">
                <a:latin typeface="Calibri" pitchFamily="34" charset="0"/>
                <a:ea typeface="Calibri" pitchFamily="34" charset="0"/>
                <a:cs typeface="Times New Roman" pitchFamily="18" charset="0"/>
              </a:rPr>
              <a:t>  </a:t>
            </a:r>
            <a:r>
              <a:rPr lang="el-GR" sz="3200" dirty="0">
                <a:latin typeface="Calibri" pitchFamily="34" charset="0"/>
                <a:ea typeface="Calibri" pitchFamily="34" charset="0"/>
                <a:cs typeface="Times New Roman" pitchFamily="18" charset="0"/>
              </a:rPr>
              <a:t>Χ</a:t>
            </a:r>
            <a:r>
              <a:rPr lang="el-GR" sz="2400" dirty="0">
                <a:latin typeface="Calibri" pitchFamily="34" charset="0"/>
                <a:ea typeface="Calibri" pitchFamily="34" charset="0"/>
                <a:cs typeface="Times New Roman" pitchFamily="18" charset="0"/>
              </a:rPr>
              <a:t> Ι</a:t>
            </a:r>
            <a:r>
              <a:rPr lang="el-GR" sz="2400" baseline="30000" dirty="0">
                <a:latin typeface="Calibri" pitchFamily="34" charset="0"/>
                <a:ea typeface="Calibri" pitchFamily="34" charset="0"/>
                <a:cs typeface="Times New Roman" pitchFamily="18" charset="0"/>
              </a:rPr>
              <a:t>Ο </a:t>
            </a:r>
            <a:r>
              <a:rPr lang="el-GR" sz="2400" dirty="0" err="1">
                <a:latin typeface="Calibri" pitchFamily="34" charset="0"/>
                <a:ea typeface="Calibri" pitchFamily="34" charset="0"/>
                <a:cs typeface="Times New Roman" pitchFamily="18" charset="0"/>
              </a:rPr>
              <a:t>Ι</a:t>
            </a:r>
            <a:r>
              <a:rPr lang="el-GR" sz="2400" baseline="30000" dirty="0" err="1">
                <a:latin typeface="Calibri" pitchFamily="34" charset="0"/>
                <a:ea typeface="Calibri" pitchFamily="34" charset="0"/>
                <a:cs typeface="Times New Roman" pitchFamily="18" charset="0"/>
              </a:rPr>
              <a:t>Ο</a:t>
            </a:r>
            <a:endParaRPr lang="el-GR" sz="2400" baseline="30000" dirty="0">
              <a:latin typeface="Calibri" pitchFamily="34" charset="0"/>
              <a:ea typeface="Calibri" pitchFamily="34" charset="0"/>
              <a:cs typeface="Times New Roman" pitchFamily="18" charset="0"/>
            </a:endParaRPr>
          </a:p>
          <a:p>
            <a:r>
              <a:rPr lang="el-GR" sz="3600" baseline="30000" dirty="0">
                <a:latin typeface="Calibri" pitchFamily="34" charset="0"/>
                <a:ea typeface="Calibri" pitchFamily="34" charset="0"/>
                <a:cs typeface="Times New Roman" pitchFamily="18" charset="0"/>
              </a:rPr>
              <a:t>Πιθανοί γαμέτες γονέων    </a:t>
            </a:r>
            <a:r>
              <a:rPr lang="el-GR" sz="2800" dirty="0">
                <a:latin typeface="Calibri" pitchFamily="34" charset="0"/>
                <a:ea typeface="Calibri" pitchFamily="34" charset="0"/>
                <a:cs typeface="Times New Roman" pitchFamily="18" charset="0"/>
              </a:rPr>
              <a:t>Ι</a:t>
            </a:r>
            <a:r>
              <a:rPr lang="el-GR" sz="2800" baseline="30000" dirty="0">
                <a:latin typeface="Calibri" pitchFamily="34" charset="0"/>
                <a:ea typeface="Calibri" pitchFamily="34" charset="0"/>
                <a:cs typeface="Times New Roman" pitchFamily="18" charset="0"/>
              </a:rPr>
              <a:t>Α</a:t>
            </a:r>
            <a:r>
              <a:rPr lang="el-GR" sz="2800" dirty="0">
                <a:latin typeface="Calibri" pitchFamily="34" charset="0"/>
                <a:ea typeface="Calibri" pitchFamily="34" charset="0"/>
                <a:cs typeface="Times New Roman" pitchFamily="18" charset="0"/>
              </a:rPr>
              <a:t>  ,    Ι</a:t>
            </a:r>
            <a:r>
              <a:rPr lang="el-GR" sz="2800" baseline="30000" dirty="0">
                <a:latin typeface="Calibri" pitchFamily="34" charset="0"/>
                <a:ea typeface="Calibri" pitchFamily="34" charset="0"/>
                <a:cs typeface="Times New Roman" pitchFamily="18" charset="0"/>
              </a:rPr>
              <a:t>Β</a:t>
            </a:r>
            <a:r>
              <a:rPr lang="el-GR" sz="2800" dirty="0">
                <a:latin typeface="Calibri" pitchFamily="34" charset="0"/>
                <a:ea typeface="Calibri" pitchFamily="34" charset="0"/>
                <a:cs typeface="Times New Roman" pitchFamily="18" charset="0"/>
              </a:rPr>
              <a:t>           και    Ι</a:t>
            </a:r>
            <a:r>
              <a:rPr lang="el-GR" sz="2800" baseline="30000" dirty="0">
                <a:latin typeface="Calibri" pitchFamily="34" charset="0"/>
                <a:ea typeface="Calibri" pitchFamily="34" charset="0"/>
                <a:cs typeface="Times New Roman" pitchFamily="18" charset="0"/>
              </a:rPr>
              <a:t>Ο       </a:t>
            </a:r>
          </a:p>
          <a:p>
            <a:r>
              <a:rPr lang="el-GR" sz="2800" baseline="30000" dirty="0">
                <a:latin typeface="Calibri" pitchFamily="34" charset="0"/>
                <a:ea typeface="Calibri" pitchFamily="34" charset="0"/>
                <a:cs typeface="Times New Roman" pitchFamily="18" charset="0"/>
              </a:rPr>
              <a:t>Πιθανοί γονότυποι παιδιών                        </a:t>
            </a:r>
            <a:r>
              <a:rPr lang="el-GR" sz="2800" dirty="0">
                <a:latin typeface="Calibri" pitchFamily="34" charset="0"/>
                <a:ea typeface="Calibri" pitchFamily="34" charset="0"/>
                <a:cs typeface="Times New Roman" pitchFamily="18" charset="0"/>
              </a:rPr>
              <a:t>Ι</a:t>
            </a:r>
            <a:r>
              <a:rPr lang="el-GR" sz="2800" baseline="30000" dirty="0">
                <a:latin typeface="Calibri" pitchFamily="34" charset="0"/>
                <a:ea typeface="Calibri" pitchFamily="34" charset="0"/>
                <a:cs typeface="Times New Roman" pitchFamily="18" charset="0"/>
              </a:rPr>
              <a:t>Α </a:t>
            </a:r>
            <a:r>
              <a:rPr lang="el-GR" sz="2800" dirty="0">
                <a:latin typeface="Calibri" pitchFamily="34" charset="0"/>
                <a:ea typeface="Calibri" pitchFamily="34" charset="0"/>
                <a:cs typeface="Times New Roman" pitchFamily="18" charset="0"/>
              </a:rPr>
              <a:t>Ι</a:t>
            </a:r>
            <a:r>
              <a:rPr lang="el-GR" sz="2800" baseline="30000" dirty="0">
                <a:latin typeface="Calibri" pitchFamily="34" charset="0"/>
                <a:ea typeface="Calibri" pitchFamily="34" charset="0"/>
                <a:cs typeface="Times New Roman" pitchFamily="18" charset="0"/>
              </a:rPr>
              <a:t>Ο       και        </a:t>
            </a:r>
            <a:r>
              <a:rPr lang="el-GR" sz="2800" dirty="0">
                <a:latin typeface="Calibri" pitchFamily="34" charset="0"/>
                <a:ea typeface="Calibri" pitchFamily="34" charset="0"/>
                <a:cs typeface="Times New Roman" pitchFamily="18" charset="0"/>
              </a:rPr>
              <a:t>Ι</a:t>
            </a:r>
            <a:r>
              <a:rPr lang="el-GR" sz="2800" baseline="30000" dirty="0">
                <a:latin typeface="Calibri" pitchFamily="34" charset="0"/>
                <a:ea typeface="Calibri" pitchFamily="34" charset="0"/>
                <a:cs typeface="Times New Roman" pitchFamily="18" charset="0"/>
              </a:rPr>
              <a:t>Β </a:t>
            </a:r>
            <a:r>
              <a:rPr lang="el-GR" sz="2800" dirty="0">
                <a:latin typeface="Calibri" pitchFamily="34" charset="0"/>
                <a:ea typeface="Calibri" pitchFamily="34" charset="0"/>
                <a:cs typeface="Times New Roman" pitchFamily="18" charset="0"/>
              </a:rPr>
              <a:t>Ι</a:t>
            </a:r>
            <a:r>
              <a:rPr lang="el-GR" sz="2800" baseline="30000" dirty="0">
                <a:latin typeface="Calibri" pitchFamily="34" charset="0"/>
                <a:ea typeface="Calibri" pitchFamily="34" charset="0"/>
                <a:cs typeface="Times New Roman" pitchFamily="18" charset="0"/>
              </a:rPr>
              <a:t>Ο</a:t>
            </a:r>
          </a:p>
          <a:p>
            <a:r>
              <a:rPr lang="el-GR" sz="2800" baseline="30000" dirty="0">
                <a:latin typeface="Calibri" pitchFamily="34" charset="0"/>
                <a:ea typeface="Calibri" pitchFamily="34" charset="0"/>
                <a:cs typeface="Times New Roman" pitchFamily="18" charset="0"/>
              </a:rPr>
              <a:t>Δηλ. το ζευγάρι αυτό μπορεί να έχει βιολογικά παιδιά μόνο ομάδων Α και Β.</a:t>
            </a:r>
          </a:p>
          <a:p>
            <a:r>
              <a:rPr lang="el-GR" sz="2800" baseline="30000" dirty="0">
                <a:latin typeface="Calibri" pitchFamily="34" charset="0"/>
                <a:ea typeface="Calibri" pitchFamily="34" charset="0"/>
                <a:cs typeface="Times New Roman" pitchFamily="18" charset="0"/>
              </a:rPr>
              <a:t>[</a:t>
            </a:r>
            <a:r>
              <a:rPr lang="en-US" sz="2800" baseline="30000" dirty="0">
                <a:latin typeface="Calibri" pitchFamily="34" charset="0"/>
                <a:ea typeface="Calibri" pitchFamily="34" charset="0"/>
                <a:cs typeface="Times New Roman" pitchFamily="18" charset="0"/>
              </a:rPr>
              <a:t>SOS: </a:t>
            </a:r>
            <a:r>
              <a:rPr lang="el-GR" sz="2800" baseline="30000" dirty="0">
                <a:latin typeface="Calibri" pitchFamily="34" charset="0"/>
                <a:ea typeface="Calibri" pitchFamily="34" charset="0"/>
                <a:cs typeface="Times New Roman" pitchFamily="18" charset="0"/>
              </a:rPr>
              <a:t>Να συζητήσουμε αν μπορεί το παιδί να έχει γεννηθεί από την κ. Μαργαρίτα, ή έχει γίνει λάθος στο Μαιευτήριο].</a:t>
            </a:r>
            <a:endParaRPr lang="el-GR" sz="1200" dirty="0">
              <a:latin typeface="Calibri" pitchFamily="34" charset="0"/>
              <a:ea typeface="Calibri" pitchFamily="34" charset="0"/>
              <a:cs typeface="Times New Roman" pitchFamily="18" charset="0"/>
            </a:endParaRPr>
          </a:p>
          <a:p>
            <a:r>
              <a:rPr lang="el-GR" dirty="0"/>
              <a:t>  </a:t>
            </a:r>
            <a:endParaRPr lang="el-GR" sz="1400"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459"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9849" y="116632"/>
            <a:ext cx="9217024" cy="1280890"/>
          </a:xfrm>
        </p:spPr>
        <p:txBody>
          <a:bodyPr>
            <a:normAutofit fontScale="90000"/>
          </a:bodyPr>
          <a:lstStyle/>
          <a:p>
            <a:pPr marL="484632" eaLnBrk="1" fontAlgn="auto" hangingPunct="1">
              <a:spcAft>
                <a:spcPts val="0"/>
              </a:spcAft>
              <a:defRPr/>
            </a:pPr>
            <a:r>
              <a:rPr lang="el-GR" sz="4400" dirty="0">
                <a:solidFill>
                  <a:schemeClr val="accent1">
                    <a:tint val="83000"/>
                    <a:satMod val="150000"/>
                  </a:schemeClr>
                </a:solidFill>
              </a:rPr>
              <a:t>Νεώτερα για την </a:t>
            </a:r>
            <a:r>
              <a:rPr lang="en-US" sz="4400" dirty="0">
                <a:solidFill>
                  <a:schemeClr val="accent1">
                    <a:tint val="83000"/>
                    <a:satMod val="150000"/>
                  </a:schemeClr>
                </a:solidFill>
              </a:rPr>
              <a:t>PKU</a:t>
            </a:r>
            <a:r>
              <a:rPr lang="el-GR" sz="4400" dirty="0">
                <a:solidFill>
                  <a:schemeClr val="accent1">
                    <a:tint val="83000"/>
                    <a:satMod val="150000"/>
                  </a:schemeClr>
                </a:solidFill>
              </a:rPr>
              <a:t>: σύνδεση με την Νευρο-Βιολογία</a:t>
            </a:r>
            <a:endParaRPr lang="el-GR" dirty="0">
              <a:solidFill>
                <a:schemeClr val="accent1">
                  <a:tint val="83000"/>
                  <a:satMod val="150000"/>
                </a:schemeClr>
              </a:solidFill>
            </a:endParaRPr>
          </a:p>
        </p:txBody>
      </p:sp>
      <p:sp>
        <p:nvSpPr>
          <p:cNvPr id="16388" name="TextBox 2"/>
          <p:cNvSpPr txBox="1">
            <a:spLocks noChangeArrowheads="1"/>
          </p:cNvSpPr>
          <p:nvPr/>
        </p:nvSpPr>
        <p:spPr bwMode="auto">
          <a:xfrm>
            <a:off x="107504" y="1666875"/>
            <a:ext cx="9505056"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eaLnBrk="1" hangingPunct="1">
              <a:spcBef>
                <a:spcPct val="0"/>
              </a:spcBef>
              <a:buClrTx/>
              <a:buSzTx/>
              <a:buFontTx/>
              <a:buNone/>
            </a:pPr>
            <a:r>
              <a:rPr lang="el-GR" altLang="el-GR" sz="2400" dirty="0">
                <a:latin typeface="Arial" panose="020B0604020202020204" pitchFamily="34" charset="0"/>
              </a:rPr>
              <a:t>Τα άτομα που πάσχουν από </a:t>
            </a:r>
            <a:r>
              <a:rPr lang="en-US" altLang="el-GR" sz="2400" dirty="0">
                <a:latin typeface="Arial" panose="020B0604020202020204" pitchFamily="34" charset="0"/>
              </a:rPr>
              <a:t>PKU</a:t>
            </a:r>
            <a:r>
              <a:rPr lang="el-GR" altLang="el-GR" sz="2400" dirty="0">
                <a:latin typeface="Arial" panose="020B0604020202020204" pitchFamily="34" charset="0"/>
              </a:rPr>
              <a:t> εξαιτίας μιας </a:t>
            </a:r>
            <a:r>
              <a:rPr lang="el-GR" altLang="el-GR" sz="2400" dirty="0" err="1">
                <a:latin typeface="Arial" panose="020B0604020202020204" pitchFamily="34" charset="0"/>
              </a:rPr>
              <a:t>αυτοσωμικής</a:t>
            </a:r>
            <a:r>
              <a:rPr lang="el-GR" altLang="el-GR" sz="2400" dirty="0">
                <a:latin typeface="Arial" panose="020B0604020202020204" pitchFamily="34" charset="0"/>
              </a:rPr>
              <a:t> μετάλλαξης δεν μπορούν  να παραγάγουν  ένα ένζυμο που διασπά το </a:t>
            </a:r>
            <a:r>
              <a:rPr lang="el-GR" altLang="el-GR" sz="2400" dirty="0" err="1">
                <a:latin typeface="Arial" panose="020B0604020202020204" pitchFamily="34" charset="0"/>
              </a:rPr>
              <a:t>αμινοξύ</a:t>
            </a:r>
            <a:r>
              <a:rPr lang="el-GR" altLang="el-GR" sz="2400" dirty="0">
                <a:latin typeface="Arial" panose="020B0604020202020204" pitchFamily="34" charset="0"/>
              </a:rPr>
              <a:t> </a:t>
            </a:r>
            <a:r>
              <a:rPr lang="el-GR" altLang="el-GR" sz="2400" i="1" dirty="0" err="1">
                <a:latin typeface="Arial" panose="020B0604020202020204" pitchFamily="34" charset="0"/>
              </a:rPr>
              <a:t>Φαινυλαλανίνη</a:t>
            </a:r>
            <a:r>
              <a:rPr lang="el-GR" altLang="el-GR" sz="2400" dirty="0">
                <a:latin typeface="Arial" panose="020B0604020202020204" pitchFamily="34" charset="0"/>
              </a:rPr>
              <a:t> και να το μετατρέψει σε </a:t>
            </a:r>
            <a:r>
              <a:rPr lang="el-GR" altLang="el-GR" sz="2400" i="1" dirty="0" err="1">
                <a:latin typeface="Arial" panose="020B0604020202020204" pitchFamily="34" charset="0"/>
              </a:rPr>
              <a:t>Τυροσίνη</a:t>
            </a:r>
            <a:r>
              <a:rPr lang="el-GR" altLang="el-GR" sz="2400" dirty="0">
                <a:latin typeface="Arial" panose="020B0604020202020204" pitchFamily="34" charset="0"/>
              </a:rPr>
              <a:t>.</a:t>
            </a:r>
          </a:p>
          <a:p>
            <a:pPr eaLnBrk="1" hangingPunct="1">
              <a:spcBef>
                <a:spcPct val="0"/>
              </a:spcBef>
              <a:buClrTx/>
              <a:buSzTx/>
              <a:buFontTx/>
              <a:buNone/>
            </a:pPr>
            <a:r>
              <a:rPr lang="el-GR" altLang="el-GR" sz="2400" dirty="0">
                <a:latin typeface="Arial" panose="020B0604020202020204" pitchFamily="34" charset="0"/>
              </a:rPr>
              <a:t>Η </a:t>
            </a:r>
            <a:r>
              <a:rPr lang="el-GR" altLang="el-GR" sz="2400" dirty="0" err="1">
                <a:latin typeface="Arial" panose="020B0604020202020204" pitchFamily="34" charset="0"/>
              </a:rPr>
              <a:t>τυροσίνη</a:t>
            </a:r>
            <a:r>
              <a:rPr lang="en-US" altLang="el-GR" sz="2400" dirty="0">
                <a:latin typeface="Arial" panose="020B0604020202020204" pitchFamily="34" charset="0"/>
              </a:rPr>
              <a:t>, </a:t>
            </a:r>
            <a:r>
              <a:rPr lang="el-GR" altLang="el-GR" sz="2400" dirty="0">
                <a:latin typeface="Arial" panose="020B0604020202020204" pitchFamily="34" charset="0"/>
              </a:rPr>
              <a:t>με τη σειρά της, είναι πρόδρομη ουσία της </a:t>
            </a:r>
            <a:r>
              <a:rPr lang="el-GR" altLang="el-GR" sz="2400" dirty="0" err="1">
                <a:latin typeface="Arial" panose="020B0604020202020204" pitchFamily="34" charset="0"/>
              </a:rPr>
              <a:t>Ντοπαμίνης</a:t>
            </a:r>
            <a:r>
              <a:rPr lang="el-GR" altLang="el-GR" sz="2400" dirty="0">
                <a:latin typeface="Arial" panose="020B0604020202020204" pitchFamily="34" charset="0"/>
              </a:rPr>
              <a:t> (ως </a:t>
            </a:r>
            <a:r>
              <a:rPr lang="en-US" altLang="el-GR" sz="2400" dirty="0">
                <a:latin typeface="Arial" panose="020B0604020202020204" pitchFamily="34" charset="0"/>
              </a:rPr>
              <a:t>DOPA= </a:t>
            </a:r>
            <a:r>
              <a:rPr lang="en-GB" altLang="el-GR" sz="2400" b="1" dirty="0">
                <a:latin typeface="Arial" panose="020B0604020202020204" pitchFamily="34" charset="0"/>
              </a:rPr>
              <a:t>L-3,4-dihydroxyphenylalanine</a:t>
            </a:r>
            <a:r>
              <a:rPr lang="en-GB" altLang="el-GR" sz="2400" dirty="0">
                <a:latin typeface="Arial" panose="020B0604020202020204" pitchFamily="34" charset="0"/>
              </a:rPr>
              <a:t>)</a:t>
            </a:r>
            <a:r>
              <a:rPr lang="en-US" altLang="el-GR" sz="2400" dirty="0">
                <a:latin typeface="Arial" panose="020B0604020202020204" pitchFamily="34" charset="0"/>
              </a:rPr>
              <a:t>. [</a:t>
            </a:r>
            <a:r>
              <a:rPr lang="el-GR" altLang="el-GR" sz="2400" dirty="0">
                <a:latin typeface="Arial" panose="020B0604020202020204" pitchFamily="34" charset="0"/>
              </a:rPr>
              <a:t>σημαντικός νευροδιαβιβαστής]. Επηρεάζει την ταχύτητα </a:t>
            </a:r>
            <a:r>
              <a:rPr lang="el-GR" altLang="el-GR" sz="2400" dirty="0" err="1">
                <a:latin typeface="Arial" panose="020B0604020202020204" pitchFamily="34" charset="0"/>
              </a:rPr>
              <a:t>Νευροδιαβίβασης</a:t>
            </a:r>
            <a:r>
              <a:rPr lang="el-GR" altLang="el-GR" sz="2400" dirty="0">
                <a:latin typeface="Arial" panose="020B0604020202020204" pitchFamily="34" charset="0"/>
              </a:rPr>
              <a:t> και την Μνήμη Εργασίας.</a:t>
            </a:r>
          </a:p>
          <a:p>
            <a:pPr eaLnBrk="1" hangingPunct="1">
              <a:spcBef>
                <a:spcPct val="0"/>
              </a:spcBef>
              <a:buClrTx/>
              <a:buSzTx/>
              <a:buFontTx/>
              <a:buNone/>
            </a:pPr>
            <a:endParaRPr lang="el-GR" altLang="el-GR" sz="2400" dirty="0">
              <a:latin typeface="Arial" panose="020B0604020202020204" pitchFamily="34" charset="0"/>
            </a:endParaRPr>
          </a:p>
          <a:p>
            <a:pPr eaLnBrk="1" hangingPunct="1">
              <a:spcBef>
                <a:spcPct val="0"/>
              </a:spcBef>
              <a:buClrTx/>
              <a:buSzTx/>
              <a:buFontTx/>
              <a:buNone/>
            </a:pPr>
            <a:r>
              <a:rPr lang="el-GR" altLang="el-GR" sz="2400" i="1" dirty="0" err="1">
                <a:latin typeface="Arial" panose="020B0604020202020204" pitchFamily="34" charset="0"/>
              </a:rPr>
              <a:t>Φαινυλαλανίνη</a:t>
            </a:r>
            <a:r>
              <a:rPr lang="el-GR" altLang="el-GR" sz="2400" dirty="0">
                <a:latin typeface="Arial" panose="020B0604020202020204" pitchFamily="34" charset="0"/>
              </a:rPr>
              <a:t>               </a:t>
            </a:r>
            <a:r>
              <a:rPr lang="el-GR" altLang="el-GR" sz="2400" i="1" dirty="0" err="1">
                <a:latin typeface="Arial" panose="020B0604020202020204" pitchFamily="34" charset="0"/>
              </a:rPr>
              <a:t>Τυροσίνη</a:t>
            </a:r>
            <a:r>
              <a:rPr lang="el-GR" altLang="el-GR" sz="2400" dirty="0">
                <a:latin typeface="Arial" panose="020B0604020202020204" pitchFamily="34" charset="0"/>
              </a:rPr>
              <a:t>                       (</a:t>
            </a:r>
            <a:r>
              <a:rPr lang="en-US" altLang="el-GR" sz="2400" i="1" dirty="0">
                <a:latin typeface="Arial" panose="020B0604020202020204" pitchFamily="34" charset="0"/>
              </a:rPr>
              <a:t>DOPA</a:t>
            </a:r>
            <a:r>
              <a:rPr lang="en-US" altLang="el-GR" sz="2400" dirty="0">
                <a:latin typeface="Arial" panose="020B0604020202020204" pitchFamily="34" charset="0"/>
              </a:rPr>
              <a:t>- </a:t>
            </a:r>
            <a:r>
              <a:rPr lang="el-GR" altLang="el-GR" sz="2400" i="1" dirty="0" err="1">
                <a:latin typeface="Arial" panose="020B0604020202020204" pitchFamily="34" charset="0"/>
              </a:rPr>
              <a:t>Ντοπαμίνη</a:t>
            </a:r>
            <a:r>
              <a:rPr lang="en-US" altLang="el-GR" sz="2400" i="1" dirty="0">
                <a:latin typeface="Arial" panose="020B0604020202020204" pitchFamily="34" charset="0"/>
              </a:rPr>
              <a:t>.</a:t>
            </a:r>
            <a:endParaRPr lang="el-GR" altLang="el-GR" sz="2400" i="1" dirty="0">
              <a:latin typeface="Arial" panose="020B0604020202020204" pitchFamily="34" charset="0"/>
            </a:endParaRPr>
          </a:p>
          <a:p>
            <a:pPr eaLnBrk="1" hangingPunct="1">
              <a:spcBef>
                <a:spcPct val="0"/>
              </a:spcBef>
              <a:buClrTx/>
              <a:buSzTx/>
              <a:buFontTx/>
              <a:buNone/>
            </a:pPr>
            <a:endParaRPr lang="el-GR" altLang="el-GR" sz="2400" i="1" dirty="0">
              <a:latin typeface="Arial" panose="020B0604020202020204" pitchFamily="34" charset="0"/>
            </a:endParaRPr>
          </a:p>
          <a:p>
            <a:pPr eaLnBrk="1" hangingPunct="1">
              <a:spcBef>
                <a:spcPct val="0"/>
              </a:spcBef>
              <a:buClrTx/>
              <a:buSzTx/>
              <a:buFontTx/>
              <a:buNone/>
            </a:pPr>
            <a:endParaRPr lang="el-GR" altLang="el-GR" sz="2400" dirty="0">
              <a:latin typeface="Arial" panose="020B0604020202020204" pitchFamily="34" charset="0"/>
            </a:endParaRPr>
          </a:p>
          <a:p>
            <a:pPr eaLnBrk="1" hangingPunct="1">
              <a:spcBef>
                <a:spcPct val="0"/>
              </a:spcBef>
              <a:buClrTx/>
              <a:buSzTx/>
              <a:buFontTx/>
              <a:buNone/>
            </a:pPr>
            <a:r>
              <a:rPr lang="el-GR" altLang="el-GR" sz="2400" dirty="0">
                <a:latin typeface="Arial" panose="020B0604020202020204" pitchFamily="34" charset="0"/>
              </a:rPr>
              <a:t>ΘΑ ΣΥΝΑΝΤΗΣΕΤΕ ΤΗΝ </a:t>
            </a:r>
            <a:r>
              <a:rPr lang="en-US" altLang="el-GR" sz="2400" dirty="0">
                <a:latin typeface="Arial" panose="020B0604020202020204" pitchFamily="34" charset="0"/>
              </a:rPr>
              <a:t>DOPA </a:t>
            </a:r>
            <a:r>
              <a:rPr lang="el-GR" altLang="el-GR" sz="2400" dirty="0">
                <a:latin typeface="Arial" panose="020B0604020202020204" pitchFamily="34" charset="0"/>
              </a:rPr>
              <a:t>ΣΤΗΝ ΓΝΩΣΤΙΚΗ ΨΥΧΟΛΟΓΙΑ ΩΣ ΝΕΥΡΟΔΙΑΒΙΒΑΣΤΗ ΚΑΙ ΟΥΣΙΑ ΠΟΥ ΣΧΕΤΙΖΕΤΑΙ ΜΕ ΤΗ ΜΝΗΜΗ ΕΡΓΑΣΙΑΣ.</a:t>
            </a:r>
          </a:p>
          <a:p>
            <a:pPr eaLnBrk="1" hangingPunct="1">
              <a:spcBef>
                <a:spcPct val="0"/>
              </a:spcBef>
              <a:buClrTx/>
              <a:buSzTx/>
              <a:buFontTx/>
              <a:buNone/>
            </a:pPr>
            <a:endParaRPr lang="el-GR" altLang="el-GR" sz="1800" dirty="0">
              <a:latin typeface="Arial" panose="020B0604020202020204" pitchFamily="34" charset="0"/>
            </a:endParaRPr>
          </a:p>
          <a:p>
            <a:pPr eaLnBrk="1" hangingPunct="1">
              <a:spcBef>
                <a:spcPct val="0"/>
              </a:spcBef>
              <a:buClrTx/>
              <a:buSzTx/>
              <a:buFontTx/>
              <a:buNone/>
            </a:pPr>
            <a:endParaRPr lang="el-GR" altLang="el-GR" sz="1800" dirty="0">
              <a:latin typeface="Arial" panose="020B0604020202020204" pitchFamily="34" charset="0"/>
            </a:endParaRPr>
          </a:p>
        </p:txBody>
      </p:sp>
      <p:sp>
        <p:nvSpPr>
          <p:cNvPr id="5" name="Right Arrow 4"/>
          <p:cNvSpPr/>
          <p:nvPr/>
        </p:nvSpPr>
        <p:spPr>
          <a:xfrm>
            <a:off x="2339752" y="4732030"/>
            <a:ext cx="979487"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6" name="Right Arrow 5"/>
          <p:cNvSpPr/>
          <p:nvPr/>
        </p:nvSpPr>
        <p:spPr>
          <a:xfrm>
            <a:off x="4878361" y="4830456"/>
            <a:ext cx="1439862" cy="287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Tree>
    <p:extLst>
      <p:ext uri="{BB962C8B-B14F-4D97-AF65-F5344CB8AC3E}">
        <p14:creationId xmlns:p14="http://schemas.microsoft.com/office/powerpoint/2010/main" val="1239147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5674" name="Group 25607">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25675"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l-GR"/>
            </a:p>
          </p:txBody>
        </p:sp>
        <p:sp>
          <p:nvSpPr>
            <p:cNvPr id="25676"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l-GR"/>
            </a:p>
          </p:txBody>
        </p:sp>
        <p:sp>
          <p:nvSpPr>
            <p:cNvPr id="25677"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l-GR"/>
            </a:p>
          </p:txBody>
        </p:sp>
        <p:sp>
          <p:nvSpPr>
            <p:cNvPr id="25678"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l-GR"/>
            </a:p>
          </p:txBody>
        </p:sp>
        <p:sp>
          <p:nvSpPr>
            <p:cNvPr id="25679"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l-GR"/>
            </a:p>
          </p:txBody>
        </p:sp>
        <p:sp>
          <p:nvSpPr>
            <p:cNvPr id="25680"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l-GR"/>
            </a:p>
          </p:txBody>
        </p:sp>
        <p:sp>
          <p:nvSpPr>
            <p:cNvPr id="25681"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l-GR"/>
            </a:p>
          </p:txBody>
        </p:sp>
        <p:sp>
          <p:nvSpPr>
            <p:cNvPr id="25682"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l-GR"/>
            </a:p>
          </p:txBody>
        </p:sp>
        <p:sp>
          <p:nvSpPr>
            <p:cNvPr id="25683"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l-GR"/>
            </a:p>
          </p:txBody>
        </p:sp>
        <p:sp>
          <p:nvSpPr>
            <p:cNvPr id="25684"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l-GR"/>
            </a:p>
          </p:txBody>
        </p:sp>
        <p:sp>
          <p:nvSpPr>
            <p:cNvPr id="25685"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l-GR"/>
            </a:p>
          </p:txBody>
        </p:sp>
        <p:sp>
          <p:nvSpPr>
            <p:cNvPr id="25686"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l-GR"/>
            </a:p>
          </p:txBody>
        </p:sp>
      </p:grpSp>
      <p:grpSp>
        <p:nvGrpSpPr>
          <p:cNvPr id="25687" name="Group 25621">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25688"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l-GR"/>
            </a:p>
          </p:txBody>
        </p:sp>
        <p:sp>
          <p:nvSpPr>
            <p:cNvPr id="25689"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l-GR"/>
            </a:p>
          </p:txBody>
        </p:sp>
        <p:sp>
          <p:nvSpPr>
            <p:cNvPr id="25690"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l-GR"/>
            </a:p>
          </p:txBody>
        </p:sp>
        <p:sp>
          <p:nvSpPr>
            <p:cNvPr id="25691"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l-GR"/>
            </a:p>
          </p:txBody>
        </p:sp>
        <p:sp>
          <p:nvSpPr>
            <p:cNvPr id="25692"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l-GR"/>
            </a:p>
          </p:txBody>
        </p:sp>
        <p:sp>
          <p:nvSpPr>
            <p:cNvPr id="25693"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l-GR"/>
            </a:p>
          </p:txBody>
        </p:sp>
        <p:sp>
          <p:nvSpPr>
            <p:cNvPr id="25694"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l-GR"/>
            </a:p>
          </p:txBody>
        </p:sp>
        <p:sp>
          <p:nvSpPr>
            <p:cNvPr id="25695"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l-GR"/>
            </a:p>
          </p:txBody>
        </p:sp>
        <p:sp>
          <p:nvSpPr>
            <p:cNvPr id="25696"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l-GR"/>
            </a:p>
          </p:txBody>
        </p:sp>
        <p:sp>
          <p:nvSpPr>
            <p:cNvPr id="25697"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l-GR"/>
            </a:p>
          </p:txBody>
        </p:sp>
        <p:sp>
          <p:nvSpPr>
            <p:cNvPr id="25698"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l-GR"/>
            </a:p>
          </p:txBody>
        </p:sp>
        <p:sp>
          <p:nvSpPr>
            <p:cNvPr id="25699"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l-GR"/>
            </a:p>
          </p:txBody>
        </p:sp>
      </p:grpSp>
      <p:sp>
        <p:nvSpPr>
          <p:cNvPr id="25700" name="Rectangle 25635">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5701" name="Freeform 11">
            <a:extLst>
              <a:ext uri="{FF2B5EF4-FFF2-40B4-BE49-F238E27FC236}">
                <a16:creationId xmlns:a16="http://schemas.microsoft.com/office/drawing/2014/main" id="{BFE4781A-41C7-4F27-8792-A74EFB8E5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l-GR"/>
          </a:p>
        </p:txBody>
      </p:sp>
      <p:sp>
        <p:nvSpPr>
          <p:cNvPr id="25702" name="Rectangle 25639">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3" name="Rectangle 5">
            <a:extLst>
              <a:ext uri="{FF2B5EF4-FFF2-40B4-BE49-F238E27FC236}">
                <a16:creationId xmlns:a16="http://schemas.microsoft.com/office/drawing/2014/main" id="{F67C0903-A6AF-5C5B-C80F-9D6E20EC666B}"/>
              </a:ext>
            </a:extLst>
          </p:cNvPr>
          <p:cNvSpPr>
            <a:spLocks noGrp="1" noChangeArrowheads="1"/>
          </p:cNvSpPr>
          <p:nvPr>
            <p:ph type="title"/>
          </p:nvPr>
        </p:nvSpPr>
        <p:spPr>
          <a:xfrm>
            <a:off x="318164" y="2039705"/>
            <a:ext cx="2259162" cy="876175"/>
          </a:xfrm>
        </p:spPr>
        <p:txBody>
          <a:bodyPr vert="horz" lIns="91440" tIns="45720" rIns="91440" bIns="45720" rtlCol="0" anchor="t">
            <a:normAutofit/>
          </a:bodyPr>
          <a:lstStyle/>
          <a:p>
            <a:r>
              <a:rPr lang="en-US" altLang="en-US" sz="2300" dirty="0"/>
              <a:t>Γαλα</a:t>
            </a:r>
            <a:r>
              <a:rPr lang="en-US" altLang="en-US" sz="2300" dirty="0" err="1"/>
              <a:t>κτοσ</a:t>
            </a:r>
            <a:r>
              <a:rPr lang="en-US" altLang="en-US" sz="2300" dirty="0"/>
              <a:t>αιμία</a:t>
            </a:r>
          </a:p>
        </p:txBody>
      </p:sp>
      <p:sp>
        <p:nvSpPr>
          <p:cNvPr id="25703"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1149203"/>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l-GR"/>
          </a:p>
        </p:txBody>
      </p:sp>
      <p:sp>
        <p:nvSpPr>
          <p:cNvPr id="25602" name="Rectangle 4">
            <a:extLst>
              <a:ext uri="{FF2B5EF4-FFF2-40B4-BE49-F238E27FC236}">
                <a16:creationId xmlns:a16="http://schemas.microsoft.com/office/drawing/2014/main" id="{BFDE11B1-31E2-6DCD-2F61-F9E9EE7EB9E9}"/>
              </a:ext>
            </a:extLst>
          </p:cNvPr>
          <p:cNvSpPr>
            <a:spLocks noChangeArrowheads="1"/>
          </p:cNvSpPr>
          <p:nvPr/>
        </p:nvSpPr>
        <p:spPr bwMode="auto">
          <a:xfrm>
            <a:off x="3490722" y="1059872"/>
            <a:ext cx="5977822" cy="52626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92500" lnSpcReduction="10000"/>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1000"/>
              </a:spcBef>
              <a:buClr>
                <a:schemeClr val="accent1"/>
              </a:buClr>
              <a:buFont typeface="Wingdings 3" charset="2"/>
              <a:buChar char=""/>
            </a:pPr>
            <a:r>
              <a:rPr lang="en-US" altLang="en-US" sz="2400" dirty="0" err="1">
                <a:solidFill>
                  <a:schemeClr val="tx1">
                    <a:lumMod val="75000"/>
                    <a:lumOff val="25000"/>
                  </a:schemeClr>
                </a:solidFill>
                <a:latin typeface="+mn-lt"/>
              </a:rPr>
              <a:t>Ανάλογη</a:t>
            </a:r>
            <a:r>
              <a:rPr lang="en-US" altLang="en-US" sz="2400" dirty="0">
                <a:solidFill>
                  <a:schemeClr val="tx1">
                    <a:lumMod val="75000"/>
                    <a:lumOff val="25000"/>
                  </a:schemeClr>
                </a:solidFill>
                <a:latin typeface="+mn-lt"/>
              </a:rPr>
              <a:t> π</a:t>
            </a:r>
            <a:r>
              <a:rPr lang="en-US" altLang="en-US" sz="2400" dirty="0" err="1">
                <a:solidFill>
                  <a:schemeClr val="tx1">
                    <a:lumMod val="75000"/>
                    <a:lumOff val="25000"/>
                  </a:schemeClr>
                </a:solidFill>
                <a:latin typeface="+mn-lt"/>
              </a:rPr>
              <a:t>ερί</a:t>
            </a:r>
            <a:r>
              <a:rPr lang="en-US" altLang="en-US" sz="2400" dirty="0">
                <a:solidFill>
                  <a:schemeClr val="tx1">
                    <a:lumMod val="75000"/>
                    <a:lumOff val="25000"/>
                  </a:schemeClr>
                </a:solidFill>
                <a:latin typeface="+mn-lt"/>
              </a:rPr>
              <a:t>πτωση με την ΡΚU είναι αυτή της </a:t>
            </a:r>
            <a:r>
              <a:rPr lang="en-US" altLang="en-US" sz="2400" i="1" dirty="0">
                <a:solidFill>
                  <a:schemeClr val="tx1">
                    <a:lumMod val="75000"/>
                    <a:lumOff val="25000"/>
                  </a:schemeClr>
                </a:solidFill>
                <a:latin typeface="+mn-lt"/>
              </a:rPr>
              <a:t>γαλακτοσαιμίας</a:t>
            </a:r>
            <a:r>
              <a:rPr lang="en-US" altLang="en-US" sz="2400" dirty="0">
                <a:solidFill>
                  <a:schemeClr val="tx1">
                    <a:lumMod val="75000"/>
                    <a:lumOff val="25000"/>
                  </a:schemeClr>
                </a:solidFill>
                <a:latin typeface="+mn-lt"/>
              </a:rPr>
              <a:t>: Στην περίπτωση αυτή, τα βρέφη που γεννιούνται με την πάθηση στερούνται ενός ενζύμου που διασπά τη γαλακτόζη, η οποία είναι το σάκχαρο του γάλατος. Και </a:t>
            </a:r>
            <a:r>
              <a:rPr lang="en-US" altLang="en-US" sz="2400" dirty="0" err="1">
                <a:solidFill>
                  <a:schemeClr val="tx1">
                    <a:lumMod val="75000"/>
                    <a:lumOff val="25000"/>
                  </a:schemeClr>
                </a:solidFill>
                <a:latin typeface="+mn-lt"/>
              </a:rPr>
              <a:t>εδώ</a:t>
            </a:r>
            <a:r>
              <a:rPr lang="en-US" altLang="en-US" sz="2400" dirty="0">
                <a:solidFill>
                  <a:schemeClr val="tx1">
                    <a:lumMod val="75000"/>
                    <a:lumOff val="25000"/>
                  </a:schemeClr>
                </a:solidFill>
                <a:latin typeface="+mn-lt"/>
              </a:rPr>
              <a:t> η π</a:t>
            </a:r>
            <a:r>
              <a:rPr lang="en-US" altLang="en-US" sz="2400" dirty="0" err="1">
                <a:solidFill>
                  <a:schemeClr val="tx1">
                    <a:lumMod val="75000"/>
                    <a:lumOff val="25000"/>
                  </a:schemeClr>
                </a:solidFill>
                <a:latin typeface="+mn-lt"/>
              </a:rPr>
              <a:t>άθηση</a:t>
            </a:r>
            <a:r>
              <a:rPr lang="en-US" altLang="en-US" sz="2400" dirty="0">
                <a:solidFill>
                  <a:schemeClr val="tx1">
                    <a:lumMod val="75000"/>
                    <a:lumOff val="25000"/>
                  </a:schemeClr>
                </a:solidFill>
                <a:latin typeface="+mn-lt"/>
              </a:rPr>
              <a:t> </a:t>
            </a:r>
            <a:r>
              <a:rPr lang="en-US" altLang="en-US" sz="2400" dirty="0" err="1">
                <a:solidFill>
                  <a:schemeClr val="tx1">
                    <a:lumMod val="75000"/>
                    <a:lumOff val="25000"/>
                  </a:schemeClr>
                </a:solidFill>
                <a:latin typeface="+mn-lt"/>
              </a:rPr>
              <a:t>οφείλετ</a:t>
            </a:r>
            <a:r>
              <a:rPr lang="en-US" altLang="en-US" sz="2400" dirty="0">
                <a:solidFill>
                  <a:schemeClr val="tx1">
                    <a:lumMod val="75000"/>
                    <a:lumOff val="25000"/>
                  </a:schemeClr>
                </a:solidFill>
                <a:latin typeface="+mn-lt"/>
              </a:rPr>
              <a:t>αι σε αυτοσωμικό υπολειπόμενο γονίδιο. Και </a:t>
            </a:r>
            <a:r>
              <a:rPr lang="en-US" altLang="en-US" sz="2400" dirty="0" err="1">
                <a:solidFill>
                  <a:schemeClr val="tx1">
                    <a:lumMod val="75000"/>
                    <a:lumOff val="25000"/>
                  </a:schemeClr>
                </a:solidFill>
                <a:latin typeface="+mn-lt"/>
              </a:rPr>
              <a:t>στην</a:t>
            </a:r>
            <a:r>
              <a:rPr lang="en-US" altLang="en-US" sz="2400" dirty="0">
                <a:solidFill>
                  <a:schemeClr val="tx1">
                    <a:lumMod val="75000"/>
                    <a:lumOff val="25000"/>
                  </a:schemeClr>
                </a:solidFill>
                <a:latin typeface="+mn-lt"/>
              </a:rPr>
              <a:t> π</a:t>
            </a:r>
            <a:r>
              <a:rPr lang="en-US" altLang="en-US" sz="2400" dirty="0" err="1">
                <a:solidFill>
                  <a:schemeClr val="tx1">
                    <a:lumMod val="75000"/>
                    <a:lumOff val="25000"/>
                  </a:schemeClr>
                </a:solidFill>
                <a:latin typeface="+mn-lt"/>
              </a:rPr>
              <a:t>ερί</a:t>
            </a:r>
            <a:r>
              <a:rPr lang="en-US" altLang="en-US" sz="2400" dirty="0">
                <a:solidFill>
                  <a:schemeClr val="tx1">
                    <a:lumMod val="75000"/>
                    <a:lumOff val="25000"/>
                  </a:schemeClr>
                </a:solidFill>
                <a:latin typeface="+mn-lt"/>
              </a:rPr>
              <a:t>πτωση αυτή παρατηρείται συγκέντρωση κάποιου τοξικού μεταβολίτη  στο αίμα (</a:t>
            </a:r>
            <a:r>
              <a:rPr lang="en-US" altLang="en-US" sz="2400" i="1" dirty="0">
                <a:solidFill>
                  <a:schemeClr val="tx1">
                    <a:lumMod val="75000"/>
                    <a:lumOff val="25000"/>
                  </a:schemeClr>
                </a:solidFill>
                <a:latin typeface="+mn-lt"/>
              </a:rPr>
              <a:t>γενετικά νοσήματα του μεταβολισμού</a:t>
            </a:r>
            <a:r>
              <a:rPr lang="en-US" altLang="en-US" sz="2400" dirty="0">
                <a:solidFill>
                  <a:schemeClr val="tx1">
                    <a:lumMod val="75000"/>
                    <a:lumOff val="25000"/>
                  </a:schemeClr>
                </a:solidFill>
                <a:latin typeface="+mn-lt"/>
              </a:rPr>
              <a:t>), καθώς και υψηλή αποβολή του στα ούρα. Πα</a:t>
            </a:r>
            <a:r>
              <a:rPr lang="en-US" altLang="en-US" sz="2400" dirty="0" err="1">
                <a:solidFill>
                  <a:schemeClr val="tx1">
                    <a:lumMod val="75000"/>
                    <a:lumOff val="25000"/>
                  </a:schemeClr>
                </a:solidFill>
                <a:latin typeface="+mn-lt"/>
              </a:rPr>
              <a:t>ράλληλ</a:t>
            </a:r>
            <a:r>
              <a:rPr lang="en-US" altLang="en-US" sz="2400" dirty="0">
                <a:solidFill>
                  <a:schemeClr val="tx1">
                    <a:lumMod val="75000"/>
                    <a:lumOff val="25000"/>
                  </a:schemeClr>
                </a:solidFill>
                <a:latin typeface="+mn-lt"/>
              </a:rPr>
              <a:t>α, η πάθηση συνοδεύεται από μια σειρά βαριά συμπτώματα, όπως πνευματική και σωματική καθυστέρηση, και πρόωρο θάνατο. </a:t>
            </a:r>
            <a:r>
              <a:rPr lang="en-US" altLang="en-US" sz="2400" dirty="0" err="1">
                <a:solidFill>
                  <a:schemeClr val="tx1">
                    <a:lumMod val="75000"/>
                    <a:lumOff val="25000"/>
                  </a:schemeClr>
                </a:solidFill>
                <a:latin typeface="+mn-lt"/>
              </a:rPr>
              <a:t>Κι</a:t>
            </a:r>
            <a:r>
              <a:rPr lang="en-US" altLang="en-US" sz="2400" dirty="0">
                <a:solidFill>
                  <a:schemeClr val="tx1">
                    <a:lumMod val="75000"/>
                    <a:lumOff val="25000"/>
                  </a:schemeClr>
                </a:solidFill>
                <a:latin typeface="+mn-lt"/>
              </a:rPr>
              <a:t> </a:t>
            </a:r>
            <a:r>
              <a:rPr lang="en-US" altLang="en-US" sz="2400" dirty="0" err="1">
                <a:solidFill>
                  <a:schemeClr val="tx1">
                    <a:lumMod val="75000"/>
                    <a:lumOff val="25000"/>
                  </a:schemeClr>
                </a:solidFill>
                <a:latin typeface="+mn-lt"/>
              </a:rPr>
              <a:t>εδώ</a:t>
            </a:r>
            <a:r>
              <a:rPr lang="en-US" altLang="en-US" sz="2400" dirty="0">
                <a:solidFill>
                  <a:schemeClr val="tx1">
                    <a:lumMod val="75000"/>
                    <a:lumOff val="25000"/>
                  </a:schemeClr>
                </a:solidFill>
                <a:latin typeface="+mn-lt"/>
              </a:rPr>
              <a:t> η α</a:t>
            </a:r>
            <a:r>
              <a:rPr lang="en-US" altLang="en-US" sz="2400" dirty="0" err="1">
                <a:solidFill>
                  <a:schemeClr val="tx1">
                    <a:lumMod val="75000"/>
                    <a:lumOff val="25000"/>
                  </a:schemeClr>
                </a:solidFill>
                <a:latin typeface="+mn-lt"/>
              </a:rPr>
              <a:t>ντιμετώ</a:t>
            </a:r>
            <a:r>
              <a:rPr lang="en-US" altLang="en-US" sz="2400" dirty="0">
                <a:solidFill>
                  <a:schemeClr val="tx1">
                    <a:lumMod val="75000"/>
                    <a:lumOff val="25000"/>
                  </a:schemeClr>
                </a:solidFill>
                <a:latin typeface="+mn-lt"/>
              </a:rPr>
              <a:t>πιση γίνεται με διαιτητικό τρόπο κι έτσι το γάλα αντικαθίσταται από υποκατάστατα χωρίς γαλακτόζη.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702" y="210581"/>
            <a:ext cx="8858943" cy="945149"/>
          </a:xfrm>
        </p:spPr>
        <p:txBody>
          <a:bodyPr>
            <a:noAutofit/>
          </a:bodyPr>
          <a:lstStyle/>
          <a:p>
            <a:pPr eaLnBrk="1" fontAlgn="auto" hangingPunct="1">
              <a:spcAft>
                <a:spcPts val="0"/>
              </a:spcAft>
              <a:defRPr/>
            </a:pPr>
            <a:r>
              <a:rPr lang="el-GR" sz="3200" dirty="0">
                <a:solidFill>
                  <a:schemeClr val="accent1">
                    <a:tint val="88000"/>
                    <a:satMod val="150000"/>
                  </a:schemeClr>
                </a:solidFill>
              </a:rPr>
              <a:t>Αδυναμία μεταβολισμού της Λακτόζης: Δυσανεξία στη Λακτόζη και </a:t>
            </a:r>
            <a:r>
              <a:rPr lang="el-GR" sz="3200" dirty="0" err="1">
                <a:solidFill>
                  <a:schemeClr val="accent1">
                    <a:tint val="88000"/>
                    <a:satMod val="150000"/>
                  </a:schemeClr>
                </a:solidFill>
              </a:rPr>
              <a:t>Γαλακτοζαιμία</a:t>
            </a:r>
            <a:r>
              <a:rPr lang="en-US" sz="3200" dirty="0">
                <a:solidFill>
                  <a:schemeClr val="accent1">
                    <a:tint val="88000"/>
                    <a:satMod val="150000"/>
                  </a:schemeClr>
                </a:solidFill>
              </a:rPr>
              <a:t> </a:t>
            </a:r>
            <a:endParaRPr lang="el-GR" sz="3200" dirty="0">
              <a:solidFill>
                <a:schemeClr val="accent1">
                  <a:tint val="88000"/>
                  <a:satMod val="150000"/>
                </a:schemeClr>
              </a:solidFill>
            </a:endParaRPr>
          </a:p>
        </p:txBody>
      </p:sp>
      <p:sp>
        <p:nvSpPr>
          <p:cNvPr id="18435" name="Rectangle 1"/>
          <p:cNvSpPr>
            <a:spLocks noChangeArrowheads="1"/>
          </p:cNvSpPr>
          <p:nvPr/>
        </p:nvSpPr>
        <p:spPr bwMode="auto">
          <a:xfrm>
            <a:off x="0" y="-38100"/>
            <a:ext cx="47625" cy="76200"/>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indent="47625">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a:spcBef>
                <a:spcPct val="0"/>
              </a:spcBef>
              <a:buClrTx/>
              <a:buSzTx/>
              <a:buFontTx/>
              <a:buChar char="•"/>
            </a:pPr>
            <a:endParaRPr lang="el-GR" altLang="el-GR" sz="500">
              <a:solidFill>
                <a:srgbClr val="FFFFFF"/>
              </a:solidFill>
              <a:latin typeface="Courier New" panose="02070309020205020404" pitchFamily="49" charset="0"/>
              <a:cs typeface="Courier New" panose="02070309020205020404" pitchFamily="49" charset="0"/>
            </a:endParaRPr>
          </a:p>
        </p:txBody>
      </p:sp>
      <p:pic>
        <p:nvPicPr>
          <p:cNvPr id="18436" name="Picture 2" descr="http://upload.wikimedia.org/wikipedia/commons/thumb/3/36/Lactose_Haworth.svg/120px-Lactose_Haworth.svg.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482" y="2287588"/>
            <a:ext cx="2608263"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descr="http://upload.wikimedia.org/wikipedia/commons/thumb/8/82/Beta-D-Glucopyranose.svg/111px-Beta-D-Glucopyranose.svg.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1649" y="2429669"/>
            <a:ext cx="10572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 descr="http://upload.wikimedia.org/wikipedia/commons/thumb/f/fa/Beta-D-Galactopyranose.svg/111px-Beta-D-Galactopyranose.svg.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1638" y="2276475"/>
            <a:ext cx="1633537"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Box 6"/>
          <p:cNvSpPr txBox="1">
            <a:spLocks noChangeArrowheads="1"/>
          </p:cNvSpPr>
          <p:nvPr/>
        </p:nvSpPr>
        <p:spPr bwMode="auto">
          <a:xfrm>
            <a:off x="3995738" y="4221163"/>
            <a:ext cx="1655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l-GR" altLang="el-GR" sz="1800">
                <a:solidFill>
                  <a:srgbClr val="C00000"/>
                </a:solidFill>
                <a:latin typeface="Arial" panose="020B0604020202020204" pitchFamily="34" charset="0"/>
              </a:rPr>
              <a:t>Γαλακτόζη</a:t>
            </a:r>
          </a:p>
        </p:txBody>
      </p:sp>
      <p:sp>
        <p:nvSpPr>
          <p:cNvPr id="18440" name="TextBox 7"/>
          <p:cNvSpPr txBox="1">
            <a:spLocks noChangeArrowheads="1"/>
          </p:cNvSpPr>
          <p:nvPr/>
        </p:nvSpPr>
        <p:spPr bwMode="auto">
          <a:xfrm>
            <a:off x="6588125" y="4149725"/>
            <a:ext cx="158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l-GR" altLang="el-GR" sz="1800">
                <a:latin typeface="Arial" panose="020B0604020202020204" pitchFamily="34" charset="0"/>
              </a:rPr>
              <a:t>Γλυκόζη</a:t>
            </a:r>
          </a:p>
        </p:txBody>
      </p:sp>
      <p:sp>
        <p:nvSpPr>
          <p:cNvPr id="18441" name="TextBox 8"/>
          <p:cNvSpPr txBox="1">
            <a:spLocks noChangeArrowheads="1"/>
          </p:cNvSpPr>
          <p:nvPr/>
        </p:nvSpPr>
        <p:spPr bwMode="auto">
          <a:xfrm>
            <a:off x="683568" y="4828013"/>
            <a:ext cx="19446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l-GR" altLang="el-GR" sz="1800" dirty="0">
                <a:latin typeface="Arial" panose="020B0604020202020204" pitchFamily="34" charset="0"/>
              </a:rPr>
              <a:t>ΛΑΚΤΟΖΗ (</a:t>
            </a:r>
            <a:r>
              <a:rPr lang="el-GR" altLang="el-GR" sz="1800" dirty="0" err="1">
                <a:latin typeface="Arial" panose="020B0604020202020204" pitchFamily="34" charset="0"/>
              </a:rPr>
              <a:t>Δισακχαρίτης</a:t>
            </a:r>
            <a:r>
              <a:rPr lang="el-GR" altLang="el-GR" sz="1800" dirty="0">
                <a:latin typeface="Arial" panose="020B0604020202020204" pitchFamily="34" charset="0"/>
              </a:rPr>
              <a:t>)</a:t>
            </a:r>
          </a:p>
        </p:txBody>
      </p:sp>
      <p:sp>
        <p:nvSpPr>
          <p:cNvPr id="3" name="Συν 2"/>
          <p:cNvSpPr/>
          <p:nvPr/>
        </p:nvSpPr>
        <p:spPr>
          <a:xfrm>
            <a:off x="5924317" y="2890053"/>
            <a:ext cx="663808" cy="53973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Δεξί βέλος 6"/>
          <p:cNvSpPr/>
          <p:nvPr/>
        </p:nvSpPr>
        <p:spPr>
          <a:xfrm>
            <a:off x="2867936" y="3159918"/>
            <a:ext cx="983984" cy="125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Κάτω βέλος 7"/>
          <p:cNvSpPr/>
          <p:nvPr/>
        </p:nvSpPr>
        <p:spPr>
          <a:xfrm>
            <a:off x="827585" y="1916832"/>
            <a:ext cx="216024" cy="9732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p:cNvSpPr txBox="1"/>
          <p:nvPr/>
        </p:nvSpPr>
        <p:spPr>
          <a:xfrm>
            <a:off x="683569" y="1628800"/>
            <a:ext cx="2376264" cy="369332"/>
          </a:xfrm>
          <a:prstGeom prst="rect">
            <a:avLst/>
          </a:prstGeom>
          <a:noFill/>
        </p:spPr>
        <p:txBody>
          <a:bodyPr wrap="square" rtlCol="0">
            <a:spAutoFit/>
          </a:bodyPr>
          <a:lstStyle/>
          <a:p>
            <a:r>
              <a:rPr lang="el-GR" dirty="0">
                <a:solidFill>
                  <a:schemeClr val="accent2"/>
                </a:solidFill>
              </a:rPr>
              <a:t>Δράση της Λακτάσης</a:t>
            </a:r>
          </a:p>
        </p:txBody>
      </p:sp>
      <p:pic>
        <p:nvPicPr>
          <p:cNvPr id="5" name="Εγγεγραμμένος ήχος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062785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30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92906" y="151179"/>
            <a:ext cx="8358187" cy="5324535"/>
          </a:xfrm>
          <a:prstGeom prst="rect">
            <a:avLst/>
          </a:prstGeom>
          <a:noFill/>
          <a:ln w="9525">
            <a:noFill/>
            <a:miter lim="800000"/>
            <a:headEnd/>
            <a:tailEnd/>
          </a:ln>
        </p:spPr>
        <p:txBody>
          <a:bodyPr>
            <a:spAutoFit/>
          </a:bodyPr>
          <a:lstStyle/>
          <a:p>
            <a:pPr>
              <a:spcBef>
                <a:spcPct val="50000"/>
              </a:spcBef>
            </a:pPr>
            <a:r>
              <a:rPr lang="el-GR" sz="2000" b="1" dirty="0"/>
              <a:t>Πώς εξήγησε ο </a:t>
            </a:r>
            <a:r>
              <a:rPr lang="en-US" sz="2000" b="1" dirty="0"/>
              <a:t>Mendel </a:t>
            </a:r>
            <a:r>
              <a:rPr lang="el-GR" sz="2000" b="1" dirty="0"/>
              <a:t>τα αποτελέσματά του</a:t>
            </a:r>
            <a:r>
              <a:rPr lang="en-US" sz="2000" b="1" dirty="0"/>
              <a:t>;</a:t>
            </a:r>
            <a:endParaRPr lang="el-GR" sz="2000" b="1" dirty="0"/>
          </a:p>
          <a:p>
            <a:pPr>
              <a:spcBef>
                <a:spcPct val="50000"/>
              </a:spcBef>
              <a:buFont typeface="Arial" pitchFamily="34" charset="0"/>
              <a:buChar char="•"/>
            </a:pPr>
            <a:r>
              <a:rPr lang="el-GR" sz="2000" b="1" dirty="0"/>
              <a:t> Δέχτηκε την ύπαρξη δύο παραγόντων (γονιδίων) που ελέγχουν το καθένα από τα χαρακτηριστικά.</a:t>
            </a:r>
          </a:p>
          <a:p>
            <a:pPr>
              <a:spcBef>
                <a:spcPct val="50000"/>
              </a:spcBef>
              <a:buFont typeface="Arial" pitchFamily="34" charset="0"/>
              <a:buChar char="•"/>
            </a:pPr>
            <a:r>
              <a:rPr lang="el-GR" sz="2000" b="1" dirty="0"/>
              <a:t> Το κάθε χαρακτηριστικό το συμβόλισε με ένα γράμμα, που ανάλογα με την περίπτωση ήταν μικρό ή κεφαλαίο. </a:t>
            </a:r>
            <a:r>
              <a:rPr lang="en-US" sz="2000" b="1" dirty="0"/>
              <a:t>SOS, SOS</a:t>
            </a:r>
            <a:r>
              <a:rPr lang="el-GR" sz="2000" b="1" dirty="0"/>
              <a:t>: ΤΟ ΙΔΙΟ ΓΡΑΜΜΑ ΠΑΝΤΑ: λ.χ. Ύψος φυτού: Υ και </a:t>
            </a:r>
            <a:r>
              <a:rPr lang="en-US" sz="2000" b="1" dirty="0"/>
              <a:t>y, </a:t>
            </a:r>
            <a:r>
              <a:rPr lang="el-GR" sz="2000" b="1" dirty="0"/>
              <a:t>Αλφισμός, Α και α, Μεσογειακή Αναιμία, Μ και μ.</a:t>
            </a:r>
          </a:p>
          <a:p>
            <a:pPr>
              <a:spcBef>
                <a:spcPct val="50000"/>
              </a:spcBef>
              <a:buFont typeface="Arial" pitchFamily="34" charset="0"/>
              <a:buChar char="•"/>
            </a:pPr>
            <a:r>
              <a:rPr lang="el-GR" sz="2000" b="1" dirty="0"/>
              <a:t> Εισήγαγε τις έννοιες: Επικρατής χαρακτήρας (Υ), Υπολειπόμενος, (</a:t>
            </a:r>
            <a:r>
              <a:rPr lang="en-US" sz="2000" b="1" dirty="0"/>
              <a:t>y).</a:t>
            </a:r>
            <a:r>
              <a:rPr lang="el-GR" sz="2000" b="1" dirty="0"/>
              <a:t> </a:t>
            </a:r>
          </a:p>
          <a:p>
            <a:pPr>
              <a:spcBef>
                <a:spcPct val="50000"/>
              </a:spcBef>
              <a:buFont typeface="Arial" pitchFamily="34" charset="0"/>
              <a:buChar char="•"/>
            </a:pPr>
            <a:r>
              <a:rPr lang="el-GR" sz="2000" b="1" dirty="0" err="1"/>
              <a:t>Ομοζυγωτία-Ομοζυγωτικό</a:t>
            </a:r>
            <a:r>
              <a:rPr lang="el-GR" sz="2000" b="1" dirty="0"/>
              <a:t> άτομο, </a:t>
            </a:r>
            <a:r>
              <a:rPr lang="en-US" sz="2000" b="1" dirty="0"/>
              <a:t>(AA </a:t>
            </a:r>
            <a:r>
              <a:rPr lang="el-GR" sz="2000" b="1" dirty="0"/>
              <a:t>ή </a:t>
            </a:r>
            <a:r>
              <a:rPr lang="el-GR" sz="2000" b="1" dirty="0" err="1"/>
              <a:t>αα</a:t>
            </a:r>
            <a:r>
              <a:rPr lang="el-GR" sz="2000" b="1" dirty="0"/>
              <a:t>)</a:t>
            </a:r>
            <a:endParaRPr lang="en-US" sz="2000" b="1" dirty="0"/>
          </a:p>
          <a:p>
            <a:pPr>
              <a:spcBef>
                <a:spcPct val="50000"/>
              </a:spcBef>
              <a:buFont typeface="Arial" pitchFamily="34" charset="0"/>
              <a:buChar char="•"/>
            </a:pPr>
            <a:r>
              <a:rPr lang="el-GR" sz="2000" b="1" dirty="0" err="1"/>
              <a:t>Ετεροζυγωτικό</a:t>
            </a:r>
            <a:r>
              <a:rPr lang="el-GR" sz="2000" b="1" dirty="0"/>
              <a:t>, = Φορέας Μεσογειακής Αναιμίας= Μ</a:t>
            </a:r>
            <a:r>
              <a:rPr lang="en-US" sz="2000" b="1" dirty="0"/>
              <a:t>m= </a:t>
            </a:r>
            <a:r>
              <a:rPr lang="el-GR" sz="2000" b="1" dirty="0"/>
              <a:t>Γονότυπος</a:t>
            </a:r>
          </a:p>
          <a:p>
            <a:pPr>
              <a:spcBef>
                <a:spcPct val="50000"/>
              </a:spcBef>
            </a:pPr>
            <a:r>
              <a:rPr lang="el-GR" sz="2000" b="1" dirty="0"/>
              <a:t>Ενώ ο Φαινότυπος, είναι το πως φαίνεται ένας φορέας (δεν διαφέρει από τον μη-φορέα. Ενώ ένα άτομο που πάσχει από ΜΑ, έχει γονότυπο </a:t>
            </a:r>
            <a:r>
              <a:rPr lang="el-GR" sz="2000" b="1" dirty="0" err="1"/>
              <a:t>αα</a:t>
            </a:r>
            <a:r>
              <a:rPr lang="el-GR" sz="2000" b="1" dirty="0"/>
              <a:t> και φαινότυπο </a:t>
            </a:r>
            <a:r>
              <a:rPr lang="el-GR" sz="2000" b="1" dirty="0" err="1"/>
              <a:t>Μεσογ</a:t>
            </a:r>
            <a:r>
              <a:rPr lang="el-GR" sz="2000" b="1" dirty="0"/>
              <a:t> Αναιμίας.</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419600" y="3276600"/>
            <a:ext cx="304800" cy="304800"/>
          </a:xfrm>
          <a:prstGeom prst="rect">
            <a:avLst/>
          </a:prstGeom>
          <a:noFill/>
          <a:ln w="9525">
            <a:noFill/>
            <a:miter lim="800000"/>
            <a:headEnd/>
            <a:tailEnd/>
          </a:ln>
        </p:spPr>
      </p:pic>
    </p:spTree>
    <p:extLst>
      <p:ext uri="{BB962C8B-B14F-4D97-AF65-F5344CB8AC3E}">
        <p14:creationId xmlns:p14="http://schemas.microsoft.com/office/powerpoint/2010/main" val="890232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71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57200" y="268289"/>
            <a:ext cx="8229600" cy="928464"/>
          </a:xfrm>
        </p:spPr>
        <p:txBody>
          <a:bodyPr>
            <a:normAutofit/>
          </a:bodyPr>
          <a:lstStyle/>
          <a:p>
            <a:r>
              <a:rPr lang="el-GR" sz="3200" b="1" dirty="0">
                <a:solidFill>
                  <a:schemeClr val="accent1">
                    <a:tint val="88000"/>
                    <a:satMod val="150000"/>
                  </a:schemeClr>
                </a:solidFill>
              </a:rPr>
              <a:t>Δυσανεξία στη Λακτόζη</a:t>
            </a:r>
            <a:endParaRPr lang="el-GR" sz="3200" b="1" dirty="0"/>
          </a:p>
        </p:txBody>
      </p:sp>
      <p:sp>
        <p:nvSpPr>
          <p:cNvPr id="4" name="TextBox 3"/>
          <p:cNvSpPr txBox="1"/>
          <p:nvPr/>
        </p:nvSpPr>
        <p:spPr>
          <a:xfrm>
            <a:off x="683568" y="1772816"/>
            <a:ext cx="7848872" cy="4585871"/>
          </a:xfrm>
          <a:prstGeom prst="rect">
            <a:avLst/>
          </a:prstGeom>
          <a:noFill/>
        </p:spPr>
        <p:txBody>
          <a:bodyPr wrap="square" rtlCol="0">
            <a:spAutoFit/>
          </a:bodyPr>
          <a:lstStyle/>
          <a:p>
            <a:r>
              <a:rPr lang="el-GR" sz="2000" dirty="0"/>
              <a:t>Αν δεν υπάρχει αρκετή </a:t>
            </a:r>
            <a:r>
              <a:rPr lang="el-GR" sz="2000" dirty="0" err="1"/>
              <a:t>Λακτάση</a:t>
            </a:r>
            <a:r>
              <a:rPr lang="el-GR" sz="2000" dirty="0"/>
              <a:t> σε ένα άτομο, η κατάσταση αυτή θεωρείται ως Δυσανεξία στη Λακτόζη. Τότε η λακτόζη συνεχίζει αναλλοίωτη την πορεία της στο </a:t>
            </a:r>
            <a:r>
              <a:rPr lang="el-GR" sz="2000" dirty="0">
                <a:hlinkClick r:id="rId5" tooltip="Παχύ έντερο"/>
              </a:rPr>
              <a:t>παχύ έντερο</a:t>
            </a:r>
            <a:r>
              <a:rPr lang="el-GR" sz="2000" dirty="0"/>
              <a:t>. Εκεί τα εντερικά βακτηρίδια την μετατρέπουν σε </a:t>
            </a:r>
            <a:r>
              <a:rPr lang="el-GR" sz="2000" dirty="0">
                <a:hlinkClick r:id="rId6" tooltip="Λιπαρά οξέα"/>
              </a:rPr>
              <a:t>λιπαρά οξέα</a:t>
            </a:r>
            <a:r>
              <a:rPr lang="el-GR" sz="2000" dirty="0"/>
              <a:t> μικρής αλυσίδας, με ταυτόχρονη παραγωγή αερίων (διοξειδίου του άνθρακα, υδρογόνου και μεθανίου). Αυτή η δημιουργία αερίων από τα βακτηρίδια του παχέος εντέρου προκαλεί μια σειρά δυσάρεστων συμπτωμάτων, όπως ναυτία, δυσπεψία, φούσκωμα του στομαχιού, κοιλιακό πόνο ή κολικούς, γουργούρισμα των εντέρων και έκλυση αερίων, ακόμη και διάρροια.</a:t>
            </a:r>
          </a:p>
          <a:p>
            <a:r>
              <a:rPr lang="el-GR" dirty="0"/>
              <a:t>Στην Ελλάδα εκτιμάται ότι περίπου 30% των παιδιών κάτω των 5 ετών εμφανίζουν κάποια ανεπάρκεια </a:t>
            </a:r>
            <a:r>
              <a:rPr lang="el-GR" dirty="0" err="1"/>
              <a:t>λακτάσης</a:t>
            </a:r>
            <a:r>
              <a:rPr lang="el-GR" dirty="0"/>
              <a:t> και συνακόλουθα συμπτώματα δυσανεξίας στη λακτόζη, ενώ το ποσοστό αυξάνεται πριν την εφηβεία.</a:t>
            </a:r>
          </a:p>
          <a:p>
            <a:endParaRPr lang="el-GR" sz="2000" dirty="0"/>
          </a:p>
          <a:p>
            <a:endParaRPr lang="el-GR" dirty="0"/>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65032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9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539553" y="1295182"/>
            <a:ext cx="806489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l-GR" altLang="el-GR" sz="2000" i="1" dirty="0">
                <a:latin typeface="Arial" panose="020B0604020202020204" pitchFamily="34" charset="0"/>
              </a:rPr>
              <a:t>Η </a:t>
            </a:r>
            <a:r>
              <a:rPr lang="el-GR" altLang="el-GR" sz="2000" i="1" dirty="0" err="1">
                <a:latin typeface="Arial" panose="020B0604020202020204" pitchFamily="34" charset="0"/>
              </a:rPr>
              <a:t>Γαλακτοσαιμία</a:t>
            </a:r>
            <a:r>
              <a:rPr lang="el-GR" altLang="el-GR" sz="2000" i="1" dirty="0">
                <a:latin typeface="Arial" panose="020B0604020202020204" pitchFamily="34" charset="0"/>
              </a:rPr>
              <a:t>, </a:t>
            </a:r>
            <a:r>
              <a:rPr lang="el-GR" altLang="el-GR" sz="2000" dirty="0">
                <a:latin typeface="Arial" panose="020B0604020202020204" pitchFamily="34" charset="0"/>
              </a:rPr>
              <a:t>λοιπόν, είναι ανάλογη περίπτωση με την ΡΚU: Στην περίπτωση αυτή, τα βρέφη που γεννιούνται με την πάθηση στερούνται ενός ενζύμου που διασπά τη γαλακτόζη. Και εδώ η πάθηση οφείλεται σε </a:t>
            </a:r>
            <a:r>
              <a:rPr lang="el-GR" altLang="el-GR" sz="2000" dirty="0" err="1">
                <a:latin typeface="Arial" panose="020B0604020202020204" pitchFamily="34" charset="0"/>
              </a:rPr>
              <a:t>αυτοσωμικό</a:t>
            </a:r>
            <a:r>
              <a:rPr lang="el-GR" altLang="el-GR" sz="2000" dirty="0">
                <a:latin typeface="Arial" panose="020B0604020202020204" pitchFamily="34" charset="0"/>
              </a:rPr>
              <a:t> υπολειπόμενο γονίδιο. Και στην περίπτωση αυτή παρατηρείται συγκέντρωση κάποιου τοξικού </a:t>
            </a:r>
            <a:r>
              <a:rPr lang="el-GR" altLang="el-GR" sz="2000" dirty="0" err="1">
                <a:latin typeface="Arial" panose="020B0604020202020204" pitchFamily="34" charset="0"/>
              </a:rPr>
              <a:t>μεταβολίτη</a:t>
            </a:r>
            <a:r>
              <a:rPr lang="el-GR" altLang="el-GR" sz="2000" dirty="0">
                <a:latin typeface="Arial" panose="020B0604020202020204" pitchFamily="34" charset="0"/>
              </a:rPr>
              <a:t>  στο αίμα (</a:t>
            </a:r>
            <a:r>
              <a:rPr lang="el-GR" altLang="el-GR" sz="2000" i="1" dirty="0">
                <a:latin typeface="Arial" panose="020B0604020202020204" pitchFamily="34" charset="0"/>
              </a:rPr>
              <a:t>γενετικά νοσήματα του μεταβολισμού</a:t>
            </a:r>
            <a:r>
              <a:rPr lang="el-GR" altLang="el-GR" sz="2000" dirty="0">
                <a:latin typeface="Arial" panose="020B0604020202020204" pitchFamily="34" charset="0"/>
              </a:rPr>
              <a:t>), καθώς και υψηλή αποβολή του στα ούρα. Παράλληλα, η πάθηση συνοδεύεται από μια σειρά βαριά συμπτώματα, όπως πνευματική και σωματική (</a:t>
            </a:r>
            <a:r>
              <a:rPr lang="el-GR" altLang="el-GR" sz="2000" dirty="0" err="1">
                <a:latin typeface="Arial" panose="020B0604020202020204" pitchFamily="34" charset="0"/>
              </a:rPr>
              <a:t>καθ</a:t>
            </a:r>
            <a:r>
              <a:rPr lang="el-GR" altLang="el-GR" sz="2000" dirty="0">
                <a:latin typeface="Arial" panose="020B0604020202020204" pitchFamily="34" charset="0"/>
              </a:rPr>
              <a:t>)υστέρηση και πρόωρο θάνατο. Κι εδώ η αντιμετώπιση γίνεται με διαιτητικό τρόπο κι έτσι το γάλα αντικαθίσταται από υποκατάστατα χωρίς γαλακτόζη.</a:t>
            </a:r>
            <a:r>
              <a:rPr lang="el-GR" altLang="el-GR" sz="1600" dirty="0">
                <a:latin typeface="Arial" panose="020B0604020202020204" pitchFamily="34" charset="0"/>
              </a:rPr>
              <a:t> </a:t>
            </a:r>
          </a:p>
          <a:p>
            <a:pPr eaLnBrk="1" hangingPunct="1">
              <a:spcBef>
                <a:spcPct val="0"/>
              </a:spcBef>
              <a:buClrTx/>
              <a:buSzTx/>
              <a:buFontTx/>
              <a:buNone/>
            </a:pPr>
            <a:endParaRPr lang="el-GR" altLang="el-GR" sz="1600" dirty="0">
              <a:latin typeface="Arial" panose="020B0604020202020204" pitchFamily="34" charset="0"/>
            </a:endParaRPr>
          </a:p>
          <a:p>
            <a:pPr eaLnBrk="1" hangingPunct="1">
              <a:spcBef>
                <a:spcPct val="0"/>
              </a:spcBef>
              <a:buClrTx/>
              <a:buSzTx/>
              <a:buFontTx/>
              <a:buNone/>
            </a:pPr>
            <a:r>
              <a:rPr lang="el-GR" altLang="el-GR" sz="1600" dirty="0">
                <a:latin typeface="Arial" panose="020B0604020202020204" pitchFamily="34" charset="0"/>
              </a:rPr>
              <a:t>Συχνότητα στην Ελλάδα: 1/14.000 γεννήσεις.</a:t>
            </a:r>
          </a:p>
        </p:txBody>
      </p:sp>
      <p:sp>
        <p:nvSpPr>
          <p:cNvPr id="10243" name="Rectangle 5"/>
          <p:cNvSpPr>
            <a:spLocks noGrp="1" noChangeArrowheads="1"/>
          </p:cNvSpPr>
          <p:nvPr>
            <p:ph type="title"/>
          </p:nvPr>
        </p:nvSpPr>
        <p:spPr>
          <a:xfrm>
            <a:off x="-101768" y="383204"/>
            <a:ext cx="9073132" cy="648072"/>
          </a:xfrm>
        </p:spPr>
        <p:txBody>
          <a:bodyPr>
            <a:normAutofit/>
          </a:bodyPr>
          <a:lstStyle/>
          <a:p>
            <a:pPr eaLnBrk="1" fontAlgn="auto" hangingPunct="1">
              <a:spcAft>
                <a:spcPts val="0"/>
              </a:spcAft>
              <a:defRPr/>
            </a:pPr>
            <a:r>
              <a:rPr lang="el-GR" sz="3200" dirty="0">
                <a:solidFill>
                  <a:schemeClr val="accent1">
                    <a:tint val="88000"/>
                    <a:satMod val="150000"/>
                  </a:schemeClr>
                </a:solidFill>
              </a:rPr>
              <a:t>Δυσανεξία στη Λακτόζη και </a:t>
            </a:r>
            <a:r>
              <a:rPr lang="el-GR" sz="3200" dirty="0" err="1">
                <a:solidFill>
                  <a:schemeClr val="accent1">
                    <a:tint val="88000"/>
                    <a:satMod val="150000"/>
                  </a:schemeClr>
                </a:solidFill>
              </a:rPr>
              <a:t>Γαλακτοσαιμία</a:t>
            </a:r>
            <a:r>
              <a:rPr lang="en-US" sz="3200" dirty="0">
                <a:solidFill>
                  <a:schemeClr val="accent1">
                    <a:tint val="88000"/>
                    <a:satMod val="150000"/>
                  </a:schemeClr>
                </a:solidFill>
              </a:rPr>
              <a:t> </a:t>
            </a:r>
            <a:r>
              <a:rPr lang="el-GR" sz="3200" dirty="0">
                <a:solidFill>
                  <a:schemeClr val="accent1">
                    <a:tint val="88000"/>
                    <a:satMod val="150000"/>
                  </a:schemeClr>
                </a:solidFill>
              </a:rPr>
              <a:t> </a:t>
            </a:r>
          </a:p>
        </p:txBody>
      </p:sp>
    </p:spTree>
    <p:extLst>
      <p:ext uri="{BB962C8B-B14F-4D97-AF65-F5344CB8AC3E}">
        <p14:creationId xmlns:p14="http://schemas.microsoft.com/office/powerpoint/2010/main" val="4109163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024" name="Group 208">
            <a:extLst>
              <a:ext uri="{FF2B5EF4-FFF2-40B4-BE49-F238E27FC236}">
                <a16:creationId xmlns:a16="http://schemas.microsoft.com/office/drawing/2014/main" id="{2D5CD3B6-318C-AD42-3617-FB0E1890B223}"/>
              </a:ext>
            </a:extLst>
          </p:cNvPr>
          <p:cNvGraphicFramePr>
            <a:graphicFrameLocks noGrp="1"/>
          </p:cNvGraphicFramePr>
          <p:nvPr/>
        </p:nvGraphicFramePr>
        <p:xfrm>
          <a:off x="468313" y="188913"/>
          <a:ext cx="7848600" cy="7077332"/>
        </p:xfrm>
        <a:graphic>
          <a:graphicData uri="http://schemas.openxmlformats.org/drawingml/2006/table">
            <a:tbl>
              <a:tblPr/>
              <a:tblGrid>
                <a:gridCol w="25908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5471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chemeClr val="tx1"/>
                          </a:solidFill>
                          <a:effectLst/>
                          <a:latin typeface="Swis721Greek BT" charset="-95"/>
                          <a:cs typeface="Times New Roman" pitchFamily="18" charset="0"/>
                        </a:rPr>
                        <a:t>Γενετικό νόσημα</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chemeClr val="tx1"/>
                          </a:solidFill>
                          <a:effectLst/>
                          <a:latin typeface="Swis721Greek BT" charset="-95"/>
                          <a:cs typeface="Times New Roman" pitchFamily="18" charset="0"/>
                        </a:rPr>
                        <a:t>Είδος γονιδίου</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chemeClr val="tx1"/>
                          </a:solidFill>
                          <a:effectLst/>
                          <a:latin typeface="Swis721Greek BT" charset="-95"/>
                          <a:cs typeface="Times New Roman" pitchFamily="18" charset="0"/>
                        </a:rPr>
                        <a:t>Συμπτώματα</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97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Ρετινοβλάστωμα</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Επικρατές </a:t>
                      </a:r>
                      <a:endParaRPr kumimoji="0" lang="el-GR" sz="17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αυτοσωμικό (Ε.Α.)</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Νεοπλασία στο μάτι.</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28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Παιδική αμαυρωτική ιδιοτία</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700" b="0" i="0" u="none" strike="noStrike" cap="none" normalizeH="0" baseline="0">
                          <a:ln>
                            <a:noFill/>
                          </a:ln>
                          <a:solidFill>
                            <a:schemeClr val="tx1"/>
                          </a:solidFill>
                          <a:effectLst/>
                          <a:latin typeface="Swis721Greek BT" charset="-95"/>
                          <a:cs typeface="Times New Roman" pitchFamily="18" charset="0"/>
                        </a:rPr>
                        <a:t>Υπολειπόμενο αυτοσωμικό (Υ.Α.) </a:t>
                      </a:r>
                      <a:endParaRPr kumimoji="0" lang="el-GR" sz="17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700" b="0" i="0" u="none" strike="noStrike" cap="none" normalizeH="0" baseline="0">
                          <a:ln>
                            <a:noFill/>
                          </a:ln>
                          <a:solidFill>
                            <a:schemeClr val="tx1"/>
                          </a:solidFill>
                          <a:effectLst/>
                          <a:latin typeface="Swis721Greek BT" charset="-95"/>
                          <a:cs typeface="Times New Roman" pitchFamily="18" charset="0"/>
                        </a:rPr>
                        <a:t>(Κοινό στις Σκανδι-ναβικές χώρες)</a:t>
                      </a:r>
                      <a:endParaRPr kumimoji="0" lang="el-GR"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700" b="0" i="0" u="none" strike="noStrike" cap="none" normalizeH="0" baseline="0">
                          <a:ln>
                            <a:noFill/>
                          </a:ln>
                          <a:solidFill>
                            <a:schemeClr val="tx1"/>
                          </a:solidFill>
                          <a:effectLst/>
                          <a:latin typeface="Swis721Greek BT" charset="-95"/>
                          <a:cs typeface="Times New Roman" pitchFamily="18" charset="0"/>
                        </a:rPr>
                        <a:t>Τύφλωση, παράλυση, πνευματική καθυστέρηση, θάνατος περίπου στο 6ο έτος.</a:t>
                      </a:r>
                      <a:endParaRPr kumimoji="0" lang="el-GR"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611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700" b="0" i="0" u="none" strike="noStrike" cap="none" normalizeH="0" baseline="0">
                          <a:ln>
                            <a:noFill/>
                          </a:ln>
                          <a:solidFill>
                            <a:schemeClr val="tx1"/>
                          </a:solidFill>
                          <a:effectLst/>
                          <a:latin typeface="Swis721Greek BT" charset="-95"/>
                          <a:cs typeface="Times New Roman" pitchFamily="18" charset="0"/>
                        </a:rPr>
                        <a:t>Βρεφική αμαυρωτική ιδιοτία (Ασθένεια </a:t>
                      </a:r>
                      <a:r>
                        <a:rPr kumimoji="0" lang="en-US" sz="1700" b="0" i="1" u="none" strike="noStrike" cap="none" normalizeH="0" baseline="0">
                          <a:ln>
                            <a:noFill/>
                          </a:ln>
                          <a:solidFill>
                            <a:schemeClr val="tx1"/>
                          </a:solidFill>
                          <a:effectLst/>
                          <a:latin typeface="Swis721Greek BT" charset="-95"/>
                          <a:cs typeface="Times New Roman" pitchFamily="18" charset="0"/>
                        </a:rPr>
                        <a:t>Tay</a:t>
                      </a:r>
                      <a:r>
                        <a:rPr kumimoji="0" lang="el-GR" sz="1700" b="0" i="1" u="none" strike="noStrike" cap="none" normalizeH="0" baseline="0">
                          <a:ln>
                            <a:noFill/>
                          </a:ln>
                          <a:solidFill>
                            <a:schemeClr val="tx1"/>
                          </a:solidFill>
                          <a:effectLst/>
                          <a:latin typeface="Swis721Greek BT" charset="-95"/>
                          <a:cs typeface="Times New Roman" pitchFamily="18" charset="0"/>
                        </a:rPr>
                        <a:t>-</a:t>
                      </a:r>
                      <a:r>
                        <a:rPr kumimoji="0" lang="en-US" sz="1700" b="0" i="1" u="none" strike="noStrike" cap="none" normalizeH="0" baseline="0">
                          <a:ln>
                            <a:noFill/>
                          </a:ln>
                          <a:solidFill>
                            <a:schemeClr val="tx1"/>
                          </a:solidFill>
                          <a:effectLst/>
                          <a:latin typeface="Swis721Greek BT" charset="-95"/>
                          <a:cs typeface="Times New Roman" pitchFamily="18" charset="0"/>
                        </a:rPr>
                        <a:t>Sacchs</a:t>
                      </a:r>
                      <a:r>
                        <a:rPr kumimoji="0" lang="el-GR" sz="1700" b="0" i="1" u="none" strike="noStrike" cap="none" normalizeH="0" baseline="0">
                          <a:ln>
                            <a:noFill/>
                          </a:ln>
                          <a:solidFill>
                            <a:schemeClr val="tx1"/>
                          </a:solidFill>
                          <a:effectLst/>
                          <a:latin typeface="Swis721Greek BT" charset="-95"/>
                          <a:cs typeface="Times New Roman" pitchFamily="18" charset="0"/>
                        </a:rPr>
                        <a:t>)</a:t>
                      </a:r>
                      <a:endParaRPr kumimoji="0" lang="el-GR" sz="1700" b="0" i="0" u="none" strike="noStrike" cap="none" normalizeH="0" baseline="0">
                        <a:ln>
                          <a:noFill/>
                        </a:ln>
                        <a:solidFill>
                          <a:schemeClr val="tx1"/>
                        </a:solidFill>
                        <a:effectLst/>
                        <a:latin typeface="Arial" pitchFamily="34" charset="0"/>
                      </a:endParaRPr>
                    </a:p>
                  </a:txBody>
                  <a:tcPr marT="49713" marB="4971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Y.A.</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700" b="0" i="0" u="none" strike="noStrike" cap="none" normalizeH="0" baseline="0">
                          <a:ln>
                            <a:noFill/>
                          </a:ln>
                          <a:solidFill>
                            <a:schemeClr val="tx1"/>
                          </a:solidFill>
                          <a:effectLst/>
                          <a:latin typeface="Swis721Greek BT" charset="-95"/>
                          <a:cs typeface="Times New Roman" pitchFamily="18" charset="0"/>
                        </a:rPr>
                        <a:t>Ίδια συμπτώματα. Θάνατος γύρω στα 2 έτη.</a:t>
                      </a:r>
                      <a:endParaRPr kumimoji="0" lang="el-GR"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45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Αχονδροπλαστικός νανισμός</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Ε.Α.</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Κοντά άκρα.</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164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Αιμοφιλία</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Φυλοσύνδετο υπολειπόμενο (Φ.Υ.)</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Αργή πήξη του αίματος.</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45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Μυϊκή δυστροφία</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Φ.Υ.</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Δυσπλασία μυών.</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45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Ανιριδισμός</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Ε.Α.</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700" b="0" i="0" u="none" strike="noStrike" cap="none" normalizeH="0" baseline="0">
                          <a:ln>
                            <a:noFill/>
                          </a:ln>
                          <a:solidFill>
                            <a:schemeClr val="tx1"/>
                          </a:solidFill>
                          <a:effectLst/>
                          <a:latin typeface="Swis721Greek BT" charset="-95"/>
                          <a:cs typeface="Times New Roman" pitchFamily="18" charset="0"/>
                        </a:rPr>
                        <a:t>Απουσία ίριδας από τα μάτια.</a:t>
                      </a:r>
                      <a:endParaRPr kumimoji="0" lang="el-GR"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45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Αλφισμός</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Υ.Α.</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Απουσία μελανίνης.</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2031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Κυστική ίνωση</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Swis721Greek BT" charset="-95"/>
                          <a:cs typeface="Times New Roman" pitchFamily="18" charset="0"/>
                        </a:rPr>
                        <a:t>Υ.Α.</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700" b="0" i="0" u="none" strike="noStrike" cap="none" normalizeH="0" baseline="0">
                          <a:ln>
                            <a:noFill/>
                          </a:ln>
                          <a:solidFill>
                            <a:schemeClr val="tx1"/>
                          </a:solidFill>
                          <a:effectLst/>
                          <a:latin typeface="Swis721Greek BT" charset="-95"/>
                          <a:cs typeface="Times New Roman" pitchFamily="18" charset="0"/>
                        </a:rPr>
                        <a:t>Προσβάλλει 1/20.000 παιδιά. Δημιουργία βλέννας. Φράξιμο πνευμόνων και πεπτικού. </a:t>
                      </a:r>
                      <a:endParaRPr kumimoji="0" lang="en-US" sz="1700" b="0" i="0" u="none" strike="noStrike" cap="none" normalizeH="0" baseline="0">
                        <a:ln>
                          <a:noFill/>
                        </a:ln>
                        <a:solidFill>
                          <a:schemeClr val="tx1"/>
                        </a:solidFill>
                        <a:effectLst/>
                        <a:latin typeface="Arial" pitchFamily="34" charset="0"/>
                      </a:endParaRPr>
                    </a:p>
                  </a:txBody>
                  <a:tcPr marT="49713" marB="4971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042306-F0FC-1146-6242-300D6613B92A}"/>
              </a:ext>
            </a:extLst>
          </p:cNvPr>
          <p:cNvSpPr>
            <a:spLocks noGrp="1"/>
          </p:cNvSpPr>
          <p:nvPr>
            <p:ph type="title"/>
          </p:nvPr>
        </p:nvSpPr>
        <p:spPr>
          <a:xfrm>
            <a:off x="743199" y="286603"/>
            <a:ext cx="5063240" cy="1450757"/>
          </a:xfrm>
        </p:spPr>
        <p:txBody>
          <a:bodyPr vert="horz" lIns="91440" tIns="45720" rIns="91440" bIns="45720" rtlCol="0" anchor="b">
            <a:normAutofit/>
          </a:bodyPr>
          <a:lstStyle/>
          <a:p>
            <a:r>
              <a:rPr lang="en-US" altLang="en-US" b="1" dirty="0" err="1">
                <a:solidFill>
                  <a:schemeClr val="tx1">
                    <a:lumMod val="75000"/>
                    <a:lumOff val="25000"/>
                  </a:schemeClr>
                </a:solidFill>
                <a:latin typeface="+mn-lt"/>
              </a:rPr>
              <a:t>Μεσογει</a:t>
            </a:r>
            <a:r>
              <a:rPr lang="en-US" altLang="en-US" b="1" dirty="0">
                <a:solidFill>
                  <a:schemeClr val="tx1">
                    <a:lumMod val="75000"/>
                    <a:lumOff val="25000"/>
                  </a:schemeClr>
                </a:solidFill>
                <a:latin typeface="+mn-lt"/>
              </a:rPr>
              <a:t>ακή αναιμία:</a:t>
            </a:r>
            <a:r>
              <a:rPr lang="en-US" altLang="en-US" dirty="0">
                <a:solidFill>
                  <a:schemeClr val="tx1">
                    <a:lumMod val="75000"/>
                    <a:lumOff val="25000"/>
                  </a:schemeClr>
                </a:solidFill>
                <a:latin typeface="+mn-lt"/>
              </a:rPr>
              <a:t> </a:t>
            </a:r>
            <a:br>
              <a:rPr lang="el-GR" altLang="en-US" dirty="0">
                <a:solidFill>
                  <a:schemeClr val="tx1">
                    <a:lumMod val="75000"/>
                    <a:lumOff val="25000"/>
                  </a:schemeClr>
                </a:solidFill>
                <a:latin typeface="+mn-lt"/>
              </a:rPr>
            </a:br>
            <a:endParaRPr lang="en-US" dirty="0">
              <a:solidFill>
                <a:schemeClr val="accent2"/>
              </a:solidFill>
            </a:endParaRPr>
          </a:p>
        </p:txBody>
      </p:sp>
      <p:sp>
        <p:nvSpPr>
          <p:cNvPr id="28674" name="Rectangle 4">
            <a:extLst>
              <a:ext uri="{FF2B5EF4-FFF2-40B4-BE49-F238E27FC236}">
                <a16:creationId xmlns:a16="http://schemas.microsoft.com/office/drawing/2014/main" id="{1CEBEFE8-41D3-1D7D-91F1-31BE972B7920}"/>
              </a:ext>
            </a:extLst>
          </p:cNvPr>
          <p:cNvSpPr>
            <a:spLocks noChangeArrowheads="1"/>
          </p:cNvSpPr>
          <p:nvPr/>
        </p:nvSpPr>
        <p:spPr bwMode="auto">
          <a:xfrm>
            <a:off x="783153" y="2023962"/>
            <a:ext cx="5023286" cy="38451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lnSpcReduction="10000"/>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altLang="en-US" sz="1700" dirty="0" err="1">
                <a:solidFill>
                  <a:schemeClr val="tx1">
                    <a:lumMod val="75000"/>
                    <a:lumOff val="25000"/>
                  </a:schemeClr>
                </a:solidFill>
                <a:latin typeface="+mn-lt"/>
              </a:rPr>
              <a:t>Είν</a:t>
            </a:r>
            <a:r>
              <a:rPr lang="en-US" altLang="en-US" sz="1700" dirty="0">
                <a:solidFill>
                  <a:schemeClr val="tx1">
                    <a:lumMod val="75000"/>
                    <a:lumOff val="25000"/>
                  </a:schemeClr>
                </a:solidFill>
                <a:latin typeface="+mn-lt"/>
              </a:rPr>
              <a:t>αι η πιο συνηθισμένη περίπτωση για την Ελλάδα  και οφείλεται στο γεγονός ότι συντίθεται σε μικρότερη ποσότητα ή δε συντίθεται καθόλου β-αλυσίδα στην αιμοσφαιρίνη. </a:t>
            </a:r>
            <a:r>
              <a:rPr lang="en-US" altLang="en-US" sz="1700" dirty="0" err="1">
                <a:solidFill>
                  <a:schemeClr val="tx1">
                    <a:lumMod val="75000"/>
                    <a:lumOff val="25000"/>
                  </a:schemeClr>
                </a:solidFill>
                <a:latin typeface="+mn-lt"/>
              </a:rPr>
              <a:t>Λιγότερη</a:t>
            </a:r>
            <a:r>
              <a:rPr lang="en-US" altLang="en-US" sz="1700" dirty="0">
                <a:solidFill>
                  <a:schemeClr val="tx1">
                    <a:lumMod val="75000"/>
                    <a:lumOff val="25000"/>
                  </a:schemeClr>
                </a:solidFill>
                <a:latin typeface="+mn-lt"/>
              </a:rPr>
              <a:t>  β-α</a:t>
            </a:r>
            <a:r>
              <a:rPr lang="en-US" altLang="en-US" sz="1700" dirty="0" err="1">
                <a:solidFill>
                  <a:schemeClr val="tx1">
                    <a:lumMod val="75000"/>
                    <a:lumOff val="25000"/>
                  </a:schemeClr>
                </a:solidFill>
                <a:latin typeface="+mn-lt"/>
              </a:rPr>
              <a:t>λυσίδ</a:t>
            </a:r>
            <a:r>
              <a:rPr lang="en-US" altLang="en-US" sz="1700" dirty="0">
                <a:solidFill>
                  <a:schemeClr val="tx1">
                    <a:lumMod val="75000"/>
                    <a:lumOff val="25000"/>
                  </a:schemeClr>
                </a:solidFill>
                <a:latin typeface="+mn-lt"/>
              </a:rPr>
              <a:t>α συντίθεται όταν το άτομο είναι φορέας (ετεροζυγώτης) του ελαττωματικού γονιδίου (στίγμα). Σ' α</a:t>
            </a:r>
            <a:r>
              <a:rPr lang="en-US" altLang="en-US" sz="1700" dirty="0" err="1">
                <a:solidFill>
                  <a:schemeClr val="tx1">
                    <a:lumMod val="75000"/>
                    <a:lumOff val="25000"/>
                  </a:schemeClr>
                </a:solidFill>
                <a:latin typeface="+mn-lt"/>
              </a:rPr>
              <a:t>υτή</a:t>
            </a:r>
            <a:r>
              <a:rPr lang="en-US" altLang="en-US" sz="1700" dirty="0">
                <a:solidFill>
                  <a:schemeClr val="tx1">
                    <a:lumMod val="75000"/>
                    <a:lumOff val="25000"/>
                  </a:schemeClr>
                </a:solidFill>
                <a:latin typeface="+mn-lt"/>
              </a:rPr>
              <a:t> </a:t>
            </a:r>
            <a:r>
              <a:rPr lang="en-US" altLang="en-US" sz="1700" dirty="0" err="1">
                <a:solidFill>
                  <a:schemeClr val="tx1">
                    <a:lumMod val="75000"/>
                    <a:lumOff val="25000"/>
                  </a:schemeClr>
                </a:solidFill>
                <a:latin typeface="+mn-lt"/>
              </a:rPr>
              <a:t>την</a:t>
            </a:r>
            <a:r>
              <a:rPr lang="en-US" altLang="en-US" sz="1700" dirty="0">
                <a:solidFill>
                  <a:schemeClr val="tx1">
                    <a:lumMod val="75000"/>
                    <a:lumOff val="25000"/>
                  </a:schemeClr>
                </a:solidFill>
                <a:latin typeface="+mn-lt"/>
              </a:rPr>
              <a:t> π</a:t>
            </a:r>
            <a:r>
              <a:rPr lang="en-US" altLang="en-US" sz="1700" dirty="0" err="1">
                <a:solidFill>
                  <a:schemeClr val="tx1">
                    <a:lumMod val="75000"/>
                    <a:lumOff val="25000"/>
                  </a:schemeClr>
                </a:solidFill>
                <a:latin typeface="+mn-lt"/>
              </a:rPr>
              <a:t>ερί</a:t>
            </a:r>
            <a:r>
              <a:rPr lang="en-US" altLang="en-US" sz="1700" dirty="0">
                <a:solidFill>
                  <a:schemeClr val="tx1">
                    <a:lumMod val="75000"/>
                    <a:lumOff val="25000"/>
                  </a:schemeClr>
                </a:solidFill>
                <a:latin typeface="+mn-lt"/>
              </a:rPr>
              <a:t>πτωση το ολικό ποσό των β-αλυσίδων είναι λιγότερο απ' το φυσιολογικό, αλλά παρόλα αυτά η αιμοσφαιρίνη που παράγουν τα άτομα είναι αρκετή για μια φυσιολογική ζωή. </a:t>
            </a:r>
            <a:r>
              <a:rPr lang="en-US" altLang="en-US" sz="1700" dirty="0" err="1">
                <a:solidFill>
                  <a:schemeClr val="tx1">
                    <a:lumMod val="75000"/>
                    <a:lumOff val="25000"/>
                  </a:schemeClr>
                </a:solidFill>
                <a:latin typeface="+mn-lt"/>
              </a:rPr>
              <a:t>Αντίθετ</a:t>
            </a:r>
            <a:r>
              <a:rPr lang="en-US" altLang="en-US" sz="1700" dirty="0">
                <a:solidFill>
                  <a:schemeClr val="tx1">
                    <a:lumMod val="75000"/>
                    <a:lumOff val="25000"/>
                  </a:schemeClr>
                </a:solidFill>
                <a:latin typeface="+mn-lt"/>
              </a:rPr>
              <a:t>α, στην ομόζυγη κατάσταση δεν συντίθεται καθόλου αλυσίδα β στην αντίστοιχη αιμοσφαιρίνη, με αποτέλεσμα το άτομο να εμφανίζει τη βαρύτερη εικόνα της β-Μεσογειακής αναιμίας  (νόσος  </a:t>
            </a:r>
            <a:r>
              <a:rPr lang="en-US" altLang="en-US" sz="1700" i="1" dirty="0">
                <a:solidFill>
                  <a:schemeClr val="tx1">
                    <a:lumMod val="75000"/>
                    <a:lumOff val="25000"/>
                  </a:schemeClr>
                </a:solidFill>
                <a:latin typeface="+mn-lt"/>
              </a:rPr>
              <a:t>Cooley, </a:t>
            </a:r>
            <a:r>
              <a:rPr lang="en-US" altLang="en-US" sz="1700" dirty="0">
                <a:solidFill>
                  <a:schemeClr val="tx1">
                    <a:lumMod val="75000"/>
                    <a:lumOff val="25000"/>
                  </a:schemeClr>
                </a:solidFill>
                <a:latin typeface="+mn-lt"/>
              </a:rPr>
              <a:t>από το όνομα του Αμερικανού παιδίατρου που πρώτος την περιέγραψε το 1925).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044854-C40D-4939-052F-BAE7E540C976}"/>
              </a:ext>
            </a:extLst>
          </p:cNvPr>
          <p:cNvSpPr>
            <a:spLocks noGrp="1"/>
          </p:cNvSpPr>
          <p:nvPr>
            <p:ph type="title"/>
          </p:nvPr>
        </p:nvSpPr>
        <p:spPr>
          <a:xfrm>
            <a:off x="475499" y="4550229"/>
            <a:ext cx="8181805" cy="1057655"/>
          </a:xfrm>
        </p:spPr>
        <p:txBody>
          <a:bodyPr vert="horz" lIns="91440" tIns="45720" rIns="91440" bIns="45720" rtlCol="0" anchor="b">
            <a:normAutofit fontScale="90000"/>
          </a:bodyPr>
          <a:lstStyle/>
          <a:p>
            <a:r>
              <a:rPr lang="en-US" sz="3600">
                <a:solidFill>
                  <a:schemeClr val="tx1">
                    <a:lumMod val="85000"/>
                    <a:lumOff val="15000"/>
                  </a:schemeClr>
                </a:solidFill>
              </a:rPr>
              <a:t>Πως είναι το μόριο της Αιμοσφαιρίνης στο χώρο</a:t>
            </a:r>
          </a:p>
        </p:txBody>
      </p:sp>
      <p:pic>
        <p:nvPicPr>
          <p:cNvPr id="26627" name="Picture 3" descr="3_14c">
            <a:extLst>
              <a:ext uri="{FF2B5EF4-FFF2-40B4-BE49-F238E27FC236}">
                <a16:creationId xmlns:a16="http://schemas.microsoft.com/office/drawing/2014/main" id="{13CC8D24-8177-B8BA-A0F9-3BF0302A659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6592" y="1238717"/>
            <a:ext cx="3848740" cy="24054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descr="3_14d">
            <a:extLst>
              <a:ext uri="{FF2B5EF4-FFF2-40B4-BE49-F238E27FC236}">
                <a16:creationId xmlns:a16="http://schemas.microsoft.com/office/drawing/2014/main" id="{281D7CA5-A2DA-8EF8-8874-C1D2D73222A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18668" y="1008624"/>
            <a:ext cx="3838636" cy="28656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8D6033-CA15-09E6-BC1B-D353F82B7827}"/>
              </a:ext>
            </a:extLst>
          </p:cNvPr>
          <p:cNvSpPr>
            <a:spLocks noGrp="1"/>
          </p:cNvSpPr>
          <p:nvPr>
            <p:ph type="title"/>
          </p:nvPr>
        </p:nvSpPr>
        <p:spPr>
          <a:xfrm>
            <a:off x="369277" y="605896"/>
            <a:ext cx="2313633" cy="5646208"/>
          </a:xfrm>
        </p:spPr>
        <p:txBody>
          <a:bodyPr vert="horz" lIns="91440" tIns="45720" rIns="91440" bIns="45720" rtlCol="0" anchor="ctr">
            <a:normAutofit/>
          </a:bodyPr>
          <a:lstStyle/>
          <a:p>
            <a:r>
              <a:rPr lang="el-GR" sz="3100" dirty="0">
                <a:solidFill>
                  <a:srgbClr val="FFFFFF"/>
                </a:solidFill>
              </a:rPr>
              <a:t>Πόσα παιδιά με ΜΑ γεννιούνται;</a:t>
            </a:r>
            <a:endParaRPr lang="en-US" sz="3100" dirty="0">
              <a:solidFill>
                <a:srgbClr val="FFFFFF"/>
              </a:solidFill>
            </a:endParaRPr>
          </a:p>
        </p:txBody>
      </p:sp>
      <p:sp>
        <p:nvSpPr>
          <p:cNvPr id="29698" name="Rectangle 4">
            <a:extLst>
              <a:ext uri="{FF2B5EF4-FFF2-40B4-BE49-F238E27FC236}">
                <a16:creationId xmlns:a16="http://schemas.microsoft.com/office/drawing/2014/main" id="{03F94DDC-4C1A-9A1F-5B4F-5C0925E4AE42}"/>
              </a:ext>
            </a:extLst>
          </p:cNvPr>
          <p:cNvSpPr>
            <a:spLocks noChangeArrowheads="1"/>
          </p:cNvSpPr>
          <p:nvPr/>
        </p:nvSpPr>
        <p:spPr bwMode="auto">
          <a:xfrm>
            <a:off x="3556512" y="605896"/>
            <a:ext cx="4810247"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altLang="en-US" dirty="0" err="1">
                <a:solidFill>
                  <a:schemeClr val="tx1">
                    <a:lumMod val="75000"/>
                    <a:lumOff val="25000"/>
                  </a:schemeClr>
                </a:solidFill>
                <a:latin typeface="+mn-lt"/>
              </a:rPr>
              <a:t>Οι</a:t>
            </a:r>
            <a:r>
              <a:rPr lang="en-US" altLang="en-US" dirty="0">
                <a:solidFill>
                  <a:schemeClr val="tx1">
                    <a:lumMod val="75000"/>
                    <a:lumOff val="25000"/>
                  </a:schemeClr>
                </a:solidFill>
                <a:latin typeface="+mn-lt"/>
              </a:rPr>
              <a:t> α</a:t>
            </a:r>
            <a:r>
              <a:rPr lang="en-US" altLang="en-US" dirty="0" err="1">
                <a:solidFill>
                  <a:schemeClr val="tx1">
                    <a:lumMod val="75000"/>
                    <a:lumOff val="25000"/>
                  </a:schemeClr>
                </a:solidFill>
                <a:latin typeface="+mn-lt"/>
              </a:rPr>
              <a:t>ριθμοί</a:t>
            </a:r>
            <a:r>
              <a:rPr lang="en-US" altLang="en-US" dirty="0">
                <a:solidFill>
                  <a:schemeClr val="tx1">
                    <a:lumMod val="75000"/>
                    <a:lumOff val="25000"/>
                  </a:schemeClr>
                </a:solidFill>
                <a:latin typeface="+mn-lt"/>
              </a:rPr>
              <a:t> α</a:t>
            </a:r>
            <a:r>
              <a:rPr lang="en-US" altLang="en-US" dirty="0" err="1">
                <a:solidFill>
                  <a:schemeClr val="tx1">
                    <a:lumMod val="75000"/>
                    <a:lumOff val="25000"/>
                  </a:schemeClr>
                </a:solidFill>
                <a:latin typeface="+mn-lt"/>
              </a:rPr>
              <a:t>υτοί</a:t>
            </a:r>
            <a:r>
              <a:rPr lang="en-US" altLang="en-US" dirty="0">
                <a:solidFill>
                  <a:schemeClr val="tx1">
                    <a:lumMod val="75000"/>
                    <a:lumOff val="25000"/>
                  </a:schemeClr>
                </a:solidFill>
                <a:latin typeface="+mn-lt"/>
              </a:rPr>
              <a:t> υπ</a:t>
            </a:r>
            <a:r>
              <a:rPr lang="en-US" altLang="en-US" dirty="0" err="1">
                <a:solidFill>
                  <a:schemeClr val="tx1">
                    <a:lumMod val="75000"/>
                    <a:lumOff val="25000"/>
                  </a:schemeClr>
                </a:solidFill>
                <a:latin typeface="+mn-lt"/>
              </a:rPr>
              <a:t>οδηλώνουν</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ότι</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κάθε</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χρόνο</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στον</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ελληνικό</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χώρο</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γεννιούντ</a:t>
            </a:r>
            <a:r>
              <a:rPr lang="en-US" altLang="en-US" dirty="0">
                <a:solidFill>
                  <a:schemeClr val="tx1">
                    <a:lumMod val="75000"/>
                    <a:lumOff val="25000"/>
                  </a:schemeClr>
                </a:solidFill>
                <a:latin typeface="+mn-lt"/>
              </a:rPr>
              <a:t>αι 100-150 παιδιά με ομόζυγη μορφή Μεσογειακής αναιμίας  και άλλων συνδυασμών της. </a:t>
            </a:r>
            <a:r>
              <a:rPr lang="en-US" altLang="en-US" dirty="0" err="1">
                <a:solidFill>
                  <a:schemeClr val="tx1">
                    <a:lumMod val="75000"/>
                    <a:lumOff val="25000"/>
                  </a:schemeClr>
                </a:solidFill>
                <a:latin typeface="+mn-lt"/>
              </a:rPr>
              <a:t>Πρ</a:t>
            </a:r>
            <a:r>
              <a:rPr lang="en-US" altLang="en-US" dirty="0">
                <a:solidFill>
                  <a:schemeClr val="tx1">
                    <a:lumMod val="75000"/>
                    <a:lumOff val="25000"/>
                  </a:schemeClr>
                </a:solidFill>
                <a:latin typeface="+mn-lt"/>
              </a:rPr>
              <a:t>αγματικά, μέχρι τελευταία, ο αριθμός των γεννήσεων παιδιών με Μεσογειακή αναιμία έφτανε ή ξεπερνούσε τα 250 ετησίως. </a:t>
            </a:r>
            <a:r>
              <a:rPr lang="en-US" altLang="en-US" dirty="0" err="1">
                <a:solidFill>
                  <a:schemeClr val="tx1">
                    <a:lumMod val="75000"/>
                    <a:lumOff val="25000"/>
                  </a:schemeClr>
                </a:solidFill>
                <a:latin typeface="+mn-lt"/>
              </a:rPr>
              <a:t>Σήμερ</a:t>
            </a:r>
            <a:r>
              <a:rPr lang="en-US" altLang="en-US" dirty="0">
                <a:solidFill>
                  <a:schemeClr val="tx1">
                    <a:lumMod val="75000"/>
                    <a:lumOff val="25000"/>
                  </a:schemeClr>
                </a:solidFill>
                <a:latin typeface="+mn-lt"/>
              </a:rPr>
              <a:t>α, με τη βελτίωση των προγραμμάτων πρόληψης, ο αριθμός αυτός έχει περιοριστεί στα 10-15 ετησίως. Επιπ</a:t>
            </a:r>
            <a:r>
              <a:rPr lang="en-US" altLang="en-US" dirty="0" err="1">
                <a:solidFill>
                  <a:schemeClr val="tx1">
                    <a:lumMod val="75000"/>
                    <a:lumOff val="25000"/>
                  </a:schemeClr>
                </a:solidFill>
                <a:latin typeface="+mn-lt"/>
              </a:rPr>
              <a:t>λέον</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ενώ</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οι</a:t>
            </a:r>
            <a:r>
              <a:rPr lang="en-US" altLang="en-US" dirty="0">
                <a:solidFill>
                  <a:schemeClr val="tx1">
                    <a:lumMod val="75000"/>
                    <a:lumOff val="25000"/>
                  </a:schemeClr>
                </a:solidFill>
                <a:latin typeface="+mn-lt"/>
              </a:rPr>
              <a:t> π</a:t>
            </a:r>
            <a:r>
              <a:rPr lang="en-US" altLang="en-US" dirty="0" err="1">
                <a:solidFill>
                  <a:schemeClr val="tx1">
                    <a:lumMod val="75000"/>
                    <a:lumOff val="25000"/>
                  </a:schemeClr>
                </a:solidFill>
                <a:latin typeface="+mn-lt"/>
              </a:rPr>
              <a:t>άσχοντες</a:t>
            </a:r>
            <a:r>
              <a:rPr lang="en-US" altLang="en-US" dirty="0">
                <a:solidFill>
                  <a:schemeClr val="tx1">
                    <a:lumMod val="75000"/>
                    <a:lumOff val="25000"/>
                  </a:schemeClr>
                </a:solidFill>
                <a:latin typeface="+mn-lt"/>
              </a:rPr>
              <a:t> από </a:t>
            </a:r>
            <a:r>
              <a:rPr lang="en-US" altLang="en-US" dirty="0" err="1">
                <a:solidFill>
                  <a:schemeClr val="tx1">
                    <a:lumMod val="75000"/>
                    <a:lumOff val="25000"/>
                  </a:schemeClr>
                </a:solidFill>
                <a:latin typeface="+mn-lt"/>
              </a:rPr>
              <a:t>τη</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νόσο</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στις</a:t>
            </a:r>
            <a:r>
              <a:rPr lang="en-US" altLang="en-US" dirty="0">
                <a:solidFill>
                  <a:schemeClr val="tx1">
                    <a:lumMod val="75000"/>
                    <a:lumOff val="25000"/>
                  </a:schemeClr>
                </a:solidFill>
                <a:latin typeface="+mn-lt"/>
              </a:rPr>
              <a:t> α</a:t>
            </a:r>
            <a:r>
              <a:rPr lang="en-US" altLang="en-US" dirty="0" err="1">
                <a:solidFill>
                  <a:schemeClr val="tx1">
                    <a:lumMod val="75000"/>
                    <a:lumOff val="25000"/>
                  </a:schemeClr>
                </a:solidFill>
                <a:latin typeface="+mn-lt"/>
              </a:rPr>
              <a:t>ρχές</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της</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δεκ</a:t>
            </a:r>
            <a:r>
              <a:rPr lang="en-US" altLang="en-US" dirty="0">
                <a:solidFill>
                  <a:schemeClr val="tx1">
                    <a:lumMod val="75000"/>
                    <a:lumOff val="25000"/>
                  </a:schemeClr>
                </a:solidFill>
                <a:latin typeface="+mn-lt"/>
              </a:rPr>
              <a:t>αετίας του '60 μόλις που κατάφερναν να φθάσουν τα 20 χρόνια ζωής, σήμερα, ιδιαίτερα μετά την ανακάλυψη της ουσίας (δεσφεριοξαμίνη) που βοηθάει στην αποσ</a:t>
            </a:r>
            <a:r>
              <a:rPr lang="el-GR" altLang="en-US" dirty="0">
                <a:solidFill>
                  <a:schemeClr val="tx1">
                    <a:lumMod val="75000"/>
                    <a:lumOff val="25000"/>
                  </a:schemeClr>
                </a:solidFill>
                <a:latin typeface="+mn-lt"/>
              </a:rPr>
              <a:t>ι</a:t>
            </a:r>
            <a:r>
              <a:rPr lang="en-US" altLang="en-US" dirty="0" err="1">
                <a:solidFill>
                  <a:schemeClr val="tx1">
                    <a:lumMod val="75000"/>
                    <a:lumOff val="25000"/>
                  </a:schemeClr>
                </a:solidFill>
                <a:latin typeface="+mn-lt"/>
              </a:rPr>
              <a:t>δήρωση</a:t>
            </a:r>
            <a:r>
              <a:rPr lang="en-US" altLang="en-US" dirty="0">
                <a:solidFill>
                  <a:schemeClr val="tx1">
                    <a:lumMod val="75000"/>
                    <a:lumOff val="25000"/>
                  </a:schemeClr>
                </a:solidFill>
                <a:latin typeface="+mn-lt"/>
              </a:rPr>
              <a:t> των πασχόντων, τα άτομα με Μ.Α. μπ</a:t>
            </a:r>
            <a:r>
              <a:rPr lang="en-US" altLang="en-US" dirty="0" err="1">
                <a:solidFill>
                  <a:schemeClr val="tx1">
                    <a:lumMod val="75000"/>
                    <a:lumOff val="25000"/>
                  </a:schemeClr>
                </a:solidFill>
                <a:latin typeface="+mn-lt"/>
              </a:rPr>
              <a:t>ορούν</a:t>
            </a:r>
            <a:r>
              <a:rPr lang="en-US" altLang="en-US" dirty="0">
                <a:solidFill>
                  <a:schemeClr val="tx1">
                    <a:lumMod val="75000"/>
                    <a:lumOff val="25000"/>
                  </a:schemeClr>
                </a:solidFill>
                <a:latin typeface="+mn-lt"/>
              </a:rPr>
              <a:t> να </a:t>
            </a:r>
            <a:r>
              <a:rPr lang="en-US" altLang="en-US" dirty="0" err="1">
                <a:solidFill>
                  <a:schemeClr val="tx1">
                    <a:lumMod val="75000"/>
                    <a:lumOff val="25000"/>
                  </a:schemeClr>
                </a:solidFill>
                <a:latin typeface="+mn-lt"/>
              </a:rPr>
              <a:t>έχουν</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μι</a:t>
            </a:r>
            <a:r>
              <a:rPr lang="en-US" altLang="en-US" dirty="0">
                <a:solidFill>
                  <a:schemeClr val="tx1">
                    <a:lumMod val="75000"/>
                    <a:lumOff val="25000"/>
                  </a:schemeClr>
                </a:solidFill>
                <a:latin typeface="+mn-lt"/>
              </a:rPr>
              <a:t>α ζωή που σχεδόν να μη διαφέρει από τη ζωή των άλλων συνανθρώπων τους.</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30723" name="Rectangle 5">
            <a:extLst>
              <a:ext uri="{FF2B5EF4-FFF2-40B4-BE49-F238E27FC236}">
                <a16:creationId xmlns:a16="http://schemas.microsoft.com/office/drawing/2014/main" id="{E337034C-1242-F248-D7A7-1530EF20CC9C}"/>
              </a:ext>
            </a:extLst>
          </p:cNvPr>
          <p:cNvSpPr>
            <a:spLocks noGrp="1" noChangeArrowheads="1"/>
          </p:cNvSpPr>
          <p:nvPr>
            <p:ph type="title"/>
          </p:nvPr>
        </p:nvSpPr>
        <p:spPr>
          <a:xfrm>
            <a:off x="586407" y="643467"/>
            <a:ext cx="2600677" cy="5571066"/>
          </a:xfrm>
        </p:spPr>
        <p:txBody>
          <a:bodyPr vert="horz" lIns="91440" tIns="45720" rIns="91440" bIns="45720" rtlCol="0" anchor="ctr">
            <a:normAutofit/>
          </a:bodyPr>
          <a:lstStyle/>
          <a:p>
            <a:r>
              <a:rPr lang="en-US" altLang="en-US" sz="2400" dirty="0" err="1">
                <a:solidFill>
                  <a:srgbClr val="FFFFFF"/>
                </a:solidFill>
              </a:rPr>
              <a:t>Δεσφεροξ</a:t>
            </a:r>
            <a:r>
              <a:rPr lang="en-US" altLang="en-US" sz="2400" dirty="0">
                <a:solidFill>
                  <a:srgbClr val="FFFFFF"/>
                </a:solidFill>
              </a:rPr>
              <a:t>αμίνη και Δεφεριπρόνη</a:t>
            </a:r>
          </a:p>
        </p:txBody>
      </p:sp>
      <p:sp>
        <p:nvSpPr>
          <p:cNvPr id="30722" name="Rectangle 4">
            <a:extLst>
              <a:ext uri="{FF2B5EF4-FFF2-40B4-BE49-F238E27FC236}">
                <a16:creationId xmlns:a16="http://schemas.microsoft.com/office/drawing/2014/main" id="{3B4B5040-6A5C-D560-0B0B-F8DDFD99C809}"/>
              </a:ext>
            </a:extLst>
          </p:cNvPr>
          <p:cNvSpPr>
            <a:spLocks noChangeArrowheads="1"/>
          </p:cNvSpPr>
          <p:nvPr/>
        </p:nvSpPr>
        <p:spPr bwMode="auto">
          <a:xfrm>
            <a:off x="3843154" y="643467"/>
            <a:ext cx="4578216" cy="55710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altLang="en-US" sz="1500" dirty="0">
                <a:solidFill>
                  <a:srgbClr val="FFFFFF"/>
                </a:solidFill>
                <a:latin typeface="+mn-lt"/>
              </a:rPr>
              <a:t>Ο α</a:t>
            </a:r>
            <a:r>
              <a:rPr lang="en-US" altLang="en-US" sz="1500" dirty="0" err="1">
                <a:solidFill>
                  <a:srgbClr val="FFFFFF"/>
                </a:solidFill>
                <a:latin typeface="+mn-lt"/>
              </a:rPr>
              <a:t>νθρώ</a:t>
            </a:r>
            <a:r>
              <a:rPr lang="en-US" altLang="en-US" sz="1500" dirty="0">
                <a:solidFill>
                  <a:srgbClr val="FFFFFF"/>
                </a:solidFill>
                <a:latin typeface="+mn-lt"/>
              </a:rPr>
              <a:t>πινος οργανισμός έχει περιορισμένη δυνατότητα απέκκρισης σιδήρου. </a:t>
            </a:r>
            <a:r>
              <a:rPr lang="en-US" altLang="en-US" sz="1500" dirty="0" err="1">
                <a:solidFill>
                  <a:srgbClr val="FFFFFF"/>
                </a:solidFill>
                <a:latin typeface="+mn-lt"/>
              </a:rPr>
              <a:t>Το</a:t>
            </a:r>
            <a:r>
              <a:rPr lang="en-US" altLang="en-US" sz="1500" dirty="0">
                <a:solidFill>
                  <a:srgbClr val="FFFFFF"/>
                </a:solidFill>
                <a:latin typeface="+mn-lt"/>
              </a:rPr>
              <a:t> </a:t>
            </a:r>
            <a:r>
              <a:rPr lang="en-US" altLang="en-US" sz="1500" dirty="0" err="1">
                <a:solidFill>
                  <a:srgbClr val="FFFFFF"/>
                </a:solidFill>
                <a:latin typeface="+mn-lt"/>
              </a:rPr>
              <a:t>γεγονός</a:t>
            </a:r>
            <a:r>
              <a:rPr lang="en-US" altLang="en-US" sz="1500" dirty="0">
                <a:solidFill>
                  <a:srgbClr val="FFFFFF"/>
                </a:solidFill>
                <a:latin typeface="+mn-lt"/>
              </a:rPr>
              <a:t> α</a:t>
            </a:r>
            <a:r>
              <a:rPr lang="en-US" altLang="en-US" sz="1500" dirty="0" err="1">
                <a:solidFill>
                  <a:srgbClr val="FFFFFF"/>
                </a:solidFill>
                <a:latin typeface="+mn-lt"/>
              </a:rPr>
              <a:t>υτό</a:t>
            </a:r>
            <a:r>
              <a:rPr lang="en-US" altLang="en-US" sz="1500" dirty="0">
                <a:solidFill>
                  <a:srgbClr val="FFFFFF"/>
                </a:solidFill>
                <a:latin typeface="+mn-lt"/>
              </a:rPr>
              <a:t> επιβα</a:t>
            </a:r>
            <a:r>
              <a:rPr lang="en-US" altLang="en-US" sz="1500" dirty="0" err="1">
                <a:solidFill>
                  <a:srgbClr val="FFFFFF"/>
                </a:solidFill>
                <a:latin typeface="+mn-lt"/>
              </a:rPr>
              <a:t>ρύνει</a:t>
            </a:r>
            <a:r>
              <a:rPr lang="en-US" altLang="en-US" sz="1500" dirty="0">
                <a:solidFill>
                  <a:srgbClr val="FFFFFF"/>
                </a:solidFill>
                <a:latin typeface="+mn-lt"/>
              </a:rPr>
              <a:t> </a:t>
            </a:r>
            <a:r>
              <a:rPr lang="en-US" altLang="en-US" sz="1500" dirty="0" err="1">
                <a:solidFill>
                  <a:srgbClr val="FFFFFF"/>
                </a:solidFill>
                <a:latin typeface="+mn-lt"/>
              </a:rPr>
              <a:t>σημ</a:t>
            </a:r>
            <a:r>
              <a:rPr lang="en-US" altLang="en-US" sz="1500" dirty="0">
                <a:solidFill>
                  <a:srgbClr val="FFFFFF"/>
                </a:solidFill>
                <a:latin typeface="+mn-lt"/>
              </a:rPr>
              <a:t>αντικά τον οργανισμό των πασχόντων από μεσογειακή αναιμία, καθώς η μετάγγιση 250 ml συμπυκνωμένων ερυθρών αιμοσφαιρίων προσθέτει στον οργανισμό τους περίπου 250 mg σιδήρου. </a:t>
            </a:r>
            <a:r>
              <a:rPr lang="en-US" altLang="en-US" sz="1500" dirty="0" err="1">
                <a:solidFill>
                  <a:srgbClr val="FFFFFF"/>
                </a:solidFill>
                <a:latin typeface="+mn-lt"/>
              </a:rPr>
              <a:t>Οι</a:t>
            </a:r>
            <a:r>
              <a:rPr lang="en-US" altLang="en-US" sz="1500" dirty="0">
                <a:solidFill>
                  <a:srgbClr val="FFFFFF"/>
                </a:solidFill>
                <a:latin typeface="+mn-lt"/>
              </a:rPr>
              <a:t> επιπ</a:t>
            </a:r>
            <a:r>
              <a:rPr lang="en-US" altLang="en-US" sz="1500" dirty="0" err="1">
                <a:solidFill>
                  <a:srgbClr val="FFFFFF"/>
                </a:solidFill>
                <a:latin typeface="+mn-lt"/>
              </a:rPr>
              <a:t>λοκές</a:t>
            </a:r>
            <a:r>
              <a:rPr lang="en-US" altLang="en-US" sz="1500" dirty="0">
                <a:solidFill>
                  <a:srgbClr val="FFFFFF"/>
                </a:solidFill>
                <a:latin typeface="+mn-lt"/>
              </a:rPr>
              <a:t> από </a:t>
            </a:r>
            <a:r>
              <a:rPr lang="en-US" altLang="en-US" sz="1500" dirty="0" err="1">
                <a:solidFill>
                  <a:srgbClr val="FFFFFF"/>
                </a:solidFill>
                <a:latin typeface="+mn-lt"/>
              </a:rPr>
              <a:t>την</a:t>
            </a:r>
            <a:r>
              <a:rPr lang="en-US" altLang="en-US" sz="1500" dirty="0">
                <a:solidFill>
                  <a:srgbClr val="FFFFFF"/>
                </a:solidFill>
                <a:latin typeface="+mn-lt"/>
              </a:rPr>
              <a:t> υπ</a:t>
            </a:r>
            <a:r>
              <a:rPr lang="en-US" altLang="en-US" sz="1500" dirty="0" err="1">
                <a:solidFill>
                  <a:srgbClr val="FFFFFF"/>
                </a:solidFill>
                <a:latin typeface="+mn-lt"/>
              </a:rPr>
              <a:t>ερφόρτωση</a:t>
            </a:r>
            <a:r>
              <a:rPr lang="en-US" altLang="en-US" sz="1500" dirty="0">
                <a:solidFill>
                  <a:srgbClr val="FFFFFF"/>
                </a:solidFill>
                <a:latin typeface="+mn-lt"/>
              </a:rPr>
              <a:t> </a:t>
            </a:r>
            <a:r>
              <a:rPr lang="en-US" altLang="en-US" sz="1500" dirty="0" err="1">
                <a:solidFill>
                  <a:srgbClr val="FFFFFF"/>
                </a:solidFill>
                <a:latin typeface="+mn-lt"/>
              </a:rPr>
              <a:t>με</a:t>
            </a:r>
            <a:r>
              <a:rPr lang="en-US" altLang="en-US" sz="1500" dirty="0">
                <a:solidFill>
                  <a:srgbClr val="FFFFFF"/>
                </a:solidFill>
                <a:latin typeface="+mn-lt"/>
              </a:rPr>
              <a:t> </a:t>
            </a:r>
            <a:r>
              <a:rPr lang="en-US" altLang="en-US" sz="1500" dirty="0" err="1">
                <a:solidFill>
                  <a:srgbClr val="FFFFFF"/>
                </a:solidFill>
                <a:latin typeface="+mn-lt"/>
              </a:rPr>
              <a:t>σίδηρο</a:t>
            </a:r>
            <a:r>
              <a:rPr lang="en-US" altLang="en-US" sz="1500" dirty="0">
                <a:solidFill>
                  <a:srgbClr val="FFFFFF"/>
                </a:solidFill>
                <a:latin typeface="+mn-lt"/>
              </a:rPr>
              <a:t> </a:t>
            </a:r>
            <a:r>
              <a:rPr lang="en-US" altLang="en-US" sz="1500" dirty="0" err="1">
                <a:solidFill>
                  <a:srgbClr val="FFFFFF"/>
                </a:solidFill>
                <a:latin typeface="+mn-lt"/>
              </a:rPr>
              <a:t>είν</a:t>
            </a:r>
            <a:r>
              <a:rPr lang="en-US" altLang="en-US" sz="1500" dirty="0">
                <a:solidFill>
                  <a:srgbClr val="FFFFFF"/>
                </a:solidFill>
                <a:latin typeface="+mn-lt"/>
              </a:rPr>
              <a:t>αι πολλές, με πιο σοβαρές την κίρρωση του ήπατος, </a:t>
            </a:r>
            <a:r>
              <a:rPr lang="en-US" altLang="en-US" sz="1500" b="1" dirty="0">
                <a:solidFill>
                  <a:srgbClr val="FFFFFF"/>
                </a:solidFill>
                <a:latin typeface="+mn-lt"/>
              </a:rPr>
              <a:t>Η δεσφεριοξαμίνη</a:t>
            </a:r>
            <a:r>
              <a:rPr lang="en-US" altLang="en-US" sz="1500" dirty="0">
                <a:solidFill>
                  <a:srgbClr val="FFFFFF"/>
                </a:solidFill>
                <a:latin typeface="+mn-lt"/>
              </a:rPr>
              <a:t>, αυξάνει την απέκκριση του σιδήρου μέσω της ούρησης. </a:t>
            </a:r>
            <a:r>
              <a:rPr lang="en-US" altLang="en-US" sz="1500" dirty="0" err="1">
                <a:solidFill>
                  <a:srgbClr val="FFFFFF"/>
                </a:solidFill>
                <a:latin typeface="+mn-lt"/>
              </a:rPr>
              <a:t>Όμως</a:t>
            </a:r>
            <a:r>
              <a:rPr lang="en-US" altLang="en-US" sz="1500" dirty="0">
                <a:solidFill>
                  <a:srgbClr val="FFFFFF"/>
                </a:solidFill>
                <a:latin typeface="+mn-lt"/>
              </a:rPr>
              <a:t>, </a:t>
            </a:r>
            <a:r>
              <a:rPr lang="en-US" altLang="en-US" sz="1500" dirty="0" err="1">
                <a:solidFill>
                  <a:srgbClr val="FFFFFF"/>
                </a:solidFill>
                <a:latin typeface="+mn-lt"/>
              </a:rPr>
              <a:t>χορηγείτ</a:t>
            </a:r>
            <a:r>
              <a:rPr lang="en-US" altLang="en-US" sz="1500" dirty="0">
                <a:solidFill>
                  <a:srgbClr val="FFFFFF"/>
                </a:solidFill>
                <a:latin typeface="+mn-lt"/>
              </a:rPr>
              <a:t>αι είτε ενδοφλέβια είτε με συνεχή υποδόρια έκχυση, γεγονός που σημαίνει ότι οι ασθενείς θα πρέπει να υποβάλλονται σε περίπου 12 ώρες συνεχούς υποδόριας έκχυσης 4-6 φορές την εβδομάδα. Η </a:t>
            </a:r>
            <a:r>
              <a:rPr lang="en-US" altLang="en-US" sz="1500" dirty="0" err="1">
                <a:solidFill>
                  <a:srgbClr val="FFFFFF"/>
                </a:solidFill>
                <a:latin typeface="+mn-lt"/>
              </a:rPr>
              <a:t>έκχυση</a:t>
            </a:r>
            <a:r>
              <a:rPr lang="en-US" altLang="en-US" sz="1500" dirty="0">
                <a:solidFill>
                  <a:srgbClr val="FFFFFF"/>
                </a:solidFill>
                <a:latin typeface="+mn-lt"/>
              </a:rPr>
              <a:t> </a:t>
            </a:r>
            <a:r>
              <a:rPr lang="en-US" altLang="en-US" sz="1500" dirty="0" err="1">
                <a:solidFill>
                  <a:srgbClr val="FFFFFF"/>
                </a:solidFill>
                <a:latin typeface="+mn-lt"/>
              </a:rPr>
              <a:t>γίνετ</a:t>
            </a:r>
            <a:r>
              <a:rPr lang="en-US" altLang="en-US" sz="1500" dirty="0">
                <a:solidFill>
                  <a:srgbClr val="FFFFFF"/>
                </a:solidFill>
                <a:latin typeface="+mn-lt"/>
              </a:rPr>
              <a:t>αι με ειδικές αντλίες που είναι άβολες, με αποτέλεσμα πολλοί ασθενείς να μην ακολουθούν τη θεραπεία. </a:t>
            </a:r>
            <a:r>
              <a:rPr lang="en-US" altLang="en-US" sz="1500" dirty="0" err="1">
                <a:solidFill>
                  <a:srgbClr val="FFFFFF"/>
                </a:solidFill>
                <a:latin typeface="+mn-lt"/>
              </a:rPr>
              <a:t>Αν</a:t>
            </a:r>
            <a:r>
              <a:rPr lang="en-US" altLang="en-US" sz="1500" dirty="0">
                <a:solidFill>
                  <a:srgbClr val="FFFFFF"/>
                </a:solidFill>
                <a:latin typeface="+mn-lt"/>
              </a:rPr>
              <a:t> </a:t>
            </a:r>
            <a:r>
              <a:rPr lang="en-US" altLang="en-US" sz="1500" dirty="0" err="1">
                <a:solidFill>
                  <a:srgbClr val="FFFFFF"/>
                </a:solidFill>
                <a:latin typeface="+mn-lt"/>
              </a:rPr>
              <a:t>στο</a:t>
            </a:r>
            <a:r>
              <a:rPr lang="en-US" altLang="en-US" sz="1500" dirty="0">
                <a:solidFill>
                  <a:srgbClr val="FFFFFF"/>
                </a:solidFill>
                <a:latin typeface="+mn-lt"/>
              </a:rPr>
              <a:t> </a:t>
            </a:r>
            <a:r>
              <a:rPr lang="en-US" altLang="en-US" sz="1500" dirty="0" err="1">
                <a:solidFill>
                  <a:srgbClr val="FFFFFF"/>
                </a:solidFill>
                <a:latin typeface="+mn-lt"/>
              </a:rPr>
              <a:t>γεγονός</a:t>
            </a:r>
            <a:r>
              <a:rPr lang="en-US" altLang="en-US" sz="1500" dirty="0">
                <a:solidFill>
                  <a:srgbClr val="FFFFFF"/>
                </a:solidFill>
                <a:latin typeface="+mn-lt"/>
              </a:rPr>
              <a:t> α</a:t>
            </a:r>
            <a:r>
              <a:rPr lang="en-US" altLang="en-US" sz="1500" dirty="0" err="1">
                <a:solidFill>
                  <a:srgbClr val="FFFFFF"/>
                </a:solidFill>
                <a:latin typeface="+mn-lt"/>
              </a:rPr>
              <a:t>υτό</a:t>
            </a:r>
            <a:r>
              <a:rPr lang="en-US" altLang="en-US" sz="1500" dirty="0">
                <a:solidFill>
                  <a:srgbClr val="FFFFFF"/>
                </a:solidFill>
                <a:latin typeface="+mn-lt"/>
              </a:rPr>
              <a:t> π</a:t>
            </a:r>
            <a:r>
              <a:rPr lang="en-US" altLang="en-US" sz="1500" dirty="0" err="1">
                <a:solidFill>
                  <a:srgbClr val="FFFFFF"/>
                </a:solidFill>
                <a:latin typeface="+mn-lt"/>
              </a:rPr>
              <a:t>ροστεθεί</a:t>
            </a:r>
            <a:r>
              <a:rPr lang="en-US" altLang="en-US" sz="1500" dirty="0">
                <a:solidFill>
                  <a:srgbClr val="FFFFFF"/>
                </a:solidFill>
                <a:latin typeface="+mn-lt"/>
              </a:rPr>
              <a:t> και ο </a:t>
            </a:r>
            <a:r>
              <a:rPr lang="en-US" altLang="en-US" sz="1500" dirty="0" err="1">
                <a:solidFill>
                  <a:srgbClr val="FFFFFF"/>
                </a:solidFill>
                <a:latin typeface="+mn-lt"/>
              </a:rPr>
              <a:t>κίνδυνος</a:t>
            </a:r>
            <a:r>
              <a:rPr lang="en-US" altLang="en-US" sz="1500" dirty="0">
                <a:solidFill>
                  <a:srgbClr val="FFFFFF"/>
                </a:solidFill>
                <a:latin typeface="+mn-lt"/>
              </a:rPr>
              <a:t> </a:t>
            </a:r>
            <a:r>
              <a:rPr lang="en-US" altLang="en-US" sz="1500" dirty="0" err="1">
                <a:solidFill>
                  <a:srgbClr val="FFFFFF"/>
                </a:solidFill>
                <a:latin typeface="+mn-lt"/>
              </a:rPr>
              <a:t>σο</a:t>
            </a:r>
            <a:r>
              <a:rPr lang="en-US" altLang="en-US" sz="1500" dirty="0">
                <a:solidFill>
                  <a:srgbClr val="FFFFFF"/>
                </a:solidFill>
                <a:latin typeface="+mn-lt"/>
              </a:rPr>
              <a:t>βαρών παρενεργειών καθώς και το υψηλό κόστος της θεραπείας, γίνεται κατανοητό γιατί η φαρμακευτική έρευνα έχει στραφεί στην ανακάλυψη κάποιου φαρμάκου, κατά προτίμηση με τη μορφή χαπιού, που θα έχει λιγότερες παρενέργειες. </a:t>
            </a:r>
            <a:r>
              <a:rPr lang="en-US" altLang="en-US" sz="1500" dirty="0" err="1">
                <a:solidFill>
                  <a:srgbClr val="FFFFFF"/>
                </a:solidFill>
                <a:latin typeface="+mn-lt"/>
              </a:rPr>
              <a:t>Έν</a:t>
            </a:r>
            <a:r>
              <a:rPr lang="en-US" altLang="en-US" sz="1500" dirty="0">
                <a:solidFill>
                  <a:srgbClr val="FFFFFF"/>
                </a:solidFill>
                <a:latin typeface="+mn-lt"/>
              </a:rPr>
              <a:t>α τέτοιο φάρμακο που δοκιμάζεται τελευταία με θετικά αποτελέσματα είναι η </a:t>
            </a:r>
            <a:r>
              <a:rPr lang="en-US" altLang="en-US" sz="1500" b="1" dirty="0">
                <a:solidFill>
                  <a:srgbClr val="FFFFFF"/>
                </a:solidFill>
                <a:latin typeface="+mn-lt"/>
              </a:rPr>
              <a:t>δεφεριπρόνη.</a:t>
            </a:r>
            <a:r>
              <a:rPr lang="en-US" altLang="en-US" sz="1500" dirty="0">
                <a:solidFill>
                  <a:srgbClr val="FFFFFF"/>
                </a:solidFill>
                <a:latin typeface="+mn-lt"/>
              </a:rPr>
              <a:t>  </a:t>
            </a:r>
          </a:p>
        </p:txBody>
      </p:sp>
    </p:spTree>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a:extLst>
              <a:ext uri="{FF2B5EF4-FFF2-40B4-BE49-F238E27FC236}">
                <a16:creationId xmlns:a16="http://schemas.microsoft.com/office/drawing/2014/main" id="{333AA545-05FE-00B5-7021-01D0192D1BF4}"/>
              </a:ext>
            </a:extLst>
          </p:cNvPr>
          <p:cNvSpPr>
            <a:spLocks noChangeArrowheads="1"/>
          </p:cNvSpPr>
          <p:nvPr/>
        </p:nvSpPr>
        <p:spPr bwMode="auto">
          <a:xfrm>
            <a:off x="323850" y="822325"/>
            <a:ext cx="8640763"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2800" b="1"/>
              <a:t>Ανεπάρκεια </a:t>
            </a:r>
            <a:r>
              <a:rPr lang="en-US" altLang="en-US" sz="2800" b="1"/>
              <a:t>G</a:t>
            </a:r>
            <a:r>
              <a:rPr lang="el-GR" altLang="en-US" sz="2800" b="1"/>
              <a:t>6Ρ</a:t>
            </a:r>
            <a:r>
              <a:rPr lang="en-US" altLang="en-US" sz="2800" b="1"/>
              <a:t>D</a:t>
            </a:r>
            <a:r>
              <a:rPr lang="el-GR" altLang="en-US" sz="2800" b="1"/>
              <a:t>: </a:t>
            </a:r>
            <a:r>
              <a:rPr lang="el-GR" altLang="en-US" sz="2800"/>
              <a:t>Απαντά συνολικά σε 100 εκατομμύρια ανθρώπους σ' όλο τον κόσμο και ιδιαίτερα σε περιοχές όπου ενδημούσε η ελονοσία. Στις ΗΠΑ απαντά σε ένα ποσοστό 10% των νέγρων. Πρόκειται για φυλοσύνδετο συνεπικρατή χαρακτήρα. Κάτω από κανονικές συνθήκες, οι φορείς αυτού του γονιδίου είναι  κανονικά άτομα. Όταν όμως τους χορηγηθεί κάποιο ανθελονοσιακό φάρμακο ή σουλφοναμίδη ή ασπιρίνη δημιουργούν αναιμία. </a:t>
            </a:r>
            <a:r>
              <a:rPr lang="en-US" altLang="en-US" sz="2800"/>
              <a:t>T</a:t>
            </a:r>
            <a:r>
              <a:rPr lang="el-GR" altLang="en-US" sz="2800"/>
              <a:t>α ίδια συμπτώματα μπορεί να δημιουργηθούν από την επαφή με ναφθαλίνη ή τη λήψη χλωρών κουκιών (Κυαμισμός).</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9B989B-C8D4-4875-D4B8-E5B1E69B4E44}"/>
              </a:ext>
            </a:extLst>
          </p:cNvPr>
          <p:cNvSpPr>
            <a:spLocks noGrp="1"/>
          </p:cNvSpPr>
          <p:nvPr>
            <p:ph type="title"/>
          </p:nvPr>
        </p:nvSpPr>
        <p:spPr>
          <a:xfrm>
            <a:off x="4808763" y="634946"/>
            <a:ext cx="3845379" cy="1450757"/>
          </a:xfrm>
        </p:spPr>
        <p:txBody>
          <a:bodyPr vert="horz" lIns="91440" tIns="45720" rIns="91440" bIns="45720" rtlCol="0" anchor="b">
            <a:normAutofit/>
          </a:bodyPr>
          <a:lstStyle/>
          <a:p>
            <a:r>
              <a:rPr lang="en-US"/>
              <a:t>Κυστική Ίνωση</a:t>
            </a:r>
            <a:endParaRPr lang="en-US" dirty="0"/>
          </a:p>
        </p:txBody>
      </p:sp>
      <p:pic>
        <p:nvPicPr>
          <p:cNvPr id="4" name="Εικόνα 3">
            <a:extLst>
              <a:ext uri="{FF2B5EF4-FFF2-40B4-BE49-F238E27FC236}">
                <a16:creationId xmlns:a16="http://schemas.microsoft.com/office/drawing/2014/main" id="{030A9CCA-F246-C451-6298-218DE2E05360}"/>
              </a:ext>
            </a:extLst>
          </p:cNvPr>
          <p:cNvPicPr>
            <a:picLocks noChangeAspect="1"/>
          </p:cNvPicPr>
          <p:nvPr/>
        </p:nvPicPr>
        <p:blipFill>
          <a:blip r:embed="rId2"/>
          <a:stretch>
            <a:fillRect/>
          </a:stretch>
        </p:blipFill>
        <p:spPr>
          <a:xfrm>
            <a:off x="482394" y="971945"/>
            <a:ext cx="4088720" cy="4594068"/>
          </a:xfrm>
          <a:prstGeom prst="rect">
            <a:avLst/>
          </a:prstGeom>
        </p:spPr>
      </p:pic>
      <p:sp>
        <p:nvSpPr>
          <p:cNvPr id="5" name="TextBox 4">
            <a:extLst>
              <a:ext uri="{FF2B5EF4-FFF2-40B4-BE49-F238E27FC236}">
                <a16:creationId xmlns:a16="http://schemas.microsoft.com/office/drawing/2014/main" id="{29119FE7-1D2B-C5E0-4788-E8CD9A9098CE}"/>
              </a:ext>
            </a:extLst>
          </p:cNvPr>
          <p:cNvSpPr txBox="1"/>
          <p:nvPr/>
        </p:nvSpPr>
        <p:spPr>
          <a:xfrm>
            <a:off x="4808763" y="2198914"/>
            <a:ext cx="3845379" cy="3670180"/>
          </a:xfrm>
          <a:prstGeom prst="rect">
            <a:avLst/>
          </a:prstGeom>
        </p:spPr>
        <p:txBody>
          <a:bodyPr vert="horz" lIns="0" tIns="45720" rIns="0" bIns="45720" rtlCol="0">
            <a:normAutofit fontScale="92500" lnSpcReduction="10000"/>
          </a:bodyPr>
          <a:lstStyle/>
          <a:p>
            <a:pPr defTabSz="914400">
              <a:lnSpc>
                <a:spcPct val="90000"/>
              </a:lnSpc>
              <a:spcAft>
                <a:spcPts val="600"/>
              </a:spcAft>
              <a:buClr>
                <a:schemeClr val="accent1"/>
              </a:buClr>
              <a:buFont typeface="Calibri" panose="020F0502020204030204" pitchFamily="34" charset="0"/>
            </a:pPr>
            <a:r>
              <a:rPr lang="en-US" sz="1500">
                <a:solidFill>
                  <a:schemeClr val="tx1">
                    <a:lumMod val="75000"/>
                    <a:lumOff val="25000"/>
                  </a:schemeClr>
                </a:solidFill>
                <a:effectLst/>
              </a:rPr>
              <a:t>Η </a:t>
            </a:r>
            <a:r>
              <a:rPr lang="en-US" sz="1500" b="1">
                <a:solidFill>
                  <a:schemeClr val="tx1">
                    <a:lumMod val="75000"/>
                    <a:lumOff val="25000"/>
                  </a:schemeClr>
                </a:solidFill>
                <a:effectLst/>
              </a:rPr>
              <a:t>κυστική ίνωση</a:t>
            </a:r>
            <a:r>
              <a:rPr lang="en-US" sz="1500">
                <a:solidFill>
                  <a:schemeClr val="tx1">
                    <a:lumMod val="75000"/>
                    <a:lumOff val="25000"/>
                  </a:schemeClr>
                </a:solidFill>
                <a:effectLst/>
              </a:rPr>
              <a:t> (αγγλ. </a:t>
            </a:r>
            <a:r>
              <a:rPr lang="en-US" sz="1500" i="1">
                <a:solidFill>
                  <a:schemeClr val="tx1">
                    <a:lumMod val="75000"/>
                    <a:lumOff val="25000"/>
                  </a:schemeClr>
                </a:solidFill>
                <a:effectLst/>
              </a:rPr>
              <a:t>cystic fibrosis</a:t>
            </a:r>
            <a:r>
              <a:rPr lang="en-US" sz="1500">
                <a:solidFill>
                  <a:schemeClr val="tx1">
                    <a:lumMod val="75000"/>
                    <a:lumOff val="25000"/>
                  </a:schemeClr>
                </a:solidFill>
                <a:effectLst/>
              </a:rPr>
              <a:t>) ή αλλιώς ινοκυστική νόσος αποτελεί το πιο διαδεδομένο κληρονομικό νόσημα στη λευκή φυλή. Περίπου 1 στα 2000-2500 παιδιά εκτιμάται ότι γεννιούνται κάθε χρόνο στην </a:t>
            </a:r>
            <a:r>
              <a:rPr lang="en-US" sz="1500" u="none" strike="noStrike">
                <a:solidFill>
                  <a:schemeClr val="tx1">
                    <a:lumMod val="75000"/>
                    <a:lumOff val="25000"/>
                  </a:schemeClr>
                </a:solidFill>
                <a:effectLst/>
                <a:hlinkClick r:id="rId3" tooltip="Ελλάδα"/>
              </a:rPr>
              <a:t>Ελλάδα</a:t>
            </a:r>
            <a:r>
              <a:rPr lang="en-US" sz="1500">
                <a:solidFill>
                  <a:schemeClr val="tx1">
                    <a:lumMod val="75000"/>
                    <a:lumOff val="25000"/>
                  </a:schemeClr>
                </a:solidFill>
                <a:effectLst/>
              </a:rPr>
              <a:t> με κυστική ίνωση, ενώ το 4-5% του πληθυσμού θεωρείται ότι είναι φορείς.Η κυστική ίνωση μεταβιβάζεται με αυτοσωμικό υπολειπόμενο τρόπο κληρονόμησης στους απογόνους. Μεταλλάξεις στο γονίδιο προκαλούν μειωμένη παραγωγή ή λειτουργικότητα της πρωτεΐνης με αποτέλεσμα στο επιθήλιο των προσβαλλομένων οργάνων να παράγεται παχύρρευστη κολλώδης βλέννα η οποία αποφράσσει τους πόρους των αδένων με συνέπεια την προοδευτική καταστροφή του ιστού των οργάνων (ίνωση) και την τελική ανεπάρκεια τους.</a:t>
            </a:r>
          </a:p>
          <a:p>
            <a:pPr defTabSz="914400">
              <a:lnSpc>
                <a:spcPct val="90000"/>
              </a:lnSpc>
              <a:spcAft>
                <a:spcPts val="600"/>
              </a:spcAft>
              <a:buClr>
                <a:schemeClr val="accent1"/>
              </a:buClr>
              <a:buFont typeface="Calibri" panose="020F0502020204030204" pitchFamily="34" charset="0"/>
            </a:pPr>
            <a:endParaRPr lang="en-US" sz="1500">
              <a:solidFill>
                <a:schemeClr val="tx1">
                  <a:lumMod val="75000"/>
                  <a:lumOff val="25000"/>
                </a:schemeClr>
              </a:solidFill>
            </a:endParaRPr>
          </a:p>
        </p:txBody>
      </p:sp>
    </p:spTree>
    <p:extLst>
      <p:ext uri="{BB962C8B-B14F-4D97-AF65-F5344CB8AC3E}">
        <p14:creationId xmlns:p14="http://schemas.microsoft.com/office/powerpoint/2010/main" val="3578039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xfrm>
            <a:off x="743199" y="286603"/>
            <a:ext cx="5063240" cy="1450757"/>
          </a:xfrm>
        </p:spPr>
        <p:txBody>
          <a:bodyPr vert="horz" lIns="91440" tIns="45720" rIns="91440" bIns="45720" rtlCol="0" anchor="b">
            <a:normAutofit/>
          </a:bodyPr>
          <a:lstStyle/>
          <a:p>
            <a:r>
              <a:rPr lang="en-US">
                <a:solidFill>
                  <a:schemeClr val="accent2"/>
                </a:solidFill>
              </a:rPr>
              <a:t>Φυλοσύνδετα γονίδια</a:t>
            </a:r>
          </a:p>
        </p:txBody>
      </p:sp>
      <p:sp>
        <p:nvSpPr>
          <p:cNvPr id="71683" name="TextBox 2"/>
          <p:cNvSpPr txBox="1">
            <a:spLocks noChangeArrowheads="1"/>
          </p:cNvSpPr>
          <p:nvPr/>
        </p:nvSpPr>
        <p:spPr bwMode="auto">
          <a:xfrm>
            <a:off x="783153" y="2023962"/>
            <a:ext cx="5023286" cy="3845131"/>
          </a:xfrm>
          <a:prstGeom prst="rect">
            <a:avLst/>
          </a:prstGeom>
        </p:spPr>
        <p:txBody>
          <a:bodyPr vert="horz" lIns="0" tIns="45720" rIns="0" bIns="45720" rtlCol="0">
            <a:normAutofit/>
          </a:bodyPr>
          <a:lstStyle/>
          <a:p>
            <a:pPr marL="257175" indent="-257175" defTabSz="914400">
              <a:lnSpc>
                <a:spcPct val="90000"/>
              </a:lnSpc>
              <a:spcAft>
                <a:spcPts val="600"/>
              </a:spcAft>
              <a:buClr>
                <a:schemeClr val="accent1"/>
              </a:buClr>
              <a:buFont typeface="Calibri" panose="020F0502020204030204" pitchFamily="34" charset="0"/>
              <a:buAutoNum type="arabicPeriod"/>
            </a:pPr>
            <a:r>
              <a:rPr lang="en-US">
                <a:solidFill>
                  <a:schemeClr val="tx1">
                    <a:lumMod val="75000"/>
                    <a:lumOff val="25000"/>
                  </a:schemeClr>
                </a:solidFill>
              </a:rPr>
              <a:t>Δαλτωνισμός</a:t>
            </a:r>
          </a:p>
          <a:p>
            <a:pPr marL="257175" indent="-257175" defTabSz="914400">
              <a:lnSpc>
                <a:spcPct val="90000"/>
              </a:lnSpc>
              <a:spcAft>
                <a:spcPts val="600"/>
              </a:spcAft>
              <a:buClr>
                <a:schemeClr val="accent1"/>
              </a:buClr>
              <a:buFont typeface="Calibri" panose="020F0502020204030204" pitchFamily="34" charset="0"/>
              <a:buAutoNum type="arabicPeriod"/>
            </a:pPr>
            <a:r>
              <a:rPr lang="en-US">
                <a:solidFill>
                  <a:schemeClr val="tx1">
                    <a:lumMod val="75000"/>
                    <a:lumOff val="25000"/>
                  </a:schemeClr>
                </a:solidFill>
              </a:rPr>
              <a:t>Αιμοφιλία</a:t>
            </a:r>
          </a:p>
          <a:p>
            <a:pPr marL="257175" indent="-257175" defTabSz="914400">
              <a:lnSpc>
                <a:spcPct val="90000"/>
              </a:lnSpc>
              <a:spcAft>
                <a:spcPts val="600"/>
              </a:spcAft>
              <a:buClr>
                <a:schemeClr val="accent1"/>
              </a:buClr>
              <a:buFont typeface="Calibri" panose="020F0502020204030204" pitchFamily="34" charset="0"/>
              <a:buAutoNum type="arabicPeriod"/>
            </a:pPr>
            <a:r>
              <a:rPr lang="en-US">
                <a:solidFill>
                  <a:schemeClr val="tx1">
                    <a:lumMod val="75000"/>
                    <a:lumOff val="25000"/>
                  </a:schemeClr>
                </a:solidFill>
              </a:rPr>
              <a:t>Μυϊκή δυστροφία</a:t>
            </a:r>
          </a:p>
          <a:p>
            <a:pPr marL="257175" indent="-257175" defTabSz="914400">
              <a:lnSpc>
                <a:spcPct val="90000"/>
              </a:lnSpc>
              <a:spcAft>
                <a:spcPts val="600"/>
              </a:spcAft>
              <a:buClr>
                <a:schemeClr val="accent1"/>
              </a:buClr>
              <a:buFont typeface="Calibri" panose="020F0502020204030204" pitchFamily="34" charset="0"/>
              <a:buAutoNum type="arabicPeriod"/>
            </a:pPr>
            <a:endParaRPr lang="en-US">
              <a:solidFill>
                <a:schemeClr val="tx1">
                  <a:lumMod val="75000"/>
                  <a:lumOff val="25000"/>
                </a:schemeClr>
              </a:solidFill>
            </a:endParaRPr>
          </a:p>
          <a:p>
            <a:pPr marL="257175" indent="-257175" defTabSz="914400">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rPr>
              <a:t>Πώς κληρονομούνται;</a:t>
            </a:r>
          </a:p>
          <a:p>
            <a:pPr marL="257175" indent="-257175" defTabSz="914400">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rPr>
              <a:t>Για να το καταλάβουμε, θα κάνουμε πρώτα ένα παράδειγμα με το πως κληρονομείται το φύλο στον άνθρωπο:</a:t>
            </a:r>
          </a:p>
          <a:p>
            <a:pPr marL="257175" indent="-257175" defTabSz="914400">
              <a:lnSpc>
                <a:spcPct val="90000"/>
              </a:lnSpc>
              <a:spcAft>
                <a:spcPts val="600"/>
              </a:spcAft>
              <a:buClr>
                <a:schemeClr val="accent1"/>
              </a:buClr>
              <a:buFont typeface="Calibri" panose="020F0502020204030204" pitchFamily="34" charset="0"/>
              <a:buAutoNum type="arabicPeriod"/>
            </a:pPr>
            <a:endParaRPr lang="en-US">
              <a:solidFill>
                <a:schemeClr val="tx1">
                  <a:lumMod val="75000"/>
                  <a:lumOff val="25000"/>
                </a:schemeClr>
              </a:solidFill>
            </a:endParaRPr>
          </a:p>
          <a:p>
            <a:pPr marL="257175" indent="-257175" defTabSz="914400">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2"/>
          <p:cNvSpPr>
            <a:spLocks noGrp="1"/>
          </p:cNvSpPr>
          <p:nvPr>
            <p:ph type="title"/>
          </p:nvPr>
        </p:nvSpPr>
        <p:spPr>
          <a:xfrm>
            <a:off x="0" y="0"/>
            <a:ext cx="9252519" cy="500063"/>
          </a:xfrm>
        </p:spPr>
        <p:txBody>
          <a:bodyPr>
            <a:normAutofit fontScale="90000"/>
          </a:bodyPr>
          <a:lstStyle/>
          <a:p>
            <a:r>
              <a:rPr lang="el-GR" sz="1800" dirty="0"/>
              <a:t>Πώς εξήγησε ο </a:t>
            </a:r>
            <a:r>
              <a:rPr lang="en-US" sz="1800" dirty="0"/>
              <a:t>Mendel </a:t>
            </a:r>
            <a:r>
              <a:rPr lang="el-GR" sz="1800" dirty="0"/>
              <a:t>τα αποτελέσματά του: Το βασικό στοιχείο είναι πως οι χαρακτήρες είναι πάντα ανά δύο, εκτός από τους γαμέτες στους οποίους </a:t>
            </a:r>
            <a:r>
              <a:rPr lang="el-GR" sz="1800" dirty="0" err="1"/>
              <a:t>βρίσκοντα</a:t>
            </a:r>
            <a:r>
              <a:rPr lang="el-GR" sz="1800" dirty="0"/>
              <a:t> μόνο μία φορά! Λ.χ. αν πάρουμε την περίπτωση του ύψους:</a:t>
            </a:r>
          </a:p>
        </p:txBody>
      </p:sp>
      <p:pic>
        <p:nvPicPr>
          <p:cNvPr id="50179" name="Picture 4"/>
          <p:cNvPicPr>
            <a:picLocks noChangeAspect="1" noChangeArrowheads="1"/>
          </p:cNvPicPr>
          <p:nvPr/>
        </p:nvPicPr>
        <p:blipFill>
          <a:blip r:embed="rId5" cstate="print"/>
          <a:srcRect/>
          <a:stretch>
            <a:fillRect/>
          </a:stretch>
        </p:blipFill>
        <p:spPr bwMode="auto">
          <a:xfrm>
            <a:off x="1928813" y="714375"/>
            <a:ext cx="4938712" cy="5737225"/>
          </a:xfrm>
          <a:prstGeom prst="rect">
            <a:avLst/>
          </a:prstGeom>
          <a:noFill/>
          <a:ln w="9525">
            <a:noFill/>
            <a:miter lim="800000"/>
            <a:headEnd/>
            <a:tailEnd/>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2303749" y="1701403"/>
          <a:ext cx="3906440" cy="4299347"/>
        </p:xfrm>
        <a:graphic>
          <a:graphicData uri="http://schemas.openxmlformats.org/presentationml/2006/ole">
            <mc:AlternateContent xmlns:mc="http://schemas.openxmlformats.org/markup-compatibility/2006">
              <mc:Choice xmlns:v="urn:schemas-microsoft-com:vml" Requires="v">
                <p:oleObj name="Bitmap Image" r:id="rId3" imgW="1973333" imgH="2171888" progId="PBrush">
                  <p:embed/>
                </p:oleObj>
              </mc:Choice>
              <mc:Fallback>
                <p:oleObj name="Bitmap Image" r:id="rId3" imgW="1973333" imgH="2171888" progId="PBrush">
                  <p:embed/>
                  <p:pic>
                    <p:nvPicPr>
                      <p:cNvPr id="512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749" y="1701403"/>
                        <a:ext cx="3906440" cy="4299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Τίτλος 1">
            <a:extLst>
              <a:ext uri="{FF2B5EF4-FFF2-40B4-BE49-F238E27FC236}">
                <a16:creationId xmlns:a16="http://schemas.microsoft.com/office/drawing/2014/main" id="{57BA7782-C89E-4A26-8108-577FE31A67D1}"/>
              </a:ext>
            </a:extLst>
          </p:cNvPr>
          <p:cNvSpPr>
            <a:spLocks noGrp="1"/>
          </p:cNvSpPr>
          <p:nvPr>
            <p:ph type="title"/>
          </p:nvPr>
        </p:nvSpPr>
        <p:spPr>
          <a:xfrm>
            <a:off x="-72516" y="1052736"/>
            <a:ext cx="6172200" cy="421556"/>
          </a:xfrm>
        </p:spPr>
        <p:txBody>
          <a:bodyPr/>
          <a:lstStyle/>
          <a:p>
            <a:r>
              <a:rPr lang="el-GR" sz="2100" b="1" dirty="0"/>
              <a:t>Που βρίσκονται τα γονίδια;</a:t>
            </a:r>
            <a:endParaRPr lang="en-US" sz="2100" b="1" dirty="0"/>
          </a:p>
        </p:txBody>
      </p:sp>
      <p:sp>
        <p:nvSpPr>
          <p:cNvPr id="3" name="TextBox 2">
            <a:extLst>
              <a:ext uri="{FF2B5EF4-FFF2-40B4-BE49-F238E27FC236}">
                <a16:creationId xmlns:a16="http://schemas.microsoft.com/office/drawing/2014/main" id="{E5B932C3-79D0-4538-8F67-06739C0894B3}"/>
              </a:ext>
            </a:extLst>
          </p:cNvPr>
          <p:cNvSpPr txBox="1"/>
          <p:nvPr/>
        </p:nvSpPr>
        <p:spPr>
          <a:xfrm>
            <a:off x="5274078" y="1592796"/>
            <a:ext cx="2484276" cy="3693319"/>
          </a:xfrm>
          <a:prstGeom prst="rect">
            <a:avLst/>
          </a:prstGeom>
          <a:noFill/>
        </p:spPr>
        <p:txBody>
          <a:bodyPr wrap="square" rtlCol="0">
            <a:spAutoFit/>
          </a:bodyPr>
          <a:lstStyle/>
          <a:p>
            <a:r>
              <a:rPr lang="el-GR" dirty="0"/>
              <a:t>ΑΠΑΝΤΗΣΗ: Πάνω στα χρωμοσώματα.</a:t>
            </a:r>
          </a:p>
          <a:p>
            <a:r>
              <a:rPr lang="el-GR" dirty="0"/>
              <a:t>ΕΡΩΤΗΣΗ: Που βρίσκονται τα χρωμοσώματα; </a:t>
            </a:r>
          </a:p>
          <a:p>
            <a:r>
              <a:rPr lang="el-GR" dirty="0"/>
              <a:t>ΑΠΑΝΤΗΣΗ: Μέσα στον πυρήνα του κυττάρου (στον άνθρωπο και στους </a:t>
            </a:r>
            <a:r>
              <a:rPr lang="el-GR" dirty="0" err="1"/>
              <a:t>Ευκαριωτικούς</a:t>
            </a:r>
            <a:r>
              <a:rPr lang="el-GR" dirty="0"/>
              <a:t> οργανισμούς)</a:t>
            </a:r>
          </a:p>
          <a:p>
            <a:endParaRPr lang="el-GR" dirty="0"/>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743199" y="286603"/>
            <a:ext cx="5063240" cy="1450757"/>
          </a:xfrm>
        </p:spPr>
        <p:txBody>
          <a:bodyPr>
            <a:normAutofit/>
          </a:bodyPr>
          <a:lstStyle/>
          <a:p>
            <a:pPr eaLnBrk="1" hangingPunct="1"/>
            <a:r>
              <a:rPr lang="el-GR">
                <a:solidFill>
                  <a:schemeClr val="accent2"/>
                </a:solidFill>
              </a:rPr>
              <a:t>ΚΑΡΥΩΤΥΠΟΣ</a:t>
            </a:r>
          </a:p>
        </p:txBody>
      </p:sp>
      <p:sp>
        <p:nvSpPr>
          <p:cNvPr id="73731" name="Rectangle 3"/>
          <p:cNvSpPr>
            <a:spLocks noGrp="1" noChangeArrowheads="1"/>
          </p:cNvSpPr>
          <p:nvPr>
            <p:ph idx="1"/>
          </p:nvPr>
        </p:nvSpPr>
        <p:spPr>
          <a:xfrm>
            <a:off x="783153" y="2023962"/>
            <a:ext cx="5023286" cy="3845131"/>
          </a:xfrm>
        </p:spPr>
        <p:txBody>
          <a:bodyPr>
            <a:normAutofit fontScale="92500" lnSpcReduction="10000"/>
          </a:bodyPr>
          <a:lstStyle/>
          <a:p>
            <a:pPr eaLnBrk="1" hangingPunct="1"/>
            <a:r>
              <a:rPr lang="el-GR" sz="1700"/>
              <a:t>Τι βλέπουμε σε έναν </a:t>
            </a:r>
            <a:r>
              <a:rPr lang="el-GR" sz="1700" err="1"/>
              <a:t>καρυώτυπο</a:t>
            </a:r>
            <a:r>
              <a:rPr lang="en-US" sz="1700"/>
              <a:t>;</a:t>
            </a:r>
            <a:endParaRPr lang="el-GR" sz="1700"/>
          </a:p>
          <a:p>
            <a:pPr eaLnBrk="1" hangingPunct="1"/>
            <a:r>
              <a:rPr lang="el-GR" sz="1700"/>
              <a:t>1. Συγκεκριμένο αριθμό χρωμοσωμάτων. (ΕΞΑΙΡΕΣΕΙΣ).</a:t>
            </a:r>
            <a:endParaRPr lang="en-US" sz="1700"/>
          </a:p>
          <a:p>
            <a:pPr eaLnBrk="1" hangingPunct="1"/>
            <a:r>
              <a:rPr lang="el-GR" sz="1700"/>
              <a:t>2. Το κάθε χρωμόσωμα, έχει τη δική του δομή, μέγεθος, κλπ.</a:t>
            </a:r>
          </a:p>
          <a:p>
            <a:pPr eaLnBrk="1" hangingPunct="1"/>
            <a:r>
              <a:rPr lang="el-GR" sz="1700"/>
              <a:t>3. Αποτελείται από 2 </a:t>
            </a:r>
            <a:r>
              <a:rPr lang="el-GR" sz="1700" err="1"/>
              <a:t>χρωματίδες</a:t>
            </a:r>
            <a:r>
              <a:rPr lang="el-GR" sz="1700"/>
              <a:t> που συγκρατούνται με το </a:t>
            </a:r>
            <a:r>
              <a:rPr lang="el-GR" sz="1700" err="1"/>
              <a:t>κεντρομερίδιο</a:t>
            </a:r>
            <a:r>
              <a:rPr lang="el-GR" sz="1700"/>
              <a:t>.</a:t>
            </a:r>
          </a:p>
          <a:p>
            <a:pPr eaLnBrk="1" hangingPunct="1"/>
            <a:r>
              <a:rPr lang="el-GR" sz="1700"/>
              <a:t>4. Τα χρωμοσώματα είναι σε ζεύγη (στους </a:t>
            </a:r>
            <a:r>
              <a:rPr lang="el-GR" sz="1700" err="1"/>
              <a:t>προκαρυωτικούς</a:t>
            </a:r>
            <a:r>
              <a:rPr lang="el-GR" sz="1700"/>
              <a:t> οργανισμούς). (ΕΞΑΙΡΕΣΕΙΣ).</a:t>
            </a:r>
          </a:p>
          <a:p>
            <a:pPr eaLnBrk="1" hangingPunct="1"/>
            <a:r>
              <a:rPr lang="el-GR" sz="1700"/>
              <a:t>5. Ένα ζευγάρι χρωμοσωμάτων είναι διαφορετικό: αποτελείται από ένα Χ και ένα Υ στο ένα φύλο.</a:t>
            </a:r>
          </a:p>
          <a:p>
            <a:pPr eaLnBrk="1" hangingPunct="1"/>
            <a:r>
              <a:rPr lang="el-GR" sz="1700"/>
              <a:t>ΑΥΤΟΣΩΜΙΚΑ- ΦΥΛΕΤΙΚΑ χρωμοσώματα.</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cstate="print"/>
          <a:srcRect/>
          <a:stretch>
            <a:fillRect/>
          </a:stretch>
        </p:blipFill>
        <p:spPr bwMode="auto">
          <a:xfrm>
            <a:off x="251520" y="1634832"/>
            <a:ext cx="4680373" cy="3469412"/>
          </a:xfrm>
          <a:prstGeom prst="rect">
            <a:avLst/>
          </a:prstGeom>
          <a:noFill/>
          <a:ln w="9525">
            <a:noFill/>
            <a:miter lim="800000"/>
            <a:headEnd/>
            <a:tailEnd/>
          </a:ln>
        </p:spPr>
      </p:pic>
      <p:sp>
        <p:nvSpPr>
          <p:cNvPr id="2" name="Τίτλος 1">
            <a:extLst>
              <a:ext uri="{FF2B5EF4-FFF2-40B4-BE49-F238E27FC236}">
                <a16:creationId xmlns:a16="http://schemas.microsoft.com/office/drawing/2014/main" id="{CF8337D7-3617-66A5-BBF2-B02EB25BC106}"/>
              </a:ext>
            </a:extLst>
          </p:cNvPr>
          <p:cNvSpPr>
            <a:spLocks noGrp="1"/>
          </p:cNvSpPr>
          <p:nvPr>
            <p:ph type="title"/>
          </p:nvPr>
        </p:nvSpPr>
        <p:spPr>
          <a:xfrm>
            <a:off x="457200" y="274638"/>
            <a:ext cx="7859216" cy="1143000"/>
          </a:xfrm>
        </p:spPr>
        <p:txBody>
          <a:bodyPr/>
          <a:lstStyle/>
          <a:p>
            <a:r>
              <a:rPr lang="el-GR" sz="3200" dirty="0"/>
              <a:t>Καρυώτυπος κανονικού αγοριού</a:t>
            </a:r>
            <a:r>
              <a:rPr lang="en-US" sz="3200" dirty="0"/>
              <a:t>/</a:t>
            </a:r>
            <a:r>
              <a:rPr lang="el-GR" sz="3200" dirty="0"/>
              <a:t>κοριτσιού</a:t>
            </a:r>
            <a:endParaRPr lang="en-US" sz="3200" dirty="0"/>
          </a:p>
        </p:txBody>
      </p:sp>
      <p:graphicFrame>
        <p:nvGraphicFramePr>
          <p:cNvPr id="3" name="Object 4">
            <a:extLst>
              <a:ext uri="{FF2B5EF4-FFF2-40B4-BE49-F238E27FC236}">
                <a16:creationId xmlns:a16="http://schemas.microsoft.com/office/drawing/2014/main" id="{27543763-E4E6-ECA9-656B-51B1074EDD7C}"/>
              </a:ext>
            </a:extLst>
          </p:cNvPr>
          <p:cNvGraphicFramePr>
            <a:graphicFrameLocks noChangeAspect="1"/>
          </p:cNvGraphicFramePr>
          <p:nvPr>
            <p:extLst>
              <p:ext uri="{D42A27DB-BD31-4B8C-83A1-F6EECF244321}">
                <p14:modId xmlns:p14="http://schemas.microsoft.com/office/powerpoint/2010/main" val="2494827050"/>
              </p:ext>
            </p:extLst>
          </p:nvPr>
        </p:nvGraphicFramePr>
        <p:xfrm>
          <a:off x="4931893" y="1498882"/>
          <a:ext cx="4399341" cy="3600697"/>
        </p:xfrm>
        <a:graphic>
          <a:graphicData uri="http://schemas.openxmlformats.org/presentationml/2006/ole">
            <mc:AlternateContent xmlns:mc="http://schemas.openxmlformats.org/markup-compatibility/2006">
              <mc:Choice xmlns:v="urn:schemas-microsoft-com:vml" Requires="v">
                <p:oleObj name="Bitmap Image" r:id="rId4" imgW="12866667" imgH="11914286" progId="Paint.Picture">
                  <p:embed/>
                </p:oleObj>
              </mc:Choice>
              <mc:Fallback>
                <p:oleObj name="Bitmap Image" r:id="rId4" imgW="12866667" imgH="11914286" progId="Paint.Picture">
                  <p:embed/>
                  <p:pic>
                    <p:nvPicPr>
                      <p:cNvPr id="2050" name="Object 4">
                        <a:extLst>
                          <a:ext uri="{FF2B5EF4-FFF2-40B4-BE49-F238E27FC236}">
                            <a16:creationId xmlns:a16="http://schemas.microsoft.com/office/drawing/2014/main" id="{B1BD3EE1-3CDD-FA08-A27A-34CFE1C45F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189" t="7869" r="15739"/>
                      <a:stretch>
                        <a:fillRect/>
                      </a:stretch>
                    </p:blipFill>
                    <p:spPr bwMode="auto">
                      <a:xfrm>
                        <a:off x="4931893" y="1498882"/>
                        <a:ext cx="4399341" cy="3600697"/>
                      </a:xfrm>
                      <a:prstGeom prst="rect">
                        <a:avLst/>
                      </a:prstGeom>
                      <a:noFill/>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a:extLst>
              <a:ext uri="{FF2B5EF4-FFF2-40B4-BE49-F238E27FC236}">
                <a16:creationId xmlns:a16="http://schemas.microsoft.com/office/drawing/2014/main" id="{5EC05FFE-D85E-A4AD-72D5-6951F05BDD8A}"/>
              </a:ext>
            </a:extLst>
          </p:cNvPr>
          <p:cNvSpPr>
            <a:spLocks noChangeArrowheads="1"/>
          </p:cNvSpPr>
          <p:nvPr/>
        </p:nvSpPr>
        <p:spPr bwMode="auto">
          <a:xfrm>
            <a:off x="0" y="1711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3074" name="Object 4">
            <a:extLst>
              <a:ext uri="{FF2B5EF4-FFF2-40B4-BE49-F238E27FC236}">
                <a16:creationId xmlns:a16="http://schemas.microsoft.com/office/drawing/2014/main" id="{39E12664-7AEC-0224-FC1F-BC8D5EA70641}"/>
              </a:ext>
            </a:extLst>
          </p:cNvPr>
          <p:cNvGraphicFramePr>
            <a:graphicFrameLocks noChangeAspect="1"/>
          </p:cNvGraphicFramePr>
          <p:nvPr/>
        </p:nvGraphicFramePr>
        <p:xfrm>
          <a:off x="755650" y="292100"/>
          <a:ext cx="7704138" cy="6305550"/>
        </p:xfrm>
        <a:graphic>
          <a:graphicData uri="http://schemas.openxmlformats.org/presentationml/2006/ole">
            <mc:AlternateContent xmlns:mc="http://schemas.openxmlformats.org/markup-compatibility/2006">
              <mc:Choice xmlns:v="urn:schemas-microsoft-com:vml" Requires="v">
                <p:oleObj name="Bitmap Image" r:id="rId3" imgW="12866667" imgH="11914286" progId="Paint.Picture">
                  <p:embed/>
                </p:oleObj>
              </mc:Choice>
              <mc:Fallback>
                <p:oleObj name="Bitmap Image" r:id="rId3" imgW="12866667" imgH="11914286" progId="Paint.Picture">
                  <p:embed/>
                  <p:pic>
                    <p:nvPicPr>
                      <p:cNvPr id="3074" name="Object 4">
                        <a:extLst>
                          <a:ext uri="{FF2B5EF4-FFF2-40B4-BE49-F238E27FC236}">
                            <a16:creationId xmlns:a16="http://schemas.microsoft.com/office/drawing/2014/main" id="{39E12664-7AEC-0224-FC1F-BC8D5EA70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189" t="7869" r="15739"/>
                      <a:stretch>
                        <a:fillRect/>
                      </a:stretch>
                    </p:blipFill>
                    <p:spPr bwMode="auto">
                      <a:xfrm>
                        <a:off x="755650" y="292100"/>
                        <a:ext cx="7704138" cy="6305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75976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251520" y="1183977"/>
            <a:ext cx="5779294" cy="3557588"/>
          </a:xfrm>
          <a:prstGeom prst="rect">
            <a:avLst/>
          </a:prstGeom>
          <a:noFill/>
          <a:ln w="9525">
            <a:noFill/>
            <a:miter lim="800000"/>
            <a:headEnd/>
            <a:tailEnd/>
          </a:ln>
        </p:spPr>
      </p:pic>
      <p:pic>
        <p:nvPicPr>
          <p:cNvPr id="3" name="Picture 2">
            <a:extLst>
              <a:ext uri="{FF2B5EF4-FFF2-40B4-BE49-F238E27FC236}">
                <a16:creationId xmlns:a16="http://schemas.microsoft.com/office/drawing/2014/main" id="{06C0A5E6-B7AC-412A-BAF5-DCA858B8850C}"/>
              </a:ext>
            </a:extLst>
          </p:cNvPr>
          <p:cNvPicPr>
            <a:picLocks noChangeAspect="1" noChangeArrowheads="1"/>
          </p:cNvPicPr>
          <p:nvPr/>
        </p:nvPicPr>
        <p:blipFill>
          <a:blip r:embed="rId3" cstate="print"/>
          <a:srcRect/>
          <a:stretch>
            <a:fillRect/>
          </a:stretch>
        </p:blipFill>
        <p:spPr bwMode="auto">
          <a:xfrm>
            <a:off x="3995936" y="4509120"/>
            <a:ext cx="3334215" cy="2618728"/>
          </a:xfrm>
          <a:prstGeom prst="rect">
            <a:avLst/>
          </a:prstGeom>
          <a:noFill/>
          <a:ln w="9525">
            <a:noFill/>
            <a:miter lim="800000"/>
            <a:headEnd/>
            <a:tailEnd/>
          </a:ln>
        </p:spPr>
      </p:pic>
      <p:sp>
        <p:nvSpPr>
          <p:cNvPr id="2" name="Τίτλος 1">
            <a:extLst>
              <a:ext uri="{FF2B5EF4-FFF2-40B4-BE49-F238E27FC236}">
                <a16:creationId xmlns:a16="http://schemas.microsoft.com/office/drawing/2014/main" id="{C35E0413-87C1-9ED9-1EB1-7BF1043B18DB}"/>
              </a:ext>
            </a:extLst>
          </p:cNvPr>
          <p:cNvSpPr>
            <a:spLocks noGrp="1"/>
          </p:cNvSpPr>
          <p:nvPr>
            <p:ph type="title"/>
          </p:nvPr>
        </p:nvSpPr>
        <p:spPr>
          <a:xfrm>
            <a:off x="457200" y="40977"/>
            <a:ext cx="8229600" cy="1143000"/>
          </a:xfrm>
        </p:spPr>
        <p:txBody>
          <a:bodyPr>
            <a:normAutofit fontScale="90000"/>
          </a:bodyPr>
          <a:lstStyle/>
          <a:p>
            <a:r>
              <a:rPr lang="el-GR" sz="1400" dirty="0"/>
              <a:t>Γιατί οι πιθανότητες να γεννηθεί ένα αγόρι ή ένα κορίτσι είναι 50%; </a:t>
            </a:r>
            <a:br>
              <a:rPr lang="el-GR" sz="1400" dirty="0"/>
            </a:br>
            <a:r>
              <a:rPr lang="el-GR" sz="1400" dirty="0"/>
              <a:t>Για να καταλάβουμε την απάντηση, απομονώνουμε το ζευγάρι των φυλετικών χρωμοσωμάτων σε ένα άνδρα και σε μία γυναίκα και όταν απεικονίζω τους γαμέτες, επειδή τα Χ και τα Ψ επαναλαμβάνονται σβήνω ότι είναι παραπανήσιο.</a:t>
            </a:r>
            <a:br>
              <a:rPr lang="en-US" sz="1400" dirty="0"/>
            </a:br>
            <a:r>
              <a:rPr lang="el-GR" sz="1400" dirty="0"/>
              <a:t>Οπότε, η εικόνα, για να φτιάξω το </a:t>
            </a:r>
            <a:r>
              <a:rPr lang="el-GR" sz="1400" dirty="0" err="1"/>
              <a:t>αβάκειο</a:t>
            </a:r>
            <a:r>
              <a:rPr lang="el-GR" sz="1400" dirty="0"/>
              <a:t> του </a:t>
            </a:r>
            <a:r>
              <a:rPr lang="en-US" sz="1400" dirty="0" err="1"/>
              <a:t>Punette</a:t>
            </a:r>
            <a:r>
              <a:rPr lang="en-US" sz="1400" dirty="0"/>
              <a:t> </a:t>
            </a:r>
            <a:r>
              <a:rPr lang="el-GR" sz="1400" dirty="0"/>
              <a:t>γίνεται:</a:t>
            </a:r>
            <a:endParaRPr lang="en-US" sz="1400" dirty="0"/>
          </a:p>
        </p:txBody>
      </p:sp>
    </p:spTree>
    <p:extLst>
      <p:ext uri="{BB962C8B-B14F-4D97-AF65-F5344CB8AC3E}">
        <p14:creationId xmlns:p14="http://schemas.microsoft.com/office/powerpoint/2010/main" val="4201129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5C8917BA-4A3F-665D-36AC-B2BF4E247242}"/>
              </a:ext>
            </a:extLst>
          </p:cNvPr>
          <p:cNvPicPr>
            <a:picLocks noChangeAspect="1"/>
          </p:cNvPicPr>
          <p:nvPr/>
        </p:nvPicPr>
        <p:blipFill>
          <a:blip r:embed="rId2"/>
          <a:stretch>
            <a:fillRect/>
          </a:stretch>
        </p:blipFill>
        <p:spPr>
          <a:xfrm>
            <a:off x="928687" y="947737"/>
            <a:ext cx="7286625" cy="4962525"/>
          </a:xfrm>
          <a:prstGeom prst="rect">
            <a:avLst/>
          </a:prstGeom>
        </p:spPr>
      </p:pic>
    </p:spTree>
    <p:extLst>
      <p:ext uri="{BB962C8B-B14F-4D97-AF65-F5344CB8AC3E}">
        <p14:creationId xmlns:p14="http://schemas.microsoft.com/office/powerpoint/2010/main" val="3972915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1691680" y="1844824"/>
            <a:ext cx="5411390" cy="4706541"/>
          </a:xfrm>
          <a:prstGeom prst="rect">
            <a:avLst/>
          </a:prstGeom>
          <a:noFill/>
          <a:ln w="9525">
            <a:noFill/>
            <a:miter lim="800000"/>
            <a:headEnd/>
            <a:tailEnd/>
          </a:ln>
        </p:spPr>
      </p:pic>
      <p:sp>
        <p:nvSpPr>
          <p:cNvPr id="69635" name="Title 2"/>
          <p:cNvSpPr>
            <a:spLocks noGrp="1"/>
          </p:cNvSpPr>
          <p:nvPr>
            <p:ph type="title"/>
          </p:nvPr>
        </p:nvSpPr>
        <p:spPr>
          <a:xfrm>
            <a:off x="251520" y="857251"/>
            <a:ext cx="8784976" cy="375047"/>
          </a:xfrm>
        </p:spPr>
        <p:txBody>
          <a:bodyPr>
            <a:normAutofit fontScale="90000"/>
          </a:bodyPr>
          <a:lstStyle/>
          <a:p>
            <a:r>
              <a:rPr lang="el-GR" sz="2100" b="1" dirty="0"/>
              <a:t>Οι 3 εξαιρέσεις στον κανόνα: Φυλοσύνδετα γονίδια [Αιμοφιλία, Αχρωματοψία, Μυϊκή Δυστροφία]</a:t>
            </a:r>
            <a:br>
              <a:rPr lang="el-GR" sz="2100" b="1" dirty="0"/>
            </a:br>
            <a:r>
              <a:rPr lang="el-GR" sz="2100" b="1" dirty="0"/>
              <a:t>Α. Περίπτωση αιμοφιλίας σε εστεμμένους</a:t>
            </a:r>
          </a:p>
        </p:txBody>
      </p:sp>
    </p:spTree>
    <p:extLst>
      <p:ext uri="{BB962C8B-B14F-4D97-AF65-F5344CB8AC3E}">
        <p14:creationId xmlns:p14="http://schemas.microsoft.com/office/powerpoint/2010/main" val="132686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70658" name="Title 1"/>
          <p:cNvSpPr>
            <a:spLocks noGrp="1"/>
          </p:cNvSpPr>
          <p:nvPr>
            <p:ph type="title"/>
          </p:nvPr>
        </p:nvSpPr>
        <p:spPr>
          <a:xfrm>
            <a:off x="755576" y="404664"/>
            <a:ext cx="7543800" cy="5254568"/>
          </a:xfrm>
        </p:spPr>
        <p:txBody>
          <a:bodyPr vert="horz" lIns="91440" tIns="45720" rIns="91440" bIns="45720" rtlCol="0" anchor="b">
            <a:normAutofit fontScale="90000"/>
          </a:bodyPr>
          <a:lstStyle/>
          <a:p>
            <a:br>
              <a:rPr lang="en-US" sz="2000" dirty="0">
                <a:solidFill>
                  <a:srgbClr val="FFFFFF"/>
                </a:solidFill>
              </a:rPr>
            </a:br>
            <a:br>
              <a:rPr lang="en-US" sz="2000" dirty="0">
                <a:solidFill>
                  <a:srgbClr val="FFFFFF"/>
                </a:solidFill>
              </a:rPr>
            </a:br>
            <a:br>
              <a:rPr lang="en-US" sz="2000" dirty="0">
                <a:solidFill>
                  <a:srgbClr val="FFFFFF"/>
                </a:solidFill>
              </a:rPr>
            </a:br>
            <a:br>
              <a:rPr lang="en-US" sz="2000" dirty="0">
                <a:solidFill>
                  <a:srgbClr val="FFFFFF"/>
                </a:solidFill>
              </a:rPr>
            </a:br>
            <a:br>
              <a:rPr lang="en-US" sz="2000" dirty="0">
                <a:solidFill>
                  <a:srgbClr val="FFFFFF"/>
                </a:solidFill>
              </a:rPr>
            </a:br>
            <a:br>
              <a:rPr lang="en-US" sz="2000" dirty="0">
                <a:solidFill>
                  <a:srgbClr val="FFFFFF"/>
                </a:solidFill>
              </a:rPr>
            </a:br>
            <a:br>
              <a:rPr lang="en-US" sz="2000" dirty="0">
                <a:solidFill>
                  <a:srgbClr val="FFFFFF"/>
                </a:solidFill>
              </a:rPr>
            </a:br>
            <a:br>
              <a:rPr lang="en-US" sz="2000" dirty="0">
                <a:solidFill>
                  <a:srgbClr val="FFFFFF"/>
                </a:solidFill>
              </a:rPr>
            </a:br>
            <a:br>
              <a:rPr lang="en-US" sz="2000" dirty="0">
                <a:solidFill>
                  <a:srgbClr val="FFFFFF"/>
                </a:solidFill>
              </a:rPr>
            </a:br>
            <a:br>
              <a:rPr lang="en-US" sz="2000" dirty="0">
                <a:solidFill>
                  <a:srgbClr val="FFFFFF"/>
                </a:solidFill>
              </a:rPr>
            </a:br>
            <a:br>
              <a:rPr lang="en-US" sz="2000" dirty="0">
                <a:solidFill>
                  <a:srgbClr val="FFFFFF"/>
                </a:solidFill>
              </a:rPr>
            </a:br>
            <a:br>
              <a:rPr lang="en-US" sz="2000" dirty="0">
                <a:solidFill>
                  <a:srgbClr val="FFFFFF"/>
                </a:solidFill>
              </a:rPr>
            </a:br>
            <a:br>
              <a:rPr lang="en-US" sz="2000" dirty="0">
                <a:solidFill>
                  <a:srgbClr val="FFFFFF"/>
                </a:solidFill>
              </a:rPr>
            </a:br>
            <a:br>
              <a:rPr lang="en-US" sz="2000" dirty="0">
                <a:solidFill>
                  <a:srgbClr val="FFFFFF"/>
                </a:solidFill>
              </a:rPr>
            </a:br>
            <a:br>
              <a:rPr lang="en-US" sz="2000" dirty="0">
                <a:solidFill>
                  <a:srgbClr val="FFFFFF"/>
                </a:solidFill>
              </a:rPr>
            </a:br>
            <a:br>
              <a:rPr lang="en-US" sz="2000" dirty="0">
                <a:solidFill>
                  <a:srgbClr val="FFFFFF"/>
                </a:solidFill>
              </a:rPr>
            </a:br>
            <a:br>
              <a:rPr lang="en-US" sz="2000" dirty="0">
                <a:solidFill>
                  <a:srgbClr val="FFFFFF"/>
                </a:solidFill>
              </a:rPr>
            </a:br>
            <a:r>
              <a:rPr lang="en-US" sz="2000" b="1" dirty="0" err="1">
                <a:solidFill>
                  <a:srgbClr val="FFFFFF"/>
                </a:solidFill>
              </a:rPr>
              <a:t>Θέμ</a:t>
            </a:r>
            <a:r>
              <a:rPr lang="en-US" sz="2000" b="1" dirty="0">
                <a:solidFill>
                  <a:srgbClr val="FFFFFF"/>
                </a:solidFill>
              </a:rPr>
              <a:t>α Εξετάσεων- βαθμολογία 15%</a:t>
            </a:r>
            <a:br>
              <a:rPr lang="en-US" sz="2000" dirty="0">
                <a:solidFill>
                  <a:srgbClr val="FFFFFF"/>
                </a:solidFill>
              </a:rPr>
            </a:br>
            <a:br>
              <a:rPr lang="en-US" sz="2000" dirty="0">
                <a:solidFill>
                  <a:srgbClr val="FFFFFF"/>
                </a:solidFill>
              </a:rPr>
            </a:br>
            <a:br>
              <a:rPr lang="en-US" sz="2000" dirty="0">
                <a:solidFill>
                  <a:srgbClr val="FFFFFF"/>
                </a:solidFill>
              </a:rPr>
            </a:br>
            <a:br>
              <a:rPr lang="el-GR" sz="2000" dirty="0">
                <a:solidFill>
                  <a:srgbClr val="FFFFFF"/>
                </a:solidFill>
              </a:rPr>
            </a:br>
            <a:br>
              <a:rPr lang="el-GR" sz="2000" dirty="0">
                <a:solidFill>
                  <a:srgbClr val="FFFFFF"/>
                </a:solidFill>
              </a:rPr>
            </a:br>
            <a:br>
              <a:rPr lang="el-GR" sz="2000" dirty="0">
                <a:solidFill>
                  <a:srgbClr val="FFFFFF"/>
                </a:solidFill>
              </a:rPr>
            </a:br>
            <a:r>
              <a:rPr lang="en-US" sz="2000" dirty="0">
                <a:solidFill>
                  <a:srgbClr val="FFFFFF"/>
                </a:solidFill>
              </a:rPr>
              <a:t>Ο κύριος Αλέξανδρος έχει μία κόρη που έχει αχρωματοψία (Δαλτωνισμό). </a:t>
            </a:r>
            <a:r>
              <a:rPr lang="en-US" sz="2000" dirty="0" err="1">
                <a:solidFill>
                  <a:srgbClr val="FFFFFF"/>
                </a:solidFill>
              </a:rPr>
              <a:t>Κά</a:t>
            </a:r>
            <a:r>
              <a:rPr lang="en-US" sz="2000" dirty="0">
                <a:solidFill>
                  <a:srgbClr val="FFFFFF"/>
                </a:solidFill>
              </a:rPr>
              <a:t>ποιος άσπονδος φίλος του «ψιθυρίζει» πως η μικρή Δήμητρα μπορεί να μην είναι φυσική κόρη του. </a:t>
            </a:r>
            <a:r>
              <a:rPr lang="en-US" sz="2000" dirty="0" err="1">
                <a:solidFill>
                  <a:srgbClr val="FFFFFF"/>
                </a:solidFill>
              </a:rPr>
              <a:t>Εσείς</a:t>
            </a:r>
            <a:r>
              <a:rPr lang="en-US" sz="2000" dirty="0">
                <a:solidFill>
                  <a:srgbClr val="FFFFFF"/>
                </a:solidFill>
              </a:rPr>
              <a:t> </a:t>
            </a:r>
            <a:r>
              <a:rPr lang="en-US" sz="2000" dirty="0" err="1">
                <a:solidFill>
                  <a:srgbClr val="FFFFFF"/>
                </a:solidFill>
              </a:rPr>
              <a:t>τί</a:t>
            </a:r>
            <a:r>
              <a:rPr lang="en-US" sz="2000" dirty="0">
                <a:solidFill>
                  <a:srgbClr val="FFFFFF"/>
                </a:solidFill>
              </a:rPr>
              <a:t> </a:t>
            </a:r>
            <a:r>
              <a:rPr lang="en-US" sz="2000" dirty="0" err="1">
                <a:solidFill>
                  <a:srgbClr val="FFFFFF"/>
                </a:solidFill>
              </a:rPr>
              <a:t>γνώμη</a:t>
            </a:r>
            <a:r>
              <a:rPr lang="en-US" sz="2000" dirty="0">
                <a:solidFill>
                  <a:srgbClr val="FFFFFF"/>
                </a:solidFill>
              </a:rPr>
              <a:t> </a:t>
            </a:r>
            <a:r>
              <a:rPr lang="en-US" sz="2000" dirty="0" err="1">
                <a:solidFill>
                  <a:srgbClr val="FFFFFF"/>
                </a:solidFill>
              </a:rPr>
              <a:t>έχετε</a:t>
            </a:r>
            <a:r>
              <a:rPr lang="en-US" sz="2000" dirty="0">
                <a:solidFill>
                  <a:srgbClr val="FFFFFF"/>
                </a:solidFill>
              </a:rPr>
              <a:t>;</a:t>
            </a:r>
            <a:br>
              <a:rPr lang="en-US" sz="2000" dirty="0">
                <a:solidFill>
                  <a:srgbClr val="FFFFFF"/>
                </a:solidFill>
              </a:rPr>
            </a:br>
            <a:r>
              <a:rPr lang="en-US" sz="2000" dirty="0">
                <a:solidFill>
                  <a:srgbClr val="FFFFFF"/>
                </a:solidFill>
              </a:rPr>
              <a:t>(Και  ο κ. </a:t>
            </a:r>
            <a:r>
              <a:rPr lang="en-US" sz="2000" dirty="0" err="1">
                <a:solidFill>
                  <a:srgbClr val="FFFFFF"/>
                </a:solidFill>
              </a:rPr>
              <a:t>Αλέξ</a:t>
            </a:r>
            <a:r>
              <a:rPr lang="en-US" sz="2000" dirty="0">
                <a:solidFill>
                  <a:srgbClr val="FFFFFF"/>
                </a:solidFill>
              </a:rPr>
              <a:t>ανδρος και η κυρία του (Αλεξ</a:t>
            </a:r>
            <a:r>
              <a:rPr lang="el-GR" sz="2000">
                <a:solidFill>
                  <a:srgbClr val="FFFFFF"/>
                </a:solidFill>
              </a:rPr>
              <a:t>ά</a:t>
            </a:r>
            <a:r>
              <a:rPr lang="en-US" sz="2000">
                <a:solidFill>
                  <a:srgbClr val="FFFFFF"/>
                </a:solidFill>
              </a:rPr>
              <a:t>νδρ</a:t>
            </a:r>
            <a:r>
              <a:rPr lang="en-US" sz="2000" dirty="0">
                <a:solidFill>
                  <a:srgbClr val="FFFFFF"/>
                </a:solidFill>
              </a:rPr>
              <a:t>α) δεν έχουν πρόβλημα Δαλτωνισμού. </a:t>
            </a:r>
            <a:r>
              <a:rPr lang="en-US" sz="2000" dirty="0" err="1">
                <a:solidFill>
                  <a:srgbClr val="FFFFFF"/>
                </a:solidFill>
              </a:rPr>
              <a:t>Αλλά</a:t>
            </a:r>
            <a:r>
              <a:rPr lang="en-US" sz="2000" dirty="0">
                <a:solidFill>
                  <a:srgbClr val="FFFFFF"/>
                </a:solidFill>
              </a:rPr>
              <a:t> ο πα</a:t>
            </a:r>
            <a:r>
              <a:rPr lang="en-US" sz="2000" dirty="0" err="1">
                <a:solidFill>
                  <a:srgbClr val="FFFFFF"/>
                </a:solidFill>
              </a:rPr>
              <a:t>τέρ</a:t>
            </a:r>
            <a:r>
              <a:rPr lang="en-US" sz="2000" dirty="0">
                <a:solidFill>
                  <a:srgbClr val="FFFFFF"/>
                </a:solidFill>
              </a:rPr>
              <a:t>ας της κυρίας Αλεξάνδρας έχει Δαλτωνισμό).</a:t>
            </a:r>
            <a:br>
              <a:rPr lang="en-US" sz="2000" dirty="0">
                <a:solidFill>
                  <a:srgbClr val="FFFFFF"/>
                </a:solidFill>
              </a:rPr>
            </a:br>
            <a:br>
              <a:rPr lang="en-US" sz="2000" dirty="0">
                <a:solidFill>
                  <a:srgbClr val="FFFFFF"/>
                </a:solidFill>
              </a:rPr>
            </a:br>
            <a:r>
              <a:rPr lang="en-US" sz="2000" dirty="0">
                <a:solidFill>
                  <a:srgbClr val="FFFFFF"/>
                </a:solidFill>
              </a:rPr>
              <a:t>[</a:t>
            </a:r>
            <a:r>
              <a:rPr lang="en-US" sz="2000" dirty="0" err="1">
                <a:solidFill>
                  <a:srgbClr val="FFFFFF"/>
                </a:solidFill>
              </a:rPr>
              <a:t>Μην</a:t>
            </a:r>
            <a:r>
              <a:rPr lang="en-US" sz="2000" dirty="0">
                <a:solidFill>
                  <a:srgbClr val="FFFFFF"/>
                </a:solidFill>
              </a:rPr>
              <a:t> </a:t>
            </a:r>
            <a:r>
              <a:rPr lang="en-US" sz="2000" dirty="0" err="1">
                <a:solidFill>
                  <a:srgbClr val="FFFFFF"/>
                </a:solidFill>
              </a:rPr>
              <a:t>ξεχνάτε</a:t>
            </a:r>
            <a:r>
              <a:rPr lang="en-US" sz="2000" dirty="0">
                <a:solidFill>
                  <a:srgbClr val="FFFFFF"/>
                </a:solidFill>
              </a:rPr>
              <a:t> τα </a:t>
            </a:r>
            <a:r>
              <a:rPr lang="en-US" sz="2000" dirty="0" err="1">
                <a:solidFill>
                  <a:srgbClr val="FFFFFF"/>
                </a:solidFill>
              </a:rPr>
              <a:t>τρί</a:t>
            </a:r>
            <a:r>
              <a:rPr lang="en-US" sz="2000" dirty="0">
                <a:solidFill>
                  <a:srgbClr val="FFFFFF"/>
                </a:solidFill>
              </a:rPr>
              <a:t>α σύνδρομα:</a:t>
            </a:r>
            <a:br>
              <a:rPr lang="en-US" sz="2000" dirty="0">
                <a:solidFill>
                  <a:srgbClr val="FFFFFF"/>
                </a:solidFill>
              </a:rPr>
            </a:br>
            <a:r>
              <a:rPr lang="en-US" sz="2000" b="1" dirty="0">
                <a:solidFill>
                  <a:srgbClr val="FFFFFF"/>
                </a:solidFill>
              </a:rPr>
              <a:t>Δαλτωνισμός</a:t>
            </a:r>
            <a:br>
              <a:rPr lang="en-US" sz="2000" b="1" dirty="0">
                <a:solidFill>
                  <a:srgbClr val="FFFFFF"/>
                </a:solidFill>
              </a:rPr>
            </a:br>
            <a:r>
              <a:rPr lang="en-US" sz="2000" b="1" dirty="0">
                <a:solidFill>
                  <a:srgbClr val="FFFFFF"/>
                </a:solidFill>
              </a:rPr>
              <a:t>Αιμοφιλία</a:t>
            </a:r>
            <a:br>
              <a:rPr lang="en-US" sz="2000" b="1" dirty="0">
                <a:solidFill>
                  <a:srgbClr val="FFFFFF"/>
                </a:solidFill>
              </a:rPr>
            </a:br>
            <a:r>
              <a:rPr lang="en-US" sz="2000" b="1" dirty="0">
                <a:solidFill>
                  <a:srgbClr val="FFFFFF"/>
                </a:solidFill>
              </a:rPr>
              <a:t>Μυϊκή Δυστροφία</a:t>
            </a:r>
            <a:r>
              <a:rPr lang="en-US" sz="2000" dirty="0">
                <a:solidFill>
                  <a:srgbClr val="FFFFFF"/>
                </a:solidFill>
              </a:rPr>
              <a:t>]: Κληρονομούνται από τη μητέρα, εμφανίζονται στο αγοράκι!</a:t>
            </a:r>
            <a:br>
              <a:rPr lang="en-US" sz="2000" dirty="0">
                <a:solidFill>
                  <a:srgbClr val="FFFFFF"/>
                </a:solidFill>
              </a:rPr>
            </a:br>
            <a:br>
              <a:rPr lang="en-US" sz="2000" dirty="0">
                <a:solidFill>
                  <a:srgbClr val="FFFFFF"/>
                </a:solidFill>
              </a:rPr>
            </a:br>
            <a:r>
              <a:rPr lang="en-US" sz="2000" dirty="0">
                <a:solidFill>
                  <a:srgbClr val="FFFFFF"/>
                </a:solidFill>
              </a:rPr>
              <a:t>[ΑΝΑΛΥΤΙΚΑ ΚΑΙ ΣΤΗ ΣΕΛΙΔΑ 54 ΤΟΥ ΒΙΒΛΙΟΥ]</a:t>
            </a:r>
            <a:br>
              <a:rPr lang="en-US" sz="2000" dirty="0">
                <a:solidFill>
                  <a:srgbClr val="FFFFFF"/>
                </a:solidFill>
              </a:rPr>
            </a:br>
            <a:br>
              <a:rPr lang="en-US" sz="2000" dirty="0">
                <a:solidFill>
                  <a:srgbClr val="FFFFFF"/>
                </a:solidFill>
              </a:rPr>
            </a:br>
            <a:br>
              <a:rPr lang="en-US" sz="2000" dirty="0">
                <a:solidFill>
                  <a:srgbClr val="FFFFFF"/>
                </a:solidFill>
              </a:rPr>
            </a:br>
            <a:br>
              <a:rPr lang="en-US" sz="2000" dirty="0">
                <a:solidFill>
                  <a:srgbClr val="FFFFFF"/>
                </a:solidFill>
              </a:rPr>
            </a:br>
            <a:endParaRPr lang="en-US" sz="2000"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4"/>
          <p:cNvGraphicFramePr>
            <a:graphicFrameLocks noChangeAspect="1"/>
          </p:cNvGraphicFramePr>
          <p:nvPr/>
        </p:nvGraphicFramePr>
        <p:xfrm>
          <a:off x="1771650" y="1215629"/>
          <a:ext cx="5486400" cy="4523184"/>
        </p:xfrm>
        <a:graphic>
          <a:graphicData uri="http://schemas.openxmlformats.org/presentationml/2006/ole">
            <mc:AlternateContent xmlns:mc="http://schemas.openxmlformats.org/markup-compatibility/2006">
              <mc:Choice xmlns:v="urn:schemas-microsoft-com:vml" Requires="v">
                <p:oleObj name="Bitmap Image" r:id="rId3" imgW="3779848" imgH="3116190" progId="PBrush">
                  <p:embed/>
                </p:oleObj>
              </mc:Choice>
              <mc:Fallback>
                <p:oleObj name="Bitmap Image" r:id="rId3" imgW="3779848" imgH="3116190" progId="PBrush">
                  <p:embed/>
                  <p:pic>
                    <p:nvPicPr>
                      <p:cNvPr id="614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650" y="1215629"/>
                        <a:ext cx="5486400" cy="452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7" name="Rectangle 5"/>
          <p:cNvSpPr>
            <a:spLocks noGrp="1" noChangeArrowheads="1"/>
          </p:cNvSpPr>
          <p:nvPr>
            <p:ph type="title"/>
          </p:nvPr>
        </p:nvSpPr>
        <p:spPr>
          <a:xfrm>
            <a:off x="1485900" y="1063228"/>
            <a:ext cx="6172200" cy="251222"/>
          </a:xfrm>
        </p:spPr>
        <p:txBody>
          <a:bodyPr>
            <a:normAutofit fontScale="90000"/>
          </a:bodyPr>
          <a:lstStyle/>
          <a:p>
            <a:pPr eaLnBrk="1" hangingPunct="1"/>
            <a:r>
              <a:rPr lang="el-GR" sz="2100" dirty="0"/>
              <a:t>Πως κληρονομούνται τα φυλοσύνδετα </a:t>
            </a:r>
            <a:r>
              <a:rPr lang="el-GR" sz="2100" dirty="0" err="1"/>
              <a:t>χαρ</a:t>
            </a:r>
            <a:r>
              <a:rPr lang="el-GR" sz="2100" dirty="0"/>
              <a:t>/</a:t>
            </a:r>
            <a:r>
              <a:rPr lang="el-GR" sz="2100" dirty="0" err="1"/>
              <a:t>κά</a:t>
            </a:r>
            <a:endParaRPr lang="el-GR" sz="2100" dirty="0"/>
          </a:p>
        </p:txBody>
      </p:sp>
      <p:pic>
        <p:nvPicPr>
          <p:cNvPr id="3" name="Εικόνα 2">
            <a:extLst>
              <a:ext uri="{FF2B5EF4-FFF2-40B4-BE49-F238E27FC236}">
                <a16:creationId xmlns:a16="http://schemas.microsoft.com/office/drawing/2014/main" id="{E0951577-04B2-F23E-A611-A64762D2DBDF}"/>
              </a:ext>
            </a:extLst>
          </p:cNvPr>
          <p:cNvPicPr>
            <a:picLocks noChangeAspect="1"/>
          </p:cNvPicPr>
          <p:nvPr/>
        </p:nvPicPr>
        <p:blipFill>
          <a:blip r:embed="rId5"/>
          <a:stretch>
            <a:fillRect/>
          </a:stretch>
        </p:blipFill>
        <p:spPr>
          <a:xfrm>
            <a:off x="1328737" y="695325"/>
            <a:ext cx="6486525" cy="546735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4150217-10CC-4F5D-B761-5A3C2E3753FC}"/>
              </a:ext>
            </a:extLst>
          </p:cNvPr>
          <p:cNvPicPr>
            <a:picLocks noChangeAspect="1"/>
          </p:cNvPicPr>
          <p:nvPr/>
        </p:nvPicPr>
        <p:blipFill>
          <a:blip r:embed="rId2"/>
          <a:stretch>
            <a:fillRect/>
          </a:stretch>
        </p:blipFill>
        <p:spPr>
          <a:xfrm>
            <a:off x="2907185" y="1484785"/>
            <a:ext cx="3329632" cy="4752528"/>
          </a:xfrm>
          <a:prstGeom prst="rect">
            <a:avLst/>
          </a:prstGeom>
          <a:noFill/>
        </p:spPr>
      </p:pic>
      <p:sp>
        <p:nvSpPr>
          <p:cNvPr id="5" name="Τίτλος 4">
            <a:extLst>
              <a:ext uri="{FF2B5EF4-FFF2-40B4-BE49-F238E27FC236}">
                <a16:creationId xmlns:a16="http://schemas.microsoft.com/office/drawing/2014/main" id="{05FB55F5-EBEC-4F65-B06A-837D6AC6239D}"/>
              </a:ext>
            </a:extLst>
          </p:cNvPr>
          <p:cNvSpPr>
            <a:spLocks noGrp="1"/>
          </p:cNvSpPr>
          <p:nvPr>
            <p:ph type="title"/>
          </p:nvPr>
        </p:nvSpPr>
        <p:spPr>
          <a:xfrm>
            <a:off x="1485900" y="1063228"/>
            <a:ext cx="6172200" cy="313544"/>
          </a:xfrm>
        </p:spPr>
        <p:txBody>
          <a:bodyPr>
            <a:normAutofit fontScale="90000"/>
          </a:bodyPr>
          <a:lstStyle/>
          <a:p>
            <a:r>
              <a:rPr lang="el-GR" sz="1500" dirty="0"/>
              <a:t>Τί είναι η Γονιμοποίηση;</a:t>
            </a:r>
            <a:endParaRPr lang="en-US" sz="1500" dirty="0"/>
          </a:p>
        </p:txBody>
      </p:sp>
      <p:sp>
        <p:nvSpPr>
          <p:cNvPr id="6" name="TextBox 5">
            <a:extLst>
              <a:ext uri="{FF2B5EF4-FFF2-40B4-BE49-F238E27FC236}">
                <a16:creationId xmlns:a16="http://schemas.microsoft.com/office/drawing/2014/main" id="{9CD1FFAE-8C57-401D-912E-CEC5D4AE3902}"/>
              </a:ext>
            </a:extLst>
          </p:cNvPr>
          <p:cNvSpPr txBox="1"/>
          <p:nvPr/>
        </p:nvSpPr>
        <p:spPr>
          <a:xfrm>
            <a:off x="5766026" y="1597152"/>
            <a:ext cx="2222004" cy="3139321"/>
          </a:xfrm>
          <a:prstGeom prst="rect">
            <a:avLst/>
          </a:prstGeom>
          <a:noFill/>
        </p:spPr>
        <p:txBody>
          <a:bodyPr wrap="square" rtlCol="0">
            <a:spAutoFit/>
          </a:bodyPr>
          <a:lstStyle/>
          <a:p>
            <a:r>
              <a:rPr lang="el-GR" dirty="0"/>
              <a:t>Η ένωση ενός ωαρίου με ένα από τα εκατομμύρια των σπερματοζωαρίων και η παραγωγή ενός </a:t>
            </a:r>
            <a:r>
              <a:rPr lang="el-GR" dirty="0" err="1"/>
              <a:t>Ζυγωτού</a:t>
            </a:r>
            <a:r>
              <a:rPr lang="el-GR" dirty="0"/>
              <a:t> ή Γονιμοποιημένου ωαρίου. Στον άνθρωπο, γίνεται συνήθως στις σάλπιγγες.</a:t>
            </a:r>
            <a:endParaRPr lang="en-US" dirty="0"/>
          </a:p>
        </p:txBody>
      </p:sp>
    </p:spTree>
    <p:extLst>
      <p:ext uri="{BB962C8B-B14F-4D97-AF65-F5344CB8AC3E}">
        <p14:creationId xmlns:p14="http://schemas.microsoft.com/office/powerpoint/2010/main" val="6082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2"/>
          <p:cNvSpPr txBox="1">
            <a:spLocks noChangeArrowheads="1"/>
          </p:cNvSpPr>
          <p:nvPr/>
        </p:nvSpPr>
        <p:spPr bwMode="auto">
          <a:xfrm>
            <a:off x="1285875" y="1357313"/>
            <a:ext cx="5786438" cy="2800350"/>
          </a:xfrm>
          <a:prstGeom prst="rect">
            <a:avLst/>
          </a:prstGeom>
          <a:noFill/>
          <a:ln w="9525">
            <a:noFill/>
            <a:miter lim="800000"/>
            <a:headEnd/>
            <a:tailEnd/>
          </a:ln>
        </p:spPr>
        <p:txBody>
          <a:bodyPr>
            <a:spAutoFit/>
          </a:bodyPr>
          <a:lstStyle/>
          <a:p>
            <a:r>
              <a:rPr lang="en-US" sz="3200"/>
              <a:t>          </a:t>
            </a:r>
            <a:r>
              <a:rPr lang="el-GR" sz="3200"/>
              <a:t>            </a:t>
            </a:r>
            <a:r>
              <a:rPr lang="en-US" sz="3200"/>
              <a:t>YY </a:t>
            </a:r>
            <a:r>
              <a:rPr lang="en-US" sz="4800"/>
              <a:t>X</a:t>
            </a:r>
            <a:r>
              <a:rPr lang="en-US" sz="3200"/>
              <a:t> yy</a:t>
            </a:r>
          </a:p>
          <a:p>
            <a:endParaRPr lang="en-US" sz="3200"/>
          </a:p>
          <a:p>
            <a:r>
              <a:rPr lang="el-GR" sz="3200"/>
              <a:t>Γαμέτες           Υ,        </a:t>
            </a:r>
            <a:r>
              <a:rPr lang="en-US" sz="3200"/>
              <a:t>y</a:t>
            </a:r>
          </a:p>
          <a:p>
            <a:endParaRPr lang="en-US" sz="3200"/>
          </a:p>
          <a:p>
            <a:endParaRPr lang="el-GR" sz="3200"/>
          </a:p>
        </p:txBody>
      </p:sp>
      <p:cxnSp>
        <p:nvCxnSpPr>
          <p:cNvPr id="5" name="Straight Arrow Connector 4"/>
          <p:cNvCxnSpPr/>
          <p:nvPr/>
        </p:nvCxnSpPr>
        <p:spPr>
          <a:xfrm rot="5400000">
            <a:off x="3713957" y="2213769"/>
            <a:ext cx="5715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6200000" flipH="1">
            <a:off x="4929188" y="2143125"/>
            <a:ext cx="500062"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205" name="TextBox 9"/>
          <p:cNvSpPr txBox="1">
            <a:spLocks noChangeArrowheads="1"/>
          </p:cNvSpPr>
          <p:nvPr/>
        </p:nvSpPr>
        <p:spPr bwMode="auto">
          <a:xfrm>
            <a:off x="755577" y="3571875"/>
            <a:ext cx="7531174" cy="2739211"/>
          </a:xfrm>
          <a:prstGeom prst="rect">
            <a:avLst/>
          </a:prstGeom>
          <a:noFill/>
          <a:ln w="9525">
            <a:noFill/>
            <a:miter lim="800000"/>
            <a:headEnd/>
            <a:tailEnd/>
          </a:ln>
        </p:spPr>
        <p:txBody>
          <a:bodyPr wrap="square">
            <a:spAutoFit/>
          </a:bodyPr>
          <a:lstStyle/>
          <a:p>
            <a:r>
              <a:rPr lang="el-GR" dirty="0"/>
              <a:t>Όταν ενωθούν μεταξύ τους οι γαμέτες αυτοί τί θα πάρουμε;</a:t>
            </a:r>
          </a:p>
          <a:p>
            <a:r>
              <a:rPr lang="el-GR" dirty="0"/>
              <a:t>Μα τί άλλο από φυτά που </a:t>
            </a:r>
            <a:r>
              <a:rPr lang="el-GR" dirty="0" err="1"/>
              <a:t>θά</a:t>
            </a:r>
            <a:r>
              <a:rPr lang="el-GR" dirty="0"/>
              <a:t> έχουν στο αρχικό γονιμοποιημένο ωάριο ένα Υ και ένα </a:t>
            </a:r>
            <a:r>
              <a:rPr lang="en-US" dirty="0"/>
              <a:t>y….. </a:t>
            </a:r>
            <a:r>
              <a:rPr lang="el-GR" sz="2800" dirty="0"/>
              <a:t>Θα είναι δηλ. ΌΛΑ  </a:t>
            </a:r>
            <a:r>
              <a:rPr lang="el-GR" sz="2800" u="sng" dirty="0"/>
              <a:t>Υ</a:t>
            </a:r>
            <a:r>
              <a:rPr lang="en-US" sz="2800" u="sng" dirty="0"/>
              <a:t>y </a:t>
            </a:r>
            <a:r>
              <a:rPr lang="el-GR" sz="2800" u="sng" dirty="0"/>
              <a:t>φυτά</a:t>
            </a:r>
            <a:r>
              <a:rPr lang="el-GR" sz="2800" dirty="0"/>
              <a:t>. </a:t>
            </a:r>
            <a:endParaRPr lang="el-GR" dirty="0"/>
          </a:p>
          <a:p>
            <a:r>
              <a:rPr lang="el-GR" dirty="0"/>
              <a:t>Στην περίπτωση αυτή όμως επειδή το γενετικό χαρακτηριστικό Υ επικρατεί στο </a:t>
            </a:r>
            <a:r>
              <a:rPr lang="en-US" dirty="0"/>
              <a:t>y </a:t>
            </a:r>
            <a:r>
              <a:rPr lang="el-GR" dirty="0"/>
              <a:t>(το καταπιέζει..... Το καπελώνει........, οπότε το χαρακτηριστικό </a:t>
            </a:r>
            <a:r>
              <a:rPr lang="el-GR" dirty="0" err="1"/>
              <a:t>χαμηλόσωμο</a:t>
            </a:r>
            <a:r>
              <a:rPr lang="el-GR" dirty="0"/>
              <a:t> (</a:t>
            </a:r>
            <a:r>
              <a:rPr lang="en-US" dirty="0"/>
              <a:t>y) </a:t>
            </a:r>
            <a:r>
              <a:rPr lang="el-GR" dirty="0"/>
              <a:t>δεν εμφανίζεται.... Κρύβεται.... Γι’ αυτό και όλα τα φυτά της </a:t>
            </a:r>
            <a:r>
              <a:rPr lang="en-US" dirty="0"/>
              <a:t>F1  </a:t>
            </a:r>
            <a:r>
              <a:rPr lang="el-GR" dirty="0"/>
              <a:t>γενεάς είναι όλα ψηλόσωμα. Έτσι, ενώ έχουν γονότυπο </a:t>
            </a:r>
            <a:r>
              <a:rPr lang="en-US" dirty="0" err="1"/>
              <a:t>Yy</a:t>
            </a:r>
            <a:r>
              <a:rPr lang="en-US" dirty="0"/>
              <a:t> </a:t>
            </a:r>
            <a:r>
              <a:rPr lang="el-GR" dirty="0"/>
              <a:t>που έχει και το </a:t>
            </a:r>
            <a:r>
              <a:rPr lang="en-US" dirty="0"/>
              <a:t>y, </a:t>
            </a:r>
            <a:r>
              <a:rPr lang="el-GR" dirty="0"/>
              <a:t>ΦΑΙΝΟΝΤΑΙ όλα ψηλόσωμα (φαινότυπος).</a:t>
            </a: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4419600" y="3276600"/>
            <a:ext cx="304800" cy="304800"/>
          </a:xfrm>
          <a:prstGeom prst="rect">
            <a:avLst/>
          </a:prstGeom>
          <a:noFill/>
          <a:ln w="9525">
            <a:noFill/>
            <a:miter lim="800000"/>
            <a:headEnd/>
            <a:tailEnd/>
          </a:ln>
        </p:spPr>
      </p:pic>
      <p:sp>
        <p:nvSpPr>
          <p:cNvPr id="2" name="Τίτλος 1">
            <a:extLst>
              <a:ext uri="{FF2B5EF4-FFF2-40B4-BE49-F238E27FC236}">
                <a16:creationId xmlns:a16="http://schemas.microsoft.com/office/drawing/2014/main" id="{D77ACF4E-3DA6-907C-3829-2A7042784DCA}"/>
              </a:ext>
            </a:extLst>
          </p:cNvPr>
          <p:cNvSpPr>
            <a:spLocks noGrp="1"/>
          </p:cNvSpPr>
          <p:nvPr>
            <p:ph type="title"/>
          </p:nvPr>
        </p:nvSpPr>
        <p:spPr>
          <a:xfrm>
            <a:off x="457200" y="274638"/>
            <a:ext cx="8229600" cy="582612"/>
          </a:xfrm>
        </p:spPr>
        <p:txBody>
          <a:bodyPr>
            <a:normAutofit fontScale="90000"/>
          </a:bodyPr>
          <a:lstStyle/>
          <a:p>
            <a:r>
              <a:rPr lang="el-GR" sz="2000" dirty="0"/>
              <a:t>Αν διασταυρώσουμε ομοζυγωτικά ψηλόσωμα με ομοζυγωτικά χαμηλόσωμα φυτά. Τί θα γίνει;</a:t>
            </a:r>
            <a:endParaRPr lang="en-US" sz="20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60"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07656E-3958-4B55-92FE-5AE321158B68}"/>
              </a:ext>
            </a:extLst>
          </p:cNvPr>
          <p:cNvSpPr>
            <a:spLocks noGrp="1"/>
          </p:cNvSpPr>
          <p:nvPr>
            <p:ph type="title"/>
          </p:nvPr>
        </p:nvSpPr>
        <p:spPr>
          <a:xfrm>
            <a:off x="1485900" y="1063228"/>
            <a:ext cx="6172200" cy="529568"/>
          </a:xfrm>
        </p:spPr>
        <p:txBody>
          <a:bodyPr>
            <a:normAutofit fontScale="90000"/>
          </a:bodyPr>
          <a:lstStyle/>
          <a:p>
            <a:r>
              <a:rPr lang="el-GR" sz="2100" dirty="0"/>
              <a:t>Κύκλος, Γονιμοποίηση, Δίδυμοι (</a:t>
            </a:r>
            <a:r>
              <a:rPr lang="el-GR" sz="2100" dirty="0" err="1"/>
              <a:t>Μονοζυγωτικοί-Διζυγωτικοί</a:t>
            </a:r>
            <a:r>
              <a:rPr lang="el-GR" sz="2100" dirty="0"/>
              <a:t>)</a:t>
            </a:r>
            <a:endParaRPr lang="en-US" sz="2100" dirty="0"/>
          </a:p>
        </p:txBody>
      </p:sp>
      <p:graphicFrame>
        <p:nvGraphicFramePr>
          <p:cNvPr id="3" name="Object 4">
            <a:extLst>
              <a:ext uri="{FF2B5EF4-FFF2-40B4-BE49-F238E27FC236}">
                <a16:creationId xmlns:a16="http://schemas.microsoft.com/office/drawing/2014/main" id="{A586EDFD-1687-419A-A587-F8BC7A83EC0C}"/>
              </a:ext>
            </a:extLst>
          </p:cNvPr>
          <p:cNvGraphicFramePr>
            <a:graphicFrameLocks noChangeAspect="1"/>
          </p:cNvGraphicFramePr>
          <p:nvPr/>
        </p:nvGraphicFramePr>
        <p:xfrm>
          <a:off x="1925706" y="1808820"/>
          <a:ext cx="5143500" cy="4063604"/>
        </p:xfrm>
        <a:graphic>
          <a:graphicData uri="http://schemas.openxmlformats.org/presentationml/2006/ole">
            <mc:AlternateContent xmlns:mc="http://schemas.openxmlformats.org/markup-compatibility/2006">
              <mc:Choice xmlns:v="urn:schemas-microsoft-com:vml" Requires="v">
                <p:oleObj name="Εικόνα bitmap" r:id="rId2" imgW="6162075" imgH="4638926" progId="Paint.Picture">
                  <p:embed/>
                </p:oleObj>
              </mc:Choice>
              <mc:Fallback>
                <p:oleObj name="Εικόνα bitmap" r:id="rId2" imgW="6162075" imgH="4638926" progId="Paint.Picture">
                  <p:embed/>
                  <p:pic>
                    <p:nvPicPr>
                      <p:cNvPr id="3" name="Object 4">
                        <a:extLst>
                          <a:ext uri="{FF2B5EF4-FFF2-40B4-BE49-F238E27FC236}">
                            <a16:creationId xmlns:a16="http://schemas.microsoft.com/office/drawing/2014/main" id="{A586EDFD-1687-419A-A587-F8BC7A83E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706" y="1808820"/>
                        <a:ext cx="5143500" cy="4063604"/>
                      </a:xfrm>
                      <a:prstGeom prst="rect">
                        <a:avLst/>
                      </a:prstGeom>
                      <a:noFill/>
                    </p:spPr>
                  </p:pic>
                </p:oleObj>
              </mc:Fallback>
            </mc:AlternateContent>
          </a:graphicData>
        </a:graphic>
      </p:graphicFrame>
    </p:spTree>
    <p:extLst>
      <p:ext uri="{BB962C8B-B14F-4D97-AF65-F5344CB8AC3E}">
        <p14:creationId xmlns:p14="http://schemas.microsoft.com/office/powerpoint/2010/main" val="1447361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2A2CA29-B41F-484A-972B-E71195484D3B}"/>
              </a:ext>
            </a:extLst>
          </p:cNvPr>
          <p:cNvSpPr>
            <a:spLocks noGrp="1"/>
          </p:cNvSpPr>
          <p:nvPr>
            <p:ph type="title"/>
          </p:nvPr>
        </p:nvSpPr>
        <p:spPr>
          <a:xfrm>
            <a:off x="6105832" y="639097"/>
            <a:ext cx="2551471" cy="3686015"/>
          </a:xfrm>
        </p:spPr>
        <p:txBody>
          <a:bodyPr vert="horz" lIns="91440" tIns="45720" rIns="91440" bIns="45720" rtlCol="0" anchor="b">
            <a:normAutofit/>
          </a:bodyPr>
          <a:lstStyle/>
          <a:p>
            <a:r>
              <a:rPr lang="en-US" sz="3100">
                <a:solidFill>
                  <a:schemeClr val="tx1">
                    <a:lumMod val="85000"/>
                    <a:lumOff val="15000"/>
                  </a:schemeClr>
                </a:solidFill>
              </a:rPr>
              <a:t>Σύλληψη διδύμων: Μονοζυγωτικά ή όμοια δίδυμα</a:t>
            </a:r>
          </a:p>
        </p:txBody>
      </p:sp>
      <p:pic>
        <p:nvPicPr>
          <p:cNvPr id="6" name="Εικόνα 5">
            <a:extLst>
              <a:ext uri="{FF2B5EF4-FFF2-40B4-BE49-F238E27FC236}">
                <a16:creationId xmlns:a16="http://schemas.microsoft.com/office/drawing/2014/main" id="{33E4E2CA-3D75-4966-BC0F-B5FD21F400F5}"/>
              </a:ext>
            </a:extLst>
          </p:cNvPr>
          <p:cNvPicPr>
            <a:picLocks noChangeAspect="1"/>
          </p:cNvPicPr>
          <p:nvPr/>
        </p:nvPicPr>
        <p:blipFill>
          <a:blip r:embed="rId2"/>
          <a:stretch>
            <a:fillRect/>
          </a:stretch>
        </p:blipFill>
        <p:spPr>
          <a:xfrm>
            <a:off x="475499" y="1495422"/>
            <a:ext cx="5184163" cy="3343473"/>
          </a:xfrm>
          <a:prstGeom prst="rect">
            <a:avLst/>
          </a:prstGeom>
        </p:spPr>
      </p:pic>
    </p:spTree>
    <p:extLst>
      <p:ext uri="{BB962C8B-B14F-4D97-AF65-F5344CB8AC3E}">
        <p14:creationId xmlns:p14="http://schemas.microsoft.com/office/powerpoint/2010/main" val="2822600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4"/>
          <p:cNvGraphicFramePr>
            <a:graphicFrameLocks noChangeAspect="1"/>
          </p:cNvGraphicFramePr>
          <p:nvPr/>
        </p:nvGraphicFramePr>
        <p:xfrm>
          <a:off x="1143000" y="1853101"/>
          <a:ext cx="6686550" cy="3988594"/>
        </p:xfrm>
        <a:graphic>
          <a:graphicData uri="http://schemas.openxmlformats.org/presentationml/2006/ole">
            <mc:AlternateContent xmlns:mc="http://schemas.openxmlformats.org/markup-compatibility/2006">
              <mc:Choice xmlns:v="urn:schemas-microsoft-com:vml" Requires="v">
                <p:oleObj name="Εικόνα bitmap" r:id="rId3" imgW="5428571" imgH="3238952" progId="PBrush">
                  <p:embed/>
                </p:oleObj>
              </mc:Choice>
              <mc:Fallback>
                <p:oleObj name="Εικόνα bitmap" r:id="rId3" imgW="5428571" imgH="3238952" progId="PBrush">
                  <p:embed/>
                  <p:pic>
                    <p:nvPicPr>
                      <p:cNvPr id="1945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853101"/>
                        <a:ext cx="6686550" cy="3988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Τίτλος 1">
            <a:extLst>
              <a:ext uri="{FF2B5EF4-FFF2-40B4-BE49-F238E27FC236}">
                <a16:creationId xmlns:a16="http://schemas.microsoft.com/office/drawing/2014/main" id="{6A57F6CA-6265-482A-849A-3BDC3D049ABD}"/>
              </a:ext>
            </a:extLst>
          </p:cNvPr>
          <p:cNvSpPr>
            <a:spLocks noGrp="1"/>
          </p:cNvSpPr>
          <p:nvPr>
            <p:ph type="title"/>
          </p:nvPr>
        </p:nvSpPr>
        <p:spPr/>
        <p:txBody>
          <a:bodyPr/>
          <a:lstStyle/>
          <a:p>
            <a:r>
              <a:rPr lang="el-GR" sz="1500" dirty="0"/>
              <a:t>Η Μίτωση ως μηχανισμός πολλαπλασιασμού των σωματικών κυττάρων</a:t>
            </a:r>
            <a:endParaRPr lang="en-US" sz="1500" dirty="0"/>
          </a:p>
        </p:txBody>
      </p:sp>
      <p:sp>
        <p:nvSpPr>
          <p:cNvPr id="3" name="TextBox 2">
            <a:extLst>
              <a:ext uri="{FF2B5EF4-FFF2-40B4-BE49-F238E27FC236}">
                <a16:creationId xmlns:a16="http://schemas.microsoft.com/office/drawing/2014/main" id="{F7D32460-A12B-4E76-856A-24F77FBE18C2}"/>
              </a:ext>
            </a:extLst>
          </p:cNvPr>
          <p:cNvSpPr txBox="1"/>
          <p:nvPr/>
        </p:nvSpPr>
        <p:spPr>
          <a:xfrm>
            <a:off x="6012160" y="1046665"/>
            <a:ext cx="2753449" cy="5078313"/>
          </a:xfrm>
          <a:prstGeom prst="rect">
            <a:avLst/>
          </a:prstGeom>
          <a:noFill/>
        </p:spPr>
        <p:txBody>
          <a:bodyPr wrap="square" rtlCol="0">
            <a:spAutoFit/>
          </a:bodyPr>
          <a:lstStyle/>
          <a:p>
            <a:r>
              <a:rPr lang="el-GR" dirty="0"/>
              <a:t>ΜΟΡΦΟΓΕΝΕΣΗ*= η δημιουργία του σώματος και των οργάνων</a:t>
            </a:r>
            <a:r>
              <a:rPr lang="en-US" dirty="0"/>
              <a:t> </a:t>
            </a:r>
            <a:r>
              <a:rPr lang="el-GR" dirty="0"/>
              <a:t>Πως γίνεται αυτό; Μα με τις συνεχείς διαιρέσεις ενός αρχικού κυττάρου, του </a:t>
            </a:r>
            <a:r>
              <a:rPr lang="el-GR" dirty="0" err="1"/>
              <a:t>ζυγωτού</a:t>
            </a:r>
            <a:r>
              <a:rPr lang="el-GR" dirty="0"/>
              <a:t> ή γονιμοποιημένου ωαρίου που με αλλεπάλληλες διαιρέσεις (Μιτώσεις) μας δίνει τον άπειρο αριθμό των κυττάρων που συναποτελούν το σώμα ενός οργανισμού. Επομένως, το επόμενο πράγμα που θα δούμε είναι η ΜΙΤΩΣΗ.</a:t>
            </a:r>
            <a:endParaRPr lang="en-US" dirty="0"/>
          </a:p>
          <a:p>
            <a:endParaRPr lang="en-US" dirty="0"/>
          </a:p>
        </p:txBody>
      </p:sp>
      <p:sp>
        <p:nvSpPr>
          <p:cNvPr id="4" name="TextBox 3">
            <a:extLst>
              <a:ext uri="{FF2B5EF4-FFF2-40B4-BE49-F238E27FC236}">
                <a16:creationId xmlns:a16="http://schemas.microsoft.com/office/drawing/2014/main" id="{E0BCA6D0-A321-AB80-3652-21B0DD90958D}"/>
              </a:ext>
            </a:extLst>
          </p:cNvPr>
          <p:cNvSpPr txBox="1"/>
          <p:nvPr/>
        </p:nvSpPr>
        <p:spPr>
          <a:xfrm>
            <a:off x="188740" y="6040619"/>
            <a:ext cx="8496944" cy="523220"/>
          </a:xfrm>
          <a:prstGeom prst="rect">
            <a:avLst/>
          </a:prstGeom>
          <a:noFill/>
        </p:spPr>
        <p:txBody>
          <a:bodyPr wrap="square" rtlCol="0">
            <a:spAutoFit/>
          </a:bodyPr>
          <a:lstStyle/>
          <a:p>
            <a:r>
              <a:rPr lang="el-GR" sz="2800" dirty="0"/>
              <a:t>ΑΝΑΛΥΤΙΚΑ ΚΑΙ ΣΤΙΣ ΣΕΛ. 57-63 ΤΟΥ ΒΙΒΛΙΟΥ.</a:t>
            </a:r>
            <a:endParaRPr lang="en-US" sz="2800" dirty="0"/>
          </a:p>
        </p:txBody>
      </p:sp>
    </p:spTree>
    <p:extLst>
      <p:ext uri="{BB962C8B-B14F-4D97-AF65-F5344CB8AC3E}">
        <p14:creationId xmlns:p14="http://schemas.microsoft.com/office/powerpoint/2010/main" val="3415188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CDD057CE-DDDC-4759-AF19-124C8DCFC047}"/>
              </a:ext>
            </a:extLst>
          </p:cNvPr>
          <p:cNvPicPr>
            <a:picLocks noChangeAspect="1"/>
          </p:cNvPicPr>
          <p:nvPr/>
        </p:nvPicPr>
        <p:blipFill>
          <a:blip r:embed="rId2"/>
          <a:stretch>
            <a:fillRect/>
          </a:stretch>
        </p:blipFill>
        <p:spPr>
          <a:xfrm>
            <a:off x="1485900" y="2443163"/>
            <a:ext cx="6172200" cy="1971675"/>
          </a:xfrm>
          <a:prstGeom prst="rect">
            <a:avLst/>
          </a:prstGeom>
        </p:spPr>
      </p:pic>
      <p:sp>
        <p:nvSpPr>
          <p:cNvPr id="6" name="Τίτλος 5">
            <a:extLst>
              <a:ext uri="{FF2B5EF4-FFF2-40B4-BE49-F238E27FC236}">
                <a16:creationId xmlns:a16="http://schemas.microsoft.com/office/drawing/2014/main" id="{5457CCBB-95F9-44B7-BEAB-3E9FE37C3785}"/>
              </a:ext>
            </a:extLst>
          </p:cNvPr>
          <p:cNvSpPr>
            <a:spLocks noGrp="1"/>
          </p:cNvSpPr>
          <p:nvPr>
            <p:ph type="title"/>
          </p:nvPr>
        </p:nvSpPr>
        <p:spPr/>
        <p:txBody>
          <a:bodyPr/>
          <a:lstStyle/>
          <a:p>
            <a:r>
              <a:rPr lang="el-GR" sz="1800" dirty="0"/>
              <a:t>Κάθε είδος φυτού ή ζώου έχει τον δικό του αριθμό και είδος χρωμοσωμάτων: Τα Ασκάρεα παράσιτα έχουν 4 χρωμοσώματα ΣΕ ΚΑΘΕ ΚΥΤΤΑΡΟ ΤΟΥ ΣΩΜΑΤΟΣ ΕΚΤΟΣ;;;;;</a:t>
            </a:r>
            <a:endParaRPr lang="en-US" sz="1800" dirty="0"/>
          </a:p>
        </p:txBody>
      </p:sp>
    </p:spTree>
    <p:extLst>
      <p:ext uri="{BB962C8B-B14F-4D97-AF65-F5344CB8AC3E}">
        <p14:creationId xmlns:p14="http://schemas.microsoft.com/office/powerpoint/2010/main" val="841632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print"/>
          <a:srcRect/>
          <a:stretch>
            <a:fillRect/>
          </a:stretch>
        </p:blipFill>
        <p:spPr bwMode="auto">
          <a:xfrm>
            <a:off x="2721620" y="1970838"/>
            <a:ext cx="4261395" cy="4029912"/>
          </a:xfrm>
          <a:prstGeom prst="rect">
            <a:avLst/>
          </a:prstGeom>
          <a:noFill/>
          <a:ln w="9525">
            <a:noFill/>
            <a:miter lim="800000"/>
            <a:headEnd/>
            <a:tailEnd/>
          </a:ln>
        </p:spPr>
      </p:pic>
      <p:sp>
        <p:nvSpPr>
          <p:cNvPr id="3" name="TextBox 2">
            <a:extLst>
              <a:ext uri="{FF2B5EF4-FFF2-40B4-BE49-F238E27FC236}">
                <a16:creationId xmlns:a16="http://schemas.microsoft.com/office/drawing/2014/main" id="{F9B745D6-4559-44E2-9DAD-04196F498898}"/>
              </a:ext>
            </a:extLst>
          </p:cNvPr>
          <p:cNvSpPr txBox="1"/>
          <p:nvPr/>
        </p:nvSpPr>
        <p:spPr>
          <a:xfrm>
            <a:off x="1475656" y="216512"/>
            <a:ext cx="6534726" cy="1754326"/>
          </a:xfrm>
          <a:prstGeom prst="rect">
            <a:avLst/>
          </a:prstGeom>
          <a:noFill/>
        </p:spPr>
        <p:txBody>
          <a:bodyPr wrap="square" rtlCol="0">
            <a:spAutoFit/>
          </a:bodyPr>
          <a:lstStyle/>
          <a:p>
            <a:r>
              <a:rPr lang="el-GR" b="1" dirty="0"/>
              <a:t>Θα μελετήσουμε τη Μίτωση σε ένα σκουλήκι με 4 χρωμοσώματα, διότι στον άνθρωπο είναι δύσκολο να χωρέσουμε 46 χρωμοσώματα: Η Μίτωση ξεκινάει με την Πρόφαση που είναι η εμφάνιση των χρωμοσωμάτων που είναι ΔΙΠΛΑ. Έχουν δύο Χρωματίδες. Ακολουθεί η Μετάφαση που συνίσταται σε Στοίχιση χωρίς ζεύγη.</a:t>
            </a:r>
            <a:endParaRPr lang="en-US" dirty="0"/>
          </a:p>
        </p:txBody>
      </p:sp>
    </p:spTree>
    <p:extLst>
      <p:ext uri="{BB962C8B-B14F-4D97-AF65-F5344CB8AC3E}">
        <p14:creationId xmlns:p14="http://schemas.microsoft.com/office/powerpoint/2010/main" val="2991751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p:cNvPicPr>
            <a:picLocks noChangeAspect="1" noChangeArrowheads="1"/>
          </p:cNvPicPr>
          <p:nvPr/>
        </p:nvPicPr>
        <p:blipFill>
          <a:blip r:embed="rId2" cstate="print"/>
          <a:srcRect/>
          <a:stretch>
            <a:fillRect/>
          </a:stretch>
        </p:blipFill>
        <p:spPr bwMode="auto">
          <a:xfrm>
            <a:off x="2286000" y="1500188"/>
            <a:ext cx="4572000" cy="3857625"/>
          </a:xfrm>
          <a:prstGeom prst="rect">
            <a:avLst/>
          </a:prstGeom>
          <a:noFill/>
          <a:ln w="9525">
            <a:noFill/>
            <a:miter lim="800000"/>
            <a:headEnd/>
            <a:tailEnd/>
          </a:ln>
        </p:spPr>
      </p:pic>
      <p:sp>
        <p:nvSpPr>
          <p:cNvPr id="78851" name="TextBox 3"/>
          <p:cNvSpPr txBox="1">
            <a:spLocks noChangeArrowheads="1"/>
          </p:cNvSpPr>
          <p:nvPr/>
        </p:nvSpPr>
        <p:spPr bwMode="auto">
          <a:xfrm>
            <a:off x="1839516" y="1232297"/>
            <a:ext cx="1714500" cy="369332"/>
          </a:xfrm>
          <a:prstGeom prst="rect">
            <a:avLst/>
          </a:prstGeom>
          <a:noFill/>
          <a:ln w="9525">
            <a:noFill/>
            <a:miter lim="800000"/>
            <a:headEnd/>
            <a:tailEnd/>
          </a:ln>
        </p:spPr>
        <p:txBody>
          <a:bodyPr>
            <a:spAutoFit/>
          </a:bodyPr>
          <a:lstStyle/>
          <a:p>
            <a:r>
              <a:rPr lang="el-GR" b="1"/>
              <a:t>ΑΝΑΦΑΣΗ</a:t>
            </a:r>
          </a:p>
        </p:txBody>
      </p:sp>
    </p:spTree>
    <p:extLst>
      <p:ext uri="{BB962C8B-B14F-4D97-AF65-F5344CB8AC3E}">
        <p14:creationId xmlns:p14="http://schemas.microsoft.com/office/powerpoint/2010/main" val="34093059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A248E68-9DC8-4DC7-8572-7A127BE6C156}"/>
              </a:ext>
            </a:extLst>
          </p:cNvPr>
          <p:cNvPicPr>
            <a:picLocks noChangeAspect="1"/>
          </p:cNvPicPr>
          <p:nvPr/>
        </p:nvPicPr>
        <p:blipFill>
          <a:blip r:embed="rId2"/>
          <a:stretch>
            <a:fillRect/>
          </a:stretch>
        </p:blipFill>
        <p:spPr>
          <a:xfrm>
            <a:off x="1187624" y="980728"/>
            <a:ext cx="3982473" cy="5041106"/>
          </a:xfrm>
          <a:prstGeom prst="rect">
            <a:avLst/>
          </a:prstGeom>
          <a:noFill/>
        </p:spPr>
      </p:pic>
      <p:graphicFrame>
        <p:nvGraphicFramePr>
          <p:cNvPr id="2" name="Object 5">
            <a:extLst>
              <a:ext uri="{FF2B5EF4-FFF2-40B4-BE49-F238E27FC236}">
                <a16:creationId xmlns:a16="http://schemas.microsoft.com/office/drawing/2014/main" id="{63ED61B9-CD18-22E6-68CA-E3768ACE92FB}"/>
              </a:ext>
            </a:extLst>
          </p:cNvPr>
          <p:cNvGraphicFramePr>
            <a:graphicFrameLocks noChangeAspect="1"/>
          </p:cNvGraphicFramePr>
          <p:nvPr>
            <p:extLst>
              <p:ext uri="{D42A27DB-BD31-4B8C-83A1-F6EECF244321}">
                <p14:modId xmlns:p14="http://schemas.microsoft.com/office/powerpoint/2010/main" val="192786540"/>
              </p:ext>
            </p:extLst>
          </p:nvPr>
        </p:nvGraphicFramePr>
        <p:xfrm>
          <a:off x="5314747" y="2564904"/>
          <a:ext cx="3863330" cy="2863309"/>
        </p:xfrm>
        <a:graphic>
          <a:graphicData uri="http://schemas.openxmlformats.org/presentationml/2006/ole">
            <mc:AlternateContent xmlns:mc="http://schemas.openxmlformats.org/markup-compatibility/2006">
              <mc:Choice xmlns:v="urn:schemas-microsoft-com:vml" Requires="v">
                <p:oleObj name="Εικόνα bitmap" r:id="rId3" imgW="2933333" imgH="2362530" progId="PBrush">
                  <p:embed/>
                </p:oleObj>
              </mc:Choice>
              <mc:Fallback>
                <p:oleObj name="Εικόνα bitmap" r:id="rId3" imgW="2933333" imgH="2362530" progId="PBrush">
                  <p:embed/>
                  <p:pic>
                    <p:nvPicPr>
                      <p:cNvPr id="25602"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747" y="2564904"/>
                        <a:ext cx="3863330" cy="286330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407005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4"/>
          <p:cNvGraphicFramePr>
            <a:graphicFrameLocks noChangeAspect="1"/>
          </p:cNvGraphicFramePr>
          <p:nvPr>
            <p:extLst>
              <p:ext uri="{D42A27DB-BD31-4B8C-83A1-F6EECF244321}">
                <p14:modId xmlns:p14="http://schemas.microsoft.com/office/powerpoint/2010/main" val="2638269403"/>
              </p:ext>
            </p:extLst>
          </p:nvPr>
        </p:nvGraphicFramePr>
        <p:xfrm>
          <a:off x="1115337" y="1338889"/>
          <a:ext cx="6686550" cy="3988594"/>
        </p:xfrm>
        <a:graphic>
          <a:graphicData uri="http://schemas.openxmlformats.org/presentationml/2006/ole">
            <mc:AlternateContent xmlns:mc="http://schemas.openxmlformats.org/markup-compatibility/2006">
              <mc:Choice xmlns:v="urn:schemas-microsoft-com:vml" Requires="v">
                <p:oleObj name="Εικόνα bitmap" r:id="rId3" imgW="5428571" imgH="3238952" progId="PBrush">
                  <p:embed/>
                </p:oleObj>
              </mc:Choice>
              <mc:Fallback>
                <p:oleObj name="Εικόνα bitmap" r:id="rId3" imgW="5428571" imgH="3238952" progId="PBrush">
                  <p:embed/>
                  <p:pic>
                    <p:nvPicPr>
                      <p:cNvPr id="1945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337" y="1338889"/>
                        <a:ext cx="6686550" cy="3988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Τίτλος 1">
            <a:extLst>
              <a:ext uri="{FF2B5EF4-FFF2-40B4-BE49-F238E27FC236}">
                <a16:creationId xmlns:a16="http://schemas.microsoft.com/office/drawing/2014/main" id="{6A57F6CA-6265-482A-849A-3BDC3D049ABD}"/>
              </a:ext>
            </a:extLst>
          </p:cNvPr>
          <p:cNvSpPr>
            <a:spLocks noGrp="1"/>
          </p:cNvSpPr>
          <p:nvPr>
            <p:ph type="title"/>
          </p:nvPr>
        </p:nvSpPr>
        <p:spPr/>
        <p:txBody>
          <a:bodyPr/>
          <a:lstStyle/>
          <a:p>
            <a:r>
              <a:rPr lang="el-GR" sz="1500" dirty="0"/>
              <a:t>Η Μίτωση ως μηχανισμός πολλαπλασιασμού των σωματικών κυττάρων</a:t>
            </a:r>
            <a:endParaRPr lang="en-US" sz="1500" dirty="0"/>
          </a:p>
        </p:txBody>
      </p:sp>
      <p:sp>
        <p:nvSpPr>
          <p:cNvPr id="3" name="TextBox 2">
            <a:extLst>
              <a:ext uri="{FF2B5EF4-FFF2-40B4-BE49-F238E27FC236}">
                <a16:creationId xmlns:a16="http://schemas.microsoft.com/office/drawing/2014/main" id="{F7D32460-A12B-4E76-856A-24F77FBE18C2}"/>
              </a:ext>
            </a:extLst>
          </p:cNvPr>
          <p:cNvSpPr txBox="1"/>
          <p:nvPr/>
        </p:nvSpPr>
        <p:spPr>
          <a:xfrm>
            <a:off x="5004048" y="2132857"/>
            <a:ext cx="2538282" cy="1200329"/>
          </a:xfrm>
          <a:prstGeom prst="rect">
            <a:avLst/>
          </a:prstGeom>
          <a:noFill/>
        </p:spPr>
        <p:txBody>
          <a:bodyPr wrap="square" rtlCol="0">
            <a:spAutoFit/>
          </a:bodyPr>
          <a:lstStyle/>
          <a:p>
            <a:r>
              <a:rPr lang="el-GR" dirty="0"/>
              <a:t>ΜΟΡΦΟΓΕΝΕΣΗ*= η δημιουργία του σώματος και των οργάνων</a:t>
            </a:r>
            <a:endParaRPr lang="en-US" dirty="0"/>
          </a:p>
        </p:txBody>
      </p:sp>
      <p:sp>
        <p:nvSpPr>
          <p:cNvPr id="4" name="TextBox 3">
            <a:extLst>
              <a:ext uri="{FF2B5EF4-FFF2-40B4-BE49-F238E27FC236}">
                <a16:creationId xmlns:a16="http://schemas.microsoft.com/office/drawing/2014/main" id="{7DB756CB-E6AA-6911-A65D-1CBC1115E2B3}"/>
              </a:ext>
            </a:extLst>
          </p:cNvPr>
          <p:cNvSpPr txBox="1"/>
          <p:nvPr/>
        </p:nvSpPr>
        <p:spPr>
          <a:xfrm>
            <a:off x="215516" y="5279455"/>
            <a:ext cx="8712968" cy="1846659"/>
          </a:xfrm>
          <a:prstGeom prst="rect">
            <a:avLst/>
          </a:prstGeom>
          <a:noFill/>
        </p:spPr>
        <p:txBody>
          <a:bodyPr wrap="square" rtlCol="0">
            <a:spAutoFit/>
          </a:bodyPr>
          <a:lstStyle/>
          <a:p>
            <a:r>
              <a:rPr lang="el-GR" sz="1600" dirty="0"/>
              <a:t>Πως γίνεται αυτό; Μα με τις συνεχείς διαιρέσεις ενός αρχικού κυττάρου, του </a:t>
            </a:r>
            <a:r>
              <a:rPr lang="el-GR" sz="1600" dirty="0" err="1"/>
              <a:t>ζυγωτού</a:t>
            </a:r>
            <a:r>
              <a:rPr lang="el-GR" sz="1600" dirty="0"/>
              <a:t> ή γονιμοποιημένου ωαρίου που με αλλεπάλληλες διαιρέσεις (Μιτώσεις) μας δίνει τον άπειρο αριθμό των κυττάρων που συναποτελούν το σώμα ενός οργανισμού. Επομένως η ΜΙΤΩΣΗ είναι ο τρόπος με τον οποίο πολλαπλασιάζονται και δημιουργούνται όλα τα σωματικά μας κύτταρα. Δηλ. ΌΛΑ ΤΑ ΚΥΤΤΑΡΑ ΜΑΣ ΕΚΤΟΣ ΑΠΌ ΤΑ ΩΑΡΙΑ ΚΑΙ ΤΑ ΣΠΕΡΜΑΤΟΖΩΑΡΙΑ [=ΓΕΝΝΗΤΙΚΑ ΚΥΤΤΑΡΑ].</a:t>
            </a:r>
          </a:p>
          <a:p>
            <a:endParaRPr lang="en-US" dirty="0"/>
          </a:p>
        </p:txBody>
      </p:sp>
    </p:spTree>
    <p:extLst>
      <p:ext uri="{BB962C8B-B14F-4D97-AF65-F5344CB8AC3E}">
        <p14:creationId xmlns:p14="http://schemas.microsoft.com/office/powerpoint/2010/main" val="8252415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ctrTitle"/>
          </p:nvPr>
        </p:nvSpPr>
        <p:spPr/>
        <p:txBody>
          <a:bodyPr>
            <a:normAutofit fontScale="90000"/>
          </a:bodyPr>
          <a:lstStyle/>
          <a:p>
            <a:r>
              <a:rPr lang="el-GR"/>
              <a:t>Που οφείλονται φαινόμενα σαν το Σύνδρομο </a:t>
            </a:r>
            <a:r>
              <a:rPr lang="en-US"/>
              <a:t>Down</a:t>
            </a:r>
            <a:endParaRPr lang="el-GR"/>
          </a:p>
        </p:txBody>
      </p:sp>
      <p:sp>
        <p:nvSpPr>
          <p:cNvPr id="3" name="Υπότιτλος 2">
            <a:extLst>
              <a:ext uri="{FF2B5EF4-FFF2-40B4-BE49-F238E27FC236}">
                <a16:creationId xmlns:a16="http://schemas.microsoft.com/office/drawing/2014/main" id="{115789F1-1EE1-4463-83D7-1C1F1760664E}"/>
              </a:ext>
            </a:extLst>
          </p:cNvPr>
          <p:cNvSpPr>
            <a:spLocks noGrp="1"/>
          </p:cNvSpPr>
          <p:nvPr>
            <p:ph type="subTitle" idx="1"/>
          </p:nvPr>
        </p:nvSpPr>
        <p:spPr/>
        <p:txBody>
          <a:bodyPr/>
          <a:lstStyle/>
          <a:p>
            <a:r>
              <a:rPr lang="el-GR" dirty="0"/>
              <a:t>ΑΠΑΝΤΗΣΗ: Σε λάθος χωρισμό των χρωμοσωμάτων στην πρώτη Μίτωση της Μείωσης</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a:xfrm>
            <a:off x="1485900" y="857250"/>
            <a:ext cx="6172200" cy="857250"/>
          </a:xfrm>
        </p:spPr>
        <p:txBody>
          <a:bodyPr/>
          <a:lstStyle/>
          <a:p>
            <a:pPr eaLnBrk="1" hangingPunct="1"/>
            <a:r>
              <a:rPr lang="el-GR" sz="2100"/>
              <a:t>Μη κανονικός διαχωρισμός των χρωμοσωμάτων στη μείωση</a:t>
            </a:r>
          </a:p>
        </p:txBody>
      </p:sp>
      <p:graphicFrame>
        <p:nvGraphicFramePr>
          <p:cNvPr id="12290" name="Object 3"/>
          <p:cNvGraphicFramePr>
            <a:graphicFrameLocks noGrp="1" noChangeAspect="1"/>
          </p:cNvGraphicFramePr>
          <p:nvPr>
            <p:ph idx="1"/>
          </p:nvPr>
        </p:nvGraphicFramePr>
        <p:xfrm>
          <a:off x="2681288" y="2570163"/>
          <a:ext cx="5114925" cy="2905125"/>
        </p:xfrm>
        <a:graphic>
          <a:graphicData uri="http://schemas.openxmlformats.org/presentationml/2006/ole">
            <mc:AlternateContent xmlns:mc="http://schemas.openxmlformats.org/markup-compatibility/2006">
              <mc:Choice xmlns:v="urn:schemas-microsoft-com:vml" Requires="v">
                <p:oleObj name="Εικόνα bitmap" r:id="rId2" imgW="5114286" imgH="2905531" progId="PBrush">
                  <p:embed/>
                </p:oleObj>
              </mc:Choice>
              <mc:Fallback>
                <p:oleObj name="Εικόνα bitmap" r:id="rId2" imgW="5114286" imgH="2905531" progId="PBrush">
                  <p:embed/>
                  <p:pic>
                    <p:nvPicPr>
                      <p:cNvPr id="1229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288" y="2570163"/>
                        <a:ext cx="5114925" cy="290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92" name="Text Box 6"/>
          <p:cNvSpPr txBox="1">
            <a:spLocks noChangeArrowheads="1"/>
          </p:cNvSpPr>
          <p:nvPr/>
        </p:nvSpPr>
        <p:spPr bwMode="auto">
          <a:xfrm>
            <a:off x="4800600" y="4972051"/>
            <a:ext cx="3028950" cy="2031325"/>
          </a:xfrm>
          <a:prstGeom prst="rect">
            <a:avLst/>
          </a:prstGeom>
          <a:noFill/>
          <a:ln w="9525">
            <a:noFill/>
            <a:miter lim="800000"/>
            <a:headEnd/>
            <a:tailEnd/>
          </a:ln>
        </p:spPr>
        <p:txBody>
          <a:bodyPr>
            <a:spAutoFit/>
          </a:bodyPr>
          <a:lstStyle/>
          <a:p>
            <a:pPr>
              <a:spcBef>
                <a:spcPct val="50000"/>
              </a:spcBef>
            </a:pPr>
            <a:r>
              <a:rPr lang="el-GR"/>
              <a:t>Αν, τώρα, το κύτταρο αυτό είχε 23 ζεύγη χρωμοσωμάτων, τότε το αποτέλεσμα θα ήταν ένα κύτταρο με 24 χρωμοσώματα και ένα άλλο με 22.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5" cstate="print"/>
          <a:srcRect/>
          <a:stretch>
            <a:fillRect/>
          </a:stretch>
        </p:blipFill>
        <p:spPr bwMode="auto">
          <a:xfrm>
            <a:off x="1649413" y="1785938"/>
            <a:ext cx="5530850" cy="4181475"/>
          </a:xfrm>
          <a:prstGeom prst="rect">
            <a:avLst/>
          </a:prstGeom>
          <a:noFill/>
          <a:ln w="9525">
            <a:noFill/>
            <a:miter lim="800000"/>
            <a:headEnd/>
            <a:tailEnd/>
          </a:ln>
        </p:spPr>
      </p:pic>
      <p:sp>
        <p:nvSpPr>
          <p:cNvPr id="53251" name="Title 3"/>
          <p:cNvSpPr>
            <a:spLocks noGrp="1"/>
          </p:cNvSpPr>
          <p:nvPr>
            <p:ph type="title"/>
          </p:nvPr>
        </p:nvSpPr>
        <p:spPr>
          <a:xfrm>
            <a:off x="-36511" y="214313"/>
            <a:ext cx="8894762" cy="1500187"/>
          </a:xfrm>
        </p:spPr>
        <p:txBody>
          <a:bodyPr>
            <a:normAutofit fontScale="90000"/>
          </a:bodyPr>
          <a:lstStyle/>
          <a:p>
            <a:pPr algn="l"/>
            <a:r>
              <a:rPr lang="el-GR" sz="2400" dirty="0"/>
              <a:t>Στη συνέχεια διασταύρωσε φυτά </a:t>
            </a:r>
            <a:r>
              <a:rPr lang="en-US" sz="2400" dirty="0" err="1"/>
              <a:t>Yy</a:t>
            </a:r>
            <a:r>
              <a:rPr lang="en-US" sz="2400" dirty="0"/>
              <a:t> X </a:t>
            </a:r>
            <a:r>
              <a:rPr lang="en-US" sz="2400" dirty="0" err="1"/>
              <a:t>Yy</a:t>
            </a:r>
            <a:r>
              <a:rPr lang="en-US" sz="2400" dirty="0"/>
              <a:t>. </a:t>
            </a:r>
            <a:r>
              <a:rPr lang="el-GR" sz="2400" dirty="0"/>
              <a:t>Τί γαμέτες πήρε;;;</a:t>
            </a:r>
            <a:br>
              <a:rPr lang="en-US" sz="2400" dirty="0"/>
            </a:br>
            <a:r>
              <a:rPr lang="el-GR" sz="2400" dirty="0"/>
              <a:t>Δημιουργούμε ένα αβάκιο του </a:t>
            </a:r>
            <a:r>
              <a:rPr lang="en-US" sz="2400" dirty="0"/>
              <a:t>Punnett </a:t>
            </a:r>
            <a:r>
              <a:rPr lang="el-GR" sz="2400" dirty="0"/>
              <a:t>όπου τοποθετούμε τους τύπους των αρσενικών γαμετών στη μια μεριά και τους τύπους των θηλυκών στην άλλη.</a:t>
            </a:r>
          </a:p>
        </p:txBody>
      </p:sp>
      <p:cxnSp>
        <p:nvCxnSpPr>
          <p:cNvPr id="5" name="Straight Connector 4"/>
          <p:cNvCxnSpPr/>
          <p:nvPr/>
        </p:nvCxnSpPr>
        <p:spPr>
          <a:xfrm rot="5400000">
            <a:off x="319882" y="2964656"/>
            <a:ext cx="16446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998538" y="2928938"/>
            <a:ext cx="1430337"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14375" y="2571750"/>
            <a:ext cx="150018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2938" y="3143250"/>
            <a:ext cx="1571625"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79" fill="hold"/>
                                        <p:tgtEl>
                                          <p:spTgt spid="12"/>
                                        </p:tgtEl>
                                      </p:cBhvr>
                                    </p:cmd>
                                  </p:childTnLst>
                                </p:cTn>
                              </p:par>
                            </p:childTnLst>
                          </p:cTn>
                        </p:par>
                      </p:childTnLst>
                    </p:cTn>
                  </p:par>
                </p:childTnLst>
              </p:cTn>
              <p:nextCondLst>
                <p:cond evt="onClick" delay="0">
                  <p:tgtEl>
                    <p:spTgt spid="1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7"/>
          <p:cNvSpPr>
            <a:spLocks noGrp="1"/>
          </p:cNvSpPr>
          <p:nvPr>
            <p:ph type="title"/>
          </p:nvPr>
        </p:nvSpPr>
        <p:spPr/>
        <p:txBody>
          <a:bodyPr>
            <a:normAutofit fontScale="90000"/>
          </a:bodyPr>
          <a:lstStyle/>
          <a:p>
            <a:r>
              <a:rPr lang="el-GR"/>
              <a:t>Ας δούμε τώρα τη διαδικασία της Μείωσης πιο αναλυτικά....</a:t>
            </a:r>
          </a:p>
        </p:txBody>
      </p:sp>
      <p:graphicFrame>
        <p:nvGraphicFramePr>
          <p:cNvPr id="2" name="Object 5">
            <a:extLst>
              <a:ext uri="{FF2B5EF4-FFF2-40B4-BE49-F238E27FC236}">
                <a16:creationId xmlns:a16="http://schemas.microsoft.com/office/drawing/2014/main" id="{AB77657E-EDF5-0C16-6F7B-DB115BA94249}"/>
              </a:ext>
            </a:extLst>
          </p:cNvPr>
          <p:cNvGraphicFramePr>
            <a:graphicFrameLocks noChangeAspect="1"/>
          </p:cNvGraphicFramePr>
          <p:nvPr>
            <p:extLst>
              <p:ext uri="{D42A27DB-BD31-4B8C-83A1-F6EECF244321}">
                <p14:modId xmlns:p14="http://schemas.microsoft.com/office/powerpoint/2010/main" val="303195448"/>
              </p:ext>
            </p:extLst>
          </p:nvPr>
        </p:nvGraphicFramePr>
        <p:xfrm>
          <a:off x="1403648" y="1988840"/>
          <a:ext cx="5943600" cy="4295775"/>
        </p:xfrm>
        <a:graphic>
          <a:graphicData uri="http://schemas.openxmlformats.org/presentationml/2006/ole">
            <mc:AlternateContent xmlns:mc="http://schemas.openxmlformats.org/markup-compatibility/2006">
              <mc:Choice xmlns:v="urn:schemas-microsoft-com:vml" Requires="v">
                <p:oleObj name="Εικόνα bitmap" r:id="rId2" imgW="6009524" imgH="3200000" progId="PBrush">
                  <p:embed/>
                </p:oleObj>
              </mc:Choice>
              <mc:Fallback>
                <p:oleObj name="Εικόνα bitmap" r:id="rId2" imgW="6009524" imgH="3200000" progId="PBrush">
                  <p:embed/>
                  <p:pic>
                    <p:nvPicPr>
                      <p:cNvPr id="13314"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988840"/>
                        <a:ext cx="59436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879209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4"/>
          <p:cNvGraphicFramePr>
            <a:graphicFrameLocks noChangeAspect="1"/>
          </p:cNvGraphicFramePr>
          <p:nvPr/>
        </p:nvGraphicFramePr>
        <p:xfrm>
          <a:off x="539552" y="704886"/>
          <a:ext cx="2804914" cy="2724114"/>
        </p:xfrm>
        <a:graphic>
          <a:graphicData uri="http://schemas.openxmlformats.org/presentationml/2006/ole">
            <mc:AlternateContent xmlns:mc="http://schemas.openxmlformats.org/markup-compatibility/2006">
              <mc:Choice xmlns:v="urn:schemas-microsoft-com:vml" Requires="v">
                <p:oleObj name="Εικόνα bitmap" r:id="rId2" imgW="2971429" imgH="2886478" progId="PBrush">
                  <p:embed/>
                </p:oleObj>
              </mc:Choice>
              <mc:Fallback>
                <p:oleObj name="Εικόνα bitmap" r:id="rId2" imgW="2971429" imgH="2886478" progId="PBrush">
                  <p:embed/>
                  <p:pic>
                    <p:nvPicPr>
                      <p:cNvPr id="14338"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704886"/>
                        <a:ext cx="2804914" cy="2724114"/>
                      </a:xfrm>
                      <a:prstGeom prst="rect">
                        <a:avLst/>
                      </a:prstGeom>
                      <a:noFill/>
                      <a:ln>
                        <a:noFill/>
                      </a:ln>
                      <a:effectLst/>
                    </p:spPr>
                  </p:pic>
                </p:oleObj>
              </mc:Fallback>
            </mc:AlternateContent>
          </a:graphicData>
        </a:graphic>
      </p:graphicFrame>
      <p:graphicFrame>
        <p:nvGraphicFramePr>
          <p:cNvPr id="2" name="Object 4">
            <a:extLst>
              <a:ext uri="{FF2B5EF4-FFF2-40B4-BE49-F238E27FC236}">
                <a16:creationId xmlns:a16="http://schemas.microsoft.com/office/drawing/2014/main" id="{0B8658A6-F579-0118-885C-B444EBA93B6D}"/>
              </a:ext>
            </a:extLst>
          </p:cNvPr>
          <p:cNvGraphicFramePr>
            <a:graphicFrameLocks noChangeAspect="1"/>
          </p:cNvGraphicFramePr>
          <p:nvPr/>
        </p:nvGraphicFramePr>
        <p:xfrm>
          <a:off x="5076056" y="735339"/>
          <a:ext cx="2591172" cy="2336788"/>
        </p:xfrm>
        <a:graphic>
          <a:graphicData uri="http://schemas.openxmlformats.org/presentationml/2006/ole">
            <mc:AlternateContent xmlns:mc="http://schemas.openxmlformats.org/markup-compatibility/2006">
              <mc:Choice xmlns:v="urn:schemas-microsoft-com:vml" Requires="v">
                <p:oleObj name="Εικόνα bitmap" r:id="rId4" imgW="3010320" imgH="2715004" progId="PBrush">
                  <p:embed/>
                </p:oleObj>
              </mc:Choice>
              <mc:Fallback>
                <p:oleObj name="Εικόνα bitmap" r:id="rId4" imgW="3010320" imgH="2715004" progId="PBrush">
                  <p:embed/>
                  <p:pic>
                    <p:nvPicPr>
                      <p:cNvPr id="2" name="Object 4">
                        <a:extLst>
                          <a:ext uri="{FF2B5EF4-FFF2-40B4-BE49-F238E27FC236}">
                            <a16:creationId xmlns:a16="http://schemas.microsoft.com/office/drawing/2014/main" id="{0B8658A6-F579-0118-885C-B444EBA93B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735339"/>
                        <a:ext cx="2591172" cy="2336788"/>
                      </a:xfrm>
                      <a:prstGeom prst="rect">
                        <a:avLst/>
                      </a:prstGeom>
                      <a:noFill/>
                      <a:ln>
                        <a:noFill/>
                      </a:ln>
                      <a:effectLst/>
                    </p:spPr>
                  </p:pic>
                </p:oleObj>
              </mc:Fallback>
            </mc:AlternateContent>
          </a:graphicData>
        </a:graphic>
      </p:graphicFrame>
      <p:graphicFrame>
        <p:nvGraphicFramePr>
          <p:cNvPr id="3" name="Object 4">
            <a:extLst>
              <a:ext uri="{FF2B5EF4-FFF2-40B4-BE49-F238E27FC236}">
                <a16:creationId xmlns:a16="http://schemas.microsoft.com/office/drawing/2014/main" id="{7FFBC7BF-9BBA-A576-1319-F8890FD0E16E}"/>
              </a:ext>
            </a:extLst>
          </p:cNvPr>
          <p:cNvGraphicFramePr>
            <a:graphicFrameLocks noChangeAspect="1"/>
          </p:cNvGraphicFramePr>
          <p:nvPr/>
        </p:nvGraphicFramePr>
        <p:xfrm>
          <a:off x="899592" y="3789040"/>
          <a:ext cx="3017181" cy="2816821"/>
        </p:xfrm>
        <a:graphic>
          <a:graphicData uri="http://schemas.openxmlformats.org/presentationml/2006/ole">
            <mc:AlternateContent xmlns:mc="http://schemas.openxmlformats.org/markup-compatibility/2006">
              <mc:Choice xmlns:v="urn:schemas-microsoft-com:vml" Requires="v">
                <p:oleObj name="Εικόνα bitmap" r:id="rId6" imgW="3019048" imgH="2819794" progId="PBrush">
                  <p:embed/>
                </p:oleObj>
              </mc:Choice>
              <mc:Fallback>
                <p:oleObj name="Εικόνα bitmap" r:id="rId6" imgW="3019048" imgH="2819794" progId="PBrush">
                  <p:embed/>
                  <p:pic>
                    <p:nvPicPr>
                      <p:cNvPr id="3" name="Object 4">
                        <a:extLst>
                          <a:ext uri="{FF2B5EF4-FFF2-40B4-BE49-F238E27FC236}">
                            <a16:creationId xmlns:a16="http://schemas.microsoft.com/office/drawing/2014/main" id="{7FFBC7BF-9BBA-A576-1319-F8890FD0E1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3789040"/>
                        <a:ext cx="3017181" cy="2816821"/>
                      </a:xfrm>
                      <a:prstGeom prst="rect">
                        <a:avLst/>
                      </a:prstGeom>
                      <a:noFill/>
                      <a:ln>
                        <a:noFill/>
                      </a:ln>
                      <a:effectLst/>
                    </p:spPr>
                  </p:pic>
                </p:oleObj>
              </mc:Fallback>
            </mc:AlternateContent>
          </a:graphicData>
        </a:graphic>
      </p:graphicFrame>
      <p:graphicFrame>
        <p:nvGraphicFramePr>
          <p:cNvPr id="4" name="Object 4">
            <a:extLst>
              <a:ext uri="{FF2B5EF4-FFF2-40B4-BE49-F238E27FC236}">
                <a16:creationId xmlns:a16="http://schemas.microsoft.com/office/drawing/2014/main" id="{23ACD1B2-B9CB-1353-2E93-399B3C4FFABA}"/>
              </a:ext>
            </a:extLst>
          </p:cNvPr>
          <p:cNvGraphicFramePr>
            <a:graphicFrameLocks noChangeAspect="1"/>
          </p:cNvGraphicFramePr>
          <p:nvPr/>
        </p:nvGraphicFramePr>
        <p:xfrm>
          <a:off x="4572000" y="3429000"/>
          <a:ext cx="3223487" cy="2734098"/>
        </p:xfrm>
        <a:graphic>
          <a:graphicData uri="http://schemas.openxmlformats.org/presentationml/2006/ole">
            <mc:AlternateContent xmlns:mc="http://schemas.openxmlformats.org/markup-compatibility/2006">
              <mc:Choice xmlns:v="urn:schemas-microsoft-com:vml" Requires="v">
                <p:oleObj name="Εικόνα bitmap" r:id="rId8" imgW="3638095" imgH="3086531" progId="PBrush">
                  <p:embed/>
                </p:oleObj>
              </mc:Choice>
              <mc:Fallback>
                <p:oleObj name="Εικόνα bitmap" r:id="rId8" imgW="3638095" imgH="3086531" progId="PBrush">
                  <p:embed/>
                  <p:pic>
                    <p:nvPicPr>
                      <p:cNvPr id="4" name="Object 4">
                        <a:extLst>
                          <a:ext uri="{FF2B5EF4-FFF2-40B4-BE49-F238E27FC236}">
                            <a16:creationId xmlns:a16="http://schemas.microsoft.com/office/drawing/2014/main" id="{23ACD1B2-B9CB-1353-2E93-399B3C4FFA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3429000"/>
                        <a:ext cx="3223487" cy="273409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41491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8337D7-3617-66A5-BBF2-B02EB25BC106}"/>
              </a:ext>
            </a:extLst>
          </p:cNvPr>
          <p:cNvSpPr>
            <a:spLocks noGrp="1"/>
          </p:cNvSpPr>
          <p:nvPr>
            <p:ph type="title"/>
          </p:nvPr>
        </p:nvSpPr>
        <p:spPr>
          <a:xfrm>
            <a:off x="457200" y="116632"/>
            <a:ext cx="7859216" cy="898485"/>
          </a:xfrm>
        </p:spPr>
        <p:txBody>
          <a:bodyPr>
            <a:normAutofit fontScale="90000"/>
          </a:bodyPr>
          <a:lstStyle/>
          <a:p>
            <a:r>
              <a:rPr lang="el-GR" sz="3200" dirty="0"/>
              <a:t>Είδη </a:t>
            </a:r>
            <a:r>
              <a:rPr lang="el-GR" sz="3200" dirty="0" err="1"/>
              <a:t>σπερ</a:t>
            </a:r>
            <a:r>
              <a:rPr lang="el-GR" sz="3200" dirty="0"/>
              <a:t>/</a:t>
            </a:r>
            <a:r>
              <a:rPr lang="el-GR" sz="3200" dirty="0" err="1"/>
              <a:t>ρίων</a:t>
            </a:r>
            <a:r>
              <a:rPr lang="el-GR" sz="3200" dirty="0"/>
              <a:t> και ωαρίων που παράγει ένας άνδρας ή μία γυναίκα</a:t>
            </a:r>
            <a:endParaRPr lang="en-US" sz="3200" dirty="0"/>
          </a:p>
        </p:txBody>
      </p:sp>
      <p:pic>
        <p:nvPicPr>
          <p:cNvPr id="5" name="Εικόνα 4">
            <a:extLst>
              <a:ext uri="{FF2B5EF4-FFF2-40B4-BE49-F238E27FC236}">
                <a16:creationId xmlns:a16="http://schemas.microsoft.com/office/drawing/2014/main" id="{106FA79C-DF2B-F9D4-0F40-AC6A8F8D79E5}"/>
              </a:ext>
            </a:extLst>
          </p:cNvPr>
          <p:cNvPicPr>
            <a:picLocks noChangeAspect="1"/>
          </p:cNvPicPr>
          <p:nvPr/>
        </p:nvPicPr>
        <p:blipFill>
          <a:blip r:embed="rId3"/>
          <a:stretch>
            <a:fillRect/>
          </a:stretch>
        </p:blipFill>
        <p:spPr>
          <a:xfrm>
            <a:off x="-28552" y="1498882"/>
            <a:ext cx="4600552" cy="4140497"/>
          </a:xfrm>
          <a:prstGeom prst="rect">
            <a:avLst/>
          </a:prstGeom>
        </p:spPr>
      </p:pic>
      <p:pic>
        <p:nvPicPr>
          <p:cNvPr id="7" name="Εικόνα 6">
            <a:extLst>
              <a:ext uri="{FF2B5EF4-FFF2-40B4-BE49-F238E27FC236}">
                <a16:creationId xmlns:a16="http://schemas.microsoft.com/office/drawing/2014/main" id="{FDC49698-5B47-3B75-BEAB-47E979E08EBD}"/>
              </a:ext>
            </a:extLst>
          </p:cNvPr>
          <p:cNvPicPr>
            <a:picLocks noChangeAspect="1"/>
          </p:cNvPicPr>
          <p:nvPr/>
        </p:nvPicPr>
        <p:blipFill>
          <a:blip r:embed="rId4"/>
          <a:stretch>
            <a:fillRect/>
          </a:stretch>
        </p:blipFill>
        <p:spPr>
          <a:xfrm>
            <a:off x="4860032" y="1015117"/>
            <a:ext cx="4505325" cy="5534025"/>
          </a:xfrm>
          <a:prstGeom prst="rect">
            <a:avLst/>
          </a:prstGeom>
        </p:spPr>
      </p:pic>
    </p:spTree>
    <p:extLst>
      <p:ext uri="{BB962C8B-B14F-4D97-AF65-F5344CB8AC3E}">
        <p14:creationId xmlns:p14="http://schemas.microsoft.com/office/powerpoint/2010/main" val="1571000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cstate="print"/>
          <a:srcRect/>
          <a:stretch>
            <a:fillRect/>
          </a:stretch>
        </p:blipFill>
        <p:spPr bwMode="auto">
          <a:xfrm>
            <a:off x="251520" y="1634832"/>
            <a:ext cx="4680373" cy="3469412"/>
          </a:xfrm>
          <a:prstGeom prst="rect">
            <a:avLst/>
          </a:prstGeom>
          <a:noFill/>
          <a:ln w="9525">
            <a:noFill/>
            <a:miter lim="800000"/>
            <a:headEnd/>
            <a:tailEnd/>
          </a:ln>
        </p:spPr>
      </p:pic>
      <p:sp>
        <p:nvSpPr>
          <p:cNvPr id="2" name="Τίτλος 1">
            <a:extLst>
              <a:ext uri="{FF2B5EF4-FFF2-40B4-BE49-F238E27FC236}">
                <a16:creationId xmlns:a16="http://schemas.microsoft.com/office/drawing/2014/main" id="{CF8337D7-3617-66A5-BBF2-B02EB25BC106}"/>
              </a:ext>
            </a:extLst>
          </p:cNvPr>
          <p:cNvSpPr>
            <a:spLocks noGrp="1"/>
          </p:cNvSpPr>
          <p:nvPr>
            <p:ph type="title"/>
          </p:nvPr>
        </p:nvSpPr>
        <p:spPr>
          <a:xfrm>
            <a:off x="457200" y="274638"/>
            <a:ext cx="7859216" cy="1143000"/>
          </a:xfrm>
        </p:spPr>
        <p:txBody>
          <a:bodyPr/>
          <a:lstStyle/>
          <a:p>
            <a:r>
              <a:rPr lang="el-GR" sz="3200" dirty="0"/>
              <a:t>Καρυώτυπος κανονικού αγοριού</a:t>
            </a:r>
            <a:r>
              <a:rPr lang="en-US" sz="3200" dirty="0"/>
              <a:t>/</a:t>
            </a:r>
            <a:r>
              <a:rPr lang="el-GR" sz="3200" dirty="0"/>
              <a:t>κοριτσιού</a:t>
            </a:r>
            <a:endParaRPr lang="en-US" sz="3200" dirty="0"/>
          </a:p>
        </p:txBody>
      </p:sp>
      <p:graphicFrame>
        <p:nvGraphicFramePr>
          <p:cNvPr id="3" name="Object 4">
            <a:extLst>
              <a:ext uri="{FF2B5EF4-FFF2-40B4-BE49-F238E27FC236}">
                <a16:creationId xmlns:a16="http://schemas.microsoft.com/office/drawing/2014/main" id="{27543763-E4E6-ECA9-656B-51B1074EDD7C}"/>
              </a:ext>
            </a:extLst>
          </p:cNvPr>
          <p:cNvGraphicFramePr>
            <a:graphicFrameLocks noChangeAspect="1"/>
          </p:cNvGraphicFramePr>
          <p:nvPr/>
        </p:nvGraphicFramePr>
        <p:xfrm>
          <a:off x="4931893" y="1498882"/>
          <a:ext cx="4399341" cy="3600697"/>
        </p:xfrm>
        <a:graphic>
          <a:graphicData uri="http://schemas.openxmlformats.org/presentationml/2006/ole">
            <mc:AlternateContent xmlns:mc="http://schemas.openxmlformats.org/markup-compatibility/2006">
              <mc:Choice xmlns:v="urn:schemas-microsoft-com:vml" Requires="v">
                <p:oleObj name="Bitmap Image" r:id="rId4" imgW="12866667" imgH="11914286" progId="Paint.Picture">
                  <p:embed/>
                </p:oleObj>
              </mc:Choice>
              <mc:Fallback>
                <p:oleObj name="Bitmap Image" r:id="rId4" imgW="12866667" imgH="11914286" progId="Paint.Picture">
                  <p:embed/>
                  <p:pic>
                    <p:nvPicPr>
                      <p:cNvPr id="3" name="Object 4">
                        <a:extLst>
                          <a:ext uri="{FF2B5EF4-FFF2-40B4-BE49-F238E27FC236}">
                            <a16:creationId xmlns:a16="http://schemas.microsoft.com/office/drawing/2014/main" id="{27543763-E4E6-ECA9-656B-51B1074EDD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189" t="7869" r="15739"/>
                      <a:stretch>
                        <a:fillRect/>
                      </a:stretch>
                    </p:blipFill>
                    <p:spPr bwMode="auto">
                      <a:xfrm>
                        <a:off x="4931893" y="1498882"/>
                        <a:ext cx="4399341" cy="3600697"/>
                      </a:xfrm>
                      <a:prstGeom prst="rect">
                        <a:avLst/>
                      </a:prstGeom>
                      <a:noFill/>
                    </p:spPr>
                  </p:pic>
                </p:oleObj>
              </mc:Fallback>
            </mc:AlternateContent>
          </a:graphicData>
        </a:graphic>
      </p:graphicFrame>
    </p:spTree>
    <p:extLst>
      <p:ext uri="{BB962C8B-B14F-4D97-AF65-F5344CB8AC3E}">
        <p14:creationId xmlns:p14="http://schemas.microsoft.com/office/powerpoint/2010/main" val="267478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485900" y="1063228"/>
            <a:ext cx="6057900" cy="251222"/>
          </a:xfrm>
        </p:spPr>
        <p:txBody>
          <a:bodyPr>
            <a:normAutofit fontScale="90000"/>
          </a:bodyPr>
          <a:lstStyle/>
          <a:p>
            <a:pPr eaLnBrk="1" hangingPunct="1"/>
            <a:r>
              <a:rPr lang="el-GR" sz="2100" b="1"/>
              <a:t>Σκοπιμότητα του μηχανισμού της μείωσης</a:t>
            </a:r>
            <a:br>
              <a:rPr lang="el-GR" sz="2100"/>
            </a:br>
            <a:endParaRPr lang="el-GR" sz="2100"/>
          </a:p>
        </p:txBody>
      </p:sp>
      <p:sp>
        <p:nvSpPr>
          <p:cNvPr id="76803" name="Rectangle 4"/>
          <p:cNvSpPr>
            <a:spLocks noChangeArrowheads="1"/>
          </p:cNvSpPr>
          <p:nvPr/>
        </p:nvSpPr>
        <p:spPr bwMode="auto">
          <a:xfrm>
            <a:off x="1485900" y="1502600"/>
            <a:ext cx="6286500" cy="4524315"/>
          </a:xfrm>
          <a:prstGeom prst="rect">
            <a:avLst/>
          </a:prstGeom>
          <a:noFill/>
          <a:ln w="9525">
            <a:noFill/>
            <a:miter lim="800000"/>
            <a:headEnd/>
            <a:tailEnd/>
          </a:ln>
        </p:spPr>
        <p:txBody>
          <a:bodyPr anchor="ctr">
            <a:spAutoFit/>
          </a:bodyPr>
          <a:lstStyle/>
          <a:p>
            <a:pPr indent="80963">
              <a:buFontTx/>
              <a:buAutoNum type="arabicPeriod"/>
            </a:pPr>
            <a:r>
              <a:rPr lang="el-GR" dirty="0"/>
              <a:t>Επιτρέπει τη διατήρηση του αριθμού των χρωμοσωμάτων του είδους από γενιά σε γενιά. Στην αντίθετη περίπτωση θα είχαμε ένα συνεχή διπλασιασμό των χρωμοσωμάτων, γεγονός που είναι αντίθετο με κάθε στοιχειώδη βιολογικό κανόνα.</a:t>
            </a:r>
            <a:endParaRPr lang="en-US" dirty="0"/>
          </a:p>
          <a:p>
            <a:pPr indent="80963">
              <a:buFontTx/>
              <a:buAutoNum type="arabicPeriod"/>
            </a:pPr>
            <a:r>
              <a:rPr lang="el-GR" dirty="0"/>
              <a:t> Διαχωρίζονται  τα χρωμοσώματα όχι μόνο ποσοτικά αλλά και ποιοτικά, κατά τον πι</a:t>
            </a:r>
            <a:r>
              <a:rPr lang="en-US" dirty="0"/>
              <a:t>o</a:t>
            </a:r>
            <a:r>
              <a:rPr lang="el-GR" dirty="0"/>
              <a:t> ακριβοδίκαιο τρόπο. Πιο συγκεκριμένα, κάθε γαμέτης αποκτά τελικά ένα μόνο χρωμόσωμα από κάθε ζευγάρι ομόλογων χρωμοσωμάτων. </a:t>
            </a:r>
          </a:p>
          <a:p>
            <a:pPr indent="80963"/>
            <a:r>
              <a:rPr lang="en-US" dirty="0"/>
              <a:t>3. </a:t>
            </a:r>
            <a:r>
              <a:rPr lang="el-GR" dirty="0" err="1"/>
              <a:t>Πετυχαίνεται</a:t>
            </a:r>
            <a:r>
              <a:rPr lang="el-GR" dirty="0"/>
              <a:t>  το ανακάτεμα του γενετικού υλικού κατά τον καλύτερο τρόπο. Αυτό γίνεται α) με τα </a:t>
            </a:r>
            <a:r>
              <a:rPr lang="el-GR" b="1" dirty="0"/>
              <a:t>χιάσματα</a:t>
            </a:r>
            <a:r>
              <a:rPr lang="el-GR" dirty="0"/>
              <a:t> και β) εξ αιτίας του </a:t>
            </a:r>
            <a:r>
              <a:rPr lang="el-GR" b="1" dirty="0"/>
              <a:t>τυχαίου προσανατολισμού των τετράδων</a:t>
            </a:r>
            <a:r>
              <a:rPr lang="el-GR" dirty="0"/>
              <a:t> στην </a:t>
            </a:r>
            <a:r>
              <a:rPr lang="el-GR" dirty="0" err="1"/>
              <a:t>μετάφαση</a:t>
            </a:r>
            <a:r>
              <a:rPr lang="el-GR" dirty="0"/>
              <a:t> Ι. Έτσι, δεν κινούνται όλα τα πατρικά χρωμοσώματα προς μια κατεύθυνση και όλα τα μητρικά χρωμοσώματα προς την άλλη, αλλά σε τυχαίους συνδυασμούς.</a:t>
            </a:r>
          </a:p>
        </p:txBody>
      </p:sp>
    </p:spTree>
    <p:extLst>
      <p:ext uri="{BB962C8B-B14F-4D97-AF65-F5344CB8AC3E}">
        <p14:creationId xmlns:p14="http://schemas.microsoft.com/office/powerpoint/2010/main" val="2026151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
          <p:cNvSpPr>
            <a:spLocks noChangeArrowheads="1"/>
          </p:cNvSpPr>
          <p:nvPr/>
        </p:nvSpPr>
        <p:spPr bwMode="auto">
          <a:xfrm>
            <a:off x="1143001" y="2094191"/>
            <a:ext cx="184731" cy="369332"/>
          </a:xfrm>
          <a:prstGeom prst="rect">
            <a:avLst/>
          </a:prstGeom>
          <a:noFill/>
          <a:ln w="9525">
            <a:noFill/>
            <a:miter lim="800000"/>
            <a:headEnd/>
            <a:tailEnd/>
          </a:ln>
        </p:spPr>
        <p:txBody>
          <a:bodyPr wrap="none" anchor="ctr">
            <a:spAutoFit/>
          </a:bodyPr>
          <a:lstStyle/>
          <a:p>
            <a:endParaRPr lang="el-GR"/>
          </a:p>
        </p:txBody>
      </p:sp>
      <p:graphicFrame>
        <p:nvGraphicFramePr>
          <p:cNvPr id="10242" name="Object 4"/>
          <p:cNvGraphicFramePr>
            <a:graphicFrameLocks noChangeAspect="1"/>
          </p:cNvGraphicFramePr>
          <p:nvPr/>
        </p:nvGraphicFramePr>
        <p:xfrm>
          <a:off x="2000250" y="1600200"/>
          <a:ext cx="4914900" cy="4000500"/>
        </p:xfrm>
        <a:graphic>
          <a:graphicData uri="http://schemas.openxmlformats.org/presentationml/2006/ole">
            <mc:AlternateContent xmlns:mc="http://schemas.openxmlformats.org/markup-compatibility/2006">
              <mc:Choice xmlns:v="urn:schemas-microsoft-com:vml" Requires="v">
                <p:oleObj name="Γράφημα" r:id="rId2" imgW="4429125" imgH="2667000" progId="MSGraph.Chart.8">
                  <p:embed/>
                </p:oleObj>
              </mc:Choice>
              <mc:Fallback>
                <p:oleObj name="Γράφημα" r:id="rId2" imgW="4429125" imgH="2667000" progId="MSGraph.Chart.8">
                  <p:embed/>
                  <p:pic>
                    <p:nvPicPr>
                      <p:cNvPr id="10242"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1600200"/>
                        <a:ext cx="4914900" cy="400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4" name="Rectangle 7"/>
          <p:cNvSpPr>
            <a:spLocks noGrp="1" noChangeArrowheads="1"/>
          </p:cNvSpPr>
          <p:nvPr>
            <p:ph type="title"/>
          </p:nvPr>
        </p:nvSpPr>
        <p:spPr/>
        <p:txBody>
          <a:bodyPr>
            <a:normAutofit fontScale="90000"/>
          </a:bodyPr>
          <a:lstStyle/>
          <a:p>
            <a:pPr eaLnBrk="1" hangingPunct="1"/>
            <a:r>
              <a:rPr lang="el-GR" sz="1500" b="1"/>
              <a:t>Εικόνα 9.2. Εξέλιξη του κινδύνου γέννησης παιδιού με σύνδρομο </a:t>
            </a:r>
            <a:r>
              <a:rPr lang="en-US" sz="1500" b="1"/>
              <a:t>Down </a:t>
            </a:r>
            <a:r>
              <a:rPr lang="el-GR" sz="1500" b="1"/>
              <a:t>σε σχέση με την ηλικία της μητέρας. (Πηγή: Hoey, 1991).</a:t>
            </a:r>
            <a:br>
              <a:rPr lang="el-GR" sz="1500"/>
            </a:br>
            <a:br>
              <a:rPr lang="el-GR" sz="3000"/>
            </a:br>
            <a:endParaRPr lang="el-GR" sz="3000"/>
          </a:p>
        </p:txBody>
      </p:sp>
    </p:spTree>
    <p:extLst>
      <p:ext uri="{BB962C8B-B14F-4D97-AF65-F5344CB8AC3E}">
        <p14:creationId xmlns:p14="http://schemas.microsoft.com/office/powerpoint/2010/main" val="1659947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4"/>
          <p:cNvGraphicFramePr>
            <a:graphicFrameLocks noChangeAspect="1"/>
          </p:cNvGraphicFramePr>
          <p:nvPr>
            <p:extLst>
              <p:ext uri="{D42A27DB-BD31-4B8C-83A1-F6EECF244321}">
                <p14:modId xmlns:p14="http://schemas.microsoft.com/office/powerpoint/2010/main" val="333416095"/>
              </p:ext>
            </p:extLst>
          </p:nvPr>
        </p:nvGraphicFramePr>
        <p:xfrm>
          <a:off x="1857375" y="908720"/>
          <a:ext cx="5429250" cy="4470797"/>
        </p:xfrm>
        <a:graphic>
          <a:graphicData uri="http://schemas.openxmlformats.org/presentationml/2006/ole">
            <mc:AlternateContent xmlns:mc="http://schemas.openxmlformats.org/markup-compatibility/2006">
              <mc:Choice xmlns:v="urn:schemas-microsoft-com:vml" Requires="v">
                <p:oleObj name="Εικόνα bitmap" r:id="rId2" imgW="5447619" imgH="4486901" progId="PBrush">
                  <p:embed/>
                </p:oleObj>
              </mc:Choice>
              <mc:Fallback>
                <p:oleObj name="Εικόνα bitmap" r:id="rId2" imgW="5447619" imgH="4486901" progId="PBrush">
                  <p:embed/>
                  <p:pic>
                    <p:nvPicPr>
                      <p:cNvPr id="18434"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908720"/>
                        <a:ext cx="5429250" cy="4470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E0C7C64C-4D1D-3125-90B4-6F12F55E9E18}"/>
              </a:ext>
            </a:extLst>
          </p:cNvPr>
          <p:cNvSpPr txBox="1"/>
          <p:nvPr/>
        </p:nvSpPr>
        <p:spPr>
          <a:xfrm>
            <a:off x="251520" y="5379517"/>
            <a:ext cx="8784976" cy="1200329"/>
          </a:xfrm>
          <a:prstGeom prst="rect">
            <a:avLst/>
          </a:prstGeom>
          <a:noFill/>
        </p:spPr>
        <p:txBody>
          <a:bodyPr wrap="square" rtlCol="0">
            <a:spAutoFit/>
          </a:bodyPr>
          <a:lstStyle/>
          <a:p>
            <a:r>
              <a:rPr lang="el-GR" dirty="0"/>
              <a:t>Όταν λοιπόν ενωθεί ένα ωάριο  με 24 χρωμοσώματα με ένα κανονικό σπερματοζωάριο με 23 χρωμοσώματα, προκύπτει </a:t>
            </a:r>
            <a:r>
              <a:rPr lang="el-GR" dirty="0" err="1"/>
              <a:t>ζυγωτό</a:t>
            </a:r>
            <a:r>
              <a:rPr lang="el-GR" dirty="0"/>
              <a:t> με 47 χρωμοσώματα. Ενώ, όταν ενωθεί ένα ωάριο  με 22 χρωμοσώματα με ένα κανονικό σπερματοζωάριο με 23 χρωμοσώματα, προκύπτει </a:t>
            </a:r>
            <a:r>
              <a:rPr lang="el-GR" dirty="0" err="1"/>
              <a:t>ζυγωτό</a:t>
            </a:r>
            <a:r>
              <a:rPr lang="el-GR" dirty="0"/>
              <a:t> με 45 χρωμοσώματα.</a:t>
            </a:r>
            <a:endParaRPr lang="en-US" dirty="0"/>
          </a:p>
        </p:txBody>
      </p:sp>
      <p:sp>
        <p:nvSpPr>
          <p:cNvPr id="3" name="Τίτλος 2">
            <a:extLst>
              <a:ext uri="{FF2B5EF4-FFF2-40B4-BE49-F238E27FC236}">
                <a16:creationId xmlns:a16="http://schemas.microsoft.com/office/drawing/2014/main" id="{1C0D11AD-03CB-A16A-1AC5-2FD44D17466B}"/>
              </a:ext>
            </a:extLst>
          </p:cNvPr>
          <p:cNvSpPr>
            <a:spLocks noGrp="1"/>
          </p:cNvSpPr>
          <p:nvPr>
            <p:ph type="title"/>
          </p:nvPr>
        </p:nvSpPr>
        <p:spPr>
          <a:xfrm>
            <a:off x="395536" y="0"/>
            <a:ext cx="8229600" cy="836712"/>
          </a:xfrm>
        </p:spPr>
        <p:txBody>
          <a:bodyPr>
            <a:normAutofit/>
          </a:bodyPr>
          <a:lstStyle/>
          <a:p>
            <a:r>
              <a:rPr lang="el-GR" sz="2400" dirty="0"/>
              <a:t>Πως μπορεί να προκύψει ένα άτομο με σύνδρομο </a:t>
            </a:r>
            <a:r>
              <a:rPr lang="en-US" sz="2400" dirty="0"/>
              <a:t>Down </a:t>
            </a:r>
            <a:r>
              <a:rPr lang="el-GR" sz="2400" dirty="0"/>
              <a:t>ή κάποιο με Σύνδρομο </a:t>
            </a:r>
            <a:r>
              <a:rPr lang="en-US" sz="2400" dirty="0"/>
              <a:t>Turner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485900" y="1063228"/>
            <a:ext cx="6057900" cy="251222"/>
          </a:xfrm>
        </p:spPr>
        <p:txBody>
          <a:bodyPr>
            <a:normAutofit fontScale="90000"/>
          </a:bodyPr>
          <a:lstStyle/>
          <a:p>
            <a:pPr eaLnBrk="1" hangingPunct="1"/>
            <a:r>
              <a:rPr lang="el-GR" sz="2100" b="1"/>
              <a:t>Σκοπιμότητα του μηχανισμού της μείωσης</a:t>
            </a:r>
            <a:br>
              <a:rPr lang="el-GR" sz="2100"/>
            </a:br>
            <a:endParaRPr lang="el-GR" sz="2100"/>
          </a:p>
        </p:txBody>
      </p:sp>
      <p:sp>
        <p:nvSpPr>
          <p:cNvPr id="76803" name="Rectangle 4"/>
          <p:cNvSpPr>
            <a:spLocks noChangeArrowheads="1"/>
          </p:cNvSpPr>
          <p:nvPr/>
        </p:nvSpPr>
        <p:spPr bwMode="auto">
          <a:xfrm>
            <a:off x="1485900" y="1502600"/>
            <a:ext cx="6286500" cy="4524315"/>
          </a:xfrm>
          <a:prstGeom prst="rect">
            <a:avLst/>
          </a:prstGeom>
          <a:noFill/>
          <a:ln w="9525">
            <a:noFill/>
            <a:miter lim="800000"/>
            <a:headEnd/>
            <a:tailEnd/>
          </a:ln>
        </p:spPr>
        <p:txBody>
          <a:bodyPr anchor="ctr">
            <a:spAutoFit/>
          </a:bodyPr>
          <a:lstStyle/>
          <a:p>
            <a:pPr indent="80963">
              <a:buFontTx/>
              <a:buAutoNum type="arabicPeriod"/>
            </a:pPr>
            <a:r>
              <a:rPr lang="el-GR" dirty="0"/>
              <a:t>Επιτρέπει τη διατήρηση του αριθμού των χρωμοσωμάτων του είδους από γενιά σε γενιά. Στην αντίθετη περίπτωση θα είχαμε ένα συνεχή διπλασιασμό των χρωμοσωμάτων, γεγονός που είναι αντίθετο με κάθε στοιχειώδη βιολογικό κανόνα.</a:t>
            </a:r>
            <a:endParaRPr lang="en-US" dirty="0"/>
          </a:p>
          <a:p>
            <a:pPr indent="80963">
              <a:buFontTx/>
              <a:buAutoNum type="arabicPeriod"/>
            </a:pPr>
            <a:r>
              <a:rPr lang="el-GR" dirty="0"/>
              <a:t> Διαχωρίζονται  τα χρωμοσώματα όχι μόνο ποσοτικά αλλά και ποιοτικά, κατά τον πι</a:t>
            </a:r>
            <a:r>
              <a:rPr lang="en-US" dirty="0"/>
              <a:t>o</a:t>
            </a:r>
            <a:r>
              <a:rPr lang="el-GR" dirty="0"/>
              <a:t> ακριβοδίκαιο τρόπο. Πιο συγκεκριμένα, κάθε γαμέτης αποκτά τελικά ένα μόνο χρωμόσωμα από κάθε ζευγάρι ομόλογων χρωμοσωμάτων. </a:t>
            </a:r>
          </a:p>
          <a:p>
            <a:pPr indent="80963"/>
            <a:r>
              <a:rPr lang="en-US" dirty="0"/>
              <a:t>3. </a:t>
            </a:r>
            <a:r>
              <a:rPr lang="el-GR" dirty="0" err="1"/>
              <a:t>Πετυχαίνεται</a:t>
            </a:r>
            <a:r>
              <a:rPr lang="el-GR" dirty="0"/>
              <a:t>  το ανακάτεμα του γενετικού υλικού κατά τον καλύτερο τρόπο. Αυτό γίνεται α) με τα </a:t>
            </a:r>
            <a:r>
              <a:rPr lang="el-GR" b="1" dirty="0"/>
              <a:t>χιάσματα</a:t>
            </a:r>
            <a:r>
              <a:rPr lang="el-GR" dirty="0"/>
              <a:t> και β) εξ αιτίας του </a:t>
            </a:r>
            <a:r>
              <a:rPr lang="el-GR" b="1" dirty="0"/>
              <a:t>τυχαίου προσανατολισμού των τετράδων</a:t>
            </a:r>
            <a:r>
              <a:rPr lang="el-GR" dirty="0"/>
              <a:t> στην </a:t>
            </a:r>
            <a:r>
              <a:rPr lang="el-GR" dirty="0" err="1"/>
              <a:t>μετάφαση</a:t>
            </a:r>
            <a:r>
              <a:rPr lang="el-GR" dirty="0"/>
              <a:t> Ι. Έτσι, δεν κινούνται όλα τα πατρικά χρωμοσώματα προς μια κατεύθυνση και όλα τα μητρικά χρωμοσώματα προς την άλλη, αλλά σε τυχαίους συνδυασμούς.</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a:extLst>
              <a:ext uri="{FF2B5EF4-FFF2-40B4-BE49-F238E27FC236}">
                <a16:creationId xmlns:a16="http://schemas.microsoft.com/office/drawing/2014/main" id="{8C19EAB0-3252-2DC2-4BD1-CE627B1C285F}"/>
              </a:ext>
            </a:extLst>
          </p:cNvPr>
          <p:cNvSpPr>
            <a:spLocks noChangeArrowheads="1"/>
          </p:cNvSpPr>
          <p:nvPr/>
        </p:nvSpPr>
        <p:spPr bwMode="auto">
          <a:xfrm>
            <a:off x="900113" y="1514128"/>
            <a:ext cx="7127875"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l-GR" altLang="en-US" sz="2800" b="1" dirty="0"/>
              <a:t>Σύνδρομο </a:t>
            </a:r>
            <a:r>
              <a:rPr lang="el-GR" altLang="en-US" sz="2800" b="1" dirty="0" err="1"/>
              <a:t>Down</a:t>
            </a:r>
            <a:endParaRPr lang="el-GR" altLang="en-US" sz="2800" b="1" dirty="0"/>
          </a:p>
          <a:p>
            <a:pPr eaLnBrk="1" hangingPunct="1"/>
            <a:endParaRPr lang="el-GR" altLang="en-US" sz="2400" dirty="0"/>
          </a:p>
          <a:p>
            <a:pPr eaLnBrk="1" hangingPunct="1"/>
            <a:r>
              <a:rPr lang="el-GR" altLang="en-US" sz="2400" dirty="0"/>
              <a:t>Απαντά σε 1/850 βιώσιμες γεννήσεις στις ΗΠΑ. (350.000 άτομα).</a:t>
            </a:r>
          </a:p>
          <a:p>
            <a:pPr eaLnBrk="1" hangingPunct="1"/>
            <a:r>
              <a:rPr lang="el-GR" altLang="en-US" sz="2400" dirty="0"/>
              <a:t>Στο 90% των περιπτώσεων το </a:t>
            </a:r>
            <a:r>
              <a:rPr lang="el-GR" altLang="en-US" sz="2400" dirty="0" err="1"/>
              <a:t>επι</a:t>
            </a:r>
            <a:r>
              <a:rPr lang="el-GR" altLang="en-US" sz="2400" dirty="0"/>
              <a:t> πλέον χρωμόσωμα προέρχεται από το ωάριο της μητέρας. </a:t>
            </a:r>
          </a:p>
          <a:p>
            <a:pPr eaLnBrk="1" hangingPunct="1"/>
            <a:r>
              <a:rPr lang="el-GR" altLang="en-US" sz="2400" dirty="0"/>
              <a:t>Συνήθη χαρακτηριστικά: Πιθανή νοητική στέρηση, χαρακτηριστικό σχήμα ματιών, και καρδιακή ανεπάρκεια.</a:t>
            </a:r>
          </a:p>
        </p:txBody>
      </p:sp>
      <p:sp>
        <p:nvSpPr>
          <p:cNvPr id="2" name="Τίτλος 1">
            <a:extLst>
              <a:ext uri="{FF2B5EF4-FFF2-40B4-BE49-F238E27FC236}">
                <a16:creationId xmlns:a16="http://schemas.microsoft.com/office/drawing/2014/main" id="{967A3714-B66A-D2B2-5964-C414F0D1F0AB}"/>
              </a:ext>
            </a:extLst>
          </p:cNvPr>
          <p:cNvSpPr>
            <a:spLocks noGrp="1"/>
          </p:cNvSpPr>
          <p:nvPr>
            <p:ph type="title"/>
          </p:nvPr>
        </p:nvSpPr>
        <p:spPr/>
        <p:txBody>
          <a:bodyPr/>
          <a:lstStyle/>
          <a:p>
            <a:r>
              <a:rPr lang="el-GR" sz="1800" dirty="0"/>
              <a:t>Σύνδρομα με αλλαγή στον αριθμό των χρωμοσωμάτων: </a:t>
            </a:r>
            <a:r>
              <a:rPr lang="en-US" sz="1800" dirty="0"/>
              <a:t>Down, </a:t>
            </a:r>
            <a:r>
              <a:rPr lang="el-GR" altLang="en-US" sz="1800" i="1" dirty="0" err="1"/>
              <a:t>Κlinefelter</a:t>
            </a:r>
            <a:r>
              <a:rPr lang="en-US" altLang="en-US" sz="1800" i="1" dirty="0"/>
              <a:t>, </a:t>
            </a:r>
            <a:r>
              <a:rPr lang="en-US" altLang="en-US" sz="1800" dirty="0"/>
              <a:t>Turner, </a:t>
            </a:r>
            <a:r>
              <a:rPr lang="el-GR" altLang="en-US" sz="1800" i="1" dirty="0"/>
              <a:t>σύνδρομο Triplo-Χ</a:t>
            </a:r>
            <a:r>
              <a:rPr lang="en-US" sz="1800" dirty="0"/>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a:extLst>
              <a:ext uri="{FF2B5EF4-FFF2-40B4-BE49-F238E27FC236}">
                <a16:creationId xmlns:a16="http://schemas.microsoft.com/office/drawing/2014/main" id="{2150FA9B-3BE0-A2F3-707D-C53CEBDCDDF8}"/>
              </a:ext>
            </a:extLst>
          </p:cNvPr>
          <p:cNvSpPr>
            <a:spLocks noChangeArrowheads="1"/>
          </p:cNvSpPr>
          <p:nvPr/>
        </p:nvSpPr>
        <p:spPr bwMode="auto">
          <a:xfrm>
            <a:off x="2571750" y="-193675"/>
            <a:ext cx="26733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2600" b="1">
                <a:latin typeface="Trebuchet MS" panose="020B0603020202020204" pitchFamily="34" charset="0"/>
              </a:rPr>
              <a:t>Down Syndrome</a:t>
            </a:r>
          </a:p>
          <a:p>
            <a:endParaRPr lang="el-GR" altLang="en-US"/>
          </a:p>
        </p:txBody>
      </p:sp>
      <p:pic>
        <p:nvPicPr>
          <p:cNvPr id="34821" name="Picture 6" descr="Trisomy 21 person">
            <a:extLst>
              <a:ext uri="{FF2B5EF4-FFF2-40B4-BE49-F238E27FC236}">
                <a16:creationId xmlns:a16="http://schemas.microsoft.com/office/drawing/2014/main" id="{57BF664C-E607-24F6-4F98-481B0BDED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36712"/>
            <a:ext cx="2987675"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19CF27B-E0A6-10A6-014F-96CFD159130E}"/>
              </a:ext>
            </a:extLst>
          </p:cNvPr>
          <p:cNvSpPr txBox="1"/>
          <p:nvPr/>
        </p:nvSpPr>
        <p:spPr>
          <a:xfrm>
            <a:off x="3419872" y="569913"/>
            <a:ext cx="5544616" cy="5513369"/>
          </a:xfrm>
          <a:prstGeom prst="rect">
            <a:avLst/>
          </a:prstGeom>
          <a:noFill/>
        </p:spPr>
        <p:txBody>
          <a:bodyPr wrap="square" rtlCol="0">
            <a:spAutoFit/>
          </a:bodyPr>
          <a:lstStyle/>
          <a:p>
            <a:pPr marL="0" marR="0">
              <a:lnSpc>
                <a:spcPct val="107000"/>
              </a:lnSpc>
              <a:spcAft>
                <a:spcPts val="800"/>
              </a:spcAft>
            </a:pPr>
            <a:r>
              <a:rPr lang="el-GR" sz="1100" kern="100" dirty="0">
                <a:effectLst/>
                <a:latin typeface="Aptos" panose="020B0004020202020204" pitchFamily="34" charset="0"/>
                <a:ea typeface="Aptos" panose="020B0004020202020204" pitchFamily="34" charset="0"/>
                <a:cs typeface="Times New Roman" panose="02020603050405020304" pitchFamily="18" charset="0"/>
              </a:rPr>
              <a:t>Η 21</a:t>
            </a:r>
            <a:r>
              <a:rPr lang="el-GR" sz="1100" kern="100" baseline="30000" dirty="0">
                <a:effectLst/>
                <a:latin typeface="Aptos" panose="020B0004020202020204" pitchFamily="34" charset="0"/>
                <a:ea typeface="Aptos" panose="020B0004020202020204" pitchFamily="34" charset="0"/>
                <a:cs typeface="Times New Roman" panose="02020603050405020304" pitchFamily="18" charset="0"/>
              </a:rPr>
              <a:t>η</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a:t>
            </a:r>
            <a:r>
              <a:rPr lang="el-GR" sz="1100" kern="100" dirty="0">
                <a:effectLst/>
                <a:latin typeface="Aptos" panose="020B0004020202020204" pitchFamily="34" charset="0"/>
                <a:ea typeface="Aptos" panose="020B0004020202020204" pitchFamily="34" charset="0"/>
                <a:cs typeface="Times New Roman" panose="02020603050405020304" pitchFamily="18" charset="0"/>
              </a:rPr>
              <a:t>Μαρτίου έχει καθιερωθεί ως Παγκόσμια Ημέρα για το Σύνδρομο </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Down</a:t>
            </a:r>
            <a:r>
              <a:rPr lang="el-GR" sz="11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Aft>
                <a:spcPts val="800"/>
              </a:spcAft>
            </a:pPr>
            <a:r>
              <a:rPr lang="el-GR" sz="1100" kern="100" dirty="0">
                <a:effectLst/>
                <a:latin typeface="Aptos" panose="020B0004020202020204" pitchFamily="34" charset="0"/>
                <a:ea typeface="Aptos" panose="020B0004020202020204" pitchFamily="34" charset="0"/>
                <a:cs typeface="Times New Roman" panose="02020603050405020304" pitchFamily="18" charset="0"/>
              </a:rPr>
              <a:t>Το σύνδρομο </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Down</a:t>
            </a:r>
            <a:r>
              <a:rPr lang="el-GR" sz="1100" kern="100" dirty="0">
                <a:effectLst/>
                <a:latin typeface="Aptos" panose="020B0004020202020204" pitchFamily="34" charset="0"/>
                <a:ea typeface="Aptos" panose="020B0004020202020204" pitchFamily="34" charset="0"/>
                <a:cs typeface="Times New Roman" panose="02020603050405020304" pitchFamily="18" charset="0"/>
              </a:rPr>
              <a:t> ή </a:t>
            </a:r>
            <a:r>
              <a:rPr lang="el-GR" sz="1100" kern="100" dirty="0" err="1">
                <a:effectLst/>
                <a:latin typeface="Aptos" panose="020B0004020202020204" pitchFamily="34" charset="0"/>
                <a:ea typeface="Aptos" panose="020B0004020202020204" pitchFamily="34" charset="0"/>
                <a:cs typeface="Times New Roman" panose="02020603050405020304" pitchFamily="18" charset="0"/>
              </a:rPr>
              <a:t>τρισωμία</a:t>
            </a:r>
            <a:r>
              <a:rPr lang="el-GR" sz="1100" kern="100" dirty="0">
                <a:effectLst/>
                <a:latin typeface="Aptos" panose="020B0004020202020204" pitchFamily="34" charset="0"/>
                <a:ea typeface="Aptos" panose="020B0004020202020204" pitchFamily="34" charset="0"/>
                <a:cs typeface="Times New Roman" panose="02020603050405020304" pitchFamily="18" charset="0"/>
              </a:rPr>
              <a:t> 21 αναγνωρίστηκε το 1959 από τον Γάλλο γενετιστή </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J Lejeune</a:t>
            </a:r>
            <a:r>
              <a:rPr lang="el-GR" sz="1100" kern="100" dirty="0">
                <a:effectLst/>
                <a:latin typeface="Aptos" panose="020B0004020202020204" pitchFamily="34" charset="0"/>
                <a:ea typeface="Aptos" panose="020B0004020202020204" pitchFamily="34" charset="0"/>
                <a:cs typeface="Times New Roman" panose="02020603050405020304" pitchFamily="18" charset="0"/>
              </a:rPr>
              <a:t> και αποτελεί την πιο συνηθισμένη </a:t>
            </a:r>
            <a:r>
              <a:rPr lang="el-GR" sz="1100" kern="100" dirty="0" err="1">
                <a:effectLst/>
                <a:latin typeface="Aptos" panose="020B0004020202020204" pitchFamily="34" charset="0"/>
                <a:ea typeface="Aptos" panose="020B0004020202020204" pitchFamily="34" charset="0"/>
                <a:cs typeface="Times New Roman" panose="02020603050405020304" pitchFamily="18" charset="0"/>
              </a:rPr>
              <a:t>χρωμοσωμική</a:t>
            </a:r>
            <a:r>
              <a:rPr lang="el-GR" sz="1100" kern="100" dirty="0">
                <a:effectLst/>
                <a:latin typeface="Aptos" panose="020B0004020202020204" pitchFamily="34" charset="0"/>
                <a:ea typeface="Aptos" panose="020B0004020202020204" pitchFamily="34" charset="0"/>
                <a:cs typeface="Times New Roman" panose="02020603050405020304" pitchFamily="18" charset="0"/>
              </a:rPr>
              <a:t> διαταραχή στον άνθρωπο, με συχνότητα περίπου 1:700-800 γεννήσεις. Οι ασθενείς φέρουν 47 χρωμοσώματα,</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a:t>
            </a:r>
            <a:r>
              <a:rPr lang="el-GR" sz="1100" kern="100" dirty="0">
                <a:effectLst/>
                <a:latin typeface="Aptos" panose="020B0004020202020204" pitchFamily="34" charset="0"/>
                <a:ea typeface="Aptos" panose="020B0004020202020204" pitchFamily="34" charset="0"/>
                <a:cs typeface="Times New Roman" panose="02020603050405020304" pitchFamily="18" charset="0"/>
              </a:rPr>
              <a:t> αντί για τον φυσιολογικό </a:t>
            </a:r>
            <a:r>
              <a:rPr lang="el-GR" sz="1100" kern="100" dirty="0" err="1">
                <a:effectLst/>
                <a:latin typeface="Aptos" panose="020B0004020202020204" pitchFamily="34" charset="0"/>
                <a:ea typeface="Aptos" panose="020B0004020202020204" pitchFamily="34" charset="0"/>
                <a:cs typeface="Times New Roman" panose="02020603050405020304" pitchFamily="18" charset="0"/>
              </a:rPr>
              <a:t>αριθμο</a:t>
            </a:r>
            <a:r>
              <a:rPr lang="el-GR" sz="1100" kern="100" dirty="0">
                <a:effectLst/>
                <a:latin typeface="Aptos" panose="020B0004020202020204" pitchFamily="34" charset="0"/>
                <a:ea typeface="Aptos" panose="020B0004020202020204" pitchFamily="34" charset="0"/>
                <a:cs typeface="Times New Roman" panose="02020603050405020304" pitchFamily="18" charset="0"/>
              </a:rPr>
              <a:t> 46, και το υπεράριθμο χρωμόσωμα είναι το χρωμόσωμα 21.</a:t>
            </a:r>
          </a:p>
          <a:p>
            <a:pPr marL="0" marR="0">
              <a:lnSpc>
                <a:spcPct val="107000"/>
              </a:lnSpc>
              <a:spcAft>
                <a:spcPts val="800"/>
              </a:spcAft>
            </a:pPr>
            <a:r>
              <a:rPr lang="el-GR" sz="1100" b="0" i="0" dirty="0">
                <a:solidFill>
                  <a:srgbClr val="202122"/>
                </a:solidFill>
                <a:effectLst/>
                <a:latin typeface="Arial" panose="020B0604020202020204" pitchFamily="34" charset="0"/>
              </a:rPr>
              <a:t>Ο </a:t>
            </a:r>
            <a:r>
              <a:rPr lang="el-GR" sz="1100" b="1" i="0" dirty="0" err="1">
                <a:solidFill>
                  <a:srgbClr val="202122"/>
                </a:solidFill>
                <a:effectLst/>
                <a:latin typeface="Arial" panose="020B0604020202020204" pitchFamily="34" charset="0"/>
              </a:rPr>
              <a:t>Μωσαϊκισμός</a:t>
            </a:r>
            <a:r>
              <a:rPr lang="el-GR" sz="1100" b="1" i="0" dirty="0">
                <a:solidFill>
                  <a:srgbClr val="202122"/>
                </a:solidFill>
                <a:effectLst/>
                <a:latin typeface="Arial" panose="020B0604020202020204" pitchFamily="34" charset="0"/>
              </a:rPr>
              <a:t> Συνδρόμου </a:t>
            </a:r>
            <a:r>
              <a:rPr lang="el-GR" sz="1100" b="1" i="0" dirty="0" err="1">
                <a:solidFill>
                  <a:srgbClr val="202122"/>
                </a:solidFill>
                <a:effectLst/>
                <a:latin typeface="Arial" panose="020B0604020202020204" pitchFamily="34" charset="0"/>
              </a:rPr>
              <a:t>Down</a:t>
            </a:r>
            <a:r>
              <a:rPr lang="el-GR" sz="1100" b="0" i="0" dirty="0">
                <a:solidFill>
                  <a:srgbClr val="202122"/>
                </a:solidFill>
                <a:effectLst/>
                <a:latin typeface="Arial" panose="020B0604020202020204" pitchFamily="34" charset="0"/>
              </a:rPr>
              <a:t> είναι μια σπάνια (1-2%) περίπτωση, όπου στο ίδιο άτομο απαντώνται παράλληλα δύο κυτταρικές σειρές, μία φυσιολογική με 46 χρωμοσώματα και μια χαρακτηριστική του συνδρόμου </a:t>
            </a:r>
            <a:r>
              <a:rPr lang="el-GR" sz="1100" b="0" i="0" dirty="0" err="1">
                <a:solidFill>
                  <a:srgbClr val="202122"/>
                </a:solidFill>
                <a:effectLst/>
                <a:latin typeface="Arial" panose="020B0604020202020204" pitchFamily="34" charset="0"/>
              </a:rPr>
              <a:t>Down</a:t>
            </a:r>
            <a:r>
              <a:rPr lang="el-GR" sz="1100" b="0" i="0" dirty="0">
                <a:solidFill>
                  <a:srgbClr val="202122"/>
                </a:solidFill>
                <a:effectLst/>
                <a:latin typeface="Arial" panose="020B0604020202020204" pitchFamily="34" charset="0"/>
              </a:rPr>
              <a:t> με 47 χρωμοσώματα (</a:t>
            </a:r>
            <a:r>
              <a:rPr lang="el-GR" sz="1100" b="0" i="0" dirty="0" err="1">
                <a:solidFill>
                  <a:srgbClr val="202122"/>
                </a:solidFill>
                <a:effectLst/>
                <a:latin typeface="Arial" panose="020B0604020202020204" pitchFamily="34" charset="0"/>
              </a:rPr>
              <a:t>τρισωμικά</a:t>
            </a:r>
            <a:r>
              <a:rPr lang="el-GR" sz="1100" b="0" i="0" dirty="0">
                <a:solidFill>
                  <a:srgbClr val="202122"/>
                </a:solidFill>
                <a:effectLst/>
                <a:latin typeface="Arial" panose="020B0604020202020204" pitchFamily="34" charset="0"/>
              </a:rPr>
              <a:t> κύτταρα). Αυτό είναι δυνατό, γιατί το κυτταρικό "σφάλμα" στην περίπτωση αυτή έχει συμβεί </a:t>
            </a:r>
            <a:r>
              <a:rPr lang="el-GR" sz="1100" b="1" i="0" dirty="0">
                <a:solidFill>
                  <a:srgbClr val="202122"/>
                </a:solidFill>
                <a:effectLst/>
                <a:latin typeface="Arial" panose="020B0604020202020204" pitchFamily="34" charset="0"/>
              </a:rPr>
              <a:t>μετά</a:t>
            </a:r>
            <a:r>
              <a:rPr lang="el-GR" sz="1100" b="0" i="0" dirty="0">
                <a:solidFill>
                  <a:srgbClr val="202122"/>
                </a:solidFill>
                <a:effectLst/>
                <a:latin typeface="Arial" panose="020B0604020202020204" pitchFamily="34" charset="0"/>
              </a:rPr>
              <a:t> τη γονιμοποίηση σε κάποια από τις φάσεις κυτταρικής διαίρεσης του </a:t>
            </a:r>
            <a:r>
              <a:rPr lang="el-GR" sz="1100" b="0" i="0" dirty="0" err="1">
                <a:solidFill>
                  <a:srgbClr val="202122"/>
                </a:solidFill>
                <a:effectLst/>
                <a:latin typeface="Arial" panose="020B0604020202020204" pitchFamily="34" charset="0"/>
              </a:rPr>
              <a:t>ζυγώτη</a:t>
            </a:r>
            <a:r>
              <a:rPr lang="el-GR" sz="1100" b="0" i="0" dirty="0">
                <a:solidFill>
                  <a:srgbClr val="202122"/>
                </a:solidFill>
                <a:effectLst/>
                <a:latin typeface="Arial" panose="020B0604020202020204" pitchFamily="34" charset="0"/>
              </a:rPr>
              <a:t> (αρχικού γονιμοποιημένου κυττάρου). Στο </a:t>
            </a:r>
            <a:r>
              <a:rPr lang="el-GR" sz="1100" b="0" i="0" dirty="0" err="1">
                <a:solidFill>
                  <a:srgbClr val="202122"/>
                </a:solidFill>
                <a:effectLst/>
                <a:latin typeface="Arial" panose="020B0604020202020204" pitchFamily="34" charset="0"/>
              </a:rPr>
              <a:t>μωσαϊκισμό</a:t>
            </a:r>
            <a:r>
              <a:rPr lang="el-GR" sz="1100" b="0" i="0" dirty="0">
                <a:solidFill>
                  <a:srgbClr val="202122"/>
                </a:solidFill>
                <a:effectLst/>
                <a:latin typeface="Arial" panose="020B0604020202020204" pitchFamily="34" charset="0"/>
              </a:rPr>
              <a:t> η βαρύτητα της νοητικής υστέρησης είναι περίπου ανάλογη του ποσοστού των </a:t>
            </a:r>
            <a:r>
              <a:rPr lang="el-GR" sz="1100" b="0" i="0" dirty="0" err="1">
                <a:solidFill>
                  <a:srgbClr val="202122"/>
                </a:solidFill>
                <a:effectLst/>
                <a:latin typeface="Arial" panose="020B0604020202020204" pitchFamily="34" charset="0"/>
              </a:rPr>
              <a:t>τρισωμικών</a:t>
            </a:r>
            <a:r>
              <a:rPr lang="el-GR" sz="1100" b="0" i="0" dirty="0">
                <a:solidFill>
                  <a:srgbClr val="202122"/>
                </a:solidFill>
                <a:effectLst/>
                <a:latin typeface="Arial" panose="020B0604020202020204" pitchFamily="34" charset="0"/>
              </a:rPr>
              <a:t> κυττάρων στον εγκέφαλο.</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l-GR" sz="1100" kern="100" dirty="0">
                <a:effectLst/>
                <a:latin typeface="Aptos" panose="020B0004020202020204" pitchFamily="34" charset="0"/>
                <a:ea typeface="Aptos" panose="020B0004020202020204" pitchFamily="34" charset="0"/>
                <a:cs typeface="Times New Roman" panose="02020603050405020304" pitchFamily="18" charset="0"/>
              </a:rPr>
              <a:t>Μεταξύ των παραγόντων που είναι γνωστό ότι αυξάνουν την πιθανότητα γέννησης παιδιού με σύνδρομο </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Down</a:t>
            </a:r>
            <a:r>
              <a:rPr lang="el-GR" sz="1100" kern="100" dirty="0">
                <a:effectLst/>
                <a:latin typeface="Aptos" panose="020B0004020202020204" pitchFamily="34" charset="0"/>
                <a:ea typeface="Aptos" panose="020B0004020202020204" pitchFamily="34" charset="0"/>
                <a:cs typeface="Times New Roman" panose="02020603050405020304" pitchFamily="18" charset="0"/>
              </a:rPr>
              <a:t> είναι η προχωρημένη ηλικία της μητέρας. Στους επιβαρυντικούς παράγοντες συμπεριλαμβάνονται ακόμη, η γέννηση προηγούμενου πάσχοντος παιδιού από τους ίδιους γονείς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l-GR" sz="1100" b="1" kern="100" dirty="0">
                <a:effectLst/>
                <a:latin typeface="Aptos" panose="020B0004020202020204" pitchFamily="34" charset="0"/>
                <a:ea typeface="Aptos" panose="020B0004020202020204" pitchFamily="34" charset="0"/>
                <a:cs typeface="Times New Roman" panose="02020603050405020304" pitchFamily="18" charset="0"/>
              </a:rPr>
              <a:t>Ποια είναι τα συμπτώματα του Συνδρόμου</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Down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l-GR" sz="1100" kern="100" dirty="0">
                <a:effectLst/>
                <a:latin typeface="Aptos" panose="020B0004020202020204" pitchFamily="34" charset="0"/>
                <a:ea typeface="Aptos" panose="020B0004020202020204" pitchFamily="34" charset="0"/>
                <a:cs typeface="Times New Roman" panose="02020603050405020304" pitchFamily="18" charset="0"/>
              </a:rPr>
              <a:t>Τα κλινικά χαρακτηριστικά </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a:t>
            </a:r>
            <a:r>
              <a:rPr lang="el-GR" sz="1100" kern="100" dirty="0">
                <a:effectLst/>
                <a:latin typeface="Aptos" panose="020B0004020202020204" pitchFamily="34" charset="0"/>
                <a:ea typeface="Aptos" panose="020B0004020202020204" pitchFamily="34" charset="0"/>
                <a:cs typeface="Times New Roman" panose="02020603050405020304" pitchFamily="18" charset="0"/>
              </a:rPr>
              <a:t>του συνδρόμου </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Down</a:t>
            </a:r>
            <a:r>
              <a:rPr lang="el-GR" sz="1100" kern="100" dirty="0">
                <a:effectLst/>
                <a:latin typeface="Aptos" panose="020B0004020202020204" pitchFamily="34" charset="0"/>
                <a:ea typeface="Aptos" panose="020B0004020202020204" pitchFamily="34" charset="0"/>
                <a:cs typeface="Times New Roman" panose="02020603050405020304" pitchFamily="18" charset="0"/>
              </a:rPr>
              <a:t> είναι: νοητική υστέρηση, υποτονία, μικροκεφαλία, μικρή μύτη και </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a:t>
            </a:r>
            <a:r>
              <a:rPr lang="el-GR" sz="1100" kern="100" dirty="0">
                <a:effectLst/>
                <a:latin typeface="Aptos" panose="020B0004020202020204" pitchFamily="34" charset="0"/>
                <a:ea typeface="Aptos" panose="020B0004020202020204" pitchFamily="34" charset="0"/>
                <a:cs typeface="Times New Roman" panose="02020603050405020304" pitchFamily="18" charset="0"/>
              </a:rPr>
              <a:t>αυτιά με χαμηλή πρόσφυση και ανώμαλη </a:t>
            </a:r>
            <a:r>
              <a:rPr lang="el-GR" sz="1100" kern="100" dirty="0" err="1">
                <a:effectLst/>
                <a:latin typeface="Aptos" panose="020B0004020202020204" pitchFamily="34" charset="0"/>
                <a:ea typeface="Aptos" panose="020B0004020202020204" pitchFamily="34" charset="0"/>
                <a:cs typeface="Times New Roman" panose="02020603050405020304" pitchFamily="18" charset="0"/>
              </a:rPr>
              <a:t>ελικοποίηση</a:t>
            </a:r>
            <a:r>
              <a:rPr lang="el-GR" sz="1100" kern="100" dirty="0">
                <a:effectLst/>
                <a:latin typeface="Aptos" panose="020B0004020202020204" pitchFamily="34" charset="0"/>
                <a:ea typeface="Aptos" panose="020B0004020202020204" pitchFamily="34" charset="0"/>
                <a:cs typeface="Times New Roman" panose="02020603050405020304" pitchFamily="18" charset="0"/>
              </a:rPr>
              <a:t>, προέχουσα γλώσσα, χαρακτηριστική εικόνα ματιών με λοξές βλεφαρικές σχισμές, μια επιπλέον δερματική πτυχή στον αυχένα, κοντά και πλατιά χέρια, κοντά δάκτυλα και μονή </a:t>
            </a:r>
            <a:r>
              <a:rPr lang="el-GR" sz="1100" kern="100" dirty="0" err="1">
                <a:effectLst/>
                <a:latin typeface="Aptos" panose="020B0004020202020204" pitchFamily="34" charset="0"/>
                <a:ea typeface="Aptos" panose="020B0004020202020204" pitchFamily="34" charset="0"/>
                <a:cs typeface="Times New Roman" panose="02020603050405020304" pitchFamily="18" charset="0"/>
              </a:rPr>
              <a:t>χειρομαντική</a:t>
            </a:r>
            <a:r>
              <a:rPr lang="el-GR" sz="1100" kern="100" dirty="0">
                <a:effectLst/>
                <a:latin typeface="Aptos" panose="020B0004020202020204" pitchFamily="34" charset="0"/>
                <a:ea typeface="Aptos" panose="020B0004020202020204" pitchFamily="34" charset="0"/>
                <a:cs typeface="Times New Roman" panose="02020603050405020304" pitchFamily="18" charset="0"/>
              </a:rPr>
              <a:t> γραμμή. Σε ποσοστό 50% οι ασθενείς πάσχουν από καρδιοπάθεια, έχουν αυξημένο κίνδυνο για εμφάνιση λευχαιμίας </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a:t>
            </a:r>
            <a:r>
              <a:rPr lang="el-GR" sz="1100" kern="100" dirty="0">
                <a:effectLst/>
                <a:latin typeface="Aptos" panose="020B0004020202020204" pitchFamily="34" charset="0"/>
                <a:ea typeface="Aptos" panose="020B0004020202020204" pitchFamily="34" charset="0"/>
                <a:cs typeface="Times New Roman" panose="02020603050405020304" pitchFamily="18" charset="0"/>
              </a:rPr>
              <a:t>και σε μεγάλη ηλικία </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Alzheimer</a:t>
            </a:r>
            <a:r>
              <a:rPr lang="el-GR" sz="1100" kern="100" dirty="0">
                <a:effectLst/>
                <a:latin typeface="Aptos" panose="020B0004020202020204" pitchFamily="34" charset="0"/>
                <a:ea typeface="Aptos" panose="020B0004020202020204" pitchFamily="34" charset="0"/>
                <a:cs typeface="Times New Roman" panose="02020603050405020304" pitchFamily="18" charset="0"/>
              </a:rPr>
              <a:t>, πιθανώς επειδή το γονίδιο για την </a:t>
            </a:r>
            <a:r>
              <a:rPr lang="el-GR" sz="1100" b="1" kern="100" dirty="0" err="1">
                <a:effectLst/>
                <a:latin typeface="Aptos" panose="020B0004020202020204" pitchFamily="34" charset="0"/>
                <a:ea typeface="Aptos" panose="020B0004020202020204" pitchFamily="34" charset="0"/>
                <a:cs typeface="Times New Roman" panose="02020603050405020304" pitchFamily="18" charset="0"/>
              </a:rPr>
              <a:t>αμυλοειδή</a:t>
            </a:r>
            <a:r>
              <a:rPr lang="el-GR" sz="1100" b="1" kern="100" dirty="0">
                <a:effectLst/>
                <a:latin typeface="Aptos" panose="020B0004020202020204" pitchFamily="34" charset="0"/>
                <a:ea typeface="Aptos" panose="020B0004020202020204" pitchFamily="34" charset="0"/>
                <a:cs typeface="Times New Roman" panose="02020603050405020304" pitchFamily="18" charset="0"/>
              </a:rPr>
              <a:t> πρωτεΐνη εδράζεται στο χρωμόσωμα 21</a:t>
            </a:r>
            <a:r>
              <a:rPr lang="el-GR" sz="1100" kern="100" dirty="0">
                <a:effectLst/>
                <a:latin typeface="Aptos" panose="020B0004020202020204" pitchFamily="34" charset="0"/>
                <a:ea typeface="Aptos" panose="020B0004020202020204" pitchFamily="34" charset="0"/>
                <a:cs typeface="Times New Roman" panose="02020603050405020304" pitchFamily="18" charset="0"/>
              </a:rPr>
              <a: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p:cNvPicPr>
            <a:picLocks noChangeAspect="1" noChangeArrowheads="1"/>
          </p:cNvPicPr>
          <p:nvPr/>
        </p:nvPicPr>
        <p:blipFill>
          <a:blip r:embed="rId2" cstate="print"/>
          <a:srcRect/>
          <a:stretch>
            <a:fillRect/>
          </a:stretch>
        </p:blipFill>
        <p:spPr bwMode="auto">
          <a:xfrm>
            <a:off x="1928813" y="0"/>
            <a:ext cx="5530850" cy="4181475"/>
          </a:xfrm>
          <a:prstGeom prst="rect">
            <a:avLst/>
          </a:prstGeom>
          <a:noFill/>
          <a:ln w="9525">
            <a:noFill/>
            <a:miter lim="800000"/>
            <a:headEnd/>
            <a:tailEnd/>
          </a:ln>
        </p:spPr>
      </p:pic>
      <p:sp>
        <p:nvSpPr>
          <p:cNvPr id="54275" name="TextBox 3"/>
          <p:cNvSpPr txBox="1">
            <a:spLocks noChangeArrowheads="1"/>
          </p:cNvSpPr>
          <p:nvPr/>
        </p:nvSpPr>
        <p:spPr bwMode="auto">
          <a:xfrm>
            <a:off x="1928813" y="5143500"/>
            <a:ext cx="5857875" cy="646113"/>
          </a:xfrm>
          <a:prstGeom prst="rect">
            <a:avLst/>
          </a:prstGeom>
          <a:noFill/>
          <a:ln w="9525">
            <a:noFill/>
            <a:miter lim="800000"/>
            <a:headEnd/>
            <a:tailEnd/>
          </a:ln>
        </p:spPr>
        <p:txBody>
          <a:bodyPr>
            <a:spAutoFit/>
          </a:bodyPr>
          <a:lstStyle/>
          <a:p>
            <a:r>
              <a:rPr lang="en-US" sz="3600"/>
              <a:t>YY,   Yy, Yy,   yy</a:t>
            </a:r>
            <a:endParaRPr lang="el-GR" sz="3600"/>
          </a:p>
        </p:txBody>
      </p:sp>
      <p:cxnSp>
        <p:nvCxnSpPr>
          <p:cNvPr id="6" name="Straight Connector 5"/>
          <p:cNvCxnSpPr/>
          <p:nvPr/>
        </p:nvCxnSpPr>
        <p:spPr>
          <a:xfrm rot="16200000" flipH="1">
            <a:off x="3821907" y="5464969"/>
            <a:ext cx="1500187" cy="142875"/>
          </a:xfrm>
          <a:prstGeom prst="line">
            <a:avLst/>
          </a:prstGeom>
        </p:spPr>
        <p:style>
          <a:lnRef idx="1">
            <a:schemeClr val="accent1"/>
          </a:lnRef>
          <a:fillRef idx="0">
            <a:schemeClr val="accent1"/>
          </a:fillRef>
          <a:effectRef idx="0">
            <a:schemeClr val="accent1"/>
          </a:effectRef>
          <a:fontRef idx="minor">
            <a:schemeClr val="tx1"/>
          </a:fontRef>
        </p:style>
      </p:cxnSp>
      <p:sp>
        <p:nvSpPr>
          <p:cNvPr id="54277" name="TextBox 6"/>
          <p:cNvSpPr txBox="1">
            <a:spLocks noChangeArrowheads="1"/>
          </p:cNvSpPr>
          <p:nvPr/>
        </p:nvSpPr>
        <p:spPr bwMode="auto">
          <a:xfrm>
            <a:off x="1357313" y="5929313"/>
            <a:ext cx="2214562" cy="369887"/>
          </a:xfrm>
          <a:prstGeom prst="rect">
            <a:avLst/>
          </a:prstGeom>
          <a:noFill/>
          <a:ln w="9525">
            <a:noFill/>
            <a:miter lim="800000"/>
            <a:headEnd/>
            <a:tailEnd/>
          </a:ln>
        </p:spPr>
        <p:txBody>
          <a:bodyPr>
            <a:spAutoFit/>
          </a:bodyPr>
          <a:lstStyle/>
          <a:p>
            <a:r>
              <a:rPr lang="el-GR"/>
              <a:t>Ψηλόσωμα</a:t>
            </a:r>
          </a:p>
        </p:txBody>
      </p:sp>
      <p:sp>
        <p:nvSpPr>
          <p:cNvPr id="54278" name="TextBox 7"/>
          <p:cNvSpPr txBox="1">
            <a:spLocks noChangeArrowheads="1"/>
          </p:cNvSpPr>
          <p:nvPr/>
        </p:nvSpPr>
        <p:spPr bwMode="auto">
          <a:xfrm>
            <a:off x="5715000" y="5786438"/>
            <a:ext cx="1571625" cy="369887"/>
          </a:xfrm>
          <a:prstGeom prst="rect">
            <a:avLst/>
          </a:prstGeom>
          <a:noFill/>
          <a:ln w="9525">
            <a:noFill/>
            <a:miter lim="800000"/>
            <a:headEnd/>
            <a:tailEnd/>
          </a:ln>
        </p:spPr>
        <p:txBody>
          <a:bodyPr>
            <a:spAutoFit/>
          </a:bodyPr>
          <a:lstStyle/>
          <a:p>
            <a:r>
              <a:rPr lang="el-GR"/>
              <a:t>χαμηλόσωμο</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a:extLst>
              <a:ext uri="{FF2B5EF4-FFF2-40B4-BE49-F238E27FC236}">
                <a16:creationId xmlns:a16="http://schemas.microsoft.com/office/drawing/2014/main" id="{4B76C950-AA47-5EAA-34D1-AC5C695D76AD}"/>
              </a:ext>
            </a:extLst>
          </p:cNvPr>
          <p:cNvSpPr>
            <a:spLocks noChangeArrowheads="1"/>
          </p:cNvSpPr>
          <p:nvPr/>
        </p:nvSpPr>
        <p:spPr bwMode="auto">
          <a:xfrm>
            <a:off x="2571750" y="-66675"/>
            <a:ext cx="28844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2600" b="1">
                <a:latin typeface="Trebuchet MS" panose="020B0603020202020204" pitchFamily="34" charset="0"/>
              </a:rPr>
              <a:t>Turner Syndrome</a:t>
            </a:r>
          </a:p>
          <a:p>
            <a:endParaRPr lang="el-GR" altLang="en-US"/>
          </a:p>
        </p:txBody>
      </p:sp>
      <p:pic>
        <p:nvPicPr>
          <p:cNvPr id="36867" name="Picture 6" descr="Turner Syndrome person">
            <a:extLst>
              <a:ext uri="{FF2B5EF4-FFF2-40B4-BE49-F238E27FC236}">
                <a16:creationId xmlns:a16="http://schemas.microsoft.com/office/drawing/2014/main" id="{2D574D36-D978-66E5-1672-BE6C30BA7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903" y="648310"/>
            <a:ext cx="20447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E1910C1-A7F1-243B-F486-FE74770E936C}"/>
              </a:ext>
            </a:extLst>
          </p:cNvPr>
          <p:cNvSpPr txBox="1"/>
          <p:nvPr/>
        </p:nvSpPr>
        <p:spPr>
          <a:xfrm>
            <a:off x="2699792" y="430947"/>
            <a:ext cx="6388161" cy="5180905"/>
          </a:xfrm>
          <a:prstGeom prst="rect">
            <a:avLst/>
          </a:prstGeom>
          <a:noFill/>
        </p:spPr>
        <p:txBody>
          <a:bodyPr wrap="square" rtlCol="0">
            <a:spAutoFit/>
          </a:bodyPr>
          <a:lstStyle/>
          <a:p>
            <a:pPr eaLnBrk="1" hangingPunct="1"/>
            <a:r>
              <a:rPr lang="el-GR" altLang="en-US" sz="1800" dirty="0"/>
              <a:t>Γενετική διαταραχή που πλήττει αποκλειστικά το γυναικείο φύλο. Πρόκειται για μια συγγενή υποπλασία των ωοθηκών, κατά την οποία το χρωμόσωμα Χ λείπει εν μέρει ή εξ ολοκλήρου. Επηρεάζει μία στις 5.000 γεννήσεις γυναικών παγκοσμίως. Τα κορίτσια που έχουν το σύνδρομο είναι κοντές, και οι ωοθήκες τους δεν λειτουργούν σωστά.</a:t>
            </a:r>
          </a:p>
          <a:p>
            <a:pPr algn="l" fontAlgn="base">
              <a:spcAft>
                <a:spcPts val="750"/>
              </a:spcAft>
              <a:buFont typeface="Arial" panose="020B0604020202020204" pitchFamily="34" charset="0"/>
              <a:buChar char="•"/>
            </a:pPr>
            <a:r>
              <a:rPr lang="el-GR" altLang="en-US" sz="1800" dirty="0"/>
              <a:t>ελαφρά απόκλιση του βραχίονα προς τα έξω στο ύψος του αγκώνα, χαμηλή </a:t>
            </a:r>
            <a:r>
              <a:rPr lang="el-GR" altLang="en-US" sz="1800" dirty="0" err="1"/>
              <a:t>τριχοφυϊα</a:t>
            </a:r>
            <a:r>
              <a:rPr lang="el-GR" altLang="en-US" sz="1800" dirty="0"/>
              <a:t> στο πίσω μέρος της κεφαλής. </a:t>
            </a:r>
            <a:r>
              <a:rPr lang="el-GR" b="1" i="0" dirty="0">
                <a:solidFill>
                  <a:srgbClr val="333333"/>
                </a:solidFill>
                <a:effectLst/>
                <a:latin typeface="Cera"/>
              </a:rPr>
              <a:t>Γνωστικά προβλήματα</a:t>
            </a:r>
            <a:endParaRPr lang="el-GR" b="0" i="0" dirty="0">
              <a:solidFill>
                <a:srgbClr val="333333"/>
              </a:solidFill>
              <a:effectLst/>
              <a:latin typeface="Cera"/>
            </a:endParaRPr>
          </a:p>
          <a:p>
            <a:pPr algn="l" fontAlgn="base"/>
            <a:r>
              <a:rPr lang="el-GR" b="0" i="0" dirty="0">
                <a:solidFill>
                  <a:srgbClr val="333333"/>
                </a:solidFill>
                <a:effectLst/>
                <a:latin typeface="Cera"/>
              </a:rPr>
              <a:t>Στις περισσότερες περιπτώσεις, τα άτομα με σύνδρομο </a:t>
            </a:r>
            <a:r>
              <a:rPr lang="el-GR" b="0" i="0" dirty="0" err="1">
                <a:solidFill>
                  <a:srgbClr val="333333"/>
                </a:solidFill>
                <a:effectLst/>
                <a:latin typeface="Cera"/>
              </a:rPr>
              <a:t>Turner</a:t>
            </a:r>
            <a:r>
              <a:rPr lang="el-GR" b="0" i="0" dirty="0">
                <a:solidFill>
                  <a:srgbClr val="333333"/>
                </a:solidFill>
                <a:effectLst/>
                <a:latin typeface="Cera"/>
              </a:rPr>
              <a:t> έχουν φυσιολογική νοημοσύνη, αλλά μπορεί ωστόσο να υπάρχουν ανεπαίσθητα προβλήματα που αφορούν τις </a:t>
            </a:r>
            <a:r>
              <a:rPr lang="el-GR" b="0" i="0" dirty="0" err="1">
                <a:solidFill>
                  <a:srgbClr val="333333"/>
                </a:solidFill>
                <a:effectLst/>
                <a:latin typeface="Cera"/>
              </a:rPr>
              <a:t>οπτικοχωρικές</a:t>
            </a:r>
            <a:r>
              <a:rPr lang="el-GR" b="0" i="0" dirty="0">
                <a:solidFill>
                  <a:srgbClr val="333333"/>
                </a:solidFill>
                <a:effectLst/>
                <a:latin typeface="Cera"/>
              </a:rPr>
              <a:t> και μαθηματικές δεξιότητές τους.</a:t>
            </a:r>
          </a:p>
          <a:p>
            <a:pPr algn="l" fontAlgn="base"/>
            <a:r>
              <a:rPr lang="el-GR" b="0" i="0" dirty="0">
                <a:solidFill>
                  <a:srgbClr val="333333"/>
                </a:solidFill>
                <a:effectLst/>
                <a:latin typeface="Cera"/>
              </a:rPr>
              <a:t>Επιπλέον, τα άτομα με σύνδρομο </a:t>
            </a:r>
            <a:r>
              <a:rPr lang="el-GR" b="0" i="0" dirty="0" err="1">
                <a:solidFill>
                  <a:srgbClr val="333333"/>
                </a:solidFill>
                <a:effectLst/>
                <a:latin typeface="Cera"/>
              </a:rPr>
              <a:t>Turner</a:t>
            </a:r>
            <a:r>
              <a:rPr lang="el-GR" b="0" i="0" dirty="0">
                <a:solidFill>
                  <a:srgbClr val="333333"/>
                </a:solidFill>
                <a:effectLst/>
                <a:latin typeface="Cera"/>
              </a:rPr>
              <a:t> μπορεί να διατρέχουν μεγαλύτερο κίνδυνο ανάπτυξης </a:t>
            </a:r>
            <a:r>
              <a:rPr lang="el-GR" b="0" i="0" u="sng" dirty="0">
                <a:solidFill>
                  <a:srgbClr val="0081E3"/>
                </a:solidFill>
                <a:effectLst/>
                <a:latin typeface="Cera"/>
                <a:hlinkClick r:id="rId4"/>
              </a:rPr>
              <a:t>διαταραχής ελλειμματικής προσοχής/</a:t>
            </a:r>
            <a:r>
              <a:rPr lang="el-GR" b="0" i="0" u="sng" dirty="0" err="1">
                <a:solidFill>
                  <a:srgbClr val="0081E3"/>
                </a:solidFill>
                <a:effectLst/>
                <a:latin typeface="Cera"/>
                <a:hlinkClick r:id="rId4"/>
              </a:rPr>
              <a:t>υπερκινητικότητας</a:t>
            </a:r>
            <a:r>
              <a:rPr lang="el-GR" b="0" i="0" dirty="0">
                <a:solidFill>
                  <a:srgbClr val="333333"/>
                </a:solidFill>
                <a:effectLst/>
                <a:latin typeface="Cera"/>
              </a:rPr>
              <a:t>, </a:t>
            </a:r>
            <a:r>
              <a:rPr lang="el-GR" b="0" i="0" u="sng" dirty="0">
                <a:solidFill>
                  <a:srgbClr val="0081E3"/>
                </a:solidFill>
                <a:effectLst/>
                <a:latin typeface="Cera"/>
                <a:hlinkClick r:id="rId5"/>
              </a:rPr>
              <a:t>άγχους</a:t>
            </a:r>
            <a:r>
              <a:rPr lang="el-GR" b="0" i="0" dirty="0">
                <a:solidFill>
                  <a:srgbClr val="333333"/>
                </a:solidFill>
                <a:effectLst/>
                <a:latin typeface="Cera"/>
              </a:rPr>
              <a:t> και κατάθλιψης.</a:t>
            </a:r>
          </a:p>
          <a:p>
            <a:pPr eaLnBrk="1" hangingPunct="1"/>
            <a:r>
              <a:rPr lang="el-GR" altLang="en-US" sz="1800" dirty="0"/>
              <a:t> </a:t>
            </a:r>
            <a:endParaRPr lang="en-US" altLang="en-US" sz="1800" dirty="0"/>
          </a:p>
          <a:p>
            <a:endParaRPr lang="en-US" dirty="0"/>
          </a:p>
        </p:txBody>
      </p:sp>
      <p:graphicFrame>
        <p:nvGraphicFramePr>
          <p:cNvPr id="5" name="Αντικείμενο 4">
            <a:extLst>
              <a:ext uri="{FF2B5EF4-FFF2-40B4-BE49-F238E27FC236}">
                <a16:creationId xmlns:a16="http://schemas.microsoft.com/office/drawing/2014/main" id="{8F7CAF40-9A13-1C44-A3DC-39F2285591F7}"/>
              </a:ext>
            </a:extLst>
          </p:cNvPr>
          <p:cNvGraphicFramePr>
            <a:graphicFrameLocks noChangeAspect="1"/>
          </p:cNvGraphicFramePr>
          <p:nvPr>
            <p:extLst>
              <p:ext uri="{D42A27DB-BD31-4B8C-83A1-F6EECF244321}">
                <p14:modId xmlns:p14="http://schemas.microsoft.com/office/powerpoint/2010/main" val="1499596430"/>
              </p:ext>
            </p:extLst>
          </p:nvPr>
        </p:nvGraphicFramePr>
        <p:xfrm>
          <a:off x="179512" y="5307501"/>
          <a:ext cx="5060696" cy="1716698"/>
        </p:xfrm>
        <a:graphic>
          <a:graphicData uri="http://schemas.openxmlformats.org/presentationml/2006/ole">
            <mc:AlternateContent xmlns:mc="http://schemas.openxmlformats.org/markup-compatibility/2006">
              <mc:Choice xmlns:v="urn:schemas-microsoft-com:vml" Requires="v">
                <p:oleObj name="Bitmap Image" r:id="rId6" imgW="6087325" imgH="1209524" progId="Paint.Picture">
                  <p:embed/>
                </p:oleObj>
              </mc:Choice>
              <mc:Fallback>
                <p:oleObj name="Bitmap Image" r:id="rId6" imgW="6087325" imgH="1209524" progId="Paint.Picture">
                  <p:embed/>
                  <p:pic>
                    <p:nvPicPr>
                      <p:cNvPr id="5" name="Αντικείμενο 4">
                        <a:extLst>
                          <a:ext uri="{FF2B5EF4-FFF2-40B4-BE49-F238E27FC236}">
                            <a16:creationId xmlns:a16="http://schemas.microsoft.com/office/drawing/2014/main" id="{CD00A6E6-7304-0038-7311-DEEB3A2BBF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5307501"/>
                        <a:ext cx="5060696" cy="1716698"/>
                      </a:xfrm>
                      <a:prstGeom prst="rect">
                        <a:avLst/>
                      </a:prstGeom>
                      <a:noFill/>
                    </p:spPr>
                  </p:pic>
                </p:oleObj>
              </mc:Fallback>
            </mc:AlternateContent>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a:extLst>
              <a:ext uri="{FF2B5EF4-FFF2-40B4-BE49-F238E27FC236}">
                <a16:creationId xmlns:a16="http://schemas.microsoft.com/office/drawing/2014/main" id="{1FBFFD33-64BE-4A22-F90A-D48B31F8C729}"/>
              </a:ext>
            </a:extLst>
          </p:cNvPr>
          <p:cNvSpPr>
            <a:spLocks noChangeArrowheads="1"/>
          </p:cNvSpPr>
          <p:nvPr/>
        </p:nvSpPr>
        <p:spPr bwMode="auto">
          <a:xfrm>
            <a:off x="188912" y="1659212"/>
            <a:ext cx="8497888"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2800" dirty="0" err="1"/>
              <a:t>Tο</a:t>
            </a:r>
            <a:r>
              <a:rPr lang="el-GR" altLang="en-US" sz="2800" dirty="0"/>
              <a:t> </a:t>
            </a:r>
            <a:r>
              <a:rPr lang="el-GR" altLang="en-US" sz="2800" i="1" dirty="0"/>
              <a:t>σύνδρομο </a:t>
            </a:r>
            <a:r>
              <a:rPr lang="el-GR" altLang="en-US" sz="2800" i="1" dirty="0" err="1"/>
              <a:t>Κlinefelter</a:t>
            </a:r>
            <a:r>
              <a:rPr lang="el-GR" altLang="en-US" sz="2800" dirty="0"/>
              <a:t> και το </a:t>
            </a:r>
            <a:r>
              <a:rPr lang="el-GR" altLang="en-US" sz="2800" i="1" dirty="0"/>
              <a:t>σύνδρομο Triplo-Χ</a:t>
            </a:r>
            <a:r>
              <a:rPr lang="el-GR" altLang="en-US" sz="2800" dirty="0"/>
              <a:t> είναι δύο σύνδρομα που οφείλονται σε </a:t>
            </a:r>
            <a:r>
              <a:rPr lang="el-GR" altLang="en-US" sz="2800" dirty="0" err="1"/>
              <a:t>τρισωμίες</a:t>
            </a:r>
            <a:r>
              <a:rPr lang="el-GR" altLang="en-US" sz="2800" dirty="0"/>
              <a:t> των χρωμοσωμάτων του φύλου. Έτσι στο σύνδρομο </a:t>
            </a:r>
            <a:r>
              <a:rPr lang="el-GR" altLang="en-US" sz="2800" dirty="0" err="1"/>
              <a:t>Κlinefelter</a:t>
            </a:r>
            <a:r>
              <a:rPr lang="el-GR" altLang="en-US" sz="2800" dirty="0"/>
              <a:t> o γονότυπος είναι ΧΧΥ και τα άτομα που το φέρουν είναι </a:t>
            </a:r>
            <a:r>
              <a:rPr lang="el-GR" altLang="en-US" sz="2800" dirty="0" err="1"/>
              <a:t>φαινοτυπικά</a:t>
            </a:r>
            <a:r>
              <a:rPr lang="el-GR" altLang="en-US" sz="2800" dirty="0"/>
              <a:t> άρρενα που χαρακτηρίζονται</a:t>
            </a:r>
            <a:r>
              <a:rPr lang="en-US" altLang="en-US" sz="2800" dirty="0"/>
              <a:t> </a:t>
            </a:r>
            <a:r>
              <a:rPr lang="el-GR" altLang="en-US" sz="2800" dirty="0"/>
              <a:t>από γυναικομαστία και </a:t>
            </a:r>
            <a:r>
              <a:rPr lang="el-GR" altLang="en-US" sz="2800" dirty="0" err="1"/>
              <a:t>αζωοσπερμία</a:t>
            </a:r>
            <a:r>
              <a:rPr lang="el-GR" altLang="en-US" sz="2800" dirty="0"/>
              <a:t>. Αντίστοιχα, στο Triplo-Χ ο γονότυπος είναι ΧΧΧ, ενώ ο φαινότυπος χαρακτηρίζεται από το γεγονός ότι τα άτομα αυτά ανήκουν στο γυναικείο φύλο και χαρακτηρίζονται από ατελή ανάπτυξη των δευτερευόντων   χαρακτήρων του φύλου (αυξημένο τρίχωμα, βαριά φωνή </a:t>
            </a:r>
            <a:r>
              <a:rPr lang="el-GR" altLang="en-US" sz="2800" dirty="0" err="1"/>
              <a:t>κ.λ.π</a:t>
            </a:r>
            <a:r>
              <a:rPr lang="el-GR" altLang="en-US" sz="2800" dirty="0"/>
              <a:t>.).</a:t>
            </a:r>
          </a:p>
        </p:txBody>
      </p:sp>
      <p:sp>
        <p:nvSpPr>
          <p:cNvPr id="2" name="Τίτλος 1">
            <a:extLst>
              <a:ext uri="{FF2B5EF4-FFF2-40B4-BE49-F238E27FC236}">
                <a16:creationId xmlns:a16="http://schemas.microsoft.com/office/drawing/2014/main" id="{8D585847-E8A7-1A52-8ED4-48B84B578D05}"/>
              </a:ext>
            </a:extLst>
          </p:cNvPr>
          <p:cNvSpPr>
            <a:spLocks noGrp="1"/>
          </p:cNvSpPr>
          <p:nvPr>
            <p:ph type="title"/>
          </p:nvPr>
        </p:nvSpPr>
        <p:spPr>
          <a:xfrm>
            <a:off x="188912" y="274638"/>
            <a:ext cx="8766176" cy="1384574"/>
          </a:xfrm>
        </p:spPr>
        <p:txBody>
          <a:bodyPr/>
          <a:lstStyle/>
          <a:p>
            <a:r>
              <a:rPr lang="el-GR" altLang="en-US" sz="2400" dirty="0" err="1"/>
              <a:t>Tο</a:t>
            </a:r>
            <a:r>
              <a:rPr lang="el-GR" altLang="en-US" sz="2400" dirty="0"/>
              <a:t> </a:t>
            </a:r>
            <a:r>
              <a:rPr lang="el-GR" altLang="en-US" sz="2400" i="1" dirty="0"/>
              <a:t>σύνδρομο </a:t>
            </a:r>
            <a:r>
              <a:rPr lang="el-GR" altLang="en-US" sz="2400" i="1" dirty="0" err="1"/>
              <a:t>Κlinefelter</a:t>
            </a:r>
            <a:r>
              <a:rPr lang="en-US" altLang="en-US" sz="2400" i="1" dirty="0"/>
              <a:t> </a:t>
            </a:r>
            <a:r>
              <a:rPr lang="el-GR" altLang="en-US" sz="2400" i="1" dirty="0"/>
              <a:t>-πάντοτε </a:t>
            </a:r>
            <a:r>
              <a:rPr lang="el-GR" altLang="en-US" sz="2400" dirty="0"/>
              <a:t> </a:t>
            </a:r>
            <a:br>
              <a:rPr lang="el-GR" altLang="en-US" sz="2400" dirty="0"/>
            </a:br>
            <a:br>
              <a:rPr lang="el-GR" altLang="en-US" sz="2400" dirty="0"/>
            </a:br>
            <a:r>
              <a:rPr lang="el-GR" altLang="en-US" sz="2400" dirty="0"/>
              <a:t>και το </a:t>
            </a:r>
            <a:r>
              <a:rPr lang="el-GR" altLang="en-US" sz="2400" i="1" dirty="0"/>
              <a:t>σύνδρομο Triplo-Χ- πάντοτε</a:t>
            </a:r>
            <a:endParaRPr lang="en-US" sz="2400" dirty="0"/>
          </a:p>
        </p:txBody>
      </p:sp>
      <p:pic>
        <p:nvPicPr>
          <p:cNvPr id="4" name="Εικόνα 3">
            <a:extLst>
              <a:ext uri="{FF2B5EF4-FFF2-40B4-BE49-F238E27FC236}">
                <a16:creationId xmlns:a16="http://schemas.microsoft.com/office/drawing/2014/main" id="{552B8722-3A51-0504-AC71-A80852D34197}"/>
              </a:ext>
            </a:extLst>
          </p:cNvPr>
          <p:cNvPicPr>
            <a:picLocks noChangeAspect="1"/>
          </p:cNvPicPr>
          <p:nvPr/>
        </p:nvPicPr>
        <p:blipFill>
          <a:blip r:embed="rId3"/>
          <a:stretch>
            <a:fillRect/>
          </a:stretch>
        </p:blipFill>
        <p:spPr>
          <a:xfrm>
            <a:off x="7203560" y="357248"/>
            <a:ext cx="706637" cy="436686"/>
          </a:xfrm>
          <a:prstGeom prst="rect">
            <a:avLst/>
          </a:prstGeom>
        </p:spPr>
      </p:pic>
      <p:pic>
        <p:nvPicPr>
          <p:cNvPr id="6" name="Εικόνα 5">
            <a:extLst>
              <a:ext uri="{FF2B5EF4-FFF2-40B4-BE49-F238E27FC236}">
                <a16:creationId xmlns:a16="http://schemas.microsoft.com/office/drawing/2014/main" id="{6B8C15DD-DEA7-ED9A-6BF4-FDB00CE0F5F4}"/>
              </a:ext>
            </a:extLst>
          </p:cNvPr>
          <p:cNvPicPr>
            <a:picLocks noChangeAspect="1"/>
          </p:cNvPicPr>
          <p:nvPr/>
        </p:nvPicPr>
        <p:blipFill>
          <a:blip r:embed="rId4"/>
          <a:stretch>
            <a:fillRect/>
          </a:stretch>
        </p:blipFill>
        <p:spPr>
          <a:xfrm>
            <a:off x="7142104" y="1095797"/>
            <a:ext cx="796760" cy="436686"/>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8D36BA53-286F-779C-7EE8-784BEEADA025}"/>
              </a:ext>
            </a:extLst>
          </p:cNvPr>
          <p:cNvSpPr>
            <a:spLocks noChangeArrowheads="1"/>
          </p:cNvSpPr>
          <p:nvPr/>
        </p:nvSpPr>
        <p:spPr bwMode="auto">
          <a:xfrm>
            <a:off x="323529" y="1325305"/>
            <a:ext cx="54006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2000" dirty="0"/>
              <a:t>Κάποιες κοπέλες με επιπλέον Χρωμόσωμα Χ δεν παρουσιάζουν σχεδόν κανένα σύμπτωμα. Κάποιες άλλες παρουσιάζουν</a:t>
            </a:r>
          </a:p>
          <a:p>
            <a:pPr eaLnBrk="1" hangingPunct="1">
              <a:buFontTx/>
              <a:buChar char="•"/>
            </a:pPr>
            <a:r>
              <a:rPr lang="el-GR" altLang="en-US" sz="2000" dirty="0"/>
              <a:t>Δυσκολίες στη μάθηση</a:t>
            </a:r>
          </a:p>
          <a:p>
            <a:pPr eaLnBrk="1" hangingPunct="1">
              <a:buFontTx/>
              <a:buChar char="•"/>
            </a:pPr>
            <a:r>
              <a:rPr lang="el-GR" altLang="en-US" sz="2000" dirty="0"/>
              <a:t>Καθυστέρηση στην ανάπτυξη </a:t>
            </a:r>
          </a:p>
          <a:p>
            <a:pPr eaLnBrk="1" hangingPunct="1">
              <a:buFontTx/>
              <a:buChar char="•"/>
            </a:pPr>
            <a:r>
              <a:rPr lang="el-GR" altLang="en-US" sz="2000" dirty="0"/>
              <a:t>κάποια προβλήματα συμπεριφοράς.</a:t>
            </a:r>
          </a:p>
          <a:p>
            <a:pPr eaLnBrk="1" hangingPunct="1"/>
            <a:r>
              <a:rPr lang="el-GR" altLang="en-US" sz="2000" dirty="0"/>
              <a:t>Κάποιες από τις κοπέλες παρουσιάζουν μεγαλύτερο ύψος από το κανονικό, ενώ άλλες κινητικά προβλήματα.</a:t>
            </a:r>
          </a:p>
          <a:p>
            <a:pPr eaLnBrk="1" hangingPunct="1"/>
            <a:r>
              <a:rPr lang="el-GR" altLang="en-US" sz="2000" dirty="0"/>
              <a:t>Τα περισσότερα άτομα αντιδρούν θετικά στη </a:t>
            </a:r>
            <a:r>
              <a:rPr lang="el-GR" altLang="en-US" sz="2000" dirty="0" err="1"/>
              <a:t>λογοθεραπεία</a:t>
            </a:r>
            <a:r>
              <a:rPr lang="el-GR" altLang="en-US" sz="2000" dirty="0"/>
              <a:t>.</a:t>
            </a:r>
          </a:p>
          <a:p>
            <a:pPr eaLnBrk="1" hangingPunct="1"/>
            <a:r>
              <a:rPr lang="el-GR" altLang="en-US" sz="2000" dirty="0"/>
              <a:t>Η σεξουαλική ανάπτυξη είναι κανονική, οι γυναίκες ΧΧΧ είναι γόνιμες, με μια μικρή αυξημένη πιθανότητα γέννησης παιδιού με αλλαγές στα φυλετικά χρωμοσώματα. </a:t>
            </a:r>
          </a:p>
          <a:p>
            <a:pPr eaLnBrk="1" hangingPunct="1"/>
            <a:r>
              <a:rPr lang="el-GR" altLang="en-US" sz="2400" dirty="0"/>
              <a:t>  </a:t>
            </a:r>
          </a:p>
        </p:txBody>
      </p:sp>
      <p:sp>
        <p:nvSpPr>
          <p:cNvPr id="2" name="Τίτλος 1">
            <a:extLst>
              <a:ext uri="{FF2B5EF4-FFF2-40B4-BE49-F238E27FC236}">
                <a16:creationId xmlns:a16="http://schemas.microsoft.com/office/drawing/2014/main" id="{DCA8A28E-EBA0-9E4E-0256-676C405BE555}"/>
              </a:ext>
            </a:extLst>
          </p:cNvPr>
          <p:cNvSpPr>
            <a:spLocks noGrp="1"/>
          </p:cNvSpPr>
          <p:nvPr>
            <p:ph type="title"/>
          </p:nvPr>
        </p:nvSpPr>
        <p:spPr>
          <a:xfrm>
            <a:off x="457200" y="274638"/>
            <a:ext cx="8229600" cy="418058"/>
          </a:xfrm>
        </p:spPr>
        <p:txBody>
          <a:bodyPr>
            <a:normAutofit fontScale="90000"/>
          </a:bodyPr>
          <a:lstStyle/>
          <a:p>
            <a:r>
              <a:rPr lang="el-GR" altLang="en-US" sz="3600" dirty="0"/>
              <a:t>Σύνδρομο </a:t>
            </a:r>
            <a:r>
              <a:rPr lang="en-US" altLang="en-US" sz="3600" dirty="0" err="1"/>
              <a:t>Triplo</a:t>
            </a:r>
            <a:r>
              <a:rPr lang="en-US" altLang="en-US" sz="3600" dirty="0"/>
              <a:t>-</a:t>
            </a:r>
            <a:r>
              <a:rPr lang="el-GR" altLang="en-US" sz="3600" dirty="0"/>
              <a:t>Χ (</a:t>
            </a:r>
            <a:r>
              <a:rPr lang="el-GR" altLang="en-US" sz="3600" dirty="0" err="1"/>
              <a:t>Τρισωμία</a:t>
            </a:r>
            <a:r>
              <a:rPr lang="el-GR" altLang="en-US" sz="3600" dirty="0"/>
              <a:t>-Χ)</a:t>
            </a:r>
            <a:endParaRPr lang="en-US" sz="3600" dirty="0"/>
          </a:p>
        </p:txBody>
      </p:sp>
      <p:pic>
        <p:nvPicPr>
          <p:cNvPr id="4" name="Εικόνα 3">
            <a:extLst>
              <a:ext uri="{FF2B5EF4-FFF2-40B4-BE49-F238E27FC236}">
                <a16:creationId xmlns:a16="http://schemas.microsoft.com/office/drawing/2014/main" id="{E99E0125-3F4E-028F-B995-5D7549CE6572}"/>
              </a:ext>
            </a:extLst>
          </p:cNvPr>
          <p:cNvPicPr>
            <a:picLocks noChangeAspect="1"/>
          </p:cNvPicPr>
          <p:nvPr/>
        </p:nvPicPr>
        <p:blipFill>
          <a:blip r:embed="rId3"/>
          <a:stretch>
            <a:fillRect/>
          </a:stretch>
        </p:blipFill>
        <p:spPr>
          <a:xfrm>
            <a:off x="5981700" y="1916832"/>
            <a:ext cx="2705100" cy="233362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a:extLst>
              <a:ext uri="{FF2B5EF4-FFF2-40B4-BE49-F238E27FC236}">
                <a16:creationId xmlns:a16="http://schemas.microsoft.com/office/drawing/2014/main" id="{2DF38994-46CD-5F58-A045-95308AE31949}"/>
              </a:ext>
            </a:extLst>
          </p:cNvPr>
          <p:cNvSpPr>
            <a:spLocks noChangeArrowheads="1"/>
          </p:cNvSpPr>
          <p:nvPr/>
        </p:nvSpPr>
        <p:spPr bwMode="auto">
          <a:xfrm>
            <a:off x="130324" y="1124744"/>
            <a:ext cx="5665812"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n-US" sz="3200" b="1" dirty="0"/>
          </a:p>
          <a:p>
            <a:pPr eaLnBrk="1" hangingPunct="1"/>
            <a:r>
              <a:rPr lang="el-GR" altLang="en-US" sz="2800" b="1" u="sng" dirty="0"/>
              <a:t>Καρυώτυπος:</a:t>
            </a:r>
            <a:r>
              <a:rPr lang="el-GR" altLang="en-US" sz="2800" b="1" dirty="0"/>
              <a:t> ΧΧΨ.</a:t>
            </a:r>
          </a:p>
          <a:p>
            <a:pPr eaLnBrk="1" hangingPunct="1"/>
            <a:r>
              <a:rPr lang="el-GR" altLang="en-US" b="1" dirty="0">
                <a:latin typeface="Aptos" panose="020B0004020202020204" pitchFamily="34" charset="0"/>
              </a:rPr>
              <a:t>Ε</a:t>
            </a:r>
            <a:r>
              <a:rPr lang="el-GR" kern="100" dirty="0">
                <a:effectLst/>
                <a:latin typeface="Aptos" panose="020B0004020202020204" pitchFamily="34" charset="0"/>
                <a:ea typeface="Aptos" panose="020B0004020202020204" pitchFamily="34" charset="0"/>
                <a:cs typeface="Times New Roman" panose="02020603050405020304" pitchFamily="18" charset="0"/>
              </a:rPr>
              <a:t>ίναι μια γενετική κατάσταση όπου ένα αρσενικό άτομο έχει ένα επιπλέον χρωμόσωμα Χ. Αυτό μπορεί να επηρεάσει τη σωματική και πνευματική ανάπτυξη, όπως η στειρότητα</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οι μικροί </a:t>
            </a:r>
            <a:r>
              <a:rPr lang="el-GR" sz="1800" kern="100" dirty="0" err="1">
                <a:effectLst/>
                <a:latin typeface="Aptos" panose="020B0004020202020204" pitchFamily="34" charset="0"/>
                <a:ea typeface="Aptos" panose="020B0004020202020204" pitchFamily="34" charset="0"/>
                <a:cs typeface="Times New Roman" panose="02020603050405020304" pitchFamily="18" charset="0"/>
              </a:rPr>
              <a:t>όρχεις</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η ανάπτυξη του μαστού, ο καρκίνος του μαστού, η οστεοπόρωση και οι μαθησιακές δυσκολίες. Τα συμπτώματα είναι συνήθως ανεπαίσθητα και μπορεί να μην παρατηρηθούν μέχρι την ενηλικίωση. Η κατάσταση μπορεί να αντιμετωπιστεί με θεραπεία και ορμονική υποκατάσταση.</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eaLnBrk="1" hangingPunct="1"/>
            <a:endParaRPr lang="el-GR" altLang="en-US" sz="2800" b="1" dirty="0"/>
          </a:p>
        </p:txBody>
      </p:sp>
      <p:pic>
        <p:nvPicPr>
          <p:cNvPr id="1026" name="Picture 2" descr="Klinefelter syndrome - Net Health Book">
            <a:extLst>
              <a:ext uri="{FF2B5EF4-FFF2-40B4-BE49-F238E27FC236}">
                <a16:creationId xmlns:a16="http://schemas.microsoft.com/office/drawing/2014/main" id="{6E970F56-4F45-FE6E-1505-27BB1CB37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735" y="1556792"/>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37D052D8-341D-CC54-B32B-CB3236A2893E}"/>
              </a:ext>
            </a:extLst>
          </p:cNvPr>
          <p:cNvSpPr>
            <a:spLocks noGrp="1"/>
          </p:cNvSpPr>
          <p:nvPr>
            <p:ph type="title"/>
          </p:nvPr>
        </p:nvSpPr>
        <p:spPr/>
        <p:txBody>
          <a:bodyPr>
            <a:normAutofit fontScale="90000"/>
          </a:bodyPr>
          <a:lstStyle/>
          <a:p>
            <a:r>
              <a:rPr lang="el-GR" altLang="en-US" sz="4400" b="1" dirty="0"/>
              <a:t>Σύνδρομο </a:t>
            </a:r>
            <a:r>
              <a:rPr lang="el-GR" altLang="en-US" sz="4400" b="1" dirty="0" err="1"/>
              <a:t>Klinefelter</a:t>
            </a:r>
            <a:br>
              <a:rPr lang="el-GR" altLang="en-US" sz="4400" b="1" dirty="0"/>
            </a:b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51" name="Group 23">
            <a:extLst>
              <a:ext uri="{FF2B5EF4-FFF2-40B4-BE49-F238E27FC236}">
                <a16:creationId xmlns:a16="http://schemas.microsoft.com/office/drawing/2014/main" id="{9F6C5F37-C839-4CB5-6258-6B4661CC9824}"/>
              </a:ext>
            </a:extLst>
          </p:cNvPr>
          <p:cNvGraphicFramePr>
            <a:graphicFrameLocks noGrp="1"/>
          </p:cNvGraphicFramePr>
          <p:nvPr>
            <p:extLst>
              <p:ext uri="{D42A27DB-BD31-4B8C-83A1-F6EECF244321}">
                <p14:modId xmlns:p14="http://schemas.microsoft.com/office/powerpoint/2010/main" val="1953275340"/>
              </p:ext>
            </p:extLst>
          </p:nvPr>
        </p:nvGraphicFramePr>
        <p:xfrm>
          <a:off x="4330700" y="1772816"/>
          <a:ext cx="5617394" cy="3840504"/>
        </p:xfrm>
        <a:graphic>
          <a:graphicData uri="http://schemas.openxmlformats.org/drawingml/2006/table">
            <a:tbl>
              <a:tblPr/>
              <a:tblGrid>
                <a:gridCol w="5617394">
                  <a:extLst>
                    <a:ext uri="{9D8B030D-6E8A-4147-A177-3AD203B41FA5}">
                      <a16:colId xmlns:a16="http://schemas.microsoft.com/office/drawing/2014/main" val="20000"/>
                    </a:ext>
                  </a:extLst>
                </a:gridCol>
              </a:tblGrid>
              <a:tr h="2378075">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l-GR" sz="600" b="0" i="0" u="none" strike="noStrike" cap="none" normalizeH="0" baseline="0" dirty="0">
                          <a:ln>
                            <a:noFill/>
                          </a:ln>
                          <a:solidFill>
                            <a:schemeClr val="tx1"/>
                          </a:solidFill>
                          <a:effectLst/>
                          <a:latin typeface="Arial" pitchFamily="34" charset="0"/>
                        </a:rPr>
                        <a:t>                                                                                </a:t>
                      </a:r>
                      <a:endParaRPr kumimoji="0" lang="el-GR" sz="300" b="0" i="0" u="none" strike="noStrike" cap="none" normalizeH="0" baseline="0" dirty="0">
                        <a:ln>
                          <a:noFill/>
                        </a:ln>
                        <a:solidFill>
                          <a:schemeClr val="tx1"/>
                        </a:solidFill>
                        <a:effectLst/>
                        <a:latin typeface="Arial"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l-GR" sz="2400" b="0" i="0" u="none" strike="noStrike" cap="none" normalizeH="0" baseline="0" dirty="0">
                          <a:ln>
                            <a:noFill/>
                          </a:ln>
                          <a:solidFill>
                            <a:schemeClr val="tx1"/>
                          </a:solidFill>
                          <a:effectLst/>
                          <a:latin typeface="Arial" pitchFamily="34" charset="0"/>
                        </a:rPr>
                        <a:t>Έλλειψη ενός μέρους του Χρωμοσώματος-5. (Μάλλον πατρική προέλευση).</a:t>
                      </a:r>
                    </a:p>
                    <a:p>
                      <a:pPr marL="0" marR="0" lvl="0" indent="0" algn="l" defTabSz="914400" rtl="0" eaLnBrk="0" fontAlgn="t" latinLnBrk="0" hangingPunct="0">
                        <a:lnSpc>
                          <a:spcPct val="100000"/>
                        </a:lnSpc>
                        <a:spcBef>
                          <a:spcPct val="0"/>
                        </a:spcBef>
                        <a:spcAft>
                          <a:spcPct val="0"/>
                        </a:spcAft>
                        <a:buClrTx/>
                        <a:buSzTx/>
                        <a:buFontTx/>
                        <a:buNone/>
                        <a:tabLst/>
                      </a:pPr>
                      <a:r>
                        <a:rPr kumimoji="0" lang="el-GR" sz="2400" b="0" i="0" u="none" strike="noStrike" cap="none" normalizeH="0" baseline="0" dirty="0">
                          <a:ln>
                            <a:noFill/>
                          </a:ln>
                          <a:solidFill>
                            <a:schemeClr val="tx1"/>
                          </a:solidFill>
                          <a:effectLst/>
                          <a:latin typeface="Arial" pitchFamily="34" charset="0"/>
                        </a:rPr>
                        <a:t>Χαρακτηριστικό κλάμα που οφείλεται σε ανώμαλη ανάπτυξη του λάρυγγα η οποία διορθώνεται σε μερικές εβδομάδες μετά τη γέννα. </a:t>
                      </a:r>
                    </a:p>
                    <a:p>
                      <a:pPr marL="0" marR="0" lvl="0" indent="0" algn="l" defTabSz="914400" rtl="0" eaLnBrk="0" fontAlgn="t" latinLnBrk="0" hangingPunct="0">
                        <a:lnSpc>
                          <a:spcPct val="100000"/>
                        </a:lnSpc>
                        <a:spcBef>
                          <a:spcPct val="0"/>
                        </a:spcBef>
                        <a:spcAft>
                          <a:spcPct val="0"/>
                        </a:spcAft>
                        <a:buClrTx/>
                        <a:buSzTx/>
                        <a:buFontTx/>
                        <a:buNone/>
                        <a:tabLst/>
                      </a:pPr>
                      <a:r>
                        <a:rPr kumimoji="0" lang="el-GR" sz="2400" b="0" i="0" u="none" strike="noStrike" cap="none" normalizeH="0" baseline="0" dirty="0">
                          <a:ln>
                            <a:noFill/>
                          </a:ln>
                          <a:solidFill>
                            <a:schemeClr val="tx1"/>
                          </a:solidFill>
                          <a:effectLst/>
                          <a:latin typeface="Arial" pitchFamily="34" charset="0"/>
                        </a:rPr>
                        <a:t>Χαμηλό βάρος σώματος και πιθανά αναπνευστικά προβλήματα ή χαμηλό αναμενόμενο προσδόκιμο ζωής. </a:t>
                      </a:r>
                    </a:p>
                  </a:txBody>
                  <a:tcPr marT="45732" marB="45732"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41989" name="Picture 6" descr="Cri du chat person">
            <a:extLst>
              <a:ext uri="{FF2B5EF4-FFF2-40B4-BE49-F238E27FC236}">
                <a16:creationId xmlns:a16="http://schemas.microsoft.com/office/drawing/2014/main" id="{80A9601A-41FC-A128-00BD-96857F055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87" y="1739080"/>
            <a:ext cx="2997200"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a:extLst>
              <a:ext uri="{FF2B5EF4-FFF2-40B4-BE49-F238E27FC236}">
                <a16:creationId xmlns:a16="http://schemas.microsoft.com/office/drawing/2014/main" id="{2437D123-DA1C-48EF-BBE2-FFB54A8B8AA6}"/>
              </a:ext>
            </a:extLst>
          </p:cNvPr>
          <p:cNvSpPr>
            <a:spLocks noGrp="1"/>
          </p:cNvSpPr>
          <p:nvPr>
            <p:ph type="title"/>
          </p:nvPr>
        </p:nvSpPr>
        <p:spPr>
          <a:xfrm>
            <a:off x="589995" y="259583"/>
            <a:ext cx="8229600" cy="571500"/>
          </a:xfrm>
        </p:spPr>
        <p:txBody>
          <a:bodyPr>
            <a:normAutofit fontScale="90000"/>
          </a:bodyPr>
          <a:lstStyle/>
          <a:p>
            <a:r>
              <a:rPr lang="el-GR" sz="2400" dirty="0"/>
              <a:t>3 Σύνδρομα με αλλαγή στη δομή χρωμοσωμάτων (</a:t>
            </a:r>
            <a:r>
              <a:rPr lang="el-GR" altLang="en-US" sz="2400" b="1" dirty="0" err="1">
                <a:latin typeface="Trebuchet MS" panose="020B0603020202020204" pitchFamily="34" charset="0"/>
              </a:rPr>
              <a:t>Cri</a:t>
            </a:r>
            <a:r>
              <a:rPr lang="el-GR" altLang="en-US" sz="2400" b="1" dirty="0">
                <a:latin typeface="Trebuchet MS" panose="020B0603020202020204" pitchFamily="34" charset="0"/>
              </a:rPr>
              <a:t> </a:t>
            </a:r>
            <a:r>
              <a:rPr lang="el-GR" altLang="en-US" sz="2400" b="1" dirty="0" err="1">
                <a:latin typeface="Trebuchet MS" panose="020B0603020202020204" pitchFamily="34" charset="0"/>
              </a:rPr>
              <a:t>du</a:t>
            </a:r>
            <a:r>
              <a:rPr lang="el-GR" altLang="en-US" sz="2400" b="1" dirty="0">
                <a:latin typeface="Trebuchet MS" panose="020B0603020202020204" pitchFamily="34" charset="0"/>
              </a:rPr>
              <a:t> </a:t>
            </a:r>
            <a:r>
              <a:rPr lang="el-GR" altLang="en-US" sz="2400" b="1" dirty="0" err="1">
                <a:latin typeface="Trebuchet MS" panose="020B0603020202020204" pitchFamily="34" charset="0"/>
              </a:rPr>
              <a:t>chat</a:t>
            </a:r>
            <a:r>
              <a:rPr lang="el-GR" altLang="en-US" sz="2400" b="1" dirty="0">
                <a:latin typeface="Trebuchet MS" panose="020B0603020202020204" pitchFamily="34" charset="0"/>
              </a:rPr>
              <a:t> </a:t>
            </a:r>
            <a:r>
              <a:rPr lang="el-GR" altLang="en-US" sz="2400" b="1" dirty="0" err="1">
                <a:latin typeface="Trebuchet MS" panose="020B0603020202020204" pitchFamily="34" charset="0"/>
              </a:rPr>
              <a:t>Syndrome</a:t>
            </a:r>
            <a:r>
              <a:rPr lang="el-GR" altLang="en-US" sz="2400" b="1" dirty="0">
                <a:latin typeface="Trebuchet MS" panose="020B0603020202020204" pitchFamily="34" charset="0"/>
              </a:rPr>
              <a:t>, </a:t>
            </a:r>
            <a:r>
              <a:rPr lang="en-US" altLang="en-US" sz="2400" b="1" dirty="0">
                <a:latin typeface="Trebuchet MS" panose="020B0603020202020204" pitchFamily="34" charset="0"/>
              </a:rPr>
              <a:t>Williams, </a:t>
            </a:r>
            <a:r>
              <a:rPr lang="el-GR" altLang="en-US" sz="2400" b="1" dirty="0">
                <a:latin typeface="Trebuchet MS" panose="020B0603020202020204" pitchFamily="34" charset="0"/>
              </a:rPr>
              <a:t>Φιλαδέλφειας)</a:t>
            </a:r>
            <a:br>
              <a:rPr lang="el-GR" altLang="en-US" sz="2400" b="1" dirty="0">
                <a:latin typeface="Trebuchet MS" panose="020B0603020202020204" pitchFamily="34" charset="0"/>
              </a:rPr>
            </a:br>
            <a:r>
              <a:rPr lang="el-GR" sz="2400" dirty="0"/>
              <a:t> </a:t>
            </a:r>
            <a:endParaRPr lang="en-US" sz="2400" dirty="0"/>
          </a:p>
        </p:txBody>
      </p:sp>
      <p:sp>
        <p:nvSpPr>
          <p:cNvPr id="4" name="TextBox 3">
            <a:extLst>
              <a:ext uri="{FF2B5EF4-FFF2-40B4-BE49-F238E27FC236}">
                <a16:creationId xmlns:a16="http://schemas.microsoft.com/office/drawing/2014/main" id="{62E88FED-F8F6-019A-0FD9-7A260032D25E}"/>
              </a:ext>
            </a:extLst>
          </p:cNvPr>
          <p:cNvSpPr txBox="1"/>
          <p:nvPr/>
        </p:nvSpPr>
        <p:spPr>
          <a:xfrm>
            <a:off x="4598059" y="1554414"/>
            <a:ext cx="5029200" cy="369332"/>
          </a:xfrm>
          <a:prstGeom prst="rect">
            <a:avLst/>
          </a:prstGeom>
          <a:noFill/>
        </p:spPr>
        <p:txBody>
          <a:bodyPr wrap="square">
            <a:spAutoFit/>
          </a:bodyPr>
          <a:lstStyle/>
          <a:p>
            <a:pPr eaLnBrk="1" hangingPunct="1"/>
            <a:r>
              <a:rPr lang="el-GR" altLang="en-US" sz="1800" b="1" dirty="0" err="1">
                <a:latin typeface="Trebuchet MS" panose="020B0603020202020204" pitchFamily="34" charset="0"/>
              </a:rPr>
              <a:t>Cri</a:t>
            </a:r>
            <a:r>
              <a:rPr lang="el-GR" altLang="en-US" sz="1800" b="1" dirty="0">
                <a:latin typeface="Trebuchet MS" panose="020B0603020202020204" pitchFamily="34" charset="0"/>
              </a:rPr>
              <a:t> </a:t>
            </a:r>
            <a:r>
              <a:rPr lang="el-GR" altLang="en-US" sz="1800" b="1" dirty="0" err="1">
                <a:latin typeface="Trebuchet MS" panose="020B0603020202020204" pitchFamily="34" charset="0"/>
              </a:rPr>
              <a:t>du</a:t>
            </a:r>
            <a:r>
              <a:rPr lang="el-GR" altLang="en-US" sz="1800" b="1" dirty="0">
                <a:latin typeface="Trebuchet MS" panose="020B0603020202020204" pitchFamily="34" charset="0"/>
              </a:rPr>
              <a:t> </a:t>
            </a:r>
            <a:r>
              <a:rPr lang="el-GR" altLang="en-US" sz="1800" b="1" dirty="0" err="1">
                <a:latin typeface="Trebuchet MS" panose="020B0603020202020204" pitchFamily="34" charset="0"/>
              </a:rPr>
              <a:t>chat</a:t>
            </a:r>
            <a:r>
              <a:rPr lang="el-GR" altLang="en-US" sz="1800" b="1" dirty="0">
                <a:latin typeface="Trebuchet MS" panose="020B0603020202020204" pitchFamily="34" charset="0"/>
              </a:rPr>
              <a:t> </a:t>
            </a:r>
            <a:r>
              <a:rPr lang="el-GR" altLang="en-US" sz="1800" b="1" dirty="0" err="1">
                <a:latin typeface="Trebuchet MS" panose="020B0603020202020204" pitchFamily="34" charset="0"/>
              </a:rPr>
              <a:t>Syndrome</a:t>
            </a:r>
            <a:endParaRPr lang="el-GR" altLang="en-US" sz="1800" b="1" dirty="0">
              <a:latin typeface="Trebuchet MS" panose="020B0603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a:extLst>
              <a:ext uri="{FF2B5EF4-FFF2-40B4-BE49-F238E27FC236}">
                <a16:creationId xmlns:a16="http://schemas.microsoft.com/office/drawing/2014/main" id="{DD8565BE-809D-EF44-908C-60EC3818292C}"/>
              </a:ext>
            </a:extLst>
          </p:cNvPr>
          <p:cNvSpPr>
            <a:spLocks noChangeArrowheads="1"/>
          </p:cNvSpPr>
          <p:nvPr/>
        </p:nvSpPr>
        <p:spPr bwMode="auto">
          <a:xfrm>
            <a:off x="458788" y="555625"/>
            <a:ext cx="822642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2600" b="1">
                <a:latin typeface="Trebuchet MS" panose="020B0603020202020204" pitchFamily="34" charset="0"/>
              </a:rPr>
              <a:t>Reciprocal Translocation: Philadelphia Chromosome</a:t>
            </a:r>
          </a:p>
          <a:p>
            <a:endParaRPr lang="el-GR" altLang="en-US"/>
          </a:p>
        </p:txBody>
      </p:sp>
      <p:graphicFrame>
        <p:nvGraphicFramePr>
          <p:cNvPr id="23582" name="Group 30">
            <a:extLst>
              <a:ext uri="{FF2B5EF4-FFF2-40B4-BE49-F238E27FC236}">
                <a16:creationId xmlns:a16="http://schemas.microsoft.com/office/drawing/2014/main" id="{4B81A437-7AC6-42F2-8D3E-8BD32B3B9331}"/>
              </a:ext>
            </a:extLst>
          </p:cNvPr>
          <p:cNvGraphicFramePr>
            <a:graphicFrameLocks noGrp="1"/>
          </p:cNvGraphicFramePr>
          <p:nvPr/>
        </p:nvGraphicFramePr>
        <p:xfrm>
          <a:off x="458788" y="2119313"/>
          <a:ext cx="4000500" cy="3230872"/>
        </p:xfrm>
        <a:graphic>
          <a:graphicData uri="http://schemas.openxmlformats.org/drawingml/2006/table">
            <a:tbl>
              <a:tblPr/>
              <a:tblGrid>
                <a:gridCol w="4000500">
                  <a:extLst>
                    <a:ext uri="{9D8B030D-6E8A-4147-A177-3AD203B41FA5}">
                      <a16:colId xmlns:a16="http://schemas.microsoft.com/office/drawing/2014/main" val="20000"/>
                    </a:ext>
                  </a:extLst>
                </a:gridCol>
              </a:tblGrid>
              <a:tr h="3230562">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chemeClr val="tx1"/>
                          </a:solidFill>
                          <a:effectLst/>
                          <a:latin typeface="Arial" pitchFamily="34" charset="0"/>
                        </a:rPr>
                        <a:t>Αμοιβαία μετατόπιση τμήματων στα χρωμοσώματα 9 και 22.</a:t>
                      </a:r>
                    </a:p>
                    <a:p>
                      <a:pPr marL="0" marR="0" lvl="0" indent="0" algn="l" defTabSz="914400" rtl="0" eaLnBrk="1" fontAlgn="t" latinLnBrk="0" hangingPunct="1">
                        <a:lnSpc>
                          <a:spcPct val="100000"/>
                        </a:lnSpc>
                        <a:spcBef>
                          <a:spcPct val="0"/>
                        </a:spcBef>
                        <a:spcAft>
                          <a:spcPct val="0"/>
                        </a:spcAft>
                        <a:buClrTx/>
                        <a:buSzTx/>
                        <a:buFontTx/>
                        <a:buNone/>
                        <a:tabLst/>
                      </a:pPr>
                      <a:r>
                        <a:rPr kumimoji="0" lang="el-GR" sz="2400" b="0" i="0" u="none" strike="noStrike" cap="none" normalizeH="0" baseline="0">
                          <a:ln>
                            <a:noFill/>
                          </a:ln>
                          <a:solidFill>
                            <a:schemeClr val="tx1"/>
                          </a:solidFill>
                          <a:effectLst/>
                          <a:latin typeface="Arial" pitchFamily="34" charset="0"/>
                        </a:rPr>
                        <a:t>Τα άτομα αυτά αναπτύσσουν Χρόνοια Μυελογενή Λευκαιμία. Αλλοίωση του γονιδίου </a:t>
                      </a:r>
                      <a:r>
                        <a:rPr kumimoji="0" lang="en-US" sz="2400" b="0" i="1" u="none" strike="noStrike" cap="none" normalizeH="0" baseline="0">
                          <a:ln>
                            <a:noFill/>
                          </a:ln>
                          <a:solidFill>
                            <a:schemeClr val="tx1"/>
                          </a:solidFill>
                          <a:effectLst/>
                          <a:latin typeface="Arial" pitchFamily="34" charset="0"/>
                        </a:rPr>
                        <a:t>abl.</a:t>
                      </a:r>
                      <a:endParaRPr kumimoji="0" lang="el-GR" sz="2400" b="0" i="1" u="none" strike="noStrike" cap="none" normalizeH="0" baseline="0">
                        <a:ln>
                          <a:noFill/>
                        </a:ln>
                        <a:solidFill>
                          <a:schemeClr val="tx1"/>
                        </a:solidFill>
                        <a:effectLst/>
                        <a:latin typeface="Arial" pitchFamily="34" charset="0"/>
                      </a:endParaRPr>
                    </a:p>
                    <a:p>
                      <a:pPr marL="0" marR="0" lvl="0" indent="0" algn="l" defTabSz="914400" rtl="0" eaLnBrk="1" fontAlgn="t" latinLnBrk="0" hangingPunct="1">
                        <a:lnSpc>
                          <a:spcPct val="100000"/>
                        </a:lnSpc>
                        <a:spcBef>
                          <a:spcPct val="0"/>
                        </a:spcBef>
                        <a:spcAft>
                          <a:spcPct val="0"/>
                        </a:spcAft>
                        <a:buClrTx/>
                        <a:buSzTx/>
                        <a:buFontTx/>
                        <a:buNone/>
                        <a:tabLst/>
                      </a:pPr>
                      <a:endParaRPr kumimoji="0" lang="el-GR" sz="2400" b="0" i="1" u="none" strike="noStrike" cap="none" normalizeH="0" baseline="0">
                        <a:ln>
                          <a:noFill/>
                        </a:ln>
                        <a:solidFill>
                          <a:schemeClr val="tx1"/>
                        </a:solidFill>
                        <a:effectLst/>
                        <a:latin typeface="Arial" pitchFamily="34" charset="0"/>
                      </a:endParaRPr>
                    </a:p>
                    <a:p>
                      <a:pPr marL="0" marR="0" lvl="0" indent="0" algn="l" defTabSz="914400" rtl="0" eaLnBrk="1" fontAlgn="t" latinLnBrk="0" hangingPunct="1">
                        <a:lnSpc>
                          <a:spcPct val="100000"/>
                        </a:lnSpc>
                        <a:spcBef>
                          <a:spcPct val="0"/>
                        </a:spcBef>
                        <a:spcAft>
                          <a:spcPct val="0"/>
                        </a:spcAft>
                        <a:buClrTx/>
                        <a:buSzTx/>
                        <a:buFontTx/>
                        <a:buNone/>
                        <a:tabLst/>
                      </a:pPr>
                      <a:r>
                        <a:rPr kumimoji="0" lang="el-GR" sz="1400" b="0" i="0" u="none" strike="noStrike" cap="none" normalizeH="0" baseline="0">
                          <a:ln>
                            <a:noFill/>
                          </a:ln>
                          <a:solidFill>
                            <a:schemeClr val="tx1"/>
                          </a:solidFill>
                          <a:effectLst/>
                          <a:latin typeface="Arial" pitchFamily="34" charset="0"/>
                        </a:rPr>
                        <a:t>. </a:t>
                      </a:r>
                    </a:p>
                  </a:txBody>
                  <a:tcPr marT="45716" marB="45716"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43013" name="Picture 6" descr="Philadelphia Karyotype">
            <a:extLst>
              <a:ext uri="{FF2B5EF4-FFF2-40B4-BE49-F238E27FC236}">
                <a16:creationId xmlns:a16="http://schemas.microsoft.com/office/drawing/2014/main" id="{64B80547-672B-06F0-923E-0A8A95D0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981075"/>
            <a:ext cx="4105275"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E2C4E358-2F4E-33A2-12BF-210B7181B1CE}"/>
              </a:ext>
            </a:extLst>
          </p:cNvPr>
          <p:cNvSpPr>
            <a:spLocks noChangeArrowheads="1"/>
          </p:cNvSpPr>
          <p:nvPr/>
        </p:nvSpPr>
        <p:spPr bwMode="auto">
          <a:xfrm>
            <a:off x="2571750" y="244475"/>
            <a:ext cx="3105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2600" b="1">
                <a:latin typeface="Trebuchet MS" panose="020B0603020202020204" pitchFamily="34" charset="0"/>
              </a:rPr>
              <a:t>Williams Syndrome</a:t>
            </a:r>
          </a:p>
          <a:p>
            <a:endParaRPr lang="el-GR" altLang="en-US"/>
          </a:p>
        </p:txBody>
      </p:sp>
      <p:graphicFrame>
        <p:nvGraphicFramePr>
          <p:cNvPr id="24592" name="Group 16">
            <a:extLst>
              <a:ext uri="{FF2B5EF4-FFF2-40B4-BE49-F238E27FC236}">
                <a16:creationId xmlns:a16="http://schemas.microsoft.com/office/drawing/2014/main" id="{A4102F58-585D-FB57-0ED9-EFA1EDB5A70E}"/>
              </a:ext>
            </a:extLst>
          </p:cNvPr>
          <p:cNvGraphicFramePr>
            <a:graphicFrameLocks noGrp="1"/>
          </p:cNvGraphicFramePr>
          <p:nvPr/>
        </p:nvGraphicFramePr>
        <p:xfrm>
          <a:off x="1403350" y="6381750"/>
          <a:ext cx="4000500" cy="2774950"/>
        </p:xfrm>
        <a:graphic>
          <a:graphicData uri="http://schemas.openxmlformats.org/drawingml/2006/table">
            <a:tbl>
              <a:tblPr/>
              <a:tblGrid>
                <a:gridCol w="4000500">
                  <a:extLst>
                    <a:ext uri="{9D8B030D-6E8A-4147-A177-3AD203B41FA5}">
                      <a16:colId xmlns:a16="http://schemas.microsoft.com/office/drawing/2014/main" val="20000"/>
                    </a:ext>
                  </a:extLst>
                </a:gridCol>
              </a:tblGrid>
              <a:tr h="277495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l-GR" sz="600" b="0" i="0" u="none" strike="noStrike" cap="none" normalizeH="0" baseline="0">
                          <a:ln>
                            <a:noFill/>
                          </a:ln>
                          <a:solidFill>
                            <a:schemeClr val="tx1"/>
                          </a:solidFill>
                          <a:effectLst/>
                          <a:latin typeface="Arial" pitchFamily="34" charset="0"/>
                        </a:rPr>
                        <a:t>  </a:t>
                      </a:r>
                      <a:r>
                        <a:rPr kumimoji="0" lang="el-GR" sz="16400" b="0" i="0" u="none" strike="noStrike" cap="none" normalizeH="0" baseline="0">
                          <a:ln>
                            <a:noFill/>
                          </a:ln>
                          <a:solidFill>
                            <a:schemeClr val="tx1"/>
                          </a:solidFill>
                          <a:effectLst/>
                          <a:latin typeface="Arial" pitchFamily="34" charset="0"/>
                        </a:rPr>
                        <a:t> </a:t>
                      </a:r>
                      <a:r>
                        <a:rPr kumimoji="0" lang="el-GR" sz="600" b="0" i="0" u="none" strike="noStrike" cap="none" normalizeH="0" baseline="0">
                          <a:ln>
                            <a:noFill/>
                          </a:ln>
                          <a:solidFill>
                            <a:schemeClr val="tx1"/>
                          </a:solidFill>
                          <a:effectLst/>
                          <a:latin typeface="Arial" pitchFamily="34" charset="0"/>
                        </a:rPr>
                        <a:t>                                                                                  </a:t>
                      </a:r>
                      <a:endParaRPr kumimoji="0" lang="el-GR" sz="300" b="0" i="0" u="none" strike="noStrike" cap="none" normalizeH="0" baseline="0">
                        <a:ln>
                          <a:noFill/>
                        </a:ln>
                        <a:solidFill>
                          <a:schemeClr val="tx1"/>
                        </a:solidFill>
                        <a:effectLst/>
                        <a:latin typeface="Arial" pitchFamily="34" charset="0"/>
                      </a:endParaRP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44037" name="Picture 6" descr="Williams person">
            <a:extLst>
              <a:ext uri="{FF2B5EF4-FFF2-40B4-BE49-F238E27FC236}">
                <a16:creationId xmlns:a16="http://schemas.microsoft.com/office/drawing/2014/main" id="{D1D90889-0E53-EC01-3FDF-B179AAC25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66" y="720569"/>
            <a:ext cx="4175125"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D9729DD-09EF-F602-75E5-1A2A76C8AA8F}"/>
              </a:ext>
            </a:extLst>
          </p:cNvPr>
          <p:cNvSpPr txBox="1"/>
          <p:nvPr/>
        </p:nvSpPr>
        <p:spPr>
          <a:xfrm>
            <a:off x="5016192" y="1484784"/>
            <a:ext cx="3716542" cy="2585323"/>
          </a:xfrm>
          <a:prstGeom prst="rect">
            <a:avLst/>
          </a:prstGeom>
          <a:noFill/>
        </p:spPr>
        <p:txBody>
          <a:bodyPr wrap="square">
            <a:spAutoFit/>
          </a:bodyPr>
          <a:lstStyle/>
          <a:p>
            <a:pPr eaLnBrk="1" hangingPunct="1"/>
            <a:r>
              <a:rPr lang="el-GR" altLang="en-US" sz="1800" b="1" dirty="0"/>
              <a:t>Σύνδρομο </a:t>
            </a:r>
            <a:r>
              <a:rPr lang="el-GR" altLang="en-US" sz="1800" b="1" dirty="0" err="1"/>
              <a:t>Williams</a:t>
            </a:r>
            <a:r>
              <a:rPr lang="el-GR" altLang="en-US" sz="1800" b="1" dirty="0"/>
              <a:t> </a:t>
            </a:r>
            <a:endParaRPr lang="el-GR" altLang="en-US" dirty="0"/>
          </a:p>
          <a:p>
            <a:pPr eaLnBrk="1" hangingPunct="1"/>
            <a:endParaRPr lang="el-GR" altLang="en-US" dirty="0"/>
          </a:p>
          <a:p>
            <a:pPr eaLnBrk="1" hangingPunct="1"/>
            <a:r>
              <a:rPr lang="el-GR" altLang="en-US" sz="1800" dirty="0"/>
              <a:t>Έλλειψη ενός πολύ μικρού τμήματος του Χρωμοσώματος-7.</a:t>
            </a:r>
          </a:p>
          <a:p>
            <a:pPr eaLnBrk="1" hangingPunct="1"/>
            <a:r>
              <a:rPr lang="el-GR" altLang="en-US" sz="1800" dirty="0"/>
              <a:t>Έλλειψη του γονιδίου που ελέγχει την </a:t>
            </a:r>
            <a:r>
              <a:rPr lang="el-GR" altLang="en-US" sz="1800" dirty="0" err="1"/>
              <a:t>πρωτεϊνη</a:t>
            </a:r>
            <a:r>
              <a:rPr lang="el-GR" altLang="en-US" sz="1800" dirty="0"/>
              <a:t> </a:t>
            </a:r>
            <a:r>
              <a:rPr lang="el-GR" altLang="en-US" sz="1800" dirty="0" err="1"/>
              <a:t>Ελαστίνη</a:t>
            </a:r>
            <a:r>
              <a:rPr lang="el-GR" altLang="en-US" sz="1800" dirty="0"/>
              <a:t>. Η τελευταία προσδίδει στα αγγεία την ελαστικότητα και την αντοχή.</a:t>
            </a:r>
          </a:p>
          <a:p>
            <a:pPr eaLnBrk="1" hangingPunct="1"/>
            <a:r>
              <a:rPr lang="el-GR" altLang="en-US" sz="1800" dirty="0"/>
              <a:t>Αγγειακές παθήσεις.</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85409AD7-1E28-00E1-E36E-675D7F0038B7}"/>
              </a:ext>
            </a:extLst>
          </p:cNvPr>
          <p:cNvSpPr>
            <a:spLocks noGrp="1"/>
          </p:cNvSpPr>
          <p:nvPr>
            <p:ph type="title"/>
          </p:nvPr>
        </p:nvSpPr>
        <p:spPr/>
        <p:txBody>
          <a:bodyPr vert="horz" wrap="square" lIns="91440" tIns="45720" rIns="91440" bIns="45720" numCol="1" anchor="ctr" anchorCtr="0" compatLnSpc="1">
            <a:prstTxWarp prst="textNoShape">
              <a:avLst/>
            </a:prstTxWarp>
            <a:normAutofit fontScale="90000"/>
          </a:bodyPr>
          <a:lstStyle/>
          <a:p>
            <a:pPr>
              <a:lnSpc>
                <a:spcPct val="90000"/>
              </a:lnSpc>
            </a:pPr>
            <a:r>
              <a:rPr lang="el-GR" sz="3400" b="0" i="0">
                <a:effectLst/>
              </a:rPr>
              <a:t>ΠΡΟΓΕΝΝΗΤΙΚΕΣ Επεμβατικές μέθοδοι διάγνωσης κατά τη διάρκεια της κύησης</a:t>
            </a:r>
            <a:endParaRPr lang="en-US" sz="3400"/>
          </a:p>
        </p:txBody>
      </p:sp>
      <p:graphicFrame>
        <p:nvGraphicFramePr>
          <p:cNvPr id="6" name="TextBox 2">
            <a:extLst>
              <a:ext uri="{FF2B5EF4-FFF2-40B4-BE49-F238E27FC236}">
                <a16:creationId xmlns:a16="http://schemas.microsoft.com/office/drawing/2014/main" id="{4C7F3148-7066-02FF-2953-77BA04B2D283}"/>
              </a:ext>
            </a:extLst>
          </p:cNvPr>
          <p:cNvGraphicFramePr/>
          <p:nvPr>
            <p:extLst>
              <p:ext uri="{D42A27DB-BD31-4B8C-83A1-F6EECF244321}">
                <p14:modId xmlns:p14="http://schemas.microsoft.com/office/powerpoint/2010/main" val="160194510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02583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a:extLst>
              <a:ext uri="{FF2B5EF4-FFF2-40B4-BE49-F238E27FC236}">
                <a16:creationId xmlns:a16="http://schemas.microsoft.com/office/drawing/2014/main" id="{C86C9C69-A54B-3E51-2960-4D4B6E2D9C58}"/>
              </a:ext>
            </a:extLst>
          </p:cNvPr>
          <p:cNvSpPr>
            <a:spLocks noChangeArrowheads="1"/>
          </p:cNvSpPr>
          <p:nvPr/>
        </p:nvSpPr>
        <p:spPr bwMode="auto">
          <a:xfrm>
            <a:off x="0" y="1947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5122" name="Object 4">
            <a:extLst>
              <a:ext uri="{FF2B5EF4-FFF2-40B4-BE49-F238E27FC236}">
                <a16:creationId xmlns:a16="http://schemas.microsoft.com/office/drawing/2014/main" id="{77E2BAF5-A71D-BFD2-03C5-A57FB1F21CC2}"/>
              </a:ext>
            </a:extLst>
          </p:cNvPr>
          <p:cNvGraphicFramePr>
            <a:graphicFrameLocks noChangeAspect="1"/>
          </p:cNvGraphicFramePr>
          <p:nvPr>
            <p:extLst>
              <p:ext uri="{D42A27DB-BD31-4B8C-83A1-F6EECF244321}">
                <p14:modId xmlns:p14="http://schemas.microsoft.com/office/powerpoint/2010/main" val="2457267502"/>
              </p:ext>
            </p:extLst>
          </p:nvPr>
        </p:nvGraphicFramePr>
        <p:xfrm>
          <a:off x="53975" y="824164"/>
          <a:ext cx="9036050" cy="6018213"/>
        </p:xfrm>
        <a:graphic>
          <a:graphicData uri="http://schemas.openxmlformats.org/presentationml/2006/ole">
            <mc:AlternateContent xmlns:mc="http://schemas.openxmlformats.org/markup-compatibility/2006">
              <mc:Choice xmlns:v="urn:schemas-microsoft-com:vml" Requires="v">
                <p:oleObj name="Bitmap Image" r:id="rId3" imgW="3407741" imgH="2273627" progId="Paint.Picture">
                  <p:embed/>
                </p:oleObj>
              </mc:Choice>
              <mc:Fallback>
                <p:oleObj name="Bitmap Image" r:id="rId3" imgW="3407741" imgH="2273627" progId="Paint.Picture">
                  <p:embed/>
                  <p:pic>
                    <p:nvPicPr>
                      <p:cNvPr id="5122" name="Object 4">
                        <a:extLst>
                          <a:ext uri="{FF2B5EF4-FFF2-40B4-BE49-F238E27FC236}">
                            <a16:creationId xmlns:a16="http://schemas.microsoft.com/office/drawing/2014/main" id="{77E2BAF5-A71D-BFD2-03C5-A57FB1F21C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824164"/>
                        <a:ext cx="9036050" cy="6018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Τίτλος 1">
            <a:extLst>
              <a:ext uri="{FF2B5EF4-FFF2-40B4-BE49-F238E27FC236}">
                <a16:creationId xmlns:a16="http://schemas.microsoft.com/office/drawing/2014/main" id="{E730FB58-6B8B-3BC0-7771-086B82820338}"/>
              </a:ext>
            </a:extLst>
          </p:cNvPr>
          <p:cNvSpPr>
            <a:spLocks noGrp="1"/>
          </p:cNvSpPr>
          <p:nvPr>
            <p:ph type="title"/>
          </p:nvPr>
        </p:nvSpPr>
        <p:spPr>
          <a:xfrm>
            <a:off x="457200" y="274638"/>
            <a:ext cx="8229600" cy="778098"/>
          </a:xfrm>
        </p:spPr>
        <p:txBody>
          <a:bodyPr/>
          <a:lstStyle/>
          <a:p>
            <a:r>
              <a:rPr lang="el-GR" sz="2400" dirty="0"/>
              <a:t>ΠΡΟΛΗΨΗ ΧΡΩΜΟΣΩΜΙΚΩΝ ΣΥΝΔΡΟΜΩΝ</a:t>
            </a:r>
            <a:endParaRPr lang="en-US" sz="2400" dirty="0"/>
          </a:p>
        </p:txBody>
      </p:sp>
    </p:spTree>
    <p:extLst>
      <p:ext uri="{BB962C8B-B14F-4D97-AF65-F5344CB8AC3E}">
        <p14:creationId xmlns:p14="http://schemas.microsoft.com/office/powerpoint/2010/main" val="29502801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a:extLst>
              <a:ext uri="{FF2B5EF4-FFF2-40B4-BE49-F238E27FC236}">
                <a16:creationId xmlns:a16="http://schemas.microsoft.com/office/drawing/2014/main" id="{AC352054-42E3-C9FE-31FA-9EB958BF4BC2}"/>
              </a:ext>
            </a:extLst>
          </p:cNvPr>
          <p:cNvSpPr>
            <a:spLocks noChangeArrowheads="1"/>
          </p:cNvSpPr>
          <p:nvPr/>
        </p:nvSpPr>
        <p:spPr bwMode="auto">
          <a:xfrm>
            <a:off x="0" y="1947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6146" name="Object 4">
            <a:extLst>
              <a:ext uri="{FF2B5EF4-FFF2-40B4-BE49-F238E27FC236}">
                <a16:creationId xmlns:a16="http://schemas.microsoft.com/office/drawing/2014/main" id="{E37BED6E-B23C-82CA-6254-FC7DEBCF6678}"/>
              </a:ext>
            </a:extLst>
          </p:cNvPr>
          <p:cNvGraphicFramePr>
            <a:graphicFrameLocks noChangeAspect="1"/>
          </p:cNvGraphicFramePr>
          <p:nvPr/>
        </p:nvGraphicFramePr>
        <p:xfrm>
          <a:off x="539750" y="261938"/>
          <a:ext cx="7993063" cy="5249862"/>
        </p:xfrm>
        <a:graphic>
          <a:graphicData uri="http://schemas.openxmlformats.org/presentationml/2006/ole">
            <mc:AlternateContent xmlns:mc="http://schemas.openxmlformats.org/markup-compatibility/2006">
              <mc:Choice xmlns:v="urn:schemas-microsoft-com:vml" Requires="v">
                <p:oleObj name="Bitmap Image" r:id="rId3" imgW="3407741" imgH="2273627" progId="Paint.Picture">
                  <p:embed/>
                </p:oleObj>
              </mc:Choice>
              <mc:Fallback>
                <p:oleObj name="Bitmap Image" r:id="rId3" imgW="3407741" imgH="2273627" progId="Paint.Picture">
                  <p:embed/>
                  <p:pic>
                    <p:nvPicPr>
                      <p:cNvPr id="6146" name="Object 4">
                        <a:extLst>
                          <a:ext uri="{FF2B5EF4-FFF2-40B4-BE49-F238E27FC236}">
                            <a16:creationId xmlns:a16="http://schemas.microsoft.com/office/drawing/2014/main" id="{E37BED6E-B23C-82CA-6254-FC7DEBCF66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61938"/>
                        <a:ext cx="7993063" cy="5249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a:extLst>
              <a:ext uri="{FF2B5EF4-FFF2-40B4-BE49-F238E27FC236}">
                <a16:creationId xmlns:a16="http://schemas.microsoft.com/office/drawing/2014/main" id="{95EB05F0-ABF8-421E-3039-79574FBAA8EB}"/>
              </a:ext>
            </a:extLst>
          </p:cNvPr>
          <p:cNvSpPr txBox="1"/>
          <p:nvPr/>
        </p:nvSpPr>
        <p:spPr>
          <a:xfrm>
            <a:off x="539750" y="5733256"/>
            <a:ext cx="7993063" cy="646331"/>
          </a:xfrm>
          <a:prstGeom prst="rect">
            <a:avLst/>
          </a:prstGeom>
          <a:noFill/>
        </p:spPr>
        <p:txBody>
          <a:bodyPr wrap="square" rtlCol="0">
            <a:spAutoFit/>
          </a:bodyPr>
          <a:lstStyle/>
          <a:p>
            <a:r>
              <a:rPr lang="en-US" altLang="en-US" sz="1800" dirty="0"/>
              <a:t>SOS!!!!! </a:t>
            </a:r>
            <a:r>
              <a:rPr lang="el-GR" altLang="en-US" sz="1800" dirty="0"/>
              <a:t>ΠΙΟ ΑΝΑΛΥΤΙΚΑ ΣΤΟ ΚΕΦ. 5 ΤΟΥ ΒΙΒΛΙΟΥ</a:t>
            </a:r>
            <a:endParaRPr lang="en-US" altLang="en-US" sz="1800" dirty="0"/>
          </a:p>
          <a:p>
            <a:endParaRPr lang="en-US" dirty="0"/>
          </a:p>
        </p:txBody>
      </p:sp>
    </p:spTree>
    <p:extLst>
      <p:ext uri="{BB962C8B-B14F-4D97-AF65-F5344CB8AC3E}">
        <p14:creationId xmlns:p14="http://schemas.microsoft.com/office/powerpoint/2010/main" val="139958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4" cstate="print"/>
          <a:srcRect/>
          <a:stretch>
            <a:fillRect/>
          </a:stretch>
        </p:blipFill>
        <p:spPr bwMode="auto">
          <a:xfrm>
            <a:off x="2428875" y="150813"/>
            <a:ext cx="4786313" cy="7319962"/>
          </a:xfrm>
          <a:prstGeom prst="rect">
            <a:avLst/>
          </a:prstGeom>
          <a:noFill/>
          <a:ln w="9525">
            <a:noFill/>
            <a:miter lim="800000"/>
            <a:headEnd/>
            <a:tailEnd/>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5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45AE8E-7E84-8442-2FB6-9B65FBD95B6F}"/>
              </a:ext>
            </a:extLst>
          </p:cNvPr>
          <p:cNvSpPr txBox="1"/>
          <p:nvPr/>
        </p:nvSpPr>
        <p:spPr>
          <a:xfrm>
            <a:off x="125760" y="1556792"/>
            <a:ext cx="8892480" cy="4221669"/>
          </a:xfrm>
          <a:prstGeom prst="rect">
            <a:avLst/>
          </a:prstGeom>
          <a:noFill/>
        </p:spPr>
        <p:txBody>
          <a:bodyPr wrap="square">
            <a:spAutoFit/>
          </a:bodyPr>
          <a:lstStyle/>
          <a:p>
            <a:pPr algn="l">
              <a:lnSpc>
                <a:spcPts val="1875"/>
              </a:lnSpc>
              <a:spcAft>
                <a:spcPts val="1500"/>
              </a:spcAft>
            </a:pPr>
            <a:endParaRPr lang="el-GR" b="0" i="0" dirty="0">
              <a:solidFill>
                <a:srgbClr val="6D8190"/>
              </a:solidFill>
              <a:effectLst/>
              <a:latin typeface="Roboto" panose="02000000000000000000" pitchFamily="2" charset="0"/>
            </a:endParaRPr>
          </a:p>
          <a:p>
            <a:pPr algn="l">
              <a:spcAft>
                <a:spcPts val="1500"/>
              </a:spcAft>
            </a:pPr>
            <a:r>
              <a:rPr lang="el-GR" sz="2400" dirty="0">
                <a:solidFill>
                  <a:srgbClr val="6D8190"/>
                </a:solidFill>
                <a:latin typeface="Roboto" panose="02000000000000000000" pitchFamily="2" charset="0"/>
              </a:rPr>
              <a:t>Α</a:t>
            </a:r>
            <a:r>
              <a:rPr lang="el-GR" sz="2400" b="0" i="0" dirty="0">
                <a:solidFill>
                  <a:srgbClr val="6D8190"/>
                </a:solidFill>
                <a:effectLst/>
                <a:latin typeface="Roboto" panose="02000000000000000000" pitchFamily="2" charset="0"/>
              </a:rPr>
              <a:t>ποτελεί μια επανάσταση στον τομέα της προγεννητικής διάγνωσης </a:t>
            </a:r>
            <a:r>
              <a:rPr lang="el-GR" sz="2400" b="0" i="0" dirty="0" err="1">
                <a:solidFill>
                  <a:srgbClr val="6D8190"/>
                </a:solidFill>
                <a:effectLst/>
                <a:latin typeface="Roboto" panose="02000000000000000000" pitchFamily="2" charset="0"/>
              </a:rPr>
              <a:t>χρωμοσωμικών</a:t>
            </a:r>
            <a:r>
              <a:rPr lang="el-GR" sz="2400" b="0" i="0" dirty="0">
                <a:solidFill>
                  <a:srgbClr val="6D8190"/>
                </a:solidFill>
                <a:effectLst/>
                <a:latin typeface="Roboto" panose="02000000000000000000" pitchFamily="2" charset="0"/>
              </a:rPr>
              <a:t> ανωμαλιών. Η επιτυχία της εξέτασης στηρίζεται στην απομόνωση και μελέτη του ελεύθερου DNA του εμβρύου που περνά στην κυκλοφορία της μητέρας κατά τη διάρκεια της κύησης. Το γενετικό αυτό υλικό ελέγχεται για την παρουσία </a:t>
            </a:r>
            <a:r>
              <a:rPr lang="el-GR" sz="2400" b="0" i="0" dirty="0" err="1">
                <a:solidFill>
                  <a:srgbClr val="6D8190"/>
                </a:solidFill>
                <a:effectLst/>
                <a:latin typeface="Roboto" panose="02000000000000000000" pitchFamily="2" charset="0"/>
              </a:rPr>
              <a:t>χρωμοσωμικών</a:t>
            </a:r>
            <a:r>
              <a:rPr lang="el-GR" sz="2400" b="0" i="0" dirty="0">
                <a:solidFill>
                  <a:srgbClr val="6D8190"/>
                </a:solidFill>
                <a:effectLst/>
                <a:latin typeface="Roboto" panose="02000000000000000000" pitchFamily="2" charset="0"/>
              </a:rPr>
              <a:t> ανωμαλιών, όπως είναι η </a:t>
            </a:r>
            <a:r>
              <a:rPr lang="el-GR" sz="2400" b="0" i="0" dirty="0" err="1">
                <a:solidFill>
                  <a:srgbClr val="6D8190"/>
                </a:solidFill>
                <a:effectLst/>
                <a:latin typeface="Roboto" panose="02000000000000000000" pitchFamily="2" charset="0"/>
              </a:rPr>
              <a:t>τρισωμία</a:t>
            </a:r>
            <a:r>
              <a:rPr lang="el-GR" sz="2400" b="0" i="0" dirty="0">
                <a:solidFill>
                  <a:srgbClr val="6D8190"/>
                </a:solidFill>
                <a:effectLst/>
                <a:latin typeface="Roboto" panose="02000000000000000000" pitchFamily="2" charset="0"/>
              </a:rPr>
              <a:t> 21 (σύνδρομο </a:t>
            </a:r>
            <a:r>
              <a:rPr lang="el-GR" sz="2400" b="0" i="0" dirty="0" err="1">
                <a:solidFill>
                  <a:srgbClr val="6D8190"/>
                </a:solidFill>
                <a:effectLst/>
                <a:latin typeface="Roboto" panose="02000000000000000000" pitchFamily="2" charset="0"/>
              </a:rPr>
              <a:t>Down</a:t>
            </a:r>
            <a:r>
              <a:rPr lang="el-GR" sz="2400" b="0" i="0" dirty="0">
                <a:solidFill>
                  <a:srgbClr val="6D8190"/>
                </a:solidFill>
                <a:effectLst/>
                <a:latin typeface="Roboto" panose="02000000000000000000" pitchFamily="2" charset="0"/>
              </a:rPr>
              <a:t>), και πραγματοποιείται με απλή αιμοληψία της μητέρας χωρίς την χρησιμοποίηση επεμβατικών  μεθόδων λήψης </a:t>
            </a:r>
            <a:r>
              <a:rPr lang="el-GR" sz="2400" b="0" i="0" dirty="0" err="1">
                <a:solidFill>
                  <a:srgbClr val="6D8190"/>
                </a:solidFill>
                <a:effectLst/>
                <a:latin typeface="Roboto" panose="02000000000000000000" pitchFamily="2" charset="0"/>
              </a:rPr>
              <a:t>τροφοβλάστης</a:t>
            </a:r>
            <a:r>
              <a:rPr lang="el-GR" sz="2400" b="0" i="0" dirty="0">
                <a:solidFill>
                  <a:srgbClr val="6D8190"/>
                </a:solidFill>
                <a:effectLst/>
                <a:latin typeface="Roboto" panose="02000000000000000000" pitchFamily="2" charset="0"/>
              </a:rPr>
              <a:t> ή αμνιακού υγρού.</a:t>
            </a:r>
          </a:p>
        </p:txBody>
      </p:sp>
      <p:sp>
        <p:nvSpPr>
          <p:cNvPr id="4" name="Τίτλος 3">
            <a:extLst>
              <a:ext uri="{FF2B5EF4-FFF2-40B4-BE49-F238E27FC236}">
                <a16:creationId xmlns:a16="http://schemas.microsoft.com/office/drawing/2014/main" id="{E66178FF-70F6-C4E6-4EFE-66158185B481}"/>
              </a:ext>
            </a:extLst>
          </p:cNvPr>
          <p:cNvSpPr>
            <a:spLocks noGrp="1"/>
          </p:cNvSpPr>
          <p:nvPr>
            <p:ph type="title"/>
          </p:nvPr>
        </p:nvSpPr>
        <p:spPr/>
        <p:txBody>
          <a:bodyPr>
            <a:normAutofit fontScale="90000"/>
          </a:bodyPr>
          <a:lstStyle/>
          <a:p>
            <a:r>
              <a:rPr lang="el-GR" b="1" i="0" dirty="0">
                <a:solidFill>
                  <a:srgbClr val="6D8190"/>
                </a:solidFill>
                <a:effectLst/>
                <a:latin typeface="Roboto" panose="02000000000000000000" pitchFamily="2" charset="0"/>
              </a:rPr>
              <a:t>Μη Επεμβατικός Προγεννητικός Έλεγχος (ΝIPT)</a:t>
            </a:r>
            <a:endParaRPr lang="en-US" dirty="0"/>
          </a:p>
        </p:txBody>
      </p:sp>
    </p:spTree>
    <p:extLst>
      <p:ext uri="{BB962C8B-B14F-4D97-AF65-F5344CB8AC3E}">
        <p14:creationId xmlns:p14="http://schemas.microsoft.com/office/powerpoint/2010/main" val="26161508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5E983E8D-401B-AA24-3D13-E058427D7C47}"/>
              </a:ext>
            </a:extLst>
          </p:cNvPr>
          <p:cNvGraphicFramePr>
            <a:graphicFrameLocks noGrp="1"/>
          </p:cNvGraphicFramePr>
          <p:nvPr>
            <p:extLst>
              <p:ext uri="{D42A27DB-BD31-4B8C-83A1-F6EECF244321}">
                <p14:modId xmlns:p14="http://schemas.microsoft.com/office/powerpoint/2010/main" val="2617518631"/>
              </p:ext>
            </p:extLst>
          </p:nvPr>
        </p:nvGraphicFramePr>
        <p:xfrm>
          <a:off x="0" y="0"/>
          <a:ext cx="9036496" cy="6858001"/>
        </p:xfrm>
        <a:graphic>
          <a:graphicData uri="http://schemas.openxmlformats.org/drawingml/2006/table">
            <a:tbl>
              <a:tblPr>
                <a:tableStyleId>{5C22544A-7EE6-4342-B048-85BDC9FD1C3A}</a:tableStyleId>
              </a:tblPr>
              <a:tblGrid>
                <a:gridCol w="365212">
                  <a:extLst>
                    <a:ext uri="{9D8B030D-6E8A-4147-A177-3AD203B41FA5}">
                      <a16:colId xmlns:a16="http://schemas.microsoft.com/office/drawing/2014/main" val="3258699260"/>
                    </a:ext>
                  </a:extLst>
                </a:gridCol>
                <a:gridCol w="211139">
                  <a:extLst>
                    <a:ext uri="{9D8B030D-6E8A-4147-A177-3AD203B41FA5}">
                      <a16:colId xmlns:a16="http://schemas.microsoft.com/office/drawing/2014/main" val="2366465035"/>
                    </a:ext>
                  </a:extLst>
                </a:gridCol>
                <a:gridCol w="7732265">
                  <a:extLst>
                    <a:ext uri="{9D8B030D-6E8A-4147-A177-3AD203B41FA5}">
                      <a16:colId xmlns:a16="http://schemas.microsoft.com/office/drawing/2014/main" val="3727462456"/>
                    </a:ext>
                  </a:extLst>
                </a:gridCol>
                <a:gridCol w="516741">
                  <a:extLst>
                    <a:ext uri="{9D8B030D-6E8A-4147-A177-3AD203B41FA5}">
                      <a16:colId xmlns:a16="http://schemas.microsoft.com/office/drawing/2014/main" val="2747566844"/>
                    </a:ext>
                  </a:extLst>
                </a:gridCol>
                <a:gridCol w="211139">
                  <a:extLst>
                    <a:ext uri="{9D8B030D-6E8A-4147-A177-3AD203B41FA5}">
                      <a16:colId xmlns:a16="http://schemas.microsoft.com/office/drawing/2014/main" val="1819228182"/>
                    </a:ext>
                  </a:extLst>
                </a:gridCol>
              </a:tblGrid>
              <a:tr h="822672">
                <a:tc>
                  <a:txBody>
                    <a:bodyPr/>
                    <a:lstStyle/>
                    <a:p>
                      <a:pPr marL="0" marR="0" algn="just">
                        <a:spcBef>
                          <a:spcPts val="0"/>
                        </a:spcBef>
                        <a:spcAft>
                          <a:spcPts val="0"/>
                        </a:spcAft>
                      </a:pPr>
                      <a:r>
                        <a:rPr lang="en-GB" sz="800" dirty="0">
                          <a:effectLst/>
                        </a:rPr>
                        <a:t>1</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tc gridSpan="2">
                  <a:txBody>
                    <a:bodyPr/>
                    <a:lstStyle/>
                    <a:p>
                      <a:pPr marL="0" marR="0" algn="just">
                        <a:spcBef>
                          <a:spcPts val="0"/>
                        </a:spcBef>
                        <a:spcAft>
                          <a:spcPts val="0"/>
                        </a:spcAft>
                      </a:pPr>
                      <a:r>
                        <a:rPr lang="el-GR" sz="1200" dirty="0">
                          <a:effectLst/>
                        </a:rPr>
                        <a:t>Ποια από τις προτάσεις ΔΕΝ αφορά την μίτωση; (Α) Απαντά και στα σωματικά κύτταρα του ανθρώπου. (Β) Από ένα αρχικό κύτταρο δημιουργούνται δύο θυγατρικά με τον μισό αριθμό χρωμοσωμάτων (από τον αρχικό). (Γ) Από ένα αρχικό κύτταρο δημιουργούνται δύο θυγατρικά με τον ίδιο αριθμό χρωμοσωμάτων. (Δ) Είναι ο τρόπος πολλαπλασιασμού μονοκύτταρων οργανισμών όπως η Αμοιβάδα. (Ε) Τίποτε από αυτά.</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tc gridSpan="2">
                  <a:txBody>
                    <a:bodyPr/>
                    <a:lstStyle/>
                    <a:p>
                      <a:pPr marL="0" marR="0" algn="just">
                        <a:spcBef>
                          <a:spcPts val="0"/>
                        </a:spcBef>
                        <a:spcAft>
                          <a:spcPts val="0"/>
                        </a:spcAft>
                      </a:pPr>
                      <a:r>
                        <a:rPr lang="el-GR" sz="800" spc="25">
                          <a:effectLst/>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extLst>
                  <a:ext uri="{0D108BD9-81ED-4DB2-BD59-A6C34878D82A}">
                    <a16:rowId xmlns:a16="http://schemas.microsoft.com/office/drawing/2014/main" val="3427914217"/>
                  </a:ext>
                </a:extLst>
              </a:tr>
              <a:tr h="1480812">
                <a:tc>
                  <a:txBody>
                    <a:bodyPr/>
                    <a:lstStyle/>
                    <a:p>
                      <a:pPr marL="0" marR="0" algn="just">
                        <a:spcBef>
                          <a:spcPts val="0"/>
                        </a:spcBef>
                        <a:spcAft>
                          <a:spcPts val="0"/>
                        </a:spcAft>
                      </a:pPr>
                      <a:r>
                        <a:rPr lang="en-GB" sz="800">
                          <a:effectLst/>
                        </a:rPr>
                        <a:t>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tc gridSpan="2">
                  <a:txBody>
                    <a:bodyPr/>
                    <a:lstStyle/>
                    <a:p>
                      <a:pPr marL="0" marR="0" algn="just">
                        <a:spcBef>
                          <a:spcPts val="0"/>
                        </a:spcBef>
                        <a:spcAft>
                          <a:spcPts val="0"/>
                        </a:spcAft>
                      </a:pPr>
                      <a:r>
                        <a:rPr lang="el-GR" sz="1200" dirty="0">
                          <a:effectLst/>
                        </a:rPr>
                        <a:t>Η εικόνα είναι: (Α) Καρυώτυπος κοριτσιού με σύνδρομο </a:t>
                      </a:r>
                      <a:r>
                        <a:rPr lang="en-US" sz="1200" dirty="0">
                          <a:effectLst/>
                        </a:rPr>
                        <a:t>Turner</a:t>
                      </a:r>
                      <a:r>
                        <a:rPr lang="el-GR" sz="1200" dirty="0">
                          <a:effectLst/>
                        </a:rPr>
                        <a:t>, (Β) Καρυώτυπος κοριτσιού με σύνδρομο </a:t>
                      </a:r>
                      <a:r>
                        <a:rPr lang="en-US" sz="1200" dirty="0">
                          <a:effectLst/>
                        </a:rPr>
                        <a:t>Down</a:t>
                      </a:r>
                      <a:r>
                        <a:rPr lang="el-GR" sz="1200" dirty="0">
                          <a:effectLst/>
                        </a:rPr>
                        <a:t>, (Γ) Φαινότυπος κοριτσιού με σύνδρομο </a:t>
                      </a:r>
                      <a:r>
                        <a:rPr lang="en-US" sz="1200" dirty="0">
                          <a:effectLst/>
                        </a:rPr>
                        <a:t>Down</a:t>
                      </a:r>
                      <a:r>
                        <a:rPr lang="el-GR" sz="1200" dirty="0">
                          <a:effectLst/>
                        </a:rPr>
                        <a:t>, (Δ) Καρυώτυπος κανονικού κοριτσιού, (Ε) Τίποτε από αυτά.</a:t>
                      </a:r>
                      <a:endParaRPr lang="en-US" sz="1200" dirty="0">
                        <a:effectLst/>
                      </a:endParaRPr>
                    </a:p>
                    <a:p>
                      <a:pPr marL="0" marR="0" algn="just">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tc gridSpan="2">
                  <a:txBody>
                    <a:bodyPr/>
                    <a:lstStyle/>
                    <a:p>
                      <a:pPr marL="0" marR="0" algn="just">
                        <a:spcBef>
                          <a:spcPts val="0"/>
                        </a:spcBef>
                        <a:spcAft>
                          <a:spcPts val="0"/>
                        </a:spcAft>
                      </a:pPr>
                      <a:r>
                        <a:rPr lang="el-GR" sz="800" spc="25">
                          <a:effectLst/>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extLst>
                  <a:ext uri="{0D108BD9-81ED-4DB2-BD59-A6C34878D82A}">
                    <a16:rowId xmlns:a16="http://schemas.microsoft.com/office/drawing/2014/main" val="2546413823"/>
                  </a:ext>
                </a:extLst>
              </a:tr>
              <a:tr h="1769525">
                <a:tc>
                  <a:txBody>
                    <a:bodyPr/>
                    <a:lstStyle/>
                    <a:p>
                      <a:pPr marL="0" marR="0" algn="just">
                        <a:spcBef>
                          <a:spcPts val="0"/>
                        </a:spcBef>
                        <a:spcAft>
                          <a:spcPts val="0"/>
                        </a:spcAft>
                      </a:pP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tc gridSpan="2">
                  <a:txBody>
                    <a:bodyPr/>
                    <a:lstStyle/>
                    <a:p>
                      <a:pPr marL="0" marR="0" algn="just">
                        <a:spcBef>
                          <a:spcPts val="0"/>
                        </a:spcBef>
                        <a:spcAft>
                          <a:spcPts val="0"/>
                        </a:spcAft>
                      </a:pPr>
                      <a:endParaRPr lang="en-US" sz="1200" dirty="0">
                        <a:effectLst/>
                      </a:endParaRPr>
                    </a:p>
                    <a:p>
                      <a:pPr marL="0" marR="0" algn="just">
                        <a:spcBef>
                          <a:spcPts val="0"/>
                        </a:spcBef>
                        <a:spcAft>
                          <a:spcPts val="0"/>
                        </a:spcAft>
                      </a:pPr>
                      <a:endParaRPr lang="en-US" sz="1200" dirty="0">
                        <a:effectLst/>
                      </a:endParaRPr>
                    </a:p>
                    <a:p>
                      <a:pPr marL="0" marR="0" algn="just">
                        <a:spcBef>
                          <a:spcPts val="0"/>
                        </a:spcBef>
                        <a:spcAft>
                          <a:spcPts val="0"/>
                        </a:spcAft>
                      </a:pPr>
                      <a:endParaRPr lang="en-US" sz="1200" dirty="0">
                        <a:effectLst/>
                      </a:endParaRPr>
                    </a:p>
                    <a:p>
                      <a:pPr marL="0" marR="0" algn="just">
                        <a:spcBef>
                          <a:spcPts val="0"/>
                        </a:spcBef>
                        <a:spcAft>
                          <a:spcPts val="0"/>
                        </a:spcAft>
                      </a:pPr>
                      <a:endParaRPr lang="en-US" sz="1200" dirty="0">
                        <a:effectLst/>
                      </a:endParaRPr>
                    </a:p>
                    <a:p>
                      <a:pPr marL="0" marR="0" algn="just">
                        <a:spcBef>
                          <a:spcPts val="0"/>
                        </a:spcBef>
                        <a:spcAft>
                          <a:spcPts val="0"/>
                        </a:spcAft>
                      </a:pPr>
                      <a:endParaRPr lang="en-US" sz="1200" dirty="0">
                        <a:effectLst/>
                      </a:endParaRPr>
                    </a:p>
                    <a:p>
                      <a:pPr marL="0" marR="0" algn="just">
                        <a:spcBef>
                          <a:spcPts val="0"/>
                        </a:spcBef>
                        <a:spcAft>
                          <a:spcPts val="0"/>
                        </a:spcAft>
                      </a:pPr>
                      <a:endParaRPr lang="en-US" sz="1200" dirty="0">
                        <a:effectLst/>
                      </a:endParaRPr>
                    </a:p>
                    <a:p>
                      <a:pPr marL="0" marR="0" algn="just">
                        <a:spcBef>
                          <a:spcPts val="0"/>
                        </a:spcBef>
                        <a:spcAft>
                          <a:spcPts val="0"/>
                        </a:spcAft>
                      </a:pPr>
                      <a:r>
                        <a:rPr lang="el-GR" sz="1200" dirty="0">
                          <a:effectLst/>
                        </a:rPr>
                        <a:t>Αν μελετήσουμε ένα κύτταρο της γλώσσας σου κάτω από το μικροσκόπιο θα μετρήσουμε τον εξής αριθμό χρωμοσωμάτων: (Α) 12, (Β) 24, (Γ) 32, (Δ) 69, (Ε) 46.</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tc gridSpan="2">
                  <a:txBody>
                    <a:bodyPr/>
                    <a:lstStyle/>
                    <a:p>
                      <a:pPr marL="0" marR="0" algn="just">
                        <a:spcBef>
                          <a:spcPts val="0"/>
                        </a:spcBef>
                        <a:spcAft>
                          <a:spcPts val="0"/>
                        </a:spcAft>
                      </a:pPr>
                      <a:r>
                        <a:rPr lang="el-GR" sz="800" spc="25">
                          <a:effectLst/>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extLst>
                  <a:ext uri="{0D108BD9-81ED-4DB2-BD59-A6C34878D82A}">
                    <a16:rowId xmlns:a16="http://schemas.microsoft.com/office/drawing/2014/main" val="4171954011"/>
                  </a:ext>
                </a:extLst>
              </a:tr>
              <a:tr h="1055683">
                <a:tc gridSpan="2">
                  <a:txBody>
                    <a:bodyPr/>
                    <a:lstStyle/>
                    <a:p>
                      <a:pPr marL="0" marR="0" algn="just">
                        <a:spcBef>
                          <a:spcPts val="0"/>
                        </a:spcBef>
                        <a:spcAft>
                          <a:spcPts val="0"/>
                        </a:spcAft>
                      </a:pPr>
                      <a:r>
                        <a:rPr lang="en-GB" sz="1100">
                          <a:effectLst/>
                        </a:rPr>
                        <a:t>10</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tc>
                  <a:txBody>
                    <a:bodyPr/>
                    <a:lstStyle/>
                    <a:p>
                      <a:pPr marL="0" marR="0" algn="just">
                        <a:spcBef>
                          <a:spcPts val="0"/>
                        </a:spcBef>
                        <a:spcAft>
                          <a:spcPts val="0"/>
                        </a:spcAft>
                      </a:pPr>
                      <a:r>
                        <a:rPr lang="el-GR" sz="1200" dirty="0">
                          <a:effectLst/>
                        </a:rPr>
                        <a:t>Ποια από τις προτάσεις ΔΕΝ αφορά την μίτωση; (Α) Απαντά και στα σωματικά κύτταρα του ανθρώπου. (Β) Από ένα αρχικό κύτταρο δημιουργούνται δύο θυγατρικά με τον μισό αριθμό χρωμοσωμάτων (από τον αρχικό). (Γ) Από ένα αρχικό κύτταρο δημιουργούνται δύο θυγατρικά με τον ίδιο αριθμό χρωμοσωμάτων. (Δ) Είναι ο τρόπος πολλαπλασιασμού μονοκύτταρων οργανισμών όπως η Αμοιβάδα. (Ε) Τίποτε από αυτά.</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l-GR" sz="800" spc="25">
                          <a:effectLst/>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just">
                        <a:lnSpc>
                          <a:spcPct val="150000"/>
                        </a:lnSpc>
                        <a:spcBef>
                          <a:spcPts val="600"/>
                        </a:spcBef>
                        <a:spcAft>
                          <a:spcPts val="0"/>
                        </a:spcAft>
                      </a:pPr>
                      <a:r>
                        <a:rPr lang="en-US" sz="900">
                          <a:effectLst/>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155072065"/>
                  </a:ext>
                </a:extLst>
              </a:tr>
              <a:tr h="844546">
                <a:tc gridSpan="2">
                  <a:txBody>
                    <a:bodyPr/>
                    <a:lstStyle/>
                    <a:p>
                      <a:pPr marL="0" marR="0" algn="just">
                        <a:spcBef>
                          <a:spcPts val="0"/>
                        </a:spcBef>
                        <a:spcAft>
                          <a:spcPts val="0"/>
                        </a:spcAft>
                      </a:pPr>
                      <a:r>
                        <a:rPr lang="en-GB" sz="1100">
                          <a:effectLst/>
                        </a:rPr>
                        <a:t>11</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tc>
                  <a:txBody>
                    <a:bodyPr/>
                    <a:lstStyle/>
                    <a:p>
                      <a:pPr marL="0" marR="0" algn="just">
                        <a:spcBef>
                          <a:spcPts val="0"/>
                        </a:spcBef>
                        <a:spcAft>
                          <a:spcPts val="0"/>
                        </a:spcAft>
                      </a:pPr>
                      <a:r>
                        <a:rPr lang="el-GR" sz="1200" dirty="0">
                          <a:effectLst/>
                        </a:rPr>
                        <a:t>Ένα τυπικό σπερματοζωάριο ανθρώπου περιέχει συνήθως: (Α) 23 αυτοσωμικά χρωμοσώματα, (Β) 22 αυτοσωμικά  χρωμοσώματα και ένα Ψ οπωσδήποτε,  (Γ) 22 αυτοσωμικά χρωμοσώματα και ένα  Χ ή ένα Ψ, (Δ) 22 αυτοσωμικά χρωμοσώματα και ένα Χ οπωσδήποτε, (Ε)  τίποτε από αυτά.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l-GR" sz="800" spc="25">
                          <a:effectLst/>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just">
                        <a:lnSpc>
                          <a:spcPct val="150000"/>
                        </a:lnSpc>
                        <a:spcBef>
                          <a:spcPts val="600"/>
                        </a:spcBef>
                        <a:spcAft>
                          <a:spcPts val="0"/>
                        </a:spcAft>
                      </a:pPr>
                      <a:r>
                        <a:rPr lang="en-US" sz="900">
                          <a:effectLst/>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190416469"/>
                  </a:ext>
                </a:extLst>
              </a:tr>
              <a:tr h="884763">
                <a:tc gridSpan="2">
                  <a:txBody>
                    <a:bodyPr/>
                    <a:lstStyle/>
                    <a:p>
                      <a:pPr marL="0" marR="0" algn="just">
                        <a:spcBef>
                          <a:spcPts val="0"/>
                        </a:spcBef>
                        <a:spcAft>
                          <a:spcPts val="0"/>
                        </a:spcAft>
                      </a:pPr>
                      <a:r>
                        <a:rPr lang="en-GB" sz="1100">
                          <a:effectLst/>
                        </a:rPr>
                        <a:t>12</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tc>
                  <a:txBody>
                    <a:bodyPr/>
                    <a:lstStyle/>
                    <a:p>
                      <a:pPr marL="0" marR="0" algn="just">
                        <a:spcBef>
                          <a:spcPts val="0"/>
                        </a:spcBef>
                        <a:spcAft>
                          <a:spcPts val="0"/>
                        </a:spcAft>
                      </a:pPr>
                      <a:r>
                        <a:rPr lang="el-GR" sz="1200" dirty="0">
                          <a:effectLst/>
                        </a:rPr>
                        <a:t>ΕΡΩΤΗΣΗ ΠΕ: Τα άτομα μέσα σε ένα είδος θηλαστικών τείνουν να είναι γενετικά διαφορετικά. Ο κύριος μηχανισμός που προκαλεί αυτή τη γενετική ποικιλότητα είναι: (Α) Η μείωση, (Β) Η μίτωση, (Γ) Η </a:t>
                      </a:r>
                      <a:r>
                        <a:rPr lang="el-GR" sz="1200" dirty="0" err="1">
                          <a:effectLst/>
                        </a:rPr>
                        <a:t>πολυπλοειδία</a:t>
                      </a:r>
                      <a:r>
                        <a:rPr lang="el-GR" sz="1200" dirty="0">
                          <a:effectLst/>
                        </a:rPr>
                        <a:t>, (Δ) Οι διπλασιασμοί, (Ε) Τίποτε από αυτά. </a:t>
                      </a:r>
                      <a:endParaRPr lang="en-US" sz="1200" dirty="0">
                        <a:effectLst/>
                      </a:endParaRPr>
                    </a:p>
                    <a:p>
                      <a:pPr marL="0" marR="0" algn="just">
                        <a:spcBef>
                          <a:spcPts val="0"/>
                        </a:spcBef>
                        <a:spcAft>
                          <a:spcPts val="0"/>
                        </a:spcAft>
                      </a:pPr>
                      <a:r>
                        <a:rPr lang="el-GR" sz="12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l-GR" sz="800" spc="25">
                          <a:effectLst/>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just">
                        <a:lnSpc>
                          <a:spcPct val="150000"/>
                        </a:lnSpc>
                        <a:spcBef>
                          <a:spcPts val="60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903237065"/>
                  </a:ext>
                </a:extLst>
              </a:tr>
            </a:tbl>
          </a:graphicData>
        </a:graphic>
      </p:graphicFrame>
      <p:graphicFrame>
        <p:nvGraphicFramePr>
          <p:cNvPr id="5" name="Αντικείμενο 4">
            <a:extLst>
              <a:ext uri="{FF2B5EF4-FFF2-40B4-BE49-F238E27FC236}">
                <a16:creationId xmlns:a16="http://schemas.microsoft.com/office/drawing/2014/main" id="{CD00A6E6-7304-0038-7311-DEEB3A2BBF33}"/>
              </a:ext>
            </a:extLst>
          </p:cNvPr>
          <p:cNvGraphicFramePr>
            <a:graphicFrameLocks noChangeAspect="1"/>
          </p:cNvGraphicFramePr>
          <p:nvPr>
            <p:extLst>
              <p:ext uri="{D42A27DB-BD31-4B8C-83A1-F6EECF244321}">
                <p14:modId xmlns:p14="http://schemas.microsoft.com/office/powerpoint/2010/main" val="3445453917"/>
              </p:ext>
            </p:extLst>
          </p:nvPr>
        </p:nvGraphicFramePr>
        <p:xfrm>
          <a:off x="1475656" y="1363924"/>
          <a:ext cx="5060696" cy="1716698"/>
        </p:xfrm>
        <a:graphic>
          <a:graphicData uri="http://schemas.openxmlformats.org/presentationml/2006/ole">
            <mc:AlternateContent xmlns:mc="http://schemas.openxmlformats.org/markup-compatibility/2006">
              <mc:Choice xmlns:v="urn:schemas-microsoft-com:vml" Requires="v">
                <p:oleObj name="Bitmap Image" r:id="rId3" imgW="6087325" imgH="1209524" progId="Paint.Picture">
                  <p:embed/>
                </p:oleObj>
              </mc:Choice>
              <mc:Fallback>
                <p:oleObj name="Bitmap Image" r:id="rId3" imgW="6087325" imgH="1209524" progId="Paint.Picture">
                  <p:embed/>
                  <p:pic>
                    <p:nvPicPr>
                      <p:cNvPr id="5" name="Αντικείμενο 4">
                        <a:extLst>
                          <a:ext uri="{FF2B5EF4-FFF2-40B4-BE49-F238E27FC236}">
                            <a16:creationId xmlns:a16="http://schemas.microsoft.com/office/drawing/2014/main" id="{CD00A6E6-7304-0038-7311-DEEB3A2BBF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363924"/>
                        <a:ext cx="5060696" cy="1716698"/>
                      </a:xfrm>
                      <a:prstGeom prst="rect">
                        <a:avLst/>
                      </a:prstGeom>
                      <a:noFill/>
                    </p:spPr>
                  </p:pic>
                </p:oleObj>
              </mc:Fallback>
            </mc:AlternateContent>
          </a:graphicData>
        </a:graphic>
      </p:graphicFrame>
    </p:spTree>
    <p:extLst>
      <p:ext uri="{BB962C8B-B14F-4D97-AF65-F5344CB8AC3E}">
        <p14:creationId xmlns:p14="http://schemas.microsoft.com/office/powerpoint/2010/main" val="33187697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66DDC75D-40DB-9B88-EE33-9ED885C5C30F}"/>
              </a:ext>
            </a:extLst>
          </p:cNvPr>
          <p:cNvGraphicFramePr>
            <a:graphicFrameLocks noGrp="1"/>
          </p:cNvGraphicFramePr>
          <p:nvPr/>
        </p:nvGraphicFramePr>
        <p:xfrm>
          <a:off x="442913" y="857250"/>
          <a:ext cx="8258175" cy="7348285"/>
        </p:xfrm>
        <a:graphic>
          <a:graphicData uri="http://schemas.openxmlformats.org/drawingml/2006/table">
            <a:tbl>
              <a:tblPr>
                <a:tableStyleId>{5C22544A-7EE6-4342-B048-85BDC9FD1C3A}</a:tableStyleId>
              </a:tblPr>
              <a:tblGrid>
                <a:gridCol w="8258175">
                  <a:extLst>
                    <a:ext uri="{9D8B030D-6E8A-4147-A177-3AD203B41FA5}">
                      <a16:colId xmlns:a16="http://schemas.microsoft.com/office/drawing/2014/main" val="2659837935"/>
                    </a:ext>
                  </a:extLst>
                </a:gridCol>
              </a:tblGrid>
              <a:tr h="1600200">
                <a:tc>
                  <a:txBody>
                    <a:bodyPr/>
                    <a:lstStyle/>
                    <a:p>
                      <a:pPr marL="0" marR="0" algn="just">
                        <a:lnSpc>
                          <a:spcPct val="100000"/>
                        </a:lnSpc>
                        <a:spcBef>
                          <a:spcPts val="0"/>
                        </a:spcBef>
                        <a:spcAft>
                          <a:spcPts val="0"/>
                        </a:spcAft>
                      </a:pPr>
                      <a:r>
                        <a:rPr lang="el-GR" sz="2100" dirty="0">
                          <a:effectLst/>
                        </a:rPr>
                        <a:t>ΕΠΕ: Ποια από τις επιλογές δεν σχετίζεται με διαταραχή του φάσματος του Αυτισμού </a:t>
                      </a:r>
                      <a:r>
                        <a:rPr lang="en-US" sz="2100" dirty="0">
                          <a:effectLst/>
                        </a:rPr>
                        <a:t> </a:t>
                      </a:r>
                      <a:r>
                        <a:rPr lang="el-GR" sz="2100" dirty="0">
                          <a:effectLst/>
                        </a:rPr>
                        <a:t>(</a:t>
                      </a:r>
                      <a:r>
                        <a:rPr lang="en-US" sz="2100" dirty="0">
                          <a:effectLst/>
                        </a:rPr>
                        <a:t>ASD</a:t>
                      </a:r>
                      <a:r>
                        <a:rPr lang="el-GR" sz="2100" dirty="0">
                          <a:effectLst/>
                        </a:rPr>
                        <a:t>): (Α) Σύνδρομο </a:t>
                      </a:r>
                      <a:r>
                        <a:rPr lang="el-GR" sz="2100" dirty="0" err="1">
                          <a:effectLst/>
                        </a:rPr>
                        <a:t>Άσπεργκερ</a:t>
                      </a:r>
                      <a:r>
                        <a:rPr lang="el-GR" sz="2100" dirty="0">
                          <a:effectLst/>
                        </a:rPr>
                        <a:t>. (Β)</a:t>
                      </a:r>
                      <a:r>
                        <a:rPr lang="en-US" sz="2100" dirty="0">
                          <a:effectLst/>
                        </a:rPr>
                        <a:t> </a:t>
                      </a:r>
                      <a:r>
                        <a:rPr lang="el-GR" sz="2100" dirty="0">
                          <a:effectLst/>
                        </a:rPr>
                        <a:t>Εκτεταμένη διαταραχή της ανάπτυξης - Μη προσδιοριζόμενη αλλιώς</a:t>
                      </a:r>
                      <a:r>
                        <a:rPr lang="en-US" sz="2100" dirty="0">
                          <a:effectLst/>
                        </a:rPr>
                        <a:t> </a:t>
                      </a:r>
                      <a:r>
                        <a:rPr lang="el-GR" sz="2100" dirty="0">
                          <a:effectLst/>
                        </a:rPr>
                        <a:t>(</a:t>
                      </a:r>
                      <a:r>
                        <a:rPr lang="en-US" sz="2100" dirty="0">
                          <a:effectLst/>
                        </a:rPr>
                        <a:t>PDD</a:t>
                      </a:r>
                      <a:r>
                        <a:rPr lang="el-GR" sz="2100" dirty="0">
                          <a:effectLst/>
                        </a:rPr>
                        <a:t>-</a:t>
                      </a:r>
                      <a:r>
                        <a:rPr lang="en-US" sz="2100" dirty="0">
                          <a:effectLst/>
                        </a:rPr>
                        <a:t>NOS</a:t>
                      </a:r>
                      <a:r>
                        <a:rPr lang="el-GR" sz="2100" dirty="0">
                          <a:effectLst/>
                        </a:rPr>
                        <a:t>). (Γ) Τετραπλάσια συχνότητα στα αγόρια. (Δ) Τετραπλάσια συχνότητα στα κορίτσια.</a:t>
                      </a:r>
                      <a:r>
                        <a:rPr lang="en-US" sz="2100" dirty="0">
                          <a:effectLst/>
                        </a:rPr>
                        <a:t> (Ε) </a:t>
                      </a:r>
                      <a:r>
                        <a:rPr lang="en-US" sz="2100" dirty="0" err="1">
                          <a:effectLst/>
                        </a:rPr>
                        <a:t>Τί</a:t>
                      </a:r>
                      <a:r>
                        <a:rPr lang="en-US" sz="2100" dirty="0">
                          <a:effectLst/>
                        </a:rPr>
                        <a:t>ποτε από αυτά.</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49092288"/>
                  </a:ext>
                </a:extLst>
              </a:tr>
              <a:tr h="1600200">
                <a:tc>
                  <a:txBody>
                    <a:bodyPr/>
                    <a:lstStyle/>
                    <a:p>
                      <a:pPr marL="0" marR="0" algn="just">
                        <a:lnSpc>
                          <a:spcPct val="100000"/>
                        </a:lnSpc>
                        <a:spcBef>
                          <a:spcPts val="0"/>
                        </a:spcBef>
                        <a:spcAft>
                          <a:spcPts val="0"/>
                        </a:spcAft>
                      </a:pPr>
                      <a:r>
                        <a:rPr lang="el-GR" sz="2100" dirty="0">
                          <a:effectLst/>
                        </a:rPr>
                        <a:t>ΕΠΕ: Ένα τυπικό γυναικείο ωάριο θα πρέπει να περιέχει: (Α) 23 αυτοσωμικά χρωμοσώματα, (Β) 22 αυτοσωμικά</a:t>
                      </a:r>
                      <a:r>
                        <a:rPr lang="en-US" sz="2100" dirty="0">
                          <a:effectLst/>
                        </a:rPr>
                        <a:t> </a:t>
                      </a:r>
                      <a:r>
                        <a:rPr lang="el-GR" sz="2100" dirty="0">
                          <a:effectLst/>
                        </a:rPr>
                        <a:t> χρωμοσώματα και ένα Ψ οπωσδήποτε,</a:t>
                      </a:r>
                      <a:r>
                        <a:rPr lang="en-US" sz="2100" dirty="0">
                          <a:effectLst/>
                        </a:rPr>
                        <a:t> </a:t>
                      </a:r>
                      <a:r>
                        <a:rPr lang="el-GR" sz="2100" dirty="0">
                          <a:effectLst/>
                        </a:rPr>
                        <a:t> (Γ) 22 αυτοσωμικά χρωμοσώματα και ένα</a:t>
                      </a:r>
                      <a:r>
                        <a:rPr lang="en-US" sz="2100" dirty="0">
                          <a:effectLst/>
                        </a:rPr>
                        <a:t> </a:t>
                      </a:r>
                      <a:r>
                        <a:rPr lang="el-GR" sz="2100" dirty="0">
                          <a:effectLst/>
                        </a:rPr>
                        <a:t> Χ ή ένα Ψ, (Δ) 22 αυτοσωμικά χρωμοσώματα και ένα Χ οπωσδήποτε, (Ε)</a:t>
                      </a:r>
                      <a:r>
                        <a:rPr lang="en-US" sz="2100" dirty="0">
                          <a:effectLst/>
                        </a:rPr>
                        <a:t> </a:t>
                      </a:r>
                      <a:r>
                        <a:rPr lang="el-GR" sz="2100" dirty="0">
                          <a:effectLst/>
                        </a:rPr>
                        <a:t> τίποτε από αυτά.</a:t>
                      </a:r>
                      <a:r>
                        <a:rPr lang="en-US" sz="2100" dirty="0">
                          <a:effectLst/>
                        </a:rPr>
                        <a:t>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4145832783"/>
                  </a:ext>
                </a:extLst>
              </a:tr>
              <a:tr h="1280160">
                <a:tc>
                  <a:txBody>
                    <a:bodyPr/>
                    <a:lstStyle/>
                    <a:p>
                      <a:pPr marL="0" marR="0" algn="just">
                        <a:lnSpc>
                          <a:spcPct val="100000"/>
                        </a:lnSpc>
                        <a:spcBef>
                          <a:spcPts val="600"/>
                        </a:spcBef>
                        <a:spcAft>
                          <a:spcPts val="0"/>
                        </a:spcAft>
                      </a:pPr>
                      <a:r>
                        <a:rPr lang="el-GR" sz="2100" dirty="0">
                          <a:effectLst/>
                        </a:rPr>
                        <a:t>ΕΠΕ: Υποδείξτε από τα παρακάτω το Σύνδρομο στο οποίο δεν φαίνεται να συνοδεύεται, συνήθως, από μειωμένη νοητική ικανότητα:  (Α) </a:t>
                      </a:r>
                      <a:r>
                        <a:rPr lang="en-US" sz="2100" dirty="0">
                          <a:effectLst/>
                        </a:rPr>
                        <a:t>Down</a:t>
                      </a:r>
                      <a:r>
                        <a:rPr lang="el-GR" sz="2100" dirty="0">
                          <a:effectLst/>
                        </a:rPr>
                        <a:t>, (Β) </a:t>
                      </a:r>
                      <a:r>
                        <a:rPr lang="en-US" sz="2100" dirty="0">
                          <a:effectLst/>
                        </a:rPr>
                        <a:t>Turner</a:t>
                      </a:r>
                      <a:r>
                        <a:rPr lang="el-GR" sz="2100" dirty="0">
                          <a:effectLst/>
                        </a:rPr>
                        <a:t>, (Γ) </a:t>
                      </a:r>
                      <a:r>
                        <a:rPr lang="en-US" sz="2100" dirty="0">
                          <a:effectLst/>
                        </a:rPr>
                        <a:t>Klinefelter</a:t>
                      </a:r>
                      <a:r>
                        <a:rPr lang="el-GR" sz="2100" dirty="0">
                          <a:effectLst/>
                        </a:rPr>
                        <a:t>, (Δ) Συν. </a:t>
                      </a:r>
                      <a:r>
                        <a:rPr lang="en-US" sz="2100" dirty="0">
                          <a:effectLst/>
                        </a:rPr>
                        <a:t>Williams</a:t>
                      </a:r>
                      <a:r>
                        <a:rPr lang="el-GR" sz="2100" dirty="0">
                          <a:effectLst/>
                        </a:rPr>
                        <a:t>, (Ε) κανένα από αυτά.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861457069"/>
                  </a:ext>
                </a:extLst>
              </a:tr>
              <a:tr h="1600200">
                <a:tc>
                  <a:txBody>
                    <a:bodyPr/>
                    <a:lstStyle/>
                    <a:p>
                      <a:pPr marL="0" marR="0" algn="just">
                        <a:lnSpc>
                          <a:spcPct val="100000"/>
                        </a:lnSpc>
                        <a:spcBef>
                          <a:spcPts val="0"/>
                        </a:spcBef>
                        <a:spcAft>
                          <a:spcPts val="0"/>
                        </a:spcAft>
                      </a:pPr>
                      <a:r>
                        <a:rPr lang="el-GR" sz="2100" dirty="0">
                          <a:effectLst/>
                        </a:rPr>
                        <a:t>ΕΠΕ: Υποδείξτε στα παρακάτω το Σύνδρομο στο οποίο δεν υπάρχει απόκλιση ή βλάβη στη ΔΟΜΗ των Χρωμοσωμάτων αλλά  στον αριθμό τους:  (Α) «</a:t>
                      </a:r>
                      <a:r>
                        <a:rPr lang="el-GR" sz="2100" dirty="0" err="1">
                          <a:effectLst/>
                        </a:rPr>
                        <a:t>Κρι</a:t>
                      </a:r>
                      <a:r>
                        <a:rPr lang="el-GR" sz="2100" dirty="0">
                          <a:effectLst/>
                        </a:rPr>
                        <a:t> Ντου Σα ή Κλάμα Γαλής»,  (Β) Συν. </a:t>
                      </a:r>
                      <a:r>
                        <a:rPr lang="en-US" sz="2100" dirty="0">
                          <a:effectLst/>
                        </a:rPr>
                        <a:t>Williams</a:t>
                      </a:r>
                      <a:r>
                        <a:rPr lang="el-GR" sz="2100" dirty="0">
                          <a:effectLst/>
                        </a:rPr>
                        <a:t>, (Γ) Συν. </a:t>
                      </a:r>
                      <a:r>
                        <a:rPr lang="en-US" sz="2100" dirty="0">
                          <a:effectLst/>
                        </a:rPr>
                        <a:t>Klinefelter</a:t>
                      </a:r>
                      <a:r>
                        <a:rPr lang="el-GR" sz="2100" dirty="0">
                          <a:effectLst/>
                        </a:rPr>
                        <a:t>, (Δ) Συν. Χρωμοσώματος Φιλαδέλφειας, (Ε) Κανένα από αυτά.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919650188"/>
                  </a:ext>
                </a:extLst>
              </a:tr>
              <a:tr h="559136">
                <a:tc>
                  <a:txBody>
                    <a:bodyPr/>
                    <a:lstStyle/>
                    <a:p>
                      <a:pPr marL="0" marR="0" algn="just">
                        <a:lnSpc>
                          <a:spcPct val="150000"/>
                        </a:lnSpc>
                        <a:spcBef>
                          <a:spcPts val="600"/>
                        </a:spcBef>
                        <a:spcAft>
                          <a:spcPts val="0"/>
                        </a:spcAft>
                      </a:pP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406500736"/>
                  </a:ext>
                </a:extLst>
              </a:tr>
              <a:tr h="388349">
                <a:tc>
                  <a:txBody>
                    <a:bodyPr/>
                    <a:lstStyle/>
                    <a:p>
                      <a:pPr marL="0" marR="0" algn="just">
                        <a:spcBef>
                          <a:spcPts val="0"/>
                        </a:spcBef>
                        <a:spcAft>
                          <a:spcPts val="0"/>
                        </a:spcAft>
                      </a:pP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3961823801"/>
                  </a:ext>
                </a:extLst>
              </a:tr>
            </a:tbl>
          </a:graphicData>
        </a:graphic>
      </p:graphicFrame>
    </p:spTree>
    <p:extLst>
      <p:ext uri="{BB962C8B-B14F-4D97-AF65-F5344CB8AC3E}">
        <p14:creationId xmlns:p14="http://schemas.microsoft.com/office/powerpoint/2010/main" val="153689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274638"/>
            <a:ext cx="8229600" cy="563562"/>
          </a:xfrm>
        </p:spPr>
        <p:txBody>
          <a:bodyPr/>
          <a:lstStyle/>
          <a:p>
            <a:pPr eaLnBrk="1" hangingPunct="1"/>
            <a:r>
              <a:rPr lang="el-GR" sz="2400"/>
              <a:t>Αλφισμός</a:t>
            </a:r>
          </a:p>
        </p:txBody>
      </p:sp>
      <p:pic>
        <p:nvPicPr>
          <p:cNvPr id="56323" name="Picture 2"/>
          <p:cNvPicPr>
            <a:picLocks noChangeAspect="1" noChangeArrowheads="1"/>
          </p:cNvPicPr>
          <p:nvPr/>
        </p:nvPicPr>
        <p:blipFill>
          <a:blip r:embed="rId5" cstate="print"/>
          <a:srcRect/>
          <a:stretch>
            <a:fillRect/>
          </a:stretch>
        </p:blipFill>
        <p:spPr bwMode="auto">
          <a:xfrm>
            <a:off x="1981200" y="1271588"/>
            <a:ext cx="4495800" cy="5092700"/>
          </a:xfrm>
          <a:prstGeom prst="rect">
            <a:avLst/>
          </a:prstGeom>
          <a:noFill/>
          <a:ln w="9525">
            <a:noFill/>
            <a:miter lim="800000"/>
            <a:headEnd/>
            <a:tailEnd/>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4419600" y="3276600"/>
            <a:ext cx="304800" cy="304800"/>
          </a:xfrm>
          <a:prstGeom prst="rect">
            <a:avLst/>
          </a:prstGeom>
          <a:noFill/>
          <a:ln w="9525">
            <a:noFill/>
            <a:miter lim="800000"/>
            <a:headEnd/>
            <a:tailEnd/>
          </a:ln>
        </p:spPr>
      </p:pic>
      <p:sp>
        <p:nvSpPr>
          <p:cNvPr id="56325" name="TextBox 4"/>
          <p:cNvSpPr txBox="1">
            <a:spLocks noChangeArrowheads="1"/>
          </p:cNvSpPr>
          <p:nvPr/>
        </p:nvSpPr>
        <p:spPr bwMode="auto">
          <a:xfrm>
            <a:off x="5500688" y="357188"/>
            <a:ext cx="1500187" cy="461962"/>
          </a:xfrm>
          <a:prstGeom prst="rect">
            <a:avLst/>
          </a:prstGeom>
          <a:noFill/>
          <a:ln w="9525">
            <a:noFill/>
            <a:miter lim="800000"/>
            <a:headEnd/>
            <a:tailEnd/>
          </a:ln>
        </p:spPr>
        <p:txBody>
          <a:bodyPr>
            <a:spAutoFit/>
          </a:bodyPr>
          <a:lstStyle/>
          <a:p>
            <a:r>
              <a:rPr lang="el-GR" sz="2400"/>
              <a:t>=αα</a:t>
            </a:r>
          </a:p>
        </p:txBody>
      </p:sp>
      <p:sp>
        <p:nvSpPr>
          <p:cNvPr id="56326" name="TextBox 6"/>
          <p:cNvSpPr txBox="1">
            <a:spLocks noChangeArrowheads="1"/>
          </p:cNvSpPr>
          <p:nvPr/>
        </p:nvSpPr>
        <p:spPr bwMode="auto">
          <a:xfrm>
            <a:off x="7000875" y="4500563"/>
            <a:ext cx="1785938" cy="1200329"/>
          </a:xfrm>
          <a:prstGeom prst="rect">
            <a:avLst/>
          </a:prstGeom>
          <a:noFill/>
          <a:ln w="9525">
            <a:noFill/>
            <a:miter lim="800000"/>
            <a:headEnd/>
            <a:tailEnd/>
          </a:ln>
        </p:spPr>
        <p:txBody>
          <a:bodyPr>
            <a:spAutoFit/>
          </a:bodyPr>
          <a:lstStyle/>
          <a:p>
            <a:r>
              <a:rPr lang="el-GR" dirty="0"/>
              <a:t>Ένα άτομο που δεν έχει αλφισμό είναι ΑΑ είτε </a:t>
            </a:r>
            <a:r>
              <a:rPr lang="el-GR" dirty="0" err="1"/>
              <a:t>Αα</a:t>
            </a:r>
            <a:endParaRPr lang="el-GR"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5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4">
            <a:extLst>
              <a:ext uri="{FF2B5EF4-FFF2-40B4-BE49-F238E27FC236}">
                <a16:creationId xmlns:a16="http://schemas.microsoft.com/office/drawing/2014/main" id="{C414C162-BA59-64A4-96EE-A328D272C5F7}"/>
              </a:ext>
            </a:extLst>
          </p:cNvPr>
          <p:cNvSpPr>
            <a:spLocks noChangeArrowheads="1"/>
          </p:cNvSpPr>
          <p:nvPr/>
        </p:nvSpPr>
        <p:spPr bwMode="auto">
          <a:xfrm>
            <a:off x="3556512" y="605896"/>
            <a:ext cx="4810247"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indent="25241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altLang="en-US">
                <a:solidFill>
                  <a:schemeClr val="tx1">
                    <a:lumMod val="75000"/>
                    <a:lumOff val="25000"/>
                  </a:schemeClr>
                </a:solidFill>
                <a:latin typeface="+mn-lt"/>
              </a:rPr>
              <a:t>- Tα γονίδια που αποτελούν ένα ζεύγος μπορεί να είναι όμοια ή ανόμοια. Στην πρώτη περίπτωση μιλάμε για </a:t>
            </a:r>
            <a:r>
              <a:rPr lang="en-US" altLang="en-US" i="1">
                <a:solidFill>
                  <a:schemeClr val="tx1">
                    <a:lumMod val="75000"/>
                    <a:lumOff val="25000"/>
                  </a:schemeClr>
                </a:solidFill>
                <a:latin typeface="+mn-lt"/>
              </a:rPr>
              <a:t>ομοζυγωτία</a:t>
            </a:r>
            <a:r>
              <a:rPr lang="en-US" altLang="en-US">
                <a:solidFill>
                  <a:schemeClr val="tx1">
                    <a:lumMod val="75000"/>
                    <a:lumOff val="25000"/>
                  </a:schemeClr>
                </a:solidFill>
                <a:latin typeface="+mn-lt"/>
              </a:rPr>
              <a:t> και για </a:t>
            </a:r>
            <a:r>
              <a:rPr lang="en-US" altLang="en-US" i="1">
                <a:solidFill>
                  <a:schemeClr val="tx1">
                    <a:lumMod val="75000"/>
                    <a:lumOff val="25000"/>
                  </a:schemeClr>
                </a:solidFill>
                <a:latin typeface="+mn-lt"/>
              </a:rPr>
              <a:t>ομόζυγα</a:t>
            </a:r>
            <a:r>
              <a:rPr lang="en-US" altLang="en-US">
                <a:solidFill>
                  <a:schemeClr val="tx1">
                    <a:lumMod val="75000"/>
                    <a:lumOff val="25000"/>
                  </a:schemeClr>
                </a:solidFill>
                <a:latin typeface="+mn-lt"/>
              </a:rPr>
              <a:t> άτομα ενώ στη δεύτερη για </a:t>
            </a:r>
            <a:r>
              <a:rPr lang="en-US" altLang="en-US" i="1">
                <a:solidFill>
                  <a:schemeClr val="tx1">
                    <a:lumMod val="75000"/>
                    <a:lumOff val="25000"/>
                  </a:schemeClr>
                </a:solidFill>
                <a:latin typeface="+mn-lt"/>
              </a:rPr>
              <a:t>ετεροζυγωτία</a:t>
            </a:r>
            <a:r>
              <a:rPr lang="en-US" altLang="en-US">
                <a:solidFill>
                  <a:schemeClr val="tx1">
                    <a:lumMod val="75000"/>
                    <a:lumOff val="25000"/>
                  </a:schemeClr>
                </a:solidFill>
                <a:latin typeface="+mn-lt"/>
              </a:rPr>
              <a:t> και </a:t>
            </a:r>
            <a:r>
              <a:rPr lang="en-US" altLang="en-US" i="1">
                <a:solidFill>
                  <a:schemeClr val="tx1">
                    <a:lumMod val="75000"/>
                    <a:lumOff val="25000"/>
                  </a:schemeClr>
                </a:solidFill>
                <a:latin typeface="+mn-lt"/>
              </a:rPr>
              <a:t>ετερόζυγα </a:t>
            </a:r>
            <a:r>
              <a:rPr lang="en-US" altLang="en-US">
                <a:solidFill>
                  <a:schemeClr val="tx1">
                    <a:lumMod val="75000"/>
                    <a:lumOff val="25000"/>
                  </a:schemeClr>
                </a:solidFill>
                <a:latin typeface="+mn-lt"/>
              </a:rPr>
              <a:t>άτομα. Ο φαινοτυπικός χαρακτήρας που αναπτύσσεται από ένα ετερόζυγο άτομο ονομάζεται </a:t>
            </a:r>
            <a:r>
              <a:rPr lang="en-US" altLang="en-US" i="1">
                <a:solidFill>
                  <a:schemeClr val="tx1">
                    <a:lumMod val="75000"/>
                    <a:lumOff val="25000"/>
                  </a:schemeClr>
                </a:solidFill>
                <a:latin typeface="+mn-lt"/>
              </a:rPr>
              <a:t>επικρατής </a:t>
            </a:r>
            <a:r>
              <a:rPr lang="en-US" altLang="en-US">
                <a:solidFill>
                  <a:schemeClr val="tx1">
                    <a:lumMod val="75000"/>
                    <a:lumOff val="25000"/>
                  </a:schemeClr>
                </a:solidFill>
                <a:latin typeface="+mn-lt"/>
              </a:rPr>
              <a:t>και ο χαρακτήρας που δεν αναπτύσσεται, μολονότι υπάρχει το  γονίδιο που συνδέεται μ' αυτόν, ονομάζεται </a:t>
            </a:r>
            <a:r>
              <a:rPr lang="en-US" altLang="en-US" i="1">
                <a:solidFill>
                  <a:schemeClr val="tx1">
                    <a:lumMod val="75000"/>
                    <a:lumOff val="25000"/>
                  </a:schemeClr>
                </a:solidFill>
                <a:latin typeface="+mn-lt"/>
              </a:rPr>
              <a:t>υπολειπόμενος</a:t>
            </a:r>
            <a:r>
              <a:rPr lang="en-US" altLang="en-US">
                <a:solidFill>
                  <a:schemeClr val="tx1">
                    <a:lumMod val="75000"/>
                    <a:lumOff val="25000"/>
                  </a:schemeClr>
                </a:solidFill>
                <a:latin typeface="+mn-lt"/>
              </a:rPr>
              <a:t>. Για παράδειγμα, το γονίδιο που προξενεί τον αλφισμό στον άνθρωπο (α) είναι υπολειπόμενο ως προς το κανονικό γονίδιο (Α). Ένα  ετεροζυγωτικό άτομο (Αα) θα φαίνεται κανονικό ενώ για να είναι κάποιος αλφικός θα πρέπει να είναι ομοζυγωτικό για το υπολειπόμενο γονίδιο (αα).</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Ιόν">
  <a:themeElements>
    <a:clrScheme name="Ιό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Ιό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1_Ιόν">
  <a:themeElements>
    <a:clrScheme name="Ιό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Ιό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1040</TotalTime>
  <Words>6762</Words>
  <Application>Microsoft Office PowerPoint</Application>
  <PresentationFormat>Προβολή στην οθόνη (4:3)</PresentationFormat>
  <Paragraphs>396</Paragraphs>
  <Slides>72</Slides>
  <Notes>43</Notes>
  <HiddenSlides>0</HiddenSlides>
  <MMClips>14</MMClips>
  <ScaleCrop>false</ScaleCrop>
  <HeadingPairs>
    <vt:vector size="8" baseType="variant">
      <vt:variant>
        <vt:lpstr>Γραμματοσειρές που χρησιμοποιούνται</vt:lpstr>
      </vt:variant>
      <vt:variant>
        <vt:i4>12</vt:i4>
      </vt:variant>
      <vt:variant>
        <vt:lpstr>Θέμα</vt:lpstr>
      </vt:variant>
      <vt:variant>
        <vt:i4>3</vt:i4>
      </vt:variant>
      <vt:variant>
        <vt:lpstr>Ενσωματωμένοι διακομιστές OLE</vt:lpstr>
      </vt:variant>
      <vt:variant>
        <vt:i4>3</vt:i4>
      </vt:variant>
      <vt:variant>
        <vt:lpstr>Τίτλοι διαφανειών</vt:lpstr>
      </vt:variant>
      <vt:variant>
        <vt:i4>72</vt:i4>
      </vt:variant>
    </vt:vector>
  </HeadingPairs>
  <TitlesOfParts>
    <vt:vector size="90" baseType="lpstr">
      <vt:lpstr>Aptos</vt:lpstr>
      <vt:lpstr>Arial</vt:lpstr>
      <vt:lpstr>Calibri</vt:lpstr>
      <vt:lpstr>Century Gothic</vt:lpstr>
      <vt:lpstr>Cera</vt:lpstr>
      <vt:lpstr>Comic Sans MS</vt:lpstr>
      <vt:lpstr>Courier New</vt:lpstr>
      <vt:lpstr>Roboto</vt:lpstr>
      <vt:lpstr>Swis721Greek BT</vt:lpstr>
      <vt:lpstr>Times New Roman</vt:lpstr>
      <vt:lpstr>Trebuchet MS</vt:lpstr>
      <vt:lpstr>Wingdings 3</vt:lpstr>
      <vt:lpstr>Ιόν</vt:lpstr>
      <vt:lpstr>1_Ιόν</vt:lpstr>
      <vt:lpstr>Θρόισμα</vt:lpstr>
      <vt:lpstr>Bitmap Image</vt:lpstr>
      <vt:lpstr>Εικόνα bitmap</vt:lpstr>
      <vt:lpstr>Γράφημα</vt:lpstr>
      <vt:lpstr>11ο  -12ο Μάθημα, 2024</vt:lpstr>
      <vt:lpstr>Παρουσίαση του PowerPoint</vt:lpstr>
      <vt:lpstr>Πώς εξήγησε ο Mendel τα αποτελέσματά του: Το βασικό στοιχείο είναι πως οι χαρακτήρες είναι πάντα ανά δύο, εκτός από τους γαμέτες στους οποίους βρίσκοντα μόνο μία φορά! Λ.χ. αν πάρουμε την περίπτωση του ύψους:</vt:lpstr>
      <vt:lpstr>Αν διασταυρώσουμε ομοζυγωτικά ψηλόσωμα με ομοζυγωτικά χαμηλόσωμα φυτά. Τί θα γίνει;</vt:lpstr>
      <vt:lpstr>Στη συνέχεια διασταύρωσε φυτά Yy X Yy. Τί γαμέτες πήρε;;; Δημιουργούμε ένα αβάκιο του Punnett όπου τοποθετούμε τους τύπους των αρσενικών γαμετών στη μια μεριά και τους τύπους των θηλυκών στην άλλη.</vt:lpstr>
      <vt:lpstr>Παρουσίαση του PowerPoint</vt:lpstr>
      <vt:lpstr>Παρουσίαση του PowerPoint</vt:lpstr>
      <vt:lpstr>Αλφισμός</vt:lpstr>
      <vt:lpstr>Παρουσίαση του PowerPoint</vt:lpstr>
      <vt:lpstr>΄Αλλοι κοινοί κληρονομικοί χαρακτήρες στον άνθρωπο που κληρονομούνται με τον γνωστό Μενδελικό τρόπο: (όπως το ύψος των μπιζελιών </vt:lpstr>
      <vt:lpstr>Παρουσίαση του PowerPoint</vt:lpstr>
      <vt:lpstr>Παρουσίαση του PowerPoint</vt:lpstr>
      <vt:lpstr>Άλλο παράδειγμα στον άνθρωπο: </vt:lpstr>
      <vt:lpstr>Δύο εξαιρέσεις: Αλληλόμορφα ή πολλαπλά αλληλόμορφα</vt:lpstr>
      <vt:lpstr>Γονότυποι ομάδων αίματος στον άνθρωπο</vt:lpstr>
      <vt:lpstr>Πως μπορούμε να χρησιμοποιήσουμε τις ομάδες αίματος ως τεστ πατρότητας ή μητρότητας</vt:lpstr>
      <vt:lpstr>Νεώτερα για την PKU: σύνδεση με την Νευρο-Βιολογία</vt:lpstr>
      <vt:lpstr>Γαλακτοσαιμία</vt:lpstr>
      <vt:lpstr>Αδυναμία μεταβολισμού της Λακτόζης: Δυσανεξία στη Λακτόζη και Γαλακτοζαιμία </vt:lpstr>
      <vt:lpstr>Δυσανεξία στη Λακτόζη</vt:lpstr>
      <vt:lpstr>Δυσανεξία στη Λακτόζη και Γαλακτοσαιμία  </vt:lpstr>
      <vt:lpstr>Παρουσίαση του PowerPoint</vt:lpstr>
      <vt:lpstr>Μεσογειακή αναιμία:  </vt:lpstr>
      <vt:lpstr>Πως είναι το μόριο της Αιμοσφαιρίνης στο χώρο</vt:lpstr>
      <vt:lpstr>Πόσα παιδιά με ΜΑ γεννιούνται;</vt:lpstr>
      <vt:lpstr>Δεσφεροξαμίνη και Δεφεριπρόνη</vt:lpstr>
      <vt:lpstr>Παρουσίαση του PowerPoint</vt:lpstr>
      <vt:lpstr>Κυστική Ίνωση</vt:lpstr>
      <vt:lpstr>Φυλοσύνδετα γονίδια</vt:lpstr>
      <vt:lpstr>Που βρίσκονται τα γονίδια;</vt:lpstr>
      <vt:lpstr>ΚΑΡΥΩΤΥΠΟΣ</vt:lpstr>
      <vt:lpstr>Καρυώτυπος κανονικού αγοριού/κοριτσιού</vt:lpstr>
      <vt:lpstr>Παρουσίαση του PowerPoint</vt:lpstr>
      <vt:lpstr>Γιατί οι πιθανότητες να γεννηθεί ένα αγόρι ή ένα κορίτσι είναι 50%;  Για να καταλάβουμε την απάντηση, απομονώνουμε το ζευγάρι των φυλετικών χρωμοσωμάτων σε ένα άνδρα και σε μία γυναίκα και όταν απεικονίζω τους γαμέτες, επειδή τα Χ και τα Ψ επαναλαμβάνονται σβήνω ότι είναι παραπανήσιο. Οπότε, η εικόνα, για να φτιάξω το αβάκειο του Punette γίνεται:</vt:lpstr>
      <vt:lpstr>Παρουσίαση του PowerPoint</vt:lpstr>
      <vt:lpstr>Οι 3 εξαιρέσεις στον κανόνα: Φυλοσύνδετα γονίδια [Αιμοφιλία, Αχρωματοψία, Μυϊκή Δυστροφία] Α. Περίπτωση αιμοφιλίας σε εστεμμένους</vt:lpstr>
      <vt:lpstr>                 Θέμα Εξετάσεων- βαθμολογία 15%      Ο κύριος Αλέξανδρος έχει μία κόρη που έχει αχρωματοψία (Δαλτωνισμό). Κάποιος άσπονδος φίλος του «ψιθυρίζει» πως η μικρή Δήμητρα μπορεί να μην είναι φυσική κόρη του. Εσείς τί γνώμη έχετε; (Και  ο κ. Αλέξανδρος και η κυρία του (Αλεξάνδρα) δεν έχουν πρόβλημα Δαλτωνισμού. Αλλά ο πατέρας της κυρίας Αλεξάνδρας έχει Δαλτωνισμό).  [Μην ξεχνάτε τα τρία σύνδρομα: Δαλτωνισμός Αιμοφιλία Μυϊκή Δυστροφία]: Κληρονομούνται από τη μητέρα, εμφανίζονται στο αγοράκι!  [ΑΝΑΛΥΤΙΚΑ ΚΑΙ ΣΤΗ ΣΕΛΙΔΑ 54 ΤΟΥ ΒΙΒΛΙΟΥ]    </vt:lpstr>
      <vt:lpstr>Πως κληρονομούνται τα φυλοσύνδετα χαρ/κά</vt:lpstr>
      <vt:lpstr>Τί είναι η Γονιμοποίηση;</vt:lpstr>
      <vt:lpstr>Κύκλος, Γονιμοποίηση, Δίδυμοι (Μονοζυγωτικοί-Διζυγωτικοί)</vt:lpstr>
      <vt:lpstr>Σύλληψη διδύμων: Μονοζυγωτικά ή όμοια δίδυμα</vt:lpstr>
      <vt:lpstr>Η Μίτωση ως μηχανισμός πολλαπλασιασμού των σωματικών κυττάρων</vt:lpstr>
      <vt:lpstr>Κάθε είδος φυτού ή ζώου έχει τον δικό του αριθμό και είδος χρωμοσωμάτων: Τα Ασκάρεα παράσιτα έχουν 4 χρωμοσώματα ΣΕ ΚΑΘΕ ΚΥΤΤΑΡΟ ΤΟΥ ΣΩΜΑΤΟΣ ΕΚΤΟΣ;;;;;</vt:lpstr>
      <vt:lpstr>Παρουσίαση του PowerPoint</vt:lpstr>
      <vt:lpstr>Παρουσίαση του PowerPoint</vt:lpstr>
      <vt:lpstr>Παρουσίαση του PowerPoint</vt:lpstr>
      <vt:lpstr>Η Μίτωση ως μηχανισμός πολλαπλασιασμού των σωματικών κυττάρων</vt:lpstr>
      <vt:lpstr>Που οφείλονται φαινόμενα σαν το Σύνδρομο Down</vt:lpstr>
      <vt:lpstr>Μη κανονικός διαχωρισμός των χρωμοσωμάτων στη μείωση</vt:lpstr>
      <vt:lpstr>Ας δούμε τώρα τη διαδικασία της Μείωσης πιο αναλυτικά....</vt:lpstr>
      <vt:lpstr>Παρουσίαση του PowerPoint</vt:lpstr>
      <vt:lpstr>Είδη σπερ/ρίων και ωαρίων που παράγει ένας άνδρας ή μία γυναίκα</vt:lpstr>
      <vt:lpstr>Καρυώτυπος κανονικού αγοριού/κοριτσιού</vt:lpstr>
      <vt:lpstr>Σκοπιμότητα του μηχανισμού της μείωσης </vt:lpstr>
      <vt:lpstr>Εικόνα 9.2. Εξέλιξη του κινδύνου γέννησης παιδιού με σύνδρομο Down σε σχέση με την ηλικία της μητέρας. (Πηγή: Hoey, 1991).  </vt:lpstr>
      <vt:lpstr>Πως μπορεί να προκύψει ένα άτομο με σύνδρομο Down ή κάποιο με Σύνδρομο Turner</vt:lpstr>
      <vt:lpstr>Σκοπιμότητα του μηχανισμού της μείωσης </vt:lpstr>
      <vt:lpstr>Σύνδρομα με αλλαγή στον αριθμό των χρωμοσωμάτων: Down, Κlinefelter, Turner, σύνδρομο Triplo-Χ </vt:lpstr>
      <vt:lpstr>Παρουσίαση του PowerPoint</vt:lpstr>
      <vt:lpstr>Παρουσίαση του PowerPoint</vt:lpstr>
      <vt:lpstr>Tο σύνδρομο Κlinefelter -πάντοτε    και το σύνδρομο Triplo-Χ- πάντοτε</vt:lpstr>
      <vt:lpstr>Σύνδρομο Triplo-Χ (Τρισωμία-Χ)</vt:lpstr>
      <vt:lpstr>Σύνδρομο Klinefelter </vt:lpstr>
      <vt:lpstr>3 Σύνδρομα με αλλαγή στη δομή χρωμοσωμάτων (Cri du chat Syndrome, Williams, Φιλαδέλφειας)  </vt:lpstr>
      <vt:lpstr>Παρουσίαση του PowerPoint</vt:lpstr>
      <vt:lpstr>Παρουσίαση του PowerPoint</vt:lpstr>
      <vt:lpstr>ΠΡΟΓΕΝΝΗΤΙΚΕΣ Επεμβατικές μέθοδοι διάγνωσης κατά τη διάρκεια της κύησης</vt:lpstr>
      <vt:lpstr>ΠΡΟΛΗΨΗ ΧΡΩΜΟΣΩΜΙΚΩΝ ΣΥΝΔΡΟΜΩΝ</vt:lpstr>
      <vt:lpstr>Παρουσίαση του PowerPoint</vt:lpstr>
      <vt:lpstr>Μη Επεμβατικός Προγεννητικός Έλεγχος (ΝIPT)</vt:lpstr>
      <vt:lpstr>Παρουσίαση του PowerPoint</vt:lpstr>
      <vt:lpstr>Παρουσίαση του PowerPoint</vt:lpstr>
    </vt:vector>
  </TitlesOfParts>
  <Company>uni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k.athanasiou</dc:creator>
  <cp:lastModifiedBy>Kyriacos Athanasiou</cp:lastModifiedBy>
  <cp:revision>72</cp:revision>
  <dcterms:created xsi:type="dcterms:W3CDTF">2005-04-13T12:53:54Z</dcterms:created>
  <dcterms:modified xsi:type="dcterms:W3CDTF">2025-12-03T11:48:35Z</dcterms:modified>
</cp:coreProperties>
</file>