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4" r:id="rId1"/>
    <p:sldMasterId id="2147483916" r:id="rId2"/>
  </p:sldMasterIdLst>
  <p:notesMasterIdLst>
    <p:notesMasterId r:id="rId21"/>
  </p:notesMasterIdLst>
  <p:sldIdLst>
    <p:sldId id="351" r:id="rId3"/>
    <p:sldId id="536" r:id="rId4"/>
    <p:sldId id="537" r:id="rId5"/>
    <p:sldId id="350" r:id="rId6"/>
    <p:sldId id="349" r:id="rId7"/>
    <p:sldId id="458" r:id="rId8"/>
    <p:sldId id="421" r:id="rId9"/>
    <p:sldId id="422" r:id="rId10"/>
    <p:sldId id="436" r:id="rId11"/>
    <p:sldId id="461" r:id="rId12"/>
    <p:sldId id="463" r:id="rId13"/>
    <p:sldId id="464" r:id="rId14"/>
    <p:sldId id="467" r:id="rId15"/>
    <p:sldId id="468" r:id="rId16"/>
    <p:sldId id="532" r:id="rId17"/>
    <p:sldId id="534" r:id="rId18"/>
    <p:sldId id="533" r:id="rId19"/>
    <p:sldId id="535" r:id="rId20"/>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1" clrIdx="0">
    <p:extLst>
      <p:ext uri="{19B8F6BF-5375-455C-9EA6-DF929625EA0E}">
        <p15:presenceInfo xmlns:p15="http://schemas.microsoft.com/office/powerpoint/2012/main" userId="6f06f6ba7998ac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5" autoAdjust="0"/>
    <p:restoredTop sz="89179" autoAdjust="0"/>
  </p:normalViewPr>
  <p:slideViewPr>
    <p:cSldViewPr>
      <p:cViewPr varScale="1">
        <p:scale>
          <a:sx n="92" d="100"/>
          <a:sy n="92" d="100"/>
        </p:scale>
        <p:origin x="654" y="84"/>
      </p:cViewPr>
      <p:guideLst>
        <p:guide orient="horz" pos="2160"/>
        <p:guide pos="2880"/>
      </p:guideLst>
    </p:cSldViewPr>
  </p:slideViewPr>
  <p:outlineViewPr>
    <p:cViewPr>
      <p:scale>
        <a:sx n="33" d="100"/>
        <a:sy n="33" d="100"/>
      </p:scale>
      <p:origin x="0" y="59568"/>
    </p:cViewPr>
  </p:outlineViewPr>
  <p:notesTextViewPr>
    <p:cViewPr>
      <p:scale>
        <a:sx n="100" d="100"/>
        <a:sy n="100" d="100"/>
      </p:scale>
      <p:origin x="0" y="0"/>
    </p:cViewPr>
  </p:notesTextViewPr>
  <p:sorterViewPr>
    <p:cViewPr>
      <p:scale>
        <a:sx n="66" d="100"/>
        <a:sy n="66" d="100"/>
      </p:scale>
      <p:origin x="0" y="167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F896A2-94B8-495F-BD48-AB560A7E9D16}"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59D3381E-1526-4057-854F-55CA8BAF8D5C}">
      <dgm:prSet custT="1"/>
      <dgm:spPr/>
      <dgm:t>
        <a:bodyPr/>
        <a:lstStyle/>
        <a:p>
          <a:r>
            <a:rPr lang="el-GR" sz="1200" b="0" i="0" dirty="0"/>
            <a:t>Ένα γενικό εισαγωγικό μάθημα Βιολογίας, που απευθύνεται, κυρίως, σε φοιτητές/</a:t>
          </a:r>
          <a:r>
            <a:rPr lang="el-GR" sz="1200" b="0" i="0" dirty="0" err="1"/>
            <a:t>τριες</a:t>
          </a:r>
          <a:r>
            <a:rPr lang="el-GR" sz="1200" b="0" i="0" dirty="0"/>
            <a:t> των Παιδαγωγικών Τμημάτων. </a:t>
          </a:r>
        </a:p>
        <a:p>
          <a:r>
            <a:rPr lang="el-GR" sz="1200" b="0" i="0" dirty="0"/>
            <a:t>Ευπρόσδεκτοι φοιτητές Τμημάτων, για τους οποίους το μάθημα θα μπορούσε να προστεθεί σε αυτά της "Παιδαγωγικής τους επάρκειας" (Βιολόγοι, Φυσικοί, Γεωλόγοι, Χημικοί, </a:t>
          </a:r>
          <a:r>
            <a:rPr lang="el-GR" sz="1200" b="0" i="0" dirty="0" err="1"/>
            <a:t>κλπ</a:t>
          </a:r>
          <a:r>
            <a:rPr lang="el-GR" sz="1200" b="0" i="0" dirty="0"/>
            <a:t>). </a:t>
          </a:r>
        </a:p>
        <a:p>
          <a:r>
            <a:rPr lang="el-GR" sz="1200" b="0" i="0" dirty="0"/>
            <a:t>Επίσης, φοιτητές Τμημάτων, όπως Ψυχολογίας, οι οποίοι θα μπορούσαν να αποκομίσουν πολλά χρήσιμα στοιχεία για χρήση και βοήθεια άλλων μαθημάτων ή απαραίτητων γνώσεων.</a:t>
          </a:r>
          <a:endParaRPr lang="en-US" sz="1200" dirty="0"/>
        </a:p>
      </dgm:t>
    </dgm:pt>
    <dgm:pt modelId="{A04AC174-BDD2-49AF-A411-3ACE14C4BEA9}" type="parTrans" cxnId="{64A9B7EC-54D6-45CD-BBF3-04AD71C61DB6}">
      <dgm:prSet/>
      <dgm:spPr/>
      <dgm:t>
        <a:bodyPr/>
        <a:lstStyle/>
        <a:p>
          <a:endParaRPr lang="en-US"/>
        </a:p>
      </dgm:t>
    </dgm:pt>
    <dgm:pt modelId="{0CB6B6C3-0CBA-4555-BEDC-C7DA8F369098}" type="sibTrans" cxnId="{64A9B7EC-54D6-45CD-BBF3-04AD71C61DB6}">
      <dgm:prSet/>
      <dgm:spPr/>
      <dgm:t>
        <a:bodyPr/>
        <a:lstStyle/>
        <a:p>
          <a:endParaRPr lang="en-US"/>
        </a:p>
      </dgm:t>
    </dgm:pt>
    <dgm:pt modelId="{A93B6170-B1A1-4CC9-8E34-8548F084C893}">
      <dgm:prSet/>
      <dgm:spPr/>
      <dgm:t>
        <a:bodyPr/>
        <a:lstStyle/>
        <a:p>
          <a:r>
            <a:rPr lang="el-GR" b="0" i="0"/>
            <a:t>Η ιδιομορφία ή πρωτοτυπία του μαθήματος, είναι πως χρησιμοποιεί ως πλαίσιο δόμησης του μαθήματος την Εξέλιξη μέσω της Φυσικής Επιλογής.</a:t>
          </a:r>
          <a:endParaRPr lang="en-US"/>
        </a:p>
      </dgm:t>
    </dgm:pt>
    <dgm:pt modelId="{C58FFC25-4366-41CA-8900-E9AFB167BB5E}" type="parTrans" cxnId="{A565A643-2D0C-4B7A-B6A3-06E50D299DB5}">
      <dgm:prSet/>
      <dgm:spPr/>
      <dgm:t>
        <a:bodyPr/>
        <a:lstStyle/>
        <a:p>
          <a:endParaRPr lang="en-US"/>
        </a:p>
      </dgm:t>
    </dgm:pt>
    <dgm:pt modelId="{3529406F-8F02-4795-92A2-FFD30660803F}" type="sibTrans" cxnId="{A565A643-2D0C-4B7A-B6A3-06E50D299DB5}">
      <dgm:prSet/>
      <dgm:spPr/>
      <dgm:t>
        <a:bodyPr/>
        <a:lstStyle/>
        <a:p>
          <a:endParaRPr lang="en-US"/>
        </a:p>
      </dgm:t>
    </dgm:pt>
    <dgm:pt modelId="{0398D7D5-1DE4-436F-A31C-2F0ED2E1C8F3}" type="pres">
      <dgm:prSet presAssocID="{4CF896A2-94B8-495F-BD48-AB560A7E9D16}" presName="hierChild1" presStyleCnt="0">
        <dgm:presLayoutVars>
          <dgm:chPref val="1"/>
          <dgm:dir/>
          <dgm:animOne val="branch"/>
          <dgm:animLvl val="lvl"/>
          <dgm:resizeHandles/>
        </dgm:presLayoutVars>
      </dgm:prSet>
      <dgm:spPr/>
    </dgm:pt>
    <dgm:pt modelId="{832A4E97-6114-439A-A53B-ED1BFE513573}" type="pres">
      <dgm:prSet presAssocID="{59D3381E-1526-4057-854F-55CA8BAF8D5C}" presName="hierRoot1" presStyleCnt="0"/>
      <dgm:spPr/>
    </dgm:pt>
    <dgm:pt modelId="{6A4D8887-26A2-4088-A37D-74A5D2725EB1}" type="pres">
      <dgm:prSet presAssocID="{59D3381E-1526-4057-854F-55CA8BAF8D5C}" presName="composite" presStyleCnt="0"/>
      <dgm:spPr/>
    </dgm:pt>
    <dgm:pt modelId="{250C9173-F4B1-41B1-9DE3-176AF43615C2}" type="pres">
      <dgm:prSet presAssocID="{59D3381E-1526-4057-854F-55CA8BAF8D5C}" presName="background" presStyleLbl="node0" presStyleIdx="0" presStyleCnt="2"/>
      <dgm:spPr/>
    </dgm:pt>
    <dgm:pt modelId="{5CA0379F-4743-48DF-9980-8BC9947551CB}" type="pres">
      <dgm:prSet presAssocID="{59D3381E-1526-4057-854F-55CA8BAF8D5C}" presName="text" presStyleLbl="fgAcc0" presStyleIdx="0" presStyleCnt="2" custScaleX="94625" custLinFactNeighborX="-16628" custLinFactNeighborY="-25131">
        <dgm:presLayoutVars>
          <dgm:chPref val="3"/>
        </dgm:presLayoutVars>
      </dgm:prSet>
      <dgm:spPr/>
    </dgm:pt>
    <dgm:pt modelId="{E72433B0-3339-4691-AA1B-5B1C5E97A315}" type="pres">
      <dgm:prSet presAssocID="{59D3381E-1526-4057-854F-55CA8BAF8D5C}" presName="hierChild2" presStyleCnt="0"/>
      <dgm:spPr/>
    </dgm:pt>
    <dgm:pt modelId="{17A75FE3-B8B7-4245-A77D-AD3301BA9765}" type="pres">
      <dgm:prSet presAssocID="{A93B6170-B1A1-4CC9-8E34-8548F084C893}" presName="hierRoot1" presStyleCnt="0"/>
      <dgm:spPr/>
    </dgm:pt>
    <dgm:pt modelId="{E3A3C193-3B0F-4B8B-81AA-4DEED81E8180}" type="pres">
      <dgm:prSet presAssocID="{A93B6170-B1A1-4CC9-8E34-8548F084C893}" presName="composite" presStyleCnt="0"/>
      <dgm:spPr/>
    </dgm:pt>
    <dgm:pt modelId="{B933750B-9B83-450D-A725-81B5E929EC5C}" type="pres">
      <dgm:prSet presAssocID="{A93B6170-B1A1-4CC9-8E34-8548F084C893}" presName="background" presStyleLbl="node0" presStyleIdx="1" presStyleCnt="2"/>
      <dgm:spPr/>
    </dgm:pt>
    <dgm:pt modelId="{F9F5E1F6-943C-47F6-870C-4DC83FF212A7}" type="pres">
      <dgm:prSet presAssocID="{A93B6170-B1A1-4CC9-8E34-8548F084C893}" presName="text" presStyleLbl="fgAcc0" presStyleIdx="1" presStyleCnt="2">
        <dgm:presLayoutVars>
          <dgm:chPref val="3"/>
        </dgm:presLayoutVars>
      </dgm:prSet>
      <dgm:spPr/>
    </dgm:pt>
    <dgm:pt modelId="{0302A019-B8D5-48A4-8F58-3F53DD460844}" type="pres">
      <dgm:prSet presAssocID="{A93B6170-B1A1-4CC9-8E34-8548F084C893}" presName="hierChild2" presStyleCnt="0"/>
      <dgm:spPr/>
    </dgm:pt>
  </dgm:ptLst>
  <dgm:cxnLst>
    <dgm:cxn modelId="{D922840C-75B3-4852-87C2-0E5FC9312A87}" type="presOf" srcId="{A93B6170-B1A1-4CC9-8E34-8548F084C893}" destId="{F9F5E1F6-943C-47F6-870C-4DC83FF212A7}" srcOrd="0" destOrd="0" presId="urn:microsoft.com/office/officeart/2005/8/layout/hierarchy1"/>
    <dgm:cxn modelId="{A565A643-2D0C-4B7A-B6A3-06E50D299DB5}" srcId="{4CF896A2-94B8-495F-BD48-AB560A7E9D16}" destId="{A93B6170-B1A1-4CC9-8E34-8548F084C893}" srcOrd="1" destOrd="0" parTransId="{C58FFC25-4366-41CA-8900-E9AFB167BB5E}" sibTransId="{3529406F-8F02-4795-92A2-FFD30660803F}"/>
    <dgm:cxn modelId="{461FA8E6-1B8F-4FFC-8E25-80A08C56806C}" type="presOf" srcId="{4CF896A2-94B8-495F-BD48-AB560A7E9D16}" destId="{0398D7D5-1DE4-436F-A31C-2F0ED2E1C8F3}" srcOrd="0" destOrd="0" presId="urn:microsoft.com/office/officeart/2005/8/layout/hierarchy1"/>
    <dgm:cxn modelId="{64A9B7EC-54D6-45CD-BBF3-04AD71C61DB6}" srcId="{4CF896A2-94B8-495F-BD48-AB560A7E9D16}" destId="{59D3381E-1526-4057-854F-55CA8BAF8D5C}" srcOrd="0" destOrd="0" parTransId="{A04AC174-BDD2-49AF-A411-3ACE14C4BEA9}" sibTransId="{0CB6B6C3-0CBA-4555-BEDC-C7DA8F369098}"/>
    <dgm:cxn modelId="{1688E9FE-E6B5-4C01-958A-AB0A37997A94}" type="presOf" srcId="{59D3381E-1526-4057-854F-55CA8BAF8D5C}" destId="{5CA0379F-4743-48DF-9980-8BC9947551CB}" srcOrd="0" destOrd="0" presId="urn:microsoft.com/office/officeart/2005/8/layout/hierarchy1"/>
    <dgm:cxn modelId="{B4BF2D2C-1E67-44A8-A131-053D9FEF6B31}" type="presParOf" srcId="{0398D7D5-1DE4-436F-A31C-2F0ED2E1C8F3}" destId="{832A4E97-6114-439A-A53B-ED1BFE513573}" srcOrd="0" destOrd="0" presId="urn:microsoft.com/office/officeart/2005/8/layout/hierarchy1"/>
    <dgm:cxn modelId="{A4456C8B-863A-4A8E-A381-2E3F17087415}" type="presParOf" srcId="{832A4E97-6114-439A-A53B-ED1BFE513573}" destId="{6A4D8887-26A2-4088-A37D-74A5D2725EB1}" srcOrd="0" destOrd="0" presId="urn:microsoft.com/office/officeart/2005/8/layout/hierarchy1"/>
    <dgm:cxn modelId="{536DBD18-B260-4445-A022-B5C23D98F346}" type="presParOf" srcId="{6A4D8887-26A2-4088-A37D-74A5D2725EB1}" destId="{250C9173-F4B1-41B1-9DE3-176AF43615C2}" srcOrd="0" destOrd="0" presId="urn:microsoft.com/office/officeart/2005/8/layout/hierarchy1"/>
    <dgm:cxn modelId="{AD69A748-9528-4BBA-AD55-4A8717636FE1}" type="presParOf" srcId="{6A4D8887-26A2-4088-A37D-74A5D2725EB1}" destId="{5CA0379F-4743-48DF-9980-8BC9947551CB}" srcOrd="1" destOrd="0" presId="urn:microsoft.com/office/officeart/2005/8/layout/hierarchy1"/>
    <dgm:cxn modelId="{C3076791-76B6-449D-A5A1-507357A219D4}" type="presParOf" srcId="{832A4E97-6114-439A-A53B-ED1BFE513573}" destId="{E72433B0-3339-4691-AA1B-5B1C5E97A315}" srcOrd="1" destOrd="0" presId="urn:microsoft.com/office/officeart/2005/8/layout/hierarchy1"/>
    <dgm:cxn modelId="{F1404FA0-B9A0-4F2F-8052-442848638E28}" type="presParOf" srcId="{0398D7D5-1DE4-436F-A31C-2F0ED2E1C8F3}" destId="{17A75FE3-B8B7-4245-A77D-AD3301BA9765}" srcOrd="1" destOrd="0" presId="urn:microsoft.com/office/officeart/2005/8/layout/hierarchy1"/>
    <dgm:cxn modelId="{3046E132-38FE-4F48-B957-2348DAAFD275}" type="presParOf" srcId="{17A75FE3-B8B7-4245-A77D-AD3301BA9765}" destId="{E3A3C193-3B0F-4B8B-81AA-4DEED81E8180}" srcOrd="0" destOrd="0" presId="urn:microsoft.com/office/officeart/2005/8/layout/hierarchy1"/>
    <dgm:cxn modelId="{16A90083-7583-427A-8BFF-F291C66B14CA}" type="presParOf" srcId="{E3A3C193-3B0F-4B8B-81AA-4DEED81E8180}" destId="{B933750B-9B83-450D-A725-81B5E929EC5C}" srcOrd="0" destOrd="0" presId="urn:microsoft.com/office/officeart/2005/8/layout/hierarchy1"/>
    <dgm:cxn modelId="{FFD2B4D6-9474-4BC7-847E-4AA031C92EA9}" type="presParOf" srcId="{E3A3C193-3B0F-4B8B-81AA-4DEED81E8180}" destId="{F9F5E1F6-943C-47F6-870C-4DC83FF212A7}" srcOrd="1" destOrd="0" presId="urn:microsoft.com/office/officeart/2005/8/layout/hierarchy1"/>
    <dgm:cxn modelId="{B237A197-7CB2-4FDA-97C7-24A515EECFE8}" type="presParOf" srcId="{17A75FE3-B8B7-4245-A77D-AD3301BA9765}" destId="{0302A019-B8D5-48A4-8F58-3F53DD46084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3CDDD8-2BE4-4D5C-83CB-633F0605DB77}"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1EC87A6A-966D-436D-85C0-63F6E207002B}">
      <dgm:prSet/>
      <dgm:spPr/>
      <dgm:t>
        <a:bodyPr/>
        <a:lstStyle/>
        <a:p>
          <a:r>
            <a:rPr lang="el-GR"/>
            <a:t>ΥΛΗ: Τα 13 Μαθήματα που θα καλύψουμε.</a:t>
          </a:r>
          <a:endParaRPr lang="en-US"/>
        </a:p>
      </dgm:t>
    </dgm:pt>
    <dgm:pt modelId="{036CAD5A-85F5-4183-862A-A45AD114FB36}" type="parTrans" cxnId="{819E8661-4661-460A-A5C4-20E660B6A624}">
      <dgm:prSet/>
      <dgm:spPr/>
      <dgm:t>
        <a:bodyPr/>
        <a:lstStyle/>
        <a:p>
          <a:endParaRPr lang="en-US"/>
        </a:p>
      </dgm:t>
    </dgm:pt>
    <dgm:pt modelId="{EA0B9FA6-7436-4379-BD58-AA377BE26281}" type="sibTrans" cxnId="{819E8661-4661-460A-A5C4-20E660B6A624}">
      <dgm:prSet/>
      <dgm:spPr/>
      <dgm:t>
        <a:bodyPr/>
        <a:lstStyle/>
        <a:p>
          <a:endParaRPr lang="en-US"/>
        </a:p>
      </dgm:t>
    </dgm:pt>
    <dgm:pt modelId="{6D3E65C2-1066-4931-B2F8-28E39B8474AF}">
      <dgm:prSet/>
      <dgm:spPr/>
      <dgm:t>
        <a:bodyPr/>
        <a:lstStyle/>
        <a:p>
          <a:r>
            <a:rPr lang="el-GR"/>
            <a:t>ΠΗΓΕΣ: Τα </a:t>
          </a:r>
          <a:r>
            <a:rPr lang="en-US"/>
            <a:t>ppt </a:t>
          </a:r>
          <a:r>
            <a:rPr lang="el-GR"/>
            <a:t>του μαθήματος + Η αντίστοιχη ύλη από το σύγγραμμα «ΕΙΣΑΓΩΓΗ ΣΤΙΣ ΒΙΟΛΟΓΙΚΕΣ ΕΠΙΣΤΗΜΕΣ ΚΑΙ Η ΔΙΔΑΚΤΙΚΗ ΤΟΥΣ», Εκδόσεις «Γρηγόρη».</a:t>
          </a:r>
          <a:endParaRPr lang="en-US"/>
        </a:p>
      </dgm:t>
    </dgm:pt>
    <dgm:pt modelId="{714C1633-FB68-45FB-A0FA-006A9375EEA0}" type="parTrans" cxnId="{2FFBA8B4-2A91-4A9E-BFE5-AA1E1FB18EBB}">
      <dgm:prSet/>
      <dgm:spPr/>
      <dgm:t>
        <a:bodyPr/>
        <a:lstStyle/>
        <a:p>
          <a:endParaRPr lang="en-US"/>
        </a:p>
      </dgm:t>
    </dgm:pt>
    <dgm:pt modelId="{933A47CD-8FD5-4358-BC25-A8019C4B2CEF}" type="sibTrans" cxnId="{2FFBA8B4-2A91-4A9E-BFE5-AA1E1FB18EBB}">
      <dgm:prSet/>
      <dgm:spPr/>
      <dgm:t>
        <a:bodyPr/>
        <a:lstStyle/>
        <a:p>
          <a:endParaRPr lang="en-US"/>
        </a:p>
      </dgm:t>
    </dgm:pt>
    <dgm:pt modelId="{A1F8912A-9D72-4A7D-BD34-EDA7896CD205}">
      <dgm:prSet/>
      <dgm:spPr/>
      <dgm:t>
        <a:bodyPr/>
        <a:lstStyle/>
        <a:p>
          <a:r>
            <a:rPr lang="el-GR"/>
            <a:t>ΑΞΙΟΛΟΓΗΣΗ: 1. Γραπτή Τελική Εξέταση. 2. Προαιρετική «Πρόοδος» για </a:t>
          </a:r>
          <a:r>
            <a:rPr lang="en-US"/>
            <a:t>bonus </a:t>
          </a:r>
          <a:r>
            <a:rPr lang="el-GR"/>
            <a:t>+15% πάνω στον τελικό βαθμό.</a:t>
          </a:r>
          <a:endParaRPr lang="en-US"/>
        </a:p>
      </dgm:t>
    </dgm:pt>
    <dgm:pt modelId="{2E143A4B-8601-41F4-ACE2-E42EDE178699}" type="parTrans" cxnId="{84ACEA54-435E-44B4-8E33-4C6DA1833783}">
      <dgm:prSet/>
      <dgm:spPr/>
      <dgm:t>
        <a:bodyPr/>
        <a:lstStyle/>
        <a:p>
          <a:endParaRPr lang="en-US"/>
        </a:p>
      </dgm:t>
    </dgm:pt>
    <dgm:pt modelId="{01B233EE-5D6B-4280-B92D-F4058479A36D}" type="sibTrans" cxnId="{84ACEA54-435E-44B4-8E33-4C6DA1833783}">
      <dgm:prSet/>
      <dgm:spPr/>
      <dgm:t>
        <a:bodyPr/>
        <a:lstStyle/>
        <a:p>
          <a:endParaRPr lang="en-US"/>
        </a:p>
      </dgm:t>
    </dgm:pt>
    <dgm:pt modelId="{2EC273B6-B4D6-4915-ABD3-ED5B36E9A48B}" type="pres">
      <dgm:prSet presAssocID="{093CDDD8-2BE4-4D5C-83CB-633F0605DB77}" presName="outerComposite" presStyleCnt="0">
        <dgm:presLayoutVars>
          <dgm:chMax val="5"/>
          <dgm:dir/>
          <dgm:resizeHandles val="exact"/>
        </dgm:presLayoutVars>
      </dgm:prSet>
      <dgm:spPr/>
    </dgm:pt>
    <dgm:pt modelId="{CD9109F0-3C73-4DE7-BA3C-07685E1787F9}" type="pres">
      <dgm:prSet presAssocID="{093CDDD8-2BE4-4D5C-83CB-633F0605DB77}" presName="dummyMaxCanvas" presStyleCnt="0">
        <dgm:presLayoutVars/>
      </dgm:prSet>
      <dgm:spPr/>
    </dgm:pt>
    <dgm:pt modelId="{57296DCB-A40C-4E93-9E18-74AB60624183}" type="pres">
      <dgm:prSet presAssocID="{093CDDD8-2BE4-4D5C-83CB-633F0605DB77}" presName="ThreeNodes_1" presStyleLbl="node1" presStyleIdx="0" presStyleCnt="3">
        <dgm:presLayoutVars>
          <dgm:bulletEnabled val="1"/>
        </dgm:presLayoutVars>
      </dgm:prSet>
      <dgm:spPr/>
    </dgm:pt>
    <dgm:pt modelId="{2577845B-52B8-454A-A3E3-9459FEA25295}" type="pres">
      <dgm:prSet presAssocID="{093CDDD8-2BE4-4D5C-83CB-633F0605DB77}" presName="ThreeNodes_2" presStyleLbl="node1" presStyleIdx="1" presStyleCnt="3">
        <dgm:presLayoutVars>
          <dgm:bulletEnabled val="1"/>
        </dgm:presLayoutVars>
      </dgm:prSet>
      <dgm:spPr/>
    </dgm:pt>
    <dgm:pt modelId="{9C5395B6-7845-4286-A48B-A014634D34FF}" type="pres">
      <dgm:prSet presAssocID="{093CDDD8-2BE4-4D5C-83CB-633F0605DB77}" presName="ThreeNodes_3" presStyleLbl="node1" presStyleIdx="2" presStyleCnt="3">
        <dgm:presLayoutVars>
          <dgm:bulletEnabled val="1"/>
        </dgm:presLayoutVars>
      </dgm:prSet>
      <dgm:spPr/>
    </dgm:pt>
    <dgm:pt modelId="{AF1C12BB-7637-49E2-9EFA-986FCAA13681}" type="pres">
      <dgm:prSet presAssocID="{093CDDD8-2BE4-4D5C-83CB-633F0605DB77}" presName="ThreeConn_1-2" presStyleLbl="fgAccFollowNode1" presStyleIdx="0" presStyleCnt="2">
        <dgm:presLayoutVars>
          <dgm:bulletEnabled val="1"/>
        </dgm:presLayoutVars>
      </dgm:prSet>
      <dgm:spPr/>
    </dgm:pt>
    <dgm:pt modelId="{292E2BE7-851F-4C01-AFF2-15BE5802AE6F}" type="pres">
      <dgm:prSet presAssocID="{093CDDD8-2BE4-4D5C-83CB-633F0605DB77}" presName="ThreeConn_2-3" presStyleLbl="fgAccFollowNode1" presStyleIdx="1" presStyleCnt="2">
        <dgm:presLayoutVars>
          <dgm:bulletEnabled val="1"/>
        </dgm:presLayoutVars>
      </dgm:prSet>
      <dgm:spPr/>
    </dgm:pt>
    <dgm:pt modelId="{B41F29D1-D843-44ED-83D0-74A93AAD1AB4}" type="pres">
      <dgm:prSet presAssocID="{093CDDD8-2BE4-4D5C-83CB-633F0605DB77}" presName="ThreeNodes_1_text" presStyleLbl="node1" presStyleIdx="2" presStyleCnt="3">
        <dgm:presLayoutVars>
          <dgm:bulletEnabled val="1"/>
        </dgm:presLayoutVars>
      </dgm:prSet>
      <dgm:spPr/>
    </dgm:pt>
    <dgm:pt modelId="{731732F3-3B01-42F1-8F0E-8BB635BCA5F6}" type="pres">
      <dgm:prSet presAssocID="{093CDDD8-2BE4-4D5C-83CB-633F0605DB77}" presName="ThreeNodes_2_text" presStyleLbl="node1" presStyleIdx="2" presStyleCnt="3">
        <dgm:presLayoutVars>
          <dgm:bulletEnabled val="1"/>
        </dgm:presLayoutVars>
      </dgm:prSet>
      <dgm:spPr/>
    </dgm:pt>
    <dgm:pt modelId="{CD3556A2-CA25-46BD-8A84-1DA4304B5F5C}" type="pres">
      <dgm:prSet presAssocID="{093CDDD8-2BE4-4D5C-83CB-633F0605DB77}" presName="ThreeNodes_3_text" presStyleLbl="node1" presStyleIdx="2" presStyleCnt="3">
        <dgm:presLayoutVars>
          <dgm:bulletEnabled val="1"/>
        </dgm:presLayoutVars>
      </dgm:prSet>
      <dgm:spPr/>
    </dgm:pt>
  </dgm:ptLst>
  <dgm:cxnLst>
    <dgm:cxn modelId="{A0A66814-C903-4257-8EEB-2715281FE6DD}" type="presOf" srcId="{6D3E65C2-1066-4931-B2F8-28E39B8474AF}" destId="{731732F3-3B01-42F1-8F0E-8BB635BCA5F6}" srcOrd="1" destOrd="0" presId="urn:microsoft.com/office/officeart/2005/8/layout/vProcess5"/>
    <dgm:cxn modelId="{D07C7E22-288A-4C19-8229-3FF2B6E06A2B}" type="presOf" srcId="{1EC87A6A-966D-436D-85C0-63F6E207002B}" destId="{B41F29D1-D843-44ED-83D0-74A93AAD1AB4}" srcOrd="1" destOrd="0" presId="urn:microsoft.com/office/officeart/2005/8/layout/vProcess5"/>
    <dgm:cxn modelId="{42099325-D0BD-4BC9-AEF7-03D75683B549}" type="presOf" srcId="{093CDDD8-2BE4-4D5C-83CB-633F0605DB77}" destId="{2EC273B6-B4D6-4915-ABD3-ED5B36E9A48B}" srcOrd="0" destOrd="0" presId="urn:microsoft.com/office/officeart/2005/8/layout/vProcess5"/>
    <dgm:cxn modelId="{523C7E3D-88D9-4E45-A477-83F9E3B7997D}" type="presOf" srcId="{EA0B9FA6-7436-4379-BD58-AA377BE26281}" destId="{AF1C12BB-7637-49E2-9EFA-986FCAA13681}" srcOrd="0" destOrd="0" presId="urn:microsoft.com/office/officeart/2005/8/layout/vProcess5"/>
    <dgm:cxn modelId="{819E8661-4661-460A-A5C4-20E660B6A624}" srcId="{093CDDD8-2BE4-4D5C-83CB-633F0605DB77}" destId="{1EC87A6A-966D-436D-85C0-63F6E207002B}" srcOrd="0" destOrd="0" parTransId="{036CAD5A-85F5-4183-862A-A45AD114FB36}" sibTransId="{EA0B9FA6-7436-4379-BD58-AA377BE26281}"/>
    <dgm:cxn modelId="{A1D1816A-8F35-44AD-A1F1-90BB90AE1705}" type="presOf" srcId="{A1F8912A-9D72-4A7D-BD34-EDA7896CD205}" destId="{CD3556A2-CA25-46BD-8A84-1DA4304B5F5C}" srcOrd="1" destOrd="0" presId="urn:microsoft.com/office/officeart/2005/8/layout/vProcess5"/>
    <dgm:cxn modelId="{84ACEA54-435E-44B4-8E33-4C6DA1833783}" srcId="{093CDDD8-2BE4-4D5C-83CB-633F0605DB77}" destId="{A1F8912A-9D72-4A7D-BD34-EDA7896CD205}" srcOrd="2" destOrd="0" parTransId="{2E143A4B-8601-41F4-ACE2-E42EDE178699}" sibTransId="{01B233EE-5D6B-4280-B92D-F4058479A36D}"/>
    <dgm:cxn modelId="{0FC69BA2-6678-4334-A7BC-D6553B8A439D}" type="presOf" srcId="{A1F8912A-9D72-4A7D-BD34-EDA7896CD205}" destId="{9C5395B6-7845-4286-A48B-A014634D34FF}" srcOrd="0" destOrd="0" presId="urn:microsoft.com/office/officeart/2005/8/layout/vProcess5"/>
    <dgm:cxn modelId="{BCBCD9AE-D69A-42B3-B745-E75DA4AB9373}" type="presOf" srcId="{933A47CD-8FD5-4358-BC25-A8019C4B2CEF}" destId="{292E2BE7-851F-4C01-AFF2-15BE5802AE6F}" srcOrd="0" destOrd="0" presId="urn:microsoft.com/office/officeart/2005/8/layout/vProcess5"/>
    <dgm:cxn modelId="{2FFBA8B4-2A91-4A9E-BFE5-AA1E1FB18EBB}" srcId="{093CDDD8-2BE4-4D5C-83CB-633F0605DB77}" destId="{6D3E65C2-1066-4931-B2F8-28E39B8474AF}" srcOrd="1" destOrd="0" parTransId="{714C1633-FB68-45FB-A0FA-006A9375EEA0}" sibTransId="{933A47CD-8FD5-4358-BC25-A8019C4B2CEF}"/>
    <dgm:cxn modelId="{B2069EC0-ECB4-40B2-8458-B32C9C978AD7}" type="presOf" srcId="{6D3E65C2-1066-4931-B2F8-28E39B8474AF}" destId="{2577845B-52B8-454A-A3E3-9459FEA25295}" srcOrd="0" destOrd="0" presId="urn:microsoft.com/office/officeart/2005/8/layout/vProcess5"/>
    <dgm:cxn modelId="{8EAE35EE-513F-400A-8874-CA4C32370640}" type="presOf" srcId="{1EC87A6A-966D-436D-85C0-63F6E207002B}" destId="{57296DCB-A40C-4E93-9E18-74AB60624183}" srcOrd="0" destOrd="0" presId="urn:microsoft.com/office/officeart/2005/8/layout/vProcess5"/>
    <dgm:cxn modelId="{36E6A74F-C1A1-4B53-82FD-8303273FD989}" type="presParOf" srcId="{2EC273B6-B4D6-4915-ABD3-ED5B36E9A48B}" destId="{CD9109F0-3C73-4DE7-BA3C-07685E1787F9}" srcOrd="0" destOrd="0" presId="urn:microsoft.com/office/officeart/2005/8/layout/vProcess5"/>
    <dgm:cxn modelId="{0220CA10-963C-4B9D-8A48-DCE1933EB00E}" type="presParOf" srcId="{2EC273B6-B4D6-4915-ABD3-ED5B36E9A48B}" destId="{57296DCB-A40C-4E93-9E18-74AB60624183}" srcOrd="1" destOrd="0" presId="urn:microsoft.com/office/officeart/2005/8/layout/vProcess5"/>
    <dgm:cxn modelId="{FFF701A0-B785-4604-8623-39F99A98B9E1}" type="presParOf" srcId="{2EC273B6-B4D6-4915-ABD3-ED5B36E9A48B}" destId="{2577845B-52B8-454A-A3E3-9459FEA25295}" srcOrd="2" destOrd="0" presId="urn:microsoft.com/office/officeart/2005/8/layout/vProcess5"/>
    <dgm:cxn modelId="{61429679-AD72-4534-8562-474009D5B05D}" type="presParOf" srcId="{2EC273B6-B4D6-4915-ABD3-ED5B36E9A48B}" destId="{9C5395B6-7845-4286-A48B-A014634D34FF}" srcOrd="3" destOrd="0" presId="urn:microsoft.com/office/officeart/2005/8/layout/vProcess5"/>
    <dgm:cxn modelId="{3C482BCC-BE29-4FCC-A433-DA0714798C11}" type="presParOf" srcId="{2EC273B6-B4D6-4915-ABD3-ED5B36E9A48B}" destId="{AF1C12BB-7637-49E2-9EFA-986FCAA13681}" srcOrd="4" destOrd="0" presId="urn:microsoft.com/office/officeart/2005/8/layout/vProcess5"/>
    <dgm:cxn modelId="{380AB134-D257-4355-B4F4-5257936DC6EA}" type="presParOf" srcId="{2EC273B6-B4D6-4915-ABD3-ED5B36E9A48B}" destId="{292E2BE7-851F-4C01-AFF2-15BE5802AE6F}" srcOrd="5" destOrd="0" presId="urn:microsoft.com/office/officeart/2005/8/layout/vProcess5"/>
    <dgm:cxn modelId="{5CD066E9-1C21-40E2-A570-292E5F44B59A}" type="presParOf" srcId="{2EC273B6-B4D6-4915-ABD3-ED5B36E9A48B}" destId="{B41F29D1-D843-44ED-83D0-74A93AAD1AB4}" srcOrd="6" destOrd="0" presId="urn:microsoft.com/office/officeart/2005/8/layout/vProcess5"/>
    <dgm:cxn modelId="{8BF512DF-D373-4D6F-AA19-F0F8C2942228}" type="presParOf" srcId="{2EC273B6-B4D6-4915-ABD3-ED5B36E9A48B}" destId="{731732F3-3B01-42F1-8F0E-8BB635BCA5F6}" srcOrd="7" destOrd="0" presId="urn:microsoft.com/office/officeart/2005/8/layout/vProcess5"/>
    <dgm:cxn modelId="{DEDEBC6A-409D-4A5C-81C3-DD8B05FC0042}" type="presParOf" srcId="{2EC273B6-B4D6-4915-ABD3-ED5B36E9A48B}" destId="{CD3556A2-CA25-46BD-8A84-1DA4304B5F5C}"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E5E8B1-3461-450D-9FC5-17CD23ADBC9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78D9901-7B9E-44F4-85D7-55299313F97A}">
      <dgm:prSet/>
      <dgm:spPr/>
      <dgm:t>
        <a:bodyPr/>
        <a:lstStyle/>
        <a:p>
          <a:r>
            <a:rPr lang="el-GR" b="0" i="0"/>
            <a:t>Προσπαθεί να πει στον Πάπα και στους ιεροεξεταστές πως δεν μπορούμε να ερμηνεύουμε τη Βίβλο «κατά γράμμα».</a:t>
          </a:r>
          <a:endParaRPr lang="en-US"/>
        </a:p>
      </dgm:t>
    </dgm:pt>
    <dgm:pt modelId="{2804E70E-3795-4086-A045-B0F4975DA71B}" type="parTrans" cxnId="{A0260843-607B-4E3B-8685-239EF7A0685E}">
      <dgm:prSet/>
      <dgm:spPr/>
      <dgm:t>
        <a:bodyPr/>
        <a:lstStyle/>
        <a:p>
          <a:endParaRPr lang="en-US"/>
        </a:p>
      </dgm:t>
    </dgm:pt>
    <dgm:pt modelId="{A8594D78-9216-44B6-9971-B5478DEE76FA}" type="sibTrans" cxnId="{A0260843-607B-4E3B-8685-239EF7A0685E}">
      <dgm:prSet/>
      <dgm:spPr/>
      <dgm:t>
        <a:bodyPr/>
        <a:lstStyle/>
        <a:p>
          <a:endParaRPr lang="en-US"/>
        </a:p>
      </dgm:t>
    </dgm:pt>
    <dgm:pt modelId="{3522FCA0-D8E3-4C81-BADD-A5F81F026066}">
      <dgm:prSet/>
      <dgm:spPr/>
      <dgm:t>
        <a:bodyPr/>
        <a:lstStyle/>
        <a:p>
          <a:r>
            <a:rPr lang="el-GR" b="0" i="0"/>
            <a:t>«…καὶ ἀνατέλλει ὁ ἥλιος καὶ δύει ὁ ἥλιος, καὶ εἰς τὸν τόπον αὐτοῦ ἕλκει»… Εκκλησιαστής Α’:5. </a:t>
          </a:r>
          <a:endParaRPr lang="en-US"/>
        </a:p>
      </dgm:t>
    </dgm:pt>
    <dgm:pt modelId="{A1BAF85C-0158-4EE6-89BC-D5CFF01B1482}" type="parTrans" cxnId="{27950B57-6961-444A-B715-EAE9DE31D206}">
      <dgm:prSet/>
      <dgm:spPr/>
      <dgm:t>
        <a:bodyPr/>
        <a:lstStyle/>
        <a:p>
          <a:endParaRPr lang="en-US"/>
        </a:p>
      </dgm:t>
    </dgm:pt>
    <dgm:pt modelId="{2E6B673F-9C79-41D9-A0F5-1D4A193097C6}" type="sibTrans" cxnId="{27950B57-6961-444A-B715-EAE9DE31D206}">
      <dgm:prSet/>
      <dgm:spPr/>
      <dgm:t>
        <a:bodyPr/>
        <a:lstStyle/>
        <a:p>
          <a:endParaRPr lang="en-US"/>
        </a:p>
      </dgm:t>
    </dgm:pt>
    <dgm:pt modelId="{93923F09-B1EA-4B31-9EE8-9D8C4E087FA3}">
      <dgm:prSet/>
      <dgm:spPr/>
      <dgm:t>
        <a:bodyPr/>
        <a:lstStyle/>
        <a:p>
          <a:r>
            <a:rPr lang="el-GR"/>
            <a:t>«Στήθει ο Ήλιος Επί Γαβαών»…..</a:t>
          </a:r>
          <a:r>
            <a:rPr lang="el-GR" b="1" i="1"/>
            <a:t> Τότε ελάλησεν ο Ιησούς προς τον Κύριον, καθ' ην ημέραν ο Κύριος παρέδωκε τους Αμορραίους έμπροσθεν των υιών Ισραήλ, και είπεν ενώπιον του Ισραήλ. Στήθι, ήλιε, επί την Γαβαών, και συ σελήνη, επί την φάραγγα  Αιαλών. Και ο ήλιος εστάθη, και η σελήνη έμεινεν, εωσού ο λαός εκδικήθη τους εχθρούς αυτού. Ι. 12-13</a:t>
          </a:r>
          <a:endParaRPr lang="en-US"/>
        </a:p>
      </dgm:t>
    </dgm:pt>
    <dgm:pt modelId="{B299796D-2209-4F86-9201-1095F71DFD55}" type="parTrans" cxnId="{9ED27FCE-7B9B-4779-B84D-F50A26BBC63C}">
      <dgm:prSet/>
      <dgm:spPr/>
      <dgm:t>
        <a:bodyPr/>
        <a:lstStyle/>
        <a:p>
          <a:endParaRPr lang="en-US"/>
        </a:p>
      </dgm:t>
    </dgm:pt>
    <dgm:pt modelId="{6B71A3A9-6443-43C4-9CEE-482C9DE73BDF}" type="sibTrans" cxnId="{9ED27FCE-7B9B-4779-B84D-F50A26BBC63C}">
      <dgm:prSet/>
      <dgm:spPr/>
      <dgm:t>
        <a:bodyPr/>
        <a:lstStyle/>
        <a:p>
          <a:endParaRPr lang="en-US"/>
        </a:p>
      </dgm:t>
    </dgm:pt>
    <dgm:pt modelId="{6516B679-3477-47BF-AB05-1730422F3019}" type="pres">
      <dgm:prSet presAssocID="{C2E5E8B1-3461-450D-9FC5-17CD23ADBC9A}" presName="linear" presStyleCnt="0">
        <dgm:presLayoutVars>
          <dgm:animLvl val="lvl"/>
          <dgm:resizeHandles val="exact"/>
        </dgm:presLayoutVars>
      </dgm:prSet>
      <dgm:spPr/>
    </dgm:pt>
    <dgm:pt modelId="{7520F14E-92C4-4823-9544-B33B218F0989}" type="pres">
      <dgm:prSet presAssocID="{578D9901-7B9E-44F4-85D7-55299313F97A}" presName="parentText" presStyleLbl="node1" presStyleIdx="0" presStyleCnt="3">
        <dgm:presLayoutVars>
          <dgm:chMax val="0"/>
          <dgm:bulletEnabled val="1"/>
        </dgm:presLayoutVars>
      </dgm:prSet>
      <dgm:spPr/>
    </dgm:pt>
    <dgm:pt modelId="{5E859A1A-1F30-4583-BAC3-3C07B70023C1}" type="pres">
      <dgm:prSet presAssocID="{A8594D78-9216-44B6-9971-B5478DEE76FA}" presName="spacer" presStyleCnt="0"/>
      <dgm:spPr/>
    </dgm:pt>
    <dgm:pt modelId="{3F451492-DC45-4579-9902-3A86369E60FE}" type="pres">
      <dgm:prSet presAssocID="{3522FCA0-D8E3-4C81-BADD-A5F81F026066}" presName="parentText" presStyleLbl="node1" presStyleIdx="1" presStyleCnt="3">
        <dgm:presLayoutVars>
          <dgm:chMax val="0"/>
          <dgm:bulletEnabled val="1"/>
        </dgm:presLayoutVars>
      </dgm:prSet>
      <dgm:spPr/>
    </dgm:pt>
    <dgm:pt modelId="{F70F766B-0431-4AC2-8F1E-3D2090589242}" type="pres">
      <dgm:prSet presAssocID="{2E6B673F-9C79-41D9-A0F5-1D4A193097C6}" presName="spacer" presStyleCnt="0"/>
      <dgm:spPr/>
    </dgm:pt>
    <dgm:pt modelId="{4857B234-6D57-4335-BFFE-4A7940C99DA4}" type="pres">
      <dgm:prSet presAssocID="{93923F09-B1EA-4B31-9EE8-9D8C4E087FA3}" presName="parentText" presStyleLbl="node1" presStyleIdx="2" presStyleCnt="3">
        <dgm:presLayoutVars>
          <dgm:chMax val="0"/>
          <dgm:bulletEnabled val="1"/>
        </dgm:presLayoutVars>
      </dgm:prSet>
      <dgm:spPr/>
    </dgm:pt>
  </dgm:ptLst>
  <dgm:cxnLst>
    <dgm:cxn modelId="{673C4113-9857-4DE2-BD94-F4B234AD49BF}" type="presOf" srcId="{C2E5E8B1-3461-450D-9FC5-17CD23ADBC9A}" destId="{6516B679-3477-47BF-AB05-1730422F3019}" srcOrd="0" destOrd="0" presId="urn:microsoft.com/office/officeart/2005/8/layout/vList2"/>
    <dgm:cxn modelId="{A0260843-607B-4E3B-8685-239EF7A0685E}" srcId="{C2E5E8B1-3461-450D-9FC5-17CD23ADBC9A}" destId="{578D9901-7B9E-44F4-85D7-55299313F97A}" srcOrd="0" destOrd="0" parTransId="{2804E70E-3795-4086-A045-B0F4975DA71B}" sibTransId="{A8594D78-9216-44B6-9971-B5478DEE76FA}"/>
    <dgm:cxn modelId="{27950B57-6961-444A-B715-EAE9DE31D206}" srcId="{C2E5E8B1-3461-450D-9FC5-17CD23ADBC9A}" destId="{3522FCA0-D8E3-4C81-BADD-A5F81F026066}" srcOrd="1" destOrd="0" parTransId="{A1BAF85C-0158-4EE6-89BC-D5CFF01B1482}" sibTransId="{2E6B673F-9C79-41D9-A0F5-1D4A193097C6}"/>
    <dgm:cxn modelId="{350A6B7E-C4C5-446E-8499-5792517CD710}" type="presOf" srcId="{578D9901-7B9E-44F4-85D7-55299313F97A}" destId="{7520F14E-92C4-4823-9544-B33B218F0989}" srcOrd="0" destOrd="0" presId="urn:microsoft.com/office/officeart/2005/8/layout/vList2"/>
    <dgm:cxn modelId="{53EA9FB0-1111-4A9E-8ACB-2D9D23F18004}" type="presOf" srcId="{3522FCA0-D8E3-4C81-BADD-A5F81F026066}" destId="{3F451492-DC45-4579-9902-3A86369E60FE}" srcOrd="0" destOrd="0" presId="urn:microsoft.com/office/officeart/2005/8/layout/vList2"/>
    <dgm:cxn modelId="{9ED27FCE-7B9B-4779-B84D-F50A26BBC63C}" srcId="{C2E5E8B1-3461-450D-9FC5-17CD23ADBC9A}" destId="{93923F09-B1EA-4B31-9EE8-9D8C4E087FA3}" srcOrd="2" destOrd="0" parTransId="{B299796D-2209-4F86-9201-1095F71DFD55}" sibTransId="{6B71A3A9-6443-43C4-9CEE-482C9DE73BDF}"/>
    <dgm:cxn modelId="{684B39E5-2953-4182-95C6-08BF0E90FAC2}" type="presOf" srcId="{93923F09-B1EA-4B31-9EE8-9D8C4E087FA3}" destId="{4857B234-6D57-4335-BFFE-4A7940C99DA4}" srcOrd="0" destOrd="0" presId="urn:microsoft.com/office/officeart/2005/8/layout/vList2"/>
    <dgm:cxn modelId="{7B5BF5CB-CAAD-45BB-B401-C2715821B309}" type="presParOf" srcId="{6516B679-3477-47BF-AB05-1730422F3019}" destId="{7520F14E-92C4-4823-9544-B33B218F0989}" srcOrd="0" destOrd="0" presId="urn:microsoft.com/office/officeart/2005/8/layout/vList2"/>
    <dgm:cxn modelId="{40AD7C1C-BD45-4A52-AAEE-2487C0D001AE}" type="presParOf" srcId="{6516B679-3477-47BF-AB05-1730422F3019}" destId="{5E859A1A-1F30-4583-BAC3-3C07B70023C1}" srcOrd="1" destOrd="0" presId="urn:microsoft.com/office/officeart/2005/8/layout/vList2"/>
    <dgm:cxn modelId="{F02E240C-BE52-4123-B9C0-9598CB6E9871}" type="presParOf" srcId="{6516B679-3477-47BF-AB05-1730422F3019}" destId="{3F451492-DC45-4579-9902-3A86369E60FE}" srcOrd="2" destOrd="0" presId="urn:microsoft.com/office/officeart/2005/8/layout/vList2"/>
    <dgm:cxn modelId="{3D0EE570-B6A6-4ECE-A91B-0A8EA2D27655}" type="presParOf" srcId="{6516B679-3477-47BF-AB05-1730422F3019}" destId="{F70F766B-0431-4AC2-8F1E-3D2090589242}" srcOrd="3" destOrd="0" presId="urn:microsoft.com/office/officeart/2005/8/layout/vList2"/>
    <dgm:cxn modelId="{22E029E1-EA31-431C-9417-55716CA4308F}" type="presParOf" srcId="{6516B679-3477-47BF-AB05-1730422F3019}" destId="{4857B234-6D57-4335-BFFE-4A7940C99DA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67F257-E2E4-4247-92B5-0334B3051E17}"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13AABC76-426F-4B58-ADA7-440FE0F7A287}">
      <dgm:prSet/>
      <dgm:spPr/>
      <dgm:t>
        <a:bodyPr/>
        <a:lstStyle/>
        <a:p>
          <a:r>
            <a:rPr lang="el-GR"/>
            <a:t>Θα καταλάβουμε καλύτερα τί είπε ο Δαρβίνος, αν καταλάβουμε το ΤΙ ΔΕΝ ΕΙΠΕ: Αυτό θα γίνει μέσα από μία Ερώτηση Πολλαπλής Επιλογής (ΕΠΕ). </a:t>
          </a:r>
          <a:endParaRPr lang="en-US"/>
        </a:p>
      </dgm:t>
    </dgm:pt>
    <dgm:pt modelId="{7BBA0A2F-0CF0-4278-B14E-BB88C6F4EB15}" type="parTrans" cxnId="{E5E6C6EE-DB56-40A8-B366-0EE7825E4D71}">
      <dgm:prSet/>
      <dgm:spPr/>
      <dgm:t>
        <a:bodyPr/>
        <a:lstStyle/>
        <a:p>
          <a:endParaRPr lang="en-US"/>
        </a:p>
      </dgm:t>
    </dgm:pt>
    <dgm:pt modelId="{33A09791-E594-489C-99AB-B6A2172E3A9D}" type="sibTrans" cxnId="{E5E6C6EE-DB56-40A8-B366-0EE7825E4D71}">
      <dgm:prSet/>
      <dgm:spPr/>
      <dgm:t>
        <a:bodyPr/>
        <a:lstStyle/>
        <a:p>
          <a:endParaRPr lang="en-US"/>
        </a:p>
      </dgm:t>
    </dgm:pt>
    <dgm:pt modelId="{F74648E6-FE24-427A-B6F4-BD9600792A09}">
      <dgm:prSet custT="1"/>
      <dgm:spPr/>
      <dgm:t>
        <a:bodyPr/>
        <a:lstStyle/>
        <a:p>
          <a:r>
            <a:rPr lang="el-GR" sz="1200" dirty="0"/>
            <a:t>ΕΠΕ: Υποδείξτε τη σωστή επιλογή. Ο Δαρβίνος: (Α) Ήταν ο εμπνευστής της Θεωρίας της Εξέλιξης. (Β) Εισηγήθηκε την άποψη πως τα πιο ισχυρά άτομα σε ένα πληθυσμό είναι αυτά που υπερισχύουν και επιβιώνουν. (Γ) Ισχυρίσθηκε πως τα μεμονωμένα άτομα σε ένα πληθυσμό εξελίσσονται με το πέρασμα των ετών. (Δ) Εισηγήθηκε ένα μηχανισμό εξέλιξης των ειδών όπου τίποτε δεν γίνεται στην τύχη. (Ε) Κανένα από αυτά. </a:t>
          </a:r>
        </a:p>
        <a:p>
          <a:endParaRPr lang="el-GR" sz="1200" dirty="0"/>
        </a:p>
        <a:p>
          <a:r>
            <a:rPr lang="el-GR" sz="1400" u="sng" dirty="0"/>
            <a:t>Θα προσπαθήσω να εξηγήσω γιατί ισχύει η (Ε) επιλογή, εξηγώντας μία-μία τις 4 λανθασμένες επιλογές.</a:t>
          </a:r>
          <a:endParaRPr lang="en-US" sz="1400" u="sng" dirty="0"/>
        </a:p>
      </dgm:t>
    </dgm:pt>
    <dgm:pt modelId="{59A7A4A4-B4B7-4E44-9C64-13A82510AFB2}" type="parTrans" cxnId="{D20CBD35-03DF-43CC-8789-DE976923AF42}">
      <dgm:prSet/>
      <dgm:spPr/>
      <dgm:t>
        <a:bodyPr/>
        <a:lstStyle/>
        <a:p>
          <a:endParaRPr lang="en-US"/>
        </a:p>
      </dgm:t>
    </dgm:pt>
    <dgm:pt modelId="{D175EB8F-E1BD-416F-ABDC-62C5B52C12C6}" type="sibTrans" cxnId="{D20CBD35-03DF-43CC-8789-DE976923AF42}">
      <dgm:prSet/>
      <dgm:spPr/>
      <dgm:t>
        <a:bodyPr/>
        <a:lstStyle/>
        <a:p>
          <a:endParaRPr lang="en-US"/>
        </a:p>
      </dgm:t>
    </dgm:pt>
    <dgm:pt modelId="{81887AF6-DBE5-464A-BDDC-69AB1BFA0FEA}" type="pres">
      <dgm:prSet presAssocID="{0D67F257-E2E4-4247-92B5-0334B3051E17}" presName="Name0" presStyleCnt="0">
        <dgm:presLayoutVars>
          <dgm:dir/>
          <dgm:animLvl val="lvl"/>
          <dgm:resizeHandles val="exact"/>
        </dgm:presLayoutVars>
      </dgm:prSet>
      <dgm:spPr/>
    </dgm:pt>
    <dgm:pt modelId="{4F36947C-C8CA-456F-A803-0E358B74B3EB}" type="pres">
      <dgm:prSet presAssocID="{F74648E6-FE24-427A-B6F4-BD9600792A09}" presName="boxAndChildren" presStyleCnt="0"/>
      <dgm:spPr/>
    </dgm:pt>
    <dgm:pt modelId="{B1CBC3DC-B4D5-431F-A92A-2BE45277EE12}" type="pres">
      <dgm:prSet presAssocID="{F74648E6-FE24-427A-B6F4-BD9600792A09}" presName="parentTextBox" presStyleLbl="node1" presStyleIdx="0" presStyleCnt="2"/>
      <dgm:spPr/>
    </dgm:pt>
    <dgm:pt modelId="{DAF233F0-A49E-434E-9478-BA2EB5BB2F6C}" type="pres">
      <dgm:prSet presAssocID="{33A09791-E594-489C-99AB-B6A2172E3A9D}" presName="sp" presStyleCnt="0"/>
      <dgm:spPr/>
    </dgm:pt>
    <dgm:pt modelId="{974AA887-2C69-4AFE-A970-FE600A6AA5F8}" type="pres">
      <dgm:prSet presAssocID="{13AABC76-426F-4B58-ADA7-440FE0F7A287}" presName="arrowAndChildren" presStyleCnt="0"/>
      <dgm:spPr/>
    </dgm:pt>
    <dgm:pt modelId="{F3084C86-E463-4CD4-A207-9A73131778C4}" type="pres">
      <dgm:prSet presAssocID="{13AABC76-426F-4B58-ADA7-440FE0F7A287}" presName="parentTextArrow" presStyleLbl="node1" presStyleIdx="1" presStyleCnt="2"/>
      <dgm:spPr/>
    </dgm:pt>
  </dgm:ptLst>
  <dgm:cxnLst>
    <dgm:cxn modelId="{D20CBD35-03DF-43CC-8789-DE976923AF42}" srcId="{0D67F257-E2E4-4247-92B5-0334B3051E17}" destId="{F74648E6-FE24-427A-B6F4-BD9600792A09}" srcOrd="1" destOrd="0" parTransId="{59A7A4A4-B4B7-4E44-9C64-13A82510AFB2}" sibTransId="{D175EB8F-E1BD-416F-ABDC-62C5B52C12C6}"/>
    <dgm:cxn modelId="{C762C93C-575E-4EE0-83F2-1D358BE5B9BF}" type="presOf" srcId="{13AABC76-426F-4B58-ADA7-440FE0F7A287}" destId="{F3084C86-E463-4CD4-A207-9A73131778C4}" srcOrd="0" destOrd="0" presId="urn:microsoft.com/office/officeart/2005/8/layout/process4"/>
    <dgm:cxn modelId="{0EBD987E-82DD-424E-9D91-88E2EFC3F66B}" type="presOf" srcId="{0D67F257-E2E4-4247-92B5-0334B3051E17}" destId="{81887AF6-DBE5-464A-BDDC-69AB1BFA0FEA}" srcOrd="0" destOrd="0" presId="urn:microsoft.com/office/officeart/2005/8/layout/process4"/>
    <dgm:cxn modelId="{FE18E59C-81B4-41E2-A8A6-159DC358859E}" type="presOf" srcId="{F74648E6-FE24-427A-B6F4-BD9600792A09}" destId="{B1CBC3DC-B4D5-431F-A92A-2BE45277EE12}" srcOrd="0" destOrd="0" presId="urn:microsoft.com/office/officeart/2005/8/layout/process4"/>
    <dgm:cxn modelId="{E5E6C6EE-DB56-40A8-B366-0EE7825E4D71}" srcId="{0D67F257-E2E4-4247-92B5-0334B3051E17}" destId="{13AABC76-426F-4B58-ADA7-440FE0F7A287}" srcOrd="0" destOrd="0" parTransId="{7BBA0A2F-0CF0-4278-B14E-BB88C6F4EB15}" sibTransId="{33A09791-E594-489C-99AB-B6A2172E3A9D}"/>
    <dgm:cxn modelId="{EB5D1F3B-9D3C-4B5D-9A74-31E9D330A5CC}" type="presParOf" srcId="{81887AF6-DBE5-464A-BDDC-69AB1BFA0FEA}" destId="{4F36947C-C8CA-456F-A803-0E358B74B3EB}" srcOrd="0" destOrd="0" presId="urn:microsoft.com/office/officeart/2005/8/layout/process4"/>
    <dgm:cxn modelId="{4FCF3585-D647-4F20-9FAE-CA10572536BB}" type="presParOf" srcId="{4F36947C-C8CA-456F-A803-0E358B74B3EB}" destId="{B1CBC3DC-B4D5-431F-A92A-2BE45277EE12}" srcOrd="0" destOrd="0" presId="urn:microsoft.com/office/officeart/2005/8/layout/process4"/>
    <dgm:cxn modelId="{6EBAC54F-82CF-45FB-9D75-870B77D7A457}" type="presParOf" srcId="{81887AF6-DBE5-464A-BDDC-69AB1BFA0FEA}" destId="{DAF233F0-A49E-434E-9478-BA2EB5BB2F6C}" srcOrd="1" destOrd="0" presId="urn:microsoft.com/office/officeart/2005/8/layout/process4"/>
    <dgm:cxn modelId="{4E4AFE77-9636-47A2-ABDF-62BF389D8E07}" type="presParOf" srcId="{81887AF6-DBE5-464A-BDDC-69AB1BFA0FEA}" destId="{974AA887-2C69-4AFE-A970-FE600A6AA5F8}" srcOrd="2" destOrd="0" presId="urn:microsoft.com/office/officeart/2005/8/layout/process4"/>
    <dgm:cxn modelId="{46309DD7-51E1-4996-82D0-1D9588669269}" type="presParOf" srcId="{974AA887-2C69-4AFE-A970-FE600A6AA5F8}" destId="{F3084C86-E463-4CD4-A207-9A73131778C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C9173-F4B1-41B1-9DE3-176AF43615C2}">
      <dsp:nvSpPr>
        <dsp:cNvPr id="0" name=""/>
        <dsp:cNvSpPr/>
      </dsp:nvSpPr>
      <dsp:spPr>
        <a:xfrm>
          <a:off x="-379309" y="-38811"/>
          <a:ext cx="3230296" cy="216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0379F-4743-48DF-9980-8BC9947551CB}">
      <dsp:nvSpPr>
        <dsp:cNvPr id="0" name=""/>
        <dsp:cNvSpPr/>
      </dsp:nvSpPr>
      <dsp:spPr>
        <a:xfrm>
          <a:off x="0" y="321532"/>
          <a:ext cx="3230296" cy="21677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0" i="0" kern="1200" dirty="0"/>
            <a:t>Ένα γενικό εισαγωγικό μάθημα Βιολογίας, που απευθύνεται, κυρίως, σε φοιτητές/</a:t>
          </a:r>
          <a:r>
            <a:rPr lang="el-GR" sz="1200" b="0" i="0" kern="1200" dirty="0" err="1"/>
            <a:t>τριες</a:t>
          </a:r>
          <a:r>
            <a:rPr lang="el-GR" sz="1200" b="0" i="0" kern="1200" dirty="0"/>
            <a:t> των Παιδαγωγικών Τμημάτων. </a:t>
          </a:r>
        </a:p>
        <a:p>
          <a:pPr marL="0" lvl="0" indent="0" algn="ctr" defTabSz="533400">
            <a:lnSpc>
              <a:spcPct val="90000"/>
            </a:lnSpc>
            <a:spcBef>
              <a:spcPct val="0"/>
            </a:spcBef>
            <a:spcAft>
              <a:spcPct val="35000"/>
            </a:spcAft>
            <a:buNone/>
          </a:pPr>
          <a:r>
            <a:rPr lang="el-GR" sz="1200" b="0" i="0" kern="1200" dirty="0"/>
            <a:t>Ευπρόσδεκτοι φοιτητές Τμημάτων, για τους οποίους το μάθημα θα μπορούσε να προστεθεί σε αυτά της "Παιδαγωγικής τους επάρκειας" (Βιολόγοι, Φυσικοί, Γεωλόγοι, Χημικοί, </a:t>
          </a:r>
          <a:r>
            <a:rPr lang="el-GR" sz="1200" b="0" i="0" kern="1200" dirty="0" err="1"/>
            <a:t>κλπ</a:t>
          </a:r>
          <a:r>
            <a:rPr lang="el-GR" sz="1200" b="0" i="0" kern="1200" dirty="0"/>
            <a:t>). </a:t>
          </a:r>
        </a:p>
        <a:p>
          <a:pPr marL="0" lvl="0" indent="0" algn="ctr" defTabSz="533400">
            <a:lnSpc>
              <a:spcPct val="90000"/>
            </a:lnSpc>
            <a:spcBef>
              <a:spcPct val="0"/>
            </a:spcBef>
            <a:spcAft>
              <a:spcPct val="35000"/>
            </a:spcAft>
            <a:buNone/>
          </a:pPr>
          <a:r>
            <a:rPr lang="el-GR" sz="1200" b="0" i="0" kern="1200" dirty="0"/>
            <a:t>Επίσης, φοιτητές Τμημάτων, όπως Ψυχολογίας, οι οποίοι θα μπορούσαν να αποκομίσουν πολλά χρήσιμα στοιχεία για χρήση και βοήθεια άλλων μαθημάτων ή απαραίτητων γνώσεων.</a:t>
          </a:r>
          <a:endParaRPr lang="en-US" sz="1200" kern="1200" dirty="0"/>
        </a:p>
      </dsp:txBody>
      <dsp:txXfrm>
        <a:off x="63491" y="385023"/>
        <a:ext cx="3103314" cy="2040772"/>
      </dsp:txXfrm>
    </dsp:sp>
    <dsp:sp modelId="{B933750B-9B83-450D-A725-81B5E929EC5C}">
      <dsp:nvSpPr>
        <dsp:cNvPr id="0" name=""/>
        <dsp:cNvSpPr/>
      </dsp:nvSpPr>
      <dsp:spPr>
        <a:xfrm>
          <a:off x="3989824" y="505966"/>
          <a:ext cx="3413787" cy="216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5E1F6-943C-47F6-870C-4DC83FF212A7}">
      <dsp:nvSpPr>
        <dsp:cNvPr id="0" name=""/>
        <dsp:cNvSpPr/>
      </dsp:nvSpPr>
      <dsp:spPr>
        <a:xfrm>
          <a:off x="4369133" y="866310"/>
          <a:ext cx="3413787" cy="21677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b="0" i="0" kern="1200"/>
            <a:t>Η ιδιομορφία ή πρωτοτυπία του μαθήματος, είναι πως χρησιμοποιεί ως πλαίσιο δόμησης του μαθήματος την Εξέλιξη μέσω της Φυσικής Επιλογής.</a:t>
          </a:r>
          <a:endParaRPr lang="en-US" sz="2100" kern="1200"/>
        </a:p>
      </dsp:txBody>
      <dsp:txXfrm>
        <a:off x="4432624" y="929801"/>
        <a:ext cx="3286805" cy="2040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96DCB-A40C-4E93-9E18-74AB60624183}">
      <dsp:nvSpPr>
        <dsp:cNvPr id="0" name=""/>
        <dsp:cNvSpPr/>
      </dsp:nvSpPr>
      <dsp:spPr>
        <a:xfrm>
          <a:off x="0" y="0"/>
          <a:ext cx="6703695" cy="13054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ΥΛΗ: Τα 13 Μαθήματα που θα καλύψουμε.</a:t>
          </a:r>
          <a:endParaRPr lang="en-US" sz="1900" kern="1200"/>
        </a:p>
      </dsp:txBody>
      <dsp:txXfrm>
        <a:off x="38234" y="38234"/>
        <a:ext cx="5295064" cy="1228933"/>
      </dsp:txXfrm>
    </dsp:sp>
    <dsp:sp modelId="{2577845B-52B8-454A-A3E3-9459FEA25295}">
      <dsp:nvSpPr>
        <dsp:cNvPr id="0" name=""/>
        <dsp:cNvSpPr/>
      </dsp:nvSpPr>
      <dsp:spPr>
        <a:xfrm>
          <a:off x="591502" y="1522968"/>
          <a:ext cx="6703695" cy="13054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ΠΗΓΕΣ: Τα </a:t>
          </a:r>
          <a:r>
            <a:rPr lang="en-US" sz="1900" kern="1200"/>
            <a:t>ppt </a:t>
          </a:r>
          <a:r>
            <a:rPr lang="el-GR" sz="1900" kern="1200"/>
            <a:t>του μαθήματος + Η αντίστοιχη ύλη από το σύγγραμμα «ΕΙΣΑΓΩΓΗ ΣΤΙΣ ΒΙΟΛΟΓΙΚΕΣ ΕΠΙΣΤΗΜΕΣ ΚΑΙ Η ΔΙΔΑΚΤΙΚΗ ΤΟΥΣ», Εκδόσεις «Γρηγόρη».</a:t>
          </a:r>
          <a:endParaRPr lang="en-US" sz="1900" kern="1200"/>
        </a:p>
      </dsp:txBody>
      <dsp:txXfrm>
        <a:off x="629736" y="1561202"/>
        <a:ext cx="5187213" cy="1228933"/>
      </dsp:txXfrm>
    </dsp:sp>
    <dsp:sp modelId="{9C5395B6-7845-4286-A48B-A014634D34FF}">
      <dsp:nvSpPr>
        <dsp:cNvPr id="0" name=""/>
        <dsp:cNvSpPr/>
      </dsp:nvSpPr>
      <dsp:spPr>
        <a:xfrm>
          <a:off x="1183004" y="3045936"/>
          <a:ext cx="6703695" cy="13054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a:t>ΑΞΙΟΛΟΓΗΣΗ: 1. Γραπτή Τελική Εξέταση. 2. Προαιρετική «Πρόοδος» για </a:t>
          </a:r>
          <a:r>
            <a:rPr lang="en-US" sz="1900" kern="1200"/>
            <a:t>bonus </a:t>
          </a:r>
          <a:r>
            <a:rPr lang="el-GR" sz="1900" kern="1200"/>
            <a:t>+15% πάνω στον τελικό βαθμό.</a:t>
          </a:r>
          <a:endParaRPr lang="en-US" sz="1900" kern="1200"/>
        </a:p>
      </dsp:txBody>
      <dsp:txXfrm>
        <a:off x="1221238" y="3084170"/>
        <a:ext cx="5187213" cy="1228933"/>
      </dsp:txXfrm>
    </dsp:sp>
    <dsp:sp modelId="{AF1C12BB-7637-49E2-9EFA-986FCAA13681}">
      <dsp:nvSpPr>
        <dsp:cNvPr id="0" name=""/>
        <dsp:cNvSpPr/>
      </dsp:nvSpPr>
      <dsp:spPr>
        <a:xfrm>
          <a:off x="5855184" y="989929"/>
          <a:ext cx="848510" cy="84851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046099" y="989929"/>
        <a:ext cx="466680" cy="638504"/>
      </dsp:txXfrm>
    </dsp:sp>
    <dsp:sp modelId="{292E2BE7-851F-4C01-AFF2-15BE5802AE6F}">
      <dsp:nvSpPr>
        <dsp:cNvPr id="0" name=""/>
        <dsp:cNvSpPr/>
      </dsp:nvSpPr>
      <dsp:spPr>
        <a:xfrm>
          <a:off x="6446686" y="2504195"/>
          <a:ext cx="848510" cy="84851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37601" y="2504195"/>
        <a:ext cx="466680" cy="638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0F14E-92C4-4823-9544-B33B218F0989}">
      <dsp:nvSpPr>
        <dsp:cNvPr id="0" name=""/>
        <dsp:cNvSpPr/>
      </dsp:nvSpPr>
      <dsp:spPr>
        <a:xfrm>
          <a:off x="0" y="85929"/>
          <a:ext cx="5124159" cy="167075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0" i="0" kern="1200"/>
            <a:t>Προσπαθεί να πει στον Πάπα και στους ιεροεξεταστές πως δεν μπορούμε να ερμηνεύουμε τη Βίβλο «κατά γράμμα».</a:t>
          </a:r>
          <a:endParaRPr lang="en-US" sz="1400" kern="1200"/>
        </a:p>
      </dsp:txBody>
      <dsp:txXfrm>
        <a:off x="81560" y="167489"/>
        <a:ext cx="4961039" cy="1507639"/>
      </dsp:txXfrm>
    </dsp:sp>
    <dsp:sp modelId="{3F451492-DC45-4579-9902-3A86369E60FE}">
      <dsp:nvSpPr>
        <dsp:cNvPr id="0" name=""/>
        <dsp:cNvSpPr/>
      </dsp:nvSpPr>
      <dsp:spPr>
        <a:xfrm>
          <a:off x="0" y="1797009"/>
          <a:ext cx="5124159" cy="1670759"/>
        </a:xfrm>
        <a:prstGeom prst="roundRec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b="0" i="0" kern="1200"/>
            <a:t>«…καὶ ἀνατέλλει ὁ ἥλιος καὶ δύει ὁ ἥλιος, καὶ εἰς τὸν τόπον αὐτοῦ ἕλκει»… Εκκλησιαστής Α’:5. </a:t>
          </a:r>
          <a:endParaRPr lang="en-US" sz="1400" kern="1200"/>
        </a:p>
      </dsp:txBody>
      <dsp:txXfrm>
        <a:off x="81560" y="1878569"/>
        <a:ext cx="4961039" cy="1507639"/>
      </dsp:txXfrm>
    </dsp:sp>
    <dsp:sp modelId="{4857B234-6D57-4335-BFFE-4A7940C99DA4}">
      <dsp:nvSpPr>
        <dsp:cNvPr id="0" name=""/>
        <dsp:cNvSpPr/>
      </dsp:nvSpPr>
      <dsp:spPr>
        <a:xfrm>
          <a:off x="0" y="3508089"/>
          <a:ext cx="5124159" cy="1670759"/>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a:t>«Στήθει ο Ήλιος Επί Γαβαών»…..</a:t>
          </a:r>
          <a:r>
            <a:rPr lang="el-GR" sz="1400" b="1" i="1" kern="1200"/>
            <a:t> Τότε ελάλησεν ο Ιησούς προς τον Κύριον, καθ' ην ημέραν ο Κύριος παρέδωκε τους Αμορραίους έμπροσθεν των υιών Ισραήλ, και είπεν ενώπιον του Ισραήλ. Στήθι, ήλιε, επί την Γαβαών, και συ σελήνη, επί την φάραγγα  Αιαλών. Και ο ήλιος εστάθη, και η σελήνη έμεινεν, εωσού ο λαός εκδικήθη τους εχθρούς αυτού. Ι. 12-13</a:t>
          </a:r>
          <a:endParaRPr lang="en-US" sz="1400" kern="1200"/>
        </a:p>
      </dsp:txBody>
      <dsp:txXfrm>
        <a:off x="81560" y="3589649"/>
        <a:ext cx="4961039" cy="15076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C3DC-B4D5-431F-A92A-2BE45277EE12}">
      <dsp:nvSpPr>
        <dsp:cNvPr id="0" name=""/>
        <dsp:cNvSpPr/>
      </dsp:nvSpPr>
      <dsp:spPr>
        <a:xfrm>
          <a:off x="0" y="3177573"/>
          <a:ext cx="5124159" cy="2084831"/>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l-GR" sz="1200" kern="1200" dirty="0"/>
            <a:t>ΕΠΕ: Υποδείξτε τη σωστή επιλογή. Ο Δαρβίνος: (Α) Ήταν ο εμπνευστής της Θεωρίας της Εξέλιξης. (Β) Εισηγήθηκε την άποψη πως τα πιο ισχυρά άτομα σε ένα πληθυσμό είναι αυτά που υπερισχύουν και επιβιώνουν. (Γ) Ισχυρίσθηκε πως τα μεμονωμένα άτομα σε ένα πληθυσμό εξελίσσονται με το πέρασμα των ετών. (Δ) Εισηγήθηκε ένα μηχανισμό εξέλιξης των ειδών όπου τίποτε δεν γίνεται στην τύχη. (Ε) Κανένα από αυτά. </a:t>
          </a:r>
        </a:p>
        <a:p>
          <a:pPr marL="0" lvl="0" indent="0" algn="ctr" defTabSz="533400">
            <a:lnSpc>
              <a:spcPct val="90000"/>
            </a:lnSpc>
            <a:spcBef>
              <a:spcPct val="0"/>
            </a:spcBef>
            <a:spcAft>
              <a:spcPct val="35000"/>
            </a:spcAft>
            <a:buNone/>
          </a:pPr>
          <a:endParaRPr lang="el-GR" sz="1200" kern="1200" dirty="0"/>
        </a:p>
        <a:p>
          <a:pPr marL="0" lvl="0" indent="0" algn="ctr" defTabSz="533400">
            <a:lnSpc>
              <a:spcPct val="90000"/>
            </a:lnSpc>
            <a:spcBef>
              <a:spcPct val="0"/>
            </a:spcBef>
            <a:spcAft>
              <a:spcPct val="35000"/>
            </a:spcAft>
            <a:buNone/>
          </a:pPr>
          <a:r>
            <a:rPr lang="el-GR" sz="1400" u="sng" kern="1200" dirty="0"/>
            <a:t>Θα προσπαθήσω να εξηγήσω γιατί ισχύει η (Ε) επιλογή, εξηγώντας μία-μία τις 4 λανθασμένες επιλογές.</a:t>
          </a:r>
          <a:endParaRPr lang="en-US" sz="1400" u="sng" kern="1200" dirty="0"/>
        </a:p>
      </dsp:txBody>
      <dsp:txXfrm>
        <a:off x="0" y="3177573"/>
        <a:ext cx="5124159" cy="2084831"/>
      </dsp:txXfrm>
    </dsp:sp>
    <dsp:sp modelId="{F3084C86-E463-4CD4-A207-9A73131778C4}">
      <dsp:nvSpPr>
        <dsp:cNvPr id="0" name=""/>
        <dsp:cNvSpPr/>
      </dsp:nvSpPr>
      <dsp:spPr>
        <a:xfrm rot="10800000">
          <a:off x="0" y="2374"/>
          <a:ext cx="5124159" cy="3206471"/>
        </a:xfrm>
        <a:prstGeom prst="upArrowCallou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l-GR" sz="2300" kern="1200"/>
            <a:t>Θα καταλάβουμε καλύτερα τί είπε ο Δαρβίνος, αν καταλάβουμε το ΤΙ ΔΕΝ ΕΙΠΕ: Αυτό θα γίνει μέσα από μία Ερώτηση Πολλαπλής Επιλογής (ΕΠΕ). </a:t>
          </a:r>
          <a:endParaRPr lang="en-US" sz="2300" kern="1200"/>
        </a:p>
      </dsp:txBody>
      <dsp:txXfrm rot="10800000">
        <a:off x="0" y="2374"/>
        <a:ext cx="5124159" cy="20834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062D147F-DB06-431A-AEE2-79855EA5B852}" type="datetimeFigureOut">
              <a:rPr lang="el-GR"/>
              <a:pPr>
                <a:defRPr/>
              </a:pPr>
              <a:t>1/10/2025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496F7D3-8616-4645-A344-D3B9289D719F}" type="slidenum">
              <a:rPr lang="el-GR" altLang="el-G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1065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A2D37D6-F15F-4347-920B-BC5F6EFBB12E}" type="slidenum">
              <a:rPr lang="el-GR" altLang="el-GR"/>
              <a:pPr eaLnBrk="1" hangingPunct="1"/>
              <a:t>1</a:t>
            </a:fld>
            <a:endParaRPr lang="el-G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0EBBD7-E9EF-4539-9D69-210D8F394D22}" type="slidenum">
              <a:rPr lang="el-GR" altLang="el-GR"/>
              <a:pPr eaLnBrk="1" hangingPunct="1"/>
              <a:t>14</a:t>
            </a:fld>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496F7D3-8616-4645-A344-D3B9289D719F}" type="slidenum">
              <a:rPr lang="el-GR" altLang="el-GR" smtClean="0"/>
              <a:pPr/>
              <a:t>18</a:t>
            </a:fld>
            <a:endParaRPr lang="el-GR" altLang="el-GR"/>
          </a:p>
        </p:txBody>
      </p:sp>
    </p:spTree>
    <p:extLst>
      <p:ext uri="{BB962C8B-B14F-4D97-AF65-F5344CB8AC3E}">
        <p14:creationId xmlns:p14="http://schemas.microsoft.com/office/powerpoint/2010/main" val="31777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496F7D3-8616-4645-A344-D3B9289D719F}" type="slidenum">
              <a:rPr lang="el-GR" altLang="el-GR" smtClean="0"/>
              <a:pPr/>
              <a:t>2</a:t>
            </a:fld>
            <a:endParaRPr lang="el-GR" altLang="el-GR"/>
          </a:p>
        </p:txBody>
      </p:sp>
    </p:spTree>
    <p:extLst>
      <p:ext uri="{BB962C8B-B14F-4D97-AF65-F5344CB8AC3E}">
        <p14:creationId xmlns:p14="http://schemas.microsoft.com/office/powerpoint/2010/main" val="296759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496F7D3-8616-4645-A344-D3B9289D719F}" type="slidenum">
              <a:rPr lang="el-GR" altLang="el-GR" smtClean="0"/>
              <a:pPr/>
              <a:t>3</a:t>
            </a:fld>
            <a:endParaRPr lang="el-GR" altLang="el-GR"/>
          </a:p>
        </p:txBody>
      </p:sp>
    </p:spTree>
    <p:extLst>
      <p:ext uri="{BB962C8B-B14F-4D97-AF65-F5344CB8AC3E}">
        <p14:creationId xmlns:p14="http://schemas.microsoft.com/office/powerpoint/2010/main" val="1508385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
        <p:nvSpPr>
          <p:cNvPr id="1085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0BF222-04D9-4E12-8C69-9F0678FF771C}" type="slidenum">
              <a:rPr lang="el-GR" altLang="el-GR"/>
              <a:pPr eaLnBrk="1" hangingPunct="1"/>
              <a:t>4</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dirty="0"/>
              <a:t>Παρόλο που το μάθημα δεν αφορά στη</a:t>
            </a:r>
            <a:r>
              <a:rPr lang="el-GR" altLang="el-GR" baseline="0" dirty="0"/>
              <a:t> διδασκαλία της Ανατομίας του Ανθρώπου, θα κάνουμε μια εξαίρεση με το ΝΣ του Ανθρώπου: Θα το δούμε σε 3 επίπεδα: Α. Μια βασική περιγραφή όπως υπάρχει στο Εγχειρίδιο </a:t>
            </a:r>
            <a:r>
              <a:rPr lang="el-GR" altLang="el-GR" i="1" baseline="0" dirty="0"/>
              <a:t>«Εισαγωγή στις βιολ. Επιστήμες……» Εκδόσεις «ΓΡΗΓΟΡΗ». </a:t>
            </a:r>
            <a:r>
              <a:rPr lang="el-GR" altLang="el-GR" i="0" baseline="0" dirty="0"/>
              <a:t>Β. Θα παρακολουθήσετε μια διάλεξη του Καθηγητή </a:t>
            </a:r>
            <a:r>
              <a:rPr lang="en-US" altLang="el-GR" i="0" baseline="0" dirty="0" err="1"/>
              <a:t>Kandel</a:t>
            </a:r>
            <a:r>
              <a:rPr lang="en-US" altLang="el-GR" i="0" baseline="0" dirty="0"/>
              <a:t> (</a:t>
            </a:r>
            <a:r>
              <a:rPr lang="el-GR" altLang="el-GR" i="0" baseline="0" dirty="0"/>
              <a:t>Βραβείο Νόμπελ), και Γ. Θα σας ανεβάσω ένα </a:t>
            </a:r>
            <a:r>
              <a:rPr lang="en-US" altLang="el-GR" i="0" baseline="0" dirty="0" err="1"/>
              <a:t>ppt</a:t>
            </a:r>
            <a:r>
              <a:rPr lang="en-US" altLang="el-GR" i="0" baseline="0" dirty="0"/>
              <a:t> </a:t>
            </a:r>
            <a:r>
              <a:rPr lang="el-GR" altLang="el-GR" i="0" baseline="0" dirty="0"/>
              <a:t>με τίτλο: «Εξέλιξη του ΝΣ-Από τα Πρωτόζωα στον Άνθρωπο».</a:t>
            </a:r>
            <a:endParaRPr lang="el-GR" altLang="el-GR" i="0" dirty="0"/>
          </a:p>
        </p:txBody>
      </p:sp>
      <p:sp>
        <p:nvSpPr>
          <p:cNvPr id="1095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5EE77-F954-4945-88C4-745D11C27800}" type="slidenum">
              <a:rPr lang="el-GR" altLang="el-GR"/>
              <a:pPr eaLnBrk="1" hangingPunct="1"/>
              <a:t>5</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B576C8-6EA3-409E-96CF-A3C84D2AC199}" type="slidenum">
              <a:rPr lang="el-GR" altLang="el-GR"/>
              <a:pPr eaLnBrk="1" hangingPunct="1"/>
              <a:t>10</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F76281-1C6C-4A60-B51D-A79B5D568A17}" type="slidenum">
              <a:rPr lang="el-GR" altLang="el-GR"/>
              <a:pPr eaLnBrk="1" hangingPunct="1"/>
              <a:t>11</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8228606-CDFF-4AE6-AB10-BE3C1DBFC63F}" type="slidenum">
              <a:rPr lang="el-GR" altLang="el-GR"/>
              <a:pPr eaLnBrk="1" hangingPunct="1"/>
              <a:t>12</a:t>
            </a:fld>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dirty="0"/>
              <a:t>Αντιλαμβανόμαστε λοιπόν, πόσο «βαριά» είναι η λέξη «ΘΕΩΡΙΑ» στην Επιστήμη </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9D4212-4647-488E-BA1B-F494F49C49B8}" type="slidenum">
              <a:rPr lang="el-GR" altLang="el-GR"/>
              <a:pPr eaLnBrk="1" hangingPunct="1"/>
              <a:t>13</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802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4433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20426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33591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285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2315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44768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5255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26619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0749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6647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706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98738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9864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48F63A3B-78C7-47BE-AE5E-E10140E04643}" type="slidenum">
              <a:rPr lang="en-US" smtClean="0"/>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64899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82088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F63A3B-78C7-47BE-AE5E-E10140E04643}" type="slidenum">
              <a:rPr lang="en-US" smtClean="0"/>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3035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02752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70263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309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129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894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513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165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633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95216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82040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9969897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10/1/2025</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8479229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kathanasv@gmail.com" TargetMode="External"/><Relationship Id="rId5" Type="http://schemas.openxmlformats.org/officeDocument/2006/relationships/hyperlink" Target="mailto:kathanas@ecd.uoa.gr"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hyperlink" Target="https://www.efsyn.gr/stiles/apopseis/232262_darbinismos-kai-thriskeytikotita"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hyperlink" Target="https://el.wikipedia.org/wiki/%CE%86%CE%BD%CE%B8%CF%81%CF%89%CF%80%CE%BF%CF%82" TargetMode="External"/><Relationship Id="rId2" Type="http://schemas.openxmlformats.org/officeDocument/2006/relationships/hyperlink" Target="https://el.wikipedia.org/wiki/%CE%95%CF%80%CE%B9%CF%83%CF%84%CE%AE%CE%BC%CE%B7" TargetMode="Externa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hyperlink" Target="https://el.wikipedia.org/w/index.php?title=%CE%95%CE%BC%CF%80%CE%B5%CE%B9%CF%81%CE%B9%CE%BA%CE%AE_%CE%BC%CE%AD%CE%B8%CE%BF%CE%B4%CE%BF%CF%82&amp;action=edit&amp;redlink=1" TargetMode="External"/><Relationship Id="rId4" Type="http://schemas.openxmlformats.org/officeDocument/2006/relationships/hyperlink" Target="https://el.wikipedia.org/wiki/%CE%A6%CF%85%CF%83%CE%B9%CE%BA%CE%AD%CF%82_%CE%B5%CF%80%CE%B9%CF%83%CF%84%CE%AE%CE%BC%CE%B5%CF%82"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subTitle" idx="4294967295"/>
          </p:nvPr>
        </p:nvSpPr>
        <p:spPr>
          <a:xfrm>
            <a:off x="0" y="928688"/>
            <a:ext cx="9144000" cy="5929312"/>
          </a:xfrm>
        </p:spPr>
        <p:txBody>
          <a:bodyPr/>
          <a:lstStyle/>
          <a:p>
            <a:pPr marL="0" indent="0" algn="ctr" eaLnBrk="1" hangingPunct="1">
              <a:lnSpc>
                <a:spcPct val="90000"/>
              </a:lnSpc>
              <a:buFontTx/>
              <a:buNone/>
            </a:pPr>
            <a:r>
              <a:rPr lang="el-GR" altLang="el-GR" dirty="0"/>
              <a:t>Κυριάκος Αθανασίου,</a:t>
            </a:r>
            <a:br>
              <a:rPr lang="el-GR" altLang="el-GR" dirty="0"/>
            </a:br>
            <a:r>
              <a:rPr lang="el-GR" altLang="el-GR" dirty="0"/>
              <a:t>ομότιμος Καθηγητής ΤΕΑΠΗ</a:t>
            </a:r>
            <a:endParaRPr lang="en-US" altLang="el-GR" dirty="0"/>
          </a:p>
          <a:p>
            <a:pPr marL="0" indent="0" algn="ctr" eaLnBrk="1" hangingPunct="1">
              <a:lnSpc>
                <a:spcPct val="90000"/>
              </a:lnSpc>
              <a:buFontTx/>
              <a:buNone/>
            </a:pPr>
            <a:r>
              <a:rPr lang="el-GR" altLang="el-GR" dirty="0" err="1"/>
              <a:t>Τηλ</a:t>
            </a:r>
            <a:r>
              <a:rPr lang="el-GR" altLang="el-GR" dirty="0"/>
              <a:t>. 210-6930354</a:t>
            </a:r>
            <a:endParaRPr lang="en-US" altLang="el-GR" dirty="0"/>
          </a:p>
          <a:p>
            <a:pPr marL="0" indent="0" algn="ctr" eaLnBrk="1" hangingPunct="1">
              <a:lnSpc>
                <a:spcPct val="90000"/>
              </a:lnSpc>
              <a:buFontTx/>
              <a:buNone/>
            </a:pPr>
            <a:r>
              <a:rPr lang="en-US" altLang="el-GR" dirty="0"/>
              <a:t>E-mail:</a:t>
            </a:r>
            <a:r>
              <a:rPr lang="en-US" altLang="el-GR" dirty="0">
                <a:hlinkClick r:id="rId5"/>
              </a:rPr>
              <a:t> </a:t>
            </a:r>
            <a:r>
              <a:rPr lang="en-US" altLang="el-GR" dirty="0">
                <a:hlinkClick r:id="rId6"/>
              </a:rPr>
              <a:t>kathanasv@gmail.com</a:t>
            </a:r>
            <a:r>
              <a:rPr lang="en-US" altLang="el-GR" dirty="0"/>
              <a:t> </a:t>
            </a:r>
            <a:endParaRPr lang="el-GR" altLang="el-GR" dirty="0"/>
          </a:p>
          <a:p>
            <a:pPr marL="0" indent="0" algn="ctr" eaLnBrk="1" hangingPunct="1">
              <a:lnSpc>
                <a:spcPct val="90000"/>
              </a:lnSpc>
              <a:buFontTx/>
              <a:buNone/>
            </a:pPr>
            <a:endParaRPr lang="el-GR" altLang="el-GR" dirty="0"/>
          </a:p>
          <a:p>
            <a:pPr marL="0" indent="0" algn="ctr" eaLnBrk="1" hangingPunct="1">
              <a:lnSpc>
                <a:spcPct val="90000"/>
              </a:lnSpc>
              <a:buFontTx/>
              <a:buNone/>
            </a:pPr>
            <a:endParaRPr lang="en-US" altLang="el-GR" dirty="0"/>
          </a:p>
          <a:p>
            <a:pPr marL="0" indent="0" algn="ctr" eaLnBrk="1" hangingPunct="1">
              <a:lnSpc>
                <a:spcPct val="90000"/>
              </a:lnSpc>
              <a:buFontTx/>
              <a:buNone/>
            </a:pPr>
            <a:endParaRPr lang="en-US" altLang="el-GR" dirty="0"/>
          </a:p>
          <a:p>
            <a:pPr marL="0" indent="0" algn="ctr" eaLnBrk="1" hangingPunct="1">
              <a:lnSpc>
                <a:spcPct val="90000"/>
              </a:lnSpc>
              <a:buFontTx/>
              <a:buNone/>
            </a:pPr>
            <a:endParaRPr lang="en-US" altLang="el-GR" dirty="0"/>
          </a:p>
          <a:p>
            <a:pPr marL="0" indent="0" algn="ctr" eaLnBrk="1" hangingPunct="1">
              <a:lnSpc>
                <a:spcPct val="90000"/>
              </a:lnSpc>
              <a:buFontTx/>
              <a:buNone/>
            </a:pPr>
            <a:endParaRPr lang="el-GR" altLang="el-GR" dirty="0"/>
          </a:p>
        </p:txBody>
      </p:sp>
      <p:pic>
        <p:nvPicPr>
          <p:cNvPr id="2" name="biol20-1_P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92677" y="3144079"/>
            <a:ext cx="4860032" cy="2733768"/>
          </a:xfrm>
          <a:prstGeom prst="rect">
            <a:avLst/>
          </a:prstGeom>
        </p:spPr>
      </p:pic>
      <p:sp>
        <p:nvSpPr>
          <p:cNvPr id="3" name="TextBox 2">
            <a:extLst>
              <a:ext uri="{FF2B5EF4-FFF2-40B4-BE49-F238E27FC236}">
                <a16:creationId xmlns:a16="http://schemas.microsoft.com/office/drawing/2014/main" id="{31628062-C18C-4581-B1C7-63B4D9C5FE6D}"/>
              </a:ext>
            </a:extLst>
          </p:cNvPr>
          <p:cNvSpPr txBox="1"/>
          <p:nvPr/>
        </p:nvSpPr>
        <p:spPr>
          <a:xfrm>
            <a:off x="179512" y="2996952"/>
            <a:ext cx="3721874" cy="2031325"/>
          </a:xfrm>
          <a:prstGeom prst="rect">
            <a:avLst/>
          </a:prstGeom>
          <a:noFill/>
        </p:spPr>
        <p:txBody>
          <a:bodyPr wrap="square" rtlCol="0">
            <a:spAutoFit/>
          </a:bodyPr>
          <a:lstStyle/>
          <a:p>
            <a:r>
              <a:rPr lang="el-GR" dirty="0"/>
              <a:t>Σύγγραμμα: </a:t>
            </a:r>
            <a:r>
              <a:rPr lang="el-GR" i="1" dirty="0"/>
              <a:t>«Εισαγωγή στις Βιολογικές Επιστήμες και η Διδακτική τους»</a:t>
            </a:r>
          </a:p>
          <a:p>
            <a:r>
              <a:rPr lang="el-GR" dirty="0"/>
              <a:t>Εκδόσεις Γρηγόρη.</a:t>
            </a:r>
          </a:p>
          <a:p>
            <a:endParaRPr lang="el-GR" dirty="0"/>
          </a:p>
          <a:p>
            <a:r>
              <a:rPr lang="en-US" dirty="0"/>
              <a:t>SOS: </a:t>
            </a:r>
            <a:r>
              <a:rPr lang="el-GR" dirty="0"/>
              <a:t>ΜΗΝ ΞΕΧΑΣΕΤΕ ΤΗΝ ΕΓΓΡΑΦΗ ΣΤΟ </a:t>
            </a:r>
            <a:r>
              <a:rPr lang="en-US" dirty="0"/>
              <a:t>E-CLASS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7656" name="Group 27655">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27657"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27658"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27659"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27660"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27661"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27662"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27663"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27664"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27665"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27666"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7667"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7668"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7670" name="Group 27669">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7671"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7672"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7673"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7674"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7675"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7676"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27677"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27678"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27679"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27680"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27681"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27682"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7684" name="Rectangle 27683">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686"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27688" name="Rectangle 2768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1" name="Title 2"/>
          <p:cNvSpPr>
            <a:spLocks noGrp="1"/>
          </p:cNvSpPr>
          <p:nvPr>
            <p:ph type="title"/>
          </p:nvPr>
        </p:nvSpPr>
        <p:spPr>
          <a:xfrm>
            <a:off x="944919" y="3101093"/>
            <a:ext cx="1840539" cy="3029344"/>
          </a:xfrm>
        </p:spPr>
        <p:txBody>
          <a:bodyPr vert="horz" lIns="91440" tIns="45720" rIns="91440" bIns="45720" rtlCol="0" anchor="t">
            <a:normAutofit/>
          </a:bodyPr>
          <a:lstStyle/>
          <a:p>
            <a:r>
              <a:rPr lang="en-US" altLang="el-GR" sz="2000" dirty="0" err="1">
                <a:solidFill>
                  <a:schemeClr val="bg1"/>
                </a:solidFill>
              </a:rPr>
              <a:t>Βήμ</a:t>
            </a:r>
            <a:r>
              <a:rPr lang="en-US" altLang="el-GR" sz="2000" dirty="0">
                <a:solidFill>
                  <a:schemeClr val="bg1"/>
                </a:solidFill>
              </a:rPr>
              <a:t>α 1: Παρατήρηση</a:t>
            </a:r>
            <a:br>
              <a:rPr lang="el-GR" altLang="el-GR" sz="2000" dirty="0">
                <a:solidFill>
                  <a:schemeClr val="bg1"/>
                </a:solidFill>
              </a:rPr>
            </a:br>
            <a:br>
              <a:rPr lang="el-GR" altLang="el-GR" sz="2000" dirty="0">
                <a:solidFill>
                  <a:schemeClr val="bg1"/>
                </a:solidFill>
              </a:rPr>
            </a:br>
            <a:r>
              <a:rPr lang="el-GR" altLang="el-GR" sz="2000" dirty="0">
                <a:solidFill>
                  <a:schemeClr val="bg1"/>
                </a:solidFill>
              </a:rPr>
              <a:t>Βήμα 2: Υπόθεση</a:t>
            </a:r>
            <a:endParaRPr lang="en-US" altLang="el-GR" sz="2000" dirty="0">
              <a:solidFill>
                <a:schemeClr val="bg1"/>
              </a:solidFill>
            </a:endParaRPr>
          </a:p>
        </p:txBody>
      </p:sp>
      <p:sp>
        <p:nvSpPr>
          <p:cNvPr id="2769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27692" name="Rectangle 2769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1"/>
          <p:cNvSpPr>
            <a:spLocks noChangeArrowheads="1"/>
          </p:cNvSpPr>
          <p:nvPr/>
        </p:nvSpPr>
        <p:spPr bwMode="auto">
          <a:xfrm>
            <a:off x="3529933" y="589722"/>
            <a:ext cx="5098525"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spcBef>
                <a:spcPts val="1000"/>
              </a:spcBef>
              <a:spcAft>
                <a:spcPts val="0"/>
              </a:spcAft>
              <a:buClr>
                <a:schemeClr val="accent1"/>
              </a:buClr>
              <a:buFont typeface="Wingdings 3" charset="2"/>
              <a:buChar char=""/>
            </a:pPr>
            <a:r>
              <a:rPr lang="en-US" altLang="el-GR" dirty="0">
                <a:solidFill>
                  <a:schemeClr val="tx1">
                    <a:lumMod val="75000"/>
                    <a:lumOff val="25000"/>
                  </a:schemeClr>
                </a:solidFill>
                <a:latin typeface="+mn-lt"/>
                <a:cs typeface="+mn-cs"/>
              </a:rPr>
              <a:t>Η </a:t>
            </a:r>
            <a:r>
              <a:rPr lang="en-US" altLang="el-GR" dirty="0" err="1">
                <a:solidFill>
                  <a:schemeClr val="tx1">
                    <a:lumMod val="75000"/>
                    <a:lumOff val="25000"/>
                  </a:schemeClr>
                </a:solidFill>
                <a:latin typeface="+mn-lt"/>
                <a:cs typeface="+mn-cs"/>
              </a:rPr>
              <a:t>δημιουργί</a:t>
            </a:r>
            <a:r>
              <a:rPr lang="en-US" altLang="el-GR" dirty="0">
                <a:solidFill>
                  <a:schemeClr val="tx1">
                    <a:lumMod val="75000"/>
                    <a:lumOff val="25000"/>
                  </a:schemeClr>
                </a:solidFill>
                <a:latin typeface="+mn-lt"/>
                <a:cs typeface="+mn-cs"/>
              </a:rPr>
              <a:t>α μιας Θεωρίας, ξεκινάει από κάποια «Παρατήρηση». </a:t>
            </a:r>
            <a:r>
              <a:rPr lang="en-US" altLang="el-GR" dirty="0" err="1">
                <a:solidFill>
                  <a:schemeClr val="tx1">
                    <a:lumMod val="75000"/>
                    <a:lumOff val="25000"/>
                  </a:schemeClr>
                </a:solidFill>
                <a:latin typeface="+mn-lt"/>
                <a:cs typeface="+mn-cs"/>
              </a:rPr>
              <a:t>Οι</a:t>
            </a:r>
            <a:r>
              <a:rPr lang="en-US" altLang="el-GR" dirty="0">
                <a:solidFill>
                  <a:schemeClr val="tx1">
                    <a:lumMod val="75000"/>
                    <a:lumOff val="25000"/>
                  </a:schemeClr>
                </a:solidFill>
                <a:latin typeface="+mn-lt"/>
                <a:cs typeface="+mn-cs"/>
              </a:rPr>
              <a:t> επ</a:t>
            </a:r>
            <a:r>
              <a:rPr lang="en-US" altLang="el-GR" dirty="0" err="1">
                <a:solidFill>
                  <a:schemeClr val="tx1">
                    <a:lumMod val="75000"/>
                    <a:lumOff val="25000"/>
                  </a:schemeClr>
                </a:solidFill>
                <a:latin typeface="+mn-lt"/>
                <a:cs typeface="+mn-cs"/>
              </a:rPr>
              <a:t>ιστήμονες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κάνουν</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συχνά</a:t>
            </a:r>
            <a:r>
              <a:rPr lang="en-US" altLang="el-GR" dirty="0">
                <a:solidFill>
                  <a:schemeClr val="tx1">
                    <a:lumMod val="75000"/>
                    <a:lumOff val="25000"/>
                  </a:schemeClr>
                </a:solidFill>
                <a:latin typeface="+mn-lt"/>
                <a:cs typeface="+mn-cs"/>
              </a:rPr>
              <a:t> </a:t>
            </a:r>
            <a:r>
              <a:rPr lang="en-US" altLang="el-GR" i="1" dirty="0">
                <a:solidFill>
                  <a:schemeClr val="tx1">
                    <a:lumMod val="75000"/>
                    <a:lumOff val="25000"/>
                  </a:schemeClr>
                </a:solidFill>
                <a:latin typeface="+mn-lt"/>
                <a:cs typeface="+mn-cs"/>
              </a:rPr>
              <a:t>παρα</a:t>
            </a:r>
            <a:r>
              <a:rPr lang="en-US" altLang="el-GR" i="1" dirty="0" err="1">
                <a:solidFill>
                  <a:schemeClr val="tx1">
                    <a:lumMod val="75000"/>
                    <a:lumOff val="25000"/>
                  </a:schemeClr>
                </a:solidFill>
                <a:latin typeface="+mn-lt"/>
                <a:cs typeface="+mn-cs"/>
              </a:rPr>
              <a:t>τηρήσεις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γι</a:t>
            </a:r>
            <a:r>
              <a:rPr lang="en-US" altLang="el-GR" dirty="0">
                <a:solidFill>
                  <a:schemeClr val="tx1">
                    <a:lumMod val="75000"/>
                    <a:lumOff val="25000"/>
                  </a:schemeClr>
                </a:solidFill>
                <a:latin typeface="+mn-lt"/>
                <a:cs typeface="+mn-cs"/>
              </a:rPr>
              <a:t>α διαδικασίες και γεγονότα που απαντούν στη Φύση. </a:t>
            </a:r>
            <a:r>
              <a:rPr lang="en-US" altLang="el-GR" dirty="0" err="1">
                <a:solidFill>
                  <a:schemeClr val="tx1">
                    <a:lumMod val="75000"/>
                    <a:lumOff val="25000"/>
                  </a:schemeClr>
                </a:solidFill>
                <a:latin typeface="+mn-lt"/>
                <a:cs typeface="+mn-cs"/>
              </a:rPr>
              <a:t>Πολλές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φορές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μι</a:t>
            </a:r>
            <a:r>
              <a:rPr lang="en-US" altLang="el-GR" dirty="0">
                <a:solidFill>
                  <a:schemeClr val="tx1">
                    <a:lumMod val="75000"/>
                    <a:lumOff val="25000"/>
                  </a:schemeClr>
                </a:solidFill>
                <a:latin typeface="+mn-lt"/>
                <a:cs typeface="+mn-cs"/>
              </a:rPr>
              <a:t>α παρατήρηση οδηγεί σε ένα </a:t>
            </a:r>
            <a:r>
              <a:rPr lang="en-US" altLang="el-GR" i="1" dirty="0">
                <a:solidFill>
                  <a:schemeClr val="tx1">
                    <a:lumMod val="75000"/>
                    <a:lumOff val="25000"/>
                  </a:schemeClr>
                </a:solidFill>
                <a:latin typeface="+mn-lt"/>
                <a:cs typeface="+mn-cs"/>
              </a:rPr>
              <a:t>ερώτημα</a:t>
            </a:r>
            <a:r>
              <a:rPr lang="en-US" altLang="el-GR" dirty="0">
                <a:solidFill>
                  <a:schemeClr val="tx1">
                    <a:lumMod val="75000"/>
                    <a:lumOff val="25000"/>
                  </a:schemeClr>
                </a:solidFill>
                <a:latin typeface="+mn-lt"/>
                <a:cs typeface="+mn-cs"/>
              </a:rPr>
              <a:t>: </a:t>
            </a:r>
          </a:p>
          <a:p>
            <a:pPr defTabSz="457200" eaLnBrk="1" hangingPunct="1">
              <a:spcBef>
                <a:spcPts val="1000"/>
              </a:spcBef>
              <a:spcAft>
                <a:spcPts val="0"/>
              </a:spcAft>
              <a:buClr>
                <a:schemeClr val="accent1"/>
              </a:buClr>
              <a:buFont typeface="Wingdings 3" charset="2"/>
              <a:buChar char=""/>
            </a:pPr>
            <a:r>
              <a:rPr lang="en-US" altLang="el-GR" dirty="0" err="1">
                <a:solidFill>
                  <a:schemeClr val="tx1">
                    <a:lumMod val="75000"/>
                    <a:lumOff val="25000"/>
                  </a:schemeClr>
                </a:solidFill>
                <a:latin typeface="+mn-lt"/>
                <a:cs typeface="+mn-cs"/>
              </a:rPr>
              <a:t>Τί</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είν</a:t>
            </a:r>
            <a:r>
              <a:rPr lang="en-US" altLang="el-GR" dirty="0">
                <a:solidFill>
                  <a:schemeClr val="tx1">
                    <a:lumMod val="75000"/>
                    <a:lumOff val="25000"/>
                  </a:schemeClr>
                </a:solidFill>
                <a:latin typeface="+mn-lt"/>
                <a:cs typeface="+mn-cs"/>
              </a:rPr>
              <a:t>αι αυτό; </a:t>
            </a:r>
          </a:p>
          <a:p>
            <a:pPr defTabSz="457200" eaLnBrk="1" hangingPunct="1">
              <a:spcBef>
                <a:spcPts val="1000"/>
              </a:spcBef>
              <a:spcAft>
                <a:spcPts val="0"/>
              </a:spcAft>
              <a:buClr>
                <a:schemeClr val="accent1"/>
              </a:buClr>
              <a:buFont typeface="Wingdings 3" charset="2"/>
              <a:buChar char=""/>
            </a:pPr>
            <a:r>
              <a:rPr lang="en-US" altLang="el-GR" dirty="0" err="1">
                <a:solidFill>
                  <a:schemeClr val="tx1">
                    <a:lumMod val="75000"/>
                    <a:lumOff val="25000"/>
                  </a:schemeClr>
                </a:solidFill>
                <a:latin typeface="+mn-lt"/>
                <a:cs typeface="+mn-cs"/>
              </a:rPr>
              <a:t>Πως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λειτουργεί</a:t>
            </a:r>
            <a:r>
              <a:rPr lang="en-US" altLang="el-GR" dirty="0">
                <a:solidFill>
                  <a:schemeClr val="tx1">
                    <a:lumMod val="75000"/>
                    <a:lumOff val="25000"/>
                  </a:schemeClr>
                </a:solidFill>
                <a:latin typeface="+mn-lt"/>
                <a:cs typeface="+mn-cs"/>
              </a:rPr>
              <a:t>; </a:t>
            </a:r>
          </a:p>
          <a:p>
            <a:pPr defTabSz="457200" eaLnBrk="1" hangingPunct="1">
              <a:spcBef>
                <a:spcPts val="1000"/>
              </a:spcBef>
              <a:spcAft>
                <a:spcPts val="0"/>
              </a:spcAft>
              <a:buClr>
                <a:schemeClr val="accent1"/>
              </a:buClr>
              <a:buFont typeface="Wingdings 3" charset="2"/>
              <a:buChar char=""/>
            </a:pPr>
            <a:r>
              <a:rPr lang="en-US" altLang="el-GR" dirty="0" err="1">
                <a:solidFill>
                  <a:schemeClr val="tx1">
                    <a:lumMod val="75000"/>
                    <a:lumOff val="25000"/>
                  </a:schemeClr>
                </a:solidFill>
                <a:latin typeface="+mn-lt"/>
                <a:cs typeface="+mn-cs"/>
              </a:rPr>
              <a:t>Γι</a:t>
            </a:r>
            <a:r>
              <a:rPr lang="en-US" altLang="el-GR" dirty="0">
                <a:solidFill>
                  <a:schemeClr val="tx1">
                    <a:lumMod val="75000"/>
                    <a:lumOff val="25000"/>
                  </a:schemeClr>
                </a:solidFill>
                <a:latin typeface="+mn-lt"/>
                <a:cs typeface="+mn-cs"/>
              </a:rPr>
              <a:t>ατί λειτουργεί με τον τρόπο που λειτουργεί; </a:t>
            </a:r>
          </a:p>
          <a:p>
            <a:pPr defTabSz="457200" eaLnBrk="1" hangingPunct="1">
              <a:spcBef>
                <a:spcPts val="1000"/>
              </a:spcBef>
              <a:spcAft>
                <a:spcPts val="0"/>
              </a:spcAft>
              <a:buClr>
                <a:schemeClr val="accent1"/>
              </a:buClr>
              <a:buFont typeface="Wingdings 3" charset="2"/>
              <a:buChar char=""/>
            </a:pPr>
            <a:endParaRPr lang="en-US" altLang="el-GR" dirty="0">
              <a:solidFill>
                <a:schemeClr val="tx1">
                  <a:lumMod val="75000"/>
                  <a:lumOff val="25000"/>
                </a:schemeClr>
              </a:solidFill>
              <a:latin typeface="+mn-lt"/>
              <a:cs typeface="+mn-cs"/>
            </a:endParaRPr>
          </a:p>
          <a:p>
            <a:pPr defTabSz="457200" eaLnBrk="1" hangingPunct="1">
              <a:spcBef>
                <a:spcPts val="1000"/>
              </a:spcBef>
              <a:spcAft>
                <a:spcPts val="0"/>
              </a:spcAft>
              <a:buClr>
                <a:schemeClr val="accent1"/>
              </a:buClr>
              <a:buFont typeface="Wingdings 3" charset="2"/>
              <a:buChar char=""/>
            </a:pPr>
            <a:r>
              <a:rPr lang="en-US" altLang="el-GR" dirty="0" err="1">
                <a:solidFill>
                  <a:schemeClr val="tx1">
                    <a:lumMod val="75000"/>
                    <a:lumOff val="25000"/>
                  </a:schemeClr>
                </a:solidFill>
              </a:rPr>
              <a:t>Συνήθως</a:t>
            </a:r>
            <a:r>
              <a:rPr lang="en-US" altLang="el-GR" dirty="0">
                <a:solidFill>
                  <a:schemeClr val="tx1">
                    <a:lumMod val="75000"/>
                    <a:lumOff val="25000"/>
                  </a:schemeClr>
                </a:solidFill>
              </a:rPr>
              <a:t>, τα </a:t>
            </a:r>
            <a:r>
              <a:rPr lang="en-US" altLang="el-GR" dirty="0" err="1">
                <a:solidFill>
                  <a:schemeClr val="tx1">
                    <a:lumMod val="75000"/>
                    <a:lumOff val="25000"/>
                  </a:schemeClr>
                </a:solidFill>
              </a:rPr>
              <a:t>ερωτήμ</a:t>
            </a:r>
            <a:r>
              <a:rPr lang="en-US" altLang="el-GR" dirty="0">
                <a:solidFill>
                  <a:schemeClr val="tx1">
                    <a:lumMod val="75000"/>
                    <a:lumOff val="25000"/>
                  </a:schemeClr>
                </a:solidFill>
              </a:rPr>
              <a:t>ατα που τίθενται από τους επιστήμονες, παίρνουν τη μορφή μιας ενδεχόμενης εξήγησης (</a:t>
            </a:r>
            <a:r>
              <a:rPr lang="en-US" altLang="el-GR" i="1" dirty="0">
                <a:solidFill>
                  <a:schemeClr val="tx1">
                    <a:lumMod val="75000"/>
                    <a:lumOff val="25000"/>
                  </a:schemeClr>
                </a:solidFill>
              </a:rPr>
              <a:t>Υπόθεση</a:t>
            </a:r>
            <a:r>
              <a:rPr lang="en-US" altLang="el-GR" dirty="0">
                <a:solidFill>
                  <a:schemeClr val="tx1">
                    <a:lumMod val="75000"/>
                    <a:lumOff val="25000"/>
                  </a:schemeClr>
                </a:solidFill>
              </a:rPr>
              <a:t>) για τα παρατηρούμενα. Και α</a:t>
            </a:r>
            <a:r>
              <a:rPr lang="en-US" altLang="el-GR" dirty="0" err="1">
                <a:solidFill>
                  <a:schemeClr val="tx1">
                    <a:lumMod val="75000"/>
                    <a:lumOff val="25000"/>
                  </a:schemeClr>
                </a:solidFill>
              </a:rPr>
              <a:t>υτή</a:t>
            </a:r>
            <a:r>
              <a:rPr lang="en-US" altLang="el-GR" dirty="0">
                <a:solidFill>
                  <a:schemeClr val="tx1">
                    <a:lumMod val="75000"/>
                    <a:lumOff val="25000"/>
                  </a:schemeClr>
                </a:solidFill>
              </a:rPr>
              <a:t>, μπ</a:t>
            </a:r>
            <a:r>
              <a:rPr lang="en-US" altLang="el-GR" dirty="0" err="1">
                <a:solidFill>
                  <a:schemeClr val="tx1">
                    <a:lumMod val="75000"/>
                    <a:lumOff val="25000"/>
                  </a:schemeClr>
                </a:solidFill>
              </a:rPr>
              <a:t>ορεί</a:t>
            </a:r>
            <a:r>
              <a:rPr lang="en-US" altLang="el-GR" dirty="0">
                <a:solidFill>
                  <a:schemeClr val="tx1">
                    <a:lumMod val="75000"/>
                    <a:lumOff val="25000"/>
                  </a:schemeClr>
                </a:solidFill>
              </a:rPr>
              <a:t> να </a:t>
            </a:r>
            <a:r>
              <a:rPr lang="en-US" altLang="el-GR" dirty="0" err="1">
                <a:solidFill>
                  <a:schemeClr val="tx1">
                    <a:lumMod val="75000"/>
                    <a:lumOff val="25000"/>
                  </a:schemeClr>
                </a:solidFill>
              </a:rPr>
              <a:t>μην</a:t>
            </a:r>
            <a:r>
              <a:rPr lang="en-US" altLang="el-GR" dirty="0">
                <a:solidFill>
                  <a:schemeClr val="tx1">
                    <a:lumMod val="75000"/>
                    <a:lumOff val="25000"/>
                  </a:schemeClr>
                </a:solidFill>
              </a:rPr>
              <a:t> </a:t>
            </a:r>
            <a:r>
              <a:rPr lang="en-US" altLang="el-GR" dirty="0" err="1">
                <a:solidFill>
                  <a:schemeClr val="tx1">
                    <a:lumMod val="75000"/>
                    <a:lumOff val="25000"/>
                  </a:schemeClr>
                </a:solidFill>
              </a:rPr>
              <a:t>είν</a:t>
            </a:r>
            <a:r>
              <a:rPr lang="en-US" altLang="el-GR" dirty="0">
                <a:solidFill>
                  <a:schemeClr val="tx1">
                    <a:lumMod val="75000"/>
                    <a:lumOff val="25000"/>
                  </a:schemeClr>
                </a:solidFill>
              </a:rPr>
              <a:t>αι μόνο μία... </a:t>
            </a:r>
            <a:r>
              <a:rPr lang="en-US" altLang="el-GR" dirty="0" err="1">
                <a:solidFill>
                  <a:schemeClr val="tx1">
                    <a:lumMod val="75000"/>
                    <a:lumOff val="25000"/>
                  </a:schemeClr>
                </a:solidFill>
              </a:rPr>
              <a:t>Οι</a:t>
            </a:r>
            <a:r>
              <a:rPr lang="en-US" altLang="el-GR" dirty="0">
                <a:solidFill>
                  <a:schemeClr val="tx1">
                    <a:lumMod val="75000"/>
                    <a:lumOff val="25000"/>
                  </a:schemeClr>
                </a:solidFill>
              </a:rPr>
              <a:t> επ</a:t>
            </a:r>
            <a:r>
              <a:rPr lang="en-US" altLang="el-GR" dirty="0" err="1">
                <a:solidFill>
                  <a:schemeClr val="tx1">
                    <a:lumMod val="75000"/>
                    <a:lumOff val="25000"/>
                  </a:schemeClr>
                </a:solidFill>
              </a:rPr>
              <a:t>ιστήμονες</a:t>
            </a:r>
            <a:r>
              <a:rPr lang="en-US" altLang="el-GR" dirty="0">
                <a:solidFill>
                  <a:schemeClr val="tx1">
                    <a:lumMod val="75000"/>
                    <a:lumOff val="25000"/>
                  </a:schemeClr>
                </a:solidFill>
              </a:rPr>
              <a:t>, π</a:t>
            </a:r>
            <a:r>
              <a:rPr lang="en-US" altLang="el-GR" dirty="0" err="1">
                <a:solidFill>
                  <a:schemeClr val="tx1">
                    <a:lumMod val="75000"/>
                    <a:lumOff val="25000"/>
                  </a:schemeClr>
                </a:solidFill>
              </a:rPr>
              <a:t>ροτείνουν</a:t>
            </a:r>
            <a:r>
              <a:rPr lang="en-US" altLang="el-GR" dirty="0">
                <a:solidFill>
                  <a:schemeClr val="tx1">
                    <a:lumMod val="75000"/>
                    <a:lumOff val="25000"/>
                  </a:schemeClr>
                </a:solidFill>
              </a:rPr>
              <a:t> </a:t>
            </a:r>
            <a:r>
              <a:rPr lang="en-US" altLang="el-GR" dirty="0" err="1">
                <a:solidFill>
                  <a:schemeClr val="tx1">
                    <a:lumMod val="75000"/>
                    <a:lumOff val="25000"/>
                  </a:schemeClr>
                </a:solidFill>
              </a:rPr>
              <a:t>συνήθως</a:t>
            </a:r>
            <a:r>
              <a:rPr lang="en-US" altLang="el-GR" dirty="0">
                <a:solidFill>
                  <a:schemeClr val="tx1">
                    <a:lumMod val="75000"/>
                    <a:lumOff val="25000"/>
                  </a:schemeClr>
                </a:solidFill>
              </a:rPr>
              <a:t> </a:t>
            </a:r>
            <a:r>
              <a:rPr lang="en-US" altLang="el-GR" dirty="0" err="1">
                <a:solidFill>
                  <a:schemeClr val="tx1">
                    <a:lumMod val="75000"/>
                    <a:lumOff val="25000"/>
                  </a:schemeClr>
                </a:solidFill>
              </a:rPr>
              <a:t>μι</a:t>
            </a:r>
            <a:r>
              <a:rPr lang="en-US" altLang="el-GR" dirty="0">
                <a:solidFill>
                  <a:schemeClr val="tx1">
                    <a:lumMod val="75000"/>
                    <a:lumOff val="25000"/>
                  </a:schemeClr>
                </a:solidFill>
              </a:rPr>
              <a:t>α σειρά από πιθανές εξηγήσεις... </a:t>
            </a:r>
            <a:r>
              <a:rPr lang="en-US" altLang="el-GR" dirty="0" err="1">
                <a:solidFill>
                  <a:schemeClr val="tx1">
                    <a:lumMod val="75000"/>
                    <a:lumOff val="25000"/>
                  </a:schemeClr>
                </a:solidFill>
              </a:rPr>
              <a:t>δημιουργούν</a:t>
            </a:r>
            <a:r>
              <a:rPr lang="en-US" altLang="el-GR" dirty="0">
                <a:solidFill>
                  <a:schemeClr val="tx1">
                    <a:lumMod val="75000"/>
                    <a:lumOff val="25000"/>
                  </a:schemeClr>
                </a:solidFill>
              </a:rPr>
              <a:t> </a:t>
            </a:r>
            <a:r>
              <a:rPr lang="en-US" altLang="el-GR" dirty="0" err="1">
                <a:solidFill>
                  <a:schemeClr val="tx1">
                    <a:lumMod val="75000"/>
                    <a:lumOff val="25000"/>
                  </a:schemeClr>
                </a:solidFill>
              </a:rPr>
              <a:t>δηλ</a:t>
            </a:r>
            <a:r>
              <a:rPr lang="en-US" altLang="el-GR" dirty="0">
                <a:solidFill>
                  <a:schemeClr val="tx1">
                    <a:lumMod val="75000"/>
                    <a:lumOff val="25000"/>
                  </a:schemeClr>
                </a:solidFill>
              </a:rPr>
              <a:t>.  </a:t>
            </a:r>
            <a:r>
              <a:rPr lang="en-US" altLang="el-GR" i="1" dirty="0" err="1">
                <a:solidFill>
                  <a:schemeClr val="tx1">
                    <a:lumMod val="75000"/>
                    <a:lumOff val="25000"/>
                  </a:schemeClr>
                </a:solidFill>
              </a:rPr>
              <a:t>εν</a:t>
            </a:r>
            <a:r>
              <a:rPr lang="en-US" altLang="el-GR" i="1" dirty="0">
                <a:solidFill>
                  <a:schemeClr val="tx1">
                    <a:lumMod val="75000"/>
                    <a:lumOff val="25000"/>
                  </a:schemeClr>
                </a:solidFill>
              </a:rPr>
              <a:t>αλλακτικές υποθέσεις</a:t>
            </a:r>
            <a:r>
              <a:rPr lang="en-US" altLang="el-GR" dirty="0">
                <a:solidFill>
                  <a:schemeClr val="tx1">
                    <a:lumMod val="75000"/>
                    <a:lumOff val="25000"/>
                  </a:schemeClr>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9704" name="Group 29703">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29705"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29706"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29707"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29708"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29709"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29710"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29711"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29712"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29713"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29714"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9715"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9716"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9718" name="Group 29717">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9719"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9720"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9721"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9722"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9723"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9724"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29725"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29726"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29727"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29728"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29729"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29730"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9732" name="Rectangle 29731">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734"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29736" name="Rectangle 29735">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le 1"/>
          <p:cNvSpPr>
            <a:spLocks noGrp="1"/>
          </p:cNvSpPr>
          <p:nvPr>
            <p:ph type="title"/>
          </p:nvPr>
        </p:nvSpPr>
        <p:spPr>
          <a:xfrm>
            <a:off x="944919" y="3101093"/>
            <a:ext cx="1840539" cy="3029344"/>
          </a:xfrm>
        </p:spPr>
        <p:txBody>
          <a:bodyPr vert="horz" lIns="91440" tIns="45720" rIns="91440" bIns="45720" rtlCol="0" anchor="t">
            <a:normAutofit/>
          </a:bodyPr>
          <a:lstStyle/>
          <a:p>
            <a:r>
              <a:rPr lang="en-US" altLang="el-GR" sz="2800">
                <a:solidFill>
                  <a:schemeClr val="bg1"/>
                </a:solidFill>
              </a:rPr>
              <a:t>Πείραμα</a:t>
            </a:r>
          </a:p>
        </p:txBody>
      </p:sp>
      <p:sp>
        <p:nvSpPr>
          <p:cNvPr id="29738"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29740" name="Rectangle 29739">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Rectangle 1"/>
          <p:cNvSpPr>
            <a:spLocks noChangeArrowheads="1"/>
          </p:cNvSpPr>
          <p:nvPr/>
        </p:nvSpPr>
        <p:spPr bwMode="auto">
          <a:xfrm>
            <a:off x="3529933" y="589722"/>
            <a:ext cx="5098525"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spcBef>
                <a:spcPts val="1000"/>
              </a:spcBef>
              <a:spcAft>
                <a:spcPts val="0"/>
              </a:spcAft>
              <a:buClr>
                <a:schemeClr val="accent1"/>
              </a:buClr>
              <a:buFont typeface="Wingdings 3" charset="2"/>
              <a:buChar char=""/>
            </a:pPr>
            <a:r>
              <a:rPr lang="en-US" altLang="el-GR">
                <a:solidFill>
                  <a:schemeClr val="tx1">
                    <a:lumMod val="75000"/>
                    <a:lumOff val="25000"/>
                  </a:schemeClr>
                </a:solidFill>
                <a:latin typeface="+mn-lt"/>
                <a:cs typeface="+mn-cs"/>
              </a:rPr>
              <a:t>Με βάση την προϋπάρχουσα σχετική γνώση και την κατανόηση παρόμοιων φαινομένων, πολλές φορές οι επιστήμονες οδηγούνται στην πιο πιθανή εικασία για το ποια από τις εναλλακτικές υποθέσεις είναι η πιο πιθανή. Έτσι, συχνά, σχεδιάζουν </a:t>
            </a:r>
            <a:r>
              <a:rPr lang="en-US" altLang="el-GR" i="1">
                <a:solidFill>
                  <a:schemeClr val="tx1">
                    <a:lumMod val="75000"/>
                    <a:lumOff val="25000"/>
                  </a:schemeClr>
                </a:solidFill>
                <a:latin typeface="+mn-lt"/>
                <a:cs typeface="+mn-cs"/>
              </a:rPr>
              <a:t>Πειράματα </a:t>
            </a:r>
            <a:r>
              <a:rPr lang="en-US" altLang="el-GR">
                <a:solidFill>
                  <a:schemeClr val="tx1">
                    <a:lumMod val="75000"/>
                    <a:lumOff val="25000"/>
                  </a:schemeClr>
                </a:solidFill>
                <a:latin typeface="+mn-lt"/>
                <a:cs typeface="+mn-cs"/>
              </a:rPr>
              <a:t>για να επιβεβαιώσουν ή να απορρίψουν αυτήν ή και άλλες από τις Υποθέσεις που έκαναν. Τα πειράματα δηλ. έχουν ένα σχεδιασμό </a:t>
            </a:r>
            <a:r>
              <a:rPr lang="en-US" altLang="el-GR" b="1">
                <a:solidFill>
                  <a:schemeClr val="tx1">
                    <a:lumMod val="75000"/>
                    <a:lumOff val="25000"/>
                  </a:schemeClr>
                </a:solidFill>
                <a:latin typeface="+mn-lt"/>
                <a:cs typeface="+mn-cs"/>
              </a:rPr>
              <a:t>απόρριψης </a:t>
            </a:r>
            <a:r>
              <a:rPr lang="en-US" altLang="el-GR">
                <a:solidFill>
                  <a:schemeClr val="tx1">
                    <a:lumMod val="75000"/>
                    <a:lumOff val="25000"/>
                  </a:schemeClr>
                </a:solidFill>
                <a:latin typeface="+mn-lt"/>
                <a:cs typeface="+mn-cs"/>
              </a:rPr>
              <a:t>της κύριας υπόθεσης εργασίας: σχεδιάζονται για να δοκιμάσουν αν η συγκεκριμένη Υπόθεση θα πρέπει να </a:t>
            </a:r>
            <a:r>
              <a:rPr lang="en-US" altLang="el-GR" i="1">
                <a:solidFill>
                  <a:schemeClr val="tx1">
                    <a:lumMod val="75000"/>
                    <a:lumOff val="25000"/>
                  </a:schemeClr>
                </a:solidFill>
                <a:latin typeface="+mn-lt"/>
                <a:cs typeface="+mn-cs"/>
              </a:rPr>
              <a:t>απορριφθεί</a:t>
            </a:r>
            <a:r>
              <a:rPr lang="en-US" altLang="el-GR">
                <a:solidFill>
                  <a:schemeClr val="tx1">
                    <a:lumMod val="75000"/>
                    <a:lumOff val="25000"/>
                  </a:schemeClr>
                </a:solidFill>
                <a:latin typeface="+mn-lt"/>
                <a:cs typeface="+mn-cs"/>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0728" name="Group 3072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3072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3073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3073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3073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3073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3073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3073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3073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3073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3073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3073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3074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30742" name="Group 3074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074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3074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3074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3074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3074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3074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3074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3075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3075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3075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3075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3075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30756" name="Rectangle 3075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758"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30760" name="Rectangle 30759">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itle 1"/>
          <p:cNvSpPr>
            <a:spLocks noGrp="1"/>
          </p:cNvSpPr>
          <p:nvPr>
            <p:ph type="title"/>
          </p:nvPr>
        </p:nvSpPr>
        <p:spPr>
          <a:xfrm>
            <a:off x="944919" y="3101093"/>
            <a:ext cx="1840539" cy="3029344"/>
          </a:xfrm>
        </p:spPr>
        <p:txBody>
          <a:bodyPr vert="horz" lIns="91440" tIns="45720" rIns="91440" bIns="45720" rtlCol="0" anchor="t">
            <a:normAutofit/>
          </a:bodyPr>
          <a:lstStyle/>
          <a:p>
            <a:pPr>
              <a:lnSpc>
                <a:spcPct val="90000"/>
              </a:lnSpc>
            </a:pPr>
            <a:r>
              <a:rPr lang="en-US" sz="1500" b="1">
                <a:solidFill>
                  <a:schemeClr val="bg1"/>
                </a:solidFill>
              </a:rPr>
              <a:t>Δημοσιοποίηση- στην κρίση της Επιστημονικής Κοινότητας</a:t>
            </a:r>
          </a:p>
        </p:txBody>
      </p:sp>
      <p:sp>
        <p:nvSpPr>
          <p:cNvPr id="30762"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30764" name="Rectangle 30763">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Rectangle 1"/>
          <p:cNvSpPr>
            <a:spLocks noChangeArrowheads="1"/>
          </p:cNvSpPr>
          <p:nvPr/>
        </p:nvSpPr>
        <p:spPr bwMode="auto">
          <a:xfrm>
            <a:off x="3529933" y="589722"/>
            <a:ext cx="5098525"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spcBef>
                <a:spcPts val="1000"/>
              </a:spcBef>
              <a:spcAft>
                <a:spcPts val="0"/>
              </a:spcAft>
              <a:buClr>
                <a:schemeClr val="accent1"/>
              </a:buClr>
              <a:buFont typeface="Wingdings 3" charset="2"/>
              <a:buChar char=""/>
            </a:pPr>
            <a:endParaRPr lang="en-US" altLang="el-GR">
              <a:solidFill>
                <a:schemeClr val="tx1">
                  <a:lumMod val="75000"/>
                  <a:lumOff val="25000"/>
                </a:schemeClr>
              </a:solidFill>
              <a:latin typeface="+mn-lt"/>
              <a:cs typeface="+mn-cs"/>
            </a:endParaRPr>
          </a:p>
          <a:p>
            <a:pPr defTabSz="457200" eaLnBrk="1" hangingPunct="1">
              <a:spcBef>
                <a:spcPts val="1000"/>
              </a:spcBef>
              <a:spcAft>
                <a:spcPts val="0"/>
              </a:spcAft>
              <a:buClr>
                <a:schemeClr val="accent1"/>
              </a:buClr>
              <a:buFont typeface="Wingdings 3" charset="2"/>
              <a:buChar char=""/>
            </a:pPr>
            <a:r>
              <a:rPr lang="en-US" altLang="el-GR">
                <a:solidFill>
                  <a:schemeClr val="tx1">
                    <a:lumMod val="75000"/>
                    <a:lumOff val="25000"/>
                  </a:schemeClr>
                </a:solidFill>
                <a:latin typeface="+mn-lt"/>
                <a:cs typeface="+mn-cs"/>
              </a:rPr>
              <a:t>Η ΕΠΕΞΕΡΓΑΣΜΕΝΗ ΥΠΟΘΕΣΗ, ΔΗΜΟΣΙΟΠΟΙΕΙΤΑΙ ΚΑΙ ΥΠΟΚΕΙΤΑΙ ΣΤΗΝ ΚΡΙΣΗ ΤΗΣ ΔΙΕΘΝΟΥΣ ΕΠΙΣΤΗΜΟΝΙΚΗΣ ΚΟΙΝΟΤΗΤΑΣ- Δημοσιεύσεις -Συνέδρια, κλπ.</a:t>
            </a:r>
          </a:p>
          <a:p>
            <a:pPr defTabSz="457200" eaLnBrk="1" hangingPunct="1">
              <a:spcBef>
                <a:spcPts val="1000"/>
              </a:spcBef>
              <a:spcAft>
                <a:spcPts val="0"/>
              </a:spcAft>
              <a:buClr>
                <a:schemeClr val="accent1"/>
              </a:buClr>
              <a:buFont typeface="Wingdings 3" charset="2"/>
              <a:buChar char=""/>
            </a:pPr>
            <a:r>
              <a:rPr lang="en-US" altLang="el-GR">
                <a:solidFill>
                  <a:schemeClr val="tx1">
                    <a:lumMod val="75000"/>
                    <a:lumOff val="25000"/>
                  </a:schemeClr>
                </a:solidFill>
                <a:latin typeface="+mn-lt"/>
                <a:cs typeface="+mn-cs"/>
              </a:rPr>
              <a:t>Ακολουθούν εργασίες που επιβεβαιώνουν ή απορρίπτουν τα παραπάνω.  </a:t>
            </a:r>
          </a:p>
          <a:p>
            <a:pPr defTabSz="457200" eaLnBrk="1" hangingPunct="1">
              <a:spcBef>
                <a:spcPts val="1000"/>
              </a:spcBef>
              <a:spcAft>
                <a:spcPts val="0"/>
              </a:spcAft>
              <a:buClr>
                <a:schemeClr val="accent1"/>
              </a:buClr>
              <a:buFont typeface="Wingdings 3" charset="2"/>
              <a:buChar char=""/>
            </a:pPr>
            <a:r>
              <a:rPr lang="en-US" altLang="el-GR">
                <a:solidFill>
                  <a:schemeClr val="tx1">
                    <a:lumMod val="75000"/>
                    <a:lumOff val="25000"/>
                  </a:schemeClr>
                </a:solidFill>
                <a:latin typeface="+mn-lt"/>
                <a:cs typeface="+mn-cs"/>
              </a:rPr>
              <a:t>….Αλλά αν δεν απορριφθούν… ΤΟΤΕ….</a:t>
            </a:r>
          </a:p>
          <a:p>
            <a:pPr defTabSz="457200" eaLnBrk="1" hangingPunct="1">
              <a:spcBef>
                <a:spcPts val="1000"/>
              </a:spcBef>
              <a:spcAft>
                <a:spcPts val="0"/>
              </a:spcAft>
              <a:buClr>
                <a:schemeClr val="accent1"/>
              </a:buClr>
              <a:buFont typeface="Wingdings 3" charset="2"/>
              <a:buChar char=""/>
            </a:pPr>
            <a:endParaRPr lang="en-US" altLang="el-GR">
              <a:solidFill>
                <a:schemeClr val="tx1">
                  <a:lumMod val="75000"/>
                  <a:lumOff val="25000"/>
                </a:schemeClr>
              </a:solidFill>
              <a:latin typeface="+mn-lt"/>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2776" name="Group 32775">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32777"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32778"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32779"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32780"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32781"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32782"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32783"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32784"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32785"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32786"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32787"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32788"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32790" name="Group 32789">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2791"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32792"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32793"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32794"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32795"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32796"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32797"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32798"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32799"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32800"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32801"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32802"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32804" name="Rectangle 32803">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2806"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32808" name="Rectangle 3280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p:cNvSpPr>
            <a:spLocks noGrp="1"/>
          </p:cNvSpPr>
          <p:nvPr>
            <p:ph type="title"/>
          </p:nvPr>
        </p:nvSpPr>
        <p:spPr>
          <a:xfrm>
            <a:off x="944919" y="3101093"/>
            <a:ext cx="1840539" cy="3029344"/>
          </a:xfrm>
        </p:spPr>
        <p:txBody>
          <a:bodyPr vert="horz" lIns="91440" tIns="45720" rIns="91440" bIns="45720" rtlCol="0" anchor="t">
            <a:normAutofit/>
          </a:bodyPr>
          <a:lstStyle/>
          <a:p>
            <a:r>
              <a:rPr lang="en-US" altLang="el-GR" sz="2400">
                <a:solidFill>
                  <a:schemeClr val="bg1"/>
                </a:solidFill>
              </a:rPr>
              <a:t> Φτάνουμε στη... </a:t>
            </a:r>
            <a:r>
              <a:rPr lang="en-US" altLang="el-GR" sz="2400" b="1">
                <a:solidFill>
                  <a:schemeClr val="bg1"/>
                </a:solidFill>
              </a:rPr>
              <a:t>Θεωρία</a:t>
            </a:r>
            <a:endParaRPr lang="en-US" altLang="el-GR" sz="2400">
              <a:solidFill>
                <a:schemeClr val="bg1"/>
              </a:solidFill>
            </a:endParaRPr>
          </a:p>
        </p:txBody>
      </p:sp>
      <p:sp>
        <p:nvSpPr>
          <p:cNvPr id="328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32812" name="Rectangle 328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1" name="Rectangle 1"/>
          <p:cNvSpPr>
            <a:spLocks noChangeArrowheads="1"/>
          </p:cNvSpPr>
          <p:nvPr/>
        </p:nvSpPr>
        <p:spPr bwMode="auto">
          <a:xfrm>
            <a:off x="3529933" y="589722"/>
            <a:ext cx="5098525"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spcBef>
                <a:spcPts val="1000"/>
              </a:spcBef>
              <a:spcAft>
                <a:spcPts val="0"/>
              </a:spcAft>
              <a:buClr>
                <a:schemeClr val="accent1"/>
              </a:buClr>
              <a:buFont typeface="Wingdings 3" charset="2"/>
              <a:buChar char=""/>
            </a:pPr>
            <a:r>
              <a:rPr lang="en-US" altLang="el-GR">
                <a:solidFill>
                  <a:schemeClr val="tx1">
                    <a:lumMod val="75000"/>
                    <a:lumOff val="25000"/>
                  </a:schemeClr>
                </a:solidFill>
                <a:latin typeface="+mn-lt"/>
                <a:cs typeface="+mn-cs"/>
              </a:rPr>
              <a:t>Άπαξ και σε μία σειρά από πειράματα απορριφθούν όλες οι εναλλακτικές υποθέσεις, εκτός από μία, η τελευταία δοκιμάζεται περαιτέρω. Και αν η υπόθεση είναι ορθή, μπορεί να χρησιμέψει για την δημιουργία προβλέψεων που θα δοκιμασθούν σε άλλα πειράματα. Οι Προβλέψεις, δηλ. προσφέρουν ένα τρόπο για να δοκιμαστεί η ισχύς μιας υπόθεσης.  Και καθώς η Υπόθεση φτάνει σε ένα επίπεδο που ενισχύεται από ικανοποιητικά επίπεδα ενδείξεων και αποδείξεων, καθίσταται μία </a:t>
            </a:r>
            <a:r>
              <a:rPr lang="en-US" altLang="el-GR" b="1">
                <a:solidFill>
                  <a:schemeClr val="tx1">
                    <a:lumMod val="75000"/>
                    <a:lumOff val="25000"/>
                  </a:schemeClr>
                </a:solidFill>
                <a:latin typeface="+mn-lt"/>
                <a:cs typeface="+mn-cs"/>
              </a:rPr>
              <a:t>Θεωρία</a:t>
            </a:r>
            <a:r>
              <a:rPr lang="en-US" altLang="el-GR">
                <a:solidFill>
                  <a:schemeClr val="tx1">
                    <a:lumMod val="75000"/>
                    <a:lumOff val="25000"/>
                  </a:schemeClr>
                </a:solidFill>
                <a:latin typeface="+mn-lt"/>
                <a:cs typeface="+mn-cs"/>
              </a:rPr>
              <a:t>.  </a:t>
            </a:r>
          </a:p>
          <a:p>
            <a:pPr indent="0" defTabSz="457200" eaLnBrk="1" hangingPunct="1">
              <a:spcBef>
                <a:spcPts val="1000"/>
              </a:spcBef>
              <a:spcAft>
                <a:spcPts val="0"/>
              </a:spcAft>
              <a:buClr>
                <a:schemeClr val="accent1"/>
              </a:buClr>
              <a:buFont typeface="Wingdings 3" charset="2"/>
              <a:buChar char=""/>
            </a:pPr>
            <a:r>
              <a:rPr lang="en-US" altLang="el-GR">
                <a:solidFill>
                  <a:schemeClr val="tx1">
                    <a:lumMod val="75000"/>
                    <a:lumOff val="25000"/>
                  </a:schemeClr>
                </a:solidFill>
                <a:latin typeface="+mn-lt"/>
                <a:cs typeface="+mn-cs"/>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6871" name="Group 36870">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36872"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36873"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36874"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36875"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36876"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36877"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36878"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36879"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36880"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36881"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36882"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36883"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36885" name="Group 36884">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6886"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36887"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36888"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36889"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36890"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36891"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36892"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36893"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36894"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36895"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36896"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36897"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36899" name="Rectangle 36898">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6901"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36903" name="Rectangle 36902">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Title 1"/>
          <p:cNvSpPr>
            <a:spLocks noGrp="1"/>
          </p:cNvSpPr>
          <p:nvPr>
            <p:ph type="title"/>
          </p:nvPr>
        </p:nvSpPr>
        <p:spPr>
          <a:xfrm>
            <a:off x="944919" y="3101093"/>
            <a:ext cx="1840539" cy="3029344"/>
          </a:xfrm>
        </p:spPr>
        <p:txBody>
          <a:bodyPr vert="horz" lIns="91440" tIns="45720" rIns="91440" bIns="45720" rtlCol="0" anchor="t">
            <a:normAutofit/>
          </a:bodyPr>
          <a:lstStyle/>
          <a:p>
            <a:pPr fontAlgn="auto">
              <a:spcAft>
                <a:spcPts val="0"/>
              </a:spcAft>
              <a:defRPr/>
            </a:pPr>
            <a:r>
              <a:rPr lang="en-US" sz="2400">
                <a:solidFill>
                  <a:schemeClr val="bg1"/>
                </a:solidFill>
              </a:rPr>
              <a:t>Επομένως, Θεωρία είναι...</a:t>
            </a:r>
          </a:p>
        </p:txBody>
      </p:sp>
      <p:sp>
        <p:nvSpPr>
          <p:cNvPr id="36905"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36907" name="Rectangle 36906">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5" name="TextBox 2"/>
          <p:cNvSpPr txBox="1">
            <a:spLocks noChangeArrowheads="1"/>
          </p:cNvSpPr>
          <p:nvPr/>
        </p:nvSpPr>
        <p:spPr bwMode="auto">
          <a:xfrm>
            <a:off x="3119781" y="908720"/>
            <a:ext cx="5948748" cy="42484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lnSpc>
                <a:spcPct val="90000"/>
              </a:lnSpc>
              <a:spcBef>
                <a:spcPts val="1000"/>
              </a:spcBef>
              <a:spcAft>
                <a:spcPts val="0"/>
              </a:spcAft>
              <a:buClr>
                <a:schemeClr val="accent1"/>
              </a:buClr>
              <a:buFont typeface="Wingdings 3" charset="2"/>
              <a:buChar char=""/>
            </a:pPr>
            <a:r>
              <a:rPr lang="en-US" altLang="el-GR" sz="1500" b="1" u="sng" dirty="0" err="1">
                <a:solidFill>
                  <a:schemeClr val="tx1">
                    <a:lumMod val="75000"/>
                    <a:lumOff val="25000"/>
                  </a:schemeClr>
                </a:solidFill>
                <a:latin typeface="+mn-lt"/>
                <a:cs typeface="+mn-cs"/>
              </a:rPr>
              <a:t>Μι</a:t>
            </a:r>
            <a:r>
              <a:rPr lang="en-US" altLang="el-GR" sz="1500" b="1" u="sng" dirty="0">
                <a:solidFill>
                  <a:schemeClr val="tx1">
                    <a:lumMod val="75000"/>
                    <a:lumOff val="25000"/>
                  </a:schemeClr>
                </a:solidFill>
                <a:latin typeface="+mn-lt"/>
                <a:cs typeface="+mn-cs"/>
              </a:rPr>
              <a:t>α δοκιμασμένη επιστημονικά υπόθεση για ένα φυσικό φαινόμενο, λειτουργία, διαδικασία, δομή, που αφού υποστεί δοκιμή (ες), (πειραματικού και άλλου τύπου), γίνεται καθολικά αποδεκτή από την επιστημονική κοινότητα.</a:t>
            </a:r>
          </a:p>
          <a:p>
            <a:pPr defTabSz="457200" eaLnBrk="1" hangingPunct="1">
              <a:lnSpc>
                <a:spcPct val="90000"/>
              </a:lnSpc>
              <a:spcBef>
                <a:spcPts val="1000"/>
              </a:spcBef>
              <a:spcAft>
                <a:spcPts val="0"/>
              </a:spcAft>
              <a:buClr>
                <a:schemeClr val="accent1"/>
              </a:buClr>
              <a:buFont typeface="Wingdings 3" charset="2"/>
              <a:buChar char=""/>
            </a:pPr>
            <a:endParaRPr lang="en-US" altLang="el-GR" sz="1500" dirty="0">
              <a:solidFill>
                <a:schemeClr val="tx1">
                  <a:lumMod val="75000"/>
                  <a:lumOff val="25000"/>
                </a:schemeClr>
              </a:solidFill>
              <a:latin typeface="+mn-lt"/>
              <a:cs typeface="+mn-cs"/>
            </a:endParaRPr>
          </a:p>
          <a:p>
            <a:pPr defTabSz="457200" eaLnBrk="1" hangingPunct="1">
              <a:lnSpc>
                <a:spcPct val="90000"/>
              </a:lnSpc>
              <a:spcBef>
                <a:spcPts val="1000"/>
              </a:spcBef>
              <a:spcAft>
                <a:spcPts val="0"/>
              </a:spcAft>
              <a:buClr>
                <a:schemeClr val="accent1"/>
              </a:buClr>
              <a:buFont typeface="Wingdings 3" charset="2"/>
              <a:buChar char=""/>
            </a:pPr>
            <a:r>
              <a:rPr lang="en-US" altLang="el-GR" sz="1500" dirty="0" err="1">
                <a:solidFill>
                  <a:schemeClr val="tx1">
                    <a:lumMod val="75000"/>
                    <a:lumOff val="25000"/>
                  </a:schemeClr>
                </a:solidFill>
                <a:latin typeface="+mn-lt"/>
                <a:cs typeface="+mn-cs"/>
              </a:rPr>
              <a:t>Αντιλ</a:t>
            </a:r>
            <a:r>
              <a:rPr lang="en-US" altLang="el-GR" sz="1500" dirty="0">
                <a:solidFill>
                  <a:schemeClr val="tx1">
                    <a:lumMod val="75000"/>
                    <a:lumOff val="25000"/>
                  </a:schemeClr>
                </a:solidFill>
                <a:latin typeface="+mn-lt"/>
                <a:cs typeface="+mn-cs"/>
              </a:rPr>
              <a:t>αμβάνεστε, λοιπόν,  πόσο βαριά είναι η λέξη; </a:t>
            </a:r>
          </a:p>
          <a:p>
            <a:pPr defTabSz="457200" eaLnBrk="1" hangingPunct="1">
              <a:lnSpc>
                <a:spcPct val="90000"/>
              </a:lnSpc>
              <a:spcBef>
                <a:spcPts val="1000"/>
              </a:spcBef>
              <a:spcAft>
                <a:spcPts val="0"/>
              </a:spcAft>
              <a:buClr>
                <a:schemeClr val="accent1"/>
              </a:buClr>
              <a:buFont typeface="Wingdings 3" charset="2"/>
              <a:buChar char=""/>
            </a:pPr>
            <a:r>
              <a:rPr lang="en-US" altLang="el-GR" sz="1500" dirty="0">
                <a:solidFill>
                  <a:schemeClr val="tx1">
                    <a:lumMod val="75000"/>
                    <a:lumOff val="25000"/>
                  </a:schemeClr>
                </a:solidFill>
                <a:latin typeface="+mn-lt"/>
                <a:cs typeface="+mn-cs"/>
              </a:rPr>
              <a:t>Επ</a:t>
            </a:r>
            <a:r>
              <a:rPr lang="en-US" altLang="el-GR" sz="1500" dirty="0" err="1">
                <a:solidFill>
                  <a:schemeClr val="tx1">
                    <a:lumMod val="75000"/>
                    <a:lumOff val="25000"/>
                  </a:schemeClr>
                </a:solidFill>
                <a:latin typeface="+mn-lt"/>
                <a:cs typeface="+mn-cs"/>
              </a:rPr>
              <a:t>ομένως</a:t>
            </a:r>
            <a:r>
              <a:rPr lang="en-US" altLang="el-GR" sz="1500" dirty="0">
                <a:solidFill>
                  <a:schemeClr val="tx1">
                    <a:lumMod val="75000"/>
                    <a:lumOff val="25000"/>
                  </a:schemeClr>
                </a:solidFill>
                <a:latin typeface="+mn-lt"/>
                <a:cs typeface="+mn-cs"/>
              </a:rPr>
              <a:t>, π</a:t>
            </a:r>
            <a:r>
              <a:rPr lang="en-US" altLang="el-GR" sz="1500" dirty="0" err="1">
                <a:solidFill>
                  <a:schemeClr val="tx1">
                    <a:lumMod val="75000"/>
                    <a:lumOff val="25000"/>
                  </a:schemeClr>
                </a:solidFill>
                <a:latin typeface="+mn-lt"/>
                <a:cs typeface="+mn-cs"/>
              </a:rPr>
              <a:t>ώς</a:t>
            </a:r>
            <a:r>
              <a:rPr lang="en-US" altLang="el-GR" sz="1500" dirty="0">
                <a:solidFill>
                  <a:schemeClr val="tx1">
                    <a:lumMod val="75000"/>
                    <a:lumOff val="25000"/>
                  </a:schemeClr>
                </a:solidFill>
                <a:latin typeface="+mn-lt"/>
                <a:cs typeface="+mn-cs"/>
              </a:rPr>
              <a:t> θα απα</a:t>
            </a:r>
            <a:r>
              <a:rPr lang="en-US" altLang="el-GR" sz="1500" dirty="0" err="1">
                <a:solidFill>
                  <a:schemeClr val="tx1">
                    <a:lumMod val="75000"/>
                    <a:lumOff val="25000"/>
                  </a:schemeClr>
                </a:solidFill>
                <a:latin typeface="+mn-lt"/>
                <a:cs typeface="+mn-cs"/>
              </a:rPr>
              <a:t>ντήσετε</a:t>
            </a:r>
            <a:r>
              <a:rPr lang="en-US" altLang="el-GR" sz="1500" dirty="0">
                <a:solidFill>
                  <a:schemeClr val="tx1">
                    <a:lumMod val="75000"/>
                    <a:lumOff val="25000"/>
                  </a:schemeClr>
                </a:solidFill>
                <a:latin typeface="+mn-lt"/>
                <a:cs typeface="+mn-cs"/>
              </a:rPr>
              <a:t> </a:t>
            </a:r>
            <a:r>
              <a:rPr lang="en-US" altLang="el-GR" sz="1500" dirty="0" err="1">
                <a:solidFill>
                  <a:schemeClr val="tx1">
                    <a:lumMod val="75000"/>
                    <a:lumOff val="25000"/>
                  </a:schemeClr>
                </a:solidFill>
                <a:latin typeface="+mn-lt"/>
                <a:cs typeface="+mn-cs"/>
              </a:rPr>
              <a:t>σε</a:t>
            </a:r>
            <a:r>
              <a:rPr lang="en-US" altLang="el-GR" sz="1500" dirty="0">
                <a:solidFill>
                  <a:schemeClr val="tx1">
                    <a:lumMod val="75000"/>
                    <a:lumOff val="25000"/>
                  </a:schemeClr>
                </a:solidFill>
                <a:latin typeface="+mn-lt"/>
                <a:cs typeface="+mn-cs"/>
              </a:rPr>
              <a:t> </a:t>
            </a:r>
            <a:r>
              <a:rPr lang="en-US" altLang="el-GR" sz="1500" dirty="0" err="1">
                <a:solidFill>
                  <a:schemeClr val="tx1">
                    <a:lumMod val="75000"/>
                    <a:lumOff val="25000"/>
                  </a:schemeClr>
                </a:solidFill>
                <a:latin typeface="+mn-lt"/>
                <a:cs typeface="+mn-cs"/>
              </a:rPr>
              <a:t>μί</a:t>
            </a:r>
            <a:r>
              <a:rPr lang="en-US" altLang="el-GR" sz="1500" dirty="0">
                <a:solidFill>
                  <a:schemeClr val="tx1">
                    <a:lumMod val="75000"/>
                    <a:lumOff val="25000"/>
                  </a:schemeClr>
                </a:solidFill>
                <a:latin typeface="+mn-lt"/>
                <a:cs typeface="+mn-cs"/>
              </a:rPr>
              <a:t>α πιθανή </a:t>
            </a:r>
            <a:r>
              <a:rPr lang="el-GR" altLang="el-GR" sz="1500" dirty="0">
                <a:solidFill>
                  <a:schemeClr val="tx1">
                    <a:lumMod val="75000"/>
                    <a:lumOff val="25000"/>
                  </a:schemeClr>
                </a:solidFill>
                <a:latin typeface="+mn-lt"/>
                <a:cs typeface="+mn-cs"/>
              </a:rPr>
              <a:t>Ε</a:t>
            </a:r>
            <a:r>
              <a:rPr lang="en-US" altLang="el-GR" sz="1500" dirty="0" err="1">
                <a:solidFill>
                  <a:schemeClr val="tx1">
                    <a:lumMod val="75000"/>
                    <a:lumOff val="25000"/>
                  </a:schemeClr>
                </a:solidFill>
                <a:latin typeface="+mn-lt"/>
                <a:cs typeface="+mn-cs"/>
              </a:rPr>
              <a:t>ρώτηση</a:t>
            </a:r>
            <a:r>
              <a:rPr lang="el-GR" altLang="el-GR" sz="1500" dirty="0">
                <a:solidFill>
                  <a:schemeClr val="tx1">
                    <a:lumMod val="75000"/>
                    <a:lumOff val="25000"/>
                  </a:schemeClr>
                </a:solidFill>
                <a:latin typeface="+mn-lt"/>
                <a:cs typeface="+mn-cs"/>
              </a:rPr>
              <a:t> Πολλαπλής Επιλογής (ΕΠΕ)</a:t>
            </a:r>
            <a:r>
              <a:rPr lang="en-US" altLang="el-GR" sz="1500" dirty="0">
                <a:solidFill>
                  <a:schemeClr val="tx1">
                    <a:lumMod val="75000"/>
                    <a:lumOff val="25000"/>
                  </a:schemeClr>
                </a:solidFill>
                <a:latin typeface="+mn-lt"/>
                <a:cs typeface="+mn-cs"/>
              </a:rPr>
              <a:t> </a:t>
            </a:r>
            <a:r>
              <a:rPr lang="en-US" altLang="el-GR" sz="1500" dirty="0" err="1">
                <a:solidFill>
                  <a:schemeClr val="tx1">
                    <a:lumMod val="75000"/>
                    <a:lumOff val="25000"/>
                  </a:schemeClr>
                </a:solidFill>
                <a:latin typeface="+mn-lt"/>
                <a:cs typeface="+mn-cs"/>
              </a:rPr>
              <a:t>εξετάσεων</a:t>
            </a:r>
            <a:r>
              <a:rPr lang="en-US" altLang="el-GR" sz="1500" dirty="0">
                <a:solidFill>
                  <a:schemeClr val="tx1">
                    <a:lumMod val="75000"/>
                    <a:lumOff val="25000"/>
                  </a:schemeClr>
                </a:solidFill>
                <a:latin typeface="+mn-lt"/>
                <a:cs typeface="+mn-cs"/>
              </a:rPr>
              <a:t> </a:t>
            </a:r>
            <a:r>
              <a:rPr lang="en-US" altLang="el-GR" sz="1500" dirty="0" err="1">
                <a:solidFill>
                  <a:schemeClr val="tx1">
                    <a:lumMod val="75000"/>
                    <a:lumOff val="25000"/>
                  </a:schemeClr>
                </a:solidFill>
                <a:latin typeface="+mn-lt"/>
                <a:cs typeface="+mn-cs"/>
              </a:rPr>
              <a:t>του</a:t>
            </a:r>
            <a:r>
              <a:rPr lang="en-US" altLang="el-GR" sz="1500" dirty="0">
                <a:solidFill>
                  <a:schemeClr val="tx1">
                    <a:lumMod val="75000"/>
                    <a:lumOff val="25000"/>
                  </a:schemeClr>
                </a:solidFill>
                <a:latin typeface="+mn-lt"/>
                <a:cs typeface="+mn-cs"/>
              </a:rPr>
              <a:t> </a:t>
            </a:r>
            <a:r>
              <a:rPr lang="en-US" altLang="el-GR" sz="1500" dirty="0" err="1">
                <a:solidFill>
                  <a:schemeClr val="tx1">
                    <a:lumMod val="75000"/>
                    <a:lumOff val="25000"/>
                  </a:schemeClr>
                </a:solidFill>
                <a:latin typeface="+mn-lt"/>
                <a:cs typeface="+mn-cs"/>
              </a:rPr>
              <a:t>τύ</a:t>
            </a:r>
            <a:r>
              <a:rPr lang="en-US" altLang="el-GR" sz="1500" dirty="0">
                <a:solidFill>
                  <a:schemeClr val="tx1">
                    <a:lumMod val="75000"/>
                    <a:lumOff val="25000"/>
                  </a:schemeClr>
                </a:solidFill>
                <a:latin typeface="+mn-lt"/>
                <a:cs typeface="+mn-cs"/>
              </a:rPr>
              <a:t>που:</a:t>
            </a:r>
          </a:p>
          <a:p>
            <a:pPr defTabSz="457200" eaLnBrk="1" hangingPunct="1">
              <a:lnSpc>
                <a:spcPct val="90000"/>
              </a:lnSpc>
              <a:spcBef>
                <a:spcPts val="1000"/>
              </a:spcBef>
              <a:spcAft>
                <a:spcPts val="0"/>
              </a:spcAft>
              <a:buClr>
                <a:schemeClr val="accent1"/>
              </a:buClr>
              <a:buFont typeface="Wingdings 3" charset="2"/>
              <a:buChar char=""/>
            </a:pPr>
            <a:r>
              <a:rPr lang="en-US" sz="1500" dirty="0">
                <a:solidFill>
                  <a:schemeClr val="tx1">
                    <a:lumMod val="75000"/>
                    <a:lumOff val="25000"/>
                  </a:schemeClr>
                </a:solidFill>
                <a:effectLst/>
                <a:latin typeface="+mn-lt"/>
                <a:cs typeface="+mn-cs"/>
              </a:rPr>
              <a:t>Η άπ</a:t>
            </a:r>
            <a:r>
              <a:rPr lang="en-US" sz="1500" dirty="0" err="1">
                <a:solidFill>
                  <a:schemeClr val="tx1">
                    <a:lumMod val="75000"/>
                    <a:lumOff val="25000"/>
                  </a:schemeClr>
                </a:solidFill>
                <a:effectLst/>
                <a:latin typeface="+mn-lt"/>
                <a:cs typeface="+mn-cs"/>
              </a:rPr>
              <a:t>οψη</a:t>
            </a:r>
            <a:r>
              <a:rPr lang="en-US" sz="1500" dirty="0">
                <a:solidFill>
                  <a:schemeClr val="tx1">
                    <a:lumMod val="75000"/>
                    <a:lumOff val="25000"/>
                  </a:schemeClr>
                </a:solidFill>
                <a:effectLst/>
                <a:latin typeface="+mn-lt"/>
                <a:cs typeface="+mn-cs"/>
              </a:rPr>
              <a:t> π</a:t>
            </a:r>
            <a:r>
              <a:rPr lang="en-US" sz="1500" dirty="0" err="1">
                <a:solidFill>
                  <a:schemeClr val="tx1">
                    <a:lumMod val="75000"/>
                    <a:lumOff val="25000"/>
                  </a:schemeClr>
                </a:solidFill>
                <a:effectLst/>
                <a:latin typeface="+mn-lt"/>
                <a:cs typeface="+mn-cs"/>
              </a:rPr>
              <a:t>ως</a:t>
            </a:r>
            <a:r>
              <a:rPr lang="en-US" sz="1500" dirty="0">
                <a:solidFill>
                  <a:schemeClr val="tx1">
                    <a:lumMod val="75000"/>
                    <a:lumOff val="25000"/>
                  </a:schemeClr>
                </a:solidFill>
                <a:effectLst/>
                <a:latin typeface="+mn-lt"/>
                <a:cs typeface="+mn-cs"/>
              </a:rPr>
              <a:t> υπ</a:t>
            </a:r>
            <a:r>
              <a:rPr lang="en-US" sz="1500" dirty="0" err="1">
                <a:solidFill>
                  <a:schemeClr val="tx1">
                    <a:lumMod val="75000"/>
                    <a:lumOff val="25000"/>
                  </a:schemeClr>
                </a:solidFill>
                <a:effectLst/>
                <a:latin typeface="+mn-lt"/>
                <a:cs typeface="+mn-cs"/>
              </a:rPr>
              <a:t>άρχει</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ζωή</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σε</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άλλους</a:t>
            </a:r>
            <a:r>
              <a:rPr lang="en-US" sz="1500" dirty="0">
                <a:solidFill>
                  <a:schemeClr val="tx1">
                    <a:lumMod val="75000"/>
                    <a:lumOff val="25000"/>
                  </a:schemeClr>
                </a:solidFill>
                <a:effectLst/>
                <a:latin typeface="+mn-lt"/>
                <a:cs typeface="+mn-cs"/>
              </a:rPr>
              <a:t> πλα</a:t>
            </a:r>
            <a:r>
              <a:rPr lang="en-US" sz="1500" dirty="0" err="1">
                <a:solidFill>
                  <a:schemeClr val="tx1">
                    <a:lumMod val="75000"/>
                    <a:lumOff val="25000"/>
                  </a:schemeClr>
                </a:solidFill>
                <a:effectLst/>
                <a:latin typeface="+mn-lt"/>
                <a:cs typeface="+mn-cs"/>
              </a:rPr>
              <a:t>νήτες</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ενδεχομένως</a:t>
            </a:r>
            <a:r>
              <a:rPr lang="en-US" sz="1500" dirty="0">
                <a:solidFill>
                  <a:schemeClr val="tx1">
                    <a:lumMod val="75000"/>
                    <a:lumOff val="25000"/>
                  </a:schemeClr>
                </a:solidFill>
                <a:effectLst/>
                <a:latin typeface="+mn-lt"/>
                <a:cs typeface="+mn-cs"/>
              </a:rPr>
              <a:t> να </a:t>
            </a:r>
            <a:r>
              <a:rPr lang="en-US" sz="1500" dirty="0" err="1">
                <a:solidFill>
                  <a:schemeClr val="tx1">
                    <a:lumMod val="75000"/>
                    <a:lumOff val="25000"/>
                  </a:schemeClr>
                </a:solidFill>
                <a:effectLst/>
                <a:latin typeface="+mn-lt"/>
                <a:cs typeface="+mn-cs"/>
              </a:rPr>
              <a:t>συνιστά</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μι</a:t>
            </a:r>
            <a:r>
              <a:rPr lang="en-US" sz="1500" dirty="0">
                <a:solidFill>
                  <a:schemeClr val="tx1">
                    <a:lumMod val="75000"/>
                    <a:lumOff val="25000"/>
                  </a:schemeClr>
                </a:solidFill>
                <a:effectLst/>
                <a:latin typeface="+mn-lt"/>
                <a:cs typeface="+mn-cs"/>
              </a:rPr>
              <a:t>α Επιστημονική θεωρία (ΕΘ) διότι: (Α) Είναι πιθανή αλήθεια που ανταποκρίνεται στον νόμο των πιθανοτήτων. (Β) </a:t>
            </a:r>
            <a:r>
              <a:rPr lang="en-US" sz="1500" dirty="0" err="1">
                <a:solidFill>
                  <a:schemeClr val="tx1">
                    <a:lumMod val="75000"/>
                    <a:lumOff val="25000"/>
                  </a:schemeClr>
                </a:solidFill>
                <a:effectLst/>
                <a:latin typeface="+mn-lt"/>
                <a:cs typeface="+mn-cs"/>
              </a:rPr>
              <a:t>Την</a:t>
            </a:r>
            <a:r>
              <a:rPr lang="en-US" sz="1500" dirty="0">
                <a:solidFill>
                  <a:schemeClr val="tx1">
                    <a:lumMod val="75000"/>
                    <a:lumOff val="25000"/>
                  </a:schemeClr>
                </a:solidFill>
                <a:effectLst/>
                <a:latin typeface="+mn-lt"/>
                <a:cs typeface="+mn-cs"/>
              </a:rPr>
              <a:t> απ</a:t>
            </a:r>
            <a:r>
              <a:rPr lang="en-US" sz="1500" dirty="0" err="1">
                <a:solidFill>
                  <a:schemeClr val="tx1">
                    <a:lumMod val="75000"/>
                    <a:lumOff val="25000"/>
                  </a:schemeClr>
                </a:solidFill>
                <a:effectLst/>
                <a:latin typeface="+mn-lt"/>
                <a:cs typeface="+mn-cs"/>
              </a:rPr>
              <a:t>οδέχοντ</a:t>
            </a:r>
            <a:r>
              <a:rPr lang="en-US" sz="1500" dirty="0">
                <a:solidFill>
                  <a:schemeClr val="tx1">
                    <a:lumMod val="75000"/>
                    <a:lumOff val="25000"/>
                  </a:schemeClr>
                </a:solidFill>
                <a:effectLst/>
                <a:latin typeface="+mn-lt"/>
                <a:cs typeface="+mn-cs"/>
              </a:rPr>
              <a:t>αι ως σημαντική πιθανότητα κάποιοι σημαντικοί επιστήμονες, όπως ο F. Crick (πα</a:t>
            </a:r>
            <a:r>
              <a:rPr lang="en-US" sz="1500" dirty="0" err="1">
                <a:solidFill>
                  <a:schemeClr val="tx1">
                    <a:lumMod val="75000"/>
                    <a:lumOff val="25000"/>
                  </a:schemeClr>
                </a:solidFill>
                <a:effectLst/>
                <a:latin typeface="+mn-lt"/>
                <a:cs typeface="+mn-cs"/>
              </a:rPr>
              <a:t>τέρ</a:t>
            </a:r>
            <a:r>
              <a:rPr lang="en-US" sz="1500" dirty="0">
                <a:solidFill>
                  <a:schemeClr val="tx1">
                    <a:lumMod val="75000"/>
                    <a:lumOff val="25000"/>
                  </a:schemeClr>
                </a:solidFill>
                <a:effectLst/>
                <a:latin typeface="+mn-lt"/>
                <a:cs typeface="+mn-cs"/>
              </a:rPr>
              <a:t>ας του Γενετικού κώδικα). (Γ) Μας </a:t>
            </a:r>
            <a:r>
              <a:rPr lang="en-US" sz="1500" dirty="0" err="1">
                <a:solidFill>
                  <a:schemeClr val="tx1">
                    <a:lumMod val="75000"/>
                    <a:lumOff val="25000"/>
                  </a:schemeClr>
                </a:solidFill>
                <a:effectLst/>
                <a:latin typeface="+mn-lt"/>
                <a:cs typeface="+mn-cs"/>
              </a:rPr>
              <a:t>οδηγεί</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εκεί</a:t>
            </a:r>
            <a:r>
              <a:rPr lang="en-US" sz="1500" dirty="0">
                <a:solidFill>
                  <a:schemeClr val="tx1">
                    <a:lumMod val="75000"/>
                    <a:lumOff val="25000"/>
                  </a:schemeClr>
                </a:solidFill>
                <a:effectLst/>
                <a:latin typeface="+mn-lt"/>
                <a:cs typeface="+mn-cs"/>
              </a:rPr>
              <a:t> η απ</a:t>
            </a:r>
            <a:r>
              <a:rPr lang="en-US" sz="1500" dirty="0" err="1">
                <a:solidFill>
                  <a:schemeClr val="tx1">
                    <a:lumMod val="75000"/>
                    <a:lumOff val="25000"/>
                  </a:schemeClr>
                </a:solidFill>
                <a:effectLst/>
                <a:latin typeface="+mn-lt"/>
                <a:cs typeface="+mn-cs"/>
              </a:rPr>
              <a:t>λή</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λογική</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του</a:t>
            </a:r>
            <a:r>
              <a:rPr lang="en-US" sz="1500" dirty="0">
                <a:solidFill>
                  <a:schemeClr val="tx1">
                    <a:lumMod val="75000"/>
                    <a:lumOff val="25000"/>
                  </a:schemeClr>
                </a:solidFill>
                <a:effectLst/>
                <a:latin typeface="+mn-lt"/>
                <a:cs typeface="+mn-cs"/>
              </a:rPr>
              <a:t> </a:t>
            </a:r>
            <a:r>
              <a:rPr lang="en-US" sz="1500" dirty="0" err="1">
                <a:solidFill>
                  <a:schemeClr val="tx1">
                    <a:lumMod val="75000"/>
                    <a:lumOff val="25000"/>
                  </a:schemeClr>
                </a:solidFill>
                <a:effectLst/>
                <a:latin typeface="+mn-lt"/>
                <a:cs typeface="+mn-cs"/>
              </a:rPr>
              <a:t>μέσου</a:t>
            </a:r>
            <a:r>
              <a:rPr lang="en-US" sz="1500" dirty="0">
                <a:solidFill>
                  <a:schemeClr val="tx1">
                    <a:lumMod val="75000"/>
                    <a:lumOff val="25000"/>
                  </a:schemeClr>
                </a:solidFill>
                <a:effectLst/>
                <a:latin typeface="+mn-lt"/>
                <a:cs typeface="+mn-cs"/>
              </a:rPr>
              <a:t> α</a:t>
            </a:r>
            <a:r>
              <a:rPr lang="en-US" sz="1500" dirty="0" err="1">
                <a:solidFill>
                  <a:schemeClr val="tx1">
                    <a:lumMod val="75000"/>
                    <a:lumOff val="25000"/>
                  </a:schemeClr>
                </a:solidFill>
                <a:effectLst/>
                <a:latin typeface="+mn-lt"/>
                <a:cs typeface="+mn-cs"/>
              </a:rPr>
              <a:t>νθρώ</a:t>
            </a:r>
            <a:r>
              <a:rPr lang="en-US" sz="1500" dirty="0">
                <a:solidFill>
                  <a:schemeClr val="tx1">
                    <a:lumMod val="75000"/>
                    <a:lumOff val="25000"/>
                  </a:schemeClr>
                </a:solidFill>
                <a:effectLst/>
                <a:latin typeface="+mn-lt"/>
                <a:cs typeface="+mn-cs"/>
              </a:rPr>
              <a:t>που.  (Δ) </a:t>
            </a:r>
            <a:r>
              <a:rPr lang="en-US" sz="1500" dirty="0" err="1">
                <a:solidFill>
                  <a:schemeClr val="tx1">
                    <a:lumMod val="75000"/>
                    <a:lumOff val="25000"/>
                  </a:schemeClr>
                </a:solidFill>
                <a:effectLst/>
                <a:latin typeface="+mn-lt"/>
                <a:cs typeface="+mn-cs"/>
              </a:rPr>
              <a:t>Όλ</a:t>
            </a:r>
            <a:r>
              <a:rPr lang="en-US" sz="1500" dirty="0">
                <a:solidFill>
                  <a:schemeClr val="tx1">
                    <a:lumMod val="75000"/>
                    <a:lumOff val="25000"/>
                  </a:schemeClr>
                </a:solidFill>
                <a:effectLst/>
                <a:latin typeface="+mn-lt"/>
                <a:cs typeface="+mn-cs"/>
              </a:rPr>
              <a:t>α αυτά, (Ε) Δεν συνιστά (ΕΘ).</a:t>
            </a:r>
            <a:endParaRPr lang="en-US" altLang="el-GR" sz="1500" dirty="0">
              <a:solidFill>
                <a:schemeClr val="tx1">
                  <a:lumMod val="75000"/>
                  <a:lumOff val="25000"/>
                </a:schemeClr>
              </a:solidFill>
              <a:latin typeface="+mn-lt"/>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28505" y="63779"/>
            <a:ext cx="8229600" cy="562074"/>
          </a:xfrm>
        </p:spPr>
        <p:txBody>
          <a:bodyPr>
            <a:noAutofit/>
          </a:bodyPr>
          <a:lstStyle/>
          <a:p>
            <a:r>
              <a:rPr lang="el-GR" sz="2000" dirty="0"/>
              <a:t>Η ΔΙΔΑΣΚΑΛΙΑ ΤΗΣ ΕΞΕΛΙΞΗΣ ΔΕΝ ΣΤΟΧΕΥΕΙ ΣΤΟ ΝΑ ΣΑΣ ΚΑΝΕΙ ΑΡΝΗΤΕΣ ΤΗΣ ΘΡΗΣΚΕΙΑΣ, αλλά στο να μάθετε να ξεχωρίζετε το Συμβολικό από το Επιστημονικό (Γαλιλαίος...). </a:t>
            </a:r>
          </a:p>
        </p:txBody>
      </p:sp>
      <p:sp>
        <p:nvSpPr>
          <p:cNvPr id="3" name="TextBox 2"/>
          <p:cNvSpPr txBox="1"/>
          <p:nvPr/>
        </p:nvSpPr>
        <p:spPr>
          <a:xfrm>
            <a:off x="323528" y="1628800"/>
            <a:ext cx="8496944" cy="5355312"/>
          </a:xfrm>
          <a:prstGeom prst="rect">
            <a:avLst/>
          </a:prstGeom>
          <a:noFill/>
        </p:spPr>
        <p:txBody>
          <a:bodyPr wrap="square" lIns="91440" tIns="45720" rIns="91440" bIns="45720" rtlCol="0" anchor="t">
            <a:spAutoFit/>
          </a:bodyPr>
          <a:lstStyle/>
          <a:p>
            <a:r>
              <a:rPr lang="el-GR" dirty="0">
                <a:latin typeface="Arial"/>
                <a:cs typeface="Arial"/>
              </a:rPr>
              <a:t>Η θρησκευτικότητα είναι μια προσωπική επιλογή που στηρίζεται εξ ολοκλήρου στην ΠΙΣΤΗ. Κατά τη γνώμη μου, η Πίστη και η Λογική δεν μπορούν, ούτε πρέπει να συμβαδίζουν. Αλλιώς, τί νόημα έχει η πίστη;</a:t>
            </a:r>
          </a:p>
          <a:p>
            <a:r>
              <a:rPr lang="el-GR" dirty="0">
                <a:latin typeface="Arial"/>
                <a:cs typeface="Arial"/>
              </a:rPr>
              <a:t>Ο ίδιος ο Απόστολος Παύλος, όταν δίνει τον ορισμό της Πίστης, λέει στο ΙΑ κεφ. της προς Εβραίους Επιστολής, πως « </a:t>
            </a:r>
            <a:r>
              <a:rPr lang="el-GR" i="1" dirty="0" err="1">
                <a:latin typeface="Arial"/>
                <a:cs typeface="Arial"/>
              </a:rPr>
              <a:t>Ἔστι</a:t>
            </a:r>
            <a:r>
              <a:rPr lang="el-GR" i="1" dirty="0">
                <a:latin typeface="Arial"/>
                <a:cs typeface="Arial"/>
              </a:rPr>
              <a:t> </a:t>
            </a:r>
            <a:r>
              <a:rPr lang="el-GR" i="1" dirty="0" err="1">
                <a:latin typeface="Arial"/>
                <a:cs typeface="Arial"/>
              </a:rPr>
              <a:t>δὲ</a:t>
            </a:r>
            <a:r>
              <a:rPr lang="el-GR" i="1" dirty="0">
                <a:latin typeface="Arial"/>
                <a:cs typeface="Arial"/>
              </a:rPr>
              <a:t> πίστις </a:t>
            </a:r>
            <a:r>
              <a:rPr lang="el-GR" i="1" dirty="0" err="1">
                <a:latin typeface="Arial"/>
                <a:cs typeface="Arial"/>
              </a:rPr>
              <a:t>ἐλπιζομένων</a:t>
            </a:r>
            <a:r>
              <a:rPr lang="el-GR" i="1" dirty="0">
                <a:latin typeface="Arial"/>
                <a:cs typeface="Arial"/>
              </a:rPr>
              <a:t> </a:t>
            </a:r>
            <a:r>
              <a:rPr lang="el-GR" i="1" dirty="0" err="1">
                <a:latin typeface="Arial"/>
                <a:cs typeface="Arial"/>
              </a:rPr>
              <a:t>ὑπόστασις</a:t>
            </a:r>
            <a:r>
              <a:rPr lang="el-GR" i="1" dirty="0">
                <a:latin typeface="Arial"/>
                <a:cs typeface="Arial"/>
              </a:rPr>
              <a:t>, πραγμάτων </a:t>
            </a:r>
            <a:r>
              <a:rPr lang="el-GR" i="1" dirty="0" err="1">
                <a:latin typeface="Arial"/>
                <a:cs typeface="Arial"/>
              </a:rPr>
              <a:t>ἔλεγχος</a:t>
            </a:r>
            <a:r>
              <a:rPr lang="el-GR" i="1" dirty="0">
                <a:latin typeface="Arial"/>
                <a:cs typeface="Arial"/>
              </a:rPr>
              <a:t> </a:t>
            </a:r>
            <a:r>
              <a:rPr lang="el-GR" i="1" dirty="0" err="1">
                <a:latin typeface="Arial"/>
                <a:cs typeface="Arial"/>
              </a:rPr>
              <a:t>οὐ</a:t>
            </a:r>
            <a:r>
              <a:rPr lang="el-GR" i="1" dirty="0">
                <a:latin typeface="Arial"/>
                <a:cs typeface="Arial"/>
              </a:rPr>
              <a:t> </a:t>
            </a:r>
            <a:r>
              <a:rPr lang="el-GR" i="1" dirty="0" err="1">
                <a:latin typeface="Arial"/>
                <a:cs typeface="Arial"/>
              </a:rPr>
              <a:t>βλεπομένων</a:t>
            </a:r>
            <a:r>
              <a:rPr lang="el-GR" i="1" dirty="0">
                <a:latin typeface="Arial"/>
                <a:cs typeface="Arial"/>
              </a:rPr>
              <a:t>».</a:t>
            </a:r>
          </a:p>
          <a:p>
            <a:r>
              <a:rPr lang="el-GR" dirty="0">
                <a:latin typeface="Arial"/>
                <a:cs typeface="Arial"/>
              </a:rPr>
              <a:t>Ο ίδιος ο Δαρβίνος, σεβόταν την Θρησκεία και ενώ ο ίδιος δεν ήταν θρήσκος, επειδή η γυναίκα του ήταν, την πήγαινε κάθε Κυριακή και την άφηνε έξω από την εκκλησία και ο ίδιος επέστρεφε από τον περίπατό του και την έπαιρνε πίσω στο σπίτι. </a:t>
            </a:r>
            <a:endParaRPr lang="el-GR" dirty="0"/>
          </a:p>
          <a:p>
            <a:r>
              <a:rPr lang="el-GR" dirty="0"/>
              <a:t>Και όταν τελείωσε το γράψιμο του βιβλίου του, επειδή </a:t>
            </a:r>
            <a:r>
              <a:rPr lang="en-US" dirty="0"/>
              <a:t>(</a:t>
            </a:r>
            <a:r>
              <a:rPr lang="el-GR" dirty="0"/>
              <a:t>ίσως) φοβόταν τον αντίκτυπό του, το κράτησε κλειδωμένο στο συρτάρι για </a:t>
            </a:r>
            <a:r>
              <a:rPr lang="en-US" dirty="0"/>
              <a:t>20</a:t>
            </a:r>
            <a:r>
              <a:rPr lang="el-GR" dirty="0"/>
              <a:t> χρόνια.</a:t>
            </a:r>
          </a:p>
          <a:p>
            <a:r>
              <a:rPr lang="el-GR" dirty="0"/>
              <a:t>[Για το ίδιο θέμα υπάρχει άρθρο του γράφοντος στην Εφημερίδα των Συντακτών, που μπορείτε να το βρείτε στο </a:t>
            </a:r>
          </a:p>
          <a:p>
            <a:r>
              <a:rPr lang="el-GR" u="sng" dirty="0">
                <a:hlinkClick r:id="rId4"/>
              </a:rPr>
              <a:t>https://www.efsyn.gr/stiles/apopseis/232262_darbinismos-kai-thriskeytikotita</a:t>
            </a:r>
            <a:endParaRPr lang="el-GR" dirty="0"/>
          </a:p>
          <a:p>
            <a:r>
              <a:rPr lang="el-GR" dirty="0">
                <a:latin typeface="Arial"/>
                <a:cs typeface="Arial"/>
              </a:rPr>
              <a:t>Απλά, ο Δαρβίνος, πρόσφερε μία εναλλακτική απάντηση στο ερώτημα «Πως δημιουργήθηκε η Ζωή, ο κόσμος των Ζωντανών Οργανισμών και ο Άνθρωπος».</a:t>
            </a:r>
          </a:p>
          <a:p>
            <a:endParaRPr lang="el-GR" dirty="0"/>
          </a:p>
          <a:p>
            <a:endParaRPr lang="el-GR" dirty="0"/>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46832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0"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11"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12"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13"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14"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15"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16"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17"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18"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19"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0"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1"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3" name="Group 22">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4"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5"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6"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7"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8"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9"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30"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31"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32"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33"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34"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35"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37" name="Rectangle 36">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9"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41" name="Rectangle 40">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9041F89-A3E4-4D08-8F06-9F16FF1C3872}"/>
              </a:ext>
            </a:extLst>
          </p:cNvPr>
          <p:cNvSpPr>
            <a:spLocks noGrp="1"/>
          </p:cNvSpPr>
          <p:nvPr>
            <p:ph type="title"/>
          </p:nvPr>
        </p:nvSpPr>
        <p:spPr>
          <a:xfrm>
            <a:off x="944919" y="3101093"/>
            <a:ext cx="1840539" cy="3029344"/>
          </a:xfrm>
        </p:spPr>
        <p:txBody>
          <a:bodyPr vert="horz" lIns="91440" tIns="45720" rIns="91440" bIns="45720" rtlCol="0" anchor="t">
            <a:normAutofit/>
          </a:bodyPr>
          <a:lstStyle/>
          <a:p>
            <a:r>
              <a:rPr lang="en-US" sz="2600">
                <a:solidFill>
                  <a:schemeClr val="bg1"/>
                </a:solidFill>
              </a:rPr>
              <a:t>Δίκες Γαλιλαίου:</a:t>
            </a:r>
          </a:p>
        </p:txBody>
      </p:sp>
      <p:sp>
        <p:nvSpPr>
          <p:cNvPr id="43"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45" name="Rectangle 44">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4440965D-E2F0-93B3-85F8-083637C7A0D6}"/>
              </a:ext>
            </a:extLst>
          </p:cNvPr>
          <p:cNvGraphicFramePr/>
          <p:nvPr>
            <p:extLst>
              <p:ext uri="{D42A27DB-BD31-4B8C-83A1-F6EECF244321}">
                <p14:modId xmlns:p14="http://schemas.microsoft.com/office/powerpoint/2010/main" val="2234318107"/>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4062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7" name="Group 1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4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5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5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5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5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5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5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5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5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5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5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6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61" name="Group 2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62"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63"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64"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65"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66"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67"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68"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69"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70"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71"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72"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73"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74" name="Rectangle 3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5"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useBgFill="1">
        <p:nvSpPr>
          <p:cNvPr id="76" name="Rectangle 43">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F205205-4E3F-4A29-B54C-F34E22C1C1CB}"/>
              </a:ext>
            </a:extLst>
          </p:cNvPr>
          <p:cNvSpPr>
            <a:spLocks noGrp="1"/>
          </p:cNvSpPr>
          <p:nvPr>
            <p:ph type="title"/>
          </p:nvPr>
        </p:nvSpPr>
        <p:spPr>
          <a:xfrm>
            <a:off x="486918" y="645106"/>
            <a:ext cx="3841989" cy="1259894"/>
          </a:xfrm>
        </p:spPr>
        <p:txBody>
          <a:bodyPr vert="horz" lIns="91440" tIns="45720" rIns="91440" bIns="45720" rtlCol="0" anchor="t">
            <a:normAutofit/>
          </a:bodyPr>
          <a:lstStyle/>
          <a:p>
            <a:pPr>
              <a:lnSpc>
                <a:spcPct val="90000"/>
              </a:lnSpc>
            </a:pPr>
            <a:r>
              <a:rPr lang="en-US" sz="2000" b="1"/>
              <a:t>Η ομορφιά της Βιολογίας ή Γιατί (πολλοί) θεωρούν -(με) την Βιολογία (ΚΑΙ) Ανθρωπιστική Επιστήμη;</a:t>
            </a:r>
          </a:p>
        </p:txBody>
      </p:sp>
      <p:sp>
        <p:nvSpPr>
          <p:cNvPr id="46" name="Rectangle 45">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TextBox 2">
            <a:extLst>
              <a:ext uri="{FF2B5EF4-FFF2-40B4-BE49-F238E27FC236}">
                <a16:creationId xmlns:a16="http://schemas.microsoft.com/office/drawing/2014/main" id="{9B4DE22A-529E-4355-91AB-35485817FF3C}"/>
              </a:ext>
            </a:extLst>
          </p:cNvPr>
          <p:cNvSpPr txBox="1"/>
          <p:nvPr/>
        </p:nvSpPr>
        <p:spPr>
          <a:xfrm>
            <a:off x="486918" y="2133600"/>
            <a:ext cx="3841989" cy="3759253"/>
          </a:xfrm>
          <a:prstGeom prst="rect">
            <a:avLst/>
          </a:prstGeom>
        </p:spPr>
        <p:txBody>
          <a:bodyPr vert="horz" lIns="91440" tIns="45720" rIns="91440" bIns="45720" rtlCol="0">
            <a:normAutofit/>
          </a:bodyPr>
          <a:lstStyle/>
          <a:p>
            <a:pPr defTabSz="457200">
              <a:lnSpc>
                <a:spcPct val="90000"/>
              </a:lnSpc>
              <a:spcBef>
                <a:spcPts val="1000"/>
              </a:spcBef>
              <a:spcAft>
                <a:spcPts val="0"/>
              </a:spcAft>
              <a:buClr>
                <a:schemeClr val="accent1"/>
              </a:buClr>
              <a:buFont typeface="Wingdings 3" charset="2"/>
              <a:buChar char=""/>
            </a:pPr>
            <a:r>
              <a:rPr lang="en-US" sz="1500" b="0" i="0">
                <a:solidFill>
                  <a:schemeClr val="tx1">
                    <a:lumMod val="75000"/>
                    <a:lumOff val="25000"/>
                  </a:schemeClr>
                </a:solidFill>
                <a:effectLst/>
                <a:latin typeface="+mn-lt"/>
                <a:cs typeface="+mn-cs"/>
              </a:rPr>
              <a:t>ΒΙΚΙΠΑΙΔΕΙΑ: </a:t>
            </a:r>
            <a:r>
              <a:rPr lang="en-US" sz="1500" b="0" i="1">
                <a:solidFill>
                  <a:schemeClr val="tx1">
                    <a:lumMod val="75000"/>
                    <a:lumOff val="25000"/>
                  </a:schemeClr>
                </a:solidFill>
                <a:effectLst/>
                <a:latin typeface="+mn-lt"/>
                <a:cs typeface="+mn-cs"/>
              </a:rPr>
              <a:t>Με τον όρο </a:t>
            </a:r>
            <a:r>
              <a:rPr lang="en-US" sz="1500" b="1" i="1">
                <a:solidFill>
                  <a:schemeClr val="tx1">
                    <a:lumMod val="75000"/>
                    <a:lumOff val="25000"/>
                  </a:schemeClr>
                </a:solidFill>
                <a:effectLst/>
                <a:latin typeface="+mn-lt"/>
                <a:cs typeface="+mn-cs"/>
              </a:rPr>
              <a:t>ανθρωπιστικές</a:t>
            </a:r>
            <a:r>
              <a:rPr lang="en-US" sz="1500" b="0" i="1">
                <a:solidFill>
                  <a:schemeClr val="tx1">
                    <a:lumMod val="75000"/>
                    <a:lumOff val="25000"/>
                  </a:schemeClr>
                </a:solidFill>
                <a:effectLst/>
                <a:latin typeface="+mn-lt"/>
                <a:cs typeface="+mn-cs"/>
              </a:rPr>
              <a:t> εννοούνται εκείνες οι </a:t>
            </a:r>
            <a:r>
              <a:rPr lang="en-US" sz="1500" b="0" i="1" u="none" strike="noStrike">
                <a:solidFill>
                  <a:schemeClr val="tx1">
                    <a:lumMod val="75000"/>
                    <a:lumOff val="25000"/>
                  </a:schemeClr>
                </a:solidFill>
                <a:effectLst/>
                <a:latin typeface="+mn-lt"/>
                <a:cs typeface="+mn-cs"/>
                <a:hlinkClick r:id="rId2" tooltip="Επιστήμη">
                  <a:extLst>
                    <a:ext uri="{A12FA001-AC4F-418D-AE19-62706E023703}">
                      <ahyp:hlinkClr xmlns:ahyp="http://schemas.microsoft.com/office/drawing/2018/hyperlinkcolor" val="tx"/>
                    </a:ext>
                  </a:extLst>
                </a:hlinkClick>
              </a:rPr>
              <a:t>επιστήμες</a:t>
            </a:r>
            <a:r>
              <a:rPr lang="en-US" sz="1500" b="0" i="1">
                <a:solidFill>
                  <a:schemeClr val="tx1">
                    <a:lumMod val="75000"/>
                    <a:lumOff val="25000"/>
                  </a:schemeClr>
                </a:solidFill>
                <a:effectLst/>
                <a:latin typeface="+mn-lt"/>
                <a:cs typeface="+mn-cs"/>
              </a:rPr>
              <a:t> που ασχολούνται με τον </a:t>
            </a:r>
            <a:r>
              <a:rPr lang="en-US" sz="1500" b="0" i="1" u="none" strike="noStrike">
                <a:solidFill>
                  <a:schemeClr val="tx1">
                    <a:lumMod val="75000"/>
                    <a:lumOff val="25000"/>
                  </a:schemeClr>
                </a:solidFill>
                <a:effectLst/>
                <a:latin typeface="+mn-lt"/>
                <a:cs typeface="+mn-cs"/>
                <a:hlinkClick r:id="rId3" tooltip="Άνθρωπος">
                  <a:extLst>
                    <a:ext uri="{A12FA001-AC4F-418D-AE19-62706E023703}">
                      <ahyp:hlinkClr xmlns:ahyp="http://schemas.microsoft.com/office/drawing/2018/hyperlinkcolor" val="tx"/>
                    </a:ext>
                  </a:extLst>
                </a:hlinkClick>
              </a:rPr>
              <a:t>άνθρωπο</a:t>
            </a:r>
            <a:r>
              <a:rPr lang="en-US" sz="1500" b="0" i="1">
                <a:solidFill>
                  <a:schemeClr val="tx1">
                    <a:lumMod val="75000"/>
                    <a:lumOff val="25000"/>
                  </a:schemeClr>
                </a:solidFill>
                <a:effectLst/>
                <a:latin typeface="+mn-lt"/>
                <a:cs typeface="+mn-cs"/>
              </a:rPr>
              <a:t> και τη γενική συμπεριφορά του και ορίζονται ως αναλυτικές και κριτικές ως προς την προσέγγισή τους, αντιδιαστελόμενες προς τις </a:t>
            </a:r>
            <a:r>
              <a:rPr lang="en-US" sz="1500" b="0" i="1" u="none" strike="noStrike">
                <a:solidFill>
                  <a:schemeClr val="tx1">
                    <a:lumMod val="75000"/>
                    <a:lumOff val="25000"/>
                  </a:schemeClr>
                </a:solidFill>
                <a:effectLst/>
                <a:latin typeface="+mn-lt"/>
                <a:cs typeface="+mn-cs"/>
                <a:hlinkClick r:id="rId4" tooltip="Φυσικές επιστήμες">
                  <a:extLst>
                    <a:ext uri="{A12FA001-AC4F-418D-AE19-62706E023703}">
                      <ahyp:hlinkClr xmlns:ahyp="http://schemas.microsoft.com/office/drawing/2018/hyperlinkcolor" val="tx"/>
                    </a:ext>
                  </a:extLst>
                </a:hlinkClick>
              </a:rPr>
              <a:t>φυσικές επιστήμες</a:t>
            </a:r>
            <a:r>
              <a:rPr lang="en-US" sz="1500" b="0" i="1">
                <a:solidFill>
                  <a:schemeClr val="tx1">
                    <a:lumMod val="75000"/>
                    <a:lumOff val="25000"/>
                  </a:schemeClr>
                </a:solidFill>
                <a:effectLst/>
                <a:latin typeface="+mn-lt"/>
                <a:cs typeface="+mn-cs"/>
              </a:rPr>
              <a:t> που στηρίζονται στην </a:t>
            </a:r>
            <a:r>
              <a:rPr lang="en-US" sz="1500" b="0" i="1" u="none" strike="noStrike">
                <a:solidFill>
                  <a:schemeClr val="tx1">
                    <a:lumMod val="75000"/>
                    <a:lumOff val="25000"/>
                  </a:schemeClr>
                </a:solidFill>
                <a:effectLst/>
                <a:latin typeface="+mn-lt"/>
                <a:cs typeface="+mn-cs"/>
                <a:hlinkClick r:id="rId5" tooltip="Εμπειρική μέθοδος (δεν έχει γραφτεί ακόμα)">
                  <a:extLst>
                    <a:ext uri="{A12FA001-AC4F-418D-AE19-62706E023703}">
                      <ahyp:hlinkClr xmlns:ahyp="http://schemas.microsoft.com/office/drawing/2018/hyperlinkcolor" val="tx"/>
                    </a:ext>
                  </a:extLst>
                </a:hlinkClick>
              </a:rPr>
              <a:t>εμπειρική μέθοδο</a:t>
            </a:r>
            <a:r>
              <a:rPr lang="en-US" sz="1500" b="0" i="1">
                <a:solidFill>
                  <a:schemeClr val="tx1">
                    <a:lumMod val="75000"/>
                    <a:lumOff val="25000"/>
                  </a:schemeClr>
                </a:solidFill>
                <a:effectLst/>
                <a:latin typeface="+mn-lt"/>
                <a:cs typeface="+mn-cs"/>
              </a:rPr>
              <a:t>. Επίσης είναι οι επιστήμες που ασχολούνται με τον άνθρωπο ως πνευματικό και κοινωνικό ον.</a:t>
            </a:r>
            <a:endParaRPr lang="en-US" sz="1500" i="1">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r>
              <a:rPr lang="en-US" sz="1500">
                <a:solidFill>
                  <a:schemeClr val="tx1">
                    <a:lumMod val="75000"/>
                    <a:lumOff val="25000"/>
                  </a:schemeClr>
                </a:solidFill>
                <a:latin typeface="+mn-lt"/>
                <a:cs typeface="+mn-cs"/>
              </a:rPr>
              <a:t>Καζαντζάκης από το Βιβλίο «Ταξιδεύοντας- Αγγλία». για την έννοια των Ανθρωπιστικών Επιστημών:</a:t>
            </a: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a:p>
            <a:pPr defTabSz="457200">
              <a:lnSpc>
                <a:spcPct val="90000"/>
              </a:lnSpc>
              <a:spcBef>
                <a:spcPts val="1000"/>
              </a:spcBef>
              <a:spcAft>
                <a:spcPts val="0"/>
              </a:spcAft>
              <a:buClr>
                <a:schemeClr val="accent1"/>
              </a:buClr>
              <a:buFont typeface="Wingdings 3" charset="2"/>
              <a:buChar char=""/>
            </a:pPr>
            <a:endParaRPr lang="en-US" sz="1500">
              <a:solidFill>
                <a:schemeClr val="tx1">
                  <a:lumMod val="75000"/>
                  <a:lumOff val="25000"/>
                </a:schemeClr>
              </a:solidFill>
              <a:latin typeface="+mn-lt"/>
              <a:cs typeface="+mn-cs"/>
            </a:endParaRPr>
          </a:p>
        </p:txBody>
      </p:sp>
      <p:pic>
        <p:nvPicPr>
          <p:cNvPr id="7" name="Εικόνα 6">
            <a:extLst>
              <a:ext uri="{FF2B5EF4-FFF2-40B4-BE49-F238E27FC236}">
                <a16:creationId xmlns:a16="http://schemas.microsoft.com/office/drawing/2014/main" id="{1D1892EC-FD5E-4FFF-8E11-635929C2F99E}"/>
              </a:ext>
            </a:extLst>
          </p:cNvPr>
          <p:cNvPicPr>
            <a:picLocks noChangeAspect="1"/>
          </p:cNvPicPr>
          <p:nvPr/>
        </p:nvPicPr>
        <p:blipFill>
          <a:blip r:embed="rId6"/>
          <a:stretch>
            <a:fillRect/>
          </a:stretch>
        </p:blipFill>
        <p:spPr>
          <a:xfrm>
            <a:off x="4568937" y="1812373"/>
            <a:ext cx="4088720" cy="2913213"/>
          </a:xfrm>
          <a:prstGeom prst="rect">
            <a:avLst/>
          </a:prstGeom>
        </p:spPr>
      </p:pic>
      <p:sp>
        <p:nvSpPr>
          <p:cNvPr id="48"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006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0"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11"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12"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13"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14"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15"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16"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17"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18"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19"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0"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1"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3" name="Group 22">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4"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5"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6"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7"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8"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9"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30"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31"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32"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33"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34"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35"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37" name="Rectangle 36">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9"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41" name="Rectangle 40">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46E035F-E910-48AA-B720-950EB1E6D47E}"/>
              </a:ext>
            </a:extLst>
          </p:cNvPr>
          <p:cNvSpPr>
            <a:spLocks noGrp="1"/>
          </p:cNvSpPr>
          <p:nvPr>
            <p:ph type="title"/>
          </p:nvPr>
        </p:nvSpPr>
        <p:spPr>
          <a:xfrm>
            <a:off x="944919" y="3101093"/>
            <a:ext cx="1840539" cy="3029344"/>
          </a:xfrm>
        </p:spPr>
        <p:txBody>
          <a:bodyPr vert="horz" lIns="91440" tIns="45720" rIns="91440" bIns="45720" rtlCol="0" anchor="t">
            <a:normAutofit/>
          </a:bodyPr>
          <a:lstStyle/>
          <a:p>
            <a:r>
              <a:rPr lang="en-US" sz="2600">
                <a:solidFill>
                  <a:schemeClr val="bg1"/>
                </a:solidFill>
              </a:rPr>
              <a:t>Τί είπε τελικά ο Δαρβίνος;</a:t>
            </a:r>
          </a:p>
        </p:txBody>
      </p:sp>
      <p:sp>
        <p:nvSpPr>
          <p:cNvPr id="43"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45" name="Rectangle 44">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404DEED0-5B8C-0C32-0D04-68FB0292C9CF}"/>
              </a:ext>
            </a:extLst>
          </p:cNvPr>
          <p:cNvGraphicFramePr/>
          <p:nvPr>
            <p:extLst>
              <p:ext uri="{D42A27DB-BD31-4B8C-83A1-F6EECF244321}">
                <p14:modId xmlns:p14="http://schemas.microsoft.com/office/powerpoint/2010/main" val="2437703723"/>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3739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Τίτλος 3">
            <a:extLst>
              <a:ext uri="{FF2B5EF4-FFF2-40B4-BE49-F238E27FC236}">
                <a16:creationId xmlns:a16="http://schemas.microsoft.com/office/drawing/2014/main" id="{707323F0-78B7-3E9F-8917-91FE368799A8}"/>
              </a:ext>
            </a:extLst>
          </p:cNvPr>
          <p:cNvSpPr>
            <a:spLocks noGrp="1"/>
          </p:cNvSpPr>
          <p:nvPr>
            <p:ph type="title"/>
          </p:nvPr>
        </p:nvSpPr>
        <p:spPr>
          <a:xfrm>
            <a:off x="782723" y="809898"/>
            <a:ext cx="7629757" cy="962918"/>
          </a:xfrm>
        </p:spPr>
        <p:txBody>
          <a:bodyPr vert="horz" lIns="91440" tIns="45720" rIns="91440" bIns="45720" rtlCol="0" anchor="ctr">
            <a:normAutofit/>
          </a:bodyPr>
          <a:lstStyle/>
          <a:p>
            <a:r>
              <a:rPr lang="en-US" sz="4200" kern="1200" dirty="0">
                <a:solidFill>
                  <a:schemeClr val="tx1"/>
                </a:solidFill>
                <a:latin typeface="+mj-lt"/>
                <a:ea typeface="+mj-ea"/>
                <a:cs typeface="+mj-cs"/>
              </a:rPr>
              <a:t>ΓΕΝΙΚΗ ΠΕΡΙΓΡΑΦΗ</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TextBox 2">
            <a:extLst>
              <a:ext uri="{FF2B5EF4-FFF2-40B4-BE49-F238E27FC236}">
                <a16:creationId xmlns:a16="http://schemas.microsoft.com/office/drawing/2014/main" id="{C389F576-A169-CF29-7E84-9214F4843D4C}"/>
              </a:ext>
            </a:extLst>
          </p:cNvPr>
          <p:cNvGraphicFramePr/>
          <p:nvPr>
            <p:extLst>
              <p:ext uri="{D42A27DB-BD31-4B8C-83A1-F6EECF244321}">
                <p14:modId xmlns:p14="http://schemas.microsoft.com/office/powerpoint/2010/main" val="484772272"/>
              </p:ext>
            </p:extLst>
          </p:nvPr>
        </p:nvGraphicFramePr>
        <p:xfrm>
          <a:off x="678451" y="2508071"/>
          <a:ext cx="7783830" cy="3540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6795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0B3490-203F-022D-DF55-15BB5882B6FB}"/>
              </a:ext>
            </a:extLst>
          </p:cNvPr>
          <p:cNvPicPr>
            <a:picLocks noChangeAspect="1"/>
          </p:cNvPicPr>
          <p:nvPr/>
        </p:nvPicPr>
        <p:blipFill>
          <a:blip r:embed="rId3">
            <a:duotone>
              <a:schemeClr val="bg2">
                <a:shade val="45000"/>
                <a:satMod val="135000"/>
              </a:schemeClr>
              <a:prstClr val="white"/>
            </a:duotone>
          </a:blip>
          <a:srcRect r="11334"/>
          <a:stretch>
            <a:fill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46D64C0-D616-2A4B-6B77-ABECB5B11030}"/>
              </a:ext>
            </a:extLst>
          </p:cNvPr>
          <p:cNvSpPr>
            <a:spLocks noGrp="1"/>
          </p:cNvSpPr>
          <p:nvPr>
            <p:ph type="title"/>
          </p:nvPr>
        </p:nvSpPr>
        <p:spPr>
          <a:xfrm>
            <a:off x="628650" y="365125"/>
            <a:ext cx="7886700" cy="1325563"/>
          </a:xfrm>
        </p:spPr>
        <p:txBody>
          <a:bodyPr vert="horz" lIns="91440" tIns="45720" rIns="91440" bIns="45720" rtlCol="0" anchor="ctr">
            <a:normAutofit/>
          </a:bodyPr>
          <a:lstStyle/>
          <a:p>
            <a:r>
              <a:rPr lang="en-US"/>
              <a:t>ΥΛΗ- ΕΞΕΤΑΣΗ-ΒΑΘΜΟΛΟΓΗΣΗ</a:t>
            </a:r>
          </a:p>
        </p:txBody>
      </p:sp>
      <p:graphicFrame>
        <p:nvGraphicFramePr>
          <p:cNvPr id="5" name="TextBox 2">
            <a:extLst>
              <a:ext uri="{FF2B5EF4-FFF2-40B4-BE49-F238E27FC236}">
                <a16:creationId xmlns:a16="http://schemas.microsoft.com/office/drawing/2014/main" id="{67A67751-05EF-6C41-ABEF-3BE26B55E9C6}"/>
              </a:ext>
            </a:extLst>
          </p:cNvPr>
          <p:cNvGraphicFramePr/>
          <p:nvPr>
            <p:extLst>
              <p:ext uri="{D42A27DB-BD31-4B8C-83A1-F6EECF244321}">
                <p14:modId xmlns:p14="http://schemas.microsoft.com/office/powerpoint/2010/main" val="308504882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92986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468313" y="0"/>
            <a:ext cx="8229600" cy="908050"/>
          </a:xfrm>
        </p:spPr>
        <p:txBody>
          <a:bodyPr/>
          <a:lstStyle/>
          <a:p>
            <a:pPr eaLnBrk="1" hangingPunct="1"/>
            <a:r>
              <a:rPr lang="el-GR" altLang="el-GR"/>
              <a:t>Γιατί  διδάσκουμε τη Βιολογία</a:t>
            </a:r>
            <a:r>
              <a:rPr lang="en-US" altLang="el-GR"/>
              <a:t>;</a:t>
            </a:r>
            <a:endParaRPr lang="el-GR" altLang="el-GR"/>
          </a:p>
        </p:txBody>
      </p:sp>
      <p:sp>
        <p:nvSpPr>
          <p:cNvPr id="18435" name="Rectangle 5"/>
          <p:cNvSpPr>
            <a:spLocks noChangeArrowheads="1"/>
          </p:cNvSpPr>
          <p:nvPr/>
        </p:nvSpPr>
        <p:spPr bwMode="auto">
          <a:xfrm>
            <a:off x="280570" y="690711"/>
            <a:ext cx="87487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l-GR" sz="2400" dirty="0">
                <a:latin typeface="Arial"/>
                <a:cs typeface="Arial"/>
              </a:rPr>
              <a:t>1. Το μάθημα απευθύνεται σε φοιτητές/</a:t>
            </a:r>
            <a:r>
              <a:rPr lang="el-GR" altLang="el-GR" sz="2400" dirty="0" err="1">
                <a:latin typeface="Arial"/>
                <a:cs typeface="Arial"/>
              </a:rPr>
              <a:t>τριες</a:t>
            </a:r>
            <a:r>
              <a:rPr lang="el-GR" altLang="el-GR" sz="2400" dirty="0">
                <a:latin typeface="Arial"/>
                <a:cs typeface="Arial"/>
              </a:rPr>
              <a:t> για τους οποίους η Βιολογία δεν είναι το βασικότερο αντικείμενο ενασχόλησης αλλά ένα βοηθητικό εργαλείο για την κατανόηση άλλων γνωστικών αντικειμένων. Τέτοια λ.χ. είναι οι Περιβαλλοντικές Επιστήμες και η Οικολογία, η Αγωγή Υγείας, η Ειδική Αγωγή, οι Επιστήμες του Ανθρώπου κλπ.</a:t>
            </a:r>
            <a:endParaRPr lang="el-GR" dirty="0">
              <a:latin typeface="Arial"/>
              <a:cs typeface="Arial"/>
            </a:endParaRPr>
          </a:p>
          <a:p>
            <a:pPr eaLnBrk="1" hangingPunct="1"/>
            <a:r>
              <a:rPr lang="el-GR" altLang="el-GR" sz="2400" dirty="0">
                <a:latin typeface="Arial"/>
                <a:cs typeface="Arial"/>
              </a:rPr>
              <a:t>2. Πολλά επί μέρους κεφάλαια, από τα θέματα των Βιολογικών Επιστημών, αποτελούν για τους μελλοντικούς παιδαγωγούς αντικείμενα της μελλοντικής τους διδασκαλίας. Θα κληθούν αργότερα λ.χ. να διδάξουν  στα παιδιά  για τα ζώα και τα φυτά: πού ζουν, τι συνήθειες έχουν και πώς σχετίζονται μεταξύ τους, πώς πολλαπλασιάζονται </a:t>
            </a:r>
            <a:r>
              <a:rPr lang="el-GR" altLang="el-GR" sz="2400" dirty="0" err="1">
                <a:latin typeface="Arial"/>
                <a:cs typeface="Arial"/>
              </a:rPr>
              <a:t>κ.ο.κ.</a:t>
            </a:r>
            <a:r>
              <a:rPr lang="el-GR" altLang="el-GR" sz="2400" dirty="0">
                <a:latin typeface="Arial"/>
                <a:cs typeface="Arial"/>
              </a:rPr>
              <a:t>.</a:t>
            </a:r>
          </a:p>
          <a:p>
            <a:pPr eaLnBrk="1" hangingPunct="1"/>
            <a:r>
              <a:rPr lang="el-GR" altLang="el-GR" sz="2400" dirty="0">
                <a:latin typeface="Arial"/>
                <a:cs typeface="Arial"/>
              </a:rPr>
              <a:t> Δηλ. Τη Συστηματική Κατάταξη των Οργανισμών ως αποτέλεσμα της Εξέλιξης. </a:t>
            </a:r>
            <a:endParaRPr lang="el-GR" altLang="el-G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457200" y="-387350"/>
            <a:ext cx="8229600" cy="1008063"/>
          </a:xfrm>
        </p:spPr>
        <p:txBody>
          <a:bodyPr/>
          <a:lstStyle/>
          <a:p>
            <a:pPr eaLnBrk="1" hangingPunct="1"/>
            <a:r>
              <a:rPr lang="el-GR" altLang="el-GR"/>
              <a:t>Γιατί  διδάσκουμε τη Βιολογία</a:t>
            </a:r>
            <a:r>
              <a:rPr lang="en-US" altLang="el-GR"/>
              <a:t>;</a:t>
            </a:r>
            <a:r>
              <a:rPr lang="el-GR" altLang="el-GR"/>
              <a:t> </a:t>
            </a:r>
          </a:p>
        </p:txBody>
      </p:sp>
      <p:sp>
        <p:nvSpPr>
          <p:cNvPr id="19459" name="Rectangle 5"/>
          <p:cNvSpPr>
            <a:spLocks noChangeArrowheads="1"/>
          </p:cNvSpPr>
          <p:nvPr/>
        </p:nvSpPr>
        <p:spPr bwMode="auto">
          <a:xfrm>
            <a:off x="0" y="1652082"/>
            <a:ext cx="91440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l-GR" altLang="el-GR" sz="2800" dirty="0">
                <a:latin typeface="Arial"/>
                <a:cs typeface="Arial"/>
              </a:rPr>
              <a:t>Υπάρχουν ανοιχτά ή εξειδικευμένα ζητήματα των Επιστημών της Αγωγής τα οποία προϋποθέτουν την εξοικείωση του σπουδαστή και της σπουδάστριας με βασικές γνώσεις Βιολογίας ή Γενετικής. </a:t>
            </a:r>
            <a:endParaRPr lang="el-GR" altLang="el-GR" sz="2800" dirty="0"/>
          </a:p>
          <a:p>
            <a:pPr marL="457200" indent="-457200" algn="just">
              <a:buFont typeface="Arial"/>
              <a:buChar char="•"/>
            </a:pPr>
            <a:r>
              <a:rPr lang="el-GR" altLang="el-GR" sz="2800" dirty="0">
                <a:latin typeface="Arial"/>
                <a:cs typeface="Arial"/>
              </a:rPr>
              <a:t>Λ.χ. Τί σημαίνει όταν λέμε στην Ειδική Αγωγή πως ο Αυτισμός έχει (και) «κληρονομική βάση»;</a:t>
            </a:r>
            <a:endParaRPr lang="el-GR" altLang="el-GR" sz="2800" dirty="0"/>
          </a:p>
          <a:p>
            <a:pPr marL="457200" indent="-457200" algn="just">
              <a:buFont typeface="Arial"/>
              <a:buChar char="•"/>
            </a:pPr>
            <a:r>
              <a:rPr lang="el-GR" altLang="el-GR" sz="2800" dirty="0">
                <a:latin typeface="Arial"/>
                <a:cs typeface="Arial"/>
              </a:rPr>
              <a:t>Ποιες γονιδιακές ή χρωμοσωμικές βλάβες σχετίζονται με τις ικανότητες μάθησης του παιδιού (σημαντική περιοχή ενδιαφέροντος της Ειδικής Αγωγής). </a:t>
            </a:r>
            <a:endParaRPr lang="el-GR" altLang="el-GR" sz="2800" dirty="0"/>
          </a:p>
          <a:p>
            <a:pPr algn="just"/>
            <a:r>
              <a:rPr lang="el-GR" altLang="el-GR" sz="2400" dirty="0"/>
              <a:t>                                  ΝΕΥΡΙΚΟ ΣΥΣΤΗΜΑ: </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23528" y="0"/>
            <a:ext cx="8712968" cy="692697"/>
          </a:xfrm>
        </p:spPr>
        <p:txBody>
          <a:bodyPr rtlCol="0">
            <a:noAutofit/>
          </a:bodyPr>
          <a:lstStyle/>
          <a:p>
            <a:pPr eaLnBrk="1" fontAlgn="auto" hangingPunct="1">
              <a:spcAft>
                <a:spcPts val="0"/>
              </a:spcAft>
              <a:defRPr/>
            </a:pPr>
            <a:r>
              <a:rPr lang="el-GR" sz="2400" b="1" dirty="0"/>
              <a:t>ΤΙ ΣΗΜΑΙΝΕΙ ΔΙΔΑΣΚΩ ΜΕ ΒΑΣΗ ΜΙΑ ΕΝΟΠΟΙΗΤΙΚΗ ΘΕΩΡΙΑ;</a:t>
            </a:r>
            <a:endParaRPr lang="el-GR" sz="1800" dirty="0"/>
          </a:p>
        </p:txBody>
      </p:sp>
      <p:sp>
        <p:nvSpPr>
          <p:cNvPr id="20483" name="Rectangle 2"/>
          <p:cNvSpPr>
            <a:spLocks noChangeArrowheads="1"/>
          </p:cNvSpPr>
          <p:nvPr/>
        </p:nvSpPr>
        <p:spPr bwMode="auto">
          <a:xfrm>
            <a:off x="108012" y="1213008"/>
            <a:ext cx="914400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l-GR" sz="2400" dirty="0">
                <a:latin typeface="Arial"/>
                <a:cs typeface="Arial"/>
              </a:rPr>
              <a:t>Η Αμερικανική Ακαδημία Επιστημών (</a:t>
            </a:r>
            <a:r>
              <a:rPr lang="en-US" altLang="el-GR" sz="2400" dirty="0">
                <a:latin typeface="Arial"/>
                <a:cs typeface="Arial"/>
              </a:rPr>
              <a:t>National Academy of Sciences</a:t>
            </a:r>
            <a:r>
              <a:rPr lang="el-GR" altLang="el-GR" sz="2400" dirty="0">
                <a:latin typeface="Arial"/>
                <a:cs typeface="Arial"/>
              </a:rPr>
              <a:t>, (</a:t>
            </a:r>
            <a:r>
              <a:rPr lang="en-US" altLang="el-GR" sz="2400" dirty="0">
                <a:latin typeface="Arial"/>
                <a:cs typeface="Arial"/>
              </a:rPr>
              <a:t>NAS</a:t>
            </a:r>
            <a:r>
              <a:rPr lang="el-GR" altLang="el-GR" sz="2400" dirty="0">
                <a:latin typeface="Arial"/>
                <a:cs typeface="Arial"/>
              </a:rPr>
              <a:t>) (1998)), αλλά και </a:t>
            </a:r>
            <a:r>
              <a:rPr lang="el-GR" sz="2400" dirty="0">
                <a:latin typeface="Arial"/>
                <a:cs typeface="Arial"/>
              </a:rPr>
              <a:t>η Πανελλήνια Ένωση των Βιολόγων-</a:t>
            </a:r>
            <a:r>
              <a:rPr lang="el-GR" sz="2400" dirty="0" err="1">
                <a:latin typeface="Arial"/>
                <a:cs typeface="Arial"/>
              </a:rPr>
              <a:t>Βιοεπιστημόνων</a:t>
            </a:r>
            <a:r>
              <a:rPr lang="el-GR" sz="2400" dirty="0">
                <a:latin typeface="Arial"/>
                <a:cs typeface="Arial"/>
              </a:rPr>
              <a:t> </a:t>
            </a:r>
            <a:r>
              <a:rPr lang="el-GR" altLang="el-GR" sz="2400" dirty="0">
                <a:latin typeface="Arial"/>
                <a:cs typeface="Arial"/>
              </a:rPr>
              <a:t>προτείνουν πως:</a:t>
            </a:r>
          </a:p>
          <a:p>
            <a:r>
              <a:rPr lang="el-GR" altLang="el-GR" sz="2400" i="1" dirty="0">
                <a:latin typeface="Arial"/>
                <a:cs typeface="Arial"/>
              </a:rPr>
              <a:t>«..οι δάσκαλοι της Βιολογίας, θα πρέπει να χρησιμοποιούν την εξέλιξη ως το οργανωτικό θέμα στη διδασκαλία της Βιολογίας, παρά ως ένα επι μέρους κεφάλαιο διδασκαλίας των ενοτήτων της Βιολογίας…».  </a:t>
            </a:r>
            <a:r>
              <a:rPr lang="el-GR" altLang="el-GR" sz="2400" dirty="0">
                <a:latin typeface="Arial"/>
                <a:cs typeface="Arial"/>
              </a:rPr>
              <a:t>Προτείνεται δηλ. η διδασκαλία της εξέλιξης ως  ένα πλαίσιο αναφοράς και ενοποίησης με βάση τα </a:t>
            </a:r>
            <a:r>
              <a:rPr lang="el-GR" altLang="el-GR" sz="2400" b="1" dirty="0">
                <a:latin typeface="Arial"/>
                <a:cs typeface="Arial"/>
              </a:rPr>
              <a:t>επιστημονικά παραδείγματα</a:t>
            </a:r>
            <a:r>
              <a:rPr lang="el-GR" altLang="el-GR" sz="2400" dirty="0">
                <a:latin typeface="Arial"/>
                <a:cs typeface="Arial"/>
              </a:rPr>
              <a:t>. Εκείνες δηλ. τις Επιστημονικές  Θεωρίες που ενοποιούν μια ολόκληρη περιοχή ή πεδίο επιστημονικής μελέτης (</a:t>
            </a:r>
            <a:r>
              <a:rPr lang="en-US" altLang="el-GR" sz="2400" dirty="0">
                <a:latin typeface="Arial"/>
                <a:cs typeface="Arial"/>
              </a:rPr>
              <a:t>Thomas Kuhn).</a:t>
            </a:r>
            <a:endParaRPr lang="el-GR" altLang="el-GR" sz="2400" dirty="0">
              <a:latin typeface="Arial"/>
              <a:cs typeface="Arial"/>
            </a:endParaRPr>
          </a:p>
          <a:p>
            <a:pPr eaLnBrk="1" hangingPunct="1"/>
            <a:endParaRPr lang="el-GR" altLang="el-GR" dirty="0"/>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7655" name="Group 27654">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27656"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27657"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27658"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27659"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27660"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27661"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27662"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27663"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27664"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27665"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7666"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7667"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7669" name="Group 27668">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7670"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7671"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7672"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7673"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7674"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7675"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27676"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27677"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27678"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27679"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27680"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27681"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7683" name="Rectangle 27682">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685"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27687" name="Rectangle 27686">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Title 1"/>
          <p:cNvSpPr>
            <a:spLocks noGrp="1"/>
          </p:cNvSpPr>
          <p:nvPr>
            <p:ph type="title"/>
          </p:nvPr>
        </p:nvSpPr>
        <p:spPr>
          <a:xfrm>
            <a:off x="944919" y="3101093"/>
            <a:ext cx="1840539" cy="3029344"/>
          </a:xfrm>
        </p:spPr>
        <p:txBody>
          <a:bodyPr vert="horz" lIns="91440" tIns="45720" rIns="91440" bIns="45720" rtlCol="0" anchor="t">
            <a:normAutofit/>
          </a:bodyPr>
          <a:lstStyle/>
          <a:p>
            <a:pPr fontAlgn="auto">
              <a:lnSpc>
                <a:spcPct val="90000"/>
              </a:lnSpc>
              <a:spcAft>
                <a:spcPts val="0"/>
              </a:spcAft>
              <a:defRPr/>
            </a:pPr>
            <a:r>
              <a:rPr lang="en-US" sz="2200" b="1">
                <a:solidFill>
                  <a:schemeClr val="bg1"/>
                </a:solidFill>
              </a:rPr>
              <a:t>ΜΕΡΙΚΕΣ ΕΙΣΑΓΩΓΙΚΕΣ ΣΚΕΨΕΙΣ ΓΙΑ ΤΗ ΔΑΡΒΙΝΙΚΗ ΘΕΩΡΙΑ</a:t>
            </a:r>
            <a:br>
              <a:rPr lang="en-US" sz="2200">
                <a:solidFill>
                  <a:schemeClr val="bg1"/>
                </a:solidFill>
              </a:rPr>
            </a:br>
            <a:endParaRPr lang="en-US" sz="2200">
              <a:solidFill>
                <a:schemeClr val="bg1"/>
              </a:solidFill>
            </a:endParaRPr>
          </a:p>
        </p:txBody>
      </p:sp>
      <p:sp>
        <p:nvSpPr>
          <p:cNvPr id="27689"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27691" name="Rectangle 27690">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5" name="Rectangle 3"/>
          <p:cNvSpPr>
            <a:spLocks noChangeArrowheads="1"/>
          </p:cNvSpPr>
          <p:nvPr/>
        </p:nvSpPr>
        <p:spPr bwMode="auto">
          <a:xfrm>
            <a:off x="3193125" y="589722"/>
            <a:ext cx="5435334" cy="53074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28600" defTabSz="457200" eaLnBrk="1" hangingPunct="1">
              <a:spcBef>
                <a:spcPts val="1000"/>
              </a:spcBef>
              <a:spcAft>
                <a:spcPts val="0"/>
              </a:spcAft>
              <a:buClr>
                <a:schemeClr val="accent1"/>
              </a:buClr>
              <a:buFont typeface="Wingdings 3" charset="2"/>
              <a:buChar char=""/>
            </a:pPr>
            <a:r>
              <a:rPr lang="en-US" altLang="el-GR" b="1" dirty="0" err="1">
                <a:solidFill>
                  <a:schemeClr val="tx1">
                    <a:lumMod val="75000"/>
                    <a:lumOff val="25000"/>
                  </a:schemeClr>
                </a:solidFill>
                <a:latin typeface="+mn-lt"/>
                <a:cs typeface="+mn-cs"/>
              </a:rPr>
              <a:t>Γι</a:t>
            </a:r>
            <a:r>
              <a:rPr lang="en-US" altLang="el-GR" b="1" dirty="0">
                <a:solidFill>
                  <a:schemeClr val="tx1">
                    <a:lumMod val="75000"/>
                    <a:lumOff val="25000"/>
                  </a:schemeClr>
                </a:solidFill>
                <a:latin typeface="+mn-lt"/>
                <a:cs typeface="+mn-cs"/>
              </a:rPr>
              <a:t>α την έννοια του όρου «Θεωρία». «Επ</a:t>
            </a:r>
            <a:r>
              <a:rPr lang="en-US" altLang="el-GR" b="1" dirty="0" err="1">
                <a:solidFill>
                  <a:schemeClr val="tx1">
                    <a:lumMod val="75000"/>
                    <a:lumOff val="25000"/>
                  </a:schemeClr>
                </a:solidFill>
                <a:latin typeface="+mn-lt"/>
                <a:cs typeface="+mn-cs"/>
              </a:rPr>
              <a:t>ιστημονική</a:t>
            </a:r>
            <a:r>
              <a:rPr lang="en-US" altLang="el-GR" b="1" dirty="0">
                <a:solidFill>
                  <a:schemeClr val="tx1">
                    <a:lumMod val="75000"/>
                    <a:lumOff val="25000"/>
                  </a:schemeClr>
                </a:solidFill>
                <a:latin typeface="+mn-lt"/>
                <a:cs typeface="+mn-cs"/>
              </a:rPr>
              <a:t> </a:t>
            </a:r>
            <a:r>
              <a:rPr lang="en-US" altLang="el-GR" b="1" dirty="0" err="1">
                <a:solidFill>
                  <a:schemeClr val="tx1">
                    <a:lumMod val="75000"/>
                    <a:lumOff val="25000"/>
                  </a:schemeClr>
                </a:solidFill>
                <a:latin typeface="+mn-lt"/>
                <a:cs typeface="+mn-cs"/>
              </a:rPr>
              <a:t>Θεωρί</a:t>
            </a:r>
            <a:r>
              <a:rPr lang="en-US" altLang="el-GR" b="1" dirty="0">
                <a:solidFill>
                  <a:schemeClr val="tx1">
                    <a:lumMod val="75000"/>
                    <a:lumOff val="25000"/>
                  </a:schemeClr>
                </a:solidFill>
                <a:latin typeface="+mn-lt"/>
                <a:cs typeface="+mn-cs"/>
              </a:rPr>
              <a:t>α»</a:t>
            </a:r>
          </a:p>
          <a:p>
            <a:pPr indent="-228600" defTabSz="457200" eaLnBrk="1" hangingPunct="1">
              <a:spcBef>
                <a:spcPts val="1000"/>
              </a:spcBef>
              <a:spcAft>
                <a:spcPts val="0"/>
              </a:spcAft>
              <a:buClr>
                <a:schemeClr val="accent1"/>
              </a:buClr>
              <a:buFont typeface="Wingdings 3" charset="2"/>
              <a:buChar char=""/>
            </a:pPr>
            <a:r>
              <a:rPr lang="en-US" altLang="el-GR" dirty="0" err="1">
                <a:solidFill>
                  <a:schemeClr val="tx1">
                    <a:lumMod val="75000"/>
                    <a:lumOff val="25000"/>
                  </a:schemeClr>
                </a:solidFill>
                <a:latin typeface="+mn-lt"/>
                <a:cs typeface="+mn-cs"/>
              </a:rPr>
              <a:t>Πολλοί</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άνθρω</a:t>
            </a:r>
            <a:r>
              <a:rPr lang="en-US" altLang="el-GR" dirty="0">
                <a:solidFill>
                  <a:schemeClr val="tx1">
                    <a:lumMod val="75000"/>
                    <a:lumOff val="25000"/>
                  </a:schemeClr>
                </a:solidFill>
                <a:latin typeface="+mn-lt"/>
                <a:cs typeface="+mn-cs"/>
              </a:rPr>
              <a:t>ποι συγχέουν τον επιστημονικό όρο «Θεωρία» με την λέξη θεωρία ή θεωρίες που χρησιμοποιούμε στην καθημερινή μας ζωή: «αυτά είναι θεωρίες... </a:t>
            </a:r>
            <a:r>
              <a:rPr lang="en-US" altLang="el-GR" dirty="0" err="1">
                <a:solidFill>
                  <a:schemeClr val="tx1">
                    <a:lumMod val="75000"/>
                    <a:lumOff val="25000"/>
                  </a:schemeClr>
                </a:solidFill>
                <a:latin typeface="+mn-lt"/>
                <a:cs typeface="+mn-cs"/>
              </a:rPr>
              <a:t>δεν</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έχουν</a:t>
            </a:r>
            <a:r>
              <a:rPr lang="en-US" altLang="el-GR" dirty="0">
                <a:solidFill>
                  <a:schemeClr val="tx1">
                    <a:lumMod val="75000"/>
                    <a:lumOff val="25000"/>
                  </a:schemeClr>
                </a:solidFill>
                <a:latin typeface="+mn-lt"/>
                <a:cs typeface="+mn-cs"/>
              </a:rPr>
              <a:t> κα</a:t>
            </a:r>
            <a:r>
              <a:rPr lang="en-US" altLang="el-GR" dirty="0" err="1">
                <a:solidFill>
                  <a:schemeClr val="tx1">
                    <a:lumMod val="75000"/>
                    <a:lumOff val="25000"/>
                  </a:schemeClr>
                </a:solidFill>
                <a:latin typeface="+mn-lt"/>
                <a:cs typeface="+mn-cs"/>
              </a:rPr>
              <a:t>μί</a:t>
            </a:r>
            <a:r>
              <a:rPr lang="en-US" altLang="el-GR" dirty="0">
                <a:solidFill>
                  <a:schemeClr val="tx1">
                    <a:lumMod val="75000"/>
                    <a:lumOff val="25000"/>
                  </a:schemeClr>
                </a:solidFill>
                <a:latin typeface="+mn-lt"/>
                <a:cs typeface="+mn-cs"/>
              </a:rPr>
              <a:t>α βάση». </a:t>
            </a:r>
            <a:r>
              <a:rPr lang="en-US" altLang="el-GR" dirty="0" err="1">
                <a:solidFill>
                  <a:schemeClr val="tx1">
                    <a:lumMod val="75000"/>
                    <a:lumOff val="25000"/>
                  </a:schemeClr>
                </a:solidFill>
                <a:latin typeface="+mn-lt"/>
                <a:cs typeface="+mn-cs"/>
              </a:rPr>
              <a:t>Εννοούμε</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δηλ</a:t>
            </a:r>
            <a:r>
              <a:rPr lang="en-US" altLang="el-GR" dirty="0">
                <a:solidFill>
                  <a:schemeClr val="tx1">
                    <a:lumMod val="75000"/>
                    <a:lumOff val="25000"/>
                  </a:schemeClr>
                </a:solidFill>
                <a:latin typeface="+mn-lt"/>
                <a:cs typeface="+mn-cs"/>
              </a:rPr>
              <a:t>. π</a:t>
            </a:r>
            <a:r>
              <a:rPr lang="en-US" altLang="el-GR" dirty="0" err="1">
                <a:solidFill>
                  <a:schemeClr val="tx1">
                    <a:lumMod val="75000"/>
                    <a:lumOff val="25000"/>
                  </a:schemeClr>
                </a:solidFill>
                <a:latin typeface="+mn-lt"/>
                <a:cs typeface="+mn-cs"/>
              </a:rPr>
              <a:t>ως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θεωρί</a:t>
            </a:r>
            <a:r>
              <a:rPr lang="en-US" altLang="el-GR" dirty="0">
                <a:solidFill>
                  <a:schemeClr val="tx1">
                    <a:lumMod val="75000"/>
                    <a:lumOff val="25000"/>
                  </a:schemeClr>
                </a:solidFill>
                <a:latin typeface="+mn-lt"/>
                <a:cs typeface="+mn-cs"/>
              </a:rPr>
              <a:t>α σημαίνει κάτι το θεωρητικό που ενδεχομένως δεν έχει και καμία απόδειξη. </a:t>
            </a:r>
            <a:r>
              <a:rPr lang="en-US" altLang="el-GR" dirty="0" err="1">
                <a:solidFill>
                  <a:schemeClr val="tx1">
                    <a:lumMod val="75000"/>
                    <a:lumOff val="25000"/>
                  </a:schemeClr>
                </a:solidFill>
                <a:latin typeface="+mn-lt"/>
                <a:cs typeface="+mn-cs"/>
              </a:rPr>
              <a:t>Στην</a:t>
            </a:r>
            <a:r>
              <a:rPr lang="en-US" altLang="el-GR" dirty="0">
                <a:solidFill>
                  <a:schemeClr val="tx1">
                    <a:lumMod val="75000"/>
                    <a:lumOff val="25000"/>
                  </a:schemeClr>
                </a:solidFill>
                <a:latin typeface="+mn-lt"/>
                <a:cs typeface="+mn-cs"/>
              </a:rPr>
              <a:t> Επ</a:t>
            </a:r>
            <a:r>
              <a:rPr lang="en-US" altLang="el-GR" dirty="0" err="1">
                <a:solidFill>
                  <a:schemeClr val="tx1">
                    <a:lumMod val="75000"/>
                    <a:lumOff val="25000"/>
                  </a:schemeClr>
                </a:solidFill>
                <a:latin typeface="+mn-lt"/>
                <a:cs typeface="+mn-cs"/>
              </a:rPr>
              <a:t>ιστήμη</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όμως</a:t>
            </a:r>
            <a:r>
              <a:rPr lang="en-US" altLang="el-GR" dirty="0">
                <a:solidFill>
                  <a:schemeClr val="tx1">
                    <a:lumMod val="75000"/>
                    <a:lumOff val="25000"/>
                  </a:schemeClr>
                </a:solidFill>
                <a:latin typeface="+mn-lt"/>
                <a:cs typeface="+mn-cs"/>
              </a:rPr>
              <a:t> τα π</a:t>
            </a:r>
            <a:r>
              <a:rPr lang="en-US" altLang="el-GR" dirty="0" err="1">
                <a:solidFill>
                  <a:schemeClr val="tx1">
                    <a:lumMod val="75000"/>
                    <a:lumOff val="25000"/>
                  </a:schemeClr>
                </a:solidFill>
                <a:latin typeface="+mn-lt"/>
                <a:cs typeface="+mn-cs"/>
              </a:rPr>
              <a:t>ράγμ</a:t>
            </a:r>
            <a:r>
              <a:rPr lang="en-US" altLang="el-GR" dirty="0">
                <a:solidFill>
                  <a:schemeClr val="tx1">
                    <a:lumMod val="75000"/>
                    <a:lumOff val="25000"/>
                  </a:schemeClr>
                </a:solidFill>
                <a:latin typeface="+mn-lt"/>
                <a:cs typeface="+mn-cs"/>
              </a:rPr>
              <a:t>ατα είναι τελείως διαφορετικά. </a:t>
            </a:r>
          </a:p>
          <a:p>
            <a:pPr indent="-228600" defTabSz="457200" eaLnBrk="1" hangingPunct="1">
              <a:spcBef>
                <a:spcPts val="1000"/>
              </a:spcBef>
              <a:spcAft>
                <a:spcPts val="0"/>
              </a:spcAft>
              <a:buClr>
                <a:schemeClr val="accent1"/>
              </a:buClr>
              <a:buFont typeface="Wingdings 3" charset="2"/>
              <a:buChar char=""/>
            </a:pPr>
            <a:r>
              <a:rPr lang="en-US" altLang="el-GR" dirty="0" err="1">
                <a:solidFill>
                  <a:schemeClr val="tx1">
                    <a:lumMod val="75000"/>
                    <a:lumOff val="25000"/>
                  </a:schemeClr>
                </a:solidFill>
                <a:latin typeface="+mn-lt"/>
                <a:cs typeface="+mn-cs"/>
              </a:rPr>
              <a:t>Στη</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Φυσική</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λ.χ</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συν</a:t>
            </a:r>
            <a:r>
              <a:rPr lang="en-US" altLang="el-GR" dirty="0">
                <a:solidFill>
                  <a:schemeClr val="tx1">
                    <a:lumMod val="75000"/>
                    <a:lumOff val="25000"/>
                  </a:schemeClr>
                </a:solidFill>
                <a:latin typeface="+mn-lt"/>
                <a:cs typeface="+mn-cs"/>
              </a:rPr>
              <a:t>αντάμε τη «θεωρία της σχετικότητας» του Αϊνστάιν, τη «δυναμική θεωρία της βαρύτητας» του Tesla, την «Ατομική Θεωρία», κ.α. </a:t>
            </a:r>
            <a:r>
              <a:rPr lang="en-US" altLang="el-GR" dirty="0" err="1">
                <a:solidFill>
                  <a:schemeClr val="tx1">
                    <a:lumMod val="75000"/>
                    <a:lumOff val="25000"/>
                  </a:schemeClr>
                </a:solidFill>
                <a:latin typeface="+mn-lt"/>
                <a:cs typeface="+mn-cs"/>
              </a:rPr>
              <a:t>οι</a:t>
            </a:r>
            <a:r>
              <a:rPr lang="en-US" altLang="el-GR" dirty="0">
                <a:solidFill>
                  <a:schemeClr val="tx1">
                    <a:lumMod val="75000"/>
                    <a:lumOff val="25000"/>
                  </a:schemeClr>
                </a:solidFill>
                <a:latin typeface="+mn-lt"/>
                <a:cs typeface="+mn-cs"/>
              </a:rPr>
              <a:t> οπ</a:t>
            </a:r>
            <a:r>
              <a:rPr lang="en-US" altLang="el-GR" dirty="0" err="1">
                <a:solidFill>
                  <a:schemeClr val="tx1">
                    <a:lumMod val="75000"/>
                    <a:lumOff val="25000"/>
                  </a:schemeClr>
                </a:solidFill>
                <a:latin typeface="+mn-lt"/>
                <a:cs typeface="+mn-cs"/>
              </a:rPr>
              <a:t>οίες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φυσικά</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κάθε</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άλλο</a:t>
            </a:r>
            <a:r>
              <a:rPr lang="en-US" altLang="el-GR" dirty="0">
                <a:solidFill>
                  <a:schemeClr val="tx1">
                    <a:lumMod val="75000"/>
                    <a:lumOff val="25000"/>
                  </a:schemeClr>
                </a:solidFill>
                <a:latin typeface="+mn-lt"/>
                <a:cs typeface="+mn-cs"/>
              </a:rPr>
              <a:t> πα</a:t>
            </a:r>
            <a:r>
              <a:rPr lang="en-US" altLang="el-GR" dirty="0" err="1">
                <a:solidFill>
                  <a:schemeClr val="tx1">
                    <a:lumMod val="75000"/>
                    <a:lumOff val="25000"/>
                  </a:schemeClr>
                </a:solidFill>
                <a:latin typeface="+mn-lt"/>
                <a:cs typeface="+mn-cs"/>
              </a:rPr>
              <a:t>ρά</a:t>
            </a:r>
            <a:r>
              <a:rPr lang="en-US" altLang="el-GR" dirty="0">
                <a:solidFill>
                  <a:schemeClr val="tx1">
                    <a:lumMod val="75000"/>
                    <a:lumOff val="25000"/>
                  </a:schemeClr>
                </a:solidFill>
                <a:latin typeface="+mn-lt"/>
                <a:cs typeface="+mn-cs"/>
              </a:rPr>
              <a:t> αναπ</a:t>
            </a:r>
            <a:r>
              <a:rPr lang="en-US" altLang="el-GR" dirty="0" err="1">
                <a:solidFill>
                  <a:schemeClr val="tx1">
                    <a:lumMod val="75000"/>
                    <a:lumOff val="25000"/>
                  </a:schemeClr>
                </a:solidFill>
                <a:latin typeface="+mn-lt"/>
                <a:cs typeface="+mn-cs"/>
              </a:rPr>
              <a:t>όδεικτες</a:t>
            </a:r>
            <a:r>
              <a:rPr lang="en-US" altLang="el-GR" dirty="0">
                <a:solidFill>
                  <a:schemeClr val="tx1">
                    <a:lumMod val="75000"/>
                    <a:lumOff val="25000"/>
                  </a:schemeClr>
                </a:solidFill>
                <a:latin typeface="+mn-lt"/>
                <a:cs typeface="+mn-cs"/>
              </a:rPr>
              <a:t> επ</a:t>
            </a:r>
            <a:r>
              <a:rPr lang="en-US" altLang="el-GR" dirty="0" err="1">
                <a:solidFill>
                  <a:schemeClr val="tx1">
                    <a:lumMod val="75000"/>
                    <a:lumOff val="25000"/>
                  </a:schemeClr>
                </a:solidFill>
                <a:latin typeface="+mn-lt"/>
                <a:cs typeface="+mn-cs"/>
              </a:rPr>
              <a:t>ιστημονικές</a:t>
            </a:r>
            <a:r>
              <a:rPr lang="en-US" altLang="el-GR" dirty="0">
                <a:solidFill>
                  <a:schemeClr val="tx1">
                    <a:lumMod val="75000"/>
                    <a:lumOff val="25000"/>
                  </a:schemeClr>
                </a:solidFill>
                <a:latin typeface="+mn-lt"/>
                <a:cs typeface="+mn-cs"/>
              </a:rPr>
              <a:t> α</a:t>
            </a:r>
            <a:r>
              <a:rPr lang="en-US" altLang="el-GR" dirty="0" err="1">
                <a:solidFill>
                  <a:schemeClr val="tx1">
                    <a:lumMod val="75000"/>
                    <a:lumOff val="25000"/>
                  </a:schemeClr>
                </a:solidFill>
                <a:latin typeface="+mn-lt"/>
                <a:cs typeface="+mn-cs"/>
              </a:rPr>
              <a:t>λήθειες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είν</a:t>
            </a:r>
            <a:r>
              <a:rPr lang="en-US" altLang="el-GR" dirty="0">
                <a:solidFill>
                  <a:schemeClr val="tx1">
                    <a:lumMod val="75000"/>
                    <a:lumOff val="25000"/>
                  </a:schemeClr>
                </a:solidFill>
                <a:latin typeface="+mn-lt"/>
                <a:cs typeface="+mn-cs"/>
              </a:rPr>
              <a:t>αι!</a:t>
            </a:r>
          </a:p>
          <a:p>
            <a:pPr indent="-228600" defTabSz="457200" eaLnBrk="1" hangingPunct="1">
              <a:spcBef>
                <a:spcPts val="1000"/>
              </a:spcBef>
              <a:spcAft>
                <a:spcPts val="0"/>
              </a:spcAft>
              <a:buClr>
                <a:schemeClr val="accent1"/>
              </a:buClr>
              <a:buFont typeface="Wingdings 3" charset="2"/>
              <a:buChar char=""/>
            </a:pPr>
            <a:endParaRPr lang="en-US" altLang="el-GR" dirty="0">
              <a:solidFill>
                <a:schemeClr val="tx1">
                  <a:lumMod val="75000"/>
                  <a:lumOff val="25000"/>
                </a:schemeClr>
              </a:solidFill>
              <a:latin typeface="+mn-lt"/>
              <a:cs typeface="+mn-cs"/>
            </a:endParaRPr>
          </a:p>
          <a:p>
            <a:pPr indent="-228600" defTabSz="457200" eaLnBrk="1" hangingPunct="1">
              <a:spcBef>
                <a:spcPts val="1000"/>
              </a:spcBef>
              <a:spcAft>
                <a:spcPts val="0"/>
              </a:spcAft>
              <a:buClr>
                <a:schemeClr val="accent1"/>
              </a:buClr>
              <a:buFont typeface="Wingdings 3" charset="2"/>
              <a:buChar char=""/>
            </a:pPr>
            <a:endParaRPr lang="en-US" altLang="el-GR" dirty="0">
              <a:solidFill>
                <a:schemeClr val="tx1">
                  <a:lumMod val="75000"/>
                  <a:lumOff val="25000"/>
                </a:schemeClr>
              </a:solidFill>
              <a:latin typeface="+mn-lt"/>
              <a:cs typeface="+mn-cs"/>
            </a:endParaRPr>
          </a:p>
          <a:p>
            <a:pPr indent="-228600" defTabSz="457200" eaLnBrk="1" hangingPunct="1">
              <a:spcBef>
                <a:spcPts val="1000"/>
              </a:spcBef>
              <a:spcAft>
                <a:spcPts val="0"/>
              </a:spcAft>
              <a:buClr>
                <a:schemeClr val="accent1"/>
              </a:buClr>
              <a:buFont typeface="Wingdings 3" charset="2"/>
              <a:buChar char=""/>
            </a:pPr>
            <a:endParaRPr lang="en-US" altLang="el-GR" b="1" dirty="0">
              <a:solidFill>
                <a:schemeClr val="tx1">
                  <a:lumMod val="75000"/>
                  <a:lumOff val="25000"/>
                </a:schemeClr>
              </a:solidFill>
              <a:latin typeface="+mn-lt"/>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8679" name="Group 28678">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28680"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28681"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28682"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28683"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28684"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28685"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28686"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28687"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28688"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28689"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8690"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8691"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8693" name="Group 28692">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8694"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8695"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8696"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8697"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8698"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8699"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28700"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28701"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28702"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28703"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28704"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28705"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8707" name="Rectangle 28706">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8709"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28711" name="Rectangle 28710">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2"/>
          <p:cNvSpPr>
            <a:spLocks noGrp="1"/>
          </p:cNvSpPr>
          <p:nvPr>
            <p:ph type="title"/>
          </p:nvPr>
        </p:nvSpPr>
        <p:spPr>
          <a:xfrm>
            <a:off x="944919" y="3101093"/>
            <a:ext cx="1840539" cy="3029344"/>
          </a:xfrm>
        </p:spPr>
        <p:txBody>
          <a:bodyPr vert="horz" lIns="91440" tIns="45720" rIns="91440" bIns="45720" rtlCol="0" anchor="t">
            <a:normAutofit/>
          </a:bodyPr>
          <a:lstStyle/>
          <a:p>
            <a:pPr fontAlgn="auto">
              <a:lnSpc>
                <a:spcPct val="90000"/>
              </a:lnSpc>
              <a:spcAft>
                <a:spcPts val="0"/>
              </a:spcAft>
              <a:defRPr/>
            </a:pPr>
            <a:r>
              <a:rPr lang="en-US" sz="1800" b="1" i="0" u="none" strike="noStrike">
                <a:solidFill>
                  <a:schemeClr val="bg1"/>
                </a:solidFill>
                <a:effectLst/>
              </a:rPr>
              <a:t>Διαφορά «Θεωρίας», «Υπόθεσης» και θεωρίας.</a:t>
            </a:r>
            <a:r>
              <a:rPr lang="en-US" sz="1800" b="0" i="0">
                <a:solidFill>
                  <a:schemeClr val="bg1"/>
                </a:solidFill>
                <a:effectLst/>
              </a:rPr>
              <a:t>​</a:t>
            </a:r>
            <a:br>
              <a:rPr lang="en-US" sz="1800" b="0" i="0">
                <a:solidFill>
                  <a:schemeClr val="bg1"/>
                </a:solidFill>
                <a:effectLst/>
              </a:rPr>
            </a:br>
            <a:r>
              <a:rPr lang="en-US" sz="1800" b="1" i="0" u="none" strike="noStrike">
                <a:solidFill>
                  <a:schemeClr val="bg1"/>
                </a:solidFill>
                <a:effectLst/>
              </a:rPr>
              <a:t>Για την Επιστημονική Μέθοδο στην Παραδεδεγμένη Άποψη.- Επαληθευσιμότητα</a:t>
            </a:r>
            <a:r>
              <a:rPr lang="en-US" sz="1800" b="0" i="0">
                <a:solidFill>
                  <a:schemeClr val="bg1"/>
                </a:solidFill>
                <a:effectLst/>
              </a:rPr>
              <a:t>​</a:t>
            </a:r>
            <a:endParaRPr lang="en-US" sz="1800" b="1">
              <a:solidFill>
                <a:schemeClr val="bg1"/>
              </a:solidFill>
            </a:endParaRPr>
          </a:p>
        </p:txBody>
      </p:sp>
      <p:sp>
        <p:nvSpPr>
          <p:cNvPr id="28713"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28715" name="Rectangle 28714">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3" name="Rectangle 1"/>
          <p:cNvSpPr>
            <a:spLocks noChangeArrowheads="1"/>
          </p:cNvSpPr>
          <p:nvPr/>
        </p:nvSpPr>
        <p:spPr bwMode="auto">
          <a:xfrm>
            <a:off x="3529933" y="589722"/>
            <a:ext cx="5098525"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28600" defTabSz="457200" eaLnBrk="1" hangingPunct="1">
              <a:lnSpc>
                <a:spcPct val="90000"/>
              </a:lnSpc>
              <a:spcBef>
                <a:spcPts val="1000"/>
              </a:spcBef>
              <a:spcAft>
                <a:spcPts val="0"/>
              </a:spcAft>
              <a:buClr>
                <a:schemeClr val="accent1"/>
              </a:buClr>
              <a:buFont typeface="Wingdings 3" charset="2"/>
              <a:buChar char=""/>
            </a:pPr>
            <a:r>
              <a:rPr lang="en-US" altLang="el-GR" dirty="0">
                <a:solidFill>
                  <a:schemeClr val="tx1">
                    <a:lumMod val="75000"/>
                    <a:lumOff val="25000"/>
                  </a:schemeClr>
                </a:solidFill>
                <a:latin typeface="+mn-lt"/>
                <a:cs typeface="+mn-cs"/>
              </a:rPr>
              <a:t>Η </a:t>
            </a:r>
            <a:r>
              <a:rPr lang="en-US" altLang="el-GR" dirty="0" err="1">
                <a:solidFill>
                  <a:schemeClr val="tx1">
                    <a:lumMod val="75000"/>
                    <a:lumOff val="25000"/>
                  </a:schemeClr>
                </a:solidFill>
                <a:latin typeface="+mn-lt"/>
                <a:cs typeface="+mn-cs"/>
              </a:rPr>
              <a:t>δημιουργί</a:t>
            </a:r>
            <a:r>
              <a:rPr lang="en-US" altLang="el-GR" dirty="0">
                <a:solidFill>
                  <a:schemeClr val="tx1">
                    <a:lumMod val="75000"/>
                    <a:lumOff val="25000"/>
                  </a:schemeClr>
                </a:solidFill>
                <a:latin typeface="+mn-lt"/>
                <a:cs typeface="+mn-cs"/>
              </a:rPr>
              <a:t>α μιας Θεωρίας, ξεκινάει από κάποια «Παρατήρηση» που οδηγεί συχνά στη δημιουργία μιας «Υπόθεσης». </a:t>
            </a:r>
          </a:p>
          <a:p>
            <a:pPr indent="-228600" defTabSz="457200" eaLnBrk="1" hangingPunct="1">
              <a:lnSpc>
                <a:spcPct val="90000"/>
              </a:lnSpc>
              <a:spcBef>
                <a:spcPts val="1000"/>
              </a:spcBef>
              <a:spcAft>
                <a:spcPts val="0"/>
              </a:spcAft>
              <a:buClr>
                <a:schemeClr val="accent1"/>
              </a:buClr>
              <a:buFont typeface="Wingdings 3" charset="2"/>
              <a:buChar char=""/>
            </a:pPr>
            <a:r>
              <a:rPr lang="en-US" altLang="el-GR" dirty="0" err="1">
                <a:solidFill>
                  <a:schemeClr val="tx1">
                    <a:lumMod val="75000"/>
                    <a:lumOff val="25000"/>
                  </a:schemeClr>
                </a:solidFill>
                <a:latin typeface="+mn-lt"/>
                <a:cs typeface="+mn-cs"/>
              </a:rPr>
              <a:t>Ότ</a:t>
            </a:r>
            <a:r>
              <a:rPr lang="en-US" altLang="el-GR" dirty="0">
                <a:solidFill>
                  <a:schemeClr val="tx1">
                    <a:lumMod val="75000"/>
                    <a:lumOff val="25000"/>
                  </a:schemeClr>
                </a:solidFill>
                <a:latin typeface="+mn-lt"/>
                <a:cs typeface="+mn-cs"/>
              </a:rPr>
              <a:t>αν η τελευταία δοκιμασθεί επανειλημμένα (πειράματα, μετρήσεις, ξανά-μετρήσεις...κλπ.) οδηγεί στη δόμηση </a:t>
            </a:r>
            <a:r>
              <a:rPr lang="el-GR" altLang="el-GR" dirty="0">
                <a:solidFill>
                  <a:schemeClr val="tx1">
                    <a:lumMod val="75000"/>
                    <a:lumOff val="25000"/>
                  </a:schemeClr>
                </a:solidFill>
                <a:latin typeface="+mn-lt"/>
                <a:cs typeface="+mn-cs"/>
              </a:rPr>
              <a:t>ενός Δομημένου </a:t>
            </a:r>
            <a:r>
              <a:rPr lang="el-GR" altLang="el-GR" dirty="0" err="1">
                <a:solidFill>
                  <a:schemeClr val="tx1">
                    <a:lumMod val="75000"/>
                    <a:lumOff val="25000"/>
                  </a:schemeClr>
                </a:solidFill>
                <a:latin typeface="+mn-lt"/>
                <a:cs typeface="+mn-cs"/>
              </a:rPr>
              <a:t>Οικοδομηματος</a:t>
            </a:r>
            <a:r>
              <a:rPr lang="el-GR" altLang="el-GR" dirty="0">
                <a:solidFill>
                  <a:schemeClr val="tx1">
                    <a:lumMod val="75000"/>
                    <a:lumOff val="25000"/>
                  </a:schemeClr>
                </a:solidFill>
                <a:latin typeface="+mn-lt"/>
                <a:cs typeface="+mn-cs"/>
              </a:rPr>
              <a:t> Ε</a:t>
            </a:r>
            <a:r>
              <a:rPr lang="en-US" altLang="el-GR" dirty="0">
                <a:solidFill>
                  <a:schemeClr val="tx1">
                    <a:lumMod val="75000"/>
                    <a:lumOff val="25000"/>
                  </a:schemeClr>
                </a:solidFill>
                <a:latin typeface="+mn-lt"/>
                <a:cs typeface="+mn-cs"/>
              </a:rPr>
              <a:t>π</a:t>
            </a:r>
            <a:r>
              <a:rPr lang="en-US" altLang="el-GR" dirty="0" err="1">
                <a:solidFill>
                  <a:schemeClr val="tx1">
                    <a:lumMod val="75000"/>
                    <a:lumOff val="25000"/>
                  </a:schemeClr>
                </a:solidFill>
                <a:latin typeface="+mn-lt"/>
                <a:cs typeface="+mn-cs"/>
              </a:rPr>
              <a:t>ιστημονικής</a:t>
            </a:r>
            <a:r>
              <a:rPr lang="en-US" altLang="el-GR" dirty="0">
                <a:solidFill>
                  <a:schemeClr val="tx1">
                    <a:lumMod val="75000"/>
                    <a:lumOff val="25000"/>
                  </a:schemeClr>
                </a:solidFill>
                <a:latin typeface="+mn-lt"/>
                <a:cs typeface="+mn-cs"/>
              </a:rPr>
              <a:t> </a:t>
            </a:r>
            <a:r>
              <a:rPr lang="el-GR" altLang="el-GR" dirty="0">
                <a:solidFill>
                  <a:schemeClr val="tx1">
                    <a:lumMod val="75000"/>
                    <a:lumOff val="25000"/>
                  </a:schemeClr>
                </a:solidFill>
                <a:latin typeface="+mn-lt"/>
                <a:cs typeface="+mn-cs"/>
              </a:rPr>
              <a:t>Σ</a:t>
            </a:r>
            <a:r>
              <a:rPr lang="en-US" altLang="el-GR" dirty="0" err="1">
                <a:solidFill>
                  <a:schemeClr val="tx1">
                    <a:lumMod val="75000"/>
                    <a:lumOff val="25000"/>
                  </a:schemeClr>
                </a:solidFill>
                <a:latin typeface="+mn-lt"/>
                <a:cs typeface="+mn-cs"/>
              </a:rPr>
              <a:t>κέψης</a:t>
            </a:r>
            <a:r>
              <a:rPr lang="el-GR" altLang="el-GR" dirty="0">
                <a:solidFill>
                  <a:schemeClr val="tx1">
                    <a:lumMod val="75000"/>
                    <a:lumOff val="25000"/>
                  </a:schemeClr>
                </a:solidFill>
                <a:latin typeface="+mn-lt"/>
                <a:cs typeface="+mn-cs"/>
              </a:rPr>
              <a:t>: ΜΙΑΣ ΘΕΩΡΙΑΣ</a:t>
            </a:r>
            <a:r>
              <a:rPr lang="en-US" altLang="el-GR" dirty="0">
                <a:solidFill>
                  <a:schemeClr val="tx1">
                    <a:lumMod val="75000"/>
                    <a:lumOff val="25000"/>
                  </a:schemeClr>
                </a:solidFill>
                <a:latin typeface="+mn-lt"/>
                <a:cs typeface="+mn-cs"/>
              </a:rPr>
              <a:t> </a:t>
            </a:r>
          </a:p>
          <a:p>
            <a:pPr indent="-228600" defTabSz="457200" eaLnBrk="1" hangingPunct="1">
              <a:lnSpc>
                <a:spcPct val="90000"/>
              </a:lnSpc>
              <a:spcBef>
                <a:spcPts val="1000"/>
              </a:spcBef>
              <a:spcAft>
                <a:spcPts val="0"/>
              </a:spcAft>
              <a:buClr>
                <a:schemeClr val="accent1"/>
              </a:buClr>
              <a:buFont typeface="Wingdings 3" charset="2"/>
              <a:buChar char=""/>
            </a:pPr>
            <a:r>
              <a:rPr lang="en-US" altLang="el-GR" dirty="0">
                <a:solidFill>
                  <a:schemeClr val="tx1">
                    <a:lumMod val="75000"/>
                    <a:lumOff val="25000"/>
                  </a:schemeClr>
                </a:solidFill>
                <a:latin typeface="+mn-lt"/>
                <a:cs typeface="+mn-cs"/>
              </a:rPr>
              <a:t>Επ</a:t>
            </a:r>
            <a:r>
              <a:rPr lang="en-US" altLang="el-GR" dirty="0" err="1">
                <a:solidFill>
                  <a:schemeClr val="tx1">
                    <a:lumMod val="75000"/>
                    <a:lumOff val="25000"/>
                  </a:schemeClr>
                </a:solidFill>
                <a:latin typeface="+mn-lt"/>
                <a:cs typeface="+mn-cs"/>
              </a:rPr>
              <a:t>ομένως</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σε</a:t>
            </a:r>
            <a:r>
              <a:rPr lang="en-US" altLang="el-GR" dirty="0">
                <a:solidFill>
                  <a:schemeClr val="tx1">
                    <a:lumMod val="75000"/>
                    <a:lumOff val="25000"/>
                  </a:schemeClr>
                </a:solidFill>
                <a:latin typeface="+mn-lt"/>
                <a:cs typeface="+mn-cs"/>
              </a:rPr>
              <a:t> </a:t>
            </a:r>
            <a:r>
              <a:rPr lang="en-US" altLang="el-GR" dirty="0" err="1">
                <a:solidFill>
                  <a:schemeClr val="tx1">
                    <a:lumMod val="75000"/>
                    <a:lumOff val="25000"/>
                  </a:schemeClr>
                </a:solidFill>
                <a:latin typeface="+mn-lt"/>
                <a:cs typeface="+mn-cs"/>
              </a:rPr>
              <a:t>έν</a:t>
            </a:r>
            <a:r>
              <a:rPr lang="en-US" altLang="el-GR" dirty="0">
                <a:solidFill>
                  <a:schemeClr val="tx1">
                    <a:lumMod val="75000"/>
                    <a:lumOff val="25000"/>
                  </a:schemeClr>
                </a:solidFill>
                <a:latin typeface="+mn-lt"/>
                <a:cs typeface="+mn-cs"/>
              </a:rPr>
              <a:t>α οικοδόμημα επιστημονικής σκέψης, το βασικό επίπεδο, με το χαμηλώτερο βαθμό βεβαιότητας, καταλαμβάνεται από την παρατήρηση και την «υπόθεση», για να καταλήξουμε σε μία Θεωρία, με ενδιάμεσα επίπεδα το </a:t>
            </a:r>
            <a:r>
              <a:rPr lang="en-US" altLang="el-GR" i="1" dirty="0">
                <a:solidFill>
                  <a:schemeClr val="tx1">
                    <a:lumMod val="75000"/>
                    <a:lumOff val="25000"/>
                  </a:schemeClr>
                </a:solidFill>
                <a:latin typeface="+mn-lt"/>
                <a:cs typeface="+mn-cs"/>
              </a:rPr>
              <a:t>πείραμα </a:t>
            </a:r>
            <a:r>
              <a:rPr lang="en-US" altLang="el-GR" dirty="0">
                <a:solidFill>
                  <a:schemeClr val="tx1">
                    <a:lumMod val="75000"/>
                    <a:lumOff val="25000"/>
                  </a:schemeClr>
                </a:solidFill>
                <a:latin typeface="+mn-lt"/>
                <a:cs typeface="+mn-cs"/>
              </a:rPr>
              <a:t>και το </a:t>
            </a:r>
            <a:r>
              <a:rPr lang="en-US" altLang="el-GR" i="1" dirty="0">
                <a:solidFill>
                  <a:schemeClr val="tx1">
                    <a:lumMod val="75000"/>
                    <a:lumOff val="25000"/>
                  </a:schemeClr>
                </a:solidFill>
                <a:latin typeface="+mn-lt"/>
                <a:cs typeface="+mn-cs"/>
              </a:rPr>
              <a:t>συμπέρασμα</a:t>
            </a:r>
            <a:r>
              <a:rPr lang="en-US" altLang="el-GR" dirty="0">
                <a:solidFill>
                  <a:schemeClr val="tx1">
                    <a:lumMod val="75000"/>
                    <a:lumOff val="25000"/>
                  </a:schemeClr>
                </a:solidFill>
                <a:latin typeface="+mn-lt"/>
                <a:cs typeface="+mn-cs"/>
              </a:rPr>
              <a:t>. Η </a:t>
            </a:r>
            <a:r>
              <a:rPr lang="en-US" altLang="el-GR" dirty="0" err="1">
                <a:solidFill>
                  <a:schemeClr val="tx1">
                    <a:lumMod val="75000"/>
                    <a:lumOff val="25000"/>
                  </a:schemeClr>
                </a:solidFill>
                <a:latin typeface="+mn-lt"/>
                <a:cs typeface="+mn-cs"/>
              </a:rPr>
              <a:t>δι</a:t>
            </a:r>
            <a:r>
              <a:rPr lang="en-US" altLang="el-GR" dirty="0">
                <a:solidFill>
                  <a:schemeClr val="tx1">
                    <a:lumMod val="75000"/>
                    <a:lumOff val="25000"/>
                  </a:schemeClr>
                </a:solidFill>
                <a:latin typeface="+mn-lt"/>
                <a:cs typeface="+mn-cs"/>
              </a:rPr>
              <a:t>αδικασία αυτή, είναι γνωστή ως </a:t>
            </a:r>
            <a:r>
              <a:rPr lang="en-US" altLang="el-GR" b="1" dirty="0">
                <a:solidFill>
                  <a:schemeClr val="tx1">
                    <a:lumMod val="75000"/>
                    <a:lumOff val="25000"/>
                  </a:schemeClr>
                </a:solidFill>
                <a:latin typeface="+mn-lt"/>
                <a:cs typeface="+mn-cs"/>
              </a:rPr>
              <a:t>«Επιστημονική Μέθοδος» </a:t>
            </a:r>
            <a:r>
              <a:rPr lang="en-US" altLang="el-GR" dirty="0">
                <a:solidFill>
                  <a:schemeClr val="tx1">
                    <a:lumMod val="75000"/>
                    <a:lumOff val="25000"/>
                  </a:schemeClr>
                </a:solidFill>
                <a:latin typeface="+mn-lt"/>
                <a:cs typeface="+mn-cs"/>
              </a:rPr>
              <a:t>και είναι η διαδικασία που ακολουθείται στις Φυσικές Επιστήμες και τα Μαθηματικά κατά τη διάρκεια δόμησης μιας επιστημονικής θεωρίας.</a:t>
            </a:r>
          </a:p>
          <a:p>
            <a:pPr indent="0" defTabSz="457200" eaLnBrk="1" hangingPunct="1">
              <a:lnSpc>
                <a:spcPct val="90000"/>
              </a:lnSpc>
              <a:spcBef>
                <a:spcPts val="1000"/>
              </a:spcBef>
              <a:spcAft>
                <a:spcPts val="0"/>
              </a:spcAft>
              <a:buClr>
                <a:schemeClr val="accent1"/>
              </a:buClr>
              <a:buFont typeface="Wingdings 3" charset="2"/>
              <a:buChar char=""/>
            </a:pPr>
            <a:endParaRPr lang="en-US" altLang="el-GR" i="1" dirty="0">
              <a:solidFill>
                <a:schemeClr val="tx1">
                  <a:lumMod val="75000"/>
                  <a:lumOff val="25000"/>
                </a:schemeClr>
              </a:solidFill>
              <a:latin typeface="+mn-lt"/>
              <a:cs typeface="+mn-cs"/>
            </a:endParaRPr>
          </a:p>
          <a:p>
            <a:pPr indent="-228600" defTabSz="457200" eaLnBrk="1" hangingPunct="1">
              <a:lnSpc>
                <a:spcPct val="90000"/>
              </a:lnSpc>
              <a:spcBef>
                <a:spcPts val="1000"/>
              </a:spcBef>
              <a:spcAft>
                <a:spcPts val="0"/>
              </a:spcAft>
              <a:buClr>
                <a:schemeClr val="accent1"/>
              </a:buClr>
              <a:buFont typeface="Wingdings 3" charset="2"/>
              <a:buChar char=""/>
            </a:pPr>
            <a:endParaRPr lang="en-US" altLang="el-GR" u="sng" dirty="0">
              <a:solidFill>
                <a:schemeClr val="tx1">
                  <a:lumMod val="75000"/>
                  <a:lumOff val="25000"/>
                </a:schemeClr>
              </a:solidFill>
              <a:latin typeface="+mn-lt"/>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6632" name="Group 26631">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26633"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l-GR"/>
            </a:p>
          </p:txBody>
        </p:sp>
        <p:sp>
          <p:nvSpPr>
            <p:cNvPr id="26634"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l-GR"/>
            </a:p>
          </p:txBody>
        </p:sp>
        <p:sp>
          <p:nvSpPr>
            <p:cNvPr id="26635"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l-GR"/>
            </a:p>
          </p:txBody>
        </p:sp>
        <p:sp>
          <p:nvSpPr>
            <p:cNvPr id="26636"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l-GR"/>
            </a:p>
          </p:txBody>
        </p:sp>
        <p:sp>
          <p:nvSpPr>
            <p:cNvPr id="26637"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l-GR"/>
            </a:p>
          </p:txBody>
        </p:sp>
        <p:sp>
          <p:nvSpPr>
            <p:cNvPr id="26638"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l-GR"/>
            </a:p>
          </p:txBody>
        </p:sp>
        <p:sp>
          <p:nvSpPr>
            <p:cNvPr id="26639"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l-GR"/>
            </a:p>
          </p:txBody>
        </p:sp>
        <p:sp>
          <p:nvSpPr>
            <p:cNvPr id="26640"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l-GR"/>
            </a:p>
          </p:txBody>
        </p:sp>
        <p:sp>
          <p:nvSpPr>
            <p:cNvPr id="26641"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l-GR"/>
            </a:p>
          </p:txBody>
        </p:sp>
        <p:sp>
          <p:nvSpPr>
            <p:cNvPr id="26642"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l-GR"/>
            </a:p>
          </p:txBody>
        </p:sp>
        <p:sp>
          <p:nvSpPr>
            <p:cNvPr id="26643"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l-GR"/>
            </a:p>
          </p:txBody>
        </p:sp>
        <p:sp>
          <p:nvSpPr>
            <p:cNvPr id="26644"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l-GR"/>
            </a:p>
          </p:txBody>
        </p:sp>
      </p:grpSp>
      <p:grpSp>
        <p:nvGrpSpPr>
          <p:cNvPr id="26646" name="Group 26645">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6647"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l-GR"/>
            </a:p>
          </p:txBody>
        </p:sp>
        <p:sp>
          <p:nvSpPr>
            <p:cNvPr id="26648"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l-GR"/>
            </a:p>
          </p:txBody>
        </p:sp>
        <p:sp>
          <p:nvSpPr>
            <p:cNvPr id="26649"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l-GR"/>
            </a:p>
          </p:txBody>
        </p:sp>
        <p:sp>
          <p:nvSpPr>
            <p:cNvPr id="26650"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l-GR"/>
            </a:p>
          </p:txBody>
        </p:sp>
        <p:sp>
          <p:nvSpPr>
            <p:cNvPr id="26651"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l-GR"/>
            </a:p>
          </p:txBody>
        </p:sp>
        <p:sp>
          <p:nvSpPr>
            <p:cNvPr id="26652"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l-GR"/>
            </a:p>
          </p:txBody>
        </p:sp>
        <p:sp>
          <p:nvSpPr>
            <p:cNvPr id="26653"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l-GR"/>
            </a:p>
          </p:txBody>
        </p:sp>
        <p:sp>
          <p:nvSpPr>
            <p:cNvPr id="26654"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l-GR"/>
            </a:p>
          </p:txBody>
        </p:sp>
        <p:sp>
          <p:nvSpPr>
            <p:cNvPr id="26655"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l-GR"/>
            </a:p>
          </p:txBody>
        </p:sp>
        <p:sp>
          <p:nvSpPr>
            <p:cNvPr id="26656"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l-GR"/>
            </a:p>
          </p:txBody>
        </p:sp>
        <p:sp>
          <p:nvSpPr>
            <p:cNvPr id="26657"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l-GR"/>
            </a:p>
          </p:txBody>
        </p:sp>
        <p:sp>
          <p:nvSpPr>
            <p:cNvPr id="26658"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l-GR"/>
            </a:p>
          </p:txBody>
        </p:sp>
      </p:grpSp>
      <p:sp>
        <p:nvSpPr>
          <p:cNvPr id="26660" name="Rectangle 26659">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6662"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l-GR"/>
          </a:p>
        </p:txBody>
      </p:sp>
      <p:sp>
        <p:nvSpPr>
          <p:cNvPr id="26664" name="Rectangle 26663">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Title 1"/>
          <p:cNvSpPr>
            <a:spLocks noGrp="1"/>
          </p:cNvSpPr>
          <p:nvPr>
            <p:ph type="title"/>
          </p:nvPr>
        </p:nvSpPr>
        <p:spPr>
          <a:xfrm>
            <a:off x="944919" y="3101093"/>
            <a:ext cx="1840539" cy="3029344"/>
          </a:xfrm>
        </p:spPr>
        <p:txBody>
          <a:bodyPr vert="horz" lIns="91440" tIns="45720" rIns="91440" bIns="45720" rtlCol="0" anchor="t">
            <a:normAutofit/>
          </a:bodyPr>
          <a:lstStyle/>
          <a:p>
            <a:r>
              <a:rPr lang="en-US" altLang="el-GR" sz="2600" b="1">
                <a:solidFill>
                  <a:schemeClr val="bg1"/>
                </a:solidFill>
              </a:rPr>
              <a:t>«Θεωρία» και θεωρία ή θεωρίες...</a:t>
            </a:r>
          </a:p>
        </p:txBody>
      </p:sp>
      <p:sp>
        <p:nvSpPr>
          <p:cNvPr id="26666"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l-GR"/>
          </a:p>
        </p:txBody>
      </p:sp>
      <p:sp useBgFill="1">
        <p:nvSpPr>
          <p:cNvPr id="26668" name="Rectangle 26667">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7" name="Rectangle 2"/>
          <p:cNvSpPr>
            <a:spLocks noChangeArrowheads="1"/>
          </p:cNvSpPr>
          <p:nvPr/>
        </p:nvSpPr>
        <p:spPr bwMode="auto">
          <a:xfrm>
            <a:off x="3529933" y="589722"/>
            <a:ext cx="5098525" cy="5321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spcBef>
                <a:spcPts val="1000"/>
              </a:spcBef>
              <a:spcAft>
                <a:spcPts val="0"/>
              </a:spcAft>
              <a:buClr>
                <a:schemeClr val="accent1"/>
              </a:buClr>
              <a:buFont typeface="Wingdings 3" charset="2"/>
              <a:buChar char=""/>
            </a:pPr>
            <a:r>
              <a:rPr lang="en-US" altLang="el-GR" i="1" u="sng">
                <a:solidFill>
                  <a:schemeClr val="tx1">
                    <a:lumMod val="75000"/>
                    <a:lumOff val="25000"/>
                  </a:schemeClr>
                </a:solidFill>
                <a:latin typeface="+mn-lt"/>
                <a:cs typeface="+mn-cs"/>
              </a:rPr>
              <a:t>Θεωρία, λοιπόν, είναι μία υπόθεση που έχει δοκιμασθεί επανειλημένα, έχοντας δεχτεί ελλάχιστες προσθήκες ή αλλαγές</a:t>
            </a:r>
            <a:r>
              <a:rPr lang="en-US" altLang="el-GR" u="sng">
                <a:solidFill>
                  <a:schemeClr val="tx1">
                    <a:lumMod val="75000"/>
                    <a:lumOff val="25000"/>
                  </a:schemeClr>
                </a:solidFill>
                <a:latin typeface="+mn-lt"/>
                <a:cs typeface="+mn-cs"/>
              </a:rPr>
              <a:t>.</a:t>
            </a:r>
          </a:p>
          <a:p>
            <a:pPr defTabSz="457200" eaLnBrk="1" hangingPunct="1">
              <a:spcBef>
                <a:spcPts val="1000"/>
              </a:spcBef>
              <a:spcAft>
                <a:spcPts val="0"/>
              </a:spcAft>
              <a:buClr>
                <a:schemeClr val="accent1"/>
              </a:buClr>
              <a:buFont typeface="Wingdings 3" charset="2"/>
              <a:buChar char=""/>
            </a:pPr>
            <a:r>
              <a:rPr lang="en-US" altLang="el-GR">
                <a:solidFill>
                  <a:schemeClr val="tx1">
                    <a:lumMod val="75000"/>
                    <a:lumOff val="25000"/>
                  </a:schemeClr>
                </a:solidFill>
                <a:latin typeface="+mn-lt"/>
                <a:cs typeface="+mn-cs"/>
              </a:rPr>
              <a:t>Επομένως, θα πρέπει όταν αναφερόμαστε στη λέξη της καθημερινότητας «θεωρία» ως </a:t>
            </a:r>
            <a:r>
              <a:rPr lang="en-US" altLang="el-GR" i="1">
                <a:solidFill>
                  <a:schemeClr val="tx1">
                    <a:lumMod val="75000"/>
                    <a:lumOff val="25000"/>
                  </a:schemeClr>
                </a:solidFill>
                <a:latin typeface="+mn-lt"/>
                <a:cs typeface="+mn-cs"/>
              </a:rPr>
              <a:t>μία μη δοκιμασμένη ιδέα</a:t>
            </a:r>
            <a:r>
              <a:rPr lang="en-US" altLang="el-GR">
                <a:solidFill>
                  <a:schemeClr val="tx1">
                    <a:lumMod val="75000"/>
                    <a:lumOff val="25000"/>
                  </a:schemeClr>
                </a:solidFill>
                <a:latin typeface="+mn-lt"/>
                <a:cs typeface="+mn-cs"/>
              </a:rPr>
              <a:t>, να θυμόμαστε πως στην πραγματικότητα αυτό που είναι, δεν είναι τίποτε άλλο από μία </a:t>
            </a:r>
            <a:r>
              <a:rPr lang="en-US" altLang="el-GR" i="1">
                <a:solidFill>
                  <a:schemeClr val="tx1">
                    <a:lumMod val="75000"/>
                    <a:lumOff val="25000"/>
                  </a:schemeClr>
                </a:solidFill>
                <a:latin typeface="+mn-lt"/>
                <a:cs typeface="+mn-cs"/>
              </a:rPr>
              <a:t>Υπόθεση.</a:t>
            </a:r>
          </a:p>
          <a:p>
            <a:pPr defTabSz="457200" eaLnBrk="1" hangingPunct="1">
              <a:spcBef>
                <a:spcPts val="1000"/>
              </a:spcBef>
              <a:spcAft>
                <a:spcPts val="0"/>
              </a:spcAft>
              <a:buClr>
                <a:schemeClr val="accent1"/>
              </a:buClr>
              <a:buFont typeface="Wingdings 3" charset="2"/>
              <a:buChar char=""/>
            </a:pPr>
            <a:r>
              <a:rPr lang="en-US" altLang="el-GR" i="1">
                <a:solidFill>
                  <a:schemeClr val="tx1">
                    <a:lumMod val="75000"/>
                    <a:lumOff val="25000"/>
                  </a:schemeClr>
                </a:solidFill>
                <a:latin typeface="+mn-lt"/>
                <a:cs typeface="+mn-cs"/>
              </a:rPr>
              <a:t>Παράδειγμα UFO: Πολλοί  λένε για τα UFO, «αυτά είναι θεωρίες και τίποτε παραπάνω». </a:t>
            </a:r>
          </a:p>
          <a:p>
            <a:pPr defTabSz="457200" eaLnBrk="1" hangingPunct="1">
              <a:spcBef>
                <a:spcPts val="1000"/>
              </a:spcBef>
              <a:spcAft>
                <a:spcPts val="0"/>
              </a:spcAft>
              <a:buClr>
                <a:schemeClr val="accent1"/>
              </a:buClr>
              <a:buFont typeface="Wingdings 3" charset="2"/>
              <a:buChar char=""/>
            </a:pPr>
            <a:r>
              <a:rPr lang="en-US" altLang="el-GR" i="1">
                <a:solidFill>
                  <a:schemeClr val="tx1">
                    <a:lumMod val="75000"/>
                    <a:lumOff val="25000"/>
                  </a:schemeClr>
                </a:solidFill>
                <a:latin typeface="+mn-lt"/>
                <a:cs typeface="+mn-cs"/>
              </a:rPr>
              <a:t>-Εσείς με βάση τα όσα είπαμε τί νομίζετε; </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4014</TotalTime>
  <Words>2053</Words>
  <Application>Microsoft Office PowerPoint</Application>
  <PresentationFormat>Προβολή στην οθόνη (4:3)</PresentationFormat>
  <Paragraphs>109</Paragraphs>
  <Slides>18</Slides>
  <Notes>11</Notes>
  <HiddenSlides>1</HiddenSlides>
  <MMClips>4</MMClips>
  <ScaleCrop>false</ScaleCrop>
  <HeadingPairs>
    <vt:vector size="6" baseType="variant">
      <vt:variant>
        <vt:lpstr>Γραμματοσειρές που χρησιμοποιούνται</vt:lpstr>
      </vt:variant>
      <vt:variant>
        <vt:i4>5</vt:i4>
      </vt:variant>
      <vt:variant>
        <vt:lpstr>Θέμα</vt:lpstr>
      </vt:variant>
      <vt:variant>
        <vt:i4>2</vt:i4>
      </vt:variant>
      <vt:variant>
        <vt:lpstr>Τίτλοι διαφανειών</vt:lpstr>
      </vt:variant>
      <vt:variant>
        <vt:i4>18</vt:i4>
      </vt:variant>
    </vt:vector>
  </HeadingPairs>
  <TitlesOfParts>
    <vt:vector size="25" baseType="lpstr">
      <vt:lpstr>Arial</vt:lpstr>
      <vt:lpstr>Calibri</vt:lpstr>
      <vt:lpstr>Calibri Light</vt:lpstr>
      <vt:lpstr>Century Gothic</vt:lpstr>
      <vt:lpstr>Wingdings 3</vt:lpstr>
      <vt:lpstr>Office Theme</vt:lpstr>
      <vt:lpstr>Θρόισμα</vt:lpstr>
      <vt:lpstr>Παρουσίαση του PowerPoint</vt:lpstr>
      <vt:lpstr>ΓΕΝΙΚΗ ΠΕΡΙΓΡΑΦΗ</vt:lpstr>
      <vt:lpstr>ΥΛΗ- ΕΞΕΤΑΣΗ-ΒΑΘΜΟΛΟΓΗΣΗ</vt:lpstr>
      <vt:lpstr>Γιατί  διδάσκουμε τη Βιολογία;</vt:lpstr>
      <vt:lpstr>Γιατί  διδάσκουμε τη Βιολογία; </vt:lpstr>
      <vt:lpstr>ΤΙ ΣΗΜΑΙΝΕΙ ΔΙΔΑΣΚΩ ΜΕ ΒΑΣΗ ΜΙΑ ΕΝΟΠΟΙΗΤΙΚΗ ΘΕΩΡΙΑ;</vt:lpstr>
      <vt:lpstr>ΜΕΡΙΚΕΣ ΕΙΣΑΓΩΓΙΚΕΣ ΣΚΕΨΕΙΣ ΓΙΑ ΤΗ ΔΑΡΒΙΝΙΚΗ ΘΕΩΡΙΑ </vt:lpstr>
      <vt:lpstr>Διαφορά «Θεωρίας», «Υπόθεσης» και θεωρίας.​ Για την Επιστημονική Μέθοδο στην Παραδεδεγμένη Άποψη.- Επαληθευσιμότητα​</vt:lpstr>
      <vt:lpstr>«Θεωρία» και θεωρία ή θεωρίες...</vt:lpstr>
      <vt:lpstr>Βήμα 1: Παρατήρηση  Βήμα 2: Υπόθεση</vt:lpstr>
      <vt:lpstr>Πείραμα</vt:lpstr>
      <vt:lpstr>Δημοσιοποίηση- στην κρίση της Επιστημονικής Κοινότητας</vt:lpstr>
      <vt:lpstr> Φτάνουμε στη... Θεωρία</vt:lpstr>
      <vt:lpstr>Επομένως, Θεωρία είναι...</vt:lpstr>
      <vt:lpstr>Η ΔΙΔΑΣΚΑΛΙΑ ΤΗΣ ΕΞΕΛΙΞΗΣ ΔΕΝ ΣΤΟΧΕΥΕΙ ΣΤΟ ΝΑ ΣΑΣ ΚΑΝΕΙ ΑΡΝΗΤΕΣ ΤΗΣ ΘΡΗΣΚΕΙΑΣ, αλλά στο να μάθετε να ξεχωρίζετε το Συμβολικό από το Επιστημονικό (Γαλιλαίος...). </vt:lpstr>
      <vt:lpstr>Δίκες Γαλιλαίου:</vt:lpstr>
      <vt:lpstr>Η ομορφιά της Βιολογίας ή Γιατί (πολλοί) θεωρούν -(με) την Βιολογία (ΚΑΙ) Ανθρωπιστική Επιστήμη;</vt:lpstr>
      <vt:lpstr>Τί είπε τελικά ο Δαρβίνος;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demo</dc:creator>
  <cp:lastModifiedBy>Kyriacos Athanasiou</cp:lastModifiedBy>
  <cp:revision>412</cp:revision>
  <dcterms:created xsi:type="dcterms:W3CDTF">2007-03-11T08:58:52Z</dcterms:created>
  <dcterms:modified xsi:type="dcterms:W3CDTF">2025-10-01T11:00:24Z</dcterms:modified>
</cp:coreProperties>
</file>