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audio1.wav" ContentType="audio/wav"/>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44"/>
  </p:notesMasterIdLst>
  <p:sldIdLst>
    <p:sldId id="501" r:id="rId2"/>
    <p:sldId id="353" r:id="rId3"/>
    <p:sldId id="499" r:id="rId4"/>
    <p:sldId id="500" r:id="rId5"/>
    <p:sldId id="354" r:id="rId6"/>
    <p:sldId id="355" r:id="rId7"/>
    <p:sldId id="356" r:id="rId8"/>
    <p:sldId id="357" r:id="rId9"/>
    <p:sldId id="371" r:id="rId10"/>
    <p:sldId id="373" r:id="rId11"/>
    <p:sldId id="370" r:id="rId12"/>
    <p:sldId id="358" r:id="rId13"/>
    <p:sldId id="359" r:id="rId14"/>
    <p:sldId id="360" r:id="rId15"/>
    <p:sldId id="361" r:id="rId16"/>
    <p:sldId id="362" r:id="rId17"/>
    <p:sldId id="363" r:id="rId18"/>
    <p:sldId id="364" r:id="rId19"/>
    <p:sldId id="365" r:id="rId20"/>
    <p:sldId id="366" r:id="rId21"/>
    <p:sldId id="281" r:id="rId22"/>
    <p:sldId id="276" r:id="rId23"/>
    <p:sldId id="283" r:id="rId24"/>
    <p:sldId id="287" r:id="rId25"/>
    <p:sldId id="273" r:id="rId26"/>
    <p:sldId id="274" r:id="rId27"/>
    <p:sldId id="271" r:id="rId28"/>
    <p:sldId id="272" r:id="rId29"/>
    <p:sldId id="288" r:id="rId30"/>
    <p:sldId id="337" r:id="rId31"/>
    <p:sldId id="339" r:id="rId32"/>
    <p:sldId id="278" r:id="rId33"/>
    <p:sldId id="340" r:id="rId34"/>
    <p:sldId id="341" r:id="rId35"/>
    <p:sldId id="335" r:id="rId36"/>
    <p:sldId id="334" r:id="rId37"/>
    <p:sldId id="342" r:id="rId38"/>
    <p:sldId id="343" r:id="rId39"/>
    <p:sldId id="321" r:id="rId40"/>
    <p:sldId id="326" r:id="rId41"/>
    <p:sldId id="336" r:id="rId42"/>
    <p:sldId id="344"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riacos Athanasiou" initials="KA" lastIdx="3" clrIdx="0">
    <p:extLst>
      <p:ext uri="{19B8F6BF-5375-455C-9EA6-DF929625EA0E}">
        <p15:presenceInfo xmlns:p15="http://schemas.microsoft.com/office/powerpoint/2012/main" userId="S::kathanas@ecd.uoa.gr::25be0863-1afa-471d-bbb4-c96d9f47ca4f" providerId="AD"/>
      </p:ext>
    </p:extLst>
  </p:cmAuthor>
  <p:cmAuthor id="2" name="Kyriacos Athanasiou" initials="KA [2]" lastIdx="1" clrIdx="1">
    <p:extLst>
      <p:ext uri="{19B8F6BF-5375-455C-9EA6-DF929625EA0E}">
        <p15:presenceInfo xmlns:p15="http://schemas.microsoft.com/office/powerpoint/2012/main" userId="6f06f6ba7998ac1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1069" autoAdjust="0"/>
  </p:normalViewPr>
  <p:slideViewPr>
    <p:cSldViewPr>
      <p:cViewPr varScale="1">
        <p:scale>
          <a:sx n="97" d="100"/>
          <a:sy n="97" d="100"/>
        </p:scale>
        <p:origin x="72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a:t>Κάντε κλικ για να επεξεργαστείτε τα στυλ κειμένου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976A5BD-C504-4560-8F1F-25C1D822ADF9}"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pPr>
              <a:spcBef>
                <a:spcPct val="0"/>
              </a:spcBef>
            </a:pPr>
            <a:endParaRPr lang="el-GR"/>
          </a:p>
        </p:txBody>
      </p:sp>
      <p:sp>
        <p:nvSpPr>
          <p:cNvPr id="81924" name="Slide Number Placeholder 3"/>
          <p:cNvSpPr>
            <a:spLocks noGrp="1"/>
          </p:cNvSpPr>
          <p:nvPr>
            <p:ph type="sldNum" sz="quarter" idx="5"/>
          </p:nvPr>
        </p:nvSpPr>
        <p:spPr>
          <a:noFill/>
        </p:spPr>
        <p:txBody>
          <a:bodyPr/>
          <a:lstStyle/>
          <a:p>
            <a:fld id="{B1196F28-1710-4E85-9CCE-8C1EAF4A80DA}" type="slidenum">
              <a:rPr lang="el-GR" smtClean="0"/>
              <a:pPr/>
              <a:t>2</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a:spcBef>
                <a:spcPct val="0"/>
              </a:spcBef>
            </a:pPr>
            <a:endParaRPr lang="el-GR"/>
          </a:p>
        </p:txBody>
      </p:sp>
      <p:sp>
        <p:nvSpPr>
          <p:cNvPr id="88068" name="Slide Number Placeholder 3"/>
          <p:cNvSpPr>
            <a:spLocks noGrp="1"/>
          </p:cNvSpPr>
          <p:nvPr>
            <p:ph type="sldNum" sz="quarter" idx="5"/>
          </p:nvPr>
        </p:nvSpPr>
        <p:spPr>
          <a:noFill/>
        </p:spPr>
        <p:txBody>
          <a:bodyPr/>
          <a:lstStyle/>
          <a:p>
            <a:fld id="{7937577C-BCF0-4103-A8EA-C3376BDF8AB7}" type="slidenum">
              <a:rPr lang="el-GR" smtClean="0"/>
              <a:pPr/>
              <a:t>13</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pPr>
              <a:spcBef>
                <a:spcPct val="0"/>
              </a:spcBef>
            </a:pPr>
            <a:endParaRPr lang="el-GR"/>
          </a:p>
        </p:txBody>
      </p:sp>
      <p:sp>
        <p:nvSpPr>
          <p:cNvPr id="89092" name="Slide Number Placeholder 3"/>
          <p:cNvSpPr>
            <a:spLocks noGrp="1"/>
          </p:cNvSpPr>
          <p:nvPr>
            <p:ph type="sldNum" sz="quarter" idx="5"/>
          </p:nvPr>
        </p:nvSpPr>
        <p:spPr>
          <a:noFill/>
        </p:spPr>
        <p:txBody>
          <a:bodyPr/>
          <a:lstStyle/>
          <a:p>
            <a:fld id="{48EBEC38-73C7-4F48-B388-61B8C350FBF5}" type="slidenum">
              <a:rPr lang="el-GR" smtClean="0"/>
              <a:pPr/>
              <a:t>14</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pPr>
              <a:spcBef>
                <a:spcPct val="0"/>
              </a:spcBef>
            </a:pPr>
            <a:endParaRPr lang="el-GR"/>
          </a:p>
        </p:txBody>
      </p:sp>
      <p:sp>
        <p:nvSpPr>
          <p:cNvPr id="90116" name="Slide Number Placeholder 3"/>
          <p:cNvSpPr>
            <a:spLocks noGrp="1"/>
          </p:cNvSpPr>
          <p:nvPr>
            <p:ph type="sldNum" sz="quarter" idx="5"/>
          </p:nvPr>
        </p:nvSpPr>
        <p:spPr>
          <a:noFill/>
        </p:spPr>
        <p:txBody>
          <a:bodyPr/>
          <a:lstStyle/>
          <a:p>
            <a:fld id="{BC4DD935-6199-4DAE-B784-FDA52220CC75}" type="slidenum">
              <a:rPr lang="el-GR" smtClean="0"/>
              <a:pPr/>
              <a:t>15</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pPr>
              <a:spcBef>
                <a:spcPct val="0"/>
              </a:spcBef>
            </a:pPr>
            <a:endParaRPr lang="el-GR"/>
          </a:p>
        </p:txBody>
      </p:sp>
      <p:sp>
        <p:nvSpPr>
          <p:cNvPr id="91140" name="Slide Number Placeholder 3"/>
          <p:cNvSpPr>
            <a:spLocks noGrp="1"/>
          </p:cNvSpPr>
          <p:nvPr>
            <p:ph type="sldNum" sz="quarter" idx="5"/>
          </p:nvPr>
        </p:nvSpPr>
        <p:spPr>
          <a:noFill/>
        </p:spPr>
        <p:txBody>
          <a:bodyPr/>
          <a:lstStyle/>
          <a:p>
            <a:fld id="{E64C4B78-50A2-4D97-8E5E-71B68C66E6D6}" type="slidenum">
              <a:rPr lang="el-GR" smtClean="0"/>
              <a:pPr/>
              <a:t>16</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pPr>
              <a:spcBef>
                <a:spcPct val="0"/>
              </a:spcBef>
            </a:pPr>
            <a:endParaRPr lang="el-GR"/>
          </a:p>
        </p:txBody>
      </p:sp>
      <p:sp>
        <p:nvSpPr>
          <p:cNvPr id="92164" name="Slide Number Placeholder 3"/>
          <p:cNvSpPr>
            <a:spLocks noGrp="1"/>
          </p:cNvSpPr>
          <p:nvPr>
            <p:ph type="sldNum" sz="quarter" idx="5"/>
          </p:nvPr>
        </p:nvSpPr>
        <p:spPr>
          <a:noFill/>
        </p:spPr>
        <p:txBody>
          <a:bodyPr/>
          <a:lstStyle/>
          <a:p>
            <a:fld id="{C3DE168D-DDE6-46EF-B9A8-4F673FD4CBB1}" type="slidenum">
              <a:rPr lang="el-GR" smtClean="0"/>
              <a:pPr/>
              <a:t>17</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pPr>
              <a:spcBef>
                <a:spcPct val="0"/>
              </a:spcBef>
            </a:pPr>
            <a:endParaRPr lang="el-GR"/>
          </a:p>
        </p:txBody>
      </p:sp>
      <p:sp>
        <p:nvSpPr>
          <p:cNvPr id="93188" name="Slide Number Placeholder 3"/>
          <p:cNvSpPr>
            <a:spLocks noGrp="1"/>
          </p:cNvSpPr>
          <p:nvPr>
            <p:ph type="sldNum" sz="quarter" idx="5"/>
          </p:nvPr>
        </p:nvSpPr>
        <p:spPr>
          <a:noFill/>
        </p:spPr>
        <p:txBody>
          <a:bodyPr/>
          <a:lstStyle/>
          <a:p>
            <a:fld id="{580F4674-E6EE-4E82-AF5A-AAB7F218083C}" type="slidenum">
              <a:rPr lang="el-GR" smtClean="0"/>
              <a:pPr/>
              <a:t>18</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pPr>
              <a:spcBef>
                <a:spcPct val="0"/>
              </a:spcBef>
            </a:pPr>
            <a:endParaRPr lang="el-GR"/>
          </a:p>
        </p:txBody>
      </p:sp>
      <p:sp>
        <p:nvSpPr>
          <p:cNvPr id="94212" name="Slide Number Placeholder 3"/>
          <p:cNvSpPr>
            <a:spLocks noGrp="1"/>
          </p:cNvSpPr>
          <p:nvPr>
            <p:ph type="sldNum" sz="quarter" idx="5"/>
          </p:nvPr>
        </p:nvSpPr>
        <p:spPr>
          <a:noFill/>
        </p:spPr>
        <p:txBody>
          <a:bodyPr/>
          <a:lstStyle/>
          <a:p>
            <a:fld id="{9D44D9C3-BDF5-4355-A710-00F14CBBBD4C}" type="slidenum">
              <a:rPr lang="el-GR" smtClean="0"/>
              <a:pPr/>
              <a:t>19</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pPr>
              <a:spcBef>
                <a:spcPct val="0"/>
              </a:spcBef>
            </a:pPr>
            <a:endParaRPr lang="el-GR"/>
          </a:p>
        </p:txBody>
      </p:sp>
      <p:sp>
        <p:nvSpPr>
          <p:cNvPr id="95236" name="Slide Number Placeholder 3"/>
          <p:cNvSpPr>
            <a:spLocks noGrp="1"/>
          </p:cNvSpPr>
          <p:nvPr>
            <p:ph type="sldNum" sz="quarter" idx="5"/>
          </p:nvPr>
        </p:nvSpPr>
        <p:spPr>
          <a:noFill/>
        </p:spPr>
        <p:txBody>
          <a:bodyPr/>
          <a:lstStyle/>
          <a:p>
            <a:fld id="{9872D5B9-A722-4BD8-B073-5572D0E94219}" type="slidenum">
              <a:rPr lang="el-GR" smtClean="0"/>
              <a:pPr/>
              <a:t>20</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pPr eaLnBrk="1" hangingPunct="1"/>
            <a:endParaRPr lang="el-GR"/>
          </a:p>
        </p:txBody>
      </p:sp>
      <p:sp>
        <p:nvSpPr>
          <p:cNvPr id="100356" name="Slide Number Placeholder 3"/>
          <p:cNvSpPr>
            <a:spLocks noGrp="1"/>
          </p:cNvSpPr>
          <p:nvPr>
            <p:ph type="sldNum" sz="quarter" idx="5"/>
          </p:nvPr>
        </p:nvSpPr>
        <p:spPr>
          <a:noFill/>
        </p:spPr>
        <p:txBody>
          <a:bodyPr/>
          <a:lstStyle/>
          <a:p>
            <a:fld id="{E5EE596F-EE96-4FF1-8EBC-6E1C7275328C}" type="slidenum">
              <a:rPr lang="el-GR" smtClean="0"/>
              <a:pPr/>
              <a:t>21</a:t>
            </a:fld>
            <a:endParaRPr lang="el-GR"/>
          </a:p>
        </p:txBody>
      </p:sp>
    </p:spTree>
    <p:extLst>
      <p:ext uri="{BB962C8B-B14F-4D97-AF65-F5344CB8AC3E}">
        <p14:creationId xmlns:p14="http://schemas.microsoft.com/office/powerpoint/2010/main" val="1951555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pPr eaLnBrk="1" hangingPunct="1"/>
            <a:endParaRPr lang="el-GR"/>
          </a:p>
        </p:txBody>
      </p:sp>
      <p:sp>
        <p:nvSpPr>
          <p:cNvPr id="101380" name="Slide Number Placeholder 3"/>
          <p:cNvSpPr>
            <a:spLocks noGrp="1"/>
          </p:cNvSpPr>
          <p:nvPr>
            <p:ph type="sldNum" sz="quarter" idx="5"/>
          </p:nvPr>
        </p:nvSpPr>
        <p:spPr>
          <a:noFill/>
        </p:spPr>
        <p:txBody>
          <a:bodyPr/>
          <a:lstStyle/>
          <a:p>
            <a:fld id="{14A72B4A-5263-4D45-BDC9-2D694EE1BDFD}" type="slidenum">
              <a:rPr lang="el-GR" smtClean="0"/>
              <a:pPr/>
              <a:t>22</a:t>
            </a:fld>
            <a:endParaRPr lang="el-GR"/>
          </a:p>
        </p:txBody>
      </p:sp>
    </p:spTree>
    <p:extLst>
      <p:ext uri="{BB962C8B-B14F-4D97-AF65-F5344CB8AC3E}">
        <p14:creationId xmlns:p14="http://schemas.microsoft.com/office/powerpoint/2010/main" val="2692163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a:p>
        </p:txBody>
      </p:sp>
      <p:sp>
        <p:nvSpPr>
          <p:cNvPr id="4" name="Slide Number Placeholder 3"/>
          <p:cNvSpPr>
            <a:spLocks noGrp="1"/>
          </p:cNvSpPr>
          <p:nvPr>
            <p:ph type="sldNum" sz="quarter" idx="5"/>
          </p:nvPr>
        </p:nvSpPr>
        <p:spPr/>
        <p:txBody>
          <a:bodyPr/>
          <a:lstStyle/>
          <a:p>
            <a:pPr>
              <a:defRPr/>
            </a:pPr>
            <a:fld id="{D4633A58-ADB1-4F9B-BD42-C556E591EC90}" type="slidenum">
              <a:rPr lang="el-GR" smtClean="0"/>
              <a:pPr>
                <a:defRPr/>
              </a:pPr>
              <a:t>3</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pPr eaLnBrk="1" hangingPunct="1"/>
            <a:endParaRPr lang="el-GR"/>
          </a:p>
        </p:txBody>
      </p:sp>
      <p:sp>
        <p:nvSpPr>
          <p:cNvPr id="99332" name="Slide Number Placeholder 3"/>
          <p:cNvSpPr>
            <a:spLocks noGrp="1"/>
          </p:cNvSpPr>
          <p:nvPr>
            <p:ph type="sldNum" sz="quarter" idx="5"/>
          </p:nvPr>
        </p:nvSpPr>
        <p:spPr>
          <a:noFill/>
        </p:spPr>
        <p:txBody>
          <a:bodyPr/>
          <a:lstStyle/>
          <a:p>
            <a:fld id="{3372702E-4CF2-4C94-A07C-719F534D3F1D}" type="slidenum">
              <a:rPr lang="el-GR" smtClean="0"/>
              <a:pPr/>
              <a:t>23</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l-GR"/>
          </a:p>
        </p:txBody>
      </p:sp>
      <p:sp>
        <p:nvSpPr>
          <p:cNvPr id="102404" name="Slide Number Placeholder 3"/>
          <p:cNvSpPr>
            <a:spLocks noGrp="1"/>
          </p:cNvSpPr>
          <p:nvPr>
            <p:ph type="sldNum" sz="quarter" idx="5"/>
          </p:nvPr>
        </p:nvSpPr>
        <p:spPr>
          <a:noFill/>
        </p:spPr>
        <p:txBody>
          <a:bodyPr/>
          <a:lstStyle/>
          <a:p>
            <a:fld id="{291FD1E3-4FBE-43E4-8112-E1786A3DB3BD}" type="slidenum">
              <a:rPr lang="el-GR" smtClean="0"/>
              <a:pPr/>
              <a:t>24</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l-GR"/>
          </a:p>
        </p:txBody>
      </p:sp>
      <p:sp>
        <p:nvSpPr>
          <p:cNvPr id="103428" name="Slide Number Placeholder 3"/>
          <p:cNvSpPr>
            <a:spLocks noGrp="1"/>
          </p:cNvSpPr>
          <p:nvPr>
            <p:ph type="sldNum" sz="quarter" idx="5"/>
          </p:nvPr>
        </p:nvSpPr>
        <p:spPr>
          <a:noFill/>
        </p:spPr>
        <p:txBody>
          <a:bodyPr/>
          <a:lstStyle/>
          <a:p>
            <a:fld id="{E4CC4917-4557-49C2-8F8A-DD3646E54170}" type="slidenum">
              <a:rPr lang="el-GR" smtClean="0"/>
              <a:pPr/>
              <a:t>25</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pPr eaLnBrk="1" hangingPunct="1"/>
            <a:endParaRPr lang="el-GR"/>
          </a:p>
        </p:txBody>
      </p:sp>
      <p:sp>
        <p:nvSpPr>
          <p:cNvPr id="104452" name="Slide Number Placeholder 3"/>
          <p:cNvSpPr>
            <a:spLocks noGrp="1"/>
          </p:cNvSpPr>
          <p:nvPr>
            <p:ph type="sldNum" sz="quarter" idx="5"/>
          </p:nvPr>
        </p:nvSpPr>
        <p:spPr>
          <a:noFill/>
        </p:spPr>
        <p:txBody>
          <a:bodyPr/>
          <a:lstStyle/>
          <a:p>
            <a:fld id="{D054CB56-05EE-43D5-B756-8BAEC13BE8EB}" type="slidenum">
              <a:rPr lang="el-GR" smtClean="0"/>
              <a:pPr/>
              <a:t>26</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eaLnBrk="1" hangingPunct="1"/>
            <a:endParaRPr lang="el-GR"/>
          </a:p>
        </p:txBody>
      </p:sp>
      <p:sp>
        <p:nvSpPr>
          <p:cNvPr id="105476" name="Slide Number Placeholder 3"/>
          <p:cNvSpPr>
            <a:spLocks noGrp="1"/>
          </p:cNvSpPr>
          <p:nvPr>
            <p:ph type="sldNum" sz="quarter" idx="5"/>
          </p:nvPr>
        </p:nvSpPr>
        <p:spPr>
          <a:noFill/>
        </p:spPr>
        <p:txBody>
          <a:bodyPr/>
          <a:lstStyle/>
          <a:p>
            <a:fld id="{C96C007C-E671-462A-881E-6E83CBA76E57}" type="slidenum">
              <a:rPr lang="el-GR" smtClean="0"/>
              <a:pPr/>
              <a:t>27</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pPr eaLnBrk="1" hangingPunct="1"/>
            <a:endParaRPr lang="el-GR"/>
          </a:p>
        </p:txBody>
      </p:sp>
      <p:sp>
        <p:nvSpPr>
          <p:cNvPr id="106500" name="Slide Number Placeholder 3"/>
          <p:cNvSpPr>
            <a:spLocks noGrp="1"/>
          </p:cNvSpPr>
          <p:nvPr>
            <p:ph type="sldNum" sz="quarter" idx="5"/>
          </p:nvPr>
        </p:nvSpPr>
        <p:spPr>
          <a:noFill/>
        </p:spPr>
        <p:txBody>
          <a:bodyPr/>
          <a:lstStyle/>
          <a:p>
            <a:fld id="{6E8B002F-7407-4A91-AEF2-D1A0F9B5C31F}" type="slidenum">
              <a:rPr lang="el-GR" smtClean="0"/>
              <a:pPr/>
              <a:t>28</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l-GR"/>
          </a:p>
        </p:txBody>
      </p:sp>
      <p:sp>
        <p:nvSpPr>
          <p:cNvPr id="107524" name="Slide Number Placeholder 3"/>
          <p:cNvSpPr>
            <a:spLocks noGrp="1"/>
          </p:cNvSpPr>
          <p:nvPr>
            <p:ph type="sldNum" sz="quarter" idx="5"/>
          </p:nvPr>
        </p:nvSpPr>
        <p:spPr>
          <a:noFill/>
        </p:spPr>
        <p:txBody>
          <a:bodyPr/>
          <a:lstStyle/>
          <a:p>
            <a:fld id="{B7CC2BC5-F713-4D75-A1AB-29E7ED906840}" type="slidenum">
              <a:rPr lang="el-GR" smtClean="0"/>
              <a:pPr/>
              <a:t>29</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l-GR"/>
          </a:p>
        </p:txBody>
      </p:sp>
      <p:sp>
        <p:nvSpPr>
          <p:cNvPr id="108548" name="Slide Number Placeholder 3"/>
          <p:cNvSpPr>
            <a:spLocks noGrp="1"/>
          </p:cNvSpPr>
          <p:nvPr>
            <p:ph type="sldNum" sz="quarter" idx="5"/>
          </p:nvPr>
        </p:nvSpPr>
        <p:spPr>
          <a:noFill/>
        </p:spPr>
        <p:txBody>
          <a:bodyPr/>
          <a:lstStyle/>
          <a:p>
            <a:fld id="{9514C26C-EDB4-4AB0-981B-E8D8754A4392}" type="slidenum">
              <a:rPr lang="el-GR" smtClean="0"/>
              <a:pPr/>
              <a:t>31</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pPr eaLnBrk="1" hangingPunct="1"/>
            <a:endParaRPr lang="el-GR"/>
          </a:p>
        </p:txBody>
      </p:sp>
      <p:sp>
        <p:nvSpPr>
          <p:cNvPr id="109572" name="Slide Number Placeholder 3"/>
          <p:cNvSpPr>
            <a:spLocks noGrp="1"/>
          </p:cNvSpPr>
          <p:nvPr>
            <p:ph type="sldNum" sz="quarter" idx="5"/>
          </p:nvPr>
        </p:nvSpPr>
        <p:spPr>
          <a:noFill/>
        </p:spPr>
        <p:txBody>
          <a:bodyPr/>
          <a:lstStyle/>
          <a:p>
            <a:fld id="{D00B749D-AC54-4806-BA0F-BC90F81F0A97}" type="slidenum">
              <a:rPr lang="el-GR" smtClean="0"/>
              <a:pPr/>
              <a:t>32</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eaLnBrk="1" hangingPunct="1"/>
            <a:endParaRPr lang="el-GR"/>
          </a:p>
        </p:txBody>
      </p:sp>
      <p:sp>
        <p:nvSpPr>
          <p:cNvPr id="110596" name="Slide Number Placeholder 3"/>
          <p:cNvSpPr>
            <a:spLocks noGrp="1"/>
          </p:cNvSpPr>
          <p:nvPr>
            <p:ph type="sldNum" sz="quarter" idx="5"/>
          </p:nvPr>
        </p:nvSpPr>
        <p:spPr>
          <a:noFill/>
        </p:spPr>
        <p:txBody>
          <a:bodyPr/>
          <a:lstStyle/>
          <a:p>
            <a:fld id="{7A9049F5-22B7-4BFB-A28F-9BD027DC6CD2}" type="slidenum">
              <a:rPr lang="el-GR" smtClean="0"/>
              <a:pPr/>
              <a:t>35</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Arial" pitchFamily="34" charset="0"/>
                <a:ea typeface="+mn-ea"/>
                <a:cs typeface="+mn-cs"/>
              </a:rPr>
              <a:t>* ΠΩΣ ΑΠΑΝΤΑΤΕ ΛΟΙΠΟΝ ΤΩΡΑ </a:t>
            </a:r>
            <a:r>
              <a:rPr lang="el-GR" sz="1200" kern="1200">
                <a:solidFill>
                  <a:schemeClr val="tx1"/>
                </a:solidFill>
                <a:effectLst/>
                <a:latin typeface="Arial" pitchFamily="34" charset="0"/>
                <a:ea typeface="+mn-ea"/>
                <a:cs typeface="+mn-cs"/>
              </a:rPr>
              <a:t>ΣΤΟ ΕΡΩΤΗΜΑ;: </a:t>
            </a:r>
            <a:r>
              <a:rPr lang="el-GR" sz="1200" kern="1200" dirty="0" err="1">
                <a:solidFill>
                  <a:schemeClr val="tx1"/>
                </a:solidFill>
                <a:effectLst/>
                <a:latin typeface="Arial" pitchFamily="34" charset="0"/>
                <a:ea typeface="+mn-ea"/>
                <a:cs typeface="+mn-cs"/>
              </a:rPr>
              <a:t>Ποιά</a:t>
            </a:r>
            <a:r>
              <a:rPr lang="el-GR" sz="1200" kern="1200" dirty="0">
                <a:solidFill>
                  <a:schemeClr val="tx1"/>
                </a:solidFill>
                <a:effectLst/>
                <a:latin typeface="Arial" pitchFamily="34" charset="0"/>
                <a:ea typeface="+mn-ea"/>
                <a:cs typeface="+mn-cs"/>
              </a:rPr>
              <a:t> από τις εξής προτάσεις ΔΕΝ έχει σχέση με τη θεωρία της Φυσικής Επιλογής; (Α) Οι οργανισμοί παράγουν, γενικά, περισσότερους απογόνους </a:t>
            </a:r>
            <a:r>
              <a:rPr lang="el-GR" sz="1200" kern="1200" dirty="0" err="1">
                <a:solidFill>
                  <a:schemeClr val="tx1"/>
                </a:solidFill>
                <a:effectLst/>
                <a:latin typeface="Arial" pitchFamily="34" charset="0"/>
                <a:ea typeface="+mn-ea"/>
                <a:cs typeface="+mn-cs"/>
              </a:rPr>
              <a:t>απότι</a:t>
            </a:r>
            <a:r>
              <a:rPr lang="el-GR" sz="1200" kern="1200" dirty="0">
                <a:solidFill>
                  <a:schemeClr val="tx1"/>
                </a:solidFill>
                <a:effectLst/>
                <a:latin typeface="Arial" pitchFamily="34" charset="0"/>
                <a:ea typeface="+mn-ea"/>
                <a:cs typeface="+mn-cs"/>
              </a:rPr>
              <a:t> οι φυσικοί πόροι αντέχουν. (Β) Τα πιο ισχυρά άτομα ενός πληθυσμού  είναι αυτά που επιβιώνουν. (Γ) Σε κάθε φυσικό πληθυσμό υπάρχει ποικιλότητα χαρακτήρων. (Δ) Στους φυσικούς πληθυσμούς ενός βιοτόπου γίνεται αγώνας για την επιβίωση. (Ε) Κανένα από αυτά.</a:t>
            </a:r>
            <a:endParaRPr lang="en-US" dirty="0"/>
          </a:p>
        </p:txBody>
      </p:sp>
      <p:sp>
        <p:nvSpPr>
          <p:cNvPr id="4" name="Θέση αριθμού διαφάνειας 3"/>
          <p:cNvSpPr>
            <a:spLocks noGrp="1"/>
          </p:cNvSpPr>
          <p:nvPr>
            <p:ph type="sldNum" sz="quarter" idx="5"/>
          </p:nvPr>
        </p:nvSpPr>
        <p:spPr/>
        <p:txBody>
          <a:bodyPr/>
          <a:lstStyle/>
          <a:p>
            <a:pPr>
              <a:defRPr/>
            </a:pPr>
            <a:fld id="{5976A5BD-C504-4560-8F1F-25C1D822ADF9}" type="slidenum">
              <a:rPr lang="el-GR" smtClean="0"/>
              <a:pPr>
                <a:defRPr/>
              </a:pPr>
              <a:t>4</a:t>
            </a:fld>
            <a:endParaRPr lang="el-GR"/>
          </a:p>
        </p:txBody>
      </p:sp>
    </p:spTree>
    <p:extLst>
      <p:ext uri="{BB962C8B-B14F-4D97-AF65-F5344CB8AC3E}">
        <p14:creationId xmlns:p14="http://schemas.microsoft.com/office/powerpoint/2010/main" val="2951506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pPr eaLnBrk="1" hangingPunct="1"/>
            <a:endParaRPr lang="el-GR"/>
          </a:p>
        </p:txBody>
      </p:sp>
      <p:sp>
        <p:nvSpPr>
          <p:cNvPr id="111620" name="Slide Number Placeholder 3"/>
          <p:cNvSpPr>
            <a:spLocks noGrp="1"/>
          </p:cNvSpPr>
          <p:nvPr>
            <p:ph type="sldNum" sz="quarter" idx="5"/>
          </p:nvPr>
        </p:nvSpPr>
        <p:spPr>
          <a:noFill/>
        </p:spPr>
        <p:txBody>
          <a:bodyPr/>
          <a:lstStyle/>
          <a:p>
            <a:fld id="{7A905972-3AEB-41AE-9F4E-78980A3335EE}" type="slidenum">
              <a:rPr lang="el-GR" smtClean="0"/>
              <a:pPr/>
              <a:t>36</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l-GR"/>
          </a:p>
        </p:txBody>
      </p:sp>
      <p:sp>
        <p:nvSpPr>
          <p:cNvPr id="112644" name="Slide Number Placeholder 3"/>
          <p:cNvSpPr>
            <a:spLocks noGrp="1"/>
          </p:cNvSpPr>
          <p:nvPr>
            <p:ph type="sldNum" sz="quarter" idx="5"/>
          </p:nvPr>
        </p:nvSpPr>
        <p:spPr>
          <a:noFill/>
        </p:spPr>
        <p:txBody>
          <a:bodyPr/>
          <a:lstStyle/>
          <a:p>
            <a:fld id="{4733032E-30E1-4345-A372-A9939C6FAD9B}" type="slidenum">
              <a:rPr lang="el-GR" smtClean="0"/>
              <a:pPr/>
              <a:t>40</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pPr>
              <a:spcBef>
                <a:spcPct val="0"/>
              </a:spcBef>
            </a:pPr>
            <a:endParaRPr lang="el-GR"/>
          </a:p>
        </p:txBody>
      </p:sp>
      <p:sp>
        <p:nvSpPr>
          <p:cNvPr id="82948" name="Slide Number Placeholder 3"/>
          <p:cNvSpPr>
            <a:spLocks noGrp="1"/>
          </p:cNvSpPr>
          <p:nvPr>
            <p:ph type="sldNum" sz="quarter" idx="5"/>
          </p:nvPr>
        </p:nvSpPr>
        <p:spPr>
          <a:noFill/>
        </p:spPr>
        <p:txBody>
          <a:bodyPr/>
          <a:lstStyle/>
          <a:p>
            <a:fld id="{36223DE5-F6D4-47BD-8AED-D2AFD97E1A4E}" type="slidenum">
              <a:rPr lang="el-GR" smtClean="0"/>
              <a:pPr/>
              <a:t>5</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a:spcBef>
                <a:spcPct val="0"/>
              </a:spcBef>
            </a:pPr>
            <a:endParaRPr lang="el-GR"/>
          </a:p>
        </p:txBody>
      </p:sp>
      <p:sp>
        <p:nvSpPr>
          <p:cNvPr id="83972" name="Slide Number Placeholder 3"/>
          <p:cNvSpPr>
            <a:spLocks noGrp="1"/>
          </p:cNvSpPr>
          <p:nvPr>
            <p:ph type="sldNum" sz="quarter" idx="5"/>
          </p:nvPr>
        </p:nvSpPr>
        <p:spPr>
          <a:noFill/>
        </p:spPr>
        <p:txBody>
          <a:bodyPr/>
          <a:lstStyle/>
          <a:p>
            <a:fld id="{56D8240A-9B95-4A33-B0C1-79B8BBFD7F9A}" type="slidenum">
              <a:rPr lang="el-GR" smtClean="0"/>
              <a:pPr/>
              <a:t>6</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a:spcBef>
                <a:spcPct val="0"/>
              </a:spcBef>
            </a:pPr>
            <a:endParaRPr lang="el-GR"/>
          </a:p>
        </p:txBody>
      </p:sp>
      <p:sp>
        <p:nvSpPr>
          <p:cNvPr id="84996" name="Slide Number Placeholder 3"/>
          <p:cNvSpPr>
            <a:spLocks noGrp="1"/>
          </p:cNvSpPr>
          <p:nvPr>
            <p:ph type="sldNum" sz="quarter" idx="5"/>
          </p:nvPr>
        </p:nvSpPr>
        <p:spPr>
          <a:noFill/>
        </p:spPr>
        <p:txBody>
          <a:bodyPr/>
          <a:lstStyle/>
          <a:p>
            <a:fld id="{9DF19F74-A187-4520-998E-9EA955C32F6C}" type="slidenum">
              <a:rPr lang="el-GR" smtClean="0"/>
              <a:pPr/>
              <a:t>7</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a:spcBef>
                <a:spcPct val="0"/>
              </a:spcBef>
            </a:pPr>
            <a:endParaRPr lang="el-GR"/>
          </a:p>
        </p:txBody>
      </p:sp>
      <p:sp>
        <p:nvSpPr>
          <p:cNvPr id="86020" name="Slide Number Placeholder 3"/>
          <p:cNvSpPr>
            <a:spLocks noGrp="1"/>
          </p:cNvSpPr>
          <p:nvPr>
            <p:ph type="sldNum" sz="quarter" idx="5"/>
          </p:nvPr>
        </p:nvSpPr>
        <p:spPr>
          <a:noFill/>
        </p:spPr>
        <p:txBody>
          <a:bodyPr/>
          <a:lstStyle/>
          <a:p>
            <a:fld id="{730585BA-A17D-403E-AEED-B752D5BFF153}" type="slidenum">
              <a:rPr lang="el-GR" smtClean="0"/>
              <a:pPr/>
              <a:t>8</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a:spcBef>
                <a:spcPct val="0"/>
              </a:spcBef>
            </a:pPr>
            <a:endParaRPr lang="el-GR"/>
          </a:p>
        </p:txBody>
      </p:sp>
      <p:sp>
        <p:nvSpPr>
          <p:cNvPr id="86020" name="Slide Number Placeholder 3"/>
          <p:cNvSpPr>
            <a:spLocks noGrp="1"/>
          </p:cNvSpPr>
          <p:nvPr>
            <p:ph type="sldNum" sz="quarter" idx="5"/>
          </p:nvPr>
        </p:nvSpPr>
        <p:spPr>
          <a:noFill/>
        </p:spPr>
        <p:txBody>
          <a:bodyPr/>
          <a:lstStyle/>
          <a:p>
            <a:fld id="{730585BA-A17D-403E-AEED-B752D5BFF153}" type="slidenum">
              <a:rPr lang="el-GR" smtClean="0"/>
              <a:pPr/>
              <a:t>10</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a:spcBef>
                <a:spcPct val="0"/>
              </a:spcBef>
            </a:pPr>
            <a:endParaRPr lang="el-GR"/>
          </a:p>
        </p:txBody>
      </p:sp>
      <p:sp>
        <p:nvSpPr>
          <p:cNvPr id="87044" name="Slide Number Placeholder 3"/>
          <p:cNvSpPr>
            <a:spLocks noGrp="1"/>
          </p:cNvSpPr>
          <p:nvPr>
            <p:ph type="sldNum" sz="quarter" idx="5"/>
          </p:nvPr>
        </p:nvSpPr>
        <p:spPr>
          <a:noFill/>
        </p:spPr>
        <p:txBody>
          <a:bodyPr/>
          <a:lstStyle/>
          <a:p>
            <a:fld id="{549AF41B-9B3B-4F36-AB75-7A5A101623C6}" type="slidenum">
              <a:rPr lang="el-GR" smtClean="0"/>
              <a:pPr/>
              <a:t>12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1F446650-7463-4183-B181-2FE9718C91F4}" type="slidenum">
              <a:rPr lang="el-GR" smtClean="0"/>
              <a:pPr>
                <a:defRPr/>
              </a:pPr>
              <a:t>‹#›</a:t>
            </a:fld>
            <a:endParaRPr lang="el-GR"/>
          </a:p>
        </p:txBody>
      </p:sp>
    </p:spTree>
    <p:extLst>
      <p:ext uri="{BB962C8B-B14F-4D97-AF65-F5344CB8AC3E}">
        <p14:creationId xmlns:p14="http://schemas.microsoft.com/office/powerpoint/2010/main" val="253858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5DE9C398-7959-4E9E-88B4-66F5B41DF78F}" type="slidenum">
              <a:rPr lang="el-GR" smtClean="0"/>
              <a:pPr>
                <a:defRPr/>
              </a:pPr>
              <a:t>‹#›</a:t>
            </a:fld>
            <a:endParaRPr lang="el-GR"/>
          </a:p>
        </p:txBody>
      </p:sp>
    </p:spTree>
    <p:extLst>
      <p:ext uri="{BB962C8B-B14F-4D97-AF65-F5344CB8AC3E}">
        <p14:creationId xmlns:p14="http://schemas.microsoft.com/office/powerpoint/2010/main" val="2367296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5DE9C398-7959-4E9E-88B4-66F5B41DF78F}" type="slidenum">
              <a:rPr lang="el-GR" smtClean="0"/>
              <a:pPr>
                <a:defRPr/>
              </a:pPr>
              <a:t>‹#›</a:t>
            </a:fld>
            <a:endParaRPr lang="el-G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77915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5DE9C398-7959-4E9E-88B4-66F5B41DF78F}" type="slidenum">
              <a:rPr lang="el-GR" smtClean="0"/>
              <a:pPr>
                <a:defRPr/>
              </a:pPr>
              <a:t>‹#›</a:t>
            </a:fld>
            <a:endParaRPr lang="el-GR"/>
          </a:p>
        </p:txBody>
      </p:sp>
    </p:spTree>
    <p:extLst>
      <p:ext uri="{BB962C8B-B14F-4D97-AF65-F5344CB8AC3E}">
        <p14:creationId xmlns:p14="http://schemas.microsoft.com/office/powerpoint/2010/main" val="929451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5DE9C398-7959-4E9E-88B4-66F5B41DF78F}" type="slidenum">
              <a:rPr lang="el-GR" smtClean="0"/>
              <a:pPr>
                <a:defRPr/>
              </a:pPr>
              <a:t>‹#›</a:t>
            </a:fld>
            <a:endParaRPr lang="el-G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42482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5DE9C398-7959-4E9E-88B4-66F5B41DF78F}" type="slidenum">
              <a:rPr lang="el-GR" smtClean="0"/>
              <a:pPr>
                <a:defRPr/>
              </a:pPr>
              <a:t>‹#›</a:t>
            </a:fld>
            <a:endParaRPr lang="el-GR"/>
          </a:p>
        </p:txBody>
      </p:sp>
    </p:spTree>
    <p:extLst>
      <p:ext uri="{BB962C8B-B14F-4D97-AF65-F5344CB8AC3E}">
        <p14:creationId xmlns:p14="http://schemas.microsoft.com/office/powerpoint/2010/main" val="3571153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E3C2BAE9-85D9-4D1C-8393-0FAC0AA7834F}" type="slidenum">
              <a:rPr lang="el-GR" smtClean="0"/>
              <a:pPr>
                <a:defRPr/>
              </a:pPr>
              <a:t>‹#›</a:t>
            </a:fld>
            <a:endParaRPr lang="el-GR"/>
          </a:p>
        </p:txBody>
      </p:sp>
    </p:spTree>
    <p:extLst>
      <p:ext uri="{BB962C8B-B14F-4D97-AF65-F5344CB8AC3E}">
        <p14:creationId xmlns:p14="http://schemas.microsoft.com/office/powerpoint/2010/main" val="5726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B6772F1E-E3DB-434D-8F36-D09E5A1D433A}" type="slidenum">
              <a:rPr lang="el-GR" smtClean="0"/>
              <a:pPr>
                <a:defRPr/>
              </a:pPr>
              <a:t>‹#›</a:t>
            </a:fld>
            <a:endParaRPr lang="el-GR"/>
          </a:p>
        </p:txBody>
      </p:sp>
    </p:spTree>
    <p:extLst>
      <p:ext uri="{BB962C8B-B14F-4D97-AF65-F5344CB8AC3E}">
        <p14:creationId xmlns:p14="http://schemas.microsoft.com/office/powerpoint/2010/main" val="3574979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66CEB70A-07B6-4F06-AD25-4F4301AEAF81}" type="slidenum">
              <a:rPr lang="el-GR" smtClean="0"/>
              <a:pPr>
                <a:defRPr/>
              </a:pPr>
              <a:t>‹#›</a:t>
            </a:fld>
            <a:endParaRPr lang="el-GR"/>
          </a:p>
        </p:txBody>
      </p:sp>
    </p:spTree>
    <p:extLst>
      <p:ext uri="{BB962C8B-B14F-4D97-AF65-F5344CB8AC3E}">
        <p14:creationId xmlns:p14="http://schemas.microsoft.com/office/powerpoint/2010/main" val="209772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4ACEEFDE-7602-4DF8-A864-E22792122EAD}" type="slidenum">
              <a:rPr lang="el-GR" smtClean="0"/>
              <a:pPr>
                <a:defRPr/>
              </a:pPr>
              <a:t>‹#›</a:t>
            </a:fld>
            <a:endParaRPr lang="el-GR"/>
          </a:p>
        </p:txBody>
      </p:sp>
    </p:spTree>
    <p:extLst>
      <p:ext uri="{BB962C8B-B14F-4D97-AF65-F5344CB8AC3E}">
        <p14:creationId xmlns:p14="http://schemas.microsoft.com/office/powerpoint/2010/main" val="127918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81E7AE5-42E3-4918-B50F-81AE05E56550}" type="slidenum">
              <a:rPr lang="el-GR" smtClean="0"/>
              <a:pPr>
                <a:defRPr/>
              </a:pPr>
              <a:t>‹#›</a:t>
            </a:fld>
            <a:endParaRPr lang="el-GR"/>
          </a:p>
        </p:txBody>
      </p:sp>
    </p:spTree>
    <p:extLst>
      <p:ext uri="{BB962C8B-B14F-4D97-AF65-F5344CB8AC3E}">
        <p14:creationId xmlns:p14="http://schemas.microsoft.com/office/powerpoint/2010/main" val="3389421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3369B303-848B-4598-A71C-8623CA135A8F}" type="slidenum">
              <a:rPr lang="el-GR" smtClean="0"/>
              <a:pPr>
                <a:defRPr/>
              </a:pPr>
              <a:t>‹#›</a:t>
            </a:fld>
            <a:endParaRPr lang="el-GR"/>
          </a:p>
        </p:txBody>
      </p:sp>
    </p:spTree>
    <p:extLst>
      <p:ext uri="{BB962C8B-B14F-4D97-AF65-F5344CB8AC3E}">
        <p14:creationId xmlns:p14="http://schemas.microsoft.com/office/powerpoint/2010/main" val="3170265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2DEF4D25-6146-458B-89DC-B1472DBA14F3}" type="slidenum">
              <a:rPr lang="el-GR" smtClean="0"/>
              <a:pPr>
                <a:defRPr/>
              </a:pPr>
              <a:t>‹#›</a:t>
            </a:fld>
            <a:endParaRPr lang="el-GR"/>
          </a:p>
        </p:txBody>
      </p:sp>
    </p:spTree>
    <p:extLst>
      <p:ext uri="{BB962C8B-B14F-4D97-AF65-F5344CB8AC3E}">
        <p14:creationId xmlns:p14="http://schemas.microsoft.com/office/powerpoint/2010/main" val="1854000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pPr>
              <a:defRPr/>
            </a:pPr>
            <a:fld id="{FB75DC9C-D2D1-47B0-8880-7909BC10E31F}" type="slidenum">
              <a:rPr lang="el-GR" smtClean="0"/>
              <a:pPr>
                <a:defRPr/>
              </a:pPr>
              <a:t>‹#›</a:t>
            </a:fld>
            <a:endParaRPr lang="el-GR"/>
          </a:p>
        </p:txBody>
      </p:sp>
    </p:spTree>
    <p:extLst>
      <p:ext uri="{BB962C8B-B14F-4D97-AF65-F5344CB8AC3E}">
        <p14:creationId xmlns:p14="http://schemas.microsoft.com/office/powerpoint/2010/main" val="3065107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5065C032-EF46-48FB-B729-757B40601F70}" type="slidenum">
              <a:rPr lang="el-GR" smtClean="0"/>
              <a:pPr>
                <a:defRPr/>
              </a:pPr>
              <a:t>‹#›</a:t>
            </a:fld>
            <a:endParaRPr lang="el-GR"/>
          </a:p>
        </p:txBody>
      </p:sp>
    </p:spTree>
    <p:extLst>
      <p:ext uri="{BB962C8B-B14F-4D97-AF65-F5344CB8AC3E}">
        <p14:creationId xmlns:p14="http://schemas.microsoft.com/office/powerpoint/2010/main" val="3494680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B54B46D1-43C5-4B3E-89A7-0D6B6ED44DE2}" type="slidenum">
              <a:rPr lang="el-GR" smtClean="0"/>
              <a:pPr>
                <a:defRPr/>
              </a:pPr>
              <a:t>‹#›</a:t>
            </a:fld>
            <a:endParaRPr lang="el-GR"/>
          </a:p>
        </p:txBody>
      </p:sp>
    </p:spTree>
    <p:extLst>
      <p:ext uri="{BB962C8B-B14F-4D97-AF65-F5344CB8AC3E}">
        <p14:creationId xmlns:p14="http://schemas.microsoft.com/office/powerpoint/2010/main" val="945208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5DE9C398-7959-4E9E-88B4-66F5B41DF78F}" type="slidenum">
              <a:rPr lang="el-GR" smtClean="0"/>
              <a:pPr>
                <a:defRPr/>
              </a:pPr>
              <a:t>‹#›</a:t>
            </a:fld>
            <a:endParaRPr lang="el-GR"/>
          </a:p>
        </p:txBody>
      </p:sp>
    </p:spTree>
    <p:extLst>
      <p:ext uri="{BB962C8B-B14F-4D97-AF65-F5344CB8AC3E}">
        <p14:creationId xmlns:p14="http://schemas.microsoft.com/office/powerpoint/2010/main" val="333933008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youtu.be/5X0xi4U8Zg4"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audio" Target="../media/media9.m4a"/><Relationship Id="rId3" Type="http://schemas.microsoft.com/office/2007/relationships/media" Target="../media/media7.m4a"/><Relationship Id="rId7" Type="http://schemas.microsoft.com/office/2007/relationships/media" Target="../media/media9.m4a"/><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11" Type="http://schemas.openxmlformats.org/officeDocument/2006/relationships/image" Target="../media/image7.png"/><Relationship Id="rId5" Type="http://schemas.microsoft.com/office/2007/relationships/media" Target="../media/media8.m4a"/><Relationship Id="rId10" Type="http://schemas.openxmlformats.org/officeDocument/2006/relationships/notesSlide" Target="../notesSlides/notesSlide9.xml"/><Relationship Id="rId4" Type="http://schemas.openxmlformats.org/officeDocument/2006/relationships/audio" Target="../media/media7.m4a"/><Relationship Id="rId9"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6.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7F1B600E-A2A9-4141-97F4-90044569F3B2}"/>
              </a:ext>
            </a:extLst>
          </p:cNvPr>
          <p:cNvSpPr>
            <a:spLocks noGrp="1"/>
          </p:cNvSpPr>
          <p:nvPr>
            <p:ph type="title"/>
          </p:nvPr>
        </p:nvSpPr>
        <p:spPr/>
        <p:txBody>
          <a:bodyPr/>
          <a:lstStyle/>
          <a:p>
            <a:r>
              <a:rPr lang="el-GR" b="1" dirty="0">
                <a:latin typeface="Calibri" pitchFamily="34" charset="0"/>
              </a:rPr>
              <a:t>ΚΛΗΡΟΝΟΜΙΚΟΤΗΤΑ-  «ΝΟΜΟΙ» ΤΟΥ </a:t>
            </a:r>
            <a:r>
              <a:rPr lang="en-US" b="1" dirty="0">
                <a:latin typeface="Calibri" pitchFamily="34" charset="0"/>
              </a:rPr>
              <a:t>MENDEL</a:t>
            </a:r>
            <a:endParaRPr lang="en-US" dirty="0"/>
          </a:p>
        </p:txBody>
      </p:sp>
      <p:sp>
        <p:nvSpPr>
          <p:cNvPr id="3" name="TextBox 2">
            <a:extLst>
              <a:ext uri="{FF2B5EF4-FFF2-40B4-BE49-F238E27FC236}">
                <a16:creationId xmlns:a16="http://schemas.microsoft.com/office/drawing/2014/main" id="{E1E01FC9-FEB9-4AAA-8C7B-6E2C540B6998}"/>
              </a:ext>
            </a:extLst>
          </p:cNvPr>
          <p:cNvSpPr txBox="1"/>
          <p:nvPr/>
        </p:nvSpPr>
        <p:spPr>
          <a:xfrm>
            <a:off x="683568" y="1844824"/>
            <a:ext cx="8003232" cy="646331"/>
          </a:xfrm>
          <a:prstGeom prst="rect">
            <a:avLst/>
          </a:prstGeom>
          <a:noFill/>
        </p:spPr>
        <p:txBody>
          <a:bodyPr wrap="square" rtlCol="0">
            <a:spAutoFit/>
          </a:bodyPr>
          <a:lstStyle/>
          <a:p>
            <a:r>
              <a:rPr lang="el-GR" dirty="0"/>
              <a:t>Για εισαγωγή ανοίγετε το </a:t>
            </a:r>
            <a:r>
              <a:rPr lang="en-US" dirty="0"/>
              <a:t>Video. </a:t>
            </a:r>
            <a:r>
              <a:rPr lang="el-GR" dirty="0"/>
              <a:t>Αν δεν τα καταφέρετε προχωρήστε στην επόμενη διαφάνεια.   </a:t>
            </a:r>
            <a:endParaRPr lang="en-US" dirty="0"/>
          </a:p>
        </p:txBody>
      </p:sp>
      <p:sp>
        <p:nvSpPr>
          <p:cNvPr id="5" name="TextBox 4">
            <a:extLst>
              <a:ext uri="{FF2B5EF4-FFF2-40B4-BE49-F238E27FC236}">
                <a16:creationId xmlns:a16="http://schemas.microsoft.com/office/drawing/2014/main" id="{804B4B03-D29A-4BD9-94E4-E35D083C8F93}"/>
              </a:ext>
            </a:extLst>
          </p:cNvPr>
          <p:cNvSpPr txBox="1"/>
          <p:nvPr/>
        </p:nvSpPr>
        <p:spPr>
          <a:xfrm>
            <a:off x="1115616" y="3212976"/>
            <a:ext cx="7272808" cy="369332"/>
          </a:xfrm>
          <a:prstGeom prst="rect">
            <a:avLst/>
          </a:prstGeom>
          <a:noFill/>
        </p:spPr>
        <p:txBody>
          <a:bodyPr wrap="square" rtlCol="0">
            <a:spAutoFit/>
          </a:bodyPr>
          <a:lstStyle/>
          <a:p>
            <a:r>
              <a:rPr lang="en-US" dirty="0">
                <a:hlinkClick r:id="rId2"/>
              </a:rPr>
              <a:t>https://youtu.be/5X0xi4U8Zg4</a:t>
            </a:r>
            <a:r>
              <a:rPr lang="en-US" dirty="0"/>
              <a:t> </a:t>
            </a:r>
          </a:p>
        </p:txBody>
      </p:sp>
    </p:spTree>
    <p:extLst>
      <p:ext uri="{BB962C8B-B14F-4D97-AF65-F5344CB8AC3E}">
        <p14:creationId xmlns:p14="http://schemas.microsoft.com/office/powerpoint/2010/main" val="3870041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Grp="1" noChangeArrowheads="1"/>
          </p:cNvSpPr>
          <p:nvPr>
            <p:ph type="title"/>
          </p:nvPr>
        </p:nvSpPr>
        <p:spPr>
          <a:xfrm>
            <a:off x="0" y="274638"/>
            <a:ext cx="9144000" cy="490537"/>
          </a:xfrm>
        </p:spPr>
        <p:txBody>
          <a:bodyPr rtlCol="0">
            <a:normAutofit fontScale="90000"/>
          </a:bodyPr>
          <a:lstStyle/>
          <a:p>
            <a:pPr fontAlgn="auto">
              <a:spcAft>
                <a:spcPts val="0"/>
              </a:spcAft>
              <a:defRPr/>
            </a:pPr>
            <a:r>
              <a:rPr lang="el-GR" sz="2800" b="1" u="sng"/>
              <a:t>Εικόνα :</a:t>
            </a:r>
            <a:r>
              <a:rPr lang="el-GR" sz="2800" b="1"/>
              <a:t>  </a:t>
            </a:r>
            <a:r>
              <a:rPr lang="el-GR" sz="2800"/>
              <a:t>Τυπικό άνθος ενός φυτού (αγγειόσπερμου).</a:t>
            </a:r>
          </a:p>
        </p:txBody>
      </p:sp>
      <p:sp>
        <p:nvSpPr>
          <p:cNvPr id="1028" name="Rectangle 6"/>
          <p:cNvSpPr>
            <a:spLocks noChangeArrowheads="1"/>
          </p:cNvSpPr>
          <p:nvPr/>
        </p:nvSpPr>
        <p:spPr bwMode="auto">
          <a:xfrm>
            <a:off x="0" y="1508125"/>
            <a:ext cx="9144000" cy="0"/>
          </a:xfrm>
          <a:prstGeom prst="rect">
            <a:avLst/>
          </a:prstGeom>
          <a:noFill/>
          <a:ln w="9525">
            <a:noFill/>
            <a:miter lim="800000"/>
            <a:headEnd/>
            <a:tailEnd/>
          </a:ln>
        </p:spPr>
        <p:txBody>
          <a:bodyPr wrap="none" anchor="ctr">
            <a:spAutoFit/>
          </a:bodyPr>
          <a:lstStyle/>
          <a:p>
            <a:endParaRPr lang="el-GR">
              <a:latin typeface="Calibri" pitchFamily="34" charset="0"/>
            </a:endParaRPr>
          </a:p>
        </p:txBody>
      </p:sp>
      <p:graphicFrame>
        <p:nvGraphicFramePr>
          <p:cNvPr id="1026" name="Object 5"/>
          <p:cNvGraphicFramePr>
            <a:graphicFrameLocks noChangeAspect="1"/>
          </p:cNvGraphicFramePr>
          <p:nvPr/>
        </p:nvGraphicFramePr>
        <p:xfrm>
          <a:off x="539750" y="928688"/>
          <a:ext cx="8604250" cy="5929312"/>
        </p:xfrm>
        <a:graphic>
          <a:graphicData uri="http://schemas.openxmlformats.org/presentationml/2006/ole">
            <mc:AlternateContent xmlns:mc="http://schemas.openxmlformats.org/markup-compatibility/2006">
              <mc:Choice xmlns:v="urn:schemas-microsoft-com:vml" Requires="v">
                <p:oleObj r:id="rId5" imgW="5771693" imgH="3401568" progId="">
                  <p:embed/>
                </p:oleObj>
              </mc:Choice>
              <mc:Fallback>
                <p:oleObj r:id="rId5" imgW="5771693" imgH="3401568"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28688"/>
                        <a:ext cx="8604250" cy="5929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09" fill="hold"/>
                                        <p:tgtEl>
                                          <p:spTgt spid="5"/>
                                        </p:tgtEl>
                                      </p:cBhvr>
                                    </p:cmd>
                                  </p:childTnLst>
                                </p:cTn>
                              </p:par>
                            </p:childTnLst>
                          </p:cTn>
                        </p:par>
                      </p:childTnLst>
                    </p:cTn>
                  </p:par>
                </p:childTnLst>
              </p:cTn>
              <p:nextCondLst>
                <p:cond evt="onClick" delay="0">
                  <p:tgtEl>
                    <p:spTgt spid="5"/>
                  </p:tgtEl>
                </p:cond>
              </p:nextCondLst>
            </p:seq>
            <p:audio>
              <p:cMediaNode vol="78788">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4" cstate="print"/>
          <a:srcRect/>
          <a:stretch>
            <a:fillRect/>
          </a:stretch>
        </p:blipFill>
        <p:spPr bwMode="auto">
          <a:xfrm>
            <a:off x="323528" y="242646"/>
            <a:ext cx="8820472" cy="6615354"/>
          </a:xfrm>
          <a:prstGeom prst="rect">
            <a:avLst/>
          </a:prstGeom>
          <a:noFill/>
          <a:ln w="9525">
            <a:noFill/>
            <a:miter lim="800000"/>
            <a:headEnd/>
            <a:tailEnd/>
          </a:ln>
          <a:effec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572000" y="3429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7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17C227-226F-48E5-9D52-EF1BA718459A}"/>
              </a:ext>
            </a:extLst>
          </p:cNvPr>
          <p:cNvSpPr>
            <a:spLocks noGrp="1"/>
          </p:cNvSpPr>
          <p:nvPr>
            <p:ph type="title"/>
          </p:nvPr>
        </p:nvSpPr>
        <p:spPr>
          <a:xfrm>
            <a:off x="457200" y="274638"/>
            <a:ext cx="8229600" cy="562074"/>
          </a:xfrm>
        </p:spPr>
        <p:txBody>
          <a:bodyPr/>
          <a:lstStyle/>
          <a:p>
            <a:r>
              <a:rPr lang="el-GR" sz="2400" b="1" dirty="0"/>
              <a:t>ΤΑ ΠΕΙΡΑΜΑΤΑ ΤΟΥ  </a:t>
            </a:r>
            <a:r>
              <a:rPr lang="en-GB" sz="2400" b="1" dirty="0"/>
              <a:t>MENDEL</a:t>
            </a:r>
            <a:r>
              <a:rPr lang="el-GR" sz="2400" b="1" dirty="0"/>
              <a:t>-Συνέχεια</a:t>
            </a:r>
            <a:endParaRPr lang="en-US" sz="2400" dirty="0"/>
          </a:p>
        </p:txBody>
      </p:sp>
      <p:sp>
        <p:nvSpPr>
          <p:cNvPr id="32770" name="Rectangle 3"/>
          <p:cNvSpPr>
            <a:spLocks noGrp="1" noChangeArrowheads="1"/>
          </p:cNvSpPr>
          <p:nvPr>
            <p:ph type="body" idx="4294967295"/>
          </p:nvPr>
        </p:nvSpPr>
        <p:spPr>
          <a:xfrm>
            <a:off x="0" y="1125538"/>
            <a:ext cx="9144000" cy="6126162"/>
          </a:xfrm>
        </p:spPr>
        <p:txBody>
          <a:bodyPr/>
          <a:lstStyle/>
          <a:p>
            <a:pPr>
              <a:lnSpc>
                <a:spcPct val="80000"/>
              </a:lnSpc>
            </a:pPr>
            <a:r>
              <a:rPr lang="el-GR" sz="2400" dirty="0"/>
              <a:t>Στη διάρκεια των πειραμάτων αυτών, μία από τις καινοτομίες που αυτός πρώτος εισήγαγε και που τον διαφοροποίησαν από όλους τους προηγούμενους μελετητές, </a:t>
            </a:r>
            <a:r>
              <a:rPr lang="el-GR" sz="2400" u="sng" dirty="0"/>
              <a:t>ήταν η μελέτη </a:t>
            </a:r>
            <a:r>
              <a:rPr lang="el-GR" sz="2400" i="1" u="sng" dirty="0"/>
              <a:t>ενός μόνο </a:t>
            </a:r>
            <a:r>
              <a:rPr lang="el-GR" sz="2400" u="sng" dirty="0"/>
              <a:t>από τους χαρακτήρες αυτούς κάθε φορά. </a:t>
            </a:r>
            <a:r>
              <a:rPr lang="el-GR" sz="2400" dirty="0"/>
              <a:t>Αντίθετα, οι προκάτοχοί του μελετούσαν πολλούς χαρακτήρες ταυτόχρονα, γεγονός που, φυσικά, τους οδηγούσε σε αποτυχία.</a:t>
            </a:r>
          </a:p>
          <a:p>
            <a:pPr>
              <a:lnSpc>
                <a:spcPct val="80000"/>
              </a:lnSpc>
            </a:pPr>
            <a:r>
              <a:rPr lang="el-GR" sz="2400" dirty="0"/>
              <a:t>Μια άλλη επαναστατική καινοτομία του  </a:t>
            </a:r>
            <a:r>
              <a:rPr lang="en-GB" sz="2400" dirty="0"/>
              <a:t>Mendel</a:t>
            </a:r>
            <a:r>
              <a:rPr lang="el-GR" sz="2400" dirty="0"/>
              <a:t> ήταν  το γεγονός ότι, πριν αρχίσει τις διασταυρώσεις του, φρόντισε να δημιουργήσει </a:t>
            </a:r>
            <a:r>
              <a:rPr lang="el-GR" sz="2400" b="1" i="1" dirty="0"/>
              <a:t>αμιγείς</a:t>
            </a:r>
            <a:r>
              <a:rPr lang="el-GR" sz="2400" b="1" dirty="0"/>
              <a:t> </a:t>
            </a:r>
            <a:r>
              <a:rPr lang="el-GR" sz="2400" dirty="0"/>
              <a:t>(καθαρές) σειρές. ΄</a:t>
            </a:r>
            <a:r>
              <a:rPr lang="el-GR" sz="2400" dirty="0" err="1"/>
              <a:t>Ετσι</a:t>
            </a:r>
            <a:r>
              <a:rPr lang="el-GR" sz="2400" dirty="0"/>
              <a:t>, για να πάρει </a:t>
            </a:r>
            <a:r>
              <a:rPr lang="el-GR" sz="2400" b="1" i="1" dirty="0"/>
              <a:t>αμιγή ψηλά</a:t>
            </a:r>
            <a:r>
              <a:rPr lang="el-GR" sz="2400" i="1" dirty="0"/>
              <a:t> </a:t>
            </a:r>
            <a:r>
              <a:rPr lang="el-GR" sz="2400" dirty="0"/>
              <a:t>φυτά </a:t>
            </a:r>
            <a:r>
              <a:rPr lang="el-GR" sz="2400" dirty="0" err="1"/>
              <a:t>αυτογονιμοποίησε</a:t>
            </a:r>
            <a:r>
              <a:rPr lang="el-GR" sz="2400" dirty="0"/>
              <a:t> ψηλά  φυτά για μια σειρά γενεών τοποθετώντας γύρη από το ίδιο το φυτό στις δικές του ωοθήκες. Τα φυτά αυτά είχαν ένα μέσο ύψος της τάξης του 1,8 μέτρων. Κατά τον ίδιο τρόπο πήρε </a:t>
            </a:r>
            <a:r>
              <a:rPr lang="el-GR" sz="2400" b="1" i="1" dirty="0"/>
              <a:t>αμιγή</a:t>
            </a:r>
            <a:r>
              <a:rPr lang="el-GR" sz="2400" i="1" dirty="0"/>
              <a:t> </a:t>
            </a:r>
            <a:r>
              <a:rPr lang="el-GR" sz="2400" b="1" i="1" dirty="0"/>
              <a:t>κοντά </a:t>
            </a:r>
            <a:r>
              <a:rPr lang="el-GR" sz="2400" dirty="0"/>
              <a:t>φυτά, τα οποία είχαν ύψος γύρω στα 30 εκατοστά. </a:t>
            </a:r>
          </a:p>
          <a:p>
            <a:pPr>
              <a:lnSpc>
                <a:spcPct val="80000"/>
              </a:lnSpc>
            </a:pPr>
            <a:r>
              <a:rPr lang="el-GR" sz="2400" dirty="0"/>
              <a:t>Εισαγωγή κανόνων Στατιστικής. Η 3</a:t>
            </a:r>
            <a:r>
              <a:rPr lang="el-GR" sz="2400" baseline="30000" dirty="0"/>
              <a:t>η</a:t>
            </a:r>
            <a:r>
              <a:rPr lang="el-GR" sz="2400" dirty="0"/>
              <a:t> σημαντική καινοτομία του ήταν πως δεν έπαιρνε ας πούμε ΕΝΑ ποντίκι αρσενικό Μαύρο και ΕΝΑ ποντίκι θηλυκό Άσπρο για να δει τι θα γίνει. ΔΟΥΛΕΥΕ ΜΕ ΠΟΛΛΑ ΦΥΤΑ!!!!!!  </a:t>
            </a:r>
          </a:p>
        </p:txBody>
      </p:sp>
      <p:pic>
        <p:nvPicPr>
          <p:cNvPr id="4" name="Εγγεγραμμένος ήχος">
            <a:hlinkClick r:id="" action="ppaction://media"/>
            <a:extLst>
              <a:ext uri="{FF2B5EF4-FFF2-40B4-BE49-F238E27FC236}">
                <a16:creationId xmlns:a16="http://schemas.microsoft.com/office/drawing/2014/main" id="{211E0F2F-E28F-4DF7-A160-060BED2D31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pic>
        <p:nvPicPr>
          <p:cNvPr id="5" name="Εγγεγραμμένος ήχος">
            <a:hlinkClick r:id="" action="ppaction://media"/>
            <a:extLst>
              <a:ext uri="{FF2B5EF4-FFF2-40B4-BE49-F238E27FC236}">
                <a16:creationId xmlns:a16="http://schemas.microsoft.com/office/drawing/2014/main" id="{9E51D574-BB43-4D44-B63F-1C46AF878C5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267200" y="3124200"/>
            <a:ext cx="609600" cy="609600"/>
          </a:xfrm>
          <a:prstGeom prst="rect">
            <a:avLst/>
          </a:prstGeom>
        </p:spPr>
      </p:pic>
      <p:pic>
        <p:nvPicPr>
          <p:cNvPr id="6" name="Εγγεγραμμένος ήχος">
            <a:hlinkClick r:id="" action="ppaction://media"/>
            <a:extLst>
              <a:ext uri="{FF2B5EF4-FFF2-40B4-BE49-F238E27FC236}">
                <a16:creationId xmlns:a16="http://schemas.microsoft.com/office/drawing/2014/main" id="{E2C0A621-93D9-4E2E-9EF3-81DDF27B63BB}"/>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267200" y="3124200"/>
            <a:ext cx="609600" cy="609600"/>
          </a:xfrm>
          <a:prstGeom prst="rect">
            <a:avLst/>
          </a:prstGeom>
        </p:spPr>
      </p:pic>
      <p:pic>
        <p:nvPicPr>
          <p:cNvPr id="7" name="Εγγεγραμμένος ήχος">
            <a:hlinkClick r:id="" action="ppaction://media"/>
            <a:extLst>
              <a:ext uri="{FF2B5EF4-FFF2-40B4-BE49-F238E27FC236}">
                <a16:creationId xmlns:a16="http://schemas.microsoft.com/office/drawing/2014/main" id="{E91DE05F-054A-4828-A511-71A3FF631722}"/>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80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57"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486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75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6"/>
                </p:tgtEl>
              </p:cMediaNode>
            </p:audio>
            <p:audio>
              <p:cMediaNode vol="80000">
                <p:cTn id="22"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0" y="1787525"/>
            <a:ext cx="9144000" cy="0"/>
          </a:xfrm>
          <a:prstGeom prst="rect">
            <a:avLst/>
          </a:prstGeom>
          <a:noFill/>
          <a:ln w="9525">
            <a:noFill/>
            <a:miter lim="800000"/>
            <a:headEnd/>
            <a:tailEnd/>
          </a:ln>
        </p:spPr>
        <p:txBody>
          <a:bodyPr wrap="none" anchor="ctr">
            <a:spAutoFit/>
          </a:bodyPr>
          <a:lstStyle/>
          <a:p>
            <a:endParaRPr lang="el-GR">
              <a:latin typeface="Calibri" pitchFamily="34" charset="0"/>
            </a:endParaRPr>
          </a:p>
        </p:txBody>
      </p:sp>
      <p:graphicFrame>
        <p:nvGraphicFramePr>
          <p:cNvPr id="27763" name="Group 115"/>
          <p:cNvGraphicFramePr>
            <a:graphicFrameLocks noGrp="1"/>
          </p:cNvGraphicFramePr>
          <p:nvPr/>
        </p:nvGraphicFramePr>
        <p:xfrm>
          <a:off x="0" y="0"/>
          <a:ext cx="9612313" cy="6669091"/>
        </p:xfrm>
        <a:graphic>
          <a:graphicData uri="http://schemas.openxmlformats.org/drawingml/2006/table">
            <a:tbl>
              <a:tblPr/>
              <a:tblGrid>
                <a:gridCol w="466725">
                  <a:extLst>
                    <a:ext uri="{9D8B030D-6E8A-4147-A177-3AD203B41FA5}">
                      <a16:colId xmlns:a16="http://schemas.microsoft.com/office/drawing/2014/main" val="20000"/>
                    </a:ext>
                  </a:extLst>
                </a:gridCol>
                <a:gridCol w="2251075">
                  <a:extLst>
                    <a:ext uri="{9D8B030D-6E8A-4147-A177-3AD203B41FA5}">
                      <a16:colId xmlns:a16="http://schemas.microsoft.com/office/drawing/2014/main" val="20001"/>
                    </a:ext>
                  </a:extLst>
                </a:gridCol>
                <a:gridCol w="368300">
                  <a:extLst>
                    <a:ext uri="{9D8B030D-6E8A-4147-A177-3AD203B41FA5}">
                      <a16:colId xmlns:a16="http://schemas.microsoft.com/office/drawing/2014/main" val="20002"/>
                    </a:ext>
                  </a:extLst>
                </a:gridCol>
                <a:gridCol w="2257425">
                  <a:extLst>
                    <a:ext uri="{9D8B030D-6E8A-4147-A177-3AD203B41FA5}">
                      <a16:colId xmlns:a16="http://schemas.microsoft.com/office/drawing/2014/main" val="20003"/>
                    </a:ext>
                  </a:extLst>
                </a:gridCol>
                <a:gridCol w="3522663">
                  <a:extLst>
                    <a:ext uri="{9D8B030D-6E8A-4147-A177-3AD203B41FA5}">
                      <a16:colId xmlns:a16="http://schemas.microsoft.com/office/drawing/2014/main" val="20004"/>
                    </a:ext>
                  </a:extLst>
                </a:gridCol>
                <a:gridCol w="746125">
                  <a:extLst>
                    <a:ext uri="{9D8B030D-6E8A-4147-A177-3AD203B41FA5}">
                      <a16:colId xmlns:a16="http://schemas.microsoft.com/office/drawing/2014/main" val="20005"/>
                    </a:ext>
                  </a:extLst>
                </a:gridCol>
              </a:tblGrid>
              <a:tr h="900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a:ln>
                          <a:noFill/>
                        </a:ln>
                        <a:solidFill>
                          <a:schemeClr val="tx1"/>
                        </a:solidFill>
                        <a:effectLst/>
                        <a:latin typeface="Arial" pitchFamily="34" charset="0"/>
                      </a:endParaRPr>
                    </a:p>
                  </a:txBody>
                  <a:tcPr horzOverflow="overflow">
                    <a:lnL cap="flat">
                      <a:noFill/>
                    </a:lnL>
                    <a:lnR>
                      <a:noFill/>
                    </a:lnR>
                    <a:lnT cap="flat">
                      <a:noFill/>
                    </a:lnT>
                    <a:lnB w="254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ΑΜΙΓΕΙΣ ΓΟΝΕΙΣ   (P1)</a:t>
                      </a:r>
                      <a:endParaRPr kumimoji="0" lang="en-GB" sz="2000" b="1" i="0" u="none" strike="noStrike" cap="none" normalizeH="0" baseline="0">
                        <a:ln>
                          <a:noFill/>
                        </a:ln>
                        <a:solidFill>
                          <a:schemeClr val="tx1"/>
                        </a:solidFill>
                        <a:effectLst/>
                        <a:latin typeface="Arial" pitchFamily="34" charset="0"/>
                      </a:endParaRPr>
                    </a:p>
                  </a:txBody>
                  <a:tcPr horzOverflow="overflow">
                    <a:lnL>
                      <a:noFill/>
                    </a:lnL>
                    <a:lnR>
                      <a:noFill/>
                    </a:lnR>
                    <a:lnT cap="flat">
                      <a:noFill/>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ΠΡΩΤΗ ΘΥΓΑΤΡΙΚΗ ΓΕΝΕΑ (F1)</a:t>
                      </a:r>
                      <a:endParaRPr kumimoji="0" lang="en-GB" sz="2000" b="1" i="0" u="none" strike="noStrike" cap="none" normalizeH="0" baseline="0">
                        <a:ln>
                          <a:noFill/>
                        </a:ln>
                        <a:solidFill>
                          <a:schemeClr val="tx1"/>
                        </a:solidFill>
                        <a:effectLst/>
                        <a:latin typeface="Arial" pitchFamily="34" charset="0"/>
                      </a:endParaRPr>
                    </a:p>
                  </a:txBody>
                  <a:tcPr horzOverflow="overflow">
                    <a:lnL>
                      <a:noFill/>
                    </a:lnL>
                    <a:lnR cap="flat">
                      <a:noFill/>
                    </a:lnR>
                    <a:lnT cap="flat">
                      <a:noFill/>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extLst>
                  <a:ext uri="{0D108BD9-81ED-4DB2-BD59-A6C34878D82A}">
                    <a16:rowId xmlns:a16="http://schemas.microsoft.com/office/drawing/2014/main" val="10000"/>
                  </a:ext>
                </a:extLst>
              </a:tr>
              <a:tr h="633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1.</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Ψηλό</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Χαμηλό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ψηλόσωμα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w="254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900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2.</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Στρογγυλά σπέρματα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Ρυτιδωμένα σπέρματα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στρογγυλά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901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3.</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Κίτρινα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Πράσινα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κίτρινα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900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4.</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΄Εγχρωμο περισπέρμιο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Λευκό περισπέρμιο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έγχρωμο περισπέρμιο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900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5.</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Φουσκωμένο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Σφιγμένο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φουσκομένο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900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6.</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Κίτρινο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πράσινο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633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7.</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Αξονικά άνθη</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Ακροτελικά άνθη</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αξονικά άνθη</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HellasArial" charset="0"/>
                          <a:cs typeface="Times New Roman" pitchFamily="18" charset="0"/>
                        </a:rPr>
                        <a:t> </a:t>
                      </a:r>
                      <a:endParaRPr kumimoji="0" lang="en-GB" sz="1800" b="0" i="0" u="none" strike="noStrike" cap="none" normalizeH="0" baseline="0" dirty="0">
                        <a:ln>
                          <a:noFill/>
                        </a:ln>
                        <a:solidFill>
                          <a:schemeClr val="tx1"/>
                        </a:solidFill>
                        <a:effectLst/>
                        <a:latin typeface="Arial" pitchFamily="34" charset="0"/>
                      </a:endParaRP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2" name="Εγγεγραμμένος ήχος">
            <a:hlinkClick r:id="" action="ppaction://media"/>
            <a:extLst>
              <a:ext uri="{FF2B5EF4-FFF2-40B4-BE49-F238E27FC236}">
                <a16:creationId xmlns:a16="http://schemas.microsoft.com/office/drawing/2014/main" id="{F798157B-8846-4CAC-AC25-CCC58EF6B4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mendelstr_4"/>
          <p:cNvPicPr>
            <a:picLocks noChangeAspect="1" noChangeArrowheads="1"/>
          </p:cNvPicPr>
          <p:nvPr/>
        </p:nvPicPr>
        <p:blipFill>
          <a:blip r:embed="rId3" cstate="print"/>
          <a:srcRect/>
          <a:stretch>
            <a:fillRect/>
          </a:stretch>
        </p:blipFill>
        <p:spPr bwMode="auto">
          <a:xfrm>
            <a:off x="1187624" y="836712"/>
            <a:ext cx="6191250" cy="6212582"/>
          </a:xfrm>
          <a:prstGeom prst="rect">
            <a:avLst/>
          </a:prstGeom>
          <a:noFill/>
          <a:ln w="9525">
            <a:noFill/>
            <a:miter lim="800000"/>
            <a:headEnd/>
            <a:tailEnd/>
          </a:ln>
        </p:spPr>
      </p:pic>
      <p:sp>
        <p:nvSpPr>
          <p:cNvPr id="2" name="Τίτλος 1">
            <a:extLst>
              <a:ext uri="{FF2B5EF4-FFF2-40B4-BE49-F238E27FC236}">
                <a16:creationId xmlns:a16="http://schemas.microsoft.com/office/drawing/2014/main" id="{8B5FCB0B-B13A-433E-90E8-471C81B6887E}"/>
              </a:ext>
            </a:extLst>
          </p:cNvPr>
          <p:cNvSpPr>
            <a:spLocks noGrp="1"/>
          </p:cNvSpPr>
          <p:nvPr>
            <p:ph type="title"/>
          </p:nvPr>
        </p:nvSpPr>
        <p:spPr>
          <a:xfrm>
            <a:off x="457200" y="0"/>
            <a:ext cx="8229600" cy="836712"/>
          </a:xfrm>
        </p:spPr>
        <p:txBody>
          <a:bodyPr/>
          <a:lstStyle/>
          <a:p>
            <a:r>
              <a:rPr lang="el-GR" dirty="0"/>
              <a:t>Παραδείγματα διασταυρώσεων</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mendelstr-3"/>
          <p:cNvPicPr>
            <a:picLocks noChangeAspect="1" noChangeArrowheads="1"/>
          </p:cNvPicPr>
          <p:nvPr/>
        </p:nvPicPr>
        <p:blipFill>
          <a:blip r:embed="rId3" cstate="print"/>
          <a:srcRect/>
          <a:stretch>
            <a:fillRect/>
          </a:stretch>
        </p:blipFill>
        <p:spPr bwMode="auto">
          <a:xfrm>
            <a:off x="755650" y="742950"/>
            <a:ext cx="7488238" cy="5478463"/>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658FE0-813D-CB03-937B-9654FD02BAA0}"/>
              </a:ext>
            </a:extLst>
          </p:cNvPr>
          <p:cNvPicPr>
            <a:picLocks noChangeAspect="1"/>
          </p:cNvPicPr>
          <p:nvPr/>
        </p:nvPicPr>
        <p:blipFill>
          <a:blip r:embed="rId3"/>
          <a:stretch>
            <a:fillRect/>
          </a:stretch>
        </p:blipFill>
        <p:spPr>
          <a:xfrm>
            <a:off x="990600" y="80962"/>
            <a:ext cx="7162800" cy="66960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mendelstr-1"/>
          <p:cNvPicPr>
            <a:picLocks noChangeAspect="1" noChangeArrowheads="1"/>
          </p:cNvPicPr>
          <p:nvPr/>
        </p:nvPicPr>
        <p:blipFill>
          <a:blip r:embed="rId3" cstate="print"/>
          <a:srcRect/>
          <a:stretch>
            <a:fillRect/>
          </a:stretch>
        </p:blipFill>
        <p:spPr bwMode="auto">
          <a:xfrm>
            <a:off x="1187450" y="0"/>
            <a:ext cx="6985000" cy="6858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8"/>
          <p:cNvGraphicFramePr>
            <a:graphicFrameLocks noChangeAspect="1"/>
          </p:cNvGraphicFramePr>
          <p:nvPr/>
        </p:nvGraphicFramePr>
        <p:xfrm>
          <a:off x="827088" y="-93663"/>
          <a:ext cx="7848600" cy="6327776"/>
        </p:xfrm>
        <a:graphic>
          <a:graphicData uri="http://schemas.openxmlformats.org/presentationml/2006/ole">
            <mc:AlternateContent xmlns:mc="http://schemas.openxmlformats.org/markup-compatibility/2006">
              <mc:Choice xmlns:v="urn:schemas-microsoft-com:vml" Requires="v">
                <p:oleObj name="Bitmap Image" r:id="rId3" imgW="4366638" imgH="3520745" progId="PBrush">
                  <p:embed/>
                </p:oleObj>
              </mc:Choice>
              <mc:Fallback>
                <p:oleObj name="Bitmap Image" r:id="rId3" imgW="4366638" imgH="3520745" progId="PBrush">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93663"/>
                        <a:ext cx="7848600" cy="632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ChangeArrowheads="1"/>
          </p:cNvSpPr>
          <p:nvPr/>
        </p:nvSpPr>
        <p:spPr bwMode="auto">
          <a:xfrm>
            <a:off x="1931988" y="1654175"/>
            <a:ext cx="5280025" cy="3460750"/>
          </a:xfrm>
          <a:prstGeom prst="rect">
            <a:avLst/>
          </a:prstGeom>
          <a:noFill/>
          <a:ln w="9525">
            <a:noFill/>
            <a:miter lim="800000"/>
            <a:headEnd/>
            <a:tailEnd/>
          </a:ln>
        </p:spPr>
        <p:txBody>
          <a:bodyPr wrap="none" anchor="ctr">
            <a:spAutoFit/>
          </a:bodyPr>
          <a:lstStyle/>
          <a:p>
            <a:r>
              <a:rPr lang="el-GR">
                <a:latin typeface="Calibri" pitchFamily="34" charset="0"/>
              </a:rPr>
              <a:t>.</a:t>
            </a:r>
          </a:p>
          <a:p>
            <a:pPr eaLnBrk="0" hangingPunct="0"/>
            <a:r>
              <a:rPr lang="el-GR" sz="1400">
                <a:latin typeface="Calibri" pitchFamily="34" charset="0"/>
              </a:rPr>
              <a:t>  </a:t>
            </a:r>
            <a:r>
              <a:rPr lang="el-GR" sz="20300">
                <a:latin typeface="Calibri" pitchFamily="34" charset="0"/>
              </a:rPr>
              <a:t> </a:t>
            </a:r>
            <a:r>
              <a:rPr lang="el-GR" sz="1400">
                <a:latin typeface="Calibri" pitchFamily="34" charset="0"/>
              </a:rPr>
              <a:t>                                                                                       </a:t>
            </a:r>
          </a:p>
        </p:txBody>
      </p:sp>
      <p:pic>
        <p:nvPicPr>
          <p:cNvPr id="3" name="Picture 2">
            <a:extLst>
              <a:ext uri="{FF2B5EF4-FFF2-40B4-BE49-F238E27FC236}">
                <a16:creationId xmlns:a16="http://schemas.microsoft.com/office/drawing/2014/main" id="{6D1926FE-2203-C065-888A-3FE7088B67C4}"/>
              </a:ext>
            </a:extLst>
          </p:cNvPr>
          <p:cNvPicPr>
            <a:picLocks noChangeAspect="1"/>
          </p:cNvPicPr>
          <p:nvPr/>
        </p:nvPicPr>
        <p:blipFill>
          <a:blip r:embed="rId3"/>
          <a:stretch>
            <a:fillRect/>
          </a:stretch>
        </p:blipFill>
        <p:spPr>
          <a:xfrm>
            <a:off x="109537" y="138112"/>
            <a:ext cx="8924925" cy="65817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3"/>
          <p:cNvSpPr txBox="1">
            <a:spLocks noChangeArrowheads="1"/>
          </p:cNvSpPr>
          <p:nvPr/>
        </p:nvSpPr>
        <p:spPr bwMode="auto">
          <a:xfrm>
            <a:off x="261206" y="836712"/>
            <a:ext cx="8621587" cy="5786199"/>
          </a:xfrm>
          <a:prstGeom prst="rect">
            <a:avLst/>
          </a:prstGeom>
          <a:noFill/>
          <a:ln w="9525">
            <a:noFill/>
            <a:miter lim="800000"/>
            <a:headEnd/>
            <a:tailEnd/>
          </a:ln>
        </p:spPr>
        <p:txBody>
          <a:bodyPr wrap="square">
            <a:spAutoFit/>
          </a:bodyPr>
          <a:lstStyle/>
          <a:p>
            <a:r>
              <a:rPr lang="el-GR" sz="2400" b="1" dirty="0">
                <a:latin typeface="Calibri" pitchFamily="34" charset="0"/>
              </a:rPr>
              <a:t>Συζητάμε, λοιπόν, την προέλευση της Ποικιλομορφίας ως βάσης πάνω στην οποία δρα η Φυσική Επιλογή.....</a:t>
            </a:r>
            <a:r>
              <a:rPr lang="el-GR" sz="2400" b="1" u="sng" dirty="0">
                <a:latin typeface="Calibri" pitchFamily="34" charset="0"/>
              </a:rPr>
              <a:t>Δηλ. της διαφορετικότητας που είναι κληρονομήσιμη. </a:t>
            </a:r>
            <a:r>
              <a:rPr lang="el-GR" sz="2400" b="1" dirty="0">
                <a:latin typeface="Calibri" pitchFamily="34" charset="0"/>
              </a:rPr>
              <a:t>ΞΕΚΙΝΑΜΕ ΑΠΟ ΜΙΑ ΔΙΑΦΑΝΕΙΑ ΤΟΥ ΠΡΟΗΓΟΥΜΕΝΟΥ ΜΑΘΗΜΑΤΟΣ ΚΑΙ ΠΗΓΑΙΝΟΥΜΕ ΣΤΑ ΠΟΛΥΜΕΣΑ και </a:t>
            </a:r>
            <a:r>
              <a:rPr lang="el-GR" sz="2400" b="1" dirty="0" err="1">
                <a:latin typeface="Calibri" pitchFamily="34" charset="0"/>
              </a:rPr>
              <a:t>ξανα</a:t>
            </a:r>
            <a:r>
              <a:rPr lang="el-GR" sz="2400" b="1" dirty="0">
                <a:latin typeface="Calibri" pitchFamily="34" charset="0"/>
              </a:rPr>
              <a:t>-βλέπουμε το </a:t>
            </a:r>
            <a:r>
              <a:rPr lang="en-US" sz="2400" b="1" dirty="0">
                <a:latin typeface="Calibri" pitchFamily="34" charset="0"/>
              </a:rPr>
              <a:t>Video </a:t>
            </a:r>
            <a:r>
              <a:rPr lang="el-GR" sz="2400" u="sng" dirty="0"/>
              <a:t>«Πληθυσμιακή </a:t>
            </a:r>
            <a:r>
              <a:rPr lang="en-US" sz="2400" u="sng" dirty="0"/>
              <a:t>vs </a:t>
            </a:r>
            <a:r>
              <a:rPr lang="el-GR" sz="2400" u="sng" dirty="0"/>
              <a:t>Τυπολογική Οπτική»</a:t>
            </a:r>
            <a:r>
              <a:rPr lang="en-US" sz="2400" u="sng" dirty="0"/>
              <a:t>.</a:t>
            </a:r>
            <a:r>
              <a:rPr lang="el-GR" sz="2400" b="1" dirty="0">
                <a:latin typeface="Calibri" pitchFamily="34" charset="0"/>
              </a:rPr>
              <a:t> </a:t>
            </a:r>
          </a:p>
          <a:p>
            <a:endParaRPr lang="el-GR" sz="2800" b="1" dirty="0">
              <a:latin typeface="Calibri" pitchFamily="34" charset="0"/>
            </a:endParaRPr>
          </a:p>
          <a:p>
            <a:r>
              <a:rPr lang="el-GR" b="1" u="sng" dirty="0">
                <a:latin typeface="Calibri" pitchFamily="34" charset="0"/>
              </a:rPr>
              <a:t>Ο ΤΡΟΠΟΣ ΠΟΥ ΕΓΙΝΕ ΤΟ ΜΑΘΗΜΑ ΗΤΑΝ ΚΑΙ Η ΠΟΡΕΙΑ ΤΩΝ ΓΕΓΟΝΟΤΩΝ ΙΣΤΟΡΙΚΑ. Παίρνουμε υπόψη το γεγονός πως ο Δαρβίνος δεν ήξερε τίποτε για την κληρονομικότητα και την Γενετική και Παρόλα αυτά ανέπτυξε την πιο σημαντική (ίσως) Θεωρία στην Ιστορία της Ανθρωπότητας.</a:t>
            </a:r>
          </a:p>
          <a:p>
            <a:endParaRPr lang="el-GR" b="1" u="sng" dirty="0">
              <a:latin typeface="Calibri" pitchFamily="34" charset="0"/>
            </a:endParaRPr>
          </a:p>
          <a:p>
            <a:r>
              <a:rPr lang="el-GR" b="1" u="sng" dirty="0">
                <a:latin typeface="Calibri" pitchFamily="34" charset="0"/>
              </a:rPr>
              <a:t>Μας λείπει λοιπόν η γνώση για την κινητήρια δύναμη της Φυσικής Επιλογής: =Οι Αλλαγές στο Γενετικό Υλικό που συμβαίνουν στα άτομα ενός Πληθυσμού.</a:t>
            </a:r>
          </a:p>
          <a:p>
            <a:r>
              <a:rPr lang="el-GR" b="1" u="sng" dirty="0">
                <a:latin typeface="Calibri" pitchFamily="34" charset="0"/>
              </a:rPr>
              <a:t>Ήρθε, λοιπόν, η ώρα να δούμε τί είναι αυτές οι Αλλαγές. Και για να τις καταλάβουμε, πρέπει πρώτα να καταλάβουμε ΠΟΙΟ ΕΙΝΑΙ ΤΟ ΓΕΝΕΤΙΚΟ ΥΛΙΚΟ!!!!!! </a:t>
            </a:r>
          </a:p>
          <a:p>
            <a:r>
              <a:rPr lang="el-GR" b="1" u="sng" dirty="0">
                <a:latin typeface="Calibri" pitchFamily="34" charset="0"/>
              </a:rPr>
              <a:t>Ο κλάδος της Βιολογίας που μελετά το Γενετικό Υλικό είναι η ΓΕΝΕΤΙΚΗ. Πατέρας της Γενετικής είναι ο </a:t>
            </a:r>
            <a:r>
              <a:rPr lang="en-US" b="1" u="sng" dirty="0">
                <a:latin typeface="Calibri" pitchFamily="34" charset="0"/>
              </a:rPr>
              <a:t>Mendel.</a:t>
            </a:r>
            <a:endParaRPr lang="el-GR" b="1" u="sng" dirty="0">
              <a:latin typeface="Calibri" pitchFamily="34" charset="0"/>
            </a:endParaRPr>
          </a:p>
        </p:txBody>
      </p:sp>
      <p:sp>
        <p:nvSpPr>
          <p:cNvPr id="2" name="Τίτλος 1">
            <a:extLst>
              <a:ext uri="{FF2B5EF4-FFF2-40B4-BE49-F238E27FC236}">
                <a16:creationId xmlns:a16="http://schemas.microsoft.com/office/drawing/2014/main" id="{851AD697-DD04-411A-8D4D-FB4F81DBDB6C}"/>
              </a:ext>
            </a:extLst>
          </p:cNvPr>
          <p:cNvSpPr>
            <a:spLocks noGrp="1"/>
          </p:cNvSpPr>
          <p:nvPr>
            <p:ph type="title"/>
          </p:nvPr>
        </p:nvSpPr>
        <p:spPr>
          <a:xfrm>
            <a:off x="457200" y="274638"/>
            <a:ext cx="8229600" cy="913396"/>
          </a:xfrm>
        </p:spPr>
        <p:txBody>
          <a:bodyPr>
            <a:normAutofit fontScale="90000"/>
          </a:bodyPr>
          <a:lstStyle/>
          <a:p>
            <a:r>
              <a:rPr lang="el-GR" sz="3200" b="1" dirty="0">
                <a:latin typeface="Calibri" pitchFamily="34" charset="0"/>
              </a:rPr>
              <a:t>ΚΛΗΡΟΝΟΜΙΚΟΤΗΤΑ-  «ΝΟΜΟΙ» ΤΟΥ </a:t>
            </a:r>
            <a:r>
              <a:rPr lang="en-US" sz="3200" b="1" dirty="0">
                <a:latin typeface="Calibri" pitchFamily="34" charset="0"/>
              </a:rPr>
              <a:t>MENDEL</a:t>
            </a:r>
            <a:br>
              <a:rPr lang="en-US" b="1" dirty="0">
                <a:latin typeface="Calibri" pitchFamily="34" charset="0"/>
              </a:rPr>
            </a:b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301" name="Group 245"/>
          <p:cNvGraphicFramePr>
            <a:graphicFrameLocks noGrp="1"/>
          </p:cNvGraphicFramePr>
          <p:nvPr/>
        </p:nvGraphicFramePr>
        <p:xfrm>
          <a:off x="0" y="44450"/>
          <a:ext cx="9153843" cy="6589080"/>
        </p:xfrm>
        <a:graphic>
          <a:graphicData uri="http://schemas.openxmlformats.org/drawingml/2006/table">
            <a:tbl>
              <a:tblPr/>
              <a:tblGrid>
                <a:gridCol w="461963">
                  <a:extLst>
                    <a:ext uri="{9D8B030D-6E8A-4147-A177-3AD203B41FA5}">
                      <a16:colId xmlns:a16="http://schemas.microsoft.com/office/drawing/2014/main" val="20000"/>
                    </a:ext>
                  </a:extLst>
                </a:gridCol>
                <a:gridCol w="2052637">
                  <a:extLst>
                    <a:ext uri="{9D8B030D-6E8A-4147-A177-3AD203B41FA5}">
                      <a16:colId xmlns:a16="http://schemas.microsoft.com/office/drawing/2014/main" val="20001"/>
                    </a:ext>
                  </a:extLst>
                </a:gridCol>
                <a:gridCol w="1182688">
                  <a:extLst>
                    <a:ext uri="{9D8B030D-6E8A-4147-A177-3AD203B41FA5}">
                      <a16:colId xmlns:a16="http://schemas.microsoft.com/office/drawing/2014/main" val="20002"/>
                    </a:ext>
                  </a:extLst>
                </a:gridCol>
                <a:gridCol w="1384300">
                  <a:extLst>
                    <a:ext uri="{9D8B030D-6E8A-4147-A177-3AD203B41FA5}">
                      <a16:colId xmlns:a16="http://schemas.microsoft.com/office/drawing/2014/main" val="20003"/>
                    </a:ext>
                  </a:extLst>
                </a:gridCol>
                <a:gridCol w="773112">
                  <a:extLst>
                    <a:ext uri="{9D8B030D-6E8A-4147-A177-3AD203B41FA5}">
                      <a16:colId xmlns:a16="http://schemas.microsoft.com/office/drawing/2014/main" val="20004"/>
                    </a:ext>
                  </a:extLst>
                </a:gridCol>
                <a:gridCol w="1812925">
                  <a:extLst>
                    <a:ext uri="{9D8B030D-6E8A-4147-A177-3AD203B41FA5}">
                      <a16:colId xmlns:a16="http://schemas.microsoft.com/office/drawing/2014/main" val="20005"/>
                    </a:ext>
                  </a:extLst>
                </a:gridCol>
                <a:gridCol w="1277938">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tblGrid>
              <a:tr h="673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18" charset="0"/>
                          <a:cs typeface="Times New Roman" pitchFamily="18" charset="0"/>
                        </a:rPr>
                        <a:t>F1 ΥΒΡΙΔΙΚΟΙ ΓΟΝΕΙΣ</a:t>
                      </a:r>
                      <a:endParaRPr kumimoji="0" lang="en-GB" sz="1800" b="1"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18" charset="0"/>
                          <a:cs typeface="Times New Roman" pitchFamily="18" charset="0"/>
                        </a:rPr>
                        <a:t>ΑΠΟΤΕΛΕΣΜΑΤΑ F2</a:t>
                      </a:r>
                      <a:endParaRPr kumimoji="0" lang="en-GB" sz="1800" b="1"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1800" b="1" i="0" u="none" strike="noStrike" cap="none" normalizeH="0" baseline="0">
                          <a:ln>
                            <a:noFill/>
                          </a:ln>
                          <a:solidFill>
                            <a:schemeClr val="tx1"/>
                          </a:solidFill>
                          <a:effectLst/>
                          <a:latin typeface="Times New Roman" pitchFamily="18" charset="0"/>
                          <a:cs typeface="Times New Roman" pitchFamily="18" charset="0"/>
                        </a:rPr>
                        <a:t>ΑΝΑΛΟΓΙΑ </a:t>
                      </a:r>
                      <a:r>
                        <a:rPr kumimoji="0" lang="el-GR" sz="1800" b="1" i="0" u="none" strike="noStrike" cap="none" normalizeH="0" baseline="0">
                          <a:ln>
                            <a:noFill/>
                          </a:ln>
                          <a:solidFill>
                            <a:schemeClr val="tx1"/>
                          </a:solidFill>
                          <a:effectLst/>
                          <a:latin typeface="Times New Roman" pitchFamily="18" charset="0"/>
                          <a:cs typeface="Times New Roman" pitchFamily="18" charset="0"/>
                        </a:rPr>
                        <a:t> </a:t>
                      </a:r>
                      <a:r>
                        <a:rPr kumimoji="0" lang="en-GB" sz="1800" b="1" i="0" u="none" strike="noStrike" cap="none" normalizeH="0" baseline="0">
                          <a:ln>
                            <a:noFill/>
                          </a:ln>
                          <a:solidFill>
                            <a:schemeClr val="tx1"/>
                          </a:solidFill>
                          <a:effectLst/>
                          <a:latin typeface="Times New Roman" pitchFamily="18" charset="0"/>
                          <a:cs typeface="Times New Roman" pitchFamily="18" charset="0"/>
                        </a:rPr>
                        <a:t>F2</a:t>
                      </a:r>
                      <a:endParaRPr kumimoji="0" lang="en-GB" sz="1800" b="1"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extLst>
                  <a:ext uri="{0D108BD9-81ED-4DB2-BD59-A6C34878D82A}">
                    <a16:rowId xmlns:a16="http://schemas.microsoft.com/office/drawing/2014/main" val="10000"/>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 Ψηλόσωμα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787</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Ψηλόσωμα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277</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χαμηλόσωμα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2,84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Στρογγυλά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5474</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Στρογγυλά-</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1850</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ζαρωμένα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2,96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746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3.</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Κίτρινα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6022</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Κίτρινα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2001</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3,01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4.</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Έγχρωμο περισπέρμιο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705</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Έγχρωμο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224</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λευκό</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3,15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746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5.</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Φουσκωμένο περικ/πιο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882</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Λευκό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299</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συσφιγμένο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2,95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6.</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428</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Πράσινο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152</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λευκό</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2,82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7.</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Αξονικά άνθη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651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Αξονικά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207</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ακροτελικά</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3,14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665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a:ln>
                          <a:noFill/>
                        </a:ln>
                        <a:solidFill>
                          <a:schemeClr val="tx1"/>
                        </a:solidFill>
                        <a:effectLst/>
                        <a:latin typeface="Arial" pitchFamily="34" charset="0"/>
                      </a:endParaRPr>
                    </a:p>
                  </a:txBody>
                  <a:tcPr horzOverflow="overflow">
                    <a:lnL cap="flat">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ΣΥΝΟΛΟ</a:t>
                      </a:r>
                      <a:endParaRPr kumimoji="0" lang="en-GB" sz="2000" b="1"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14949</a:t>
                      </a:r>
                      <a:endParaRPr kumimoji="0" lang="en-GB" sz="2000" b="1"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Επικρατή   - </a:t>
                      </a:r>
                      <a:endParaRPr kumimoji="0" lang="en-GB" sz="2000" b="1"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5010</a:t>
                      </a:r>
                      <a:endParaRPr kumimoji="0" lang="en-GB" sz="2000" b="1"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Υπολοιπόμεν</a:t>
                      </a:r>
                      <a:r>
                        <a:rPr kumimoji="0" lang="el-GR" sz="2000" b="1" i="0" u="none" strike="noStrike" cap="none" normalizeH="0" baseline="0">
                          <a:ln>
                            <a:noFill/>
                          </a:ln>
                          <a:solidFill>
                            <a:schemeClr val="tx1"/>
                          </a:solidFill>
                          <a:effectLst/>
                          <a:latin typeface="Times New Roman" pitchFamily="18" charset="0"/>
                          <a:cs typeface="Times New Roman" pitchFamily="18" charset="0"/>
                        </a:rPr>
                        <a:t>α</a:t>
                      </a:r>
                      <a:endParaRPr kumimoji="0" lang="en-GB" sz="2000" b="1"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606663" y="1443841"/>
            <a:ext cx="8358187" cy="3970318"/>
          </a:xfrm>
          <a:prstGeom prst="rect">
            <a:avLst/>
          </a:prstGeom>
          <a:noFill/>
          <a:ln w="9525">
            <a:noFill/>
            <a:miter lim="800000"/>
            <a:headEnd/>
            <a:tailEnd/>
          </a:ln>
        </p:spPr>
        <p:txBody>
          <a:bodyPr>
            <a:spAutoFit/>
          </a:bodyPr>
          <a:lstStyle/>
          <a:p>
            <a:pPr>
              <a:spcBef>
                <a:spcPct val="50000"/>
              </a:spcBef>
            </a:pPr>
            <a:r>
              <a:rPr lang="el-GR" sz="2800" b="1" dirty="0"/>
              <a:t>Δέχτηκε την ύπαρξη δύο παραγόντων (γονιδίων) που ελέγχουν το καθένα από τα χαρακτηριστικά.</a:t>
            </a:r>
          </a:p>
          <a:p>
            <a:pPr>
              <a:spcBef>
                <a:spcPct val="50000"/>
              </a:spcBef>
              <a:buFont typeface="Arial" pitchFamily="34" charset="0"/>
              <a:buChar char="•"/>
            </a:pPr>
            <a:r>
              <a:rPr lang="el-GR" sz="2800" b="1" dirty="0"/>
              <a:t> Το κάθε χαρακτηριστικό το συμβόλισε με ένα γράμμα, που ανάλογα με την περίπτωση ήταν μικρό ή κεφαλαίο.</a:t>
            </a:r>
          </a:p>
          <a:p>
            <a:pPr>
              <a:spcBef>
                <a:spcPct val="50000"/>
              </a:spcBef>
              <a:buFont typeface="Arial" pitchFamily="34" charset="0"/>
              <a:buChar char="•"/>
            </a:pPr>
            <a:r>
              <a:rPr lang="el-GR" sz="2800" b="1" dirty="0"/>
              <a:t> Εισήγαγε τις έννοιες: Επικρατής χαρακτήρας, Υπολειπόμενος, </a:t>
            </a:r>
            <a:r>
              <a:rPr lang="el-GR" sz="2800" b="1" dirty="0" err="1"/>
              <a:t>Ομοζυγωτία-Ομοζυγωτικό</a:t>
            </a:r>
            <a:r>
              <a:rPr lang="el-GR" sz="2800" b="1" dirty="0"/>
              <a:t> άτομο, </a:t>
            </a:r>
            <a:r>
              <a:rPr lang="el-GR" sz="2800" b="1" dirty="0" err="1"/>
              <a:t>ετεροζυγωτικό</a:t>
            </a:r>
            <a:r>
              <a:rPr lang="el-GR" sz="2800" b="1" dirty="0"/>
              <a:t>, φαινότυπος, γονότυπος.</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419600" y="3276600"/>
            <a:ext cx="304800" cy="304800"/>
          </a:xfrm>
          <a:prstGeom prst="rect">
            <a:avLst/>
          </a:prstGeom>
          <a:noFill/>
          <a:ln w="9525">
            <a:noFill/>
            <a:miter lim="800000"/>
            <a:headEnd/>
            <a:tailEnd/>
          </a:ln>
        </p:spPr>
      </p:pic>
      <p:sp>
        <p:nvSpPr>
          <p:cNvPr id="2" name="Title 1">
            <a:extLst>
              <a:ext uri="{FF2B5EF4-FFF2-40B4-BE49-F238E27FC236}">
                <a16:creationId xmlns:a16="http://schemas.microsoft.com/office/drawing/2014/main" id="{A04BB684-F3C3-77AB-8F66-7CE289DEAA64}"/>
              </a:ext>
            </a:extLst>
          </p:cNvPr>
          <p:cNvSpPr>
            <a:spLocks noGrp="1"/>
          </p:cNvSpPr>
          <p:nvPr>
            <p:ph type="title"/>
          </p:nvPr>
        </p:nvSpPr>
        <p:spPr>
          <a:xfrm>
            <a:off x="107504" y="188640"/>
            <a:ext cx="9036495" cy="936104"/>
          </a:xfrm>
        </p:spPr>
        <p:txBody>
          <a:bodyPr>
            <a:normAutofit fontScale="90000"/>
          </a:bodyPr>
          <a:lstStyle/>
          <a:p>
            <a:r>
              <a:rPr lang="el-GR" sz="3600" b="1" dirty="0"/>
              <a:t>Πώς εξήγησε ο </a:t>
            </a:r>
            <a:r>
              <a:rPr lang="en-US" sz="3600" b="1" dirty="0"/>
              <a:t>Mendel </a:t>
            </a:r>
            <a:r>
              <a:rPr lang="el-GR" sz="3600" b="1" dirty="0"/>
              <a:t>τα αποτελέσματά του</a:t>
            </a:r>
            <a:r>
              <a:rPr lang="en-US" sz="3600" b="1" dirty="0"/>
              <a:t>;</a:t>
            </a:r>
            <a:br>
              <a:rPr lang="el-GR" sz="3600" b="1" dirty="0"/>
            </a:br>
            <a:endParaRPr lang="en-US" dirty="0"/>
          </a:p>
        </p:txBody>
      </p:sp>
    </p:spTree>
    <p:extLst>
      <p:ext uri="{BB962C8B-B14F-4D97-AF65-F5344CB8AC3E}">
        <p14:creationId xmlns:p14="http://schemas.microsoft.com/office/powerpoint/2010/main" val="890232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1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250825" y="1035050"/>
            <a:ext cx="8642350" cy="5262563"/>
          </a:xfrm>
          <a:prstGeom prst="rect">
            <a:avLst/>
          </a:prstGeom>
          <a:noFill/>
          <a:ln w="9525">
            <a:noFill/>
            <a:miter lim="800000"/>
            <a:headEnd/>
            <a:tailEnd/>
          </a:ln>
        </p:spPr>
        <p:txBody>
          <a:bodyPr anchor="ctr">
            <a:spAutoFit/>
          </a:bodyPr>
          <a:lstStyle/>
          <a:p>
            <a:pPr algn="just"/>
            <a:r>
              <a:rPr lang="el-GR" sz="2800"/>
              <a:t>Τον χαρακτήρα ο οποίος εμφανιζόταν στην </a:t>
            </a:r>
            <a:r>
              <a:rPr lang="en-GB" sz="2800"/>
              <a:t>F</a:t>
            </a:r>
            <a:r>
              <a:rPr lang="el-GR" sz="2800"/>
              <a:t>1  γενεά ο </a:t>
            </a:r>
            <a:r>
              <a:rPr lang="en-GB" sz="2800"/>
              <a:t>Mendel</a:t>
            </a:r>
            <a:r>
              <a:rPr lang="el-GR" sz="2800"/>
              <a:t> τον ονόμασε </a:t>
            </a:r>
            <a:r>
              <a:rPr lang="el-GR" sz="2800" i="1"/>
              <a:t>επικρατή</a:t>
            </a:r>
            <a:r>
              <a:rPr lang="el-GR" sz="2800"/>
              <a:t>, σε αντιδιαστολή προς τον </a:t>
            </a:r>
            <a:r>
              <a:rPr lang="el-GR" sz="2800" i="1"/>
              <a:t>υπολειπόμενο,  </a:t>
            </a:r>
            <a:r>
              <a:rPr lang="el-GR" sz="2800"/>
              <a:t>ο οποίος δεν εμφανιζόταν. Τα συμπεράσματα των πειραμάτων του τα διατύπωσε σε ένα νόμο, ο οποίος στην πραγματικότητα είναι μία αρχή: στον </a:t>
            </a:r>
            <a:r>
              <a:rPr lang="el-GR" sz="2800" b="1"/>
              <a:t>νόμο της υπεροχής,</a:t>
            </a:r>
            <a:r>
              <a:rPr lang="el-GR" sz="2800"/>
              <a:t> σύμφωνα με τον οποίο </a:t>
            </a:r>
            <a:r>
              <a:rPr lang="el-GR" sz="2800" b="1" i="1"/>
              <a:t>«΄Οταν διασταυρωθούν αμιγείς οργανισμοί με αντίθετους χαρακτήρες, οι απόγονοί τους θα εμφανίσουν μόνο τον ένα από τους χαρακτήρες αυτούς... Ο χαρακτήρας που εμφανίζεται ονομάζεται </a:t>
            </a:r>
            <a:r>
              <a:rPr lang="el-GR" sz="2800" b="1" i="1" u="sng"/>
              <a:t>επικρατής,</a:t>
            </a:r>
            <a:r>
              <a:rPr lang="el-GR" sz="2800" b="1" i="1"/>
              <a:t> ενώ ο άλλος που δεν εμφανίζεται ονομάζεται </a:t>
            </a:r>
            <a:r>
              <a:rPr lang="el-GR" sz="2800" b="1" i="1" u="sng"/>
              <a:t>υπολειπόμενος</a:t>
            </a:r>
            <a:r>
              <a:rPr lang="el-GR" sz="2800" b="1" i="1"/>
              <a:t>».</a:t>
            </a:r>
          </a:p>
        </p:txBody>
      </p:sp>
      <p:sp>
        <p:nvSpPr>
          <p:cNvPr id="44035" name="Title 2"/>
          <p:cNvSpPr>
            <a:spLocks noGrp="1"/>
          </p:cNvSpPr>
          <p:nvPr>
            <p:ph type="title"/>
          </p:nvPr>
        </p:nvSpPr>
        <p:spPr>
          <a:xfrm>
            <a:off x="457200" y="274638"/>
            <a:ext cx="8229600" cy="725487"/>
          </a:xfrm>
        </p:spPr>
        <p:txBody>
          <a:bodyPr/>
          <a:lstStyle/>
          <a:p>
            <a:r>
              <a:rPr lang="el-GR" sz="3200" b="1" dirty="0"/>
              <a:t>«Νόμος (</a:t>
            </a:r>
            <a:r>
              <a:rPr lang="en-US" sz="3200" b="1" dirty="0"/>
              <a:t>;</a:t>
            </a:r>
            <a:r>
              <a:rPr lang="el-GR" sz="3200" b="1" dirty="0"/>
              <a:t>) της Υπεροχής»:</a:t>
            </a:r>
          </a:p>
        </p:txBody>
      </p:sp>
    </p:spTree>
    <p:extLst>
      <p:ext uri="{BB962C8B-B14F-4D97-AF65-F5344CB8AC3E}">
        <p14:creationId xmlns:p14="http://schemas.microsoft.com/office/powerpoint/2010/main" val="3899640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1787525"/>
            <a:ext cx="9144000" cy="0"/>
          </a:xfrm>
          <a:prstGeom prst="rect">
            <a:avLst/>
          </a:prstGeom>
          <a:noFill/>
          <a:ln w="9525">
            <a:noFill/>
            <a:miter lim="800000"/>
            <a:headEnd/>
            <a:tailEnd/>
          </a:ln>
        </p:spPr>
        <p:txBody>
          <a:bodyPr wrap="none" anchor="ctr">
            <a:spAutoFit/>
          </a:bodyPr>
          <a:lstStyle/>
          <a:p>
            <a:endParaRPr lang="el-GR"/>
          </a:p>
        </p:txBody>
      </p:sp>
      <p:graphicFrame>
        <p:nvGraphicFramePr>
          <p:cNvPr id="34819" name="Group 3"/>
          <p:cNvGraphicFramePr>
            <a:graphicFrameLocks noGrp="1"/>
          </p:cNvGraphicFramePr>
          <p:nvPr/>
        </p:nvGraphicFramePr>
        <p:xfrm>
          <a:off x="0" y="0"/>
          <a:ext cx="9612313" cy="6669091"/>
        </p:xfrm>
        <a:graphic>
          <a:graphicData uri="http://schemas.openxmlformats.org/drawingml/2006/table">
            <a:tbl>
              <a:tblPr/>
              <a:tblGrid>
                <a:gridCol w="466725">
                  <a:extLst>
                    <a:ext uri="{9D8B030D-6E8A-4147-A177-3AD203B41FA5}">
                      <a16:colId xmlns:a16="http://schemas.microsoft.com/office/drawing/2014/main" val="20000"/>
                    </a:ext>
                  </a:extLst>
                </a:gridCol>
                <a:gridCol w="2251075">
                  <a:extLst>
                    <a:ext uri="{9D8B030D-6E8A-4147-A177-3AD203B41FA5}">
                      <a16:colId xmlns:a16="http://schemas.microsoft.com/office/drawing/2014/main" val="20001"/>
                    </a:ext>
                  </a:extLst>
                </a:gridCol>
                <a:gridCol w="368300">
                  <a:extLst>
                    <a:ext uri="{9D8B030D-6E8A-4147-A177-3AD203B41FA5}">
                      <a16:colId xmlns:a16="http://schemas.microsoft.com/office/drawing/2014/main" val="20002"/>
                    </a:ext>
                  </a:extLst>
                </a:gridCol>
                <a:gridCol w="2257425">
                  <a:extLst>
                    <a:ext uri="{9D8B030D-6E8A-4147-A177-3AD203B41FA5}">
                      <a16:colId xmlns:a16="http://schemas.microsoft.com/office/drawing/2014/main" val="20003"/>
                    </a:ext>
                  </a:extLst>
                </a:gridCol>
                <a:gridCol w="3522663">
                  <a:extLst>
                    <a:ext uri="{9D8B030D-6E8A-4147-A177-3AD203B41FA5}">
                      <a16:colId xmlns:a16="http://schemas.microsoft.com/office/drawing/2014/main" val="20004"/>
                    </a:ext>
                  </a:extLst>
                </a:gridCol>
                <a:gridCol w="746125">
                  <a:extLst>
                    <a:ext uri="{9D8B030D-6E8A-4147-A177-3AD203B41FA5}">
                      <a16:colId xmlns:a16="http://schemas.microsoft.com/office/drawing/2014/main" val="20005"/>
                    </a:ext>
                  </a:extLst>
                </a:gridCol>
              </a:tblGrid>
              <a:tr h="900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a:ln>
                          <a:noFill/>
                        </a:ln>
                        <a:solidFill>
                          <a:schemeClr val="tx1"/>
                        </a:solidFill>
                        <a:effectLst/>
                        <a:latin typeface="Arial" pitchFamily="34" charset="0"/>
                      </a:endParaRPr>
                    </a:p>
                  </a:txBody>
                  <a:tcPr horzOverflow="overflow">
                    <a:lnL cap="flat">
                      <a:noFill/>
                    </a:lnL>
                    <a:lnR>
                      <a:noFill/>
                    </a:lnR>
                    <a:lnT cap="flat">
                      <a:noFill/>
                    </a:lnT>
                    <a:lnB w="254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Times New Roman" pitchFamily="18" charset="0"/>
                          <a:cs typeface="Times New Roman" pitchFamily="18" charset="0"/>
                        </a:rPr>
                        <a:t>ΑΜΙΓΕΙΣ ΓΟΝΕΙΣ   (P1)</a:t>
                      </a:r>
                      <a:endParaRPr kumimoji="0" lang="en-GB" sz="2000" b="1" i="0" u="none" strike="noStrike" cap="none" normalizeH="0" baseline="0" dirty="0">
                        <a:ln>
                          <a:noFill/>
                        </a:ln>
                        <a:solidFill>
                          <a:schemeClr val="tx1"/>
                        </a:solidFill>
                        <a:effectLst/>
                        <a:latin typeface="Arial" pitchFamily="34" charset="0"/>
                      </a:endParaRPr>
                    </a:p>
                  </a:txBody>
                  <a:tcPr horzOverflow="overflow">
                    <a:lnL>
                      <a:noFill/>
                    </a:lnL>
                    <a:lnR>
                      <a:noFill/>
                    </a:lnR>
                    <a:lnT cap="flat">
                      <a:noFill/>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Times New Roman" pitchFamily="18" charset="0"/>
                          <a:cs typeface="Times New Roman" pitchFamily="18" charset="0"/>
                        </a:rPr>
                        <a:t>ΠΡΩΤΗ ΘΥΓΑΤΡΙΚΗ ΓΕΝΕΑ (F1)</a:t>
                      </a:r>
                      <a:endParaRPr kumimoji="0" lang="en-GB" sz="2000" b="1" i="0" u="none" strike="noStrike" cap="none" normalizeH="0" baseline="0" dirty="0">
                        <a:ln>
                          <a:noFill/>
                        </a:ln>
                        <a:solidFill>
                          <a:schemeClr val="tx1"/>
                        </a:solidFill>
                        <a:effectLst/>
                        <a:latin typeface="Arial" pitchFamily="34" charset="0"/>
                      </a:endParaRPr>
                    </a:p>
                  </a:txBody>
                  <a:tcPr horzOverflow="overflow">
                    <a:lnL>
                      <a:noFill/>
                    </a:lnL>
                    <a:lnR cap="flat">
                      <a:noFill/>
                    </a:lnR>
                    <a:lnT cap="flat">
                      <a:noFill/>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extLst>
                  <a:ext uri="{0D108BD9-81ED-4DB2-BD59-A6C34878D82A}">
                    <a16:rowId xmlns:a16="http://schemas.microsoft.com/office/drawing/2014/main" val="10000"/>
                  </a:ext>
                </a:extLst>
              </a:tr>
              <a:tr h="633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dirty="0">
                          <a:ln>
                            <a:noFill/>
                          </a:ln>
                          <a:solidFill>
                            <a:schemeClr val="tx1"/>
                          </a:solidFill>
                          <a:effectLst/>
                          <a:latin typeface="Times New Roman" pitchFamily="18" charset="0"/>
                          <a:cs typeface="Times New Roman" pitchFamily="18" charset="0"/>
                        </a:rPr>
                        <a:t>1.</a:t>
                      </a:r>
                      <a:endParaRPr kumimoji="0" lang="en-GB" sz="1800" b="0" i="0" u="none" strike="noStrike" cap="none" normalizeH="0" baseline="0" dirty="0">
                        <a:ln>
                          <a:noFill/>
                        </a:ln>
                        <a:solidFill>
                          <a:schemeClr val="tx1"/>
                        </a:solidFill>
                        <a:effectLst/>
                        <a:latin typeface="Arial" pitchFamily="34" charset="0"/>
                      </a:endParaRPr>
                    </a:p>
                  </a:txBody>
                  <a:tcPr horzOverflow="overflow">
                    <a:lnL cap="flat">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err="1">
                          <a:ln>
                            <a:noFill/>
                          </a:ln>
                          <a:solidFill>
                            <a:schemeClr val="tx1"/>
                          </a:solidFill>
                          <a:effectLst/>
                          <a:latin typeface="Times New Roman" pitchFamily="18" charset="0"/>
                          <a:cs typeface="Times New Roman" pitchFamily="18" charset="0"/>
                        </a:rPr>
                        <a:t>Ψηλό</a:t>
                      </a:r>
                      <a:endParaRPr kumimoji="0" lang="en-GB" sz="2000" b="0" i="0" u="none" strike="noStrike" cap="none" normalizeH="0" baseline="0" dirty="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Χαμηλό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ψηλόσωμα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w="254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900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2.</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Στρογγυλά σπέρματα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Ρυτιδωμένα σπέρματα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στρογγυλά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901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3.</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Κίτρινα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Πράσινα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κίτρινα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900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4.</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Times New Roman" pitchFamily="18" charset="0"/>
                          <a:cs typeface="Times New Roman" pitchFamily="18" charset="0"/>
                        </a:rPr>
                        <a:t>΄</a:t>
                      </a:r>
                      <a:r>
                        <a:rPr kumimoji="0" lang="en-GB" sz="2000" b="0" i="0" u="none" strike="noStrike" cap="none" normalizeH="0" baseline="0" dirty="0" err="1">
                          <a:ln>
                            <a:noFill/>
                          </a:ln>
                          <a:solidFill>
                            <a:schemeClr val="tx1"/>
                          </a:solidFill>
                          <a:effectLst/>
                          <a:latin typeface="Times New Roman" pitchFamily="18" charset="0"/>
                          <a:cs typeface="Times New Roman" pitchFamily="18" charset="0"/>
                        </a:rPr>
                        <a:t>Εγχρωμο</a:t>
                      </a:r>
                      <a:r>
                        <a:rPr kumimoji="0" lang="en-GB"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GB" sz="2000" b="0" i="0" u="none" strike="noStrike" cap="none" normalizeH="0" baseline="0" dirty="0" err="1">
                          <a:ln>
                            <a:noFill/>
                          </a:ln>
                          <a:solidFill>
                            <a:schemeClr val="tx1"/>
                          </a:solidFill>
                          <a:effectLst/>
                          <a:latin typeface="Times New Roman" pitchFamily="18" charset="0"/>
                          <a:cs typeface="Times New Roman" pitchFamily="18" charset="0"/>
                        </a:rPr>
                        <a:t>περισπέρμιο</a:t>
                      </a:r>
                      <a:r>
                        <a:rPr kumimoji="0" lang="en-GB" sz="2000" b="0" i="0" u="none" strike="noStrike" cap="none" normalizeH="0" baseline="0" dirty="0">
                          <a:ln>
                            <a:noFill/>
                          </a:ln>
                          <a:solidFill>
                            <a:schemeClr val="tx1"/>
                          </a:solidFill>
                          <a:effectLst/>
                          <a:latin typeface="Times New Roman" pitchFamily="18" charset="0"/>
                          <a:cs typeface="Times New Roman" pitchFamily="18" charset="0"/>
                        </a:rPr>
                        <a:t> </a:t>
                      </a:r>
                      <a:endParaRPr kumimoji="0" lang="en-GB" sz="2000" b="0" i="0" u="none" strike="noStrike" cap="none" normalizeH="0" baseline="0" dirty="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Λευκό περισπέρμιο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έγχρωμο περισπέρμιο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900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5.</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Φουσκωμένο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Σφιγμένο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φουσκομένο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900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6.</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Κίτρινο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πράσινο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633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Times New Roman" pitchFamily="18" charset="0"/>
                          <a:cs typeface="Times New Roman" pitchFamily="18" charset="0"/>
                        </a:rPr>
                        <a:t>7.</a:t>
                      </a:r>
                      <a:endParaRPr kumimoji="0" lang="en-GB"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Αξονικά άνθη</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Ακροτελικά άνθη</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Όλα αξονικά άνθη</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HellasArial" charset="0"/>
                          <a:cs typeface="Times New Roman" pitchFamily="18" charset="0"/>
                        </a:rPr>
                        <a:t> </a:t>
                      </a:r>
                      <a:endParaRPr kumimoji="0" lang="en-GB" sz="18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9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500063" y="1571625"/>
            <a:ext cx="8229600" cy="3214688"/>
          </a:xfrm>
        </p:spPr>
        <p:txBody>
          <a:bodyPr/>
          <a:lstStyle/>
          <a:p>
            <a:pPr algn="l"/>
            <a:r>
              <a:rPr lang="el-GR" sz="4000"/>
              <a:t>Και τα συνέχισε με ένα δεύτερο κύκλο πειραμάτων, διασταυρώνοντας τα φυτά της </a:t>
            </a:r>
            <a:r>
              <a:rPr lang="en-US" sz="4000"/>
              <a:t>F1 </a:t>
            </a:r>
            <a:r>
              <a:rPr lang="el-GR" sz="4000"/>
              <a:t>γενιάς μεταξύ τους. Όπου τα αποτελέσματα που πήρε ήσαν....</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Group 2"/>
          <p:cNvGraphicFramePr>
            <a:graphicFrameLocks noGrp="1"/>
          </p:cNvGraphicFramePr>
          <p:nvPr/>
        </p:nvGraphicFramePr>
        <p:xfrm>
          <a:off x="0" y="44450"/>
          <a:ext cx="9153843" cy="6589080"/>
        </p:xfrm>
        <a:graphic>
          <a:graphicData uri="http://schemas.openxmlformats.org/drawingml/2006/table">
            <a:tbl>
              <a:tblPr/>
              <a:tblGrid>
                <a:gridCol w="461963">
                  <a:extLst>
                    <a:ext uri="{9D8B030D-6E8A-4147-A177-3AD203B41FA5}">
                      <a16:colId xmlns:a16="http://schemas.microsoft.com/office/drawing/2014/main" val="20000"/>
                    </a:ext>
                  </a:extLst>
                </a:gridCol>
                <a:gridCol w="2052637">
                  <a:extLst>
                    <a:ext uri="{9D8B030D-6E8A-4147-A177-3AD203B41FA5}">
                      <a16:colId xmlns:a16="http://schemas.microsoft.com/office/drawing/2014/main" val="20001"/>
                    </a:ext>
                  </a:extLst>
                </a:gridCol>
                <a:gridCol w="1182688">
                  <a:extLst>
                    <a:ext uri="{9D8B030D-6E8A-4147-A177-3AD203B41FA5}">
                      <a16:colId xmlns:a16="http://schemas.microsoft.com/office/drawing/2014/main" val="20002"/>
                    </a:ext>
                  </a:extLst>
                </a:gridCol>
                <a:gridCol w="1384300">
                  <a:extLst>
                    <a:ext uri="{9D8B030D-6E8A-4147-A177-3AD203B41FA5}">
                      <a16:colId xmlns:a16="http://schemas.microsoft.com/office/drawing/2014/main" val="20003"/>
                    </a:ext>
                  </a:extLst>
                </a:gridCol>
                <a:gridCol w="773112">
                  <a:extLst>
                    <a:ext uri="{9D8B030D-6E8A-4147-A177-3AD203B41FA5}">
                      <a16:colId xmlns:a16="http://schemas.microsoft.com/office/drawing/2014/main" val="20004"/>
                    </a:ext>
                  </a:extLst>
                </a:gridCol>
                <a:gridCol w="1812925">
                  <a:extLst>
                    <a:ext uri="{9D8B030D-6E8A-4147-A177-3AD203B41FA5}">
                      <a16:colId xmlns:a16="http://schemas.microsoft.com/office/drawing/2014/main" val="20005"/>
                    </a:ext>
                  </a:extLst>
                </a:gridCol>
                <a:gridCol w="1277938">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tblGrid>
              <a:tr h="673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18" charset="0"/>
                          <a:cs typeface="Times New Roman" pitchFamily="18" charset="0"/>
                        </a:rPr>
                        <a:t>F1 ΥΒΡΙΔΙΚΟΙ ΓΟΝΕΙΣ</a:t>
                      </a:r>
                      <a:endParaRPr kumimoji="0" lang="en-GB" sz="1800" b="1"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18" charset="0"/>
                          <a:cs typeface="Times New Roman" pitchFamily="18" charset="0"/>
                        </a:rPr>
                        <a:t>ΑΠΟΤΕΛΕΣΜΑΤΑ F2</a:t>
                      </a:r>
                      <a:endParaRPr kumimoji="0" lang="en-GB" sz="1800" b="1"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1800" b="1" i="0" u="none" strike="noStrike" cap="none" normalizeH="0" baseline="0">
                          <a:ln>
                            <a:noFill/>
                          </a:ln>
                          <a:solidFill>
                            <a:schemeClr val="tx1"/>
                          </a:solidFill>
                          <a:effectLst/>
                          <a:latin typeface="Times New Roman" pitchFamily="18" charset="0"/>
                          <a:cs typeface="Times New Roman" pitchFamily="18" charset="0"/>
                        </a:rPr>
                        <a:t>ΑΝΑΛΟΓΙΑ </a:t>
                      </a:r>
                      <a:r>
                        <a:rPr kumimoji="0" lang="el-GR" sz="1800" b="1" i="0" u="none" strike="noStrike" cap="none" normalizeH="0" baseline="0">
                          <a:ln>
                            <a:noFill/>
                          </a:ln>
                          <a:solidFill>
                            <a:schemeClr val="tx1"/>
                          </a:solidFill>
                          <a:effectLst/>
                          <a:latin typeface="Times New Roman" pitchFamily="18" charset="0"/>
                          <a:cs typeface="Times New Roman" pitchFamily="18" charset="0"/>
                        </a:rPr>
                        <a:t> </a:t>
                      </a:r>
                      <a:r>
                        <a:rPr kumimoji="0" lang="en-GB" sz="1800" b="1" i="0" u="none" strike="noStrike" cap="none" normalizeH="0" baseline="0">
                          <a:ln>
                            <a:noFill/>
                          </a:ln>
                          <a:solidFill>
                            <a:schemeClr val="tx1"/>
                          </a:solidFill>
                          <a:effectLst/>
                          <a:latin typeface="Times New Roman" pitchFamily="18" charset="0"/>
                          <a:cs typeface="Times New Roman" pitchFamily="18" charset="0"/>
                        </a:rPr>
                        <a:t>F2</a:t>
                      </a:r>
                      <a:endParaRPr kumimoji="0" lang="en-GB" sz="1800" b="1"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extLst>
                  <a:ext uri="{0D108BD9-81ED-4DB2-BD59-A6C34878D82A}">
                    <a16:rowId xmlns:a16="http://schemas.microsoft.com/office/drawing/2014/main" val="10000"/>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 Ψηλόσωμα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787</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Ψηλόσωμα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277</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χαμηλόσωμα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2,84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Στρογγυλά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5474</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Στρογγυλά-</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1850</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ζαρωμένα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2,96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746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3.</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Κίτρινα σπέρματα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6022</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Κίτρινα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2001</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πράσινα</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3,01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4.</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Έγχρωμο περισπέρμιο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705</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Έγχρωμο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224</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λευκό</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3,15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746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5.</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Φουσκωμένο περικ/πιο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882</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Λευκό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299</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συσφιγμένο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2,95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6.</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Πράσινο περικάρπιο</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428</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Πράσινο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152</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λευκό</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2,82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744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7.</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Αξονικά άνθη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651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Αξονικά     -</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207</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ακροτελικά</a:t>
                      </a:r>
                      <a:endParaRPr kumimoji="0" lang="en-GB" sz="2000" b="0"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0" i="0" u="none" strike="noStrike" cap="none" normalizeH="0" baseline="0">
                          <a:ln>
                            <a:noFill/>
                          </a:ln>
                          <a:solidFill>
                            <a:schemeClr val="tx1"/>
                          </a:solidFill>
                          <a:effectLst/>
                          <a:latin typeface="Times New Roman" pitchFamily="18" charset="0"/>
                          <a:cs typeface="Times New Roman" pitchFamily="18" charset="0"/>
                        </a:rPr>
                        <a:t>3,14 : 1</a:t>
                      </a:r>
                      <a:endParaRPr kumimoji="0" lang="en-GB"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665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a:ln>
                          <a:noFill/>
                        </a:ln>
                        <a:solidFill>
                          <a:schemeClr val="tx1"/>
                        </a:solidFill>
                        <a:effectLst/>
                        <a:latin typeface="Arial" pitchFamily="34" charset="0"/>
                      </a:endParaRPr>
                    </a:p>
                  </a:txBody>
                  <a:tcPr horzOverflow="overflow">
                    <a:lnL cap="flat">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ΣΥΝΟΛΟ</a:t>
                      </a:r>
                      <a:endParaRPr kumimoji="0" lang="en-GB" sz="2000" b="1"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14949</a:t>
                      </a:r>
                      <a:endParaRPr kumimoji="0" lang="en-GB" sz="2000" b="1"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Επικρατή   - </a:t>
                      </a:r>
                      <a:endParaRPr kumimoji="0" lang="en-GB" sz="2000" b="1"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9875" algn="dec"/>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5010</a:t>
                      </a:r>
                      <a:endParaRPr kumimoji="0" lang="en-GB" sz="2000" b="1" i="0" u="none" strike="noStrike" cap="none" normalizeH="0" baseline="0">
                        <a:ln>
                          <a:noFill/>
                        </a:ln>
                        <a:solidFill>
                          <a:schemeClr val="tx1"/>
                        </a:solidFill>
                        <a:effectLst/>
                        <a:latin typeface="Arial" pitchFamily="34" charset="0"/>
                      </a:endParaRPr>
                    </a:p>
                  </a:txBody>
                  <a:tcP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Times New Roman" pitchFamily="18" charset="0"/>
                          <a:cs typeface="Times New Roman" pitchFamily="18" charset="0"/>
                        </a:rPr>
                        <a:t>Υπολοιπόμεν</a:t>
                      </a:r>
                      <a:r>
                        <a:rPr kumimoji="0" lang="el-GR" sz="2000" b="1" i="0" u="none" strike="noStrike" cap="none" normalizeH="0" baseline="0">
                          <a:ln>
                            <a:noFill/>
                          </a:ln>
                          <a:solidFill>
                            <a:schemeClr val="tx1"/>
                          </a:solidFill>
                          <a:effectLst/>
                          <a:latin typeface="Times New Roman" pitchFamily="18" charset="0"/>
                          <a:cs typeface="Times New Roman" pitchFamily="18" charset="0"/>
                        </a:rPr>
                        <a:t>α</a:t>
                      </a:r>
                      <a:endParaRPr kumimoji="0" lang="en-GB" sz="2000" b="1" i="0" u="none" strike="noStrike" cap="none" normalizeH="0" baseline="0">
                        <a:ln>
                          <a:noFill/>
                        </a:ln>
                        <a:solidFill>
                          <a:schemeClr val="tx1"/>
                        </a:solidFill>
                        <a:effectLst/>
                        <a:latin typeface="Arial" pitchFamily="34" charset="0"/>
                      </a:endParaRPr>
                    </a:p>
                  </a:txBody>
                  <a:tcPr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Swis721Greek BT" charset="-95"/>
                          <a:cs typeface="Times New Roman" pitchFamily="18" charset="0"/>
                        </a:rPr>
                        <a:t> </a:t>
                      </a:r>
                      <a:endParaRPr kumimoji="0" lang="en-GB" sz="2000" b="0" i="0" u="none" strike="noStrike" cap="none" normalizeH="0" baseline="0">
                        <a:ln>
                          <a:noFill/>
                        </a:ln>
                        <a:solidFill>
                          <a:schemeClr val="tx1"/>
                        </a:solidFill>
                        <a:effectLst/>
                        <a:latin typeface="Arial" pitchFamily="34" charset="0"/>
                      </a:endParaRP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250825" y="1036638"/>
            <a:ext cx="8642350" cy="4789487"/>
          </a:xfrm>
          <a:prstGeom prst="rect">
            <a:avLst/>
          </a:prstGeom>
          <a:noFill/>
          <a:ln w="9525">
            <a:noFill/>
            <a:miter lim="800000"/>
            <a:headEnd/>
            <a:tailEnd/>
          </a:ln>
        </p:spPr>
        <p:txBody>
          <a:bodyPr anchor="ctr">
            <a:spAutoFit/>
          </a:bodyPr>
          <a:lstStyle/>
          <a:p>
            <a:pPr algn="just"/>
            <a:r>
              <a:rPr lang="el-GR" sz="2800"/>
              <a:t>Ο </a:t>
            </a:r>
            <a:r>
              <a:rPr lang="en-GB" sz="2800"/>
              <a:t>Mendel</a:t>
            </a:r>
            <a:r>
              <a:rPr lang="el-GR" sz="2800"/>
              <a:t> παρατήρησε πως τα φυτά με τους επικρατείς χαρακτήρες ήταν τριπλάσια από εκείνα με τους υπολειπόμενους. Με βάση όλα τα παραπάνω διετύπωσε το «</a:t>
            </a:r>
            <a:r>
              <a:rPr lang="el-GR" sz="2800" b="1" i="1"/>
              <a:t>Νόμο του διαχωρισμού»,</a:t>
            </a:r>
            <a:r>
              <a:rPr lang="el-GR" sz="2800" i="1"/>
              <a:t> </a:t>
            </a:r>
            <a:r>
              <a:rPr lang="el-GR" sz="2800"/>
              <a:t> ο οποίος συμπυκνώνει όλα αυτά τα αποτελέσματα. Σύμφωνα με το νόμο αυτό, </a:t>
            </a:r>
            <a:r>
              <a:rPr lang="el-GR" sz="2800" i="1"/>
              <a:t>«</a:t>
            </a:r>
            <a:r>
              <a:rPr lang="el-GR" sz="2800" b="1" i="1"/>
              <a:t>΄Οταν διασταυρωθούν μεταξύ τους σημαντικοί αριθμοί υβριδίων της πρώτης γενιάς, οι γενετικοί παράγοντες διαχωρίζονται και στη συνέχεια επανασυνδυάζονται για να παραγάγουν επικρατείς και υπολειπόμενους χαρακτήρες σε μια αναλογία μεταξύ τους 3:1».</a:t>
            </a:r>
          </a:p>
        </p:txBody>
      </p:sp>
      <p:sp>
        <p:nvSpPr>
          <p:cNvPr id="47107" name="Title 2"/>
          <p:cNvSpPr>
            <a:spLocks noGrp="1"/>
          </p:cNvSpPr>
          <p:nvPr>
            <p:ph type="title"/>
          </p:nvPr>
        </p:nvSpPr>
        <p:spPr>
          <a:xfrm>
            <a:off x="457200" y="274638"/>
            <a:ext cx="8229600" cy="582612"/>
          </a:xfrm>
        </p:spPr>
        <p:txBody>
          <a:bodyPr>
            <a:normAutofit fontScale="90000"/>
          </a:bodyPr>
          <a:lstStyle/>
          <a:p>
            <a:r>
              <a:rPr lang="el-GR" sz="3600" i="1"/>
              <a:t>«</a:t>
            </a:r>
            <a:r>
              <a:rPr lang="el-GR" sz="3600" b="1" i="1"/>
              <a:t>Νόμος του διαχωρισμού»</a:t>
            </a:r>
            <a:endParaRPr lang="el-GR" sz="3600" i="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noChangeArrowheads="1"/>
          </p:cNvPicPr>
          <p:nvPr/>
        </p:nvPicPr>
        <p:blipFill>
          <a:blip r:embed="rId5" cstate="print"/>
          <a:srcRect/>
          <a:stretch>
            <a:fillRect/>
          </a:stretch>
        </p:blipFill>
        <p:spPr bwMode="auto">
          <a:xfrm>
            <a:off x="1571625" y="2071688"/>
            <a:ext cx="5438775" cy="4276725"/>
          </a:xfrm>
          <a:prstGeom prst="rect">
            <a:avLst/>
          </a:prstGeom>
          <a:noFill/>
          <a:ln w="9525">
            <a:noFill/>
            <a:miter lim="800000"/>
            <a:headEnd/>
            <a:tailEnd/>
          </a:ln>
        </p:spPr>
      </p:pic>
      <p:sp>
        <p:nvSpPr>
          <p:cNvPr id="48131" name="Title 3"/>
          <p:cNvSpPr>
            <a:spLocks noGrp="1"/>
          </p:cNvSpPr>
          <p:nvPr>
            <p:ph type="title"/>
          </p:nvPr>
        </p:nvSpPr>
        <p:spPr>
          <a:xfrm>
            <a:off x="142875" y="142875"/>
            <a:ext cx="8715375" cy="1428750"/>
          </a:xfrm>
        </p:spPr>
        <p:txBody>
          <a:bodyPr>
            <a:normAutofit fontScale="90000"/>
          </a:bodyPr>
          <a:lstStyle/>
          <a:p>
            <a:r>
              <a:rPr lang="el-GR" sz="2800"/>
              <a:t>Πώς εξήγησε ο </a:t>
            </a:r>
            <a:r>
              <a:rPr lang="en-US" sz="2800"/>
              <a:t>Mendel </a:t>
            </a:r>
            <a:r>
              <a:rPr lang="el-GR" sz="2800"/>
              <a:t>τα αποτελέσματά του: Το βασικό στοιχείο είναι πως οι χαρακτήρες είναι πάντα ανά δύο, εκτός από τους γαμέτες στους οποίους βρίσκοντα μόνο μία φορά!</a:t>
            </a:r>
          </a:p>
        </p:txBody>
      </p:sp>
      <p:pic>
        <p:nvPicPr>
          <p:cNvPr id="4" name="sl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4419600" y="3338513"/>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1931988" y="1654175"/>
            <a:ext cx="5280025" cy="3460750"/>
          </a:xfrm>
          <a:prstGeom prst="rect">
            <a:avLst/>
          </a:prstGeom>
          <a:noFill/>
          <a:ln w="9525">
            <a:noFill/>
            <a:miter lim="800000"/>
            <a:headEnd/>
            <a:tailEnd/>
          </a:ln>
        </p:spPr>
        <p:txBody>
          <a:bodyPr wrap="none" anchor="ctr">
            <a:spAutoFit/>
          </a:bodyPr>
          <a:lstStyle/>
          <a:p>
            <a:r>
              <a:rPr lang="el-GR"/>
              <a:t>.</a:t>
            </a:r>
          </a:p>
          <a:p>
            <a:pPr eaLnBrk="0" hangingPunct="0"/>
            <a:r>
              <a:rPr lang="el-GR" sz="1400"/>
              <a:t>  </a:t>
            </a:r>
            <a:r>
              <a:rPr lang="el-GR" sz="20300"/>
              <a:t> </a:t>
            </a:r>
            <a:r>
              <a:rPr lang="el-GR" sz="1400"/>
              <a:t>                                                                                       </a:t>
            </a:r>
          </a:p>
        </p:txBody>
      </p:sp>
      <p:pic>
        <p:nvPicPr>
          <p:cNvPr id="49155" name="Picture 4"/>
          <p:cNvPicPr>
            <a:picLocks noChangeAspect="1" noChangeArrowheads="1"/>
          </p:cNvPicPr>
          <p:nvPr/>
        </p:nvPicPr>
        <p:blipFill>
          <a:blip r:embed="rId6" cstate="print"/>
          <a:srcRect/>
          <a:stretch>
            <a:fillRect/>
          </a:stretch>
        </p:blipFill>
        <p:spPr bwMode="auto">
          <a:xfrm>
            <a:off x="1570038" y="1071563"/>
            <a:ext cx="5859462" cy="4602162"/>
          </a:xfrm>
          <a:prstGeom prst="rect">
            <a:avLst/>
          </a:prstGeom>
          <a:noFill/>
          <a:ln w="9525">
            <a:noFill/>
            <a:miter lim="800000"/>
            <a:headEnd/>
            <a:tailEnd/>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rcRect/>
          <a:stretch>
            <a:fillRect/>
          </a:stretch>
        </p:blipFill>
        <p:spPr bwMode="auto">
          <a:xfrm>
            <a:off x="4419600" y="3357563"/>
            <a:ext cx="304800" cy="304800"/>
          </a:xfrm>
          <a:prstGeom prst="rect">
            <a:avLst/>
          </a:prstGeom>
          <a:noFill/>
          <a:ln w="9525">
            <a:noFill/>
            <a:miter lim="800000"/>
            <a:headEnd/>
            <a:tailEnd/>
          </a:ln>
        </p:spPr>
      </p:pic>
    </p:spTree>
  </p:cSld>
  <p:clrMapOvr>
    <a:masterClrMapping/>
  </p:clrMapOvr>
  <p:transition>
    <p:sndAc>
      <p:stSnd>
        <p:snd r:embed="rId5" name="Recorded Sound"/>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p:cNvSpPr>
            <a:spLocks noGrp="1"/>
          </p:cNvSpPr>
          <p:nvPr>
            <p:ph type="title"/>
          </p:nvPr>
        </p:nvSpPr>
        <p:spPr>
          <a:xfrm>
            <a:off x="428625" y="0"/>
            <a:ext cx="8229600" cy="500063"/>
          </a:xfrm>
        </p:spPr>
        <p:txBody>
          <a:bodyPr>
            <a:normAutofit fontScale="90000"/>
          </a:bodyPr>
          <a:lstStyle/>
          <a:p>
            <a:r>
              <a:rPr lang="el-GR" sz="2800"/>
              <a:t>Ή, αν πάρουμε την περίπτωση του ύψους:</a:t>
            </a:r>
          </a:p>
        </p:txBody>
      </p:sp>
      <p:pic>
        <p:nvPicPr>
          <p:cNvPr id="50179" name="Picture 4"/>
          <p:cNvPicPr>
            <a:picLocks noChangeAspect="1" noChangeArrowheads="1"/>
          </p:cNvPicPr>
          <p:nvPr/>
        </p:nvPicPr>
        <p:blipFill>
          <a:blip r:embed="rId5" cstate="print"/>
          <a:srcRect/>
          <a:stretch>
            <a:fillRect/>
          </a:stretch>
        </p:blipFill>
        <p:spPr bwMode="auto">
          <a:xfrm>
            <a:off x="1928813" y="714375"/>
            <a:ext cx="4938712" cy="5737225"/>
          </a:xfrm>
          <a:prstGeom prst="rect">
            <a:avLst/>
          </a:prstGeom>
          <a:noFill/>
          <a:ln w="9525">
            <a:noFill/>
            <a:miter lim="800000"/>
            <a:headEnd/>
            <a:tailEnd/>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
          <p:cNvSpPr>
            <a:spLocks noChangeArrowheads="1"/>
          </p:cNvSpPr>
          <p:nvPr/>
        </p:nvSpPr>
        <p:spPr bwMode="auto">
          <a:xfrm>
            <a:off x="142875" y="301625"/>
            <a:ext cx="9001125" cy="7725192"/>
          </a:xfrm>
          <a:prstGeom prst="rect">
            <a:avLst/>
          </a:prstGeom>
          <a:noFill/>
          <a:ln w="9525">
            <a:noFill/>
            <a:miter lim="800000"/>
            <a:headEnd/>
            <a:tailEnd/>
          </a:ln>
        </p:spPr>
        <p:txBody>
          <a:bodyPr>
            <a:spAutoFit/>
          </a:bodyPr>
          <a:lstStyle/>
          <a:p>
            <a:r>
              <a:rPr lang="el-GR" sz="2800"/>
              <a:t>Η εξέλιξη θα μπορούσε να ορισθεί διαφορετικά ως αλλαγή στις γονιδιακές συχνότητες ενός πληθυσμού.</a:t>
            </a:r>
          </a:p>
          <a:p>
            <a:r>
              <a:rPr lang="el-GR" sz="2800" u="sng"/>
              <a:t>«Πληθυσμιακή </a:t>
            </a:r>
            <a:r>
              <a:rPr lang="en-US" sz="2800" u="sng"/>
              <a:t>vs </a:t>
            </a:r>
            <a:r>
              <a:rPr lang="el-GR" sz="2800" u="sng"/>
              <a:t>Τυπολογική Οπτική» –ΤΙΤΛΟΣ </a:t>
            </a:r>
            <a:r>
              <a:rPr lang="en-US" sz="2800" u="sng"/>
              <a:t>VIDEO</a:t>
            </a:r>
            <a:r>
              <a:rPr lang="el-GR" sz="2800" u="sng"/>
              <a:t>. </a:t>
            </a:r>
            <a:endParaRPr lang="en-US" sz="2800" u="sng"/>
          </a:p>
          <a:p>
            <a:r>
              <a:rPr lang="en-US" sz="1600" u="sng"/>
              <a:t>SOS: </a:t>
            </a:r>
            <a:r>
              <a:rPr lang="el-GR" sz="1600" u="sng"/>
              <a:t>Δείτε το </a:t>
            </a:r>
            <a:r>
              <a:rPr lang="en-US" sz="1600" u="sng"/>
              <a:t>video, </a:t>
            </a:r>
            <a:r>
              <a:rPr lang="el-GR" sz="1600" u="sng"/>
              <a:t>στα </a:t>
            </a:r>
            <a:r>
              <a:rPr lang="en-US" sz="1600" u="sng"/>
              <a:t>Multimedia </a:t>
            </a:r>
          </a:p>
          <a:p>
            <a:r>
              <a:rPr lang="el-GR" sz="2000" b="1"/>
              <a:t>Μετάλλαξη: Οι </a:t>
            </a:r>
            <a:r>
              <a:rPr lang="el-GR" sz="2000" b="1" u="sng"/>
              <a:t>συνεχείς</a:t>
            </a:r>
            <a:r>
              <a:rPr lang="el-GR" sz="2000" b="1"/>
              <a:t>, </a:t>
            </a:r>
            <a:r>
              <a:rPr lang="el-GR" sz="2000" b="1" u="sng"/>
              <a:t>τυχαίες αλλαγές </a:t>
            </a:r>
            <a:r>
              <a:rPr lang="el-GR" sz="2000" b="1"/>
              <a:t>που συμβαίνουν σε </a:t>
            </a:r>
            <a:r>
              <a:rPr lang="el-GR" sz="2000" b="1" u="sng"/>
              <a:t>ατομικό επίπεδο</a:t>
            </a:r>
            <a:r>
              <a:rPr lang="el-GR" sz="2000" b="1"/>
              <a:t> ως η κινητήρια δύναμη πάνω στην οποία δρα η Φυσική Επιλογή (ΦΕ). </a:t>
            </a:r>
            <a:r>
              <a:rPr lang="el-GR" sz="2000" b="1" u="sng"/>
              <a:t>Το τυχαίο στη βιολογία!!!!!</a:t>
            </a:r>
            <a:endParaRPr lang="el-GR" sz="2000" u="sng"/>
          </a:p>
          <a:p>
            <a:r>
              <a:rPr lang="el-GR" sz="2000"/>
              <a:t>Ως μετάλλαξη ορίζουμε τις κληρονομήσιμες αλλαγές στη δομή των γονιδίων και των χρωμοσωμάτων. Οι μεταλλάξεις μπορούν ν' αλλάξουν διάφορα χαρακτηριστικά του οργανισμού: δομικά, φυσιολογικά, βιοχημικά ή ηθολογικά. Είναι, συνήθως, καταστροφικές, π.χ. </a:t>
            </a:r>
            <a:r>
              <a:rPr lang="en-US" sz="2000"/>
              <a:t>M</a:t>
            </a:r>
            <a:r>
              <a:rPr lang="el-GR" sz="2000"/>
              <a:t>υϊκή δυστροφία στον άνθρωπο. Μερικές όμως μπορεί να είναι ουδέτερες και άλλες, όπως οι μεταλλάξεις γονιδίων που ελέγχουν ποσοτικά χαρακτηριστικά (π.χ. ημερήσια παραγωγή γάλακτος μιας αγελάδας), μπορούν να προκαλέσουν ευνοϊκή γενετική ποικιλομορφία.</a:t>
            </a:r>
            <a:r>
              <a:rPr lang="el-GR" sz="2800"/>
              <a:t> </a:t>
            </a:r>
          </a:p>
          <a:p>
            <a:r>
              <a:rPr lang="el-GR" sz="2800"/>
              <a:t>Και ενώ οι Μεταλλάξεις είναι τυχαία γεγονότα που συμβαίνουν σε ατομικό επίπεδο, Η ΦΕ ΔΡΑ ΠΑΝΩ ΣΕ ΠΛΗΘΥΣΜΟΥΣ (ΠΛΗΘΥΣΜΙΑΚΗ ΟΠΤΙΚΗ).</a:t>
            </a:r>
          </a:p>
          <a:p>
            <a:endParaRPr lang="el-GR" sz="2800" u="sng"/>
          </a:p>
          <a:p>
            <a:endParaRPr lang="el-GR" sz="2800" u="sng"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2"/>
          <p:cNvSpPr txBox="1">
            <a:spLocks noChangeArrowheads="1"/>
          </p:cNvSpPr>
          <p:nvPr/>
        </p:nvSpPr>
        <p:spPr bwMode="auto">
          <a:xfrm>
            <a:off x="1285875" y="1357313"/>
            <a:ext cx="5786438" cy="2800350"/>
          </a:xfrm>
          <a:prstGeom prst="rect">
            <a:avLst/>
          </a:prstGeom>
          <a:noFill/>
          <a:ln w="9525">
            <a:noFill/>
            <a:miter lim="800000"/>
            <a:headEnd/>
            <a:tailEnd/>
          </a:ln>
        </p:spPr>
        <p:txBody>
          <a:bodyPr>
            <a:spAutoFit/>
          </a:bodyPr>
          <a:lstStyle/>
          <a:p>
            <a:r>
              <a:rPr lang="en-US" sz="3200"/>
              <a:t>          </a:t>
            </a:r>
            <a:r>
              <a:rPr lang="el-GR" sz="3200"/>
              <a:t>            </a:t>
            </a:r>
            <a:r>
              <a:rPr lang="en-US" sz="3200"/>
              <a:t>YY </a:t>
            </a:r>
            <a:r>
              <a:rPr lang="en-US" sz="4800"/>
              <a:t>X</a:t>
            </a:r>
            <a:r>
              <a:rPr lang="en-US" sz="3200"/>
              <a:t> yy</a:t>
            </a:r>
          </a:p>
          <a:p>
            <a:endParaRPr lang="en-US" sz="3200"/>
          </a:p>
          <a:p>
            <a:r>
              <a:rPr lang="el-GR" sz="3200"/>
              <a:t>Γαμέτες           Υ,        </a:t>
            </a:r>
            <a:r>
              <a:rPr lang="en-US" sz="3200"/>
              <a:t>y</a:t>
            </a:r>
          </a:p>
          <a:p>
            <a:endParaRPr lang="en-US" sz="3200"/>
          </a:p>
          <a:p>
            <a:endParaRPr lang="el-GR" sz="3200"/>
          </a:p>
        </p:txBody>
      </p:sp>
      <p:cxnSp>
        <p:nvCxnSpPr>
          <p:cNvPr id="5" name="Straight Arrow Connector 4"/>
          <p:cNvCxnSpPr/>
          <p:nvPr/>
        </p:nvCxnSpPr>
        <p:spPr>
          <a:xfrm rot="5400000">
            <a:off x="3713957" y="2213769"/>
            <a:ext cx="5715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6200000" flipH="1">
            <a:off x="4929188" y="2143125"/>
            <a:ext cx="500062"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205" name="TextBox 9"/>
          <p:cNvSpPr txBox="1">
            <a:spLocks noChangeArrowheads="1"/>
          </p:cNvSpPr>
          <p:nvPr/>
        </p:nvSpPr>
        <p:spPr bwMode="auto">
          <a:xfrm>
            <a:off x="1357313" y="3571875"/>
            <a:ext cx="6929437" cy="2586038"/>
          </a:xfrm>
          <a:prstGeom prst="rect">
            <a:avLst/>
          </a:prstGeom>
          <a:noFill/>
          <a:ln w="9525">
            <a:noFill/>
            <a:miter lim="800000"/>
            <a:headEnd/>
            <a:tailEnd/>
          </a:ln>
        </p:spPr>
        <p:txBody>
          <a:bodyPr>
            <a:spAutoFit/>
          </a:bodyPr>
          <a:lstStyle/>
          <a:p>
            <a:r>
              <a:rPr lang="el-GR"/>
              <a:t>Όταν ενωθούν μεταξύ τους οι γαμέτες αυτοί τί θα πάρουμε;</a:t>
            </a:r>
          </a:p>
          <a:p>
            <a:r>
              <a:rPr lang="el-GR"/>
              <a:t>Μα τί άλλο από φυτά που θά έχουν στο αρχικό γονιμοποιημένο ωάριο ένα Υ και ένα </a:t>
            </a:r>
            <a:r>
              <a:rPr lang="en-US"/>
              <a:t>y….. </a:t>
            </a:r>
            <a:r>
              <a:rPr lang="el-GR"/>
              <a:t>Θα είναι δηλ. </a:t>
            </a:r>
            <a:r>
              <a:rPr lang="el-GR" u="sng"/>
              <a:t>Υ</a:t>
            </a:r>
            <a:r>
              <a:rPr lang="en-US" u="sng"/>
              <a:t>y </a:t>
            </a:r>
            <a:r>
              <a:rPr lang="el-GR" u="sng"/>
              <a:t>φυτά</a:t>
            </a:r>
            <a:r>
              <a:rPr lang="el-GR"/>
              <a:t>. </a:t>
            </a:r>
          </a:p>
          <a:p>
            <a:r>
              <a:rPr lang="el-GR"/>
              <a:t>Στην περίπτωση αυτή όμως επειδή το γενετικό χαρακτηριστικό Υ επικρατεί στο </a:t>
            </a:r>
            <a:r>
              <a:rPr lang="en-US"/>
              <a:t>y </a:t>
            </a:r>
            <a:r>
              <a:rPr lang="el-GR"/>
              <a:t>(το καταπιέζει..... Το καπελώνει........, οπότε το χαρακτηριστικό χαμηλόσωμο (</a:t>
            </a:r>
            <a:r>
              <a:rPr lang="en-US"/>
              <a:t>y) </a:t>
            </a:r>
            <a:r>
              <a:rPr lang="el-GR"/>
              <a:t>δεν εμφανίζεται.... Κρύβεται.... Γι’ αυτό και όλα τα φυτά της </a:t>
            </a:r>
            <a:r>
              <a:rPr lang="en-US"/>
              <a:t>F1  </a:t>
            </a:r>
            <a:r>
              <a:rPr lang="el-GR"/>
              <a:t>γενεάς είναι όλα ψηλόσωμα. Έτσι, ενώ έχουν γονότυπο </a:t>
            </a:r>
            <a:r>
              <a:rPr lang="en-US"/>
              <a:t>Yy </a:t>
            </a:r>
            <a:r>
              <a:rPr lang="el-GR"/>
              <a:t>που έχει και το </a:t>
            </a:r>
            <a:r>
              <a:rPr lang="en-US"/>
              <a:t>y, </a:t>
            </a:r>
            <a:r>
              <a:rPr lang="el-GR"/>
              <a:t>ΦΑΙΝΟΝΤΑΙ όλα ψηλόσωμα (φαινότυπος).</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60"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2"/>
          <p:cNvSpPr>
            <a:spLocks noGrp="1"/>
          </p:cNvSpPr>
          <p:nvPr>
            <p:ph type="title"/>
          </p:nvPr>
        </p:nvSpPr>
        <p:spPr>
          <a:xfrm>
            <a:off x="428625" y="0"/>
            <a:ext cx="8229600" cy="500063"/>
          </a:xfrm>
        </p:spPr>
        <p:txBody>
          <a:bodyPr>
            <a:normAutofit fontScale="90000"/>
          </a:bodyPr>
          <a:lstStyle/>
          <a:p>
            <a:r>
              <a:rPr lang="el-GR" sz="2800"/>
              <a:t>Ή, αν πάρουμε την περίπτωση του ύψους:</a:t>
            </a:r>
          </a:p>
        </p:txBody>
      </p:sp>
      <p:pic>
        <p:nvPicPr>
          <p:cNvPr id="52227" name="Picture 4"/>
          <p:cNvPicPr>
            <a:picLocks noChangeAspect="1" noChangeArrowheads="1"/>
          </p:cNvPicPr>
          <p:nvPr/>
        </p:nvPicPr>
        <p:blipFill>
          <a:blip r:embed="rId5" cstate="print"/>
          <a:srcRect/>
          <a:stretch>
            <a:fillRect/>
          </a:stretch>
        </p:blipFill>
        <p:spPr bwMode="auto">
          <a:xfrm>
            <a:off x="1928813" y="714375"/>
            <a:ext cx="4938712" cy="5737225"/>
          </a:xfrm>
          <a:prstGeom prst="rect">
            <a:avLst/>
          </a:prstGeom>
          <a:noFill/>
          <a:ln w="9525">
            <a:noFill/>
            <a:miter lim="800000"/>
            <a:headEnd/>
            <a:tailEnd/>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4419600" y="3276600"/>
            <a:ext cx="304800" cy="304800"/>
          </a:xfrm>
          <a:prstGeom prst="rect">
            <a:avLst/>
          </a:prstGeom>
          <a:noFill/>
          <a:ln w="9525">
            <a:noFill/>
            <a:miter lim="800000"/>
            <a:headEnd/>
            <a:tailEnd/>
          </a:ln>
        </p:spPr>
      </p:pic>
      <p:cxnSp>
        <p:nvCxnSpPr>
          <p:cNvPr id="6" name="Straight Arrow Connector 5"/>
          <p:cNvCxnSpPr/>
          <p:nvPr/>
        </p:nvCxnSpPr>
        <p:spPr>
          <a:xfrm>
            <a:off x="500063" y="5357813"/>
            <a:ext cx="1571625"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Action Button: Forward or Next 6">
            <a:hlinkClick r:id="" action="ppaction://hlinkshowjump?jump=nextslide" highlightClick="1"/>
          </p:cNvPr>
          <p:cNvSpPr/>
          <p:nvPr/>
        </p:nvSpPr>
        <p:spPr>
          <a:xfrm>
            <a:off x="1928813" y="5286375"/>
            <a:ext cx="214312" cy="214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5" cstate="print"/>
          <a:srcRect/>
          <a:stretch>
            <a:fillRect/>
          </a:stretch>
        </p:blipFill>
        <p:spPr bwMode="auto">
          <a:xfrm>
            <a:off x="1649413" y="1785938"/>
            <a:ext cx="5530850" cy="4181475"/>
          </a:xfrm>
          <a:prstGeom prst="rect">
            <a:avLst/>
          </a:prstGeom>
          <a:noFill/>
          <a:ln w="9525">
            <a:noFill/>
            <a:miter lim="800000"/>
            <a:headEnd/>
            <a:tailEnd/>
          </a:ln>
        </p:spPr>
      </p:pic>
      <p:sp>
        <p:nvSpPr>
          <p:cNvPr id="53251" name="Title 3"/>
          <p:cNvSpPr>
            <a:spLocks noGrp="1"/>
          </p:cNvSpPr>
          <p:nvPr>
            <p:ph type="title"/>
          </p:nvPr>
        </p:nvSpPr>
        <p:spPr>
          <a:xfrm>
            <a:off x="214313" y="214313"/>
            <a:ext cx="8643937" cy="1500187"/>
          </a:xfrm>
        </p:spPr>
        <p:txBody>
          <a:bodyPr>
            <a:normAutofit fontScale="90000"/>
          </a:bodyPr>
          <a:lstStyle/>
          <a:p>
            <a:pPr algn="l"/>
            <a:r>
              <a:rPr lang="el-GR" sz="2800"/>
              <a:t>Δημιουργούμε ένα αβάκειο του </a:t>
            </a:r>
            <a:r>
              <a:rPr lang="en-US" sz="2800"/>
              <a:t>Punnett </a:t>
            </a:r>
            <a:r>
              <a:rPr lang="el-GR" sz="2800"/>
              <a:t>όπου τοποθετούμε τους τύπους των αρσενικών γαμετών στη μια μεριά και τους τύπους των θηλυκών στην άλλη.</a:t>
            </a:r>
          </a:p>
        </p:txBody>
      </p:sp>
      <p:cxnSp>
        <p:nvCxnSpPr>
          <p:cNvPr id="5" name="Straight Connector 4"/>
          <p:cNvCxnSpPr/>
          <p:nvPr/>
        </p:nvCxnSpPr>
        <p:spPr>
          <a:xfrm rot="5400000">
            <a:off x="319882" y="2964656"/>
            <a:ext cx="16446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998538" y="2928938"/>
            <a:ext cx="1430337"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14375" y="2571750"/>
            <a:ext cx="150018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2938" y="3143250"/>
            <a:ext cx="1571625"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79" fill="hold"/>
                                        <p:tgtEl>
                                          <p:spTgt spid="12"/>
                                        </p:tgtEl>
                                      </p:cBhvr>
                                    </p:cmd>
                                  </p:childTnLst>
                                </p:cTn>
                              </p:par>
                            </p:childTnLst>
                          </p:cTn>
                        </p:par>
                      </p:childTnLst>
                    </p:cTn>
                  </p:par>
                </p:childTnLst>
              </p:cTn>
              <p:nextCondLst>
                <p:cond evt="onClick" delay="0">
                  <p:tgtEl>
                    <p:spTgt spid="1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ChangeAspect="1" noChangeArrowheads="1"/>
          </p:cNvPicPr>
          <p:nvPr/>
        </p:nvPicPr>
        <p:blipFill>
          <a:blip r:embed="rId2" cstate="print"/>
          <a:srcRect/>
          <a:stretch>
            <a:fillRect/>
          </a:stretch>
        </p:blipFill>
        <p:spPr bwMode="auto">
          <a:xfrm>
            <a:off x="1928813" y="0"/>
            <a:ext cx="5530850" cy="4181475"/>
          </a:xfrm>
          <a:prstGeom prst="rect">
            <a:avLst/>
          </a:prstGeom>
          <a:noFill/>
          <a:ln w="9525">
            <a:noFill/>
            <a:miter lim="800000"/>
            <a:headEnd/>
            <a:tailEnd/>
          </a:ln>
        </p:spPr>
      </p:pic>
      <p:sp>
        <p:nvSpPr>
          <p:cNvPr id="54275" name="TextBox 3"/>
          <p:cNvSpPr txBox="1">
            <a:spLocks noChangeArrowheads="1"/>
          </p:cNvSpPr>
          <p:nvPr/>
        </p:nvSpPr>
        <p:spPr bwMode="auto">
          <a:xfrm>
            <a:off x="1928813" y="5143500"/>
            <a:ext cx="5857875" cy="646113"/>
          </a:xfrm>
          <a:prstGeom prst="rect">
            <a:avLst/>
          </a:prstGeom>
          <a:noFill/>
          <a:ln w="9525">
            <a:noFill/>
            <a:miter lim="800000"/>
            <a:headEnd/>
            <a:tailEnd/>
          </a:ln>
        </p:spPr>
        <p:txBody>
          <a:bodyPr>
            <a:spAutoFit/>
          </a:bodyPr>
          <a:lstStyle/>
          <a:p>
            <a:r>
              <a:rPr lang="en-US" sz="3600"/>
              <a:t>YY,   Yy, Yy,   yy</a:t>
            </a:r>
            <a:endParaRPr lang="el-GR" sz="3600"/>
          </a:p>
        </p:txBody>
      </p:sp>
      <p:cxnSp>
        <p:nvCxnSpPr>
          <p:cNvPr id="6" name="Straight Connector 5"/>
          <p:cNvCxnSpPr/>
          <p:nvPr/>
        </p:nvCxnSpPr>
        <p:spPr>
          <a:xfrm rot="16200000" flipH="1">
            <a:off x="3821907" y="5464969"/>
            <a:ext cx="1500187" cy="142875"/>
          </a:xfrm>
          <a:prstGeom prst="line">
            <a:avLst/>
          </a:prstGeom>
        </p:spPr>
        <p:style>
          <a:lnRef idx="1">
            <a:schemeClr val="accent1"/>
          </a:lnRef>
          <a:fillRef idx="0">
            <a:schemeClr val="accent1"/>
          </a:fillRef>
          <a:effectRef idx="0">
            <a:schemeClr val="accent1"/>
          </a:effectRef>
          <a:fontRef idx="minor">
            <a:schemeClr val="tx1"/>
          </a:fontRef>
        </p:style>
      </p:cxnSp>
      <p:sp>
        <p:nvSpPr>
          <p:cNvPr id="54277" name="TextBox 6"/>
          <p:cNvSpPr txBox="1">
            <a:spLocks noChangeArrowheads="1"/>
          </p:cNvSpPr>
          <p:nvPr/>
        </p:nvSpPr>
        <p:spPr bwMode="auto">
          <a:xfrm>
            <a:off x="1357313" y="5929313"/>
            <a:ext cx="2214562" cy="369887"/>
          </a:xfrm>
          <a:prstGeom prst="rect">
            <a:avLst/>
          </a:prstGeom>
          <a:noFill/>
          <a:ln w="9525">
            <a:noFill/>
            <a:miter lim="800000"/>
            <a:headEnd/>
            <a:tailEnd/>
          </a:ln>
        </p:spPr>
        <p:txBody>
          <a:bodyPr>
            <a:spAutoFit/>
          </a:bodyPr>
          <a:lstStyle/>
          <a:p>
            <a:r>
              <a:rPr lang="el-GR"/>
              <a:t>Ψηλόσωμα</a:t>
            </a:r>
          </a:p>
        </p:txBody>
      </p:sp>
      <p:sp>
        <p:nvSpPr>
          <p:cNvPr id="54278" name="TextBox 7"/>
          <p:cNvSpPr txBox="1">
            <a:spLocks noChangeArrowheads="1"/>
          </p:cNvSpPr>
          <p:nvPr/>
        </p:nvSpPr>
        <p:spPr bwMode="auto">
          <a:xfrm>
            <a:off x="5715000" y="5786438"/>
            <a:ext cx="1571625" cy="369887"/>
          </a:xfrm>
          <a:prstGeom prst="rect">
            <a:avLst/>
          </a:prstGeom>
          <a:noFill/>
          <a:ln w="9525">
            <a:noFill/>
            <a:miter lim="800000"/>
            <a:headEnd/>
            <a:tailEnd/>
          </a:ln>
        </p:spPr>
        <p:txBody>
          <a:bodyPr>
            <a:spAutoFit/>
          </a:bodyPr>
          <a:lstStyle/>
          <a:p>
            <a:r>
              <a:rPr lang="el-GR"/>
              <a:t>χαμηλόσωμο</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4" cstate="print"/>
          <a:srcRect/>
          <a:stretch>
            <a:fillRect/>
          </a:stretch>
        </p:blipFill>
        <p:spPr bwMode="auto">
          <a:xfrm>
            <a:off x="2428875" y="150813"/>
            <a:ext cx="4786313" cy="7319962"/>
          </a:xfrm>
          <a:prstGeom prst="rect">
            <a:avLst/>
          </a:prstGeom>
          <a:noFill/>
          <a:ln w="9525">
            <a:noFill/>
            <a:miter lim="800000"/>
            <a:headEnd/>
            <a:tailEnd/>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5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274638"/>
            <a:ext cx="8229600" cy="563562"/>
          </a:xfrm>
        </p:spPr>
        <p:txBody>
          <a:bodyPr/>
          <a:lstStyle/>
          <a:p>
            <a:pPr eaLnBrk="1" hangingPunct="1"/>
            <a:r>
              <a:rPr lang="el-GR" sz="2400"/>
              <a:t>Αλφισμός</a:t>
            </a:r>
          </a:p>
        </p:txBody>
      </p:sp>
      <p:pic>
        <p:nvPicPr>
          <p:cNvPr id="56323" name="Picture 2"/>
          <p:cNvPicPr>
            <a:picLocks noChangeAspect="1" noChangeArrowheads="1"/>
          </p:cNvPicPr>
          <p:nvPr/>
        </p:nvPicPr>
        <p:blipFill>
          <a:blip r:embed="rId5" cstate="print"/>
          <a:srcRect/>
          <a:stretch>
            <a:fillRect/>
          </a:stretch>
        </p:blipFill>
        <p:spPr bwMode="auto">
          <a:xfrm>
            <a:off x="1981200" y="1271588"/>
            <a:ext cx="4495800" cy="5092700"/>
          </a:xfrm>
          <a:prstGeom prst="rect">
            <a:avLst/>
          </a:prstGeom>
          <a:noFill/>
          <a:ln w="9525">
            <a:noFill/>
            <a:miter lim="800000"/>
            <a:headEnd/>
            <a:tailEnd/>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4419600" y="3276600"/>
            <a:ext cx="304800" cy="304800"/>
          </a:xfrm>
          <a:prstGeom prst="rect">
            <a:avLst/>
          </a:prstGeom>
          <a:noFill/>
          <a:ln w="9525">
            <a:noFill/>
            <a:miter lim="800000"/>
            <a:headEnd/>
            <a:tailEnd/>
          </a:ln>
        </p:spPr>
      </p:pic>
      <p:sp>
        <p:nvSpPr>
          <p:cNvPr id="56325" name="TextBox 4"/>
          <p:cNvSpPr txBox="1">
            <a:spLocks noChangeArrowheads="1"/>
          </p:cNvSpPr>
          <p:nvPr/>
        </p:nvSpPr>
        <p:spPr bwMode="auto">
          <a:xfrm>
            <a:off x="5500688" y="357188"/>
            <a:ext cx="1500187" cy="461962"/>
          </a:xfrm>
          <a:prstGeom prst="rect">
            <a:avLst/>
          </a:prstGeom>
          <a:noFill/>
          <a:ln w="9525">
            <a:noFill/>
            <a:miter lim="800000"/>
            <a:headEnd/>
            <a:tailEnd/>
          </a:ln>
        </p:spPr>
        <p:txBody>
          <a:bodyPr>
            <a:spAutoFit/>
          </a:bodyPr>
          <a:lstStyle/>
          <a:p>
            <a:r>
              <a:rPr lang="el-GR" sz="2400"/>
              <a:t>=αα</a:t>
            </a:r>
          </a:p>
        </p:txBody>
      </p:sp>
      <p:sp>
        <p:nvSpPr>
          <p:cNvPr id="56326" name="TextBox 6"/>
          <p:cNvSpPr txBox="1">
            <a:spLocks noChangeArrowheads="1"/>
          </p:cNvSpPr>
          <p:nvPr/>
        </p:nvSpPr>
        <p:spPr bwMode="auto">
          <a:xfrm>
            <a:off x="7000875" y="4500563"/>
            <a:ext cx="1785938" cy="923925"/>
          </a:xfrm>
          <a:prstGeom prst="rect">
            <a:avLst/>
          </a:prstGeom>
          <a:noFill/>
          <a:ln w="9525">
            <a:noFill/>
            <a:miter lim="800000"/>
            <a:headEnd/>
            <a:tailEnd/>
          </a:ln>
        </p:spPr>
        <p:txBody>
          <a:bodyPr>
            <a:spAutoFit/>
          </a:bodyPr>
          <a:lstStyle/>
          <a:p>
            <a:r>
              <a:rPr lang="el-GR"/>
              <a:t>Ένα άτομο που δεν πάσχει είναι ΑΑ είτε αα</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5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274638"/>
            <a:ext cx="9684568" cy="715962"/>
          </a:xfrm>
        </p:spPr>
        <p:txBody>
          <a:bodyPr>
            <a:normAutofit fontScale="90000"/>
          </a:bodyPr>
          <a:lstStyle/>
          <a:p>
            <a:pPr eaLnBrk="1" hangingPunct="1">
              <a:defRPr/>
            </a:pPr>
            <a:r>
              <a:rPr lang="el-GR" sz="4000" dirty="0">
                <a:latin typeface="Times New Roman" pitchFamily="18" charset="0"/>
                <a:cs typeface="Times New Roman" pitchFamily="18" charset="0"/>
              </a:rPr>
              <a:t>Κοινοί κληρονομικοί χαρακτήρες στον άνθρωπο:</a:t>
            </a:r>
            <a:br>
              <a:rPr lang="el-GR" sz="4000" dirty="0"/>
            </a:br>
            <a:endParaRPr lang="el-GR" sz="4000" dirty="0"/>
          </a:p>
        </p:txBody>
      </p:sp>
      <p:sp>
        <p:nvSpPr>
          <p:cNvPr id="57347" name="Rectangle 1"/>
          <p:cNvSpPr>
            <a:spLocks noChangeArrowheads="1"/>
          </p:cNvSpPr>
          <p:nvPr/>
        </p:nvSpPr>
        <p:spPr bwMode="auto">
          <a:xfrm>
            <a:off x="357188" y="1000125"/>
            <a:ext cx="8229600" cy="5200650"/>
          </a:xfrm>
          <a:prstGeom prst="rect">
            <a:avLst/>
          </a:prstGeom>
          <a:noFill/>
          <a:ln w="9525">
            <a:noFill/>
            <a:miter lim="800000"/>
            <a:headEnd/>
            <a:tailEnd/>
          </a:ln>
        </p:spPr>
        <p:txBody>
          <a:bodyPr anchor="ctr">
            <a:spAutoFit/>
          </a:bodyPr>
          <a:lstStyle/>
          <a:p>
            <a:pPr indent="107950" algn="just" eaLnBrk="0" hangingPunct="0">
              <a:tabLst>
                <a:tab pos="450850" algn="l"/>
                <a:tab pos="2879725" algn="l"/>
              </a:tabLst>
            </a:pPr>
            <a:r>
              <a:rPr lang="el-GR" sz="2000">
                <a:latin typeface="Times New Roman" pitchFamily="18" charset="0"/>
                <a:cs typeface="Times New Roman" pitchFamily="18" charset="0"/>
              </a:rPr>
              <a:t>	</a:t>
            </a:r>
            <a:r>
              <a:rPr lang="el-GR" sz="2800" b="1">
                <a:latin typeface="Times New Roman" pitchFamily="18" charset="0"/>
                <a:cs typeface="Times New Roman" pitchFamily="18" charset="0"/>
              </a:rPr>
              <a:t>     </a:t>
            </a:r>
            <a:r>
              <a:rPr lang="el-GR" sz="2800" b="1" u="sng">
                <a:latin typeface="Times New Roman" pitchFamily="18" charset="0"/>
                <a:cs typeface="Times New Roman" pitchFamily="18" charset="0"/>
              </a:rPr>
              <a:t>Επικρατής</a:t>
            </a:r>
            <a:r>
              <a:rPr lang="el-GR" sz="2800" b="1">
                <a:latin typeface="Times New Roman" pitchFamily="18" charset="0"/>
                <a:cs typeface="Times New Roman" pitchFamily="18" charset="0"/>
              </a:rPr>
              <a:t> 	                       </a:t>
            </a:r>
            <a:r>
              <a:rPr lang="el-GR" sz="2800" b="1" u="sng">
                <a:latin typeface="Times New Roman" pitchFamily="18" charset="0"/>
                <a:cs typeface="Times New Roman" pitchFamily="18" charset="0"/>
              </a:rPr>
              <a:t>Υπολειπόμενος</a:t>
            </a:r>
            <a:endParaRPr lang="el-GR" sz="2400" b="1"/>
          </a:p>
          <a:p>
            <a:pPr indent="107950" algn="just" eaLnBrk="0" hangingPunct="0">
              <a:tabLst>
                <a:tab pos="450850" algn="l"/>
                <a:tab pos="2879725" algn="l"/>
              </a:tabLst>
            </a:pPr>
            <a:r>
              <a:rPr lang="el-GR" sz="2800">
                <a:latin typeface="Times New Roman" pitchFamily="18" charset="0"/>
                <a:cs typeface="Times New Roman" pitchFamily="18" charset="0"/>
              </a:rPr>
              <a:t>	Σκουρόχρωμα μαλλιά 	Ανοιχτόχρωμα μαλλιά</a:t>
            </a:r>
            <a:endParaRPr lang="el-GR" sz="2400"/>
          </a:p>
          <a:p>
            <a:pPr indent="107950" algn="just" eaLnBrk="0" hangingPunct="0">
              <a:tabLst>
                <a:tab pos="450850" algn="l"/>
                <a:tab pos="2879725" algn="l"/>
              </a:tabLst>
            </a:pPr>
            <a:r>
              <a:rPr lang="el-GR" sz="2800">
                <a:latin typeface="Times New Roman" pitchFamily="18" charset="0"/>
                <a:cs typeface="Times New Roman" pitchFamily="18" charset="0"/>
              </a:rPr>
              <a:t>	Κατσαρά μαλλιά 	           Ισια μαλλιά</a:t>
            </a:r>
            <a:endParaRPr lang="el-GR" sz="2400"/>
          </a:p>
          <a:p>
            <a:pPr indent="107950" algn="just" eaLnBrk="0" hangingPunct="0">
              <a:tabLst>
                <a:tab pos="450850" algn="l"/>
                <a:tab pos="2879725" algn="l"/>
              </a:tabLst>
            </a:pPr>
            <a:r>
              <a:rPr lang="el-GR" sz="2800">
                <a:latin typeface="Times New Roman" pitchFamily="18" charset="0"/>
                <a:cs typeface="Times New Roman" pitchFamily="18" charset="0"/>
              </a:rPr>
              <a:t>	Κανονική χρωστική 	          Αλφισμός</a:t>
            </a:r>
            <a:endParaRPr lang="el-GR" sz="2400"/>
          </a:p>
          <a:p>
            <a:pPr indent="107950" algn="just" eaLnBrk="0" hangingPunct="0">
              <a:tabLst>
                <a:tab pos="450850" algn="l"/>
                <a:tab pos="2879725" algn="l"/>
              </a:tabLst>
            </a:pPr>
            <a:r>
              <a:rPr lang="el-GR" sz="2800">
                <a:latin typeface="Times New Roman" pitchFamily="18" charset="0"/>
                <a:cs typeface="Times New Roman" pitchFamily="18" charset="0"/>
              </a:rPr>
              <a:t>	Ελεύθερος λοβός αυτιού 	Κολλημένος λοβός</a:t>
            </a:r>
            <a:endParaRPr lang="el-GR" sz="2400"/>
          </a:p>
          <a:p>
            <a:pPr indent="107950" algn="just" eaLnBrk="0" hangingPunct="0">
              <a:tabLst>
                <a:tab pos="450850" algn="l"/>
                <a:tab pos="2879725" algn="l"/>
              </a:tabLst>
            </a:pPr>
            <a:r>
              <a:rPr lang="el-GR" sz="2800">
                <a:latin typeface="Times New Roman" pitchFamily="18" charset="0"/>
                <a:cs typeface="Times New Roman" pitchFamily="18" charset="0"/>
              </a:rPr>
              <a:t>	Τούφα λευκών μαλλιών 	Κανονικά μαλλιά</a:t>
            </a:r>
            <a:endParaRPr lang="el-GR" sz="2400"/>
          </a:p>
          <a:p>
            <a:pPr indent="107950" algn="just" eaLnBrk="0" hangingPunct="0">
              <a:tabLst>
                <a:tab pos="450850" algn="l"/>
                <a:tab pos="2879725" algn="l"/>
              </a:tabLst>
            </a:pPr>
            <a:r>
              <a:rPr lang="el-GR" sz="2800">
                <a:latin typeface="Times New Roman" pitchFamily="18" charset="0"/>
                <a:cs typeface="Times New Roman" pitchFamily="18" charset="0"/>
              </a:rPr>
              <a:t>	Θετικό </a:t>
            </a:r>
            <a:r>
              <a:rPr lang="en-GB" sz="2800">
                <a:latin typeface="Times New Roman" pitchFamily="18" charset="0"/>
                <a:cs typeface="Times New Roman" pitchFamily="18" charset="0"/>
              </a:rPr>
              <a:t>Rhesus</a:t>
            </a:r>
            <a:r>
              <a:rPr lang="el-GR" sz="2800">
                <a:latin typeface="Times New Roman" pitchFamily="18" charset="0"/>
                <a:cs typeface="Times New Roman" pitchFamily="18" charset="0"/>
              </a:rPr>
              <a:t> 	                   Αρνητικό </a:t>
            </a:r>
            <a:r>
              <a:rPr lang="en-GB" sz="2800">
                <a:latin typeface="Times New Roman" pitchFamily="18" charset="0"/>
                <a:cs typeface="Times New Roman" pitchFamily="18" charset="0"/>
              </a:rPr>
              <a:t>Rhesus</a:t>
            </a:r>
            <a:endParaRPr lang="el-GR" sz="2400"/>
          </a:p>
          <a:p>
            <a:pPr indent="107950" algn="just" eaLnBrk="0" hangingPunct="0">
              <a:tabLst>
                <a:tab pos="450850" algn="l"/>
                <a:tab pos="2879725" algn="l"/>
              </a:tabLst>
            </a:pPr>
            <a:r>
              <a:rPr lang="el-GR" sz="2800">
                <a:latin typeface="Times New Roman" pitchFamily="18" charset="0"/>
                <a:cs typeface="Times New Roman" pitchFamily="18" charset="0"/>
              </a:rPr>
              <a:t>	Κανονική όραση 	           Αχρωματοψία</a:t>
            </a:r>
            <a:endParaRPr lang="el-GR" sz="2400"/>
          </a:p>
          <a:p>
            <a:pPr indent="107950" algn="just" eaLnBrk="0" hangingPunct="0">
              <a:tabLst>
                <a:tab pos="450850" algn="l"/>
                <a:tab pos="2879725" algn="l"/>
              </a:tabLst>
            </a:pPr>
            <a:r>
              <a:rPr lang="el-GR" sz="2800">
                <a:latin typeface="Times New Roman" pitchFamily="18" charset="0"/>
                <a:cs typeface="Times New Roman" pitchFamily="18" charset="0"/>
              </a:rPr>
              <a:t>	Μεταβολισμός Φαιν/νίνης    Φαινυλκετονουρία</a:t>
            </a:r>
            <a:endParaRPr lang="en-US" sz="2800">
              <a:latin typeface="Times New Roman" pitchFamily="18" charset="0"/>
              <a:cs typeface="Times New Roman" pitchFamily="18" charset="0"/>
            </a:endParaRPr>
          </a:p>
          <a:p>
            <a:pPr indent="107950" algn="just" eaLnBrk="0" hangingPunct="0">
              <a:tabLst>
                <a:tab pos="450850" algn="l"/>
                <a:tab pos="2879725" algn="l"/>
              </a:tabLst>
            </a:pPr>
            <a:r>
              <a:rPr lang="en-US" sz="2800">
                <a:latin typeface="Times New Roman" pitchFamily="18" charset="0"/>
                <a:cs typeface="Times New Roman" pitchFamily="18" charset="0"/>
              </a:rPr>
              <a:t>    </a:t>
            </a:r>
            <a:r>
              <a:rPr lang="el-GR" sz="2800">
                <a:latin typeface="Times New Roman" pitchFamily="18" charset="0"/>
                <a:cs typeface="Times New Roman" pitchFamily="18" charset="0"/>
              </a:rPr>
              <a:t>Ικανότητα αναδίπλωσης        Ανικανότητα</a:t>
            </a:r>
          </a:p>
          <a:p>
            <a:pPr indent="107950" algn="just" eaLnBrk="0" hangingPunct="0">
              <a:tabLst>
                <a:tab pos="450850" algn="l"/>
                <a:tab pos="2879725" algn="l"/>
              </a:tabLst>
            </a:pPr>
            <a:r>
              <a:rPr lang="el-GR" sz="2800">
                <a:latin typeface="Times New Roman" pitchFamily="18" charset="0"/>
                <a:cs typeface="Times New Roman" pitchFamily="18" charset="0"/>
              </a:rPr>
              <a:t>    γλώσσας</a:t>
            </a:r>
            <a:endParaRPr lang="en-US" sz="2800">
              <a:latin typeface="Times New Roman" pitchFamily="18" charset="0"/>
              <a:cs typeface="Times New Roman" pitchFamily="18" charset="0"/>
            </a:endParaRPr>
          </a:p>
          <a:p>
            <a:pPr indent="107950" algn="just" eaLnBrk="0" hangingPunct="0">
              <a:tabLst>
                <a:tab pos="450850" algn="l"/>
                <a:tab pos="2879725" algn="l"/>
              </a:tabLst>
            </a:pPr>
            <a:endParaRPr lang="el-GR" sz="2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2"/>
          <p:cNvSpPr txBox="1">
            <a:spLocks noChangeArrowheads="1"/>
          </p:cNvSpPr>
          <p:nvPr/>
        </p:nvSpPr>
        <p:spPr bwMode="auto">
          <a:xfrm>
            <a:off x="1357313" y="785813"/>
            <a:ext cx="7000875" cy="4740275"/>
          </a:xfrm>
          <a:prstGeom prst="rect">
            <a:avLst/>
          </a:prstGeom>
          <a:noFill/>
          <a:ln w="9525">
            <a:noFill/>
            <a:miter lim="800000"/>
            <a:headEnd/>
            <a:tailEnd/>
          </a:ln>
        </p:spPr>
        <p:txBody>
          <a:bodyPr>
            <a:spAutoFit/>
          </a:bodyPr>
          <a:lstStyle/>
          <a:p>
            <a:r>
              <a:rPr lang="el-GR"/>
              <a:t>Ας υποθέσουμε πως μια γυναίκα (Η Τασία) που δεν έχει Αλφισμό, παντρεύεται τον Τάσο, που και αυτός δεν έχει Αλφισμό και σχεδιάζουν να κάνουν παιδί. Τί πιθανότητες έχει το ζευγάρι να γεννήσει παιδί με Αλφισμό, όταν γνωρίζουμε πως και ο πατέρας του Τάσου και της Τασίας είχαν Αλφισμό; (Μας έχει δοθεί ο προηγούμενος πίνακας με τις γενετικές παθήσεις).</a:t>
            </a:r>
          </a:p>
          <a:p>
            <a:endParaRPr lang="el-GR"/>
          </a:p>
          <a:p>
            <a:r>
              <a:rPr lang="el-GR" u="sng"/>
              <a:t>Απάντηση: </a:t>
            </a:r>
            <a:r>
              <a:rPr lang="el-GR"/>
              <a:t>Η Τασία δεν πάσχει από Αλφισμό, άρα ο Γονότυπός της είναι ή ΑΑ ή Αα. Επειδή όμως ο πατέρας της «πάσχει» από αλφισμό, (ο πατέρας της) έχει γονότυπο αα. Επομένως, η Τασία έχει πάρει οπωσδήποτε ένα α από τον πατέρα της. Άρα έχει γονότυπο Αα.</a:t>
            </a:r>
          </a:p>
          <a:p>
            <a:r>
              <a:rPr lang="el-GR"/>
              <a:t>Το ίδιο συμβαίνει και με τον Τάσο, έχει γονότυπο Αα.</a:t>
            </a:r>
          </a:p>
          <a:p>
            <a:r>
              <a:rPr lang="el-GR"/>
              <a:t>Επομένως, η διασταύρωση που θα κάνω είναι:</a:t>
            </a:r>
          </a:p>
          <a:p>
            <a:endParaRPr lang="el-GR"/>
          </a:p>
          <a:p>
            <a:r>
              <a:rPr lang="el-GR"/>
              <a:t>                                  (Τασία) </a:t>
            </a:r>
            <a:r>
              <a:rPr lang="el-GR" sz="2400"/>
              <a:t>Αα</a:t>
            </a:r>
            <a:r>
              <a:rPr lang="el-GR"/>
              <a:t> </a:t>
            </a:r>
            <a:r>
              <a:rPr lang="el-GR" sz="3200"/>
              <a:t>Χ </a:t>
            </a:r>
            <a:r>
              <a:rPr lang="el-GR" sz="2400"/>
              <a:t>Αα  (</a:t>
            </a:r>
            <a:r>
              <a:rPr lang="el-GR"/>
              <a:t>Τάσος</a:t>
            </a:r>
            <a:r>
              <a:rPr lang="el-GR" sz="2400"/>
              <a:t>)</a:t>
            </a:r>
            <a:endParaRPr lang="el-G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8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1428750" y="571500"/>
            <a:ext cx="5786438" cy="1970088"/>
          </a:xfrm>
          <a:prstGeom prst="rect">
            <a:avLst/>
          </a:prstGeom>
          <a:noFill/>
          <a:ln w="9525">
            <a:noFill/>
            <a:miter lim="800000"/>
            <a:headEnd/>
            <a:tailEnd/>
          </a:ln>
        </p:spPr>
        <p:txBody>
          <a:bodyPr>
            <a:spAutoFit/>
          </a:bodyPr>
          <a:lstStyle/>
          <a:p>
            <a:r>
              <a:rPr lang="el-GR"/>
              <a:t>(Τασία)     </a:t>
            </a:r>
            <a:r>
              <a:rPr lang="el-GR" sz="2400"/>
              <a:t>Αα</a:t>
            </a:r>
            <a:r>
              <a:rPr lang="el-GR"/>
              <a:t>           </a:t>
            </a:r>
            <a:r>
              <a:rPr lang="el-GR" sz="3200"/>
              <a:t>Χ     </a:t>
            </a:r>
            <a:r>
              <a:rPr lang="el-GR" sz="2400"/>
              <a:t>Αα       (</a:t>
            </a:r>
            <a:r>
              <a:rPr lang="el-GR"/>
              <a:t>Τάσος</a:t>
            </a:r>
            <a:r>
              <a:rPr lang="el-GR" sz="2400"/>
              <a:t>)</a:t>
            </a:r>
          </a:p>
          <a:p>
            <a:r>
              <a:rPr lang="el-GR"/>
              <a:t>Πιθανοί τύποι                         Πιθανοί τύποι</a:t>
            </a:r>
          </a:p>
          <a:p>
            <a:r>
              <a:rPr lang="el-GR"/>
              <a:t>ωαρίων της Τασίας                 σπερματοζωαρίων</a:t>
            </a:r>
          </a:p>
          <a:p>
            <a:endParaRPr lang="el-GR"/>
          </a:p>
          <a:p>
            <a:r>
              <a:rPr lang="el-GR"/>
              <a:t>Α,     α ,                                         Α,   α</a:t>
            </a:r>
          </a:p>
          <a:p>
            <a:endParaRPr lang="el-GR"/>
          </a:p>
        </p:txBody>
      </p:sp>
      <p:pic>
        <p:nvPicPr>
          <p:cNvPr id="59395" name="Picture 2"/>
          <p:cNvPicPr>
            <a:picLocks noChangeAspect="1" noChangeArrowheads="1"/>
          </p:cNvPicPr>
          <p:nvPr/>
        </p:nvPicPr>
        <p:blipFill>
          <a:blip r:embed="rId4" cstate="print"/>
          <a:srcRect/>
          <a:stretch>
            <a:fillRect/>
          </a:stretch>
        </p:blipFill>
        <p:spPr bwMode="auto">
          <a:xfrm>
            <a:off x="1285875" y="3214688"/>
            <a:ext cx="5324475" cy="3324225"/>
          </a:xfrm>
          <a:prstGeom prst="rect">
            <a:avLst/>
          </a:prstGeom>
          <a:noFill/>
          <a:ln w="9525">
            <a:noFill/>
            <a:miter lim="800000"/>
            <a:headEnd/>
            <a:tailEnd/>
          </a:ln>
        </p:spPr>
      </p:pic>
      <p:sp>
        <p:nvSpPr>
          <p:cNvPr id="59396" name="TextBox 3"/>
          <p:cNvSpPr txBox="1">
            <a:spLocks noChangeArrowheads="1"/>
          </p:cNvSpPr>
          <p:nvPr/>
        </p:nvSpPr>
        <p:spPr bwMode="auto">
          <a:xfrm>
            <a:off x="1285875" y="2714625"/>
            <a:ext cx="4786313" cy="369888"/>
          </a:xfrm>
          <a:prstGeom prst="rect">
            <a:avLst/>
          </a:prstGeom>
          <a:noFill/>
          <a:ln w="9525">
            <a:noFill/>
            <a:miter lim="800000"/>
            <a:headEnd/>
            <a:tailEnd/>
          </a:ln>
        </p:spPr>
        <p:txBody>
          <a:bodyPr>
            <a:spAutoFit/>
          </a:bodyPr>
          <a:lstStyle/>
          <a:p>
            <a:r>
              <a:rPr lang="el-GR"/>
              <a:t>Τα βάζω σε ένα αβάκειο και έχω:</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5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normAutofit fontScale="90000"/>
          </a:bodyPr>
          <a:lstStyle/>
          <a:p>
            <a:r>
              <a:rPr lang="el-GR" sz="3600" dirty="0"/>
              <a:t>Άλλο παράδειγμα στον άνθρωπο:</a:t>
            </a:r>
            <a:br>
              <a:rPr lang="el-GR" sz="3600" dirty="0"/>
            </a:br>
            <a:endParaRPr lang="el-GR" sz="3600" dirty="0"/>
          </a:p>
        </p:txBody>
      </p:sp>
      <p:sp>
        <p:nvSpPr>
          <p:cNvPr id="60419" name="Rectangle 2"/>
          <p:cNvSpPr>
            <a:spLocks noChangeArrowheads="1"/>
          </p:cNvSpPr>
          <p:nvPr/>
        </p:nvSpPr>
        <p:spPr bwMode="auto">
          <a:xfrm>
            <a:off x="357188" y="1143000"/>
            <a:ext cx="8501062" cy="1570038"/>
          </a:xfrm>
          <a:prstGeom prst="rect">
            <a:avLst/>
          </a:prstGeom>
          <a:noFill/>
          <a:ln w="9525">
            <a:noFill/>
            <a:miter lim="800000"/>
            <a:headEnd/>
            <a:tailEnd/>
          </a:ln>
        </p:spPr>
        <p:txBody>
          <a:bodyPr>
            <a:spAutoFit/>
          </a:bodyPr>
          <a:lstStyle/>
          <a:p>
            <a:r>
              <a:rPr lang="el-GR" sz="2400" dirty="0"/>
              <a:t>Δύο γονείς που είναι </a:t>
            </a:r>
            <a:r>
              <a:rPr lang="el-GR" sz="2400" dirty="0" err="1"/>
              <a:t>ετεροζυγώτες</a:t>
            </a:r>
            <a:r>
              <a:rPr lang="el-GR" sz="2400" dirty="0"/>
              <a:t>/φορείς/με στίγμα για Μεσογειακή Αναιμία (ΜΑ), σχεδιάζουν να κάνουν παιδιά.</a:t>
            </a:r>
          </a:p>
          <a:p>
            <a:r>
              <a:rPr lang="el-GR" sz="2400" dirty="0"/>
              <a:t>Τί πιθανότητες υπάρχουν να κάνουν παιδιά που να πάσχουν από ΜΑ, ή να είναι φορείς;</a:t>
            </a:r>
          </a:p>
        </p:txBody>
      </p:sp>
      <p:sp>
        <p:nvSpPr>
          <p:cNvPr id="60420" name="Rectangle 3"/>
          <p:cNvSpPr>
            <a:spLocks noChangeArrowheads="1"/>
          </p:cNvSpPr>
          <p:nvPr/>
        </p:nvSpPr>
        <p:spPr bwMode="auto">
          <a:xfrm>
            <a:off x="928688" y="3143250"/>
            <a:ext cx="6715125" cy="3354388"/>
          </a:xfrm>
          <a:prstGeom prst="rect">
            <a:avLst/>
          </a:prstGeom>
          <a:noFill/>
          <a:ln w="9525">
            <a:noFill/>
            <a:miter lim="800000"/>
            <a:headEnd/>
            <a:tailEnd/>
          </a:ln>
        </p:spPr>
        <p:txBody>
          <a:bodyPr>
            <a:spAutoFit/>
          </a:bodyPr>
          <a:lstStyle/>
          <a:p>
            <a:r>
              <a:rPr lang="el-GR"/>
              <a:t>(Μητέρα)     </a:t>
            </a:r>
            <a:r>
              <a:rPr lang="el-GR" sz="2400"/>
              <a:t>Μμ</a:t>
            </a:r>
            <a:r>
              <a:rPr lang="el-GR"/>
              <a:t>          </a:t>
            </a:r>
            <a:r>
              <a:rPr lang="el-GR" sz="3200"/>
              <a:t>Χ     </a:t>
            </a:r>
            <a:r>
              <a:rPr lang="el-GR" sz="2400"/>
              <a:t>Μμ     </a:t>
            </a:r>
            <a:r>
              <a:rPr lang="el-GR"/>
              <a:t>(Πατέρας)</a:t>
            </a:r>
            <a:endParaRPr lang="el-GR" sz="2400"/>
          </a:p>
          <a:p>
            <a:r>
              <a:rPr lang="el-GR"/>
              <a:t>Πιθανοί τύποι                         Πιθανοί τύποι</a:t>
            </a:r>
          </a:p>
          <a:p>
            <a:r>
              <a:rPr lang="el-GR"/>
              <a:t>ωαρίων της Μητέρας                 σπερματοζωαρίων</a:t>
            </a:r>
          </a:p>
          <a:p>
            <a:endParaRPr lang="el-GR"/>
          </a:p>
          <a:p>
            <a:r>
              <a:rPr lang="el-GR"/>
              <a:t>Μ,     μ ,                                         Μ,   μ</a:t>
            </a:r>
          </a:p>
          <a:p>
            <a:endParaRPr lang="el-GR"/>
          </a:p>
          <a:p>
            <a:r>
              <a:rPr lang="el-GR"/>
              <a:t>Άρα για κάθε παιδί που θα γεννηθεί από το ζευγάρι αυτό, οι πιθανότητες είναι: ¼  Να είναι παιδί με ΜΜ, 2/4 να έχει Μμ και ¼ να είναι μμ. Άρα υπάρχουν 50% πιθανότητες να γεννηθεί ένα παιδί φορέας (Μμ) και ¼ δηλ. 25% να  πάσχει από Μεσογειακή Αναιμία.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4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390C9E-C572-4631-8EA6-558CD2775ABC}"/>
              </a:ext>
            </a:extLst>
          </p:cNvPr>
          <p:cNvSpPr>
            <a:spLocks noGrp="1"/>
          </p:cNvSpPr>
          <p:nvPr>
            <p:ph type="title"/>
          </p:nvPr>
        </p:nvSpPr>
        <p:spPr>
          <a:xfrm>
            <a:off x="395536" y="356359"/>
            <a:ext cx="8280920" cy="1049235"/>
          </a:xfrm>
        </p:spPr>
        <p:txBody>
          <a:bodyPr/>
          <a:lstStyle/>
          <a:p>
            <a:r>
              <a:rPr lang="el-GR" sz="2800" dirty="0">
                <a:latin typeface="Arial Narrow" panose="020B0606020202030204" pitchFamily="34" charset="0"/>
              </a:rPr>
              <a:t>Μεσογειακή Αναιμία (ΜΑ) ως Παράδειγμα Δράσης της ΦΕ</a:t>
            </a:r>
            <a:endParaRPr lang="en-US" sz="2800" dirty="0">
              <a:latin typeface="Arial Narrow" panose="020B0606020202030204" pitchFamily="34" charset="0"/>
            </a:endParaRPr>
          </a:p>
        </p:txBody>
      </p:sp>
      <p:sp>
        <p:nvSpPr>
          <p:cNvPr id="3" name="TextBox 2">
            <a:extLst>
              <a:ext uri="{FF2B5EF4-FFF2-40B4-BE49-F238E27FC236}">
                <a16:creationId xmlns:a16="http://schemas.microsoft.com/office/drawing/2014/main" id="{9B9BBB13-6368-4A3A-A256-0AE6A868EF78}"/>
              </a:ext>
            </a:extLst>
          </p:cNvPr>
          <p:cNvSpPr txBox="1"/>
          <p:nvPr/>
        </p:nvSpPr>
        <p:spPr>
          <a:xfrm>
            <a:off x="215516" y="1417638"/>
            <a:ext cx="8712968" cy="4524315"/>
          </a:xfrm>
          <a:prstGeom prst="rect">
            <a:avLst/>
          </a:prstGeom>
          <a:noFill/>
        </p:spPr>
        <p:txBody>
          <a:bodyPr wrap="square" rtlCol="0">
            <a:spAutoFit/>
          </a:bodyPr>
          <a:lstStyle/>
          <a:p>
            <a:r>
              <a:rPr lang="el-GR" dirty="0"/>
              <a:t>Φανταστείτε πως σε ότι αφορά στη ΜΑ ένα άτομο μπορεί να είναι ΑΑ (τελείως κανονικό), </a:t>
            </a:r>
            <a:r>
              <a:rPr lang="el-GR" dirty="0" err="1"/>
              <a:t>αα</a:t>
            </a:r>
            <a:r>
              <a:rPr lang="el-GR" dirty="0"/>
              <a:t>= Πάσχων από ΜΑ και </a:t>
            </a:r>
            <a:r>
              <a:rPr lang="el-GR" dirty="0" err="1"/>
              <a:t>Αα</a:t>
            </a:r>
            <a:r>
              <a:rPr lang="el-GR" dirty="0"/>
              <a:t>= φορέας ή άτομο με στίγμα (όπως εγώ! Και άλλο 1 </a:t>
            </a:r>
            <a:r>
              <a:rPr lang="el-GR" dirty="0" err="1"/>
              <a:t>εκατομ</a:t>
            </a:r>
            <a:r>
              <a:rPr lang="el-GR" dirty="0"/>
              <a:t>. περίπου Έλληνες Συχνότητα 1/10!). Στη Σουηδία, όμως η συχνότητα είναι 1/1000!!!!! Γιατί?????</a:t>
            </a:r>
          </a:p>
          <a:p>
            <a:endParaRPr lang="el-GR" dirty="0"/>
          </a:p>
          <a:p>
            <a:r>
              <a:rPr lang="el-GR" dirty="0"/>
              <a:t>Μέχρι πριν 80-100 χρόνια η περιοχή μας (Μεσόγειος) μαστιζόταν από την Ελονοσία που οφείλεται σε ένα Πρωτόζωο του Γένους </a:t>
            </a:r>
            <a:r>
              <a:rPr lang="en-US" i="1" dirty="0"/>
              <a:t>Plasmodium</a:t>
            </a:r>
            <a:r>
              <a:rPr lang="el-GR" dirty="0"/>
              <a:t> και μεταφέρεται με τα κουνούπια</a:t>
            </a:r>
            <a:r>
              <a:rPr lang="en-US" dirty="0"/>
              <a:t> (</a:t>
            </a:r>
            <a:r>
              <a:rPr lang="en-US" i="1" dirty="0"/>
              <a:t>Anopheles</a:t>
            </a:r>
            <a:r>
              <a:rPr lang="en-US" dirty="0"/>
              <a:t>)</a:t>
            </a:r>
            <a:r>
              <a:rPr lang="el-GR" dirty="0"/>
              <a:t>. Ας υποθέσουμε πως ζούσαμε τότε: Είμαστε στο έτος 1900. </a:t>
            </a:r>
          </a:p>
          <a:p>
            <a:r>
              <a:rPr lang="el-GR" dirty="0"/>
              <a:t>Συμβαίνει κάτι παράδοξο: Όποιος φορέας (</a:t>
            </a:r>
            <a:r>
              <a:rPr lang="el-GR" dirty="0" err="1"/>
              <a:t>Αα</a:t>
            </a:r>
            <a:r>
              <a:rPr lang="el-GR" dirty="0"/>
              <a:t>) τσιμπιέται από τον </a:t>
            </a:r>
            <a:r>
              <a:rPr lang="en-US" dirty="0" err="1"/>
              <a:t>Anofeles</a:t>
            </a:r>
            <a:r>
              <a:rPr lang="en-US" dirty="0"/>
              <a:t> </a:t>
            </a:r>
            <a:r>
              <a:rPr lang="el-GR" dirty="0"/>
              <a:t>ΔΕΝ παθαίνει Ελονοσία. Αντίθετα, εσείς όλοι οι «κανονικοί» (και θεωρητικά, πιο δυνατοί) πεθαίνετε «σαν τα κουνούπια»!!! Οπότε, τί γίνεται; Αρχίζουν και λιγοστεύουν οι «κανονικοί» και αυξανόμαστε εμείς οι «διαφορετικοί-πιο αδύνατοι» αλλά ΚΑΛΥΤΕΡΑ ΠΡΟΣΑΡΜΟΣΜΕΝΟΙ!!! Το περιβάλλον, δηλ. (</a:t>
            </a:r>
            <a:r>
              <a:rPr lang="el-GR" dirty="0" err="1"/>
              <a:t>Έλη+κουνούπια</a:t>
            </a:r>
            <a:r>
              <a:rPr lang="el-GR" dirty="0"/>
              <a:t>+ </a:t>
            </a:r>
            <a:r>
              <a:rPr lang="el-GR" dirty="0" err="1"/>
              <a:t>Πλασμόδιο</a:t>
            </a:r>
            <a:r>
              <a:rPr lang="el-GR" dirty="0"/>
              <a:t>) επιλέγει να ζήσουν και να αναπαραχθούν άτομα μέσα στον Πληθυσμό με διαφορετικό γενετικό υλικό που έχει γίνει τυχαία!!! = Επιβίωση των καλύτερα προσαρμοσμένων= Δράση της Φυσικής Επιλογής*. </a:t>
            </a:r>
            <a:endParaRPr lang="en-US" dirty="0"/>
          </a:p>
        </p:txBody>
      </p:sp>
    </p:spTree>
    <p:extLst>
      <p:ext uri="{BB962C8B-B14F-4D97-AF65-F5344CB8AC3E}">
        <p14:creationId xmlns:p14="http://schemas.microsoft.com/office/powerpoint/2010/main" val="1527974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ChangeArrowheads="1"/>
          </p:cNvSpPr>
          <p:nvPr/>
        </p:nvSpPr>
        <p:spPr bwMode="auto">
          <a:xfrm>
            <a:off x="539750" y="2276475"/>
            <a:ext cx="7488238" cy="4462463"/>
          </a:xfrm>
          <a:prstGeom prst="rect">
            <a:avLst/>
          </a:prstGeom>
          <a:noFill/>
          <a:ln w="9525">
            <a:noFill/>
            <a:miter lim="800000"/>
            <a:headEnd/>
            <a:tailEnd/>
          </a:ln>
        </p:spPr>
        <p:txBody>
          <a:bodyPr>
            <a:spAutoFit/>
          </a:bodyPr>
          <a:lstStyle/>
          <a:p>
            <a:r>
              <a:rPr lang="en-US" sz="2400"/>
              <a:t>Tα διάφορα γονίδια που σχετίζονται με μια ορισμένη ιδιότητα και βρίσκονται στην ίδια θέση των ομόλογων χρωμοσωμάτων ονομάζονται </a:t>
            </a:r>
            <a:r>
              <a:rPr lang="en-US" sz="2400" i="1"/>
              <a:t>αλληλόμορφα</a:t>
            </a:r>
            <a:r>
              <a:rPr lang="en-US" sz="2400"/>
              <a:t> ή </a:t>
            </a:r>
            <a:r>
              <a:rPr lang="en-US" sz="2400" i="1"/>
              <a:t>πολλαπλά αλληλόμορφα.</a:t>
            </a:r>
            <a:r>
              <a:rPr lang="en-US" sz="2400"/>
              <a:t> Για παράδειγμα, οι ομάδες αίματος στον άνθρωπο ελέγχονται από τρία αλληλόμορφα Ι</a:t>
            </a:r>
            <a:r>
              <a:rPr lang="en-US" sz="2400" baseline="30000"/>
              <a:t>Α</a:t>
            </a:r>
            <a:r>
              <a:rPr lang="en-US" sz="2400"/>
              <a:t>, Ι</a:t>
            </a:r>
            <a:r>
              <a:rPr lang="en-US" sz="2400" baseline="30000"/>
              <a:t>Β</a:t>
            </a:r>
            <a:r>
              <a:rPr lang="en-US" sz="2400"/>
              <a:t>, Ι</a:t>
            </a:r>
            <a:r>
              <a:rPr lang="en-US" sz="2400" baseline="30000"/>
              <a:t>Ο</a:t>
            </a:r>
            <a:r>
              <a:rPr lang="en-US" sz="2400"/>
              <a:t>, από τα οποία το Ι</a:t>
            </a:r>
            <a:r>
              <a:rPr lang="en-US" sz="2400" baseline="30000"/>
              <a:t>Ο</a:t>
            </a:r>
            <a:r>
              <a:rPr lang="en-US" sz="2400"/>
              <a:t> είναι υπολειπόμενο ως προς τα Ι</a:t>
            </a:r>
            <a:r>
              <a:rPr lang="en-US" sz="2400" baseline="30000"/>
              <a:t>Α</a:t>
            </a:r>
            <a:r>
              <a:rPr lang="en-US" sz="2400"/>
              <a:t>, Ι</a:t>
            </a:r>
            <a:r>
              <a:rPr lang="en-US" sz="2400" baseline="30000"/>
              <a:t>Β</a:t>
            </a:r>
            <a:r>
              <a:rPr lang="en-US" sz="2400"/>
              <a:t>, που με τη σειρά τους είναι </a:t>
            </a:r>
            <a:r>
              <a:rPr lang="en-US" sz="2400" i="1"/>
              <a:t>ισοεπικρατή  </a:t>
            </a:r>
            <a:r>
              <a:rPr lang="en-US" sz="2400"/>
              <a:t>μεταξύ τους.</a:t>
            </a:r>
          </a:p>
          <a:p>
            <a:endParaRPr lang="en-US" sz="2400"/>
          </a:p>
          <a:p>
            <a:r>
              <a:rPr lang="en-US" sz="2400"/>
              <a:t>                               (Ι</a:t>
            </a:r>
            <a:r>
              <a:rPr lang="en-US" sz="2400" baseline="30000"/>
              <a:t>Α</a:t>
            </a:r>
            <a:r>
              <a:rPr lang="en-US" sz="2400"/>
              <a:t>= Ι</a:t>
            </a:r>
            <a:r>
              <a:rPr lang="en-US" sz="2400" baseline="30000"/>
              <a:t>Β </a:t>
            </a:r>
            <a:r>
              <a:rPr lang="en-US" sz="2400"/>
              <a:t>) &gt; Ι</a:t>
            </a:r>
            <a:r>
              <a:rPr lang="en-US" sz="2400" baseline="30000"/>
              <a:t>Ο</a:t>
            </a:r>
            <a:endParaRPr lang="en-US" sz="2400"/>
          </a:p>
          <a:p>
            <a:endParaRPr lang="en-US" sz="2400"/>
          </a:p>
          <a:p>
            <a:endParaRPr lang="el-GR" sz="2000"/>
          </a:p>
        </p:txBody>
      </p:sp>
      <p:sp>
        <p:nvSpPr>
          <p:cNvPr id="61443" name="Rectangle 5"/>
          <p:cNvSpPr>
            <a:spLocks noGrp="1" noChangeArrowheads="1"/>
          </p:cNvSpPr>
          <p:nvPr>
            <p:ph type="title"/>
          </p:nvPr>
        </p:nvSpPr>
        <p:spPr/>
        <p:txBody>
          <a:bodyPr>
            <a:normAutofit/>
          </a:bodyPr>
          <a:lstStyle/>
          <a:p>
            <a:r>
              <a:rPr lang="el-GR" sz="4000" i="1">
                <a:solidFill>
                  <a:schemeClr val="tx1"/>
                </a:solidFill>
              </a:rPr>
              <a:t>Α</a:t>
            </a:r>
            <a:r>
              <a:rPr lang="en-US" sz="4000" i="1">
                <a:solidFill>
                  <a:schemeClr val="tx1"/>
                </a:solidFill>
              </a:rPr>
              <a:t>λληλόμορφα</a:t>
            </a:r>
            <a:r>
              <a:rPr lang="en-US" sz="4000">
                <a:solidFill>
                  <a:schemeClr val="tx1"/>
                </a:solidFill>
              </a:rPr>
              <a:t> ή </a:t>
            </a:r>
            <a:r>
              <a:rPr lang="en-US" sz="4000" i="1">
                <a:solidFill>
                  <a:schemeClr val="tx1"/>
                </a:solidFill>
              </a:rPr>
              <a:t>πολλαπλά αλληλόμορφα</a:t>
            </a:r>
            <a:endParaRPr lang="el-GR" sz="4000" i="1">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5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274638"/>
            <a:ext cx="8229600" cy="654050"/>
          </a:xfrm>
        </p:spPr>
        <p:txBody>
          <a:bodyPr/>
          <a:lstStyle/>
          <a:p>
            <a:r>
              <a:rPr lang="el-GR" sz="2800"/>
              <a:t>Γονότυποι ομάδων αίματος στον άνθρωπο</a:t>
            </a:r>
          </a:p>
        </p:txBody>
      </p:sp>
      <p:graphicFrame>
        <p:nvGraphicFramePr>
          <p:cNvPr id="3" name="Table 2"/>
          <p:cNvGraphicFramePr>
            <a:graphicFrameLocks noGrp="1"/>
          </p:cNvGraphicFramePr>
          <p:nvPr/>
        </p:nvGraphicFramePr>
        <p:xfrm>
          <a:off x="642938" y="1143000"/>
          <a:ext cx="7929618" cy="4435953"/>
        </p:xfrm>
        <a:graphic>
          <a:graphicData uri="http://schemas.openxmlformats.org/drawingml/2006/table">
            <a:tbl>
              <a:tblPr/>
              <a:tblGrid>
                <a:gridCol w="2643207">
                  <a:extLst>
                    <a:ext uri="{9D8B030D-6E8A-4147-A177-3AD203B41FA5}">
                      <a16:colId xmlns:a16="http://schemas.microsoft.com/office/drawing/2014/main" val="20000"/>
                    </a:ext>
                  </a:extLst>
                </a:gridCol>
                <a:gridCol w="1857388">
                  <a:extLst>
                    <a:ext uri="{9D8B030D-6E8A-4147-A177-3AD203B41FA5}">
                      <a16:colId xmlns:a16="http://schemas.microsoft.com/office/drawing/2014/main" val="20001"/>
                    </a:ext>
                  </a:extLst>
                </a:gridCol>
                <a:gridCol w="1501786">
                  <a:extLst>
                    <a:ext uri="{9D8B030D-6E8A-4147-A177-3AD203B41FA5}">
                      <a16:colId xmlns:a16="http://schemas.microsoft.com/office/drawing/2014/main" val="20002"/>
                    </a:ext>
                  </a:extLst>
                </a:gridCol>
                <a:gridCol w="1927237">
                  <a:extLst>
                    <a:ext uri="{9D8B030D-6E8A-4147-A177-3AD203B41FA5}">
                      <a16:colId xmlns:a16="http://schemas.microsoft.com/office/drawing/2014/main" val="20003"/>
                    </a:ext>
                  </a:extLst>
                </a:gridCol>
              </a:tblGrid>
              <a:tr h="1143007">
                <a:tc>
                  <a:txBody>
                    <a:bodyPr/>
                    <a:lstStyle/>
                    <a:p>
                      <a:pPr>
                        <a:lnSpc>
                          <a:spcPct val="115000"/>
                        </a:lnSpc>
                        <a:spcAft>
                          <a:spcPts val="0"/>
                        </a:spcAft>
                      </a:pPr>
                      <a:r>
                        <a:rPr lang="el-GR" sz="2400" b="1" dirty="0">
                          <a:latin typeface="Calibri"/>
                          <a:ea typeface="Calibri"/>
                          <a:cs typeface="Times New Roman"/>
                        </a:rPr>
                        <a:t>ΦΑΙΝΟΤΥΠΟΣ</a:t>
                      </a:r>
                      <a:endParaRPr lang="el-GR" sz="1800" dirty="0">
                        <a:latin typeface="Calibri"/>
                        <a:ea typeface="Calibri"/>
                        <a:cs typeface="Times New Roman"/>
                      </a:endParaRPr>
                    </a:p>
                    <a:p>
                      <a:pPr>
                        <a:lnSpc>
                          <a:spcPct val="115000"/>
                        </a:lnSpc>
                        <a:spcAft>
                          <a:spcPts val="0"/>
                        </a:spcAft>
                      </a:pPr>
                      <a:r>
                        <a:rPr lang="el-GR" sz="2400" b="1" dirty="0">
                          <a:latin typeface="Calibri"/>
                          <a:ea typeface="Calibri"/>
                          <a:cs typeface="Times New Roman"/>
                        </a:rPr>
                        <a:t>(ΤΥΠΟΣ ΑΙΜΑΤΟΣ)</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400" b="1">
                          <a:latin typeface="Calibri"/>
                          <a:ea typeface="Calibri"/>
                          <a:cs typeface="Times New Roman"/>
                        </a:rPr>
                        <a:t>ΓΟΝΟΤΥΠΟΣ</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400" b="1">
                          <a:latin typeface="Calibri"/>
                          <a:ea typeface="Calibri"/>
                          <a:cs typeface="Times New Roman"/>
                        </a:rPr>
                        <a:t>ΑΝΤΙΓΟΝΑ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400" b="1">
                          <a:latin typeface="Calibri"/>
                          <a:ea typeface="Calibri"/>
                          <a:cs typeface="Times New Roman"/>
                        </a:rPr>
                        <a:t>ΑΝΤΙΣΩΜΑΤΑ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40533">
                <a:tc>
                  <a:txBody>
                    <a:bodyPr/>
                    <a:lstStyle/>
                    <a:p>
                      <a:pPr algn="ctr">
                        <a:lnSpc>
                          <a:spcPct val="115000"/>
                        </a:lnSpc>
                        <a:spcAft>
                          <a:spcPts val="0"/>
                        </a:spcAft>
                      </a:pPr>
                      <a:r>
                        <a:rPr lang="el-GR" sz="2800">
                          <a:latin typeface="Calibri"/>
                          <a:ea typeface="Calibri"/>
                          <a:cs typeface="Times New Roman"/>
                        </a:rPr>
                        <a:t>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dirty="0">
                          <a:latin typeface="Calibri"/>
                          <a:ea typeface="Calibri"/>
                          <a:cs typeface="Times New Roman"/>
                        </a:rPr>
                        <a:t>Ι</a:t>
                      </a:r>
                      <a:r>
                        <a:rPr lang="el-GR" sz="2800" baseline="30000" dirty="0">
                          <a:latin typeface="Calibri"/>
                          <a:ea typeface="Calibri"/>
                          <a:cs typeface="Times New Roman"/>
                        </a:rPr>
                        <a:t>Α</a:t>
                      </a:r>
                      <a:r>
                        <a:rPr lang="el-GR" sz="2800" dirty="0">
                          <a:latin typeface="Calibri"/>
                          <a:ea typeface="Calibri"/>
                          <a:cs typeface="Times New Roman"/>
                        </a:rPr>
                        <a:t> Ι</a:t>
                      </a:r>
                      <a:r>
                        <a:rPr lang="el-GR" sz="2800" baseline="30000" dirty="0">
                          <a:latin typeface="Calibri"/>
                          <a:ea typeface="Calibri"/>
                          <a:cs typeface="Times New Roman"/>
                        </a:rPr>
                        <a:t>Α  </a:t>
                      </a:r>
                      <a:r>
                        <a:rPr lang="el-GR" sz="2000" dirty="0">
                          <a:latin typeface="Calibri"/>
                          <a:ea typeface="Calibri"/>
                          <a:cs typeface="Times New Roman"/>
                        </a:rPr>
                        <a:t>ή  </a:t>
                      </a:r>
                      <a:r>
                        <a:rPr lang="el-GR" sz="2800" dirty="0">
                          <a:latin typeface="Calibri"/>
                          <a:ea typeface="Calibri"/>
                          <a:cs typeface="Times New Roman"/>
                        </a:rPr>
                        <a:t>Ι</a:t>
                      </a:r>
                      <a:r>
                        <a:rPr lang="el-GR" sz="2800" baseline="30000" dirty="0">
                          <a:latin typeface="Calibri"/>
                          <a:ea typeface="Calibri"/>
                          <a:cs typeface="Times New Roman"/>
                        </a:rPr>
                        <a:t>Α </a:t>
                      </a:r>
                      <a:r>
                        <a:rPr lang="el-GR" sz="2800" dirty="0">
                          <a:latin typeface="Calibri"/>
                          <a:ea typeface="Calibri"/>
                          <a:cs typeface="Times New Roman"/>
                        </a:rPr>
                        <a:t>Ι</a:t>
                      </a:r>
                      <a:r>
                        <a:rPr lang="el-GR" sz="2800" baseline="30000" dirty="0">
                          <a:latin typeface="Calibri"/>
                          <a:ea typeface="Calibri"/>
                          <a:cs typeface="Times New Roman"/>
                        </a:rPr>
                        <a:t>Ο</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2800">
                          <a:latin typeface="Calibri"/>
                          <a:ea typeface="Calibri"/>
                          <a:cs typeface="Times New Roman"/>
                        </a:rPr>
                        <a:t>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a:latin typeface="Calibri"/>
                          <a:ea typeface="Calibri"/>
                          <a:cs typeface="Times New Roman"/>
                        </a:rPr>
                        <a:t>αντι-Β</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0533">
                <a:tc>
                  <a:txBody>
                    <a:bodyPr/>
                    <a:lstStyle/>
                    <a:p>
                      <a:pPr algn="ctr">
                        <a:lnSpc>
                          <a:spcPct val="115000"/>
                        </a:lnSpc>
                        <a:spcAft>
                          <a:spcPts val="0"/>
                        </a:spcAft>
                      </a:pPr>
                      <a:r>
                        <a:rPr lang="el-GR" sz="2800">
                          <a:latin typeface="Calibri"/>
                          <a:ea typeface="Calibri"/>
                          <a:cs typeface="Times New Roman"/>
                        </a:rPr>
                        <a:t>Β</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dirty="0">
                          <a:latin typeface="Calibri"/>
                          <a:ea typeface="Calibri"/>
                          <a:cs typeface="Times New Roman"/>
                        </a:rPr>
                        <a:t>Ι</a:t>
                      </a:r>
                      <a:r>
                        <a:rPr lang="el-GR" sz="2800" baseline="30000" dirty="0">
                          <a:latin typeface="Calibri"/>
                          <a:ea typeface="Calibri"/>
                          <a:cs typeface="Times New Roman"/>
                        </a:rPr>
                        <a:t>Β</a:t>
                      </a:r>
                      <a:r>
                        <a:rPr lang="el-GR" sz="2800" dirty="0">
                          <a:latin typeface="Calibri"/>
                          <a:ea typeface="Calibri"/>
                          <a:cs typeface="Times New Roman"/>
                        </a:rPr>
                        <a:t> Ι</a:t>
                      </a:r>
                      <a:r>
                        <a:rPr lang="el-GR" sz="2800" baseline="30000" dirty="0">
                          <a:latin typeface="Calibri"/>
                          <a:ea typeface="Calibri"/>
                          <a:cs typeface="Times New Roman"/>
                        </a:rPr>
                        <a:t>Β  </a:t>
                      </a:r>
                      <a:r>
                        <a:rPr lang="el-GR" sz="2000" dirty="0">
                          <a:latin typeface="Calibri"/>
                          <a:ea typeface="Calibri"/>
                          <a:cs typeface="Times New Roman"/>
                        </a:rPr>
                        <a:t>ή  </a:t>
                      </a:r>
                      <a:r>
                        <a:rPr lang="el-GR" sz="2800" dirty="0">
                          <a:latin typeface="Calibri"/>
                          <a:ea typeface="Calibri"/>
                          <a:cs typeface="Times New Roman"/>
                        </a:rPr>
                        <a:t>Ι</a:t>
                      </a:r>
                      <a:r>
                        <a:rPr lang="el-GR" sz="2800" baseline="30000" dirty="0">
                          <a:latin typeface="Calibri"/>
                          <a:ea typeface="Calibri"/>
                          <a:cs typeface="Times New Roman"/>
                        </a:rPr>
                        <a:t>Β </a:t>
                      </a:r>
                      <a:r>
                        <a:rPr lang="el-GR" sz="2800" dirty="0">
                          <a:latin typeface="Calibri"/>
                          <a:ea typeface="Calibri"/>
                          <a:cs typeface="Times New Roman"/>
                        </a:rPr>
                        <a:t>Ι</a:t>
                      </a:r>
                      <a:r>
                        <a:rPr lang="el-GR" sz="2800" baseline="30000" dirty="0">
                          <a:latin typeface="Calibri"/>
                          <a:ea typeface="Calibri"/>
                          <a:cs typeface="Times New Roman"/>
                        </a:rPr>
                        <a:t>Ο</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2800">
                          <a:latin typeface="Calibri"/>
                          <a:ea typeface="Calibri"/>
                          <a:cs typeface="Times New Roman"/>
                        </a:rPr>
                        <a:t>Β</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a:latin typeface="Calibri"/>
                          <a:ea typeface="Calibri"/>
                          <a:cs typeface="Times New Roman"/>
                        </a:rPr>
                        <a:t>αντι-Α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40533">
                <a:tc>
                  <a:txBody>
                    <a:bodyPr/>
                    <a:lstStyle/>
                    <a:p>
                      <a:pPr algn="ctr">
                        <a:lnSpc>
                          <a:spcPct val="115000"/>
                        </a:lnSpc>
                        <a:spcAft>
                          <a:spcPts val="0"/>
                        </a:spcAft>
                      </a:pPr>
                      <a:r>
                        <a:rPr lang="el-GR" sz="2800">
                          <a:latin typeface="Calibri"/>
                          <a:ea typeface="Calibri"/>
                          <a:cs typeface="Times New Roman"/>
                        </a:rPr>
                        <a:t>ΑΒ</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dirty="0">
                          <a:latin typeface="Calibri"/>
                          <a:ea typeface="Calibri"/>
                          <a:cs typeface="Times New Roman"/>
                        </a:rPr>
                        <a:t>Ι</a:t>
                      </a:r>
                      <a:r>
                        <a:rPr lang="el-GR" sz="2800" baseline="30000" dirty="0">
                          <a:latin typeface="Calibri"/>
                          <a:ea typeface="Calibri"/>
                          <a:cs typeface="Times New Roman"/>
                        </a:rPr>
                        <a:t>Α</a:t>
                      </a:r>
                      <a:r>
                        <a:rPr lang="el-GR" sz="2800" dirty="0">
                          <a:latin typeface="Calibri"/>
                          <a:ea typeface="Calibri"/>
                          <a:cs typeface="Times New Roman"/>
                        </a:rPr>
                        <a:t> Ι</a:t>
                      </a:r>
                      <a:r>
                        <a:rPr lang="el-GR" sz="2800" baseline="30000" dirty="0">
                          <a:latin typeface="Calibri"/>
                          <a:ea typeface="Calibri"/>
                          <a:cs typeface="Times New Roman"/>
                        </a:rPr>
                        <a:t>Β  </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2800">
                          <a:latin typeface="Calibri"/>
                          <a:ea typeface="Calibri"/>
                          <a:cs typeface="Times New Roman"/>
                        </a:rPr>
                        <a:t>ΑΒ</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a:latin typeface="Calibri"/>
                          <a:ea typeface="Calibri"/>
                          <a:cs typeface="Times New Roman"/>
                        </a:rPr>
                        <a:t>-</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71347">
                <a:tc>
                  <a:txBody>
                    <a:bodyPr/>
                    <a:lstStyle/>
                    <a:p>
                      <a:pPr algn="ctr">
                        <a:lnSpc>
                          <a:spcPct val="115000"/>
                        </a:lnSpc>
                        <a:spcAft>
                          <a:spcPts val="0"/>
                        </a:spcAft>
                      </a:pPr>
                      <a:r>
                        <a:rPr lang="el-GR" sz="2800">
                          <a:latin typeface="Calibri"/>
                          <a:ea typeface="Calibri"/>
                          <a:cs typeface="Times New Roman"/>
                        </a:rPr>
                        <a:t>Ο</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dirty="0">
                          <a:latin typeface="Calibri"/>
                          <a:ea typeface="Calibri"/>
                          <a:cs typeface="Times New Roman"/>
                        </a:rPr>
                        <a:t>Ι</a:t>
                      </a:r>
                      <a:r>
                        <a:rPr lang="el-GR" sz="2800" baseline="30000" dirty="0">
                          <a:latin typeface="Calibri"/>
                          <a:ea typeface="Calibri"/>
                          <a:cs typeface="Times New Roman"/>
                        </a:rPr>
                        <a:t>Ο </a:t>
                      </a:r>
                      <a:r>
                        <a:rPr lang="el-GR" sz="2800" dirty="0">
                          <a:latin typeface="Calibri"/>
                          <a:ea typeface="Calibri"/>
                          <a:cs typeface="Times New Roman"/>
                        </a:rPr>
                        <a:t>Ι</a:t>
                      </a:r>
                      <a:r>
                        <a:rPr lang="el-GR" sz="2800" baseline="30000" dirty="0">
                          <a:latin typeface="Calibri"/>
                          <a:ea typeface="Calibri"/>
                          <a:cs typeface="Times New Roman"/>
                        </a:rPr>
                        <a:t>Ο</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2800">
                          <a:latin typeface="Calibri"/>
                          <a:ea typeface="Calibri"/>
                          <a:cs typeface="Times New Roman"/>
                        </a:rPr>
                        <a:t>-</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2800" dirty="0">
                          <a:latin typeface="Calibri"/>
                          <a:ea typeface="Calibri"/>
                          <a:cs typeface="Times New Roman"/>
                        </a:rPr>
                        <a:t>αντι-Α, αντι-Β</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5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title"/>
          </p:nvPr>
        </p:nvSpPr>
        <p:spPr>
          <a:xfrm>
            <a:off x="287017" y="250825"/>
            <a:ext cx="8856983" cy="1320800"/>
          </a:xfrm>
        </p:spPr>
        <p:txBody>
          <a:bodyPr>
            <a:normAutofit/>
          </a:bodyPr>
          <a:lstStyle/>
          <a:p>
            <a:r>
              <a:rPr lang="el-GR" sz="3200" dirty="0"/>
              <a:t>Πως μπορούμε να χρησιμοποιήσουμε τις ομάδες αίματος ως τεστ πατρότητας</a:t>
            </a:r>
          </a:p>
        </p:txBody>
      </p:sp>
      <p:sp>
        <p:nvSpPr>
          <p:cNvPr id="63491" name="TextBox 4"/>
          <p:cNvSpPr txBox="1">
            <a:spLocks noChangeArrowheads="1"/>
          </p:cNvSpPr>
          <p:nvPr/>
        </p:nvSpPr>
        <p:spPr bwMode="auto">
          <a:xfrm>
            <a:off x="642938" y="1571625"/>
            <a:ext cx="7786687" cy="5570538"/>
          </a:xfrm>
          <a:prstGeom prst="rect">
            <a:avLst/>
          </a:prstGeom>
          <a:noFill/>
          <a:ln w="9525">
            <a:noFill/>
            <a:miter lim="800000"/>
            <a:headEnd/>
            <a:tailEnd/>
          </a:ln>
        </p:spPr>
        <p:txBody>
          <a:bodyPr>
            <a:spAutoFit/>
          </a:bodyPr>
          <a:lstStyle/>
          <a:p>
            <a:r>
              <a:rPr lang="el-GR"/>
              <a:t>Υπάρχουν κάποιες περιπτώσεις στις οποίες όταν αμφισβητείται η πατρότητα, μπορεί να αποκλισθεί κάποιος από πιθανός πατέρας. Αντίθετα, με τα τεστ του </a:t>
            </a:r>
            <a:r>
              <a:rPr lang="en-US"/>
              <a:t>DNA </a:t>
            </a:r>
            <a:r>
              <a:rPr lang="el-GR"/>
              <a:t> λέμε σχεδόν με βεβαιότητα πως κάποιος είναι πατέρας κάποιου ή κάποιας.</a:t>
            </a:r>
          </a:p>
          <a:p>
            <a:r>
              <a:rPr lang="el-GR"/>
              <a:t>Πιο συγκεκριμένα:</a:t>
            </a:r>
          </a:p>
          <a:p>
            <a:r>
              <a:rPr lang="el-GR"/>
              <a:t>Ας πάρουμε την περίπτωση που σε ένα ζευγάρι, ο σύζυγος κ. Νίκος αμφιβάλλει αν η κόρη τους είναι δικό του παιδί.</a:t>
            </a:r>
          </a:p>
          <a:p>
            <a:r>
              <a:rPr lang="el-GR"/>
              <a:t>Μας δίνονται τα εξής στοιχεία: κ. Νίκος ανήκει στην ΑΒ ομάδα αίματος, η κ. Μαργαρίτα (σύζυγος) στην  ο ομάδα αίματος, ενώ η κόρη είναι και αυτή ΑΒ ομάδα. Θα πρέπει να χαρεί ο κ. Νίκος που η κόρη τους έχει την ίδια ομάδα με αυτόν;</a:t>
            </a:r>
          </a:p>
          <a:p>
            <a:r>
              <a:rPr lang="el-GR"/>
              <a:t>ΑΠΑΝΤΗΣΗ:     κ. Νίκος   </a:t>
            </a:r>
            <a:r>
              <a:rPr lang="el-GR" sz="2400"/>
              <a:t>ομάδα ΑΒ  Χ  ομάδα ο (κ. </a:t>
            </a:r>
            <a:r>
              <a:rPr lang="el-GR"/>
              <a:t>Μαργαρίτα)</a:t>
            </a:r>
          </a:p>
          <a:p>
            <a:r>
              <a:rPr lang="el-GR" sz="1400"/>
              <a:t>     </a:t>
            </a:r>
            <a:r>
              <a:rPr lang="el-GR"/>
              <a:t>Πιθανοί γονότυποι:                      </a:t>
            </a:r>
            <a:r>
              <a:rPr lang="el-GR" sz="2400">
                <a:latin typeface="Calibri" pitchFamily="34" charset="0"/>
                <a:ea typeface="Calibri" pitchFamily="34" charset="0"/>
                <a:cs typeface="Times New Roman" pitchFamily="18" charset="0"/>
              </a:rPr>
              <a:t>Ι</a:t>
            </a:r>
            <a:r>
              <a:rPr lang="el-GR" sz="2400" baseline="30000">
                <a:latin typeface="Calibri" pitchFamily="34" charset="0"/>
                <a:ea typeface="Calibri" pitchFamily="34" charset="0"/>
                <a:cs typeface="Times New Roman" pitchFamily="18" charset="0"/>
              </a:rPr>
              <a:t>Α</a:t>
            </a:r>
            <a:r>
              <a:rPr lang="el-GR" sz="2400">
                <a:latin typeface="Calibri" pitchFamily="34" charset="0"/>
                <a:ea typeface="Calibri" pitchFamily="34" charset="0"/>
                <a:cs typeface="Times New Roman" pitchFamily="18" charset="0"/>
              </a:rPr>
              <a:t> Ι</a:t>
            </a:r>
            <a:r>
              <a:rPr lang="el-GR" sz="2400" baseline="30000">
                <a:latin typeface="Calibri" pitchFamily="34" charset="0"/>
                <a:ea typeface="Calibri" pitchFamily="34" charset="0"/>
                <a:cs typeface="Times New Roman" pitchFamily="18" charset="0"/>
              </a:rPr>
              <a:t>Β</a:t>
            </a:r>
            <a:r>
              <a:rPr lang="el-GR" sz="2400">
                <a:latin typeface="Calibri" pitchFamily="34" charset="0"/>
                <a:ea typeface="Calibri" pitchFamily="34" charset="0"/>
                <a:cs typeface="Times New Roman" pitchFamily="18" charset="0"/>
              </a:rPr>
              <a:t>  </a:t>
            </a:r>
            <a:r>
              <a:rPr lang="el-GR" sz="3200">
                <a:latin typeface="Calibri" pitchFamily="34" charset="0"/>
                <a:ea typeface="Calibri" pitchFamily="34" charset="0"/>
                <a:cs typeface="Times New Roman" pitchFamily="18" charset="0"/>
              </a:rPr>
              <a:t>Χ</a:t>
            </a:r>
            <a:r>
              <a:rPr lang="el-GR" sz="2400">
                <a:latin typeface="Calibri" pitchFamily="34" charset="0"/>
                <a:ea typeface="Calibri" pitchFamily="34" charset="0"/>
                <a:cs typeface="Times New Roman" pitchFamily="18" charset="0"/>
              </a:rPr>
              <a:t> Ι</a:t>
            </a:r>
            <a:r>
              <a:rPr lang="el-GR" sz="2400" baseline="30000">
                <a:latin typeface="Calibri" pitchFamily="34" charset="0"/>
                <a:ea typeface="Calibri" pitchFamily="34" charset="0"/>
                <a:cs typeface="Times New Roman" pitchFamily="18" charset="0"/>
              </a:rPr>
              <a:t>Ο </a:t>
            </a:r>
            <a:r>
              <a:rPr lang="el-GR" sz="2400">
                <a:latin typeface="Calibri" pitchFamily="34" charset="0"/>
                <a:ea typeface="Calibri" pitchFamily="34" charset="0"/>
                <a:cs typeface="Times New Roman" pitchFamily="18" charset="0"/>
              </a:rPr>
              <a:t>Ι</a:t>
            </a:r>
            <a:r>
              <a:rPr lang="el-GR" sz="2400" baseline="30000">
                <a:latin typeface="Calibri" pitchFamily="34" charset="0"/>
                <a:ea typeface="Calibri" pitchFamily="34" charset="0"/>
                <a:cs typeface="Times New Roman" pitchFamily="18" charset="0"/>
              </a:rPr>
              <a:t>Ο</a:t>
            </a:r>
          </a:p>
          <a:p>
            <a:r>
              <a:rPr lang="el-GR" sz="3600" baseline="30000">
                <a:latin typeface="Calibri" pitchFamily="34" charset="0"/>
                <a:ea typeface="Calibri" pitchFamily="34" charset="0"/>
                <a:cs typeface="Times New Roman" pitchFamily="18" charset="0"/>
              </a:rPr>
              <a:t>Πιθανοί γαμέτες    </a:t>
            </a:r>
            <a:r>
              <a:rPr lang="el-GR" sz="2800">
                <a:latin typeface="Calibri" pitchFamily="34" charset="0"/>
                <a:ea typeface="Calibri" pitchFamily="34" charset="0"/>
                <a:cs typeface="Times New Roman" pitchFamily="18" charset="0"/>
              </a:rPr>
              <a:t>Ι</a:t>
            </a:r>
            <a:r>
              <a:rPr lang="el-GR" sz="2800" baseline="30000">
                <a:latin typeface="Calibri" pitchFamily="34" charset="0"/>
                <a:ea typeface="Calibri" pitchFamily="34" charset="0"/>
                <a:cs typeface="Times New Roman" pitchFamily="18" charset="0"/>
              </a:rPr>
              <a:t>Α</a:t>
            </a:r>
            <a:r>
              <a:rPr lang="el-GR" sz="2800">
                <a:latin typeface="Calibri" pitchFamily="34" charset="0"/>
                <a:ea typeface="Calibri" pitchFamily="34" charset="0"/>
                <a:cs typeface="Times New Roman" pitchFamily="18" charset="0"/>
              </a:rPr>
              <a:t>  ,    Ι</a:t>
            </a:r>
            <a:r>
              <a:rPr lang="el-GR" sz="2800" baseline="30000">
                <a:latin typeface="Calibri" pitchFamily="34" charset="0"/>
                <a:ea typeface="Calibri" pitchFamily="34" charset="0"/>
                <a:cs typeface="Times New Roman" pitchFamily="18" charset="0"/>
              </a:rPr>
              <a:t>Β</a:t>
            </a:r>
            <a:r>
              <a:rPr lang="el-GR" sz="2800">
                <a:latin typeface="Calibri" pitchFamily="34" charset="0"/>
                <a:ea typeface="Calibri" pitchFamily="34" charset="0"/>
                <a:cs typeface="Times New Roman" pitchFamily="18" charset="0"/>
              </a:rPr>
              <a:t>           και    Ι</a:t>
            </a:r>
            <a:r>
              <a:rPr lang="el-GR" sz="2800" baseline="30000">
                <a:latin typeface="Calibri" pitchFamily="34" charset="0"/>
                <a:ea typeface="Calibri" pitchFamily="34" charset="0"/>
                <a:cs typeface="Times New Roman" pitchFamily="18" charset="0"/>
              </a:rPr>
              <a:t>Ο       </a:t>
            </a:r>
          </a:p>
          <a:p>
            <a:r>
              <a:rPr lang="el-GR" sz="2800" baseline="30000">
                <a:latin typeface="Calibri" pitchFamily="34" charset="0"/>
                <a:ea typeface="Calibri" pitchFamily="34" charset="0"/>
                <a:cs typeface="Times New Roman" pitchFamily="18" charset="0"/>
              </a:rPr>
              <a:t>Πιθανοί τύποι παιδιών </a:t>
            </a:r>
            <a:r>
              <a:rPr lang="el-GR" sz="2800">
                <a:latin typeface="Calibri" pitchFamily="34" charset="0"/>
                <a:ea typeface="Calibri" pitchFamily="34" charset="0"/>
                <a:cs typeface="Times New Roman" pitchFamily="18" charset="0"/>
              </a:rPr>
              <a:t>Ι</a:t>
            </a:r>
            <a:r>
              <a:rPr lang="el-GR" sz="2800" baseline="30000">
                <a:latin typeface="Calibri" pitchFamily="34" charset="0"/>
                <a:ea typeface="Calibri" pitchFamily="34" charset="0"/>
                <a:cs typeface="Times New Roman" pitchFamily="18" charset="0"/>
              </a:rPr>
              <a:t>Α </a:t>
            </a:r>
            <a:r>
              <a:rPr lang="el-GR" sz="2800">
                <a:latin typeface="Calibri" pitchFamily="34" charset="0"/>
                <a:ea typeface="Calibri" pitchFamily="34" charset="0"/>
                <a:cs typeface="Times New Roman" pitchFamily="18" charset="0"/>
              </a:rPr>
              <a:t>Ι</a:t>
            </a:r>
            <a:r>
              <a:rPr lang="el-GR" sz="2800" baseline="30000">
                <a:latin typeface="Calibri" pitchFamily="34" charset="0"/>
                <a:ea typeface="Calibri" pitchFamily="34" charset="0"/>
                <a:cs typeface="Times New Roman" pitchFamily="18" charset="0"/>
              </a:rPr>
              <a:t>Ο              και </a:t>
            </a:r>
            <a:r>
              <a:rPr lang="el-GR" sz="2800">
                <a:latin typeface="Calibri" pitchFamily="34" charset="0"/>
                <a:ea typeface="Calibri" pitchFamily="34" charset="0"/>
                <a:cs typeface="Times New Roman" pitchFamily="18" charset="0"/>
              </a:rPr>
              <a:t>Ι</a:t>
            </a:r>
            <a:r>
              <a:rPr lang="el-GR" sz="2800" baseline="30000">
                <a:latin typeface="Calibri" pitchFamily="34" charset="0"/>
                <a:ea typeface="Calibri" pitchFamily="34" charset="0"/>
                <a:cs typeface="Times New Roman" pitchFamily="18" charset="0"/>
              </a:rPr>
              <a:t>Β </a:t>
            </a:r>
            <a:r>
              <a:rPr lang="el-GR" sz="2800">
                <a:latin typeface="Calibri" pitchFamily="34" charset="0"/>
                <a:ea typeface="Calibri" pitchFamily="34" charset="0"/>
                <a:cs typeface="Times New Roman" pitchFamily="18" charset="0"/>
              </a:rPr>
              <a:t>Ι</a:t>
            </a:r>
            <a:r>
              <a:rPr lang="el-GR" sz="2800" baseline="30000">
                <a:latin typeface="Calibri" pitchFamily="34" charset="0"/>
                <a:ea typeface="Calibri" pitchFamily="34" charset="0"/>
                <a:cs typeface="Times New Roman" pitchFamily="18" charset="0"/>
              </a:rPr>
              <a:t>Ο</a:t>
            </a:r>
          </a:p>
          <a:p>
            <a:r>
              <a:rPr lang="el-GR" sz="2800" baseline="30000">
                <a:latin typeface="Calibri" pitchFamily="34" charset="0"/>
                <a:ea typeface="Calibri" pitchFamily="34" charset="0"/>
                <a:cs typeface="Times New Roman" pitchFamily="18" charset="0"/>
              </a:rPr>
              <a:t>Δηλ. το ζευγάρι αυτό μπορεί να έχει παιδιά μόνο ομάδων Α και Β.</a:t>
            </a:r>
            <a:endParaRPr lang="el-GR" sz="1200">
              <a:latin typeface="Calibri" pitchFamily="34" charset="0"/>
              <a:ea typeface="Calibri" pitchFamily="34" charset="0"/>
              <a:cs typeface="Times New Roman" pitchFamily="18" charset="0"/>
            </a:endParaRPr>
          </a:p>
          <a:p>
            <a:r>
              <a:rPr lang="el-GR"/>
              <a:t>  </a:t>
            </a:r>
            <a:endParaRPr lang="el-GR" sz="140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45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179388" y="822325"/>
            <a:ext cx="8640762" cy="5216525"/>
          </a:xfrm>
          <a:prstGeom prst="rect">
            <a:avLst/>
          </a:prstGeom>
          <a:noFill/>
          <a:ln w="9525">
            <a:noFill/>
            <a:miter lim="800000"/>
            <a:headEnd/>
            <a:tailEnd/>
          </a:ln>
        </p:spPr>
        <p:txBody>
          <a:bodyPr anchor="ctr">
            <a:spAutoFit/>
          </a:bodyPr>
          <a:lstStyle/>
          <a:p>
            <a:pPr algn="just"/>
            <a:r>
              <a:rPr lang="el-GR" sz="2800">
                <a:latin typeface="Calibri" pitchFamily="34" charset="0"/>
              </a:rPr>
              <a:t>Η επιστήμη της κληρονομικότητας είναι η Γενετική. Είναι ένας από τους νεότερους κλάδους των επιστημών μια και η γέννησή της χρονολογείται περίπου στο 1900. Εν τούτοις, τριάντα πέντε χρόνια νωρίτερα, ένας Αυστριακός μοναχός, ο </a:t>
            </a:r>
            <a:r>
              <a:rPr lang="en-GB" sz="2800">
                <a:latin typeface="Calibri" pitchFamily="34" charset="0"/>
              </a:rPr>
              <a:t>Gregor Mendel</a:t>
            </a:r>
            <a:r>
              <a:rPr lang="el-GR" sz="2800">
                <a:latin typeface="Calibri" pitchFamily="34" charset="0"/>
              </a:rPr>
              <a:t> (1822-1884) είχε περιγράψει μια σειρά από πειράματα τα οποία αποτελούν τα θεμέλια των γνώσεών μας πάνω στην κληρονομικότητα και τους κανόνες που την διέπουν. Δυστυχώς, η εργασία του με τίτλο "Πειράματα πάνω στη διασταύρωση των φυτών" έγινε γνωστή ευρύτερα μόνο μετά το θάνατό του.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mendl"/>
          <p:cNvPicPr>
            <a:picLocks noChangeAspect="1" noChangeArrowheads="1"/>
          </p:cNvPicPr>
          <p:nvPr/>
        </p:nvPicPr>
        <p:blipFill>
          <a:blip r:embed="rId3" cstate="print"/>
          <a:srcRect/>
          <a:stretch>
            <a:fillRect/>
          </a:stretch>
        </p:blipFill>
        <p:spPr bwMode="auto">
          <a:xfrm>
            <a:off x="2568575" y="692150"/>
            <a:ext cx="3956050" cy="554513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09599" y="609600"/>
            <a:ext cx="8210873" cy="1320800"/>
          </a:xfrm>
        </p:spPr>
        <p:txBody>
          <a:bodyPr>
            <a:normAutofit/>
          </a:bodyPr>
          <a:lstStyle/>
          <a:p>
            <a:r>
              <a:rPr lang="el-GR" sz="4000" b="1" dirty="0"/>
              <a:t>ΤΑ ΠΕΙΡΑΜΑΤΑ ΤΟΥ  </a:t>
            </a:r>
            <a:r>
              <a:rPr lang="en-GB" sz="4000" b="1" dirty="0"/>
              <a:t>MENDEL</a:t>
            </a:r>
            <a:endParaRPr lang="el-GR" sz="4000" b="1" dirty="0"/>
          </a:p>
        </p:txBody>
      </p:sp>
      <p:sp>
        <p:nvSpPr>
          <p:cNvPr id="31747" name="Rectangle 3"/>
          <p:cNvSpPr>
            <a:spLocks noGrp="1" noChangeArrowheads="1"/>
          </p:cNvSpPr>
          <p:nvPr>
            <p:ph idx="1"/>
          </p:nvPr>
        </p:nvSpPr>
        <p:spPr>
          <a:xfrm>
            <a:off x="215516" y="2132856"/>
            <a:ext cx="8712968" cy="4983162"/>
          </a:xfrm>
        </p:spPr>
        <p:txBody>
          <a:bodyPr/>
          <a:lstStyle/>
          <a:p>
            <a:r>
              <a:rPr lang="el-GR" dirty="0"/>
              <a:t>Ο </a:t>
            </a:r>
            <a:r>
              <a:rPr lang="en-GB" dirty="0"/>
              <a:t>Mendel</a:t>
            </a:r>
            <a:r>
              <a:rPr lang="el-GR" dirty="0"/>
              <a:t> μελέτησε την κληρονομικότητα χρησιμοποιώντας ως πειραματικό υλικό τα φυτά του μπιζελιού. Πιο συγκεκριμένα, διάλεξε επτά, αντίθετους μεταξύ τους, χαρακτήρες και τους παρακολούθησε από τη μία γενεά στην επόμενη. </a:t>
            </a:r>
            <a:endParaRPr lang="en-US" dirty="0"/>
          </a:p>
          <a:p>
            <a:pPr>
              <a:buNone/>
            </a:pPr>
            <a:r>
              <a:rPr lang="el-GR" dirty="0"/>
              <a:t>[Το μπιζέλι είναι ένα Δικοτυλήδονο, όπως όλα τα όσπρια- Ψυχανθή]</a:t>
            </a:r>
            <a:endParaRPr lang="en-US" dirty="0"/>
          </a:p>
          <a:p>
            <a:pPr>
              <a:buNone/>
            </a:pPr>
            <a:r>
              <a:rPr lang="el-GR" sz="2000" b="1" u="sng" dirty="0"/>
              <a:t>ΠΡΟΣΟΧΗ!!!! ΤΙΣ ΕΠΟΜΕΝΕΣ 4 ΔΙΑΦΑΝΕΙΕΣ ΑΝ ΘΕΛΕΤΕ ΜΠΟΡΕΙΤΕ ΝΑ ΤΙΣ ΠΑΡΑΛΕΙΨΕΤΕ. ΑΛΛΙΩΣ, ΚΑΝΤΕ ΜΙΑ ΚΑΛΗ ΕΠΑΝΑΛΗΨΗ.</a:t>
            </a:r>
          </a:p>
        </p:txBody>
      </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99" fill="hold"/>
                                        <p:tgtEl>
                                          <p:spTgt spid="14"/>
                                        </p:tgtEl>
                                      </p:cBhvr>
                                    </p:cmd>
                                  </p:childTnLst>
                                </p:cTn>
                              </p:par>
                            </p:childTnLst>
                          </p:cTn>
                        </p:par>
                      </p:childTnLst>
                    </p:cTn>
                  </p:par>
                </p:childTnLst>
              </p:cTn>
              <p:nextCondLst>
                <p:cond evt="onClick" delay="0">
                  <p:tgtEl>
                    <p:spTgt spid="14"/>
                  </p:tgtEl>
                </p:cond>
              </p:nextCondLst>
            </p:seq>
            <p:audio>
              <p:cMediaNode vol="89394">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Grp="1" noChangeArrowheads="1"/>
          </p:cNvSpPr>
          <p:nvPr>
            <p:ph type="title"/>
          </p:nvPr>
        </p:nvSpPr>
        <p:spPr>
          <a:xfrm>
            <a:off x="0" y="274638"/>
            <a:ext cx="9144000" cy="490537"/>
          </a:xfrm>
        </p:spPr>
        <p:txBody>
          <a:bodyPr rtlCol="0">
            <a:normAutofit fontScale="90000"/>
          </a:bodyPr>
          <a:lstStyle/>
          <a:p>
            <a:pPr fontAlgn="auto">
              <a:spcAft>
                <a:spcPts val="0"/>
              </a:spcAft>
              <a:defRPr/>
            </a:pPr>
            <a:r>
              <a:rPr lang="el-GR" sz="2800" b="1" u="sng"/>
              <a:t>Εικόνα :</a:t>
            </a:r>
            <a:r>
              <a:rPr lang="el-GR" sz="2800" b="1"/>
              <a:t>  </a:t>
            </a:r>
            <a:r>
              <a:rPr lang="el-GR" sz="2800"/>
              <a:t>Τυπικό άνθος ενός φυτού (αγγειόσπερμου).</a:t>
            </a:r>
          </a:p>
        </p:txBody>
      </p:sp>
      <p:sp>
        <p:nvSpPr>
          <p:cNvPr id="1028" name="Rectangle 6"/>
          <p:cNvSpPr>
            <a:spLocks noChangeArrowheads="1"/>
          </p:cNvSpPr>
          <p:nvPr/>
        </p:nvSpPr>
        <p:spPr bwMode="auto">
          <a:xfrm>
            <a:off x="0" y="1508125"/>
            <a:ext cx="9144000" cy="0"/>
          </a:xfrm>
          <a:prstGeom prst="rect">
            <a:avLst/>
          </a:prstGeom>
          <a:noFill/>
          <a:ln w="9525">
            <a:noFill/>
            <a:miter lim="800000"/>
            <a:headEnd/>
            <a:tailEnd/>
          </a:ln>
        </p:spPr>
        <p:txBody>
          <a:bodyPr wrap="none" anchor="ctr">
            <a:spAutoFit/>
          </a:bodyPr>
          <a:lstStyle/>
          <a:p>
            <a:endParaRPr lang="el-GR">
              <a:latin typeface="Calibri" pitchFamily="34" charset="0"/>
            </a:endParaRPr>
          </a:p>
        </p:txBody>
      </p:sp>
      <p:graphicFrame>
        <p:nvGraphicFramePr>
          <p:cNvPr id="1026" name="Object 5"/>
          <p:cNvGraphicFramePr>
            <a:graphicFrameLocks noChangeAspect="1"/>
          </p:cNvGraphicFramePr>
          <p:nvPr/>
        </p:nvGraphicFramePr>
        <p:xfrm>
          <a:off x="539750" y="928688"/>
          <a:ext cx="8604250" cy="5929312"/>
        </p:xfrm>
        <a:graphic>
          <a:graphicData uri="http://schemas.openxmlformats.org/presentationml/2006/ole">
            <mc:AlternateContent xmlns:mc="http://schemas.openxmlformats.org/markup-compatibility/2006">
              <mc:Choice xmlns:v="urn:schemas-microsoft-com:vml" Requires="v">
                <p:oleObj r:id="rId5" imgW="5771693" imgH="3401568" progId="">
                  <p:embed/>
                </p:oleObj>
              </mc:Choice>
              <mc:Fallback>
                <p:oleObj r:id="rId5" imgW="5771693" imgH="3401568"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28688"/>
                        <a:ext cx="8604250" cy="5929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E:\Mathimata 08-11\plant evolution.png"/>
          <p:cNvPicPr>
            <a:picLocks noChangeAspect="1" noChangeArrowheads="1"/>
          </p:cNvPicPr>
          <p:nvPr/>
        </p:nvPicPr>
        <p:blipFill>
          <a:blip r:embed="rId4" cstate="print"/>
          <a:srcRect/>
          <a:stretch>
            <a:fillRect/>
          </a:stretch>
        </p:blipFill>
        <p:spPr bwMode="auto">
          <a:xfrm>
            <a:off x="-1332969" y="0"/>
            <a:ext cx="10989075" cy="6381328"/>
          </a:xfrm>
          <a:prstGeom prst="rect">
            <a:avLst/>
          </a:prstGeom>
          <a:noFill/>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1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1453</TotalTime>
  <Words>2623</Words>
  <Application>Microsoft Office PowerPoint</Application>
  <PresentationFormat>On-screen Show (4:3)</PresentationFormat>
  <Paragraphs>385</Paragraphs>
  <Slides>42</Slides>
  <Notes>31</Notes>
  <HiddenSlides>0</HiddenSlides>
  <MMClips>26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2" baseType="lpstr">
      <vt:lpstr>Arial</vt:lpstr>
      <vt:lpstr>Arial Narrow</vt:lpstr>
      <vt:lpstr>Calibri</vt:lpstr>
      <vt:lpstr>HellasArial</vt:lpstr>
      <vt:lpstr>Swis721Greek BT</vt:lpstr>
      <vt:lpstr>Times New Roman</vt:lpstr>
      <vt:lpstr>Trebuchet MS</vt:lpstr>
      <vt:lpstr>Wingdings 3</vt:lpstr>
      <vt:lpstr>Facet</vt:lpstr>
      <vt:lpstr>Bitmap Image</vt:lpstr>
      <vt:lpstr>ΚΛΗΡΟΝΟΜΙΚΟΤΗΤΑ-  «ΝΟΜΟΙ» ΤΟΥ MENDEL</vt:lpstr>
      <vt:lpstr>ΚΛΗΡΟΝΟΜΙΚΟΤΗΤΑ-  «ΝΟΜΟΙ» ΤΟΥ MENDEL </vt:lpstr>
      <vt:lpstr>PowerPoint Presentation</vt:lpstr>
      <vt:lpstr>Μεσογειακή Αναιμία (ΜΑ) ως Παράδειγμα Δράσης της ΦΕ</vt:lpstr>
      <vt:lpstr>PowerPoint Presentation</vt:lpstr>
      <vt:lpstr>PowerPoint Presentation</vt:lpstr>
      <vt:lpstr>ΤΑ ΠΕΙΡΑΜΑΤΑ ΤΟΥ  MENDEL</vt:lpstr>
      <vt:lpstr>Εικόνα :  Τυπικό άνθος ενός φυτού (αγγειόσπερμου).</vt:lpstr>
      <vt:lpstr>PowerPoint Presentation</vt:lpstr>
      <vt:lpstr>Εικόνα :  Τυπικό άνθος ενός φυτού (αγγειόσπερμου).</vt:lpstr>
      <vt:lpstr>PowerPoint Presentation</vt:lpstr>
      <vt:lpstr>ΤΑ ΠΕΙΡΑΜΑΤΑ ΤΟΥ  MENDEL-Συνέχεια</vt:lpstr>
      <vt:lpstr>PowerPoint Presentation</vt:lpstr>
      <vt:lpstr>Παραδείγματα διασταυρώσεων</vt:lpstr>
      <vt:lpstr>PowerPoint Presentation</vt:lpstr>
      <vt:lpstr>PowerPoint Presentation</vt:lpstr>
      <vt:lpstr>PowerPoint Presentation</vt:lpstr>
      <vt:lpstr>PowerPoint Presentation</vt:lpstr>
      <vt:lpstr>PowerPoint Presentation</vt:lpstr>
      <vt:lpstr>PowerPoint Presentation</vt:lpstr>
      <vt:lpstr>Πώς εξήγησε ο Mendel τα αποτελέσματά του; </vt:lpstr>
      <vt:lpstr>«Νόμος (;) της Υπεροχής»:</vt:lpstr>
      <vt:lpstr>PowerPoint Presentation</vt:lpstr>
      <vt:lpstr>Και τα συνέχισε με ένα δεύτερο κύκλο πειραμάτων, διασταυρώνοντας τα φυτά της F1 γενιάς μεταξύ τους. Όπου τα αποτελέσματα που πήρε ήσαν....</vt:lpstr>
      <vt:lpstr>PowerPoint Presentation</vt:lpstr>
      <vt:lpstr>«Νόμος του διαχωρισμού»</vt:lpstr>
      <vt:lpstr>Πώς εξήγησε ο Mendel τα αποτελέσματά του: Το βασικό στοιχείο είναι πως οι χαρακτήρες είναι πάντα ανά δύο, εκτός από τους γαμέτες στους οποίους βρίσκοντα μόνο μία φορά!</vt:lpstr>
      <vt:lpstr>PowerPoint Presentation</vt:lpstr>
      <vt:lpstr>Ή, αν πάρουμε την περίπτωση του ύψους:</vt:lpstr>
      <vt:lpstr>PowerPoint Presentation</vt:lpstr>
      <vt:lpstr>Ή, αν πάρουμε την περίπτωση του ύψους:</vt:lpstr>
      <vt:lpstr>Δημιουργούμε ένα αβάκειο του Punnett όπου τοποθετούμε τους τύπους των αρσενικών γαμετών στη μια μεριά και τους τύπους των θηλυκών στην άλλη.</vt:lpstr>
      <vt:lpstr>PowerPoint Presentation</vt:lpstr>
      <vt:lpstr>PowerPoint Presentation</vt:lpstr>
      <vt:lpstr>Αλφισμός</vt:lpstr>
      <vt:lpstr>Κοινοί κληρονομικοί χαρακτήρες στον άνθρωπο: </vt:lpstr>
      <vt:lpstr>PowerPoint Presentation</vt:lpstr>
      <vt:lpstr>PowerPoint Presentation</vt:lpstr>
      <vt:lpstr>Άλλο παράδειγμα στον άνθρωπο: </vt:lpstr>
      <vt:lpstr>Αλληλόμορφα ή πολλαπλά αλληλόμορφα</vt:lpstr>
      <vt:lpstr>Γονότυποι ομάδων αίματος στον άνθρωπο</vt:lpstr>
      <vt:lpstr>Πως μπορούμε να χρησιμοποιήσουμε τις ομάδες αίματος ως τεστ πατρότητας</vt:lpstr>
    </vt:vector>
  </TitlesOfParts>
  <Company>uni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k.athanasiou</dc:creator>
  <cp:lastModifiedBy>Turbo-X</cp:lastModifiedBy>
  <cp:revision>118</cp:revision>
  <dcterms:created xsi:type="dcterms:W3CDTF">2005-11-01T16:35:23Z</dcterms:created>
  <dcterms:modified xsi:type="dcterms:W3CDTF">2023-11-29T17:19:53Z</dcterms:modified>
</cp:coreProperties>
</file>