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321" r:id="rId3"/>
    <p:sldId id="287" r:id="rId4"/>
    <p:sldId id="279" r:id="rId5"/>
    <p:sldId id="283" r:id="rId6"/>
    <p:sldId id="300" r:id="rId7"/>
    <p:sldId id="301" r:id="rId8"/>
    <p:sldId id="304" r:id="rId9"/>
    <p:sldId id="303" r:id="rId10"/>
    <p:sldId id="302" r:id="rId11"/>
    <p:sldId id="305" r:id="rId12"/>
    <p:sldId id="320" r:id="rId13"/>
    <p:sldId id="271" r:id="rId14"/>
    <p:sldId id="2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1" clrIdx="0">
    <p:extLst>
      <p:ext uri="{19B8F6BF-5375-455C-9EA6-DF929625EA0E}">
        <p15:presenceInfo xmlns:p15="http://schemas.microsoft.com/office/powerpoint/2012/main" userId="6f06f6ba7998ac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1132" autoAdjust="0"/>
  </p:normalViewPr>
  <p:slideViewPr>
    <p:cSldViewPr snapToGrid="0">
      <p:cViewPr varScale="1">
        <p:scale>
          <a:sx n="70" d="100"/>
          <a:sy n="70" d="100"/>
        </p:scale>
        <p:origin x="93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9T10:44:52.964"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1F16E-816D-4F29-A8FD-BC8DC4B0FDD2}" type="datetimeFigureOut">
              <a:rPr lang="en-US" smtClean="0"/>
              <a:t>11/22/2023</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D785C-DC3A-4435-A891-FA60F929973F}" type="slidenum">
              <a:rPr lang="en-US" smtClean="0"/>
              <a:t>‹#›</a:t>
            </a:fld>
            <a:endParaRPr lang="en-US"/>
          </a:p>
        </p:txBody>
      </p:sp>
    </p:spTree>
    <p:extLst>
      <p:ext uri="{BB962C8B-B14F-4D97-AF65-F5344CB8AC3E}">
        <p14:creationId xmlns:p14="http://schemas.microsoft.com/office/powerpoint/2010/main" val="175496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l.wikipedia.org/wiki/%CE%99%CF%80%CF%80%CF%8C%CE%BA%CE%B1%CE%BC%CF%80%CE%BF%CF%82_(%CE%B1%CE%BD%CE%B1%CF%84%CE%BF%CE%BC%CE%AF%CE%B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l.wikipedia.org/wiki/%CE%91%CE%BC%CF%85%CE%B3%CE%B4%CE%B1%CE%BB%CE%AE_(%CE%9A%CE%9D%CE%A3)"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Οι 4 λοβοί του ανθρώπινου εγκεφάλου είναι: (Α) Οι Γναθικός, Βρεγματικός, Μετωπιαίος (που περιλαμβάνει τον Οσφρητικό βολβό), και Κροταφικός. (Β) (Α) Οι Ινιακός, Βρεγματικός, Μετωπιαίος (που περιλαμβάνει τον Οσφρητικό βολβό), και Κροταφικός.</a:t>
            </a:r>
          </a:p>
          <a:p>
            <a:endParaRPr lang="el-GR" dirty="0"/>
          </a:p>
          <a:p>
            <a:r>
              <a:rPr lang="el-GR" sz="1800" b="1" dirty="0">
                <a:effectLst/>
                <a:latin typeface="Calibri" panose="020F0502020204030204" pitchFamily="34" charset="0"/>
                <a:ea typeface="Calibri" panose="020F0502020204030204" pitchFamily="34" charset="0"/>
                <a:cs typeface="Times New Roman" panose="02020603050405020304" pitchFamily="18" charset="0"/>
              </a:rPr>
              <a:t>ΕΠΕ: Η Τοξοειδής Δέσμη (Α) μεταφέρει μηνύματα από 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Βέρνικε</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στην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Βροκά</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(Β) μεταφέρει μηνύματα από 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Μπροκά</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στην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Βέρνιτσε</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(Γ) μεταφέρει μηνύματα από την κινητική περιοχή του εγκεφάλου στην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Βέρνιτσε</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u="sng" dirty="0">
                <a:effectLst/>
                <a:latin typeface="Calibri" panose="020F0502020204030204" pitchFamily="34" charset="0"/>
                <a:ea typeface="Calibri" panose="020F0502020204030204" pitchFamily="34" charset="0"/>
                <a:cs typeface="Times New Roman" panose="02020603050405020304" pitchFamily="18" charset="0"/>
              </a:rPr>
              <a:t>(Δ)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μεταφέρει μηνύματα από την κινητική περιοχή του εγκεφάλου στην περιοχή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Μπροκά</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(Ε) Τίποτε από αυτά.</a:t>
            </a:r>
            <a:endParaRPr lang="en-US" dirty="0"/>
          </a:p>
        </p:txBody>
      </p:sp>
      <p:sp>
        <p:nvSpPr>
          <p:cNvPr id="4" name="Θέση αριθμού διαφάνειας 3"/>
          <p:cNvSpPr>
            <a:spLocks noGrp="1"/>
          </p:cNvSpPr>
          <p:nvPr>
            <p:ph type="sldNum" sz="quarter" idx="5"/>
          </p:nvPr>
        </p:nvSpPr>
        <p:spPr/>
        <p:txBody>
          <a:bodyPr/>
          <a:lstStyle/>
          <a:p>
            <a:fld id="{663414C4-0A35-406D-A192-C8DD5E841543}" type="slidenum">
              <a:rPr lang="el-GR" smtClean="0"/>
              <a:t>2</a:t>
            </a:fld>
            <a:endParaRPr lang="el-GR"/>
          </a:p>
        </p:txBody>
      </p:sp>
    </p:spTree>
    <p:extLst>
      <p:ext uri="{BB962C8B-B14F-4D97-AF65-F5344CB8AC3E}">
        <p14:creationId xmlns:p14="http://schemas.microsoft.com/office/powerpoint/2010/main" val="102920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Από τα εξής χαρακτηριστικά, υποδείξτε αυτό που δεν συνιστά περίπτωση δράσης της Φυσικής Επιλογής: (Α) Ανεπτυγμένος οσφρητικός λοβός σε μικρά θηλαστικά ταυτόχρονα των Δεινοσαύρων, (Β) Διογκωμένος Ιππόκαμπος σε οδηγούς </a:t>
            </a:r>
            <a:r>
              <a:rPr lang="en-US" dirty="0"/>
              <a:t>taxi, (</a:t>
            </a:r>
            <a:r>
              <a:rPr lang="el-GR" dirty="0"/>
              <a:t>Γ) Διογκωμένος Ιππόκαμπος στα πολυγαμικά ποντίκια, </a:t>
            </a:r>
            <a:r>
              <a:rPr lang="en-US" dirty="0"/>
              <a:t> </a:t>
            </a:r>
            <a:r>
              <a:rPr lang="el-GR" dirty="0"/>
              <a:t>(Δ) Διογκωμένος Ιππόκαμπος στα αποθηκευτικά πτηνά, (Ε) </a:t>
            </a:r>
            <a:r>
              <a:rPr lang="el-GR"/>
              <a:t>Παρουσία Τοξοειδούς Δέσμης </a:t>
            </a:r>
            <a:r>
              <a:rPr lang="el-GR" dirty="0"/>
              <a:t>στον </a:t>
            </a:r>
            <a:r>
              <a:rPr lang="en-US" dirty="0"/>
              <a:t>Homo sapiens</a:t>
            </a:r>
            <a:r>
              <a:rPr lang="el-GR" dirty="0"/>
              <a:t> και στον Χιμπαντζή </a:t>
            </a:r>
            <a:r>
              <a:rPr lang="en-US" dirty="0"/>
              <a:t>. </a:t>
            </a:r>
          </a:p>
        </p:txBody>
      </p:sp>
      <p:sp>
        <p:nvSpPr>
          <p:cNvPr id="4" name="Θέση αριθμού διαφάνειας 3"/>
          <p:cNvSpPr>
            <a:spLocks noGrp="1"/>
          </p:cNvSpPr>
          <p:nvPr>
            <p:ph type="sldNum" sz="quarter" idx="5"/>
          </p:nvPr>
        </p:nvSpPr>
        <p:spPr/>
        <p:txBody>
          <a:bodyPr/>
          <a:lstStyle/>
          <a:p>
            <a:fld id="{663414C4-0A35-406D-A192-C8DD5E841543}" type="slidenum">
              <a:rPr lang="el-GR" smtClean="0"/>
              <a:t>12</a:t>
            </a:fld>
            <a:endParaRPr lang="el-GR"/>
          </a:p>
        </p:txBody>
      </p:sp>
    </p:spTree>
    <p:extLst>
      <p:ext uri="{BB962C8B-B14F-4D97-AF65-F5344CB8AC3E}">
        <p14:creationId xmlns:p14="http://schemas.microsoft.com/office/powerpoint/2010/main" val="19723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663414C4-0A35-406D-A192-C8DD5E841543}" type="slidenum">
              <a:rPr lang="el-GR" smtClean="0"/>
              <a:t>13</a:t>
            </a:fld>
            <a:endParaRPr lang="el-GR"/>
          </a:p>
        </p:txBody>
      </p:sp>
    </p:spTree>
    <p:extLst>
      <p:ext uri="{BB962C8B-B14F-4D97-AF65-F5344CB8AC3E}">
        <p14:creationId xmlns:p14="http://schemas.microsoft.com/office/powerpoint/2010/main" val="15180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266D785C-DC3A-4435-A891-FA60F929973F}" type="slidenum">
              <a:rPr lang="en-US" smtClean="0"/>
              <a:t>14</a:t>
            </a:fld>
            <a:endParaRPr lang="en-US"/>
          </a:p>
        </p:txBody>
      </p:sp>
    </p:spTree>
    <p:extLst>
      <p:ext uri="{BB962C8B-B14F-4D97-AF65-F5344CB8AC3E}">
        <p14:creationId xmlns:p14="http://schemas.microsoft.com/office/powerpoint/2010/main" val="3469885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Εδώ τώρα θα ήθελα να θυμόσαστε μερικά βασικά πράγματα: 1. Τους Αιώνες (Αρχαϊκό, Προτεροζωϊκό –μετά την</a:t>
            </a:r>
            <a:r>
              <a:rPr lang="el-GR" baseline="0" dirty="0"/>
              <a:t> εμφάνιση της Ζωής μέχρι την ανάπτυξη των Φυκιών στα 550 </a:t>
            </a:r>
            <a:r>
              <a:rPr lang="en-US" baseline="0" dirty="0" err="1"/>
              <a:t>mya</a:t>
            </a:r>
            <a:r>
              <a:rPr lang="en-US" baseline="0" dirty="0"/>
              <a:t> </a:t>
            </a:r>
            <a:r>
              <a:rPr lang="el-GR" baseline="0" dirty="0"/>
              <a:t>όπου αρχίζει ο Παλαιοζωικός: Στον οποίο  στα μεν Φυτά κάνουν την εμφάνισή τους με τη σειρά: Τα Φύκη, οι φτέρες και τα πρώτα Γυμνόσπερμα. Στα Ζώα, έχουμε το μέρος της Εμφάνισης των Πρώτων Ψαριών, Αμφίβιων, Ερπετών… Κάπου εκεί στα 250, περίπου αρχίζει ο </a:t>
            </a:r>
            <a:r>
              <a:rPr lang="el-GR" baseline="0" dirty="0" err="1"/>
              <a:t>Μεσοζωϊκός</a:t>
            </a:r>
            <a:r>
              <a:rPr lang="el-GR" baseline="0" dirty="0"/>
              <a:t>, που περιλαμβάνει το </a:t>
            </a:r>
            <a:r>
              <a:rPr lang="el-GR" b="1" baseline="0" dirty="0"/>
              <a:t>ΙΟΥΡΑΣΙΟ (Ελληνικά </a:t>
            </a:r>
            <a:r>
              <a:rPr lang="en-US" b="1" baseline="0" dirty="0" err="1"/>
              <a:t>Jurasic</a:t>
            </a:r>
            <a:r>
              <a:rPr lang="en-US" b="1" baseline="0" dirty="0"/>
              <a:t>), </a:t>
            </a:r>
            <a:r>
              <a:rPr lang="el-GR" b="1" baseline="0" dirty="0"/>
              <a:t>που</a:t>
            </a:r>
            <a:r>
              <a:rPr lang="en-US" b="1" baseline="0" dirty="0"/>
              <a:t> </a:t>
            </a:r>
            <a:r>
              <a:rPr lang="el-GR" b="1" baseline="0" dirty="0"/>
              <a:t>αρχίζει στα 200</a:t>
            </a:r>
            <a:r>
              <a:rPr lang="en-US" b="1" baseline="0" dirty="0"/>
              <a:t> </a:t>
            </a:r>
            <a:r>
              <a:rPr lang="el-GR" b="1" baseline="0" dirty="0"/>
              <a:t>περίπου </a:t>
            </a:r>
            <a:r>
              <a:rPr lang="en-US" b="1" baseline="0" dirty="0" err="1"/>
              <a:t>mya</a:t>
            </a:r>
            <a:r>
              <a:rPr lang="el-GR" b="1" baseline="0" dirty="0"/>
              <a:t> λήγει με την εξαφάνιση των Δεινοσαύρων</a:t>
            </a:r>
            <a:r>
              <a:rPr lang="en-US" b="1" baseline="0" dirty="0"/>
              <a:t> ( </a:t>
            </a:r>
            <a:r>
              <a:rPr lang="el-GR" b="1" baseline="0" dirty="0"/>
              <a:t>κάπου στα 145 </a:t>
            </a:r>
            <a:r>
              <a:rPr lang="en-US" b="1" baseline="0" dirty="0" err="1"/>
              <a:t>mya</a:t>
            </a:r>
            <a:r>
              <a:rPr lang="el-GR" b="1" baseline="0" dirty="0"/>
              <a:t>)</a:t>
            </a:r>
            <a:r>
              <a:rPr lang="en-US" baseline="0" dirty="0"/>
              <a:t>. </a:t>
            </a:r>
            <a:r>
              <a:rPr lang="el-GR" baseline="0" dirty="0"/>
              <a:t>Και φυσικά, δεν μπορεί να μην έχετε δει κάποιο </a:t>
            </a:r>
            <a:r>
              <a:rPr lang="en-US" baseline="0" dirty="0" err="1"/>
              <a:t>Jurasic</a:t>
            </a:r>
            <a:r>
              <a:rPr lang="en-US" baseline="0" dirty="0"/>
              <a:t> Park. </a:t>
            </a:r>
            <a:r>
              <a:rPr lang="el-GR" baseline="0" dirty="0"/>
              <a:t>Όσο ζουν οι Δεινόσαυροι, επιβιώνουν μόνο πολύ μικρά θηλαστικά, μικρότερα και από ποντίκια που καταφέρνουν και ζουν σε λαγούμια κάτω στη Γη. </a:t>
            </a:r>
            <a:r>
              <a:rPr lang="en-US" baseline="0" dirty="0"/>
              <a:t>(</a:t>
            </a:r>
            <a:r>
              <a:rPr lang="el-GR" baseline="0" dirty="0"/>
              <a:t>Βλέπε αντίστοιχη διαφάνεια, για την επιβίωση των μικρών-</a:t>
            </a:r>
            <a:r>
              <a:rPr lang="el-GR" baseline="0" dirty="0" err="1"/>
              <a:t>πρώϊμων</a:t>
            </a:r>
            <a:r>
              <a:rPr lang="el-GR" baseline="0" dirty="0"/>
              <a:t> θηλαστικών).</a:t>
            </a:r>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3</a:t>
            </a:fld>
            <a:endParaRPr lang="el-GR"/>
          </a:p>
        </p:txBody>
      </p:sp>
    </p:spTree>
    <p:extLst>
      <p:ext uri="{BB962C8B-B14F-4D97-AF65-F5344CB8AC3E}">
        <p14:creationId xmlns:p14="http://schemas.microsoft.com/office/powerpoint/2010/main" val="140910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 Οι </a:t>
            </a:r>
            <a:r>
              <a:rPr lang="el-GR" dirty="0" err="1"/>
              <a:t>Ιχθείς</a:t>
            </a:r>
            <a:r>
              <a:rPr lang="el-GR" dirty="0"/>
              <a:t>= Έχουν Αμυγδαλή αλλά όχι ΕΦ (Φαιά Ουσία), (Β) Τα Αμφίβια + Ερπετά έχουν Στοιχεία Εγκεφαλικού Φλοιού, (Γ) Τα Πτηνά έχουν αναπτυγμένα Ημισφαίρια με εγκολπώσεις, (Δ) Τα Πτηνά έχουν αναπτυγμένα Ημισφαίρια χωρίς εγκολπώσεις. Υποδείξτε το Λάθος.  </a:t>
            </a:r>
            <a:endParaRPr lang="en-US" dirty="0"/>
          </a:p>
        </p:txBody>
      </p:sp>
      <p:sp>
        <p:nvSpPr>
          <p:cNvPr id="4" name="Slide Number Placeholder 3"/>
          <p:cNvSpPr>
            <a:spLocks noGrp="1"/>
          </p:cNvSpPr>
          <p:nvPr>
            <p:ph type="sldNum" sz="quarter" idx="5"/>
          </p:nvPr>
        </p:nvSpPr>
        <p:spPr/>
        <p:txBody>
          <a:bodyPr/>
          <a:lstStyle/>
          <a:p>
            <a:fld id="{266D785C-DC3A-4435-A891-FA60F929973F}" type="slidenum">
              <a:rPr lang="en-US" smtClean="0"/>
              <a:t>4</a:t>
            </a:fld>
            <a:endParaRPr lang="en-US"/>
          </a:p>
        </p:txBody>
      </p:sp>
    </p:spTree>
    <p:extLst>
      <p:ext uri="{BB962C8B-B14F-4D97-AF65-F5344CB8AC3E}">
        <p14:creationId xmlns:p14="http://schemas.microsoft.com/office/powerpoint/2010/main" val="406220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Ερώτηση</a:t>
            </a:r>
            <a:r>
              <a:rPr lang="el-GR" baseline="0" dirty="0"/>
              <a:t> Πολ. </a:t>
            </a:r>
            <a:r>
              <a:rPr lang="el-GR" baseline="0" dirty="0" err="1"/>
              <a:t>Επιλ</a:t>
            </a:r>
            <a:r>
              <a:rPr lang="el-GR" baseline="0" dirty="0"/>
              <a:t>. : </a:t>
            </a:r>
            <a:r>
              <a:rPr lang="el-GR" dirty="0"/>
              <a:t>Τα πτηνά:</a:t>
            </a:r>
            <a:r>
              <a:rPr lang="el-GR" baseline="0" dirty="0"/>
              <a:t> </a:t>
            </a:r>
            <a:r>
              <a:rPr lang="el-GR" dirty="0"/>
              <a:t>(Α) Έχουν Ανεπτυγμένα Ημισφαίρια του Εγκεφάλου, (Β) Δεν έχουν πτυχώσεις ή εγκολπώσεις, (Γ) Έχουν ανεπτυγμένο Οσφρητικό Λοβό ή Βολβό. (Δ) Έχουν ανεπτυγμένο Ιππόκαμπο. Υποδείξτε το λάθος. </a:t>
            </a:r>
          </a:p>
          <a:p>
            <a:endParaRPr lang="el-GR" dirty="0"/>
          </a:p>
          <a:p>
            <a:r>
              <a:rPr lang="el-GR" dirty="0"/>
              <a:t>* Τα πιο πολλά πτηνά ζουν μεγάλες ομάδες</a:t>
            </a:r>
            <a:r>
              <a:rPr lang="el-GR" baseline="0" dirty="0"/>
              <a:t> (πιγκουίνοι, αποδημητικά πουλιά, όρνιθες, κλπ. Επειδή δεν υπάρχει σύστημα αποχετευτικό, αντιλαμβάνεσθε πως αν είχαν καλή όσφρηση, η ζωή τους θα ήταν αφόρητη. </a:t>
            </a:r>
            <a:endParaRPr lang="el-GR" dirty="0"/>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5</a:t>
            </a:fld>
            <a:endParaRPr lang="el-GR"/>
          </a:p>
        </p:txBody>
      </p:sp>
    </p:spTree>
    <p:extLst>
      <p:ext uri="{BB962C8B-B14F-4D97-AF65-F5344CB8AC3E}">
        <p14:creationId xmlns:p14="http://schemas.microsoft.com/office/powerpoint/2010/main" val="70289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Στο </a:t>
            </a:r>
            <a:r>
              <a:rPr lang="el-GR" sz="1200" b="1" dirty="0" err="1">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μεταιχμιακό</a:t>
            </a:r>
            <a:r>
              <a:rPr lang="el-GR" sz="1200" b="1"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σύστημα</a:t>
            </a:r>
            <a:r>
              <a:rPr lang="el-GR" sz="12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περιλαμβάνεται (Α) </a:t>
            </a:r>
            <a:r>
              <a:rPr lang="el-GR" sz="1200" b="1" dirty="0">
                <a:effectLst/>
                <a:latin typeface="Arial" panose="020B0604020202020204" pitchFamily="34" charset="0"/>
                <a:ea typeface="Times New Roman" panose="02020603050405020304" pitchFamily="18" charset="0"/>
                <a:cs typeface="Times New Roman" panose="02020603050405020304" pitchFamily="18" charset="0"/>
              </a:rPr>
              <a:t>ο </a:t>
            </a:r>
            <a:r>
              <a:rPr lang="el-GR" sz="1200" b="1" u="none" strike="noStrik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3" tooltip="Ιππόκαμπος (ανατομία)"/>
              </a:rPr>
              <a:t>Ιππόκαμπος</a:t>
            </a:r>
            <a:r>
              <a:rPr lang="el-GR" sz="1200" b="1" dirty="0">
                <a:effectLst/>
                <a:latin typeface="Arial" panose="020B0604020202020204" pitchFamily="34" charset="0"/>
                <a:ea typeface="Times New Roman" panose="02020603050405020304" pitchFamily="18" charset="0"/>
                <a:cs typeface="Times New Roman" panose="02020603050405020304" pitchFamily="18" charset="0"/>
              </a:rPr>
              <a:t>, (Β) η </a:t>
            </a:r>
            <a:r>
              <a:rPr lang="el-GR" sz="1200" b="1" u="none" strike="noStrik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tooltip="Αμυγδαλή (ΚΝΣ)"/>
              </a:rPr>
              <a:t>Αμυγδαλή</a:t>
            </a:r>
            <a:r>
              <a:rPr lang="el-GR" sz="1200" b="1" dirty="0">
                <a:effectLst/>
                <a:latin typeface="Arial" panose="020B0604020202020204" pitchFamily="34" charset="0"/>
                <a:ea typeface="Times New Roman" panose="02020603050405020304" pitchFamily="18" charset="0"/>
                <a:cs typeface="Times New Roman" panose="02020603050405020304" pitchFamily="18" charset="0"/>
              </a:rPr>
              <a:t>, (Γ) ο </a:t>
            </a:r>
            <a:r>
              <a:rPr lang="el-GR" sz="1200" b="1"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Υποθάλαμος. (Δ) Ο νωτιαίος μυελός. </a:t>
            </a:r>
            <a:r>
              <a:rPr lang="el-GR" sz="1200" b="1" dirty="0" err="1">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Υποδείξτετο</a:t>
            </a:r>
            <a:r>
              <a:rPr lang="el-GR" sz="1200" b="1"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λάθος.</a:t>
            </a:r>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6</a:t>
            </a:fld>
            <a:endParaRPr lang="el-GR"/>
          </a:p>
        </p:txBody>
      </p:sp>
    </p:spTree>
    <p:extLst>
      <p:ext uri="{BB962C8B-B14F-4D97-AF65-F5344CB8AC3E}">
        <p14:creationId xmlns:p14="http://schemas.microsoft.com/office/powerpoint/2010/main" val="2216829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dirty="0"/>
              <a:t>Η Αναλογία όγκου Ιππόκαμπου /</a:t>
            </a:r>
            <a:r>
              <a:rPr lang="el-GR" sz="1200" dirty="0" err="1"/>
              <a:t>Τελεγκέφαλο</a:t>
            </a:r>
            <a:r>
              <a:rPr lang="el-GR" sz="1200" dirty="0"/>
              <a:t> σε είδη πτηνών που αποθηκεύουν είναι περίπου (Α), 1/2, (Β) 1/1, (Γ) 2/1, (Δ)1/10. </a:t>
            </a:r>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7</a:t>
            </a:fld>
            <a:endParaRPr lang="el-GR"/>
          </a:p>
        </p:txBody>
      </p:sp>
    </p:spTree>
    <p:extLst>
      <p:ext uri="{BB962C8B-B14F-4D97-AF65-F5344CB8AC3E}">
        <p14:creationId xmlns:p14="http://schemas.microsoft.com/office/powerpoint/2010/main" val="4170874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Μυς ο υπόγειος</a:t>
            </a:r>
          </a:p>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Η αναλογία στο μέγεθος του Ιππόκαμπου ανάμεσα σε πολυγαμικά αρσενικά και Μη-πολυγαμικά ποντίκια είναι περίπου  (Α), 1/3, (Β) 1/1, (Γ) 3/1, (Δ)1/10. </a:t>
            </a:r>
            <a:endParaRPr lang="el-GR" dirty="0"/>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8</a:t>
            </a:fld>
            <a:endParaRPr lang="el-GR"/>
          </a:p>
        </p:txBody>
      </p:sp>
    </p:spTree>
    <p:extLst>
      <p:ext uri="{BB962C8B-B14F-4D97-AF65-F5344CB8AC3E}">
        <p14:creationId xmlns:p14="http://schemas.microsoft.com/office/powerpoint/2010/main" val="3669126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9</a:t>
            </a:fld>
            <a:endParaRPr lang="el-GR"/>
          </a:p>
        </p:txBody>
      </p:sp>
    </p:spTree>
    <p:extLst>
      <p:ext uri="{BB962C8B-B14F-4D97-AF65-F5344CB8AC3E}">
        <p14:creationId xmlns:p14="http://schemas.microsoft.com/office/powerpoint/2010/main" val="366931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Κάποιο άτομο που έχει βαριά αφασία μνήμης, κατά πάσα πιθανότητα έχει κάποια βλάβη (Α) στο νωτιαίο μυελό, (Β) στην παρεγκεφαλίδα, (Γ) στον Ιππόκαμπο, (Δ) στην περιοχή </a:t>
            </a:r>
            <a:r>
              <a:rPr lang="en-US" dirty="0"/>
              <a:t>Broca, (E) </a:t>
            </a:r>
            <a:r>
              <a:rPr lang="el-GR" dirty="0"/>
              <a:t>σε όλα αυτά.</a:t>
            </a:r>
          </a:p>
          <a:p>
            <a:endParaRPr lang="el-GR" dirty="0"/>
          </a:p>
          <a:p>
            <a:r>
              <a:rPr lang="el-GR" sz="1200" dirty="0"/>
              <a:t>Ο ιππόκαμπος (Α) ονομάστηκε έτσι επειδή το σχήμα του μοιάζει αόριστα με τον αντίστοιχο θαλάσσιο οργανισμό. (Β) Είναι υπεύθυνος για την μεταφορά πληροφοριών από την βραχυπρόθεσμη στην μακροπρόθεσμη μνήμη. (Γ) Βοηθά τον άνθρωπο να «</a:t>
            </a:r>
            <a:r>
              <a:rPr lang="el-GR" sz="1200" dirty="0" err="1"/>
              <a:t>πλοηγείται</a:t>
            </a:r>
            <a:r>
              <a:rPr lang="el-GR" sz="1200" dirty="0"/>
              <a:t>» στο χώρο. (Δ) Αποτελεί </a:t>
            </a:r>
            <a:r>
              <a:rPr lang="el-GR" sz="1200" b="0" dirty="0"/>
              <a:t>μέρος του </a:t>
            </a:r>
            <a:r>
              <a:rPr lang="el-GR" sz="1200" b="0" dirty="0" err="1"/>
              <a:t>μεταιχμιακού</a:t>
            </a:r>
            <a:r>
              <a:rPr lang="el-GR" sz="1200" b="0" dirty="0"/>
              <a:t> συστήματος. (Ε) Δεν έχει σχέση με το Μεταιχμιακό Σύστημα του ανθρώπου. Υποδείξτε το λάθος.</a:t>
            </a:r>
            <a:endParaRPr lang="el-GR" b="0" dirty="0"/>
          </a:p>
          <a:p>
            <a:endParaRPr lang="el-GR" dirty="0"/>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11</a:t>
            </a:fld>
            <a:endParaRPr lang="el-GR"/>
          </a:p>
        </p:txBody>
      </p:sp>
    </p:spTree>
    <p:extLst>
      <p:ext uri="{BB962C8B-B14F-4D97-AF65-F5344CB8AC3E}">
        <p14:creationId xmlns:p14="http://schemas.microsoft.com/office/powerpoint/2010/main" val="428223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610F63-3AF0-9CDF-1818-455C0965AB9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4867FA44-87BA-F028-03E1-3089ED3F10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AD5AE2B8-C35C-B60D-9D16-1674A37EAC78}"/>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5" name="Θέση υποσέλιδου 4">
            <a:extLst>
              <a:ext uri="{FF2B5EF4-FFF2-40B4-BE49-F238E27FC236}">
                <a16:creationId xmlns:a16="http://schemas.microsoft.com/office/drawing/2014/main" id="{944A97AC-AC51-7CC7-D054-FC8ABC66EA1A}"/>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154E4198-BDCA-3DB2-6F4C-2DD255FF349F}"/>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4015246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A3DA83-CEB8-B6B8-EAD2-C235D2A44DD6}"/>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ADB3AFA1-A6C5-8018-86FD-CB01529962AC}"/>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BA7FD0CA-9F08-EA4C-2741-368C4B9DCBB7}"/>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5" name="Θέση υποσέλιδου 4">
            <a:extLst>
              <a:ext uri="{FF2B5EF4-FFF2-40B4-BE49-F238E27FC236}">
                <a16:creationId xmlns:a16="http://schemas.microsoft.com/office/drawing/2014/main" id="{D12148E4-FD4A-8DA7-1832-78A13CDB79BB}"/>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53212537-0AE7-CD24-778F-5804B621F077}"/>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171942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862B230B-2926-63A2-8359-4E0CED91C71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F40CDCBB-6A90-C553-CCE9-E59DC4CFCC0A}"/>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470ECE07-EB18-CB5A-F6D4-CA8AA31BC560}"/>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5" name="Θέση υποσέλιδου 4">
            <a:extLst>
              <a:ext uri="{FF2B5EF4-FFF2-40B4-BE49-F238E27FC236}">
                <a16:creationId xmlns:a16="http://schemas.microsoft.com/office/drawing/2014/main" id="{DEFAAF29-4C79-481C-E05E-8DE1F99E89DB}"/>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BEAAF92E-39FA-C355-F450-4599981A289C}"/>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151032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6809ED-C574-C994-C2E2-587E1A688C51}"/>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0B62DFE6-14DA-DA63-9F44-1D98EAD5F43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A2D99CEC-E148-FAD4-53F8-BD8DE0E10273}"/>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5" name="Θέση υποσέλιδου 4">
            <a:extLst>
              <a:ext uri="{FF2B5EF4-FFF2-40B4-BE49-F238E27FC236}">
                <a16:creationId xmlns:a16="http://schemas.microsoft.com/office/drawing/2014/main" id="{74927C20-ADC6-26FA-1924-11F2CBA1A29E}"/>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A6BB3C7F-F3EA-44EE-F13F-C91AE2AB83E9}"/>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909988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2D0E86-BED3-9692-0FE9-35E8C74AB35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5928922C-A168-AAE5-BFF7-74279B7D20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11745C3-9166-0C11-0B39-AF650E35EB7D}"/>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5" name="Θέση υποσέλιδου 4">
            <a:extLst>
              <a:ext uri="{FF2B5EF4-FFF2-40B4-BE49-F238E27FC236}">
                <a16:creationId xmlns:a16="http://schemas.microsoft.com/office/drawing/2014/main" id="{C2686D9E-8BBC-E41B-AD2A-83572EACFFF6}"/>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794A6026-4981-623D-D678-B96FC9B578BC}"/>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181191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8E4E7-0084-3349-B669-774601C394D2}"/>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A68F075E-04DF-70FC-9A20-0F8C258FF4FA}"/>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9E102205-47BB-B680-CFC3-27013A2E884C}"/>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58CC9F07-3D49-EDA1-BF88-857F3C0D29EF}"/>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6" name="Θέση υποσέλιδου 5">
            <a:extLst>
              <a:ext uri="{FF2B5EF4-FFF2-40B4-BE49-F238E27FC236}">
                <a16:creationId xmlns:a16="http://schemas.microsoft.com/office/drawing/2014/main" id="{16734C9A-903C-7820-FDE8-5DBA3C995A08}"/>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F679E150-FDDE-2CEA-1BE7-A9A74B776956}"/>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51421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F3CAD8-A0AB-465A-0F2D-925996747C2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BFD1368E-F60F-0496-185B-A83856E4C3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9E73FFD-4C25-74F7-04DB-885FAF895AB5}"/>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5FD2C76B-06E3-2E5C-B93A-C5248E0D40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908C8B3-C692-EB12-F32D-C669B4BD817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C4595E99-EBE9-BA6C-1135-E2247D58823E}"/>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8" name="Θέση υποσέλιδου 7">
            <a:extLst>
              <a:ext uri="{FF2B5EF4-FFF2-40B4-BE49-F238E27FC236}">
                <a16:creationId xmlns:a16="http://schemas.microsoft.com/office/drawing/2014/main" id="{2ABB6D73-325C-5F7C-4E04-F72318E31778}"/>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DDD41F56-9EBF-A35D-18CC-D9B2B6A00277}"/>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666000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C20AA3-88A4-5579-D727-A1F445227993}"/>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A5A3D968-B3CE-2140-5C9D-6DA2BF91DBC5}"/>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4" name="Θέση υποσέλιδου 3">
            <a:extLst>
              <a:ext uri="{FF2B5EF4-FFF2-40B4-BE49-F238E27FC236}">
                <a16:creationId xmlns:a16="http://schemas.microsoft.com/office/drawing/2014/main" id="{1DD7C160-119F-68A3-A117-D578C70612DA}"/>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82E02CED-595A-110E-6340-661399124A09}"/>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2674955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9B423BC-3D42-F282-9DFE-5B0473A83EB5}"/>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3" name="Θέση υποσέλιδου 2">
            <a:extLst>
              <a:ext uri="{FF2B5EF4-FFF2-40B4-BE49-F238E27FC236}">
                <a16:creationId xmlns:a16="http://schemas.microsoft.com/office/drawing/2014/main" id="{ACB96BCE-18F5-2B50-D912-AB2F8CAB2A46}"/>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854E73EE-9F54-2BDB-DB50-1E5391E11A3B}"/>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86296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9217D7-041F-2D6F-49FC-17A0E43AC46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5AE95979-C0EF-E301-76BA-E29087D8E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610DDBE5-A77F-EA95-2A39-62C138B7D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90C1E95-9467-DDAA-BD0D-7D5BEE8F2409}"/>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6" name="Θέση υποσέλιδου 5">
            <a:extLst>
              <a:ext uri="{FF2B5EF4-FFF2-40B4-BE49-F238E27FC236}">
                <a16:creationId xmlns:a16="http://schemas.microsoft.com/office/drawing/2014/main" id="{15C591C6-5245-4561-6147-DC0D446DDEF7}"/>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1755F4C9-5323-9192-BEE2-F35A0AF467C8}"/>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49397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7FC72A-C4EE-5590-56B1-359D808BC37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12C9C149-27B2-B316-A06F-A82DE3577E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1C9BF3B5-E854-1949-DA5C-69D6C6948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04D3A5C-BEE8-C047-9301-3638FC9B099A}"/>
              </a:ext>
            </a:extLst>
          </p:cNvPr>
          <p:cNvSpPr>
            <a:spLocks noGrp="1"/>
          </p:cNvSpPr>
          <p:nvPr>
            <p:ph type="dt" sz="half" idx="10"/>
          </p:nvPr>
        </p:nvSpPr>
        <p:spPr/>
        <p:txBody>
          <a:bodyPr/>
          <a:lstStyle/>
          <a:p>
            <a:fld id="{CF208527-1CEC-42BE-B8A1-A49C64ED7C0C}" type="datetimeFigureOut">
              <a:rPr lang="en-US" smtClean="0"/>
              <a:t>11/22/2023</a:t>
            </a:fld>
            <a:endParaRPr lang="en-US"/>
          </a:p>
        </p:txBody>
      </p:sp>
      <p:sp>
        <p:nvSpPr>
          <p:cNvPr id="6" name="Θέση υποσέλιδου 5">
            <a:extLst>
              <a:ext uri="{FF2B5EF4-FFF2-40B4-BE49-F238E27FC236}">
                <a16:creationId xmlns:a16="http://schemas.microsoft.com/office/drawing/2014/main" id="{5D27CDDF-DF11-16FA-A9DE-1B7EA53B337A}"/>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728142B4-62ED-5A41-D3B6-F2D61D6ACD0E}"/>
              </a:ext>
            </a:extLst>
          </p:cNvPr>
          <p:cNvSpPr>
            <a:spLocks noGrp="1"/>
          </p:cNvSpPr>
          <p:nvPr>
            <p:ph type="sldNum" sz="quarter" idx="12"/>
          </p:nvPr>
        </p:nvSpPr>
        <p:spPr/>
        <p:txBody>
          <a:bodyPr/>
          <a:lstStyle/>
          <a:p>
            <a:fld id="{3F3A59D3-88DA-477D-B90D-771C4B9481B9}" type="slidenum">
              <a:rPr lang="en-US" smtClean="0"/>
              <a:t>‹#›</a:t>
            </a:fld>
            <a:endParaRPr lang="en-US"/>
          </a:p>
        </p:txBody>
      </p:sp>
    </p:spTree>
    <p:extLst>
      <p:ext uri="{BB962C8B-B14F-4D97-AF65-F5344CB8AC3E}">
        <p14:creationId xmlns:p14="http://schemas.microsoft.com/office/powerpoint/2010/main" val="310856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C7BE56E-F182-51D6-096E-BCB133617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5B490840-8503-3F82-5EAD-2B1CFCD8F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91B313C7-77FB-EAD1-E8A0-108E3F1776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08527-1CEC-42BE-B8A1-A49C64ED7C0C}" type="datetimeFigureOut">
              <a:rPr lang="en-US" smtClean="0"/>
              <a:t>11/22/2023</a:t>
            </a:fld>
            <a:endParaRPr lang="en-US"/>
          </a:p>
        </p:txBody>
      </p:sp>
      <p:sp>
        <p:nvSpPr>
          <p:cNvPr id="5" name="Θέση υποσέλιδου 4">
            <a:extLst>
              <a:ext uri="{FF2B5EF4-FFF2-40B4-BE49-F238E27FC236}">
                <a16:creationId xmlns:a16="http://schemas.microsoft.com/office/drawing/2014/main" id="{D18C076C-E907-053B-A1E2-5C6A261E2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8809FBE5-5B69-7D22-6E54-C1642DA6D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A59D3-88DA-477D-B90D-771C4B9481B9}" type="slidenum">
              <a:rPr lang="en-US" smtClean="0"/>
              <a:t>‹#›</a:t>
            </a:fld>
            <a:endParaRPr lang="en-US"/>
          </a:p>
        </p:txBody>
      </p:sp>
    </p:spTree>
    <p:extLst>
      <p:ext uri="{BB962C8B-B14F-4D97-AF65-F5344CB8AC3E}">
        <p14:creationId xmlns:p14="http://schemas.microsoft.com/office/powerpoint/2010/main" val="625802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jsg.utexas.edu/news/2011/05/mammals-first-evolved-big-brains-for-better-sense-of-smell/"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1.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audio" Target="../media/media11.m4a"/></Relationships>
</file>

<file path=ppt/slides/_rels/slide2.xml.rels><?xml version="1.0" encoding="UTF-8" standalone="yes"?>
<Relationships xmlns="http://schemas.openxmlformats.org/package/2006/relationships"><Relationship Id="rId8" Type="http://schemas.openxmlformats.org/officeDocument/2006/relationships/hyperlink" Target="https://el.wikipedia.org/wiki/%CE%9C%CE%BD%CE%AE%CE%BC%CE%B7" TargetMode="External"/><Relationship Id="rId3" Type="http://schemas.openxmlformats.org/officeDocument/2006/relationships/image" Target="../media/image1.png"/><Relationship Id="rId7" Type="http://schemas.openxmlformats.org/officeDocument/2006/relationships/hyperlink" Target="https://el.wikipedia.org/wiki/%CE%A3%CF%85%CE%BC%CF%80%CE%B5%CF%81%CE%B9%CF%86%CE%BF%CF%81%CE%AC"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el.wikipedia.org/wiki/%CE%A3%CF%85%CE%BD%CE%B1%CE%AF%CF%83%CE%B8%CE%B7%CE%BC%CE%B1" TargetMode="External"/><Relationship Id="rId11" Type="http://schemas.openxmlformats.org/officeDocument/2006/relationships/comments" Target="../comments/comment1.xml"/><Relationship Id="rId5" Type="http://schemas.openxmlformats.org/officeDocument/2006/relationships/hyperlink" Target="https://el.wikipedia.org/wiki/%CE%91%CE%BC%CF%85%CE%B3%CE%B4%CE%B1%CE%BB%CE%AE_(%CE%9A%CE%9D%CE%A3)" TargetMode="External"/><Relationship Id="rId10" Type="http://schemas.openxmlformats.org/officeDocument/2006/relationships/hyperlink" Target="https://el.wikipedia.org/wiki/%CE%A6%CF%8C%CE%B2%CE%BF%CF%82" TargetMode="External"/><Relationship Id="rId4" Type="http://schemas.openxmlformats.org/officeDocument/2006/relationships/hyperlink" Target="https://el.wikipedia.org/wiki/%CE%99%CF%80%CF%80%CF%8C%CE%BA%CE%B1%CE%BC%CF%80%CE%BF%CF%82_(%CE%B1%CE%BD%CE%B1%CF%84%CE%BF%CE%BC%CE%AF%CE%B1)" TargetMode="External"/><Relationship Id="rId9" Type="http://schemas.openxmlformats.org/officeDocument/2006/relationships/hyperlink" Target="https://el.wikipedia.org/wiki/%CE%9C%CE%AC%CE%B8%CE%B7%CF%83%CE%B7"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5D5C2A19-FFE5-02B9-A882-F39C3778A16F}"/>
              </a:ext>
            </a:extLst>
          </p:cNvPr>
          <p:cNvSpPr>
            <a:spLocks noGrp="1"/>
          </p:cNvSpPr>
          <p:nvPr>
            <p:ph type="ctrTitle"/>
          </p:nvPr>
        </p:nvSpPr>
        <p:spPr>
          <a:xfrm>
            <a:off x="4038600" y="1939159"/>
            <a:ext cx="7644627" cy="2751086"/>
          </a:xfrm>
        </p:spPr>
        <p:txBody>
          <a:bodyPr>
            <a:normAutofit/>
          </a:bodyPr>
          <a:lstStyle/>
          <a:p>
            <a:pPr algn="r"/>
            <a:r>
              <a:rPr lang="el-GR" dirty="0"/>
              <a:t>Μάθημα #</a:t>
            </a:r>
            <a:r>
              <a:rPr lang="en-US" dirty="0"/>
              <a:t>8</a:t>
            </a:r>
            <a:r>
              <a:rPr lang="el-GR" dirty="0"/>
              <a:t>Α-202</a:t>
            </a:r>
            <a:r>
              <a:rPr lang="en-US" dirty="0"/>
              <a:t>3</a:t>
            </a:r>
          </a:p>
        </p:txBody>
      </p:sp>
      <p:sp>
        <p:nvSpPr>
          <p:cNvPr id="3" name="Υπότιτλος 2">
            <a:extLst>
              <a:ext uri="{FF2B5EF4-FFF2-40B4-BE49-F238E27FC236}">
                <a16:creationId xmlns:a16="http://schemas.microsoft.com/office/drawing/2014/main" id="{3DC172F0-39B1-537D-7FE4-34E4BCE11C39}"/>
              </a:ext>
            </a:extLst>
          </p:cNvPr>
          <p:cNvSpPr>
            <a:spLocks noGrp="1"/>
          </p:cNvSpPr>
          <p:nvPr>
            <p:ph type="subTitle" idx="1"/>
          </p:nvPr>
        </p:nvSpPr>
        <p:spPr>
          <a:xfrm>
            <a:off x="4038600" y="4782320"/>
            <a:ext cx="7644627" cy="1329443"/>
          </a:xfrm>
        </p:spPr>
        <p:txBody>
          <a:bodyPr>
            <a:normAutofit/>
          </a:bodyPr>
          <a:lstStyle/>
          <a:p>
            <a:pPr algn="r"/>
            <a:r>
              <a:rPr lang="el-GR" dirty="0"/>
              <a:t>Συμπλήρωμα μαθήματος #6 που δεν συμπεριλήφθηκε στο προηγούμενο</a:t>
            </a:r>
            <a:endParaRPr lang="en-US" dirty="0"/>
          </a:p>
          <a:p>
            <a:pPr algn="l"/>
            <a:r>
              <a:rPr lang="el-GR" dirty="0"/>
              <a:t>ΩΣ ΜΑΘΗΜΑ #7 ΕΚΛΑΜΒΑΝΕΤΑΙ Η «ΠΡΟΟΔΟΣ»</a:t>
            </a:r>
            <a:endParaRPr lang="en-US" dirty="0"/>
          </a:p>
        </p:txBody>
      </p:sp>
    </p:spTree>
    <p:extLst>
      <p:ext uri="{BB962C8B-B14F-4D97-AF65-F5344CB8AC3E}">
        <p14:creationId xmlns:p14="http://schemas.microsoft.com/office/powerpoint/2010/main" val="37251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5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1006280" y="2951914"/>
            <a:ext cx="8424936" cy="4124206"/>
          </a:xfrm>
          <a:prstGeom prst="rect">
            <a:avLst/>
          </a:prstGeom>
          <a:noFill/>
          <a:ln w="9525">
            <a:noFill/>
            <a:miter lim="800000"/>
            <a:headEnd/>
            <a:tailEnd/>
          </a:ln>
          <a:effectLst/>
        </p:spPr>
        <p:txBody>
          <a:bodyPr vert="horz" wrap="square" lIns="0" tIns="0" rIns="158700" bIns="0" numCol="1" anchor="ctr" anchorCtr="0" compatLnSpc="1">
            <a:prstTxWarp prst="textNoShape">
              <a:avLst/>
            </a:prstTxWarp>
            <a:spAutoFit/>
          </a:bodyPr>
          <a:lstStyle/>
          <a:p>
            <a:pPr lvl="0" eaLnBrk="0" fontAlgn="base" hangingPunct="0">
              <a:spcBef>
                <a:spcPct val="0"/>
              </a:spcBef>
              <a:spcAft>
                <a:spcPct val="0"/>
              </a:spcAft>
            </a:pPr>
            <a:r>
              <a:rPr lang="el-GR" sz="1000" dirty="0">
                <a:latin typeface="Arial" pitchFamily="34" charset="0"/>
                <a:cs typeface="Arial" pitchFamily="34" charset="0"/>
              </a:rPr>
              <a:t>Posted on May 19, 2011</a:t>
            </a:r>
            <a:r>
              <a:rPr lang="en-US" sz="1000" dirty="0">
                <a:latin typeface="Arial" pitchFamily="34" charset="0"/>
                <a:cs typeface="Arial" pitchFamily="34" charset="0"/>
              </a:rPr>
              <a:t> </a:t>
            </a:r>
            <a:r>
              <a:rPr lang="el-GR" sz="2000" dirty="0" err="1">
                <a:latin typeface="Arial" pitchFamily="34" charset="0"/>
                <a:cs typeface="Arial" pitchFamily="34" charset="0"/>
              </a:rPr>
              <a:t>Mammals</a:t>
            </a:r>
            <a:r>
              <a:rPr lang="el-GR" sz="2000" dirty="0">
                <a:latin typeface="Arial" pitchFamily="34" charset="0"/>
                <a:cs typeface="Arial" pitchFamily="34" charset="0"/>
              </a:rPr>
              <a:t> </a:t>
            </a:r>
            <a:r>
              <a:rPr lang="el-GR" sz="1400" dirty="0">
                <a:latin typeface="Arial" pitchFamily="34" charset="0"/>
                <a:cs typeface="Arial" pitchFamily="34" charset="0"/>
              </a:rPr>
              <a:t>first evolved their characteristic large brains to enable a stronger sense of smell, according to a new study published this week in the journal </a:t>
            </a:r>
            <a:r>
              <a:rPr lang="el-GR" sz="1400" i="1" dirty="0">
                <a:latin typeface="Arial" pitchFamily="34" charset="0"/>
                <a:cs typeface="Arial" pitchFamily="34" charset="0"/>
              </a:rPr>
              <a:t>Science</a:t>
            </a:r>
            <a:r>
              <a:rPr lang="el-GR" sz="1400" dirty="0">
                <a:latin typeface="Arial" pitchFamily="34" charset="0"/>
                <a:cs typeface="Arial" pitchFamily="34" charset="0"/>
              </a:rPr>
              <a:t> by paleontologists from The University of Texas at Austin, Carnegie Museum of Natural History and St. Mary’s University in San Antonio.</a:t>
            </a:r>
          </a:p>
          <a:p>
            <a:pPr lvl="0" eaLnBrk="0" fontAlgn="base" hangingPunct="0">
              <a:spcBef>
                <a:spcPct val="0"/>
              </a:spcBef>
              <a:spcAft>
                <a:spcPct val="0"/>
              </a:spcAft>
            </a:pPr>
            <a:r>
              <a:rPr lang="el-GR" sz="1400" dirty="0">
                <a:latin typeface="Arial" pitchFamily="34" charset="0"/>
                <a:cs typeface="Arial" pitchFamily="34" charset="0"/>
              </a:rPr>
              <a:t>This latest study is the first to use CT technology, similar to medical scanners, to reconstruct the brains of two of the earliest known mammal species, both from the Jurassic fossil beds of China. The 3D scans revealed that even these tiny, 190-million-year-old animals had developed brains larger than expected for specimens of their period, particularly in the brain area for smell.</a:t>
            </a:r>
          </a:p>
          <a:p>
            <a:pPr eaLnBrk="0" fontAlgn="base" hangingPunct="0">
              <a:spcBef>
                <a:spcPct val="0"/>
              </a:spcBef>
              <a:spcAft>
                <a:spcPct val="0"/>
              </a:spcAft>
            </a:pPr>
            <a:r>
              <a:rPr lang="el-GR" sz="1400" dirty="0">
                <a:latin typeface="Arial" pitchFamily="34" charset="0"/>
                <a:cs typeface="Arial" pitchFamily="34" charset="0"/>
              </a:rPr>
              <a:t>Among living animals, mammals have the largest brains relative to body size. Scientists have proposed many explanations, but because fossil skulls of early mammals are extremely rare, have been reluctant to cut them open for closer study, thus destroying the fossils. Scientists have mostly</a:t>
            </a:r>
            <a:r>
              <a:rPr lang="en-US" sz="1400" dirty="0">
                <a:latin typeface="Arial" pitchFamily="34" charset="0"/>
                <a:cs typeface="Arial" pitchFamily="34" charset="0"/>
              </a:rPr>
              <a:t> </a:t>
            </a:r>
            <a:r>
              <a:rPr lang="el-GR" sz="1400" dirty="0"/>
              <a:t>Scientists have mostly relied on</a:t>
            </a:r>
            <a:r>
              <a:rPr lang="en-US" sz="1400" dirty="0"/>
              <a:t> comparative studies on living animals.</a:t>
            </a:r>
          </a:p>
          <a:p>
            <a:pPr eaLnBrk="0" fontAlgn="base" hangingPunct="0">
              <a:spcBef>
                <a:spcPct val="0"/>
              </a:spcBef>
              <a:spcAft>
                <a:spcPct val="0"/>
              </a:spcAft>
            </a:pPr>
            <a:endParaRPr lang="en-US" sz="1400" dirty="0"/>
          </a:p>
          <a:p>
            <a:r>
              <a:rPr lang="en-US" u="sng" dirty="0">
                <a:hlinkClick r:id="rId2"/>
              </a:rPr>
              <a:t>https://www.jsg.utexas.edu/news/2011/05/mammals-first-evolved-big-brains-for-better-sense-of-smell/</a:t>
            </a:r>
            <a:r>
              <a:rPr lang="en-US" dirty="0"/>
              <a:t> </a:t>
            </a:r>
            <a:endParaRPr lang="el-GR" dirty="0"/>
          </a:p>
          <a:p>
            <a:r>
              <a:rPr lang="en-US" dirty="0"/>
              <a:t> </a:t>
            </a:r>
            <a:endParaRPr lang="el-GR" dirty="0"/>
          </a:p>
          <a:p>
            <a:pPr eaLnBrk="0" fontAlgn="base" hangingPunct="0">
              <a:spcBef>
                <a:spcPct val="0"/>
              </a:spcBef>
              <a:spcAft>
                <a:spcPct val="0"/>
              </a:spcAft>
            </a:pPr>
            <a:endParaRPr lang="el-GR" sz="1400" dirty="0"/>
          </a:p>
          <a:p>
            <a:pPr lvl="0" eaLnBrk="0" fontAlgn="base" hangingPunct="0">
              <a:spcBef>
                <a:spcPct val="0"/>
              </a:spcBef>
              <a:spcAft>
                <a:spcPct val="0"/>
              </a:spcAft>
            </a:pPr>
            <a:endParaRPr lang="el-GR" sz="1400" dirty="0">
              <a:latin typeface="Arial" pitchFamily="34" charset="0"/>
              <a:cs typeface="Arial" pitchFamily="34" charset="0"/>
            </a:endParaRPr>
          </a:p>
        </p:txBody>
      </p:sp>
      <p:pic>
        <p:nvPicPr>
          <p:cNvPr id="54274" name="Picture 2" descr="CT scans of modern short-tailed opossum (left) and Hadrocodium (right) brains (pink). Olfactory bulbs are at front of brain (reddish pink). Credit: Matt Colbert."/>
          <p:cNvPicPr>
            <a:picLocks noChangeAspect="1" noChangeArrowheads="1"/>
          </p:cNvPicPr>
          <p:nvPr/>
        </p:nvPicPr>
        <p:blipFill>
          <a:blip r:embed="rId3" cstate="print"/>
          <a:srcRect/>
          <a:stretch>
            <a:fillRect/>
          </a:stretch>
        </p:blipFill>
        <p:spPr bwMode="auto">
          <a:xfrm>
            <a:off x="8328248" y="1412776"/>
            <a:ext cx="1877194" cy="1877194"/>
          </a:xfrm>
          <a:prstGeom prst="rect">
            <a:avLst/>
          </a:prstGeom>
          <a:noFill/>
        </p:spPr>
      </p:pic>
      <p:sp>
        <p:nvSpPr>
          <p:cNvPr id="4" name="TextBox 3"/>
          <p:cNvSpPr txBox="1"/>
          <p:nvPr/>
        </p:nvSpPr>
        <p:spPr>
          <a:xfrm>
            <a:off x="4799856" y="2060849"/>
            <a:ext cx="3168352" cy="769441"/>
          </a:xfrm>
          <a:prstGeom prst="rect">
            <a:avLst/>
          </a:prstGeom>
          <a:noFill/>
        </p:spPr>
        <p:txBody>
          <a:bodyPr wrap="square" rtlCol="0">
            <a:spAutoFit/>
          </a:bodyPr>
          <a:lstStyle/>
          <a:p>
            <a:r>
              <a:rPr lang="en-US" sz="1100" b="1" dirty="0"/>
              <a:t>CT scans of modern short-tailed opossum (left) and </a:t>
            </a:r>
            <a:r>
              <a:rPr lang="en-US" sz="1100" b="1" dirty="0" err="1"/>
              <a:t>Hadrocodium</a:t>
            </a:r>
            <a:r>
              <a:rPr lang="en-US" sz="1100" b="1" dirty="0"/>
              <a:t> (right) brains (pink). Olfactory bulbs are at front of brain (reddish pink). Credit: Matt Colbert</a:t>
            </a:r>
            <a:endParaRPr lang="el-GR" sz="1100" b="1" dirty="0"/>
          </a:p>
        </p:txBody>
      </p:sp>
      <p:sp>
        <p:nvSpPr>
          <p:cNvPr id="5" name="Title 4"/>
          <p:cNvSpPr>
            <a:spLocks noGrp="1"/>
          </p:cNvSpPr>
          <p:nvPr>
            <p:ph type="title"/>
          </p:nvPr>
        </p:nvSpPr>
        <p:spPr/>
        <p:txBody>
          <a:bodyPr>
            <a:normAutofit/>
          </a:bodyPr>
          <a:lstStyle/>
          <a:p>
            <a:pPr lvl="0"/>
            <a:r>
              <a:rPr lang="el-GR" sz="2400" b="1" dirty="0">
                <a:latin typeface="Arial" pitchFamily="34" charset="0"/>
                <a:cs typeface="Arial" pitchFamily="34" charset="0"/>
              </a:rPr>
              <a:t>Mammals First Evolved Big Brains for Better Sense of Smell</a:t>
            </a:r>
            <a:br>
              <a:rPr lang="el-GR" sz="2400" b="1" dirty="0">
                <a:latin typeface="Arial" pitchFamily="34" charset="0"/>
                <a:cs typeface="Arial" pitchFamily="34" charset="0"/>
              </a:rPr>
            </a:br>
            <a:r>
              <a:rPr lang="en-US" sz="2000" b="1" i="1" dirty="0">
                <a:latin typeface="Arial" pitchFamily="34" charset="0"/>
                <a:cs typeface="Arial" pitchFamily="34" charset="0"/>
              </a:rPr>
              <a:t>[</a:t>
            </a:r>
            <a:r>
              <a:rPr lang="el-GR" sz="2000" b="1" i="1" dirty="0">
                <a:latin typeface="Arial" pitchFamily="34" charset="0"/>
                <a:cs typeface="Arial" pitchFamily="34" charset="0"/>
              </a:rPr>
              <a:t>Από το περιοδικό </a:t>
            </a:r>
            <a:r>
              <a:rPr lang="en-US" sz="2000" b="1" i="1" dirty="0">
                <a:latin typeface="Arial" pitchFamily="34" charset="0"/>
                <a:cs typeface="Arial" pitchFamily="34" charset="0"/>
              </a:rPr>
              <a:t>Science]</a:t>
            </a:r>
            <a:r>
              <a:rPr lang="el-GR" sz="2000" b="1" i="1" dirty="0">
                <a:latin typeface="Arial" pitchFamily="34" charset="0"/>
                <a:cs typeface="Arial" pitchFamily="34" charset="0"/>
              </a:rPr>
              <a:t> </a:t>
            </a:r>
            <a:r>
              <a:rPr lang="el-GR" sz="2000" b="1" i="1" u="sng" dirty="0">
                <a:latin typeface="Arial" pitchFamily="34" charset="0"/>
                <a:cs typeface="Arial" pitchFamily="34" charset="0"/>
              </a:rPr>
              <a:t>Μεταφράστε το κείμενο και διαβάστε το!</a:t>
            </a:r>
            <a:endParaRPr lang="el-GR" sz="2400" b="1" i="1" u="sng" dirty="0"/>
          </a:p>
        </p:txBody>
      </p:sp>
    </p:spTree>
    <p:extLst>
      <p:ext uri="{BB962C8B-B14F-4D97-AF65-F5344CB8AC3E}">
        <p14:creationId xmlns:p14="http://schemas.microsoft.com/office/powerpoint/2010/main" val="2773097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91544" y="32048"/>
            <a:ext cx="8229600" cy="562074"/>
          </a:xfrm>
        </p:spPr>
        <p:txBody>
          <a:bodyPr>
            <a:normAutofit fontScale="90000"/>
          </a:bodyPr>
          <a:lstStyle/>
          <a:p>
            <a:r>
              <a:rPr lang="el-GR" dirty="0"/>
              <a:t>ΙΠΠΟΚΑΜΠΟΣ: το όργανο της μνήμης</a:t>
            </a:r>
          </a:p>
        </p:txBody>
      </p:sp>
      <p:pic>
        <p:nvPicPr>
          <p:cNvPr id="3" name="Εικόνα 2"/>
          <p:cNvPicPr/>
          <p:nvPr/>
        </p:nvPicPr>
        <p:blipFill>
          <a:blip r:embed="rId5">
            <a:extLst>
              <a:ext uri="{28A0092B-C50C-407E-A947-70E740481C1C}">
                <a14:useLocalDpi xmlns:a14="http://schemas.microsoft.com/office/drawing/2010/main" val="0"/>
              </a:ext>
            </a:extLst>
          </a:blip>
          <a:srcRect/>
          <a:stretch>
            <a:fillRect/>
          </a:stretch>
        </p:blipFill>
        <p:spPr bwMode="auto">
          <a:xfrm>
            <a:off x="6672066" y="957620"/>
            <a:ext cx="4999355" cy="3743325"/>
          </a:xfrm>
          <a:prstGeom prst="rect">
            <a:avLst/>
          </a:prstGeom>
          <a:noFill/>
          <a:ln>
            <a:noFill/>
          </a:ln>
        </p:spPr>
      </p:pic>
      <p:sp>
        <p:nvSpPr>
          <p:cNvPr id="4" name="TextBox 3"/>
          <p:cNvSpPr txBox="1"/>
          <p:nvPr/>
        </p:nvSpPr>
        <p:spPr>
          <a:xfrm>
            <a:off x="336884" y="964895"/>
            <a:ext cx="5183052" cy="4985980"/>
          </a:xfrm>
          <a:prstGeom prst="rect">
            <a:avLst/>
          </a:prstGeom>
          <a:noFill/>
        </p:spPr>
        <p:txBody>
          <a:bodyPr wrap="square" rtlCol="0">
            <a:spAutoFit/>
          </a:bodyPr>
          <a:lstStyle/>
          <a:p>
            <a:r>
              <a:rPr lang="el-GR" sz="2000" dirty="0"/>
              <a:t>Ο ιππόκαμπος ονομάστηκε έτσι επειδή το σχήμα του μοιάζει αόριστα με τον αντίστοιχο θαλάσσιο οργανισμό. Είναι υπεύθυνος για την κωδικοποίηση της μακροπρόθεσμης μνήμης του ανθρώπου.</a:t>
            </a:r>
          </a:p>
          <a:p>
            <a:r>
              <a:rPr lang="el-GR" sz="2000" dirty="0"/>
              <a:t>Ο ιππόκαμπος είναι αυτός που βοηθά τον άνθρωπο να «</a:t>
            </a:r>
            <a:r>
              <a:rPr lang="el-GR" sz="2000" dirty="0" err="1"/>
              <a:t>πλοηγείται</a:t>
            </a:r>
            <a:r>
              <a:rPr lang="el-GR" sz="2000" dirty="0"/>
              <a:t>» στο χώρο. Πρόκειται για ένα από τα παλαιότερα φυλογενετικά τμήματα του εγκεφάλου και αποτελεί μέρος του </a:t>
            </a:r>
            <a:r>
              <a:rPr lang="el-GR" sz="2000" b="1" dirty="0" err="1"/>
              <a:t>μεταιχμιακού</a:t>
            </a:r>
            <a:r>
              <a:rPr lang="el-GR" sz="2000" b="1" dirty="0"/>
              <a:t> συστήματος. </a:t>
            </a:r>
            <a:r>
              <a:rPr lang="el-GR" sz="2000" dirty="0"/>
              <a:t>Συμμετέχει στη μεταφορά πληροφοριών από τη βραχυπρόθεσμη μνήμη στη μακροπρόθεσμη. Οι άνθρωποι που έχουν εκτεταμένες διμερείς βλάβες στον ιππόκαμπο εμφανίζουν αδυναμία να σχηματίζουν ή να συγκρατούν πληροφορίες.</a:t>
            </a:r>
          </a:p>
          <a:p>
            <a:endParaRPr lang="el-GR" dirty="0"/>
          </a:p>
        </p:txBody>
      </p:sp>
      <p:pic>
        <p:nvPicPr>
          <p:cNvPr id="5" name="Εικόνα 4"/>
          <p:cNvPicPr>
            <a:picLocks noChangeAspect="1"/>
          </p:cNvPicPr>
          <p:nvPr/>
        </p:nvPicPr>
        <p:blipFill>
          <a:blip r:embed="rId6"/>
          <a:stretch>
            <a:fillRect/>
          </a:stretch>
        </p:blipFill>
        <p:spPr>
          <a:xfrm>
            <a:off x="8487594" y="5092476"/>
            <a:ext cx="1733550" cy="1162050"/>
          </a:xfrm>
          <a:prstGeom prst="rect">
            <a:avLst/>
          </a:prstGeom>
        </p:spPr>
      </p:pic>
      <p:pic>
        <p:nvPicPr>
          <p:cNvPr id="6"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5654451"/>
            <a:ext cx="609600" cy="609600"/>
          </a:xfrm>
          <a:prstGeom prst="rect">
            <a:avLst/>
          </a:prstGeom>
        </p:spPr>
      </p:pic>
    </p:spTree>
    <p:extLst>
      <p:ext uri="{BB962C8B-B14F-4D97-AF65-F5344CB8AC3E}">
        <p14:creationId xmlns:p14="http://schemas.microsoft.com/office/powerpoint/2010/main" val="3096772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7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02ACF58-8EB8-4A1C-83AC-DEC3220E3A39}"/>
              </a:ext>
            </a:extLst>
          </p:cNvPr>
          <p:cNvPicPr>
            <a:picLocks noChangeAspect="1"/>
          </p:cNvPicPr>
          <p:nvPr/>
        </p:nvPicPr>
        <p:blipFill>
          <a:blip r:embed="rId5"/>
          <a:stretch>
            <a:fillRect/>
          </a:stretch>
        </p:blipFill>
        <p:spPr>
          <a:xfrm>
            <a:off x="242887" y="850900"/>
            <a:ext cx="11706225" cy="4821237"/>
          </a:xfrm>
          <a:prstGeom prst="rect">
            <a:avLst/>
          </a:prstGeom>
        </p:spPr>
      </p:pic>
      <p:pic>
        <p:nvPicPr>
          <p:cNvPr id="7" name="Εγγεγραμμένος ήχος">
            <a:hlinkClick r:id="" action="ppaction://media"/>
            <a:extLst>
              <a:ext uri="{FF2B5EF4-FFF2-40B4-BE49-F238E27FC236}">
                <a16:creationId xmlns:a16="http://schemas.microsoft.com/office/drawing/2014/main" id="{55E76598-1E25-4E8C-AE1E-666C47C5C0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9288" y="4359143"/>
            <a:ext cx="609600" cy="609600"/>
          </a:xfrm>
          <a:prstGeom prst="rect">
            <a:avLst/>
          </a:prstGeom>
        </p:spPr>
      </p:pic>
    </p:spTree>
    <p:extLst>
      <p:ext uri="{BB962C8B-B14F-4D97-AF65-F5344CB8AC3E}">
        <p14:creationId xmlns:p14="http://schemas.microsoft.com/office/powerpoint/2010/main" val="3139448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5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5900" y="1"/>
            <a:ext cx="11823700" cy="457199"/>
          </a:xfrm>
        </p:spPr>
        <p:txBody>
          <a:bodyPr>
            <a:normAutofit fontScale="90000"/>
          </a:bodyPr>
          <a:lstStyle/>
          <a:p>
            <a:br>
              <a:rPr lang="en-US" dirty="0"/>
            </a:br>
            <a:r>
              <a:rPr lang="el-GR" dirty="0"/>
              <a:t>Από τους πιθήκους στα ανθρωποειδή (</a:t>
            </a:r>
            <a:r>
              <a:rPr lang="en-US" dirty="0" err="1"/>
              <a:t>mya</a:t>
            </a:r>
            <a:r>
              <a:rPr lang="en-US" dirty="0"/>
              <a:t>=Million Years Ago)</a:t>
            </a:r>
            <a:br>
              <a:rPr lang="en-US" dirty="0"/>
            </a:br>
            <a:endParaRPr lang="el-GR" dirty="0"/>
          </a:p>
        </p:txBody>
      </p:sp>
      <p:pic>
        <p:nvPicPr>
          <p:cNvPr id="3" name="Εικόνα 2"/>
          <p:cNvPicPr>
            <a:picLocks noChangeAspect="1"/>
          </p:cNvPicPr>
          <p:nvPr/>
        </p:nvPicPr>
        <p:blipFill>
          <a:blip r:embed="rId5"/>
          <a:stretch>
            <a:fillRect/>
          </a:stretch>
        </p:blipFill>
        <p:spPr>
          <a:xfrm>
            <a:off x="1000125" y="773112"/>
            <a:ext cx="9048750" cy="6200775"/>
          </a:xfrm>
          <a:prstGeom prst="rect">
            <a:avLst/>
          </a:prstGeom>
        </p:spPr>
      </p:pic>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6602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7" cstate="print"/>
          <a:srcRect/>
          <a:stretch>
            <a:fillRect/>
          </a:stretch>
        </p:blipFill>
        <p:spPr bwMode="auto">
          <a:xfrm>
            <a:off x="160422" y="9525"/>
            <a:ext cx="8807116" cy="6838950"/>
          </a:xfrm>
          <a:prstGeom prst="rect">
            <a:avLst/>
          </a:prstGeom>
          <a:noFill/>
          <a:ln w="9525">
            <a:noFill/>
            <a:miter lim="800000"/>
            <a:headEnd/>
            <a:tailEnd/>
          </a:ln>
        </p:spPr>
      </p:pic>
      <p:sp>
        <p:nvSpPr>
          <p:cNvPr id="3" name="TextBox 2"/>
          <p:cNvSpPr txBox="1"/>
          <p:nvPr/>
        </p:nvSpPr>
        <p:spPr>
          <a:xfrm>
            <a:off x="1524000" y="5229200"/>
            <a:ext cx="3923928" cy="1477328"/>
          </a:xfrm>
          <a:prstGeom prst="rect">
            <a:avLst/>
          </a:prstGeom>
          <a:noFill/>
        </p:spPr>
        <p:txBody>
          <a:bodyPr wrap="square" rtlCol="0">
            <a:spAutoFit/>
          </a:bodyPr>
          <a:lstStyle/>
          <a:p>
            <a:r>
              <a:rPr lang="el-GR" sz="1000" dirty="0"/>
              <a:t>Παρά τη σημαντική ανατομική και λειτουργική ομοιότητα μεταξύ των περιοχών Wernicke και Broca στον άνθρωπο και τα ομόλογά του μη ανθρώπινα πρωτεύοντα θηλαστικά, υπάρχουν σημαντικές διαφορές στη συνδεσιμότητα μεταξύ των δύο περιοχών, με τους ανθρώπους να διαθέτουν σημαντικά ισχυρότερη και πιο διαδεδομένη συνδετικότητα μέσω της τοξοειδούς δέσμης. Στην πραγματικότητα, μελέτες δείχνουν ότι η κυρίαρχη επικοινωνία της αντίστοιχης με την περιοχή Βέρνικε στον </a:t>
            </a:r>
            <a:r>
              <a:rPr lang="el-GR" sz="1000" i="1" dirty="0"/>
              <a:t>Μακάκο</a:t>
            </a:r>
            <a:r>
              <a:rPr lang="el-GR" sz="1000" dirty="0"/>
              <a:t> είναι προς τον ραχιαίο προμετωπιαίο φλοιό και όχι προς την ομόλογη περιοχή Broca.</a:t>
            </a:r>
          </a:p>
        </p:txBody>
      </p:sp>
      <p:sp>
        <p:nvSpPr>
          <p:cNvPr id="4" name="TextBox 3"/>
          <p:cNvSpPr txBox="1"/>
          <p:nvPr/>
        </p:nvSpPr>
        <p:spPr>
          <a:xfrm>
            <a:off x="8839200" y="737937"/>
            <a:ext cx="3160295" cy="1569660"/>
          </a:xfrm>
          <a:prstGeom prst="rect">
            <a:avLst/>
          </a:prstGeom>
          <a:noFill/>
        </p:spPr>
        <p:txBody>
          <a:bodyPr wrap="square" rtlCol="0">
            <a:spAutoFit/>
          </a:bodyPr>
          <a:lstStyle/>
          <a:p>
            <a:r>
              <a:rPr lang="el-GR" sz="3200" dirty="0"/>
              <a:t>Διαφορές ανθρώπου και Χιμπαντζή</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6" name="Εγγεγραμμένος ήχος">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4257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9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298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76826F-6D53-4D23-8ED8-419DBD95A90B}"/>
              </a:ext>
            </a:extLst>
          </p:cNvPr>
          <p:cNvSpPr>
            <a:spLocks noGrp="1"/>
          </p:cNvSpPr>
          <p:nvPr>
            <p:ph type="title"/>
          </p:nvPr>
        </p:nvSpPr>
        <p:spPr>
          <a:xfrm>
            <a:off x="352926" y="-196107"/>
            <a:ext cx="11839074" cy="1189148"/>
          </a:xfrm>
        </p:spPr>
        <p:txBody>
          <a:bodyPr/>
          <a:lstStyle/>
          <a:p>
            <a:r>
              <a:rPr lang="el-GR" dirty="0"/>
              <a:t>Εγκέφαλος </a:t>
            </a:r>
            <a:r>
              <a:rPr lang="en-US" i="1" dirty="0"/>
              <a:t>Homo sapiens</a:t>
            </a:r>
            <a:r>
              <a:rPr lang="el-GR" dirty="0"/>
              <a:t>: </a:t>
            </a:r>
            <a:r>
              <a:rPr lang="el-GR" dirty="0" err="1"/>
              <a:t>Μεταιχμιακό</a:t>
            </a:r>
            <a:r>
              <a:rPr lang="el-GR" dirty="0"/>
              <a:t> Σύστημα</a:t>
            </a:r>
            <a:r>
              <a:rPr lang="en-US" dirty="0"/>
              <a:t>  </a:t>
            </a:r>
          </a:p>
        </p:txBody>
      </p:sp>
      <p:sp>
        <p:nvSpPr>
          <p:cNvPr id="5" name="TextBox 4">
            <a:extLst>
              <a:ext uri="{FF2B5EF4-FFF2-40B4-BE49-F238E27FC236}">
                <a16:creationId xmlns:a16="http://schemas.microsoft.com/office/drawing/2014/main" id="{095CFC2F-4BC9-4D21-B97B-478AE100B73D}"/>
              </a:ext>
            </a:extLst>
          </p:cNvPr>
          <p:cNvSpPr txBox="1"/>
          <p:nvPr/>
        </p:nvSpPr>
        <p:spPr>
          <a:xfrm>
            <a:off x="176463" y="5470358"/>
            <a:ext cx="11790948" cy="369332"/>
          </a:xfrm>
          <a:prstGeom prst="rect">
            <a:avLst/>
          </a:prstGeom>
          <a:noFill/>
        </p:spPr>
        <p:txBody>
          <a:bodyPr wrap="square" rtlCol="0">
            <a:spAutoFit/>
          </a:bodyPr>
          <a:lstStyle/>
          <a:p>
            <a:r>
              <a:rPr lang="el-GR"/>
              <a:t>Α΄: </a:t>
            </a:r>
            <a:endParaRPr lang="en-US" dirty="0"/>
          </a:p>
        </p:txBody>
      </p:sp>
      <p:pic>
        <p:nvPicPr>
          <p:cNvPr id="7" name="Εικόνα 6">
            <a:extLst>
              <a:ext uri="{FF2B5EF4-FFF2-40B4-BE49-F238E27FC236}">
                <a16:creationId xmlns:a16="http://schemas.microsoft.com/office/drawing/2014/main" id="{A6AD2D05-C867-48B0-BD2B-A8AFC798CDBE}"/>
              </a:ext>
            </a:extLst>
          </p:cNvPr>
          <p:cNvPicPr>
            <a:picLocks noChangeAspect="1"/>
          </p:cNvPicPr>
          <p:nvPr/>
        </p:nvPicPr>
        <p:blipFill>
          <a:blip r:embed="rId3"/>
          <a:stretch>
            <a:fillRect/>
          </a:stretch>
        </p:blipFill>
        <p:spPr>
          <a:xfrm>
            <a:off x="0" y="993040"/>
            <a:ext cx="12192000" cy="4871920"/>
          </a:xfrm>
          <a:prstGeom prst="rect">
            <a:avLst/>
          </a:prstGeom>
        </p:spPr>
      </p:pic>
      <p:sp>
        <p:nvSpPr>
          <p:cNvPr id="8" name="TextBox 7">
            <a:extLst>
              <a:ext uri="{FF2B5EF4-FFF2-40B4-BE49-F238E27FC236}">
                <a16:creationId xmlns:a16="http://schemas.microsoft.com/office/drawing/2014/main" id="{3C240C58-D343-43A0-A95E-0F55E6B89377}"/>
              </a:ext>
            </a:extLst>
          </p:cNvPr>
          <p:cNvSpPr txBox="1"/>
          <p:nvPr/>
        </p:nvSpPr>
        <p:spPr>
          <a:xfrm>
            <a:off x="4315326" y="5646821"/>
            <a:ext cx="7876674" cy="1754326"/>
          </a:xfrm>
          <a:prstGeom prst="rect">
            <a:avLst/>
          </a:prstGeom>
          <a:noFill/>
        </p:spPr>
        <p:txBody>
          <a:bodyPr wrap="square" rtlCol="0">
            <a:spAutoFit/>
          </a:bodyPr>
          <a:lstStyle/>
          <a:p>
            <a:pPr marL="0" marR="0" indent="0" algn="l">
              <a:spcBef>
                <a:spcPts val="600"/>
              </a:spcBef>
              <a:spcAft>
                <a:spcPts val="600"/>
              </a:spcAft>
            </a:pPr>
            <a:r>
              <a:rPr lang="el-GR" b="1"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Στο </a:t>
            </a:r>
            <a:r>
              <a:rPr lang="el-GR" sz="1800" b="1" dirty="0" err="1">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μεταιχμιακό</a:t>
            </a:r>
            <a:r>
              <a:rPr lang="el-GR" sz="1800" b="1"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σύστημα</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περιλαμβάνεται </a:t>
            </a:r>
            <a:r>
              <a:rPr lang="el-GR" sz="1800" b="1" dirty="0">
                <a:effectLst/>
                <a:latin typeface="Arial" panose="020B0604020202020204" pitchFamily="34" charset="0"/>
                <a:ea typeface="Times New Roman" panose="02020603050405020304" pitchFamily="18" charset="0"/>
                <a:cs typeface="Times New Roman" panose="02020603050405020304" pitchFamily="18" charset="0"/>
              </a:rPr>
              <a:t>ο </a:t>
            </a:r>
            <a:r>
              <a:rPr lang="el-GR" sz="1800" b="1" u="none" strike="noStrik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tooltip="Ιππόκαμπος (ανατομία)"/>
              </a:rPr>
              <a:t>Ιππόκαμπος</a:t>
            </a:r>
            <a:r>
              <a:rPr lang="el-GR" sz="1800" b="1" dirty="0">
                <a:effectLst/>
                <a:latin typeface="Arial" panose="020B0604020202020204" pitchFamily="34" charset="0"/>
                <a:ea typeface="Times New Roman" panose="02020603050405020304" pitchFamily="18" charset="0"/>
                <a:cs typeface="Times New Roman" panose="02020603050405020304" pitchFamily="18" charset="0"/>
              </a:rPr>
              <a:t>, η </a:t>
            </a:r>
            <a:r>
              <a:rPr lang="el-GR" sz="1800" b="1" u="none" strike="noStrik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5" tooltip="Αμυγδαλή (ΚΝΣ)"/>
              </a:rPr>
              <a:t>Αμυγδαλή</a:t>
            </a:r>
            <a:r>
              <a:rPr lang="el-GR"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l-GR" sz="1800" b="1"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και ο Υποθάλαμος. </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Σχετίζεται με το έλεγχο των </a:t>
            </a:r>
            <a:r>
              <a:rPr lang="el-GR" sz="1800" u="none" strike="noStrike"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6" tooltip="Συναίσθημα"/>
              </a:rPr>
              <a:t>συναισθημάτων</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της </a:t>
            </a:r>
            <a:r>
              <a:rPr lang="el-GR" sz="1800" u="none" strike="noStrike"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7" tooltip="Συμπεριφορά"/>
              </a:rPr>
              <a:t>συμπεριφοράς</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και παίζει ένα σημαντικό ρόλο στη </a:t>
            </a:r>
            <a:r>
              <a:rPr lang="el-GR" sz="1800" u="none" strike="noStrike"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8" tooltip="Μνήμη"/>
              </a:rPr>
              <a:t>μνήμη</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και τη </a:t>
            </a:r>
            <a:r>
              <a:rPr lang="el-GR" sz="1800" u="none" strike="noStrike"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9" tooltip="Μάθηση"/>
              </a:rPr>
              <a:t>μάθηση</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Μέσω του υποθαλάμου και τις ορμόνες που αυτός εκκρίνει επηρεάζει με πολλούς τρόπους τη συμπεριφορά του ατόμου, όπως για παράδειγμα αντιδράσεις </a:t>
            </a:r>
            <a:r>
              <a:rPr lang="el-GR" sz="1800" u="none" strike="noStrike" dirty="0">
                <a:solidFill>
                  <a:srgbClr val="0645AD"/>
                </a:solidFill>
                <a:effectLst/>
                <a:latin typeface="Arial" panose="020B0604020202020204" pitchFamily="34" charset="0"/>
                <a:ea typeface="Times New Roman" panose="02020603050405020304" pitchFamily="18" charset="0"/>
                <a:cs typeface="Times New Roman" panose="02020603050405020304" pitchFamily="18" charset="0"/>
                <a:hlinkClick r:id="rId10" tooltip="Φόβος"/>
              </a:rPr>
              <a:t>φόβου</a:t>
            </a:r>
            <a:r>
              <a:rPr lang="el-GR" sz="1800"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5044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5" cstate="print"/>
          <a:srcRect/>
          <a:stretch>
            <a:fillRect/>
          </a:stretch>
        </p:blipFill>
        <p:spPr bwMode="auto">
          <a:xfrm>
            <a:off x="1619451" y="270456"/>
            <a:ext cx="6398764" cy="6422033"/>
          </a:xfrm>
          <a:prstGeom prst="rect">
            <a:avLst/>
          </a:prstGeom>
          <a:noFill/>
          <a:ln w="9525">
            <a:noFill/>
            <a:miter lim="800000"/>
            <a:headEnd/>
            <a:tailEnd/>
          </a:ln>
        </p:spPr>
      </p:pic>
      <p:sp>
        <p:nvSpPr>
          <p:cNvPr id="3" name="TextBox 2"/>
          <p:cNvSpPr txBox="1"/>
          <p:nvPr/>
        </p:nvSpPr>
        <p:spPr>
          <a:xfrm>
            <a:off x="8152327" y="270456"/>
            <a:ext cx="3760631" cy="3693319"/>
          </a:xfrm>
          <a:prstGeom prst="rect">
            <a:avLst/>
          </a:prstGeom>
          <a:noFill/>
        </p:spPr>
        <p:txBody>
          <a:bodyPr wrap="square" rtlCol="0">
            <a:spAutoFit/>
          </a:bodyPr>
          <a:lstStyle/>
          <a:p>
            <a:r>
              <a:rPr lang="el-GR" dirty="0"/>
              <a:t>Πρώτα Ψάρια = Πριν 500 </a:t>
            </a:r>
            <a:r>
              <a:rPr lang="en-US" dirty="0" err="1"/>
              <a:t>mya</a:t>
            </a:r>
            <a:endParaRPr lang="en-US" dirty="0"/>
          </a:p>
          <a:p>
            <a:endParaRPr lang="en-US" dirty="0"/>
          </a:p>
          <a:p>
            <a:r>
              <a:rPr lang="el-GR" dirty="0"/>
              <a:t>Αμφίβια- Ερπετά = 405-345 </a:t>
            </a:r>
            <a:r>
              <a:rPr lang="en-US" dirty="0" err="1"/>
              <a:t>mya</a:t>
            </a:r>
            <a:r>
              <a:rPr lang="en-US" dirty="0"/>
              <a:t> </a:t>
            </a:r>
            <a:r>
              <a:rPr lang="el-GR" dirty="0"/>
              <a:t>πριν</a:t>
            </a:r>
          </a:p>
          <a:p>
            <a:endParaRPr lang="el-GR" dirty="0"/>
          </a:p>
          <a:p>
            <a:r>
              <a:rPr lang="el-GR" dirty="0"/>
              <a:t>Πτηνά        = 135 </a:t>
            </a:r>
            <a:r>
              <a:rPr lang="en-US" dirty="0" err="1"/>
              <a:t>mya</a:t>
            </a:r>
            <a:r>
              <a:rPr lang="en-US" dirty="0"/>
              <a:t> </a:t>
            </a:r>
            <a:r>
              <a:rPr lang="el-GR" dirty="0"/>
              <a:t>πριν</a:t>
            </a:r>
            <a:endParaRPr lang="en-US" dirty="0"/>
          </a:p>
          <a:p>
            <a:endParaRPr lang="en-US" dirty="0"/>
          </a:p>
          <a:p>
            <a:r>
              <a:rPr lang="el-GR" dirty="0"/>
              <a:t>Εκρηκτική ανάπτυξη θηλαστικών μετά τα                             65 </a:t>
            </a:r>
            <a:r>
              <a:rPr lang="en-US" dirty="0" err="1"/>
              <a:t>mya</a:t>
            </a:r>
            <a:r>
              <a:rPr lang="en-US" dirty="0"/>
              <a:t> </a:t>
            </a:r>
            <a:r>
              <a:rPr lang="el-GR" dirty="0"/>
              <a:t>πριν</a:t>
            </a:r>
          </a:p>
          <a:p>
            <a:endParaRPr lang="el-GR" dirty="0"/>
          </a:p>
          <a:p>
            <a:r>
              <a:rPr lang="el-GR" dirty="0"/>
              <a:t>Χιμπαντζής      = 7 </a:t>
            </a:r>
            <a:r>
              <a:rPr lang="en-US" dirty="0" err="1"/>
              <a:t>mya</a:t>
            </a:r>
            <a:endParaRPr lang="en-US" dirty="0"/>
          </a:p>
          <a:p>
            <a:endParaRPr lang="en-US" dirty="0"/>
          </a:p>
          <a:p>
            <a:r>
              <a:rPr lang="en-US" dirty="0"/>
              <a:t>Homo sapiens   = 200.000  </a:t>
            </a:r>
            <a:r>
              <a:rPr lang="el-GR" dirty="0"/>
              <a:t>χρόνια πριν</a:t>
            </a:r>
          </a:p>
        </p:txBody>
      </p:sp>
      <p:sp>
        <p:nvSpPr>
          <p:cNvPr id="4" name="Τίτλος 3"/>
          <p:cNvSpPr>
            <a:spLocks noGrp="1"/>
          </p:cNvSpPr>
          <p:nvPr>
            <p:ph type="title"/>
          </p:nvPr>
        </p:nvSpPr>
        <p:spPr>
          <a:xfrm>
            <a:off x="716280" y="-273094"/>
            <a:ext cx="10515600" cy="712005"/>
          </a:xfrm>
        </p:spPr>
        <p:txBody>
          <a:bodyPr>
            <a:normAutofit/>
          </a:bodyPr>
          <a:lstStyle/>
          <a:p>
            <a:r>
              <a:rPr lang="el-GR" sz="2400" b="1" dirty="0"/>
              <a:t>                                                         ΓΕΩΛΟΓΙΚΟΣ ΧΡΟΝΟΣ</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59412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7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
            <a:ext cx="10515600" cy="698499"/>
          </a:xfrm>
        </p:spPr>
        <p:txBody>
          <a:bodyPr>
            <a:normAutofit/>
          </a:bodyPr>
          <a:lstStyle/>
          <a:p>
            <a:r>
              <a:rPr lang="el-GR" sz="3200" b="1" dirty="0"/>
              <a:t>Εξέλιξη του Εγκεφαλικού Φλοιού</a:t>
            </a:r>
            <a:r>
              <a:rPr lang="en-US" sz="3200" b="1" dirty="0"/>
              <a:t> </a:t>
            </a:r>
            <a:r>
              <a:rPr lang="el-GR" sz="3200" b="1" dirty="0"/>
              <a:t>(Ημισφαίρια) στα Σπονδυλωτά</a:t>
            </a:r>
          </a:p>
        </p:txBody>
      </p:sp>
      <p:pic>
        <p:nvPicPr>
          <p:cNvPr id="3" name="Εικόνα 2"/>
          <p:cNvPicPr>
            <a:picLocks noChangeAspect="1"/>
          </p:cNvPicPr>
          <p:nvPr/>
        </p:nvPicPr>
        <p:blipFill>
          <a:blip r:embed="rId5"/>
          <a:stretch>
            <a:fillRect/>
          </a:stretch>
        </p:blipFill>
        <p:spPr>
          <a:xfrm>
            <a:off x="1255712" y="1133475"/>
            <a:ext cx="8410575" cy="5724525"/>
          </a:xfrm>
          <a:prstGeom prst="rect">
            <a:avLst/>
          </a:prstGeom>
        </p:spPr>
      </p:pic>
      <p:sp>
        <p:nvSpPr>
          <p:cNvPr id="4" name="TextBox 3"/>
          <p:cNvSpPr txBox="1"/>
          <p:nvPr/>
        </p:nvSpPr>
        <p:spPr>
          <a:xfrm>
            <a:off x="6273800" y="6159500"/>
            <a:ext cx="2209800" cy="369332"/>
          </a:xfrm>
          <a:prstGeom prst="rect">
            <a:avLst/>
          </a:prstGeom>
          <a:noFill/>
        </p:spPr>
        <p:txBody>
          <a:bodyPr wrap="square" rtlCol="0">
            <a:spAutoFit/>
          </a:bodyPr>
          <a:lstStyle/>
          <a:p>
            <a:r>
              <a:rPr lang="el-GR" dirty="0"/>
              <a:t>Θηλαστικά (Γάτα)</a:t>
            </a:r>
          </a:p>
        </p:txBody>
      </p:sp>
      <p:sp>
        <p:nvSpPr>
          <p:cNvPr id="6" name="TextBox 5"/>
          <p:cNvSpPr txBox="1"/>
          <p:nvPr/>
        </p:nvSpPr>
        <p:spPr>
          <a:xfrm>
            <a:off x="3441032" y="3549316"/>
            <a:ext cx="1528010" cy="369332"/>
          </a:xfrm>
          <a:prstGeom prst="rect">
            <a:avLst/>
          </a:prstGeom>
          <a:noFill/>
        </p:spPr>
        <p:txBody>
          <a:bodyPr wrap="square" rtlCol="0">
            <a:spAutoFit/>
          </a:bodyPr>
          <a:lstStyle/>
          <a:p>
            <a:r>
              <a:rPr lang="el-GR" dirty="0"/>
              <a:t>(+ Ερπετά)</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0" y="3386137"/>
            <a:ext cx="609600" cy="609600"/>
          </a:xfrm>
          <a:prstGeom prst="rect">
            <a:avLst/>
          </a:prstGeom>
        </p:spPr>
      </p:pic>
    </p:spTree>
    <p:extLst>
      <p:ext uri="{BB962C8B-B14F-4D97-AF65-F5344CB8AC3E}">
        <p14:creationId xmlns:p14="http://schemas.microsoft.com/office/powerpoint/2010/main" val="320655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41"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5910" y="-203199"/>
            <a:ext cx="11681138" cy="1092200"/>
          </a:xfrm>
        </p:spPr>
        <p:txBody>
          <a:bodyPr>
            <a:normAutofit fontScale="90000"/>
          </a:bodyPr>
          <a:lstStyle/>
          <a:p>
            <a:r>
              <a:rPr lang="el-GR" altLang="el-GR" b="1" dirty="0"/>
              <a:t>Εγκέφαλος πτηνών</a:t>
            </a:r>
            <a:r>
              <a:rPr lang="en-US" altLang="el-GR" b="1" dirty="0"/>
              <a:t> (</a:t>
            </a:r>
            <a:r>
              <a:rPr lang="el-GR" altLang="el-GR" b="1" dirty="0"/>
              <a:t>Οσφρητικός Λοβός και Ιππόκαμπος)</a:t>
            </a:r>
            <a:endParaRPr lang="el-GR" b="1" dirty="0"/>
          </a:p>
        </p:txBody>
      </p:sp>
      <p:pic>
        <p:nvPicPr>
          <p:cNvPr id="3" name="Εικόνα 2"/>
          <p:cNvPicPr>
            <a:picLocks noChangeAspect="1"/>
          </p:cNvPicPr>
          <p:nvPr/>
        </p:nvPicPr>
        <p:blipFill>
          <a:blip r:embed="rId5"/>
          <a:stretch>
            <a:fillRect/>
          </a:stretch>
        </p:blipFill>
        <p:spPr>
          <a:xfrm>
            <a:off x="1924050" y="1147762"/>
            <a:ext cx="7048500" cy="5248275"/>
          </a:xfrm>
          <a:prstGeom prst="rect">
            <a:avLst/>
          </a:prstGeom>
        </p:spPr>
      </p:pic>
      <p:sp>
        <p:nvSpPr>
          <p:cNvPr id="4" name="TextBox 3"/>
          <p:cNvSpPr txBox="1"/>
          <p:nvPr/>
        </p:nvSpPr>
        <p:spPr>
          <a:xfrm>
            <a:off x="7620000" y="1625600"/>
            <a:ext cx="3733800" cy="2862322"/>
          </a:xfrm>
          <a:prstGeom prst="rect">
            <a:avLst/>
          </a:prstGeom>
          <a:noFill/>
        </p:spPr>
        <p:txBody>
          <a:bodyPr wrap="square" rtlCol="0">
            <a:spAutoFit/>
          </a:bodyPr>
          <a:lstStyle/>
          <a:p>
            <a:r>
              <a:rPr lang="el-GR" dirty="0"/>
              <a:t>Τα πτηνά, ενώ έχουν ανεπτυγμένα Ημισφαίρια, τους λείπουν οι πτυχώσεις ή εγκολπώσεις που μεγαλώνουν αφάνταστα μια επιφάνεια. Αυτές απαντούν στα θηλαστικά. Για να εξοικονομηθεί χώρος στον εγκέφαλό τους, χάνεται ο Οσφρητικός Λοβός ή Βολβός* (Γιατί άραγε;). </a:t>
            </a:r>
          </a:p>
          <a:p>
            <a:r>
              <a:rPr lang="el-GR" dirty="0"/>
              <a:t>Ταυτοχρόνως, αυξάνει ο Ιππόκαμπος. </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8034" y="5232400"/>
            <a:ext cx="609600" cy="609600"/>
          </a:xfrm>
          <a:prstGeom prst="rect">
            <a:avLst/>
          </a:prstGeom>
        </p:spPr>
      </p:pic>
    </p:spTree>
    <p:extLst>
      <p:ext uri="{BB962C8B-B14F-4D97-AF65-F5344CB8AC3E}">
        <p14:creationId xmlns:p14="http://schemas.microsoft.com/office/powerpoint/2010/main" val="4263004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3"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524000" y="369332"/>
            <a:ext cx="8943975" cy="6619875"/>
          </a:xfrm>
          <a:prstGeom prst="rect">
            <a:avLst/>
          </a:prstGeom>
          <a:noFill/>
          <a:ln w="9525">
            <a:noFill/>
            <a:miter lim="800000"/>
            <a:headEnd/>
            <a:tailEnd/>
          </a:ln>
        </p:spPr>
      </p:pic>
      <p:sp>
        <p:nvSpPr>
          <p:cNvPr id="3" name="TextBox 2"/>
          <p:cNvSpPr txBox="1"/>
          <p:nvPr/>
        </p:nvSpPr>
        <p:spPr>
          <a:xfrm>
            <a:off x="1847528" y="5229200"/>
            <a:ext cx="8496944" cy="1600438"/>
          </a:xfrm>
          <a:prstGeom prst="rect">
            <a:avLst/>
          </a:prstGeom>
          <a:solidFill>
            <a:schemeClr val="bg1"/>
          </a:solidFill>
        </p:spPr>
        <p:txBody>
          <a:bodyPr wrap="square" rtlCol="0">
            <a:spAutoFit/>
          </a:bodyPr>
          <a:lstStyle/>
          <a:p>
            <a:r>
              <a:rPr lang="el-GR" sz="2000" dirty="0"/>
              <a:t>Το δάσος είναι ένας οπτικός εφιάλτης! Η διάκριση μιας οπτικής εικόνας από το περιβάλλον της απαιτεί εκτεταμένη οπτική επεξεργασία, η οποία με τη σειρά της, μπορεί να έχει οδηγήσει σε αυξημένο όγκο εγκεφάλου στα πρώτα πτηνά που έκαναν την εμφάνισή τους.</a:t>
            </a:r>
          </a:p>
          <a:p>
            <a:endParaRPr lang="el-GR" dirty="0"/>
          </a:p>
        </p:txBody>
      </p:sp>
      <p:sp>
        <p:nvSpPr>
          <p:cNvPr id="4" name="TextBox 3"/>
          <p:cNvSpPr txBox="1"/>
          <p:nvPr/>
        </p:nvSpPr>
        <p:spPr>
          <a:xfrm>
            <a:off x="1524000" y="0"/>
            <a:ext cx="5220072" cy="369332"/>
          </a:xfrm>
          <a:prstGeom prst="rect">
            <a:avLst/>
          </a:prstGeom>
          <a:solidFill>
            <a:schemeClr val="bg1"/>
          </a:solidFill>
        </p:spPr>
        <p:txBody>
          <a:bodyPr wrap="square" rtlCol="0">
            <a:spAutoFit/>
          </a:bodyPr>
          <a:lstStyle/>
          <a:p>
            <a:endParaRPr lang="el-GR" dirty="0"/>
          </a:p>
        </p:txBody>
      </p:sp>
      <p:sp>
        <p:nvSpPr>
          <p:cNvPr id="2" name="Τίτλος 1">
            <a:extLst>
              <a:ext uri="{FF2B5EF4-FFF2-40B4-BE49-F238E27FC236}">
                <a16:creationId xmlns:a16="http://schemas.microsoft.com/office/drawing/2014/main" id="{E766B1FA-0F41-4D9D-9A9F-22847B0A770A}"/>
              </a:ext>
            </a:extLst>
          </p:cNvPr>
          <p:cNvSpPr>
            <a:spLocks noGrp="1"/>
          </p:cNvSpPr>
          <p:nvPr>
            <p:ph type="title"/>
          </p:nvPr>
        </p:nvSpPr>
        <p:spPr>
          <a:xfrm>
            <a:off x="0" y="-365615"/>
            <a:ext cx="11353800" cy="905088"/>
          </a:xfrm>
        </p:spPr>
        <p:txBody>
          <a:bodyPr>
            <a:noAutofit/>
          </a:bodyPr>
          <a:lstStyle/>
          <a:p>
            <a:r>
              <a:rPr lang="el-GR" sz="3200" dirty="0"/>
              <a:t>ΙΠΠΟΚΑΜΠΟΣ</a:t>
            </a:r>
            <a:r>
              <a:rPr lang="en-US" sz="3200" dirty="0"/>
              <a:t> (</a:t>
            </a:r>
            <a:r>
              <a:rPr lang="el-GR" sz="3200" dirty="0"/>
              <a:t>Μνήμη) ΚΑΙ ΑΜΥΓΔΑΛΗ (Συναισθήματα-λ.χ. Φόβος</a:t>
            </a:r>
            <a:endParaRPr lang="en-US" sz="3200" dirty="0"/>
          </a:p>
        </p:txBody>
      </p:sp>
    </p:spTree>
    <p:extLst>
      <p:ext uri="{BB962C8B-B14F-4D97-AF65-F5344CB8AC3E}">
        <p14:creationId xmlns:p14="http://schemas.microsoft.com/office/powerpoint/2010/main" val="407579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5" cstate="print"/>
          <a:srcRect/>
          <a:stretch>
            <a:fillRect/>
          </a:stretch>
        </p:blipFill>
        <p:spPr bwMode="auto">
          <a:xfrm>
            <a:off x="1647825" y="109539"/>
            <a:ext cx="8896350" cy="6638925"/>
          </a:xfrm>
          <a:prstGeom prst="rect">
            <a:avLst/>
          </a:prstGeom>
          <a:noFill/>
          <a:ln w="9525">
            <a:noFill/>
            <a:miter lim="800000"/>
            <a:headEnd/>
            <a:tailEnd/>
          </a:ln>
        </p:spPr>
      </p:pic>
      <p:sp>
        <p:nvSpPr>
          <p:cNvPr id="3" name="TextBox 2"/>
          <p:cNvSpPr txBox="1"/>
          <p:nvPr/>
        </p:nvSpPr>
        <p:spPr>
          <a:xfrm>
            <a:off x="6744072" y="1196752"/>
            <a:ext cx="2376264" cy="369332"/>
          </a:xfrm>
          <a:prstGeom prst="rect">
            <a:avLst/>
          </a:prstGeom>
          <a:solidFill>
            <a:schemeClr val="bg1"/>
          </a:solidFill>
        </p:spPr>
        <p:txBody>
          <a:bodyPr wrap="square" rtlCol="0">
            <a:spAutoFit/>
          </a:bodyPr>
          <a:lstStyle/>
          <a:p>
            <a:r>
              <a:rPr lang="el-GR" dirty="0"/>
              <a:t>Αποθηκευτικά πτηνά</a:t>
            </a:r>
          </a:p>
        </p:txBody>
      </p:sp>
      <p:sp>
        <p:nvSpPr>
          <p:cNvPr id="4" name="TextBox 3"/>
          <p:cNvSpPr txBox="1"/>
          <p:nvPr/>
        </p:nvSpPr>
        <p:spPr>
          <a:xfrm>
            <a:off x="7032104" y="3861048"/>
            <a:ext cx="2376264" cy="369332"/>
          </a:xfrm>
          <a:prstGeom prst="rect">
            <a:avLst/>
          </a:prstGeom>
          <a:solidFill>
            <a:schemeClr val="bg1"/>
          </a:solidFill>
        </p:spPr>
        <p:txBody>
          <a:bodyPr wrap="square" rtlCol="0">
            <a:spAutoFit/>
          </a:bodyPr>
          <a:lstStyle/>
          <a:p>
            <a:r>
              <a:rPr lang="el-GR" dirty="0"/>
              <a:t>Μη αποθηκευτικά είδη</a:t>
            </a:r>
          </a:p>
        </p:txBody>
      </p:sp>
      <p:sp>
        <p:nvSpPr>
          <p:cNvPr id="5" name="TextBox 4"/>
          <p:cNvSpPr txBox="1"/>
          <p:nvPr/>
        </p:nvSpPr>
        <p:spPr>
          <a:xfrm>
            <a:off x="4727848" y="5373216"/>
            <a:ext cx="5760640" cy="1600438"/>
          </a:xfrm>
          <a:prstGeom prst="rect">
            <a:avLst/>
          </a:prstGeom>
          <a:solidFill>
            <a:schemeClr val="bg1"/>
          </a:solidFill>
        </p:spPr>
        <p:txBody>
          <a:bodyPr wrap="square" rtlCol="0">
            <a:spAutoFit/>
          </a:bodyPr>
          <a:lstStyle/>
          <a:p>
            <a:r>
              <a:rPr lang="el-GR" sz="2000" dirty="0"/>
              <a:t>Αναλογία όγκου Ιππόκαμπου /Τελεγκέφαλο σε είδη που αποθηκεύουν και σε μή-αποθηκευτικά είδη πτηνών.  (Τα πτηνά που αποθηκεύουν θα πρέπει να θυμούνται την τοποθεσία αποθήκευσης).</a:t>
            </a:r>
          </a:p>
          <a:p>
            <a:endParaRPr lang="el-GR" dirty="0"/>
          </a:p>
        </p:txBody>
      </p:sp>
      <p:sp>
        <p:nvSpPr>
          <p:cNvPr id="6" name="Title 5"/>
          <p:cNvSpPr>
            <a:spLocks noGrp="1"/>
          </p:cNvSpPr>
          <p:nvPr>
            <p:ph type="title"/>
          </p:nvPr>
        </p:nvSpPr>
        <p:spPr>
          <a:xfrm>
            <a:off x="1991544" y="0"/>
            <a:ext cx="8676456" cy="548680"/>
          </a:xfrm>
          <a:solidFill>
            <a:schemeClr val="bg1"/>
          </a:solidFill>
        </p:spPr>
        <p:txBody>
          <a:bodyPr>
            <a:noAutofit/>
          </a:bodyPr>
          <a:lstStyle/>
          <a:p>
            <a:pPr algn="l"/>
            <a:br>
              <a:rPr lang="en-US" sz="2400" b="1" dirty="0"/>
            </a:br>
            <a:r>
              <a:rPr lang="el-GR" sz="2400" b="1" dirty="0"/>
              <a:t> πτηνά</a:t>
            </a:r>
            <a:br>
              <a:rPr lang="el-GR" sz="2400" dirty="0"/>
            </a:br>
            <a:endParaRPr lang="el-GR" sz="2400" b="1" dirty="0"/>
          </a:p>
        </p:txBody>
      </p:sp>
      <p:sp>
        <p:nvSpPr>
          <p:cNvPr id="7" name="TextBox 6"/>
          <p:cNvSpPr txBox="1"/>
          <p:nvPr/>
        </p:nvSpPr>
        <p:spPr>
          <a:xfrm>
            <a:off x="1524000" y="0"/>
            <a:ext cx="7380312" cy="369332"/>
          </a:xfrm>
          <a:prstGeom prst="rect">
            <a:avLst/>
          </a:prstGeom>
          <a:solidFill>
            <a:schemeClr val="bg1"/>
          </a:solidFill>
        </p:spPr>
        <p:txBody>
          <a:bodyPr wrap="square" rtlCol="0">
            <a:spAutoFit/>
          </a:bodyPr>
          <a:lstStyle/>
          <a:p>
            <a:r>
              <a:rPr lang="el-GR" b="1" dirty="0"/>
              <a:t>Χωροταξική μνήμη και μέγεθος Ιππόκαμπου σε αποθηκευτικά </a:t>
            </a:r>
            <a:r>
              <a:rPr lang="en-US" b="1" dirty="0"/>
              <a:t> </a:t>
            </a:r>
            <a:r>
              <a:rPr lang="el-GR" b="1" dirty="0"/>
              <a:t>πτηνά</a:t>
            </a:r>
            <a:endParaRPr 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659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5" cstate="print"/>
          <a:srcRect/>
          <a:stretch>
            <a:fillRect/>
          </a:stretch>
        </p:blipFill>
        <p:spPr bwMode="auto">
          <a:xfrm>
            <a:off x="1524001" y="620689"/>
            <a:ext cx="8867775" cy="6657975"/>
          </a:xfrm>
          <a:prstGeom prst="rect">
            <a:avLst/>
          </a:prstGeom>
          <a:noFill/>
          <a:ln w="9525">
            <a:noFill/>
            <a:miter lim="800000"/>
            <a:headEnd/>
            <a:tailEnd/>
          </a:ln>
        </p:spPr>
      </p:pic>
      <p:sp>
        <p:nvSpPr>
          <p:cNvPr id="3" name="TextBox 2"/>
          <p:cNvSpPr txBox="1"/>
          <p:nvPr/>
        </p:nvSpPr>
        <p:spPr>
          <a:xfrm>
            <a:off x="2711624" y="2420888"/>
            <a:ext cx="1728192" cy="369332"/>
          </a:xfrm>
          <a:prstGeom prst="rect">
            <a:avLst/>
          </a:prstGeom>
          <a:solidFill>
            <a:schemeClr val="bg1"/>
          </a:solidFill>
        </p:spPr>
        <p:txBody>
          <a:bodyPr wrap="square" rtlCol="0">
            <a:spAutoFit/>
          </a:bodyPr>
          <a:lstStyle/>
          <a:p>
            <a:r>
              <a:rPr lang="el-GR" b="1" dirty="0"/>
              <a:t>Μονογαμικά</a:t>
            </a:r>
          </a:p>
        </p:txBody>
      </p:sp>
      <p:sp>
        <p:nvSpPr>
          <p:cNvPr id="4" name="TextBox 3"/>
          <p:cNvSpPr txBox="1"/>
          <p:nvPr/>
        </p:nvSpPr>
        <p:spPr>
          <a:xfrm>
            <a:off x="2351584" y="6858000"/>
            <a:ext cx="2664296" cy="369332"/>
          </a:xfrm>
          <a:prstGeom prst="rect">
            <a:avLst/>
          </a:prstGeom>
          <a:solidFill>
            <a:schemeClr val="bg1"/>
          </a:solidFill>
        </p:spPr>
        <p:txBody>
          <a:bodyPr wrap="square" rtlCol="0">
            <a:spAutoFit/>
          </a:bodyPr>
          <a:lstStyle/>
          <a:p>
            <a:r>
              <a:rPr lang="el-GR" b="1" dirty="0"/>
              <a:t>Πολυγαμικά τρωκτικά</a:t>
            </a:r>
          </a:p>
        </p:txBody>
      </p:sp>
      <p:sp>
        <p:nvSpPr>
          <p:cNvPr id="5" name="TextBox 4"/>
          <p:cNvSpPr txBox="1"/>
          <p:nvPr/>
        </p:nvSpPr>
        <p:spPr>
          <a:xfrm>
            <a:off x="1524000" y="2708921"/>
            <a:ext cx="3312368" cy="2031325"/>
          </a:xfrm>
          <a:prstGeom prst="rect">
            <a:avLst/>
          </a:prstGeom>
          <a:solidFill>
            <a:schemeClr val="bg1"/>
          </a:solidFill>
        </p:spPr>
        <p:txBody>
          <a:bodyPr wrap="square" rtlCol="0">
            <a:spAutoFit/>
          </a:bodyPr>
          <a:lstStyle/>
          <a:p>
            <a:r>
              <a:rPr lang="el-GR" dirty="0"/>
              <a:t>Τα πολυγαμικά αρσενικά τρωκτικά ελέγχουν μεγάλη περιοχή και παρουσιάζουν έναν Ιππόκαμπο με μεγαλύτερο μέγεθος και από τα συγγενικά μονογαμικά αρσενικά και θηλυκά και από τα θηλυκά τους όμοια.</a:t>
            </a:r>
          </a:p>
        </p:txBody>
      </p:sp>
      <p:sp>
        <p:nvSpPr>
          <p:cNvPr id="6" name="TextBox 5"/>
          <p:cNvSpPr txBox="1"/>
          <p:nvPr/>
        </p:nvSpPr>
        <p:spPr>
          <a:xfrm>
            <a:off x="6528048" y="692697"/>
            <a:ext cx="2448272" cy="461665"/>
          </a:xfrm>
          <a:prstGeom prst="rect">
            <a:avLst/>
          </a:prstGeom>
          <a:solidFill>
            <a:schemeClr val="bg1"/>
          </a:solidFill>
        </p:spPr>
        <p:txBody>
          <a:bodyPr wrap="square" rtlCol="0">
            <a:spAutoFit/>
          </a:bodyPr>
          <a:lstStyle/>
          <a:p>
            <a:r>
              <a:rPr lang="el-GR" sz="2400" dirty="0"/>
              <a:t>Ιππόκαμπος</a:t>
            </a:r>
          </a:p>
        </p:txBody>
      </p:sp>
      <p:sp>
        <p:nvSpPr>
          <p:cNvPr id="7" name="TextBox 6"/>
          <p:cNvSpPr txBox="1"/>
          <p:nvPr/>
        </p:nvSpPr>
        <p:spPr>
          <a:xfrm>
            <a:off x="6384032" y="3573016"/>
            <a:ext cx="1584176" cy="369332"/>
          </a:xfrm>
          <a:prstGeom prst="rect">
            <a:avLst/>
          </a:prstGeom>
          <a:solidFill>
            <a:schemeClr val="bg1"/>
          </a:solidFill>
        </p:spPr>
        <p:txBody>
          <a:bodyPr wrap="square" rtlCol="0">
            <a:spAutoFit/>
          </a:bodyPr>
          <a:lstStyle/>
          <a:p>
            <a:endParaRPr lang="el-GR" dirty="0"/>
          </a:p>
        </p:txBody>
      </p:sp>
      <p:sp>
        <p:nvSpPr>
          <p:cNvPr id="8" name="TextBox 7"/>
          <p:cNvSpPr txBox="1"/>
          <p:nvPr/>
        </p:nvSpPr>
        <p:spPr>
          <a:xfrm>
            <a:off x="1631504" y="0"/>
            <a:ext cx="7920880" cy="369332"/>
          </a:xfrm>
          <a:prstGeom prst="rect">
            <a:avLst/>
          </a:prstGeom>
          <a:solidFill>
            <a:schemeClr val="bg1"/>
          </a:solidFill>
        </p:spPr>
        <p:txBody>
          <a:bodyPr wrap="square" rtlCol="0">
            <a:spAutoFit/>
          </a:bodyPr>
          <a:lstStyle/>
          <a:p>
            <a:endParaRPr lang="el-GR" dirty="0"/>
          </a:p>
        </p:txBody>
      </p:sp>
      <p:sp>
        <p:nvSpPr>
          <p:cNvPr id="9" name="Title 8"/>
          <p:cNvSpPr>
            <a:spLocks noGrp="1"/>
          </p:cNvSpPr>
          <p:nvPr>
            <p:ph type="title"/>
          </p:nvPr>
        </p:nvSpPr>
        <p:spPr>
          <a:xfrm>
            <a:off x="1524000" y="116632"/>
            <a:ext cx="8686800" cy="490066"/>
          </a:xfrm>
        </p:spPr>
        <p:txBody>
          <a:bodyPr>
            <a:noAutofit/>
          </a:bodyPr>
          <a:lstStyle/>
          <a:p>
            <a:r>
              <a:rPr lang="el-GR" sz="2000" b="1" dirty="0"/>
              <a:t>Μέγεθος Ιππόκαμπου σε πολυγαμικά αρσενικά τρωκτικά</a:t>
            </a:r>
          </a:p>
        </p:txBody>
      </p:sp>
      <p:sp>
        <p:nvSpPr>
          <p:cNvPr id="10" name="TextBox 9"/>
          <p:cNvSpPr txBox="1"/>
          <p:nvPr/>
        </p:nvSpPr>
        <p:spPr>
          <a:xfrm>
            <a:off x="1524000" y="620688"/>
            <a:ext cx="5004048" cy="369332"/>
          </a:xfrm>
          <a:prstGeom prst="rect">
            <a:avLst/>
          </a:prstGeom>
          <a:solidFill>
            <a:schemeClr val="bg1"/>
          </a:solidFill>
        </p:spPr>
        <p:txBody>
          <a:bodyPr wrap="square" rtlCol="0">
            <a:spAutoFit/>
          </a:bodyPr>
          <a:lstStyle/>
          <a:p>
            <a:endParaRPr 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75153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5" cstate="print"/>
          <a:srcRect/>
          <a:stretch>
            <a:fillRect/>
          </a:stretch>
        </p:blipFill>
        <p:spPr bwMode="auto">
          <a:xfrm>
            <a:off x="1624014" y="71439"/>
            <a:ext cx="8943975" cy="6715125"/>
          </a:xfrm>
          <a:prstGeom prst="rect">
            <a:avLst/>
          </a:prstGeom>
          <a:noFill/>
          <a:ln w="9525">
            <a:noFill/>
            <a:miter lim="800000"/>
            <a:headEnd/>
            <a:tailEnd/>
          </a:ln>
        </p:spPr>
      </p:pic>
      <p:sp>
        <p:nvSpPr>
          <p:cNvPr id="3" name="TextBox 2"/>
          <p:cNvSpPr txBox="1"/>
          <p:nvPr/>
        </p:nvSpPr>
        <p:spPr>
          <a:xfrm>
            <a:off x="8040216" y="764704"/>
            <a:ext cx="2627784" cy="3416320"/>
          </a:xfrm>
          <a:prstGeom prst="rect">
            <a:avLst/>
          </a:prstGeom>
          <a:solidFill>
            <a:schemeClr val="bg1"/>
          </a:solidFill>
        </p:spPr>
        <p:txBody>
          <a:bodyPr wrap="square" rtlCol="0">
            <a:spAutoFit/>
          </a:bodyPr>
          <a:lstStyle/>
          <a:p>
            <a:r>
              <a:rPr lang="el-GR" dirty="0"/>
              <a:t>Το απολιθωμένο μικρό θηλαστικό </a:t>
            </a:r>
            <a:r>
              <a:rPr lang="en-US" i="1" dirty="0" err="1"/>
              <a:t>Repenomamus</a:t>
            </a:r>
            <a:r>
              <a:rPr lang="en-US" i="1" dirty="0"/>
              <a:t> </a:t>
            </a:r>
            <a:r>
              <a:rPr lang="en-US" i="1" dirty="0" err="1"/>
              <a:t>robustus</a:t>
            </a:r>
            <a:r>
              <a:rPr lang="en-US" i="1" dirty="0"/>
              <a:t>  </a:t>
            </a:r>
            <a:r>
              <a:rPr lang="el-GR" dirty="0"/>
              <a:t>με υπολείματα μικρού δεινόσαυρου στο στομάχι του. Η ομοιοθερμία φαίνεται να επέτρεψε στα θηλαστικά του Μοσοζωϊκού αιώνα να κυνηγούν τη νύχτα, όταν οι δεινόσαυροι ήσαν λιγώτερο δραστήριοι.</a:t>
            </a:r>
          </a:p>
        </p:txBody>
      </p:sp>
      <p:sp>
        <p:nvSpPr>
          <p:cNvPr id="4" name="TextBox 3"/>
          <p:cNvSpPr txBox="1"/>
          <p:nvPr/>
        </p:nvSpPr>
        <p:spPr>
          <a:xfrm>
            <a:off x="1227786" y="6237312"/>
            <a:ext cx="7740352" cy="646331"/>
          </a:xfrm>
          <a:prstGeom prst="rect">
            <a:avLst/>
          </a:prstGeom>
          <a:solidFill>
            <a:schemeClr val="accent3"/>
          </a:solidFill>
        </p:spPr>
        <p:txBody>
          <a:bodyPr wrap="square" rtlCol="0">
            <a:spAutoFit/>
          </a:bodyPr>
          <a:lstStyle/>
          <a:p>
            <a:r>
              <a:rPr lang="el-GR" dirty="0"/>
              <a:t>Σημειώστε την μεγάλη ανάπτυξη του οσφρητικού λοβού στα  σύγχρονα νυχτόβια θηλαστικά</a:t>
            </a:r>
          </a:p>
        </p:txBody>
      </p:sp>
      <p:sp>
        <p:nvSpPr>
          <p:cNvPr id="5" name="TextBox 4"/>
          <p:cNvSpPr txBox="1"/>
          <p:nvPr/>
        </p:nvSpPr>
        <p:spPr>
          <a:xfrm>
            <a:off x="7536160" y="4149080"/>
            <a:ext cx="3131840" cy="2088232"/>
          </a:xfrm>
          <a:prstGeom prst="rect">
            <a:avLst/>
          </a:prstGeom>
          <a:solidFill>
            <a:schemeClr val="bg1"/>
          </a:solidFill>
        </p:spPr>
        <p:txBody>
          <a:bodyPr wrap="square" rtlCol="0">
            <a:spAutoFit/>
          </a:bodyPr>
          <a:lstStyle/>
          <a:p>
            <a:r>
              <a:rPr lang="el-GR" dirty="0"/>
              <a:t>Στα θηλαστικά του Μεσοζωϊκού αίώνα, η αντίληψη της απόστασης πιθανόν να στηριζόταν στην όσφρηση και την ακοή, διαδικασίες που έχουν μεγάλες απαιτήσεις σε μνήμη.</a:t>
            </a:r>
          </a:p>
        </p:txBody>
      </p:sp>
      <p:sp>
        <p:nvSpPr>
          <p:cNvPr id="6" name="TextBox 5"/>
          <p:cNvSpPr txBox="1"/>
          <p:nvPr/>
        </p:nvSpPr>
        <p:spPr>
          <a:xfrm>
            <a:off x="1524000" y="2"/>
            <a:ext cx="8820472" cy="830997"/>
          </a:xfrm>
          <a:prstGeom prst="rect">
            <a:avLst/>
          </a:prstGeom>
          <a:solidFill>
            <a:schemeClr val="bg1"/>
          </a:solidFill>
        </p:spPr>
        <p:txBody>
          <a:bodyPr wrap="square" rtlCol="0">
            <a:spAutoFit/>
          </a:bodyPr>
          <a:lstStyle/>
          <a:p>
            <a:r>
              <a:rPr lang="el-GR" sz="2400" dirty="0"/>
              <a:t>Ανάπτυξη της Όσφρησης στα μικρά θηλαστικά που ζούσαν ταυτόχρονα με τους Δεινόσαυρους</a:t>
            </a:r>
          </a:p>
        </p:txBody>
      </p:sp>
      <p:pic>
        <p:nvPicPr>
          <p:cNvPr id="9"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62972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81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1614</Words>
  <Application>Microsoft Office PowerPoint</Application>
  <PresentationFormat>Widescreen</PresentationFormat>
  <Paragraphs>83</Paragraphs>
  <Slides>14</Slides>
  <Notes>12</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Θέμα του Office</vt:lpstr>
      <vt:lpstr>Μάθημα #8Α-2023</vt:lpstr>
      <vt:lpstr>Εγκέφαλος Homo sapiens: Μεταιχμιακό Σύστημα  </vt:lpstr>
      <vt:lpstr>                                                         ΓΕΩΛΟΓΙΚΟΣ ΧΡΟΝΟΣ</vt:lpstr>
      <vt:lpstr>Εξέλιξη του Εγκεφαλικού Φλοιού (Ημισφαίρια) στα Σπονδυλωτά</vt:lpstr>
      <vt:lpstr>Εγκέφαλος πτηνών (Οσφρητικός Λοβός και Ιππόκαμπος)</vt:lpstr>
      <vt:lpstr>ΙΠΠΟΚΑΜΠΟΣ (Μνήμη) ΚΑΙ ΑΜΥΓΔΑΛΗ (Συναισθήματα-λ.χ. Φόβος</vt:lpstr>
      <vt:lpstr>  πτηνά </vt:lpstr>
      <vt:lpstr>Μέγεθος Ιππόκαμπου σε πολυγαμικά αρσενικά τρωκτικά</vt:lpstr>
      <vt:lpstr>PowerPoint Presentation</vt:lpstr>
      <vt:lpstr>Mammals First Evolved Big Brains for Better Sense of Smell [Από το περιοδικό Science] Μεταφράστε το κείμενο και διαβάστε το!</vt:lpstr>
      <vt:lpstr>ΙΠΠΟΚΑΜΠΟΣ: το όργανο της μνήμης</vt:lpstr>
      <vt:lpstr>PowerPoint Presentation</vt:lpstr>
      <vt:lpstr> Από τους πιθήκους στα ανθρωποειδή (mya=Million Years Ago)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Μάθημα #7Α-2022</dc:title>
  <dc:creator>Kyriacos Athanasiou</dc:creator>
  <cp:lastModifiedBy>Kyriacos Athanasiou</cp:lastModifiedBy>
  <cp:revision>13</cp:revision>
  <dcterms:created xsi:type="dcterms:W3CDTF">2022-11-30T09:08:44Z</dcterms:created>
  <dcterms:modified xsi:type="dcterms:W3CDTF">2023-11-22T18:03:29Z</dcterms:modified>
</cp:coreProperties>
</file>