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330" r:id="rId2"/>
    <p:sldId id="354" r:id="rId3"/>
    <p:sldId id="319" r:id="rId4"/>
    <p:sldId id="320" r:id="rId5"/>
    <p:sldId id="321" r:id="rId6"/>
    <p:sldId id="340" r:id="rId7"/>
    <p:sldId id="323" r:id="rId8"/>
    <p:sldId id="257" r:id="rId9"/>
    <p:sldId id="334" r:id="rId10"/>
    <p:sldId id="332" r:id="rId11"/>
    <p:sldId id="336" r:id="rId12"/>
    <p:sldId id="338" r:id="rId13"/>
    <p:sldId id="341" r:id="rId14"/>
    <p:sldId id="322" r:id="rId15"/>
    <p:sldId id="310" r:id="rId16"/>
    <p:sldId id="348" r:id="rId17"/>
    <p:sldId id="355" r:id="rId18"/>
    <p:sldId id="349" r:id="rId19"/>
    <p:sldId id="318" r:id="rId20"/>
    <p:sldId id="296" r:id="rId21"/>
    <p:sldId id="352" r:id="rId22"/>
    <p:sldId id="343" r:id="rId23"/>
    <p:sldId id="303" r:id="rId24"/>
    <p:sldId id="260" r:id="rId25"/>
    <p:sldId id="298" r:id="rId26"/>
    <p:sldId id="261" r:id="rId27"/>
    <p:sldId id="262" r:id="rId28"/>
    <p:sldId id="289" r:id="rId29"/>
    <p:sldId id="267" r:id="rId30"/>
    <p:sldId id="345" r:id="rId31"/>
    <p:sldId id="266" r:id="rId32"/>
    <p:sldId id="326" r:id="rId33"/>
    <p:sldId id="265" r:id="rId34"/>
    <p:sldId id="327" r:id="rId35"/>
    <p:sldId id="346" r:id="rId36"/>
    <p:sldId id="328" r:id="rId37"/>
    <p:sldId id="329" r:id="rId38"/>
    <p:sldId id="347" r:id="rId39"/>
    <p:sldId id="350" r:id="rId40"/>
    <p:sldId id="353"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yriacos Athanasiou" initials="" lastIdx="2" clrIdx="0"/>
  <p:cmAuthor id="2" name="Kyriacos" initials="K" lastIdx="1" clrIdx="1">
    <p:extLst>
      <p:ext uri="{19B8F6BF-5375-455C-9EA6-DF929625EA0E}">
        <p15:presenceInfo xmlns:p15="http://schemas.microsoft.com/office/powerpoint/2012/main" userId="S::kathanas@ecd.uoa.gr::25be0863-1afa-471d-bbb4-c96d9f47ca4f" providerId="AD"/>
      </p:ext>
    </p:extLst>
  </p:cmAuthor>
  <p:cmAuthor id="3" name="Kyriacos Athanasiou" initials="KA" lastIdx="2" clrIdx="2">
    <p:extLst>
      <p:ext uri="{19B8F6BF-5375-455C-9EA6-DF929625EA0E}">
        <p15:presenceInfo xmlns:p15="http://schemas.microsoft.com/office/powerpoint/2012/main" userId="6f06f6ba7998ac19" providerId="Windows Live"/>
      </p:ext>
    </p:extLst>
  </p:cmAuthor>
  <p:cmAuthor id="4" name="Turbo-X" initials="TX" lastIdx="1" clrIdx="3">
    <p:extLst>
      <p:ext uri="{19B8F6BF-5375-455C-9EA6-DF929625EA0E}">
        <p15:presenceInfo xmlns:p15="http://schemas.microsoft.com/office/powerpoint/2012/main" userId="Turbo-X"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7197A4-5F73-4856-8375-5FFA10FA9FBB}" v="33" dt="2023-12-20T09:16:03.6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672" autoAdjust="0"/>
    <p:restoredTop sz="90411" autoAdjust="0"/>
  </p:normalViewPr>
  <p:slideViewPr>
    <p:cSldViewPr>
      <p:cViewPr varScale="1">
        <p:scale>
          <a:sx n="90" d="100"/>
          <a:sy n="90" d="100"/>
        </p:scale>
        <p:origin x="84" y="22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15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0-12-09T11:02:57.333" idx="1">
    <p:pos x="10" y="10"/>
    <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F37DDD9-645D-4C75-82EF-6DB1252A4EF4}"/>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defRPr>
            </a:lvl1pPr>
          </a:lstStyle>
          <a:p>
            <a:pPr>
              <a:defRPr/>
            </a:pPr>
            <a:endParaRPr lang="el-GR"/>
          </a:p>
        </p:txBody>
      </p:sp>
      <p:sp>
        <p:nvSpPr>
          <p:cNvPr id="3" name="Date Placeholder 2">
            <a:extLst>
              <a:ext uri="{FF2B5EF4-FFF2-40B4-BE49-F238E27FC236}">
                <a16:creationId xmlns:a16="http://schemas.microsoft.com/office/drawing/2014/main" id="{D7374AAE-7717-49D8-8019-FD1758B6370B}"/>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defRPr>
            </a:lvl1pPr>
          </a:lstStyle>
          <a:p>
            <a:pPr>
              <a:defRPr/>
            </a:pPr>
            <a:fld id="{03103CEE-88CB-4DA5-9DBF-71C521129146}" type="datetimeFigureOut">
              <a:rPr lang="el-GR"/>
              <a:pPr>
                <a:defRPr/>
              </a:pPr>
              <a:t>20/12/2023</a:t>
            </a:fld>
            <a:endParaRPr lang="el-GR"/>
          </a:p>
        </p:txBody>
      </p:sp>
      <p:sp>
        <p:nvSpPr>
          <p:cNvPr id="4" name="Slide Image Placeholder 3">
            <a:extLst>
              <a:ext uri="{FF2B5EF4-FFF2-40B4-BE49-F238E27FC236}">
                <a16:creationId xmlns:a16="http://schemas.microsoft.com/office/drawing/2014/main" id="{34283EEB-9100-4A3E-B807-419FEC3B17B2}"/>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Notes Placeholder 4">
            <a:extLst>
              <a:ext uri="{FF2B5EF4-FFF2-40B4-BE49-F238E27FC236}">
                <a16:creationId xmlns:a16="http://schemas.microsoft.com/office/drawing/2014/main" id="{67657DDC-5EFB-4544-8D34-8911F76B68F2}"/>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l-GR" noProof="0"/>
          </a:p>
        </p:txBody>
      </p:sp>
      <p:sp>
        <p:nvSpPr>
          <p:cNvPr id="6" name="Footer Placeholder 5">
            <a:extLst>
              <a:ext uri="{FF2B5EF4-FFF2-40B4-BE49-F238E27FC236}">
                <a16:creationId xmlns:a16="http://schemas.microsoft.com/office/drawing/2014/main" id="{4F3CD38D-4F34-4EF6-849C-70E23CEB8EB6}"/>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el-GR"/>
          </a:p>
        </p:txBody>
      </p:sp>
      <p:sp>
        <p:nvSpPr>
          <p:cNvPr id="7" name="Slide Number Placeholder 6">
            <a:extLst>
              <a:ext uri="{FF2B5EF4-FFF2-40B4-BE49-F238E27FC236}">
                <a16:creationId xmlns:a16="http://schemas.microsoft.com/office/drawing/2014/main" id="{4B0A766A-63A6-41FA-80AB-1E595595EBC2}"/>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86A5159-3360-42EC-911D-4A8F2785C925}" type="slidenum">
              <a:rPr lang="el-GR" altLang="en-US"/>
              <a:pPr>
                <a:defRPr/>
              </a:pPr>
              <a:t>‹#›</a:t>
            </a:fld>
            <a:endParaRPr lang="el-GR"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el.wikipedia.org/w/index.php?title=%CE%9C%CF%8E%CF%81%CE%B9%CF%82_%CE%93%CE%BF%CF%85%CE%AF%CE%BB%CE%BA%CE%B9%CE%BD%CF%82&amp;action=edit&amp;redlink=1" TargetMode="External"/><Relationship Id="rId3" Type="http://schemas.openxmlformats.org/officeDocument/2006/relationships/hyperlink" Target="https://el.wikipedia.org/wiki/6_%CE%91%CF%80%CF%81%CE%B9%CE%BB%CE%AF%CE%BF%CF%85" TargetMode="External"/><Relationship Id="rId7" Type="http://schemas.openxmlformats.org/officeDocument/2006/relationships/hyperlink" Target="https://el.wikipedia.org/wiki/%CE%A6%CF%81%CE%AC%CE%BD%CF%83%CE%B9%CF%82_%CE%9A%CF%81%CE%B9%CE%BA"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el.wikipedia.org/wiki/DNA" TargetMode="External"/><Relationship Id="rId5" Type="http://schemas.openxmlformats.org/officeDocument/2006/relationships/hyperlink" Target="https://el.wikipedia.org/wiki/%CE%97%CE%A0%CE%91" TargetMode="External"/><Relationship Id="rId4" Type="http://schemas.openxmlformats.org/officeDocument/2006/relationships/hyperlink" Target="https://el.wikipedia.org/wiki/1928" TargetMode="External"/><Relationship Id="rId9" Type="http://schemas.openxmlformats.org/officeDocument/2006/relationships/hyperlink" Target="https://el.wikipedia.org/wiki/%CE%92%CF%81%CE%B1%CE%B2%CE%B5%CE%AF%CE%BF_%CE%9D%CF%8C%CE%BC%CF%80%CE%B5%CE%BB_%CE%99%CE%B1%CF%84%CF%81%CE%B9%CE%BA%CE%AE%CF%82"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8AC6D883-B5F6-4171-8380-93ED3EEA494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4CA44E46-1134-4B40-8823-70F26555A0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l-GR" altLang="en-US" dirty="0"/>
              <a:t>ΕΠΕ: </a:t>
            </a:r>
            <a:r>
              <a:rPr lang="el-GR" altLang="en-US" sz="1200" dirty="0"/>
              <a:t>Γενετικός Κώδικας, σημαίνει «ΣΥΝΤΑΓΕΣ ΤΩΝ ΠΡΩΤΕΪΝΩΝ».</a:t>
            </a:r>
            <a:endParaRPr lang="el-GR" altLang="en-US" dirty="0"/>
          </a:p>
        </p:txBody>
      </p:sp>
      <p:sp>
        <p:nvSpPr>
          <p:cNvPr id="5124" name="Slide Number Placeholder 3">
            <a:extLst>
              <a:ext uri="{FF2B5EF4-FFF2-40B4-BE49-F238E27FC236}">
                <a16:creationId xmlns:a16="http://schemas.microsoft.com/office/drawing/2014/main" id="{E0EA85D5-A9AB-4BD6-BF6C-2BCC9693008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0A817DD-8736-4DF5-BBB5-54F1BB5561F7}" type="slidenum">
              <a:rPr lang="el-GR" altLang="en-US" smtClean="0">
                <a:latin typeface="Arial" panose="020B0604020202020204" pitchFamily="34" charset="0"/>
              </a:rPr>
              <a:pPr>
                <a:spcBef>
                  <a:spcPct val="0"/>
                </a:spcBef>
              </a:pPr>
              <a:t>3</a:t>
            </a:fld>
            <a:endParaRPr lang="el-GR"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Ερώτηση Εξετάσεων ΠΕ: Όταν το γάλα ζεσταθεί πάνω από τη θερμοκρασία που αντέχει το δάκτυλό μας, το χύνουμε: διότι (Α) Αχρηστεύονται (μετουσιώνονται) οι Δομικές του Πρωτεΐνες, (Β) διότι αχρηστεύονται τα Ιχνοστοιχεία του όπως ο Φώσφορος και το Ασβέστιο, (Γ) διότι αχρηστεύεται η Βιταμίνη Β12, (Δ) διότι αχρηστεύονται οι Δομικές και οι Λειτουργικές Πρωτεΐνες του. (Ε) Δεν το χύνουμε διότι παραμένουν χρήσιμες μεγάλες ποσότητες δομικών πρωτεϊνών. Υποδείξτε το σωστό.</a:t>
            </a:r>
            <a:endParaRPr lang="en-US" dirty="0"/>
          </a:p>
        </p:txBody>
      </p:sp>
      <p:sp>
        <p:nvSpPr>
          <p:cNvPr id="4" name="Θέση αριθμού διαφάνειας 3"/>
          <p:cNvSpPr>
            <a:spLocks noGrp="1"/>
          </p:cNvSpPr>
          <p:nvPr>
            <p:ph type="sldNum" sz="quarter" idx="5"/>
          </p:nvPr>
        </p:nvSpPr>
        <p:spPr/>
        <p:txBody>
          <a:bodyPr/>
          <a:lstStyle/>
          <a:p>
            <a:pPr>
              <a:defRPr/>
            </a:pPr>
            <a:fld id="{586A5159-3360-42EC-911D-4A8F2785C925}" type="slidenum">
              <a:rPr lang="el-GR" altLang="en-US" smtClean="0"/>
              <a:pPr>
                <a:defRPr/>
              </a:pPr>
              <a:t>13</a:t>
            </a:fld>
            <a:endParaRPr lang="el-GR" altLang="en-US"/>
          </a:p>
        </p:txBody>
      </p:sp>
    </p:spTree>
    <p:extLst>
      <p:ext uri="{BB962C8B-B14F-4D97-AF65-F5344CB8AC3E}">
        <p14:creationId xmlns:p14="http://schemas.microsoft.com/office/powerpoint/2010/main" val="2382264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04FD50A8-8E3B-4520-8114-A0B60B2B25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61956137-63FB-478B-8E31-B7F318AC1E5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n-US"/>
          </a:p>
        </p:txBody>
      </p:sp>
      <p:sp>
        <p:nvSpPr>
          <p:cNvPr id="27652" name="Slide Number Placeholder 3">
            <a:extLst>
              <a:ext uri="{FF2B5EF4-FFF2-40B4-BE49-F238E27FC236}">
                <a16:creationId xmlns:a16="http://schemas.microsoft.com/office/drawing/2014/main" id="{3A19E16C-8F6D-4A05-9A61-8D7B89A803E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9235EA4-75EF-43C3-BC89-B677AF2D4943}" type="slidenum">
              <a:rPr lang="el-GR" altLang="en-US" smtClean="0">
                <a:latin typeface="Arial" panose="020B0604020202020204" pitchFamily="34" charset="0"/>
              </a:rPr>
              <a:pPr>
                <a:spcBef>
                  <a:spcPct val="0"/>
                </a:spcBef>
              </a:pPr>
              <a:t>14</a:t>
            </a:fld>
            <a:endParaRPr lang="el-GR"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EFB0B632-B8BE-4BAE-8958-F1EE61858F8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3FDB2BF9-7698-42CF-AE58-CDE56AD051B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n-US"/>
          </a:p>
        </p:txBody>
      </p:sp>
      <p:sp>
        <p:nvSpPr>
          <p:cNvPr id="29700" name="Slide Number Placeholder 3">
            <a:extLst>
              <a:ext uri="{FF2B5EF4-FFF2-40B4-BE49-F238E27FC236}">
                <a16:creationId xmlns:a16="http://schemas.microsoft.com/office/drawing/2014/main" id="{11091A4F-9FB7-4E2E-81A5-2E091810347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0990615-89F2-444F-9E46-0B77E262406A}" type="slidenum">
              <a:rPr lang="el-GR" altLang="en-US" smtClean="0">
                <a:latin typeface="Arial" panose="020B0604020202020204" pitchFamily="34" charset="0"/>
              </a:rPr>
              <a:pPr>
                <a:spcBef>
                  <a:spcPct val="0"/>
                </a:spcBef>
              </a:pPr>
              <a:t>15</a:t>
            </a:fld>
            <a:endParaRPr lang="el-GR"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86A5159-3360-42EC-911D-4A8F2785C925}" type="slidenum">
              <a:rPr lang="el-GR" altLang="en-US" smtClean="0"/>
              <a:pPr>
                <a:defRPr/>
              </a:pPr>
              <a:t>18</a:t>
            </a:fld>
            <a:endParaRPr lang="el-GR" altLang="en-US"/>
          </a:p>
        </p:txBody>
      </p:sp>
    </p:spTree>
    <p:extLst>
      <p:ext uri="{BB962C8B-B14F-4D97-AF65-F5344CB8AC3E}">
        <p14:creationId xmlns:p14="http://schemas.microsoft.com/office/powerpoint/2010/main" val="36337935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52BEB734-5DF8-4BF7-AB9D-CE25E9AFECA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a:extLst>
              <a:ext uri="{FF2B5EF4-FFF2-40B4-BE49-F238E27FC236}">
                <a16:creationId xmlns:a16="http://schemas.microsoft.com/office/drawing/2014/main" id="{623CCB76-49B1-4C6E-90A6-D0462546598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n-US" dirty="0"/>
              <a:t>****ΜΗΝ ΞΕΧΝΑΤΕ ΠΩΣ Η ΦΥΣΙΚΗ ΕΠΙΛΟΓΗ ΧΡΗΣΙΜΟΠΟΙΕΙ ΤΟ ΛΑΘΟΣ ΓΙΑ ΝΑ ΕΠΙΛΕΞΕΙ ΤΟ ΔΙΦΟΡΕΤΙΚΟ. ΣΥΝΕΠΩΣ, ΤΩΡΑ ΞΕΡΕΤΕ ΤΗ ΦΥΣΗ ΤΟΥ ΛΑΘΟΥΣ:  λ.χ. Αν Μία Τριπλέτα στο </a:t>
            </a:r>
            <a:r>
              <a:rPr lang="en-US" altLang="en-US" dirty="0"/>
              <a:t>DNA </a:t>
            </a:r>
            <a:r>
              <a:rPr lang="el-GR" altLang="en-US" dirty="0"/>
              <a:t>Αν από ΑΑΑ γίνει ΑΤΑ τότε θα κωδικοποιήσει για ένα λάθος Αμινοξύ στην Αντίστοιχη Πρωτεΐνη.</a:t>
            </a:r>
          </a:p>
        </p:txBody>
      </p:sp>
      <p:sp>
        <p:nvSpPr>
          <p:cNvPr id="75780" name="Slide Number Placeholder 3">
            <a:extLst>
              <a:ext uri="{FF2B5EF4-FFF2-40B4-BE49-F238E27FC236}">
                <a16:creationId xmlns:a16="http://schemas.microsoft.com/office/drawing/2014/main" id="{F64F1424-7677-4327-99BE-F1800CD1AA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465CE57-8B8F-4ECA-B842-12CA35D32A1A}" type="slidenum">
              <a:rPr lang="el-GR" altLang="en-US" smtClean="0">
                <a:latin typeface="Arial" panose="020B0604020202020204" pitchFamily="34" charset="0"/>
              </a:rPr>
              <a:pPr>
                <a:spcBef>
                  <a:spcPct val="0"/>
                </a:spcBef>
              </a:pPr>
              <a:t>19</a:t>
            </a:fld>
            <a:endParaRPr lang="el-GR"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464B80D3-152D-439A-96C0-8A5CB7FCD2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A0E943A5-9BE4-4EAD-B1E9-A80A03F24B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sz="1200" b="0" i="0" kern="1200" dirty="0">
                <a:solidFill>
                  <a:schemeClr val="tx1"/>
                </a:solidFill>
                <a:effectLst/>
                <a:latin typeface="+mn-lt"/>
                <a:ea typeface="+mn-ea"/>
                <a:cs typeface="+mn-cs"/>
              </a:rPr>
              <a:t>O </a:t>
            </a:r>
            <a:r>
              <a:rPr lang="el-GR" sz="1200" b="1" i="0" kern="1200" dirty="0">
                <a:solidFill>
                  <a:schemeClr val="tx1"/>
                </a:solidFill>
                <a:effectLst/>
                <a:latin typeface="+mn-lt"/>
                <a:ea typeface="+mn-ea"/>
                <a:cs typeface="+mn-cs"/>
              </a:rPr>
              <a:t>Τζέιμς </a:t>
            </a:r>
            <a:r>
              <a:rPr lang="el-GR" sz="1200" b="1" i="0" kern="1200" dirty="0" err="1">
                <a:solidFill>
                  <a:schemeClr val="tx1"/>
                </a:solidFill>
                <a:effectLst/>
                <a:latin typeface="+mn-lt"/>
                <a:ea typeface="+mn-ea"/>
                <a:cs typeface="+mn-cs"/>
              </a:rPr>
              <a:t>Γουάτσον</a:t>
            </a:r>
            <a:r>
              <a:rPr lang="el-GR" sz="1200" b="0" i="0" kern="1200" dirty="0">
                <a:solidFill>
                  <a:schemeClr val="tx1"/>
                </a:solidFill>
                <a:effectLst/>
                <a:latin typeface="+mn-lt"/>
                <a:ea typeface="+mn-ea"/>
                <a:cs typeface="+mn-cs"/>
              </a:rPr>
              <a:t> (</a:t>
            </a:r>
            <a:r>
              <a:rPr lang="el-GR" sz="1200" b="0" i="1" kern="1200" dirty="0" err="1">
                <a:solidFill>
                  <a:schemeClr val="tx1"/>
                </a:solidFill>
                <a:effectLst/>
                <a:latin typeface="+mn-lt"/>
                <a:ea typeface="+mn-ea"/>
                <a:cs typeface="+mn-cs"/>
              </a:rPr>
              <a:t>James</a:t>
            </a:r>
            <a:r>
              <a:rPr lang="el-GR" sz="1200" b="0" i="1" kern="1200" dirty="0">
                <a:solidFill>
                  <a:schemeClr val="tx1"/>
                </a:solidFill>
                <a:effectLst/>
                <a:latin typeface="+mn-lt"/>
                <a:ea typeface="+mn-ea"/>
                <a:cs typeface="+mn-cs"/>
              </a:rPr>
              <a:t> </a:t>
            </a:r>
            <a:r>
              <a:rPr lang="el-GR" sz="1200" b="0" i="1" kern="1200" dirty="0" err="1">
                <a:solidFill>
                  <a:schemeClr val="tx1"/>
                </a:solidFill>
                <a:effectLst/>
                <a:latin typeface="+mn-lt"/>
                <a:ea typeface="+mn-ea"/>
                <a:cs typeface="+mn-cs"/>
              </a:rPr>
              <a:t>Watson</a:t>
            </a:r>
            <a:r>
              <a:rPr lang="el-GR" sz="1200" b="0" i="0" kern="1200" dirty="0">
                <a:solidFill>
                  <a:schemeClr val="tx1"/>
                </a:solidFill>
                <a:effectLst/>
                <a:latin typeface="+mn-lt"/>
                <a:ea typeface="+mn-ea"/>
                <a:cs typeface="+mn-cs"/>
              </a:rPr>
              <a:t>, </a:t>
            </a:r>
            <a:r>
              <a:rPr lang="el-GR" sz="1200" b="0" i="0" u="none" strike="noStrike" kern="1200" dirty="0">
                <a:solidFill>
                  <a:schemeClr val="tx1"/>
                </a:solidFill>
                <a:effectLst/>
                <a:latin typeface="+mn-lt"/>
                <a:ea typeface="+mn-ea"/>
                <a:cs typeface="+mn-cs"/>
                <a:hlinkClick r:id="rId3" tooltip="6 Απριλίου"/>
              </a:rPr>
              <a:t>6 Απριλίου</a:t>
            </a:r>
            <a:r>
              <a:rPr lang="el-GR" sz="1200" b="0" i="0" kern="1200" dirty="0">
                <a:solidFill>
                  <a:schemeClr val="tx1"/>
                </a:solidFill>
                <a:effectLst/>
                <a:latin typeface="+mn-lt"/>
                <a:ea typeface="+mn-ea"/>
                <a:cs typeface="+mn-cs"/>
              </a:rPr>
              <a:t> </a:t>
            </a:r>
            <a:r>
              <a:rPr lang="el-GR" sz="1200" b="0" i="0" u="none" strike="noStrike" kern="1200" dirty="0">
                <a:solidFill>
                  <a:schemeClr val="tx1"/>
                </a:solidFill>
                <a:effectLst/>
                <a:latin typeface="+mn-lt"/>
                <a:ea typeface="+mn-ea"/>
                <a:cs typeface="+mn-cs"/>
                <a:hlinkClick r:id="rId4" tooltip="1928"/>
              </a:rPr>
              <a:t>1928</a:t>
            </a:r>
            <a:r>
              <a:rPr lang="el-GR" sz="1200" b="0" i="0" kern="1200" dirty="0">
                <a:solidFill>
                  <a:schemeClr val="tx1"/>
                </a:solidFill>
                <a:effectLst/>
                <a:latin typeface="+mn-lt"/>
                <a:ea typeface="+mn-ea"/>
                <a:cs typeface="+mn-cs"/>
              </a:rPr>
              <a:t>) είναι </a:t>
            </a:r>
            <a:r>
              <a:rPr lang="el-GR" sz="1200" b="0" i="0" u="none" strike="noStrike" kern="1200" dirty="0">
                <a:solidFill>
                  <a:schemeClr val="tx1"/>
                </a:solidFill>
                <a:effectLst/>
                <a:latin typeface="+mn-lt"/>
                <a:ea typeface="+mn-ea"/>
                <a:cs typeface="+mn-cs"/>
                <a:hlinkClick r:id="rId5" tooltip="ΗΠΑ"/>
              </a:rPr>
              <a:t>Αμερικανός</a:t>
            </a:r>
            <a:r>
              <a:rPr lang="el-GR" sz="1200" b="0" i="0" kern="1200" dirty="0">
                <a:solidFill>
                  <a:schemeClr val="tx1"/>
                </a:solidFill>
                <a:effectLst/>
                <a:latin typeface="+mn-lt"/>
                <a:ea typeface="+mn-ea"/>
                <a:cs typeface="+mn-cs"/>
              </a:rPr>
              <a:t> μοριακός βιολόγος, γενετιστής και ζωολόγος, περισσότερο γνωστός για την ανακάλυψη της δομής του </a:t>
            </a:r>
            <a:r>
              <a:rPr lang="el-GR" sz="1200" b="0" i="0" u="none" strike="noStrike" kern="1200" dirty="0">
                <a:solidFill>
                  <a:schemeClr val="tx1"/>
                </a:solidFill>
                <a:effectLst/>
                <a:latin typeface="+mn-lt"/>
                <a:ea typeface="+mn-ea"/>
                <a:cs typeface="+mn-cs"/>
                <a:hlinkClick r:id="rId6" tooltip="DNA"/>
              </a:rPr>
              <a:t>DNA</a:t>
            </a:r>
            <a:r>
              <a:rPr lang="el-GR" sz="1200" b="0" i="0" kern="1200" dirty="0">
                <a:solidFill>
                  <a:schemeClr val="tx1"/>
                </a:solidFill>
                <a:effectLst/>
                <a:latin typeface="+mn-lt"/>
                <a:ea typeface="+mn-ea"/>
                <a:cs typeface="+mn-cs"/>
              </a:rPr>
              <a:t> σε συνεργασία με τον </a:t>
            </a:r>
            <a:r>
              <a:rPr lang="el-GR" sz="1200" b="0" i="0" u="none" strike="noStrike" kern="1200" dirty="0">
                <a:solidFill>
                  <a:schemeClr val="tx1"/>
                </a:solidFill>
                <a:effectLst/>
                <a:latin typeface="+mn-lt"/>
                <a:ea typeface="+mn-ea"/>
                <a:cs typeface="+mn-cs"/>
                <a:hlinkClick r:id="rId7" tooltip="Φράνσις Κρικ"/>
              </a:rPr>
              <a:t>Φράνσις Κρικ</a:t>
            </a:r>
            <a:r>
              <a:rPr lang="el-GR" sz="1200" b="0" i="0" kern="1200" dirty="0">
                <a:solidFill>
                  <a:schemeClr val="tx1"/>
                </a:solidFill>
                <a:effectLst/>
                <a:latin typeface="+mn-lt"/>
                <a:ea typeface="+mn-ea"/>
                <a:cs typeface="+mn-cs"/>
              </a:rPr>
              <a:t> το 1953. Οι </a:t>
            </a:r>
            <a:r>
              <a:rPr lang="el-GR" sz="1200" b="0" i="0" kern="1200" dirty="0" err="1">
                <a:solidFill>
                  <a:schemeClr val="tx1"/>
                </a:solidFill>
                <a:effectLst/>
                <a:latin typeface="+mn-lt"/>
                <a:ea typeface="+mn-ea"/>
                <a:cs typeface="+mn-cs"/>
              </a:rPr>
              <a:t>Γουάτσον</a:t>
            </a:r>
            <a:r>
              <a:rPr lang="el-GR" sz="1200" b="0" i="0" kern="1200" dirty="0">
                <a:solidFill>
                  <a:schemeClr val="tx1"/>
                </a:solidFill>
                <a:effectLst/>
                <a:latin typeface="+mn-lt"/>
                <a:ea typeface="+mn-ea"/>
                <a:cs typeface="+mn-cs"/>
              </a:rPr>
              <a:t>, Κρικ και </a:t>
            </a:r>
            <a:r>
              <a:rPr lang="el-GR" sz="1200" b="0" i="0" u="none" strike="noStrike" kern="1200" dirty="0" err="1">
                <a:solidFill>
                  <a:schemeClr val="tx1"/>
                </a:solidFill>
                <a:effectLst/>
                <a:latin typeface="+mn-lt"/>
                <a:ea typeface="+mn-ea"/>
                <a:cs typeface="+mn-cs"/>
                <a:hlinkClick r:id="rId8" tooltip="Μώρις Γουίλκινς (δεν έχει γραφτεί ακόμα)"/>
              </a:rPr>
              <a:t>Μώρις</a:t>
            </a:r>
            <a:r>
              <a:rPr lang="el-GR" sz="1200" b="0" i="0" u="none" strike="noStrike" kern="1200" dirty="0">
                <a:solidFill>
                  <a:schemeClr val="tx1"/>
                </a:solidFill>
                <a:effectLst/>
                <a:latin typeface="+mn-lt"/>
                <a:ea typeface="+mn-ea"/>
                <a:cs typeface="+mn-cs"/>
                <a:hlinkClick r:id="rId8" tooltip="Μώρις Γουίλκινς (δεν έχει γραφτεί ακόμα)"/>
              </a:rPr>
              <a:t> Γουίλκινς</a:t>
            </a:r>
            <a:r>
              <a:rPr lang="el-GR" sz="1200" b="0" i="0" kern="1200" dirty="0">
                <a:solidFill>
                  <a:schemeClr val="tx1"/>
                </a:solidFill>
                <a:effectLst/>
                <a:latin typeface="+mn-lt"/>
                <a:ea typeface="+mn-ea"/>
                <a:cs typeface="+mn-cs"/>
              </a:rPr>
              <a:t> βραβεύθηκαν το 1962 με το </a:t>
            </a:r>
            <a:r>
              <a:rPr lang="el-GR" sz="1200" b="0" i="0" u="none" strike="noStrike" kern="1200" dirty="0">
                <a:solidFill>
                  <a:schemeClr val="tx1"/>
                </a:solidFill>
                <a:effectLst/>
                <a:latin typeface="+mn-lt"/>
                <a:ea typeface="+mn-ea"/>
                <a:cs typeface="+mn-cs"/>
                <a:hlinkClick r:id="rId9" tooltip="Βραβείο Νόμπελ Ιατρικής"/>
              </a:rPr>
              <a:t>Βραβείο Νόμπελ Ιατρικής</a:t>
            </a:r>
            <a:r>
              <a:rPr lang="el-GR" sz="1200" b="0" i="0" kern="1200" dirty="0">
                <a:solidFill>
                  <a:schemeClr val="tx1"/>
                </a:solidFill>
                <a:effectLst/>
                <a:latin typeface="+mn-lt"/>
                <a:ea typeface="+mn-ea"/>
                <a:cs typeface="+mn-cs"/>
              </a:rPr>
              <a:t> «για τις ανακαλύψεις του σχετικά με τη μοριακή δομή των νουκλεϊκών οξέων και της σημασίας τους για τη μεταβίβαση των πληροφοριών σε έμβιο υλικό»</a:t>
            </a:r>
            <a:endParaRPr lang="el-GR" altLang="en-US" dirty="0"/>
          </a:p>
        </p:txBody>
      </p:sp>
      <p:sp>
        <p:nvSpPr>
          <p:cNvPr id="60420" name="Slide Number Placeholder 3">
            <a:extLst>
              <a:ext uri="{FF2B5EF4-FFF2-40B4-BE49-F238E27FC236}">
                <a16:creationId xmlns:a16="http://schemas.microsoft.com/office/drawing/2014/main" id="{6DBDCD0F-A477-40C3-90B4-C3E14E986B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679AC75-2523-4161-9F8C-6D78D8CC3C42}" type="slidenum">
              <a:rPr lang="el-GR" altLang="en-US" smtClean="0">
                <a:latin typeface="Arial" panose="020B0604020202020204" pitchFamily="34" charset="0"/>
              </a:rPr>
              <a:pPr>
                <a:spcBef>
                  <a:spcPct val="0"/>
                </a:spcBef>
              </a:pPr>
              <a:t>20</a:t>
            </a:fld>
            <a:endParaRPr lang="el-GR"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ED5C52BE-0321-49F1-AABF-0B293DACEA7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12430B66-DB75-43E6-B06A-54442A613E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n-US"/>
          </a:p>
        </p:txBody>
      </p:sp>
      <p:sp>
        <p:nvSpPr>
          <p:cNvPr id="31748" name="Slide Number Placeholder 3">
            <a:extLst>
              <a:ext uri="{FF2B5EF4-FFF2-40B4-BE49-F238E27FC236}">
                <a16:creationId xmlns:a16="http://schemas.microsoft.com/office/drawing/2014/main" id="{E7F8DEDE-004F-4C6B-AB72-B5366FBE629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8D9B638-CC36-40DA-88B4-B396BE5D741C}" type="slidenum">
              <a:rPr lang="el-GR" altLang="en-US" smtClean="0">
                <a:latin typeface="Arial" panose="020B0604020202020204" pitchFamily="34" charset="0"/>
              </a:rPr>
              <a:pPr>
                <a:spcBef>
                  <a:spcPct val="0"/>
                </a:spcBef>
              </a:pPr>
              <a:t>22</a:t>
            </a:fld>
            <a:endParaRPr lang="el-GR" altLang="en-US">
              <a:latin typeface="Arial" panose="020B0604020202020204" pitchFamily="34" charset="0"/>
            </a:endParaRPr>
          </a:p>
        </p:txBody>
      </p:sp>
    </p:spTree>
    <p:extLst>
      <p:ext uri="{BB962C8B-B14F-4D97-AF65-F5344CB8AC3E}">
        <p14:creationId xmlns:p14="http://schemas.microsoft.com/office/powerpoint/2010/main" val="37548235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CDFBD05D-4F60-42C6-94DC-D33A958EF6F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DE6F9B6B-14B4-4C5D-8AC1-D1CDAD6F11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n-US"/>
          </a:p>
        </p:txBody>
      </p:sp>
      <p:sp>
        <p:nvSpPr>
          <p:cNvPr id="63492" name="Slide Number Placeholder 3">
            <a:extLst>
              <a:ext uri="{FF2B5EF4-FFF2-40B4-BE49-F238E27FC236}">
                <a16:creationId xmlns:a16="http://schemas.microsoft.com/office/drawing/2014/main" id="{FABF2026-7DD5-405C-A6A9-2578ACDB1A8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32E6CAC-77D5-4667-849B-EDDCF43BA244}" type="slidenum">
              <a:rPr lang="el-GR" altLang="en-US" smtClean="0">
                <a:latin typeface="Arial" panose="020B0604020202020204" pitchFamily="34" charset="0"/>
              </a:rPr>
              <a:pPr>
                <a:spcBef>
                  <a:spcPct val="0"/>
                </a:spcBef>
              </a:pPr>
              <a:t>23</a:t>
            </a:fld>
            <a:endParaRPr lang="el-GR" altLang="en-US">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27FBC8A2-02F6-4C52-8D65-BE61BB165AF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672BF2CC-D176-4D63-80A3-0B6CFBA068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eaLnBrk="1" hangingPunct="1">
              <a:spcBef>
                <a:spcPct val="0"/>
              </a:spcBef>
            </a:pPr>
            <a:r>
              <a:rPr lang="el-GR" altLang="en-US" sz="5400" dirty="0"/>
              <a:t>ΕΠΕ: Σε όλους τους οργανισμούς έχει βρεθεί πως υπάρχει </a:t>
            </a:r>
            <a:r>
              <a:rPr lang="en-US" altLang="en-US" sz="5400" dirty="0"/>
              <a:t>(</a:t>
            </a:r>
            <a:r>
              <a:rPr lang="el-GR" altLang="en-US" sz="5400" dirty="0"/>
              <a:t>περίπου) ίδια αναλογία ανάμεσα στις βάσεις, (Α) Α</a:t>
            </a:r>
            <a:r>
              <a:rPr lang="en-US" altLang="en-US" sz="5400" dirty="0"/>
              <a:t>:G, </a:t>
            </a:r>
            <a:r>
              <a:rPr lang="el-GR" altLang="en-US" sz="5400" dirty="0"/>
              <a:t>(Β) </a:t>
            </a:r>
            <a:r>
              <a:rPr lang="en-US" altLang="en-US" sz="5400" dirty="0"/>
              <a:t>A:T, </a:t>
            </a:r>
            <a:r>
              <a:rPr lang="el-GR" altLang="en-US" sz="5400" dirty="0"/>
              <a:t>(Γ) </a:t>
            </a:r>
            <a:r>
              <a:rPr lang="en-US" altLang="en-US" sz="5400" dirty="0"/>
              <a:t>T:A, </a:t>
            </a:r>
            <a:r>
              <a:rPr lang="el-GR" altLang="en-US" sz="5400" dirty="0"/>
              <a:t>(Δ) </a:t>
            </a:r>
            <a:r>
              <a:rPr lang="en-US" altLang="en-US" sz="5400" dirty="0"/>
              <a:t>C:G, </a:t>
            </a:r>
            <a:r>
              <a:rPr lang="el-GR" altLang="en-US" sz="5400" dirty="0"/>
              <a:t>(Ε) Κανένα από αυτά. Υποδείξτε το λάθος.</a:t>
            </a:r>
          </a:p>
        </p:txBody>
      </p:sp>
      <p:sp>
        <p:nvSpPr>
          <p:cNvPr id="65540" name="Slide Number Placeholder 3">
            <a:extLst>
              <a:ext uri="{FF2B5EF4-FFF2-40B4-BE49-F238E27FC236}">
                <a16:creationId xmlns:a16="http://schemas.microsoft.com/office/drawing/2014/main" id="{2B72E45C-4D5D-4B03-BEDD-401DA15F997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EA6A554-1918-4DE2-A28A-93D83CD12AB6}" type="slidenum">
              <a:rPr lang="el-GR" altLang="en-US" smtClean="0">
                <a:latin typeface="Arial" panose="020B0604020202020204" pitchFamily="34" charset="0"/>
              </a:rPr>
              <a:pPr>
                <a:spcBef>
                  <a:spcPct val="0"/>
                </a:spcBef>
              </a:pPr>
              <a:t>24</a:t>
            </a:fld>
            <a:endParaRPr lang="el-GR" altLang="en-US">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7845C1DD-BAAF-401C-8993-BEF6AA60EDE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729840B8-2EF0-4B6C-B018-17E38334E6B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n-US" dirty="0">
                <a:latin typeface="Arial" panose="020B0604020202020204" pitchFamily="34" charset="0"/>
                <a:cs typeface="Arial" panose="020B0604020202020204" pitchFamily="34" charset="0"/>
              </a:rPr>
              <a:t>ΕΡΩΤΗΣΗ ΠΕ: </a:t>
            </a:r>
            <a:r>
              <a:rPr lang="el-GR" sz="1200" kern="1200" dirty="0">
                <a:solidFill>
                  <a:schemeClr val="tx1"/>
                </a:solidFill>
                <a:effectLst/>
                <a:latin typeface="+mn-lt"/>
                <a:ea typeface="+mn-ea"/>
                <a:cs typeface="+mn-cs"/>
              </a:rPr>
              <a:t>Σας δίνονται οι εξής αντιστοιχίες: (Α) </a:t>
            </a:r>
            <a:r>
              <a:rPr lang="el-GR" sz="1200" kern="1200" dirty="0" err="1">
                <a:solidFill>
                  <a:schemeClr val="tx1"/>
                </a:solidFill>
                <a:effectLst/>
                <a:latin typeface="+mn-lt"/>
                <a:ea typeface="+mn-ea"/>
                <a:cs typeface="+mn-cs"/>
              </a:rPr>
              <a:t>Avery</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To</a:t>
            </a:r>
            <a:r>
              <a:rPr lang="el-GR" sz="1200" kern="1200" dirty="0">
                <a:solidFill>
                  <a:schemeClr val="tx1"/>
                </a:solidFill>
                <a:effectLst/>
                <a:latin typeface="+mn-lt"/>
                <a:ea typeface="+mn-ea"/>
                <a:cs typeface="+mn-cs"/>
              </a:rPr>
              <a:t> DNA είναι ο φορέας της Γενετικής Πληροφορίας,  (B) </a:t>
            </a:r>
            <a:r>
              <a:rPr lang="el-GR" sz="1200" kern="1200" dirty="0" err="1">
                <a:solidFill>
                  <a:schemeClr val="tx1"/>
                </a:solidFill>
                <a:effectLst/>
                <a:latin typeface="+mn-lt"/>
                <a:ea typeface="+mn-ea"/>
                <a:cs typeface="+mn-cs"/>
              </a:rPr>
              <a:t>Ghargaff</a:t>
            </a:r>
            <a:r>
              <a:rPr lang="el-GR" sz="1200" kern="1200" dirty="0">
                <a:solidFill>
                  <a:schemeClr val="tx1"/>
                </a:solidFill>
                <a:effectLst/>
                <a:latin typeface="+mn-lt"/>
                <a:ea typeface="+mn-ea"/>
                <a:cs typeface="+mn-cs"/>
              </a:rPr>
              <a:t>: Η Ποσότητα Αδενίνης= Θυμίνης και Γουανίνη= Κυτοσίνη. (Γ)  R. </a:t>
            </a:r>
            <a:r>
              <a:rPr lang="el-GR" sz="1200" kern="1200" dirty="0" err="1">
                <a:solidFill>
                  <a:schemeClr val="tx1"/>
                </a:solidFill>
                <a:effectLst/>
                <a:latin typeface="+mn-lt"/>
                <a:ea typeface="+mn-ea"/>
                <a:cs typeface="+mn-cs"/>
              </a:rPr>
              <a:t>Franklin</a:t>
            </a:r>
            <a:r>
              <a:rPr lang="el-GR" sz="1200" kern="1200" dirty="0">
                <a:solidFill>
                  <a:schemeClr val="tx1"/>
                </a:solidFill>
                <a:effectLst/>
                <a:latin typeface="+mn-lt"/>
                <a:ea typeface="+mn-ea"/>
                <a:cs typeface="+mn-cs"/>
              </a:rPr>
              <a:t>: Η εικόνα και οι διαστάσεις του μορίου του </a:t>
            </a:r>
            <a:r>
              <a:rPr lang="en-US" sz="1200" kern="1200" dirty="0">
                <a:solidFill>
                  <a:schemeClr val="tx1"/>
                </a:solidFill>
                <a:effectLst/>
                <a:latin typeface="+mn-lt"/>
                <a:ea typeface="+mn-ea"/>
                <a:cs typeface="+mn-cs"/>
              </a:rPr>
              <a:t>DNA </a:t>
            </a:r>
            <a:r>
              <a:rPr lang="el-GR" sz="1200" kern="1200" dirty="0">
                <a:solidFill>
                  <a:schemeClr val="tx1"/>
                </a:solidFill>
                <a:effectLst/>
                <a:latin typeface="+mn-lt"/>
                <a:ea typeface="+mn-ea"/>
                <a:cs typeface="+mn-cs"/>
              </a:rPr>
              <a:t>παραπέμπουν σε Διπλή Έλικα. (Δ) </a:t>
            </a:r>
            <a:r>
              <a:rPr lang="el-GR" sz="1200" kern="1200" dirty="0" err="1">
                <a:solidFill>
                  <a:schemeClr val="tx1"/>
                </a:solidFill>
                <a:effectLst/>
                <a:latin typeface="+mn-lt"/>
                <a:ea typeface="+mn-ea"/>
                <a:cs typeface="+mn-cs"/>
              </a:rPr>
              <a:t>Levene</a:t>
            </a:r>
            <a:r>
              <a:rPr lang="el-GR" sz="1200" kern="1200" dirty="0">
                <a:solidFill>
                  <a:schemeClr val="tx1"/>
                </a:solidFill>
                <a:effectLst/>
                <a:latin typeface="+mn-lt"/>
                <a:ea typeface="+mn-ea"/>
                <a:cs typeface="+mn-cs"/>
              </a:rPr>
              <a:t>: Το DNA είναι Πολυνουκλεοτίδιο. (Ε) </a:t>
            </a:r>
            <a:r>
              <a:rPr lang="el-GR" sz="1200" kern="1200" dirty="0" err="1">
                <a:solidFill>
                  <a:schemeClr val="tx1"/>
                </a:solidFill>
                <a:effectLst/>
                <a:latin typeface="+mn-lt"/>
                <a:ea typeface="+mn-ea"/>
                <a:cs typeface="+mn-cs"/>
              </a:rPr>
              <a:t>Chargaff</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To</a:t>
            </a:r>
            <a:r>
              <a:rPr lang="el-GR" sz="1200" kern="1200" dirty="0">
                <a:solidFill>
                  <a:schemeClr val="tx1"/>
                </a:solidFill>
                <a:effectLst/>
                <a:latin typeface="+mn-lt"/>
                <a:ea typeface="+mn-ea"/>
                <a:cs typeface="+mn-cs"/>
              </a:rPr>
              <a:t> DNA είναι ο φορέας της Γενετικής Πληροφορίας, Υποδείξτε το λάθος.</a:t>
            </a:r>
            <a:endParaRPr lang="el-GR" altLang="en-US" dirty="0">
              <a:latin typeface="Arial" panose="020B0604020202020204" pitchFamily="34" charset="0"/>
              <a:cs typeface="Arial" panose="020B0604020202020204" pitchFamily="34" charset="0"/>
            </a:endParaRPr>
          </a:p>
        </p:txBody>
      </p:sp>
      <p:sp>
        <p:nvSpPr>
          <p:cNvPr id="67588" name="Slide Number Placeholder 3">
            <a:extLst>
              <a:ext uri="{FF2B5EF4-FFF2-40B4-BE49-F238E27FC236}">
                <a16:creationId xmlns:a16="http://schemas.microsoft.com/office/drawing/2014/main" id="{724A9F97-DB4F-4212-A270-F28797B5DE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7CEF58B-EC8C-4827-86BF-446902E76543}" type="slidenum">
              <a:rPr lang="el-GR" altLang="en-US" smtClean="0">
                <a:latin typeface="Arial" panose="020B0604020202020204" pitchFamily="34" charset="0"/>
              </a:rPr>
              <a:pPr>
                <a:spcBef>
                  <a:spcPct val="0"/>
                </a:spcBef>
              </a:pPr>
              <a:t>25</a:t>
            </a:fld>
            <a:endParaRPr lang="el-GR"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D5F8E995-A44E-48F3-BC98-034DF33F35B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02E4073-E715-4DDF-BCEF-71C8BF829D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l-GR" altLang="en-US" dirty="0"/>
          </a:p>
        </p:txBody>
      </p:sp>
      <p:sp>
        <p:nvSpPr>
          <p:cNvPr id="7172" name="Slide Number Placeholder 3">
            <a:extLst>
              <a:ext uri="{FF2B5EF4-FFF2-40B4-BE49-F238E27FC236}">
                <a16:creationId xmlns:a16="http://schemas.microsoft.com/office/drawing/2014/main" id="{67024CAC-D5B5-44ED-A7FF-05DD59677ED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8F4F127-7048-407D-ADA5-46B7BCDB77D8}" type="slidenum">
              <a:rPr lang="el-GR" altLang="en-US" smtClean="0">
                <a:latin typeface="Arial" panose="020B0604020202020204" pitchFamily="34" charset="0"/>
              </a:rPr>
              <a:pPr>
                <a:spcBef>
                  <a:spcPct val="0"/>
                </a:spcBef>
              </a:pPr>
              <a:t>4</a:t>
            </a:fld>
            <a:endParaRPr lang="el-GR" altLang="en-US">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8730F6E9-3193-4EC6-BAD6-E6B04F8FA5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24BD74C4-AF89-4304-9898-B5C41E6D19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n-US"/>
          </a:p>
        </p:txBody>
      </p:sp>
      <p:sp>
        <p:nvSpPr>
          <p:cNvPr id="69636" name="Slide Number Placeholder 3">
            <a:extLst>
              <a:ext uri="{FF2B5EF4-FFF2-40B4-BE49-F238E27FC236}">
                <a16:creationId xmlns:a16="http://schemas.microsoft.com/office/drawing/2014/main" id="{149240AA-284A-4099-A8A5-86F7B543162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6EF2900-3C2D-47F5-9973-307C052C7310}" type="slidenum">
              <a:rPr lang="el-GR" altLang="en-US" smtClean="0">
                <a:latin typeface="Arial" panose="020B0604020202020204" pitchFamily="34" charset="0"/>
              </a:rPr>
              <a:pPr>
                <a:spcBef>
                  <a:spcPct val="0"/>
                </a:spcBef>
              </a:pPr>
              <a:t>26</a:t>
            </a:fld>
            <a:endParaRPr lang="el-GR" altLang="en-US">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BDD8E2DA-073E-4CF7-8921-1CFF3B91692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76075A03-A647-4C2D-B2FF-3F8992DE1B8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n-US"/>
          </a:p>
        </p:txBody>
      </p:sp>
      <p:sp>
        <p:nvSpPr>
          <p:cNvPr id="71684" name="Slide Number Placeholder 3">
            <a:extLst>
              <a:ext uri="{FF2B5EF4-FFF2-40B4-BE49-F238E27FC236}">
                <a16:creationId xmlns:a16="http://schemas.microsoft.com/office/drawing/2014/main" id="{9B15A9DF-F297-4B50-B50E-E8CAF8DC1C7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1624FEA-7124-4270-8057-3E1CDBBD77A5}" type="slidenum">
              <a:rPr lang="el-GR" altLang="en-US" smtClean="0">
                <a:latin typeface="Arial" panose="020B0604020202020204" pitchFamily="34" charset="0"/>
              </a:rPr>
              <a:pPr>
                <a:spcBef>
                  <a:spcPct val="0"/>
                </a:spcBef>
              </a:pPr>
              <a:t>27</a:t>
            </a:fld>
            <a:endParaRPr lang="el-GR" altLang="en-US">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AC7AF7E8-17BD-4886-8BE1-8EC333A41B7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E6F432D5-FC81-4CCE-AA95-0F9C23D9D6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n-US" dirty="0"/>
              <a:t>ΕΡΩΤΗΣΗ ΕΞΕΤΑΣΕΩΝ ΠΕ: Ο </a:t>
            </a:r>
            <a:r>
              <a:rPr lang="el-GR" altLang="en-US" dirty="0" err="1"/>
              <a:t>Ημισυντηριτικός</a:t>
            </a:r>
            <a:r>
              <a:rPr lang="el-GR" altLang="en-US" dirty="0"/>
              <a:t> τρόπος </a:t>
            </a:r>
            <a:r>
              <a:rPr lang="el-GR" altLang="en-US" dirty="0" err="1"/>
              <a:t>αυτοδιπλασιασμού</a:t>
            </a:r>
            <a:r>
              <a:rPr lang="el-GR" altLang="en-US" dirty="0"/>
              <a:t> του </a:t>
            </a:r>
            <a:r>
              <a:rPr lang="en-US" altLang="en-US" dirty="0"/>
              <a:t>DNA</a:t>
            </a:r>
            <a:r>
              <a:rPr lang="el-GR" altLang="en-US" dirty="0"/>
              <a:t> σημαίνει πως από μία διπλή αρχική αλυσίδα φτιάχνονται (Α) δύο νέες πανομοιότυπες (Β) 4 νέες πανομοιότυπες (Γ) Δύο νέες που η κάθε μία διατηρεί μία αρχική</a:t>
            </a:r>
            <a:r>
              <a:rPr lang="en-US" altLang="en-US" dirty="0"/>
              <a:t> </a:t>
            </a:r>
            <a:r>
              <a:rPr lang="el-GR" altLang="en-US" dirty="0"/>
              <a:t>αλυσίδα. (Δ) 4 νέες που η κάθε μία αποτελείται από μία αρχική και μία νέα. (Ε) Τίποτε από αυτά.</a:t>
            </a:r>
          </a:p>
          <a:p>
            <a:pPr marL="0" marR="0" lvl="0" indent="0" algn="l" defTabSz="914400" rtl="0" eaLnBrk="1" fontAlgn="base" latinLnBrk="0" hangingPunct="1">
              <a:lnSpc>
                <a:spcPct val="100000"/>
              </a:lnSpc>
              <a:spcBef>
                <a:spcPct val="0"/>
              </a:spcBef>
              <a:spcAft>
                <a:spcPct val="0"/>
              </a:spcAft>
              <a:buClrTx/>
              <a:buSzTx/>
              <a:buFontTx/>
              <a:buNone/>
              <a:tabLst/>
              <a:defRPr/>
            </a:pPr>
            <a:r>
              <a:rPr lang="el-GR" altLang="en-US" dirty="0"/>
              <a:t>ΕΡΩΤΗΣΗ ΕΞΕΤΑΣΕΩΝ ΠΕ: Όταν διπλασιάζεται το </a:t>
            </a:r>
            <a:r>
              <a:rPr lang="en-US" altLang="en-US" dirty="0"/>
              <a:t>DNA, </a:t>
            </a:r>
            <a:r>
              <a:rPr lang="el-GR" altLang="en-US" dirty="0"/>
              <a:t>α</a:t>
            </a:r>
            <a:r>
              <a:rPr lang="el-GR" dirty="0"/>
              <a:t>ν γνωρίζουμε τη σειρά των βάσεων στη μία αλυσίδα του </a:t>
            </a:r>
            <a:r>
              <a:rPr lang="en-US" dirty="0"/>
              <a:t>DNA</a:t>
            </a:r>
            <a:r>
              <a:rPr lang="el-GR" dirty="0"/>
              <a:t>, θα ξέρουμε και τη  σειρά στην νέα αλυσίδα εφόσον:  (Α) Το Α στη μία αλυσίδα ζευγαρώνει πάντα με το Τ.  (Β) Το </a:t>
            </a:r>
            <a:r>
              <a:rPr lang="en-US" dirty="0"/>
              <a:t>G</a:t>
            </a:r>
            <a:r>
              <a:rPr lang="el-GR" dirty="0"/>
              <a:t> στη μία αλυσίδα ζευγαρώνει πάντα με το </a:t>
            </a:r>
            <a:r>
              <a:rPr lang="en-US" dirty="0"/>
              <a:t>C</a:t>
            </a:r>
            <a:r>
              <a:rPr lang="el-GR" dirty="0"/>
              <a:t>. (Γ) Το </a:t>
            </a:r>
            <a:r>
              <a:rPr lang="en-US" dirty="0"/>
              <a:t>C</a:t>
            </a:r>
            <a:r>
              <a:rPr lang="el-GR" dirty="0"/>
              <a:t> στη μία αλυσίδα ζευγαρώνει πάντα με το Τ. </a:t>
            </a:r>
            <a:r>
              <a:rPr lang="en-US" dirty="0"/>
              <a:t>(</a:t>
            </a:r>
            <a:r>
              <a:rPr lang="el-GR" dirty="0"/>
              <a:t>Δ) Το Τ στη μία αλυσίδα ζευγαρώνει πάντα με το Α. (Ε) Το </a:t>
            </a:r>
            <a:r>
              <a:rPr lang="en-US" dirty="0"/>
              <a:t>C</a:t>
            </a:r>
            <a:r>
              <a:rPr lang="el-GR" dirty="0"/>
              <a:t> στη μία αλυσίδα ζευγαρώνει πάντα με το </a:t>
            </a:r>
            <a:r>
              <a:rPr lang="en-US" dirty="0"/>
              <a:t>G. </a:t>
            </a:r>
            <a:r>
              <a:rPr lang="el-GR" dirty="0"/>
              <a:t>Υποδείξτε το λάθος. </a:t>
            </a:r>
            <a:endParaRPr lang="en-US" dirty="0"/>
          </a:p>
          <a:p>
            <a:pPr eaLnBrk="1" hangingPunct="1">
              <a:spcBef>
                <a:spcPct val="0"/>
              </a:spcBef>
            </a:pPr>
            <a:endParaRPr lang="el-GR" altLang="en-US" dirty="0"/>
          </a:p>
        </p:txBody>
      </p:sp>
      <p:sp>
        <p:nvSpPr>
          <p:cNvPr id="77828" name="Slide Number Placeholder 3">
            <a:extLst>
              <a:ext uri="{FF2B5EF4-FFF2-40B4-BE49-F238E27FC236}">
                <a16:creationId xmlns:a16="http://schemas.microsoft.com/office/drawing/2014/main" id="{5F172CC2-E3E9-45C4-861B-773AD13D65E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9958A2-C571-44F5-B06D-5EDFB61D5BEB}" type="slidenum">
              <a:rPr lang="el-GR" altLang="en-US" smtClean="0">
                <a:latin typeface="Arial" panose="020B0604020202020204" pitchFamily="34" charset="0"/>
              </a:rPr>
              <a:pPr>
                <a:spcBef>
                  <a:spcPct val="0"/>
                </a:spcBef>
              </a:pPr>
              <a:t>28</a:t>
            </a:fld>
            <a:endParaRPr lang="el-GR" altLang="en-US">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1A58773D-3712-4555-B98B-52513F97189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EB262DFF-302F-46A1-A17E-A0229E5A783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n-US"/>
          </a:p>
        </p:txBody>
      </p:sp>
      <p:sp>
        <p:nvSpPr>
          <p:cNvPr id="81924" name="Slide Number Placeholder 3">
            <a:extLst>
              <a:ext uri="{FF2B5EF4-FFF2-40B4-BE49-F238E27FC236}">
                <a16:creationId xmlns:a16="http://schemas.microsoft.com/office/drawing/2014/main" id="{529E09CE-3630-41D6-AD4D-62BB172B398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F9B636A-70AD-45EA-A96B-A219261764C8}" type="slidenum">
              <a:rPr lang="el-GR" altLang="en-US" smtClean="0">
                <a:latin typeface="Arial" panose="020B0604020202020204" pitchFamily="34" charset="0"/>
              </a:rPr>
              <a:pPr>
                <a:spcBef>
                  <a:spcPct val="0"/>
                </a:spcBef>
              </a:pPr>
              <a:t>29</a:t>
            </a:fld>
            <a:endParaRPr lang="el-GR" altLang="en-US">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ΕΡΩΤΗΣΗ ΠΕ: Το </a:t>
            </a:r>
            <a:r>
              <a:rPr lang="en-US" dirty="0"/>
              <a:t>RNA </a:t>
            </a:r>
            <a:r>
              <a:rPr lang="el-GR" dirty="0"/>
              <a:t>διαφέρει από το </a:t>
            </a:r>
            <a:r>
              <a:rPr lang="en-US" dirty="0"/>
              <a:t>DNA </a:t>
            </a:r>
            <a:r>
              <a:rPr lang="el-GR" dirty="0"/>
              <a:t>στα εξής: (Α) Έχει ως σάκχαρο Ριβόζη αντί για Δεσοξυριβόζη. (Β) Έχει  Ουρακίλη αντί για Θυμίνη. (Γ) Είναι μονόκλωνο. (Δ) Έχει Ουρακίλη αντί για Κυτοσίνη. (Ε) Όλα αυτά. Υποδείξτε το λάθος.</a:t>
            </a:r>
            <a:endParaRPr lang="en-US" dirty="0"/>
          </a:p>
        </p:txBody>
      </p:sp>
      <p:sp>
        <p:nvSpPr>
          <p:cNvPr id="4" name="Θέση αριθμού διαφάνειας 3"/>
          <p:cNvSpPr>
            <a:spLocks noGrp="1"/>
          </p:cNvSpPr>
          <p:nvPr>
            <p:ph type="sldNum" sz="quarter" idx="5"/>
          </p:nvPr>
        </p:nvSpPr>
        <p:spPr/>
        <p:txBody>
          <a:bodyPr/>
          <a:lstStyle/>
          <a:p>
            <a:pPr>
              <a:defRPr/>
            </a:pPr>
            <a:fld id="{586A5159-3360-42EC-911D-4A8F2785C925}" type="slidenum">
              <a:rPr lang="el-GR" altLang="en-US" smtClean="0"/>
              <a:pPr>
                <a:defRPr/>
              </a:pPr>
              <a:t>30</a:t>
            </a:fld>
            <a:endParaRPr lang="el-GR" altLang="en-US"/>
          </a:p>
        </p:txBody>
      </p:sp>
    </p:spTree>
    <p:extLst>
      <p:ext uri="{BB962C8B-B14F-4D97-AF65-F5344CB8AC3E}">
        <p14:creationId xmlns:p14="http://schemas.microsoft.com/office/powerpoint/2010/main" val="1479122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EFA620C8-BEFC-4953-8A7F-7F17BD40C6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a:extLst>
              <a:ext uri="{FF2B5EF4-FFF2-40B4-BE49-F238E27FC236}">
                <a16:creationId xmlns:a16="http://schemas.microsoft.com/office/drawing/2014/main" id="{0F953832-DF16-45E3-9852-81D35B22DCE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n-US"/>
          </a:p>
        </p:txBody>
      </p:sp>
      <p:sp>
        <p:nvSpPr>
          <p:cNvPr id="83972" name="Slide Number Placeholder 3">
            <a:extLst>
              <a:ext uri="{FF2B5EF4-FFF2-40B4-BE49-F238E27FC236}">
                <a16:creationId xmlns:a16="http://schemas.microsoft.com/office/drawing/2014/main" id="{EEB704E1-3D39-451D-91F7-44E9C6BA770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4E1B98E-C8BC-4BE3-9FDF-55236808FDB7}" type="slidenum">
              <a:rPr lang="el-GR" altLang="en-US" smtClean="0">
                <a:latin typeface="Arial" panose="020B0604020202020204" pitchFamily="34" charset="0"/>
              </a:rPr>
              <a:pPr>
                <a:spcBef>
                  <a:spcPct val="0"/>
                </a:spcBef>
              </a:pPr>
              <a:t>31</a:t>
            </a:fld>
            <a:endParaRPr lang="el-GR" altLang="en-US">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l-GR" altLang="en-US" dirty="0"/>
              <a:t>ΕΡΩΤΗΣΗ ΕΞΕΤΑΣΕΩΝ ΠΕ: Υποδείξτε το λάθος σχετικά με το </a:t>
            </a:r>
            <a:r>
              <a:rPr lang="en-US" altLang="en-US" dirty="0"/>
              <a:t>t-RNA</a:t>
            </a:r>
            <a:r>
              <a:rPr lang="el-GR" dirty="0"/>
              <a:t>:  (Α) Ονομάζεται και «μεταφορικό-</a:t>
            </a:r>
            <a:r>
              <a:rPr lang="en-US" dirty="0"/>
              <a:t>RNA</a:t>
            </a:r>
            <a:r>
              <a:rPr lang="el-GR" dirty="0"/>
              <a:t>»</a:t>
            </a:r>
            <a:r>
              <a:rPr lang="en-US" dirty="0"/>
              <a:t> </a:t>
            </a:r>
            <a:r>
              <a:rPr lang="el-GR" dirty="0"/>
              <a:t>διότι μεταφέρει τα Αμινοξέα πάνω στο </a:t>
            </a:r>
            <a:r>
              <a:rPr lang="en-US" dirty="0"/>
              <a:t>m-RNA</a:t>
            </a:r>
            <a:r>
              <a:rPr lang="el-GR" dirty="0"/>
              <a:t>.  (Β) </a:t>
            </a:r>
            <a:r>
              <a:rPr lang="en-US" dirty="0"/>
              <a:t>To </a:t>
            </a:r>
            <a:r>
              <a:rPr lang="el-GR" dirty="0"/>
              <a:t>μόριό τους έχει δύο εξειδικευμένες περιοχές για να ενώνονται με ένα είδος αμινοξέος και με συγκεκριμένη τριπλέτα του </a:t>
            </a:r>
            <a:r>
              <a:rPr lang="en-US" dirty="0"/>
              <a:t>mRNA. </a:t>
            </a:r>
            <a:r>
              <a:rPr lang="el-GR" dirty="0"/>
              <a:t>(Γ) </a:t>
            </a:r>
            <a:r>
              <a:rPr lang="en-US" dirty="0"/>
              <a:t>To </a:t>
            </a:r>
            <a:r>
              <a:rPr lang="el-GR" dirty="0"/>
              <a:t>μόριό τους έχει δύο εξειδικευμένες περιοχές για να ενώνονται με ένα είδος Νουκλεοτιδίων και με μία συγκεκριμένη τριπλέτα του </a:t>
            </a:r>
            <a:r>
              <a:rPr lang="en-US" dirty="0"/>
              <a:t>mRNA.</a:t>
            </a:r>
            <a:r>
              <a:rPr lang="el-GR" dirty="0"/>
              <a:t> </a:t>
            </a:r>
            <a:r>
              <a:rPr lang="en-US" dirty="0"/>
              <a:t>(</a:t>
            </a:r>
            <a:r>
              <a:rPr lang="el-GR" dirty="0"/>
              <a:t>Δ) Υπάρχουν τουλάχιστον 20 είδη </a:t>
            </a:r>
            <a:r>
              <a:rPr lang="en-US" dirty="0"/>
              <a:t>t-RNA.  </a:t>
            </a:r>
            <a:r>
              <a:rPr lang="el-GR" dirty="0"/>
              <a:t> (Ε) Τίποτε από αυτά.  </a:t>
            </a:r>
            <a:endParaRPr lang="en-US" dirty="0"/>
          </a:p>
          <a:p>
            <a:endParaRPr lang="en-US" dirty="0"/>
          </a:p>
        </p:txBody>
      </p:sp>
      <p:sp>
        <p:nvSpPr>
          <p:cNvPr id="4" name="Θέση αριθμού διαφάνειας 3"/>
          <p:cNvSpPr>
            <a:spLocks noGrp="1"/>
          </p:cNvSpPr>
          <p:nvPr>
            <p:ph type="sldNum" sz="quarter" idx="5"/>
          </p:nvPr>
        </p:nvSpPr>
        <p:spPr/>
        <p:txBody>
          <a:bodyPr/>
          <a:lstStyle/>
          <a:p>
            <a:pPr>
              <a:defRPr/>
            </a:pPr>
            <a:fld id="{586A5159-3360-42EC-911D-4A8F2785C925}" type="slidenum">
              <a:rPr lang="el-GR" altLang="en-US" smtClean="0"/>
              <a:pPr>
                <a:defRPr/>
              </a:pPr>
              <a:t>32</a:t>
            </a:fld>
            <a:endParaRPr lang="el-GR" altLang="en-US"/>
          </a:p>
        </p:txBody>
      </p:sp>
    </p:spTree>
    <p:extLst>
      <p:ext uri="{BB962C8B-B14F-4D97-AF65-F5344CB8AC3E}">
        <p14:creationId xmlns:p14="http://schemas.microsoft.com/office/powerpoint/2010/main" val="33357056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63FAB0B4-A8A4-427F-9B20-F9554B2121A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a:extLst>
              <a:ext uri="{FF2B5EF4-FFF2-40B4-BE49-F238E27FC236}">
                <a16:creationId xmlns:a16="http://schemas.microsoft.com/office/drawing/2014/main" id="{CB9EF598-33D6-4D87-BE6E-A482DCEDBE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n-US" dirty="0"/>
          </a:p>
        </p:txBody>
      </p:sp>
      <p:sp>
        <p:nvSpPr>
          <p:cNvPr id="87044" name="Slide Number Placeholder 3">
            <a:extLst>
              <a:ext uri="{FF2B5EF4-FFF2-40B4-BE49-F238E27FC236}">
                <a16:creationId xmlns:a16="http://schemas.microsoft.com/office/drawing/2014/main" id="{06E3E4A2-9BE4-42AA-A1B1-10021CD32B0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ECB451D-CFC5-48DC-A97B-5E8B0F72C166}" type="slidenum">
              <a:rPr lang="el-GR" altLang="en-US" smtClean="0">
                <a:latin typeface="Arial" panose="020B0604020202020204" pitchFamily="34" charset="0"/>
              </a:rPr>
              <a:pPr>
                <a:spcBef>
                  <a:spcPct val="0"/>
                </a:spcBef>
              </a:pPr>
              <a:t>33</a:t>
            </a:fld>
            <a:endParaRPr lang="el-GR" altLang="en-US">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Θέση αριθμού διαφάνειας 3"/>
          <p:cNvSpPr>
            <a:spLocks noGrp="1"/>
          </p:cNvSpPr>
          <p:nvPr>
            <p:ph type="sldNum" sz="quarter" idx="5"/>
          </p:nvPr>
        </p:nvSpPr>
        <p:spPr/>
        <p:txBody>
          <a:bodyPr/>
          <a:lstStyle/>
          <a:p>
            <a:pPr>
              <a:defRPr/>
            </a:pPr>
            <a:fld id="{586A5159-3360-42EC-911D-4A8F2785C925}" type="slidenum">
              <a:rPr lang="el-GR" altLang="en-US" smtClean="0"/>
              <a:pPr>
                <a:defRPr/>
              </a:pPr>
              <a:t>34</a:t>
            </a:fld>
            <a:endParaRPr lang="el-GR" altLang="en-US"/>
          </a:p>
        </p:txBody>
      </p:sp>
    </p:spTree>
    <p:extLst>
      <p:ext uri="{BB962C8B-B14F-4D97-AF65-F5344CB8AC3E}">
        <p14:creationId xmlns:p14="http://schemas.microsoft.com/office/powerpoint/2010/main" val="1105698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l-GR" altLang="en-US" b="1" dirty="0"/>
              <a:t>ΕΡΩΤΗΣΗ ΕΞΕΤΑΣΕΩΝ ΠΕ: </a:t>
            </a:r>
            <a:r>
              <a:rPr lang="el-GR" altLang="en-US" dirty="0"/>
              <a:t>Υποδείξτε το λάθος σχετικά με την Πρωτεϊνοσύνθεση</a:t>
            </a:r>
            <a:r>
              <a:rPr lang="el-GR" dirty="0"/>
              <a:t>:  (Α) Με τον όρο </a:t>
            </a:r>
            <a:r>
              <a:rPr lang="el-GR" b="1" dirty="0"/>
              <a:t>Γενετική Πληροφορία (ΓΠ) </a:t>
            </a:r>
            <a:r>
              <a:rPr lang="el-GR" dirty="0"/>
              <a:t>εννοούμε ένα είδος κώδικα που φέρει τις συνταγές των πρωτεϊνών.  (Β) «</a:t>
            </a:r>
            <a:r>
              <a:rPr lang="el-GR" b="1" dirty="0"/>
              <a:t>Αντιγραφή» της ΓΠ </a:t>
            </a:r>
            <a:r>
              <a:rPr lang="el-GR" dirty="0"/>
              <a:t>είναι η αντιγραφή</a:t>
            </a:r>
            <a:r>
              <a:rPr lang="en-US" dirty="0"/>
              <a:t> </a:t>
            </a:r>
            <a:r>
              <a:rPr lang="el-GR" dirty="0"/>
              <a:t>της από το </a:t>
            </a:r>
            <a:r>
              <a:rPr lang="en-US" dirty="0"/>
              <a:t>DNA</a:t>
            </a:r>
            <a:r>
              <a:rPr lang="el-GR" dirty="0"/>
              <a:t> στο</a:t>
            </a:r>
            <a:r>
              <a:rPr lang="en-US" dirty="0"/>
              <a:t> RNA</a:t>
            </a:r>
            <a:r>
              <a:rPr lang="el-GR" dirty="0"/>
              <a:t>. (Γ) «</a:t>
            </a:r>
            <a:r>
              <a:rPr lang="el-GR" b="1" dirty="0"/>
              <a:t>Αντιγραφή» της ΓΠ </a:t>
            </a:r>
            <a:r>
              <a:rPr lang="el-GR" dirty="0"/>
              <a:t>είναι η αντιγραφή</a:t>
            </a:r>
            <a:r>
              <a:rPr lang="en-US" dirty="0"/>
              <a:t> </a:t>
            </a:r>
            <a:r>
              <a:rPr lang="el-GR" dirty="0"/>
              <a:t>της από το </a:t>
            </a:r>
            <a:r>
              <a:rPr lang="en-US" dirty="0"/>
              <a:t>DNA</a:t>
            </a:r>
            <a:r>
              <a:rPr lang="el-GR" dirty="0"/>
              <a:t> σε </a:t>
            </a:r>
            <a:r>
              <a:rPr lang="en-US" dirty="0"/>
              <a:t>DNA</a:t>
            </a:r>
            <a:r>
              <a:rPr lang="el-GR" dirty="0"/>
              <a:t>. </a:t>
            </a:r>
            <a:r>
              <a:rPr lang="en-US" dirty="0"/>
              <a:t>(</a:t>
            </a:r>
            <a:r>
              <a:rPr lang="el-GR" dirty="0"/>
              <a:t>Δ) «</a:t>
            </a:r>
            <a:r>
              <a:rPr lang="el-GR" b="1" dirty="0"/>
              <a:t>Μεταγραφή» της ΓΠ</a:t>
            </a:r>
            <a:r>
              <a:rPr lang="el-GR" dirty="0"/>
              <a:t> ονομάζεται η αντιγραφή της από το </a:t>
            </a:r>
            <a:r>
              <a:rPr lang="en-US" dirty="0"/>
              <a:t>DNA</a:t>
            </a:r>
            <a:r>
              <a:rPr lang="el-GR" dirty="0"/>
              <a:t> στο</a:t>
            </a:r>
            <a:r>
              <a:rPr lang="en-US" dirty="0"/>
              <a:t> RNA</a:t>
            </a:r>
            <a:r>
              <a:rPr lang="el-GR" dirty="0"/>
              <a:t>.  (Ε) «</a:t>
            </a:r>
            <a:r>
              <a:rPr lang="el-GR" b="1" dirty="0"/>
              <a:t>Μετάφραση» της ΓΠ </a:t>
            </a:r>
            <a:r>
              <a:rPr lang="el-GR" dirty="0"/>
              <a:t>ονομάζεται η σύνθεση μιας πρωτεΐνης με «καλούπι» το </a:t>
            </a:r>
            <a:r>
              <a:rPr lang="en-US" dirty="0"/>
              <a:t>mRNA</a:t>
            </a:r>
            <a:r>
              <a:rPr lang="el-GR" dirty="0"/>
              <a:t>.  </a:t>
            </a:r>
            <a:endParaRPr lang="en-US" dirty="0"/>
          </a:p>
          <a:p>
            <a:endParaRPr lang="en-US" dirty="0"/>
          </a:p>
        </p:txBody>
      </p:sp>
      <p:sp>
        <p:nvSpPr>
          <p:cNvPr id="4" name="Θέση αριθμού διαφάνειας 3"/>
          <p:cNvSpPr>
            <a:spLocks noGrp="1"/>
          </p:cNvSpPr>
          <p:nvPr>
            <p:ph type="sldNum" sz="quarter" idx="5"/>
          </p:nvPr>
        </p:nvSpPr>
        <p:spPr/>
        <p:txBody>
          <a:bodyPr/>
          <a:lstStyle/>
          <a:p>
            <a:pPr>
              <a:defRPr/>
            </a:pPr>
            <a:fld id="{586A5159-3360-42EC-911D-4A8F2785C925}" type="slidenum">
              <a:rPr lang="el-GR" altLang="en-US" smtClean="0"/>
              <a:pPr>
                <a:defRPr/>
              </a:pPr>
              <a:t>35</a:t>
            </a:fld>
            <a:endParaRPr lang="el-GR" altLang="en-US"/>
          </a:p>
        </p:txBody>
      </p:sp>
    </p:spTree>
    <p:extLst>
      <p:ext uri="{BB962C8B-B14F-4D97-AF65-F5344CB8AC3E}">
        <p14:creationId xmlns:p14="http://schemas.microsoft.com/office/powerpoint/2010/main" val="33991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842D3C67-F014-4DE0-B2E1-E139D4F73DF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B1E154FC-7C06-4DE7-AFC9-59667E4D84F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l-GR" altLang="en-US"/>
          </a:p>
        </p:txBody>
      </p:sp>
      <p:sp>
        <p:nvSpPr>
          <p:cNvPr id="9220" name="Slide Number Placeholder 3">
            <a:extLst>
              <a:ext uri="{FF2B5EF4-FFF2-40B4-BE49-F238E27FC236}">
                <a16:creationId xmlns:a16="http://schemas.microsoft.com/office/drawing/2014/main" id="{8E4ED752-93E3-4117-8A24-916E6EAA19D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D643D25-2FF0-41F2-9F00-976DF209A0E9}" type="slidenum">
              <a:rPr lang="el-GR" altLang="en-US" smtClean="0">
                <a:latin typeface="Arial" panose="020B0604020202020204" pitchFamily="34" charset="0"/>
              </a:rPr>
              <a:pPr>
                <a:spcBef>
                  <a:spcPct val="0"/>
                </a:spcBef>
              </a:pPr>
              <a:t>5</a:t>
            </a:fld>
            <a:endParaRPr lang="el-GR" altLang="en-US">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Υποδείξτε το λάθος: Οι Τριπλέτες Βάσεων του </a:t>
            </a:r>
            <a:r>
              <a:rPr lang="en-US" dirty="0"/>
              <a:t>m-RNA</a:t>
            </a:r>
            <a:r>
              <a:rPr lang="el-GR" dirty="0"/>
              <a:t> μπορούν να είναι: (Α) Κωδικόνια που αντιστοιχούν σε ένα Αμινοξύ. (Β) Κωδικόνιο Έναρξης. (Γ) Κωδικόνιο λήξης. (Δ) Κωδικόνιο Γνωριμίας. (Ε) Όλα αυτά. </a:t>
            </a:r>
          </a:p>
          <a:p>
            <a:endParaRPr lang="el-GR" dirty="0"/>
          </a:p>
          <a:p>
            <a:r>
              <a:rPr lang="el-GR" dirty="0"/>
              <a:t>Υποδείξτε το λάθος: (Α) Η Πρωτεϊνοσύνθεση γίνεται πάνω στα Ριβοσώματα. (Β) Το </a:t>
            </a:r>
            <a:r>
              <a:rPr lang="en-US" dirty="0"/>
              <a:t>AUG </a:t>
            </a:r>
            <a:r>
              <a:rPr lang="el-GR" dirty="0"/>
              <a:t>είναι το </a:t>
            </a:r>
            <a:r>
              <a:rPr lang="el-GR" dirty="0" err="1"/>
              <a:t>κωδικόνιο</a:t>
            </a:r>
            <a:r>
              <a:rPr lang="el-GR" dirty="0"/>
              <a:t> Λήξης. (Γ) Το </a:t>
            </a:r>
            <a:r>
              <a:rPr lang="el-GR" dirty="0" err="1"/>
              <a:t>κωδικόνιο</a:t>
            </a:r>
            <a:r>
              <a:rPr lang="el-GR" dirty="0"/>
              <a:t> Έναρξης κωδικοποιεί για το Αμινοξύ Μεθειονίνη. (Δ) Το </a:t>
            </a:r>
            <a:r>
              <a:rPr lang="en-US" dirty="0"/>
              <a:t>AUG </a:t>
            </a:r>
            <a:r>
              <a:rPr lang="el-GR" dirty="0"/>
              <a:t>είναι το </a:t>
            </a:r>
            <a:r>
              <a:rPr lang="el-GR" dirty="0" err="1"/>
              <a:t>κωδικόνιο</a:t>
            </a:r>
            <a:r>
              <a:rPr lang="el-GR" dirty="0"/>
              <a:t> Έναρξης.</a:t>
            </a:r>
            <a:endParaRPr lang="en-US" dirty="0"/>
          </a:p>
        </p:txBody>
      </p:sp>
      <p:sp>
        <p:nvSpPr>
          <p:cNvPr id="4" name="Θέση αριθμού διαφάνειας 3"/>
          <p:cNvSpPr>
            <a:spLocks noGrp="1"/>
          </p:cNvSpPr>
          <p:nvPr>
            <p:ph type="sldNum" sz="quarter" idx="5"/>
          </p:nvPr>
        </p:nvSpPr>
        <p:spPr/>
        <p:txBody>
          <a:bodyPr/>
          <a:lstStyle/>
          <a:p>
            <a:pPr>
              <a:defRPr/>
            </a:pPr>
            <a:fld id="{586A5159-3360-42EC-911D-4A8F2785C925}" type="slidenum">
              <a:rPr lang="el-GR" altLang="en-US" smtClean="0"/>
              <a:pPr>
                <a:defRPr/>
              </a:pPr>
              <a:t>36</a:t>
            </a:fld>
            <a:endParaRPr lang="el-GR" altLang="en-US"/>
          </a:p>
        </p:txBody>
      </p:sp>
    </p:spTree>
    <p:extLst>
      <p:ext uri="{BB962C8B-B14F-4D97-AF65-F5344CB8AC3E}">
        <p14:creationId xmlns:p14="http://schemas.microsoft.com/office/powerpoint/2010/main" val="40039876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pPr>
              <a:defRPr/>
            </a:pPr>
            <a:fld id="{586A5159-3360-42EC-911D-4A8F2785C925}" type="slidenum">
              <a:rPr lang="el-GR" altLang="en-US" smtClean="0"/>
              <a:pPr>
                <a:defRPr/>
              </a:pPr>
              <a:t>37</a:t>
            </a:fld>
            <a:endParaRPr lang="el-GR" altLang="en-US"/>
          </a:p>
        </p:txBody>
      </p:sp>
    </p:spTree>
    <p:extLst>
      <p:ext uri="{BB962C8B-B14F-4D97-AF65-F5344CB8AC3E}">
        <p14:creationId xmlns:p14="http://schemas.microsoft.com/office/powerpoint/2010/main" val="10407293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0" i="0" dirty="0">
                <a:solidFill>
                  <a:srgbClr val="FFFFFF"/>
                </a:solidFill>
                <a:effectLst/>
                <a:latin typeface="Trebuchet MS" panose="020B0603020202020204" pitchFamily="34" charset="0"/>
              </a:rPr>
              <a:t>Βιολογία (Γ΄ Λυκείου - Ομάδας Προσανατολισμού Σπουδών Υγείας) - Τεύχος Β΄</a:t>
            </a:r>
            <a:endParaRPr lang="en-US" dirty="0"/>
          </a:p>
        </p:txBody>
      </p:sp>
      <p:sp>
        <p:nvSpPr>
          <p:cNvPr id="4" name="Θέση αριθμού διαφάνειας 3"/>
          <p:cNvSpPr>
            <a:spLocks noGrp="1"/>
          </p:cNvSpPr>
          <p:nvPr>
            <p:ph type="sldNum" sz="quarter" idx="5"/>
          </p:nvPr>
        </p:nvSpPr>
        <p:spPr/>
        <p:txBody>
          <a:bodyPr/>
          <a:lstStyle/>
          <a:p>
            <a:pPr>
              <a:defRPr/>
            </a:pPr>
            <a:fld id="{586A5159-3360-42EC-911D-4A8F2785C925}" type="slidenum">
              <a:rPr lang="el-GR" altLang="en-US" smtClean="0"/>
              <a:pPr>
                <a:defRPr/>
              </a:pPr>
              <a:t>39</a:t>
            </a:fld>
            <a:endParaRPr lang="el-GR" altLang="en-US"/>
          </a:p>
        </p:txBody>
      </p:sp>
    </p:spTree>
    <p:extLst>
      <p:ext uri="{BB962C8B-B14F-4D97-AF65-F5344CB8AC3E}">
        <p14:creationId xmlns:p14="http://schemas.microsoft.com/office/powerpoint/2010/main" val="137894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Πρωτοταγής Δομή Ινσουλίνης= Αποτελείται από 51 Αμινοξέα.</a:t>
            </a:r>
          </a:p>
          <a:p>
            <a:r>
              <a:rPr lang="el-GR" dirty="0"/>
              <a:t>Δευτεροταγής Δομή= (Αν η αλυσίδα είναι ίσια, αν κάνει έλικα, αν έχει δύο αλυσίδες, </a:t>
            </a:r>
            <a:r>
              <a:rPr lang="el-GR" dirty="0" err="1"/>
              <a:t>κλπ</a:t>
            </a:r>
            <a:r>
              <a:rPr lang="el-GR" dirty="0"/>
              <a:t>). Η Ινσουλίνη Αποτελείται από δύο αλυσίδες, όπου η Α έχει 21 Αμινοξέα και η Αλυσίδα–Β= 30 Αμινοξέα</a:t>
            </a:r>
          </a:p>
          <a:p>
            <a:r>
              <a:rPr lang="el-GR" dirty="0"/>
              <a:t>Τριτοταγής Δομή= Πως είναι το μόριο στις τρεις διαστάσεις του πραγματικά.</a:t>
            </a:r>
            <a:endParaRPr lang="en-US" dirty="0"/>
          </a:p>
          <a:p>
            <a:endParaRPr lang="en-US" dirty="0"/>
          </a:p>
        </p:txBody>
      </p:sp>
      <p:sp>
        <p:nvSpPr>
          <p:cNvPr id="4" name="Θέση αριθμού διαφάνειας 3"/>
          <p:cNvSpPr>
            <a:spLocks noGrp="1"/>
          </p:cNvSpPr>
          <p:nvPr>
            <p:ph type="sldNum" sz="quarter" idx="5"/>
          </p:nvPr>
        </p:nvSpPr>
        <p:spPr/>
        <p:txBody>
          <a:bodyPr/>
          <a:lstStyle/>
          <a:p>
            <a:pPr>
              <a:defRPr/>
            </a:pPr>
            <a:fld id="{586A5159-3360-42EC-911D-4A8F2785C925}" type="slidenum">
              <a:rPr lang="el-GR" altLang="en-US" smtClean="0"/>
              <a:pPr>
                <a:defRPr/>
              </a:pPr>
              <a:t>6</a:t>
            </a:fld>
            <a:endParaRPr lang="el-GR" altLang="en-US"/>
          </a:p>
        </p:txBody>
      </p:sp>
    </p:spTree>
    <p:extLst>
      <p:ext uri="{BB962C8B-B14F-4D97-AF65-F5344CB8AC3E}">
        <p14:creationId xmlns:p14="http://schemas.microsoft.com/office/powerpoint/2010/main" val="296722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EA360AA5-1A34-491E-85B2-FFAD78BB57C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2CBD9EBD-5626-4756-852F-C32BA8FEA9E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l-GR" altLang="en-US"/>
          </a:p>
        </p:txBody>
      </p:sp>
      <p:sp>
        <p:nvSpPr>
          <p:cNvPr id="11268" name="Slide Number Placeholder 3">
            <a:extLst>
              <a:ext uri="{FF2B5EF4-FFF2-40B4-BE49-F238E27FC236}">
                <a16:creationId xmlns:a16="http://schemas.microsoft.com/office/drawing/2014/main" id="{BF812D3B-5007-4113-8899-B7E044B74D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C9AE964-3283-46F0-875C-683D284B66AC}" type="slidenum">
              <a:rPr lang="el-GR" altLang="en-US" smtClean="0">
                <a:latin typeface="Arial" panose="020B0604020202020204" pitchFamily="34" charset="0"/>
              </a:rPr>
              <a:pPr>
                <a:spcBef>
                  <a:spcPct val="0"/>
                </a:spcBef>
              </a:pPr>
              <a:t>7</a:t>
            </a:fld>
            <a:endParaRPr lang="el-GR"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65282464-63C8-48C5-9954-A83FE26EEFA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7440EDCE-B439-44E3-A444-05BF56B9C5C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n-US"/>
              <a:t>ΠΡΟΣΟΧΗ!!!! Δεν πρόκειται να σας ρωτήσω κάτι που έχει σχέση με τη χημεία των πρωτεϊνών. Απλά , κάθε μέρα βομβαρδιζόμαστε πλέον με σκευάσματα βιταμινών, αμινοξέων, οξειδωτικές ενώσεις, κλπ.  Εσείς θα θυμόσαστε πως τα Αμινοξέα, που φτιάχνουν (δομούν) όλες τις Πρωτεϊνες που υπάρχουν στη Φύση, είναι 20, και πως ΌΛΑ έχουν μια αμινομάδα (ένωση του Ν= Αζώτου) και μία άλλη που λέγεται Καρβοξυλομάδα= </a:t>
            </a:r>
            <a:r>
              <a:rPr lang="en-US" altLang="en-US"/>
              <a:t>-COOH.</a:t>
            </a:r>
            <a:endParaRPr lang="el-GR" altLang="en-US"/>
          </a:p>
          <a:p>
            <a:pPr eaLnBrk="1" hangingPunct="1">
              <a:spcBef>
                <a:spcPct val="0"/>
              </a:spcBef>
            </a:pPr>
            <a:r>
              <a:rPr lang="el-GR" altLang="en-US"/>
              <a:t>Επομένως, μαθαίνετε τις εξής Άγνωστες λέξεις: Πρωτεϊνη, Αμινοξέα, Αμινομάδα που έχει Άζωτο, Καρβοξυλομάδα.</a:t>
            </a:r>
          </a:p>
        </p:txBody>
      </p:sp>
      <p:sp>
        <p:nvSpPr>
          <p:cNvPr id="13316" name="Slide Number Placeholder 3">
            <a:extLst>
              <a:ext uri="{FF2B5EF4-FFF2-40B4-BE49-F238E27FC236}">
                <a16:creationId xmlns:a16="http://schemas.microsoft.com/office/drawing/2014/main" id="{048A8340-FCC2-4623-8DAA-7436145475B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C3FC167-AB9E-4002-B25F-63B6D1610843}" type="slidenum">
              <a:rPr lang="el-GR" altLang="en-US" smtClean="0">
                <a:latin typeface="Arial" panose="020B0604020202020204" pitchFamily="34" charset="0"/>
              </a:rPr>
              <a:pPr>
                <a:spcBef>
                  <a:spcPct val="0"/>
                </a:spcBef>
              </a:pPr>
              <a:t>8</a:t>
            </a:fld>
            <a:endParaRPr lang="el-GR"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357B189D-9DD0-4305-ADC7-89AB76ECF8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4CDA3E5A-971D-4028-B1F3-318DD0E3B36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l-GR" altLang="en-US"/>
              <a:t>Τριτοταγής και Τεταρτοταγής Δομή μιας Πρωτεϊνης σημαίνει πως είναι αυτό το μόριο σε τρεις διαστάσεις. Δηλ. στην πραγματικότητα. Στο χώρο. Δηλ. Δευτεροταγής Δομή είναι μια Εικόνα. Τριτοταγής Δομή είναι ένα Γλυπτό.</a:t>
            </a:r>
          </a:p>
        </p:txBody>
      </p:sp>
      <p:sp>
        <p:nvSpPr>
          <p:cNvPr id="18436" name="Slide Number Placeholder 3">
            <a:extLst>
              <a:ext uri="{FF2B5EF4-FFF2-40B4-BE49-F238E27FC236}">
                <a16:creationId xmlns:a16="http://schemas.microsoft.com/office/drawing/2014/main" id="{222452E2-C62D-40D5-B49D-8C7840A7786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F934257-608A-4ACC-9FCC-68BC2BB038B8}" type="slidenum">
              <a:rPr lang="el-GR" altLang="en-US" smtClean="0">
                <a:latin typeface="Arial" panose="020B0604020202020204" pitchFamily="34" charset="0"/>
              </a:rPr>
              <a:pPr>
                <a:spcBef>
                  <a:spcPct val="0"/>
                </a:spcBef>
              </a:pPr>
              <a:t>10</a:t>
            </a:fld>
            <a:endParaRPr lang="el-GR"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Θέση εικόνας διαφάνειας 1">
            <a:extLst>
              <a:ext uri="{FF2B5EF4-FFF2-40B4-BE49-F238E27FC236}">
                <a16:creationId xmlns:a16="http://schemas.microsoft.com/office/drawing/2014/main" id="{F95F0AE2-A8F1-408E-8F24-6DD1F39F4F0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Θέση σημειώσεων 2">
            <a:extLst>
              <a:ext uri="{FF2B5EF4-FFF2-40B4-BE49-F238E27FC236}">
                <a16:creationId xmlns:a16="http://schemas.microsoft.com/office/drawing/2014/main" id="{9600F3C0-220E-4356-87BE-8CAA83CE6BE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2532" name="Θέση αριθμού διαφάνειας 3">
            <a:extLst>
              <a:ext uri="{FF2B5EF4-FFF2-40B4-BE49-F238E27FC236}">
                <a16:creationId xmlns:a16="http://schemas.microsoft.com/office/drawing/2014/main" id="{E78CD57C-7B70-4564-B6B0-278D57C2E5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0C166B4-597A-4E45-B898-59EC4C8E03C8}" type="slidenum">
              <a:rPr lang="el-GR" altLang="en-US" smtClean="0"/>
              <a:pPr/>
              <a:t>11</a:t>
            </a:fld>
            <a:endParaRPr lang="el-GR"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B6945409-7078-474C-ADAF-1057D9A5722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12E19C34-AA16-4143-8744-25BF2A8127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n-US" dirty="0"/>
              <a:t>Όταν λέμε ότι το </a:t>
            </a:r>
            <a:r>
              <a:rPr lang="en-US" altLang="en-US" dirty="0"/>
              <a:t>DNA </a:t>
            </a:r>
            <a:r>
              <a:rPr lang="el-GR" altLang="en-US" dirty="0"/>
              <a:t>φέρει την Γενετική Πληροφορία εννοούμε πως φέρει (Α) Τις συνταγές των Πρωτεϊνών….. </a:t>
            </a:r>
          </a:p>
          <a:p>
            <a:pPr eaLnBrk="1" hangingPunct="1">
              <a:spcBef>
                <a:spcPct val="0"/>
              </a:spcBef>
            </a:pPr>
            <a:endParaRPr lang="el-GR" altLang="en-US" dirty="0"/>
          </a:p>
        </p:txBody>
      </p:sp>
      <p:sp>
        <p:nvSpPr>
          <p:cNvPr id="25604" name="Slide Number Placeholder 3">
            <a:extLst>
              <a:ext uri="{FF2B5EF4-FFF2-40B4-BE49-F238E27FC236}">
                <a16:creationId xmlns:a16="http://schemas.microsoft.com/office/drawing/2014/main" id="{594B94BF-8D45-4D67-8B2E-B8FD8055CC1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C5DDE78-121E-404A-9CA3-9F3527852482}" type="slidenum">
              <a:rPr lang="el-GR" altLang="en-US" smtClean="0">
                <a:latin typeface="Arial" panose="020B0604020202020204" pitchFamily="34" charset="0"/>
              </a:rPr>
              <a:pPr>
                <a:spcBef>
                  <a:spcPct val="0"/>
                </a:spcBef>
              </a:pPr>
              <a:t>12</a:t>
            </a:fld>
            <a:endParaRPr lang="el-GR"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9052C-5F56-08FB-7448-6DE80B4FFCAE}"/>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7C17879-18DD-7F18-BFAA-76A9EDB213A2}"/>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BAEA5C8-1144-D493-764D-F8413A20557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2E802D08-BFD9-1DC6-8537-845317DB7442}"/>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F2ADDA84-F822-B585-0458-94AD8ECC53E7}"/>
              </a:ext>
            </a:extLst>
          </p:cNvPr>
          <p:cNvSpPr>
            <a:spLocks noGrp="1"/>
          </p:cNvSpPr>
          <p:nvPr>
            <p:ph type="sldNum" sz="quarter" idx="12"/>
          </p:nvPr>
        </p:nvSpPr>
        <p:spPr/>
        <p:txBody>
          <a:bodyPr/>
          <a:lstStyle/>
          <a:p>
            <a:pPr>
              <a:defRPr/>
            </a:pPr>
            <a:fld id="{7B8271E5-AE1E-415C-BA4B-4D85BB957BE4}" type="slidenum">
              <a:rPr lang="en-US" altLang="en-US" smtClean="0"/>
              <a:pPr>
                <a:defRPr/>
              </a:pPr>
              <a:t>‹#›</a:t>
            </a:fld>
            <a:endParaRPr lang="en-US" altLang="en-US"/>
          </a:p>
        </p:txBody>
      </p:sp>
    </p:spTree>
    <p:extLst>
      <p:ext uri="{BB962C8B-B14F-4D97-AF65-F5344CB8AC3E}">
        <p14:creationId xmlns:p14="http://schemas.microsoft.com/office/powerpoint/2010/main" val="3238716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315FD-FC44-949A-19B2-211D06A49A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A86BF2-BB30-EA0E-0BF4-CD2E077670A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B0053D-DC6E-69B0-0228-1C2EC3AFBEC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51AB8CE8-FEC6-B7CC-E36E-8F21F4B3E252}"/>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27F975E-4653-F7CB-939F-A23D6B36184C}"/>
              </a:ext>
            </a:extLst>
          </p:cNvPr>
          <p:cNvSpPr>
            <a:spLocks noGrp="1"/>
          </p:cNvSpPr>
          <p:nvPr>
            <p:ph type="sldNum" sz="quarter" idx="12"/>
          </p:nvPr>
        </p:nvSpPr>
        <p:spPr/>
        <p:txBody>
          <a:bodyPr/>
          <a:lstStyle/>
          <a:p>
            <a:pPr>
              <a:defRPr/>
            </a:pPr>
            <a:fld id="{550EF03B-F264-4C5F-B7AC-ACFEEAC3E8FD}" type="slidenum">
              <a:rPr lang="en-US" altLang="en-US" smtClean="0"/>
              <a:pPr>
                <a:defRPr/>
              </a:pPr>
              <a:t>‹#›</a:t>
            </a:fld>
            <a:endParaRPr lang="en-US" altLang="en-US"/>
          </a:p>
        </p:txBody>
      </p:sp>
    </p:spTree>
    <p:extLst>
      <p:ext uri="{BB962C8B-B14F-4D97-AF65-F5344CB8AC3E}">
        <p14:creationId xmlns:p14="http://schemas.microsoft.com/office/powerpoint/2010/main" val="2389394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F797BF-04AD-2A85-9940-807995AEE96E}"/>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E67C49-6B03-377F-664F-7C3B16F28A27}"/>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2DAA31-960D-FA3C-C474-51756C52BD8A}"/>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948454D-CD36-794F-A15E-7D9FC5C91FCF}"/>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8488B9DF-AF0D-4CBF-2278-041861113AA0}"/>
              </a:ext>
            </a:extLst>
          </p:cNvPr>
          <p:cNvSpPr>
            <a:spLocks noGrp="1"/>
          </p:cNvSpPr>
          <p:nvPr>
            <p:ph type="sldNum" sz="quarter" idx="12"/>
          </p:nvPr>
        </p:nvSpPr>
        <p:spPr/>
        <p:txBody>
          <a:bodyPr/>
          <a:lstStyle/>
          <a:p>
            <a:pPr>
              <a:defRPr/>
            </a:pPr>
            <a:fld id="{B1376293-107E-481E-BCB6-86B34A64CBBF}" type="slidenum">
              <a:rPr lang="en-US" altLang="en-US" smtClean="0"/>
              <a:pPr>
                <a:defRPr/>
              </a:pPr>
              <a:t>‹#›</a:t>
            </a:fld>
            <a:endParaRPr lang="en-US" altLang="en-US"/>
          </a:p>
        </p:txBody>
      </p:sp>
    </p:spTree>
    <p:extLst>
      <p:ext uri="{BB962C8B-B14F-4D97-AF65-F5344CB8AC3E}">
        <p14:creationId xmlns:p14="http://schemas.microsoft.com/office/powerpoint/2010/main" val="1583225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A8A83-1387-2822-8365-6D442D79B5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26406D-CD9A-1657-E32E-D9BBDE93CA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8D1C3A-AF95-98F1-CFD3-D381AF6CE6C9}"/>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C1480058-6282-7E74-96D4-6309D1FC0DD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A444B51E-BA1E-3B16-EB9F-25B1AB8D7E2D}"/>
              </a:ext>
            </a:extLst>
          </p:cNvPr>
          <p:cNvSpPr>
            <a:spLocks noGrp="1"/>
          </p:cNvSpPr>
          <p:nvPr>
            <p:ph type="sldNum" sz="quarter" idx="12"/>
          </p:nvPr>
        </p:nvSpPr>
        <p:spPr/>
        <p:txBody>
          <a:bodyPr/>
          <a:lstStyle/>
          <a:p>
            <a:pPr>
              <a:defRPr/>
            </a:pPr>
            <a:fld id="{68846CF8-DB2D-4033-8D35-3BB1EB4DA8B5}" type="slidenum">
              <a:rPr lang="en-US" altLang="en-US" smtClean="0"/>
              <a:pPr>
                <a:defRPr/>
              </a:pPr>
              <a:t>‹#›</a:t>
            </a:fld>
            <a:endParaRPr lang="en-US" altLang="en-US"/>
          </a:p>
        </p:txBody>
      </p:sp>
    </p:spTree>
    <p:extLst>
      <p:ext uri="{BB962C8B-B14F-4D97-AF65-F5344CB8AC3E}">
        <p14:creationId xmlns:p14="http://schemas.microsoft.com/office/powerpoint/2010/main" val="3212697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17667-F15C-6088-BBF1-6DB2CD0C5F9F}"/>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05E4F7D-E20D-A9E6-374F-814EDE0A2A7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E0568E9-4E03-FDF2-9D96-4F6C4029B98A}"/>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938CB16B-B0AA-5FB1-1F1A-9ED8FE6F80E2}"/>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7B2F049-F074-2DB0-154F-3CEB2EE5736B}"/>
              </a:ext>
            </a:extLst>
          </p:cNvPr>
          <p:cNvSpPr>
            <a:spLocks noGrp="1"/>
          </p:cNvSpPr>
          <p:nvPr>
            <p:ph type="sldNum" sz="quarter" idx="12"/>
          </p:nvPr>
        </p:nvSpPr>
        <p:spPr/>
        <p:txBody>
          <a:bodyPr/>
          <a:lstStyle/>
          <a:p>
            <a:pPr>
              <a:defRPr/>
            </a:pPr>
            <a:fld id="{B9D1B6DE-15B9-486E-9C4E-355D32EF389B}" type="slidenum">
              <a:rPr lang="en-US" altLang="en-US" smtClean="0"/>
              <a:pPr>
                <a:defRPr/>
              </a:pPr>
              <a:t>‹#›</a:t>
            </a:fld>
            <a:endParaRPr lang="en-US" altLang="en-US"/>
          </a:p>
        </p:txBody>
      </p:sp>
    </p:spTree>
    <p:extLst>
      <p:ext uri="{BB962C8B-B14F-4D97-AF65-F5344CB8AC3E}">
        <p14:creationId xmlns:p14="http://schemas.microsoft.com/office/powerpoint/2010/main" val="3444693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31B3C-D0C4-FC02-7747-55FE3C782D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E8FDD3-29AB-D739-DB04-76C4072BA55F}"/>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4501DB-AD4F-70A0-2F8F-DEC3E327A489}"/>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A426F6-F1F6-20F7-26DB-CF735DE34875}"/>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06DAE26B-BDFA-A38D-24DA-39F9A12EB161}"/>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5B5B66E1-4369-D65D-F823-8DA62E6475BF}"/>
              </a:ext>
            </a:extLst>
          </p:cNvPr>
          <p:cNvSpPr>
            <a:spLocks noGrp="1"/>
          </p:cNvSpPr>
          <p:nvPr>
            <p:ph type="sldNum" sz="quarter" idx="12"/>
          </p:nvPr>
        </p:nvSpPr>
        <p:spPr/>
        <p:txBody>
          <a:bodyPr/>
          <a:lstStyle/>
          <a:p>
            <a:pPr>
              <a:defRPr/>
            </a:pPr>
            <a:fld id="{6B3A9178-6B1B-4A38-8AEC-AE1A0169B03F}" type="slidenum">
              <a:rPr lang="en-US" altLang="en-US" smtClean="0"/>
              <a:pPr>
                <a:defRPr/>
              </a:pPr>
              <a:t>‹#›</a:t>
            </a:fld>
            <a:endParaRPr lang="en-US" altLang="en-US"/>
          </a:p>
        </p:txBody>
      </p:sp>
    </p:spTree>
    <p:extLst>
      <p:ext uri="{BB962C8B-B14F-4D97-AF65-F5344CB8AC3E}">
        <p14:creationId xmlns:p14="http://schemas.microsoft.com/office/powerpoint/2010/main" val="4229820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ABC41-8D6B-5F50-161C-5F72DC05C1B2}"/>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0F7E4F-80F6-693C-4AB8-930D5A0F82C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0EB3EA8-A977-C452-82DC-1955A43E33E6}"/>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A2D071-A94B-7C42-A7E2-A6B155CCBC4E}"/>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D36EC0D-A6B2-90A0-1FF5-A7C46A6FFCE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116962-C068-641F-06AD-00DB571B2CE3}"/>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79A3B5DB-8CBC-95A4-B328-1A61076E5A1B}"/>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B97296C0-2E63-80E1-4EE5-AFBF6CDB8951}"/>
              </a:ext>
            </a:extLst>
          </p:cNvPr>
          <p:cNvSpPr>
            <a:spLocks noGrp="1"/>
          </p:cNvSpPr>
          <p:nvPr>
            <p:ph type="sldNum" sz="quarter" idx="12"/>
          </p:nvPr>
        </p:nvSpPr>
        <p:spPr/>
        <p:txBody>
          <a:bodyPr/>
          <a:lstStyle/>
          <a:p>
            <a:pPr>
              <a:defRPr/>
            </a:pPr>
            <a:fld id="{1F2EA05D-957A-4F90-8298-8F6F3CC5DF73}" type="slidenum">
              <a:rPr lang="en-US" altLang="en-US" smtClean="0"/>
              <a:pPr>
                <a:defRPr/>
              </a:pPr>
              <a:t>‹#›</a:t>
            </a:fld>
            <a:endParaRPr lang="en-US" altLang="en-US"/>
          </a:p>
        </p:txBody>
      </p:sp>
    </p:spTree>
    <p:extLst>
      <p:ext uri="{BB962C8B-B14F-4D97-AF65-F5344CB8AC3E}">
        <p14:creationId xmlns:p14="http://schemas.microsoft.com/office/powerpoint/2010/main" val="2884401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12261-2C58-B8EB-2410-40EAE2661A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06BFE50-12D0-16D4-1BE8-1E41007EB0B0}"/>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9F63BAB7-2464-8040-4F62-023E8C19C896}"/>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8584A0E7-59D7-624B-3AC7-F60CDEC1C4AB}"/>
              </a:ext>
            </a:extLst>
          </p:cNvPr>
          <p:cNvSpPr>
            <a:spLocks noGrp="1"/>
          </p:cNvSpPr>
          <p:nvPr>
            <p:ph type="sldNum" sz="quarter" idx="12"/>
          </p:nvPr>
        </p:nvSpPr>
        <p:spPr/>
        <p:txBody>
          <a:bodyPr/>
          <a:lstStyle/>
          <a:p>
            <a:pPr>
              <a:defRPr/>
            </a:pPr>
            <a:fld id="{33A63D5A-C38E-4917-BB4C-15FC5D468AF0}" type="slidenum">
              <a:rPr lang="en-US" altLang="en-US" smtClean="0"/>
              <a:pPr>
                <a:defRPr/>
              </a:pPr>
              <a:t>‹#›</a:t>
            </a:fld>
            <a:endParaRPr lang="en-US" altLang="en-US"/>
          </a:p>
        </p:txBody>
      </p:sp>
    </p:spTree>
    <p:extLst>
      <p:ext uri="{BB962C8B-B14F-4D97-AF65-F5344CB8AC3E}">
        <p14:creationId xmlns:p14="http://schemas.microsoft.com/office/powerpoint/2010/main" val="3620155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ACABAF-0BAB-3C1E-C366-00DDA6C4EC82}"/>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30D596FD-0C34-4C14-FD06-ACD927DC1D0A}"/>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17F8AA40-EBCB-AB29-096D-A4EC215781E0}"/>
              </a:ext>
            </a:extLst>
          </p:cNvPr>
          <p:cNvSpPr>
            <a:spLocks noGrp="1"/>
          </p:cNvSpPr>
          <p:nvPr>
            <p:ph type="sldNum" sz="quarter" idx="12"/>
          </p:nvPr>
        </p:nvSpPr>
        <p:spPr/>
        <p:txBody>
          <a:bodyPr/>
          <a:lstStyle/>
          <a:p>
            <a:pPr>
              <a:defRPr/>
            </a:pPr>
            <a:fld id="{9BBE7BE2-6991-4309-BBFB-F9C78CE9CED2}" type="slidenum">
              <a:rPr lang="en-US" altLang="en-US" smtClean="0"/>
              <a:pPr>
                <a:defRPr/>
              </a:pPr>
              <a:t>‹#›</a:t>
            </a:fld>
            <a:endParaRPr lang="en-US" altLang="en-US"/>
          </a:p>
        </p:txBody>
      </p:sp>
    </p:spTree>
    <p:extLst>
      <p:ext uri="{BB962C8B-B14F-4D97-AF65-F5344CB8AC3E}">
        <p14:creationId xmlns:p14="http://schemas.microsoft.com/office/powerpoint/2010/main" val="2194390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619C7-7AA2-002A-B9BD-09B05AAE8F4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EC77FE2-9DEA-2720-0044-921F5BAB31D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68E8EBC-D1F6-B3C1-CB26-447678E3F93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E2E3966-0638-CA8F-2BAB-36541236E0AE}"/>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63030B33-15E0-2341-C46D-BC5906C9A627}"/>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C83DA4D4-6F1C-DF4C-6F0B-1DDC93A239B4}"/>
              </a:ext>
            </a:extLst>
          </p:cNvPr>
          <p:cNvSpPr>
            <a:spLocks noGrp="1"/>
          </p:cNvSpPr>
          <p:nvPr>
            <p:ph type="sldNum" sz="quarter" idx="12"/>
          </p:nvPr>
        </p:nvSpPr>
        <p:spPr/>
        <p:txBody>
          <a:bodyPr/>
          <a:lstStyle/>
          <a:p>
            <a:pPr>
              <a:defRPr/>
            </a:pPr>
            <a:fld id="{BA8AC16E-C030-4EE8-948E-ABC8008C34EE}" type="slidenum">
              <a:rPr lang="en-US" altLang="en-US" smtClean="0"/>
              <a:pPr>
                <a:defRPr/>
              </a:pPr>
              <a:t>‹#›</a:t>
            </a:fld>
            <a:endParaRPr lang="en-US" altLang="en-US"/>
          </a:p>
        </p:txBody>
      </p:sp>
    </p:spTree>
    <p:extLst>
      <p:ext uri="{BB962C8B-B14F-4D97-AF65-F5344CB8AC3E}">
        <p14:creationId xmlns:p14="http://schemas.microsoft.com/office/powerpoint/2010/main" val="3520577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C53F2-BF5D-1A3A-3570-4FF72E4E714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493FE6D4-FAC8-1188-9DA2-17B7CDC37F55}"/>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42D32CB-2FA9-E351-C7BA-894D9AE2644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EB87BD6-7E41-99C7-9463-B662BCE56CA4}"/>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C646BC38-3FA1-58F6-9B2A-A69A9F1AAFF0}"/>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76D6964-B63D-0FEF-BF54-EDAE9788DFAC}"/>
              </a:ext>
            </a:extLst>
          </p:cNvPr>
          <p:cNvSpPr>
            <a:spLocks noGrp="1"/>
          </p:cNvSpPr>
          <p:nvPr>
            <p:ph type="sldNum" sz="quarter" idx="12"/>
          </p:nvPr>
        </p:nvSpPr>
        <p:spPr/>
        <p:txBody>
          <a:bodyPr/>
          <a:lstStyle/>
          <a:p>
            <a:pPr>
              <a:defRPr/>
            </a:pPr>
            <a:fld id="{C7DF4DF6-6ACA-42CC-8865-8C3849E19FAC}" type="slidenum">
              <a:rPr lang="en-US" altLang="en-US" smtClean="0"/>
              <a:pPr>
                <a:defRPr/>
              </a:pPr>
              <a:t>‹#›</a:t>
            </a:fld>
            <a:endParaRPr lang="en-US" altLang="en-US"/>
          </a:p>
        </p:txBody>
      </p:sp>
    </p:spTree>
    <p:extLst>
      <p:ext uri="{BB962C8B-B14F-4D97-AF65-F5344CB8AC3E}">
        <p14:creationId xmlns:p14="http://schemas.microsoft.com/office/powerpoint/2010/main" val="1976286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257FED-DAD0-55A1-9E93-2BCCFDAD59C6}"/>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45819F-3C62-A548-BE81-22FB7E1FA3C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B65E5E-7895-0273-7D33-58E77AA45DB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40C06AE3-C02A-B94B-10DD-DD90D79ADC2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31D9F6F8-6C30-F8EA-C6A6-9280F997538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8DC3E05B-920F-4FC8-8953-0EF013A55D73}" type="slidenum">
              <a:rPr lang="en-US" altLang="en-US" smtClean="0"/>
              <a:pPr>
                <a:defRPr/>
              </a:pPr>
              <a:t>‹#›</a:t>
            </a:fld>
            <a:endParaRPr lang="en-US" altLang="en-US"/>
          </a:p>
        </p:txBody>
      </p:sp>
    </p:spTree>
    <p:extLst>
      <p:ext uri="{BB962C8B-B14F-4D97-AF65-F5344CB8AC3E}">
        <p14:creationId xmlns:p14="http://schemas.microsoft.com/office/powerpoint/2010/main" val="27108398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8" Type="http://schemas.openxmlformats.org/officeDocument/2006/relationships/image" Target="../media/image17.emf"/><Relationship Id="rId3" Type="http://schemas.microsoft.com/office/2007/relationships/media" Target="../media/media7.WAV"/><Relationship Id="rId7" Type="http://schemas.openxmlformats.org/officeDocument/2006/relationships/oleObject" Target="../embeddings/oleObject3.bin"/><Relationship Id="rId12" Type="http://schemas.openxmlformats.org/officeDocument/2006/relationships/image" Target="../media/image20.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notesSlide" Target="../notesSlides/notesSlide8.xml"/><Relationship Id="rId11" Type="http://schemas.openxmlformats.org/officeDocument/2006/relationships/image" Target="../media/image19.emf"/><Relationship Id="rId5" Type="http://schemas.openxmlformats.org/officeDocument/2006/relationships/slideLayout" Target="../slideLayouts/slideLayout7.xml"/><Relationship Id="rId10" Type="http://schemas.openxmlformats.org/officeDocument/2006/relationships/oleObject" Target="../embeddings/oleObject4.bin"/><Relationship Id="rId4" Type="http://schemas.openxmlformats.org/officeDocument/2006/relationships/audio" Target="../media/media7.WAV"/><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2.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21.png"/><Relationship Id="rId5" Type="http://schemas.openxmlformats.org/officeDocument/2006/relationships/oleObject" Target="../embeddings/oleObject5.bin"/><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0.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24.png"/><Relationship Id="rId5" Type="http://schemas.openxmlformats.org/officeDocument/2006/relationships/oleObject" Target="../embeddings/oleObject6.bin"/><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4.png"/><Relationship Id="rId5" Type="http://schemas.openxmlformats.org/officeDocument/2006/relationships/oleObject" Target="../embeddings/oleObject7.bin"/><Relationship Id="rId4"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image" Target="../media/image23.jpeg"/><Relationship Id="rId4"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23.jpeg"/><Relationship Id="rId4"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6.xml"/><Relationship Id="rId7" Type="http://schemas.openxmlformats.org/officeDocument/2006/relationships/image" Target="../media/image27.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oleObject" Target="../embeddings/oleObject8.bin"/><Relationship Id="rId5" Type="http://schemas.openxmlformats.org/officeDocument/2006/relationships/image" Target="../media/image23.jpeg"/><Relationship Id="rId4"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8.png"/><Relationship Id="rId5" Type="http://schemas.openxmlformats.org/officeDocument/2006/relationships/oleObject" Target="../embeddings/oleObject9.bin"/><Relationship Id="rId4"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6.xml"/><Relationship Id="rId7" Type="http://schemas.openxmlformats.org/officeDocument/2006/relationships/image" Target="../media/image29.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oleObject" Target="../embeddings/oleObject10.bin"/><Relationship Id="rId5" Type="http://schemas.openxmlformats.org/officeDocument/2006/relationships/image" Target="../media/image23.jpeg"/><Relationship Id="rId4" Type="http://schemas.openxmlformats.org/officeDocument/2006/relationships/notesSlide" Target="../notesSlides/notesSlide21.xml"/><Relationship Id="rId9" Type="http://schemas.openxmlformats.org/officeDocument/2006/relationships/image" Target="../media/image30.png"/></Relationships>
</file>

<file path=ppt/slides/_rels/slide2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31.wmf"/><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oleObject" Target="../embeddings/oleObject11.bin"/><Relationship Id="rId5" Type="http://schemas.openxmlformats.org/officeDocument/2006/relationships/image" Target="../media/image23.jpeg"/><Relationship Id="rId4" Type="http://schemas.openxmlformats.org/officeDocument/2006/relationships/notesSlide" Target="../notesSlides/notesSlide22.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2.emf"/><Relationship Id="rId4" Type="http://schemas.openxmlformats.org/officeDocument/2006/relationships/oleObject" Target="../embeddings/oleObject12.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4.png"/><Relationship Id="rId5" Type="http://schemas.openxmlformats.org/officeDocument/2006/relationships/oleObject" Target="../embeddings/oleObject13.bin"/><Relationship Id="rId4" Type="http://schemas.openxmlformats.org/officeDocument/2006/relationships/notesSlide" Target="../notesSlides/notesSlide25.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5.png"/><Relationship Id="rId5" Type="http://schemas.openxmlformats.org/officeDocument/2006/relationships/image" Target="../media/image23.jpeg"/><Relationship Id="rId4" Type="http://schemas.openxmlformats.org/officeDocument/2006/relationships/notesSlide" Target="../notesSlides/notesSlide26.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png"/><Relationship Id="rId5" Type="http://schemas.openxmlformats.org/officeDocument/2006/relationships/image" Target="../media/image37.png"/><Relationship Id="rId4" Type="http://schemas.openxmlformats.org/officeDocument/2006/relationships/notesSlide" Target="../notesSlides/notesSlide2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notesSlide" Target="../notesSlides/notesSlide30.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8.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s://el.wikipedia.org/wiki/%CE%93%CE%BB%CF%85%CE%BA%CF%8C%CE%B6%CE%B7" TargetMode="External"/><Relationship Id="rId7" Type="http://schemas.openxmlformats.org/officeDocument/2006/relationships/hyperlink" Target="https://el.wikipedia.org/wiki/%CE%A0%CE%AC%CE%B3%CE%BA%CF%81%CE%B5%CE%B1%CF%82"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el.wikipedia.org/wiki/%CE%9F%CF%81%CE%BC%CF%8C%CE%BD%CE%B5%CF%82" TargetMode="External"/><Relationship Id="rId5" Type="http://schemas.openxmlformats.org/officeDocument/2006/relationships/hyperlink" Target="https://el.wikipedia.org/wiki/%CE%93%CE%BB%CF%85%CE%BA%CE%B1%CE%B3%CF%8C%CE%BD%CE%B7" TargetMode="External"/><Relationship Id="rId10" Type="http://schemas.openxmlformats.org/officeDocument/2006/relationships/comments" Target="../comments/comment1.xml"/><Relationship Id="rId4" Type="http://schemas.openxmlformats.org/officeDocument/2006/relationships/hyperlink" Target="https://el.wikipedia.org/wiki/%CE%91%CE%AF%CE%BC%CE%B1" TargetMode="External"/><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12.png"/><Relationship Id="rId5" Type="http://schemas.openxmlformats.org/officeDocument/2006/relationships/oleObject" Target="../embeddings/oleObject2.bin"/><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2E7E0D4A-746A-4AFE-A7C5-7BCBFD9AE6AA}"/>
              </a:ext>
            </a:extLst>
          </p:cNvPr>
          <p:cNvSpPr>
            <a:spLocks noGrp="1" noChangeArrowheads="1"/>
          </p:cNvSpPr>
          <p:nvPr>
            <p:ph type="title"/>
          </p:nvPr>
        </p:nvSpPr>
        <p:spPr/>
        <p:txBody>
          <a:bodyPr/>
          <a:lstStyle/>
          <a:p>
            <a:r>
              <a:rPr lang="el-GR" altLang="en-US" dirty="0"/>
              <a:t>ΤΟ ΓΕΝΕΤΙΚΟ ΥΛΙΚΟ</a:t>
            </a:r>
            <a:r>
              <a:rPr lang="en-US" altLang="en-US" dirty="0"/>
              <a:t> </a:t>
            </a:r>
            <a:r>
              <a:rPr lang="el-GR" altLang="en-US" dirty="0"/>
              <a:t>ΚΑΙ ΤΑ ΛΑΘΗ ΤΟΥ: ΓΙΑ ΤΙΣ ΜΕΤΑΛΛΑΞΕΙΣ</a:t>
            </a:r>
          </a:p>
        </p:txBody>
      </p:sp>
      <p:sp>
        <p:nvSpPr>
          <p:cNvPr id="3075" name="Content Placeholder 2">
            <a:extLst>
              <a:ext uri="{FF2B5EF4-FFF2-40B4-BE49-F238E27FC236}">
                <a16:creationId xmlns:a16="http://schemas.microsoft.com/office/drawing/2014/main" id="{E55628C7-7B66-4D88-81E6-B216C8BCB029}"/>
              </a:ext>
            </a:extLst>
          </p:cNvPr>
          <p:cNvSpPr>
            <a:spLocks noGrp="1" noChangeArrowheads="1"/>
          </p:cNvSpPr>
          <p:nvPr>
            <p:ph idx="1"/>
          </p:nvPr>
        </p:nvSpPr>
        <p:spPr>
          <a:xfrm>
            <a:off x="457200" y="2420888"/>
            <a:ext cx="8229600" cy="4525963"/>
          </a:xfrm>
        </p:spPr>
        <p:txBody>
          <a:bodyPr/>
          <a:lstStyle/>
          <a:p>
            <a:pPr algn="ctr">
              <a:buFontTx/>
              <a:buNone/>
            </a:pPr>
            <a:r>
              <a:rPr lang="el-GR" altLang="en-US" dirty="0"/>
              <a:t>(Α) Η έννοια του γενετικού κώδικα (ΓΚ).</a:t>
            </a:r>
          </a:p>
          <a:p>
            <a:pPr algn="ctr">
              <a:buFontTx/>
              <a:buNone/>
            </a:pPr>
            <a:r>
              <a:rPr lang="el-GR" altLang="en-US" dirty="0"/>
              <a:t>(Β) Λάθη του ΓΚ: = Η κινητήρια δύναμη της Εξέλιξης μέσω ΦΕ. </a:t>
            </a:r>
          </a:p>
          <a:p>
            <a:pPr algn="ctr">
              <a:buFontTx/>
              <a:buNone/>
            </a:pPr>
            <a:endParaRPr lang="el-GR" altLang="en-US" dirty="0"/>
          </a:p>
        </p:txBody>
      </p:sp>
      <p:pic>
        <p:nvPicPr>
          <p:cNvPr id="2" name="Εγγεγραμμένος ήχος">
            <a:hlinkClick r:id="" action="ppaction://media"/>
            <a:extLst>
              <a:ext uri="{FF2B5EF4-FFF2-40B4-BE49-F238E27FC236}">
                <a16:creationId xmlns:a16="http://schemas.microsoft.com/office/drawing/2014/main" id="{B8012BD8-01E6-4177-BFF1-4653C157AE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974475" y="508518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4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5122">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3_14d">
            <a:extLst>
              <a:ext uri="{FF2B5EF4-FFF2-40B4-BE49-F238E27FC236}">
                <a16:creationId xmlns:a16="http://schemas.microsoft.com/office/drawing/2014/main" id="{DBDB7144-604E-4D0E-9AF3-FD6C4A52FF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3500" y="1571625"/>
            <a:ext cx="3751263"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 descr="3_14c">
            <a:extLst>
              <a:ext uri="{FF2B5EF4-FFF2-40B4-BE49-F238E27FC236}">
                <a16:creationId xmlns:a16="http://schemas.microsoft.com/office/drawing/2014/main" id="{F14AD4B5-B8CB-4871-9883-26B15D32D8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25" y="2071688"/>
            <a:ext cx="4500563"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2">
            <a:extLst>
              <a:ext uri="{FF2B5EF4-FFF2-40B4-BE49-F238E27FC236}">
                <a16:creationId xmlns:a16="http://schemas.microsoft.com/office/drawing/2014/main" id="{2FD3CDDC-1C52-4297-9AC6-BE3EB870DA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28625"/>
            <a:ext cx="45339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corded Sound">
            <a:hlinkClick r:id="" action="ppaction://media"/>
            <a:extLst>
              <a:ext uri="{FF2B5EF4-FFF2-40B4-BE49-F238E27FC236}">
                <a16:creationId xmlns:a16="http://schemas.microsoft.com/office/drawing/2014/main" id="{3DD292D6-85F9-4E78-BABB-3749C76497A2}"/>
              </a:ext>
            </a:extLst>
          </p:cNvPr>
          <p:cNvPicPr>
            <a:picLocks noChangeAspect="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79859"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6" name="Object 2">
            <a:extLst>
              <a:ext uri="{FF2B5EF4-FFF2-40B4-BE49-F238E27FC236}">
                <a16:creationId xmlns:a16="http://schemas.microsoft.com/office/drawing/2014/main" id="{5B10F05E-F5C6-4DEB-92B3-4B4FED354A16}"/>
              </a:ext>
            </a:extLst>
          </p:cNvPr>
          <p:cNvGraphicFramePr>
            <a:graphicFrameLocks noChangeAspect="1"/>
          </p:cNvGraphicFramePr>
          <p:nvPr>
            <p:extLst>
              <p:ext uri="{D42A27DB-BD31-4B8C-83A1-F6EECF244321}">
                <p14:modId xmlns:p14="http://schemas.microsoft.com/office/powerpoint/2010/main" val="2659921441"/>
              </p:ext>
            </p:extLst>
          </p:nvPr>
        </p:nvGraphicFramePr>
        <p:xfrm>
          <a:off x="179512" y="1196752"/>
          <a:ext cx="3623243" cy="2709863"/>
        </p:xfrm>
        <a:graphic>
          <a:graphicData uri="http://schemas.openxmlformats.org/presentationml/2006/ole">
            <mc:AlternateContent xmlns:mc="http://schemas.openxmlformats.org/markup-compatibility/2006">
              <mc:Choice xmlns:v="urn:schemas-microsoft-com:vml" Requires="v">
                <p:oleObj name="Acrobat Document" r:id="rId7" imgW="6838868" imgH="5114701" progId="AcroExch.Document.7">
                  <p:embed/>
                </p:oleObj>
              </mc:Choice>
              <mc:Fallback>
                <p:oleObj name="Acrobat Document" r:id="rId7" imgW="6838868" imgH="5114701" progId="AcroExch.Document.7">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512" y="1196752"/>
                        <a:ext cx="3623243" cy="2709863"/>
                      </a:xfrm>
                      <a:prstGeom prst="rect">
                        <a:avLst/>
                      </a:prstGeom>
                      <a:noFill/>
                      <a:ln>
                        <a:noFill/>
                      </a:ln>
                      <a:effectLst/>
                    </p:spPr>
                  </p:pic>
                </p:oleObj>
              </mc:Fallback>
            </mc:AlternateContent>
          </a:graphicData>
        </a:graphic>
      </p:graphicFrame>
      <p:pic>
        <p:nvPicPr>
          <p:cNvPr id="3" name="Recorded Sound">
            <a:hlinkClick r:id="" action="ppaction://media"/>
            <a:extLst>
              <a:ext uri="{FF2B5EF4-FFF2-40B4-BE49-F238E27FC236}">
                <a16:creationId xmlns:a16="http://schemas.microsoft.com/office/drawing/2014/main" id="{672F3580-B07F-4CB5-94D6-38C74E42B1FB}"/>
              </a:ext>
            </a:extLst>
          </p:cNvPr>
          <p:cNvPicPr>
            <a:picLocks noChangeAspect="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2123728" y="2924944"/>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ct 2">
            <a:extLst>
              <a:ext uri="{FF2B5EF4-FFF2-40B4-BE49-F238E27FC236}">
                <a16:creationId xmlns:a16="http://schemas.microsoft.com/office/drawing/2014/main" id="{3F3B3B20-F5F5-4EC2-8759-1DCDF4C81161}"/>
              </a:ext>
            </a:extLst>
          </p:cNvPr>
          <p:cNvGraphicFramePr>
            <a:graphicFrameLocks noChangeAspect="1"/>
          </p:cNvGraphicFramePr>
          <p:nvPr>
            <p:extLst>
              <p:ext uri="{D42A27DB-BD31-4B8C-83A1-F6EECF244321}">
                <p14:modId xmlns:p14="http://schemas.microsoft.com/office/powerpoint/2010/main" val="1807831631"/>
              </p:ext>
            </p:extLst>
          </p:nvPr>
        </p:nvGraphicFramePr>
        <p:xfrm>
          <a:off x="4572000" y="1057529"/>
          <a:ext cx="3995539" cy="2988307"/>
        </p:xfrm>
        <a:graphic>
          <a:graphicData uri="http://schemas.openxmlformats.org/presentationml/2006/ole">
            <mc:AlternateContent xmlns:mc="http://schemas.openxmlformats.org/markup-compatibility/2006">
              <mc:Choice xmlns:v="urn:schemas-microsoft-com:vml" Requires="v">
                <p:oleObj name="Acrobat Document" r:id="rId10" imgW="6838868" imgH="5114701" progId="Acrobat.Document.DC">
                  <p:embed/>
                </p:oleObj>
              </mc:Choice>
              <mc:Fallback>
                <p:oleObj name="Acrobat Document" r:id="rId10" imgW="6838868" imgH="5114701" progId="Acrobat.Document.DC">
                  <p:embed/>
                  <p:pic>
                    <p:nvPicPr>
                      <p:cNvPr id="23554" name="Object 2">
                        <a:extLst>
                          <a:ext uri="{FF2B5EF4-FFF2-40B4-BE49-F238E27FC236}">
                            <a16:creationId xmlns:a16="http://schemas.microsoft.com/office/drawing/2014/main" id="{2AD51477-CF58-4B3C-BE73-DFA8514939C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0" y="1057529"/>
                        <a:ext cx="3995539" cy="2988307"/>
                      </a:xfrm>
                      <a:prstGeom prst="rect">
                        <a:avLst/>
                      </a:prstGeom>
                      <a:noFill/>
                      <a:ln>
                        <a:noFill/>
                      </a:ln>
                      <a:effectLst/>
                    </p:spPr>
                  </p:pic>
                </p:oleObj>
              </mc:Fallback>
            </mc:AlternateContent>
          </a:graphicData>
        </a:graphic>
      </p:graphicFrame>
      <p:pic>
        <p:nvPicPr>
          <p:cNvPr id="7" name="Recorded Sound">
            <a:hlinkClick r:id="" action="ppaction://media"/>
            <a:extLst>
              <a:ext uri="{FF2B5EF4-FFF2-40B4-BE49-F238E27FC236}">
                <a16:creationId xmlns:a16="http://schemas.microsoft.com/office/drawing/2014/main" id="{5F5D5EEB-003F-4976-AAD6-DDDDD8315B39}"/>
              </a:ext>
            </a:extLst>
          </p:cNvPr>
          <p:cNvPicPr>
            <a:picLocks noChangeAspect="1"/>
          </p:cNvPicPr>
          <p:nvPr>
            <a:audioFile r:link="rId4"/>
            <p:extLst>
              <p:ext uri="{DAA4B4D4-6D71-4841-9C94-3DE7FCFB9230}">
                <p14:media xmlns:p14="http://schemas.microsoft.com/office/powerpoint/2010/main" r:embed="rId3"/>
              </p:ext>
            </p:extLst>
          </p:nvPr>
        </p:nvPicPr>
        <p:blipFill>
          <a:blip r:embed="rId12">
            <a:extLst>
              <a:ext uri="{28A0092B-C50C-407E-A947-70E740481C1C}">
                <a14:useLocalDpi xmlns:a14="http://schemas.microsoft.com/office/drawing/2010/main" val="0"/>
              </a:ext>
            </a:extLst>
          </a:blip>
          <a:srcRect/>
          <a:stretch>
            <a:fillRect/>
          </a:stretch>
        </p:blipFill>
        <p:spPr bwMode="auto">
          <a:xfrm>
            <a:off x="6264969" y="25941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15259"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33310" fill="hold"/>
                                        <p:tgtEl>
                                          <p:spTgt spid="7"/>
                                        </p:tgtEl>
                                      </p:cBhvr>
                                    </p:cmd>
                                  </p:childTnLst>
                                </p:cTn>
                              </p:par>
                            </p:childTnLst>
                          </p:cTn>
                        </p:par>
                      </p:childTnLst>
                    </p:cTn>
                  </p:par>
                </p:childTnLst>
              </p:cTn>
              <p:nextCondLst>
                <p:cond evt="onClick" delay="0">
                  <p:tgtEl>
                    <p:spTgt spid="7"/>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Object 4">
            <a:extLst>
              <a:ext uri="{FF2B5EF4-FFF2-40B4-BE49-F238E27FC236}">
                <a16:creationId xmlns:a16="http://schemas.microsoft.com/office/drawing/2014/main" id="{7FF38CCE-E242-4D28-B76B-6318D207093A}"/>
              </a:ext>
            </a:extLst>
          </p:cNvPr>
          <p:cNvGraphicFramePr>
            <a:graphicFrameLocks noChangeAspect="1"/>
          </p:cNvGraphicFramePr>
          <p:nvPr/>
        </p:nvGraphicFramePr>
        <p:xfrm>
          <a:off x="323850" y="409575"/>
          <a:ext cx="8569325" cy="6091238"/>
        </p:xfrm>
        <a:graphic>
          <a:graphicData uri="http://schemas.openxmlformats.org/presentationml/2006/ole">
            <mc:AlternateContent xmlns:mc="http://schemas.openxmlformats.org/markup-compatibility/2006">
              <mc:Choice xmlns:v="urn:schemas-microsoft-com:vml" Requires="v">
                <p:oleObj name="Εικόνα bitmap" r:id="rId5" imgW="4742857" imgH="3371429" progId="Paint.Picture">
                  <p:embed/>
                </p:oleObj>
              </mc:Choice>
              <mc:Fallback>
                <p:oleObj name="Εικόνα bitmap" r:id="rId5" imgW="4742857" imgH="3371429"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409575"/>
                        <a:ext cx="8569325" cy="609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579" name="Text Box 5">
            <a:extLst>
              <a:ext uri="{FF2B5EF4-FFF2-40B4-BE49-F238E27FC236}">
                <a16:creationId xmlns:a16="http://schemas.microsoft.com/office/drawing/2014/main" id="{35E9B0D0-DE43-4608-AF1F-ED8AEA349D32}"/>
              </a:ext>
            </a:extLst>
          </p:cNvPr>
          <p:cNvSpPr txBox="1">
            <a:spLocks noChangeArrowheads="1"/>
          </p:cNvSpPr>
          <p:nvPr/>
        </p:nvSpPr>
        <p:spPr bwMode="auto">
          <a:xfrm>
            <a:off x="5003800" y="620713"/>
            <a:ext cx="19446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l-GR" altLang="en-US" sz="1800"/>
              <a:t>Δύο αμινοξέα</a:t>
            </a:r>
          </a:p>
        </p:txBody>
      </p:sp>
      <p:sp>
        <p:nvSpPr>
          <p:cNvPr id="24580" name="Text Box 6">
            <a:extLst>
              <a:ext uri="{FF2B5EF4-FFF2-40B4-BE49-F238E27FC236}">
                <a16:creationId xmlns:a16="http://schemas.microsoft.com/office/drawing/2014/main" id="{8F64ED7A-DAC1-4899-AC47-338E47295EDA}"/>
              </a:ext>
            </a:extLst>
          </p:cNvPr>
          <p:cNvSpPr txBox="1">
            <a:spLocks noChangeArrowheads="1"/>
          </p:cNvSpPr>
          <p:nvPr/>
        </p:nvSpPr>
        <p:spPr bwMode="auto">
          <a:xfrm>
            <a:off x="1763713" y="2636838"/>
            <a:ext cx="2952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l-GR" altLang="en-US" sz="1800"/>
              <a:t>Δύο αμινοξέα που ενώνονται μεταξύ τους</a:t>
            </a:r>
          </a:p>
        </p:txBody>
      </p:sp>
      <p:sp>
        <p:nvSpPr>
          <p:cNvPr id="24581" name="Text Box 7">
            <a:extLst>
              <a:ext uri="{FF2B5EF4-FFF2-40B4-BE49-F238E27FC236}">
                <a16:creationId xmlns:a16="http://schemas.microsoft.com/office/drawing/2014/main" id="{4033EDB4-53B8-4D2D-86D9-6527795E3DF3}"/>
              </a:ext>
            </a:extLst>
          </p:cNvPr>
          <p:cNvSpPr txBox="1">
            <a:spLocks noChangeArrowheads="1"/>
          </p:cNvSpPr>
          <p:nvPr/>
        </p:nvSpPr>
        <p:spPr bwMode="auto">
          <a:xfrm flipV="1">
            <a:off x="5076825" y="2921000"/>
            <a:ext cx="38877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l-GR" altLang="en-US" sz="1800"/>
          </a:p>
        </p:txBody>
      </p:sp>
      <p:sp>
        <p:nvSpPr>
          <p:cNvPr id="24582" name="Text Box 8">
            <a:extLst>
              <a:ext uri="{FF2B5EF4-FFF2-40B4-BE49-F238E27FC236}">
                <a16:creationId xmlns:a16="http://schemas.microsoft.com/office/drawing/2014/main" id="{505AEC49-EB69-4E39-81A4-DA02E4FF6AF2}"/>
              </a:ext>
            </a:extLst>
          </p:cNvPr>
          <p:cNvSpPr txBox="1">
            <a:spLocks noChangeArrowheads="1"/>
          </p:cNvSpPr>
          <p:nvPr/>
        </p:nvSpPr>
        <p:spPr bwMode="auto">
          <a:xfrm>
            <a:off x="5076825" y="2781300"/>
            <a:ext cx="38163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l-GR" altLang="en-US" sz="1800"/>
              <a:t>Για να φτιάξουν ένα διπεπτίδιο (κανονικά θα έπρεπε να λέγεται «διαμινοξύ») </a:t>
            </a:r>
          </a:p>
        </p:txBody>
      </p:sp>
      <p:pic>
        <p:nvPicPr>
          <p:cNvPr id="7" name="Recorded Sound">
            <a:hlinkClick r:id="" action="ppaction://media"/>
            <a:extLst>
              <a:ext uri="{FF2B5EF4-FFF2-40B4-BE49-F238E27FC236}">
                <a16:creationId xmlns:a16="http://schemas.microsoft.com/office/drawing/2014/main" id="{13D3E61C-9211-462D-9F94-7308E0B3DD56}"/>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85849"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Ορθογώνιο 2">
            <a:extLst>
              <a:ext uri="{FF2B5EF4-FFF2-40B4-BE49-F238E27FC236}">
                <a16:creationId xmlns:a16="http://schemas.microsoft.com/office/drawing/2014/main" id="{7419A8A5-9226-4D72-885C-33CF1B7ED036}"/>
              </a:ext>
            </a:extLst>
          </p:cNvPr>
          <p:cNvSpPr/>
          <p:nvPr/>
        </p:nvSpPr>
        <p:spPr>
          <a:xfrm>
            <a:off x="179512" y="836712"/>
            <a:ext cx="8784976" cy="5563831"/>
          </a:xfrm>
          <a:prstGeom prst="rect">
            <a:avLst/>
          </a:prstGeom>
        </p:spPr>
        <p:txBody>
          <a:bodyPr wrap="square">
            <a:spAutoFit/>
          </a:bodyPr>
          <a:lstStyle/>
          <a:p>
            <a:pPr>
              <a:lnSpc>
                <a:spcPct val="150000"/>
              </a:lnSpc>
              <a:spcBef>
                <a:spcPts val="0"/>
              </a:spcBef>
              <a:spcAft>
                <a:spcPts val="0"/>
              </a:spcAft>
            </a:pPr>
            <a:r>
              <a:rPr lang="el-GR" sz="2400" dirty="0">
                <a:effectLst/>
                <a:latin typeface="+mj-lt"/>
                <a:ea typeface="Times New Roman" panose="02020603050405020304" pitchFamily="18" charset="0"/>
                <a:cs typeface="Times New Roman" panose="02020603050405020304" pitchFamily="18" charset="0"/>
              </a:rPr>
              <a:t>Το γάλα περιέχει μια μικρή ποσότητα από σχεδόν κάθε θρεπτικό συστατικό που χρειάζεται το ανθρώπινο σώμα:</a:t>
            </a:r>
            <a:endParaRPr lang="en-US" sz="2400" dirty="0">
              <a:effectLst/>
              <a:latin typeface="+mj-lt"/>
              <a:ea typeface="Calibri" panose="020F0502020204030204" pitchFamily="34" charset="0"/>
              <a:cs typeface="Times New Roman" panose="02020603050405020304" pitchFamily="18" charset="0"/>
            </a:endParaRPr>
          </a:p>
          <a:p>
            <a:pPr>
              <a:lnSpc>
                <a:spcPct val="150000"/>
              </a:lnSpc>
              <a:spcBef>
                <a:spcPts val="0"/>
              </a:spcBef>
              <a:spcAft>
                <a:spcPts val="0"/>
              </a:spcAft>
            </a:pPr>
            <a:r>
              <a:rPr lang="el-GR" sz="2400" dirty="0">
                <a:effectLst/>
                <a:latin typeface="+mj-lt"/>
                <a:ea typeface="Times New Roman" panose="02020603050405020304" pitchFamily="18" charset="0"/>
                <a:cs typeface="Times New Roman" panose="02020603050405020304" pitchFamily="18" charset="0"/>
              </a:rPr>
              <a:t>Α. Δομικές Πρωτεΐνες: 1 φλιτζάνι πλήρες γάλα περιέχει 8 γραμμάρια (Δομικής) πρωτεΐνης.</a:t>
            </a:r>
            <a:endParaRPr lang="en-US" sz="2400" dirty="0">
              <a:effectLst/>
              <a:latin typeface="+mj-lt"/>
              <a:ea typeface="Calibri" panose="020F0502020204030204" pitchFamily="34" charset="0"/>
              <a:cs typeface="Times New Roman" panose="02020603050405020304" pitchFamily="18" charset="0"/>
            </a:endParaRPr>
          </a:p>
          <a:p>
            <a:pPr>
              <a:lnSpc>
                <a:spcPct val="150000"/>
              </a:lnSpc>
              <a:spcBef>
                <a:spcPts val="0"/>
              </a:spcBef>
              <a:spcAft>
                <a:spcPts val="0"/>
              </a:spcAft>
            </a:pPr>
            <a:r>
              <a:rPr lang="el-GR" sz="2400" dirty="0">
                <a:effectLst/>
                <a:latin typeface="+mj-lt"/>
                <a:ea typeface="Times New Roman" panose="02020603050405020304" pitchFamily="18" charset="0"/>
                <a:cs typeface="Times New Roman" panose="02020603050405020304" pitchFamily="18" charset="0"/>
              </a:rPr>
              <a:t>Β. Κάποιες Λειτουργικές Πρωτεΐνες όπως η Ριβοφλαβίνη (βιταμίνη Β2).</a:t>
            </a:r>
            <a:endParaRPr lang="en-US" sz="2400" dirty="0">
              <a:effectLst/>
              <a:latin typeface="+mj-lt"/>
              <a:ea typeface="Calibri" panose="020F0502020204030204" pitchFamily="34" charset="0"/>
              <a:cs typeface="Times New Roman" panose="02020603050405020304" pitchFamily="18" charset="0"/>
            </a:endParaRPr>
          </a:p>
          <a:p>
            <a:pPr>
              <a:lnSpc>
                <a:spcPct val="150000"/>
              </a:lnSpc>
              <a:spcBef>
                <a:spcPts val="0"/>
              </a:spcBef>
              <a:spcAft>
                <a:spcPts val="0"/>
              </a:spcAft>
            </a:pPr>
            <a:r>
              <a:rPr lang="el-GR" sz="2400" dirty="0">
                <a:effectLst/>
                <a:latin typeface="+mj-lt"/>
                <a:ea typeface="Times New Roman" panose="02020603050405020304" pitchFamily="18" charset="0"/>
                <a:cs typeface="Times New Roman" panose="02020603050405020304" pitchFamily="18" charset="0"/>
              </a:rPr>
              <a:t>Γ. Έχει ιδιαίτερα υψηλή περιεκτικότητα σε ασβέστιο, φώσφορο.</a:t>
            </a:r>
          </a:p>
          <a:p>
            <a:pPr>
              <a:lnSpc>
                <a:spcPct val="150000"/>
              </a:lnSpc>
              <a:spcBef>
                <a:spcPts val="0"/>
              </a:spcBef>
              <a:spcAft>
                <a:spcPts val="0"/>
              </a:spcAft>
            </a:pPr>
            <a:endParaRPr lang="el-GR" sz="2400" dirty="0">
              <a:latin typeface="+mj-lt"/>
              <a:ea typeface="Calibri" panose="020F0502020204030204" pitchFamily="34" charset="0"/>
              <a:cs typeface="Times New Roman" panose="02020603050405020304" pitchFamily="18" charset="0"/>
            </a:endParaRPr>
          </a:p>
          <a:p>
            <a:pPr>
              <a:lnSpc>
                <a:spcPct val="150000"/>
              </a:lnSpc>
              <a:spcBef>
                <a:spcPts val="0"/>
              </a:spcBef>
              <a:spcAft>
                <a:spcPts val="0"/>
              </a:spcAft>
            </a:pPr>
            <a:r>
              <a:rPr lang="el-GR" sz="2400" dirty="0">
                <a:effectLst/>
                <a:latin typeface="+mj-lt"/>
                <a:ea typeface="Calibri" panose="020F0502020204030204" pitchFamily="34" charset="0"/>
                <a:cs typeface="Times New Roman" panose="02020603050405020304" pitchFamily="18" charset="0"/>
              </a:rPr>
              <a:t>Εννοείται πως όταν βράσουμε το γάλα πάνω από τους 50</a:t>
            </a:r>
            <a:r>
              <a:rPr lang="el-GR" sz="2400" baseline="30000" dirty="0">
                <a:effectLst/>
                <a:latin typeface="+mj-lt"/>
                <a:ea typeface="Calibri" panose="020F0502020204030204" pitchFamily="34" charset="0"/>
                <a:cs typeface="Times New Roman" panose="02020603050405020304" pitchFamily="18" charset="0"/>
              </a:rPr>
              <a:t>ο </a:t>
            </a:r>
            <a:r>
              <a:rPr lang="el-GR" dirty="0"/>
              <a:t>( όσο αντέχει το δάκτυλό μας)  </a:t>
            </a:r>
            <a:r>
              <a:rPr lang="en-US" dirty="0"/>
              <a:t> </a:t>
            </a:r>
            <a:r>
              <a:rPr lang="el-GR" sz="2400" dirty="0">
                <a:latin typeface="+mj-lt"/>
              </a:rPr>
              <a:t>καταστρέφεται μόνο η Βιταμίνη Β2.</a:t>
            </a:r>
            <a:r>
              <a:rPr lang="en-US" sz="2400" dirty="0">
                <a:latin typeface="+mj-lt"/>
              </a:rPr>
              <a:t> </a:t>
            </a:r>
            <a:endParaRPr lang="en-US" sz="2400" dirty="0">
              <a:effectLst/>
              <a:latin typeface="+mj-lt"/>
              <a:ea typeface="Calibri" panose="020F0502020204030204" pitchFamily="34" charset="0"/>
              <a:cs typeface="Times New Roman" panose="02020603050405020304" pitchFamily="18" charset="0"/>
            </a:endParaRPr>
          </a:p>
        </p:txBody>
      </p:sp>
      <p:sp>
        <p:nvSpPr>
          <p:cNvPr id="4" name="Τίτλος 3">
            <a:extLst>
              <a:ext uri="{FF2B5EF4-FFF2-40B4-BE49-F238E27FC236}">
                <a16:creationId xmlns:a16="http://schemas.microsoft.com/office/drawing/2014/main" id="{41022FA3-D5F0-4D83-B02F-41AAD66089E5}"/>
              </a:ext>
            </a:extLst>
          </p:cNvPr>
          <p:cNvSpPr>
            <a:spLocks noGrp="1"/>
          </p:cNvSpPr>
          <p:nvPr>
            <p:ph type="title"/>
          </p:nvPr>
        </p:nvSpPr>
        <p:spPr>
          <a:xfrm>
            <a:off x="457200" y="188640"/>
            <a:ext cx="8229600" cy="792088"/>
          </a:xfrm>
        </p:spPr>
        <p:txBody>
          <a:bodyPr>
            <a:normAutofit fontScale="90000"/>
          </a:bodyPr>
          <a:lstStyle/>
          <a:p>
            <a:br>
              <a:rPr lang="el-GR" sz="2800" b="1" dirty="0">
                <a:latin typeface="Times New Roman" panose="02020603050405020304" pitchFamily="18" charset="0"/>
                <a:ea typeface="Times New Roman" panose="02020603050405020304" pitchFamily="18" charset="0"/>
                <a:cs typeface="Times New Roman" panose="02020603050405020304" pitchFamily="18" charset="0"/>
              </a:rPr>
            </a:br>
            <a:r>
              <a:rPr lang="el-GR" sz="2800" b="1" dirty="0">
                <a:latin typeface="Times New Roman" panose="02020603050405020304" pitchFamily="18" charset="0"/>
                <a:ea typeface="Times New Roman" panose="02020603050405020304" pitchFamily="18" charset="0"/>
                <a:cs typeface="Times New Roman" panose="02020603050405020304" pitchFamily="18" charset="0"/>
              </a:rPr>
              <a:t>Γάλα, Πρωτεΐνες και Βιταμίνες</a:t>
            </a:r>
            <a:br>
              <a:rPr lang="en-US" sz="36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Tree>
    <p:extLst>
      <p:ext uri="{BB962C8B-B14F-4D97-AF65-F5344CB8AC3E}">
        <p14:creationId xmlns:p14="http://schemas.microsoft.com/office/powerpoint/2010/main" val="13173905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6" name="Object 4">
            <a:extLst>
              <a:ext uri="{FF2B5EF4-FFF2-40B4-BE49-F238E27FC236}">
                <a16:creationId xmlns:a16="http://schemas.microsoft.com/office/drawing/2014/main" id="{A1DF3312-D36F-45E4-A075-3CA8262E52DA}"/>
              </a:ext>
            </a:extLst>
          </p:cNvPr>
          <p:cNvGraphicFramePr>
            <a:graphicFrameLocks noChangeAspect="1"/>
          </p:cNvGraphicFramePr>
          <p:nvPr/>
        </p:nvGraphicFramePr>
        <p:xfrm>
          <a:off x="323850" y="765175"/>
          <a:ext cx="8496300" cy="5184775"/>
        </p:xfrm>
        <a:graphic>
          <a:graphicData uri="http://schemas.openxmlformats.org/presentationml/2006/ole">
            <mc:AlternateContent xmlns:mc="http://schemas.openxmlformats.org/markup-compatibility/2006">
              <mc:Choice xmlns:v="urn:schemas-microsoft-com:vml" Requires="v">
                <p:oleObj name="Εικόνα bitmap" r:id="rId5" imgW="5952381" imgH="2838846" progId="Paint.Picture">
                  <p:embed/>
                </p:oleObj>
              </mc:Choice>
              <mc:Fallback>
                <p:oleObj name="Εικόνα bitmap" r:id="rId5" imgW="5952381" imgH="2838846"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765175"/>
                        <a:ext cx="8496300"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 name="Recorded Sound">
            <a:hlinkClick r:id="" action="ppaction://media"/>
            <a:extLst>
              <a:ext uri="{FF2B5EF4-FFF2-40B4-BE49-F238E27FC236}">
                <a16:creationId xmlns:a16="http://schemas.microsoft.com/office/drawing/2014/main" id="{F0B7630A-FC68-4F1A-9998-743DD9A50F91}"/>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90550"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8674" name="Text Box 4">
            <a:extLst>
              <a:ext uri="{FF2B5EF4-FFF2-40B4-BE49-F238E27FC236}">
                <a16:creationId xmlns:a16="http://schemas.microsoft.com/office/drawing/2014/main" id="{9BF63EAA-0875-458D-BB4C-E4606AE858F7}"/>
              </a:ext>
            </a:extLst>
          </p:cNvPr>
          <p:cNvSpPr txBox="1">
            <a:spLocks noChangeArrowheads="1"/>
          </p:cNvSpPr>
          <p:nvPr/>
        </p:nvSpPr>
        <p:spPr bwMode="auto">
          <a:xfrm>
            <a:off x="395350" y="476672"/>
            <a:ext cx="8353300" cy="624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l-GR" altLang="en-US" sz="2000" dirty="0"/>
              <a:t>Μια ενδιαφέρουσα πτυχή στην ιστορία της Γενετικής πληροφορίας είναι το γεγονός πως το </a:t>
            </a:r>
            <a:r>
              <a:rPr lang="en-US" altLang="en-US" sz="2000" dirty="0"/>
              <a:t>DNA </a:t>
            </a:r>
            <a:r>
              <a:rPr lang="el-GR" altLang="en-US" sz="2000" dirty="0"/>
              <a:t>ανακαλύφθηκε σχεδόν ταυτόχρονα με την Θεωρία της Εξέλιξης και τους νόμους του </a:t>
            </a:r>
            <a:r>
              <a:rPr lang="en-US" altLang="en-US" sz="2000" dirty="0"/>
              <a:t>Mendel. </a:t>
            </a:r>
            <a:r>
              <a:rPr lang="el-GR" altLang="en-US" sz="2000" dirty="0"/>
              <a:t>Παρ’ όλα αυτά, την εποχή αυτή, </a:t>
            </a:r>
            <a:r>
              <a:rPr lang="el-GR" altLang="en-US" sz="2000" b="1" u="sng" dirty="0"/>
              <a:t>είναι</a:t>
            </a:r>
            <a:r>
              <a:rPr lang="el-GR" altLang="en-US" sz="2000" dirty="0"/>
              <a:t> ΟΙ ΠΡΩΤΕΪΝΕΣ ΠΟΥ ΘΕΩΡΟΥΝΤΑΙ ΥΠΟΨΗΦΙΑ ΜΟΡΙΑ ΜΕΤΑΦΟΡΑΣ ΚΑΙ ΜΕΤΑΒΙΒΑΣΗΣ ΤΗΣ ΓΕΝΕΤΙΚΗΣ ΠΛΗΡΟΦΟΡΙΑΣ</a:t>
            </a:r>
            <a:r>
              <a:rPr lang="en-US" altLang="en-US" sz="2000" dirty="0"/>
              <a:t> </a:t>
            </a:r>
            <a:r>
              <a:rPr lang="el-GR" altLang="en-US" sz="2000" dirty="0"/>
              <a:t>και όχι τα </a:t>
            </a:r>
            <a:r>
              <a:rPr lang="el-GR" altLang="en-US" sz="2000" dirty="0" err="1"/>
              <a:t>Νουκλεϊνικά</a:t>
            </a:r>
            <a:r>
              <a:rPr lang="el-GR" altLang="en-US" sz="2000" dirty="0"/>
              <a:t> Οξέα. (ΘΥΜΙΖΩ ΠΑΛΙ ΠΩΣ ΓΕΝΕΤΙΚΗ ΠΛΗΡΟΦΟΡΙΑ ΣΗΜΑΙΝΕΙ ΚΩΔΙΚΟΠΟΙΗΜΕΝΗ ΣΥΝΤΑΓΕΣ ΠΡΩΤΕΪΝΩΝ).</a:t>
            </a:r>
          </a:p>
          <a:p>
            <a:pPr eaLnBrk="1" hangingPunct="1">
              <a:defRPr/>
            </a:pPr>
            <a:r>
              <a:rPr lang="el-GR" sz="2000" dirty="0">
                <a:latin typeface="Arial" charset="0"/>
              </a:rPr>
              <a:t>Τί γνώριζαν;</a:t>
            </a:r>
          </a:p>
          <a:p>
            <a:pPr marL="342900" indent="-342900" eaLnBrk="1" hangingPunct="1">
              <a:buFontTx/>
              <a:buAutoNum type="arabicPeriod"/>
              <a:defRPr/>
            </a:pPr>
            <a:r>
              <a:rPr lang="el-GR" sz="2000" dirty="0">
                <a:latin typeface="Arial" charset="0"/>
              </a:rPr>
              <a:t>Ότι υπάρχουν χιλιάδες μόρια </a:t>
            </a:r>
            <a:r>
              <a:rPr lang="el-GR" sz="2000" dirty="0" err="1">
                <a:latin typeface="Arial" charset="0"/>
              </a:rPr>
              <a:t>πρωτεινών</a:t>
            </a:r>
            <a:r>
              <a:rPr lang="el-GR" sz="2000" dirty="0">
                <a:latin typeface="Arial" charset="0"/>
              </a:rPr>
              <a:t> που αποτελούνται από τα γνωστά 20 ΑΜΙΝΟΞΕΑ.</a:t>
            </a:r>
          </a:p>
          <a:p>
            <a:pPr marL="342900" indent="-342900" eaLnBrk="1" hangingPunct="1">
              <a:buFontTx/>
              <a:buAutoNum type="arabicPeriod"/>
              <a:defRPr/>
            </a:pPr>
            <a:r>
              <a:rPr lang="el-GR" sz="2000" dirty="0">
                <a:latin typeface="Arial" charset="0"/>
              </a:rPr>
              <a:t>Ότι η Γενετική Πληροφορία, δηλ. ο Γενετικός κώδικας, βρίσκεται (ΕΙΝΑΙ) στο </a:t>
            </a:r>
            <a:r>
              <a:rPr lang="en-US" sz="2000" dirty="0">
                <a:latin typeface="Arial" charset="0"/>
              </a:rPr>
              <a:t>DNA.</a:t>
            </a:r>
            <a:endParaRPr lang="el-GR" sz="2000" dirty="0">
              <a:latin typeface="Arial" charset="0"/>
            </a:endParaRPr>
          </a:p>
          <a:p>
            <a:pPr marL="342900" indent="-342900" eaLnBrk="1" hangingPunct="1">
              <a:buFontTx/>
              <a:buAutoNum type="arabicPeriod"/>
              <a:defRPr/>
            </a:pPr>
            <a:r>
              <a:rPr lang="el-GR" sz="2000" dirty="0">
                <a:latin typeface="Arial" charset="0"/>
              </a:rPr>
              <a:t>Ότι το </a:t>
            </a:r>
            <a:r>
              <a:rPr lang="en-US" sz="2000" dirty="0">
                <a:latin typeface="Arial" charset="0"/>
              </a:rPr>
              <a:t>DNA </a:t>
            </a:r>
            <a:r>
              <a:rPr lang="el-GR" sz="2000" dirty="0">
                <a:latin typeface="Arial" charset="0"/>
              </a:rPr>
              <a:t>βρίσκεται στον πυρήνα των κυττάρων και είναι μέρος της </a:t>
            </a:r>
            <a:r>
              <a:rPr lang="el-GR" sz="2000" dirty="0" err="1">
                <a:latin typeface="Arial" charset="0"/>
              </a:rPr>
              <a:t>Νουκλεϊνης</a:t>
            </a:r>
            <a:r>
              <a:rPr lang="el-GR" sz="2000" dirty="0">
                <a:latin typeface="Arial" charset="0"/>
              </a:rPr>
              <a:t>, που αποτελείται από </a:t>
            </a:r>
            <a:r>
              <a:rPr lang="en-US" sz="2000" dirty="0">
                <a:latin typeface="Arial" charset="0"/>
              </a:rPr>
              <a:t>DNA  </a:t>
            </a:r>
            <a:r>
              <a:rPr lang="el-GR" sz="2000" dirty="0">
                <a:latin typeface="Arial" charset="0"/>
              </a:rPr>
              <a:t>και από </a:t>
            </a:r>
            <a:r>
              <a:rPr lang="en-US" sz="2000" dirty="0">
                <a:latin typeface="Arial" charset="0"/>
              </a:rPr>
              <a:t>RNA</a:t>
            </a:r>
            <a:r>
              <a:rPr lang="el-GR" sz="2000" dirty="0">
                <a:latin typeface="Arial" charset="0"/>
              </a:rPr>
              <a:t>.</a:t>
            </a:r>
            <a:endParaRPr lang="en-US" sz="2000" dirty="0">
              <a:latin typeface="Arial" charset="0"/>
            </a:endParaRPr>
          </a:p>
          <a:p>
            <a:pPr marL="342900" indent="-342900" eaLnBrk="1" hangingPunct="1">
              <a:buFontTx/>
              <a:buAutoNum type="arabicPeriod"/>
              <a:defRPr/>
            </a:pPr>
            <a:r>
              <a:rPr lang="el-GR" sz="2000" dirty="0">
                <a:latin typeface="Arial" charset="0"/>
              </a:rPr>
              <a:t>Ότι το </a:t>
            </a:r>
            <a:r>
              <a:rPr lang="en-US" sz="2000" dirty="0">
                <a:latin typeface="Arial" charset="0"/>
              </a:rPr>
              <a:t>DNA</a:t>
            </a:r>
            <a:r>
              <a:rPr lang="el-GR" sz="2000" dirty="0">
                <a:latin typeface="Arial" charset="0"/>
              </a:rPr>
              <a:t> είναι ένα ΠΟΛΥΝΟΥΚΛΕΟΤΙΔΙΟ. </a:t>
            </a:r>
          </a:p>
          <a:p>
            <a:pPr marL="342900" indent="-342900" eaLnBrk="1" hangingPunct="1">
              <a:defRPr/>
            </a:pPr>
            <a:r>
              <a:rPr lang="el-GR" sz="2000" dirty="0">
                <a:latin typeface="Arial" charset="0"/>
              </a:rPr>
              <a:t>ΑΣ ΔΟΥΜΕ ΠΩΣ ΤΑ ΓΝΩΡΙΖΑΝ ΑΥΤΑ! </a:t>
            </a:r>
          </a:p>
          <a:p>
            <a:pPr eaLnBrk="1" hangingPunct="1">
              <a:spcBef>
                <a:spcPct val="50000"/>
              </a:spcBef>
              <a:buFontTx/>
              <a:buNone/>
            </a:pPr>
            <a:endParaRPr lang="el-GR" altLang="en-US" sz="2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735AF-3FBB-47E5-8AAA-E5238D833A0B}"/>
              </a:ext>
            </a:extLst>
          </p:cNvPr>
          <p:cNvSpPr>
            <a:spLocks noGrp="1"/>
          </p:cNvSpPr>
          <p:nvPr>
            <p:ph type="title"/>
          </p:nvPr>
        </p:nvSpPr>
        <p:spPr/>
        <p:txBody>
          <a:bodyPr/>
          <a:lstStyle/>
          <a:p>
            <a:r>
              <a:rPr lang="el-GR" sz="1800" dirty="0"/>
              <a:t>ΜΕ ΒΑΣΗ ΑΥΤΑ ΠΡΟΤΕΙΝΑΝ ΤΑ ΕΞΗΣ ΠΟΥ ΟΥΣΙΑΣΤΙΚΑ ΕΊΝΑΙ ΑΥΤΆ ΠΟΥ ΘΑ ΠΡΕΠΕΙ ΝΑ ΘΥΜΟΣΑΣΤΕ:</a:t>
            </a:r>
            <a:endParaRPr lang="en-US" sz="1800" dirty="0"/>
          </a:p>
        </p:txBody>
      </p:sp>
      <p:sp>
        <p:nvSpPr>
          <p:cNvPr id="3" name="TextBox 2">
            <a:extLst>
              <a:ext uri="{FF2B5EF4-FFF2-40B4-BE49-F238E27FC236}">
                <a16:creationId xmlns:a16="http://schemas.microsoft.com/office/drawing/2014/main" id="{95F6C646-25BC-4F9A-8F8E-879C95C2C805}"/>
              </a:ext>
            </a:extLst>
          </p:cNvPr>
          <p:cNvSpPr txBox="1"/>
          <p:nvPr/>
        </p:nvSpPr>
        <p:spPr>
          <a:xfrm>
            <a:off x="179512" y="1417638"/>
            <a:ext cx="8784976" cy="5078313"/>
          </a:xfrm>
          <a:prstGeom prst="rect">
            <a:avLst/>
          </a:prstGeom>
          <a:noFill/>
        </p:spPr>
        <p:txBody>
          <a:bodyPr wrap="square" rtlCol="0">
            <a:spAutoFit/>
          </a:bodyPr>
          <a:lstStyle/>
          <a:p>
            <a:pPr marL="342900" indent="-342900">
              <a:buAutoNum type="arabicPeriod"/>
            </a:pPr>
            <a:r>
              <a:rPr lang="el-GR" dirty="0"/>
              <a:t>Υπάρχουν 2 είδη Πολύ-</a:t>
            </a:r>
            <a:r>
              <a:rPr lang="el-GR" dirty="0" err="1"/>
              <a:t>Νουκλεοτιδίων</a:t>
            </a:r>
            <a:r>
              <a:rPr lang="el-GR" dirty="0"/>
              <a:t> (ΠΝ) που εμπλέκονται στη διαδικασία δόμησης μιας </a:t>
            </a:r>
            <a:r>
              <a:rPr lang="el-GR" dirty="0" err="1"/>
              <a:t>Πρωτεϊνης</a:t>
            </a:r>
            <a:r>
              <a:rPr lang="el-GR" dirty="0"/>
              <a:t>: Το </a:t>
            </a:r>
            <a:r>
              <a:rPr lang="en-US" dirty="0"/>
              <a:t>DNA (</a:t>
            </a:r>
            <a:r>
              <a:rPr lang="el-GR" dirty="0"/>
              <a:t>που αποτελείται από δύο αλυσίδες-Δίκλωνο)</a:t>
            </a:r>
            <a:r>
              <a:rPr lang="en-US" dirty="0"/>
              <a:t>  </a:t>
            </a:r>
            <a:r>
              <a:rPr lang="el-GR" dirty="0"/>
              <a:t>και το</a:t>
            </a:r>
            <a:r>
              <a:rPr lang="en-US" dirty="0"/>
              <a:t> RNA</a:t>
            </a:r>
            <a:r>
              <a:rPr lang="el-GR" dirty="0"/>
              <a:t> (που αποτελείται από μία αλυσίδα- Μονόκλωνο και απαντά σε 3 μορφές).</a:t>
            </a:r>
          </a:p>
          <a:p>
            <a:pPr marL="342900" indent="-342900">
              <a:buAutoNum type="arabicPeriod"/>
            </a:pPr>
            <a:r>
              <a:rPr lang="el-GR" dirty="0"/>
              <a:t>Το καθένα από τα δύο ΠΝ αποτελείται από πολλά </a:t>
            </a:r>
            <a:r>
              <a:rPr lang="el-GR" b="1" i="1" dirty="0" err="1"/>
              <a:t>Νουκλεοτίδια</a:t>
            </a:r>
            <a:r>
              <a:rPr lang="el-GR" dirty="0"/>
              <a:t>. Το κάθε Νουκλεοτίδιο αποτελείται από: Α. Ένα μόριο σακχάρου (</a:t>
            </a:r>
            <a:r>
              <a:rPr lang="el-GR" b="1" dirty="0" err="1"/>
              <a:t>Δεσόξυ-Ριβόζη</a:t>
            </a:r>
            <a:r>
              <a:rPr lang="el-GR" dirty="0"/>
              <a:t> ή </a:t>
            </a:r>
            <a:r>
              <a:rPr lang="el-GR" b="1" dirty="0" err="1"/>
              <a:t>Ριβόζη</a:t>
            </a:r>
            <a:r>
              <a:rPr lang="el-GR" dirty="0"/>
              <a:t>), Β. Ένα </a:t>
            </a:r>
            <a:r>
              <a:rPr lang="el-GR" b="1" dirty="0"/>
              <a:t>Φωσφορικό Οξύ</a:t>
            </a:r>
            <a:r>
              <a:rPr lang="el-GR" dirty="0"/>
              <a:t> (που χρησιμεύει για να ενώνει τα σάκχαρα), και Γ. Μία από τις 4 Βάσεις Αζώτου (</a:t>
            </a:r>
            <a:r>
              <a:rPr lang="el-GR" b="1" dirty="0" err="1"/>
              <a:t>Αδενίνη</a:t>
            </a:r>
            <a:r>
              <a:rPr lang="en-US" b="1" dirty="0"/>
              <a:t>-A</a:t>
            </a:r>
            <a:r>
              <a:rPr lang="el-GR" b="1" dirty="0"/>
              <a:t>, ή </a:t>
            </a:r>
            <a:r>
              <a:rPr lang="el-GR" b="1" dirty="0" err="1"/>
              <a:t>Γουανίνη</a:t>
            </a:r>
            <a:r>
              <a:rPr lang="en-US" b="1" dirty="0"/>
              <a:t>-G</a:t>
            </a:r>
            <a:r>
              <a:rPr lang="el-GR" b="1" dirty="0"/>
              <a:t>, ή </a:t>
            </a:r>
            <a:r>
              <a:rPr lang="el-GR" b="1" dirty="0" err="1"/>
              <a:t>Κυτοσίνη</a:t>
            </a:r>
            <a:r>
              <a:rPr lang="en-US" b="1" dirty="0"/>
              <a:t>-C</a:t>
            </a:r>
            <a:r>
              <a:rPr lang="el-GR" b="1" dirty="0"/>
              <a:t>, ή </a:t>
            </a:r>
            <a:r>
              <a:rPr lang="el-GR" b="1" dirty="0" err="1"/>
              <a:t>Θυμίνη</a:t>
            </a:r>
            <a:r>
              <a:rPr lang="en-US" b="1" dirty="0"/>
              <a:t>-T</a:t>
            </a:r>
            <a:r>
              <a:rPr lang="el-GR" b="1" dirty="0"/>
              <a:t> </a:t>
            </a:r>
            <a:r>
              <a:rPr lang="el-GR" dirty="0"/>
              <a:t>στο </a:t>
            </a:r>
            <a:r>
              <a:rPr lang="en-US" dirty="0"/>
              <a:t>DNA) (</a:t>
            </a:r>
            <a:r>
              <a:rPr lang="el-GR" b="1" dirty="0" err="1"/>
              <a:t>Αδενίνη</a:t>
            </a:r>
            <a:r>
              <a:rPr lang="el-GR" b="1" dirty="0"/>
              <a:t>, ή </a:t>
            </a:r>
            <a:r>
              <a:rPr lang="el-GR" b="1" dirty="0" err="1"/>
              <a:t>Γουανίνη</a:t>
            </a:r>
            <a:r>
              <a:rPr lang="el-GR" b="1" dirty="0"/>
              <a:t>, ή </a:t>
            </a:r>
            <a:r>
              <a:rPr lang="el-GR" b="1" dirty="0" err="1"/>
              <a:t>Κυτοσίνη</a:t>
            </a:r>
            <a:r>
              <a:rPr lang="el-GR" b="1" dirty="0"/>
              <a:t>, ή </a:t>
            </a:r>
            <a:r>
              <a:rPr lang="el-GR" b="1" dirty="0" err="1"/>
              <a:t>Ουρακίλη</a:t>
            </a:r>
            <a:r>
              <a:rPr lang="en-US" b="1" dirty="0"/>
              <a:t>-U</a:t>
            </a:r>
            <a:r>
              <a:rPr lang="el-GR" b="1" dirty="0"/>
              <a:t> στο </a:t>
            </a:r>
            <a:r>
              <a:rPr lang="en-US" b="1" dirty="0"/>
              <a:t>RNA).</a:t>
            </a:r>
          </a:p>
          <a:p>
            <a:pPr marL="342900" indent="-342900">
              <a:buAutoNum type="arabicPeriod"/>
            </a:pPr>
            <a:r>
              <a:rPr lang="el-GR" dirty="0"/>
              <a:t>Οι δύο αλυσίδες συγκρατούνται μεταξύ τους με κάποιο δεσμό  που ενώνει ΠΑΝΤΑ ΚΑΙ ΜΟΝΟ Α-</a:t>
            </a:r>
            <a:r>
              <a:rPr lang="en-US" dirty="0"/>
              <a:t>T </a:t>
            </a:r>
            <a:r>
              <a:rPr lang="el-GR" dirty="0"/>
              <a:t>και</a:t>
            </a:r>
            <a:r>
              <a:rPr lang="en-US" dirty="0"/>
              <a:t> G-C</a:t>
            </a:r>
            <a:r>
              <a:rPr lang="el-GR" dirty="0"/>
              <a:t>.</a:t>
            </a:r>
          </a:p>
          <a:p>
            <a:pPr marL="342900" indent="-342900">
              <a:buAutoNum type="arabicPeriod"/>
            </a:pPr>
            <a:r>
              <a:rPr lang="el-GR" dirty="0"/>
              <a:t>Κάθε 3 βάσεις στη γλώσσα του κυττάρου σημαίνουν ΕΝΑ ΑΜΙΝΟΞΥ. </a:t>
            </a:r>
          </a:p>
          <a:p>
            <a:pPr marL="342900" indent="-342900">
              <a:buAutoNum type="arabicPeriod"/>
            </a:pPr>
            <a:r>
              <a:rPr lang="el-GR" dirty="0"/>
              <a:t>Οι Δύο αλυσίδες του </a:t>
            </a:r>
            <a:r>
              <a:rPr lang="en-US" dirty="0"/>
              <a:t>DNA</a:t>
            </a:r>
            <a:r>
              <a:rPr lang="el-GR" dirty="0"/>
              <a:t> ανοίγουν και αντιγράφονται σε 2 περιπτώσεις: </a:t>
            </a:r>
            <a:r>
              <a:rPr lang="en-US" dirty="0"/>
              <a:t>A. </a:t>
            </a:r>
            <a:r>
              <a:rPr lang="el-GR" dirty="0"/>
              <a:t>Όταν φτιάχνεται νέο </a:t>
            </a:r>
            <a:r>
              <a:rPr lang="en-US" dirty="0"/>
              <a:t>DNA (DNA/DNA) </a:t>
            </a:r>
            <a:r>
              <a:rPr lang="el-GR" dirty="0"/>
              <a:t>και όταν δημιουργείται μία </a:t>
            </a:r>
            <a:r>
              <a:rPr lang="el-GR" dirty="0" err="1"/>
              <a:t>Πρωτεϊνη</a:t>
            </a:r>
            <a:r>
              <a:rPr lang="el-GR" dirty="0"/>
              <a:t> </a:t>
            </a:r>
            <a:r>
              <a:rPr lang="en-US" dirty="0"/>
              <a:t>(DNA/RNA) </a:t>
            </a:r>
            <a:r>
              <a:rPr lang="el-GR" dirty="0"/>
              <a:t>και στη συνέχεια με καλούπι το </a:t>
            </a:r>
            <a:r>
              <a:rPr lang="en-US" dirty="0"/>
              <a:t>mRNA- </a:t>
            </a:r>
            <a:r>
              <a:rPr lang="el-GR" dirty="0" err="1"/>
              <a:t>Πρωτεϊνη</a:t>
            </a:r>
            <a:r>
              <a:rPr lang="el-GR" dirty="0"/>
              <a:t>.</a:t>
            </a:r>
          </a:p>
          <a:p>
            <a:endParaRPr lang="el-GR" dirty="0"/>
          </a:p>
          <a:p>
            <a:r>
              <a:rPr lang="en-US" dirty="0"/>
              <a:t> </a:t>
            </a:r>
            <a:r>
              <a:rPr lang="el-GR" dirty="0"/>
              <a:t> </a:t>
            </a:r>
            <a:endParaRPr lang="en-US" b="1" dirty="0"/>
          </a:p>
        </p:txBody>
      </p:sp>
    </p:spTree>
    <p:extLst>
      <p:ext uri="{BB962C8B-B14F-4D97-AF65-F5344CB8AC3E}">
        <p14:creationId xmlns:p14="http://schemas.microsoft.com/office/powerpoint/2010/main" val="1348930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867D2A42-01DD-79FD-2ABA-989B16A8A4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015" y="0"/>
            <a:ext cx="7527969" cy="6858000"/>
          </a:xfrm>
          <a:prstGeom prst="rect">
            <a:avLst/>
          </a:prstGeom>
        </p:spPr>
      </p:pic>
    </p:spTree>
    <p:extLst>
      <p:ext uri="{BB962C8B-B14F-4D97-AF65-F5344CB8AC3E}">
        <p14:creationId xmlns:p14="http://schemas.microsoft.com/office/powerpoint/2010/main" val="31988509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30A0E6-7768-4BFF-B65A-3387E5374988}"/>
              </a:ext>
            </a:extLst>
          </p:cNvPr>
          <p:cNvPicPr>
            <a:picLocks noChangeAspect="1"/>
          </p:cNvPicPr>
          <p:nvPr/>
        </p:nvPicPr>
        <p:blipFill>
          <a:blip r:embed="rId3"/>
          <a:stretch>
            <a:fillRect/>
          </a:stretch>
        </p:blipFill>
        <p:spPr>
          <a:xfrm>
            <a:off x="251520" y="1268761"/>
            <a:ext cx="8208911" cy="4104456"/>
          </a:xfrm>
          <a:prstGeom prst="rect">
            <a:avLst/>
          </a:prstGeom>
        </p:spPr>
      </p:pic>
      <p:sp>
        <p:nvSpPr>
          <p:cNvPr id="5" name="TextBox 4">
            <a:extLst>
              <a:ext uri="{FF2B5EF4-FFF2-40B4-BE49-F238E27FC236}">
                <a16:creationId xmlns:a16="http://schemas.microsoft.com/office/drawing/2014/main" id="{C310E18B-815D-4065-BACE-3657F33B1F54}"/>
              </a:ext>
            </a:extLst>
          </p:cNvPr>
          <p:cNvSpPr txBox="1"/>
          <p:nvPr/>
        </p:nvSpPr>
        <p:spPr>
          <a:xfrm>
            <a:off x="107504" y="5085184"/>
            <a:ext cx="8928992" cy="2308324"/>
          </a:xfrm>
          <a:prstGeom prst="rect">
            <a:avLst/>
          </a:prstGeom>
          <a:noFill/>
        </p:spPr>
        <p:txBody>
          <a:bodyPr wrap="square" rtlCol="0">
            <a:spAutoFit/>
          </a:bodyPr>
          <a:lstStyle/>
          <a:p>
            <a:pPr marL="285750" indent="-285750">
              <a:buFont typeface="Arial" panose="020B0604020202020204" pitchFamily="34" charset="0"/>
              <a:buChar char="•"/>
            </a:pPr>
            <a:r>
              <a:rPr lang="el-GR" dirty="0"/>
              <a:t>Όταν διπλασιάζεται το </a:t>
            </a:r>
            <a:r>
              <a:rPr lang="en-US" dirty="0"/>
              <a:t>DNA </a:t>
            </a:r>
            <a:r>
              <a:rPr lang="el-GR" dirty="0"/>
              <a:t>αντιγράφονται και οι δύο αλυσίδες ΟΛΟΚΛΗΡΕΣ</a:t>
            </a:r>
          </a:p>
          <a:p>
            <a:pPr marL="285750" indent="-285750">
              <a:buFont typeface="Arial" panose="020B0604020202020204" pitchFamily="34" charset="0"/>
              <a:buChar char="•"/>
            </a:pPr>
            <a:r>
              <a:rPr lang="el-GR" dirty="0"/>
              <a:t>Όταν φτιάνεται μια πρωτεΐνη αντιγράφεται ένα μικρό μέρος της μιας αλυσίδας του </a:t>
            </a:r>
            <a:r>
              <a:rPr lang="en-US" dirty="0"/>
              <a:t>DNA </a:t>
            </a:r>
            <a:r>
              <a:rPr lang="el-GR" dirty="0"/>
              <a:t>ως </a:t>
            </a:r>
            <a:r>
              <a:rPr lang="en-US" dirty="0"/>
              <a:t>RNA</a:t>
            </a:r>
            <a:r>
              <a:rPr lang="el-GR" dirty="0"/>
              <a:t>. </a:t>
            </a:r>
          </a:p>
          <a:p>
            <a:pPr marL="285750" indent="-285750">
              <a:buFont typeface="Arial" panose="020B0604020202020204" pitchFamily="34" charset="0"/>
              <a:buChar char="•"/>
            </a:pPr>
            <a:endParaRPr lang="el-GR" dirty="0"/>
          </a:p>
          <a:p>
            <a:r>
              <a:rPr lang="el-GR" sz="1800" b="1" dirty="0"/>
              <a:t>ΑΝ ΘΕΛΕΤΕ ΜΠΟΡΕΙΤΕ ΝΑ ΜΕΤΑΦΕΡΘΕΙΤΕ ΣΤΗ ΔΙΑΦΑΝΕΙΑ #31 ΚΑΤΕΥΘΕΙΑΝ. ΤΑ ΕΝΔΙΑΜΕΣΑ ΕΙΝΑΙ ΙΣΤΟΡΙΑ!!!!!!</a:t>
            </a:r>
            <a:r>
              <a:rPr lang="en-US" sz="1800" b="1" dirty="0"/>
              <a:t> </a:t>
            </a:r>
            <a:r>
              <a:rPr lang="el-GR" sz="1800" b="1"/>
              <a:t>ΜΕ ΑΛΛΑ ΛΟΓΙΑ, ΤΙΣ ΔΙΑΦΑΝΕΙΕΣ 17-30 ΜΟΝΟΝ ΑΝΑΓΝΩΣΗ.</a:t>
            </a:r>
            <a:endParaRPr lang="en-US" b="1" dirty="0"/>
          </a:p>
          <a:p>
            <a:endParaRPr lang="en-US" dirty="0"/>
          </a:p>
        </p:txBody>
      </p:sp>
      <p:sp>
        <p:nvSpPr>
          <p:cNvPr id="2" name="Τίτλος 1">
            <a:extLst>
              <a:ext uri="{FF2B5EF4-FFF2-40B4-BE49-F238E27FC236}">
                <a16:creationId xmlns:a16="http://schemas.microsoft.com/office/drawing/2014/main" id="{84E6AB96-859B-484D-AE04-3B1D43AD987F}"/>
              </a:ext>
            </a:extLst>
          </p:cNvPr>
          <p:cNvSpPr>
            <a:spLocks noGrp="1"/>
          </p:cNvSpPr>
          <p:nvPr>
            <p:ph type="title"/>
          </p:nvPr>
        </p:nvSpPr>
        <p:spPr>
          <a:xfrm>
            <a:off x="-126268" y="116632"/>
            <a:ext cx="9396536" cy="778098"/>
          </a:xfrm>
        </p:spPr>
        <p:txBody>
          <a:bodyPr/>
          <a:lstStyle/>
          <a:p>
            <a:r>
              <a:rPr lang="el-GR" sz="2400" b="1" dirty="0"/>
              <a:t>Οι Δύο αλυσίδες του </a:t>
            </a:r>
            <a:r>
              <a:rPr lang="en-US" sz="2400" b="1" dirty="0"/>
              <a:t>DNA</a:t>
            </a:r>
            <a:r>
              <a:rPr lang="el-GR" sz="2400" b="1" dirty="0"/>
              <a:t> ανοίγουν και αντιγράφονται σε 2 περιπτώσεις:</a:t>
            </a:r>
            <a:endParaRPr lang="en-US" sz="2400" b="1" dirty="0"/>
          </a:p>
        </p:txBody>
      </p:sp>
    </p:spTree>
    <p:extLst>
      <p:ext uri="{BB962C8B-B14F-4D97-AF65-F5344CB8AC3E}">
        <p14:creationId xmlns:p14="http://schemas.microsoft.com/office/powerpoint/2010/main" val="8454812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470E56C9-3D21-4FEA-89B4-EB43BFD3FFD6}"/>
              </a:ext>
            </a:extLst>
          </p:cNvPr>
          <p:cNvSpPr>
            <a:spLocks noGrp="1" noChangeArrowheads="1"/>
          </p:cNvSpPr>
          <p:nvPr>
            <p:ph type="title"/>
          </p:nvPr>
        </p:nvSpPr>
        <p:spPr>
          <a:xfrm>
            <a:off x="468313" y="0"/>
            <a:ext cx="8229600" cy="765175"/>
          </a:xfrm>
        </p:spPr>
        <p:txBody>
          <a:bodyPr/>
          <a:lstStyle/>
          <a:p>
            <a:pPr eaLnBrk="1" hangingPunct="1"/>
            <a:r>
              <a:rPr lang="el-GR" altLang="en-US" sz="2000" b="1"/>
              <a:t>Ο Γενετικός κώδικας καθορίζει την αλληλουχία των αμινοξέων στο μόριο μιας πρωτεΐνης</a:t>
            </a:r>
          </a:p>
        </p:txBody>
      </p:sp>
      <p:sp>
        <p:nvSpPr>
          <p:cNvPr id="74755" name="Rectangle 3">
            <a:extLst>
              <a:ext uri="{FF2B5EF4-FFF2-40B4-BE49-F238E27FC236}">
                <a16:creationId xmlns:a16="http://schemas.microsoft.com/office/drawing/2014/main" id="{FD8F250B-FF2B-4265-9C67-324DFA67BB57}"/>
              </a:ext>
            </a:extLst>
          </p:cNvPr>
          <p:cNvSpPr>
            <a:spLocks noGrp="1" noChangeArrowheads="1"/>
          </p:cNvSpPr>
          <p:nvPr>
            <p:ph idx="1"/>
          </p:nvPr>
        </p:nvSpPr>
        <p:spPr>
          <a:xfrm>
            <a:off x="0" y="836613"/>
            <a:ext cx="8964613" cy="5289550"/>
          </a:xfrm>
        </p:spPr>
        <p:txBody>
          <a:bodyPr>
            <a:normAutofit lnSpcReduction="10000"/>
          </a:bodyPr>
          <a:lstStyle/>
          <a:p>
            <a:pPr eaLnBrk="1" hangingPunct="1">
              <a:lnSpc>
                <a:spcPct val="80000"/>
              </a:lnSpc>
            </a:pPr>
            <a:r>
              <a:rPr lang="el-GR" altLang="en-US" sz="2000" dirty="0"/>
              <a:t>Μέχρι το 1956 δεν γνώριζαν τι ήταν αυτό που κωδικοποιούσε το </a:t>
            </a:r>
            <a:r>
              <a:rPr lang="en-US" altLang="en-US" sz="2000" dirty="0"/>
              <a:t>DNA</a:t>
            </a:r>
            <a:r>
              <a:rPr lang="el-GR" altLang="en-US" sz="2000" dirty="0"/>
              <a:t>.</a:t>
            </a:r>
            <a:endParaRPr lang="en-US" altLang="en-US" sz="2000" dirty="0"/>
          </a:p>
          <a:p>
            <a:pPr eaLnBrk="1" hangingPunct="1">
              <a:lnSpc>
                <a:spcPct val="80000"/>
              </a:lnSpc>
            </a:pPr>
            <a:r>
              <a:rPr lang="en-US" altLang="en-US" sz="2000" dirty="0"/>
              <a:t>To</a:t>
            </a:r>
            <a:r>
              <a:rPr lang="el-GR" altLang="en-US" sz="2000" dirty="0"/>
              <a:t> 1953 οι </a:t>
            </a:r>
            <a:r>
              <a:rPr lang="en-US" altLang="en-US" sz="2000" dirty="0"/>
              <a:t>Watson</a:t>
            </a:r>
            <a:r>
              <a:rPr lang="el-GR" altLang="en-US" sz="2000" dirty="0"/>
              <a:t>-</a:t>
            </a:r>
            <a:r>
              <a:rPr lang="en-US" altLang="en-US" sz="2000" dirty="0"/>
              <a:t>Crick</a:t>
            </a:r>
            <a:r>
              <a:rPr lang="el-GR" altLang="en-US" sz="2000" dirty="0"/>
              <a:t>, έγραψαν ένα άρθρο στο οποίο αναφέρουν πως </a:t>
            </a:r>
            <a:r>
              <a:rPr lang="el-GR" altLang="en-US" sz="2000" i="1" dirty="0"/>
              <a:t>«η ακριβής διαδοχή των βάσεων αποτελεί τον κώδικα που μεταφέρει τη γενετική πληροφορία».</a:t>
            </a:r>
            <a:endParaRPr lang="el-GR" altLang="en-US" sz="2000" dirty="0"/>
          </a:p>
          <a:p>
            <a:pPr eaLnBrk="1" hangingPunct="1">
              <a:lnSpc>
                <a:spcPct val="80000"/>
              </a:lnSpc>
            </a:pPr>
            <a:r>
              <a:rPr lang="el-GR" altLang="en-US" sz="2000" u="sng" dirty="0"/>
              <a:t>Ήδη όμως από το 1949 ο </a:t>
            </a:r>
            <a:r>
              <a:rPr lang="en-US" altLang="en-US" sz="2000" u="sng" dirty="0"/>
              <a:t>Linus Pauling </a:t>
            </a:r>
            <a:r>
              <a:rPr lang="el-GR" altLang="en-US" sz="2000" u="sng" dirty="0"/>
              <a:t>απέδειξε πως στην Δρεπανοκυτταρική αναιμία (μια γενετική ασθένεια), το μόριο της αιμοσφαιρίνης ήταν διαφορετικό από αυτό της φυσιολογικής.</a:t>
            </a:r>
            <a:endParaRPr lang="en-GB" altLang="en-US" sz="2000" u="sng" dirty="0"/>
          </a:p>
          <a:p>
            <a:pPr eaLnBrk="1" hangingPunct="1">
              <a:lnSpc>
                <a:spcPct val="80000"/>
              </a:lnSpc>
            </a:pPr>
            <a:r>
              <a:rPr lang="el-GR" altLang="en-US" sz="2000" u="sng" dirty="0"/>
              <a:t>Το 1956, ο </a:t>
            </a:r>
            <a:r>
              <a:rPr lang="en-US" altLang="en-US" sz="2000" u="sng" dirty="0"/>
              <a:t>Ingram </a:t>
            </a:r>
            <a:r>
              <a:rPr lang="el-GR" altLang="en-US" sz="2000" u="sng" dirty="0"/>
              <a:t>απέδειξε πως στο μόριο της μεταλλαγμένης αυτής αιμοσφαιρίνης η διαφορά έγκειτο σε αντικατάσταση ενός μοναδικού </a:t>
            </a:r>
            <a:r>
              <a:rPr lang="el-GR" altLang="en-US" sz="2000" u="sng" dirty="0" err="1"/>
              <a:t>αμινοξέος</a:t>
            </a:r>
            <a:r>
              <a:rPr lang="el-GR" altLang="en-US" sz="2000" u="sng" dirty="0"/>
              <a:t>.*******</a:t>
            </a:r>
          </a:p>
          <a:p>
            <a:pPr eaLnBrk="1" hangingPunct="1">
              <a:lnSpc>
                <a:spcPct val="80000"/>
              </a:lnSpc>
            </a:pPr>
            <a:r>
              <a:rPr lang="el-GR" altLang="en-US" sz="2000" dirty="0"/>
              <a:t>Στο σημείο αυτό θα πρέπει να πάρει κανείς υπ’ όψη, πως το μοντέλο που επικρατεί αυτή την εποχή για τη σύνθεση των πρωτεϊνών, είναι το λεγόμενο </a:t>
            </a:r>
            <a:r>
              <a:rPr lang="el-GR" altLang="en-US" sz="2000" dirty="0" err="1"/>
              <a:t>πολυενζυμικό</a:t>
            </a:r>
            <a:r>
              <a:rPr lang="el-GR" altLang="en-US" sz="2000" dirty="0"/>
              <a:t> μοντέλο: κάθε πρωτεΐνη ή ένζυμο για τη σύνθεσή της χρειάζεται ένα </a:t>
            </a:r>
            <a:r>
              <a:rPr lang="el-GR" altLang="en-US" sz="2000" dirty="0" err="1"/>
              <a:t>πολυενζυμικό</a:t>
            </a:r>
            <a:r>
              <a:rPr lang="el-GR" altLang="en-US" sz="2000" dirty="0"/>
              <a:t> </a:t>
            </a:r>
            <a:r>
              <a:rPr lang="el-GR" altLang="en-US" sz="2000" dirty="0" err="1"/>
              <a:t>σύμπλοκο</a:t>
            </a:r>
            <a:r>
              <a:rPr lang="el-GR" altLang="en-US" sz="2000" dirty="0"/>
              <a:t>. </a:t>
            </a:r>
          </a:p>
          <a:p>
            <a:pPr eaLnBrk="1" hangingPunct="1">
              <a:lnSpc>
                <a:spcPct val="80000"/>
              </a:lnSpc>
            </a:pPr>
            <a:r>
              <a:rPr lang="en-US" altLang="en-US" sz="2000" dirty="0"/>
              <a:t>Alexander Dounce</a:t>
            </a:r>
            <a:r>
              <a:rPr lang="el-GR" altLang="en-US" sz="2000" dirty="0"/>
              <a:t>: Πρότεινε το μοντέλο του εκμαγείου: Τα </a:t>
            </a:r>
            <a:r>
              <a:rPr lang="el-GR" altLang="en-US" sz="2000" dirty="0" err="1"/>
              <a:t>νουκλεϊνικά</a:t>
            </a:r>
            <a:r>
              <a:rPr lang="el-GR" altLang="en-US" sz="2000" dirty="0"/>
              <a:t> οξέα αποτελούσαν το υποστήριγμα πάνω στο οποίο γινόταν η σύνθεση των πρωτεϊνών</a:t>
            </a:r>
            <a:endParaRPr lang="en-GB" altLang="en-US" sz="2000" dirty="0"/>
          </a:p>
          <a:p>
            <a:pPr eaLnBrk="1" hangingPunct="1">
              <a:lnSpc>
                <a:spcPct val="80000"/>
              </a:lnSpc>
            </a:pPr>
            <a:r>
              <a:rPr lang="el-GR" altLang="en-US" sz="2000" b="1" dirty="0"/>
              <a:t>Πρόβλημα:</a:t>
            </a:r>
            <a:r>
              <a:rPr lang="el-GR" altLang="en-US" sz="2000" dirty="0"/>
              <a:t> Ήταν ήδη γνωστό πως το </a:t>
            </a:r>
            <a:r>
              <a:rPr lang="en-US" altLang="en-US" sz="2000" dirty="0"/>
              <a:t>DNA </a:t>
            </a:r>
            <a:r>
              <a:rPr lang="el-GR" altLang="en-US" sz="2000" dirty="0"/>
              <a:t>βρίσκεται στον πυρήνα, ενώ η σύνθεση των πρωτεϊνών γίνεται στο κυτταρόπλασμα.   Αν πάλι το εκμαγείο είναι το </a:t>
            </a:r>
            <a:r>
              <a:rPr lang="en-US" altLang="en-US" sz="2000" dirty="0"/>
              <a:t>RNA</a:t>
            </a:r>
            <a:r>
              <a:rPr lang="el-GR" altLang="en-US" sz="2000" dirty="0"/>
              <a:t>, ποιος είναι ο ρόλος του </a:t>
            </a:r>
            <a:r>
              <a:rPr lang="en-US" altLang="en-US" sz="2000" dirty="0"/>
              <a:t>DNA</a:t>
            </a:r>
            <a:r>
              <a:rPr lang="el-GR" altLang="en-US" sz="2000" dirty="0"/>
              <a:t>; </a:t>
            </a:r>
            <a:endParaRPr lang="en-GB" altLang="en-US" sz="2000" dirty="0"/>
          </a:p>
          <a:p>
            <a:pPr eaLnBrk="1" hangingPunct="1">
              <a:lnSpc>
                <a:spcPct val="80000"/>
              </a:lnSpc>
            </a:pPr>
            <a:r>
              <a:rPr lang="el-GR" altLang="en-US" sz="2000" dirty="0"/>
              <a:t>Ο </a:t>
            </a:r>
            <a:r>
              <a:rPr lang="en-US" altLang="en-US" sz="2000" dirty="0"/>
              <a:t>Dounce</a:t>
            </a:r>
            <a:r>
              <a:rPr lang="el-GR" altLang="en-US" sz="2000" dirty="0"/>
              <a:t>, ήδη από το 1953 προτείνει πως το </a:t>
            </a:r>
            <a:r>
              <a:rPr lang="en-US" altLang="en-US" sz="2000" dirty="0"/>
              <a:t>DNA </a:t>
            </a:r>
            <a:r>
              <a:rPr lang="el-GR" altLang="en-US" sz="2000" dirty="0"/>
              <a:t>χρησίμευε σαν εκμαγείο για το </a:t>
            </a:r>
            <a:r>
              <a:rPr lang="en-US" altLang="en-US" sz="2000" dirty="0"/>
              <a:t>RNA</a:t>
            </a:r>
            <a:r>
              <a:rPr lang="el-GR" altLang="en-US" sz="2000" dirty="0"/>
              <a:t>.</a:t>
            </a:r>
          </a:p>
          <a:p>
            <a:pPr eaLnBrk="1" hangingPunct="1">
              <a:lnSpc>
                <a:spcPct val="80000"/>
              </a:lnSpc>
              <a:buFontTx/>
              <a:buNone/>
            </a:pPr>
            <a:endParaRPr lang="el-GR" altLang="en-US" sz="2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A98D29B2-F282-B6A8-82E9-7911DE74D9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015" y="0"/>
            <a:ext cx="7527969" cy="6858000"/>
          </a:xfrm>
          <a:prstGeom prst="rect">
            <a:avLst/>
          </a:prstGeom>
        </p:spPr>
      </p:pic>
    </p:spTree>
    <p:extLst>
      <p:ext uri="{BB962C8B-B14F-4D97-AF65-F5344CB8AC3E}">
        <p14:creationId xmlns:p14="http://schemas.microsoft.com/office/powerpoint/2010/main" val="1732957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394" name="Object 4">
            <a:extLst>
              <a:ext uri="{FF2B5EF4-FFF2-40B4-BE49-F238E27FC236}">
                <a16:creationId xmlns:a16="http://schemas.microsoft.com/office/drawing/2014/main" id="{B940DBCD-85C9-44CB-B52D-73E7325E8923}"/>
              </a:ext>
            </a:extLst>
          </p:cNvPr>
          <p:cNvGraphicFramePr>
            <a:graphicFrameLocks noChangeAspect="1"/>
          </p:cNvGraphicFramePr>
          <p:nvPr/>
        </p:nvGraphicFramePr>
        <p:xfrm>
          <a:off x="323850" y="765175"/>
          <a:ext cx="8496300" cy="5184775"/>
        </p:xfrm>
        <a:graphic>
          <a:graphicData uri="http://schemas.openxmlformats.org/presentationml/2006/ole">
            <mc:AlternateContent xmlns:mc="http://schemas.openxmlformats.org/markup-compatibility/2006">
              <mc:Choice xmlns:v="urn:schemas-microsoft-com:vml" Requires="v">
                <p:oleObj name="Εικόνα bitmap" r:id="rId5" imgW="5952381" imgH="2838846" progId="Paint.Picture">
                  <p:embed/>
                </p:oleObj>
              </mc:Choice>
              <mc:Fallback>
                <p:oleObj name="Εικόνα bitmap" r:id="rId5" imgW="5952381" imgH="2838846"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765175"/>
                        <a:ext cx="8496300"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Εγγεγραμμένος ήχος">
            <a:hlinkClick r:id="" action="ppaction://media"/>
            <a:extLst>
              <a:ext uri="{FF2B5EF4-FFF2-40B4-BE49-F238E27FC236}">
                <a16:creationId xmlns:a16="http://schemas.microsoft.com/office/drawing/2014/main" id="{83133F0A-63FB-4A04-8FC4-FFD20648820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2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9" name="Εικόνα 8">
            <a:extLst>
              <a:ext uri="{FF2B5EF4-FFF2-40B4-BE49-F238E27FC236}">
                <a16:creationId xmlns:a16="http://schemas.microsoft.com/office/drawing/2014/main" id="{390F1532-5D69-8BBF-DF79-02FBCF50CA1D}"/>
              </a:ext>
            </a:extLst>
          </p:cNvPr>
          <p:cNvPicPr>
            <a:picLocks noChangeAspect="1"/>
          </p:cNvPicPr>
          <p:nvPr/>
        </p:nvPicPr>
        <p:blipFill>
          <a:blip r:embed="rId3"/>
          <a:stretch>
            <a:fillRect/>
          </a:stretch>
        </p:blipFill>
        <p:spPr>
          <a:xfrm>
            <a:off x="828949" y="0"/>
            <a:ext cx="7486102" cy="6858000"/>
          </a:xfrm>
          <a:prstGeom prst="rect">
            <a:avLst/>
          </a:prstGeom>
        </p:spPr>
      </p:pic>
    </p:spTree>
    <p:extLst>
      <p:ext uri="{BB962C8B-B14F-4D97-AF65-F5344CB8AC3E}">
        <p14:creationId xmlns:p14="http://schemas.microsoft.com/office/powerpoint/2010/main" val="22325224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8BF93D-0326-4559-99E7-0F37784D3DD8}"/>
              </a:ext>
            </a:extLst>
          </p:cNvPr>
          <p:cNvSpPr txBox="1"/>
          <p:nvPr/>
        </p:nvSpPr>
        <p:spPr>
          <a:xfrm>
            <a:off x="251520" y="1536174"/>
            <a:ext cx="8892480" cy="5201424"/>
          </a:xfrm>
          <a:prstGeom prst="rect">
            <a:avLst/>
          </a:prstGeom>
          <a:noFill/>
        </p:spPr>
        <p:txBody>
          <a:bodyPr wrap="square">
            <a:spAutoFit/>
          </a:bodyPr>
          <a:lstStyle/>
          <a:p>
            <a:pPr marL="342900" indent="-342900" eaLnBrk="1" hangingPunct="1">
              <a:buFontTx/>
              <a:buAutoNum type="arabicPeriod"/>
              <a:defRPr/>
            </a:pPr>
            <a:r>
              <a:rPr lang="el-GR" sz="2000" dirty="0">
                <a:latin typeface="Arial" charset="0"/>
              </a:rPr>
              <a:t>Ότι υπάρχουν χιλιάδες μόρια πρωτεινών που αποτελούνται από τα γνωστά 20 ΑΜΙΝΟΞΕΑ.</a:t>
            </a:r>
          </a:p>
          <a:p>
            <a:pPr marL="342900" indent="-342900" eaLnBrk="1" hangingPunct="1">
              <a:buFontTx/>
              <a:buAutoNum type="arabicPeriod"/>
              <a:defRPr/>
            </a:pPr>
            <a:r>
              <a:rPr lang="el-GR" sz="2000" dirty="0">
                <a:latin typeface="Arial" charset="0"/>
              </a:rPr>
              <a:t>Ότι η Γενετική Πληροφορία, δηλ. ο Γενετικός κώδικας, βρίσκεται (ΕΙΝΑΙ) στο </a:t>
            </a:r>
            <a:r>
              <a:rPr lang="en-US" sz="2000" dirty="0">
                <a:latin typeface="Arial" charset="0"/>
              </a:rPr>
              <a:t>DNA.</a:t>
            </a:r>
            <a:endParaRPr lang="el-GR" sz="2000" dirty="0">
              <a:latin typeface="Arial" charset="0"/>
            </a:endParaRPr>
          </a:p>
          <a:p>
            <a:pPr marL="342900" indent="-342900" eaLnBrk="1" hangingPunct="1">
              <a:buFontTx/>
              <a:buAutoNum type="arabicPeriod"/>
              <a:defRPr/>
            </a:pPr>
            <a:r>
              <a:rPr lang="el-GR" sz="2000" dirty="0">
                <a:latin typeface="Arial" charset="0"/>
              </a:rPr>
              <a:t>Ότι το </a:t>
            </a:r>
            <a:r>
              <a:rPr lang="en-US" sz="2000" dirty="0">
                <a:latin typeface="Arial" charset="0"/>
              </a:rPr>
              <a:t>DNA </a:t>
            </a:r>
            <a:r>
              <a:rPr lang="el-GR" sz="2000" dirty="0">
                <a:latin typeface="Arial" charset="0"/>
              </a:rPr>
              <a:t>βρίσκεται στον πυρήνα των κυττάρων και είναι μέρος της Νουκλεϊνης, που αποτελείται από </a:t>
            </a:r>
            <a:r>
              <a:rPr lang="en-US" sz="2000" dirty="0">
                <a:latin typeface="Arial" charset="0"/>
              </a:rPr>
              <a:t>DNA  </a:t>
            </a:r>
            <a:r>
              <a:rPr lang="el-GR" sz="2000" dirty="0">
                <a:latin typeface="Arial" charset="0"/>
              </a:rPr>
              <a:t>και από </a:t>
            </a:r>
            <a:r>
              <a:rPr lang="en-US" sz="2000" dirty="0">
                <a:latin typeface="Arial" charset="0"/>
              </a:rPr>
              <a:t>RNA</a:t>
            </a:r>
            <a:r>
              <a:rPr lang="el-GR" sz="2000" dirty="0">
                <a:latin typeface="Arial" charset="0"/>
              </a:rPr>
              <a:t>.</a:t>
            </a:r>
            <a:endParaRPr lang="en-US" sz="2000" dirty="0">
              <a:latin typeface="Arial" charset="0"/>
            </a:endParaRPr>
          </a:p>
          <a:p>
            <a:pPr marL="342900" indent="-342900" eaLnBrk="1" hangingPunct="1">
              <a:buFontTx/>
              <a:buAutoNum type="arabicPeriod"/>
              <a:defRPr/>
            </a:pPr>
            <a:r>
              <a:rPr lang="el-GR" sz="2000" dirty="0">
                <a:latin typeface="Arial" charset="0"/>
              </a:rPr>
              <a:t>Ότι το </a:t>
            </a:r>
            <a:r>
              <a:rPr lang="en-US" sz="2000" dirty="0">
                <a:latin typeface="Arial" charset="0"/>
              </a:rPr>
              <a:t>DNA</a:t>
            </a:r>
            <a:r>
              <a:rPr lang="el-GR" sz="2000" dirty="0">
                <a:latin typeface="Arial" charset="0"/>
              </a:rPr>
              <a:t> είναι ένα ΠΟΛΥΝΟΥΚΛΕΟΤΙΔΙΟ. </a:t>
            </a:r>
          </a:p>
          <a:p>
            <a:pPr marL="342900" indent="-342900" eaLnBrk="1" hangingPunct="1">
              <a:buFontTx/>
              <a:buAutoNum type="arabicPeriod"/>
              <a:defRPr/>
            </a:pPr>
            <a:endParaRPr lang="el-GR" sz="2400" dirty="0">
              <a:latin typeface="Arial" charset="0"/>
            </a:endParaRPr>
          </a:p>
          <a:p>
            <a:pPr marL="342900" indent="-342900" eaLnBrk="1" hangingPunct="1">
              <a:defRPr/>
            </a:pPr>
            <a:r>
              <a:rPr lang="el-GR" sz="2400" dirty="0">
                <a:latin typeface="Arial" charset="0"/>
              </a:rPr>
              <a:t>ΕΙΔΑΜΕ, ΛΟΙΠΟΝ, ΠΩΣ ΤΑ ΓΝΩΡΙΖΑΝ ΑΥΤΑ! ΤΙ ΕΜΕΝΕ;</a:t>
            </a:r>
          </a:p>
          <a:p>
            <a:pPr eaLnBrk="1" hangingPunct="1">
              <a:defRPr/>
            </a:pPr>
            <a:r>
              <a:rPr lang="el-GR" sz="2400" dirty="0">
                <a:latin typeface="Arial" charset="0"/>
              </a:rPr>
              <a:t>Έπρεπε να προτείνουν ένα μοντέλο για το </a:t>
            </a:r>
            <a:r>
              <a:rPr lang="en-US" sz="2400" dirty="0">
                <a:latin typeface="Arial" charset="0"/>
              </a:rPr>
              <a:t>DNA</a:t>
            </a:r>
            <a:r>
              <a:rPr lang="el-GR" sz="2400" dirty="0">
                <a:latin typeface="Arial" charset="0"/>
              </a:rPr>
              <a:t> που να:</a:t>
            </a:r>
          </a:p>
          <a:p>
            <a:pPr marL="342900" indent="-342900" eaLnBrk="1" hangingPunct="1">
              <a:buFontTx/>
              <a:buAutoNum type="arabicPeriod"/>
              <a:defRPr/>
            </a:pPr>
            <a:r>
              <a:rPr lang="el-GR" sz="2400" dirty="0">
                <a:latin typeface="Arial" charset="0"/>
              </a:rPr>
              <a:t>Μπορεί να κωδικοποιήσει για 20 διαφορετικά μόρια.</a:t>
            </a:r>
          </a:p>
          <a:p>
            <a:pPr marL="342900" indent="-342900" eaLnBrk="1" hangingPunct="1">
              <a:buFontTx/>
              <a:buAutoNum type="arabicPeriod"/>
              <a:defRPr/>
            </a:pPr>
            <a:r>
              <a:rPr lang="el-GR" sz="2400" dirty="0">
                <a:latin typeface="Arial" charset="0"/>
              </a:rPr>
              <a:t>Που να μπορεί να αναπαραγάγει τον εαυτό του.</a:t>
            </a:r>
          </a:p>
          <a:p>
            <a:pPr marL="342900" indent="-342900" eaLnBrk="1" hangingPunct="1">
              <a:buFontTx/>
              <a:buAutoNum type="arabicPeriod"/>
              <a:defRPr/>
            </a:pPr>
            <a:r>
              <a:rPr lang="el-GR" sz="2400" dirty="0">
                <a:latin typeface="Arial" charset="0"/>
              </a:rPr>
              <a:t>Που να μπορεί να μεταφερθεί</a:t>
            </a:r>
            <a:r>
              <a:rPr lang="en-US" sz="2400" dirty="0">
                <a:latin typeface="Arial" charset="0"/>
              </a:rPr>
              <a:t> </a:t>
            </a:r>
            <a:r>
              <a:rPr lang="el-GR" sz="2400" dirty="0">
                <a:latin typeface="Arial" charset="0"/>
              </a:rPr>
              <a:t>σαν πληροφορία από τον πυρήνα στο κυτταρόπλασμα.</a:t>
            </a:r>
          </a:p>
          <a:p>
            <a:pPr marL="342900" indent="-342900" eaLnBrk="1" hangingPunct="1">
              <a:defRPr/>
            </a:pPr>
            <a:endParaRPr lang="el-GR" sz="2400" dirty="0">
              <a:latin typeface="Arial" charset="0"/>
            </a:endParaRPr>
          </a:p>
        </p:txBody>
      </p:sp>
      <p:sp>
        <p:nvSpPr>
          <p:cNvPr id="3" name="Τίτλος 2">
            <a:extLst>
              <a:ext uri="{FF2B5EF4-FFF2-40B4-BE49-F238E27FC236}">
                <a16:creationId xmlns:a16="http://schemas.microsoft.com/office/drawing/2014/main" id="{D1DF484B-F5ED-4572-A6B6-8B6B17AC10F3}"/>
              </a:ext>
            </a:extLst>
          </p:cNvPr>
          <p:cNvSpPr>
            <a:spLocks noGrp="1"/>
          </p:cNvSpPr>
          <p:nvPr>
            <p:ph type="title"/>
          </p:nvPr>
        </p:nvSpPr>
        <p:spPr/>
        <p:txBody>
          <a:bodyPr/>
          <a:lstStyle/>
          <a:p>
            <a:r>
              <a:rPr lang="el-GR" sz="2800" b="1" dirty="0">
                <a:latin typeface="Arial" charset="0"/>
              </a:rPr>
              <a:t>Τί γνώριζαν; [ΟΛΑ ΤΑ ΠΡΟΗΓΟΥΜΕΝΑ ΠΟΥ ΕΙΠΑΜΕ ΑΦΟΡΟΥΣΑΝ ΣΤΟ ΕΡΩΤΗΜΑ ΑΥΤΌ!!!</a:t>
            </a:r>
            <a:endParaRPr lang="en-US" sz="2800" dirty="0"/>
          </a:p>
        </p:txBody>
      </p:sp>
      <p:pic>
        <p:nvPicPr>
          <p:cNvPr id="4" name="Εγγεγραμμένος ήχος">
            <a:hlinkClick r:id="" action="ppaction://media"/>
            <a:extLst>
              <a:ext uri="{FF2B5EF4-FFF2-40B4-BE49-F238E27FC236}">
                <a16:creationId xmlns:a16="http://schemas.microsoft.com/office/drawing/2014/main" id="{39684DB7-C70E-47EF-84EA-E3108F2DDE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62391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6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62466" name="Text Box 4">
            <a:extLst>
              <a:ext uri="{FF2B5EF4-FFF2-40B4-BE49-F238E27FC236}">
                <a16:creationId xmlns:a16="http://schemas.microsoft.com/office/drawing/2014/main" id="{462043B9-76C5-43CC-B0FD-98D8FC1468E6}"/>
              </a:ext>
            </a:extLst>
          </p:cNvPr>
          <p:cNvSpPr txBox="1">
            <a:spLocks noChangeArrowheads="1"/>
          </p:cNvSpPr>
          <p:nvPr/>
        </p:nvSpPr>
        <p:spPr bwMode="auto">
          <a:xfrm>
            <a:off x="755576" y="2564904"/>
            <a:ext cx="6911975" cy="2108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l-GR" altLang="en-US" sz="2000" b="1" dirty="0"/>
              <a:t>Βοηθήθηκαν πολύ από τρία γεγονότα (ανακαλύψεις)</a:t>
            </a:r>
          </a:p>
          <a:p>
            <a:pPr eaLnBrk="1" hangingPunct="1">
              <a:spcBef>
                <a:spcPct val="50000"/>
              </a:spcBef>
            </a:pPr>
            <a:r>
              <a:rPr lang="el-GR" altLang="en-US" sz="2000" b="1" dirty="0"/>
              <a:t>Τα ευρήματα του </a:t>
            </a:r>
            <a:r>
              <a:rPr lang="en-US" altLang="en-US" sz="2000" b="1" dirty="0"/>
              <a:t>Chargaff</a:t>
            </a:r>
          </a:p>
          <a:p>
            <a:pPr eaLnBrk="1" hangingPunct="1">
              <a:spcBef>
                <a:spcPct val="50000"/>
              </a:spcBef>
            </a:pPr>
            <a:r>
              <a:rPr lang="el-GR" altLang="en-US" sz="2000" b="1" dirty="0"/>
              <a:t>Τα ευρήματα από την κρυσταλλογραφία με ακτίνες-Χ</a:t>
            </a:r>
          </a:p>
          <a:p>
            <a:pPr eaLnBrk="1" hangingPunct="1">
              <a:spcBef>
                <a:spcPct val="50000"/>
              </a:spcBef>
              <a:buFontTx/>
              <a:buNone/>
            </a:pPr>
            <a:r>
              <a:rPr lang="el-GR" altLang="en-US" sz="2000" b="1" dirty="0"/>
              <a:t>   (</a:t>
            </a:r>
            <a:r>
              <a:rPr lang="en-US" altLang="en-US" sz="2000" b="1" dirty="0"/>
              <a:t>Wilkins, </a:t>
            </a:r>
            <a:r>
              <a:rPr lang="en-US" altLang="en-US" sz="2000" b="1" dirty="0" err="1"/>
              <a:t>Rosalin</a:t>
            </a:r>
            <a:r>
              <a:rPr lang="en-US" altLang="en-US" sz="2000" b="1" dirty="0"/>
              <a:t> Franklin).</a:t>
            </a:r>
            <a:endParaRPr lang="el-GR" altLang="en-US" sz="2000" b="1" dirty="0"/>
          </a:p>
          <a:p>
            <a:pPr eaLnBrk="1" hangingPunct="1">
              <a:spcBef>
                <a:spcPct val="50000"/>
              </a:spcBef>
            </a:pPr>
            <a:r>
              <a:rPr lang="el-GR" altLang="en-US" sz="1100" b="1" dirty="0"/>
              <a:t>Την ανακάλυψη της α- έλικας σε μόρια πρωτεϊνών.</a:t>
            </a:r>
          </a:p>
        </p:txBody>
      </p:sp>
      <p:sp>
        <p:nvSpPr>
          <p:cNvPr id="2" name="Τίτλος 1">
            <a:extLst>
              <a:ext uri="{FF2B5EF4-FFF2-40B4-BE49-F238E27FC236}">
                <a16:creationId xmlns:a16="http://schemas.microsoft.com/office/drawing/2014/main" id="{48F9CE32-9847-407C-83A3-12D9F8713842}"/>
              </a:ext>
            </a:extLst>
          </p:cNvPr>
          <p:cNvSpPr>
            <a:spLocks noGrp="1"/>
          </p:cNvSpPr>
          <p:nvPr>
            <p:ph type="title"/>
          </p:nvPr>
        </p:nvSpPr>
        <p:spPr/>
        <p:txBody>
          <a:bodyPr/>
          <a:lstStyle/>
          <a:p>
            <a:r>
              <a:rPr lang="el-GR" sz="1600" b="1" dirty="0">
                <a:latin typeface="Arial" charset="0"/>
              </a:rPr>
              <a:t>Ξανακάνουμε το ερώτημα: Τί γνώριζαν; [ΟΛΑ ΤΑ ΠΡΟΗΓΟΥΜΕΝΑ ΠΟΥ ΕΙΠΑΜΕ ΑΦΟΡΟΥΣΑΝ ΣΤΟ ΕΡΩΤΗΜΑ ΑΥΤΌ!!! Και τί νέο μαθαίνουν από τους συγχρόνους τους;</a:t>
            </a:r>
            <a:endParaRPr lang="en-US" sz="1600" dirty="0"/>
          </a:p>
        </p:txBody>
      </p:sp>
      <p:pic>
        <p:nvPicPr>
          <p:cNvPr id="3" name="Εγγεγραμμένος ήχος">
            <a:hlinkClick r:id="" action="ppaction://media"/>
            <a:extLst>
              <a:ext uri="{FF2B5EF4-FFF2-40B4-BE49-F238E27FC236}">
                <a16:creationId xmlns:a16="http://schemas.microsoft.com/office/drawing/2014/main" id="{455B7133-2793-4CA1-B721-26044205FF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2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C267EBB0-8617-44AB-82A9-F7EB7A742FCB}"/>
              </a:ext>
            </a:extLst>
          </p:cNvPr>
          <p:cNvSpPr>
            <a:spLocks noChangeArrowheads="1"/>
          </p:cNvSpPr>
          <p:nvPr/>
        </p:nvSpPr>
        <p:spPr bwMode="auto">
          <a:xfrm>
            <a:off x="0" y="-835025"/>
            <a:ext cx="414496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indent="111125">
              <a:spcBef>
                <a:spcPct val="20000"/>
              </a:spcBef>
              <a:buChar char="•"/>
              <a:tabLst>
                <a:tab pos="5486400" algn="l"/>
              </a:tabLst>
              <a:defRPr sz="3200">
                <a:solidFill>
                  <a:schemeClr val="tx1"/>
                </a:solidFill>
                <a:latin typeface="Arial" panose="020B0604020202020204" pitchFamily="34" charset="0"/>
              </a:defRPr>
            </a:lvl1pPr>
            <a:lvl2pPr marL="742950" indent="-285750">
              <a:spcBef>
                <a:spcPct val="20000"/>
              </a:spcBef>
              <a:buChar char="–"/>
              <a:tabLst>
                <a:tab pos="5486400" algn="l"/>
              </a:tabLst>
              <a:defRPr sz="2800">
                <a:solidFill>
                  <a:schemeClr val="tx1"/>
                </a:solidFill>
                <a:latin typeface="Arial" panose="020B0604020202020204" pitchFamily="34" charset="0"/>
              </a:defRPr>
            </a:lvl2pPr>
            <a:lvl3pPr marL="1143000" indent="-228600">
              <a:spcBef>
                <a:spcPct val="20000"/>
              </a:spcBef>
              <a:buChar char="•"/>
              <a:tabLst>
                <a:tab pos="5486400" algn="l"/>
              </a:tabLst>
              <a:defRPr sz="2400">
                <a:solidFill>
                  <a:schemeClr val="tx1"/>
                </a:solidFill>
                <a:latin typeface="Arial" panose="020B0604020202020204" pitchFamily="34" charset="0"/>
              </a:defRPr>
            </a:lvl3pPr>
            <a:lvl4pPr marL="1600200" indent="-228600">
              <a:spcBef>
                <a:spcPct val="20000"/>
              </a:spcBef>
              <a:buChar char="–"/>
              <a:tabLst>
                <a:tab pos="5486400" algn="l"/>
              </a:tabLst>
              <a:defRPr sz="2000">
                <a:solidFill>
                  <a:schemeClr val="tx1"/>
                </a:solidFill>
                <a:latin typeface="Arial" panose="020B0604020202020204" pitchFamily="34" charset="0"/>
              </a:defRPr>
            </a:lvl4pPr>
            <a:lvl5pPr marL="2057400" indent="-228600">
              <a:spcBef>
                <a:spcPct val="20000"/>
              </a:spcBef>
              <a:buChar char="»"/>
              <a:tabLst>
                <a:tab pos="5486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5486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5486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5486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5486400" algn="l"/>
              </a:tabLst>
              <a:defRPr sz="2000">
                <a:solidFill>
                  <a:schemeClr val="tx1"/>
                </a:solidFill>
                <a:latin typeface="Arial" panose="020B0604020202020204" pitchFamily="34" charset="0"/>
              </a:defRPr>
            </a:lvl9pPr>
          </a:lstStyle>
          <a:p>
            <a:pPr eaLnBrk="1" hangingPunct="1">
              <a:spcBef>
                <a:spcPct val="0"/>
              </a:spcBef>
              <a:buFontTx/>
              <a:buNone/>
            </a:pPr>
            <a:r>
              <a:rPr lang="el-GR" altLang="en-US" sz="1200">
                <a:ea typeface="Times New Roman" panose="02020603050405020304" pitchFamily="18" charset="0"/>
                <a:cs typeface="Arial" panose="020B0604020202020204" pitchFamily="34" charset="0"/>
              </a:rPr>
              <a:t>ΑΝΑΛΟΓΙΑ ΒΑΣΕΩΝ ΣΤΟ </a:t>
            </a:r>
            <a:r>
              <a:rPr lang="en-GB" altLang="en-US" sz="1200">
                <a:ea typeface="Times New Roman" panose="02020603050405020304" pitchFamily="18" charset="0"/>
                <a:cs typeface="Arial" panose="020B0604020202020204" pitchFamily="34" charset="0"/>
              </a:rPr>
              <a:t>DNA</a:t>
            </a:r>
            <a:r>
              <a:rPr lang="el-GR" altLang="en-US" sz="1200">
                <a:ea typeface="Times New Roman" panose="02020603050405020304" pitchFamily="18" charset="0"/>
                <a:cs typeface="Arial" panose="020B0604020202020204" pitchFamily="34" charset="0"/>
              </a:rPr>
              <a:t> ΔΙΑΦΟΡΩΝ ΚΥΤΤΑΡΩΝ</a:t>
            </a:r>
            <a:endParaRPr lang="en-US" altLang="en-US" sz="1100">
              <a:ea typeface="Times New Roman" panose="02020603050405020304" pitchFamily="18" charset="0"/>
              <a:cs typeface="Arial" panose="020B0604020202020204" pitchFamily="34" charset="0"/>
            </a:endParaRPr>
          </a:p>
          <a:p>
            <a:pPr>
              <a:spcBef>
                <a:spcPct val="0"/>
              </a:spcBef>
              <a:buFontTx/>
              <a:buNone/>
            </a:pPr>
            <a:endParaRPr lang="en-US" altLang="en-US" sz="1800">
              <a:ea typeface="Times New Roman" panose="02020603050405020304" pitchFamily="18" charset="0"/>
              <a:cs typeface="Arial" panose="020B0604020202020204" pitchFamily="34" charset="0"/>
            </a:endParaRPr>
          </a:p>
        </p:txBody>
      </p:sp>
      <p:graphicFrame>
        <p:nvGraphicFramePr>
          <p:cNvPr id="6147" name="Group 3">
            <a:extLst>
              <a:ext uri="{FF2B5EF4-FFF2-40B4-BE49-F238E27FC236}">
                <a16:creationId xmlns:a16="http://schemas.microsoft.com/office/drawing/2014/main" id="{2AF0EBB0-7193-4129-BD13-FDC14FBEB951}"/>
              </a:ext>
            </a:extLst>
          </p:cNvPr>
          <p:cNvGraphicFramePr>
            <a:graphicFrameLocks noGrp="1"/>
          </p:cNvGraphicFramePr>
          <p:nvPr>
            <p:extLst>
              <p:ext uri="{D42A27DB-BD31-4B8C-83A1-F6EECF244321}">
                <p14:modId xmlns:p14="http://schemas.microsoft.com/office/powerpoint/2010/main" val="626925924"/>
              </p:ext>
            </p:extLst>
          </p:nvPr>
        </p:nvGraphicFramePr>
        <p:xfrm>
          <a:off x="684212" y="1700213"/>
          <a:ext cx="7920236" cy="3731953"/>
        </p:xfrm>
        <a:graphic>
          <a:graphicData uri="http://schemas.openxmlformats.org/drawingml/2006/table">
            <a:tbl>
              <a:tblPr/>
              <a:tblGrid>
                <a:gridCol w="2866783">
                  <a:extLst>
                    <a:ext uri="{9D8B030D-6E8A-4147-A177-3AD203B41FA5}">
                      <a16:colId xmlns:a16="http://schemas.microsoft.com/office/drawing/2014/main" val="20000"/>
                    </a:ext>
                  </a:extLst>
                </a:gridCol>
                <a:gridCol w="1130750">
                  <a:extLst>
                    <a:ext uri="{9D8B030D-6E8A-4147-A177-3AD203B41FA5}">
                      <a16:colId xmlns:a16="http://schemas.microsoft.com/office/drawing/2014/main" val="20001"/>
                    </a:ext>
                  </a:extLst>
                </a:gridCol>
                <a:gridCol w="1282070">
                  <a:extLst>
                    <a:ext uri="{9D8B030D-6E8A-4147-A177-3AD203B41FA5}">
                      <a16:colId xmlns:a16="http://schemas.microsoft.com/office/drawing/2014/main" val="20002"/>
                    </a:ext>
                  </a:extLst>
                </a:gridCol>
                <a:gridCol w="1358563">
                  <a:extLst>
                    <a:ext uri="{9D8B030D-6E8A-4147-A177-3AD203B41FA5}">
                      <a16:colId xmlns:a16="http://schemas.microsoft.com/office/drawing/2014/main" val="20003"/>
                    </a:ext>
                  </a:extLst>
                </a:gridCol>
                <a:gridCol w="1282070">
                  <a:extLst>
                    <a:ext uri="{9D8B030D-6E8A-4147-A177-3AD203B41FA5}">
                      <a16:colId xmlns:a16="http://schemas.microsoft.com/office/drawing/2014/main" val="20004"/>
                    </a:ext>
                  </a:extLst>
                </a:gridCol>
              </a:tblGrid>
              <a:tr h="686694">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tab pos="5486400" algn="l"/>
                        </a:tabLst>
                      </a:pPr>
                      <a:r>
                        <a:rPr kumimoji="0" lang="el-GR" sz="1600" b="1" i="0" u="none" strike="noStrike" cap="none" normalizeH="0" baseline="0">
                          <a:ln>
                            <a:noFill/>
                          </a:ln>
                          <a:solidFill>
                            <a:schemeClr val="tx1"/>
                          </a:solidFill>
                          <a:effectLst/>
                          <a:latin typeface="Arial" charset="0"/>
                          <a:ea typeface="Times New Roman" pitchFamily="18" charset="0"/>
                          <a:cs typeface="Arial" charset="0"/>
                        </a:rPr>
                        <a:t>Προέλευση του </a:t>
                      </a:r>
                      <a:r>
                        <a:rPr kumimoji="0" lang="en-GB" sz="1600" b="1" i="0" u="none" strike="noStrike" cap="none" normalizeH="0" baseline="0">
                          <a:ln>
                            <a:noFill/>
                          </a:ln>
                          <a:solidFill>
                            <a:schemeClr val="tx1"/>
                          </a:solidFill>
                          <a:effectLst/>
                          <a:latin typeface="Arial" charset="0"/>
                          <a:ea typeface="Times New Roman" pitchFamily="18" charset="0"/>
                          <a:cs typeface="Arial" charset="0"/>
                        </a:rPr>
                        <a:t>DNA</a:t>
                      </a:r>
                      <a:endParaRPr kumimoji="0" lang="en-GB" sz="16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33375" algn="ctr" defTabSz="914400" rtl="0" eaLnBrk="1" fontAlgn="base" latinLnBrk="0" hangingPunct="1">
                        <a:lnSpc>
                          <a:spcPct val="100000"/>
                        </a:lnSpc>
                        <a:spcBef>
                          <a:spcPct val="0"/>
                        </a:spcBef>
                        <a:spcAft>
                          <a:spcPct val="0"/>
                        </a:spcAft>
                        <a:buClrTx/>
                        <a:buSzTx/>
                        <a:buFontTx/>
                        <a:buNone/>
                        <a:tabLst>
                          <a:tab pos="5486400" algn="l"/>
                        </a:tabLst>
                      </a:pPr>
                      <a:r>
                        <a:rPr kumimoji="0" lang="el-GR" sz="1600" b="1" i="0" u="none" strike="noStrike" cap="none" normalizeH="0" baseline="0" dirty="0">
                          <a:ln>
                            <a:noFill/>
                          </a:ln>
                          <a:solidFill>
                            <a:schemeClr val="tx1"/>
                          </a:solidFill>
                          <a:effectLst/>
                          <a:latin typeface="Arial" charset="0"/>
                          <a:ea typeface="Times New Roman" pitchFamily="18" charset="0"/>
                          <a:cs typeface="Arial" charset="0"/>
                        </a:rPr>
                        <a:t>Α</a:t>
                      </a:r>
                      <a:endParaRPr kumimoji="0" lang="en-US" sz="16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p>
                      <a:pPr marL="342900" marR="0" lvl="0" indent="-333375" algn="ctr" defTabSz="914400" rtl="0" eaLnBrk="0" fontAlgn="base" latinLnBrk="0" hangingPunct="0">
                        <a:lnSpc>
                          <a:spcPct val="100000"/>
                        </a:lnSpc>
                        <a:spcBef>
                          <a:spcPct val="0"/>
                        </a:spcBef>
                        <a:spcAft>
                          <a:spcPct val="0"/>
                        </a:spcAft>
                        <a:buClrTx/>
                        <a:buSzTx/>
                        <a:buFontTx/>
                        <a:buNone/>
                        <a:tabLst>
                          <a:tab pos="5486400" algn="l"/>
                        </a:tabLst>
                      </a:pPr>
                      <a:r>
                        <a:rPr kumimoji="0" lang="en-GB" sz="1600" b="1" i="0" u="none" strike="noStrike" cap="none" normalizeH="0" baseline="0" dirty="0">
                          <a:ln>
                            <a:noFill/>
                          </a:ln>
                          <a:solidFill>
                            <a:schemeClr val="tx1"/>
                          </a:solidFill>
                          <a:effectLst/>
                          <a:latin typeface="Arial" charset="0"/>
                          <a:ea typeface="Times New Roman" pitchFamily="18" charset="0"/>
                          <a:cs typeface="Arial" charset="0"/>
                        </a:rPr>
                        <a:t>(</a:t>
                      </a:r>
                      <a:r>
                        <a:rPr kumimoji="0" lang="el-GR" sz="1600" b="1" i="0" u="none" strike="noStrike" cap="none" normalizeH="0" baseline="0" dirty="0" err="1">
                          <a:ln>
                            <a:noFill/>
                          </a:ln>
                          <a:solidFill>
                            <a:schemeClr val="tx1"/>
                          </a:solidFill>
                          <a:effectLst/>
                          <a:latin typeface="Arial" charset="0"/>
                          <a:ea typeface="Times New Roman" pitchFamily="18" charset="0"/>
                          <a:cs typeface="Arial" charset="0"/>
                        </a:rPr>
                        <a:t>Αδενίνη</a:t>
                      </a:r>
                      <a:r>
                        <a:rPr kumimoji="0" lang="el-GR" sz="1600" b="1" i="0" u="none" strike="noStrike" cap="none" normalizeH="0" baseline="0" dirty="0">
                          <a:ln>
                            <a:noFill/>
                          </a:ln>
                          <a:solidFill>
                            <a:schemeClr val="tx1"/>
                          </a:solidFill>
                          <a:effectLst/>
                          <a:latin typeface="Arial" charset="0"/>
                          <a:ea typeface="Times New Roman" pitchFamily="18" charset="0"/>
                          <a:cs typeface="Arial" charset="0"/>
                        </a:rPr>
                        <a:t>)</a:t>
                      </a:r>
                      <a:endParaRPr kumimoji="0" lang="el-GR" sz="1600" b="0" i="0" u="none" strike="noStrike" cap="none" normalizeH="0" baseline="0" dirty="0">
                        <a:ln>
                          <a:noFill/>
                        </a:ln>
                        <a:solidFill>
                          <a:schemeClr val="tx1"/>
                        </a:solidFill>
                        <a:effectLst/>
                        <a:latin typeface="Arial" charset="0"/>
                        <a:ea typeface="Times New Roman" pitchFamily="18" charset="0"/>
                        <a:cs typeface="Arial" charset="0"/>
                      </a:endParaRPr>
                    </a:p>
                  </a:txBody>
                  <a:tcP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tab pos="5486400" algn="l"/>
                        </a:tabLst>
                      </a:pPr>
                      <a:r>
                        <a:rPr kumimoji="0" lang="en-GB" sz="1600" b="1" i="0" u="none" strike="noStrike" cap="none" normalizeH="0" baseline="0" dirty="0">
                          <a:ln>
                            <a:noFill/>
                          </a:ln>
                          <a:solidFill>
                            <a:schemeClr val="tx1"/>
                          </a:solidFill>
                          <a:effectLst/>
                          <a:latin typeface="Arial" charset="0"/>
                          <a:ea typeface="Times New Roman" pitchFamily="18" charset="0"/>
                          <a:cs typeface="Arial" charset="0"/>
                        </a:rPr>
                        <a:t>G (</a:t>
                      </a:r>
                      <a:r>
                        <a:rPr kumimoji="0" lang="el-GR" sz="1600" b="1" i="0" u="none" strike="noStrike" cap="none" normalizeH="0" baseline="0" dirty="0">
                          <a:ln>
                            <a:noFill/>
                          </a:ln>
                          <a:solidFill>
                            <a:schemeClr val="tx1"/>
                          </a:solidFill>
                          <a:effectLst/>
                          <a:latin typeface="Arial" charset="0"/>
                          <a:ea typeface="Times New Roman" pitchFamily="18" charset="0"/>
                          <a:cs typeface="Arial" charset="0"/>
                        </a:rPr>
                        <a:t>Γουανίνη)</a:t>
                      </a:r>
                      <a:endParaRPr kumimoji="0" lang="el-GR" sz="1600" b="0" i="0" u="none" strike="noStrike" cap="none" normalizeH="0" baseline="0" dirty="0">
                        <a:ln>
                          <a:noFill/>
                        </a:ln>
                        <a:solidFill>
                          <a:schemeClr val="tx1"/>
                        </a:solidFill>
                        <a:effectLst/>
                        <a:latin typeface="Arial" charset="0"/>
                        <a:ea typeface="Times New Roman" pitchFamily="18" charset="0"/>
                        <a:cs typeface="Arial" charset="0"/>
                      </a:endParaRPr>
                    </a:p>
                  </a:txBody>
                  <a:tcP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231775" algn="ctr" defTabSz="914400" rtl="0" eaLnBrk="1" fontAlgn="base" latinLnBrk="0" hangingPunct="1">
                        <a:lnSpc>
                          <a:spcPct val="100000"/>
                        </a:lnSpc>
                        <a:spcBef>
                          <a:spcPct val="0"/>
                        </a:spcBef>
                        <a:spcAft>
                          <a:spcPct val="0"/>
                        </a:spcAft>
                        <a:buClrTx/>
                        <a:buSzTx/>
                        <a:buFontTx/>
                        <a:buNone/>
                        <a:tabLst>
                          <a:tab pos="5486400" algn="l"/>
                        </a:tabLst>
                      </a:pPr>
                      <a:r>
                        <a:rPr kumimoji="0" lang="en-GB" sz="1600" b="1" i="0" u="none" strike="noStrike" cap="none" normalizeH="0" baseline="0" dirty="0">
                          <a:ln>
                            <a:noFill/>
                          </a:ln>
                          <a:solidFill>
                            <a:schemeClr val="tx1"/>
                          </a:solidFill>
                          <a:effectLst/>
                          <a:latin typeface="Arial" charset="0"/>
                          <a:ea typeface="Times New Roman" pitchFamily="18" charset="0"/>
                          <a:cs typeface="Arial" charset="0"/>
                        </a:rPr>
                        <a:t>C</a:t>
                      </a:r>
                      <a:endParaRPr kumimoji="0" lang="en-US" sz="16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p>
                      <a:pPr marL="342900" marR="0" lvl="0" indent="-231775" algn="ctr" defTabSz="914400" rtl="0" eaLnBrk="0" fontAlgn="base" latinLnBrk="0" hangingPunct="0">
                        <a:lnSpc>
                          <a:spcPct val="100000"/>
                        </a:lnSpc>
                        <a:spcBef>
                          <a:spcPct val="0"/>
                        </a:spcBef>
                        <a:spcAft>
                          <a:spcPct val="0"/>
                        </a:spcAft>
                        <a:buClrTx/>
                        <a:buSzTx/>
                        <a:buFontTx/>
                        <a:buNone/>
                        <a:tabLst>
                          <a:tab pos="5486400" algn="l"/>
                        </a:tabLst>
                      </a:pPr>
                      <a:r>
                        <a:rPr kumimoji="0" lang="el-GR" sz="1600" b="1" i="0" u="none" strike="noStrike" cap="none" normalizeH="0" baseline="0" dirty="0">
                          <a:ln>
                            <a:noFill/>
                          </a:ln>
                          <a:solidFill>
                            <a:schemeClr val="tx1"/>
                          </a:solidFill>
                          <a:effectLst/>
                          <a:latin typeface="Arial" charset="0"/>
                          <a:ea typeface="Times New Roman" pitchFamily="18" charset="0"/>
                          <a:cs typeface="Arial" charset="0"/>
                        </a:rPr>
                        <a:t>(Κυτοσίνη)</a:t>
                      </a:r>
                      <a:endParaRPr kumimoji="0" lang="el-GR" sz="1600" b="0" i="0" u="none" strike="noStrike" cap="none" normalizeH="0" baseline="0" dirty="0">
                        <a:ln>
                          <a:noFill/>
                        </a:ln>
                        <a:solidFill>
                          <a:schemeClr val="tx1"/>
                        </a:solidFill>
                        <a:effectLst/>
                        <a:latin typeface="Arial" charset="0"/>
                        <a:ea typeface="Times New Roman" pitchFamily="18" charset="0"/>
                        <a:cs typeface="Arial" charset="0"/>
                      </a:endParaRPr>
                    </a:p>
                  </a:txBody>
                  <a:tcP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231775" algn="ctr" defTabSz="914400" rtl="0" eaLnBrk="1" fontAlgn="base" latinLnBrk="0" hangingPunct="1">
                        <a:lnSpc>
                          <a:spcPct val="100000"/>
                        </a:lnSpc>
                        <a:spcBef>
                          <a:spcPct val="0"/>
                        </a:spcBef>
                        <a:spcAft>
                          <a:spcPct val="0"/>
                        </a:spcAft>
                        <a:buClrTx/>
                        <a:buSzTx/>
                        <a:buFontTx/>
                        <a:buNone/>
                        <a:tabLst>
                          <a:tab pos="5486400" algn="l"/>
                        </a:tabLst>
                      </a:pPr>
                      <a:r>
                        <a:rPr kumimoji="0" lang="en-GB" sz="1600" b="1" i="0" u="none" strike="noStrike" cap="none" normalizeH="0" baseline="0" dirty="0">
                          <a:ln>
                            <a:noFill/>
                          </a:ln>
                          <a:solidFill>
                            <a:schemeClr val="tx1"/>
                          </a:solidFill>
                          <a:effectLst/>
                          <a:latin typeface="Arial" charset="0"/>
                          <a:ea typeface="Times New Roman" pitchFamily="18" charset="0"/>
                          <a:cs typeface="Arial" charset="0"/>
                        </a:rPr>
                        <a:t>T</a:t>
                      </a:r>
                      <a:endParaRPr kumimoji="0" lang="en-US" sz="16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p>
                      <a:pPr marL="342900" marR="0" lvl="0" indent="-231775" algn="ctr" defTabSz="914400" rtl="0" eaLnBrk="0" fontAlgn="base" latinLnBrk="0" hangingPunct="0">
                        <a:lnSpc>
                          <a:spcPct val="100000"/>
                        </a:lnSpc>
                        <a:spcBef>
                          <a:spcPct val="0"/>
                        </a:spcBef>
                        <a:spcAft>
                          <a:spcPct val="0"/>
                        </a:spcAft>
                        <a:buClrTx/>
                        <a:buSzTx/>
                        <a:buFontTx/>
                        <a:buNone/>
                        <a:tabLst>
                          <a:tab pos="5486400" algn="l"/>
                        </a:tabLst>
                      </a:pPr>
                      <a:r>
                        <a:rPr kumimoji="0" lang="el-GR" sz="1600" b="1" i="0" u="none" strike="noStrike" cap="none" normalizeH="0" baseline="0" dirty="0">
                          <a:ln>
                            <a:noFill/>
                          </a:ln>
                          <a:solidFill>
                            <a:schemeClr val="tx1"/>
                          </a:solidFill>
                          <a:effectLst/>
                          <a:latin typeface="Arial" charset="0"/>
                          <a:ea typeface="Times New Roman" pitchFamily="18" charset="0"/>
                          <a:cs typeface="Arial" charset="0"/>
                        </a:rPr>
                        <a:t>(Θυμίνη)</a:t>
                      </a:r>
                      <a:endParaRPr kumimoji="0" lang="el-GR" sz="1600" b="0" i="0" u="none" strike="noStrike" cap="none" normalizeH="0" baseline="0" dirty="0">
                        <a:ln>
                          <a:noFill/>
                        </a:ln>
                        <a:solidFill>
                          <a:schemeClr val="tx1"/>
                        </a:solidFill>
                        <a:effectLst/>
                        <a:latin typeface="Arial" charset="0"/>
                        <a:ea typeface="Times New Roman" pitchFamily="18" charset="0"/>
                        <a:cs typeface="Arial" charset="0"/>
                      </a:endParaRPr>
                    </a:p>
                  </a:txBody>
                  <a:tcP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908993">
                <a:tc>
                  <a:txBody>
                    <a:bodyPr/>
                    <a:lstStyle/>
                    <a:p>
                      <a:pPr marL="342900" marR="0" lvl="0" indent="-231775" algn="just" defTabSz="914400" rtl="0" eaLnBrk="1" fontAlgn="base" latinLnBrk="0" hangingPunct="1">
                        <a:lnSpc>
                          <a:spcPct val="100000"/>
                        </a:lnSpc>
                        <a:spcBef>
                          <a:spcPct val="0"/>
                        </a:spcBef>
                        <a:spcAft>
                          <a:spcPct val="0"/>
                        </a:spcAft>
                        <a:buClrTx/>
                        <a:buSzTx/>
                        <a:buFontTx/>
                        <a:buNone/>
                        <a:tabLst>
                          <a:tab pos="5486400" algn="l"/>
                        </a:tabLst>
                      </a:pPr>
                      <a:r>
                        <a:rPr kumimoji="0" lang="el-GR" sz="1800" b="0" i="0" u="none" strike="noStrike" cap="none" normalizeH="0" baseline="0" dirty="0">
                          <a:ln>
                            <a:noFill/>
                          </a:ln>
                          <a:solidFill>
                            <a:schemeClr val="tx1"/>
                          </a:solidFill>
                          <a:effectLst/>
                          <a:latin typeface="Arial" charset="0"/>
                          <a:ea typeface="Times New Roman" pitchFamily="18" charset="0"/>
                          <a:cs typeface="Arial" charset="0"/>
                        </a:rPr>
                        <a:t>Σπέρμα Σολωμού</a:t>
                      </a:r>
                      <a:endParaRPr kumimoji="0" lang="en-US" sz="18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p>
                      <a:pPr marL="342900" marR="0" lvl="0" indent="-231775" algn="just" defTabSz="914400" rtl="0" eaLnBrk="0" fontAlgn="base" latinLnBrk="0" hangingPunct="0">
                        <a:lnSpc>
                          <a:spcPct val="100000"/>
                        </a:lnSpc>
                        <a:spcBef>
                          <a:spcPct val="0"/>
                        </a:spcBef>
                        <a:spcAft>
                          <a:spcPct val="0"/>
                        </a:spcAft>
                        <a:buClrTx/>
                        <a:buSzTx/>
                        <a:buFontTx/>
                        <a:buNone/>
                        <a:tabLst>
                          <a:tab pos="5486400" algn="l"/>
                        </a:tabLst>
                      </a:pPr>
                      <a:r>
                        <a:rPr kumimoji="0" lang="en-GB" sz="1800" b="0" i="1" u="none" strike="noStrike" cap="none" normalizeH="0" baseline="0" dirty="0" err="1">
                          <a:ln>
                            <a:noFill/>
                          </a:ln>
                          <a:solidFill>
                            <a:schemeClr val="tx1"/>
                          </a:solidFill>
                          <a:effectLst/>
                          <a:latin typeface="Arial" charset="0"/>
                          <a:ea typeface="Times New Roman" pitchFamily="18" charset="0"/>
                          <a:cs typeface="Arial" charset="0"/>
                        </a:rPr>
                        <a:t>Rikettsia</a:t>
                      </a:r>
                      <a:r>
                        <a:rPr kumimoji="0" lang="en-GB" sz="1800" b="0" i="1" u="none" strike="noStrike" cap="none" normalizeH="0" baseline="0" dirty="0">
                          <a:ln>
                            <a:noFill/>
                          </a:ln>
                          <a:solidFill>
                            <a:schemeClr val="tx1"/>
                          </a:solidFill>
                          <a:effectLst/>
                          <a:latin typeface="Arial" charset="0"/>
                          <a:ea typeface="Times New Roman" pitchFamily="18" charset="0"/>
                          <a:cs typeface="Arial" charset="0"/>
                        </a:rPr>
                        <a:t> </a:t>
                      </a:r>
                      <a:r>
                        <a:rPr kumimoji="0" lang="en-GB" sz="1800" b="0" i="0" u="none" strike="noStrike" cap="none" normalizeH="0" baseline="0" dirty="0">
                          <a:ln>
                            <a:noFill/>
                          </a:ln>
                          <a:solidFill>
                            <a:schemeClr val="tx1"/>
                          </a:solidFill>
                          <a:effectLst/>
                          <a:latin typeface="Arial" charset="0"/>
                          <a:ea typeface="Times New Roman" pitchFamily="18" charset="0"/>
                          <a:cs typeface="Arial" charset="0"/>
                        </a:rPr>
                        <a:t>(</a:t>
                      </a:r>
                      <a:r>
                        <a:rPr kumimoji="0" lang="el-GR" sz="1800" b="0" i="0" u="none" strike="noStrike" cap="none" normalizeH="0" baseline="0" dirty="0">
                          <a:ln>
                            <a:noFill/>
                          </a:ln>
                          <a:solidFill>
                            <a:schemeClr val="tx1"/>
                          </a:solidFill>
                          <a:effectLst/>
                          <a:latin typeface="Arial" charset="0"/>
                          <a:ea typeface="Times New Roman" pitchFamily="18" charset="0"/>
                          <a:cs typeface="Arial" charset="0"/>
                        </a:rPr>
                        <a:t>Βακτηρίδιο</a:t>
                      </a:r>
                      <a:r>
                        <a:rPr kumimoji="0" lang="en-GB" sz="1800" b="0" i="0" u="none" strike="noStrike" cap="none" normalizeH="0" baseline="0" dirty="0">
                          <a:ln>
                            <a:noFill/>
                          </a:ln>
                          <a:solidFill>
                            <a:schemeClr val="tx1"/>
                          </a:solidFill>
                          <a:effectLst/>
                          <a:latin typeface="Arial" charset="0"/>
                          <a:ea typeface="Times New Roman" pitchFamily="18" charset="0"/>
                          <a:cs typeface="Arial" charset="0"/>
                        </a:rPr>
                        <a:t>)</a:t>
                      </a:r>
                      <a:endParaRPr kumimoji="0" lang="en-US" sz="18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p>
                      <a:pPr marL="342900" marR="0" lvl="0" indent="-231775" algn="just" defTabSz="914400" rtl="0" eaLnBrk="0" fontAlgn="base" latinLnBrk="0" hangingPunct="0">
                        <a:lnSpc>
                          <a:spcPct val="100000"/>
                        </a:lnSpc>
                        <a:spcBef>
                          <a:spcPct val="0"/>
                        </a:spcBef>
                        <a:spcAft>
                          <a:spcPct val="0"/>
                        </a:spcAft>
                        <a:buClrTx/>
                        <a:buSzTx/>
                        <a:buFontTx/>
                        <a:buNone/>
                        <a:tabLst>
                          <a:tab pos="5486400" algn="l"/>
                        </a:tabLst>
                      </a:pPr>
                      <a:r>
                        <a:rPr kumimoji="0" lang="en-GB" sz="1800" b="0" i="1" u="none" strike="noStrike" cap="none" normalizeH="0" baseline="0" dirty="0">
                          <a:ln>
                            <a:noFill/>
                          </a:ln>
                          <a:solidFill>
                            <a:schemeClr val="tx1"/>
                          </a:solidFill>
                          <a:effectLst/>
                          <a:latin typeface="Arial" charset="0"/>
                          <a:ea typeface="Times New Roman" pitchFamily="18" charset="0"/>
                          <a:cs typeface="Arial" charset="0"/>
                        </a:rPr>
                        <a:t>E. coli</a:t>
                      </a:r>
                      <a:r>
                        <a:rPr kumimoji="0" lang="en-GB" sz="1800" b="0" i="0" u="none" strike="noStrike" cap="none" normalizeH="0" baseline="0" dirty="0">
                          <a:ln>
                            <a:noFill/>
                          </a:ln>
                          <a:solidFill>
                            <a:schemeClr val="tx1"/>
                          </a:solidFill>
                          <a:effectLst/>
                          <a:latin typeface="Arial" charset="0"/>
                          <a:ea typeface="Times New Roman" pitchFamily="18" charset="0"/>
                          <a:cs typeface="Arial" charset="0"/>
                        </a:rPr>
                        <a:t> (</a:t>
                      </a:r>
                      <a:r>
                        <a:rPr kumimoji="0" lang="el-GR" sz="1800" b="0" i="0" u="none" strike="noStrike" cap="none" normalizeH="0" baseline="0" dirty="0">
                          <a:ln>
                            <a:noFill/>
                          </a:ln>
                          <a:solidFill>
                            <a:schemeClr val="tx1"/>
                          </a:solidFill>
                          <a:effectLst/>
                          <a:latin typeface="Arial" charset="0"/>
                          <a:ea typeface="Times New Roman" pitchFamily="18" charset="0"/>
                          <a:cs typeface="Arial" charset="0"/>
                        </a:rPr>
                        <a:t>Βακτηρίδιο</a:t>
                      </a:r>
                      <a:r>
                        <a:rPr kumimoji="0" lang="en-GB" sz="1800" b="0" i="0" u="none" strike="noStrike" cap="none" normalizeH="0" baseline="0" dirty="0">
                          <a:ln>
                            <a:noFill/>
                          </a:ln>
                          <a:solidFill>
                            <a:schemeClr val="tx1"/>
                          </a:solidFill>
                          <a:effectLst/>
                          <a:latin typeface="Arial" charset="0"/>
                          <a:ea typeface="Times New Roman" pitchFamily="18" charset="0"/>
                          <a:cs typeface="Arial" charset="0"/>
                        </a:rPr>
                        <a:t>)</a:t>
                      </a:r>
                      <a:endParaRPr kumimoji="0" lang="en-US" sz="18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p>
                      <a:pPr marL="342900" marR="0" lvl="0" indent="-231775" algn="just" defTabSz="914400" rtl="0" eaLnBrk="0" fontAlgn="base" latinLnBrk="0" hangingPunct="0">
                        <a:lnSpc>
                          <a:spcPct val="100000"/>
                        </a:lnSpc>
                        <a:spcBef>
                          <a:spcPct val="0"/>
                        </a:spcBef>
                        <a:spcAft>
                          <a:spcPct val="0"/>
                        </a:spcAft>
                        <a:buClrTx/>
                        <a:buSzTx/>
                        <a:buFontTx/>
                        <a:buNone/>
                        <a:tabLst>
                          <a:tab pos="5486400" algn="l"/>
                        </a:tabLst>
                      </a:pPr>
                      <a:r>
                        <a:rPr kumimoji="0" lang="el-GR" sz="1800" b="0" i="0" u="none" strike="noStrike" cap="none" normalizeH="0" baseline="0" dirty="0">
                          <a:ln>
                            <a:noFill/>
                          </a:ln>
                          <a:solidFill>
                            <a:schemeClr val="tx1"/>
                          </a:solidFill>
                          <a:effectLst/>
                          <a:latin typeface="Arial" charset="0"/>
                          <a:ea typeface="Times New Roman" pitchFamily="18" charset="0"/>
                          <a:cs typeface="Arial" charset="0"/>
                        </a:rPr>
                        <a:t>Μύκητας  </a:t>
                      </a:r>
                      <a:endParaRPr kumimoji="0" lang="en-US" sz="18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p>
                      <a:pPr marL="342900" marR="0" lvl="0" indent="-231775" algn="just" defTabSz="914400" rtl="0" eaLnBrk="0" fontAlgn="base" latinLnBrk="0" hangingPunct="0">
                        <a:lnSpc>
                          <a:spcPct val="100000"/>
                        </a:lnSpc>
                        <a:spcBef>
                          <a:spcPct val="0"/>
                        </a:spcBef>
                        <a:spcAft>
                          <a:spcPct val="0"/>
                        </a:spcAft>
                        <a:buClrTx/>
                        <a:buSzTx/>
                        <a:buFontTx/>
                        <a:buNone/>
                        <a:tabLst>
                          <a:tab pos="5486400" algn="l"/>
                        </a:tabLst>
                      </a:pPr>
                      <a:r>
                        <a:rPr kumimoji="0" lang="en-GB" sz="1800" b="0" i="1" u="none" strike="noStrike" cap="none" normalizeH="0" baseline="0" dirty="0">
                          <a:ln>
                            <a:noFill/>
                          </a:ln>
                          <a:solidFill>
                            <a:schemeClr val="tx1"/>
                          </a:solidFill>
                          <a:effectLst/>
                          <a:latin typeface="Arial" charset="0"/>
                          <a:ea typeface="Times New Roman" pitchFamily="18" charset="0"/>
                          <a:cs typeface="Arial" charset="0"/>
                        </a:rPr>
                        <a:t>Micrococcus</a:t>
                      </a:r>
                      <a:r>
                        <a:rPr kumimoji="0" lang="el-GR" sz="1800" b="0" i="1" u="none" strike="noStrike" cap="none" normalizeH="0" baseline="0" dirty="0">
                          <a:ln>
                            <a:noFill/>
                          </a:ln>
                          <a:solidFill>
                            <a:schemeClr val="tx1"/>
                          </a:solidFill>
                          <a:effectLst/>
                          <a:latin typeface="Arial" charset="0"/>
                          <a:ea typeface="Times New Roman" pitchFamily="18" charset="0"/>
                          <a:cs typeface="Arial" charset="0"/>
                        </a:rPr>
                        <a:t> (</a:t>
                      </a:r>
                      <a:r>
                        <a:rPr kumimoji="0" lang="el-GR" sz="1800" b="0" i="0" u="none" strike="noStrike" cap="none" normalizeH="0" baseline="0" dirty="0" err="1">
                          <a:ln>
                            <a:noFill/>
                          </a:ln>
                          <a:solidFill>
                            <a:schemeClr val="tx1"/>
                          </a:solidFill>
                          <a:effectLst/>
                          <a:latin typeface="Arial" charset="0"/>
                          <a:ea typeface="Times New Roman" pitchFamily="18" charset="0"/>
                          <a:cs typeface="Arial" charset="0"/>
                        </a:rPr>
                        <a:t>Βακτ</a:t>
                      </a:r>
                      <a:r>
                        <a:rPr kumimoji="0" lang="el-GR" sz="1800" b="0" i="0" u="none" strike="noStrike" cap="none" normalizeH="0" baseline="0" dirty="0">
                          <a:ln>
                            <a:noFill/>
                          </a:ln>
                          <a:solidFill>
                            <a:schemeClr val="tx1"/>
                          </a:solidFill>
                          <a:effectLst/>
                          <a:latin typeface="Arial" charset="0"/>
                          <a:ea typeface="Times New Roman" pitchFamily="18" charset="0"/>
                          <a:cs typeface="Arial" charset="0"/>
                        </a:rPr>
                        <a:t>/</a:t>
                      </a:r>
                      <a:r>
                        <a:rPr kumimoji="0" lang="el-GR" sz="1800" b="0" i="0" u="none" strike="noStrike" cap="none" normalizeH="0" baseline="0" dirty="0" err="1">
                          <a:ln>
                            <a:noFill/>
                          </a:ln>
                          <a:solidFill>
                            <a:schemeClr val="tx1"/>
                          </a:solidFill>
                          <a:effectLst/>
                          <a:latin typeface="Arial" charset="0"/>
                          <a:ea typeface="Times New Roman" pitchFamily="18" charset="0"/>
                          <a:cs typeface="Arial" charset="0"/>
                        </a:rPr>
                        <a:t>διο</a:t>
                      </a:r>
                      <a:r>
                        <a:rPr kumimoji="0" lang="en-GB" sz="1800" b="0" i="0" u="none" strike="noStrike" cap="none" normalizeH="0" baseline="0" dirty="0">
                          <a:ln>
                            <a:noFill/>
                          </a:ln>
                          <a:solidFill>
                            <a:schemeClr val="tx1"/>
                          </a:solidFill>
                          <a:effectLst/>
                          <a:latin typeface="Arial" charset="0"/>
                          <a:ea typeface="Times New Roman" pitchFamily="18" charset="0"/>
                          <a:cs typeface="Arial" charset="0"/>
                        </a:rPr>
                        <a:t>)</a:t>
                      </a:r>
                      <a:endParaRPr kumimoji="0" lang="en-US" sz="18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p>
                      <a:pPr marL="342900" marR="0" lvl="0" indent="-231775" algn="just" defTabSz="914400" rtl="0" eaLnBrk="0" fontAlgn="base" latinLnBrk="0" hangingPunct="0">
                        <a:lnSpc>
                          <a:spcPct val="100000"/>
                        </a:lnSpc>
                        <a:spcBef>
                          <a:spcPct val="0"/>
                        </a:spcBef>
                        <a:spcAft>
                          <a:spcPct val="0"/>
                        </a:spcAft>
                        <a:buClrTx/>
                        <a:buSzTx/>
                        <a:buFontTx/>
                        <a:buNone/>
                        <a:tabLst>
                          <a:tab pos="5486400" algn="l"/>
                        </a:tabLst>
                      </a:pPr>
                      <a:r>
                        <a:rPr kumimoji="0" lang="el-GR" sz="1800" b="0" i="0" u="none" strike="noStrike" cap="none" normalizeH="0" baseline="0" dirty="0" err="1">
                          <a:ln>
                            <a:noFill/>
                          </a:ln>
                          <a:solidFill>
                            <a:schemeClr val="tx1"/>
                          </a:solidFill>
                          <a:effectLst/>
                          <a:latin typeface="Arial" charset="0"/>
                          <a:ea typeface="Times New Roman" pitchFamily="18" charset="0"/>
                          <a:cs typeface="Arial" charset="0"/>
                        </a:rPr>
                        <a:t>Φάγος</a:t>
                      </a:r>
                      <a:r>
                        <a:rPr kumimoji="0" lang="en-GB" sz="1800" b="0" i="0" u="none" strike="noStrike" cap="none" normalizeH="0" baseline="0" dirty="0">
                          <a:ln>
                            <a:noFill/>
                          </a:ln>
                          <a:solidFill>
                            <a:schemeClr val="tx1"/>
                          </a:solidFill>
                          <a:effectLst/>
                          <a:latin typeface="Arial" charset="0"/>
                          <a:ea typeface="Times New Roman" pitchFamily="18" charset="0"/>
                          <a:cs typeface="Arial" charset="0"/>
                        </a:rPr>
                        <a:t> (</a:t>
                      </a:r>
                      <a:r>
                        <a:rPr kumimoji="0" lang="el-GR" sz="1800" b="0" i="1" u="none" strike="noStrike" cap="none" normalizeH="0" baseline="0" dirty="0">
                          <a:ln>
                            <a:noFill/>
                          </a:ln>
                          <a:solidFill>
                            <a:schemeClr val="tx1"/>
                          </a:solidFill>
                          <a:effectLst/>
                          <a:latin typeface="Arial" charset="0"/>
                          <a:ea typeface="Times New Roman" pitchFamily="18" charset="0"/>
                          <a:cs typeface="Arial" charset="0"/>
                        </a:rPr>
                        <a:t>Τ</a:t>
                      </a:r>
                      <a:r>
                        <a:rPr kumimoji="0" lang="en-GB" sz="1800" b="0" i="1" u="none" strike="noStrike" cap="none" normalizeH="0" baseline="-30000" dirty="0">
                          <a:ln>
                            <a:noFill/>
                          </a:ln>
                          <a:solidFill>
                            <a:schemeClr val="tx1"/>
                          </a:solidFill>
                          <a:effectLst/>
                          <a:latin typeface="Arial" charset="0"/>
                          <a:ea typeface="Times New Roman" pitchFamily="18" charset="0"/>
                          <a:cs typeface="Arial" charset="0"/>
                        </a:rPr>
                        <a:t>2</a:t>
                      </a:r>
                      <a:r>
                        <a:rPr kumimoji="0" lang="en-GB" sz="1800" b="0" i="0" u="none" strike="noStrike" cap="none" normalizeH="0" baseline="0" dirty="0">
                          <a:ln>
                            <a:noFill/>
                          </a:ln>
                          <a:solidFill>
                            <a:schemeClr val="tx1"/>
                          </a:solidFill>
                          <a:effectLst/>
                          <a:latin typeface="Arial" charset="0"/>
                          <a:ea typeface="Times New Roman" pitchFamily="18" charset="0"/>
                          <a:cs typeface="Arial" charset="0"/>
                        </a:rPr>
                        <a:t>)</a:t>
                      </a:r>
                      <a:endParaRPr kumimoji="0" lang="en-US" sz="18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p>
                      <a:pPr marL="342900" marR="0" lvl="0" indent="-231775" algn="just" defTabSz="914400" rtl="0" eaLnBrk="0" fontAlgn="base" latinLnBrk="0" hangingPunct="0">
                        <a:lnSpc>
                          <a:spcPct val="100000"/>
                        </a:lnSpc>
                        <a:spcBef>
                          <a:spcPct val="0"/>
                        </a:spcBef>
                        <a:spcAft>
                          <a:spcPct val="0"/>
                        </a:spcAft>
                        <a:buClrTx/>
                        <a:buSzTx/>
                        <a:buFontTx/>
                        <a:buNone/>
                        <a:tabLst>
                          <a:tab pos="5486400" algn="l"/>
                        </a:tabLst>
                      </a:pPr>
                      <a:r>
                        <a:rPr kumimoji="0" lang="el-GR" sz="1800" b="0" i="0" u="none" strike="noStrike" cap="none" normalizeH="0" baseline="0" dirty="0">
                          <a:ln>
                            <a:noFill/>
                          </a:ln>
                          <a:solidFill>
                            <a:schemeClr val="tx1"/>
                          </a:solidFill>
                          <a:effectLst/>
                          <a:latin typeface="Arial" charset="0"/>
                          <a:ea typeface="Times New Roman" pitchFamily="18" charset="0"/>
                          <a:cs typeface="Arial" charset="0"/>
                        </a:rPr>
                        <a:t>Θύμος αδένας μοσχαριού</a:t>
                      </a:r>
                    </a:p>
                    <a:p>
                      <a:pPr marL="342900" marR="0" lvl="0" indent="-231775" algn="just" defTabSz="914400" rtl="0" eaLnBrk="0" fontAlgn="base" latinLnBrk="0" hangingPunct="0">
                        <a:lnSpc>
                          <a:spcPct val="100000"/>
                        </a:lnSpc>
                        <a:spcBef>
                          <a:spcPct val="0"/>
                        </a:spcBef>
                        <a:spcAft>
                          <a:spcPct val="0"/>
                        </a:spcAft>
                        <a:buClrTx/>
                        <a:buSzTx/>
                        <a:buFontTx/>
                        <a:buNone/>
                        <a:tabLst>
                          <a:tab pos="5486400" algn="l"/>
                        </a:tabLst>
                      </a:pPr>
                      <a:endParaRPr kumimoji="0" lang="el-GR" sz="1800" b="0" i="0" u="none" strike="noStrike" cap="none" normalizeH="0" baseline="0" dirty="0">
                        <a:ln>
                          <a:noFill/>
                        </a:ln>
                        <a:solidFill>
                          <a:schemeClr val="tx1"/>
                        </a:solidFill>
                        <a:effectLst/>
                        <a:latin typeface="Arial" charset="0"/>
                        <a:ea typeface="Times New Roman" pitchFamily="18" charset="0"/>
                        <a:cs typeface="Arial" charset="0"/>
                      </a:endParaRPr>
                    </a:p>
                  </a:txBody>
                  <a:tcP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33375" algn="ctr" defTabSz="914400" rtl="0" eaLnBrk="1" fontAlgn="base" latinLnBrk="0" hangingPunct="1">
                        <a:lnSpc>
                          <a:spcPct val="100000"/>
                        </a:lnSpc>
                        <a:spcBef>
                          <a:spcPct val="0"/>
                        </a:spcBef>
                        <a:spcAft>
                          <a:spcPct val="0"/>
                        </a:spcAft>
                        <a:buClrTx/>
                        <a:buSzTx/>
                        <a:buFontTx/>
                        <a:buNone/>
                        <a:tabLst>
                          <a:tab pos="625475" algn="l"/>
                          <a:tab pos="5486400" algn="l"/>
                        </a:tabLst>
                      </a:pPr>
                      <a:r>
                        <a:rPr kumimoji="0" lang="el-GR" sz="1800" b="0" i="0" u="none" strike="noStrike" cap="none" normalizeH="0" baseline="0">
                          <a:ln>
                            <a:noFill/>
                          </a:ln>
                          <a:solidFill>
                            <a:schemeClr val="tx1"/>
                          </a:solidFill>
                          <a:effectLst/>
                          <a:latin typeface="Arial" charset="0"/>
                          <a:ea typeface="Times New Roman" pitchFamily="18" charset="0"/>
                          <a:cs typeface="Arial" charset="0"/>
                        </a:rPr>
                        <a:t>29.7</a:t>
                      </a:r>
                      <a:endParaRPr kumimoji="0" lang="en-US" sz="1800" b="0" i="0" u="none" strike="noStrike" cap="none" normalizeH="0" baseline="0">
                        <a:ln>
                          <a:noFill/>
                        </a:ln>
                        <a:solidFill>
                          <a:schemeClr val="tx1"/>
                        </a:solidFill>
                        <a:effectLst/>
                        <a:latin typeface="Times New Roman" pitchFamily="18" charset="0"/>
                        <a:ea typeface="Times New Roman" pitchFamily="18" charset="0"/>
                        <a:cs typeface="Arial" charset="0"/>
                      </a:endParaRPr>
                    </a:p>
                    <a:p>
                      <a:pPr marL="342900" marR="0" lvl="0" indent="-333375" algn="ctr" defTabSz="914400" rtl="0" eaLnBrk="0" fontAlgn="base" latinLnBrk="0" hangingPunct="0">
                        <a:lnSpc>
                          <a:spcPct val="100000"/>
                        </a:lnSpc>
                        <a:spcBef>
                          <a:spcPct val="0"/>
                        </a:spcBef>
                        <a:spcAft>
                          <a:spcPct val="0"/>
                        </a:spcAft>
                        <a:buClrTx/>
                        <a:buSzTx/>
                        <a:buFontTx/>
                        <a:buNone/>
                        <a:tabLst>
                          <a:tab pos="625475" algn="l"/>
                          <a:tab pos="5486400" algn="l"/>
                        </a:tabLst>
                      </a:pPr>
                      <a:r>
                        <a:rPr kumimoji="0" lang="el-GR" sz="1800" b="0" i="0" u="none" strike="noStrike" cap="none" normalizeH="0" baseline="0">
                          <a:ln>
                            <a:noFill/>
                          </a:ln>
                          <a:solidFill>
                            <a:schemeClr val="tx1"/>
                          </a:solidFill>
                          <a:effectLst/>
                          <a:latin typeface="Arial" charset="0"/>
                          <a:ea typeface="Times New Roman" pitchFamily="18" charset="0"/>
                          <a:cs typeface="Arial" charset="0"/>
                        </a:rPr>
                        <a:t>33.8</a:t>
                      </a:r>
                      <a:endParaRPr kumimoji="0" lang="en-US" sz="1800" b="0" i="0" u="none" strike="noStrike" cap="none" normalizeH="0" baseline="0">
                        <a:ln>
                          <a:noFill/>
                        </a:ln>
                        <a:solidFill>
                          <a:schemeClr val="tx1"/>
                        </a:solidFill>
                        <a:effectLst/>
                        <a:latin typeface="Times New Roman" pitchFamily="18" charset="0"/>
                        <a:ea typeface="Times New Roman" pitchFamily="18" charset="0"/>
                        <a:cs typeface="Arial" charset="0"/>
                      </a:endParaRPr>
                    </a:p>
                    <a:p>
                      <a:pPr marL="342900" marR="0" lvl="0" indent="-333375" algn="ctr" defTabSz="914400" rtl="0" eaLnBrk="0" fontAlgn="base" latinLnBrk="0" hangingPunct="0">
                        <a:lnSpc>
                          <a:spcPct val="100000"/>
                        </a:lnSpc>
                        <a:spcBef>
                          <a:spcPct val="0"/>
                        </a:spcBef>
                        <a:spcAft>
                          <a:spcPct val="0"/>
                        </a:spcAft>
                        <a:buClrTx/>
                        <a:buSzTx/>
                        <a:buFontTx/>
                        <a:buNone/>
                        <a:tabLst>
                          <a:tab pos="625475" algn="l"/>
                          <a:tab pos="5486400" algn="l"/>
                        </a:tabLst>
                      </a:pPr>
                      <a:r>
                        <a:rPr kumimoji="0" lang="el-GR" sz="1800" b="0" i="0" u="none" strike="noStrike" cap="none" normalizeH="0" baseline="0">
                          <a:ln>
                            <a:noFill/>
                          </a:ln>
                          <a:solidFill>
                            <a:schemeClr val="tx1"/>
                          </a:solidFill>
                          <a:effectLst/>
                          <a:latin typeface="Arial" charset="0"/>
                          <a:ea typeface="Times New Roman" pitchFamily="18" charset="0"/>
                          <a:cs typeface="Arial" charset="0"/>
                        </a:rPr>
                        <a:t>25.2</a:t>
                      </a:r>
                      <a:endParaRPr kumimoji="0" lang="en-US" sz="1800" b="0" i="0" u="none" strike="noStrike" cap="none" normalizeH="0" baseline="0">
                        <a:ln>
                          <a:noFill/>
                        </a:ln>
                        <a:solidFill>
                          <a:schemeClr val="tx1"/>
                        </a:solidFill>
                        <a:effectLst/>
                        <a:latin typeface="Times New Roman" pitchFamily="18" charset="0"/>
                        <a:ea typeface="Times New Roman" pitchFamily="18" charset="0"/>
                        <a:cs typeface="Arial" charset="0"/>
                      </a:endParaRPr>
                    </a:p>
                    <a:p>
                      <a:pPr marL="342900" marR="0" lvl="0" indent="-333375" algn="ctr" defTabSz="914400" rtl="0" eaLnBrk="0" fontAlgn="base" latinLnBrk="0" hangingPunct="0">
                        <a:lnSpc>
                          <a:spcPct val="100000"/>
                        </a:lnSpc>
                        <a:spcBef>
                          <a:spcPct val="0"/>
                        </a:spcBef>
                        <a:spcAft>
                          <a:spcPct val="0"/>
                        </a:spcAft>
                        <a:buClrTx/>
                        <a:buSzTx/>
                        <a:buFontTx/>
                        <a:buNone/>
                        <a:tabLst>
                          <a:tab pos="625475" algn="l"/>
                          <a:tab pos="5486400" algn="l"/>
                        </a:tabLst>
                      </a:pPr>
                      <a:r>
                        <a:rPr kumimoji="0" lang="el-GR" sz="1800" b="0" i="0" u="none" strike="noStrike" cap="none" normalizeH="0" baseline="0">
                          <a:ln>
                            <a:noFill/>
                          </a:ln>
                          <a:solidFill>
                            <a:schemeClr val="tx1"/>
                          </a:solidFill>
                          <a:effectLst/>
                          <a:latin typeface="Arial" charset="0"/>
                          <a:ea typeface="Times New Roman" pitchFamily="18" charset="0"/>
                          <a:cs typeface="Arial" charset="0"/>
                        </a:rPr>
                        <a:t>31.7</a:t>
                      </a:r>
                      <a:endParaRPr kumimoji="0" lang="en-US" sz="1800" b="0" i="0" u="none" strike="noStrike" cap="none" normalizeH="0" baseline="0">
                        <a:ln>
                          <a:noFill/>
                        </a:ln>
                        <a:solidFill>
                          <a:schemeClr val="tx1"/>
                        </a:solidFill>
                        <a:effectLst/>
                        <a:latin typeface="Times New Roman" pitchFamily="18" charset="0"/>
                        <a:ea typeface="Times New Roman" pitchFamily="18" charset="0"/>
                        <a:cs typeface="Arial" charset="0"/>
                      </a:endParaRPr>
                    </a:p>
                    <a:p>
                      <a:pPr marL="342900" marR="0" lvl="0" indent="-333375" algn="ctr" defTabSz="914400" rtl="0" eaLnBrk="0" fontAlgn="base" latinLnBrk="0" hangingPunct="0">
                        <a:lnSpc>
                          <a:spcPct val="100000"/>
                        </a:lnSpc>
                        <a:spcBef>
                          <a:spcPct val="0"/>
                        </a:spcBef>
                        <a:spcAft>
                          <a:spcPct val="0"/>
                        </a:spcAft>
                        <a:buClrTx/>
                        <a:buSzTx/>
                        <a:buFontTx/>
                        <a:buNone/>
                        <a:tabLst>
                          <a:tab pos="625475" algn="l"/>
                          <a:tab pos="5486400" algn="l"/>
                        </a:tabLst>
                      </a:pPr>
                      <a:r>
                        <a:rPr kumimoji="0" lang="el-GR" sz="1800" b="0" i="0" u="none" strike="noStrike" cap="none" normalizeH="0" baseline="0">
                          <a:ln>
                            <a:noFill/>
                          </a:ln>
                          <a:solidFill>
                            <a:schemeClr val="tx1"/>
                          </a:solidFill>
                          <a:effectLst/>
                          <a:latin typeface="Arial" charset="0"/>
                          <a:ea typeface="Times New Roman" pitchFamily="18" charset="0"/>
                          <a:cs typeface="Arial" charset="0"/>
                        </a:rPr>
                        <a:t>14.5</a:t>
                      </a:r>
                      <a:endParaRPr kumimoji="0" lang="en-US" sz="1800" b="0" i="0" u="none" strike="noStrike" cap="none" normalizeH="0" baseline="0">
                        <a:ln>
                          <a:noFill/>
                        </a:ln>
                        <a:solidFill>
                          <a:schemeClr val="tx1"/>
                        </a:solidFill>
                        <a:effectLst/>
                        <a:latin typeface="Times New Roman" pitchFamily="18" charset="0"/>
                        <a:ea typeface="Times New Roman" pitchFamily="18" charset="0"/>
                        <a:cs typeface="Arial" charset="0"/>
                      </a:endParaRPr>
                    </a:p>
                    <a:p>
                      <a:pPr marL="342900" marR="0" lvl="0" indent="-333375" algn="ctr" defTabSz="914400" rtl="0" eaLnBrk="0" fontAlgn="base" latinLnBrk="0" hangingPunct="0">
                        <a:lnSpc>
                          <a:spcPct val="100000"/>
                        </a:lnSpc>
                        <a:spcBef>
                          <a:spcPct val="0"/>
                        </a:spcBef>
                        <a:spcAft>
                          <a:spcPct val="0"/>
                        </a:spcAft>
                        <a:buClrTx/>
                        <a:buSzTx/>
                        <a:buFontTx/>
                        <a:buNone/>
                        <a:tabLst>
                          <a:tab pos="625475" algn="l"/>
                          <a:tab pos="5486400" algn="l"/>
                        </a:tabLst>
                      </a:pPr>
                      <a:r>
                        <a:rPr kumimoji="0" lang="el-GR" sz="1800" b="0" i="0" u="none" strike="noStrike" cap="none" normalizeH="0" baseline="0">
                          <a:ln>
                            <a:noFill/>
                          </a:ln>
                          <a:solidFill>
                            <a:schemeClr val="tx1"/>
                          </a:solidFill>
                          <a:effectLst/>
                          <a:latin typeface="Arial" charset="0"/>
                          <a:ea typeface="Times New Roman" pitchFamily="18" charset="0"/>
                          <a:cs typeface="Arial" charset="0"/>
                        </a:rPr>
                        <a:t>31.9</a:t>
                      </a:r>
                      <a:endParaRPr kumimoji="0" lang="en-US" sz="1800" b="0" i="0" u="none" strike="noStrike" cap="none" normalizeH="0" baseline="0">
                        <a:ln>
                          <a:noFill/>
                        </a:ln>
                        <a:solidFill>
                          <a:schemeClr val="tx1"/>
                        </a:solidFill>
                        <a:effectLst/>
                        <a:latin typeface="Times New Roman" pitchFamily="18" charset="0"/>
                        <a:ea typeface="Times New Roman" pitchFamily="18" charset="0"/>
                        <a:cs typeface="Arial" charset="0"/>
                      </a:endParaRPr>
                    </a:p>
                    <a:p>
                      <a:pPr marL="342900" marR="0" lvl="0" indent="-333375" algn="ctr" defTabSz="914400" rtl="0" eaLnBrk="0" fontAlgn="base" latinLnBrk="0" hangingPunct="0">
                        <a:lnSpc>
                          <a:spcPct val="100000"/>
                        </a:lnSpc>
                        <a:spcBef>
                          <a:spcPct val="0"/>
                        </a:spcBef>
                        <a:spcAft>
                          <a:spcPct val="0"/>
                        </a:spcAft>
                        <a:buClrTx/>
                        <a:buSzTx/>
                        <a:buFontTx/>
                        <a:buNone/>
                        <a:tabLst>
                          <a:tab pos="625475" algn="l"/>
                          <a:tab pos="5486400" algn="l"/>
                        </a:tabLst>
                      </a:pPr>
                      <a:r>
                        <a:rPr kumimoji="0" lang="el-GR" sz="1800" b="0" i="0" u="none" strike="noStrike" cap="none" normalizeH="0" baseline="0">
                          <a:ln>
                            <a:noFill/>
                          </a:ln>
                          <a:solidFill>
                            <a:schemeClr val="tx1"/>
                          </a:solidFill>
                          <a:effectLst/>
                          <a:latin typeface="Arial" charset="0"/>
                          <a:ea typeface="Times New Roman" pitchFamily="18" charset="0"/>
                          <a:cs typeface="Arial" charset="0"/>
                        </a:rPr>
                        <a:t>29.8</a:t>
                      </a:r>
                      <a:endParaRPr kumimoji="0" lang="en-US" sz="1800" b="0" i="0" u="none" strike="noStrike" cap="none" normalizeH="0" baseline="0">
                        <a:ln>
                          <a:noFill/>
                        </a:ln>
                        <a:solidFill>
                          <a:schemeClr val="tx1"/>
                        </a:solidFill>
                        <a:effectLst/>
                        <a:latin typeface="Times New Roman" pitchFamily="18" charset="0"/>
                        <a:ea typeface="Times New Roman" pitchFamily="18" charset="0"/>
                        <a:cs typeface="Arial" charset="0"/>
                      </a:endParaRPr>
                    </a:p>
                    <a:p>
                      <a:pPr marL="342900" marR="0" lvl="0" indent="-333375" algn="ctr" defTabSz="914400" rtl="0" eaLnBrk="0" fontAlgn="base" latinLnBrk="0" hangingPunct="0">
                        <a:lnSpc>
                          <a:spcPct val="100000"/>
                        </a:lnSpc>
                        <a:spcBef>
                          <a:spcPct val="0"/>
                        </a:spcBef>
                        <a:spcAft>
                          <a:spcPct val="0"/>
                        </a:spcAft>
                        <a:buClrTx/>
                        <a:buSzTx/>
                        <a:buFontTx/>
                        <a:buNone/>
                        <a:tabLst>
                          <a:tab pos="625475" algn="l"/>
                          <a:tab pos="5486400" algn="l"/>
                        </a:tabLst>
                      </a:pPr>
                      <a:r>
                        <a:rPr kumimoji="0" lang="el-GR" sz="1800" b="0" i="0" u="none" strike="noStrike" cap="none" normalizeH="0" baseline="0">
                          <a:ln>
                            <a:noFill/>
                          </a:ln>
                          <a:solidFill>
                            <a:schemeClr val="tx1"/>
                          </a:solidFill>
                          <a:effectLst/>
                          <a:latin typeface="Arial" charset="0"/>
                          <a:ea typeface="Times New Roman" pitchFamily="18" charset="0"/>
                          <a:cs typeface="Arial" charset="0"/>
                        </a:rPr>
                        <a:t>29.6</a:t>
                      </a:r>
                      <a:endParaRPr kumimoji="0" lang="en-US" sz="1800" b="0" i="0" u="none" strike="noStrike" cap="none" normalizeH="0" baseline="0">
                        <a:ln>
                          <a:noFill/>
                        </a:ln>
                        <a:solidFill>
                          <a:schemeClr val="tx1"/>
                        </a:solidFill>
                        <a:effectLst/>
                        <a:latin typeface="Times New Roman" pitchFamily="18" charset="0"/>
                        <a:ea typeface="Times New Roman" pitchFamily="18" charset="0"/>
                        <a:cs typeface="Arial" charset="0"/>
                      </a:endParaRPr>
                    </a:p>
                    <a:p>
                      <a:pPr marL="342900" marR="0" lvl="0" indent="-333375" algn="ctr" defTabSz="914400" rtl="0" eaLnBrk="0" fontAlgn="base" latinLnBrk="0" hangingPunct="0">
                        <a:lnSpc>
                          <a:spcPct val="100000"/>
                        </a:lnSpc>
                        <a:spcBef>
                          <a:spcPct val="0"/>
                        </a:spcBef>
                        <a:spcAft>
                          <a:spcPct val="0"/>
                        </a:spcAft>
                        <a:buClrTx/>
                        <a:buSzTx/>
                        <a:buFontTx/>
                        <a:buNone/>
                        <a:tabLst>
                          <a:tab pos="625475" algn="l"/>
                          <a:tab pos="5486400" algn="l"/>
                        </a:tabLst>
                      </a:pPr>
                      <a:r>
                        <a:rPr kumimoji="0" lang="el-GR" sz="1800" b="0" i="0" u="none" strike="noStrike" cap="none" normalizeH="0" baseline="0">
                          <a:ln>
                            <a:noFill/>
                          </a:ln>
                          <a:solidFill>
                            <a:schemeClr val="tx1"/>
                          </a:solidFill>
                          <a:effectLst/>
                          <a:latin typeface="Arial" charset="0"/>
                          <a:ea typeface="Times New Roman" pitchFamily="18" charset="0"/>
                          <a:cs typeface="Arial" charset="0"/>
                        </a:rPr>
                        <a:t>29.6</a:t>
                      </a:r>
                    </a:p>
                  </a:txBody>
                  <a:tcP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231775" algn="ctr" defTabSz="914400" rtl="0" eaLnBrk="1" fontAlgn="base" latinLnBrk="0" hangingPunct="1">
                        <a:lnSpc>
                          <a:spcPct val="100000"/>
                        </a:lnSpc>
                        <a:spcBef>
                          <a:spcPct val="0"/>
                        </a:spcBef>
                        <a:spcAft>
                          <a:spcPct val="0"/>
                        </a:spcAft>
                        <a:buClrTx/>
                        <a:buSzTx/>
                        <a:buFontTx/>
                        <a:buNone/>
                        <a:tabLst>
                          <a:tab pos="5486400" algn="l"/>
                        </a:tabLst>
                      </a:pPr>
                      <a:r>
                        <a:rPr kumimoji="0" lang="el-GR" sz="1800" b="0" i="0" u="none" strike="noStrike" cap="none" normalizeH="0" baseline="0">
                          <a:ln>
                            <a:noFill/>
                          </a:ln>
                          <a:solidFill>
                            <a:schemeClr val="tx1"/>
                          </a:solidFill>
                          <a:effectLst/>
                          <a:latin typeface="Arial" charset="0"/>
                          <a:ea typeface="Times New Roman" pitchFamily="18" charset="0"/>
                          <a:cs typeface="Arial" charset="0"/>
                        </a:rPr>
                        <a:t>20.8</a:t>
                      </a:r>
                      <a:endParaRPr kumimoji="0" lang="en-US" sz="1800" b="0" i="0" u="none" strike="noStrike" cap="none" normalizeH="0" baseline="0">
                        <a:ln>
                          <a:noFill/>
                        </a:ln>
                        <a:solidFill>
                          <a:schemeClr val="tx1"/>
                        </a:solidFill>
                        <a:effectLst/>
                        <a:latin typeface="Times New Roman" pitchFamily="18" charset="0"/>
                        <a:ea typeface="Times New Roman" pitchFamily="18" charset="0"/>
                        <a:cs typeface="Arial" charset="0"/>
                      </a:endParaRPr>
                    </a:p>
                    <a:p>
                      <a:pPr marL="342900" marR="0" lvl="0" indent="-231775" algn="ctr" defTabSz="914400" rtl="0" eaLnBrk="0" fontAlgn="base" latinLnBrk="0" hangingPunct="0">
                        <a:lnSpc>
                          <a:spcPct val="100000"/>
                        </a:lnSpc>
                        <a:spcBef>
                          <a:spcPct val="0"/>
                        </a:spcBef>
                        <a:spcAft>
                          <a:spcPct val="0"/>
                        </a:spcAft>
                        <a:buClrTx/>
                        <a:buSzTx/>
                        <a:buFontTx/>
                        <a:buNone/>
                        <a:tabLst>
                          <a:tab pos="5486400" algn="l"/>
                        </a:tabLst>
                      </a:pPr>
                      <a:r>
                        <a:rPr kumimoji="0" lang="el-GR" sz="1800" b="0" i="0" u="none" strike="noStrike" cap="none" normalizeH="0" baseline="0">
                          <a:ln>
                            <a:noFill/>
                          </a:ln>
                          <a:solidFill>
                            <a:schemeClr val="tx1"/>
                          </a:solidFill>
                          <a:effectLst/>
                          <a:latin typeface="Arial" charset="0"/>
                          <a:ea typeface="Times New Roman" pitchFamily="18" charset="0"/>
                          <a:cs typeface="Arial" charset="0"/>
                        </a:rPr>
                        <a:t>16.7</a:t>
                      </a:r>
                      <a:endParaRPr kumimoji="0" lang="en-US" sz="1800" b="0" i="0" u="none" strike="noStrike" cap="none" normalizeH="0" baseline="0">
                        <a:ln>
                          <a:noFill/>
                        </a:ln>
                        <a:solidFill>
                          <a:schemeClr val="tx1"/>
                        </a:solidFill>
                        <a:effectLst/>
                        <a:latin typeface="Times New Roman" pitchFamily="18" charset="0"/>
                        <a:ea typeface="Times New Roman" pitchFamily="18" charset="0"/>
                        <a:cs typeface="Arial" charset="0"/>
                      </a:endParaRPr>
                    </a:p>
                    <a:p>
                      <a:pPr marL="342900" marR="0" lvl="0" indent="-231775" algn="ctr" defTabSz="914400" rtl="0" eaLnBrk="0" fontAlgn="base" latinLnBrk="0" hangingPunct="0">
                        <a:lnSpc>
                          <a:spcPct val="100000"/>
                        </a:lnSpc>
                        <a:spcBef>
                          <a:spcPct val="0"/>
                        </a:spcBef>
                        <a:spcAft>
                          <a:spcPct val="0"/>
                        </a:spcAft>
                        <a:buClrTx/>
                        <a:buSzTx/>
                        <a:buFontTx/>
                        <a:buNone/>
                        <a:tabLst>
                          <a:tab pos="5486400" algn="l"/>
                        </a:tabLst>
                      </a:pPr>
                      <a:r>
                        <a:rPr kumimoji="0" lang="el-GR" sz="1800" b="0" i="0" u="none" strike="noStrike" cap="none" normalizeH="0" baseline="0">
                          <a:ln>
                            <a:noFill/>
                          </a:ln>
                          <a:solidFill>
                            <a:schemeClr val="tx1"/>
                          </a:solidFill>
                          <a:effectLst/>
                          <a:latin typeface="Arial" charset="0"/>
                          <a:ea typeface="Times New Roman" pitchFamily="18" charset="0"/>
                          <a:cs typeface="Arial" charset="0"/>
                        </a:rPr>
                        <a:t>25.0</a:t>
                      </a:r>
                      <a:endParaRPr kumimoji="0" lang="en-US" sz="1800" b="0" i="0" u="none" strike="noStrike" cap="none" normalizeH="0" baseline="0">
                        <a:ln>
                          <a:noFill/>
                        </a:ln>
                        <a:solidFill>
                          <a:schemeClr val="tx1"/>
                        </a:solidFill>
                        <a:effectLst/>
                        <a:latin typeface="Times New Roman" pitchFamily="18" charset="0"/>
                        <a:ea typeface="Times New Roman" pitchFamily="18" charset="0"/>
                        <a:cs typeface="Arial" charset="0"/>
                      </a:endParaRPr>
                    </a:p>
                    <a:p>
                      <a:pPr marL="342900" marR="0" lvl="0" indent="-231775" algn="ctr" defTabSz="914400" rtl="0" eaLnBrk="0" fontAlgn="base" latinLnBrk="0" hangingPunct="0">
                        <a:lnSpc>
                          <a:spcPct val="100000"/>
                        </a:lnSpc>
                        <a:spcBef>
                          <a:spcPct val="0"/>
                        </a:spcBef>
                        <a:spcAft>
                          <a:spcPct val="0"/>
                        </a:spcAft>
                        <a:buClrTx/>
                        <a:buSzTx/>
                        <a:buFontTx/>
                        <a:buNone/>
                        <a:tabLst>
                          <a:tab pos="5486400" algn="l"/>
                        </a:tabLst>
                      </a:pPr>
                      <a:r>
                        <a:rPr kumimoji="0" lang="el-GR" sz="1800" b="0" i="0" u="none" strike="noStrike" cap="none" normalizeH="0" baseline="0">
                          <a:ln>
                            <a:noFill/>
                          </a:ln>
                          <a:solidFill>
                            <a:schemeClr val="tx1"/>
                          </a:solidFill>
                          <a:effectLst/>
                          <a:latin typeface="Arial" charset="0"/>
                          <a:ea typeface="Times New Roman" pitchFamily="18" charset="0"/>
                          <a:cs typeface="Arial" charset="0"/>
                        </a:rPr>
                        <a:t>18.1</a:t>
                      </a:r>
                      <a:endParaRPr kumimoji="0" lang="en-US" sz="1800" b="0" i="0" u="none" strike="noStrike" cap="none" normalizeH="0" baseline="0">
                        <a:ln>
                          <a:noFill/>
                        </a:ln>
                        <a:solidFill>
                          <a:schemeClr val="tx1"/>
                        </a:solidFill>
                        <a:effectLst/>
                        <a:latin typeface="Times New Roman" pitchFamily="18" charset="0"/>
                        <a:ea typeface="Times New Roman" pitchFamily="18" charset="0"/>
                        <a:cs typeface="Arial" charset="0"/>
                      </a:endParaRPr>
                    </a:p>
                    <a:p>
                      <a:pPr marL="342900" marR="0" lvl="0" indent="-231775" algn="ctr" defTabSz="914400" rtl="0" eaLnBrk="0" fontAlgn="base" latinLnBrk="0" hangingPunct="0">
                        <a:lnSpc>
                          <a:spcPct val="100000"/>
                        </a:lnSpc>
                        <a:spcBef>
                          <a:spcPct val="0"/>
                        </a:spcBef>
                        <a:spcAft>
                          <a:spcPct val="0"/>
                        </a:spcAft>
                        <a:buClrTx/>
                        <a:buSzTx/>
                        <a:buFontTx/>
                        <a:buNone/>
                        <a:tabLst>
                          <a:tab pos="5486400" algn="l"/>
                        </a:tabLst>
                      </a:pPr>
                      <a:r>
                        <a:rPr kumimoji="0" lang="el-GR" sz="1800" b="0" i="0" u="none" strike="noStrike" cap="none" normalizeH="0" baseline="0">
                          <a:ln>
                            <a:noFill/>
                          </a:ln>
                          <a:solidFill>
                            <a:schemeClr val="tx1"/>
                          </a:solidFill>
                          <a:effectLst/>
                          <a:latin typeface="Arial" charset="0"/>
                          <a:ea typeface="Times New Roman" pitchFamily="18" charset="0"/>
                          <a:cs typeface="Arial" charset="0"/>
                        </a:rPr>
                        <a:t>36.1</a:t>
                      </a:r>
                      <a:endParaRPr kumimoji="0" lang="en-US" sz="1800" b="0" i="0" u="none" strike="noStrike" cap="none" normalizeH="0" baseline="0">
                        <a:ln>
                          <a:noFill/>
                        </a:ln>
                        <a:solidFill>
                          <a:schemeClr val="tx1"/>
                        </a:solidFill>
                        <a:effectLst/>
                        <a:latin typeface="Times New Roman" pitchFamily="18" charset="0"/>
                        <a:ea typeface="Times New Roman" pitchFamily="18" charset="0"/>
                        <a:cs typeface="Arial" charset="0"/>
                      </a:endParaRPr>
                    </a:p>
                    <a:p>
                      <a:pPr marL="342900" marR="0" lvl="0" indent="-231775" algn="ctr" defTabSz="914400" rtl="0" eaLnBrk="0" fontAlgn="base" latinLnBrk="0" hangingPunct="0">
                        <a:lnSpc>
                          <a:spcPct val="100000"/>
                        </a:lnSpc>
                        <a:spcBef>
                          <a:spcPct val="0"/>
                        </a:spcBef>
                        <a:spcAft>
                          <a:spcPct val="0"/>
                        </a:spcAft>
                        <a:buClrTx/>
                        <a:buSzTx/>
                        <a:buFontTx/>
                        <a:buNone/>
                        <a:tabLst>
                          <a:tab pos="5486400" algn="l"/>
                        </a:tabLst>
                      </a:pPr>
                      <a:r>
                        <a:rPr kumimoji="0" lang="el-GR" sz="1800" b="0" i="0" u="none" strike="noStrike" cap="none" normalizeH="0" baseline="0">
                          <a:ln>
                            <a:noFill/>
                          </a:ln>
                          <a:solidFill>
                            <a:schemeClr val="tx1"/>
                          </a:solidFill>
                          <a:effectLst/>
                          <a:latin typeface="Arial" charset="0"/>
                          <a:ea typeface="Times New Roman" pitchFamily="18" charset="0"/>
                          <a:cs typeface="Arial" charset="0"/>
                        </a:rPr>
                        <a:t>18.4</a:t>
                      </a:r>
                      <a:endParaRPr kumimoji="0" lang="en-US" sz="1800" b="0" i="0" u="none" strike="noStrike" cap="none" normalizeH="0" baseline="0">
                        <a:ln>
                          <a:noFill/>
                        </a:ln>
                        <a:solidFill>
                          <a:schemeClr val="tx1"/>
                        </a:solidFill>
                        <a:effectLst/>
                        <a:latin typeface="Times New Roman" pitchFamily="18" charset="0"/>
                        <a:ea typeface="Times New Roman" pitchFamily="18" charset="0"/>
                        <a:cs typeface="Arial" charset="0"/>
                      </a:endParaRPr>
                    </a:p>
                    <a:p>
                      <a:pPr marL="342900" marR="0" lvl="0" indent="-231775" algn="ctr" defTabSz="914400" rtl="0" eaLnBrk="0" fontAlgn="base" latinLnBrk="0" hangingPunct="0">
                        <a:lnSpc>
                          <a:spcPct val="100000"/>
                        </a:lnSpc>
                        <a:spcBef>
                          <a:spcPct val="0"/>
                        </a:spcBef>
                        <a:spcAft>
                          <a:spcPct val="0"/>
                        </a:spcAft>
                        <a:buClrTx/>
                        <a:buSzTx/>
                        <a:buFontTx/>
                        <a:buNone/>
                        <a:tabLst>
                          <a:tab pos="5486400" algn="l"/>
                        </a:tabLst>
                      </a:pPr>
                      <a:r>
                        <a:rPr kumimoji="0" lang="el-GR" sz="1800" b="0" i="0" u="none" strike="noStrike" cap="none" normalizeH="0" baseline="0">
                          <a:ln>
                            <a:noFill/>
                          </a:ln>
                          <a:solidFill>
                            <a:schemeClr val="tx1"/>
                          </a:solidFill>
                          <a:effectLst/>
                          <a:latin typeface="Arial" charset="0"/>
                          <a:ea typeface="Times New Roman" pitchFamily="18" charset="0"/>
                          <a:cs typeface="Arial" charset="0"/>
                        </a:rPr>
                        <a:t>20.4</a:t>
                      </a:r>
                      <a:endParaRPr kumimoji="0" lang="en-US" sz="1800" b="0" i="0" u="none" strike="noStrike" cap="none" normalizeH="0" baseline="0">
                        <a:ln>
                          <a:noFill/>
                        </a:ln>
                        <a:solidFill>
                          <a:schemeClr val="tx1"/>
                        </a:solidFill>
                        <a:effectLst/>
                        <a:latin typeface="Times New Roman" pitchFamily="18" charset="0"/>
                        <a:ea typeface="Times New Roman" pitchFamily="18" charset="0"/>
                        <a:cs typeface="Arial" charset="0"/>
                      </a:endParaRPr>
                    </a:p>
                    <a:p>
                      <a:pPr marL="342900" marR="0" lvl="0" indent="-231775" algn="ctr" defTabSz="914400" rtl="0" eaLnBrk="0" fontAlgn="base" latinLnBrk="0" hangingPunct="0">
                        <a:lnSpc>
                          <a:spcPct val="100000"/>
                        </a:lnSpc>
                        <a:spcBef>
                          <a:spcPct val="0"/>
                        </a:spcBef>
                        <a:spcAft>
                          <a:spcPct val="0"/>
                        </a:spcAft>
                        <a:buClrTx/>
                        <a:buSzTx/>
                        <a:buFontTx/>
                        <a:buNone/>
                        <a:tabLst>
                          <a:tab pos="5486400" algn="l"/>
                        </a:tabLst>
                      </a:pPr>
                      <a:r>
                        <a:rPr kumimoji="0" lang="el-GR" sz="1800" b="0" i="0" u="none" strike="noStrike" cap="none" normalizeH="0" baseline="0">
                          <a:ln>
                            <a:noFill/>
                          </a:ln>
                          <a:solidFill>
                            <a:schemeClr val="tx1"/>
                          </a:solidFill>
                          <a:effectLst/>
                          <a:latin typeface="Arial" charset="0"/>
                          <a:ea typeface="Times New Roman" pitchFamily="18" charset="0"/>
                          <a:cs typeface="Arial" charset="0"/>
                        </a:rPr>
                        <a:t>20.8</a:t>
                      </a:r>
                      <a:endParaRPr kumimoji="0" lang="en-US" sz="1800" b="0" i="0" u="none" strike="noStrike" cap="none" normalizeH="0" baseline="0">
                        <a:ln>
                          <a:noFill/>
                        </a:ln>
                        <a:solidFill>
                          <a:schemeClr val="tx1"/>
                        </a:solidFill>
                        <a:effectLst/>
                        <a:latin typeface="Times New Roman" pitchFamily="18" charset="0"/>
                        <a:ea typeface="Times New Roman" pitchFamily="18" charset="0"/>
                        <a:cs typeface="Arial" charset="0"/>
                      </a:endParaRPr>
                    </a:p>
                    <a:p>
                      <a:pPr marL="342900" marR="0" lvl="0" indent="-231775" algn="ctr" defTabSz="914400" rtl="0" eaLnBrk="0" fontAlgn="base" latinLnBrk="0" hangingPunct="0">
                        <a:lnSpc>
                          <a:spcPct val="100000"/>
                        </a:lnSpc>
                        <a:spcBef>
                          <a:spcPct val="0"/>
                        </a:spcBef>
                        <a:spcAft>
                          <a:spcPct val="0"/>
                        </a:spcAft>
                        <a:buClrTx/>
                        <a:buSzTx/>
                        <a:buFontTx/>
                        <a:buNone/>
                        <a:tabLst>
                          <a:tab pos="5486400" algn="l"/>
                        </a:tabLst>
                      </a:pPr>
                      <a:r>
                        <a:rPr kumimoji="0" lang="el-GR" sz="1800" b="0" i="0" u="none" strike="noStrike" cap="none" normalizeH="0" baseline="0">
                          <a:ln>
                            <a:noFill/>
                          </a:ln>
                          <a:solidFill>
                            <a:schemeClr val="tx1"/>
                          </a:solidFill>
                          <a:effectLst/>
                          <a:latin typeface="Arial" charset="0"/>
                          <a:ea typeface="Times New Roman" pitchFamily="18" charset="0"/>
                          <a:cs typeface="Arial" charset="0"/>
                        </a:rPr>
                        <a:t>20.4</a:t>
                      </a:r>
                    </a:p>
                  </a:txBody>
                  <a:tcP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231775" algn="ctr" defTabSz="914400" rtl="0" eaLnBrk="1" fontAlgn="base" latinLnBrk="0" hangingPunct="1">
                        <a:lnSpc>
                          <a:spcPct val="100000"/>
                        </a:lnSpc>
                        <a:spcBef>
                          <a:spcPct val="0"/>
                        </a:spcBef>
                        <a:spcAft>
                          <a:spcPct val="0"/>
                        </a:spcAft>
                        <a:buClrTx/>
                        <a:buSzTx/>
                        <a:buFontTx/>
                        <a:buNone/>
                        <a:tabLst>
                          <a:tab pos="5486400" algn="l"/>
                        </a:tabLst>
                      </a:pPr>
                      <a:r>
                        <a:rPr kumimoji="0" lang="el-GR" sz="1800" b="0" i="0" u="none" strike="noStrike" cap="none" normalizeH="0" baseline="0">
                          <a:ln>
                            <a:noFill/>
                          </a:ln>
                          <a:solidFill>
                            <a:schemeClr val="tx1"/>
                          </a:solidFill>
                          <a:effectLst/>
                          <a:latin typeface="Arial" charset="0"/>
                          <a:ea typeface="Times New Roman" pitchFamily="18" charset="0"/>
                          <a:cs typeface="Arial" charset="0"/>
                        </a:rPr>
                        <a:t>20.4</a:t>
                      </a:r>
                      <a:endParaRPr kumimoji="0" lang="en-US" sz="1800" b="0" i="0" u="none" strike="noStrike" cap="none" normalizeH="0" baseline="0">
                        <a:ln>
                          <a:noFill/>
                        </a:ln>
                        <a:solidFill>
                          <a:schemeClr val="tx1"/>
                        </a:solidFill>
                        <a:effectLst/>
                        <a:latin typeface="Times New Roman" pitchFamily="18" charset="0"/>
                        <a:ea typeface="Times New Roman" pitchFamily="18" charset="0"/>
                        <a:cs typeface="Arial" charset="0"/>
                      </a:endParaRPr>
                    </a:p>
                    <a:p>
                      <a:pPr marL="342900" marR="0" lvl="0" indent="-231775" algn="ctr" defTabSz="914400" rtl="0" eaLnBrk="0" fontAlgn="base" latinLnBrk="0" hangingPunct="0">
                        <a:lnSpc>
                          <a:spcPct val="100000"/>
                        </a:lnSpc>
                        <a:spcBef>
                          <a:spcPct val="0"/>
                        </a:spcBef>
                        <a:spcAft>
                          <a:spcPct val="0"/>
                        </a:spcAft>
                        <a:buClrTx/>
                        <a:buSzTx/>
                        <a:buFontTx/>
                        <a:buNone/>
                        <a:tabLst>
                          <a:tab pos="5486400" algn="l"/>
                        </a:tabLst>
                      </a:pPr>
                      <a:r>
                        <a:rPr kumimoji="0" lang="el-GR" sz="1800" b="0" i="0" u="none" strike="noStrike" cap="none" normalizeH="0" baseline="0">
                          <a:ln>
                            <a:noFill/>
                          </a:ln>
                          <a:solidFill>
                            <a:schemeClr val="tx1"/>
                          </a:solidFill>
                          <a:effectLst/>
                          <a:latin typeface="Arial" charset="0"/>
                          <a:ea typeface="Times New Roman" pitchFamily="18" charset="0"/>
                          <a:cs typeface="Arial" charset="0"/>
                        </a:rPr>
                        <a:t>15.9</a:t>
                      </a:r>
                      <a:endParaRPr kumimoji="0" lang="en-US" sz="1800" b="0" i="0" u="none" strike="noStrike" cap="none" normalizeH="0" baseline="0">
                        <a:ln>
                          <a:noFill/>
                        </a:ln>
                        <a:solidFill>
                          <a:schemeClr val="tx1"/>
                        </a:solidFill>
                        <a:effectLst/>
                        <a:latin typeface="Times New Roman" pitchFamily="18" charset="0"/>
                        <a:ea typeface="Times New Roman" pitchFamily="18" charset="0"/>
                        <a:cs typeface="Arial" charset="0"/>
                      </a:endParaRPr>
                    </a:p>
                    <a:p>
                      <a:pPr marL="342900" marR="0" lvl="0" indent="-231775" algn="ctr" defTabSz="914400" rtl="0" eaLnBrk="0" fontAlgn="base" latinLnBrk="0" hangingPunct="0">
                        <a:lnSpc>
                          <a:spcPct val="100000"/>
                        </a:lnSpc>
                        <a:spcBef>
                          <a:spcPct val="0"/>
                        </a:spcBef>
                        <a:spcAft>
                          <a:spcPct val="0"/>
                        </a:spcAft>
                        <a:buClrTx/>
                        <a:buSzTx/>
                        <a:buFontTx/>
                        <a:buNone/>
                        <a:tabLst>
                          <a:tab pos="5486400" algn="l"/>
                        </a:tabLst>
                      </a:pPr>
                      <a:r>
                        <a:rPr kumimoji="0" lang="el-GR" sz="1800" b="0" i="0" u="none" strike="noStrike" cap="none" normalizeH="0" baseline="0">
                          <a:ln>
                            <a:noFill/>
                          </a:ln>
                          <a:solidFill>
                            <a:schemeClr val="tx1"/>
                          </a:solidFill>
                          <a:effectLst/>
                          <a:latin typeface="Arial" charset="0"/>
                          <a:ea typeface="Times New Roman" pitchFamily="18" charset="0"/>
                          <a:cs typeface="Arial" charset="0"/>
                        </a:rPr>
                        <a:t>25.5</a:t>
                      </a:r>
                      <a:endParaRPr kumimoji="0" lang="en-US" sz="1800" b="0" i="0" u="none" strike="noStrike" cap="none" normalizeH="0" baseline="0">
                        <a:ln>
                          <a:noFill/>
                        </a:ln>
                        <a:solidFill>
                          <a:schemeClr val="tx1"/>
                        </a:solidFill>
                        <a:effectLst/>
                        <a:latin typeface="Times New Roman" pitchFamily="18" charset="0"/>
                        <a:ea typeface="Times New Roman" pitchFamily="18" charset="0"/>
                        <a:cs typeface="Arial" charset="0"/>
                      </a:endParaRPr>
                    </a:p>
                    <a:p>
                      <a:pPr marL="342900" marR="0" lvl="0" indent="-231775" algn="ctr" defTabSz="914400" rtl="0" eaLnBrk="0" fontAlgn="base" latinLnBrk="0" hangingPunct="0">
                        <a:lnSpc>
                          <a:spcPct val="100000"/>
                        </a:lnSpc>
                        <a:spcBef>
                          <a:spcPct val="0"/>
                        </a:spcBef>
                        <a:spcAft>
                          <a:spcPct val="0"/>
                        </a:spcAft>
                        <a:buClrTx/>
                        <a:buSzTx/>
                        <a:buFontTx/>
                        <a:buNone/>
                        <a:tabLst>
                          <a:tab pos="5486400" algn="l"/>
                        </a:tabLst>
                      </a:pPr>
                      <a:r>
                        <a:rPr kumimoji="0" lang="el-GR" sz="1800" b="0" i="0" u="none" strike="noStrike" cap="none" normalizeH="0" baseline="0">
                          <a:ln>
                            <a:noFill/>
                          </a:ln>
                          <a:solidFill>
                            <a:schemeClr val="tx1"/>
                          </a:solidFill>
                          <a:effectLst/>
                          <a:latin typeface="Arial" charset="0"/>
                          <a:ea typeface="Times New Roman" pitchFamily="18" charset="0"/>
                          <a:cs typeface="Arial" charset="0"/>
                        </a:rPr>
                        <a:t>17.6</a:t>
                      </a:r>
                      <a:endParaRPr kumimoji="0" lang="en-US" sz="1800" b="0" i="0" u="none" strike="noStrike" cap="none" normalizeH="0" baseline="0">
                        <a:ln>
                          <a:noFill/>
                        </a:ln>
                        <a:solidFill>
                          <a:schemeClr val="tx1"/>
                        </a:solidFill>
                        <a:effectLst/>
                        <a:latin typeface="Times New Roman" pitchFamily="18" charset="0"/>
                        <a:ea typeface="Times New Roman" pitchFamily="18" charset="0"/>
                        <a:cs typeface="Arial" charset="0"/>
                      </a:endParaRPr>
                    </a:p>
                    <a:p>
                      <a:pPr marL="342900" marR="0" lvl="0" indent="-231775" algn="ctr" defTabSz="914400" rtl="0" eaLnBrk="0" fontAlgn="base" latinLnBrk="0" hangingPunct="0">
                        <a:lnSpc>
                          <a:spcPct val="100000"/>
                        </a:lnSpc>
                        <a:spcBef>
                          <a:spcPct val="0"/>
                        </a:spcBef>
                        <a:spcAft>
                          <a:spcPct val="0"/>
                        </a:spcAft>
                        <a:buClrTx/>
                        <a:buSzTx/>
                        <a:buFontTx/>
                        <a:buNone/>
                        <a:tabLst>
                          <a:tab pos="5486400" algn="l"/>
                        </a:tabLst>
                      </a:pPr>
                      <a:r>
                        <a:rPr kumimoji="0" lang="el-GR" sz="1800" b="0" i="0" u="none" strike="noStrike" cap="none" normalizeH="0" baseline="0">
                          <a:ln>
                            <a:noFill/>
                          </a:ln>
                          <a:solidFill>
                            <a:schemeClr val="tx1"/>
                          </a:solidFill>
                          <a:effectLst/>
                          <a:latin typeface="Arial" charset="0"/>
                          <a:ea typeface="Times New Roman" pitchFamily="18" charset="0"/>
                          <a:cs typeface="Arial" charset="0"/>
                        </a:rPr>
                        <a:t>35.9</a:t>
                      </a:r>
                      <a:endParaRPr kumimoji="0" lang="en-US" sz="1800" b="0" i="0" u="none" strike="noStrike" cap="none" normalizeH="0" baseline="0">
                        <a:ln>
                          <a:noFill/>
                        </a:ln>
                        <a:solidFill>
                          <a:schemeClr val="tx1"/>
                        </a:solidFill>
                        <a:effectLst/>
                        <a:latin typeface="Times New Roman" pitchFamily="18" charset="0"/>
                        <a:ea typeface="Times New Roman" pitchFamily="18" charset="0"/>
                        <a:cs typeface="Arial" charset="0"/>
                      </a:endParaRPr>
                    </a:p>
                    <a:p>
                      <a:pPr marL="342900" marR="0" lvl="0" indent="-231775" algn="ctr" defTabSz="914400" rtl="0" eaLnBrk="0" fontAlgn="base" latinLnBrk="0" hangingPunct="0">
                        <a:lnSpc>
                          <a:spcPct val="100000"/>
                        </a:lnSpc>
                        <a:spcBef>
                          <a:spcPct val="0"/>
                        </a:spcBef>
                        <a:spcAft>
                          <a:spcPct val="0"/>
                        </a:spcAft>
                        <a:buClrTx/>
                        <a:buSzTx/>
                        <a:buFontTx/>
                        <a:buNone/>
                        <a:tabLst>
                          <a:tab pos="5486400" algn="l"/>
                        </a:tabLst>
                      </a:pPr>
                      <a:r>
                        <a:rPr kumimoji="0" lang="el-GR" sz="1800" b="0" i="0" u="none" strike="noStrike" cap="none" normalizeH="0" baseline="0">
                          <a:ln>
                            <a:noFill/>
                          </a:ln>
                          <a:solidFill>
                            <a:schemeClr val="tx1"/>
                          </a:solidFill>
                          <a:effectLst/>
                          <a:latin typeface="Arial" charset="0"/>
                          <a:ea typeface="Times New Roman" pitchFamily="18" charset="0"/>
                          <a:cs typeface="Arial" charset="0"/>
                        </a:rPr>
                        <a:t>17.9</a:t>
                      </a:r>
                      <a:endParaRPr kumimoji="0" lang="en-US" sz="1800" b="0" i="0" u="none" strike="noStrike" cap="none" normalizeH="0" baseline="0">
                        <a:ln>
                          <a:noFill/>
                        </a:ln>
                        <a:solidFill>
                          <a:schemeClr val="tx1"/>
                        </a:solidFill>
                        <a:effectLst/>
                        <a:latin typeface="Times New Roman" pitchFamily="18" charset="0"/>
                        <a:ea typeface="Times New Roman" pitchFamily="18" charset="0"/>
                        <a:cs typeface="Arial" charset="0"/>
                      </a:endParaRPr>
                    </a:p>
                    <a:p>
                      <a:pPr marL="342900" marR="0" lvl="0" indent="-231775" algn="ctr" defTabSz="914400" rtl="0" eaLnBrk="0" fontAlgn="base" latinLnBrk="0" hangingPunct="0">
                        <a:lnSpc>
                          <a:spcPct val="100000"/>
                        </a:lnSpc>
                        <a:spcBef>
                          <a:spcPct val="0"/>
                        </a:spcBef>
                        <a:spcAft>
                          <a:spcPct val="0"/>
                        </a:spcAft>
                        <a:buClrTx/>
                        <a:buSzTx/>
                        <a:buFontTx/>
                        <a:buNone/>
                        <a:tabLst>
                          <a:tab pos="5486400" algn="l"/>
                        </a:tabLst>
                      </a:pPr>
                      <a:r>
                        <a:rPr kumimoji="0" lang="el-GR" sz="1800" b="0" i="0" u="none" strike="noStrike" cap="none" normalizeH="0" baseline="0">
                          <a:ln>
                            <a:noFill/>
                          </a:ln>
                          <a:solidFill>
                            <a:schemeClr val="tx1"/>
                          </a:solidFill>
                          <a:effectLst/>
                          <a:latin typeface="Arial" charset="0"/>
                          <a:ea typeface="Times New Roman" pitchFamily="18" charset="0"/>
                          <a:cs typeface="Arial" charset="0"/>
                        </a:rPr>
                        <a:t>20.7</a:t>
                      </a:r>
                      <a:endParaRPr kumimoji="0" lang="en-US" sz="1800" b="0" i="0" u="none" strike="noStrike" cap="none" normalizeH="0" baseline="0">
                        <a:ln>
                          <a:noFill/>
                        </a:ln>
                        <a:solidFill>
                          <a:schemeClr val="tx1"/>
                        </a:solidFill>
                        <a:effectLst/>
                        <a:latin typeface="Times New Roman" pitchFamily="18" charset="0"/>
                        <a:ea typeface="Times New Roman" pitchFamily="18" charset="0"/>
                        <a:cs typeface="Arial" charset="0"/>
                      </a:endParaRPr>
                    </a:p>
                    <a:p>
                      <a:pPr marL="342900" marR="0" lvl="0" indent="-231775" algn="ctr" defTabSz="914400" rtl="0" eaLnBrk="0" fontAlgn="base" latinLnBrk="0" hangingPunct="0">
                        <a:lnSpc>
                          <a:spcPct val="100000"/>
                        </a:lnSpc>
                        <a:spcBef>
                          <a:spcPct val="0"/>
                        </a:spcBef>
                        <a:spcAft>
                          <a:spcPct val="0"/>
                        </a:spcAft>
                        <a:buClrTx/>
                        <a:buSzTx/>
                        <a:buFontTx/>
                        <a:buNone/>
                        <a:tabLst>
                          <a:tab pos="5486400" algn="l"/>
                        </a:tabLst>
                      </a:pPr>
                      <a:r>
                        <a:rPr kumimoji="0" lang="el-GR" sz="1800" b="0" i="0" u="none" strike="noStrike" cap="none" normalizeH="0" baseline="0">
                          <a:ln>
                            <a:noFill/>
                          </a:ln>
                          <a:solidFill>
                            <a:schemeClr val="tx1"/>
                          </a:solidFill>
                          <a:effectLst/>
                          <a:latin typeface="Arial" charset="0"/>
                          <a:ea typeface="Times New Roman" pitchFamily="18" charset="0"/>
                          <a:cs typeface="Arial" charset="0"/>
                        </a:rPr>
                        <a:t>20.7</a:t>
                      </a:r>
                      <a:endParaRPr kumimoji="0" lang="en-US" sz="1800" b="0" i="0" u="none" strike="noStrike" cap="none" normalizeH="0" baseline="0">
                        <a:ln>
                          <a:noFill/>
                        </a:ln>
                        <a:solidFill>
                          <a:schemeClr val="tx1"/>
                        </a:solidFill>
                        <a:effectLst/>
                        <a:latin typeface="Times New Roman" pitchFamily="18" charset="0"/>
                        <a:ea typeface="Times New Roman" pitchFamily="18" charset="0"/>
                        <a:cs typeface="Arial" charset="0"/>
                      </a:endParaRPr>
                    </a:p>
                    <a:p>
                      <a:pPr marL="342900" marR="0" lvl="0" indent="-231775" algn="ctr" defTabSz="914400" rtl="0" eaLnBrk="0" fontAlgn="base" latinLnBrk="0" hangingPunct="0">
                        <a:lnSpc>
                          <a:spcPct val="100000"/>
                        </a:lnSpc>
                        <a:spcBef>
                          <a:spcPct val="0"/>
                        </a:spcBef>
                        <a:spcAft>
                          <a:spcPct val="0"/>
                        </a:spcAft>
                        <a:buClrTx/>
                        <a:buSzTx/>
                        <a:buFontTx/>
                        <a:buNone/>
                        <a:tabLst>
                          <a:tab pos="5486400" algn="l"/>
                        </a:tabLst>
                      </a:pPr>
                      <a:r>
                        <a:rPr kumimoji="0" lang="el-GR" sz="1800" b="0" i="0" u="none" strike="noStrike" cap="none" normalizeH="0" baseline="0">
                          <a:ln>
                            <a:noFill/>
                          </a:ln>
                          <a:solidFill>
                            <a:schemeClr val="tx1"/>
                          </a:solidFill>
                          <a:effectLst/>
                          <a:latin typeface="Arial" charset="0"/>
                          <a:ea typeface="Times New Roman" pitchFamily="18" charset="0"/>
                          <a:cs typeface="Arial" charset="0"/>
                        </a:rPr>
                        <a:t>20.8</a:t>
                      </a:r>
                    </a:p>
                  </a:txBody>
                  <a:tcP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tab pos="5486400" algn="l"/>
                        </a:tabLst>
                      </a:pPr>
                      <a:r>
                        <a:rPr kumimoji="0" lang="el-GR" sz="1800" b="0" i="0" u="none" strike="noStrike" cap="none" normalizeH="0" baseline="0" dirty="0">
                          <a:ln>
                            <a:noFill/>
                          </a:ln>
                          <a:solidFill>
                            <a:schemeClr val="tx1"/>
                          </a:solidFill>
                          <a:effectLst/>
                          <a:latin typeface="Arial" charset="0"/>
                          <a:ea typeface="Times New Roman" pitchFamily="18" charset="0"/>
                          <a:cs typeface="Arial" charset="0"/>
                        </a:rPr>
                        <a:t>29.1</a:t>
                      </a:r>
                      <a:endParaRPr kumimoji="0" lang="en-US" sz="18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p>
                      <a:pPr marL="342900" marR="0" lvl="0" indent="-342900" algn="ctr" defTabSz="914400" rtl="0" eaLnBrk="0" fontAlgn="base" latinLnBrk="0" hangingPunct="0">
                        <a:lnSpc>
                          <a:spcPct val="100000"/>
                        </a:lnSpc>
                        <a:spcBef>
                          <a:spcPct val="0"/>
                        </a:spcBef>
                        <a:spcAft>
                          <a:spcPct val="0"/>
                        </a:spcAft>
                        <a:buClrTx/>
                        <a:buSzTx/>
                        <a:buFontTx/>
                        <a:buNone/>
                        <a:tabLst>
                          <a:tab pos="5486400" algn="l"/>
                        </a:tabLst>
                      </a:pPr>
                      <a:r>
                        <a:rPr kumimoji="0" lang="el-GR" sz="1800" b="0" i="0" u="none" strike="noStrike" cap="none" normalizeH="0" baseline="0" dirty="0">
                          <a:ln>
                            <a:noFill/>
                          </a:ln>
                          <a:solidFill>
                            <a:schemeClr val="tx1"/>
                          </a:solidFill>
                          <a:effectLst/>
                          <a:latin typeface="Arial" charset="0"/>
                          <a:ea typeface="Times New Roman" pitchFamily="18" charset="0"/>
                          <a:cs typeface="Arial" charset="0"/>
                        </a:rPr>
                        <a:t>33.6</a:t>
                      </a:r>
                      <a:endParaRPr kumimoji="0" lang="en-US" sz="18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p>
                      <a:pPr marL="342900" marR="0" lvl="0" indent="-342900" algn="ctr" defTabSz="914400" rtl="0" eaLnBrk="0" fontAlgn="base" latinLnBrk="0" hangingPunct="0">
                        <a:lnSpc>
                          <a:spcPct val="100000"/>
                        </a:lnSpc>
                        <a:spcBef>
                          <a:spcPct val="0"/>
                        </a:spcBef>
                        <a:spcAft>
                          <a:spcPct val="0"/>
                        </a:spcAft>
                        <a:buClrTx/>
                        <a:buSzTx/>
                        <a:buFontTx/>
                        <a:buNone/>
                        <a:tabLst>
                          <a:tab pos="5486400" algn="l"/>
                        </a:tabLst>
                      </a:pPr>
                      <a:r>
                        <a:rPr kumimoji="0" lang="el-GR" sz="1800" b="0" i="0" u="none" strike="noStrike" cap="none" normalizeH="0" baseline="0" dirty="0">
                          <a:ln>
                            <a:noFill/>
                          </a:ln>
                          <a:solidFill>
                            <a:schemeClr val="tx1"/>
                          </a:solidFill>
                          <a:effectLst/>
                          <a:latin typeface="Arial" charset="0"/>
                          <a:ea typeface="Times New Roman" pitchFamily="18" charset="0"/>
                          <a:cs typeface="Arial" charset="0"/>
                        </a:rPr>
                        <a:t>24.3</a:t>
                      </a:r>
                      <a:endParaRPr kumimoji="0" lang="en-US" sz="18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p>
                      <a:pPr marL="342900" marR="0" lvl="0" indent="-342900" algn="ctr" defTabSz="914400" rtl="0" eaLnBrk="0" fontAlgn="base" latinLnBrk="0" hangingPunct="0">
                        <a:lnSpc>
                          <a:spcPct val="100000"/>
                        </a:lnSpc>
                        <a:spcBef>
                          <a:spcPct val="0"/>
                        </a:spcBef>
                        <a:spcAft>
                          <a:spcPct val="0"/>
                        </a:spcAft>
                        <a:buClrTx/>
                        <a:buSzTx/>
                        <a:buFontTx/>
                        <a:buNone/>
                        <a:tabLst>
                          <a:tab pos="5486400" algn="l"/>
                        </a:tabLst>
                      </a:pPr>
                      <a:r>
                        <a:rPr kumimoji="0" lang="el-GR" sz="1800" b="0" i="0" u="none" strike="noStrike" cap="none" normalizeH="0" baseline="0" dirty="0">
                          <a:ln>
                            <a:noFill/>
                          </a:ln>
                          <a:solidFill>
                            <a:schemeClr val="tx1"/>
                          </a:solidFill>
                          <a:effectLst/>
                          <a:latin typeface="Arial" charset="0"/>
                          <a:ea typeface="Times New Roman" pitchFamily="18" charset="0"/>
                          <a:cs typeface="Arial" charset="0"/>
                        </a:rPr>
                        <a:t>32.6</a:t>
                      </a:r>
                      <a:endParaRPr kumimoji="0" lang="en-US" sz="18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p>
                      <a:pPr marL="342900" marR="0" lvl="0" indent="-342900" algn="ctr" defTabSz="914400" rtl="0" eaLnBrk="0" fontAlgn="base" latinLnBrk="0" hangingPunct="0">
                        <a:lnSpc>
                          <a:spcPct val="100000"/>
                        </a:lnSpc>
                        <a:spcBef>
                          <a:spcPct val="0"/>
                        </a:spcBef>
                        <a:spcAft>
                          <a:spcPct val="0"/>
                        </a:spcAft>
                        <a:buClrTx/>
                        <a:buSzTx/>
                        <a:buFontTx/>
                        <a:buNone/>
                        <a:tabLst>
                          <a:tab pos="5486400" algn="l"/>
                        </a:tabLst>
                      </a:pPr>
                      <a:r>
                        <a:rPr kumimoji="0" lang="el-GR" sz="1800" b="0" i="0" u="none" strike="noStrike" cap="none" normalizeH="0" baseline="0" dirty="0">
                          <a:ln>
                            <a:noFill/>
                          </a:ln>
                          <a:solidFill>
                            <a:schemeClr val="tx1"/>
                          </a:solidFill>
                          <a:effectLst/>
                          <a:latin typeface="Arial" charset="0"/>
                          <a:ea typeface="Times New Roman" pitchFamily="18" charset="0"/>
                          <a:cs typeface="Arial" charset="0"/>
                        </a:rPr>
                        <a:t>13.5</a:t>
                      </a:r>
                      <a:endParaRPr kumimoji="0" lang="en-US" sz="18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p>
                      <a:pPr marL="342900" marR="0" lvl="0" indent="-342900" algn="ctr" defTabSz="914400" rtl="0" eaLnBrk="0" fontAlgn="base" latinLnBrk="0" hangingPunct="0">
                        <a:lnSpc>
                          <a:spcPct val="100000"/>
                        </a:lnSpc>
                        <a:spcBef>
                          <a:spcPct val="0"/>
                        </a:spcBef>
                        <a:spcAft>
                          <a:spcPct val="0"/>
                        </a:spcAft>
                        <a:buClrTx/>
                        <a:buSzTx/>
                        <a:buFontTx/>
                        <a:buNone/>
                        <a:tabLst>
                          <a:tab pos="5486400" algn="l"/>
                        </a:tabLst>
                      </a:pPr>
                      <a:r>
                        <a:rPr kumimoji="0" lang="el-GR" sz="1800" b="0" i="0" u="none" strike="noStrike" cap="none" normalizeH="0" baseline="0" dirty="0">
                          <a:ln>
                            <a:noFill/>
                          </a:ln>
                          <a:solidFill>
                            <a:schemeClr val="tx1"/>
                          </a:solidFill>
                          <a:effectLst/>
                          <a:latin typeface="Arial" charset="0"/>
                          <a:ea typeface="Times New Roman" pitchFamily="18" charset="0"/>
                          <a:cs typeface="Arial" charset="0"/>
                        </a:rPr>
                        <a:t>31.8</a:t>
                      </a:r>
                      <a:endParaRPr kumimoji="0" lang="en-US" sz="18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p>
                      <a:pPr marL="342900" marR="0" lvl="0" indent="-342900" algn="ctr" defTabSz="914400" rtl="0" eaLnBrk="0" fontAlgn="base" latinLnBrk="0" hangingPunct="0">
                        <a:lnSpc>
                          <a:spcPct val="100000"/>
                        </a:lnSpc>
                        <a:spcBef>
                          <a:spcPct val="0"/>
                        </a:spcBef>
                        <a:spcAft>
                          <a:spcPct val="0"/>
                        </a:spcAft>
                        <a:buClrTx/>
                        <a:buSzTx/>
                        <a:buFontTx/>
                        <a:buNone/>
                        <a:tabLst>
                          <a:tab pos="5486400" algn="l"/>
                        </a:tabLst>
                      </a:pPr>
                      <a:r>
                        <a:rPr kumimoji="0" lang="el-GR" sz="1800" b="0" i="0" u="none" strike="noStrike" cap="none" normalizeH="0" baseline="0" dirty="0">
                          <a:ln>
                            <a:noFill/>
                          </a:ln>
                          <a:solidFill>
                            <a:schemeClr val="tx1"/>
                          </a:solidFill>
                          <a:effectLst/>
                          <a:latin typeface="Arial" charset="0"/>
                          <a:ea typeface="Times New Roman" pitchFamily="18" charset="0"/>
                          <a:cs typeface="Arial" charset="0"/>
                        </a:rPr>
                        <a:t>29.1</a:t>
                      </a:r>
                      <a:endParaRPr kumimoji="0" lang="en-US" sz="18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p>
                      <a:pPr marL="342900" marR="0" lvl="0" indent="-342900" algn="ctr" defTabSz="914400" rtl="0" eaLnBrk="0" fontAlgn="base" latinLnBrk="0" hangingPunct="0">
                        <a:lnSpc>
                          <a:spcPct val="100000"/>
                        </a:lnSpc>
                        <a:spcBef>
                          <a:spcPct val="0"/>
                        </a:spcBef>
                        <a:spcAft>
                          <a:spcPct val="0"/>
                        </a:spcAft>
                        <a:buClrTx/>
                        <a:buSzTx/>
                        <a:buFontTx/>
                        <a:buNone/>
                        <a:tabLst>
                          <a:tab pos="5486400" algn="l"/>
                        </a:tabLst>
                      </a:pPr>
                      <a:r>
                        <a:rPr kumimoji="0" lang="el-GR" sz="1800" b="0" i="0" u="none" strike="noStrike" cap="none" normalizeH="0" baseline="0" dirty="0">
                          <a:ln>
                            <a:noFill/>
                          </a:ln>
                          <a:solidFill>
                            <a:schemeClr val="tx1"/>
                          </a:solidFill>
                          <a:effectLst/>
                          <a:latin typeface="Arial" charset="0"/>
                          <a:ea typeface="Times New Roman" pitchFamily="18" charset="0"/>
                          <a:cs typeface="Arial" charset="0"/>
                        </a:rPr>
                        <a:t>29.1</a:t>
                      </a:r>
                      <a:endParaRPr kumimoji="0" lang="en-US" sz="18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p>
                      <a:pPr marL="342900" marR="0" lvl="0" indent="-342900" algn="ctr" defTabSz="914400" rtl="0" eaLnBrk="0" fontAlgn="base" latinLnBrk="0" hangingPunct="0">
                        <a:lnSpc>
                          <a:spcPct val="100000"/>
                        </a:lnSpc>
                        <a:spcBef>
                          <a:spcPct val="0"/>
                        </a:spcBef>
                        <a:spcAft>
                          <a:spcPct val="0"/>
                        </a:spcAft>
                        <a:buClrTx/>
                        <a:buSzTx/>
                        <a:buFontTx/>
                        <a:buNone/>
                        <a:tabLst>
                          <a:tab pos="5486400" algn="l"/>
                        </a:tabLst>
                      </a:pPr>
                      <a:r>
                        <a:rPr kumimoji="0" lang="el-GR" sz="1800" b="0" i="0" u="none" strike="noStrike" cap="none" normalizeH="0" baseline="0" dirty="0">
                          <a:ln>
                            <a:noFill/>
                          </a:ln>
                          <a:solidFill>
                            <a:schemeClr val="tx1"/>
                          </a:solidFill>
                          <a:effectLst/>
                          <a:latin typeface="Arial" charset="0"/>
                          <a:ea typeface="Times New Roman" pitchFamily="18" charset="0"/>
                          <a:cs typeface="Arial" charset="0"/>
                        </a:rPr>
                        <a:t>29.2</a:t>
                      </a:r>
                    </a:p>
                  </a:txBody>
                  <a:tcP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4536" name="Rectangle 24">
            <a:extLst>
              <a:ext uri="{FF2B5EF4-FFF2-40B4-BE49-F238E27FC236}">
                <a16:creationId xmlns:a16="http://schemas.microsoft.com/office/drawing/2014/main" id="{6ABE1D51-CD83-43F5-9996-1DD022CBA17B}"/>
              </a:ext>
            </a:extLst>
          </p:cNvPr>
          <p:cNvSpPr>
            <a:spLocks noChangeArrowheads="1"/>
          </p:cNvSpPr>
          <p:nvPr/>
        </p:nvSpPr>
        <p:spPr bwMode="auto">
          <a:xfrm>
            <a:off x="971550" y="3175000"/>
            <a:ext cx="2952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indent="111125">
              <a:spcBef>
                <a:spcPct val="20000"/>
              </a:spcBef>
              <a:buChar char="•"/>
              <a:tabLst>
                <a:tab pos="5486400" algn="l"/>
              </a:tabLst>
              <a:defRPr sz="3200">
                <a:solidFill>
                  <a:schemeClr val="tx1"/>
                </a:solidFill>
                <a:latin typeface="Arial" panose="020B0604020202020204" pitchFamily="34" charset="0"/>
              </a:defRPr>
            </a:lvl1pPr>
            <a:lvl2pPr marL="742950" indent="-285750">
              <a:spcBef>
                <a:spcPct val="20000"/>
              </a:spcBef>
              <a:buChar char="–"/>
              <a:tabLst>
                <a:tab pos="5486400" algn="l"/>
              </a:tabLst>
              <a:defRPr sz="2800">
                <a:solidFill>
                  <a:schemeClr val="tx1"/>
                </a:solidFill>
                <a:latin typeface="Arial" panose="020B0604020202020204" pitchFamily="34" charset="0"/>
              </a:defRPr>
            </a:lvl2pPr>
            <a:lvl3pPr marL="1143000" indent="-228600">
              <a:spcBef>
                <a:spcPct val="20000"/>
              </a:spcBef>
              <a:buChar char="•"/>
              <a:tabLst>
                <a:tab pos="5486400" algn="l"/>
              </a:tabLst>
              <a:defRPr sz="2400">
                <a:solidFill>
                  <a:schemeClr val="tx1"/>
                </a:solidFill>
                <a:latin typeface="Arial" panose="020B0604020202020204" pitchFamily="34" charset="0"/>
              </a:defRPr>
            </a:lvl3pPr>
            <a:lvl4pPr marL="1600200" indent="-228600">
              <a:spcBef>
                <a:spcPct val="20000"/>
              </a:spcBef>
              <a:buChar char="–"/>
              <a:tabLst>
                <a:tab pos="5486400" algn="l"/>
              </a:tabLst>
              <a:defRPr sz="2000">
                <a:solidFill>
                  <a:schemeClr val="tx1"/>
                </a:solidFill>
                <a:latin typeface="Arial" panose="020B0604020202020204" pitchFamily="34" charset="0"/>
              </a:defRPr>
            </a:lvl4pPr>
            <a:lvl5pPr marL="2057400" indent="-228600">
              <a:spcBef>
                <a:spcPct val="20000"/>
              </a:spcBef>
              <a:buChar char="»"/>
              <a:tabLst>
                <a:tab pos="5486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5486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5486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5486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5486400" algn="l"/>
              </a:tabLst>
              <a:defRPr sz="2000">
                <a:solidFill>
                  <a:schemeClr val="tx1"/>
                </a:solidFill>
                <a:latin typeface="Arial" panose="020B0604020202020204" pitchFamily="34" charset="0"/>
              </a:defRPr>
            </a:lvl9pPr>
          </a:lstStyle>
          <a:p>
            <a:pPr eaLnBrk="1" hangingPunct="1">
              <a:spcBef>
                <a:spcPct val="0"/>
              </a:spcBef>
              <a:buFontTx/>
              <a:buNone/>
            </a:pPr>
            <a:endParaRPr lang="el-GR" altLang="en-US" sz="1800"/>
          </a:p>
        </p:txBody>
      </p:sp>
      <p:sp>
        <p:nvSpPr>
          <p:cNvPr id="64537" name="Rectangle 25">
            <a:extLst>
              <a:ext uri="{FF2B5EF4-FFF2-40B4-BE49-F238E27FC236}">
                <a16:creationId xmlns:a16="http://schemas.microsoft.com/office/drawing/2014/main" id="{1FF8F68B-07F1-476B-9FD2-4ADAFE62C28D}"/>
              </a:ext>
            </a:extLst>
          </p:cNvPr>
          <p:cNvSpPr>
            <a:spLocks noChangeArrowheads="1"/>
          </p:cNvSpPr>
          <p:nvPr/>
        </p:nvSpPr>
        <p:spPr bwMode="auto">
          <a:xfrm>
            <a:off x="0" y="7419975"/>
            <a:ext cx="21796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tabLst>
                <a:tab pos="5486400" algn="l"/>
              </a:tabLst>
              <a:defRPr sz="3200">
                <a:solidFill>
                  <a:schemeClr val="tx1"/>
                </a:solidFill>
                <a:latin typeface="Arial" panose="020B0604020202020204" pitchFamily="34" charset="0"/>
              </a:defRPr>
            </a:lvl1pPr>
            <a:lvl2pPr marL="742950" indent="-285750">
              <a:spcBef>
                <a:spcPct val="20000"/>
              </a:spcBef>
              <a:buChar char="–"/>
              <a:tabLst>
                <a:tab pos="5486400" algn="l"/>
              </a:tabLst>
              <a:defRPr sz="2800">
                <a:solidFill>
                  <a:schemeClr val="tx1"/>
                </a:solidFill>
                <a:latin typeface="Arial" panose="020B0604020202020204" pitchFamily="34" charset="0"/>
              </a:defRPr>
            </a:lvl2pPr>
            <a:lvl3pPr marL="1143000" indent="-228600">
              <a:spcBef>
                <a:spcPct val="20000"/>
              </a:spcBef>
              <a:buChar char="•"/>
              <a:tabLst>
                <a:tab pos="5486400" algn="l"/>
              </a:tabLst>
              <a:defRPr sz="2400">
                <a:solidFill>
                  <a:schemeClr val="tx1"/>
                </a:solidFill>
                <a:latin typeface="Arial" panose="020B0604020202020204" pitchFamily="34" charset="0"/>
              </a:defRPr>
            </a:lvl3pPr>
            <a:lvl4pPr marL="1600200" indent="-228600">
              <a:spcBef>
                <a:spcPct val="20000"/>
              </a:spcBef>
              <a:buChar char="–"/>
              <a:tabLst>
                <a:tab pos="5486400" algn="l"/>
              </a:tabLst>
              <a:defRPr sz="2000">
                <a:solidFill>
                  <a:schemeClr val="tx1"/>
                </a:solidFill>
                <a:latin typeface="Arial" panose="020B0604020202020204" pitchFamily="34" charset="0"/>
              </a:defRPr>
            </a:lvl4pPr>
            <a:lvl5pPr marL="2057400" indent="-228600">
              <a:spcBef>
                <a:spcPct val="20000"/>
              </a:spcBef>
              <a:buChar char="»"/>
              <a:tabLst>
                <a:tab pos="5486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5486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5486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5486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5486400" algn="l"/>
              </a:tabLst>
              <a:defRPr sz="2000">
                <a:solidFill>
                  <a:schemeClr val="tx1"/>
                </a:solidFill>
                <a:latin typeface="Arial" panose="020B0604020202020204" pitchFamily="34" charset="0"/>
              </a:defRPr>
            </a:lvl9pPr>
          </a:lstStyle>
          <a:p>
            <a:pPr algn="just" eaLnBrk="1" hangingPunct="1">
              <a:spcBef>
                <a:spcPct val="0"/>
              </a:spcBef>
              <a:buFontTx/>
              <a:buNone/>
            </a:pPr>
            <a:r>
              <a:rPr lang="el-GR" altLang="en-US" sz="1200">
                <a:ea typeface="Times New Roman" panose="02020603050405020304" pitchFamily="18" charset="0"/>
                <a:cs typeface="Arial" panose="020B0604020202020204" pitchFamily="34" charset="0"/>
              </a:rPr>
              <a:t>ΠΕΙΡΑΜΑ </a:t>
            </a:r>
            <a:r>
              <a:rPr lang="en-GB" altLang="en-US" sz="1200">
                <a:ea typeface="Times New Roman" panose="02020603050405020304" pitchFamily="18" charset="0"/>
                <a:cs typeface="Arial" panose="020B0604020202020204" pitchFamily="34" charset="0"/>
              </a:rPr>
              <a:t>CHARGAFF:1950.</a:t>
            </a:r>
            <a:endParaRPr lang="en-GB" altLang="en-US" sz="1800">
              <a:ea typeface="Times New Roman" panose="02020603050405020304" pitchFamily="18" charset="0"/>
              <a:cs typeface="Arial" panose="020B0604020202020204" pitchFamily="34" charset="0"/>
            </a:endParaRPr>
          </a:p>
        </p:txBody>
      </p:sp>
      <p:sp>
        <p:nvSpPr>
          <p:cNvPr id="64538" name="Rectangle 26">
            <a:extLst>
              <a:ext uri="{FF2B5EF4-FFF2-40B4-BE49-F238E27FC236}">
                <a16:creationId xmlns:a16="http://schemas.microsoft.com/office/drawing/2014/main" id="{16AFE58D-1CB0-4C27-B3A0-6F989CCA886B}"/>
              </a:ext>
            </a:extLst>
          </p:cNvPr>
          <p:cNvSpPr>
            <a:spLocks noGrp="1" noChangeArrowheads="1"/>
          </p:cNvSpPr>
          <p:nvPr>
            <p:ph type="title"/>
          </p:nvPr>
        </p:nvSpPr>
        <p:spPr/>
        <p:txBody>
          <a:bodyPr/>
          <a:lstStyle/>
          <a:p>
            <a:pPr eaLnBrk="1" hangingPunct="1"/>
            <a:r>
              <a:rPr lang="el-GR" altLang="en-US" dirty="0"/>
              <a:t>*ΠΕΙΡΑΜΑ </a:t>
            </a:r>
            <a:r>
              <a:rPr lang="en-GB" altLang="en-US" dirty="0"/>
              <a:t>CHARGAFF:1950.</a:t>
            </a:r>
            <a:endParaRPr lang="en-US" altLang="en-US" dirty="0"/>
          </a:p>
        </p:txBody>
      </p:sp>
      <p:sp>
        <p:nvSpPr>
          <p:cNvPr id="2" name="TextBox 1">
            <a:extLst>
              <a:ext uri="{FF2B5EF4-FFF2-40B4-BE49-F238E27FC236}">
                <a16:creationId xmlns:a16="http://schemas.microsoft.com/office/drawing/2014/main" id="{ECDE4676-6153-4AD6-81B8-49F721BEE809}"/>
              </a:ext>
            </a:extLst>
          </p:cNvPr>
          <p:cNvSpPr txBox="1"/>
          <p:nvPr/>
        </p:nvSpPr>
        <p:spPr>
          <a:xfrm>
            <a:off x="251520" y="5432166"/>
            <a:ext cx="8352928" cy="923330"/>
          </a:xfrm>
          <a:prstGeom prst="rect">
            <a:avLst/>
          </a:prstGeom>
          <a:noFill/>
        </p:spPr>
        <p:txBody>
          <a:bodyPr wrap="square" rtlCol="0">
            <a:spAutoFit/>
          </a:bodyPr>
          <a:lstStyle/>
          <a:p>
            <a:r>
              <a:rPr kumimoji="0" lang="el-GR" sz="1800" b="1" i="0" u="none" strike="noStrike" cap="none" normalizeH="0" baseline="0" dirty="0">
                <a:ln>
                  <a:noFill/>
                </a:ln>
                <a:solidFill>
                  <a:schemeClr val="tx1"/>
                </a:solidFill>
                <a:effectLst/>
                <a:latin typeface="Times New Roman" pitchFamily="18" charset="0"/>
                <a:ea typeface="Times New Roman" pitchFamily="18" charset="0"/>
                <a:cs typeface="Arial" charset="0"/>
              </a:rPr>
              <a:t>Δηλ. </a:t>
            </a:r>
            <a:r>
              <a:rPr lang="el-GR" b="1" dirty="0">
                <a:latin typeface="Times New Roman" pitchFamily="18" charset="0"/>
                <a:ea typeface="Times New Roman" pitchFamily="18" charset="0"/>
                <a:cs typeface="Arial" charset="0"/>
              </a:rPr>
              <a:t>ΣΕ</a:t>
            </a:r>
            <a:r>
              <a:rPr kumimoji="0" lang="el-GR" sz="1800" b="1" i="0" u="none" strike="noStrike" cap="none" normalizeH="0" baseline="0" dirty="0">
                <a:ln>
                  <a:noFill/>
                </a:ln>
                <a:solidFill>
                  <a:schemeClr val="tx1"/>
                </a:solidFill>
                <a:effectLst/>
                <a:latin typeface="Times New Roman" pitchFamily="18" charset="0"/>
                <a:ea typeface="Times New Roman" pitchFamily="18" charset="0"/>
                <a:cs typeface="Arial" charset="0"/>
              </a:rPr>
              <a:t> ΟΛΟΥΣ ΤΟΥΣ ΟΡΓΑΝΙΣΜΟΥΣ ΥΠΑΡΧΕΙ ΤΟΣΗ Α ΟΣΟ ΚΑΙ Τ ΚΑΙ ΤΟΣΗ </a:t>
            </a:r>
            <a:r>
              <a:rPr kumimoji="0" lang="en-US" sz="1800" b="1" i="0" u="none" strike="noStrike" cap="none" normalizeH="0" baseline="0" dirty="0">
                <a:ln>
                  <a:noFill/>
                </a:ln>
                <a:solidFill>
                  <a:schemeClr val="tx1"/>
                </a:solidFill>
                <a:effectLst/>
                <a:latin typeface="Times New Roman" pitchFamily="18" charset="0"/>
                <a:ea typeface="Times New Roman" pitchFamily="18" charset="0"/>
                <a:cs typeface="Arial" charset="0"/>
              </a:rPr>
              <a:t>G </a:t>
            </a:r>
            <a:r>
              <a:rPr kumimoji="0" lang="el-GR" sz="1800" b="1" i="0" u="none" strike="noStrike" cap="none" normalizeH="0" baseline="0" dirty="0">
                <a:ln>
                  <a:noFill/>
                </a:ln>
                <a:solidFill>
                  <a:schemeClr val="tx1"/>
                </a:solidFill>
                <a:effectLst/>
                <a:latin typeface="Times New Roman" pitchFamily="18" charset="0"/>
                <a:ea typeface="Times New Roman" pitchFamily="18" charset="0"/>
                <a:cs typeface="Arial" charset="0"/>
              </a:rPr>
              <a:t>ΟΣΗ </a:t>
            </a:r>
            <a:r>
              <a:rPr kumimoji="0" lang="en-US" sz="1800" b="1" i="0" u="none" strike="noStrike" cap="none" normalizeH="0" baseline="0" dirty="0">
                <a:ln>
                  <a:noFill/>
                </a:ln>
                <a:solidFill>
                  <a:schemeClr val="tx1"/>
                </a:solidFill>
                <a:effectLst/>
                <a:latin typeface="Times New Roman" pitchFamily="18" charset="0"/>
                <a:ea typeface="Times New Roman" pitchFamily="18" charset="0"/>
                <a:cs typeface="Arial" charset="0"/>
              </a:rPr>
              <a:t>C. </a:t>
            </a:r>
            <a:r>
              <a:rPr lang="el-GR" b="1" dirty="0">
                <a:latin typeface="Times New Roman" pitchFamily="18" charset="0"/>
                <a:ea typeface="Times New Roman" pitchFamily="18" charset="0"/>
                <a:cs typeface="Arial" charset="0"/>
              </a:rPr>
              <a:t>ΣΑΝ ΝΑ ΖΕΥΓΑΡΩΝΟΥΝ ΜΕΤΑΞΥ ΤΟΥΣ!!!!!!</a:t>
            </a:r>
            <a:endParaRPr kumimoji="0" lang="en-US" sz="18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p>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graphicFrame>
        <p:nvGraphicFramePr>
          <p:cNvPr id="66562" name="Object 4">
            <a:extLst>
              <a:ext uri="{FF2B5EF4-FFF2-40B4-BE49-F238E27FC236}">
                <a16:creationId xmlns:a16="http://schemas.microsoft.com/office/drawing/2014/main" id="{FD12CE6E-A588-4959-833C-7563F5AB2925}"/>
              </a:ext>
            </a:extLst>
          </p:cNvPr>
          <p:cNvGraphicFramePr>
            <a:graphicFrameLocks noChangeAspect="1"/>
          </p:cNvGraphicFramePr>
          <p:nvPr/>
        </p:nvGraphicFramePr>
        <p:xfrm>
          <a:off x="684213" y="765175"/>
          <a:ext cx="7991475" cy="5256213"/>
        </p:xfrm>
        <a:graphic>
          <a:graphicData uri="http://schemas.openxmlformats.org/presentationml/2006/ole">
            <mc:AlternateContent xmlns:mc="http://schemas.openxmlformats.org/markup-compatibility/2006">
              <mc:Choice xmlns:v="urn:schemas-microsoft-com:vml" Requires="v">
                <p:oleObj name="Εικόνα bitmap" r:id="rId6" imgW="6335009" imgH="3238952" progId="Paint.Picture">
                  <p:embed/>
                </p:oleObj>
              </mc:Choice>
              <mc:Fallback>
                <p:oleObj name="Εικόνα bitmap" r:id="rId6" imgW="6335009" imgH="3238952" progId="Paint.Picture">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213" y="765175"/>
                        <a:ext cx="7991475" cy="525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6563" name="Rectangle 5">
            <a:extLst>
              <a:ext uri="{FF2B5EF4-FFF2-40B4-BE49-F238E27FC236}">
                <a16:creationId xmlns:a16="http://schemas.microsoft.com/office/drawing/2014/main" id="{B9BD0885-11B4-460A-A5DE-AA4468CD66E9}"/>
              </a:ext>
            </a:extLst>
          </p:cNvPr>
          <p:cNvSpPr>
            <a:spLocks noGrp="1" noChangeArrowheads="1"/>
          </p:cNvSpPr>
          <p:nvPr>
            <p:ph type="title"/>
          </p:nvPr>
        </p:nvSpPr>
        <p:spPr>
          <a:xfrm>
            <a:off x="457200" y="0"/>
            <a:ext cx="8229600" cy="1125538"/>
          </a:xfrm>
        </p:spPr>
        <p:txBody>
          <a:bodyPr/>
          <a:lstStyle/>
          <a:p>
            <a:pPr algn="l" eaLnBrk="1" hangingPunct="1"/>
            <a:r>
              <a:rPr lang="el-GR" altLang="en-US" sz="2400" b="1">
                <a:solidFill>
                  <a:schemeClr val="tx1"/>
                </a:solidFill>
              </a:rPr>
              <a:t>Τα ευρήματα από την κρυσταλλογραφία με ακτίνες-Χ</a:t>
            </a:r>
            <a:br>
              <a:rPr lang="el-GR" altLang="en-US" sz="2400" b="1">
                <a:solidFill>
                  <a:schemeClr val="tx1"/>
                </a:solidFill>
              </a:rPr>
            </a:br>
            <a:r>
              <a:rPr lang="en-US" altLang="en-US" sz="2400" b="1">
                <a:solidFill>
                  <a:schemeClr val="tx1"/>
                </a:solidFill>
              </a:rPr>
              <a:t>(Wilkins, Rosalin Franklin).</a:t>
            </a:r>
            <a:endParaRPr lang="el-GR" altLang="en-US" sz="2400" b="1">
              <a:solidFill>
                <a:schemeClr val="tx1"/>
              </a:solidFill>
            </a:endParaRPr>
          </a:p>
        </p:txBody>
      </p:sp>
      <p:pic>
        <p:nvPicPr>
          <p:cNvPr id="2" name="Εγγεγραμμένος ήχος">
            <a:hlinkClick r:id="" action="ppaction://media"/>
            <a:extLst>
              <a:ext uri="{FF2B5EF4-FFF2-40B4-BE49-F238E27FC236}">
                <a16:creationId xmlns:a16="http://schemas.microsoft.com/office/drawing/2014/main" id="{F345FFA3-AE14-4DBF-B6D5-193F1999227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sp>
        <p:nvSpPr>
          <p:cNvPr id="3" name="TextBox 2">
            <a:extLst>
              <a:ext uri="{FF2B5EF4-FFF2-40B4-BE49-F238E27FC236}">
                <a16:creationId xmlns:a16="http://schemas.microsoft.com/office/drawing/2014/main" id="{AC05A908-F6CA-4BA8-B7FC-458BFA4EDB83}"/>
              </a:ext>
            </a:extLst>
          </p:cNvPr>
          <p:cNvSpPr txBox="1"/>
          <p:nvPr/>
        </p:nvSpPr>
        <p:spPr>
          <a:xfrm>
            <a:off x="323528" y="5949280"/>
            <a:ext cx="8352160" cy="646331"/>
          </a:xfrm>
          <a:prstGeom prst="rect">
            <a:avLst/>
          </a:prstGeom>
          <a:noFill/>
        </p:spPr>
        <p:txBody>
          <a:bodyPr wrap="square" rtlCol="0">
            <a:spAutoFit/>
          </a:bodyPr>
          <a:lstStyle/>
          <a:p>
            <a:r>
              <a:rPr lang="el-GR" dirty="0"/>
              <a:t>Φωτογράφησαν ουσιαστικά το μόριο του </a:t>
            </a:r>
            <a:r>
              <a:rPr lang="en-US" dirty="0"/>
              <a:t>DNA </a:t>
            </a:r>
            <a:r>
              <a:rPr lang="el-GR" dirty="0"/>
              <a:t>και βρήκαν πως η διάμετρος αντιστοιχούσε σε δύο αλυσίδες </a:t>
            </a:r>
            <a:r>
              <a:rPr lang="el-GR" dirty="0" err="1"/>
              <a:t>πολυνουκλεοτιδίων</a:t>
            </a:r>
            <a:r>
              <a:rPr lang="el-GR" dirty="0"/>
              <a: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2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610" name="Object 2">
            <a:extLst>
              <a:ext uri="{FF2B5EF4-FFF2-40B4-BE49-F238E27FC236}">
                <a16:creationId xmlns:a16="http://schemas.microsoft.com/office/drawing/2014/main" id="{54F5B8AD-B60C-4E8B-9F66-101AF3BEA84D}"/>
              </a:ext>
            </a:extLst>
          </p:cNvPr>
          <p:cNvGraphicFramePr>
            <a:graphicFrameLocks noGrp="1" noChangeAspect="1"/>
          </p:cNvGraphicFramePr>
          <p:nvPr>
            <p:ph idx="4294967295"/>
            <p:extLst>
              <p:ext uri="{D42A27DB-BD31-4B8C-83A1-F6EECF244321}">
                <p14:modId xmlns:p14="http://schemas.microsoft.com/office/powerpoint/2010/main" val="3421527194"/>
              </p:ext>
            </p:extLst>
          </p:nvPr>
        </p:nvGraphicFramePr>
        <p:xfrm>
          <a:off x="5040313" y="260350"/>
          <a:ext cx="4103687" cy="6337300"/>
        </p:xfrm>
        <a:graphic>
          <a:graphicData uri="http://schemas.openxmlformats.org/presentationml/2006/ole">
            <mc:AlternateContent xmlns:mc="http://schemas.openxmlformats.org/markup-compatibility/2006">
              <mc:Choice xmlns:v="urn:schemas-microsoft-com:vml" Requires="v">
                <p:oleObj name="Bitmap Image" r:id="rId5" imgW="3174603" imgH="6209524" progId="Paint.Picture">
                  <p:embed/>
                </p:oleObj>
              </mc:Choice>
              <mc:Fallback>
                <p:oleObj name="Bitmap Image" r:id="rId5" imgW="3174603" imgH="6209524" progId="Paint.Picture">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0313" y="260350"/>
                        <a:ext cx="4103687" cy="63373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p:spPr>
                  </p:pic>
                </p:oleObj>
              </mc:Fallback>
            </mc:AlternateContent>
          </a:graphicData>
        </a:graphic>
      </p:graphicFrame>
      <p:pic>
        <p:nvPicPr>
          <p:cNvPr id="2" name="Εγγεγραμμένος ήχος">
            <a:hlinkClick r:id="" action="ppaction://media"/>
            <a:extLst>
              <a:ext uri="{FF2B5EF4-FFF2-40B4-BE49-F238E27FC236}">
                <a16:creationId xmlns:a16="http://schemas.microsoft.com/office/drawing/2014/main" id="{B8DCA9CA-448E-4C3F-B2E3-FCC041CAA7D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
        <p:nvSpPr>
          <p:cNvPr id="3" name="TextBox 2">
            <a:extLst>
              <a:ext uri="{FF2B5EF4-FFF2-40B4-BE49-F238E27FC236}">
                <a16:creationId xmlns:a16="http://schemas.microsoft.com/office/drawing/2014/main" id="{493CBD2F-5BD7-4A14-BE27-3CD6B6CEC7AD}"/>
              </a:ext>
            </a:extLst>
          </p:cNvPr>
          <p:cNvSpPr txBox="1"/>
          <p:nvPr/>
        </p:nvSpPr>
        <p:spPr>
          <a:xfrm>
            <a:off x="971600" y="1556792"/>
            <a:ext cx="2448272" cy="2308324"/>
          </a:xfrm>
          <a:prstGeom prst="rect">
            <a:avLst/>
          </a:prstGeom>
          <a:noFill/>
        </p:spPr>
        <p:txBody>
          <a:bodyPr wrap="square" rtlCol="0">
            <a:spAutoFit/>
          </a:bodyPr>
          <a:lstStyle/>
          <a:p>
            <a:r>
              <a:rPr lang="el-GR" dirty="0"/>
              <a:t>Δηλ. Σχηματικά, </a:t>
            </a:r>
          </a:p>
          <a:p>
            <a:r>
              <a:rPr lang="el-GR" dirty="0"/>
              <a:t>Το πείραμα της </a:t>
            </a:r>
            <a:r>
              <a:rPr lang="en-US" dirty="0"/>
              <a:t>R. Franklin </a:t>
            </a:r>
            <a:r>
              <a:rPr lang="el-GR" dirty="0"/>
              <a:t>έδειχνε διπλή αλυσίδα και </a:t>
            </a:r>
          </a:p>
          <a:p>
            <a:r>
              <a:rPr lang="el-GR" dirty="0"/>
              <a:t>το πείραμα του </a:t>
            </a:r>
            <a:r>
              <a:rPr lang="en-US" dirty="0"/>
              <a:t>Chargaff</a:t>
            </a:r>
            <a:r>
              <a:rPr lang="el-GR" dirty="0"/>
              <a:t> υποδείκνυε το ζευγάρωμα των βάσεων.</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2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5FCC7FEE-43D8-4001-9C2E-D52ABE4485F0}"/>
              </a:ext>
            </a:extLst>
          </p:cNvPr>
          <p:cNvSpPr>
            <a:spLocks noChangeArrowheads="1"/>
          </p:cNvSpPr>
          <p:nvPr/>
        </p:nvSpPr>
        <p:spPr bwMode="auto">
          <a:xfrm>
            <a:off x="0" y="17748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l-GR" altLang="en-US" sz="1800"/>
          </a:p>
        </p:txBody>
      </p:sp>
      <p:graphicFrame>
        <p:nvGraphicFramePr>
          <p:cNvPr id="70659" name="Object 3">
            <a:extLst>
              <a:ext uri="{FF2B5EF4-FFF2-40B4-BE49-F238E27FC236}">
                <a16:creationId xmlns:a16="http://schemas.microsoft.com/office/drawing/2014/main" id="{01BBB97F-E867-435C-BCC7-6DFE401D6777}"/>
              </a:ext>
            </a:extLst>
          </p:cNvPr>
          <p:cNvGraphicFramePr>
            <a:graphicFrameLocks noChangeAspect="1"/>
          </p:cNvGraphicFramePr>
          <p:nvPr>
            <p:extLst>
              <p:ext uri="{D42A27DB-BD31-4B8C-83A1-F6EECF244321}">
                <p14:modId xmlns:p14="http://schemas.microsoft.com/office/powerpoint/2010/main" val="3882455056"/>
              </p:ext>
            </p:extLst>
          </p:nvPr>
        </p:nvGraphicFramePr>
        <p:xfrm>
          <a:off x="461282" y="1897856"/>
          <a:ext cx="5135563" cy="3671888"/>
        </p:xfrm>
        <a:graphic>
          <a:graphicData uri="http://schemas.openxmlformats.org/presentationml/2006/ole">
            <mc:AlternateContent xmlns:mc="http://schemas.openxmlformats.org/markup-compatibility/2006">
              <mc:Choice xmlns:v="urn:schemas-microsoft-com:vml" Requires="v">
                <p:oleObj name="Picture" r:id="rId6" imgW="5136436" imgH="3048420" progId="Word.Picture.8">
                  <p:embed/>
                </p:oleObj>
              </mc:Choice>
              <mc:Fallback>
                <p:oleObj name="Picture" r:id="rId6" imgW="5136436" imgH="3048420" progId="Word.Picture.8">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1282" y="1897856"/>
                        <a:ext cx="5135563"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0660" name="Rectangle 4">
            <a:extLst>
              <a:ext uri="{FF2B5EF4-FFF2-40B4-BE49-F238E27FC236}">
                <a16:creationId xmlns:a16="http://schemas.microsoft.com/office/drawing/2014/main" id="{A85AFE01-9785-4077-B957-4C7948665901}"/>
              </a:ext>
            </a:extLst>
          </p:cNvPr>
          <p:cNvSpPr>
            <a:spLocks noGrp="1" noChangeArrowheads="1"/>
          </p:cNvSpPr>
          <p:nvPr>
            <p:ph type="title"/>
          </p:nvPr>
        </p:nvSpPr>
        <p:spPr/>
        <p:txBody>
          <a:bodyPr/>
          <a:lstStyle/>
          <a:p>
            <a:pPr eaLnBrk="1" hangingPunct="1"/>
            <a:r>
              <a:rPr lang="el-GR" altLang="en-US" sz="2000" b="1" u="sng" dirty="0">
                <a:solidFill>
                  <a:schemeClr val="tx1"/>
                </a:solidFill>
              </a:rPr>
              <a:t>Εικόνα 2-2:</a:t>
            </a:r>
            <a:r>
              <a:rPr lang="el-GR" altLang="en-US" sz="2000" dirty="0">
                <a:solidFill>
                  <a:schemeClr val="tx1"/>
                </a:solidFill>
              </a:rPr>
              <a:t> Η δομή του </a:t>
            </a:r>
            <a:r>
              <a:rPr lang="en-GB" altLang="en-US" sz="2000" dirty="0">
                <a:solidFill>
                  <a:schemeClr val="tx1"/>
                </a:solidFill>
              </a:rPr>
              <a:t>DNA</a:t>
            </a:r>
            <a:r>
              <a:rPr lang="el-GR" altLang="en-US" sz="2000" dirty="0">
                <a:solidFill>
                  <a:schemeClr val="tx1"/>
                </a:solidFill>
              </a:rPr>
              <a:t> κατά </a:t>
            </a:r>
            <a:r>
              <a:rPr lang="en-GB" altLang="en-US" sz="2000" dirty="0">
                <a:solidFill>
                  <a:schemeClr val="tx1"/>
                </a:solidFill>
              </a:rPr>
              <a:t>Watson</a:t>
            </a:r>
            <a:r>
              <a:rPr lang="el-GR" altLang="en-US" sz="2000" dirty="0">
                <a:solidFill>
                  <a:schemeClr val="tx1"/>
                </a:solidFill>
              </a:rPr>
              <a:t> και </a:t>
            </a:r>
            <a:r>
              <a:rPr lang="en-GB" altLang="en-US" sz="2000" dirty="0">
                <a:solidFill>
                  <a:schemeClr val="tx1"/>
                </a:solidFill>
              </a:rPr>
              <a:t>Crick</a:t>
            </a:r>
            <a:r>
              <a:rPr lang="el-GR" altLang="en-US" sz="2000" dirty="0">
                <a:solidFill>
                  <a:schemeClr val="tx1"/>
                </a:solidFill>
              </a:rPr>
              <a:t>. (Α) Αλυσίδες πολύ-νουκλεοτιδίων. (Β) Ζευγάρια συμπληρωματικών Βάσεων</a:t>
            </a:r>
            <a:br>
              <a:rPr lang="el-GR" altLang="en-US" sz="4000" dirty="0">
                <a:solidFill>
                  <a:schemeClr val="tx1"/>
                </a:solidFill>
              </a:rPr>
            </a:br>
            <a:endParaRPr lang="en-US" altLang="en-US" sz="4000" dirty="0">
              <a:solidFill>
                <a:schemeClr val="tx1"/>
              </a:solidFill>
            </a:endParaRPr>
          </a:p>
        </p:txBody>
      </p:sp>
      <p:pic>
        <p:nvPicPr>
          <p:cNvPr id="3" name="Εγγεγραμμένος ήχος">
            <a:hlinkClick r:id="" action="ppaction://media"/>
            <a:extLst>
              <a:ext uri="{FF2B5EF4-FFF2-40B4-BE49-F238E27FC236}">
                <a16:creationId xmlns:a16="http://schemas.microsoft.com/office/drawing/2014/main" id="{FBD482F7-458A-44FB-95F8-824C1E47D04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pic>
        <p:nvPicPr>
          <p:cNvPr id="7" name="Picture 3">
            <a:extLst>
              <a:ext uri="{FF2B5EF4-FFF2-40B4-BE49-F238E27FC236}">
                <a16:creationId xmlns:a16="http://schemas.microsoft.com/office/drawing/2014/main" id="{37D5C369-3BA6-4473-9A80-977104A17D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36096" y="1700808"/>
            <a:ext cx="3051175"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0BE1442-E02E-4EEC-9A1D-3605DB2A9E83}"/>
              </a:ext>
            </a:extLst>
          </p:cNvPr>
          <p:cNvSpPr txBox="1"/>
          <p:nvPr/>
        </p:nvSpPr>
        <p:spPr>
          <a:xfrm>
            <a:off x="323528" y="5877272"/>
            <a:ext cx="8163743" cy="646331"/>
          </a:xfrm>
          <a:prstGeom prst="rect">
            <a:avLst/>
          </a:prstGeom>
          <a:noFill/>
        </p:spPr>
        <p:txBody>
          <a:bodyPr wrap="square" rtlCol="0">
            <a:spAutoFit/>
          </a:bodyPr>
          <a:lstStyle/>
          <a:p>
            <a:r>
              <a:rPr lang="el-GR" dirty="0"/>
              <a:t>Βάλανε και το κερασάκι πως κάθε 3 από τις 4 βάσεις αζώτου αντιστοιχούν σε ένα Αμινοξύ.</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7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graphicFrame>
        <p:nvGraphicFramePr>
          <p:cNvPr id="76802" name="Object 4">
            <a:extLst>
              <a:ext uri="{FF2B5EF4-FFF2-40B4-BE49-F238E27FC236}">
                <a16:creationId xmlns:a16="http://schemas.microsoft.com/office/drawing/2014/main" id="{F689F894-FE41-4104-BBBB-7264F8EE9E49}"/>
              </a:ext>
            </a:extLst>
          </p:cNvPr>
          <p:cNvGraphicFramePr>
            <a:graphicFrameLocks noChangeAspect="1"/>
          </p:cNvGraphicFramePr>
          <p:nvPr>
            <p:extLst>
              <p:ext uri="{D42A27DB-BD31-4B8C-83A1-F6EECF244321}">
                <p14:modId xmlns:p14="http://schemas.microsoft.com/office/powerpoint/2010/main" val="3511558371"/>
              </p:ext>
            </p:extLst>
          </p:nvPr>
        </p:nvGraphicFramePr>
        <p:xfrm>
          <a:off x="1100138" y="676275"/>
          <a:ext cx="6799262" cy="4494213"/>
        </p:xfrm>
        <a:graphic>
          <a:graphicData uri="http://schemas.openxmlformats.org/presentationml/2006/ole">
            <mc:AlternateContent xmlns:mc="http://schemas.openxmlformats.org/markup-compatibility/2006">
              <mc:Choice xmlns:v="urn:schemas-microsoft-com:vml" Requires="v">
                <p:oleObj name="Bitmap Image" r:id="rId6" imgW="4343400" imgH="2590920" progId="Paint.Picture">
                  <p:embed/>
                </p:oleObj>
              </mc:Choice>
              <mc:Fallback>
                <p:oleObj name="Bitmap Image" r:id="rId6" imgW="4343400" imgH="2590920" progId="Paint.Picture">
                  <p:embed/>
                  <p:pic>
                    <p:nvPicPr>
                      <p:cNvPr id="0" name="Object 4"/>
                      <p:cNvPicPr>
                        <a:picLocks noChangeAspect="1" noChangeArrowheads="1"/>
                      </p:cNvPicPr>
                      <p:nvPr/>
                    </p:nvPicPr>
                    <p:blipFill>
                      <a:blip r:embed="rId7"/>
                      <a:srcRect/>
                      <a:stretch>
                        <a:fillRect/>
                      </a:stretch>
                    </p:blipFill>
                    <p:spPr bwMode="auto">
                      <a:xfrm>
                        <a:off x="1100138" y="676275"/>
                        <a:ext cx="6799262" cy="449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extBox 1">
            <a:extLst>
              <a:ext uri="{FF2B5EF4-FFF2-40B4-BE49-F238E27FC236}">
                <a16:creationId xmlns:a16="http://schemas.microsoft.com/office/drawing/2014/main" id="{BAE3171C-5A89-434A-AB7A-2B001617F2A9}"/>
              </a:ext>
            </a:extLst>
          </p:cNvPr>
          <p:cNvSpPr txBox="1"/>
          <p:nvPr/>
        </p:nvSpPr>
        <p:spPr>
          <a:xfrm>
            <a:off x="251520" y="5949280"/>
            <a:ext cx="8280920" cy="646331"/>
          </a:xfrm>
          <a:prstGeom prst="rect">
            <a:avLst/>
          </a:prstGeom>
          <a:noFill/>
        </p:spPr>
        <p:txBody>
          <a:bodyPr wrap="square" rtlCol="0">
            <a:spAutoFit/>
          </a:bodyPr>
          <a:lstStyle/>
          <a:p>
            <a:r>
              <a:rPr lang="el-GR" dirty="0"/>
              <a:t>Δηλαδή, αν ξέρουμε τη σειρά των βάσεων στη μία αλυσίδα, ξέρουμε και τη  σειρά στην νέα (Αφού το Α ζευγαρώνει πάντα με το Τ και το </a:t>
            </a:r>
            <a:r>
              <a:rPr lang="en-US" dirty="0"/>
              <a:t>G</a:t>
            </a:r>
            <a:r>
              <a:rPr lang="el-GR" dirty="0"/>
              <a:t> με το</a:t>
            </a:r>
            <a:r>
              <a:rPr lang="en-US" dirty="0"/>
              <a:t> C</a:t>
            </a:r>
            <a:r>
              <a:rPr lang="el-GR" dirty="0"/>
              <a:t>).</a:t>
            </a:r>
            <a:endParaRPr lang="en-US" dirty="0"/>
          </a:p>
        </p:txBody>
      </p:sp>
      <p:pic>
        <p:nvPicPr>
          <p:cNvPr id="3" name="Εγγεγραμμένος ήχος">
            <a:hlinkClick r:id="" action="ppaction://media"/>
            <a:extLst>
              <a:ext uri="{FF2B5EF4-FFF2-40B4-BE49-F238E27FC236}">
                <a16:creationId xmlns:a16="http://schemas.microsoft.com/office/drawing/2014/main" id="{03AF67E4-10D5-4CA0-867E-84F6247E504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491880" y="299695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7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05938A-B7B3-4A7D-AD23-AA07DB8A54FA}"/>
              </a:ext>
            </a:extLst>
          </p:cNvPr>
          <p:cNvSpPr txBox="1"/>
          <p:nvPr/>
        </p:nvSpPr>
        <p:spPr>
          <a:xfrm>
            <a:off x="467544" y="4797152"/>
            <a:ext cx="7848872" cy="1477328"/>
          </a:xfrm>
          <a:prstGeom prst="rect">
            <a:avLst/>
          </a:prstGeom>
          <a:noFill/>
        </p:spPr>
        <p:txBody>
          <a:bodyPr wrap="square" rtlCol="0">
            <a:spAutoFit/>
          </a:bodyPr>
          <a:lstStyle/>
          <a:p>
            <a:r>
              <a:rPr lang="el-GR" dirty="0"/>
              <a:t>Να κάνουμε μία ανακεφαλαίωση: Το </a:t>
            </a:r>
            <a:r>
              <a:rPr lang="en-US" dirty="0"/>
              <a:t>DNA </a:t>
            </a:r>
            <a:r>
              <a:rPr lang="el-GR" dirty="0"/>
              <a:t>είναι ένα </a:t>
            </a:r>
            <a:r>
              <a:rPr lang="el-GR" dirty="0" err="1"/>
              <a:t>πολυνουκλεοτίδιο</a:t>
            </a:r>
            <a:r>
              <a:rPr lang="el-GR" dirty="0"/>
              <a:t> που αποτελείται από δύο αλυσίδες πολλών </a:t>
            </a:r>
            <a:r>
              <a:rPr lang="el-GR" dirty="0" err="1"/>
              <a:t>Νουκλεοτίδίων</a:t>
            </a:r>
            <a:r>
              <a:rPr lang="el-GR" dirty="0"/>
              <a:t>. Που το καθένα αποτελείται από Φωσφορικό οξύ, σάκχαρο και βάση Αζώτου. Οι βάσεις είναι 4 και ανά τρεις κωδικοποιούν για ένα Αμινοξύ. Αν ξέρουμε τη σειρά των βάσεων στη μία αλυσίδα ξέρουμε και τη σειρά στην άλλη.</a:t>
            </a:r>
            <a:endParaRPr lang="en-US" dirty="0"/>
          </a:p>
        </p:txBody>
      </p:sp>
      <p:graphicFrame>
        <p:nvGraphicFramePr>
          <p:cNvPr id="2" name="Αντικείμενο 1">
            <a:extLst>
              <a:ext uri="{FF2B5EF4-FFF2-40B4-BE49-F238E27FC236}">
                <a16:creationId xmlns:a16="http://schemas.microsoft.com/office/drawing/2014/main" id="{039216B8-16D1-4221-802A-FEFD66A6747B}"/>
              </a:ext>
            </a:extLst>
          </p:cNvPr>
          <p:cNvGraphicFramePr>
            <a:graphicFrameLocks noChangeAspect="1"/>
          </p:cNvGraphicFramePr>
          <p:nvPr>
            <p:extLst>
              <p:ext uri="{D42A27DB-BD31-4B8C-83A1-F6EECF244321}">
                <p14:modId xmlns:p14="http://schemas.microsoft.com/office/powerpoint/2010/main" val="1106713703"/>
              </p:ext>
            </p:extLst>
          </p:nvPr>
        </p:nvGraphicFramePr>
        <p:xfrm>
          <a:off x="551079" y="25023"/>
          <a:ext cx="6510870" cy="4503697"/>
        </p:xfrm>
        <a:graphic>
          <a:graphicData uri="http://schemas.openxmlformats.org/presentationml/2006/ole">
            <mc:AlternateContent xmlns:mc="http://schemas.openxmlformats.org/markup-compatibility/2006">
              <mc:Choice xmlns:v="urn:schemas-microsoft-com:vml" Requires="v">
                <p:oleObj name="Εικόνα Bitmap" r:id="rId4" imgW="7477282" imgH="5171937" progId="Paint.Picture">
                  <p:embed/>
                </p:oleObj>
              </mc:Choice>
              <mc:Fallback>
                <p:oleObj name="Εικόνα Bitmap" r:id="rId4" imgW="7477282" imgH="5171937" progId="Paint.Picture">
                  <p:embed/>
                  <p:pic>
                    <p:nvPicPr>
                      <p:cNvPr id="0" name=""/>
                      <p:cNvPicPr/>
                      <p:nvPr/>
                    </p:nvPicPr>
                    <p:blipFill>
                      <a:blip r:embed="rId5"/>
                      <a:stretch>
                        <a:fillRect/>
                      </a:stretch>
                    </p:blipFill>
                    <p:spPr>
                      <a:xfrm>
                        <a:off x="551079" y="25023"/>
                        <a:ext cx="6510870" cy="4503697"/>
                      </a:xfrm>
                      <a:prstGeom prst="rect">
                        <a:avLst/>
                      </a:prstGeom>
                    </p:spPr>
                  </p:pic>
                </p:oleObj>
              </mc:Fallback>
            </mc:AlternateContent>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1" name="Rectangle 4100">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2" name="Rectangle 4101">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2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77107" y="220196"/>
            <a:ext cx="7066893"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131" name="Oval 4130">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57350" y="2099696"/>
            <a:ext cx="1456680"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132" name="Arc 4131">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836384" y="1866059"/>
            <a:ext cx="2987899" cy="2240924"/>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098" name="Title 1">
            <a:extLst>
              <a:ext uri="{FF2B5EF4-FFF2-40B4-BE49-F238E27FC236}">
                <a16:creationId xmlns:a16="http://schemas.microsoft.com/office/drawing/2014/main" id="{8012AFF8-FED5-458E-851F-061E4BA67998}"/>
              </a:ext>
            </a:extLst>
          </p:cNvPr>
          <p:cNvSpPr>
            <a:spLocks noGrp="1" noChangeArrowheads="1"/>
          </p:cNvSpPr>
          <p:nvPr>
            <p:ph type="title" idx="4294967295"/>
          </p:nvPr>
        </p:nvSpPr>
        <p:spPr>
          <a:xfrm>
            <a:off x="3028950" y="1939159"/>
            <a:ext cx="5733470" cy="2751086"/>
          </a:xfrm>
        </p:spPr>
        <p:txBody>
          <a:bodyPr vert="horz" lIns="91440" tIns="45720" rIns="91440" bIns="45720" rtlCol="0" anchor="b">
            <a:normAutofit fontScale="90000"/>
          </a:bodyPr>
          <a:lstStyle/>
          <a:p>
            <a:pPr algn="r" defTabSz="914400">
              <a:tabLst>
                <a:tab pos="576263" algn="l"/>
              </a:tabLst>
            </a:pPr>
            <a:br>
              <a:rPr lang="en-US" altLang="en-US" sz="1500" kern="1200">
                <a:solidFill>
                  <a:schemeClr val="tx1"/>
                </a:solidFill>
                <a:latin typeface="+mj-lt"/>
                <a:ea typeface="+mj-ea"/>
                <a:cs typeface="+mj-cs"/>
              </a:rPr>
            </a:br>
            <a:br>
              <a:rPr lang="en-US" altLang="en-US" sz="1500" kern="1200">
                <a:solidFill>
                  <a:schemeClr val="tx1"/>
                </a:solidFill>
                <a:latin typeface="+mj-lt"/>
                <a:ea typeface="+mj-ea"/>
                <a:cs typeface="+mj-cs"/>
              </a:rPr>
            </a:br>
            <a:r>
              <a:rPr lang="en-US" altLang="en-US" sz="1500" kern="1200">
                <a:solidFill>
                  <a:schemeClr val="tx1"/>
                </a:solidFill>
                <a:latin typeface="+mj-lt"/>
                <a:ea typeface="+mj-ea"/>
                <a:cs typeface="+mj-cs"/>
              </a:rPr>
              <a:t>1.</a:t>
            </a:r>
            <a:br>
              <a:rPr lang="en-US" altLang="en-US" sz="1500" kern="1200">
                <a:solidFill>
                  <a:schemeClr val="tx1"/>
                </a:solidFill>
                <a:latin typeface="+mj-lt"/>
                <a:ea typeface="+mj-ea"/>
                <a:cs typeface="+mj-cs"/>
              </a:rPr>
            </a:br>
            <a:br>
              <a:rPr lang="en-US" altLang="en-US" sz="1500" kern="1200">
                <a:solidFill>
                  <a:schemeClr val="tx1"/>
                </a:solidFill>
                <a:latin typeface="+mj-lt"/>
                <a:ea typeface="+mj-ea"/>
                <a:cs typeface="+mj-cs"/>
              </a:rPr>
            </a:br>
            <a:br>
              <a:rPr lang="en-US" altLang="en-US" sz="1500" kern="1200">
                <a:solidFill>
                  <a:schemeClr val="tx1"/>
                </a:solidFill>
                <a:latin typeface="+mj-lt"/>
                <a:ea typeface="+mj-ea"/>
                <a:cs typeface="+mj-cs"/>
              </a:rPr>
            </a:br>
            <a:br>
              <a:rPr lang="en-US" altLang="en-US" sz="1500" kern="1200">
                <a:solidFill>
                  <a:schemeClr val="tx1"/>
                </a:solidFill>
                <a:latin typeface="+mj-lt"/>
                <a:ea typeface="+mj-ea"/>
                <a:cs typeface="+mj-cs"/>
              </a:rPr>
            </a:br>
            <a:br>
              <a:rPr lang="en-US" altLang="en-US" sz="1500" kern="1200">
                <a:solidFill>
                  <a:schemeClr val="tx1"/>
                </a:solidFill>
                <a:latin typeface="+mj-lt"/>
                <a:ea typeface="+mj-ea"/>
                <a:cs typeface="+mj-cs"/>
              </a:rPr>
            </a:br>
            <a:br>
              <a:rPr lang="en-US" altLang="en-US" sz="1500" kern="1200">
                <a:solidFill>
                  <a:schemeClr val="tx1"/>
                </a:solidFill>
                <a:latin typeface="+mj-lt"/>
                <a:ea typeface="+mj-ea"/>
                <a:cs typeface="+mj-cs"/>
              </a:rPr>
            </a:br>
            <a:br>
              <a:rPr lang="en-US" altLang="en-US" sz="1500" kern="1200">
                <a:solidFill>
                  <a:schemeClr val="tx1"/>
                </a:solidFill>
                <a:latin typeface="+mj-lt"/>
                <a:ea typeface="+mj-ea"/>
                <a:cs typeface="+mj-cs"/>
              </a:rPr>
            </a:br>
            <a:r>
              <a:rPr lang="en-US" altLang="en-US" sz="1500" kern="1200">
                <a:solidFill>
                  <a:schemeClr val="tx1"/>
                </a:solidFill>
                <a:latin typeface="+mj-lt"/>
                <a:ea typeface="+mj-ea"/>
                <a:cs typeface="+mj-cs"/>
              </a:rPr>
              <a:t>1. Θα πρέπει να κατανοήσουμε ότι η ζωή είναι συνυφασμένη με τις πρωτεΐνες. Δηλ. </a:t>
            </a:r>
            <a:r>
              <a:rPr lang="en-US" altLang="en-US" sz="1500" b="1" kern="1200">
                <a:solidFill>
                  <a:schemeClr val="tx1"/>
                </a:solidFill>
                <a:latin typeface="+mj-lt"/>
                <a:ea typeface="+mj-ea"/>
                <a:cs typeface="+mj-cs"/>
              </a:rPr>
              <a:t>ζωή</a:t>
            </a:r>
            <a:r>
              <a:rPr lang="en-US" altLang="en-US" sz="1500" kern="1200">
                <a:solidFill>
                  <a:schemeClr val="tx1"/>
                </a:solidFill>
                <a:latin typeface="+mj-lt"/>
                <a:ea typeface="+mj-ea"/>
                <a:cs typeface="+mj-cs"/>
              </a:rPr>
              <a:t>, στη γλώσσα του κυττάρου σημαίνει </a:t>
            </a:r>
            <a:r>
              <a:rPr lang="en-US" altLang="en-US" sz="1500" b="1" kern="1200">
                <a:solidFill>
                  <a:schemeClr val="tx1"/>
                </a:solidFill>
                <a:latin typeface="+mj-lt"/>
                <a:ea typeface="+mj-ea"/>
                <a:cs typeface="+mj-cs"/>
              </a:rPr>
              <a:t>πρωτεΐνες και τα παιχνίδια τους</a:t>
            </a:r>
            <a:r>
              <a:rPr lang="en-US" altLang="en-US" sz="1500" kern="1200">
                <a:solidFill>
                  <a:schemeClr val="tx1"/>
                </a:solidFill>
                <a:latin typeface="+mj-lt"/>
                <a:ea typeface="+mj-ea"/>
                <a:cs typeface="+mj-cs"/>
              </a:rPr>
              <a:t>. Όλες οι Πρωτεΐνες ΟΛΩΝ των ζωντανών Οργανισμών στον Πλανήτη μας είναι δομημένες από 20 αμινοξέα.</a:t>
            </a:r>
            <a:br>
              <a:rPr lang="en-US" altLang="en-US" sz="1500" kern="1200">
                <a:solidFill>
                  <a:schemeClr val="tx1"/>
                </a:solidFill>
                <a:latin typeface="+mj-lt"/>
                <a:ea typeface="+mj-ea"/>
                <a:cs typeface="+mj-cs"/>
              </a:rPr>
            </a:br>
            <a:r>
              <a:rPr lang="en-US" altLang="en-US" sz="1500" kern="1200">
                <a:solidFill>
                  <a:schemeClr val="tx1"/>
                </a:solidFill>
                <a:latin typeface="+mj-lt"/>
                <a:ea typeface="+mj-ea"/>
                <a:cs typeface="+mj-cs"/>
              </a:rPr>
              <a:t>Εσείς, θα μάθετε τα ονόματα 2 πρωτεϊνών: Την Ινσουλίνη και την Αιμοσφαιρίνη.</a:t>
            </a:r>
            <a:br>
              <a:rPr lang="en-US" altLang="en-US" sz="1500" kern="1200">
                <a:solidFill>
                  <a:schemeClr val="tx1"/>
                </a:solidFill>
                <a:latin typeface="+mj-lt"/>
                <a:ea typeface="+mj-ea"/>
                <a:cs typeface="+mj-cs"/>
              </a:rPr>
            </a:br>
            <a:r>
              <a:rPr lang="en-US" altLang="en-US" sz="1500" kern="1200">
                <a:solidFill>
                  <a:schemeClr val="tx1"/>
                </a:solidFill>
                <a:latin typeface="+mj-lt"/>
                <a:ea typeface="+mj-ea"/>
                <a:cs typeface="+mj-cs"/>
              </a:rPr>
              <a:t>Και δύο ή τρία Αμινοξέα: Φαινυλαλανίνη, Τυροσίνη (Σχετίζονται με την Αλκαπτονουρία και το ΚΝΣ. </a:t>
            </a:r>
            <a:br>
              <a:rPr lang="en-US" altLang="en-US" sz="1500" kern="1200">
                <a:solidFill>
                  <a:schemeClr val="tx1"/>
                </a:solidFill>
                <a:latin typeface="+mj-lt"/>
                <a:ea typeface="+mj-ea"/>
                <a:cs typeface="+mj-cs"/>
              </a:rPr>
            </a:br>
            <a:br>
              <a:rPr lang="en-US" altLang="en-US" sz="1500" kern="1200">
                <a:solidFill>
                  <a:schemeClr val="tx1"/>
                </a:solidFill>
                <a:latin typeface="+mj-lt"/>
                <a:ea typeface="+mj-ea"/>
                <a:cs typeface="+mj-cs"/>
              </a:rPr>
            </a:br>
            <a:r>
              <a:rPr lang="en-US" altLang="en-US" sz="1500" kern="1200">
                <a:solidFill>
                  <a:schemeClr val="tx1"/>
                </a:solidFill>
                <a:latin typeface="+mj-lt"/>
                <a:ea typeface="+mj-ea"/>
                <a:cs typeface="+mj-cs"/>
              </a:rPr>
              <a:t>2. Ότι Γενετικός Κώδικας, σημαίνει «ΣΥΝΤΑΓΕΣ ΤΩΝ ΠΡΩΤΕΪΝΩΝ».</a:t>
            </a:r>
            <a:br>
              <a:rPr lang="en-US" altLang="en-US" sz="1500" kern="1200">
                <a:solidFill>
                  <a:schemeClr val="tx1"/>
                </a:solidFill>
                <a:latin typeface="+mj-lt"/>
                <a:ea typeface="+mj-ea"/>
                <a:cs typeface="+mj-cs"/>
              </a:rPr>
            </a:br>
            <a:br>
              <a:rPr lang="en-US" altLang="en-US" sz="1500" kern="1200">
                <a:solidFill>
                  <a:schemeClr val="tx1"/>
                </a:solidFill>
                <a:latin typeface="+mj-lt"/>
                <a:ea typeface="+mj-ea"/>
                <a:cs typeface="+mj-cs"/>
              </a:rPr>
            </a:br>
            <a:endParaRPr lang="en-US" altLang="en-US" sz="1500" kern="1200">
              <a:solidFill>
                <a:schemeClr val="tx1"/>
              </a:solidFill>
              <a:latin typeface="+mj-lt"/>
              <a:ea typeface="+mj-ea"/>
              <a:cs typeface="+mj-c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2616BA92-1371-4FBF-ADCB-34D5AC0F97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3525" y="1147762"/>
            <a:ext cx="6076950" cy="4562475"/>
          </a:xfrm>
          <a:prstGeom prst="rect">
            <a:avLst/>
          </a:prstGeom>
        </p:spPr>
      </p:pic>
    </p:spTree>
    <p:extLst>
      <p:ext uri="{BB962C8B-B14F-4D97-AF65-F5344CB8AC3E}">
        <p14:creationId xmlns:p14="http://schemas.microsoft.com/office/powerpoint/2010/main" val="25027040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946" name="Object 2">
            <a:extLst>
              <a:ext uri="{FF2B5EF4-FFF2-40B4-BE49-F238E27FC236}">
                <a16:creationId xmlns:a16="http://schemas.microsoft.com/office/drawing/2014/main" id="{9732DE6A-8DA4-4305-B6DC-C16FE58F8064}"/>
              </a:ext>
            </a:extLst>
          </p:cNvPr>
          <p:cNvGraphicFramePr>
            <a:graphicFrameLocks noChangeAspect="1"/>
          </p:cNvGraphicFramePr>
          <p:nvPr/>
        </p:nvGraphicFramePr>
        <p:xfrm>
          <a:off x="250825" y="1457325"/>
          <a:ext cx="8424863" cy="3987800"/>
        </p:xfrm>
        <a:graphic>
          <a:graphicData uri="http://schemas.openxmlformats.org/presentationml/2006/ole">
            <mc:AlternateContent xmlns:mc="http://schemas.openxmlformats.org/markup-compatibility/2006">
              <mc:Choice xmlns:v="urn:schemas-microsoft-com:vml" Requires="v">
                <p:oleObj name="Εικόνα bitmap" r:id="rId5" imgW="7695238" imgH="3076190" progId="Paint.Picture">
                  <p:embed/>
                </p:oleObj>
              </mc:Choice>
              <mc:Fallback>
                <p:oleObj name="Εικόνα bitmap" r:id="rId5" imgW="7695238" imgH="3076190" progId="Paint.Picture">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1457325"/>
                        <a:ext cx="8424863" cy="398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Τίτλος 1">
            <a:extLst>
              <a:ext uri="{FF2B5EF4-FFF2-40B4-BE49-F238E27FC236}">
                <a16:creationId xmlns:a16="http://schemas.microsoft.com/office/drawing/2014/main" id="{035ED303-A3C8-4E74-9999-FB7AEB80B1C5}"/>
              </a:ext>
            </a:extLst>
          </p:cNvPr>
          <p:cNvSpPr>
            <a:spLocks noGrp="1"/>
          </p:cNvSpPr>
          <p:nvPr>
            <p:ph type="title"/>
          </p:nvPr>
        </p:nvSpPr>
        <p:spPr/>
        <p:txBody>
          <a:bodyPr/>
          <a:lstStyle/>
          <a:p>
            <a:r>
              <a:rPr lang="el-GR" sz="2000" b="1" dirty="0"/>
              <a:t>Το </a:t>
            </a:r>
            <a:r>
              <a:rPr lang="en-US" sz="2000" b="1" dirty="0"/>
              <a:t>mRNA </a:t>
            </a:r>
            <a:r>
              <a:rPr lang="el-GR" sz="2000" b="1" dirty="0"/>
              <a:t>αντιγράφει την μία έλικα (αλυσίδα) του </a:t>
            </a:r>
            <a:r>
              <a:rPr lang="en-US" sz="2000" b="1" dirty="0"/>
              <a:t>DNA </a:t>
            </a:r>
            <a:r>
              <a:rPr lang="el-GR" sz="2000" b="1" dirty="0"/>
              <a:t>και έχει </a:t>
            </a:r>
            <a:r>
              <a:rPr lang="en-US" sz="1800" b="1" dirty="0"/>
              <a:t>U (</a:t>
            </a:r>
            <a:r>
              <a:rPr lang="el-GR" sz="1800" b="1" dirty="0" err="1"/>
              <a:t>Ουρακίλη</a:t>
            </a:r>
            <a:r>
              <a:rPr lang="el-GR" sz="1800" b="1" dirty="0"/>
              <a:t>) στη θέση της </a:t>
            </a:r>
            <a:r>
              <a:rPr lang="el-GR" sz="1800" b="1" dirty="0" err="1"/>
              <a:t>Θυμίνης</a:t>
            </a:r>
            <a:r>
              <a:rPr lang="el-GR" sz="1800" b="1" dirty="0"/>
              <a:t> (Τ)</a:t>
            </a:r>
            <a:endParaRPr lang="en-US" sz="2000" b="1" dirty="0"/>
          </a:p>
        </p:txBody>
      </p:sp>
      <p:pic>
        <p:nvPicPr>
          <p:cNvPr id="3" name="Εγγεγραμμένος ήχος">
            <a:hlinkClick r:id="" action="ppaction://media"/>
            <a:extLst>
              <a:ext uri="{FF2B5EF4-FFF2-40B4-BE49-F238E27FC236}">
                <a16:creationId xmlns:a16="http://schemas.microsoft.com/office/drawing/2014/main" id="{818A887C-D8BB-44A5-A1F2-30009BBB56B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0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E6855124-9197-41B9-B9C5-DDD6806321BB}"/>
              </a:ext>
            </a:extLst>
          </p:cNvPr>
          <p:cNvPicPr>
            <a:picLocks noChangeAspect="1"/>
          </p:cNvPicPr>
          <p:nvPr/>
        </p:nvPicPr>
        <p:blipFill>
          <a:blip r:embed="rId6"/>
          <a:stretch>
            <a:fillRect/>
          </a:stretch>
        </p:blipFill>
        <p:spPr>
          <a:xfrm>
            <a:off x="119062" y="1033462"/>
            <a:ext cx="8905875" cy="4791075"/>
          </a:xfrm>
          <a:prstGeom prst="rect">
            <a:avLst/>
          </a:prstGeom>
        </p:spPr>
      </p:pic>
      <p:sp>
        <p:nvSpPr>
          <p:cNvPr id="3" name="Τίτλος 2">
            <a:extLst>
              <a:ext uri="{FF2B5EF4-FFF2-40B4-BE49-F238E27FC236}">
                <a16:creationId xmlns:a16="http://schemas.microsoft.com/office/drawing/2014/main" id="{EA9DFD36-41E4-4B82-ABDC-9661E10B1F57}"/>
              </a:ext>
            </a:extLst>
          </p:cNvPr>
          <p:cNvSpPr>
            <a:spLocks noGrp="1"/>
          </p:cNvSpPr>
          <p:nvPr>
            <p:ph type="title"/>
          </p:nvPr>
        </p:nvSpPr>
        <p:spPr>
          <a:xfrm>
            <a:off x="457200" y="274638"/>
            <a:ext cx="8229600" cy="758824"/>
          </a:xfrm>
        </p:spPr>
        <p:txBody>
          <a:bodyPr>
            <a:normAutofit fontScale="90000"/>
          </a:bodyPr>
          <a:lstStyle/>
          <a:p>
            <a:r>
              <a:rPr lang="el-GR" sz="2800" dirty="0"/>
              <a:t>Τα </a:t>
            </a:r>
            <a:r>
              <a:rPr lang="en-US" sz="2800" dirty="0"/>
              <a:t>transfer-RNA </a:t>
            </a:r>
            <a:r>
              <a:rPr lang="el-GR" sz="2800" dirty="0"/>
              <a:t>μεταφέρουν Αμινοξέα πάνω στο </a:t>
            </a:r>
            <a:r>
              <a:rPr lang="en-US" sz="2800" dirty="0"/>
              <a:t>m-RNA</a:t>
            </a:r>
          </a:p>
        </p:txBody>
      </p:sp>
      <p:pic>
        <p:nvPicPr>
          <p:cNvPr id="4" name="Εγγεγραμμένος ήχος">
            <a:hlinkClick r:id="" action="ppaction://media"/>
            <a:extLst>
              <a:ext uri="{FF2B5EF4-FFF2-40B4-BE49-F238E27FC236}">
                <a16:creationId xmlns:a16="http://schemas.microsoft.com/office/drawing/2014/main" id="{09134B18-2E52-4D07-9EA3-DFA9F953CD8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1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6018" name="Object 2">
            <a:extLst>
              <a:ext uri="{FF2B5EF4-FFF2-40B4-BE49-F238E27FC236}">
                <a16:creationId xmlns:a16="http://schemas.microsoft.com/office/drawing/2014/main" id="{91F8C448-BA00-406E-8121-700A600D7192}"/>
              </a:ext>
            </a:extLst>
          </p:cNvPr>
          <p:cNvGraphicFramePr>
            <a:graphicFrameLocks noChangeAspect="1"/>
          </p:cNvGraphicFramePr>
          <p:nvPr/>
        </p:nvGraphicFramePr>
        <p:xfrm>
          <a:off x="1619250" y="908050"/>
          <a:ext cx="5832475" cy="4667250"/>
        </p:xfrm>
        <a:graphic>
          <a:graphicData uri="http://schemas.openxmlformats.org/presentationml/2006/ole">
            <mc:AlternateContent xmlns:mc="http://schemas.openxmlformats.org/markup-compatibility/2006">
              <mc:Choice xmlns:v="urn:schemas-microsoft-com:vml" Requires="v">
                <p:oleObj name="Εικόνα bitmap" r:id="rId3" imgW="4476190" imgH="3580952" progId="Paint.Picture">
                  <p:embed/>
                </p:oleObj>
              </mc:Choice>
              <mc:Fallback>
                <p:oleObj name="Εικόνα bitmap" r:id="rId3" imgW="4476190" imgH="3580952" progId="Paint.Pictur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0" y="908050"/>
                        <a:ext cx="5832475" cy="466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extBox 1">
            <a:extLst>
              <a:ext uri="{FF2B5EF4-FFF2-40B4-BE49-F238E27FC236}">
                <a16:creationId xmlns:a16="http://schemas.microsoft.com/office/drawing/2014/main" id="{821A0425-77BB-47DD-9E63-083112DA1B81}"/>
              </a:ext>
            </a:extLst>
          </p:cNvPr>
          <p:cNvSpPr txBox="1"/>
          <p:nvPr/>
        </p:nvSpPr>
        <p:spPr>
          <a:xfrm>
            <a:off x="179512" y="5733256"/>
            <a:ext cx="8784976" cy="1200329"/>
          </a:xfrm>
          <a:prstGeom prst="rect">
            <a:avLst/>
          </a:prstGeom>
          <a:noFill/>
        </p:spPr>
        <p:txBody>
          <a:bodyPr wrap="square" rtlCol="0">
            <a:spAutoFit/>
          </a:bodyPr>
          <a:lstStyle/>
          <a:p>
            <a:r>
              <a:rPr lang="el-GR" altLang="en-US" dirty="0"/>
              <a:t>ΠΡΟΣΟΧΗ: Το </a:t>
            </a:r>
            <a:r>
              <a:rPr lang="en-US" altLang="en-US" dirty="0"/>
              <a:t>DNA </a:t>
            </a:r>
            <a:r>
              <a:rPr lang="el-GR" altLang="en-US" dirty="0"/>
              <a:t>βρίσκεται στον Πυρήνα του Κυττάρου ενώ η </a:t>
            </a:r>
            <a:r>
              <a:rPr lang="el-GR" altLang="en-US" dirty="0" err="1"/>
              <a:t>Πρωτεϊνοσύνθεση</a:t>
            </a:r>
            <a:r>
              <a:rPr lang="el-GR" altLang="en-US" dirty="0"/>
              <a:t> λαμβάνει χώρα στο Κυτταρόπλασμα (έξω από τον Πυρήνα) πάνω στα </a:t>
            </a:r>
            <a:r>
              <a:rPr lang="el-GR" altLang="en-US" dirty="0" err="1"/>
              <a:t>Ριβοσώματα</a:t>
            </a:r>
            <a:r>
              <a:rPr lang="el-GR" altLang="en-US" dirty="0"/>
              <a:t> (ΤΑ ΟΠΟΙΑ ΑΠΟΤΕΛΟΥΝΤΑΙ ΚΑΙ ΑΥΤΑ ΑΠΟ </a:t>
            </a:r>
            <a:r>
              <a:rPr lang="en-US" altLang="en-US" dirty="0"/>
              <a:t>RNA!!!!!).</a:t>
            </a:r>
            <a:endParaRPr lang="el-GR" altLang="en-US" dirty="0"/>
          </a:p>
          <a:p>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6">
            <a:extLst>
              <a:ext uri="{FF2B5EF4-FFF2-40B4-BE49-F238E27FC236}">
                <a16:creationId xmlns:a16="http://schemas.microsoft.com/office/drawing/2014/main" id="{79EE4959-40F4-4051-9CEB-F485AC21B2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4463" y="0"/>
            <a:ext cx="7072312" cy="710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Εγγεγραμμένος ήχος">
            <a:hlinkClick r:id="" action="ppaction://media"/>
            <a:extLst>
              <a:ext uri="{FF2B5EF4-FFF2-40B4-BE49-F238E27FC236}">
                <a16:creationId xmlns:a16="http://schemas.microsoft.com/office/drawing/2014/main" id="{85381816-C23B-49EB-92ED-D5C90E411F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4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1BA9749F-E3A6-4AB2-B33B-ABEC9981B6FB}"/>
              </a:ext>
            </a:extLst>
          </p:cNvPr>
          <p:cNvSpPr/>
          <p:nvPr/>
        </p:nvSpPr>
        <p:spPr>
          <a:xfrm>
            <a:off x="457200" y="1196752"/>
            <a:ext cx="8435280" cy="5632311"/>
          </a:xfrm>
          <a:prstGeom prst="rect">
            <a:avLst/>
          </a:prstGeom>
        </p:spPr>
        <p:txBody>
          <a:bodyPr wrap="square">
            <a:spAutoFit/>
          </a:bodyPr>
          <a:lstStyle/>
          <a:p>
            <a:r>
              <a:rPr lang="el-GR" dirty="0"/>
              <a:t>ΣΥΝΟΨΗ: </a:t>
            </a:r>
          </a:p>
          <a:p>
            <a:r>
              <a:rPr lang="el-GR" dirty="0"/>
              <a:t>ΕΡΩΤΗΣΗ: Τί είναι η Γενετική Πληροφορία (ΓΠ); </a:t>
            </a:r>
            <a:endParaRPr lang="en-US" dirty="0"/>
          </a:p>
          <a:p>
            <a:r>
              <a:rPr lang="el-GR" dirty="0"/>
              <a:t>ΑΠΑΝΤΗΣΗ: = Οι οδηγίες για τη Σύνθεση ή οι Συνταγές των πρωτεϊνών. </a:t>
            </a:r>
            <a:endParaRPr lang="en-US" dirty="0"/>
          </a:p>
          <a:p>
            <a:r>
              <a:rPr lang="el-GR" dirty="0"/>
              <a:t>ΕΡΩΤΗΣΗ: Που βρίσκεται η ΓΠ; </a:t>
            </a:r>
            <a:endParaRPr lang="en-US" dirty="0"/>
          </a:p>
          <a:p>
            <a:r>
              <a:rPr lang="el-GR" dirty="0"/>
              <a:t>ΑΠΑΝΤΗΣΗ: Στο </a:t>
            </a:r>
            <a:r>
              <a:rPr lang="en-US" dirty="0"/>
              <a:t>DNA</a:t>
            </a:r>
            <a:r>
              <a:rPr lang="el-GR" dirty="0"/>
              <a:t> του Πυρήνα</a:t>
            </a:r>
            <a:r>
              <a:rPr lang="en-US" dirty="0"/>
              <a:t> </a:t>
            </a:r>
            <a:r>
              <a:rPr lang="el-GR" dirty="0"/>
              <a:t>των κυττάρων.</a:t>
            </a:r>
          </a:p>
          <a:p>
            <a:r>
              <a:rPr lang="en-US" dirty="0"/>
              <a:t>E: </a:t>
            </a:r>
            <a:r>
              <a:rPr lang="el-GR" dirty="0"/>
              <a:t>Ποια είναι τα συστατικά των Πρωτεϊνών; </a:t>
            </a:r>
            <a:endParaRPr lang="en-US" dirty="0"/>
          </a:p>
          <a:p>
            <a:r>
              <a:rPr lang="el-GR" dirty="0"/>
              <a:t>ΑΠΑΝΤΗΣΗ: Τα 20 Αμινοξέα που συνδυάζονται σε άπειρους Αριθμούς και Συνδυασμούς</a:t>
            </a:r>
            <a:r>
              <a:rPr lang="en-US" dirty="0"/>
              <a:t> </a:t>
            </a:r>
            <a:r>
              <a:rPr lang="el-GR" dirty="0"/>
              <a:t>για να δομήσουν τις χιλιάδες Πρωτεΐνες.</a:t>
            </a:r>
          </a:p>
          <a:p>
            <a:r>
              <a:rPr lang="el-GR" dirty="0"/>
              <a:t>Ε: Που βρίσκεται το </a:t>
            </a:r>
            <a:r>
              <a:rPr lang="en-US" dirty="0"/>
              <a:t>DNA: (</a:t>
            </a:r>
            <a:r>
              <a:rPr lang="el-GR" dirty="0"/>
              <a:t>κυρίως) στον Πυρήνα του Κυττάρου.</a:t>
            </a:r>
          </a:p>
          <a:p>
            <a:r>
              <a:rPr lang="el-GR" dirty="0"/>
              <a:t>Ε: Που βρίσκεται το </a:t>
            </a:r>
            <a:r>
              <a:rPr lang="en-US" dirty="0"/>
              <a:t>mRNA: </a:t>
            </a:r>
            <a:r>
              <a:rPr lang="el-GR" dirty="0"/>
              <a:t>Απαντά και στον Πυρήνα του Κυττάρου (όταν κάνει την Μεταγραφή της ΓΠ και στο Κυτταρόπλασμα όταν γίνεται η Πρωτεϊνοσύνθεση (μετάφραση της ΓΠ).</a:t>
            </a:r>
          </a:p>
          <a:p>
            <a:r>
              <a:rPr lang="el-GR" dirty="0"/>
              <a:t>Ε: Ποια είναι η διαφορά της Αντιγραφής από την μεταγραφή της ΓΠ;</a:t>
            </a:r>
          </a:p>
          <a:p>
            <a:r>
              <a:rPr lang="el-GR" dirty="0"/>
              <a:t>Α: Αντιγραφή ονομάζεται ο Διπλασιασμός του </a:t>
            </a:r>
            <a:r>
              <a:rPr lang="en-US" dirty="0"/>
              <a:t>DNA </a:t>
            </a:r>
            <a:r>
              <a:rPr lang="el-GR" dirty="0"/>
              <a:t>ενώ Μεταγραφή η «αντιγραφή» της ΓΠ από το </a:t>
            </a:r>
            <a:r>
              <a:rPr lang="en-US" dirty="0"/>
              <a:t>DNA </a:t>
            </a:r>
            <a:r>
              <a:rPr lang="el-GR" dirty="0"/>
              <a:t>στο </a:t>
            </a:r>
            <a:r>
              <a:rPr lang="en-US" dirty="0"/>
              <a:t>mRNA</a:t>
            </a:r>
            <a:r>
              <a:rPr lang="el-GR" dirty="0"/>
              <a:t>.</a:t>
            </a:r>
          </a:p>
          <a:p>
            <a:r>
              <a:rPr lang="el-GR" dirty="0"/>
              <a:t>Ε: Τι είναι η Μετάφραση της ΓΠ;</a:t>
            </a:r>
          </a:p>
          <a:p>
            <a:r>
              <a:rPr lang="el-GR" dirty="0"/>
              <a:t>Α: Η σύνθεση μιας πρωτεΐνης με «καλούπι» το </a:t>
            </a:r>
            <a:r>
              <a:rPr lang="en-US" dirty="0"/>
              <a:t>mRNA.</a:t>
            </a:r>
            <a:r>
              <a:rPr lang="el-GR" dirty="0"/>
              <a:t> </a:t>
            </a:r>
          </a:p>
          <a:p>
            <a:endParaRPr lang="el-GR" dirty="0"/>
          </a:p>
          <a:p>
            <a:endParaRPr lang="el-GR" dirty="0"/>
          </a:p>
          <a:p>
            <a:endParaRPr lang="en-US" dirty="0"/>
          </a:p>
        </p:txBody>
      </p:sp>
      <p:sp>
        <p:nvSpPr>
          <p:cNvPr id="3" name="Τίτλος 2">
            <a:extLst>
              <a:ext uri="{FF2B5EF4-FFF2-40B4-BE49-F238E27FC236}">
                <a16:creationId xmlns:a16="http://schemas.microsoft.com/office/drawing/2014/main" id="{2DF5FFF3-FD96-4481-B559-9702777E296D}"/>
              </a:ext>
            </a:extLst>
          </p:cNvPr>
          <p:cNvSpPr>
            <a:spLocks noGrp="1"/>
          </p:cNvSpPr>
          <p:nvPr>
            <p:ph type="title"/>
          </p:nvPr>
        </p:nvSpPr>
        <p:spPr/>
        <p:txBody>
          <a:bodyPr/>
          <a:lstStyle/>
          <a:p>
            <a:r>
              <a:rPr lang="el-GR" sz="2000" b="1" dirty="0"/>
              <a:t>Αντιγραφή, μεταγραφή, μετάφραση: Η ροή της γενετικής πληροφορίας</a:t>
            </a:r>
            <a:br>
              <a:rPr lang="el-GR" sz="2000" dirty="0"/>
            </a:br>
            <a:endParaRPr lang="en-US" sz="2000" dirty="0"/>
          </a:p>
        </p:txBody>
      </p:sp>
    </p:spTree>
    <p:extLst>
      <p:ext uri="{BB962C8B-B14F-4D97-AF65-F5344CB8AC3E}">
        <p14:creationId xmlns:p14="http://schemas.microsoft.com/office/powerpoint/2010/main" val="28540050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4">
            <a:extLst>
              <a:ext uri="{FF2B5EF4-FFF2-40B4-BE49-F238E27FC236}">
                <a16:creationId xmlns:a16="http://schemas.microsoft.com/office/drawing/2014/main" id="{D65B55A6-CE05-47F0-A064-4C3FA34BEDF5}"/>
              </a:ext>
            </a:extLst>
          </p:cNvPr>
          <p:cNvSpPr>
            <a:spLocks noChangeArrowheads="1"/>
          </p:cNvSpPr>
          <p:nvPr/>
        </p:nvSpPr>
        <p:spPr bwMode="auto">
          <a:xfrm>
            <a:off x="0" y="1351508"/>
            <a:ext cx="91440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l-GR" altLang="en-US" sz="2000" dirty="0"/>
              <a:t>Στη συνέχεια δημιουργείται ένα αντίγραφο του γονιδίου με τη μορφή </a:t>
            </a:r>
            <a:r>
              <a:rPr lang="en-US" altLang="en-US" sz="2000" dirty="0"/>
              <a:t>mRNA</a:t>
            </a:r>
            <a:r>
              <a:rPr lang="el-GR" altLang="en-US" sz="2000" dirty="0"/>
              <a:t>, σύμφωνα με τον κανόνα της συμπληρωματικότητας των βάσεων: απέναντι δηλ. από την </a:t>
            </a:r>
            <a:r>
              <a:rPr lang="en-US" altLang="en-US" sz="2000" dirty="0"/>
              <a:t>G</a:t>
            </a:r>
            <a:r>
              <a:rPr lang="el-GR" altLang="en-US" sz="2000" dirty="0"/>
              <a:t> τοποθετείται η </a:t>
            </a:r>
            <a:r>
              <a:rPr lang="en-US" altLang="en-US" sz="2000" dirty="0"/>
              <a:t>C</a:t>
            </a:r>
            <a:r>
              <a:rPr lang="el-GR" altLang="en-US" sz="2000" dirty="0"/>
              <a:t>, αλλά απέναντι από την </a:t>
            </a:r>
            <a:r>
              <a:rPr lang="en-US" altLang="en-US" sz="2000" dirty="0"/>
              <a:t>A</a:t>
            </a:r>
            <a:r>
              <a:rPr lang="el-GR" altLang="en-US" sz="2000" dirty="0"/>
              <a:t> αντί για </a:t>
            </a:r>
            <a:r>
              <a:rPr lang="en-US" altLang="en-US" sz="2000" dirty="0"/>
              <a:t>T</a:t>
            </a:r>
            <a:r>
              <a:rPr lang="el-GR" altLang="en-US" sz="2000" dirty="0"/>
              <a:t> τοποθετείται η </a:t>
            </a:r>
            <a:r>
              <a:rPr lang="en-US" altLang="en-US" sz="2000" dirty="0"/>
              <a:t>U</a:t>
            </a:r>
            <a:r>
              <a:rPr lang="el-GR" altLang="en-US" sz="2000" dirty="0"/>
              <a:t>. </a:t>
            </a:r>
            <a:r>
              <a:rPr lang="en-US" altLang="en-US" sz="2000" dirty="0"/>
              <a:t>T</a:t>
            </a:r>
            <a:r>
              <a:rPr lang="el-GR" altLang="en-US" sz="2000" dirty="0"/>
              <a:t>ο συγκεκριμένο </a:t>
            </a:r>
            <a:r>
              <a:rPr lang="en-US" altLang="en-US" sz="2000" dirty="0"/>
              <a:t>mRNA</a:t>
            </a:r>
            <a:r>
              <a:rPr lang="el-GR" altLang="en-US" sz="2000" dirty="0"/>
              <a:t> θα αποτελείται από τόσες τριπλέτες βάσεων (</a:t>
            </a:r>
            <a:r>
              <a:rPr lang="el-GR" altLang="en-US" sz="2000" b="1" dirty="0"/>
              <a:t>κωδικόνια</a:t>
            </a:r>
            <a:r>
              <a:rPr lang="el-GR" altLang="en-US" sz="2000" dirty="0"/>
              <a:t>), όσα και τα αμινοξέα της υπό σύνθεση πρωτεΐνης. Με μία λεπτομέρεια: η πρώτη τριπλέτα σε ένα </a:t>
            </a:r>
            <a:r>
              <a:rPr lang="en-US" altLang="en-US" sz="2000" dirty="0"/>
              <a:t>mRNA</a:t>
            </a:r>
            <a:r>
              <a:rPr lang="el-GR" altLang="en-US" sz="2000" dirty="0"/>
              <a:t> είναι πάντοτε </a:t>
            </a:r>
            <a:r>
              <a:rPr lang="en-US" altLang="en-US" sz="2000" dirty="0"/>
              <a:t>AUG</a:t>
            </a:r>
            <a:r>
              <a:rPr lang="el-GR" altLang="en-US" sz="2000" dirty="0"/>
              <a:t>, κωδικοποιεί για το </a:t>
            </a:r>
            <a:r>
              <a:rPr lang="el-GR" altLang="en-US" sz="2000" dirty="0" err="1"/>
              <a:t>αμινοξύ</a:t>
            </a:r>
            <a:r>
              <a:rPr lang="el-GR" altLang="en-US" sz="2000" dirty="0"/>
              <a:t> </a:t>
            </a:r>
            <a:r>
              <a:rPr lang="el-GR" altLang="en-US" sz="2000" b="1" dirty="0"/>
              <a:t>Μεθειονίνη</a:t>
            </a:r>
            <a:r>
              <a:rPr lang="el-GR" altLang="en-US" sz="2000" dirty="0"/>
              <a:t> και ονομάζεται </a:t>
            </a:r>
            <a:r>
              <a:rPr lang="el-GR" altLang="en-US" sz="2000" b="1" dirty="0" err="1"/>
              <a:t>κωδικόνιο</a:t>
            </a:r>
            <a:r>
              <a:rPr lang="el-GR" altLang="en-US" sz="2000" b="1" dirty="0"/>
              <a:t> έναρξης. </a:t>
            </a:r>
            <a:r>
              <a:rPr lang="el-GR" altLang="en-US" sz="2000" dirty="0"/>
              <a:t>Αντίθετα, μετά το τελευταίο </a:t>
            </a:r>
            <a:r>
              <a:rPr lang="el-GR" altLang="en-US" sz="2000" dirty="0" err="1"/>
              <a:t>κωδικόνιο</a:t>
            </a:r>
            <a:r>
              <a:rPr lang="el-GR" altLang="en-US" sz="2000" dirty="0"/>
              <a:t> που αντιστοιχεί στο τελευταίο </a:t>
            </a:r>
            <a:r>
              <a:rPr lang="el-GR" altLang="en-US" sz="2000" dirty="0" err="1"/>
              <a:t>αμινοξύ</a:t>
            </a:r>
            <a:r>
              <a:rPr lang="el-GR" altLang="en-US" sz="2000" dirty="0"/>
              <a:t> της υπό σύνθεση πρωτεΐνης, υπάρχει μία τριπλέτα νουκλεοτιδίων (</a:t>
            </a:r>
            <a:r>
              <a:rPr lang="en-US" altLang="en-US" sz="2000" dirty="0"/>
              <a:t>UAG</a:t>
            </a:r>
            <a:r>
              <a:rPr lang="el-GR" altLang="en-US" sz="2000" dirty="0"/>
              <a:t>, </a:t>
            </a:r>
            <a:r>
              <a:rPr lang="en-US" altLang="en-US" sz="2000" dirty="0"/>
              <a:t>UGA</a:t>
            </a:r>
            <a:r>
              <a:rPr lang="el-GR" altLang="en-US" sz="2000" dirty="0"/>
              <a:t> ή </a:t>
            </a:r>
            <a:r>
              <a:rPr lang="en-US" altLang="en-US" sz="2000" dirty="0"/>
              <a:t>UAA</a:t>
            </a:r>
            <a:r>
              <a:rPr lang="el-GR" altLang="en-US" sz="2000" dirty="0"/>
              <a:t>) που σηματοδοτεί το τέλος της μεταγραφής και ονομάζεται </a:t>
            </a:r>
            <a:r>
              <a:rPr lang="el-GR" altLang="en-US" sz="2000" b="1" dirty="0" err="1"/>
              <a:t>κωδικόνιο</a:t>
            </a:r>
            <a:r>
              <a:rPr lang="el-GR" altLang="en-US" sz="2000" b="1" dirty="0"/>
              <a:t> λήξης ΚΑΙ ΔΕΝ ΚΩΔΙΚΟΠΟΙΕΙ ΓΙΑ ΚΑΠΟΙΟ ΑΜΙΝΟΞΥ</a:t>
            </a:r>
            <a:r>
              <a:rPr lang="el-GR" altLang="en-US" sz="2000" dirty="0"/>
              <a:t>. Το </a:t>
            </a:r>
            <a:r>
              <a:rPr lang="en-US" altLang="en-US" sz="2000" dirty="0"/>
              <a:t>mRNA</a:t>
            </a:r>
            <a:r>
              <a:rPr lang="el-GR" altLang="en-US" sz="2000" dirty="0"/>
              <a:t> που δημιουργήθηκε, μετακινείται έξω από τον πυρήνα πάνω στα </a:t>
            </a:r>
            <a:r>
              <a:rPr lang="el-GR" altLang="en-US" sz="2000" b="1" dirty="0"/>
              <a:t>ριβοσώματα</a:t>
            </a:r>
            <a:r>
              <a:rPr lang="el-GR" altLang="en-US" sz="2000" dirty="0"/>
              <a:t> και είναι έτοιμο να αρχίσει τη διαδικασία της δημιουργίας μιας πρωτεΐνης (Πρωτεϊνοσύνθεση)</a:t>
            </a:r>
            <a:r>
              <a:rPr lang="el-GR" altLang="en-US" sz="2400" dirty="0"/>
              <a:t>.</a:t>
            </a:r>
            <a:r>
              <a:rPr lang="el-GR" altLang="en-US" sz="1800" dirty="0"/>
              <a:t> </a:t>
            </a:r>
          </a:p>
        </p:txBody>
      </p:sp>
      <p:pic>
        <p:nvPicPr>
          <p:cNvPr id="2" name="Εγγεγραμμένος ήχος">
            <a:hlinkClick r:id="" action="ppaction://media"/>
            <a:extLst>
              <a:ext uri="{FF2B5EF4-FFF2-40B4-BE49-F238E27FC236}">
                <a16:creationId xmlns:a16="http://schemas.microsoft.com/office/drawing/2014/main" id="{5EA3A582-535E-484C-BA3E-E506D7C7E3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
        <p:nvSpPr>
          <p:cNvPr id="3" name="Τίτλος 2">
            <a:extLst>
              <a:ext uri="{FF2B5EF4-FFF2-40B4-BE49-F238E27FC236}">
                <a16:creationId xmlns:a16="http://schemas.microsoft.com/office/drawing/2014/main" id="{3B72A5B6-BA65-4683-886C-52928051190E}"/>
              </a:ext>
            </a:extLst>
          </p:cNvPr>
          <p:cNvSpPr>
            <a:spLocks noGrp="1"/>
          </p:cNvSpPr>
          <p:nvPr>
            <p:ph type="title"/>
          </p:nvPr>
        </p:nvSpPr>
        <p:spPr>
          <a:xfrm>
            <a:off x="457200" y="274638"/>
            <a:ext cx="8229600" cy="706090"/>
          </a:xfrm>
        </p:spPr>
        <p:txBody>
          <a:bodyPr/>
          <a:lstStyle/>
          <a:p>
            <a:r>
              <a:rPr lang="el-GR" altLang="en-US" sz="2400" b="1" dirty="0"/>
              <a:t>Κωδικόνιο (</a:t>
            </a:r>
            <a:r>
              <a:rPr lang="el-GR" altLang="en-US" sz="2400" b="1" dirty="0" err="1"/>
              <a:t>τριπλέτα</a:t>
            </a:r>
            <a:r>
              <a:rPr lang="el-GR" altLang="en-US" sz="2400" b="1" dirty="0"/>
              <a:t>) έναρξης (</a:t>
            </a:r>
            <a:r>
              <a:rPr lang="en-US" altLang="en-US" sz="2400" b="1" dirty="0"/>
              <a:t>AUG)</a:t>
            </a:r>
            <a:r>
              <a:rPr lang="el-GR" altLang="en-US" sz="2400" b="1" dirty="0"/>
              <a:t> και Κωδικόνιο λήξης </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2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7">
            <a:extLst>
              <a:ext uri="{FF2B5EF4-FFF2-40B4-BE49-F238E27FC236}">
                <a16:creationId xmlns:a16="http://schemas.microsoft.com/office/drawing/2014/main" id="{E49C90FC-BC12-45E4-8FC2-02AD160443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12713"/>
            <a:ext cx="7848600" cy="661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5B6251D-98B5-4A69-9B2A-4530861921CD}"/>
              </a:ext>
            </a:extLst>
          </p:cNvPr>
          <p:cNvSpPr>
            <a:spLocks noGrp="1"/>
          </p:cNvSpPr>
          <p:nvPr>
            <p:ph type="ctrTitle"/>
          </p:nvPr>
        </p:nvSpPr>
        <p:spPr>
          <a:xfrm>
            <a:off x="540668" y="1124744"/>
            <a:ext cx="8207796" cy="1470025"/>
          </a:xfrm>
        </p:spPr>
        <p:txBody>
          <a:bodyPr>
            <a:normAutofit fontScale="90000"/>
          </a:bodyPr>
          <a:lstStyle/>
          <a:p>
            <a:pPr algn="l"/>
            <a:r>
              <a:rPr lang="el-GR" sz="2400" dirty="0"/>
              <a:t>Τα τελευταία 2 Μαθήματα είχαν ως σκοπό τους να μπορείτε να απαντάτε την εξής Ερώτηση ΠΕ. Διότι τότε έχετε καταλάβει μια μεγάλη Αλήθεια: Πως η πιο σημαντική ιδιότητα της Ζωής (των ζωντανών, δηλ. Οργανισμών) είναι η ΙΔΙΟΤΗΤΑ ΝΑ ΚΑΝΕΙ ΤΥΧΑΙΑ ΛΑΘΗ.</a:t>
            </a:r>
            <a:endParaRPr lang="en-US" sz="2400" dirty="0"/>
          </a:p>
        </p:txBody>
      </p:sp>
      <p:sp>
        <p:nvSpPr>
          <p:cNvPr id="3" name="Υπότιτλος 2">
            <a:extLst>
              <a:ext uri="{FF2B5EF4-FFF2-40B4-BE49-F238E27FC236}">
                <a16:creationId xmlns:a16="http://schemas.microsoft.com/office/drawing/2014/main" id="{59A94FC5-AA2D-4129-A081-FA254DAD9F10}"/>
              </a:ext>
            </a:extLst>
          </p:cNvPr>
          <p:cNvSpPr>
            <a:spLocks noGrp="1"/>
          </p:cNvSpPr>
          <p:nvPr>
            <p:ph type="subTitle" idx="1"/>
          </p:nvPr>
        </p:nvSpPr>
        <p:spPr>
          <a:xfrm>
            <a:off x="395536" y="3886200"/>
            <a:ext cx="8062664" cy="1752600"/>
          </a:xfrm>
        </p:spPr>
        <p:txBody>
          <a:bodyPr/>
          <a:lstStyle/>
          <a:p>
            <a:pPr algn="l"/>
            <a:r>
              <a:rPr lang="el-GR" sz="1800" dirty="0"/>
              <a:t>ΕΠΕ: Κατά τη διάρκεια της δημιουργίας των ωαρίων μιας φάλαινας σε ένα από αυτά κατά τον διπλασιασμό του </a:t>
            </a:r>
            <a:r>
              <a:rPr lang="en-US" sz="1800" dirty="0"/>
              <a:t>DNA </a:t>
            </a:r>
            <a:r>
              <a:rPr lang="el-GR" sz="1800" dirty="0"/>
              <a:t>έγινε ένα ζευγάρωμα βάσεων αζώτου που συνιστά το Θεμέλιο πάνω στο οποίο δρα η Εξέλιξη μέσω Φυσικής Επιλογής. Υποδείξτε το: (Α) Γουανίνη-Κυτοσίνη. (Β) </a:t>
            </a:r>
            <a:r>
              <a:rPr lang="el-GR" sz="1800" dirty="0" err="1"/>
              <a:t>Αδενίνη</a:t>
            </a:r>
            <a:r>
              <a:rPr lang="el-GR" sz="1800" dirty="0"/>
              <a:t>-Θυμίνη. (Γ) </a:t>
            </a:r>
            <a:r>
              <a:rPr lang="el-GR" sz="1800" dirty="0" err="1"/>
              <a:t>Αδενίνη</a:t>
            </a:r>
            <a:r>
              <a:rPr lang="el-GR" sz="1800" dirty="0"/>
              <a:t>-Κυτοσίνη. (Δ) Κυτοσίνη-Γουανίνη. (Ε) Όλα αυτά.</a:t>
            </a:r>
            <a:endParaRPr lang="en-US" sz="1800" dirty="0"/>
          </a:p>
        </p:txBody>
      </p:sp>
      <p:pic>
        <p:nvPicPr>
          <p:cNvPr id="4" name="Εγγεγραμμένος ήχος">
            <a:hlinkClick r:id="" action="ppaction://media"/>
            <a:extLst>
              <a:ext uri="{FF2B5EF4-FFF2-40B4-BE49-F238E27FC236}">
                <a16:creationId xmlns:a16="http://schemas.microsoft.com/office/drawing/2014/main" id="{53AB661C-6C10-4833-8DC1-B58C7CA599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091937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7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Τίτλος 5">
            <a:extLst>
              <a:ext uri="{FF2B5EF4-FFF2-40B4-BE49-F238E27FC236}">
                <a16:creationId xmlns:a16="http://schemas.microsoft.com/office/drawing/2014/main" id="{FBE84448-C2E9-492F-90C0-BEC8B3FA5C61}"/>
              </a:ext>
            </a:extLst>
          </p:cNvPr>
          <p:cNvSpPr>
            <a:spLocks noGrp="1"/>
          </p:cNvSpPr>
          <p:nvPr>
            <p:ph type="title"/>
          </p:nvPr>
        </p:nvSpPr>
        <p:spPr>
          <a:xfrm>
            <a:off x="457200" y="274638"/>
            <a:ext cx="8229600" cy="850106"/>
          </a:xfrm>
        </p:spPr>
        <p:txBody>
          <a:bodyPr/>
          <a:lstStyle/>
          <a:p>
            <a:r>
              <a:rPr lang="el-GR" sz="1800" dirty="0"/>
              <a:t>Μία αλλαγή σε ένα σημείο που ήταν </a:t>
            </a:r>
            <a:r>
              <a:rPr lang="en-US" sz="1800" dirty="0"/>
              <a:t>GAG= </a:t>
            </a:r>
            <a:r>
              <a:rPr lang="el-GR" sz="1800" dirty="0" err="1"/>
              <a:t>Γλουταμινικό</a:t>
            </a:r>
            <a:r>
              <a:rPr lang="el-GR" sz="1800" dirty="0"/>
              <a:t> Οξύ έγινε </a:t>
            </a:r>
            <a:r>
              <a:rPr lang="en-US" sz="1800" dirty="0"/>
              <a:t>GTG= </a:t>
            </a:r>
            <a:r>
              <a:rPr lang="el-GR" sz="1800" dirty="0" err="1"/>
              <a:t>Βαλίνη</a:t>
            </a:r>
            <a:endParaRPr lang="en-US" sz="1800" dirty="0"/>
          </a:p>
        </p:txBody>
      </p:sp>
      <p:pic>
        <p:nvPicPr>
          <p:cNvPr id="5" name="Θέση περιεχομένου 4">
            <a:extLst>
              <a:ext uri="{FF2B5EF4-FFF2-40B4-BE49-F238E27FC236}">
                <a16:creationId xmlns:a16="http://schemas.microsoft.com/office/drawing/2014/main" id="{391A2F96-D25E-434F-89D1-B7A9F7073D5E}"/>
              </a:ext>
            </a:extLst>
          </p:cNvPr>
          <p:cNvPicPr>
            <a:picLocks noGrp="1" noChangeAspect="1"/>
          </p:cNvPicPr>
          <p:nvPr>
            <p:ph idx="4294967295"/>
          </p:nvPr>
        </p:nvPicPr>
        <p:blipFill>
          <a:blip r:embed="rId3"/>
          <a:stretch>
            <a:fillRect/>
          </a:stretch>
        </p:blipFill>
        <p:spPr>
          <a:xfrm>
            <a:off x="965200" y="1962150"/>
            <a:ext cx="8178800" cy="4641850"/>
          </a:xfrm>
          <a:prstGeom prst="rect">
            <a:avLst/>
          </a:prstGeom>
        </p:spPr>
      </p:pic>
    </p:spTree>
    <p:extLst>
      <p:ext uri="{BB962C8B-B14F-4D97-AF65-F5344CB8AC3E}">
        <p14:creationId xmlns:p14="http://schemas.microsoft.com/office/powerpoint/2010/main" val="26014985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3_14b">
            <a:extLst>
              <a:ext uri="{FF2B5EF4-FFF2-40B4-BE49-F238E27FC236}">
                <a16:creationId xmlns:a16="http://schemas.microsoft.com/office/drawing/2014/main" id="{1EEDFDAC-770D-4850-A36F-04E95B6574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6425" y="785813"/>
            <a:ext cx="4329113" cy="392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3_14a">
            <a:extLst>
              <a:ext uri="{FF2B5EF4-FFF2-40B4-BE49-F238E27FC236}">
                <a16:creationId xmlns:a16="http://schemas.microsoft.com/office/drawing/2014/main" id="{E2153A32-5829-40BB-8EFF-888B68C3A7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513" y="642938"/>
            <a:ext cx="4067175"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corded Sound">
            <a:hlinkClick r:id="" action="ppaction://media"/>
            <a:extLst>
              <a:ext uri="{FF2B5EF4-FFF2-40B4-BE49-F238E27FC236}">
                <a16:creationId xmlns:a16="http://schemas.microsoft.com/office/drawing/2014/main" id="{33656E38-B77E-439D-B4B5-B8AAAF38CDA3}"/>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DB7E975-FDC5-497A-B67C-D6FAD0C559BF}"/>
              </a:ext>
            </a:extLst>
          </p:cNvPr>
          <p:cNvSpPr txBox="1"/>
          <p:nvPr/>
        </p:nvSpPr>
        <p:spPr>
          <a:xfrm>
            <a:off x="374848" y="5517232"/>
            <a:ext cx="8589640" cy="1200329"/>
          </a:xfrm>
          <a:prstGeom prst="rect">
            <a:avLst/>
          </a:prstGeom>
          <a:noFill/>
        </p:spPr>
        <p:txBody>
          <a:bodyPr wrap="square" rtlCol="0">
            <a:spAutoFit/>
          </a:bodyPr>
          <a:lstStyle/>
          <a:p>
            <a:r>
              <a:rPr lang="el-GR" dirty="0"/>
              <a:t>Πρωτοταγής Δομή=από ποια Αμινοξέα αποτελείται και με ποια σειρά.</a:t>
            </a:r>
          </a:p>
          <a:p>
            <a:r>
              <a:rPr lang="el-GR" dirty="0"/>
              <a:t>Δευτεροταγής Δομή= Αν η αλυσίδα είναι ίσια, αν κάνει έλικα, αν έχει δύο αλυσίδες, κλπ.</a:t>
            </a:r>
          </a:p>
          <a:p>
            <a:r>
              <a:rPr lang="el-GR" dirty="0"/>
              <a:t>Τριτοταγής Δομή= Πως είναι το μόριο στις τρεις διαστάσεις του πραγματικά</a:t>
            </a:r>
            <a:endParaRPr lang="en-US" dirty="0"/>
          </a:p>
        </p:txBody>
      </p:sp>
      <p:sp>
        <p:nvSpPr>
          <p:cNvPr id="3" name="Τίτλος 2">
            <a:extLst>
              <a:ext uri="{FF2B5EF4-FFF2-40B4-BE49-F238E27FC236}">
                <a16:creationId xmlns:a16="http://schemas.microsoft.com/office/drawing/2014/main" id="{57AFAE93-2980-4BCA-9D2C-F5286DBA687D}"/>
              </a:ext>
            </a:extLst>
          </p:cNvPr>
          <p:cNvSpPr>
            <a:spLocks noGrp="1"/>
          </p:cNvSpPr>
          <p:nvPr>
            <p:ph type="title"/>
          </p:nvPr>
        </p:nvSpPr>
        <p:spPr>
          <a:xfrm>
            <a:off x="301625" y="72691"/>
            <a:ext cx="8229600" cy="511175"/>
          </a:xfrm>
        </p:spPr>
        <p:txBody>
          <a:bodyPr/>
          <a:lstStyle/>
          <a:p>
            <a:r>
              <a:rPr lang="el-GR" sz="2000" b="1" dirty="0"/>
              <a:t>*Πρωτοταγής - Δευτεροταγής-Τριτοταγής δομή μιας πρωτεΐνης</a:t>
            </a:r>
            <a:endParaRPr lang="en-US" sz="2000" b="1"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86819"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EF50D9-7F3C-381B-EF28-37F0994386B1}"/>
              </a:ext>
            </a:extLst>
          </p:cNvPr>
          <p:cNvSpPr>
            <a:spLocks noGrp="1"/>
          </p:cNvSpPr>
          <p:nvPr>
            <p:ph type="title"/>
          </p:nvPr>
        </p:nvSpPr>
        <p:spPr>
          <a:xfrm>
            <a:off x="457200" y="274638"/>
            <a:ext cx="8229600" cy="562074"/>
          </a:xfrm>
        </p:spPr>
        <p:txBody>
          <a:bodyPr/>
          <a:lstStyle/>
          <a:p>
            <a:r>
              <a:rPr lang="el-GR" sz="2400" dirty="0"/>
              <a:t>ΕΠΕ- </a:t>
            </a:r>
            <a:r>
              <a:rPr lang="en-US" sz="2400" dirty="0"/>
              <a:t>DNA</a:t>
            </a:r>
          </a:p>
        </p:txBody>
      </p:sp>
      <p:sp>
        <p:nvSpPr>
          <p:cNvPr id="3" name="TextBox 2">
            <a:extLst>
              <a:ext uri="{FF2B5EF4-FFF2-40B4-BE49-F238E27FC236}">
                <a16:creationId xmlns:a16="http://schemas.microsoft.com/office/drawing/2014/main" id="{6884BC17-B52F-2E66-ABA5-9D650243F342}"/>
              </a:ext>
            </a:extLst>
          </p:cNvPr>
          <p:cNvSpPr txBox="1"/>
          <p:nvPr/>
        </p:nvSpPr>
        <p:spPr>
          <a:xfrm>
            <a:off x="827584" y="946953"/>
            <a:ext cx="7385111" cy="5880777"/>
          </a:xfrm>
          <a:prstGeom prst="rect">
            <a:avLst/>
          </a:prstGeom>
          <a:noFill/>
        </p:spPr>
        <p:txBody>
          <a:bodyPr wrap="square" rtlCol="0">
            <a:spAutoFit/>
          </a:bodyPr>
          <a:lstStyle/>
          <a:p>
            <a:pPr marL="0" marR="0">
              <a:lnSpc>
                <a:spcPct val="107000"/>
              </a:lnSpc>
              <a:spcBef>
                <a:spcPts val="0"/>
              </a:spcBef>
              <a:spcAft>
                <a:spcPts val="800"/>
              </a:spcAft>
            </a:pPr>
            <a:r>
              <a:rPr lang="el-GR" sz="1400" dirty="0">
                <a:effectLst/>
                <a:latin typeface="Comic Sans MS" panose="030F0702030302020204" pitchFamily="66" charset="0"/>
                <a:ea typeface="Calibri" panose="020F0502020204030204" pitchFamily="34" charset="0"/>
                <a:cs typeface="Arial" panose="020B0604020202020204" pitchFamily="34" charset="0"/>
              </a:rPr>
              <a:t>ΕΠΕ: Αν η αλληλουχία στη μία αλυσίδα του </a:t>
            </a:r>
            <a:r>
              <a:rPr lang="en-US" sz="1400" dirty="0">
                <a:effectLst/>
                <a:latin typeface="Comic Sans MS" panose="030F0702030302020204" pitchFamily="66" charset="0"/>
                <a:ea typeface="Calibri" panose="020F0502020204030204" pitchFamily="34" charset="0"/>
                <a:cs typeface="Arial" panose="020B0604020202020204" pitchFamily="34" charset="0"/>
              </a:rPr>
              <a:t>DNA</a:t>
            </a:r>
            <a:r>
              <a:rPr lang="el-GR" sz="1400" dirty="0">
                <a:effectLst/>
                <a:latin typeface="Comic Sans MS" panose="030F0702030302020204" pitchFamily="66" charset="0"/>
                <a:ea typeface="Calibri" panose="020F0502020204030204" pitchFamily="34" charset="0"/>
                <a:cs typeface="Arial" panose="020B0604020202020204" pitchFamily="34" charset="0"/>
              </a:rPr>
              <a:t> είναι…….</a:t>
            </a:r>
            <a:r>
              <a:rPr lang="en-US" sz="1400" dirty="0">
                <a:effectLst/>
                <a:latin typeface="Comic Sans MS" panose="030F0702030302020204" pitchFamily="66" charset="0"/>
                <a:ea typeface="Calibri" panose="020F0502020204030204" pitchFamily="34" charset="0"/>
                <a:cs typeface="Arial" panose="020B0604020202020204" pitchFamily="34" charset="0"/>
              </a:rPr>
              <a:t>ATTGGGCACCCGTTT</a:t>
            </a:r>
            <a:r>
              <a:rPr lang="el-GR" sz="1400" dirty="0">
                <a:effectLst/>
                <a:latin typeface="Comic Sans MS" panose="030F0702030302020204" pitchFamily="66" charset="0"/>
                <a:ea typeface="Calibri" panose="020F0502020204030204" pitchFamily="34" charset="0"/>
                <a:cs typeface="Arial" panose="020B0604020202020204" pitchFamily="34" charset="0"/>
              </a:rPr>
              <a:t>…. η αλληλουχία στη συμπληρωματική της αλυσίδα θα είναι (Α) .</a:t>
            </a:r>
            <a:r>
              <a:rPr lang="en-US" sz="1400" dirty="0">
                <a:effectLst/>
                <a:latin typeface="Comic Sans MS" panose="030F0702030302020204" pitchFamily="66" charset="0"/>
                <a:ea typeface="Calibri" panose="020F0502020204030204" pitchFamily="34" charset="0"/>
                <a:cs typeface="Arial" panose="020B0604020202020204" pitchFamily="34" charset="0"/>
              </a:rPr>
              <a:t>ATTGGGCACCCGTTT</a:t>
            </a:r>
            <a:r>
              <a:rPr lang="el-GR" sz="1400" dirty="0">
                <a:effectLst/>
                <a:latin typeface="Comic Sans MS" panose="030F0702030302020204" pitchFamily="66" charset="0"/>
                <a:ea typeface="Calibri" panose="020F0502020204030204" pitchFamily="34" charset="0"/>
                <a:cs typeface="Arial" panose="020B0604020202020204" pitchFamily="34" charset="0"/>
              </a:rPr>
              <a:t>… (Β)  .</a:t>
            </a:r>
            <a:r>
              <a:rPr lang="en-US" sz="1400" dirty="0">
                <a:effectLst/>
                <a:latin typeface="Comic Sans MS" panose="030F0702030302020204" pitchFamily="66" charset="0"/>
                <a:ea typeface="Calibri" panose="020F0502020204030204" pitchFamily="34" charset="0"/>
                <a:cs typeface="Arial" panose="020B0604020202020204" pitchFamily="34" charset="0"/>
              </a:rPr>
              <a:t>CTTGGGCA</a:t>
            </a:r>
            <a:r>
              <a:rPr lang="el-GR" sz="1400" dirty="0">
                <a:effectLst/>
                <a:latin typeface="Comic Sans MS" panose="030F0702030302020204" pitchFamily="66" charset="0"/>
                <a:ea typeface="Calibri" panose="020F0502020204030204" pitchFamily="34" charset="0"/>
                <a:cs typeface="Arial" panose="020B0604020202020204" pitchFamily="34" charset="0"/>
              </a:rPr>
              <a:t>ΑΑΑΑΑΑΑ... (Γ) .</a:t>
            </a:r>
            <a:r>
              <a:rPr lang="en-US" sz="1400" dirty="0">
                <a:effectLst/>
                <a:latin typeface="Comic Sans MS" panose="030F0702030302020204" pitchFamily="66" charset="0"/>
                <a:ea typeface="Calibri" panose="020F0502020204030204" pitchFamily="34" charset="0"/>
                <a:cs typeface="Arial" panose="020B0604020202020204" pitchFamily="34" charset="0"/>
              </a:rPr>
              <a:t>AUUGGGCACCCGUUU</a:t>
            </a:r>
            <a:r>
              <a:rPr lang="el-GR" sz="1400" dirty="0">
                <a:effectLst/>
                <a:latin typeface="Comic Sans MS" panose="030F0702030302020204" pitchFamily="66" charset="0"/>
                <a:ea typeface="Calibri" panose="020F0502020204030204" pitchFamily="34" charset="0"/>
                <a:cs typeface="Arial" panose="020B0604020202020204" pitchFamily="34" charset="0"/>
              </a:rPr>
              <a:t>.., (Δ) ΤΑΑ</a:t>
            </a:r>
            <a:r>
              <a:rPr lang="en-US" sz="1400" dirty="0">
                <a:effectLst/>
                <a:latin typeface="Comic Sans MS" panose="030F0702030302020204" pitchFamily="66" charset="0"/>
                <a:ea typeface="Calibri" panose="020F0502020204030204" pitchFamily="34" charset="0"/>
                <a:cs typeface="Arial" panose="020B0604020202020204" pitchFamily="34" charset="0"/>
              </a:rPr>
              <a:t>CCCGTGGGCAAA</a:t>
            </a:r>
            <a:r>
              <a:rPr lang="el-GR" sz="1400" dirty="0">
                <a:effectLst/>
                <a:latin typeface="Comic Sans MS" panose="030F0702030302020204" pitchFamily="66" charset="0"/>
                <a:ea typeface="Calibri" panose="020F0502020204030204" pitchFamily="34" charset="0"/>
                <a:cs typeface="Arial" panose="020B0604020202020204" pitchFamily="34" charset="0"/>
              </a:rPr>
              <a:t>, (Ε) Τίποτε από αυτά.</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l-GR" sz="1400" dirty="0">
                <a:effectLst/>
                <a:latin typeface="Comic Sans MS" panose="030F0702030302020204" pitchFamily="66" charset="0"/>
                <a:ea typeface="Calibri" panose="020F0502020204030204" pitchFamily="34" charset="0"/>
                <a:cs typeface="Arial" panose="020B0604020202020204" pitchFamily="34" charset="0"/>
              </a:rPr>
              <a:t>ΕΠΕ: Υποδείξτε την λάθος πρόταση: (Α) Το </a:t>
            </a:r>
            <a:r>
              <a:rPr lang="en-US" sz="1400" dirty="0">
                <a:effectLst/>
                <a:latin typeface="Comic Sans MS" panose="030F0702030302020204" pitchFamily="66" charset="0"/>
                <a:ea typeface="Calibri" panose="020F0502020204030204" pitchFamily="34" charset="0"/>
                <a:cs typeface="Arial" panose="020B0604020202020204" pitchFamily="34" charset="0"/>
              </a:rPr>
              <a:t>DNA</a:t>
            </a:r>
            <a:r>
              <a:rPr lang="el-GR" sz="1400" dirty="0">
                <a:effectLst/>
                <a:latin typeface="Comic Sans MS" panose="030F0702030302020204" pitchFamily="66" charset="0"/>
                <a:ea typeface="Calibri" panose="020F0502020204030204" pitchFamily="34" charset="0"/>
                <a:cs typeface="Arial" panose="020B0604020202020204" pitchFamily="34" charset="0"/>
              </a:rPr>
              <a:t> είναι συνήθως μονόκλωνο (μία αλυσίδα), ενώ το </a:t>
            </a:r>
            <a:r>
              <a:rPr lang="en-US" sz="1400" dirty="0">
                <a:effectLst/>
                <a:latin typeface="Comic Sans MS" panose="030F0702030302020204" pitchFamily="66" charset="0"/>
                <a:ea typeface="Calibri" panose="020F0502020204030204" pitchFamily="34" charset="0"/>
                <a:cs typeface="Arial" panose="020B0604020202020204" pitchFamily="34" charset="0"/>
              </a:rPr>
              <a:t>RNA</a:t>
            </a:r>
            <a:r>
              <a:rPr lang="el-GR" sz="1400" dirty="0">
                <a:effectLst/>
                <a:latin typeface="Comic Sans MS" panose="030F0702030302020204" pitchFamily="66" charset="0"/>
                <a:ea typeface="Calibri" panose="020F0502020204030204" pitchFamily="34" charset="0"/>
                <a:cs typeface="Arial" panose="020B0604020202020204" pitchFamily="34" charset="0"/>
              </a:rPr>
              <a:t> είναι πάντα δίκλωνο. (Β) Το </a:t>
            </a:r>
            <a:r>
              <a:rPr lang="en-US" sz="1400" dirty="0">
                <a:effectLst/>
                <a:latin typeface="Comic Sans MS" panose="030F0702030302020204" pitchFamily="66" charset="0"/>
                <a:ea typeface="Calibri" panose="020F0502020204030204" pitchFamily="34" charset="0"/>
                <a:cs typeface="Arial" panose="020B0604020202020204" pitchFamily="34" charset="0"/>
              </a:rPr>
              <a:t>DNA</a:t>
            </a:r>
            <a:r>
              <a:rPr lang="el-GR" sz="1400" dirty="0">
                <a:effectLst/>
                <a:latin typeface="Comic Sans MS" panose="030F0702030302020204" pitchFamily="66" charset="0"/>
                <a:ea typeface="Calibri" panose="020F0502020204030204" pitchFamily="34" charset="0"/>
                <a:cs typeface="Arial" panose="020B0604020202020204" pitchFamily="34" charset="0"/>
              </a:rPr>
              <a:t> περιέχει Θυμίνη ενώ το </a:t>
            </a:r>
            <a:r>
              <a:rPr lang="en-US" sz="1400" dirty="0">
                <a:effectLst/>
                <a:latin typeface="Comic Sans MS" panose="030F0702030302020204" pitchFamily="66" charset="0"/>
                <a:ea typeface="Calibri" panose="020F0502020204030204" pitchFamily="34" charset="0"/>
                <a:cs typeface="Arial" panose="020B0604020202020204" pitchFamily="34" charset="0"/>
              </a:rPr>
              <a:t>RNA</a:t>
            </a:r>
            <a:r>
              <a:rPr lang="el-GR" sz="1400" dirty="0">
                <a:effectLst/>
                <a:latin typeface="Comic Sans MS" panose="030F0702030302020204" pitchFamily="66" charset="0"/>
                <a:ea typeface="Calibri" panose="020F0502020204030204" pitchFamily="34" charset="0"/>
                <a:cs typeface="Arial" panose="020B0604020202020204" pitchFamily="34" charset="0"/>
              </a:rPr>
              <a:t> Ουρακίλη. (Γ) Το </a:t>
            </a:r>
            <a:r>
              <a:rPr lang="en-US" sz="1400" dirty="0">
                <a:effectLst/>
                <a:latin typeface="Comic Sans MS" panose="030F0702030302020204" pitchFamily="66" charset="0"/>
                <a:ea typeface="Calibri" panose="020F0502020204030204" pitchFamily="34" charset="0"/>
                <a:cs typeface="Arial" panose="020B0604020202020204" pitchFamily="34" charset="0"/>
              </a:rPr>
              <a:t>DNA</a:t>
            </a:r>
            <a:r>
              <a:rPr lang="el-GR" sz="1400" dirty="0">
                <a:effectLst/>
                <a:latin typeface="Comic Sans MS" panose="030F0702030302020204" pitchFamily="66" charset="0"/>
                <a:ea typeface="Calibri" panose="020F0502020204030204" pitchFamily="34" charset="0"/>
                <a:cs typeface="Arial" panose="020B0604020202020204" pitchFamily="34" charset="0"/>
              </a:rPr>
              <a:t> βρίσκεται συνήθως στον πυρήνα ενώ το </a:t>
            </a:r>
            <a:r>
              <a:rPr lang="en-US" sz="1400" dirty="0">
                <a:effectLst/>
                <a:latin typeface="Comic Sans MS" panose="030F0702030302020204" pitchFamily="66" charset="0"/>
                <a:ea typeface="Calibri" panose="020F0502020204030204" pitchFamily="34" charset="0"/>
                <a:cs typeface="Arial" panose="020B0604020202020204" pitchFamily="34" charset="0"/>
              </a:rPr>
              <a:t>RNA</a:t>
            </a:r>
            <a:r>
              <a:rPr lang="el-GR" sz="1400" dirty="0">
                <a:effectLst/>
                <a:latin typeface="Comic Sans MS" panose="030F0702030302020204" pitchFamily="66" charset="0"/>
                <a:ea typeface="Calibri" panose="020F0502020204030204" pitchFamily="34" charset="0"/>
                <a:cs typeface="Arial" panose="020B0604020202020204" pitchFamily="34" charset="0"/>
              </a:rPr>
              <a:t> και στον πυρήνα και στο κυτταρόπλασμα. (Δ) Το </a:t>
            </a:r>
            <a:r>
              <a:rPr lang="en-US" sz="1400" dirty="0">
                <a:effectLst/>
                <a:latin typeface="Comic Sans MS" panose="030F0702030302020204" pitchFamily="66" charset="0"/>
                <a:ea typeface="Calibri" panose="020F0502020204030204" pitchFamily="34" charset="0"/>
                <a:cs typeface="Arial" panose="020B0604020202020204" pitchFamily="34" charset="0"/>
              </a:rPr>
              <a:t>DNA</a:t>
            </a:r>
            <a:r>
              <a:rPr lang="el-GR" sz="1400" dirty="0">
                <a:effectLst/>
                <a:latin typeface="Comic Sans MS" panose="030F0702030302020204" pitchFamily="66" charset="0"/>
                <a:ea typeface="Calibri" panose="020F0502020204030204" pitchFamily="34" charset="0"/>
                <a:cs typeface="Arial" panose="020B0604020202020204" pitchFamily="34" charset="0"/>
              </a:rPr>
              <a:t> απαντά σε μία μορφή ενώ το </a:t>
            </a:r>
            <a:r>
              <a:rPr lang="en-US" sz="1400" dirty="0">
                <a:effectLst/>
                <a:latin typeface="Comic Sans MS" panose="030F0702030302020204" pitchFamily="66" charset="0"/>
                <a:ea typeface="Calibri" panose="020F0502020204030204" pitchFamily="34" charset="0"/>
                <a:cs typeface="Arial" panose="020B0604020202020204" pitchFamily="34" charset="0"/>
              </a:rPr>
              <a:t>RNA</a:t>
            </a:r>
            <a:r>
              <a:rPr lang="el-GR" sz="1400" dirty="0">
                <a:effectLst/>
                <a:latin typeface="Comic Sans MS" panose="030F0702030302020204" pitchFamily="66" charset="0"/>
                <a:ea typeface="Calibri" panose="020F0502020204030204" pitchFamily="34" charset="0"/>
                <a:cs typeface="Arial" panose="020B0604020202020204" pitchFamily="34" charset="0"/>
              </a:rPr>
              <a:t> σε τρεις.  </a:t>
            </a:r>
            <a:r>
              <a:rPr lang="en-US" sz="1400" dirty="0">
                <a:effectLst/>
                <a:latin typeface="Comic Sans MS" panose="030F0702030302020204" pitchFamily="66" charset="0"/>
                <a:ea typeface="Calibri" panose="020F0502020204030204" pitchFamily="34" charset="0"/>
                <a:cs typeface="Arial" panose="020B0604020202020204" pitchFamily="34" charset="0"/>
              </a:rPr>
              <a:t>(E) </a:t>
            </a:r>
            <a:r>
              <a:rPr lang="en-US" sz="1400" dirty="0" err="1">
                <a:effectLst/>
                <a:latin typeface="Comic Sans MS" panose="030F0702030302020204" pitchFamily="66" charset="0"/>
                <a:ea typeface="Calibri" panose="020F0502020204030204" pitchFamily="34" charset="0"/>
                <a:cs typeface="Arial" panose="020B0604020202020204" pitchFamily="34" charset="0"/>
              </a:rPr>
              <a:t>Τί</a:t>
            </a:r>
            <a:r>
              <a:rPr lang="en-US" sz="1400" dirty="0">
                <a:effectLst/>
                <a:latin typeface="Comic Sans MS" panose="030F0702030302020204" pitchFamily="66" charset="0"/>
                <a:ea typeface="Calibri" panose="020F0502020204030204" pitchFamily="34" charset="0"/>
                <a:cs typeface="Arial" panose="020B0604020202020204" pitchFamily="34" charset="0"/>
              </a:rPr>
              <a:t>ποτε από αυτά.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l-GR" sz="1400" dirty="0">
                <a:effectLst/>
                <a:latin typeface="Comic Sans MS" panose="030F0702030302020204" pitchFamily="66" charset="0"/>
                <a:ea typeface="Times New Roman" panose="02020603050405020304" pitchFamily="18" charset="0"/>
                <a:cs typeface="Arial" panose="020B0604020202020204" pitchFamily="34" charset="0"/>
              </a:rPr>
              <a:t>ΕΠΕ: Κατά τη διάρκεια της δημιουργίας των ωαρίων μιας φάλαινας σε ένα από αυτά κατά τον διπλασιασμό του DNA έγινε ένα ζευγάρωμα βάσεων αζώτου που συνιστά το Θεμέλιο πάνω στο οποίο δρα η Εξέλιξη μέσω Φυσικής Επιλογής. Υποδείξτε το: (Α) </a:t>
            </a:r>
            <a:r>
              <a:rPr lang="en-GB" sz="1400" dirty="0">
                <a:effectLst/>
                <a:latin typeface="Comic Sans MS" panose="030F0702030302020204" pitchFamily="66" charset="0"/>
                <a:ea typeface="Times New Roman" panose="02020603050405020304" pitchFamily="18" charset="0"/>
                <a:cs typeface="Arial" panose="020B0604020202020204" pitchFamily="34" charset="0"/>
              </a:rPr>
              <a:t>G</a:t>
            </a:r>
            <a:r>
              <a:rPr lang="el-GR" sz="1400" dirty="0">
                <a:effectLst/>
                <a:latin typeface="Comic Sans MS" panose="030F0702030302020204" pitchFamily="66" charset="0"/>
                <a:ea typeface="Times New Roman" panose="02020603050405020304" pitchFamily="18" charset="0"/>
                <a:cs typeface="Arial" panose="020B0604020202020204" pitchFamily="34" charset="0"/>
              </a:rPr>
              <a:t>-</a:t>
            </a:r>
            <a:r>
              <a:rPr lang="en-GB" sz="1400" dirty="0">
                <a:effectLst/>
                <a:latin typeface="Comic Sans MS" panose="030F0702030302020204" pitchFamily="66" charset="0"/>
                <a:ea typeface="Times New Roman" panose="02020603050405020304" pitchFamily="18" charset="0"/>
                <a:cs typeface="Arial" panose="020B0604020202020204" pitchFamily="34" charset="0"/>
              </a:rPr>
              <a:t>C</a:t>
            </a:r>
            <a:r>
              <a:rPr lang="el-GR" sz="1400" dirty="0">
                <a:effectLst/>
                <a:latin typeface="Comic Sans MS" panose="030F0702030302020204" pitchFamily="66" charset="0"/>
                <a:ea typeface="Times New Roman" panose="02020603050405020304" pitchFamily="18" charset="0"/>
                <a:cs typeface="Arial" panose="020B0604020202020204" pitchFamily="34" charset="0"/>
              </a:rPr>
              <a:t>, (Β) Α-</a:t>
            </a:r>
            <a:r>
              <a:rPr lang="en-GB" sz="1400" dirty="0">
                <a:effectLst/>
                <a:latin typeface="Comic Sans MS" panose="030F0702030302020204" pitchFamily="66" charset="0"/>
                <a:ea typeface="Times New Roman" panose="02020603050405020304" pitchFamily="18" charset="0"/>
                <a:cs typeface="Arial" panose="020B0604020202020204" pitchFamily="34" charset="0"/>
              </a:rPr>
              <a:t>T</a:t>
            </a:r>
            <a:r>
              <a:rPr lang="el-GR" sz="1400" dirty="0">
                <a:effectLst/>
                <a:latin typeface="Comic Sans MS" panose="030F0702030302020204" pitchFamily="66" charset="0"/>
                <a:ea typeface="Times New Roman" panose="02020603050405020304" pitchFamily="18" charset="0"/>
                <a:cs typeface="Arial" panose="020B0604020202020204" pitchFamily="34" charset="0"/>
              </a:rPr>
              <a:t>, (Γ) Α-</a:t>
            </a:r>
            <a:r>
              <a:rPr lang="en-GB" sz="1400" dirty="0">
                <a:effectLst/>
                <a:latin typeface="Comic Sans MS" panose="030F0702030302020204" pitchFamily="66" charset="0"/>
                <a:ea typeface="Times New Roman" panose="02020603050405020304" pitchFamily="18" charset="0"/>
                <a:cs typeface="Arial" panose="020B0604020202020204" pitchFamily="34" charset="0"/>
              </a:rPr>
              <a:t>C</a:t>
            </a:r>
            <a:r>
              <a:rPr lang="el-GR" sz="1400" dirty="0">
                <a:effectLst/>
                <a:latin typeface="Comic Sans MS" panose="030F0702030302020204" pitchFamily="66" charset="0"/>
                <a:ea typeface="Times New Roman" panose="02020603050405020304" pitchFamily="18" charset="0"/>
                <a:cs typeface="Arial" panose="020B0604020202020204" pitchFamily="34" charset="0"/>
              </a:rPr>
              <a:t>, (Δ) Κ</a:t>
            </a:r>
            <a:r>
              <a:rPr lang="en-US" sz="1400" dirty="0">
                <a:effectLst/>
                <a:latin typeface="Comic Sans MS" panose="030F0702030302020204" pitchFamily="66" charset="0"/>
                <a:ea typeface="Times New Roman" panose="02020603050405020304" pitchFamily="18" charset="0"/>
                <a:cs typeface="Arial" panose="020B0604020202020204" pitchFamily="34" charset="0"/>
              </a:rPr>
              <a:t>Y</a:t>
            </a:r>
            <a:r>
              <a:rPr lang="el-GR" sz="1400" dirty="0">
                <a:effectLst/>
                <a:latin typeface="Comic Sans MS" panose="030F0702030302020204" pitchFamily="66" charset="0"/>
                <a:ea typeface="Times New Roman" panose="02020603050405020304" pitchFamily="18" charset="0"/>
                <a:cs typeface="Arial" panose="020B0604020202020204" pitchFamily="34" charset="0"/>
              </a:rPr>
              <a:t>ΤΟΣΥΝΗ-</a:t>
            </a:r>
            <a:r>
              <a:rPr lang="en-GB" sz="1400" dirty="0">
                <a:effectLst/>
                <a:latin typeface="Comic Sans MS" panose="030F0702030302020204" pitchFamily="66" charset="0"/>
                <a:ea typeface="Times New Roman" panose="02020603050405020304" pitchFamily="18" charset="0"/>
                <a:cs typeface="Arial" panose="020B0604020202020204" pitchFamily="34" charset="0"/>
              </a:rPr>
              <a:t>G</a:t>
            </a:r>
            <a:r>
              <a:rPr lang="el-GR" sz="1400" dirty="0">
                <a:effectLst/>
                <a:latin typeface="Comic Sans MS" panose="030F0702030302020204" pitchFamily="66" charset="0"/>
                <a:ea typeface="Times New Roman" panose="02020603050405020304" pitchFamily="18" charset="0"/>
                <a:cs typeface="Arial" panose="020B0604020202020204" pitchFamily="34" charset="0"/>
              </a:rPr>
              <a:t>, (Ε) Όλα αυτά.</a:t>
            </a:r>
            <a:endParaRPr lang="en-US" sz="14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l-GR" sz="1400" dirty="0">
                <a:effectLst/>
                <a:latin typeface="Comic Sans MS" panose="030F0702030302020204" pitchFamily="66" charset="0"/>
                <a:ea typeface="Times New Roman" panose="02020603050405020304" pitchFamily="18" charset="0"/>
                <a:cs typeface="Arial" panose="020B0604020202020204" pitchFamily="34" charset="0"/>
              </a:rPr>
              <a:t> </a:t>
            </a:r>
            <a:endParaRPr lang="en-US" sz="14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l-GR" sz="1400" dirty="0">
                <a:effectLst/>
                <a:latin typeface="Comic Sans MS" panose="030F0702030302020204" pitchFamily="66" charset="0"/>
                <a:ea typeface="Times New Roman" panose="02020603050405020304" pitchFamily="18" charset="0"/>
                <a:cs typeface="Arial" panose="020B0604020202020204" pitchFamily="34" charset="0"/>
              </a:rPr>
              <a:t>ΕΠΕ: Υποδείξτε το λάθος: (</a:t>
            </a:r>
            <a:r>
              <a:rPr lang="en-US" sz="1400" dirty="0">
                <a:effectLst/>
                <a:latin typeface="Comic Sans MS" panose="030F0702030302020204" pitchFamily="66" charset="0"/>
                <a:ea typeface="Times New Roman" panose="02020603050405020304" pitchFamily="18" charset="0"/>
                <a:cs typeface="Arial" panose="020B0604020202020204" pitchFamily="34" charset="0"/>
              </a:rPr>
              <a:t>A</a:t>
            </a:r>
            <a:r>
              <a:rPr lang="el-GR" sz="1400" dirty="0">
                <a:effectLst/>
                <a:latin typeface="Comic Sans MS" panose="030F0702030302020204" pitchFamily="66" charset="0"/>
                <a:ea typeface="Times New Roman" panose="02020603050405020304" pitchFamily="18" charset="0"/>
                <a:cs typeface="Arial" panose="020B0604020202020204" pitchFamily="34" charset="0"/>
              </a:rPr>
              <a:t>) Το DNA είναι ένα πολυνουκλεοτίδιο, (</a:t>
            </a:r>
            <a:r>
              <a:rPr lang="en-US" sz="1400" dirty="0">
                <a:effectLst/>
                <a:latin typeface="Comic Sans MS" panose="030F0702030302020204" pitchFamily="66" charset="0"/>
                <a:ea typeface="Times New Roman" panose="02020603050405020304" pitchFamily="18" charset="0"/>
                <a:cs typeface="Arial" panose="020B0604020202020204" pitchFamily="34" charset="0"/>
              </a:rPr>
              <a:t>B</a:t>
            </a:r>
            <a:r>
              <a:rPr lang="el-GR" sz="1400" dirty="0">
                <a:effectLst/>
                <a:latin typeface="Comic Sans MS" panose="030F0702030302020204" pitchFamily="66" charset="0"/>
                <a:ea typeface="Times New Roman" panose="02020603050405020304" pitchFamily="18" charset="0"/>
                <a:cs typeface="Arial" panose="020B0604020202020204" pitchFamily="34" charset="0"/>
              </a:rPr>
              <a:t>) </a:t>
            </a:r>
            <a:r>
              <a:rPr lang="en-US" sz="1400" dirty="0">
                <a:effectLst/>
                <a:latin typeface="Comic Sans MS" panose="030F0702030302020204" pitchFamily="66" charset="0"/>
                <a:ea typeface="Times New Roman" panose="02020603050405020304" pitchFamily="18" charset="0"/>
                <a:cs typeface="Arial" panose="020B0604020202020204" pitchFamily="34" charset="0"/>
              </a:rPr>
              <a:t>To D</a:t>
            </a:r>
            <a:r>
              <a:rPr lang="el-GR" sz="1400" dirty="0">
                <a:effectLst/>
                <a:latin typeface="Comic Sans MS" panose="030F0702030302020204" pitchFamily="66" charset="0"/>
                <a:ea typeface="Times New Roman" panose="02020603050405020304" pitchFamily="18" charset="0"/>
                <a:cs typeface="Arial" panose="020B0604020202020204" pitchFamily="34" charset="0"/>
              </a:rPr>
              <a:t>ΝΑ αποτελείται από δύο αλυσίδες </a:t>
            </a:r>
            <a:r>
              <a:rPr lang="el-GR" sz="1400" dirty="0" err="1">
                <a:effectLst/>
                <a:latin typeface="Comic Sans MS" panose="030F0702030302020204" pitchFamily="66" charset="0"/>
                <a:ea typeface="Times New Roman" panose="02020603050405020304" pitchFamily="18" charset="0"/>
                <a:cs typeface="Arial" panose="020B0604020202020204" pitchFamily="34" charset="0"/>
              </a:rPr>
              <a:t>πολυνουκλεοτιδίων</a:t>
            </a:r>
            <a:r>
              <a:rPr lang="el-GR" sz="1400" dirty="0">
                <a:effectLst/>
                <a:latin typeface="Comic Sans MS" panose="030F0702030302020204" pitchFamily="66" charset="0"/>
                <a:ea typeface="Times New Roman" panose="02020603050405020304" pitchFamily="18" charset="0"/>
                <a:cs typeface="Arial" panose="020B0604020202020204" pitchFamily="34" charset="0"/>
              </a:rPr>
              <a:t>. (Γ) Το κάθε </a:t>
            </a:r>
            <a:r>
              <a:rPr lang="el-GR" sz="1400" dirty="0" err="1">
                <a:effectLst/>
                <a:latin typeface="Comic Sans MS" panose="030F0702030302020204" pitchFamily="66" charset="0"/>
                <a:ea typeface="Times New Roman" panose="02020603050405020304" pitchFamily="18" charset="0"/>
                <a:cs typeface="Arial" panose="020B0604020202020204" pitchFamily="34" charset="0"/>
              </a:rPr>
              <a:t>Νουκλεοτίδιο</a:t>
            </a:r>
            <a:r>
              <a:rPr lang="el-GR" sz="1400" dirty="0">
                <a:effectLst/>
                <a:latin typeface="Comic Sans MS" panose="030F0702030302020204" pitchFamily="66" charset="0"/>
                <a:ea typeface="Times New Roman" panose="02020603050405020304" pitchFamily="18" charset="0"/>
                <a:cs typeface="Arial" panose="020B0604020202020204" pitchFamily="34" charset="0"/>
              </a:rPr>
              <a:t> του </a:t>
            </a:r>
            <a:r>
              <a:rPr lang="en-US" sz="1400" dirty="0">
                <a:effectLst/>
                <a:latin typeface="Comic Sans MS" panose="030F0702030302020204" pitchFamily="66" charset="0"/>
                <a:ea typeface="Times New Roman" panose="02020603050405020304" pitchFamily="18" charset="0"/>
                <a:cs typeface="Arial" panose="020B0604020202020204" pitchFamily="34" charset="0"/>
              </a:rPr>
              <a:t>DNA</a:t>
            </a:r>
            <a:r>
              <a:rPr lang="el-GR" sz="1400" dirty="0">
                <a:effectLst/>
                <a:latin typeface="Comic Sans MS" panose="030F0702030302020204" pitchFamily="66" charset="0"/>
                <a:ea typeface="Times New Roman" panose="02020603050405020304" pitchFamily="18" charset="0"/>
                <a:cs typeface="Arial" panose="020B0604020202020204" pitchFamily="34" charset="0"/>
              </a:rPr>
              <a:t> αποτελείται από Φωσφορικό οξύ, σάκχαρο και βάση Αζώτου. (Δ) Οι βάσεις αζώτου είναι 4 και ανά τρεις κωδικοποιούν για ένα Αμινοξύ. (Ε) Οι βάσεις αζώτου του </a:t>
            </a:r>
            <a:r>
              <a:rPr lang="en-US" sz="1400" dirty="0">
                <a:effectLst/>
                <a:latin typeface="Comic Sans MS" panose="030F0702030302020204" pitchFamily="66" charset="0"/>
                <a:ea typeface="Times New Roman" panose="02020603050405020304" pitchFamily="18" charset="0"/>
                <a:cs typeface="Arial" panose="020B0604020202020204" pitchFamily="34" charset="0"/>
              </a:rPr>
              <a:t>DNA</a:t>
            </a:r>
            <a:r>
              <a:rPr lang="el-GR" sz="1400" dirty="0">
                <a:effectLst/>
                <a:latin typeface="Comic Sans MS" panose="030F0702030302020204" pitchFamily="66" charset="0"/>
                <a:ea typeface="Times New Roman" panose="02020603050405020304" pitchFamily="18" charset="0"/>
                <a:cs typeface="Arial" panose="020B0604020202020204" pitchFamily="34" charset="0"/>
              </a:rPr>
              <a:t> είναι 3 και ανά τέσσερεις κωδικοποιούν για ένα Αμινοξύ.</a:t>
            </a:r>
            <a:endParaRPr lang="en-US" sz="14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l-GR" sz="1400" dirty="0">
                <a:effectLst/>
                <a:latin typeface="Comic Sans MS" panose="030F0702030302020204" pitchFamily="66" charset="0"/>
                <a:ea typeface="Times New Roman" panose="02020603050405020304" pitchFamily="18" charset="0"/>
                <a:cs typeface="Arial" panose="020B0604020202020204" pitchFamily="34" charset="0"/>
              </a:rPr>
              <a:t> </a:t>
            </a:r>
            <a:endParaRPr lang="en-US" sz="14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l-GR" sz="1400" dirty="0">
                <a:effectLst/>
                <a:latin typeface="Comic Sans MS" panose="030F0702030302020204" pitchFamily="66" charset="0"/>
                <a:ea typeface="Times New Roman" panose="02020603050405020304" pitchFamily="18" charset="0"/>
                <a:cs typeface="Arial" panose="020B0604020202020204" pitchFamily="34" charset="0"/>
              </a:rPr>
              <a:t>ΕΠΕ: Υποδείξτε τον λάθος συνδυασμό σχετικά με τη Γενετική Πληροφορία (ΓΠ): (Α) Αντιγραφή ΓΠ = αντιγραφή από </a:t>
            </a:r>
            <a:r>
              <a:rPr lang="en-US" sz="1400" dirty="0">
                <a:effectLst/>
                <a:latin typeface="Comic Sans MS" panose="030F0702030302020204" pitchFamily="66" charset="0"/>
                <a:ea typeface="Times New Roman" panose="02020603050405020304" pitchFamily="18" charset="0"/>
                <a:cs typeface="Arial" panose="020B0604020202020204" pitchFamily="34" charset="0"/>
              </a:rPr>
              <a:t>DNA</a:t>
            </a:r>
            <a:r>
              <a:rPr lang="el-GR" sz="1400" dirty="0">
                <a:effectLst/>
                <a:latin typeface="Comic Sans MS" panose="030F0702030302020204" pitchFamily="66" charset="0"/>
                <a:ea typeface="Times New Roman" panose="02020603050405020304" pitchFamily="18" charset="0"/>
                <a:cs typeface="Arial" panose="020B0604020202020204" pitchFamily="34" charset="0"/>
              </a:rPr>
              <a:t> σε </a:t>
            </a:r>
            <a:r>
              <a:rPr lang="en-US" sz="1400" dirty="0">
                <a:effectLst/>
                <a:latin typeface="Comic Sans MS" panose="030F0702030302020204" pitchFamily="66" charset="0"/>
                <a:ea typeface="Times New Roman" panose="02020603050405020304" pitchFamily="18" charset="0"/>
                <a:cs typeface="Arial" panose="020B0604020202020204" pitchFamily="34" charset="0"/>
              </a:rPr>
              <a:t>DNA</a:t>
            </a:r>
            <a:r>
              <a:rPr lang="el-GR" sz="1400" dirty="0">
                <a:effectLst/>
                <a:latin typeface="Comic Sans MS" panose="030F0702030302020204" pitchFamily="66" charset="0"/>
                <a:ea typeface="Times New Roman" panose="02020603050405020304" pitchFamily="18" charset="0"/>
                <a:cs typeface="Arial" panose="020B0604020202020204" pitchFamily="34" charset="0"/>
              </a:rPr>
              <a:t>. (Β) Μεταγραφή =  αντιγραφή από </a:t>
            </a:r>
            <a:r>
              <a:rPr lang="en-US" sz="1400" dirty="0">
                <a:effectLst/>
                <a:latin typeface="Comic Sans MS" panose="030F0702030302020204" pitchFamily="66" charset="0"/>
                <a:ea typeface="Times New Roman" panose="02020603050405020304" pitchFamily="18" charset="0"/>
                <a:cs typeface="Arial" panose="020B0604020202020204" pitchFamily="34" charset="0"/>
              </a:rPr>
              <a:t>DNA</a:t>
            </a:r>
            <a:r>
              <a:rPr lang="el-GR" sz="1400" dirty="0">
                <a:effectLst/>
                <a:latin typeface="Comic Sans MS" panose="030F0702030302020204" pitchFamily="66" charset="0"/>
                <a:ea typeface="Times New Roman" panose="02020603050405020304" pitchFamily="18" charset="0"/>
                <a:cs typeface="Arial" panose="020B0604020202020204" pitchFamily="34" charset="0"/>
              </a:rPr>
              <a:t>  σε </a:t>
            </a:r>
            <a:r>
              <a:rPr lang="en-US" sz="1400" dirty="0">
                <a:effectLst/>
                <a:latin typeface="Comic Sans MS" panose="030F0702030302020204" pitchFamily="66" charset="0"/>
                <a:ea typeface="Times New Roman" panose="02020603050405020304" pitchFamily="18" charset="0"/>
                <a:cs typeface="Arial" panose="020B0604020202020204" pitchFamily="34" charset="0"/>
              </a:rPr>
              <a:t>mRNA</a:t>
            </a:r>
            <a:r>
              <a:rPr lang="el-GR" sz="1400" dirty="0">
                <a:effectLst/>
                <a:latin typeface="Comic Sans MS" panose="030F0702030302020204" pitchFamily="66" charset="0"/>
                <a:ea typeface="Times New Roman" panose="02020603050405020304" pitchFamily="18" charset="0"/>
                <a:cs typeface="Arial" panose="020B0604020202020204" pitchFamily="34" charset="0"/>
              </a:rPr>
              <a:t>. (Γ) Μεταγραφή= αντιγραφή (έκφραση) από </a:t>
            </a:r>
            <a:r>
              <a:rPr lang="en-US" sz="1400" dirty="0">
                <a:effectLst/>
                <a:latin typeface="Comic Sans MS" panose="030F0702030302020204" pitchFamily="66" charset="0"/>
                <a:ea typeface="Times New Roman" panose="02020603050405020304" pitchFamily="18" charset="0"/>
                <a:cs typeface="Arial" panose="020B0604020202020204" pitchFamily="34" charset="0"/>
              </a:rPr>
              <a:t>mRNA</a:t>
            </a:r>
            <a:r>
              <a:rPr lang="el-GR" sz="1400" dirty="0">
                <a:effectLst/>
                <a:latin typeface="Comic Sans MS" panose="030F0702030302020204" pitchFamily="66" charset="0"/>
                <a:ea typeface="Times New Roman" panose="02020603050405020304" pitchFamily="18" charset="0"/>
                <a:cs typeface="Arial" panose="020B0604020202020204" pitchFamily="34" charset="0"/>
              </a:rPr>
              <a:t> σε πρωτεΐνη, (Δ) Μετά</a:t>
            </a:r>
            <a:r>
              <a:rPr lang="el-GR" sz="1400" dirty="0">
                <a:latin typeface="Comic Sans MS" panose="030F0702030302020204" pitchFamily="66" charset="0"/>
                <a:ea typeface="Times New Roman" panose="02020603050405020304" pitchFamily="18" charset="0"/>
                <a:cs typeface="Arial" panose="020B0604020202020204" pitchFamily="34" charset="0"/>
              </a:rPr>
              <a:t>φραση</a:t>
            </a:r>
            <a:r>
              <a:rPr lang="el-GR" sz="1400" dirty="0">
                <a:effectLst/>
                <a:latin typeface="Comic Sans MS" panose="030F0702030302020204" pitchFamily="66" charset="0"/>
                <a:ea typeface="Times New Roman" panose="02020603050405020304" pitchFamily="18" charset="0"/>
                <a:cs typeface="Arial" panose="020B0604020202020204" pitchFamily="34" charset="0"/>
              </a:rPr>
              <a:t>= αντιγραφή (έκφραση) από </a:t>
            </a:r>
            <a:r>
              <a:rPr lang="en-US" sz="1400" dirty="0">
                <a:effectLst/>
                <a:latin typeface="Comic Sans MS" panose="030F0702030302020204" pitchFamily="66" charset="0"/>
                <a:ea typeface="Times New Roman" panose="02020603050405020304" pitchFamily="18" charset="0"/>
                <a:cs typeface="Arial" panose="020B0604020202020204" pitchFamily="34" charset="0"/>
              </a:rPr>
              <a:t>t</a:t>
            </a:r>
            <a:r>
              <a:rPr lang="el-GR" sz="1400" dirty="0">
                <a:effectLst/>
                <a:latin typeface="Comic Sans MS" panose="030F0702030302020204" pitchFamily="66" charset="0"/>
                <a:ea typeface="Times New Roman" panose="02020603050405020304" pitchFamily="18" charset="0"/>
                <a:cs typeface="Arial" panose="020B0604020202020204" pitchFamily="34" charset="0"/>
              </a:rPr>
              <a:t>-</a:t>
            </a:r>
            <a:r>
              <a:rPr lang="en-US" sz="1400" dirty="0">
                <a:effectLst/>
                <a:latin typeface="Comic Sans MS" panose="030F0702030302020204" pitchFamily="66" charset="0"/>
                <a:ea typeface="Times New Roman" panose="02020603050405020304" pitchFamily="18" charset="0"/>
                <a:cs typeface="Arial" panose="020B0604020202020204" pitchFamily="34" charset="0"/>
              </a:rPr>
              <a:t>RNA</a:t>
            </a:r>
            <a:r>
              <a:rPr lang="el-GR" sz="1400" dirty="0">
                <a:effectLst/>
                <a:latin typeface="Comic Sans MS" panose="030F0702030302020204" pitchFamily="66" charset="0"/>
                <a:ea typeface="Times New Roman" panose="02020603050405020304" pitchFamily="18" charset="0"/>
                <a:cs typeface="Arial" panose="020B0604020202020204" pitchFamily="34" charset="0"/>
              </a:rPr>
              <a:t> σε πρωτεΐνη, (Ε) Κανένα από αυτά.</a:t>
            </a:r>
            <a:endParaRPr lang="en-US" sz="14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2929409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3_14d">
            <a:extLst>
              <a:ext uri="{FF2B5EF4-FFF2-40B4-BE49-F238E27FC236}">
                <a16:creationId xmlns:a16="http://schemas.microsoft.com/office/drawing/2014/main" id="{52F8073B-5C9E-4D50-92A9-9974F2912D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3500" y="1571625"/>
            <a:ext cx="3751263"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3" descr="3_14c">
            <a:extLst>
              <a:ext uri="{FF2B5EF4-FFF2-40B4-BE49-F238E27FC236}">
                <a16:creationId xmlns:a16="http://schemas.microsoft.com/office/drawing/2014/main" id="{CA769B36-0BCE-47D7-83F3-0CA78F763C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25" y="1500188"/>
            <a:ext cx="4500563"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corded Sound">
            <a:hlinkClick r:id="" action="ppaction://media"/>
            <a:extLst>
              <a:ext uri="{FF2B5EF4-FFF2-40B4-BE49-F238E27FC236}">
                <a16:creationId xmlns:a16="http://schemas.microsoft.com/office/drawing/2014/main" id="{AEB43B9E-7D96-4F0E-B0C2-C8570B5709EA}"/>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Ευθύγραμμο βέλος σύνδεσης 2">
            <a:extLst>
              <a:ext uri="{FF2B5EF4-FFF2-40B4-BE49-F238E27FC236}">
                <a16:creationId xmlns:a16="http://schemas.microsoft.com/office/drawing/2014/main" id="{C7DF69FD-5711-48CC-9C73-36B76C6582DD}"/>
              </a:ext>
            </a:extLst>
          </p:cNvPr>
          <p:cNvCxnSpPr>
            <a:cxnSpLocks/>
          </p:cNvCxnSpPr>
          <p:nvPr/>
        </p:nvCxnSpPr>
        <p:spPr>
          <a:xfrm flipV="1">
            <a:off x="428625" y="3581400"/>
            <a:ext cx="830263" cy="10048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198" name="TextBox 5">
            <a:extLst>
              <a:ext uri="{FF2B5EF4-FFF2-40B4-BE49-F238E27FC236}">
                <a16:creationId xmlns:a16="http://schemas.microsoft.com/office/drawing/2014/main" id="{8134E5D8-DA36-4A77-83EE-DBAFF636AF9D}"/>
              </a:ext>
            </a:extLst>
          </p:cNvPr>
          <p:cNvSpPr txBox="1">
            <a:spLocks noChangeArrowheads="1"/>
          </p:cNvSpPr>
          <p:nvPr/>
        </p:nvSpPr>
        <p:spPr bwMode="auto">
          <a:xfrm>
            <a:off x="250825" y="4586288"/>
            <a:ext cx="24495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l-GR" altLang="en-US" sz="1800"/>
              <a:t>Σχηματική απεικόνιση πρωτεϊνικής αλυσίδας</a:t>
            </a:r>
            <a:endParaRPr lang="en-US" altLang="en-US" sz="1800"/>
          </a:p>
        </p:txBody>
      </p:sp>
      <p:sp>
        <p:nvSpPr>
          <p:cNvPr id="2" name="Τίτλος 1">
            <a:extLst>
              <a:ext uri="{FF2B5EF4-FFF2-40B4-BE49-F238E27FC236}">
                <a16:creationId xmlns:a16="http://schemas.microsoft.com/office/drawing/2014/main" id="{8A468D94-59F9-4057-AEC6-527D96D93D68}"/>
              </a:ext>
            </a:extLst>
          </p:cNvPr>
          <p:cNvSpPr>
            <a:spLocks noGrp="1"/>
          </p:cNvSpPr>
          <p:nvPr>
            <p:ph type="title"/>
          </p:nvPr>
        </p:nvSpPr>
        <p:spPr/>
        <p:txBody>
          <a:bodyPr/>
          <a:lstStyle/>
          <a:p>
            <a:r>
              <a:rPr lang="el-GR" sz="3200" dirty="0"/>
              <a:t>Τριτοταγής (τρισδιάστατη) Δομή Αιμοσφαιρίνης</a:t>
            </a:r>
            <a:endParaRPr lang="en-US" sz="3200"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62479"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163DE3ED-930E-46DB-9A39-9F07D5A48B6B}"/>
              </a:ext>
            </a:extLst>
          </p:cNvPr>
          <p:cNvSpPr/>
          <p:nvPr/>
        </p:nvSpPr>
        <p:spPr>
          <a:xfrm>
            <a:off x="179512" y="332656"/>
            <a:ext cx="8496944" cy="1415772"/>
          </a:xfrm>
          <a:prstGeom prst="rect">
            <a:avLst/>
          </a:prstGeom>
        </p:spPr>
        <p:txBody>
          <a:bodyPr wrap="square">
            <a:spAutoFit/>
          </a:bodyPr>
          <a:lstStyle/>
          <a:p>
            <a:r>
              <a:rPr lang="el-GR" dirty="0"/>
              <a:t>Η ινσουλίνη ρυθμίζει την συγκέντρωση της </a:t>
            </a:r>
            <a:r>
              <a:rPr lang="el-GR" dirty="0">
                <a:hlinkClick r:id="rId3"/>
              </a:rPr>
              <a:t>γλυκόζης</a:t>
            </a:r>
            <a:r>
              <a:rPr lang="el-GR" dirty="0"/>
              <a:t> στο </a:t>
            </a:r>
            <a:r>
              <a:rPr lang="el-GR" dirty="0">
                <a:hlinkClick r:id="rId4"/>
              </a:rPr>
              <a:t>αίμα</a:t>
            </a:r>
            <a:r>
              <a:rPr lang="el-GR" dirty="0"/>
              <a:t> σε συνεργασία με τη </a:t>
            </a:r>
            <a:r>
              <a:rPr lang="el-GR" dirty="0" err="1">
                <a:hlinkClick r:id="rId5"/>
              </a:rPr>
              <a:t>γλυκαγόνη</a:t>
            </a:r>
            <a:r>
              <a:rPr lang="el-GR" dirty="0"/>
              <a:t>. Αυτές οι δύο </a:t>
            </a:r>
            <a:r>
              <a:rPr lang="el-GR" dirty="0">
                <a:hlinkClick r:id="rId6"/>
              </a:rPr>
              <a:t>ορμόνες</a:t>
            </a:r>
            <a:r>
              <a:rPr lang="el-GR" dirty="0"/>
              <a:t> παράγονται ενδοκρινικά στο </a:t>
            </a:r>
            <a:r>
              <a:rPr lang="el-GR" dirty="0">
                <a:hlinkClick r:id="rId7"/>
              </a:rPr>
              <a:t>πάγκρεας</a:t>
            </a:r>
            <a:r>
              <a:rPr lang="el-GR" dirty="0"/>
              <a:t>. </a:t>
            </a:r>
            <a:r>
              <a:rPr lang="el-GR" sz="1400" dirty="0"/>
              <a:t>Ο μηχανισμός δράσης τους είναι ακριβώς αντίστροφος, για αυτό μπορούμε να πούμε ότι </a:t>
            </a:r>
            <a:r>
              <a:rPr lang="el-GR" sz="1400" dirty="0" err="1"/>
              <a:t>αλληλορυθμίζονται</a:t>
            </a:r>
            <a:r>
              <a:rPr lang="el-GR" sz="1400" dirty="0"/>
              <a:t> μεταξύ τους.</a:t>
            </a:r>
            <a:r>
              <a:rPr lang="el-GR" dirty="0"/>
              <a:t> Η Ινσουλίνη αποτελείται από δύο αλυσίδες, όπου η Α έχει 21 Αμινοξέα και η Αλυσίδα–Β= 30 Αμινοξέα (Σύνολο 51). </a:t>
            </a:r>
            <a:endParaRPr lang="en-US" dirty="0"/>
          </a:p>
        </p:txBody>
      </p:sp>
      <p:pic>
        <p:nvPicPr>
          <p:cNvPr id="3" name="Εικόνα 2">
            <a:extLst>
              <a:ext uri="{FF2B5EF4-FFF2-40B4-BE49-F238E27FC236}">
                <a16:creationId xmlns:a16="http://schemas.microsoft.com/office/drawing/2014/main" id="{35A8CA70-8E46-435D-B408-C575DB5951D9}"/>
              </a:ext>
            </a:extLst>
          </p:cNvPr>
          <p:cNvPicPr>
            <a:picLocks noChangeAspect="1"/>
          </p:cNvPicPr>
          <p:nvPr/>
        </p:nvPicPr>
        <p:blipFill>
          <a:blip r:embed="rId8"/>
          <a:stretch>
            <a:fillRect/>
          </a:stretch>
        </p:blipFill>
        <p:spPr>
          <a:xfrm>
            <a:off x="12726" y="2420888"/>
            <a:ext cx="5857875" cy="3162300"/>
          </a:xfrm>
          <a:prstGeom prst="rect">
            <a:avLst/>
          </a:prstGeom>
        </p:spPr>
      </p:pic>
      <p:pic>
        <p:nvPicPr>
          <p:cNvPr id="4" name="Εικόνα 3">
            <a:extLst>
              <a:ext uri="{FF2B5EF4-FFF2-40B4-BE49-F238E27FC236}">
                <a16:creationId xmlns:a16="http://schemas.microsoft.com/office/drawing/2014/main" id="{A312A127-5A9C-43F5-ADF9-96663DC0F29A}"/>
              </a:ext>
            </a:extLst>
          </p:cNvPr>
          <p:cNvPicPr>
            <a:picLocks noChangeAspect="1"/>
          </p:cNvPicPr>
          <p:nvPr/>
        </p:nvPicPr>
        <p:blipFill>
          <a:blip r:embed="rId9"/>
          <a:stretch>
            <a:fillRect/>
          </a:stretch>
        </p:blipFill>
        <p:spPr>
          <a:xfrm>
            <a:off x="6211844" y="1967669"/>
            <a:ext cx="1971675" cy="1857375"/>
          </a:xfrm>
          <a:prstGeom prst="rect">
            <a:avLst/>
          </a:prstGeom>
        </p:spPr>
      </p:pic>
      <p:sp>
        <p:nvSpPr>
          <p:cNvPr id="5" name="TextBox 4">
            <a:extLst>
              <a:ext uri="{FF2B5EF4-FFF2-40B4-BE49-F238E27FC236}">
                <a16:creationId xmlns:a16="http://schemas.microsoft.com/office/drawing/2014/main" id="{EF447161-6C31-4A25-ACBC-A4AC090AA246}"/>
              </a:ext>
            </a:extLst>
          </p:cNvPr>
          <p:cNvSpPr txBox="1"/>
          <p:nvPr/>
        </p:nvSpPr>
        <p:spPr>
          <a:xfrm>
            <a:off x="6057479" y="4217020"/>
            <a:ext cx="2664296" cy="2308324"/>
          </a:xfrm>
          <a:prstGeom prst="rect">
            <a:avLst/>
          </a:prstGeom>
          <a:noFill/>
        </p:spPr>
        <p:txBody>
          <a:bodyPr wrap="square" rtlCol="0">
            <a:spAutoFit/>
          </a:bodyPr>
          <a:lstStyle/>
          <a:p>
            <a:r>
              <a:rPr lang="el-GR" dirty="0"/>
              <a:t>Τριτοταγής Δομή= 3 Διαστάσεις, τα μόρια κρατιούνται μεταξύ τους με δεσμούς Θείου (</a:t>
            </a:r>
            <a:r>
              <a:rPr lang="en-US" dirty="0"/>
              <a:t>-S). </a:t>
            </a:r>
            <a:r>
              <a:rPr lang="el-GR" dirty="0"/>
              <a:t>Αν ζεστάνουμε την Ινσουλίνη σπάνε οι δεσμοί και η Ινσουλίνη αχρηστεύεται.</a:t>
            </a:r>
            <a:endParaRPr lang="en-US" dirty="0"/>
          </a:p>
        </p:txBody>
      </p:sp>
    </p:spTree>
    <p:extLst>
      <p:ext uri="{BB962C8B-B14F-4D97-AF65-F5344CB8AC3E}">
        <p14:creationId xmlns:p14="http://schemas.microsoft.com/office/powerpoint/2010/main" val="1878574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C2D3860F-8185-4EC5-ABB5-B4BF17D061F7}"/>
              </a:ext>
            </a:extLst>
          </p:cNvPr>
          <p:cNvSpPr>
            <a:spLocks noChangeArrowheads="1"/>
          </p:cNvSpPr>
          <p:nvPr/>
        </p:nvSpPr>
        <p:spPr bwMode="auto">
          <a:xfrm>
            <a:off x="432403" y="1052870"/>
            <a:ext cx="850728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indent="269875">
              <a:spcBef>
                <a:spcPct val="20000"/>
              </a:spcBef>
              <a:buChar char="•"/>
              <a:tabLst>
                <a:tab pos="5486400" algn="l"/>
              </a:tabLst>
              <a:defRPr sz="3200">
                <a:solidFill>
                  <a:schemeClr val="tx1"/>
                </a:solidFill>
                <a:latin typeface="Arial" panose="020B0604020202020204" pitchFamily="34" charset="0"/>
              </a:defRPr>
            </a:lvl1pPr>
            <a:lvl2pPr marL="742950" indent="-285750">
              <a:spcBef>
                <a:spcPct val="20000"/>
              </a:spcBef>
              <a:buChar char="–"/>
              <a:tabLst>
                <a:tab pos="5486400" algn="l"/>
              </a:tabLst>
              <a:defRPr sz="2800">
                <a:solidFill>
                  <a:schemeClr val="tx1"/>
                </a:solidFill>
                <a:latin typeface="Arial" panose="020B0604020202020204" pitchFamily="34" charset="0"/>
              </a:defRPr>
            </a:lvl2pPr>
            <a:lvl3pPr marL="1143000" indent="-228600">
              <a:spcBef>
                <a:spcPct val="20000"/>
              </a:spcBef>
              <a:buChar char="•"/>
              <a:tabLst>
                <a:tab pos="5486400" algn="l"/>
              </a:tabLst>
              <a:defRPr sz="2400">
                <a:solidFill>
                  <a:schemeClr val="tx1"/>
                </a:solidFill>
                <a:latin typeface="Arial" panose="020B0604020202020204" pitchFamily="34" charset="0"/>
              </a:defRPr>
            </a:lvl3pPr>
            <a:lvl4pPr marL="1600200" indent="-228600">
              <a:spcBef>
                <a:spcPct val="20000"/>
              </a:spcBef>
              <a:buChar char="–"/>
              <a:tabLst>
                <a:tab pos="5486400" algn="l"/>
              </a:tabLst>
              <a:defRPr sz="2000">
                <a:solidFill>
                  <a:schemeClr val="tx1"/>
                </a:solidFill>
                <a:latin typeface="Arial" panose="020B0604020202020204" pitchFamily="34" charset="0"/>
              </a:defRPr>
            </a:lvl4pPr>
            <a:lvl5pPr marL="2057400" indent="-228600">
              <a:spcBef>
                <a:spcPct val="20000"/>
              </a:spcBef>
              <a:buChar char="»"/>
              <a:tabLst>
                <a:tab pos="5486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5486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5486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5486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5486400" algn="l"/>
              </a:tabLst>
              <a:defRPr sz="2000">
                <a:solidFill>
                  <a:schemeClr val="tx1"/>
                </a:solidFill>
                <a:latin typeface="Arial" panose="020B0604020202020204" pitchFamily="34" charset="0"/>
              </a:defRPr>
            </a:lvl9pPr>
          </a:lstStyle>
          <a:p>
            <a:pPr eaLnBrk="1" hangingPunct="1">
              <a:spcBef>
                <a:spcPct val="0"/>
              </a:spcBef>
              <a:buFontTx/>
              <a:buNone/>
            </a:pPr>
            <a:r>
              <a:rPr lang="el-GR" altLang="en-US" sz="2800" dirty="0">
                <a:ea typeface="Times New Roman" panose="02020603050405020304" pitchFamily="18" charset="0"/>
                <a:cs typeface="Arial" panose="020B0604020202020204" pitchFamily="34" charset="0"/>
              </a:rPr>
              <a:t>Το κάθε </a:t>
            </a:r>
            <a:r>
              <a:rPr lang="el-GR" altLang="en-US" sz="2800" dirty="0" err="1">
                <a:ea typeface="Times New Roman" panose="02020603050405020304" pitchFamily="18" charset="0"/>
                <a:cs typeface="Arial" panose="020B0604020202020204" pitchFamily="34" charset="0"/>
              </a:rPr>
              <a:t>αμινοξύ</a:t>
            </a:r>
            <a:r>
              <a:rPr lang="el-GR" altLang="en-US" sz="2800" dirty="0">
                <a:ea typeface="Times New Roman" panose="02020603050405020304" pitchFamily="18" charset="0"/>
                <a:cs typeface="Arial" panose="020B0604020202020204" pitchFamily="34" charset="0"/>
              </a:rPr>
              <a:t>, έχει στο μόριό του ένα οργανικό μέρος (R) που είναι ενωμένο με ένα άτομο άνθρακα (C), το οποίο με τη σειρά του, ενώνεται με μια </a:t>
            </a:r>
            <a:r>
              <a:rPr lang="el-GR" altLang="en-US" sz="2800" i="1" dirty="0" err="1">
                <a:ea typeface="Times New Roman" panose="02020603050405020304" pitchFamily="18" charset="0"/>
                <a:cs typeface="Arial" panose="020B0604020202020204" pitchFamily="34" charset="0"/>
              </a:rPr>
              <a:t>αμινομάδα</a:t>
            </a:r>
            <a:r>
              <a:rPr lang="el-GR" altLang="en-US" sz="2800" dirty="0">
                <a:ea typeface="Times New Roman" panose="02020603050405020304" pitchFamily="18" charset="0"/>
                <a:cs typeface="Arial" panose="020B0604020202020204" pitchFamily="34" charset="0"/>
              </a:rPr>
              <a:t> (-ΝΗ</a:t>
            </a:r>
            <a:r>
              <a:rPr lang="el-GR" altLang="en-US" sz="2800" baseline="-30000" dirty="0">
                <a:ea typeface="Times New Roman" panose="02020603050405020304" pitchFamily="18" charset="0"/>
                <a:cs typeface="Arial" panose="020B0604020202020204" pitchFamily="34" charset="0"/>
              </a:rPr>
              <a:t>2</a:t>
            </a:r>
            <a:r>
              <a:rPr lang="el-GR" altLang="en-US" sz="2800" dirty="0">
                <a:ea typeface="Times New Roman" panose="02020603050405020304" pitchFamily="18" charset="0"/>
                <a:cs typeface="Arial" panose="020B0604020202020204" pitchFamily="34" charset="0"/>
              </a:rPr>
              <a:t>) και με μία </a:t>
            </a:r>
            <a:r>
              <a:rPr lang="el-GR" altLang="en-US" sz="2800" i="1" dirty="0" err="1">
                <a:ea typeface="Times New Roman" panose="02020603050405020304" pitchFamily="18" charset="0"/>
                <a:cs typeface="Arial" panose="020B0604020202020204" pitchFamily="34" charset="0"/>
              </a:rPr>
              <a:t>καρβοξυλομάδα</a:t>
            </a:r>
            <a:r>
              <a:rPr lang="el-GR" altLang="en-US" sz="2800" dirty="0">
                <a:ea typeface="Times New Roman" panose="02020603050405020304" pitchFamily="18" charset="0"/>
                <a:cs typeface="Arial" panose="020B0604020202020204" pitchFamily="34" charset="0"/>
              </a:rPr>
              <a:t> (-</a:t>
            </a:r>
            <a:r>
              <a:rPr lang="en-US" altLang="en-US" sz="2800" dirty="0">
                <a:ea typeface="Times New Roman" panose="02020603050405020304" pitchFamily="18" charset="0"/>
                <a:cs typeface="Arial" panose="020B0604020202020204" pitchFamily="34" charset="0"/>
              </a:rPr>
              <a:t>COOH</a:t>
            </a:r>
            <a:r>
              <a:rPr lang="el-GR" altLang="en-US" sz="2800" dirty="0">
                <a:ea typeface="Times New Roman" panose="02020603050405020304" pitchFamily="18" charset="0"/>
                <a:cs typeface="Arial" panose="020B0604020202020204" pitchFamily="34" charset="0"/>
              </a:rPr>
              <a:t>).</a:t>
            </a:r>
          </a:p>
          <a:p>
            <a:pPr>
              <a:spcBef>
                <a:spcPct val="0"/>
              </a:spcBef>
              <a:buFontTx/>
              <a:buNone/>
            </a:pPr>
            <a:r>
              <a:rPr lang="el-GR" altLang="en-US" sz="2800" dirty="0">
                <a:ea typeface="Times New Roman" panose="02020603050405020304" pitchFamily="18" charset="0"/>
                <a:cs typeface="Arial" panose="020B0604020202020204" pitchFamily="34" charset="0"/>
              </a:rPr>
              <a:t>Ας υποθέσουμε πως έχουμε ένα </a:t>
            </a:r>
            <a:r>
              <a:rPr lang="el-GR" altLang="en-US" sz="2800" dirty="0" err="1">
                <a:ea typeface="Times New Roman" panose="02020603050405020304" pitchFamily="18" charset="0"/>
                <a:cs typeface="Arial" panose="020B0604020202020204" pitchFamily="34" charset="0"/>
              </a:rPr>
              <a:t>αμινοξύ</a:t>
            </a:r>
            <a:r>
              <a:rPr lang="el-GR" altLang="en-US" sz="2800" dirty="0">
                <a:ea typeface="Times New Roman" panose="02020603050405020304" pitchFamily="18" charset="0"/>
                <a:cs typeface="Arial" panose="020B0604020202020204" pitchFamily="34" charset="0"/>
              </a:rPr>
              <a:t> και δίπλα ένα άλλο </a:t>
            </a:r>
          </a:p>
          <a:p>
            <a:pPr>
              <a:spcBef>
                <a:spcPct val="0"/>
              </a:spcBef>
              <a:buFontTx/>
              <a:buNone/>
            </a:pPr>
            <a:endParaRPr lang="el-GR" altLang="en-US" sz="2800" dirty="0">
              <a:ea typeface="Times New Roman" panose="02020603050405020304" pitchFamily="18" charset="0"/>
              <a:cs typeface="Arial" panose="020B0604020202020204" pitchFamily="34" charset="0"/>
            </a:endParaRPr>
          </a:p>
          <a:p>
            <a:pPr>
              <a:spcBef>
                <a:spcPct val="0"/>
              </a:spcBef>
              <a:buFontTx/>
              <a:buNone/>
            </a:pPr>
            <a:endParaRPr lang="el-GR" altLang="en-US" sz="2800" dirty="0">
              <a:ea typeface="Times New Roman" panose="02020603050405020304" pitchFamily="18" charset="0"/>
              <a:cs typeface="Arial" panose="020B0604020202020204" pitchFamily="34" charset="0"/>
            </a:endParaRPr>
          </a:p>
        </p:txBody>
      </p:sp>
      <p:sp>
        <p:nvSpPr>
          <p:cNvPr id="10244" name="Rectangle 4">
            <a:extLst>
              <a:ext uri="{FF2B5EF4-FFF2-40B4-BE49-F238E27FC236}">
                <a16:creationId xmlns:a16="http://schemas.microsoft.com/office/drawing/2014/main" id="{9B62313E-BA5F-49CA-8344-81ECCB148650}"/>
              </a:ext>
            </a:extLst>
          </p:cNvPr>
          <p:cNvSpPr>
            <a:spLocks noChangeArrowheads="1"/>
          </p:cNvSpPr>
          <p:nvPr/>
        </p:nvSpPr>
        <p:spPr bwMode="auto">
          <a:xfrm>
            <a:off x="-2090738" y="4133850"/>
            <a:ext cx="13144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tabLst>
                <a:tab pos="5486400" algn="l"/>
              </a:tabLst>
              <a:defRPr sz="3200">
                <a:solidFill>
                  <a:schemeClr val="tx1"/>
                </a:solidFill>
                <a:latin typeface="Arial" panose="020B0604020202020204" pitchFamily="34" charset="0"/>
              </a:defRPr>
            </a:lvl1pPr>
            <a:lvl2pPr marL="742950" indent="-285750">
              <a:spcBef>
                <a:spcPct val="20000"/>
              </a:spcBef>
              <a:buChar char="–"/>
              <a:tabLst>
                <a:tab pos="5486400" algn="l"/>
              </a:tabLst>
              <a:defRPr sz="2800">
                <a:solidFill>
                  <a:schemeClr val="tx1"/>
                </a:solidFill>
                <a:latin typeface="Arial" panose="020B0604020202020204" pitchFamily="34" charset="0"/>
              </a:defRPr>
            </a:lvl2pPr>
            <a:lvl3pPr marL="1143000" indent="-228600">
              <a:spcBef>
                <a:spcPct val="20000"/>
              </a:spcBef>
              <a:buChar char="•"/>
              <a:tabLst>
                <a:tab pos="5486400" algn="l"/>
              </a:tabLst>
              <a:defRPr sz="2400">
                <a:solidFill>
                  <a:schemeClr val="tx1"/>
                </a:solidFill>
                <a:latin typeface="Arial" panose="020B0604020202020204" pitchFamily="34" charset="0"/>
              </a:defRPr>
            </a:lvl3pPr>
            <a:lvl4pPr marL="1600200" indent="-228600">
              <a:spcBef>
                <a:spcPct val="20000"/>
              </a:spcBef>
              <a:buChar char="–"/>
              <a:tabLst>
                <a:tab pos="5486400" algn="l"/>
              </a:tabLst>
              <a:defRPr sz="2000">
                <a:solidFill>
                  <a:schemeClr val="tx1"/>
                </a:solidFill>
                <a:latin typeface="Arial" panose="020B0604020202020204" pitchFamily="34" charset="0"/>
              </a:defRPr>
            </a:lvl4pPr>
            <a:lvl5pPr marL="2057400" indent="-228600">
              <a:spcBef>
                <a:spcPct val="20000"/>
              </a:spcBef>
              <a:buChar char="»"/>
              <a:tabLst>
                <a:tab pos="5486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5486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5486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5486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5486400" algn="l"/>
              </a:tabLst>
              <a:defRPr sz="2000">
                <a:solidFill>
                  <a:schemeClr val="tx1"/>
                </a:solidFill>
                <a:latin typeface="Arial" panose="020B0604020202020204" pitchFamily="34" charset="0"/>
              </a:defRPr>
            </a:lvl9pPr>
          </a:lstStyle>
          <a:p>
            <a:pPr eaLnBrk="1" hangingPunct="1">
              <a:spcBef>
                <a:spcPct val="0"/>
              </a:spcBef>
              <a:buFontTx/>
              <a:buNone/>
            </a:pPr>
            <a:r>
              <a:rPr lang="el-GR" altLang="en-US" sz="1200">
                <a:cs typeface="Times New Roman" panose="02020603050405020304" pitchFamily="18" charset="0"/>
              </a:rPr>
              <a:t>και άλλο ένα       </a:t>
            </a:r>
            <a:r>
              <a:rPr lang="el-GR" altLang="en-US" sz="900"/>
              <a:t> </a:t>
            </a:r>
            <a:endParaRPr lang="el-GR" altLang="en-US" sz="1800"/>
          </a:p>
        </p:txBody>
      </p:sp>
      <p:sp>
        <p:nvSpPr>
          <p:cNvPr id="2" name="Title 1">
            <a:extLst>
              <a:ext uri="{FF2B5EF4-FFF2-40B4-BE49-F238E27FC236}">
                <a16:creationId xmlns:a16="http://schemas.microsoft.com/office/drawing/2014/main" id="{DAF0FDC1-437C-46A1-BF8E-2D6A8A88DEF5}"/>
              </a:ext>
            </a:extLst>
          </p:cNvPr>
          <p:cNvSpPr>
            <a:spLocks noGrp="1"/>
          </p:cNvSpPr>
          <p:nvPr>
            <p:ph type="title"/>
          </p:nvPr>
        </p:nvSpPr>
        <p:spPr>
          <a:xfrm>
            <a:off x="457200" y="274638"/>
            <a:ext cx="8229600" cy="778098"/>
          </a:xfrm>
        </p:spPr>
        <p:txBody>
          <a:bodyPr/>
          <a:lstStyle/>
          <a:p>
            <a:r>
              <a:rPr lang="el-GR" sz="2800" b="1" dirty="0"/>
              <a:t>Αμινοξέα: Οι 20 δομικοί λίθοι των πρωτεϊνών.</a:t>
            </a:r>
            <a:endParaRPr lang="en-US" sz="2800" b="1" dirty="0"/>
          </a:p>
        </p:txBody>
      </p:sp>
      <p:graphicFrame>
        <p:nvGraphicFramePr>
          <p:cNvPr id="6" name="Object 2">
            <a:extLst>
              <a:ext uri="{FF2B5EF4-FFF2-40B4-BE49-F238E27FC236}">
                <a16:creationId xmlns:a16="http://schemas.microsoft.com/office/drawing/2014/main" id="{3B07E9D7-47F5-45E4-8CAE-B52AA185AF82}"/>
              </a:ext>
            </a:extLst>
          </p:cNvPr>
          <p:cNvGraphicFramePr>
            <a:graphicFrameLocks noChangeAspect="1"/>
          </p:cNvGraphicFramePr>
          <p:nvPr>
            <p:extLst>
              <p:ext uri="{D42A27DB-BD31-4B8C-83A1-F6EECF244321}">
                <p14:modId xmlns:p14="http://schemas.microsoft.com/office/powerpoint/2010/main" val="689417578"/>
              </p:ext>
            </p:extLst>
          </p:nvPr>
        </p:nvGraphicFramePr>
        <p:xfrm>
          <a:off x="1337327" y="4413204"/>
          <a:ext cx="6697439" cy="1784793"/>
        </p:xfrm>
        <a:graphic>
          <a:graphicData uri="http://schemas.openxmlformats.org/presentationml/2006/ole">
            <mc:AlternateContent xmlns:mc="http://schemas.openxmlformats.org/markup-compatibility/2006">
              <mc:Choice xmlns:v="urn:schemas-microsoft-com:vml" Requires="v">
                <p:oleObj name="Bitmap Image" r:id="rId3" imgW="3572374" imgH="952633" progId="Paint.Picture">
                  <p:embed/>
                </p:oleObj>
              </mc:Choice>
              <mc:Fallback>
                <p:oleObj name="Bitmap Image" r:id="rId3" imgW="3572374" imgH="952633" progId="Paint.Picture">
                  <p:embed/>
                  <p:pic>
                    <p:nvPicPr>
                      <p:cNvPr id="10243" name="Object 2">
                        <a:extLst>
                          <a:ext uri="{FF2B5EF4-FFF2-40B4-BE49-F238E27FC236}">
                            <a16:creationId xmlns:a16="http://schemas.microsoft.com/office/drawing/2014/main" id="{83ABEE72-7DE8-4F21-94DA-602EC00388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7327" y="4413204"/>
                        <a:ext cx="6697439" cy="1784793"/>
                      </a:xfrm>
                      <a:prstGeom prst="rect">
                        <a:avLst/>
                      </a:prstGeom>
                      <a:noFill/>
                      <a:ln>
                        <a:noFill/>
                      </a:ln>
                    </p:spPr>
                  </p:pic>
                </p:oleObj>
              </mc:Fallback>
            </mc:AlternateContent>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AB4BE57A-E320-46E3-A7EE-74BE158BF17C}"/>
              </a:ext>
            </a:extLst>
          </p:cNvPr>
          <p:cNvSpPr>
            <a:spLocks noChangeArrowheads="1"/>
          </p:cNvSpPr>
          <p:nvPr/>
        </p:nvSpPr>
        <p:spPr bwMode="auto">
          <a:xfrm>
            <a:off x="0" y="2971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l-GR" altLang="en-US" sz="1800"/>
          </a:p>
        </p:txBody>
      </p:sp>
      <p:graphicFrame>
        <p:nvGraphicFramePr>
          <p:cNvPr id="12291" name="Object 3">
            <a:extLst>
              <a:ext uri="{FF2B5EF4-FFF2-40B4-BE49-F238E27FC236}">
                <a16:creationId xmlns:a16="http://schemas.microsoft.com/office/drawing/2014/main" id="{CBC13D42-CEBC-49BE-BD85-FD739E5535F0}"/>
              </a:ext>
            </a:extLst>
          </p:cNvPr>
          <p:cNvGraphicFramePr>
            <a:graphicFrameLocks noChangeAspect="1"/>
          </p:cNvGraphicFramePr>
          <p:nvPr/>
        </p:nvGraphicFramePr>
        <p:xfrm>
          <a:off x="539750" y="1484313"/>
          <a:ext cx="7777163" cy="3024187"/>
        </p:xfrm>
        <a:graphic>
          <a:graphicData uri="http://schemas.openxmlformats.org/presentationml/2006/ole">
            <mc:AlternateContent xmlns:mc="http://schemas.openxmlformats.org/markup-compatibility/2006">
              <mc:Choice xmlns:v="urn:schemas-microsoft-com:vml" Requires="v">
                <p:oleObj name="Bitmap Image" r:id="rId5" imgW="6336508" imgH="1269841" progId="Paint.Picture">
                  <p:embed/>
                </p:oleObj>
              </mc:Choice>
              <mc:Fallback>
                <p:oleObj name="Bitmap Image" r:id="rId5" imgW="6336508" imgH="1269841" progId="Paint.Picture">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1484313"/>
                        <a:ext cx="7777163"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 name="Recorded Sound">
            <a:hlinkClick r:id="" action="ppaction://media"/>
            <a:extLst>
              <a:ext uri="{FF2B5EF4-FFF2-40B4-BE49-F238E27FC236}">
                <a16:creationId xmlns:a16="http://schemas.microsoft.com/office/drawing/2014/main" id="{644F4EBA-07FD-4CAE-97E1-993FD2B515F8}"/>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51499"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a:extLst>
              <a:ext uri="{FF2B5EF4-FFF2-40B4-BE49-F238E27FC236}">
                <a16:creationId xmlns:a16="http://schemas.microsoft.com/office/drawing/2014/main" id="{45163EA4-149B-45CF-BA9B-5A821F2504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6950" y="1214438"/>
            <a:ext cx="738028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7628</TotalTime>
  <Words>3708</Words>
  <Application>Microsoft Office PowerPoint</Application>
  <PresentationFormat>On-screen Show (4:3)</PresentationFormat>
  <Paragraphs>221</Paragraphs>
  <Slides>40</Slides>
  <Notes>32</Notes>
  <HiddenSlides>0</HiddenSlides>
  <MMClips>21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5</vt:i4>
      </vt:variant>
      <vt:variant>
        <vt:lpstr>Slide Titles</vt:lpstr>
      </vt:variant>
      <vt:variant>
        <vt:i4>40</vt:i4>
      </vt:variant>
    </vt:vector>
  </HeadingPairs>
  <TitlesOfParts>
    <vt:vector size="52" baseType="lpstr">
      <vt:lpstr>Arial</vt:lpstr>
      <vt:lpstr>Calibri</vt:lpstr>
      <vt:lpstr>Calibri Light</vt:lpstr>
      <vt:lpstr>Comic Sans MS</vt:lpstr>
      <vt:lpstr>Times New Roman</vt:lpstr>
      <vt:lpstr>Trebuchet MS</vt:lpstr>
      <vt:lpstr>Office Theme</vt:lpstr>
      <vt:lpstr>Bitmap Image</vt:lpstr>
      <vt:lpstr>Acrobat Document</vt:lpstr>
      <vt:lpstr>Εικόνα bitmap</vt:lpstr>
      <vt:lpstr>Picture</vt:lpstr>
      <vt:lpstr>Εικόνα Bitmap</vt:lpstr>
      <vt:lpstr>ΤΟ ΓΕΝΕΤΙΚΟ ΥΛΙΚΟ ΚΑΙ ΤΑ ΛΑΘΗ ΤΟΥ: ΓΙΑ ΤΙΣ ΜΕΤΑΛΛΑΞΕΙΣ</vt:lpstr>
      <vt:lpstr>PowerPoint Presentation</vt:lpstr>
      <vt:lpstr>  1.       1. Θα πρέπει να κατανοήσουμε ότι η ζωή είναι συνυφασμένη με τις πρωτεΐνες. Δηλ. ζωή, στη γλώσσα του κυττάρου σημαίνει πρωτεΐνες και τα παιχνίδια τους. Όλες οι Πρωτεΐνες ΟΛΩΝ των ζωντανών Οργανισμών στον Πλανήτη μας είναι δομημένες από 20 αμινοξέα. Εσείς, θα μάθετε τα ονόματα 2 πρωτεϊνών: Την Ινσουλίνη και την Αιμοσφαιρίνη. Και δύο ή τρία Αμινοξέα: Φαινυλαλανίνη, Τυροσίνη (Σχετίζονται με την Αλκαπτονουρία και το ΚΝΣ.   2. Ότι Γενετικός Κώδικας, σημαίνει «ΣΥΝΤΑΓΕΣ ΤΩΝ ΠΡΩΤΕΪΝΩΝ».  </vt:lpstr>
      <vt:lpstr>*Πρωτοταγής - Δευτεροταγής-Τριτοταγής δομή μιας πρωτεΐνης</vt:lpstr>
      <vt:lpstr>Τριτοταγής (τρισδιάστατη) Δομή Αιμοσφαιρίνης</vt:lpstr>
      <vt:lpstr>PowerPoint Presentation</vt:lpstr>
      <vt:lpstr>Αμινοξέα: Οι 20 δομικοί λίθοι των πρωτεϊνών.</vt:lpstr>
      <vt:lpstr>PowerPoint Presentation</vt:lpstr>
      <vt:lpstr>PowerPoint Presentation</vt:lpstr>
      <vt:lpstr>PowerPoint Presentation</vt:lpstr>
      <vt:lpstr>PowerPoint Presentation</vt:lpstr>
      <vt:lpstr>PowerPoint Presentation</vt:lpstr>
      <vt:lpstr> Γάλα, Πρωτεΐνες και Βιταμίνες </vt:lpstr>
      <vt:lpstr>PowerPoint Presentation</vt:lpstr>
      <vt:lpstr>PowerPoint Presentation</vt:lpstr>
      <vt:lpstr>ΜΕ ΒΑΣΗ ΑΥΤΑ ΠΡΟΤΕΙΝΑΝ ΤΑ ΕΞΗΣ ΠΟΥ ΟΥΣΙΑΣΤΙΚΑ ΕΊΝΑΙ ΑΥΤΆ ΠΟΥ ΘΑ ΠΡΕΠΕΙ ΝΑ ΘΥΜΟΣΑΣΤΕ:</vt:lpstr>
      <vt:lpstr>PowerPoint Presentation</vt:lpstr>
      <vt:lpstr>Οι Δύο αλυσίδες του DNA ανοίγουν και αντιγράφονται σε 2 περιπτώσεις:</vt:lpstr>
      <vt:lpstr>Ο Γενετικός κώδικας καθορίζει την αλληλουχία των αμινοξέων στο μόριο μιας πρωτεΐνης</vt:lpstr>
      <vt:lpstr>PowerPoint Presentation</vt:lpstr>
      <vt:lpstr>PowerPoint Presentation</vt:lpstr>
      <vt:lpstr>Τί γνώριζαν; [ΟΛΑ ΤΑ ΠΡΟΗΓΟΥΜΕΝΑ ΠΟΥ ΕΙΠΑΜΕ ΑΦΟΡΟΥΣΑΝ ΣΤΟ ΕΡΩΤΗΜΑ ΑΥΤΌ!!!</vt:lpstr>
      <vt:lpstr>Ξανακάνουμε το ερώτημα: Τί γνώριζαν; [ΟΛΑ ΤΑ ΠΡΟΗΓΟΥΜΕΝΑ ΠΟΥ ΕΙΠΑΜΕ ΑΦΟΡΟΥΣΑΝ ΣΤΟ ΕΡΩΤΗΜΑ ΑΥΤΌ!!! Και τί νέο μαθαίνουν από τους συγχρόνους τους;</vt:lpstr>
      <vt:lpstr>*ΠΕΙΡΑΜΑ CHARGAFF:1950.</vt:lpstr>
      <vt:lpstr>Τα ευρήματα από την κρυσταλλογραφία με ακτίνες-Χ (Wilkins, Rosalin Franklin).</vt:lpstr>
      <vt:lpstr>PowerPoint Presentation</vt:lpstr>
      <vt:lpstr>Εικόνα 2-2: Η δομή του DNA κατά Watson και Crick. (Α) Αλυσίδες πολύ-νουκλεοτιδίων. (Β) Ζευγάρια συμπληρωματικών Βάσεων </vt:lpstr>
      <vt:lpstr>PowerPoint Presentation</vt:lpstr>
      <vt:lpstr>PowerPoint Presentation</vt:lpstr>
      <vt:lpstr>PowerPoint Presentation</vt:lpstr>
      <vt:lpstr>Το mRNA αντιγράφει την μία έλικα (αλυσίδα) του DNA και έχει U (Ουρακίλη) στη θέση της Θυμίνης (Τ)</vt:lpstr>
      <vt:lpstr>Τα transfer-RNA μεταφέρουν Αμινοξέα πάνω στο m-RNA</vt:lpstr>
      <vt:lpstr>PowerPoint Presentation</vt:lpstr>
      <vt:lpstr>PowerPoint Presentation</vt:lpstr>
      <vt:lpstr>Αντιγραφή, μεταγραφή, μετάφραση: Η ροή της γενετικής πληροφορίας </vt:lpstr>
      <vt:lpstr>Κωδικόνιο (τριπλέτα) έναρξης (AUG) και Κωδικόνιο λήξης </vt:lpstr>
      <vt:lpstr>PowerPoint Presentation</vt:lpstr>
      <vt:lpstr>Τα τελευταία 2 Μαθήματα είχαν ως σκοπό τους να μπορείτε να απαντάτε την εξής Ερώτηση ΠΕ. Διότι τότε έχετε καταλάβει μια μεγάλη Αλήθεια: Πως η πιο σημαντική ιδιότητα της Ζωής (των ζωντανών, δηλ. Οργανισμών) είναι η ΙΔΙΟΤΗΤΑ ΝΑ ΚΑΝΕΙ ΤΥΧΑΙΑ ΛΑΘΗ.</vt:lpstr>
      <vt:lpstr>Μία αλλαγή σε ένα σημείο που ήταν GAG= Γλουταμινικό Οξύ έγινε GTG= Βαλίνη</vt:lpstr>
      <vt:lpstr>ΕΠΕ- DNA</vt:lpstr>
    </vt:vector>
  </TitlesOfParts>
  <Company>uni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kathanas</dc:creator>
  <cp:lastModifiedBy>Turbo-X</cp:lastModifiedBy>
  <cp:revision>159</cp:revision>
  <dcterms:created xsi:type="dcterms:W3CDTF">2004-10-20T12:01:08Z</dcterms:created>
  <dcterms:modified xsi:type="dcterms:W3CDTF">2023-12-20T09:16:34Z</dcterms:modified>
</cp:coreProperties>
</file>